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39"/>
  </p:notesMasterIdLst>
  <p:sldIdLst>
    <p:sldId id="403" r:id="rId3"/>
    <p:sldId id="296" r:id="rId4"/>
    <p:sldId id="404" r:id="rId5"/>
    <p:sldId id="259" r:id="rId6"/>
    <p:sldId id="260" r:id="rId7"/>
    <p:sldId id="261" r:id="rId8"/>
    <p:sldId id="262" r:id="rId9"/>
    <p:sldId id="417" r:id="rId10"/>
    <p:sldId id="410" r:id="rId11"/>
    <p:sldId id="423" r:id="rId12"/>
    <p:sldId id="267" r:id="rId13"/>
    <p:sldId id="411" r:id="rId14"/>
    <p:sldId id="268" r:id="rId15"/>
    <p:sldId id="269" r:id="rId16"/>
    <p:sldId id="270" r:id="rId17"/>
    <p:sldId id="412" r:id="rId18"/>
    <p:sldId id="408" r:id="rId19"/>
    <p:sldId id="273" r:id="rId20"/>
    <p:sldId id="274" r:id="rId21"/>
    <p:sldId id="275" r:id="rId22"/>
    <p:sldId id="276" r:id="rId23"/>
    <p:sldId id="277" r:id="rId24"/>
    <p:sldId id="278" r:id="rId25"/>
    <p:sldId id="279" r:id="rId26"/>
    <p:sldId id="425" r:id="rId27"/>
    <p:sldId id="413" r:id="rId28"/>
    <p:sldId id="414" r:id="rId29"/>
    <p:sldId id="415" r:id="rId30"/>
    <p:sldId id="416" r:id="rId31"/>
    <p:sldId id="285" r:id="rId32"/>
    <p:sldId id="418" r:id="rId33"/>
    <p:sldId id="419" r:id="rId34"/>
    <p:sldId id="288" r:id="rId35"/>
    <p:sldId id="420" r:id="rId36"/>
    <p:sldId id="422" r:id="rId37"/>
    <p:sldId id="2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Silv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8"/>
    <p:restoredTop sz="86395"/>
  </p:normalViewPr>
  <p:slideViewPr>
    <p:cSldViewPr snapToGrid="0">
      <p:cViewPr varScale="1">
        <p:scale>
          <a:sx n="80" d="100"/>
          <a:sy n="80" d="100"/>
        </p:scale>
        <p:origin x="224" y="824"/>
      </p:cViewPr>
      <p:guideLst/>
    </p:cSldViewPr>
  </p:slideViewPr>
  <p:outlineViewPr>
    <p:cViewPr>
      <p:scale>
        <a:sx n="33" d="100"/>
        <a:sy n="33" d="100"/>
      </p:scale>
      <p:origin x="0" y="-2784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08T00:03:47.973" idx="1">
    <p:pos x="6000" y="0"/>
    <p:text>Meg, 
you said some helpful language about infrastructure for change specifically.. could you remind me of that?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82B6E-2481-364B-A380-453EA493DD90}" type="datetimeFigureOut">
              <a:rPr lang="en-US" smtClean="0"/>
              <a:t>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3E162-81F3-B74F-BF5C-9A2FC565C51A}" type="slidenum">
              <a:rPr lang="en-US" smtClean="0"/>
              <a:t>‹#›</a:t>
            </a:fld>
            <a:endParaRPr lang="en-US"/>
          </a:p>
        </p:txBody>
      </p:sp>
    </p:spTree>
    <p:extLst>
      <p:ext uri="{BB962C8B-B14F-4D97-AF65-F5344CB8AC3E}">
        <p14:creationId xmlns:p14="http://schemas.microsoft.com/office/powerpoint/2010/main" val="253749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1</a:t>
            </a:fld>
            <a:endParaRPr lang="en-US"/>
          </a:p>
        </p:txBody>
      </p:sp>
    </p:spTree>
    <p:extLst>
      <p:ext uri="{BB962C8B-B14F-4D97-AF65-F5344CB8AC3E}">
        <p14:creationId xmlns:p14="http://schemas.microsoft.com/office/powerpoint/2010/main" val="2808586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6a6b1a291f_6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16a6b1a291f_6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7e87a0a875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7e87a0a875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7e87a0a875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7e87a0a875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1623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CEEDAR has approximately 35 regular staff that provide direct TA. We also </a:t>
            </a:r>
            <a:r>
              <a:rPr lang="en-US" dirty="0" err="1"/>
              <a:t>utlize</a:t>
            </a:r>
            <a:r>
              <a:rPr lang="en-US" dirty="0"/>
              <a:t> content experts when needed to assist states. We have more than a hundred implementation specialists that can also assist. These are a cadre of folks from our state teams, SEA and LEA faculty who have successfully implemented reform efforts and can assist in other states with their experience and expertise. </a:t>
            </a:r>
          </a:p>
          <a:p>
            <a:endParaRPr lang="en-US" dirty="0"/>
          </a:p>
        </p:txBody>
      </p:sp>
      <p:sp>
        <p:nvSpPr>
          <p:cNvPr id="4" name="Slide Number Placeholder 3"/>
          <p:cNvSpPr>
            <a:spLocks noGrp="1"/>
          </p:cNvSpPr>
          <p:nvPr>
            <p:ph type="sldNum" sz="quarter" idx="5"/>
          </p:nvPr>
        </p:nvSpPr>
        <p:spPr/>
        <p:txBody>
          <a:bodyPr/>
          <a:lstStyle/>
          <a:p>
            <a:fld id="{6943E162-81F3-B74F-BF5C-9A2FC565C51A}" type="slidenum">
              <a:rPr lang="en-US" smtClean="0"/>
              <a:t>17</a:t>
            </a:fld>
            <a:endParaRPr lang="en-US"/>
          </a:p>
        </p:txBody>
      </p:sp>
    </p:spTree>
    <p:extLst>
      <p:ext uri="{BB962C8B-B14F-4D97-AF65-F5344CB8AC3E}">
        <p14:creationId xmlns:p14="http://schemas.microsoft.com/office/powerpoint/2010/main" val="3099403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86549b7de0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g186549b7de0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86549b7de0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g186549b7de0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86549b7de0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g186549b7de0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86549b7de0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g186549b7de0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86549b7de0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g186549b7de0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86549b7de0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g186549b7de0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6a6b1a291f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6a6b1a291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400">
                <a:solidFill>
                  <a:schemeClr val="dk1"/>
                </a:solidFill>
              </a:rPr>
              <a:t>National Center for Education Statistics (2021)</a:t>
            </a:r>
            <a:endParaRPr sz="1400">
              <a:solidFill>
                <a:schemeClr val="dk1"/>
              </a:solidFill>
            </a:endParaRPr>
          </a:p>
          <a:p>
            <a:pPr marL="0" lvl="0" indent="0" algn="l" rtl="0">
              <a:spcBef>
                <a:spcPts val="0"/>
              </a:spcBef>
              <a:spcAft>
                <a:spcPts val="0"/>
              </a:spcAft>
              <a:buNone/>
            </a:pPr>
            <a:endParaRPr/>
          </a:p>
          <a:p>
            <a:pPr marL="0" lvl="0" indent="0" algn="l" rtl="0">
              <a:lnSpc>
                <a:spcPct val="9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Current educational data shows continued disparities in academic outcomes among student subgroups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86549b7de0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g186549b7de0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7e87a0a875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7e87a0a875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226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43E162-81F3-B74F-BF5C-9A2FC565C51A}" type="slidenum">
              <a:rPr lang="en-US" smtClean="0"/>
              <a:t>26</a:t>
            </a:fld>
            <a:endParaRPr lang="en-US"/>
          </a:p>
        </p:txBody>
      </p:sp>
    </p:spTree>
    <p:extLst>
      <p:ext uri="{BB962C8B-B14F-4D97-AF65-F5344CB8AC3E}">
        <p14:creationId xmlns:p14="http://schemas.microsoft.com/office/powerpoint/2010/main" val="1373011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dirty="0">
                <a:solidFill>
                  <a:schemeClr val="dk1"/>
                </a:solidFill>
                <a:latin typeface="Times New Roman"/>
                <a:ea typeface="Times New Roman"/>
                <a:cs typeface="Times New Roman"/>
                <a:sym typeface="Times New Roman"/>
              </a:rPr>
              <a:t>For example, in 1988, 87% of principals were white (Grissom, Egalite &amp; Lindsey, 2021).  Thirty four years later, 78% of principals are white and 22% principals of color (NCES, 2020). </a:t>
            </a:r>
            <a:endParaRPr lang="en-US" dirty="0"/>
          </a:p>
        </p:txBody>
      </p:sp>
      <p:sp>
        <p:nvSpPr>
          <p:cNvPr id="4" name="Slide Number Placeholder 3"/>
          <p:cNvSpPr>
            <a:spLocks noGrp="1"/>
          </p:cNvSpPr>
          <p:nvPr>
            <p:ph type="sldNum" sz="quarter" idx="5"/>
          </p:nvPr>
        </p:nvSpPr>
        <p:spPr/>
        <p:txBody>
          <a:bodyPr/>
          <a:lstStyle/>
          <a:p>
            <a:fld id="{6943E162-81F3-B74F-BF5C-9A2FC565C51A}" type="slidenum">
              <a:rPr lang="en-US" smtClean="0"/>
              <a:t>27</a:t>
            </a:fld>
            <a:endParaRPr lang="en-US"/>
          </a:p>
        </p:txBody>
      </p:sp>
    </p:spTree>
    <p:extLst>
      <p:ext uri="{BB962C8B-B14F-4D97-AF65-F5344CB8AC3E}">
        <p14:creationId xmlns:p14="http://schemas.microsoft.com/office/powerpoint/2010/main" val="3875686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43E162-81F3-B74F-BF5C-9A2FC565C51A}" type="slidenum">
              <a:rPr lang="en-US" smtClean="0"/>
              <a:t>28</a:t>
            </a:fld>
            <a:endParaRPr lang="en-US"/>
          </a:p>
        </p:txBody>
      </p:sp>
    </p:spTree>
    <p:extLst>
      <p:ext uri="{BB962C8B-B14F-4D97-AF65-F5344CB8AC3E}">
        <p14:creationId xmlns:p14="http://schemas.microsoft.com/office/powerpoint/2010/main" val="1961409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43E162-81F3-B74F-BF5C-9A2FC565C51A}" type="slidenum">
              <a:rPr lang="en-US" smtClean="0"/>
              <a:t>29</a:t>
            </a:fld>
            <a:endParaRPr lang="en-US"/>
          </a:p>
        </p:txBody>
      </p:sp>
    </p:spTree>
    <p:extLst>
      <p:ext uri="{BB962C8B-B14F-4D97-AF65-F5344CB8AC3E}">
        <p14:creationId xmlns:p14="http://schemas.microsoft.com/office/powerpoint/2010/main" val="2269254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6a6b1a291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6a6b1a291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43E162-81F3-B74F-BF5C-9A2FC565C51A}" type="slidenum">
              <a:rPr lang="en-US" smtClean="0"/>
              <a:t>31</a:t>
            </a:fld>
            <a:endParaRPr lang="en-US"/>
          </a:p>
        </p:txBody>
      </p:sp>
    </p:spTree>
    <p:extLst>
      <p:ext uri="{BB962C8B-B14F-4D97-AF65-F5344CB8AC3E}">
        <p14:creationId xmlns:p14="http://schemas.microsoft.com/office/powerpoint/2010/main" val="126409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7e87a0a875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7e87a0a875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348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7c5c34c724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17c5c34c724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CEEDAR has approximately 35 regular staff that provide direct TA. We also utlize content experts when needed to assist states. We have more than a hundred implementation specialists that can also assist. These are a cadre of folks from our state teams, SEA and LEA faculty who have successfully implemented reform efforts and can assist in other states with their experience and expertise. </a:t>
            </a:r>
            <a:endParaRPr/>
          </a:p>
        </p:txBody>
      </p:sp>
      <p:sp>
        <p:nvSpPr>
          <p:cNvPr id="532" name="Google Shape;532;g17c5c34c724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7c5c34c724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17c5c34c724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100"/>
              <a:buNone/>
            </a:pPr>
            <a:r>
              <a:rPr lang="en" sz="900">
                <a:solidFill>
                  <a:schemeClr val="dk1"/>
                </a:solidFill>
              </a:rPr>
              <a:t>Teachers and leaders are essential for providing an equitable education for all students and that our nations’ schools cannot accomplish this goal without a diverse and culturally responsive workforce. </a:t>
            </a:r>
            <a:endParaRPr sz="900">
              <a:solidFill>
                <a:schemeClr val="dk1"/>
              </a:solidFill>
            </a:endParaRPr>
          </a:p>
          <a:p>
            <a:pPr marL="0" lvl="0" indent="0" algn="l" rtl="0">
              <a:lnSpc>
                <a:spcPct val="90000"/>
              </a:lnSpc>
              <a:spcBef>
                <a:spcPts val="0"/>
              </a:spcBef>
              <a:spcAft>
                <a:spcPts val="0"/>
              </a:spcAft>
              <a:buSzPts val="1100"/>
              <a:buNone/>
            </a:pPr>
            <a:endParaRPr sz="900">
              <a:solidFill>
                <a:schemeClr val="dk1"/>
              </a:solidFill>
            </a:endParaRPr>
          </a:p>
          <a:p>
            <a:pPr marL="0" lvl="0" indent="0" algn="l" rtl="0">
              <a:lnSpc>
                <a:spcPct val="90000"/>
              </a:lnSpc>
              <a:spcBef>
                <a:spcPts val="0"/>
              </a:spcBef>
              <a:spcAft>
                <a:spcPts val="0"/>
              </a:spcAft>
              <a:buSzPts val="1100"/>
              <a:buNone/>
            </a:pPr>
            <a:r>
              <a:rPr lang="en" sz="900">
                <a:solidFill>
                  <a:schemeClr val="dk1"/>
                </a:solidFill>
              </a:rPr>
              <a:t>Children from culturally and linguistically diverse backgrounds continue to experience schools  and society differently than their White peers (NCES, 2019).  </a:t>
            </a:r>
            <a:endParaRPr sz="900">
              <a:solidFill>
                <a:schemeClr val="dk1"/>
              </a:solidFill>
            </a:endParaRPr>
          </a:p>
          <a:p>
            <a:pPr marL="0" lvl="0" indent="0" algn="l" rtl="0">
              <a:lnSpc>
                <a:spcPct val="90000"/>
              </a:lnSpc>
              <a:spcBef>
                <a:spcPts val="0"/>
              </a:spcBef>
              <a:spcAft>
                <a:spcPts val="0"/>
              </a:spcAft>
              <a:buSzPts val="1100"/>
              <a:buNone/>
            </a:pPr>
            <a:endParaRPr sz="900">
              <a:solidFill>
                <a:schemeClr val="dk1"/>
              </a:solidFill>
            </a:endParaRPr>
          </a:p>
          <a:p>
            <a:pPr marL="0" lvl="0" indent="0" algn="l" rtl="0">
              <a:lnSpc>
                <a:spcPct val="115000"/>
              </a:lnSpc>
              <a:spcBef>
                <a:spcPts val="0"/>
              </a:spcBef>
              <a:spcAft>
                <a:spcPts val="0"/>
              </a:spcAft>
              <a:buSzPts val="1100"/>
              <a:buNone/>
            </a:pPr>
            <a:r>
              <a:rPr lang="en" sz="900">
                <a:solidFill>
                  <a:schemeClr val="dk1"/>
                </a:solidFill>
              </a:rPr>
              <a:t>Teachers of color tend to have higher academic expectations (Gershenson et al., 2016), are generally prepared to respond to mental health needs (Cormier et al., 2021), and are less likely to use exclusionary discipline with students from racially and linguistically diverse backgrounds (Lindsay &amp; Hart, 2017).</a:t>
            </a:r>
            <a:endParaRPr sz="900">
              <a:solidFill>
                <a:schemeClr val="dk1"/>
              </a:solidFill>
            </a:endParaRPr>
          </a:p>
          <a:p>
            <a:pPr marL="0" lvl="0" indent="0" algn="l" rtl="0">
              <a:lnSpc>
                <a:spcPct val="115000"/>
              </a:lnSpc>
              <a:spcBef>
                <a:spcPts val="0"/>
              </a:spcBef>
              <a:spcAft>
                <a:spcPts val="0"/>
              </a:spcAft>
              <a:buSzPts val="1100"/>
              <a:buNone/>
            </a:pPr>
            <a:endParaRPr sz="900">
              <a:solidFill>
                <a:schemeClr val="dk1"/>
              </a:solidFill>
            </a:endParaRPr>
          </a:p>
          <a:p>
            <a:pPr marL="457200" lvl="0" indent="-285750" algn="l" rtl="0">
              <a:lnSpc>
                <a:spcPct val="90000"/>
              </a:lnSpc>
              <a:spcBef>
                <a:spcPts val="0"/>
              </a:spcBef>
              <a:spcAft>
                <a:spcPts val="0"/>
              </a:spcAft>
              <a:buClr>
                <a:schemeClr val="dk1"/>
              </a:buClr>
              <a:buSzPts val="900"/>
              <a:buChar char="•"/>
            </a:pPr>
            <a:r>
              <a:rPr lang="en" sz="900">
                <a:solidFill>
                  <a:schemeClr val="dk1"/>
                </a:solidFill>
              </a:rPr>
              <a:t>SETOC threatens the quality of education for students of color with disabilities</a:t>
            </a:r>
            <a:endParaRPr sz="900">
              <a:solidFill>
                <a:schemeClr val="dk1"/>
              </a:solidFill>
            </a:endParaRPr>
          </a:p>
          <a:p>
            <a:pPr marL="914400" lvl="1" indent="-285750" algn="l" rtl="0">
              <a:lnSpc>
                <a:spcPct val="90000"/>
              </a:lnSpc>
              <a:spcBef>
                <a:spcPts val="0"/>
              </a:spcBef>
              <a:spcAft>
                <a:spcPts val="0"/>
              </a:spcAft>
              <a:buClr>
                <a:schemeClr val="dk1"/>
              </a:buClr>
              <a:buSzPts val="900"/>
              <a:buChar char="•"/>
            </a:pPr>
            <a:r>
              <a:rPr lang="en" sz="900">
                <a:solidFill>
                  <a:schemeClr val="dk1"/>
                </a:solidFill>
              </a:rPr>
              <a:t>Essential partners in providing culturally responsive teaching and evidence-based transition interventions to students of color with disabilities </a:t>
            </a:r>
            <a:endParaRPr sz="900">
              <a:solidFill>
                <a:schemeClr val="dk1"/>
              </a:solidFill>
            </a:endParaRPr>
          </a:p>
          <a:p>
            <a:pPr marL="914400" lvl="1" indent="-285750" algn="l" rtl="0">
              <a:lnSpc>
                <a:spcPct val="90000"/>
              </a:lnSpc>
              <a:spcBef>
                <a:spcPts val="0"/>
              </a:spcBef>
              <a:spcAft>
                <a:spcPts val="0"/>
              </a:spcAft>
              <a:buClr>
                <a:schemeClr val="dk1"/>
              </a:buClr>
              <a:buSzPts val="900"/>
              <a:buChar char="•"/>
            </a:pPr>
            <a:r>
              <a:rPr lang="en" sz="900">
                <a:solidFill>
                  <a:schemeClr val="dk1"/>
                </a:solidFill>
              </a:rPr>
              <a:t>Advocate against biased practices and policies that disproportionately affect students of color with disabilities (e.g., exclusionary discipline)</a:t>
            </a:r>
            <a:endParaRPr sz="900">
              <a:solidFill>
                <a:schemeClr val="dk1"/>
              </a:solidFill>
            </a:endParaRPr>
          </a:p>
          <a:p>
            <a:pPr marL="914400" lvl="1" indent="-285750" algn="l" rtl="0">
              <a:lnSpc>
                <a:spcPct val="90000"/>
              </a:lnSpc>
              <a:spcBef>
                <a:spcPts val="0"/>
              </a:spcBef>
              <a:spcAft>
                <a:spcPts val="0"/>
              </a:spcAft>
              <a:buClr>
                <a:schemeClr val="dk1"/>
              </a:buClr>
              <a:buSzPts val="900"/>
              <a:buChar char="•"/>
            </a:pPr>
            <a:r>
              <a:rPr lang="en" sz="900">
                <a:solidFill>
                  <a:schemeClr val="dk1"/>
                </a:solidFill>
              </a:rPr>
              <a:t>Create a sense of belonging (Scott et al., 2021). </a:t>
            </a:r>
            <a:endParaRPr sz="900">
              <a:solidFill>
                <a:schemeClr val="dk1"/>
              </a:solidFill>
            </a:endParaRPr>
          </a:p>
          <a:p>
            <a:pPr marL="0" lvl="0" indent="0" algn="l" rtl="0">
              <a:lnSpc>
                <a:spcPct val="115000"/>
              </a:lnSpc>
              <a:spcBef>
                <a:spcPts val="0"/>
              </a:spcBef>
              <a:spcAft>
                <a:spcPts val="0"/>
              </a:spcAft>
              <a:buSzPts val="1100"/>
              <a:buNone/>
            </a:pPr>
            <a:endParaRPr sz="1000">
              <a:solidFill>
                <a:schemeClr val="dk1"/>
              </a:solidFill>
            </a:endParaRPr>
          </a:p>
          <a:p>
            <a:pPr marL="0" lvl="0" indent="0" algn="l" rtl="0">
              <a:lnSpc>
                <a:spcPct val="90000"/>
              </a:lnSpc>
              <a:spcBef>
                <a:spcPts val="0"/>
              </a:spcBef>
              <a:spcAft>
                <a:spcPts val="0"/>
              </a:spcAft>
              <a:buSzPts val="1100"/>
              <a:buNone/>
            </a:pPr>
            <a:endParaRPr sz="900">
              <a:solidFill>
                <a:schemeClr val="dk1"/>
              </a:solidFill>
            </a:endParaRPr>
          </a:p>
          <a:p>
            <a:pPr marL="0" lvl="0" indent="0" algn="l" rtl="0">
              <a:lnSpc>
                <a:spcPct val="90000"/>
              </a:lnSpc>
              <a:spcBef>
                <a:spcPts val="0"/>
              </a:spcBef>
              <a:spcAft>
                <a:spcPts val="0"/>
              </a:spcAft>
              <a:buNone/>
            </a:pPr>
            <a:endParaRPr sz="900">
              <a:solidFill>
                <a:schemeClr val="dk1"/>
              </a:solidFill>
            </a:endParaRPr>
          </a:p>
        </p:txBody>
      </p:sp>
      <p:sp>
        <p:nvSpPr>
          <p:cNvPr id="332" name="Google Shape;332;g17c5c34c724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7e87a0a875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7e87a0a875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896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7e87a0a875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7e87a0a875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770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7c5c34c724_2_5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9" name="Google Shape;549;g17c5c34c724_2_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7c5c34c724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17c5c34c724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65% of ceedar states have a focus on equity and access. The Center has a stronger focus on helping states look at data and provides supports to states in areas of need. </a:t>
            </a:r>
            <a:endParaRPr/>
          </a:p>
        </p:txBody>
      </p:sp>
      <p:sp>
        <p:nvSpPr>
          <p:cNvPr id="339" name="Google Shape;339;g17c5c34c724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7c5c34c724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17c5c34c724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chemeClr val="dk1"/>
                </a:solidFill>
              </a:rPr>
              <a:t>Example: CEEDAR states are working to </a:t>
            </a:r>
            <a:r>
              <a:rPr lang="en" sz="800">
                <a:solidFill>
                  <a:srgbClr val="262626"/>
                </a:solidFill>
              </a:rPr>
              <a:t>revise program review standards to incorporate opportunities for candidates to gain knowledge and skills in this area in field experiences through strong partnerships with districts</a:t>
            </a: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800">
                <a:solidFill>
                  <a:schemeClr val="dk1"/>
                </a:solidFill>
              </a:rPr>
              <a:t>CEEDAR’s CSLG model is influenced by research on networked improvement communities. Like cross-state learning groups, networked improvement communities provide a structure to organize collaborative efforts to tackle shared problems of practice (Russell et al., 2017). </a:t>
            </a:r>
            <a:endParaRPr sz="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800">
              <a:solidFill>
                <a:schemeClr val="dk1"/>
              </a:solidFill>
            </a:endParaRPr>
          </a:p>
          <a:p>
            <a:pPr marL="0" lvl="0" indent="0" algn="l" rtl="0">
              <a:lnSpc>
                <a:spcPct val="115000"/>
              </a:lnSpc>
              <a:spcBef>
                <a:spcPts val="0"/>
              </a:spcBef>
              <a:spcAft>
                <a:spcPts val="0"/>
              </a:spcAft>
              <a:buNone/>
            </a:pPr>
            <a:r>
              <a:rPr lang="en" sz="800">
                <a:solidFill>
                  <a:schemeClr val="dk1"/>
                </a:solidFill>
              </a:rPr>
              <a:t>provide a structure to leverage the collective knowledge and resources of the CEEDAR network</a:t>
            </a:r>
            <a:endParaRPr sz="800">
              <a:solidFill>
                <a:schemeClr val="dk1"/>
              </a:solidFill>
            </a:endParaRPr>
          </a:p>
          <a:p>
            <a:pPr marL="0" lvl="0" indent="0" algn="l" rtl="0">
              <a:lnSpc>
                <a:spcPct val="115000"/>
              </a:lnSpc>
              <a:spcBef>
                <a:spcPts val="0"/>
              </a:spcBef>
              <a:spcAft>
                <a:spcPts val="0"/>
              </a:spcAft>
              <a:buNone/>
            </a:pPr>
            <a:r>
              <a:rPr lang="en" sz="800">
                <a:solidFill>
                  <a:schemeClr val="dk1"/>
                </a:solidFill>
              </a:rPr>
              <a:t>build relationships between state-level leadership teams, partner organizations, and individual team members. </a:t>
            </a:r>
            <a:endParaRPr sz="800">
              <a:solidFill>
                <a:schemeClr val="dk1"/>
              </a:solidFill>
            </a:endParaRPr>
          </a:p>
          <a:p>
            <a:pPr marL="0" lvl="0" indent="0" algn="l" rtl="0">
              <a:lnSpc>
                <a:spcPct val="115000"/>
              </a:lnSpc>
              <a:spcBef>
                <a:spcPts val="0"/>
              </a:spcBef>
              <a:spcAft>
                <a:spcPts val="0"/>
              </a:spcAft>
              <a:buNone/>
            </a:pPr>
            <a:r>
              <a:rPr lang="en" sz="800">
                <a:solidFill>
                  <a:schemeClr val="dk1"/>
                </a:solidFill>
              </a:rPr>
              <a:t>Topical Action Groups (TAGs) are one level of CSLG. </a:t>
            </a:r>
            <a:endParaRPr sz="800">
              <a:solidFill>
                <a:schemeClr val="dk1"/>
              </a:solidFill>
            </a:endParaRPr>
          </a:p>
        </p:txBody>
      </p:sp>
      <p:sp>
        <p:nvSpPr>
          <p:cNvPr id="349" name="Google Shape;349;g17c5c34c724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CEEDAR has approximately 35 regular staff that provide direct TA. We also </a:t>
            </a:r>
            <a:r>
              <a:rPr lang="en-US" dirty="0" err="1"/>
              <a:t>utlize</a:t>
            </a:r>
            <a:r>
              <a:rPr lang="en-US" dirty="0"/>
              <a:t> content experts when needed to assist states. We have more than a hundred implementation specialists that can also assist. These are a cadre of folks from our state teams, SEA and LEA faculty who have successfully implemented reform efforts and can assist in other states with their experience and expertise. </a:t>
            </a:r>
          </a:p>
          <a:p>
            <a:endParaRPr lang="en-US" dirty="0"/>
          </a:p>
        </p:txBody>
      </p:sp>
    </p:spTree>
    <p:extLst>
      <p:ext uri="{BB962C8B-B14F-4D97-AF65-F5344CB8AC3E}">
        <p14:creationId xmlns:p14="http://schemas.microsoft.com/office/powerpoint/2010/main" val="3257260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7c5c34c724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17c5c34c724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4" name="Google Shape;384;g17c5c34c724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7c5c34c724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17c5c34c724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CEEDAR has approximately 35 regular staff that provide direct TA. We also utlize content experts when needed to assist states. We have more than a hundred implementation specialists that can also assist. These are a cadre of folks from our state teams, SEA and LEA faculty who have successfully implemented reform efforts and can assist in other states with their experience and expertise. </a:t>
            </a:r>
            <a:endParaRPr/>
          </a:p>
        </p:txBody>
      </p:sp>
      <p:sp>
        <p:nvSpPr>
          <p:cNvPr id="384" name="Google Shape;384;g17c5c34c724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extLst>
      <p:ext uri="{BB962C8B-B14F-4D97-AF65-F5344CB8AC3E}">
        <p14:creationId xmlns:p14="http://schemas.microsoft.com/office/powerpoint/2010/main" val="252200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6a6b1a291f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6a6b1a291f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4683-A63D-FE11-BA3C-05401D4853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AE4B5A-C080-7E6C-3604-A6F1CEA76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9B5168-4F56-E6D5-2A71-E885D2AEEC11}"/>
              </a:ext>
            </a:extLst>
          </p:cNvPr>
          <p:cNvSpPr>
            <a:spLocks noGrp="1"/>
          </p:cNvSpPr>
          <p:nvPr>
            <p:ph type="dt" sz="half" idx="10"/>
          </p:nvPr>
        </p:nvSpPr>
        <p:spPr/>
        <p:txBody>
          <a:bodyPr/>
          <a:lstStyle/>
          <a:p>
            <a:fld id="{0DC3B751-019C-4F42-AEE4-5188A3DB3697}" type="datetimeFigureOut">
              <a:rPr lang="en-US" smtClean="0"/>
              <a:t>3/1/23</a:t>
            </a:fld>
            <a:endParaRPr lang="en-US"/>
          </a:p>
        </p:txBody>
      </p:sp>
      <p:sp>
        <p:nvSpPr>
          <p:cNvPr id="5" name="Footer Placeholder 4">
            <a:extLst>
              <a:ext uri="{FF2B5EF4-FFF2-40B4-BE49-F238E27FC236}">
                <a16:creationId xmlns:a16="http://schemas.microsoft.com/office/drawing/2014/main" id="{81DB2CF9-2113-8F2D-AA0F-646E3885A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1E610-C3E1-10AF-1EE6-5E53E0307BD4}"/>
              </a:ext>
            </a:extLst>
          </p:cNvPr>
          <p:cNvSpPr>
            <a:spLocks noGrp="1"/>
          </p:cNvSpPr>
          <p:nvPr>
            <p:ph type="sldNum" sz="quarter" idx="12"/>
          </p:nvPr>
        </p:nvSpPr>
        <p:spPr/>
        <p:txBody>
          <a:bodyPr/>
          <a:lstStyle/>
          <a:p>
            <a:fld id="{98FA71C4-2B2A-E64A-A2D1-CF9C2C406309}" type="slidenum">
              <a:rPr lang="en-US" smtClean="0"/>
              <a:t>‹#›</a:t>
            </a:fld>
            <a:endParaRPr lang="en-US"/>
          </a:p>
        </p:txBody>
      </p:sp>
    </p:spTree>
    <p:extLst>
      <p:ext uri="{BB962C8B-B14F-4D97-AF65-F5344CB8AC3E}">
        <p14:creationId xmlns:p14="http://schemas.microsoft.com/office/powerpoint/2010/main" val="829665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1B59-5A0C-D102-BBF1-EDC5F5DE22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4640EC-BE74-38FB-B91A-7085D4ED4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CBE4C-9310-CE0B-093C-552BF3B5FF03}"/>
              </a:ext>
            </a:extLst>
          </p:cNvPr>
          <p:cNvSpPr>
            <a:spLocks noGrp="1"/>
          </p:cNvSpPr>
          <p:nvPr>
            <p:ph type="dt" sz="half" idx="10"/>
          </p:nvPr>
        </p:nvSpPr>
        <p:spPr/>
        <p:txBody>
          <a:bodyPr/>
          <a:lstStyle/>
          <a:p>
            <a:fld id="{0DC3B751-019C-4F42-AEE4-5188A3DB3697}" type="datetimeFigureOut">
              <a:rPr lang="en-US" smtClean="0"/>
              <a:t>3/1/23</a:t>
            </a:fld>
            <a:endParaRPr lang="en-US"/>
          </a:p>
        </p:txBody>
      </p:sp>
      <p:sp>
        <p:nvSpPr>
          <p:cNvPr id="5" name="Footer Placeholder 4">
            <a:extLst>
              <a:ext uri="{FF2B5EF4-FFF2-40B4-BE49-F238E27FC236}">
                <a16:creationId xmlns:a16="http://schemas.microsoft.com/office/drawing/2014/main" id="{049626A4-E036-84B2-9BDD-DFF7E0743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CF96C-A735-8F1D-A898-443F3F0249AB}"/>
              </a:ext>
            </a:extLst>
          </p:cNvPr>
          <p:cNvSpPr>
            <a:spLocks noGrp="1"/>
          </p:cNvSpPr>
          <p:nvPr>
            <p:ph type="sldNum" sz="quarter" idx="12"/>
          </p:nvPr>
        </p:nvSpPr>
        <p:spPr/>
        <p:txBody>
          <a:bodyPr/>
          <a:lstStyle/>
          <a:p>
            <a:fld id="{98FA71C4-2B2A-E64A-A2D1-CF9C2C406309}" type="slidenum">
              <a:rPr lang="en-US" smtClean="0"/>
              <a:t>‹#›</a:t>
            </a:fld>
            <a:endParaRPr lang="en-US"/>
          </a:p>
        </p:txBody>
      </p:sp>
    </p:spTree>
    <p:extLst>
      <p:ext uri="{BB962C8B-B14F-4D97-AF65-F5344CB8AC3E}">
        <p14:creationId xmlns:p14="http://schemas.microsoft.com/office/powerpoint/2010/main" val="271252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7D948C-74BF-C3FE-D241-C42D5683C3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AC30B-F085-26A8-E3BB-9DAE69354B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5D204-808E-145F-65BE-55D985F17D91}"/>
              </a:ext>
            </a:extLst>
          </p:cNvPr>
          <p:cNvSpPr>
            <a:spLocks noGrp="1"/>
          </p:cNvSpPr>
          <p:nvPr>
            <p:ph type="dt" sz="half" idx="10"/>
          </p:nvPr>
        </p:nvSpPr>
        <p:spPr/>
        <p:txBody>
          <a:bodyPr/>
          <a:lstStyle/>
          <a:p>
            <a:fld id="{0DC3B751-019C-4F42-AEE4-5188A3DB3697}" type="datetimeFigureOut">
              <a:rPr lang="en-US" smtClean="0"/>
              <a:t>3/1/23</a:t>
            </a:fld>
            <a:endParaRPr lang="en-US"/>
          </a:p>
        </p:txBody>
      </p:sp>
      <p:sp>
        <p:nvSpPr>
          <p:cNvPr id="5" name="Footer Placeholder 4">
            <a:extLst>
              <a:ext uri="{FF2B5EF4-FFF2-40B4-BE49-F238E27FC236}">
                <a16:creationId xmlns:a16="http://schemas.microsoft.com/office/drawing/2014/main" id="{AB5C3CCA-3121-D0E3-4CA9-57C9BF3F5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B4018-F70F-EAB4-C5C5-234185E8189C}"/>
              </a:ext>
            </a:extLst>
          </p:cNvPr>
          <p:cNvSpPr>
            <a:spLocks noGrp="1"/>
          </p:cNvSpPr>
          <p:nvPr>
            <p:ph type="sldNum" sz="quarter" idx="12"/>
          </p:nvPr>
        </p:nvSpPr>
        <p:spPr/>
        <p:txBody>
          <a:bodyPr/>
          <a:lstStyle/>
          <a:p>
            <a:fld id="{98FA71C4-2B2A-E64A-A2D1-CF9C2C406309}" type="slidenum">
              <a:rPr lang="en-US" smtClean="0"/>
              <a:t>‹#›</a:t>
            </a:fld>
            <a:endParaRPr lang="en-US"/>
          </a:p>
        </p:txBody>
      </p:sp>
    </p:spTree>
    <p:extLst>
      <p:ext uri="{BB962C8B-B14F-4D97-AF65-F5344CB8AC3E}">
        <p14:creationId xmlns:p14="http://schemas.microsoft.com/office/powerpoint/2010/main" val="1125153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a:srcRect t="-4477" b="4477"/>
          <a:stretch/>
        </p:blipFill>
        <p:spPr>
          <a:xfrm>
            <a:off x="0" y="-314708"/>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4"/>
            <a:ext cx="3471863" cy="1019175"/>
          </a:xfrm>
          <a:prstGeom prst="rect">
            <a:avLst/>
          </a:prstGeom>
        </p:spPr>
        <p:txBody>
          <a:bodyPr/>
          <a:lstStyle>
            <a:lvl1pPr marL="0" indent="0" algn="ctr">
              <a:buNone/>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endParaRPr lang="en-US" dirty="0"/>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90" y="3592675"/>
            <a:ext cx="3471863" cy="1019175"/>
          </a:xfrm>
          <a:prstGeom prst="rect">
            <a:avLst/>
          </a:prstGeom>
        </p:spPr>
        <p:txBody>
          <a:bodyPr/>
          <a:lstStyle>
            <a:lvl1pPr marL="0" indent="0">
              <a:buNone/>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endParaRPr lang="en-US" dirty="0"/>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90" y="3592675"/>
            <a:ext cx="3471863"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4"/>
            <a:ext cx="3471863"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Title</a:t>
            </a:r>
          </a:p>
        </p:txBody>
      </p:sp>
    </p:spTree>
    <p:extLst>
      <p:ext uri="{BB962C8B-B14F-4D97-AF65-F5344CB8AC3E}">
        <p14:creationId xmlns:p14="http://schemas.microsoft.com/office/powerpoint/2010/main" val="802070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4"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5" y="594160"/>
            <a:ext cx="11219819"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9" y="2187575"/>
            <a:ext cx="11219636" cy="3639485"/>
          </a:xfrm>
          <a:prstGeom prst="rect">
            <a:avLst/>
          </a:prstGeom>
        </p:spPr>
        <p:txBody>
          <a:bodyPr/>
          <a:lstStyle>
            <a:lvl1pPr marL="228594" indent="-228594">
              <a:buFontTx/>
              <a:buBlip>
                <a:blip r:embed="rId3"/>
              </a:buBlip>
              <a:defRPr>
                <a:latin typeface="Gentona Book" pitchFamily="2" charset="77"/>
              </a:defRPr>
            </a:lvl1pPr>
            <a:lvl2pPr marL="685783" indent="-228594">
              <a:buFont typeface="Arial" panose="020B0604020202020204" pitchFamily="34" charset="0"/>
              <a:buChar char="•"/>
              <a:defRPr>
                <a:latin typeface="Gentona Book" pitchFamily="2" charset="77"/>
              </a:defRPr>
            </a:lvl2pPr>
            <a:lvl3pPr marL="1142971" indent="-228594">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4" y="6094913"/>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4"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3" y="6374979"/>
            <a:ext cx="2269445" cy="516987"/>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60"/>
            <a:ext cx="12603791" cy="40176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4" y="6332786"/>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462194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with Image 3">
  <p:cSld name="Title and Content with Image 3">
    <p:spTree>
      <p:nvGrpSpPr>
        <p:cNvPr id="1" name="Shape 69"/>
        <p:cNvGrpSpPr/>
        <p:nvPr/>
      </p:nvGrpSpPr>
      <p:grpSpPr>
        <a:xfrm>
          <a:off x="0" y="0"/>
          <a:ext cx="0" cy="0"/>
          <a:chOff x="0" y="0"/>
          <a:chExt cx="0" cy="0"/>
        </a:xfrm>
      </p:grpSpPr>
      <p:pic>
        <p:nvPicPr>
          <p:cNvPr id="70" name="Google Shape;70;p17" descr="A group of children smiling&#10;&#10;Description automatically generated with low confidence"/>
          <p:cNvPicPr preferRelativeResize="0"/>
          <p:nvPr/>
        </p:nvPicPr>
        <p:blipFill rotWithShape="1">
          <a:blip r:embed="rId2">
            <a:alphaModFix/>
          </a:blip>
          <a:srcRect b="11741"/>
          <a:stretch/>
        </p:blipFill>
        <p:spPr>
          <a:xfrm>
            <a:off x="0" y="1674"/>
            <a:ext cx="12194979" cy="6051257"/>
          </a:xfrm>
          <a:prstGeom prst="rect">
            <a:avLst/>
          </a:prstGeom>
          <a:noFill/>
          <a:ln>
            <a:noFill/>
          </a:ln>
        </p:spPr>
      </p:pic>
      <p:sp>
        <p:nvSpPr>
          <p:cNvPr id="71" name="Google Shape;71;p17"/>
          <p:cNvSpPr/>
          <p:nvPr/>
        </p:nvSpPr>
        <p:spPr>
          <a:xfrm>
            <a:off x="-268357" y="6281531"/>
            <a:ext cx="12603791" cy="684008"/>
          </a:xfrm>
          <a:prstGeom prst="rect">
            <a:avLst/>
          </a:prstGeom>
          <a:solidFill>
            <a:srgbClr val="1F75B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72" name="Google Shape;72;p17"/>
          <p:cNvSpPr/>
          <p:nvPr/>
        </p:nvSpPr>
        <p:spPr>
          <a:xfrm>
            <a:off x="-268357" y="6033052"/>
            <a:ext cx="12603791" cy="258417"/>
          </a:xfrm>
          <a:prstGeom prst="rect">
            <a:avLst/>
          </a:prstGeom>
          <a:solidFill>
            <a:srgbClr val="2995C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pic>
        <p:nvPicPr>
          <p:cNvPr id="73" name="Google Shape;73;p17" descr="Text&#10;&#10;Description automatically generated with medium confidence"/>
          <p:cNvPicPr preferRelativeResize="0"/>
          <p:nvPr/>
        </p:nvPicPr>
        <p:blipFill rotWithShape="1">
          <a:blip r:embed="rId3">
            <a:alphaModFix/>
          </a:blip>
          <a:srcRect/>
          <a:stretch/>
        </p:blipFill>
        <p:spPr>
          <a:xfrm>
            <a:off x="69574" y="6332786"/>
            <a:ext cx="2269445" cy="471465"/>
          </a:xfrm>
          <a:prstGeom prst="rect">
            <a:avLst/>
          </a:prstGeom>
          <a:noFill/>
          <a:ln>
            <a:noFill/>
          </a:ln>
        </p:spPr>
      </p:pic>
      <p:sp>
        <p:nvSpPr>
          <p:cNvPr id="74" name="Google Shape;74;p17"/>
          <p:cNvSpPr/>
          <p:nvPr/>
        </p:nvSpPr>
        <p:spPr>
          <a:xfrm>
            <a:off x="598407" y="1692217"/>
            <a:ext cx="10870261" cy="4340640"/>
          </a:xfrm>
          <a:prstGeom prst="rect">
            <a:avLst/>
          </a:prstGeom>
          <a:solidFill>
            <a:srgbClr val="E4E4E4"/>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75" name="Google Shape;75;p17"/>
          <p:cNvSpPr txBox="1"/>
          <p:nvPr/>
        </p:nvSpPr>
        <p:spPr>
          <a:xfrm>
            <a:off x="9852982" y="6374980"/>
            <a:ext cx="2269445" cy="516985"/>
          </a:xfrm>
          <a:prstGeom prst="rect">
            <a:avLst/>
          </a:prstGeom>
          <a:noFill/>
          <a:ln>
            <a:noFill/>
          </a:ln>
        </p:spPr>
        <p:txBody>
          <a:bodyPr spcFirstLastPara="1" wrap="square" lIns="91433" tIns="45700" rIns="91433" bIns="45700" anchor="t" anchorCtr="0">
            <a:noAutofit/>
          </a:bodyPr>
          <a:lstStyle/>
          <a:p>
            <a:pPr marL="0" marR="0" lvl="0" indent="0" algn="ctr" rtl="0">
              <a:lnSpc>
                <a:spcPct val="90000"/>
              </a:lnSpc>
              <a:spcBef>
                <a:spcPts val="0"/>
              </a:spcBef>
              <a:spcAft>
                <a:spcPts val="0"/>
              </a:spcAft>
              <a:buClr>
                <a:schemeClr val="lt1"/>
              </a:buClr>
              <a:buSzPts val="2200"/>
              <a:buFont typeface="Arial"/>
              <a:buNone/>
            </a:pPr>
            <a:r>
              <a:rPr lang="en" sz="2933" b="0" i="0">
                <a:solidFill>
                  <a:schemeClr val="lt1"/>
                </a:solidFill>
                <a:latin typeface="Arial"/>
                <a:ea typeface="Arial"/>
                <a:cs typeface="Arial"/>
                <a:sym typeface="Arial"/>
              </a:rPr>
              <a:t>ceedar.org</a:t>
            </a:r>
            <a:endParaRPr sz="1467"/>
          </a:p>
        </p:txBody>
      </p:sp>
      <p:sp>
        <p:nvSpPr>
          <p:cNvPr id="76" name="Google Shape;76;p17"/>
          <p:cNvSpPr/>
          <p:nvPr/>
        </p:nvSpPr>
        <p:spPr>
          <a:xfrm>
            <a:off x="0" y="2903839"/>
            <a:ext cx="12192000" cy="3129020"/>
          </a:xfrm>
          <a:prstGeom prst="rect">
            <a:avLst/>
          </a:prstGeom>
          <a:solidFill>
            <a:srgbClr val="E4E4E4"/>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77" name="Google Shape;77;p17"/>
          <p:cNvSpPr txBox="1">
            <a:spLocks noGrp="1"/>
          </p:cNvSpPr>
          <p:nvPr>
            <p:ph type="title"/>
          </p:nvPr>
        </p:nvSpPr>
        <p:spPr>
          <a:xfrm>
            <a:off x="1006947" y="1932629"/>
            <a:ext cx="4371876" cy="1325563"/>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78" name="Google Shape;78;p17"/>
          <p:cNvSpPr txBox="1">
            <a:spLocks noGrp="1"/>
          </p:cNvSpPr>
          <p:nvPr>
            <p:ph type="body" idx="1"/>
          </p:nvPr>
        </p:nvSpPr>
        <p:spPr>
          <a:xfrm>
            <a:off x="5691007" y="1932632"/>
            <a:ext cx="5257800" cy="3859817"/>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9999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2"/>
        <p:cNvGrpSpPr/>
        <p:nvPr/>
      </p:nvGrpSpPr>
      <p:grpSpPr>
        <a:xfrm>
          <a:off x="0" y="0"/>
          <a:ext cx="0" cy="0"/>
          <a:chOff x="0" y="0"/>
          <a:chExt cx="0" cy="0"/>
        </a:xfrm>
      </p:grpSpPr>
      <p:pic>
        <p:nvPicPr>
          <p:cNvPr id="53" name="Google Shape;53;p15" descr="A picture containing table&#10;&#10;Description automatically generated"/>
          <p:cNvPicPr preferRelativeResize="0"/>
          <p:nvPr/>
        </p:nvPicPr>
        <p:blipFill rotWithShape="1">
          <a:blip r:embed="rId2">
            <a:alphaModFix/>
          </a:blip>
          <a:srcRect/>
          <a:stretch/>
        </p:blipFill>
        <p:spPr>
          <a:xfrm>
            <a:off x="-197226" y="-80641"/>
            <a:ext cx="12532659" cy="7046180"/>
          </a:xfrm>
          <a:prstGeom prst="rect">
            <a:avLst/>
          </a:prstGeom>
          <a:noFill/>
          <a:ln>
            <a:noFill/>
          </a:ln>
        </p:spPr>
      </p:pic>
      <p:sp>
        <p:nvSpPr>
          <p:cNvPr id="54" name="Google Shape;54;p15"/>
          <p:cNvSpPr txBox="1">
            <a:spLocks noGrp="1"/>
          </p:cNvSpPr>
          <p:nvPr>
            <p:ph type="title"/>
          </p:nvPr>
        </p:nvSpPr>
        <p:spPr>
          <a:xfrm>
            <a:off x="433205" y="594159"/>
            <a:ext cx="11219819" cy="1325563"/>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55" name="Google Shape;55;p15"/>
          <p:cNvSpPr txBox="1">
            <a:spLocks noGrp="1"/>
          </p:cNvSpPr>
          <p:nvPr>
            <p:ph type="body" idx="1"/>
          </p:nvPr>
        </p:nvSpPr>
        <p:spPr>
          <a:xfrm>
            <a:off x="433389" y="2187573"/>
            <a:ext cx="11219636" cy="3639485"/>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56" name="Google Shape;56;p15"/>
          <p:cNvSpPr/>
          <p:nvPr/>
        </p:nvSpPr>
        <p:spPr>
          <a:xfrm>
            <a:off x="-197226" y="6094912"/>
            <a:ext cx="12532659" cy="258417"/>
          </a:xfrm>
          <a:prstGeom prst="rect">
            <a:avLst/>
          </a:prstGeom>
          <a:solidFill>
            <a:srgbClr val="2995C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57" name="Google Shape;57;p15"/>
          <p:cNvSpPr/>
          <p:nvPr/>
        </p:nvSpPr>
        <p:spPr>
          <a:xfrm>
            <a:off x="-197226" y="6291468"/>
            <a:ext cx="12532659" cy="684008"/>
          </a:xfrm>
          <a:prstGeom prst="rect">
            <a:avLst/>
          </a:prstGeom>
          <a:solidFill>
            <a:srgbClr val="1F75B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58" name="Google Shape;58;p15"/>
          <p:cNvSpPr txBox="1"/>
          <p:nvPr/>
        </p:nvSpPr>
        <p:spPr>
          <a:xfrm>
            <a:off x="9852982" y="6374980"/>
            <a:ext cx="2269445" cy="516985"/>
          </a:xfrm>
          <a:prstGeom prst="rect">
            <a:avLst/>
          </a:prstGeom>
          <a:noFill/>
          <a:ln>
            <a:noFill/>
          </a:ln>
        </p:spPr>
        <p:txBody>
          <a:bodyPr spcFirstLastPara="1" wrap="square" lIns="91433" tIns="45700" rIns="91433" bIns="45700" anchor="t" anchorCtr="0">
            <a:noAutofit/>
          </a:bodyPr>
          <a:lstStyle/>
          <a:p>
            <a:pPr marL="0" marR="0" lvl="0" indent="0" algn="ctr" rtl="0">
              <a:lnSpc>
                <a:spcPct val="90000"/>
              </a:lnSpc>
              <a:spcBef>
                <a:spcPts val="0"/>
              </a:spcBef>
              <a:spcAft>
                <a:spcPts val="0"/>
              </a:spcAft>
              <a:buClr>
                <a:schemeClr val="lt1"/>
              </a:buClr>
              <a:buSzPts val="2200"/>
              <a:buFont typeface="Arial"/>
              <a:buNone/>
            </a:pPr>
            <a:r>
              <a:rPr lang="en" sz="2933" b="0" i="0" u="none" strike="noStrike" cap="none">
                <a:solidFill>
                  <a:schemeClr val="lt1"/>
                </a:solidFill>
                <a:latin typeface="Arial"/>
                <a:ea typeface="Arial"/>
                <a:cs typeface="Arial"/>
                <a:sym typeface="Arial"/>
              </a:rPr>
              <a:t>ceedar.org</a:t>
            </a:r>
            <a:endParaRPr sz="1467"/>
          </a:p>
        </p:txBody>
      </p:sp>
      <p:sp>
        <p:nvSpPr>
          <p:cNvPr id="59" name="Google Shape;59;p15"/>
          <p:cNvSpPr/>
          <p:nvPr/>
        </p:nvSpPr>
        <p:spPr>
          <a:xfrm>
            <a:off x="-232792" y="-75458"/>
            <a:ext cx="12603791" cy="401767"/>
          </a:xfrm>
          <a:prstGeom prst="rect">
            <a:avLst/>
          </a:prstGeom>
          <a:solidFill>
            <a:srgbClr val="2995C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60" name="Google Shape;60;p15" descr="Text&#10;&#10;Description automatically generated with medium confidence"/>
          <p:cNvPicPr preferRelativeResize="0"/>
          <p:nvPr/>
        </p:nvPicPr>
        <p:blipFill rotWithShape="1">
          <a:blip r:embed="rId3">
            <a:alphaModFix/>
          </a:blip>
          <a:srcRect/>
          <a:stretch/>
        </p:blipFill>
        <p:spPr>
          <a:xfrm>
            <a:off x="69574" y="6332786"/>
            <a:ext cx="2269445" cy="471465"/>
          </a:xfrm>
          <a:prstGeom prst="rect">
            <a:avLst/>
          </a:prstGeom>
          <a:noFill/>
          <a:ln>
            <a:noFill/>
          </a:ln>
        </p:spPr>
      </p:pic>
      <p:sp>
        <p:nvSpPr>
          <p:cNvPr id="61" name="Google Shape;61;p15"/>
          <p:cNvSpPr/>
          <p:nvPr/>
        </p:nvSpPr>
        <p:spPr>
          <a:xfrm>
            <a:off x="-232792" y="326307"/>
            <a:ext cx="12603791" cy="5758667"/>
          </a:xfrm>
          <a:prstGeom prst="rect">
            <a:avLst/>
          </a:prstGeom>
          <a:solidFill>
            <a:srgbClr val="E4E4E4"/>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3872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a:stretch>
            <a:fillRect/>
          </a:stretch>
        </p:blipFill>
        <p:spPr>
          <a:xfrm>
            <a:off x="-334981" y="0"/>
            <a:ext cx="12861961" cy="7231323"/>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a:stretch>
            <a:fillRect/>
          </a:stretch>
        </p:blipFill>
        <p:spPr>
          <a:xfrm>
            <a:off x="69574" y="6332786"/>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5" y="3130826"/>
            <a:ext cx="4789971" cy="1162879"/>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spTree>
    <p:extLst>
      <p:ext uri="{BB962C8B-B14F-4D97-AF65-F5344CB8AC3E}">
        <p14:creationId xmlns:p14="http://schemas.microsoft.com/office/powerpoint/2010/main" val="167378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ullet Points with Image">
  <p:cSld name="Title and Bullet Points with Image">
    <p:spTree>
      <p:nvGrpSpPr>
        <p:cNvPr id="1" name="Shape 158"/>
        <p:cNvGrpSpPr/>
        <p:nvPr/>
      </p:nvGrpSpPr>
      <p:grpSpPr>
        <a:xfrm>
          <a:off x="0" y="0"/>
          <a:ext cx="0" cy="0"/>
          <a:chOff x="0" y="0"/>
          <a:chExt cx="0" cy="0"/>
        </a:xfrm>
      </p:grpSpPr>
      <p:pic>
        <p:nvPicPr>
          <p:cNvPr id="159" name="Google Shape;159;p26" descr="A picture containing text&#10;&#10;Description automatically generated"/>
          <p:cNvPicPr preferRelativeResize="0"/>
          <p:nvPr/>
        </p:nvPicPr>
        <p:blipFill rotWithShape="1">
          <a:blip r:embed="rId2">
            <a:alphaModFix/>
          </a:blip>
          <a:srcRect/>
          <a:stretch/>
        </p:blipFill>
        <p:spPr>
          <a:xfrm>
            <a:off x="0" y="1674"/>
            <a:ext cx="12194979" cy="6856327"/>
          </a:xfrm>
          <a:prstGeom prst="rect">
            <a:avLst/>
          </a:prstGeom>
          <a:noFill/>
          <a:ln>
            <a:noFill/>
          </a:ln>
        </p:spPr>
      </p:pic>
      <p:sp>
        <p:nvSpPr>
          <p:cNvPr id="160" name="Google Shape;160;p26"/>
          <p:cNvSpPr txBox="1">
            <a:spLocks noGrp="1"/>
          </p:cNvSpPr>
          <p:nvPr>
            <p:ph type="title"/>
          </p:nvPr>
        </p:nvSpPr>
        <p:spPr>
          <a:xfrm>
            <a:off x="433205" y="594160"/>
            <a:ext cx="6021200" cy="732617"/>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161" name="Google Shape;161;p26"/>
          <p:cNvSpPr txBox="1">
            <a:spLocks noGrp="1"/>
          </p:cNvSpPr>
          <p:nvPr>
            <p:ph type="body" idx="1"/>
          </p:nvPr>
        </p:nvSpPr>
        <p:spPr>
          <a:xfrm>
            <a:off x="433205" y="1598587"/>
            <a:ext cx="6021200" cy="641351"/>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62" name="Google Shape;162;p26"/>
          <p:cNvSpPr txBox="1">
            <a:spLocks noGrp="1"/>
          </p:cNvSpPr>
          <p:nvPr>
            <p:ph type="body" idx="2"/>
          </p:nvPr>
        </p:nvSpPr>
        <p:spPr>
          <a:xfrm>
            <a:off x="433205" y="3072467"/>
            <a:ext cx="6021200" cy="641351"/>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63" name="Google Shape;163;p26"/>
          <p:cNvSpPr txBox="1">
            <a:spLocks noGrp="1"/>
          </p:cNvSpPr>
          <p:nvPr>
            <p:ph type="body" idx="3"/>
          </p:nvPr>
        </p:nvSpPr>
        <p:spPr>
          <a:xfrm>
            <a:off x="433205" y="4546347"/>
            <a:ext cx="6021200" cy="641351"/>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marL="1219170" marR="0" lvl="1" indent="-30479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53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64" name="Google Shape;164;p26"/>
          <p:cNvSpPr/>
          <p:nvPr/>
        </p:nvSpPr>
        <p:spPr>
          <a:xfrm>
            <a:off x="-268357" y="6281531"/>
            <a:ext cx="12603791" cy="684008"/>
          </a:xfrm>
          <a:prstGeom prst="rect">
            <a:avLst/>
          </a:prstGeom>
          <a:solidFill>
            <a:srgbClr val="1F75B3"/>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65" name="Google Shape;165;p26"/>
          <p:cNvSpPr/>
          <p:nvPr/>
        </p:nvSpPr>
        <p:spPr>
          <a:xfrm>
            <a:off x="-268357" y="6033052"/>
            <a:ext cx="12603791" cy="258417"/>
          </a:xfrm>
          <a:prstGeom prst="rect">
            <a:avLst/>
          </a:prstGeom>
          <a:solidFill>
            <a:srgbClr val="2995C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pic>
        <p:nvPicPr>
          <p:cNvPr id="166" name="Google Shape;166;p26" descr="Text&#10;&#10;Description automatically generated with medium confidence"/>
          <p:cNvPicPr preferRelativeResize="0"/>
          <p:nvPr/>
        </p:nvPicPr>
        <p:blipFill rotWithShape="1">
          <a:blip r:embed="rId3">
            <a:alphaModFix/>
          </a:blip>
          <a:srcRect/>
          <a:stretch/>
        </p:blipFill>
        <p:spPr>
          <a:xfrm>
            <a:off x="69574" y="6332786"/>
            <a:ext cx="2269445" cy="471465"/>
          </a:xfrm>
          <a:prstGeom prst="rect">
            <a:avLst/>
          </a:prstGeom>
          <a:noFill/>
          <a:ln>
            <a:noFill/>
          </a:ln>
        </p:spPr>
      </p:pic>
      <p:sp>
        <p:nvSpPr>
          <p:cNvPr id="167" name="Google Shape;167;p26"/>
          <p:cNvSpPr txBox="1"/>
          <p:nvPr/>
        </p:nvSpPr>
        <p:spPr>
          <a:xfrm>
            <a:off x="9852982" y="6374980"/>
            <a:ext cx="2269445" cy="516985"/>
          </a:xfrm>
          <a:prstGeom prst="rect">
            <a:avLst/>
          </a:prstGeom>
          <a:noFill/>
          <a:ln>
            <a:noFill/>
          </a:ln>
        </p:spPr>
        <p:txBody>
          <a:bodyPr spcFirstLastPara="1" wrap="square" lIns="91433" tIns="45700" rIns="91433" bIns="45700" anchor="t" anchorCtr="0">
            <a:noAutofit/>
          </a:bodyPr>
          <a:lstStyle/>
          <a:p>
            <a:pPr marL="0" marR="0" lvl="0" indent="0" algn="ctr" rtl="0">
              <a:lnSpc>
                <a:spcPct val="90000"/>
              </a:lnSpc>
              <a:spcBef>
                <a:spcPts val="0"/>
              </a:spcBef>
              <a:spcAft>
                <a:spcPts val="0"/>
              </a:spcAft>
              <a:buClr>
                <a:schemeClr val="lt1"/>
              </a:buClr>
              <a:buSzPts val="2200"/>
              <a:buFont typeface="Arial"/>
              <a:buNone/>
            </a:pPr>
            <a:r>
              <a:rPr lang="en" sz="2933" b="0" i="0">
                <a:solidFill>
                  <a:schemeClr val="lt1"/>
                </a:solidFill>
                <a:latin typeface="Arial"/>
                <a:ea typeface="Arial"/>
                <a:cs typeface="Arial"/>
                <a:sym typeface="Arial"/>
              </a:rPr>
              <a:t>ceedar.org</a:t>
            </a:r>
            <a:endParaRPr sz="1467"/>
          </a:p>
        </p:txBody>
      </p:sp>
    </p:spTree>
    <p:extLst>
      <p:ext uri="{BB962C8B-B14F-4D97-AF65-F5344CB8AC3E}">
        <p14:creationId xmlns:p14="http://schemas.microsoft.com/office/powerpoint/2010/main" val="1164359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913457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4182621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617-AA34-B7C4-B24D-0D450E695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B8555-F7BE-8CB7-1D03-1F4C2D51AB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D19D2-D5C4-7DDE-85F6-23AA0EEBDC77}"/>
              </a:ext>
            </a:extLst>
          </p:cNvPr>
          <p:cNvSpPr>
            <a:spLocks noGrp="1"/>
          </p:cNvSpPr>
          <p:nvPr>
            <p:ph type="dt" sz="half" idx="10"/>
          </p:nvPr>
        </p:nvSpPr>
        <p:spPr/>
        <p:txBody>
          <a:bodyPr/>
          <a:lstStyle/>
          <a:p>
            <a:fld id="{0DC3B751-019C-4F42-AEE4-5188A3DB3697}" type="datetimeFigureOut">
              <a:rPr lang="en-US" smtClean="0"/>
              <a:t>3/1/23</a:t>
            </a:fld>
            <a:endParaRPr lang="en-US"/>
          </a:p>
        </p:txBody>
      </p:sp>
      <p:sp>
        <p:nvSpPr>
          <p:cNvPr id="5" name="Footer Placeholder 4">
            <a:extLst>
              <a:ext uri="{FF2B5EF4-FFF2-40B4-BE49-F238E27FC236}">
                <a16:creationId xmlns:a16="http://schemas.microsoft.com/office/drawing/2014/main" id="{ADF2A67B-6BD1-7136-FAAA-6857E8CB8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E6CA7-BBAE-016C-3380-05CAB44F169C}"/>
              </a:ext>
            </a:extLst>
          </p:cNvPr>
          <p:cNvSpPr>
            <a:spLocks noGrp="1"/>
          </p:cNvSpPr>
          <p:nvPr>
            <p:ph type="sldNum" sz="quarter" idx="12"/>
          </p:nvPr>
        </p:nvSpPr>
        <p:spPr/>
        <p:txBody>
          <a:bodyPr/>
          <a:lstStyle/>
          <a:p>
            <a:fld id="{98FA71C4-2B2A-E64A-A2D1-CF9C2C406309}" type="slidenum">
              <a:rPr lang="en-US" smtClean="0"/>
              <a:t>‹#›</a:t>
            </a:fld>
            <a:endParaRPr lang="en-US"/>
          </a:p>
        </p:txBody>
      </p:sp>
    </p:spTree>
    <p:extLst>
      <p:ext uri="{BB962C8B-B14F-4D97-AF65-F5344CB8AC3E}">
        <p14:creationId xmlns:p14="http://schemas.microsoft.com/office/powerpoint/2010/main" val="2956541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80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439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VERY STUDENT">
    <p:spTree>
      <p:nvGrpSpPr>
        <p:cNvPr id="1" name=""/>
        <p:cNvGrpSpPr/>
        <p:nvPr/>
      </p:nvGrpSpPr>
      <p:grpSpPr>
        <a:xfrm>
          <a:off x="0" y="0"/>
          <a:ext cx="0" cy="0"/>
          <a:chOff x="0" y="0"/>
          <a:chExt cx="0" cy="0"/>
        </a:xfrm>
      </p:grpSpPr>
      <p:pic>
        <p:nvPicPr>
          <p:cNvPr id="4" name="Picture 3" descr="A room with tables and chairs&#10;&#10;Description automatically generated with medium confidence">
            <a:extLst>
              <a:ext uri="{FF2B5EF4-FFF2-40B4-BE49-F238E27FC236}">
                <a16:creationId xmlns:a16="http://schemas.microsoft.com/office/drawing/2014/main" id="{E8ACCD16-4B05-1547-3241-B6673D0CFE5B}"/>
              </a:ext>
            </a:extLst>
          </p:cNvPr>
          <p:cNvPicPr>
            <a:picLocks noChangeAspect="1"/>
          </p:cNvPicPr>
          <p:nvPr userDrawn="1"/>
        </p:nvPicPr>
        <p:blipFill rotWithShape="1">
          <a:blip r:embed="rId2">
            <a:duotone>
              <a:prstClr val="black"/>
              <a:schemeClr val="accent1">
                <a:tint val="45000"/>
                <a:satMod val="400000"/>
              </a:schemeClr>
            </a:duotone>
          </a:blip>
          <a:srcRect t="11533" b="400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7"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86464" y="2480518"/>
            <a:ext cx="1989221" cy="769441"/>
          </a:xfrm>
          <a:prstGeom prst="rect">
            <a:avLst/>
          </a:prstGeom>
          <a:noFill/>
          <a:ln>
            <a:noFill/>
          </a:ln>
        </p:spPr>
        <p:txBody>
          <a:bodyPr wrap="square" rtlCol="0">
            <a:spAutoFit/>
          </a:bodyPr>
          <a:lstStyle/>
          <a:p>
            <a:pPr algn="ctr"/>
            <a:r>
              <a:rPr lang="en-US" sz="4400" b="0" i="0" dirty="0">
                <a:solidFill>
                  <a:schemeClr val="bg1"/>
                </a:solidFill>
                <a:latin typeface="Gentona Medium" pitchFamily="2" charset="77"/>
              </a:rPr>
              <a:t>EVERY</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33474" y="3685396"/>
            <a:ext cx="3015916" cy="769441"/>
          </a:xfrm>
          <a:prstGeom prst="rect">
            <a:avLst/>
          </a:prstGeom>
          <a:noFill/>
        </p:spPr>
        <p:txBody>
          <a:bodyPr wrap="square" rtlCol="0">
            <a:spAutoFit/>
          </a:bodyPr>
          <a:lstStyle/>
          <a:p>
            <a:pPr algn="ctr"/>
            <a:r>
              <a:rPr lang="en-US" sz="4400" b="0" i="0" dirty="0">
                <a:solidFill>
                  <a:schemeClr val="bg1"/>
                </a:solidFill>
                <a:latin typeface="Gentona Medium" pitchFamily="2" charset="77"/>
              </a:rPr>
              <a:t>STUDENT</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181600" y="3567254"/>
            <a:ext cx="2911642"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3146771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ETTER TOGETHER">
    <p:spTree>
      <p:nvGrpSpPr>
        <p:cNvPr id="1" name=""/>
        <p:cNvGrpSpPr/>
        <p:nvPr/>
      </p:nvGrpSpPr>
      <p:grpSpPr>
        <a:xfrm>
          <a:off x="0" y="0"/>
          <a:ext cx="0" cy="0"/>
          <a:chOff x="0" y="0"/>
          <a:chExt cx="0" cy="0"/>
        </a:xfrm>
      </p:grpSpPr>
      <p:pic>
        <p:nvPicPr>
          <p:cNvPr id="11" name="Picture 10" descr="A picture containing sky, person, outdoor&#10;&#10;Description automatically generated">
            <a:extLst>
              <a:ext uri="{FF2B5EF4-FFF2-40B4-BE49-F238E27FC236}">
                <a16:creationId xmlns:a16="http://schemas.microsoft.com/office/drawing/2014/main" id="{57D9E912-212F-2C63-DCD0-7086FD69EA50}"/>
              </a:ext>
            </a:extLst>
          </p:cNvPr>
          <p:cNvPicPr>
            <a:picLocks noChangeAspect="1"/>
          </p:cNvPicPr>
          <p:nvPr userDrawn="1"/>
        </p:nvPicPr>
        <p:blipFill rotWithShape="1">
          <a:blip r:embed="rId2">
            <a:duotone>
              <a:prstClr val="black"/>
              <a:schemeClr val="accent1">
                <a:tint val="45000"/>
                <a:satMod val="400000"/>
              </a:schemeClr>
            </a:duotone>
          </a:blip>
          <a:srcRect l="3519" r="32542"/>
          <a:stretch/>
        </p:blipFill>
        <p:spPr>
          <a:xfrm>
            <a:off x="-1" y="0"/>
            <a:ext cx="12240127" cy="6885632"/>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1" y="0"/>
            <a:ext cx="12240128"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22296" y="2480518"/>
            <a:ext cx="2109536" cy="769441"/>
          </a:xfrm>
          <a:prstGeom prst="rect">
            <a:avLst/>
          </a:prstGeom>
          <a:noFill/>
          <a:ln>
            <a:noFill/>
          </a:ln>
        </p:spPr>
        <p:txBody>
          <a:bodyPr wrap="square" rtlCol="0">
            <a:spAutoFit/>
          </a:bodyPr>
          <a:lstStyle/>
          <a:p>
            <a:pPr algn="ctr"/>
            <a:r>
              <a:rPr lang="en-US" sz="4400" b="0" i="0" dirty="0">
                <a:solidFill>
                  <a:schemeClr val="bg1"/>
                </a:solidFill>
                <a:latin typeface="Gentona Medium" pitchFamily="2" charset="77"/>
              </a:rPr>
              <a:t>BETTER</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81600" y="3701438"/>
            <a:ext cx="3015916" cy="769441"/>
          </a:xfrm>
          <a:prstGeom prst="rect">
            <a:avLst/>
          </a:prstGeom>
          <a:noFill/>
        </p:spPr>
        <p:txBody>
          <a:bodyPr wrap="square" rtlCol="0">
            <a:spAutoFit/>
          </a:bodyPr>
          <a:lstStyle/>
          <a:p>
            <a:pPr algn="ctr"/>
            <a:r>
              <a:rPr lang="en-US" sz="4400" b="0" i="0" dirty="0">
                <a:solidFill>
                  <a:schemeClr val="bg1"/>
                </a:solidFill>
                <a:latin typeface="Gentona Medium" pitchFamily="2" charset="77"/>
              </a:rPr>
              <a:t>TOGETHER</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077325" y="3567254"/>
            <a:ext cx="3248527"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1183718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a:srcRect t="-4477" b="4477"/>
          <a:stretch/>
        </p:blipFill>
        <p:spPr>
          <a:xfrm>
            <a:off x="0" y="-314709"/>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endParaRPr lang="en-US" dirty="0"/>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endParaRPr lang="en-US" dirty="0"/>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Title</a:t>
            </a:r>
          </a:p>
        </p:txBody>
      </p:sp>
    </p:spTree>
    <p:extLst>
      <p:ext uri="{BB962C8B-B14F-4D97-AF65-F5344CB8AC3E}">
        <p14:creationId xmlns:p14="http://schemas.microsoft.com/office/powerpoint/2010/main" val="2591861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a:stretch>
            <a:fillRect/>
          </a:stretch>
        </p:blipFill>
        <p:spPr>
          <a:xfrm>
            <a:off x="-334982" y="0"/>
            <a:ext cx="12861961" cy="723132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spTree>
    <p:extLst>
      <p:ext uri="{BB962C8B-B14F-4D97-AF65-F5344CB8AC3E}">
        <p14:creationId xmlns:p14="http://schemas.microsoft.com/office/powerpoint/2010/main" val="2972303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Gray">
    <p:spTree>
      <p:nvGrpSpPr>
        <p:cNvPr id="1" name=""/>
        <p:cNvGrpSpPr/>
        <p:nvPr/>
      </p:nvGrpSpPr>
      <p:grpSpPr>
        <a:xfrm>
          <a:off x="0" y="0"/>
          <a:ext cx="0" cy="0"/>
          <a:chOff x="0" y="0"/>
          <a:chExt cx="0" cy="0"/>
        </a:xfrm>
      </p:grpSpPr>
      <p:pic>
        <p:nvPicPr>
          <p:cNvPr id="17" name="Picture 16" descr="A person writing on a piece of paper&#10;&#10;Description automatically generated with low confidence">
            <a:extLst>
              <a:ext uri="{FF2B5EF4-FFF2-40B4-BE49-F238E27FC236}">
                <a16:creationId xmlns:a16="http://schemas.microsoft.com/office/drawing/2014/main" id="{6007C0F2-3935-D898-A238-A2A00F73F1D2}"/>
              </a:ext>
            </a:extLst>
          </p:cNvPr>
          <p:cNvPicPr>
            <a:picLocks noChangeAspect="1"/>
          </p:cNvPicPr>
          <p:nvPr userDrawn="1"/>
        </p:nvPicPr>
        <p:blipFill>
          <a:blip r:embed="rId2"/>
          <a:stretch>
            <a:fillRect/>
          </a:stretch>
        </p:blipFill>
        <p:spPr>
          <a:xfrm>
            <a:off x="-348310" y="218484"/>
            <a:ext cx="12888620" cy="7246311"/>
          </a:xfrm>
          <a:prstGeom prst="rect">
            <a:avLst/>
          </a:prstGeom>
        </p:spPr>
      </p:pic>
      <p:sp>
        <p:nvSpPr>
          <p:cNvPr id="12" name="Text Placeholder 19">
            <a:extLst>
              <a:ext uri="{FF2B5EF4-FFF2-40B4-BE49-F238E27FC236}">
                <a16:creationId xmlns:a16="http://schemas.microsoft.com/office/drawing/2014/main" id="{AB0FDAA3-55CC-D743-72FD-3DEF7D121659}"/>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pic>
        <p:nvPicPr>
          <p:cNvPr id="13" name="Picture 12" descr="Text&#10;&#10;Description automatically generated with medium confidence">
            <a:extLst>
              <a:ext uri="{FF2B5EF4-FFF2-40B4-BE49-F238E27FC236}">
                <a16:creationId xmlns:a16="http://schemas.microsoft.com/office/drawing/2014/main" id="{730428DA-6E06-994E-7E23-3542B6989447}"/>
              </a:ext>
            </a:extLst>
          </p:cNvPr>
          <p:cNvPicPr>
            <a:picLocks noChangeAspect="1"/>
          </p:cNvPicPr>
          <p:nvPr userDrawn="1"/>
        </p:nvPicPr>
        <p:blipFill>
          <a:blip r:embed="rId3"/>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309445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Gray">
    <p:spTree>
      <p:nvGrpSpPr>
        <p:cNvPr id="1" name=""/>
        <p:cNvGrpSpPr/>
        <p:nvPr/>
      </p:nvGrpSpPr>
      <p:grpSpPr>
        <a:xfrm>
          <a:off x="0" y="0"/>
          <a:ext cx="0" cy="0"/>
          <a:chOff x="0" y="0"/>
          <a:chExt cx="0" cy="0"/>
        </a:xfrm>
      </p:grpSpPr>
      <p:pic>
        <p:nvPicPr>
          <p:cNvPr id="12" name="Picture 11" descr="A group of people sitting at a table looking at a computer&#10;&#10;Description automatically generated with low confidence">
            <a:extLst>
              <a:ext uri="{FF2B5EF4-FFF2-40B4-BE49-F238E27FC236}">
                <a16:creationId xmlns:a16="http://schemas.microsoft.com/office/drawing/2014/main" id="{F8635A5D-F284-E801-48A7-8FBF94DC6334}"/>
              </a:ext>
            </a:extLst>
          </p:cNvPr>
          <p:cNvPicPr>
            <a:picLocks noChangeAspect="1"/>
          </p:cNvPicPr>
          <p:nvPr userDrawn="1"/>
        </p:nvPicPr>
        <p:blipFill>
          <a:blip r:embed="rId2"/>
          <a:stretch>
            <a:fillRect/>
          </a:stretch>
        </p:blipFill>
        <p:spPr>
          <a:xfrm>
            <a:off x="-389802" y="-147048"/>
            <a:ext cx="12721045" cy="7152095"/>
          </a:xfrm>
          <a:prstGeom prst="rect">
            <a:avLst/>
          </a:prstGeom>
        </p:spPr>
      </p:pic>
      <p:sp>
        <p:nvSpPr>
          <p:cNvPr id="15" name="Text Placeholder 19">
            <a:extLst>
              <a:ext uri="{FF2B5EF4-FFF2-40B4-BE49-F238E27FC236}">
                <a16:creationId xmlns:a16="http://schemas.microsoft.com/office/drawing/2014/main" id="{01011986-62C2-1275-087E-D16E08EC5C5E}"/>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pic>
        <p:nvPicPr>
          <p:cNvPr id="17" name="Picture 16" descr="Text&#10;&#10;Description automatically generated with medium confidence">
            <a:extLst>
              <a:ext uri="{FF2B5EF4-FFF2-40B4-BE49-F238E27FC236}">
                <a16:creationId xmlns:a16="http://schemas.microsoft.com/office/drawing/2014/main" id="{7F9FD6F0-5271-8C8C-6A4C-EBAC9A130661}"/>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1894302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1358632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a:stretch>
            <a:fillRect/>
          </a:stretch>
        </p:blipFill>
        <p:spPr>
          <a:xfrm>
            <a:off x="-252785" y="-140449"/>
            <a:ext cx="12697570" cy="7138897"/>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3492971" y="3105615"/>
            <a:ext cx="5153171"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2114402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FA78-C6B0-677A-E5CC-84E1475E8E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5E7559-B112-DFDF-C54A-B406BAE6B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16E5D0-8612-2C89-EB5D-D771F79F1D95}"/>
              </a:ext>
            </a:extLst>
          </p:cNvPr>
          <p:cNvSpPr>
            <a:spLocks noGrp="1"/>
          </p:cNvSpPr>
          <p:nvPr>
            <p:ph type="dt" sz="half" idx="10"/>
          </p:nvPr>
        </p:nvSpPr>
        <p:spPr/>
        <p:txBody>
          <a:bodyPr/>
          <a:lstStyle/>
          <a:p>
            <a:fld id="{0DC3B751-019C-4F42-AEE4-5188A3DB3697}" type="datetimeFigureOut">
              <a:rPr lang="en-US" smtClean="0"/>
              <a:t>3/1/23</a:t>
            </a:fld>
            <a:endParaRPr lang="en-US"/>
          </a:p>
        </p:txBody>
      </p:sp>
      <p:sp>
        <p:nvSpPr>
          <p:cNvPr id="5" name="Footer Placeholder 4">
            <a:extLst>
              <a:ext uri="{FF2B5EF4-FFF2-40B4-BE49-F238E27FC236}">
                <a16:creationId xmlns:a16="http://schemas.microsoft.com/office/drawing/2014/main" id="{64E64F03-6421-F3B2-819A-A9A7B0734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4BE59-3FE2-8C2F-CFBF-190D955C6CCA}"/>
              </a:ext>
            </a:extLst>
          </p:cNvPr>
          <p:cNvSpPr>
            <a:spLocks noGrp="1"/>
          </p:cNvSpPr>
          <p:nvPr>
            <p:ph type="sldNum" sz="quarter" idx="12"/>
          </p:nvPr>
        </p:nvSpPr>
        <p:spPr/>
        <p:txBody>
          <a:bodyPr/>
          <a:lstStyle/>
          <a:p>
            <a:fld id="{98FA71C4-2B2A-E64A-A2D1-CF9C2C406309}" type="slidenum">
              <a:rPr lang="en-US" smtClean="0"/>
              <a:t>‹#›</a:t>
            </a:fld>
            <a:endParaRPr lang="en-US"/>
          </a:p>
        </p:txBody>
      </p:sp>
    </p:spTree>
    <p:extLst>
      <p:ext uri="{BB962C8B-B14F-4D97-AF65-F5344CB8AC3E}">
        <p14:creationId xmlns:p14="http://schemas.microsoft.com/office/powerpoint/2010/main" val="885123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raising their hands&#10;&#10;Description automatically generated with medium confidence">
            <a:extLst>
              <a:ext uri="{FF2B5EF4-FFF2-40B4-BE49-F238E27FC236}">
                <a16:creationId xmlns:a16="http://schemas.microsoft.com/office/drawing/2014/main" id="{A632F461-3BEE-7A9C-3553-C9A556599B8C}"/>
              </a:ext>
            </a:extLst>
          </p:cNvPr>
          <p:cNvPicPr>
            <a:picLocks noChangeAspect="1"/>
          </p:cNvPicPr>
          <p:nvPr userDrawn="1"/>
        </p:nvPicPr>
        <p:blipFill>
          <a:blip r:embed="rId5"/>
          <a:stretch>
            <a:fillRect/>
          </a:stretch>
        </p:blipFill>
        <p:spPr>
          <a:xfrm>
            <a:off x="-375074" y="-80642"/>
            <a:ext cx="12836378" cy="7216938"/>
          </a:xfrm>
          <a:prstGeom prst="rect">
            <a:avLst/>
          </a:prstGeom>
        </p:spPr>
      </p:pic>
      <p:sp>
        <p:nvSpPr>
          <p:cNvPr id="15" name="TextBox 14">
            <a:extLst>
              <a:ext uri="{FF2B5EF4-FFF2-40B4-BE49-F238E27FC236}">
                <a16:creationId xmlns:a16="http://schemas.microsoft.com/office/drawing/2014/main" id="{69A81C53-06CA-E18A-0322-404AD350C34E}"/>
              </a:ext>
            </a:extLst>
          </p:cNvPr>
          <p:cNvSpPr txBox="1"/>
          <p:nvPr userDrawn="1"/>
        </p:nvSpPr>
        <p:spPr>
          <a:xfrm>
            <a:off x="4561145" y="2986605"/>
            <a:ext cx="3015916" cy="1323439"/>
          </a:xfrm>
          <a:prstGeom prst="rect">
            <a:avLst/>
          </a:prstGeom>
          <a:noFill/>
        </p:spPr>
        <p:txBody>
          <a:bodyPr wrap="square" rtlCol="0">
            <a:spAutoFit/>
          </a:bodyPr>
          <a:lstStyle/>
          <a:p>
            <a:pPr algn="ctr"/>
            <a:r>
              <a:rPr lang="en-US" sz="8000" b="0" i="0" dirty="0">
                <a:solidFill>
                  <a:schemeClr val="bg1"/>
                </a:solidFill>
                <a:latin typeface="Gentona Medium" pitchFamily="2" charset="77"/>
              </a:rPr>
              <a:t>Q &amp; A</a:t>
            </a:r>
          </a:p>
        </p:txBody>
      </p:sp>
      <p:sp>
        <p:nvSpPr>
          <p:cNvPr id="16" name="Rectangle 15">
            <a:extLst>
              <a:ext uri="{FF2B5EF4-FFF2-40B4-BE49-F238E27FC236}">
                <a16:creationId xmlns:a16="http://schemas.microsoft.com/office/drawing/2014/main" id="{7623B0F8-D20F-25E7-E1BE-7BAA0740FF5B}"/>
              </a:ext>
            </a:extLst>
          </p:cNvPr>
          <p:cNvSpPr/>
          <p:nvPr userDrawn="1"/>
        </p:nvSpPr>
        <p:spPr>
          <a:xfrm>
            <a:off x="4444839" y="3051313"/>
            <a:ext cx="3248527" cy="1308229"/>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0" rIns="640080" rtlCol="0" anchor="ctr"/>
          <a:lstStyle/>
          <a:p>
            <a:pPr algn="ctr"/>
            <a:endParaRPr lang="en-US"/>
          </a:p>
        </p:txBody>
      </p:sp>
      <p:pic>
        <p:nvPicPr>
          <p:cNvPr id="11" name="Picture 10" descr="Text&#10;&#10;Description automatically generated with medium confidence">
            <a:extLst>
              <a:ext uri="{FF2B5EF4-FFF2-40B4-BE49-F238E27FC236}">
                <a16:creationId xmlns:a16="http://schemas.microsoft.com/office/drawing/2014/main" id="{6F5A2358-88B0-590C-480D-A48040F926F7}"/>
              </a:ext>
            </a:extLst>
          </p:cNvPr>
          <p:cNvPicPr>
            <a:picLocks noChangeAspect="1"/>
          </p:cNvPicPr>
          <p:nvPr userDrawn="1"/>
        </p:nvPicPr>
        <p:blipFill>
          <a:blip r:embed="rId4"/>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927515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with Image 3">
    <p:spTree>
      <p:nvGrpSpPr>
        <p:cNvPr id="1" name=""/>
        <p:cNvGrpSpPr/>
        <p:nvPr/>
      </p:nvGrpSpPr>
      <p:grpSpPr>
        <a:xfrm>
          <a:off x="0" y="0"/>
          <a:ext cx="0" cy="0"/>
          <a:chOff x="0" y="0"/>
          <a:chExt cx="0" cy="0"/>
        </a:xfrm>
      </p:grpSpPr>
      <p:pic>
        <p:nvPicPr>
          <p:cNvPr id="4" name="Picture 3" descr="A group of children smiling&#10;&#10;Description automatically generated with low confidence">
            <a:extLst>
              <a:ext uri="{FF2B5EF4-FFF2-40B4-BE49-F238E27FC236}">
                <a16:creationId xmlns:a16="http://schemas.microsoft.com/office/drawing/2014/main" id="{A000DF83-F316-0181-2124-1A5C77055D46}"/>
              </a:ext>
            </a:extLst>
          </p:cNvPr>
          <p:cNvPicPr>
            <a:picLocks noChangeAspect="1"/>
          </p:cNvPicPr>
          <p:nvPr userDrawn="1"/>
        </p:nvPicPr>
        <p:blipFill rotWithShape="1">
          <a:blip r:embed="rId2"/>
          <a:srcRect b="11742"/>
          <a:stretch/>
        </p:blipFill>
        <p:spPr>
          <a:xfrm>
            <a:off x="0" y="1673"/>
            <a:ext cx="12194978" cy="6051257"/>
          </a:xfrm>
          <a:prstGeom prst="rect">
            <a:avLst/>
          </a:prstGeom>
        </p:spPr>
      </p:pic>
      <p:sp>
        <p:nvSpPr>
          <p:cNvPr id="2" name="Rectangle 1">
            <a:extLst>
              <a:ext uri="{FF2B5EF4-FFF2-40B4-BE49-F238E27FC236}">
                <a16:creationId xmlns:a16="http://schemas.microsoft.com/office/drawing/2014/main" id="{951419CD-11C8-4DF1-5D7B-5ADA2255C980}"/>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836EFB-E296-F691-27E1-E70DF37011C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3DB57844-6D15-DE8C-50B3-5E7B2B07B637}"/>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8" name="Rectangle 7">
            <a:extLst>
              <a:ext uri="{FF2B5EF4-FFF2-40B4-BE49-F238E27FC236}">
                <a16:creationId xmlns:a16="http://schemas.microsoft.com/office/drawing/2014/main" id="{F90BB144-00BD-BC2F-87D4-C4687919C386}"/>
              </a:ext>
            </a:extLst>
          </p:cNvPr>
          <p:cNvSpPr/>
          <p:nvPr userDrawn="1"/>
        </p:nvSpPr>
        <p:spPr>
          <a:xfrm>
            <a:off x="598407" y="1692218"/>
            <a:ext cx="10870261" cy="434064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FAF6F358-A670-E1EB-0A49-4510AA7F5878}"/>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0" name="Rectangle 9">
            <a:extLst>
              <a:ext uri="{FF2B5EF4-FFF2-40B4-BE49-F238E27FC236}">
                <a16:creationId xmlns:a16="http://schemas.microsoft.com/office/drawing/2014/main" id="{C7204A37-88DE-78A7-C0DD-69A8DE63AC4A}"/>
              </a:ext>
            </a:extLst>
          </p:cNvPr>
          <p:cNvSpPr/>
          <p:nvPr userDrawn="1"/>
        </p:nvSpPr>
        <p:spPr>
          <a:xfrm>
            <a:off x="0" y="2903838"/>
            <a:ext cx="12192000" cy="312902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34C3204B-ED93-483A-281F-A1046E97BA00}"/>
              </a:ext>
            </a:extLst>
          </p:cNvPr>
          <p:cNvSpPr>
            <a:spLocks noGrp="1"/>
          </p:cNvSpPr>
          <p:nvPr>
            <p:ph type="title" hasCustomPrompt="1"/>
          </p:nvPr>
        </p:nvSpPr>
        <p:spPr>
          <a:xfrm>
            <a:off x="1006947" y="1932630"/>
            <a:ext cx="4371876"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52CF0E6-F5F3-A41E-BCEB-24DC27C80409}"/>
              </a:ext>
            </a:extLst>
          </p:cNvPr>
          <p:cNvSpPr>
            <a:spLocks noGrp="1"/>
          </p:cNvSpPr>
          <p:nvPr>
            <p:ph sz="quarter" idx="10"/>
          </p:nvPr>
        </p:nvSpPr>
        <p:spPr>
          <a:xfrm>
            <a:off x="5691006" y="1932630"/>
            <a:ext cx="5257800" cy="3859817"/>
          </a:xfrm>
          <a:prstGeom prst="rect">
            <a:avLst/>
          </a:prstGeom>
        </p:spPr>
        <p:txBody>
          <a:bodyPr/>
          <a:lstStyle>
            <a:lvl1pPr marL="228600" indent="-228600">
              <a:buFontTx/>
              <a:buBlip>
                <a:blip r:embed="rId4"/>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65711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with Image 1">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F517857D-861E-D121-F93E-E5E668C88494}"/>
              </a:ext>
            </a:extLst>
          </p:cNvPr>
          <p:cNvSpPr>
            <a:spLocks noGrp="1"/>
          </p:cNvSpPr>
          <p:nvPr>
            <p:ph type="title" hasCustomPrompt="1"/>
          </p:nvPr>
        </p:nvSpPr>
        <p:spPr>
          <a:xfrm>
            <a:off x="433206" y="701733"/>
            <a:ext cx="5662794"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36A9B913-5775-B7C1-8AA0-0BA62076D80B}"/>
              </a:ext>
            </a:extLst>
          </p:cNvPr>
          <p:cNvSpPr>
            <a:spLocks noGrp="1"/>
          </p:cNvSpPr>
          <p:nvPr>
            <p:ph sz="quarter" idx="10"/>
          </p:nvPr>
        </p:nvSpPr>
        <p:spPr>
          <a:xfrm>
            <a:off x="433388" y="2295149"/>
            <a:ext cx="7670706" cy="4284945"/>
          </a:xfrm>
          <a:prstGeom prst="rect">
            <a:avLst/>
          </a:prstGeom>
        </p:spPr>
        <p:txBody>
          <a:bodyPr/>
          <a:lstStyle>
            <a:lvl1pPr marL="228600" indent="-228600">
              <a:buFontTx/>
              <a:buBlip>
                <a:blip r:embed="rId2"/>
              </a:buBlip>
              <a:defRPr>
                <a:latin typeface="Gentona Book" pitchFamily="2" charset="77"/>
              </a:defRPr>
            </a:lvl1pPr>
            <a:lvl2pPr marL="685800" indent="-228600">
              <a:buFontTx/>
              <a:buBlip>
                <a:blip r:embed="rId2"/>
              </a:buBlip>
              <a:defRPr>
                <a:latin typeface="Gentona Book" pitchFamily="2" charset="77"/>
              </a:defRPr>
            </a:lvl2pPr>
            <a:lvl3pPr marL="1143000" indent="-228600">
              <a:buFontTx/>
              <a:buBlip>
                <a:blip r:embed="rId2"/>
              </a:buBlip>
              <a:defRPr>
                <a:latin typeface="Gentona Book" pitchFamily="2" charset="77"/>
              </a:defRPr>
            </a:lvl3pPr>
            <a:lvl4pPr marL="1600200" indent="-228600">
              <a:buFontTx/>
              <a:buBlip>
                <a:blip r:embed="rId2"/>
              </a:buBlip>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4015062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with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2"/>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0" name="Title 1">
            <a:extLst>
              <a:ext uri="{FF2B5EF4-FFF2-40B4-BE49-F238E27FC236}">
                <a16:creationId xmlns:a16="http://schemas.microsoft.com/office/drawing/2014/main" id="{72D807D5-11C9-858A-0A15-883E78BE08A5}"/>
              </a:ext>
            </a:extLst>
          </p:cNvPr>
          <p:cNvSpPr txBox="1">
            <a:spLocks/>
          </p:cNvSpPr>
          <p:nvPr userDrawn="1"/>
        </p:nvSpPr>
        <p:spPr>
          <a:xfrm>
            <a:off x="838200" y="10327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Gentona Book" pitchFamily="2" charset="77"/>
                <a:ea typeface="Gotham Bold" charset="0"/>
                <a:cs typeface="Gotham Bold" charset="0"/>
              </a:rPr>
              <a:t>CEEDAR 3.0 Priorities</a:t>
            </a:r>
          </a:p>
        </p:txBody>
      </p:sp>
      <p:sp>
        <p:nvSpPr>
          <p:cNvPr id="11" name="Content Placeholder 2">
            <a:extLst>
              <a:ext uri="{FF2B5EF4-FFF2-40B4-BE49-F238E27FC236}">
                <a16:creationId xmlns:a16="http://schemas.microsoft.com/office/drawing/2014/main" id="{0CACD6B5-9D3A-F23E-A7F9-0A95BC19C8AA}"/>
              </a:ext>
            </a:extLst>
          </p:cNvPr>
          <p:cNvSpPr txBox="1">
            <a:spLocks/>
          </p:cNvSpPr>
          <p:nvPr userDrawn="1"/>
        </p:nvSpPr>
        <p:spPr>
          <a:xfrm>
            <a:off x="838200" y="2358347"/>
            <a:ext cx="10279566"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dirty="0">
                <a:latin typeface="Gentona Book" pitchFamily="2" charset="77"/>
              </a:rPr>
              <a:t>Increased IHE capacity,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Improved SEA capacity to track and evaluate the impact of policy on the ability to attract, prepare and sustain teachers and leaders, and change policy when appropriate </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Increased SEA, IHE, and LEA capacity to identify data systems and use data to monitor impact of eff­orts</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Increased capacity of SEAs, IHEs, and LEAs, and other state organizations to collaborate and implement plans that sustain and scale up reform efforts</a:t>
            </a:r>
          </a:p>
        </p:txBody>
      </p:sp>
      <p:sp>
        <p:nvSpPr>
          <p:cNvPr id="12" name="Rectangle 11">
            <a:extLst>
              <a:ext uri="{FF2B5EF4-FFF2-40B4-BE49-F238E27FC236}">
                <a16:creationId xmlns:a16="http://schemas.microsoft.com/office/drawing/2014/main" id="{A9754E72-2923-7E84-8364-824E2EA1BC85}"/>
              </a:ext>
            </a:extLst>
          </p:cNvPr>
          <p:cNvSpPr/>
          <p:nvPr userDrawn="1"/>
        </p:nvSpPr>
        <p:spPr>
          <a:xfrm>
            <a:off x="-205896" y="0"/>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174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4 Sections with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2A59C-DC31-C82D-F0C3-8B490A8F43A0}"/>
              </a:ext>
            </a:extLst>
          </p:cNvPr>
          <p:cNvPicPr>
            <a:picLocks noChangeAspect="1"/>
          </p:cNvPicPr>
          <p:nvPr/>
        </p:nvPicPr>
        <p:blipFill rotWithShape="1">
          <a:blip r:embed="rId2"/>
          <a:srcRect t="32794" b="21627"/>
          <a:stretch/>
        </p:blipFill>
        <p:spPr>
          <a:xfrm>
            <a:off x="-199572" y="2230330"/>
            <a:ext cx="12391572" cy="3175388"/>
          </a:xfrm>
          <a:prstGeom prst="rect">
            <a:avLst/>
          </a:prstGeom>
        </p:spPr>
      </p:pic>
      <p:sp>
        <p:nvSpPr>
          <p:cNvPr id="19" name="Title 12">
            <a:extLst>
              <a:ext uri="{FF2B5EF4-FFF2-40B4-BE49-F238E27FC236}">
                <a16:creationId xmlns:a16="http://schemas.microsoft.com/office/drawing/2014/main" id="{D8E8DB18-2724-001E-87F9-F36EC7970D99}"/>
              </a:ext>
            </a:extLst>
          </p:cNvPr>
          <p:cNvSpPr>
            <a:spLocks noGrp="1"/>
          </p:cNvSpPr>
          <p:nvPr>
            <p:ph type="title" hasCustomPrompt="1"/>
          </p:nvPr>
        </p:nvSpPr>
        <p:spPr>
          <a:xfrm>
            <a:off x="782033" y="615854"/>
            <a:ext cx="10515600" cy="1325563"/>
          </a:xfrm>
          <a:prstGeom prst="rect">
            <a:avLst/>
          </a:prstGeom>
        </p:spPr>
        <p:txBody>
          <a:bodyPr>
            <a:normAutofit/>
          </a:bodyPr>
          <a:lstStyle>
            <a:lvl1pPr algn="ctr">
              <a:defRPr sz="4800" b="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21" name="Picture Placeholder 20">
            <a:extLst>
              <a:ext uri="{FF2B5EF4-FFF2-40B4-BE49-F238E27FC236}">
                <a16:creationId xmlns:a16="http://schemas.microsoft.com/office/drawing/2014/main" id="{966E1427-8B07-C4F6-133D-4E601D87F0EA}"/>
              </a:ext>
            </a:extLst>
          </p:cNvPr>
          <p:cNvSpPr>
            <a:spLocks noGrp="1"/>
          </p:cNvSpPr>
          <p:nvPr>
            <p:ph type="pic" sz="quarter" idx="10"/>
          </p:nvPr>
        </p:nvSpPr>
        <p:spPr>
          <a:xfrm>
            <a:off x="782638" y="2654300"/>
            <a:ext cx="2106612" cy="1558925"/>
          </a:xfrm>
          <a:prstGeom prst="rect">
            <a:avLst/>
          </a:prstGeom>
        </p:spPr>
        <p:txBody>
          <a:bodyPr/>
          <a:lstStyle/>
          <a:p>
            <a:r>
              <a:rPr lang="en-US"/>
              <a:t>Click icon to add picture</a:t>
            </a:r>
            <a:endParaRPr lang="en-US" dirty="0"/>
          </a:p>
        </p:txBody>
      </p:sp>
      <p:sp>
        <p:nvSpPr>
          <p:cNvPr id="22" name="Picture Placeholder 20">
            <a:extLst>
              <a:ext uri="{FF2B5EF4-FFF2-40B4-BE49-F238E27FC236}">
                <a16:creationId xmlns:a16="http://schemas.microsoft.com/office/drawing/2014/main" id="{8A6108C0-D180-82A2-93E2-0A286BF44565}"/>
              </a:ext>
            </a:extLst>
          </p:cNvPr>
          <p:cNvSpPr>
            <a:spLocks noGrp="1"/>
          </p:cNvSpPr>
          <p:nvPr>
            <p:ph type="pic" sz="quarter" idx="11"/>
          </p:nvPr>
        </p:nvSpPr>
        <p:spPr>
          <a:xfrm>
            <a:off x="3568765" y="2654300"/>
            <a:ext cx="2106612" cy="1558925"/>
          </a:xfrm>
          <a:prstGeom prst="rect">
            <a:avLst/>
          </a:prstGeo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97B865B6-0ECF-AB30-9287-5503E42FA992}"/>
              </a:ext>
            </a:extLst>
          </p:cNvPr>
          <p:cNvSpPr>
            <a:spLocks noGrp="1"/>
          </p:cNvSpPr>
          <p:nvPr>
            <p:ph type="pic" sz="quarter" idx="12"/>
          </p:nvPr>
        </p:nvSpPr>
        <p:spPr>
          <a:xfrm>
            <a:off x="6354892" y="2649537"/>
            <a:ext cx="2106612" cy="1558925"/>
          </a:xfrm>
          <a:prstGeom prst="rect">
            <a:avLst/>
          </a:prstGeom>
        </p:spPr>
        <p:txBody>
          <a:bodyPr/>
          <a:lstStyle/>
          <a:p>
            <a:r>
              <a:rPr lang="en-US"/>
              <a:t>Click icon to add picture</a:t>
            </a:r>
          </a:p>
        </p:txBody>
      </p:sp>
      <p:sp>
        <p:nvSpPr>
          <p:cNvPr id="24" name="Picture Placeholder 20">
            <a:extLst>
              <a:ext uri="{FF2B5EF4-FFF2-40B4-BE49-F238E27FC236}">
                <a16:creationId xmlns:a16="http://schemas.microsoft.com/office/drawing/2014/main" id="{B429E467-BAA2-5EBC-1A3A-B0BA52FDE71A}"/>
              </a:ext>
            </a:extLst>
          </p:cNvPr>
          <p:cNvSpPr>
            <a:spLocks noGrp="1"/>
          </p:cNvSpPr>
          <p:nvPr>
            <p:ph type="pic" sz="quarter" idx="13"/>
          </p:nvPr>
        </p:nvSpPr>
        <p:spPr>
          <a:xfrm>
            <a:off x="9105161" y="2649536"/>
            <a:ext cx="2106612" cy="1558925"/>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DDE7B85C-DC49-BDE4-6D14-BFCAEA8DC145}"/>
              </a:ext>
            </a:extLst>
          </p:cNvPr>
          <p:cNvSpPr>
            <a:spLocks noGrp="1"/>
          </p:cNvSpPr>
          <p:nvPr>
            <p:ph type="body" sz="quarter" idx="14" hasCustomPrompt="1"/>
          </p:nvPr>
        </p:nvSpPr>
        <p:spPr>
          <a:xfrm>
            <a:off x="3567177" y="4406165"/>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29" name="Text Placeholder 27">
            <a:extLst>
              <a:ext uri="{FF2B5EF4-FFF2-40B4-BE49-F238E27FC236}">
                <a16:creationId xmlns:a16="http://schemas.microsoft.com/office/drawing/2014/main" id="{EDFC3808-8FBC-4C23-4694-6A4E8B0563D1}"/>
              </a:ext>
            </a:extLst>
          </p:cNvPr>
          <p:cNvSpPr>
            <a:spLocks noGrp="1"/>
          </p:cNvSpPr>
          <p:nvPr>
            <p:ph type="body" sz="quarter" idx="15" hasCustomPrompt="1"/>
          </p:nvPr>
        </p:nvSpPr>
        <p:spPr>
          <a:xfrm>
            <a:off x="779159" y="4415133"/>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30" name="Text Placeholder 27">
            <a:extLst>
              <a:ext uri="{FF2B5EF4-FFF2-40B4-BE49-F238E27FC236}">
                <a16:creationId xmlns:a16="http://schemas.microsoft.com/office/drawing/2014/main" id="{C06E2040-A5BE-5981-38D3-6C323E276842}"/>
              </a:ext>
            </a:extLst>
          </p:cNvPr>
          <p:cNvSpPr>
            <a:spLocks noGrp="1"/>
          </p:cNvSpPr>
          <p:nvPr>
            <p:ph type="body" sz="quarter" idx="16" hasCustomPrompt="1"/>
          </p:nvPr>
        </p:nvSpPr>
        <p:spPr>
          <a:xfrm>
            <a:off x="6355190" y="4415132"/>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31" name="Text Placeholder 27">
            <a:extLst>
              <a:ext uri="{FF2B5EF4-FFF2-40B4-BE49-F238E27FC236}">
                <a16:creationId xmlns:a16="http://schemas.microsoft.com/office/drawing/2014/main" id="{2869FB13-1A4F-324B-BD17-E4C36B6FE718}"/>
              </a:ext>
            </a:extLst>
          </p:cNvPr>
          <p:cNvSpPr>
            <a:spLocks noGrp="1"/>
          </p:cNvSpPr>
          <p:nvPr>
            <p:ph type="body" sz="quarter" idx="17" hasCustomPrompt="1"/>
          </p:nvPr>
        </p:nvSpPr>
        <p:spPr>
          <a:xfrm>
            <a:off x="9098387" y="4415130"/>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2" name="Rectangle 1">
            <a:extLst>
              <a:ext uri="{FF2B5EF4-FFF2-40B4-BE49-F238E27FC236}">
                <a16:creationId xmlns:a16="http://schemas.microsoft.com/office/drawing/2014/main" id="{7FB7CCE3-613B-2492-CD24-FDA904AEE79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FF2CF5-864D-1C36-6B46-1DD75F0AD05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081404A0-8AA3-F03A-B0E9-90F9D2C292E3}"/>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B68F4C0D-F62D-AFBD-03C6-42BCC92B5C0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E3DE9BC7-A78D-54C1-225D-9078144B3C22}"/>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366076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4 Sections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8965E-2602-A42B-FB18-61DEEDFD7D1C}"/>
              </a:ext>
            </a:extLst>
          </p:cNvPr>
          <p:cNvPicPr>
            <a:picLocks noChangeAspect="1"/>
          </p:cNvPicPr>
          <p:nvPr/>
        </p:nvPicPr>
        <p:blipFill rotWithShape="1">
          <a:blip r:embed="rId2"/>
          <a:srcRect t="27629" b="27850"/>
          <a:stretch/>
        </p:blipFill>
        <p:spPr>
          <a:xfrm>
            <a:off x="0" y="1896035"/>
            <a:ext cx="12194978" cy="3052483"/>
          </a:xfrm>
          <a:prstGeom prst="rect">
            <a:avLst/>
          </a:prstGeom>
        </p:spPr>
      </p:pic>
      <p:sp>
        <p:nvSpPr>
          <p:cNvPr id="16" name="Title 12">
            <a:extLst>
              <a:ext uri="{FF2B5EF4-FFF2-40B4-BE49-F238E27FC236}">
                <a16:creationId xmlns:a16="http://schemas.microsoft.com/office/drawing/2014/main" id="{E80C173D-A3AA-C55A-54F3-3228174C098D}"/>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b="1">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7" name="Text Placeholder 27">
            <a:extLst>
              <a:ext uri="{FF2B5EF4-FFF2-40B4-BE49-F238E27FC236}">
                <a16:creationId xmlns:a16="http://schemas.microsoft.com/office/drawing/2014/main" id="{2569B890-7400-8FE3-4C6D-C2CAB20B1ECA}"/>
              </a:ext>
            </a:extLst>
          </p:cNvPr>
          <p:cNvSpPr>
            <a:spLocks noGrp="1"/>
          </p:cNvSpPr>
          <p:nvPr>
            <p:ph type="body" sz="quarter" idx="14" hasCustomPrompt="1"/>
          </p:nvPr>
        </p:nvSpPr>
        <p:spPr>
          <a:xfrm>
            <a:off x="3674751" y="2258435"/>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8" name="Text Placeholder 27">
            <a:extLst>
              <a:ext uri="{FF2B5EF4-FFF2-40B4-BE49-F238E27FC236}">
                <a16:creationId xmlns:a16="http://schemas.microsoft.com/office/drawing/2014/main" id="{B1F2333D-231F-7744-E7E2-12DBD589BA87}"/>
              </a:ext>
            </a:extLst>
          </p:cNvPr>
          <p:cNvSpPr>
            <a:spLocks noGrp="1"/>
          </p:cNvSpPr>
          <p:nvPr>
            <p:ph type="body" sz="quarter" idx="15" hasCustomPrompt="1"/>
          </p:nvPr>
        </p:nvSpPr>
        <p:spPr>
          <a:xfrm>
            <a:off x="958449" y="2267403"/>
            <a:ext cx="2108200" cy="2358385"/>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9" name="Text Placeholder 27">
            <a:extLst>
              <a:ext uri="{FF2B5EF4-FFF2-40B4-BE49-F238E27FC236}">
                <a16:creationId xmlns:a16="http://schemas.microsoft.com/office/drawing/2014/main" id="{0F36846D-274A-CA8A-EA9B-A6A52D9C390F}"/>
              </a:ext>
            </a:extLst>
          </p:cNvPr>
          <p:cNvSpPr>
            <a:spLocks noGrp="1"/>
          </p:cNvSpPr>
          <p:nvPr>
            <p:ph type="body" sz="quarter" idx="16" hasCustomPrompt="1"/>
          </p:nvPr>
        </p:nvSpPr>
        <p:spPr>
          <a:xfrm>
            <a:off x="6408977" y="2267402"/>
            <a:ext cx="2108200" cy="2358386"/>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0" name="Text Placeholder 27">
            <a:extLst>
              <a:ext uri="{FF2B5EF4-FFF2-40B4-BE49-F238E27FC236}">
                <a16:creationId xmlns:a16="http://schemas.microsoft.com/office/drawing/2014/main" id="{FF50D949-66D0-693C-B30A-1DA006C6C8EC}"/>
              </a:ext>
            </a:extLst>
          </p:cNvPr>
          <p:cNvSpPr>
            <a:spLocks noGrp="1"/>
          </p:cNvSpPr>
          <p:nvPr>
            <p:ph type="body" sz="quarter" idx="17" hasCustomPrompt="1"/>
          </p:nvPr>
        </p:nvSpPr>
        <p:spPr>
          <a:xfrm>
            <a:off x="9134245" y="2267400"/>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 name="Rectangle 1">
            <a:extLst>
              <a:ext uri="{FF2B5EF4-FFF2-40B4-BE49-F238E27FC236}">
                <a16:creationId xmlns:a16="http://schemas.microsoft.com/office/drawing/2014/main" id="{355AB3C4-2BE1-0CAB-8FB8-9E8E0E243B18}"/>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6E0116-627E-825E-DF6D-CB0999159FD7}"/>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E895D1A-5917-9CE1-E35D-6C14DFD2587D}"/>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8C091A8D-56B1-BE22-AC02-342788F51300}"/>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3DBD52EA-0196-7624-5316-76D44B92D7C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960704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3 Sections with Image">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3632F3F5-0B3D-4AEC-A254-6A9FDB895B0C}"/>
              </a:ext>
            </a:extLst>
          </p:cNvPr>
          <p:cNvPicPr>
            <a:picLocks noChangeAspect="1"/>
          </p:cNvPicPr>
          <p:nvPr/>
        </p:nvPicPr>
        <p:blipFill rotWithShape="1">
          <a:blip r:embed="rId2"/>
          <a:srcRect t="32505" b="13196"/>
          <a:stretch/>
        </p:blipFill>
        <p:spPr>
          <a:xfrm>
            <a:off x="0" y="2230330"/>
            <a:ext cx="12194978" cy="3722904"/>
          </a:xfrm>
          <a:prstGeom prst="rect">
            <a:avLst/>
          </a:prstGeom>
        </p:spPr>
      </p:pic>
      <p:pic>
        <p:nvPicPr>
          <p:cNvPr id="12" name="Picture 11" descr="Two people talking&#10;&#10;Description automatically generated with low confidence">
            <a:extLst>
              <a:ext uri="{FF2B5EF4-FFF2-40B4-BE49-F238E27FC236}">
                <a16:creationId xmlns:a16="http://schemas.microsoft.com/office/drawing/2014/main" id="{2DFE88F4-5077-FDD1-9D15-CAF916F249C5}"/>
              </a:ext>
            </a:extLst>
          </p:cNvPr>
          <p:cNvPicPr>
            <a:picLocks noChangeAspect="1"/>
          </p:cNvPicPr>
          <p:nvPr/>
        </p:nvPicPr>
        <p:blipFill rotWithShape="1">
          <a:blip r:embed="rId3"/>
          <a:srcRect l="9874" t="6051" r="37976" b="3452"/>
          <a:stretch/>
        </p:blipFill>
        <p:spPr>
          <a:xfrm>
            <a:off x="4619498" y="2391515"/>
            <a:ext cx="3006598" cy="3429422"/>
          </a:xfrm>
          <a:prstGeom prst="rect">
            <a:avLst/>
          </a:prstGeom>
        </p:spPr>
      </p:pic>
      <p:sp>
        <p:nvSpPr>
          <p:cNvPr id="13" name="Rectangle 12">
            <a:extLst>
              <a:ext uri="{FF2B5EF4-FFF2-40B4-BE49-F238E27FC236}">
                <a16:creationId xmlns:a16="http://schemas.microsoft.com/office/drawing/2014/main" id="{49C86F76-E39B-17DD-C55A-05E2905DC392}"/>
              </a:ext>
            </a:extLst>
          </p:cNvPr>
          <p:cNvSpPr/>
          <p:nvPr userDrawn="1"/>
        </p:nvSpPr>
        <p:spPr>
          <a:xfrm>
            <a:off x="4619498" y="2391515"/>
            <a:ext cx="3006598" cy="3429422"/>
          </a:xfrm>
          <a:prstGeom prst="rect">
            <a:avLst/>
          </a:prstGeom>
          <a:solidFill>
            <a:srgbClr val="1384C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327E1CF4-52E2-899E-9109-EF2441AF61FA}"/>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6" name="Text Placeholder 27">
            <a:extLst>
              <a:ext uri="{FF2B5EF4-FFF2-40B4-BE49-F238E27FC236}">
                <a16:creationId xmlns:a16="http://schemas.microsoft.com/office/drawing/2014/main" id="{939801AF-DC29-C8F9-7852-054C34589DF4}"/>
              </a:ext>
            </a:extLst>
          </p:cNvPr>
          <p:cNvSpPr>
            <a:spLocks noGrp="1"/>
          </p:cNvSpPr>
          <p:nvPr>
            <p:ph type="body" sz="quarter" idx="15" hasCustomPrompt="1"/>
          </p:nvPr>
        </p:nvSpPr>
        <p:spPr>
          <a:xfrm>
            <a:off x="1039906" y="2608060"/>
            <a:ext cx="2510118" cy="2914199"/>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7" name="Text Placeholder 27">
            <a:extLst>
              <a:ext uri="{FF2B5EF4-FFF2-40B4-BE49-F238E27FC236}">
                <a16:creationId xmlns:a16="http://schemas.microsoft.com/office/drawing/2014/main" id="{74026FE3-6A32-D706-D219-2838DAF9B323}"/>
              </a:ext>
            </a:extLst>
          </p:cNvPr>
          <p:cNvSpPr>
            <a:spLocks noGrp="1"/>
          </p:cNvSpPr>
          <p:nvPr>
            <p:ph type="body" sz="quarter" idx="17" hasCustomPrompt="1"/>
          </p:nvPr>
        </p:nvSpPr>
        <p:spPr>
          <a:xfrm>
            <a:off x="8695570" y="2608056"/>
            <a:ext cx="2456524" cy="291420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 name="Rectangle 1">
            <a:extLst>
              <a:ext uri="{FF2B5EF4-FFF2-40B4-BE49-F238E27FC236}">
                <a16:creationId xmlns:a16="http://schemas.microsoft.com/office/drawing/2014/main" id="{6595FB77-B33F-8180-114B-AC523C652F5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77731E-3BEA-7364-FDDA-9F95393E79C8}"/>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B48C10DF-4F5E-17A1-B10D-0604B19AE37B}"/>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7FB89901-CD42-3F52-6FBF-F8CE8E11601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CFEEFA41-7621-0050-720A-5F93FE8EC88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2367908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ontent with Image 4">
    <p:spTree>
      <p:nvGrpSpPr>
        <p:cNvPr id="1" name=""/>
        <p:cNvGrpSpPr/>
        <p:nvPr/>
      </p:nvGrpSpPr>
      <p:grpSpPr>
        <a:xfrm>
          <a:off x="0" y="0"/>
          <a:ext cx="0" cy="0"/>
          <a:chOff x="0" y="0"/>
          <a:chExt cx="0" cy="0"/>
        </a:xfrm>
      </p:grpSpPr>
      <p:pic>
        <p:nvPicPr>
          <p:cNvPr id="4" name="Picture 3" descr="A person writing on a whiteboard&#10;&#10;Description automatically generated with low confidence">
            <a:extLst>
              <a:ext uri="{FF2B5EF4-FFF2-40B4-BE49-F238E27FC236}">
                <a16:creationId xmlns:a16="http://schemas.microsoft.com/office/drawing/2014/main" id="{E133433C-D5B2-274F-4188-FEAD61272C00}"/>
              </a:ext>
            </a:extLst>
          </p:cNvPr>
          <p:cNvPicPr>
            <a:picLocks noChangeAspect="1"/>
          </p:cNvPicPr>
          <p:nvPr/>
        </p:nvPicPr>
        <p:blipFill>
          <a:blip r:embed="rId2"/>
          <a:stretch>
            <a:fillRect/>
          </a:stretch>
        </p:blipFill>
        <p:spPr>
          <a:xfrm>
            <a:off x="-2976" y="1"/>
            <a:ext cx="12197954" cy="6858000"/>
          </a:xfrm>
          <a:prstGeom prst="rect">
            <a:avLst/>
          </a:prstGeom>
        </p:spPr>
      </p:pic>
      <p:sp>
        <p:nvSpPr>
          <p:cNvPr id="2" name="Rectangle 1">
            <a:extLst>
              <a:ext uri="{FF2B5EF4-FFF2-40B4-BE49-F238E27FC236}">
                <a16:creationId xmlns:a16="http://schemas.microsoft.com/office/drawing/2014/main" id="{C1D1555D-CBEF-136E-A3F8-A9E3B069FF8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C91F8-2CD2-B1B4-E1A3-A6AE144AB2ED}"/>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DDD68F88-00B5-C3B7-2CF9-3F93A037342F}"/>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Rectangle 8">
            <a:extLst>
              <a:ext uri="{FF2B5EF4-FFF2-40B4-BE49-F238E27FC236}">
                <a16:creationId xmlns:a16="http://schemas.microsoft.com/office/drawing/2014/main" id="{1CA01D3A-C985-338B-4178-2ED0F94856D7}"/>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8E05F-B1C8-5240-4BB8-CE6866C697FF}"/>
              </a:ext>
            </a:extLst>
          </p:cNvPr>
          <p:cNvSpPr/>
          <p:nvPr userDrawn="1"/>
        </p:nvSpPr>
        <p:spPr>
          <a:xfrm>
            <a:off x="6202255" y="326500"/>
            <a:ext cx="5999922"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2">
            <a:extLst>
              <a:ext uri="{FF2B5EF4-FFF2-40B4-BE49-F238E27FC236}">
                <a16:creationId xmlns:a16="http://schemas.microsoft.com/office/drawing/2014/main" id="{58DCE994-B670-4C8F-5BFD-FCA691500B4F}"/>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1" name="Rectangle 10">
            <a:extLst>
              <a:ext uri="{FF2B5EF4-FFF2-40B4-BE49-F238E27FC236}">
                <a16:creationId xmlns:a16="http://schemas.microsoft.com/office/drawing/2014/main" id="{FA1CAA17-E86B-0C80-3ADC-B4330AF7C513}"/>
              </a:ext>
            </a:extLst>
          </p:cNvPr>
          <p:cNvSpPr/>
          <p:nvPr userDrawn="1"/>
        </p:nvSpPr>
        <p:spPr>
          <a:xfrm>
            <a:off x="-2977" y="326307"/>
            <a:ext cx="6212431" cy="60948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D91FB2A2-A127-A920-5C4B-231BA5491E82}"/>
              </a:ext>
            </a:extLst>
          </p:cNvPr>
          <p:cNvSpPr>
            <a:spLocks noGrp="1"/>
          </p:cNvSpPr>
          <p:nvPr>
            <p:ph type="title" hasCustomPrompt="1"/>
          </p:nvPr>
        </p:nvSpPr>
        <p:spPr>
          <a:xfrm>
            <a:off x="6349911" y="925851"/>
            <a:ext cx="4192583"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34176E4-8570-1810-7CA7-9A18323AC96F}"/>
              </a:ext>
            </a:extLst>
          </p:cNvPr>
          <p:cNvSpPr>
            <a:spLocks noGrp="1"/>
          </p:cNvSpPr>
          <p:nvPr>
            <p:ph sz="quarter" idx="10"/>
          </p:nvPr>
        </p:nvSpPr>
        <p:spPr>
          <a:xfrm>
            <a:off x="6350093" y="2519268"/>
            <a:ext cx="5257800" cy="3558804"/>
          </a:xfrm>
          <a:prstGeom prst="rect">
            <a:avLst/>
          </a:prstGeom>
        </p:spPr>
        <p:txBody>
          <a:bodyPr/>
          <a:lstStyle>
            <a:lvl1pPr>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41914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with Image 5">
    <p:spTree>
      <p:nvGrpSpPr>
        <p:cNvPr id="1" name=""/>
        <p:cNvGrpSpPr/>
        <p:nvPr/>
      </p:nvGrpSpPr>
      <p:grpSpPr>
        <a:xfrm>
          <a:off x="0" y="0"/>
          <a:ext cx="0" cy="0"/>
          <a:chOff x="0" y="0"/>
          <a:chExt cx="0" cy="0"/>
        </a:xfrm>
      </p:grpSpPr>
      <p:pic>
        <p:nvPicPr>
          <p:cNvPr id="4" name="Picture 3" descr="A group of people looking at a computer screen&#10;&#10;Description automatically generated with low confidence">
            <a:extLst>
              <a:ext uri="{FF2B5EF4-FFF2-40B4-BE49-F238E27FC236}">
                <a16:creationId xmlns:a16="http://schemas.microsoft.com/office/drawing/2014/main" id="{92188BA6-69E3-6C1D-5129-EA72B080F203}"/>
              </a:ext>
            </a:extLst>
          </p:cNvPr>
          <p:cNvPicPr>
            <a:picLocks noChangeAspect="1"/>
          </p:cNvPicPr>
          <p:nvPr/>
        </p:nvPicPr>
        <p:blipFill>
          <a:blip r:embed="rId2"/>
          <a:stretch>
            <a:fillRect/>
          </a:stretch>
        </p:blipFill>
        <p:spPr>
          <a:xfrm>
            <a:off x="0" y="1673"/>
            <a:ext cx="12194978" cy="6856327"/>
          </a:xfrm>
          <a:prstGeom prst="rect">
            <a:avLst/>
          </a:prstGeom>
        </p:spPr>
      </p:pic>
      <p:sp>
        <p:nvSpPr>
          <p:cNvPr id="9" name="Rectangle 8">
            <a:extLst>
              <a:ext uri="{FF2B5EF4-FFF2-40B4-BE49-F238E27FC236}">
                <a16:creationId xmlns:a16="http://schemas.microsoft.com/office/drawing/2014/main" id="{E8571DDB-F1A0-B542-3C9A-77E809C60A7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D71441-47A4-7CC8-D5F5-4057FCE6E559}"/>
              </a:ext>
            </a:extLst>
          </p:cNvPr>
          <p:cNvSpPr/>
          <p:nvPr userDrawn="1"/>
        </p:nvSpPr>
        <p:spPr>
          <a:xfrm>
            <a:off x="318289" y="332618"/>
            <a:ext cx="4899754"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55E60E88-20B0-D574-6DB5-731D44D8D7AD}"/>
              </a:ext>
            </a:extLst>
          </p:cNvPr>
          <p:cNvSpPr>
            <a:spLocks noGrp="1"/>
          </p:cNvSpPr>
          <p:nvPr>
            <p:ph type="title" hasCustomPrompt="1"/>
          </p:nvPr>
        </p:nvSpPr>
        <p:spPr>
          <a:xfrm>
            <a:off x="433388" y="1506071"/>
            <a:ext cx="4712353" cy="1039905"/>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8" name="Content Placeholder 14">
            <a:extLst>
              <a:ext uri="{FF2B5EF4-FFF2-40B4-BE49-F238E27FC236}">
                <a16:creationId xmlns:a16="http://schemas.microsoft.com/office/drawing/2014/main" id="{13AACB55-193E-405B-4485-B407719A9E6D}"/>
              </a:ext>
            </a:extLst>
          </p:cNvPr>
          <p:cNvSpPr>
            <a:spLocks noGrp="1"/>
          </p:cNvSpPr>
          <p:nvPr>
            <p:ph sz="quarter" idx="10"/>
          </p:nvPr>
        </p:nvSpPr>
        <p:spPr>
          <a:xfrm>
            <a:off x="433388" y="2814918"/>
            <a:ext cx="4712353" cy="3101789"/>
          </a:xfrm>
          <a:prstGeom prst="rect">
            <a:avLst/>
          </a:prstGeom>
        </p:spPr>
        <p:txBody>
          <a:bodyPr/>
          <a:lstStyle>
            <a:lvl1pPr marL="228600" indent="-228600">
              <a:buFontTx/>
              <a:buBlip>
                <a:blip r:embed="rId3"/>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11" name="Rectangle 10">
            <a:extLst>
              <a:ext uri="{FF2B5EF4-FFF2-40B4-BE49-F238E27FC236}">
                <a16:creationId xmlns:a16="http://schemas.microsoft.com/office/drawing/2014/main" id="{66337408-8317-2DBB-372A-2A9DABD0AF75}"/>
              </a:ext>
            </a:extLst>
          </p:cNvPr>
          <p:cNvSpPr/>
          <p:nvPr userDrawn="1"/>
        </p:nvSpPr>
        <p:spPr>
          <a:xfrm>
            <a:off x="0" y="326307"/>
            <a:ext cx="12192000"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1DACD6-D696-1D26-4CF2-66627B32A337}"/>
              </a:ext>
            </a:extLst>
          </p:cNvPr>
          <p:cNvSpPr/>
          <p:nvPr userDrawn="1"/>
        </p:nvSpPr>
        <p:spPr>
          <a:xfrm>
            <a:off x="0" y="459059"/>
            <a:ext cx="315311"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3129D-0198-50D1-340B-A992CAB61898}"/>
              </a:ext>
            </a:extLst>
          </p:cNvPr>
          <p:cNvSpPr/>
          <p:nvPr userDrawn="1"/>
        </p:nvSpPr>
        <p:spPr>
          <a:xfrm>
            <a:off x="0" y="3419061"/>
            <a:ext cx="315311" cy="50689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C708E4-748B-0204-8AED-7696103FCD25}"/>
              </a:ext>
            </a:extLst>
          </p:cNvPr>
          <p:cNvSpPr/>
          <p:nvPr userDrawn="1"/>
        </p:nvSpPr>
        <p:spPr>
          <a:xfrm>
            <a:off x="-1" y="5714997"/>
            <a:ext cx="315311" cy="31629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EA55E-2B4E-D467-F9BE-AEA3AB9AC8FC}"/>
              </a:ext>
            </a:extLst>
          </p:cNvPr>
          <p:cNvSpPr/>
          <p:nvPr userDrawn="1"/>
        </p:nvSpPr>
        <p:spPr>
          <a:xfrm>
            <a:off x="7974495" y="1494792"/>
            <a:ext cx="31531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65DCCD-9002-3541-CCC3-D7EB1C338DDB}"/>
              </a:ext>
            </a:extLst>
          </p:cNvPr>
          <p:cNvSpPr/>
          <p:nvPr userDrawn="1"/>
        </p:nvSpPr>
        <p:spPr>
          <a:xfrm>
            <a:off x="11046829" y="1497281"/>
            <a:ext cx="114517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B02983-934C-3EE7-D503-87914CA967EC}"/>
              </a:ext>
            </a:extLst>
          </p:cNvPr>
          <p:cNvSpPr/>
          <p:nvPr userDrawn="1"/>
        </p:nvSpPr>
        <p:spPr>
          <a:xfrm>
            <a:off x="5217472" y="5920963"/>
            <a:ext cx="6974528" cy="1199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A2A988-AF83-7C8E-6C59-199F748028EF}"/>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5A80A1-12BC-6482-00DF-56325CCFE84F}"/>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4D4A2F3-B902-1460-F069-F53DFF83FE5F}"/>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Title 12">
            <a:extLst>
              <a:ext uri="{FF2B5EF4-FFF2-40B4-BE49-F238E27FC236}">
                <a16:creationId xmlns:a16="http://schemas.microsoft.com/office/drawing/2014/main" id="{097D103B-8C8A-8F6C-CFE2-28399415D74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02555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550725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31B1-530D-7497-D2BE-575DB7DF8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BC1EC-F1AA-A88D-A082-9649062602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7277CD-2882-8810-8725-2774F5C4C6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BC88B9-8CA7-B39F-DAE9-F4903AB30986}"/>
              </a:ext>
            </a:extLst>
          </p:cNvPr>
          <p:cNvSpPr>
            <a:spLocks noGrp="1"/>
          </p:cNvSpPr>
          <p:nvPr>
            <p:ph type="dt" sz="half" idx="10"/>
          </p:nvPr>
        </p:nvSpPr>
        <p:spPr/>
        <p:txBody>
          <a:bodyPr/>
          <a:lstStyle/>
          <a:p>
            <a:fld id="{0DC3B751-019C-4F42-AEE4-5188A3DB3697}" type="datetimeFigureOut">
              <a:rPr lang="en-US" smtClean="0"/>
              <a:t>3/1/23</a:t>
            </a:fld>
            <a:endParaRPr lang="en-US"/>
          </a:p>
        </p:txBody>
      </p:sp>
      <p:sp>
        <p:nvSpPr>
          <p:cNvPr id="6" name="Footer Placeholder 5">
            <a:extLst>
              <a:ext uri="{FF2B5EF4-FFF2-40B4-BE49-F238E27FC236}">
                <a16:creationId xmlns:a16="http://schemas.microsoft.com/office/drawing/2014/main" id="{5FEA3812-427B-86C2-6A40-D4A3F1DD4F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62F138-72D2-93FA-A44D-94F67BAB6B1B}"/>
              </a:ext>
            </a:extLst>
          </p:cNvPr>
          <p:cNvSpPr>
            <a:spLocks noGrp="1"/>
          </p:cNvSpPr>
          <p:nvPr>
            <p:ph type="sldNum" sz="quarter" idx="12"/>
          </p:nvPr>
        </p:nvSpPr>
        <p:spPr/>
        <p:txBody>
          <a:bodyPr/>
          <a:lstStyle/>
          <a:p>
            <a:fld id="{98FA71C4-2B2A-E64A-A2D1-CF9C2C406309}" type="slidenum">
              <a:rPr lang="en-US" smtClean="0"/>
              <a:t>‹#›</a:t>
            </a:fld>
            <a:endParaRPr lang="en-US"/>
          </a:p>
        </p:txBody>
      </p:sp>
    </p:spTree>
    <p:extLst>
      <p:ext uri="{BB962C8B-B14F-4D97-AF65-F5344CB8AC3E}">
        <p14:creationId xmlns:p14="http://schemas.microsoft.com/office/powerpoint/2010/main" val="3071939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43BB4-8B9F-854A-01E6-DE7DA15D32E4}"/>
              </a:ext>
            </a:extLst>
          </p:cNvPr>
          <p:cNvSpPr txBox="1">
            <a:spLocks/>
          </p:cNvSpPr>
          <p:nvPr userDrawn="1"/>
        </p:nvSpPr>
        <p:spPr>
          <a:xfrm>
            <a:off x="838200" y="2422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Gentona Book" pitchFamily="2" charset="77"/>
                <a:ea typeface="Gotham Bold" charset="0"/>
                <a:cs typeface="Gotham Bold" charset="0"/>
              </a:rPr>
              <a:t>CEEDAR States</a:t>
            </a:r>
          </a:p>
        </p:txBody>
      </p:sp>
      <p:pic>
        <p:nvPicPr>
          <p:cNvPr id="4" name="Picture 3" descr="Map&#10;&#10;Description automatically generated">
            <a:extLst>
              <a:ext uri="{FF2B5EF4-FFF2-40B4-BE49-F238E27FC236}">
                <a16:creationId xmlns:a16="http://schemas.microsoft.com/office/drawing/2014/main" id="{C0A3E810-9F71-1C83-EE7E-846285541598}"/>
              </a:ext>
            </a:extLst>
          </p:cNvPr>
          <p:cNvPicPr>
            <a:picLocks noChangeAspect="1"/>
          </p:cNvPicPr>
          <p:nvPr userDrawn="1"/>
        </p:nvPicPr>
        <p:blipFill>
          <a:blip r:embed="rId2"/>
          <a:stretch>
            <a:fillRect/>
          </a:stretch>
        </p:blipFill>
        <p:spPr>
          <a:xfrm>
            <a:off x="2705650" y="1176606"/>
            <a:ext cx="6780700" cy="4695632"/>
          </a:xfrm>
          <a:prstGeom prst="rect">
            <a:avLst/>
          </a:prstGeom>
        </p:spPr>
      </p:pic>
      <p:sp>
        <p:nvSpPr>
          <p:cNvPr id="5" name="Rectangle 4">
            <a:extLst>
              <a:ext uri="{FF2B5EF4-FFF2-40B4-BE49-F238E27FC236}">
                <a16:creationId xmlns:a16="http://schemas.microsoft.com/office/drawing/2014/main" id="{56F78CC8-C26E-3F58-6923-FE4DE2220DB3}"/>
              </a:ext>
            </a:extLst>
          </p:cNvPr>
          <p:cNvSpPr/>
          <p:nvPr userDrawn="1"/>
        </p:nvSpPr>
        <p:spPr>
          <a:xfrm>
            <a:off x="7113" y="6173183"/>
            <a:ext cx="12184888" cy="661274"/>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BCE18-572A-BEC9-F4F3-82A5CE3BAD2B}"/>
              </a:ext>
            </a:extLst>
          </p:cNvPr>
          <p:cNvSpPr/>
          <p:nvPr userDrawn="1"/>
        </p:nvSpPr>
        <p:spPr>
          <a:xfrm>
            <a:off x="7113" y="5910559"/>
            <a:ext cx="12184888" cy="249828"/>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D366B5D-7716-2906-1F02-D05E47F26F15}"/>
              </a:ext>
            </a:extLst>
          </p:cNvPr>
          <p:cNvPicPr>
            <a:picLocks noChangeAspect="1"/>
          </p:cNvPicPr>
          <p:nvPr userDrawn="1"/>
        </p:nvPicPr>
        <p:blipFill>
          <a:blip r:embed="rId3"/>
          <a:stretch>
            <a:fillRect/>
          </a:stretch>
        </p:blipFill>
        <p:spPr>
          <a:xfrm>
            <a:off x="82540" y="6275922"/>
            <a:ext cx="2194017" cy="455795"/>
          </a:xfrm>
          <a:prstGeom prst="rect">
            <a:avLst/>
          </a:prstGeom>
        </p:spPr>
      </p:pic>
      <p:sp>
        <p:nvSpPr>
          <p:cNvPr id="8" name="Title 12">
            <a:extLst>
              <a:ext uri="{FF2B5EF4-FFF2-40B4-BE49-F238E27FC236}">
                <a16:creationId xmlns:a16="http://schemas.microsoft.com/office/drawing/2014/main" id="{D5EFDA3E-3693-7429-9BB1-AE8B98807F86}"/>
              </a:ext>
            </a:extLst>
          </p:cNvPr>
          <p:cNvSpPr txBox="1">
            <a:spLocks/>
          </p:cNvSpPr>
          <p:nvPr userDrawn="1"/>
        </p:nvSpPr>
        <p:spPr>
          <a:xfrm>
            <a:off x="9915443" y="6334653"/>
            <a:ext cx="2194017" cy="499803"/>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4625375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utoShape 6" descr="Image preview">
            <a:extLst>
              <a:ext uri="{FF2B5EF4-FFF2-40B4-BE49-F238E27FC236}">
                <a16:creationId xmlns:a16="http://schemas.microsoft.com/office/drawing/2014/main" id="{C9D57BD6-38F1-37C5-4EC9-885D97B6CA86}"/>
              </a:ext>
            </a:extLst>
          </p:cNvPr>
          <p:cNvSpPr>
            <a:spLocks noChangeAspect="1" noChangeArrowheads="1"/>
          </p:cNvSpPr>
          <p:nvPr userDrawn="1"/>
        </p:nvSpPr>
        <p:spPr bwMode="auto">
          <a:xfrm>
            <a:off x="5968474" y="29223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preview">
            <a:extLst>
              <a:ext uri="{FF2B5EF4-FFF2-40B4-BE49-F238E27FC236}">
                <a16:creationId xmlns:a16="http://schemas.microsoft.com/office/drawing/2014/main" id="{C85A6DF5-8105-B7D6-7340-063DCAD61803}"/>
              </a:ext>
            </a:extLst>
          </p:cNvPr>
          <p:cNvSpPr>
            <a:spLocks noChangeAspect="1" noChangeArrowheads="1"/>
          </p:cNvSpPr>
          <p:nvPr userDrawn="1"/>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preview">
            <a:extLst>
              <a:ext uri="{FF2B5EF4-FFF2-40B4-BE49-F238E27FC236}">
                <a16:creationId xmlns:a16="http://schemas.microsoft.com/office/drawing/2014/main" id="{1271D83F-95B6-F6DA-E57B-166C56C9B15F}"/>
              </a:ext>
            </a:extLst>
          </p:cNvPr>
          <p:cNvSpPr>
            <a:spLocks noChangeAspect="1" noChangeArrowheads="1"/>
          </p:cNvSpPr>
          <p:nvPr userDrawn="1"/>
        </p:nvSpPr>
        <p:spPr bwMode="auto">
          <a:xfrm>
            <a:off x="6273274" y="32271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D404A7E-AD0E-A343-03B6-087C3435E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9557" y="443586"/>
            <a:ext cx="5031402" cy="5017150"/>
          </a:xfrm>
          <a:prstGeom prst="rect">
            <a:avLst/>
          </a:prstGeom>
        </p:spPr>
      </p:pic>
      <p:sp>
        <p:nvSpPr>
          <p:cNvPr id="7" name="TextBox 6">
            <a:extLst>
              <a:ext uri="{FF2B5EF4-FFF2-40B4-BE49-F238E27FC236}">
                <a16:creationId xmlns:a16="http://schemas.microsoft.com/office/drawing/2014/main" id="{24A3A870-E821-79AF-F566-C8756131E9C7}"/>
              </a:ext>
            </a:extLst>
          </p:cNvPr>
          <p:cNvSpPr txBox="1"/>
          <p:nvPr userDrawn="1"/>
        </p:nvSpPr>
        <p:spPr>
          <a:xfrm>
            <a:off x="3647423" y="2889930"/>
            <a:ext cx="2012089"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Melinda </a:t>
            </a:r>
            <a:r>
              <a:rPr lang="en-US" b="1" dirty="0" err="1">
                <a:solidFill>
                  <a:schemeClr val="tx1">
                    <a:lumMod val="85000"/>
                    <a:lumOff val="15000"/>
                  </a:schemeClr>
                </a:solidFill>
                <a:latin typeface="Gentona Book" pitchFamily="2" charset="77"/>
              </a:rPr>
              <a:t>Leko</a:t>
            </a:r>
            <a:endParaRPr lang="en-US" b="1" dirty="0">
              <a:solidFill>
                <a:schemeClr val="tx1">
                  <a:lumMod val="85000"/>
                  <a:lumOff val="15000"/>
                </a:schemeClr>
              </a:solidFill>
              <a:latin typeface="Gentona Book" pitchFamily="2" charset="77"/>
            </a:endParaRPr>
          </a:p>
        </p:txBody>
      </p:sp>
      <p:sp>
        <p:nvSpPr>
          <p:cNvPr id="8" name="Rectangle 7">
            <a:extLst>
              <a:ext uri="{FF2B5EF4-FFF2-40B4-BE49-F238E27FC236}">
                <a16:creationId xmlns:a16="http://schemas.microsoft.com/office/drawing/2014/main" id="{01C9A7C9-3E0F-CD5F-61D5-2259749A36DA}"/>
              </a:ext>
            </a:extLst>
          </p:cNvPr>
          <p:cNvSpPr/>
          <p:nvPr userDrawn="1"/>
        </p:nvSpPr>
        <p:spPr>
          <a:xfrm>
            <a:off x="3870730" y="3193852"/>
            <a:ext cx="1796534"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(UF)</a:t>
            </a:r>
          </a:p>
        </p:txBody>
      </p:sp>
      <p:sp>
        <p:nvSpPr>
          <p:cNvPr id="9" name="Rectangle 8">
            <a:extLst>
              <a:ext uri="{FF2B5EF4-FFF2-40B4-BE49-F238E27FC236}">
                <a16:creationId xmlns:a16="http://schemas.microsoft.com/office/drawing/2014/main" id="{24940B8C-B8ED-A0C8-C927-56046BAB8581}"/>
              </a:ext>
            </a:extLst>
          </p:cNvPr>
          <p:cNvSpPr/>
          <p:nvPr userDrawn="1"/>
        </p:nvSpPr>
        <p:spPr>
          <a:xfrm>
            <a:off x="3367502" y="3470673"/>
            <a:ext cx="2211887" cy="415498"/>
          </a:xfrm>
          <a:prstGeom prst="rect">
            <a:avLst/>
          </a:prstGeom>
        </p:spPr>
        <p:txBody>
          <a:bodyPr wrap="square">
            <a:spAutoFit/>
          </a:bodyPr>
          <a:lstStyle/>
          <a:p>
            <a:pPr algn="ctr"/>
            <a:r>
              <a:rPr lang="en-US" sz="1050" dirty="0">
                <a:effectLst>
                  <a:outerShdw blurRad="38100" dist="38100" dir="2700000" algn="tl">
                    <a:srgbClr val="000000">
                      <a:alpha val="43137"/>
                    </a:srgbClr>
                  </a:outerShdw>
                </a:effectLst>
                <a:latin typeface="+mj-lt"/>
              </a:rPr>
              <a:t>Activity 2: Universal TA</a:t>
            </a:r>
          </a:p>
          <a:p>
            <a:pPr algn="ctr"/>
            <a:r>
              <a:rPr lang="en-US" sz="1050" dirty="0">
                <a:effectLst>
                  <a:outerShdw blurRad="38100" dist="38100" dir="2700000" algn="tl">
                    <a:srgbClr val="000000">
                      <a:alpha val="43137"/>
                    </a:srgbClr>
                  </a:outerShdw>
                </a:effectLst>
                <a:latin typeface="+mj-lt"/>
              </a:rPr>
              <a:t>  Evaluation </a:t>
            </a:r>
          </a:p>
        </p:txBody>
      </p:sp>
      <p:sp>
        <p:nvSpPr>
          <p:cNvPr id="10" name="Freeform 9">
            <a:extLst>
              <a:ext uri="{FF2B5EF4-FFF2-40B4-BE49-F238E27FC236}">
                <a16:creationId xmlns:a16="http://schemas.microsoft.com/office/drawing/2014/main" id="{1CD440F4-4D5A-1694-5CAF-4B676BDF6A5D}"/>
              </a:ext>
            </a:extLst>
          </p:cNvPr>
          <p:cNvSpPr>
            <a:spLocks/>
          </p:cNvSpPr>
          <p:nvPr userDrawn="1"/>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82A04028-9F8A-C5C7-3E8E-E3E20FD7E433}"/>
              </a:ext>
            </a:extLst>
          </p:cNvPr>
          <p:cNvSpPr txBox="1"/>
          <p:nvPr userDrawn="1"/>
        </p:nvSpPr>
        <p:spPr>
          <a:xfrm>
            <a:off x="4344901" y="1096809"/>
            <a:ext cx="199445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Erica McCray</a:t>
            </a:r>
          </a:p>
        </p:txBody>
      </p:sp>
      <p:sp>
        <p:nvSpPr>
          <p:cNvPr id="12" name="Rectangle 11">
            <a:extLst>
              <a:ext uri="{FF2B5EF4-FFF2-40B4-BE49-F238E27FC236}">
                <a16:creationId xmlns:a16="http://schemas.microsoft.com/office/drawing/2014/main" id="{E9803119-9EEA-45CC-E50C-6BE00763E918}"/>
              </a:ext>
            </a:extLst>
          </p:cNvPr>
          <p:cNvSpPr/>
          <p:nvPr userDrawn="1"/>
        </p:nvSpPr>
        <p:spPr>
          <a:xfrm>
            <a:off x="4325878" y="1398387"/>
            <a:ext cx="2081750"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Executive-Director (UF)</a:t>
            </a:r>
          </a:p>
        </p:txBody>
      </p:sp>
      <p:sp>
        <p:nvSpPr>
          <p:cNvPr id="13" name="Rectangle 12">
            <a:extLst>
              <a:ext uri="{FF2B5EF4-FFF2-40B4-BE49-F238E27FC236}">
                <a16:creationId xmlns:a16="http://schemas.microsoft.com/office/drawing/2014/main" id="{E945A6ED-2C35-515E-9BF5-EAD43D05F7CC}"/>
              </a:ext>
            </a:extLst>
          </p:cNvPr>
          <p:cNvSpPr/>
          <p:nvPr userDrawn="1"/>
        </p:nvSpPr>
        <p:spPr>
          <a:xfrm>
            <a:off x="4303690" y="1686561"/>
            <a:ext cx="1615833" cy="415498"/>
          </a:xfrm>
          <a:prstGeom prst="rect">
            <a:avLst/>
          </a:prstGeom>
        </p:spPr>
        <p:txBody>
          <a:bodyPr wrap="square">
            <a:spAutoFit/>
          </a:bodyPr>
          <a:lstStyle/>
          <a:p>
            <a:pPr algn="ctr"/>
            <a:r>
              <a:rPr lang="en-US" sz="1050" dirty="0">
                <a:effectLst>
                  <a:outerShdw blurRad="38100" dist="38100" dir="2700000" algn="tl">
                    <a:srgbClr val="000000">
                      <a:alpha val="43137"/>
                    </a:srgbClr>
                  </a:outerShdw>
                </a:effectLst>
                <a:latin typeface="+mj-lt"/>
              </a:rPr>
              <a:t>Activity 5:  Coordination and Alignment</a:t>
            </a:r>
          </a:p>
        </p:txBody>
      </p:sp>
      <p:sp>
        <p:nvSpPr>
          <p:cNvPr id="14" name="Freeform 13">
            <a:extLst>
              <a:ext uri="{FF2B5EF4-FFF2-40B4-BE49-F238E27FC236}">
                <a16:creationId xmlns:a16="http://schemas.microsoft.com/office/drawing/2014/main" id="{C80C22E1-F4FB-2C84-0B3F-888429626994}"/>
              </a:ext>
            </a:extLst>
          </p:cNvPr>
          <p:cNvSpPr>
            <a:spLocks/>
          </p:cNvSpPr>
          <p:nvPr userDrawn="1"/>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CAD0D292-3DDE-1AFD-A8AC-02EAC28AC477}"/>
              </a:ext>
            </a:extLst>
          </p:cNvPr>
          <p:cNvSpPr txBox="1"/>
          <p:nvPr userDrawn="1"/>
        </p:nvSpPr>
        <p:spPr>
          <a:xfrm>
            <a:off x="6232327" y="953018"/>
            <a:ext cx="205857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cs typeface="Times New Roman"/>
              </a:rPr>
              <a:t>Meg Kamman</a:t>
            </a:r>
            <a:endParaRPr lang="en-US" b="1" dirty="0">
              <a:solidFill>
                <a:schemeClr val="tx1">
                  <a:lumMod val="85000"/>
                  <a:lumOff val="15000"/>
                </a:schemeClr>
              </a:solidFill>
              <a:latin typeface="Gentona Book" pitchFamily="2" charset="77"/>
            </a:endParaRPr>
          </a:p>
        </p:txBody>
      </p:sp>
      <p:sp>
        <p:nvSpPr>
          <p:cNvPr id="16" name="Rectangle 15">
            <a:extLst>
              <a:ext uri="{FF2B5EF4-FFF2-40B4-BE49-F238E27FC236}">
                <a16:creationId xmlns:a16="http://schemas.microsoft.com/office/drawing/2014/main" id="{4CC1F883-EFFE-44B8-AC7A-FE6E4458EA2F}"/>
              </a:ext>
            </a:extLst>
          </p:cNvPr>
          <p:cNvSpPr/>
          <p:nvPr userDrawn="1"/>
        </p:nvSpPr>
        <p:spPr>
          <a:xfrm>
            <a:off x="6423932" y="1241707"/>
            <a:ext cx="1917192"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(UF)</a:t>
            </a:r>
            <a:endParaRPr lang="en-US" sz="1200" dirty="0">
              <a:solidFill>
                <a:schemeClr val="bg1"/>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449C4EA4-A340-5D15-ED43-BF0C982F56D3}"/>
              </a:ext>
            </a:extLst>
          </p:cNvPr>
          <p:cNvSpPr/>
          <p:nvPr userDrawn="1"/>
        </p:nvSpPr>
        <p:spPr>
          <a:xfrm>
            <a:off x="6260115" y="1505447"/>
            <a:ext cx="1917192" cy="707886"/>
          </a:xfrm>
          <a:prstGeom prst="rect">
            <a:avLst/>
          </a:prstGeom>
        </p:spPr>
        <p:txBody>
          <a:bodyPr wrap="square">
            <a:spAutoFit/>
          </a:bodyPr>
          <a:lstStyle/>
          <a:p>
            <a:pPr algn="ctr"/>
            <a:r>
              <a:rPr lang="en-US" sz="1000" dirty="0">
                <a:effectLst>
                  <a:outerShdw blurRad="38100" dist="38100" dir="2700000" algn="tl">
                    <a:srgbClr val="000000">
                      <a:alpha val="43137"/>
                    </a:srgbClr>
                  </a:outerShdw>
                </a:effectLst>
                <a:latin typeface="+mj-lt"/>
              </a:rPr>
              <a:t>Activity 1: TA Incubator</a:t>
            </a:r>
          </a:p>
          <a:p>
            <a:pPr algn="ctr"/>
            <a:r>
              <a:rPr lang="en-US" sz="1000" dirty="0">
                <a:effectLst>
                  <a:outerShdw blurRad="38100" dist="38100" dir="2700000" algn="tl">
                    <a:srgbClr val="000000">
                      <a:alpha val="43137"/>
                    </a:srgbClr>
                  </a:outerShdw>
                </a:effectLst>
                <a:latin typeface="+mj-lt"/>
              </a:rPr>
              <a:t>Activity 3: Targeted Prep</a:t>
            </a:r>
          </a:p>
          <a:p>
            <a:pPr algn="ctr"/>
            <a:r>
              <a:rPr lang="en-US" sz="1000" dirty="0">
                <a:effectLst>
                  <a:outerShdw blurRad="38100" dist="38100" dir="2700000" algn="tl">
                    <a:srgbClr val="000000">
                      <a:alpha val="43137"/>
                    </a:srgbClr>
                  </a:outerShdw>
                </a:effectLst>
                <a:latin typeface="+mj-lt"/>
              </a:rPr>
              <a:t>Activity 6: Cross-State Collaboration  </a:t>
            </a:r>
          </a:p>
        </p:txBody>
      </p:sp>
      <p:sp>
        <p:nvSpPr>
          <p:cNvPr id="18" name="Freeform 17">
            <a:extLst>
              <a:ext uri="{FF2B5EF4-FFF2-40B4-BE49-F238E27FC236}">
                <a16:creationId xmlns:a16="http://schemas.microsoft.com/office/drawing/2014/main" id="{4CB756AE-0FC9-47EE-5BDB-91690263532A}"/>
              </a:ext>
            </a:extLst>
          </p:cNvPr>
          <p:cNvSpPr>
            <a:spLocks/>
          </p:cNvSpPr>
          <p:nvPr userDrawn="1"/>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3D2FD964-083E-E5A8-3D80-40625A066153}"/>
              </a:ext>
            </a:extLst>
          </p:cNvPr>
          <p:cNvSpPr txBox="1"/>
          <p:nvPr userDrawn="1"/>
        </p:nvSpPr>
        <p:spPr>
          <a:xfrm>
            <a:off x="7014796" y="2899947"/>
            <a:ext cx="217078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Lindsey Hayes</a:t>
            </a:r>
          </a:p>
        </p:txBody>
      </p:sp>
      <p:sp>
        <p:nvSpPr>
          <p:cNvPr id="20" name="Rectangle 19">
            <a:extLst>
              <a:ext uri="{FF2B5EF4-FFF2-40B4-BE49-F238E27FC236}">
                <a16:creationId xmlns:a16="http://schemas.microsoft.com/office/drawing/2014/main" id="{EA7E9530-5056-1CFC-9029-480AAC26DA79}"/>
              </a:ext>
            </a:extLst>
          </p:cNvPr>
          <p:cNvSpPr/>
          <p:nvPr userDrawn="1"/>
        </p:nvSpPr>
        <p:spPr>
          <a:xfrm>
            <a:off x="7191545" y="3187094"/>
            <a:ext cx="1796533"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(AIR)</a:t>
            </a:r>
          </a:p>
        </p:txBody>
      </p:sp>
      <p:sp>
        <p:nvSpPr>
          <p:cNvPr id="21" name="Rectangle 20">
            <a:extLst>
              <a:ext uri="{FF2B5EF4-FFF2-40B4-BE49-F238E27FC236}">
                <a16:creationId xmlns:a16="http://schemas.microsoft.com/office/drawing/2014/main" id="{27F1DDDE-EAF8-256C-EBBD-104075DDF3D8}"/>
              </a:ext>
            </a:extLst>
          </p:cNvPr>
          <p:cNvSpPr/>
          <p:nvPr userDrawn="1"/>
        </p:nvSpPr>
        <p:spPr>
          <a:xfrm>
            <a:off x="7101771" y="3469218"/>
            <a:ext cx="2211887" cy="253916"/>
          </a:xfrm>
          <a:prstGeom prst="rect">
            <a:avLst/>
          </a:prstGeom>
        </p:spPr>
        <p:txBody>
          <a:bodyPr wrap="square">
            <a:spAutoFit/>
          </a:bodyPr>
          <a:lstStyle/>
          <a:p>
            <a:r>
              <a:rPr lang="en-US" sz="1050" dirty="0">
                <a:effectLst>
                  <a:outerShdw blurRad="38100" dist="38100" dir="2700000" algn="tl">
                    <a:srgbClr val="000000">
                      <a:alpha val="43137"/>
                    </a:srgbClr>
                  </a:outerShdw>
                </a:effectLst>
                <a:latin typeface="+mj-lt"/>
              </a:rPr>
              <a:t>Activity 4: Intensive TA</a:t>
            </a:r>
          </a:p>
        </p:txBody>
      </p:sp>
      <p:pic>
        <p:nvPicPr>
          <p:cNvPr id="22" name="Picture 21" descr="A child smiling for the camera&#10;&#10;Description automatically generated with low confidence">
            <a:extLst>
              <a:ext uri="{FF2B5EF4-FFF2-40B4-BE49-F238E27FC236}">
                <a16:creationId xmlns:a16="http://schemas.microsoft.com/office/drawing/2014/main" id="{5E14E053-424A-2FBE-0F82-98378B23F1CB}"/>
              </a:ext>
            </a:extLst>
          </p:cNvPr>
          <p:cNvPicPr>
            <a:picLocks noChangeAspect="1"/>
          </p:cNvPicPr>
          <p:nvPr userDrawn="1"/>
        </p:nvPicPr>
        <p:blipFill rotWithShape="1">
          <a:blip r:embed="rId3"/>
          <a:srcRect l="1178" r="3510" b="-1"/>
          <a:stretch/>
        </p:blipFill>
        <p:spPr>
          <a:xfrm>
            <a:off x="2552166" y="4764996"/>
            <a:ext cx="988673" cy="1383083"/>
          </a:xfrm>
          <a:prstGeom prst="rect">
            <a:avLst/>
          </a:prstGeom>
          <a:ln w="57150">
            <a:solidFill>
              <a:srgbClr val="1F4D79"/>
            </a:solidFill>
          </a:ln>
        </p:spPr>
      </p:pic>
      <p:sp>
        <p:nvSpPr>
          <p:cNvPr id="23" name="Freeform 22">
            <a:extLst>
              <a:ext uri="{FF2B5EF4-FFF2-40B4-BE49-F238E27FC236}">
                <a16:creationId xmlns:a16="http://schemas.microsoft.com/office/drawing/2014/main" id="{23C418FA-42CC-9425-8C28-D65FA2A3291F}"/>
              </a:ext>
            </a:extLst>
          </p:cNvPr>
          <p:cNvSpPr>
            <a:spLocks/>
          </p:cNvSpPr>
          <p:nvPr userDrawn="1"/>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24" name="TextBox 23">
            <a:extLst>
              <a:ext uri="{FF2B5EF4-FFF2-40B4-BE49-F238E27FC236}">
                <a16:creationId xmlns:a16="http://schemas.microsoft.com/office/drawing/2014/main" id="{FCEABDB0-6F2E-48D6-26EB-0C2A46F7FC88}"/>
              </a:ext>
            </a:extLst>
          </p:cNvPr>
          <p:cNvSpPr txBox="1"/>
          <p:nvPr userDrawn="1"/>
        </p:nvSpPr>
        <p:spPr>
          <a:xfrm>
            <a:off x="3589842" y="5168970"/>
            <a:ext cx="1771470" cy="1092607"/>
          </a:xfrm>
          <a:prstGeom prst="rect">
            <a:avLst/>
          </a:prstGeom>
          <a:noFill/>
        </p:spPr>
        <p:txBody>
          <a:bodyPr wrap="square" rtlCol="0">
            <a:spAutoFit/>
          </a:bodyPr>
          <a:lstStyle/>
          <a:p>
            <a:pPr>
              <a:spcAft>
                <a:spcPts val="600"/>
              </a:spcAft>
            </a:pPr>
            <a:r>
              <a:rPr lang="en-US" b="1" dirty="0">
                <a:latin typeface="Gentona Book" pitchFamily="2" charset="77"/>
              </a:rPr>
              <a:t>Dr. Jocelyn </a:t>
            </a:r>
            <a:r>
              <a:rPr lang="en-US" b="1" dirty="0" err="1">
                <a:latin typeface="Gentona Book" pitchFamily="2" charset="77"/>
              </a:rPr>
              <a:t>Cooledge</a:t>
            </a:r>
            <a:endParaRPr lang="en-US" b="1" dirty="0">
              <a:latin typeface="Gentona Book" pitchFamily="2" charset="77"/>
            </a:endParaRPr>
          </a:p>
          <a:p>
            <a:pPr>
              <a:spcAft>
                <a:spcPts val="600"/>
              </a:spcAft>
            </a:pPr>
            <a:r>
              <a:rPr lang="en-US" sz="1200" dirty="0">
                <a:latin typeface="+mj-lt"/>
              </a:rPr>
              <a:t>External Evaluator (Center Street Consulting) </a:t>
            </a:r>
          </a:p>
        </p:txBody>
      </p:sp>
      <p:sp>
        <p:nvSpPr>
          <p:cNvPr id="25" name="Rectangle 24">
            <a:extLst>
              <a:ext uri="{FF2B5EF4-FFF2-40B4-BE49-F238E27FC236}">
                <a16:creationId xmlns:a16="http://schemas.microsoft.com/office/drawing/2014/main" id="{1D4B659F-2EAA-668E-26AB-EB8C399268AC}"/>
              </a:ext>
            </a:extLst>
          </p:cNvPr>
          <p:cNvSpPr/>
          <p:nvPr userDrawn="1"/>
        </p:nvSpPr>
        <p:spPr>
          <a:xfrm>
            <a:off x="5361312" y="4660742"/>
            <a:ext cx="1824258"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Project Coordinator (UF)</a:t>
            </a:r>
          </a:p>
        </p:txBody>
      </p:sp>
      <p:sp>
        <p:nvSpPr>
          <p:cNvPr id="26" name="TextBox 25">
            <a:extLst>
              <a:ext uri="{FF2B5EF4-FFF2-40B4-BE49-F238E27FC236}">
                <a16:creationId xmlns:a16="http://schemas.microsoft.com/office/drawing/2014/main" id="{872D027F-B0A4-5C54-778C-3A9C4B2206A3}"/>
              </a:ext>
            </a:extLst>
          </p:cNvPr>
          <p:cNvSpPr txBox="1"/>
          <p:nvPr userDrawn="1"/>
        </p:nvSpPr>
        <p:spPr>
          <a:xfrm>
            <a:off x="5366753" y="4288280"/>
            <a:ext cx="2082621"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Shari </a:t>
            </a:r>
            <a:r>
              <a:rPr lang="en-US" b="1" dirty="0" err="1">
                <a:solidFill>
                  <a:schemeClr val="tx1">
                    <a:lumMod val="85000"/>
                    <a:lumOff val="15000"/>
                  </a:schemeClr>
                </a:solidFill>
                <a:latin typeface="Gentona Book" pitchFamily="2" charset="77"/>
              </a:rPr>
              <a:t>Ostovar</a:t>
            </a:r>
            <a:endParaRPr lang="en-US" b="1" dirty="0">
              <a:solidFill>
                <a:schemeClr val="tx1">
                  <a:lumMod val="85000"/>
                  <a:lumOff val="15000"/>
                </a:schemeClr>
              </a:solidFill>
              <a:latin typeface="Gentona Book" pitchFamily="2" charset="77"/>
            </a:endParaRPr>
          </a:p>
        </p:txBody>
      </p:sp>
      <p:pic>
        <p:nvPicPr>
          <p:cNvPr id="27" name="Picture 2" descr="A picture containing person, outdoor, smiling&#10;&#10;Description automatically generated">
            <a:extLst>
              <a:ext uri="{FF2B5EF4-FFF2-40B4-BE49-F238E27FC236}">
                <a16:creationId xmlns:a16="http://schemas.microsoft.com/office/drawing/2014/main" id="{22CC7D6A-2D13-8F18-E6D9-FE209ADEA370}"/>
              </a:ext>
            </a:extLst>
          </p:cNvPr>
          <p:cNvPicPr>
            <a:picLocks noChangeAspect="1" noChangeArrowheads="1"/>
          </p:cNvPicPr>
          <p:nvPr userDrawn="1"/>
        </p:nvPicPr>
        <p:blipFill rotWithShape="1">
          <a:blip r:embed="rId4"/>
          <a:srcRect l="14258" r="14258"/>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5AE3FE3-BFCD-C71C-9C5E-7E7D65E1A9E9}"/>
              </a:ext>
            </a:extLst>
          </p:cNvPr>
          <p:cNvCxnSpPr>
            <a:cxnSpLocks/>
            <a:stCxn id="27" idx="3"/>
          </p:cNvCxnSpPr>
          <p:nvPr userDrawn="1"/>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74F4BA-4C1D-0BDE-8745-9C884A6AB5B0}"/>
              </a:ext>
            </a:extLst>
          </p:cNvPr>
          <p:cNvCxnSpPr>
            <a:cxnSpLocks/>
          </p:cNvCxnSpPr>
          <p:nvPr userDrawn="1"/>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30" name="Picture 18" descr="Melinda Leko">
            <a:extLst>
              <a:ext uri="{FF2B5EF4-FFF2-40B4-BE49-F238E27FC236}">
                <a16:creationId xmlns:a16="http://schemas.microsoft.com/office/drawing/2014/main" id="{03E640BB-FB1A-4BD6-2E06-8E7354F6693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009" r="18507"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A3625C1-6C93-5F99-1FF9-375155B5AF85}"/>
              </a:ext>
            </a:extLst>
          </p:cNvPr>
          <p:cNvCxnSpPr>
            <a:cxnSpLocks/>
          </p:cNvCxnSpPr>
          <p:nvPr userDrawn="1"/>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32" name="Picture 4" descr="meg kamman">
            <a:extLst>
              <a:ext uri="{FF2B5EF4-FFF2-40B4-BE49-F238E27FC236}">
                <a16:creationId xmlns:a16="http://schemas.microsoft.com/office/drawing/2014/main" id="{44EF546B-1725-1C0C-8E9A-8479717F1048}"/>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22571" r="28820" b="-1"/>
          <a:stretch/>
        </p:blipFill>
        <p:spPr bwMode="auto">
          <a:xfrm>
            <a:off x="8788395" y="191486"/>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B488F-0D0E-61AF-8945-C5A5939CDF95}"/>
              </a:ext>
            </a:extLst>
          </p:cNvPr>
          <p:cNvCxnSpPr>
            <a:cxnSpLocks/>
          </p:cNvCxnSpPr>
          <p:nvPr userDrawn="1"/>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56DD692-BFB3-BEF0-4792-21F9B83826A3}"/>
              </a:ext>
            </a:extLst>
          </p:cNvPr>
          <p:cNvPicPr>
            <a:picLocks noChangeAspect="1"/>
          </p:cNvPicPr>
          <p:nvPr userDrawn="1"/>
        </p:nvPicPr>
        <p:blipFill rotWithShape="1">
          <a:blip r:embed="rId7"/>
          <a:srcRect r="-5" b="6617"/>
          <a:stretch/>
        </p:blipFill>
        <p:spPr>
          <a:xfrm>
            <a:off x="8983991" y="2769562"/>
            <a:ext cx="986711" cy="1380336"/>
          </a:xfrm>
          <a:prstGeom prst="rect">
            <a:avLst/>
          </a:prstGeom>
          <a:ln w="57150">
            <a:solidFill>
              <a:srgbClr val="9DC3E6"/>
            </a:solidFill>
          </a:ln>
        </p:spPr>
      </p:pic>
      <p:cxnSp>
        <p:nvCxnSpPr>
          <p:cNvPr id="35" name="Straight Connector 34">
            <a:extLst>
              <a:ext uri="{FF2B5EF4-FFF2-40B4-BE49-F238E27FC236}">
                <a16:creationId xmlns:a16="http://schemas.microsoft.com/office/drawing/2014/main" id="{E46A7EB4-495B-A8F4-0EDB-28EB38DA79CB}"/>
              </a:ext>
            </a:extLst>
          </p:cNvPr>
          <p:cNvCxnSpPr>
            <a:cxnSpLocks/>
          </p:cNvCxnSpPr>
          <p:nvPr userDrawn="1"/>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189F61-8DFF-FAF3-668A-6EE3DFFC01E4}"/>
              </a:ext>
            </a:extLst>
          </p:cNvPr>
          <p:cNvCxnSpPr>
            <a:cxnSpLocks/>
          </p:cNvCxnSpPr>
          <p:nvPr userDrawn="1"/>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37" name="Picture 20">
            <a:extLst>
              <a:ext uri="{FF2B5EF4-FFF2-40B4-BE49-F238E27FC236}">
                <a16:creationId xmlns:a16="http://schemas.microsoft.com/office/drawing/2014/main" id="{B63A0726-63B7-F352-0721-B0F23E701348}"/>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2452" r="23811"/>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470A719-48B3-0218-D43C-5189D3506517}"/>
              </a:ext>
            </a:extLst>
          </p:cNvPr>
          <p:cNvSpPr txBox="1"/>
          <p:nvPr userDrawn="1"/>
        </p:nvSpPr>
        <p:spPr>
          <a:xfrm>
            <a:off x="5264894" y="2553351"/>
            <a:ext cx="1738751" cy="830997"/>
          </a:xfrm>
          <a:prstGeom prst="rect">
            <a:avLst/>
          </a:prstGeom>
          <a:noFill/>
        </p:spPr>
        <p:txBody>
          <a:bodyPr wrap="square" rtlCol="0">
            <a:spAutoFit/>
          </a:bodyPr>
          <a:lstStyle/>
          <a:p>
            <a:pPr algn="ctr"/>
            <a:r>
              <a:rPr lang="en-US" sz="2400" dirty="0">
                <a:solidFill>
                  <a:schemeClr val="tx1">
                    <a:lumMod val="85000"/>
                    <a:lumOff val="15000"/>
                  </a:schemeClr>
                </a:solidFill>
                <a:latin typeface="Gentona Medium" pitchFamily="2" charset="77"/>
              </a:rPr>
              <a:t>Leadership Team</a:t>
            </a:r>
          </a:p>
        </p:txBody>
      </p:sp>
      <p:sp>
        <p:nvSpPr>
          <p:cNvPr id="40" name="Rectangle 39">
            <a:extLst>
              <a:ext uri="{FF2B5EF4-FFF2-40B4-BE49-F238E27FC236}">
                <a16:creationId xmlns:a16="http://schemas.microsoft.com/office/drawing/2014/main" id="{233AE28A-015E-464B-40B7-F64D2FB9713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AB45B973-7FF9-C38F-D60A-A9E5ACB15A76}"/>
              </a:ext>
            </a:extLst>
          </p:cNvPr>
          <p:cNvPicPr>
            <a:picLocks noChangeAspect="1"/>
          </p:cNvPicPr>
          <p:nvPr userDrawn="1"/>
        </p:nvPicPr>
        <p:blipFill>
          <a:blip r:embed="rId9"/>
          <a:stretch>
            <a:fillRect/>
          </a:stretch>
        </p:blipFill>
        <p:spPr>
          <a:xfrm>
            <a:off x="69573" y="6332785"/>
            <a:ext cx="2269445" cy="471465"/>
          </a:xfrm>
          <a:prstGeom prst="rect">
            <a:avLst/>
          </a:prstGeom>
        </p:spPr>
      </p:pic>
      <p:sp>
        <p:nvSpPr>
          <p:cNvPr id="43" name="Title 12">
            <a:extLst>
              <a:ext uri="{FF2B5EF4-FFF2-40B4-BE49-F238E27FC236}">
                <a16:creationId xmlns:a16="http://schemas.microsoft.com/office/drawing/2014/main" id="{135ECC69-E12F-2450-EDE5-5D75305BFAA1}"/>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50606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3BC82-8A59-39E6-3645-E58C2C9E52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5F79B1-4342-6A3D-C0C8-66DF42ADED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6E255F-4A3B-8C61-0ACC-7F5C007205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B9BAB6-4C6E-DE4F-1C63-E33E5EE86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F3BF7D-0E3A-6C3A-85DF-5E20E798AB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8C384E-F633-328C-1653-908632310B8A}"/>
              </a:ext>
            </a:extLst>
          </p:cNvPr>
          <p:cNvSpPr>
            <a:spLocks noGrp="1"/>
          </p:cNvSpPr>
          <p:nvPr>
            <p:ph type="dt" sz="half" idx="10"/>
          </p:nvPr>
        </p:nvSpPr>
        <p:spPr/>
        <p:txBody>
          <a:bodyPr/>
          <a:lstStyle/>
          <a:p>
            <a:fld id="{0DC3B751-019C-4F42-AEE4-5188A3DB3697}" type="datetimeFigureOut">
              <a:rPr lang="en-US" smtClean="0"/>
              <a:t>3/1/23</a:t>
            </a:fld>
            <a:endParaRPr lang="en-US"/>
          </a:p>
        </p:txBody>
      </p:sp>
      <p:sp>
        <p:nvSpPr>
          <p:cNvPr id="8" name="Footer Placeholder 7">
            <a:extLst>
              <a:ext uri="{FF2B5EF4-FFF2-40B4-BE49-F238E27FC236}">
                <a16:creationId xmlns:a16="http://schemas.microsoft.com/office/drawing/2014/main" id="{ACEE692B-359C-BBDE-3EA9-86E07908DE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17A4F4-148E-3A1F-1EA8-EE6A6D3B2D74}"/>
              </a:ext>
            </a:extLst>
          </p:cNvPr>
          <p:cNvSpPr>
            <a:spLocks noGrp="1"/>
          </p:cNvSpPr>
          <p:nvPr>
            <p:ph type="sldNum" sz="quarter" idx="12"/>
          </p:nvPr>
        </p:nvSpPr>
        <p:spPr/>
        <p:txBody>
          <a:bodyPr/>
          <a:lstStyle/>
          <a:p>
            <a:fld id="{98FA71C4-2B2A-E64A-A2D1-CF9C2C406309}" type="slidenum">
              <a:rPr lang="en-US" smtClean="0"/>
              <a:t>‹#›</a:t>
            </a:fld>
            <a:endParaRPr lang="en-US"/>
          </a:p>
        </p:txBody>
      </p:sp>
    </p:spTree>
    <p:extLst>
      <p:ext uri="{BB962C8B-B14F-4D97-AF65-F5344CB8AC3E}">
        <p14:creationId xmlns:p14="http://schemas.microsoft.com/office/powerpoint/2010/main" val="201403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26656-056D-16D1-CF78-FEB2BCC27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EFBDF8-CDF0-D9CC-7E27-1318E82EA9C1}"/>
              </a:ext>
            </a:extLst>
          </p:cNvPr>
          <p:cNvSpPr>
            <a:spLocks noGrp="1"/>
          </p:cNvSpPr>
          <p:nvPr>
            <p:ph type="dt" sz="half" idx="10"/>
          </p:nvPr>
        </p:nvSpPr>
        <p:spPr/>
        <p:txBody>
          <a:bodyPr/>
          <a:lstStyle/>
          <a:p>
            <a:fld id="{0DC3B751-019C-4F42-AEE4-5188A3DB3697}" type="datetimeFigureOut">
              <a:rPr lang="en-US" smtClean="0"/>
              <a:t>3/1/23</a:t>
            </a:fld>
            <a:endParaRPr lang="en-US"/>
          </a:p>
        </p:txBody>
      </p:sp>
      <p:sp>
        <p:nvSpPr>
          <p:cNvPr id="4" name="Footer Placeholder 3">
            <a:extLst>
              <a:ext uri="{FF2B5EF4-FFF2-40B4-BE49-F238E27FC236}">
                <a16:creationId xmlns:a16="http://schemas.microsoft.com/office/drawing/2014/main" id="{EFF37120-EDD2-09DF-2A40-1F75496BEC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CDE0E8-4F1B-F882-EC63-7F49766F2CA0}"/>
              </a:ext>
            </a:extLst>
          </p:cNvPr>
          <p:cNvSpPr>
            <a:spLocks noGrp="1"/>
          </p:cNvSpPr>
          <p:nvPr>
            <p:ph type="sldNum" sz="quarter" idx="12"/>
          </p:nvPr>
        </p:nvSpPr>
        <p:spPr/>
        <p:txBody>
          <a:bodyPr/>
          <a:lstStyle/>
          <a:p>
            <a:fld id="{98FA71C4-2B2A-E64A-A2D1-CF9C2C406309}" type="slidenum">
              <a:rPr lang="en-US" smtClean="0"/>
              <a:t>‹#›</a:t>
            </a:fld>
            <a:endParaRPr lang="en-US"/>
          </a:p>
        </p:txBody>
      </p:sp>
    </p:spTree>
    <p:extLst>
      <p:ext uri="{BB962C8B-B14F-4D97-AF65-F5344CB8AC3E}">
        <p14:creationId xmlns:p14="http://schemas.microsoft.com/office/powerpoint/2010/main" val="153750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101C16-6C31-E085-04A5-9739E7B928B2}"/>
              </a:ext>
            </a:extLst>
          </p:cNvPr>
          <p:cNvSpPr>
            <a:spLocks noGrp="1"/>
          </p:cNvSpPr>
          <p:nvPr>
            <p:ph type="dt" sz="half" idx="10"/>
          </p:nvPr>
        </p:nvSpPr>
        <p:spPr/>
        <p:txBody>
          <a:bodyPr/>
          <a:lstStyle/>
          <a:p>
            <a:fld id="{0DC3B751-019C-4F42-AEE4-5188A3DB3697}" type="datetimeFigureOut">
              <a:rPr lang="en-US" smtClean="0"/>
              <a:t>3/1/23</a:t>
            </a:fld>
            <a:endParaRPr lang="en-US"/>
          </a:p>
        </p:txBody>
      </p:sp>
      <p:sp>
        <p:nvSpPr>
          <p:cNvPr id="3" name="Footer Placeholder 2">
            <a:extLst>
              <a:ext uri="{FF2B5EF4-FFF2-40B4-BE49-F238E27FC236}">
                <a16:creationId xmlns:a16="http://schemas.microsoft.com/office/drawing/2014/main" id="{F35EB36B-2E2E-2812-6360-D51589EBFC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07162E-5C76-6EF4-DB5A-679BC3B9FBB0}"/>
              </a:ext>
            </a:extLst>
          </p:cNvPr>
          <p:cNvSpPr>
            <a:spLocks noGrp="1"/>
          </p:cNvSpPr>
          <p:nvPr>
            <p:ph type="sldNum" sz="quarter" idx="12"/>
          </p:nvPr>
        </p:nvSpPr>
        <p:spPr/>
        <p:txBody>
          <a:bodyPr/>
          <a:lstStyle/>
          <a:p>
            <a:fld id="{98FA71C4-2B2A-E64A-A2D1-CF9C2C406309}" type="slidenum">
              <a:rPr lang="en-US" smtClean="0"/>
              <a:t>‹#›</a:t>
            </a:fld>
            <a:endParaRPr lang="en-US"/>
          </a:p>
        </p:txBody>
      </p:sp>
    </p:spTree>
    <p:extLst>
      <p:ext uri="{BB962C8B-B14F-4D97-AF65-F5344CB8AC3E}">
        <p14:creationId xmlns:p14="http://schemas.microsoft.com/office/powerpoint/2010/main" val="191905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062C-5871-62C7-AD4F-5A870C06F9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156867-E4F0-1A20-E2EF-136AC7C58D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E040A3-4A80-288D-E3DE-704AD4B5F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02D77-E2EB-54F0-1586-C26A34881A57}"/>
              </a:ext>
            </a:extLst>
          </p:cNvPr>
          <p:cNvSpPr>
            <a:spLocks noGrp="1"/>
          </p:cNvSpPr>
          <p:nvPr>
            <p:ph type="dt" sz="half" idx="10"/>
          </p:nvPr>
        </p:nvSpPr>
        <p:spPr/>
        <p:txBody>
          <a:bodyPr/>
          <a:lstStyle/>
          <a:p>
            <a:fld id="{0DC3B751-019C-4F42-AEE4-5188A3DB3697}" type="datetimeFigureOut">
              <a:rPr lang="en-US" smtClean="0"/>
              <a:t>3/1/23</a:t>
            </a:fld>
            <a:endParaRPr lang="en-US"/>
          </a:p>
        </p:txBody>
      </p:sp>
      <p:sp>
        <p:nvSpPr>
          <p:cNvPr id="6" name="Footer Placeholder 5">
            <a:extLst>
              <a:ext uri="{FF2B5EF4-FFF2-40B4-BE49-F238E27FC236}">
                <a16:creationId xmlns:a16="http://schemas.microsoft.com/office/drawing/2014/main" id="{5F6C92EA-6AF1-EE36-7EE9-815A31516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734797-E1EA-8616-708A-D690CE845E98}"/>
              </a:ext>
            </a:extLst>
          </p:cNvPr>
          <p:cNvSpPr>
            <a:spLocks noGrp="1"/>
          </p:cNvSpPr>
          <p:nvPr>
            <p:ph type="sldNum" sz="quarter" idx="12"/>
          </p:nvPr>
        </p:nvSpPr>
        <p:spPr/>
        <p:txBody>
          <a:bodyPr/>
          <a:lstStyle/>
          <a:p>
            <a:fld id="{98FA71C4-2B2A-E64A-A2D1-CF9C2C406309}" type="slidenum">
              <a:rPr lang="en-US" smtClean="0"/>
              <a:t>‹#›</a:t>
            </a:fld>
            <a:endParaRPr lang="en-US"/>
          </a:p>
        </p:txBody>
      </p:sp>
    </p:spTree>
    <p:extLst>
      <p:ext uri="{BB962C8B-B14F-4D97-AF65-F5344CB8AC3E}">
        <p14:creationId xmlns:p14="http://schemas.microsoft.com/office/powerpoint/2010/main" val="1685457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F64B-31F5-C590-EA4E-1C20D27F1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5A1D6D-B507-6460-D283-2974EC613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518F8-7DFB-F2A1-DB9B-66D1BAFB4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DD22E-FD30-6153-3914-108D73F13677}"/>
              </a:ext>
            </a:extLst>
          </p:cNvPr>
          <p:cNvSpPr>
            <a:spLocks noGrp="1"/>
          </p:cNvSpPr>
          <p:nvPr>
            <p:ph type="dt" sz="half" idx="10"/>
          </p:nvPr>
        </p:nvSpPr>
        <p:spPr/>
        <p:txBody>
          <a:bodyPr/>
          <a:lstStyle/>
          <a:p>
            <a:fld id="{0DC3B751-019C-4F42-AEE4-5188A3DB3697}" type="datetimeFigureOut">
              <a:rPr lang="en-US" smtClean="0"/>
              <a:t>3/1/23</a:t>
            </a:fld>
            <a:endParaRPr lang="en-US"/>
          </a:p>
        </p:txBody>
      </p:sp>
      <p:sp>
        <p:nvSpPr>
          <p:cNvPr id="6" name="Footer Placeholder 5">
            <a:extLst>
              <a:ext uri="{FF2B5EF4-FFF2-40B4-BE49-F238E27FC236}">
                <a16:creationId xmlns:a16="http://schemas.microsoft.com/office/drawing/2014/main" id="{718C9A2A-8E3F-AA06-D302-D335814E7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5DC9C9-6A43-B8E5-AE67-3E4D47367E30}"/>
              </a:ext>
            </a:extLst>
          </p:cNvPr>
          <p:cNvSpPr>
            <a:spLocks noGrp="1"/>
          </p:cNvSpPr>
          <p:nvPr>
            <p:ph type="sldNum" sz="quarter" idx="12"/>
          </p:nvPr>
        </p:nvSpPr>
        <p:spPr/>
        <p:txBody>
          <a:bodyPr/>
          <a:lstStyle/>
          <a:p>
            <a:fld id="{98FA71C4-2B2A-E64A-A2D1-CF9C2C406309}" type="slidenum">
              <a:rPr lang="en-US" smtClean="0"/>
              <a:t>‹#›</a:t>
            </a:fld>
            <a:endParaRPr lang="en-US"/>
          </a:p>
        </p:txBody>
      </p:sp>
    </p:spTree>
    <p:extLst>
      <p:ext uri="{BB962C8B-B14F-4D97-AF65-F5344CB8AC3E}">
        <p14:creationId xmlns:p14="http://schemas.microsoft.com/office/powerpoint/2010/main" val="402678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F5F0E5-AB16-2D86-10F9-D679F4FC6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C4FDE2-0727-2277-A936-5B619D98F2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A7E32D-09AF-7BF2-5CBE-0F5D761746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C3B751-019C-4F42-AEE4-5188A3DB3697}" type="datetimeFigureOut">
              <a:rPr lang="en-US" smtClean="0"/>
              <a:t>3/1/23</a:t>
            </a:fld>
            <a:endParaRPr lang="en-US"/>
          </a:p>
        </p:txBody>
      </p:sp>
      <p:sp>
        <p:nvSpPr>
          <p:cNvPr id="5" name="Footer Placeholder 4">
            <a:extLst>
              <a:ext uri="{FF2B5EF4-FFF2-40B4-BE49-F238E27FC236}">
                <a16:creationId xmlns:a16="http://schemas.microsoft.com/office/drawing/2014/main" id="{190D818F-FE15-2ED2-EB5B-04456372B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C3DD91-01DD-A046-FF18-B4E731415D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FA71C4-2B2A-E64A-A2D1-CF9C2C406309}" type="slidenum">
              <a:rPr lang="en-US" smtClean="0"/>
              <a:t>‹#›</a:t>
            </a:fld>
            <a:endParaRPr lang="en-US"/>
          </a:p>
        </p:txBody>
      </p:sp>
    </p:spTree>
    <p:extLst>
      <p:ext uri="{BB962C8B-B14F-4D97-AF65-F5344CB8AC3E}">
        <p14:creationId xmlns:p14="http://schemas.microsoft.com/office/powerpoint/2010/main" val="1673981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6" r:id="rId16"/>
    <p:sldLayoutId id="2147483667" r:id="rId17"/>
    <p:sldLayoutId id="2147483670" r:id="rId18"/>
    <p:sldLayoutId id="2147483694"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98708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hyperlink" Target="https://maec.org/wp-content/uploads/2018/06/Exploring-Equity-Culturally-Responsive-Leaders.pdf" TargetMode="External"/><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433D8A-EA0D-C8C9-2D88-CEEB6AB9928F}"/>
              </a:ext>
              <a:ext uri="{C183D7F6-B498-43B3-948B-1728B52AA6E4}">
                <adec:decorative xmlns:adec="http://schemas.microsoft.com/office/drawing/2017/decorative" val="1"/>
              </a:ext>
            </a:extLst>
          </p:cNvPr>
          <p:cNvSpPr/>
          <p:nvPr/>
        </p:nvSpPr>
        <p:spPr>
          <a:xfrm>
            <a:off x="1001820" y="1852045"/>
            <a:ext cx="6843467" cy="2664296"/>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entona Book" pitchFamily="2" charset="77"/>
            </a:endParaRPr>
          </a:p>
        </p:txBody>
      </p:sp>
      <p:sp>
        <p:nvSpPr>
          <p:cNvPr id="6" name="Title 5">
            <a:extLst>
              <a:ext uri="{FF2B5EF4-FFF2-40B4-BE49-F238E27FC236}">
                <a16:creationId xmlns:a16="http://schemas.microsoft.com/office/drawing/2014/main" id="{910144E7-A7BB-C454-4B3D-5EBACA006836}"/>
              </a:ext>
            </a:extLst>
          </p:cNvPr>
          <p:cNvSpPr txBox="1">
            <a:spLocks noGrp="1"/>
          </p:cNvSpPr>
          <p:nvPr>
            <p:ph type="title" idx="4294967295"/>
          </p:nvPr>
        </p:nvSpPr>
        <p:spPr>
          <a:xfrm>
            <a:off x="1223749" y="1973605"/>
            <a:ext cx="6971395" cy="23901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733" b="1" i="0" u="none" strike="noStrike" kern="1200" cap="none" spc="0" normalizeH="0" baseline="0" noProof="0" dirty="0">
                <a:ln>
                  <a:noFill/>
                </a:ln>
                <a:solidFill>
                  <a:schemeClr val="bg1"/>
                </a:solidFill>
                <a:effectLst/>
                <a:uLnTx/>
                <a:uFillTx/>
                <a:latin typeface="Gentona Book" pitchFamily="2" charset="77"/>
                <a:ea typeface="Times New Roman"/>
                <a:cs typeface="Times New Roman"/>
                <a:sym typeface="Times New Roman"/>
              </a:rPr>
              <a:t>Building Blocks for Culturally Relevant Education: Policy, Preparation, Practice, and Partnerships</a:t>
            </a:r>
            <a:endParaRPr kumimoji="0" lang="en-US" sz="3733" b="1" i="0" u="none" strike="noStrike" kern="1200" cap="none" spc="0" normalizeH="0" baseline="0" noProof="0" dirty="0">
              <a:ln>
                <a:noFill/>
              </a:ln>
              <a:solidFill>
                <a:schemeClr val="bg1"/>
              </a:solidFill>
              <a:effectLst/>
              <a:uLnTx/>
              <a:uFillTx/>
              <a:latin typeface="Gentona Book" pitchFamily="2" charset="77"/>
              <a:ea typeface="+mn-ea"/>
              <a:cs typeface="+mn-cs"/>
            </a:endParaRPr>
          </a:p>
        </p:txBody>
      </p:sp>
      <p:sp>
        <p:nvSpPr>
          <p:cNvPr id="2" name="Google Shape;309;p45">
            <a:extLst>
              <a:ext uri="{FF2B5EF4-FFF2-40B4-BE49-F238E27FC236}">
                <a16:creationId xmlns:a16="http://schemas.microsoft.com/office/drawing/2014/main" id="{DF1B6F6F-394F-189A-B309-CEFEBA65A835}"/>
              </a:ext>
            </a:extLst>
          </p:cNvPr>
          <p:cNvSpPr txBox="1">
            <a:spLocks/>
          </p:cNvSpPr>
          <p:nvPr/>
        </p:nvSpPr>
        <p:spPr>
          <a:xfrm>
            <a:off x="832237" y="5366968"/>
            <a:ext cx="10527527" cy="6200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667" dirty="0">
                <a:solidFill>
                  <a:schemeClr val="bg1"/>
                </a:solidFill>
                <a:latin typeface="Gentona Book" pitchFamily="2" charset="77"/>
              </a:rPr>
              <a:t>Meg Kamman, Will Hunter, Corlis Snow &amp; Rachel Silva</a:t>
            </a:r>
          </a:p>
        </p:txBody>
      </p:sp>
    </p:spTree>
    <p:extLst>
      <p:ext uri="{BB962C8B-B14F-4D97-AF65-F5344CB8AC3E}">
        <p14:creationId xmlns:p14="http://schemas.microsoft.com/office/powerpoint/2010/main" val="1248733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4;p54">
            <a:extLst>
              <a:ext uri="{FF2B5EF4-FFF2-40B4-BE49-F238E27FC236}">
                <a16:creationId xmlns:a16="http://schemas.microsoft.com/office/drawing/2014/main" id="{2885E098-C513-37F1-AD5D-F055A6B20F28}"/>
              </a:ext>
            </a:extLst>
          </p:cNvPr>
          <p:cNvSpPr txBox="1">
            <a:spLocks noGrp="1"/>
          </p:cNvSpPr>
          <p:nvPr>
            <p:ph type="title" idx="4294967295"/>
          </p:nvPr>
        </p:nvSpPr>
        <p:spPr>
          <a:xfrm>
            <a:off x="309489" y="487680"/>
            <a:ext cx="4850800" cy="1874861"/>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kern="1200">
                <a:solidFill>
                  <a:schemeClr val="tx1"/>
                </a:solidFill>
                <a:latin typeface="Gentona Book" pitchFamily="2" charset="77"/>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Gentona Book" pitchFamily="2" charset="77"/>
                <a:ea typeface="+mj-ea"/>
                <a:cs typeface="+mj-cs"/>
              </a:rPr>
              <a:t>Our Foundations</a:t>
            </a:r>
          </a:p>
        </p:txBody>
      </p:sp>
      <p:pic>
        <p:nvPicPr>
          <p:cNvPr id="7" name="Google Shape;375;p54">
            <a:extLst>
              <a:ext uri="{FF2B5EF4-FFF2-40B4-BE49-F238E27FC236}">
                <a16:creationId xmlns:a16="http://schemas.microsoft.com/office/drawing/2014/main" id="{80CE7190-1823-392E-487F-7265DE83E5ED}"/>
              </a:ext>
              <a:ext uri="{C183D7F6-B498-43B3-948B-1728B52AA6E4}">
                <adec:decorative xmlns:adec="http://schemas.microsoft.com/office/drawing/2017/decorative" val="1"/>
              </a:ext>
            </a:extLst>
          </p:cNvPr>
          <p:cNvPicPr preferRelativeResize="0"/>
          <p:nvPr/>
        </p:nvPicPr>
        <p:blipFill>
          <a:blip r:embed="rId2">
            <a:alphaModFix/>
          </a:blip>
          <a:stretch>
            <a:fillRect/>
          </a:stretch>
        </p:blipFill>
        <p:spPr>
          <a:xfrm>
            <a:off x="1800224" y="928687"/>
            <a:ext cx="8591551" cy="5000625"/>
          </a:xfrm>
          <a:prstGeom prst="rect">
            <a:avLst/>
          </a:prstGeom>
          <a:noFill/>
          <a:ln>
            <a:noFill/>
          </a:ln>
        </p:spPr>
      </p:pic>
    </p:spTree>
    <p:extLst>
      <p:ext uri="{BB962C8B-B14F-4D97-AF65-F5344CB8AC3E}">
        <p14:creationId xmlns:p14="http://schemas.microsoft.com/office/powerpoint/2010/main" val="60023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8" name="Google Shape;380;p55">
            <a:extLst>
              <a:ext uri="{FF2B5EF4-FFF2-40B4-BE49-F238E27FC236}">
                <a16:creationId xmlns:a16="http://schemas.microsoft.com/office/drawing/2014/main" id="{A95FE4F3-F29B-7DD5-8CF3-8194CED27995}"/>
              </a:ext>
            </a:extLst>
          </p:cNvPr>
          <p:cNvSpPr txBox="1">
            <a:spLocks noGrp="1"/>
          </p:cNvSpPr>
          <p:nvPr>
            <p:ph type="title" idx="4294967295"/>
          </p:nvPr>
        </p:nvSpPr>
        <p:spPr>
          <a:xfrm>
            <a:off x="910600" y="1434905"/>
            <a:ext cx="10370800" cy="4399084"/>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chemeClr val="dk1"/>
              </a:buClr>
              <a:buSzPts val="2100"/>
              <a:buFont typeface="Arial"/>
              <a:buNone/>
              <a:tabLst/>
              <a:defRPr/>
            </a:pPr>
            <a:endParaRPr kumimoji="0" lang="en-US" sz="2800" b="0" i="0" u="none" strike="noStrike" kern="1200" cap="none" spc="0" normalizeH="0" baseline="0" noProof="0" dirty="0">
              <a:ln>
                <a:noFill/>
              </a:ln>
              <a:solidFill>
                <a:schemeClr val="dk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2100"/>
              <a:buFont typeface="Arial"/>
              <a:buNone/>
              <a:tabLst/>
              <a:defRPr/>
            </a:pPr>
            <a:r>
              <a:rPr kumimoji="0" lang="en-US" sz="2667" b="0" i="0" u="none" strike="noStrike" kern="1200" cap="none" spc="0" normalizeH="0" baseline="0" noProof="0" dirty="0">
                <a:ln>
                  <a:noFill/>
                </a:ln>
                <a:solidFill>
                  <a:schemeClr val="dk1"/>
                </a:solidFill>
                <a:effectLst/>
                <a:uLnTx/>
                <a:uFillTx/>
                <a:latin typeface="Gentona Book" pitchFamily="2" charset="77"/>
                <a:ea typeface="Arial"/>
                <a:cs typeface="Arial"/>
                <a:sym typeface="Arial"/>
              </a:rPr>
              <a:t>We realize the definition is constantly evolving to encompass new contexts.</a:t>
            </a:r>
            <a:r>
              <a:rPr kumimoji="0" lang="en-US" sz="2667" b="1" i="0" u="none" strike="noStrike" kern="1200" cap="none" spc="0" normalizeH="0" baseline="0" noProof="0" dirty="0">
                <a:ln>
                  <a:noFill/>
                </a:ln>
                <a:solidFill>
                  <a:schemeClr val="dk1"/>
                </a:solidFill>
                <a:effectLst/>
                <a:uLnTx/>
                <a:uFillTx/>
                <a:latin typeface="Gentona Book" pitchFamily="2" charset="77"/>
                <a:ea typeface="Arial"/>
                <a:cs typeface="Arial"/>
                <a:sym typeface="Arial"/>
              </a:rPr>
              <a:t> </a:t>
            </a:r>
            <a:r>
              <a:rPr kumimoji="0" lang="en-US" sz="2667" b="0" i="0" u="none" strike="noStrike" kern="1200" cap="none" spc="0" normalizeH="0" baseline="0" noProof="0" dirty="0">
                <a:ln>
                  <a:noFill/>
                </a:ln>
                <a:solidFill>
                  <a:schemeClr val="dk1"/>
                </a:solidFill>
                <a:effectLst/>
                <a:uLnTx/>
                <a:uFillTx/>
                <a:latin typeface="Gentona Book" pitchFamily="2" charset="77"/>
                <a:ea typeface="Arial"/>
                <a:cs typeface="Arial"/>
                <a:sym typeface="Arial"/>
              </a:rPr>
              <a:t>For the purpose of this brief, we define culturally responsive teaching as:</a:t>
            </a:r>
          </a:p>
          <a:p>
            <a:pPr marL="0" marR="0" lvl="0" indent="0" algn="l" defTabSz="914400" rtl="0" eaLnBrk="1" fontAlgn="auto" latinLnBrk="0" hangingPunct="1">
              <a:lnSpc>
                <a:spcPct val="100000"/>
              </a:lnSpc>
              <a:spcBef>
                <a:spcPts val="0"/>
              </a:spcBef>
              <a:spcAft>
                <a:spcPts val="0"/>
              </a:spcAft>
              <a:buClr>
                <a:schemeClr val="dk1"/>
              </a:buClr>
              <a:buSzPts val="2100"/>
              <a:buFont typeface="Arial"/>
              <a:buNone/>
              <a:tabLst/>
              <a:defRPr/>
            </a:pPr>
            <a:endParaRPr kumimoji="0" lang="en-US" sz="2667" b="1" i="0" u="none" strike="noStrike" kern="1200" cap="none" spc="0" normalizeH="0" baseline="0" noProof="0" dirty="0">
              <a:ln>
                <a:noFill/>
              </a:ln>
              <a:solidFill>
                <a:schemeClr val="dk1"/>
              </a:solidFill>
              <a:effectLst/>
              <a:uLnTx/>
              <a:uFillTx/>
              <a:latin typeface="Gentona Book" pitchFamily="2" charset="77"/>
              <a:ea typeface="Arial"/>
              <a:cs typeface="Arial"/>
              <a:sym typeface="Arial"/>
            </a:endParaRPr>
          </a:p>
          <a:p>
            <a:pPr marL="457189" marR="0" lvl="0" indent="-406390" algn="l" defTabSz="914400" rtl="0" eaLnBrk="1" fontAlgn="auto" latinLnBrk="0" hangingPunct="1">
              <a:lnSpc>
                <a:spcPct val="100000"/>
              </a:lnSpc>
              <a:spcBef>
                <a:spcPts val="0"/>
              </a:spcBef>
              <a:spcAft>
                <a:spcPts val="0"/>
              </a:spcAft>
              <a:buClr>
                <a:schemeClr val="dk1"/>
              </a:buClr>
              <a:buSzPts val="2200"/>
              <a:buFont typeface="Arial"/>
              <a:buChar char="•"/>
              <a:tabLst/>
              <a:defRPr/>
            </a:pPr>
            <a:r>
              <a:rPr kumimoji="0" lang="en-US" sz="2667" b="1" i="0" u="none" strike="noStrike" kern="1200" cap="none" spc="0" normalizeH="0" baseline="0" noProof="0" dirty="0">
                <a:ln>
                  <a:noFill/>
                </a:ln>
                <a:solidFill>
                  <a:schemeClr val="dk1"/>
                </a:solidFill>
                <a:effectLst/>
                <a:uLnTx/>
                <a:uFillTx/>
                <a:latin typeface="Gentona Book" pitchFamily="2" charset="77"/>
                <a:ea typeface="Arial"/>
                <a:cs typeface="Arial"/>
                <a:sym typeface="Arial"/>
              </a:rPr>
              <a:t> </a:t>
            </a:r>
            <a:r>
              <a:rPr kumimoji="0" lang="en-US" sz="2667" b="1" i="1" u="none" strike="noStrike" kern="1200" cap="none" spc="0" normalizeH="0" baseline="0" noProof="0" dirty="0">
                <a:ln>
                  <a:noFill/>
                </a:ln>
                <a:solidFill>
                  <a:schemeClr val="dk1"/>
                </a:solidFill>
                <a:effectLst/>
                <a:uLnTx/>
                <a:uFillTx/>
                <a:latin typeface="Gentona Book" pitchFamily="2" charset="77"/>
                <a:ea typeface="Arial"/>
                <a:cs typeface="Arial"/>
                <a:sym typeface="Arial"/>
              </a:rPr>
              <a:t>instructional practices and interactions that acknowledge sociopolitical, historical, and social contexts of education while promoting equity for all. </a:t>
            </a:r>
            <a:r>
              <a:rPr kumimoji="0" lang="en-US" sz="2667" b="0" i="1" u="none" strike="noStrike" kern="1200" cap="none" spc="0" normalizeH="0" baseline="0" noProof="0" dirty="0">
                <a:ln>
                  <a:noFill/>
                </a:ln>
                <a:solidFill>
                  <a:schemeClr val="dk1"/>
                </a:solidFill>
                <a:effectLst/>
                <a:uLnTx/>
                <a:uFillTx/>
                <a:latin typeface="Gentona Book" pitchFamily="2" charset="77"/>
                <a:ea typeface="Arial"/>
                <a:cs typeface="Arial"/>
                <a:sym typeface="Arial"/>
              </a:rPr>
              <a:t> </a:t>
            </a:r>
            <a:endParaRPr kumimoji="0" lang="en-US" sz="2667" b="0" i="0" u="none" strike="noStrike" kern="1200" cap="none" spc="0" normalizeH="0" baseline="0" noProof="0" dirty="0">
              <a:ln>
                <a:noFill/>
              </a:ln>
              <a:solidFill>
                <a:schemeClr val="dk1"/>
              </a:solidFill>
              <a:effectLst/>
              <a:uLnTx/>
              <a:uFillTx/>
              <a:latin typeface="Gentona Book" pitchFamily="2" charset="77"/>
              <a:ea typeface="Arial"/>
              <a:cs typeface="Arial"/>
              <a:sym typeface="Arial"/>
            </a:endParaRPr>
          </a:p>
          <a:p>
            <a:pPr marL="0" marR="0" lvl="0" indent="0" algn="l" defTabSz="914400" rtl="0" eaLnBrk="1" fontAlgn="auto" latinLnBrk="0" hangingPunct="1">
              <a:lnSpc>
                <a:spcPct val="90000"/>
              </a:lnSpc>
              <a:spcBef>
                <a:spcPts val="800"/>
              </a:spcBef>
              <a:spcAft>
                <a:spcPts val="0"/>
              </a:spcAft>
              <a:buClr>
                <a:schemeClr val="dk1"/>
              </a:buClr>
              <a:buSzPts val="2100"/>
              <a:buFont typeface="Arial"/>
              <a:buNone/>
              <a:tabLst/>
              <a:defRPr/>
            </a:pPr>
            <a:endParaRPr kumimoji="0" lang="en-US" sz="3067" b="0" i="0" u="none" strike="noStrike" kern="1200" cap="none" spc="0" normalizeH="0" baseline="0" noProof="0" dirty="0">
              <a:ln>
                <a:noFill/>
              </a:ln>
              <a:solidFill>
                <a:schemeClr val="dk1"/>
              </a:solidFill>
              <a:effectLst/>
              <a:uLnTx/>
              <a:uFillTx/>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6">
            <a:extLst>
              <a:ext uri="{C183D7F6-B498-43B3-948B-1728B52AA6E4}">
                <adec:decorative xmlns:adec="http://schemas.microsoft.com/office/drawing/2017/decorative" val="1"/>
              </a:ext>
            </a:extLst>
          </p:cNvPr>
          <p:cNvSpPr txBox="1"/>
          <p:nvPr/>
        </p:nvSpPr>
        <p:spPr>
          <a:xfrm>
            <a:off x="197000" y="436200"/>
            <a:ext cx="11798000" cy="1325600"/>
          </a:xfrm>
          <a:prstGeom prst="rect">
            <a:avLst/>
          </a:prstGeom>
          <a:noFill/>
          <a:ln>
            <a:noFill/>
          </a:ln>
        </p:spPr>
        <p:txBody>
          <a:bodyPr spcFirstLastPara="1" wrap="square" lIns="91433" tIns="45700" rIns="91433" bIns="45700" anchor="t" anchorCtr="0">
            <a:noAutofit/>
          </a:bodyPr>
          <a:lstStyle/>
          <a:p>
            <a:pPr algn="ctr">
              <a:lnSpc>
                <a:spcPct val="90000"/>
              </a:lnSpc>
              <a:buClr>
                <a:schemeClr val="dk1"/>
              </a:buClr>
              <a:buSzPts val="4100"/>
            </a:pPr>
            <a:endParaRPr sz="5467" b="1">
              <a:solidFill>
                <a:schemeClr val="dk1"/>
              </a:solidFill>
            </a:endParaRPr>
          </a:p>
        </p:txBody>
      </p:sp>
      <p:sp>
        <p:nvSpPr>
          <p:cNvPr id="387" name="Google Shape;387;p56"/>
          <p:cNvSpPr txBox="1">
            <a:spLocks noGrp="1"/>
          </p:cNvSpPr>
          <p:nvPr>
            <p:ph type="title" idx="4294967295"/>
          </p:nvPr>
        </p:nvSpPr>
        <p:spPr>
          <a:xfrm>
            <a:off x="574675" y="2195513"/>
            <a:ext cx="11042650" cy="2900362"/>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Autofit/>
          </a:bodyPr>
          <a:lstStyle/>
          <a:p>
            <a:pPr marL="609585" marR="0" lvl="0" indent="0" algn="l" defTabSz="914400" rtl="0" eaLnBrk="1" fontAlgn="auto" latinLnBrk="0" hangingPunct="1">
              <a:lnSpc>
                <a:spcPct val="90000"/>
              </a:lnSpc>
              <a:spcBef>
                <a:spcPts val="0"/>
              </a:spcBef>
              <a:spcAft>
                <a:spcPts val="0"/>
              </a:spcAft>
              <a:buClr>
                <a:schemeClr val="dk1"/>
              </a:buClr>
              <a:buSzPts val="2100"/>
              <a:buFont typeface="Arial"/>
              <a:buNone/>
              <a:tabLst/>
              <a:defRPr/>
            </a:pPr>
            <a:endParaRPr kumimoji="0" lang="en-US" sz="2800" b="0" i="0" u="none" strike="noStrike" kern="1200" cap="none" spc="0" normalizeH="0" baseline="0" noProof="0" dirty="0">
              <a:ln>
                <a:noFill/>
              </a:ln>
              <a:solidFill>
                <a:schemeClr val="dk1"/>
              </a:solidFill>
              <a:effectLst/>
              <a:uLnTx/>
              <a:uFillTx/>
              <a:latin typeface="Gentona Book" pitchFamily="2" charset="77"/>
              <a:ea typeface="Arial"/>
              <a:cs typeface="Arial"/>
              <a:sym typeface="Arial"/>
            </a:endParaRPr>
          </a:p>
          <a:p>
            <a:pPr marL="609585" marR="0" lvl="0" indent="-482588" algn="l" defTabSz="914400" rtl="0" eaLnBrk="1" fontAlgn="auto" latinLnBrk="0" hangingPunct="1">
              <a:lnSpc>
                <a:spcPct val="90000"/>
              </a:lnSpc>
              <a:spcBef>
                <a:spcPts val="0"/>
              </a:spcBef>
              <a:spcAft>
                <a:spcPts val="0"/>
              </a:spcAft>
              <a:buClr>
                <a:schemeClr val="dk1"/>
              </a:buClr>
              <a:buSzPts val="2100"/>
              <a:buFont typeface="Arial"/>
              <a:buChar char="•"/>
              <a:tabLst/>
              <a:defRPr/>
            </a:pPr>
            <a:r>
              <a:rPr kumimoji="0" lang="en-US" sz="2800" b="0" i="0" u="none" strike="noStrike" kern="1200" cap="none" spc="0" normalizeH="0" baseline="0" noProof="0" dirty="0">
                <a:ln>
                  <a:noFill/>
                </a:ln>
                <a:solidFill>
                  <a:schemeClr val="dk1"/>
                </a:solidFill>
                <a:effectLst/>
                <a:uLnTx/>
                <a:uFillTx/>
                <a:latin typeface="Gentona Book" pitchFamily="2" charset="77"/>
                <a:ea typeface="Arial"/>
                <a:cs typeface="Arial"/>
                <a:sym typeface="Arial"/>
              </a:rPr>
              <a:t>Professional develop begins with self-reflection and a willingness to grow</a:t>
            </a:r>
          </a:p>
          <a:p>
            <a:pPr marL="609585" marR="0" lvl="0" indent="-482588" algn="l" defTabSz="914400" rtl="0" eaLnBrk="1" fontAlgn="auto" latinLnBrk="0" hangingPunct="1">
              <a:lnSpc>
                <a:spcPct val="90000"/>
              </a:lnSpc>
              <a:spcBef>
                <a:spcPts val="1067"/>
              </a:spcBef>
              <a:spcAft>
                <a:spcPts val="0"/>
              </a:spcAft>
              <a:buClr>
                <a:schemeClr val="dk1"/>
              </a:buClr>
              <a:buSzPts val="2100"/>
              <a:buFont typeface="Arial"/>
              <a:buChar char="•"/>
              <a:tabLst/>
              <a:defRPr/>
            </a:pPr>
            <a:r>
              <a:rPr kumimoji="0" lang="en-US" sz="2800" b="0" i="0" u="none" strike="noStrike" kern="1200" cap="none" spc="0" normalizeH="0" baseline="0" noProof="0" dirty="0">
                <a:ln>
                  <a:noFill/>
                </a:ln>
                <a:solidFill>
                  <a:schemeClr val="dk1"/>
                </a:solidFill>
                <a:effectLst/>
                <a:uLnTx/>
                <a:uFillTx/>
                <a:latin typeface="Gentona Book" pitchFamily="2" charset="77"/>
                <a:ea typeface="Arial"/>
                <a:cs typeface="Arial"/>
                <a:sym typeface="Arial"/>
              </a:rPr>
              <a:t>Resources offered rather than mandated.</a:t>
            </a:r>
          </a:p>
        </p:txBody>
      </p:sp>
    </p:spTree>
    <p:extLst>
      <p:ext uri="{BB962C8B-B14F-4D97-AF65-F5344CB8AC3E}">
        <p14:creationId xmlns:p14="http://schemas.microsoft.com/office/powerpoint/2010/main" val="2248804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 name="Picture 2">
            <a:extLst>
              <a:ext uri="{FF2B5EF4-FFF2-40B4-BE49-F238E27FC236}">
                <a16:creationId xmlns:a16="http://schemas.microsoft.com/office/drawing/2014/main" id="{103C63C0-E9C1-A5DE-60CE-4DB4937A3D71}"/>
              </a:ext>
              <a:ext uri="{C183D7F6-B498-43B3-948B-1728B52AA6E4}">
                <adec:decorative xmlns:adec="http://schemas.microsoft.com/office/drawing/2017/decorative" val="1"/>
              </a:ext>
            </a:extLst>
          </p:cNvPr>
          <p:cNvPicPr>
            <a:picLocks noChangeAspect="1"/>
          </p:cNvPicPr>
          <p:nvPr/>
        </p:nvPicPr>
        <p:blipFill rotWithShape="1">
          <a:blip r:embed="rId3"/>
          <a:srcRect b="12034"/>
          <a:stretch/>
        </p:blipFill>
        <p:spPr>
          <a:xfrm>
            <a:off x="0" y="1673"/>
            <a:ext cx="12194978" cy="6031265"/>
          </a:xfrm>
          <a:prstGeom prst="rect">
            <a:avLst/>
          </a:prstGeom>
        </p:spPr>
      </p:pic>
      <p:sp>
        <p:nvSpPr>
          <p:cNvPr id="392" name="Google Shape;392;p57"/>
          <p:cNvSpPr txBox="1">
            <a:spLocks noGrp="1"/>
          </p:cNvSpPr>
          <p:nvPr>
            <p:ph type="title"/>
          </p:nvPr>
        </p:nvSpPr>
        <p:spPr>
          <a:xfrm>
            <a:off x="280288" y="277578"/>
            <a:ext cx="6764000" cy="1194800"/>
          </a:xfrm>
          <a:prstGeom prst="rect">
            <a:avLst/>
          </a:prstGeom>
        </p:spPr>
        <p:txBody>
          <a:bodyPr spcFirstLastPara="1" vert="horz" wrap="square" lIns="91433" tIns="45700" rIns="91433" bIns="45700" rtlCol="0" anchor="t" anchorCtr="0">
            <a:noAutofit/>
          </a:bodyPr>
          <a:lstStyle/>
          <a:p>
            <a:r>
              <a:rPr lang="en" sz="3867" b="1" dirty="0">
                <a:latin typeface="Gentona Book" pitchFamily="2" charset="77"/>
              </a:rPr>
              <a:t>Delta State University</a:t>
            </a:r>
            <a:endParaRPr sz="3867" b="1" dirty="0">
              <a:latin typeface="Gentona Book" pitchFamily="2" charset="77"/>
            </a:endParaRPr>
          </a:p>
          <a:p>
            <a:r>
              <a:rPr lang="en" sz="2667" b="1" dirty="0">
                <a:latin typeface="Gentona Book" pitchFamily="2" charset="77"/>
              </a:rPr>
              <a:t>College of Education &amp; Human Sciences</a:t>
            </a:r>
            <a:endParaRPr sz="2667" b="1" dirty="0">
              <a:latin typeface="Gentona Book" pitchFamily="2" charset="77"/>
            </a:endParaRPr>
          </a:p>
        </p:txBody>
      </p:sp>
      <p:sp>
        <p:nvSpPr>
          <p:cNvPr id="393" name="Google Shape;393;p57"/>
          <p:cNvSpPr txBox="1">
            <a:spLocks noGrp="1"/>
          </p:cNvSpPr>
          <p:nvPr>
            <p:ph type="body" idx="1"/>
          </p:nvPr>
        </p:nvSpPr>
        <p:spPr>
          <a:xfrm>
            <a:off x="1423448" y="1448629"/>
            <a:ext cx="5094857" cy="641200"/>
          </a:xfrm>
          <a:prstGeom prst="rect">
            <a:avLst/>
          </a:prstGeom>
        </p:spPr>
        <p:txBody>
          <a:bodyPr spcFirstLastPara="1" vert="horz" wrap="square" lIns="91433" tIns="45700" rIns="91433" bIns="45700" rtlCol="0" anchor="t" anchorCtr="0">
            <a:noAutofit/>
          </a:bodyPr>
          <a:lstStyle/>
          <a:p>
            <a:pPr marL="0" indent="0" algn="r"/>
            <a:r>
              <a:rPr lang="en" dirty="0">
                <a:latin typeface="Gentona Book" pitchFamily="2" charset="77"/>
              </a:rPr>
              <a:t>Yearly Survey of Student Identities</a:t>
            </a:r>
            <a:endParaRPr dirty="0">
              <a:latin typeface="Gentona Book" pitchFamily="2" charset="77"/>
            </a:endParaRPr>
          </a:p>
        </p:txBody>
      </p:sp>
      <p:sp>
        <p:nvSpPr>
          <p:cNvPr id="394" name="Google Shape;394;p57"/>
          <p:cNvSpPr txBox="1">
            <a:spLocks noGrp="1"/>
          </p:cNvSpPr>
          <p:nvPr>
            <p:ph type="body" idx="2"/>
          </p:nvPr>
        </p:nvSpPr>
        <p:spPr>
          <a:xfrm>
            <a:off x="497105" y="2943082"/>
            <a:ext cx="6021200" cy="641200"/>
          </a:xfrm>
          <a:prstGeom prst="rect">
            <a:avLst/>
          </a:prstGeom>
        </p:spPr>
        <p:txBody>
          <a:bodyPr spcFirstLastPara="1" vert="horz" wrap="square" lIns="91433" tIns="45700" rIns="91433" bIns="45700" rtlCol="0" anchor="t" anchorCtr="0">
            <a:noAutofit/>
          </a:bodyPr>
          <a:lstStyle/>
          <a:p>
            <a:pPr marL="0" indent="0" algn="r"/>
            <a:r>
              <a:rPr lang="en" dirty="0">
                <a:latin typeface="Gentona Book" pitchFamily="2" charset="77"/>
              </a:rPr>
              <a:t>Cultural Competence Professional Development Module </a:t>
            </a:r>
            <a:endParaRPr dirty="0">
              <a:latin typeface="Gentona Book" pitchFamily="2" charset="77"/>
            </a:endParaRPr>
          </a:p>
        </p:txBody>
      </p:sp>
      <p:sp>
        <p:nvSpPr>
          <p:cNvPr id="395" name="Google Shape;395;p57"/>
          <p:cNvSpPr txBox="1">
            <a:spLocks noGrp="1"/>
          </p:cNvSpPr>
          <p:nvPr>
            <p:ph type="body" idx="3"/>
          </p:nvPr>
        </p:nvSpPr>
        <p:spPr>
          <a:xfrm>
            <a:off x="497105" y="4437535"/>
            <a:ext cx="6021200" cy="641200"/>
          </a:xfrm>
          <a:prstGeom prst="rect">
            <a:avLst/>
          </a:prstGeom>
        </p:spPr>
        <p:txBody>
          <a:bodyPr spcFirstLastPara="1" vert="horz" wrap="square" lIns="91433" tIns="45700" rIns="91433" bIns="45700" rtlCol="0" anchor="t" anchorCtr="0">
            <a:noAutofit/>
          </a:bodyPr>
          <a:lstStyle/>
          <a:p>
            <a:pPr marL="0" indent="0" algn="r"/>
            <a:r>
              <a:rPr lang="en" dirty="0">
                <a:latin typeface="Gentona Book" pitchFamily="2" charset="77"/>
              </a:rPr>
              <a:t>Cultural Competence link on the College of Education &amp; Human Sciences webpage</a:t>
            </a:r>
            <a:endParaRPr dirty="0">
              <a:latin typeface="Gentona Book" pitchFamily="2" charset="77"/>
            </a:endParaRPr>
          </a:p>
        </p:txBody>
      </p:sp>
      <p:pic>
        <p:nvPicPr>
          <p:cNvPr id="397" name="Google Shape;397;p5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468328" y="2171250"/>
            <a:ext cx="4513465" cy="2515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2" name="Picture 1">
            <a:extLst>
              <a:ext uri="{FF2B5EF4-FFF2-40B4-BE49-F238E27FC236}">
                <a16:creationId xmlns:a16="http://schemas.microsoft.com/office/drawing/2014/main" id="{0A9D541A-D0F8-CB07-7E41-7F8BAF779BAD}"/>
              </a:ext>
              <a:ext uri="{C183D7F6-B498-43B3-948B-1728B52AA6E4}">
                <adec:decorative xmlns:adec="http://schemas.microsoft.com/office/drawing/2017/decorative" val="1"/>
              </a:ext>
            </a:extLst>
          </p:cNvPr>
          <p:cNvPicPr>
            <a:picLocks noChangeAspect="1"/>
          </p:cNvPicPr>
          <p:nvPr/>
        </p:nvPicPr>
        <p:blipFill rotWithShape="1">
          <a:blip r:embed="rId3"/>
          <a:srcRect b="12034"/>
          <a:stretch/>
        </p:blipFill>
        <p:spPr>
          <a:xfrm>
            <a:off x="0" y="1673"/>
            <a:ext cx="12194978" cy="6031265"/>
          </a:xfrm>
          <a:prstGeom prst="rect">
            <a:avLst/>
          </a:prstGeom>
        </p:spPr>
      </p:pic>
      <p:sp>
        <p:nvSpPr>
          <p:cNvPr id="402" name="Google Shape;402;p58"/>
          <p:cNvSpPr txBox="1">
            <a:spLocks noGrp="1"/>
          </p:cNvSpPr>
          <p:nvPr>
            <p:ph type="title"/>
          </p:nvPr>
        </p:nvSpPr>
        <p:spPr>
          <a:xfrm>
            <a:off x="178872" y="476315"/>
            <a:ext cx="6454400" cy="896115"/>
          </a:xfrm>
          <a:prstGeom prst="rect">
            <a:avLst/>
          </a:prstGeom>
        </p:spPr>
        <p:txBody>
          <a:bodyPr spcFirstLastPara="1" vert="horz" wrap="square" lIns="91433" tIns="45700" rIns="91433" bIns="45700" rtlCol="0" anchor="t" anchorCtr="0">
            <a:noAutofit/>
          </a:bodyPr>
          <a:lstStyle/>
          <a:p>
            <a:pPr algn="ctr">
              <a:lnSpc>
                <a:spcPct val="100000"/>
              </a:lnSpc>
              <a:buSzPts val="1100"/>
            </a:pPr>
            <a:r>
              <a:rPr lang="en" sz="3800" b="1" dirty="0">
                <a:latin typeface="Gentona Book" pitchFamily="2" charset="77"/>
              </a:rPr>
              <a:t>Northern Arizona University</a:t>
            </a:r>
            <a:endParaRPr sz="3800" dirty="0">
              <a:latin typeface="Gentona Book" pitchFamily="2" charset="77"/>
            </a:endParaRPr>
          </a:p>
        </p:txBody>
      </p:sp>
      <p:sp>
        <p:nvSpPr>
          <p:cNvPr id="403" name="Google Shape;403;p58"/>
          <p:cNvSpPr txBox="1">
            <a:spLocks noGrp="1"/>
          </p:cNvSpPr>
          <p:nvPr>
            <p:ph type="body" idx="1"/>
          </p:nvPr>
        </p:nvSpPr>
        <p:spPr>
          <a:xfrm>
            <a:off x="395472" y="1513687"/>
            <a:ext cx="6021200" cy="641200"/>
          </a:xfrm>
          <a:prstGeom prst="rect">
            <a:avLst/>
          </a:prstGeom>
        </p:spPr>
        <p:txBody>
          <a:bodyPr spcFirstLastPara="1" vert="horz" wrap="square" lIns="91433" tIns="45700" rIns="91433" bIns="45700" rtlCol="0" anchor="t" anchorCtr="0">
            <a:noAutofit/>
          </a:bodyPr>
          <a:lstStyle/>
          <a:p>
            <a:pPr marL="0" indent="0" algn="r">
              <a:lnSpc>
                <a:spcPct val="100000"/>
              </a:lnSpc>
              <a:spcBef>
                <a:spcPts val="0"/>
              </a:spcBef>
              <a:buSzPts val="1100"/>
            </a:pPr>
            <a:r>
              <a:rPr lang="en" dirty="0">
                <a:solidFill>
                  <a:srgbClr val="333333"/>
                </a:solidFill>
                <a:latin typeface="Gentona Book" pitchFamily="2" charset="77"/>
              </a:rPr>
              <a:t>Substantive efforts to revise course syllabi and programs of study to reflect culturally responsive pedagogy. </a:t>
            </a:r>
            <a:endParaRPr dirty="0">
              <a:latin typeface="Gentona Book" pitchFamily="2" charset="77"/>
            </a:endParaRPr>
          </a:p>
        </p:txBody>
      </p:sp>
      <p:sp>
        <p:nvSpPr>
          <p:cNvPr id="404" name="Google Shape;404;p58"/>
          <p:cNvSpPr txBox="1">
            <a:spLocks noGrp="1"/>
          </p:cNvSpPr>
          <p:nvPr>
            <p:ph type="body" idx="2"/>
          </p:nvPr>
        </p:nvSpPr>
        <p:spPr>
          <a:xfrm>
            <a:off x="433200" y="3059433"/>
            <a:ext cx="6021200" cy="1204400"/>
          </a:xfrm>
          <a:prstGeom prst="rect">
            <a:avLst/>
          </a:prstGeom>
        </p:spPr>
        <p:txBody>
          <a:bodyPr spcFirstLastPara="1" vert="horz" wrap="square" lIns="91433" tIns="45700" rIns="91433" bIns="45700" rtlCol="0" anchor="t" anchorCtr="0">
            <a:noAutofit/>
          </a:bodyPr>
          <a:lstStyle/>
          <a:p>
            <a:pPr marL="0" indent="0" algn="r">
              <a:lnSpc>
                <a:spcPct val="100000"/>
              </a:lnSpc>
              <a:spcBef>
                <a:spcPts val="0"/>
              </a:spcBef>
            </a:pPr>
            <a:r>
              <a:rPr lang="en" dirty="0">
                <a:solidFill>
                  <a:srgbClr val="333333"/>
                </a:solidFill>
                <a:latin typeface="Gentona Book" pitchFamily="2" charset="77"/>
              </a:rPr>
              <a:t>Tribal Nation partnerships: </a:t>
            </a:r>
            <a:endParaRPr dirty="0">
              <a:latin typeface="Gentona Book" pitchFamily="2" charset="77"/>
            </a:endParaRPr>
          </a:p>
          <a:p>
            <a:pPr indent="-406390" algn="r">
              <a:lnSpc>
                <a:spcPct val="100000"/>
              </a:lnSpc>
              <a:spcBef>
                <a:spcPts val="0"/>
              </a:spcBef>
              <a:buSzPts val="1200"/>
              <a:buChar char="●"/>
            </a:pPr>
            <a:r>
              <a:rPr lang="en" sz="1600" dirty="0">
                <a:latin typeface="Gentona Book" pitchFamily="2" charset="77"/>
              </a:rPr>
              <a:t>Building Capacity in Early Childhood on Tribal Nations</a:t>
            </a:r>
            <a:endParaRPr sz="1600" dirty="0">
              <a:latin typeface="Gentona Book" pitchFamily="2" charset="77"/>
            </a:endParaRPr>
          </a:p>
          <a:p>
            <a:pPr indent="-406390" algn="r">
              <a:lnSpc>
                <a:spcPct val="100000"/>
              </a:lnSpc>
              <a:spcBef>
                <a:spcPts val="0"/>
              </a:spcBef>
              <a:buSzPts val="1200"/>
              <a:buChar char="●"/>
            </a:pPr>
            <a:r>
              <a:rPr lang="en" sz="1600" dirty="0">
                <a:latin typeface="Gentona Book" pitchFamily="2" charset="77"/>
              </a:rPr>
              <a:t>Native School Administrator education</a:t>
            </a:r>
            <a:endParaRPr sz="1600" dirty="0">
              <a:latin typeface="Gentona Book" pitchFamily="2" charset="77"/>
            </a:endParaRPr>
          </a:p>
          <a:p>
            <a:pPr marL="0" indent="0">
              <a:lnSpc>
                <a:spcPct val="100000"/>
              </a:lnSpc>
              <a:spcBef>
                <a:spcPts val="0"/>
              </a:spcBef>
              <a:buSzPts val="1100"/>
            </a:pPr>
            <a:endParaRPr dirty="0"/>
          </a:p>
        </p:txBody>
      </p:sp>
      <p:sp>
        <p:nvSpPr>
          <p:cNvPr id="405" name="Google Shape;405;p58"/>
          <p:cNvSpPr txBox="1">
            <a:spLocks noGrp="1"/>
          </p:cNvSpPr>
          <p:nvPr>
            <p:ph type="body" idx="3"/>
          </p:nvPr>
        </p:nvSpPr>
        <p:spPr>
          <a:xfrm>
            <a:off x="433205" y="4546347"/>
            <a:ext cx="6021200" cy="641200"/>
          </a:xfrm>
          <a:prstGeom prst="rect">
            <a:avLst/>
          </a:prstGeom>
        </p:spPr>
        <p:txBody>
          <a:bodyPr spcFirstLastPara="1" vert="horz" wrap="square" lIns="91433" tIns="45700" rIns="91433" bIns="45700" rtlCol="0" anchor="t" anchorCtr="0">
            <a:noAutofit/>
          </a:bodyPr>
          <a:lstStyle/>
          <a:p>
            <a:pPr marL="0" indent="0" algn="r"/>
            <a:r>
              <a:rPr lang="en" dirty="0">
                <a:latin typeface="Gentona Book" pitchFamily="2" charset="77"/>
              </a:rPr>
              <a:t>Universal Design for Learning</a:t>
            </a:r>
            <a:endParaRPr dirty="0">
              <a:latin typeface="Gentona Book" pitchFamily="2" charset="77"/>
            </a:endParaRPr>
          </a:p>
        </p:txBody>
      </p:sp>
      <p:pic>
        <p:nvPicPr>
          <p:cNvPr id="406" name="Google Shape;406;p58" descr="NAU "/>
          <p:cNvPicPr preferRelativeResize="0"/>
          <p:nvPr/>
        </p:nvPicPr>
        <p:blipFill>
          <a:blip r:embed="rId4">
            <a:alphaModFix/>
          </a:blip>
          <a:stretch>
            <a:fillRect/>
          </a:stretch>
        </p:blipFill>
        <p:spPr>
          <a:xfrm>
            <a:off x="7749902" y="1810444"/>
            <a:ext cx="3565739" cy="2936865"/>
          </a:xfrm>
          <a:prstGeom prst="rect">
            <a:avLst/>
          </a:prstGeom>
          <a:noFill/>
          <a:ln w="38100" cap="flat" cmpd="thickThin">
            <a:solidFill>
              <a:schemeClr val="dk1"/>
            </a:solidFill>
            <a:prstDash val="solid"/>
            <a:round/>
            <a:headEnd type="none" w="sm" len="sm"/>
            <a:tailEnd type="none" w="sm" len="sm"/>
          </a:ln>
        </p:spPr>
      </p:pic>
      <p:pic>
        <p:nvPicPr>
          <p:cNvPr id="407" name="Google Shape;407;p58" descr="NAU logo "/>
          <p:cNvPicPr preferRelativeResize="0"/>
          <p:nvPr/>
        </p:nvPicPr>
        <p:blipFill>
          <a:blip r:embed="rId5">
            <a:alphaModFix/>
          </a:blip>
          <a:stretch>
            <a:fillRect/>
          </a:stretch>
        </p:blipFill>
        <p:spPr>
          <a:xfrm>
            <a:off x="10037268" y="4154846"/>
            <a:ext cx="1635333" cy="95116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11"/>
        <p:cNvGrpSpPr/>
        <p:nvPr/>
      </p:nvGrpSpPr>
      <p:grpSpPr>
        <a:xfrm>
          <a:off x="0" y="0"/>
          <a:ext cx="0" cy="0"/>
          <a:chOff x="0" y="0"/>
          <a:chExt cx="0" cy="0"/>
        </a:xfrm>
      </p:grpSpPr>
      <p:sp>
        <p:nvSpPr>
          <p:cNvPr id="423" name="Freeform: Shape 42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Question mark">
            <a:extLst>
              <a:ext uri="{FF2B5EF4-FFF2-40B4-BE49-F238E27FC236}">
                <a16:creationId xmlns:a16="http://schemas.microsoft.com/office/drawing/2014/main" id="{BEC33AD6-0321-7AA4-E81A-881D8AC5E7E7}"/>
              </a:ext>
            </a:extLst>
          </p:cNvPr>
          <p:cNvPicPr>
            <a:picLocks noChangeAspect="1"/>
          </p:cNvPicPr>
          <p:nvPr/>
        </p:nvPicPr>
        <p:blipFill rotWithShape="1">
          <a:blip r:embed="rId3"/>
          <a:srcRect l="27918" r="2267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13" name="Google Shape;413;p59"/>
          <p:cNvSpPr txBox="1">
            <a:spLocks noGrp="1"/>
          </p:cNvSpPr>
          <p:nvPr>
            <p:ph type="title" idx="4294967295"/>
          </p:nvPr>
        </p:nvSpPr>
        <p:spPr>
          <a:xfrm>
            <a:off x="5757863" y="1806575"/>
            <a:ext cx="6024562" cy="3665538"/>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rmAutofit fontScale="90000"/>
          </a:bodyPr>
          <a:lstStyle/>
          <a:p>
            <a:pPr marL="0" marR="0" lvl="0" indent="0" algn="r" defTabSz="914400" rtl="0" eaLnBrk="1" fontAlgn="auto" latinLnBrk="0" hangingPunct="1">
              <a:lnSpc>
                <a:spcPct val="90000"/>
              </a:lnSpc>
              <a:spcBef>
                <a:spcPts val="0"/>
              </a:spcBef>
              <a:spcAft>
                <a:spcPts val="0"/>
              </a:spcAft>
              <a:buClr>
                <a:schemeClr val="dk1"/>
              </a:buClr>
              <a:buSzPts val="800"/>
              <a:buFont typeface="Arial" panose="020B0604020202020204" pitchFamily="34" charset="0"/>
              <a:buNone/>
              <a:tabLst/>
              <a:defRPr/>
            </a:pPr>
            <a:r>
              <a:rPr kumimoji="0" lang="en-US" sz="4400" b="1" i="0" u="none" strike="noStrike" kern="1200" cap="none" spc="0" normalizeH="0" baseline="0" noProof="0" dirty="0">
                <a:ln>
                  <a:noFill/>
                </a:ln>
                <a:solidFill>
                  <a:schemeClr val="tx1"/>
                </a:solidFill>
                <a:effectLst/>
                <a:uLnTx/>
                <a:uFillTx/>
                <a:latin typeface="Gentona Book" pitchFamily="2" charset="77"/>
                <a:ea typeface="Arial"/>
                <a:cs typeface="Arial"/>
                <a:sym typeface="Arial"/>
              </a:rPr>
              <a:t>What are you doing within your context around cultural competence awareness and development?</a:t>
            </a:r>
          </a:p>
          <a:p>
            <a:pPr marL="0" marR="0" lvl="0" indent="0" algn="l" defTabSz="914400" rtl="0" eaLnBrk="1" fontAlgn="auto" latinLnBrk="0" hangingPunct="1">
              <a:lnSpc>
                <a:spcPct val="90000"/>
              </a:lnSpc>
              <a:spcBef>
                <a:spcPts val="0"/>
              </a:spcBef>
              <a:spcAft>
                <a:spcPts val="0"/>
              </a:spcAft>
              <a:buClr>
                <a:schemeClr val="dk1"/>
              </a:buClr>
              <a:buSzPts val="800"/>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11"/>
        <p:cNvGrpSpPr/>
        <p:nvPr/>
      </p:nvGrpSpPr>
      <p:grpSpPr>
        <a:xfrm>
          <a:off x="0" y="0"/>
          <a:ext cx="0" cy="0"/>
          <a:chOff x="0" y="0"/>
          <a:chExt cx="0" cy="0"/>
        </a:xfrm>
      </p:grpSpPr>
      <p:sp>
        <p:nvSpPr>
          <p:cNvPr id="413" name="Google Shape;413;p59"/>
          <p:cNvSpPr txBox="1">
            <a:spLocks noGrp="1"/>
          </p:cNvSpPr>
          <p:nvPr>
            <p:ph type="title" idx="4294967295"/>
          </p:nvPr>
        </p:nvSpPr>
        <p:spPr>
          <a:xfrm>
            <a:off x="6167438" y="2028825"/>
            <a:ext cx="5599112" cy="3432175"/>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rmAutofit fontScale="90000"/>
          </a:bodyPr>
          <a:lstStyle/>
          <a:p>
            <a:pPr marL="0" marR="0" lvl="0" indent="0" algn="r" defTabSz="914400" rtl="0" eaLnBrk="1" fontAlgn="auto" latinLnBrk="0" hangingPunct="1">
              <a:lnSpc>
                <a:spcPct val="90000"/>
              </a:lnSpc>
              <a:spcBef>
                <a:spcPts val="0"/>
              </a:spcBef>
              <a:spcAft>
                <a:spcPts val="0"/>
              </a:spcAft>
              <a:buClr>
                <a:schemeClr val="dk1"/>
              </a:buClr>
              <a:buSzPts val="800"/>
              <a:buFont typeface="Arial" panose="020B0604020202020204" pitchFamily="34" charset="0"/>
              <a:buNone/>
              <a:tabLst/>
              <a:defRPr/>
            </a:pPr>
            <a:r>
              <a:rPr kumimoji="0" lang="en" sz="4400" b="1" i="0" u="none" strike="noStrike" kern="1200" cap="none" spc="0" normalizeH="0" baseline="0" noProof="0" dirty="0">
                <a:ln>
                  <a:noFill/>
                </a:ln>
                <a:solidFill>
                  <a:schemeClr val="tx1"/>
                </a:solidFill>
                <a:effectLst/>
                <a:uLnTx/>
                <a:uFillTx/>
                <a:latin typeface="Gentona Book" pitchFamily="2" charset="77"/>
                <a:ea typeface="+mn-ea"/>
                <a:cs typeface="+mn-cs"/>
              </a:rPr>
              <a:t>How would the approaches from Delta State and Northern Arizona University fit your context?</a:t>
            </a:r>
            <a:endParaRPr kumimoji="0" lang="en-US" sz="1800" b="1" i="0" u="none" strike="noStrike" kern="1200" cap="none" spc="0" normalizeH="0" baseline="0" noProof="0" dirty="0">
              <a:ln>
                <a:noFill/>
              </a:ln>
              <a:solidFill>
                <a:schemeClr val="tx1"/>
              </a:solidFill>
              <a:effectLst/>
              <a:uLnTx/>
              <a:uFillTx/>
              <a:latin typeface="Gentona Book" pitchFamily="2" charset="77"/>
              <a:ea typeface="Arial"/>
              <a:cs typeface="Arial"/>
              <a:sym typeface="Arial"/>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23" name="Freeform: Shape 42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Question mark ">
            <a:extLst>
              <a:ext uri="{FF2B5EF4-FFF2-40B4-BE49-F238E27FC236}">
                <a16:creationId xmlns:a16="http://schemas.microsoft.com/office/drawing/2014/main" id="{BEC33AD6-0321-7AA4-E81A-881D8AC5E7E7}"/>
              </a:ext>
            </a:extLst>
          </p:cNvPr>
          <p:cNvPicPr>
            <a:picLocks noChangeAspect="1"/>
          </p:cNvPicPr>
          <p:nvPr/>
        </p:nvPicPr>
        <p:blipFill rotWithShape="1">
          <a:blip r:embed="rId3"/>
          <a:srcRect l="27918" r="2267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95132533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57F9-E951-79A0-E083-CF29AE620F12}"/>
              </a:ext>
            </a:extLst>
          </p:cNvPr>
          <p:cNvSpPr>
            <a:spLocks noGrp="1"/>
          </p:cNvSpPr>
          <p:nvPr>
            <p:ph type="title"/>
          </p:nvPr>
        </p:nvSpPr>
        <p:spPr>
          <a:xfrm>
            <a:off x="2073897" y="2422688"/>
            <a:ext cx="7296345" cy="2166653"/>
          </a:xfrm>
        </p:spPr>
        <p:txBody>
          <a:bodyPr>
            <a:normAutofit fontScale="90000"/>
          </a:bodyPr>
          <a:lstStyle/>
          <a:p>
            <a:pPr>
              <a:lnSpc>
                <a:spcPct val="90000"/>
              </a:lnSpc>
            </a:pPr>
            <a:r>
              <a:rPr lang="en-US" sz="6000" b="1" dirty="0"/>
              <a:t>Brief #2</a:t>
            </a:r>
            <a:br>
              <a:rPr lang="en-US" sz="4800" b="1" dirty="0"/>
            </a:br>
            <a:r>
              <a:rPr lang="en-US" sz="4800" b="1" dirty="0"/>
              <a:t>Supporting Equity Focused Preparation through Policy  </a:t>
            </a:r>
            <a:br>
              <a:rPr lang="en-US" sz="4800" b="1" dirty="0">
                <a:solidFill>
                  <a:schemeClr val="dk1"/>
                </a:solidFill>
              </a:rPr>
            </a:br>
            <a:endParaRPr lang="en-US" dirty="0"/>
          </a:p>
        </p:txBody>
      </p:sp>
      <p:sp>
        <p:nvSpPr>
          <p:cNvPr id="3" name="Rectangle 2">
            <a:extLst>
              <a:ext uri="{FF2B5EF4-FFF2-40B4-BE49-F238E27FC236}">
                <a16:creationId xmlns:a16="http://schemas.microsoft.com/office/drawing/2014/main" id="{6DBC1ED3-2C19-AC16-51E9-4AA9A765F3EC}"/>
              </a:ext>
              <a:ext uri="{C183D7F6-B498-43B3-948B-1728B52AA6E4}">
                <adec:decorative xmlns:adec="http://schemas.microsoft.com/office/drawing/2017/decorative" val="1"/>
              </a:ext>
            </a:extLst>
          </p:cNvPr>
          <p:cNvSpPr/>
          <p:nvPr/>
        </p:nvSpPr>
        <p:spPr>
          <a:xfrm>
            <a:off x="2031475" y="2083323"/>
            <a:ext cx="7381188" cy="2506018"/>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spTree>
    <p:extLst>
      <p:ext uri="{BB962C8B-B14F-4D97-AF65-F5344CB8AC3E}">
        <p14:creationId xmlns:p14="http://schemas.microsoft.com/office/powerpoint/2010/main" val="3568119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2"/>
          <p:cNvSpPr txBox="1">
            <a:spLocks noGrp="1"/>
          </p:cNvSpPr>
          <p:nvPr>
            <p:ph type="title"/>
          </p:nvPr>
        </p:nvSpPr>
        <p:spPr>
          <a:xfrm>
            <a:off x="7516811" y="3566373"/>
            <a:ext cx="4087307" cy="2889113"/>
          </a:xfrm>
          <a:prstGeom prst="rect">
            <a:avLst/>
          </a:prstGeom>
          <a:noFill/>
          <a:ln>
            <a:noFill/>
          </a:ln>
        </p:spPr>
        <p:txBody>
          <a:bodyPr spcFirstLastPara="1" vert="horz" wrap="square" lIns="91433" tIns="45700" rIns="91433" bIns="45700" rtlCol="0" anchor="b" anchorCtr="0">
            <a:normAutofit fontScale="90000"/>
          </a:bodyPr>
          <a:lstStyle/>
          <a:p>
            <a:pPr>
              <a:buClr>
                <a:schemeClr val="lt1"/>
              </a:buClr>
              <a:buSzPct val="100000"/>
            </a:pPr>
            <a:br>
              <a:rPr lang="en" sz="1467" dirty="0"/>
            </a:br>
            <a:br>
              <a:rPr lang="en" sz="1467" dirty="0"/>
            </a:br>
            <a:br>
              <a:rPr lang="en" sz="1467" dirty="0"/>
            </a:br>
            <a:br>
              <a:rPr lang="en" sz="1467" dirty="0"/>
            </a:br>
            <a:br>
              <a:rPr lang="en" sz="1467" dirty="0"/>
            </a:br>
            <a:br>
              <a:rPr lang="en" sz="1467" dirty="0"/>
            </a:br>
            <a:br>
              <a:rPr lang="en" sz="1467" dirty="0"/>
            </a:br>
            <a:br>
              <a:rPr lang="en" sz="1467" dirty="0"/>
            </a:br>
            <a:br>
              <a:rPr lang="en" sz="1467" dirty="0"/>
            </a:br>
            <a:r>
              <a:rPr lang="en" sz="2000" dirty="0">
                <a:latin typeface="Gentona Book" pitchFamily="2" charset="77"/>
              </a:rPr>
              <a:t>Guiding Questions</a:t>
            </a:r>
            <a:br>
              <a:rPr lang="en" sz="2000" dirty="0">
                <a:latin typeface="Gentona Book" pitchFamily="2" charset="77"/>
              </a:rPr>
            </a:br>
            <a:br>
              <a:rPr lang="en" sz="2000" dirty="0">
                <a:latin typeface="Gentona Book" pitchFamily="2" charset="77"/>
              </a:rPr>
            </a:br>
            <a:r>
              <a:rPr lang="en" sz="2000" dirty="0">
                <a:latin typeface="Gentona Book" pitchFamily="2" charset="77"/>
              </a:rPr>
              <a:t>Over the past few years, has educational policy affected students with exceptionalities and students from marginalized populations?</a:t>
            </a:r>
            <a:br>
              <a:rPr lang="en" sz="2000" dirty="0">
                <a:latin typeface="Gentona Book" pitchFamily="2" charset="77"/>
              </a:rPr>
            </a:br>
            <a:br>
              <a:rPr lang="en" sz="2000" dirty="0">
                <a:latin typeface="Gentona Book" pitchFamily="2" charset="77"/>
              </a:rPr>
            </a:br>
            <a:r>
              <a:rPr lang="en" sz="2000" dirty="0">
                <a:latin typeface="Gentona Book" pitchFamily="2" charset="77"/>
              </a:rPr>
              <a:t>Are there examples of parents leveraging educational policies historically?</a:t>
            </a:r>
            <a:br>
              <a:rPr lang="en" sz="1467" dirty="0"/>
            </a:br>
            <a:br>
              <a:rPr lang="en" sz="1467" dirty="0"/>
            </a:br>
            <a:br>
              <a:rPr lang="en" sz="1467" dirty="0"/>
            </a:br>
            <a:r>
              <a:rPr lang="en" sz="2000" dirty="0">
                <a:latin typeface="Gentona Book" pitchFamily="2" charset="77"/>
              </a:rPr>
              <a:t>Topics to Consider:</a:t>
            </a:r>
            <a:br>
              <a:rPr lang="en" sz="2000" dirty="0">
                <a:latin typeface="Gentona Book" pitchFamily="2" charset="77"/>
              </a:rPr>
            </a:br>
            <a:br>
              <a:rPr lang="en" sz="2000" dirty="0">
                <a:latin typeface="Gentona Book" pitchFamily="2" charset="77"/>
              </a:rPr>
            </a:br>
            <a:r>
              <a:rPr lang="en" sz="2000" b="1" dirty="0">
                <a:latin typeface="Gentona Book" pitchFamily="2" charset="77"/>
              </a:rPr>
              <a:t>Racial Educational Policies</a:t>
            </a:r>
            <a:br>
              <a:rPr lang="en" sz="2000" dirty="0">
                <a:latin typeface="Gentona Book" pitchFamily="2" charset="77"/>
              </a:rPr>
            </a:br>
            <a:r>
              <a:rPr lang="en" sz="2000" dirty="0">
                <a:latin typeface="Gentona Book" pitchFamily="2" charset="77"/>
              </a:rPr>
              <a:t> </a:t>
            </a:r>
            <a:br>
              <a:rPr lang="en" sz="2000" dirty="0">
                <a:latin typeface="Gentona Book" pitchFamily="2" charset="77"/>
              </a:rPr>
            </a:br>
            <a:r>
              <a:rPr lang="en" sz="2000" b="1" dirty="0">
                <a:latin typeface="Gentona Book" pitchFamily="2" charset="77"/>
              </a:rPr>
              <a:t>LGBTQ+</a:t>
            </a:r>
            <a:br>
              <a:rPr lang="en" sz="2000" dirty="0">
                <a:latin typeface="Gentona Book" pitchFamily="2" charset="77"/>
              </a:rPr>
            </a:br>
            <a:br>
              <a:rPr lang="en" sz="2000" dirty="0">
                <a:latin typeface="Gentona Book" pitchFamily="2" charset="77"/>
              </a:rPr>
            </a:br>
            <a:r>
              <a:rPr lang="en" sz="2000" b="1" dirty="0">
                <a:latin typeface="Gentona Book" pitchFamily="2" charset="77"/>
              </a:rPr>
              <a:t>COVID-19</a:t>
            </a:r>
            <a:br>
              <a:rPr lang="en" sz="2000" dirty="0"/>
            </a:br>
            <a:br>
              <a:rPr lang="en" sz="1467" dirty="0"/>
            </a:br>
            <a:br>
              <a:rPr lang="en" sz="1467" dirty="0"/>
            </a:br>
            <a:br>
              <a:rPr lang="en" sz="1467" dirty="0"/>
            </a:br>
            <a:br>
              <a:rPr lang="en" sz="1467" dirty="0"/>
            </a:br>
            <a:br>
              <a:rPr lang="en" sz="1467" dirty="0"/>
            </a:br>
            <a:endParaRPr sz="1467" dirty="0"/>
          </a:p>
        </p:txBody>
      </p:sp>
      <p:pic>
        <p:nvPicPr>
          <p:cNvPr id="3" name="Picture 2">
            <a:extLst>
              <a:ext uri="{FF2B5EF4-FFF2-40B4-BE49-F238E27FC236}">
                <a16:creationId xmlns:a16="http://schemas.microsoft.com/office/drawing/2014/main" id="{5D11C8D6-C3A0-07B8-1B42-6B9B119042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545" y="-589299"/>
            <a:ext cx="11056252" cy="77581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3"/>
          <p:cNvSpPr txBox="1">
            <a:spLocks noGrp="1"/>
          </p:cNvSpPr>
          <p:nvPr>
            <p:ph type="title"/>
          </p:nvPr>
        </p:nvSpPr>
        <p:spPr>
          <a:xfrm>
            <a:off x="838200" y="365125"/>
            <a:ext cx="10515600" cy="1325563"/>
          </a:xfrm>
          <a:prstGeom prst="rect">
            <a:avLst/>
          </a:prstGeom>
          <a:noFill/>
          <a:ln>
            <a:noFill/>
          </a:ln>
        </p:spPr>
        <p:txBody>
          <a:bodyPr spcFirstLastPara="1" vert="horz" wrap="square" lIns="91433" tIns="45700" rIns="91433" bIns="45700" rtlCol="0" anchor="ctr" anchorCtr="0">
            <a:normAutofit/>
          </a:bodyPr>
          <a:lstStyle/>
          <a:p>
            <a:pPr algn="ctr">
              <a:buSzPts val="3300"/>
            </a:pPr>
            <a:r>
              <a:rPr lang="en" sz="4400" b="1" dirty="0">
                <a:latin typeface="Gentona Book" pitchFamily="2" charset="77"/>
                <a:ea typeface="Times New Roman"/>
                <a:cs typeface="Times New Roman"/>
                <a:sym typeface="Times New Roman"/>
              </a:rPr>
              <a:t>Racial Educational Policies</a:t>
            </a:r>
            <a:r>
              <a:rPr lang="en" dirty="0">
                <a:latin typeface="Gentona Book" pitchFamily="2" charset="77"/>
              </a:rPr>
              <a:t>  </a:t>
            </a:r>
            <a:endParaRPr dirty="0">
              <a:latin typeface="Gentona Book" pitchFamily="2" charset="77"/>
            </a:endParaRPr>
          </a:p>
        </p:txBody>
      </p:sp>
      <p:sp>
        <p:nvSpPr>
          <p:cNvPr id="437" name="Google Shape;437;p63"/>
          <p:cNvSpPr txBox="1">
            <a:spLocks noGrp="1"/>
          </p:cNvSpPr>
          <p:nvPr>
            <p:ph type="body" idx="1"/>
          </p:nvPr>
        </p:nvSpPr>
        <p:spPr>
          <a:xfrm>
            <a:off x="564822" y="1844478"/>
            <a:ext cx="10515600" cy="4351339"/>
          </a:xfrm>
          <a:prstGeom prst="rect">
            <a:avLst/>
          </a:prstGeom>
          <a:noFill/>
          <a:ln>
            <a:noFill/>
          </a:ln>
        </p:spPr>
        <p:txBody>
          <a:bodyPr spcFirstLastPara="1" vert="horz" wrap="square" lIns="91433" tIns="45700" rIns="91433" bIns="45700" rtlCol="0" anchor="t" anchorCtr="0">
            <a:normAutofit/>
          </a:bodyPr>
          <a:lstStyle/>
          <a:p>
            <a:pPr marL="465667" indent="-457200">
              <a:spcBef>
                <a:spcPts val="0"/>
              </a:spcBef>
              <a:buSzPct val="100000"/>
              <a:buBlip>
                <a:blip r:embed="rId3"/>
              </a:buBlip>
            </a:pPr>
            <a:r>
              <a:rPr lang="en" dirty="0">
                <a:latin typeface="Gentona Book" pitchFamily="2" charset="77"/>
                <a:ea typeface="Times New Roman"/>
                <a:cs typeface="Times New Roman"/>
                <a:sym typeface="Times New Roman"/>
              </a:rPr>
              <a:t>From a historical perspective the foundation of special education law (Public Law 94-142, later evolving to IDEA) was based on the Brown vs. Board of Education of Topeka 1954 Supreme Court Case (Yell, 1998).</a:t>
            </a:r>
            <a:endParaRPr dirty="0">
              <a:latin typeface="Gentona Book" pitchFamily="2" charset="77"/>
            </a:endParaRPr>
          </a:p>
          <a:p>
            <a:pPr marL="465667" indent="-457200">
              <a:buSzPct val="100000"/>
              <a:buBlip>
                <a:blip r:embed="rId3"/>
              </a:buBlip>
            </a:pPr>
            <a:r>
              <a:rPr lang="en" dirty="0">
                <a:latin typeface="Gentona Book" pitchFamily="2" charset="77"/>
                <a:ea typeface="Times New Roman"/>
                <a:cs typeface="Times New Roman"/>
                <a:sym typeface="Times New Roman"/>
              </a:rPr>
              <a:t>Interestingly in 2022, at the state level, policies are being enacted for K-12 educators not to discuss concepts associated with race. Currently there are 28 states that have successfully banned or are considering banning concepts associated with race in public school curriculums.</a:t>
            </a:r>
            <a:endParaRPr dirty="0">
              <a:latin typeface="Gentona Book" pitchFamily="2" charset="77"/>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846721-FC42-18E4-76B1-E7A41C97FF99}"/>
              </a:ext>
            </a:extLst>
          </p:cNvPr>
          <p:cNvSpPr txBox="1">
            <a:spLocks noGrp="1"/>
          </p:cNvSpPr>
          <p:nvPr>
            <p:ph type="title" idx="4294967295"/>
          </p:nvPr>
        </p:nvSpPr>
        <p:spPr>
          <a:xfrm>
            <a:off x="838200" y="70413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Today</a:t>
            </a:r>
          </a:p>
        </p:txBody>
      </p:sp>
      <p:sp>
        <p:nvSpPr>
          <p:cNvPr id="2" name="Content Placeholder 2">
            <a:extLst>
              <a:ext uri="{FF2B5EF4-FFF2-40B4-BE49-F238E27FC236}">
                <a16:creationId xmlns:a16="http://schemas.microsoft.com/office/drawing/2014/main" id="{2B2C5A55-3490-8424-9043-441044A7A9A0}"/>
              </a:ext>
            </a:extLst>
          </p:cNvPr>
          <p:cNvSpPr txBox="1">
            <a:spLocks/>
          </p:cNvSpPr>
          <p:nvPr/>
        </p:nvSpPr>
        <p:spPr>
          <a:xfrm>
            <a:off x="467139" y="1849465"/>
            <a:ext cx="11037002"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Blip>
                <a:blip r:embed="rId2"/>
              </a:buBlip>
              <a:defRPr/>
            </a:pPr>
            <a:r>
              <a:rPr lang="en-US" sz="4000" dirty="0"/>
              <a:t>CEEDAR’s Equity Efforts and Topical Action Group </a:t>
            </a:r>
          </a:p>
          <a:p>
            <a:pPr>
              <a:lnSpc>
                <a:spcPct val="150000"/>
              </a:lnSpc>
              <a:spcBef>
                <a:spcPts val="0"/>
              </a:spcBef>
              <a:buBlip>
                <a:blip r:embed="rId2"/>
              </a:buBlip>
              <a:defRPr/>
            </a:pPr>
            <a:r>
              <a:rPr lang="en-US" sz="4000" dirty="0"/>
              <a:t>Overview of 4 briefs</a:t>
            </a:r>
          </a:p>
        </p:txBody>
      </p:sp>
    </p:spTree>
    <p:extLst>
      <p:ext uri="{BB962C8B-B14F-4D97-AF65-F5344CB8AC3E}">
        <p14:creationId xmlns:p14="http://schemas.microsoft.com/office/powerpoint/2010/main" val="1567005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4"/>
          <p:cNvSpPr txBox="1">
            <a:spLocks noGrp="1"/>
          </p:cNvSpPr>
          <p:nvPr>
            <p:ph type="title"/>
          </p:nvPr>
        </p:nvSpPr>
        <p:spPr>
          <a:xfrm>
            <a:off x="838199" y="223723"/>
            <a:ext cx="10515600" cy="1325563"/>
          </a:xfrm>
          <a:prstGeom prst="rect">
            <a:avLst/>
          </a:prstGeom>
          <a:noFill/>
          <a:ln>
            <a:noFill/>
          </a:ln>
        </p:spPr>
        <p:txBody>
          <a:bodyPr spcFirstLastPara="1" vert="horz" wrap="square" lIns="91433" tIns="45700" rIns="91433" bIns="45700" rtlCol="0" anchor="ctr" anchorCtr="0">
            <a:normAutofit/>
          </a:bodyPr>
          <a:lstStyle/>
          <a:p>
            <a:pPr algn="ctr">
              <a:buClr>
                <a:srgbClr val="000000"/>
              </a:buClr>
              <a:buSzPts val="3300"/>
            </a:pPr>
            <a:r>
              <a:rPr lang="en" sz="4400" b="1" dirty="0">
                <a:solidFill>
                  <a:srgbClr val="000000"/>
                </a:solidFill>
                <a:latin typeface="Gentona Book" pitchFamily="2" charset="77"/>
                <a:ea typeface="Times New Roman"/>
                <a:cs typeface="Times New Roman"/>
                <a:sym typeface="Times New Roman"/>
              </a:rPr>
              <a:t>Racial Educational Policies</a:t>
            </a:r>
            <a:r>
              <a:rPr lang="en" sz="4400" dirty="0">
                <a:solidFill>
                  <a:srgbClr val="000000"/>
                </a:solidFill>
                <a:latin typeface="Gentona Book" pitchFamily="2" charset="77"/>
                <a:ea typeface="Calibri"/>
                <a:cs typeface="Calibri"/>
                <a:sym typeface="Calibri"/>
              </a:rPr>
              <a:t> </a:t>
            </a:r>
            <a:endParaRPr dirty="0">
              <a:latin typeface="Gentona Book" pitchFamily="2" charset="77"/>
            </a:endParaRPr>
          </a:p>
        </p:txBody>
      </p:sp>
      <p:pic>
        <p:nvPicPr>
          <p:cNvPr id="443" name="Google Shape;443;p64" descr="CRT by state map"/>
          <p:cNvPicPr preferRelativeResize="0">
            <a:picLocks noGrp="1"/>
          </p:cNvPicPr>
          <p:nvPr>
            <p:ph type="body" idx="1"/>
          </p:nvPr>
        </p:nvPicPr>
        <p:blipFill rotWithShape="1">
          <a:blip r:embed="rId3">
            <a:alphaModFix/>
          </a:blip>
          <a:srcRect/>
          <a:stretch/>
        </p:blipFill>
        <p:spPr>
          <a:xfrm>
            <a:off x="3934739" y="1420273"/>
            <a:ext cx="4322521" cy="43513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5"/>
          <p:cNvSpPr txBox="1">
            <a:spLocks noGrp="1"/>
          </p:cNvSpPr>
          <p:nvPr>
            <p:ph type="title"/>
          </p:nvPr>
        </p:nvSpPr>
        <p:spPr>
          <a:xfrm>
            <a:off x="838200" y="365125"/>
            <a:ext cx="10515600" cy="1133737"/>
          </a:xfrm>
          <a:prstGeom prst="rect">
            <a:avLst/>
          </a:prstGeom>
          <a:noFill/>
          <a:ln>
            <a:noFill/>
          </a:ln>
        </p:spPr>
        <p:txBody>
          <a:bodyPr spcFirstLastPara="1" vert="horz" wrap="square" lIns="91433" tIns="45700" rIns="91433" bIns="45700" rtlCol="0" anchor="ctr" anchorCtr="0">
            <a:normAutofit/>
          </a:bodyPr>
          <a:lstStyle/>
          <a:p>
            <a:pPr algn="ctr">
              <a:buClr>
                <a:srgbClr val="000000"/>
              </a:buClr>
              <a:buSzPts val="3300"/>
            </a:pPr>
            <a:r>
              <a:rPr lang="en" b="1" i="0" u="none" strike="noStrike" cap="none" dirty="0">
                <a:solidFill>
                  <a:srgbClr val="000000"/>
                </a:solidFill>
                <a:latin typeface="Gentona Book" pitchFamily="2" charset="77"/>
                <a:ea typeface="Times New Roman"/>
                <a:cs typeface="Times New Roman"/>
                <a:sym typeface="Times New Roman"/>
              </a:rPr>
              <a:t>LGBTQ+</a:t>
            </a:r>
            <a:endParaRPr dirty="0">
              <a:latin typeface="Gentona Book" pitchFamily="2" charset="77"/>
            </a:endParaRPr>
          </a:p>
        </p:txBody>
      </p:sp>
      <p:sp>
        <p:nvSpPr>
          <p:cNvPr id="449" name="Google Shape;449;p65"/>
          <p:cNvSpPr txBox="1">
            <a:spLocks noGrp="1"/>
          </p:cNvSpPr>
          <p:nvPr>
            <p:ph type="body" idx="1"/>
          </p:nvPr>
        </p:nvSpPr>
        <p:spPr>
          <a:xfrm>
            <a:off x="838200" y="1665369"/>
            <a:ext cx="10515600" cy="4351339"/>
          </a:xfrm>
          <a:prstGeom prst="rect">
            <a:avLst/>
          </a:prstGeom>
          <a:noFill/>
          <a:ln>
            <a:noFill/>
          </a:ln>
        </p:spPr>
        <p:txBody>
          <a:bodyPr spcFirstLastPara="1" vert="horz" wrap="square" lIns="91433" tIns="45700" rIns="91433" bIns="45700" rtlCol="0" anchor="t" anchorCtr="0">
            <a:normAutofit/>
          </a:bodyPr>
          <a:lstStyle/>
          <a:p>
            <a:pPr marL="457200" indent="-457200">
              <a:lnSpc>
                <a:spcPct val="115000"/>
              </a:lnSpc>
              <a:spcBef>
                <a:spcPts val="0"/>
              </a:spcBef>
              <a:buSzPct val="100000"/>
              <a:buBlip>
                <a:blip r:embed="rId3"/>
              </a:buBlip>
            </a:pPr>
            <a:r>
              <a:rPr lang="en" dirty="0">
                <a:latin typeface="Gentona Book" pitchFamily="2" charset="77"/>
                <a:ea typeface="Times New Roman"/>
                <a:cs typeface="Times New Roman"/>
                <a:sym typeface="Times New Roman"/>
              </a:rPr>
              <a:t> In 2016, </a:t>
            </a:r>
            <a:r>
              <a:rPr lang="en" dirty="0">
                <a:solidFill>
                  <a:srgbClr val="000000"/>
                </a:solidFill>
                <a:latin typeface="Gentona Book" pitchFamily="2" charset="77"/>
                <a:ea typeface="Times New Roman"/>
                <a:cs typeface="Times New Roman"/>
                <a:sym typeface="Times New Roman"/>
              </a:rPr>
              <a:t>the U.S. departments of Education and Justice released guidance clarifying transgender students were protected under Title IX; yet, in 2017, the guidance was rescinded. </a:t>
            </a:r>
            <a:endParaRPr dirty="0">
              <a:latin typeface="Gentona Book" pitchFamily="2" charset="77"/>
            </a:endParaRPr>
          </a:p>
          <a:p>
            <a:pPr marL="457200" indent="-457200">
              <a:lnSpc>
                <a:spcPct val="115000"/>
              </a:lnSpc>
              <a:spcBef>
                <a:spcPts val="0"/>
              </a:spcBef>
              <a:buSzPct val="100000"/>
              <a:buBlip>
                <a:blip r:embed="rId3"/>
              </a:buBlip>
            </a:pPr>
            <a:r>
              <a:rPr lang="en" dirty="0">
                <a:latin typeface="Gentona Book" pitchFamily="2" charset="77"/>
                <a:ea typeface="Times New Roman"/>
                <a:cs typeface="Times New Roman"/>
                <a:sym typeface="Times New Roman"/>
              </a:rPr>
              <a:t> In 2021, 32 state legislatures had proposed bills to authorize discrimination against LGBTQ+ students (Temkin, 2021). </a:t>
            </a:r>
            <a:endParaRPr dirty="0">
              <a:latin typeface="Gentona Book" pitchFamily="2" charset="77"/>
            </a:endParaRPr>
          </a:p>
          <a:p>
            <a:pPr marL="457200" indent="-457200">
              <a:lnSpc>
                <a:spcPct val="115000"/>
              </a:lnSpc>
              <a:spcBef>
                <a:spcPts val="0"/>
              </a:spcBef>
              <a:buSzPct val="100000"/>
              <a:buBlip>
                <a:blip r:embed="rId3"/>
              </a:buBlip>
            </a:pPr>
            <a:r>
              <a:rPr lang="en" dirty="0">
                <a:latin typeface="Gentona Book" pitchFamily="2" charset="77"/>
                <a:ea typeface="Times New Roman"/>
                <a:cs typeface="Times New Roman"/>
                <a:sym typeface="Times New Roman"/>
              </a:rPr>
              <a:t> As of May 2021, twenty-nine state have no legislation that affirms non-discrimination for </a:t>
            </a:r>
            <a:r>
              <a:rPr lang="en" dirty="0" err="1">
                <a:latin typeface="Gentona Book" pitchFamily="2" charset="77"/>
                <a:ea typeface="Times New Roman"/>
                <a:cs typeface="Times New Roman"/>
                <a:sym typeface="Times New Roman"/>
              </a:rPr>
              <a:t>LBGTQ+students</a:t>
            </a:r>
            <a:r>
              <a:rPr lang="en" dirty="0">
                <a:latin typeface="Gentona Book" pitchFamily="2" charset="77"/>
                <a:ea typeface="Times New Roman"/>
                <a:cs typeface="Times New Roman"/>
                <a:sym typeface="Times New Roman"/>
              </a:rPr>
              <a:t>. </a:t>
            </a:r>
            <a:endParaRPr sz="2400" dirty="0">
              <a:latin typeface="Gentona Book" pitchFamily="2" charset="77"/>
            </a:endParaRPr>
          </a:p>
          <a:p>
            <a:pPr marL="237061" indent="-50799">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6"/>
          <p:cNvSpPr txBox="1">
            <a:spLocks noGrp="1"/>
          </p:cNvSpPr>
          <p:nvPr>
            <p:ph type="title"/>
          </p:nvPr>
        </p:nvSpPr>
        <p:spPr>
          <a:xfrm>
            <a:off x="838200" y="365125"/>
            <a:ext cx="10515600" cy="1083429"/>
          </a:xfrm>
          <a:prstGeom prst="rect">
            <a:avLst/>
          </a:prstGeom>
          <a:noFill/>
          <a:ln>
            <a:noFill/>
          </a:ln>
        </p:spPr>
        <p:txBody>
          <a:bodyPr spcFirstLastPara="1" vert="horz" wrap="square" lIns="91433" tIns="45700" rIns="91433" bIns="45700" rtlCol="0" anchor="ctr" anchorCtr="0">
            <a:normAutofit/>
          </a:bodyPr>
          <a:lstStyle/>
          <a:p>
            <a:pPr algn="ctr">
              <a:buClr>
                <a:srgbClr val="000000"/>
              </a:buClr>
              <a:buSzPts val="3300"/>
            </a:pPr>
            <a:r>
              <a:rPr lang="en" b="1" dirty="0">
                <a:solidFill>
                  <a:srgbClr val="000000"/>
                </a:solidFill>
                <a:latin typeface="Gentona Book" pitchFamily="2" charset="77"/>
                <a:ea typeface="Times New Roman"/>
                <a:cs typeface="Times New Roman"/>
                <a:sym typeface="Times New Roman"/>
              </a:rPr>
              <a:t>LGBTQ+ </a:t>
            </a:r>
            <a:endParaRPr dirty="0">
              <a:latin typeface="Gentona Book" pitchFamily="2" charset="77"/>
            </a:endParaRPr>
          </a:p>
        </p:txBody>
      </p:sp>
      <p:pic>
        <p:nvPicPr>
          <p:cNvPr id="455" name="Google Shape;455;p66" descr="LGBTQ inclusive curriculum across the US "/>
          <p:cNvPicPr preferRelativeResize="0">
            <a:picLocks noGrp="1"/>
          </p:cNvPicPr>
          <p:nvPr>
            <p:ph type="body" idx="1"/>
          </p:nvPr>
        </p:nvPicPr>
        <p:blipFill rotWithShape="1">
          <a:blip r:embed="rId3">
            <a:alphaModFix/>
          </a:blip>
          <a:srcRect/>
          <a:stretch/>
        </p:blipFill>
        <p:spPr>
          <a:xfrm>
            <a:off x="3134406" y="1448554"/>
            <a:ext cx="5923187" cy="43513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7"/>
          <p:cNvSpPr txBox="1">
            <a:spLocks noGrp="1"/>
          </p:cNvSpPr>
          <p:nvPr>
            <p:ph type="title"/>
          </p:nvPr>
        </p:nvSpPr>
        <p:spPr>
          <a:xfrm>
            <a:off x="838200" y="365125"/>
            <a:ext cx="10515600" cy="1325563"/>
          </a:xfrm>
          <a:prstGeom prst="rect">
            <a:avLst/>
          </a:prstGeom>
          <a:noFill/>
          <a:ln>
            <a:noFill/>
          </a:ln>
        </p:spPr>
        <p:txBody>
          <a:bodyPr spcFirstLastPara="1" vert="horz" wrap="square" lIns="91433" tIns="45700" rIns="91433" bIns="45700" rtlCol="0" anchor="ctr" anchorCtr="0">
            <a:normAutofit/>
          </a:bodyPr>
          <a:lstStyle/>
          <a:p>
            <a:pPr algn="ctr">
              <a:buSzPts val="3300"/>
            </a:pPr>
            <a:r>
              <a:rPr lang="en" b="1" dirty="0">
                <a:latin typeface="Gentona Book" pitchFamily="2" charset="77"/>
              </a:rPr>
              <a:t>COVID 19 </a:t>
            </a:r>
            <a:endParaRPr b="1" dirty="0">
              <a:latin typeface="Gentona Book" pitchFamily="2" charset="77"/>
            </a:endParaRPr>
          </a:p>
        </p:txBody>
      </p:sp>
      <p:sp>
        <p:nvSpPr>
          <p:cNvPr id="461" name="Google Shape;461;p67"/>
          <p:cNvSpPr txBox="1">
            <a:spLocks noGrp="1"/>
          </p:cNvSpPr>
          <p:nvPr>
            <p:ph type="body" idx="1"/>
          </p:nvPr>
        </p:nvSpPr>
        <p:spPr>
          <a:xfrm>
            <a:off x="838200" y="1825625"/>
            <a:ext cx="10515600" cy="4351339"/>
          </a:xfrm>
          <a:prstGeom prst="rect">
            <a:avLst/>
          </a:prstGeom>
          <a:noFill/>
          <a:ln>
            <a:noFill/>
          </a:ln>
        </p:spPr>
        <p:txBody>
          <a:bodyPr spcFirstLastPara="1" vert="horz" wrap="square" lIns="91433" tIns="45700" rIns="91433" bIns="45700" rtlCol="0" anchor="t" anchorCtr="0">
            <a:normAutofit/>
          </a:bodyPr>
          <a:lstStyle/>
          <a:p>
            <a:pPr marL="465667" indent="-457200">
              <a:spcBef>
                <a:spcPts val="0"/>
              </a:spcBef>
              <a:buSzPct val="100000"/>
              <a:buBlip>
                <a:blip r:embed="rId3"/>
              </a:buBlip>
            </a:pPr>
            <a:r>
              <a:rPr lang="en" dirty="0">
                <a:latin typeface="Gentona Book" pitchFamily="2" charset="77"/>
                <a:ea typeface="Times New Roman"/>
                <a:cs typeface="Times New Roman"/>
                <a:sym typeface="Times New Roman"/>
              </a:rPr>
              <a:t>Being those most likely to deal with the possibility of COVID loss and job loss, left students of color with a higher likelihood of trauma during and coming out of the pandemic. </a:t>
            </a:r>
            <a:endParaRPr dirty="0">
              <a:latin typeface="Gentona Book" pitchFamily="2" charset="77"/>
            </a:endParaRPr>
          </a:p>
          <a:p>
            <a:pPr marL="465667" indent="-457200">
              <a:buSzPct val="100000"/>
              <a:buBlip>
                <a:blip r:embed="rId3"/>
              </a:buBlip>
            </a:pPr>
            <a:r>
              <a:rPr lang="en" dirty="0">
                <a:latin typeface="Gentona Book" pitchFamily="2" charset="77"/>
                <a:ea typeface="Times New Roman"/>
                <a:cs typeface="Times New Roman"/>
                <a:sym typeface="Times New Roman"/>
              </a:rPr>
              <a:t>In many cases schools were not able to continue providing students with disabilities the same Individualized Education program (IEP) that they were able to receive in person and, in some cases, schools could not accommodate a student with a disability at all (Office of Civil Rights, 2021).</a:t>
            </a:r>
            <a:endParaRPr dirty="0">
              <a:latin typeface="Gentona Book" pitchFamily="2" charset="77"/>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8">
            <a:extLst>
              <a:ext uri="{C183D7F6-B498-43B3-948B-1728B52AA6E4}">
                <adec:decorative xmlns:adec="http://schemas.microsoft.com/office/drawing/2017/decorative" val="1"/>
              </a:ext>
            </a:extLst>
          </p:cNvPr>
          <p:cNvSpPr/>
          <p:nvPr/>
        </p:nvSpPr>
        <p:spPr>
          <a:xfrm>
            <a:off x="0" y="651753"/>
            <a:ext cx="12192000" cy="736551"/>
          </a:xfrm>
          <a:prstGeom prst="rect">
            <a:avLst/>
          </a:prstGeom>
          <a:solidFill>
            <a:schemeClr val="dk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467" name="Google Shape;467;p68"/>
          <p:cNvSpPr txBox="1">
            <a:spLocks noGrp="1"/>
          </p:cNvSpPr>
          <p:nvPr>
            <p:ph type="title"/>
          </p:nvPr>
        </p:nvSpPr>
        <p:spPr>
          <a:xfrm>
            <a:off x="556532" y="643467"/>
            <a:ext cx="11210925" cy="744836"/>
          </a:xfrm>
          <a:prstGeom prst="rect">
            <a:avLst/>
          </a:prstGeom>
          <a:noFill/>
          <a:ln>
            <a:noFill/>
          </a:ln>
        </p:spPr>
        <p:txBody>
          <a:bodyPr spcFirstLastPara="1" vert="horz" wrap="square" lIns="91433" tIns="45700" rIns="91433" bIns="45700" rtlCol="0" anchor="ctr" anchorCtr="0">
            <a:normAutofit/>
          </a:bodyPr>
          <a:lstStyle/>
          <a:p>
            <a:pPr algn="ctr">
              <a:buClr>
                <a:schemeClr val="lt1"/>
              </a:buClr>
              <a:buSzPts val="2400"/>
            </a:pPr>
            <a:r>
              <a:rPr lang="en" sz="3200" b="1" dirty="0">
                <a:solidFill>
                  <a:schemeClr val="lt1"/>
                </a:solidFill>
                <a:latin typeface="Calibri"/>
                <a:ea typeface="Calibri"/>
                <a:cs typeface="Calibri"/>
                <a:sym typeface="Calibri"/>
              </a:rPr>
              <a:t>COVID-19</a:t>
            </a:r>
            <a:endParaRPr sz="3200" dirty="0">
              <a:solidFill>
                <a:schemeClr val="lt1"/>
              </a:solidFill>
              <a:latin typeface="Calibri"/>
              <a:ea typeface="Calibri"/>
              <a:cs typeface="Calibri"/>
              <a:sym typeface="Calibri"/>
            </a:endParaRPr>
          </a:p>
        </p:txBody>
      </p:sp>
      <p:pic>
        <p:nvPicPr>
          <p:cNvPr id="468" name="Google Shape;468;p68">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2029494" y="1675227"/>
            <a:ext cx="8133013" cy="4394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11"/>
        <p:cNvGrpSpPr/>
        <p:nvPr/>
      </p:nvGrpSpPr>
      <p:grpSpPr>
        <a:xfrm>
          <a:off x="0" y="0"/>
          <a:ext cx="0" cy="0"/>
          <a:chOff x="0" y="0"/>
          <a:chExt cx="0" cy="0"/>
        </a:xfrm>
      </p:grpSpPr>
      <p:sp>
        <p:nvSpPr>
          <p:cNvPr id="413" name="Google Shape;413;p59"/>
          <p:cNvSpPr txBox="1">
            <a:spLocks noGrp="1"/>
          </p:cNvSpPr>
          <p:nvPr>
            <p:ph type="title" idx="4294967295"/>
          </p:nvPr>
        </p:nvSpPr>
        <p:spPr>
          <a:xfrm>
            <a:off x="6167438" y="679450"/>
            <a:ext cx="6024562" cy="6511925"/>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67"/>
              </a:spcBef>
              <a:spcAft>
                <a:spcPts val="0"/>
              </a:spcAft>
              <a:buClr>
                <a:prstClr val="black"/>
              </a:buClr>
              <a:buSzPts val="2100"/>
              <a:buFont typeface="Arial" panose="020B0604020202020204" pitchFamily="34" charset="0"/>
              <a:buNone/>
              <a:tabLst/>
              <a:defRPr/>
            </a:pPr>
            <a:r>
              <a:rPr kumimoji="0" lang="en" sz="3200" b="0" i="0" u="none" strike="noStrike" kern="1200" cap="none" spc="0" normalizeH="0" baseline="0" noProof="0" dirty="0">
                <a:ln>
                  <a:noFill/>
                </a:ln>
                <a:solidFill>
                  <a:schemeClr val="tx1"/>
                </a:solidFill>
                <a:effectLst/>
                <a:uLnTx/>
                <a:uFillTx/>
                <a:latin typeface="Gentona Book" pitchFamily="2" charset="77"/>
                <a:ea typeface="+mn-ea"/>
                <a:cs typeface="+mn-cs"/>
              </a:rPr>
              <a:t>Over the past few years, has educational policy affected students with exceptionalities and students from marginalized populations?</a:t>
            </a:r>
          </a:p>
          <a:p>
            <a:pPr marL="0" marR="0" lvl="0" indent="0" algn="ctr" defTabSz="914400" rtl="0" eaLnBrk="1" fontAlgn="auto" latinLnBrk="0" hangingPunct="1">
              <a:lnSpc>
                <a:spcPct val="90000"/>
              </a:lnSpc>
              <a:spcBef>
                <a:spcPts val="1067"/>
              </a:spcBef>
              <a:spcAft>
                <a:spcPts val="0"/>
              </a:spcAft>
              <a:buClr>
                <a:prstClr val="black"/>
              </a:buClr>
              <a:buSzPts val="2100"/>
              <a:buFont typeface="Arial" panose="020B0604020202020204" pitchFamily="34" charset="0"/>
              <a:buNone/>
              <a:tabLst/>
              <a:defRPr/>
            </a:pPr>
            <a:br>
              <a:rPr kumimoji="0" lang="en" sz="3200" b="0" i="0" u="none" strike="noStrike" kern="1200" cap="none" spc="0" normalizeH="0" baseline="0" noProof="0" dirty="0">
                <a:ln>
                  <a:noFill/>
                </a:ln>
                <a:solidFill>
                  <a:schemeClr val="tx1"/>
                </a:solidFill>
                <a:effectLst/>
                <a:uLnTx/>
                <a:uFillTx/>
                <a:latin typeface="Gentona Book" pitchFamily="2" charset="77"/>
                <a:ea typeface="+mn-ea"/>
                <a:cs typeface="+mn-cs"/>
              </a:rPr>
            </a:br>
            <a:br>
              <a:rPr kumimoji="0" lang="en" sz="3200" b="0" i="0" u="none" strike="noStrike" kern="1200" cap="none" spc="0" normalizeH="0" baseline="0" noProof="0" dirty="0">
                <a:ln>
                  <a:noFill/>
                </a:ln>
                <a:solidFill>
                  <a:schemeClr val="tx1"/>
                </a:solidFill>
                <a:effectLst/>
                <a:uLnTx/>
                <a:uFillTx/>
                <a:latin typeface="Gentona Book" pitchFamily="2" charset="77"/>
                <a:ea typeface="+mn-ea"/>
                <a:cs typeface="+mn-cs"/>
              </a:rPr>
            </a:br>
            <a:r>
              <a:rPr kumimoji="0" lang="en" sz="3200" b="0" i="0" u="none" strike="noStrike" kern="1200" cap="none" spc="0" normalizeH="0" baseline="0" noProof="0" dirty="0">
                <a:ln>
                  <a:noFill/>
                </a:ln>
                <a:solidFill>
                  <a:schemeClr val="tx1"/>
                </a:solidFill>
                <a:effectLst/>
                <a:uLnTx/>
                <a:uFillTx/>
                <a:latin typeface="Gentona Book" pitchFamily="2" charset="77"/>
                <a:ea typeface="+mn-ea"/>
                <a:cs typeface="+mn-cs"/>
              </a:rPr>
              <a:t>Are there examples of parents leveraging educational policies historically?</a:t>
            </a:r>
            <a:endParaRPr kumimoji="0" lang="en-US" sz="3200" b="1" i="0" u="none" strike="noStrike" kern="1200" cap="none" spc="0" normalizeH="0" baseline="0" noProof="0" dirty="0">
              <a:ln>
                <a:noFill/>
              </a:ln>
              <a:solidFill>
                <a:schemeClr val="tx1"/>
              </a:solidFill>
              <a:effectLst/>
              <a:uLnTx/>
              <a:uFillTx/>
              <a:latin typeface="Gentona Book" pitchFamily="2" charset="77"/>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tx1"/>
                </a:solidFill>
                <a:effectLst/>
                <a:uLnTx/>
                <a:uFillTx/>
                <a:latin typeface="Gentona Book" pitchFamily="2" charset="77"/>
                <a:ea typeface="+mn-ea"/>
                <a:cs typeface="+mn-cs"/>
              </a:rPr>
              <a:t> </a:t>
            </a:r>
          </a:p>
          <a:p>
            <a:pPr marL="0" marR="0" lvl="0" indent="0" algn="l" defTabSz="914400" rtl="0" eaLnBrk="1" fontAlgn="auto" latinLnBrk="0" hangingPunct="1">
              <a:lnSpc>
                <a:spcPct val="90000"/>
              </a:lnSpc>
              <a:spcBef>
                <a:spcPts val="0"/>
              </a:spcBef>
              <a:spcAft>
                <a:spcPts val="0"/>
              </a:spcAft>
              <a:buClr>
                <a:schemeClr val="dk1"/>
              </a:buClr>
              <a:buSzPts val="800"/>
              <a:buFont typeface="Arial" panose="020B0604020202020204" pitchFamily="34" charset="0"/>
              <a:buNone/>
              <a:tabLst/>
              <a:defRPr/>
            </a:pPr>
            <a:endParaRPr kumimoji="0" lang="en-US" sz="3200" b="1" i="0" u="none" strike="noStrike" kern="1200" cap="none" spc="0" normalizeH="0" baseline="0" noProof="0" dirty="0">
              <a:ln>
                <a:noFill/>
              </a:ln>
              <a:solidFill>
                <a:schemeClr val="tx1"/>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23" name="Freeform: Shape 42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Question Mark">
            <a:extLst>
              <a:ext uri="{FF2B5EF4-FFF2-40B4-BE49-F238E27FC236}">
                <a16:creationId xmlns:a16="http://schemas.microsoft.com/office/drawing/2014/main" id="{BEC33AD6-0321-7AA4-E81A-881D8AC5E7E7}"/>
              </a:ext>
            </a:extLst>
          </p:cNvPr>
          <p:cNvPicPr>
            <a:picLocks noChangeAspect="1"/>
          </p:cNvPicPr>
          <p:nvPr/>
        </p:nvPicPr>
        <p:blipFill rotWithShape="1">
          <a:blip r:embed="rId3"/>
          <a:srcRect l="27918" r="2267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84518961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 looking at a computer&#10;">
            <a:extLst>
              <a:ext uri="{FF2B5EF4-FFF2-40B4-BE49-F238E27FC236}">
                <a16:creationId xmlns:a16="http://schemas.microsoft.com/office/drawing/2014/main" id="{58F4C7BC-1627-FF06-AAA4-BF998CA12C1B}"/>
              </a:ext>
            </a:extLst>
          </p:cNvPr>
          <p:cNvPicPr>
            <a:picLocks noChangeAspect="1"/>
          </p:cNvPicPr>
          <p:nvPr/>
        </p:nvPicPr>
        <p:blipFill>
          <a:blip r:embed="rId3"/>
          <a:stretch>
            <a:fillRect/>
          </a:stretch>
        </p:blipFill>
        <p:spPr>
          <a:xfrm>
            <a:off x="-387597" y="0"/>
            <a:ext cx="12967194" cy="7290486"/>
          </a:xfrm>
          <a:prstGeom prst="rect">
            <a:avLst/>
          </a:prstGeom>
        </p:spPr>
      </p:pic>
      <p:sp>
        <p:nvSpPr>
          <p:cNvPr id="2" name="Text Placeholder 1">
            <a:extLst>
              <a:ext uri="{FF2B5EF4-FFF2-40B4-BE49-F238E27FC236}">
                <a16:creationId xmlns:a16="http://schemas.microsoft.com/office/drawing/2014/main" id="{DB9343F3-036B-81B3-76D0-9FAA2F9B0001}"/>
              </a:ext>
            </a:extLst>
          </p:cNvPr>
          <p:cNvSpPr>
            <a:spLocks noGrp="1"/>
          </p:cNvSpPr>
          <p:nvPr>
            <p:ph type="title" idx="4294967295"/>
          </p:nvPr>
        </p:nvSpPr>
        <p:spPr>
          <a:xfrm>
            <a:off x="1697038" y="2755900"/>
            <a:ext cx="8797925" cy="2174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
                <a:schemeClr val="dk1"/>
              </a:buClr>
              <a:buSzPts val="4100"/>
              <a:buFont typeface="Arial" panose="020B0604020202020204" pitchFamily="34" charset="0"/>
              <a:buNone/>
              <a:tabLst/>
              <a:defRPr/>
            </a:pPr>
            <a:r>
              <a:rPr kumimoji="0" lang="en-US" b="1" i="0" u="none" strike="noStrike" kern="1200" cap="none" spc="0" normalizeH="0" baseline="0" noProof="0" dirty="0">
                <a:ln>
                  <a:noFill/>
                </a:ln>
                <a:solidFill>
                  <a:schemeClr val="bg1"/>
                </a:solidFill>
                <a:effectLst/>
                <a:uLnTx/>
                <a:uFillTx/>
                <a:latin typeface="Gentona Book" pitchFamily="2" charset="77"/>
                <a:ea typeface="+mn-ea"/>
                <a:cs typeface="+mn-cs"/>
              </a:rPr>
              <a:t>Brief #3</a:t>
            </a:r>
          </a:p>
          <a:p>
            <a:pPr marL="0" marR="0" lvl="0" indent="0" algn="ctr" defTabSz="914400" rtl="0" eaLnBrk="1" fontAlgn="auto" latinLnBrk="0" hangingPunct="1">
              <a:lnSpc>
                <a:spcPct val="90000"/>
              </a:lnSpc>
              <a:spcBef>
                <a:spcPts val="1000"/>
              </a:spcBef>
              <a:spcAft>
                <a:spcPts val="0"/>
              </a:spcAft>
              <a:buClr>
                <a:schemeClr val="dk1"/>
              </a:buClr>
              <a:buSzPts val="4100"/>
              <a:buFont typeface="Arial" panose="020B0604020202020204" pitchFamily="34" charset="0"/>
              <a:buNone/>
              <a:tabLst/>
              <a:defRPr/>
            </a:pPr>
            <a:r>
              <a:rPr kumimoji="0" lang="en-US" sz="3100" b="1" i="0" u="none" strike="noStrike" kern="1200" cap="none" spc="0" normalizeH="0" baseline="0" noProof="0" dirty="0">
                <a:ln>
                  <a:noFill/>
                </a:ln>
                <a:solidFill>
                  <a:schemeClr val="bg1"/>
                </a:solidFill>
                <a:effectLst/>
                <a:uLnTx/>
                <a:uFillTx/>
                <a:latin typeface="Gentona Book" pitchFamily="2" charset="77"/>
                <a:ea typeface="+mn-ea"/>
                <a:cs typeface="+mn-cs"/>
              </a:rPr>
              <a:t>Utilizing Strategies to Embed Culturally Relevant Education in Principal Preparation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chemeClr val="bg1"/>
              </a:solidFill>
              <a:effectLst/>
              <a:uLnTx/>
              <a:uFillTx/>
              <a:latin typeface="Gentona Book" pitchFamily="2" charset="77"/>
              <a:ea typeface="+mn-ea"/>
              <a:cs typeface="+mn-cs"/>
            </a:endParaRPr>
          </a:p>
        </p:txBody>
      </p:sp>
      <p:sp>
        <p:nvSpPr>
          <p:cNvPr id="3" name="Rectangle 2">
            <a:extLst>
              <a:ext uri="{FF2B5EF4-FFF2-40B4-BE49-F238E27FC236}">
                <a16:creationId xmlns:a16="http://schemas.microsoft.com/office/drawing/2014/main" id="{2449A73F-1459-1E3E-7D60-5D300299A17F}"/>
              </a:ext>
              <a:ext uri="{C183D7F6-B498-43B3-948B-1728B52AA6E4}">
                <adec:decorative xmlns:adec="http://schemas.microsoft.com/office/drawing/2017/decorative" val="1"/>
              </a:ext>
            </a:extLst>
          </p:cNvPr>
          <p:cNvSpPr/>
          <p:nvPr/>
        </p:nvSpPr>
        <p:spPr>
          <a:xfrm>
            <a:off x="1696994" y="2582563"/>
            <a:ext cx="8798011" cy="2380079"/>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pic>
        <p:nvPicPr>
          <p:cNvPr id="7" name="Picture 6" descr="CEEDAR logo ">
            <a:extLst>
              <a:ext uri="{FF2B5EF4-FFF2-40B4-BE49-F238E27FC236}">
                <a16:creationId xmlns:a16="http://schemas.microsoft.com/office/drawing/2014/main" id="{79AA639B-3504-3871-2B11-8B0A4C27C868}"/>
              </a:ext>
            </a:extLst>
          </p:cNvPr>
          <p:cNvPicPr>
            <a:picLocks noChangeAspect="1"/>
          </p:cNvPicPr>
          <p:nvPr/>
        </p:nvPicPr>
        <p:blipFill>
          <a:blip r:embed="rId4"/>
          <a:stretch>
            <a:fillRect/>
          </a:stretch>
        </p:blipFill>
        <p:spPr>
          <a:xfrm>
            <a:off x="-257254" y="6474940"/>
            <a:ext cx="2320832" cy="481914"/>
          </a:xfrm>
          <a:prstGeom prst="rect">
            <a:avLst/>
          </a:prstGeom>
        </p:spPr>
      </p:pic>
    </p:spTree>
    <p:extLst>
      <p:ext uri="{BB962C8B-B14F-4D97-AF65-F5344CB8AC3E}">
        <p14:creationId xmlns:p14="http://schemas.microsoft.com/office/powerpoint/2010/main" val="2839378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5;p71">
            <a:extLst>
              <a:ext uri="{FF2B5EF4-FFF2-40B4-BE49-F238E27FC236}">
                <a16:creationId xmlns:a16="http://schemas.microsoft.com/office/drawing/2014/main" id="{6A86240E-19AE-664C-4C7E-502986E27B6E}"/>
              </a:ext>
            </a:extLst>
          </p:cNvPr>
          <p:cNvSpPr txBox="1">
            <a:spLocks noGrp="1"/>
          </p:cNvSpPr>
          <p:nvPr>
            <p:ph type="title"/>
          </p:nvPr>
        </p:nvSpPr>
        <p:spPr>
          <a:xfrm>
            <a:off x="930314" y="1035983"/>
            <a:ext cx="10515600" cy="1123200"/>
          </a:xfrm>
          <a:prstGeom prst="rect">
            <a:avLst/>
          </a:prstGeom>
        </p:spPr>
        <p:txBody>
          <a:bodyPr spcFirstLastPara="1" vert="horz" wrap="square" lIns="91433" tIns="45700" rIns="91433" bIns="45700" rtlCol="0" anchor="t" anchorCtr="0">
            <a:normAutofit/>
          </a:bodyPr>
          <a:lstStyle/>
          <a:p>
            <a:r>
              <a:rPr lang="en" b="1" dirty="0">
                <a:latin typeface="Gentona Book" pitchFamily="2" charset="77"/>
              </a:rPr>
              <a:t>Student Leader Data </a:t>
            </a:r>
            <a:endParaRPr b="1" dirty="0">
              <a:latin typeface="Gentona Book" pitchFamily="2" charset="77"/>
            </a:endParaRPr>
          </a:p>
        </p:txBody>
      </p:sp>
      <p:sp>
        <p:nvSpPr>
          <p:cNvPr id="6" name="Google Shape;486;p71">
            <a:extLst>
              <a:ext uri="{FF2B5EF4-FFF2-40B4-BE49-F238E27FC236}">
                <a16:creationId xmlns:a16="http://schemas.microsoft.com/office/drawing/2014/main" id="{7B8E8D4E-B392-CE39-F5BE-D34F6E1FB366}"/>
              </a:ext>
            </a:extLst>
          </p:cNvPr>
          <p:cNvSpPr txBox="1">
            <a:spLocks/>
          </p:cNvSpPr>
          <p:nvPr/>
        </p:nvSpPr>
        <p:spPr>
          <a:xfrm>
            <a:off x="894365" y="2761435"/>
            <a:ext cx="2920876" cy="2914000"/>
          </a:xfrm>
          <a:prstGeom prst="rect">
            <a:avLst/>
          </a:prstGeom>
        </p:spPr>
        <p:txBody>
          <a:bodyPr spcFirstLastPara="1" vert="horz" wrap="square"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SzPct val="100000"/>
            </a:pPr>
            <a:r>
              <a:rPr lang="en-US" sz="1800" dirty="0">
                <a:latin typeface="Gentona Book" pitchFamily="2" charset="77"/>
              </a:rPr>
              <a:t>Huge gaps in achievement  </a:t>
            </a:r>
          </a:p>
          <a:p>
            <a:pPr>
              <a:lnSpc>
                <a:spcPct val="100000"/>
              </a:lnSpc>
              <a:spcBef>
                <a:spcPts val="0"/>
              </a:spcBef>
              <a:buSzPct val="100000"/>
            </a:pPr>
            <a:r>
              <a:rPr lang="en-US" sz="1800" dirty="0">
                <a:latin typeface="Gentona Book" pitchFamily="2" charset="77"/>
              </a:rPr>
              <a:t>Overrepresentation in  special education </a:t>
            </a:r>
          </a:p>
          <a:p>
            <a:pPr>
              <a:lnSpc>
                <a:spcPct val="100000"/>
              </a:lnSpc>
              <a:spcBef>
                <a:spcPts val="0"/>
              </a:spcBef>
              <a:buSzPct val="100000"/>
            </a:pPr>
            <a:r>
              <a:rPr lang="en-US" sz="1800" dirty="0">
                <a:latin typeface="Gentona Book" pitchFamily="2" charset="77"/>
              </a:rPr>
              <a:t>Higher referral and suspension rates </a:t>
            </a:r>
          </a:p>
          <a:p>
            <a:pPr>
              <a:lnSpc>
                <a:spcPct val="100000"/>
              </a:lnSpc>
              <a:spcBef>
                <a:spcPts val="0"/>
              </a:spcBef>
              <a:buSzPct val="100000"/>
            </a:pPr>
            <a:r>
              <a:rPr lang="en-US" sz="1800" dirty="0">
                <a:latin typeface="Gentona Book" pitchFamily="2" charset="77"/>
              </a:rPr>
              <a:t>Higher dropout rates </a:t>
            </a:r>
          </a:p>
        </p:txBody>
      </p:sp>
      <p:sp>
        <p:nvSpPr>
          <p:cNvPr id="7" name="Google Shape;487;p71">
            <a:extLst>
              <a:ext uri="{FF2B5EF4-FFF2-40B4-BE49-F238E27FC236}">
                <a16:creationId xmlns:a16="http://schemas.microsoft.com/office/drawing/2014/main" id="{7DF16706-798C-21C4-F0F3-CE959268814E}"/>
              </a:ext>
            </a:extLst>
          </p:cNvPr>
          <p:cNvSpPr txBox="1">
            <a:spLocks/>
          </p:cNvSpPr>
          <p:nvPr/>
        </p:nvSpPr>
        <p:spPr>
          <a:xfrm>
            <a:off x="8489093" y="2758296"/>
            <a:ext cx="2808542" cy="2914400"/>
          </a:xfrm>
          <a:prstGeom prst="rect">
            <a:avLst/>
          </a:prstGeom>
        </p:spPr>
        <p:txBody>
          <a:bodyPr spcFirstLastPara="1" vert="horz" wrap="square"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r>
              <a:rPr lang="en-US" sz="1800" dirty="0">
                <a:latin typeface="Gentona Book" pitchFamily="2" charset="77"/>
              </a:rPr>
              <a:t>Slow changes in  demographics of leaders </a:t>
            </a:r>
          </a:p>
          <a:p>
            <a:pPr>
              <a:spcBef>
                <a:spcPts val="0"/>
              </a:spcBef>
              <a:buSzPct val="100000"/>
            </a:pPr>
            <a:r>
              <a:rPr lang="en-US" sz="1800" dirty="0">
                <a:latin typeface="Gentona Book" pitchFamily="2" charset="77"/>
              </a:rPr>
              <a:t>Overall, administrators have less experience </a:t>
            </a:r>
          </a:p>
          <a:p>
            <a:pPr>
              <a:spcBef>
                <a:spcPts val="0"/>
              </a:spcBef>
              <a:buSzPct val="100000"/>
            </a:pPr>
            <a:r>
              <a:rPr lang="en-US" sz="1800" dirty="0">
                <a:latin typeface="Gentona Book" pitchFamily="2" charset="77"/>
              </a:rPr>
              <a:t>High needs schools have least experienced administrators </a:t>
            </a:r>
          </a:p>
        </p:txBody>
      </p:sp>
    </p:spTree>
    <p:extLst>
      <p:ext uri="{BB962C8B-B14F-4D97-AF65-F5344CB8AC3E}">
        <p14:creationId xmlns:p14="http://schemas.microsoft.com/office/powerpoint/2010/main" val="2830082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4147-4DDB-91A0-1FDA-F9FD51831114}"/>
              </a:ext>
            </a:extLst>
          </p:cNvPr>
          <p:cNvSpPr>
            <a:spLocks noGrp="1"/>
          </p:cNvSpPr>
          <p:nvPr>
            <p:ph type="title"/>
          </p:nvPr>
        </p:nvSpPr>
        <p:spPr/>
        <p:txBody>
          <a:bodyPr>
            <a:normAutofit fontScale="90000"/>
          </a:bodyPr>
          <a:lstStyle/>
          <a:p>
            <a:r>
              <a:rPr lang="en" dirty="0"/>
              <a:t>Recommendations for Leader Learning </a:t>
            </a:r>
            <a:endParaRPr lang="en-US" dirty="0"/>
          </a:p>
        </p:txBody>
      </p:sp>
      <p:sp>
        <p:nvSpPr>
          <p:cNvPr id="4" name="Text Placeholder 3">
            <a:extLst>
              <a:ext uri="{FF2B5EF4-FFF2-40B4-BE49-F238E27FC236}">
                <a16:creationId xmlns:a16="http://schemas.microsoft.com/office/drawing/2014/main" id="{C386C9D3-0D83-84E3-AD33-58495A24FC86}"/>
              </a:ext>
            </a:extLst>
          </p:cNvPr>
          <p:cNvSpPr>
            <a:spLocks noGrp="1"/>
          </p:cNvSpPr>
          <p:nvPr>
            <p:ph type="body" sz="quarter" idx="15"/>
          </p:nvPr>
        </p:nvSpPr>
        <p:spPr>
          <a:xfrm>
            <a:off x="958449" y="2545492"/>
            <a:ext cx="2108200" cy="2080296"/>
          </a:xfrm>
        </p:spPr>
        <p:txBody>
          <a:bodyPr/>
          <a:lstStyle/>
          <a:p>
            <a:pPr marL="0" indent="0"/>
            <a:r>
              <a:rPr lang="en-US" sz="3200" dirty="0"/>
              <a:t>Use Modeling </a:t>
            </a:r>
          </a:p>
          <a:p>
            <a:endParaRPr lang="en-US" dirty="0"/>
          </a:p>
        </p:txBody>
      </p:sp>
      <p:sp>
        <p:nvSpPr>
          <p:cNvPr id="3" name="Text Placeholder 2">
            <a:extLst>
              <a:ext uri="{FF2B5EF4-FFF2-40B4-BE49-F238E27FC236}">
                <a16:creationId xmlns:a16="http://schemas.microsoft.com/office/drawing/2014/main" id="{89A2EDD1-2CCF-5C06-C13B-45C5D84B729D}"/>
              </a:ext>
            </a:extLst>
          </p:cNvPr>
          <p:cNvSpPr>
            <a:spLocks noGrp="1"/>
          </p:cNvSpPr>
          <p:nvPr>
            <p:ph type="body" sz="quarter" idx="14"/>
          </p:nvPr>
        </p:nvSpPr>
        <p:spPr>
          <a:xfrm>
            <a:off x="3674751" y="2545492"/>
            <a:ext cx="2108200" cy="2080296"/>
          </a:xfrm>
        </p:spPr>
        <p:txBody>
          <a:bodyPr/>
          <a:lstStyle/>
          <a:p>
            <a:pPr marL="0" indent="0"/>
            <a:r>
              <a:rPr lang="en-US" sz="3200" dirty="0"/>
              <a:t>Apply a Systems Approach </a:t>
            </a:r>
          </a:p>
          <a:p>
            <a:endParaRPr lang="en-US" dirty="0"/>
          </a:p>
        </p:txBody>
      </p:sp>
      <p:sp>
        <p:nvSpPr>
          <p:cNvPr id="5" name="Text Placeholder 4">
            <a:extLst>
              <a:ext uri="{FF2B5EF4-FFF2-40B4-BE49-F238E27FC236}">
                <a16:creationId xmlns:a16="http://schemas.microsoft.com/office/drawing/2014/main" id="{95EBB119-7CA6-B53B-862C-F889D65ACC9C}"/>
              </a:ext>
            </a:extLst>
          </p:cNvPr>
          <p:cNvSpPr>
            <a:spLocks noGrp="1"/>
          </p:cNvSpPr>
          <p:nvPr>
            <p:ph type="body" sz="quarter" idx="16"/>
          </p:nvPr>
        </p:nvSpPr>
        <p:spPr>
          <a:xfrm>
            <a:off x="6240162" y="2545492"/>
            <a:ext cx="2409568" cy="2080296"/>
          </a:xfrm>
        </p:spPr>
        <p:txBody>
          <a:bodyPr/>
          <a:lstStyle/>
          <a:p>
            <a:r>
              <a:rPr lang="en-US" sz="3200" dirty="0"/>
              <a:t>Encourage Shared Leadership </a:t>
            </a:r>
          </a:p>
          <a:p>
            <a:endParaRPr lang="en-US" dirty="0"/>
          </a:p>
        </p:txBody>
      </p:sp>
      <p:sp>
        <p:nvSpPr>
          <p:cNvPr id="6" name="Text Placeholder 5">
            <a:extLst>
              <a:ext uri="{FF2B5EF4-FFF2-40B4-BE49-F238E27FC236}">
                <a16:creationId xmlns:a16="http://schemas.microsoft.com/office/drawing/2014/main" id="{79932234-FB96-FF34-653F-70E8D92A76A0}"/>
              </a:ext>
            </a:extLst>
          </p:cNvPr>
          <p:cNvSpPr>
            <a:spLocks noGrp="1"/>
          </p:cNvSpPr>
          <p:nvPr>
            <p:ph type="body" sz="quarter" idx="17"/>
          </p:nvPr>
        </p:nvSpPr>
        <p:spPr>
          <a:xfrm>
            <a:off x="8983362" y="2545492"/>
            <a:ext cx="2409568" cy="2089261"/>
          </a:xfrm>
        </p:spPr>
        <p:txBody>
          <a:bodyPr/>
          <a:lstStyle/>
          <a:p>
            <a:r>
              <a:rPr lang="en-US" sz="3200" dirty="0"/>
              <a:t>Provide a Learning School Example  </a:t>
            </a:r>
          </a:p>
          <a:p>
            <a:endParaRPr lang="en-US" dirty="0"/>
          </a:p>
        </p:txBody>
      </p:sp>
    </p:spTree>
    <p:extLst>
      <p:ext uri="{BB962C8B-B14F-4D97-AF65-F5344CB8AC3E}">
        <p14:creationId xmlns:p14="http://schemas.microsoft.com/office/powerpoint/2010/main" val="587448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4147-4DDB-91A0-1FDA-F9FD51831114}"/>
              </a:ext>
            </a:extLst>
          </p:cNvPr>
          <p:cNvSpPr>
            <a:spLocks noGrp="1"/>
          </p:cNvSpPr>
          <p:nvPr>
            <p:ph type="title"/>
          </p:nvPr>
        </p:nvSpPr>
        <p:spPr/>
        <p:txBody>
          <a:bodyPr>
            <a:normAutofit/>
          </a:bodyPr>
          <a:lstStyle/>
          <a:p>
            <a:r>
              <a:rPr lang="en" dirty="0"/>
              <a:t>Leader Role </a:t>
            </a:r>
            <a:endParaRPr lang="en-US" dirty="0"/>
          </a:p>
        </p:txBody>
      </p:sp>
      <p:sp>
        <p:nvSpPr>
          <p:cNvPr id="4" name="Text Placeholder 3">
            <a:extLst>
              <a:ext uri="{FF2B5EF4-FFF2-40B4-BE49-F238E27FC236}">
                <a16:creationId xmlns:a16="http://schemas.microsoft.com/office/drawing/2014/main" id="{C386C9D3-0D83-84E3-AD33-58495A24FC86}"/>
              </a:ext>
            </a:extLst>
          </p:cNvPr>
          <p:cNvSpPr>
            <a:spLocks noGrp="1"/>
          </p:cNvSpPr>
          <p:nvPr>
            <p:ph type="body" sz="quarter" idx="15"/>
          </p:nvPr>
        </p:nvSpPr>
        <p:spPr>
          <a:xfrm>
            <a:off x="958449" y="2545492"/>
            <a:ext cx="2108200" cy="2080296"/>
          </a:xfrm>
        </p:spPr>
        <p:txBody>
          <a:bodyPr/>
          <a:lstStyle/>
          <a:p>
            <a:pPr marL="0" indent="0"/>
            <a:r>
              <a:rPr lang="en-US" sz="3200" dirty="0"/>
              <a:t>Host Leader</a:t>
            </a:r>
          </a:p>
          <a:p>
            <a:endParaRPr lang="en-US" dirty="0"/>
          </a:p>
        </p:txBody>
      </p:sp>
      <p:sp>
        <p:nvSpPr>
          <p:cNvPr id="3" name="Text Placeholder 2">
            <a:extLst>
              <a:ext uri="{FF2B5EF4-FFF2-40B4-BE49-F238E27FC236}">
                <a16:creationId xmlns:a16="http://schemas.microsoft.com/office/drawing/2014/main" id="{89A2EDD1-2CCF-5C06-C13B-45C5D84B729D}"/>
              </a:ext>
            </a:extLst>
          </p:cNvPr>
          <p:cNvSpPr>
            <a:spLocks noGrp="1"/>
          </p:cNvSpPr>
          <p:nvPr>
            <p:ph type="body" sz="quarter" idx="14"/>
          </p:nvPr>
        </p:nvSpPr>
        <p:spPr>
          <a:xfrm>
            <a:off x="3674751" y="2545492"/>
            <a:ext cx="2108200" cy="2080296"/>
          </a:xfrm>
        </p:spPr>
        <p:txBody>
          <a:bodyPr/>
          <a:lstStyle/>
          <a:p>
            <a:pPr marL="0" indent="0"/>
            <a:r>
              <a:rPr lang="en-US" sz="3200" dirty="0"/>
              <a:t>Conditions for Learning </a:t>
            </a:r>
          </a:p>
          <a:p>
            <a:endParaRPr lang="en-US" dirty="0"/>
          </a:p>
        </p:txBody>
      </p:sp>
      <p:sp>
        <p:nvSpPr>
          <p:cNvPr id="5" name="Text Placeholder 4">
            <a:extLst>
              <a:ext uri="{FF2B5EF4-FFF2-40B4-BE49-F238E27FC236}">
                <a16:creationId xmlns:a16="http://schemas.microsoft.com/office/drawing/2014/main" id="{95EBB119-7CA6-B53B-862C-F889D65ACC9C}"/>
              </a:ext>
            </a:extLst>
          </p:cNvPr>
          <p:cNvSpPr>
            <a:spLocks noGrp="1"/>
          </p:cNvSpPr>
          <p:nvPr>
            <p:ph type="body" sz="quarter" idx="16"/>
          </p:nvPr>
        </p:nvSpPr>
        <p:spPr>
          <a:xfrm>
            <a:off x="6240162" y="2545492"/>
            <a:ext cx="2409568" cy="2080296"/>
          </a:xfrm>
        </p:spPr>
        <p:txBody>
          <a:bodyPr/>
          <a:lstStyle/>
          <a:p>
            <a:pPr marL="0" indent="0"/>
            <a:r>
              <a:rPr lang="en-US" sz="3200" dirty="0"/>
              <a:t>Self-Reflection </a:t>
            </a:r>
          </a:p>
          <a:p>
            <a:endParaRPr lang="en-US" dirty="0"/>
          </a:p>
        </p:txBody>
      </p:sp>
      <p:sp>
        <p:nvSpPr>
          <p:cNvPr id="6" name="Text Placeholder 5">
            <a:extLst>
              <a:ext uri="{FF2B5EF4-FFF2-40B4-BE49-F238E27FC236}">
                <a16:creationId xmlns:a16="http://schemas.microsoft.com/office/drawing/2014/main" id="{79932234-FB96-FF34-653F-70E8D92A76A0}"/>
              </a:ext>
            </a:extLst>
          </p:cNvPr>
          <p:cNvSpPr>
            <a:spLocks noGrp="1"/>
          </p:cNvSpPr>
          <p:nvPr>
            <p:ph type="body" sz="quarter" idx="17"/>
          </p:nvPr>
        </p:nvSpPr>
        <p:spPr>
          <a:xfrm>
            <a:off x="8983362" y="2554457"/>
            <a:ext cx="2409568" cy="2080296"/>
          </a:xfrm>
        </p:spPr>
        <p:txBody>
          <a:bodyPr/>
          <a:lstStyle/>
          <a:p>
            <a:pPr marL="0" indent="0"/>
            <a:r>
              <a:rPr lang="en-US" sz="3200" dirty="0"/>
              <a:t>Heart </a:t>
            </a:r>
          </a:p>
          <a:p>
            <a:endParaRPr lang="en-US" dirty="0"/>
          </a:p>
        </p:txBody>
      </p:sp>
    </p:spTree>
    <p:extLst>
      <p:ext uri="{BB962C8B-B14F-4D97-AF65-F5344CB8AC3E}">
        <p14:creationId xmlns:p14="http://schemas.microsoft.com/office/powerpoint/2010/main" val="2039624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750F74-5188-A12E-864D-CCB4BCCBF19F}"/>
              </a:ext>
            </a:extLst>
          </p:cNvPr>
          <p:cNvSpPr txBox="1">
            <a:spLocks noGrp="1"/>
          </p:cNvSpPr>
          <p:nvPr>
            <p:ph type="title" idx="4294967295"/>
          </p:nvPr>
        </p:nvSpPr>
        <p:spPr>
          <a:xfrm>
            <a:off x="1829581" y="1107922"/>
            <a:ext cx="8532836" cy="7705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CEEDAR’s Winning Aspiration</a:t>
            </a:r>
          </a:p>
        </p:txBody>
      </p:sp>
      <p:sp>
        <p:nvSpPr>
          <p:cNvPr id="5" name="Content Placeholder 2">
            <a:extLst>
              <a:ext uri="{FF2B5EF4-FFF2-40B4-BE49-F238E27FC236}">
                <a16:creationId xmlns:a16="http://schemas.microsoft.com/office/drawing/2014/main" id="{E4357342-5388-B00F-C5F9-3F4F972E8EAF}"/>
              </a:ext>
            </a:extLst>
          </p:cNvPr>
          <p:cNvSpPr txBox="1">
            <a:spLocks/>
          </p:cNvSpPr>
          <p:nvPr/>
        </p:nvSpPr>
        <p:spPr>
          <a:xfrm>
            <a:off x="1651239" y="2724250"/>
            <a:ext cx="8889519" cy="20692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sz="4000" dirty="0">
                <a:latin typeface="Gentona Book" pitchFamily="2" charset="77"/>
              </a:rPr>
              <a:t>Every student with a disability has an </a:t>
            </a:r>
          </a:p>
          <a:p>
            <a:pPr marL="0" indent="0" algn="ctr">
              <a:lnSpc>
                <a:spcPct val="100000"/>
              </a:lnSpc>
              <a:spcBef>
                <a:spcPts val="0"/>
              </a:spcBef>
              <a:buNone/>
              <a:defRPr/>
            </a:pPr>
            <a:r>
              <a:rPr lang="en-US" sz="4000" dirty="0">
                <a:latin typeface="Gentona Book" pitchFamily="2" charset="77"/>
              </a:rPr>
              <a:t>equitable opportunity to achieve.</a:t>
            </a:r>
          </a:p>
        </p:txBody>
      </p:sp>
    </p:spTree>
    <p:extLst>
      <p:ext uri="{BB962C8B-B14F-4D97-AF65-F5344CB8AC3E}">
        <p14:creationId xmlns:p14="http://schemas.microsoft.com/office/powerpoint/2010/main" val="274049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3" name="Picture 2">
            <a:extLst>
              <a:ext uri="{FF2B5EF4-FFF2-40B4-BE49-F238E27FC236}">
                <a16:creationId xmlns:a16="http://schemas.microsoft.com/office/drawing/2014/main" id="{38B579D6-E009-79EA-2080-C311463B8ED3}"/>
              </a:ext>
              <a:ext uri="{C183D7F6-B498-43B3-948B-1728B52AA6E4}">
                <adec:decorative xmlns:adec="http://schemas.microsoft.com/office/drawing/2017/decorative" val="1"/>
              </a:ext>
            </a:extLst>
          </p:cNvPr>
          <p:cNvPicPr>
            <a:picLocks noChangeAspect="1"/>
          </p:cNvPicPr>
          <p:nvPr/>
        </p:nvPicPr>
        <p:blipFill rotWithShape="1">
          <a:blip r:embed="rId3"/>
          <a:srcRect b="12072"/>
          <a:stretch/>
        </p:blipFill>
        <p:spPr>
          <a:xfrm>
            <a:off x="0" y="1"/>
            <a:ext cx="12197955" cy="6030096"/>
          </a:xfrm>
          <a:prstGeom prst="rect">
            <a:avLst/>
          </a:prstGeom>
        </p:spPr>
      </p:pic>
      <p:sp>
        <p:nvSpPr>
          <p:cNvPr id="510" name="Google Shape;510;p74"/>
          <p:cNvSpPr txBox="1">
            <a:spLocks noGrp="1"/>
          </p:cNvSpPr>
          <p:nvPr>
            <p:ph type="title"/>
          </p:nvPr>
        </p:nvSpPr>
        <p:spPr>
          <a:xfrm>
            <a:off x="433205" y="594159"/>
            <a:ext cx="6021200" cy="732800"/>
          </a:xfrm>
          <a:prstGeom prst="rect">
            <a:avLst/>
          </a:prstGeom>
        </p:spPr>
        <p:txBody>
          <a:bodyPr spcFirstLastPara="1" vert="horz" wrap="square" lIns="91433" tIns="45700" rIns="91433" bIns="45700" rtlCol="0" anchor="t" anchorCtr="0">
            <a:normAutofit fontScale="90000"/>
          </a:bodyPr>
          <a:lstStyle/>
          <a:p>
            <a:r>
              <a:rPr lang="en" b="1" dirty="0">
                <a:latin typeface="Gentona Book" pitchFamily="2" charset="77"/>
              </a:rPr>
              <a:t>Syracuse Example </a:t>
            </a:r>
            <a:endParaRPr b="1" dirty="0">
              <a:latin typeface="Gentona Book" pitchFamily="2" charset="77"/>
            </a:endParaRPr>
          </a:p>
        </p:txBody>
      </p:sp>
      <p:sp>
        <p:nvSpPr>
          <p:cNvPr id="511" name="Google Shape;511;p74"/>
          <p:cNvSpPr txBox="1">
            <a:spLocks noGrp="1"/>
          </p:cNvSpPr>
          <p:nvPr>
            <p:ph type="body" idx="1"/>
          </p:nvPr>
        </p:nvSpPr>
        <p:spPr>
          <a:xfrm>
            <a:off x="433205" y="1598587"/>
            <a:ext cx="6021200" cy="641200"/>
          </a:xfrm>
          <a:prstGeom prst="rect">
            <a:avLst/>
          </a:prstGeom>
        </p:spPr>
        <p:txBody>
          <a:bodyPr spcFirstLastPara="1" vert="horz" wrap="square" lIns="91433" tIns="45700" rIns="91433" bIns="45700" rtlCol="0" anchor="t" anchorCtr="0">
            <a:noAutofit/>
          </a:bodyPr>
          <a:lstStyle/>
          <a:p>
            <a:pPr marL="0" indent="0" algn="r">
              <a:lnSpc>
                <a:spcPct val="115000"/>
              </a:lnSpc>
              <a:spcBef>
                <a:spcPts val="0"/>
              </a:spcBef>
              <a:buSzPts val="1100"/>
            </a:pPr>
            <a:r>
              <a:rPr lang="en" sz="2300" dirty="0">
                <a:latin typeface="Gentona Book" pitchFamily="2" charset="77"/>
              </a:rPr>
              <a:t>Embedding Culturally Responsive Pedagogy </a:t>
            </a:r>
            <a:endParaRPr sz="2300" dirty="0">
              <a:latin typeface="Gentona Book" pitchFamily="2" charset="77"/>
            </a:endParaRPr>
          </a:p>
        </p:txBody>
      </p:sp>
      <p:sp>
        <p:nvSpPr>
          <p:cNvPr id="512" name="Google Shape;512;p74"/>
          <p:cNvSpPr txBox="1">
            <a:spLocks noGrp="1"/>
          </p:cNvSpPr>
          <p:nvPr>
            <p:ph type="body" idx="2"/>
          </p:nvPr>
        </p:nvSpPr>
        <p:spPr>
          <a:xfrm>
            <a:off x="123568" y="3072467"/>
            <a:ext cx="6330837" cy="641200"/>
          </a:xfrm>
          <a:prstGeom prst="rect">
            <a:avLst/>
          </a:prstGeom>
        </p:spPr>
        <p:txBody>
          <a:bodyPr spcFirstLastPara="1" vert="horz" wrap="square" lIns="91433" tIns="45700" rIns="91433" bIns="45700" rtlCol="0" anchor="t" anchorCtr="0">
            <a:noAutofit/>
          </a:bodyPr>
          <a:lstStyle/>
          <a:p>
            <a:pPr marL="0" indent="0" algn="r"/>
            <a:r>
              <a:rPr lang="en" sz="2300" dirty="0">
                <a:latin typeface="Gentona Book" pitchFamily="2" charset="77"/>
              </a:rPr>
              <a:t>Simulation related to CRP misunderstandings </a:t>
            </a:r>
            <a:endParaRPr sz="2300" dirty="0">
              <a:latin typeface="Gentona Book" pitchFamily="2" charset="77"/>
            </a:endParaRPr>
          </a:p>
        </p:txBody>
      </p:sp>
      <p:sp>
        <p:nvSpPr>
          <p:cNvPr id="513" name="Google Shape;513;p74"/>
          <p:cNvSpPr txBox="1">
            <a:spLocks noGrp="1"/>
          </p:cNvSpPr>
          <p:nvPr>
            <p:ph type="body" idx="3"/>
          </p:nvPr>
        </p:nvSpPr>
        <p:spPr>
          <a:xfrm>
            <a:off x="433205" y="4546347"/>
            <a:ext cx="6021200" cy="641200"/>
          </a:xfrm>
          <a:prstGeom prst="rect">
            <a:avLst/>
          </a:prstGeom>
        </p:spPr>
        <p:txBody>
          <a:bodyPr spcFirstLastPara="1" vert="horz" wrap="square" lIns="91433" tIns="45700" rIns="91433" bIns="45700" rtlCol="0" anchor="t" anchorCtr="0">
            <a:noAutofit/>
          </a:bodyPr>
          <a:lstStyle/>
          <a:p>
            <a:pPr marL="0" indent="0" algn="r">
              <a:lnSpc>
                <a:spcPct val="115000"/>
              </a:lnSpc>
              <a:spcBef>
                <a:spcPts val="0"/>
              </a:spcBef>
              <a:buSzPts val="1100"/>
            </a:pPr>
            <a:r>
              <a:rPr lang="en" sz="2300" dirty="0">
                <a:latin typeface="Gentona Book" pitchFamily="2" charset="77"/>
                <a:ea typeface="Times New Roman"/>
                <a:cs typeface="Times New Roman"/>
                <a:sym typeface="Times New Roman"/>
              </a:rPr>
              <a:t>Aligned with NY framework in coursework</a:t>
            </a:r>
            <a:endParaRPr sz="2300" dirty="0">
              <a:latin typeface="Gentona Book" pitchFamily="2" charset="77"/>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0269A5-74A4-7FC3-1518-A0BB51216E1A}"/>
              </a:ext>
            </a:extLst>
          </p:cNvPr>
          <p:cNvSpPr>
            <a:spLocks noGrp="1"/>
          </p:cNvSpPr>
          <p:nvPr>
            <p:ph type="title"/>
          </p:nvPr>
        </p:nvSpPr>
        <p:spPr/>
        <p:txBody>
          <a:bodyPr>
            <a:normAutofit/>
          </a:bodyPr>
          <a:lstStyle/>
          <a:p>
            <a:r>
              <a:rPr lang="en" sz="5400" b="1" dirty="0"/>
              <a:t>Resources</a:t>
            </a:r>
            <a:endParaRPr lang="en-US" sz="5400" b="1" dirty="0"/>
          </a:p>
        </p:txBody>
      </p:sp>
      <p:sp>
        <p:nvSpPr>
          <p:cNvPr id="2" name="Text Placeholder 1">
            <a:extLst>
              <a:ext uri="{FF2B5EF4-FFF2-40B4-BE49-F238E27FC236}">
                <a16:creationId xmlns:a16="http://schemas.microsoft.com/office/drawing/2014/main" id="{5263B65A-1B0B-A738-563D-48F5471A101C}"/>
              </a:ext>
            </a:extLst>
          </p:cNvPr>
          <p:cNvSpPr>
            <a:spLocks noGrp="1"/>
          </p:cNvSpPr>
          <p:nvPr>
            <p:ph type="body" sz="quarter" idx="15"/>
          </p:nvPr>
        </p:nvSpPr>
        <p:spPr/>
        <p:txBody>
          <a:bodyPr>
            <a:normAutofit fontScale="92500" lnSpcReduction="10000"/>
          </a:bodyPr>
          <a:lstStyle/>
          <a:p>
            <a:r>
              <a:rPr lang="en-US" dirty="0"/>
              <a:t>Culturally Relevant Education Innovation Configuration </a:t>
            </a:r>
          </a:p>
          <a:p>
            <a:endParaRPr lang="en-US" dirty="0"/>
          </a:p>
        </p:txBody>
      </p:sp>
      <p:sp>
        <p:nvSpPr>
          <p:cNvPr id="4" name="Text Placeholder 3">
            <a:extLst>
              <a:ext uri="{FF2B5EF4-FFF2-40B4-BE49-F238E27FC236}">
                <a16:creationId xmlns:a16="http://schemas.microsoft.com/office/drawing/2014/main" id="{A4827CBC-47F6-F7F1-6117-2B33E66B1829}"/>
              </a:ext>
            </a:extLst>
          </p:cNvPr>
          <p:cNvSpPr>
            <a:spLocks noGrp="1"/>
          </p:cNvSpPr>
          <p:nvPr>
            <p:ph type="body" sz="quarter" idx="17"/>
          </p:nvPr>
        </p:nvSpPr>
        <p:spPr/>
        <p:txBody>
          <a:bodyPr>
            <a:normAutofit fontScale="92500" lnSpcReduction="10000"/>
          </a:bodyPr>
          <a:lstStyle/>
          <a:p>
            <a:r>
              <a:rPr lang="en-US" dirty="0"/>
              <a:t>Inclusive Leadership Innovation Configuration </a:t>
            </a:r>
          </a:p>
          <a:p>
            <a:endParaRPr lang="en-US" dirty="0"/>
          </a:p>
        </p:txBody>
      </p:sp>
      <p:sp>
        <p:nvSpPr>
          <p:cNvPr id="3" name="Text Placeholder 2">
            <a:extLst>
              <a:ext uri="{FF2B5EF4-FFF2-40B4-BE49-F238E27FC236}">
                <a16:creationId xmlns:a16="http://schemas.microsoft.com/office/drawing/2014/main" id="{E9BDA583-5A0D-5937-4BA2-BDB20F95B513}"/>
              </a:ext>
            </a:extLst>
          </p:cNvPr>
          <p:cNvSpPr>
            <a:spLocks noGrp="1"/>
          </p:cNvSpPr>
          <p:nvPr>
            <p:ph type="body" sz="quarter" idx="16"/>
          </p:nvPr>
        </p:nvSpPr>
        <p:spPr/>
        <p:txBody>
          <a:bodyPr>
            <a:normAutofit fontScale="92500" lnSpcReduction="10000"/>
          </a:bodyPr>
          <a:lstStyle/>
          <a:p>
            <a:r>
              <a:rPr lang="en-US" u="sng" dirty="0">
                <a:solidFill>
                  <a:schemeClr val="hlink"/>
                </a:solidFill>
                <a:hlinkClick r:id="rId3"/>
              </a:rPr>
              <a:t>EXPLORING EQUITY ISSUES: Culturally Responsive Leaders</a:t>
            </a:r>
            <a:endParaRPr lang="en-US" dirty="0"/>
          </a:p>
          <a:p>
            <a:endParaRPr lang="en-US" dirty="0"/>
          </a:p>
        </p:txBody>
      </p:sp>
      <p:sp>
        <p:nvSpPr>
          <p:cNvPr id="5" name="Text Placeholder 4">
            <a:extLst>
              <a:ext uri="{FF2B5EF4-FFF2-40B4-BE49-F238E27FC236}">
                <a16:creationId xmlns:a16="http://schemas.microsoft.com/office/drawing/2014/main" id="{D18D2EF2-0181-C5F4-3F0F-7987FDB78B95}"/>
              </a:ext>
            </a:extLst>
          </p:cNvPr>
          <p:cNvSpPr>
            <a:spLocks noGrp="1"/>
          </p:cNvSpPr>
          <p:nvPr>
            <p:ph type="body" sz="quarter" idx="18"/>
          </p:nvPr>
        </p:nvSpPr>
        <p:spPr/>
        <p:txBody>
          <a:bodyPr>
            <a:normAutofit fontScale="92500" lnSpcReduction="10000"/>
          </a:bodyPr>
          <a:lstStyle/>
          <a:p>
            <a:r>
              <a:rPr lang="en-US" dirty="0"/>
              <a:t>University Council for Educational Administration </a:t>
            </a:r>
          </a:p>
          <a:p>
            <a:endParaRPr lang="en-US" dirty="0"/>
          </a:p>
        </p:txBody>
      </p:sp>
    </p:spTree>
    <p:extLst>
      <p:ext uri="{BB962C8B-B14F-4D97-AF65-F5344CB8AC3E}">
        <p14:creationId xmlns:p14="http://schemas.microsoft.com/office/powerpoint/2010/main" val="1174759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11"/>
        <p:cNvGrpSpPr/>
        <p:nvPr/>
      </p:nvGrpSpPr>
      <p:grpSpPr>
        <a:xfrm>
          <a:off x="0" y="0"/>
          <a:ext cx="0" cy="0"/>
          <a:chOff x="0" y="0"/>
          <a:chExt cx="0" cy="0"/>
        </a:xfrm>
      </p:grpSpPr>
      <p:sp>
        <p:nvSpPr>
          <p:cNvPr id="423" name="Freeform: Shape 42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Question mark ">
            <a:extLst>
              <a:ext uri="{FF2B5EF4-FFF2-40B4-BE49-F238E27FC236}">
                <a16:creationId xmlns:a16="http://schemas.microsoft.com/office/drawing/2014/main" id="{BEC33AD6-0321-7AA4-E81A-881D8AC5E7E7}"/>
              </a:ext>
            </a:extLst>
          </p:cNvPr>
          <p:cNvPicPr>
            <a:picLocks noChangeAspect="1"/>
          </p:cNvPicPr>
          <p:nvPr/>
        </p:nvPicPr>
        <p:blipFill rotWithShape="1">
          <a:blip r:embed="rId3"/>
          <a:srcRect l="27918" r="2267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13" name="Google Shape;413;p59"/>
          <p:cNvSpPr txBox="1">
            <a:spLocks noGrp="1"/>
          </p:cNvSpPr>
          <p:nvPr>
            <p:ph type="title" idx="4294967295"/>
          </p:nvPr>
        </p:nvSpPr>
        <p:spPr>
          <a:xfrm>
            <a:off x="5900738" y="2573338"/>
            <a:ext cx="5892800" cy="3663950"/>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rm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tx1"/>
                </a:solidFill>
                <a:effectLst/>
                <a:uLnTx/>
                <a:uFillTx/>
                <a:latin typeface="Gentona Book" pitchFamily="2" charset="77"/>
                <a:ea typeface="+mn-ea"/>
                <a:cs typeface="+mn-cs"/>
              </a:rPr>
              <a:t>Do you collaborate with your Educational Leadership Program? </a:t>
            </a:r>
          </a:p>
          <a:p>
            <a:pPr marL="0" marR="0" lvl="0" indent="0" algn="l" defTabSz="914400" rtl="0" eaLnBrk="1" fontAlgn="auto" latinLnBrk="0" hangingPunct="1">
              <a:lnSpc>
                <a:spcPct val="90000"/>
              </a:lnSpc>
              <a:spcBef>
                <a:spcPts val="0"/>
              </a:spcBef>
              <a:spcAft>
                <a:spcPts val="0"/>
              </a:spcAft>
              <a:buClr>
                <a:schemeClr val="dk1"/>
              </a:buClr>
              <a:buSzPts val="800"/>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60068545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 name="Picture 4" descr="A family looking at a computer&#10;&#10;">
            <a:extLst>
              <a:ext uri="{FF2B5EF4-FFF2-40B4-BE49-F238E27FC236}">
                <a16:creationId xmlns:a16="http://schemas.microsoft.com/office/drawing/2014/main" id="{9A183968-71E7-5569-7A3D-ADAD91994DD2}"/>
              </a:ext>
            </a:extLst>
          </p:cNvPr>
          <p:cNvPicPr>
            <a:picLocks noChangeAspect="1"/>
          </p:cNvPicPr>
          <p:nvPr/>
        </p:nvPicPr>
        <p:blipFill>
          <a:blip r:embed="rId3"/>
          <a:stretch>
            <a:fillRect/>
          </a:stretch>
        </p:blipFill>
        <p:spPr>
          <a:xfrm>
            <a:off x="-195470" y="-184515"/>
            <a:ext cx="12854328" cy="7227030"/>
          </a:xfrm>
          <a:prstGeom prst="rect">
            <a:avLst/>
          </a:prstGeom>
        </p:spPr>
      </p:pic>
      <p:sp>
        <p:nvSpPr>
          <p:cNvPr id="7" name="Text Placeholder 1">
            <a:extLst>
              <a:ext uri="{FF2B5EF4-FFF2-40B4-BE49-F238E27FC236}">
                <a16:creationId xmlns:a16="http://schemas.microsoft.com/office/drawing/2014/main" id="{DD468B7A-3F35-5B51-7CBA-8D0D7D4716CC}"/>
              </a:ext>
            </a:extLst>
          </p:cNvPr>
          <p:cNvSpPr txBox="1">
            <a:spLocks noGrp="1"/>
          </p:cNvSpPr>
          <p:nvPr>
            <p:ph type="title" idx="4294967295"/>
          </p:nvPr>
        </p:nvSpPr>
        <p:spPr>
          <a:xfrm>
            <a:off x="1696995" y="2656703"/>
            <a:ext cx="8798011" cy="21747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chemeClr val="dk1"/>
              </a:buClr>
              <a:buSzPts val="4100"/>
              <a:buFont typeface="Arial" panose="020B0604020202020204" pitchFamily="34" charset="0"/>
              <a:buNone/>
              <a:tabLst/>
              <a:defRPr/>
            </a:pPr>
            <a:r>
              <a:rPr kumimoji="0" lang="en-US" sz="4400" b="1" i="0" u="none" strike="noStrike" kern="1200" cap="none" spc="0" normalizeH="0" baseline="0" noProof="0" dirty="0">
                <a:ln>
                  <a:noFill/>
                </a:ln>
                <a:solidFill>
                  <a:schemeClr val="bg1"/>
                </a:solidFill>
                <a:effectLst/>
                <a:uLnTx/>
                <a:uFillTx/>
                <a:latin typeface="Gentona Book" pitchFamily="2" charset="77"/>
                <a:ea typeface="+mn-ea"/>
                <a:cs typeface="+mn-cs"/>
              </a:rPr>
              <a:t>Brief #4 (in progress) </a:t>
            </a:r>
          </a:p>
          <a:p>
            <a:pPr marL="0" marR="0" lvl="0" indent="0" algn="ctr" defTabSz="914400" rtl="0" eaLnBrk="1" fontAlgn="auto" latinLnBrk="0" hangingPunct="1">
              <a:lnSpc>
                <a:spcPct val="90000"/>
              </a:lnSpc>
              <a:spcBef>
                <a:spcPts val="1000"/>
              </a:spcBef>
              <a:spcAft>
                <a:spcPts val="0"/>
              </a:spcAft>
              <a:buClr>
                <a:schemeClr val="dk1"/>
              </a:buClr>
              <a:buSzPts val="4100"/>
              <a:buFont typeface="Arial" panose="020B0604020202020204" pitchFamily="34" charset="0"/>
              <a:buNone/>
              <a:tabLst/>
              <a:defRPr/>
            </a:pPr>
            <a:r>
              <a:rPr kumimoji="0" lang="en-US" sz="4400" b="1" i="0" u="none" strike="noStrike" kern="1200" cap="none" spc="0" normalizeH="0" baseline="0" noProof="0" dirty="0">
                <a:ln>
                  <a:noFill/>
                </a:ln>
                <a:solidFill>
                  <a:schemeClr val="bg1"/>
                </a:solidFill>
                <a:effectLst/>
                <a:uLnTx/>
                <a:uFillTx/>
                <a:latin typeface="Gentona Book" pitchFamily="2" charset="77"/>
                <a:ea typeface="+mn-ea"/>
                <a:cs typeface="+mn-cs"/>
              </a:rPr>
              <a:t>Family and Community Advocacy to Influence Policy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a:extLst>
              <a:ext uri="{FF2B5EF4-FFF2-40B4-BE49-F238E27FC236}">
                <a16:creationId xmlns:a16="http://schemas.microsoft.com/office/drawing/2014/main" id="{A17460BF-8048-C8D2-C801-140E9ECA2747}"/>
              </a:ext>
              <a:ext uri="{C183D7F6-B498-43B3-948B-1728B52AA6E4}">
                <adec:decorative xmlns:adec="http://schemas.microsoft.com/office/drawing/2017/decorative" val="1"/>
              </a:ext>
            </a:extLst>
          </p:cNvPr>
          <p:cNvSpPr/>
          <p:nvPr/>
        </p:nvSpPr>
        <p:spPr>
          <a:xfrm>
            <a:off x="1696994" y="2360143"/>
            <a:ext cx="8798011" cy="2471350"/>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pic>
        <p:nvPicPr>
          <p:cNvPr id="6" name="Picture 5" descr="CEEDAR logo">
            <a:extLst>
              <a:ext uri="{FF2B5EF4-FFF2-40B4-BE49-F238E27FC236}">
                <a16:creationId xmlns:a16="http://schemas.microsoft.com/office/drawing/2014/main" id="{398F1BB9-EE83-73C5-C8C3-8E848A02E1F4}"/>
              </a:ext>
            </a:extLst>
          </p:cNvPr>
          <p:cNvPicPr>
            <a:picLocks noChangeAspect="1"/>
          </p:cNvPicPr>
          <p:nvPr/>
        </p:nvPicPr>
        <p:blipFill>
          <a:blip r:embed="rId4"/>
          <a:stretch>
            <a:fillRect/>
          </a:stretch>
        </p:blipFill>
        <p:spPr>
          <a:xfrm>
            <a:off x="-195470" y="6109217"/>
            <a:ext cx="2320832" cy="48191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11"/>
        <p:cNvGrpSpPr/>
        <p:nvPr/>
      </p:nvGrpSpPr>
      <p:grpSpPr>
        <a:xfrm>
          <a:off x="0" y="0"/>
          <a:ext cx="0" cy="0"/>
          <a:chOff x="0" y="0"/>
          <a:chExt cx="0" cy="0"/>
        </a:xfrm>
      </p:grpSpPr>
      <p:sp>
        <p:nvSpPr>
          <p:cNvPr id="423" name="Freeform: Shape 42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Question mark ">
            <a:extLst>
              <a:ext uri="{FF2B5EF4-FFF2-40B4-BE49-F238E27FC236}">
                <a16:creationId xmlns:a16="http://schemas.microsoft.com/office/drawing/2014/main" id="{BEC33AD6-0321-7AA4-E81A-881D8AC5E7E7}"/>
              </a:ext>
            </a:extLst>
          </p:cNvPr>
          <p:cNvPicPr>
            <a:picLocks noChangeAspect="1"/>
          </p:cNvPicPr>
          <p:nvPr/>
        </p:nvPicPr>
        <p:blipFill rotWithShape="1">
          <a:blip r:embed="rId3"/>
          <a:srcRect l="27918" r="2267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13" name="Google Shape;413;p59"/>
          <p:cNvSpPr txBox="1">
            <a:spLocks noGrp="1"/>
          </p:cNvSpPr>
          <p:nvPr>
            <p:ph type="title" idx="4294967295"/>
          </p:nvPr>
        </p:nvSpPr>
        <p:spPr>
          <a:xfrm>
            <a:off x="5900738" y="2411413"/>
            <a:ext cx="5892800" cy="3665537"/>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rmAutofit/>
          </a:bodyPr>
          <a:lstStyle/>
          <a:p>
            <a:pPr marL="0" marR="0" lvl="0" indent="0" algn="r" defTabSz="914400" rtl="0" eaLnBrk="1" fontAlgn="auto" latinLnBrk="0" hangingPunct="1">
              <a:lnSpc>
                <a:spcPct val="90000"/>
              </a:lnSpc>
              <a:spcBef>
                <a:spcPts val="1067"/>
              </a:spcBef>
              <a:spcAft>
                <a:spcPts val="0"/>
              </a:spcAft>
              <a:buClr>
                <a:prstClr val="black"/>
              </a:buClr>
              <a:buSzPts val="2100"/>
              <a:buFont typeface="Arial" panose="020B0604020202020204" pitchFamily="34" charset="0"/>
              <a:buNone/>
              <a:tabLst/>
              <a:defRPr/>
            </a:pPr>
            <a:r>
              <a:rPr kumimoji="0" lang="en-US" sz="4400" b="1" i="0" u="none" strike="noStrike" kern="1200" cap="none" spc="0" normalizeH="0" baseline="0" noProof="0" dirty="0">
                <a:ln>
                  <a:noFill/>
                </a:ln>
                <a:solidFill>
                  <a:schemeClr val="tx1"/>
                </a:solidFill>
                <a:effectLst/>
                <a:uLnTx/>
                <a:uFillTx/>
                <a:latin typeface="Gentona Book" pitchFamily="2" charset="77"/>
                <a:ea typeface="+mn-ea"/>
                <a:cs typeface="+mn-cs"/>
              </a:rPr>
              <a:t>How do you connect with family and community advocacy groups in your role?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tx1"/>
                </a:solidFill>
                <a:effectLst/>
                <a:uLnTx/>
                <a:uFillTx/>
                <a:latin typeface="Gentona Book" pitchFamily="2" charset="77"/>
                <a:ea typeface="+mn-ea"/>
                <a:cs typeface="+mn-cs"/>
              </a:rPr>
              <a:t> </a:t>
            </a:r>
          </a:p>
          <a:p>
            <a:pPr marL="0" marR="0" lvl="0" indent="0" algn="l" defTabSz="914400" rtl="0" eaLnBrk="1" fontAlgn="auto" latinLnBrk="0" hangingPunct="1">
              <a:lnSpc>
                <a:spcPct val="90000"/>
              </a:lnSpc>
              <a:spcBef>
                <a:spcPts val="0"/>
              </a:spcBef>
              <a:spcAft>
                <a:spcPts val="0"/>
              </a:spcAft>
              <a:buClr>
                <a:schemeClr val="dk1"/>
              </a:buClr>
              <a:buSzPts val="800"/>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09401192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11"/>
        <p:cNvGrpSpPr/>
        <p:nvPr/>
      </p:nvGrpSpPr>
      <p:grpSpPr>
        <a:xfrm>
          <a:off x="0" y="0"/>
          <a:ext cx="0" cy="0"/>
          <a:chOff x="0" y="0"/>
          <a:chExt cx="0" cy="0"/>
        </a:xfrm>
      </p:grpSpPr>
      <p:sp>
        <p:nvSpPr>
          <p:cNvPr id="423" name="Freeform: Shape 42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Question mark">
            <a:extLst>
              <a:ext uri="{FF2B5EF4-FFF2-40B4-BE49-F238E27FC236}">
                <a16:creationId xmlns:a16="http://schemas.microsoft.com/office/drawing/2014/main" id="{BEC33AD6-0321-7AA4-E81A-881D8AC5E7E7}"/>
              </a:ext>
            </a:extLst>
          </p:cNvPr>
          <p:cNvPicPr>
            <a:picLocks noChangeAspect="1"/>
          </p:cNvPicPr>
          <p:nvPr/>
        </p:nvPicPr>
        <p:blipFill rotWithShape="1">
          <a:blip r:embed="rId3"/>
          <a:srcRect l="27918" r="2267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13" name="Google Shape;413;p59"/>
          <p:cNvSpPr txBox="1">
            <a:spLocks noGrp="1"/>
          </p:cNvSpPr>
          <p:nvPr>
            <p:ph type="title" idx="4294967295"/>
          </p:nvPr>
        </p:nvSpPr>
        <p:spPr>
          <a:xfrm>
            <a:off x="5321300" y="3054350"/>
            <a:ext cx="6870700" cy="2605088"/>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67"/>
              </a:spcBef>
              <a:spcAft>
                <a:spcPts val="0"/>
              </a:spcAft>
              <a:buClr>
                <a:prstClr val="black"/>
              </a:buClr>
              <a:buSzPts val="2100"/>
              <a:buFont typeface="Arial" panose="020B0604020202020204" pitchFamily="34" charset="0"/>
              <a:buNone/>
              <a:tabLst/>
              <a:defRPr/>
            </a:pPr>
            <a:r>
              <a:rPr kumimoji="0" lang="en-US" sz="6600" b="1" i="0" u="none" strike="noStrike" kern="1200" cap="none" spc="0" normalizeH="0" baseline="0" noProof="0" dirty="0">
                <a:ln>
                  <a:noFill/>
                </a:ln>
                <a:solidFill>
                  <a:schemeClr val="tx1"/>
                </a:solidFill>
                <a:effectLst/>
                <a:uLnTx/>
                <a:uFillTx/>
                <a:latin typeface="Gentona Book" pitchFamily="2" charset="77"/>
                <a:ea typeface="+mn-ea"/>
                <a:cs typeface="+mn-cs"/>
              </a:rPr>
              <a:t>Questions?</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tx1"/>
                </a:solidFill>
                <a:effectLst/>
                <a:uLnTx/>
                <a:uFillTx/>
                <a:latin typeface="Gentona Book" pitchFamily="2" charset="77"/>
                <a:ea typeface="+mn-ea"/>
                <a:cs typeface="+mn-cs"/>
              </a:rPr>
              <a:t> </a:t>
            </a:r>
          </a:p>
          <a:p>
            <a:pPr marL="0" marR="0" lvl="0" indent="0" algn="l" defTabSz="914400" rtl="0" eaLnBrk="1" fontAlgn="auto" latinLnBrk="0" hangingPunct="1">
              <a:lnSpc>
                <a:spcPct val="90000"/>
              </a:lnSpc>
              <a:spcBef>
                <a:spcPts val="0"/>
              </a:spcBef>
              <a:spcAft>
                <a:spcPts val="0"/>
              </a:spcAft>
              <a:buClr>
                <a:schemeClr val="dk1"/>
              </a:buClr>
              <a:buSzPts val="800"/>
              <a:buFont typeface="Arial" panose="020B0604020202020204" pitchFamily="34" charset="0"/>
              <a:buNone/>
              <a:tabLst/>
              <a:defRPr/>
            </a:pPr>
            <a:endParaRPr kumimoji="0" lang="en-US" sz="1800" b="1" i="0" u="none" strike="noStrike" kern="1200" cap="none" spc="0" normalizeH="0" baseline="0" noProof="0" dirty="0">
              <a:ln>
                <a:noFill/>
              </a:ln>
              <a:solidFill>
                <a:schemeClr val="tx1"/>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67"/>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78757388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80"/>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4100"/>
              <a:buFontTx/>
              <a:buNone/>
              <a:tabLst/>
              <a:defRPr/>
            </a:pPr>
            <a:r>
              <a:rPr kumimoji="0" lang="en-US" sz="5467" b="1" i="0" u="none" strike="noStrike" kern="1200" cap="none" spc="0" normalizeH="0" baseline="0" noProof="0" dirty="0">
                <a:ln>
                  <a:noFill/>
                </a:ln>
                <a:solidFill>
                  <a:schemeClr val="dk1"/>
                </a:solidFill>
                <a:effectLst/>
                <a:uLnTx/>
                <a:uFillTx/>
                <a:latin typeface="Gentona Book" pitchFamily="2" charset="77"/>
                <a:ea typeface="+mn-ea"/>
                <a:cs typeface="+mn-cs"/>
                <a:sym typeface="Arial"/>
              </a:rPr>
              <a:t>Disclaimer</a:t>
            </a:r>
            <a:endParaRPr kumimoji="0" lang="en-US" sz="1467" b="0" i="0" u="none" strike="noStrike" kern="1200" cap="none" spc="0" normalizeH="0" baseline="0" noProof="0" dirty="0">
              <a:ln>
                <a:noFill/>
              </a:ln>
              <a:solidFill>
                <a:schemeClr val="tx1"/>
              </a:solidFill>
              <a:effectLst/>
              <a:uLnTx/>
              <a:uFillTx/>
              <a:latin typeface="Gentona Book" pitchFamily="2" charset="77"/>
              <a:ea typeface="+mn-ea"/>
              <a:cs typeface="+mn-cs"/>
            </a:endParaRPr>
          </a:p>
        </p:txBody>
      </p:sp>
      <p:pic>
        <p:nvPicPr>
          <p:cNvPr id="552" name="Google Shape;552;p80" descr="OSEP logo "/>
          <p:cNvPicPr preferRelativeResize="0"/>
          <p:nvPr/>
        </p:nvPicPr>
        <p:blipFill rotWithShape="1">
          <a:blip r:embed="rId3">
            <a:alphaModFix/>
          </a:blip>
          <a:srcRect/>
          <a:stretch/>
        </p:blipFill>
        <p:spPr>
          <a:xfrm>
            <a:off x="481309" y="2426263"/>
            <a:ext cx="1587715" cy="1325459"/>
          </a:xfrm>
          <a:prstGeom prst="rect">
            <a:avLst/>
          </a:prstGeom>
          <a:noFill/>
          <a:ln>
            <a:noFill/>
          </a:ln>
        </p:spPr>
      </p:pic>
      <p:sp>
        <p:nvSpPr>
          <p:cNvPr id="553" name="Google Shape;553;p80"/>
          <p:cNvSpPr txBox="1"/>
          <p:nvPr/>
        </p:nvSpPr>
        <p:spPr>
          <a:xfrm>
            <a:off x="2597257" y="2364271"/>
            <a:ext cx="8756400" cy="2801368"/>
          </a:xfrm>
          <a:prstGeom prst="rect">
            <a:avLst/>
          </a:prstGeom>
          <a:noFill/>
          <a:ln>
            <a:noFill/>
          </a:ln>
        </p:spPr>
        <p:txBody>
          <a:bodyPr spcFirstLastPara="1" wrap="square" lIns="91433" tIns="45700" rIns="91433" bIns="45700" anchor="t" anchorCtr="0">
            <a:spAutoFit/>
          </a:bodyPr>
          <a:lstStyle/>
          <a:p>
            <a:pPr>
              <a:lnSpc>
                <a:spcPct val="150000"/>
              </a:lnSpc>
            </a:pPr>
            <a:r>
              <a:rPr lang="en" sz="1867" dirty="0">
                <a:solidFill>
                  <a:schemeClr val="dk1"/>
                </a:solidFill>
                <a:latin typeface="Gentona Book" pitchFamily="2" charset="77"/>
                <a:ea typeface="Helvetica Neue"/>
                <a:cs typeface="Helvetica Neue"/>
                <a:sym typeface="Helvetica Neue"/>
              </a:rPr>
              <a:t>This content was produced under U.S. Department of Education, Office of Special Education Programs, Award No. H325A220002. David </a:t>
            </a:r>
            <a:r>
              <a:rPr lang="en" sz="1867" dirty="0" err="1">
                <a:solidFill>
                  <a:schemeClr val="dk1"/>
                </a:solidFill>
                <a:latin typeface="Gentona Book" pitchFamily="2" charset="77"/>
                <a:ea typeface="Helvetica Neue"/>
                <a:cs typeface="Helvetica Neue"/>
                <a:sym typeface="Helvetica Neue"/>
              </a:rPr>
              <a:t>Guardino</a:t>
            </a:r>
            <a:r>
              <a:rPr lang="en" sz="1867" dirty="0">
                <a:solidFill>
                  <a:schemeClr val="dk1"/>
                </a:solidFill>
                <a:latin typeface="Gentona Book" pitchFamily="2" charset="77"/>
                <a:ea typeface="Helvetica Neue"/>
                <a:cs typeface="Helvetica Neue"/>
                <a:sym typeface="Helvetica Neue"/>
              </a:rPr>
              <a:t> serves as the project officer. The views expressed herein do not necessarily represent the positions or </a:t>
            </a:r>
            <a:r>
              <a:rPr lang="en" sz="2400" dirty="0">
                <a:solidFill>
                  <a:schemeClr val="dk1"/>
                </a:solidFill>
                <a:latin typeface="Gentona Book" pitchFamily="2" charset="77"/>
                <a:ea typeface="Helvetica Neue"/>
                <a:cs typeface="Helvetica Neue"/>
                <a:sym typeface="Helvetica Neue"/>
              </a:rPr>
              <a:t>policies</a:t>
            </a:r>
            <a:r>
              <a:rPr lang="en" sz="1867" dirty="0">
                <a:solidFill>
                  <a:schemeClr val="dk1"/>
                </a:solidFill>
                <a:latin typeface="Gentona Book" pitchFamily="2" charset="77"/>
                <a:ea typeface="Helvetica Neue"/>
                <a:cs typeface="Helvetica Neue"/>
                <a:sym typeface="Helvetica Neue"/>
              </a:rPr>
              <a:t> of the U.S. Department of Education. No official endorsement by the U.S. Department of Education of any product, commodity, service, or enterprise mentioned in this website is intended or should be inferred.</a:t>
            </a:r>
            <a:endParaRPr sz="1467" dirty="0">
              <a:latin typeface="Gentona Book" pitchFamily="2" charset="7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8"/>
          <p:cNvSpPr txBox="1">
            <a:spLocks noGrp="1"/>
          </p:cNvSpPr>
          <p:nvPr>
            <p:ph type="title"/>
          </p:nvPr>
        </p:nvSpPr>
        <p:spPr>
          <a:xfrm>
            <a:off x="958633" y="1932632"/>
            <a:ext cx="4372000" cy="3524800"/>
          </a:xfrm>
          <a:prstGeom prst="rect">
            <a:avLst/>
          </a:prstGeom>
        </p:spPr>
        <p:txBody>
          <a:bodyPr spcFirstLastPara="1" vert="horz" wrap="square" lIns="91433" tIns="45700" rIns="91433" bIns="45700" rtlCol="0" anchor="t" anchorCtr="0">
            <a:normAutofit/>
          </a:bodyPr>
          <a:lstStyle/>
          <a:p>
            <a:pPr>
              <a:buSzPts val="1100"/>
            </a:pPr>
            <a:endParaRPr sz="2859" dirty="0"/>
          </a:p>
          <a:p>
            <a:r>
              <a:rPr lang="en" sz="2859" dirty="0">
                <a:latin typeface="Gentona Book" pitchFamily="2" charset="77"/>
              </a:rPr>
              <a:t>Students of color </a:t>
            </a:r>
            <a:endParaRPr sz="2859" dirty="0">
              <a:latin typeface="Gentona Book" pitchFamily="2" charset="77"/>
            </a:endParaRPr>
          </a:p>
          <a:p>
            <a:pPr marL="609585" indent="-486349">
              <a:buSzPts val="2144"/>
              <a:buChar char="●"/>
            </a:pPr>
            <a:r>
              <a:rPr lang="en" sz="2859" dirty="0">
                <a:latin typeface="Gentona Book" pitchFamily="2" charset="77"/>
              </a:rPr>
              <a:t>53% public school students </a:t>
            </a:r>
            <a:endParaRPr sz="2859" dirty="0">
              <a:latin typeface="Gentona Book" pitchFamily="2" charset="77"/>
            </a:endParaRPr>
          </a:p>
          <a:p>
            <a:pPr marL="609585" indent="-486349">
              <a:buSzPts val="2144"/>
              <a:buChar char="●"/>
            </a:pPr>
            <a:r>
              <a:rPr lang="en" sz="2859" dirty="0">
                <a:latin typeface="Gentona Book" pitchFamily="2" charset="77"/>
              </a:rPr>
              <a:t>48% of students served under IDEA </a:t>
            </a:r>
            <a:endParaRPr sz="2859" dirty="0">
              <a:latin typeface="Gentona Book" pitchFamily="2" charset="77"/>
            </a:endParaRPr>
          </a:p>
          <a:p>
            <a:endParaRPr sz="2859" dirty="0"/>
          </a:p>
          <a:p>
            <a:endParaRPr dirty="0"/>
          </a:p>
        </p:txBody>
      </p:sp>
      <p:sp>
        <p:nvSpPr>
          <p:cNvPr id="328" name="Google Shape;328;p48"/>
          <p:cNvSpPr txBox="1"/>
          <p:nvPr/>
        </p:nvSpPr>
        <p:spPr>
          <a:xfrm>
            <a:off x="5837800" y="1811100"/>
            <a:ext cx="5346000" cy="874173"/>
          </a:xfrm>
          <a:prstGeom prst="rect">
            <a:avLst/>
          </a:prstGeom>
          <a:noFill/>
          <a:ln>
            <a:noFill/>
          </a:ln>
        </p:spPr>
        <p:txBody>
          <a:bodyPr spcFirstLastPara="1" wrap="square" lIns="121900" tIns="121900" rIns="121900" bIns="121900" anchor="t" anchorCtr="0">
            <a:spAutoFit/>
          </a:bodyPr>
          <a:lstStyle/>
          <a:p>
            <a:pPr algn="ctr">
              <a:lnSpc>
                <a:spcPct val="90000"/>
              </a:lnSpc>
              <a:buClr>
                <a:schemeClr val="dk1"/>
              </a:buClr>
              <a:buSzPts val="1100"/>
            </a:pPr>
            <a:r>
              <a:rPr lang="en" sz="2267" b="1" dirty="0">
                <a:solidFill>
                  <a:schemeClr val="dk1"/>
                </a:solidFill>
                <a:latin typeface="Gentona Book" pitchFamily="2" charset="77"/>
              </a:rPr>
              <a:t>2017 National Assessment of Educational Programs</a:t>
            </a:r>
            <a:endParaRPr sz="2267" b="1" dirty="0">
              <a:latin typeface="Gentona Book" pitchFamily="2" charset="77"/>
            </a:endParaRPr>
          </a:p>
        </p:txBody>
      </p:sp>
      <p:graphicFrame>
        <p:nvGraphicFramePr>
          <p:cNvPr id="3" name="Google Shape;327;p48">
            <a:extLst>
              <a:ext uri="{FF2B5EF4-FFF2-40B4-BE49-F238E27FC236}">
                <a16:creationId xmlns:a16="http://schemas.microsoft.com/office/drawing/2014/main" id="{33D4DE47-0A96-E422-91D9-673D2B0612B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6709387"/>
              </p:ext>
            </p:extLst>
          </p:nvPr>
        </p:nvGraphicFramePr>
        <p:xfrm>
          <a:off x="5997836" y="2780270"/>
          <a:ext cx="5025927" cy="3126086"/>
        </p:xfrm>
        <a:graphic>
          <a:graphicData uri="http://schemas.openxmlformats.org/drawingml/2006/table">
            <a:tbl>
              <a:tblPr firstRow="1">
                <a:noFill/>
              </a:tblPr>
              <a:tblGrid>
                <a:gridCol w="1675309">
                  <a:extLst>
                    <a:ext uri="{9D8B030D-6E8A-4147-A177-3AD203B41FA5}">
                      <a16:colId xmlns:a16="http://schemas.microsoft.com/office/drawing/2014/main" val="20000"/>
                    </a:ext>
                  </a:extLst>
                </a:gridCol>
                <a:gridCol w="1879626">
                  <a:extLst>
                    <a:ext uri="{9D8B030D-6E8A-4147-A177-3AD203B41FA5}">
                      <a16:colId xmlns:a16="http://schemas.microsoft.com/office/drawing/2014/main" val="20001"/>
                    </a:ext>
                  </a:extLst>
                </a:gridCol>
                <a:gridCol w="1470992">
                  <a:extLst>
                    <a:ext uri="{9D8B030D-6E8A-4147-A177-3AD203B41FA5}">
                      <a16:colId xmlns:a16="http://schemas.microsoft.com/office/drawing/2014/main" val="20002"/>
                    </a:ext>
                  </a:extLst>
                </a:gridCol>
              </a:tblGrid>
              <a:tr h="58616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endParaRPr sz="2100"/>
                    </a:p>
                  </a:txBody>
                  <a:tcPr marL="105100" marR="105100" marT="105100" marB="1051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r>
                        <a:rPr lang="en" sz="2100" dirty="0"/>
                        <a:t>ELA </a:t>
                      </a:r>
                      <a:endParaRPr sz="2100" dirty="0"/>
                    </a:p>
                  </a:txBody>
                  <a:tcPr marL="105100" marR="105100" marT="105100" marB="105100">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r>
                        <a:rPr lang="en" sz="2100"/>
                        <a:t>Math </a:t>
                      </a:r>
                      <a:endParaRPr sz="2100"/>
                    </a:p>
                  </a:txBody>
                  <a:tcPr marL="105100" marR="105100" marT="105100" marB="10510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7441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lnSpc>
                          <a:spcPct val="90000"/>
                        </a:lnSpc>
                        <a:spcBef>
                          <a:spcPts val="0"/>
                        </a:spcBef>
                        <a:spcAft>
                          <a:spcPts val="0"/>
                        </a:spcAft>
                        <a:buNone/>
                      </a:pPr>
                      <a:r>
                        <a:rPr lang="en" sz="2100" dirty="0">
                          <a:solidFill>
                            <a:schemeClr val="dk1"/>
                          </a:solidFill>
                        </a:rPr>
                        <a:t>White </a:t>
                      </a:r>
                      <a:endParaRPr sz="2100" dirty="0">
                        <a:solidFill>
                          <a:schemeClr val="dk1"/>
                        </a:solidFill>
                      </a:endParaRPr>
                    </a:p>
                    <a:p>
                      <a:pPr marL="0" lvl="0" indent="0" algn="ctr" rtl="0">
                        <a:lnSpc>
                          <a:spcPct val="90000"/>
                        </a:lnSpc>
                        <a:spcBef>
                          <a:spcPts val="0"/>
                        </a:spcBef>
                        <a:spcAft>
                          <a:spcPts val="0"/>
                        </a:spcAft>
                        <a:buNone/>
                      </a:pPr>
                      <a:endParaRPr sz="2100" dirty="0"/>
                    </a:p>
                  </a:txBody>
                  <a:tcPr marL="105100" marR="105100" marT="105100" marB="105100">
                    <a:lnL w="12700" cmpd="sng">
                      <a:solidFill>
                        <a:prstClr val="black"/>
                      </a:solidFill>
                      <a:prstDash val="solid"/>
                    </a:lnL>
                    <a:lnR w="12700" cap="flat" cmpd="sng" algn="ctr">
                      <a:solidFill>
                        <a:schemeClr val="tx1"/>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r>
                        <a:rPr lang="en" sz="2100" dirty="0"/>
                        <a:t>232</a:t>
                      </a:r>
                      <a:endParaRPr sz="2100" dirty="0"/>
                    </a:p>
                  </a:txBody>
                  <a:tcPr marL="105100" marR="105100" marT="105100" marB="105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r>
                        <a:rPr lang="en" sz="2100"/>
                        <a:t>248</a:t>
                      </a:r>
                      <a:endParaRPr sz="2100"/>
                    </a:p>
                  </a:txBody>
                  <a:tcPr marL="105100" marR="105100" marT="105100" marB="105100">
                    <a:lnL w="12700" cap="flat" cmpd="sng" algn="ctr">
                      <a:solidFill>
                        <a:schemeClr val="tx1"/>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7441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lnSpc>
                          <a:spcPct val="90000"/>
                        </a:lnSpc>
                        <a:spcBef>
                          <a:spcPts val="0"/>
                        </a:spcBef>
                        <a:spcAft>
                          <a:spcPts val="0"/>
                        </a:spcAft>
                        <a:buNone/>
                      </a:pPr>
                      <a:r>
                        <a:rPr lang="en" sz="2100">
                          <a:solidFill>
                            <a:schemeClr val="dk1"/>
                          </a:solidFill>
                        </a:rPr>
                        <a:t>Black </a:t>
                      </a:r>
                      <a:endParaRPr sz="2100">
                        <a:solidFill>
                          <a:schemeClr val="dk1"/>
                        </a:solidFill>
                      </a:endParaRPr>
                    </a:p>
                    <a:p>
                      <a:pPr marL="0" lvl="0" indent="0" algn="ctr" rtl="0">
                        <a:lnSpc>
                          <a:spcPct val="90000"/>
                        </a:lnSpc>
                        <a:spcBef>
                          <a:spcPts val="0"/>
                        </a:spcBef>
                        <a:spcAft>
                          <a:spcPts val="0"/>
                        </a:spcAft>
                        <a:buNone/>
                      </a:pPr>
                      <a:endParaRPr sz="2100"/>
                    </a:p>
                  </a:txBody>
                  <a:tcPr marL="105100" marR="105100" marT="105100" marB="105100">
                    <a:lnL w="12700" cmpd="sng">
                      <a:solidFill>
                        <a:prstClr val="black"/>
                      </a:solidFill>
                      <a:prstDash val="solid"/>
                    </a:lnL>
                    <a:lnR w="12700" cap="flat" cmpd="sng" algn="ctr">
                      <a:solidFill>
                        <a:schemeClr val="tx1"/>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lnSpc>
                          <a:spcPct val="90000"/>
                        </a:lnSpc>
                        <a:spcBef>
                          <a:spcPts val="0"/>
                        </a:spcBef>
                        <a:spcAft>
                          <a:spcPts val="0"/>
                        </a:spcAft>
                        <a:buNone/>
                      </a:pPr>
                      <a:r>
                        <a:rPr lang="en" sz="2100" dirty="0">
                          <a:solidFill>
                            <a:schemeClr val="dk1"/>
                          </a:solidFill>
                        </a:rPr>
                        <a:t>206</a:t>
                      </a:r>
                      <a:endParaRPr sz="2100" dirty="0">
                        <a:solidFill>
                          <a:schemeClr val="dk1"/>
                        </a:solidFill>
                      </a:endParaRPr>
                    </a:p>
                    <a:p>
                      <a:pPr marL="0" lvl="0" indent="0" algn="ctr" rtl="0">
                        <a:lnSpc>
                          <a:spcPct val="90000"/>
                        </a:lnSpc>
                        <a:spcBef>
                          <a:spcPts val="0"/>
                        </a:spcBef>
                        <a:spcAft>
                          <a:spcPts val="0"/>
                        </a:spcAft>
                        <a:buNone/>
                      </a:pPr>
                      <a:endParaRPr sz="2100" dirty="0"/>
                    </a:p>
                  </a:txBody>
                  <a:tcPr marL="105100" marR="105100" marT="105100" marB="105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r>
                        <a:rPr lang="en" sz="2100" dirty="0"/>
                        <a:t>223</a:t>
                      </a:r>
                      <a:endParaRPr sz="2100" dirty="0"/>
                    </a:p>
                  </a:txBody>
                  <a:tcPr marL="105100" marR="105100" marT="105100" marB="105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910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lnSpc>
                          <a:spcPct val="90000"/>
                        </a:lnSpc>
                        <a:spcBef>
                          <a:spcPts val="0"/>
                        </a:spcBef>
                        <a:spcAft>
                          <a:spcPts val="0"/>
                        </a:spcAft>
                        <a:buNone/>
                      </a:pPr>
                      <a:r>
                        <a:rPr lang="en" sz="2100">
                          <a:solidFill>
                            <a:schemeClr val="dk1"/>
                          </a:solidFill>
                        </a:rPr>
                        <a:t>Hispanic </a:t>
                      </a:r>
                      <a:endParaRPr sz="2100"/>
                    </a:p>
                  </a:txBody>
                  <a:tcPr marL="105100" marR="105100" marT="105100" marB="105100">
                    <a:lnL w="12700" cmpd="sng">
                      <a:solidFill>
                        <a:prstClr val="black"/>
                      </a:solidFill>
                      <a:prstDash val="solid"/>
                    </a:lnL>
                    <a:lnR w="12700" cap="flat" cmpd="sng" algn="ctr">
                      <a:solidFill>
                        <a:schemeClr val="tx1"/>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lnSpc>
                          <a:spcPct val="90000"/>
                        </a:lnSpc>
                        <a:spcBef>
                          <a:spcPts val="0"/>
                        </a:spcBef>
                        <a:spcAft>
                          <a:spcPts val="0"/>
                        </a:spcAft>
                        <a:buNone/>
                      </a:pPr>
                      <a:r>
                        <a:rPr lang="en" sz="2100" dirty="0">
                          <a:solidFill>
                            <a:schemeClr val="dk1"/>
                          </a:solidFill>
                        </a:rPr>
                        <a:t>209</a:t>
                      </a:r>
                      <a:endParaRPr sz="2100" dirty="0"/>
                    </a:p>
                  </a:txBody>
                  <a:tcPr marL="105100" marR="105100" marT="105100" marB="105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r>
                        <a:rPr lang="en" sz="2100" dirty="0"/>
                        <a:t>229 </a:t>
                      </a:r>
                      <a:endParaRPr sz="2100" dirty="0"/>
                    </a:p>
                  </a:txBody>
                  <a:tcPr marL="105100" marR="105100" marT="105100" marB="105100">
                    <a:lnL w="12700" cap="flat" cmpd="sng" algn="ctr">
                      <a:solidFill>
                        <a:schemeClr val="tx1"/>
                      </a:solidFill>
                      <a:prstDash val="solid"/>
                      <a:round/>
                      <a:headEnd type="none" w="med" len="med"/>
                      <a:tailEnd type="none" w="med" len="med"/>
                    </a:lnL>
                    <a:lnR w="12700" cmpd="sng">
                      <a:solidFill>
                        <a:prstClr val="black"/>
                      </a:solidFill>
                      <a:prstDash val="solid"/>
                    </a:lnR>
                    <a:lnT w="12700" cap="flat" cmpd="sng" algn="ctr">
                      <a:solidFill>
                        <a:schemeClr val="tx1"/>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9"/>
          <p:cNvSpPr txBox="1">
            <a:spLocks noGrp="1"/>
          </p:cNvSpPr>
          <p:nvPr>
            <p:ph type="title" idx="4294967295"/>
          </p:nvPr>
        </p:nvSpPr>
        <p:spPr>
          <a:xfrm>
            <a:off x="197000" y="436200"/>
            <a:ext cx="11798000" cy="1325600"/>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4100"/>
              <a:buFontTx/>
              <a:buNone/>
              <a:tabLst/>
              <a:defRPr/>
            </a:pPr>
            <a:r>
              <a:rPr kumimoji="0" lang="en-US" sz="5467" b="1" i="0" u="none" strike="noStrike" kern="1200" cap="none" spc="0" normalizeH="0" baseline="0" noProof="0" dirty="0">
                <a:ln>
                  <a:noFill/>
                </a:ln>
                <a:solidFill>
                  <a:schemeClr val="dk1"/>
                </a:solidFill>
                <a:effectLst/>
                <a:uLnTx/>
                <a:uFillTx/>
                <a:latin typeface="Gentona Book" pitchFamily="2" charset="77"/>
                <a:ea typeface="+mn-ea"/>
                <a:cs typeface="+mn-cs"/>
              </a:rPr>
              <a:t> Educator Workforce</a:t>
            </a:r>
            <a:endParaRPr kumimoji="0" lang="en-US" sz="1467" b="0" i="0" u="none" strike="noStrike" kern="1200" cap="none" spc="0" normalizeH="0" baseline="0" noProof="0" dirty="0">
              <a:ln>
                <a:noFill/>
              </a:ln>
              <a:solidFill>
                <a:schemeClr val="tx1"/>
              </a:solidFill>
              <a:effectLst/>
              <a:uLnTx/>
              <a:uFillTx/>
              <a:latin typeface="Gentona Book" pitchFamily="2" charset="77"/>
              <a:ea typeface="+mn-ea"/>
              <a:cs typeface="+mn-cs"/>
            </a:endParaRPr>
          </a:p>
        </p:txBody>
      </p:sp>
      <p:sp>
        <p:nvSpPr>
          <p:cNvPr id="335" name="Google Shape;335;p49"/>
          <p:cNvSpPr txBox="1">
            <a:spLocks noGrp="1"/>
          </p:cNvSpPr>
          <p:nvPr>
            <p:ph type="body" idx="1"/>
          </p:nvPr>
        </p:nvSpPr>
        <p:spPr>
          <a:xfrm>
            <a:off x="494271" y="1768941"/>
            <a:ext cx="11995200" cy="4116400"/>
          </a:xfrm>
          <a:prstGeom prst="rect">
            <a:avLst/>
          </a:prstGeom>
          <a:noFill/>
          <a:ln>
            <a:noFill/>
          </a:ln>
        </p:spPr>
        <p:txBody>
          <a:bodyPr spcFirstLastPara="1" vert="horz" wrap="square" lIns="91433" tIns="45700" rIns="91433" bIns="45700" rtlCol="0" anchor="t" anchorCtr="0">
            <a:noAutofit/>
          </a:bodyPr>
          <a:lstStyle/>
          <a:p>
            <a:pPr indent="-474121">
              <a:spcBef>
                <a:spcPts val="0"/>
              </a:spcBef>
              <a:buSzPct val="150000"/>
            </a:pPr>
            <a:r>
              <a:rPr lang="en" sz="2667" dirty="0">
                <a:latin typeface="Gentona Book" pitchFamily="2" charset="77"/>
              </a:rPr>
              <a:t>Predominantly White, middle class, and monolingual </a:t>
            </a:r>
            <a:endParaRPr sz="2667" dirty="0">
              <a:latin typeface="Gentona Book" pitchFamily="2" charset="77"/>
            </a:endParaRPr>
          </a:p>
          <a:p>
            <a:pPr indent="-474121">
              <a:spcBef>
                <a:spcPts val="0"/>
              </a:spcBef>
              <a:buSzPct val="150000"/>
            </a:pPr>
            <a:r>
              <a:rPr lang="en" sz="2667" dirty="0">
                <a:latin typeface="Gentona Book" pitchFamily="2" charset="77"/>
              </a:rPr>
              <a:t>TPP faculty have varied knowledge and skill for meeting the needs of diverse learners</a:t>
            </a:r>
            <a:endParaRPr sz="2667" dirty="0">
              <a:latin typeface="Gentona Book" pitchFamily="2" charset="77"/>
            </a:endParaRPr>
          </a:p>
          <a:p>
            <a:pPr marL="0" indent="0">
              <a:spcBef>
                <a:spcPts val="0"/>
              </a:spcBef>
              <a:buNone/>
            </a:pPr>
            <a:endParaRPr sz="2667" dirty="0">
              <a:latin typeface="Gentona Book" pitchFamily="2" charset="77"/>
            </a:endParaRPr>
          </a:p>
          <a:p>
            <a:pPr marL="0" indent="0">
              <a:spcBef>
                <a:spcPts val="0"/>
              </a:spcBef>
              <a:buNone/>
            </a:pPr>
            <a:r>
              <a:rPr lang="en" sz="2667" b="1" dirty="0">
                <a:latin typeface="Gentona Book" pitchFamily="2" charset="77"/>
              </a:rPr>
              <a:t>Supporting Special Education Teachers of Color (18%) </a:t>
            </a:r>
          </a:p>
          <a:p>
            <a:pPr marL="0" indent="0">
              <a:spcBef>
                <a:spcPts val="0"/>
              </a:spcBef>
              <a:buNone/>
            </a:pPr>
            <a:endParaRPr sz="2667" b="1" dirty="0">
              <a:latin typeface="Gentona Book" pitchFamily="2" charset="77"/>
            </a:endParaRPr>
          </a:p>
          <a:p>
            <a:pPr indent="-465655">
              <a:spcBef>
                <a:spcPts val="0"/>
              </a:spcBef>
              <a:buSzPts val="1900"/>
              <a:buChar char="●"/>
            </a:pPr>
            <a:r>
              <a:rPr lang="en" sz="2533" dirty="0">
                <a:latin typeface="Gentona Book" pitchFamily="2" charset="77"/>
              </a:rPr>
              <a:t>Provide culturally responsive teaching and evidence-based interventions</a:t>
            </a:r>
            <a:endParaRPr sz="2533" dirty="0">
              <a:latin typeface="Gentona Book" pitchFamily="2" charset="77"/>
            </a:endParaRPr>
          </a:p>
          <a:p>
            <a:pPr indent="-465655">
              <a:spcBef>
                <a:spcPts val="0"/>
              </a:spcBef>
              <a:buSzPts val="1900"/>
              <a:buChar char="●"/>
            </a:pPr>
            <a:r>
              <a:rPr lang="en" sz="2533" dirty="0">
                <a:latin typeface="Gentona Book" pitchFamily="2" charset="77"/>
              </a:rPr>
              <a:t>Advocate against biased practices and policies</a:t>
            </a:r>
            <a:endParaRPr sz="2533" dirty="0">
              <a:latin typeface="Gentona Book" pitchFamily="2" charset="77"/>
            </a:endParaRPr>
          </a:p>
          <a:p>
            <a:pPr indent="-465655">
              <a:spcBef>
                <a:spcPts val="0"/>
              </a:spcBef>
              <a:buSzPts val="1900"/>
              <a:buChar char="●"/>
            </a:pPr>
            <a:r>
              <a:rPr lang="en" sz="2533" dirty="0">
                <a:latin typeface="Gentona Book" pitchFamily="2" charset="77"/>
              </a:rPr>
              <a:t>Create a sense of belonging </a:t>
            </a:r>
            <a:endParaRPr sz="2533" dirty="0">
              <a:latin typeface="Gentona Book" pitchFamily="2" charset="77"/>
            </a:endParaRPr>
          </a:p>
          <a:p>
            <a:pPr indent="0">
              <a:spcBef>
                <a:spcPts val="0"/>
              </a:spcBef>
              <a:buNone/>
            </a:pPr>
            <a:endParaRPr sz="2667" dirty="0"/>
          </a:p>
          <a:p>
            <a:pPr marL="0" indent="0">
              <a:spcBef>
                <a:spcPts val="0"/>
              </a:spcBef>
              <a:buNone/>
            </a:pPr>
            <a:endParaRPr sz="3600" dirty="0"/>
          </a:p>
          <a:p>
            <a:pPr marL="237061" indent="-50799">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txBox="1">
            <a:spLocks noGrp="1"/>
          </p:cNvSpPr>
          <p:nvPr>
            <p:ph type="title" idx="4294967295"/>
          </p:nvPr>
        </p:nvSpPr>
        <p:spPr>
          <a:xfrm>
            <a:off x="197000" y="436200"/>
            <a:ext cx="11798000" cy="1325600"/>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4100"/>
              <a:buFontTx/>
              <a:buNone/>
              <a:tabLst/>
              <a:defRPr/>
            </a:pPr>
            <a:r>
              <a:rPr kumimoji="0" lang="en-US" sz="5467" b="1" i="0" u="none" strike="noStrike" kern="1200" cap="none" spc="0" normalizeH="0" baseline="0" noProof="0" dirty="0">
                <a:ln>
                  <a:noFill/>
                </a:ln>
                <a:solidFill>
                  <a:schemeClr val="dk1"/>
                </a:solidFill>
                <a:effectLst/>
                <a:uLnTx/>
                <a:uFillTx/>
                <a:latin typeface="+mn-lt"/>
                <a:ea typeface="+mn-ea"/>
                <a:cs typeface="+mn-cs"/>
              </a:rPr>
              <a:t>CEEDAR  </a:t>
            </a:r>
            <a:endParaRPr kumimoji="0" lang="en-US" sz="1467" b="0" i="0" u="none" strike="noStrike" kern="1200" cap="none" spc="0" normalizeH="0" baseline="0" noProof="0" dirty="0">
              <a:ln>
                <a:noFill/>
              </a:ln>
              <a:solidFill>
                <a:schemeClr val="tx1"/>
              </a:solidFill>
              <a:effectLst/>
              <a:uLnTx/>
              <a:uFillTx/>
              <a:latin typeface="+mn-lt"/>
              <a:ea typeface="+mn-ea"/>
              <a:cs typeface="+mn-cs"/>
            </a:endParaRPr>
          </a:p>
        </p:txBody>
      </p:sp>
      <p:sp>
        <p:nvSpPr>
          <p:cNvPr id="342" name="Google Shape;342;p50"/>
          <p:cNvSpPr txBox="1">
            <a:spLocks noGrp="1"/>
          </p:cNvSpPr>
          <p:nvPr>
            <p:ph type="body" idx="1"/>
          </p:nvPr>
        </p:nvSpPr>
        <p:spPr>
          <a:xfrm>
            <a:off x="433388" y="1692721"/>
            <a:ext cx="11219600" cy="41164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endParaRPr sz="3867"/>
          </a:p>
          <a:p>
            <a:pPr marL="0" indent="0">
              <a:lnSpc>
                <a:spcPct val="115000"/>
              </a:lnSpc>
              <a:spcBef>
                <a:spcPts val="0"/>
              </a:spcBef>
              <a:buNone/>
            </a:pPr>
            <a:r>
              <a:rPr lang="en" sz="2933"/>
              <a:t>The CEEDAR Center, a technical assistance Center funded to improve educator professional learning systems to support students with disabilities, is partnering with states and educator preparation programs to reform their policies and practices with a focus on equity and access.</a:t>
            </a:r>
            <a:endParaRPr sz="2933"/>
          </a:p>
          <a:p>
            <a:pPr marL="237061" indent="0">
              <a:spcBef>
                <a:spcPts val="0"/>
              </a:spcBef>
              <a:buNone/>
            </a:pPr>
            <a:endParaRPr/>
          </a:p>
          <a:p>
            <a:pPr marL="237061" indent="0">
              <a:spcBef>
                <a:spcPts val="0"/>
              </a:spcBef>
              <a:buNone/>
            </a:pPr>
            <a:endParaRPr/>
          </a:p>
          <a:p>
            <a:pPr marL="237061" indent="-50799">
              <a:buNone/>
            </a:pPr>
            <a:endParaRPr/>
          </a:p>
        </p:txBody>
      </p:sp>
      <p:pic>
        <p:nvPicPr>
          <p:cNvPr id="343" name="Google Shape;343;p50">
            <a:extLst>
              <a:ext uri="{C183D7F6-B498-43B3-948B-1728B52AA6E4}">
                <adec:decorative xmlns:adec="http://schemas.microsoft.com/office/drawing/2017/decorative" val="1"/>
              </a:ext>
            </a:extLst>
          </p:cNvPr>
          <p:cNvPicPr preferRelativeResize="0"/>
          <p:nvPr/>
        </p:nvPicPr>
        <p:blipFill rotWithShape="1">
          <a:blip r:embed="rId3">
            <a:alphaModFix/>
          </a:blip>
          <a:srcRect l="-1620" r="1619"/>
          <a:stretch/>
        </p:blipFill>
        <p:spPr>
          <a:xfrm>
            <a:off x="-197000" y="0"/>
            <a:ext cx="12192000" cy="6858000"/>
          </a:xfrm>
          <a:prstGeom prst="rect">
            <a:avLst/>
          </a:prstGeom>
          <a:noFill/>
          <a:ln>
            <a:noFill/>
          </a:ln>
        </p:spPr>
      </p:pic>
      <p:pic>
        <p:nvPicPr>
          <p:cNvPr id="344" name="Google Shape;344;p5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415564" y="3036000"/>
            <a:ext cx="2579437" cy="2773133"/>
          </a:xfrm>
          <a:prstGeom prst="rect">
            <a:avLst/>
          </a:prstGeom>
          <a:noFill/>
          <a:ln>
            <a:noFill/>
          </a:ln>
        </p:spPr>
      </p:pic>
      <p:pic>
        <p:nvPicPr>
          <p:cNvPr id="345" name="Google Shape;345;p5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015267" y="3875067"/>
            <a:ext cx="1380000" cy="1095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1"/>
          <p:cNvSpPr txBox="1">
            <a:spLocks noGrp="1"/>
          </p:cNvSpPr>
          <p:nvPr>
            <p:ph type="title" idx="4294967295"/>
          </p:nvPr>
        </p:nvSpPr>
        <p:spPr>
          <a:xfrm>
            <a:off x="197000" y="699715"/>
            <a:ext cx="11798000" cy="1062085"/>
          </a:xfrm>
          <a:prstGeom prst="rect">
            <a:avLst/>
          </a:prstGeom>
          <a:noFill/>
          <a:ln>
            <a:noFill/>
            <a:prstDash/>
          </a:ln>
          <a:effectLst/>
        </p:spPr>
        <p:txBody>
          <a:bodyPr rot="0" spcFirstLastPara="1" vertOverflow="overflow" horzOverflow="overflow" vert="horz" wrap="square" lIns="91433" tIns="45700" rIns="91433"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4100"/>
              <a:buFontTx/>
              <a:buNone/>
              <a:tabLst/>
              <a:defRPr/>
            </a:pPr>
            <a:r>
              <a:rPr kumimoji="0" lang="en-US" sz="5467" b="1" i="0" u="none" strike="noStrike" kern="1200" cap="none" spc="0" normalizeH="0" baseline="0" noProof="0" dirty="0">
                <a:ln>
                  <a:noFill/>
                </a:ln>
                <a:solidFill>
                  <a:schemeClr val="dk1"/>
                </a:solidFill>
                <a:effectLst/>
                <a:uLnTx/>
                <a:uFillTx/>
                <a:latin typeface="Gentona Book" pitchFamily="2" charset="77"/>
                <a:ea typeface="+mn-ea"/>
                <a:cs typeface="+mn-cs"/>
              </a:rPr>
              <a:t>CRE Topical Action Group </a:t>
            </a:r>
          </a:p>
        </p:txBody>
      </p:sp>
      <p:sp>
        <p:nvSpPr>
          <p:cNvPr id="352" name="Google Shape;352;p51"/>
          <p:cNvSpPr txBox="1">
            <a:spLocks noGrp="1"/>
          </p:cNvSpPr>
          <p:nvPr>
            <p:ph type="body" idx="1"/>
          </p:nvPr>
        </p:nvSpPr>
        <p:spPr>
          <a:xfrm>
            <a:off x="197000" y="1586533"/>
            <a:ext cx="5708800" cy="41164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endParaRPr sz="1867" dirty="0">
              <a:latin typeface="Gentona Book" pitchFamily="2" charset="77"/>
            </a:endParaRPr>
          </a:p>
          <a:p>
            <a:pPr indent="-440256">
              <a:lnSpc>
                <a:spcPct val="115000"/>
              </a:lnSpc>
              <a:spcBef>
                <a:spcPts val="0"/>
              </a:spcBef>
              <a:buSzPts val="1600"/>
            </a:pPr>
            <a:r>
              <a:rPr lang="en" sz="2133" dirty="0">
                <a:latin typeface="Gentona Book" pitchFamily="2" charset="77"/>
              </a:rPr>
              <a:t>9 states  </a:t>
            </a:r>
            <a:endParaRPr sz="2133" dirty="0">
              <a:latin typeface="Gentona Book" pitchFamily="2" charset="77"/>
            </a:endParaRPr>
          </a:p>
          <a:p>
            <a:pPr indent="-440256">
              <a:lnSpc>
                <a:spcPct val="115000"/>
              </a:lnSpc>
              <a:spcBef>
                <a:spcPts val="0"/>
              </a:spcBef>
              <a:buSzPts val="1600"/>
            </a:pPr>
            <a:r>
              <a:rPr lang="en" sz="2133" dirty="0">
                <a:latin typeface="Gentona Book" pitchFamily="2" charset="77"/>
              </a:rPr>
              <a:t>SEA and EPP approaches to CRE in preparation, partnerships, and policy</a:t>
            </a:r>
            <a:endParaRPr sz="2133" dirty="0">
              <a:latin typeface="Gentona Book" pitchFamily="2" charset="77"/>
            </a:endParaRPr>
          </a:p>
          <a:p>
            <a:pPr indent="-440256">
              <a:lnSpc>
                <a:spcPct val="115000"/>
              </a:lnSpc>
              <a:spcBef>
                <a:spcPts val="0"/>
              </a:spcBef>
              <a:buSzPts val="1600"/>
            </a:pPr>
            <a:r>
              <a:rPr lang="en" sz="2133" dirty="0">
                <a:latin typeface="Gentona Book" pitchFamily="2" charset="77"/>
              </a:rPr>
              <a:t>Leverage state efforts in a common focus area  </a:t>
            </a:r>
            <a:endParaRPr sz="2133" dirty="0">
              <a:latin typeface="Gentona Book" pitchFamily="2" charset="77"/>
            </a:endParaRPr>
          </a:p>
          <a:p>
            <a:pPr lvl="1" indent="-440256">
              <a:lnSpc>
                <a:spcPct val="115000"/>
              </a:lnSpc>
              <a:spcBef>
                <a:spcPts val="0"/>
              </a:spcBef>
              <a:buSzPts val="1600"/>
            </a:pPr>
            <a:r>
              <a:rPr lang="en" sz="2133" dirty="0">
                <a:latin typeface="Gentona Book" pitchFamily="2" charset="77"/>
              </a:rPr>
              <a:t>Facilitate discussions</a:t>
            </a:r>
            <a:endParaRPr sz="2133" dirty="0">
              <a:latin typeface="Gentona Book" pitchFamily="2" charset="77"/>
            </a:endParaRPr>
          </a:p>
          <a:p>
            <a:pPr lvl="1" indent="-440256">
              <a:lnSpc>
                <a:spcPct val="115000"/>
              </a:lnSpc>
              <a:spcBef>
                <a:spcPts val="0"/>
              </a:spcBef>
              <a:buSzPts val="1600"/>
            </a:pPr>
            <a:r>
              <a:rPr lang="en" sz="2133" dirty="0">
                <a:latin typeface="Gentona Book" pitchFamily="2" charset="77"/>
              </a:rPr>
              <a:t>Develop resources </a:t>
            </a:r>
            <a:endParaRPr sz="2133" dirty="0">
              <a:latin typeface="Gentona Book" pitchFamily="2" charset="77"/>
            </a:endParaRPr>
          </a:p>
          <a:p>
            <a:pPr lvl="1" indent="-440256">
              <a:lnSpc>
                <a:spcPct val="115000"/>
              </a:lnSpc>
              <a:spcBef>
                <a:spcPts val="0"/>
              </a:spcBef>
              <a:buSzPts val="1600"/>
            </a:pPr>
            <a:r>
              <a:rPr lang="en" sz="2133" dirty="0">
                <a:latin typeface="Gentona Book" pitchFamily="2" charset="77"/>
              </a:rPr>
              <a:t>Recommend policy action </a:t>
            </a:r>
            <a:endParaRPr sz="2133" dirty="0">
              <a:latin typeface="Gentona Book" pitchFamily="2" charset="77"/>
            </a:endParaRPr>
          </a:p>
          <a:p>
            <a:pPr marL="0" indent="0">
              <a:lnSpc>
                <a:spcPct val="115000"/>
              </a:lnSpc>
              <a:spcBef>
                <a:spcPts val="0"/>
              </a:spcBef>
              <a:buNone/>
            </a:pPr>
            <a:endParaRPr sz="2133" dirty="0"/>
          </a:p>
          <a:p>
            <a:pPr marL="0" indent="0">
              <a:lnSpc>
                <a:spcPct val="115000"/>
              </a:lnSpc>
              <a:spcBef>
                <a:spcPts val="0"/>
              </a:spcBef>
              <a:buNone/>
            </a:pPr>
            <a:endParaRPr sz="1867" dirty="0"/>
          </a:p>
          <a:p>
            <a:pPr marL="0" indent="0">
              <a:lnSpc>
                <a:spcPct val="115000"/>
              </a:lnSpc>
              <a:spcBef>
                <a:spcPts val="0"/>
              </a:spcBef>
              <a:buNone/>
            </a:pPr>
            <a:endParaRPr sz="1867" dirty="0">
              <a:solidFill>
                <a:srgbClr val="262626"/>
              </a:solidFill>
            </a:endParaRPr>
          </a:p>
          <a:p>
            <a:pPr marL="0" indent="0">
              <a:lnSpc>
                <a:spcPct val="115000"/>
              </a:lnSpc>
              <a:spcBef>
                <a:spcPts val="0"/>
              </a:spcBef>
              <a:buNone/>
            </a:pPr>
            <a:endParaRPr sz="1867" dirty="0">
              <a:solidFill>
                <a:srgbClr val="262626"/>
              </a:solidFill>
            </a:endParaRPr>
          </a:p>
          <a:p>
            <a:pPr marL="0" indent="0">
              <a:lnSpc>
                <a:spcPct val="115000"/>
              </a:lnSpc>
              <a:spcBef>
                <a:spcPts val="0"/>
              </a:spcBef>
              <a:buNone/>
            </a:pPr>
            <a:endParaRPr sz="1867" dirty="0"/>
          </a:p>
          <a:p>
            <a:pPr marL="0" indent="0">
              <a:lnSpc>
                <a:spcPct val="115000"/>
              </a:lnSpc>
              <a:spcBef>
                <a:spcPts val="0"/>
              </a:spcBef>
              <a:buNone/>
            </a:pPr>
            <a:r>
              <a:rPr lang="en" sz="1867" dirty="0"/>
              <a:t> </a:t>
            </a:r>
            <a:endParaRPr dirty="0"/>
          </a:p>
          <a:p>
            <a:pPr marL="0" indent="0">
              <a:buNone/>
            </a:pPr>
            <a:endParaRPr dirty="0"/>
          </a:p>
          <a:p>
            <a:pPr marL="237061" indent="-50799">
              <a:buNone/>
            </a:pPr>
            <a:endParaRPr dirty="0"/>
          </a:p>
        </p:txBody>
      </p:sp>
      <p:sp>
        <p:nvSpPr>
          <p:cNvPr id="353" name="Google Shape;353;p51">
            <a:extLst>
              <a:ext uri="{C183D7F6-B498-43B3-948B-1728B52AA6E4}">
                <adec:decorative xmlns:adec="http://schemas.microsoft.com/office/drawing/2017/decorative" val="1"/>
              </a:ext>
            </a:extLst>
          </p:cNvPr>
          <p:cNvSpPr txBox="1"/>
          <p:nvPr/>
        </p:nvSpPr>
        <p:spPr>
          <a:xfrm>
            <a:off x="7051167" y="2173301"/>
            <a:ext cx="4370800" cy="800179"/>
          </a:xfrm>
          <a:prstGeom prst="rect">
            <a:avLst/>
          </a:prstGeom>
          <a:noFill/>
          <a:ln>
            <a:noFill/>
          </a:ln>
        </p:spPr>
        <p:txBody>
          <a:bodyPr spcFirstLastPara="1" wrap="square" lIns="121900" tIns="121900" rIns="121900" bIns="121900" anchor="t" anchorCtr="0">
            <a:spAutoFit/>
          </a:bodyPr>
          <a:lstStyle/>
          <a:p>
            <a:pPr algn="ctr"/>
            <a:endParaRPr sz="3600"/>
          </a:p>
        </p:txBody>
      </p:sp>
      <p:sp>
        <p:nvSpPr>
          <p:cNvPr id="354" name="Google Shape;354;p51"/>
          <p:cNvSpPr txBox="1">
            <a:spLocks noGrp="1"/>
          </p:cNvSpPr>
          <p:nvPr>
            <p:ph type="body" idx="1"/>
          </p:nvPr>
        </p:nvSpPr>
        <p:spPr>
          <a:xfrm>
            <a:off x="6382167" y="2173300"/>
            <a:ext cx="5708800" cy="41164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endParaRPr sz="1867" dirty="0"/>
          </a:p>
          <a:p>
            <a:pPr marL="169329" indent="0">
              <a:lnSpc>
                <a:spcPct val="115000"/>
              </a:lnSpc>
              <a:spcBef>
                <a:spcPts val="0"/>
              </a:spcBef>
              <a:buSzPts val="1600"/>
              <a:buNone/>
            </a:pPr>
            <a:r>
              <a:rPr lang="en" sz="2667" b="1" dirty="0"/>
              <a:t>      </a:t>
            </a:r>
            <a:r>
              <a:rPr lang="en" sz="2667" b="1" dirty="0">
                <a:latin typeface="Gentona Book" pitchFamily="2" charset="77"/>
              </a:rPr>
              <a:t>Two Committees</a:t>
            </a:r>
            <a:endParaRPr sz="2667" b="1" dirty="0">
              <a:latin typeface="Gentona Book" pitchFamily="2" charset="77"/>
            </a:endParaRPr>
          </a:p>
          <a:p>
            <a:pPr lvl="1" indent="-440256">
              <a:lnSpc>
                <a:spcPct val="115000"/>
              </a:lnSpc>
              <a:spcBef>
                <a:spcPts val="0"/>
              </a:spcBef>
              <a:buSzPts val="1600"/>
            </a:pPr>
            <a:r>
              <a:rPr lang="en" sz="2133" dirty="0">
                <a:latin typeface="Gentona Book" pitchFamily="2" charset="77"/>
              </a:rPr>
              <a:t>Professional Development </a:t>
            </a:r>
            <a:endParaRPr sz="2133" dirty="0">
              <a:latin typeface="Gentona Book" pitchFamily="2" charset="77"/>
            </a:endParaRPr>
          </a:p>
          <a:p>
            <a:pPr lvl="1" indent="-440256">
              <a:lnSpc>
                <a:spcPct val="115000"/>
              </a:lnSpc>
              <a:spcBef>
                <a:spcPts val="0"/>
              </a:spcBef>
              <a:buClr>
                <a:srgbClr val="0000FF"/>
              </a:buClr>
              <a:buSzPts val="1600"/>
            </a:pPr>
            <a:r>
              <a:rPr lang="en" sz="2133" dirty="0">
                <a:solidFill>
                  <a:srgbClr val="0000FF"/>
                </a:solidFill>
                <a:latin typeface="Gentona Book" pitchFamily="2" charset="77"/>
              </a:rPr>
              <a:t>Infrastructure Supports </a:t>
            </a:r>
            <a:endParaRPr sz="2133" dirty="0">
              <a:solidFill>
                <a:srgbClr val="0000FF"/>
              </a:solidFill>
              <a:latin typeface="Gentona Book" pitchFamily="2" charset="77"/>
            </a:endParaRPr>
          </a:p>
          <a:p>
            <a:pPr indent="0">
              <a:lnSpc>
                <a:spcPct val="115000"/>
              </a:lnSpc>
              <a:spcBef>
                <a:spcPts val="0"/>
              </a:spcBef>
              <a:buNone/>
            </a:pPr>
            <a:endParaRPr sz="2133" dirty="0"/>
          </a:p>
          <a:p>
            <a:pPr marL="0" indent="0">
              <a:lnSpc>
                <a:spcPct val="115000"/>
              </a:lnSpc>
              <a:spcBef>
                <a:spcPts val="0"/>
              </a:spcBef>
              <a:buNone/>
            </a:pPr>
            <a:endParaRPr sz="2133" dirty="0"/>
          </a:p>
          <a:p>
            <a:pPr marL="0" indent="0">
              <a:lnSpc>
                <a:spcPct val="115000"/>
              </a:lnSpc>
              <a:spcBef>
                <a:spcPts val="0"/>
              </a:spcBef>
              <a:buNone/>
            </a:pPr>
            <a:endParaRPr sz="1867" dirty="0"/>
          </a:p>
          <a:p>
            <a:pPr marL="0" indent="0">
              <a:lnSpc>
                <a:spcPct val="115000"/>
              </a:lnSpc>
              <a:spcBef>
                <a:spcPts val="0"/>
              </a:spcBef>
              <a:buNone/>
            </a:pPr>
            <a:endParaRPr sz="1867" dirty="0">
              <a:solidFill>
                <a:srgbClr val="262626"/>
              </a:solidFill>
            </a:endParaRPr>
          </a:p>
          <a:p>
            <a:pPr marL="0" indent="0">
              <a:lnSpc>
                <a:spcPct val="115000"/>
              </a:lnSpc>
              <a:spcBef>
                <a:spcPts val="0"/>
              </a:spcBef>
              <a:buNone/>
            </a:pPr>
            <a:endParaRPr sz="1867" dirty="0">
              <a:solidFill>
                <a:srgbClr val="262626"/>
              </a:solidFill>
            </a:endParaRPr>
          </a:p>
          <a:p>
            <a:pPr marL="0" indent="0">
              <a:lnSpc>
                <a:spcPct val="115000"/>
              </a:lnSpc>
              <a:spcBef>
                <a:spcPts val="0"/>
              </a:spcBef>
              <a:buNone/>
            </a:pPr>
            <a:endParaRPr sz="1867" dirty="0"/>
          </a:p>
          <a:p>
            <a:pPr marL="0" indent="0">
              <a:lnSpc>
                <a:spcPct val="115000"/>
              </a:lnSpc>
              <a:spcBef>
                <a:spcPts val="0"/>
              </a:spcBef>
              <a:buNone/>
            </a:pPr>
            <a:r>
              <a:rPr lang="en" sz="1867" dirty="0"/>
              <a:t> </a:t>
            </a:r>
            <a:endParaRPr dirty="0"/>
          </a:p>
          <a:p>
            <a:pPr marL="0" indent="0">
              <a:buNone/>
            </a:pPr>
            <a:endParaRPr dirty="0"/>
          </a:p>
          <a:p>
            <a:pPr marL="237061" indent="-50799">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4147-4DDB-91A0-1FDA-F9FD51831114}"/>
              </a:ext>
            </a:extLst>
          </p:cNvPr>
          <p:cNvSpPr>
            <a:spLocks noGrp="1"/>
          </p:cNvSpPr>
          <p:nvPr>
            <p:ph type="title"/>
          </p:nvPr>
        </p:nvSpPr>
        <p:spPr/>
        <p:txBody>
          <a:bodyPr>
            <a:normAutofit/>
          </a:bodyPr>
          <a:lstStyle/>
          <a:p>
            <a:r>
              <a:rPr lang="en" sz="5400" b="1" dirty="0">
                <a:latin typeface="Gentona Book" pitchFamily="2" charset="77"/>
              </a:rPr>
              <a:t>Four Briefs</a:t>
            </a:r>
            <a:endParaRPr lang="en-US" sz="5400" dirty="0"/>
          </a:p>
        </p:txBody>
      </p:sp>
      <p:sp>
        <p:nvSpPr>
          <p:cNvPr id="4" name="Text Placeholder 3">
            <a:extLst>
              <a:ext uri="{FF2B5EF4-FFF2-40B4-BE49-F238E27FC236}">
                <a16:creationId xmlns:a16="http://schemas.microsoft.com/office/drawing/2014/main" id="{C386C9D3-0D83-84E3-AD33-58495A24FC86}"/>
              </a:ext>
            </a:extLst>
          </p:cNvPr>
          <p:cNvSpPr>
            <a:spLocks noGrp="1"/>
          </p:cNvSpPr>
          <p:nvPr>
            <p:ph type="body" sz="quarter" idx="15"/>
          </p:nvPr>
        </p:nvSpPr>
        <p:spPr>
          <a:xfrm>
            <a:off x="958449" y="2545492"/>
            <a:ext cx="2108200" cy="2080296"/>
          </a:xfrm>
        </p:spPr>
        <p:txBody>
          <a:bodyPr/>
          <a:lstStyle/>
          <a:p>
            <a:pPr marL="0" marR="0" lvl="0" indent="0" algn="ctr" defTabSz="914400" rtl="0" eaLnBrk="1" fontAlgn="auto" latinLnBrk="0" hangingPunct="1">
              <a:lnSpc>
                <a:spcPct val="90000"/>
              </a:lnSpc>
              <a:spcBef>
                <a:spcPts val="1067"/>
              </a:spcBef>
              <a:spcAft>
                <a:spcPts val="0"/>
              </a:spcAft>
              <a:buClr>
                <a:prstClr val="black"/>
              </a:buClr>
              <a:buSzPts val="1500"/>
              <a:buFont typeface="Arial"/>
              <a:buNone/>
              <a:tabLst/>
              <a:defRPr/>
            </a:pPr>
            <a:r>
              <a:rPr kumimoji="0" lang="en-US" sz="2400" b="1" i="0" u="none" strike="noStrike" kern="1200" cap="none" spc="0" normalizeH="0" baseline="0" noProof="0" dirty="0">
                <a:ln>
                  <a:noFill/>
                </a:ln>
                <a:solidFill>
                  <a:prstClr val="black"/>
                </a:solidFill>
                <a:effectLst/>
                <a:uLnTx/>
                <a:uFillTx/>
                <a:latin typeface="Gentona Book" pitchFamily="2" charset="77"/>
                <a:cs typeface="Arial"/>
                <a:sym typeface="Arial"/>
              </a:rPr>
              <a:t>Brief #1</a:t>
            </a:r>
            <a:endParaRPr kumimoji="0" lang="en-US" sz="1467" b="1" i="0" u="none" strike="noStrike" kern="1200" cap="none" spc="0" normalizeH="0" baseline="0" noProof="0" dirty="0">
              <a:ln>
                <a:noFill/>
              </a:ln>
              <a:solidFill>
                <a:prstClr val="black"/>
              </a:solidFill>
              <a:effectLst/>
              <a:uLnTx/>
              <a:uFillTx/>
              <a:latin typeface="Gentona Book" pitchFamily="2" charset="77"/>
              <a:cs typeface="Arial"/>
              <a:sym typeface="Arial"/>
            </a:endParaRPr>
          </a:p>
          <a:p>
            <a:pPr marL="0" marR="0" lvl="0" indent="0" algn="ctr" defTabSz="914400" rtl="0" eaLnBrk="1" fontAlgn="auto" latinLnBrk="0" hangingPunct="1">
              <a:lnSpc>
                <a:spcPct val="90000"/>
              </a:lnSpc>
              <a:spcBef>
                <a:spcPts val="1067"/>
              </a:spcBef>
              <a:spcAft>
                <a:spcPts val="0"/>
              </a:spcAft>
              <a:buClr>
                <a:prstClr val="black"/>
              </a:buClr>
              <a:buSzPts val="1500"/>
              <a:buFont typeface="Arial"/>
              <a:buNone/>
              <a:tabLst/>
              <a:defRPr/>
            </a:pPr>
            <a:r>
              <a:rPr kumimoji="0" lang="en-US" sz="1600" b="0" i="0" u="none" strike="noStrike" kern="1200" cap="none" spc="0" normalizeH="0" baseline="0" noProof="0" dirty="0">
                <a:ln>
                  <a:noFill/>
                </a:ln>
                <a:solidFill>
                  <a:prstClr val="black"/>
                </a:solidFill>
                <a:effectLst/>
                <a:uLnTx/>
                <a:uFillTx/>
                <a:latin typeface="Gentona Book" pitchFamily="2" charset="77"/>
                <a:cs typeface="Arial"/>
                <a:sym typeface="Arial"/>
              </a:rPr>
              <a:t>A Call to Action: Supporting Faculty Development for Culturally Responsive Teacher Preparation Programs </a:t>
            </a:r>
          </a:p>
          <a:p>
            <a:endParaRPr lang="en-US" dirty="0"/>
          </a:p>
        </p:txBody>
      </p:sp>
      <p:sp>
        <p:nvSpPr>
          <p:cNvPr id="3" name="Text Placeholder 2">
            <a:extLst>
              <a:ext uri="{FF2B5EF4-FFF2-40B4-BE49-F238E27FC236}">
                <a16:creationId xmlns:a16="http://schemas.microsoft.com/office/drawing/2014/main" id="{89A2EDD1-2CCF-5C06-C13B-45C5D84B729D}"/>
              </a:ext>
            </a:extLst>
          </p:cNvPr>
          <p:cNvSpPr>
            <a:spLocks noGrp="1"/>
          </p:cNvSpPr>
          <p:nvPr>
            <p:ph type="body" sz="quarter" idx="14"/>
          </p:nvPr>
        </p:nvSpPr>
        <p:spPr>
          <a:xfrm>
            <a:off x="3674751" y="2545492"/>
            <a:ext cx="2108200" cy="2080296"/>
          </a:xfrm>
        </p:spPr>
        <p:txBody>
          <a:bodyPr/>
          <a:lstStyle/>
          <a:p>
            <a:pPr marL="0" marR="0" lvl="0" indent="0" algn="ctr" defTabSz="914400" rtl="0" eaLnBrk="1" fontAlgn="auto" latinLnBrk="0" hangingPunct="1">
              <a:lnSpc>
                <a:spcPct val="90000"/>
              </a:lnSpc>
              <a:spcBef>
                <a:spcPts val="1067"/>
              </a:spcBef>
              <a:spcAft>
                <a:spcPts val="0"/>
              </a:spcAft>
              <a:buClr>
                <a:prstClr val="black"/>
              </a:buClr>
              <a:buSzPts val="1500"/>
              <a:buFont typeface="Arial"/>
              <a:buNone/>
              <a:tabLst/>
              <a:defRPr/>
            </a:pPr>
            <a:r>
              <a:rPr kumimoji="0" lang="en-US" sz="2400" b="1" i="0" u="none" strike="noStrike" kern="1200" cap="none" spc="0" normalizeH="0" baseline="0" noProof="0" dirty="0">
                <a:ln>
                  <a:noFill/>
                </a:ln>
                <a:solidFill>
                  <a:prstClr val="black"/>
                </a:solidFill>
                <a:effectLst/>
                <a:uLnTx/>
                <a:uFillTx/>
                <a:latin typeface="Gentona Book" pitchFamily="2" charset="77"/>
                <a:cs typeface="Arial"/>
                <a:sym typeface="Arial"/>
              </a:rPr>
              <a:t>Brief #2</a:t>
            </a:r>
            <a:endParaRPr kumimoji="0" lang="en-US" sz="2000" b="0" i="0" u="none" strike="noStrike" kern="1200" cap="none" spc="0" normalizeH="0" baseline="0" noProof="0" dirty="0">
              <a:ln>
                <a:noFill/>
              </a:ln>
              <a:solidFill>
                <a:prstClr val="black"/>
              </a:solidFill>
              <a:effectLst/>
              <a:uLnTx/>
              <a:uFillTx/>
              <a:latin typeface="Gentona Book" pitchFamily="2" charset="77"/>
              <a:cs typeface="Arial"/>
              <a:sym typeface="Arial"/>
            </a:endParaRPr>
          </a:p>
          <a:p>
            <a:pPr marL="0" marR="0" lvl="0" indent="0" algn="ctr" defTabSz="914400" rtl="0" eaLnBrk="1" fontAlgn="auto" latinLnBrk="0" hangingPunct="1">
              <a:lnSpc>
                <a:spcPct val="90000"/>
              </a:lnSpc>
              <a:spcBef>
                <a:spcPts val="1067"/>
              </a:spcBef>
              <a:spcAft>
                <a:spcPts val="0"/>
              </a:spcAft>
              <a:buClr>
                <a:prstClr val="black"/>
              </a:buClr>
              <a:buSzPts val="1500"/>
              <a:buFont typeface="Arial"/>
              <a:buNone/>
              <a:tabLst/>
              <a:defRPr/>
            </a:pPr>
            <a:r>
              <a:rPr kumimoji="0" lang="en-US" sz="1600" b="0" i="0" u="none" strike="noStrike" kern="1200" cap="none" spc="0" normalizeH="0" baseline="0" noProof="0" dirty="0">
                <a:ln>
                  <a:noFill/>
                </a:ln>
                <a:solidFill>
                  <a:prstClr val="black"/>
                </a:solidFill>
                <a:effectLst/>
                <a:uLnTx/>
                <a:uFillTx/>
                <a:latin typeface="Gentona Book" pitchFamily="2" charset="77"/>
                <a:cs typeface="Arial"/>
                <a:sym typeface="Arial"/>
              </a:rPr>
              <a:t>Supporting Equity Focused Preparation through Policy </a:t>
            </a:r>
          </a:p>
          <a:p>
            <a:endParaRPr lang="en-US" dirty="0"/>
          </a:p>
        </p:txBody>
      </p:sp>
      <p:sp>
        <p:nvSpPr>
          <p:cNvPr id="5" name="Text Placeholder 4">
            <a:extLst>
              <a:ext uri="{FF2B5EF4-FFF2-40B4-BE49-F238E27FC236}">
                <a16:creationId xmlns:a16="http://schemas.microsoft.com/office/drawing/2014/main" id="{95EBB119-7CA6-B53B-862C-F889D65ACC9C}"/>
              </a:ext>
            </a:extLst>
          </p:cNvPr>
          <p:cNvSpPr>
            <a:spLocks noGrp="1"/>
          </p:cNvSpPr>
          <p:nvPr>
            <p:ph type="body" sz="quarter" idx="16"/>
          </p:nvPr>
        </p:nvSpPr>
        <p:spPr>
          <a:xfrm>
            <a:off x="6240162" y="2545492"/>
            <a:ext cx="2409568" cy="2080296"/>
          </a:xfrm>
        </p:spPr>
        <p:txBody>
          <a:bodyPr/>
          <a:lstStyle/>
          <a:p>
            <a:pPr marL="0" marR="0" lvl="0" indent="0" algn="ctr" defTabSz="914400" rtl="0" eaLnBrk="1" fontAlgn="auto" latinLnBrk="0" hangingPunct="1">
              <a:lnSpc>
                <a:spcPct val="90000"/>
              </a:lnSpc>
              <a:spcBef>
                <a:spcPts val="1067"/>
              </a:spcBef>
              <a:spcAft>
                <a:spcPts val="0"/>
              </a:spcAft>
              <a:buClr>
                <a:prstClr val="black"/>
              </a:buClr>
              <a:buSzPts val="1500"/>
              <a:buFont typeface="Arial"/>
              <a:buNone/>
              <a:tabLst/>
              <a:defRPr/>
            </a:pPr>
            <a:r>
              <a:rPr kumimoji="0" lang="en-US" sz="2400" b="1" i="0" u="none" strike="noStrike" kern="1200" cap="none" spc="0" normalizeH="0" baseline="0" noProof="0" dirty="0">
                <a:ln>
                  <a:noFill/>
                </a:ln>
                <a:solidFill>
                  <a:prstClr val="black"/>
                </a:solidFill>
                <a:effectLst/>
                <a:uLnTx/>
                <a:uFillTx/>
                <a:latin typeface="Gentona Book" pitchFamily="2" charset="77"/>
                <a:cs typeface="Arial"/>
                <a:sym typeface="Arial"/>
              </a:rPr>
              <a:t>Brief #3</a:t>
            </a:r>
          </a:p>
          <a:p>
            <a:pPr marL="0" marR="0" lvl="0" indent="0" algn="ctr" defTabSz="914400" rtl="0" eaLnBrk="1" fontAlgn="auto" latinLnBrk="0" hangingPunct="1">
              <a:lnSpc>
                <a:spcPct val="90000"/>
              </a:lnSpc>
              <a:spcBef>
                <a:spcPts val="1067"/>
              </a:spcBef>
              <a:spcAft>
                <a:spcPts val="0"/>
              </a:spcAft>
              <a:buClr>
                <a:prstClr val="black"/>
              </a:buClr>
              <a:buSzPts val="1500"/>
              <a:buFont typeface="Arial"/>
              <a:buNone/>
              <a:tabLst/>
              <a:defRPr/>
            </a:pPr>
            <a:r>
              <a:rPr kumimoji="0" lang="en-US" sz="1600" b="0" i="0" u="none" strike="noStrike" kern="1200" cap="none" spc="0" normalizeH="0" baseline="0" noProof="0" dirty="0">
                <a:ln>
                  <a:noFill/>
                </a:ln>
                <a:solidFill>
                  <a:prstClr val="black"/>
                </a:solidFill>
                <a:effectLst/>
                <a:uLnTx/>
                <a:uFillTx/>
                <a:latin typeface="Gentona Book" pitchFamily="2" charset="77"/>
                <a:cs typeface="Arial"/>
                <a:sym typeface="Arial"/>
              </a:rPr>
              <a:t>Utilizing Strategies to Embed Culturally Relevant Education in Principal Preparation </a:t>
            </a:r>
          </a:p>
          <a:p>
            <a:r>
              <a:rPr lang="en-US" sz="3200" dirty="0"/>
              <a:t> </a:t>
            </a:r>
          </a:p>
          <a:p>
            <a:endParaRPr lang="en-US" dirty="0"/>
          </a:p>
        </p:txBody>
      </p:sp>
      <p:sp>
        <p:nvSpPr>
          <p:cNvPr id="6" name="Text Placeholder 5">
            <a:extLst>
              <a:ext uri="{FF2B5EF4-FFF2-40B4-BE49-F238E27FC236}">
                <a16:creationId xmlns:a16="http://schemas.microsoft.com/office/drawing/2014/main" id="{79932234-FB96-FF34-653F-70E8D92A76A0}"/>
              </a:ext>
            </a:extLst>
          </p:cNvPr>
          <p:cNvSpPr>
            <a:spLocks noGrp="1"/>
          </p:cNvSpPr>
          <p:nvPr>
            <p:ph type="body" sz="quarter" idx="17"/>
          </p:nvPr>
        </p:nvSpPr>
        <p:spPr>
          <a:xfrm>
            <a:off x="8983362" y="2554457"/>
            <a:ext cx="2409568" cy="2080296"/>
          </a:xfrm>
        </p:spPr>
        <p:txBody>
          <a:bodyPr/>
          <a:lstStyle/>
          <a:p>
            <a:pPr marL="0" marR="0" lvl="0" indent="0" algn="ctr" defTabSz="914400" rtl="0" eaLnBrk="1" fontAlgn="auto" latinLnBrk="0" hangingPunct="1">
              <a:lnSpc>
                <a:spcPct val="90000"/>
              </a:lnSpc>
              <a:spcBef>
                <a:spcPts val="1067"/>
              </a:spcBef>
              <a:spcAft>
                <a:spcPts val="0"/>
              </a:spcAft>
              <a:buClr>
                <a:prstClr val="black"/>
              </a:buClr>
              <a:buSzPts val="1500"/>
              <a:buFont typeface="Arial"/>
              <a:buNone/>
              <a:tabLst/>
              <a:defRPr/>
            </a:pPr>
            <a:r>
              <a:rPr kumimoji="0" lang="en-US" sz="2400" b="1" i="0" u="none" strike="noStrike" kern="1200" cap="none" spc="0" normalizeH="0" baseline="0" noProof="0" dirty="0">
                <a:ln>
                  <a:noFill/>
                </a:ln>
                <a:solidFill>
                  <a:prstClr val="black"/>
                </a:solidFill>
                <a:effectLst/>
                <a:uLnTx/>
                <a:uFillTx/>
                <a:latin typeface="Gentona Book" pitchFamily="2" charset="77"/>
                <a:cs typeface="Arial"/>
                <a:sym typeface="Arial"/>
              </a:rPr>
              <a:t>Brief #4               </a:t>
            </a:r>
            <a:r>
              <a:rPr kumimoji="0" lang="en-US" sz="1600" b="0" i="0" u="none" strike="noStrike" kern="1200" cap="none" spc="0" normalizeH="0" baseline="0" noProof="0" dirty="0">
                <a:ln>
                  <a:noFill/>
                </a:ln>
                <a:solidFill>
                  <a:prstClr val="black"/>
                </a:solidFill>
                <a:effectLst/>
                <a:uLnTx/>
                <a:uFillTx/>
                <a:latin typeface="Gentona Book" pitchFamily="2" charset="77"/>
                <a:cs typeface="Arial"/>
                <a:sym typeface="Arial"/>
              </a:rPr>
              <a:t>(in progress) </a:t>
            </a:r>
          </a:p>
          <a:p>
            <a:pPr marL="0" marR="0" lvl="0" indent="0" algn="ctr" defTabSz="914400" rtl="0" eaLnBrk="1" fontAlgn="auto" latinLnBrk="0" hangingPunct="1">
              <a:lnSpc>
                <a:spcPct val="90000"/>
              </a:lnSpc>
              <a:spcBef>
                <a:spcPts val="1067"/>
              </a:spcBef>
              <a:spcAft>
                <a:spcPts val="0"/>
              </a:spcAft>
              <a:buClr>
                <a:prstClr val="black"/>
              </a:buClr>
              <a:buSzPts val="1500"/>
              <a:buFont typeface="Arial"/>
              <a:buNone/>
              <a:tabLst/>
              <a:defRPr/>
            </a:pPr>
            <a:r>
              <a:rPr kumimoji="0" lang="en-US" sz="1600" b="0" i="0" u="none" strike="noStrike" kern="1200" cap="none" spc="0" normalizeH="0" baseline="0" noProof="0" dirty="0">
                <a:ln>
                  <a:noFill/>
                </a:ln>
                <a:solidFill>
                  <a:prstClr val="black"/>
                </a:solidFill>
                <a:effectLst/>
                <a:uLnTx/>
                <a:uFillTx/>
                <a:latin typeface="Gentona Book" pitchFamily="2" charset="77"/>
                <a:cs typeface="Arial"/>
                <a:sym typeface="Arial"/>
              </a:rPr>
              <a:t>Family  and Community Advocacy to Influence Policy</a:t>
            </a:r>
          </a:p>
          <a:p>
            <a:endParaRPr lang="en-US" dirty="0"/>
          </a:p>
        </p:txBody>
      </p:sp>
    </p:spTree>
    <p:extLst>
      <p:ext uri="{BB962C8B-B14F-4D97-AF65-F5344CB8AC3E}">
        <p14:creationId xmlns:p14="http://schemas.microsoft.com/office/powerpoint/2010/main" val="3097076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1313E7-EBD3-7ED5-CA58-6D7D189C5900}"/>
              </a:ext>
            </a:extLst>
          </p:cNvPr>
          <p:cNvSpPr>
            <a:spLocks noGrp="1"/>
          </p:cNvSpPr>
          <p:nvPr>
            <p:ph type="title" idx="4294967295"/>
          </p:nvPr>
        </p:nvSpPr>
        <p:spPr>
          <a:xfrm>
            <a:off x="2452688" y="2400300"/>
            <a:ext cx="7286625" cy="2692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dk1"/>
              </a:buClr>
              <a:buSzPts val="4100"/>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Gentona Book" pitchFamily="2" charset="77"/>
                <a:ea typeface="+mn-ea"/>
                <a:cs typeface="+mn-cs"/>
              </a:rPr>
              <a:t>Brief #1</a:t>
            </a:r>
          </a:p>
          <a:p>
            <a:pPr marL="0" marR="0" lvl="0" indent="0" algn="ctr" defTabSz="914400" rtl="0" eaLnBrk="1" fontAlgn="auto" latinLnBrk="0" hangingPunct="1">
              <a:lnSpc>
                <a:spcPct val="90000"/>
              </a:lnSpc>
              <a:spcBef>
                <a:spcPts val="0"/>
              </a:spcBef>
              <a:spcAft>
                <a:spcPts val="0"/>
              </a:spcAft>
              <a:buClr>
                <a:schemeClr val="dk1"/>
              </a:buClr>
              <a:buSzPts val="4100"/>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Gentona Book" pitchFamily="2" charset="77"/>
                <a:ea typeface="+mn-ea"/>
                <a:cs typeface="+mn-cs"/>
              </a:rPr>
              <a:t>A Call to Action: Supporting Faculty Development for Culturally Responsive Teacher Preparation Programs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chemeClr val="bg1"/>
              </a:solidFill>
              <a:effectLst/>
              <a:uLnTx/>
              <a:uFillTx/>
              <a:latin typeface="Gentona Book" pitchFamily="2" charset="77"/>
              <a:ea typeface="+mn-ea"/>
              <a:cs typeface="+mn-cs"/>
            </a:endParaRPr>
          </a:p>
        </p:txBody>
      </p:sp>
      <p:sp>
        <p:nvSpPr>
          <p:cNvPr id="3" name="Rectangle 2">
            <a:extLst>
              <a:ext uri="{FF2B5EF4-FFF2-40B4-BE49-F238E27FC236}">
                <a16:creationId xmlns:a16="http://schemas.microsoft.com/office/drawing/2014/main" id="{3274DE3A-092C-9012-79C8-3F039CE446DA}"/>
              </a:ext>
              <a:ext uri="{C183D7F6-B498-43B3-948B-1728B52AA6E4}">
                <adec:decorative xmlns:adec="http://schemas.microsoft.com/office/drawing/2017/decorative" val="1"/>
              </a:ext>
            </a:extLst>
          </p:cNvPr>
          <p:cNvSpPr/>
          <p:nvPr/>
        </p:nvSpPr>
        <p:spPr>
          <a:xfrm>
            <a:off x="2363373" y="2297724"/>
            <a:ext cx="7465255" cy="2794193"/>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entona Book" pitchFamily="2" charset="77"/>
            </a:endParaRPr>
          </a:p>
        </p:txBody>
      </p:sp>
    </p:spTree>
    <p:extLst>
      <p:ext uri="{BB962C8B-B14F-4D97-AF65-F5344CB8AC3E}">
        <p14:creationId xmlns:p14="http://schemas.microsoft.com/office/powerpoint/2010/main" val="941239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EDAR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3.0 PPT Template-draft" id="{CB20C49E-3770-344F-8E6A-0B6F8050405F}" vid="{ECC815A1-B489-714A-A34E-3F09F1A9DD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987</TotalTime>
  <Words>1753</Words>
  <Application>Microsoft Macintosh PowerPoint</Application>
  <PresentationFormat>Widescreen</PresentationFormat>
  <Paragraphs>197</Paragraphs>
  <Slides>36</Slides>
  <Notes>32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Calibri</vt:lpstr>
      <vt:lpstr>Calibri Light</vt:lpstr>
      <vt:lpstr>Gentona Book</vt:lpstr>
      <vt:lpstr>Gentona Light</vt:lpstr>
      <vt:lpstr>Gentona Medium</vt:lpstr>
      <vt:lpstr>Times New Roman</vt:lpstr>
      <vt:lpstr>Office Theme</vt:lpstr>
      <vt:lpstr>CEEDAR3.0</vt:lpstr>
      <vt:lpstr>Building Blocks for Culturally Relevant Education: Policy, Preparation, Practice, and Partnerships</vt:lpstr>
      <vt:lpstr>Today</vt:lpstr>
      <vt:lpstr>CEEDAR’s Winning Aspiration</vt:lpstr>
      <vt:lpstr> Students of color  53% public school students  48% of students served under IDEA   </vt:lpstr>
      <vt:lpstr> Educator Workforce</vt:lpstr>
      <vt:lpstr>CEEDAR  </vt:lpstr>
      <vt:lpstr>CRE Topical Action Group </vt:lpstr>
      <vt:lpstr>Four Briefs</vt:lpstr>
      <vt:lpstr>Brief #1 A Call to Action: Supporting Faculty Development for Culturally Responsive Teacher Preparation Programs   </vt:lpstr>
      <vt:lpstr>Our Foundations</vt:lpstr>
      <vt:lpstr> We realize the definition is constantly evolving to encompass new contexts. For the purpose of this brief, we define culturally responsive teaching as:   instructional practices and interactions that acknowledge sociopolitical, historical, and social contexts of education while promoting equity for all.   </vt:lpstr>
      <vt:lpstr> Professional develop begins with self-reflection and a willingness to grow Resources offered rather than mandated.</vt:lpstr>
      <vt:lpstr>Delta State University College of Education &amp; Human Sciences</vt:lpstr>
      <vt:lpstr>Northern Arizona University</vt:lpstr>
      <vt:lpstr>What are you doing within your context around cultural competence awareness and development?   </vt:lpstr>
      <vt:lpstr>How would the approaches from Delta State and Northern Arizona University fit your context?  </vt:lpstr>
      <vt:lpstr>Brief #2 Supporting Equity Focused Preparation through Policy   </vt:lpstr>
      <vt:lpstr>         Guiding Questions  Over the past few years, has educational policy affected students with exceptionalities and students from marginalized populations?  Are there examples of parents leveraging educational policies historically?   Topics to Consider:  Racial Educational Policies   LGBTQ+  COVID-19      </vt:lpstr>
      <vt:lpstr>Racial Educational Policies  </vt:lpstr>
      <vt:lpstr>Racial Educational Policies </vt:lpstr>
      <vt:lpstr>LGBTQ+</vt:lpstr>
      <vt:lpstr>LGBTQ+ </vt:lpstr>
      <vt:lpstr>COVID 19 </vt:lpstr>
      <vt:lpstr>COVID-19</vt:lpstr>
      <vt:lpstr>Over the past few years, has educational policy affected students with exceptionalities and students from marginalized populations?   Are there examples of parents leveraging educational policies historically?     </vt:lpstr>
      <vt:lpstr>Brief #3 Utilizing Strategies to Embed Culturally Relevant Education in Principal Preparation   </vt:lpstr>
      <vt:lpstr>Student Leader Data </vt:lpstr>
      <vt:lpstr>Recommendations for Leader Learning </vt:lpstr>
      <vt:lpstr>Leader Role </vt:lpstr>
      <vt:lpstr>Syracuse Example </vt:lpstr>
      <vt:lpstr>Resources</vt:lpstr>
      <vt:lpstr>Do you collaborate with your Educational Leadership Program?    </vt:lpstr>
      <vt:lpstr>Brief #4 (in progress)  Family and Community Advocacy to Influence Policy  </vt:lpstr>
      <vt:lpstr>How do you connect with family and community advocacy groups in your role?      </vt:lpstr>
      <vt:lpstr>Questions?     </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Kinder,Micayla R</dc:creator>
  <cp:lastModifiedBy>Kinder,Micayla R</cp:lastModifiedBy>
  <cp:revision>20</cp:revision>
  <dcterms:created xsi:type="dcterms:W3CDTF">2022-11-08T17:20:45Z</dcterms:created>
  <dcterms:modified xsi:type="dcterms:W3CDTF">2023-03-01T19:02:34Z</dcterms:modified>
</cp:coreProperties>
</file>