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3" r:id="rId3"/>
  </p:sldMasterIdLst>
  <p:notesMasterIdLst>
    <p:notesMasterId r:id="rId23"/>
  </p:notesMasterIdLst>
  <p:sldIdLst>
    <p:sldId id="267" r:id="rId4"/>
    <p:sldId id="285" r:id="rId5"/>
    <p:sldId id="783" r:id="rId6"/>
    <p:sldId id="770" r:id="rId7"/>
    <p:sldId id="296" r:id="rId8"/>
    <p:sldId id="273" r:id="rId9"/>
    <p:sldId id="275" r:id="rId10"/>
    <p:sldId id="772" r:id="rId11"/>
    <p:sldId id="775" r:id="rId12"/>
    <p:sldId id="776" r:id="rId13"/>
    <p:sldId id="777" r:id="rId14"/>
    <p:sldId id="773" r:id="rId15"/>
    <p:sldId id="778" r:id="rId16"/>
    <p:sldId id="779" r:id="rId17"/>
    <p:sldId id="780" r:id="rId18"/>
    <p:sldId id="784" r:id="rId19"/>
    <p:sldId id="782" r:id="rId20"/>
    <p:sldId id="781"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ldId id="267"/>
          </p14:sldIdLst>
        </p14:section>
        <p14:section name="Light Slides" id="{9660FC21-13CA-9846-9F93-B585594E0063}">
          <p14:sldIdLst>
            <p14:sldId id="285"/>
            <p14:sldId id="783"/>
            <p14:sldId id="770"/>
            <p14:sldId id="296"/>
            <p14:sldId id="273"/>
            <p14:sldId id="275"/>
            <p14:sldId id="772"/>
            <p14:sldId id="775"/>
            <p14:sldId id="776"/>
            <p14:sldId id="777"/>
            <p14:sldId id="773"/>
            <p14:sldId id="778"/>
            <p14:sldId id="779"/>
            <p14:sldId id="780"/>
            <p14:sldId id="784"/>
            <p14:sldId id="782"/>
            <p14:sldId id="781"/>
          </p14:sldIdLst>
        </p14:section>
        <p14:section name="Dark Background" id="{3D735815-BEF6-D54C-B18E-22917378CA1E}">
          <p14:sldIdLst>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1" autoAdjust="0"/>
    <p:restoredTop sz="86399" autoAdjust="0"/>
  </p:normalViewPr>
  <p:slideViewPr>
    <p:cSldViewPr snapToGrid="0" snapToObjects="1">
      <p:cViewPr varScale="1">
        <p:scale>
          <a:sx n="94" d="100"/>
          <a:sy n="94" d="100"/>
        </p:scale>
        <p:origin x="1232"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2" d="100"/>
          <a:sy n="92" d="100"/>
        </p:scale>
        <p:origin x="42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Yes, fully 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HelveticaNeueLT Std"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Private not-for-profit</c:v>
                </c:pt>
                <c:pt idx="1">
                  <c:v>Public</c:v>
                </c:pt>
                <c:pt idx="2">
                  <c:v>All Respondents</c:v>
                </c:pt>
              </c:strCache>
            </c:strRef>
          </c:cat>
          <c:val>
            <c:numRef>
              <c:f>Sheet1!$B$2:$D$2</c:f>
              <c:numCache>
                <c:formatCode>0%</c:formatCode>
                <c:ptCount val="3"/>
                <c:pt idx="0">
                  <c:v>0.98684210526315785</c:v>
                </c:pt>
                <c:pt idx="1">
                  <c:v>0.9719626168224299</c:v>
                </c:pt>
                <c:pt idx="2">
                  <c:v>0.97837837837837838</c:v>
                </c:pt>
              </c:numCache>
            </c:numRef>
          </c:val>
          <c:extLst>
            <c:ext xmlns:c16="http://schemas.microsoft.com/office/drawing/2014/chart" uri="{C3380CC4-5D6E-409C-BE32-E72D297353CC}">
              <c16:uniqueId val="{00000000-C8A3-4ADD-A1CF-9A1CD5889CA9}"/>
            </c:ext>
          </c:extLst>
        </c:ser>
        <c:ser>
          <c:idx val="1"/>
          <c:order val="1"/>
          <c:tx>
            <c:strRef>
              <c:f>Sheet1!$A$3</c:f>
              <c:strCache>
                <c:ptCount val="1"/>
                <c:pt idx="0">
                  <c:v>Yes, partially online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HelveticaNeueLT Std" panose="020B06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Private not-for-profit</c:v>
                </c:pt>
                <c:pt idx="1">
                  <c:v>Public</c:v>
                </c:pt>
                <c:pt idx="2">
                  <c:v>All Respondents</c:v>
                </c:pt>
              </c:strCache>
            </c:strRef>
          </c:cat>
          <c:val>
            <c:numRef>
              <c:f>Sheet1!$B$3:$D$3</c:f>
              <c:numCache>
                <c:formatCode>0%</c:formatCode>
                <c:ptCount val="3"/>
                <c:pt idx="0">
                  <c:v>1.3157894736842105E-2</c:v>
                </c:pt>
                <c:pt idx="1">
                  <c:v>2.8037383177570093E-2</c:v>
                </c:pt>
                <c:pt idx="2">
                  <c:v>2.1621621621621623E-2</c:v>
                </c:pt>
              </c:numCache>
            </c:numRef>
          </c:val>
          <c:extLst>
            <c:ext xmlns:c16="http://schemas.microsoft.com/office/drawing/2014/chart" uri="{C3380CC4-5D6E-409C-BE32-E72D297353CC}">
              <c16:uniqueId val="{00000001-C8A3-4ADD-A1CF-9A1CD5889CA9}"/>
            </c:ext>
          </c:extLst>
        </c:ser>
        <c:dLbls>
          <c:dLblPos val="ctr"/>
          <c:showLegendKey val="0"/>
          <c:showVal val="1"/>
          <c:showCatName val="0"/>
          <c:showSerName val="0"/>
          <c:showPercent val="0"/>
          <c:showBubbleSize val="0"/>
        </c:dLbls>
        <c:gapWidth val="150"/>
        <c:overlap val="100"/>
        <c:axId val="325171216"/>
        <c:axId val="325172200"/>
      </c:barChart>
      <c:catAx>
        <c:axId val="3251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HelveticaNeueLT Std" panose="020B0604020202020204" pitchFamily="34" charset="0"/>
                <a:ea typeface="+mn-ea"/>
                <a:cs typeface="+mn-cs"/>
              </a:defRPr>
            </a:pPr>
            <a:endParaRPr lang="en-US"/>
          </a:p>
        </c:txPr>
        <c:crossAx val="325172200"/>
        <c:crosses val="autoZero"/>
        <c:auto val="1"/>
        <c:lblAlgn val="ctr"/>
        <c:lblOffset val="100"/>
        <c:noMultiLvlLbl val="0"/>
      </c:catAx>
      <c:valAx>
        <c:axId val="325172200"/>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HelveticaNeueLT Std" panose="020B0604020202020204" pitchFamily="34" charset="0"/>
                <a:ea typeface="+mn-ea"/>
                <a:cs typeface="+mn-cs"/>
              </a:defRPr>
            </a:pPr>
            <a:endParaRPr lang="en-US"/>
          </a:p>
        </c:txPr>
        <c:crossAx val="3251712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HelveticaNeueLT Std"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HelveticaNeueLT Std"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68567069428128E-2"/>
          <c:y val="3.8466839689731518E-2"/>
          <c:w val="0.90898198972344491"/>
          <c:h val="0.70837715118012479"/>
        </c:manualLayout>
      </c:layout>
      <c:barChart>
        <c:barDir val="col"/>
        <c:grouping val="clustered"/>
        <c:varyColors val="0"/>
        <c:ser>
          <c:idx val="0"/>
          <c:order val="0"/>
          <c:tx>
            <c:strRef>
              <c:f>Sheet1!$A$2</c:f>
              <c:strCache>
                <c:ptCount val="1"/>
                <c:pt idx="0">
                  <c:v>Synchronous instruction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HelveticaNeueLT Std"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Private not-for-profit</c:v>
                </c:pt>
                <c:pt idx="1">
                  <c:v>Public</c:v>
                </c:pt>
                <c:pt idx="2">
                  <c:v>All Respondents</c:v>
                </c:pt>
              </c:strCache>
            </c:strRef>
          </c:cat>
          <c:val>
            <c:numRef>
              <c:f>Sheet1!$B$2:$D$2</c:f>
              <c:numCache>
                <c:formatCode>0%</c:formatCode>
                <c:ptCount val="3"/>
                <c:pt idx="0">
                  <c:v>0.97402597402597402</c:v>
                </c:pt>
                <c:pt idx="1">
                  <c:v>0.91743119266055051</c:v>
                </c:pt>
                <c:pt idx="2">
                  <c:v>0.93617021276595747</c:v>
                </c:pt>
              </c:numCache>
            </c:numRef>
          </c:val>
          <c:extLst>
            <c:ext xmlns:c16="http://schemas.microsoft.com/office/drawing/2014/chart" uri="{C3380CC4-5D6E-409C-BE32-E72D297353CC}">
              <c16:uniqueId val="{00000000-DD1A-45F9-9141-B2C18C36EAB4}"/>
            </c:ext>
          </c:extLst>
        </c:ser>
        <c:ser>
          <c:idx val="1"/>
          <c:order val="1"/>
          <c:tx>
            <c:strRef>
              <c:f>Sheet1!$A$3</c:f>
              <c:strCache>
                <c:ptCount val="1"/>
                <c:pt idx="0">
                  <c:v>Asynchronous instruction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HelveticaNeueLT Std"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Private not-for-profit</c:v>
                </c:pt>
                <c:pt idx="1">
                  <c:v>Public</c:v>
                </c:pt>
                <c:pt idx="2">
                  <c:v>All Respondents</c:v>
                </c:pt>
              </c:strCache>
            </c:strRef>
          </c:cat>
          <c:val>
            <c:numRef>
              <c:f>Sheet1!$B$3:$D$3</c:f>
              <c:numCache>
                <c:formatCode>0%</c:formatCode>
                <c:ptCount val="3"/>
                <c:pt idx="0">
                  <c:v>0.93506493506493504</c:v>
                </c:pt>
                <c:pt idx="1">
                  <c:v>0.90825688073394495</c:v>
                </c:pt>
                <c:pt idx="2">
                  <c:v>0.92021276595744683</c:v>
                </c:pt>
              </c:numCache>
            </c:numRef>
          </c:val>
          <c:extLst>
            <c:ext xmlns:c16="http://schemas.microsoft.com/office/drawing/2014/chart" uri="{C3380CC4-5D6E-409C-BE32-E72D297353CC}">
              <c16:uniqueId val="{00000001-DD1A-45F9-9141-B2C18C36EAB4}"/>
            </c:ext>
          </c:extLst>
        </c:ser>
        <c:ser>
          <c:idx val="2"/>
          <c:order val="2"/>
          <c:tx>
            <c:strRef>
              <c:f>Sheet1!$A$4</c:f>
              <c:strCache>
                <c:ptCount val="1"/>
                <c:pt idx="0">
                  <c:v>Assignments but no instruction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HelveticaNeueLT Std"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Private not-for-profit</c:v>
                </c:pt>
                <c:pt idx="1">
                  <c:v>Public</c:v>
                </c:pt>
                <c:pt idx="2">
                  <c:v>All Respondents</c:v>
                </c:pt>
              </c:strCache>
            </c:strRef>
          </c:cat>
          <c:val>
            <c:numRef>
              <c:f>Sheet1!$B$4:$D$4</c:f>
              <c:numCache>
                <c:formatCode>0%</c:formatCode>
                <c:ptCount val="3"/>
                <c:pt idx="0">
                  <c:v>0.19480519480519481</c:v>
                </c:pt>
                <c:pt idx="1">
                  <c:v>0.1834862385321101</c:v>
                </c:pt>
                <c:pt idx="2">
                  <c:v>0.18617021276595744</c:v>
                </c:pt>
              </c:numCache>
            </c:numRef>
          </c:val>
          <c:extLst>
            <c:ext xmlns:c16="http://schemas.microsoft.com/office/drawing/2014/chart" uri="{C3380CC4-5D6E-409C-BE32-E72D297353CC}">
              <c16:uniqueId val="{00000002-DD1A-45F9-9141-B2C18C36EAB4}"/>
            </c:ext>
          </c:extLst>
        </c:ser>
        <c:ser>
          <c:idx val="3"/>
          <c:order val="3"/>
          <c:tx>
            <c:strRef>
              <c:f>Sheet1!$A$5</c:f>
              <c:strCache>
                <c:ptCount val="1"/>
                <c:pt idx="0">
                  <c:v>Simulation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HelveticaNeueLT Std"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Private not-for-profit</c:v>
                </c:pt>
                <c:pt idx="1">
                  <c:v>Public</c:v>
                </c:pt>
                <c:pt idx="2">
                  <c:v>All Respondents</c:v>
                </c:pt>
              </c:strCache>
            </c:strRef>
          </c:cat>
          <c:val>
            <c:numRef>
              <c:f>Sheet1!$B$5:$D$5</c:f>
              <c:numCache>
                <c:formatCode>0%</c:formatCode>
                <c:ptCount val="3"/>
                <c:pt idx="0">
                  <c:v>0.31168831168831168</c:v>
                </c:pt>
                <c:pt idx="1">
                  <c:v>0.32110091743119268</c:v>
                </c:pt>
                <c:pt idx="2">
                  <c:v>0.31914893617021278</c:v>
                </c:pt>
              </c:numCache>
            </c:numRef>
          </c:val>
          <c:extLst>
            <c:ext xmlns:c16="http://schemas.microsoft.com/office/drawing/2014/chart" uri="{C3380CC4-5D6E-409C-BE32-E72D297353CC}">
              <c16:uniqueId val="{00000003-DD1A-45F9-9141-B2C18C36EAB4}"/>
            </c:ext>
          </c:extLst>
        </c:ser>
        <c:dLbls>
          <c:dLblPos val="outEnd"/>
          <c:showLegendKey val="0"/>
          <c:showVal val="1"/>
          <c:showCatName val="0"/>
          <c:showSerName val="0"/>
          <c:showPercent val="0"/>
          <c:showBubbleSize val="0"/>
        </c:dLbls>
        <c:gapWidth val="219"/>
        <c:overlap val="-27"/>
        <c:axId val="537369696"/>
        <c:axId val="537370680"/>
      </c:barChart>
      <c:catAx>
        <c:axId val="53736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HelveticaNeueLT Std" panose="020B0604020202020204" pitchFamily="34" charset="0"/>
                <a:ea typeface="+mn-ea"/>
                <a:cs typeface="+mn-cs"/>
              </a:defRPr>
            </a:pPr>
            <a:endParaRPr lang="en-US"/>
          </a:p>
        </c:txPr>
        <c:crossAx val="537370680"/>
        <c:crosses val="autoZero"/>
        <c:auto val="1"/>
        <c:lblAlgn val="ctr"/>
        <c:lblOffset val="100"/>
        <c:noMultiLvlLbl val="0"/>
      </c:catAx>
      <c:valAx>
        <c:axId val="53737068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HelveticaNeueLT Std" panose="020B0604020202020204" pitchFamily="34" charset="0"/>
                <a:ea typeface="+mn-ea"/>
                <a:cs typeface="+mn-cs"/>
              </a:defRPr>
            </a:pPr>
            <a:endParaRPr lang="en-US"/>
          </a:p>
        </c:txPr>
        <c:crossAx val="537369696"/>
        <c:crosses val="autoZero"/>
        <c:crossBetween val="between"/>
        <c:majorUnit val="0.2"/>
      </c:valAx>
      <c:spPr>
        <a:noFill/>
        <a:ln>
          <a:noFill/>
        </a:ln>
        <a:effectLst/>
      </c:spPr>
    </c:plotArea>
    <c:legend>
      <c:legendPos val="b"/>
      <c:layout>
        <c:manualLayout>
          <c:xMode val="edge"/>
          <c:yMode val="edge"/>
          <c:x val="0.39014809813583995"/>
          <c:y val="0.85586533526884578"/>
          <c:w val="0.59832295740315311"/>
          <c:h val="0.1318214159797457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HelveticaNeueLT Std"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HelveticaNeueLT Std"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59352-67AE-CE46-B16F-704A87E25125}" type="doc">
      <dgm:prSet loTypeId="urn:microsoft.com/office/officeart/2005/8/layout/cycle4" loCatId="picture" qsTypeId="urn:microsoft.com/office/officeart/2005/8/quickstyle/simple1" qsCatId="simple" csTypeId="urn:microsoft.com/office/officeart/2005/8/colors/accent1_2" csCatId="accent1" phldr="1"/>
      <dgm:spPr/>
      <dgm:t>
        <a:bodyPr/>
        <a:lstStyle/>
        <a:p>
          <a:endParaRPr lang="en-US"/>
        </a:p>
      </dgm:t>
    </dgm:pt>
    <dgm:pt modelId="{7FCED739-8DF0-CB42-AC42-B4C1920D73C8}">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Consistency is Key</a:t>
          </a:r>
        </a:p>
      </dgm:t>
    </dgm:pt>
    <dgm:pt modelId="{3C4A7C44-B648-6040-921D-308656D509AB}" type="parTrans" cxnId="{5133745F-3ECB-E645-AC7C-52C9A8B6734A}">
      <dgm:prSet/>
      <dgm:spPr/>
      <dgm:t>
        <a:bodyPr/>
        <a:lstStyle/>
        <a:p>
          <a:endParaRPr lang="en-US"/>
        </a:p>
      </dgm:t>
    </dgm:pt>
    <dgm:pt modelId="{00BE18D7-29ED-684D-9533-9187FEF405D4}" type="sibTrans" cxnId="{5133745F-3ECB-E645-AC7C-52C9A8B6734A}">
      <dgm:prSet/>
      <dgm:spPr/>
      <dgm:t>
        <a:bodyPr/>
        <a:lstStyle/>
        <a:p>
          <a:endParaRPr lang="en-US"/>
        </a:p>
      </dgm:t>
    </dgm:pt>
    <dgm:pt modelId="{669B52DD-9EAD-3046-AE05-A42CD5BA6133}">
      <dgm:prSet phldrT="[Text]" custT="1"/>
      <dgm:spPr/>
      <dgm:t>
        <a:bodyPr/>
        <a:lstStyle/>
        <a:p>
          <a:r>
            <a:rPr lang="en-US" sz="1600" dirty="0"/>
            <a:t>Have a predictable rhythm and structure for each module</a:t>
          </a:r>
        </a:p>
      </dgm:t>
    </dgm:pt>
    <dgm:pt modelId="{6360E90C-A693-064B-B003-3F3792A55DF5}" type="parTrans" cxnId="{791A0DF8-679F-584F-87F8-6BF6EA298AD6}">
      <dgm:prSet/>
      <dgm:spPr/>
      <dgm:t>
        <a:bodyPr/>
        <a:lstStyle/>
        <a:p>
          <a:endParaRPr lang="en-US"/>
        </a:p>
      </dgm:t>
    </dgm:pt>
    <dgm:pt modelId="{AE0911F4-A4C9-234A-B29B-B08C4547669D}" type="sibTrans" cxnId="{791A0DF8-679F-584F-87F8-6BF6EA298AD6}">
      <dgm:prSet/>
      <dgm:spPr/>
      <dgm:t>
        <a:bodyPr/>
        <a:lstStyle/>
        <a:p>
          <a:endParaRPr lang="en-US"/>
        </a:p>
      </dgm:t>
    </dgm:pt>
    <dgm:pt modelId="{D9A05930-D77A-DF4C-A64D-A068ABB11CE9}">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Less </a:t>
          </a:r>
          <a:r>
            <a:rPr lang="en-US"/>
            <a:t>is More</a:t>
          </a:r>
          <a:endParaRPr lang="en-US" dirty="0"/>
        </a:p>
      </dgm:t>
    </dgm:pt>
    <dgm:pt modelId="{9969A6F2-47DF-A74B-8DFA-30026D6DF60E}" type="parTrans" cxnId="{2593A6A7-F45F-D940-97BF-72BF581A0E75}">
      <dgm:prSet/>
      <dgm:spPr/>
      <dgm:t>
        <a:bodyPr/>
        <a:lstStyle/>
        <a:p>
          <a:endParaRPr lang="en-US"/>
        </a:p>
      </dgm:t>
    </dgm:pt>
    <dgm:pt modelId="{B35B2039-1064-9045-A11D-68DD307AC717}" type="sibTrans" cxnId="{2593A6A7-F45F-D940-97BF-72BF581A0E75}">
      <dgm:prSet/>
      <dgm:spPr/>
      <dgm:t>
        <a:bodyPr/>
        <a:lstStyle/>
        <a:p>
          <a:endParaRPr lang="en-US"/>
        </a:p>
      </dgm:t>
    </dgm:pt>
    <dgm:pt modelId="{76B0E934-C938-B34D-9773-86BEBB0A8214}">
      <dgm:prSet phldrT="[Text]" custT="1"/>
      <dgm:spPr/>
      <dgm:t>
        <a:bodyPr/>
        <a:lstStyle/>
        <a:p>
          <a:r>
            <a:rPr lang="en-US" sz="1600" dirty="0"/>
            <a:t>Limit the number of “new” tools and apps</a:t>
          </a:r>
        </a:p>
      </dgm:t>
    </dgm:pt>
    <dgm:pt modelId="{347D3D4E-733B-AA44-AC11-F9490DB29757}" type="parTrans" cxnId="{916BA1A3-B610-8547-A49D-D7F397BFAC8F}">
      <dgm:prSet/>
      <dgm:spPr/>
      <dgm:t>
        <a:bodyPr/>
        <a:lstStyle/>
        <a:p>
          <a:endParaRPr lang="en-US"/>
        </a:p>
      </dgm:t>
    </dgm:pt>
    <dgm:pt modelId="{8B682CAE-F282-CA47-A086-AC475154FC0C}" type="sibTrans" cxnId="{916BA1A3-B610-8547-A49D-D7F397BFAC8F}">
      <dgm:prSet/>
      <dgm:spPr/>
      <dgm:t>
        <a:bodyPr/>
        <a:lstStyle/>
        <a:p>
          <a:endParaRPr lang="en-US"/>
        </a:p>
      </dgm:t>
    </dgm:pt>
    <dgm:pt modelId="{90F03454-68CB-DB45-8B7C-D0828E822AFB}">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Explain, explain, examples, examples</a:t>
          </a:r>
        </a:p>
      </dgm:t>
    </dgm:pt>
    <dgm:pt modelId="{87EB22D3-2FF4-1443-B83A-30F9A1FFC678}" type="parTrans" cxnId="{3CA95FCA-6536-ED4B-AB2F-3167F180C244}">
      <dgm:prSet/>
      <dgm:spPr/>
      <dgm:t>
        <a:bodyPr/>
        <a:lstStyle/>
        <a:p>
          <a:endParaRPr lang="en-US"/>
        </a:p>
      </dgm:t>
    </dgm:pt>
    <dgm:pt modelId="{0ACF9D78-082D-A64A-B5AC-AE74E0FAD30A}" type="sibTrans" cxnId="{3CA95FCA-6536-ED4B-AB2F-3167F180C244}">
      <dgm:prSet/>
      <dgm:spPr/>
      <dgm:t>
        <a:bodyPr/>
        <a:lstStyle/>
        <a:p>
          <a:endParaRPr lang="en-US"/>
        </a:p>
      </dgm:t>
    </dgm:pt>
    <dgm:pt modelId="{24BD828E-FDC6-4C45-8EC7-74B18CE7842E}">
      <dgm:prSet phldrT="[Text]" custT="1"/>
      <dgm:spPr/>
      <dgm:t>
        <a:bodyPr/>
        <a:lstStyle/>
        <a:p>
          <a:r>
            <a:rPr lang="en-US" sz="1400" dirty="0"/>
            <a:t>The more explicit and detailed your course is, the fewer questions you will receive</a:t>
          </a:r>
        </a:p>
      </dgm:t>
    </dgm:pt>
    <dgm:pt modelId="{25080C64-38D7-EA47-A3F9-6ED33B6EB596}" type="parTrans" cxnId="{EEF14142-47BD-004B-807A-E4D29D653F8D}">
      <dgm:prSet/>
      <dgm:spPr/>
      <dgm:t>
        <a:bodyPr/>
        <a:lstStyle/>
        <a:p>
          <a:endParaRPr lang="en-US"/>
        </a:p>
      </dgm:t>
    </dgm:pt>
    <dgm:pt modelId="{6FDF7AA2-B324-1149-A934-57932F260CDD}" type="sibTrans" cxnId="{EEF14142-47BD-004B-807A-E4D29D653F8D}">
      <dgm:prSet/>
      <dgm:spPr/>
      <dgm:t>
        <a:bodyPr/>
        <a:lstStyle/>
        <a:p>
          <a:endParaRPr lang="en-US"/>
        </a:p>
      </dgm:t>
    </dgm:pt>
    <dgm:pt modelId="{2329D8A0-768F-894E-9510-F0B33735DC93}">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Time is of the Essence</a:t>
          </a:r>
        </a:p>
      </dgm:t>
      <dgm:extLst>
        <a:ext uri="{E40237B7-FDA0-4F09-8148-C483321AD2D9}">
          <dgm14:cNvPr xmlns:dgm14="http://schemas.microsoft.com/office/drawing/2010/diagram" id="0" name="" descr="Quality tips"/>
        </a:ext>
      </dgm:extLst>
    </dgm:pt>
    <dgm:pt modelId="{2CB89B48-1079-4D4A-838D-8A3C912DFF63}" type="parTrans" cxnId="{8A1E9525-2264-F246-AABA-153832C9F087}">
      <dgm:prSet/>
      <dgm:spPr/>
      <dgm:t>
        <a:bodyPr/>
        <a:lstStyle/>
        <a:p>
          <a:endParaRPr lang="en-US"/>
        </a:p>
      </dgm:t>
    </dgm:pt>
    <dgm:pt modelId="{687F1E16-C865-BD4E-8593-956BB83A566F}" type="sibTrans" cxnId="{8A1E9525-2264-F246-AABA-153832C9F087}">
      <dgm:prSet/>
      <dgm:spPr/>
      <dgm:t>
        <a:bodyPr/>
        <a:lstStyle/>
        <a:p>
          <a:endParaRPr lang="en-US"/>
        </a:p>
      </dgm:t>
    </dgm:pt>
    <dgm:pt modelId="{4FA876FF-24A7-5342-B232-586D4BA6AD2B}">
      <dgm:prSet phldrT="[Text]" custT="1"/>
      <dgm:spPr/>
      <dgm:t>
        <a:bodyPr/>
        <a:lstStyle/>
        <a:p>
          <a:r>
            <a:rPr lang="en-US" sz="1600" dirty="0"/>
            <a:t>Be prepared to check email, discussion boards, etc. frequently</a:t>
          </a:r>
        </a:p>
      </dgm:t>
    </dgm:pt>
    <dgm:pt modelId="{C5E5C8B2-1F20-DA45-A40F-754E4E08D463}" type="parTrans" cxnId="{9057667E-6601-2F47-9165-C36A47DF429C}">
      <dgm:prSet/>
      <dgm:spPr/>
      <dgm:t>
        <a:bodyPr/>
        <a:lstStyle/>
        <a:p>
          <a:endParaRPr lang="en-US"/>
        </a:p>
      </dgm:t>
    </dgm:pt>
    <dgm:pt modelId="{52530647-DAFB-334B-9292-F67C0F5F6D3A}" type="sibTrans" cxnId="{9057667E-6601-2F47-9165-C36A47DF429C}">
      <dgm:prSet/>
      <dgm:spPr/>
      <dgm:t>
        <a:bodyPr/>
        <a:lstStyle/>
        <a:p>
          <a:endParaRPr lang="en-US"/>
        </a:p>
      </dgm:t>
    </dgm:pt>
    <dgm:pt modelId="{127D4B23-E467-7C4A-82E0-932E51EA5A2E}">
      <dgm:prSet phldrT="[Text]" custT="1"/>
      <dgm:spPr/>
      <dgm:t>
        <a:bodyPr/>
        <a:lstStyle/>
        <a:p>
          <a:r>
            <a:rPr lang="en-US" sz="1400" dirty="0"/>
            <a:t>Consider having a discussion post for students to ask course questions</a:t>
          </a:r>
        </a:p>
      </dgm:t>
    </dgm:pt>
    <dgm:pt modelId="{0B0E6B60-ED56-394A-AA47-3B444A37732C}" type="parTrans" cxnId="{A614596D-5161-954F-877D-88E252036E9B}">
      <dgm:prSet/>
      <dgm:spPr/>
      <dgm:t>
        <a:bodyPr/>
        <a:lstStyle/>
        <a:p>
          <a:endParaRPr lang="en-US"/>
        </a:p>
      </dgm:t>
    </dgm:pt>
    <dgm:pt modelId="{3AA62E8A-164F-7446-B380-4634C320EE5A}" type="sibTrans" cxnId="{A614596D-5161-954F-877D-88E252036E9B}">
      <dgm:prSet/>
      <dgm:spPr/>
      <dgm:t>
        <a:bodyPr/>
        <a:lstStyle/>
        <a:p>
          <a:endParaRPr lang="en-US"/>
        </a:p>
      </dgm:t>
    </dgm:pt>
    <dgm:pt modelId="{EFB3FECE-8246-C749-B8DB-7290722D618B}">
      <dgm:prSet phldrT="[Text]" custT="1"/>
      <dgm:spPr/>
      <dgm:t>
        <a:bodyPr/>
        <a:lstStyle/>
        <a:p>
          <a:r>
            <a:rPr lang="en-US" sz="1600" dirty="0"/>
            <a:t>Break lectures apart into briefer segments</a:t>
          </a:r>
        </a:p>
      </dgm:t>
    </dgm:pt>
    <dgm:pt modelId="{5B135114-356A-F947-A514-320AA1B8F076}" type="parTrans" cxnId="{545FC003-C1CA-1545-A4D1-51E423274864}">
      <dgm:prSet/>
      <dgm:spPr/>
      <dgm:t>
        <a:bodyPr/>
        <a:lstStyle/>
        <a:p>
          <a:endParaRPr lang="en-US"/>
        </a:p>
      </dgm:t>
    </dgm:pt>
    <dgm:pt modelId="{3F6DA51B-5B95-4F4E-9B41-22032E218152}" type="sibTrans" cxnId="{545FC003-C1CA-1545-A4D1-51E423274864}">
      <dgm:prSet/>
      <dgm:spPr/>
      <dgm:t>
        <a:bodyPr/>
        <a:lstStyle/>
        <a:p>
          <a:endParaRPr lang="en-US"/>
        </a:p>
      </dgm:t>
    </dgm:pt>
    <dgm:pt modelId="{59847679-8FF5-B24F-94B9-DC9DC8BA5E41}" type="pres">
      <dgm:prSet presAssocID="{6CB59352-67AE-CE46-B16F-704A87E25125}" presName="cycleMatrixDiagram" presStyleCnt="0">
        <dgm:presLayoutVars>
          <dgm:chMax val="1"/>
          <dgm:dir/>
          <dgm:animLvl val="lvl"/>
          <dgm:resizeHandles val="exact"/>
        </dgm:presLayoutVars>
      </dgm:prSet>
      <dgm:spPr/>
    </dgm:pt>
    <dgm:pt modelId="{2F93B412-FB27-8C42-A54F-0581F453576B}" type="pres">
      <dgm:prSet presAssocID="{6CB59352-67AE-CE46-B16F-704A87E25125}" presName="children" presStyleCnt="0"/>
      <dgm:spPr/>
    </dgm:pt>
    <dgm:pt modelId="{60E625A9-598F-9741-9E10-74B3658ED964}" type="pres">
      <dgm:prSet presAssocID="{6CB59352-67AE-CE46-B16F-704A87E25125}" presName="child1group" presStyleCnt="0"/>
      <dgm:spPr/>
    </dgm:pt>
    <dgm:pt modelId="{35D3E401-952F-CD42-8005-2E9DFFF303DC}" type="pres">
      <dgm:prSet presAssocID="{6CB59352-67AE-CE46-B16F-704A87E25125}" presName="child1" presStyleLbl="bgAcc1" presStyleIdx="0" presStyleCnt="4" custScaleX="122908"/>
      <dgm:spPr/>
    </dgm:pt>
    <dgm:pt modelId="{A2856ED7-36FF-B140-B809-EA87A2DFF2A7}" type="pres">
      <dgm:prSet presAssocID="{6CB59352-67AE-CE46-B16F-704A87E25125}" presName="child1Text" presStyleLbl="bgAcc1" presStyleIdx="0" presStyleCnt="4">
        <dgm:presLayoutVars>
          <dgm:bulletEnabled val="1"/>
        </dgm:presLayoutVars>
      </dgm:prSet>
      <dgm:spPr/>
    </dgm:pt>
    <dgm:pt modelId="{415B57FD-E5CC-E548-961D-921D03205260}" type="pres">
      <dgm:prSet presAssocID="{6CB59352-67AE-CE46-B16F-704A87E25125}" presName="child2group" presStyleCnt="0"/>
      <dgm:spPr/>
    </dgm:pt>
    <dgm:pt modelId="{BCAA6CB7-B882-4840-825D-2EB43F7A95D8}" type="pres">
      <dgm:prSet presAssocID="{6CB59352-67AE-CE46-B16F-704A87E25125}" presName="child2" presStyleLbl="bgAcc1" presStyleIdx="1" presStyleCnt="4" custScaleX="128303"/>
      <dgm:spPr/>
    </dgm:pt>
    <dgm:pt modelId="{196CCFA9-BFEE-CD4C-AEF6-22F76C47605E}" type="pres">
      <dgm:prSet presAssocID="{6CB59352-67AE-CE46-B16F-704A87E25125}" presName="child2Text" presStyleLbl="bgAcc1" presStyleIdx="1" presStyleCnt="4">
        <dgm:presLayoutVars>
          <dgm:bulletEnabled val="1"/>
        </dgm:presLayoutVars>
      </dgm:prSet>
      <dgm:spPr/>
    </dgm:pt>
    <dgm:pt modelId="{6807C6AC-FEFC-744A-8F54-8E6630A10A06}" type="pres">
      <dgm:prSet presAssocID="{6CB59352-67AE-CE46-B16F-704A87E25125}" presName="child3group" presStyleCnt="0"/>
      <dgm:spPr/>
    </dgm:pt>
    <dgm:pt modelId="{713B6632-2D68-C343-8480-C854BFAB0D53}" type="pres">
      <dgm:prSet presAssocID="{6CB59352-67AE-CE46-B16F-704A87E25125}" presName="child3" presStyleLbl="bgAcc1" presStyleIdx="2" presStyleCnt="4" custScaleX="113119" custScaleY="133647" custLinFactNeighborX="23182" custLinFactNeighborY="-11228"/>
      <dgm:spPr/>
    </dgm:pt>
    <dgm:pt modelId="{8D8FDE09-5E16-1847-AB09-B7B6D4CEC7B4}" type="pres">
      <dgm:prSet presAssocID="{6CB59352-67AE-CE46-B16F-704A87E25125}" presName="child3Text" presStyleLbl="bgAcc1" presStyleIdx="2" presStyleCnt="4">
        <dgm:presLayoutVars>
          <dgm:bulletEnabled val="1"/>
        </dgm:presLayoutVars>
      </dgm:prSet>
      <dgm:spPr/>
    </dgm:pt>
    <dgm:pt modelId="{6ED48BA2-0718-9843-BBD2-9FA2E261A9DE}" type="pres">
      <dgm:prSet presAssocID="{6CB59352-67AE-CE46-B16F-704A87E25125}" presName="child4group" presStyleCnt="0"/>
      <dgm:spPr/>
    </dgm:pt>
    <dgm:pt modelId="{39311D07-5F17-1349-B5C2-34731F200692}" type="pres">
      <dgm:prSet presAssocID="{6CB59352-67AE-CE46-B16F-704A87E25125}" presName="child4" presStyleLbl="bgAcc1" presStyleIdx="3" presStyleCnt="4" custScaleX="109708" custScaleY="134549" custLinFactNeighborX="-22728" custLinFactNeighborY="-2807"/>
      <dgm:spPr/>
    </dgm:pt>
    <dgm:pt modelId="{BA1C9C6F-9336-2A4F-8865-0EFD606D429C}" type="pres">
      <dgm:prSet presAssocID="{6CB59352-67AE-CE46-B16F-704A87E25125}" presName="child4Text" presStyleLbl="bgAcc1" presStyleIdx="3" presStyleCnt="4">
        <dgm:presLayoutVars>
          <dgm:bulletEnabled val="1"/>
        </dgm:presLayoutVars>
      </dgm:prSet>
      <dgm:spPr/>
    </dgm:pt>
    <dgm:pt modelId="{E1F56A1C-E1E5-9942-9722-AEBC6CC817B8}" type="pres">
      <dgm:prSet presAssocID="{6CB59352-67AE-CE46-B16F-704A87E25125}" presName="childPlaceholder" presStyleCnt="0"/>
      <dgm:spPr/>
    </dgm:pt>
    <dgm:pt modelId="{A34DC18E-2A15-AA4E-A728-0A0F12ED111F}" type="pres">
      <dgm:prSet presAssocID="{6CB59352-67AE-CE46-B16F-704A87E25125}" presName="circle" presStyleCnt="0"/>
      <dgm:spPr/>
    </dgm:pt>
    <dgm:pt modelId="{F4194D54-43CA-F344-BB3C-1D588B259CDB}" type="pres">
      <dgm:prSet presAssocID="{6CB59352-67AE-CE46-B16F-704A87E25125}" presName="quadrant1" presStyleLbl="node1" presStyleIdx="0" presStyleCnt="4">
        <dgm:presLayoutVars>
          <dgm:chMax val="1"/>
          <dgm:bulletEnabled val="1"/>
        </dgm:presLayoutVars>
      </dgm:prSet>
      <dgm:spPr/>
    </dgm:pt>
    <dgm:pt modelId="{2740CC66-F911-2540-9883-2416CD3B2BCE}" type="pres">
      <dgm:prSet presAssocID="{6CB59352-67AE-CE46-B16F-704A87E25125}" presName="quadrant2" presStyleLbl="node1" presStyleIdx="1" presStyleCnt="4">
        <dgm:presLayoutVars>
          <dgm:chMax val="1"/>
          <dgm:bulletEnabled val="1"/>
        </dgm:presLayoutVars>
      </dgm:prSet>
      <dgm:spPr/>
    </dgm:pt>
    <dgm:pt modelId="{89C9964A-CE6E-E84C-86A4-486C2D29AF2A}" type="pres">
      <dgm:prSet presAssocID="{6CB59352-67AE-CE46-B16F-704A87E25125}" presName="quadrant3" presStyleLbl="node1" presStyleIdx="2" presStyleCnt="4">
        <dgm:presLayoutVars>
          <dgm:chMax val="1"/>
          <dgm:bulletEnabled val="1"/>
        </dgm:presLayoutVars>
      </dgm:prSet>
      <dgm:spPr/>
    </dgm:pt>
    <dgm:pt modelId="{6F9FBACF-65CA-6A49-A1F8-517E57A27397}" type="pres">
      <dgm:prSet presAssocID="{6CB59352-67AE-CE46-B16F-704A87E25125}" presName="quadrant4" presStyleLbl="node1" presStyleIdx="3" presStyleCnt="4">
        <dgm:presLayoutVars>
          <dgm:chMax val="1"/>
          <dgm:bulletEnabled val="1"/>
        </dgm:presLayoutVars>
      </dgm:prSet>
      <dgm:spPr/>
    </dgm:pt>
    <dgm:pt modelId="{F136BC91-1F93-E043-A929-1624AEA55430}" type="pres">
      <dgm:prSet presAssocID="{6CB59352-67AE-CE46-B16F-704A87E25125}" presName="quadrantPlaceholder" presStyleCnt="0"/>
      <dgm:spPr/>
    </dgm:pt>
    <dgm:pt modelId="{60BDA314-04F2-5243-8CAB-E0B0755B028E}" type="pres">
      <dgm:prSet presAssocID="{6CB59352-67AE-CE46-B16F-704A87E25125}" presName="center1" presStyleLbl="fgShp" presStyleIdx="0" presStyleCnt="2"/>
      <dgm:spPr/>
    </dgm:pt>
    <dgm:pt modelId="{06B027A9-DED5-464F-808A-7EBD4973B1E8}" type="pres">
      <dgm:prSet presAssocID="{6CB59352-67AE-CE46-B16F-704A87E25125}" presName="center2" presStyleLbl="fgShp" presStyleIdx="1" presStyleCnt="2"/>
      <dgm:spPr/>
    </dgm:pt>
  </dgm:ptLst>
  <dgm:cxnLst>
    <dgm:cxn modelId="{545FC003-C1CA-1545-A4D1-51E423274864}" srcId="{D9A05930-D77A-DF4C-A64D-A068ABB11CE9}" destId="{EFB3FECE-8246-C749-B8DB-7290722D618B}" srcOrd="1" destOrd="0" parTransId="{5B135114-356A-F947-A514-320AA1B8F076}" sibTransId="{3F6DA51B-5B95-4F4E-9B41-22032E218152}"/>
    <dgm:cxn modelId="{1B471A0F-214B-D543-AFFB-146FD0980DD8}" type="presOf" srcId="{127D4B23-E467-7C4A-82E0-932E51EA5A2E}" destId="{713B6632-2D68-C343-8480-C854BFAB0D53}" srcOrd="0" destOrd="1" presId="urn:microsoft.com/office/officeart/2005/8/layout/cycle4"/>
    <dgm:cxn modelId="{0491A812-5F35-3241-AA83-D0503F45085C}" type="presOf" srcId="{669B52DD-9EAD-3046-AE05-A42CD5BA6133}" destId="{A2856ED7-36FF-B140-B809-EA87A2DFF2A7}" srcOrd="1" destOrd="0" presId="urn:microsoft.com/office/officeart/2005/8/layout/cycle4"/>
    <dgm:cxn modelId="{52682122-476C-8548-9306-DAF9483868CF}" type="presOf" srcId="{D9A05930-D77A-DF4C-A64D-A068ABB11CE9}" destId="{2740CC66-F911-2540-9883-2416CD3B2BCE}" srcOrd="0" destOrd="0" presId="urn:microsoft.com/office/officeart/2005/8/layout/cycle4"/>
    <dgm:cxn modelId="{8A1E9525-2264-F246-AABA-153832C9F087}" srcId="{6CB59352-67AE-CE46-B16F-704A87E25125}" destId="{2329D8A0-768F-894E-9510-F0B33735DC93}" srcOrd="3" destOrd="0" parTransId="{2CB89B48-1079-4D4A-838D-8A3C912DFF63}" sibTransId="{687F1E16-C865-BD4E-8593-956BB83A566F}"/>
    <dgm:cxn modelId="{7B97983B-1ADD-7844-8231-729848E03C1C}" type="presOf" srcId="{EFB3FECE-8246-C749-B8DB-7290722D618B}" destId="{196CCFA9-BFEE-CD4C-AEF6-22F76C47605E}" srcOrd="1" destOrd="1" presId="urn:microsoft.com/office/officeart/2005/8/layout/cycle4"/>
    <dgm:cxn modelId="{EEF14142-47BD-004B-807A-E4D29D653F8D}" srcId="{90F03454-68CB-DB45-8B7C-D0828E822AFB}" destId="{24BD828E-FDC6-4C45-8EC7-74B18CE7842E}" srcOrd="0" destOrd="0" parTransId="{25080C64-38D7-EA47-A3F9-6ED33B6EB596}" sibTransId="{6FDF7AA2-B324-1149-A934-57932F260CDD}"/>
    <dgm:cxn modelId="{E321874F-E3AF-8247-A6D9-614B000F6E14}" type="presOf" srcId="{6CB59352-67AE-CE46-B16F-704A87E25125}" destId="{59847679-8FF5-B24F-94B9-DC9DC8BA5E41}" srcOrd="0" destOrd="0" presId="urn:microsoft.com/office/officeart/2005/8/layout/cycle4"/>
    <dgm:cxn modelId="{E84D5C52-411A-7943-8ECF-C79E5000102F}" type="presOf" srcId="{76B0E934-C938-B34D-9773-86BEBB0A8214}" destId="{BCAA6CB7-B882-4840-825D-2EB43F7A95D8}" srcOrd="0" destOrd="0" presId="urn:microsoft.com/office/officeart/2005/8/layout/cycle4"/>
    <dgm:cxn modelId="{5133745F-3ECB-E645-AC7C-52C9A8B6734A}" srcId="{6CB59352-67AE-CE46-B16F-704A87E25125}" destId="{7FCED739-8DF0-CB42-AC42-B4C1920D73C8}" srcOrd="0" destOrd="0" parTransId="{3C4A7C44-B648-6040-921D-308656D509AB}" sibTransId="{00BE18D7-29ED-684D-9533-9187FEF405D4}"/>
    <dgm:cxn modelId="{A614596D-5161-954F-877D-88E252036E9B}" srcId="{90F03454-68CB-DB45-8B7C-D0828E822AFB}" destId="{127D4B23-E467-7C4A-82E0-932E51EA5A2E}" srcOrd="1" destOrd="0" parTransId="{0B0E6B60-ED56-394A-AA47-3B444A37732C}" sibTransId="{3AA62E8A-164F-7446-B380-4634C320EE5A}"/>
    <dgm:cxn modelId="{F6748C79-354B-384D-8D35-D9D4FFF9D49C}" type="presOf" srcId="{7FCED739-8DF0-CB42-AC42-B4C1920D73C8}" destId="{F4194D54-43CA-F344-BB3C-1D588B259CDB}" srcOrd="0" destOrd="0" presId="urn:microsoft.com/office/officeart/2005/8/layout/cycle4"/>
    <dgm:cxn modelId="{9057667E-6601-2F47-9165-C36A47DF429C}" srcId="{2329D8A0-768F-894E-9510-F0B33735DC93}" destId="{4FA876FF-24A7-5342-B232-586D4BA6AD2B}" srcOrd="0" destOrd="0" parTransId="{C5E5C8B2-1F20-DA45-A40F-754E4E08D463}" sibTransId="{52530647-DAFB-334B-9292-F67C0F5F6D3A}"/>
    <dgm:cxn modelId="{245C3A83-EFC2-F944-84F8-F27832D22B01}" type="presOf" srcId="{24BD828E-FDC6-4C45-8EC7-74B18CE7842E}" destId="{8D8FDE09-5E16-1847-AB09-B7B6D4CEC7B4}" srcOrd="1" destOrd="0" presId="urn:microsoft.com/office/officeart/2005/8/layout/cycle4"/>
    <dgm:cxn modelId="{B90EA388-6F4D-B346-AEC9-314142395AAF}" type="presOf" srcId="{669B52DD-9EAD-3046-AE05-A42CD5BA6133}" destId="{35D3E401-952F-CD42-8005-2E9DFFF303DC}" srcOrd="0" destOrd="0" presId="urn:microsoft.com/office/officeart/2005/8/layout/cycle4"/>
    <dgm:cxn modelId="{916BA1A3-B610-8547-A49D-D7F397BFAC8F}" srcId="{D9A05930-D77A-DF4C-A64D-A068ABB11CE9}" destId="{76B0E934-C938-B34D-9773-86BEBB0A8214}" srcOrd="0" destOrd="0" parTransId="{347D3D4E-733B-AA44-AC11-F9490DB29757}" sibTransId="{8B682CAE-F282-CA47-A086-AC475154FC0C}"/>
    <dgm:cxn modelId="{0FC7D0A5-11EC-894B-B425-F7C3B41E0CAD}" type="presOf" srcId="{127D4B23-E467-7C4A-82E0-932E51EA5A2E}" destId="{8D8FDE09-5E16-1847-AB09-B7B6D4CEC7B4}" srcOrd="1" destOrd="1" presId="urn:microsoft.com/office/officeart/2005/8/layout/cycle4"/>
    <dgm:cxn modelId="{2593A6A7-F45F-D940-97BF-72BF581A0E75}" srcId="{6CB59352-67AE-CE46-B16F-704A87E25125}" destId="{D9A05930-D77A-DF4C-A64D-A068ABB11CE9}" srcOrd="1" destOrd="0" parTransId="{9969A6F2-47DF-A74B-8DFA-30026D6DF60E}" sibTransId="{B35B2039-1064-9045-A11D-68DD307AC717}"/>
    <dgm:cxn modelId="{C6A133AB-4B18-534E-A42F-05AE663E1AB7}" type="presOf" srcId="{EFB3FECE-8246-C749-B8DB-7290722D618B}" destId="{BCAA6CB7-B882-4840-825D-2EB43F7A95D8}" srcOrd="0" destOrd="1" presId="urn:microsoft.com/office/officeart/2005/8/layout/cycle4"/>
    <dgm:cxn modelId="{3CA95FCA-6536-ED4B-AB2F-3167F180C244}" srcId="{6CB59352-67AE-CE46-B16F-704A87E25125}" destId="{90F03454-68CB-DB45-8B7C-D0828E822AFB}" srcOrd="2" destOrd="0" parTransId="{87EB22D3-2FF4-1443-B83A-30F9A1FFC678}" sibTransId="{0ACF9D78-082D-A64A-B5AC-AE74E0FAD30A}"/>
    <dgm:cxn modelId="{F2393ED0-D949-7D4C-A6E4-799CDEA74DAA}" type="presOf" srcId="{76B0E934-C938-B34D-9773-86BEBB0A8214}" destId="{196CCFA9-BFEE-CD4C-AEF6-22F76C47605E}" srcOrd="1" destOrd="0" presId="urn:microsoft.com/office/officeart/2005/8/layout/cycle4"/>
    <dgm:cxn modelId="{EEAC5CD0-F5F8-854D-B481-703A2188887F}" type="presOf" srcId="{90F03454-68CB-DB45-8B7C-D0828E822AFB}" destId="{89C9964A-CE6E-E84C-86A4-486C2D29AF2A}" srcOrd="0" destOrd="0" presId="urn:microsoft.com/office/officeart/2005/8/layout/cycle4"/>
    <dgm:cxn modelId="{A7B0DCE5-F8D0-FC46-A14F-B8D7934F41C3}" type="presOf" srcId="{4FA876FF-24A7-5342-B232-586D4BA6AD2B}" destId="{39311D07-5F17-1349-B5C2-34731F200692}" srcOrd="0" destOrd="0" presId="urn:microsoft.com/office/officeart/2005/8/layout/cycle4"/>
    <dgm:cxn modelId="{C2FF4DEF-4D35-3846-97E6-093A9318A49D}" type="presOf" srcId="{2329D8A0-768F-894E-9510-F0B33735DC93}" destId="{6F9FBACF-65CA-6A49-A1F8-517E57A27397}" srcOrd="0" destOrd="0" presId="urn:microsoft.com/office/officeart/2005/8/layout/cycle4"/>
    <dgm:cxn modelId="{5E534BF1-4060-E543-8986-DD651B5AFA25}" type="presOf" srcId="{24BD828E-FDC6-4C45-8EC7-74B18CE7842E}" destId="{713B6632-2D68-C343-8480-C854BFAB0D53}" srcOrd="0" destOrd="0" presId="urn:microsoft.com/office/officeart/2005/8/layout/cycle4"/>
    <dgm:cxn modelId="{DB578EF7-E4F8-D14D-B518-F3947D48FEA8}" type="presOf" srcId="{4FA876FF-24A7-5342-B232-586D4BA6AD2B}" destId="{BA1C9C6F-9336-2A4F-8865-0EFD606D429C}" srcOrd="1" destOrd="0" presId="urn:microsoft.com/office/officeart/2005/8/layout/cycle4"/>
    <dgm:cxn modelId="{791A0DF8-679F-584F-87F8-6BF6EA298AD6}" srcId="{7FCED739-8DF0-CB42-AC42-B4C1920D73C8}" destId="{669B52DD-9EAD-3046-AE05-A42CD5BA6133}" srcOrd="0" destOrd="0" parTransId="{6360E90C-A693-064B-B003-3F3792A55DF5}" sibTransId="{AE0911F4-A4C9-234A-B29B-B08C4547669D}"/>
    <dgm:cxn modelId="{E268AACC-55D3-A54C-B439-E944D6E47466}" type="presParOf" srcId="{59847679-8FF5-B24F-94B9-DC9DC8BA5E41}" destId="{2F93B412-FB27-8C42-A54F-0581F453576B}" srcOrd="0" destOrd="0" presId="urn:microsoft.com/office/officeart/2005/8/layout/cycle4"/>
    <dgm:cxn modelId="{4B1F44F5-53BE-2747-B627-59C496C965B6}" type="presParOf" srcId="{2F93B412-FB27-8C42-A54F-0581F453576B}" destId="{60E625A9-598F-9741-9E10-74B3658ED964}" srcOrd="0" destOrd="0" presId="urn:microsoft.com/office/officeart/2005/8/layout/cycle4"/>
    <dgm:cxn modelId="{42F95239-01FE-8B4B-AB90-09C8FE560E2E}" type="presParOf" srcId="{60E625A9-598F-9741-9E10-74B3658ED964}" destId="{35D3E401-952F-CD42-8005-2E9DFFF303DC}" srcOrd="0" destOrd="0" presId="urn:microsoft.com/office/officeart/2005/8/layout/cycle4"/>
    <dgm:cxn modelId="{7843390E-DAFC-C34B-BA24-60E4CB8E5844}" type="presParOf" srcId="{60E625A9-598F-9741-9E10-74B3658ED964}" destId="{A2856ED7-36FF-B140-B809-EA87A2DFF2A7}" srcOrd="1" destOrd="0" presId="urn:microsoft.com/office/officeart/2005/8/layout/cycle4"/>
    <dgm:cxn modelId="{9791C3B1-2B18-C34B-9DC5-9E991F122DDE}" type="presParOf" srcId="{2F93B412-FB27-8C42-A54F-0581F453576B}" destId="{415B57FD-E5CC-E548-961D-921D03205260}" srcOrd="1" destOrd="0" presId="urn:microsoft.com/office/officeart/2005/8/layout/cycle4"/>
    <dgm:cxn modelId="{B2FA63BD-7215-E042-9C9E-F0E30DA6B76A}" type="presParOf" srcId="{415B57FD-E5CC-E548-961D-921D03205260}" destId="{BCAA6CB7-B882-4840-825D-2EB43F7A95D8}" srcOrd="0" destOrd="0" presId="urn:microsoft.com/office/officeart/2005/8/layout/cycle4"/>
    <dgm:cxn modelId="{DC72B969-8F28-0446-A9D0-2EADD39BBC96}" type="presParOf" srcId="{415B57FD-E5CC-E548-961D-921D03205260}" destId="{196CCFA9-BFEE-CD4C-AEF6-22F76C47605E}" srcOrd="1" destOrd="0" presId="urn:microsoft.com/office/officeart/2005/8/layout/cycle4"/>
    <dgm:cxn modelId="{3FA7FCAF-E43F-2B48-9BCA-412802487827}" type="presParOf" srcId="{2F93B412-FB27-8C42-A54F-0581F453576B}" destId="{6807C6AC-FEFC-744A-8F54-8E6630A10A06}" srcOrd="2" destOrd="0" presId="urn:microsoft.com/office/officeart/2005/8/layout/cycle4"/>
    <dgm:cxn modelId="{9BD57628-52E8-5D4F-A25A-A0E684EDE46E}" type="presParOf" srcId="{6807C6AC-FEFC-744A-8F54-8E6630A10A06}" destId="{713B6632-2D68-C343-8480-C854BFAB0D53}" srcOrd="0" destOrd="0" presId="urn:microsoft.com/office/officeart/2005/8/layout/cycle4"/>
    <dgm:cxn modelId="{BCBF1A7A-2FAD-B243-97DB-AF82FEE93C50}" type="presParOf" srcId="{6807C6AC-FEFC-744A-8F54-8E6630A10A06}" destId="{8D8FDE09-5E16-1847-AB09-B7B6D4CEC7B4}" srcOrd="1" destOrd="0" presId="urn:microsoft.com/office/officeart/2005/8/layout/cycle4"/>
    <dgm:cxn modelId="{5AE0320F-CF0F-314A-B073-9000D1FBD135}" type="presParOf" srcId="{2F93B412-FB27-8C42-A54F-0581F453576B}" destId="{6ED48BA2-0718-9843-BBD2-9FA2E261A9DE}" srcOrd="3" destOrd="0" presId="urn:microsoft.com/office/officeart/2005/8/layout/cycle4"/>
    <dgm:cxn modelId="{C4EDE96E-5BE8-824E-9949-4E9D10C9869F}" type="presParOf" srcId="{6ED48BA2-0718-9843-BBD2-9FA2E261A9DE}" destId="{39311D07-5F17-1349-B5C2-34731F200692}" srcOrd="0" destOrd="0" presId="urn:microsoft.com/office/officeart/2005/8/layout/cycle4"/>
    <dgm:cxn modelId="{C13264C5-74CE-3942-8031-C51EF040C455}" type="presParOf" srcId="{6ED48BA2-0718-9843-BBD2-9FA2E261A9DE}" destId="{BA1C9C6F-9336-2A4F-8865-0EFD606D429C}" srcOrd="1" destOrd="0" presId="urn:microsoft.com/office/officeart/2005/8/layout/cycle4"/>
    <dgm:cxn modelId="{4B1D401F-DBF8-7048-A87E-52F0D5F578B8}" type="presParOf" srcId="{2F93B412-FB27-8C42-A54F-0581F453576B}" destId="{E1F56A1C-E1E5-9942-9722-AEBC6CC817B8}" srcOrd="4" destOrd="0" presId="urn:microsoft.com/office/officeart/2005/8/layout/cycle4"/>
    <dgm:cxn modelId="{4CF66954-AAA5-334E-99A1-C83759CEF2B2}" type="presParOf" srcId="{59847679-8FF5-B24F-94B9-DC9DC8BA5E41}" destId="{A34DC18E-2A15-AA4E-A728-0A0F12ED111F}" srcOrd="1" destOrd="0" presId="urn:microsoft.com/office/officeart/2005/8/layout/cycle4"/>
    <dgm:cxn modelId="{C39476F4-1485-7F49-8B4D-2698218C4EE0}" type="presParOf" srcId="{A34DC18E-2A15-AA4E-A728-0A0F12ED111F}" destId="{F4194D54-43CA-F344-BB3C-1D588B259CDB}" srcOrd="0" destOrd="0" presId="urn:microsoft.com/office/officeart/2005/8/layout/cycle4"/>
    <dgm:cxn modelId="{623DE60F-5F16-8547-BB0F-6A42AD672810}" type="presParOf" srcId="{A34DC18E-2A15-AA4E-A728-0A0F12ED111F}" destId="{2740CC66-F911-2540-9883-2416CD3B2BCE}" srcOrd="1" destOrd="0" presId="urn:microsoft.com/office/officeart/2005/8/layout/cycle4"/>
    <dgm:cxn modelId="{7012C8E9-3B58-6846-9D2B-55A82F0C7C57}" type="presParOf" srcId="{A34DC18E-2A15-AA4E-A728-0A0F12ED111F}" destId="{89C9964A-CE6E-E84C-86A4-486C2D29AF2A}" srcOrd="2" destOrd="0" presId="urn:microsoft.com/office/officeart/2005/8/layout/cycle4"/>
    <dgm:cxn modelId="{7199D437-AA48-9D42-A2D9-6427CEAC4A29}" type="presParOf" srcId="{A34DC18E-2A15-AA4E-A728-0A0F12ED111F}" destId="{6F9FBACF-65CA-6A49-A1F8-517E57A27397}" srcOrd="3" destOrd="0" presId="urn:microsoft.com/office/officeart/2005/8/layout/cycle4"/>
    <dgm:cxn modelId="{FFBB5057-4341-4A4C-96DB-125255709422}" type="presParOf" srcId="{A34DC18E-2A15-AA4E-A728-0A0F12ED111F}" destId="{F136BC91-1F93-E043-A929-1624AEA55430}" srcOrd="4" destOrd="0" presId="urn:microsoft.com/office/officeart/2005/8/layout/cycle4"/>
    <dgm:cxn modelId="{BCE2B396-0D5F-C94A-8CF7-D1B5569DD0C8}" type="presParOf" srcId="{59847679-8FF5-B24F-94B9-DC9DC8BA5E41}" destId="{60BDA314-04F2-5243-8CAB-E0B0755B028E}" srcOrd="2" destOrd="0" presId="urn:microsoft.com/office/officeart/2005/8/layout/cycle4"/>
    <dgm:cxn modelId="{36C0F2F5-44AE-894C-A8FF-7213FF996CAB}" type="presParOf" srcId="{59847679-8FF5-B24F-94B9-DC9DC8BA5E41}" destId="{06B027A9-DED5-464F-808A-7EBD4973B1E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B6632-2D68-C343-8480-C854BFAB0D53}">
      <dsp:nvSpPr>
        <dsp:cNvPr id="0" name=""/>
        <dsp:cNvSpPr/>
      </dsp:nvSpPr>
      <dsp:spPr>
        <a:xfrm>
          <a:off x="6023005" y="3172203"/>
          <a:ext cx="3073969" cy="23525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more explicit and detailed your course is, the fewer questions you will receive</a:t>
          </a:r>
        </a:p>
        <a:p>
          <a:pPr marL="114300" lvl="1" indent="-114300" algn="l" defTabSz="622300">
            <a:lnSpc>
              <a:spcPct val="90000"/>
            </a:lnSpc>
            <a:spcBef>
              <a:spcPct val="0"/>
            </a:spcBef>
            <a:spcAft>
              <a:spcPct val="15000"/>
            </a:spcAft>
            <a:buChar char="•"/>
          </a:pPr>
          <a:r>
            <a:rPr lang="en-US" sz="1400" kern="1200" dirty="0"/>
            <a:t>Consider having a discussion post for students to ask course questions</a:t>
          </a:r>
        </a:p>
      </dsp:txBody>
      <dsp:txXfrm>
        <a:off x="6996875" y="3812029"/>
        <a:ext cx="2048420" cy="1661084"/>
      </dsp:txXfrm>
    </dsp:sp>
    <dsp:sp modelId="{39311D07-5F17-1349-B5C2-34731F200692}">
      <dsp:nvSpPr>
        <dsp:cNvPr id="0" name=""/>
        <dsp:cNvSpPr/>
      </dsp:nvSpPr>
      <dsp:spPr>
        <a:xfrm>
          <a:off x="388005" y="3312499"/>
          <a:ext cx="2981276" cy="23684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Be prepared to check email, discussion boards, etc. frequently</a:t>
          </a:r>
        </a:p>
      </dsp:txBody>
      <dsp:txXfrm>
        <a:off x="440033" y="3956644"/>
        <a:ext cx="1982837" cy="1672294"/>
      </dsp:txXfrm>
    </dsp:sp>
    <dsp:sp modelId="{BCAA6CB7-B882-4840-825D-2EB43F7A95D8}">
      <dsp:nvSpPr>
        <dsp:cNvPr id="0" name=""/>
        <dsp:cNvSpPr/>
      </dsp:nvSpPr>
      <dsp:spPr>
        <a:xfrm>
          <a:off x="5186732" y="-74645"/>
          <a:ext cx="3486588" cy="17603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Limit the number of “new” tools and apps</a:t>
          </a:r>
        </a:p>
        <a:p>
          <a:pPr marL="171450" lvl="1" indent="-171450" algn="l" defTabSz="711200">
            <a:lnSpc>
              <a:spcPct val="90000"/>
            </a:lnSpc>
            <a:spcBef>
              <a:spcPct val="0"/>
            </a:spcBef>
            <a:spcAft>
              <a:spcPct val="15000"/>
            </a:spcAft>
            <a:buChar char="•"/>
          </a:pPr>
          <a:r>
            <a:rPr lang="en-US" sz="1600" kern="1200" dirty="0"/>
            <a:t>Break lectures apart into briefer segments</a:t>
          </a:r>
        </a:p>
      </dsp:txBody>
      <dsp:txXfrm>
        <a:off x="6271377" y="-35977"/>
        <a:ext cx="2363276" cy="1242889"/>
      </dsp:txXfrm>
    </dsp:sp>
    <dsp:sp modelId="{35D3E401-952F-CD42-8005-2E9DFFF303DC}">
      <dsp:nvSpPr>
        <dsp:cNvPr id="0" name=""/>
        <dsp:cNvSpPr/>
      </dsp:nvSpPr>
      <dsp:spPr>
        <a:xfrm>
          <a:off x="826278" y="-74645"/>
          <a:ext cx="3339981" cy="17603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Have a predictable rhythm and structure for each module</a:t>
          </a:r>
        </a:p>
      </dsp:txBody>
      <dsp:txXfrm>
        <a:off x="864946" y="-35977"/>
        <a:ext cx="2260651" cy="1242889"/>
      </dsp:txXfrm>
    </dsp:sp>
    <dsp:sp modelId="{F4194D54-43CA-F344-BB3C-1D588B259CDB}">
      <dsp:nvSpPr>
        <dsp:cNvPr id="0" name=""/>
        <dsp:cNvSpPr/>
      </dsp:nvSpPr>
      <dsp:spPr>
        <a:xfrm>
          <a:off x="2312883" y="390949"/>
          <a:ext cx="2381907" cy="2381907"/>
        </a:xfrm>
        <a:prstGeom prst="pieWedge">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Consistency is Key</a:t>
          </a:r>
        </a:p>
      </dsp:txBody>
      <dsp:txXfrm>
        <a:off x="3010527" y="1088593"/>
        <a:ext cx="1684263" cy="1684263"/>
      </dsp:txXfrm>
    </dsp:sp>
    <dsp:sp modelId="{2740CC66-F911-2540-9883-2416CD3B2BCE}">
      <dsp:nvSpPr>
        <dsp:cNvPr id="0" name=""/>
        <dsp:cNvSpPr/>
      </dsp:nvSpPr>
      <dsp:spPr>
        <a:xfrm rot="5400000">
          <a:off x="4804809" y="390949"/>
          <a:ext cx="2381907" cy="2381907"/>
        </a:xfrm>
        <a:prstGeom prst="pieWedge">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Less </a:t>
          </a:r>
          <a:r>
            <a:rPr lang="en-US" sz="2200" kern="1200"/>
            <a:t>is More</a:t>
          </a:r>
          <a:endParaRPr lang="en-US" sz="2200" kern="1200" dirty="0"/>
        </a:p>
      </dsp:txBody>
      <dsp:txXfrm rot="-5400000">
        <a:off x="4804809" y="1088593"/>
        <a:ext cx="1684263" cy="1684263"/>
      </dsp:txXfrm>
    </dsp:sp>
    <dsp:sp modelId="{89C9964A-CE6E-E84C-86A4-486C2D29AF2A}">
      <dsp:nvSpPr>
        <dsp:cNvPr id="0" name=""/>
        <dsp:cNvSpPr/>
      </dsp:nvSpPr>
      <dsp:spPr>
        <a:xfrm rot="10800000">
          <a:off x="4804809" y="2882875"/>
          <a:ext cx="2381907" cy="2381907"/>
        </a:xfrm>
        <a:prstGeom prst="pieWedge">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Explain, explain, examples, examples</a:t>
          </a:r>
        </a:p>
      </dsp:txBody>
      <dsp:txXfrm rot="10800000">
        <a:off x="4804809" y="2882875"/>
        <a:ext cx="1684263" cy="1684263"/>
      </dsp:txXfrm>
    </dsp:sp>
    <dsp:sp modelId="{6F9FBACF-65CA-6A49-A1F8-517E57A27397}">
      <dsp:nvSpPr>
        <dsp:cNvPr id="0" name=""/>
        <dsp:cNvSpPr/>
      </dsp:nvSpPr>
      <dsp:spPr>
        <a:xfrm rot="16200000">
          <a:off x="2312883" y="2882875"/>
          <a:ext cx="2381907" cy="2381907"/>
        </a:xfrm>
        <a:prstGeom prst="pieWedge">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Time is of the Essence</a:t>
          </a:r>
        </a:p>
      </dsp:txBody>
      <dsp:txXfrm rot="5400000">
        <a:off x="3010527" y="2882875"/>
        <a:ext cx="1684263" cy="1684263"/>
      </dsp:txXfrm>
    </dsp:sp>
    <dsp:sp modelId="{60BDA314-04F2-5243-8CAB-E0B0755B028E}">
      <dsp:nvSpPr>
        <dsp:cNvPr id="0" name=""/>
        <dsp:cNvSpPr/>
      </dsp:nvSpPr>
      <dsp:spPr>
        <a:xfrm>
          <a:off x="4338604" y="2332781"/>
          <a:ext cx="822390" cy="71512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B027A9-DED5-464F-808A-7EBD4973B1E8}">
      <dsp:nvSpPr>
        <dsp:cNvPr id="0" name=""/>
        <dsp:cNvSpPr/>
      </dsp:nvSpPr>
      <dsp:spPr>
        <a:xfrm rot="10800000">
          <a:off x="4338604" y="2607828"/>
          <a:ext cx="822390" cy="71512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658AF3CA-9A7D-584A-B36E-DFAF0D349DA8}" type="datetimeFigureOut">
              <a:rPr lang="en-US" smtClean="0"/>
              <a:t>10/28/22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138333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17</a:t>
            </a:fld>
            <a:endParaRPr lang="en-US"/>
          </a:p>
        </p:txBody>
      </p:sp>
    </p:spTree>
    <p:extLst>
      <p:ext uri="{BB962C8B-B14F-4D97-AF65-F5344CB8AC3E}">
        <p14:creationId xmlns:p14="http://schemas.microsoft.com/office/powerpoint/2010/main" val="217877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18</a:t>
            </a:fld>
            <a:endParaRPr lang="en-US"/>
          </a:p>
        </p:txBody>
      </p:sp>
    </p:spTree>
    <p:extLst>
      <p:ext uri="{BB962C8B-B14F-4D97-AF65-F5344CB8AC3E}">
        <p14:creationId xmlns:p14="http://schemas.microsoft.com/office/powerpoint/2010/main" val="139715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2</a:t>
            </a:fld>
            <a:endParaRPr lang="en-US"/>
          </a:p>
        </p:txBody>
      </p:sp>
    </p:spTree>
    <p:extLst>
      <p:ext uri="{BB962C8B-B14F-4D97-AF65-F5344CB8AC3E}">
        <p14:creationId xmlns:p14="http://schemas.microsoft.com/office/powerpoint/2010/main" val="224673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3</a:t>
            </a:fld>
            <a:endParaRPr lang="en-US"/>
          </a:p>
        </p:txBody>
      </p:sp>
    </p:spTree>
    <p:extLst>
      <p:ext uri="{BB962C8B-B14F-4D97-AF65-F5344CB8AC3E}">
        <p14:creationId xmlns:p14="http://schemas.microsoft.com/office/powerpoint/2010/main" val="400404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4</a:t>
            </a:fld>
            <a:endParaRPr lang="en-US"/>
          </a:p>
        </p:txBody>
      </p:sp>
    </p:spTree>
    <p:extLst>
      <p:ext uri="{BB962C8B-B14F-4D97-AF65-F5344CB8AC3E}">
        <p14:creationId xmlns:p14="http://schemas.microsoft.com/office/powerpoint/2010/main" val="375622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93957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52620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9</a:t>
            </a:fld>
            <a:endParaRPr lang="en-US"/>
          </a:p>
        </p:txBody>
      </p:sp>
    </p:spTree>
    <p:extLst>
      <p:ext uri="{BB962C8B-B14F-4D97-AF65-F5344CB8AC3E}">
        <p14:creationId xmlns:p14="http://schemas.microsoft.com/office/powerpoint/2010/main" val="952667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11</a:t>
            </a:fld>
            <a:endParaRPr lang="en-US"/>
          </a:p>
        </p:txBody>
      </p:sp>
    </p:spTree>
    <p:extLst>
      <p:ext uri="{BB962C8B-B14F-4D97-AF65-F5344CB8AC3E}">
        <p14:creationId xmlns:p14="http://schemas.microsoft.com/office/powerpoint/2010/main" val="266183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12</a:t>
            </a:fld>
            <a:endParaRPr lang="en-US"/>
          </a:p>
        </p:txBody>
      </p:sp>
    </p:spTree>
    <p:extLst>
      <p:ext uri="{BB962C8B-B14F-4D97-AF65-F5344CB8AC3E}">
        <p14:creationId xmlns:p14="http://schemas.microsoft.com/office/powerpoint/2010/main" val="314659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65760"/>
            <a:ext cx="10966449" cy="486677"/>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5824192"/>
            <a:ext cx="10966449" cy="50199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954072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1752600"/>
            <a:ext cx="11538198" cy="1336386"/>
          </a:xfrm>
          <a:noFill/>
          <a:effectLst>
            <a:outerShdw blurRad="50800" dist="12700" dir="5400000" algn="ctr" rotWithShape="0">
              <a:schemeClr val="tx1">
                <a:alpha val="15000"/>
              </a:schemeClr>
            </a:outerShdw>
          </a:effectLst>
        </p:spPr>
        <p:txBody>
          <a:bodyPr>
            <a:normAutofit/>
          </a:bodyPr>
          <a:lstStyle>
            <a:lvl1pPr>
              <a:defRPr sz="4400" b="1" spc="-150" baseline="0">
                <a:solidFill>
                  <a:schemeClr val="accent6">
                    <a:lumMod val="75000"/>
                  </a:schemeClr>
                </a:solidFill>
                <a:effectLst/>
                <a:latin typeface="Century Gothic" pitchFamily="34" charset="0"/>
                <a:cs typeface="Arial" pitchFamily="34" charset="0"/>
              </a:defRPr>
            </a:lvl1pPr>
          </a:lstStyle>
          <a:p>
            <a:r>
              <a:rPr lang="en-US" dirty="0"/>
              <a:t>CLICK HERE TO ADD TITLE</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0348" y="262729"/>
            <a:ext cx="1652650" cy="846141"/>
          </a:xfrm>
          <a:prstGeom prst="rect">
            <a:avLst/>
          </a:prstGeom>
        </p:spPr>
      </p:pic>
    </p:spTree>
    <p:extLst>
      <p:ext uri="{BB962C8B-B14F-4D97-AF65-F5344CB8AC3E}">
        <p14:creationId xmlns:p14="http://schemas.microsoft.com/office/powerpoint/2010/main" val="4001946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8482" y="133715"/>
            <a:ext cx="11412517" cy="780685"/>
          </a:xfrm>
          <a:noFill/>
          <a:ln>
            <a:noFill/>
          </a:ln>
          <a:effectLst/>
        </p:spPr>
        <p:txBody>
          <a:bodyPr>
            <a:normAutofit/>
          </a:bodyPr>
          <a:lstStyle>
            <a:lvl1pPr>
              <a:defRPr sz="4000" b="1">
                <a:solidFill>
                  <a:schemeClr val="accent6">
                    <a:lumMod val="75000"/>
                  </a:schemeClr>
                </a:solidFill>
                <a:effectLst/>
                <a:latin typeface="HelveticaNeueLT Std" panose="020B0604020202020204" pitchFamily="34" charset="0"/>
                <a:cs typeface="Times New Roman"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06399" y="1023037"/>
            <a:ext cx="11404599" cy="5113538"/>
          </a:xfrm>
        </p:spPr>
        <p:txBody>
          <a:bodyPr/>
          <a:lstStyle>
            <a:lvl1pPr>
              <a:defRPr>
                <a:latin typeface="HelveticaNeueLT Std" panose="020B0604020202020204" pitchFamily="34" charset="0"/>
              </a:defRPr>
            </a:lvl1pPr>
            <a:lvl2pPr>
              <a:defRPr>
                <a:latin typeface="HelveticaNeueLT Std" panose="020B0604020202020204" pitchFamily="34" charset="0"/>
              </a:defRPr>
            </a:lvl2pPr>
            <a:lvl3pPr>
              <a:defRPr>
                <a:latin typeface="HelveticaNeueLT Std" panose="020B0604020202020204" pitchFamily="34" charset="0"/>
              </a:defRPr>
            </a:lvl3pPr>
            <a:lvl4pPr>
              <a:defRPr>
                <a:latin typeface="HelveticaNeueLT Std" panose="020B0604020202020204" pitchFamily="34" charset="0"/>
              </a:defRPr>
            </a:lvl4pPr>
            <a:lvl5pPr>
              <a:defRPr>
                <a:latin typeface="HelveticaNeueLT Std"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16625" y="6248403"/>
            <a:ext cx="2844800" cy="365125"/>
          </a:xfrm>
        </p:spPr>
        <p:txBody>
          <a:bodyPr/>
          <a:lstStyle/>
          <a:p>
            <a:pPr marL="0" lvl="0" indent="0" eaLnBrk="1" hangingPunct="1"/>
            <a:r>
              <a:rPr lang="en-US" sz="1200">
                <a:solidFill>
                  <a:srgbClr val="898989"/>
                </a:solidFill>
                <a:effectLst/>
              </a:rPr>
              <a:t>*</a:t>
            </a:r>
          </a:p>
        </p:txBody>
      </p:sp>
      <p:sp>
        <p:nvSpPr>
          <p:cNvPr id="5" name="Footer Placeholder 4"/>
          <p:cNvSpPr>
            <a:spLocks noGrp="1"/>
          </p:cNvSpPr>
          <p:nvPr>
            <p:ph type="ftr" sz="quarter" idx="11"/>
          </p:nvPr>
        </p:nvSpPr>
        <p:spPr>
          <a:xfrm>
            <a:off x="4165600" y="6248403"/>
            <a:ext cx="3860800" cy="365125"/>
          </a:xfrm>
        </p:spPr>
        <p:txBody>
          <a:bodyPr/>
          <a:lstStyle/>
          <a:p>
            <a:pPr marL="0" lvl="0" indent="0" algn="ctr" eaLnBrk="1" hangingPunct="1"/>
            <a:endParaRPr lang="en-US" sz="1200">
              <a:solidFill>
                <a:srgbClr val="898989"/>
              </a:solidFill>
              <a:effectLst/>
            </a:endParaRPr>
          </a:p>
        </p:txBody>
      </p:sp>
      <p:sp>
        <p:nvSpPr>
          <p:cNvPr id="6" name="Slide Number Placeholder 5"/>
          <p:cNvSpPr>
            <a:spLocks noGrp="1"/>
          </p:cNvSpPr>
          <p:nvPr>
            <p:ph type="sldNum" sz="quarter" idx="12"/>
          </p:nvPr>
        </p:nvSpPr>
        <p:spPr>
          <a:xfrm>
            <a:off x="8737600" y="6248403"/>
            <a:ext cx="2844800" cy="365125"/>
          </a:xfrm>
        </p:spPr>
        <p:txBody>
          <a:bodyPr/>
          <a:lstStyle/>
          <a:p>
            <a:pPr marL="0" lvl="0" indent="0" algn="r" eaLnBrk="1" hangingPunct="1"/>
            <a:fld id="{ED01CB96-9C3A-455F-8C5A-D248D86ED3C6}" type="slidenum">
              <a:rPr lang="en-US" sz="1200" smtClean="0">
                <a:solidFill>
                  <a:srgbClr val="898989"/>
                </a:solidFill>
                <a:effectLst/>
              </a:rPr>
              <a:t>‹#›</a:t>
            </a:fld>
            <a:endParaRPr lang="en-US" sz="1200">
              <a:solidFill>
                <a:srgbClr val="898989"/>
              </a:solidFill>
              <a:effectLst/>
            </a:endParaRPr>
          </a:p>
        </p:txBody>
      </p:sp>
      <p:sp>
        <p:nvSpPr>
          <p:cNvPr id="12" name="TextBox 11"/>
          <p:cNvSpPr txBox="1"/>
          <p:nvPr/>
        </p:nvSpPr>
        <p:spPr>
          <a:xfrm>
            <a:off x="3657600" y="6565075"/>
            <a:ext cx="4876800" cy="307777"/>
          </a:xfrm>
          <a:prstGeom prst="rect">
            <a:avLst/>
          </a:prstGeom>
          <a:noFill/>
        </p:spPr>
        <p:txBody>
          <a:bodyPr wrap="square" rtlCol="0">
            <a:spAutoFit/>
          </a:bodyPr>
          <a:lstStyle/>
          <a:p>
            <a:pPr algn="ctr"/>
            <a:r>
              <a:rPr lang="en-US" sz="1400" dirty="0">
                <a:solidFill>
                  <a:schemeClr val="bg1"/>
                </a:solidFill>
              </a:rPr>
              <a:t>www.aacte.org</a:t>
            </a:r>
          </a:p>
        </p:txBody>
      </p:sp>
    </p:spTree>
    <p:extLst>
      <p:ext uri="{BB962C8B-B14F-4D97-AF65-F5344CB8AC3E}">
        <p14:creationId xmlns:p14="http://schemas.microsoft.com/office/powerpoint/2010/main" val="2632648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0821" y="2369128"/>
            <a:ext cx="3247157" cy="1662545"/>
          </a:xfrm>
          <a:prstGeom prst="rect">
            <a:avLst/>
          </a:prstGeom>
        </p:spPr>
      </p:pic>
      <p:sp>
        <p:nvSpPr>
          <p:cNvPr id="5" name="TextBox 4"/>
          <p:cNvSpPr txBox="1"/>
          <p:nvPr/>
        </p:nvSpPr>
        <p:spPr>
          <a:xfrm>
            <a:off x="3657600" y="6565075"/>
            <a:ext cx="4876800" cy="307777"/>
          </a:xfrm>
          <a:prstGeom prst="rect">
            <a:avLst/>
          </a:prstGeom>
          <a:noFill/>
        </p:spPr>
        <p:txBody>
          <a:bodyPr wrap="square" rtlCol="0">
            <a:spAutoFit/>
          </a:bodyPr>
          <a:lstStyle/>
          <a:p>
            <a:pPr algn="ctr"/>
            <a:r>
              <a:rPr lang="en-US" sz="1400" dirty="0">
                <a:solidFill>
                  <a:schemeClr val="bg1"/>
                </a:solidFill>
              </a:rPr>
              <a:t>www.aacte.org</a:t>
            </a:r>
          </a:p>
        </p:txBody>
      </p:sp>
    </p:spTree>
    <p:extLst>
      <p:ext uri="{BB962C8B-B14F-4D97-AF65-F5344CB8AC3E}">
        <p14:creationId xmlns:p14="http://schemas.microsoft.com/office/powerpoint/2010/main" val="3500328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New 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273175"/>
            <a:ext cx="10363200" cy="1470025"/>
          </a:xfrm>
          <a:effectLst>
            <a:outerShdw blurRad="50800" dist="12700" dir="5400000" algn="ctr" rotWithShape="0">
              <a:schemeClr val="tx1">
                <a:alpha val="25000"/>
              </a:schemeClr>
            </a:outerShdw>
          </a:effectLst>
        </p:spPr>
        <p:txBody>
          <a:bodyPr>
            <a:normAutofit/>
          </a:bodyPr>
          <a:lstStyle>
            <a:lvl1pPr>
              <a:defRPr sz="4600" b="1" spc="-150">
                <a:solidFill>
                  <a:schemeClr val="accent6">
                    <a:lumMod val="75000"/>
                  </a:schemeClr>
                </a:solidFill>
                <a:latin typeface="HelveticaNeueLT Std" panose="020B0604020202020204" pitchFamily="34" charset="0"/>
                <a:cs typeface="Arial" pitchFamily="34" charset="0"/>
              </a:defRPr>
            </a:lvl1pPr>
          </a:lstStyle>
          <a:p>
            <a:r>
              <a:rPr lang="en-US" dirty="0"/>
              <a:t>New Section Title</a:t>
            </a:r>
          </a:p>
        </p:txBody>
      </p:sp>
      <p:sp>
        <p:nvSpPr>
          <p:cNvPr id="12" name="Subtitle 2"/>
          <p:cNvSpPr txBox="1">
            <a:spLocks/>
          </p:cNvSpPr>
          <p:nvPr/>
        </p:nvSpPr>
        <p:spPr>
          <a:xfrm>
            <a:off x="1930400" y="3886200"/>
            <a:ext cx="85344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2600" b="0" dirty="0">
              <a:solidFill>
                <a:schemeClr val="bg1"/>
              </a:solidFill>
            </a:endParaRPr>
          </a:p>
        </p:txBody>
      </p:sp>
      <p:sp>
        <p:nvSpPr>
          <p:cNvPr id="14" name="Subtitle 2"/>
          <p:cNvSpPr txBox="1">
            <a:spLocks/>
          </p:cNvSpPr>
          <p:nvPr/>
        </p:nvSpPr>
        <p:spPr>
          <a:xfrm>
            <a:off x="1930400" y="4953000"/>
            <a:ext cx="85344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en-US" sz="2400" dirty="0">
              <a:solidFill>
                <a:schemeClr val="bg1"/>
              </a:solidFill>
            </a:endParaRPr>
          </a:p>
        </p:txBody>
      </p:sp>
      <p:cxnSp>
        <p:nvCxnSpPr>
          <p:cNvPr id="7" name="Straight Connector 6"/>
          <p:cNvCxnSpPr/>
          <p:nvPr/>
        </p:nvCxnSpPr>
        <p:spPr>
          <a:xfrm>
            <a:off x="914400" y="2514600"/>
            <a:ext cx="1036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00" y="6565075"/>
            <a:ext cx="4876800" cy="307777"/>
          </a:xfrm>
          <a:prstGeom prst="rect">
            <a:avLst/>
          </a:prstGeom>
          <a:noFill/>
        </p:spPr>
        <p:txBody>
          <a:bodyPr wrap="square" rtlCol="0">
            <a:spAutoFit/>
          </a:bodyPr>
          <a:lstStyle/>
          <a:p>
            <a:pPr algn="ctr"/>
            <a:r>
              <a:rPr lang="en-US" sz="1400" dirty="0">
                <a:solidFill>
                  <a:schemeClr val="bg1"/>
                </a:solidFill>
              </a:rPr>
              <a:t>www.aacte.org</a:t>
            </a:r>
          </a:p>
        </p:txBody>
      </p:sp>
    </p:spTree>
    <p:extLst>
      <p:ext uri="{BB962C8B-B14F-4D97-AF65-F5344CB8AC3E}">
        <p14:creationId xmlns:p14="http://schemas.microsoft.com/office/powerpoint/2010/main" val="4068750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lank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0821" y="2369128"/>
            <a:ext cx="3247157" cy="1662545"/>
          </a:xfrm>
          <a:prstGeom prst="rect">
            <a:avLst/>
          </a:prstGeom>
        </p:spPr>
      </p:pic>
      <p:sp>
        <p:nvSpPr>
          <p:cNvPr id="5" name="TextBox 4"/>
          <p:cNvSpPr txBox="1"/>
          <p:nvPr/>
        </p:nvSpPr>
        <p:spPr>
          <a:xfrm>
            <a:off x="3657600" y="6565075"/>
            <a:ext cx="4876800" cy="307777"/>
          </a:xfrm>
          <a:prstGeom prst="rect">
            <a:avLst/>
          </a:prstGeom>
          <a:noFill/>
        </p:spPr>
        <p:txBody>
          <a:bodyPr wrap="square" rtlCol="0">
            <a:spAutoFit/>
          </a:bodyPr>
          <a:lstStyle/>
          <a:p>
            <a:pPr algn="ctr"/>
            <a:r>
              <a:rPr lang="en-US" sz="1400" dirty="0">
                <a:solidFill>
                  <a:schemeClr val="bg1"/>
                </a:solidFill>
              </a:rPr>
              <a:t>www.aacte.org</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8436" y="785812"/>
            <a:ext cx="3971926" cy="2033588"/>
          </a:xfrm>
          <a:prstGeom prst="rect">
            <a:avLst/>
          </a:prstGeom>
        </p:spPr>
      </p:pic>
      <p:sp>
        <p:nvSpPr>
          <p:cNvPr id="6" name="Title 1"/>
          <p:cNvSpPr>
            <a:spLocks noGrp="1"/>
          </p:cNvSpPr>
          <p:nvPr>
            <p:ph type="ctrTitle" hasCustomPrompt="1"/>
          </p:nvPr>
        </p:nvSpPr>
        <p:spPr>
          <a:xfrm>
            <a:off x="304800" y="3048000"/>
            <a:ext cx="11538198" cy="912769"/>
          </a:xfrm>
          <a:noFill/>
          <a:effectLst>
            <a:outerShdw blurRad="50800" dist="12700" dir="5400000" algn="ctr" rotWithShape="0">
              <a:schemeClr val="tx1">
                <a:alpha val="15000"/>
              </a:schemeClr>
            </a:outerShdw>
          </a:effectLst>
        </p:spPr>
        <p:txBody>
          <a:bodyPr>
            <a:normAutofit/>
          </a:bodyPr>
          <a:lstStyle>
            <a:lvl1pPr>
              <a:defRPr sz="4400" b="1" spc="-150" baseline="0">
                <a:solidFill>
                  <a:schemeClr val="accent6">
                    <a:lumMod val="75000"/>
                  </a:schemeClr>
                </a:solidFill>
                <a:effectLst/>
                <a:latin typeface="Century Gothic" pitchFamily="34" charset="0"/>
                <a:cs typeface="Arial" pitchFamily="34" charset="0"/>
              </a:defRPr>
            </a:lvl1pPr>
          </a:lstStyle>
          <a:p>
            <a:r>
              <a:rPr lang="en-US" dirty="0"/>
              <a:t>QUESTIONS?</a:t>
            </a:r>
          </a:p>
        </p:txBody>
      </p:sp>
    </p:spTree>
    <p:extLst>
      <p:ext uri="{BB962C8B-B14F-4D97-AF65-F5344CB8AC3E}">
        <p14:creationId xmlns:p14="http://schemas.microsoft.com/office/powerpoint/2010/main" val="1011720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lvl="0" indent="0" eaLnBrk="1" hangingPunct="1"/>
            <a:r>
              <a:rPr lang="en-US" sz="1200">
                <a:solidFill>
                  <a:srgbClr val="898989"/>
                </a:solidFill>
                <a:effectLst/>
              </a:rPr>
              <a:t>*</a:t>
            </a:r>
          </a:p>
        </p:txBody>
      </p:sp>
      <p:sp>
        <p:nvSpPr>
          <p:cNvPr id="6" name="Footer Placeholder 5"/>
          <p:cNvSpPr>
            <a:spLocks noGrp="1"/>
          </p:cNvSpPr>
          <p:nvPr>
            <p:ph type="ftr" sz="quarter" idx="11"/>
          </p:nvPr>
        </p:nvSpPr>
        <p:spPr/>
        <p:txBody>
          <a:bodyPr/>
          <a:lstStyle/>
          <a:p>
            <a:pPr marL="0" lvl="0" indent="0" algn="ctr" eaLnBrk="1" hangingPunct="1"/>
            <a:endParaRPr lang="en-US" sz="1200">
              <a:solidFill>
                <a:srgbClr val="898989"/>
              </a:solidFill>
              <a:effectLst/>
            </a:endParaRPr>
          </a:p>
        </p:txBody>
      </p:sp>
      <p:sp>
        <p:nvSpPr>
          <p:cNvPr id="7" name="Slide Number Placeholder 6"/>
          <p:cNvSpPr>
            <a:spLocks noGrp="1"/>
          </p:cNvSpPr>
          <p:nvPr>
            <p:ph type="sldNum" sz="quarter" idx="12"/>
          </p:nvPr>
        </p:nvSpPr>
        <p:spPr/>
        <p:txBody>
          <a:bodyPr/>
          <a:lstStyle/>
          <a:p>
            <a:pPr marL="0" lvl="0" indent="0" algn="r" eaLnBrk="1" hangingPunct="1"/>
            <a:fld id="{ED01CB96-9C3A-455F-8C5A-D248D86ED3C6}" type="slidenum">
              <a:rPr lang="en-US" sz="1200" smtClean="0">
                <a:solidFill>
                  <a:srgbClr val="898989"/>
                </a:solidFill>
                <a:effectLst/>
              </a:rPr>
              <a:t>‹#›</a:t>
            </a:fld>
            <a:endParaRPr lang="en-US" sz="1200">
              <a:solidFill>
                <a:srgbClr val="898989"/>
              </a:solidFill>
              <a:effectLst/>
            </a:endParaRPr>
          </a:p>
        </p:txBody>
      </p:sp>
    </p:spTree>
    <p:extLst>
      <p:ext uri="{BB962C8B-B14F-4D97-AF65-F5344CB8AC3E}">
        <p14:creationId xmlns:p14="http://schemas.microsoft.com/office/powerpoint/2010/main" val="762787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Side By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lvl="0" indent="0" eaLnBrk="1" hangingPunct="1"/>
            <a:r>
              <a:rPr lang="en-US" sz="1200">
                <a:solidFill>
                  <a:srgbClr val="898989"/>
                </a:solidFill>
                <a:effectLst/>
              </a:rPr>
              <a:t>*</a:t>
            </a:r>
          </a:p>
        </p:txBody>
      </p:sp>
      <p:sp>
        <p:nvSpPr>
          <p:cNvPr id="8" name="Footer Placeholder 7"/>
          <p:cNvSpPr>
            <a:spLocks noGrp="1"/>
          </p:cNvSpPr>
          <p:nvPr>
            <p:ph type="ftr" sz="quarter" idx="11"/>
          </p:nvPr>
        </p:nvSpPr>
        <p:spPr/>
        <p:txBody>
          <a:bodyPr/>
          <a:lstStyle/>
          <a:p>
            <a:pPr marL="0" lvl="0" indent="0" algn="ctr" eaLnBrk="1" hangingPunct="1"/>
            <a:endParaRPr lang="en-US" sz="1200">
              <a:solidFill>
                <a:srgbClr val="898989"/>
              </a:solidFill>
              <a:effectLst/>
            </a:endParaRPr>
          </a:p>
        </p:txBody>
      </p:sp>
      <p:sp>
        <p:nvSpPr>
          <p:cNvPr id="9" name="Slide Number Placeholder 8"/>
          <p:cNvSpPr>
            <a:spLocks noGrp="1"/>
          </p:cNvSpPr>
          <p:nvPr>
            <p:ph type="sldNum" sz="quarter" idx="12"/>
          </p:nvPr>
        </p:nvSpPr>
        <p:spPr/>
        <p:txBody>
          <a:bodyPr/>
          <a:lstStyle/>
          <a:p>
            <a:pPr marL="0" lvl="0" indent="0" algn="r" eaLnBrk="1" hangingPunct="1"/>
            <a:fld id="{ED01CB96-9C3A-455F-8C5A-D248D86ED3C6}" type="slidenum">
              <a:rPr lang="en-US" sz="1200" smtClean="0">
                <a:solidFill>
                  <a:srgbClr val="898989"/>
                </a:solidFill>
                <a:effectLst/>
              </a:rPr>
              <a:t>‹#›</a:t>
            </a:fld>
            <a:endParaRPr lang="en-US" sz="1200">
              <a:solidFill>
                <a:srgbClr val="898989"/>
              </a:solidFill>
              <a:effectLst/>
            </a:endParaRPr>
          </a:p>
        </p:txBody>
      </p:sp>
      <p:sp>
        <p:nvSpPr>
          <p:cNvPr id="10" name="TextBox 9"/>
          <p:cNvSpPr txBox="1"/>
          <p:nvPr/>
        </p:nvSpPr>
        <p:spPr>
          <a:xfrm>
            <a:off x="3657600" y="6565075"/>
            <a:ext cx="4876800" cy="307777"/>
          </a:xfrm>
          <a:prstGeom prst="rect">
            <a:avLst/>
          </a:prstGeom>
          <a:noFill/>
        </p:spPr>
        <p:txBody>
          <a:bodyPr wrap="square" rtlCol="0">
            <a:spAutoFit/>
          </a:bodyPr>
          <a:lstStyle/>
          <a:p>
            <a:pPr algn="ctr"/>
            <a:r>
              <a:rPr lang="en-US" sz="1400" dirty="0">
                <a:solidFill>
                  <a:schemeClr val="bg1"/>
                </a:solidFill>
              </a:rPr>
              <a:t>www.aacte.org</a:t>
            </a:r>
          </a:p>
        </p:txBody>
      </p:sp>
    </p:spTree>
    <p:extLst>
      <p:ext uri="{BB962C8B-B14F-4D97-AF65-F5344CB8AC3E}">
        <p14:creationId xmlns:p14="http://schemas.microsoft.com/office/powerpoint/2010/main" val="1399981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lvl="0" indent="0" eaLnBrk="1" hangingPunct="1"/>
            <a:r>
              <a:rPr lang="en-US" sz="1200">
                <a:solidFill>
                  <a:srgbClr val="898989"/>
                </a:solidFill>
                <a:effectLst/>
              </a:rPr>
              <a:t>*</a:t>
            </a:r>
          </a:p>
        </p:txBody>
      </p:sp>
      <p:sp>
        <p:nvSpPr>
          <p:cNvPr id="4" name="Footer Placeholder 3"/>
          <p:cNvSpPr>
            <a:spLocks noGrp="1"/>
          </p:cNvSpPr>
          <p:nvPr>
            <p:ph type="ftr" sz="quarter" idx="11"/>
          </p:nvPr>
        </p:nvSpPr>
        <p:spPr/>
        <p:txBody>
          <a:bodyPr/>
          <a:lstStyle/>
          <a:p>
            <a:pPr marL="0" lvl="0" indent="0" algn="ctr" eaLnBrk="1" hangingPunct="1"/>
            <a:endParaRPr lang="en-US" sz="1200">
              <a:solidFill>
                <a:srgbClr val="898989"/>
              </a:solidFill>
              <a:effectLst/>
            </a:endParaRPr>
          </a:p>
        </p:txBody>
      </p:sp>
      <p:sp>
        <p:nvSpPr>
          <p:cNvPr id="5" name="Slide Number Placeholder 4"/>
          <p:cNvSpPr>
            <a:spLocks noGrp="1"/>
          </p:cNvSpPr>
          <p:nvPr>
            <p:ph type="sldNum" sz="quarter" idx="12"/>
          </p:nvPr>
        </p:nvSpPr>
        <p:spPr/>
        <p:txBody>
          <a:bodyPr/>
          <a:lstStyle/>
          <a:p>
            <a:pPr marL="0" lvl="0" indent="0" algn="r" eaLnBrk="1" hangingPunct="1"/>
            <a:fld id="{ED01CB96-9C3A-455F-8C5A-D248D86ED3C6}" type="slidenum">
              <a:rPr lang="en-US" sz="1200" smtClean="0">
                <a:solidFill>
                  <a:srgbClr val="898989"/>
                </a:solidFill>
                <a:effectLst/>
              </a:rPr>
              <a:t>‹#›</a:t>
            </a:fld>
            <a:endParaRPr lang="en-US" sz="1200">
              <a:solidFill>
                <a:srgbClr val="898989"/>
              </a:solidFill>
              <a:effectLst/>
            </a:endParaRPr>
          </a:p>
        </p:txBody>
      </p:sp>
      <p:sp>
        <p:nvSpPr>
          <p:cNvPr id="6" name="TextBox 5"/>
          <p:cNvSpPr txBox="1"/>
          <p:nvPr/>
        </p:nvSpPr>
        <p:spPr>
          <a:xfrm>
            <a:off x="3657600" y="6565075"/>
            <a:ext cx="4876800" cy="307777"/>
          </a:xfrm>
          <a:prstGeom prst="rect">
            <a:avLst/>
          </a:prstGeom>
          <a:noFill/>
        </p:spPr>
        <p:txBody>
          <a:bodyPr wrap="square" rtlCol="0">
            <a:spAutoFit/>
          </a:bodyPr>
          <a:lstStyle/>
          <a:p>
            <a:pPr algn="ctr"/>
            <a:r>
              <a:rPr lang="en-US" sz="1400" dirty="0">
                <a:solidFill>
                  <a:schemeClr val="bg1"/>
                </a:solidFill>
              </a:rPr>
              <a:t>www.aacte.org</a:t>
            </a:r>
          </a:p>
        </p:txBody>
      </p:sp>
    </p:spTree>
    <p:extLst>
      <p:ext uri="{BB962C8B-B14F-4D97-AF65-F5344CB8AC3E}">
        <p14:creationId xmlns:p14="http://schemas.microsoft.com/office/powerpoint/2010/main" val="1079589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lvl="0" indent="0" eaLnBrk="1" hangingPunct="1"/>
            <a:r>
              <a:rPr lang="en-US" sz="1200">
                <a:solidFill>
                  <a:srgbClr val="898989"/>
                </a:solidFill>
                <a:effectLst/>
              </a:rPr>
              <a:t>*</a:t>
            </a:r>
          </a:p>
        </p:txBody>
      </p:sp>
      <p:sp>
        <p:nvSpPr>
          <p:cNvPr id="6" name="Footer Placeholder 5"/>
          <p:cNvSpPr>
            <a:spLocks noGrp="1"/>
          </p:cNvSpPr>
          <p:nvPr>
            <p:ph type="ftr" sz="quarter" idx="11"/>
          </p:nvPr>
        </p:nvSpPr>
        <p:spPr/>
        <p:txBody>
          <a:bodyPr/>
          <a:lstStyle/>
          <a:p>
            <a:pPr marL="0" lvl="0" indent="0" algn="ctr" eaLnBrk="1" hangingPunct="1"/>
            <a:endParaRPr lang="en-US" sz="1200">
              <a:solidFill>
                <a:srgbClr val="898989"/>
              </a:solidFill>
              <a:effectLst/>
            </a:endParaRPr>
          </a:p>
        </p:txBody>
      </p:sp>
      <p:sp>
        <p:nvSpPr>
          <p:cNvPr id="7" name="Slide Number Placeholder 6"/>
          <p:cNvSpPr>
            <a:spLocks noGrp="1"/>
          </p:cNvSpPr>
          <p:nvPr>
            <p:ph type="sldNum" sz="quarter" idx="12"/>
          </p:nvPr>
        </p:nvSpPr>
        <p:spPr/>
        <p:txBody>
          <a:bodyPr/>
          <a:lstStyle/>
          <a:p>
            <a:pPr marL="0" lvl="0" indent="0" algn="r" eaLnBrk="1" hangingPunct="1"/>
            <a:fld id="{ED01CB96-9C3A-455F-8C5A-D248D86ED3C6}" type="slidenum">
              <a:rPr lang="en-US" sz="1200" smtClean="0">
                <a:solidFill>
                  <a:srgbClr val="898989"/>
                </a:solidFill>
                <a:effectLst/>
              </a:rPr>
              <a:t>‹#›</a:t>
            </a:fld>
            <a:endParaRPr lang="en-US" sz="1200">
              <a:solidFill>
                <a:srgbClr val="898989"/>
              </a:solidFill>
              <a:effectLst/>
            </a:endParaRPr>
          </a:p>
        </p:txBody>
      </p:sp>
      <p:sp>
        <p:nvSpPr>
          <p:cNvPr id="8" name="TextBox 7"/>
          <p:cNvSpPr txBox="1"/>
          <p:nvPr/>
        </p:nvSpPr>
        <p:spPr>
          <a:xfrm>
            <a:off x="3657600" y="6565075"/>
            <a:ext cx="4876800" cy="307777"/>
          </a:xfrm>
          <a:prstGeom prst="rect">
            <a:avLst/>
          </a:prstGeom>
          <a:noFill/>
        </p:spPr>
        <p:txBody>
          <a:bodyPr wrap="square" rtlCol="0">
            <a:spAutoFit/>
          </a:bodyPr>
          <a:lstStyle/>
          <a:p>
            <a:pPr algn="ctr"/>
            <a:r>
              <a:rPr lang="en-US" sz="1400" dirty="0">
                <a:solidFill>
                  <a:schemeClr val="bg1"/>
                </a:solidFill>
              </a:rPr>
              <a:t>www.aacte.org</a:t>
            </a:r>
          </a:p>
        </p:txBody>
      </p:sp>
    </p:spTree>
    <p:extLst>
      <p:ext uri="{BB962C8B-B14F-4D97-AF65-F5344CB8AC3E}">
        <p14:creationId xmlns:p14="http://schemas.microsoft.com/office/powerpoint/2010/main" val="3392596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lvl="0" indent="0" eaLnBrk="1" hangingPunct="1"/>
            <a:r>
              <a:rPr lang="en-US" sz="1200">
                <a:solidFill>
                  <a:srgbClr val="898989"/>
                </a:solidFill>
                <a:effectLst/>
              </a:rPr>
              <a:t>*</a:t>
            </a:r>
          </a:p>
        </p:txBody>
      </p:sp>
      <p:sp>
        <p:nvSpPr>
          <p:cNvPr id="6" name="Footer Placeholder 5"/>
          <p:cNvSpPr>
            <a:spLocks noGrp="1"/>
          </p:cNvSpPr>
          <p:nvPr>
            <p:ph type="ftr" sz="quarter" idx="11"/>
          </p:nvPr>
        </p:nvSpPr>
        <p:spPr/>
        <p:txBody>
          <a:bodyPr/>
          <a:lstStyle/>
          <a:p>
            <a:pPr marL="0" lvl="0" indent="0" algn="ctr" eaLnBrk="1" hangingPunct="1"/>
            <a:endParaRPr lang="en-US" sz="1200">
              <a:solidFill>
                <a:srgbClr val="898989"/>
              </a:solidFill>
              <a:effectLst/>
            </a:endParaRPr>
          </a:p>
        </p:txBody>
      </p:sp>
      <p:sp>
        <p:nvSpPr>
          <p:cNvPr id="7" name="Slide Number Placeholder 6"/>
          <p:cNvSpPr>
            <a:spLocks noGrp="1"/>
          </p:cNvSpPr>
          <p:nvPr>
            <p:ph type="sldNum" sz="quarter" idx="12"/>
          </p:nvPr>
        </p:nvSpPr>
        <p:spPr/>
        <p:txBody>
          <a:bodyPr/>
          <a:lstStyle/>
          <a:p>
            <a:pPr marL="0" lvl="0" indent="0" algn="r" eaLnBrk="1" hangingPunct="1"/>
            <a:fld id="{ED01CB96-9C3A-455F-8C5A-D248D86ED3C6}" type="slidenum">
              <a:rPr lang="en-US" sz="1200" smtClean="0">
                <a:solidFill>
                  <a:srgbClr val="898989"/>
                </a:solidFill>
                <a:effectLst/>
              </a:rPr>
              <a:t>‹#›</a:t>
            </a:fld>
            <a:endParaRPr lang="en-US" sz="1200">
              <a:solidFill>
                <a:srgbClr val="898989"/>
              </a:solidFill>
              <a:effectLst/>
            </a:endParaRPr>
          </a:p>
        </p:txBody>
      </p:sp>
    </p:spTree>
    <p:extLst>
      <p:ext uri="{BB962C8B-B14F-4D97-AF65-F5344CB8AC3E}">
        <p14:creationId xmlns:p14="http://schemas.microsoft.com/office/powerpoint/2010/main" val="273190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lvl="0" indent="0" eaLnBrk="1" hangingPunct="1"/>
            <a:r>
              <a:rPr lang="en-US" sz="1200">
                <a:solidFill>
                  <a:srgbClr val="898989"/>
                </a:solidFill>
                <a:effectLst/>
              </a:rPr>
              <a:t>*</a:t>
            </a:r>
          </a:p>
        </p:txBody>
      </p:sp>
      <p:sp>
        <p:nvSpPr>
          <p:cNvPr id="5" name="Footer Placeholder 4"/>
          <p:cNvSpPr>
            <a:spLocks noGrp="1"/>
          </p:cNvSpPr>
          <p:nvPr>
            <p:ph type="ftr" sz="quarter" idx="11"/>
          </p:nvPr>
        </p:nvSpPr>
        <p:spPr/>
        <p:txBody>
          <a:bodyPr/>
          <a:lstStyle/>
          <a:p>
            <a:pPr marL="0" lvl="0" indent="0" algn="ctr" eaLnBrk="1" hangingPunct="1"/>
            <a:endParaRPr lang="en-US" sz="1200">
              <a:solidFill>
                <a:srgbClr val="898989"/>
              </a:solidFill>
              <a:effectLst/>
            </a:endParaRPr>
          </a:p>
        </p:txBody>
      </p:sp>
      <p:sp>
        <p:nvSpPr>
          <p:cNvPr id="6" name="Slide Number Placeholder 5"/>
          <p:cNvSpPr>
            <a:spLocks noGrp="1"/>
          </p:cNvSpPr>
          <p:nvPr>
            <p:ph type="sldNum" sz="quarter" idx="12"/>
          </p:nvPr>
        </p:nvSpPr>
        <p:spPr/>
        <p:txBody>
          <a:bodyPr/>
          <a:lstStyle/>
          <a:p>
            <a:pPr marL="0" lvl="0" indent="0" algn="r" eaLnBrk="1" hangingPunct="1"/>
            <a:fld id="{ED01CB96-9C3A-455F-8C5A-D248D86ED3C6}" type="slidenum">
              <a:rPr lang="en-US" sz="1200" smtClean="0">
                <a:solidFill>
                  <a:srgbClr val="898989"/>
                </a:solidFill>
                <a:effectLst/>
              </a:rPr>
              <a:t>‹#›</a:t>
            </a:fld>
            <a:endParaRPr lang="en-US" sz="1200">
              <a:solidFill>
                <a:srgbClr val="898989"/>
              </a:solidFill>
              <a:effectLst/>
            </a:endParaRPr>
          </a:p>
        </p:txBody>
      </p:sp>
    </p:spTree>
    <p:extLst>
      <p:ext uri="{BB962C8B-B14F-4D97-AF65-F5344CB8AC3E}">
        <p14:creationId xmlns:p14="http://schemas.microsoft.com/office/powerpoint/2010/main" val="3195769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lvl="0" indent="0" eaLnBrk="1" hangingPunct="1"/>
            <a:r>
              <a:rPr lang="en-US" sz="1200">
                <a:solidFill>
                  <a:srgbClr val="898989"/>
                </a:solidFill>
                <a:effectLst/>
              </a:rPr>
              <a:t>*</a:t>
            </a:r>
          </a:p>
        </p:txBody>
      </p:sp>
      <p:sp>
        <p:nvSpPr>
          <p:cNvPr id="5" name="Footer Placeholder 4"/>
          <p:cNvSpPr>
            <a:spLocks noGrp="1"/>
          </p:cNvSpPr>
          <p:nvPr>
            <p:ph type="ftr" sz="quarter" idx="11"/>
          </p:nvPr>
        </p:nvSpPr>
        <p:spPr/>
        <p:txBody>
          <a:bodyPr/>
          <a:lstStyle/>
          <a:p>
            <a:pPr marL="0" lvl="0" indent="0" algn="ctr" eaLnBrk="1" hangingPunct="1"/>
            <a:endParaRPr lang="en-US" sz="1200">
              <a:solidFill>
                <a:srgbClr val="898989"/>
              </a:solidFill>
              <a:effectLst/>
            </a:endParaRPr>
          </a:p>
        </p:txBody>
      </p:sp>
      <p:sp>
        <p:nvSpPr>
          <p:cNvPr id="6" name="Slide Number Placeholder 5"/>
          <p:cNvSpPr>
            <a:spLocks noGrp="1"/>
          </p:cNvSpPr>
          <p:nvPr>
            <p:ph type="sldNum" sz="quarter" idx="12"/>
          </p:nvPr>
        </p:nvSpPr>
        <p:spPr/>
        <p:txBody>
          <a:bodyPr/>
          <a:lstStyle/>
          <a:p>
            <a:pPr marL="0" lvl="0" indent="0" algn="r" eaLnBrk="1" hangingPunct="1"/>
            <a:fld id="{ED01CB96-9C3A-455F-8C5A-D248D86ED3C6}" type="slidenum">
              <a:rPr lang="en-US" sz="1200" smtClean="0">
                <a:solidFill>
                  <a:srgbClr val="898989"/>
                </a:solidFill>
                <a:effectLst/>
              </a:rPr>
              <a:t>‹#›</a:t>
            </a:fld>
            <a:endParaRPr lang="en-US" sz="1200">
              <a:solidFill>
                <a:srgbClr val="898989"/>
              </a:solidFill>
              <a:effectLst/>
            </a:endParaRPr>
          </a:p>
        </p:txBody>
      </p:sp>
      <p:sp>
        <p:nvSpPr>
          <p:cNvPr id="7" name="TextBox 6"/>
          <p:cNvSpPr txBox="1"/>
          <p:nvPr/>
        </p:nvSpPr>
        <p:spPr>
          <a:xfrm>
            <a:off x="3657600" y="6565075"/>
            <a:ext cx="4876800" cy="307777"/>
          </a:xfrm>
          <a:prstGeom prst="rect">
            <a:avLst/>
          </a:prstGeom>
          <a:noFill/>
        </p:spPr>
        <p:txBody>
          <a:bodyPr wrap="square" rtlCol="0">
            <a:spAutoFit/>
          </a:bodyPr>
          <a:lstStyle/>
          <a:p>
            <a:pPr algn="ctr"/>
            <a:r>
              <a:rPr lang="en-US" sz="1400" dirty="0">
                <a:solidFill>
                  <a:schemeClr val="bg1"/>
                </a:solidFill>
              </a:rPr>
              <a:t>www.aacte.org</a:t>
            </a:r>
          </a:p>
        </p:txBody>
      </p:sp>
    </p:spTree>
    <p:extLst>
      <p:ext uri="{BB962C8B-B14F-4D97-AF65-F5344CB8AC3E}">
        <p14:creationId xmlns:p14="http://schemas.microsoft.com/office/powerpoint/2010/main" val="2002742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lvl="0" indent="0" eaLnBrk="1" hangingPunct="1"/>
            <a:r>
              <a:rPr lang="en-US" sz="1200">
                <a:solidFill>
                  <a:srgbClr val="898989"/>
                </a:solidFill>
                <a:effectLst/>
              </a:rPr>
              <a:t>*</a:t>
            </a:r>
          </a:p>
        </p:txBody>
      </p:sp>
      <p:sp>
        <p:nvSpPr>
          <p:cNvPr id="5" name="Footer Placeholder 4"/>
          <p:cNvSpPr>
            <a:spLocks noGrp="1"/>
          </p:cNvSpPr>
          <p:nvPr>
            <p:ph type="ftr" sz="quarter" idx="11"/>
          </p:nvPr>
        </p:nvSpPr>
        <p:spPr/>
        <p:txBody>
          <a:bodyPr/>
          <a:lstStyle/>
          <a:p>
            <a:pPr marL="0" lvl="0" indent="0" algn="ctr" eaLnBrk="1" hangingPunct="1"/>
            <a:endParaRPr lang="en-US" sz="1200">
              <a:solidFill>
                <a:srgbClr val="898989"/>
              </a:solidFill>
              <a:effectLst/>
            </a:endParaRPr>
          </a:p>
        </p:txBody>
      </p:sp>
      <p:sp>
        <p:nvSpPr>
          <p:cNvPr id="6" name="Slide Number Placeholder 5"/>
          <p:cNvSpPr>
            <a:spLocks noGrp="1"/>
          </p:cNvSpPr>
          <p:nvPr>
            <p:ph type="sldNum" sz="quarter" idx="12"/>
          </p:nvPr>
        </p:nvSpPr>
        <p:spPr/>
        <p:txBody>
          <a:bodyPr/>
          <a:lstStyle/>
          <a:p>
            <a:pPr marL="0" lvl="0" indent="0" algn="r" eaLnBrk="1" hangingPunct="1"/>
            <a:fld id="{ED01CB96-9C3A-455F-8C5A-D248D86ED3C6}" type="slidenum">
              <a:rPr lang="en-US" sz="1200" smtClean="0">
                <a:solidFill>
                  <a:srgbClr val="898989"/>
                </a:solidFill>
                <a:effectLst/>
              </a:rPr>
              <a:t>‹#›</a:t>
            </a:fld>
            <a:endParaRPr lang="en-US" sz="1200">
              <a:solidFill>
                <a:srgbClr val="898989"/>
              </a:solidFill>
              <a:effectLst/>
            </a:endParaRPr>
          </a:p>
        </p:txBody>
      </p:sp>
    </p:spTree>
    <p:extLst>
      <p:ext uri="{BB962C8B-B14F-4D97-AF65-F5344CB8AC3E}">
        <p14:creationId xmlns:p14="http://schemas.microsoft.com/office/powerpoint/2010/main" val="178826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5052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52" r:id="rId4"/>
    <p:sldLayoutId id="2147483654" r:id="rId5"/>
    <p:sldLayoutId id="2147483655" r:id="rId6"/>
    <p:sldLayoutId id="2147483662" r:id="rId7"/>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72" r:id="rId7"/>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11734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600203"/>
            <a:ext cx="1173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91D54-B0E4-4BE7-A3A9-AD38CFBB325F}" type="datetime1">
              <a:rPr lang="en-US" smtClean="0"/>
              <a:t>10/28/22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18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87668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spcBef>
          <a:spcPct val="0"/>
        </a:spcBef>
        <a:buNone/>
        <a:defRPr sz="4000" kern="1200">
          <a:solidFill>
            <a:schemeClr val="accent6">
              <a:lumMod val="75000"/>
            </a:schemeClr>
          </a:solidFill>
          <a:effectLst/>
          <a:latin typeface="HelveticaNeueLT Std" panose="020B0604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NeueLT Std" panose="020B0604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NeueLT Std" panose="020B0604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NeueLT Std" panose="020B0604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NeueLT Std" panose="020B0604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NeueLT Std"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tiff"/></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FC314C-7F67-4C4E-A121-B2496CCE8BC9}"/>
              </a:ext>
            </a:extLst>
          </p:cNvPr>
          <p:cNvSpPr>
            <a:spLocks noGrp="1"/>
          </p:cNvSpPr>
          <p:nvPr>
            <p:ph type="title" idx="4294967295"/>
          </p:nvPr>
        </p:nvSpPr>
        <p:spPr>
          <a:xfrm>
            <a:off x="-5257800" y="-933323"/>
            <a:ext cx="10515600" cy="1325563"/>
          </a:xfrm>
        </p:spPr>
        <p:txBody>
          <a:bodyPr/>
          <a:lstStyle/>
          <a:p>
            <a:r>
              <a:rPr lang="en-US" dirty="0">
                <a:solidFill>
                  <a:schemeClr val="bg1">
                    <a:lumMod val="85000"/>
                  </a:schemeClr>
                </a:solidFill>
              </a:rPr>
              <a:t>.</a:t>
            </a:r>
          </a:p>
        </p:txBody>
      </p:sp>
    </p:spTree>
    <p:extLst>
      <p:ext uri="{BB962C8B-B14F-4D97-AF65-F5344CB8AC3E}">
        <p14:creationId xmlns:p14="http://schemas.microsoft.com/office/powerpoint/2010/main" val="197499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C315-C949-0345-A0B9-35C6326B2602}"/>
              </a:ext>
            </a:extLst>
          </p:cNvPr>
          <p:cNvSpPr>
            <a:spLocks noGrp="1"/>
          </p:cNvSpPr>
          <p:nvPr>
            <p:ph type="title"/>
          </p:nvPr>
        </p:nvSpPr>
        <p:spPr/>
        <p:txBody>
          <a:bodyPr/>
          <a:lstStyle/>
          <a:p>
            <a:r>
              <a:rPr lang="en-US" dirty="0"/>
              <a:t>Basic Terminology</a:t>
            </a:r>
          </a:p>
        </p:txBody>
      </p:sp>
      <p:sp>
        <p:nvSpPr>
          <p:cNvPr id="11" name="Left-Right Arrow 10" descr="Arrow">
            <a:extLst>
              <a:ext uri="{FF2B5EF4-FFF2-40B4-BE49-F238E27FC236}">
                <a16:creationId xmlns:a16="http://schemas.microsoft.com/office/drawing/2014/main" id="{1F11FA01-6E3D-5F4E-BE8E-1A27C495C53D}"/>
              </a:ext>
            </a:extLst>
          </p:cNvPr>
          <p:cNvSpPr/>
          <p:nvPr/>
        </p:nvSpPr>
        <p:spPr>
          <a:xfrm>
            <a:off x="1319645" y="2919845"/>
            <a:ext cx="9528464" cy="883228"/>
          </a:xfrm>
          <a:prstGeom prst="leftRightArrow">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1C31749-4CC0-854B-AF48-ADE8616A6790}"/>
              </a:ext>
            </a:extLst>
          </p:cNvPr>
          <p:cNvSpPr txBox="1"/>
          <p:nvPr/>
        </p:nvSpPr>
        <p:spPr>
          <a:xfrm>
            <a:off x="0" y="3955012"/>
            <a:ext cx="3356264" cy="954107"/>
          </a:xfrm>
          <a:prstGeom prst="rect">
            <a:avLst/>
          </a:prstGeom>
          <a:noFill/>
        </p:spPr>
        <p:txBody>
          <a:bodyPr wrap="square" rtlCol="0">
            <a:spAutoFit/>
          </a:bodyPr>
          <a:lstStyle/>
          <a:p>
            <a:pPr algn="ctr"/>
            <a:r>
              <a:rPr lang="en-US" sz="2800" dirty="0">
                <a:solidFill>
                  <a:schemeClr val="bg1"/>
                </a:solidFill>
              </a:rPr>
              <a:t>Fully Face-to-Face (F2F)</a:t>
            </a:r>
          </a:p>
        </p:txBody>
      </p:sp>
      <p:sp>
        <p:nvSpPr>
          <p:cNvPr id="13" name="TextBox 12">
            <a:extLst>
              <a:ext uri="{FF2B5EF4-FFF2-40B4-BE49-F238E27FC236}">
                <a16:creationId xmlns:a16="http://schemas.microsoft.com/office/drawing/2014/main" id="{2F1C7BDC-972A-1F4D-9CC5-E3D1109652CF}"/>
              </a:ext>
            </a:extLst>
          </p:cNvPr>
          <p:cNvSpPr txBox="1"/>
          <p:nvPr/>
        </p:nvSpPr>
        <p:spPr>
          <a:xfrm>
            <a:off x="2929795" y="3949467"/>
            <a:ext cx="3356264" cy="523220"/>
          </a:xfrm>
          <a:prstGeom prst="rect">
            <a:avLst/>
          </a:prstGeom>
          <a:noFill/>
        </p:spPr>
        <p:txBody>
          <a:bodyPr wrap="square" rtlCol="0">
            <a:spAutoFit/>
          </a:bodyPr>
          <a:lstStyle/>
          <a:p>
            <a:pPr algn="ctr"/>
            <a:r>
              <a:rPr lang="en-US" sz="2800" dirty="0">
                <a:solidFill>
                  <a:schemeClr val="bg1"/>
                </a:solidFill>
              </a:rPr>
              <a:t>Blended</a:t>
            </a:r>
          </a:p>
        </p:txBody>
      </p:sp>
      <p:sp>
        <p:nvSpPr>
          <p:cNvPr id="14" name="TextBox 13">
            <a:extLst>
              <a:ext uri="{FF2B5EF4-FFF2-40B4-BE49-F238E27FC236}">
                <a16:creationId xmlns:a16="http://schemas.microsoft.com/office/drawing/2014/main" id="{DE690EB9-C089-314A-B981-E583F6E5D2EB}"/>
              </a:ext>
            </a:extLst>
          </p:cNvPr>
          <p:cNvSpPr txBox="1"/>
          <p:nvPr/>
        </p:nvSpPr>
        <p:spPr>
          <a:xfrm>
            <a:off x="5510646" y="3955012"/>
            <a:ext cx="3356264" cy="523220"/>
          </a:xfrm>
          <a:prstGeom prst="rect">
            <a:avLst/>
          </a:prstGeom>
          <a:noFill/>
        </p:spPr>
        <p:txBody>
          <a:bodyPr wrap="square" rtlCol="0">
            <a:spAutoFit/>
          </a:bodyPr>
          <a:lstStyle/>
          <a:p>
            <a:pPr algn="ctr"/>
            <a:r>
              <a:rPr lang="en-US" sz="2800" dirty="0">
                <a:solidFill>
                  <a:schemeClr val="bg1"/>
                </a:solidFill>
              </a:rPr>
              <a:t>Hybrid</a:t>
            </a:r>
          </a:p>
        </p:txBody>
      </p:sp>
      <p:sp>
        <p:nvSpPr>
          <p:cNvPr id="15" name="TextBox 14">
            <a:extLst>
              <a:ext uri="{FF2B5EF4-FFF2-40B4-BE49-F238E27FC236}">
                <a16:creationId xmlns:a16="http://schemas.microsoft.com/office/drawing/2014/main" id="{674DE972-16F1-AA4F-817E-03340CE5DFBD}"/>
              </a:ext>
            </a:extLst>
          </p:cNvPr>
          <p:cNvSpPr txBox="1"/>
          <p:nvPr/>
        </p:nvSpPr>
        <p:spPr>
          <a:xfrm>
            <a:off x="9254837" y="3911828"/>
            <a:ext cx="3356264" cy="954107"/>
          </a:xfrm>
          <a:prstGeom prst="rect">
            <a:avLst/>
          </a:prstGeom>
          <a:noFill/>
        </p:spPr>
        <p:txBody>
          <a:bodyPr wrap="square" rtlCol="0">
            <a:spAutoFit/>
          </a:bodyPr>
          <a:lstStyle/>
          <a:p>
            <a:pPr algn="ctr"/>
            <a:r>
              <a:rPr lang="en-US" sz="2800" dirty="0">
                <a:solidFill>
                  <a:schemeClr val="bg1"/>
                </a:solidFill>
              </a:rPr>
              <a:t>Fully Online/</a:t>
            </a:r>
          </a:p>
          <a:p>
            <a:pPr algn="ctr"/>
            <a:r>
              <a:rPr lang="en-US" sz="2800" dirty="0">
                <a:solidFill>
                  <a:schemeClr val="bg1"/>
                </a:solidFill>
              </a:rPr>
              <a:t>Remote</a:t>
            </a:r>
          </a:p>
        </p:txBody>
      </p:sp>
      <p:pic>
        <p:nvPicPr>
          <p:cNvPr id="16" name="Picture 15" descr="Classroom">
            <a:extLst>
              <a:ext uri="{FF2B5EF4-FFF2-40B4-BE49-F238E27FC236}">
                <a16:creationId xmlns:a16="http://schemas.microsoft.com/office/drawing/2014/main" id="{B31224B5-3F64-9443-8FC0-4316A8F23C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468" y="1078582"/>
            <a:ext cx="2503327" cy="1789350"/>
          </a:xfrm>
          <a:prstGeom prst="rect">
            <a:avLst/>
          </a:prstGeom>
        </p:spPr>
      </p:pic>
      <p:pic>
        <p:nvPicPr>
          <p:cNvPr id="17" name="Picture 16" descr="laptop">
            <a:extLst>
              <a:ext uri="{FF2B5EF4-FFF2-40B4-BE49-F238E27FC236}">
                <a16:creationId xmlns:a16="http://schemas.microsoft.com/office/drawing/2014/main" id="{027AB405-79DA-574C-97C4-40C32C9E08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1377" y="1027906"/>
            <a:ext cx="2744155" cy="1816931"/>
          </a:xfrm>
          <a:prstGeom prst="rect">
            <a:avLst/>
          </a:prstGeom>
        </p:spPr>
      </p:pic>
      <p:sp>
        <p:nvSpPr>
          <p:cNvPr id="3" name="Left Brace 2">
            <a:extLst>
              <a:ext uri="{FF2B5EF4-FFF2-40B4-BE49-F238E27FC236}">
                <a16:creationId xmlns:a16="http://schemas.microsoft.com/office/drawing/2014/main" id="{E0771DEB-7BB9-804E-810C-B9B305346296}"/>
              </a:ext>
              <a:ext uri="{C183D7F6-B498-43B3-948B-1728B52AA6E4}">
                <adec:decorative xmlns:adec="http://schemas.microsoft.com/office/drawing/2017/decorative" val="1"/>
              </a:ext>
            </a:extLst>
          </p:cNvPr>
          <p:cNvSpPr/>
          <p:nvPr/>
        </p:nvSpPr>
        <p:spPr>
          <a:xfrm rot="16200000">
            <a:off x="6917448" y="2511419"/>
            <a:ext cx="1076058" cy="5517574"/>
          </a:xfrm>
          <a:prstGeom prst="leftBrace">
            <a:avLst>
              <a:gd name="adj1" fmla="val 8333"/>
              <a:gd name="adj2" fmla="val 50679"/>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E30B5A21-83F0-7641-85AF-D1EF4492885B}"/>
              </a:ext>
            </a:extLst>
          </p:cNvPr>
          <p:cNvSpPr txBox="1"/>
          <p:nvPr/>
        </p:nvSpPr>
        <p:spPr>
          <a:xfrm>
            <a:off x="6083877" y="5877513"/>
            <a:ext cx="2909455" cy="369332"/>
          </a:xfrm>
          <a:prstGeom prst="rect">
            <a:avLst/>
          </a:prstGeom>
          <a:solidFill>
            <a:schemeClr val="accent1">
              <a:lumMod val="40000"/>
              <a:lumOff val="60000"/>
            </a:schemeClr>
          </a:solidFill>
        </p:spPr>
        <p:txBody>
          <a:bodyPr wrap="square" rtlCol="0">
            <a:spAutoFit/>
          </a:bodyPr>
          <a:lstStyle/>
          <a:p>
            <a:r>
              <a:rPr lang="en-US" dirty="0"/>
              <a:t>Synchronous/ Asynchronous</a:t>
            </a:r>
          </a:p>
        </p:txBody>
      </p:sp>
    </p:spTree>
    <p:extLst>
      <p:ext uri="{BB962C8B-B14F-4D97-AF65-F5344CB8AC3E}">
        <p14:creationId xmlns:p14="http://schemas.microsoft.com/office/powerpoint/2010/main" val="591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C315-C949-0345-A0B9-35C6326B2602}"/>
              </a:ext>
            </a:extLst>
          </p:cNvPr>
          <p:cNvSpPr>
            <a:spLocks noGrp="1"/>
          </p:cNvSpPr>
          <p:nvPr>
            <p:ph type="title"/>
          </p:nvPr>
        </p:nvSpPr>
        <p:spPr/>
        <p:txBody>
          <a:bodyPr/>
          <a:lstStyle/>
          <a:p>
            <a:r>
              <a:rPr lang="en-US" dirty="0"/>
              <a:t>Basic Terminology</a:t>
            </a:r>
          </a:p>
        </p:txBody>
      </p:sp>
      <p:pic>
        <p:nvPicPr>
          <p:cNvPr id="6" name="Picture 5" descr="Screenshot of online module page">
            <a:extLst>
              <a:ext uri="{FF2B5EF4-FFF2-40B4-BE49-F238E27FC236}">
                <a16:creationId xmlns:a16="http://schemas.microsoft.com/office/drawing/2014/main" id="{9E0E0F5A-6BC0-D14E-BD0F-20AE02A093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5354" y="2478462"/>
            <a:ext cx="8805719" cy="3839209"/>
          </a:xfrm>
          <a:prstGeom prst="rect">
            <a:avLst/>
          </a:prstGeom>
        </p:spPr>
      </p:pic>
      <p:sp>
        <p:nvSpPr>
          <p:cNvPr id="7" name="TextBox 6">
            <a:extLst>
              <a:ext uri="{FF2B5EF4-FFF2-40B4-BE49-F238E27FC236}">
                <a16:creationId xmlns:a16="http://schemas.microsoft.com/office/drawing/2014/main" id="{2F2E02FD-A3AC-FE4B-8FD4-10A4EAAF2769}"/>
              </a:ext>
            </a:extLst>
          </p:cNvPr>
          <p:cNvSpPr txBox="1"/>
          <p:nvPr/>
        </p:nvSpPr>
        <p:spPr>
          <a:xfrm>
            <a:off x="3823855" y="1690688"/>
            <a:ext cx="9497290" cy="461665"/>
          </a:xfrm>
          <a:prstGeom prst="rect">
            <a:avLst/>
          </a:prstGeom>
          <a:noFill/>
        </p:spPr>
        <p:txBody>
          <a:bodyPr wrap="square" rtlCol="0">
            <a:spAutoFit/>
          </a:bodyPr>
          <a:lstStyle/>
          <a:p>
            <a:r>
              <a:rPr lang="en-US" sz="2400" dirty="0">
                <a:solidFill>
                  <a:schemeClr val="bg1"/>
                </a:solidFill>
              </a:rPr>
              <a:t>LMS: Learning Management System</a:t>
            </a:r>
          </a:p>
        </p:txBody>
      </p:sp>
      <p:sp>
        <p:nvSpPr>
          <p:cNvPr id="8" name="Oval 7">
            <a:extLst>
              <a:ext uri="{FF2B5EF4-FFF2-40B4-BE49-F238E27FC236}">
                <a16:creationId xmlns:a16="http://schemas.microsoft.com/office/drawing/2014/main" id="{7B1DF881-5145-EA41-B3B4-8969C42952F3}"/>
              </a:ext>
              <a:ext uri="{C183D7F6-B498-43B3-948B-1728B52AA6E4}">
                <adec:decorative xmlns:adec="http://schemas.microsoft.com/office/drawing/2017/decorative" val="1"/>
              </a:ext>
            </a:extLst>
          </p:cNvPr>
          <p:cNvSpPr/>
          <p:nvPr/>
        </p:nvSpPr>
        <p:spPr>
          <a:xfrm>
            <a:off x="3491345" y="2369127"/>
            <a:ext cx="706582" cy="52993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4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266F-567B-B542-A080-BA73C9186257}"/>
              </a:ext>
            </a:extLst>
          </p:cNvPr>
          <p:cNvSpPr>
            <a:spLocks noGrp="1"/>
          </p:cNvSpPr>
          <p:nvPr>
            <p:ph type="title"/>
          </p:nvPr>
        </p:nvSpPr>
        <p:spPr>
          <a:xfrm>
            <a:off x="807027" y="-102466"/>
            <a:ext cx="10515600" cy="1325563"/>
          </a:xfrm>
        </p:spPr>
        <p:txBody>
          <a:bodyPr/>
          <a:lstStyle/>
          <a:p>
            <a:r>
              <a:rPr lang="en-US" dirty="0"/>
              <a:t>Quality Indicators</a:t>
            </a:r>
            <a:br>
              <a:rPr lang="en-US" dirty="0"/>
            </a:br>
            <a:r>
              <a:rPr lang="en-US" sz="2400" dirty="0"/>
              <a:t>https://</a:t>
            </a:r>
            <a:r>
              <a:rPr lang="en-US" sz="2400" dirty="0" err="1"/>
              <a:t>www.qualitymatters.org</a:t>
            </a:r>
            <a:endParaRPr lang="en-US" sz="2400" dirty="0"/>
          </a:p>
        </p:txBody>
      </p:sp>
      <p:pic>
        <p:nvPicPr>
          <p:cNvPr id="5" name="Content Placeholder 4" descr="Quality Indicators">
            <a:extLst>
              <a:ext uri="{FF2B5EF4-FFF2-40B4-BE49-F238E27FC236}">
                <a16:creationId xmlns:a16="http://schemas.microsoft.com/office/drawing/2014/main" id="{27944FEB-97E3-B445-B4F2-EC2D45DA7C0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20390" y="1130301"/>
            <a:ext cx="4488873" cy="5587774"/>
          </a:xfrm>
        </p:spPr>
      </p:pic>
    </p:spTree>
    <p:extLst>
      <p:ext uri="{BB962C8B-B14F-4D97-AF65-F5344CB8AC3E}">
        <p14:creationId xmlns:p14="http://schemas.microsoft.com/office/powerpoint/2010/main" val="1485826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266F-567B-B542-A080-BA73C9186257}"/>
              </a:ext>
            </a:extLst>
          </p:cNvPr>
          <p:cNvSpPr>
            <a:spLocks noGrp="1"/>
          </p:cNvSpPr>
          <p:nvPr>
            <p:ph type="title"/>
          </p:nvPr>
        </p:nvSpPr>
        <p:spPr>
          <a:xfrm>
            <a:off x="807027" y="-102466"/>
            <a:ext cx="10515600" cy="1325563"/>
          </a:xfrm>
        </p:spPr>
        <p:txBody>
          <a:bodyPr/>
          <a:lstStyle/>
          <a:p>
            <a:r>
              <a:rPr lang="en-US" dirty="0"/>
              <a:t>Quality Indicators</a:t>
            </a:r>
          </a:p>
        </p:txBody>
      </p:sp>
      <p:pic>
        <p:nvPicPr>
          <p:cNvPr id="7" name="Content Placeholder 6" descr="Specific Review Standards">
            <a:extLst>
              <a:ext uri="{FF2B5EF4-FFF2-40B4-BE49-F238E27FC236}">
                <a16:creationId xmlns:a16="http://schemas.microsoft.com/office/drawing/2014/main" id="{985201C1-8496-D242-9468-265B8388175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3181" y="1038065"/>
            <a:ext cx="11806883" cy="4624979"/>
          </a:xfrm>
        </p:spPr>
      </p:pic>
    </p:spTree>
    <p:extLst>
      <p:ext uri="{BB962C8B-B14F-4D97-AF65-F5344CB8AC3E}">
        <p14:creationId xmlns:p14="http://schemas.microsoft.com/office/powerpoint/2010/main" val="424237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266F-567B-B542-A080-BA73C9186257}"/>
              </a:ext>
            </a:extLst>
          </p:cNvPr>
          <p:cNvSpPr>
            <a:spLocks noGrp="1"/>
          </p:cNvSpPr>
          <p:nvPr>
            <p:ph type="title"/>
          </p:nvPr>
        </p:nvSpPr>
        <p:spPr>
          <a:xfrm>
            <a:off x="807027" y="-102466"/>
            <a:ext cx="10515600" cy="1325563"/>
          </a:xfrm>
        </p:spPr>
        <p:txBody>
          <a:bodyPr/>
          <a:lstStyle/>
          <a:p>
            <a:r>
              <a:rPr lang="en-US" dirty="0"/>
              <a:t>Quality Indicators</a:t>
            </a:r>
          </a:p>
        </p:txBody>
      </p:sp>
      <p:pic>
        <p:nvPicPr>
          <p:cNvPr id="6" name="Content Placeholder 5" descr="More Quality Indicators">
            <a:extLst>
              <a:ext uri="{FF2B5EF4-FFF2-40B4-BE49-F238E27FC236}">
                <a16:creationId xmlns:a16="http://schemas.microsoft.com/office/drawing/2014/main" id="{89A8712E-F0B2-1440-8146-D9309EC0418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7253" y="1223097"/>
            <a:ext cx="11420525" cy="4175270"/>
          </a:xfrm>
        </p:spPr>
      </p:pic>
    </p:spTree>
    <p:extLst>
      <p:ext uri="{BB962C8B-B14F-4D97-AF65-F5344CB8AC3E}">
        <p14:creationId xmlns:p14="http://schemas.microsoft.com/office/powerpoint/2010/main" val="418860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266F-567B-B542-A080-BA73C9186257}"/>
              </a:ext>
            </a:extLst>
          </p:cNvPr>
          <p:cNvSpPr>
            <a:spLocks noGrp="1"/>
          </p:cNvSpPr>
          <p:nvPr>
            <p:ph type="title"/>
          </p:nvPr>
        </p:nvSpPr>
        <p:spPr>
          <a:xfrm>
            <a:off x="807027" y="-102466"/>
            <a:ext cx="10515600" cy="1325563"/>
          </a:xfrm>
        </p:spPr>
        <p:txBody>
          <a:bodyPr/>
          <a:lstStyle/>
          <a:p>
            <a:r>
              <a:rPr lang="en-US" dirty="0"/>
              <a:t>Quality Indicators</a:t>
            </a:r>
          </a:p>
        </p:txBody>
      </p:sp>
      <p:pic>
        <p:nvPicPr>
          <p:cNvPr id="7" name="Content Placeholder 6" descr="Quality Indicators">
            <a:extLst>
              <a:ext uri="{FF2B5EF4-FFF2-40B4-BE49-F238E27FC236}">
                <a16:creationId xmlns:a16="http://schemas.microsoft.com/office/drawing/2014/main" id="{3A87D595-042B-CA4D-A69C-3D0790852EE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5528" y="1223096"/>
            <a:ext cx="11686334" cy="4564639"/>
          </a:xfrm>
        </p:spPr>
      </p:pic>
    </p:spTree>
    <p:extLst>
      <p:ext uri="{BB962C8B-B14F-4D97-AF65-F5344CB8AC3E}">
        <p14:creationId xmlns:p14="http://schemas.microsoft.com/office/powerpoint/2010/main" val="2538128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E366C-33E3-2C44-BE60-E0CF6ACB2629}"/>
              </a:ext>
            </a:extLst>
          </p:cNvPr>
          <p:cNvSpPr>
            <a:spLocks noGrp="1"/>
          </p:cNvSpPr>
          <p:nvPr>
            <p:ph type="title"/>
          </p:nvPr>
        </p:nvSpPr>
        <p:spPr>
          <a:xfrm>
            <a:off x="838200" y="-195444"/>
            <a:ext cx="10515600" cy="1325563"/>
          </a:xfrm>
        </p:spPr>
        <p:txBody>
          <a:bodyPr/>
          <a:lstStyle/>
          <a:p>
            <a:r>
              <a:rPr lang="en-US" dirty="0"/>
              <a:t>Quality Matters</a:t>
            </a:r>
          </a:p>
        </p:txBody>
      </p:sp>
      <p:pic>
        <p:nvPicPr>
          <p:cNvPr id="5" name="Content Placeholder 4" descr="Image of QM website">
            <a:extLst>
              <a:ext uri="{FF2B5EF4-FFF2-40B4-BE49-F238E27FC236}">
                <a16:creationId xmlns:a16="http://schemas.microsoft.com/office/drawing/2014/main" id="{29B46993-64A5-2044-9658-4D6C9DA7F0C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9691" y="836070"/>
            <a:ext cx="6962775" cy="3995254"/>
          </a:xfrm>
        </p:spPr>
      </p:pic>
      <p:pic>
        <p:nvPicPr>
          <p:cNvPr id="7" name="Picture 6" descr="website screenshot">
            <a:extLst>
              <a:ext uri="{FF2B5EF4-FFF2-40B4-BE49-F238E27FC236}">
                <a16:creationId xmlns:a16="http://schemas.microsoft.com/office/drawing/2014/main" id="{46032774-E523-B742-87EF-343E75868B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5003" y="4596262"/>
            <a:ext cx="6513534" cy="1998691"/>
          </a:xfrm>
          <a:prstGeom prst="rect">
            <a:avLst/>
          </a:prstGeom>
        </p:spPr>
      </p:pic>
    </p:spTree>
    <p:extLst>
      <p:ext uri="{BB962C8B-B14F-4D97-AF65-F5344CB8AC3E}">
        <p14:creationId xmlns:p14="http://schemas.microsoft.com/office/powerpoint/2010/main" val="1346592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3FE8-AEF2-AC42-BAD9-6333354937F6}"/>
              </a:ext>
            </a:extLst>
          </p:cNvPr>
          <p:cNvSpPr>
            <a:spLocks noGrp="1"/>
          </p:cNvSpPr>
          <p:nvPr>
            <p:ph type="title"/>
          </p:nvPr>
        </p:nvSpPr>
        <p:spPr/>
        <p:txBody>
          <a:bodyPr>
            <a:normAutofit fontScale="90000"/>
          </a:bodyPr>
          <a:lstStyle/>
          <a:p>
            <a:r>
              <a:rPr lang="en-US" dirty="0"/>
              <a:t>9 Principles for Excellence in Web-based Teaching</a:t>
            </a:r>
            <a:br>
              <a:rPr lang="en-US" dirty="0"/>
            </a:br>
            <a:r>
              <a:rPr lang="en-US" dirty="0"/>
              <a:t>(Henry &amp; Meadows, 2008)</a:t>
            </a:r>
          </a:p>
        </p:txBody>
      </p:sp>
      <p:sp>
        <p:nvSpPr>
          <p:cNvPr id="3" name="Content Placeholder 2">
            <a:extLst>
              <a:ext uri="{FF2B5EF4-FFF2-40B4-BE49-F238E27FC236}">
                <a16:creationId xmlns:a16="http://schemas.microsoft.com/office/drawing/2014/main" id="{35247A53-9EC5-B342-BCC8-EAB01242B4B9}"/>
              </a:ext>
            </a:extLst>
          </p:cNvPr>
          <p:cNvSpPr>
            <a:spLocks noGrp="1"/>
          </p:cNvSpPr>
          <p:nvPr>
            <p:ph idx="1"/>
          </p:nvPr>
        </p:nvSpPr>
        <p:spPr/>
        <p:txBody>
          <a:bodyPr>
            <a:normAutofit fontScale="70000" lnSpcReduction="20000"/>
          </a:bodyPr>
          <a:lstStyle/>
          <a:p>
            <a:pPr marL="514350" indent="-514350">
              <a:buAutoNum type="arabicPeriod"/>
            </a:pPr>
            <a:r>
              <a:rPr lang="en-US" dirty="0"/>
              <a:t>The online world is a medium unto itself.</a:t>
            </a:r>
          </a:p>
          <a:p>
            <a:pPr marL="514350" indent="-514350">
              <a:buAutoNum type="arabicPeriod"/>
            </a:pPr>
            <a:r>
              <a:rPr lang="en-US" dirty="0"/>
              <a:t>In the online world content is a verb.</a:t>
            </a:r>
          </a:p>
          <a:p>
            <a:pPr marL="514350" indent="-514350">
              <a:buAutoNum type="arabicPeriod"/>
            </a:pPr>
            <a:r>
              <a:rPr lang="en-US" dirty="0"/>
              <a:t>Technology is a vehicle, not a destination.</a:t>
            </a:r>
          </a:p>
          <a:p>
            <a:pPr marL="514350" indent="-514350">
              <a:buAutoNum type="arabicPeriod"/>
            </a:pPr>
            <a:r>
              <a:rPr lang="en-US" dirty="0"/>
              <a:t>Great online courses are defined by teaching, not technology.</a:t>
            </a:r>
          </a:p>
          <a:p>
            <a:pPr marL="514350" indent="-514350">
              <a:buAutoNum type="arabicPeriod"/>
            </a:pPr>
            <a:r>
              <a:rPr lang="en-US" dirty="0"/>
              <a:t>Sense of community and social presence are essential to online excellence.</a:t>
            </a:r>
          </a:p>
          <a:p>
            <a:pPr marL="514350" indent="-514350">
              <a:buAutoNum type="arabicPeriod"/>
            </a:pPr>
            <a:r>
              <a:rPr lang="en-US" dirty="0"/>
              <a:t>Excellence requires multiple areas of expertise.</a:t>
            </a:r>
          </a:p>
          <a:p>
            <a:pPr marL="514350" indent="-514350">
              <a:buAutoNum type="arabicPeriod"/>
            </a:pPr>
            <a:r>
              <a:rPr lang="en-US" dirty="0"/>
              <a:t>A great web interface will not save a poor course; but a poor web interface will destroy a potentially great course.</a:t>
            </a:r>
          </a:p>
          <a:p>
            <a:pPr marL="514350" indent="-514350">
              <a:buAutoNum type="arabicPeriod"/>
            </a:pPr>
            <a:r>
              <a:rPr lang="en-US" dirty="0"/>
              <a:t>Excellence comes from ongoing assessment and refinement.</a:t>
            </a:r>
          </a:p>
          <a:p>
            <a:pPr marL="514350" indent="-514350">
              <a:buAutoNum type="arabicPeriod"/>
            </a:pPr>
            <a:r>
              <a:rPr lang="en-US" dirty="0"/>
              <a:t>Sometimes the little extras go a long way.</a:t>
            </a:r>
          </a:p>
          <a:p>
            <a:endParaRPr lang="en-US" dirty="0"/>
          </a:p>
        </p:txBody>
      </p:sp>
    </p:spTree>
    <p:extLst>
      <p:ext uri="{BB962C8B-B14F-4D97-AF65-F5344CB8AC3E}">
        <p14:creationId xmlns:p14="http://schemas.microsoft.com/office/powerpoint/2010/main" val="3259927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C18F-5571-1F44-9C2E-D65219EC94BC}"/>
              </a:ext>
            </a:extLst>
          </p:cNvPr>
          <p:cNvSpPr>
            <a:spLocks noGrp="1"/>
          </p:cNvSpPr>
          <p:nvPr>
            <p:ph type="title"/>
          </p:nvPr>
        </p:nvSpPr>
        <p:spPr>
          <a:xfrm>
            <a:off x="838200" y="0"/>
            <a:ext cx="10515600" cy="800100"/>
          </a:xfrm>
        </p:spPr>
        <p:txBody>
          <a:bodyPr/>
          <a:lstStyle/>
          <a:p>
            <a:r>
              <a:rPr lang="en-US" dirty="0"/>
              <a:t>Quick Tips</a:t>
            </a:r>
          </a:p>
        </p:txBody>
      </p:sp>
      <p:graphicFrame>
        <p:nvGraphicFramePr>
          <p:cNvPr id="4" name="Diagram 3">
            <a:extLst>
              <a:ext uri="{FF2B5EF4-FFF2-40B4-BE49-F238E27FC236}">
                <a16:creationId xmlns:a16="http://schemas.microsoft.com/office/drawing/2014/main" id="{94640209-E309-8444-B1FA-42B0171BD30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096143"/>
              </p:ext>
            </p:extLst>
          </p:nvPr>
        </p:nvGraphicFramePr>
        <p:xfrm>
          <a:off x="1168400" y="685800"/>
          <a:ext cx="9499600" cy="565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310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Ideas that work logo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238697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791FDD-F2C0-D240-A815-5AB3D657FF39}"/>
              </a:ext>
            </a:extLst>
          </p:cNvPr>
          <p:cNvSpPr>
            <a:spLocks noGrp="1"/>
          </p:cNvSpPr>
          <p:nvPr>
            <p:ph type="title" idx="4294967295"/>
          </p:nvPr>
        </p:nvSpPr>
        <p:spPr>
          <a:xfrm>
            <a:off x="-3718560" y="-1325563"/>
            <a:ext cx="10515600" cy="1325563"/>
          </a:xfrm>
        </p:spPr>
        <p:txBody>
          <a:bodyPr/>
          <a:lstStyle/>
          <a:p>
            <a:r>
              <a:rPr lang="en-US" dirty="0"/>
              <a:t>. </a:t>
            </a:r>
          </a:p>
        </p:txBody>
      </p:sp>
      <p:pic>
        <p:nvPicPr>
          <p:cNvPr id="3" name="Picture 2" descr="Frustrated woman puts hands on face">
            <a:extLst>
              <a:ext uri="{FF2B5EF4-FFF2-40B4-BE49-F238E27FC236}">
                <a16:creationId xmlns:a16="http://schemas.microsoft.com/office/drawing/2014/main" id="{23178A77-1EA8-B542-B1B4-F9E12A308B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3508" y="3688772"/>
            <a:ext cx="3385547" cy="2254827"/>
          </a:xfrm>
          <a:prstGeom prst="rect">
            <a:avLst/>
          </a:prstGeom>
        </p:spPr>
      </p:pic>
      <p:pic>
        <p:nvPicPr>
          <p:cNvPr id="6" name="Picture 5" descr="Stressed man holds laptop">
            <a:extLst>
              <a:ext uri="{FF2B5EF4-FFF2-40B4-BE49-F238E27FC236}">
                <a16:creationId xmlns:a16="http://schemas.microsoft.com/office/drawing/2014/main" id="{0A847F1D-5D4C-044E-9E89-0BA71F2D7D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900" y="1745673"/>
            <a:ext cx="3333319" cy="1717594"/>
          </a:xfrm>
          <a:prstGeom prst="rect">
            <a:avLst/>
          </a:prstGeom>
        </p:spPr>
      </p:pic>
      <p:pic>
        <p:nvPicPr>
          <p:cNvPr id="2" name="Picture 1" descr="Frustrated man with face on desk">
            <a:extLst>
              <a:ext uri="{FF2B5EF4-FFF2-40B4-BE49-F238E27FC236}">
                <a16:creationId xmlns:a16="http://schemas.microsoft.com/office/drawing/2014/main" id="{649F2E8C-97E3-DB44-9FDD-CD8DCA45E7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710" y="1652154"/>
            <a:ext cx="3468542" cy="2441864"/>
          </a:xfrm>
          <a:prstGeom prst="rect">
            <a:avLst/>
          </a:prstGeom>
        </p:spPr>
      </p:pic>
      <p:sp>
        <p:nvSpPr>
          <p:cNvPr id="5" name="Rectangle 4">
            <a:extLst>
              <a:ext uri="{FF2B5EF4-FFF2-40B4-BE49-F238E27FC236}">
                <a16:creationId xmlns:a16="http://schemas.microsoft.com/office/drawing/2014/main" id="{347371BC-BE7F-44E1-9AE0-3260DC98EE89}"/>
              </a:ext>
            </a:extLst>
          </p:cNvPr>
          <p:cNvSpPr/>
          <p:nvPr/>
        </p:nvSpPr>
        <p:spPr>
          <a:xfrm>
            <a:off x="658323" y="559020"/>
            <a:ext cx="10219765" cy="3046988"/>
          </a:xfrm>
          <a:prstGeom prst="rect">
            <a:avLst/>
          </a:prstGeom>
        </p:spPr>
        <p:txBody>
          <a:bodyPr wrap="square">
            <a:spAutoFit/>
          </a:bodyPr>
          <a:lstStyle/>
          <a:p>
            <a:pPr lvl="1" algn="ctr"/>
            <a:r>
              <a:rPr lang="en-US" sz="4800" dirty="0">
                <a:solidFill>
                  <a:schemeClr val="bg1"/>
                </a:solidFill>
              </a:rPr>
              <a:t>Effective Remote Instruction 101</a:t>
            </a:r>
          </a:p>
          <a:p>
            <a:pPr lvl="1" algn="ctr"/>
            <a:endParaRPr lang="en-US" sz="4800" b="1" i="1" dirty="0">
              <a:solidFill>
                <a:schemeClr val="bg1"/>
              </a:solidFill>
            </a:endParaRPr>
          </a:p>
          <a:p>
            <a:pPr lvl="1" algn="ctr"/>
            <a:endParaRPr lang="en-US" sz="4800" b="1" i="1" dirty="0">
              <a:solidFill>
                <a:schemeClr val="bg1"/>
              </a:solidFill>
            </a:endParaRPr>
          </a:p>
          <a:p>
            <a:pPr lvl="1" algn="ctr"/>
            <a:endParaRPr lang="en-US" sz="4800" b="1" i="1" dirty="0">
              <a:solidFill>
                <a:schemeClr val="bg1"/>
              </a:solidFill>
            </a:endParaRPr>
          </a:p>
        </p:txBody>
      </p:sp>
    </p:spTree>
    <p:extLst>
      <p:ext uri="{BB962C8B-B14F-4D97-AF65-F5344CB8AC3E}">
        <p14:creationId xmlns:p14="http://schemas.microsoft.com/office/powerpoint/2010/main" val="227400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ou Got This sign">
            <a:extLst>
              <a:ext uri="{FF2B5EF4-FFF2-40B4-BE49-F238E27FC236}">
                <a16:creationId xmlns:a16="http://schemas.microsoft.com/office/drawing/2014/main" id="{8671D848-FCB5-3840-9AD5-DCA53B02AF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3558" y="1519989"/>
            <a:ext cx="3088105" cy="4632158"/>
          </a:xfrm>
          <a:prstGeom prst="rect">
            <a:avLst/>
          </a:prstGeom>
        </p:spPr>
      </p:pic>
      <p:sp>
        <p:nvSpPr>
          <p:cNvPr id="2" name="Title 1">
            <a:extLst>
              <a:ext uri="{FF2B5EF4-FFF2-40B4-BE49-F238E27FC236}">
                <a16:creationId xmlns:a16="http://schemas.microsoft.com/office/drawing/2014/main" id="{B0840014-D26B-7A4D-A9E7-4E8809E3E2E8}"/>
              </a:ext>
            </a:extLst>
          </p:cNvPr>
          <p:cNvSpPr>
            <a:spLocks noGrp="1"/>
          </p:cNvSpPr>
          <p:nvPr>
            <p:ph type="title" idx="4294967295"/>
          </p:nvPr>
        </p:nvSpPr>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dirty="0"/>
              <a:t> </a:t>
            </a:r>
            <a:r>
              <a:rPr lang="en-US" sz="4400" kern="1200" cap="all" baseline="0" dirty="0">
                <a:solidFill>
                  <a:schemeClr val="bg1"/>
                </a:solidFill>
                <a:effectLst/>
              </a:rPr>
              <a:t>Effective Remote Instruction 101</a:t>
            </a:r>
            <a:endParaRPr lang="en-US" sz="4400" dirty="0">
              <a:effectLst/>
            </a:endParaRPr>
          </a:p>
          <a:p>
            <a:endParaRPr lang="en-US" dirty="0"/>
          </a:p>
        </p:txBody>
      </p:sp>
    </p:spTree>
    <p:extLst>
      <p:ext uri="{BB962C8B-B14F-4D97-AF65-F5344CB8AC3E}">
        <p14:creationId xmlns:p14="http://schemas.microsoft.com/office/powerpoint/2010/main" val="200222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DE8C-E00E-B34A-8564-6863DC658A87}"/>
              </a:ext>
            </a:extLst>
          </p:cNvPr>
          <p:cNvSpPr>
            <a:spLocks noGrp="1"/>
          </p:cNvSpPr>
          <p:nvPr>
            <p:ph type="title"/>
          </p:nvPr>
        </p:nvSpPr>
        <p:spPr/>
        <p:txBody>
          <a:bodyPr/>
          <a:lstStyle/>
          <a:p>
            <a:r>
              <a:rPr lang="en-US" dirty="0"/>
              <a:t>AACTE Member Survey April 2020</a:t>
            </a:r>
          </a:p>
        </p:txBody>
      </p:sp>
      <p:sp>
        <p:nvSpPr>
          <p:cNvPr id="3" name="Content Placeholder 2">
            <a:extLst>
              <a:ext uri="{FF2B5EF4-FFF2-40B4-BE49-F238E27FC236}">
                <a16:creationId xmlns:a16="http://schemas.microsoft.com/office/drawing/2014/main" id="{100C7B94-5678-C748-A5D1-E75B2A4DA99C}"/>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https://</a:t>
            </a:r>
            <a:r>
              <a:rPr lang="en-US" dirty="0" err="1"/>
              <a:t>aacte.org</a:t>
            </a:r>
            <a:r>
              <a:rPr lang="en-US" dirty="0"/>
              <a:t>/events/</a:t>
            </a:r>
            <a:r>
              <a:rPr lang="en-US" dirty="0" err="1"/>
              <a:t>aacte</a:t>
            </a:r>
            <a:r>
              <a:rPr lang="en-US" dirty="0"/>
              <a:t>-member-survey-on-coronavirus-experience-and-response/</a:t>
            </a:r>
          </a:p>
        </p:txBody>
      </p:sp>
      <p:pic>
        <p:nvPicPr>
          <p:cNvPr id="5" name="Picture 4" descr="AACTE Survey post">
            <a:extLst>
              <a:ext uri="{FF2B5EF4-FFF2-40B4-BE49-F238E27FC236}">
                <a16:creationId xmlns:a16="http://schemas.microsoft.com/office/drawing/2014/main" id="{50A175CC-44D2-014C-A4CD-B61980AF30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2343" y="1453950"/>
            <a:ext cx="5907314" cy="2691786"/>
          </a:xfrm>
          <a:prstGeom prst="rect">
            <a:avLst/>
          </a:prstGeom>
        </p:spPr>
      </p:pic>
    </p:spTree>
    <p:extLst>
      <p:ext uri="{BB962C8B-B14F-4D97-AF65-F5344CB8AC3E}">
        <p14:creationId xmlns:p14="http://schemas.microsoft.com/office/powerpoint/2010/main" val="239331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7954-4DF1-4FF2-B563-5ADEED477DB9}"/>
              </a:ext>
            </a:extLst>
          </p:cNvPr>
          <p:cNvSpPr>
            <a:spLocks noGrp="1"/>
          </p:cNvSpPr>
          <p:nvPr>
            <p:ph type="title"/>
          </p:nvPr>
        </p:nvSpPr>
        <p:spPr>
          <a:xfrm>
            <a:off x="398481" y="331083"/>
            <a:ext cx="11412517" cy="780685"/>
          </a:xfrm>
        </p:spPr>
        <p:txBody>
          <a:bodyPr>
            <a:normAutofit/>
          </a:bodyPr>
          <a:lstStyle/>
          <a:p>
            <a:pPr algn="l"/>
            <a:r>
              <a:rPr lang="en-US" sz="2400" dirty="0">
                <a:solidFill>
                  <a:schemeClr val="tx1"/>
                </a:solidFill>
              </a:rPr>
              <a:t>Survey Methodology</a:t>
            </a:r>
          </a:p>
        </p:txBody>
      </p:sp>
      <p:sp>
        <p:nvSpPr>
          <p:cNvPr id="3" name="Content Placeholder 2">
            <a:extLst>
              <a:ext uri="{FF2B5EF4-FFF2-40B4-BE49-F238E27FC236}">
                <a16:creationId xmlns:a16="http://schemas.microsoft.com/office/drawing/2014/main" id="{E4E3976D-B1FC-4D97-88A1-9B6B4E5DA747}"/>
              </a:ext>
            </a:extLst>
          </p:cNvPr>
          <p:cNvSpPr>
            <a:spLocks noGrp="1"/>
          </p:cNvSpPr>
          <p:nvPr>
            <p:ph idx="1"/>
          </p:nvPr>
        </p:nvSpPr>
        <p:spPr>
          <a:xfrm>
            <a:off x="398481" y="1453661"/>
            <a:ext cx="11570781" cy="4682913"/>
          </a:xfrm>
        </p:spPr>
        <p:txBody>
          <a:bodyPr>
            <a:normAutofit/>
          </a:bodyPr>
          <a:lstStyle/>
          <a:p>
            <a:pPr>
              <a:lnSpc>
                <a:spcPct val="150000"/>
              </a:lnSpc>
              <a:spcBef>
                <a:spcPts val="1200"/>
              </a:spcBef>
            </a:pPr>
            <a:r>
              <a:rPr lang="en-US" sz="2400" dirty="0"/>
              <a:t>Links to an online survey were distributed to the lead representatives for 700 AACTE member institutions on April 9, 2020 </a:t>
            </a:r>
          </a:p>
          <a:p>
            <a:pPr>
              <a:lnSpc>
                <a:spcPct val="150000"/>
              </a:lnSpc>
              <a:spcBef>
                <a:spcPts val="1200"/>
              </a:spcBef>
            </a:pPr>
            <a:r>
              <a:rPr lang="en-US" sz="2400" dirty="0"/>
              <a:t>188 usable responses were submitted by the deadline of April 24, 2020 for a response rate of 27%</a:t>
            </a:r>
          </a:p>
          <a:p>
            <a:pPr>
              <a:lnSpc>
                <a:spcPct val="150000"/>
              </a:lnSpc>
              <a:spcBef>
                <a:spcPts val="1200"/>
              </a:spcBef>
            </a:pPr>
            <a:r>
              <a:rPr lang="en-US" sz="2400" dirty="0"/>
              <a:t>Responses were received from at least one institution per state, except Arizona, New Mexico, and Wyoming</a:t>
            </a:r>
          </a:p>
        </p:txBody>
      </p:sp>
    </p:spTree>
    <p:extLst>
      <p:ext uri="{BB962C8B-B14F-4D97-AF65-F5344CB8AC3E}">
        <p14:creationId xmlns:p14="http://schemas.microsoft.com/office/powerpoint/2010/main" val="2397941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a:effectLst/>
      </p:grpSpPr>
      <p:sp>
        <p:nvSpPr>
          <p:cNvPr id="3" name="Title 2">
            <a:extLst>
              <a:ext uri="{FF2B5EF4-FFF2-40B4-BE49-F238E27FC236}">
                <a16:creationId xmlns:a16="http://schemas.microsoft.com/office/drawing/2014/main" id="{00022823-5735-D244-8C6C-B9C5A1C0E57C}"/>
              </a:ext>
            </a:extLst>
          </p:cNvPr>
          <p:cNvSpPr>
            <a:spLocks noGrp="1"/>
          </p:cNvSpPr>
          <p:nvPr>
            <p:ph type="title"/>
          </p:nvPr>
        </p:nvSpPr>
        <p:spPr>
          <a:xfrm>
            <a:off x="389741" y="372940"/>
            <a:ext cx="11412517" cy="780685"/>
          </a:xfrm>
        </p:spPr>
        <p:txBody>
          <a:bodyPr>
            <a:noAutofit/>
          </a:bodyPr>
          <a:lstStyle/>
          <a:p>
            <a:pPr algn="l"/>
            <a:r>
              <a:rPr lang="en-US" sz="2400" b="0" kern="0" dirty="0">
                <a:solidFill>
                  <a:srgbClr val="000000"/>
                </a:solidFill>
              </a:rPr>
              <a:t>Has your college/school/department of education transitioned to online </a:t>
            </a:r>
            <a:br>
              <a:rPr lang="en-US" sz="2400" b="0" kern="0" dirty="0">
                <a:solidFill>
                  <a:srgbClr val="000000"/>
                </a:solidFill>
              </a:rPr>
            </a:br>
            <a:r>
              <a:rPr lang="en-US" sz="2400" b="0" kern="0" dirty="0">
                <a:solidFill>
                  <a:srgbClr val="000000"/>
                </a:solidFill>
              </a:rPr>
              <a:t>learning as a result of the coronavirus pandemic?</a:t>
            </a:r>
            <a:br>
              <a:rPr lang="en-US" sz="2400" b="0" kern="0" dirty="0">
                <a:solidFill>
                  <a:srgbClr val="000000"/>
                </a:solidFill>
              </a:rPr>
            </a:br>
            <a:endParaRPr lang="en-US" sz="2400" dirty="0"/>
          </a:p>
        </p:txBody>
      </p:sp>
      <p:sp>
        <p:nvSpPr>
          <p:cNvPr id="7" name="TextBox 6">
            <a:extLst>
              <a:ext uri="{FF2B5EF4-FFF2-40B4-BE49-F238E27FC236}">
                <a16:creationId xmlns:a16="http://schemas.microsoft.com/office/drawing/2014/main" id="{8B8420E9-383F-4564-A890-7B89CD215DB7}"/>
              </a:ext>
            </a:extLst>
          </p:cNvPr>
          <p:cNvSpPr txBox="1"/>
          <p:nvPr/>
        </p:nvSpPr>
        <p:spPr>
          <a:xfrm>
            <a:off x="7125195" y="5456237"/>
            <a:ext cx="4963886"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HelveticaNeueLT Std" panose="020B0604020202020204" pitchFamily="34" charset="0"/>
              </a:rPr>
              <a:t>Note:  Respondents had the option to select that their institution was still in a planning phase or was continuing face-to-face instruction, but no institutions selected those responses. </a:t>
            </a:r>
          </a:p>
        </p:txBody>
      </p:sp>
      <p:graphicFrame>
        <p:nvGraphicFramePr>
          <p:cNvPr id="6" name="Content Placeholder 5" descr="Online transition chart">
            <a:extLst>
              <a:ext uri="{FF2B5EF4-FFF2-40B4-BE49-F238E27FC236}">
                <a16:creationId xmlns:a16="http://schemas.microsoft.com/office/drawing/2014/main" id="{F817273F-5CE7-42A8-9612-E1378F09A1AF}"/>
              </a:ext>
            </a:extLst>
          </p:cNvPr>
          <p:cNvGraphicFramePr>
            <a:graphicFrameLocks noGrp="1"/>
          </p:cNvGraphicFramePr>
          <p:nvPr>
            <p:ph idx="1"/>
            <p:extLst>
              <p:ext uri="{D42A27DB-BD31-4B8C-83A1-F6EECF244321}">
                <p14:modId xmlns:p14="http://schemas.microsoft.com/office/powerpoint/2010/main" val="2798631716"/>
              </p:ext>
            </p:extLst>
          </p:nvPr>
        </p:nvGraphicFramePr>
        <p:xfrm>
          <a:off x="463138" y="1202533"/>
          <a:ext cx="10877797" cy="41558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8107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9" name="TextBox 8">
            <a:extLst>
              <a:ext uri="{FF2B5EF4-FFF2-40B4-BE49-F238E27FC236}">
                <a16:creationId xmlns:a16="http://schemas.microsoft.com/office/drawing/2014/main" id="{BFB3E0BD-C5BF-4F8B-83F3-363B21C43428}"/>
              </a:ext>
            </a:extLst>
          </p:cNvPr>
          <p:cNvSpPr txBox="1"/>
          <p:nvPr/>
        </p:nvSpPr>
        <p:spPr>
          <a:xfrm>
            <a:off x="9086438" y="5973289"/>
            <a:ext cx="3105562" cy="523220"/>
          </a:xfrm>
          <a:prstGeom prst="rect">
            <a:avLst/>
          </a:prstGeom>
          <a:noFill/>
        </p:spPr>
        <p:txBody>
          <a:bodyPr wrap="square" rtlCol="0">
            <a:spAutoFit/>
          </a:bodyPr>
          <a:lstStyle/>
          <a:p>
            <a:r>
              <a:rPr lang="en-US" sz="1400" i="1" dirty="0">
                <a:latin typeface="HelveticaNeueLT Std" panose="020B0604020202020204" pitchFamily="34" charset="0"/>
              </a:rPr>
              <a:t>Note:  Respondents could select more than one option.</a:t>
            </a:r>
          </a:p>
        </p:txBody>
      </p:sp>
      <p:graphicFrame>
        <p:nvGraphicFramePr>
          <p:cNvPr id="8" name="Content Placeholder 7" descr="Online Instruction formats">
            <a:extLst>
              <a:ext uri="{FF2B5EF4-FFF2-40B4-BE49-F238E27FC236}">
                <a16:creationId xmlns:a16="http://schemas.microsoft.com/office/drawing/2014/main" id="{F4D131E3-A649-4DEE-9FF8-FD583B608804}"/>
              </a:ext>
            </a:extLst>
          </p:cNvPr>
          <p:cNvGraphicFramePr>
            <a:graphicFrameLocks noGrp="1"/>
          </p:cNvGraphicFramePr>
          <p:nvPr>
            <p:ph idx="1"/>
            <p:extLst>
              <p:ext uri="{D42A27DB-BD31-4B8C-83A1-F6EECF244321}">
                <p14:modId xmlns:p14="http://schemas.microsoft.com/office/powerpoint/2010/main" val="3519293873"/>
              </p:ext>
            </p:extLst>
          </p:nvPr>
        </p:nvGraphicFramePr>
        <p:xfrm>
          <a:off x="393700" y="958641"/>
          <a:ext cx="11404600" cy="501464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AC1A90A1-DC8C-C744-B672-E95BA811F4A5}"/>
              </a:ext>
            </a:extLst>
          </p:cNvPr>
          <p:cNvSpPr>
            <a:spLocks noGrp="1"/>
          </p:cNvSpPr>
          <p:nvPr>
            <p:ph type="title"/>
          </p:nvPr>
        </p:nvSpPr>
        <p:spPr>
          <a:xfrm>
            <a:off x="-991406" y="361491"/>
            <a:ext cx="11412517" cy="780685"/>
          </a:xfrm>
        </p:spPr>
        <p:txBody>
          <a:bodyPr/>
          <a:lstStyle/>
          <a:p>
            <a:pPr rtl="0" eaLnBrk="1" latinLnBrk="0" hangingPunct="1"/>
            <a:r>
              <a:rPr lang="en-US" sz="2400" kern="1200" dirty="0">
                <a:solidFill>
                  <a:srgbClr val="000000"/>
                </a:solidFill>
                <a:effectLst/>
                <a:latin typeface="HelveticaNeueLT Std" panose="020B0604020202020204"/>
                <a:ea typeface="+mn-ea"/>
                <a:cs typeface="+mn-cs"/>
              </a:rPr>
              <a:t>Which formats are you using for online instruction?</a:t>
            </a:r>
            <a:endParaRPr lang="en-US" dirty="0">
              <a:effectLst/>
            </a:endParaRPr>
          </a:p>
          <a:p>
            <a:endParaRPr lang="en-US" dirty="0"/>
          </a:p>
        </p:txBody>
      </p:sp>
    </p:spTree>
    <p:extLst>
      <p:ext uri="{BB962C8B-B14F-4D97-AF65-F5344CB8AC3E}">
        <p14:creationId xmlns:p14="http://schemas.microsoft.com/office/powerpoint/2010/main" val="2923193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C315-C949-0345-A0B9-35C6326B2602}"/>
              </a:ext>
            </a:extLst>
          </p:cNvPr>
          <p:cNvSpPr>
            <a:spLocks noGrp="1"/>
          </p:cNvSpPr>
          <p:nvPr>
            <p:ph type="title"/>
          </p:nvPr>
        </p:nvSpPr>
        <p:spPr/>
        <p:txBody>
          <a:bodyPr>
            <a:normAutofit/>
          </a:bodyPr>
          <a:lstStyle/>
          <a:p>
            <a:r>
              <a:rPr lang="en-US" dirty="0"/>
              <a:t>Do you know these terms?</a:t>
            </a:r>
          </a:p>
        </p:txBody>
      </p:sp>
      <p:sp>
        <p:nvSpPr>
          <p:cNvPr id="12" name="TextBox 11">
            <a:extLst>
              <a:ext uri="{FF2B5EF4-FFF2-40B4-BE49-F238E27FC236}">
                <a16:creationId xmlns:a16="http://schemas.microsoft.com/office/drawing/2014/main" id="{61C31749-4CC0-854B-AF48-ADE8616A6790}"/>
              </a:ext>
            </a:extLst>
          </p:cNvPr>
          <p:cNvSpPr txBox="1"/>
          <p:nvPr/>
        </p:nvSpPr>
        <p:spPr>
          <a:xfrm>
            <a:off x="7045035" y="5409739"/>
            <a:ext cx="3356264" cy="523220"/>
          </a:xfrm>
          <a:prstGeom prst="rect">
            <a:avLst/>
          </a:prstGeom>
          <a:noFill/>
        </p:spPr>
        <p:txBody>
          <a:bodyPr wrap="square" rtlCol="0">
            <a:spAutoFit/>
          </a:bodyPr>
          <a:lstStyle/>
          <a:p>
            <a:pPr algn="ctr"/>
            <a:r>
              <a:rPr lang="en-US" sz="2800" dirty="0">
                <a:solidFill>
                  <a:schemeClr val="bg1"/>
                </a:solidFill>
              </a:rPr>
              <a:t>Face-to-Face</a:t>
            </a:r>
          </a:p>
        </p:txBody>
      </p:sp>
      <p:sp>
        <p:nvSpPr>
          <p:cNvPr id="13" name="TextBox 12">
            <a:extLst>
              <a:ext uri="{FF2B5EF4-FFF2-40B4-BE49-F238E27FC236}">
                <a16:creationId xmlns:a16="http://schemas.microsoft.com/office/drawing/2014/main" id="{2F1C7BDC-972A-1F4D-9CC5-E3D1109652CF}"/>
              </a:ext>
            </a:extLst>
          </p:cNvPr>
          <p:cNvSpPr txBox="1"/>
          <p:nvPr/>
        </p:nvSpPr>
        <p:spPr>
          <a:xfrm>
            <a:off x="467149" y="4604325"/>
            <a:ext cx="3356264" cy="523220"/>
          </a:xfrm>
          <a:prstGeom prst="rect">
            <a:avLst/>
          </a:prstGeom>
          <a:noFill/>
        </p:spPr>
        <p:txBody>
          <a:bodyPr wrap="square" rtlCol="0">
            <a:spAutoFit/>
          </a:bodyPr>
          <a:lstStyle/>
          <a:p>
            <a:pPr algn="ctr"/>
            <a:r>
              <a:rPr lang="en-US" sz="2800" dirty="0">
                <a:solidFill>
                  <a:schemeClr val="bg1"/>
                </a:solidFill>
              </a:rPr>
              <a:t>Blended</a:t>
            </a:r>
          </a:p>
        </p:txBody>
      </p:sp>
      <p:sp>
        <p:nvSpPr>
          <p:cNvPr id="14" name="TextBox 13">
            <a:extLst>
              <a:ext uri="{FF2B5EF4-FFF2-40B4-BE49-F238E27FC236}">
                <a16:creationId xmlns:a16="http://schemas.microsoft.com/office/drawing/2014/main" id="{DE690EB9-C089-314A-B981-E583F6E5D2EB}"/>
              </a:ext>
            </a:extLst>
          </p:cNvPr>
          <p:cNvSpPr txBox="1"/>
          <p:nvPr/>
        </p:nvSpPr>
        <p:spPr>
          <a:xfrm>
            <a:off x="5510646" y="3955012"/>
            <a:ext cx="3356264" cy="523220"/>
          </a:xfrm>
          <a:prstGeom prst="rect">
            <a:avLst/>
          </a:prstGeom>
          <a:noFill/>
        </p:spPr>
        <p:txBody>
          <a:bodyPr wrap="square" rtlCol="0">
            <a:spAutoFit/>
          </a:bodyPr>
          <a:lstStyle/>
          <a:p>
            <a:pPr algn="ctr"/>
            <a:r>
              <a:rPr lang="en-US" sz="2800" dirty="0">
                <a:solidFill>
                  <a:schemeClr val="bg1"/>
                </a:solidFill>
              </a:rPr>
              <a:t>Hybrid</a:t>
            </a:r>
          </a:p>
        </p:txBody>
      </p:sp>
      <p:sp>
        <p:nvSpPr>
          <p:cNvPr id="15" name="TextBox 14">
            <a:extLst>
              <a:ext uri="{FF2B5EF4-FFF2-40B4-BE49-F238E27FC236}">
                <a16:creationId xmlns:a16="http://schemas.microsoft.com/office/drawing/2014/main" id="{674DE972-16F1-AA4F-817E-03340CE5DFBD}"/>
              </a:ext>
            </a:extLst>
          </p:cNvPr>
          <p:cNvSpPr txBox="1"/>
          <p:nvPr/>
        </p:nvSpPr>
        <p:spPr>
          <a:xfrm>
            <a:off x="9254837" y="3911828"/>
            <a:ext cx="3356264" cy="523220"/>
          </a:xfrm>
          <a:prstGeom prst="rect">
            <a:avLst/>
          </a:prstGeom>
          <a:noFill/>
        </p:spPr>
        <p:txBody>
          <a:bodyPr wrap="square" rtlCol="0">
            <a:spAutoFit/>
          </a:bodyPr>
          <a:lstStyle/>
          <a:p>
            <a:pPr algn="ctr"/>
            <a:r>
              <a:rPr lang="en-US" sz="2800" dirty="0">
                <a:solidFill>
                  <a:schemeClr val="bg1"/>
                </a:solidFill>
              </a:rPr>
              <a:t>Remote</a:t>
            </a:r>
          </a:p>
        </p:txBody>
      </p:sp>
      <p:sp>
        <p:nvSpPr>
          <p:cNvPr id="18" name="TextBox 17">
            <a:extLst>
              <a:ext uri="{FF2B5EF4-FFF2-40B4-BE49-F238E27FC236}">
                <a16:creationId xmlns:a16="http://schemas.microsoft.com/office/drawing/2014/main" id="{FFFDCF18-73AC-B94E-81AE-71DE3030BBEF}"/>
              </a:ext>
            </a:extLst>
          </p:cNvPr>
          <p:cNvSpPr txBox="1"/>
          <p:nvPr/>
        </p:nvSpPr>
        <p:spPr>
          <a:xfrm>
            <a:off x="1485900" y="2171700"/>
            <a:ext cx="1018309" cy="523220"/>
          </a:xfrm>
          <a:prstGeom prst="rect">
            <a:avLst/>
          </a:prstGeom>
          <a:noFill/>
        </p:spPr>
        <p:txBody>
          <a:bodyPr wrap="square" rtlCol="0">
            <a:spAutoFit/>
          </a:bodyPr>
          <a:lstStyle/>
          <a:p>
            <a:r>
              <a:rPr lang="en-US" sz="2800" dirty="0">
                <a:solidFill>
                  <a:schemeClr val="bg1"/>
                </a:solidFill>
              </a:rPr>
              <a:t>F2F</a:t>
            </a:r>
          </a:p>
        </p:txBody>
      </p:sp>
      <p:sp>
        <p:nvSpPr>
          <p:cNvPr id="19" name="TextBox 18">
            <a:extLst>
              <a:ext uri="{FF2B5EF4-FFF2-40B4-BE49-F238E27FC236}">
                <a16:creationId xmlns:a16="http://schemas.microsoft.com/office/drawing/2014/main" id="{56F2D4B1-18D1-3142-8376-74243891399C}"/>
              </a:ext>
            </a:extLst>
          </p:cNvPr>
          <p:cNvSpPr txBox="1"/>
          <p:nvPr/>
        </p:nvSpPr>
        <p:spPr>
          <a:xfrm>
            <a:off x="3564082" y="2847109"/>
            <a:ext cx="1205345" cy="523220"/>
          </a:xfrm>
          <a:prstGeom prst="rect">
            <a:avLst/>
          </a:prstGeom>
          <a:noFill/>
        </p:spPr>
        <p:txBody>
          <a:bodyPr wrap="square" rtlCol="0">
            <a:spAutoFit/>
          </a:bodyPr>
          <a:lstStyle/>
          <a:p>
            <a:pPr algn="ctr"/>
            <a:r>
              <a:rPr lang="en-US" sz="2800" dirty="0">
                <a:solidFill>
                  <a:schemeClr val="bg1"/>
                </a:solidFill>
              </a:rPr>
              <a:t>Online</a:t>
            </a:r>
          </a:p>
        </p:txBody>
      </p:sp>
      <p:sp>
        <p:nvSpPr>
          <p:cNvPr id="20" name="TextBox 19">
            <a:extLst>
              <a:ext uri="{FF2B5EF4-FFF2-40B4-BE49-F238E27FC236}">
                <a16:creationId xmlns:a16="http://schemas.microsoft.com/office/drawing/2014/main" id="{771FA193-956B-8548-9DF2-158834CDFDB5}"/>
              </a:ext>
            </a:extLst>
          </p:cNvPr>
          <p:cNvSpPr txBox="1"/>
          <p:nvPr/>
        </p:nvSpPr>
        <p:spPr>
          <a:xfrm>
            <a:off x="5985164" y="2171700"/>
            <a:ext cx="2576945" cy="523220"/>
          </a:xfrm>
          <a:prstGeom prst="rect">
            <a:avLst/>
          </a:prstGeom>
          <a:noFill/>
        </p:spPr>
        <p:txBody>
          <a:bodyPr wrap="square" rtlCol="0">
            <a:spAutoFit/>
          </a:bodyPr>
          <a:lstStyle/>
          <a:p>
            <a:r>
              <a:rPr lang="en-US" sz="2800" dirty="0">
                <a:solidFill>
                  <a:schemeClr val="bg1"/>
                </a:solidFill>
              </a:rPr>
              <a:t>Asynchronous</a:t>
            </a:r>
          </a:p>
        </p:txBody>
      </p:sp>
      <p:sp>
        <p:nvSpPr>
          <p:cNvPr id="21" name="TextBox 20">
            <a:extLst>
              <a:ext uri="{FF2B5EF4-FFF2-40B4-BE49-F238E27FC236}">
                <a16:creationId xmlns:a16="http://schemas.microsoft.com/office/drawing/2014/main" id="{D7D6F137-7854-BF42-8DA4-EF7190C08C5D}"/>
              </a:ext>
            </a:extLst>
          </p:cNvPr>
          <p:cNvSpPr txBox="1"/>
          <p:nvPr/>
        </p:nvSpPr>
        <p:spPr>
          <a:xfrm>
            <a:off x="2353540" y="5534891"/>
            <a:ext cx="2576945" cy="523220"/>
          </a:xfrm>
          <a:prstGeom prst="rect">
            <a:avLst/>
          </a:prstGeom>
          <a:noFill/>
        </p:spPr>
        <p:txBody>
          <a:bodyPr wrap="square" rtlCol="0">
            <a:spAutoFit/>
          </a:bodyPr>
          <a:lstStyle/>
          <a:p>
            <a:r>
              <a:rPr lang="en-US" sz="2800" dirty="0">
                <a:solidFill>
                  <a:schemeClr val="bg1"/>
                </a:solidFill>
              </a:rPr>
              <a:t>Synchronous</a:t>
            </a:r>
          </a:p>
        </p:txBody>
      </p:sp>
      <p:sp>
        <p:nvSpPr>
          <p:cNvPr id="22" name="TextBox 21">
            <a:extLst>
              <a:ext uri="{FF2B5EF4-FFF2-40B4-BE49-F238E27FC236}">
                <a16:creationId xmlns:a16="http://schemas.microsoft.com/office/drawing/2014/main" id="{AFAAFFED-1201-8F46-A380-D08FF1E07ED5}"/>
              </a:ext>
            </a:extLst>
          </p:cNvPr>
          <p:cNvSpPr txBox="1"/>
          <p:nvPr/>
        </p:nvSpPr>
        <p:spPr>
          <a:xfrm>
            <a:off x="8723167" y="2896287"/>
            <a:ext cx="2576945" cy="523220"/>
          </a:xfrm>
          <a:prstGeom prst="rect">
            <a:avLst/>
          </a:prstGeom>
          <a:noFill/>
        </p:spPr>
        <p:txBody>
          <a:bodyPr wrap="square" rtlCol="0">
            <a:spAutoFit/>
          </a:bodyPr>
          <a:lstStyle/>
          <a:p>
            <a:r>
              <a:rPr lang="en-US" sz="2800" dirty="0">
                <a:solidFill>
                  <a:schemeClr val="bg1"/>
                </a:solidFill>
              </a:rPr>
              <a:t>LMS</a:t>
            </a:r>
          </a:p>
        </p:txBody>
      </p:sp>
      <p:sp>
        <p:nvSpPr>
          <p:cNvPr id="23" name="Rectangle 22">
            <a:extLst>
              <a:ext uri="{FF2B5EF4-FFF2-40B4-BE49-F238E27FC236}">
                <a16:creationId xmlns:a16="http://schemas.microsoft.com/office/drawing/2014/main" id="{491B072F-17A4-C143-839E-FBFCEE3E9C40}"/>
              </a:ext>
            </a:extLst>
          </p:cNvPr>
          <p:cNvSpPr/>
          <p:nvPr/>
        </p:nvSpPr>
        <p:spPr>
          <a:xfrm>
            <a:off x="9684466" y="1541873"/>
            <a:ext cx="1319592" cy="523220"/>
          </a:xfrm>
          <a:prstGeom prst="rect">
            <a:avLst/>
          </a:prstGeom>
        </p:spPr>
        <p:txBody>
          <a:bodyPr wrap="none">
            <a:spAutoFit/>
          </a:bodyPr>
          <a:lstStyle/>
          <a:p>
            <a:r>
              <a:rPr lang="en-US" sz="2800" dirty="0">
                <a:solidFill>
                  <a:schemeClr val="bg1"/>
                </a:solidFill>
              </a:rPr>
              <a:t>Module</a:t>
            </a:r>
          </a:p>
        </p:txBody>
      </p:sp>
    </p:spTree>
    <p:extLst>
      <p:ext uri="{BB962C8B-B14F-4D97-AF65-F5344CB8AC3E}">
        <p14:creationId xmlns:p14="http://schemas.microsoft.com/office/powerpoint/2010/main" val="415083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C315-C949-0345-A0B9-35C6326B2602}"/>
              </a:ext>
            </a:extLst>
          </p:cNvPr>
          <p:cNvSpPr>
            <a:spLocks noGrp="1"/>
          </p:cNvSpPr>
          <p:nvPr>
            <p:ph type="title"/>
          </p:nvPr>
        </p:nvSpPr>
        <p:spPr/>
        <p:txBody>
          <a:bodyPr/>
          <a:lstStyle/>
          <a:p>
            <a:r>
              <a:rPr lang="en-US" dirty="0"/>
              <a:t>Basic Terminology</a:t>
            </a:r>
          </a:p>
        </p:txBody>
      </p:sp>
      <p:sp>
        <p:nvSpPr>
          <p:cNvPr id="11" name="Left-Right Arrow 10" descr="arrow">
            <a:extLst>
              <a:ext uri="{FF2B5EF4-FFF2-40B4-BE49-F238E27FC236}">
                <a16:creationId xmlns:a16="http://schemas.microsoft.com/office/drawing/2014/main" id="{1F11FA01-6E3D-5F4E-BE8E-1A27C495C53D}"/>
              </a:ext>
            </a:extLst>
          </p:cNvPr>
          <p:cNvSpPr/>
          <p:nvPr/>
        </p:nvSpPr>
        <p:spPr>
          <a:xfrm>
            <a:off x="1319645" y="2919845"/>
            <a:ext cx="9528464" cy="883228"/>
          </a:xfrm>
          <a:prstGeom prst="leftRightArrow">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1C31749-4CC0-854B-AF48-ADE8616A6790}"/>
              </a:ext>
            </a:extLst>
          </p:cNvPr>
          <p:cNvSpPr txBox="1"/>
          <p:nvPr/>
        </p:nvSpPr>
        <p:spPr>
          <a:xfrm>
            <a:off x="0" y="3955012"/>
            <a:ext cx="3356264" cy="954107"/>
          </a:xfrm>
          <a:prstGeom prst="rect">
            <a:avLst/>
          </a:prstGeom>
          <a:noFill/>
        </p:spPr>
        <p:txBody>
          <a:bodyPr wrap="square" rtlCol="0">
            <a:spAutoFit/>
          </a:bodyPr>
          <a:lstStyle/>
          <a:p>
            <a:pPr algn="ctr"/>
            <a:r>
              <a:rPr lang="en-US" sz="2800" dirty="0">
                <a:solidFill>
                  <a:schemeClr val="bg1"/>
                </a:solidFill>
              </a:rPr>
              <a:t>Fully Face-to-Face (F2F)</a:t>
            </a:r>
          </a:p>
        </p:txBody>
      </p:sp>
      <p:sp>
        <p:nvSpPr>
          <p:cNvPr id="13" name="TextBox 12">
            <a:extLst>
              <a:ext uri="{FF2B5EF4-FFF2-40B4-BE49-F238E27FC236}">
                <a16:creationId xmlns:a16="http://schemas.microsoft.com/office/drawing/2014/main" id="{2F1C7BDC-972A-1F4D-9CC5-E3D1109652CF}"/>
              </a:ext>
            </a:extLst>
          </p:cNvPr>
          <p:cNvSpPr txBox="1"/>
          <p:nvPr/>
        </p:nvSpPr>
        <p:spPr>
          <a:xfrm>
            <a:off x="2929795" y="3949467"/>
            <a:ext cx="3356264" cy="523220"/>
          </a:xfrm>
          <a:prstGeom prst="rect">
            <a:avLst/>
          </a:prstGeom>
          <a:noFill/>
        </p:spPr>
        <p:txBody>
          <a:bodyPr wrap="square" rtlCol="0">
            <a:spAutoFit/>
          </a:bodyPr>
          <a:lstStyle/>
          <a:p>
            <a:pPr algn="ctr"/>
            <a:r>
              <a:rPr lang="en-US" sz="2800" dirty="0">
                <a:solidFill>
                  <a:schemeClr val="bg1"/>
                </a:solidFill>
              </a:rPr>
              <a:t>Blended</a:t>
            </a:r>
          </a:p>
        </p:txBody>
      </p:sp>
      <p:sp>
        <p:nvSpPr>
          <p:cNvPr id="14" name="TextBox 13">
            <a:extLst>
              <a:ext uri="{FF2B5EF4-FFF2-40B4-BE49-F238E27FC236}">
                <a16:creationId xmlns:a16="http://schemas.microsoft.com/office/drawing/2014/main" id="{DE690EB9-C089-314A-B981-E583F6E5D2EB}"/>
              </a:ext>
            </a:extLst>
          </p:cNvPr>
          <p:cNvSpPr txBox="1"/>
          <p:nvPr/>
        </p:nvSpPr>
        <p:spPr>
          <a:xfrm>
            <a:off x="5510646" y="3955012"/>
            <a:ext cx="3356264" cy="523220"/>
          </a:xfrm>
          <a:prstGeom prst="rect">
            <a:avLst/>
          </a:prstGeom>
          <a:noFill/>
        </p:spPr>
        <p:txBody>
          <a:bodyPr wrap="square" rtlCol="0">
            <a:spAutoFit/>
          </a:bodyPr>
          <a:lstStyle/>
          <a:p>
            <a:pPr algn="ctr"/>
            <a:r>
              <a:rPr lang="en-US" sz="2800" dirty="0">
                <a:solidFill>
                  <a:schemeClr val="bg1"/>
                </a:solidFill>
              </a:rPr>
              <a:t>Hybrid</a:t>
            </a:r>
          </a:p>
        </p:txBody>
      </p:sp>
      <p:sp>
        <p:nvSpPr>
          <p:cNvPr id="15" name="TextBox 14">
            <a:extLst>
              <a:ext uri="{FF2B5EF4-FFF2-40B4-BE49-F238E27FC236}">
                <a16:creationId xmlns:a16="http://schemas.microsoft.com/office/drawing/2014/main" id="{674DE972-16F1-AA4F-817E-03340CE5DFBD}"/>
              </a:ext>
            </a:extLst>
          </p:cNvPr>
          <p:cNvSpPr txBox="1"/>
          <p:nvPr/>
        </p:nvSpPr>
        <p:spPr>
          <a:xfrm>
            <a:off x="9254837" y="3911828"/>
            <a:ext cx="3356264" cy="954107"/>
          </a:xfrm>
          <a:prstGeom prst="rect">
            <a:avLst/>
          </a:prstGeom>
          <a:noFill/>
        </p:spPr>
        <p:txBody>
          <a:bodyPr wrap="square" rtlCol="0">
            <a:spAutoFit/>
          </a:bodyPr>
          <a:lstStyle/>
          <a:p>
            <a:pPr algn="ctr"/>
            <a:r>
              <a:rPr lang="en-US" sz="2800" dirty="0">
                <a:solidFill>
                  <a:schemeClr val="bg1"/>
                </a:solidFill>
              </a:rPr>
              <a:t>Fully Online/</a:t>
            </a:r>
          </a:p>
          <a:p>
            <a:pPr algn="ctr"/>
            <a:r>
              <a:rPr lang="en-US" sz="2800" dirty="0">
                <a:solidFill>
                  <a:schemeClr val="bg1"/>
                </a:solidFill>
              </a:rPr>
              <a:t>Remote</a:t>
            </a:r>
          </a:p>
        </p:txBody>
      </p:sp>
      <p:pic>
        <p:nvPicPr>
          <p:cNvPr id="16" name="Picture 15" descr="Classroom">
            <a:extLst>
              <a:ext uri="{FF2B5EF4-FFF2-40B4-BE49-F238E27FC236}">
                <a16:creationId xmlns:a16="http://schemas.microsoft.com/office/drawing/2014/main" id="{B31224B5-3F64-9443-8FC0-4316A8F23C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468" y="1078582"/>
            <a:ext cx="2503327" cy="1789350"/>
          </a:xfrm>
          <a:prstGeom prst="rect">
            <a:avLst/>
          </a:prstGeom>
        </p:spPr>
      </p:pic>
      <p:pic>
        <p:nvPicPr>
          <p:cNvPr id="17" name="Picture 16" descr="laptop">
            <a:extLst>
              <a:ext uri="{FF2B5EF4-FFF2-40B4-BE49-F238E27FC236}">
                <a16:creationId xmlns:a16="http://schemas.microsoft.com/office/drawing/2014/main" id="{027AB405-79DA-574C-97C4-40C32C9E08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1377" y="1027906"/>
            <a:ext cx="2744155" cy="1816931"/>
          </a:xfrm>
          <a:prstGeom prst="rect">
            <a:avLst/>
          </a:prstGeom>
        </p:spPr>
      </p:pic>
    </p:spTree>
    <p:extLst>
      <p:ext uri="{BB962C8B-B14F-4D97-AF65-F5344CB8AC3E}">
        <p14:creationId xmlns:p14="http://schemas.microsoft.com/office/powerpoint/2010/main" val="4260319974"/>
      </p:ext>
    </p:extLst>
  </p:cSld>
  <p:clrMapOvr>
    <a:masterClrMapping/>
  </p:clrMapOvr>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AC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5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r">
          <a:defRPr dirty="0" smtClean="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524</Words>
  <Application>Microsoft Macintosh PowerPoint</Application>
  <PresentationFormat>Widescreen</PresentationFormat>
  <Paragraphs>84</Paragraphs>
  <Slides>19</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Century Gothic</vt:lpstr>
      <vt:lpstr>Gotham Bold</vt:lpstr>
      <vt:lpstr>Helvetica Neue</vt:lpstr>
      <vt:lpstr>HelveticaNeueLT Std</vt:lpstr>
      <vt:lpstr>Light Background</vt:lpstr>
      <vt:lpstr>Dark Background</vt:lpstr>
      <vt:lpstr>AACTE Theme</vt:lpstr>
      <vt:lpstr>.</vt:lpstr>
      <vt:lpstr>. </vt:lpstr>
      <vt:lpstr> Effective Remote Instruction 101 </vt:lpstr>
      <vt:lpstr>AACTE Member Survey April 2020</vt:lpstr>
      <vt:lpstr>Survey Methodology</vt:lpstr>
      <vt:lpstr>Has your college/school/department of education transitioned to online  learning as a result of the coronavirus pandemic? </vt:lpstr>
      <vt:lpstr>Which formats are you using for online instruction? </vt:lpstr>
      <vt:lpstr>Do you know these terms?</vt:lpstr>
      <vt:lpstr>Basic Terminology</vt:lpstr>
      <vt:lpstr>Basic Terminology</vt:lpstr>
      <vt:lpstr>Basic Terminology</vt:lpstr>
      <vt:lpstr>Quality Indicators https://www.qualitymatters.org</vt:lpstr>
      <vt:lpstr>Quality Indicators</vt:lpstr>
      <vt:lpstr>Quality Indicators</vt:lpstr>
      <vt:lpstr>Quality Indicators</vt:lpstr>
      <vt:lpstr>Quality Matters</vt:lpstr>
      <vt:lpstr>9 Principles for Excellence in Web-based Teaching (Henry &amp; Meadows, 2008)</vt:lpstr>
      <vt:lpstr>Quick Tips</vt:lpstr>
      <vt:lpstr>DISCLAIMER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Pfannenstiel, Kathleen</dc:creator>
  <cp:keywords/>
  <dc:description/>
  <cp:lastModifiedBy>Stevens, Garrett S.</cp:lastModifiedBy>
  <cp:revision>83</cp:revision>
  <cp:lastPrinted>2020-08-24T21:43:12Z</cp:lastPrinted>
  <dcterms:created xsi:type="dcterms:W3CDTF">2019-09-13T13:44:05Z</dcterms:created>
  <dcterms:modified xsi:type="dcterms:W3CDTF">2022-10-28T16:04:03Z</dcterms:modified>
  <cp:category/>
</cp:coreProperties>
</file>