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24"/>
  </p:notesMasterIdLst>
  <p:sldIdLst>
    <p:sldId id="289" r:id="rId3"/>
    <p:sldId id="258" r:id="rId4"/>
    <p:sldId id="259" r:id="rId5"/>
    <p:sldId id="260" r:id="rId6"/>
    <p:sldId id="465" r:id="rId7"/>
    <p:sldId id="262" r:id="rId8"/>
    <p:sldId id="263" r:id="rId9"/>
    <p:sldId id="280" r:id="rId10"/>
    <p:sldId id="281" r:id="rId11"/>
    <p:sldId id="467" r:id="rId12"/>
    <p:sldId id="261" r:id="rId13"/>
    <p:sldId id="271" r:id="rId14"/>
    <p:sldId id="264" r:id="rId15"/>
    <p:sldId id="468" r:id="rId16"/>
    <p:sldId id="283" r:id="rId17"/>
    <p:sldId id="278" r:id="rId18"/>
    <p:sldId id="279" r:id="rId19"/>
    <p:sldId id="274" r:id="rId20"/>
    <p:sldId id="275" r:id="rId21"/>
    <p:sldId id="277" r:id="rId22"/>
    <p:sldId id="4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ection>
        <p14:section name="Light Slides" id="{9660FC21-13CA-9846-9F93-B585594E0063}">
          <p14:sldIdLst>
            <p14:sldId id="289"/>
            <p14:sldId id="258"/>
            <p14:sldId id="259"/>
            <p14:sldId id="260"/>
            <p14:sldId id="465"/>
            <p14:sldId id="262"/>
            <p14:sldId id="263"/>
            <p14:sldId id="280"/>
            <p14:sldId id="281"/>
            <p14:sldId id="467"/>
            <p14:sldId id="261"/>
            <p14:sldId id="271"/>
            <p14:sldId id="264"/>
            <p14:sldId id="468"/>
            <p14:sldId id="283"/>
            <p14:sldId id="278"/>
            <p14:sldId id="279"/>
            <p14:sldId id="274"/>
            <p14:sldId id="275"/>
            <p14:sldId id="277"/>
            <p14:sldId id="469"/>
          </p14:sldIdLst>
        </p14:section>
        <p14:section name="Dark Background" id="{3D735815-BEF6-D54C-B18E-22917378CA1E}">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snapToObjects="1">
      <p:cViewPr varScale="1">
        <p:scale>
          <a:sx n="62" d="100"/>
          <a:sy n="62" d="100"/>
        </p:scale>
        <p:origin x="77" y="254"/>
      </p:cViewPr>
      <p:guideLst>
        <p:guide orient="horz" pos="2160"/>
        <p:guide pos="3840"/>
      </p:guideLst>
    </p:cSldViewPr>
  </p:slideViewPr>
  <p:outlineViewPr>
    <p:cViewPr>
      <p:scale>
        <a:sx n="33" d="100"/>
        <a:sy n="33" d="100"/>
      </p:scale>
      <p:origin x="0" y="-27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3119212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19</a:t>
            </a:fld>
            <a:endParaRPr lang="en-US"/>
          </a:p>
        </p:txBody>
      </p:sp>
    </p:spTree>
    <p:extLst>
      <p:ext uri="{BB962C8B-B14F-4D97-AF65-F5344CB8AC3E}">
        <p14:creationId xmlns:p14="http://schemas.microsoft.com/office/powerpoint/2010/main" val="78147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20</a:t>
            </a:fld>
            <a:endParaRPr lang="en-US"/>
          </a:p>
        </p:txBody>
      </p:sp>
    </p:spTree>
    <p:extLst>
      <p:ext uri="{BB962C8B-B14F-4D97-AF65-F5344CB8AC3E}">
        <p14:creationId xmlns:p14="http://schemas.microsoft.com/office/powerpoint/2010/main" val="376090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143623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8</a:t>
            </a:fld>
            <a:endParaRPr lang="en-US"/>
          </a:p>
        </p:txBody>
      </p:sp>
    </p:spTree>
    <p:extLst>
      <p:ext uri="{BB962C8B-B14F-4D97-AF65-F5344CB8AC3E}">
        <p14:creationId xmlns:p14="http://schemas.microsoft.com/office/powerpoint/2010/main" val="4987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9</a:t>
            </a:fld>
            <a:endParaRPr lang="en-US"/>
          </a:p>
        </p:txBody>
      </p:sp>
    </p:spTree>
    <p:extLst>
      <p:ext uri="{BB962C8B-B14F-4D97-AF65-F5344CB8AC3E}">
        <p14:creationId xmlns:p14="http://schemas.microsoft.com/office/powerpoint/2010/main" val="13604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12</a:t>
            </a:fld>
            <a:endParaRPr lang="en-US"/>
          </a:p>
        </p:txBody>
      </p:sp>
    </p:spTree>
    <p:extLst>
      <p:ext uri="{BB962C8B-B14F-4D97-AF65-F5344CB8AC3E}">
        <p14:creationId xmlns:p14="http://schemas.microsoft.com/office/powerpoint/2010/main" val="17075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13</a:t>
            </a:fld>
            <a:endParaRPr lang="en-US"/>
          </a:p>
        </p:txBody>
      </p:sp>
    </p:spTree>
    <p:extLst>
      <p:ext uri="{BB962C8B-B14F-4D97-AF65-F5344CB8AC3E}">
        <p14:creationId xmlns:p14="http://schemas.microsoft.com/office/powerpoint/2010/main" val="315211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DE0AE-20B4-3646-93B6-C62D7F098E73}" type="slidenum">
              <a:rPr lang="en-US" smtClean="0"/>
              <a:t>14</a:t>
            </a:fld>
            <a:endParaRPr lang="en-US"/>
          </a:p>
        </p:txBody>
      </p:sp>
    </p:spTree>
    <p:extLst>
      <p:ext uri="{BB962C8B-B14F-4D97-AF65-F5344CB8AC3E}">
        <p14:creationId xmlns:p14="http://schemas.microsoft.com/office/powerpoint/2010/main" val="25090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15</a:t>
            </a:fld>
            <a:endParaRPr lang="en-US"/>
          </a:p>
        </p:txBody>
      </p:sp>
    </p:spTree>
    <p:extLst>
      <p:ext uri="{BB962C8B-B14F-4D97-AF65-F5344CB8AC3E}">
        <p14:creationId xmlns:p14="http://schemas.microsoft.com/office/powerpoint/2010/main" val="2052564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17</a:t>
            </a:fld>
            <a:endParaRPr lang="en-US"/>
          </a:p>
        </p:txBody>
      </p:sp>
    </p:spTree>
    <p:extLst>
      <p:ext uri="{BB962C8B-B14F-4D97-AF65-F5344CB8AC3E}">
        <p14:creationId xmlns:p14="http://schemas.microsoft.com/office/powerpoint/2010/main" val="3046871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95400"/>
            <a:ext cx="4011084" cy="990600"/>
          </a:xfrm>
        </p:spPr>
        <p:txBody>
          <a:bodyPr anchor="t"/>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295401"/>
            <a:ext cx="6815667" cy="4800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438401"/>
            <a:ext cx="4011084" cy="3657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0C92BCB-CE5F-4D30-B380-9712AEBB36CB}" type="slidenum">
              <a:rPr lang="en-US" smtClean="0"/>
              <a:pPr/>
              <a:t>‹#›</a:t>
            </a:fld>
            <a:endParaRPr lang="en-US"/>
          </a:p>
        </p:txBody>
      </p:sp>
    </p:spTree>
    <p:extLst>
      <p:ext uri="{BB962C8B-B14F-4D97-AF65-F5344CB8AC3E}">
        <p14:creationId xmlns:p14="http://schemas.microsoft.com/office/powerpoint/2010/main" val="319650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95400"/>
            <a:ext cx="73152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0C92BCB-CE5F-4D30-B380-9712AEBB36CB}" type="slidenum">
              <a:rPr lang="en-US" smtClean="0"/>
              <a:pPr/>
              <a:t>‹#›</a:t>
            </a:fld>
            <a:endParaRPr lang="en-US"/>
          </a:p>
        </p:txBody>
      </p:sp>
    </p:spTree>
    <p:extLst>
      <p:ext uri="{BB962C8B-B14F-4D97-AF65-F5344CB8AC3E}">
        <p14:creationId xmlns:p14="http://schemas.microsoft.com/office/powerpoint/2010/main" val="2641722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95400"/>
            <a:ext cx="5386917"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057401"/>
            <a:ext cx="5386917"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95400"/>
            <a:ext cx="5389033"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57401"/>
            <a:ext cx="5389033"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80C92BCB-CE5F-4D30-B380-9712AEBB36CB}" type="slidenum">
              <a:rPr lang="en-US" smtClean="0"/>
              <a:pPr/>
              <a:t>‹#›</a:t>
            </a:fld>
            <a:endParaRPr lang="en-US"/>
          </a:p>
        </p:txBody>
      </p:sp>
    </p:spTree>
    <p:extLst>
      <p:ext uri="{BB962C8B-B14F-4D97-AF65-F5344CB8AC3E}">
        <p14:creationId xmlns:p14="http://schemas.microsoft.com/office/powerpoint/2010/main" val="48596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7C2C054-BCE9-9744-ABA2-4FFEDB3B727C}"/>
              </a:ext>
            </a:extLst>
          </p:cNvPr>
          <p:cNvSpPr>
            <a:spLocks noGrp="1"/>
          </p:cNvSpPr>
          <p:nvPr>
            <p:ph type="dt" sz="half" idx="10"/>
          </p:nvPr>
        </p:nvSpPr>
        <p:spPr/>
        <p:txBody>
          <a:bodyPr/>
          <a:lstStyle>
            <a:lvl1pPr>
              <a:defRPr/>
            </a:lvl1pPr>
          </a:lstStyle>
          <a:p>
            <a:pPr>
              <a:defRPr/>
            </a:pPr>
            <a:fld id="{BED5DB6A-173A-7847-95B5-1378DE963784}" type="datetime1">
              <a:rPr lang="en-US"/>
              <a:pPr>
                <a:defRPr/>
              </a:pPr>
              <a:t>3/31/2026</a:t>
            </a:fld>
            <a:endParaRPr lang="en-US"/>
          </a:p>
        </p:txBody>
      </p:sp>
      <p:sp>
        <p:nvSpPr>
          <p:cNvPr id="5" name="Footer Placeholder 4">
            <a:extLst>
              <a:ext uri="{FF2B5EF4-FFF2-40B4-BE49-F238E27FC236}">
                <a16:creationId xmlns:a16="http://schemas.microsoft.com/office/drawing/2014/main" id="{31003EBA-2598-CA4E-BC81-5CD1EF173D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B9BB9F-800E-454B-8243-AFB8D988BEF0}"/>
              </a:ext>
            </a:extLst>
          </p:cNvPr>
          <p:cNvSpPr>
            <a:spLocks noGrp="1"/>
          </p:cNvSpPr>
          <p:nvPr>
            <p:ph type="sldNum" sz="quarter" idx="12"/>
          </p:nvPr>
        </p:nvSpPr>
        <p:spPr/>
        <p:txBody>
          <a:bodyPr/>
          <a:lstStyle>
            <a:lvl1pPr>
              <a:defRPr/>
            </a:lvl1pPr>
          </a:lstStyle>
          <a:p>
            <a:pPr>
              <a:defRPr/>
            </a:pPr>
            <a:fld id="{F8D45B76-6452-5544-B9C6-D25183DBBEF4}" type="slidenum">
              <a:rPr lang="en-US" altLang="en-US"/>
              <a:pPr>
                <a:defRPr/>
              </a:pPr>
              <a:t>‹#›</a:t>
            </a:fld>
            <a:endParaRPr lang="en-US" altLang="en-US"/>
          </a:p>
        </p:txBody>
      </p:sp>
    </p:spTree>
    <p:extLst>
      <p:ext uri="{BB962C8B-B14F-4D97-AF65-F5344CB8AC3E}">
        <p14:creationId xmlns:p14="http://schemas.microsoft.com/office/powerpoint/2010/main" val="211910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a:defRPr/>
            </a:pPr>
            <a:fld id="{A620ED86-E1CF-4463-B399-74C5692F92FB}" type="datetimeFigureOut">
              <a:rPr lang="en-US" smtClean="0"/>
              <a:pPr>
                <a:defRPr/>
              </a:pPr>
              <a:t>3/31/2026</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6537588-993A-472E-AB4B-0874067D2811}" type="slidenum">
              <a:rPr lang="en-US" smtClean="0"/>
              <a:pPr>
                <a:defRPr/>
              </a:pPr>
              <a:t>‹#›</a:t>
            </a:fld>
            <a:endParaRPr lang="en-US"/>
          </a:p>
        </p:txBody>
      </p:sp>
    </p:spTree>
    <p:extLst>
      <p:ext uri="{BB962C8B-B14F-4D97-AF65-F5344CB8AC3E}">
        <p14:creationId xmlns:p14="http://schemas.microsoft.com/office/powerpoint/2010/main" val="56454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52" r:id="rId4"/>
    <p:sldLayoutId id="2147483654" r:id="rId5"/>
    <p:sldLayoutId id="2147483655" r:id="rId6"/>
    <p:sldLayoutId id="2147483662"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415600" y="-810400"/>
            <a:ext cx="11360800" cy="810400"/>
          </a:xfrm>
        </p:spPr>
        <p:txBody>
          <a:bodyPr/>
          <a:lstStyle/>
          <a:p>
            <a:pPr rtl="0"/>
            <a:r>
              <a:rPr lang="en-US" dirty="0"/>
              <a:t>DEVELOP, SUPPORT, &amp; RETAIN – MENTORING &amp; INDUCTION</a:t>
            </a:r>
          </a:p>
        </p:txBody>
      </p:sp>
    </p:spTree>
    <p:extLst>
      <p:ext uri="{BB962C8B-B14F-4D97-AF65-F5344CB8AC3E}">
        <p14:creationId xmlns:p14="http://schemas.microsoft.com/office/powerpoint/2010/main" val="13650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1" y="854765"/>
            <a:ext cx="4011084" cy="1431235"/>
          </a:xfrm>
        </p:spPr>
        <p:txBody>
          <a:bodyPr>
            <a:normAutofit/>
          </a:bodyPr>
          <a:lstStyle/>
          <a:p>
            <a:r>
              <a:rPr lang="en-US" sz="3000" dirty="0">
                <a:solidFill>
                  <a:srgbClr val="FF0000"/>
                </a:solidFill>
              </a:rPr>
              <a:t>Partnerships to Residencies</a:t>
            </a:r>
            <a:br>
              <a:rPr lang="en-US" dirty="0"/>
            </a:br>
            <a:r>
              <a:rPr lang="en-US" b="1" dirty="0"/>
              <a:t>2006 - present</a:t>
            </a:r>
          </a:p>
        </p:txBody>
      </p:sp>
      <p:pic>
        <p:nvPicPr>
          <p:cNvPr id="7" name="Picture 2" descr="Image of the Student Learning Module u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062" y="2174753"/>
            <a:ext cx="3273806" cy="327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5056586" y="993913"/>
            <a:ext cx="4897274" cy="5635487"/>
          </a:xfrm>
        </p:spPr>
        <p:txBody>
          <a:bodyPr>
            <a:normAutofit fontScale="47500" lnSpcReduction="20000"/>
          </a:bodyPr>
          <a:lstStyle/>
          <a:p>
            <a:pPr marL="0" indent="0">
              <a:buNone/>
            </a:pPr>
            <a:r>
              <a:rPr lang="en-US" dirty="0"/>
              <a:t>This work :</a:t>
            </a:r>
          </a:p>
          <a:p>
            <a:r>
              <a:rPr lang="en-US" dirty="0"/>
              <a:t>is about a </a:t>
            </a:r>
            <a:r>
              <a:rPr lang="en-US" b="1" dirty="0"/>
              <a:t>common vision </a:t>
            </a:r>
            <a:r>
              <a:rPr lang="en-US" dirty="0"/>
              <a:t>and goal (TK-12 student growth)  </a:t>
            </a:r>
          </a:p>
          <a:p>
            <a:r>
              <a:rPr lang="en-US" dirty="0"/>
              <a:t>is based on strong </a:t>
            </a:r>
            <a:r>
              <a:rPr lang="en-US" b="1" dirty="0"/>
              <a:t>relationships</a:t>
            </a:r>
            <a:endParaRPr lang="en-US" dirty="0"/>
          </a:p>
          <a:p>
            <a:r>
              <a:rPr lang="en-US" dirty="0"/>
              <a:t>requires </a:t>
            </a:r>
            <a:r>
              <a:rPr lang="en-US" b="1" dirty="0"/>
              <a:t>leadership </a:t>
            </a:r>
            <a:r>
              <a:rPr lang="en-US" dirty="0"/>
              <a:t>both at the university and district (especially site principals)</a:t>
            </a:r>
          </a:p>
          <a:p>
            <a:r>
              <a:rPr lang="en-US" dirty="0"/>
              <a:t>serves our </a:t>
            </a:r>
            <a:r>
              <a:rPr lang="en-US" b="1" dirty="0"/>
              <a:t>region and community</a:t>
            </a:r>
          </a:p>
          <a:p>
            <a:r>
              <a:rPr lang="en-US" dirty="0"/>
              <a:t>is </a:t>
            </a:r>
            <a:r>
              <a:rPr lang="en-US" b="1" dirty="0"/>
              <a:t>Win-Win  </a:t>
            </a:r>
            <a:r>
              <a:rPr lang="en-US" dirty="0"/>
              <a:t>districts have a pool of candidates who are like 2</a:t>
            </a:r>
            <a:r>
              <a:rPr lang="en-US" baseline="30000" dirty="0"/>
              <a:t>nd</a:t>
            </a:r>
            <a:r>
              <a:rPr lang="en-US" dirty="0"/>
              <a:t> year teachers and universities have access and opportunities, as well as meeting their mission</a:t>
            </a:r>
          </a:p>
          <a:p>
            <a:r>
              <a:rPr lang="en-US" dirty="0"/>
              <a:t>Primary work in Elementary and Secondary preparation </a:t>
            </a:r>
            <a:r>
              <a:rPr lang="mr-IN" dirty="0"/>
              <a:t>–</a:t>
            </a:r>
            <a:r>
              <a:rPr lang="en-US" dirty="0"/>
              <a:t> </a:t>
            </a:r>
            <a:r>
              <a:rPr lang="en-US" b="1" dirty="0"/>
              <a:t>ONE COHORT  for SPED and Elementary authorization </a:t>
            </a:r>
            <a:r>
              <a:rPr lang="en-US" dirty="0"/>
              <a:t>when market was different (not as high a need as the last few years in California.</a:t>
            </a:r>
          </a:p>
          <a:p>
            <a:endParaRPr lang="en-US" dirty="0"/>
          </a:p>
          <a:p>
            <a:endParaRPr lang="en-US" dirty="0"/>
          </a:p>
          <a:p>
            <a:endParaRPr lang="en-US" b="1" dirty="0"/>
          </a:p>
          <a:p>
            <a:endParaRPr lang="en-US" dirty="0"/>
          </a:p>
        </p:txBody>
      </p:sp>
    </p:spTree>
    <p:extLst>
      <p:ext uri="{BB962C8B-B14F-4D97-AF65-F5344CB8AC3E}">
        <p14:creationId xmlns:p14="http://schemas.microsoft.com/office/powerpoint/2010/main" val="72585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with three categories and bullet points showing the evolution of Fresno's residency program:&#10;&#10;1. Traditional (prior to 2005)&#10;2. Partnerships (2006-present)&#10;3. Residencies (2013-pres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043" y="1349296"/>
            <a:ext cx="8526557" cy="4688952"/>
          </a:xfrm>
          <a:prstGeom prst="rect">
            <a:avLst/>
          </a:prstGeom>
        </p:spPr>
      </p:pic>
      <p:sp>
        <p:nvSpPr>
          <p:cNvPr id="2" name="Title 1"/>
          <p:cNvSpPr>
            <a:spLocks noGrp="1"/>
          </p:cNvSpPr>
          <p:nvPr>
            <p:ph type="title"/>
          </p:nvPr>
        </p:nvSpPr>
        <p:spPr/>
        <p:txBody>
          <a:bodyPr/>
          <a:lstStyle/>
          <a:p>
            <a:r>
              <a:rPr lang="en-US" dirty="0"/>
              <a:t>Progression to residencies</a:t>
            </a:r>
          </a:p>
        </p:txBody>
      </p:sp>
    </p:spTree>
    <p:extLst>
      <p:ext uri="{BB962C8B-B14F-4D97-AF65-F5344CB8AC3E}">
        <p14:creationId xmlns:p14="http://schemas.microsoft.com/office/powerpoint/2010/main" val="172509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524000" y="258417"/>
            <a:ext cx="8686800" cy="579784"/>
          </a:xfrm>
        </p:spPr>
        <p:txBody>
          <a:bodyPr>
            <a:normAutofit/>
          </a:bodyPr>
          <a:lstStyle/>
          <a:p>
            <a:r>
              <a:rPr lang="en-US" sz="2800" b="1" dirty="0"/>
              <a:t>Rosenberg (2008) </a:t>
            </a:r>
            <a:r>
              <a:rPr lang="en-US" sz="2800" dirty="0"/>
              <a:t>&amp; </a:t>
            </a:r>
            <a:r>
              <a:rPr lang="en-US" sz="2800" b="1" dirty="0">
                <a:solidFill>
                  <a:srgbClr val="0070C0"/>
                </a:solidFill>
              </a:rPr>
              <a:t>Fresno State Residencies</a:t>
            </a:r>
          </a:p>
        </p:txBody>
      </p:sp>
      <p:sp>
        <p:nvSpPr>
          <p:cNvPr id="6" name="Content Placeholder 5"/>
          <p:cNvSpPr>
            <a:spLocks noGrp="1"/>
          </p:cNvSpPr>
          <p:nvPr>
            <p:ph sz="half" idx="4294967295"/>
          </p:nvPr>
        </p:nvSpPr>
        <p:spPr>
          <a:xfrm>
            <a:off x="0" y="838201"/>
            <a:ext cx="10363200" cy="6019799"/>
          </a:xfrm>
        </p:spPr>
        <p:txBody>
          <a:bodyPr>
            <a:normAutofit fontScale="32500" lnSpcReduction="20000"/>
          </a:bodyPr>
          <a:lstStyle/>
          <a:p>
            <a:pPr lvl="2">
              <a:lnSpc>
                <a:spcPct val="120000"/>
              </a:lnSpc>
            </a:pPr>
            <a:r>
              <a:rPr lang="en-US" sz="5100" b="1" dirty="0"/>
              <a:t>Promote Classroom Survival  </a:t>
            </a:r>
            <a:r>
              <a:rPr lang="en-US" sz="5100" dirty="0"/>
              <a:t>- </a:t>
            </a:r>
            <a:r>
              <a:rPr lang="en-US" sz="5100" b="1" dirty="0">
                <a:solidFill>
                  <a:srgbClr val="0070C0"/>
                </a:solidFill>
              </a:rPr>
              <a:t>Placed prior to school start in Aug, determine schedule &amp; supports (text, email, phone to problem solve); residency calendars and PD</a:t>
            </a:r>
          </a:p>
          <a:p>
            <a:pPr lvl="2">
              <a:lnSpc>
                <a:spcPct val="120000"/>
              </a:lnSpc>
            </a:pPr>
            <a:endParaRPr lang="en-US" sz="5100" dirty="0"/>
          </a:p>
          <a:p>
            <a:pPr lvl="2">
              <a:lnSpc>
                <a:spcPct val="120000"/>
              </a:lnSpc>
            </a:pPr>
            <a:r>
              <a:rPr lang="en-US" sz="5100" b="1" dirty="0"/>
              <a:t>Build on the Strengths of a Cohort Model   </a:t>
            </a:r>
            <a:r>
              <a:rPr lang="en-US" sz="5100" b="1" dirty="0">
                <a:solidFill>
                  <a:srgbClr val="0070C0"/>
                </a:solidFill>
              </a:rPr>
              <a:t>Use of cohort members’ strengths such as bilingual skills, represent candidates at conferences, candidate with ADHD presented to peers; mix up the group     (BUT</a:t>
            </a:r>
            <a:r>
              <a:rPr lang="mr-IN" sz="5100" b="1" dirty="0">
                <a:solidFill>
                  <a:srgbClr val="0070C0"/>
                </a:solidFill>
              </a:rPr>
              <a:t>…</a:t>
            </a:r>
            <a:r>
              <a:rPr lang="en-US" sz="5100" b="1" dirty="0">
                <a:solidFill>
                  <a:srgbClr val="0070C0"/>
                </a:solidFill>
              </a:rPr>
              <a:t> cohort effect)</a:t>
            </a:r>
          </a:p>
          <a:p>
            <a:pPr lvl="2">
              <a:lnSpc>
                <a:spcPct val="120000"/>
              </a:lnSpc>
            </a:pPr>
            <a:endParaRPr lang="en-US" sz="5100" dirty="0"/>
          </a:p>
          <a:p>
            <a:pPr lvl="2">
              <a:lnSpc>
                <a:spcPct val="120000"/>
              </a:lnSpc>
            </a:pPr>
            <a:r>
              <a:rPr lang="en-US" sz="5100" b="1" dirty="0"/>
              <a:t>Model and Promote a Professional Orientation To Teaching </a:t>
            </a:r>
            <a:r>
              <a:rPr lang="en-US" sz="5100" dirty="0"/>
              <a:t>-   </a:t>
            </a:r>
            <a:r>
              <a:rPr lang="en-US" sz="5100" b="1" dirty="0">
                <a:solidFill>
                  <a:srgbClr val="0070C0"/>
                </a:solidFill>
              </a:rPr>
              <a:t>Professional Orientation To Teaching from day 1 </a:t>
            </a:r>
            <a:r>
              <a:rPr lang="mr-IN" sz="5100" b="1" dirty="0">
                <a:solidFill>
                  <a:srgbClr val="0070C0"/>
                </a:solidFill>
              </a:rPr>
              <a:t>–</a:t>
            </a:r>
            <a:r>
              <a:rPr lang="en-US" sz="5100" b="1" dirty="0">
                <a:solidFill>
                  <a:srgbClr val="0070C0"/>
                </a:solidFill>
              </a:rPr>
              <a:t> expectations, professional development attendance; dress; attendance, punctuality</a:t>
            </a:r>
            <a:r>
              <a:rPr lang="mr-IN" sz="5100" b="1" dirty="0">
                <a:solidFill>
                  <a:srgbClr val="0070C0"/>
                </a:solidFill>
              </a:rPr>
              <a:t>…</a:t>
            </a:r>
            <a:r>
              <a:rPr lang="en-US" sz="5100" b="1" dirty="0">
                <a:solidFill>
                  <a:srgbClr val="0070C0"/>
                </a:solidFill>
              </a:rPr>
              <a:t>beginning; full year; CHAMPS training</a:t>
            </a:r>
            <a:r>
              <a:rPr lang="mr-IN" sz="5100" b="1" dirty="0">
                <a:solidFill>
                  <a:srgbClr val="0070C0"/>
                </a:solidFill>
              </a:rPr>
              <a:t>…</a:t>
            </a:r>
            <a:r>
              <a:rPr lang="en-US" sz="5100" b="1" dirty="0">
                <a:solidFill>
                  <a:srgbClr val="0070C0"/>
                </a:solidFill>
              </a:rPr>
              <a:t> </a:t>
            </a:r>
          </a:p>
          <a:p>
            <a:pPr lvl="2">
              <a:lnSpc>
                <a:spcPct val="120000"/>
              </a:lnSpc>
            </a:pPr>
            <a:endParaRPr lang="en-US" sz="5100" dirty="0"/>
          </a:p>
          <a:p>
            <a:pPr lvl="2">
              <a:lnSpc>
                <a:spcPct val="120000"/>
              </a:lnSpc>
            </a:pPr>
            <a:r>
              <a:rPr lang="en-US" sz="5100" b="1" dirty="0"/>
              <a:t>Emphasize Skills to Improve Practice </a:t>
            </a:r>
            <a:r>
              <a:rPr lang="en-US" sz="5100" dirty="0"/>
              <a:t>-  </a:t>
            </a:r>
            <a:r>
              <a:rPr lang="en-US" sz="5100" b="1" dirty="0">
                <a:solidFill>
                  <a:srgbClr val="0070C0"/>
                </a:solidFill>
              </a:rPr>
              <a:t>Formative assessments built thru and use of </a:t>
            </a:r>
            <a:r>
              <a:rPr lang="en-US" sz="5100" b="1" dirty="0" err="1">
                <a:solidFill>
                  <a:srgbClr val="0070C0"/>
                </a:solidFill>
              </a:rPr>
              <a:t>CREATe</a:t>
            </a:r>
            <a:r>
              <a:rPr lang="en-US" sz="5100" b="1" dirty="0">
                <a:solidFill>
                  <a:srgbClr val="0070C0"/>
                </a:solidFill>
              </a:rPr>
              <a:t> observation protocol</a:t>
            </a:r>
          </a:p>
          <a:p>
            <a:pPr lvl="2">
              <a:lnSpc>
                <a:spcPct val="120000"/>
              </a:lnSpc>
            </a:pPr>
            <a:endParaRPr lang="en-US" sz="5100" dirty="0"/>
          </a:p>
          <a:p>
            <a:pPr lvl="2">
              <a:lnSpc>
                <a:spcPct val="120000"/>
              </a:lnSpc>
            </a:pPr>
            <a:r>
              <a:rPr lang="en-US" sz="5100" b="1" dirty="0"/>
              <a:t>Integrate Instructor and Student Topics </a:t>
            </a:r>
            <a:r>
              <a:rPr lang="en-US" sz="5100" dirty="0"/>
              <a:t>-  </a:t>
            </a:r>
            <a:r>
              <a:rPr lang="en-US" sz="5100" b="1" dirty="0">
                <a:solidFill>
                  <a:srgbClr val="0070C0"/>
                </a:solidFill>
              </a:rPr>
              <a:t>assignment focus and application to placement; Meetings with mentor to explain; K-12 student topic choice for inquiry work </a:t>
            </a:r>
          </a:p>
          <a:p>
            <a:pPr lvl="2">
              <a:lnSpc>
                <a:spcPct val="120000"/>
              </a:lnSpc>
            </a:pPr>
            <a:endParaRPr lang="en-US" sz="5100" b="1" dirty="0">
              <a:solidFill>
                <a:srgbClr val="0070C0"/>
              </a:solidFill>
            </a:endParaRPr>
          </a:p>
          <a:p>
            <a:pPr lvl="2">
              <a:lnSpc>
                <a:spcPct val="120000"/>
              </a:lnSpc>
            </a:pPr>
            <a:r>
              <a:rPr lang="en-US" sz="5100" b="1" dirty="0"/>
              <a:t>Require Collaboration and Teaming  </a:t>
            </a:r>
            <a:r>
              <a:rPr lang="en-US" sz="5100" dirty="0"/>
              <a:t>- </a:t>
            </a:r>
            <a:r>
              <a:rPr lang="en-US" sz="5100" b="1" dirty="0">
                <a:solidFill>
                  <a:srgbClr val="0070C0"/>
                </a:solidFill>
              </a:rPr>
              <a:t>Levels of meetings; meet often; text, call to immediately problem solve  </a:t>
            </a:r>
            <a:endParaRPr lang="en-US" sz="5100" b="1" dirty="0"/>
          </a:p>
          <a:p>
            <a:endParaRPr lang="en-US" dirty="0"/>
          </a:p>
        </p:txBody>
      </p:sp>
    </p:spTree>
    <p:extLst>
      <p:ext uri="{BB962C8B-B14F-4D97-AF65-F5344CB8AC3E}">
        <p14:creationId xmlns:p14="http://schemas.microsoft.com/office/powerpoint/2010/main" val="117156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617" y="357809"/>
            <a:ext cx="5750107" cy="1213217"/>
          </a:xfrm>
        </p:spPr>
        <p:txBody>
          <a:bodyPr>
            <a:normAutofit/>
          </a:bodyPr>
          <a:lstStyle/>
          <a:p>
            <a:r>
              <a:rPr lang="en-US" sz="3300" dirty="0"/>
              <a:t>Residency Decisions </a:t>
            </a:r>
            <a:br>
              <a:rPr lang="en-US" sz="3300" dirty="0">
                <a:solidFill>
                  <a:srgbClr val="FF0000"/>
                </a:solidFill>
              </a:rPr>
            </a:br>
            <a:r>
              <a:rPr lang="en-US" sz="2700" i="1" dirty="0">
                <a:solidFill>
                  <a:srgbClr val="FF0000"/>
                </a:solidFill>
              </a:rPr>
              <a:t>Special Education prep issues</a:t>
            </a:r>
          </a:p>
        </p:txBody>
      </p:sp>
      <p:sp>
        <p:nvSpPr>
          <p:cNvPr id="6" name="Text Placeholder 5"/>
          <p:cNvSpPr>
            <a:spLocks noGrp="1"/>
          </p:cNvSpPr>
          <p:nvPr>
            <p:ph type="body" sz="half" idx="2"/>
          </p:nvPr>
        </p:nvSpPr>
        <p:spPr>
          <a:xfrm>
            <a:off x="715617" y="1192695"/>
            <a:ext cx="7116418" cy="5148469"/>
          </a:xfrm>
        </p:spPr>
        <p:txBody>
          <a:bodyPr>
            <a:noAutofit/>
          </a:bodyPr>
          <a:lstStyle/>
          <a:p>
            <a:pPr>
              <a:lnSpc>
                <a:spcPct val="100000"/>
              </a:lnSpc>
            </a:pPr>
            <a:r>
              <a:rPr lang="en-US" sz="1800" b="1" dirty="0"/>
              <a:t>1.  Grade span and lens; </a:t>
            </a:r>
            <a:r>
              <a:rPr lang="en-US" sz="1800" b="1" i="1" dirty="0">
                <a:solidFill>
                  <a:srgbClr val="FF0000"/>
                </a:solidFill>
              </a:rPr>
              <a:t>type of SPED credential</a:t>
            </a:r>
          </a:p>
          <a:p>
            <a:pPr>
              <a:lnSpc>
                <a:spcPct val="100000"/>
              </a:lnSpc>
            </a:pPr>
            <a:r>
              <a:rPr lang="en-US" sz="1800" b="1" dirty="0"/>
              <a:t>2.  School site availability,   </a:t>
            </a:r>
            <a:r>
              <a:rPr lang="en-US" sz="1800" b="1" i="1" dirty="0">
                <a:solidFill>
                  <a:srgbClr val="FF0000"/>
                </a:solidFill>
              </a:rPr>
              <a:t>inclusive </a:t>
            </a:r>
            <a:r>
              <a:rPr lang="en-US" sz="1800" b="1" dirty="0"/>
              <a:t>characteristics and leadership</a:t>
            </a:r>
          </a:p>
          <a:p>
            <a:pPr>
              <a:lnSpc>
                <a:spcPct val="100000"/>
              </a:lnSpc>
            </a:pPr>
            <a:r>
              <a:rPr lang="en-US" sz="1800" b="1" dirty="0"/>
              <a:t>3.  Schedule (time &amp; semester) of courses and clinical hours </a:t>
            </a:r>
            <a:r>
              <a:rPr lang="mr-IN" sz="1800" b="1" dirty="0"/>
              <a:t>–</a:t>
            </a:r>
            <a:r>
              <a:rPr lang="en-US" sz="1800" b="1" dirty="0"/>
              <a:t> </a:t>
            </a:r>
            <a:r>
              <a:rPr lang="en-US" sz="1800" b="1" i="1" dirty="0">
                <a:solidFill>
                  <a:srgbClr val="FF0000"/>
                </a:solidFill>
              </a:rPr>
              <a:t>SPED courses after 4 PM which does not fit typical description of residency</a:t>
            </a:r>
          </a:p>
          <a:p>
            <a:pPr>
              <a:lnSpc>
                <a:spcPct val="100000"/>
              </a:lnSpc>
            </a:pPr>
            <a:r>
              <a:rPr lang="en-US" sz="1800" b="1" dirty="0"/>
              <a:t>4.  Process for joint selection of candidates, mentors, and coaches   </a:t>
            </a:r>
            <a:r>
              <a:rPr lang="en-US" sz="1800" b="1" i="1" dirty="0">
                <a:solidFill>
                  <a:srgbClr val="FF0000"/>
                </a:solidFill>
              </a:rPr>
              <a:t>Mentors often spread over many sites which can make PDS model more difficult</a:t>
            </a:r>
          </a:p>
          <a:p>
            <a:pPr>
              <a:lnSpc>
                <a:spcPct val="100000"/>
              </a:lnSpc>
            </a:pPr>
            <a:r>
              <a:rPr lang="en-US" sz="1800" b="1" dirty="0"/>
              <a:t>5.  Faculty and District pairs to Team Teach </a:t>
            </a:r>
            <a:r>
              <a:rPr lang="en-US" sz="1800" b="1" i="1" dirty="0">
                <a:solidFill>
                  <a:srgbClr val="FF0000"/>
                </a:solidFill>
              </a:rPr>
              <a:t>Use of Teachers on Special Assignment or </a:t>
            </a:r>
            <a:r>
              <a:rPr lang="en-US" sz="1800" b="1" i="1" dirty="0" err="1">
                <a:solidFill>
                  <a:srgbClr val="FF0000"/>
                </a:solidFill>
              </a:rPr>
              <a:t>Curr</a:t>
            </a:r>
            <a:r>
              <a:rPr lang="en-US" sz="1800" b="1" i="1" dirty="0">
                <a:solidFill>
                  <a:srgbClr val="FF0000"/>
                </a:solidFill>
              </a:rPr>
              <a:t> Specialists  - some districts stipend</a:t>
            </a:r>
          </a:p>
          <a:p>
            <a:pPr>
              <a:lnSpc>
                <a:spcPct val="100000"/>
              </a:lnSpc>
            </a:pPr>
            <a:r>
              <a:rPr lang="en-US" sz="1800" b="1" dirty="0"/>
              <a:t>6.  Selection of Teacher In Residence &amp; Faculty In Residency </a:t>
            </a:r>
            <a:r>
              <a:rPr lang="en-US" sz="1800" b="1" i="1" dirty="0">
                <a:solidFill>
                  <a:srgbClr val="FF0000"/>
                </a:solidFill>
              </a:rPr>
              <a:t>(Release time costs </a:t>
            </a:r>
            <a:r>
              <a:rPr lang="mr-IN" sz="1800" b="1" i="1" dirty="0">
                <a:solidFill>
                  <a:srgbClr val="FF0000"/>
                </a:solidFill>
              </a:rPr>
              <a:t>–</a:t>
            </a:r>
            <a:r>
              <a:rPr lang="en-US" sz="1800" b="1" i="1" dirty="0">
                <a:solidFill>
                  <a:srgbClr val="FF0000"/>
                </a:solidFill>
              </a:rPr>
              <a:t> grant covered -TQP )</a:t>
            </a:r>
          </a:p>
          <a:p>
            <a:pPr>
              <a:lnSpc>
                <a:spcPct val="100000"/>
              </a:lnSpc>
            </a:pPr>
            <a:r>
              <a:rPr lang="en-US" sz="1800" b="1" dirty="0"/>
              <a:t>7.  Dress code, parking, food on campus, lanyards, fingerprinting</a:t>
            </a:r>
            <a:r>
              <a:rPr lang="mr-IN" sz="1800" b="1" dirty="0"/>
              <a:t>…</a:t>
            </a:r>
            <a:endParaRPr lang="en-US" sz="1800" b="1" dirty="0"/>
          </a:p>
          <a:p>
            <a:pPr>
              <a:lnSpc>
                <a:spcPct val="100000"/>
              </a:lnSpc>
            </a:pPr>
            <a:endParaRPr lang="en-US" sz="1800" dirty="0"/>
          </a:p>
          <a:p>
            <a:pPr>
              <a:lnSpc>
                <a:spcPct val="100000"/>
              </a:lnSpc>
            </a:pPr>
            <a:endParaRPr lang="en-US" sz="1800" dirty="0"/>
          </a:p>
          <a:p>
            <a:pPr>
              <a:lnSpc>
                <a:spcPct val="100000"/>
              </a:lnSpc>
            </a:pPr>
            <a:endParaRPr lang="en-US" sz="1800" dirty="0"/>
          </a:p>
          <a:p>
            <a:pPr>
              <a:lnSpc>
                <a:spcPct val="100000"/>
              </a:lnSpc>
            </a:pPr>
            <a:endParaRPr lang="en-US" sz="1800" dirty="0"/>
          </a:p>
          <a:p>
            <a:endParaRPr lang="en-US" sz="1800" dirty="0"/>
          </a:p>
        </p:txBody>
      </p:sp>
      <p:pic>
        <p:nvPicPr>
          <p:cNvPr id="7" name="Content Placeholder 6" descr="Image of teacher candidate working with elementary school students in a classroo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313570">
            <a:off x="8327160" y="796462"/>
            <a:ext cx="2065500" cy="1549126"/>
          </a:xfrm>
        </p:spPr>
      </p:pic>
      <p:pic>
        <p:nvPicPr>
          <p:cNvPr id="2" name="Picture 1" descr="Image of teacher candidate sitting down in a mee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023" y="2737797"/>
            <a:ext cx="3389296" cy="2541972"/>
          </a:xfrm>
          <a:prstGeom prst="rect">
            <a:avLst/>
          </a:prstGeom>
        </p:spPr>
      </p:pic>
    </p:spTree>
    <p:extLst>
      <p:ext uri="{BB962C8B-B14F-4D97-AF65-F5344CB8AC3E}">
        <p14:creationId xmlns:p14="http://schemas.microsoft.com/office/powerpoint/2010/main" val="349661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82957" y="437323"/>
            <a:ext cx="6874809" cy="914399"/>
          </a:xfrm>
        </p:spPr>
        <p:txBody>
          <a:bodyPr>
            <a:normAutofit fontScale="90000"/>
          </a:bodyPr>
          <a:lstStyle/>
          <a:p>
            <a:pPr algn="ctr"/>
            <a:br>
              <a:rPr lang="en-US" b="1" dirty="0">
                <a:solidFill>
                  <a:srgbClr val="FF0000"/>
                </a:solidFill>
              </a:rPr>
            </a:br>
            <a:br>
              <a:rPr lang="en-US" b="1" dirty="0">
                <a:solidFill>
                  <a:srgbClr val="FF0000"/>
                </a:solidFill>
              </a:rPr>
            </a:br>
            <a:r>
              <a:rPr lang="en-US" b="1" dirty="0">
                <a:solidFill>
                  <a:srgbClr val="FF0000"/>
                </a:solidFill>
              </a:rPr>
              <a:t>District determined lens</a:t>
            </a:r>
            <a:br>
              <a:rPr lang="en-US" dirty="0"/>
            </a:br>
            <a:br>
              <a:rPr lang="en-US" dirty="0"/>
            </a:br>
            <a:endParaRPr lang="en-US" dirty="0"/>
          </a:p>
        </p:txBody>
      </p:sp>
      <p:sp>
        <p:nvSpPr>
          <p:cNvPr id="6" name="TextBox 5"/>
          <p:cNvSpPr txBox="1"/>
          <p:nvPr/>
        </p:nvSpPr>
        <p:spPr>
          <a:xfrm>
            <a:off x="1837083" y="4661648"/>
            <a:ext cx="8494742" cy="1708160"/>
          </a:xfrm>
          <a:prstGeom prst="rect">
            <a:avLst/>
          </a:prstGeom>
          <a:noFill/>
        </p:spPr>
        <p:txBody>
          <a:bodyPr wrap="square" rtlCol="0">
            <a:spAutoFit/>
          </a:bodyPr>
          <a:lstStyle/>
          <a:p>
            <a:r>
              <a:rPr lang="en-US" sz="2100" b="1" dirty="0"/>
              <a:t>University accreditation, new TPEs, required credential courses, and clinical experiences with emphasis on CLSP, UDL, DAP and Inquiry.  The lens is used as a focus to make a difference and develop the residency as a resource.   (FUSD also has an MA infused due to TQP requirement </a:t>
            </a:r>
            <a:r>
              <a:rPr lang="mr-IN" sz="2100" b="1" dirty="0"/>
              <a:t>–</a:t>
            </a:r>
            <a:r>
              <a:rPr lang="en-US" sz="2100" b="1" dirty="0"/>
              <a:t> Use MA in CI for elementary and secondary)</a:t>
            </a:r>
          </a:p>
        </p:txBody>
      </p:sp>
      <p:pic>
        <p:nvPicPr>
          <p:cNvPr id="7" name="Picture 6" descr="Image with three categories: &#10;1. Central USD - SEL&#10;2. Fresno USD - STEM&#10;3. Sanger USD - UD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964" y="1260020"/>
            <a:ext cx="5069859" cy="3401628"/>
          </a:xfrm>
          <a:prstGeom prst="rect">
            <a:avLst/>
          </a:prstGeom>
        </p:spPr>
      </p:pic>
    </p:spTree>
    <p:extLst>
      <p:ext uri="{BB962C8B-B14F-4D97-AF65-F5344CB8AC3E}">
        <p14:creationId xmlns:p14="http://schemas.microsoft.com/office/powerpoint/2010/main" val="113154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9148"/>
            <a:ext cx="8839200" cy="1156252"/>
          </a:xfrm>
        </p:spPr>
        <p:txBody>
          <a:bodyPr>
            <a:normAutofit/>
          </a:bodyPr>
          <a:lstStyle/>
          <a:p>
            <a:r>
              <a:rPr lang="en-US" sz="3200" b="1" dirty="0"/>
              <a:t>Special Education unique issues</a:t>
            </a:r>
          </a:p>
        </p:txBody>
      </p:sp>
      <p:sp>
        <p:nvSpPr>
          <p:cNvPr id="3" name="Content Placeholder 2"/>
          <p:cNvSpPr>
            <a:spLocks noGrp="1"/>
          </p:cNvSpPr>
          <p:nvPr>
            <p:ph idx="1"/>
          </p:nvPr>
        </p:nvSpPr>
        <p:spPr>
          <a:xfrm>
            <a:off x="1013791" y="1295400"/>
            <a:ext cx="9839739" cy="4926496"/>
          </a:xfrm>
        </p:spPr>
        <p:txBody>
          <a:bodyPr>
            <a:normAutofit fontScale="77500" lnSpcReduction="20000"/>
          </a:bodyPr>
          <a:lstStyle/>
          <a:p>
            <a:r>
              <a:rPr lang="en-US" sz="2400" b="1" dirty="0"/>
              <a:t>Candidates hired prior to certification </a:t>
            </a:r>
            <a:r>
              <a:rPr lang="mr-IN" sz="2400" dirty="0"/>
              <a:t>–</a:t>
            </a:r>
            <a:r>
              <a:rPr lang="en-US" sz="2400" dirty="0"/>
              <a:t> </a:t>
            </a:r>
            <a:r>
              <a:rPr lang="en-US" sz="2400" b="1" dirty="0">
                <a:solidFill>
                  <a:srgbClr val="2C56E6"/>
                </a:solidFill>
              </a:rPr>
              <a:t>95% of FS SPED candidates</a:t>
            </a:r>
          </a:p>
          <a:p>
            <a:r>
              <a:rPr lang="en-US" sz="2400" b="1" dirty="0"/>
              <a:t>Time to completion of credential  </a:t>
            </a:r>
            <a:r>
              <a:rPr lang="en-US" sz="2400" b="1" dirty="0">
                <a:solidFill>
                  <a:srgbClr val="2C56E6"/>
                </a:solidFill>
              </a:rPr>
              <a:t>SPED same as Elem but with new Calif TPEs will be more difficult</a:t>
            </a:r>
          </a:p>
          <a:p>
            <a:r>
              <a:rPr lang="en-US" sz="2400" b="1" dirty="0"/>
              <a:t>How to schedule a residency  </a:t>
            </a:r>
            <a:r>
              <a:rPr lang="en-US" sz="2400" b="1" dirty="0">
                <a:solidFill>
                  <a:srgbClr val="2C56E6"/>
                </a:solidFill>
              </a:rPr>
              <a:t>Be creative </a:t>
            </a:r>
            <a:r>
              <a:rPr lang="mr-IN" sz="2400" b="1" dirty="0">
                <a:solidFill>
                  <a:srgbClr val="2C56E6"/>
                </a:solidFill>
              </a:rPr>
              <a:t>–</a:t>
            </a:r>
            <a:r>
              <a:rPr lang="en-US" sz="2400" b="1" dirty="0">
                <a:solidFill>
                  <a:srgbClr val="2C56E6"/>
                </a:solidFill>
              </a:rPr>
              <a:t> use late afternoons and evenings but is that intent of residency?  4 day week </a:t>
            </a:r>
            <a:r>
              <a:rPr lang="mr-IN" sz="2400" b="1" dirty="0">
                <a:solidFill>
                  <a:srgbClr val="2C56E6"/>
                </a:solidFill>
              </a:rPr>
              <a:t>–</a:t>
            </a:r>
            <a:r>
              <a:rPr lang="en-US" sz="2400" b="1" dirty="0">
                <a:solidFill>
                  <a:srgbClr val="2C56E6"/>
                </a:solidFill>
              </a:rPr>
              <a:t> class one day </a:t>
            </a:r>
            <a:r>
              <a:rPr lang="mr-IN" sz="2400" b="1" dirty="0">
                <a:solidFill>
                  <a:srgbClr val="2C56E6"/>
                </a:solidFill>
              </a:rPr>
              <a:t>–</a:t>
            </a:r>
            <a:r>
              <a:rPr lang="en-US" sz="2400" b="1" dirty="0">
                <a:solidFill>
                  <a:srgbClr val="2C56E6"/>
                </a:solidFill>
              </a:rPr>
              <a:t> district pay sub?</a:t>
            </a:r>
          </a:p>
          <a:p>
            <a:r>
              <a:rPr lang="en-US" sz="2400" b="1" dirty="0"/>
              <a:t>Finding mentors with inclusive mindsets who are skillful teachers  </a:t>
            </a:r>
            <a:r>
              <a:rPr lang="en-US" sz="2400" b="1" dirty="0">
                <a:solidFill>
                  <a:srgbClr val="2C56E6"/>
                </a:solidFill>
              </a:rPr>
              <a:t>District partners should assist to identify mentors</a:t>
            </a:r>
            <a:r>
              <a:rPr lang="mr-IN" sz="2400" b="1" dirty="0">
                <a:solidFill>
                  <a:srgbClr val="2C56E6"/>
                </a:solidFill>
              </a:rPr>
              <a:t>…</a:t>
            </a:r>
            <a:r>
              <a:rPr lang="en-US" sz="2400" b="1" dirty="0">
                <a:solidFill>
                  <a:srgbClr val="2C56E6"/>
                </a:solidFill>
              </a:rPr>
              <a:t> use of principal recommendation; scores; observations</a:t>
            </a:r>
            <a:endParaRPr lang="en-US" sz="2400" dirty="0"/>
          </a:p>
          <a:p>
            <a:r>
              <a:rPr lang="en-US" sz="2400" b="1" dirty="0"/>
              <a:t>Finding school sites with inclusive values and practices (both GE and SPED) </a:t>
            </a:r>
            <a:r>
              <a:rPr lang="en-US" sz="2400" b="1" dirty="0">
                <a:solidFill>
                  <a:srgbClr val="2C56E6"/>
                </a:solidFill>
              </a:rPr>
              <a:t>District partners should assist to identify sites</a:t>
            </a:r>
            <a:r>
              <a:rPr lang="mr-IN" sz="2400" b="1" dirty="0">
                <a:solidFill>
                  <a:srgbClr val="2C56E6"/>
                </a:solidFill>
              </a:rPr>
              <a:t>…</a:t>
            </a:r>
            <a:r>
              <a:rPr lang="en-US" sz="2400" b="1" dirty="0">
                <a:solidFill>
                  <a:srgbClr val="2C56E6"/>
                </a:solidFill>
              </a:rPr>
              <a:t> Leadership, inclusive practices; scores; faculty interest</a:t>
            </a:r>
            <a:endParaRPr lang="en-US" sz="2400" dirty="0"/>
          </a:p>
          <a:p>
            <a:r>
              <a:rPr lang="en-US" sz="2400" b="1" dirty="0"/>
              <a:t>Fatigue so SPED candidates do not complete a Masters degrees </a:t>
            </a:r>
            <a:r>
              <a:rPr lang="en-US" sz="2400" b="1" dirty="0">
                <a:solidFill>
                  <a:srgbClr val="2C56E6"/>
                </a:solidFill>
              </a:rPr>
              <a:t>Calif is a post-bac state and FS has infused SPED graduate courses at the end of our SPED teacher prep  - it adds rigor and candidates like the shortened timeline to MA</a:t>
            </a:r>
            <a:endParaRPr lang="en-US" dirty="0"/>
          </a:p>
        </p:txBody>
      </p:sp>
    </p:spTree>
    <p:extLst>
      <p:ext uri="{BB962C8B-B14F-4D97-AF65-F5344CB8AC3E}">
        <p14:creationId xmlns:p14="http://schemas.microsoft.com/office/powerpoint/2010/main" val="1819225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5129" y="3876029"/>
            <a:ext cx="10595113" cy="1431467"/>
          </a:xfrm>
        </p:spPr>
        <p:txBody>
          <a:bodyPr>
            <a:noAutofit/>
          </a:bodyPr>
          <a:lstStyle/>
          <a:p>
            <a:r>
              <a:rPr lang="en-US" sz="3600" dirty="0"/>
              <a:t>CHALLENGES   (EXTERNAL &amp; INTERNAL)</a:t>
            </a:r>
            <a:br>
              <a:rPr lang="en-US" sz="3600" dirty="0"/>
            </a:br>
            <a:br>
              <a:rPr lang="en-US" sz="3600" dirty="0"/>
            </a:br>
            <a:r>
              <a:rPr lang="en-US" dirty="0"/>
              <a:t>Much like UDL if we had a barrier we looked for solutions.</a:t>
            </a:r>
          </a:p>
        </p:txBody>
      </p:sp>
      <p:pic>
        <p:nvPicPr>
          <p:cNvPr id="7" name="Picture Placeholder 6" descr="Image of the word &quot;challenge&quot; with an arrow showing how to &quot;overcome&quot; challenges by going above them."/>
          <p:cNvPicPr>
            <a:picLocks noGrp="1" noChangeAspect="1"/>
          </p:cNvPicPr>
          <p:nvPr>
            <p:ph type="pic" idx="1"/>
          </p:nvPr>
        </p:nvPicPr>
        <p:blipFill>
          <a:blip r:embed="rId2">
            <a:extLst>
              <a:ext uri="{28A0092B-C50C-407E-A947-70E740481C1C}">
                <a14:useLocalDpi xmlns:a14="http://schemas.microsoft.com/office/drawing/2010/main" val="0"/>
              </a:ext>
            </a:extLst>
          </a:blip>
          <a:srcRect t="17075" b="17075"/>
          <a:stretch>
            <a:fillRect/>
          </a:stretch>
        </p:blipFill>
        <p:spPr>
          <a:xfrm>
            <a:off x="2981740" y="397565"/>
            <a:ext cx="5323992" cy="3478464"/>
          </a:xfrm>
        </p:spPr>
      </p:pic>
    </p:spTree>
    <p:extLst>
      <p:ext uri="{BB962C8B-B14F-4D97-AF65-F5344CB8AC3E}">
        <p14:creationId xmlns:p14="http://schemas.microsoft.com/office/powerpoint/2010/main" val="260849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504D-331D-7F43-ADDF-B2983D0D700F}"/>
              </a:ext>
            </a:extLst>
          </p:cNvPr>
          <p:cNvSpPr>
            <a:spLocks noGrp="1"/>
          </p:cNvSpPr>
          <p:nvPr>
            <p:ph type="title"/>
          </p:nvPr>
        </p:nvSpPr>
        <p:spPr>
          <a:xfrm>
            <a:off x="775252" y="-1799577"/>
            <a:ext cx="10515600" cy="1325563"/>
          </a:xfrm>
        </p:spPr>
        <p:txBody>
          <a:bodyPr/>
          <a:lstStyle/>
          <a:p>
            <a:r>
              <a:rPr lang="en-US" dirty="0"/>
              <a:t>Overcoming  challenges</a:t>
            </a:r>
          </a:p>
        </p:txBody>
      </p:sp>
      <p:sp>
        <p:nvSpPr>
          <p:cNvPr id="9" name="Content Placeholder 8"/>
          <p:cNvSpPr>
            <a:spLocks noGrp="1"/>
          </p:cNvSpPr>
          <p:nvPr>
            <p:ph idx="1"/>
          </p:nvPr>
        </p:nvSpPr>
        <p:spPr>
          <a:xfrm>
            <a:off x="954157" y="636105"/>
            <a:ext cx="10157791" cy="5466521"/>
          </a:xfrm>
        </p:spPr>
        <p:txBody>
          <a:bodyPr>
            <a:normAutofit fontScale="77500" lnSpcReduction="20000"/>
          </a:bodyPr>
          <a:lstStyle/>
          <a:p>
            <a:r>
              <a:rPr lang="en-US" b="1" dirty="0"/>
              <a:t>Program Approval </a:t>
            </a:r>
            <a:r>
              <a:rPr lang="mr-IN" dirty="0"/>
              <a:t>–</a:t>
            </a:r>
            <a:r>
              <a:rPr lang="en-US" dirty="0"/>
              <a:t> We used our same approval process;  for certain cohorts we have used PD for meeting some standards </a:t>
            </a:r>
          </a:p>
          <a:p>
            <a:r>
              <a:rPr lang="en-US" b="1" dirty="0"/>
              <a:t>Governance</a:t>
            </a:r>
            <a:r>
              <a:rPr lang="en-US" dirty="0"/>
              <a:t> </a:t>
            </a:r>
            <a:r>
              <a:rPr lang="mr-IN" dirty="0"/>
              <a:t>–</a:t>
            </a:r>
            <a:r>
              <a:rPr lang="en-US" dirty="0"/>
              <a:t> Use existing committees for programs and have open meetings with districts; District representatives on committees; Present at School Board </a:t>
            </a:r>
            <a:r>
              <a:rPr lang="en-US" dirty="0" err="1"/>
              <a:t>mtgs</a:t>
            </a:r>
            <a:r>
              <a:rPr lang="en-US" dirty="0"/>
              <a:t>; </a:t>
            </a:r>
            <a:r>
              <a:rPr lang="en-US" i="1" dirty="0"/>
              <a:t>Passion &amp; Leadership critical</a:t>
            </a:r>
          </a:p>
          <a:p>
            <a:r>
              <a:rPr lang="en-US" b="1" dirty="0"/>
              <a:t>Faculty Buy-In </a:t>
            </a:r>
            <a:r>
              <a:rPr lang="mr-IN" dirty="0"/>
              <a:t>–</a:t>
            </a:r>
            <a:r>
              <a:rPr lang="en-US" dirty="0"/>
              <a:t> Open meetings; Interview of new faculty and take to visit when interviewing; Chairs manage assignments; Faculty not forced to participate; </a:t>
            </a:r>
            <a:r>
              <a:rPr lang="en-US" i="1" dirty="0"/>
              <a:t>CSU is the CFA union </a:t>
            </a:r>
            <a:r>
              <a:rPr lang="mr-IN" i="1" dirty="0"/>
              <a:t>–</a:t>
            </a:r>
            <a:r>
              <a:rPr lang="en-US" i="1" dirty="0"/>
              <a:t> collective bargaining agreement all 23 CSUs</a:t>
            </a:r>
          </a:p>
          <a:p>
            <a:r>
              <a:rPr lang="en-US" b="1" dirty="0"/>
              <a:t>Level Playing Field </a:t>
            </a:r>
            <a:r>
              <a:rPr lang="mr-IN" b="1" dirty="0"/>
              <a:t>–</a:t>
            </a:r>
            <a:r>
              <a:rPr lang="en-US" b="1" dirty="0"/>
              <a:t> </a:t>
            </a:r>
            <a:r>
              <a:rPr lang="en-US" dirty="0"/>
              <a:t>ARP has same course requirements and </a:t>
            </a:r>
            <a:r>
              <a:rPr lang="en-US" dirty="0" err="1"/>
              <a:t>hrs</a:t>
            </a:r>
            <a:r>
              <a:rPr lang="en-US" dirty="0"/>
              <a:t>; residency often exceed hours in clinical placement</a:t>
            </a:r>
          </a:p>
          <a:p>
            <a:r>
              <a:rPr lang="en-US" b="1" dirty="0"/>
              <a:t>District Requests/Expectations </a:t>
            </a:r>
            <a:r>
              <a:rPr lang="mr-IN" b="1" dirty="0"/>
              <a:t>–</a:t>
            </a:r>
            <a:r>
              <a:rPr lang="en-US" b="1" dirty="0"/>
              <a:t> </a:t>
            </a:r>
            <a:r>
              <a:rPr lang="en-US" dirty="0"/>
              <a:t>Work through trust relationship; Understanding for our diffused authority and not line authority; Differences (scripted </a:t>
            </a:r>
            <a:r>
              <a:rPr lang="en-US" dirty="0" err="1"/>
              <a:t>curr</a:t>
            </a:r>
            <a:r>
              <a:rPr lang="mr-IN" dirty="0"/>
              <a:t>…</a:t>
            </a:r>
            <a:r>
              <a:rPr lang="en-US" dirty="0"/>
              <a:t>); Dispositional characteristics to come to agreement</a:t>
            </a:r>
            <a:endParaRPr lang="en-US" b="1" dirty="0"/>
          </a:p>
          <a:p>
            <a:endParaRPr lang="en-US" b="1" dirty="0"/>
          </a:p>
        </p:txBody>
      </p:sp>
    </p:spTree>
    <p:extLst>
      <p:ext uri="{BB962C8B-B14F-4D97-AF65-F5344CB8AC3E}">
        <p14:creationId xmlns:p14="http://schemas.microsoft.com/office/powerpoint/2010/main" val="312903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3592" y="616226"/>
            <a:ext cx="4057093" cy="1669774"/>
          </a:xfrm>
        </p:spPr>
        <p:txBody>
          <a:bodyPr>
            <a:normAutofit/>
          </a:bodyPr>
          <a:lstStyle/>
          <a:p>
            <a:r>
              <a:rPr lang="en-US" sz="4000" dirty="0"/>
              <a:t>Going to Scale</a:t>
            </a:r>
          </a:p>
        </p:txBody>
      </p:sp>
      <p:sp>
        <p:nvSpPr>
          <p:cNvPr id="11" name="TextBox 10"/>
          <p:cNvSpPr txBox="1"/>
          <p:nvPr/>
        </p:nvSpPr>
        <p:spPr>
          <a:xfrm>
            <a:off x="655018" y="2392550"/>
            <a:ext cx="6042757" cy="3108543"/>
          </a:xfrm>
          <a:prstGeom prst="rect">
            <a:avLst/>
          </a:prstGeom>
          <a:noFill/>
        </p:spPr>
        <p:txBody>
          <a:bodyPr wrap="square" rtlCol="0">
            <a:spAutoFit/>
          </a:bodyPr>
          <a:lstStyle/>
          <a:p>
            <a:r>
              <a:rPr lang="en-US" sz="2800" b="1" dirty="0"/>
              <a:t>Other Partners have included</a:t>
            </a:r>
            <a:r>
              <a:rPr lang="en-US" sz="2800" dirty="0"/>
              <a:t>:</a:t>
            </a:r>
          </a:p>
          <a:p>
            <a:pPr>
              <a:lnSpc>
                <a:spcPct val="150000"/>
              </a:lnSpc>
            </a:pPr>
            <a:r>
              <a:rPr lang="en-US" sz="2800" dirty="0"/>
              <a:t>NCTR</a:t>
            </a:r>
          </a:p>
          <a:p>
            <a:pPr>
              <a:lnSpc>
                <a:spcPct val="150000"/>
              </a:lnSpc>
            </a:pPr>
            <a:r>
              <a:rPr lang="en-US" sz="2800" dirty="0"/>
              <a:t>Bechtel Foundation</a:t>
            </a:r>
          </a:p>
          <a:p>
            <a:pPr>
              <a:lnSpc>
                <a:spcPct val="150000"/>
              </a:lnSpc>
            </a:pPr>
            <a:r>
              <a:rPr lang="en-US" sz="2800" dirty="0" err="1"/>
              <a:t>Dept</a:t>
            </a:r>
            <a:r>
              <a:rPr lang="en-US" sz="2800" dirty="0"/>
              <a:t> of ED</a:t>
            </a:r>
          </a:p>
          <a:p>
            <a:pPr>
              <a:lnSpc>
                <a:spcPct val="150000"/>
              </a:lnSpc>
            </a:pPr>
            <a:r>
              <a:rPr lang="en-US" sz="2800" dirty="0"/>
              <a:t>BRANCH Alliance for Educator Diversity</a:t>
            </a:r>
          </a:p>
        </p:txBody>
      </p:sp>
      <p:pic>
        <p:nvPicPr>
          <p:cNvPr id="14" name="Content Placeholder 13" descr="Image of program partne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8708" y="228829"/>
            <a:ext cx="4553203" cy="1907856"/>
          </a:xfrm>
        </p:spPr>
      </p:pic>
      <p:pic>
        <p:nvPicPr>
          <p:cNvPr id="10" name="Picture 9" descr="Image of an article called &quot;Clinically Oriented Teacher Preparation&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843" y="2392550"/>
            <a:ext cx="2526873" cy="1989084"/>
          </a:xfrm>
          <a:prstGeom prst="rect">
            <a:avLst/>
          </a:prstGeom>
        </p:spPr>
      </p:pic>
      <p:pic>
        <p:nvPicPr>
          <p:cNvPr id="12" name="Picture 11" descr="Image of the &quot;Branch Alliance for Educator Diversity&quot;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6280" y="4893365"/>
            <a:ext cx="3194534" cy="761999"/>
          </a:xfrm>
          <a:prstGeom prst="rect">
            <a:avLst/>
          </a:prstGeom>
        </p:spPr>
      </p:pic>
    </p:spTree>
    <p:extLst>
      <p:ext uri="{BB962C8B-B14F-4D97-AF65-F5344CB8AC3E}">
        <p14:creationId xmlns:p14="http://schemas.microsoft.com/office/powerpoint/2010/main" val="2552187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F6B1-2255-AD42-9777-90D456E6AF7B}"/>
              </a:ext>
            </a:extLst>
          </p:cNvPr>
          <p:cNvSpPr>
            <a:spLocks noGrp="1"/>
          </p:cNvSpPr>
          <p:nvPr>
            <p:ph type="title" idx="4294967295"/>
          </p:nvPr>
        </p:nvSpPr>
        <p:spPr>
          <a:xfrm>
            <a:off x="838200" y="-1483105"/>
            <a:ext cx="10515600" cy="1325563"/>
          </a:xfrm>
        </p:spPr>
        <p:txBody>
          <a:bodyPr/>
          <a:lstStyle/>
          <a:p>
            <a:r>
              <a:rPr lang="en-US" dirty="0"/>
              <a:t>Scaling 1</a:t>
            </a:r>
          </a:p>
        </p:txBody>
      </p:sp>
      <p:sp>
        <p:nvSpPr>
          <p:cNvPr id="7" name="Text Placeholder 6"/>
          <p:cNvSpPr>
            <a:spLocks noGrp="1"/>
          </p:cNvSpPr>
          <p:nvPr>
            <p:ph type="body" idx="1"/>
          </p:nvPr>
        </p:nvSpPr>
        <p:spPr>
          <a:xfrm>
            <a:off x="609600" y="457200"/>
            <a:ext cx="5386917" cy="616226"/>
          </a:xfrm>
        </p:spPr>
        <p:txBody>
          <a:bodyPr/>
          <a:lstStyle/>
          <a:p>
            <a:r>
              <a:rPr lang="en-US" dirty="0"/>
              <a:t>Going to Scale</a:t>
            </a:r>
          </a:p>
        </p:txBody>
      </p:sp>
      <p:sp>
        <p:nvSpPr>
          <p:cNvPr id="8" name="Content Placeholder 7"/>
          <p:cNvSpPr>
            <a:spLocks noGrp="1"/>
          </p:cNvSpPr>
          <p:nvPr>
            <p:ph sz="half" idx="2"/>
          </p:nvPr>
        </p:nvSpPr>
        <p:spPr>
          <a:xfrm>
            <a:off x="609600" y="1295400"/>
            <a:ext cx="4817165" cy="4800601"/>
          </a:xfrm>
        </p:spPr>
        <p:txBody>
          <a:bodyPr>
            <a:normAutofit fontScale="85000" lnSpcReduction="20000"/>
          </a:bodyPr>
          <a:lstStyle/>
          <a:p>
            <a:r>
              <a:rPr lang="en-US" dirty="0"/>
              <a:t>Fresno State has residencies in three districts:</a:t>
            </a:r>
          </a:p>
          <a:p>
            <a:r>
              <a:rPr lang="en-US" b="1" dirty="0"/>
              <a:t>Fresno USD </a:t>
            </a:r>
            <a:r>
              <a:rPr lang="mr-IN" dirty="0"/>
              <a:t>–</a:t>
            </a:r>
            <a:r>
              <a:rPr lang="en-US" dirty="0"/>
              <a:t> large urban for six years and we have prepared 12 cohorts </a:t>
            </a:r>
            <a:r>
              <a:rPr lang="mr-IN" dirty="0"/>
              <a:t>–</a:t>
            </a:r>
            <a:r>
              <a:rPr lang="en-US" dirty="0"/>
              <a:t> 2 cohorts a year</a:t>
            </a:r>
          </a:p>
          <a:p>
            <a:r>
              <a:rPr lang="en-US" b="1" dirty="0"/>
              <a:t>Sanger USD </a:t>
            </a:r>
            <a:r>
              <a:rPr lang="mr-IN" dirty="0"/>
              <a:t>–</a:t>
            </a:r>
            <a:r>
              <a:rPr lang="en-US" dirty="0"/>
              <a:t> small, rural in second year -  1 cohort a year</a:t>
            </a:r>
          </a:p>
          <a:p>
            <a:r>
              <a:rPr lang="en-US" b="1" dirty="0"/>
              <a:t>Central USD </a:t>
            </a:r>
            <a:r>
              <a:rPr lang="mr-IN" dirty="0"/>
              <a:t>–</a:t>
            </a:r>
            <a:r>
              <a:rPr lang="en-US" dirty="0"/>
              <a:t> small, suburban in first year- 1 cohort a year</a:t>
            </a:r>
          </a:p>
          <a:p>
            <a:r>
              <a:rPr lang="en-US" dirty="0"/>
              <a:t>Requests from </a:t>
            </a:r>
            <a:r>
              <a:rPr lang="en-US" b="1" dirty="0"/>
              <a:t>Clovis USD </a:t>
            </a:r>
            <a:r>
              <a:rPr lang="en-US" dirty="0"/>
              <a:t>and </a:t>
            </a:r>
            <a:r>
              <a:rPr lang="en-US" b="1" dirty="0"/>
              <a:t>Madera USD</a:t>
            </a:r>
          </a:p>
        </p:txBody>
      </p:sp>
      <p:sp>
        <p:nvSpPr>
          <p:cNvPr id="9" name="Text Placeholder 8"/>
          <p:cNvSpPr>
            <a:spLocks noGrp="1"/>
          </p:cNvSpPr>
          <p:nvPr>
            <p:ph type="body" sz="quarter" idx="3"/>
          </p:nvPr>
        </p:nvSpPr>
        <p:spPr>
          <a:xfrm>
            <a:off x="6193368" y="616226"/>
            <a:ext cx="5389033" cy="457200"/>
          </a:xfrm>
        </p:spPr>
        <p:txBody>
          <a:bodyPr>
            <a:noAutofit/>
          </a:bodyPr>
          <a:lstStyle/>
          <a:p>
            <a:r>
              <a:rPr lang="en-US" dirty="0"/>
              <a:t>Cost of Quality Programming</a:t>
            </a:r>
          </a:p>
        </p:txBody>
      </p:sp>
      <p:sp>
        <p:nvSpPr>
          <p:cNvPr id="10" name="Content Placeholder 9"/>
          <p:cNvSpPr>
            <a:spLocks noGrp="1"/>
          </p:cNvSpPr>
          <p:nvPr>
            <p:ph sz="quarter" idx="4"/>
          </p:nvPr>
        </p:nvSpPr>
        <p:spPr>
          <a:xfrm>
            <a:off x="6193368" y="1295400"/>
            <a:ext cx="5389033" cy="4800601"/>
          </a:xfrm>
        </p:spPr>
        <p:txBody>
          <a:bodyPr>
            <a:normAutofit fontScale="92500" lnSpcReduction="20000"/>
          </a:bodyPr>
          <a:lstStyle/>
          <a:p>
            <a:r>
              <a:rPr lang="en-US" dirty="0"/>
              <a:t>Partnership Coordinator position </a:t>
            </a:r>
            <a:r>
              <a:rPr lang="mr-IN" dirty="0"/>
              <a:t>–</a:t>
            </a:r>
            <a:r>
              <a:rPr lang="en-US" dirty="0"/>
              <a:t> buyout of some workload</a:t>
            </a:r>
          </a:p>
          <a:p>
            <a:r>
              <a:rPr lang="en-US" dirty="0"/>
              <a:t>Faculty-in-Residence position for each cohort </a:t>
            </a:r>
            <a:r>
              <a:rPr lang="mr-IN" dirty="0"/>
              <a:t>–</a:t>
            </a:r>
            <a:r>
              <a:rPr lang="en-US" dirty="0"/>
              <a:t> buyout of some workload</a:t>
            </a:r>
          </a:p>
          <a:p>
            <a:r>
              <a:rPr lang="en-US" dirty="0"/>
              <a:t>Mileage to drive to districts</a:t>
            </a:r>
          </a:p>
          <a:p>
            <a:r>
              <a:rPr lang="en-US" dirty="0"/>
              <a:t>TIME  - for relationships, coordinating, planning, improving, team class planning </a:t>
            </a:r>
            <a:r>
              <a:rPr lang="mr-IN" dirty="0"/>
              <a:t>…</a:t>
            </a:r>
            <a:endParaRPr lang="en-US" dirty="0"/>
          </a:p>
          <a:p>
            <a:r>
              <a:rPr lang="en-US" b="1" dirty="0"/>
              <a:t>Leadership, Leadership, Leadership investment</a:t>
            </a:r>
          </a:p>
        </p:txBody>
      </p:sp>
    </p:spTree>
    <p:extLst>
      <p:ext uri="{BB962C8B-B14F-4D97-AF65-F5344CB8AC3E}">
        <p14:creationId xmlns:p14="http://schemas.microsoft.com/office/powerpoint/2010/main" val="279508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724CAEB-12A9-804D-89D6-CB7028D08FCC}"/>
              </a:ext>
            </a:extLst>
          </p:cNvPr>
          <p:cNvSpPr>
            <a:spLocks noGrp="1"/>
          </p:cNvSpPr>
          <p:nvPr>
            <p:ph type="title"/>
          </p:nvPr>
        </p:nvSpPr>
        <p:spPr/>
        <p:txBody>
          <a:bodyPr/>
          <a:lstStyle/>
          <a:p>
            <a:r>
              <a:rPr lang="en-US" altLang="en-US">
                <a:ea typeface="ＭＳ Ｐゴシック" panose="020B0600070205080204" pitchFamily="34" charset="-128"/>
              </a:rPr>
              <a:t>Advance Organizer </a:t>
            </a:r>
          </a:p>
        </p:txBody>
      </p:sp>
      <p:sp>
        <p:nvSpPr>
          <p:cNvPr id="6147" name="Content Placeholder 2">
            <a:extLst>
              <a:ext uri="{FF2B5EF4-FFF2-40B4-BE49-F238E27FC236}">
                <a16:creationId xmlns:a16="http://schemas.microsoft.com/office/drawing/2014/main" id="{73BB635E-3433-CF4A-AA0E-94577AAF15BA}"/>
              </a:ext>
            </a:extLst>
          </p:cNvPr>
          <p:cNvSpPr>
            <a:spLocks noGrp="1"/>
          </p:cNvSpPr>
          <p:nvPr>
            <p:ph idx="1"/>
          </p:nvPr>
        </p:nvSpPr>
        <p:spPr/>
        <p:txBody>
          <a:bodyPr/>
          <a:lstStyle/>
          <a:p>
            <a:r>
              <a:rPr lang="en-US" altLang="en-US">
                <a:ea typeface="ＭＳ Ｐゴシック" panose="020B0600070205080204" pitchFamily="34" charset="-128"/>
              </a:rPr>
              <a:t>Alternative Route Programs (ARPs): Background and Context  </a:t>
            </a:r>
          </a:p>
          <a:p>
            <a:r>
              <a:rPr lang="en-US" altLang="en-US">
                <a:ea typeface="ＭＳ Ｐゴシック" panose="020B0600070205080204" pitchFamily="34" charset="-128"/>
              </a:rPr>
              <a:t>What We Know About ARPs in General and Special Education </a:t>
            </a:r>
          </a:p>
          <a:p>
            <a:r>
              <a:rPr lang="en-US" altLang="en-US">
                <a:ea typeface="ＭＳ Ｐゴシック" panose="020B0600070205080204" pitchFamily="34" charset="-128"/>
              </a:rPr>
              <a:t>Considerations For Effective Program Design and Implementation </a:t>
            </a:r>
          </a:p>
        </p:txBody>
      </p:sp>
    </p:spTree>
    <p:extLst>
      <p:ext uri="{BB962C8B-B14F-4D97-AF65-F5344CB8AC3E}">
        <p14:creationId xmlns:p14="http://schemas.microsoft.com/office/powerpoint/2010/main" val="1300922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7236-A665-3F43-AE65-E3A48E91A1C9}"/>
              </a:ext>
            </a:extLst>
          </p:cNvPr>
          <p:cNvSpPr>
            <a:spLocks noGrp="1"/>
          </p:cNvSpPr>
          <p:nvPr>
            <p:ph type="title" idx="4294967295"/>
          </p:nvPr>
        </p:nvSpPr>
        <p:spPr>
          <a:xfrm>
            <a:off x="838200" y="-1491215"/>
            <a:ext cx="10515600" cy="1325563"/>
          </a:xfrm>
        </p:spPr>
        <p:txBody>
          <a:bodyPr/>
          <a:lstStyle/>
          <a:p>
            <a:r>
              <a:rPr lang="en-US" dirty="0"/>
              <a:t>Scaling</a:t>
            </a:r>
          </a:p>
        </p:txBody>
      </p:sp>
      <p:sp>
        <p:nvSpPr>
          <p:cNvPr id="7" name="Text Placeholder 6"/>
          <p:cNvSpPr>
            <a:spLocks noGrp="1"/>
          </p:cNvSpPr>
          <p:nvPr>
            <p:ph type="body" idx="1"/>
          </p:nvPr>
        </p:nvSpPr>
        <p:spPr>
          <a:xfrm>
            <a:off x="695739" y="198783"/>
            <a:ext cx="5325649" cy="868017"/>
          </a:xfrm>
        </p:spPr>
        <p:txBody>
          <a:bodyPr>
            <a:normAutofit/>
          </a:bodyPr>
          <a:lstStyle/>
          <a:p>
            <a:r>
              <a:rPr lang="en-US" dirty="0"/>
              <a:t> Developing New Infrastructure</a:t>
            </a:r>
          </a:p>
        </p:txBody>
      </p:sp>
      <p:sp>
        <p:nvSpPr>
          <p:cNvPr id="8" name="Content Placeholder 7"/>
          <p:cNvSpPr>
            <a:spLocks noGrp="1"/>
          </p:cNvSpPr>
          <p:nvPr>
            <p:ph sz="half" idx="2"/>
          </p:nvPr>
        </p:nvSpPr>
        <p:spPr>
          <a:xfrm>
            <a:off x="477079" y="1431235"/>
            <a:ext cx="5544310" cy="5128591"/>
          </a:xfrm>
        </p:spPr>
        <p:txBody>
          <a:bodyPr>
            <a:normAutofit fontScale="77500" lnSpcReduction="20000"/>
          </a:bodyPr>
          <a:lstStyle/>
          <a:p>
            <a:r>
              <a:rPr lang="en-US" dirty="0"/>
              <a:t>Website changes (we have not devoted enough time to this)</a:t>
            </a:r>
          </a:p>
          <a:p>
            <a:r>
              <a:rPr lang="en-US" dirty="0"/>
              <a:t>Joint interview processes</a:t>
            </a:r>
          </a:p>
          <a:p>
            <a:r>
              <a:rPr lang="en-US" dirty="0"/>
              <a:t>Development of course/cohort schedules to include districts</a:t>
            </a:r>
          </a:p>
          <a:p>
            <a:r>
              <a:rPr lang="en-US" dirty="0"/>
              <a:t>Team teaching structures </a:t>
            </a:r>
            <a:r>
              <a:rPr lang="mr-IN" dirty="0"/>
              <a:t>–</a:t>
            </a:r>
            <a:r>
              <a:rPr lang="en-US" dirty="0"/>
              <a:t> onboarding the teams</a:t>
            </a:r>
          </a:p>
          <a:p>
            <a:r>
              <a:rPr lang="en-US" dirty="0"/>
              <a:t>New positions </a:t>
            </a:r>
            <a:r>
              <a:rPr lang="mr-IN" dirty="0"/>
              <a:t>–</a:t>
            </a:r>
            <a:r>
              <a:rPr lang="en-US" dirty="0"/>
              <a:t> Faculty In Residence</a:t>
            </a:r>
          </a:p>
          <a:p>
            <a:r>
              <a:rPr lang="en-US" dirty="0"/>
              <a:t>New faculty interviews </a:t>
            </a:r>
            <a:r>
              <a:rPr lang="mr-IN" dirty="0"/>
              <a:t>–</a:t>
            </a:r>
            <a:r>
              <a:rPr lang="en-US" dirty="0"/>
              <a:t> Dean asks about their work or interest in residency work</a:t>
            </a:r>
          </a:p>
          <a:p>
            <a:r>
              <a:rPr lang="en-US" dirty="0"/>
              <a:t>Support staff professional development </a:t>
            </a:r>
            <a:r>
              <a:rPr lang="mr-IN" dirty="0"/>
              <a:t>–</a:t>
            </a:r>
            <a:r>
              <a:rPr lang="en-US" dirty="0"/>
              <a:t>Advisors and </a:t>
            </a:r>
            <a:r>
              <a:rPr lang="en-US" dirty="0" err="1"/>
              <a:t>Dept</a:t>
            </a:r>
            <a:r>
              <a:rPr lang="en-US" dirty="0"/>
              <a:t> Assistants</a:t>
            </a:r>
          </a:p>
        </p:txBody>
      </p:sp>
      <p:sp>
        <p:nvSpPr>
          <p:cNvPr id="9" name="Text Placeholder 8"/>
          <p:cNvSpPr>
            <a:spLocks noGrp="1"/>
          </p:cNvSpPr>
          <p:nvPr>
            <p:ph type="body" sz="quarter" idx="3"/>
          </p:nvPr>
        </p:nvSpPr>
        <p:spPr>
          <a:xfrm>
            <a:off x="6169026" y="198783"/>
            <a:ext cx="4942922" cy="868017"/>
          </a:xfrm>
        </p:spPr>
        <p:txBody>
          <a:bodyPr>
            <a:normAutofit/>
          </a:bodyPr>
          <a:lstStyle/>
          <a:p>
            <a:r>
              <a:rPr lang="en-US" dirty="0"/>
              <a:t> Institutionalizing Partnerships</a:t>
            </a:r>
          </a:p>
        </p:txBody>
      </p:sp>
      <p:sp>
        <p:nvSpPr>
          <p:cNvPr id="10" name="Content Placeholder 9"/>
          <p:cNvSpPr>
            <a:spLocks noGrp="1"/>
          </p:cNvSpPr>
          <p:nvPr>
            <p:ph sz="quarter" idx="4"/>
          </p:nvPr>
        </p:nvSpPr>
        <p:spPr>
          <a:xfrm>
            <a:off x="6169026" y="1431235"/>
            <a:ext cx="4942922" cy="5274365"/>
          </a:xfrm>
        </p:spPr>
        <p:txBody>
          <a:bodyPr>
            <a:normAutofit fontScale="85000" lnSpcReduction="20000"/>
          </a:bodyPr>
          <a:lstStyle/>
          <a:p>
            <a:r>
              <a:rPr lang="en-US" b="1" dirty="0"/>
              <a:t>Leadership, Leadership, Leadership </a:t>
            </a:r>
            <a:r>
              <a:rPr lang="en-US" dirty="0"/>
              <a:t>(Dean </a:t>
            </a:r>
            <a:r>
              <a:rPr lang="mr-IN" dirty="0"/>
              <a:t>–</a:t>
            </a:r>
            <a:r>
              <a:rPr lang="en-US" dirty="0"/>
              <a:t> Provost </a:t>
            </a:r>
            <a:r>
              <a:rPr lang="mr-IN" dirty="0"/>
              <a:t>–</a:t>
            </a:r>
            <a:r>
              <a:rPr lang="en-US" dirty="0"/>
              <a:t> President)  ** </a:t>
            </a:r>
            <a:r>
              <a:rPr lang="en-US" i="1" dirty="0"/>
              <a:t>President’s Commission for Teacher Education</a:t>
            </a:r>
            <a:endParaRPr lang="en-US" b="1" i="1" dirty="0"/>
          </a:p>
          <a:p>
            <a:r>
              <a:rPr lang="en-US" dirty="0"/>
              <a:t>Expectation that all candidates interested be offered opportunity</a:t>
            </a:r>
          </a:p>
          <a:p>
            <a:r>
              <a:rPr lang="en-US" dirty="0"/>
              <a:t>Developed &amp; funded faculty positions </a:t>
            </a:r>
          </a:p>
          <a:p>
            <a:r>
              <a:rPr lang="en-US" dirty="0"/>
              <a:t>Used data for statistical evidence of improved preparation/student effect   Shared data agreements</a:t>
            </a:r>
          </a:p>
          <a:p>
            <a:r>
              <a:rPr lang="en-US" dirty="0"/>
              <a:t>Agreed meeting structures</a:t>
            </a:r>
          </a:p>
          <a:p>
            <a:r>
              <a:rPr lang="en-US" dirty="0"/>
              <a:t>MOU ??</a:t>
            </a:r>
          </a:p>
          <a:p>
            <a:endParaRPr lang="en-US" dirty="0"/>
          </a:p>
          <a:p>
            <a:endParaRPr lang="en-US" dirty="0"/>
          </a:p>
        </p:txBody>
      </p:sp>
    </p:spTree>
    <p:extLst>
      <p:ext uri="{BB962C8B-B14F-4D97-AF65-F5344CB8AC3E}">
        <p14:creationId xmlns:p14="http://schemas.microsoft.com/office/powerpoint/2010/main" val="165244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Logo for &quot;Ideas that work - U.S. Office of Special Education Programs&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31997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235CB9B-FCF1-634F-937D-94B17AEF726F}"/>
              </a:ext>
            </a:extLst>
          </p:cNvPr>
          <p:cNvSpPr>
            <a:spLocks noGrp="1"/>
          </p:cNvSpPr>
          <p:nvPr>
            <p:ph type="title"/>
          </p:nvPr>
        </p:nvSpPr>
        <p:spPr>
          <a:xfrm>
            <a:off x="726989" y="-1290680"/>
            <a:ext cx="10515600" cy="1325563"/>
          </a:xfrm>
        </p:spPr>
        <p:txBody>
          <a:bodyPr/>
          <a:lstStyle/>
          <a:p>
            <a:r>
              <a:rPr lang="en-US" altLang="en-US" sz="3200" dirty="0">
                <a:ea typeface="ＭＳ Ｐゴシック" panose="020B0600070205080204" pitchFamily="34" charset="-128"/>
              </a:rPr>
              <a:t>Background and Context 1 </a:t>
            </a:r>
          </a:p>
        </p:txBody>
      </p:sp>
      <p:sp>
        <p:nvSpPr>
          <p:cNvPr id="7171" name="Content Placeholder 2">
            <a:extLst>
              <a:ext uri="{FF2B5EF4-FFF2-40B4-BE49-F238E27FC236}">
                <a16:creationId xmlns:a16="http://schemas.microsoft.com/office/drawing/2014/main" id="{19DCEF88-8EB3-AB4C-8B6A-835D4DA1BB18}"/>
              </a:ext>
            </a:extLst>
          </p:cNvPr>
          <p:cNvSpPr>
            <a:spLocks noGrp="1"/>
          </p:cNvSpPr>
          <p:nvPr>
            <p:ph idx="1"/>
          </p:nvPr>
        </p:nvSpPr>
        <p:spPr/>
        <p:txBody>
          <a:bodyPr/>
          <a:lstStyle/>
          <a:p>
            <a:r>
              <a:rPr lang="en-US" altLang="en-US">
                <a:ea typeface="ＭＳ Ｐゴシック" panose="020B0600070205080204" pitchFamily="34" charset="-128"/>
              </a:rPr>
              <a:t>Approaching ARPs</a:t>
            </a:r>
          </a:p>
          <a:p>
            <a:pPr lvl="2"/>
            <a:r>
              <a:rPr lang="en-US" altLang="en-US">
                <a:ea typeface="ＭＳ Ｐゴシック" panose="020B0600070205080204" pitchFamily="34" charset="-128"/>
              </a:rPr>
              <a:t>Context </a:t>
            </a:r>
          </a:p>
          <a:p>
            <a:pPr lvl="2"/>
            <a:r>
              <a:rPr lang="en-US" altLang="en-US">
                <a:ea typeface="ＭＳ Ｐゴシック" panose="020B0600070205080204" pitchFamily="34" charset="-128"/>
              </a:rPr>
              <a:t>Challenges</a:t>
            </a:r>
          </a:p>
          <a:p>
            <a:pPr lvl="4"/>
            <a:r>
              <a:rPr lang="en-US" altLang="en-US">
                <a:ea typeface="ＭＳ Ｐゴシック" panose="020B0600070205080204" pitchFamily="34" charset="-128"/>
              </a:rPr>
              <a:t>Clarifying Goals</a:t>
            </a:r>
          </a:p>
          <a:p>
            <a:pPr lvl="4"/>
            <a:r>
              <a:rPr lang="en-US" altLang="en-US">
                <a:ea typeface="ＭＳ Ｐゴシック" panose="020B0600070205080204" pitchFamily="34" charset="-128"/>
              </a:rPr>
              <a:t>General Education/Special Education Differences </a:t>
            </a:r>
          </a:p>
          <a:p>
            <a:pPr lvl="4"/>
            <a:r>
              <a:rPr lang="en-US" altLang="en-US">
                <a:ea typeface="ＭＳ Ｐゴシック" panose="020B0600070205080204" pitchFamily="34" charset="-128"/>
              </a:rPr>
              <a:t>Minimizing Entrenched Thinking</a:t>
            </a:r>
          </a:p>
          <a:p>
            <a:pPr lvl="4"/>
            <a:r>
              <a:rPr lang="en-US" altLang="en-US">
                <a:ea typeface="ＭＳ Ｐゴシック" panose="020B0600070205080204" pitchFamily="34" charset="-128"/>
              </a:rPr>
              <a:t>Influencing The Nature of Professionalization</a:t>
            </a:r>
          </a:p>
          <a:p>
            <a:pPr lvl="4"/>
            <a:r>
              <a:rPr lang="en-US" altLang="en-US">
                <a:ea typeface="ＭＳ Ｐゴシック" panose="020B0600070205080204" pitchFamily="34" charset="-128"/>
              </a:rPr>
              <a:t>Difficulty Assessing Efficacy; Few Agreed Upon Outcome Measures  </a:t>
            </a:r>
          </a:p>
        </p:txBody>
      </p:sp>
      <p:sp>
        <p:nvSpPr>
          <p:cNvPr id="2" name="Title 1">
            <a:extLst>
              <a:ext uri="{FF2B5EF4-FFF2-40B4-BE49-F238E27FC236}">
                <a16:creationId xmlns:a16="http://schemas.microsoft.com/office/drawing/2014/main" id="{3BC52419-0851-53EA-A539-FBA9EE3A77A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a:lstStyle>
          <a:p>
            <a:r>
              <a:rPr lang="en-US" altLang="en-US" sz="3200">
                <a:ea typeface="ＭＳ Ｐゴシック" panose="020B0600070205080204" pitchFamily="34" charset="-128"/>
              </a:rPr>
              <a:t>Background and Context </a:t>
            </a:r>
            <a:endParaRPr lang="en-US" altLang="en-US" sz="3200" dirty="0">
              <a:ea typeface="ＭＳ Ｐゴシック" panose="020B0600070205080204" pitchFamily="34" charset="-128"/>
            </a:endParaRPr>
          </a:p>
        </p:txBody>
      </p:sp>
    </p:spTree>
    <p:extLst>
      <p:ext uri="{BB962C8B-B14F-4D97-AF65-F5344CB8AC3E}">
        <p14:creationId xmlns:p14="http://schemas.microsoft.com/office/powerpoint/2010/main" val="51248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7E1CE43-3C2C-EE40-91E8-AB02E0C607A1}"/>
              </a:ext>
            </a:extLst>
          </p:cNvPr>
          <p:cNvSpPr>
            <a:spLocks noGrp="1"/>
          </p:cNvSpPr>
          <p:nvPr>
            <p:ph type="title"/>
          </p:nvPr>
        </p:nvSpPr>
        <p:spPr/>
        <p:txBody>
          <a:bodyPr/>
          <a:lstStyle/>
          <a:p>
            <a:r>
              <a:rPr lang="en-US" altLang="en-US" sz="3200">
                <a:ea typeface="ＭＳ Ｐゴシック" panose="020B0600070205080204" pitchFamily="34" charset="-128"/>
              </a:rPr>
              <a:t>Background and Context </a:t>
            </a:r>
          </a:p>
        </p:txBody>
      </p:sp>
      <p:sp>
        <p:nvSpPr>
          <p:cNvPr id="8195" name="Content Placeholder 2">
            <a:extLst>
              <a:ext uri="{FF2B5EF4-FFF2-40B4-BE49-F238E27FC236}">
                <a16:creationId xmlns:a16="http://schemas.microsoft.com/office/drawing/2014/main" id="{5C7617B6-DCF2-F24A-B406-D6F477ABDE3C}"/>
              </a:ext>
            </a:extLst>
          </p:cNvPr>
          <p:cNvSpPr>
            <a:spLocks noGrp="1"/>
          </p:cNvSpPr>
          <p:nvPr>
            <p:ph idx="1"/>
          </p:nvPr>
        </p:nvSpPr>
        <p:spPr/>
        <p:txBody>
          <a:bodyPr/>
          <a:lstStyle/>
          <a:p>
            <a:pPr lvl="2"/>
            <a:r>
              <a:rPr lang="en-US" altLang="en-US">
                <a:ea typeface="ＭＳ Ｐゴシック" panose="020B0600070205080204" pitchFamily="34" charset="-128"/>
              </a:rPr>
              <a:t>Opportunities for Special Education</a:t>
            </a:r>
          </a:p>
          <a:p>
            <a:pPr lvl="4"/>
            <a:r>
              <a:rPr lang="en-US" altLang="en-US">
                <a:ea typeface="ＭＳ Ｐゴシック" panose="020B0600070205080204" pitchFamily="34" charset="-128"/>
              </a:rPr>
              <a:t>Addressing Shortages and Disproportionate Distribution of Highly Effective Teachers  </a:t>
            </a:r>
          </a:p>
          <a:p>
            <a:pPr lvl="4"/>
            <a:r>
              <a:rPr lang="en-US" altLang="en-US">
                <a:ea typeface="ＭＳ Ｐゴシック" panose="020B0600070205080204" pitchFamily="34" charset="-128"/>
              </a:rPr>
              <a:t>Innovative Program Designs</a:t>
            </a:r>
          </a:p>
          <a:p>
            <a:pPr lvl="4"/>
            <a:r>
              <a:rPr lang="en-US" altLang="en-US">
                <a:ea typeface="ＭＳ Ｐゴシック" panose="020B0600070205080204" pitchFamily="34" charset="-128"/>
              </a:rPr>
              <a:t>Emphasis on Clinically Rich Preparation </a:t>
            </a:r>
          </a:p>
          <a:p>
            <a:pPr lvl="4"/>
            <a:r>
              <a:rPr lang="en-US" altLang="en-US">
                <a:ea typeface="ＭＳ Ｐゴシック" panose="020B0600070205080204" pitchFamily="34" charset="-128"/>
              </a:rPr>
              <a:t>Enhancing and Institutionalizing the P-20 Partnership  </a:t>
            </a:r>
          </a:p>
        </p:txBody>
      </p:sp>
    </p:spTree>
    <p:extLst>
      <p:ext uri="{BB962C8B-B14F-4D97-AF65-F5344CB8AC3E}">
        <p14:creationId xmlns:p14="http://schemas.microsoft.com/office/powerpoint/2010/main" val="32348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373CF30-7AF5-114B-85B9-628D073A2D73}"/>
              </a:ext>
            </a:extLst>
          </p:cNvPr>
          <p:cNvSpPr>
            <a:spLocks noGrp="1"/>
          </p:cNvSpPr>
          <p:nvPr>
            <p:ph type="title"/>
          </p:nvPr>
        </p:nvSpPr>
        <p:spPr/>
        <p:txBody>
          <a:bodyPr/>
          <a:lstStyle/>
          <a:p>
            <a:r>
              <a:rPr lang="en-US" altLang="en-US" sz="3200">
                <a:ea typeface="ＭＳ Ｐゴシック" panose="020B0600070205080204" pitchFamily="34" charset="-128"/>
              </a:rPr>
              <a:t>What We Know About ARPs</a:t>
            </a:r>
          </a:p>
        </p:txBody>
      </p:sp>
      <p:sp>
        <p:nvSpPr>
          <p:cNvPr id="3" name="Content Placeholder 2">
            <a:extLst>
              <a:ext uri="{FF2B5EF4-FFF2-40B4-BE49-F238E27FC236}">
                <a16:creationId xmlns:a16="http://schemas.microsoft.com/office/drawing/2014/main" id="{DDDF2341-3E19-EA4D-93A5-BF30728AB068}"/>
              </a:ext>
            </a:extLst>
          </p:cNvPr>
          <p:cNvSpPr>
            <a:spLocks noGrp="1"/>
          </p:cNvSpPr>
          <p:nvPr>
            <p:ph idx="1"/>
          </p:nvPr>
        </p:nvSpPr>
        <p:spPr/>
        <p:txBody>
          <a:bodyPr>
            <a:normAutofit lnSpcReduction="10000"/>
          </a:bodyPr>
          <a:lstStyle/>
          <a:p>
            <a:pPr>
              <a:defRPr/>
            </a:pPr>
            <a:r>
              <a:rPr lang="en-US" sz="2400" dirty="0"/>
              <a:t>Proliferation, Diversity, and Research </a:t>
            </a:r>
            <a:r>
              <a:rPr lang="en-US" sz="1800" dirty="0"/>
              <a:t>(Connelly et al., 2014; </a:t>
            </a:r>
            <a:r>
              <a:rPr lang="en-US" sz="1800" dirty="0" err="1"/>
              <a:t>Feistreitzer</a:t>
            </a:r>
            <a:r>
              <a:rPr lang="en-US" sz="1800" dirty="0"/>
              <a:t>, 2010; Rosenberg et al., 2007, 2009; Sindelar et al., 2012) </a:t>
            </a:r>
          </a:p>
          <a:p>
            <a:pPr marL="0" indent="0">
              <a:buNone/>
              <a:defRPr/>
            </a:pPr>
            <a:endParaRPr lang="en-US" sz="1800" dirty="0"/>
          </a:p>
          <a:p>
            <a:pPr lvl="2">
              <a:defRPr/>
            </a:pPr>
            <a:r>
              <a:rPr lang="en-US" sz="1600" dirty="0"/>
              <a:t>One-Third of All Teachers Participated in Some Type of ARP with the Majority Being in Large Urban Centers</a:t>
            </a:r>
          </a:p>
          <a:p>
            <a:pPr lvl="2">
              <a:defRPr/>
            </a:pPr>
            <a:r>
              <a:rPr lang="en-US" sz="1600" dirty="0"/>
              <a:t>Lack of Empirical Evidence of Major Differences Between ARPs and Traditional Programs May Be a Function of:</a:t>
            </a:r>
          </a:p>
          <a:p>
            <a:pPr lvl="4">
              <a:defRPr/>
            </a:pPr>
            <a:r>
              <a:rPr lang="en-US" sz="1200" dirty="0"/>
              <a:t>Variability Among AR Programs (e.g., Time of Entry to Classroom, Placement Factors, etc.)</a:t>
            </a:r>
          </a:p>
          <a:p>
            <a:pPr lvl="4">
              <a:defRPr/>
            </a:pPr>
            <a:r>
              <a:rPr lang="en-US" sz="1200" dirty="0"/>
              <a:t>Blurring of Programmatic Lines of Demarcation (Shared Program Features) </a:t>
            </a:r>
          </a:p>
          <a:p>
            <a:pPr lvl="2">
              <a:defRPr/>
            </a:pPr>
            <a:r>
              <a:rPr lang="en-US" sz="1600" dirty="0"/>
              <a:t>Special Education Differs From General Education Programs</a:t>
            </a:r>
          </a:p>
          <a:p>
            <a:pPr lvl="4">
              <a:defRPr/>
            </a:pPr>
            <a:r>
              <a:rPr lang="en-US" sz="1200" dirty="0"/>
              <a:t>Vast Majority of Special Education ARPs Designed and Implemented By IHEs in Partnership with LEAS and SEAs</a:t>
            </a:r>
          </a:p>
          <a:p>
            <a:pPr lvl="4">
              <a:defRPr/>
            </a:pPr>
            <a:r>
              <a:rPr lang="en-US" sz="1200" dirty="0"/>
              <a:t>Program Types Include Internship, Distance, Step-Up, and Local (Sindelar et al., 2012) </a:t>
            </a:r>
          </a:p>
          <a:p>
            <a:pPr lvl="4">
              <a:defRPr/>
            </a:pPr>
            <a:r>
              <a:rPr lang="en-US" sz="1200" dirty="0"/>
              <a:t>Not as fast or Streamlined like GE programs; Most (69%) provide Considerable Time (&gt;18 months) For Instructional Activities</a:t>
            </a:r>
          </a:p>
          <a:p>
            <a:pPr lvl="4">
              <a:defRPr/>
            </a:pPr>
            <a:r>
              <a:rPr lang="en-US" sz="1200" dirty="0"/>
              <a:t>Evaluations Indicate that Programs Tend to be Structurally Similar to Traditional Programs but Differ in Populations Served; Step-Up Programs Appear to Be Best Fit for Special Education       </a:t>
            </a:r>
          </a:p>
          <a:p>
            <a:pPr lvl="4">
              <a:defRPr/>
            </a:pPr>
            <a:endParaRPr lang="en-US" sz="1200" dirty="0"/>
          </a:p>
        </p:txBody>
      </p:sp>
    </p:spTree>
    <p:extLst>
      <p:ext uri="{BB962C8B-B14F-4D97-AF65-F5344CB8AC3E}">
        <p14:creationId xmlns:p14="http://schemas.microsoft.com/office/powerpoint/2010/main" val="42327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494580E-CA77-1543-83D2-306D8015C1BB}"/>
              </a:ext>
            </a:extLst>
          </p:cNvPr>
          <p:cNvSpPr>
            <a:spLocks noGrp="1"/>
          </p:cNvSpPr>
          <p:nvPr>
            <p:ph type="title"/>
          </p:nvPr>
        </p:nvSpPr>
        <p:spPr/>
        <p:txBody>
          <a:bodyPr>
            <a:normAutofit fontScale="90000"/>
          </a:bodyPr>
          <a:lstStyle/>
          <a:p>
            <a:pPr marL="342900" indent="-342900">
              <a:spcBef>
                <a:spcPct val="20000"/>
              </a:spcBef>
            </a:pPr>
            <a:br>
              <a:rPr lang="en-US" altLang="en-US" sz="3200">
                <a:solidFill>
                  <a:srgbClr val="000000"/>
                </a:solidFill>
                <a:ea typeface="ＭＳ Ｐゴシック" panose="020B0600070205080204" pitchFamily="34" charset="-128"/>
              </a:rPr>
            </a:br>
            <a:r>
              <a:rPr lang="en-US" altLang="en-US" sz="3200">
                <a:solidFill>
                  <a:srgbClr val="000000"/>
                </a:solidFill>
                <a:ea typeface="ＭＳ Ｐゴシック" panose="020B0600070205080204" pitchFamily="34" charset="-128"/>
              </a:rPr>
              <a:t>Considerations For Effective Program Design and Implementation </a:t>
            </a:r>
            <a:br>
              <a:rPr lang="en-US" altLang="en-US" sz="3200">
                <a:solidFill>
                  <a:srgbClr val="000000"/>
                </a:solidFill>
                <a:ea typeface="ＭＳ Ｐゴシック" panose="020B0600070205080204" pitchFamily="34" charset="-128"/>
              </a:rPr>
            </a:br>
            <a:endParaRPr lang="en-US" altLang="en-US">
              <a:ea typeface="ＭＳ Ｐゴシック" panose="020B0600070205080204" pitchFamily="34" charset="-128"/>
            </a:endParaRPr>
          </a:p>
        </p:txBody>
      </p:sp>
      <p:sp>
        <p:nvSpPr>
          <p:cNvPr id="10243" name="Content Placeholder 2">
            <a:extLst>
              <a:ext uri="{FF2B5EF4-FFF2-40B4-BE49-F238E27FC236}">
                <a16:creationId xmlns:a16="http://schemas.microsoft.com/office/drawing/2014/main" id="{79999FF5-9775-984C-9115-96DFEEF734C5}"/>
              </a:ext>
            </a:extLst>
          </p:cNvPr>
          <p:cNvSpPr>
            <a:spLocks noGrp="1"/>
          </p:cNvSpPr>
          <p:nvPr>
            <p:ph idx="1"/>
          </p:nvPr>
        </p:nvSpPr>
        <p:spPr/>
        <p:txBody>
          <a:bodyPr/>
          <a:lstStyle/>
          <a:p>
            <a:r>
              <a:rPr lang="en-US" altLang="en-US" sz="2400">
                <a:ea typeface="ＭＳ Ｐゴシック" panose="020B0600070205080204" pitchFamily="34" charset="-128"/>
              </a:rPr>
              <a:t>Engage in Productive Partnerships </a:t>
            </a:r>
            <a:r>
              <a:rPr lang="en-US" altLang="en-US" sz="1600">
                <a:ea typeface="ＭＳ Ｐゴシック" panose="020B0600070205080204" pitchFamily="34" charset="-128"/>
              </a:rPr>
              <a:t>(Rosenberg et al., 2009)</a:t>
            </a:r>
            <a:endParaRPr lang="en-US" altLang="en-US" sz="2400">
              <a:ea typeface="ＭＳ Ｐゴシック" panose="020B0600070205080204" pitchFamily="34" charset="-128"/>
            </a:endParaRPr>
          </a:p>
          <a:p>
            <a:pPr lvl="2"/>
            <a:r>
              <a:rPr lang="en-US" altLang="en-US" sz="1600">
                <a:ea typeface="ＭＳ Ｐゴシック" panose="020B0600070205080204" pitchFamily="34" charset="-128"/>
              </a:rPr>
              <a:t>School Context  Where ARP participants  Working has the Strongest Impact  on  Outcome  Measures </a:t>
            </a:r>
          </a:p>
          <a:p>
            <a:pPr lvl="2"/>
            <a:r>
              <a:rPr lang="en-US" altLang="en-US" sz="1600">
                <a:ea typeface="ＭＳ Ｐゴシック" panose="020B0600070205080204" pitchFamily="34" charset="-128"/>
              </a:rPr>
              <a:t>Successful  ARP Partnerships have Time Allocated for Collaborative Activities</a:t>
            </a:r>
          </a:p>
          <a:p>
            <a:r>
              <a:rPr lang="en-US" altLang="en-US" sz="2400">
                <a:ea typeface="ＭＳ Ｐゴシック" panose="020B0600070205080204" pitchFamily="34" charset="-128"/>
              </a:rPr>
              <a:t>Integrate Best Practices In Program Components  </a:t>
            </a:r>
            <a:r>
              <a:rPr lang="en-US" altLang="en-US" sz="1600">
                <a:ea typeface="ＭＳ Ｐゴシック" panose="020B0600070205080204" pitchFamily="34" charset="-128"/>
              </a:rPr>
              <a:t>(Wasburn-Moses &amp; 		Rosenberg, 2008)</a:t>
            </a:r>
            <a:r>
              <a:rPr lang="en-US" altLang="en-US" sz="2400">
                <a:ea typeface="ＭＳ Ｐゴシック" panose="020B0600070205080204" pitchFamily="34" charset="-128"/>
              </a:rPr>
              <a:t> </a:t>
            </a:r>
          </a:p>
          <a:p>
            <a:pPr lvl="2"/>
            <a:r>
              <a:rPr lang="en-US" altLang="en-US" sz="1600">
                <a:ea typeface="ＭＳ Ｐゴシック" panose="020B0600070205080204" pitchFamily="34" charset="-128"/>
              </a:rPr>
              <a:t>Promote Classroom Survival </a:t>
            </a:r>
          </a:p>
          <a:p>
            <a:pPr lvl="2"/>
            <a:r>
              <a:rPr lang="en-US" altLang="en-US" sz="1600">
                <a:ea typeface="ＭＳ Ｐゴシック" panose="020B0600070205080204" pitchFamily="34" charset="-128"/>
              </a:rPr>
              <a:t>Emphasize Skills to Improve Practice</a:t>
            </a:r>
          </a:p>
          <a:p>
            <a:pPr lvl="2"/>
            <a:r>
              <a:rPr lang="en-US" altLang="en-US" sz="1600">
                <a:ea typeface="ＭＳ Ｐゴシック" panose="020B0600070205080204" pitchFamily="34" charset="-128"/>
              </a:rPr>
              <a:t>Integrate Instructor and Student Topics </a:t>
            </a:r>
          </a:p>
          <a:p>
            <a:pPr lvl="2"/>
            <a:r>
              <a:rPr lang="en-US" altLang="en-US" sz="1600">
                <a:ea typeface="ＭＳ Ｐゴシック" panose="020B0600070205080204" pitchFamily="34" charset="-128"/>
              </a:rPr>
              <a:t>Require Collaboration and Teaming</a:t>
            </a:r>
          </a:p>
          <a:p>
            <a:pPr lvl="2"/>
            <a:r>
              <a:rPr lang="en-US" altLang="en-US" sz="1600">
                <a:ea typeface="ＭＳ Ｐゴシック" panose="020B0600070205080204" pitchFamily="34" charset="-128"/>
              </a:rPr>
              <a:t>Build on the Strengths of a Cohort Model   </a:t>
            </a:r>
          </a:p>
          <a:p>
            <a:pPr lvl="2"/>
            <a:r>
              <a:rPr lang="en-US" altLang="en-US" sz="1600">
                <a:ea typeface="ＭＳ Ｐゴシック" panose="020B0600070205080204" pitchFamily="34" charset="-128"/>
              </a:rPr>
              <a:t>Model and Promote a Professional Orientation To Teaching </a:t>
            </a:r>
          </a:p>
          <a:p>
            <a:pPr lvl="2"/>
            <a:endParaRPr lang="en-US" altLang="en-US" sz="1600">
              <a:ea typeface="ＭＳ Ｐゴシック" panose="020B0600070205080204" pitchFamily="34" charset="-128"/>
            </a:endParaRPr>
          </a:p>
        </p:txBody>
      </p:sp>
    </p:spTree>
    <p:extLst>
      <p:ext uri="{BB962C8B-B14F-4D97-AF65-F5344CB8AC3E}">
        <p14:creationId xmlns:p14="http://schemas.microsoft.com/office/powerpoint/2010/main" val="291318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6C50A12-5D84-444A-9375-35783B441DF5}"/>
              </a:ext>
            </a:extLst>
          </p:cNvPr>
          <p:cNvSpPr>
            <a:spLocks noGrp="1"/>
          </p:cNvSpPr>
          <p:nvPr>
            <p:ph type="title"/>
          </p:nvPr>
        </p:nvSpPr>
        <p:spPr/>
        <p:txBody>
          <a:bodyPr/>
          <a:lstStyle/>
          <a:p>
            <a:r>
              <a:rPr lang="en-US" altLang="en-US" sz="3200">
                <a:solidFill>
                  <a:srgbClr val="000000"/>
                </a:solidFill>
                <a:ea typeface="ＭＳ Ｐゴシック" panose="020B0600070205080204" pitchFamily="34" charset="-128"/>
              </a:rPr>
              <a:t>Considerations For Effective Program Design and Implementation</a:t>
            </a:r>
            <a:endParaRPr lang="en-US" altLang="en-US">
              <a:ea typeface="ＭＳ Ｐゴシック" panose="020B0600070205080204" pitchFamily="34" charset="-128"/>
            </a:endParaRPr>
          </a:p>
        </p:txBody>
      </p:sp>
      <p:sp>
        <p:nvSpPr>
          <p:cNvPr id="11267" name="Content Placeholder 2">
            <a:extLst>
              <a:ext uri="{FF2B5EF4-FFF2-40B4-BE49-F238E27FC236}">
                <a16:creationId xmlns:a16="http://schemas.microsoft.com/office/drawing/2014/main" id="{8B8327BD-40C8-0743-A82E-CEFF8CFB538D}"/>
              </a:ext>
            </a:extLst>
          </p:cNvPr>
          <p:cNvSpPr>
            <a:spLocks noGrp="1"/>
          </p:cNvSpPr>
          <p:nvPr>
            <p:ph idx="1"/>
          </p:nvPr>
        </p:nvSpPr>
        <p:spPr/>
        <p:txBody>
          <a:bodyPr/>
          <a:lstStyle/>
          <a:p>
            <a:r>
              <a:rPr lang="en-US" altLang="en-US" sz="2400" dirty="0">
                <a:ea typeface="ＭＳ Ｐゴシック" panose="020B0600070205080204" pitchFamily="34" charset="-128"/>
              </a:rPr>
              <a:t>Address Challenges Associated With Internal and External  Approvals and Governance</a:t>
            </a:r>
          </a:p>
          <a:p>
            <a:pPr lvl="2"/>
            <a:r>
              <a:rPr lang="en-US" altLang="en-US" sz="1600" dirty="0">
                <a:ea typeface="ＭＳ Ｐゴシック" panose="020B0600070205080204" pitchFamily="34" charset="-128"/>
              </a:rPr>
              <a:t>Program Approval Standards</a:t>
            </a:r>
          </a:p>
          <a:p>
            <a:pPr lvl="2"/>
            <a:r>
              <a:rPr lang="en-US" altLang="en-US" sz="1600" dirty="0">
                <a:ea typeface="ＭＳ Ｐゴシック" panose="020B0600070205080204" pitchFamily="34" charset="-128"/>
              </a:rPr>
              <a:t>Internal Faculty Buy-In and Governance</a:t>
            </a:r>
          </a:p>
          <a:p>
            <a:pPr lvl="2"/>
            <a:r>
              <a:rPr lang="en-US" altLang="en-US" sz="1600" dirty="0">
                <a:ea typeface="ＭＳ Ｐゴシック" panose="020B0600070205080204" pitchFamily="34" charset="-128"/>
              </a:rPr>
              <a:t>Issues of “Level Playing Fields”   </a:t>
            </a:r>
          </a:p>
          <a:p>
            <a:pPr lvl="2"/>
            <a:endParaRPr lang="en-US" altLang="en-US" sz="1600" dirty="0">
              <a:ea typeface="ＭＳ Ｐゴシック" panose="020B0600070205080204" pitchFamily="34" charset="-128"/>
            </a:endParaRPr>
          </a:p>
          <a:p>
            <a:r>
              <a:rPr lang="en-US" altLang="en-US" sz="2400" dirty="0">
                <a:ea typeface="ＭＳ Ｐゴシック" panose="020B0600070205080204" pitchFamily="34" charset="-128"/>
              </a:rPr>
              <a:t>Going To Scale </a:t>
            </a:r>
          </a:p>
          <a:p>
            <a:pPr lvl="2"/>
            <a:r>
              <a:rPr lang="en-US" altLang="en-US" sz="1600" dirty="0">
                <a:ea typeface="ＭＳ Ｐゴシック" panose="020B0600070205080204" pitchFamily="34" charset="-128"/>
              </a:rPr>
              <a:t>Cost of Quality Programming </a:t>
            </a:r>
          </a:p>
          <a:p>
            <a:pPr lvl="2"/>
            <a:r>
              <a:rPr lang="en-US" altLang="en-US" sz="1600" dirty="0">
                <a:ea typeface="ＭＳ Ｐゴシック" panose="020B0600070205080204" pitchFamily="34" charset="-128"/>
              </a:rPr>
              <a:t>Developing New Infrastructure</a:t>
            </a:r>
          </a:p>
          <a:p>
            <a:pPr lvl="2"/>
            <a:r>
              <a:rPr lang="en-US" altLang="en-US" sz="1600" dirty="0">
                <a:ea typeface="ＭＳ Ｐゴシック" panose="020B0600070205080204" pitchFamily="34" charset="-128"/>
              </a:rPr>
              <a:t>Institutionalizing Partnerships Through Formal EP Roles  </a:t>
            </a:r>
          </a:p>
          <a:p>
            <a:pPr lvl="2"/>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413018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08E7-4CE9-9B45-A618-0721762375CB}"/>
              </a:ext>
            </a:extLst>
          </p:cNvPr>
          <p:cNvSpPr>
            <a:spLocks noGrp="1"/>
          </p:cNvSpPr>
          <p:nvPr>
            <p:ph type="title"/>
          </p:nvPr>
        </p:nvSpPr>
        <p:spPr>
          <a:xfrm>
            <a:off x="838200" y="-1544224"/>
            <a:ext cx="10515600" cy="1325563"/>
          </a:xfrm>
        </p:spPr>
        <p:txBody>
          <a:bodyPr/>
          <a:lstStyle/>
          <a:p>
            <a:r>
              <a:rPr lang="en-US" dirty="0"/>
              <a:t>Fresno State</a:t>
            </a:r>
          </a:p>
        </p:txBody>
      </p:sp>
      <p:pic>
        <p:nvPicPr>
          <p:cNvPr id="15365" name="Picture 2" descr="Image of a Fresno State teacher candidate teaching a classroom of elementary students."/>
          <p:cNvPicPr>
            <a:picLocks noChangeAspect="1"/>
          </p:cNvPicPr>
          <p:nvPr/>
        </p:nvPicPr>
        <p:blipFill>
          <a:blip r:embed="rId3"/>
          <a:srcRect/>
          <a:stretch>
            <a:fillRect/>
          </a:stretch>
        </p:blipFill>
        <p:spPr bwMode="auto">
          <a:xfrm>
            <a:off x="1524000" y="0"/>
            <a:ext cx="3195638" cy="6858000"/>
          </a:xfrm>
          <a:prstGeom prst="rect">
            <a:avLst/>
          </a:prstGeom>
          <a:noFill/>
          <a:ln w="9525">
            <a:noFill/>
            <a:miter lim="800000"/>
            <a:headEnd/>
            <a:tailEnd/>
          </a:ln>
        </p:spPr>
      </p:pic>
      <p:sp>
        <p:nvSpPr>
          <p:cNvPr id="28674" name="Text Placeholder 3"/>
          <p:cNvSpPr>
            <a:spLocks noGrp="1"/>
          </p:cNvSpPr>
          <p:nvPr>
            <p:ph type="body" idx="1"/>
          </p:nvPr>
        </p:nvSpPr>
        <p:spPr>
          <a:xfrm>
            <a:off x="5546035" y="417443"/>
            <a:ext cx="4161529" cy="649357"/>
          </a:xfrm>
        </p:spPr>
        <p:txBody>
          <a:bodyPr rtlCol="0">
            <a:normAutofit/>
          </a:bodyPr>
          <a:lstStyle/>
          <a:p>
            <a:pPr>
              <a:spcBef>
                <a:spcPct val="0"/>
              </a:spcBef>
              <a:defRPr/>
            </a:pPr>
            <a:r>
              <a:rPr lang="en-US" dirty="0">
                <a:solidFill>
                  <a:srgbClr val="0000FF"/>
                </a:solidFill>
                <a:latin typeface="+mj-lt"/>
                <a:ea typeface="+mn-ea"/>
                <a:cs typeface="Marker Felt" charset="0"/>
              </a:rPr>
              <a:t>Established in 1911</a:t>
            </a:r>
          </a:p>
        </p:txBody>
      </p:sp>
      <p:sp>
        <p:nvSpPr>
          <p:cNvPr id="28675" name="Content Placeholder 4"/>
          <p:cNvSpPr>
            <a:spLocks noGrp="1"/>
          </p:cNvSpPr>
          <p:nvPr>
            <p:ph sz="half" idx="2"/>
          </p:nvPr>
        </p:nvSpPr>
        <p:spPr>
          <a:xfrm>
            <a:off x="5867400" y="854765"/>
            <a:ext cx="4648200" cy="2498035"/>
          </a:xfrm>
        </p:spPr>
        <p:txBody>
          <a:bodyPr rtlCol="0">
            <a:normAutofit/>
          </a:bodyPr>
          <a:lstStyle/>
          <a:p>
            <a:pPr>
              <a:defRPr/>
            </a:pPr>
            <a:r>
              <a:rPr lang="en-US" dirty="0">
                <a:latin typeface="+mj-lt"/>
                <a:ea typeface="+mn-ea"/>
                <a:cs typeface="+mn-cs"/>
              </a:rPr>
              <a:t>Part of the California State University system</a:t>
            </a:r>
          </a:p>
          <a:p>
            <a:pPr>
              <a:defRPr/>
            </a:pPr>
            <a:r>
              <a:rPr lang="en-US" dirty="0">
                <a:latin typeface="+mj-lt"/>
                <a:ea typeface="+mn-ea"/>
                <a:cs typeface="+mn-cs"/>
              </a:rPr>
              <a:t>25,000 students </a:t>
            </a:r>
          </a:p>
          <a:p>
            <a:pPr>
              <a:defRPr/>
            </a:pPr>
            <a:r>
              <a:rPr lang="en-US" dirty="0">
                <a:latin typeface="+mj-lt"/>
                <a:ea typeface="+mn-ea"/>
                <a:cs typeface="+mn-cs"/>
              </a:rPr>
              <a:t>Hispanic Serving Institution</a:t>
            </a:r>
          </a:p>
        </p:txBody>
      </p:sp>
      <p:sp>
        <p:nvSpPr>
          <p:cNvPr id="28676" name="Text Placeholder 5"/>
          <p:cNvSpPr>
            <a:spLocks noGrp="1"/>
          </p:cNvSpPr>
          <p:nvPr>
            <p:ph type="body" sz="quarter" idx="3"/>
          </p:nvPr>
        </p:nvSpPr>
        <p:spPr>
          <a:xfrm>
            <a:off x="5406887" y="3352800"/>
            <a:ext cx="5108713" cy="762000"/>
          </a:xfrm>
        </p:spPr>
        <p:txBody>
          <a:bodyPr rtlCol="0">
            <a:noAutofit/>
          </a:bodyPr>
          <a:lstStyle/>
          <a:p>
            <a:pPr>
              <a:spcBef>
                <a:spcPct val="0"/>
              </a:spcBef>
              <a:defRPr/>
            </a:pPr>
            <a:r>
              <a:rPr lang="en-US" dirty="0" err="1">
                <a:solidFill>
                  <a:srgbClr val="0000FF"/>
                </a:solidFill>
                <a:latin typeface="+mj-lt"/>
                <a:ea typeface="+mn-ea"/>
                <a:cs typeface="Marker Felt" charset="0"/>
              </a:rPr>
              <a:t>Kremen</a:t>
            </a:r>
            <a:r>
              <a:rPr lang="en-US" dirty="0">
                <a:solidFill>
                  <a:srgbClr val="0000FF"/>
                </a:solidFill>
                <a:latin typeface="+mj-lt"/>
                <a:ea typeface="+mn-ea"/>
                <a:cs typeface="Marker Felt" charset="0"/>
              </a:rPr>
              <a:t> School of Education and Human Development</a:t>
            </a:r>
          </a:p>
        </p:txBody>
      </p:sp>
      <p:sp>
        <p:nvSpPr>
          <p:cNvPr id="28677" name="Content Placeholder 6"/>
          <p:cNvSpPr>
            <a:spLocks noGrp="1"/>
          </p:cNvSpPr>
          <p:nvPr>
            <p:ph sz="quarter" idx="4"/>
          </p:nvPr>
        </p:nvSpPr>
        <p:spPr>
          <a:xfrm>
            <a:off x="5867400" y="4114800"/>
            <a:ext cx="4800600" cy="2743201"/>
          </a:xfrm>
        </p:spPr>
        <p:txBody>
          <a:bodyPr rtlCol="0">
            <a:normAutofit fontScale="92500" lnSpcReduction="20000"/>
          </a:bodyPr>
          <a:lstStyle/>
          <a:p>
            <a:pPr>
              <a:defRPr/>
            </a:pPr>
            <a:r>
              <a:rPr lang="en-US" dirty="0">
                <a:latin typeface="+mj-lt"/>
                <a:ea typeface="+mn-ea"/>
                <a:cs typeface="+mn-cs"/>
              </a:rPr>
              <a:t>1911 first grads were teachers</a:t>
            </a:r>
          </a:p>
          <a:p>
            <a:pPr>
              <a:defRPr/>
            </a:pPr>
            <a:r>
              <a:rPr lang="en-US" dirty="0">
                <a:latin typeface="+mj-lt"/>
                <a:ea typeface="+mn-ea"/>
                <a:cs typeface="+mn-cs"/>
              </a:rPr>
              <a:t>NCATE accredited since 1953</a:t>
            </a:r>
          </a:p>
          <a:p>
            <a:pPr>
              <a:defRPr/>
            </a:pPr>
            <a:r>
              <a:rPr lang="en-US" dirty="0">
                <a:latin typeface="+mj-lt"/>
                <a:ea typeface="+mn-ea"/>
                <a:cs typeface="+mn-cs"/>
              </a:rPr>
              <a:t>400 Credentials in 2017/18</a:t>
            </a:r>
          </a:p>
          <a:p>
            <a:pPr>
              <a:defRPr/>
            </a:pPr>
            <a:r>
              <a:rPr lang="en-US" dirty="0">
                <a:latin typeface="+mj-lt"/>
                <a:ea typeface="+mn-ea"/>
                <a:cs typeface="+mn-cs"/>
              </a:rPr>
              <a:t>430 Graduate Degrees in 2017/18</a:t>
            </a:r>
          </a:p>
          <a:p>
            <a:pPr>
              <a:defRPr/>
            </a:pPr>
            <a:r>
              <a:rPr lang="en-US" dirty="0">
                <a:latin typeface="+mj-lt"/>
              </a:rPr>
              <a:t>2014 McAuliffe Program Awardee</a:t>
            </a:r>
            <a:endParaRPr lang="en-US" dirty="0">
              <a:latin typeface="+mj-lt"/>
              <a:ea typeface="+mn-ea"/>
              <a:cs typeface="+mn-cs"/>
            </a:endParaRPr>
          </a:p>
        </p:txBody>
      </p:sp>
    </p:spTree>
    <p:extLst>
      <p:ext uri="{BB962C8B-B14F-4D97-AF65-F5344CB8AC3E}">
        <p14:creationId xmlns:p14="http://schemas.microsoft.com/office/powerpoint/2010/main" val="35361582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67B090-6A12-EA44-BD1D-BE439BE3D418}"/>
              </a:ext>
            </a:extLst>
          </p:cNvPr>
          <p:cNvSpPr>
            <a:spLocks noGrp="1"/>
          </p:cNvSpPr>
          <p:nvPr>
            <p:ph type="ctrTitle"/>
          </p:nvPr>
        </p:nvSpPr>
        <p:spPr>
          <a:xfrm>
            <a:off x="1035050" y="-1683284"/>
            <a:ext cx="10363200" cy="1470025"/>
          </a:xfrm>
        </p:spPr>
        <p:txBody>
          <a:bodyPr/>
          <a:lstStyle/>
          <a:p>
            <a:r>
              <a:rPr lang="en-US" dirty="0"/>
              <a:t>Map of California</a:t>
            </a:r>
          </a:p>
        </p:txBody>
      </p:sp>
      <p:pic>
        <p:nvPicPr>
          <p:cNvPr id="36870" name="Picture 1031" descr="Image of the state of California, showing where Fresno County is located on the map."/>
          <p:cNvPicPr>
            <a:picLocks noChangeAspect="1" noChangeArrowheads="1"/>
          </p:cNvPicPr>
          <p:nvPr/>
        </p:nvPicPr>
        <p:blipFill>
          <a:blip r:embed="rId3"/>
          <a:srcRect/>
          <a:stretch>
            <a:fillRect/>
          </a:stretch>
        </p:blipFill>
        <p:spPr bwMode="auto">
          <a:xfrm>
            <a:off x="1250529" y="533401"/>
            <a:ext cx="4040809" cy="6380225"/>
          </a:xfrm>
          <a:prstGeom prst="rect">
            <a:avLst/>
          </a:prstGeom>
          <a:noFill/>
          <a:ln w="9525">
            <a:noFill/>
            <a:miter lim="800000"/>
            <a:headEnd/>
            <a:tailEnd/>
          </a:ln>
        </p:spPr>
      </p:pic>
      <p:sp>
        <p:nvSpPr>
          <p:cNvPr id="4" name="TextBox 3"/>
          <p:cNvSpPr txBox="1"/>
          <p:nvPr/>
        </p:nvSpPr>
        <p:spPr>
          <a:xfrm>
            <a:off x="5715000" y="533401"/>
            <a:ext cx="4495800" cy="1323439"/>
          </a:xfrm>
          <a:prstGeom prst="rect">
            <a:avLst/>
          </a:prstGeom>
          <a:noFill/>
        </p:spPr>
        <p:txBody>
          <a:bodyPr wrap="square" rtlCol="0">
            <a:spAutoFit/>
          </a:bodyPr>
          <a:lstStyle/>
          <a:p>
            <a:r>
              <a:rPr lang="en-US" sz="2000" b="1" dirty="0"/>
              <a:t>FRESNO COUNTY</a:t>
            </a:r>
          </a:p>
          <a:p>
            <a:endParaRPr lang="en-US" sz="2000" b="1" dirty="0"/>
          </a:p>
          <a:p>
            <a:r>
              <a:rPr lang="en-US" sz="2000" b="1" dirty="0"/>
              <a:t>CALIFORNIA STATE UNIVERSITY, FRESNO</a:t>
            </a:r>
          </a:p>
          <a:p>
            <a:r>
              <a:rPr lang="en-US" sz="2000" b="1" dirty="0"/>
              <a:t>              </a:t>
            </a:r>
            <a:r>
              <a:rPr lang="en-US" sz="2000" b="1" dirty="0">
                <a:solidFill>
                  <a:srgbClr val="0000FF"/>
                </a:solidFill>
              </a:rPr>
              <a:t> “FRESNO STATE”</a:t>
            </a:r>
          </a:p>
        </p:txBody>
      </p:sp>
      <p:pic>
        <p:nvPicPr>
          <p:cNvPr id="2" name="Picture 1" descr="Image of Fresno State's main building on camp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338" y="2603500"/>
            <a:ext cx="5154413" cy="1860550"/>
          </a:xfrm>
          <a:prstGeom prst="rect">
            <a:avLst/>
          </a:prstGeom>
        </p:spPr>
      </p:pic>
      <p:pic>
        <p:nvPicPr>
          <p:cNvPr id="3" name="Picture 2" descr="Image of Fresno State's Department of Education building on campu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6650" y="4756150"/>
            <a:ext cx="4229100" cy="1917700"/>
          </a:xfrm>
          <a:prstGeom prst="rect">
            <a:avLst/>
          </a:prstGeom>
        </p:spPr>
      </p:pic>
    </p:spTree>
    <p:extLst>
      <p:ext uri="{BB962C8B-B14F-4D97-AF65-F5344CB8AC3E}">
        <p14:creationId xmlns:p14="http://schemas.microsoft.com/office/powerpoint/2010/main" val="2166666285"/>
      </p:ext>
    </p:extLst>
  </p:cSld>
  <p:clrMapOvr>
    <a:masterClrMapping/>
  </p:clrMapOvr>
  <p:transition/>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1671</Words>
  <Application>Microsoft Office PowerPoint</Application>
  <PresentationFormat>Widescreen</PresentationFormat>
  <Paragraphs>168</Paragraphs>
  <Slides>21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ＭＳ Ｐゴシック</vt:lpstr>
      <vt:lpstr>Arial</vt:lpstr>
      <vt:lpstr>Calibri</vt:lpstr>
      <vt:lpstr>Gotham Bold</vt:lpstr>
      <vt:lpstr>Helvetica Neue</vt:lpstr>
      <vt:lpstr>Light Background</vt:lpstr>
      <vt:lpstr>Dark Background</vt:lpstr>
      <vt:lpstr>DEVELOP, SUPPORT, &amp; RETAIN – MENTORING &amp; INDUCTION</vt:lpstr>
      <vt:lpstr>Advance Organizer </vt:lpstr>
      <vt:lpstr>Background and Context 1 </vt:lpstr>
      <vt:lpstr>Background and Context </vt:lpstr>
      <vt:lpstr>What We Know About ARPs</vt:lpstr>
      <vt:lpstr> Considerations For Effective Program Design and Implementation  </vt:lpstr>
      <vt:lpstr>Considerations For Effective Program Design and Implementation</vt:lpstr>
      <vt:lpstr>Fresno State</vt:lpstr>
      <vt:lpstr>Map of California</vt:lpstr>
      <vt:lpstr>Partnerships to Residencies 2006 - present</vt:lpstr>
      <vt:lpstr>Progression to residencies</vt:lpstr>
      <vt:lpstr>Rosenberg (2008) &amp; Fresno State Residencies</vt:lpstr>
      <vt:lpstr>Residency Decisions  Special Education prep issues</vt:lpstr>
      <vt:lpstr>  District determined lens  </vt:lpstr>
      <vt:lpstr>Special Education unique issues</vt:lpstr>
      <vt:lpstr>CHALLENGES   (EXTERNAL &amp; INTERNAL)  Much like UDL if we had a barrier we looked for solutions.</vt:lpstr>
      <vt:lpstr>Overcoming  challenges</vt:lpstr>
      <vt:lpstr>Going to Scale</vt:lpstr>
      <vt:lpstr>Scaling 1</vt:lpstr>
      <vt:lpstr>Scaling</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Grow-Your-Own and on Paraprofessional Step-Up programs</dc:title>
  <dc:creator>Myers,Jonte A</dc:creator>
  <cp:lastModifiedBy>Wuthrich, Mathilde</cp:lastModifiedBy>
  <cp:revision>34</cp:revision>
  <dcterms:created xsi:type="dcterms:W3CDTF">2018-12-03T15:34:48Z</dcterms:created>
  <dcterms:modified xsi:type="dcterms:W3CDTF">2026-03-31T12:50:36Z</dcterms:modified>
</cp:coreProperties>
</file>