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9" r:id="rId2"/>
    <p:sldId id="276" r:id="rId3"/>
    <p:sldId id="268" r:id="rId4"/>
    <p:sldId id="260" r:id="rId5"/>
    <p:sldId id="266" r:id="rId6"/>
    <p:sldId id="262" r:id="rId7"/>
    <p:sldId id="257" r:id="rId8"/>
    <p:sldId id="258" r:id="rId9"/>
    <p:sldId id="277" r:id="rId10"/>
    <p:sldId id="275" r:id="rId11"/>
    <p:sldId id="269" r:id="rId12"/>
    <p:sldId id="279" r:id="rId13"/>
    <p:sldId id="278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3" d="100"/>
          <a:sy n="73" d="100"/>
        </p:scale>
        <p:origin x="2144" y="-13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14CD7-007E-4FA3-A8B9-D281F2B818B6}" type="doc">
      <dgm:prSet loTypeId="urn:microsoft.com/office/officeart/2005/8/layout/funnel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488423D-DC9E-480C-A0BE-814DCC37A50B}">
      <dgm:prSet phldrT="[Text]"/>
      <dgm:spPr/>
      <dgm:t>
        <a:bodyPr/>
        <a:lstStyle/>
        <a:p>
          <a:r>
            <a:rPr lang="en-US" b="1" i="1" dirty="0"/>
            <a:t>Partnerships improve pupil learning</a:t>
          </a:r>
          <a:r>
            <a:rPr lang="en-US" dirty="0"/>
            <a:t> </a:t>
          </a:r>
          <a:br>
            <a:rPr lang="en-US" dirty="0"/>
          </a:br>
          <a:endParaRPr lang="en-US" dirty="0"/>
        </a:p>
      </dgm:t>
    </dgm:pt>
    <dgm:pt modelId="{D741C7A8-9387-4171-A625-CC3372F49DF3}" type="parTrans" cxnId="{0B64DD1E-7A6B-46DC-B4EC-D828A67F1FE7}">
      <dgm:prSet/>
      <dgm:spPr/>
      <dgm:t>
        <a:bodyPr/>
        <a:lstStyle/>
        <a:p>
          <a:endParaRPr lang="en-US"/>
        </a:p>
      </dgm:t>
    </dgm:pt>
    <dgm:pt modelId="{673D3CA2-E7B4-4FCB-A51C-798640744185}" type="sibTrans" cxnId="{0B64DD1E-7A6B-46DC-B4EC-D828A67F1FE7}">
      <dgm:prSet/>
      <dgm:spPr/>
      <dgm:t>
        <a:bodyPr/>
        <a:lstStyle/>
        <a:p>
          <a:endParaRPr lang="en-US"/>
        </a:p>
      </dgm:t>
    </dgm:pt>
    <dgm:pt modelId="{5CFA3B1D-BF5E-44A4-9C0E-2EEF5AFA25B4}">
      <dgm:prSet phldrT="[Text]"/>
      <dgm:spPr/>
      <dgm:t>
        <a:bodyPr/>
        <a:lstStyle/>
        <a:p>
          <a:r>
            <a:rPr lang="en-US" b="1" i="1" dirty="0"/>
            <a:t>Partnerships are bidirectional and mutually beneficial</a:t>
          </a:r>
          <a:endParaRPr lang="en-US" dirty="0"/>
        </a:p>
      </dgm:t>
    </dgm:pt>
    <dgm:pt modelId="{395923B9-F9C5-47DE-AD44-9BE808068EAD}" type="parTrans" cxnId="{7DA033D9-E13D-4E30-A485-E08A49D912E1}">
      <dgm:prSet/>
      <dgm:spPr/>
      <dgm:t>
        <a:bodyPr/>
        <a:lstStyle/>
        <a:p>
          <a:endParaRPr lang="en-US"/>
        </a:p>
      </dgm:t>
    </dgm:pt>
    <dgm:pt modelId="{58D3C4CD-A013-4729-BE8A-8878F6FA76D1}" type="sibTrans" cxnId="{7DA033D9-E13D-4E30-A485-E08A49D912E1}">
      <dgm:prSet/>
      <dgm:spPr/>
      <dgm:t>
        <a:bodyPr/>
        <a:lstStyle/>
        <a:p>
          <a:endParaRPr lang="en-US"/>
        </a:p>
      </dgm:t>
    </dgm:pt>
    <dgm:pt modelId="{EF15B232-D657-4262-8422-07C8C86CF111}">
      <dgm:prSet phldrT="[Text]"/>
      <dgm:spPr/>
      <dgm:t>
        <a:bodyPr/>
        <a:lstStyle/>
        <a:p>
          <a:r>
            <a:rPr lang="en-US" b="1" dirty="0">
              <a:latin typeface="+mj-lt"/>
            </a:rPr>
            <a:t>P-12 School – EPP/IHE Partnerships</a:t>
          </a:r>
        </a:p>
      </dgm:t>
    </dgm:pt>
    <dgm:pt modelId="{74CEB8CC-B702-4B43-99B7-4A879B845454}" type="parTrans" cxnId="{327284CB-F493-400D-9B1A-836F0EC20B2C}">
      <dgm:prSet/>
      <dgm:spPr/>
      <dgm:t>
        <a:bodyPr/>
        <a:lstStyle/>
        <a:p>
          <a:endParaRPr lang="en-US"/>
        </a:p>
      </dgm:t>
    </dgm:pt>
    <dgm:pt modelId="{BA76EF3E-3E04-4A21-A127-8F56D5D9BCAB}" type="sibTrans" cxnId="{327284CB-F493-400D-9B1A-836F0EC20B2C}">
      <dgm:prSet/>
      <dgm:spPr/>
      <dgm:t>
        <a:bodyPr/>
        <a:lstStyle/>
        <a:p>
          <a:endParaRPr lang="en-US"/>
        </a:p>
      </dgm:t>
    </dgm:pt>
    <dgm:pt modelId="{B3AE4DF1-588B-4B46-A0D2-62E9B3CC87E2}">
      <dgm:prSet phldrT="[Text]" phldr="1"/>
      <dgm:spPr/>
      <dgm:t>
        <a:bodyPr/>
        <a:lstStyle/>
        <a:p>
          <a:endParaRPr lang="en-US"/>
        </a:p>
      </dgm:t>
    </dgm:pt>
    <dgm:pt modelId="{36A37124-88F7-4118-9436-90F8300D098F}" type="parTrans" cxnId="{730C80BB-9885-4554-93B0-893E71A1D57D}">
      <dgm:prSet/>
      <dgm:spPr/>
      <dgm:t>
        <a:bodyPr/>
        <a:lstStyle/>
        <a:p>
          <a:endParaRPr lang="en-US"/>
        </a:p>
      </dgm:t>
    </dgm:pt>
    <dgm:pt modelId="{9D3A571E-2E06-441E-A64E-24D0B136DB5F}" type="sibTrans" cxnId="{730C80BB-9885-4554-93B0-893E71A1D57D}">
      <dgm:prSet/>
      <dgm:spPr/>
      <dgm:t>
        <a:bodyPr/>
        <a:lstStyle/>
        <a:p>
          <a:endParaRPr lang="en-US"/>
        </a:p>
      </dgm:t>
    </dgm:pt>
    <dgm:pt modelId="{DD1E8EAE-3666-44B1-9AAE-53D2532FB43D}">
      <dgm:prSet/>
      <dgm:spPr/>
      <dgm:t>
        <a:bodyPr/>
        <a:lstStyle/>
        <a:p>
          <a:r>
            <a:rPr lang="en-US" b="1" i="1" dirty="0"/>
            <a:t>Partnerships foster culture of adult lifelong learning</a:t>
          </a:r>
          <a:endParaRPr lang="en-US" dirty="0"/>
        </a:p>
      </dgm:t>
    </dgm:pt>
    <dgm:pt modelId="{9B9F5E93-4C4D-478D-8C00-1B9EF7B35927}" type="parTrans" cxnId="{CC0D007D-9815-4044-BE50-ECADCBA0F4D6}">
      <dgm:prSet/>
      <dgm:spPr/>
      <dgm:t>
        <a:bodyPr/>
        <a:lstStyle/>
        <a:p>
          <a:endParaRPr lang="en-US"/>
        </a:p>
      </dgm:t>
    </dgm:pt>
    <dgm:pt modelId="{782EEE2F-B7C2-415C-8B7D-0CDFD23DDCA7}" type="sibTrans" cxnId="{CC0D007D-9815-4044-BE50-ECADCBA0F4D6}">
      <dgm:prSet/>
      <dgm:spPr/>
      <dgm:t>
        <a:bodyPr/>
        <a:lstStyle/>
        <a:p>
          <a:endParaRPr lang="en-US"/>
        </a:p>
      </dgm:t>
    </dgm:pt>
    <dgm:pt modelId="{18D5BD9B-A084-491D-839D-37233DA1E671}" type="pres">
      <dgm:prSet presAssocID="{D7A14CD7-007E-4FA3-A8B9-D281F2B818B6}" presName="Name0" presStyleCnt="0">
        <dgm:presLayoutVars>
          <dgm:chMax val="4"/>
          <dgm:resizeHandles val="exact"/>
        </dgm:presLayoutVars>
      </dgm:prSet>
      <dgm:spPr/>
    </dgm:pt>
    <dgm:pt modelId="{90E726A3-B4A9-4509-8A90-924C75C05EF6}" type="pres">
      <dgm:prSet presAssocID="{D7A14CD7-007E-4FA3-A8B9-D281F2B818B6}" presName="ellipse" presStyleLbl="trBgShp" presStyleIdx="0" presStyleCnt="1" custScaleY="83402"/>
      <dgm:spPr/>
    </dgm:pt>
    <dgm:pt modelId="{4C148C53-448B-4085-93FD-6BCAE23FE9DE}" type="pres">
      <dgm:prSet presAssocID="{D7A14CD7-007E-4FA3-A8B9-D281F2B818B6}" presName="arrow1" presStyleLbl="fgShp" presStyleIdx="0" presStyleCnt="1" custLinFactNeighborX="-14816" custLinFactNeighborY="8957"/>
      <dgm:spPr/>
    </dgm:pt>
    <dgm:pt modelId="{F95E8BB6-6115-4FA2-9DE4-01D40BE2A857}" type="pres">
      <dgm:prSet presAssocID="{D7A14CD7-007E-4FA3-A8B9-D281F2B818B6}" presName="rectangle" presStyleLbl="revTx" presStyleIdx="0" presStyleCnt="1" custScaleX="120742" custLinFactNeighborX="-579" custLinFactNeighborY="-15260">
        <dgm:presLayoutVars>
          <dgm:bulletEnabled val="1"/>
        </dgm:presLayoutVars>
      </dgm:prSet>
      <dgm:spPr/>
    </dgm:pt>
    <dgm:pt modelId="{28044A3F-7517-461F-94FE-62E6B3DCB9FC}" type="pres">
      <dgm:prSet presAssocID="{5CFA3B1D-BF5E-44A4-9C0E-2EEF5AFA25B4}" presName="item1" presStyleLbl="node1" presStyleIdx="0" presStyleCnt="3">
        <dgm:presLayoutVars>
          <dgm:bulletEnabled val="1"/>
        </dgm:presLayoutVars>
      </dgm:prSet>
      <dgm:spPr/>
    </dgm:pt>
    <dgm:pt modelId="{901494D7-C3C4-4DDD-9A1D-D3E62C52AEDB}" type="pres">
      <dgm:prSet presAssocID="{DD1E8EAE-3666-44B1-9AAE-53D2532FB43D}" presName="item2" presStyleLbl="node1" presStyleIdx="1" presStyleCnt="3">
        <dgm:presLayoutVars>
          <dgm:bulletEnabled val="1"/>
        </dgm:presLayoutVars>
      </dgm:prSet>
      <dgm:spPr/>
    </dgm:pt>
    <dgm:pt modelId="{63ECF751-439B-4D78-B0D1-389E5E7B777B}" type="pres">
      <dgm:prSet presAssocID="{EF15B232-D657-4262-8422-07C8C86CF111}" presName="item3" presStyleLbl="node1" presStyleIdx="2" presStyleCnt="3">
        <dgm:presLayoutVars>
          <dgm:bulletEnabled val="1"/>
        </dgm:presLayoutVars>
      </dgm:prSet>
      <dgm:spPr/>
    </dgm:pt>
    <dgm:pt modelId="{565F1AB0-E6E2-4342-882B-56607D364E57}" type="pres">
      <dgm:prSet presAssocID="{D7A14CD7-007E-4FA3-A8B9-D281F2B818B6}" presName="funnel" presStyleLbl="trAlignAcc1" presStyleIdx="0" presStyleCnt="1" custScaleX="124762" custScaleY="106231" custLinFactNeighborX="-2877" custLinFactNeighborY="-12897"/>
      <dgm:spPr/>
    </dgm:pt>
  </dgm:ptLst>
  <dgm:cxnLst>
    <dgm:cxn modelId="{0B64DD1E-7A6B-46DC-B4EC-D828A67F1FE7}" srcId="{D7A14CD7-007E-4FA3-A8B9-D281F2B818B6}" destId="{5488423D-DC9E-480C-A0BE-814DCC37A50B}" srcOrd="0" destOrd="0" parTransId="{D741C7A8-9387-4171-A625-CC3372F49DF3}" sibTransId="{673D3CA2-E7B4-4FCB-A51C-798640744185}"/>
    <dgm:cxn modelId="{B681A15A-18D2-4607-9303-D72DAC244072}" type="presOf" srcId="{5488423D-DC9E-480C-A0BE-814DCC37A50B}" destId="{63ECF751-439B-4D78-B0D1-389E5E7B777B}" srcOrd="0" destOrd="0" presId="urn:microsoft.com/office/officeart/2005/8/layout/funnel1"/>
    <dgm:cxn modelId="{CC0D007D-9815-4044-BE50-ECADCBA0F4D6}" srcId="{D7A14CD7-007E-4FA3-A8B9-D281F2B818B6}" destId="{DD1E8EAE-3666-44B1-9AAE-53D2532FB43D}" srcOrd="2" destOrd="0" parTransId="{9B9F5E93-4C4D-478D-8C00-1B9EF7B35927}" sibTransId="{782EEE2F-B7C2-415C-8B7D-0CDFD23DDCA7}"/>
    <dgm:cxn modelId="{7A1A0687-638D-4128-AD04-005AA4F421AE}" type="presOf" srcId="{5CFA3B1D-BF5E-44A4-9C0E-2EEF5AFA25B4}" destId="{901494D7-C3C4-4DDD-9A1D-D3E62C52AEDB}" srcOrd="0" destOrd="0" presId="urn:microsoft.com/office/officeart/2005/8/layout/funnel1"/>
    <dgm:cxn modelId="{CB446BA2-66A8-44EC-A22E-BF5AD6737754}" type="presOf" srcId="{D7A14CD7-007E-4FA3-A8B9-D281F2B818B6}" destId="{18D5BD9B-A084-491D-839D-37233DA1E671}" srcOrd="0" destOrd="0" presId="urn:microsoft.com/office/officeart/2005/8/layout/funnel1"/>
    <dgm:cxn modelId="{DA2DFFA4-4983-482F-84DE-D06E266BE566}" type="presOf" srcId="{EF15B232-D657-4262-8422-07C8C86CF111}" destId="{F95E8BB6-6115-4FA2-9DE4-01D40BE2A857}" srcOrd="0" destOrd="0" presId="urn:microsoft.com/office/officeart/2005/8/layout/funnel1"/>
    <dgm:cxn modelId="{730C80BB-9885-4554-93B0-893E71A1D57D}" srcId="{D7A14CD7-007E-4FA3-A8B9-D281F2B818B6}" destId="{B3AE4DF1-588B-4B46-A0D2-62E9B3CC87E2}" srcOrd="4" destOrd="0" parTransId="{36A37124-88F7-4118-9436-90F8300D098F}" sibTransId="{9D3A571E-2E06-441E-A64E-24D0B136DB5F}"/>
    <dgm:cxn modelId="{327284CB-F493-400D-9B1A-836F0EC20B2C}" srcId="{D7A14CD7-007E-4FA3-A8B9-D281F2B818B6}" destId="{EF15B232-D657-4262-8422-07C8C86CF111}" srcOrd="3" destOrd="0" parTransId="{74CEB8CC-B702-4B43-99B7-4A879B845454}" sibTransId="{BA76EF3E-3E04-4A21-A127-8F56D5D9BCAB}"/>
    <dgm:cxn modelId="{7DA033D9-E13D-4E30-A485-E08A49D912E1}" srcId="{D7A14CD7-007E-4FA3-A8B9-D281F2B818B6}" destId="{5CFA3B1D-BF5E-44A4-9C0E-2EEF5AFA25B4}" srcOrd="1" destOrd="0" parTransId="{395923B9-F9C5-47DE-AD44-9BE808068EAD}" sibTransId="{58D3C4CD-A013-4729-BE8A-8878F6FA76D1}"/>
    <dgm:cxn modelId="{93655CE8-C044-46ED-8FA1-2FB6D7974E8F}" type="presOf" srcId="{DD1E8EAE-3666-44B1-9AAE-53D2532FB43D}" destId="{28044A3F-7517-461F-94FE-62E6B3DCB9FC}" srcOrd="0" destOrd="0" presId="urn:microsoft.com/office/officeart/2005/8/layout/funnel1"/>
    <dgm:cxn modelId="{7968D3FB-B94E-454C-BC1C-67811FC4A37F}" type="presParOf" srcId="{18D5BD9B-A084-491D-839D-37233DA1E671}" destId="{90E726A3-B4A9-4509-8A90-924C75C05EF6}" srcOrd="0" destOrd="0" presId="urn:microsoft.com/office/officeart/2005/8/layout/funnel1"/>
    <dgm:cxn modelId="{0A5CDB27-68DD-4772-8296-1E0EECD5761F}" type="presParOf" srcId="{18D5BD9B-A084-491D-839D-37233DA1E671}" destId="{4C148C53-448B-4085-93FD-6BCAE23FE9DE}" srcOrd="1" destOrd="0" presId="urn:microsoft.com/office/officeart/2005/8/layout/funnel1"/>
    <dgm:cxn modelId="{ABDAA1B4-DED0-4FF1-B4EB-1CD9DFC2EAB3}" type="presParOf" srcId="{18D5BD9B-A084-491D-839D-37233DA1E671}" destId="{F95E8BB6-6115-4FA2-9DE4-01D40BE2A857}" srcOrd="2" destOrd="0" presId="urn:microsoft.com/office/officeart/2005/8/layout/funnel1"/>
    <dgm:cxn modelId="{BF9DA127-74C3-463F-91E9-338AAB7EE0CD}" type="presParOf" srcId="{18D5BD9B-A084-491D-839D-37233DA1E671}" destId="{28044A3F-7517-461F-94FE-62E6B3DCB9FC}" srcOrd="3" destOrd="0" presId="urn:microsoft.com/office/officeart/2005/8/layout/funnel1"/>
    <dgm:cxn modelId="{08961C7D-9580-4F5E-8642-171507B11AD9}" type="presParOf" srcId="{18D5BD9B-A084-491D-839D-37233DA1E671}" destId="{901494D7-C3C4-4DDD-9A1D-D3E62C52AEDB}" srcOrd="4" destOrd="0" presId="urn:microsoft.com/office/officeart/2005/8/layout/funnel1"/>
    <dgm:cxn modelId="{17E50D44-2CDF-4A53-8AEC-48F81A7BDE5E}" type="presParOf" srcId="{18D5BD9B-A084-491D-839D-37233DA1E671}" destId="{63ECF751-439B-4D78-B0D1-389E5E7B777B}" srcOrd="5" destOrd="0" presId="urn:microsoft.com/office/officeart/2005/8/layout/funnel1"/>
    <dgm:cxn modelId="{0D49BA83-0B02-4424-A5D2-D0C55AC72D08}" type="presParOf" srcId="{18D5BD9B-A084-491D-839D-37233DA1E671}" destId="{565F1AB0-E6E2-4342-882B-56607D364E5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726A3-B4A9-4509-8A90-924C75C05EF6}">
      <dsp:nvSpPr>
        <dsp:cNvPr id="0" name=""/>
        <dsp:cNvSpPr/>
      </dsp:nvSpPr>
      <dsp:spPr>
        <a:xfrm>
          <a:off x="2346264" y="352087"/>
          <a:ext cx="3796760" cy="1099709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48C53-448B-4085-93FD-6BCAE23FE9DE}">
      <dsp:nvSpPr>
        <dsp:cNvPr id="0" name=""/>
        <dsp:cNvSpPr/>
      </dsp:nvSpPr>
      <dsp:spPr>
        <a:xfrm>
          <a:off x="3773611" y="3513557"/>
          <a:ext cx="735806" cy="470916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E8BB6-6115-4FA2-9DE4-01D40BE2A857}">
      <dsp:nvSpPr>
        <dsp:cNvPr id="0" name=""/>
        <dsp:cNvSpPr/>
      </dsp:nvSpPr>
      <dsp:spPr>
        <a:xfrm>
          <a:off x="2097856" y="3713369"/>
          <a:ext cx="4264450" cy="882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+mj-lt"/>
            </a:rPr>
            <a:t>P-12 School – EPP/IHE Partnerships</a:t>
          </a:r>
        </a:p>
      </dsp:txBody>
      <dsp:txXfrm>
        <a:off x="2097856" y="3713369"/>
        <a:ext cx="4264450" cy="882967"/>
      </dsp:txXfrm>
    </dsp:sp>
    <dsp:sp modelId="{28044A3F-7517-461F-94FE-62E6B3DCB9FC}">
      <dsp:nvSpPr>
        <dsp:cNvPr id="0" name=""/>
        <dsp:cNvSpPr/>
      </dsp:nvSpPr>
      <dsp:spPr>
        <a:xfrm>
          <a:off x="3726637" y="1663059"/>
          <a:ext cx="1324451" cy="132445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 dirty="0"/>
            <a:t>Partnerships foster culture of adult lifelong learning</a:t>
          </a:r>
          <a:endParaRPr lang="en-US" sz="1200" kern="1200" dirty="0"/>
        </a:p>
      </dsp:txBody>
      <dsp:txXfrm>
        <a:off x="3920598" y="1857020"/>
        <a:ext cx="936529" cy="936529"/>
      </dsp:txXfrm>
    </dsp:sp>
    <dsp:sp modelId="{901494D7-C3C4-4DDD-9A1D-D3E62C52AEDB}">
      <dsp:nvSpPr>
        <dsp:cNvPr id="0" name=""/>
        <dsp:cNvSpPr/>
      </dsp:nvSpPr>
      <dsp:spPr>
        <a:xfrm>
          <a:off x="2778919" y="669427"/>
          <a:ext cx="1324451" cy="132445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 dirty="0"/>
            <a:t>Partnerships are bidirectional and mutually beneficial</a:t>
          </a:r>
          <a:endParaRPr lang="en-US" sz="1200" kern="1200" dirty="0"/>
        </a:p>
      </dsp:txBody>
      <dsp:txXfrm>
        <a:off x="2972880" y="863388"/>
        <a:ext cx="936529" cy="936529"/>
      </dsp:txXfrm>
    </dsp:sp>
    <dsp:sp modelId="{63ECF751-439B-4D78-B0D1-389E5E7B777B}">
      <dsp:nvSpPr>
        <dsp:cNvPr id="0" name=""/>
        <dsp:cNvSpPr/>
      </dsp:nvSpPr>
      <dsp:spPr>
        <a:xfrm>
          <a:off x="4132802" y="349204"/>
          <a:ext cx="1324451" cy="132445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 dirty="0"/>
            <a:t>Partnerships improve pupil learning</a:t>
          </a:r>
          <a:r>
            <a:rPr lang="en-US" sz="1200" kern="1200" dirty="0"/>
            <a:t> </a:t>
          </a:r>
          <a:br>
            <a:rPr lang="en-US" sz="1200" kern="1200" dirty="0"/>
          </a:br>
          <a:endParaRPr lang="en-US" sz="1200" kern="1200" dirty="0"/>
        </a:p>
      </dsp:txBody>
      <dsp:txXfrm>
        <a:off x="4326763" y="543165"/>
        <a:ext cx="936529" cy="936529"/>
      </dsp:txXfrm>
    </dsp:sp>
    <dsp:sp modelId="{565F1AB0-E6E2-4342-882B-56607D364E57}">
      <dsp:nvSpPr>
        <dsp:cNvPr id="0" name=""/>
        <dsp:cNvSpPr/>
      </dsp:nvSpPr>
      <dsp:spPr>
        <a:xfrm>
          <a:off x="1561565" y="-21917"/>
          <a:ext cx="5140836" cy="3501811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0D999-93D3-4EFA-B7F6-4167E8CF877A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6450B-F3A3-408F-86A0-EDCC8AA4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j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j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j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j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Integration of professional learning practices:</a:t>
            </a:r>
          </a:p>
          <a:p>
            <a:r>
              <a:rPr lang="en-US" dirty="0"/>
              <a:t>(e.g., educator rounds, coaching, research, mentoring, communities of practice)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08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72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idea of writing and edited book of examples in NH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91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to mention the NTEP, IHE Network, NH DOE, CEEDAR collaboration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82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Integration of professional learning practices:</a:t>
            </a:r>
          </a:p>
          <a:p>
            <a:r>
              <a:rPr lang="en-US" dirty="0"/>
              <a:t>(e.g., educator rounds, coaching, research, mentoring, communities of practice)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9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Integration of professional learning practices:</a:t>
            </a:r>
          </a:p>
          <a:p>
            <a:r>
              <a:rPr lang="en-US" dirty="0"/>
              <a:t>(e.g., educator rounds, coaching, research, mentoring, communities of practice)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68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Co-construction of experiences-- (e.g., clinical, professional learning)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4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Definitions CAEP for Clinical Practice and Partnerships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Possible handout the survey add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3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findings include in each: for example primarily placement focused at all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30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450B-F3A3-408F-86A0-EDCC8AA4C2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34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4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3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7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1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7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3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9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33DB50-B351-4BEB-BC8B-1BDEA6FD105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64926-71B1-4A9F-8A7A-78907DFAD4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6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i="1" dirty="0"/>
              <a:t>NH CEEDAR Research Initiative: </a:t>
            </a:r>
            <a:br>
              <a:rPr lang="en-US" sz="4000" b="1" i="1" dirty="0"/>
            </a:br>
            <a:r>
              <a:rPr lang="en-US" sz="4000" b="1" i="1" dirty="0"/>
              <a:t>The State of Clinical Practice and Preparation in </a:t>
            </a:r>
            <a:br>
              <a:rPr lang="en-US" sz="4000" b="1" i="1" dirty="0"/>
            </a:br>
            <a:r>
              <a:rPr lang="en-US" sz="4000" b="1" i="1" dirty="0"/>
              <a:t>New Hampshire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4113"/>
            <a:ext cx="10515600" cy="4282849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latin typeface="+mj-lt"/>
              </a:rPr>
              <a:t>2019 CEEDAR Cross-State Convening Meeting</a:t>
            </a:r>
          </a:p>
          <a:p>
            <a:pPr marL="0" indent="0" algn="ctr">
              <a:buNone/>
            </a:pPr>
            <a:r>
              <a:rPr lang="en-US" sz="2800" b="1" dirty="0">
                <a:latin typeface="+mj-lt"/>
              </a:rPr>
              <a:t>Denver, CO</a:t>
            </a:r>
            <a:endParaRPr lang="en-US" sz="3600" b="1" dirty="0">
              <a:latin typeface="+mj-lt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+mj-lt"/>
              </a:rPr>
              <a:t>Steve Bigaj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+mj-lt"/>
              </a:rPr>
              <a:t>Keene State College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+mj-lt"/>
              </a:rPr>
              <a:t>Keene, NH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+mj-lt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latin typeface="+mj-lt"/>
              </a:rPr>
              <a:t>Other members of the Partnership Research Team</a:t>
            </a:r>
            <a:r>
              <a:rPr lang="en-US" b="1" dirty="0">
                <a:latin typeface="+mj-lt"/>
              </a:rPr>
              <a:t>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j-lt"/>
              </a:rPr>
              <a:t>Megan Birch, Plymouth State College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j-lt"/>
              </a:rPr>
              <a:t>Vince Connelly, University of New Hampshire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j-lt"/>
              </a:rPr>
              <a:t>Laura </a:t>
            </a:r>
            <a:r>
              <a:rPr lang="en-US" dirty="0" err="1">
                <a:latin typeface="+mj-lt"/>
              </a:rPr>
              <a:t>Wasielewski</a:t>
            </a:r>
            <a:r>
              <a:rPr lang="en-US" dirty="0">
                <a:latin typeface="+mj-lt"/>
              </a:rPr>
              <a:t>, Saint. </a:t>
            </a:r>
            <a:r>
              <a:rPr lang="en-US" dirty="0" err="1">
                <a:latin typeface="+mj-lt"/>
              </a:rPr>
              <a:t>Anslem</a:t>
            </a:r>
            <a:r>
              <a:rPr lang="en-US" dirty="0">
                <a:latin typeface="+mj-lt"/>
              </a:rPr>
              <a:t> College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2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Instrument and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buClrTx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Development of the survey including stakeholder feedback</a:t>
            </a:r>
          </a:p>
          <a:p>
            <a:pPr marL="461963" indent="-461963">
              <a:buClrTx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Close-ended and open-ended items, completed online</a:t>
            </a:r>
          </a:p>
          <a:p>
            <a:pPr marL="292608" lvl="1" indent="0">
              <a:buClrTx/>
              <a:buNone/>
            </a:pPr>
            <a:r>
              <a:rPr lang="en-US" sz="2800" dirty="0">
                <a:latin typeface="+mj-lt"/>
              </a:rPr>
              <a:t>	-Part I:  Clinical Practice (early, middle, capstone)</a:t>
            </a:r>
          </a:p>
          <a:p>
            <a:pPr marL="292608" lvl="1" indent="0">
              <a:buClrTx/>
              <a:buNone/>
            </a:pPr>
            <a:r>
              <a:rPr lang="en-US" sz="2800" dirty="0">
                <a:latin typeface="+mj-lt"/>
              </a:rPr>
              <a:t>	-Part II: School – IHE Partnerships</a:t>
            </a:r>
            <a:endParaRPr lang="en-US" sz="3000" dirty="0">
              <a:latin typeface="+mj-lt"/>
            </a:endParaRPr>
          </a:p>
          <a:p>
            <a:pPr marL="0" indent="0">
              <a:buClrTx/>
              <a:buNone/>
            </a:pPr>
            <a:r>
              <a:rPr lang="en-US" sz="3000" u="sng" dirty="0">
                <a:latin typeface="+mj-lt"/>
              </a:rPr>
              <a:t>Participants:</a:t>
            </a:r>
            <a:r>
              <a:rPr lang="en-US" sz="3000" dirty="0">
                <a:latin typeface="+mj-lt"/>
              </a:rPr>
              <a:t> </a:t>
            </a:r>
          </a:p>
          <a:p>
            <a:pPr marL="0" indent="0">
              <a:buClrTx/>
              <a:buNone/>
            </a:pPr>
            <a:r>
              <a:rPr lang="en-US" sz="2800" dirty="0">
                <a:latin typeface="+mj-lt"/>
              </a:rPr>
              <a:t>Educator Preparation Administrators and Program Coordinators (8 of 13 institutions completed with 48 unique responses)</a:t>
            </a:r>
          </a:p>
        </p:txBody>
      </p:sp>
    </p:spTree>
    <p:extLst>
      <p:ext uri="{BB962C8B-B14F-4D97-AF65-F5344CB8AC3E}">
        <p14:creationId xmlns:p14="http://schemas.microsoft.com/office/powerpoint/2010/main" val="181659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Findings: What We Learned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n-US" sz="8000" dirty="0">
              <a:latin typeface="+mj-lt"/>
            </a:endParaRPr>
          </a:p>
          <a:p>
            <a:pPr marL="509588" indent="-5095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8000" b="1" dirty="0">
                <a:latin typeface="+mj-lt"/>
              </a:rPr>
              <a:t>Current status of Clinical Practice: Characteristics at early, middle, and capstone clinical experiences</a:t>
            </a:r>
            <a:br>
              <a:rPr lang="en-US" sz="8000" dirty="0">
                <a:latin typeface="+mj-lt"/>
              </a:rPr>
            </a:br>
            <a:r>
              <a:rPr lang="en-US" sz="8000" dirty="0">
                <a:latin typeface="+mj-lt"/>
              </a:rPr>
              <a:t> </a:t>
            </a:r>
          </a:p>
          <a:p>
            <a:pPr marL="822960" lvl="3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8000" dirty="0">
                <a:latin typeface="+mj-lt"/>
              </a:rPr>
              <a:t>Selection of clinical experiences</a:t>
            </a:r>
          </a:p>
          <a:p>
            <a:pPr marL="822960" lvl="3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8000" dirty="0">
                <a:latin typeface="+mj-lt"/>
              </a:rPr>
              <a:t>Activities engaged in at various levels</a:t>
            </a:r>
          </a:p>
          <a:p>
            <a:pPr marL="822960" lvl="3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8000" dirty="0">
                <a:latin typeface="+mj-lt"/>
              </a:rPr>
              <a:t>Characteristics of supervision and evaluation</a:t>
            </a:r>
          </a:p>
          <a:p>
            <a:pPr marL="822960" lvl="3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8000" dirty="0">
                <a:latin typeface="+mj-lt"/>
              </a:rPr>
              <a:t>Placement Centered or Partnership Centered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268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vs Partnership Emphasis</a:t>
            </a:r>
          </a:p>
        </p:txBody>
      </p:sp>
      <p:pic>
        <p:nvPicPr>
          <p:cNvPr id="5" name="image4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27950" y="2047846"/>
            <a:ext cx="5943600" cy="39751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71655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Findings: What We Learned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7280" y="1672484"/>
            <a:ext cx="10058400" cy="46320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500" dirty="0"/>
          </a:p>
          <a:p>
            <a:pPr marL="0" indent="0">
              <a:buClr>
                <a:schemeClr val="accent6">
                  <a:lumMod val="75000"/>
                </a:schemeClr>
              </a:buClr>
              <a:buSzPct val="75000"/>
              <a:buNone/>
            </a:pPr>
            <a:r>
              <a:rPr lang="en-US" sz="5100" b="1" dirty="0">
                <a:latin typeface="+mj-lt"/>
              </a:rPr>
              <a:t>Current status of P-12 School and EPP Partnerships</a:t>
            </a:r>
          </a:p>
          <a:p>
            <a:pPr marL="509588" indent="-509588">
              <a:buClr>
                <a:schemeClr val="accent6">
                  <a:lumMod val="75000"/>
                </a:schemeClr>
              </a:buClr>
              <a:buSzPct val="75000"/>
              <a:buFont typeface="Wingdings" charset="2"/>
              <a:buChar char="Ø"/>
            </a:pPr>
            <a:r>
              <a:rPr lang="en-US" sz="4000" dirty="0">
                <a:latin typeface="+mj-lt"/>
              </a:rPr>
              <a:t>All are shifting towards partnerships, with the most formal relationships reported in connection to culminating experiences. </a:t>
            </a:r>
          </a:p>
          <a:p>
            <a:pPr marL="509588" indent="-509588">
              <a:buClr>
                <a:schemeClr val="accent6">
                  <a:lumMod val="75000"/>
                </a:schemeClr>
              </a:buClr>
              <a:buSzPct val="75000"/>
              <a:buFont typeface="Wingdings" charset="2"/>
              <a:buChar char="Ø"/>
            </a:pPr>
            <a:r>
              <a:rPr lang="en-US" sz="4000" dirty="0">
                <a:latin typeface="+mj-lt"/>
              </a:rPr>
              <a:t>Programs also described relationships, “organic,” often short-term, coordinated by individual faculty and teachers or for specific courses or projects, which were ripe but had not yet developed into a formal partnership.</a:t>
            </a:r>
          </a:p>
          <a:p>
            <a:pPr marL="509588" indent="-509588">
              <a:buClr>
                <a:schemeClr val="accent6">
                  <a:lumMod val="75000"/>
                </a:schemeClr>
              </a:buClr>
              <a:buSzPct val="75000"/>
              <a:buFont typeface="Wingdings" charset="2"/>
              <a:buChar char="Ø"/>
            </a:pPr>
            <a:r>
              <a:rPr lang="en-US" sz="4000" dirty="0">
                <a:latin typeface="+mj-lt"/>
              </a:rPr>
              <a:t>Most programs expressed an aspiration to strengthen, extend, and formalize existing relationships with schools. </a:t>
            </a:r>
          </a:p>
          <a:p>
            <a:pPr marL="509588" indent="-509588">
              <a:buClr>
                <a:schemeClr val="accent6">
                  <a:lumMod val="75000"/>
                </a:schemeClr>
              </a:buClr>
              <a:buSzPct val="75000"/>
              <a:buFont typeface="Wingdings" charset="2"/>
              <a:buChar char="Ø"/>
            </a:pPr>
            <a:r>
              <a:rPr lang="en-US" sz="4000" dirty="0">
                <a:latin typeface="+mj-lt"/>
              </a:rPr>
              <a:t>The Inventory also revealed several hurdles faced by by IHEs: financial, geographic, systematic.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charset="2"/>
              <a:buChar char="Ø"/>
            </a:pPr>
            <a:endParaRPr lang="en-US" sz="3200" dirty="0">
              <a:latin typeface="+mj-lt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charset="2"/>
              <a:buChar char="Ø"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344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Sharing of Results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39262"/>
            <a:ext cx="98071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+mj-lt"/>
              </a:rPr>
              <a:t>IHE Network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sz="3200" dirty="0">
              <a:latin typeface="+mj-lt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+mj-lt"/>
              </a:rPr>
              <a:t>AERA, ATE, CEEDAR, NERRO, CEC, ACRES, NAPDS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3200" dirty="0">
              <a:latin typeface="+mj-lt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+mj-lt"/>
              </a:rPr>
              <a:t>Publications</a:t>
            </a:r>
          </a:p>
        </p:txBody>
      </p:sp>
    </p:spTree>
    <p:extLst>
      <p:ext uri="{BB962C8B-B14F-4D97-AF65-F5344CB8AC3E}">
        <p14:creationId xmlns:p14="http://schemas.microsoft.com/office/powerpoint/2010/main" val="325246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Upcoming Research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4048" lvl="2" indent="0">
              <a:buNone/>
            </a:pPr>
            <a:endParaRPr lang="en-US" sz="3200" dirty="0"/>
          </a:p>
          <a:p>
            <a:pPr marL="741363" lvl="2" indent="-3571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+mj-lt"/>
              </a:rPr>
              <a:t>Follow up focus-group and/or interviews with  EPP administration/representatives</a:t>
            </a:r>
          </a:p>
          <a:p>
            <a:pPr marL="741363" lvl="2" indent="-3571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sz="3200" dirty="0">
              <a:latin typeface="+mj-lt"/>
            </a:endParaRPr>
          </a:p>
          <a:p>
            <a:pPr marL="741363" lvl="2" indent="-3571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+mj-lt"/>
              </a:rPr>
              <a:t>P-12 Administrator Survey 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  <a:p>
            <a:pPr marL="741363" lvl="2" indent="-3571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+mj-lt"/>
              </a:rPr>
              <a:t>Identification of design elements</a:t>
            </a:r>
          </a:p>
          <a:p>
            <a:pPr marL="384048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452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315997"/>
            <a:ext cx="10058400" cy="402336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over Me Q&amp;A: What's your favorite Muppets cover song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55" y="906296"/>
            <a:ext cx="10446145" cy="456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98019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New Hampshire:  CEEDAR Goal #2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1765165"/>
            <a:ext cx="10058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j-lt"/>
              </a:rPr>
              <a:t>Goal #2 :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To determine the extent and nature of partnerships between NH Educator Preparation Programs (EPPs) and P-12 to demonstrate positive impact on all P-12 student learning and educator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Collect and collate the landscape and context of current practice around partnerships based upon the goal area’s conceptual frame.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Establish a common language and understanding with respect to P-20 partnerships based on the conceptual framework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Expand the volume and quality of partnerships in place in NH</a:t>
            </a:r>
          </a:p>
          <a:p>
            <a:br>
              <a:rPr lang="en-US" sz="4400" dirty="0">
                <a:latin typeface="+mj-lt"/>
              </a:rPr>
            </a:b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568320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531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+mj-lt"/>
                <a:ea typeface="Arial Rounded MT Bold" charset="0"/>
                <a:cs typeface="Arial Rounded MT Bold" charset="0"/>
              </a:rPr>
              <a:t>P-12 School- EPP Partnerships</a:t>
            </a:r>
            <a:endParaRPr lang="en-US" sz="48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3" r="1055" b="2449"/>
          <a:stretch/>
        </p:blipFill>
        <p:spPr>
          <a:xfrm>
            <a:off x="2095508" y="979714"/>
            <a:ext cx="8000983" cy="542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9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1607"/>
            <a:ext cx="10058400" cy="1325878"/>
          </a:xfrm>
        </p:spPr>
        <p:txBody>
          <a:bodyPr>
            <a:noAutofit/>
          </a:bodyPr>
          <a:lstStyle/>
          <a:p>
            <a:r>
              <a:rPr lang="en-US" sz="3800" b="1" dirty="0"/>
              <a:t>Conceptual Framework:</a:t>
            </a:r>
            <a:br>
              <a:rPr lang="en-US" sz="3800" b="1" dirty="0"/>
            </a:br>
            <a:r>
              <a:rPr lang="en-US" sz="3600" b="1" dirty="0"/>
              <a:t>The Nature of EPP/IHE Partnerships and Clinical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174" y="5963287"/>
            <a:ext cx="8577072" cy="738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00" b="1" dirty="0"/>
              <a:t>Figure 1:  Nature of IHE Partnerships with P-12 Schools (IHE Network Partnership Subcommittee, 2016)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3"/>
          <p:cNvSpPr txBox="1"/>
          <p:nvPr/>
        </p:nvSpPr>
        <p:spPr>
          <a:xfrm>
            <a:off x="7658735" y="3505200"/>
            <a:ext cx="1561465" cy="5334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cap="small" dirty="0">
                <a:ea typeface="Calibri"/>
                <a:cs typeface="Times New Roman"/>
              </a:rPr>
              <a:t>Partnership Relationship</a:t>
            </a:r>
            <a:endParaRPr lang="en-US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cap="small" dirty="0">
                <a:ea typeface="Calibri"/>
                <a:cs typeface="Times New Roman"/>
              </a:rPr>
              <a:t> 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627245" y="3597276"/>
            <a:ext cx="2933700" cy="215265"/>
          </a:xfrm>
          <a:prstGeom prst="leftRightArrow">
            <a:avLst>
              <a:gd name="adj1" fmla="val 50000"/>
              <a:gd name="adj2" fmla="val 99805"/>
            </a:avLst>
          </a:prstGeom>
          <a:gradFill rotWithShape="0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16200000">
            <a:off x="4737418" y="3727133"/>
            <a:ext cx="2620645" cy="201930"/>
          </a:xfrm>
          <a:prstGeom prst="leftRightArrow">
            <a:avLst>
              <a:gd name="adj1" fmla="val 50000"/>
              <a:gd name="adj2" fmla="val 99805"/>
            </a:avLst>
          </a:prstGeom>
          <a:gradFill rotWithShape="0"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  <a:lumOff val="0"/>
                  <a:gamma/>
                  <a:tint val="20000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Text Box 12"/>
          <p:cNvSpPr txBox="1"/>
          <p:nvPr/>
        </p:nvSpPr>
        <p:spPr>
          <a:xfrm>
            <a:off x="6632575" y="2736216"/>
            <a:ext cx="320040" cy="3105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a typeface="Calibri"/>
                <a:cs typeface="Times New Roman"/>
              </a:rPr>
              <a:t>IV</a:t>
            </a:r>
            <a:endParaRPr lang="en-US" sz="1100">
              <a:ea typeface="Calibri"/>
              <a:cs typeface="Times New Roman"/>
            </a:endParaRPr>
          </a:p>
        </p:txBody>
      </p:sp>
      <p:sp>
        <p:nvSpPr>
          <p:cNvPr id="9" name="Text Box 4"/>
          <p:cNvSpPr txBox="1"/>
          <p:nvPr/>
        </p:nvSpPr>
        <p:spPr>
          <a:xfrm>
            <a:off x="3048000" y="3505200"/>
            <a:ext cx="1516380" cy="5334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cap="small" dirty="0">
                <a:ea typeface="Calibri"/>
                <a:cs typeface="Times New Roman"/>
              </a:rPr>
              <a:t>Placement Relationship 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1" name="Text Box 11"/>
          <p:cNvSpPr txBox="1"/>
          <p:nvPr/>
        </p:nvSpPr>
        <p:spPr>
          <a:xfrm>
            <a:off x="5118101" y="5257801"/>
            <a:ext cx="1834514" cy="58610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cap="small" dirty="0">
                <a:ea typeface="Calibri"/>
                <a:cs typeface="Times New Roman"/>
              </a:rPr>
              <a:t>Early </a:t>
            </a:r>
          </a:p>
          <a:p>
            <a:pPr algn="ctr"/>
            <a:r>
              <a:rPr lang="en-US" sz="1400" cap="small" dirty="0">
                <a:ea typeface="Calibri"/>
                <a:cs typeface="Times New Roman"/>
              </a:rPr>
              <a:t>Field Experiences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3" name="Text Box 15"/>
          <p:cNvSpPr txBox="1"/>
          <p:nvPr/>
        </p:nvSpPr>
        <p:spPr>
          <a:xfrm>
            <a:off x="5112385" y="1827530"/>
            <a:ext cx="1834515" cy="5651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cap="small" dirty="0">
                <a:ea typeface="Calibri"/>
                <a:cs typeface="Times New Roman"/>
              </a:rPr>
              <a:t>Immersive Clinical Experiences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5" name="Text Box 17"/>
          <p:cNvSpPr txBox="1"/>
          <p:nvPr/>
        </p:nvSpPr>
        <p:spPr>
          <a:xfrm>
            <a:off x="5112385" y="2752091"/>
            <a:ext cx="229870" cy="3105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a typeface="Calibri"/>
                <a:cs typeface="Times New Roman"/>
              </a:rPr>
              <a:t>I</a:t>
            </a:r>
            <a:endParaRPr lang="en-US" sz="1100">
              <a:ea typeface="Calibri"/>
              <a:cs typeface="Times New Roman"/>
            </a:endParaRPr>
          </a:p>
        </p:txBody>
      </p:sp>
      <p:sp>
        <p:nvSpPr>
          <p:cNvPr id="16" name="Text Box 18"/>
          <p:cNvSpPr txBox="1"/>
          <p:nvPr/>
        </p:nvSpPr>
        <p:spPr>
          <a:xfrm>
            <a:off x="5118100" y="4502786"/>
            <a:ext cx="270510" cy="3105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a typeface="Calibri"/>
                <a:cs typeface="Times New Roman"/>
              </a:rPr>
              <a:t>II</a:t>
            </a:r>
            <a:endParaRPr lang="en-US" sz="1100">
              <a:ea typeface="Calibri"/>
              <a:cs typeface="Times New Roman"/>
            </a:endParaRPr>
          </a:p>
        </p:txBody>
      </p:sp>
      <p:sp>
        <p:nvSpPr>
          <p:cNvPr id="17" name="Text Box 19"/>
          <p:cNvSpPr txBox="1"/>
          <p:nvPr/>
        </p:nvSpPr>
        <p:spPr>
          <a:xfrm>
            <a:off x="6705600" y="4526916"/>
            <a:ext cx="381000" cy="28638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a typeface="Calibri"/>
                <a:cs typeface="Times New Roman"/>
              </a:rPr>
              <a:t>III</a:t>
            </a:r>
            <a:endParaRPr lang="en-US" sz="1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01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6488"/>
          </a:xfrm>
        </p:spPr>
        <p:txBody>
          <a:bodyPr>
            <a:normAutofit/>
          </a:bodyPr>
          <a:lstStyle/>
          <a:p>
            <a:r>
              <a:rPr lang="en-US" sz="3800" b="1" dirty="0"/>
              <a:t>Conceptual Framework: Guiding Principles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251507"/>
              </p:ext>
            </p:extLst>
          </p:nvPr>
        </p:nvGraphicFramePr>
        <p:xfrm>
          <a:off x="1828800" y="1958742"/>
          <a:ext cx="8501063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409189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Principle 1: Partnerships are centered on P-12 student learning and development</a:t>
            </a:r>
          </a:p>
        </p:txBody>
      </p:sp>
      <p:pic>
        <p:nvPicPr>
          <p:cNvPr id="5" name="Content Placeholder 4" descr="Global-Learning-Project-India - Special Education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329" y="1867989"/>
            <a:ext cx="4065682" cy="4036421"/>
          </a:xfr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66255" y="1537855"/>
            <a:ext cx="76160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Student learning at the core of our 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Build capacity for collaborative learning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Connect theory to practice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Support diverse needs of all learners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664519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Principle 2: Partnerships foster a culture of adult learning</a:t>
            </a:r>
          </a:p>
        </p:txBody>
      </p:sp>
      <p:pic>
        <p:nvPicPr>
          <p:cNvPr id="4" name="Content Placeholder 3" descr="C:\Documents and Settings\nlory\Desktop\Soph Pix\Marlborough Fall 2011 &amp; Spring 2011 01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/>
          <a:stretch/>
        </p:blipFill>
        <p:spPr bwMode="auto">
          <a:xfrm>
            <a:off x="7341326" y="2037807"/>
            <a:ext cx="4310743" cy="38927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83177" y="2037807"/>
            <a:ext cx="69581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Teaching as a profession, promoting lifelong learning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Collaborative professional learning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Integration of professional learning practices</a:t>
            </a:r>
          </a:p>
        </p:txBody>
      </p:sp>
    </p:spTree>
    <p:extLst>
      <p:ext uri="{BB962C8B-B14F-4D97-AF65-F5344CB8AC3E}">
        <p14:creationId xmlns:p14="http://schemas.microsoft.com/office/powerpoint/2010/main" val="188377509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Principle 3: Partnerships are bidirectional and mutually beneficial</a:t>
            </a:r>
          </a:p>
        </p:txBody>
      </p:sp>
      <p:pic>
        <p:nvPicPr>
          <p:cNvPr id="10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8081124" y="1985554"/>
            <a:ext cx="3623196" cy="352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14102" y="1791211"/>
            <a:ext cx="736702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Shared vision, values, and decision-making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Establishment of communication between and among school partners</a:t>
            </a:r>
          </a:p>
          <a:p>
            <a:endParaRPr lang="en-US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Shared responsibility for teaching and learning of teacher candidates and P-12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Co-construction of experiences (e.g., clinical, professional learning)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1488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Purpose and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3200" u="sng" dirty="0">
                <a:latin typeface="+mj-lt"/>
              </a:rPr>
              <a:t>Purpose</a:t>
            </a:r>
            <a:r>
              <a:rPr lang="en-US" sz="3200" dirty="0">
                <a:latin typeface="+mj-lt"/>
              </a:rPr>
              <a:t>: </a:t>
            </a:r>
            <a:r>
              <a:rPr lang="en-US" sz="3200" i="1" dirty="0">
                <a:latin typeface="+mj-lt"/>
              </a:rPr>
              <a:t>To examine the scope and sequence of clinical experiences in educator preparation programs in our state and explore the nature and strength of the partnerships between EPPs and P-12 schools. 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latin typeface="+mj-lt"/>
              </a:rPr>
              <a:t>What is the current status of clinical practice and </a:t>
            </a:r>
          </a:p>
          <a:p>
            <a:pPr marL="0" indent="0" algn="ctr">
              <a:buNone/>
            </a:pPr>
            <a:r>
              <a:rPr lang="en-US" sz="3200" b="1" dirty="0">
                <a:latin typeface="+mj-lt"/>
              </a:rPr>
              <a:t>EPP - P-12 school partnerships in our state? </a:t>
            </a:r>
          </a:p>
        </p:txBody>
      </p:sp>
    </p:spTree>
    <p:extLst>
      <p:ext uri="{BB962C8B-B14F-4D97-AF65-F5344CB8AC3E}">
        <p14:creationId xmlns:p14="http://schemas.microsoft.com/office/powerpoint/2010/main" val="32470643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670</TotalTime>
  <Words>689</Words>
  <Application>Microsoft Macintosh PowerPoint</Application>
  <PresentationFormat>Widescreen</PresentationFormat>
  <Paragraphs>123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NH CEEDAR Research Initiative:  The State of Clinical Practice and Preparation in  New Hampshire</vt:lpstr>
      <vt:lpstr>New Hampshire:  CEEDAR Goal #2</vt:lpstr>
      <vt:lpstr>PowerPoint Presentation</vt:lpstr>
      <vt:lpstr>Conceptual Framework: The Nature of EPP/IHE Partnerships and Clinical Practice</vt:lpstr>
      <vt:lpstr>Conceptual Framework: Guiding Principles</vt:lpstr>
      <vt:lpstr>Principle 1: Partnerships are centered on P-12 student learning and development</vt:lpstr>
      <vt:lpstr>Principle 2: Partnerships foster a culture of adult learning</vt:lpstr>
      <vt:lpstr>Principle 3: Partnerships are bidirectional and mutually beneficial</vt:lpstr>
      <vt:lpstr>Research Purpose and Question</vt:lpstr>
      <vt:lpstr>Survey Instrument and Participants</vt:lpstr>
      <vt:lpstr>General Findings: What We Learned</vt:lpstr>
      <vt:lpstr>Placement vs Partnership Emphasis</vt:lpstr>
      <vt:lpstr>General Findings: What We Learned</vt:lpstr>
      <vt:lpstr>Sharing of Results</vt:lpstr>
      <vt:lpstr> Upcoming Research Activities</vt:lpstr>
      <vt:lpstr>PowerPoint Presentation</vt:lpstr>
    </vt:vector>
  </TitlesOfParts>
  <Company>Keene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2: Partnerships foster a culture of adult learning</dc:title>
  <dc:creator>Bigaj, Stephen</dc:creator>
  <cp:lastModifiedBy>McNulty-Knight, Elaine</cp:lastModifiedBy>
  <cp:revision>65</cp:revision>
  <cp:lastPrinted>2018-04-24T15:16:01Z</cp:lastPrinted>
  <dcterms:created xsi:type="dcterms:W3CDTF">2018-04-24T14:55:45Z</dcterms:created>
  <dcterms:modified xsi:type="dcterms:W3CDTF">2019-05-02T13:06:30Z</dcterms:modified>
</cp:coreProperties>
</file>