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4" r:id="rId1"/>
  </p:sldMasterIdLst>
  <p:notesMasterIdLst>
    <p:notesMasterId r:id="rId26"/>
  </p:notesMasterIdLst>
  <p:sldIdLst>
    <p:sldId id="256" r:id="rId2"/>
    <p:sldId id="259" r:id="rId3"/>
    <p:sldId id="267" r:id="rId4"/>
    <p:sldId id="276" r:id="rId5"/>
    <p:sldId id="286" r:id="rId6"/>
    <p:sldId id="277" r:id="rId7"/>
    <p:sldId id="278" r:id="rId8"/>
    <p:sldId id="279" r:id="rId9"/>
    <p:sldId id="265" r:id="rId10"/>
    <p:sldId id="273" r:id="rId11"/>
    <p:sldId id="269" r:id="rId12"/>
    <p:sldId id="271" r:id="rId13"/>
    <p:sldId id="270" r:id="rId14"/>
    <p:sldId id="285" r:id="rId15"/>
    <p:sldId id="284" r:id="rId16"/>
    <p:sldId id="283" r:id="rId17"/>
    <p:sldId id="258" r:id="rId18"/>
    <p:sldId id="272" r:id="rId19"/>
    <p:sldId id="281" r:id="rId20"/>
    <p:sldId id="274" r:id="rId21"/>
    <p:sldId id="266" r:id="rId22"/>
    <p:sldId id="275" r:id="rId23"/>
    <p:sldId id="280" r:id="rId24"/>
    <p:sldId id="28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6555" autoAdjust="0"/>
    <p:restoredTop sz="59265"/>
  </p:normalViewPr>
  <p:slideViewPr>
    <p:cSldViewPr snapToGrid="0" snapToObjects="1">
      <p:cViewPr varScale="1">
        <p:scale>
          <a:sx n="55" d="100"/>
          <a:sy n="55" d="100"/>
        </p:scale>
        <p:origin x="208" y="37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8" Type="http://schemas.openxmlformats.org/officeDocument/2006/relationships/hyperlink" Target="https://www.neweducationhighway.org/blog/planning-for-student-engagement" TargetMode="External"/><Relationship Id="rId3" Type="http://schemas.openxmlformats.org/officeDocument/2006/relationships/image" Target="../media/image7.png"/><Relationship Id="rId7" Type="http://schemas.openxmlformats.org/officeDocument/2006/relationships/image" Target="../media/image9.jpg"/><Relationship Id="rId2" Type="http://schemas.openxmlformats.org/officeDocument/2006/relationships/hyperlink" Target="https://pxhere.com/en/photo/1557719" TargetMode="External"/><Relationship Id="rId1" Type="http://schemas.openxmlformats.org/officeDocument/2006/relationships/image" Target="../media/image6.jpg"/><Relationship Id="rId6" Type="http://schemas.openxmlformats.org/officeDocument/2006/relationships/hyperlink" Target="http://jillianarmst.blogspot.com/2014/10/the-use-of-video-in-education.html" TargetMode="External"/><Relationship Id="rId5" Type="http://schemas.openxmlformats.org/officeDocument/2006/relationships/image" Target="../media/image8.jpg"/><Relationship Id="rId4" Type="http://schemas.openxmlformats.org/officeDocument/2006/relationships/hyperlink" Target="http://www.pngall.com/team-png/download/12620" TargetMode="External"/></Relationships>
</file>

<file path=ppt/diagrams/_rels/drawing2.xml.rels><?xml version="1.0" encoding="UTF-8" standalone="yes"?>
<Relationships xmlns="http://schemas.openxmlformats.org/package/2006/relationships"><Relationship Id="rId8" Type="http://schemas.openxmlformats.org/officeDocument/2006/relationships/hyperlink" Target="https://www.neweducationhighway.org/blog/planning-for-student-engagement" TargetMode="External"/><Relationship Id="rId3" Type="http://schemas.openxmlformats.org/officeDocument/2006/relationships/image" Target="../media/image7.png"/><Relationship Id="rId7" Type="http://schemas.openxmlformats.org/officeDocument/2006/relationships/image" Target="../media/image9.jpg"/><Relationship Id="rId2" Type="http://schemas.openxmlformats.org/officeDocument/2006/relationships/hyperlink" Target="https://pxhere.com/en/photo/1557719" TargetMode="External"/><Relationship Id="rId1" Type="http://schemas.openxmlformats.org/officeDocument/2006/relationships/image" Target="../media/image6.jpg"/><Relationship Id="rId6" Type="http://schemas.openxmlformats.org/officeDocument/2006/relationships/hyperlink" Target="http://jillianarmst.blogspot.com/2014/10/the-use-of-video-in-education.html" TargetMode="External"/><Relationship Id="rId5" Type="http://schemas.openxmlformats.org/officeDocument/2006/relationships/image" Target="../media/image8.jpg"/><Relationship Id="rId4" Type="http://schemas.openxmlformats.org/officeDocument/2006/relationships/hyperlink" Target="http://www.pngall.com/team-png/download/12620"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6F532A1D-5D83-1B4D-9857-76763069A245}" type="doc">
      <dgm:prSet loTypeId="urn:microsoft.com/office/officeart/2005/8/layout/cycle6" loCatId="process" qsTypeId="urn:microsoft.com/office/officeart/2005/8/quickstyle/simple2" qsCatId="simple" csTypeId="urn:microsoft.com/office/officeart/2005/8/colors/colorful1" csCatId="colorful" phldr="1"/>
      <dgm:spPr/>
      <dgm:t>
        <a:bodyPr/>
        <a:lstStyle/>
        <a:p>
          <a:endParaRPr lang="en-US"/>
        </a:p>
      </dgm:t>
    </dgm:pt>
    <dgm:pt modelId="{D5E3AC12-D7C8-8843-9D46-B8FEB78D48EC}">
      <dgm:prSet/>
      <dgm:spPr/>
      <dgm:t>
        <a:bodyPr/>
        <a:lstStyle/>
        <a:p>
          <a:r>
            <a:rPr lang="en-US" dirty="0"/>
            <a:t>Equity</a:t>
          </a:r>
        </a:p>
      </dgm:t>
    </dgm:pt>
    <dgm:pt modelId="{CAD36869-EDA8-6A47-B7A1-6DAF262B3A84}" type="parTrans" cxnId="{AF409D9B-A1CD-8041-9BB4-DC8F029172E6}">
      <dgm:prSet/>
      <dgm:spPr/>
      <dgm:t>
        <a:bodyPr/>
        <a:lstStyle/>
        <a:p>
          <a:endParaRPr lang="en-US"/>
        </a:p>
      </dgm:t>
    </dgm:pt>
    <dgm:pt modelId="{47160A27-8841-DE4F-AA7B-19A7ED0CD0FC}" type="sibTrans" cxnId="{AF409D9B-A1CD-8041-9BB4-DC8F029172E6}">
      <dgm:prSet/>
      <dgm:spPr/>
      <dgm:t>
        <a:bodyPr/>
        <a:lstStyle/>
        <a:p>
          <a:endParaRPr lang="en-US"/>
        </a:p>
      </dgm:t>
    </dgm:pt>
    <dgm:pt modelId="{C6929045-FFF0-9D4F-9D77-1D6ED98FC9F5}">
      <dgm:prSet/>
      <dgm:spPr/>
      <dgm:t>
        <a:bodyPr/>
        <a:lstStyle/>
        <a:p>
          <a:r>
            <a:rPr lang="en-US" dirty="0"/>
            <a:t>Access</a:t>
          </a:r>
        </a:p>
      </dgm:t>
    </dgm:pt>
    <dgm:pt modelId="{C821631B-C4ED-FA4C-ADF6-DA7D39D334AD}" type="parTrans" cxnId="{DF36F07E-5FA2-264B-ABDB-BA8F29D7A3CB}">
      <dgm:prSet/>
      <dgm:spPr/>
      <dgm:t>
        <a:bodyPr/>
        <a:lstStyle/>
        <a:p>
          <a:endParaRPr lang="en-US"/>
        </a:p>
      </dgm:t>
    </dgm:pt>
    <dgm:pt modelId="{A0A386A1-A699-CD4F-BDA9-247FC9E6474F}" type="sibTrans" cxnId="{DF36F07E-5FA2-264B-ABDB-BA8F29D7A3CB}">
      <dgm:prSet/>
      <dgm:spPr/>
      <dgm:t>
        <a:bodyPr/>
        <a:lstStyle/>
        <a:p>
          <a:endParaRPr lang="en-US"/>
        </a:p>
      </dgm:t>
    </dgm:pt>
    <dgm:pt modelId="{79A3DA30-666E-0449-8A09-D03D2BCF6615}">
      <dgm:prSet/>
      <dgm:spPr/>
      <dgm:t>
        <a:bodyPr/>
        <a:lstStyle/>
        <a:p>
          <a:r>
            <a:rPr lang="en-US" dirty="0"/>
            <a:t>HLPs</a:t>
          </a:r>
        </a:p>
      </dgm:t>
    </dgm:pt>
    <dgm:pt modelId="{1E034F8E-61CA-5C44-9DAA-ECAC681B6B13}" type="parTrans" cxnId="{83BB0161-A797-4743-8BFA-3097D249D589}">
      <dgm:prSet/>
      <dgm:spPr/>
      <dgm:t>
        <a:bodyPr/>
        <a:lstStyle/>
        <a:p>
          <a:endParaRPr lang="en-US"/>
        </a:p>
      </dgm:t>
    </dgm:pt>
    <dgm:pt modelId="{595861D0-28DA-E344-A86C-EEB8FB9CCCBD}" type="sibTrans" cxnId="{83BB0161-A797-4743-8BFA-3097D249D589}">
      <dgm:prSet/>
      <dgm:spPr/>
      <dgm:t>
        <a:bodyPr/>
        <a:lstStyle/>
        <a:p>
          <a:endParaRPr lang="en-US"/>
        </a:p>
      </dgm:t>
    </dgm:pt>
    <dgm:pt modelId="{B89AA8E6-D678-D34E-9BD8-E371B8ADA310}" type="pres">
      <dgm:prSet presAssocID="{6F532A1D-5D83-1B4D-9857-76763069A245}" presName="cycle" presStyleCnt="0">
        <dgm:presLayoutVars>
          <dgm:dir/>
          <dgm:resizeHandles val="exact"/>
        </dgm:presLayoutVars>
      </dgm:prSet>
      <dgm:spPr/>
    </dgm:pt>
    <dgm:pt modelId="{73766B6B-95CE-0D42-AC3B-13D4E7959CF3}" type="pres">
      <dgm:prSet presAssocID="{D5E3AC12-D7C8-8843-9D46-B8FEB78D48EC}" presName="node" presStyleLbl="node1" presStyleIdx="0" presStyleCnt="3">
        <dgm:presLayoutVars>
          <dgm:bulletEnabled val="1"/>
        </dgm:presLayoutVars>
      </dgm:prSet>
      <dgm:spPr/>
    </dgm:pt>
    <dgm:pt modelId="{643AC9FF-509A-F444-8545-5336A688E821}" type="pres">
      <dgm:prSet presAssocID="{D5E3AC12-D7C8-8843-9D46-B8FEB78D48EC}" presName="spNode" presStyleCnt="0"/>
      <dgm:spPr/>
    </dgm:pt>
    <dgm:pt modelId="{1856B625-CC9E-0C4D-9AE2-619A6BA0FC1D}" type="pres">
      <dgm:prSet presAssocID="{47160A27-8841-DE4F-AA7B-19A7ED0CD0FC}" presName="sibTrans" presStyleLbl="sibTrans1D1" presStyleIdx="0" presStyleCnt="3"/>
      <dgm:spPr/>
    </dgm:pt>
    <dgm:pt modelId="{380E803D-A8BB-9A44-A69A-EECDCB46EF11}" type="pres">
      <dgm:prSet presAssocID="{C6929045-FFF0-9D4F-9D77-1D6ED98FC9F5}" presName="node" presStyleLbl="node1" presStyleIdx="1" presStyleCnt="3">
        <dgm:presLayoutVars>
          <dgm:bulletEnabled val="1"/>
        </dgm:presLayoutVars>
      </dgm:prSet>
      <dgm:spPr/>
    </dgm:pt>
    <dgm:pt modelId="{8E8240C5-34DC-6E4C-8C6D-8CA6C52FFBE6}" type="pres">
      <dgm:prSet presAssocID="{C6929045-FFF0-9D4F-9D77-1D6ED98FC9F5}" presName="spNode" presStyleCnt="0"/>
      <dgm:spPr/>
    </dgm:pt>
    <dgm:pt modelId="{3D1EB46B-AB1B-0D4A-B226-267111BEB5EE}" type="pres">
      <dgm:prSet presAssocID="{A0A386A1-A699-CD4F-BDA9-247FC9E6474F}" presName="sibTrans" presStyleLbl="sibTrans1D1" presStyleIdx="1" presStyleCnt="3"/>
      <dgm:spPr/>
    </dgm:pt>
    <dgm:pt modelId="{23B7F516-3D53-DA44-A149-5F139386D040}" type="pres">
      <dgm:prSet presAssocID="{79A3DA30-666E-0449-8A09-D03D2BCF6615}" presName="node" presStyleLbl="node1" presStyleIdx="2" presStyleCnt="3">
        <dgm:presLayoutVars>
          <dgm:bulletEnabled val="1"/>
        </dgm:presLayoutVars>
      </dgm:prSet>
      <dgm:spPr/>
    </dgm:pt>
    <dgm:pt modelId="{6716070D-F14A-164F-B4CA-0644FB541593}" type="pres">
      <dgm:prSet presAssocID="{79A3DA30-666E-0449-8A09-D03D2BCF6615}" presName="spNode" presStyleCnt="0"/>
      <dgm:spPr/>
    </dgm:pt>
    <dgm:pt modelId="{74ADBFA8-40C4-2846-8682-50648C98C2A0}" type="pres">
      <dgm:prSet presAssocID="{595861D0-28DA-E344-A86C-EEB8FB9CCCBD}" presName="sibTrans" presStyleLbl="sibTrans1D1" presStyleIdx="2" presStyleCnt="3"/>
      <dgm:spPr/>
    </dgm:pt>
  </dgm:ptLst>
  <dgm:cxnLst>
    <dgm:cxn modelId="{790F6102-EED3-314B-9506-38B7BA9C3202}" type="presOf" srcId="{595861D0-28DA-E344-A86C-EEB8FB9CCCBD}" destId="{74ADBFA8-40C4-2846-8682-50648C98C2A0}" srcOrd="0" destOrd="0" presId="urn:microsoft.com/office/officeart/2005/8/layout/cycle6"/>
    <dgm:cxn modelId="{9C02132D-0891-034E-9271-53D5D5A64E72}" type="presOf" srcId="{A0A386A1-A699-CD4F-BDA9-247FC9E6474F}" destId="{3D1EB46B-AB1B-0D4A-B226-267111BEB5EE}" srcOrd="0" destOrd="0" presId="urn:microsoft.com/office/officeart/2005/8/layout/cycle6"/>
    <dgm:cxn modelId="{E14F6C50-FA2D-BF44-9828-7E9EE192E719}" type="presOf" srcId="{79A3DA30-666E-0449-8A09-D03D2BCF6615}" destId="{23B7F516-3D53-DA44-A149-5F139386D040}" srcOrd="0" destOrd="0" presId="urn:microsoft.com/office/officeart/2005/8/layout/cycle6"/>
    <dgm:cxn modelId="{4C278655-9D85-CA4F-80E9-D991218E49C1}" type="presOf" srcId="{47160A27-8841-DE4F-AA7B-19A7ED0CD0FC}" destId="{1856B625-CC9E-0C4D-9AE2-619A6BA0FC1D}" srcOrd="0" destOrd="0" presId="urn:microsoft.com/office/officeart/2005/8/layout/cycle6"/>
    <dgm:cxn modelId="{83BB0161-A797-4743-8BFA-3097D249D589}" srcId="{6F532A1D-5D83-1B4D-9857-76763069A245}" destId="{79A3DA30-666E-0449-8A09-D03D2BCF6615}" srcOrd="2" destOrd="0" parTransId="{1E034F8E-61CA-5C44-9DAA-ECAC681B6B13}" sibTransId="{595861D0-28DA-E344-A86C-EEB8FB9CCCBD}"/>
    <dgm:cxn modelId="{1B2C0C6D-3744-CA4F-BE2F-DBACD3135015}" type="presOf" srcId="{6F532A1D-5D83-1B4D-9857-76763069A245}" destId="{B89AA8E6-D678-D34E-9BD8-E371B8ADA310}" srcOrd="0" destOrd="0" presId="urn:microsoft.com/office/officeart/2005/8/layout/cycle6"/>
    <dgm:cxn modelId="{F703E172-BEAB-C748-902F-2FF29D985468}" type="presOf" srcId="{D5E3AC12-D7C8-8843-9D46-B8FEB78D48EC}" destId="{73766B6B-95CE-0D42-AC3B-13D4E7959CF3}" srcOrd="0" destOrd="0" presId="urn:microsoft.com/office/officeart/2005/8/layout/cycle6"/>
    <dgm:cxn modelId="{DF36F07E-5FA2-264B-ABDB-BA8F29D7A3CB}" srcId="{6F532A1D-5D83-1B4D-9857-76763069A245}" destId="{C6929045-FFF0-9D4F-9D77-1D6ED98FC9F5}" srcOrd="1" destOrd="0" parTransId="{C821631B-C4ED-FA4C-ADF6-DA7D39D334AD}" sibTransId="{A0A386A1-A699-CD4F-BDA9-247FC9E6474F}"/>
    <dgm:cxn modelId="{2F71C98F-3CD8-AF46-A29F-228E3ECC366A}" type="presOf" srcId="{C6929045-FFF0-9D4F-9D77-1D6ED98FC9F5}" destId="{380E803D-A8BB-9A44-A69A-EECDCB46EF11}" srcOrd="0" destOrd="0" presId="urn:microsoft.com/office/officeart/2005/8/layout/cycle6"/>
    <dgm:cxn modelId="{AF409D9B-A1CD-8041-9BB4-DC8F029172E6}" srcId="{6F532A1D-5D83-1B4D-9857-76763069A245}" destId="{D5E3AC12-D7C8-8843-9D46-B8FEB78D48EC}" srcOrd="0" destOrd="0" parTransId="{CAD36869-EDA8-6A47-B7A1-6DAF262B3A84}" sibTransId="{47160A27-8841-DE4F-AA7B-19A7ED0CD0FC}"/>
    <dgm:cxn modelId="{077366AE-85BE-2F49-B780-9D203274C6C0}" type="presParOf" srcId="{B89AA8E6-D678-D34E-9BD8-E371B8ADA310}" destId="{73766B6B-95CE-0D42-AC3B-13D4E7959CF3}" srcOrd="0" destOrd="0" presId="urn:microsoft.com/office/officeart/2005/8/layout/cycle6"/>
    <dgm:cxn modelId="{C721841B-96D8-D14B-96F7-DDD2F43441F0}" type="presParOf" srcId="{B89AA8E6-D678-D34E-9BD8-E371B8ADA310}" destId="{643AC9FF-509A-F444-8545-5336A688E821}" srcOrd="1" destOrd="0" presId="urn:microsoft.com/office/officeart/2005/8/layout/cycle6"/>
    <dgm:cxn modelId="{DB925B29-82E4-2548-9597-849BE5052011}" type="presParOf" srcId="{B89AA8E6-D678-D34E-9BD8-E371B8ADA310}" destId="{1856B625-CC9E-0C4D-9AE2-619A6BA0FC1D}" srcOrd="2" destOrd="0" presId="urn:microsoft.com/office/officeart/2005/8/layout/cycle6"/>
    <dgm:cxn modelId="{08D73CC3-0C22-5D4A-A21E-73579E4E9342}" type="presParOf" srcId="{B89AA8E6-D678-D34E-9BD8-E371B8ADA310}" destId="{380E803D-A8BB-9A44-A69A-EECDCB46EF11}" srcOrd="3" destOrd="0" presId="urn:microsoft.com/office/officeart/2005/8/layout/cycle6"/>
    <dgm:cxn modelId="{0E59274C-3BCA-D440-8C03-A94CF274B14F}" type="presParOf" srcId="{B89AA8E6-D678-D34E-9BD8-E371B8ADA310}" destId="{8E8240C5-34DC-6E4C-8C6D-8CA6C52FFBE6}" srcOrd="4" destOrd="0" presId="urn:microsoft.com/office/officeart/2005/8/layout/cycle6"/>
    <dgm:cxn modelId="{2B8CC564-8291-A743-AC2D-4CF244E3D8AC}" type="presParOf" srcId="{B89AA8E6-D678-D34E-9BD8-E371B8ADA310}" destId="{3D1EB46B-AB1B-0D4A-B226-267111BEB5EE}" srcOrd="5" destOrd="0" presId="urn:microsoft.com/office/officeart/2005/8/layout/cycle6"/>
    <dgm:cxn modelId="{7C832C45-E114-7C40-9B1F-504D68A136F7}" type="presParOf" srcId="{B89AA8E6-D678-D34E-9BD8-E371B8ADA310}" destId="{23B7F516-3D53-DA44-A149-5F139386D040}" srcOrd="6" destOrd="0" presId="urn:microsoft.com/office/officeart/2005/8/layout/cycle6"/>
    <dgm:cxn modelId="{EA207F81-73FD-4F4E-9AE5-1045DC7DADBD}" type="presParOf" srcId="{B89AA8E6-D678-D34E-9BD8-E371B8ADA310}" destId="{6716070D-F14A-164F-B4CA-0644FB541593}" srcOrd="7" destOrd="0" presId="urn:microsoft.com/office/officeart/2005/8/layout/cycle6"/>
    <dgm:cxn modelId="{48A608F6-C65E-B149-9EA1-40EFF6990173}" type="presParOf" srcId="{B89AA8E6-D678-D34E-9BD8-E371B8ADA310}" destId="{74ADBFA8-40C4-2846-8682-50648C98C2A0}" srcOrd="8"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74059B-5CC1-4A12-BA53-6F04579C84B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2597106-F0FD-4834-96E6-C54BBEAE61E2}">
      <dgm:prSet/>
      <dgm:spPr/>
      <dgm:t>
        <a:bodyPr/>
        <a:lstStyle/>
        <a:p>
          <a:r>
            <a:rPr lang="en-US"/>
            <a:t>HLP 3: Collaborate with families to support student learning and secure needed services.</a:t>
          </a:r>
        </a:p>
      </dgm:t>
    </dgm:pt>
    <dgm:pt modelId="{8245FB53-FF55-4B66-BEAE-F5A76D7191AB}" type="parTrans" cxnId="{27056374-66CF-4AFE-98A3-C52C45B4137B}">
      <dgm:prSet/>
      <dgm:spPr/>
      <dgm:t>
        <a:bodyPr/>
        <a:lstStyle/>
        <a:p>
          <a:endParaRPr lang="en-US"/>
        </a:p>
      </dgm:t>
    </dgm:pt>
    <dgm:pt modelId="{41A5D851-D2DE-4DF0-B412-72C986C82E4E}" type="sibTrans" cxnId="{27056374-66CF-4AFE-98A3-C52C45B4137B}">
      <dgm:prSet/>
      <dgm:spPr/>
      <dgm:t>
        <a:bodyPr/>
        <a:lstStyle/>
        <a:p>
          <a:endParaRPr lang="en-US"/>
        </a:p>
      </dgm:t>
    </dgm:pt>
    <dgm:pt modelId="{6F19444E-945D-4879-B70E-1C381EF1DD31}">
      <dgm:prSet/>
      <dgm:spPr/>
      <dgm:t>
        <a:bodyPr/>
        <a:lstStyle/>
        <a:p>
          <a:r>
            <a:rPr lang="en-US"/>
            <a:t>HLP 5: Interpret and communicate assessment information with stakeholders to collaboratively design and implement educational programs</a:t>
          </a:r>
        </a:p>
      </dgm:t>
    </dgm:pt>
    <dgm:pt modelId="{C000D420-79AD-4FBD-996D-5D423D6968F9}" type="parTrans" cxnId="{7CC02325-7662-41D8-A751-980C86657572}">
      <dgm:prSet/>
      <dgm:spPr/>
      <dgm:t>
        <a:bodyPr/>
        <a:lstStyle/>
        <a:p>
          <a:endParaRPr lang="en-US"/>
        </a:p>
      </dgm:t>
    </dgm:pt>
    <dgm:pt modelId="{741C8AC8-EB0C-4A8D-A95C-DF35B7A97E94}" type="sibTrans" cxnId="{7CC02325-7662-41D8-A751-980C86657572}">
      <dgm:prSet/>
      <dgm:spPr/>
      <dgm:t>
        <a:bodyPr/>
        <a:lstStyle/>
        <a:p>
          <a:endParaRPr lang="en-US"/>
        </a:p>
      </dgm:t>
    </dgm:pt>
    <dgm:pt modelId="{97B09D55-977C-4B0B-A922-00254846B963}">
      <dgm:prSet/>
      <dgm:spPr/>
      <dgm:t>
        <a:bodyPr/>
        <a:lstStyle/>
        <a:p>
          <a:r>
            <a:rPr lang="en-US" dirty="0"/>
            <a:t>HLP 7: Establish a consistent, respectful, and organized learning environment.</a:t>
          </a:r>
        </a:p>
      </dgm:t>
    </dgm:pt>
    <dgm:pt modelId="{94E60326-F240-4389-B30A-E10C892CFBEA}" type="parTrans" cxnId="{3F74AD62-C501-4DDE-9699-9C98065DD415}">
      <dgm:prSet/>
      <dgm:spPr/>
      <dgm:t>
        <a:bodyPr/>
        <a:lstStyle/>
        <a:p>
          <a:endParaRPr lang="en-US"/>
        </a:p>
      </dgm:t>
    </dgm:pt>
    <dgm:pt modelId="{5093ECB4-3B43-496A-A4AA-A8926C773E11}" type="sibTrans" cxnId="{3F74AD62-C501-4DDE-9699-9C98065DD415}">
      <dgm:prSet/>
      <dgm:spPr/>
      <dgm:t>
        <a:bodyPr/>
        <a:lstStyle/>
        <a:p>
          <a:endParaRPr lang="en-US"/>
        </a:p>
      </dgm:t>
    </dgm:pt>
    <dgm:pt modelId="{37E3E81A-3E59-4203-9D88-6D0E4A2FFDCE}">
      <dgm:prSet/>
      <dgm:spPr/>
      <dgm:t>
        <a:bodyPr/>
        <a:lstStyle/>
        <a:p>
          <a:r>
            <a:rPr lang="en-US" dirty="0"/>
            <a:t>HLP 18: Use strategies to promote active student engagement.</a:t>
          </a:r>
        </a:p>
      </dgm:t>
    </dgm:pt>
    <dgm:pt modelId="{A9857BC2-9B41-48BF-8FD6-3CF645025D87}" type="parTrans" cxnId="{E780F08B-FF51-4DEF-A6D6-0800498D0C98}">
      <dgm:prSet/>
      <dgm:spPr/>
      <dgm:t>
        <a:bodyPr/>
        <a:lstStyle/>
        <a:p>
          <a:endParaRPr lang="en-US"/>
        </a:p>
      </dgm:t>
    </dgm:pt>
    <dgm:pt modelId="{D56FD276-4D8F-4418-8E54-3C29229864EA}" type="sibTrans" cxnId="{E780F08B-FF51-4DEF-A6D6-0800498D0C98}">
      <dgm:prSet/>
      <dgm:spPr/>
      <dgm:t>
        <a:bodyPr/>
        <a:lstStyle/>
        <a:p>
          <a:endParaRPr lang="en-US"/>
        </a:p>
      </dgm:t>
    </dgm:pt>
    <dgm:pt modelId="{001EF82F-E35E-49FA-A51D-FF652CBBA587}" type="pres">
      <dgm:prSet presAssocID="{6674059B-5CC1-4A12-BA53-6F04579C84BE}" presName="root" presStyleCnt="0">
        <dgm:presLayoutVars>
          <dgm:dir/>
          <dgm:resizeHandles val="exact"/>
        </dgm:presLayoutVars>
      </dgm:prSet>
      <dgm:spPr/>
    </dgm:pt>
    <dgm:pt modelId="{D3EDEB65-F616-4A6A-B4B5-E3C7303ADD05}" type="pres">
      <dgm:prSet presAssocID="{F2597106-F0FD-4834-96E6-C54BBEAE61E2}" presName="compNode" presStyleCnt="0"/>
      <dgm:spPr/>
    </dgm:pt>
    <dgm:pt modelId="{3D7487E1-4EDA-44BB-A14D-7DDFB8BEBA0B}" type="pres">
      <dgm:prSet presAssocID="{F2597106-F0FD-4834-96E6-C54BBEAE61E2}" presName="bgRect" presStyleLbl="bgShp" presStyleIdx="0" presStyleCnt="4"/>
      <dgm:spPr/>
    </dgm:pt>
    <dgm:pt modelId="{E94E5B68-D458-475E-9DDA-5CD55876428E}" type="pres">
      <dgm:prSet presAssocID="{F2597106-F0FD-4834-96E6-C54BBEAE61E2}" presName="iconRect" presStyleLbl="node1" presStyleIdx="0" presStyleCnt="4"/>
      <dgm:spPr>
        <a:blipFill>
          <a:blip xmlns:r="http://schemas.openxmlformats.org/officeDocument/2006/relationships" r:embed="rId1">
            <a:extLst>
              <a:ext uri="{837473B0-CC2E-450A-ABE3-18F120FF3D39}">
                <a1611:picAttrSrcUrl xmlns:a1611="http://schemas.microsoft.com/office/drawing/2016/11/main" r:id="rId2"/>
              </a:ext>
            </a:extLst>
          </a:blip>
          <a:srcRect/>
          <a:stretch>
            <a:fillRect l="-25000" r="-25000"/>
          </a:stretch>
        </a:blipFill>
        <a:ln>
          <a:noFill/>
        </a:ln>
      </dgm:spPr>
    </dgm:pt>
    <dgm:pt modelId="{335EAA49-B2CA-4E1A-B82C-F9DF328E796F}" type="pres">
      <dgm:prSet presAssocID="{F2597106-F0FD-4834-96E6-C54BBEAE61E2}" presName="spaceRect" presStyleCnt="0"/>
      <dgm:spPr/>
    </dgm:pt>
    <dgm:pt modelId="{FA6D8878-C07F-4399-A2A9-01294C32314C}" type="pres">
      <dgm:prSet presAssocID="{F2597106-F0FD-4834-96E6-C54BBEAE61E2}" presName="parTx" presStyleLbl="revTx" presStyleIdx="0" presStyleCnt="4">
        <dgm:presLayoutVars>
          <dgm:chMax val="0"/>
          <dgm:chPref val="0"/>
        </dgm:presLayoutVars>
      </dgm:prSet>
      <dgm:spPr/>
    </dgm:pt>
    <dgm:pt modelId="{B29202C0-D9A8-4198-BFFC-7C89AD99FE64}" type="pres">
      <dgm:prSet presAssocID="{41A5D851-D2DE-4DF0-B412-72C986C82E4E}" presName="sibTrans" presStyleCnt="0"/>
      <dgm:spPr/>
    </dgm:pt>
    <dgm:pt modelId="{D7FAFB30-0D8A-4B4D-9637-2A265D8530A6}" type="pres">
      <dgm:prSet presAssocID="{6F19444E-945D-4879-B70E-1C381EF1DD31}" presName="compNode" presStyleCnt="0"/>
      <dgm:spPr/>
    </dgm:pt>
    <dgm:pt modelId="{8573B123-36F3-402C-BFE6-4B16B95FA138}" type="pres">
      <dgm:prSet presAssocID="{6F19444E-945D-4879-B70E-1C381EF1DD31}" presName="bgRect" presStyleLbl="bgShp" presStyleIdx="1" presStyleCnt="4"/>
      <dgm:spPr/>
    </dgm:pt>
    <dgm:pt modelId="{08E11F1E-4538-4344-B99E-8DE9134477E9}" type="pres">
      <dgm:prSet presAssocID="{6F19444E-945D-4879-B70E-1C381EF1DD31}" presName="iconRect" presStyleLbl="node1" presStyleIdx="1" presStyleCnt="4"/>
      <dgm:spPr>
        <a:blipFill>
          <a:blip xmlns:r="http://schemas.openxmlformats.org/officeDocument/2006/relationships" r:embed="rId3">
            <a:extLst>
              <a:ext uri="{837473B0-CC2E-450A-ABE3-18F120FF3D39}">
                <a1611:picAttrSrcUrl xmlns:a1611="http://schemas.microsoft.com/office/drawing/2016/11/main" r:id="rId4"/>
              </a:ext>
            </a:extLst>
          </a:blip>
          <a:srcRect/>
          <a:stretch>
            <a:fillRect/>
          </a:stretch>
        </a:blipFill>
        <a:ln>
          <a:noFill/>
        </a:ln>
      </dgm:spPr>
    </dgm:pt>
    <dgm:pt modelId="{F1CD288B-6027-4D94-AAD3-899EAC8DFCF8}" type="pres">
      <dgm:prSet presAssocID="{6F19444E-945D-4879-B70E-1C381EF1DD31}" presName="spaceRect" presStyleCnt="0"/>
      <dgm:spPr/>
    </dgm:pt>
    <dgm:pt modelId="{F4936DAD-926F-42DF-95F1-2BE4FD8610D2}" type="pres">
      <dgm:prSet presAssocID="{6F19444E-945D-4879-B70E-1C381EF1DD31}" presName="parTx" presStyleLbl="revTx" presStyleIdx="1" presStyleCnt="4">
        <dgm:presLayoutVars>
          <dgm:chMax val="0"/>
          <dgm:chPref val="0"/>
        </dgm:presLayoutVars>
      </dgm:prSet>
      <dgm:spPr/>
    </dgm:pt>
    <dgm:pt modelId="{2C4B172D-0E88-4040-B53C-205A30001738}" type="pres">
      <dgm:prSet presAssocID="{741C8AC8-EB0C-4A8D-A95C-DF35B7A97E94}" presName="sibTrans" presStyleCnt="0"/>
      <dgm:spPr/>
    </dgm:pt>
    <dgm:pt modelId="{C3ABCB3E-5C90-4E7F-95D7-D8C922A45B1D}" type="pres">
      <dgm:prSet presAssocID="{97B09D55-977C-4B0B-A922-00254846B963}" presName="compNode" presStyleCnt="0"/>
      <dgm:spPr/>
    </dgm:pt>
    <dgm:pt modelId="{14C8767A-5FF5-4151-81BF-38B49A3A3DED}" type="pres">
      <dgm:prSet presAssocID="{97B09D55-977C-4B0B-A922-00254846B963}" presName="bgRect" presStyleLbl="bgShp" presStyleIdx="2" presStyleCnt="4"/>
      <dgm:spPr/>
    </dgm:pt>
    <dgm:pt modelId="{7116F7F1-69CA-4606-AF26-49C45D05990B}" type="pres">
      <dgm:prSet presAssocID="{97B09D55-977C-4B0B-A922-00254846B963}" presName="iconRect" presStyleLbl="node1" presStyleIdx="2" presStyleCnt="4"/>
      <dgm:spPr>
        <a:blipFill>
          <a:blip xmlns:r="http://schemas.openxmlformats.org/officeDocument/2006/relationships" r:embed="rId5">
            <a:extLst>
              <a:ext uri="{837473B0-CC2E-450A-ABE3-18F120FF3D39}">
                <a1611:picAttrSrcUrl xmlns:a1611="http://schemas.microsoft.com/office/drawing/2016/11/main" r:id="rId6"/>
              </a:ext>
            </a:extLst>
          </a:blip>
          <a:srcRect/>
          <a:stretch>
            <a:fillRect l="-13000" r="-13000"/>
          </a:stretch>
        </a:blipFill>
        <a:ln>
          <a:noFill/>
        </a:ln>
      </dgm:spPr>
    </dgm:pt>
    <dgm:pt modelId="{86FACB68-BB75-487B-8458-D50766170072}" type="pres">
      <dgm:prSet presAssocID="{97B09D55-977C-4B0B-A922-00254846B963}" presName="spaceRect" presStyleCnt="0"/>
      <dgm:spPr/>
    </dgm:pt>
    <dgm:pt modelId="{7FB3AF1D-F77B-42B2-A396-A97EEAF71E6F}" type="pres">
      <dgm:prSet presAssocID="{97B09D55-977C-4B0B-A922-00254846B963}" presName="parTx" presStyleLbl="revTx" presStyleIdx="2" presStyleCnt="4">
        <dgm:presLayoutVars>
          <dgm:chMax val="0"/>
          <dgm:chPref val="0"/>
        </dgm:presLayoutVars>
      </dgm:prSet>
      <dgm:spPr/>
    </dgm:pt>
    <dgm:pt modelId="{3543BB81-06A7-4059-959B-2C71B8DE9E6D}" type="pres">
      <dgm:prSet presAssocID="{5093ECB4-3B43-496A-A4AA-A8926C773E11}" presName="sibTrans" presStyleCnt="0"/>
      <dgm:spPr/>
    </dgm:pt>
    <dgm:pt modelId="{2EC0007F-3043-4A19-AD5E-F3F5F7790B53}" type="pres">
      <dgm:prSet presAssocID="{37E3E81A-3E59-4203-9D88-6D0E4A2FFDCE}" presName="compNode" presStyleCnt="0"/>
      <dgm:spPr/>
    </dgm:pt>
    <dgm:pt modelId="{41C2CBE6-02F1-4179-9A15-532C96464180}" type="pres">
      <dgm:prSet presAssocID="{37E3E81A-3E59-4203-9D88-6D0E4A2FFDCE}" presName="bgRect" presStyleLbl="bgShp" presStyleIdx="3" presStyleCnt="4"/>
      <dgm:spPr/>
    </dgm:pt>
    <dgm:pt modelId="{7DF9BA92-2BE6-414B-9F3A-72FD57EC2F12}" type="pres">
      <dgm:prSet presAssocID="{37E3E81A-3E59-4203-9D88-6D0E4A2FFDC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18000" r="-18000"/>
          </a:stretch>
        </a:blipFill>
        <a:ln>
          <a:noFill/>
        </a:ln>
      </dgm:spPr>
    </dgm:pt>
    <dgm:pt modelId="{28853E5A-8D5C-4B0E-A0F1-5CC4CE5E66AE}" type="pres">
      <dgm:prSet presAssocID="{37E3E81A-3E59-4203-9D88-6D0E4A2FFDCE}" presName="spaceRect" presStyleCnt="0"/>
      <dgm:spPr/>
    </dgm:pt>
    <dgm:pt modelId="{A0E2E3E8-3A94-42C4-919D-6CEEB2CB792F}" type="pres">
      <dgm:prSet presAssocID="{37E3E81A-3E59-4203-9D88-6D0E4A2FFDCE}" presName="parTx" presStyleLbl="revTx" presStyleIdx="3" presStyleCnt="4">
        <dgm:presLayoutVars>
          <dgm:chMax val="0"/>
          <dgm:chPref val="0"/>
        </dgm:presLayoutVars>
      </dgm:prSet>
      <dgm:spPr/>
    </dgm:pt>
  </dgm:ptLst>
  <dgm:cxnLst>
    <dgm:cxn modelId="{8C5DB306-81C0-4E4A-BA3B-7BD09B5ED265}" type="presOf" srcId="{F2597106-F0FD-4834-96E6-C54BBEAE61E2}" destId="{FA6D8878-C07F-4399-A2A9-01294C32314C}" srcOrd="0" destOrd="0" presId="urn:microsoft.com/office/officeart/2018/2/layout/IconVerticalSolidList"/>
    <dgm:cxn modelId="{EA07E207-80C1-414B-A876-25E90E30CC11}" type="presOf" srcId="{6674059B-5CC1-4A12-BA53-6F04579C84BE}" destId="{001EF82F-E35E-49FA-A51D-FF652CBBA587}" srcOrd="0" destOrd="0" presId="urn:microsoft.com/office/officeart/2018/2/layout/IconVerticalSolidList"/>
    <dgm:cxn modelId="{7CC02325-7662-41D8-A751-980C86657572}" srcId="{6674059B-5CC1-4A12-BA53-6F04579C84BE}" destId="{6F19444E-945D-4879-B70E-1C381EF1DD31}" srcOrd="1" destOrd="0" parTransId="{C000D420-79AD-4FBD-996D-5D423D6968F9}" sibTransId="{741C8AC8-EB0C-4A8D-A95C-DF35B7A97E94}"/>
    <dgm:cxn modelId="{A4C31F34-860E-4E1B-82B4-C2B38BF1F778}" type="presOf" srcId="{6F19444E-945D-4879-B70E-1C381EF1DD31}" destId="{F4936DAD-926F-42DF-95F1-2BE4FD8610D2}" srcOrd="0" destOrd="0" presId="urn:microsoft.com/office/officeart/2018/2/layout/IconVerticalSolidList"/>
    <dgm:cxn modelId="{66954E38-0DC7-4ADA-9FA6-BCE0D2CE0B0F}" type="presOf" srcId="{37E3E81A-3E59-4203-9D88-6D0E4A2FFDCE}" destId="{A0E2E3E8-3A94-42C4-919D-6CEEB2CB792F}" srcOrd="0" destOrd="0" presId="urn:microsoft.com/office/officeart/2018/2/layout/IconVerticalSolidList"/>
    <dgm:cxn modelId="{3F74AD62-C501-4DDE-9699-9C98065DD415}" srcId="{6674059B-5CC1-4A12-BA53-6F04579C84BE}" destId="{97B09D55-977C-4B0B-A922-00254846B963}" srcOrd="2" destOrd="0" parTransId="{94E60326-F240-4389-B30A-E10C892CFBEA}" sibTransId="{5093ECB4-3B43-496A-A4AA-A8926C773E11}"/>
    <dgm:cxn modelId="{27056374-66CF-4AFE-98A3-C52C45B4137B}" srcId="{6674059B-5CC1-4A12-BA53-6F04579C84BE}" destId="{F2597106-F0FD-4834-96E6-C54BBEAE61E2}" srcOrd="0" destOrd="0" parTransId="{8245FB53-FF55-4B66-BEAE-F5A76D7191AB}" sibTransId="{41A5D851-D2DE-4DF0-B412-72C986C82E4E}"/>
    <dgm:cxn modelId="{8F25577B-572A-40E8-AFFF-0BDD2B36FB76}" type="presOf" srcId="{97B09D55-977C-4B0B-A922-00254846B963}" destId="{7FB3AF1D-F77B-42B2-A396-A97EEAF71E6F}" srcOrd="0" destOrd="0" presId="urn:microsoft.com/office/officeart/2018/2/layout/IconVerticalSolidList"/>
    <dgm:cxn modelId="{E780F08B-FF51-4DEF-A6D6-0800498D0C98}" srcId="{6674059B-5CC1-4A12-BA53-6F04579C84BE}" destId="{37E3E81A-3E59-4203-9D88-6D0E4A2FFDCE}" srcOrd="3" destOrd="0" parTransId="{A9857BC2-9B41-48BF-8FD6-3CF645025D87}" sibTransId="{D56FD276-4D8F-4418-8E54-3C29229864EA}"/>
    <dgm:cxn modelId="{83F2B413-79AF-43A3-94F1-EC653AF953D6}" type="presParOf" srcId="{001EF82F-E35E-49FA-A51D-FF652CBBA587}" destId="{D3EDEB65-F616-4A6A-B4B5-E3C7303ADD05}" srcOrd="0" destOrd="0" presId="urn:microsoft.com/office/officeart/2018/2/layout/IconVerticalSolidList"/>
    <dgm:cxn modelId="{9E2D7A4B-3D59-4488-BD55-6D7C4ED65227}" type="presParOf" srcId="{D3EDEB65-F616-4A6A-B4B5-E3C7303ADD05}" destId="{3D7487E1-4EDA-44BB-A14D-7DDFB8BEBA0B}" srcOrd="0" destOrd="0" presId="urn:microsoft.com/office/officeart/2018/2/layout/IconVerticalSolidList"/>
    <dgm:cxn modelId="{0CA2C778-BE3B-48C2-BB79-EAB7674C91D5}" type="presParOf" srcId="{D3EDEB65-F616-4A6A-B4B5-E3C7303ADD05}" destId="{E94E5B68-D458-475E-9DDA-5CD55876428E}" srcOrd="1" destOrd="0" presId="urn:microsoft.com/office/officeart/2018/2/layout/IconVerticalSolidList"/>
    <dgm:cxn modelId="{9E7DF7C7-6899-4284-96C9-7667628FDCE9}" type="presParOf" srcId="{D3EDEB65-F616-4A6A-B4B5-E3C7303ADD05}" destId="{335EAA49-B2CA-4E1A-B82C-F9DF328E796F}" srcOrd="2" destOrd="0" presId="urn:microsoft.com/office/officeart/2018/2/layout/IconVerticalSolidList"/>
    <dgm:cxn modelId="{6A38BDF6-3438-4048-A2E0-A07017C573B1}" type="presParOf" srcId="{D3EDEB65-F616-4A6A-B4B5-E3C7303ADD05}" destId="{FA6D8878-C07F-4399-A2A9-01294C32314C}" srcOrd="3" destOrd="0" presId="urn:microsoft.com/office/officeart/2018/2/layout/IconVerticalSolidList"/>
    <dgm:cxn modelId="{10CEBCB4-78EB-4495-9AB5-F48114688268}" type="presParOf" srcId="{001EF82F-E35E-49FA-A51D-FF652CBBA587}" destId="{B29202C0-D9A8-4198-BFFC-7C89AD99FE64}" srcOrd="1" destOrd="0" presId="urn:microsoft.com/office/officeart/2018/2/layout/IconVerticalSolidList"/>
    <dgm:cxn modelId="{53CB0887-F0DC-4724-B575-222416D68824}" type="presParOf" srcId="{001EF82F-E35E-49FA-A51D-FF652CBBA587}" destId="{D7FAFB30-0D8A-4B4D-9637-2A265D8530A6}" srcOrd="2" destOrd="0" presId="urn:microsoft.com/office/officeart/2018/2/layout/IconVerticalSolidList"/>
    <dgm:cxn modelId="{4E031C52-A7B4-4DCE-B14A-05AD71FE5387}" type="presParOf" srcId="{D7FAFB30-0D8A-4B4D-9637-2A265D8530A6}" destId="{8573B123-36F3-402C-BFE6-4B16B95FA138}" srcOrd="0" destOrd="0" presId="urn:microsoft.com/office/officeart/2018/2/layout/IconVerticalSolidList"/>
    <dgm:cxn modelId="{B07667AD-76CA-48D0-BBEB-B8353C0B504C}" type="presParOf" srcId="{D7FAFB30-0D8A-4B4D-9637-2A265D8530A6}" destId="{08E11F1E-4538-4344-B99E-8DE9134477E9}" srcOrd="1" destOrd="0" presId="urn:microsoft.com/office/officeart/2018/2/layout/IconVerticalSolidList"/>
    <dgm:cxn modelId="{E173D329-7E89-49FF-86BE-7BE3DE783905}" type="presParOf" srcId="{D7FAFB30-0D8A-4B4D-9637-2A265D8530A6}" destId="{F1CD288B-6027-4D94-AAD3-899EAC8DFCF8}" srcOrd="2" destOrd="0" presId="urn:microsoft.com/office/officeart/2018/2/layout/IconVerticalSolidList"/>
    <dgm:cxn modelId="{D7FFEC1B-F76A-40D0-9759-4332AECD9098}" type="presParOf" srcId="{D7FAFB30-0D8A-4B4D-9637-2A265D8530A6}" destId="{F4936DAD-926F-42DF-95F1-2BE4FD8610D2}" srcOrd="3" destOrd="0" presId="urn:microsoft.com/office/officeart/2018/2/layout/IconVerticalSolidList"/>
    <dgm:cxn modelId="{891A9FBA-70C3-4BA8-8B82-24157FF6612E}" type="presParOf" srcId="{001EF82F-E35E-49FA-A51D-FF652CBBA587}" destId="{2C4B172D-0E88-4040-B53C-205A30001738}" srcOrd="3" destOrd="0" presId="urn:microsoft.com/office/officeart/2018/2/layout/IconVerticalSolidList"/>
    <dgm:cxn modelId="{68C55CB9-E5D0-4109-97B4-B40A9623D7B3}" type="presParOf" srcId="{001EF82F-E35E-49FA-A51D-FF652CBBA587}" destId="{C3ABCB3E-5C90-4E7F-95D7-D8C922A45B1D}" srcOrd="4" destOrd="0" presId="urn:microsoft.com/office/officeart/2018/2/layout/IconVerticalSolidList"/>
    <dgm:cxn modelId="{2D4DC44C-1696-4037-9783-37EC0F87DA26}" type="presParOf" srcId="{C3ABCB3E-5C90-4E7F-95D7-D8C922A45B1D}" destId="{14C8767A-5FF5-4151-81BF-38B49A3A3DED}" srcOrd="0" destOrd="0" presId="urn:microsoft.com/office/officeart/2018/2/layout/IconVerticalSolidList"/>
    <dgm:cxn modelId="{0F6F16FA-0C33-40BA-AA82-74E6B8B6F3E9}" type="presParOf" srcId="{C3ABCB3E-5C90-4E7F-95D7-D8C922A45B1D}" destId="{7116F7F1-69CA-4606-AF26-49C45D05990B}" srcOrd="1" destOrd="0" presId="urn:microsoft.com/office/officeart/2018/2/layout/IconVerticalSolidList"/>
    <dgm:cxn modelId="{E20B3006-89C7-4BD1-A683-9E7D33D0FA4D}" type="presParOf" srcId="{C3ABCB3E-5C90-4E7F-95D7-D8C922A45B1D}" destId="{86FACB68-BB75-487B-8458-D50766170072}" srcOrd="2" destOrd="0" presId="urn:microsoft.com/office/officeart/2018/2/layout/IconVerticalSolidList"/>
    <dgm:cxn modelId="{CFA46DFC-97E1-4674-A9D2-5189339A339C}" type="presParOf" srcId="{C3ABCB3E-5C90-4E7F-95D7-D8C922A45B1D}" destId="{7FB3AF1D-F77B-42B2-A396-A97EEAF71E6F}" srcOrd="3" destOrd="0" presId="urn:microsoft.com/office/officeart/2018/2/layout/IconVerticalSolidList"/>
    <dgm:cxn modelId="{3B9F2F92-32ED-490A-B28E-13DEF53D0D79}" type="presParOf" srcId="{001EF82F-E35E-49FA-A51D-FF652CBBA587}" destId="{3543BB81-06A7-4059-959B-2C71B8DE9E6D}" srcOrd="5" destOrd="0" presId="urn:microsoft.com/office/officeart/2018/2/layout/IconVerticalSolidList"/>
    <dgm:cxn modelId="{99AC8F1C-3292-4B9E-AC02-DF626D30DB56}" type="presParOf" srcId="{001EF82F-E35E-49FA-A51D-FF652CBBA587}" destId="{2EC0007F-3043-4A19-AD5E-F3F5F7790B53}" srcOrd="6" destOrd="0" presId="urn:microsoft.com/office/officeart/2018/2/layout/IconVerticalSolidList"/>
    <dgm:cxn modelId="{E0D313A2-7D24-42F4-9C38-D386BDA8B3A9}" type="presParOf" srcId="{2EC0007F-3043-4A19-AD5E-F3F5F7790B53}" destId="{41C2CBE6-02F1-4179-9A15-532C96464180}" srcOrd="0" destOrd="0" presId="urn:microsoft.com/office/officeart/2018/2/layout/IconVerticalSolidList"/>
    <dgm:cxn modelId="{5D75D22E-6C6A-429E-BC11-FFA09AF398EE}" type="presParOf" srcId="{2EC0007F-3043-4A19-AD5E-F3F5F7790B53}" destId="{7DF9BA92-2BE6-414B-9F3A-72FD57EC2F12}" srcOrd="1" destOrd="0" presId="urn:microsoft.com/office/officeart/2018/2/layout/IconVerticalSolidList"/>
    <dgm:cxn modelId="{23615333-CBA4-4843-B26E-6A0B0B4613F5}" type="presParOf" srcId="{2EC0007F-3043-4A19-AD5E-F3F5F7790B53}" destId="{28853E5A-8D5C-4B0E-A0F1-5CC4CE5E66AE}" srcOrd="2" destOrd="0" presId="urn:microsoft.com/office/officeart/2018/2/layout/IconVerticalSolidList"/>
    <dgm:cxn modelId="{2563AFDE-4370-4A2F-A53D-4C2AF49E9ACA}" type="presParOf" srcId="{2EC0007F-3043-4A19-AD5E-F3F5F7790B53}" destId="{A0E2E3E8-3A94-42C4-919D-6CEEB2CB792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66B6B-95CE-0D42-AC3B-13D4E7959CF3}">
      <dsp:nvSpPr>
        <dsp:cNvPr id="0" name=""/>
        <dsp:cNvSpPr/>
      </dsp:nvSpPr>
      <dsp:spPr>
        <a:xfrm>
          <a:off x="2167844" y="174"/>
          <a:ext cx="1445229" cy="939399"/>
        </a:xfrm>
        <a:prstGeom prst="roundRect">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Equity</a:t>
          </a:r>
        </a:p>
      </dsp:txBody>
      <dsp:txXfrm>
        <a:off x="2213702" y="46032"/>
        <a:ext cx="1353513" cy="847683"/>
      </dsp:txXfrm>
    </dsp:sp>
    <dsp:sp modelId="{1856B625-CC9E-0C4D-9AE2-619A6BA0FC1D}">
      <dsp:nvSpPr>
        <dsp:cNvPr id="0" name=""/>
        <dsp:cNvSpPr/>
      </dsp:nvSpPr>
      <dsp:spPr>
        <a:xfrm>
          <a:off x="1635836" y="469873"/>
          <a:ext cx="2509245" cy="2509245"/>
        </a:xfrm>
        <a:custGeom>
          <a:avLst/>
          <a:gdLst/>
          <a:ahLst/>
          <a:cxnLst/>
          <a:rect l="0" t="0" r="0" b="0"/>
          <a:pathLst>
            <a:path>
              <a:moveTo>
                <a:pt x="1987771" y="236501"/>
              </a:moveTo>
              <a:arcTo wR="1254622" hR="1254622" stAng="18345458" swAng="3652116"/>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80E803D-A8BB-9A44-A69A-EECDCB46EF11}">
      <dsp:nvSpPr>
        <dsp:cNvPr id="0" name=""/>
        <dsp:cNvSpPr/>
      </dsp:nvSpPr>
      <dsp:spPr>
        <a:xfrm>
          <a:off x="3254379" y="1882108"/>
          <a:ext cx="1445229" cy="939399"/>
        </a:xfrm>
        <a:prstGeom prst="roundRect">
          <a:avLst/>
        </a:prstGeom>
        <a:solidFill>
          <a:schemeClr val="accent3">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Access</a:t>
          </a:r>
        </a:p>
      </dsp:txBody>
      <dsp:txXfrm>
        <a:off x="3300237" y="1927966"/>
        <a:ext cx="1353513" cy="847683"/>
      </dsp:txXfrm>
    </dsp:sp>
    <dsp:sp modelId="{3D1EB46B-AB1B-0D4A-B226-267111BEB5EE}">
      <dsp:nvSpPr>
        <dsp:cNvPr id="0" name=""/>
        <dsp:cNvSpPr/>
      </dsp:nvSpPr>
      <dsp:spPr>
        <a:xfrm>
          <a:off x="1635836" y="469873"/>
          <a:ext cx="2509245" cy="2509245"/>
        </a:xfrm>
        <a:custGeom>
          <a:avLst/>
          <a:gdLst/>
          <a:ahLst/>
          <a:cxnLst/>
          <a:rect l="0" t="0" r="0" b="0"/>
          <a:pathLst>
            <a:path>
              <a:moveTo>
                <a:pt x="1852754" y="2357490"/>
              </a:moveTo>
              <a:arcTo wR="1254622" hR="1254622" stAng="3691630" swAng="3416740"/>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3B7F516-3D53-DA44-A149-5F139386D040}">
      <dsp:nvSpPr>
        <dsp:cNvPr id="0" name=""/>
        <dsp:cNvSpPr/>
      </dsp:nvSpPr>
      <dsp:spPr>
        <a:xfrm>
          <a:off x="1081308" y="1882108"/>
          <a:ext cx="1445229" cy="939399"/>
        </a:xfrm>
        <a:prstGeom prst="roundRect">
          <a:avLst/>
        </a:prstGeom>
        <a:solidFill>
          <a:schemeClr val="accent4">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HLPs</a:t>
          </a:r>
        </a:p>
      </dsp:txBody>
      <dsp:txXfrm>
        <a:off x="1127166" y="1927966"/>
        <a:ext cx="1353513" cy="847683"/>
      </dsp:txXfrm>
    </dsp:sp>
    <dsp:sp modelId="{74ADBFA8-40C4-2846-8682-50648C98C2A0}">
      <dsp:nvSpPr>
        <dsp:cNvPr id="0" name=""/>
        <dsp:cNvSpPr/>
      </dsp:nvSpPr>
      <dsp:spPr>
        <a:xfrm>
          <a:off x="1635836" y="469873"/>
          <a:ext cx="2509245" cy="2509245"/>
        </a:xfrm>
        <a:custGeom>
          <a:avLst/>
          <a:gdLst/>
          <a:ahLst/>
          <a:cxnLst/>
          <a:rect l="0" t="0" r="0" b="0"/>
          <a:pathLst>
            <a:path>
              <a:moveTo>
                <a:pt x="8380" y="1399396"/>
              </a:moveTo>
              <a:arcTo wR="1254622" hR="1254622" stAng="10402426" swAng="3652116"/>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487E1-4EDA-44BB-A14D-7DDFB8BEBA0B}">
      <dsp:nvSpPr>
        <dsp:cNvPr id="0" name=""/>
        <dsp:cNvSpPr/>
      </dsp:nvSpPr>
      <dsp:spPr>
        <a:xfrm>
          <a:off x="0" y="2092"/>
          <a:ext cx="7293610" cy="106055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4E5B68-D458-475E-9DDA-5CD55876428E}">
      <dsp:nvSpPr>
        <dsp:cNvPr id="0" name=""/>
        <dsp:cNvSpPr/>
      </dsp:nvSpPr>
      <dsp:spPr>
        <a:xfrm>
          <a:off x="320818" y="240717"/>
          <a:ext cx="583306" cy="583306"/>
        </a:xfrm>
        <a:prstGeom prst="rect">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l="-25000" r="-25000"/>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A6D8878-C07F-4399-A2A9-01294C32314C}">
      <dsp:nvSpPr>
        <dsp:cNvPr id="0" name=""/>
        <dsp:cNvSpPr/>
      </dsp:nvSpPr>
      <dsp:spPr>
        <a:xfrm>
          <a:off x="1224942" y="2092"/>
          <a:ext cx="6068667" cy="1060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242" tIns="112242" rIns="112242" bIns="112242" numCol="1" spcCol="1270" anchor="ctr" anchorCtr="0">
          <a:noAutofit/>
        </a:bodyPr>
        <a:lstStyle/>
        <a:p>
          <a:pPr marL="0" lvl="0" indent="0" algn="l" defTabSz="844550">
            <a:lnSpc>
              <a:spcPct val="90000"/>
            </a:lnSpc>
            <a:spcBef>
              <a:spcPct val="0"/>
            </a:spcBef>
            <a:spcAft>
              <a:spcPct val="35000"/>
            </a:spcAft>
            <a:buNone/>
          </a:pPr>
          <a:r>
            <a:rPr lang="en-US" sz="1900" kern="1200"/>
            <a:t>HLP 3: Collaborate with families to support student learning and secure needed services.</a:t>
          </a:r>
        </a:p>
      </dsp:txBody>
      <dsp:txXfrm>
        <a:off x="1224942" y="2092"/>
        <a:ext cx="6068667" cy="1060556"/>
      </dsp:txXfrm>
    </dsp:sp>
    <dsp:sp modelId="{8573B123-36F3-402C-BFE6-4B16B95FA138}">
      <dsp:nvSpPr>
        <dsp:cNvPr id="0" name=""/>
        <dsp:cNvSpPr/>
      </dsp:nvSpPr>
      <dsp:spPr>
        <a:xfrm>
          <a:off x="0" y="1327788"/>
          <a:ext cx="7293610" cy="106055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E11F1E-4538-4344-B99E-8DE9134477E9}">
      <dsp:nvSpPr>
        <dsp:cNvPr id="0" name=""/>
        <dsp:cNvSpPr/>
      </dsp:nvSpPr>
      <dsp:spPr>
        <a:xfrm>
          <a:off x="320818" y="1566413"/>
          <a:ext cx="583306" cy="583306"/>
        </a:xfrm>
        <a:prstGeom prst="rect">
          <a:avLst/>
        </a:prstGeom>
        <a:blipFill>
          <a:blip xmlns:r="http://schemas.openxmlformats.org/officeDocument/2006/relationships" r:embed="rId3">
            <a:extLst>
              <a:ext uri="{837473B0-CC2E-450A-ABE3-18F120FF3D39}">
                <a1611:picAttrSrcUrl xmlns:a1611="http://schemas.microsoft.com/office/drawing/2016/11/main" r:id="rId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4936DAD-926F-42DF-95F1-2BE4FD8610D2}">
      <dsp:nvSpPr>
        <dsp:cNvPr id="0" name=""/>
        <dsp:cNvSpPr/>
      </dsp:nvSpPr>
      <dsp:spPr>
        <a:xfrm>
          <a:off x="1224942" y="1327788"/>
          <a:ext cx="6068667" cy="1060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242" tIns="112242" rIns="112242" bIns="112242" numCol="1" spcCol="1270" anchor="ctr" anchorCtr="0">
          <a:noAutofit/>
        </a:bodyPr>
        <a:lstStyle/>
        <a:p>
          <a:pPr marL="0" lvl="0" indent="0" algn="l" defTabSz="844550">
            <a:lnSpc>
              <a:spcPct val="90000"/>
            </a:lnSpc>
            <a:spcBef>
              <a:spcPct val="0"/>
            </a:spcBef>
            <a:spcAft>
              <a:spcPct val="35000"/>
            </a:spcAft>
            <a:buNone/>
          </a:pPr>
          <a:r>
            <a:rPr lang="en-US" sz="1900" kern="1200"/>
            <a:t>HLP 5: Interpret and communicate assessment information with stakeholders to collaboratively design and implement educational programs</a:t>
          </a:r>
        </a:p>
      </dsp:txBody>
      <dsp:txXfrm>
        <a:off x="1224942" y="1327788"/>
        <a:ext cx="6068667" cy="1060556"/>
      </dsp:txXfrm>
    </dsp:sp>
    <dsp:sp modelId="{14C8767A-5FF5-4151-81BF-38B49A3A3DED}">
      <dsp:nvSpPr>
        <dsp:cNvPr id="0" name=""/>
        <dsp:cNvSpPr/>
      </dsp:nvSpPr>
      <dsp:spPr>
        <a:xfrm>
          <a:off x="0" y="2653484"/>
          <a:ext cx="7293610" cy="106055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16F7F1-69CA-4606-AF26-49C45D05990B}">
      <dsp:nvSpPr>
        <dsp:cNvPr id="0" name=""/>
        <dsp:cNvSpPr/>
      </dsp:nvSpPr>
      <dsp:spPr>
        <a:xfrm>
          <a:off x="320818" y="2892109"/>
          <a:ext cx="583306" cy="583306"/>
        </a:xfrm>
        <a:prstGeom prst="rect">
          <a:avLst/>
        </a:prstGeom>
        <a:blipFill>
          <a:blip xmlns:r="http://schemas.openxmlformats.org/officeDocument/2006/relationships" r:embed="rId5">
            <a:extLst>
              <a:ext uri="{837473B0-CC2E-450A-ABE3-18F120FF3D39}">
                <a1611:picAttrSrcUrl xmlns:a1611="http://schemas.microsoft.com/office/drawing/2016/11/main" r:id="rId6"/>
              </a:ext>
            </a:extLst>
          </a:blip>
          <a:srcRect/>
          <a:stretch>
            <a:fillRect l="-13000" r="-13000"/>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FB3AF1D-F77B-42B2-A396-A97EEAF71E6F}">
      <dsp:nvSpPr>
        <dsp:cNvPr id="0" name=""/>
        <dsp:cNvSpPr/>
      </dsp:nvSpPr>
      <dsp:spPr>
        <a:xfrm>
          <a:off x="1224942" y="2653484"/>
          <a:ext cx="6068667" cy="1060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242" tIns="112242" rIns="112242" bIns="112242" numCol="1" spcCol="1270" anchor="ctr" anchorCtr="0">
          <a:noAutofit/>
        </a:bodyPr>
        <a:lstStyle/>
        <a:p>
          <a:pPr marL="0" lvl="0" indent="0" algn="l" defTabSz="844550">
            <a:lnSpc>
              <a:spcPct val="90000"/>
            </a:lnSpc>
            <a:spcBef>
              <a:spcPct val="0"/>
            </a:spcBef>
            <a:spcAft>
              <a:spcPct val="35000"/>
            </a:spcAft>
            <a:buNone/>
          </a:pPr>
          <a:r>
            <a:rPr lang="en-US" sz="1900" kern="1200" dirty="0"/>
            <a:t>HLP 7: Establish a consistent, respectful, and organized learning environment.</a:t>
          </a:r>
        </a:p>
      </dsp:txBody>
      <dsp:txXfrm>
        <a:off x="1224942" y="2653484"/>
        <a:ext cx="6068667" cy="1060556"/>
      </dsp:txXfrm>
    </dsp:sp>
    <dsp:sp modelId="{41C2CBE6-02F1-4179-9A15-532C96464180}">
      <dsp:nvSpPr>
        <dsp:cNvPr id="0" name=""/>
        <dsp:cNvSpPr/>
      </dsp:nvSpPr>
      <dsp:spPr>
        <a:xfrm>
          <a:off x="0" y="3979179"/>
          <a:ext cx="7293610" cy="106055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F9BA92-2BE6-414B-9F3A-72FD57EC2F12}">
      <dsp:nvSpPr>
        <dsp:cNvPr id="0" name=""/>
        <dsp:cNvSpPr/>
      </dsp:nvSpPr>
      <dsp:spPr>
        <a:xfrm>
          <a:off x="320818" y="4217805"/>
          <a:ext cx="583306" cy="583306"/>
        </a:xfrm>
        <a:prstGeom prst="rect">
          <a:avLst/>
        </a:prstGeom>
        <a:blipFill>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18000" r="-18000"/>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E2E3E8-3A94-42C4-919D-6CEEB2CB792F}">
      <dsp:nvSpPr>
        <dsp:cNvPr id="0" name=""/>
        <dsp:cNvSpPr/>
      </dsp:nvSpPr>
      <dsp:spPr>
        <a:xfrm>
          <a:off x="1224942" y="3979179"/>
          <a:ext cx="6068667" cy="1060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242" tIns="112242" rIns="112242" bIns="112242" numCol="1" spcCol="1270" anchor="ctr" anchorCtr="0">
          <a:noAutofit/>
        </a:bodyPr>
        <a:lstStyle/>
        <a:p>
          <a:pPr marL="0" lvl="0" indent="0" algn="l" defTabSz="844550">
            <a:lnSpc>
              <a:spcPct val="90000"/>
            </a:lnSpc>
            <a:spcBef>
              <a:spcPct val="0"/>
            </a:spcBef>
            <a:spcAft>
              <a:spcPct val="35000"/>
            </a:spcAft>
            <a:buNone/>
          </a:pPr>
          <a:r>
            <a:rPr lang="en-US" sz="1900" kern="1200" dirty="0"/>
            <a:t>HLP 18: Use strategies to promote active student engagement.</a:t>
          </a:r>
        </a:p>
      </dsp:txBody>
      <dsp:txXfrm>
        <a:off x="1224942" y="3979179"/>
        <a:ext cx="6068667" cy="1060556"/>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B72434-D2D9-7E4A-8178-014717EDE23B}" type="datetimeFigureOut">
              <a:rPr lang="en-US" smtClean="0"/>
              <a:t>7/14/22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978AD7-004B-D94A-8E64-244DA9A6FE11}" type="slidenum">
              <a:rPr lang="en-US" smtClean="0"/>
              <a:t>‹#›</a:t>
            </a:fld>
            <a:endParaRPr lang="en-US"/>
          </a:p>
        </p:txBody>
      </p:sp>
    </p:spTree>
    <p:extLst>
      <p:ext uri="{BB962C8B-B14F-4D97-AF65-F5344CB8AC3E}">
        <p14:creationId xmlns:p14="http://schemas.microsoft.com/office/powerpoint/2010/main" val="3958272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nam12.safelinks.protection.outlook.com/?url=https%3A%2F%2Fwww.weforum.org%2Fagenda%2F2016%2F08%2Fblack-lives-matter-movement-explained%2F&amp;data=02%7C01%7Caa.jorgensen%40northeastern.edu%7C2cc1c184718d478d2f6608d805d5c5bb%7Ca8eec281aaa34daeac9b9a398b9215e7%7C0%7C0%7C637265762988482117&amp;sdata=tZ6VlTwus23SWqJp7uBCXdDLt8nRuoH7jGRNboxHcAw%3D&amp;reserved=0"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nam12.safelinks.protection.outlook.com/?url=https%3A%2F%2Faapf.org%2Fpodcast&amp;data=02%7C01%7Caa.jorgensen%40northeastern.edu%7C2cc1c184718d478d2f6608d805d5c5bb%7Ca8eec281aaa34daeac9b9a398b9215e7%7C0%7C0%7C637265762988497086&amp;sdata=WbvM4sZBKxHRxWwOHIuDWM3nWLUEBA%2Fo7R7lxeyfaFo%3D&amp;reserved=0" TargetMode="External"/><Relationship Id="rId5" Type="http://schemas.openxmlformats.org/officeDocument/2006/relationships/hyperlink" Target="https://nam12.safelinks.protection.outlook.com/?url=https%3A%2F%2Fwww.wnyc.org%2Fstory%2Fbreaking-news-consumers-handbook-pdf%2F&amp;data=02%7C01%7Caa.jorgensen%40northeastern.edu%7C2cc1c184718d478d2f6608d805d5c5bb%7Ca8eec281aaa34daeac9b9a398b9215e7%7C0%7C0%7C637265762988492102&amp;sdata=GktDdoy%2BFJJuSp5gl%2B761UozbjjpxEsDVGUBMvl2F0Q%3D&amp;reserved=0" TargetMode="External"/><Relationship Id="rId4" Type="http://schemas.openxmlformats.org/officeDocument/2006/relationships/hyperlink" Target="https://nam12.safelinks.protection.outlook.com/?url=https%3A%2F%2Fmedium.com%2Fequality-includes-you%2Fwhat-white-people-can-do-for-racial-justice-f2d18b0e0234&amp;data=02%7C01%7Caa.jorgensen%40northeastern.edu%7C2cc1c184718d478d2f6608d805d5c5bb%7Ca8eec281aaa34daeac9b9a398b9215e7%7C0%7C0%7C637265762988487105&amp;sdata=r7KXkmWxjKkeVW5Cl2hknfGB3CVt%2FDJlLIrf0PLgj%2FU%3D&amp;reserved=0"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of HLPs as a pathway to equity and access</a:t>
            </a:r>
          </a:p>
          <a:p>
            <a:endParaRPr lang="en-US" dirty="0"/>
          </a:p>
          <a:p>
            <a:r>
              <a:rPr lang="en-US" dirty="0"/>
              <a:t>We will spend our time today discussing: </a:t>
            </a:r>
          </a:p>
          <a:p>
            <a:endParaRPr lang="en-US" dirty="0"/>
          </a:p>
          <a:p>
            <a:pPr marL="228600" indent="-228600">
              <a:buAutoNum type="arabicPeriod"/>
            </a:pPr>
            <a:r>
              <a:rPr lang="en-US" dirty="0"/>
              <a:t>A call to action for addressing issues of equity and access to meaningful academic and social opportunities in general education settings for our p-12 students: Information on our current status related to inclusive practices in Washington State</a:t>
            </a:r>
          </a:p>
          <a:p>
            <a:pPr marL="228600" indent="-228600">
              <a:buAutoNum type="arabicPeriod"/>
            </a:pPr>
            <a:r>
              <a:rPr lang="en-US" dirty="0"/>
              <a:t>Engage in conversation around our individual identity and how that influences our role related to teacher preparation and affecting outcomes for students and families. </a:t>
            </a:r>
          </a:p>
          <a:p>
            <a:pPr marL="228600" indent="-228600">
              <a:buAutoNum type="arabicPeriod"/>
            </a:pPr>
            <a:r>
              <a:rPr lang="en-US" dirty="0"/>
              <a:t>The HLPs and their role in impacting inclusive, equity-based pedagogy, when combined with culturally responsive practices</a:t>
            </a:r>
          </a:p>
          <a:p>
            <a:pPr marL="228600" indent="-228600">
              <a:buAutoNum type="arabicPeriod"/>
            </a:pPr>
            <a:r>
              <a:rPr lang="en-US" dirty="0"/>
              <a:t>CEEDAR and the role of CEEDAR in supporting us in this work at both state and national levels through collaboration across stakeholders, resources, and multiple venues of support</a:t>
            </a:r>
            <a:br>
              <a:rPr lang="en-US" dirty="0"/>
            </a:br>
            <a:endParaRPr lang="en-US" dirty="0"/>
          </a:p>
          <a:p>
            <a:pPr marL="0" indent="0">
              <a:buNone/>
            </a:pPr>
            <a:r>
              <a:rPr lang="en-US" dirty="0"/>
              <a:t>We will have a total of 3 breakout sessions with opportunity to discuss and debrief…</a:t>
            </a:r>
          </a:p>
        </p:txBody>
      </p:sp>
      <p:sp>
        <p:nvSpPr>
          <p:cNvPr id="4" name="Slide Number Placeholder 3"/>
          <p:cNvSpPr>
            <a:spLocks noGrp="1"/>
          </p:cNvSpPr>
          <p:nvPr>
            <p:ph type="sldNum" sz="quarter" idx="5"/>
          </p:nvPr>
        </p:nvSpPr>
        <p:spPr/>
        <p:txBody>
          <a:bodyPr/>
          <a:lstStyle/>
          <a:p>
            <a:fld id="{80978AD7-004B-D94A-8E64-244DA9A6FE11}" type="slidenum">
              <a:rPr lang="en-US" smtClean="0"/>
              <a:t>1</a:t>
            </a:fld>
            <a:endParaRPr lang="en-US"/>
          </a:p>
        </p:txBody>
      </p:sp>
    </p:spTree>
    <p:extLst>
      <p:ext uri="{BB962C8B-B14F-4D97-AF65-F5344CB8AC3E}">
        <p14:creationId xmlns:p14="http://schemas.microsoft.com/office/powerpoint/2010/main" val="2374681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What are HLPs?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Practices that extend the work of Ball and colleagues (HLPs from Teaching Works) – on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Practices, specifically HLPs for inclusive classrooms.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22 practices across 4 domains….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0978AD7-004B-D94A-8E64-244DA9A6FE11}" type="slidenum">
              <a:rPr lang="en-US" smtClean="0"/>
              <a:t>12</a:t>
            </a:fld>
            <a:endParaRPr lang="en-US"/>
          </a:p>
        </p:txBody>
      </p:sp>
    </p:spTree>
    <p:extLst>
      <p:ext uri="{BB962C8B-B14F-4D97-AF65-F5344CB8AC3E}">
        <p14:creationId xmlns:p14="http://schemas.microsoft.com/office/powerpoint/2010/main" val="3662856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Comparison of Ball and colleagues HLPs to HLPs for inclusive classrooms and also special education. </a:t>
            </a:r>
          </a:p>
          <a:p>
            <a:endParaRPr lang="en-US" dirty="0"/>
          </a:p>
          <a:p>
            <a:r>
              <a:rPr lang="en-US" dirty="0"/>
              <a:t>Practices are appropriate for all teachers</a:t>
            </a:r>
          </a:p>
          <a:p>
            <a:endParaRPr lang="en-US" dirty="0"/>
          </a:p>
          <a:p>
            <a:r>
              <a:rPr lang="en-US" dirty="0"/>
              <a:t>HLPs identified for special education vary only in intensity and focus (</a:t>
            </a:r>
            <a:r>
              <a:rPr lang="en-US" dirty="0" err="1"/>
              <a:t>McLeskey</a:t>
            </a:r>
            <a:r>
              <a:rPr lang="en-US" dirty="0"/>
              <a:t> &amp; Brownell, 2015)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kern="1200" dirty="0">
                <a:solidFill>
                  <a:schemeClr val="tx1"/>
                </a:solidFill>
                <a:effectLst/>
                <a:latin typeface="+mn-lt"/>
                <a:ea typeface="+mn-ea"/>
                <a:cs typeface="+mn-cs"/>
              </a:rPr>
              <a:t>HLPs may offer a pathway to equity-based instruction for students when combined with an equity-based lens and culturally responsive pedagogy.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kern="1200" dirty="0">
                <a:solidFill>
                  <a:schemeClr val="tx1"/>
                </a:solidFill>
                <a:effectLst/>
                <a:latin typeface="+mn-lt"/>
                <a:ea typeface="+mn-ea"/>
                <a:cs typeface="+mn-cs"/>
              </a:rPr>
              <a:t>Intentional training of faculty as well as in-service and preservice teachers helps to infuse practices that will provide students equitable access to instruction in general education and special education settings.  </a:t>
            </a:r>
          </a:p>
          <a:p>
            <a:endParaRPr lang="en-US" dirty="0"/>
          </a:p>
        </p:txBody>
      </p:sp>
      <p:sp>
        <p:nvSpPr>
          <p:cNvPr id="4" name="Slide Number Placeholder 3"/>
          <p:cNvSpPr>
            <a:spLocks noGrp="1"/>
          </p:cNvSpPr>
          <p:nvPr>
            <p:ph type="sldNum" sz="quarter" idx="5"/>
          </p:nvPr>
        </p:nvSpPr>
        <p:spPr/>
        <p:txBody>
          <a:bodyPr/>
          <a:lstStyle/>
          <a:p>
            <a:fld id="{80978AD7-004B-D94A-8E64-244DA9A6FE11}" type="slidenum">
              <a:rPr lang="en-US" smtClean="0"/>
              <a:t>13</a:t>
            </a:fld>
            <a:endParaRPr lang="en-US"/>
          </a:p>
        </p:txBody>
      </p:sp>
    </p:spTree>
    <p:extLst>
      <p:ext uri="{BB962C8B-B14F-4D97-AF65-F5344CB8AC3E}">
        <p14:creationId xmlns:p14="http://schemas.microsoft.com/office/powerpoint/2010/main" val="2922832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0978AD7-004B-D94A-8E64-244DA9A6FE11}" type="slidenum">
              <a:rPr lang="en-US" smtClean="0"/>
              <a:t>14</a:t>
            </a:fld>
            <a:endParaRPr lang="en-US"/>
          </a:p>
        </p:txBody>
      </p:sp>
    </p:spTree>
    <p:extLst>
      <p:ext uri="{BB962C8B-B14F-4D97-AF65-F5344CB8AC3E}">
        <p14:creationId xmlns:p14="http://schemas.microsoft.com/office/powerpoint/2010/main" val="84961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kern="1200" dirty="0">
                <a:solidFill>
                  <a:schemeClr val="tx1"/>
                </a:solidFill>
                <a:effectLst/>
                <a:latin typeface="+mn-lt"/>
                <a:ea typeface="+mn-ea"/>
                <a:cs typeface="+mn-cs"/>
              </a:rPr>
              <a:t>Highlights HLPs as a pathways to equity-based instruction for students in distance </a:t>
            </a:r>
            <a:r>
              <a:rPr lang="en-US" sz="1200" b="0" i="0" u="none" kern="1200" dirty="0" err="1">
                <a:solidFill>
                  <a:schemeClr val="tx1"/>
                </a:solidFill>
                <a:effectLst/>
                <a:latin typeface="+mn-lt"/>
                <a:ea typeface="+mn-ea"/>
                <a:cs typeface="+mn-cs"/>
              </a:rPr>
              <a:t>llearning</a:t>
            </a:r>
            <a:endParaRPr lang="en-US" sz="1200" b="0" i="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kern="1200" dirty="0">
                <a:solidFill>
                  <a:schemeClr val="tx1"/>
                </a:solidFill>
                <a:effectLst/>
                <a:latin typeface="+mn-lt"/>
                <a:ea typeface="+mn-ea"/>
                <a:cs typeface="+mn-cs"/>
              </a:rPr>
              <a:t>An example of resources provided by CEEDAR.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kern="1200" dirty="0">
                <a:solidFill>
                  <a:schemeClr val="tx1"/>
                </a:solidFill>
                <a:effectLst/>
                <a:latin typeface="+mn-lt"/>
                <a:ea typeface="+mn-ea"/>
                <a:cs typeface="+mn-cs"/>
              </a:rPr>
              <a:t>Improve preparation programs, preparing preservice candidates even now in current environment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kern="1200" dirty="0">
                <a:solidFill>
                  <a:schemeClr val="tx1"/>
                </a:solidFill>
                <a:effectLst/>
                <a:latin typeface="+mn-lt"/>
                <a:ea typeface="+mn-ea"/>
                <a:cs typeface="+mn-cs"/>
              </a:rPr>
              <a:t>Provide resources to P-12 </a:t>
            </a:r>
            <a:r>
              <a:rPr lang="en-US" sz="1200" b="0" i="0" u="none" kern="1200" dirty="0" err="1">
                <a:solidFill>
                  <a:schemeClr val="tx1"/>
                </a:solidFill>
                <a:effectLst/>
                <a:latin typeface="+mn-lt"/>
                <a:ea typeface="+mn-ea"/>
                <a:cs typeface="+mn-cs"/>
              </a:rPr>
              <a:t>inservice</a:t>
            </a:r>
            <a:r>
              <a:rPr lang="en-US" sz="1200" b="0" i="0" u="none" kern="1200" dirty="0">
                <a:solidFill>
                  <a:schemeClr val="tx1"/>
                </a:solidFill>
                <a:effectLst/>
                <a:latin typeface="+mn-lt"/>
                <a:ea typeface="+mn-ea"/>
                <a:cs typeface="+mn-cs"/>
              </a:rPr>
              <a:t> teachers and educators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kern="1200" dirty="0">
                <a:solidFill>
                  <a:schemeClr val="tx1"/>
                </a:solidFill>
                <a:effectLst/>
                <a:latin typeface="+mn-lt"/>
                <a:ea typeface="+mn-ea"/>
                <a:cs typeface="+mn-cs"/>
              </a:rPr>
              <a:t>Provides opportunity for us to partner with families/support family engagement through resources such as this and many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0978AD7-004B-D94A-8E64-244DA9A6FE11}" type="slidenum">
              <a:rPr lang="en-US" smtClean="0"/>
              <a:t>15</a:t>
            </a:fld>
            <a:endParaRPr lang="en-US"/>
          </a:p>
        </p:txBody>
      </p:sp>
    </p:spTree>
    <p:extLst>
      <p:ext uri="{BB962C8B-B14F-4D97-AF65-F5344CB8AC3E}">
        <p14:creationId xmlns:p14="http://schemas.microsoft.com/office/powerpoint/2010/main" val="3520160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Example of HLPs as a pathway to remove barriers and establish an equitable learning environment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Support all teachers who are striving to ensure students of all backgrounds and abilities are provided equitable access to high-quality instruction in distance learning environments by: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identifying several common barriers that impede effective distance learning;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strengthening educators’ understanding and use of HLPs to address common barriers;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identifying potential strategies that teachers can apply to improve equitable access to content and learning; and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providing resources for teachers to further develop their knowledge and skill in implementing HLPs. </a:t>
            </a:r>
          </a:p>
          <a:p>
            <a:endParaRPr lang="en-US" dirty="0"/>
          </a:p>
          <a:p>
            <a:r>
              <a:rPr lang="en-US" sz="1200" kern="1200" dirty="0">
                <a:solidFill>
                  <a:schemeClr val="tx1"/>
                </a:solidFill>
                <a:effectLst/>
                <a:latin typeface="+mn-lt"/>
                <a:ea typeface="+mn-ea"/>
                <a:cs typeface="+mn-cs"/>
              </a:rPr>
              <a:t>From CEEDAR Brief: Removing Barriers to Distance Learning by Applying HLPs. Herberger, </a:t>
            </a:r>
            <a:r>
              <a:rPr lang="en-US" sz="1200" kern="1200" dirty="0" err="1">
                <a:solidFill>
                  <a:schemeClr val="tx1"/>
                </a:solidFill>
                <a:effectLst/>
                <a:latin typeface="+mn-lt"/>
                <a:ea typeface="+mn-ea"/>
                <a:cs typeface="+mn-cs"/>
              </a:rPr>
              <a:t>Holdheide</a:t>
            </a:r>
            <a:r>
              <a:rPr lang="en-US" sz="1200" kern="1200" dirty="0">
                <a:solidFill>
                  <a:schemeClr val="tx1"/>
                </a:solidFill>
                <a:effectLst/>
                <a:latin typeface="+mn-lt"/>
                <a:ea typeface="+mn-ea"/>
                <a:cs typeface="+mn-cs"/>
              </a:rPr>
              <a:t>, &amp; Sacco 2020</a:t>
            </a:r>
            <a:endParaRPr lang="en-US" dirty="0"/>
          </a:p>
        </p:txBody>
      </p:sp>
      <p:sp>
        <p:nvSpPr>
          <p:cNvPr id="4" name="Slide Number Placeholder 3"/>
          <p:cNvSpPr>
            <a:spLocks noGrp="1"/>
          </p:cNvSpPr>
          <p:nvPr>
            <p:ph type="sldNum" sz="quarter" idx="5"/>
          </p:nvPr>
        </p:nvSpPr>
        <p:spPr/>
        <p:txBody>
          <a:bodyPr/>
          <a:lstStyle/>
          <a:p>
            <a:fld id="{80978AD7-004B-D94A-8E64-244DA9A6FE11}" type="slidenum">
              <a:rPr lang="en-US" smtClean="0"/>
              <a:t>16</a:t>
            </a:fld>
            <a:endParaRPr lang="en-US"/>
          </a:p>
        </p:txBody>
      </p:sp>
    </p:spTree>
    <p:extLst>
      <p:ext uri="{BB962C8B-B14F-4D97-AF65-F5344CB8AC3E}">
        <p14:creationId xmlns:p14="http://schemas.microsoft.com/office/powerpoint/2010/main" val="2393379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kern="1200" dirty="0">
                <a:solidFill>
                  <a:schemeClr val="tx1"/>
                </a:solidFill>
                <a:effectLst/>
                <a:latin typeface="+mn-lt"/>
                <a:ea typeface="+mn-ea"/>
                <a:cs typeface="+mn-cs"/>
              </a:rPr>
              <a:t>Highlight current environment – how these practices provide opportunity for us to partner with families/support family engagement in providing instruction in a distance learning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kern="1200" dirty="0">
                <a:solidFill>
                  <a:schemeClr val="tx1"/>
                </a:solidFill>
                <a:effectLst/>
                <a:latin typeface="+mn-lt"/>
                <a:ea typeface="+mn-ea"/>
                <a:cs typeface="+mn-cs"/>
              </a:rPr>
              <a:t>HLPs implemented along with culturally responsive practices create a pathway to equity-based instruction for ALL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kern="1200" dirty="0">
                <a:solidFill>
                  <a:schemeClr val="tx1"/>
                </a:solidFill>
                <a:effectLst/>
                <a:latin typeface="+mn-lt"/>
                <a:ea typeface="+mn-ea"/>
                <a:cs typeface="+mn-cs"/>
              </a:rPr>
              <a:t>Training of faculty and in-service and preservice teachers infuse practices that will provide ALL students equitable access to instruction in inclusive environments and/or across settings.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kern="1200" dirty="0">
                <a:solidFill>
                  <a:schemeClr val="tx1"/>
                </a:solidFill>
                <a:effectLst/>
                <a:latin typeface="+mn-lt"/>
                <a:ea typeface="+mn-ea"/>
                <a:cs typeface="+mn-cs"/>
              </a:rPr>
              <a:t>Examples of HLPs: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sng" kern="1200" dirty="0">
                <a:solidFill>
                  <a:schemeClr val="tx1"/>
                </a:solidFill>
                <a:effectLst/>
                <a:latin typeface="+mn-lt"/>
                <a:ea typeface="+mn-ea"/>
                <a:cs typeface="+mn-cs"/>
              </a:rPr>
              <a:t>HLP 3: Collaborate with families to support student learning and secure needed services. </a:t>
            </a:r>
            <a:r>
              <a:rPr lang="en-US" sz="1200" b="0" i="0" u="none" strike="noStrike" kern="1200" dirty="0">
                <a:solidFill>
                  <a:schemeClr val="tx1"/>
                </a:solidFill>
                <a:effectLst/>
                <a:latin typeface="+mn-lt"/>
                <a:ea typeface="+mn-ea"/>
                <a:cs typeface="+mn-cs"/>
              </a:rPr>
              <a:t>Teachers collaborate with families about individual children’s needs, goals, programs, and progress over time and ensure families are informed about their rights as well as about special education processes (e.g., IEPs, IFSPs). </a:t>
            </a:r>
            <a:r>
              <a:rPr lang="en-US" sz="1200" b="0" i="0" u="sng" strike="noStrike" kern="1200" dirty="0">
                <a:solidFill>
                  <a:schemeClr val="tx1"/>
                </a:solidFill>
                <a:effectLst/>
                <a:highlight>
                  <a:srgbClr val="FFFF00"/>
                </a:highlight>
                <a:latin typeface="+mn-lt"/>
                <a:ea typeface="+mn-ea"/>
                <a:cs typeface="+mn-cs"/>
              </a:rPr>
              <a:t>Teachers should respectfully and effectively communicate considering the background, socioeconomic status, language, culture, and priorities of the family</a:t>
            </a:r>
            <a:r>
              <a:rPr lang="en-US" sz="1200" b="0" i="0" u="sng" strike="noStrike" kern="12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rPr>
              <a:t> Teachers advocate for resources to help students meet instructional, behavioral, social, and transition goals. In building positive relationships with students, teachers encourage students to self-advocate, with the goal of fostering self-determination over time. Teachers also work with families to self-advocate and support their children’s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HLP 5: Interpret and communicate assessment information with stakeholders to collaboratively design and implement educational programs. </a:t>
            </a:r>
            <a:r>
              <a:rPr lang="en-US" sz="1200" b="0" i="0" u="none" strike="noStrike" kern="1200" dirty="0">
                <a:solidFill>
                  <a:schemeClr val="tx1"/>
                </a:solidFill>
                <a:effectLst/>
                <a:latin typeface="+mn-lt"/>
                <a:ea typeface="+mn-ea"/>
                <a:cs typeface="+mn-cs"/>
              </a:rPr>
              <a:t>Teachers interpret assessment information for stakeholders (i.e., other professionals, families, students) and involve them in the assessment, goal development, and goal implementation process.”] Special educators must understand each assessment’s purpose, </a:t>
            </a:r>
            <a:r>
              <a:rPr lang="en-US" sz="1200" b="0" i="0" u="sng" strike="noStrike" kern="1200" dirty="0">
                <a:solidFill>
                  <a:schemeClr val="tx1"/>
                </a:solidFill>
                <a:effectLst/>
                <a:latin typeface="+mn-lt"/>
                <a:ea typeface="+mn-ea"/>
                <a:cs typeface="+mn-cs"/>
              </a:rPr>
              <a:t>help key stakeholders understand how culture and language influence interpretation of data generated</a:t>
            </a:r>
            <a:r>
              <a:rPr lang="en-US" sz="1200" b="0" i="0" u="none" strike="noStrike" kern="1200" dirty="0">
                <a:solidFill>
                  <a:schemeClr val="tx1"/>
                </a:solidFill>
                <a:effectLst/>
                <a:latin typeface="+mn-lt"/>
                <a:ea typeface="+mn-ea"/>
                <a:cs typeface="+mn-cs"/>
              </a:rPr>
              <a:t>, and use data to collaboratively develop and implement individualized education and transition plans that include goals that are standards-based, appropriate accommodations and modifications, and fair grading practices, and transition goals that are aligned with student need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sng" kern="1200" dirty="0">
                <a:solidFill>
                  <a:schemeClr val="tx1"/>
                </a:solidFill>
                <a:effectLst/>
                <a:latin typeface="+mn-lt"/>
                <a:ea typeface="+mn-ea"/>
                <a:cs typeface="+mn-cs"/>
              </a:rPr>
              <a:t>HLP 7: Establish a consistent, organized, and respectful learning </a:t>
            </a:r>
            <a:r>
              <a:rPr lang="en-US" sz="1200" b="1" i="0" u="sng" kern="1200" dirty="0" err="1">
                <a:solidFill>
                  <a:schemeClr val="tx1"/>
                </a:solidFill>
                <a:effectLst/>
                <a:latin typeface="+mn-lt"/>
                <a:ea typeface="+mn-ea"/>
                <a:cs typeface="+mn-cs"/>
              </a:rPr>
              <a:t>environment.</a:t>
            </a:r>
            <a:r>
              <a:rPr lang="en-US" sz="1200" b="0" i="0" u="none" strike="noStrike" kern="1200" dirty="0" err="1">
                <a:solidFill>
                  <a:schemeClr val="tx1"/>
                </a:solidFill>
                <a:effectLst/>
                <a:latin typeface="+mn-lt"/>
                <a:ea typeface="+mn-ea"/>
                <a:cs typeface="+mn-cs"/>
              </a:rPr>
              <a:t>To</a:t>
            </a:r>
            <a:r>
              <a:rPr lang="en-US" sz="1200" b="0" i="0" u="none" strike="noStrike" kern="1200" dirty="0">
                <a:solidFill>
                  <a:schemeClr val="tx1"/>
                </a:solidFill>
                <a:effectLst/>
                <a:latin typeface="+mn-lt"/>
                <a:ea typeface="+mn-ea"/>
                <a:cs typeface="+mn-cs"/>
              </a:rPr>
              <a:t> build and foster positive relationships, </a:t>
            </a:r>
            <a:r>
              <a:rPr lang="en-US" sz="1200" b="0" i="0" u="sng" strike="noStrike" kern="1200" dirty="0">
                <a:solidFill>
                  <a:schemeClr val="tx1"/>
                </a:solidFill>
                <a:effectLst/>
                <a:latin typeface="+mn-lt"/>
                <a:ea typeface="+mn-ea"/>
                <a:cs typeface="+mn-cs"/>
              </a:rPr>
              <a:t>teachers should establish age-appropriate and culturally responsive expectations, routines, and procedures within their classrooms </a:t>
            </a:r>
            <a:r>
              <a:rPr lang="en-US" sz="1200" b="0" i="0" u="none" strike="noStrike" kern="1200" dirty="0">
                <a:solidFill>
                  <a:schemeClr val="tx1"/>
                </a:solidFill>
                <a:effectLst/>
                <a:latin typeface="+mn-lt"/>
                <a:ea typeface="+mn-ea"/>
                <a:cs typeface="+mn-cs"/>
              </a:rPr>
              <a:t>that are positively stated and explicitly taught and practiced across the school year. When students demonstrate mastery and follow established rules and routines, teachers should provide age-appropriate specific performance feedback in meaningful and caring ways. By establishing, following, and reinforcing expectations of all students within the classroom, teachers will reduce the potential for challenging behavior and increase student engagement. When establishing learning environments, teachers should build mutually respectful relationships with students and engage them in setting the classroom climate (e.g., rules and routines); be respectful; and value ethnic, cultural, contextual, and linguistic diversity to foster student engagement across learning environments.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sng" strike="noStrike" kern="1200" dirty="0">
                <a:solidFill>
                  <a:schemeClr val="tx1"/>
                </a:solidFill>
                <a:effectLst/>
                <a:latin typeface="+mn-lt"/>
                <a:ea typeface="+mn-ea"/>
                <a:cs typeface="+mn-cs"/>
              </a:rPr>
              <a:t>HLP 18: Use</a:t>
            </a:r>
            <a:r>
              <a:rPr lang="en-US" sz="1200" b="1" i="0" u="sng" strike="noStrike" kern="1200" baseline="0" dirty="0">
                <a:solidFill>
                  <a:schemeClr val="tx1"/>
                </a:solidFill>
                <a:effectLst/>
                <a:latin typeface="+mn-lt"/>
                <a:ea typeface="+mn-ea"/>
                <a:cs typeface="+mn-cs"/>
              </a:rPr>
              <a:t> strategies to promote active student engagement. </a:t>
            </a:r>
            <a:r>
              <a:rPr lang="en-US" sz="1200" b="0" i="0" u="none" strike="noStrike" kern="1200" dirty="0">
                <a:solidFill>
                  <a:schemeClr val="tx1"/>
                </a:solidFill>
                <a:effectLst/>
                <a:latin typeface="+mn-lt"/>
                <a:ea typeface="+mn-ea"/>
                <a:cs typeface="+mn-cs"/>
              </a:rPr>
              <a:t>Teachers use a variety of instructional strategies that result in active student responding. Active student engagement is critical to academic success.</a:t>
            </a:r>
            <a:br>
              <a:rPr lang="en-US" dirty="0"/>
            </a:br>
            <a:r>
              <a:rPr lang="en-US" sz="1200" b="0" i="0" u="none" strike="noStrike" kern="1200" dirty="0">
                <a:solidFill>
                  <a:schemeClr val="tx1"/>
                </a:solidFill>
                <a:effectLst/>
                <a:latin typeface="+mn-lt"/>
                <a:ea typeface="+mn-ea"/>
                <a:cs typeface="+mn-cs"/>
              </a:rPr>
              <a:t>Teachers must initially build positive student–teacher relationships to foster engagement and motivate reluctant learners. </a:t>
            </a:r>
            <a:r>
              <a:rPr lang="en-US" sz="1200" b="0" i="0" u="sng" strike="noStrike" kern="1200" dirty="0">
                <a:solidFill>
                  <a:schemeClr val="tx1"/>
                </a:solidFill>
                <a:effectLst/>
                <a:latin typeface="+mn-lt"/>
                <a:ea typeface="+mn-ea"/>
                <a:cs typeface="+mn-cs"/>
              </a:rPr>
              <a:t>They promote engagement by connecting learning to students’ lives (e. g., knowing students’ academic and cultural backgrounds) </a:t>
            </a:r>
            <a:r>
              <a:rPr lang="en-US" sz="1200" b="0" i="0" u="none" strike="noStrike" kern="1200" dirty="0">
                <a:solidFill>
                  <a:schemeClr val="tx1"/>
                </a:solidFill>
                <a:effectLst/>
                <a:latin typeface="+mn-lt"/>
                <a:ea typeface="+mn-ea"/>
                <a:cs typeface="+mn-cs"/>
              </a:rPr>
              <a:t>and using a variety of teacher-led (e.g., choral responding and response cards), peer-assisted (e. g., cooperative learning and peer tutoring), student-regulated (e.g., self-management), and technology-supported strategies shown empirically to increase student engagement. They monitor student engagement and provide positive and constructive feedback to sustain performance.</a:t>
            </a:r>
          </a:p>
          <a:p>
            <a:endParaRPr lang="en-US" dirty="0"/>
          </a:p>
        </p:txBody>
      </p:sp>
      <p:sp>
        <p:nvSpPr>
          <p:cNvPr id="4" name="Slide Number Placeholder 3"/>
          <p:cNvSpPr>
            <a:spLocks noGrp="1"/>
          </p:cNvSpPr>
          <p:nvPr>
            <p:ph type="sldNum" sz="quarter" idx="5"/>
          </p:nvPr>
        </p:nvSpPr>
        <p:spPr/>
        <p:txBody>
          <a:bodyPr/>
          <a:lstStyle/>
          <a:p>
            <a:fld id="{80978AD7-004B-D94A-8E64-244DA9A6FE11}" type="slidenum">
              <a:rPr lang="en-US" smtClean="0"/>
              <a:t>17</a:t>
            </a:fld>
            <a:endParaRPr lang="en-US"/>
          </a:p>
        </p:txBody>
      </p:sp>
    </p:spTree>
    <p:extLst>
      <p:ext uri="{BB962C8B-B14F-4D97-AF65-F5344CB8AC3E}">
        <p14:creationId xmlns:p14="http://schemas.microsoft.com/office/powerpoint/2010/main" val="2528076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978AD7-004B-D94A-8E64-244DA9A6FE11}" type="slidenum">
              <a:rPr lang="en-US" smtClean="0"/>
              <a:t>18</a:t>
            </a:fld>
            <a:endParaRPr lang="en-US"/>
          </a:p>
        </p:txBody>
      </p:sp>
    </p:spTree>
    <p:extLst>
      <p:ext uri="{BB962C8B-B14F-4D97-AF65-F5344CB8AC3E}">
        <p14:creationId xmlns:p14="http://schemas.microsoft.com/office/powerpoint/2010/main" val="906578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discuss one or more of the following questions in your group.  (Ask group to take a picture of questions before going into rooms and/or paste questions in chat box)</a:t>
            </a:r>
          </a:p>
          <a:p>
            <a:endParaRPr lang="en-US" dirty="0"/>
          </a:p>
        </p:txBody>
      </p:sp>
      <p:sp>
        <p:nvSpPr>
          <p:cNvPr id="4" name="Slide Number Placeholder 3"/>
          <p:cNvSpPr>
            <a:spLocks noGrp="1"/>
          </p:cNvSpPr>
          <p:nvPr>
            <p:ph type="sldNum" sz="quarter" idx="5"/>
          </p:nvPr>
        </p:nvSpPr>
        <p:spPr/>
        <p:txBody>
          <a:bodyPr/>
          <a:lstStyle/>
          <a:p>
            <a:fld id="{80978AD7-004B-D94A-8E64-244DA9A6FE11}" type="slidenum">
              <a:rPr lang="en-US" smtClean="0"/>
              <a:t>19</a:t>
            </a:fld>
            <a:endParaRPr lang="en-US"/>
          </a:p>
        </p:txBody>
      </p:sp>
    </p:spTree>
    <p:extLst>
      <p:ext uri="{BB962C8B-B14F-4D97-AF65-F5344CB8AC3E}">
        <p14:creationId xmlns:p14="http://schemas.microsoft.com/office/powerpoint/2010/main" val="2009821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kern="1200" dirty="0">
                <a:solidFill>
                  <a:schemeClr val="tx1"/>
                </a:solidFill>
                <a:effectLst/>
                <a:latin typeface="+mn-lt"/>
                <a:ea typeface="+mn-ea"/>
                <a:cs typeface="+mn-cs"/>
              </a:rPr>
              <a:t>Opportunities with CEEDAR as our partner in TPP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kern="1200" dirty="0">
                <a:solidFill>
                  <a:schemeClr val="tx1"/>
                </a:solidFill>
                <a:effectLst/>
                <a:latin typeface="+mn-lt"/>
                <a:ea typeface="+mn-ea"/>
                <a:cs typeface="+mn-cs"/>
              </a:rPr>
              <a:t>Provides the opportunity for us to partner with TPPs nationally and statewide, statewide stakeholders including agencies and schools and engage in collaborative relationships, professional development opportunities, and critical conversations about how TPPs can respond</a:t>
            </a:r>
          </a:p>
          <a:p>
            <a:endParaRPr lang="en-US" dirty="0"/>
          </a:p>
          <a:p>
            <a:r>
              <a:rPr lang="en-US" dirty="0"/>
              <a:t>Put in </a:t>
            </a:r>
            <a:r>
              <a:rPr lang="en-US" dirty="0" err="1"/>
              <a:t>chatbox</a:t>
            </a:r>
            <a:r>
              <a:rPr lang="en-US" dirty="0"/>
              <a:t>: </a:t>
            </a:r>
          </a:p>
          <a:p>
            <a:endParaRPr lang="en-US" dirty="0"/>
          </a:p>
          <a:p>
            <a:r>
              <a:rPr lang="en-US" dirty="0"/>
              <a:t>IPH Draft:</a:t>
            </a:r>
          </a:p>
          <a:p>
            <a:r>
              <a:rPr lang="en-US" dirty="0"/>
              <a:t> https://www.k12.wa.us/sites/default/files/public/</a:t>
            </a:r>
            <a:r>
              <a:rPr lang="en-US" dirty="0" err="1"/>
              <a:t>specialed</a:t>
            </a:r>
            <a:r>
              <a:rPr lang="en-US" dirty="0"/>
              <a:t>/inclusion/Inclusionary%20Practices%20Handbook_DRAFT_10.12.20.pdf</a:t>
            </a:r>
          </a:p>
          <a:p>
            <a:endParaRPr lang="en-US" dirty="0"/>
          </a:p>
          <a:p>
            <a:r>
              <a:rPr lang="en-US" dirty="0"/>
              <a:t>We are seeking feedback. You can email it to me at </a:t>
            </a:r>
            <a:r>
              <a:rPr lang="en-US" dirty="0" err="1"/>
              <a:t>ccaniglia@whitworth.edu</a:t>
            </a:r>
            <a:endParaRPr lang="en-US" dirty="0"/>
          </a:p>
        </p:txBody>
      </p:sp>
      <p:sp>
        <p:nvSpPr>
          <p:cNvPr id="4" name="Slide Number Placeholder 3"/>
          <p:cNvSpPr>
            <a:spLocks noGrp="1"/>
          </p:cNvSpPr>
          <p:nvPr>
            <p:ph type="sldNum" sz="quarter" idx="5"/>
          </p:nvPr>
        </p:nvSpPr>
        <p:spPr/>
        <p:txBody>
          <a:bodyPr/>
          <a:lstStyle/>
          <a:p>
            <a:fld id="{80978AD7-004B-D94A-8E64-244DA9A6FE11}" type="slidenum">
              <a:rPr lang="en-US" smtClean="0"/>
              <a:t>20</a:t>
            </a:fld>
            <a:endParaRPr lang="en-US"/>
          </a:p>
        </p:txBody>
      </p:sp>
    </p:spTree>
    <p:extLst>
      <p:ext uri="{BB962C8B-B14F-4D97-AF65-F5344CB8AC3E}">
        <p14:creationId xmlns:p14="http://schemas.microsoft.com/office/powerpoint/2010/main" val="748586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level team work: 5 goal areas, goal 4 Equity and access</a:t>
            </a:r>
          </a:p>
          <a:p>
            <a:endParaRPr lang="en-US" dirty="0"/>
          </a:p>
          <a:p>
            <a:endParaRPr lang="en-US" dirty="0"/>
          </a:p>
          <a:p>
            <a:r>
              <a:rPr lang="en-US" dirty="0"/>
              <a:t>CEEDAR goals make all of this more equitable and connected </a:t>
            </a:r>
          </a:p>
        </p:txBody>
      </p:sp>
      <p:sp>
        <p:nvSpPr>
          <p:cNvPr id="4" name="Slide Number Placeholder 3"/>
          <p:cNvSpPr>
            <a:spLocks noGrp="1"/>
          </p:cNvSpPr>
          <p:nvPr>
            <p:ph type="sldNum" sz="quarter" idx="5"/>
          </p:nvPr>
        </p:nvSpPr>
        <p:spPr/>
        <p:txBody>
          <a:bodyPr/>
          <a:lstStyle/>
          <a:p>
            <a:fld id="{80978AD7-004B-D94A-8E64-244DA9A6FE11}" type="slidenum">
              <a:rPr lang="en-US" smtClean="0"/>
              <a:t>21</a:t>
            </a:fld>
            <a:endParaRPr lang="en-US"/>
          </a:p>
        </p:txBody>
      </p:sp>
    </p:spTree>
    <p:extLst>
      <p:ext uri="{BB962C8B-B14F-4D97-AF65-F5344CB8AC3E}">
        <p14:creationId xmlns:p14="http://schemas.microsoft.com/office/powerpoint/2010/main" val="197215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It is important to note that this kind of acknowledgement is not a new practice developed by colonial institutions. Land acknowledgement is a traditional custom dating back centuries for many Native communities and nations. For non-Indigenous communities, land acknowledgement is a powerful way of showing respect and honoring the Indigenous Peoples of the land on which we work and live. Acknowledgement is a simple way of resisting the erasure of Indigenous histories and working towards honoring and inviting the truth. “ – Duwamish Indian Tribe </a:t>
            </a:r>
            <a:endParaRPr lang="en-US" dirty="0"/>
          </a:p>
        </p:txBody>
      </p:sp>
      <p:sp>
        <p:nvSpPr>
          <p:cNvPr id="4" name="Slide Number Placeholder 3"/>
          <p:cNvSpPr>
            <a:spLocks noGrp="1"/>
          </p:cNvSpPr>
          <p:nvPr>
            <p:ph type="sldNum" sz="quarter" idx="5"/>
          </p:nvPr>
        </p:nvSpPr>
        <p:spPr/>
        <p:txBody>
          <a:bodyPr/>
          <a:lstStyle/>
          <a:p>
            <a:fld id="{80978AD7-004B-D94A-8E64-244DA9A6FE11}" type="slidenum">
              <a:rPr lang="en-US" smtClean="0"/>
              <a:t>2</a:t>
            </a:fld>
            <a:endParaRPr lang="en-US"/>
          </a:p>
        </p:txBody>
      </p:sp>
    </p:spTree>
    <p:extLst>
      <p:ext uri="{BB962C8B-B14F-4D97-AF65-F5344CB8AC3E}">
        <p14:creationId xmlns:p14="http://schemas.microsoft.com/office/powerpoint/2010/main" val="221888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discuss one or more of the following questions in your group.  (Ask group to take a picture of questions before going into rooms and/or paste questions in chat box)</a:t>
            </a:r>
          </a:p>
          <a:p>
            <a:endParaRPr lang="en-US" dirty="0"/>
          </a:p>
        </p:txBody>
      </p:sp>
      <p:sp>
        <p:nvSpPr>
          <p:cNvPr id="4" name="Slide Number Placeholder 3"/>
          <p:cNvSpPr>
            <a:spLocks noGrp="1"/>
          </p:cNvSpPr>
          <p:nvPr>
            <p:ph type="sldNum" sz="quarter" idx="5"/>
          </p:nvPr>
        </p:nvSpPr>
        <p:spPr/>
        <p:txBody>
          <a:bodyPr/>
          <a:lstStyle/>
          <a:p>
            <a:fld id="{80978AD7-004B-D94A-8E64-244DA9A6FE11}" type="slidenum">
              <a:rPr lang="en-US" smtClean="0"/>
              <a:t>22</a:t>
            </a:fld>
            <a:endParaRPr lang="en-US"/>
          </a:p>
        </p:txBody>
      </p:sp>
    </p:spTree>
    <p:extLst>
      <p:ext uri="{BB962C8B-B14F-4D97-AF65-F5344CB8AC3E}">
        <p14:creationId xmlns:p14="http://schemas.microsoft.com/office/powerpoint/2010/main" val="7181574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potential to move systems to be more responsive for all kids. This is the one thing…THE thing. We have the opportunity to be aligned in partnership with CEEDAR, Coordination of systems/entities, embedding HLPs across TPPs and P-21, and including families and communities in the work. This is work that cannot be done in isolation…</a:t>
            </a:r>
          </a:p>
          <a:p>
            <a:endParaRPr lang="en-US" dirty="0"/>
          </a:p>
        </p:txBody>
      </p:sp>
      <p:sp>
        <p:nvSpPr>
          <p:cNvPr id="4" name="Slide Number Placeholder 3"/>
          <p:cNvSpPr>
            <a:spLocks noGrp="1"/>
          </p:cNvSpPr>
          <p:nvPr>
            <p:ph type="sldNum" sz="quarter" idx="5"/>
          </p:nvPr>
        </p:nvSpPr>
        <p:spPr/>
        <p:txBody>
          <a:bodyPr/>
          <a:lstStyle/>
          <a:p>
            <a:fld id="{80978AD7-004B-D94A-8E64-244DA9A6FE11}" type="slidenum">
              <a:rPr lang="en-US" smtClean="0"/>
              <a:t>23</a:t>
            </a:fld>
            <a:endParaRPr lang="en-US"/>
          </a:p>
        </p:txBody>
      </p:sp>
    </p:spTree>
    <p:extLst>
      <p:ext uri="{BB962C8B-B14F-4D97-AF65-F5344CB8AC3E}">
        <p14:creationId xmlns:p14="http://schemas.microsoft.com/office/powerpoint/2010/main" val="9721952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978AD7-004B-D94A-8E64-244DA9A6FE11}" type="slidenum">
              <a:rPr lang="en-US" smtClean="0"/>
              <a:t>24</a:t>
            </a:fld>
            <a:endParaRPr lang="en-US"/>
          </a:p>
        </p:txBody>
      </p:sp>
    </p:spTree>
    <p:extLst>
      <p:ext uri="{BB962C8B-B14F-4D97-AF65-F5344CB8AC3E}">
        <p14:creationId xmlns:p14="http://schemas.microsoft.com/office/powerpoint/2010/main" val="354694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Adopted from OSPI, Puget Sound ESD. We acknowledge the pain and trauma resulting from the past few weeks and over 400 years of racism in the Unite States. We stand with our communities of color, especially those who identify as and/or are categorized as African American. We are committed to centering our work to dismantle structural racism.</a:t>
            </a:r>
          </a:p>
          <a:p>
            <a:r>
              <a:rPr lang="en-US" sz="1200" kern="1200" dirty="0">
                <a:solidFill>
                  <a:schemeClr val="tx1"/>
                </a:solidFill>
                <a:effectLst/>
                <a:latin typeface="+mn-lt"/>
                <a:ea typeface="+mn-ea"/>
                <a:cs typeface="+mn-cs"/>
              </a:rPr>
              <a:t>We offer a comment of silence and honor the space for people from communities of color to speak first, if inclined to do so. We encourage people to use the chat box, if needed. Also, we will include resources in the chat for those who might need more support or want more information. </a:t>
            </a: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hlinkClick r:id="rId3"/>
              </a:rPr>
              <a:t>The Black Lives Matter Movement explained</a:t>
            </a:r>
            <a:r>
              <a:rPr lang="en-US" sz="1200" kern="1200" dirty="0">
                <a:solidFill>
                  <a:schemeClr val="tx1"/>
                </a:solidFill>
                <a:effectLst/>
                <a:latin typeface="+mn-lt"/>
                <a:ea typeface="+mn-ea"/>
                <a:cs typeface="+mn-cs"/>
              </a:rPr>
              <a:t> – a good baseline understand of one of the major organizing groups of the protest </a:t>
            </a:r>
          </a:p>
          <a:p>
            <a:r>
              <a:rPr lang="en-US" sz="1200" u="sng" kern="1200" dirty="0">
                <a:solidFill>
                  <a:schemeClr val="tx1"/>
                </a:solidFill>
                <a:effectLst/>
                <a:latin typeface="+mn-lt"/>
                <a:ea typeface="+mn-ea"/>
                <a:cs typeface="+mn-cs"/>
                <a:hlinkClick r:id="rId4"/>
              </a:rPr>
              <a:t>75 things you can do for racial justice</a:t>
            </a:r>
            <a:r>
              <a:rPr lang="en-US" sz="1200" kern="1200" dirty="0">
                <a:solidFill>
                  <a:schemeClr val="tx1"/>
                </a:solidFill>
                <a:effectLst/>
                <a:latin typeface="+mn-lt"/>
                <a:ea typeface="+mn-ea"/>
                <a:cs typeface="+mn-cs"/>
              </a:rPr>
              <a:t> -- This article is particularly targeted at what white people can do, which is a very US-centric lens, but still offers very useful information to all. These recommendations can be viewed as being for anyone coming at this conversation from a lens other than being black.</a:t>
            </a:r>
          </a:p>
          <a:p>
            <a:r>
              <a:rPr lang="en-US" sz="1200" u="sng" kern="1200" dirty="0">
                <a:solidFill>
                  <a:schemeClr val="tx1"/>
                </a:solidFill>
                <a:effectLst/>
                <a:latin typeface="+mn-lt"/>
                <a:ea typeface="+mn-ea"/>
                <a:cs typeface="+mn-cs"/>
                <a:hlinkClick r:id="rId5"/>
              </a:rPr>
              <a:t>On The Media’s Breaking News Consumer Handbook</a:t>
            </a:r>
            <a:r>
              <a:rPr lang="en-US" sz="1200" kern="1200" dirty="0">
                <a:solidFill>
                  <a:schemeClr val="tx1"/>
                </a:solidFill>
                <a:effectLst/>
                <a:latin typeface="+mn-lt"/>
                <a:ea typeface="+mn-ea"/>
                <a:cs typeface="+mn-cs"/>
              </a:rPr>
              <a:t> – There is a lot of content being released right now. This can help you remember how to analyze what you read with a critical lens</a:t>
            </a:r>
          </a:p>
          <a:p>
            <a:r>
              <a:rPr lang="en-US" sz="1200" u="sng" kern="1200" dirty="0">
                <a:solidFill>
                  <a:schemeClr val="tx1"/>
                </a:solidFill>
                <a:effectLst/>
                <a:latin typeface="+mn-lt"/>
                <a:ea typeface="+mn-ea"/>
                <a:cs typeface="+mn-cs"/>
                <a:hlinkClick r:id="rId6"/>
              </a:rPr>
              <a:t>A podcast on intersectionality</a:t>
            </a:r>
            <a:r>
              <a:rPr lang="en-US" sz="1200" kern="1200" dirty="0">
                <a:solidFill>
                  <a:schemeClr val="tx1"/>
                </a:solidFill>
                <a:effectLst/>
                <a:latin typeface="+mn-lt"/>
                <a:ea typeface="+mn-ea"/>
                <a:cs typeface="+mn-cs"/>
              </a:rPr>
              <a:t> -- another great place to learn more about the place race holds in social justice movements in the US.  </a:t>
            </a:r>
          </a:p>
          <a:p>
            <a:r>
              <a:rPr lang="en-US" sz="1200" kern="1200" dirty="0">
                <a:solidFill>
                  <a:schemeClr val="tx1"/>
                </a:solidFill>
                <a:effectLst/>
                <a:latin typeface="+mn-lt"/>
                <a:ea typeface="+mn-ea"/>
                <a:cs typeface="+mn-cs"/>
              </a:rPr>
              <a:t> Above all be safe, be kind, and be good to yourselves and others.</a:t>
            </a:r>
          </a:p>
          <a:p>
            <a:r>
              <a:rPr lang="en-US" sz="1200" kern="1200" dirty="0">
                <a:solidFill>
                  <a:schemeClr val="tx1"/>
                </a:solidFill>
                <a:effectLst/>
                <a:latin typeface="+mn-lt"/>
                <a:ea typeface="+mn-ea"/>
                <a:cs typeface="+mn-cs"/>
              </a:rPr>
              <a:t>(Adopted by Aaron</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Jorgensen, Northeastern University)</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80978AD7-004B-D94A-8E64-244DA9A6FE11}" type="slidenum">
              <a:rPr lang="en-US" smtClean="0"/>
              <a:t>3</a:t>
            </a:fld>
            <a:endParaRPr lang="en-US"/>
          </a:p>
        </p:txBody>
      </p:sp>
    </p:spTree>
    <p:extLst>
      <p:ext uri="{BB962C8B-B14F-4D97-AF65-F5344CB8AC3E}">
        <p14:creationId xmlns:p14="http://schemas.microsoft.com/office/powerpoint/2010/main" val="1990410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978AD7-004B-D94A-8E64-244DA9A6FE11}" type="slidenum">
              <a:rPr lang="en-US" smtClean="0"/>
              <a:t>5</a:t>
            </a:fld>
            <a:endParaRPr lang="en-US"/>
          </a:p>
        </p:txBody>
      </p:sp>
    </p:spTree>
    <p:extLst>
      <p:ext uri="{BB962C8B-B14F-4D97-AF65-F5344CB8AC3E}">
        <p14:creationId xmlns:p14="http://schemas.microsoft.com/office/powerpoint/2010/main" val="1650328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978AD7-004B-D94A-8E64-244DA9A6FE11}" type="slidenum">
              <a:rPr lang="en-US" smtClean="0"/>
              <a:t>6</a:t>
            </a:fld>
            <a:endParaRPr lang="en-US"/>
          </a:p>
        </p:txBody>
      </p:sp>
    </p:spTree>
    <p:extLst>
      <p:ext uri="{BB962C8B-B14F-4D97-AF65-F5344CB8AC3E}">
        <p14:creationId xmlns:p14="http://schemas.microsoft.com/office/powerpoint/2010/main" val="2438210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222222"/>
                </a:solidFill>
                <a:effectLst/>
                <a:latin typeface="Roboto"/>
              </a:rPr>
              <a:t>Disability History</a:t>
            </a:r>
            <a:r>
              <a:rPr lang="en-US" b="0" i="0" dirty="0">
                <a:solidFill>
                  <a:srgbClr val="222222"/>
                </a:solidFill>
                <a:effectLst/>
                <a:latin typeface="Roboto"/>
              </a:rPr>
              <a:t> and Awareness </a:t>
            </a:r>
            <a:r>
              <a:rPr lang="en-US" b="1" i="0" dirty="0">
                <a:solidFill>
                  <a:srgbClr val="222222"/>
                </a:solidFill>
                <a:effectLst/>
                <a:latin typeface="Roboto"/>
              </a:rPr>
              <a:t>Month</a:t>
            </a:r>
            <a:r>
              <a:rPr lang="en-US" b="0" i="0" dirty="0">
                <a:solidFill>
                  <a:srgbClr val="222222"/>
                </a:solidFill>
                <a:effectLst/>
                <a:latin typeface="Roboto"/>
              </a:rPr>
              <a:t> (RCW 28A. 230.158) takes place during October to increase awareness, respect, and acceptance for people with </a:t>
            </a:r>
            <a:r>
              <a:rPr lang="en-US" b="1" i="0" dirty="0">
                <a:solidFill>
                  <a:srgbClr val="222222"/>
                </a:solidFill>
                <a:effectLst/>
                <a:latin typeface="Roboto"/>
              </a:rPr>
              <a:t>disabilities</a:t>
            </a:r>
            <a:r>
              <a:rPr lang="en-US" b="0" i="0" dirty="0">
                <a:solidFill>
                  <a:srgbClr val="222222"/>
                </a:solidFill>
                <a:effectLst/>
                <a:latin typeface="Roboto"/>
              </a:rPr>
              <a:t>, and to bring a greater sense of pride to people with </a:t>
            </a:r>
            <a:r>
              <a:rPr lang="en-US" b="1" i="0" dirty="0">
                <a:solidFill>
                  <a:srgbClr val="222222"/>
                </a:solidFill>
                <a:effectLst/>
                <a:latin typeface="Roboto"/>
              </a:rPr>
              <a:t>disabilities</a:t>
            </a:r>
            <a:r>
              <a:rPr lang="en-US" b="0" i="0" dirty="0">
                <a:solidFill>
                  <a:srgbClr val="222222"/>
                </a:solidFill>
                <a:effectLst/>
                <a:latin typeface="Roboto"/>
              </a:rPr>
              <a:t>. </a:t>
            </a:r>
            <a:endParaRPr lang="en-US" dirty="0"/>
          </a:p>
        </p:txBody>
      </p:sp>
      <p:sp>
        <p:nvSpPr>
          <p:cNvPr id="4" name="Slide Number Placeholder 3"/>
          <p:cNvSpPr>
            <a:spLocks noGrp="1"/>
          </p:cNvSpPr>
          <p:nvPr>
            <p:ph type="sldNum" sz="quarter" idx="5"/>
          </p:nvPr>
        </p:nvSpPr>
        <p:spPr/>
        <p:txBody>
          <a:bodyPr/>
          <a:lstStyle/>
          <a:p>
            <a:fld id="{80978AD7-004B-D94A-8E64-244DA9A6FE11}" type="slidenum">
              <a:rPr lang="en-US" smtClean="0"/>
              <a:t>7</a:t>
            </a:fld>
            <a:endParaRPr lang="en-US"/>
          </a:p>
        </p:txBody>
      </p:sp>
    </p:spTree>
    <p:extLst>
      <p:ext uri="{BB962C8B-B14F-4D97-AF65-F5344CB8AC3E}">
        <p14:creationId xmlns:p14="http://schemas.microsoft.com/office/powerpoint/2010/main" val="2760727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role as Teacher Educators…</a:t>
            </a:r>
          </a:p>
          <a:p>
            <a:endParaRPr lang="en-US" dirty="0"/>
          </a:p>
          <a:p>
            <a:endParaRPr lang="en-US" dirty="0"/>
          </a:p>
        </p:txBody>
      </p:sp>
      <p:sp>
        <p:nvSpPr>
          <p:cNvPr id="4" name="Slide Number Placeholder 3"/>
          <p:cNvSpPr>
            <a:spLocks noGrp="1"/>
          </p:cNvSpPr>
          <p:nvPr>
            <p:ph type="sldNum" sz="quarter" idx="5"/>
          </p:nvPr>
        </p:nvSpPr>
        <p:spPr/>
        <p:txBody>
          <a:bodyPr/>
          <a:lstStyle/>
          <a:p>
            <a:fld id="{80978AD7-004B-D94A-8E64-244DA9A6FE11}" type="slidenum">
              <a:rPr lang="en-US" smtClean="0"/>
              <a:t>9</a:t>
            </a:fld>
            <a:endParaRPr lang="en-US"/>
          </a:p>
        </p:txBody>
      </p:sp>
    </p:spTree>
    <p:extLst>
      <p:ext uri="{BB962C8B-B14F-4D97-AF65-F5344CB8AC3E}">
        <p14:creationId xmlns:p14="http://schemas.microsoft.com/office/powerpoint/2010/main" val="3298318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current environment has unveiled inequity more than ever before and provided opportunity to change the way we do things.</a:t>
            </a:r>
          </a:p>
          <a:p>
            <a:endParaRPr lang="en-US" dirty="0"/>
          </a:p>
          <a:p>
            <a:r>
              <a:rPr lang="en-US" dirty="0"/>
              <a:t>As we approach issues of equity and access in teacher preparation, it is important to acknowledge our identities and biases and how they may influence our approach to this work. </a:t>
            </a:r>
          </a:p>
          <a:p>
            <a:endParaRPr lang="en-US" dirty="0"/>
          </a:p>
          <a:p>
            <a:r>
              <a:rPr lang="en-US" dirty="0"/>
              <a:t>Please discuss one or more of the following questions in your group.  (Ask group to take a picture of questions before going into rooms and/or paste questions in chat box)</a:t>
            </a:r>
          </a:p>
          <a:p>
            <a:endParaRPr lang="en-US" dirty="0"/>
          </a:p>
          <a:p>
            <a:r>
              <a:rPr lang="en-US" dirty="0"/>
              <a:t>We will discuss for 10 minutes and then come back to the group to share out. Please identify a member of your group to share out.</a:t>
            </a:r>
          </a:p>
          <a:p>
            <a:endParaRPr lang="en-US" dirty="0"/>
          </a:p>
        </p:txBody>
      </p:sp>
      <p:sp>
        <p:nvSpPr>
          <p:cNvPr id="4" name="Slide Number Placeholder 3"/>
          <p:cNvSpPr>
            <a:spLocks noGrp="1"/>
          </p:cNvSpPr>
          <p:nvPr>
            <p:ph type="sldNum" sz="quarter" idx="5"/>
          </p:nvPr>
        </p:nvSpPr>
        <p:spPr/>
        <p:txBody>
          <a:bodyPr/>
          <a:lstStyle/>
          <a:p>
            <a:fld id="{80978AD7-004B-D94A-8E64-244DA9A6FE11}" type="slidenum">
              <a:rPr lang="en-US" smtClean="0"/>
              <a:t>10</a:t>
            </a:fld>
            <a:endParaRPr lang="en-US"/>
          </a:p>
        </p:txBody>
      </p:sp>
    </p:spTree>
    <p:extLst>
      <p:ext uri="{BB962C8B-B14F-4D97-AF65-F5344CB8AC3E}">
        <p14:creationId xmlns:p14="http://schemas.microsoft.com/office/powerpoint/2010/main" val="264628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these and other inequities that exist and the need for adequate preparation and training to support preservice and in-service teachers to be able to address these inequities…</a:t>
            </a:r>
          </a:p>
          <a:p>
            <a:endParaRPr lang="en-US" dirty="0"/>
          </a:p>
          <a:p>
            <a:r>
              <a:rPr lang="en-US" dirty="0"/>
              <a:t>The authors of HLPs and HLPs in Special Education call each of us in TPPs to action: </a:t>
            </a:r>
          </a:p>
          <a:p>
            <a:endParaRPr lang="en-US" dirty="0"/>
          </a:p>
          <a:p>
            <a:r>
              <a:rPr lang="en-US" dirty="0"/>
              <a:t>Infuse in teacher preparation and in-service teacher practice: </a:t>
            </a:r>
          </a:p>
          <a:p>
            <a:endParaRPr lang="en-US" dirty="0"/>
          </a:p>
          <a:p>
            <a:pPr marL="171450" indent="-171450">
              <a:buFont typeface="Arial" panose="020B0604020202020204" pitchFamily="34" charset="0"/>
              <a:buChar char="•"/>
            </a:pPr>
            <a:r>
              <a:rPr lang="en-US" dirty="0"/>
              <a:t>practices that research has demonstrated can impact student achievement and be used across different content areas and grade levels.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Practices  teacher candidates can learn through practice and feedback.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 “common core of professional knowledge and skill that can be taught to aspiring teachers across all types of programs and pathways” (Ball &amp; Forzani, 2011, p. 19)</a:t>
            </a:r>
          </a:p>
        </p:txBody>
      </p:sp>
      <p:sp>
        <p:nvSpPr>
          <p:cNvPr id="4" name="Slide Number Placeholder 3"/>
          <p:cNvSpPr>
            <a:spLocks noGrp="1"/>
          </p:cNvSpPr>
          <p:nvPr>
            <p:ph type="sldNum" sz="quarter" idx="5"/>
          </p:nvPr>
        </p:nvSpPr>
        <p:spPr/>
        <p:txBody>
          <a:bodyPr/>
          <a:lstStyle/>
          <a:p>
            <a:fld id="{80978AD7-004B-D94A-8E64-244DA9A6FE11}" type="slidenum">
              <a:rPr lang="en-US" smtClean="0"/>
              <a:t>11</a:t>
            </a:fld>
            <a:endParaRPr lang="en-US"/>
          </a:p>
        </p:txBody>
      </p:sp>
    </p:spTree>
    <p:extLst>
      <p:ext uri="{BB962C8B-B14F-4D97-AF65-F5344CB8AC3E}">
        <p14:creationId xmlns:p14="http://schemas.microsoft.com/office/powerpoint/2010/main" val="2283543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7/14/22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60897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7/14/22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73308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7/14/22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83259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7/14/22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58469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2">
                    <a:lumMod val="7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7/14/22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30888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7/14/22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02708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7/14/22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08323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7/14/22</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12358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7/14/22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89159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7/14/22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74990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7/14/22</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67236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7/14/22</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22195091"/>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library.teachingworks.org/curriculum-resources/high-leverage-practic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tiff"/><Relationship Id="rId4" Type="http://schemas.openxmlformats.org/officeDocument/2006/relationships/image" Target="../media/image2.tiff"/></Relationships>
</file>

<file path=ppt/slides/_rels/slide13.xml.rels><?xml version="1.0" encoding="UTF-8" standalone="yes"?>
<Relationships xmlns="http://schemas.openxmlformats.org/package/2006/relationships"><Relationship Id="rId3" Type="http://schemas.openxmlformats.org/officeDocument/2006/relationships/hyperlink" Target="https://ceedar.education.ufl.edu/wp-content/uploads/2017/12/HLPs-and-EBPs-A-Promising-Pair.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eedar.education.ufl.edu/wp-content/uploads/2020/10/20-12820-CEEDER-Leveraging-04537.003.06_v06-lvr-FNL.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ceedar.education.ufl.edu/wp-content/uploads/2020/10/20-12820-CEEDER-Leveraging-04537.003.06_v06-lvr-FNL.pdf" TargetMode="Externa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highleveragepractices.org/701-2-4-3-3-2/"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pubs.cec.sped.org/p6298/" TargetMode="External"/><Relationship Id="rId5" Type="http://schemas.openxmlformats.org/officeDocument/2006/relationships/hyperlink" Target="https://highleveragepractices.org/" TargetMode="External"/><Relationship Id="rId4" Type="http://schemas.openxmlformats.org/officeDocument/2006/relationships/hyperlink" Target="https://ceedar.education.ufl.edu/high-leverage-practice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native-land.c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eedar.education.ufl.ed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k12.wa.us/sites/default/files/public/specialed/inclusion/Inclusionary%20Practices%20Handbook_DRAFT_10.12.20.pdf"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highleveragepractices.org/701-2-4-3-3-2/" TargetMode="External"/><Relationship Id="rId7" Type="http://schemas.openxmlformats.org/officeDocument/2006/relationships/hyperlink" Target="https://ceedar.education.ufl.edu/wp-content/uploads/2020/10/20-12820-CEEDER-Leveraging-04537.003.06_v06-lvr-FNL.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pubs.cec.sped.org/p6298/" TargetMode="External"/><Relationship Id="rId5" Type="http://schemas.openxmlformats.org/officeDocument/2006/relationships/hyperlink" Target="https://highleveragepractices.org/" TargetMode="External"/><Relationship Id="rId4" Type="http://schemas.openxmlformats.org/officeDocument/2006/relationships/hyperlink" Target="https://ceedar.education.ufl.edu/high-leverage-practice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video" Target="https://www.youtube.com/embed/ZUzupiG1D3Y?feature=oembed" TargetMode="External"/><Relationship Id="rId5" Type="http://schemas.openxmlformats.org/officeDocument/2006/relationships/hyperlink" Target="https://www.google.com/url?sa=t&amp;rct=j&amp;q=&amp;esrc=s&amp;source=web&amp;cd=&amp;cad=rja&amp;uact=8&amp;ved=2ahUKEwjQt7LcmtHsAhVFsp4KHVXQA98QuAIwAXoECAIQBQ&amp;url=https%3A%2F%2Fwww.youtube.com%2Fwatch%3Fv%3DkIou4KxhwmY&amp;usg=AOvVaw0S4ouKLEOoL0jztbnicMH_" TargetMode="Externa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hyperlink" Target="https://www.quotes.pub/joy-harjo-quote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CCCDCCF-DDE7-4FF9-BA8E-DFD3AC93A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2352FE0-ACFA-479E-A574-CED1C035D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A4ED768-FA7F-C64B-89CE-147102F3E89F}"/>
              </a:ext>
            </a:extLst>
          </p:cNvPr>
          <p:cNvSpPr>
            <a:spLocks noGrp="1"/>
          </p:cNvSpPr>
          <p:nvPr>
            <p:ph type="title"/>
          </p:nvPr>
        </p:nvSpPr>
        <p:spPr>
          <a:xfrm>
            <a:off x="0" y="1123837"/>
            <a:ext cx="3426445" cy="4601183"/>
          </a:xfrm>
        </p:spPr>
        <p:txBody>
          <a:bodyPr vert="horz" lIns="91440" tIns="45720" rIns="91440" bIns="45720" rtlCol="0" anchor="ctr">
            <a:normAutofit fontScale="90000"/>
          </a:bodyPr>
          <a:lstStyle/>
          <a:p>
            <a:r>
              <a:rPr lang="en-US" sz="3100" b="1" dirty="0">
                <a:solidFill>
                  <a:schemeClr val="tx1"/>
                </a:solidFill>
              </a:rPr>
              <a:t>Supporting Inclusion with HLPs: Pathways to Equity and Access</a:t>
            </a:r>
            <a:br>
              <a:rPr lang="en-US" sz="3100" b="1" dirty="0">
                <a:solidFill>
                  <a:schemeClr val="tx1"/>
                </a:solidFill>
              </a:rPr>
            </a:br>
            <a:br>
              <a:rPr lang="en-US" sz="3100" b="1" dirty="0">
                <a:solidFill>
                  <a:schemeClr val="tx1"/>
                </a:solidFill>
              </a:rPr>
            </a:br>
            <a:r>
              <a:rPr lang="en-US" sz="3100" b="1" dirty="0">
                <a:solidFill>
                  <a:schemeClr val="tx1"/>
                </a:solidFill>
              </a:rPr>
              <a:t>WACTE </a:t>
            </a:r>
            <a:br>
              <a:rPr lang="en-US" sz="3100" b="1" dirty="0">
                <a:solidFill>
                  <a:schemeClr val="tx1"/>
                </a:solidFill>
              </a:rPr>
            </a:br>
            <a:r>
              <a:rPr lang="en-US" sz="3100" b="1" dirty="0">
                <a:solidFill>
                  <a:schemeClr val="tx1"/>
                </a:solidFill>
              </a:rPr>
              <a:t>October 28-29, 2020</a:t>
            </a:r>
            <a:br>
              <a:rPr lang="en-US" sz="2500" dirty="0">
                <a:solidFill>
                  <a:schemeClr val="tx1"/>
                </a:solidFill>
              </a:rPr>
            </a:br>
            <a:br>
              <a:rPr lang="en-US" sz="2500" dirty="0">
                <a:solidFill>
                  <a:schemeClr val="tx1"/>
                </a:solidFill>
              </a:rPr>
            </a:br>
            <a:r>
              <a:rPr lang="en-US" sz="2200" dirty="0">
                <a:solidFill>
                  <a:schemeClr val="tx1"/>
                </a:solidFill>
              </a:rPr>
              <a:t>Presenters: </a:t>
            </a:r>
            <a:br>
              <a:rPr lang="en-US" sz="2200" dirty="0">
                <a:solidFill>
                  <a:schemeClr val="tx1"/>
                </a:solidFill>
              </a:rPr>
            </a:br>
            <a:br>
              <a:rPr lang="en-US" sz="2200" dirty="0">
                <a:solidFill>
                  <a:schemeClr val="tx1"/>
                </a:solidFill>
              </a:rPr>
            </a:br>
            <a:r>
              <a:rPr lang="en-US" sz="2200" dirty="0">
                <a:solidFill>
                  <a:schemeClr val="tx1"/>
                </a:solidFill>
              </a:rPr>
              <a:t>Cyndi Caniglia, Ph.D. Whitworth University</a:t>
            </a:r>
            <a:br>
              <a:rPr lang="en-US" sz="2200" dirty="0">
                <a:solidFill>
                  <a:schemeClr val="tx1"/>
                </a:solidFill>
              </a:rPr>
            </a:br>
            <a:br>
              <a:rPr lang="en-US" sz="2200" dirty="0">
                <a:solidFill>
                  <a:schemeClr val="tx1"/>
                </a:solidFill>
              </a:rPr>
            </a:br>
            <a:r>
              <a:rPr lang="en-US" sz="2200" dirty="0">
                <a:solidFill>
                  <a:schemeClr val="tx1"/>
                </a:solidFill>
              </a:rPr>
              <a:t>Jen Cole, M.A. </a:t>
            </a:r>
            <a:br>
              <a:rPr lang="en-US" sz="2200" dirty="0">
                <a:solidFill>
                  <a:schemeClr val="tx1"/>
                </a:solidFill>
              </a:rPr>
            </a:br>
            <a:r>
              <a:rPr lang="en-US" sz="2200" dirty="0">
                <a:solidFill>
                  <a:schemeClr val="tx1"/>
                </a:solidFill>
              </a:rPr>
              <a:t>Washington PAVE</a:t>
            </a:r>
            <a:br>
              <a:rPr lang="en-US" sz="2500" dirty="0">
                <a:solidFill>
                  <a:schemeClr val="tx1"/>
                </a:solidFill>
              </a:rPr>
            </a:br>
            <a:endParaRPr lang="en-US" sz="2500" dirty="0">
              <a:solidFill>
                <a:schemeClr val="tx1"/>
              </a:solidFill>
            </a:endParaRPr>
          </a:p>
        </p:txBody>
      </p:sp>
      <p:sp>
        <p:nvSpPr>
          <p:cNvPr id="22" name="Rectangle 21">
            <a:extLst>
              <a:ext uri="{FF2B5EF4-FFF2-40B4-BE49-F238E27FC236}">
                <a16:creationId xmlns:a16="http://schemas.microsoft.com/office/drawing/2014/main" id="{401F5979-1992-492E-ABBD-62EBC101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97130" y="754144"/>
            <a:ext cx="7865196" cy="533576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A43C41EB-52EC-0B45-9EB6-8C25572A15A3}"/>
              </a:ext>
            </a:extLst>
          </p:cNvPr>
          <p:cNvSpPr/>
          <p:nvPr/>
        </p:nvSpPr>
        <p:spPr>
          <a:xfrm>
            <a:off x="4468585" y="4446812"/>
            <a:ext cx="6863443" cy="1554272"/>
          </a:xfrm>
          <a:prstGeom prst="rect">
            <a:avLst/>
          </a:prstGeom>
        </p:spPr>
        <p:txBody>
          <a:bodyPr wrap="square">
            <a:spAutoFit/>
          </a:bodyPr>
          <a:lstStyle/>
          <a:p>
            <a:pPr>
              <a:spcAft>
                <a:spcPts val="600"/>
              </a:spcAft>
            </a:pPr>
            <a:r>
              <a:rPr lang="en-US" dirty="0"/>
              <a:t>"Every student deserves the opportunity to be successful regardless of their zip code, the color of their skin, the language they speak, their sexual and/or gender identity, and whether or not they have a disability." </a:t>
            </a:r>
          </a:p>
          <a:p>
            <a:pPr lvl="1" algn="r">
              <a:spcAft>
                <a:spcPts val="600"/>
              </a:spcAft>
            </a:pPr>
            <a:r>
              <a:rPr lang="en-US" b="1" dirty="0"/>
              <a:t>Chardin, M. &amp; Novak, K. 2020</a:t>
            </a:r>
            <a:endParaRPr lang="en-US" dirty="0"/>
          </a:p>
        </p:txBody>
      </p:sp>
      <p:sp>
        <p:nvSpPr>
          <p:cNvPr id="24" name="Rectangle 23">
            <a:extLst>
              <a:ext uri="{FF2B5EF4-FFF2-40B4-BE49-F238E27FC236}">
                <a16:creationId xmlns:a16="http://schemas.microsoft.com/office/drawing/2014/main" id="{377CB93F-A0E2-4BBE-B2FC-E93932C7E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3" name="Content Placeholder 5">
            <a:extLst>
              <a:ext uri="{FF2B5EF4-FFF2-40B4-BE49-F238E27FC236}">
                <a16:creationId xmlns:a16="http://schemas.microsoft.com/office/drawing/2014/main" id="{813C3F29-DFF6-9B4F-BD83-71C4FAACAA5B}"/>
              </a:ext>
            </a:extLst>
          </p:cNvPr>
          <p:cNvGraphicFramePr>
            <a:graphicFrameLocks/>
          </p:cNvGraphicFramePr>
          <p:nvPr>
            <p:extLst>
              <p:ext uri="{D42A27DB-BD31-4B8C-83A1-F6EECF244321}">
                <p14:modId xmlns:p14="http://schemas.microsoft.com/office/powerpoint/2010/main" val="1020155179"/>
              </p:ext>
            </p:extLst>
          </p:nvPr>
        </p:nvGraphicFramePr>
        <p:xfrm>
          <a:off x="4739269" y="834827"/>
          <a:ext cx="5780918" cy="31527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0627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57578-ACB7-2C40-8F58-C0891C1513E1}"/>
              </a:ext>
            </a:extLst>
          </p:cNvPr>
          <p:cNvSpPr>
            <a:spLocks noGrp="1"/>
          </p:cNvSpPr>
          <p:nvPr>
            <p:ph type="title"/>
          </p:nvPr>
        </p:nvSpPr>
        <p:spPr/>
        <p:txBody>
          <a:bodyPr/>
          <a:lstStyle/>
          <a:p>
            <a:r>
              <a:rPr lang="en-US" dirty="0"/>
              <a:t>Breakout 1</a:t>
            </a:r>
          </a:p>
        </p:txBody>
      </p:sp>
      <p:sp>
        <p:nvSpPr>
          <p:cNvPr id="3" name="Content Placeholder 2">
            <a:extLst>
              <a:ext uri="{FF2B5EF4-FFF2-40B4-BE49-F238E27FC236}">
                <a16:creationId xmlns:a16="http://schemas.microsoft.com/office/drawing/2014/main" id="{98D0D39F-796A-3A42-ACE1-5FF0AA0036D6}"/>
              </a:ext>
            </a:extLst>
          </p:cNvPr>
          <p:cNvSpPr>
            <a:spLocks noGrp="1"/>
          </p:cNvSpPr>
          <p:nvPr>
            <p:ph idx="1"/>
          </p:nvPr>
        </p:nvSpPr>
        <p:spPr/>
        <p:txBody>
          <a:bodyPr>
            <a:normAutofit/>
          </a:bodyPr>
          <a:lstStyle/>
          <a:p>
            <a:pPr marL="0" indent="0">
              <a:buNone/>
            </a:pPr>
            <a:r>
              <a:rPr lang="en-US" sz="2400" dirty="0"/>
              <a:t>In your group, discuss one or more of the following: </a:t>
            </a:r>
          </a:p>
          <a:p>
            <a:r>
              <a:rPr lang="en-US" sz="2400" dirty="0"/>
              <a:t>What are your reflections about Washington's ranking as 44</a:t>
            </a:r>
            <a:r>
              <a:rPr lang="en-US" sz="2400" baseline="30000" dirty="0"/>
              <a:t>th</a:t>
            </a:r>
            <a:r>
              <a:rPr lang="en-US" sz="2400" dirty="0"/>
              <a:t> in the nation for inclusion of the students with disabilities ? </a:t>
            </a:r>
          </a:p>
          <a:p>
            <a:r>
              <a:rPr lang="en-US" sz="2400" dirty="0"/>
              <a:t>Does your teacher preparation program incorporate anti-racist and anti-ableist curriculum and pedagogy to address issues of equity and access? </a:t>
            </a:r>
          </a:p>
          <a:p>
            <a:r>
              <a:rPr lang="en-US" sz="2400" dirty="0"/>
              <a:t>Does your teacher preparation faculty include diverse representation (race, ethnicity, and ability)?  Pre-service candidates? </a:t>
            </a:r>
          </a:p>
        </p:txBody>
      </p:sp>
    </p:spTree>
    <p:extLst>
      <p:ext uri="{BB962C8B-B14F-4D97-AF65-F5344CB8AC3E}">
        <p14:creationId xmlns:p14="http://schemas.microsoft.com/office/powerpoint/2010/main" val="2715264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6FE0C-B1F1-BC4B-9609-EC17E5B38257}"/>
              </a:ext>
            </a:extLst>
          </p:cNvPr>
          <p:cNvSpPr>
            <a:spLocks noGrp="1"/>
          </p:cNvSpPr>
          <p:nvPr>
            <p:ph type="title"/>
          </p:nvPr>
        </p:nvSpPr>
        <p:spPr/>
        <p:txBody>
          <a:bodyPr>
            <a:normAutofit/>
          </a:bodyPr>
          <a:lstStyle/>
          <a:p>
            <a:r>
              <a:rPr lang="en-US" sz="2800" dirty="0"/>
              <a:t>A Call to Action for Teacher Educators from Our Colleagues:</a:t>
            </a:r>
            <a:br>
              <a:rPr lang="en-US" sz="2800" dirty="0"/>
            </a:br>
            <a:br>
              <a:rPr lang="en-US" sz="2800" dirty="0"/>
            </a:br>
            <a:r>
              <a:rPr lang="en-US" sz="2000" dirty="0"/>
              <a:t>(Ball &amp; Forzani, 2011; </a:t>
            </a:r>
            <a:r>
              <a:rPr lang="en-US" sz="2000" dirty="0" err="1"/>
              <a:t>McLeskey</a:t>
            </a:r>
            <a:r>
              <a:rPr lang="en-US" sz="2000" dirty="0"/>
              <a:t> &amp; Brownell, 2015)</a:t>
            </a:r>
            <a:endParaRPr lang="en-US" sz="2800" dirty="0"/>
          </a:p>
        </p:txBody>
      </p:sp>
      <p:sp>
        <p:nvSpPr>
          <p:cNvPr id="3" name="Content Placeholder 2">
            <a:extLst>
              <a:ext uri="{FF2B5EF4-FFF2-40B4-BE49-F238E27FC236}">
                <a16:creationId xmlns:a16="http://schemas.microsoft.com/office/drawing/2014/main" id="{5B6B1D12-3C75-A146-9B9D-8403A72EF95E}"/>
              </a:ext>
            </a:extLst>
          </p:cNvPr>
          <p:cNvSpPr>
            <a:spLocks noGrp="1"/>
          </p:cNvSpPr>
          <p:nvPr>
            <p:ph idx="1"/>
          </p:nvPr>
        </p:nvSpPr>
        <p:spPr/>
        <p:txBody>
          <a:bodyPr>
            <a:normAutofit fontScale="92500"/>
          </a:bodyPr>
          <a:lstStyle/>
          <a:p>
            <a:r>
              <a:rPr lang="en-US" sz="2400" dirty="0"/>
              <a:t>A set of essential teaching practices</a:t>
            </a:r>
          </a:p>
          <a:p>
            <a:r>
              <a:rPr lang="en-US" sz="2400" dirty="0"/>
              <a:t>This work is essential to improve student learning and behavior</a:t>
            </a:r>
          </a:p>
          <a:p>
            <a:r>
              <a:rPr lang="en-US" sz="2400" dirty="0"/>
              <a:t>These practices must have a demonstrated impact on student achievement</a:t>
            </a:r>
          </a:p>
          <a:p>
            <a:r>
              <a:rPr lang="en-US" sz="2400" dirty="0"/>
              <a:t>Taught in teacher preparation coursework</a:t>
            </a:r>
          </a:p>
          <a:p>
            <a:r>
              <a:rPr lang="en-US" sz="2400" dirty="0"/>
              <a:t>Practiced deliberately and generalized into field experiences</a:t>
            </a:r>
          </a:p>
          <a:p>
            <a:pPr marL="0" indent="0">
              <a:buNone/>
            </a:pPr>
            <a:endParaRPr lang="en-US" dirty="0"/>
          </a:p>
          <a:p>
            <a:pPr marL="0" indent="0">
              <a:buNone/>
            </a:pPr>
            <a:r>
              <a:rPr lang="en-US" sz="2400" i="1" dirty="0"/>
              <a:t>A call for: “a common core of professional knowledge and </a:t>
            </a:r>
            <a:r>
              <a:rPr lang="en-US" sz="2400" i="1" dirty="0" err="1"/>
              <a:t>skils</a:t>
            </a:r>
            <a:r>
              <a:rPr lang="en-US" sz="2400" i="1" dirty="0"/>
              <a:t> that can be taught to aspiring teachers across all types of programs and pathways” (Ball &amp; Forzani, 2011, p. 19).</a:t>
            </a:r>
          </a:p>
          <a:p>
            <a:pPr marL="502920" lvl="1" indent="0" algn="r">
              <a:buNone/>
            </a:pPr>
            <a:br>
              <a:rPr lang="en-US" dirty="0"/>
            </a:br>
            <a:endParaRPr lang="en-US" dirty="0"/>
          </a:p>
        </p:txBody>
      </p:sp>
    </p:spTree>
    <p:extLst>
      <p:ext uri="{BB962C8B-B14F-4D97-AF65-F5344CB8AC3E}">
        <p14:creationId xmlns:p14="http://schemas.microsoft.com/office/powerpoint/2010/main" val="2853150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FA8816-1A74-437F-87D9-8CB1C252FA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D38F43D-7251-49DA-8210-748ED92CD6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5608255" cy="5334001"/>
          </a:xfrm>
          <a:prstGeom prst="rect">
            <a:avLst/>
          </a:prstGeom>
          <a:solidFill>
            <a:srgbClr val="45476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E66FE0C-B1F1-BC4B-9609-EC17E5B38257}"/>
              </a:ext>
            </a:extLst>
          </p:cNvPr>
          <p:cNvSpPr>
            <a:spLocks noGrp="1"/>
          </p:cNvSpPr>
          <p:nvPr>
            <p:ph type="title"/>
          </p:nvPr>
        </p:nvSpPr>
        <p:spPr>
          <a:xfrm>
            <a:off x="289248" y="1123837"/>
            <a:ext cx="4998963" cy="1255469"/>
          </a:xfrm>
        </p:spPr>
        <p:txBody>
          <a:bodyPr>
            <a:normAutofit/>
          </a:bodyPr>
          <a:lstStyle/>
          <a:p>
            <a:r>
              <a:rPr lang="en-US" dirty="0"/>
              <a:t>HLPs for Inclusive Classrooms</a:t>
            </a:r>
          </a:p>
        </p:txBody>
      </p:sp>
      <p:sp>
        <p:nvSpPr>
          <p:cNvPr id="3" name="Content Placeholder 2">
            <a:extLst>
              <a:ext uri="{FF2B5EF4-FFF2-40B4-BE49-F238E27FC236}">
                <a16:creationId xmlns:a16="http://schemas.microsoft.com/office/drawing/2014/main" id="{5B6B1D12-3C75-A146-9B9D-8403A72EF95E}"/>
              </a:ext>
            </a:extLst>
          </p:cNvPr>
          <p:cNvSpPr>
            <a:spLocks noGrp="1"/>
          </p:cNvSpPr>
          <p:nvPr>
            <p:ph idx="1"/>
          </p:nvPr>
        </p:nvSpPr>
        <p:spPr>
          <a:xfrm>
            <a:off x="289249" y="2510395"/>
            <a:ext cx="4998962" cy="3274586"/>
          </a:xfrm>
        </p:spPr>
        <p:txBody>
          <a:bodyPr anchor="t">
            <a:normAutofit/>
          </a:bodyPr>
          <a:lstStyle/>
          <a:p>
            <a:pPr marL="0" indent="0">
              <a:buNone/>
            </a:pPr>
            <a:r>
              <a:rPr lang="en-US" sz="1700" dirty="0">
                <a:solidFill>
                  <a:srgbClr val="FFFFFF"/>
                </a:solidFill>
              </a:rPr>
              <a:t> </a:t>
            </a:r>
          </a:p>
          <a:p>
            <a:r>
              <a:rPr lang="en-US" sz="1700" dirty="0">
                <a:solidFill>
                  <a:srgbClr val="FFFFFF"/>
                </a:solidFill>
              </a:rPr>
              <a:t>Extend the </a:t>
            </a:r>
            <a:r>
              <a:rPr lang="en-US" sz="1700" dirty="0">
                <a:solidFill>
                  <a:srgbClr val="FFFFFF"/>
                </a:solidFill>
                <a:hlinkClick r:id="rId3"/>
              </a:rPr>
              <a:t>HLPs by Ball and colleagues </a:t>
            </a:r>
            <a:endParaRPr lang="en-US" sz="1700" dirty="0">
              <a:solidFill>
                <a:srgbClr val="FFFFFF"/>
              </a:solidFill>
            </a:endParaRPr>
          </a:p>
          <a:p>
            <a:r>
              <a:rPr lang="en-US" sz="1700" dirty="0">
                <a:solidFill>
                  <a:srgbClr val="FFFFFF"/>
                </a:solidFill>
              </a:rPr>
              <a:t>Developed by CEEDAR Center, CEC, and TED of CEC</a:t>
            </a:r>
          </a:p>
          <a:p>
            <a:r>
              <a:rPr lang="en-US" sz="1700" dirty="0">
                <a:solidFill>
                  <a:srgbClr val="FFFFFF"/>
                </a:solidFill>
              </a:rPr>
              <a:t>4 domains, 22 Practices: </a:t>
            </a:r>
          </a:p>
          <a:p>
            <a:pPr lvl="1"/>
            <a:r>
              <a:rPr lang="en-US" sz="1900" dirty="0">
                <a:solidFill>
                  <a:srgbClr val="FFFFFF"/>
                </a:solidFill>
              </a:rPr>
              <a:t>Collaboration</a:t>
            </a:r>
          </a:p>
          <a:p>
            <a:pPr lvl="1"/>
            <a:r>
              <a:rPr lang="en-US" sz="1900" dirty="0">
                <a:solidFill>
                  <a:srgbClr val="FFFFFF"/>
                </a:solidFill>
              </a:rPr>
              <a:t>Assessment</a:t>
            </a:r>
          </a:p>
          <a:p>
            <a:pPr lvl="1"/>
            <a:r>
              <a:rPr lang="en-US" sz="1900" dirty="0">
                <a:solidFill>
                  <a:srgbClr val="FFFFFF"/>
                </a:solidFill>
              </a:rPr>
              <a:t>Social/emotional and behavioral support</a:t>
            </a:r>
          </a:p>
          <a:p>
            <a:pPr lvl="1"/>
            <a:r>
              <a:rPr lang="en-US" sz="1900" dirty="0">
                <a:solidFill>
                  <a:srgbClr val="FFFFFF"/>
                </a:solidFill>
              </a:rPr>
              <a:t>Instruction</a:t>
            </a:r>
          </a:p>
        </p:txBody>
      </p:sp>
      <p:pic>
        <p:nvPicPr>
          <p:cNvPr id="4" name="Picture 3" descr="Timeline&#10;&#10;Description automatically generated">
            <a:extLst>
              <a:ext uri="{FF2B5EF4-FFF2-40B4-BE49-F238E27FC236}">
                <a16:creationId xmlns:a16="http://schemas.microsoft.com/office/drawing/2014/main" id="{2FD8C174-E622-0442-9A75-817B9A2E4CF2}"/>
              </a:ext>
            </a:extLst>
          </p:cNvPr>
          <p:cNvPicPr>
            <a:picLocks noChangeAspect="1"/>
          </p:cNvPicPr>
          <p:nvPr/>
        </p:nvPicPr>
        <p:blipFill rotWithShape="1">
          <a:blip r:embed="rId4"/>
          <a:srcRect t="12085" r="3" b="5674"/>
          <a:stretch/>
        </p:blipFill>
        <p:spPr>
          <a:xfrm>
            <a:off x="6102617" y="758952"/>
            <a:ext cx="2722163" cy="3191490"/>
          </a:xfrm>
          <a:prstGeom prst="rect">
            <a:avLst/>
          </a:prstGeom>
        </p:spPr>
      </p:pic>
      <p:sp>
        <p:nvSpPr>
          <p:cNvPr id="14" name="Rectangle 13">
            <a:extLst>
              <a:ext uri="{FF2B5EF4-FFF2-40B4-BE49-F238E27FC236}">
                <a16:creationId xmlns:a16="http://schemas.microsoft.com/office/drawing/2014/main" id="{318CA966-7397-43DD-A3FB-DA4061893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86093" y="758952"/>
            <a:ext cx="2508038" cy="1830905"/>
          </a:xfrm>
          <a:prstGeom prst="rect">
            <a:avLst/>
          </a:prstGeom>
          <a:solidFill>
            <a:srgbClr val="454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41C54A8-5388-4520-9A13-3214D466A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2617" y="4111309"/>
            <a:ext cx="2730076" cy="1978595"/>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50A4E70-08C4-CC4C-8DE7-8AE7A4ED37E6}"/>
              </a:ext>
            </a:extLst>
          </p:cNvPr>
          <p:cNvPicPr>
            <a:picLocks noChangeAspect="1"/>
          </p:cNvPicPr>
          <p:nvPr/>
        </p:nvPicPr>
        <p:blipFill rotWithShape="1">
          <a:blip r:embed="rId5"/>
          <a:srcRect l="1886" r="803" b="3"/>
          <a:stretch/>
        </p:blipFill>
        <p:spPr>
          <a:xfrm>
            <a:off x="8993560" y="2750724"/>
            <a:ext cx="2500571" cy="3339180"/>
          </a:xfrm>
          <a:prstGeom prst="rect">
            <a:avLst/>
          </a:prstGeom>
        </p:spPr>
      </p:pic>
      <p:sp>
        <p:nvSpPr>
          <p:cNvPr id="18" name="Rectangle 17">
            <a:extLst>
              <a:ext uri="{FF2B5EF4-FFF2-40B4-BE49-F238E27FC236}">
                <a16:creationId xmlns:a16="http://schemas.microsoft.com/office/drawing/2014/main" id="{A4DA92B8-ECB2-42EA-AA82-1CDDF6164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86184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60BB7-78A8-A54F-98DD-978C91010FD4}"/>
              </a:ext>
            </a:extLst>
          </p:cNvPr>
          <p:cNvSpPr>
            <a:spLocks noGrp="1"/>
          </p:cNvSpPr>
          <p:nvPr>
            <p:ph type="title"/>
          </p:nvPr>
        </p:nvSpPr>
        <p:spPr>
          <a:xfrm>
            <a:off x="228601" y="1298448"/>
            <a:ext cx="2906486" cy="3255264"/>
          </a:xfrm>
        </p:spPr>
        <p:txBody>
          <a:bodyPr vert="horz" lIns="91440" tIns="45720" rIns="91440" bIns="45720" rtlCol="0" anchor="b">
            <a:normAutofit fontScale="90000"/>
          </a:bodyPr>
          <a:lstStyle/>
          <a:p>
            <a:r>
              <a:rPr lang="en-US" sz="3700" spc="-100" dirty="0"/>
              <a:t>Commonalities and Distinctions Across HLPs</a:t>
            </a:r>
            <a:br>
              <a:rPr lang="en-US" sz="3700" spc="-100" dirty="0"/>
            </a:br>
            <a:br>
              <a:rPr lang="en-US" sz="3700" spc="-100" dirty="0"/>
            </a:br>
            <a:r>
              <a:rPr lang="en-US" sz="3700" spc="-100" dirty="0"/>
              <a:t>McCray, et al. 2017</a:t>
            </a:r>
            <a:br>
              <a:rPr lang="en-US" sz="3700" spc="-100" dirty="0"/>
            </a:br>
            <a:r>
              <a:rPr lang="en-US" sz="1600" dirty="0">
                <a:hlinkClick r:id="rId3"/>
              </a:rPr>
              <a:t>https://ceedar.education.ufl.edu/wp-content/uploads/2017/12/HLPs-and-EBPs-A-Promising-Pair.pdf</a:t>
            </a:r>
            <a:endParaRPr lang="en-US" sz="3700" spc="-100" dirty="0"/>
          </a:p>
        </p:txBody>
      </p:sp>
      <p:pic>
        <p:nvPicPr>
          <p:cNvPr id="5" name="Content Placeholder 4" descr="Graphical user interface, text, application&#10;&#10;Description automatically generated">
            <a:extLst>
              <a:ext uri="{FF2B5EF4-FFF2-40B4-BE49-F238E27FC236}">
                <a16:creationId xmlns:a16="http://schemas.microsoft.com/office/drawing/2014/main" id="{2CE5C5D5-C735-B84D-A6CE-217A6692020A}"/>
              </a:ext>
            </a:extLst>
          </p:cNvPr>
          <p:cNvPicPr>
            <a:picLocks noGrp="1" noChangeAspect="1"/>
          </p:cNvPicPr>
          <p:nvPr>
            <p:ph idx="1"/>
          </p:nvPr>
        </p:nvPicPr>
        <p:blipFill>
          <a:blip r:embed="rId4"/>
          <a:stretch>
            <a:fillRect/>
          </a:stretch>
        </p:blipFill>
        <p:spPr>
          <a:xfrm>
            <a:off x="3624943" y="555171"/>
            <a:ext cx="8338456" cy="5992586"/>
          </a:xfrm>
          <a:prstGeom prst="rect">
            <a:avLst/>
          </a:prstGeom>
        </p:spPr>
      </p:pic>
    </p:spTree>
    <p:extLst>
      <p:ext uri="{BB962C8B-B14F-4D97-AF65-F5344CB8AC3E}">
        <p14:creationId xmlns:p14="http://schemas.microsoft.com/office/powerpoint/2010/main" val="1497566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B45712-13A7-B647-BA72-1963BE5EAB36}"/>
              </a:ext>
            </a:extLst>
          </p:cNvPr>
          <p:cNvSpPr>
            <a:spLocks noGrp="1"/>
          </p:cNvSpPr>
          <p:nvPr>
            <p:ph idx="1"/>
          </p:nvPr>
        </p:nvSpPr>
        <p:spPr>
          <a:xfrm>
            <a:off x="3869267" y="381000"/>
            <a:ext cx="7917413" cy="6477000"/>
          </a:xfrm>
        </p:spPr>
        <p:txBody>
          <a:bodyPr/>
          <a:lstStyle/>
          <a:p>
            <a:pPr marL="0" indent="0">
              <a:buNone/>
            </a:pPr>
            <a:r>
              <a:rPr lang="en-US" sz="2400" i="1" dirty="0">
                <a:solidFill>
                  <a:schemeClr val="tx1"/>
                </a:solidFill>
              </a:rPr>
              <a:t>“…HLPs are a set of practices that are necessary to support student learning and that should be learned and implemented by all preservice and in-service teachers. HLPs provide precision and clarity to teaching.”  (p.5)</a:t>
            </a:r>
          </a:p>
          <a:p>
            <a:pPr marL="0" indent="0">
              <a:buNone/>
            </a:pPr>
            <a:endParaRPr lang="en-US" i="1" dirty="0">
              <a:solidFill>
                <a:schemeClr val="tx1"/>
              </a:solidFill>
            </a:endParaRPr>
          </a:p>
          <a:p>
            <a:pPr>
              <a:lnSpc>
                <a:spcPct val="100000"/>
              </a:lnSpc>
              <a:spcBef>
                <a:spcPts val="0"/>
              </a:spcBef>
              <a:buClrTx/>
              <a:defRPr/>
            </a:pPr>
            <a:r>
              <a:rPr lang="en-US" dirty="0">
                <a:solidFill>
                  <a:schemeClr val="tx1"/>
                </a:solidFill>
              </a:rPr>
              <a:t>represent the “fundamentals of teaching” when used intentionally based on students’ needs </a:t>
            </a:r>
          </a:p>
          <a:p>
            <a:pPr>
              <a:lnSpc>
                <a:spcPct val="100000"/>
              </a:lnSpc>
              <a:spcBef>
                <a:spcPts val="0"/>
              </a:spcBef>
              <a:buClrTx/>
              <a:defRPr/>
            </a:pPr>
            <a:r>
              <a:rPr lang="en-US" dirty="0">
                <a:solidFill>
                  <a:schemeClr val="tx1"/>
                </a:solidFill>
              </a:rPr>
              <a:t>can be used with ALL students across ALL educators across all subjects and grade levels; shared ownership of student learning and progress</a:t>
            </a:r>
          </a:p>
          <a:p>
            <a:pPr>
              <a:lnSpc>
                <a:spcPct val="100000"/>
              </a:lnSpc>
              <a:spcBef>
                <a:spcPts val="0"/>
              </a:spcBef>
              <a:buClrTx/>
              <a:defRPr/>
            </a:pPr>
            <a:r>
              <a:rPr lang="en-US" dirty="0">
                <a:solidFill>
                  <a:schemeClr val="tx1"/>
                </a:solidFill>
              </a:rPr>
              <a:t>practices both novice and effective teachers implement frequently</a:t>
            </a:r>
          </a:p>
          <a:p>
            <a:pPr>
              <a:lnSpc>
                <a:spcPct val="100000"/>
              </a:lnSpc>
              <a:spcBef>
                <a:spcPts val="0"/>
              </a:spcBef>
              <a:buClrTx/>
              <a:defRPr/>
            </a:pPr>
            <a:r>
              <a:rPr lang="en-US" dirty="0">
                <a:solidFill>
                  <a:schemeClr val="tx1"/>
                </a:solidFill>
              </a:rPr>
              <a:t>high quality instruction and access to general education curriculum at the core</a:t>
            </a:r>
          </a:p>
          <a:p>
            <a:pPr>
              <a:lnSpc>
                <a:spcPct val="100000"/>
              </a:lnSpc>
              <a:spcBef>
                <a:spcPts val="0"/>
              </a:spcBef>
              <a:buClrTx/>
              <a:defRPr/>
            </a:pPr>
            <a:r>
              <a:rPr lang="en-US" dirty="0">
                <a:solidFill>
                  <a:schemeClr val="tx1"/>
                </a:solidFill>
              </a:rPr>
              <a:t>practices embedded across tiers in an MTSS framework</a:t>
            </a:r>
          </a:p>
          <a:p>
            <a:pPr>
              <a:lnSpc>
                <a:spcPct val="100000"/>
              </a:lnSpc>
              <a:spcBef>
                <a:spcPts val="0"/>
              </a:spcBef>
              <a:buClrTx/>
              <a:defRPr/>
            </a:pPr>
            <a:r>
              <a:rPr lang="en-US" dirty="0">
                <a:solidFill>
                  <a:schemeClr val="tx1"/>
                </a:solidFill>
              </a:rPr>
              <a:t>combined with an equity-based lens, culturally responsive pedagogy, and an awareness that additional tools and pedagogy are also necessary</a:t>
            </a:r>
          </a:p>
        </p:txBody>
      </p:sp>
      <p:sp>
        <p:nvSpPr>
          <p:cNvPr id="5" name="Title 1">
            <a:extLst>
              <a:ext uri="{FF2B5EF4-FFF2-40B4-BE49-F238E27FC236}">
                <a16:creationId xmlns:a16="http://schemas.microsoft.com/office/drawing/2014/main" id="{336BB5AA-22DB-344B-93F7-1BA54C064BC0}"/>
              </a:ext>
            </a:extLst>
          </p:cNvPr>
          <p:cNvSpPr txBox="1">
            <a:spLocks/>
          </p:cNvSpPr>
          <p:nvPr/>
        </p:nvSpPr>
        <p:spPr>
          <a:xfrm>
            <a:off x="405319" y="1276237"/>
            <a:ext cx="294748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b="1" dirty="0">
                <a:solidFill>
                  <a:schemeClr val="tx1"/>
                </a:solidFill>
              </a:rPr>
              <a:t>Pathways to Equity and Access</a:t>
            </a:r>
            <a:endParaRPr lang="en-US" dirty="0"/>
          </a:p>
        </p:txBody>
      </p:sp>
      <p:sp>
        <p:nvSpPr>
          <p:cNvPr id="6" name="Rectangle 5">
            <a:extLst>
              <a:ext uri="{FF2B5EF4-FFF2-40B4-BE49-F238E27FC236}">
                <a16:creationId xmlns:a16="http://schemas.microsoft.com/office/drawing/2014/main" id="{A2349145-68AD-AA43-A758-7A0FD134F468}"/>
              </a:ext>
            </a:extLst>
          </p:cNvPr>
          <p:cNvSpPr/>
          <p:nvPr/>
        </p:nvSpPr>
        <p:spPr>
          <a:xfrm>
            <a:off x="9024466" y="6273225"/>
            <a:ext cx="3167534" cy="584775"/>
          </a:xfrm>
          <a:prstGeom prst="rect">
            <a:avLst/>
          </a:prstGeom>
        </p:spPr>
        <p:txBody>
          <a:bodyPr wrap="none">
            <a:spAutoFit/>
          </a:bodyPr>
          <a:lstStyle/>
          <a:p>
            <a:r>
              <a:rPr lang="en-US" sz="1600" i="1" dirty="0"/>
              <a:t>Herberger, </a:t>
            </a:r>
            <a:r>
              <a:rPr lang="en-US" sz="1600" i="1" dirty="0" err="1"/>
              <a:t>Holdheide</a:t>
            </a:r>
            <a:r>
              <a:rPr lang="en-US" sz="1600" i="1" dirty="0"/>
              <a:t>, &amp; Sacco, 2020</a:t>
            </a:r>
          </a:p>
          <a:p>
            <a:r>
              <a:rPr lang="en-US" sz="1600" i="1" dirty="0"/>
              <a:t>McCray, </a:t>
            </a:r>
            <a:r>
              <a:rPr lang="en-US" sz="1600" i="1" dirty="0" err="1"/>
              <a:t>Kamman</a:t>
            </a:r>
            <a:r>
              <a:rPr lang="en-US" sz="1600" i="1" dirty="0"/>
              <a:t>, &amp; Brownell, 2017</a:t>
            </a:r>
            <a:endParaRPr lang="en-US" sz="1600" dirty="0"/>
          </a:p>
        </p:txBody>
      </p:sp>
    </p:spTree>
    <p:extLst>
      <p:ext uri="{BB962C8B-B14F-4D97-AF65-F5344CB8AC3E}">
        <p14:creationId xmlns:p14="http://schemas.microsoft.com/office/powerpoint/2010/main" val="4163908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01EE5-DE82-4042-882B-0DC8871A5976}"/>
              </a:ext>
            </a:extLst>
          </p:cNvPr>
          <p:cNvSpPr>
            <a:spLocks noGrp="1"/>
          </p:cNvSpPr>
          <p:nvPr>
            <p:ph type="title"/>
          </p:nvPr>
        </p:nvSpPr>
        <p:spPr/>
        <p:txBody>
          <a:bodyPr/>
          <a:lstStyle/>
          <a:p>
            <a:r>
              <a:rPr lang="en-US" b="1" dirty="0">
                <a:solidFill>
                  <a:schemeClr val="tx1"/>
                </a:solidFill>
              </a:rPr>
              <a:t>HLPs, Equity, and Access in Our Current Environment</a:t>
            </a:r>
            <a:endParaRPr lang="en-US" dirty="0"/>
          </a:p>
        </p:txBody>
      </p:sp>
      <p:sp>
        <p:nvSpPr>
          <p:cNvPr id="3" name="Content Placeholder 2">
            <a:extLst>
              <a:ext uri="{FF2B5EF4-FFF2-40B4-BE49-F238E27FC236}">
                <a16:creationId xmlns:a16="http://schemas.microsoft.com/office/drawing/2014/main" id="{D5A7E88B-39EB-6E4B-BE02-90926F68BEC0}"/>
              </a:ext>
            </a:extLst>
          </p:cNvPr>
          <p:cNvSpPr>
            <a:spLocks noGrp="1"/>
          </p:cNvSpPr>
          <p:nvPr>
            <p:ph idx="1"/>
          </p:nvPr>
        </p:nvSpPr>
        <p:spPr/>
        <p:txBody>
          <a:bodyPr/>
          <a:lstStyle/>
          <a:p>
            <a:pPr marL="0" indent="0">
              <a:buNone/>
            </a:pPr>
            <a:r>
              <a:rPr lang="en-US" dirty="0">
                <a:solidFill>
                  <a:schemeClr val="tx1"/>
                </a:solidFill>
              </a:rPr>
              <a:t>An example of HLPs as a pathway to equitable learning environment</a:t>
            </a:r>
          </a:p>
          <a:p>
            <a:pPr marL="0" indent="0">
              <a:buNone/>
            </a:pPr>
            <a:endParaRPr lang="en-US" dirty="0">
              <a:solidFill>
                <a:schemeClr val="tx1"/>
              </a:solidFill>
            </a:endParaRPr>
          </a:p>
          <a:p>
            <a:pPr marL="0" indent="0">
              <a:buNone/>
            </a:pPr>
            <a:r>
              <a:rPr lang="en-US" dirty="0">
                <a:solidFill>
                  <a:schemeClr val="tx1"/>
                </a:solidFill>
              </a:rPr>
              <a:t>CEEDAR Brief: </a:t>
            </a:r>
          </a:p>
          <a:p>
            <a:pPr lvl="1"/>
            <a:r>
              <a:rPr lang="en-US" b="1" dirty="0">
                <a:solidFill>
                  <a:schemeClr val="tx1"/>
                </a:solidFill>
                <a:hlinkClick r:id="rId3"/>
              </a:rPr>
              <a:t>Removing Barriers to Distance Learning by Applying HLPs. </a:t>
            </a:r>
            <a:br>
              <a:rPr lang="en-US" b="1" dirty="0">
                <a:solidFill>
                  <a:schemeClr val="tx1"/>
                </a:solidFill>
                <a:hlinkClick r:id="rId3"/>
              </a:rPr>
            </a:br>
            <a:r>
              <a:rPr lang="en-US" b="1" dirty="0">
                <a:solidFill>
                  <a:schemeClr val="tx1"/>
                </a:solidFill>
                <a:hlinkClick r:id="rId3"/>
              </a:rPr>
              <a:t>Herberger, Holdheide, &amp; Sacco 2020</a:t>
            </a:r>
            <a:endParaRPr lang="en-US" dirty="0"/>
          </a:p>
        </p:txBody>
      </p:sp>
    </p:spTree>
    <p:extLst>
      <p:ext uri="{BB962C8B-B14F-4D97-AF65-F5344CB8AC3E}">
        <p14:creationId xmlns:p14="http://schemas.microsoft.com/office/powerpoint/2010/main" val="3990600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 application&#10;&#10;Description automatically generated">
            <a:extLst>
              <a:ext uri="{FF2B5EF4-FFF2-40B4-BE49-F238E27FC236}">
                <a16:creationId xmlns:a16="http://schemas.microsoft.com/office/drawing/2014/main" id="{7D4A3CD5-C5E4-D248-B153-62365CCCD9A3}"/>
              </a:ext>
            </a:extLst>
          </p:cNvPr>
          <p:cNvPicPr>
            <a:picLocks noGrp="1" noChangeAspect="1"/>
          </p:cNvPicPr>
          <p:nvPr>
            <p:ph idx="1"/>
          </p:nvPr>
        </p:nvPicPr>
        <p:blipFill>
          <a:blip r:embed="rId3"/>
          <a:stretch>
            <a:fillRect/>
          </a:stretch>
        </p:blipFill>
        <p:spPr>
          <a:xfrm>
            <a:off x="349842" y="100040"/>
            <a:ext cx="11562757" cy="6757960"/>
          </a:xfrm>
        </p:spPr>
      </p:pic>
      <p:sp>
        <p:nvSpPr>
          <p:cNvPr id="2" name="Title 1">
            <a:extLst>
              <a:ext uri="{FF2B5EF4-FFF2-40B4-BE49-F238E27FC236}">
                <a16:creationId xmlns:a16="http://schemas.microsoft.com/office/drawing/2014/main" id="{B59EA31C-7D20-734A-9F34-1FE2AA9F1472}"/>
              </a:ext>
            </a:extLst>
          </p:cNvPr>
          <p:cNvSpPr>
            <a:spLocks noGrp="1"/>
          </p:cNvSpPr>
          <p:nvPr>
            <p:ph type="title"/>
          </p:nvPr>
        </p:nvSpPr>
        <p:spPr>
          <a:xfrm>
            <a:off x="5892800" y="0"/>
            <a:ext cx="6299200" cy="911281"/>
          </a:xfrm>
        </p:spPr>
        <p:txBody>
          <a:bodyPr>
            <a:normAutofit/>
          </a:bodyPr>
          <a:lstStyle/>
          <a:p>
            <a:r>
              <a:rPr lang="en-US" sz="2000" b="1" dirty="0">
                <a:solidFill>
                  <a:schemeClr val="tx1"/>
                </a:solidFill>
                <a:hlinkClick r:id="rId4"/>
              </a:rPr>
              <a:t>Removing Barriers to Distance Learning by Applying HLPs. </a:t>
            </a:r>
            <a:br>
              <a:rPr lang="en-US" sz="2000" b="1" dirty="0">
                <a:solidFill>
                  <a:schemeClr val="tx1"/>
                </a:solidFill>
                <a:hlinkClick r:id="rId4"/>
              </a:rPr>
            </a:br>
            <a:r>
              <a:rPr lang="en-US" sz="2000" b="1" dirty="0">
                <a:solidFill>
                  <a:schemeClr val="tx1"/>
                </a:solidFill>
                <a:hlinkClick r:id="rId4"/>
              </a:rPr>
              <a:t>Herberger, </a:t>
            </a:r>
            <a:r>
              <a:rPr lang="en-US" sz="2000" b="1" dirty="0" err="1">
                <a:solidFill>
                  <a:schemeClr val="tx1"/>
                </a:solidFill>
                <a:hlinkClick r:id="rId4"/>
              </a:rPr>
              <a:t>Holdheide</a:t>
            </a:r>
            <a:r>
              <a:rPr lang="en-US" sz="2000" b="1" dirty="0">
                <a:solidFill>
                  <a:schemeClr val="tx1"/>
                </a:solidFill>
                <a:hlinkClick r:id="rId4"/>
              </a:rPr>
              <a:t>, &amp; Sacco 2020</a:t>
            </a:r>
            <a:endParaRPr lang="en-US" sz="2000" b="1" dirty="0">
              <a:solidFill>
                <a:schemeClr val="tx1"/>
              </a:solidFill>
            </a:endParaRPr>
          </a:p>
        </p:txBody>
      </p:sp>
    </p:spTree>
    <p:extLst>
      <p:ext uri="{BB962C8B-B14F-4D97-AF65-F5344CB8AC3E}">
        <p14:creationId xmlns:p14="http://schemas.microsoft.com/office/powerpoint/2010/main" val="625203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E31AD-D32E-0246-BFE4-D0A569759033}"/>
              </a:ext>
            </a:extLst>
          </p:cNvPr>
          <p:cNvSpPr>
            <a:spLocks noGrp="1"/>
          </p:cNvSpPr>
          <p:nvPr>
            <p:ph type="title"/>
          </p:nvPr>
        </p:nvSpPr>
        <p:spPr>
          <a:xfrm>
            <a:off x="8895775" y="1123837"/>
            <a:ext cx="2947482" cy="4601183"/>
          </a:xfrm>
        </p:spPr>
        <p:txBody>
          <a:bodyPr>
            <a:normAutofit/>
          </a:bodyPr>
          <a:lstStyle/>
          <a:p>
            <a:r>
              <a:rPr lang="en-US" dirty="0"/>
              <a:t>Pathways to Equity Based Instruction</a:t>
            </a:r>
          </a:p>
        </p:txBody>
      </p:sp>
      <p:graphicFrame>
        <p:nvGraphicFramePr>
          <p:cNvPr id="5" name="Content Placeholder 2">
            <a:extLst>
              <a:ext uri="{FF2B5EF4-FFF2-40B4-BE49-F238E27FC236}">
                <a16:creationId xmlns:a16="http://schemas.microsoft.com/office/drawing/2014/main" id="{C79BF628-7792-4619-9A22-DDFCEC2A6C67}"/>
              </a:ext>
            </a:extLst>
          </p:cNvPr>
          <p:cNvGraphicFramePr>
            <a:graphicFrameLocks noGrp="1"/>
          </p:cNvGraphicFramePr>
          <p:nvPr>
            <p:ph idx="1"/>
            <p:extLst>
              <p:ext uri="{D42A27DB-BD31-4B8C-83A1-F6EECF244321}">
                <p14:modId xmlns:p14="http://schemas.microsoft.com/office/powerpoint/2010/main" val="915034304"/>
              </p:ext>
            </p:extLst>
          </p:nvPr>
        </p:nvGraphicFramePr>
        <p:xfrm>
          <a:off x="866647" y="933854"/>
          <a:ext cx="7293610" cy="5041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2427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57578-ACB7-2C40-8F58-C0891C1513E1}"/>
              </a:ext>
            </a:extLst>
          </p:cNvPr>
          <p:cNvSpPr>
            <a:spLocks noGrp="1"/>
          </p:cNvSpPr>
          <p:nvPr>
            <p:ph type="title"/>
          </p:nvPr>
        </p:nvSpPr>
        <p:spPr/>
        <p:txBody>
          <a:bodyPr>
            <a:normAutofit/>
          </a:bodyPr>
          <a:lstStyle/>
          <a:p>
            <a:r>
              <a:rPr lang="en-US" sz="4800" dirty="0"/>
              <a:t>Resources for HLPs</a:t>
            </a:r>
            <a:br>
              <a:rPr lang="en-US" dirty="0"/>
            </a:br>
            <a:br>
              <a:rPr lang="en-US" dirty="0"/>
            </a:br>
            <a:br>
              <a:rPr lang="en-US" dirty="0"/>
            </a:br>
            <a:r>
              <a:rPr lang="en-US" sz="2000" b="1" dirty="0"/>
              <a:t>View an HLP in Action (Distance Learning Example): </a:t>
            </a:r>
            <a:br>
              <a:rPr lang="en-US" sz="2000" b="1" dirty="0"/>
            </a:br>
            <a:r>
              <a:rPr lang="en-US" sz="1600" dirty="0">
                <a:hlinkClick r:id="rId3"/>
              </a:rPr>
              <a:t>HLP 14 Use Cognitive and Metac0gnitive Strategies</a:t>
            </a:r>
            <a:br>
              <a:rPr lang="en-US" sz="1600" dirty="0">
                <a:hlinkClick r:id="rId3"/>
              </a:rPr>
            </a:br>
            <a:r>
              <a:rPr lang="en-US" sz="1600" dirty="0">
                <a:hlinkClick r:id="rId3"/>
              </a:rPr>
              <a:t>https://highleveragepractices.org/701-2-4-3-3-2/</a:t>
            </a:r>
            <a:br>
              <a:rPr lang="en-US" dirty="0"/>
            </a:br>
            <a:endParaRPr lang="en-US" dirty="0"/>
          </a:p>
        </p:txBody>
      </p:sp>
      <p:sp>
        <p:nvSpPr>
          <p:cNvPr id="3" name="Content Placeholder 2">
            <a:extLst>
              <a:ext uri="{FF2B5EF4-FFF2-40B4-BE49-F238E27FC236}">
                <a16:creationId xmlns:a16="http://schemas.microsoft.com/office/drawing/2014/main" id="{98D0D39F-796A-3A42-ACE1-5FF0AA0036D6}"/>
              </a:ext>
            </a:extLst>
          </p:cNvPr>
          <p:cNvSpPr>
            <a:spLocks noGrp="1"/>
          </p:cNvSpPr>
          <p:nvPr>
            <p:ph idx="1"/>
          </p:nvPr>
        </p:nvSpPr>
        <p:spPr>
          <a:xfrm>
            <a:off x="3843868" y="177800"/>
            <a:ext cx="7315200" cy="6096000"/>
          </a:xfrm>
        </p:spPr>
        <p:txBody>
          <a:bodyPr>
            <a:normAutofit/>
          </a:bodyPr>
          <a:lstStyle/>
          <a:p>
            <a:pPr marL="0" indent="0">
              <a:buNone/>
            </a:pPr>
            <a:endParaRPr lang="en-US" sz="2400" b="1" dirty="0"/>
          </a:p>
          <a:p>
            <a:pPr marL="0" indent="0">
              <a:buNone/>
            </a:pPr>
            <a:r>
              <a:rPr lang="en-US" sz="2400" b="1" dirty="0"/>
              <a:t>CEEDAR Center: </a:t>
            </a:r>
            <a:r>
              <a:rPr lang="en-US" sz="2400" dirty="0"/>
              <a:t>Publications, Videos, Presentations, Webinars </a:t>
            </a:r>
            <a:r>
              <a:rPr lang="en-US" sz="2400" dirty="0">
                <a:hlinkClick r:id="rId4"/>
              </a:rPr>
              <a:t>https://ceedar.education.ufl.edu/high-leverage-practices/</a:t>
            </a:r>
            <a:br>
              <a:rPr lang="en-US" sz="2400" dirty="0"/>
            </a:br>
            <a:endParaRPr lang="en-US" sz="2400" dirty="0"/>
          </a:p>
          <a:p>
            <a:pPr marL="0" indent="0">
              <a:buNone/>
            </a:pPr>
            <a:r>
              <a:rPr lang="en-US" sz="2400" b="1" dirty="0" err="1"/>
              <a:t>HLPs.org</a:t>
            </a:r>
            <a:r>
              <a:rPr lang="en-US" sz="2400" b="1" dirty="0"/>
              <a:t>: </a:t>
            </a:r>
            <a:r>
              <a:rPr lang="en-US" sz="2400" dirty="0"/>
              <a:t>0-5, K-12 HLP Books, Videos, PD Guides, Webinars</a:t>
            </a:r>
          </a:p>
          <a:p>
            <a:pPr marL="0" indent="0">
              <a:buNone/>
            </a:pPr>
            <a:r>
              <a:rPr lang="en-US" sz="2400" b="1" dirty="0"/>
              <a:t> </a:t>
            </a:r>
            <a:r>
              <a:rPr lang="en-US" sz="2400" dirty="0">
                <a:hlinkClick r:id="rId5"/>
              </a:rPr>
              <a:t>https://highleveragepractices.org</a:t>
            </a:r>
            <a:br>
              <a:rPr lang="en-US" sz="2400" dirty="0"/>
            </a:br>
            <a:endParaRPr lang="en-US" sz="2400" dirty="0"/>
          </a:p>
          <a:p>
            <a:pPr marL="0" indent="0">
              <a:buNone/>
            </a:pPr>
            <a:r>
              <a:rPr lang="en-US" sz="2400" b="1" dirty="0"/>
              <a:t>Text: </a:t>
            </a:r>
            <a:r>
              <a:rPr lang="en-US" sz="2400" dirty="0"/>
              <a:t>High Leverage Practices for Inclusive Classrooms: </a:t>
            </a:r>
            <a:r>
              <a:rPr lang="en-US" sz="2400" dirty="0">
                <a:hlinkClick r:id="rId6"/>
              </a:rPr>
              <a:t>http://pubs.cec.sped.org/p6298/</a:t>
            </a:r>
            <a:br>
              <a:rPr lang="en-US" sz="2400" dirty="0"/>
            </a:br>
            <a:endParaRPr lang="en-US" sz="2400" dirty="0"/>
          </a:p>
          <a:p>
            <a:pPr marL="0" indent="0">
              <a:buNone/>
            </a:pPr>
            <a:r>
              <a:rPr lang="en-US" sz="2400" b="1" dirty="0"/>
              <a:t>Practice Learning Opportunity Resources: </a:t>
            </a:r>
            <a:r>
              <a:rPr lang="en-US" sz="2400" dirty="0"/>
              <a:t>Implementing HLPs (CEEDAR TAG groups): Coming Soon</a:t>
            </a:r>
          </a:p>
        </p:txBody>
      </p:sp>
    </p:spTree>
    <p:extLst>
      <p:ext uri="{BB962C8B-B14F-4D97-AF65-F5344CB8AC3E}">
        <p14:creationId xmlns:p14="http://schemas.microsoft.com/office/powerpoint/2010/main" val="1333053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C20A0-453D-7E4B-BEE3-6636E686FA48}"/>
              </a:ext>
            </a:extLst>
          </p:cNvPr>
          <p:cNvSpPr>
            <a:spLocks noGrp="1"/>
          </p:cNvSpPr>
          <p:nvPr>
            <p:ph type="title"/>
          </p:nvPr>
        </p:nvSpPr>
        <p:spPr/>
        <p:txBody>
          <a:bodyPr/>
          <a:lstStyle/>
          <a:p>
            <a:r>
              <a:rPr lang="en-US" dirty="0"/>
              <a:t>Breakout 2</a:t>
            </a:r>
          </a:p>
        </p:txBody>
      </p:sp>
      <p:sp>
        <p:nvSpPr>
          <p:cNvPr id="3" name="Content Placeholder 2">
            <a:extLst>
              <a:ext uri="{FF2B5EF4-FFF2-40B4-BE49-F238E27FC236}">
                <a16:creationId xmlns:a16="http://schemas.microsoft.com/office/drawing/2014/main" id="{5D0B9D66-183A-BF40-BB65-1727AFF30823}"/>
              </a:ext>
            </a:extLst>
          </p:cNvPr>
          <p:cNvSpPr>
            <a:spLocks noGrp="1"/>
          </p:cNvSpPr>
          <p:nvPr>
            <p:ph idx="1"/>
          </p:nvPr>
        </p:nvSpPr>
        <p:spPr/>
        <p:txBody>
          <a:bodyPr>
            <a:normAutofit/>
          </a:bodyPr>
          <a:lstStyle/>
          <a:p>
            <a:pPr marL="0" indent="0">
              <a:buNone/>
            </a:pPr>
            <a:r>
              <a:rPr lang="en-US" sz="3200" dirty="0"/>
              <a:t>The current environment has unveiled inequity in unprecedented ways, creating opportunities for us to change the way we do things in teacher preparation. </a:t>
            </a:r>
          </a:p>
          <a:p>
            <a:pPr marL="0" indent="0">
              <a:buNone/>
            </a:pPr>
            <a:endParaRPr lang="en-US" sz="3200" dirty="0"/>
          </a:p>
          <a:p>
            <a:pPr marL="0" indent="0">
              <a:buNone/>
            </a:pPr>
            <a:r>
              <a:rPr lang="en-US" sz="3200" dirty="0"/>
              <a:t>Discuss this idea…</a:t>
            </a:r>
            <a:br>
              <a:rPr lang="en-US" sz="3200" dirty="0"/>
            </a:br>
            <a:endParaRPr lang="en-US" sz="3200" dirty="0"/>
          </a:p>
          <a:p>
            <a:pPr marL="502920" lvl="1" indent="0">
              <a:buNone/>
            </a:pPr>
            <a:r>
              <a:rPr lang="en-US" sz="2800" dirty="0"/>
              <a:t>Thoughts?</a:t>
            </a:r>
          </a:p>
          <a:p>
            <a:pPr marL="502920" lvl="1" indent="0">
              <a:buNone/>
            </a:pPr>
            <a:r>
              <a:rPr lang="en-US" sz="2800" dirty="0"/>
              <a:t>Possibilities? </a:t>
            </a:r>
          </a:p>
          <a:p>
            <a:pPr marL="502920" lvl="1" indent="0">
              <a:buNone/>
            </a:pPr>
            <a:r>
              <a:rPr lang="en-US" sz="2800" dirty="0"/>
              <a:t>Barriers? </a:t>
            </a:r>
          </a:p>
          <a:p>
            <a:pPr marL="0" indent="0">
              <a:buNone/>
            </a:pPr>
            <a:endParaRPr lang="en-US" dirty="0"/>
          </a:p>
        </p:txBody>
      </p:sp>
    </p:spTree>
    <p:extLst>
      <p:ext uri="{BB962C8B-B14F-4D97-AF65-F5344CB8AC3E}">
        <p14:creationId xmlns:p14="http://schemas.microsoft.com/office/powerpoint/2010/main" val="1907266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26F70-F51F-5F4D-806E-67F2E5EC0397}"/>
              </a:ext>
            </a:extLst>
          </p:cNvPr>
          <p:cNvSpPr>
            <a:spLocks noGrp="1"/>
          </p:cNvSpPr>
          <p:nvPr>
            <p:ph type="title"/>
          </p:nvPr>
        </p:nvSpPr>
        <p:spPr/>
        <p:txBody>
          <a:bodyPr>
            <a:normAutofit/>
          </a:bodyPr>
          <a:lstStyle/>
          <a:p>
            <a:r>
              <a:rPr lang="en-US" sz="2800" dirty="0"/>
              <a:t>Land Acknowledgement </a:t>
            </a:r>
          </a:p>
        </p:txBody>
      </p:sp>
      <p:sp>
        <p:nvSpPr>
          <p:cNvPr id="3" name="Content Placeholder 2">
            <a:extLst>
              <a:ext uri="{FF2B5EF4-FFF2-40B4-BE49-F238E27FC236}">
                <a16:creationId xmlns:a16="http://schemas.microsoft.com/office/drawing/2014/main" id="{8F79C806-0C3A-3A4D-B7C3-BF56B8CB2E81}"/>
              </a:ext>
            </a:extLst>
          </p:cNvPr>
          <p:cNvSpPr>
            <a:spLocks noGrp="1"/>
          </p:cNvSpPr>
          <p:nvPr>
            <p:ph idx="1"/>
          </p:nvPr>
        </p:nvSpPr>
        <p:spPr/>
        <p:txBody>
          <a:bodyPr>
            <a:normAutofit/>
          </a:bodyPr>
          <a:lstStyle/>
          <a:p>
            <a:pPr marL="0" indent="0">
              <a:lnSpc>
                <a:spcPct val="150000"/>
              </a:lnSpc>
              <a:buNone/>
            </a:pPr>
            <a:r>
              <a:rPr lang="en-US" dirty="0">
                <a:solidFill>
                  <a:schemeClr val="tx1"/>
                </a:solidFill>
              </a:rPr>
              <a:t>I would like to acknowledge that we are on indigenous lands, and in Everett from where I reside, I am on the traditional territory of the Coast Salish People, specifically the Tulalip Tribes, successors in interest to the Snohomish, Snoqualmie, Skykomish, and other allied bands signatory to the 1855 Treaty to Point Elliott. They, and many other indigenous people are still here, surviving and thriving Since Time Immemorial. I honor their strength and resilience.</a:t>
            </a:r>
          </a:p>
          <a:p>
            <a:pPr marL="0" indent="0">
              <a:lnSpc>
                <a:spcPct val="150000"/>
              </a:lnSpc>
              <a:buNone/>
            </a:pPr>
            <a:endParaRPr lang="en-US" dirty="0">
              <a:solidFill>
                <a:schemeClr val="tx1"/>
              </a:solidFill>
            </a:endParaRPr>
          </a:p>
          <a:p>
            <a:pPr marL="0" indent="0">
              <a:buNone/>
            </a:pPr>
            <a:r>
              <a:rPr lang="en-US" dirty="0">
                <a:solidFill>
                  <a:schemeClr val="tx1"/>
                </a:solidFill>
              </a:rPr>
              <a:t>What traditional territory is your city on? </a:t>
            </a:r>
            <a:r>
              <a:rPr lang="en-US" dirty="0">
                <a:solidFill>
                  <a:schemeClr val="tx1"/>
                </a:solidFill>
                <a:hlinkClick r:id="rId3"/>
              </a:rPr>
              <a:t>https://native-</a:t>
            </a:r>
            <a:r>
              <a:rPr lang="en-US" dirty="0" err="1">
                <a:solidFill>
                  <a:schemeClr val="tx1"/>
                </a:solidFill>
                <a:hlinkClick r:id="rId3"/>
              </a:rPr>
              <a:t>land.ca</a:t>
            </a:r>
            <a:r>
              <a:rPr lang="en-US" dirty="0">
                <a:solidFill>
                  <a:schemeClr val="tx1"/>
                </a:solidFill>
                <a:hlinkClick r:id="rId3"/>
              </a:rPr>
              <a:t>/</a:t>
            </a:r>
            <a:endParaRPr lang="en-US" dirty="0">
              <a:solidFill>
                <a:schemeClr val="tx1"/>
              </a:solidFill>
            </a:endParaRPr>
          </a:p>
        </p:txBody>
      </p:sp>
    </p:spTree>
    <p:extLst>
      <p:ext uri="{BB962C8B-B14F-4D97-AF65-F5344CB8AC3E}">
        <p14:creationId xmlns:p14="http://schemas.microsoft.com/office/powerpoint/2010/main" val="3367825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54F19-44D2-EF4E-99D6-A00F69CC4DCB}"/>
              </a:ext>
            </a:extLst>
          </p:cNvPr>
          <p:cNvSpPr>
            <a:spLocks noGrp="1"/>
          </p:cNvSpPr>
          <p:nvPr>
            <p:ph type="title"/>
          </p:nvPr>
        </p:nvSpPr>
        <p:spPr/>
        <p:txBody>
          <a:bodyPr/>
          <a:lstStyle/>
          <a:p>
            <a:r>
              <a:rPr lang="en-US" dirty="0">
                <a:solidFill>
                  <a:schemeClr val="bg1"/>
                </a:solidFill>
                <a:hlinkClick r:id="rId3">
                  <a:extLst>
                    <a:ext uri="{A12FA001-AC4F-418D-AE19-62706E023703}">
                      <ahyp:hlinkClr xmlns:ahyp="http://schemas.microsoft.com/office/drawing/2018/hyperlinkcolor" val="tx"/>
                    </a:ext>
                  </a:extLst>
                </a:hlinkClick>
              </a:rPr>
              <a:t>CEEDAR Partnership with Washington State</a:t>
            </a:r>
            <a:br>
              <a:rPr lang="en-US" dirty="0">
                <a:solidFill>
                  <a:srgbClr val="D25814"/>
                </a:solidFill>
                <a:hlinkClick r:id="rId3">
                  <a:extLst>
                    <a:ext uri="{A12FA001-AC4F-418D-AE19-62706E023703}">
                      <ahyp:hlinkClr xmlns:ahyp="http://schemas.microsoft.com/office/drawing/2018/hyperlinkcolor" val="tx"/>
                    </a:ext>
                  </a:extLst>
                </a:hlinkClick>
              </a:rPr>
            </a:br>
            <a:r>
              <a:rPr lang="en-US" sz="2000" dirty="0">
                <a:solidFill>
                  <a:srgbClr val="D25814"/>
                </a:solidFill>
                <a:hlinkClick r:id="rId3">
                  <a:extLst>
                    <a:ext uri="{A12FA001-AC4F-418D-AE19-62706E023703}">
                      <ahyp:hlinkClr xmlns:ahyp="http://schemas.microsoft.com/office/drawing/2018/hyperlinkcolor" val="tx"/>
                    </a:ext>
                  </a:extLst>
                </a:hlinkClick>
              </a:rPr>
              <a:t>https://ceedar.education.ufl.edu/</a:t>
            </a:r>
            <a:endParaRPr lang="en-US" dirty="0">
              <a:solidFill>
                <a:srgbClr val="D25814"/>
              </a:solidFill>
              <a:hlinkClick r:id="rId3">
                <a:extLst>
                  <a:ext uri="{A12FA001-AC4F-418D-AE19-62706E023703}">
                    <ahyp:hlinkClr xmlns:ahyp="http://schemas.microsoft.com/office/drawing/2018/hyperlinkcolor" val="tx"/>
                  </a:ext>
                </a:extLst>
              </a:hlinkClick>
            </a:endParaRPr>
          </a:p>
        </p:txBody>
      </p:sp>
      <p:sp>
        <p:nvSpPr>
          <p:cNvPr id="3" name="Content Placeholder 2">
            <a:extLst>
              <a:ext uri="{FF2B5EF4-FFF2-40B4-BE49-F238E27FC236}">
                <a16:creationId xmlns:a16="http://schemas.microsoft.com/office/drawing/2014/main" id="{65126660-32E4-384C-AF42-EEA1B9B353F3}"/>
              </a:ext>
            </a:extLst>
          </p:cNvPr>
          <p:cNvSpPr>
            <a:spLocks noGrp="1"/>
          </p:cNvSpPr>
          <p:nvPr>
            <p:ph idx="1"/>
          </p:nvPr>
        </p:nvSpPr>
        <p:spPr>
          <a:xfrm>
            <a:off x="3869268" y="864108"/>
            <a:ext cx="7315200" cy="5587492"/>
          </a:xfrm>
        </p:spPr>
        <p:txBody>
          <a:bodyPr>
            <a:normAutofit fontScale="92500" lnSpcReduction="10000"/>
          </a:bodyPr>
          <a:lstStyle/>
          <a:p>
            <a:r>
              <a:rPr lang="en-US" sz="2800" b="1" dirty="0"/>
              <a:t>Partnership with Washington State since 2018</a:t>
            </a:r>
          </a:p>
          <a:p>
            <a:pPr marL="502920" lvl="1" indent="0">
              <a:buNone/>
            </a:pPr>
            <a:r>
              <a:rPr lang="en-US" sz="2400" dirty="0"/>
              <a:t>Alignment with OSPI, PESB, WACTE, Higher Education Entities, </a:t>
            </a:r>
          </a:p>
          <a:p>
            <a:pPr marL="502920" lvl="1" indent="0">
              <a:buNone/>
            </a:pPr>
            <a:r>
              <a:rPr lang="en-US" sz="2400" dirty="0"/>
              <a:t>Pre K-21 Educators, </a:t>
            </a:r>
            <a:r>
              <a:rPr lang="en-US" sz="2400" dirty="0" err="1"/>
              <a:t>Govenor’s</a:t>
            </a:r>
            <a:r>
              <a:rPr lang="en-US" sz="2400" dirty="0"/>
              <a:t> Office of the Education </a:t>
            </a:r>
            <a:r>
              <a:rPr lang="en-US" sz="2400" dirty="0" err="1"/>
              <a:t>Ombuds</a:t>
            </a:r>
            <a:r>
              <a:rPr lang="en-US" sz="2400" dirty="0"/>
              <a:t>, Community Partners (PAVE)</a:t>
            </a:r>
          </a:p>
          <a:p>
            <a:r>
              <a:rPr lang="en-US" sz="2800" b="1" dirty="0"/>
              <a:t>National Connections with others doing similar work: </a:t>
            </a:r>
          </a:p>
          <a:p>
            <a:pPr lvl="1"/>
            <a:r>
              <a:rPr lang="en-US" sz="2400" dirty="0"/>
              <a:t>TAG Groups (Culturally Responsive Education, High Leverage Practices, etc.)</a:t>
            </a:r>
          </a:p>
          <a:p>
            <a:pPr lvl="1"/>
            <a:r>
              <a:rPr lang="en-US" sz="2400" dirty="0"/>
              <a:t>Affinity Groups </a:t>
            </a:r>
          </a:p>
          <a:p>
            <a:r>
              <a:rPr lang="en-US" sz="2600" b="1" dirty="0"/>
              <a:t>Resources, Support, Research</a:t>
            </a:r>
          </a:p>
          <a:p>
            <a:pPr lvl="1"/>
            <a:r>
              <a:rPr lang="en-US" sz="2400" dirty="0"/>
              <a:t>Faculty, Educators P-21, Families</a:t>
            </a:r>
          </a:p>
          <a:p>
            <a:r>
              <a:rPr lang="en-US" sz="2800" b="1" dirty="0"/>
              <a:t>Inclusionary Practices Project</a:t>
            </a:r>
          </a:p>
          <a:p>
            <a:pPr lvl="1"/>
            <a:r>
              <a:rPr lang="en-US" sz="2400" dirty="0">
                <a:hlinkClick r:id="rId4"/>
              </a:rPr>
              <a:t>Inclusion Practices Handbook Draft </a:t>
            </a:r>
            <a:r>
              <a:rPr lang="en-US" sz="2400" dirty="0"/>
              <a:t>(Feedback Requested)</a:t>
            </a:r>
            <a:endParaRPr lang="en-US" dirty="0"/>
          </a:p>
        </p:txBody>
      </p:sp>
    </p:spTree>
    <p:extLst>
      <p:ext uri="{BB962C8B-B14F-4D97-AF65-F5344CB8AC3E}">
        <p14:creationId xmlns:p14="http://schemas.microsoft.com/office/powerpoint/2010/main" val="2588654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26F70-F51F-5F4D-806E-67F2E5EC0397}"/>
              </a:ext>
            </a:extLst>
          </p:cNvPr>
          <p:cNvSpPr>
            <a:spLocks noGrp="1"/>
          </p:cNvSpPr>
          <p:nvPr>
            <p:ph type="title"/>
          </p:nvPr>
        </p:nvSpPr>
        <p:spPr/>
        <p:txBody>
          <a:bodyPr/>
          <a:lstStyle/>
          <a:p>
            <a:r>
              <a:rPr lang="en-US" dirty="0"/>
              <a:t>Washington State CEEDAR Leadership Team:</a:t>
            </a:r>
            <a:br>
              <a:rPr lang="en-US" dirty="0"/>
            </a:br>
            <a:br>
              <a:rPr lang="en-US" dirty="0"/>
            </a:br>
            <a:r>
              <a:rPr lang="en-US" dirty="0"/>
              <a:t>Goal #4: </a:t>
            </a:r>
            <a:r>
              <a:rPr lang="en-US" i="1" dirty="0"/>
              <a:t>Equity and Access</a:t>
            </a:r>
            <a:endParaRPr lang="en-US" dirty="0"/>
          </a:p>
        </p:txBody>
      </p:sp>
      <p:sp>
        <p:nvSpPr>
          <p:cNvPr id="3" name="Content Placeholder 2">
            <a:extLst>
              <a:ext uri="{FF2B5EF4-FFF2-40B4-BE49-F238E27FC236}">
                <a16:creationId xmlns:a16="http://schemas.microsoft.com/office/drawing/2014/main" id="{8F79C806-0C3A-3A4D-B7C3-BF56B8CB2E81}"/>
              </a:ext>
            </a:extLst>
          </p:cNvPr>
          <p:cNvSpPr>
            <a:spLocks noGrp="1"/>
          </p:cNvSpPr>
          <p:nvPr>
            <p:ph idx="1"/>
          </p:nvPr>
        </p:nvSpPr>
        <p:spPr>
          <a:xfrm>
            <a:off x="3869267" y="864108"/>
            <a:ext cx="8322733" cy="5120640"/>
          </a:xfrm>
        </p:spPr>
        <p:txBody>
          <a:bodyPr>
            <a:normAutofit lnSpcReduction="10000"/>
          </a:bodyPr>
          <a:lstStyle/>
          <a:p>
            <a:r>
              <a:rPr lang="en-US" dirty="0"/>
              <a:t>Ensure equity in the development of Goals, 1, 2, 3, and  5 in WA’s CEEDAR work</a:t>
            </a:r>
          </a:p>
          <a:p>
            <a:r>
              <a:rPr lang="en-US" dirty="0"/>
              <a:t>Racial equity, intersectionality, and disability justice (Curriculum Tools and PD)</a:t>
            </a:r>
          </a:p>
          <a:p>
            <a:r>
              <a:rPr lang="en-US" dirty="0"/>
              <a:t>Authentic Family Engagement and School partnership </a:t>
            </a:r>
          </a:p>
          <a:p>
            <a:r>
              <a:rPr lang="en-US" dirty="0"/>
              <a:t>Collaborative, transformative relationships as equal participants in the process Including restorative, healing ways.</a:t>
            </a:r>
          </a:p>
          <a:p>
            <a:r>
              <a:rPr lang="en-US" dirty="0"/>
              <a:t>Recruitment and Retention of educators of color, disability</a:t>
            </a:r>
          </a:p>
          <a:p>
            <a:endParaRPr lang="en-US" dirty="0"/>
          </a:p>
          <a:p>
            <a:pPr marL="0" indent="0">
              <a:buNone/>
            </a:pPr>
            <a:r>
              <a:rPr lang="en-US" dirty="0"/>
              <a:t>Other goals: </a:t>
            </a:r>
          </a:p>
          <a:p>
            <a:r>
              <a:rPr lang="en-US" dirty="0"/>
              <a:t>Goal # 1:          Community-Centered Redesign                     </a:t>
            </a:r>
          </a:p>
          <a:p>
            <a:r>
              <a:rPr lang="en-US" dirty="0"/>
              <a:t>Goal # 2:          Outcomes alignment  (Pre-service and PK-21)                              </a:t>
            </a:r>
          </a:p>
          <a:p>
            <a:r>
              <a:rPr lang="en-US" dirty="0"/>
              <a:t>Goal # 3:          Knowledge Mobilization                                               </a:t>
            </a:r>
          </a:p>
          <a:p>
            <a:r>
              <a:rPr lang="en-US" dirty="0"/>
              <a:t>Goal # 5:          Educator workforce redesign  </a:t>
            </a:r>
          </a:p>
          <a:p>
            <a:pPr marL="0" indent="0">
              <a:buNone/>
            </a:pPr>
            <a:endParaRPr lang="en-US" dirty="0"/>
          </a:p>
        </p:txBody>
      </p:sp>
    </p:spTree>
    <p:extLst>
      <p:ext uri="{BB962C8B-B14F-4D97-AF65-F5344CB8AC3E}">
        <p14:creationId xmlns:p14="http://schemas.microsoft.com/office/powerpoint/2010/main" val="4005956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7DA44-2345-0846-A8F6-73612D25FCF1}"/>
              </a:ext>
            </a:extLst>
          </p:cNvPr>
          <p:cNvSpPr>
            <a:spLocks noGrp="1"/>
          </p:cNvSpPr>
          <p:nvPr>
            <p:ph type="title"/>
          </p:nvPr>
        </p:nvSpPr>
        <p:spPr/>
        <p:txBody>
          <a:bodyPr/>
          <a:lstStyle/>
          <a:p>
            <a:r>
              <a:rPr lang="en-US" dirty="0"/>
              <a:t>Break Out 3	</a:t>
            </a:r>
          </a:p>
        </p:txBody>
      </p:sp>
      <p:sp>
        <p:nvSpPr>
          <p:cNvPr id="3" name="Content Placeholder 2">
            <a:extLst>
              <a:ext uri="{FF2B5EF4-FFF2-40B4-BE49-F238E27FC236}">
                <a16:creationId xmlns:a16="http://schemas.microsoft.com/office/drawing/2014/main" id="{60E9277F-39DF-1941-9E28-71CB245A0F34}"/>
              </a:ext>
            </a:extLst>
          </p:cNvPr>
          <p:cNvSpPr>
            <a:spLocks noGrp="1"/>
          </p:cNvSpPr>
          <p:nvPr>
            <p:ph idx="1"/>
          </p:nvPr>
        </p:nvSpPr>
        <p:spPr/>
        <p:txBody>
          <a:bodyPr>
            <a:normAutofit/>
          </a:bodyPr>
          <a:lstStyle/>
          <a:p>
            <a:pPr marL="0" indent="0">
              <a:buNone/>
            </a:pPr>
            <a:r>
              <a:rPr lang="en-US" sz="3200" dirty="0"/>
              <a:t>Discuss: </a:t>
            </a:r>
          </a:p>
          <a:p>
            <a:pPr lvl="1"/>
            <a:r>
              <a:rPr lang="en-US" sz="2800" dirty="0"/>
              <a:t>How might what we have discussed today have implications for your teacher preparation program? </a:t>
            </a:r>
          </a:p>
          <a:p>
            <a:pPr lvl="1"/>
            <a:r>
              <a:rPr lang="en-US" sz="2800" dirty="0"/>
              <a:t>What are promising things that are happening in our state that you learned of today or want to share with the group? </a:t>
            </a:r>
          </a:p>
          <a:p>
            <a:pPr lvl="1"/>
            <a:r>
              <a:rPr lang="en-US" sz="2800" dirty="0"/>
              <a:t>What research opportunities to you see to improve equity and access for K-12 students through quality teacher preparation?</a:t>
            </a:r>
          </a:p>
        </p:txBody>
      </p:sp>
    </p:spTree>
    <p:extLst>
      <p:ext uri="{BB962C8B-B14F-4D97-AF65-F5344CB8AC3E}">
        <p14:creationId xmlns:p14="http://schemas.microsoft.com/office/powerpoint/2010/main" val="1129724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9B347-5554-4CE4-BFD0-B8793E3F4335}"/>
              </a:ext>
            </a:extLst>
          </p:cNvPr>
          <p:cNvSpPr>
            <a:spLocks noGrp="1"/>
          </p:cNvSpPr>
          <p:nvPr>
            <p:ph type="title"/>
          </p:nvPr>
        </p:nvSpPr>
        <p:spPr/>
        <p:txBody>
          <a:bodyPr/>
          <a:lstStyle/>
          <a:p>
            <a:r>
              <a:rPr lang="en-US" dirty="0"/>
              <a:t>With Gratitude</a:t>
            </a:r>
          </a:p>
        </p:txBody>
      </p:sp>
      <p:sp>
        <p:nvSpPr>
          <p:cNvPr id="3" name="Content Placeholder 2">
            <a:extLst>
              <a:ext uri="{FF2B5EF4-FFF2-40B4-BE49-F238E27FC236}">
                <a16:creationId xmlns:a16="http://schemas.microsoft.com/office/drawing/2014/main" id="{9A95FFC7-336B-4A82-888F-14E097C2EC04}"/>
              </a:ext>
            </a:extLst>
          </p:cNvPr>
          <p:cNvSpPr>
            <a:spLocks noGrp="1"/>
          </p:cNvSpPr>
          <p:nvPr>
            <p:ph idx="1"/>
          </p:nvPr>
        </p:nvSpPr>
        <p:spPr/>
        <p:txBody>
          <a:bodyPr>
            <a:normAutofit/>
          </a:bodyPr>
          <a:lstStyle/>
          <a:p>
            <a:pPr marL="0" indent="0">
              <a:buNone/>
            </a:pPr>
            <a:r>
              <a:rPr lang="en-US" sz="3600" dirty="0"/>
              <a:t>“And the day came when the risk to remain tight in a bud was more painful than the risk it took to blossom.”</a:t>
            </a:r>
          </a:p>
          <a:p>
            <a:pPr marL="0" indent="0" algn="r">
              <a:buNone/>
            </a:pPr>
            <a:r>
              <a:rPr lang="en-US" sz="3600" dirty="0" err="1"/>
              <a:t>Anaïs</a:t>
            </a:r>
            <a:r>
              <a:rPr lang="en-US" sz="3600" dirty="0"/>
              <a:t> Nin</a:t>
            </a:r>
          </a:p>
        </p:txBody>
      </p:sp>
    </p:spTree>
    <p:extLst>
      <p:ext uri="{BB962C8B-B14F-4D97-AF65-F5344CB8AC3E}">
        <p14:creationId xmlns:p14="http://schemas.microsoft.com/office/powerpoint/2010/main" val="4179484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57578-ACB7-2C40-8F58-C0891C1513E1}"/>
              </a:ext>
            </a:extLst>
          </p:cNvPr>
          <p:cNvSpPr>
            <a:spLocks noGrp="1"/>
          </p:cNvSpPr>
          <p:nvPr>
            <p:ph type="title"/>
          </p:nvPr>
        </p:nvSpPr>
        <p:spPr/>
        <p:txBody>
          <a:bodyPr>
            <a:normAutofit/>
          </a:bodyPr>
          <a:lstStyle/>
          <a:p>
            <a:r>
              <a:rPr lang="en-US" sz="4800" dirty="0"/>
              <a:t>Resources</a:t>
            </a:r>
            <a:br>
              <a:rPr lang="en-US" dirty="0"/>
            </a:br>
            <a:br>
              <a:rPr lang="en-US" dirty="0"/>
            </a:br>
            <a:br>
              <a:rPr lang="en-US" dirty="0"/>
            </a:br>
            <a:r>
              <a:rPr lang="en-US" sz="2000" b="1" dirty="0"/>
              <a:t>View an HLP in Action (Distance Learning Example): </a:t>
            </a:r>
            <a:br>
              <a:rPr lang="en-US" sz="2000" b="1" dirty="0"/>
            </a:br>
            <a:r>
              <a:rPr lang="en-US" sz="1600" dirty="0">
                <a:hlinkClick r:id="rId3"/>
              </a:rPr>
              <a:t>HLP 14 Use Cognitive and Metac0gnitive Strategies</a:t>
            </a:r>
            <a:br>
              <a:rPr lang="en-US" sz="1600" dirty="0">
                <a:hlinkClick r:id="rId3"/>
              </a:rPr>
            </a:br>
            <a:r>
              <a:rPr lang="en-US" sz="1600" dirty="0">
                <a:hlinkClick r:id="rId3"/>
              </a:rPr>
              <a:t>https://highleveragepractices.org/701-2-4-3-3-2/</a:t>
            </a:r>
            <a:br>
              <a:rPr lang="en-US" dirty="0"/>
            </a:br>
            <a:endParaRPr lang="en-US" dirty="0"/>
          </a:p>
        </p:txBody>
      </p:sp>
      <p:sp>
        <p:nvSpPr>
          <p:cNvPr id="3" name="Content Placeholder 2">
            <a:extLst>
              <a:ext uri="{FF2B5EF4-FFF2-40B4-BE49-F238E27FC236}">
                <a16:creationId xmlns:a16="http://schemas.microsoft.com/office/drawing/2014/main" id="{98D0D39F-796A-3A42-ACE1-5FF0AA0036D6}"/>
              </a:ext>
            </a:extLst>
          </p:cNvPr>
          <p:cNvSpPr>
            <a:spLocks noGrp="1"/>
          </p:cNvSpPr>
          <p:nvPr>
            <p:ph idx="1"/>
          </p:nvPr>
        </p:nvSpPr>
        <p:spPr>
          <a:xfrm>
            <a:off x="3843868" y="177800"/>
            <a:ext cx="7315200" cy="6096000"/>
          </a:xfrm>
        </p:spPr>
        <p:txBody>
          <a:bodyPr>
            <a:normAutofit fontScale="92500" lnSpcReduction="10000"/>
          </a:bodyPr>
          <a:lstStyle/>
          <a:p>
            <a:pPr marL="0" indent="0">
              <a:buNone/>
            </a:pPr>
            <a:endParaRPr lang="en-US" sz="2400" b="1" dirty="0"/>
          </a:p>
          <a:p>
            <a:pPr marL="0" indent="0">
              <a:buNone/>
            </a:pPr>
            <a:r>
              <a:rPr lang="en-US" sz="2400" b="1" dirty="0"/>
              <a:t>CEEDAR Center: </a:t>
            </a:r>
            <a:r>
              <a:rPr lang="en-US" sz="2400" dirty="0"/>
              <a:t>Publications, Videos, Presentations, Webinars </a:t>
            </a:r>
            <a:r>
              <a:rPr lang="en-US" sz="2400" dirty="0">
                <a:hlinkClick r:id="rId4"/>
              </a:rPr>
              <a:t>https://ceedar.education.ufl.edu/high-leverage-practices/</a:t>
            </a:r>
            <a:br>
              <a:rPr lang="en-US" sz="2400" dirty="0"/>
            </a:br>
            <a:endParaRPr lang="en-US" sz="2400" dirty="0"/>
          </a:p>
          <a:p>
            <a:pPr marL="0" indent="0">
              <a:buNone/>
            </a:pPr>
            <a:r>
              <a:rPr lang="en-US" sz="2400" b="1" dirty="0" err="1"/>
              <a:t>HLPs.org</a:t>
            </a:r>
            <a:r>
              <a:rPr lang="en-US" sz="2400" b="1" dirty="0"/>
              <a:t>: </a:t>
            </a:r>
            <a:r>
              <a:rPr lang="en-US" sz="2400" dirty="0"/>
              <a:t>0-5, K-12 HLP Books, Videos, PD Guides, Webinars</a:t>
            </a:r>
          </a:p>
          <a:p>
            <a:pPr marL="0" indent="0">
              <a:buNone/>
            </a:pPr>
            <a:r>
              <a:rPr lang="en-US" sz="2400" b="1" dirty="0"/>
              <a:t> </a:t>
            </a:r>
            <a:r>
              <a:rPr lang="en-US" sz="2400" dirty="0">
                <a:hlinkClick r:id="rId5"/>
              </a:rPr>
              <a:t>https://highleveragepractices.org</a:t>
            </a:r>
            <a:br>
              <a:rPr lang="en-US" sz="2400" dirty="0"/>
            </a:br>
            <a:endParaRPr lang="en-US" sz="2400" dirty="0"/>
          </a:p>
          <a:p>
            <a:pPr marL="0" indent="0">
              <a:buNone/>
            </a:pPr>
            <a:r>
              <a:rPr lang="en-US" sz="2400" b="1" dirty="0"/>
              <a:t>Text: </a:t>
            </a:r>
            <a:r>
              <a:rPr lang="en-US" sz="2400" dirty="0"/>
              <a:t>High Leverage Practices for Inclusive Classrooms: </a:t>
            </a:r>
            <a:r>
              <a:rPr lang="en-US" sz="2400" dirty="0">
                <a:hlinkClick r:id="rId6"/>
              </a:rPr>
              <a:t>http://pubs.cec.sped.org/p6298/</a:t>
            </a:r>
            <a:br>
              <a:rPr lang="en-US" sz="2400" dirty="0"/>
            </a:br>
            <a:endParaRPr lang="en-US" sz="2400" dirty="0"/>
          </a:p>
          <a:p>
            <a:pPr marL="0" indent="0">
              <a:buNone/>
            </a:pPr>
            <a:r>
              <a:rPr lang="en-US" sz="2400" b="1" dirty="0"/>
              <a:t>Practice Learning Opportunity Resources: </a:t>
            </a:r>
            <a:r>
              <a:rPr lang="en-US" sz="2400" dirty="0"/>
              <a:t>Implementing HLPs (CEEDAR TAG groups): Coming Soon</a:t>
            </a:r>
          </a:p>
          <a:p>
            <a:pPr marL="0" indent="0">
              <a:buNone/>
            </a:pPr>
            <a:endParaRPr lang="en-US" sz="2400" dirty="0"/>
          </a:p>
          <a:p>
            <a:pPr marL="0" indent="0">
              <a:buNone/>
            </a:pPr>
            <a:r>
              <a:rPr lang="en-US" sz="2400" b="1" dirty="0"/>
              <a:t>CEEDAR Brief: </a:t>
            </a:r>
          </a:p>
          <a:p>
            <a:pPr marL="0" indent="0">
              <a:buNone/>
            </a:pPr>
            <a:r>
              <a:rPr lang="en-US" sz="2400" b="1" dirty="0">
                <a:solidFill>
                  <a:schemeClr val="tx1"/>
                </a:solidFill>
                <a:hlinkClick r:id="rId7"/>
              </a:rPr>
              <a:t>Removing Barriers to Distance Learning by Applying HLPs. </a:t>
            </a:r>
            <a:br>
              <a:rPr lang="en-US" sz="2400" b="1" dirty="0">
                <a:solidFill>
                  <a:schemeClr val="tx1"/>
                </a:solidFill>
                <a:hlinkClick r:id="rId7"/>
              </a:rPr>
            </a:br>
            <a:r>
              <a:rPr lang="en-US" sz="2400" b="1" dirty="0">
                <a:solidFill>
                  <a:schemeClr val="tx1"/>
                </a:solidFill>
                <a:hlinkClick r:id="rId7"/>
              </a:rPr>
              <a:t>Herberger, Holdheide, &amp; Sacco 2020</a:t>
            </a:r>
            <a:endParaRPr lang="en-US" sz="2400" dirty="0"/>
          </a:p>
          <a:p>
            <a:pPr marL="0" indent="0">
              <a:buNone/>
            </a:pPr>
            <a:endParaRPr lang="en-US" sz="2400" dirty="0"/>
          </a:p>
        </p:txBody>
      </p:sp>
    </p:spTree>
    <p:extLst>
      <p:ext uri="{BB962C8B-B14F-4D97-AF65-F5344CB8AC3E}">
        <p14:creationId xmlns:p14="http://schemas.microsoft.com/office/powerpoint/2010/main" val="2534030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26F70-F51F-5F4D-806E-67F2E5EC0397}"/>
              </a:ext>
            </a:extLst>
          </p:cNvPr>
          <p:cNvSpPr>
            <a:spLocks noGrp="1"/>
          </p:cNvSpPr>
          <p:nvPr>
            <p:ph type="title"/>
          </p:nvPr>
        </p:nvSpPr>
        <p:spPr/>
        <p:txBody>
          <a:bodyPr>
            <a:normAutofit/>
          </a:bodyPr>
          <a:lstStyle/>
          <a:p>
            <a:r>
              <a:rPr lang="en-US" sz="2800" dirty="0"/>
              <a:t>Washington Association of Colleges for Teacher Education (WACTE)</a:t>
            </a:r>
            <a:br>
              <a:rPr lang="en-US" sz="2800" dirty="0"/>
            </a:br>
            <a:br>
              <a:rPr lang="en-US" sz="2800" dirty="0"/>
            </a:br>
            <a:r>
              <a:rPr lang="en-US" sz="2800" i="1" dirty="0"/>
              <a:t>Statement on Racism </a:t>
            </a:r>
          </a:p>
        </p:txBody>
      </p:sp>
      <p:sp>
        <p:nvSpPr>
          <p:cNvPr id="3" name="Content Placeholder 2">
            <a:extLst>
              <a:ext uri="{FF2B5EF4-FFF2-40B4-BE49-F238E27FC236}">
                <a16:creationId xmlns:a16="http://schemas.microsoft.com/office/drawing/2014/main" id="{8F79C806-0C3A-3A4D-B7C3-BF56B8CB2E81}"/>
              </a:ext>
            </a:extLst>
          </p:cNvPr>
          <p:cNvSpPr>
            <a:spLocks noGrp="1"/>
          </p:cNvSpPr>
          <p:nvPr>
            <p:ph idx="1"/>
          </p:nvPr>
        </p:nvSpPr>
        <p:spPr/>
        <p:txBody>
          <a:bodyPr>
            <a:normAutofit lnSpcReduction="10000"/>
          </a:bodyPr>
          <a:lstStyle/>
          <a:p>
            <a:pPr marL="0" indent="0">
              <a:lnSpc>
                <a:spcPct val="150000"/>
              </a:lnSpc>
              <a:buNone/>
            </a:pPr>
            <a:r>
              <a:rPr lang="en-US" dirty="0"/>
              <a:t>“WACTE preparation programs pledge to redouble their efforts to create a more inclusive teaching corps, address systemic racism within their own programs and the broader education system, examine their own implicit biases, and do their best to prepare teachers who can and will teach children the ways that they, and we, can create a society where we don’t have to mourn the deaths of people such as George Floyd or Philando Castile or Botham Jean or Breonna Taylor or Eric Garner or Michael Brown or hundreds of other black people who have died because of the ways police and our governments view and treat black people.” </a:t>
            </a:r>
          </a:p>
          <a:p>
            <a:pPr marL="0" indent="0" algn="r">
              <a:lnSpc>
                <a:spcPct val="150000"/>
              </a:lnSpc>
              <a:buNone/>
            </a:pPr>
            <a:r>
              <a:rPr lang="en-US" dirty="0"/>
              <a:t>- </a:t>
            </a:r>
            <a:r>
              <a:rPr lang="en-US" i="1" dirty="0"/>
              <a:t>Keith A Lambert, Ed.D. WACTE President </a:t>
            </a:r>
          </a:p>
        </p:txBody>
      </p:sp>
    </p:spTree>
    <p:extLst>
      <p:ext uri="{BB962C8B-B14F-4D97-AF65-F5344CB8AC3E}">
        <p14:creationId xmlns:p14="http://schemas.microsoft.com/office/powerpoint/2010/main" val="27921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C531A-8F4C-45FA-8EAD-9F61341C42F2}"/>
              </a:ext>
            </a:extLst>
          </p:cNvPr>
          <p:cNvSpPr>
            <a:spLocks noGrp="1"/>
          </p:cNvSpPr>
          <p:nvPr>
            <p:ph type="title"/>
          </p:nvPr>
        </p:nvSpPr>
        <p:spPr>
          <a:xfrm>
            <a:off x="3867912" y="742950"/>
            <a:ext cx="7315200" cy="5200650"/>
          </a:xfrm>
        </p:spPr>
        <p:txBody>
          <a:bodyPr>
            <a:normAutofit fontScale="90000"/>
          </a:bodyPr>
          <a:lstStyle/>
          <a:p>
            <a:pPr>
              <a:lnSpc>
                <a:spcPct val="100000"/>
              </a:lnSpc>
            </a:pPr>
            <a:r>
              <a:rPr lang="en-US" sz="2400" b="0" i="0" dirty="0">
                <a:solidFill>
                  <a:schemeClr val="tx1">
                    <a:lumMod val="75000"/>
                    <a:lumOff val="25000"/>
                  </a:schemeClr>
                </a:solidFill>
                <a:effectLst/>
                <a:latin typeface="+mn-lt"/>
              </a:rPr>
              <a:t>Inclusion is the belief and practice that all students have the right to meaningfully access academic and social opportunities in general education settings. </a:t>
            </a:r>
            <a:br>
              <a:rPr lang="en-US" sz="2400" b="0" i="0" dirty="0">
                <a:solidFill>
                  <a:schemeClr val="tx1">
                    <a:lumMod val="75000"/>
                    <a:lumOff val="25000"/>
                  </a:schemeClr>
                </a:solidFill>
                <a:effectLst/>
                <a:latin typeface="+mn-lt"/>
              </a:rPr>
            </a:br>
            <a:br>
              <a:rPr lang="en-US" sz="2400" b="0" i="0" dirty="0">
                <a:solidFill>
                  <a:schemeClr val="tx1">
                    <a:lumMod val="75000"/>
                    <a:lumOff val="25000"/>
                  </a:schemeClr>
                </a:solidFill>
                <a:effectLst/>
                <a:latin typeface="+mn-lt"/>
              </a:rPr>
            </a:br>
            <a:r>
              <a:rPr lang="en-US" sz="2400" b="0" i="0" dirty="0">
                <a:solidFill>
                  <a:schemeClr val="tx1">
                    <a:lumMod val="75000"/>
                    <a:lumOff val="25000"/>
                  </a:schemeClr>
                </a:solidFill>
                <a:effectLst/>
                <a:latin typeface="+mn-lt"/>
              </a:rPr>
              <a:t>Approximately </a:t>
            </a:r>
            <a:r>
              <a:rPr lang="en-US" sz="2400" b="1" i="0" dirty="0">
                <a:solidFill>
                  <a:schemeClr val="tx1">
                    <a:lumMod val="75000"/>
                    <a:lumOff val="25000"/>
                  </a:schemeClr>
                </a:solidFill>
                <a:effectLst/>
                <a:latin typeface="+mn-lt"/>
              </a:rPr>
              <a:t>143,000</a:t>
            </a:r>
            <a:r>
              <a:rPr lang="en-US" sz="2400" b="0" i="0" dirty="0">
                <a:solidFill>
                  <a:schemeClr val="tx1">
                    <a:lumMod val="75000"/>
                    <a:lumOff val="25000"/>
                  </a:schemeClr>
                </a:solidFill>
                <a:effectLst/>
                <a:latin typeface="+mn-lt"/>
              </a:rPr>
              <a:t> eligible students in Washington state receive special education and related services.</a:t>
            </a:r>
            <a:br>
              <a:rPr lang="en-US" sz="2400" b="0" i="0" dirty="0">
                <a:solidFill>
                  <a:schemeClr val="tx1">
                    <a:lumMod val="75000"/>
                    <a:lumOff val="25000"/>
                  </a:schemeClr>
                </a:solidFill>
                <a:effectLst/>
                <a:latin typeface="+mn-lt"/>
              </a:rPr>
            </a:br>
            <a:br>
              <a:rPr lang="en-US" sz="2400" b="0" i="0" dirty="0">
                <a:solidFill>
                  <a:schemeClr val="tx1">
                    <a:lumMod val="75000"/>
                    <a:lumOff val="25000"/>
                  </a:schemeClr>
                </a:solidFill>
                <a:effectLst/>
                <a:latin typeface="+mn-lt"/>
              </a:rPr>
            </a:br>
            <a:r>
              <a:rPr lang="en-US" sz="2400" dirty="0">
                <a:solidFill>
                  <a:schemeClr val="tx1">
                    <a:lumMod val="75000"/>
                    <a:lumOff val="25000"/>
                  </a:schemeClr>
                </a:solidFill>
                <a:latin typeface="+mn-lt"/>
              </a:rPr>
              <a:t>O</a:t>
            </a:r>
            <a:r>
              <a:rPr lang="en-US" sz="2400" b="0" i="0" dirty="0">
                <a:solidFill>
                  <a:schemeClr val="tx1">
                    <a:lumMod val="75000"/>
                    <a:lumOff val="25000"/>
                  </a:schemeClr>
                </a:solidFill>
                <a:effectLst/>
                <a:latin typeface="+mn-lt"/>
              </a:rPr>
              <a:t>nly </a:t>
            </a:r>
            <a:r>
              <a:rPr lang="en-US" sz="2400" b="1" i="0" dirty="0">
                <a:solidFill>
                  <a:schemeClr val="tx1">
                    <a:lumMod val="75000"/>
                    <a:lumOff val="25000"/>
                  </a:schemeClr>
                </a:solidFill>
                <a:effectLst/>
                <a:latin typeface="+mn-lt"/>
              </a:rPr>
              <a:t>57 .7%</a:t>
            </a:r>
            <a:r>
              <a:rPr lang="en-US" sz="2400" b="0" i="0" dirty="0">
                <a:solidFill>
                  <a:schemeClr val="tx1">
                    <a:lumMod val="75000"/>
                    <a:lumOff val="25000"/>
                  </a:schemeClr>
                </a:solidFill>
                <a:effectLst/>
                <a:latin typeface="+mn-lt"/>
              </a:rPr>
              <a:t> of students receiving special education services are included in general education settings for 80-100% of the school day. </a:t>
            </a:r>
            <a:br>
              <a:rPr lang="en-US" sz="2400" b="0" i="0" dirty="0">
                <a:solidFill>
                  <a:schemeClr val="tx1">
                    <a:lumMod val="75000"/>
                    <a:lumOff val="25000"/>
                  </a:schemeClr>
                </a:solidFill>
                <a:effectLst/>
                <a:latin typeface="+mn-lt"/>
              </a:rPr>
            </a:br>
            <a:r>
              <a:rPr lang="en-US" sz="2400" dirty="0">
                <a:solidFill>
                  <a:schemeClr val="tx1">
                    <a:lumMod val="75000"/>
                    <a:lumOff val="25000"/>
                  </a:schemeClr>
                </a:solidFill>
                <a:latin typeface="+mn-lt"/>
              </a:rPr>
              <a:t>For </a:t>
            </a:r>
            <a:r>
              <a:rPr lang="en-US" sz="2400" b="1" dirty="0">
                <a:solidFill>
                  <a:schemeClr val="tx1">
                    <a:lumMod val="75000"/>
                    <a:lumOff val="25000"/>
                  </a:schemeClr>
                </a:solidFill>
                <a:latin typeface="+mn-lt"/>
              </a:rPr>
              <a:t>students of color with a disability</a:t>
            </a:r>
            <a:r>
              <a:rPr lang="en-US" sz="2400" dirty="0">
                <a:solidFill>
                  <a:schemeClr val="tx1">
                    <a:lumMod val="75000"/>
                    <a:lumOff val="25000"/>
                  </a:schemeClr>
                </a:solidFill>
                <a:latin typeface="+mn-lt"/>
              </a:rPr>
              <a:t>, this  drops to </a:t>
            </a:r>
            <a:r>
              <a:rPr lang="en-US" sz="2400" b="1" dirty="0">
                <a:solidFill>
                  <a:schemeClr val="tx1">
                    <a:lumMod val="75000"/>
                    <a:lumOff val="25000"/>
                  </a:schemeClr>
                </a:solidFill>
                <a:latin typeface="+mn-lt"/>
              </a:rPr>
              <a:t>47.7%</a:t>
            </a:r>
            <a:r>
              <a:rPr lang="en-US" sz="2400" dirty="0">
                <a:solidFill>
                  <a:schemeClr val="tx1">
                    <a:lumMod val="75000"/>
                    <a:lumOff val="25000"/>
                  </a:schemeClr>
                </a:solidFill>
                <a:latin typeface="+mn-lt"/>
              </a:rPr>
              <a:t>.</a:t>
            </a:r>
            <a:br>
              <a:rPr lang="en-US" sz="2400" dirty="0">
                <a:solidFill>
                  <a:schemeClr val="tx1">
                    <a:lumMod val="75000"/>
                    <a:lumOff val="25000"/>
                  </a:schemeClr>
                </a:solidFill>
                <a:latin typeface="+mn-lt"/>
              </a:rPr>
            </a:br>
            <a:r>
              <a:rPr lang="en-US" sz="2400" dirty="0">
                <a:solidFill>
                  <a:schemeClr val="tx1">
                    <a:lumMod val="75000"/>
                    <a:lumOff val="25000"/>
                  </a:schemeClr>
                </a:solidFill>
                <a:latin typeface="+mn-lt"/>
              </a:rPr>
              <a:t>For </a:t>
            </a:r>
            <a:r>
              <a:rPr lang="en-US" sz="2400" b="1" dirty="0">
                <a:solidFill>
                  <a:schemeClr val="tx1">
                    <a:lumMod val="75000"/>
                    <a:lumOff val="25000"/>
                  </a:schemeClr>
                </a:solidFill>
                <a:latin typeface="+mn-lt"/>
              </a:rPr>
              <a:t>students with intellectual disability</a:t>
            </a:r>
            <a:r>
              <a:rPr lang="en-US" sz="2400" dirty="0">
                <a:solidFill>
                  <a:schemeClr val="tx1">
                    <a:lumMod val="75000"/>
                    <a:lumOff val="25000"/>
                  </a:schemeClr>
                </a:solidFill>
                <a:latin typeface="+mn-lt"/>
              </a:rPr>
              <a:t>, this drops to </a:t>
            </a:r>
            <a:r>
              <a:rPr lang="en-US" sz="2400" b="1" dirty="0">
                <a:solidFill>
                  <a:schemeClr val="tx1">
                    <a:lumMod val="75000"/>
                    <a:lumOff val="25000"/>
                  </a:schemeClr>
                </a:solidFill>
                <a:latin typeface="+mn-lt"/>
              </a:rPr>
              <a:t>5%</a:t>
            </a:r>
            <a:r>
              <a:rPr lang="en-US" sz="2400" dirty="0">
                <a:solidFill>
                  <a:schemeClr val="tx1">
                    <a:lumMod val="75000"/>
                    <a:lumOff val="25000"/>
                  </a:schemeClr>
                </a:solidFill>
                <a:latin typeface="+mn-lt"/>
              </a:rPr>
              <a:t>.</a:t>
            </a:r>
            <a:br>
              <a:rPr lang="en-US" sz="2400" b="0" i="0" dirty="0">
                <a:solidFill>
                  <a:schemeClr val="tx1">
                    <a:lumMod val="75000"/>
                    <a:lumOff val="25000"/>
                  </a:schemeClr>
                </a:solidFill>
                <a:effectLst/>
                <a:latin typeface="+mn-lt"/>
              </a:rPr>
            </a:br>
            <a:br>
              <a:rPr lang="en-US" sz="2400" b="0" i="0" dirty="0">
                <a:solidFill>
                  <a:schemeClr val="tx1">
                    <a:lumMod val="75000"/>
                    <a:lumOff val="25000"/>
                  </a:schemeClr>
                </a:solidFill>
                <a:effectLst/>
                <a:latin typeface="+mn-lt"/>
              </a:rPr>
            </a:br>
            <a:r>
              <a:rPr lang="en-US" sz="2400" b="0" i="0" dirty="0">
                <a:solidFill>
                  <a:schemeClr val="tx1">
                    <a:lumMod val="75000"/>
                    <a:lumOff val="25000"/>
                  </a:schemeClr>
                </a:solidFill>
                <a:effectLst/>
                <a:latin typeface="+mn-lt"/>
              </a:rPr>
              <a:t>Washington is currently one of the least inclusive states, ranking </a:t>
            </a:r>
            <a:r>
              <a:rPr lang="en-US" sz="2400" b="1" i="0" dirty="0">
                <a:solidFill>
                  <a:schemeClr val="tx1">
                    <a:lumMod val="75000"/>
                    <a:lumOff val="25000"/>
                  </a:schemeClr>
                </a:solidFill>
                <a:effectLst/>
                <a:latin typeface="+mn-lt"/>
              </a:rPr>
              <a:t>44 out of 50</a:t>
            </a:r>
            <a:r>
              <a:rPr lang="en-US" sz="2400" b="0" i="0" dirty="0">
                <a:solidFill>
                  <a:schemeClr val="tx1">
                    <a:lumMod val="75000"/>
                    <a:lumOff val="25000"/>
                  </a:schemeClr>
                </a:solidFill>
                <a:effectLst/>
                <a:latin typeface="+mn-lt"/>
              </a:rPr>
              <a:t>.</a:t>
            </a:r>
            <a:endParaRPr lang="en-US" sz="2400" dirty="0">
              <a:solidFill>
                <a:schemeClr val="tx1">
                  <a:lumMod val="75000"/>
                  <a:lumOff val="25000"/>
                </a:schemeClr>
              </a:solidFill>
              <a:latin typeface="+mn-lt"/>
            </a:endParaRPr>
          </a:p>
        </p:txBody>
      </p:sp>
      <p:sp>
        <p:nvSpPr>
          <p:cNvPr id="4" name="TextBox 3">
            <a:extLst>
              <a:ext uri="{FF2B5EF4-FFF2-40B4-BE49-F238E27FC236}">
                <a16:creationId xmlns:a16="http://schemas.microsoft.com/office/drawing/2014/main" id="{970D04AC-F3CD-4ABA-87A6-1C076F3E16E9}"/>
              </a:ext>
            </a:extLst>
          </p:cNvPr>
          <p:cNvSpPr txBox="1"/>
          <p:nvPr/>
        </p:nvSpPr>
        <p:spPr>
          <a:xfrm>
            <a:off x="171450" y="2521059"/>
            <a:ext cx="3067050" cy="2246769"/>
          </a:xfrm>
          <a:prstGeom prst="rect">
            <a:avLst/>
          </a:prstGeom>
          <a:noFill/>
        </p:spPr>
        <p:txBody>
          <a:bodyPr wrap="square" rtlCol="0">
            <a:spAutoFit/>
          </a:bodyPr>
          <a:lstStyle/>
          <a:p>
            <a:r>
              <a:rPr lang="en-US" sz="2800" dirty="0">
                <a:solidFill>
                  <a:schemeClr val="bg1"/>
                </a:solidFill>
              </a:rPr>
              <a:t>A Call to Action for Teacher Educators: </a:t>
            </a:r>
          </a:p>
          <a:p>
            <a:endParaRPr lang="en-US" sz="2800" dirty="0">
              <a:solidFill>
                <a:schemeClr val="bg1"/>
              </a:solidFill>
            </a:endParaRPr>
          </a:p>
          <a:p>
            <a:r>
              <a:rPr lang="en-US" sz="2800" dirty="0">
                <a:solidFill>
                  <a:schemeClr val="bg1"/>
                </a:solidFill>
              </a:rPr>
              <a:t>Equity and Access Matters  </a:t>
            </a:r>
          </a:p>
        </p:txBody>
      </p:sp>
    </p:spTree>
    <p:extLst>
      <p:ext uri="{BB962C8B-B14F-4D97-AF65-F5344CB8AC3E}">
        <p14:creationId xmlns:p14="http://schemas.microsoft.com/office/powerpoint/2010/main" val="1563776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91B33-9044-8746-846C-F381264FF9A7}"/>
              </a:ext>
            </a:extLst>
          </p:cNvPr>
          <p:cNvSpPr>
            <a:spLocks noGrp="1"/>
          </p:cNvSpPr>
          <p:nvPr>
            <p:ph type="title"/>
          </p:nvPr>
        </p:nvSpPr>
        <p:spPr/>
        <p:txBody>
          <a:bodyPr/>
          <a:lstStyle/>
          <a:p>
            <a:r>
              <a:rPr lang="en-US" dirty="0">
                <a:solidFill>
                  <a:schemeClr val="bg1"/>
                </a:solidFill>
              </a:rPr>
              <a:t>A Call to Action for Teacher Educators: </a:t>
            </a:r>
            <a:br>
              <a:rPr lang="en-US" dirty="0">
                <a:solidFill>
                  <a:schemeClr val="bg1"/>
                </a:solidFill>
              </a:rPr>
            </a:br>
            <a:br>
              <a:rPr lang="en-US" dirty="0">
                <a:solidFill>
                  <a:schemeClr val="bg1"/>
                </a:solidFill>
              </a:rPr>
            </a:br>
            <a:r>
              <a:rPr lang="en-US" dirty="0">
                <a:solidFill>
                  <a:schemeClr val="bg1"/>
                </a:solidFill>
              </a:rPr>
              <a:t>Equity and Access Matters</a:t>
            </a:r>
            <a:endParaRPr lang="en-US" dirty="0"/>
          </a:p>
        </p:txBody>
      </p:sp>
      <p:sp>
        <p:nvSpPr>
          <p:cNvPr id="3" name="Content Placeholder 2">
            <a:extLst>
              <a:ext uri="{FF2B5EF4-FFF2-40B4-BE49-F238E27FC236}">
                <a16:creationId xmlns:a16="http://schemas.microsoft.com/office/drawing/2014/main" id="{1FCDAA0F-F406-2C4F-8F5E-881220E446C3}"/>
              </a:ext>
            </a:extLst>
          </p:cNvPr>
          <p:cNvSpPr>
            <a:spLocks noGrp="1"/>
          </p:cNvSpPr>
          <p:nvPr>
            <p:ph idx="1"/>
          </p:nvPr>
        </p:nvSpPr>
        <p:spPr/>
        <p:txBody>
          <a:bodyPr/>
          <a:lstStyle/>
          <a:p>
            <a:endParaRPr lang="en-US" dirty="0"/>
          </a:p>
          <a:p>
            <a:r>
              <a:rPr lang="en-US" dirty="0"/>
              <a:t>SB 5091 -  created a 2-tier multiplier system beginning in 2020-2021 that differentiates special education funding based on the amount of time students spend in the general education setting (more funding for 80% or more time in general education settings than for students less than 80% of time in general education setting)</a:t>
            </a:r>
            <a:br>
              <a:rPr lang="en-US" dirty="0"/>
            </a:br>
            <a:endParaRPr lang="en-US" dirty="0"/>
          </a:p>
          <a:p>
            <a:r>
              <a:rPr lang="en-US" dirty="0"/>
              <a:t>2019 – Legislators committed $25 million-dollar one-time investment In PD for educators on inclusion practices (leading to the IP Grants)</a:t>
            </a:r>
          </a:p>
          <a:p>
            <a:endParaRPr lang="en-US" dirty="0"/>
          </a:p>
        </p:txBody>
      </p:sp>
    </p:spTree>
    <p:extLst>
      <p:ext uri="{BB962C8B-B14F-4D97-AF65-F5344CB8AC3E}">
        <p14:creationId xmlns:p14="http://schemas.microsoft.com/office/powerpoint/2010/main" val="3857686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25B12-7E27-44A9-A08D-63A79F64D175}"/>
              </a:ext>
            </a:extLst>
          </p:cNvPr>
          <p:cNvSpPr>
            <a:spLocks noGrp="1"/>
          </p:cNvSpPr>
          <p:nvPr>
            <p:ph type="title"/>
          </p:nvPr>
        </p:nvSpPr>
        <p:spPr/>
        <p:txBody>
          <a:bodyPr/>
          <a:lstStyle/>
          <a:p>
            <a:r>
              <a:rPr lang="en-US" sz="2800" dirty="0">
                <a:solidFill>
                  <a:schemeClr val="bg1"/>
                </a:solidFill>
              </a:rPr>
              <a:t>A Call to Action for Teacher Educators: </a:t>
            </a:r>
            <a:br>
              <a:rPr lang="en-US" sz="2800" dirty="0">
                <a:solidFill>
                  <a:schemeClr val="bg1"/>
                </a:solidFill>
              </a:rPr>
            </a:br>
            <a:br>
              <a:rPr lang="en-US" sz="2800" dirty="0">
                <a:solidFill>
                  <a:schemeClr val="bg1"/>
                </a:solidFill>
              </a:rPr>
            </a:br>
            <a:r>
              <a:rPr lang="en-US" sz="2800" dirty="0">
                <a:solidFill>
                  <a:schemeClr val="bg1"/>
                </a:solidFill>
              </a:rPr>
              <a:t>Equity and Access Matters  </a:t>
            </a:r>
            <a:br>
              <a:rPr lang="en-US" sz="3600" dirty="0">
                <a:solidFill>
                  <a:schemeClr val="bg1"/>
                </a:solidFill>
              </a:rPr>
            </a:br>
            <a:endParaRPr lang="en-US" dirty="0"/>
          </a:p>
        </p:txBody>
      </p:sp>
      <p:sp>
        <p:nvSpPr>
          <p:cNvPr id="3" name="Content Placeholder 2">
            <a:extLst>
              <a:ext uri="{FF2B5EF4-FFF2-40B4-BE49-F238E27FC236}">
                <a16:creationId xmlns:a16="http://schemas.microsoft.com/office/drawing/2014/main" id="{D8DA3257-4FFF-4B53-945D-0624A529F567}"/>
              </a:ext>
            </a:extLst>
          </p:cNvPr>
          <p:cNvSpPr>
            <a:spLocks noGrp="1"/>
          </p:cNvSpPr>
          <p:nvPr>
            <p:ph idx="1"/>
          </p:nvPr>
        </p:nvSpPr>
        <p:spPr/>
        <p:txBody>
          <a:bodyPr/>
          <a:lstStyle/>
          <a:p>
            <a:r>
              <a:rPr lang="en-US" dirty="0"/>
              <a:t>The U.S. Department of Education’s Office of Special Education and Rehabilitative Services released State determinations on implementation of the Individuals with Disabilities Education Act (IDEA) for Part B and Part C for fiscal year 2018.</a:t>
            </a:r>
          </a:p>
          <a:p>
            <a:endParaRPr lang="en-US" dirty="0"/>
          </a:p>
          <a:p>
            <a:r>
              <a:rPr lang="en-US" dirty="0"/>
              <a:t>Washington has been determined to need assistance in implementing the requirements of Part B for more than two consecutive years.</a:t>
            </a:r>
          </a:p>
          <a:p>
            <a:r>
              <a:rPr lang="en-US" dirty="0"/>
              <a:t>Washington continues to meet Part C requirements of the IDEA.</a:t>
            </a:r>
          </a:p>
          <a:p>
            <a:endParaRPr lang="en-US" dirty="0"/>
          </a:p>
          <a:p>
            <a:endParaRPr lang="en-US" dirty="0"/>
          </a:p>
          <a:p>
            <a:endParaRPr lang="en-US" dirty="0"/>
          </a:p>
        </p:txBody>
      </p:sp>
    </p:spTree>
    <p:extLst>
      <p:ext uri="{BB962C8B-B14F-4D97-AF65-F5344CB8AC3E}">
        <p14:creationId xmlns:p14="http://schemas.microsoft.com/office/powerpoint/2010/main" val="2552620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C9EC6C74-53A2-4F7F-B1BA-11496B105E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6B21CDB9-62E9-478E-ADD6-D1595D57A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FCE82D2-3D96-46FE-9E09-8BE64604784F}"/>
              </a:ext>
            </a:extLst>
          </p:cNvPr>
          <p:cNvSpPr>
            <a:spLocks noGrp="1"/>
          </p:cNvSpPr>
          <p:nvPr>
            <p:ph type="title"/>
          </p:nvPr>
        </p:nvSpPr>
        <p:spPr>
          <a:xfrm>
            <a:off x="252919" y="1123837"/>
            <a:ext cx="2947482" cy="1053675"/>
          </a:xfrm>
        </p:spPr>
        <p:txBody>
          <a:bodyPr vert="horz" lIns="91440" tIns="45720" rIns="91440" bIns="45720" rtlCol="0" anchor="b">
            <a:normAutofit/>
          </a:bodyPr>
          <a:lstStyle/>
          <a:p>
            <a:r>
              <a:rPr lang="en-US" sz="2400"/>
              <a:t>Disability History and Pride Month</a:t>
            </a:r>
          </a:p>
        </p:txBody>
      </p:sp>
      <p:sp>
        <p:nvSpPr>
          <p:cNvPr id="4" name="Text Placeholder 3">
            <a:extLst>
              <a:ext uri="{FF2B5EF4-FFF2-40B4-BE49-F238E27FC236}">
                <a16:creationId xmlns:a16="http://schemas.microsoft.com/office/drawing/2014/main" id="{52808901-E0A8-45E6-A88D-15D65924C3E8}"/>
              </a:ext>
            </a:extLst>
          </p:cNvPr>
          <p:cNvSpPr>
            <a:spLocks noGrp="1"/>
          </p:cNvSpPr>
          <p:nvPr>
            <p:ph type="body" sz="half" idx="2"/>
          </p:nvPr>
        </p:nvSpPr>
        <p:spPr>
          <a:xfrm>
            <a:off x="252920" y="2542396"/>
            <a:ext cx="2947482" cy="3472324"/>
          </a:xfrm>
        </p:spPr>
        <p:txBody>
          <a:bodyPr vert="horz" lIns="91440" tIns="45720" rIns="91440" bIns="45720" rtlCol="0" anchor="t">
            <a:normAutofit/>
          </a:bodyPr>
          <a:lstStyle/>
          <a:p>
            <a:pPr indent="-182880">
              <a:lnSpc>
                <a:spcPct val="90000"/>
              </a:lnSpc>
              <a:buFont typeface="Wingdings 2" pitchFamily="18" charset="2"/>
              <a:buChar char=""/>
            </a:pPr>
            <a:r>
              <a:rPr lang="en-US" sz="1600" dirty="0" err="1">
                <a:solidFill>
                  <a:schemeClr val="bg1"/>
                </a:solidFill>
              </a:rPr>
              <a:t>Kenassa</a:t>
            </a:r>
            <a:endParaRPr lang="en-US" sz="1600" dirty="0">
              <a:solidFill>
                <a:schemeClr val="bg1"/>
              </a:solidFill>
            </a:endParaRPr>
          </a:p>
          <a:p>
            <a:pPr indent="-182880">
              <a:lnSpc>
                <a:spcPct val="90000"/>
              </a:lnSpc>
              <a:buFont typeface="Wingdings 2" pitchFamily="18" charset="2"/>
              <a:buChar char=""/>
            </a:pPr>
            <a:r>
              <a:rPr lang="en-US" sz="1600" dirty="0">
                <a:solidFill>
                  <a:schemeClr val="bg1"/>
                </a:solidFill>
              </a:rPr>
              <a:t>12</a:t>
            </a:r>
            <a:r>
              <a:rPr lang="en-US" sz="1600" baseline="30000" dirty="0">
                <a:solidFill>
                  <a:schemeClr val="bg1"/>
                </a:solidFill>
              </a:rPr>
              <a:t>th</a:t>
            </a:r>
            <a:r>
              <a:rPr lang="en-US" sz="1600" dirty="0">
                <a:solidFill>
                  <a:schemeClr val="bg1"/>
                </a:solidFill>
              </a:rPr>
              <a:t> Grade, Shoreline </a:t>
            </a:r>
          </a:p>
        </p:txBody>
      </p:sp>
      <p:pic>
        <p:nvPicPr>
          <p:cNvPr id="8" name="Online Media 7" title="One Out of Five - Kenassa's Story English Captions">
            <a:hlinkClick r:id="" action="ppaction://media"/>
            <a:extLst>
              <a:ext uri="{FF2B5EF4-FFF2-40B4-BE49-F238E27FC236}">
                <a16:creationId xmlns:a16="http://schemas.microsoft.com/office/drawing/2014/main" id="{B4B98201-7204-4051-9B75-3534BD305AD4}"/>
              </a:ext>
            </a:extLst>
          </p:cNvPr>
          <p:cNvPicPr>
            <a:picLocks noGrp="1" noRot="1" noChangeAspect="1"/>
          </p:cNvPicPr>
          <p:nvPr>
            <p:ph idx="1"/>
            <a:videoFile r:link="rId1"/>
          </p:nvPr>
        </p:nvPicPr>
        <p:blipFill>
          <a:blip r:embed="rId4"/>
          <a:stretch>
            <a:fillRect/>
          </a:stretch>
        </p:blipFill>
        <p:spPr>
          <a:xfrm>
            <a:off x="3778897" y="1229017"/>
            <a:ext cx="7772401" cy="4371975"/>
          </a:xfrm>
          <a:prstGeom prst="rect">
            <a:avLst/>
          </a:prstGeom>
        </p:spPr>
      </p:pic>
      <p:sp>
        <p:nvSpPr>
          <p:cNvPr id="3" name="Rectangle 2">
            <a:extLst>
              <a:ext uri="{FF2B5EF4-FFF2-40B4-BE49-F238E27FC236}">
                <a16:creationId xmlns:a16="http://schemas.microsoft.com/office/drawing/2014/main" id="{6E4BE2B0-D4C4-4D44-A0E1-4840988841D1}"/>
              </a:ext>
            </a:extLst>
          </p:cNvPr>
          <p:cNvSpPr/>
          <p:nvPr/>
        </p:nvSpPr>
        <p:spPr>
          <a:xfrm>
            <a:off x="5120640" y="5482861"/>
            <a:ext cx="6096000" cy="369332"/>
          </a:xfrm>
          <a:prstGeom prst="rect">
            <a:avLst/>
          </a:prstGeom>
        </p:spPr>
        <p:txBody>
          <a:bodyPr>
            <a:spAutoFit/>
          </a:bodyPr>
          <a:lstStyle/>
          <a:p>
            <a:pPr>
              <a:spcAft>
                <a:spcPts val="600"/>
              </a:spcAft>
            </a:pPr>
            <a:r>
              <a:rPr lang="en-US" dirty="0">
                <a:hlinkClick r:id="rId5"/>
              </a:rPr>
              <a:t>Link</a:t>
            </a:r>
            <a:endParaRPr lang="en-US"/>
          </a:p>
        </p:txBody>
      </p:sp>
    </p:spTree>
    <p:extLst>
      <p:ext uri="{BB962C8B-B14F-4D97-AF65-F5344CB8AC3E}">
        <p14:creationId xmlns:p14="http://schemas.microsoft.com/office/powerpoint/2010/main" val="223220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E8F27-EA80-4833-9DC5-BF05A9A1E82D}"/>
              </a:ext>
            </a:extLst>
          </p:cNvPr>
          <p:cNvSpPr>
            <a:spLocks noGrp="1"/>
          </p:cNvSpPr>
          <p:nvPr>
            <p:ph type="title"/>
          </p:nvPr>
        </p:nvSpPr>
        <p:spPr/>
        <p:txBody>
          <a:bodyPr/>
          <a:lstStyle/>
          <a:p>
            <a:r>
              <a:rPr lang="en-US" dirty="0"/>
              <a:t>A Shared Responsibility </a:t>
            </a:r>
          </a:p>
        </p:txBody>
      </p:sp>
      <p:sp>
        <p:nvSpPr>
          <p:cNvPr id="3" name="Content Placeholder 2">
            <a:extLst>
              <a:ext uri="{FF2B5EF4-FFF2-40B4-BE49-F238E27FC236}">
                <a16:creationId xmlns:a16="http://schemas.microsoft.com/office/drawing/2014/main" id="{5FDC9828-C57C-45B9-9A5F-3B331663F860}"/>
              </a:ext>
            </a:extLst>
          </p:cNvPr>
          <p:cNvSpPr>
            <a:spLocks noGrp="1"/>
          </p:cNvSpPr>
          <p:nvPr>
            <p:ph idx="1"/>
          </p:nvPr>
        </p:nvSpPr>
        <p:spPr/>
        <p:txBody>
          <a:bodyPr/>
          <a:lstStyle/>
          <a:p>
            <a:pPr marL="0" indent="0" algn="ctr">
              <a:buNone/>
            </a:pPr>
            <a:r>
              <a:rPr lang="en-US" b="0" i="0" dirty="0">
                <a:solidFill>
                  <a:srgbClr val="212529"/>
                </a:solidFill>
                <a:effectLst/>
                <a:latin typeface="+mj-lt"/>
              </a:rPr>
              <a:t>“A story matrix connects all of us. There are rules, processes, and circles of responsibility in this world. And the story begins exactly where it is supposed to begin. We cannot skip any part.”</a:t>
            </a:r>
          </a:p>
          <a:p>
            <a:pPr marL="0" indent="0" algn="r">
              <a:buNone/>
            </a:pPr>
            <a:r>
              <a:rPr lang="en-US" b="1" i="0" u="none" strike="noStrike" dirty="0">
                <a:solidFill>
                  <a:srgbClr val="212529"/>
                </a:solidFill>
                <a:effectLst/>
                <a:latin typeface="+mj-lt"/>
              </a:rPr>
              <a:t>-Joy Harjo, First Native American Poet Laurate </a:t>
            </a:r>
            <a:endParaRPr lang="en-US" b="1" i="0" u="none" strike="noStrike" dirty="0">
              <a:solidFill>
                <a:srgbClr val="212529"/>
              </a:solidFill>
              <a:effectLst/>
              <a:latin typeface="+mj-lt"/>
              <a:hlinkClick r:id="rId2"/>
            </a:endParaRPr>
          </a:p>
          <a:p>
            <a:endParaRPr lang="en-US" dirty="0"/>
          </a:p>
        </p:txBody>
      </p:sp>
    </p:spTree>
    <p:extLst>
      <p:ext uri="{BB962C8B-B14F-4D97-AF65-F5344CB8AC3E}">
        <p14:creationId xmlns:p14="http://schemas.microsoft.com/office/powerpoint/2010/main" val="2976545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26F70-F51F-5F4D-806E-67F2E5EC0397}"/>
              </a:ext>
            </a:extLst>
          </p:cNvPr>
          <p:cNvSpPr>
            <a:spLocks noGrp="1"/>
          </p:cNvSpPr>
          <p:nvPr>
            <p:ph type="title"/>
          </p:nvPr>
        </p:nvSpPr>
        <p:spPr/>
        <p:txBody>
          <a:bodyPr>
            <a:normAutofit fontScale="90000"/>
          </a:bodyPr>
          <a:lstStyle/>
          <a:p>
            <a:r>
              <a:rPr lang="en-US" i="1" dirty="0"/>
              <a:t>What role does your identity play in your approach to teacher preparation and ultimately, in outcomes for students and families? </a:t>
            </a:r>
          </a:p>
        </p:txBody>
      </p:sp>
      <p:sp>
        <p:nvSpPr>
          <p:cNvPr id="3" name="Content Placeholder 2">
            <a:extLst>
              <a:ext uri="{FF2B5EF4-FFF2-40B4-BE49-F238E27FC236}">
                <a16:creationId xmlns:a16="http://schemas.microsoft.com/office/drawing/2014/main" id="{8F79C806-0C3A-3A4D-B7C3-BF56B8CB2E81}"/>
              </a:ext>
            </a:extLst>
          </p:cNvPr>
          <p:cNvSpPr>
            <a:spLocks noGrp="1"/>
          </p:cNvSpPr>
          <p:nvPr>
            <p:ph idx="1"/>
          </p:nvPr>
        </p:nvSpPr>
        <p:spPr>
          <a:xfrm>
            <a:off x="3869268" y="864108"/>
            <a:ext cx="7315200" cy="5714492"/>
          </a:xfrm>
        </p:spPr>
        <p:txBody>
          <a:bodyPr>
            <a:normAutofit fontScale="70000" lnSpcReduction="20000"/>
          </a:bodyPr>
          <a:lstStyle/>
          <a:p>
            <a:pPr marL="0" indent="0">
              <a:buNone/>
            </a:pPr>
            <a:endParaRPr lang="en-US" dirty="0"/>
          </a:p>
          <a:p>
            <a:r>
              <a:rPr lang="en-US" sz="3400" dirty="0"/>
              <a:t>Are we looking at intersectionality?</a:t>
            </a:r>
          </a:p>
          <a:p>
            <a:r>
              <a:rPr lang="en-US" sz="3400" dirty="0"/>
              <a:t>Do we have diverse representation?</a:t>
            </a:r>
          </a:p>
          <a:p>
            <a:r>
              <a:rPr lang="en-US" sz="3400" dirty="0"/>
              <a:t>Does this work relate (in a real way) to marginalization?</a:t>
            </a:r>
          </a:p>
          <a:p>
            <a:r>
              <a:rPr lang="en-US" sz="3400" dirty="0"/>
              <a:t>How has the urgency in this work redefine it?</a:t>
            </a:r>
          </a:p>
          <a:p>
            <a:r>
              <a:rPr lang="en-US" sz="3400" dirty="0"/>
              <a:t>The” specialness of special education” an inherent fear is addressing race issues</a:t>
            </a:r>
          </a:p>
          <a:p>
            <a:r>
              <a:rPr lang="en-US" sz="3400" dirty="0"/>
              <a:t>Are we doing anti-racist teacher preparation?</a:t>
            </a:r>
          </a:p>
          <a:p>
            <a:r>
              <a:rPr lang="en-US" sz="3400" dirty="0"/>
              <a:t>How do we un-learn some of our perspectives and behaviors?</a:t>
            </a:r>
          </a:p>
          <a:p>
            <a:r>
              <a:rPr lang="en-US" sz="3400" dirty="0"/>
              <a:t>Are we willing to have the uncomfortable conversations around racism, and are we allowing space for those conversations….and having patience with the “messiness” of this work?</a:t>
            </a:r>
          </a:p>
          <a:p>
            <a:r>
              <a:rPr lang="en-US" sz="3400" dirty="0"/>
              <a:t>Threat=fear of losing something, how does this relate to teacher education and “othering”?</a:t>
            </a:r>
          </a:p>
          <a:p>
            <a:endParaRPr lang="en-US" dirty="0"/>
          </a:p>
          <a:p>
            <a:endParaRPr lang="en-US" dirty="0"/>
          </a:p>
          <a:p>
            <a:endParaRPr lang="en-US" dirty="0"/>
          </a:p>
        </p:txBody>
      </p:sp>
    </p:spTree>
    <p:extLst>
      <p:ext uri="{BB962C8B-B14F-4D97-AF65-F5344CB8AC3E}">
        <p14:creationId xmlns:p14="http://schemas.microsoft.com/office/powerpoint/2010/main" val="164072219"/>
      </p:ext>
    </p:extLst>
  </p:cSld>
  <p:clrMapOvr>
    <a:masterClrMapping/>
  </p:clrMapOvr>
</p:sld>
</file>

<file path=ppt/theme/theme1.xml><?xml version="1.0" encoding="utf-8"?>
<a:theme xmlns:a="http://schemas.openxmlformats.org/drawingml/2006/main" name="Frame">
  <a:themeElements>
    <a:clrScheme name="Fram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18A1B607-7BAE-46D6-8090-545AC7BDD7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3974</Words>
  <Application>Microsoft Macintosh PowerPoint</Application>
  <PresentationFormat>Widescreen</PresentationFormat>
  <Paragraphs>284</Paragraphs>
  <Slides>24</Slides>
  <Notes>22</Notes>
  <HiddenSlides>1</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Corbel</vt:lpstr>
      <vt:lpstr>Roboto</vt:lpstr>
      <vt:lpstr>Wingdings 2</vt:lpstr>
      <vt:lpstr>Frame</vt:lpstr>
      <vt:lpstr>Supporting Inclusion with HLPs: Pathways to Equity and Access  WACTE  October 28-29, 2020  Presenters:   Cyndi Caniglia, Ph.D. Whitworth University  Jen Cole, M.A.  Washington PAVE </vt:lpstr>
      <vt:lpstr>Land Acknowledgement </vt:lpstr>
      <vt:lpstr>Washington Association of Colleges for Teacher Education (WACTE)  Statement on Racism </vt:lpstr>
      <vt:lpstr>Inclusion is the belief and practice that all students have the right to meaningfully access academic and social opportunities in general education settings.   Approximately 143,000 eligible students in Washington state receive special education and related services.  Only 57 .7% of students receiving special education services are included in general education settings for 80-100% of the school day.  For students of color with a disability, this  drops to 47.7%. For students with intellectual disability, this drops to 5%.  Washington is currently one of the least inclusive states, ranking 44 out of 50.</vt:lpstr>
      <vt:lpstr>A Call to Action for Teacher Educators:   Equity and Access Matters</vt:lpstr>
      <vt:lpstr>A Call to Action for Teacher Educators:   Equity and Access Matters   </vt:lpstr>
      <vt:lpstr>Disability History and Pride Month</vt:lpstr>
      <vt:lpstr>A Shared Responsibility </vt:lpstr>
      <vt:lpstr>What role does your identity play in your approach to teacher preparation and ultimately, in outcomes for students and families? </vt:lpstr>
      <vt:lpstr>Breakout 1</vt:lpstr>
      <vt:lpstr>A Call to Action for Teacher Educators from Our Colleagues:  (Ball &amp; Forzani, 2011; McLeskey &amp; Brownell, 2015)</vt:lpstr>
      <vt:lpstr>HLPs for Inclusive Classrooms</vt:lpstr>
      <vt:lpstr>Commonalities and Distinctions Across HLPs  McCray, et al. 2017 https://ceedar.education.ufl.edu/wp-content/uploads/2017/12/HLPs-and-EBPs-A-Promising-Pair.pdf</vt:lpstr>
      <vt:lpstr>PowerPoint Presentation</vt:lpstr>
      <vt:lpstr>HLPs, Equity, and Access in Our Current Environment</vt:lpstr>
      <vt:lpstr>Removing Barriers to Distance Learning by Applying HLPs.  Herberger, Holdheide, &amp; Sacco 2020</vt:lpstr>
      <vt:lpstr>Pathways to Equity Based Instruction</vt:lpstr>
      <vt:lpstr>Resources for HLPs   View an HLP in Action (Distance Learning Example):  HLP 14 Use Cognitive and Metac0gnitive Strategies https://highleveragepractices.org/701-2-4-3-3-2/ </vt:lpstr>
      <vt:lpstr>Breakout 2</vt:lpstr>
      <vt:lpstr>CEEDAR Partnership with Washington State https://ceedar.education.ufl.edu/</vt:lpstr>
      <vt:lpstr>Washington State CEEDAR Leadership Team:  Goal #4: Equity and Access</vt:lpstr>
      <vt:lpstr>Break Out 3 </vt:lpstr>
      <vt:lpstr>With Gratitude</vt:lpstr>
      <vt:lpstr>Resources   View an HLP in Action (Distance Learning Example):  HLP 14 Use Cognitive and Metac0gnitive Strategies https://highleveragepractices.org/701-2-4-3-3-2/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Inclusion with HLPs: Pathways to Equity and Access  WACTE  October 28-29, 2020  Presenters:   Cyndi Caniglia, Ph.D. Whitworth University  Jen Cole, M.A.  Washington PAVE</dc:title>
  <dc:creator>Jennifer Cole</dc:creator>
  <cp:lastModifiedBy>Kate Adams</cp:lastModifiedBy>
  <cp:revision>3</cp:revision>
  <dcterms:created xsi:type="dcterms:W3CDTF">2020-10-29T14:52:33Z</dcterms:created>
  <dcterms:modified xsi:type="dcterms:W3CDTF">2022-07-15T02:34:29Z</dcterms:modified>
</cp:coreProperties>
</file>