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3" r:id="rId5"/>
  </p:sldMasterIdLst>
  <p:notesMasterIdLst>
    <p:notesMasterId r:id="rId17"/>
  </p:notesMasterIdLst>
  <p:sldIdLst>
    <p:sldId id="268" r:id="rId6"/>
    <p:sldId id="267" r:id="rId7"/>
    <p:sldId id="264" r:id="rId8"/>
    <p:sldId id="274" r:id="rId9"/>
    <p:sldId id="275" r:id="rId10"/>
    <p:sldId id="280" r:id="rId11"/>
    <p:sldId id="281" r:id="rId12"/>
    <p:sldId id="276" r:id="rId13"/>
    <p:sldId id="277" r:id="rId14"/>
    <p:sldId id="278" r:id="rId15"/>
    <p:sldId id="25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s" id="{925A9686-DA9C-1049-98FA-094A37B0DDB6}">
          <p14:sldIdLst>
            <p14:sldId id="268"/>
            <p14:sldId id="267"/>
          </p14:sldIdLst>
        </p14:section>
        <p14:section name="Light Slides" id="{9660FC21-13CA-9846-9F93-B585594E0063}">
          <p14:sldIdLst>
            <p14:sldId id="264"/>
            <p14:sldId id="274"/>
            <p14:sldId id="275"/>
            <p14:sldId id="280"/>
            <p14:sldId id="281"/>
            <p14:sldId id="276"/>
            <p14:sldId id="277"/>
            <p14:sldId id="278"/>
            <p14:sldId id="259"/>
          </p14:sldIdLst>
        </p14:section>
        <p14:section name="Dark Background" id="{3D735815-BEF6-D54C-B18E-22917378CA1E}">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75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63DDAF-2EA5-415B-AAAD-5DAC77633EF5}" v="40" dt="2022-01-27T20:38:20.938"/>
    <p1510:client id="{F55A7BF3-832E-47A9-8C85-946C18325570}" v="3" dt="2022-01-27T20:50:03.7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90"/>
    <p:restoredTop sz="85804" autoAdjust="0"/>
  </p:normalViewPr>
  <p:slideViewPr>
    <p:cSldViewPr snapToGrid="0" snapToObjects="1">
      <p:cViewPr varScale="1">
        <p:scale>
          <a:sx n="73" d="100"/>
          <a:sy n="73" d="100"/>
        </p:scale>
        <p:origin x="835"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8AF3CA-9A7D-584A-B36E-DFAF0D349DA8}" type="datetimeFigureOut">
              <a:rPr lang="en-US" smtClean="0"/>
              <a:t>1/27/2022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A334E6-EF21-5246-86BD-D563EC6B364D}" type="slidenum">
              <a:rPr lang="en-US" smtClean="0"/>
              <a:t>‹#›</a:t>
            </a:fld>
            <a:endParaRPr lang="en-US"/>
          </a:p>
        </p:txBody>
      </p:sp>
    </p:spTree>
    <p:extLst>
      <p:ext uri="{BB962C8B-B14F-4D97-AF65-F5344CB8AC3E}">
        <p14:creationId xmlns:p14="http://schemas.microsoft.com/office/powerpoint/2010/main" val="1264490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slide you may enter the title of your mini-grant project, your name, and your institution</a:t>
            </a:r>
          </a:p>
        </p:txBody>
      </p:sp>
      <p:sp>
        <p:nvSpPr>
          <p:cNvPr id="4" name="Slide Number Placeholder 3"/>
          <p:cNvSpPr>
            <a:spLocks noGrp="1"/>
          </p:cNvSpPr>
          <p:nvPr>
            <p:ph type="sldNum" sz="quarter" idx="5"/>
          </p:nvPr>
        </p:nvSpPr>
        <p:spPr/>
        <p:txBody>
          <a:bodyPr/>
          <a:lstStyle/>
          <a:p>
            <a:fld id="{51A334E6-EF21-5246-86BD-D563EC6B364D}" type="slidenum">
              <a:rPr lang="en-US" smtClean="0"/>
              <a:t>3</a:t>
            </a:fld>
            <a:endParaRPr lang="en-US"/>
          </a:p>
        </p:txBody>
      </p:sp>
    </p:spTree>
    <p:extLst>
      <p:ext uri="{BB962C8B-B14F-4D97-AF65-F5344CB8AC3E}">
        <p14:creationId xmlns:p14="http://schemas.microsoft.com/office/powerpoint/2010/main" val="413535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slide, you can provide some general background on the project. What was the purpose or goal? Why did you decide to focus on this project? How does it fulfill a need at within your educator preparation program or district?</a:t>
            </a:r>
          </a:p>
        </p:txBody>
      </p:sp>
      <p:sp>
        <p:nvSpPr>
          <p:cNvPr id="4" name="Slide Number Placeholder 3"/>
          <p:cNvSpPr>
            <a:spLocks noGrp="1"/>
          </p:cNvSpPr>
          <p:nvPr>
            <p:ph type="sldNum" sz="quarter" idx="5"/>
          </p:nvPr>
        </p:nvSpPr>
        <p:spPr/>
        <p:txBody>
          <a:bodyPr/>
          <a:lstStyle/>
          <a:p>
            <a:fld id="{51A334E6-EF21-5246-86BD-D563EC6B364D}" type="slidenum">
              <a:rPr lang="en-US" smtClean="0"/>
              <a:t>4</a:t>
            </a:fld>
            <a:endParaRPr lang="en-US"/>
          </a:p>
        </p:txBody>
      </p:sp>
    </p:spTree>
    <p:extLst>
      <p:ext uri="{BB962C8B-B14F-4D97-AF65-F5344CB8AC3E}">
        <p14:creationId xmlns:p14="http://schemas.microsoft.com/office/powerpoint/2010/main" val="3796831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slide you can share more about what you did for the project. You might include a list of project activities or tasks, a project timeline, any collaborators who contributed to the project.</a:t>
            </a:r>
          </a:p>
        </p:txBody>
      </p:sp>
      <p:sp>
        <p:nvSpPr>
          <p:cNvPr id="4" name="Slide Number Placeholder 3"/>
          <p:cNvSpPr>
            <a:spLocks noGrp="1"/>
          </p:cNvSpPr>
          <p:nvPr>
            <p:ph type="sldNum" sz="quarter" idx="5"/>
          </p:nvPr>
        </p:nvSpPr>
        <p:spPr/>
        <p:txBody>
          <a:bodyPr/>
          <a:lstStyle/>
          <a:p>
            <a:fld id="{51A334E6-EF21-5246-86BD-D563EC6B364D}" type="slidenum">
              <a:rPr lang="en-US" smtClean="0"/>
              <a:t>5</a:t>
            </a:fld>
            <a:endParaRPr lang="en-US"/>
          </a:p>
        </p:txBody>
      </p:sp>
    </p:spTree>
    <p:extLst>
      <p:ext uri="{BB962C8B-B14F-4D97-AF65-F5344CB8AC3E}">
        <p14:creationId xmlns:p14="http://schemas.microsoft.com/office/powerpoint/2010/main" val="1230394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slide you can share more about what you did for the project. You might include a list of project activities or tasks, a project timeline, any collaborators who contributed to the project.</a:t>
            </a:r>
          </a:p>
        </p:txBody>
      </p:sp>
      <p:sp>
        <p:nvSpPr>
          <p:cNvPr id="4" name="Slide Number Placeholder 3"/>
          <p:cNvSpPr>
            <a:spLocks noGrp="1"/>
          </p:cNvSpPr>
          <p:nvPr>
            <p:ph type="sldNum" sz="quarter" idx="5"/>
          </p:nvPr>
        </p:nvSpPr>
        <p:spPr/>
        <p:txBody>
          <a:bodyPr/>
          <a:lstStyle/>
          <a:p>
            <a:fld id="{51A334E6-EF21-5246-86BD-D563EC6B364D}" type="slidenum">
              <a:rPr lang="en-US" smtClean="0"/>
              <a:t>6</a:t>
            </a:fld>
            <a:endParaRPr lang="en-US"/>
          </a:p>
        </p:txBody>
      </p:sp>
    </p:spTree>
    <p:extLst>
      <p:ext uri="{BB962C8B-B14F-4D97-AF65-F5344CB8AC3E}">
        <p14:creationId xmlns:p14="http://schemas.microsoft.com/office/powerpoint/2010/main" val="449733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slide you can share more about what you did for the project. You might include a list of project activities or tasks, a project timeline, any collaborators who contributed to the project.</a:t>
            </a:r>
          </a:p>
        </p:txBody>
      </p:sp>
      <p:sp>
        <p:nvSpPr>
          <p:cNvPr id="4" name="Slide Number Placeholder 3"/>
          <p:cNvSpPr>
            <a:spLocks noGrp="1"/>
          </p:cNvSpPr>
          <p:nvPr>
            <p:ph type="sldNum" sz="quarter" idx="5"/>
          </p:nvPr>
        </p:nvSpPr>
        <p:spPr/>
        <p:txBody>
          <a:bodyPr/>
          <a:lstStyle/>
          <a:p>
            <a:fld id="{51A334E6-EF21-5246-86BD-D563EC6B364D}" type="slidenum">
              <a:rPr lang="en-US" smtClean="0"/>
              <a:t>7</a:t>
            </a:fld>
            <a:endParaRPr lang="en-US"/>
          </a:p>
        </p:txBody>
      </p:sp>
    </p:spTree>
    <p:extLst>
      <p:ext uri="{BB962C8B-B14F-4D97-AF65-F5344CB8AC3E}">
        <p14:creationId xmlns:p14="http://schemas.microsoft.com/office/powerpoint/2010/main" val="1181668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slide you can share more about new or revised products or service that resulted from your project. For example, you might talk about and share a revised course syllabi, assessment, PD materials, and etc.</a:t>
            </a:r>
          </a:p>
        </p:txBody>
      </p:sp>
      <p:sp>
        <p:nvSpPr>
          <p:cNvPr id="4" name="Slide Number Placeholder 3"/>
          <p:cNvSpPr>
            <a:spLocks noGrp="1"/>
          </p:cNvSpPr>
          <p:nvPr>
            <p:ph type="sldNum" sz="quarter" idx="5"/>
          </p:nvPr>
        </p:nvSpPr>
        <p:spPr/>
        <p:txBody>
          <a:bodyPr/>
          <a:lstStyle/>
          <a:p>
            <a:fld id="{51A334E6-EF21-5246-86BD-D563EC6B364D}" type="slidenum">
              <a:rPr lang="en-US" smtClean="0"/>
              <a:t>8</a:t>
            </a:fld>
            <a:endParaRPr lang="en-US"/>
          </a:p>
        </p:txBody>
      </p:sp>
    </p:spTree>
    <p:extLst>
      <p:ext uri="{BB962C8B-B14F-4D97-AF65-F5344CB8AC3E}">
        <p14:creationId xmlns:p14="http://schemas.microsoft.com/office/powerpoint/2010/main" val="2897462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slide you can share what you plan to do in the future. Are there more project activities you would like to complete? Will this project lead to a second scope of work? Would you like to gather feedback from teacher candidates or colleagues? Are you hoping to pilot a new product or tool?</a:t>
            </a:r>
          </a:p>
        </p:txBody>
      </p:sp>
      <p:sp>
        <p:nvSpPr>
          <p:cNvPr id="4" name="Slide Number Placeholder 3"/>
          <p:cNvSpPr>
            <a:spLocks noGrp="1"/>
          </p:cNvSpPr>
          <p:nvPr>
            <p:ph type="sldNum" sz="quarter" idx="5"/>
          </p:nvPr>
        </p:nvSpPr>
        <p:spPr/>
        <p:txBody>
          <a:bodyPr/>
          <a:lstStyle/>
          <a:p>
            <a:fld id="{51A334E6-EF21-5246-86BD-D563EC6B364D}" type="slidenum">
              <a:rPr lang="en-US" smtClean="0"/>
              <a:t>9</a:t>
            </a:fld>
            <a:endParaRPr lang="en-US"/>
          </a:p>
        </p:txBody>
      </p:sp>
    </p:spTree>
    <p:extLst>
      <p:ext uri="{BB962C8B-B14F-4D97-AF65-F5344CB8AC3E}">
        <p14:creationId xmlns:p14="http://schemas.microsoft.com/office/powerpoint/2010/main" val="1279017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would like everyone to have a few minutes at the end of the presentation to allow audience members to ask questions and make connections across projects. If you feel comfortable, include your contact information so people can reach out to you in the future </a:t>
            </a:r>
            <a:r>
              <a:rPr lang="en-US" dirty="0">
                <a:sym typeface="Wingdings" pitchFamily="2" charset="2"/>
              </a:rPr>
              <a:t></a:t>
            </a:r>
            <a:endParaRPr lang="en-US" dirty="0"/>
          </a:p>
        </p:txBody>
      </p:sp>
      <p:sp>
        <p:nvSpPr>
          <p:cNvPr id="4" name="Slide Number Placeholder 3"/>
          <p:cNvSpPr>
            <a:spLocks noGrp="1"/>
          </p:cNvSpPr>
          <p:nvPr>
            <p:ph type="sldNum" sz="quarter" idx="5"/>
          </p:nvPr>
        </p:nvSpPr>
        <p:spPr/>
        <p:txBody>
          <a:bodyPr/>
          <a:lstStyle/>
          <a:p>
            <a:fld id="{51A334E6-EF21-5246-86BD-D563EC6B364D}" type="slidenum">
              <a:rPr lang="en-US" smtClean="0"/>
              <a:t>10</a:t>
            </a:fld>
            <a:endParaRPr lang="en-US"/>
          </a:p>
        </p:txBody>
      </p:sp>
    </p:spTree>
    <p:extLst>
      <p:ext uri="{BB962C8B-B14F-4D97-AF65-F5344CB8AC3E}">
        <p14:creationId xmlns:p14="http://schemas.microsoft.com/office/powerpoint/2010/main" val="35440409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tile tx="0" ty="-50800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01262" y="5283035"/>
            <a:ext cx="10515600" cy="1325563"/>
          </a:xfrm>
        </p:spPr>
        <p:txBody>
          <a:bodyPr/>
          <a:lstStyle/>
          <a:p>
            <a:r>
              <a:rPr lang="en-US"/>
              <a:t>Click to edit Master title style</a:t>
            </a:r>
          </a:p>
        </p:txBody>
      </p:sp>
    </p:spTree>
    <p:extLst>
      <p:ext uri="{BB962C8B-B14F-4D97-AF65-F5344CB8AC3E}">
        <p14:creationId xmlns:p14="http://schemas.microsoft.com/office/powerpoint/2010/main" val="1201042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030787"/>
            <a:ext cx="10515600" cy="1325563"/>
          </a:xfrm>
        </p:spPr>
        <p:txBody>
          <a:bodyPr/>
          <a:lstStyle/>
          <a:p>
            <a:r>
              <a:rPr lang="en-US"/>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234212"/>
          </a:xfrm>
        </p:spPr>
        <p:txBody>
          <a:bodyPr/>
          <a:lstStyle>
            <a:lvl1pPr>
              <a:lnSpc>
                <a:spcPct val="120000"/>
              </a:lnSpc>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4"/>
          <p:cNvSpPr>
            <a:spLocks noGrp="1"/>
          </p:cNvSpPr>
          <p:nvPr>
            <p:ph type="sldNum" sz="quarter" idx="12"/>
          </p:nvPr>
        </p:nvSpPr>
        <p:spPr>
          <a:xfrm>
            <a:off x="0" y="6216864"/>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23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23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p:cNvSpPr>
            <a:spLocks noGrp="1"/>
          </p:cNvSpPr>
          <p:nvPr>
            <p:ph type="sldNum" sz="quarter" idx="12"/>
          </p:nvPr>
        </p:nvSpPr>
        <p:spPr>
          <a:xfrm>
            <a:off x="0" y="6349867"/>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4"/>
          <p:cNvSpPr>
            <a:spLocks noGrp="1"/>
          </p:cNvSpPr>
          <p:nvPr>
            <p:ph type="sldNum" sz="quarter" idx="12"/>
          </p:nvPr>
        </p:nvSpPr>
        <p:spPr>
          <a:xfrm>
            <a:off x="0" y="6150362"/>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6190658"/>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0F75BC"/>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E0EF2-CEE9-D342-BCC8-6C99CABE7B35}"/>
              </a:ext>
            </a:extLst>
          </p:cNvPr>
          <p:cNvSpPr>
            <a:spLocks noGrp="1"/>
          </p:cNvSpPr>
          <p:nvPr>
            <p:ph type="title"/>
          </p:nvPr>
        </p:nvSpPr>
        <p:spPr>
          <a:xfrm>
            <a:off x="759372" y="5000186"/>
            <a:ext cx="10515600" cy="1325563"/>
          </a:xfrm>
        </p:spPr>
        <p:txBody>
          <a:bodyPr/>
          <a:lstStyle/>
          <a:p>
            <a:r>
              <a:rPr lang="en-US"/>
              <a:t>Click to edit Master title style</a:t>
            </a:r>
          </a:p>
        </p:txBody>
      </p:sp>
    </p:spTree>
    <p:extLst>
      <p:ext uri="{BB962C8B-B14F-4D97-AF65-F5344CB8AC3E}">
        <p14:creationId xmlns:p14="http://schemas.microsoft.com/office/powerpoint/2010/main" val="2552778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234212"/>
          </a:xfrm>
        </p:spPr>
        <p:txBody>
          <a:bodyPr/>
          <a:lstStyle>
            <a:lvl1pPr>
              <a:lnSpc>
                <a:spcPct val="120000"/>
              </a:lnSpc>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4"/>
          <p:cNvSpPr>
            <a:spLocks noGrp="1"/>
          </p:cNvSpPr>
          <p:nvPr>
            <p:ph type="sldNum" sz="quarter" idx="12"/>
          </p:nvPr>
        </p:nvSpPr>
        <p:spPr>
          <a:xfrm>
            <a:off x="0" y="6516122"/>
            <a:ext cx="666427" cy="365125"/>
          </a:xfrm>
          <a:prstGeom prst="rect">
            <a:avLst/>
          </a:prstGeom>
        </p:spPr>
        <p:txBody>
          <a:bodyPr/>
          <a:lstStyle>
            <a:lvl1pPr>
              <a:defRPr sz="1400">
                <a:solidFill>
                  <a:schemeClr val="tx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335556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50520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2342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2342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p:cNvSpPr>
            <a:spLocks noGrp="1"/>
          </p:cNvSpPr>
          <p:nvPr>
            <p:ph type="sldNum" sz="quarter" idx="12"/>
          </p:nvPr>
        </p:nvSpPr>
        <p:spPr>
          <a:xfrm>
            <a:off x="0" y="6516122"/>
            <a:ext cx="666427" cy="365125"/>
          </a:xfrm>
          <a:prstGeom prst="rect">
            <a:avLst/>
          </a:prstGeom>
        </p:spPr>
        <p:txBody>
          <a:bodyPr/>
          <a:lstStyle>
            <a:lvl1pPr>
              <a:defRPr sz="1400">
                <a:solidFill>
                  <a:schemeClr val="tx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354364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4"/>
          <p:cNvSpPr>
            <a:spLocks noGrp="1"/>
          </p:cNvSpPr>
          <p:nvPr>
            <p:ph type="sldNum" sz="quarter" idx="12"/>
          </p:nvPr>
        </p:nvSpPr>
        <p:spPr>
          <a:xfrm>
            <a:off x="0" y="6516122"/>
            <a:ext cx="666427" cy="365125"/>
          </a:xfrm>
          <a:prstGeom prst="rect">
            <a:avLst/>
          </a:prstGeom>
        </p:spPr>
        <p:txBody>
          <a:bodyPr/>
          <a:lstStyle>
            <a:lvl1pPr>
              <a:defRPr sz="1400">
                <a:solidFill>
                  <a:schemeClr val="tx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885772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6516122"/>
            <a:ext cx="666427" cy="365125"/>
          </a:xfrm>
          <a:prstGeom prst="rect">
            <a:avLst/>
          </a:prstGeom>
        </p:spPr>
        <p:txBody>
          <a:bodyPr/>
          <a:lstStyle>
            <a:lvl1pPr>
              <a:defRPr sz="1400">
                <a:solidFill>
                  <a:schemeClr val="tx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827447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76325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C8835-9206-3646-A8F2-D8AD99088755}"/>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8014230-D08D-124D-9586-9401A8526FB8}"/>
              </a:ext>
            </a:extLst>
          </p:cNvPr>
          <p:cNvSpPr>
            <a:spLocks noGrp="1"/>
          </p:cNvSpPr>
          <p:nvPr>
            <p:ph type="sldNum" sz="quarter" idx="10"/>
          </p:nvPr>
        </p:nvSpPr>
        <p:spPr/>
        <p:txBody>
          <a:bodyPr/>
          <a:lstStyle/>
          <a:p>
            <a:fld id="{3BC1B2FA-BD2E-514D-AEC4-A7F5BCB27398}" type="slidenum">
              <a:rPr lang="en-US" smtClean="0"/>
              <a:t>‹#›</a:t>
            </a:fld>
            <a:endParaRPr lang="en-US"/>
          </a:p>
        </p:txBody>
      </p:sp>
    </p:spTree>
    <p:extLst>
      <p:ext uri="{BB962C8B-B14F-4D97-AF65-F5344CB8AC3E}">
        <p14:creationId xmlns:p14="http://schemas.microsoft.com/office/powerpoint/2010/main" val="2242708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1B2FA-BD2E-514D-AEC4-A7F5BCB27398}" type="slidenum">
              <a:rPr lang="en-US" smtClean="0"/>
              <a:t>‹#›</a:t>
            </a:fld>
            <a:endParaRPr lang="en-US"/>
          </a:p>
        </p:txBody>
      </p:sp>
    </p:spTree>
    <p:extLst>
      <p:ext uri="{BB962C8B-B14F-4D97-AF65-F5344CB8AC3E}">
        <p14:creationId xmlns:p14="http://schemas.microsoft.com/office/powerpoint/2010/main" val="2091516826"/>
      </p:ext>
    </p:extLst>
  </p:cSld>
  <p:clrMap bg1="lt1" tx1="dk1" bg2="lt2" tx2="dk2" accent1="accent1" accent2="accent2" accent3="accent3" accent4="accent4" accent5="accent5" accent6="accent6" hlink="hlink" folHlink="folHlink"/>
  <p:sldLayoutIdLst>
    <p:sldLayoutId id="2147483660" r:id="rId1"/>
    <p:sldLayoutId id="2147483672" r:id="rId2"/>
    <p:sldLayoutId id="2147483650" r:id="rId3"/>
    <p:sldLayoutId id="2147483661" r:id="rId4"/>
    <p:sldLayoutId id="2147483652" r:id="rId5"/>
    <p:sldLayoutId id="2147483654" r:id="rId6"/>
    <p:sldLayoutId id="2147483655" r:id="rId7"/>
    <p:sldLayoutId id="2147483662" r:id="rId8"/>
    <p:sldLayoutId id="2147483671" r:id="rId9"/>
  </p:sldLayoutIdLst>
  <p:txStyles>
    <p:titleStyle>
      <a:lvl1pPr algn="ctr" defTabSz="914400" rtl="0" eaLnBrk="1" latinLnBrk="0" hangingPunct="1">
        <a:lnSpc>
          <a:spcPct val="90000"/>
        </a:lnSpc>
        <a:spcBef>
          <a:spcPct val="0"/>
        </a:spcBef>
        <a:buNone/>
        <a:defRPr sz="3600" kern="1200" cap="all" baseline="0">
          <a:solidFill>
            <a:schemeClr val="tx1"/>
          </a:solidFill>
          <a:latin typeface="Gotham Bold" charset="0"/>
          <a:ea typeface="Gotham Bold" charset="0"/>
          <a:cs typeface="Gotham Bold" charset="0"/>
        </a:defRPr>
      </a:lvl1pPr>
    </p:titleStyle>
    <p:bodyStyle>
      <a:lvl1pPr marL="228600" indent="-228600" algn="l" defTabSz="914400" rtl="0" eaLnBrk="1" latinLnBrk="0" hangingPunct="1">
        <a:lnSpc>
          <a:spcPct val="140000"/>
        </a:lnSpc>
        <a:spcBef>
          <a:spcPts val="1000"/>
        </a:spcBef>
        <a:buFont typeface="Arial"/>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1B2FA-BD2E-514D-AEC4-A7F5BCB27398}" type="slidenum">
              <a:rPr lang="en-US" smtClean="0"/>
              <a:t>‹#›</a:t>
            </a:fld>
            <a:endParaRPr lang="en-US"/>
          </a:p>
        </p:txBody>
      </p:sp>
    </p:spTree>
    <p:extLst>
      <p:ext uri="{BB962C8B-B14F-4D97-AF65-F5344CB8AC3E}">
        <p14:creationId xmlns:p14="http://schemas.microsoft.com/office/powerpoint/2010/main" val="4582515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7" r:id="rId3"/>
    <p:sldLayoutId id="2147483668" r:id="rId4"/>
    <p:sldLayoutId id="2147483669" r:id="rId5"/>
    <p:sldLayoutId id="2147483670" r:id="rId6"/>
  </p:sldLayoutIdLst>
  <p:txStyles>
    <p:titleStyle>
      <a:lvl1pPr algn="ctr" defTabSz="914400" rtl="0" eaLnBrk="1" latinLnBrk="0" hangingPunct="1">
        <a:lnSpc>
          <a:spcPct val="90000"/>
        </a:lnSpc>
        <a:spcBef>
          <a:spcPct val="0"/>
        </a:spcBef>
        <a:buNone/>
        <a:defRPr sz="3600" kern="1200" cap="all" baseline="0">
          <a:solidFill>
            <a:schemeClr val="bg1"/>
          </a:solidFill>
          <a:latin typeface="Gotham Bold" charset="0"/>
          <a:ea typeface="Gotham Bold" charset="0"/>
          <a:cs typeface="Gotham Bold" charset="0"/>
        </a:defRPr>
      </a:lvl1pPr>
    </p:titleStyle>
    <p:bodyStyle>
      <a:lvl1pPr marL="228600" indent="-228600" algn="l" defTabSz="914400" rtl="0" eaLnBrk="1" latinLnBrk="0" hangingPunct="1">
        <a:lnSpc>
          <a:spcPct val="140000"/>
        </a:lnSpc>
        <a:spcBef>
          <a:spcPts val="1000"/>
        </a:spcBef>
        <a:buFont typeface="Arial"/>
        <a:buChar char="•"/>
        <a:defRPr sz="2800" kern="1200">
          <a:solidFill>
            <a:schemeClr val="bg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hyperlink" Target="mailto:gillett@mnstate.edu"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creativecommons.org/licenses/by-sa/3.0/"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https://en.wikipedia.org/wiki/File:Minnesota_State_University_Moorhead_Logo.svg" TargetMode="External"/><Relationship Id="rId5" Type="http://schemas.openxmlformats.org/officeDocument/2006/relationships/image" Target="../media/image11.png"/><Relationship Id="rId4" Type="http://schemas.openxmlformats.org/officeDocument/2006/relationships/hyperlink" Target="https://iris.peabody.vanderbilt.edu/resources/iris-alignment-too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hyperlink" Target="http://www.dislessiaioticonosco.it/2013/02/la-dislessia-nei-paesi-anglofoni-e-la.html" TargetMode="External"/><Relationship Id="rId5" Type="http://schemas.openxmlformats.org/officeDocument/2006/relationships/image" Target="../media/image13.png"/><Relationship Id="rId4" Type="http://schemas.openxmlformats.org/officeDocument/2006/relationships/hyperlink" Target="https://www.barnesandnoble.com/w/shifting-the-balance-jan-burkins/113834544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thesixshifts.com/downloads/"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s://docs.google.com/document/d/1v1EJjer12b-bSH32Awht9eFTNicNmhYMhydZeulQpz8/edit?usp=sharing"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thesixshifts.com/downloads/" TargetMode="External"/><Relationship Id="rId5" Type="http://schemas.openxmlformats.org/officeDocument/2006/relationships/hyperlink" Target="https://docs.google.com/document/d/17w9aCLDs5fP57GC1E5HXDsssCwPtoIGSCYyAfOE7hG8/edit?usp=sharing" TargetMode="External"/><Relationship Id="rId4" Type="http://schemas.openxmlformats.org/officeDocument/2006/relationships/hyperlink" Target="https://docs.google.com/document/d/1_03ploBdYWNcKbwQq3y9zoj5cHyW4ezP5XajRLZXgHo/edit?usp=sharing"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110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43749-068F-E743-BB83-32DCF687B4BF}"/>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BAE2EB7A-5CD0-754E-9560-A19AC03C654F}"/>
              </a:ext>
            </a:extLst>
          </p:cNvPr>
          <p:cNvSpPr>
            <a:spLocks noGrp="1"/>
          </p:cNvSpPr>
          <p:nvPr>
            <p:ph idx="1"/>
          </p:nvPr>
        </p:nvSpPr>
        <p:spPr/>
        <p:txBody>
          <a:bodyPr>
            <a:normAutofit/>
          </a:bodyPr>
          <a:lstStyle/>
          <a:p>
            <a:pPr marL="0" indent="0" algn="ctr">
              <a:buNone/>
            </a:pPr>
            <a:endParaRPr lang="en-US" sz="2400" dirty="0">
              <a:latin typeface="Gill Sans Nova" panose="020B0604020202020204" pitchFamily="34" charset="0"/>
            </a:endParaRPr>
          </a:p>
          <a:p>
            <a:pPr marL="0" indent="0" algn="ctr">
              <a:buNone/>
            </a:pPr>
            <a:r>
              <a:rPr lang="en-US" sz="2400" dirty="0">
                <a:latin typeface="Gill Sans Nova" panose="020B0604020202020204" pitchFamily="34" charset="0"/>
              </a:rPr>
              <a:t>Erin Gillett, Ph.D.</a:t>
            </a:r>
          </a:p>
          <a:p>
            <a:pPr marL="0" indent="0" algn="ctr">
              <a:buNone/>
            </a:pPr>
            <a:r>
              <a:rPr lang="en-US" sz="2400" dirty="0">
                <a:latin typeface="Gill Sans Nova" panose="020B0604020202020204" pitchFamily="34" charset="0"/>
              </a:rPr>
              <a:t>Professor and Chair</a:t>
            </a:r>
          </a:p>
          <a:p>
            <a:pPr marL="0" indent="0" algn="ctr">
              <a:buNone/>
            </a:pPr>
            <a:r>
              <a:rPr lang="en-US" sz="2400" dirty="0">
                <a:latin typeface="Gill Sans Nova" panose="020B0604020202020204" pitchFamily="34" charset="0"/>
              </a:rPr>
              <a:t>School of Teaching and Learning</a:t>
            </a:r>
          </a:p>
          <a:p>
            <a:pPr marL="0" indent="0" algn="ctr">
              <a:buNone/>
            </a:pPr>
            <a:r>
              <a:rPr lang="en-US" sz="2400" dirty="0">
                <a:latin typeface="Gill Sans Nova" panose="020B0604020202020204" pitchFamily="34" charset="0"/>
              </a:rPr>
              <a:t>Minnesota State University Moorhead</a:t>
            </a:r>
          </a:p>
          <a:p>
            <a:pPr marL="0" indent="0" algn="ctr">
              <a:buNone/>
            </a:pPr>
            <a:r>
              <a:rPr lang="en-US" sz="2400" dirty="0">
                <a:latin typeface="Gill Sans Nova" panose="020B0604020202020204" pitchFamily="34" charset="0"/>
              </a:rPr>
              <a:t>218.477.4330</a:t>
            </a:r>
          </a:p>
          <a:p>
            <a:pPr marL="0" indent="0" algn="ctr">
              <a:buNone/>
            </a:pPr>
            <a:r>
              <a:rPr lang="en-US" sz="2400" dirty="0">
                <a:latin typeface="Gill Sans Nova" panose="020B0604020202020204" pitchFamily="34" charset="0"/>
                <a:hlinkClick r:id="rId3"/>
              </a:rPr>
              <a:t>gillett@mnstate.edu</a:t>
            </a:r>
            <a:r>
              <a:rPr lang="en-US" sz="2400" dirty="0">
                <a:latin typeface="Gill Sans Nova" panose="020B0604020202020204" pitchFamily="34" charset="0"/>
              </a:rPr>
              <a:t> </a:t>
            </a:r>
          </a:p>
        </p:txBody>
      </p:sp>
    </p:spTree>
    <p:extLst>
      <p:ext uri="{BB962C8B-B14F-4D97-AF65-F5344CB8AC3E}">
        <p14:creationId xmlns:p14="http://schemas.microsoft.com/office/powerpoint/2010/main" val="797583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Gotham Bold" charset="0"/>
                <a:ea typeface="Gotham Bold" charset="0"/>
                <a:cs typeface="Gotham Bold" charset="0"/>
              </a:rPr>
              <a:t>DISCLAIMER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09" y="2426263"/>
            <a:ext cx="1587715" cy="1325459"/>
          </a:xfrm>
          <a:prstGeom prst="rect">
            <a:avLst/>
          </a:prstGeom>
        </p:spPr>
      </p:pic>
      <p:sp>
        <p:nvSpPr>
          <p:cNvPr id="7" name="TextBox 6"/>
          <p:cNvSpPr txBox="1"/>
          <p:nvPr/>
        </p:nvSpPr>
        <p:spPr>
          <a:xfrm>
            <a:off x="2597258" y="2364271"/>
            <a:ext cx="8756542" cy="2532103"/>
          </a:xfrm>
          <a:prstGeom prst="rect">
            <a:avLst/>
          </a:prstGeom>
          <a:noFill/>
        </p:spPr>
        <p:txBody>
          <a:bodyPr wrap="square" rtlCol="0">
            <a:spAutoFit/>
          </a:bodyPr>
          <a:lstStyle/>
          <a:p>
            <a:pPr>
              <a:lnSpc>
                <a:spcPct val="150000"/>
              </a:lnSpc>
            </a:pPr>
            <a:r>
              <a:rPr lang="en-US" dirty="0">
                <a:latin typeface="Helvetica Neue" charset="0"/>
                <a:ea typeface="Helvetica Neue" charset="0"/>
                <a:cs typeface="Helvetica Neue" charset="0"/>
              </a:rPr>
              <a:t>This content was produced under U.S. Department of Education, Office of Special Education Programs, Award No. H325A170003. David </a:t>
            </a:r>
            <a:r>
              <a:rPr lang="en-US" dirty="0" err="1">
                <a:latin typeface="Helvetica Neue" charset="0"/>
                <a:ea typeface="Helvetica Neue" charset="0"/>
                <a:cs typeface="Helvetica Neue" charset="0"/>
              </a:rPr>
              <a:t>Guardino</a:t>
            </a:r>
            <a:r>
              <a:rPr lang="en-US" dirty="0">
                <a:latin typeface="Helvetica Neue" charset="0"/>
                <a:ea typeface="Helvetica Neue" charset="0"/>
                <a:cs typeface="Helvetica Neue" charset="0"/>
              </a:rPr>
              <a:t> serves as the project officer. The views expressed herein do not necessarily represent the positions or polices of the U.S. Department of Education. No official endorsement by the U.S. Department of Education of any product, commodity, service, or enterprise mentioned in this website is intended or should be inferred.</a:t>
            </a:r>
          </a:p>
        </p:txBody>
      </p:sp>
    </p:spTree>
    <p:extLst>
      <p:ext uri="{BB962C8B-B14F-4D97-AF65-F5344CB8AC3E}">
        <p14:creationId xmlns:p14="http://schemas.microsoft.com/office/powerpoint/2010/main" val="18763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992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014617"/>
            <a:ext cx="10515600" cy="1325563"/>
          </a:xfrm>
        </p:spPr>
        <p:txBody>
          <a:bodyPr>
            <a:noAutofit/>
          </a:bodyPr>
          <a:lstStyle/>
          <a:p>
            <a:r>
              <a:rPr lang="en-US" sz="2400" dirty="0"/>
              <a:t>Introducing Explicit instruction to undergraduates in </a:t>
            </a:r>
            <a:br>
              <a:rPr lang="en-US" sz="2400" dirty="0"/>
            </a:br>
            <a:r>
              <a:rPr lang="en-US" sz="2400" i="1" dirty="0"/>
              <a:t>foundations of literacy</a:t>
            </a:r>
            <a:br>
              <a:rPr lang="en-US" sz="2400" dirty="0"/>
            </a:br>
            <a:r>
              <a:rPr lang="en-US" sz="2400" dirty="0"/>
              <a:t>Erin Gillett, </a:t>
            </a:r>
            <a:r>
              <a:rPr lang="en-US" sz="2400" dirty="0" err="1"/>
              <a:t>Ph.d.</a:t>
            </a:r>
            <a:br>
              <a:rPr lang="en-US" sz="2400" dirty="0"/>
            </a:br>
            <a:r>
              <a:rPr lang="en-US" sz="2400" dirty="0"/>
              <a:t>Minnesota state university </a:t>
            </a:r>
            <a:r>
              <a:rPr lang="en-US" sz="2400" dirty="0" err="1"/>
              <a:t>moorhead</a:t>
            </a:r>
            <a:endParaRPr lang="en-US" sz="2400" dirty="0"/>
          </a:p>
        </p:txBody>
      </p:sp>
    </p:spTree>
    <p:extLst>
      <p:ext uri="{BB962C8B-B14F-4D97-AF65-F5344CB8AC3E}">
        <p14:creationId xmlns:p14="http://schemas.microsoft.com/office/powerpoint/2010/main" val="1438228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3763A-6DCD-6D4F-8B76-486E9C674817}"/>
              </a:ext>
            </a:extLst>
          </p:cNvPr>
          <p:cNvSpPr>
            <a:spLocks noGrp="1"/>
          </p:cNvSpPr>
          <p:nvPr>
            <p:ph type="title"/>
          </p:nvPr>
        </p:nvSpPr>
        <p:spPr/>
        <p:txBody>
          <a:bodyPr/>
          <a:lstStyle/>
          <a:p>
            <a:r>
              <a:rPr lang="en-US" dirty="0"/>
              <a:t>Background on Project</a:t>
            </a:r>
          </a:p>
        </p:txBody>
      </p:sp>
      <p:sp>
        <p:nvSpPr>
          <p:cNvPr id="3" name="Content Placeholder 2">
            <a:extLst>
              <a:ext uri="{FF2B5EF4-FFF2-40B4-BE49-F238E27FC236}">
                <a16:creationId xmlns:a16="http://schemas.microsoft.com/office/drawing/2014/main" id="{8195A09A-7939-4949-AA43-CDE7A4E139FC}"/>
              </a:ext>
            </a:extLst>
          </p:cNvPr>
          <p:cNvSpPr>
            <a:spLocks noGrp="1"/>
          </p:cNvSpPr>
          <p:nvPr>
            <p:ph sz="half" idx="1"/>
          </p:nvPr>
        </p:nvSpPr>
        <p:spPr>
          <a:xfrm>
            <a:off x="588579" y="1825625"/>
            <a:ext cx="5431221" cy="4234212"/>
          </a:xfrm>
        </p:spPr>
        <p:txBody>
          <a:bodyPr>
            <a:normAutofit fontScale="62500" lnSpcReduction="20000"/>
          </a:bodyPr>
          <a:lstStyle/>
          <a:p>
            <a:pPr marL="0" indent="0">
              <a:buNone/>
            </a:pPr>
            <a:r>
              <a:rPr lang="en-US" dirty="0"/>
              <a:t>Went through LETRS training and Facilitator Training in 2019-2020 (</a:t>
            </a:r>
            <a:r>
              <a:rPr lang="en-US" i="1" dirty="0"/>
              <a:t>Language Essentials for Teachers of Reading and Spelling</a:t>
            </a:r>
            <a:r>
              <a:rPr lang="en-US" dirty="0"/>
              <a:t>)</a:t>
            </a:r>
          </a:p>
          <a:p>
            <a:pPr marL="0" indent="0">
              <a:buNone/>
            </a:pPr>
            <a:r>
              <a:rPr lang="en-US" dirty="0"/>
              <a:t>Learned </a:t>
            </a:r>
            <a:r>
              <a:rPr lang="en-US" b="1" dirty="0"/>
              <a:t>so much </a:t>
            </a:r>
            <a:r>
              <a:rPr lang="en-US" dirty="0"/>
              <a:t>more about effective reading instruction and how to support developing readers, and children who demonstrate characteristics of dyslexia</a:t>
            </a:r>
          </a:p>
          <a:p>
            <a:pPr marL="0" indent="0">
              <a:buNone/>
            </a:pPr>
            <a:r>
              <a:rPr lang="en-US" dirty="0"/>
              <a:t>Grounded in Science of Reading research </a:t>
            </a:r>
          </a:p>
          <a:p>
            <a:pPr marL="0" indent="0">
              <a:buNone/>
            </a:pPr>
            <a:r>
              <a:rPr lang="en-US" dirty="0"/>
              <a:t>Opportunity to revise an intro course: </a:t>
            </a:r>
          </a:p>
          <a:p>
            <a:pPr marL="0" indent="0">
              <a:buNone/>
            </a:pPr>
            <a:r>
              <a:rPr lang="en-US" b="1" dirty="0"/>
              <a:t>STL 295 Foundations of Language and Literacy</a:t>
            </a:r>
          </a:p>
          <a:p>
            <a:pPr marL="0" indent="0">
              <a:buNone/>
            </a:pPr>
            <a:endParaRPr lang="en-US" dirty="0"/>
          </a:p>
        </p:txBody>
      </p:sp>
      <p:pic>
        <p:nvPicPr>
          <p:cNvPr id="9" name="Content Placeholder 8" descr="A picture containing text&#10;&#10;Description automatically generated">
            <a:extLst>
              <a:ext uri="{FF2B5EF4-FFF2-40B4-BE49-F238E27FC236}">
                <a16:creationId xmlns:a16="http://schemas.microsoft.com/office/drawing/2014/main" id="{319A7184-B870-4F6D-90BF-81C7D353C0ED}"/>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6251028" y="1483075"/>
            <a:ext cx="5181600" cy="1524000"/>
          </a:xfrm>
        </p:spPr>
      </p:pic>
      <p:cxnSp>
        <p:nvCxnSpPr>
          <p:cNvPr id="12" name="Straight Arrow Connector 11">
            <a:extLst>
              <a:ext uri="{FF2B5EF4-FFF2-40B4-BE49-F238E27FC236}">
                <a16:creationId xmlns:a16="http://schemas.microsoft.com/office/drawing/2014/main" id="{0EA7AD13-8919-4B3B-A013-C1FABC53D3B9}"/>
              </a:ext>
            </a:extLst>
          </p:cNvPr>
          <p:cNvCxnSpPr>
            <a:cxnSpLocks/>
          </p:cNvCxnSpPr>
          <p:nvPr/>
        </p:nvCxnSpPr>
        <p:spPr>
          <a:xfrm>
            <a:off x="8902261" y="3007075"/>
            <a:ext cx="0" cy="1407186"/>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5" name="Picture 14" descr="A picture containing graphical user interface&#10;&#10;Description automatically generated">
            <a:extLst>
              <a:ext uri="{FF2B5EF4-FFF2-40B4-BE49-F238E27FC236}">
                <a16:creationId xmlns:a16="http://schemas.microsoft.com/office/drawing/2014/main" id="{8213234E-C6A0-4304-B0F1-5D3524C2A217}"/>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479628" y="4317674"/>
            <a:ext cx="4721772" cy="1244998"/>
          </a:xfrm>
          <a:prstGeom prst="rect">
            <a:avLst/>
          </a:prstGeom>
        </p:spPr>
      </p:pic>
      <p:sp>
        <p:nvSpPr>
          <p:cNvPr id="16" name="TextBox 15">
            <a:extLst>
              <a:ext uri="{FF2B5EF4-FFF2-40B4-BE49-F238E27FC236}">
                <a16:creationId xmlns:a16="http://schemas.microsoft.com/office/drawing/2014/main" id="{2D681AD8-5F85-4F82-963E-2AE352D708D4}"/>
              </a:ext>
            </a:extLst>
          </p:cNvPr>
          <p:cNvSpPr txBox="1"/>
          <p:nvPr/>
        </p:nvSpPr>
        <p:spPr>
          <a:xfrm>
            <a:off x="6479628" y="5747784"/>
            <a:ext cx="4721772" cy="230832"/>
          </a:xfrm>
          <a:prstGeom prst="rect">
            <a:avLst/>
          </a:prstGeom>
          <a:noFill/>
        </p:spPr>
        <p:txBody>
          <a:bodyPr wrap="square" rtlCol="0">
            <a:spAutoFit/>
          </a:bodyPr>
          <a:lstStyle/>
          <a:p>
            <a:r>
              <a:rPr lang="en-US" sz="900">
                <a:hlinkClick r:id="rId6" tooltip="https://en.wikipedia.org/wiki/File:Minnesota_State_University_Moorhead_Logo.svg"/>
              </a:rPr>
              <a:t>This Photo</a:t>
            </a:r>
            <a:r>
              <a:rPr lang="en-US" sz="900"/>
              <a:t> by Unknown Author is licensed under </a:t>
            </a:r>
            <a:r>
              <a:rPr lang="en-US" sz="900">
                <a:hlinkClick r:id="rId7" tooltip="https://creativecommons.org/licenses/by-sa/3.0/"/>
              </a:rPr>
              <a:t>CC BY-SA</a:t>
            </a:r>
            <a:endParaRPr lang="en-US" sz="900"/>
          </a:p>
        </p:txBody>
      </p:sp>
    </p:spTree>
    <p:extLst>
      <p:ext uri="{BB962C8B-B14F-4D97-AF65-F5344CB8AC3E}">
        <p14:creationId xmlns:p14="http://schemas.microsoft.com/office/powerpoint/2010/main" val="689818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469D0-23BC-3E4A-86DA-109E16BF5015}"/>
              </a:ext>
            </a:extLst>
          </p:cNvPr>
          <p:cNvSpPr>
            <a:spLocks noGrp="1"/>
          </p:cNvSpPr>
          <p:nvPr>
            <p:ph type="title"/>
          </p:nvPr>
        </p:nvSpPr>
        <p:spPr/>
        <p:txBody>
          <a:bodyPr/>
          <a:lstStyle/>
          <a:p>
            <a:r>
              <a:rPr lang="en-US" dirty="0"/>
              <a:t>Stl 295 course revision included…</a:t>
            </a:r>
          </a:p>
        </p:txBody>
      </p:sp>
      <p:sp>
        <p:nvSpPr>
          <p:cNvPr id="3" name="Content Placeholder 2">
            <a:extLst>
              <a:ext uri="{FF2B5EF4-FFF2-40B4-BE49-F238E27FC236}">
                <a16:creationId xmlns:a16="http://schemas.microsoft.com/office/drawing/2014/main" id="{6D15CA1E-6A73-0B4A-9497-EAA79B2CF806}"/>
              </a:ext>
            </a:extLst>
          </p:cNvPr>
          <p:cNvSpPr>
            <a:spLocks noGrp="1"/>
          </p:cNvSpPr>
          <p:nvPr>
            <p:ph sz="half" idx="1"/>
          </p:nvPr>
        </p:nvSpPr>
        <p:spPr/>
        <p:txBody>
          <a:bodyPr>
            <a:normAutofit fontScale="70000" lnSpcReduction="20000"/>
          </a:bodyPr>
          <a:lstStyle/>
          <a:p>
            <a:pPr marL="0" indent="0" algn="ctr">
              <a:buNone/>
            </a:pPr>
            <a:r>
              <a:rPr lang="en-US" b="1" dirty="0"/>
              <a:t>HLP #16: Use Explicit Instruction</a:t>
            </a:r>
          </a:p>
          <a:p>
            <a:r>
              <a:rPr lang="en-US" dirty="0"/>
              <a:t>Make content, skills, concepts explicit</a:t>
            </a:r>
          </a:p>
          <a:p>
            <a:r>
              <a:rPr lang="en-US" dirty="0"/>
              <a:t>Strategic use of examples and non-examples and language to facilitate understanding</a:t>
            </a:r>
          </a:p>
          <a:p>
            <a:r>
              <a:rPr lang="en-US" dirty="0"/>
              <a:t>Model and scaffold steps or processes</a:t>
            </a:r>
          </a:p>
          <a:p>
            <a:endParaRPr lang="en-US" dirty="0"/>
          </a:p>
        </p:txBody>
      </p:sp>
      <p:sp>
        <p:nvSpPr>
          <p:cNvPr id="4" name="Content Placeholder 3">
            <a:extLst>
              <a:ext uri="{FF2B5EF4-FFF2-40B4-BE49-F238E27FC236}">
                <a16:creationId xmlns:a16="http://schemas.microsoft.com/office/drawing/2014/main" id="{82D13C36-9798-46DE-B7DE-052DD806916D}"/>
              </a:ext>
            </a:extLst>
          </p:cNvPr>
          <p:cNvSpPr>
            <a:spLocks noGrp="1"/>
          </p:cNvSpPr>
          <p:nvPr>
            <p:ph sz="half" idx="2"/>
          </p:nvPr>
        </p:nvSpPr>
        <p:spPr/>
        <p:txBody>
          <a:bodyPr>
            <a:normAutofit fontScale="70000" lnSpcReduction="20000"/>
          </a:bodyPr>
          <a:lstStyle/>
          <a:p>
            <a:pPr marL="0" indent="0">
              <a:buNone/>
            </a:pPr>
            <a:r>
              <a:rPr lang="en-US" b="1" dirty="0"/>
              <a:t>Structured Literacy (SL) Instruction</a:t>
            </a:r>
          </a:p>
          <a:p>
            <a:r>
              <a:rPr lang="en-US" dirty="0"/>
              <a:t>explicit, systematic, sequential teaching </a:t>
            </a:r>
          </a:p>
          <a:p>
            <a:r>
              <a:rPr lang="en-US" dirty="0"/>
              <a:t>Cumulative practice, ongoing review</a:t>
            </a:r>
          </a:p>
          <a:p>
            <a:r>
              <a:rPr lang="en-US" dirty="0"/>
              <a:t>High level of student-teacher interaction</a:t>
            </a:r>
          </a:p>
          <a:p>
            <a:r>
              <a:rPr lang="en-US" dirty="0"/>
              <a:t>Use of carefully chosen examples &amp; non-examples</a:t>
            </a:r>
          </a:p>
          <a:p>
            <a:r>
              <a:rPr lang="en-US" dirty="0"/>
              <a:t>Prompt, corrective feedback</a:t>
            </a:r>
          </a:p>
        </p:txBody>
      </p:sp>
    </p:spTree>
    <p:extLst>
      <p:ext uri="{BB962C8B-B14F-4D97-AF65-F5344CB8AC3E}">
        <p14:creationId xmlns:p14="http://schemas.microsoft.com/office/powerpoint/2010/main" val="1817432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469D0-23BC-3E4A-86DA-109E16BF5015}"/>
              </a:ext>
            </a:extLst>
          </p:cNvPr>
          <p:cNvSpPr>
            <a:spLocks noGrp="1"/>
          </p:cNvSpPr>
          <p:nvPr>
            <p:ph type="title"/>
          </p:nvPr>
        </p:nvSpPr>
        <p:spPr/>
        <p:txBody>
          <a:bodyPr/>
          <a:lstStyle/>
          <a:p>
            <a:r>
              <a:rPr lang="en-US" dirty="0"/>
              <a:t>Project Activities</a:t>
            </a:r>
          </a:p>
        </p:txBody>
      </p:sp>
      <p:sp>
        <p:nvSpPr>
          <p:cNvPr id="3" name="Content Placeholder 2">
            <a:extLst>
              <a:ext uri="{FF2B5EF4-FFF2-40B4-BE49-F238E27FC236}">
                <a16:creationId xmlns:a16="http://schemas.microsoft.com/office/drawing/2014/main" id="{6D15CA1E-6A73-0B4A-9497-EAA79B2CF806}"/>
              </a:ext>
            </a:extLst>
          </p:cNvPr>
          <p:cNvSpPr>
            <a:spLocks noGrp="1"/>
          </p:cNvSpPr>
          <p:nvPr>
            <p:ph sz="half" idx="1"/>
          </p:nvPr>
        </p:nvSpPr>
        <p:spPr>
          <a:xfrm>
            <a:off x="838200" y="1825625"/>
            <a:ext cx="5552090" cy="4234212"/>
          </a:xfrm>
        </p:spPr>
        <p:txBody>
          <a:bodyPr>
            <a:normAutofit fontScale="70000" lnSpcReduction="20000"/>
          </a:bodyPr>
          <a:lstStyle/>
          <a:p>
            <a:r>
              <a:rPr lang="en-US" dirty="0"/>
              <a:t>Explored SL resources from LETRS, International Dyslexia Association (IDA), and newly-published text by </a:t>
            </a:r>
            <a:r>
              <a:rPr lang="en-US" dirty="0" err="1"/>
              <a:t>Burkins</a:t>
            </a:r>
            <a:r>
              <a:rPr lang="en-US" dirty="0"/>
              <a:t> &amp; Yates</a:t>
            </a:r>
          </a:p>
          <a:p>
            <a:r>
              <a:rPr lang="en-US" dirty="0"/>
              <a:t>What do my students need? Schema-building in Phonological and Phonemic Awareness, and Phonics </a:t>
            </a:r>
          </a:p>
          <a:p>
            <a:r>
              <a:rPr lang="en-US" dirty="0"/>
              <a:t>Found template for an Explicit Phonics Lesson Framework (</a:t>
            </a:r>
            <a:r>
              <a:rPr lang="en-US" dirty="0" err="1"/>
              <a:t>Burkins</a:t>
            </a:r>
            <a:r>
              <a:rPr lang="en-US" dirty="0"/>
              <a:t> &amp; Yates, 2021) that uses SL approach</a:t>
            </a:r>
          </a:p>
          <a:p>
            <a:pPr marL="0" indent="0">
              <a:buNone/>
            </a:pPr>
            <a:endParaRPr lang="en-US" dirty="0"/>
          </a:p>
        </p:txBody>
      </p:sp>
      <p:pic>
        <p:nvPicPr>
          <p:cNvPr id="7" name="Content Placeholder 6" descr="A picture containing text&#10;&#10;Description automatically generated">
            <a:extLst>
              <a:ext uri="{FF2B5EF4-FFF2-40B4-BE49-F238E27FC236}">
                <a16:creationId xmlns:a16="http://schemas.microsoft.com/office/drawing/2014/main" id="{11207DDE-9805-401A-9FAF-B3D63EFB6C76}"/>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8164873" y="3012218"/>
            <a:ext cx="2462282" cy="3047619"/>
          </a:xfrm>
        </p:spPr>
      </p:pic>
      <p:pic>
        <p:nvPicPr>
          <p:cNvPr id="9" name="Picture 8" descr="Icon&#10;&#10;Description automatically generated">
            <a:extLst>
              <a:ext uri="{FF2B5EF4-FFF2-40B4-BE49-F238E27FC236}">
                <a16:creationId xmlns:a16="http://schemas.microsoft.com/office/drawing/2014/main" id="{999EFD16-0702-480C-9333-87120BE42568}"/>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7680850" y="1417077"/>
            <a:ext cx="3430328" cy="1325563"/>
          </a:xfrm>
          <a:prstGeom prst="rect">
            <a:avLst/>
          </a:prstGeom>
          <a:ln w="19050">
            <a:solidFill>
              <a:schemeClr val="tx1"/>
            </a:solidFill>
          </a:ln>
        </p:spPr>
      </p:pic>
    </p:spTree>
    <p:extLst>
      <p:ext uri="{BB962C8B-B14F-4D97-AF65-F5344CB8AC3E}">
        <p14:creationId xmlns:p14="http://schemas.microsoft.com/office/powerpoint/2010/main" val="268181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469D0-23BC-3E4A-86DA-109E16BF5015}"/>
              </a:ext>
            </a:extLst>
          </p:cNvPr>
          <p:cNvSpPr>
            <a:spLocks noGrp="1"/>
          </p:cNvSpPr>
          <p:nvPr>
            <p:ph type="title"/>
          </p:nvPr>
        </p:nvSpPr>
        <p:spPr/>
        <p:txBody>
          <a:bodyPr/>
          <a:lstStyle/>
          <a:p>
            <a:r>
              <a:rPr lang="en-US" dirty="0"/>
              <a:t>Project Activities</a:t>
            </a:r>
          </a:p>
        </p:txBody>
      </p:sp>
      <p:sp>
        <p:nvSpPr>
          <p:cNvPr id="3" name="Content Placeholder 2">
            <a:extLst>
              <a:ext uri="{FF2B5EF4-FFF2-40B4-BE49-F238E27FC236}">
                <a16:creationId xmlns:a16="http://schemas.microsoft.com/office/drawing/2014/main" id="{6D15CA1E-6A73-0B4A-9497-EAA79B2CF806}"/>
              </a:ext>
            </a:extLst>
          </p:cNvPr>
          <p:cNvSpPr>
            <a:spLocks noGrp="1"/>
          </p:cNvSpPr>
          <p:nvPr>
            <p:ph idx="1"/>
          </p:nvPr>
        </p:nvSpPr>
        <p:spPr/>
        <p:txBody>
          <a:bodyPr>
            <a:normAutofit fontScale="70000" lnSpcReduction="20000"/>
          </a:bodyPr>
          <a:lstStyle/>
          <a:p>
            <a:r>
              <a:rPr lang="en-US" dirty="0"/>
              <a:t>Used the </a:t>
            </a:r>
            <a:r>
              <a:rPr lang="en-US" dirty="0" err="1"/>
              <a:t>Burkins</a:t>
            </a:r>
            <a:r>
              <a:rPr lang="en-US" dirty="0"/>
              <a:t> &amp; Yates template to model for my students how I would teach a SL, phonics lesson to first graders (found at </a:t>
            </a:r>
            <a:r>
              <a:rPr lang="en-US" dirty="0">
                <a:hlinkClick r:id="rId3"/>
              </a:rPr>
              <a:t>https://thesixshifts.com/downloads/</a:t>
            </a:r>
            <a:r>
              <a:rPr lang="en-US" dirty="0"/>
              <a:t>) </a:t>
            </a:r>
          </a:p>
          <a:p>
            <a:r>
              <a:rPr lang="en-US" dirty="0"/>
              <a:t>This modeling prepares them for the writing and teaching of their own lesson plan in the subsequent course, STL 395 Literacy Methods I</a:t>
            </a:r>
          </a:p>
          <a:p>
            <a:endParaRPr lang="en-US" dirty="0"/>
          </a:p>
          <a:p>
            <a:endParaRPr lang="en-US" dirty="0"/>
          </a:p>
          <a:p>
            <a:r>
              <a:rPr lang="en-US" dirty="0"/>
              <a:t>Created a scaffolded experience for the students in this foundations course. Developed a template and a completed example of a Phonological/Phonemic Awareness activity plan</a:t>
            </a:r>
          </a:p>
          <a:p>
            <a:r>
              <a:rPr lang="en-US" dirty="0"/>
              <a:t>Modeled in class and on a recorded video how to find an activity and write an activity plan (distinguished from a full lesson plan)</a:t>
            </a:r>
          </a:p>
          <a:p>
            <a:r>
              <a:rPr lang="en-US" dirty="0"/>
              <a:t>Students prepared and peer-taught their PA activity in class or on zoom</a:t>
            </a:r>
          </a:p>
          <a:p>
            <a:pPr marL="0" indent="0">
              <a:buNone/>
            </a:pPr>
            <a:endParaRPr lang="en-US" dirty="0"/>
          </a:p>
        </p:txBody>
      </p:sp>
    </p:spTree>
    <p:extLst>
      <p:ext uri="{BB962C8B-B14F-4D97-AF65-F5344CB8AC3E}">
        <p14:creationId xmlns:p14="http://schemas.microsoft.com/office/powerpoint/2010/main" val="2711483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98CB5-741C-7B46-98E0-6A8D49940837}"/>
              </a:ext>
            </a:extLst>
          </p:cNvPr>
          <p:cNvSpPr>
            <a:spLocks noGrp="1"/>
          </p:cNvSpPr>
          <p:nvPr>
            <p:ph type="title"/>
          </p:nvPr>
        </p:nvSpPr>
        <p:spPr/>
        <p:txBody>
          <a:bodyPr/>
          <a:lstStyle/>
          <a:p>
            <a:r>
              <a:rPr lang="en-US" dirty="0"/>
              <a:t>Products and tools based on HLP 16: </a:t>
            </a:r>
            <a:br>
              <a:rPr lang="en-US" dirty="0"/>
            </a:br>
            <a:r>
              <a:rPr lang="en-US" dirty="0"/>
              <a:t>Explicit instruction</a:t>
            </a:r>
          </a:p>
        </p:txBody>
      </p:sp>
      <p:sp>
        <p:nvSpPr>
          <p:cNvPr id="6" name="Content Placeholder 5">
            <a:extLst>
              <a:ext uri="{FF2B5EF4-FFF2-40B4-BE49-F238E27FC236}">
                <a16:creationId xmlns:a16="http://schemas.microsoft.com/office/drawing/2014/main" id="{2D877F70-53AA-4130-B214-A46EA137E4E8}"/>
              </a:ext>
            </a:extLst>
          </p:cNvPr>
          <p:cNvSpPr>
            <a:spLocks noGrp="1"/>
          </p:cNvSpPr>
          <p:nvPr>
            <p:ph idx="1"/>
          </p:nvPr>
        </p:nvSpPr>
        <p:spPr/>
        <p:txBody>
          <a:bodyPr>
            <a:normAutofit fontScale="62500" lnSpcReduction="20000"/>
          </a:bodyPr>
          <a:lstStyle/>
          <a:p>
            <a:r>
              <a:rPr lang="en-US" dirty="0"/>
              <a:t>Phonological and Phonemic Awareness Activity Template</a:t>
            </a:r>
          </a:p>
          <a:p>
            <a:r>
              <a:rPr lang="en-US" dirty="0">
                <a:hlinkClick r:id="rId3"/>
              </a:rPr>
              <a:t>https://docs.google.com/document/d/1v1EJjer12b-bSH32Awht9eFTNicNmhYMhydZeulQpz8/edit?usp=sharing</a:t>
            </a:r>
            <a:r>
              <a:rPr lang="en-US" dirty="0"/>
              <a:t> </a:t>
            </a:r>
          </a:p>
          <a:p>
            <a:r>
              <a:rPr lang="en-US" dirty="0"/>
              <a:t>PPA Activity example for students</a:t>
            </a:r>
          </a:p>
          <a:p>
            <a:r>
              <a:rPr lang="en-US" dirty="0">
                <a:hlinkClick r:id="rId4"/>
              </a:rPr>
              <a:t>https://docs.google.com/document/d/1_03ploBdYWNcKbwQq3y9zoj5cHyW4ezP5XajRLZXgHo/edit?usp=sharing</a:t>
            </a:r>
            <a:endParaRPr lang="en-US" dirty="0"/>
          </a:p>
          <a:p>
            <a:r>
              <a:rPr lang="en-US" dirty="0"/>
              <a:t>PPA Activity Assignment Description</a:t>
            </a:r>
          </a:p>
          <a:p>
            <a:r>
              <a:rPr lang="en-US" dirty="0">
                <a:hlinkClick r:id="rId5"/>
              </a:rPr>
              <a:t>https://docs.google.com/document/d/17w9aCLDs5fP57GC1E5HXDsssCwPtoIGSCYyAfOE7hG8/edit?usp=sharing</a:t>
            </a:r>
            <a:r>
              <a:rPr lang="en-US" dirty="0"/>
              <a:t> </a:t>
            </a:r>
          </a:p>
          <a:p>
            <a:r>
              <a:rPr lang="en-US" dirty="0"/>
              <a:t>Explicit Phonics Lesson Template from </a:t>
            </a:r>
            <a:r>
              <a:rPr lang="en-US" dirty="0" err="1"/>
              <a:t>Burkins</a:t>
            </a:r>
            <a:r>
              <a:rPr lang="en-US" dirty="0"/>
              <a:t> &amp; Yates </a:t>
            </a:r>
          </a:p>
          <a:p>
            <a:r>
              <a:rPr lang="en-US" dirty="0">
                <a:hlinkClick r:id="rId6"/>
              </a:rPr>
              <a:t>https://thesixshifts.com/downloads/</a:t>
            </a:r>
            <a:r>
              <a:rPr lang="en-US" dirty="0"/>
              <a:t> </a:t>
            </a:r>
          </a:p>
          <a:p>
            <a:endParaRPr lang="en-US" dirty="0"/>
          </a:p>
        </p:txBody>
      </p:sp>
    </p:spTree>
    <p:extLst>
      <p:ext uri="{BB962C8B-B14F-4D97-AF65-F5344CB8AC3E}">
        <p14:creationId xmlns:p14="http://schemas.microsoft.com/office/powerpoint/2010/main" val="239145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3448C-658A-B746-839A-E519E9EA84D8}"/>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07EF82D4-A025-104E-9532-C9D6E0D8E098}"/>
              </a:ext>
            </a:extLst>
          </p:cNvPr>
          <p:cNvSpPr>
            <a:spLocks noGrp="1"/>
          </p:cNvSpPr>
          <p:nvPr>
            <p:ph idx="1"/>
          </p:nvPr>
        </p:nvSpPr>
        <p:spPr/>
        <p:txBody>
          <a:bodyPr/>
          <a:lstStyle/>
          <a:p>
            <a:r>
              <a:rPr lang="en-US" dirty="0"/>
              <a:t>Collaborate with colleague teaching STL 395 Literacy Methods I </a:t>
            </a:r>
          </a:p>
          <a:p>
            <a:endParaRPr lang="en-US" dirty="0"/>
          </a:p>
          <a:p>
            <a:r>
              <a:rPr lang="en-US" dirty="0"/>
              <a:t>How can we continue to build on students’ understanding and application of a Structured Literacy approach as they learn how to write lesson plans and teach in their practicum? </a:t>
            </a:r>
          </a:p>
        </p:txBody>
      </p:sp>
    </p:spTree>
    <p:extLst>
      <p:ext uri="{BB962C8B-B14F-4D97-AF65-F5344CB8AC3E}">
        <p14:creationId xmlns:p14="http://schemas.microsoft.com/office/powerpoint/2010/main" val="3325109690"/>
      </p:ext>
    </p:extLst>
  </p:cSld>
  <p:clrMapOvr>
    <a:masterClrMapping/>
  </p:clrMapOvr>
</p:sld>
</file>

<file path=ppt/theme/theme1.xml><?xml version="1.0" encoding="utf-8"?>
<a:theme xmlns:a="http://schemas.openxmlformats.org/drawingml/2006/main" name="CEEDAR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C2E7F73-C744-B346-9F1F-D2EE0C4CED01}" vid="{33137D24-4E04-DE42-AFA5-94B23CFDEA05}"/>
    </a:ext>
  </a:extLst>
</a:theme>
</file>

<file path=ppt/theme/theme2.xml><?xml version="1.0" encoding="utf-8"?>
<a:theme xmlns:a="http://schemas.openxmlformats.org/drawingml/2006/main" name="1_CEEDAR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C2E7F73-C744-B346-9F1F-D2EE0C4CED01}" vid="{3B3A005D-B6A4-8C48-ACE4-A1F19B0AF24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92A36B4D00B0E48B4C10967DF84629E" ma:contentTypeVersion="15" ma:contentTypeDescription="Create a new document." ma:contentTypeScope="" ma:versionID="e0ead747d404e4fb9bfb43e61828beaa">
  <xsd:schema xmlns:xsd="http://www.w3.org/2001/XMLSchema" xmlns:xs="http://www.w3.org/2001/XMLSchema" xmlns:p="http://schemas.microsoft.com/office/2006/metadata/properties" xmlns:ns3="1b67a8fa-9a8c-4d9a-ade6-96b492b0367e" xmlns:ns4="86af9454-787c-40a1-8d11-557a9664040c" targetNamespace="http://schemas.microsoft.com/office/2006/metadata/properties" ma:root="true" ma:fieldsID="3b37c6ad66db25c62ecf8b366d16ad12" ns3:_="" ns4:_="">
    <xsd:import namespace="1b67a8fa-9a8c-4d9a-ade6-96b492b0367e"/>
    <xsd:import namespace="86af9454-787c-40a1-8d11-557a9664040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AutoKeyPoints" minOccurs="0"/>
                <xsd:element ref="ns4:MediaServiceKeyPoints"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67a8fa-9a8c-4d9a-ade6-96b492b0367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af9454-787c-40a1-8d11-557a9664040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D814F6-6B90-4945-9DAA-3072CB4A3194}">
  <ds:schemaRefs>
    <ds:schemaRef ds:uri="http://purl.org/dc/dcmitype/"/>
    <ds:schemaRef ds:uri="http://purl.org/dc/terms/"/>
    <ds:schemaRef ds:uri="http://www.w3.org/XML/1998/namespace"/>
    <ds:schemaRef ds:uri="http://schemas.openxmlformats.org/package/2006/metadata/core-properties"/>
    <ds:schemaRef ds:uri="http://purl.org/dc/elements/1.1/"/>
    <ds:schemaRef ds:uri="86af9454-787c-40a1-8d11-557a9664040c"/>
    <ds:schemaRef ds:uri="http://schemas.microsoft.com/office/2006/documentManagement/types"/>
    <ds:schemaRef ds:uri="http://schemas.microsoft.com/office/infopath/2007/PartnerControls"/>
    <ds:schemaRef ds:uri="http://schemas.microsoft.com/office/2006/metadata/properties"/>
    <ds:schemaRef ds:uri="1b67a8fa-9a8c-4d9a-ade6-96b492b0367e"/>
  </ds:schemaRefs>
</ds:datastoreItem>
</file>

<file path=customXml/itemProps2.xml><?xml version="1.0" encoding="utf-8"?>
<ds:datastoreItem xmlns:ds="http://schemas.openxmlformats.org/officeDocument/2006/customXml" ds:itemID="{A8AF3B7D-2977-4774-A46B-17C6967476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67a8fa-9a8c-4d9a-ade6-96b492b0367e"/>
    <ds:schemaRef ds:uri="86af9454-787c-40a1-8d11-557a966404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D35E5F5-BDDB-4A76-8031-8FDF95A275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153</TotalTime>
  <Words>920</Words>
  <Application>Microsoft Office PowerPoint</Application>
  <PresentationFormat>Widescreen</PresentationFormat>
  <Paragraphs>70</Paragraphs>
  <Slides>11</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Calibri</vt:lpstr>
      <vt:lpstr>Gill Sans Nova</vt:lpstr>
      <vt:lpstr>Gotham Bold</vt:lpstr>
      <vt:lpstr>Helvetica Neue</vt:lpstr>
      <vt:lpstr>CEEDAR Theme</vt:lpstr>
      <vt:lpstr>1_CEEDAR Theme</vt:lpstr>
      <vt:lpstr>PowerPoint Presentation</vt:lpstr>
      <vt:lpstr>PowerPoint Presentation</vt:lpstr>
      <vt:lpstr>Introducing Explicit instruction to undergraduates in  foundations of literacy Erin Gillett, Ph.d. Minnesota state university moorhead</vt:lpstr>
      <vt:lpstr>Background on Project</vt:lpstr>
      <vt:lpstr>Stl 295 course revision included…</vt:lpstr>
      <vt:lpstr>Project Activities</vt:lpstr>
      <vt:lpstr>Project Activities</vt:lpstr>
      <vt:lpstr>Products and tools based on HLP 16:  Explicit instruction</vt:lpstr>
      <vt:lpstr>Next Steps</vt:lpstr>
      <vt:lpstr>Questions?</vt:lpstr>
      <vt:lpstr>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Seitz</dc:creator>
  <cp:lastModifiedBy>Gillett, Erin K</cp:lastModifiedBy>
  <cp:revision>14</cp:revision>
  <cp:lastPrinted>2018-01-01T23:10:42Z</cp:lastPrinted>
  <dcterms:created xsi:type="dcterms:W3CDTF">2019-07-26T14:36:58Z</dcterms:created>
  <dcterms:modified xsi:type="dcterms:W3CDTF">2022-01-27T20:50:37Z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0x010100192A36B4D00B0E48B4C10967DF84629E</vt:lpwstr>
  </property>
</Properties>
</file>