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Libre Franklin" pitchFamily="2" charset="77"/>
      <p:regular r:id="rId33"/>
      <p:bold r:id="rId34"/>
      <p:italic r:id="rId35"/>
      <p:boldItalic r:id="rId36"/>
    </p:embeddedFont>
    <p:embeddedFont>
      <p:font typeface="Libre Franklin Medium" panose="020F0502020204030204" pitchFamily="34" charset="0"/>
      <p:regular r:id="rId37"/>
      <p:bold r:id="rId38"/>
      <p:italic r:id="rId39"/>
      <p:boldItalic r:id="rId40"/>
    </p:embeddedFont>
    <p:embeddedFont>
      <p:font typeface="Montserrat" pitchFamily="2" charset="77"/>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697877-D7E8-4351-B55C-6C61A34CCEB2}">
  <a:tblStyle styleId="{E4697877-D7E8-4351-B55C-6C61A34CCE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9"/>
    <p:restoredTop sz="94640"/>
  </p:normalViewPr>
  <p:slideViewPr>
    <p:cSldViewPr snapToGrid="0">
      <p:cViewPr varScale="1">
        <p:scale>
          <a:sx n="128" d="100"/>
          <a:sy n="128" d="100"/>
        </p:scale>
        <p:origin x="176" y="4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rldefense.proofpoint.com/v2/url?u=https-3A__nam11.safelinks.protection.outlook.com_-3Furl-3Dhttps-253A-252F-252Finclusive.calstate.edu-252Fhpl-2Dtpe-2Dalignment-2Dresource.html-26data-3D04-257C01-257Cspillane-2540brandman.edu-257C2bc054b37e444fdac29e08d940a9de68-257Cfbdc130cb2544fa89e4fbcca56452998-257C0-257C0-257C637611920591912703-257CUnknown-257CTWFpbGZsb3d8eyJWIjoiMC4wLjAwMDAiLCJQIjoiV2luMzIiLCJBTiI6Ik1haWwiLCJXVCI6Mn0-253D-257C1000-26sdata-3DAC9-252BL9N2EoyUA61pQbP1HEB-252FxMhrmw7BxchMM2vFD08-253D-26reserved-3D0&amp;d=DwMGaQ&amp;c=sJ6xIWYx-zLMB3EPkvcnVg&amp;r=kk7A5xtNnYKQfBZUkUIYig&amp;m=hWUi08ufALXRs2RzCuRok2O4L00DNrh-WsdtYSL8-KQ&amp;s=W6DIaC5zj2KSVAlDL0swJUYL9sFWe3sX9Bx9EWQ0ArA&amp;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6d2200f8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6d2200f8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4285F4"/>
              </a:buClr>
              <a:buSzPts val="1100"/>
              <a:buFont typeface="Arial"/>
              <a:buNone/>
            </a:pPr>
            <a:r>
              <a:rPr lang="en" sz="1800">
                <a:solidFill>
                  <a:srgbClr val="737373"/>
                </a:solidFill>
                <a:latin typeface="Roboto"/>
                <a:ea typeface="Roboto"/>
                <a:cs typeface="Roboto"/>
                <a:sym typeface="Roboto"/>
              </a:rPr>
              <a:t>Nicole?? Video and Resources</a:t>
            </a:r>
            <a:endParaRPr sz="1800">
              <a:solidFill>
                <a:srgbClr val="737373"/>
              </a:solidFill>
              <a:latin typeface="Roboto"/>
              <a:ea typeface="Roboto"/>
              <a:cs typeface="Roboto"/>
              <a:sym typeface="Roboto"/>
            </a:endParaRPr>
          </a:p>
          <a:p>
            <a:pPr marL="0" lvl="0" indent="0" algn="l" rtl="0">
              <a:lnSpc>
                <a:spcPct val="115000"/>
              </a:lnSpc>
              <a:spcBef>
                <a:spcPts val="1200"/>
              </a:spcBef>
              <a:spcAft>
                <a:spcPts val="1200"/>
              </a:spcAft>
              <a:buClr>
                <a:srgbClr val="4285F4"/>
              </a:buClr>
              <a:buSzPts val="1100"/>
              <a:buFont typeface="Arial"/>
              <a:buNone/>
            </a:pPr>
            <a:endParaRPr sz="1800">
              <a:solidFill>
                <a:srgbClr val="737373"/>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5e35925a5_0_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5e35925a5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 will discuss the “modified version” and the “full version” as the focus is on Teacher Prep</a:t>
            </a:r>
            <a:endParaRPr/>
          </a:p>
          <a:p>
            <a:pPr marL="0" lvl="0" indent="0" algn="l" rtl="0">
              <a:lnSpc>
                <a:spcPct val="115000"/>
              </a:lnSpc>
              <a:spcBef>
                <a:spcPts val="0"/>
              </a:spcBef>
              <a:spcAft>
                <a:spcPts val="0"/>
              </a:spcAft>
              <a:buNone/>
            </a:pPr>
            <a:r>
              <a:rPr lang="en" sz="1800">
                <a:solidFill>
                  <a:srgbClr val="737373"/>
                </a:solidFill>
                <a:latin typeface="Roboto"/>
                <a:ea typeface="Roboto"/>
                <a:cs typeface="Roboto"/>
                <a:sym typeface="Roboto"/>
              </a:rPr>
              <a:t>Nicole</a:t>
            </a:r>
            <a:endParaRPr sz="1800">
              <a:solidFill>
                <a:srgbClr val="737373"/>
              </a:solidFill>
              <a:latin typeface="Roboto"/>
              <a:ea typeface="Roboto"/>
              <a:cs typeface="Roboto"/>
              <a:sym typeface="Roboto"/>
            </a:endParaRPr>
          </a:p>
          <a:p>
            <a:pPr marL="0" lvl="0" indent="0" algn="l" rtl="0">
              <a:lnSpc>
                <a:spcPct val="115000"/>
              </a:lnSpc>
              <a:spcBef>
                <a:spcPts val="1200"/>
              </a:spcBef>
              <a:spcAft>
                <a:spcPts val="1200"/>
              </a:spcAft>
              <a:buClr>
                <a:srgbClr val="4285F4"/>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aacb5099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3aacb5099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aacb5099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aacb5099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a02ca99e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a02ca99e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Vicki - Add content from colleagues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6d2200f8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c6d2200f8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Nicole? - Show overview, the process and the original IC</a:t>
            </a:r>
            <a:endParaRPr/>
          </a:p>
          <a:p>
            <a:pPr marL="0" lvl="0" indent="0" algn="l" rtl="0">
              <a:spcBef>
                <a:spcPts val="0"/>
              </a:spcBef>
              <a:spcAft>
                <a:spcPts val="0"/>
              </a:spcAft>
              <a:buClr>
                <a:schemeClr val="dk1"/>
              </a:buClr>
              <a:buSzPts val="1100"/>
              <a:buFont typeface="Arial"/>
              <a:buNone/>
            </a:pPr>
            <a:r>
              <a:rPr lang="en">
                <a:solidFill>
                  <a:schemeClr val="dk1"/>
                </a:solidFill>
              </a:rPr>
              <a:t>Unpack the differences between the two original/modified</a:t>
            </a:r>
            <a:endParaRPr>
              <a:solidFill>
                <a:schemeClr val="dk1"/>
              </a:solidFill>
            </a:endParaRPr>
          </a:p>
          <a:p>
            <a:pPr marL="0" lvl="0" indent="0" algn="l" rtl="0">
              <a:lnSpc>
                <a:spcPct val="115000"/>
              </a:lnSpc>
              <a:spcBef>
                <a:spcPts val="0"/>
              </a:spcBef>
              <a:spcAft>
                <a:spcPts val="0"/>
              </a:spcAft>
              <a:buClr>
                <a:srgbClr val="4285F4"/>
              </a:buClr>
              <a:buSzPts val="1100"/>
              <a:buFont typeface="Arial"/>
              <a:buNone/>
            </a:pP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675dd406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675dd406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discuss.</a:t>
            </a:r>
            <a:br>
              <a:rPr lang="en"/>
            </a:br>
            <a:endParaRPr/>
          </a:p>
          <a:p>
            <a:pPr marL="0" lvl="0" indent="0" algn="l" rtl="0">
              <a:spcBef>
                <a:spcPts val="0"/>
              </a:spcBef>
              <a:spcAft>
                <a:spcPts val="0"/>
              </a:spcAft>
              <a:buNone/>
            </a:pPr>
            <a:r>
              <a:rPr lang="en"/>
              <a:t>Kathy-Intros the Modified IC</a:t>
            </a:r>
            <a:endParaRPr/>
          </a:p>
          <a:p>
            <a:pPr marL="0" lvl="0" indent="0" algn="l" rtl="0">
              <a:spcBef>
                <a:spcPts val="0"/>
              </a:spcBef>
              <a:spcAft>
                <a:spcPts val="0"/>
              </a:spcAft>
              <a:buClr>
                <a:schemeClr val="dk1"/>
              </a:buClr>
              <a:buSzPts val="1100"/>
              <a:buFont typeface="Arial"/>
              <a:buNone/>
            </a:pPr>
            <a:r>
              <a:rPr lang="en"/>
              <a:t>Rationale and lens of modified IC</a:t>
            </a:r>
            <a:endParaRPr/>
          </a:p>
          <a:p>
            <a:pPr marL="0" lvl="0" indent="0" algn="l" rtl="0">
              <a:spcBef>
                <a:spcPts val="0"/>
              </a:spcBef>
              <a:spcAft>
                <a:spcPts val="0"/>
              </a:spcAft>
              <a:buNone/>
            </a:pPr>
            <a:r>
              <a:rPr lang="en"/>
              <a:t>Kathy: 3 mins</a:t>
            </a:r>
            <a:endParaRPr/>
          </a:p>
          <a:p>
            <a:pPr marL="0" lvl="0" indent="0" algn="l" rtl="0">
              <a:spcBef>
                <a:spcPts val="0"/>
              </a:spcBef>
              <a:spcAft>
                <a:spcPts val="0"/>
              </a:spcAft>
              <a:buNone/>
            </a:pPr>
            <a:r>
              <a:rPr lang="en"/>
              <a:t>Show the components, rubrics and levels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675dd406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675dd406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Nicole 5 mins.</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8b2fd0b0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c8b2fd0b0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Nicole 5 mins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b9af902a2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b9af902a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 5 mins</a:t>
            </a:r>
            <a:endParaRPr>
              <a:solidFill>
                <a:schemeClr val="dk1"/>
              </a:solidFill>
            </a:endParaRPr>
          </a:p>
          <a:p>
            <a:pPr marL="0" lvl="0" indent="0" algn="l" rtl="0">
              <a:spcBef>
                <a:spcPts val="0"/>
              </a:spcBef>
              <a:spcAft>
                <a:spcPts val="0"/>
              </a:spcAft>
              <a:buNone/>
            </a:pPr>
            <a:r>
              <a:rPr lang="en">
                <a:solidFill>
                  <a:schemeClr val="dk1"/>
                </a:solidFill>
              </a:rPr>
              <a:t>Purpose to look thru syllabus and where they are addressed.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Sample IC and syllabus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5e35925a5_0_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5e35925a5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mins</a:t>
            </a:r>
            <a:endParaRPr/>
          </a:p>
          <a:p>
            <a:pPr marL="0" lvl="0" indent="0" algn="l" rtl="0">
              <a:spcBef>
                <a:spcPts val="0"/>
              </a:spcBef>
              <a:spcAft>
                <a:spcPts val="0"/>
              </a:spcAft>
              <a:buNone/>
            </a:pPr>
            <a:r>
              <a:rPr lang="en"/>
              <a:t>Each panelist will introduce themselves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c675dd406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c675dd406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737373"/>
                </a:solidFill>
                <a:latin typeface="Roboto"/>
                <a:ea typeface="Roboto"/>
                <a:cs typeface="Roboto"/>
                <a:sym typeface="Roboto"/>
              </a:rPr>
              <a:t>what do you notice what you currently have/need to do?</a:t>
            </a:r>
            <a:endParaRPr sz="1800">
              <a:solidFill>
                <a:srgbClr val="737373"/>
              </a:solidFill>
              <a:latin typeface="Roboto"/>
              <a:ea typeface="Roboto"/>
              <a:cs typeface="Roboto"/>
              <a:sym typeface="Roboto"/>
            </a:endParaRPr>
          </a:p>
          <a:p>
            <a:pPr marL="0" lvl="0" indent="0" algn="l" rtl="0">
              <a:lnSpc>
                <a:spcPct val="115000"/>
              </a:lnSpc>
              <a:spcBef>
                <a:spcPts val="1200"/>
              </a:spcBef>
              <a:spcAft>
                <a:spcPts val="0"/>
              </a:spcAft>
              <a:buNone/>
            </a:pPr>
            <a:r>
              <a:rPr lang="en" sz="1800">
                <a:solidFill>
                  <a:srgbClr val="737373"/>
                </a:solidFill>
                <a:latin typeface="Roboto"/>
                <a:ea typeface="Roboto"/>
                <a:cs typeface="Roboto"/>
                <a:sym typeface="Roboto"/>
              </a:rPr>
              <a:t>Share out in chat/a loud</a:t>
            </a:r>
            <a:endParaRPr sz="1800">
              <a:solidFill>
                <a:srgbClr val="737373"/>
              </a:solidFill>
              <a:latin typeface="Roboto"/>
              <a:ea typeface="Roboto"/>
              <a:cs typeface="Roboto"/>
              <a:sym typeface="Roboto"/>
            </a:endParaRPr>
          </a:p>
          <a:p>
            <a:pPr marL="0" lvl="0" indent="0" algn="l" rtl="0">
              <a:lnSpc>
                <a:spcPct val="115000"/>
              </a:lnSpc>
              <a:spcBef>
                <a:spcPts val="1200"/>
              </a:spcBef>
              <a:spcAft>
                <a:spcPts val="0"/>
              </a:spcAft>
              <a:buNone/>
            </a:pPr>
            <a:r>
              <a:rPr lang="en" sz="1800">
                <a:solidFill>
                  <a:srgbClr val="737373"/>
                </a:solidFill>
                <a:latin typeface="Roboto"/>
                <a:ea typeface="Roboto"/>
                <a:cs typeface="Roboto"/>
                <a:sym typeface="Roboto"/>
              </a:rPr>
              <a:t>Think about program level of implementing MTSS</a:t>
            </a:r>
            <a:endParaRPr sz="1800">
              <a:solidFill>
                <a:srgbClr val="737373"/>
              </a:solidFill>
              <a:latin typeface="Roboto"/>
              <a:ea typeface="Roboto"/>
              <a:cs typeface="Roboto"/>
              <a:sym typeface="Roboto"/>
            </a:endParaRPr>
          </a:p>
          <a:p>
            <a:pPr marL="914400" lvl="1" indent="-317500" algn="l" rtl="0">
              <a:lnSpc>
                <a:spcPct val="115000"/>
              </a:lnSpc>
              <a:spcBef>
                <a:spcPts val="1200"/>
              </a:spcBef>
              <a:spcAft>
                <a:spcPts val="0"/>
              </a:spcAft>
              <a:buClr>
                <a:schemeClr val="dk1"/>
              </a:buClr>
              <a:buSzPts val="1400"/>
              <a:buFont typeface="Roboto"/>
              <a:buAutoNum type="alphaLcPeriod"/>
            </a:pPr>
            <a:r>
              <a:rPr lang="en" sz="1400">
                <a:solidFill>
                  <a:schemeClr val="dk1"/>
                </a:solidFill>
                <a:latin typeface="Roboto"/>
                <a:ea typeface="Roboto"/>
                <a:cs typeface="Roboto"/>
                <a:sym typeface="Roboto"/>
              </a:rPr>
              <a:t>What stands out?</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AutoNum type="alphaLcPeriod"/>
            </a:pPr>
            <a:r>
              <a:rPr lang="en" sz="1400">
                <a:solidFill>
                  <a:schemeClr val="dk1"/>
                </a:solidFill>
                <a:latin typeface="Roboto"/>
                <a:ea typeface="Roboto"/>
                <a:cs typeface="Roboto"/>
                <a:sym typeface="Roboto"/>
              </a:rPr>
              <a:t>What alignment is already in your program and what needs to be addressed?</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AutoNum type="alphaLcPeriod"/>
            </a:pPr>
            <a:r>
              <a:rPr lang="en" sz="1400">
                <a:solidFill>
                  <a:schemeClr val="dk1"/>
                </a:solidFill>
                <a:latin typeface="Roboto"/>
                <a:ea typeface="Roboto"/>
                <a:cs typeface="Roboto"/>
                <a:sym typeface="Roboto"/>
              </a:rPr>
              <a:t>How will you apply what you have learned?</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AutoNum type="alphaLcPeriod"/>
            </a:pPr>
            <a:r>
              <a:rPr lang="en" sz="1400">
                <a:solidFill>
                  <a:schemeClr val="dk1"/>
                </a:solidFill>
                <a:latin typeface="Roboto"/>
                <a:ea typeface="Roboto"/>
                <a:cs typeface="Roboto"/>
                <a:sym typeface="Roboto"/>
              </a:rPr>
              <a:t>Who will you share this out with at your affiliation?</a:t>
            </a:r>
            <a:endParaRPr sz="1400">
              <a:solidFill>
                <a:schemeClr val="dk1"/>
              </a:solidFill>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endParaRPr sz="1800">
              <a:solidFill>
                <a:srgbClr val="737373"/>
              </a:solidFill>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5e35925a5_0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c5e35925a5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Jody-5 min</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46362c5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46362c5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Rebecca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6d2200f8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c6d2200f8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Nicole</a:t>
            </a:r>
            <a:endParaRPr/>
          </a:p>
          <a:p>
            <a:pPr marL="0" lvl="0" indent="0" algn="l" rtl="0">
              <a:spcBef>
                <a:spcPts val="0"/>
              </a:spcBef>
              <a:spcAft>
                <a:spcPts val="0"/>
              </a:spcAft>
              <a:buNone/>
            </a:pPr>
            <a:r>
              <a:rPr lang="en"/>
              <a:t>5 mins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675dd406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c675dd406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Nicole 10 mins</a:t>
            </a:r>
            <a:endParaRPr/>
          </a:p>
          <a:p>
            <a:pPr marL="0" lvl="0" indent="0" algn="l" rtl="0">
              <a:spcBef>
                <a:spcPts val="0"/>
              </a:spcBef>
              <a:spcAft>
                <a:spcPts val="0"/>
              </a:spcAft>
              <a:buNone/>
            </a:pPr>
            <a:r>
              <a:rPr lang="en"/>
              <a:t>Resource Guide: Highlight the UDL Course Enhancement Module and SWIFT resource  show link and resource page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aacb509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3aacb509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7a719c2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c7a719c2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 mins</a:t>
            </a:r>
            <a:endParaRPr/>
          </a:p>
          <a:p>
            <a:pPr marL="0" lvl="0" indent="0" algn="l" rtl="0">
              <a:spcBef>
                <a:spcPts val="0"/>
              </a:spcBef>
              <a:spcAft>
                <a:spcPts val="0"/>
              </a:spcAft>
              <a:buNone/>
            </a:pPr>
            <a:r>
              <a:rPr lang="en"/>
              <a:t>Nicole </a:t>
            </a:r>
            <a:endParaRPr/>
          </a:p>
          <a:p>
            <a:pPr marL="0" lvl="0" indent="0" algn="l" rtl="0">
              <a:spcBef>
                <a:spcPts val="0"/>
              </a:spcBef>
              <a:spcAft>
                <a:spcPts val="0"/>
              </a:spcAft>
              <a:buNone/>
            </a:pPr>
            <a:r>
              <a:rPr lang="en"/>
              <a:t>Survey</a:t>
            </a:r>
            <a:endParaRPr/>
          </a:p>
          <a:p>
            <a:pPr marL="0" lvl="0" indent="0" algn="l" rtl="0">
              <a:spcBef>
                <a:spcPts val="0"/>
              </a:spcBef>
              <a:spcAft>
                <a:spcPts val="0"/>
              </a:spcAft>
              <a:buNone/>
            </a:pPr>
            <a:r>
              <a:rPr lang="en"/>
              <a:t>Request for Support</a:t>
            </a:r>
            <a:endParaRPr/>
          </a:p>
          <a:p>
            <a:pPr marL="0" lvl="0" indent="0" algn="l" rtl="0">
              <a:spcBef>
                <a:spcPts val="0"/>
              </a:spcBef>
              <a:spcAft>
                <a:spcPts val="0"/>
              </a:spcAft>
              <a:buNone/>
            </a:pPr>
            <a:endParaRPr/>
          </a:p>
          <a:p>
            <a:pPr marL="0" lvl="0" indent="0" algn="l" rtl="0">
              <a:spcBef>
                <a:spcPts val="0"/>
              </a:spcBef>
              <a:spcAft>
                <a:spcPts val="0"/>
              </a:spcAft>
              <a:buNone/>
            </a:pPr>
            <a:r>
              <a:rPr lang="en"/>
              <a:t>Paul</a:t>
            </a:r>
            <a:endParaRPr/>
          </a:p>
          <a:p>
            <a:pPr marL="0" lvl="0" indent="0" algn="l" rtl="0">
              <a:spcBef>
                <a:spcPts val="0"/>
              </a:spcBef>
              <a:spcAft>
                <a:spcPts val="0"/>
              </a:spcAft>
              <a:buNone/>
            </a:pPr>
            <a:r>
              <a:rPr lang="en"/>
              <a:t>Stipend; original syllabus/revised and IC matrix</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a0b32d235_1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Vicki</a:t>
            </a:r>
            <a:endParaRPr/>
          </a:p>
        </p:txBody>
      </p:sp>
      <p:sp>
        <p:nvSpPr>
          <p:cNvPr id="86" name="Google Shape;86;gca0b32d235_1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a0b32d235_1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Vicki The views expressed here do no represent the positions or policies of the U S Dept of Ed, our funder.</a:t>
            </a:r>
            <a:endParaRPr/>
          </a:p>
        </p:txBody>
      </p:sp>
      <p:sp>
        <p:nvSpPr>
          <p:cNvPr id="92" name="Google Shape;92;gca0b32d235_1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a0b32d235_1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Vicki</a:t>
            </a:r>
            <a:endParaRPr/>
          </a:p>
        </p:txBody>
      </p:sp>
      <p:sp>
        <p:nvSpPr>
          <p:cNvPr id="99" name="Google Shape;99;gca0b32d235_1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a0b32d235_1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 name="Google Shape;106;gca0b32d235_1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Vicki Where does CEEDAR come in? Point out that we are also focusing on leaders, because they are essential to supporting the change process. I focused on teachers today because of time</a:t>
            </a:r>
            <a:endParaRPr/>
          </a:p>
          <a:p>
            <a:pPr marL="0" lvl="0" indent="0" algn="l" rtl="0">
              <a:spcBef>
                <a:spcPts val="0"/>
              </a:spcBef>
              <a:spcAft>
                <a:spcPts val="0"/>
              </a:spcAft>
              <a:buNone/>
            </a:pPr>
            <a:endParaRPr/>
          </a:p>
          <a:p>
            <a:pPr marL="0" lvl="0" indent="0" algn="l" rtl="0">
              <a:spcBef>
                <a:spcPts val="0"/>
              </a:spcBef>
              <a:spcAft>
                <a:spcPts val="0"/>
              </a:spcAft>
              <a:buNone/>
            </a:pPr>
            <a:r>
              <a:rPr lang="en"/>
              <a:t>FIRST, I WILL TALK ABOUT how WE ARE FRAMING OUR WORK </a:t>
            </a:r>
            <a:endParaRPr/>
          </a:p>
        </p:txBody>
      </p:sp>
      <p:sp>
        <p:nvSpPr>
          <p:cNvPr id="107" name="Google Shape;107;gca0b32d235_1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a0b32d235_1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in 21 states, with more joining on even at this 11th hour. We also worked in NV, SD, and IL.</a:t>
            </a:r>
            <a:endParaRPr/>
          </a:p>
        </p:txBody>
      </p:sp>
      <p:sp>
        <p:nvSpPr>
          <p:cNvPr id="113" name="Google Shape;113;gca0b32d235_1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a0b32d235_1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Vicki California was in our first cohort of states, and CEEDAR has been working with CA since October 2013</a:t>
            </a:r>
            <a:endParaRPr/>
          </a:p>
        </p:txBody>
      </p:sp>
      <p:sp>
        <p:nvSpPr>
          <p:cNvPr id="119" name="Google Shape;119;gca0b32d235_1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a0b32d235_1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https://inclusive.calstate.edu/hpl-tpe-alignment-resource.html</a:t>
            </a:r>
            <a:endParaRPr/>
          </a:p>
          <a:p>
            <a:pPr marL="0" lvl="0" indent="0" algn="l" rtl="0">
              <a:spcBef>
                <a:spcPts val="0"/>
              </a:spcBef>
              <a:spcAft>
                <a:spcPts val="0"/>
              </a:spcAft>
              <a:buNone/>
            </a:pPr>
            <a:endParaRPr/>
          </a:p>
          <a:p>
            <a:pPr marL="0" lvl="0" indent="0" algn="l" rtl="0">
              <a:spcBef>
                <a:spcPts val="0"/>
              </a:spcBef>
              <a:spcAft>
                <a:spcPts val="0"/>
              </a:spcAft>
              <a:buNone/>
            </a:pPr>
            <a:r>
              <a:rPr lang="en"/>
              <a:t>Need to include link for CSU website, CCTE, and CAIS</a:t>
            </a:r>
            <a:endParaRPr/>
          </a:p>
        </p:txBody>
      </p:sp>
      <p:sp>
        <p:nvSpPr>
          <p:cNvPr id="127" name="Google Shape;127;gca0b32d235_1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5" name="Google Shape;65;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6" name="Google Shape;66;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7" name="Google Shape;67;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8" name="Google Shape;68;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eedar.education.ufl.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b1gaz8ETBA0JTxmIh6gO7d_6rg5_As14/view?usp=shari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journals.sagepub.com/doi/10.1177/088840642093803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jrZISbhto_dhc8KMJiCYTiihaDGk0Ztd/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8wDb68ajcUww8Q0XigJDF2hp3vDM0yNe/view?usp=shari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drive.google.com/file/d/1Ed891MEmiLEKYIbsd52HZo8qSG9YGCbN/view?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bOUAD-XDTNpKAS_-SqT60d_uIsQ_6TOLMQ4zx98bgag/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docs.google.com/document/d/1iepiJHN9EtVqjei1cK6K-1ijAt0uDawiQgAjCGgcdoY/edit?usp=shar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hyperlink" Target="https://guide.swiftschools.org/multi-tiered-system-of-support/inclusive-behavior-instruction" TargetMode="External"/><Relationship Id="rId4" Type="http://schemas.openxmlformats.org/officeDocument/2006/relationships/hyperlink" Target="https://swiftschools.org/resource-shel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nschneid@umassglobal.edu"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inclusive-dev.csuprojects.org/index.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ctrTitle"/>
          </p:nvPr>
        </p:nvSpPr>
        <p:spPr>
          <a:xfrm>
            <a:off x="578925" y="568800"/>
            <a:ext cx="8222100" cy="13140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lnSpc>
                <a:spcPct val="115000"/>
              </a:lnSpc>
              <a:spcBef>
                <a:spcPts val="1200"/>
              </a:spcBef>
              <a:spcAft>
                <a:spcPts val="0"/>
              </a:spcAft>
              <a:buClr>
                <a:schemeClr val="dk1"/>
              </a:buClr>
              <a:buSzPts val="990"/>
              <a:buFont typeface="Arial"/>
              <a:buNone/>
            </a:pPr>
            <a:endParaRPr sz="4400" dirty="0">
              <a:latin typeface="Calibri"/>
              <a:ea typeface="Calibri"/>
              <a:cs typeface="Calibri"/>
              <a:sym typeface="Calibri"/>
            </a:endParaRPr>
          </a:p>
          <a:p>
            <a:pPr marL="0" lvl="0" indent="0" algn="l" rtl="0">
              <a:lnSpc>
                <a:spcPct val="115000"/>
              </a:lnSpc>
              <a:spcBef>
                <a:spcPts val="1200"/>
              </a:spcBef>
              <a:spcAft>
                <a:spcPts val="0"/>
              </a:spcAft>
              <a:buClr>
                <a:schemeClr val="dk1"/>
              </a:buClr>
              <a:buSzPts val="990"/>
              <a:buFont typeface="Arial"/>
              <a:buNone/>
            </a:pPr>
            <a:endParaRPr sz="4400" dirty="0">
              <a:latin typeface="Calibri"/>
              <a:ea typeface="Calibri"/>
              <a:cs typeface="Calibri"/>
              <a:sym typeface="Calibri"/>
            </a:endParaRPr>
          </a:p>
          <a:p>
            <a:pPr marL="0" lvl="0" indent="0" algn="l" rtl="0">
              <a:lnSpc>
                <a:spcPct val="115000"/>
              </a:lnSpc>
              <a:spcBef>
                <a:spcPts val="1200"/>
              </a:spcBef>
              <a:spcAft>
                <a:spcPts val="0"/>
              </a:spcAft>
              <a:buClr>
                <a:schemeClr val="dk1"/>
              </a:buClr>
              <a:buSzPts val="990"/>
              <a:buFont typeface="Arial"/>
              <a:buNone/>
            </a:pPr>
            <a:endParaRPr sz="4400" dirty="0">
              <a:latin typeface="Calibri"/>
              <a:ea typeface="Calibri"/>
              <a:cs typeface="Calibri"/>
              <a:sym typeface="Calibri"/>
            </a:endParaRPr>
          </a:p>
          <a:p>
            <a:pPr marL="0" lvl="0" indent="0" algn="l" rtl="0">
              <a:lnSpc>
                <a:spcPct val="115000"/>
              </a:lnSpc>
              <a:spcBef>
                <a:spcPts val="120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1100" dirty="0"/>
          </a:p>
          <a:p>
            <a:pPr marL="0" lvl="0" indent="0" algn="l" rtl="0">
              <a:spcBef>
                <a:spcPts val="0"/>
              </a:spcBef>
              <a:spcAft>
                <a:spcPts val="0"/>
              </a:spcAft>
              <a:buClr>
                <a:schemeClr val="dk1"/>
              </a:buClr>
              <a:buSzPct val="100000"/>
              <a:buFont typeface="Arial"/>
              <a:buNone/>
            </a:pPr>
            <a:r>
              <a:rPr lang="en" sz="1100" dirty="0"/>
              <a:t>		</a:t>
            </a:r>
            <a:endParaRPr sz="4400" dirty="0">
              <a:latin typeface="Calibri"/>
              <a:ea typeface="Calibri"/>
              <a:cs typeface="Calibri"/>
              <a:sym typeface="Calibri"/>
            </a:endParaRPr>
          </a:p>
          <a:p>
            <a:pPr marL="0" lvl="0" indent="0" algn="l" rtl="0">
              <a:lnSpc>
                <a:spcPct val="115000"/>
              </a:lnSpc>
              <a:spcBef>
                <a:spcPts val="1200"/>
              </a:spcBef>
              <a:spcAft>
                <a:spcPts val="1200"/>
              </a:spcAft>
              <a:buClr>
                <a:schemeClr val="dk1"/>
              </a:buClr>
              <a:buSzPts val="990"/>
              <a:buFont typeface="Arial"/>
              <a:buNone/>
            </a:pPr>
            <a:r>
              <a:rPr lang="en" dirty="0"/>
              <a:t>MTSS: From Coursework to Classroom Practice</a:t>
            </a:r>
            <a:endParaRPr dirty="0"/>
          </a:p>
        </p:txBody>
      </p:sp>
      <p:sp>
        <p:nvSpPr>
          <p:cNvPr id="74" name="Google Shape;74;p14"/>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275"/>
              <a:buFont typeface="Arial"/>
              <a:buNone/>
            </a:pPr>
            <a:r>
              <a:rPr lang="en" sz="8200">
                <a:solidFill>
                  <a:schemeClr val="dk1"/>
                </a:solidFill>
                <a:latin typeface="Calibri"/>
                <a:ea typeface="Calibri"/>
                <a:cs typeface="Calibri"/>
                <a:sym typeface="Calibri"/>
              </a:rPr>
              <a:t>Creating Alignment with Credential Program Transition </a:t>
            </a:r>
            <a:endParaRPr sz="8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None/>
            </a:pPr>
            <a:endParaRPr sz="4000"/>
          </a:p>
        </p:txBody>
      </p:sp>
      <p:pic>
        <p:nvPicPr>
          <p:cNvPr id="75" name="Google Shape;75;p14"/>
          <p:cNvPicPr preferRelativeResize="0"/>
          <p:nvPr/>
        </p:nvPicPr>
        <p:blipFill>
          <a:blip r:embed="rId3">
            <a:alphaModFix/>
          </a:blip>
          <a:stretch>
            <a:fillRect/>
          </a:stretch>
        </p:blipFill>
        <p:spPr>
          <a:xfrm>
            <a:off x="5092875" y="1932823"/>
            <a:ext cx="2560025" cy="2659900"/>
          </a:xfrm>
          <a:prstGeom prst="rect">
            <a:avLst/>
          </a:prstGeom>
          <a:noFill/>
          <a:ln>
            <a:noFill/>
          </a:ln>
        </p:spPr>
      </p:pic>
      <p:sp>
        <p:nvSpPr>
          <p:cNvPr id="76" name="Google Shape;76;p14"/>
          <p:cNvSpPr txBox="1"/>
          <p:nvPr/>
        </p:nvSpPr>
        <p:spPr>
          <a:xfrm>
            <a:off x="507600" y="2263150"/>
            <a:ext cx="28194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i="1">
                <a:solidFill>
                  <a:schemeClr val="lt1"/>
                </a:solidFill>
                <a:latin typeface="Roboto"/>
                <a:ea typeface="Roboto"/>
                <a:cs typeface="Roboto"/>
                <a:sym typeface="Roboto"/>
              </a:rPr>
              <a:t>A CA CEEDAR and CA MTSS Collaboration</a:t>
            </a:r>
            <a:endParaRPr sz="2500" i="1">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CEEDAR Resources</a:t>
            </a:r>
            <a:endParaRPr/>
          </a:p>
        </p:txBody>
      </p:sp>
      <p:sp>
        <p:nvSpPr>
          <p:cNvPr id="136" name="Google Shape;136;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CEEDAR CENTER- Home Page</a:t>
            </a:r>
            <a:endParaRPr/>
          </a:p>
          <a:p>
            <a:pPr marL="457200" lvl="0" indent="-342900" algn="l" rtl="0">
              <a:spcBef>
                <a:spcPts val="1200"/>
              </a:spcBef>
              <a:spcAft>
                <a:spcPts val="0"/>
              </a:spcAft>
              <a:buClr>
                <a:srgbClr val="000000"/>
              </a:buClr>
              <a:buSzPts val="1800"/>
              <a:buChar char="●"/>
            </a:pPr>
            <a:r>
              <a:rPr lang="en">
                <a:solidFill>
                  <a:srgbClr val="000000"/>
                </a:solidFill>
              </a:rPr>
              <a:t>Innovation Configurations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Course Enhancement Modules</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Objectives for the Workshop</a:t>
            </a:r>
            <a:endParaRPr/>
          </a:p>
        </p:txBody>
      </p:sp>
      <p:sp>
        <p:nvSpPr>
          <p:cNvPr id="142" name="Google Shape;142;p24"/>
          <p:cNvSpPr txBox="1">
            <a:spLocks noGrp="1"/>
          </p:cNvSpPr>
          <p:nvPr>
            <p:ph type="body" idx="1"/>
          </p:nvPr>
        </p:nvSpPr>
        <p:spPr>
          <a:xfrm>
            <a:off x="217600" y="1770550"/>
            <a:ext cx="8872800" cy="3372900"/>
          </a:xfrm>
          <a:prstGeom prst="rect">
            <a:avLst/>
          </a:prstGeom>
        </p:spPr>
        <p:txBody>
          <a:bodyPr spcFirstLastPara="1" wrap="square" lIns="91425" tIns="91425" rIns="91425" bIns="91425" anchor="t" anchorCtr="0">
            <a:normAutofit lnSpcReduction="20000"/>
          </a:bodyPr>
          <a:lstStyle/>
          <a:p>
            <a:pPr marL="457200" lvl="0" indent="-349250" algn="l" rtl="0">
              <a:spcBef>
                <a:spcPts val="1200"/>
              </a:spcBef>
              <a:spcAft>
                <a:spcPts val="0"/>
              </a:spcAft>
              <a:buClr>
                <a:srgbClr val="000000"/>
              </a:buClr>
              <a:buSzPts val="1900"/>
              <a:buAutoNum type="arabicPeriod"/>
            </a:pPr>
            <a:r>
              <a:rPr lang="en" sz="1700">
                <a:solidFill>
                  <a:srgbClr val="000000"/>
                </a:solidFill>
                <a:latin typeface="Arial"/>
                <a:ea typeface="Arial"/>
                <a:cs typeface="Arial"/>
                <a:sym typeface="Arial"/>
              </a:rPr>
              <a:t>Develop familiarity with the </a:t>
            </a:r>
            <a:endParaRPr sz="1700">
              <a:solidFill>
                <a:srgbClr val="000000"/>
              </a:solidFill>
              <a:latin typeface="Arial"/>
              <a:ea typeface="Arial"/>
              <a:cs typeface="Arial"/>
              <a:sym typeface="Arial"/>
            </a:endParaRPr>
          </a:p>
          <a:p>
            <a:pPr marL="1828800" lvl="1" indent="-349250" algn="l" rtl="0">
              <a:spcBef>
                <a:spcPts val="0"/>
              </a:spcBef>
              <a:spcAft>
                <a:spcPts val="0"/>
              </a:spcAft>
              <a:buClr>
                <a:srgbClr val="000000"/>
              </a:buClr>
              <a:buSzPts val="1900"/>
              <a:buAutoNum type="alphaLcPeriod"/>
            </a:pPr>
            <a:r>
              <a:rPr lang="en" sz="1700">
                <a:solidFill>
                  <a:srgbClr val="000000"/>
                </a:solidFill>
                <a:latin typeface="Arial"/>
                <a:ea typeface="Arial"/>
                <a:cs typeface="Arial"/>
                <a:sym typeface="Arial"/>
              </a:rPr>
              <a:t>MTSS IC Essential Components for Educator Prep Programs</a:t>
            </a:r>
            <a:endParaRPr sz="1700">
              <a:solidFill>
                <a:srgbClr val="000000"/>
              </a:solidFill>
              <a:latin typeface="Arial"/>
              <a:ea typeface="Arial"/>
              <a:cs typeface="Arial"/>
              <a:sym typeface="Arial"/>
            </a:endParaRPr>
          </a:p>
          <a:p>
            <a:pPr marL="1828800" lvl="1" indent="-349250" algn="l" rtl="0">
              <a:spcBef>
                <a:spcPts val="0"/>
              </a:spcBef>
              <a:spcAft>
                <a:spcPts val="0"/>
              </a:spcAft>
              <a:buClr>
                <a:srgbClr val="000000"/>
              </a:buClr>
              <a:buSzPts val="1900"/>
              <a:buAutoNum type="alphaLcPeriod"/>
            </a:pPr>
            <a:r>
              <a:rPr lang="en" sz="1700">
                <a:solidFill>
                  <a:srgbClr val="000000"/>
                </a:solidFill>
                <a:latin typeface="Arial"/>
                <a:ea typeface="Arial"/>
                <a:cs typeface="Arial"/>
                <a:sym typeface="Arial"/>
              </a:rPr>
              <a:t>How these Essential Components align with the Universal and Ed Specialist Teaching Performance Expectations </a:t>
            </a:r>
            <a:endParaRPr sz="1700">
              <a:solidFill>
                <a:srgbClr val="000000"/>
              </a:solidFill>
              <a:latin typeface="Arial"/>
              <a:ea typeface="Arial"/>
              <a:cs typeface="Arial"/>
              <a:sym typeface="Arial"/>
            </a:endParaRPr>
          </a:p>
          <a:p>
            <a:pPr marL="1828800" lvl="1" indent="-336550" algn="l" rtl="0">
              <a:spcBef>
                <a:spcPts val="0"/>
              </a:spcBef>
              <a:spcAft>
                <a:spcPts val="0"/>
              </a:spcAft>
              <a:buClr>
                <a:srgbClr val="000000"/>
              </a:buClr>
              <a:buSzPts val="1700"/>
              <a:buFont typeface="Arial"/>
              <a:buAutoNum type="alphaLcPeriod"/>
            </a:pPr>
            <a:r>
              <a:rPr lang="en" sz="1700">
                <a:solidFill>
                  <a:srgbClr val="000000"/>
                </a:solidFill>
                <a:latin typeface="Arial"/>
                <a:ea typeface="Arial"/>
                <a:cs typeface="Arial"/>
                <a:sym typeface="Arial"/>
              </a:rPr>
              <a:t>MTSS Resource Guide</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AutoNum type="arabicPeriod"/>
            </a:pPr>
            <a:r>
              <a:rPr lang="en" sz="1700">
                <a:solidFill>
                  <a:srgbClr val="000000"/>
                </a:solidFill>
                <a:latin typeface="Arial"/>
                <a:ea typeface="Arial"/>
                <a:cs typeface="Arial"/>
                <a:sym typeface="Arial"/>
              </a:rPr>
              <a:t>Begin to analyze your course or program using the IC</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AutoNum type="arabicPeriod"/>
            </a:pPr>
            <a:r>
              <a:rPr lang="en" sz="1700">
                <a:solidFill>
                  <a:srgbClr val="000000"/>
                </a:solidFill>
                <a:latin typeface="Arial"/>
                <a:ea typeface="Arial"/>
                <a:cs typeface="Arial"/>
                <a:sym typeface="Arial"/>
              </a:rPr>
              <a:t>Generate ideas and plan for integrating the MTSS Essential Components into your program/coursework for:</a:t>
            </a:r>
            <a:endParaRPr sz="1700">
              <a:solidFill>
                <a:srgbClr val="000000"/>
              </a:solidFill>
              <a:latin typeface="Arial"/>
              <a:ea typeface="Arial"/>
              <a:cs typeface="Arial"/>
              <a:sym typeface="Arial"/>
            </a:endParaRPr>
          </a:p>
          <a:p>
            <a:pPr marL="1828800" lvl="1" indent="-336550" algn="l" rtl="0">
              <a:spcBef>
                <a:spcPts val="0"/>
              </a:spcBef>
              <a:spcAft>
                <a:spcPts val="0"/>
              </a:spcAft>
              <a:buClr>
                <a:srgbClr val="000000"/>
              </a:buClr>
              <a:buSzPts val="1700"/>
              <a:buFont typeface="Arial"/>
              <a:buAutoNum type="alphaLcPeriod"/>
            </a:pPr>
            <a:r>
              <a:rPr lang="en" sz="1700">
                <a:solidFill>
                  <a:srgbClr val="000000"/>
                </a:solidFill>
                <a:latin typeface="Arial"/>
                <a:ea typeface="Arial"/>
                <a:cs typeface="Arial"/>
                <a:sym typeface="Arial"/>
              </a:rPr>
              <a:t>Educator Specialist Program </a:t>
            </a:r>
            <a:endParaRPr sz="1700">
              <a:solidFill>
                <a:srgbClr val="000000"/>
              </a:solidFill>
              <a:latin typeface="Arial"/>
              <a:ea typeface="Arial"/>
              <a:cs typeface="Arial"/>
              <a:sym typeface="Arial"/>
            </a:endParaRPr>
          </a:p>
          <a:p>
            <a:pPr marL="1828800" lvl="1" indent="-336550" algn="l" rtl="0">
              <a:spcBef>
                <a:spcPts val="0"/>
              </a:spcBef>
              <a:spcAft>
                <a:spcPts val="0"/>
              </a:spcAft>
              <a:buClr>
                <a:srgbClr val="000000"/>
              </a:buClr>
              <a:buSzPts val="1700"/>
              <a:buFont typeface="Arial"/>
              <a:buAutoNum type="alphaLcPeriod"/>
            </a:pPr>
            <a:r>
              <a:rPr lang="en" sz="1700">
                <a:solidFill>
                  <a:srgbClr val="000000"/>
                </a:solidFill>
                <a:latin typeface="Arial"/>
                <a:ea typeface="Arial"/>
                <a:cs typeface="Arial"/>
                <a:sym typeface="Arial"/>
              </a:rPr>
              <a:t>General Education Coursework to address the universal TPEs</a:t>
            </a:r>
            <a:endParaRPr sz="1700">
              <a:solidFill>
                <a:srgbClr val="000000"/>
              </a:solidFill>
              <a:latin typeface="Arial"/>
              <a:ea typeface="Arial"/>
              <a:cs typeface="Arial"/>
              <a:sym typeface="Arial"/>
            </a:endParaRPr>
          </a:p>
          <a:p>
            <a:pPr marL="1828800" lvl="1" indent="-336550" algn="l" rtl="0">
              <a:spcBef>
                <a:spcPts val="0"/>
              </a:spcBef>
              <a:spcAft>
                <a:spcPts val="0"/>
              </a:spcAft>
              <a:buClr>
                <a:srgbClr val="000000"/>
              </a:buClr>
              <a:buSzPts val="1700"/>
              <a:buFont typeface="Arial"/>
              <a:buAutoNum type="alphaLcPeriod"/>
            </a:pPr>
            <a:r>
              <a:rPr lang="en" sz="1700">
                <a:solidFill>
                  <a:srgbClr val="000000"/>
                </a:solidFill>
                <a:latin typeface="Arial"/>
                <a:ea typeface="Arial"/>
                <a:cs typeface="Arial"/>
                <a:sym typeface="Arial"/>
              </a:rPr>
              <a:t>Literacy Program Standard</a:t>
            </a:r>
            <a:endParaRPr sz="1700">
              <a:solidFill>
                <a:srgbClr val="000000"/>
              </a:solidFill>
              <a:latin typeface="Arial"/>
              <a:ea typeface="Arial"/>
              <a:cs typeface="Arial"/>
              <a:sym typeface="Arial"/>
            </a:endParaRPr>
          </a:p>
          <a:p>
            <a:pPr marL="0" lvl="0" indent="0" algn="l" rtl="0">
              <a:spcBef>
                <a:spcPts val="1200"/>
              </a:spcBef>
              <a:spcAft>
                <a:spcPts val="1200"/>
              </a:spcAft>
              <a:buNone/>
            </a:pPr>
            <a:endParaRPr sz="11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MTSS and TPEs</a:t>
            </a:r>
            <a:endParaRPr/>
          </a:p>
        </p:txBody>
      </p:sp>
      <p:sp>
        <p:nvSpPr>
          <p:cNvPr id="148" name="Google Shape;148;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n">
                <a:solidFill>
                  <a:schemeClr val="dk2"/>
                </a:solidFill>
              </a:rPr>
              <a:t>TPE U1.4 Use a variety of developmentally and ability-appropriate instructional strategies, resources, and assistive technology, including principles of Universal Design of Learning (UDL) and Multi-Tiered System of Supports (MTSS) to support access to the curriculum for a wide range of learners within the general education classroom and environment.</a:t>
            </a:r>
            <a:endParaRPr>
              <a:solidFill>
                <a:schemeClr val="dk2"/>
              </a:solidFill>
            </a:endParaRPr>
          </a:p>
          <a:p>
            <a:pPr marL="0" lvl="0" indent="0" algn="l" rtl="0">
              <a:spcBef>
                <a:spcPts val="1200"/>
              </a:spcBef>
              <a:spcAft>
                <a:spcPts val="1200"/>
              </a:spcAft>
              <a:buNone/>
            </a:pPr>
            <a:r>
              <a:rPr lang="en">
                <a:solidFill>
                  <a:schemeClr val="dk2"/>
                </a:solidFill>
              </a:rPr>
              <a:t>TPE U4.4 Use a variety of developmentally and ability-appropriate instructional strategies, resources, and assistive technology, including principles of Universal Design of Learning (UDL) and Multi-Tiered System of Supports (MTSS) to support access to the curriculum for a wide range of learners within the general education classroom and environment.</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On the horizon…</a:t>
            </a:r>
            <a:endParaRPr/>
          </a:p>
        </p:txBody>
      </p:sp>
      <p:sp>
        <p:nvSpPr>
          <p:cNvPr id="154" name="Google Shape;154;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2"/>
                </a:solidFill>
              </a:rPr>
              <a:t>In the draft of the forthcoming Literacy Program Standard…</a:t>
            </a:r>
            <a:endParaRPr>
              <a:solidFill>
                <a:schemeClr val="dk2"/>
              </a:solidFill>
            </a:endParaRPr>
          </a:p>
          <a:p>
            <a:pPr marL="0" lvl="0" indent="0" algn="l" rtl="0">
              <a:spcBef>
                <a:spcPts val="1200"/>
              </a:spcBef>
              <a:spcAft>
                <a:spcPts val="1200"/>
              </a:spcAft>
              <a:buNone/>
            </a:pPr>
            <a:r>
              <a:rPr lang="en">
                <a:solidFill>
                  <a:schemeClr val="dk2"/>
                </a:solidFill>
              </a:rPr>
              <a:t>“Coursework includes the study of high-quality literacy instruction that incorporates a) California’s Multi-Tiered System of Support Framework, including best first instruction, universal support for all students, and supplemental support for students who are not progressing;”</a:t>
            </a:r>
            <a:endParaRPr>
              <a:solidFill>
                <a:schemeClr val="dk2"/>
              </a:solidFill>
            </a:endParaRPr>
          </a:p>
        </p:txBody>
      </p:sp>
      <p:pic>
        <p:nvPicPr>
          <p:cNvPr id="155" name="Google Shape;155;p26"/>
          <p:cNvPicPr preferRelativeResize="0"/>
          <p:nvPr/>
        </p:nvPicPr>
        <p:blipFill>
          <a:blip r:embed="rId3">
            <a:alphaModFix/>
          </a:blip>
          <a:stretch>
            <a:fillRect/>
          </a:stretch>
        </p:blipFill>
        <p:spPr>
          <a:xfrm>
            <a:off x="4825300" y="73775"/>
            <a:ext cx="2772300" cy="15594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Discussion</a:t>
            </a:r>
            <a:endParaRPr/>
          </a:p>
        </p:txBody>
      </p:sp>
      <p:sp>
        <p:nvSpPr>
          <p:cNvPr id="161" name="Google Shape;161;p2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800">
                <a:solidFill>
                  <a:schemeClr val="dk2"/>
                </a:solidFill>
                <a:latin typeface="Libre Franklin"/>
                <a:ea typeface="Libre Franklin"/>
                <a:cs typeface="Libre Franklin"/>
                <a:sym typeface="Libre Franklin"/>
              </a:rPr>
              <a:t>Where does special education fit within MTSS?</a:t>
            </a:r>
            <a:endParaRPr sz="3800">
              <a:solidFill>
                <a:schemeClr val="dk2"/>
              </a:solidFill>
              <a:latin typeface="Libre Franklin"/>
              <a:ea typeface="Libre Franklin"/>
              <a:cs typeface="Libre Franklin"/>
              <a:sym typeface="Libre Franklin"/>
            </a:endParaRPr>
          </a:p>
        </p:txBody>
      </p:sp>
      <p:pic>
        <p:nvPicPr>
          <p:cNvPr id="162" name="Google Shape;162;p27"/>
          <p:cNvPicPr preferRelativeResize="0"/>
          <p:nvPr/>
        </p:nvPicPr>
        <p:blipFill>
          <a:blip r:embed="rId3">
            <a:alphaModFix/>
          </a:blip>
          <a:stretch>
            <a:fillRect/>
          </a:stretch>
        </p:blipFill>
        <p:spPr>
          <a:xfrm>
            <a:off x="6916806" y="73038"/>
            <a:ext cx="2168776" cy="2099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471900" y="738725"/>
            <a:ext cx="86136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Overview of Innovation Configurations (ICs)</a:t>
            </a:r>
            <a:endParaRPr/>
          </a:p>
        </p:txBody>
      </p:sp>
      <p:sp>
        <p:nvSpPr>
          <p:cNvPr id="168" name="Google Shape;168;p28"/>
          <p:cNvSpPr txBox="1">
            <a:spLocks noGrp="1"/>
          </p:cNvSpPr>
          <p:nvPr>
            <p:ph type="body" idx="1"/>
          </p:nvPr>
        </p:nvSpPr>
        <p:spPr>
          <a:xfrm>
            <a:off x="75600" y="1809000"/>
            <a:ext cx="8992800" cy="33345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2979" u="sng">
                <a:solidFill>
                  <a:schemeClr val="hlink"/>
                </a:solidFill>
                <a:hlinkClick r:id="rId3"/>
              </a:rPr>
              <a:t>MTSS Innovation Configuration</a:t>
            </a:r>
            <a:endParaRPr sz="2979">
              <a:solidFill>
                <a:srgbClr val="000000"/>
              </a:solidFill>
            </a:endParaRPr>
          </a:p>
          <a:p>
            <a:pPr marL="457200" lvl="0" indent="-318480" algn="l" rtl="0">
              <a:spcBef>
                <a:spcPts val="1200"/>
              </a:spcBef>
              <a:spcAft>
                <a:spcPts val="0"/>
              </a:spcAft>
              <a:buClr>
                <a:srgbClr val="000000"/>
              </a:buClr>
              <a:buSzPct val="100000"/>
              <a:buChar char="●"/>
            </a:pPr>
            <a:r>
              <a:rPr lang="en" sz="2979">
                <a:solidFill>
                  <a:srgbClr val="000000"/>
                </a:solidFill>
              </a:rPr>
              <a:t>Catalogs MTSS evidence-based practices (EBPs) that increase student learning and achievement</a:t>
            </a:r>
            <a:endParaRPr sz="2979">
              <a:solidFill>
                <a:srgbClr val="000000"/>
              </a:solidFill>
            </a:endParaRPr>
          </a:p>
          <a:p>
            <a:pPr marL="457200" lvl="0" indent="-318480" algn="l" rtl="0">
              <a:spcBef>
                <a:spcPts val="0"/>
              </a:spcBef>
              <a:spcAft>
                <a:spcPts val="0"/>
              </a:spcAft>
              <a:buClr>
                <a:srgbClr val="000000"/>
              </a:buClr>
              <a:buSzPct val="100000"/>
              <a:buChar char="●"/>
            </a:pPr>
            <a:r>
              <a:rPr lang="en" sz="2979">
                <a:solidFill>
                  <a:srgbClr val="000000"/>
                </a:solidFill>
              </a:rPr>
              <a:t>Use it to:</a:t>
            </a:r>
            <a:endParaRPr sz="2979">
              <a:solidFill>
                <a:srgbClr val="000000"/>
              </a:solidFill>
            </a:endParaRPr>
          </a:p>
          <a:p>
            <a:pPr marL="914400" lvl="1" indent="-318480" algn="l" rtl="0">
              <a:spcBef>
                <a:spcPts val="0"/>
              </a:spcBef>
              <a:spcAft>
                <a:spcPts val="0"/>
              </a:spcAft>
              <a:buClr>
                <a:srgbClr val="000000"/>
              </a:buClr>
              <a:buSzPct val="100000"/>
              <a:buChar char="○"/>
            </a:pPr>
            <a:r>
              <a:rPr lang="en" sz="2979">
                <a:solidFill>
                  <a:srgbClr val="000000"/>
                </a:solidFill>
              </a:rPr>
              <a:t>Analyze EBP coverage for a course/a set of courses/curriculum/program</a:t>
            </a:r>
            <a:endParaRPr sz="2979">
              <a:solidFill>
                <a:srgbClr val="000000"/>
              </a:solidFill>
            </a:endParaRPr>
          </a:p>
          <a:p>
            <a:pPr marL="914400" lvl="1" indent="-318480" algn="l" rtl="0">
              <a:spcBef>
                <a:spcPts val="0"/>
              </a:spcBef>
              <a:spcAft>
                <a:spcPts val="0"/>
              </a:spcAft>
              <a:buClr>
                <a:srgbClr val="000000"/>
              </a:buClr>
              <a:buSzPct val="100000"/>
              <a:buChar char="○"/>
            </a:pPr>
            <a:r>
              <a:rPr lang="en" sz="2979">
                <a:solidFill>
                  <a:srgbClr val="000000"/>
                </a:solidFill>
              </a:rPr>
              <a:t>Identify strengths, gaps, and redundancies</a:t>
            </a:r>
            <a:endParaRPr sz="2979">
              <a:solidFill>
                <a:srgbClr val="000000"/>
              </a:solidFill>
            </a:endParaRPr>
          </a:p>
          <a:p>
            <a:pPr marL="914400" lvl="1" indent="-318480" algn="l" rtl="0">
              <a:spcBef>
                <a:spcPts val="0"/>
              </a:spcBef>
              <a:spcAft>
                <a:spcPts val="0"/>
              </a:spcAft>
              <a:buClr>
                <a:srgbClr val="000000"/>
              </a:buClr>
              <a:buSzPct val="100000"/>
              <a:buChar char="○"/>
            </a:pPr>
            <a:r>
              <a:rPr lang="en" sz="2979">
                <a:solidFill>
                  <a:srgbClr val="000000"/>
                </a:solidFill>
              </a:rPr>
              <a:t>Address types of instruction and experiences your students receive</a:t>
            </a:r>
            <a:endParaRPr sz="2979">
              <a:solidFill>
                <a:srgbClr val="000000"/>
              </a:solidFill>
            </a:endParaRPr>
          </a:p>
          <a:p>
            <a:pPr marL="914400" lvl="1" indent="-318480" algn="l" rtl="0">
              <a:spcBef>
                <a:spcPts val="0"/>
              </a:spcBef>
              <a:spcAft>
                <a:spcPts val="0"/>
              </a:spcAft>
              <a:buClr>
                <a:srgbClr val="000000"/>
              </a:buClr>
              <a:buSzPct val="100000"/>
              <a:buChar char="○"/>
            </a:pPr>
            <a:r>
              <a:rPr lang="en" sz="2979">
                <a:solidFill>
                  <a:srgbClr val="000000"/>
                </a:solidFill>
              </a:rPr>
              <a:t>Focus on instruction and experiences that promote the use EBP</a:t>
            </a:r>
            <a:endParaRPr sz="2979">
              <a:solidFill>
                <a:srgbClr val="000000"/>
              </a:solidFill>
            </a:endParaRPr>
          </a:p>
          <a:p>
            <a:pPr marL="0" lvl="0" indent="0" algn="l" rtl="0">
              <a:spcBef>
                <a:spcPts val="1200"/>
              </a:spcBef>
              <a:spcAft>
                <a:spcPts val="0"/>
              </a:spcAft>
              <a:buNone/>
            </a:pPr>
            <a:r>
              <a:rPr lang="en" sz="2979">
                <a:solidFill>
                  <a:srgbClr val="000000"/>
                </a:solidFill>
              </a:rPr>
              <a:t>Preparing Teacher Educators for Statewide Scale-up of Multi-tiered System of Support (Sailor, Skrtic, Cohn, &amp; Olmstead, 2020)</a:t>
            </a:r>
            <a:r>
              <a:rPr lang="en" sz="2979">
                <a:solidFill>
                  <a:schemeClr val="hlink"/>
                </a:solidFill>
                <a:uFill>
                  <a:noFill/>
                </a:uFill>
                <a:hlinkClick r:id="rId4"/>
              </a:rPr>
              <a:t> </a:t>
            </a:r>
            <a:r>
              <a:rPr lang="en" sz="2979" u="sng">
                <a:solidFill>
                  <a:schemeClr val="hlink"/>
                </a:solidFill>
                <a:hlinkClick r:id="rId4"/>
              </a:rPr>
              <a:t>Abstract</a:t>
            </a:r>
            <a:endParaRPr sz="2979">
              <a:solidFill>
                <a:srgbClr val="000000"/>
              </a:solidFill>
            </a:endParaRPr>
          </a:p>
          <a:p>
            <a:pPr marL="457200" lvl="0" indent="0" algn="l" rtl="0">
              <a:spcBef>
                <a:spcPts val="1200"/>
              </a:spcBef>
              <a:spcAft>
                <a:spcPts val="0"/>
              </a:spcAft>
              <a:buNone/>
            </a:pPr>
            <a:endParaRPr sz="2979">
              <a:solidFill>
                <a:srgbClr val="000000"/>
              </a:solidFill>
            </a:endParaRPr>
          </a:p>
          <a:p>
            <a:pPr marL="0" lvl="0" indent="0" algn="l" rtl="0">
              <a:spcBef>
                <a:spcPts val="1200"/>
              </a:spcBef>
              <a:spcAft>
                <a:spcPts val="1200"/>
              </a:spcAft>
              <a:buNone/>
            </a:pP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Unpack the Modified Innovation Configuration </a:t>
            </a:r>
            <a:endParaRPr/>
          </a:p>
        </p:txBody>
      </p:sp>
      <p:sp>
        <p:nvSpPr>
          <p:cNvPr id="174" name="Google Shape;174;p29"/>
          <p:cNvSpPr txBox="1">
            <a:spLocks noGrp="1"/>
          </p:cNvSpPr>
          <p:nvPr>
            <p:ph type="body" idx="1"/>
          </p:nvPr>
        </p:nvSpPr>
        <p:spPr>
          <a:xfrm>
            <a:off x="209075" y="1919075"/>
            <a:ext cx="8484900" cy="311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Introduction to the Modified MTSS for Teacher Prep IC</a:t>
            </a:r>
            <a:endParaRPr>
              <a:solidFill>
                <a:srgbClr val="000000"/>
              </a:solidFill>
            </a:endParaRPr>
          </a:p>
          <a:p>
            <a:pPr marL="0" lvl="0" indent="0" algn="l" rtl="0">
              <a:spcBef>
                <a:spcPts val="1200"/>
              </a:spcBef>
              <a:spcAft>
                <a:spcPts val="0"/>
              </a:spcAft>
              <a:buNone/>
            </a:pPr>
            <a:r>
              <a:rPr lang="en">
                <a:solidFill>
                  <a:srgbClr val="000000"/>
                </a:solidFill>
              </a:rPr>
              <a:t>The MTSS Components---</a:t>
            </a:r>
            <a:r>
              <a:rPr lang="en" u="sng">
                <a:solidFill>
                  <a:schemeClr val="hlink"/>
                </a:solidFill>
                <a:hlinkClick r:id="rId3"/>
              </a:rPr>
              <a:t>Modified MTSS IC</a:t>
            </a:r>
            <a:endParaRPr>
              <a:solidFill>
                <a:srgbClr val="000000"/>
              </a:solidFill>
            </a:endParaRPr>
          </a:p>
          <a:p>
            <a:pPr marL="0" lvl="0" indent="0" algn="l" rtl="0">
              <a:spcBef>
                <a:spcPts val="1200"/>
              </a:spcBef>
              <a:spcAft>
                <a:spcPts val="0"/>
              </a:spcAft>
              <a:buNone/>
            </a:pPr>
            <a:r>
              <a:rPr lang="en">
                <a:solidFill>
                  <a:srgbClr val="000000"/>
                </a:solidFill>
              </a:rPr>
              <a:t>Components/levels on the rubrics</a:t>
            </a:r>
            <a:endParaRPr>
              <a:solidFill>
                <a:srgbClr val="000000"/>
              </a:solidFill>
            </a:endParaRPr>
          </a:p>
          <a:p>
            <a:pPr marL="0" lvl="0" indent="0" algn="l" rtl="0">
              <a:spcBef>
                <a:spcPts val="1200"/>
              </a:spcBef>
              <a:spcAft>
                <a:spcPts val="0"/>
              </a:spcAft>
              <a:buNone/>
            </a:pPr>
            <a:r>
              <a:rPr lang="en">
                <a:solidFill>
                  <a:srgbClr val="000000"/>
                </a:solidFill>
              </a:rPr>
              <a:t>Comments? Questions?</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endParaRPr/>
          </a:p>
        </p:txBody>
      </p:sp>
      <p:pic>
        <p:nvPicPr>
          <p:cNvPr id="175" name="Google Shape;175;p29"/>
          <p:cNvPicPr preferRelativeResize="0"/>
          <p:nvPr/>
        </p:nvPicPr>
        <p:blipFill>
          <a:blip r:embed="rId4">
            <a:alphaModFix/>
          </a:blip>
          <a:stretch>
            <a:fillRect/>
          </a:stretch>
        </p:blipFill>
        <p:spPr>
          <a:xfrm>
            <a:off x="6212075" y="3481400"/>
            <a:ext cx="2481927" cy="14914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Breakout Group: Evidence</a:t>
            </a:r>
            <a:endParaRPr/>
          </a:p>
        </p:txBody>
      </p:sp>
      <p:sp>
        <p:nvSpPr>
          <p:cNvPr id="181" name="Google Shape;181;p3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What would evidence look like that meets an essential component? </a:t>
            </a:r>
            <a:endParaRPr>
              <a:solidFill>
                <a:srgbClr val="000000"/>
              </a:solidFill>
            </a:endParaRPr>
          </a:p>
          <a:p>
            <a:pPr marL="0" lvl="0" indent="0" algn="l" rtl="0">
              <a:spcBef>
                <a:spcPts val="1200"/>
              </a:spcBef>
              <a:spcAft>
                <a:spcPts val="0"/>
              </a:spcAft>
              <a:buNone/>
            </a:pPr>
            <a:r>
              <a:rPr lang="en">
                <a:solidFill>
                  <a:srgbClr val="000000"/>
                </a:solidFill>
              </a:rPr>
              <a:t>What do you already do?</a:t>
            </a:r>
            <a:endParaRPr>
              <a:solidFill>
                <a:srgbClr val="000000"/>
              </a:solidFill>
            </a:endParaRPr>
          </a:p>
          <a:p>
            <a:pPr marL="0" lvl="0" indent="0" algn="l" rtl="0">
              <a:spcBef>
                <a:spcPts val="1200"/>
              </a:spcBef>
              <a:spcAft>
                <a:spcPts val="1200"/>
              </a:spcAft>
              <a:buNone/>
            </a:pPr>
            <a:r>
              <a:rPr lang="en"/>
              <a:t>       </a:t>
            </a:r>
            <a:r>
              <a:rPr lang="en" b="1" i="1"/>
              <a:t> </a:t>
            </a:r>
            <a:r>
              <a:rPr lang="en"/>
              <a:t>                                     </a:t>
            </a:r>
            <a:endParaRPr b="1" i="1"/>
          </a:p>
        </p:txBody>
      </p:sp>
      <p:graphicFrame>
        <p:nvGraphicFramePr>
          <p:cNvPr id="182" name="Google Shape;182;p30"/>
          <p:cNvGraphicFramePr/>
          <p:nvPr/>
        </p:nvGraphicFramePr>
        <p:xfrm>
          <a:off x="534500" y="3196325"/>
          <a:ext cx="8043950" cy="1863050"/>
        </p:xfrm>
        <a:graphic>
          <a:graphicData uri="http://schemas.openxmlformats.org/drawingml/2006/table">
            <a:tbl>
              <a:tblPr>
                <a:noFill/>
                <a:tableStyleId>{E4697877-D7E8-4351-B55C-6C61A34CCEB2}</a:tableStyleId>
              </a:tblPr>
              <a:tblGrid>
                <a:gridCol w="4021975">
                  <a:extLst>
                    <a:ext uri="{9D8B030D-6E8A-4147-A177-3AD203B41FA5}">
                      <a16:colId xmlns:a16="http://schemas.microsoft.com/office/drawing/2014/main" val="20000"/>
                    </a:ext>
                  </a:extLst>
                </a:gridCol>
                <a:gridCol w="4021975">
                  <a:extLst>
                    <a:ext uri="{9D8B030D-6E8A-4147-A177-3AD203B41FA5}">
                      <a16:colId xmlns:a16="http://schemas.microsoft.com/office/drawing/2014/main" val="20001"/>
                    </a:ext>
                  </a:extLst>
                </a:gridCol>
              </a:tblGrid>
              <a:tr h="1863050">
                <a:tc>
                  <a:txBody>
                    <a:bodyPr/>
                    <a:lstStyle/>
                    <a:p>
                      <a:pPr marL="0" lvl="0" indent="0" algn="ctr" rtl="0">
                        <a:lnSpc>
                          <a:spcPct val="115000"/>
                        </a:lnSpc>
                        <a:spcBef>
                          <a:spcPts val="1200"/>
                        </a:spcBef>
                        <a:spcAft>
                          <a:spcPts val="1200"/>
                        </a:spcAft>
                        <a:buNone/>
                      </a:pPr>
                      <a:r>
                        <a:rPr lang="en" sz="1500">
                          <a:latin typeface="Roboto"/>
                          <a:ea typeface="Roboto"/>
                          <a:cs typeface="Roboto"/>
                          <a:sym typeface="Roboto"/>
                        </a:rPr>
                        <a:t>The teacher preparation program promotes the importance of creating collaboration opportunities among stakeholders (e.g. With families, GED/SPED teachers, paras, related service staff, etc.)</a:t>
                      </a:r>
                      <a:endParaRPr/>
                    </a:p>
                  </a:txBody>
                  <a:tcPr marL="91425" marR="91425" marT="91425" marB="91425">
                    <a:lnL w="38100" cap="flat" cmpd="sng">
                      <a:solidFill>
                        <a:srgbClr val="1155CC"/>
                      </a:solidFill>
                      <a:prstDash val="solid"/>
                      <a:round/>
                      <a:headEnd type="none" w="sm" len="sm"/>
                      <a:tailEnd type="none" w="sm" len="sm"/>
                    </a:lnL>
                    <a:lnR w="38100" cap="flat" cmpd="sng">
                      <a:solidFill>
                        <a:srgbClr val="1155CC"/>
                      </a:solidFill>
                      <a:prstDash val="solid"/>
                      <a:round/>
                      <a:headEnd type="none" w="sm" len="sm"/>
                      <a:tailEnd type="none" w="sm" len="sm"/>
                    </a:lnR>
                    <a:lnT w="38100" cap="flat" cmpd="sng">
                      <a:solidFill>
                        <a:srgbClr val="1155CC"/>
                      </a:solidFill>
                      <a:prstDash val="solid"/>
                      <a:round/>
                      <a:headEnd type="none" w="sm" len="sm"/>
                      <a:tailEnd type="none" w="sm" len="sm"/>
                    </a:lnT>
                    <a:lnB w="38100" cap="flat" cmpd="sng">
                      <a:solidFill>
                        <a:srgbClr val="1155CC"/>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n" sz="1500">
                          <a:latin typeface="Roboto"/>
                          <a:ea typeface="Roboto"/>
                          <a:cs typeface="Roboto"/>
                          <a:sym typeface="Roboto"/>
                        </a:rPr>
                        <a:t>The teacher preparation program promotes the belief that all students need a continuum of supports (universal, supplemental, intensified) to meet the needs of the whole child (academic, behavior, and social-emotional)</a:t>
                      </a:r>
                      <a:endParaRPr sz="1500">
                        <a:latin typeface="Roboto"/>
                        <a:ea typeface="Roboto"/>
                        <a:cs typeface="Roboto"/>
                        <a:sym typeface="Roboto"/>
                      </a:endParaRPr>
                    </a:p>
                  </a:txBody>
                  <a:tcPr marL="91425" marR="91425" marT="91425" marB="91425">
                    <a:lnL w="38100" cap="flat" cmpd="sng">
                      <a:solidFill>
                        <a:srgbClr val="1155CC"/>
                      </a:solidFill>
                      <a:prstDash val="solid"/>
                      <a:round/>
                      <a:headEnd type="none" w="sm" len="sm"/>
                      <a:tailEnd type="none" w="sm" len="sm"/>
                    </a:lnL>
                    <a:lnR w="38100" cap="flat" cmpd="sng">
                      <a:solidFill>
                        <a:srgbClr val="1155CC"/>
                      </a:solidFill>
                      <a:prstDash val="solid"/>
                      <a:round/>
                      <a:headEnd type="none" w="sm" len="sm"/>
                      <a:tailEnd type="none" w="sm" len="sm"/>
                    </a:lnR>
                    <a:lnT w="38100" cap="flat" cmpd="sng">
                      <a:solidFill>
                        <a:srgbClr val="1155CC"/>
                      </a:solidFill>
                      <a:prstDash val="solid"/>
                      <a:round/>
                      <a:headEnd type="none" w="sm" len="sm"/>
                      <a:tailEnd type="none" w="sm" len="sm"/>
                    </a:lnT>
                    <a:lnB w="38100" cap="flat" cmpd="sng">
                      <a:solidFill>
                        <a:srgbClr val="1155CC"/>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3" name="Google Shape;183;p30"/>
          <p:cNvPicPr preferRelativeResize="0"/>
          <p:nvPr/>
        </p:nvPicPr>
        <p:blipFill>
          <a:blip r:embed="rId3">
            <a:alphaModFix/>
          </a:blip>
          <a:stretch>
            <a:fillRect/>
          </a:stretch>
        </p:blipFill>
        <p:spPr>
          <a:xfrm>
            <a:off x="295600" y="2870075"/>
            <a:ext cx="439300" cy="439300"/>
          </a:xfrm>
          <a:prstGeom prst="rect">
            <a:avLst/>
          </a:prstGeom>
          <a:noFill/>
          <a:ln>
            <a:noFill/>
          </a:ln>
        </p:spPr>
      </p:pic>
      <p:pic>
        <p:nvPicPr>
          <p:cNvPr id="184" name="Google Shape;184;p30"/>
          <p:cNvPicPr preferRelativeResize="0"/>
          <p:nvPr/>
        </p:nvPicPr>
        <p:blipFill>
          <a:blip r:embed="rId4">
            <a:alphaModFix/>
          </a:blip>
          <a:stretch>
            <a:fillRect/>
          </a:stretch>
        </p:blipFill>
        <p:spPr>
          <a:xfrm>
            <a:off x="8417300" y="2870075"/>
            <a:ext cx="439300" cy="439300"/>
          </a:xfrm>
          <a:prstGeom prst="rect">
            <a:avLst/>
          </a:prstGeom>
          <a:noFill/>
          <a:ln>
            <a:noFill/>
          </a:ln>
        </p:spPr>
      </p:pic>
      <p:pic>
        <p:nvPicPr>
          <p:cNvPr id="185" name="Google Shape;185;p30"/>
          <p:cNvPicPr preferRelativeResize="0"/>
          <p:nvPr/>
        </p:nvPicPr>
        <p:blipFill>
          <a:blip r:embed="rId5">
            <a:alphaModFix/>
          </a:blip>
          <a:stretch>
            <a:fillRect/>
          </a:stretch>
        </p:blipFill>
        <p:spPr>
          <a:xfrm>
            <a:off x="6788300" y="0"/>
            <a:ext cx="2152551" cy="1613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490250" y="488250"/>
            <a:ext cx="5187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latin typeface="Calibri"/>
                <a:ea typeface="Calibri"/>
                <a:cs typeface="Calibri"/>
                <a:sym typeface="Calibri"/>
              </a:rPr>
              <a:t>Share-out:</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What evidence did you come up with?</a:t>
            </a:r>
            <a:endParaRPr>
              <a:latin typeface="Calibri"/>
              <a:ea typeface="Calibri"/>
              <a:cs typeface="Calibri"/>
              <a:sym typeface="Calibri"/>
            </a:endParaRPr>
          </a:p>
        </p:txBody>
      </p:sp>
      <p:pic>
        <p:nvPicPr>
          <p:cNvPr id="191" name="Google Shape;191;p31"/>
          <p:cNvPicPr preferRelativeResize="0"/>
          <p:nvPr/>
        </p:nvPicPr>
        <p:blipFill>
          <a:blip r:embed="rId3">
            <a:alphaModFix/>
          </a:blip>
          <a:stretch>
            <a:fillRect/>
          </a:stretch>
        </p:blipFill>
        <p:spPr>
          <a:xfrm>
            <a:off x="5003450" y="361000"/>
            <a:ext cx="3967224" cy="2928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Sample Syllabi/IC</a:t>
            </a:r>
            <a:endParaRPr/>
          </a:p>
        </p:txBody>
      </p:sp>
      <p:sp>
        <p:nvSpPr>
          <p:cNvPr id="197" name="Google Shape;197;p3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Final outcome of how this can be implemented across your curricula/program</a:t>
            </a:r>
            <a:endParaRPr>
              <a:solidFill>
                <a:srgbClr val="000000"/>
              </a:solidFill>
            </a:endParaRPr>
          </a:p>
          <a:p>
            <a:pPr marL="0" lvl="0" indent="0" algn="l" rtl="0">
              <a:spcBef>
                <a:spcPts val="1200"/>
              </a:spcBef>
              <a:spcAft>
                <a:spcPts val="0"/>
              </a:spcAft>
              <a:buNone/>
            </a:pPr>
            <a:r>
              <a:rPr lang="en" u="sng">
                <a:solidFill>
                  <a:schemeClr val="accent5"/>
                </a:solidFill>
                <a:hlinkClick r:id="rId3">
                  <a:extLst>
                    <a:ext uri="{A12FA001-AC4F-418D-AE19-62706E023703}">
                      <ahyp:hlinkClr xmlns:ahyp="http://schemas.microsoft.com/office/drawing/2018/hyperlinkcolor" val="tx"/>
                    </a:ext>
                  </a:extLst>
                </a:hlinkClick>
              </a:rPr>
              <a:t>MTSS Sample</a:t>
            </a:r>
            <a:endParaRPr>
              <a:solidFill>
                <a:srgbClr val="000000"/>
              </a:solidFill>
            </a:endParaRPr>
          </a:p>
          <a:p>
            <a:pPr marL="0" lvl="0" indent="0" algn="l" rtl="0">
              <a:spcBef>
                <a:spcPts val="1200"/>
              </a:spcBef>
              <a:spcAft>
                <a:spcPts val="1200"/>
              </a:spcAft>
              <a:buNone/>
            </a:pPr>
            <a:r>
              <a:rPr lang="en" u="sng">
                <a:solidFill>
                  <a:schemeClr val="accent5"/>
                </a:solidFill>
                <a:hlinkClick r:id="rId4">
                  <a:extLst>
                    <a:ext uri="{A12FA001-AC4F-418D-AE19-62706E023703}">
                      <ahyp:hlinkClr xmlns:ahyp="http://schemas.microsoft.com/office/drawing/2018/hyperlinkcolor" val="tx"/>
                    </a:ext>
                  </a:extLst>
                </a:hlinkClick>
              </a:rPr>
              <a:t>Syllabus Sample</a:t>
            </a:r>
            <a:endParaRPr/>
          </a:p>
        </p:txBody>
      </p:sp>
      <p:pic>
        <p:nvPicPr>
          <p:cNvPr id="198" name="Google Shape;198;p32"/>
          <p:cNvPicPr preferRelativeResize="0"/>
          <p:nvPr/>
        </p:nvPicPr>
        <p:blipFill>
          <a:blip r:embed="rId5">
            <a:alphaModFix/>
          </a:blip>
          <a:stretch>
            <a:fillRect/>
          </a:stretch>
        </p:blipFill>
        <p:spPr>
          <a:xfrm>
            <a:off x="5573050" y="2852075"/>
            <a:ext cx="3518125" cy="223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Introductions</a:t>
            </a:r>
            <a:endParaRPr/>
          </a:p>
        </p:txBody>
      </p:sp>
      <p:sp>
        <p:nvSpPr>
          <p:cNvPr id="82" name="Google Shape;82;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Dr. Nicole Schneider, UMass Global</a:t>
            </a:r>
            <a:endParaRPr>
              <a:solidFill>
                <a:srgbClr val="000000"/>
              </a:solidFill>
            </a:endParaRPr>
          </a:p>
          <a:p>
            <a:pPr marL="0" lvl="0" indent="0" algn="l" rtl="0">
              <a:spcBef>
                <a:spcPts val="1200"/>
              </a:spcBef>
              <a:spcAft>
                <a:spcPts val="0"/>
              </a:spcAft>
              <a:buNone/>
            </a:pPr>
            <a:r>
              <a:rPr lang="en">
                <a:solidFill>
                  <a:srgbClr val="000000"/>
                </a:solidFill>
              </a:rPr>
              <a:t>Dr. Victoria Graf, Loyola Marymount University</a:t>
            </a:r>
            <a:endParaRPr>
              <a:solidFill>
                <a:srgbClr val="000000"/>
              </a:solidFill>
            </a:endParaRPr>
          </a:p>
          <a:p>
            <a:pPr marL="0" lvl="0" indent="0" algn="l" rtl="0">
              <a:spcBef>
                <a:spcPts val="1200"/>
              </a:spcBef>
              <a:spcAft>
                <a:spcPts val="1200"/>
              </a:spcAft>
              <a:buNone/>
            </a:pPr>
            <a:r>
              <a:rPr lang="en">
                <a:solidFill>
                  <a:srgbClr val="000000"/>
                </a:solidFill>
              </a:rPr>
              <a:t>Dr. Rebecca Harrison, Coordinator of Academic Interventions, OCDE</a:t>
            </a:r>
            <a:endParaRPr>
              <a:solidFill>
                <a:srgbClr val="000000"/>
              </a:solidFill>
            </a:endParaRPr>
          </a:p>
        </p:txBody>
      </p:sp>
      <p:pic>
        <p:nvPicPr>
          <p:cNvPr id="83" name="Google Shape;83;p15"/>
          <p:cNvPicPr preferRelativeResize="0"/>
          <p:nvPr/>
        </p:nvPicPr>
        <p:blipFill>
          <a:blip r:embed="rId3">
            <a:alphaModFix/>
          </a:blip>
          <a:stretch>
            <a:fillRect/>
          </a:stretch>
        </p:blipFill>
        <p:spPr>
          <a:xfrm>
            <a:off x="6645525" y="267229"/>
            <a:ext cx="2048469" cy="2304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Program Analysis</a:t>
            </a:r>
            <a:endParaRPr/>
          </a:p>
        </p:txBody>
      </p:sp>
      <p:sp>
        <p:nvSpPr>
          <p:cNvPr id="204" name="Google Shape;204;p33"/>
          <p:cNvSpPr txBox="1">
            <a:spLocks noGrp="1"/>
          </p:cNvSpPr>
          <p:nvPr>
            <p:ph type="body" idx="1"/>
          </p:nvPr>
        </p:nvSpPr>
        <p:spPr>
          <a:xfrm>
            <a:off x="342450" y="1810225"/>
            <a:ext cx="8447700" cy="291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000000"/>
                </a:solidFill>
              </a:rPr>
              <a:t>Time to think about your own program</a:t>
            </a:r>
            <a:endParaRPr sz="1800">
              <a:solidFill>
                <a:srgbClr val="000000"/>
              </a:solidFill>
            </a:endParaRPr>
          </a:p>
          <a:p>
            <a:pPr marL="0" lvl="0" indent="0" algn="l" rtl="0">
              <a:spcBef>
                <a:spcPts val="1200"/>
              </a:spcBef>
              <a:spcAft>
                <a:spcPts val="0"/>
              </a:spcAft>
              <a:buNone/>
            </a:pPr>
            <a:r>
              <a:rPr lang="en" sz="1800">
                <a:solidFill>
                  <a:srgbClr val="000000"/>
                </a:solidFill>
              </a:rPr>
              <a:t>Points to Consider…</a:t>
            </a:r>
            <a:endParaRPr sz="1800">
              <a:solidFill>
                <a:srgbClr val="000000"/>
              </a:solidFill>
            </a:endParaRPr>
          </a:p>
          <a:p>
            <a:pPr marL="457200" lvl="0" indent="-342900" algn="l" rtl="0">
              <a:spcBef>
                <a:spcPts val="1200"/>
              </a:spcBef>
              <a:spcAft>
                <a:spcPts val="0"/>
              </a:spcAft>
              <a:buClr>
                <a:srgbClr val="000000"/>
              </a:buClr>
              <a:buSzPts val="1800"/>
              <a:buChar char="●"/>
            </a:pPr>
            <a:r>
              <a:rPr lang="en" sz="1800">
                <a:solidFill>
                  <a:srgbClr val="000000"/>
                </a:solidFill>
              </a:rPr>
              <a:t>Where in your special and general education programs is MTSS content taught? Or should be taught?</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What alignment is already in your program and what needs to be addressed?</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How will you apply what you have learned?</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Who will you share this out with at your affiliation?</a:t>
            </a:r>
            <a:endParaRPr sz="18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Partners/Triads Share-out for Program Analysis: </a:t>
            </a:r>
            <a:endParaRPr/>
          </a:p>
        </p:txBody>
      </p:sp>
      <p:sp>
        <p:nvSpPr>
          <p:cNvPr id="210" name="Google Shape;210;p34"/>
          <p:cNvSpPr txBox="1">
            <a:spLocks noGrp="1"/>
          </p:cNvSpPr>
          <p:nvPr>
            <p:ph type="body" idx="1"/>
          </p:nvPr>
        </p:nvSpPr>
        <p:spPr>
          <a:xfrm>
            <a:off x="471900" y="1919075"/>
            <a:ext cx="8672100" cy="3224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rgbClr val="000000"/>
                </a:solidFill>
              </a:rPr>
              <a:t>Introduce yourself (name, affiliation, role, goal(s) for being here)</a:t>
            </a:r>
            <a:endParaRPr>
              <a:solidFill>
                <a:srgbClr val="000000"/>
              </a:solidFill>
            </a:endParaRPr>
          </a:p>
          <a:p>
            <a:pPr marL="0" lvl="0" indent="0" algn="l" rtl="0">
              <a:spcBef>
                <a:spcPts val="1200"/>
              </a:spcBef>
              <a:spcAft>
                <a:spcPts val="0"/>
              </a:spcAft>
              <a:buNone/>
            </a:pPr>
            <a:r>
              <a:rPr lang="en">
                <a:solidFill>
                  <a:srgbClr val="000000"/>
                </a:solidFill>
              </a:rPr>
              <a:t>Share your initial thoughts and ideas about your program/course:</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What did you notice?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What is working?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What needs to be addressed?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What ideas do you have?</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endParaRPr>
              <a:solidFill>
                <a:srgbClr val="000000"/>
              </a:solidFill>
            </a:endParaRPr>
          </a:p>
        </p:txBody>
      </p:sp>
      <p:pic>
        <p:nvPicPr>
          <p:cNvPr id="211" name="Google Shape;211;p34"/>
          <p:cNvPicPr preferRelativeResize="0"/>
          <p:nvPr/>
        </p:nvPicPr>
        <p:blipFill>
          <a:blip r:embed="rId3">
            <a:alphaModFix/>
          </a:blip>
          <a:stretch>
            <a:fillRect/>
          </a:stretch>
        </p:blipFill>
        <p:spPr>
          <a:xfrm>
            <a:off x="5017525" y="2860825"/>
            <a:ext cx="2495675" cy="1597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Data Collection</a:t>
            </a:r>
            <a:endParaRPr/>
          </a:p>
        </p:txBody>
      </p:sp>
      <p:sp>
        <p:nvSpPr>
          <p:cNvPr id="217" name="Google Shape;217;p3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3 Types of Data</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Student outcome data</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Implementation data</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Capacity</a:t>
            </a:r>
            <a:endParaRPr/>
          </a:p>
        </p:txBody>
      </p:sp>
      <p:pic>
        <p:nvPicPr>
          <p:cNvPr id="218" name="Google Shape;218;p35"/>
          <p:cNvPicPr preferRelativeResize="0"/>
          <p:nvPr/>
        </p:nvPicPr>
        <p:blipFill>
          <a:blip r:embed="rId3">
            <a:alphaModFix/>
          </a:blip>
          <a:stretch>
            <a:fillRect/>
          </a:stretch>
        </p:blipFill>
        <p:spPr>
          <a:xfrm>
            <a:off x="5025843" y="220225"/>
            <a:ext cx="2900049" cy="1432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200"/>
              </a:spcAft>
              <a:buNone/>
            </a:pPr>
            <a:r>
              <a:rPr lang="en" sz="3700"/>
              <a:t>Next Steps</a:t>
            </a:r>
            <a:endParaRPr sz="3700"/>
          </a:p>
        </p:txBody>
      </p:sp>
      <p:sp>
        <p:nvSpPr>
          <p:cNvPr id="224" name="Google Shape;224;p36"/>
          <p:cNvSpPr txBox="1">
            <a:spLocks noGrp="1"/>
          </p:cNvSpPr>
          <p:nvPr>
            <p:ph type="body" idx="1"/>
          </p:nvPr>
        </p:nvSpPr>
        <p:spPr>
          <a:xfrm>
            <a:off x="0" y="1736250"/>
            <a:ext cx="8222100" cy="2710200"/>
          </a:xfrm>
          <a:prstGeom prst="rect">
            <a:avLst/>
          </a:prstGeom>
        </p:spPr>
        <p:txBody>
          <a:bodyPr spcFirstLastPara="1" wrap="square" lIns="91425" tIns="91425" rIns="91425" bIns="91425" anchor="t" anchorCtr="0">
            <a:normAutofit fontScale="25000" lnSpcReduction="20000"/>
          </a:bodyPr>
          <a:lstStyle/>
          <a:p>
            <a:pPr marL="457200" lvl="0" indent="-266700" algn="l" rtl="0">
              <a:spcBef>
                <a:spcPts val="0"/>
              </a:spcBef>
              <a:spcAft>
                <a:spcPts val="0"/>
              </a:spcAft>
              <a:buClr>
                <a:srgbClr val="000000"/>
              </a:buClr>
              <a:buSzPct val="26086"/>
              <a:buFont typeface="Calibri"/>
              <a:buChar char="●"/>
            </a:pPr>
            <a:r>
              <a:rPr lang="en" sz="9200">
                <a:solidFill>
                  <a:srgbClr val="000000"/>
                </a:solidFill>
                <a:latin typeface="Calibri"/>
                <a:ea typeface="Calibri"/>
                <a:cs typeface="Calibri"/>
                <a:sym typeface="Calibri"/>
              </a:rPr>
              <a:t>Complete syllabi/program analysis</a:t>
            </a:r>
            <a:endParaRPr sz="9200">
              <a:solidFill>
                <a:srgbClr val="000000"/>
              </a:solidFill>
              <a:latin typeface="Calibri"/>
              <a:ea typeface="Calibri"/>
              <a:cs typeface="Calibri"/>
              <a:sym typeface="Calibri"/>
            </a:endParaRPr>
          </a:p>
          <a:p>
            <a:pPr marL="457200" lvl="0" indent="-266700" algn="l" rtl="0">
              <a:spcBef>
                <a:spcPts val="0"/>
              </a:spcBef>
              <a:spcAft>
                <a:spcPts val="0"/>
              </a:spcAft>
              <a:buClr>
                <a:srgbClr val="000000"/>
              </a:buClr>
              <a:buSzPct val="26086"/>
              <a:buFont typeface="Calibri"/>
              <a:buChar char="●"/>
            </a:pPr>
            <a:r>
              <a:rPr lang="en" sz="9200">
                <a:solidFill>
                  <a:srgbClr val="000000"/>
                </a:solidFill>
                <a:latin typeface="Calibri"/>
                <a:ea typeface="Calibri"/>
                <a:cs typeface="Calibri"/>
                <a:sym typeface="Calibri"/>
              </a:rPr>
              <a:t>Share results and get feedback from team</a:t>
            </a:r>
            <a:endParaRPr sz="9200">
              <a:solidFill>
                <a:srgbClr val="000000"/>
              </a:solidFill>
              <a:latin typeface="Calibri"/>
              <a:ea typeface="Calibri"/>
              <a:cs typeface="Calibri"/>
              <a:sym typeface="Calibri"/>
            </a:endParaRPr>
          </a:p>
          <a:p>
            <a:pPr marL="457200" lvl="0" indent="-266700" algn="l" rtl="0">
              <a:spcBef>
                <a:spcPts val="0"/>
              </a:spcBef>
              <a:spcAft>
                <a:spcPts val="0"/>
              </a:spcAft>
              <a:buClr>
                <a:srgbClr val="000000"/>
              </a:buClr>
              <a:buSzPct val="26086"/>
              <a:buFont typeface="Calibri"/>
              <a:buChar char="●"/>
            </a:pPr>
            <a:r>
              <a:rPr lang="en" sz="9200">
                <a:solidFill>
                  <a:srgbClr val="000000"/>
                </a:solidFill>
                <a:latin typeface="Calibri"/>
                <a:ea typeface="Calibri"/>
                <a:cs typeface="Calibri"/>
                <a:sym typeface="Calibri"/>
              </a:rPr>
              <a:t>Find resources to fill in the gaps</a:t>
            </a:r>
            <a:endParaRPr sz="9200">
              <a:solidFill>
                <a:srgbClr val="000000"/>
              </a:solidFill>
              <a:latin typeface="Calibri"/>
              <a:ea typeface="Calibri"/>
              <a:cs typeface="Calibri"/>
              <a:sym typeface="Calibri"/>
            </a:endParaRPr>
          </a:p>
          <a:p>
            <a:pPr marL="457200" lvl="0" indent="-266700" algn="l" rtl="0">
              <a:spcBef>
                <a:spcPts val="0"/>
              </a:spcBef>
              <a:spcAft>
                <a:spcPts val="0"/>
              </a:spcAft>
              <a:buClr>
                <a:srgbClr val="000000"/>
              </a:buClr>
              <a:buSzPct val="26086"/>
              <a:buFont typeface="Calibri"/>
              <a:buChar char="●"/>
            </a:pPr>
            <a:r>
              <a:rPr lang="en" sz="9200">
                <a:solidFill>
                  <a:srgbClr val="000000"/>
                </a:solidFill>
                <a:latin typeface="Calibri"/>
                <a:ea typeface="Calibri"/>
                <a:cs typeface="Calibri"/>
                <a:sym typeface="Calibri"/>
              </a:rPr>
              <a:t>Revise syllabi/program </a:t>
            </a:r>
            <a:endParaRPr sz="8800">
              <a:solidFill>
                <a:srgbClr val="000000"/>
              </a:solidFill>
              <a:latin typeface="Calibri"/>
              <a:ea typeface="Calibri"/>
              <a:cs typeface="Calibri"/>
              <a:sym typeface="Calibri"/>
            </a:endParaRPr>
          </a:p>
          <a:p>
            <a:pPr marL="0" lvl="0" indent="0" algn="l" rtl="0">
              <a:spcBef>
                <a:spcPts val="1200"/>
              </a:spcBef>
              <a:spcAft>
                <a:spcPts val="0"/>
              </a:spcAft>
              <a:buNone/>
            </a:pPr>
            <a:endParaRPr sz="9600">
              <a:solidFill>
                <a:srgbClr val="000000"/>
              </a:solidFill>
              <a:latin typeface="Calibri"/>
              <a:ea typeface="Calibri"/>
              <a:cs typeface="Calibri"/>
              <a:sym typeface="Calibri"/>
            </a:endParaRPr>
          </a:p>
          <a:p>
            <a:pPr marL="0" lvl="0" indent="0" algn="l" rtl="0">
              <a:spcBef>
                <a:spcPts val="1200"/>
              </a:spcBef>
              <a:spcAft>
                <a:spcPts val="0"/>
              </a:spcAft>
              <a:buNone/>
            </a:pPr>
            <a:r>
              <a:rPr lang="en" sz="9600">
                <a:solidFill>
                  <a:srgbClr val="000000"/>
                </a:solidFill>
                <a:latin typeface="Calibri"/>
                <a:ea typeface="Calibri"/>
                <a:cs typeface="Calibri"/>
                <a:sym typeface="Calibri"/>
              </a:rPr>
              <a:t> </a:t>
            </a:r>
            <a:br>
              <a:rPr lang="en" sz="1500">
                <a:solidFill>
                  <a:srgbClr val="000000"/>
                </a:solidFill>
                <a:latin typeface="Calibri"/>
                <a:ea typeface="Calibri"/>
                <a:cs typeface="Calibri"/>
                <a:sym typeface="Calibri"/>
              </a:rPr>
            </a:b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1200"/>
              </a:spcAft>
              <a:buNone/>
            </a:pPr>
            <a:endParaRPr/>
          </a:p>
        </p:txBody>
      </p:sp>
      <p:pic>
        <p:nvPicPr>
          <p:cNvPr id="225" name="Google Shape;225;p36"/>
          <p:cNvPicPr preferRelativeResize="0"/>
          <p:nvPr/>
        </p:nvPicPr>
        <p:blipFill>
          <a:blip r:embed="rId3">
            <a:alphaModFix/>
          </a:blip>
          <a:stretch>
            <a:fillRect/>
          </a:stretch>
        </p:blipFill>
        <p:spPr>
          <a:xfrm>
            <a:off x="5247325" y="3644725"/>
            <a:ext cx="3707774" cy="1322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Resources  </a:t>
            </a:r>
            <a:endParaRPr/>
          </a:p>
        </p:txBody>
      </p:sp>
      <p:sp>
        <p:nvSpPr>
          <p:cNvPr id="231" name="Google Shape;231;p3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We have aligned our MTSS Resource Guide with the Essential Components</a:t>
            </a:r>
            <a:endParaRPr>
              <a:solidFill>
                <a:srgbClr val="000000"/>
              </a:solidFill>
            </a:endParaRPr>
          </a:p>
          <a:p>
            <a:pPr marL="0" lvl="0" indent="0" algn="l" rtl="0">
              <a:spcBef>
                <a:spcPts val="1200"/>
              </a:spcBef>
              <a:spcAft>
                <a:spcPts val="0"/>
              </a:spcAft>
              <a:buNone/>
            </a:pPr>
            <a:r>
              <a:rPr lang="en" u="sng">
                <a:solidFill>
                  <a:schemeClr val="hlink"/>
                </a:solidFill>
                <a:hlinkClick r:id="rId3"/>
              </a:rPr>
              <a:t>Resource Guide</a:t>
            </a:r>
            <a:endParaRPr/>
          </a:p>
          <a:p>
            <a:pPr marL="0" lvl="0" indent="0" algn="l" rtl="0">
              <a:spcBef>
                <a:spcPts val="1200"/>
              </a:spcBef>
              <a:spcAft>
                <a:spcPts val="1200"/>
              </a:spcAft>
              <a:buNone/>
            </a:pPr>
            <a:r>
              <a:rPr lang="en" u="sng">
                <a:solidFill>
                  <a:schemeClr val="hlink"/>
                </a:solidFill>
                <a:hlinkClick r:id="rId4"/>
              </a:rPr>
              <a:t>MTSS Resource from Session 1</a:t>
            </a:r>
            <a:endParaRPr/>
          </a:p>
        </p:txBody>
      </p:sp>
      <p:pic>
        <p:nvPicPr>
          <p:cNvPr id="232" name="Google Shape;232;p37"/>
          <p:cNvPicPr preferRelativeResize="0"/>
          <p:nvPr/>
        </p:nvPicPr>
        <p:blipFill>
          <a:blip r:embed="rId5">
            <a:alphaModFix/>
          </a:blip>
          <a:stretch>
            <a:fillRect/>
          </a:stretch>
        </p:blipFill>
        <p:spPr>
          <a:xfrm>
            <a:off x="5463900" y="2634750"/>
            <a:ext cx="2870175" cy="1994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8"/>
          <p:cNvSpPr txBox="1"/>
          <p:nvPr/>
        </p:nvSpPr>
        <p:spPr>
          <a:xfrm>
            <a:off x="4813500" y="873788"/>
            <a:ext cx="32796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u="sng">
                <a:solidFill>
                  <a:schemeClr val="hlink"/>
                </a:solidFill>
                <a:latin typeface="Roboto"/>
                <a:ea typeface="Roboto"/>
                <a:cs typeface="Roboto"/>
                <a:sym typeface="Roboto"/>
                <a:hlinkClick r:id="rId4"/>
              </a:rPr>
              <a:t>SWIFT Schools</a:t>
            </a:r>
            <a:endParaRPr sz="2300" b="1">
              <a:latin typeface="Roboto"/>
              <a:ea typeface="Roboto"/>
              <a:cs typeface="Roboto"/>
              <a:sym typeface="Roboto"/>
            </a:endParaRPr>
          </a:p>
          <a:p>
            <a:pPr marL="0" lvl="0" indent="0" algn="l" rtl="0">
              <a:spcBef>
                <a:spcPts val="0"/>
              </a:spcBef>
              <a:spcAft>
                <a:spcPts val="0"/>
              </a:spcAft>
              <a:buNone/>
            </a:pPr>
            <a:endParaRPr sz="2300" b="1">
              <a:latin typeface="Roboto"/>
              <a:ea typeface="Roboto"/>
              <a:cs typeface="Roboto"/>
              <a:sym typeface="Roboto"/>
            </a:endParaRPr>
          </a:p>
          <a:p>
            <a:pPr marL="0" lvl="0" indent="0" algn="l" rtl="0">
              <a:spcBef>
                <a:spcPts val="0"/>
              </a:spcBef>
              <a:spcAft>
                <a:spcPts val="0"/>
              </a:spcAft>
              <a:buNone/>
            </a:pPr>
            <a:r>
              <a:rPr lang="en" sz="2300" b="1" u="sng">
                <a:solidFill>
                  <a:schemeClr val="hlink"/>
                </a:solidFill>
                <a:latin typeface="Roboto"/>
                <a:ea typeface="Roboto"/>
                <a:cs typeface="Roboto"/>
                <a:sym typeface="Roboto"/>
                <a:hlinkClick r:id="rId5"/>
              </a:rPr>
              <a:t>SWIFT Guide</a:t>
            </a:r>
            <a:endParaRPr sz="2300" b="1">
              <a:latin typeface="Roboto"/>
              <a:ea typeface="Roboto"/>
              <a:cs typeface="Roboto"/>
              <a:sym typeface="Roboto"/>
            </a:endParaRPr>
          </a:p>
        </p:txBody>
      </p:sp>
      <p:pic>
        <p:nvPicPr>
          <p:cNvPr id="238" name="Google Shape;238;p38"/>
          <p:cNvPicPr preferRelativeResize="0"/>
          <p:nvPr/>
        </p:nvPicPr>
        <p:blipFill>
          <a:blip r:embed="rId6">
            <a:alphaModFix/>
          </a:blip>
          <a:stretch>
            <a:fillRect/>
          </a:stretch>
        </p:blipFill>
        <p:spPr>
          <a:xfrm>
            <a:off x="5167125" y="3691650"/>
            <a:ext cx="3976876" cy="1451849"/>
          </a:xfrm>
          <a:prstGeom prst="rect">
            <a:avLst/>
          </a:prstGeom>
          <a:noFill/>
          <a:ln>
            <a:noFill/>
          </a:ln>
        </p:spPr>
      </p:pic>
      <p:pic>
        <p:nvPicPr>
          <p:cNvPr id="239" name="Google Shape;239;p38"/>
          <p:cNvPicPr preferRelativeResize="0"/>
          <p:nvPr/>
        </p:nvPicPr>
        <p:blipFill>
          <a:blip r:embed="rId7">
            <a:alphaModFix/>
          </a:blip>
          <a:stretch>
            <a:fillRect/>
          </a:stretch>
        </p:blipFill>
        <p:spPr>
          <a:xfrm>
            <a:off x="624275" y="641013"/>
            <a:ext cx="2117975" cy="1712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Additional Support Available</a:t>
            </a:r>
            <a:endParaRPr/>
          </a:p>
        </p:txBody>
      </p:sp>
      <p:sp>
        <p:nvSpPr>
          <p:cNvPr id="245" name="Google Shape;245;p39"/>
          <p:cNvSpPr txBox="1">
            <a:spLocks noGrp="1"/>
          </p:cNvSpPr>
          <p:nvPr>
            <p:ph type="body" idx="1"/>
          </p:nvPr>
        </p:nvSpPr>
        <p:spPr>
          <a:xfrm>
            <a:off x="362200" y="1882500"/>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Questions?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For Additional Support Contact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Vicki Graf (Victoria.Graf@lmu.edu)</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Nicole Schneider (</a:t>
            </a:r>
            <a:r>
              <a:rPr lang="en" u="sng">
                <a:solidFill>
                  <a:schemeClr val="hlink"/>
                </a:solidFill>
                <a:hlinkClick r:id="rId3"/>
              </a:rPr>
              <a:t>nschneid@umassglobal.edu</a:t>
            </a:r>
            <a:r>
              <a:rPr lang="en">
                <a:solidFill>
                  <a:srgbClr val="000000"/>
                </a:solidFill>
              </a:rPr>
              <a: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Rebecca Harrison (rharrison@ocde.us)</a:t>
            </a:r>
            <a:endParaRPr>
              <a:solidFill>
                <a:srgbClr val="000000"/>
              </a:solidFill>
            </a:endParaRPr>
          </a:p>
          <a:p>
            <a:pPr marL="0" lvl="0" indent="0" algn="l" rtl="0">
              <a:spcBef>
                <a:spcPts val="1200"/>
              </a:spcBef>
              <a:spcAft>
                <a:spcPts val="0"/>
              </a:spcAft>
              <a:buNone/>
            </a:pPr>
            <a:endParaRPr>
              <a:solidFill>
                <a:srgbClr val="000000"/>
              </a:solidFill>
            </a:endParaRPr>
          </a:p>
          <a:p>
            <a:pPr marL="457200" lvl="0" indent="0" algn="l" rtl="0">
              <a:spcBef>
                <a:spcPts val="1200"/>
              </a:spcBef>
              <a:spcAft>
                <a:spcPts val="1200"/>
              </a:spcAft>
              <a:buNone/>
            </a:pPr>
            <a:endParaRPr>
              <a:solidFill>
                <a:srgbClr val="000000"/>
              </a:solidFill>
            </a:endParaRPr>
          </a:p>
        </p:txBody>
      </p:sp>
      <p:pic>
        <p:nvPicPr>
          <p:cNvPr id="246" name="Google Shape;246;p39"/>
          <p:cNvPicPr preferRelativeResize="0"/>
          <p:nvPr/>
        </p:nvPicPr>
        <p:blipFill>
          <a:blip r:embed="rId4">
            <a:alphaModFix/>
          </a:blip>
          <a:stretch>
            <a:fillRect/>
          </a:stretch>
        </p:blipFill>
        <p:spPr>
          <a:xfrm>
            <a:off x="6082000" y="3199725"/>
            <a:ext cx="2777474" cy="1822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587425" y="1714000"/>
            <a:ext cx="8222100" cy="10128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rgbClr val="C00000"/>
              </a:buClr>
              <a:buSzPct val="100000"/>
              <a:buFont typeface="Calibri"/>
              <a:buNone/>
            </a:pPr>
            <a:r>
              <a:rPr lang="en" sz="6000"/>
              <a:t>CEEDAR Center</a:t>
            </a:r>
            <a:br>
              <a:rPr lang="en"/>
            </a:br>
            <a:r>
              <a:rPr lang="en" sz="2100"/>
              <a:t>Collaboration for Effective Educator Development, Accountability, and Reform</a:t>
            </a:r>
            <a:endParaRPr/>
          </a:p>
        </p:txBody>
      </p:sp>
      <p:pic>
        <p:nvPicPr>
          <p:cNvPr id="89" name="Google Shape;89;p16"/>
          <p:cNvPicPr preferRelativeResize="0"/>
          <p:nvPr/>
        </p:nvPicPr>
        <p:blipFill>
          <a:blip r:embed="rId3">
            <a:alphaModFix/>
          </a:blip>
          <a:stretch>
            <a:fillRect/>
          </a:stretch>
        </p:blipFill>
        <p:spPr>
          <a:xfrm>
            <a:off x="2748500" y="3186375"/>
            <a:ext cx="4068125" cy="147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98250" y="16350"/>
            <a:ext cx="8826600" cy="6027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Montserrat"/>
              <a:buNone/>
            </a:pPr>
            <a:r>
              <a:rPr lang="en" b="1"/>
              <a:t>DISCLAIMER</a:t>
            </a:r>
            <a:endParaRPr/>
          </a:p>
        </p:txBody>
      </p:sp>
      <p:pic>
        <p:nvPicPr>
          <p:cNvPr id="95" name="Google Shape;95;p17"/>
          <p:cNvPicPr preferRelativeResize="0"/>
          <p:nvPr/>
        </p:nvPicPr>
        <p:blipFill rotWithShape="1">
          <a:blip r:embed="rId3">
            <a:alphaModFix/>
          </a:blip>
          <a:srcRect/>
          <a:stretch/>
        </p:blipFill>
        <p:spPr>
          <a:xfrm>
            <a:off x="360974" y="1819701"/>
            <a:ext cx="1426800" cy="1191125"/>
          </a:xfrm>
          <a:prstGeom prst="rect">
            <a:avLst/>
          </a:prstGeom>
          <a:noFill/>
          <a:ln>
            <a:noFill/>
          </a:ln>
        </p:spPr>
      </p:pic>
      <p:sp>
        <p:nvSpPr>
          <p:cNvPr id="96" name="Google Shape;96;p17"/>
          <p:cNvSpPr txBox="1"/>
          <p:nvPr/>
        </p:nvSpPr>
        <p:spPr>
          <a:xfrm>
            <a:off x="1947944" y="1773203"/>
            <a:ext cx="6567300" cy="1900800"/>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None/>
            </a:pPr>
            <a:r>
              <a:rPr lang="en" sz="1400" i="0" u="none" strike="noStrike" cap="none">
                <a:latin typeface="Roboto"/>
                <a:ea typeface="Roboto"/>
                <a:cs typeface="Roboto"/>
                <a:sym typeface="Roboto"/>
              </a:rPr>
              <a:t>This content was produced under U.S. Department of Education, Office of Special Education Programs, Award No. H325A170003.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endParaRPr sz="11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71900" y="738725"/>
            <a:ext cx="8222100" cy="767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C00000"/>
              </a:buClr>
              <a:buSzPts val="3600"/>
              <a:buFont typeface="Calibri"/>
              <a:buNone/>
            </a:pPr>
            <a:r>
              <a:rPr lang="en" sz="3300">
                <a:solidFill>
                  <a:srgbClr val="FFFFFF"/>
                </a:solidFill>
              </a:rPr>
              <a:t>About the Center</a:t>
            </a:r>
            <a:endParaRPr sz="2900">
              <a:solidFill>
                <a:srgbClr val="FFFFFF"/>
              </a:solidFill>
            </a:endParaRPr>
          </a:p>
        </p:txBody>
      </p:sp>
      <p:sp>
        <p:nvSpPr>
          <p:cNvPr id="102" name="Google Shape;102;p18"/>
          <p:cNvSpPr txBox="1">
            <a:spLocks noGrp="1"/>
          </p:cNvSpPr>
          <p:nvPr>
            <p:ph type="body" idx="1"/>
          </p:nvPr>
        </p:nvSpPr>
        <p:spPr>
          <a:xfrm>
            <a:off x="471900" y="1919075"/>
            <a:ext cx="8222100" cy="27102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rgbClr val="000000"/>
              </a:buClr>
              <a:buSzPts val="2100"/>
              <a:buChar char="●"/>
            </a:pPr>
            <a:r>
              <a:rPr lang="en">
                <a:solidFill>
                  <a:srgbClr val="000000"/>
                </a:solidFill>
              </a:rPr>
              <a:t>TA Center funded by the US Department of Education Office </a:t>
            </a:r>
            <a:endParaRPr>
              <a:solidFill>
                <a:srgbClr val="000000"/>
              </a:solidFill>
            </a:endParaRPr>
          </a:p>
          <a:p>
            <a:pPr marL="457200" lvl="0" indent="0" algn="l" rtl="0">
              <a:lnSpc>
                <a:spcPct val="90000"/>
              </a:lnSpc>
              <a:spcBef>
                <a:spcPts val="0"/>
              </a:spcBef>
              <a:spcAft>
                <a:spcPts val="0"/>
              </a:spcAft>
              <a:buNone/>
            </a:pPr>
            <a:r>
              <a:rPr lang="en">
                <a:solidFill>
                  <a:srgbClr val="000000"/>
                </a:solidFill>
              </a:rPr>
              <a:t>Of Special Education Programs (OSEP)</a:t>
            </a:r>
            <a:endParaRPr>
              <a:solidFill>
                <a:srgbClr val="000000"/>
              </a:solidFill>
            </a:endParaRPr>
          </a:p>
          <a:p>
            <a:pPr marL="177800" lvl="0" indent="-171450" algn="l" rtl="0">
              <a:lnSpc>
                <a:spcPct val="90000"/>
              </a:lnSpc>
              <a:spcBef>
                <a:spcPts val="800"/>
              </a:spcBef>
              <a:spcAft>
                <a:spcPts val="0"/>
              </a:spcAft>
              <a:buClr>
                <a:srgbClr val="000000"/>
              </a:buClr>
              <a:buSzPts val="2100"/>
              <a:buChar char="●"/>
            </a:pPr>
            <a:r>
              <a:rPr lang="en">
                <a:solidFill>
                  <a:srgbClr val="000000"/>
                </a:solidFill>
              </a:rPr>
              <a:t>Housed at the University of Florida, </a:t>
            </a:r>
            <a:endParaRPr>
              <a:solidFill>
                <a:srgbClr val="000000"/>
              </a:solidFill>
            </a:endParaRPr>
          </a:p>
          <a:p>
            <a:pPr marL="457200" lvl="0" indent="0" algn="l" rtl="0">
              <a:lnSpc>
                <a:spcPct val="90000"/>
              </a:lnSpc>
              <a:spcBef>
                <a:spcPts val="800"/>
              </a:spcBef>
              <a:spcAft>
                <a:spcPts val="0"/>
              </a:spcAft>
              <a:buNone/>
            </a:pPr>
            <a:r>
              <a:rPr lang="en">
                <a:solidFill>
                  <a:srgbClr val="000000"/>
                </a:solidFill>
              </a:rPr>
              <a:t>which partners with AIR and CCSSO</a:t>
            </a:r>
            <a:endParaRPr>
              <a:solidFill>
                <a:srgbClr val="000000"/>
              </a:solidFill>
            </a:endParaRPr>
          </a:p>
          <a:p>
            <a:pPr marL="177800" lvl="0" indent="-171450" algn="l" rtl="0">
              <a:lnSpc>
                <a:spcPct val="90000"/>
              </a:lnSpc>
              <a:spcBef>
                <a:spcPts val="800"/>
              </a:spcBef>
              <a:spcAft>
                <a:spcPts val="0"/>
              </a:spcAft>
              <a:buClr>
                <a:srgbClr val="000000"/>
              </a:buClr>
              <a:buSzPts val="2100"/>
              <a:buChar char="●"/>
            </a:pPr>
            <a:r>
              <a:rPr lang="en">
                <a:solidFill>
                  <a:srgbClr val="000000"/>
                </a:solidFill>
              </a:rPr>
              <a:t>Mary Brownell, Ph.D., Director</a:t>
            </a:r>
            <a:endParaRPr>
              <a:solidFill>
                <a:srgbClr val="000000"/>
              </a:solidFill>
            </a:endParaRPr>
          </a:p>
          <a:p>
            <a:pPr marL="457200" lvl="0" indent="0" algn="l" rtl="0">
              <a:lnSpc>
                <a:spcPct val="90000"/>
              </a:lnSpc>
              <a:spcBef>
                <a:spcPts val="800"/>
              </a:spcBef>
              <a:spcAft>
                <a:spcPts val="1200"/>
              </a:spcAft>
              <a:buNone/>
            </a:pPr>
            <a:endParaRPr>
              <a:solidFill>
                <a:srgbClr val="000000"/>
              </a:solidFill>
            </a:endParaRPr>
          </a:p>
        </p:txBody>
      </p:sp>
      <p:pic>
        <p:nvPicPr>
          <p:cNvPr id="103" name="Google Shape;103;p18"/>
          <p:cNvPicPr preferRelativeResize="0"/>
          <p:nvPr/>
        </p:nvPicPr>
        <p:blipFill>
          <a:blip r:embed="rId3">
            <a:alphaModFix/>
          </a:blip>
          <a:stretch>
            <a:fillRect/>
          </a:stretch>
        </p:blipFill>
        <p:spPr>
          <a:xfrm>
            <a:off x="6235713" y="2328738"/>
            <a:ext cx="2143125" cy="214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71900" y="738725"/>
            <a:ext cx="8222100" cy="767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C00000"/>
              </a:buClr>
              <a:buSzPts val="4100"/>
              <a:buFont typeface="Calibri"/>
              <a:buNone/>
            </a:pPr>
            <a:r>
              <a:rPr lang="en" sz="3500"/>
              <a:t>CEEDAR’s Mission</a:t>
            </a:r>
            <a:endParaRPr sz="2600"/>
          </a:p>
        </p:txBody>
      </p:sp>
      <p:sp>
        <p:nvSpPr>
          <p:cNvPr id="110" name="Google Shape;110;p19"/>
          <p:cNvSpPr txBox="1">
            <a:spLocks noGrp="1"/>
          </p:cNvSpPr>
          <p:nvPr>
            <p:ph type="body" idx="1"/>
          </p:nvPr>
        </p:nvSpPr>
        <p:spPr>
          <a:xfrm>
            <a:off x="334550" y="1933000"/>
            <a:ext cx="8694000" cy="2931600"/>
          </a:xfrm>
          <a:prstGeom prst="rect">
            <a:avLst/>
          </a:prstGeom>
          <a:noFill/>
          <a:ln>
            <a:noFill/>
          </a:ln>
        </p:spPr>
        <p:txBody>
          <a:bodyPr spcFirstLastPara="1" wrap="square" lIns="68575" tIns="34275" rIns="68575" bIns="34275" anchor="t" anchorCtr="0">
            <a:normAutofit/>
          </a:bodyPr>
          <a:lstStyle/>
          <a:p>
            <a:pPr marL="457200" lvl="0" indent="0" algn="l" rtl="0">
              <a:lnSpc>
                <a:spcPct val="90000"/>
              </a:lnSpc>
              <a:spcBef>
                <a:spcPts val="0"/>
              </a:spcBef>
              <a:spcAft>
                <a:spcPts val="1200"/>
              </a:spcAft>
              <a:buNone/>
            </a:pPr>
            <a:r>
              <a:rPr lang="en" sz="2300">
                <a:solidFill>
                  <a:srgbClr val="000000"/>
                </a:solidFill>
              </a:rPr>
              <a:t>To create </a:t>
            </a:r>
            <a:r>
              <a:rPr lang="en" sz="2300" b="1" i="1">
                <a:solidFill>
                  <a:srgbClr val="000000"/>
                </a:solidFill>
              </a:rPr>
              <a:t>aligned</a:t>
            </a:r>
            <a:r>
              <a:rPr lang="en" sz="2300">
                <a:solidFill>
                  <a:srgbClr val="000000"/>
                </a:solidFill>
              </a:rPr>
              <a:t> professional learning systems that provide teachers and leaders effective </a:t>
            </a:r>
            <a:r>
              <a:rPr lang="en" sz="2300" b="1" i="1">
                <a:solidFill>
                  <a:srgbClr val="000000"/>
                </a:solidFill>
              </a:rPr>
              <a:t>opportunities to learn </a:t>
            </a:r>
            <a:r>
              <a:rPr lang="en" sz="2300">
                <a:solidFill>
                  <a:srgbClr val="000000"/>
                </a:solidFill>
              </a:rPr>
              <a:t>how to improve and support core and specialized instruction in inclusive settings that enable students with disabilities to achieve college and career readiness standards</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p:nvPr/>
        </p:nvSpPr>
        <p:spPr>
          <a:xfrm>
            <a:off x="2230933" y="244903"/>
            <a:ext cx="4682100" cy="483900"/>
          </a:xfrm>
          <a:prstGeom prst="rect">
            <a:avLst/>
          </a:prstGeom>
          <a:noFill/>
          <a:ln>
            <a:noFill/>
          </a:ln>
        </p:spPr>
        <p:txBody>
          <a:bodyPr spcFirstLastPara="1" wrap="square" lIns="68575" tIns="34275" rIns="68575" bIns="34275" anchor="t" anchorCtr="0">
            <a:normAutofit fontScale="85000"/>
          </a:bodyPr>
          <a:lstStyle/>
          <a:p>
            <a:pPr marL="0" marR="0" lvl="0" indent="0" algn="l" rtl="0">
              <a:lnSpc>
                <a:spcPct val="90000"/>
              </a:lnSpc>
              <a:spcBef>
                <a:spcPts val="0"/>
              </a:spcBef>
              <a:spcAft>
                <a:spcPts val="0"/>
              </a:spcAft>
              <a:buClr>
                <a:srgbClr val="0D75BC"/>
              </a:buClr>
              <a:buSzPct val="100000"/>
              <a:buFont typeface="Libre Franklin Medium"/>
              <a:buNone/>
            </a:pPr>
            <a:r>
              <a:rPr lang="en" sz="3300" b="0" i="0" u="none" strike="noStrike" cap="none">
                <a:solidFill>
                  <a:srgbClr val="FFFFFF"/>
                </a:solidFill>
                <a:latin typeface="Libre Franklin Medium"/>
                <a:ea typeface="Libre Franklin Medium"/>
                <a:cs typeface="Libre Franklin Medium"/>
                <a:sym typeface="Libre Franklin Medium"/>
              </a:rPr>
              <a:t>CEEDAR CENTER STATES</a:t>
            </a:r>
            <a:endParaRPr sz="1100">
              <a:solidFill>
                <a:srgbClr val="FFFFFF"/>
              </a:solidFill>
            </a:endParaRPr>
          </a:p>
        </p:txBody>
      </p:sp>
      <p:pic>
        <p:nvPicPr>
          <p:cNvPr id="116" name="Google Shape;116;p20" descr="Map&#10;&#10;Description automatically generated"/>
          <p:cNvPicPr preferRelativeResize="0"/>
          <p:nvPr/>
        </p:nvPicPr>
        <p:blipFill rotWithShape="1">
          <a:blip r:embed="rId3">
            <a:alphaModFix/>
          </a:blip>
          <a:srcRect/>
          <a:stretch/>
        </p:blipFill>
        <p:spPr>
          <a:xfrm>
            <a:off x="1451923" y="728663"/>
            <a:ext cx="6240155" cy="43306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471900" y="738725"/>
            <a:ext cx="8222100" cy="767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C00000"/>
              </a:buClr>
              <a:buSzPts val="4100"/>
              <a:buFont typeface="Calibri"/>
              <a:buNone/>
            </a:pPr>
            <a:r>
              <a:rPr lang="en" sz="3600">
                <a:solidFill>
                  <a:srgbClr val="FFFFFF"/>
                </a:solidFill>
              </a:rPr>
              <a:t>California Participants</a:t>
            </a:r>
            <a:endParaRPr sz="2700">
              <a:solidFill>
                <a:srgbClr val="FFFFFF"/>
              </a:solidFill>
            </a:endParaRPr>
          </a:p>
        </p:txBody>
      </p:sp>
      <p:sp>
        <p:nvSpPr>
          <p:cNvPr id="122" name="Google Shape;122;p21"/>
          <p:cNvSpPr txBox="1">
            <a:spLocks noGrp="1"/>
          </p:cNvSpPr>
          <p:nvPr>
            <p:ph type="body" idx="1"/>
          </p:nvPr>
        </p:nvSpPr>
        <p:spPr>
          <a:xfrm>
            <a:off x="471900" y="1919075"/>
            <a:ext cx="4867200" cy="2977500"/>
          </a:xfrm>
          <a:prstGeom prst="rect">
            <a:avLst/>
          </a:prstGeom>
          <a:noFill/>
          <a:ln>
            <a:noFill/>
          </a:ln>
        </p:spPr>
        <p:txBody>
          <a:bodyPr spcFirstLastPara="1" wrap="square" lIns="68575" tIns="34275" rIns="68575" bIns="34275" anchor="t" anchorCtr="0">
            <a:normAutofit lnSpcReduction="20000"/>
          </a:bodyPr>
          <a:lstStyle/>
          <a:p>
            <a:pPr marL="177800" lvl="0" indent="-171450" algn="l" rtl="0">
              <a:lnSpc>
                <a:spcPct val="90000"/>
              </a:lnSpc>
              <a:spcBef>
                <a:spcPts val="0"/>
              </a:spcBef>
              <a:spcAft>
                <a:spcPts val="0"/>
              </a:spcAft>
              <a:buClr>
                <a:srgbClr val="000000"/>
              </a:buClr>
              <a:buSzPts val="2100"/>
              <a:buChar char="●"/>
            </a:pPr>
            <a:r>
              <a:rPr lang="en">
                <a:solidFill>
                  <a:srgbClr val="000000"/>
                </a:solidFill>
              </a:rPr>
              <a:t>Commission on Teacher Credentialing</a:t>
            </a:r>
            <a:endParaRPr>
              <a:solidFill>
                <a:srgbClr val="000000"/>
              </a:solidFill>
            </a:endParaRPr>
          </a:p>
          <a:p>
            <a:pPr marL="177800" lvl="0" indent="-171450" algn="l" rtl="0">
              <a:lnSpc>
                <a:spcPct val="90000"/>
              </a:lnSpc>
              <a:spcBef>
                <a:spcPts val="800"/>
              </a:spcBef>
              <a:spcAft>
                <a:spcPts val="0"/>
              </a:spcAft>
              <a:buClr>
                <a:srgbClr val="000000"/>
              </a:buClr>
              <a:buSzPts val="2100"/>
              <a:buChar char="●"/>
            </a:pPr>
            <a:r>
              <a:rPr lang="en">
                <a:solidFill>
                  <a:srgbClr val="000000"/>
                </a:solidFill>
              </a:rPr>
              <a:t>California Department of Education</a:t>
            </a:r>
            <a:endParaRPr>
              <a:solidFill>
                <a:srgbClr val="000000"/>
              </a:solidFill>
            </a:endParaRPr>
          </a:p>
          <a:p>
            <a:pPr marL="177800" lvl="0" indent="-171450" algn="l" rtl="0">
              <a:lnSpc>
                <a:spcPct val="90000"/>
              </a:lnSpc>
              <a:spcBef>
                <a:spcPts val="800"/>
              </a:spcBef>
              <a:spcAft>
                <a:spcPts val="0"/>
              </a:spcAft>
              <a:buClr>
                <a:srgbClr val="000000"/>
              </a:buClr>
              <a:buSzPts val="2100"/>
              <a:buChar char="●"/>
            </a:pPr>
            <a:r>
              <a:rPr lang="en">
                <a:solidFill>
                  <a:srgbClr val="000000"/>
                </a:solidFill>
              </a:rPr>
              <a:t>Nine IHEs:</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UMass Global 	 </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Cal Poly Pomona	</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Cal State East Bay	 		</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Cal State Long Beach	 		</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Cal State LA	</a:t>
            </a:r>
            <a:endParaRPr>
              <a:solidFill>
                <a:srgbClr val="000000"/>
              </a:solidFill>
            </a:endParaRPr>
          </a:p>
          <a:p>
            <a:pPr marL="457200" lvl="0" indent="0" algn="l" rtl="0">
              <a:lnSpc>
                <a:spcPct val="90000"/>
              </a:lnSpc>
              <a:spcBef>
                <a:spcPts val="400"/>
              </a:spcBef>
              <a:spcAft>
                <a:spcPts val="0"/>
              </a:spcAft>
              <a:buNone/>
            </a:pPr>
            <a:endParaRPr>
              <a:solidFill>
                <a:schemeClr val="dk2"/>
              </a:solidFill>
            </a:endParaRPr>
          </a:p>
          <a:p>
            <a:pPr marL="171450" lvl="0" indent="-171450" algn="l" rtl="0">
              <a:lnSpc>
                <a:spcPct val="90000"/>
              </a:lnSpc>
              <a:spcBef>
                <a:spcPts val="400"/>
              </a:spcBef>
              <a:spcAft>
                <a:spcPts val="0"/>
              </a:spcAft>
              <a:buClr>
                <a:srgbClr val="000000"/>
              </a:buClr>
              <a:buSzPts val="1800"/>
              <a:buChar char="●"/>
            </a:pPr>
            <a:r>
              <a:rPr lang="en">
                <a:solidFill>
                  <a:schemeClr val="dk2"/>
                </a:solidFill>
              </a:rPr>
              <a:t>For more information: </a:t>
            </a:r>
            <a:r>
              <a:rPr lang="en">
                <a:solidFill>
                  <a:schemeClr val="dk1"/>
                </a:solidFill>
              </a:rPr>
              <a:t>lindablanton@coe.ufl.edu</a:t>
            </a:r>
            <a:r>
              <a:rPr lang="en" b="1"/>
              <a:t>		</a:t>
            </a:r>
            <a:endParaRPr b="1"/>
          </a:p>
          <a:p>
            <a:pPr marL="457200" lvl="1" indent="0" algn="l" rtl="0">
              <a:lnSpc>
                <a:spcPct val="90000"/>
              </a:lnSpc>
              <a:spcBef>
                <a:spcPts val="400"/>
              </a:spcBef>
              <a:spcAft>
                <a:spcPts val="1200"/>
              </a:spcAft>
              <a:buClr>
                <a:schemeClr val="dk1"/>
              </a:buClr>
              <a:buSzPts val="1800"/>
              <a:buNone/>
            </a:pPr>
            <a:endParaRPr b="1"/>
          </a:p>
        </p:txBody>
      </p:sp>
      <p:sp>
        <p:nvSpPr>
          <p:cNvPr id="123" name="Google Shape;123;p21"/>
          <p:cNvSpPr txBox="1">
            <a:spLocks noGrp="1"/>
          </p:cNvSpPr>
          <p:nvPr>
            <p:ph type="body" idx="2"/>
          </p:nvPr>
        </p:nvSpPr>
        <p:spPr>
          <a:xfrm>
            <a:off x="2380575" y="1919075"/>
            <a:ext cx="3999900" cy="2710200"/>
          </a:xfrm>
          <a:prstGeom prst="rect">
            <a:avLst/>
          </a:prstGeom>
        </p:spPr>
        <p:txBody>
          <a:bodyPr spcFirstLastPara="1" wrap="square" lIns="91425" tIns="91425" rIns="91425" bIns="91425" anchor="t" anchorCtr="0">
            <a:normAutofit/>
          </a:bodyPr>
          <a:lstStyle/>
          <a:p>
            <a:pPr marL="914400" lvl="0" indent="0" algn="l" rtl="0">
              <a:lnSpc>
                <a:spcPct val="90000"/>
              </a:lnSpc>
              <a:spcBef>
                <a:spcPts val="400"/>
              </a:spcBef>
              <a:spcAft>
                <a:spcPts val="0"/>
              </a:spcAft>
              <a:buNone/>
            </a:pPr>
            <a:endParaRPr>
              <a:solidFill>
                <a:srgbClr val="000000"/>
              </a:solidFill>
            </a:endParaRPr>
          </a:p>
          <a:p>
            <a:pPr marL="914400" lvl="0" indent="0" algn="l" rtl="0">
              <a:lnSpc>
                <a:spcPct val="90000"/>
              </a:lnSpc>
              <a:spcBef>
                <a:spcPts val="400"/>
              </a:spcBef>
              <a:spcAft>
                <a:spcPts val="0"/>
              </a:spcAft>
              <a:buNone/>
            </a:pPr>
            <a:endParaRPr>
              <a:solidFill>
                <a:srgbClr val="000000"/>
              </a:solidFill>
            </a:endParaRPr>
          </a:p>
          <a:p>
            <a:pPr marL="0" lvl="0" indent="0" algn="l" rtl="0">
              <a:lnSpc>
                <a:spcPct val="90000"/>
              </a:lnSpc>
              <a:spcBef>
                <a:spcPts val="400"/>
              </a:spcBef>
              <a:spcAft>
                <a:spcPts val="0"/>
              </a:spcAft>
              <a:buNone/>
            </a:pP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Cal State Northridge</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Loyola Marymount</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San Francisco State</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University of San Diego</a:t>
            </a:r>
            <a:endParaRPr>
              <a:solidFill>
                <a:srgbClr val="000000"/>
              </a:solidFill>
            </a:endParaRPr>
          </a:p>
        </p:txBody>
      </p:sp>
      <p:pic>
        <p:nvPicPr>
          <p:cNvPr id="124" name="Google Shape;124;p21"/>
          <p:cNvPicPr preferRelativeResize="0"/>
          <p:nvPr/>
        </p:nvPicPr>
        <p:blipFill>
          <a:blip r:embed="rId3">
            <a:alphaModFix/>
          </a:blip>
          <a:stretch>
            <a:fillRect/>
          </a:stretch>
        </p:blipFill>
        <p:spPr>
          <a:xfrm>
            <a:off x="5338950" y="2457875"/>
            <a:ext cx="3641600" cy="217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71900" y="738725"/>
            <a:ext cx="8222100" cy="767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C00000"/>
              </a:buClr>
              <a:buSzPts val="3300"/>
              <a:buFont typeface="Calibri"/>
              <a:buNone/>
            </a:pPr>
            <a:r>
              <a:rPr lang="en">
                <a:solidFill>
                  <a:srgbClr val="FFFFFF"/>
                </a:solidFill>
              </a:rPr>
              <a:t>Current Initiatives</a:t>
            </a:r>
            <a:endParaRPr sz="3100">
              <a:solidFill>
                <a:srgbClr val="FFFFFF"/>
              </a:solidFill>
            </a:endParaRPr>
          </a:p>
        </p:txBody>
      </p:sp>
      <p:sp>
        <p:nvSpPr>
          <p:cNvPr id="130" name="Google Shape;130;p22"/>
          <p:cNvSpPr txBox="1">
            <a:spLocks noGrp="1"/>
          </p:cNvSpPr>
          <p:nvPr>
            <p:ph type="body" idx="1"/>
          </p:nvPr>
        </p:nvSpPr>
        <p:spPr>
          <a:xfrm>
            <a:off x="471900" y="1919075"/>
            <a:ext cx="8222100" cy="2710200"/>
          </a:xfrm>
          <a:prstGeom prst="rect">
            <a:avLst/>
          </a:prstGeom>
          <a:noFill/>
          <a:ln>
            <a:noFill/>
          </a:ln>
        </p:spPr>
        <p:txBody>
          <a:bodyPr spcFirstLastPara="1" wrap="square" lIns="68575" tIns="34275" rIns="68575" bIns="34275" anchor="t" anchorCtr="0">
            <a:normAutofit lnSpcReduction="10000"/>
          </a:bodyPr>
          <a:lstStyle/>
          <a:p>
            <a:pPr marL="177800" lvl="0" indent="-171450" algn="l" rtl="0">
              <a:lnSpc>
                <a:spcPct val="90000"/>
              </a:lnSpc>
              <a:spcBef>
                <a:spcPts val="0"/>
              </a:spcBef>
              <a:spcAft>
                <a:spcPts val="0"/>
              </a:spcAft>
              <a:buClr>
                <a:srgbClr val="000000"/>
              </a:buClr>
              <a:buSzPts val="2100"/>
              <a:buChar char="●"/>
            </a:pPr>
            <a:r>
              <a:rPr lang="en">
                <a:solidFill>
                  <a:srgbClr val="000000"/>
                </a:solidFill>
              </a:rPr>
              <a:t>Collaboration with CA-MTSS</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Conducting this workshop series and developing modules for teacher educators</a:t>
            </a:r>
            <a:endParaRPr>
              <a:solidFill>
                <a:srgbClr val="000000"/>
              </a:solidFill>
            </a:endParaRPr>
          </a:p>
          <a:p>
            <a:pPr marL="177800" lvl="0" indent="-171450" algn="l" rtl="0">
              <a:lnSpc>
                <a:spcPct val="90000"/>
              </a:lnSpc>
              <a:spcBef>
                <a:spcPts val="800"/>
              </a:spcBef>
              <a:spcAft>
                <a:spcPts val="0"/>
              </a:spcAft>
              <a:buClr>
                <a:srgbClr val="000000"/>
              </a:buClr>
              <a:buSzPts val="2100"/>
              <a:buChar char="●"/>
            </a:pPr>
            <a:r>
              <a:rPr lang="en">
                <a:solidFill>
                  <a:srgbClr val="000000"/>
                </a:solidFill>
              </a:rPr>
              <a:t>Collaboration with CSU System</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Developed </a:t>
            </a:r>
            <a:r>
              <a:rPr lang="en" u="sng">
                <a:solidFill>
                  <a:schemeClr val="hlink"/>
                </a:solidFill>
                <a:hlinkClick r:id="rId3"/>
              </a:rPr>
              <a:t>this</a:t>
            </a:r>
            <a:r>
              <a:rPr lang="en">
                <a:solidFill>
                  <a:srgbClr val="000000"/>
                </a:solidFill>
              </a:rPr>
              <a:t> clinical practice content for CSU website</a:t>
            </a:r>
            <a:endParaRPr>
              <a:solidFill>
                <a:srgbClr val="000000"/>
              </a:solidFill>
            </a:endParaRPr>
          </a:p>
          <a:p>
            <a:pPr marL="177800" lvl="0" indent="-171450" algn="l" rtl="0">
              <a:lnSpc>
                <a:spcPct val="90000"/>
              </a:lnSpc>
              <a:spcBef>
                <a:spcPts val="800"/>
              </a:spcBef>
              <a:spcAft>
                <a:spcPts val="0"/>
              </a:spcAft>
              <a:buClr>
                <a:srgbClr val="000000"/>
              </a:buClr>
              <a:buSzPts val="2100"/>
              <a:buChar char="●"/>
            </a:pPr>
            <a:r>
              <a:rPr lang="en">
                <a:solidFill>
                  <a:srgbClr val="000000"/>
                </a:solidFill>
              </a:rPr>
              <a:t>Collaboration with CCTE</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Offering a webinar series on collaborative and integrative co-teaching</a:t>
            </a:r>
            <a:endParaRPr>
              <a:solidFill>
                <a:srgbClr val="000000"/>
              </a:solidFill>
            </a:endParaRPr>
          </a:p>
          <a:p>
            <a:pPr marL="177800" lvl="0" indent="-171450" algn="l" rtl="0">
              <a:lnSpc>
                <a:spcPct val="90000"/>
              </a:lnSpc>
              <a:spcBef>
                <a:spcPts val="800"/>
              </a:spcBef>
              <a:spcAft>
                <a:spcPts val="0"/>
              </a:spcAft>
              <a:buClr>
                <a:srgbClr val="000000"/>
              </a:buClr>
              <a:buSzPts val="2100"/>
              <a:buChar char="●"/>
            </a:pPr>
            <a:r>
              <a:rPr lang="en">
                <a:solidFill>
                  <a:srgbClr val="000000"/>
                </a:solidFill>
              </a:rPr>
              <a:t>Collaboration with the CA Alliance for Inclusive Schooling</a:t>
            </a:r>
            <a:endParaRPr>
              <a:solidFill>
                <a:srgbClr val="000000"/>
              </a:solidFill>
            </a:endParaRPr>
          </a:p>
          <a:p>
            <a:pPr marL="520700" lvl="1" indent="-177800" algn="l" rtl="0">
              <a:lnSpc>
                <a:spcPct val="90000"/>
              </a:lnSpc>
              <a:spcBef>
                <a:spcPts val="400"/>
              </a:spcBef>
              <a:spcAft>
                <a:spcPts val="0"/>
              </a:spcAft>
              <a:buClr>
                <a:srgbClr val="000000"/>
              </a:buClr>
              <a:buSzPts val="1800"/>
              <a:buChar char="○"/>
            </a:pPr>
            <a:r>
              <a:rPr lang="en">
                <a:solidFill>
                  <a:srgbClr val="000000"/>
                </a:solidFill>
              </a:rPr>
              <a:t>Working with CAIS’s Inclusive Leadership Subcommittee and collaborating with CAST</a:t>
            </a:r>
            <a:endParaRPr>
              <a:solidFill>
                <a:srgbClr val="000000"/>
              </a:solidFill>
            </a:endParaRPr>
          </a:p>
          <a:p>
            <a:pPr marL="520700" lvl="1" indent="-63500" algn="l" rtl="0">
              <a:lnSpc>
                <a:spcPct val="90000"/>
              </a:lnSpc>
              <a:spcBef>
                <a:spcPts val="400"/>
              </a:spcBef>
              <a:spcAft>
                <a:spcPts val="1200"/>
              </a:spcAft>
              <a:buClr>
                <a:schemeClr val="dk1"/>
              </a:buClr>
              <a:buSzPts val="1800"/>
              <a:buNone/>
            </a:pP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1580</Words>
  <Application>Microsoft Macintosh PowerPoint</Application>
  <PresentationFormat>On-screen Show (16:9)</PresentationFormat>
  <Paragraphs>216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Libre Franklin Medium</vt:lpstr>
      <vt:lpstr>Libre Franklin</vt:lpstr>
      <vt:lpstr>Montserrat</vt:lpstr>
      <vt:lpstr>Roboto</vt:lpstr>
      <vt:lpstr>Calibri</vt:lpstr>
      <vt:lpstr>Material</vt:lpstr>
      <vt:lpstr>                                                                                             MTSS: From Coursework to Classroom Practice</vt:lpstr>
      <vt:lpstr>Introductions</vt:lpstr>
      <vt:lpstr>CEEDAR Center Collaboration for Effective Educator Development, Accountability, and Reform</vt:lpstr>
      <vt:lpstr>DISCLAIMER</vt:lpstr>
      <vt:lpstr>About the Center</vt:lpstr>
      <vt:lpstr>CEEDAR’s Mission</vt:lpstr>
      <vt:lpstr>PowerPoint Presentation</vt:lpstr>
      <vt:lpstr>California Participants</vt:lpstr>
      <vt:lpstr>Current Initiatives</vt:lpstr>
      <vt:lpstr>CEEDAR Resources</vt:lpstr>
      <vt:lpstr>Objectives for the Workshop</vt:lpstr>
      <vt:lpstr>MTSS and TPEs</vt:lpstr>
      <vt:lpstr>On the horizon…</vt:lpstr>
      <vt:lpstr>Discussion</vt:lpstr>
      <vt:lpstr>Overview of Innovation Configurations (ICs)</vt:lpstr>
      <vt:lpstr>Unpack the Modified Innovation Configuration </vt:lpstr>
      <vt:lpstr>Breakout Group: Evidence</vt:lpstr>
      <vt:lpstr>Share-out: What evidence did you come up with?</vt:lpstr>
      <vt:lpstr>Sample Syllabi/IC</vt:lpstr>
      <vt:lpstr>Program Analysis</vt:lpstr>
      <vt:lpstr>Partners/Triads Share-out for Program Analysis: </vt:lpstr>
      <vt:lpstr>Data Collection</vt:lpstr>
      <vt:lpstr>Next Steps</vt:lpstr>
      <vt:lpstr>Resources  </vt:lpstr>
      <vt:lpstr>PowerPoint Presentation</vt:lpstr>
      <vt:lpstr>Additional Support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MTSS: From Coursework to Classroom Practice</dc:title>
  <cp:lastModifiedBy>Kate Adams</cp:lastModifiedBy>
  <cp:revision>1</cp:revision>
  <dcterms:modified xsi:type="dcterms:W3CDTF">2022-07-13T16:43:29Z</dcterms:modified>
</cp:coreProperties>
</file>