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9" r:id="rId3"/>
  </p:sldMasterIdLst>
  <p:notesMasterIdLst>
    <p:notesMasterId r:id="rId28"/>
  </p:notesMasterIdLst>
  <p:sldIdLst>
    <p:sldId id="345" r:id="rId4"/>
    <p:sldId id="256" r:id="rId5"/>
    <p:sldId id="270" r:id="rId6"/>
    <p:sldId id="279" r:id="rId7"/>
    <p:sldId id="280" r:id="rId8"/>
    <p:sldId id="261" r:id="rId9"/>
    <p:sldId id="328" r:id="rId10"/>
    <p:sldId id="258" r:id="rId11"/>
    <p:sldId id="259" r:id="rId12"/>
    <p:sldId id="281" r:id="rId13"/>
    <p:sldId id="282" r:id="rId14"/>
    <p:sldId id="284" r:id="rId15"/>
    <p:sldId id="285" r:id="rId16"/>
    <p:sldId id="287" r:id="rId17"/>
    <p:sldId id="286" r:id="rId18"/>
    <p:sldId id="288" r:id="rId19"/>
    <p:sldId id="289" r:id="rId20"/>
    <p:sldId id="290" r:id="rId21"/>
    <p:sldId id="283" r:id="rId22"/>
    <p:sldId id="260" r:id="rId23"/>
    <p:sldId id="269" r:id="rId24"/>
    <p:sldId id="292" r:id="rId25"/>
    <p:sldId id="293" r:id="rId26"/>
    <p:sldId id="34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man, Meg" initials="KM" lastIdx="4" clrIdx="0">
    <p:extLst>
      <p:ext uri="{19B8F6BF-5375-455C-9EA6-DF929625EA0E}">
        <p15:presenceInfo xmlns:p15="http://schemas.microsoft.com/office/powerpoint/2012/main" userId="b8fcd85d-b926-40d5-801a-752518b9c9f4" providerId="Windows Live"/>
      </p:ext>
    </p:extLst>
  </p:cmAuthor>
  <p:cmAuthor id="2" name="Microsoft Office User" initials="MOU" lastIdx="10" clrIdx="1">
    <p:extLst>
      <p:ext uri="{19B8F6BF-5375-455C-9EA6-DF929625EA0E}">
        <p15:presenceInfo xmlns:p15="http://schemas.microsoft.com/office/powerpoint/2012/main" userId="Microsoft Office User" providerId="None"/>
      </p:ext>
    </p:extLst>
  </p:cmAuthor>
  <p:cmAuthor id="3" name="Holdheide, Lynn" initials="HL" lastIdx="5" clrIdx="2">
    <p:extLst>
      <p:ext uri="{19B8F6BF-5375-455C-9EA6-DF929625EA0E}">
        <p15:presenceInfo xmlns:p15="http://schemas.microsoft.com/office/powerpoint/2012/main" userId="S-1-5-21-1472932569-214068005-926709054-55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8"/>
    <p:restoredTop sz="91871" autoAdjust="0"/>
  </p:normalViewPr>
  <p:slideViewPr>
    <p:cSldViewPr snapToGrid="0" snapToObjects="1">
      <p:cViewPr varScale="1">
        <p:scale>
          <a:sx n="91" d="100"/>
          <a:sy n="91" d="100"/>
        </p:scale>
        <p:origin x="200" y="440"/>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C22FE-2B4B-41A6-BE26-AB5554E721F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1A26A56-5E43-4AEE-8FF2-F6D7754D6177}">
      <dgm:prSet/>
      <dgm:spPr/>
      <dgm:t>
        <a:bodyPr/>
        <a:lstStyle/>
        <a:p>
          <a:r>
            <a:rPr lang="en-US" dirty="0"/>
            <a:t>Introduction</a:t>
          </a:r>
        </a:p>
      </dgm:t>
    </dgm:pt>
    <dgm:pt modelId="{382E68E6-F263-485B-858B-F23CBA960DBD}" type="parTrans" cxnId="{95857F86-E999-4C91-91DA-F2E62AD57518}">
      <dgm:prSet/>
      <dgm:spPr/>
      <dgm:t>
        <a:bodyPr/>
        <a:lstStyle/>
        <a:p>
          <a:endParaRPr lang="en-US"/>
        </a:p>
      </dgm:t>
    </dgm:pt>
    <dgm:pt modelId="{9653AB9B-B1A6-4D62-ACC6-4AA6553D688F}" type="sibTrans" cxnId="{95857F86-E999-4C91-91DA-F2E62AD57518}">
      <dgm:prSet/>
      <dgm:spPr/>
      <dgm:t>
        <a:bodyPr/>
        <a:lstStyle/>
        <a:p>
          <a:endParaRPr lang="en-US"/>
        </a:p>
      </dgm:t>
    </dgm:pt>
    <dgm:pt modelId="{1DE31C03-41D2-401A-B2DA-EABB7DE4437C}">
      <dgm:prSet/>
      <dgm:spPr/>
      <dgm:t>
        <a:bodyPr/>
        <a:lstStyle/>
        <a:p>
          <a:pPr algn="l"/>
          <a:r>
            <a:rPr lang="en-US" dirty="0"/>
            <a:t>What the Literature Says-Teacher Prep Programs/Educational Systems </a:t>
          </a:r>
        </a:p>
      </dgm:t>
    </dgm:pt>
    <dgm:pt modelId="{48078919-293E-41DB-BE9B-77B865504A0A}" type="parTrans" cxnId="{3EE75D63-EC7C-40DF-9B53-76198AADCD7D}">
      <dgm:prSet/>
      <dgm:spPr/>
      <dgm:t>
        <a:bodyPr/>
        <a:lstStyle/>
        <a:p>
          <a:endParaRPr lang="en-US"/>
        </a:p>
      </dgm:t>
    </dgm:pt>
    <dgm:pt modelId="{C6C8E646-944F-45CF-A42F-C45790FFCADF}" type="sibTrans" cxnId="{3EE75D63-EC7C-40DF-9B53-76198AADCD7D}">
      <dgm:prSet/>
      <dgm:spPr/>
      <dgm:t>
        <a:bodyPr/>
        <a:lstStyle/>
        <a:p>
          <a:endParaRPr lang="en-US"/>
        </a:p>
      </dgm:t>
    </dgm:pt>
    <dgm:pt modelId="{14AF9E44-2DE2-4D9D-A598-54A421445BFC}">
      <dgm:prSet/>
      <dgm:spPr/>
      <dgm:t>
        <a:bodyPr/>
        <a:lstStyle/>
        <a:p>
          <a:r>
            <a:rPr lang="en-US" dirty="0"/>
            <a:t>What is Hip-Hop? </a:t>
          </a:r>
        </a:p>
      </dgm:t>
    </dgm:pt>
    <dgm:pt modelId="{829284A6-59A0-41E0-9068-32A92CAE0A15}" type="parTrans" cxnId="{901D7077-712C-4F03-A79C-7B97C164700F}">
      <dgm:prSet/>
      <dgm:spPr/>
      <dgm:t>
        <a:bodyPr/>
        <a:lstStyle/>
        <a:p>
          <a:endParaRPr lang="en-US"/>
        </a:p>
      </dgm:t>
    </dgm:pt>
    <dgm:pt modelId="{E5743406-A591-40CB-8AEA-BA3E03405305}" type="sibTrans" cxnId="{901D7077-712C-4F03-A79C-7B97C164700F}">
      <dgm:prSet/>
      <dgm:spPr/>
      <dgm:t>
        <a:bodyPr/>
        <a:lstStyle/>
        <a:p>
          <a:endParaRPr lang="en-US"/>
        </a:p>
      </dgm:t>
    </dgm:pt>
    <dgm:pt modelId="{E10B526B-D360-47A9-A924-89C15B83EAC6}">
      <dgm:prSet/>
      <dgm:spPr/>
      <dgm:t>
        <a:bodyPr/>
        <a:lstStyle/>
        <a:p>
          <a:r>
            <a:rPr lang="en-US" dirty="0"/>
            <a:t>Hip Hop as a Critical Pedagogy</a:t>
          </a:r>
        </a:p>
      </dgm:t>
    </dgm:pt>
    <dgm:pt modelId="{18893F90-DBB6-4A0D-AE34-8217FB1907AE}" type="parTrans" cxnId="{4BD00823-42C1-431F-9C47-24694124EEE2}">
      <dgm:prSet/>
      <dgm:spPr/>
      <dgm:t>
        <a:bodyPr/>
        <a:lstStyle/>
        <a:p>
          <a:endParaRPr lang="en-US"/>
        </a:p>
      </dgm:t>
    </dgm:pt>
    <dgm:pt modelId="{6264A8A7-73D0-4AC6-B678-256F8F00D861}" type="sibTrans" cxnId="{4BD00823-42C1-431F-9C47-24694124EEE2}">
      <dgm:prSet/>
      <dgm:spPr/>
      <dgm:t>
        <a:bodyPr/>
        <a:lstStyle/>
        <a:p>
          <a:endParaRPr lang="en-US"/>
        </a:p>
      </dgm:t>
    </dgm:pt>
    <dgm:pt modelId="{B9318682-7286-4477-9E17-B7C41166E085}">
      <dgm:prSet/>
      <dgm:spPr/>
      <dgm:t>
        <a:bodyPr/>
        <a:lstStyle/>
        <a:p>
          <a:r>
            <a:rPr lang="en-US" dirty="0"/>
            <a:t>Placing it into Action</a:t>
          </a:r>
        </a:p>
      </dgm:t>
    </dgm:pt>
    <dgm:pt modelId="{E1097A79-5135-48FA-BC57-A11395BF4B96}" type="parTrans" cxnId="{830CA83D-D460-4B6B-8429-92C32E40A178}">
      <dgm:prSet/>
      <dgm:spPr/>
      <dgm:t>
        <a:bodyPr/>
        <a:lstStyle/>
        <a:p>
          <a:endParaRPr lang="en-US"/>
        </a:p>
      </dgm:t>
    </dgm:pt>
    <dgm:pt modelId="{D813482F-09E2-4F26-9A07-52FFA30A40F8}" type="sibTrans" cxnId="{830CA83D-D460-4B6B-8429-92C32E40A178}">
      <dgm:prSet/>
      <dgm:spPr/>
      <dgm:t>
        <a:bodyPr/>
        <a:lstStyle/>
        <a:p>
          <a:endParaRPr lang="en-US"/>
        </a:p>
      </dgm:t>
    </dgm:pt>
    <dgm:pt modelId="{1E57DA6D-3641-49D9-9042-ADD7A4102658}">
      <dgm:prSet/>
      <dgm:spPr/>
      <dgm:t>
        <a:bodyPr/>
        <a:lstStyle/>
        <a:p>
          <a:r>
            <a:rPr lang="en-US" dirty="0"/>
            <a:t>Example of the Process</a:t>
          </a:r>
        </a:p>
      </dgm:t>
    </dgm:pt>
    <dgm:pt modelId="{03F53337-2EA4-442F-8D1C-D7FFF25C2E40}" type="parTrans" cxnId="{6CB45D64-D3D4-4087-92E7-D5CF8FA474A2}">
      <dgm:prSet/>
      <dgm:spPr/>
      <dgm:t>
        <a:bodyPr/>
        <a:lstStyle/>
        <a:p>
          <a:endParaRPr lang="en-US"/>
        </a:p>
      </dgm:t>
    </dgm:pt>
    <dgm:pt modelId="{15898CD9-82BF-4F60-B8D1-4FA1D207CFAC}" type="sibTrans" cxnId="{6CB45D64-D3D4-4087-92E7-D5CF8FA474A2}">
      <dgm:prSet/>
      <dgm:spPr/>
      <dgm:t>
        <a:bodyPr/>
        <a:lstStyle/>
        <a:p>
          <a:endParaRPr lang="en-US"/>
        </a:p>
      </dgm:t>
    </dgm:pt>
    <dgm:pt modelId="{42B0EB63-A79A-43E6-B6F1-55CED65E186B}">
      <dgm:prSet/>
      <dgm:spPr/>
      <dgm:t>
        <a:bodyPr/>
        <a:lstStyle/>
        <a:p>
          <a:r>
            <a:rPr lang="en-US" dirty="0"/>
            <a:t>Concluding Thoughts</a:t>
          </a:r>
        </a:p>
      </dgm:t>
    </dgm:pt>
    <dgm:pt modelId="{7350E262-F8A0-4658-B17C-FE73A6FC7034}" type="parTrans" cxnId="{692889C7-A03E-462F-91CB-0BA60C65D3F6}">
      <dgm:prSet/>
      <dgm:spPr/>
      <dgm:t>
        <a:bodyPr/>
        <a:lstStyle/>
        <a:p>
          <a:endParaRPr lang="en-US"/>
        </a:p>
      </dgm:t>
    </dgm:pt>
    <dgm:pt modelId="{ED8E530B-2B80-4AB9-AE7F-7B42BA038C8E}" type="sibTrans" cxnId="{692889C7-A03E-462F-91CB-0BA60C65D3F6}">
      <dgm:prSet/>
      <dgm:spPr/>
      <dgm:t>
        <a:bodyPr/>
        <a:lstStyle/>
        <a:p>
          <a:endParaRPr lang="en-US"/>
        </a:p>
      </dgm:t>
    </dgm:pt>
    <dgm:pt modelId="{F92D2162-45EA-4F1D-843F-8FC8EBF39C4A}">
      <dgm:prSet/>
      <dgm:spPr/>
      <dgm:t>
        <a:bodyPr/>
        <a:lstStyle/>
        <a:p>
          <a:r>
            <a:rPr lang="en-US" dirty="0"/>
            <a:t>Questions </a:t>
          </a:r>
        </a:p>
      </dgm:t>
    </dgm:pt>
    <dgm:pt modelId="{7D57B913-3CD6-4F71-9E73-62590B1C8BCC}" type="parTrans" cxnId="{59C52AB0-D04F-40D8-9BDB-1E5DC26A4FD5}">
      <dgm:prSet/>
      <dgm:spPr/>
      <dgm:t>
        <a:bodyPr/>
        <a:lstStyle/>
        <a:p>
          <a:endParaRPr lang="en-US"/>
        </a:p>
      </dgm:t>
    </dgm:pt>
    <dgm:pt modelId="{BFF278A4-69F1-4332-8D67-38E6E86A03BF}" type="sibTrans" cxnId="{59C52AB0-D04F-40D8-9BDB-1E5DC26A4FD5}">
      <dgm:prSet/>
      <dgm:spPr/>
      <dgm:t>
        <a:bodyPr/>
        <a:lstStyle/>
        <a:p>
          <a:endParaRPr lang="en-US"/>
        </a:p>
      </dgm:t>
    </dgm:pt>
    <dgm:pt modelId="{07D4C3C0-0A1C-4EF8-B24E-944BD035FB51}">
      <dgm:prSet/>
      <dgm:spPr/>
      <dgm:t>
        <a:bodyPr/>
        <a:lstStyle/>
        <a:p>
          <a:r>
            <a:rPr lang="en-US" dirty="0"/>
            <a:t>Stay in Your Lane/Figure out Your Lane </a:t>
          </a:r>
        </a:p>
      </dgm:t>
    </dgm:pt>
    <dgm:pt modelId="{084FECC8-D3A7-41FA-9A43-4F306CA034BF}" type="parTrans" cxnId="{A44A5A4B-A4EC-4206-8BB3-47372B3D662C}">
      <dgm:prSet/>
      <dgm:spPr/>
      <dgm:t>
        <a:bodyPr/>
        <a:lstStyle/>
        <a:p>
          <a:endParaRPr lang="en-US"/>
        </a:p>
      </dgm:t>
    </dgm:pt>
    <dgm:pt modelId="{26E854DF-5F5E-4884-94D8-1D7BF6CD480F}" type="sibTrans" cxnId="{A44A5A4B-A4EC-4206-8BB3-47372B3D662C}">
      <dgm:prSet/>
      <dgm:spPr/>
      <dgm:t>
        <a:bodyPr/>
        <a:lstStyle/>
        <a:p>
          <a:endParaRPr lang="en-US"/>
        </a:p>
      </dgm:t>
    </dgm:pt>
    <dgm:pt modelId="{B8FD282F-A3CF-4FC2-BF7A-30613C831247}" type="pres">
      <dgm:prSet presAssocID="{91EC22FE-2B4B-41A6-BE26-AB5554E721FB}" presName="diagram" presStyleCnt="0">
        <dgm:presLayoutVars>
          <dgm:dir/>
          <dgm:resizeHandles val="exact"/>
        </dgm:presLayoutVars>
      </dgm:prSet>
      <dgm:spPr/>
    </dgm:pt>
    <dgm:pt modelId="{F56F0899-A060-4C81-AB6A-C102CFE2343E}" type="pres">
      <dgm:prSet presAssocID="{A1A26A56-5E43-4AEE-8FF2-F6D7754D6177}" presName="node" presStyleLbl="node1" presStyleIdx="0" presStyleCnt="9">
        <dgm:presLayoutVars>
          <dgm:bulletEnabled val="1"/>
        </dgm:presLayoutVars>
      </dgm:prSet>
      <dgm:spPr/>
    </dgm:pt>
    <dgm:pt modelId="{C672010C-9A07-447B-BE81-2696FB2A22BD}" type="pres">
      <dgm:prSet presAssocID="{9653AB9B-B1A6-4D62-ACC6-4AA6553D688F}" presName="sibTrans" presStyleCnt="0"/>
      <dgm:spPr/>
    </dgm:pt>
    <dgm:pt modelId="{A71C0CD9-1C01-4E59-9D6C-0E4B2F92814E}" type="pres">
      <dgm:prSet presAssocID="{07D4C3C0-0A1C-4EF8-B24E-944BD035FB51}" presName="node" presStyleLbl="node1" presStyleIdx="1" presStyleCnt="9" custLinFactX="9829" custLinFactNeighborX="100000" custLinFactNeighborY="2162">
        <dgm:presLayoutVars>
          <dgm:bulletEnabled val="1"/>
        </dgm:presLayoutVars>
      </dgm:prSet>
      <dgm:spPr/>
    </dgm:pt>
    <dgm:pt modelId="{ACBC57CA-798D-42A4-91DF-2B798C21EF73}" type="pres">
      <dgm:prSet presAssocID="{26E854DF-5F5E-4884-94D8-1D7BF6CD480F}" presName="sibTrans" presStyleCnt="0"/>
      <dgm:spPr/>
    </dgm:pt>
    <dgm:pt modelId="{BA476F55-0A07-4A7D-9363-06449B356F90}" type="pres">
      <dgm:prSet presAssocID="{1DE31C03-41D2-401A-B2DA-EABB7DE4437C}" presName="node" presStyleLbl="node1" presStyleIdx="2" presStyleCnt="9" custLinFactX="-6365" custLinFactNeighborX="-100000" custLinFactNeighborY="-712">
        <dgm:presLayoutVars>
          <dgm:bulletEnabled val="1"/>
        </dgm:presLayoutVars>
      </dgm:prSet>
      <dgm:spPr/>
    </dgm:pt>
    <dgm:pt modelId="{C1A0872A-BF9D-4E9E-8844-2DD394238E07}" type="pres">
      <dgm:prSet presAssocID="{C6C8E646-944F-45CF-A42F-C45790FFCADF}" presName="sibTrans" presStyleCnt="0"/>
      <dgm:spPr/>
    </dgm:pt>
    <dgm:pt modelId="{98C3EA56-3394-4ED6-8A0A-9EEC3CBA9621}" type="pres">
      <dgm:prSet presAssocID="{14AF9E44-2DE2-4D9D-A598-54A421445BFC}" presName="node" presStyleLbl="node1" presStyleIdx="3" presStyleCnt="9" custLinFactNeighborX="-4699" custLinFactNeighborY="-712">
        <dgm:presLayoutVars>
          <dgm:bulletEnabled val="1"/>
        </dgm:presLayoutVars>
      </dgm:prSet>
      <dgm:spPr/>
    </dgm:pt>
    <dgm:pt modelId="{F4B90ECD-45AC-4EB8-9B53-9BDB914A91A0}" type="pres">
      <dgm:prSet presAssocID="{E5743406-A591-40CB-8AEA-BA3E03405305}" presName="sibTrans" presStyleCnt="0"/>
      <dgm:spPr/>
    </dgm:pt>
    <dgm:pt modelId="{AE250CC0-D994-4863-A59E-FF182F3951A5}" type="pres">
      <dgm:prSet presAssocID="{E10B526B-D360-47A9-A924-89C15B83EAC6}" presName="node" presStyleLbl="node1" presStyleIdx="4" presStyleCnt="9">
        <dgm:presLayoutVars>
          <dgm:bulletEnabled val="1"/>
        </dgm:presLayoutVars>
      </dgm:prSet>
      <dgm:spPr/>
    </dgm:pt>
    <dgm:pt modelId="{8E4B3545-62D8-41D9-9D32-4369964472C1}" type="pres">
      <dgm:prSet presAssocID="{6264A8A7-73D0-4AC6-B678-256F8F00D861}" presName="sibTrans" presStyleCnt="0"/>
      <dgm:spPr/>
    </dgm:pt>
    <dgm:pt modelId="{59FA9C7E-5768-4881-90AE-2FD702B06242}" type="pres">
      <dgm:prSet presAssocID="{B9318682-7286-4477-9E17-B7C41166E085}" presName="node" presStyleLbl="node1" presStyleIdx="5" presStyleCnt="9">
        <dgm:presLayoutVars>
          <dgm:bulletEnabled val="1"/>
        </dgm:presLayoutVars>
      </dgm:prSet>
      <dgm:spPr/>
    </dgm:pt>
    <dgm:pt modelId="{E9A99B0E-088F-430E-A1CC-80B1FAE029EC}" type="pres">
      <dgm:prSet presAssocID="{D813482F-09E2-4F26-9A07-52FFA30A40F8}" presName="sibTrans" presStyleCnt="0"/>
      <dgm:spPr/>
    </dgm:pt>
    <dgm:pt modelId="{12F5AAF0-0C73-4DBA-A0D0-8ADA42B6108F}" type="pres">
      <dgm:prSet presAssocID="{1E57DA6D-3641-49D9-9042-ADD7A4102658}" presName="node" presStyleLbl="node1" presStyleIdx="6" presStyleCnt="9">
        <dgm:presLayoutVars>
          <dgm:bulletEnabled val="1"/>
        </dgm:presLayoutVars>
      </dgm:prSet>
      <dgm:spPr/>
    </dgm:pt>
    <dgm:pt modelId="{BC8312B9-AF6D-45E0-96EB-2024C530ED27}" type="pres">
      <dgm:prSet presAssocID="{15898CD9-82BF-4F60-B8D1-4FA1D207CFAC}" presName="sibTrans" presStyleCnt="0"/>
      <dgm:spPr/>
    </dgm:pt>
    <dgm:pt modelId="{348E463F-5BD8-4003-85A5-72BB26D0D9C6}" type="pres">
      <dgm:prSet presAssocID="{42B0EB63-A79A-43E6-B6F1-55CED65E186B}" presName="node" presStyleLbl="node1" presStyleIdx="7" presStyleCnt="9">
        <dgm:presLayoutVars>
          <dgm:bulletEnabled val="1"/>
        </dgm:presLayoutVars>
      </dgm:prSet>
      <dgm:spPr/>
    </dgm:pt>
    <dgm:pt modelId="{A98B2144-010B-4A72-B9DA-F0DBF65BDF9C}" type="pres">
      <dgm:prSet presAssocID="{ED8E530B-2B80-4AB9-AE7F-7B42BA038C8E}" presName="sibTrans" presStyleCnt="0"/>
      <dgm:spPr/>
    </dgm:pt>
    <dgm:pt modelId="{DC5DD3E6-8343-4C12-BEF6-6CF0F51CDE5D}" type="pres">
      <dgm:prSet presAssocID="{F92D2162-45EA-4F1D-843F-8FC8EBF39C4A}" presName="node" presStyleLbl="node1" presStyleIdx="8" presStyleCnt="9">
        <dgm:presLayoutVars>
          <dgm:bulletEnabled val="1"/>
        </dgm:presLayoutVars>
      </dgm:prSet>
      <dgm:spPr/>
    </dgm:pt>
  </dgm:ptLst>
  <dgm:cxnLst>
    <dgm:cxn modelId="{4BD00823-42C1-431F-9C47-24694124EEE2}" srcId="{91EC22FE-2B4B-41A6-BE26-AB5554E721FB}" destId="{E10B526B-D360-47A9-A924-89C15B83EAC6}" srcOrd="4" destOrd="0" parTransId="{18893F90-DBB6-4A0D-AE34-8217FB1907AE}" sibTransId="{6264A8A7-73D0-4AC6-B678-256F8F00D861}"/>
    <dgm:cxn modelId="{2D641A35-A9F8-40B5-8B76-1A25FD72B595}" type="presOf" srcId="{14AF9E44-2DE2-4D9D-A598-54A421445BFC}" destId="{98C3EA56-3394-4ED6-8A0A-9EEC3CBA9621}" srcOrd="0" destOrd="0" presId="urn:microsoft.com/office/officeart/2005/8/layout/default"/>
    <dgm:cxn modelId="{830CA83D-D460-4B6B-8429-92C32E40A178}" srcId="{91EC22FE-2B4B-41A6-BE26-AB5554E721FB}" destId="{B9318682-7286-4477-9E17-B7C41166E085}" srcOrd="5" destOrd="0" parTransId="{E1097A79-5135-48FA-BC57-A11395BF4B96}" sibTransId="{D813482F-09E2-4F26-9A07-52FFA30A40F8}"/>
    <dgm:cxn modelId="{574C4846-018C-4C84-B073-27B98AFB67C5}" type="presOf" srcId="{B9318682-7286-4477-9E17-B7C41166E085}" destId="{59FA9C7E-5768-4881-90AE-2FD702B06242}" srcOrd="0" destOrd="0" presId="urn:microsoft.com/office/officeart/2005/8/layout/default"/>
    <dgm:cxn modelId="{A44A5A4B-A4EC-4206-8BB3-47372B3D662C}" srcId="{91EC22FE-2B4B-41A6-BE26-AB5554E721FB}" destId="{07D4C3C0-0A1C-4EF8-B24E-944BD035FB51}" srcOrd="1" destOrd="0" parTransId="{084FECC8-D3A7-41FA-9A43-4F306CA034BF}" sibTransId="{26E854DF-5F5E-4884-94D8-1D7BF6CD480F}"/>
    <dgm:cxn modelId="{30122D51-F663-4940-8E80-C2DE1484A827}" type="presOf" srcId="{1E57DA6D-3641-49D9-9042-ADD7A4102658}" destId="{12F5AAF0-0C73-4DBA-A0D0-8ADA42B6108F}" srcOrd="0" destOrd="0" presId="urn:microsoft.com/office/officeart/2005/8/layout/default"/>
    <dgm:cxn modelId="{693B6E53-5541-4455-B112-9E2E93A92155}" type="presOf" srcId="{91EC22FE-2B4B-41A6-BE26-AB5554E721FB}" destId="{B8FD282F-A3CF-4FC2-BF7A-30613C831247}" srcOrd="0" destOrd="0" presId="urn:microsoft.com/office/officeart/2005/8/layout/default"/>
    <dgm:cxn modelId="{3EE75D63-EC7C-40DF-9B53-76198AADCD7D}" srcId="{91EC22FE-2B4B-41A6-BE26-AB5554E721FB}" destId="{1DE31C03-41D2-401A-B2DA-EABB7DE4437C}" srcOrd="2" destOrd="0" parTransId="{48078919-293E-41DB-BE9B-77B865504A0A}" sibTransId="{C6C8E646-944F-45CF-A42F-C45790FFCADF}"/>
    <dgm:cxn modelId="{6CB45D64-D3D4-4087-92E7-D5CF8FA474A2}" srcId="{91EC22FE-2B4B-41A6-BE26-AB5554E721FB}" destId="{1E57DA6D-3641-49D9-9042-ADD7A4102658}" srcOrd="6" destOrd="0" parTransId="{03F53337-2EA4-442F-8D1C-D7FFF25C2E40}" sibTransId="{15898CD9-82BF-4F60-B8D1-4FA1D207CFAC}"/>
    <dgm:cxn modelId="{901D7077-712C-4F03-A79C-7B97C164700F}" srcId="{91EC22FE-2B4B-41A6-BE26-AB5554E721FB}" destId="{14AF9E44-2DE2-4D9D-A598-54A421445BFC}" srcOrd="3" destOrd="0" parTransId="{829284A6-59A0-41E0-9068-32A92CAE0A15}" sibTransId="{E5743406-A591-40CB-8AEA-BA3E03405305}"/>
    <dgm:cxn modelId="{95857F86-E999-4C91-91DA-F2E62AD57518}" srcId="{91EC22FE-2B4B-41A6-BE26-AB5554E721FB}" destId="{A1A26A56-5E43-4AEE-8FF2-F6D7754D6177}" srcOrd="0" destOrd="0" parTransId="{382E68E6-F263-485B-858B-F23CBA960DBD}" sibTransId="{9653AB9B-B1A6-4D62-ACC6-4AA6553D688F}"/>
    <dgm:cxn modelId="{61868C9D-F302-40E9-896F-02BA70CA3AC0}" type="presOf" srcId="{1DE31C03-41D2-401A-B2DA-EABB7DE4437C}" destId="{BA476F55-0A07-4A7D-9363-06449B356F90}" srcOrd="0" destOrd="0" presId="urn:microsoft.com/office/officeart/2005/8/layout/default"/>
    <dgm:cxn modelId="{6A15A8A0-9058-45B1-A151-26AECB676C6F}" type="presOf" srcId="{42B0EB63-A79A-43E6-B6F1-55CED65E186B}" destId="{348E463F-5BD8-4003-85A5-72BB26D0D9C6}" srcOrd="0" destOrd="0" presId="urn:microsoft.com/office/officeart/2005/8/layout/default"/>
    <dgm:cxn modelId="{BD5C26A6-4A14-4A8A-B638-C168FF4D1498}" type="presOf" srcId="{F92D2162-45EA-4F1D-843F-8FC8EBF39C4A}" destId="{DC5DD3E6-8343-4C12-BEF6-6CF0F51CDE5D}" srcOrd="0" destOrd="0" presId="urn:microsoft.com/office/officeart/2005/8/layout/default"/>
    <dgm:cxn modelId="{59C52AB0-D04F-40D8-9BDB-1E5DC26A4FD5}" srcId="{91EC22FE-2B4B-41A6-BE26-AB5554E721FB}" destId="{F92D2162-45EA-4F1D-843F-8FC8EBF39C4A}" srcOrd="8" destOrd="0" parTransId="{7D57B913-3CD6-4F71-9E73-62590B1C8BCC}" sibTransId="{BFF278A4-69F1-4332-8D67-38E6E86A03BF}"/>
    <dgm:cxn modelId="{E0D737C2-0543-4C3C-B2F5-005828298C21}" type="presOf" srcId="{A1A26A56-5E43-4AEE-8FF2-F6D7754D6177}" destId="{F56F0899-A060-4C81-AB6A-C102CFE2343E}" srcOrd="0" destOrd="0" presId="urn:microsoft.com/office/officeart/2005/8/layout/default"/>
    <dgm:cxn modelId="{692889C7-A03E-462F-91CB-0BA60C65D3F6}" srcId="{91EC22FE-2B4B-41A6-BE26-AB5554E721FB}" destId="{42B0EB63-A79A-43E6-B6F1-55CED65E186B}" srcOrd="7" destOrd="0" parTransId="{7350E262-F8A0-4658-B17C-FE73A6FC7034}" sibTransId="{ED8E530B-2B80-4AB9-AE7F-7B42BA038C8E}"/>
    <dgm:cxn modelId="{19A5B9E0-6B54-4175-A1B8-091710C060D1}" type="presOf" srcId="{E10B526B-D360-47A9-A924-89C15B83EAC6}" destId="{AE250CC0-D994-4863-A59E-FF182F3951A5}" srcOrd="0" destOrd="0" presId="urn:microsoft.com/office/officeart/2005/8/layout/default"/>
    <dgm:cxn modelId="{A1F3D3E8-21F2-492B-9A36-768A0ED35929}" type="presOf" srcId="{07D4C3C0-0A1C-4EF8-B24E-944BD035FB51}" destId="{A71C0CD9-1C01-4E59-9D6C-0E4B2F92814E}" srcOrd="0" destOrd="0" presId="urn:microsoft.com/office/officeart/2005/8/layout/default"/>
    <dgm:cxn modelId="{C72DDA49-7645-4B7E-90C4-6573C7F1071B}" type="presParOf" srcId="{B8FD282F-A3CF-4FC2-BF7A-30613C831247}" destId="{F56F0899-A060-4C81-AB6A-C102CFE2343E}" srcOrd="0" destOrd="0" presId="urn:microsoft.com/office/officeart/2005/8/layout/default"/>
    <dgm:cxn modelId="{EED2422C-A5B9-4DA5-8368-7879ABD0D699}" type="presParOf" srcId="{B8FD282F-A3CF-4FC2-BF7A-30613C831247}" destId="{C672010C-9A07-447B-BE81-2696FB2A22BD}" srcOrd="1" destOrd="0" presId="urn:microsoft.com/office/officeart/2005/8/layout/default"/>
    <dgm:cxn modelId="{551E63AE-F3FD-4D2D-A29A-63B82C8ED748}" type="presParOf" srcId="{B8FD282F-A3CF-4FC2-BF7A-30613C831247}" destId="{A71C0CD9-1C01-4E59-9D6C-0E4B2F92814E}" srcOrd="2" destOrd="0" presId="urn:microsoft.com/office/officeart/2005/8/layout/default"/>
    <dgm:cxn modelId="{8843DA00-8AB6-4929-B0C8-1628A9B08338}" type="presParOf" srcId="{B8FD282F-A3CF-4FC2-BF7A-30613C831247}" destId="{ACBC57CA-798D-42A4-91DF-2B798C21EF73}" srcOrd="3" destOrd="0" presId="urn:microsoft.com/office/officeart/2005/8/layout/default"/>
    <dgm:cxn modelId="{7828FCA6-E61D-41BD-BF64-8A96A7636FDD}" type="presParOf" srcId="{B8FD282F-A3CF-4FC2-BF7A-30613C831247}" destId="{BA476F55-0A07-4A7D-9363-06449B356F90}" srcOrd="4" destOrd="0" presId="urn:microsoft.com/office/officeart/2005/8/layout/default"/>
    <dgm:cxn modelId="{BCCCA53C-8966-4702-93C5-792309302834}" type="presParOf" srcId="{B8FD282F-A3CF-4FC2-BF7A-30613C831247}" destId="{C1A0872A-BF9D-4E9E-8844-2DD394238E07}" srcOrd="5" destOrd="0" presId="urn:microsoft.com/office/officeart/2005/8/layout/default"/>
    <dgm:cxn modelId="{03102A37-EE27-4867-A0A9-8C1C33551CDD}" type="presParOf" srcId="{B8FD282F-A3CF-4FC2-BF7A-30613C831247}" destId="{98C3EA56-3394-4ED6-8A0A-9EEC3CBA9621}" srcOrd="6" destOrd="0" presId="urn:microsoft.com/office/officeart/2005/8/layout/default"/>
    <dgm:cxn modelId="{89B32963-0999-4FA1-B47D-38A0961EF82C}" type="presParOf" srcId="{B8FD282F-A3CF-4FC2-BF7A-30613C831247}" destId="{F4B90ECD-45AC-4EB8-9B53-9BDB914A91A0}" srcOrd="7" destOrd="0" presId="urn:microsoft.com/office/officeart/2005/8/layout/default"/>
    <dgm:cxn modelId="{994406F9-5830-4989-8D26-9A201E8AC79A}" type="presParOf" srcId="{B8FD282F-A3CF-4FC2-BF7A-30613C831247}" destId="{AE250CC0-D994-4863-A59E-FF182F3951A5}" srcOrd="8" destOrd="0" presId="urn:microsoft.com/office/officeart/2005/8/layout/default"/>
    <dgm:cxn modelId="{23A6C2A3-E729-4D54-BEA9-32EFC10CA405}" type="presParOf" srcId="{B8FD282F-A3CF-4FC2-BF7A-30613C831247}" destId="{8E4B3545-62D8-41D9-9D32-4369964472C1}" srcOrd="9" destOrd="0" presId="urn:microsoft.com/office/officeart/2005/8/layout/default"/>
    <dgm:cxn modelId="{D9003BEC-6A0F-4BAA-8EF4-DEC6758D9434}" type="presParOf" srcId="{B8FD282F-A3CF-4FC2-BF7A-30613C831247}" destId="{59FA9C7E-5768-4881-90AE-2FD702B06242}" srcOrd="10" destOrd="0" presId="urn:microsoft.com/office/officeart/2005/8/layout/default"/>
    <dgm:cxn modelId="{320AB6EE-F3AE-4251-A9A4-133F7D2B0E44}" type="presParOf" srcId="{B8FD282F-A3CF-4FC2-BF7A-30613C831247}" destId="{E9A99B0E-088F-430E-A1CC-80B1FAE029EC}" srcOrd="11" destOrd="0" presId="urn:microsoft.com/office/officeart/2005/8/layout/default"/>
    <dgm:cxn modelId="{6A9EB168-5A28-40C6-A69C-1CE4E46F0865}" type="presParOf" srcId="{B8FD282F-A3CF-4FC2-BF7A-30613C831247}" destId="{12F5AAF0-0C73-4DBA-A0D0-8ADA42B6108F}" srcOrd="12" destOrd="0" presId="urn:microsoft.com/office/officeart/2005/8/layout/default"/>
    <dgm:cxn modelId="{10A2CFA6-9FA9-4B52-A92C-DA95FC4DA70D}" type="presParOf" srcId="{B8FD282F-A3CF-4FC2-BF7A-30613C831247}" destId="{BC8312B9-AF6D-45E0-96EB-2024C530ED27}" srcOrd="13" destOrd="0" presId="urn:microsoft.com/office/officeart/2005/8/layout/default"/>
    <dgm:cxn modelId="{9A65AA01-65EA-4348-BE12-8F9ED620D4D3}" type="presParOf" srcId="{B8FD282F-A3CF-4FC2-BF7A-30613C831247}" destId="{348E463F-5BD8-4003-85A5-72BB26D0D9C6}" srcOrd="14" destOrd="0" presId="urn:microsoft.com/office/officeart/2005/8/layout/default"/>
    <dgm:cxn modelId="{A54C9080-7349-462B-9198-C32A34503C0C}" type="presParOf" srcId="{B8FD282F-A3CF-4FC2-BF7A-30613C831247}" destId="{A98B2144-010B-4A72-B9DA-F0DBF65BDF9C}" srcOrd="15" destOrd="0" presId="urn:microsoft.com/office/officeart/2005/8/layout/default"/>
    <dgm:cxn modelId="{33C5063C-009A-4C28-A867-7D8DB14EDE68}" type="presParOf" srcId="{B8FD282F-A3CF-4FC2-BF7A-30613C831247}" destId="{DC5DD3E6-8343-4C12-BEF6-6CF0F51CDE5D}"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C969C4-ECE9-4342-B442-9E6E656AFD6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A6FA517-7941-4C3B-BCB0-AB673E2A0416}">
      <dgm:prSet/>
      <dgm:spPr/>
      <dgm:t>
        <a:bodyPr/>
        <a:lstStyle/>
        <a:p>
          <a:r>
            <a:rPr lang="en-US" dirty="0"/>
            <a:t>It is essential for an emphasis be placed on instructional practices based in teacher education that are designed to improve student (academic and behavioral) outcomes in P-12 classrooms (McDonald, Kazemi, &amp; Kavanaugh, 2013). </a:t>
          </a:r>
        </a:p>
      </dgm:t>
    </dgm:pt>
    <dgm:pt modelId="{D2AFBDB9-E6D1-4ECA-A406-38759F7D57A9}" type="parTrans" cxnId="{BDC26BF9-519F-4238-840A-9357988B318F}">
      <dgm:prSet/>
      <dgm:spPr/>
      <dgm:t>
        <a:bodyPr/>
        <a:lstStyle/>
        <a:p>
          <a:endParaRPr lang="en-US"/>
        </a:p>
      </dgm:t>
    </dgm:pt>
    <dgm:pt modelId="{11509059-19C7-462B-9D76-1B24EB198BBB}" type="sibTrans" cxnId="{BDC26BF9-519F-4238-840A-9357988B318F}">
      <dgm:prSet/>
      <dgm:spPr/>
      <dgm:t>
        <a:bodyPr/>
        <a:lstStyle/>
        <a:p>
          <a:endParaRPr lang="en-US"/>
        </a:p>
      </dgm:t>
    </dgm:pt>
    <dgm:pt modelId="{A5301FC3-1CB3-4486-9A89-DBC5FC4EB954}">
      <dgm:prSet/>
      <dgm:spPr/>
      <dgm:t>
        <a:bodyPr/>
        <a:lstStyle/>
        <a:p>
          <a:r>
            <a:rPr lang="en-US" dirty="0"/>
            <a:t>There is an emergence of teacher based practices being emphasized in general and special education pre-service special education programs (Leko, Brownell, Sindelar, &amp; Kiely, 2015). </a:t>
          </a:r>
        </a:p>
      </dgm:t>
    </dgm:pt>
    <dgm:pt modelId="{FDD36F5F-AB16-47B2-AD18-28283AC2C6A6}" type="parTrans" cxnId="{3ECF4FE9-2683-481C-B2DC-0AC120853E1D}">
      <dgm:prSet/>
      <dgm:spPr/>
      <dgm:t>
        <a:bodyPr/>
        <a:lstStyle/>
        <a:p>
          <a:endParaRPr lang="en-US"/>
        </a:p>
      </dgm:t>
    </dgm:pt>
    <dgm:pt modelId="{5B403ABC-C228-4B9C-8E8A-2ABB2527575A}" type="sibTrans" cxnId="{3ECF4FE9-2683-481C-B2DC-0AC120853E1D}">
      <dgm:prSet/>
      <dgm:spPr/>
      <dgm:t>
        <a:bodyPr/>
        <a:lstStyle/>
        <a:p>
          <a:endParaRPr lang="en-US"/>
        </a:p>
      </dgm:t>
    </dgm:pt>
    <dgm:pt modelId="{F7E00003-28D4-4E6C-9482-B6934BAAFBBA}">
      <dgm:prSet/>
      <dgm:spPr/>
      <dgm:t>
        <a:bodyPr/>
        <a:lstStyle/>
        <a:p>
          <a:r>
            <a:rPr lang="en-US" dirty="0"/>
            <a:t>Research has highlighted the importance of “collaborative and collegial learning environments that help develop communities of practice able to promote school change beyond individual classrooms” (Darling, Hammond &amp; McLaughlin, 1995)</a:t>
          </a:r>
        </a:p>
      </dgm:t>
    </dgm:pt>
    <dgm:pt modelId="{6C6E0532-35AC-461D-861C-D1E1664425D7}" type="parTrans" cxnId="{7A7B7FB4-732B-4AA1-977D-D599FBC10AA6}">
      <dgm:prSet/>
      <dgm:spPr/>
      <dgm:t>
        <a:bodyPr/>
        <a:lstStyle/>
        <a:p>
          <a:endParaRPr lang="en-US"/>
        </a:p>
      </dgm:t>
    </dgm:pt>
    <dgm:pt modelId="{C50AFEB5-4D64-4172-9C5F-6C9FEEFD6F10}" type="sibTrans" cxnId="{7A7B7FB4-732B-4AA1-977D-D599FBC10AA6}">
      <dgm:prSet/>
      <dgm:spPr/>
      <dgm:t>
        <a:bodyPr/>
        <a:lstStyle/>
        <a:p>
          <a:endParaRPr lang="en-US"/>
        </a:p>
      </dgm:t>
    </dgm:pt>
    <dgm:pt modelId="{982EF518-AE30-4A4E-84D6-AA23BDD71252}">
      <dgm:prSet/>
      <dgm:spPr/>
      <dgm:t>
        <a:bodyPr/>
        <a:lstStyle/>
        <a:p>
          <a:r>
            <a:rPr lang="en-US" dirty="0"/>
            <a:t>The Educational System functions as a system of exclusion (King, 1967). </a:t>
          </a:r>
        </a:p>
      </dgm:t>
    </dgm:pt>
    <dgm:pt modelId="{1D9B4E3D-3BD9-44AE-A1B9-C2143C386791}" type="parTrans" cxnId="{E33BA071-680F-4664-B85C-DA0F05761A1D}">
      <dgm:prSet/>
      <dgm:spPr/>
      <dgm:t>
        <a:bodyPr/>
        <a:lstStyle/>
        <a:p>
          <a:endParaRPr lang="en-US"/>
        </a:p>
      </dgm:t>
    </dgm:pt>
    <dgm:pt modelId="{529CF006-961E-499A-A287-B40F0616CBB6}" type="sibTrans" cxnId="{E33BA071-680F-4664-B85C-DA0F05761A1D}">
      <dgm:prSet/>
      <dgm:spPr/>
      <dgm:t>
        <a:bodyPr/>
        <a:lstStyle/>
        <a:p>
          <a:endParaRPr lang="en-US"/>
        </a:p>
      </dgm:t>
    </dgm:pt>
    <dgm:pt modelId="{3A2EE125-1225-4038-9A1F-0596F47F734F}" type="pres">
      <dgm:prSet presAssocID="{F7C969C4-ECE9-4342-B442-9E6E656AFD6D}" presName="hierChild1" presStyleCnt="0">
        <dgm:presLayoutVars>
          <dgm:chPref val="1"/>
          <dgm:dir/>
          <dgm:animOne val="branch"/>
          <dgm:animLvl val="lvl"/>
          <dgm:resizeHandles/>
        </dgm:presLayoutVars>
      </dgm:prSet>
      <dgm:spPr/>
    </dgm:pt>
    <dgm:pt modelId="{A306B3AB-6BC3-421C-A210-52E3DF0CEAD2}" type="pres">
      <dgm:prSet presAssocID="{0A6FA517-7941-4C3B-BCB0-AB673E2A0416}" presName="hierRoot1" presStyleCnt="0"/>
      <dgm:spPr/>
    </dgm:pt>
    <dgm:pt modelId="{62EAA5FC-AA93-4F6B-8774-DDE706A2C3B7}" type="pres">
      <dgm:prSet presAssocID="{0A6FA517-7941-4C3B-BCB0-AB673E2A0416}" presName="composite" presStyleCnt="0"/>
      <dgm:spPr/>
    </dgm:pt>
    <dgm:pt modelId="{5AC9DCAA-8D87-43C5-8546-854FFC6D97FF}" type="pres">
      <dgm:prSet presAssocID="{0A6FA517-7941-4C3B-BCB0-AB673E2A0416}" presName="background" presStyleLbl="node0" presStyleIdx="0" presStyleCnt="4"/>
      <dgm:spPr/>
    </dgm:pt>
    <dgm:pt modelId="{6F59B3F6-D8B6-445C-A7DC-133A91E0DF06}" type="pres">
      <dgm:prSet presAssocID="{0A6FA517-7941-4C3B-BCB0-AB673E2A0416}" presName="text" presStyleLbl="fgAcc0" presStyleIdx="0" presStyleCnt="4" custLinFactNeighborX="9448" custLinFactNeighborY="-57133">
        <dgm:presLayoutVars>
          <dgm:chPref val="3"/>
        </dgm:presLayoutVars>
      </dgm:prSet>
      <dgm:spPr/>
    </dgm:pt>
    <dgm:pt modelId="{8A7F4FF4-89BD-43CF-88DB-77F612310D41}" type="pres">
      <dgm:prSet presAssocID="{0A6FA517-7941-4C3B-BCB0-AB673E2A0416}" presName="hierChild2" presStyleCnt="0"/>
      <dgm:spPr/>
    </dgm:pt>
    <dgm:pt modelId="{81968534-BBB4-4694-8266-DDB7D84211DD}" type="pres">
      <dgm:prSet presAssocID="{A5301FC3-1CB3-4486-9A89-DBC5FC4EB954}" presName="hierRoot1" presStyleCnt="0"/>
      <dgm:spPr/>
    </dgm:pt>
    <dgm:pt modelId="{13195372-EFD8-46F8-8F5B-CC99B9E6C366}" type="pres">
      <dgm:prSet presAssocID="{A5301FC3-1CB3-4486-9A89-DBC5FC4EB954}" presName="composite" presStyleCnt="0"/>
      <dgm:spPr/>
    </dgm:pt>
    <dgm:pt modelId="{7F924B2C-1728-4B8B-B031-89025850D2E6}" type="pres">
      <dgm:prSet presAssocID="{A5301FC3-1CB3-4486-9A89-DBC5FC4EB954}" presName="background" presStyleLbl="node0" presStyleIdx="1" presStyleCnt="4"/>
      <dgm:spPr/>
    </dgm:pt>
    <dgm:pt modelId="{057E790E-1F74-45C5-B674-EE8B5FD82F87}" type="pres">
      <dgm:prSet presAssocID="{A5301FC3-1CB3-4486-9A89-DBC5FC4EB954}" presName="text" presStyleLbl="fgAcc0" presStyleIdx="1" presStyleCnt="4" custLinFactNeighborX="6802" custLinFactNeighborY="-48970">
        <dgm:presLayoutVars>
          <dgm:chPref val="3"/>
        </dgm:presLayoutVars>
      </dgm:prSet>
      <dgm:spPr/>
    </dgm:pt>
    <dgm:pt modelId="{34C02D6F-662A-4592-8E0B-A49D679CC84F}" type="pres">
      <dgm:prSet presAssocID="{A5301FC3-1CB3-4486-9A89-DBC5FC4EB954}" presName="hierChild2" presStyleCnt="0"/>
      <dgm:spPr/>
    </dgm:pt>
    <dgm:pt modelId="{1A45746E-3F92-4BA0-925C-DD84D4ACAC43}" type="pres">
      <dgm:prSet presAssocID="{F7E00003-28D4-4E6C-9482-B6934BAAFBBA}" presName="hierRoot1" presStyleCnt="0"/>
      <dgm:spPr/>
    </dgm:pt>
    <dgm:pt modelId="{8775670D-20B7-4D16-AD50-795BBF4ADC20}" type="pres">
      <dgm:prSet presAssocID="{F7E00003-28D4-4E6C-9482-B6934BAAFBBA}" presName="composite" presStyleCnt="0"/>
      <dgm:spPr/>
    </dgm:pt>
    <dgm:pt modelId="{140B3F91-24B3-4551-887F-4C29049371EB}" type="pres">
      <dgm:prSet presAssocID="{F7E00003-28D4-4E6C-9482-B6934BAAFBBA}" presName="background" presStyleLbl="node0" presStyleIdx="2" presStyleCnt="4"/>
      <dgm:spPr/>
    </dgm:pt>
    <dgm:pt modelId="{11579CE0-37D3-4EBF-B7B3-1C426D674248}" type="pres">
      <dgm:prSet presAssocID="{F7E00003-28D4-4E6C-9482-B6934BAAFBBA}" presName="text" presStyleLbl="fgAcc0" presStyleIdx="2" presStyleCnt="4" custLinFactNeighborX="10581" custLinFactNeighborY="-43445">
        <dgm:presLayoutVars>
          <dgm:chPref val="3"/>
        </dgm:presLayoutVars>
      </dgm:prSet>
      <dgm:spPr/>
    </dgm:pt>
    <dgm:pt modelId="{A7E963F4-9E2B-46AB-86A2-FA7D91075423}" type="pres">
      <dgm:prSet presAssocID="{F7E00003-28D4-4E6C-9482-B6934BAAFBBA}" presName="hierChild2" presStyleCnt="0"/>
      <dgm:spPr/>
    </dgm:pt>
    <dgm:pt modelId="{8F0F81F2-6D57-4A86-8742-08F6D0DF4EF2}" type="pres">
      <dgm:prSet presAssocID="{982EF518-AE30-4A4E-84D6-AA23BDD71252}" presName="hierRoot1" presStyleCnt="0"/>
      <dgm:spPr/>
    </dgm:pt>
    <dgm:pt modelId="{14225C90-BCF5-403C-9677-439AEBB27138}" type="pres">
      <dgm:prSet presAssocID="{982EF518-AE30-4A4E-84D6-AA23BDD71252}" presName="composite" presStyleCnt="0"/>
      <dgm:spPr/>
    </dgm:pt>
    <dgm:pt modelId="{65AA89CC-3957-4B3E-B4B7-1DFDAEBD246A}" type="pres">
      <dgm:prSet presAssocID="{982EF518-AE30-4A4E-84D6-AA23BDD71252}" presName="background" presStyleLbl="node0" presStyleIdx="3" presStyleCnt="4"/>
      <dgm:spPr/>
    </dgm:pt>
    <dgm:pt modelId="{0DD63498-DAC3-4CC2-A6A7-6ABF28172F68}" type="pres">
      <dgm:prSet presAssocID="{982EF518-AE30-4A4E-84D6-AA23BDD71252}" presName="text" presStyleLbl="fgAcc0" presStyleIdx="3" presStyleCnt="4" custLinFactX="-100000" custLinFactY="40166" custLinFactNeighborX="-113898" custLinFactNeighborY="100000">
        <dgm:presLayoutVars>
          <dgm:chPref val="3"/>
        </dgm:presLayoutVars>
      </dgm:prSet>
      <dgm:spPr/>
    </dgm:pt>
    <dgm:pt modelId="{B8011520-A867-4848-A74C-471B88FD15B9}" type="pres">
      <dgm:prSet presAssocID="{982EF518-AE30-4A4E-84D6-AA23BDD71252}" presName="hierChild2" presStyleCnt="0"/>
      <dgm:spPr/>
    </dgm:pt>
  </dgm:ptLst>
  <dgm:cxnLst>
    <dgm:cxn modelId="{1D3ED70A-025C-420A-879D-8DC4111883B7}" type="presOf" srcId="{0A6FA517-7941-4C3B-BCB0-AB673E2A0416}" destId="{6F59B3F6-D8B6-445C-A7DC-133A91E0DF06}" srcOrd="0" destOrd="0" presId="urn:microsoft.com/office/officeart/2005/8/layout/hierarchy1"/>
    <dgm:cxn modelId="{8CBBC42A-E378-47CC-9F1D-915E371D6245}" type="presOf" srcId="{F7E00003-28D4-4E6C-9482-B6934BAAFBBA}" destId="{11579CE0-37D3-4EBF-B7B3-1C426D674248}" srcOrd="0" destOrd="0" presId="urn:microsoft.com/office/officeart/2005/8/layout/hierarchy1"/>
    <dgm:cxn modelId="{C1866636-5470-4E70-BD52-D8BB2B6B10A0}" type="presOf" srcId="{F7C969C4-ECE9-4342-B442-9E6E656AFD6D}" destId="{3A2EE125-1225-4038-9A1F-0596F47F734F}" srcOrd="0" destOrd="0" presId="urn:microsoft.com/office/officeart/2005/8/layout/hierarchy1"/>
    <dgm:cxn modelId="{3A616F47-C504-4977-BAB9-A1FC52B71BE6}" type="presOf" srcId="{982EF518-AE30-4A4E-84D6-AA23BDD71252}" destId="{0DD63498-DAC3-4CC2-A6A7-6ABF28172F68}" srcOrd="0" destOrd="0" presId="urn:microsoft.com/office/officeart/2005/8/layout/hierarchy1"/>
    <dgm:cxn modelId="{E33BA071-680F-4664-B85C-DA0F05761A1D}" srcId="{F7C969C4-ECE9-4342-B442-9E6E656AFD6D}" destId="{982EF518-AE30-4A4E-84D6-AA23BDD71252}" srcOrd="3" destOrd="0" parTransId="{1D9B4E3D-3BD9-44AE-A1B9-C2143C386791}" sibTransId="{529CF006-961E-499A-A287-B40F0616CBB6}"/>
    <dgm:cxn modelId="{7A7B7FB4-732B-4AA1-977D-D599FBC10AA6}" srcId="{F7C969C4-ECE9-4342-B442-9E6E656AFD6D}" destId="{F7E00003-28D4-4E6C-9482-B6934BAAFBBA}" srcOrd="2" destOrd="0" parTransId="{6C6E0532-35AC-461D-861C-D1E1664425D7}" sibTransId="{C50AFEB5-4D64-4172-9C5F-6C9FEEFD6F10}"/>
    <dgm:cxn modelId="{56FBD1CA-28F2-4BD0-BD06-A264A8C67EC0}" type="presOf" srcId="{A5301FC3-1CB3-4486-9A89-DBC5FC4EB954}" destId="{057E790E-1F74-45C5-B674-EE8B5FD82F87}" srcOrd="0" destOrd="0" presId="urn:microsoft.com/office/officeart/2005/8/layout/hierarchy1"/>
    <dgm:cxn modelId="{3ECF4FE9-2683-481C-B2DC-0AC120853E1D}" srcId="{F7C969C4-ECE9-4342-B442-9E6E656AFD6D}" destId="{A5301FC3-1CB3-4486-9A89-DBC5FC4EB954}" srcOrd="1" destOrd="0" parTransId="{FDD36F5F-AB16-47B2-AD18-28283AC2C6A6}" sibTransId="{5B403ABC-C228-4B9C-8E8A-2ABB2527575A}"/>
    <dgm:cxn modelId="{BDC26BF9-519F-4238-840A-9357988B318F}" srcId="{F7C969C4-ECE9-4342-B442-9E6E656AFD6D}" destId="{0A6FA517-7941-4C3B-BCB0-AB673E2A0416}" srcOrd="0" destOrd="0" parTransId="{D2AFBDB9-E6D1-4ECA-A406-38759F7D57A9}" sibTransId="{11509059-19C7-462B-9D76-1B24EB198BBB}"/>
    <dgm:cxn modelId="{52C2580C-1FD9-49B7-B4B8-F94CE854B244}" type="presParOf" srcId="{3A2EE125-1225-4038-9A1F-0596F47F734F}" destId="{A306B3AB-6BC3-421C-A210-52E3DF0CEAD2}" srcOrd="0" destOrd="0" presId="urn:microsoft.com/office/officeart/2005/8/layout/hierarchy1"/>
    <dgm:cxn modelId="{3443A339-D842-4D5E-8F50-D3C291F73530}" type="presParOf" srcId="{A306B3AB-6BC3-421C-A210-52E3DF0CEAD2}" destId="{62EAA5FC-AA93-4F6B-8774-DDE706A2C3B7}" srcOrd="0" destOrd="0" presId="urn:microsoft.com/office/officeart/2005/8/layout/hierarchy1"/>
    <dgm:cxn modelId="{8FB36B98-2479-477F-AE29-1A7EF614ADFC}" type="presParOf" srcId="{62EAA5FC-AA93-4F6B-8774-DDE706A2C3B7}" destId="{5AC9DCAA-8D87-43C5-8546-854FFC6D97FF}" srcOrd="0" destOrd="0" presId="urn:microsoft.com/office/officeart/2005/8/layout/hierarchy1"/>
    <dgm:cxn modelId="{23EBD72B-4610-470A-A2C3-C25BE1F1362A}" type="presParOf" srcId="{62EAA5FC-AA93-4F6B-8774-DDE706A2C3B7}" destId="{6F59B3F6-D8B6-445C-A7DC-133A91E0DF06}" srcOrd="1" destOrd="0" presId="urn:microsoft.com/office/officeart/2005/8/layout/hierarchy1"/>
    <dgm:cxn modelId="{426849DD-6A0A-42A0-8988-2D37DB1F1ED0}" type="presParOf" srcId="{A306B3AB-6BC3-421C-A210-52E3DF0CEAD2}" destId="{8A7F4FF4-89BD-43CF-88DB-77F612310D41}" srcOrd="1" destOrd="0" presId="urn:microsoft.com/office/officeart/2005/8/layout/hierarchy1"/>
    <dgm:cxn modelId="{80B14DD5-D3C6-4C3B-B5E4-ACFF2B7E09E5}" type="presParOf" srcId="{3A2EE125-1225-4038-9A1F-0596F47F734F}" destId="{81968534-BBB4-4694-8266-DDB7D84211DD}" srcOrd="1" destOrd="0" presId="urn:microsoft.com/office/officeart/2005/8/layout/hierarchy1"/>
    <dgm:cxn modelId="{C09BEA13-F028-4A9C-BBC0-FEE1BB547FB6}" type="presParOf" srcId="{81968534-BBB4-4694-8266-DDB7D84211DD}" destId="{13195372-EFD8-46F8-8F5B-CC99B9E6C366}" srcOrd="0" destOrd="0" presId="urn:microsoft.com/office/officeart/2005/8/layout/hierarchy1"/>
    <dgm:cxn modelId="{46B375BA-734A-482B-82BF-77A50047C31E}" type="presParOf" srcId="{13195372-EFD8-46F8-8F5B-CC99B9E6C366}" destId="{7F924B2C-1728-4B8B-B031-89025850D2E6}" srcOrd="0" destOrd="0" presId="urn:microsoft.com/office/officeart/2005/8/layout/hierarchy1"/>
    <dgm:cxn modelId="{FE668686-CEEF-4B2B-AA9E-649F7976F2BA}" type="presParOf" srcId="{13195372-EFD8-46F8-8F5B-CC99B9E6C366}" destId="{057E790E-1F74-45C5-B674-EE8B5FD82F87}" srcOrd="1" destOrd="0" presId="urn:microsoft.com/office/officeart/2005/8/layout/hierarchy1"/>
    <dgm:cxn modelId="{8B12C989-53AE-4C10-A47D-F143BADE3DCC}" type="presParOf" srcId="{81968534-BBB4-4694-8266-DDB7D84211DD}" destId="{34C02D6F-662A-4592-8E0B-A49D679CC84F}" srcOrd="1" destOrd="0" presId="urn:microsoft.com/office/officeart/2005/8/layout/hierarchy1"/>
    <dgm:cxn modelId="{93F788AD-480D-4A46-9ACD-5C02A9A82561}" type="presParOf" srcId="{3A2EE125-1225-4038-9A1F-0596F47F734F}" destId="{1A45746E-3F92-4BA0-925C-DD84D4ACAC43}" srcOrd="2" destOrd="0" presId="urn:microsoft.com/office/officeart/2005/8/layout/hierarchy1"/>
    <dgm:cxn modelId="{49486E36-576B-4CE6-8565-2782B5C56DB0}" type="presParOf" srcId="{1A45746E-3F92-4BA0-925C-DD84D4ACAC43}" destId="{8775670D-20B7-4D16-AD50-795BBF4ADC20}" srcOrd="0" destOrd="0" presId="urn:microsoft.com/office/officeart/2005/8/layout/hierarchy1"/>
    <dgm:cxn modelId="{6E04ED3A-86B5-4E75-9FAE-B9B393732A10}" type="presParOf" srcId="{8775670D-20B7-4D16-AD50-795BBF4ADC20}" destId="{140B3F91-24B3-4551-887F-4C29049371EB}" srcOrd="0" destOrd="0" presId="urn:microsoft.com/office/officeart/2005/8/layout/hierarchy1"/>
    <dgm:cxn modelId="{BC0664F2-6991-49BC-881D-624FB670D07D}" type="presParOf" srcId="{8775670D-20B7-4D16-AD50-795BBF4ADC20}" destId="{11579CE0-37D3-4EBF-B7B3-1C426D674248}" srcOrd="1" destOrd="0" presId="urn:microsoft.com/office/officeart/2005/8/layout/hierarchy1"/>
    <dgm:cxn modelId="{3AC42180-8EC1-41A1-829E-582DB58318A1}" type="presParOf" srcId="{1A45746E-3F92-4BA0-925C-DD84D4ACAC43}" destId="{A7E963F4-9E2B-46AB-86A2-FA7D91075423}" srcOrd="1" destOrd="0" presId="urn:microsoft.com/office/officeart/2005/8/layout/hierarchy1"/>
    <dgm:cxn modelId="{E4999BEC-F474-46C0-B4A6-FE5077A4B92E}" type="presParOf" srcId="{3A2EE125-1225-4038-9A1F-0596F47F734F}" destId="{8F0F81F2-6D57-4A86-8742-08F6D0DF4EF2}" srcOrd="3" destOrd="0" presId="urn:microsoft.com/office/officeart/2005/8/layout/hierarchy1"/>
    <dgm:cxn modelId="{91B7ED0B-CF54-44BD-B7B5-FBB08158A94F}" type="presParOf" srcId="{8F0F81F2-6D57-4A86-8742-08F6D0DF4EF2}" destId="{14225C90-BCF5-403C-9677-439AEBB27138}" srcOrd="0" destOrd="0" presId="urn:microsoft.com/office/officeart/2005/8/layout/hierarchy1"/>
    <dgm:cxn modelId="{4BA8BC84-5D52-4016-B0BD-2DDCE79690A1}" type="presParOf" srcId="{14225C90-BCF5-403C-9677-439AEBB27138}" destId="{65AA89CC-3957-4B3E-B4B7-1DFDAEBD246A}" srcOrd="0" destOrd="0" presId="urn:microsoft.com/office/officeart/2005/8/layout/hierarchy1"/>
    <dgm:cxn modelId="{9A987026-61B4-4A5F-A422-75D173667E2B}" type="presParOf" srcId="{14225C90-BCF5-403C-9677-439AEBB27138}" destId="{0DD63498-DAC3-4CC2-A6A7-6ABF28172F68}" srcOrd="1" destOrd="0" presId="urn:microsoft.com/office/officeart/2005/8/layout/hierarchy1"/>
    <dgm:cxn modelId="{B84FCF87-74E3-4C7F-9A1A-880DD204BC6F}" type="presParOf" srcId="{8F0F81F2-6D57-4A86-8742-08F6D0DF4EF2}" destId="{B8011520-A867-4848-A74C-471B88FD15B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F0899-A060-4C81-AB6A-C102CFE2343E}">
      <dsp:nvSpPr>
        <dsp:cNvPr id="0" name=""/>
        <dsp:cNvSpPr/>
      </dsp:nvSpPr>
      <dsp:spPr>
        <a:xfrm>
          <a:off x="3437" y="599016"/>
          <a:ext cx="1861393" cy="11168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Introduction</a:t>
          </a:r>
        </a:p>
      </dsp:txBody>
      <dsp:txXfrm>
        <a:off x="3437" y="599016"/>
        <a:ext cx="1861393" cy="1116836"/>
      </dsp:txXfrm>
    </dsp:sp>
    <dsp:sp modelId="{A71C0CD9-1C01-4E59-9D6C-0E4B2F92814E}">
      <dsp:nvSpPr>
        <dsp:cNvPr id="0" name=""/>
        <dsp:cNvSpPr/>
      </dsp:nvSpPr>
      <dsp:spPr>
        <a:xfrm>
          <a:off x="4095320" y="623162"/>
          <a:ext cx="1861393" cy="1116836"/>
        </a:xfrm>
        <a:prstGeom prst="rect">
          <a:avLst/>
        </a:prstGeom>
        <a:solidFill>
          <a:schemeClr val="accent2">
            <a:hueOff val="238474"/>
            <a:satOff val="-5441"/>
            <a:lumOff val="201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Stay in Your Lane/Figure out Your Lane </a:t>
          </a:r>
        </a:p>
      </dsp:txBody>
      <dsp:txXfrm>
        <a:off x="4095320" y="623162"/>
        <a:ext cx="1861393" cy="1116836"/>
      </dsp:txXfrm>
    </dsp:sp>
    <dsp:sp modelId="{BA476F55-0A07-4A7D-9363-06449B356F90}">
      <dsp:nvSpPr>
        <dsp:cNvPr id="0" name=""/>
        <dsp:cNvSpPr/>
      </dsp:nvSpPr>
      <dsp:spPr>
        <a:xfrm>
          <a:off x="2118632" y="591064"/>
          <a:ext cx="1861393" cy="1116836"/>
        </a:xfrm>
        <a:prstGeom prst="rect">
          <a:avLst/>
        </a:prstGeom>
        <a:solidFill>
          <a:schemeClr val="accent2">
            <a:hueOff val="476947"/>
            <a:satOff val="-10882"/>
            <a:lumOff val="4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What the Literature Says-Teacher Prep Programs/Educational Systems </a:t>
          </a:r>
        </a:p>
      </dsp:txBody>
      <dsp:txXfrm>
        <a:off x="2118632" y="591064"/>
        <a:ext cx="1861393" cy="1116836"/>
      </dsp:txXfrm>
    </dsp:sp>
    <dsp:sp modelId="{98C3EA56-3394-4ED6-8A0A-9EEC3CBA9621}">
      <dsp:nvSpPr>
        <dsp:cNvPr id="0" name=""/>
        <dsp:cNvSpPr/>
      </dsp:nvSpPr>
      <dsp:spPr>
        <a:xfrm>
          <a:off x="6058569" y="591064"/>
          <a:ext cx="1861393" cy="1116836"/>
        </a:xfrm>
        <a:prstGeom prst="rect">
          <a:avLst/>
        </a:prstGeom>
        <a:solidFill>
          <a:schemeClr val="accent2">
            <a:hueOff val="715421"/>
            <a:satOff val="-16323"/>
            <a:lumOff val="60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What is Hip-Hop? </a:t>
          </a:r>
        </a:p>
      </dsp:txBody>
      <dsp:txXfrm>
        <a:off x="6058569" y="591064"/>
        <a:ext cx="1861393" cy="1116836"/>
      </dsp:txXfrm>
    </dsp:sp>
    <dsp:sp modelId="{AE250CC0-D994-4863-A59E-FF182F3951A5}">
      <dsp:nvSpPr>
        <dsp:cNvPr id="0" name=""/>
        <dsp:cNvSpPr/>
      </dsp:nvSpPr>
      <dsp:spPr>
        <a:xfrm>
          <a:off x="8193568" y="599016"/>
          <a:ext cx="1861393" cy="1116836"/>
        </a:xfrm>
        <a:prstGeom prst="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Hip Hop as a Critical Pedagogy</a:t>
          </a:r>
        </a:p>
      </dsp:txBody>
      <dsp:txXfrm>
        <a:off x="8193568" y="599016"/>
        <a:ext cx="1861393" cy="1116836"/>
      </dsp:txXfrm>
    </dsp:sp>
    <dsp:sp modelId="{59FA9C7E-5768-4881-90AE-2FD702B06242}">
      <dsp:nvSpPr>
        <dsp:cNvPr id="0" name=""/>
        <dsp:cNvSpPr/>
      </dsp:nvSpPr>
      <dsp:spPr>
        <a:xfrm>
          <a:off x="1027204" y="1901992"/>
          <a:ext cx="1861393" cy="1116836"/>
        </a:xfrm>
        <a:prstGeom prst="rect">
          <a:avLst/>
        </a:prstGeom>
        <a:solidFill>
          <a:schemeClr val="accent2">
            <a:hueOff val="1192368"/>
            <a:satOff val="-27205"/>
            <a:lumOff val="1004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Placing it into Action</a:t>
          </a:r>
        </a:p>
      </dsp:txBody>
      <dsp:txXfrm>
        <a:off x="1027204" y="1901992"/>
        <a:ext cx="1861393" cy="1116836"/>
      </dsp:txXfrm>
    </dsp:sp>
    <dsp:sp modelId="{12F5AAF0-0C73-4DBA-A0D0-8ADA42B6108F}">
      <dsp:nvSpPr>
        <dsp:cNvPr id="0" name=""/>
        <dsp:cNvSpPr/>
      </dsp:nvSpPr>
      <dsp:spPr>
        <a:xfrm>
          <a:off x="3074736" y="1901992"/>
          <a:ext cx="1861393" cy="1116836"/>
        </a:xfrm>
        <a:prstGeom prst="rect">
          <a:avLst/>
        </a:prstGeom>
        <a:solidFill>
          <a:schemeClr val="accent2">
            <a:hueOff val="1430842"/>
            <a:satOff val="-32646"/>
            <a:lumOff val="1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Example of the Process</a:t>
          </a:r>
        </a:p>
      </dsp:txBody>
      <dsp:txXfrm>
        <a:off x="3074736" y="1901992"/>
        <a:ext cx="1861393" cy="1116836"/>
      </dsp:txXfrm>
    </dsp:sp>
    <dsp:sp modelId="{348E463F-5BD8-4003-85A5-72BB26D0D9C6}">
      <dsp:nvSpPr>
        <dsp:cNvPr id="0" name=""/>
        <dsp:cNvSpPr/>
      </dsp:nvSpPr>
      <dsp:spPr>
        <a:xfrm>
          <a:off x="5122269" y="1901992"/>
          <a:ext cx="1861393" cy="1116836"/>
        </a:xfrm>
        <a:prstGeom prst="rect">
          <a:avLst/>
        </a:prstGeom>
        <a:solidFill>
          <a:schemeClr val="accent2">
            <a:hueOff val="1669316"/>
            <a:satOff val="-38087"/>
            <a:lumOff val="140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Concluding Thoughts</a:t>
          </a:r>
        </a:p>
      </dsp:txBody>
      <dsp:txXfrm>
        <a:off x="5122269" y="1901992"/>
        <a:ext cx="1861393" cy="1116836"/>
      </dsp:txXfrm>
    </dsp:sp>
    <dsp:sp modelId="{DC5DD3E6-8343-4C12-BEF6-6CF0F51CDE5D}">
      <dsp:nvSpPr>
        <dsp:cNvPr id="0" name=""/>
        <dsp:cNvSpPr/>
      </dsp:nvSpPr>
      <dsp:spPr>
        <a:xfrm>
          <a:off x="7169802" y="1901992"/>
          <a:ext cx="1861393" cy="1116836"/>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Questions </a:t>
          </a:r>
        </a:p>
      </dsp:txBody>
      <dsp:txXfrm>
        <a:off x="7169802" y="1901992"/>
        <a:ext cx="1861393" cy="1116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9DCAA-8D87-43C5-8546-854FFC6D97FF}">
      <dsp:nvSpPr>
        <dsp:cNvPr id="0" name=""/>
        <dsp:cNvSpPr/>
      </dsp:nvSpPr>
      <dsp:spPr>
        <a:xfrm>
          <a:off x="201733" y="266528"/>
          <a:ext cx="2104012" cy="1336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59B3F6-D8B6-445C-A7DC-133A91E0DF06}">
      <dsp:nvSpPr>
        <dsp:cNvPr id="0" name=""/>
        <dsp:cNvSpPr/>
      </dsp:nvSpPr>
      <dsp:spPr>
        <a:xfrm>
          <a:off x="435513" y="488619"/>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It is essential for an emphasis be placed on instructional practices based in teacher education that are designed to improve student (academic and behavioral) outcomes in P-12 classrooms (McDonald, Kazemi, &amp; Kavanaugh, 2013). </a:t>
          </a:r>
        </a:p>
      </dsp:txBody>
      <dsp:txXfrm>
        <a:off x="474645" y="527751"/>
        <a:ext cx="2025748" cy="1257784"/>
      </dsp:txXfrm>
    </dsp:sp>
    <dsp:sp modelId="{7F924B2C-1728-4B8B-B031-89025850D2E6}">
      <dsp:nvSpPr>
        <dsp:cNvPr id="0" name=""/>
        <dsp:cNvSpPr/>
      </dsp:nvSpPr>
      <dsp:spPr>
        <a:xfrm>
          <a:off x="2717633" y="375590"/>
          <a:ext cx="2104012" cy="1336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7E790E-1F74-45C5-B674-EE8B5FD82F87}">
      <dsp:nvSpPr>
        <dsp:cNvPr id="0" name=""/>
        <dsp:cNvSpPr/>
      </dsp:nvSpPr>
      <dsp:spPr>
        <a:xfrm>
          <a:off x="2951412" y="597680"/>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There is an emergence of teacher based practices being emphasized in general and special education pre-service special education programs (Leko, Brownell, Sindelar, &amp; Kiely, 2015). </a:t>
          </a:r>
        </a:p>
      </dsp:txBody>
      <dsp:txXfrm>
        <a:off x="2990544" y="636812"/>
        <a:ext cx="2025748" cy="1257784"/>
      </dsp:txXfrm>
    </dsp:sp>
    <dsp:sp modelId="{140B3F91-24B3-4551-887F-4C29049371EB}">
      <dsp:nvSpPr>
        <dsp:cNvPr id="0" name=""/>
        <dsp:cNvSpPr/>
      </dsp:nvSpPr>
      <dsp:spPr>
        <a:xfrm>
          <a:off x="5368715" y="449407"/>
          <a:ext cx="2104012" cy="1336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79CE0-37D3-4EBF-B7B3-1C426D674248}">
      <dsp:nvSpPr>
        <dsp:cNvPr id="0" name=""/>
        <dsp:cNvSpPr/>
      </dsp:nvSpPr>
      <dsp:spPr>
        <a:xfrm>
          <a:off x="5602494" y="671497"/>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Research has highlighted the importance of “collaborative and collegial learning environments that help develop communities of practice able to promote school change beyond individual classrooms” (Darling, Hammond &amp; McLaughlin, 1995)</a:t>
          </a:r>
        </a:p>
      </dsp:txBody>
      <dsp:txXfrm>
        <a:off x="5641626" y="710629"/>
        <a:ext cx="2025748" cy="1257784"/>
      </dsp:txXfrm>
    </dsp:sp>
    <dsp:sp modelId="{65AA89CC-3957-4B3E-B4B7-1DFDAEBD246A}">
      <dsp:nvSpPr>
        <dsp:cNvPr id="0" name=""/>
        <dsp:cNvSpPr/>
      </dsp:nvSpPr>
      <dsp:spPr>
        <a:xfrm>
          <a:off x="3217219" y="2059706"/>
          <a:ext cx="2104012" cy="13360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63498-DAC3-4CC2-A6A7-6ABF28172F68}">
      <dsp:nvSpPr>
        <dsp:cNvPr id="0" name=""/>
        <dsp:cNvSpPr/>
      </dsp:nvSpPr>
      <dsp:spPr>
        <a:xfrm>
          <a:off x="3450998" y="2281796"/>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The Educational System functions as a system of exclusion (King, 1967). </a:t>
          </a:r>
        </a:p>
      </dsp:txBody>
      <dsp:txXfrm>
        <a:off x="3490130" y="2320928"/>
        <a:ext cx="2025748" cy="12577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1E346-8023-FE4B-9E96-AD492A5BD490}" type="datetimeFigureOut">
              <a:rPr lang="en-US" smtClean="0"/>
              <a:t>6/29/22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42D9-22A8-284A-B434-0763B2331CC0}" type="slidenum">
              <a:rPr lang="en-US" smtClean="0"/>
              <a:t>‹#›</a:t>
            </a:fld>
            <a:endParaRPr lang="en-US"/>
          </a:p>
        </p:txBody>
      </p:sp>
    </p:spTree>
    <p:extLst>
      <p:ext uri="{BB962C8B-B14F-4D97-AF65-F5344CB8AC3E}">
        <p14:creationId xmlns:p14="http://schemas.microsoft.com/office/powerpoint/2010/main" val="73709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2404416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E288-232E-1D48-82DE-07EBF3DB66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79E336-B17A-5B4B-B302-4D636DB645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264548-56BD-4148-8355-033BC74EB19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A6F740-9F46-6C4D-A683-3866414CB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940B5-5513-364A-9638-29A4D923D06F}"/>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381515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860A-82C5-4343-B467-1A8BDCFA3E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A75B30-4842-7244-9516-5906CDB4A0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DEB4C-D10A-4842-B743-B70E79204AA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7D845B-6CB5-AD4E-9A50-652D55CFD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D2461-C6D2-E549-9936-8A77237F4142}"/>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230649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8254B2-06C6-AB4A-98B3-86C1BA8E49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49278-428E-1843-B407-2431816393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2744B4-71BB-1147-B9C5-E6659864872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1CB867-0B9E-7E4D-A612-DE0ABC6F8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FC7D2-0531-CD42-BC0A-B4032C0401F2}"/>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1974480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09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2964825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962330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19405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2794254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40796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49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6/29/22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19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DC94-1C87-8743-AFDA-DCA6EE6F9C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A4DFFF-92F3-DD46-9F97-5C0B4D8B31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57238-C9C5-8946-BA8E-52C57740F94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F53C47-32C4-254E-B47E-D5B2072EE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98E8E-0EB0-4941-AC1B-88AC94A04C88}"/>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258427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6/29/22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59047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6/29/22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58258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6/29/22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80947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6/29/22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47899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6/29/22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7283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6/29/22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85452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6/29/22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27835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6/29/22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11198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6/29/22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65783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6/29/22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5188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7B1A-E304-584B-ACC6-FD1FD71C27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27F127-456E-744E-8116-EC10588AA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21540F-7140-124C-A5C5-49DFC8EFCE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0E0E696-033B-D745-A6FA-0DDCC8AE7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DBEB8-B791-AB4B-83A8-E06B4787A827}"/>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54585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6262-6079-174A-A0C8-BAB94741F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42F2A-8193-7B4F-84E2-CB5BA9BA83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6FE9EE-1628-B04D-B246-C52B14A362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19029-8C70-CF4A-90BB-E90805EC756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1C04C41-1EA2-024A-B15B-36962B2D2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DE449-D05B-F240-8846-5048FB7BBD0F}"/>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206835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0725B-AF40-2341-B6DD-4E9146752A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28141F-066A-E143-AFB4-75ECA5B9D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9497FA1-D755-4643-9F6B-5863CE589E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CC339B-6D2F-1644-B374-066421826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BB25DE-5D90-064C-8C75-4DDD18853B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9345A-2DFF-9642-8676-0E3C8BA184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4E44F6E-CB28-624C-BA1F-8C623CD0A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03E6E8-F21C-1947-A14C-CCAA49236B60}"/>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89721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8822-C082-3B44-B092-27D823577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C5A674-DFB3-BF41-80FE-C27B24708BB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05E3E74-072A-BF49-B298-5073DE7E54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90D21-F7EB-8948-AB8E-9126207CF296}"/>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252458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514CE-010B-594F-A8F6-AB56003F1AA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2080734-A94B-BB44-B80E-573AE460C8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2C05BD-B66D-4C43-A4F1-E8B0872BC8B8}"/>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224014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2C93-6867-F74A-A5D6-39166F0F9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5F9EB4-681C-F74D-B4FE-591CFA614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C8A0F1-2631-4F4D-BDE0-72C345B4A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34C10D-07EA-EC47-8862-50389EE06BE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BFAC8A7-6DB1-794B-9394-1F8C1D699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A1561-188F-5C45-AC2D-68EFBD449CEF}"/>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3108106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F8AB-359B-9340-8242-31D957779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65A248-DEFB-874E-AB86-742B78258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78A350-52A6-EC44-8968-6D7A3F736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DB18CF-2F1C-404E-B747-C7D69566945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DCB174C-CE7B-3247-9B17-5609F406C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F99AF-7E9F-F549-A9F5-1DE1A524135D}"/>
              </a:ext>
            </a:extLst>
          </p:cNvPr>
          <p:cNvSpPr>
            <a:spLocks noGrp="1"/>
          </p:cNvSpPr>
          <p:nvPr>
            <p:ph type="sldNum" sz="quarter" idx="12"/>
          </p:nvPr>
        </p:nvSpPr>
        <p:spPr/>
        <p:txBody>
          <a:bodyPr/>
          <a:lstStyle/>
          <a:p>
            <a:fld id="{58186731-A5AB-574C-8CCF-45BF25DA1FD6}" type="slidenum">
              <a:rPr lang="en-US" smtClean="0"/>
              <a:t>‹#›</a:t>
            </a:fld>
            <a:endParaRPr lang="en-US"/>
          </a:p>
        </p:txBody>
      </p:sp>
    </p:spTree>
    <p:extLst>
      <p:ext uri="{BB962C8B-B14F-4D97-AF65-F5344CB8AC3E}">
        <p14:creationId xmlns:p14="http://schemas.microsoft.com/office/powerpoint/2010/main" val="87545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5.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2C885-4D1C-E64F-8319-988D36F802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815380-5BC8-654D-8FBE-ACB34E76F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957B6-417A-8E48-BF00-09F106832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BE482B9-B098-074D-8BC9-90E0EF5D0A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036AE1-6F58-EB46-B0BF-CC8B2A861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86731-A5AB-574C-8CCF-45BF25DA1FD6}" type="slidenum">
              <a:rPr lang="en-US" smtClean="0"/>
              <a:t>‹#›</a:t>
            </a:fld>
            <a:endParaRPr lang="en-US"/>
          </a:p>
        </p:txBody>
      </p:sp>
    </p:spTree>
    <p:extLst>
      <p:ext uri="{BB962C8B-B14F-4D97-AF65-F5344CB8AC3E}">
        <p14:creationId xmlns:p14="http://schemas.microsoft.com/office/powerpoint/2010/main" val="226984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31629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6/29/22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420680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instagram.com/p/B9sF8sflLEi/" TargetMode="Externa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rive.google.com/drive/folders/1M8iHaLk_ASMuHlCWX6VTm1L70AS_OmVJ" TargetMode="Externa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png"/><Relationship Id="rId7"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3B51-A63B-2E43-8309-FC47710B7FAC}"/>
              </a:ext>
            </a:extLst>
          </p:cNvPr>
          <p:cNvSpPr>
            <a:spLocks noGrp="1"/>
          </p:cNvSpPr>
          <p:nvPr>
            <p:ph type="title" idx="4294967295"/>
          </p:nvPr>
        </p:nvSpPr>
        <p:spPr>
          <a:xfrm>
            <a:off x="415600" y="-810400"/>
            <a:ext cx="11360800" cy="810400"/>
          </a:xfrm>
        </p:spPr>
        <p:txBody>
          <a:bodyPr/>
          <a:lstStyle/>
          <a:p>
            <a:pPr rtl="0"/>
            <a:r>
              <a:rPr lang="en-US" dirty="0"/>
              <a:t>Hip-Hop Critical Pedagogy</a:t>
            </a:r>
          </a:p>
        </p:txBody>
      </p:sp>
    </p:spTree>
    <p:extLst>
      <p:ext uri="{BB962C8B-B14F-4D97-AF65-F5344CB8AC3E}">
        <p14:creationId xmlns:p14="http://schemas.microsoft.com/office/powerpoint/2010/main" val="3708826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06A1D9F1-494E-47EE-A54E-3FB18DAA6057}"/>
              </a:ext>
            </a:extLst>
          </p:cNvPr>
          <p:cNvSpPr>
            <a:spLocks noGrp="1"/>
          </p:cNvSpPr>
          <p:nvPr>
            <p:ph type="title"/>
          </p:nvPr>
        </p:nvSpPr>
        <p:spPr>
          <a:xfrm>
            <a:off x="4970109" y="484632"/>
            <a:ext cx="6730277" cy="1609344"/>
          </a:xfrm>
          <a:ln>
            <a:noFill/>
          </a:ln>
        </p:spPr>
        <p:txBody>
          <a:bodyPr>
            <a:normAutofit/>
          </a:bodyPr>
          <a:lstStyle/>
          <a:p>
            <a:br>
              <a:rPr lang="en-US" sz="2100" dirty="0"/>
            </a:br>
            <a:r>
              <a:rPr lang="en-US" sz="2100" dirty="0"/>
              <a:t>Hip Hop as a Critical Pedagogy</a:t>
            </a:r>
            <a:br>
              <a:rPr lang="en-US" sz="2100" dirty="0"/>
            </a:br>
            <a:r>
              <a:rPr lang="en-US" sz="2100" dirty="0"/>
              <a:t>The Connection to The Culturally relevant Pedagogy </a:t>
            </a:r>
            <a:br>
              <a:rPr lang="en-US" sz="2100" dirty="0"/>
            </a:br>
            <a:br>
              <a:rPr lang="en-US" sz="2100" dirty="0"/>
            </a:br>
            <a:endParaRPr lang="en-US" sz="2100" dirty="0"/>
          </a:p>
        </p:txBody>
      </p:sp>
      <p:pic>
        <p:nvPicPr>
          <p:cNvPr id="7" name="Picture 6" descr="Image of James Baldwin, quoted as saying: &quot;The paradox of education, as one becomes conscious, one begins to examine the society in which he is being educated.&quot;">
            <a:extLst>
              <a:ext uri="{FF2B5EF4-FFF2-40B4-BE49-F238E27FC236}">
                <a16:creationId xmlns:a16="http://schemas.microsoft.com/office/drawing/2014/main" id="{0F28BFB8-B471-4C25-8C4D-7A63F9F2A0CD}"/>
              </a:ext>
            </a:extLst>
          </p:cNvPr>
          <p:cNvPicPr>
            <a:picLocks noChangeAspect="1"/>
          </p:cNvPicPr>
          <p:nvPr/>
        </p:nvPicPr>
        <p:blipFill>
          <a:blip r:embed="rId4"/>
          <a:stretch>
            <a:fillRect/>
          </a:stretch>
        </p:blipFill>
        <p:spPr>
          <a:xfrm>
            <a:off x="633999" y="1554282"/>
            <a:ext cx="3722101" cy="3759697"/>
          </a:xfrm>
          <a:prstGeom prst="rect">
            <a:avLst/>
          </a:prstGeom>
        </p:spPr>
      </p:pic>
      <p:sp>
        <p:nvSpPr>
          <p:cNvPr id="3" name="Content Placeholder 2">
            <a:extLst>
              <a:ext uri="{FF2B5EF4-FFF2-40B4-BE49-F238E27FC236}">
                <a16:creationId xmlns:a16="http://schemas.microsoft.com/office/drawing/2014/main" id="{DB6A87A1-9945-4DEE-8E2B-43DAD7D24499}"/>
              </a:ext>
            </a:extLst>
          </p:cNvPr>
          <p:cNvSpPr>
            <a:spLocks noGrp="1"/>
          </p:cNvSpPr>
          <p:nvPr>
            <p:ph idx="1"/>
          </p:nvPr>
        </p:nvSpPr>
        <p:spPr>
          <a:xfrm>
            <a:off x="4970109" y="2121408"/>
            <a:ext cx="6730276" cy="4050792"/>
          </a:xfrm>
        </p:spPr>
        <p:txBody>
          <a:bodyPr>
            <a:normAutofit lnSpcReduction="10000"/>
          </a:bodyPr>
          <a:lstStyle/>
          <a:p>
            <a:r>
              <a:rPr lang="en-US" sz="1900" dirty="0"/>
              <a:t>3-Tenants of Culturally Relevant Pedagogy (CRP)-Ladson-Billings, 2018. </a:t>
            </a:r>
          </a:p>
          <a:p>
            <a:pPr marL="0" indent="0">
              <a:buNone/>
            </a:pPr>
            <a:r>
              <a:rPr lang="en-US" sz="1900" dirty="0"/>
              <a:t>-</a:t>
            </a:r>
            <a:r>
              <a:rPr lang="en-US" sz="1900" b="1" dirty="0"/>
              <a:t>A Focus on Student Learning-</a:t>
            </a:r>
            <a:r>
              <a:rPr lang="en-US" sz="1900" dirty="0"/>
              <a:t>”Intellectual Growth”</a:t>
            </a:r>
          </a:p>
          <a:p>
            <a:pPr marL="0" indent="0">
              <a:buNone/>
            </a:pPr>
            <a:r>
              <a:rPr lang="en-US" sz="1900" dirty="0"/>
              <a:t>-</a:t>
            </a:r>
            <a:r>
              <a:rPr lang="en-US" sz="1900" b="1" dirty="0"/>
              <a:t>Developing Students  Cultural Competence </a:t>
            </a:r>
            <a:r>
              <a:rPr lang="en-US" sz="1900" dirty="0"/>
              <a:t>“ is beyond artifacts, foods, and customs but expanded to include thought, perceptions, feelings, and attitudes”.  All students have culture and should be able to develop fluency in another culture” </a:t>
            </a:r>
          </a:p>
          <a:p>
            <a:pPr marL="0" indent="0">
              <a:buNone/>
            </a:pPr>
            <a:r>
              <a:rPr lang="en-US" sz="1900" i="1" dirty="0"/>
              <a:t>As educators, it is essential to assist students with recognizing and appreciating their cultural of origin. </a:t>
            </a:r>
          </a:p>
          <a:p>
            <a:pPr marL="0" indent="0">
              <a:buNone/>
            </a:pPr>
            <a:r>
              <a:rPr lang="en-US" sz="1900" dirty="0"/>
              <a:t>-</a:t>
            </a:r>
            <a:r>
              <a:rPr lang="en-US" sz="1900" b="1" dirty="0"/>
              <a:t>Developing Students Critical Consciousness</a:t>
            </a:r>
            <a:r>
              <a:rPr lang="en-US" sz="1900" dirty="0"/>
              <a:t>-“So What Factor”</a:t>
            </a:r>
          </a:p>
          <a:p>
            <a:pPr marL="0" indent="0">
              <a:buNone/>
            </a:pPr>
            <a:r>
              <a:rPr lang="en-US" sz="1900" i="1" dirty="0"/>
              <a:t>History and knowledge of current times is essential here. </a:t>
            </a:r>
          </a:p>
          <a:p>
            <a:pPr marL="0" indent="0">
              <a:buNone/>
            </a:pPr>
            <a:endParaRPr lang="en-US" sz="1900" i="1" dirty="0"/>
          </a:p>
          <a:p>
            <a:pPr marL="0" indent="0">
              <a:buNone/>
            </a:pPr>
            <a:endParaRPr lang="en-US" sz="1900" dirty="0"/>
          </a:p>
        </p:txBody>
      </p:sp>
      <p:grpSp>
        <p:nvGrpSpPr>
          <p:cNvPr id="21" name="Group 13">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15">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695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D9F1-494E-47EE-A54E-3FB18DAA6057}"/>
              </a:ext>
            </a:extLst>
          </p:cNvPr>
          <p:cNvSpPr>
            <a:spLocks noGrp="1"/>
          </p:cNvSpPr>
          <p:nvPr>
            <p:ph type="title"/>
          </p:nvPr>
        </p:nvSpPr>
        <p:spPr/>
        <p:txBody>
          <a:bodyPr>
            <a:normAutofit fontScale="90000"/>
          </a:bodyPr>
          <a:lstStyle/>
          <a:p>
            <a:br>
              <a:rPr lang="en-US" dirty="0"/>
            </a:br>
            <a:r>
              <a:rPr lang="en-US" dirty="0"/>
              <a:t>Hip-Hop as a Critical Pedagogy</a:t>
            </a:r>
            <a:br>
              <a:rPr lang="en-US" dirty="0"/>
            </a:br>
            <a:endParaRPr lang="en-US" dirty="0"/>
          </a:p>
        </p:txBody>
      </p:sp>
      <p:sp>
        <p:nvSpPr>
          <p:cNvPr id="3" name="Content Placeholder 2">
            <a:extLst>
              <a:ext uri="{FF2B5EF4-FFF2-40B4-BE49-F238E27FC236}">
                <a16:creationId xmlns:a16="http://schemas.microsoft.com/office/drawing/2014/main" id="{DB6A87A1-9945-4DEE-8E2B-43DAD7D24499}"/>
              </a:ext>
            </a:extLst>
          </p:cNvPr>
          <p:cNvSpPr>
            <a:spLocks noGrp="1"/>
          </p:cNvSpPr>
          <p:nvPr>
            <p:ph idx="1"/>
          </p:nvPr>
        </p:nvSpPr>
        <p:spPr>
          <a:xfrm>
            <a:off x="852792" y="2093976"/>
            <a:ext cx="10058400" cy="4050792"/>
          </a:xfrm>
        </p:spPr>
        <p:txBody>
          <a:bodyPr>
            <a:normAutofit fontScale="92500" lnSpcReduction="20000"/>
          </a:bodyPr>
          <a:lstStyle/>
          <a:p>
            <a:pPr marL="0" indent="0">
              <a:buNone/>
            </a:pPr>
            <a:endParaRPr lang="en-US" dirty="0"/>
          </a:p>
          <a:p>
            <a:pPr marL="0" indent="0">
              <a:buNone/>
            </a:pPr>
            <a:r>
              <a:rPr lang="en-US" dirty="0"/>
              <a:t>Hip-Hop Pedagogy is designed to create a forum for hip-hop to be understood as a means to expose and critique social inequities specifically access to opportunities within education (Akom, 2009, Rose, 2018). </a:t>
            </a:r>
          </a:p>
          <a:p>
            <a:pPr marL="0" indent="0">
              <a:buNone/>
            </a:pPr>
            <a:endParaRPr lang="en-US" dirty="0"/>
          </a:p>
          <a:p>
            <a:pPr marL="0" indent="0">
              <a:buNone/>
            </a:pPr>
            <a:r>
              <a:rPr lang="en-US" dirty="0"/>
              <a:t>Courtney Rose (2018)-Framework for Critical Hip-Hop Teacher Education (CHHTE)</a:t>
            </a:r>
          </a:p>
          <a:p>
            <a:pPr marL="0" indent="0">
              <a:buNone/>
            </a:pPr>
            <a:r>
              <a:rPr lang="en-US" dirty="0"/>
              <a:t>(Four Tenants)</a:t>
            </a:r>
          </a:p>
          <a:p>
            <a:pPr marL="0" indent="0">
              <a:buNone/>
            </a:pPr>
            <a:endParaRPr lang="en-US" dirty="0"/>
          </a:p>
          <a:p>
            <a:pPr marL="0" indent="0">
              <a:buNone/>
            </a:pPr>
            <a:r>
              <a:rPr lang="en-US" dirty="0"/>
              <a:t>1-Hip-Hop As a Lived Experience</a:t>
            </a:r>
          </a:p>
          <a:p>
            <a:pPr marL="0" indent="0">
              <a:buNone/>
            </a:pPr>
            <a:r>
              <a:rPr lang="en-US" dirty="0"/>
              <a:t>2 Dialogic Problem-Posing Curriculum-”Turns teacher into a facilitator”</a:t>
            </a:r>
          </a:p>
          <a:p>
            <a:pPr marL="0" indent="0">
              <a:buNone/>
            </a:pPr>
            <a:r>
              <a:rPr lang="en-US" dirty="0"/>
              <a:t>3 Curriculum as a (De) Colonizer-Cultural Competence </a:t>
            </a:r>
          </a:p>
          <a:p>
            <a:pPr marL="0" indent="0">
              <a:buNone/>
            </a:pPr>
            <a:r>
              <a:rPr lang="en-US" dirty="0"/>
              <a:t>4 Development of Critical Consciousness-Connection to CRP </a:t>
            </a:r>
          </a:p>
          <a:p>
            <a:pPr marL="0" indent="0">
              <a:buNone/>
            </a:pPr>
            <a:endParaRPr lang="en-US" dirty="0"/>
          </a:p>
        </p:txBody>
      </p:sp>
    </p:spTree>
    <p:extLst>
      <p:ext uri="{BB962C8B-B14F-4D97-AF65-F5344CB8AC3E}">
        <p14:creationId xmlns:p14="http://schemas.microsoft.com/office/powerpoint/2010/main" val="334729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8" name="Rectangle 2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8FBC7A-7452-4CA8-BF3B-D20A136E45F9}"/>
              </a:ext>
            </a:extLst>
          </p:cNvPr>
          <p:cNvSpPr>
            <a:spLocks noGrp="1"/>
          </p:cNvSpPr>
          <p:nvPr>
            <p:ph type="title"/>
          </p:nvPr>
        </p:nvSpPr>
        <p:spPr>
          <a:xfrm>
            <a:off x="1285456" y="4162031"/>
            <a:ext cx="4543683" cy="1767141"/>
          </a:xfrm>
        </p:spPr>
        <p:txBody>
          <a:bodyPr>
            <a:normAutofit/>
          </a:bodyPr>
          <a:lstStyle/>
          <a:p>
            <a:pPr algn="r"/>
            <a:r>
              <a:rPr lang="en-US" dirty="0"/>
              <a:t>Placing it into Action</a:t>
            </a:r>
          </a:p>
        </p:txBody>
      </p:sp>
      <p:pic>
        <p:nvPicPr>
          <p:cNvPr id="6" name="Picture 5" descr="Curious emoji">
            <a:extLst>
              <a:ext uri="{FF2B5EF4-FFF2-40B4-BE49-F238E27FC236}">
                <a16:creationId xmlns:a16="http://schemas.microsoft.com/office/drawing/2014/main" id="{D60BE4E7-C64A-4EBC-B50D-9FBB0E83C7D0}"/>
              </a:ext>
            </a:extLst>
          </p:cNvPr>
          <p:cNvPicPr>
            <a:picLocks noChangeAspect="1"/>
          </p:cNvPicPr>
          <p:nvPr/>
        </p:nvPicPr>
        <p:blipFill>
          <a:blip r:embed="rId4"/>
          <a:stretch>
            <a:fillRect/>
          </a:stretch>
        </p:blipFill>
        <p:spPr>
          <a:xfrm>
            <a:off x="1136401" y="564542"/>
            <a:ext cx="2942026" cy="3064611"/>
          </a:xfrm>
          <a:prstGeom prst="rect">
            <a:avLst/>
          </a:prstGeom>
        </p:spPr>
      </p:pic>
      <p:pic>
        <p:nvPicPr>
          <p:cNvPr id="4" name="Picture 3" descr="Image of a person jumping through hoops">
            <a:extLst>
              <a:ext uri="{FF2B5EF4-FFF2-40B4-BE49-F238E27FC236}">
                <a16:creationId xmlns:a16="http://schemas.microsoft.com/office/drawing/2014/main" id="{C408CE1A-8881-4499-9762-32966F5556F9}"/>
              </a:ext>
            </a:extLst>
          </p:cNvPr>
          <p:cNvPicPr>
            <a:picLocks noChangeAspect="1"/>
          </p:cNvPicPr>
          <p:nvPr/>
        </p:nvPicPr>
        <p:blipFill>
          <a:blip r:embed="rId5"/>
          <a:stretch>
            <a:fillRect/>
          </a:stretch>
        </p:blipFill>
        <p:spPr>
          <a:xfrm>
            <a:off x="4525295" y="1243517"/>
            <a:ext cx="3204999" cy="1706661"/>
          </a:xfrm>
          <a:prstGeom prst="rect">
            <a:avLst/>
          </a:prstGeom>
        </p:spPr>
      </p:pic>
      <p:pic>
        <p:nvPicPr>
          <p:cNvPr id="5" name="Picture 4" descr="Sad emoji">
            <a:extLst>
              <a:ext uri="{FF2B5EF4-FFF2-40B4-BE49-F238E27FC236}">
                <a16:creationId xmlns:a16="http://schemas.microsoft.com/office/drawing/2014/main" id="{57407372-1409-4EE7-A3DA-E6BB84AF3FEF}"/>
              </a:ext>
            </a:extLst>
          </p:cNvPr>
          <p:cNvPicPr>
            <a:picLocks noChangeAspect="1"/>
          </p:cNvPicPr>
          <p:nvPr/>
        </p:nvPicPr>
        <p:blipFill>
          <a:blip r:embed="rId6"/>
          <a:stretch>
            <a:fillRect/>
          </a:stretch>
        </p:blipFill>
        <p:spPr>
          <a:xfrm>
            <a:off x="8105681" y="564542"/>
            <a:ext cx="3072291" cy="3064611"/>
          </a:xfrm>
          <a:prstGeom prst="rect">
            <a:avLst/>
          </a:prstGeom>
        </p:spPr>
      </p:pic>
      <p:sp>
        <p:nvSpPr>
          <p:cNvPr id="3" name="Content Placeholder 2">
            <a:extLst>
              <a:ext uri="{FF2B5EF4-FFF2-40B4-BE49-F238E27FC236}">
                <a16:creationId xmlns:a16="http://schemas.microsoft.com/office/drawing/2014/main" id="{26936C98-18B4-4252-A242-5B0C1273F93B}"/>
              </a:ext>
            </a:extLst>
          </p:cNvPr>
          <p:cNvSpPr>
            <a:spLocks noGrp="1"/>
          </p:cNvSpPr>
          <p:nvPr>
            <p:ph idx="1"/>
          </p:nvPr>
        </p:nvSpPr>
        <p:spPr>
          <a:xfrm>
            <a:off x="6217920" y="4170410"/>
            <a:ext cx="4699221" cy="1767141"/>
          </a:xfrm>
        </p:spPr>
        <p:txBody>
          <a:bodyPr anchor="ctr">
            <a:normAutofit/>
          </a:bodyPr>
          <a:lstStyle/>
          <a:p>
            <a:r>
              <a:rPr lang="en-US" sz="1800" dirty="0"/>
              <a:t>The process-</a:t>
            </a:r>
          </a:p>
          <a:p>
            <a:pPr marL="0" indent="0">
              <a:buNone/>
            </a:pPr>
            <a:r>
              <a:rPr lang="en-US" sz="1800" dirty="0"/>
              <a:t>*Brainstorm about the class with co-instructor, Dr. Derrick Robinson</a:t>
            </a:r>
          </a:p>
          <a:p>
            <a:pPr marL="0" indent="0">
              <a:buNone/>
            </a:pPr>
            <a:r>
              <a:rPr lang="en-US" sz="1800" dirty="0"/>
              <a:t>*University Protocol….</a:t>
            </a:r>
          </a:p>
        </p:txBody>
      </p:sp>
      <p:sp>
        <p:nvSpPr>
          <p:cNvPr id="32" name="Rectangle 3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8018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BC7A-7452-4CA8-BF3B-D20A136E45F9}"/>
              </a:ext>
            </a:extLst>
          </p:cNvPr>
          <p:cNvSpPr>
            <a:spLocks noGrp="1"/>
          </p:cNvSpPr>
          <p:nvPr>
            <p:ph type="title"/>
          </p:nvPr>
        </p:nvSpPr>
        <p:spPr>
          <a:xfrm>
            <a:off x="1069848" y="798394"/>
            <a:ext cx="5026152" cy="1637730"/>
          </a:xfrm>
        </p:spPr>
        <p:txBody>
          <a:bodyPr>
            <a:normAutofit/>
          </a:bodyPr>
          <a:lstStyle/>
          <a:p>
            <a:r>
              <a:rPr lang="en-US" sz="4400" dirty="0"/>
              <a:t>Placing it into Action</a:t>
            </a:r>
          </a:p>
        </p:txBody>
      </p:sp>
      <p:sp>
        <p:nvSpPr>
          <p:cNvPr id="3" name="Content Placeholder 2">
            <a:extLst>
              <a:ext uri="{FF2B5EF4-FFF2-40B4-BE49-F238E27FC236}">
                <a16:creationId xmlns:a16="http://schemas.microsoft.com/office/drawing/2014/main" id="{26936C98-18B4-4252-A242-5B0C1273F93B}"/>
              </a:ext>
            </a:extLst>
          </p:cNvPr>
          <p:cNvSpPr>
            <a:spLocks noGrp="1"/>
          </p:cNvSpPr>
          <p:nvPr>
            <p:ph idx="1"/>
          </p:nvPr>
        </p:nvSpPr>
        <p:spPr>
          <a:xfrm>
            <a:off x="863114" y="1966357"/>
            <a:ext cx="4730451" cy="3593592"/>
          </a:xfrm>
        </p:spPr>
        <p:txBody>
          <a:bodyPr>
            <a:noAutofit/>
          </a:bodyPr>
          <a:lstStyle/>
          <a:p>
            <a:r>
              <a:rPr lang="en-US" dirty="0"/>
              <a:t>The process-</a:t>
            </a:r>
          </a:p>
          <a:p>
            <a:pPr marL="0" indent="0">
              <a:buNone/>
            </a:pPr>
            <a:r>
              <a:rPr lang="en-US" dirty="0"/>
              <a:t>*Planning Team-Dr. Gina Tillis (Community Based Project/Spoken Word), Ms. Keishana Barnes (Research Considerations)</a:t>
            </a:r>
          </a:p>
          <a:p>
            <a:pPr marL="0" indent="0">
              <a:buNone/>
            </a:pPr>
            <a:r>
              <a:rPr lang="en-US" b="1" dirty="0">
                <a:highlight>
                  <a:srgbClr val="FFFF00"/>
                </a:highlight>
              </a:rPr>
              <a:t>*Street Team</a:t>
            </a:r>
          </a:p>
          <a:p>
            <a:pPr marL="0" indent="0">
              <a:buNone/>
            </a:pPr>
            <a:r>
              <a:rPr lang="en-US" dirty="0"/>
              <a:t>*Hybrid Course Initially-</a:t>
            </a:r>
          </a:p>
          <a:p>
            <a:pPr marL="0" indent="0">
              <a:buNone/>
            </a:pPr>
            <a:r>
              <a:rPr lang="en-US" i="1" dirty="0"/>
              <a:t>Mondays 1-4pm/With the Pandemic, there was a transition to Online Instruction</a:t>
            </a:r>
          </a:p>
          <a:p>
            <a:pPr marL="0" indent="0">
              <a:buNone/>
            </a:pPr>
            <a:r>
              <a:rPr lang="en-US" dirty="0"/>
              <a:t> Zoom Sessions/Instagram Live </a:t>
            </a:r>
          </a:p>
          <a:p>
            <a:pPr marL="0" indent="0">
              <a:buNone/>
            </a:pPr>
            <a:r>
              <a:rPr lang="en-US" dirty="0"/>
              <a:t>*12 Students-Different Majors-</a:t>
            </a:r>
          </a:p>
          <a:p>
            <a:pPr marL="0" indent="0">
              <a:buNone/>
            </a:pPr>
            <a:r>
              <a:rPr lang="en-US" dirty="0"/>
              <a:t>African American Studies, English, Youth Services </a:t>
            </a:r>
          </a:p>
        </p:txBody>
      </p:sp>
      <p:sp>
        <p:nvSpPr>
          <p:cNvPr id="10" name="Freeform: Shape 9">
            <a:extLst>
              <a:ext uri="{FF2B5EF4-FFF2-40B4-BE49-F238E27FC236}">
                <a16:creationId xmlns:a16="http://schemas.microsoft.com/office/drawing/2014/main" id="{B16070FD-9EB8-4AC8-A8E2-267228385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4"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 name="Picture 4" descr="Image of Street Team Marketing &amp; Promotion Logo">
            <a:extLst>
              <a:ext uri="{FF2B5EF4-FFF2-40B4-BE49-F238E27FC236}">
                <a16:creationId xmlns:a16="http://schemas.microsoft.com/office/drawing/2014/main" id="{274F8B33-7865-462C-B9E8-9E92EB999B90}"/>
              </a:ext>
            </a:extLst>
          </p:cNvPr>
          <p:cNvPicPr>
            <a:picLocks noChangeAspect="1"/>
          </p:cNvPicPr>
          <p:nvPr/>
        </p:nvPicPr>
        <p:blipFill>
          <a:blip r:embed="rId2"/>
          <a:stretch>
            <a:fillRect/>
          </a:stretch>
        </p:blipFill>
        <p:spPr>
          <a:xfrm>
            <a:off x="7271151" y="1339535"/>
            <a:ext cx="4218484" cy="2629125"/>
          </a:xfrm>
          <a:prstGeom prst="rect">
            <a:avLst/>
          </a:prstGeom>
        </p:spPr>
      </p:pic>
    </p:spTree>
    <p:extLst>
      <p:ext uri="{BB962C8B-B14F-4D97-AF65-F5344CB8AC3E}">
        <p14:creationId xmlns:p14="http://schemas.microsoft.com/office/powerpoint/2010/main" val="1552963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4C5769-E723-4A1E-B4F6-F6BB27AE7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 name="Rectangle 9">
            <a:extLst>
              <a:ext uri="{FF2B5EF4-FFF2-40B4-BE49-F238E27FC236}">
                <a16:creationId xmlns:a16="http://schemas.microsoft.com/office/drawing/2014/main" id="{E878380D-0E99-4278-9939-702074B8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A60E2D1-96CC-4631-979B-FE8414323BD4}"/>
              </a:ext>
            </a:extLst>
          </p:cNvPr>
          <p:cNvSpPr>
            <a:spLocks noGrp="1"/>
          </p:cNvSpPr>
          <p:nvPr>
            <p:ph type="title"/>
          </p:nvPr>
        </p:nvSpPr>
        <p:spPr>
          <a:xfrm>
            <a:off x="643466" y="643466"/>
            <a:ext cx="3682727" cy="5571067"/>
          </a:xfrm>
        </p:spPr>
        <p:txBody>
          <a:bodyPr>
            <a:normAutofit/>
          </a:bodyPr>
          <a:lstStyle/>
          <a:p>
            <a:pPr algn="r"/>
            <a:r>
              <a:rPr lang="en-US" sz="4800" dirty="0">
                <a:solidFill>
                  <a:srgbClr val="FFFFFF"/>
                </a:solidFill>
              </a:rPr>
              <a:t>Course Objective </a:t>
            </a:r>
          </a:p>
        </p:txBody>
      </p:sp>
      <p:sp>
        <p:nvSpPr>
          <p:cNvPr id="12" name="Oval 11">
            <a:extLst>
              <a:ext uri="{FF2B5EF4-FFF2-40B4-BE49-F238E27FC236}">
                <a16:creationId xmlns:a16="http://schemas.microsoft.com/office/drawing/2014/main" id="{75A92D53-A461-451B-87E6-8746F6FC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 name="Content Placeholder 2">
            <a:extLst>
              <a:ext uri="{FF2B5EF4-FFF2-40B4-BE49-F238E27FC236}">
                <a16:creationId xmlns:a16="http://schemas.microsoft.com/office/drawing/2014/main" id="{440E219E-1329-4132-98D7-FCEAC9DDFE3B}"/>
              </a:ext>
            </a:extLst>
          </p:cNvPr>
          <p:cNvSpPr>
            <a:spLocks noGrp="1"/>
          </p:cNvSpPr>
          <p:nvPr>
            <p:ph idx="1"/>
          </p:nvPr>
        </p:nvSpPr>
        <p:spPr>
          <a:xfrm>
            <a:off x="4932557" y="643465"/>
            <a:ext cx="6469168" cy="5586215"/>
          </a:xfrm>
        </p:spPr>
        <p:txBody>
          <a:bodyPr anchor="ctr">
            <a:normAutofit/>
          </a:bodyPr>
          <a:lstStyle/>
          <a:p>
            <a:r>
              <a:rPr lang="en-US" sz="1700" dirty="0"/>
              <a:t>This introductory course will examine the phenomena of the genera of hip-hop/rap and its impact on education and potential to be a driving force in maximizing the education of youth enrolled within urban school settings. Through several theoretical framework lens including cultural relevant pedagogy and critical media pedagogy, an analysis on the art of hip-hop: art, dance, dee-jaying, and rap (lyricism) will be the foundational themes of the course. The main focus of the course will prioritize the interpretation of hip-hop/rap lyrics (lyricism) and the ways it speaks to the youth. An exploration on how hip-hop brings to the light topics such as oppression, violence, identity, culture, power, and activism toward social justice will be also serve as a foundational component within the course. There will be specified moments of discussion and reflection on how hip-hop is a voice for those from marginalized backgrounds setting the stage for a revolution of ideas that can impact urban education. The summative project of the course will provide the forum for students to present on the force and movement of hip-hop from a past, present and/or future perspective. </a:t>
            </a:r>
          </a:p>
          <a:p>
            <a:endParaRPr lang="en-US" sz="1700" dirty="0"/>
          </a:p>
          <a:p>
            <a:endParaRPr lang="en-US" sz="1700" dirty="0"/>
          </a:p>
        </p:txBody>
      </p:sp>
      <p:sp>
        <p:nvSpPr>
          <p:cNvPr id="14" name="Oval 13">
            <a:extLst>
              <a:ext uri="{FF2B5EF4-FFF2-40B4-BE49-F238E27FC236}">
                <a16:creationId xmlns:a16="http://schemas.microsoft.com/office/drawing/2014/main" id="{F003ABC2-0D2A-42E5-9778-D9E8DBB54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4402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D1A6EB1D-27F2-45E3-AEA2-E79FEF77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BD8FBC7A-7452-4CA8-BF3B-D20A136E45F9}"/>
              </a:ext>
            </a:extLst>
          </p:cNvPr>
          <p:cNvSpPr>
            <a:spLocks noGrp="1"/>
          </p:cNvSpPr>
          <p:nvPr>
            <p:ph type="title"/>
          </p:nvPr>
        </p:nvSpPr>
        <p:spPr>
          <a:xfrm>
            <a:off x="644893" y="484632"/>
            <a:ext cx="5168168" cy="1609344"/>
          </a:xfrm>
        </p:spPr>
        <p:txBody>
          <a:bodyPr>
            <a:normAutofit/>
          </a:bodyPr>
          <a:lstStyle/>
          <a:p>
            <a:r>
              <a:rPr lang="en-US" sz="4400" dirty="0"/>
              <a:t>Placing it into Action</a:t>
            </a:r>
          </a:p>
        </p:txBody>
      </p:sp>
      <p:sp>
        <p:nvSpPr>
          <p:cNvPr id="3" name="Content Placeholder 2">
            <a:extLst>
              <a:ext uri="{FF2B5EF4-FFF2-40B4-BE49-F238E27FC236}">
                <a16:creationId xmlns:a16="http://schemas.microsoft.com/office/drawing/2014/main" id="{26936C98-18B4-4252-A242-5B0C1273F93B}"/>
              </a:ext>
            </a:extLst>
          </p:cNvPr>
          <p:cNvSpPr>
            <a:spLocks noGrp="1"/>
          </p:cNvSpPr>
          <p:nvPr>
            <p:ph idx="1"/>
          </p:nvPr>
        </p:nvSpPr>
        <p:spPr>
          <a:xfrm>
            <a:off x="644893" y="2121408"/>
            <a:ext cx="5168168" cy="3759628"/>
          </a:xfrm>
        </p:spPr>
        <p:txBody>
          <a:bodyPr>
            <a:normAutofit/>
          </a:bodyPr>
          <a:lstStyle/>
          <a:p>
            <a:r>
              <a:rPr lang="en-US" sz="1800" dirty="0"/>
              <a:t>Teaching The Course-</a:t>
            </a:r>
          </a:p>
          <a:p>
            <a:pPr marL="0" indent="0">
              <a:buNone/>
            </a:pPr>
            <a:r>
              <a:rPr lang="en-US" sz="1800" dirty="0"/>
              <a:t>Analysis of Songs/Lyrics</a:t>
            </a:r>
          </a:p>
          <a:p>
            <a:pPr marL="0" indent="0">
              <a:buNone/>
            </a:pPr>
            <a:r>
              <a:rPr lang="en-US" sz="1800" dirty="0"/>
              <a:t>*Guest Speakers-WebbStar </a:t>
            </a:r>
          </a:p>
          <a:p>
            <a:pPr marL="0" indent="0">
              <a:buNone/>
            </a:pPr>
            <a:r>
              <a:rPr lang="en-US" sz="1800" dirty="0"/>
              <a:t>*Student Performance/University of Memphis Campus School </a:t>
            </a:r>
          </a:p>
          <a:p>
            <a:pPr marL="0" indent="0">
              <a:buNone/>
            </a:pPr>
            <a:r>
              <a:rPr lang="en-US" sz="1800" dirty="0"/>
              <a:t>*Lunch Fellowship Central Barbeque/National Civil Rights Museum </a:t>
            </a:r>
          </a:p>
          <a:p>
            <a:pPr marL="0" indent="0">
              <a:buNone/>
            </a:pPr>
            <a:r>
              <a:rPr lang="en-US" sz="1800" dirty="0"/>
              <a:t>*Zoom/Instagram Live</a:t>
            </a:r>
          </a:p>
          <a:p>
            <a:pPr marL="0" indent="0">
              <a:buNone/>
            </a:pPr>
            <a:r>
              <a:rPr lang="en-US" sz="1800" dirty="0"/>
              <a:t>*Final Project-Zoom </a:t>
            </a:r>
          </a:p>
          <a:p>
            <a:pPr marL="0" indent="0">
              <a:buNone/>
            </a:pPr>
            <a:endParaRPr lang="en-US" sz="1800" dirty="0"/>
          </a:p>
        </p:txBody>
      </p:sp>
      <p:sp>
        <p:nvSpPr>
          <p:cNvPr id="26" name="Rectangle 13">
            <a:extLst>
              <a:ext uri="{FF2B5EF4-FFF2-40B4-BE49-F238E27FC236}">
                <a16:creationId xmlns:a16="http://schemas.microsoft.com/office/drawing/2014/main" id="{A085389E-1986-49CE-AB37-9D549DA5C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21733"/>
            <a:ext cx="2370280" cy="2832579"/>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 name="Picture 4" descr="Image of &quot;I used to Love H.E.R.&quot; album cover">
            <a:extLst>
              <a:ext uri="{FF2B5EF4-FFF2-40B4-BE49-F238E27FC236}">
                <a16:creationId xmlns:a16="http://schemas.microsoft.com/office/drawing/2014/main" id="{0EC5D6BC-B53A-405F-A655-3838332B733F}"/>
              </a:ext>
            </a:extLst>
          </p:cNvPr>
          <p:cNvPicPr>
            <a:picLocks noChangeAspect="1"/>
          </p:cNvPicPr>
          <p:nvPr/>
        </p:nvPicPr>
        <p:blipFill>
          <a:blip r:embed="rId3"/>
          <a:stretch>
            <a:fillRect/>
          </a:stretch>
        </p:blipFill>
        <p:spPr>
          <a:xfrm>
            <a:off x="6402084" y="713449"/>
            <a:ext cx="2041678" cy="2041678"/>
          </a:xfrm>
          <a:prstGeom prst="rect">
            <a:avLst/>
          </a:prstGeom>
        </p:spPr>
      </p:pic>
      <p:sp>
        <p:nvSpPr>
          <p:cNvPr id="27" name="Rectangle 15">
            <a:extLst>
              <a:ext uri="{FF2B5EF4-FFF2-40B4-BE49-F238E27FC236}">
                <a16:creationId xmlns:a16="http://schemas.microsoft.com/office/drawing/2014/main" id="{2A2D4ECA-260C-4585-ACC0-B4A1BE38C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5496" y="321734"/>
            <a:ext cx="3117048" cy="2832578"/>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6" name="Picture 5" descr="Image of &quot;Queen Latifa - All Hail the Queen&quot;">
            <a:extLst>
              <a:ext uri="{FF2B5EF4-FFF2-40B4-BE49-F238E27FC236}">
                <a16:creationId xmlns:a16="http://schemas.microsoft.com/office/drawing/2014/main" id="{90ABA7E6-85F1-43FA-B9E1-D154F87E527A}"/>
              </a:ext>
            </a:extLst>
          </p:cNvPr>
          <p:cNvPicPr>
            <a:picLocks noChangeAspect="1"/>
          </p:cNvPicPr>
          <p:nvPr/>
        </p:nvPicPr>
        <p:blipFill>
          <a:blip r:embed="rId4"/>
          <a:stretch>
            <a:fillRect/>
          </a:stretch>
        </p:blipFill>
        <p:spPr>
          <a:xfrm>
            <a:off x="8926364" y="951601"/>
            <a:ext cx="2795314" cy="1565375"/>
          </a:xfrm>
          <a:prstGeom prst="rect">
            <a:avLst/>
          </a:prstGeom>
        </p:spPr>
      </p:pic>
      <p:sp>
        <p:nvSpPr>
          <p:cNvPr id="28" name="Rectangle 17">
            <a:extLst>
              <a:ext uri="{FF2B5EF4-FFF2-40B4-BE49-F238E27FC236}">
                <a16:creationId xmlns:a16="http://schemas.microsoft.com/office/drawing/2014/main" id="{EBE758D3-30AE-45A1-AB24-FB703FB6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334174"/>
            <a:ext cx="2370280" cy="2768243"/>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7" name="Picture 6" descr="Public Enemy: Fight the Power album cover">
            <a:extLst>
              <a:ext uri="{FF2B5EF4-FFF2-40B4-BE49-F238E27FC236}">
                <a16:creationId xmlns:a16="http://schemas.microsoft.com/office/drawing/2014/main" id="{89463AF2-53D5-409F-9590-C56C28834CF5}"/>
              </a:ext>
            </a:extLst>
          </p:cNvPr>
          <p:cNvPicPr>
            <a:picLocks noChangeAspect="1"/>
          </p:cNvPicPr>
          <p:nvPr/>
        </p:nvPicPr>
        <p:blipFill>
          <a:blip r:embed="rId5"/>
          <a:stretch>
            <a:fillRect/>
          </a:stretch>
        </p:blipFill>
        <p:spPr>
          <a:xfrm>
            <a:off x="6410738" y="3701783"/>
            <a:ext cx="2033023" cy="2033023"/>
          </a:xfrm>
          <a:prstGeom prst="rect">
            <a:avLst/>
          </a:prstGeom>
        </p:spPr>
      </p:pic>
      <p:sp>
        <p:nvSpPr>
          <p:cNvPr id="20" name="Rectangle 19">
            <a:extLst>
              <a:ext uri="{FF2B5EF4-FFF2-40B4-BE49-F238E27FC236}">
                <a16:creationId xmlns:a16="http://schemas.microsoft.com/office/drawing/2014/main" id="{03422BEF-318A-4D19-96C4-98DA41FB6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5496" y="3334174"/>
            <a:ext cx="3117048" cy="2768243"/>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3" descr="Image of iconic Hip-Hop artists">
            <a:extLst>
              <a:ext uri="{FF2B5EF4-FFF2-40B4-BE49-F238E27FC236}">
                <a16:creationId xmlns:a16="http://schemas.microsoft.com/office/drawing/2014/main" id="{DBD5D764-1E5E-46A5-B69A-7DC4F8AB9C18}"/>
              </a:ext>
            </a:extLst>
          </p:cNvPr>
          <p:cNvPicPr>
            <a:picLocks noChangeAspect="1"/>
          </p:cNvPicPr>
          <p:nvPr/>
        </p:nvPicPr>
        <p:blipFill>
          <a:blip r:embed="rId6"/>
          <a:stretch>
            <a:fillRect/>
          </a:stretch>
        </p:blipFill>
        <p:spPr>
          <a:xfrm>
            <a:off x="8926364" y="4019466"/>
            <a:ext cx="2795314" cy="1397657"/>
          </a:xfrm>
          <a:prstGeom prst="rect">
            <a:avLst/>
          </a:prstGeom>
        </p:spPr>
      </p:pic>
      <p:grpSp>
        <p:nvGrpSpPr>
          <p:cNvPr id="29" name="Group 21">
            <a:extLst>
              <a:ext uri="{FF2B5EF4-FFF2-40B4-BE49-F238E27FC236}">
                <a16:creationId xmlns:a16="http://schemas.microsoft.com/office/drawing/2014/main" id="{E864A75F-97D5-4325-8987-91F1CA51A3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97926E77-4067-4657-ACD5-F98C1FF9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05299AF8-3207-4FA5-B420-5A58A64FA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54230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A4C4-61F3-46D3-A1CC-061EFC6462A6}"/>
              </a:ext>
            </a:extLst>
          </p:cNvPr>
          <p:cNvSpPr>
            <a:spLocks noGrp="1"/>
          </p:cNvSpPr>
          <p:nvPr>
            <p:ph type="title"/>
          </p:nvPr>
        </p:nvSpPr>
        <p:spPr>
          <a:xfrm>
            <a:off x="1069848" y="798394"/>
            <a:ext cx="4730451" cy="1637730"/>
          </a:xfrm>
        </p:spPr>
        <p:txBody>
          <a:bodyPr>
            <a:normAutofit/>
          </a:bodyPr>
          <a:lstStyle/>
          <a:p>
            <a:r>
              <a:rPr lang="en-US" sz="4400" dirty="0"/>
              <a:t>Place it Into Action-</a:t>
            </a:r>
            <a:br>
              <a:rPr lang="en-US" sz="4400" dirty="0"/>
            </a:br>
            <a:r>
              <a:rPr lang="en-US" sz="4400" dirty="0"/>
              <a:t>Guest Speaker  </a:t>
            </a:r>
          </a:p>
        </p:txBody>
      </p:sp>
      <p:sp>
        <p:nvSpPr>
          <p:cNvPr id="3" name="Content Placeholder 2">
            <a:extLst>
              <a:ext uri="{FF2B5EF4-FFF2-40B4-BE49-F238E27FC236}">
                <a16:creationId xmlns:a16="http://schemas.microsoft.com/office/drawing/2014/main" id="{D538E427-F889-4F4C-B86E-EA57B4DC6A02}"/>
              </a:ext>
            </a:extLst>
          </p:cNvPr>
          <p:cNvSpPr>
            <a:spLocks noGrp="1"/>
          </p:cNvSpPr>
          <p:nvPr>
            <p:ph idx="1"/>
          </p:nvPr>
        </p:nvSpPr>
        <p:spPr>
          <a:xfrm>
            <a:off x="1069848" y="2578608"/>
            <a:ext cx="4730451" cy="3593592"/>
          </a:xfrm>
        </p:spPr>
        <p:txBody>
          <a:bodyPr>
            <a:normAutofit/>
          </a:bodyPr>
          <a:lstStyle/>
          <a:p>
            <a:r>
              <a:rPr lang="en-US" sz="1800" dirty="0"/>
              <a:t>Guest Speaker-Local/National Recording Artist-WebbStar </a:t>
            </a:r>
          </a:p>
          <a:p>
            <a:pPr marL="0" indent="0">
              <a:buNone/>
            </a:pPr>
            <a:r>
              <a:rPr lang="en-US" sz="1800" dirty="0"/>
              <a:t>Rap Vs. Hip Hop Discussion</a:t>
            </a:r>
          </a:p>
          <a:p>
            <a:pPr marL="0" indent="0">
              <a:buNone/>
            </a:pPr>
            <a:r>
              <a:rPr lang="en-US" sz="1800" dirty="0"/>
              <a:t>*Local Special Educator within Shelby County Schools, Memphis, Tennessee </a:t>
            </a:r>
          </a:p>
          <a:p>
            <a:pPr marL="0" indent="0">
              <a:buNone/>
            </a:pPr>
            <a:endParaRPr lang="en-US" sz="1800" dirty="0"/>
          </a:p>
          <a:p>
            <a:pPr marL="0" indent="0">
              <a:buNone/>
            </a:pPr>
            <a:endParaRPr lang="en-US" sz="1800" dirty="0"/>
          </a:p>
          <a:p>
            <a:pPr marL="0" indent="0">
              <a:buNone/>
            </a:pPr>
            <a:endParaRPr lang="en-US" sz="1800" dirty="0"/>
          </a:p>
        </p:txBody>
      </p:sp>
      <p:sp>
        <p:nvSpPr>
          <p:cNvPr id="135" name="Freeform: Shape 134">
            <a:extLst>
              <a:ext uri="{FF2B5EF4-FFF2-40B4-BE49-F238E27FC236}">
                <a16:creationId xmlns:a16="http://schemas.microsoft.com/office/drawing/2014/main" id="{B16070FD-9EB8-4AC8-A8E2-267228385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4"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26" name="Picture 2" descr="“Shine” is now available for streaming on all platforms‼️Also be sure to check this song out on #netflix #onmyblock #season3 #episode5 🌘🌙">
            <a:hlinkClick r:id="rId2"/>
            <a:extLst>
              <a:ext uri="{FF2B5EF4-FFF2-40B4-BE49-F238E27FC236}">
                <a16:creationId xmlns:a16="http://schemas.microsoft.com/office/drawing/2014/main" id="{F4581DC7-B14E-4D54-9A5C-8BF478A7C16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3380" y="847514"/>
            <a:ext cx="2482540" cy="2482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mage of guest speaker presenting at the front of a classroom">
            <a:extLst>
              <a:ext uri="{FF2B5EF4-FFF2-40B4-BE49-F238E27FC236}">
                <a16:creationId xmlns:a16="http://schemas.microsoft.com/office/drawing/2014/main" id="{E6788BF4-6BE6-41E1-8C8D-C6C35A544E8E}"/>
              </a:ext>
            </a:extLst>
          </p:cNvPr>
          <p:cNvPicPr>
            <a:picLocks noChangeAspect="1"/>
          </p:cNvPicPr>
          <p:nvPr/>
        </p:nvPicPr>
        <p:blipFill>
          <a:blip r:embed="rId4"/>
          <a:stretch>
            <a:fillRect/>
          </a:stretch>
        </p:blipFill>
        <p:spPr>
          <a:xfrm>
            <a:off x="9186182" y="3640667"/>
            <a:ext cx="1974087" cy="2632117"/>
          </a:xfrm>
          <a:prstGeom prst="rect">
            <a:avLst/>
          </a:prstGeom>
        </p:spPr>
      </p:pic>
    </p:spTree>
    <p:extLst>
      <p:ext uri="{BB962C8B-B14F-4D97-AF65-F5344CB8AC3E}">
        <p14:creationId xmlns:p14="http://schemas.microsoft.com/office/powerpoint/2010/main" val="1943816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B461-42EE-4DB0-B4CE-4111EE1198A7}"/>
              </a:ext>
            </a:extLst>
          </p:cNvPr>
          <p:cNvSpPr>
            <a:spLocks noGrp="1"/>
          </p:cNvSpPr>
          <p:nvPr>
            <p:ph type="title"/>
          </p:nvPr>
        </p:nvSpPr>
        <p:spPr/>
        <p:txBody>
          <a:bodyPr>
            <a:normAutofit fontScale="90000"/>
          </a:bodyPr>
          <a:lstStyle/>
          <a:p>
            <a:r>
              <a:rPr lang="en-US" dirty="0"/>
              <a:t>Place it Into Action Campus School Presentation-Link-</a:t>
            </a:r>
            <a:r>
              <a:rPr lang="en-US" dirty="0">
                <a:hlinkClick r:id="rId2"/>
              </a:rPr>
              <a:t>https://drive.google.com/drive/folders/1M8iHaLk_ASMuHlCWX6VTm1L70AS_OmVJ</a:t>
            </a:r>
            <a:endParaRPr lang="en-US" dirty="0"/>
          </a:p>
        </p:txBody>
      </p:sp>
      <p:pic>
        <p:nvPicPr>
          <p:cNvPr id="9" name="Picture 8" descr="Image of a classroom of students posing for an album cover">
            <a:extLst>
              <a:ext uri="{FF2B5EF4-FFF2-40B4-BE49-F238E27FC236}">
                <a16:creationId xmlns:a16="http://schemas.microsoft.com/office/drawing/2014/main" id="{841048EE-2379-4108-90AA-099342C6837D}"/>
              </a:ext>
            </a:extLst>
          </p:cNvPr>
          <p:cNvPicPr>
            <a:picLocks noChangeAspect="1"/>
          </p:cNvPicPr>
          <p:nvPr/>
        </p:nvPicPr>
        <p:blipFill>
          <a:blip r:embed="rId3"/>
          <a:stretch>
            <a:fillRect/>
          </a:stretch>
        </p:blipFill>
        <p:spPr>
          <a:xfrm>
            <a:off x="747860" y="2797629"/>
            <a:ext cx="3724373" cy="3724373"/>
          </a:xfrm>
          <a:prstGeom prst="rect">
            <a:avLst/>
          </a:prstGeom>
        </p:spPr>
      </p:pic>
      <p:pic>
        <p:nvPicPr>
          <p:cNvPr id="7" name="Content Placeholder 6" descr="Students dancing during a classroom presentation">
            <a:extLst>
              <a:ext uri="{FF2B5EF4-FFF2-40B4-BE49-F238E27FC236}">
                <a16:creationId xmlns:a16="http://schemas.microsoft.com/office/drawing/2014/main" id="{33DF4D3E-E2DD-4FBF-95C3-9497D5BF9C7B}"/>
              </a:ext>
            </a:extLst>
          </p:cNvPr>
          <p:cNvPicPr>
            <a:picLocks noGrp="1" noChangeAspect="1"/>
          </p:cNvPicPr>
          <p:nvPr>
            <p:ph idx="1"/>
          </p:nvPr>
        </p:nvPicPr>
        <p:blipFill>
          <a:blip r:embed="rId4"/>
          <a:stretch>
            <a:fillRect/>
          </a:stretch>
        </p:blipFill>
        <p:spPr>
          <a:xfrm>
            <a:off x="4980804" y="2738375"/>
            <a:ext cx="1870982" cy="4051300"/>
          </a:xfrm>
          <a:prstGeom prst="rect">
            <a:avLst/>
          </a:prstGeom>
        </p:spPr>
      </p:pic>
      <p:pic>
        <p:nvPicPr>
          <p:cNvPr id="8" name="Picture 7" descr="Students dancing during a classroom presentation">
            <a:extLst>
              <a:ext uri="{FF2B5EF4-FFF2-40B4-BE49-F238E27FC236}">
                <a16:creationId xmlns:a16="http://schemas.microsoft.com/office/drawing/2014/main" id="{104DE253-6C95-4EA1-848F-A8A80A9B4905}"/>
              </a:ext>
            </a:extLst>
          </p:cNvPr>
          <p:cNvPicPr>
            <a:picLocks noChangeAspect="1"/>
          </p:cNvPicPr>
          <p:nvPr/>
        </p:nvPicPr>
        <p:blipFill>
          <a:blip r:embed="rId5"/>
          <a:stretch>
            <a:fillRect/>
          </a:stretch>
        </p:blipFill>
        <p:spPr>
          <a:xfrm>
            <a:off x="7519560" y="2797628"/>
            <a:ext cx="3167180" cy="3575739"/>
          </a:xfrm>
          <a:prstGeom prst="rect">
            <a:avLst/>
          </a:prstGeom>
        </p:spPr>
      </p:pic>
    </p:spTree>
    <p:extLst>
      <p:ext uri="{BB962C8B-B14F-4D97-AF65-F5344CB8AC3E}">
        <p14:creationId xmlns:p14="http://schemas.microsoft.com/office/powerpoint/2010/main" val="1648488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BE6DB461-42EE-4DB0-B4CE-4111EE1198A7}"/>
              </a:ext>
            </a:extLst>
          </p:cNvPr>
          <p:cNvSpPr>
            <a:spLocks noGrp="1"/>
          </p:cNvSpPr>
          <p:nvPr>
            <p:ph type="title"/>
          </p:nvPr>
        </p:nvSpPr>
        <p:spPr>
          <a:xfrm>
            <a:off x="4970109" y="484632"/>
            <a:ext cx="6730277" cy="1609344"/>
          </a:xfrm>
          <a:ln>
            <a:noFill/>
          </a:ln>
        </p:spPr>
        <p:txBody>
          <a:bodyPr>
            <a:normAutofit/>
          </a:bodyPr>
          <a:lstStyle/>
          <a:p>
            <a:r>
              <a:rPr lang="en-US" sz="4800" dirty="0"/>
              <a:t>Place it Into Action Civil Rights Museum -</a:t>
            </a:r>
          </a:p>
        </p:txBody>
      </p:sp>
      <p:pic>
        <p:nvPicPr>
          <p:cNvPr id="5" name="Picture 4" descr="Image of students on a field trip at the National Civil Rights Museum">
            <a:extLst>
              <a:ext uri="{FF2B5EF4-FFF2-40B4-BE49-F238E27FC236}">
                <a16:creationId xmlns:a16="http://schemas.microsoft.com/office/drawing/2014/main" id="{762E9768-E76A-49B0-89C5-4B82AF36044F}"/>
              </a:ext>
            </a:extLst>
          </p:cNvPr>
          <p:cNvPicPr>
            <a:picLocks noChangeAspect="1"/>
          </p:cNvPicPr>
          <p:nvPr/>
        </p:nvPicPr>
        <p:blipFill rotWithShape="1">
          <a:blip r:embed="rId4"/>
          <a:srcRect r="1" b="234"/>
          <a:stretch/>
        </p:blipFill>
        <p:spPr>
          <a:xfrm>
            <a:off x="3344" y="10"/>
            <a:ext cx="4475150" cy="3348557"/>
          </a:xfrm>
          <a:prstGeom prst="rect">
            <a:avLst/>
          </a:prstGeom>
        </p:spPr>
      </p:pic>
      <p:pic>
        <p:nvPicPr>
          <p:cNvPr id="6" name="Picture 5" descr="Image of students on a field trip at the National Civil Rights Museum">
            <a:extLst>
              <a:ext uri="{FF2B5EF4-FFF2-40B4-BE49-F238E27FC236}">
                <a16:creationId xmlns:a16="http://schemas.microsoft.com/office/drawing/2014/main" id="{D1338C87-C9AE-4CF2-9FA0-108316D4066D}"/>
              </a:ext>
            </a:extLst>
          </p:cNvPr>
          <p:cNvPicPr>
            <a:picLocks noChangeAspect="1"/>
          </p:cNvPicPr>
          <p:nvPr/>
        </p:nvPicPr>
        <p:blipFill rotWithShape="1">
          <a:blip r:embed="rId5"/>
          <a:srcRect r="1" b="233"/>
          <a:stretch/>
        </p:blipFill>
        <p:spPr>
          <a:xfrm>
            <a:off x="3344" y="3509433"/>
            <a:ext cx="4475150" cy="3348566"/>
          </a:xfrm>
          <a:prstGeom prst="rect">
            <a:avLst/>
          </a:prstGeom>
        </p:spPr>
      </p:pic>
      <p:pic>
        <p:nvPicPr>
          <p:cNvPr id="10" name="Content Placeholder 9" descr="Image of the National Civil Rights Museum at the Lorraine Motel logo">
            <a:extLst>
              <a:ext uri="{FF2B5EF4-FFF2-40B4-BE49-F238E27FC236}">
                <a16:creationId xmlns:a16="http://schemas.microsoft.com/office/drawing/2014/main" id="{3C3483E4-32C6-437F-9E3C-E6052520ACC4}"/>
              </a:ext>
            </a:extLst>
          </p:cNvPr>
          <p:cNvPicPr>
            <a:picLocks noGrp="1" noChangeAspect="1"/>
          </p:cNvPicPr>
          <p:nvPr>
            <p:ph idx="1"/>
          </p:nvPr>
        </p:nvPicPr>
        <p:blipFill>
          <a:blip r:embed="rId6"/>
          <a:stretch>
            <a:fillRect/>
          </a:stretch>
        </p:blipFill>
        <p:spPr>
          <a:xfrm>
            <a:off x="5106194" y="2724347"/>
            <a:ext cx="2800350" cy="2165939"/>
          </a:xfrm>
          <a:prstGeom prst="rect">
            <a:avLst/>
          </a:prstGeom>
        </p:spPr>
      </p:pic>
      <p:pic>
        <p:nvPicPr>
          <p:cNvPr id="12" name="Picture 11" descr="Image of students on a field trip at the National Civil Rights Museum">
            <a:extLst>
              <a:ext uri="{FF2B5EF4-FFF2-40B4-BE49-F238E27FC236}">
                <a16:creationId xmlns:a16="http://schemas.microsoft.com/office/drawing/2014/main" id="{30970B05-DA38-4C5E-9D13-BFD08C3F51EE}"/>
              </a:ext>
            </a:extLst>
          </p:cNvPr>
          <p:cNvPicPr>
            <a:picLocks noChangeAspect="1"/>
          </p:cNvPicPr>
          <p:nvPr/>
        </p:nvPicPr>
        <p:blipFill>
          <a:blip r:embed="rId7"/>
          <a:stretch>
            <a:fillRect/>
          </a:stretch>
        </p:blipFill>
        <p:spPr>
          <a:xfrm>
            <a:off x="8198815" y="2738864"/>
            <a:ext cx="2619375" cy="2151422"/>
          </a:xfrm>
          <a:prstGeom prst="rect">
            <a:avLst/>
          </a:prstGeom>
        </p:spPr>
      </p:pic>
      <p:grpSp>
        <p:nvGrpSpPr>
          <p:cNvPr id="13" name="Group 12">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8875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14452A4A-2853-4001-9BA1-21733333F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B4ACEB25-7EC0-4325-A3E0-C9BD19C7CC39}"/>
              </a:ext>
            </a:extLst>
          </p:cNvPr>
          <p:cNvSpPr>
            <a:spLocks noGrp="1"/>
          </p:cNvSpPr>
          <p:nvPr>
            <p:ph type="title"/>
          </p:nvPr>
        </p:nvSpPr>
        <p:spPr>
          <a:xfrm>
            <a:off x="644893" y="484632"/>
            <a:ext cx="5168168" cy="1609344"/>
          </a:xfrm>
        </p:spPr>
        <p:txBody>
          <a:bodyPr>
            <a:normAutofit/>
          </a:bodyPr>
          <a:lstStyle/>
          <a:p>
            <a:r>
              <a:rPr lang="en-US" sz="4400" dirty="0"/>
              <a:t>Placing it Into Action </a:t>
            </a:r>
          </a:p>
        </p:txBody>
      </p:sp>
      <p:sp>
        <p:nvSpPr>
          <p:cNvPr id="23" name="Content Placeholder 8">
            <a:extLst>
              <a:ext uri="{FF2B5EF4-FFF2-40B4-BE49-F238E27FC236}">
                <a16:creationId xmlns:a16="http://schemas.microsoft.com/office/drawing/2014/main" id="{600B2D77-8101-4999-B09A-155124406F42}"/>
              </a:ext>
            </a:extLst>
          </p:cNvPr>
          <p:cNvSpPr>
            <a:spLocks noGrp="1"/>
          </p:cNvSpPr>
          <p:nvPr>
            <p:ph idx="1"/>
          </p:nvPr>
        </p:nvSpPr>
        <p:spPr>
          <a:xfrm>
            <a:off x="644893" y="2121408"/>
            <a:ext cx="5168168" cy="3759628"/>
          </a:xfrm>
        </p:spPr>
        <p:txBody>
          <a:bodyPr>
            <a:normAutofit/>
          </a:bodyPr>
          <a:lstStyle/>
          <a:p>
            <a:r>
              <a:rPr lang="en-US" sz="1800" dirty="0"/>
              <a:t>ICL 4703 Final Project/Dee-Jay Presentations </a:t>
            </a:r>
          </a:p>
          <a:p>
            <a:pPr marL="0" indent="0">
              <a:buNone/>
            </a:pPr>
            <a:r>
              <a:rPr lang="en-US" sz="1800" dirty="0"/>
              <a:t>Online Presentations </a:t>
            </a:r>
          </a:p>
        </p:txBody>
      </p:sp>
      <p:pic>
        <p:nvPicPr>
          <p:cNvPr id="6" name="Picture 5" descr="Zoom logo">
            <a:extLst>
              <a:ext uri="{FF2B5EF4-FFF2-40B4-BE49-F238E27FC236}">
                <a16:creationId xmlns:a16="http://schemas.microsoft.com/office/drawing/2014/main" id="{30D75EC5-8209-4D87-85F0-3F8088AE8ABE}"/>
              </a:ext>
            </a:extLst>
          </p:cNvPr>
          <p:cNvPicPr>
            <a:picLocks noChangeAspect="1"/>
          </p:cNvPicPr>
          <p:nvPr/>
        </p:nvPicPr>
        <p:blipFill>
          <a:blip r:embed="rId3"/>
          <a:stretch>
            <a:fillRect/>
          </a:stretch>
        </p:blipFill>
        <p:spPr>
          <a:xfrm>
            <a:off x="465667" y="3324678"/>
            <a:ext cx="2743200" cy="1666875"/>
          </a:xfrm>
          <a:prstGeom prst="rect">
            <a:avLst/>
          </a:prstGeom>
        </p:spPr>
      </p:pic>
      <p:pic>
        <p:nvPicPr>
          <p:cNvPr id="7" name="Picture 6" descr="Instagram logo">
            <a:extLst>
              <a:ext uri="{FF2B5EF4-FFF2-40B4-BE49-F238E27FC236}">
                <a16:creationId xmlns:a16="http://schemas.microsoft.com/office/drawing/2014/main" id="{9F15C6B3-70FD-4090-A49C-7A8B35D8BBC7}"/>
              </a:ext>
            </a:extLst>
          </p:cNvPr>
          <p:cNvPicPr>
            <a:picLocks noChangeAspect="1"/>
          </p:cNvPicPr>
          <p:nvPr/>
        </p:nvPicPr>
        <p:blipFill>
          <a:blip r:embed="rId4"/>
          <a:stretch>
            <a:fillRect/>
          </a:stretch>
        </p:blipFill>
        <p:spPr>
          <a:xfrm>
            <a:off x="3793071" y="3324678"/>
            <a:ext cx="1627341" cy="1731663"/>
          </a:xfrm>
          <a:prstGeom prst="rect">
            <a:avLst/>
          </a:prstGeom>
        </p:spPr>
      </p:pic>
      <p:pic>
        <p:nvPicPr>
          <p:cNvPr id="4" name="Content Placeholder 3" descr="Image of students presenting final project">
            <a:extLst>
              <a:ext uri="{FF2B5EF4-FFF2-40B4-BE49-F238E27FC236}">
                <a16:creationId xmlns:a16="http://schemas.microsoft.com/office/drawing/2014/main" id="{3A9F5E76-00C0-4235-A5DB-CF66DA805307}"/>
              </a:ext>
            </a:extLst>
          </p:cNvPr>
          <p:cNvPicPr>
            <a:picLocks noChangeAspect="1"/>
          </p:cNvPicPr>
          <p:nvPr/>
        </p:nvPicPr>
        <p:blipFill rotWithShape="1">
          <a:blip r:embed="rId5"/>
          <a:srcRect l="20943" r="16230" b="4"/>
          <a:stretch/>
        </p:blipFill>
        <p:spPr>
          <a:xfrm>
            <a:off x="6241217" y="321733"/>
            <a:ext cx="2380871" cy="2842075"/>
          </a:xfrm>
          <a:prstGeom prst="rect">
            <a:avLst/>
          </a:prstGeom>
        </p:spPr>
      </p:pic>
      <p:sp>
        <p:nvSpPr>
          <p:cNvPr id="24" name="Rectangle 13">
            <a:extLst>
              <a:ext uri="{FF2B5EF4-FFF2-40B4-BE49-F238E27FC236}">
                <a16:creationId xmlns:a16="http://schemas.microsoft.com/office/drawing/2014/main" id="{7CB9AC1C-79C9-4966-8F90-DBA8A6984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6">
              <a:duotone>
                <a:schemeClr val="accent5">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Rectangle 15">
            <a:extLst>
              <a:ext uri="{FF2B5EF4-FFF2-40B4-BE49-F238E27FC236}">
                <a16:creationId xmlns:a16="http://schemas.microsoft.com/office/drawing/2014/main" id="{D7479254-2731-44C5-88FB-BF4A5EF71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6">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pic>
        <p:nvPicPr>
          <p:cNvPr id="5" name="Picture 4" descr="Image of students presenting final project">
            <a:extLst>
              <a:ext uri="{FF2B5EF4-FFF2-40B4-BE49-F238E27FC236}">
                <a16:creationId xmlns:a16="http://schemas.microsoft.com/office/drawing/2014/main" id="{6B34FA1F-44A6-425B-9E9D-3A7851451E22}"/>
              </a:ext>
            </a:extLst>
          </p:cNvPr>
          <p:cNvPicPr>
            <a:picLocks noChangeAspect="1"/>
          </p:cNvPicPr>
          <p:nvPr/>
        </p:nvPicPr>
        <p:blipFill rotWithShape="1">
          <a:blip r:embed="rId7"/>
          <a:srcRect l="27406" r="10825" b="-1"/>
          <a:stretch/>
        </p:blipFill>
        <p:spPr>
          <a:xfrm>
            <a:off x="8776087" y="2330472"/>
            <a:ext cx="3106457" cy="3771945"/>
          </a:xfrm>
          <a:prstGeom prst="rect">
            <a:avLst/>
          </a:prstGeom>
        </p:spPr>
      </p:pic>
      <p:grpSp>
        <p:nvGrpSpPr>
          <p:cNvPr id="26" name="Group 17">
            <a:extLst>
              <a:ext uri="{FF2B5EF4-FFF2-40B4-BE49-F238E27FC236}">
                <a16:creationId xmlns:a16="http://schemas.microsoft.com/office/drawing/2014/main" id="{1C0F8264-A19C-4C08-B6EA-A0BC6DEFB7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4264CC83-0D4A-4285-9A2E-94AAA96B5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A816401C-2A1E-456D-957D-239422512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81753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7E45B0D0-44DA-4100-8AE0-31F6E96951DB}"/>
              </a:ext>
            </a:extLst>
          </p:cNvPr>
          <p:cNvSpPr>
            <a:spLocks noGrp="1"/>
          </p:cNvSpPr>
          <p:nvPr>
            <p:ph type="ctrTitle"/>
          </p:nvPr>
        </p:nvSpPr>
        <p:spPr>
          <a:xfrm>
            <a:off x="1051560" y="1110054"/>
            <a:ext cx="6558608" cy="4580300"/>
          </a:xfrm>
        </p:spPr>
        <p:txBody>
          <a:bodyPr>
            <a:normAutofit/>
          </a:bodyPr>
          <a:lstStyle/>
          <a:p>
            <a:pPr algn="r"/>
            <a:r>
              <a:rPr lang="en-US" sz="8800" dirty="0"/>
              <a:t>Hip-Hop Critical Pedagogy  </a:t>
            </a:r>
          </a:p>
        </p:txBody>
      </p:sp>
      <p:sp>
        <p:nvSpPr>
          <p:cNvPr id="10" name="Rectangle 9">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Rectangle 11">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Subtitle 2">
            <a:extLst>
              <a:ext uri="{FF2B5EF4-FFF2-40B4-BE49-F238E27FC236}">
                <a16:creationId xmlns:a16="http://schemas.microsoft.com/office/drawing/2014/main" id="{4CF6D182-9DAB-4F12-BEB6-01F66FFEC6C2}"/>
              </a:ext>
            </a:extLst>
          </p:cNvPr>
          <p:cNvSpPr>
            <a:spLocks noGrp="1"/>
          </p:cNvSpPr>
          <p:nvPr>
            <p:ph type="subTitle" idx="1"/>
          </p:nvPr>
        </p:nvSpPr>
        <p:spPr>
          <a:xfrm>
            <a:off x="8091947" y="1678210"/>
            <a:ext cx="2989007" cy="3443988"/>
          </a:xfrm>
        </p:spPr>
        <p:txBody>
          <a:bodyPr anchor="ctr">
            <a:normAutofit/>
          </a:bodyPr>
          <a:lstStyle/>
          <a:p>
            <a:endParaRPr lang="en-US" sz="2000" dirty="0">
              <a:solidFill>
                <a:srgbClr val="000000"/>
              </a:solidFill>
            </a:endParaRPr>
          </a:p>
          <a:p>
            <a:r>
              <a:rPr lang="en-US" sz="2000" dirty="0">
                <a:solidFill>
                  <a:srgbClr val="000000"/>
                </a:solidFill>
              </a:rPr>
              <a:t>Thursday, May 14</a:t>
            </a:r>
            <a:r>
              <a:rPr lang="en-US" sz="2000" baseline="30000" dirty="0">
                <a:solidFill>
                  <a:srgbClr val="000000"/>
                </a:solidFill>
              </a:rPr>
              <a:t>th</a:t>
            </a:r>
            <a:r>
              <a:rPr lang="en-US" sz="2000" dirty="0">
                <a:solidFill>
                  <a:srgbClr val="000000"/>
                </a:solidFill>
              </a:rPr>
              <a:t>, 2020</a:t>
            </a:r>
          </a:p>
          <a:p>
            <a:r>
              <a:rPr lang="en-US" sz="2000" dirty="0">
                <a:solidFill>
                  <a:srgbClr val="000000"/>
                </a:solidFill>
              </a:rPr>
              <a:t>Dr. William Hunter </a:t>
            </a:r>
          </a:p>
        </p:txBody>
      </p:sp>
      <p:sp>
        <p:nvSpPr>
          <p:cNvPr id="14" name="Rectangle 13">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6" name="Group 15">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17" name="Oval 16">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3085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9830760-26BB-4DF9-938D-77E5D34C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65E89664-722E-497D-B2B3-972A704B9D8C}"/>
              </a:ext>
            </a:extLst>
          </p:cNvPr>
          <p:cNvSpPr>
            <a:spLocks noGrp="1"/>
          </p:cNvSpPr>
          <p:nvPr>
            <p:ph type="title"/>
          </p:nvPr>
        </p:nvSpPr>
        <p:spPr>
          <a:xfrm>
            <a:off x="801098" y="804335"/>
            <a:ext cx="5712824" cy="1917518"/>
          </a:xfrm>
        </p:spPr>
        <p:txBody>
          <a:bodyPr>
            <a:normAutofit/>
          </a:bodyPr>
          <a:lstStyle/>
          <a:p>
            <a:r>
              <a:rPr lang="en-US" sz="4200" dirty="0"/>
              <a:t>The Job of The EmCee and Dee-Jay is to get the Crowd Engaged </a:t>
            </a:r>
          </a:p>
        </p:txBody>
      </p:sp>
      <p:pic>
        <p:nvPicPr>
          <p:cNvPr id="7" name="Content Placeholder 6" descr="Image of a Hip-Hop artist">
            <a:extLst>
              <a:ext uri="{FF2B5EF4-FFF2-40B4-BE49-F238E27FC236}">
                <a16:creationId xmlns:a16="http://schemas.microsoft.com/office/drawing/2014/main" id="{0370C203-7141-46BE-84C1-3491022F13AD}"/>
              </a:ext>
            </a:extLst>
          </p:cNvPr>
          <p:cNvPicPr>
            <a:picLocks noGrp="1" noChangeAspect="1"/>
          </p:cNvPicPr>
          <p:nvPr>
            <p:ph idx="1"/>
          </p:nvPr>
        </p:nvPicPr>
        <p:blipFill>
          <a:blip r:embed="rId2"/>
          <a:stretch>
            <a:fillRect/>
          </a:stretch>
        </p:blipFill>
        <p:spPr>
          <a:xfrm>
            <a:off x="237097" y="3215805"/>
            <a:ext cx="2200275" cy="2837859"/>
          </a:xfrm>
          <a:prstGeom prst="rect">
            <a:avLst/>
          </a:prstGeom>
        </p:spPr>
      </p:pic>
      <p:pic>
        <p:nvPicPr>
          <p:cNvPr id="9" name="Picture 8" descr="Image of a Hip-Hop artist">
            <a:extLst>
              <a:ext uri="{FF2B5EF4-FFF2-40B4-BE49-F238E27FC236}">
                <a16:creationId xmlns:a16="http://schemas.microsoft.com/office/drawing/2014/main" id="{DCA3628A-8E16-4885-B1F1-38149EEF7A1D}"/>
              </a:ext>
            </a:extLst>
          </p:cNvPr>
          <p:cNvPicPr>
            <a:picLocks noChangeAspect="1"/>
          </p:cNvPicPr>
          <p:nvPr/>
        </p:nvPicPr>
        <p:blipFill>
          <a:blip r:embed="rId3"/>
          <a:stretch>
            <a:fillRect/>
          </a:stretch>
        </p:blipFill>
        <p:spPr>
          <a:xfrm>
            <a:off x="2629817" y="3089241"/>
            <a:ext cx="2857500" cy="2857500"/>
          </a:xfrm>
          <a:prstGeom prst="rect">
            <a:avLst/>
          </a:prstGeom>
        </p:spPr>
      </p:pic>
      <p:sp>
        <p:nvSpPr>
          <p:cNvPr id="24" name="Freeform: Shape 23">
            <a:extLst>
              <a:ext uri="{FF2B5EF4-FFF2-40B4-BE49-F238E27FC236}">
                <a16:creationId xmlns:a16="http://schemas.microsoft.com/office/drawing/2014/main" id="{F12B191D-14E0-48C6-9541-2DC3B7D19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2035" y="0"/>
            <a:ext cx="4329965"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Content Placeholder 3" descr="Image of a Hip-Hop artist">
            <a:extLst>
              <a:ext uri="{FF2B5EF4-FFF2-40B4-BE49-F238E27FC236}">
                <a16:creationId xmlns:a16="http://schemas.microsoft.com/office/drawing/2014/main" id="{678D77FF-D017-4304-9851-B7D87C3D7D35}"/>
              </a:ext>
            </a:extLst>
          </p:cNvPr>
          <p:cNvPicPr>
            <a:picLocks noChangeAspect="1"/>
          </p:cNvPicPr>
          <p:nvPr/>
        </p:nvPicPr>
        <p:blipFill rotWithShape="1">
          <a:blip r:embed="rId4"/>
          <a:srcRect l="22165" r="25022" b="-1"/>
          <a:stretch/>
        </p:blipFill>
        <p:spPr>
          <a:xfrm>
            <a:off x="9504964" y="435854"/>
            <a:ext cx="1728655" cy="2094845"/>
          </a:xfrm>
          <a:prstGeom prst="rect">
            <a:avLst/>
          </a:prstGeom>
        </p:spPr>
      </p:pic>
      <p:sp>
        <p:nvSpPr>
          <p:cNvPr id="26" name="Freeform: Shape 25">
            <a:extLst>
              <a:ext uri="{FF2B5EF4-FFF2-40B4-BE49-F238E27FC236}">
                <a16:creationId xmlns:a16="http://schemas.microsoft.com/office/drawing/2014/main" id="{575806C2-AB07-4F56-936F-6EA1070F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9762" y="2646306"/>
            <a:ext cx="3197072" cy="319707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 name="Content Placeholder 4" descr="Image of a Hip-Hop artist">
            <a:extLst>
              <a:ext uri="{FF2B5EF4-FFF2-40B4-BE49-F238E27FC236}">
                <a16:creationId xmlns:a16="http://schemas.microsoft.com/office/drawing/2014/main" id="{2CFF4930-92B4-488F-9A5E-DCA541C76A06}"/>
              </a:ext>
            </a:extLst>
          </p:cNvPr>
          <p:cNvPicPr>
            <a:picLocks noChangeAspect="1"/>
          </p:cNvPicPr>
          <p:nvPr/>
        </p:nvPicPr>
        <p:blipFill rotWithShape="1">
          <a:blip r:embed="rId5"/>
          <a:srcRect t="13280" r="1" b="11281"/>
          <a:stretch/>
        </p:blipFill>
        <p:spPr>
          <a:xfrm>
            <a:off x="6350368" y="3756835"/>
            <a:ext cx="1792060" cy="1013944"/>
          </a:xfrm>
          <a:prstGeom prst="rect">
            <a:avLst/>
          </a:prstGeom>
        </p:spPr>
      </p:pic>
      <p:sp>
        <p:nvSpPr>
          <p:cNvPr id="32" name="Freeform: Shape 31">
            <a:extLst>
              <a:ext uri="{FF2B5EF4-FFF2-40B4-BE49-F238E27FC236}">
                <a16:creationId xmlns:a16="http://schemas.microsoft.com/office/drawing/2014/main" id="{D55F217F-C24D-4846-B638-491EF6D27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850" y="3931475"/>
            <a:ext cx="3416150"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6" name="Picture 5" descr="Image of a Hip-Hop artist">
            <a:extLst>
              <a:ext uri="{FF2B5EF4-FFF2-40B4-BE49-F238E27FC236}">
                <a16:creationId xmlns:a16="http://schemas.microsoft.com/office/drawing/2014/main" id="{5E509821-40B7-4E50-A570-051DB75F4C11}"/>
              </a:ext>
            </a:extLst>
          </p:cNvPr>
          <p:cNvPicPr>
            <a:picLocks noChangeAspect="1"/>
          </p:cNvPicPr>
          <p:nvPr/>
        </p:nvPicPr>
        <p:blipFill rotWithShape="1">
          <a:blip r:embed="rId6"/>
          <a:srcRect l="26437" r="14237" b="-2"/>
          <a:stretch/>
        </p:blipFill>
        <p:spPr>
          <a:xfrm>
            <a:off x="9818678" y="4817160"/>
            <a:ext cx="1641941" cy="1840529"/>
          </a:xfrm>
          <a:prstGeom prst="rect">
            <a:avLst/>
          </a:prstGeom>
        </p:spPr>
      </p:pic>
      <p:grpSp>
        <p:nvGrpSpPr>
          <p:cNvPr id="28" name="Group 27">
            <a:extLst>
              <a:ext uri="{FF2B5EF4-FFF2-40B4-BE49-F238E27FC236}">
                <a16:creationId xmlns:a16="http://schemas.microsoft.com/office/drawing/2014/main" id="{C69923DF-00DF-45A6-86A0-5AD7FE49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42428" y="6229681"/>
            <a:ext cx="457200" cy="457200"/>
            <a:chOff x="11361456" y="6195813"/>
            <a:chExt cx="548640" cy="548640"/>
          </a:xfrm>
        </p:grpSpPr>
        <p:sp>
          <p:nvSpPr>
            <p:cNvPr id="29" name="Oval 28">
              <a:extLst>
                <a:ext uri="{FF2B5EF4-FFF2-40B4-BE49-F238E27FC236}">
                  <a16:creationId xmlns:a16="http://schemas.microsoft.com/office/drawing/2014/main" id="{32CF2C9B-5727-4B1C-9BEF-9E7BB40FB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0" name="Oval 29">
              <a:extLst>
                <a:ext uri="{FF2B5EF4-FFF2-40B4-BE49-F238E27FC236}">
                  <a16:creationId xmlns:a16="http://schemas.microsoft.com/office/drawing/2014/main" id="{7E8D297F-5AA5-452D-BA3A-F410FA845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409221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60D2-DC8D-4C65-91A0-3251424A0E86}"/>
              </a:ext>
            </a:extLst>
          </p:cNvPr>
          <p:cNvSpPr>
            <a:spLocks noGrp="1"/>
          </p:cNvSpPr>
          <p:nvPr>
            <p:ph type="title"/>
          </p:nvPr>
        </p:nvSpPr>
        <p:spPr>
          <a:xfrm>
            <a:off x="1181166" y="5431355"/>
            <a:ext cx="10058400" cy="950070"/>
          </a:xfrm>
        </p:spPr>
        <p:txBody>
          <a:bodyPr anchor="b">
            <a:normAutofit fontScale="90000"/>
          </a:bodyPr>
          <a:lstStyle/>
          <a:p>
            <a:pPr algn="ctr"/>
            <a:br>
              <a:rPr lang="en-US" sz="3000" dirty="0"/>
            </a:br>
            <a:br>
              <a:rPr lang="en-US" sz="3000" dirty="0"/>
            </a:br>
            <a:br>
              <a:rPr lang="en-US" sz="3000" dirty="0"/>
            </a:br>
            <a:br>
              <a:rPr lang="en-US" sz="3000" dirty="0"/>
            </a:br>
            <a:br>
              <a:rPr lang="en-US" sz="3000" dirty="0"/>
            </a:br>
            <a:br>
              <a:rPr lang="en-US" sz="3000" dirty="0"/>
            </a:br>
            <a:r>
              <a:rPr lang="en-US" sz="4400" dirty="0"/>
              <a:t>Conclusion-</a:t>
            </a:r>
            <a:br>
              <a:rPr lang="en-US" sz="4400" dirty="0"/>
            </a:br>
            <a:br>
              <a:rPr lang="en-US" sz="4400" dirty="0"/>
            </a:br>
            <a:r>
              <a:rPr lang="en-US" sz="4400" dirty="0"/>
              <a:t>Hip-Hop Can Be used as an Educational Tool </a:t>
            </a:r>
          </a:p>
        </p:txBody>
      </p:sp>
      <p:grpSp>
        <p:nvGrpSpPr>
          <p:cNvPr id="28" name="Group 27">
            <a:extLst>
              <a:ext uri="{FF2B5EF4-FFF2-40B4-BE49-F238E27FC236}">
                <a16:creationId xmlns:a16="http://schemas.microsoft.com/office/drawing/2014/main" id="{3D837D9D-C83F-4B5F-A3E4-0566BFFDE5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8428" y="842135"/>
            <a:ext cx="3300984" cy="3300984"/>
            <a:chOff x="4387553" y="842135"/>
            <a:chExt cx="3300984" cy="3300984"/>
          </a:xfrm>
        </p:grpSpPr>
        <p:sp>
          <p:nvSpPr>
            <p:cNvPr id="29" name="Freeform: Shape 28">
              <a:extLst>
                <a:ext uri="{FF2B5EF4-FFF2-40B4-BE49-F238E27FC236}">
                  <a16:creationId xmlns:a16="http://schemas.microsoft.com/office/drawing/2014/main" id="{B5F90687-BF67-41A3-A432-11256130B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0" name="Freeform: Shape 29">
              <a:extLst>
                <a:ext uri="{FF2B5EF4-FFF2-40B4-BE49-F238E27FC236}">
                  <a16:creationId xmlns:a16="http://schemas.microsoft.com/office/drawing/2014/main" id="{3C08B7F7-C426-414C-99CF-62072F2A8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blipFill dpi="0" rotWithShape="1">
              <a:blip r:embed="rId2">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pic>
        <p:nvPicPr>
          <p:cNvPr id="3" name="Picture 2">
            <a:extLst>
              <a:ext uri="{FF2B5EF4-FFF2-40B4-BE49-F238E27FC236}">
                <a16:creationId xmlns:a16="http://schemas.microsoft.com/office/drawing/2014/main" id="{A0E7E924-637E-4055-8220-B85F39AD6A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93080" y="1964899"/>
            <a:ext cx="2011680" cy="1055455"/>
          </a:xfrm>
          <a:prstGeom prst="rect">
            <a:avLst/>
          </a:prstGeom>
        </p:spPr>
      </p:pic>
      <p:grpSp>
        <p:nvGrpSpPr>
          <p:cNvPr id="32" name="Group 31">
            <a:extLst>
              <a:ext uri="{FF2B5EF4-FFF2-40B4-BE49-F238E27FC236}">
                <a16:creationId xmlns:a16="http://schemas.microsoft.com/office/drawing/2014/main" id="{8014E084-82AA-4AF5-8DCD-D78AE42BCC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45508" y="842135"/>
            <a:ext cx="3300984" cy="3300984"/>
            <a:chOff x="4387553" y="842135"/>
            <a:chExt cx="3300984" cy="3300984"/>
          </a:xfrm>
        </p:grpSpPr>
        <p:sp>
          <p:nvSpPr>
            <p:cNvPr id="33" name="Freeform: Shape 32">
              <a:extLst>
                <a:ext uri="{FF2B5EF4-FFF2-40B4-BE49-F238E27FC236}">
                  <a16:creationId xmlns:a16="http://schemas.microsoft.com/office/drawing/2014/main" id="{EA77BFFF-4813-41BB-8509-EDF202F3D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4" name="Freeform: Shape 33">
              <a:extLst>
                <a:ext uri="{FF2B5EF4-FFF2-40B4-BE49-F238E27FC236}">
                  <a16:creationId xmlns:a16="http://schemas.microsoft.com/office/drawing/2014/main" id="{F08E3F81-BAE4-49F8-8484-2A01C7D98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blipFill dpi="0" rotWithShape="1">
              <a:blip r:embed="rId2">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pic>
        <p:nvPicPr>
          <p:cNvPr id="4" name="Content Placeholder 3">
            <a:extLst>
              <a:ext uri="{FF2B5EF4-FFF2-40B4-BE49-F238E27FC236}">
                <a16:creationId xmlns:a16="http://schemas.microsoft.com/office/drawing/2014/main" id="{BCFC4FC0-BCD9-4BCF-9B97-3EFC2C831E80}"/>
              </a:ext>
              <a:ext uri="{C183D7F6-B498-43B3-948B-1728B52AA6E4}">
                <adec:decorative xmlns:adec="http://schemas.microsoft.com/office/drawing/2017/decorative" val="1"/>
              </a:ext>
            </a:extLst>
          </p:cNvPr>
          <p:cNvPicPr>
            <a:picLocks noChangeAspect="1"/>
          </p:cNvPicPr>
          <p:nvPr/>
        </p:nvPicPr>
        <p:blipFill rotWithShape="1">
          <a:blip r:embed="rId5"/>
          <a:srcRect l="27718" r="19859"/>
          <a:stretch/>
        </p:blipFill>
        <p:spPr>
          <a:xfrm>
            <a:off x="5090160" y="1720351"/>
            <a:ext cx="2011680" cy="1544552"/>
          </a:xfrm>
          <a:prstGeom prst="rect">
            <a:avLst/>
          </a:prstGeom>
        </p:spPr>
      </p:pic>
      <p:grpSp>
        <p:nvGrpSpPr>
          <p:cNvPr id="36" name="Group 35">
            <a:extLst>
              <a:ext uri="{FF2B5EF4-FFF2-40B4-BE49-F238E27FC236}">
                <a16:creationId xmlns:a16="http://schemas.microsoft.com/office/drawing/2014/main" id="{54FBC6F2-8708-4069-AD0A-911A723CDD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2588" y="842135"/>
            <a:ext cx="3300984" cy="3300984"/>
            <a:chOff x="4387553" y="842135"/>
            <a:chExt cx="3300984" cy="3300984"/>
          </a:xfrm>
        </p:grpSpPr>
        <p:sp>
          <p:nvSpPr>
            <p:cNvPr id="37" name="Freeform: Shape 36">
              <a:extLst>
                <a:ext uri="{FF2B5EF4-FFF2-40B4-BE49-F238E27FC236}">
                  <a16:creationId xmlns:a16="http://schemas.microsoft.com/office/drawing/2014/main" id="{257C3240-E232-44EE-91D6-6DDA664B7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8" name="Freeform: Shape 37">
              <a:extLst>
                <a:ext uri="{FF2B5EF4-FFF2-40B4-BE49-F238E27FC236}">
                  <a16:creationId xmlns:a16="http://schemas.microsoft.com/office/drawing/2014/main" id="{51BB6822-B468-43D1-B01B-AAAF30BCB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blipFill dpi="0" rotWithShape="1">
              <a:blip r:embed="rId2">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pic>
        <p:nvPicPr>
          <p:cNvPr id="5" name="Content Placeholder 4" descr="Image saying &quot;knowledge, power, respect&quot;">
            <a:extLst>
              <a:ext uri="{FF2B5EF4-FFF2-40B4-BE49-F238E27FC236}">
                <a16:creationId xmlns:a16="http://schemas.microsoft.com/office/drawing/2014/main" id="{55EF5BB0-E4D4-48AD-85AA-0CEC41AA6B1E}"/>
              </a:ext>
            </a:extLst>
          </p:cNvPr>
          <p:cNvPicPr>
            <a:picLocks noChangeAspect="1"/>
          </p:cNvPicPr>
          <p:nvPr/>
        </p:nvPicPr>
        <p:blipFill>
          <a:blip r:embed="rId6"/>
          <a:stretch>
            <a:fillRect/>
          </a:stretch>
        </p:blipFill>
        <p:spPr>
          <a:xfrm>
            <a:off x="8687240" y="1526146"/>
            <a:ext cx="2011680" cy="1902853"/>
          </a:xfrm>
          <a:prstGeom prst="rect">
            <a:avLst/>
          </a:prstGeom>
        </p:spPr>
      </p:pic>
    </p:spTree>
    <p:extLst>
      <p:ext uri="{BB962C8B-B14F-4D97-AF65-F5344CB8AC3E}">
        <p14:creationId xmlns:p14="http://schemas.microsoft.com/office/powerpoint/2010/main" val="199121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sz="7300" dirty="0">
                <a:solidFill>
                  <a:schemeClr val="tx1">
                    <a:lumMod val="85000"/>
                    <a:lumOff val="15000"/>
                  </a:schemeClr>
                </a:solidFill>
                <a:cs typeface="Times New Roman" panose="02020603050405020304" pitchFamily="18" charset="0"/>
              </a:rPr>
              <a:t>Conclusion</a:t>
            </a:r>
            <a:br>
              <a:rPr lang="en-US"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rtlCol="0">
            <a:normAutofit/>
          </a:bodyPr>
          <a:lstStyle/>
          <a:p>
            <a:pPr marL="0" indent="0" algn="ctr" eaLnBrk="1" fontAlgn="auto" hangingPunct="1">
              <a:buFont typeface="Arial"/>
              <a:buNone/>
              <a:defRPr/>
            </a:pPr>
            <a:r>
              <a:rPr lang="en-US" sz="8700" b="1" dirty="0">
                <a:solidFill>
                  <a:schemeClr val="tx1">
                    <a:lumMod val="85000"/>
                    <a:lumOff val="15000"/>
                  </a:schemeClr>
                </a:solidFill>
                <a:latin typeface="Times New Roman" panose="02020603050405020304" pitchFamily="18" charset="0"/>
                <a:cs typeface="Times New Roman" panose="02020603050405020304" pitchFamily="18" charset="0"/>
              </a:rPr>
              <a:t>Questions &amp; Answers</a:t>
            </a:r>
          </a:p>
          <a:p>
            <a:pPr marL="0" indent="0" algn="ctr" eaLnBrk="1" fontAlgn="auto" hangingPunct="1">
              <a:buFont typeface="Arial"/>
              <a:buNone/>
              <a:defRPr/>
            </a:pPr>
            <a:endParaRPr lang="en-US" sz="8700" b="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en-US" sz="65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en-US" sz="65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en-US" sz="98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 name="Picture 4" descr="Image of &quot;Q &amp; A&quot;"/>
          <p:cNvPicPr>
            <a:picLocks noChangeAspect="1"/>
          </p:cNvPicPr>
          <p:nvPr/>
        </p:nvPicPr>
        <p:blipFill>
          <a:blip r:embed="rId2"/>
          <a:stretch>
            <a:fillRect/>
          </a:stretch>
        </p:blipFill>
        <p:spPr>
          <a:xfrm>
            <a:off x="2492679" y="3356976"/>
            <a:ext cx="6964471" cy="2999374"/>
          </a:xfrm>
          <a:prstGeom prst="rect">
            <a:avLst/>
          </a:prstGeom>
        </p:spPr>
      </p:pic>
      <p:sp>
        <p:nvSpPr>
          <p:cNvPr id="378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D9B9B39-2967-434B-99C1-4CEC9FF6186B}" type="slidenum">
              <a:rPr kumimoji="0" lang="en-US" altLang="en-US" sz="1400" b="1" i="0" u="none" strike="noStrike" kern="1200" cap="none" spc="0" normalizeH="0" baseline="0" noProof="0" smtClean="0">
                <a:ln>
                  <a:noFill/>
                </a:ln>
                <a:solidFill>
                  <a:srgbClr val="898989"/>
                </a:solidFill>
                <a:effectLst/>
                <a:uLnTx/>
                <a:uFillTx/>
                <a:latin typeface="Garamond" panose="02020404030301010803" pitchFamily="18" charset="0"/>
                <a:ea typeface="+mn-ea"/>
                <a:cs typeface="+mn-cs"/>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altLang="en-US" sz="1400" b="1" i="0" u="none" strike="noStrike" kern="1200" cap="none" spc="0" normalizeH="0" baseline="0" noProof="0" dirty="0">
              <a:ln>
                <a:noFill/>
              </a:ln>
              <a:solidFill>
                <a:srgbClr val="898989"/>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660448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F219-CFB9-4FC6-BEB8-6B1FEE302AFD}"/>
              </a:ext>
            </a:extLst>
          </p:cNvPr>
          <p:cNvSpPr>
            <a:spLocks noGrp="1"/>
          </p:cNvSpPr>
          <p:nvPr>
            <p:ph type="title"/>
          </p:nvPr>
        </p:nvSpPr>
        <p:spPr>
          <a:xfrm>
            <a:off x="1069848" y="484632"/>
            <a:ext cx="10058400" cy="1609344"/>
          </a:xfrm>
        </p:spPr>
        <p:txBody>
          <a:bodyPr/>
          <a:lstStyle/>
          <a:p>
            <a:r>
              <a:rPr lang="en-US" dirty="0"/>
              <a:t>Bibliography </a:t>
            </a:r>
          </a:p>
        </p:txBody>
      </p:sp>
      <p:pic>
        <p:nvPicPr>
          <p:cNvPr id="4" name="Content Placeholder 3" descr="Screenshot of resource list used by the presenter, including works from L. Darling-Hammons, M.L. King Jr, and S. Shaw">
            <a:extLst>
              <a:ext uri="{FF2B5EF4-FFF2-40B4-BE49-F238E27FC236}">
                <a16:creationId xmlns:a16="http://schemas.microsoft.com/office/drawing/2014/main" id="{E0B3B629-A7F0-4673-A79F-E8852A7BFCA8}"/>
              </a:ext>
            </a:extLst>
          </p:cNvPr>
          <p:cNvPicPr>
            <a:picLocks noGrp="1" noChangeAspect="1"/>
          </p:cNvPicPr>
          <p:nvPr>
            <p:ph idx="1"/>
          </p:nvPr>
        </p:nvPicPr>
        <p:blipFill>
          <a:blip r:embed="rId2"/>
          <a:stretch>
            <a:fillRect/>
          </a:stretch>
        </p:blipFill>
        <p:spPr>
          <a:xfrm>
            <a:off x="3126739" y="2598547"/>
            <a:ext cx="5944872" cy="3096006"/>
          </a:xfrm>
          <a:prstGeom prst="rect">
            <a:avLst/>
          </a:prstGeom>
        </p:spPr>
      </p:pic>
    </p:spTree>
    <p:extLst>
      <p:ext uri="{BB962C8B-B14F-4D97-AF65-F5344CB8AC3E}">
        <p14:creationId xmlns:p14="http://schemas.microsoft.com/office/powerpoint/2010/main" val="216211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U.S. Office of Special Education Logo: Ideas that Wor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1515662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F185-F591-4C29-A89F-D4DE4C00FA7C}"/>
              </a:ext>
            </a:extLst>
          </p:cNvPr>
          <p:cNvSpPr>
            <a:spLocks noGrp="1"/>
          </p:cNvSpPr>
          <p:nvPr>
            <p:ph type="title"/>
          </p:nvPr>
        </p:nvSpPr>
        <p:spPr>
          <a:xfrm>
            <a:off x="1069848" y="484632"/>
            <a:ext cx="10058400" cy="1609344"/>
          </a:xfrm>
        </p:spPr>
        <p:txBody>
          <a:bodyPr>
            <a:normAutofit/>
          </a:bodyPr>
          <a:lstStyle/>
          <a:p>
            <a:br>
              <a:rPr lang="en-US" dirty="0"/>
            </a:br>
            <a:r>
              <a:rPr lang="en-US" dirty="0"/>
              <a:t>Table of Contents </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aphicFrame>
        <p:nvGraphicFramePr>
          <p:cNvPr id="5" name="Content Placeholder 2">
            <a:extLst>
              <a:ext uri="{FF2B5EF4-FFF2-40B4-BE49-F238E27FC236}">
                <a16:creationId xmlns:a16="http://schemas.microsoft.com/office/drawing/2014/main" id="{27D13B41-0FC2-408A-ACC1-697A3DDA14B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8619954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00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p:spPr>
        <p:txBody>
          <a:bodyPr>
            <a:normAutofit/>
          </a:bodyPr>
          <a:lstStyle/>
          <a:p>
            <a:r>
              <a:rPr lang="en-US" dirty="0"/>
              <a:t>What the Literature Says </a:t>
            </a:r>
          </a:p>
        </p:txBody>
      </p:sp>
      <p:sp>
        <p:nvSpPr>
          <p:cNvPr id="11" name="Rectangle 1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aphicFrame>
        <p:nvGraphicFramePr>
          <p:cNvPr id="6" name="Content Placeholder 3">
            <a:extLst>
              <a:ext uri="{FF2B5EF4-FFF2-40B4-BE49-F238E27FC236}">
                <a16:creationId xmlns:a16="http://schemas.microsoft.com/office/drawing/2014/main" id="{161AA97F-EC96-4884-B59C-DC0702BA5F2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41052996"/>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Image of Martin Luther King Jr.'s book, &quot;Where do we go from here - Chaos or Community&quot;">
            <a:extLst>
              <a:ext uri="{FF2B5EF4-FFF2-40B4-BE49-F238E27FC236}">
                <a16:creationId xmlns:a16="http://schemas.microsoft.com/office/drawing/2014/main" id="{C0C65A79-80C9-41B5-B452-7BCE7BEADE11}"/>
              </a:ext>
            </a:extLst>
          </p:cNvPr>
          <p:cNvPicPr>
            <a:picLocks noChangeAspect="1"/>
          </p:cNvPicPr>
          <p:nvPr/>
        </p:nvPicPr>
        <p:blipFill>
          <a:blip r:embed="rId9"/>
          <a:stretch>
            <a:fillRect/>
          </a:stretch>
        </p:blipFill>
        <p:spPr>
          <a:xfrm>
            <a:off x="6702260" y="4930219"/>
            <a:ext cx="1857277" cy="1762841"/>
          </a:xfrm>
          <a:prstGeom prst="rect">
            <a:avLst/>
          </a:prstGeom>
        </p:spPr>
      </p:pic>
    </p:spTree>
    <p:extLst>
      <p:ext uri="{BB962C8B-B14F-4D97-AF65-F5344CB8AC3E}">
        <p14:creationId xmlns:p14="http://schemas.microsoft.com/office/powerpoint/2010/main" val="3413556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2" name="Rectangle 21">
            <a:extLst>
              <a:ext uri="{FF2B5EF4-FFF2-40B4-BE49-F238E27FC236}">
                <a16:creationId xmlns:a16="http://schemas.microsoft.com/office/drawing/2014/main" id="{75217256-9243-44A1-AE11-87584ECCA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1E3C43A7-B110-4591-871F-82E429FD4BD5}"/>
              </a:ext>
            </a:extLst>
          </p:cNvPr>
          <p:cNvSpPr>
            <a:spLocks noGrp="1"/>
          </p:cNvSpPr>
          <p:nvPr>
            <p:ph type="title"/>
          </p:nvPr>
        </p:nvSpPr>
        <p:spPr>
          <a:xfrm>
            <a:off x="6011838" y="2681784"/>
            <a:ext cx="5226137" cy="1407494"/>
          </a:xfrm>
          <a:noFill/>
        </p:spPr>
        <p:txBody>
          <a:bodyPr>
            <a:normAutofit/>
          </a:bodyPr>
          <a:lstStyle/>
          <a:p>
            <a:r>
              <a:rPr lang="en-US" sz="3100" dirty="0">
                <a:solidFill>
                  <a:schemeClr val="tx1"/>
                </a:solidFill>
              </a:rPr>
              <a:t>Stay in Your Lane/Figure Out your Lane-Respect the Movement </a:t>
            </a:r>
          </a:p>
        </p:txBody>
      </p:sp>
      <p:sp>
        <p:nvSpPr>
          <p:cNvPr id="24" name="Freeform: Shape 23">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6" name="Freeform: Shape 25">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 name="Picture 4" descr="A confused emoji">
            <a:extLst>
              <a:ext uri="{FF2B5EF4-FFF2-40B4-BE49-F238E27FC236}">
                <a16:creationId xmlns:a16="http://schemas.microsoft.com/office/drawing/2014/main" id="{74DB5906-C0A6-4586-A552-EDC4769DCB31}"/>
              </a:ext>
            </a:extLst>
          </p:cNvPr>
          <p:cNvPicPr>
            <a:picLocks noChangeAspect="1"/>
          </p:cNvPicPr>
          <p:nvPr/>
        </p:nvPicPr>
        <p:blipFill>
          <a:blip r:embed="rId3"/>
          <a:stretch>
            <a:fillRect/>
          </a:stretch>
        </p:blipFill>
        <p:spPr>
          <a:xfrm>
            <a:off x="6788615" y="240868"/>
            <a:ext cx="1457858" cy="1450569"/>
          </a:xfrm>
          <a:prstGeom prst="rect">
            <a:avLst/>
          </a:prstGeom>
        </p:spPr>
      </p:pic>
      <p:pic>
        <p:nvPicPr>
          <p:cNvPr id="4" name="Content Placeholder 3" descr="Image of a crowded highway with many cars trying to merge into one lane - this image shows chaos in city traffic">
            <a:extLst>
              <a:ext uri="{FF2B5EF4-FFF2-40B4-BE49-F238E27FC236}">
                <a16:creationId xmlns:a16="http://schemas.microsoft.com/office/drawing/2014/main" id="{F565BEAB-5591-4485-ADD8-6EDFCA93E1A3}"/>
              </a:ext>
            </a:extLst>
          </p:cNvPr>
          <p:cNvPicPr>
            <a:picLocks noChangeAspect="1"/>
          </p:cNvPicPr>
          <p:nvPr/>
        </p:nvPicPr>
        <p:blipFill>
          <a:blip r:embed="rId4"/>
          <a:stretch>
            <a:fillRect/>
          </a:stretch>
        </p:blipFill>
        <p:spPr>
          <a:xfrm>
            <a:off x="655365" y="2149524"/>
            <a:ext cx="3381319" cy="3715736"/>
          </a:xfrm>
          <a:prstGeom prst="rect">
            <a:avLst/>
          </a:prstGeom>
        </p:spPr>
      </p:pic>
      <p:sp>
        <p:nvSpPr>
          <p:cNvPr id="8" name="Content Placeholder 7">
            <a:extLst>
              <a:ext uri="{FF2B5EF4-FFF2-40B4-BE49-F238E27FC236}">
                <a16:creationId xmlns:a16="http://schemas.microsoft.com/office/drawing/2014/main" id="{6BFDBE39-31C4-4135-8D07-C6CCBC8DBC30}"/>
              </a:ext>
            </a:extLst>
          </p:cNvPr>
          <p:cNvSpPr>
            <a:spLocks noGrp="1"/>
          </p:cNvSpPr>
          <p:nvPr>
            <p:ph idx="1"/>
          </p:nvPr>
        </p:nvSpPr>
        <p:spPr>
          <a:xfrm>
            <a:off x="6011837" y="4189863"/>
            <a:ext cx="5226137" cy="1982336"/>
          </a:xfrm>
        </p:spPr>
        <p:txBody>
          <a:bodyPr>
            <a:normAutofit fontScale="92500" lnSpcReduction="20000"/>
          </a:bodyPr>
          <a:lstStyle/>
          <a:p>
            <a:r>
              <a:rPr lang="en-US" dirty="0"/>
              <a:t>Different Interpretations with “Staying In Your Lane” </a:t>
            </a:r>
          </a:p>
          <a:p>
            <a:r>
              <a:rPr lang="en-US" dirty="0"/>
              <a:t>Become a Student of Hip-Hop, but how? </a:t>
            </a:r>
          </a:p>
          <a:p>
            <a:pPr marL="0" indent="0">
              <a:buNone/>
            </a:pPr>
            <a:r>
              <a:rPr lang="en-US" dirty="0"/>
              <a:t>*Dr. Christopher Emdin’s Work</a:t>
            </a:r>
          </a:p>
          <a:p>
            <a:pPr marL="0" indent="0">
              <a:buNone/>
            </a:pPr>
            <a:r>
              <a:rPr lang="en-US" dirty="0"/>
              <a:t>*Dr. Bettina L. Love’s Work </a:t>
            </a:r>
          </a:p>
          <a:p>
            <a:pPr marL="0" indent="0">
              <a:buNone/>
            </a:pPr>
            <a:r>
              <a:rPr lang="en-US" dirty="0"/>
              <a:t>*Explore Hip-Hop Music….</a:t>
            </a:r>
          </a:p>
          <a:p>
            <a:pPr marL="0" indent="0">
              <a:buNone/>
            </a:pPr>
            <a:endParaRPr lang="en-US" dirty="0"/>
          </a:p>
        </p:txBody>
      </p:sp>
      <p:grpSp>
        <p:nvGrpSpPr>
          <p:cNvPr id="28" name="Group 27">
            <a:extLst>
              <a:ext uri="{FF2B5EF4-FFF2-40B4-BE49-F238E27FC236}">
                <a16:creationId xmlns:a16="http://schemas.microsoft.com/office/drawing/2014/main" id="{D96E3E53-A85C-4F1C-8D49-274B285842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9B18F255-8818-4B29-BE51-E6C53C9AA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0" name="Oval 29">
              <a:extLst>
                <a:ext uri="{FF2B5EF4-FFF2-40B4-BE49-F238E27FC236}">
                  <a16:creationId xmlns:a16="http://schemas.microsoft.com/office/drawing/2014/main" id="{9B9FAC86-F2AD-430F-A01E-366FAC8A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30257463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69F8-9C94-4090-96E9-89F230885FFC}"/>
              </a:ext>
            </a:extLst>
          </p:cNvPr>
          <p:cNvSpPr>
            <a:spLocks noGrp="1"/>
          </p:cNvSpPr>
          <p:nvPr>
            <p:ph type="title"/>
          </p:nvPr>
        </p:nvSpPr>
        <p:spPr/>
        <p:txBody>
          <a:bodyPr/>
          <a:lstStyle/>
          <a:p>
            <a:r>
              <a:rPr lang="en-US" dirty="0"/>
              <a:t>Let’s Figure Out what Hip-Hop Is..</a:t>
            </a:r>
          </a:p>
        </p:txBody>
      </p:sp>
      <p:sp>
        <p:nvSpPr>
          <p:cNvPr id="3" name="Content Placeholder 2">
            <a:extLst>
              <a:ext uri="{FF2B5EF4-FFF2-40B4-BE49-F238E27FC236}">
                <a16:creationId xmlns:a16="http://schemas.microsoft.com/office/drawing/2014/main" id="{0A6F3B94-7C3B-4F45-A50C-3F56915240D0}"/>
              </a:ext>
            </a:extLst>
          </p:cNvPr>
          <p:cNvSpPr>
            <a:spLocks noGrp="1"/>
          </p:cNvSpPr>
          <p:nvPr>
            <p:ph idx="1"/>
          </p:nvPr>
        </p:nvSpPr>
        <p:spPr/>
        <p:txBody>
          <a:bodyPr/>
          <a:lstStyle/>
          <a:p>
            <a:r>
              <a:rPr lang="en-US" dirty="0"/>
              <a:t>Let’s take a journey through Hip-Hop History-</a:t>
            </a:r>
          </a:p>
          <a:p>
            <a:endParaRPr lang="en-US" dirty="0"/>
          </a:p>
          <a:p>
            <a:pPr marL="0" indent="0">
              <a:buNone/>
            </a:pPr>
            <a:endParaRPr lang="en-US" dirty="0"/>
          </a:p>
        </p:txBody>
      </p:sp>
      <p:pic>
        <p:nvPicPr>
          <p:cNvPr id="6" name="Picture 5" descr="Image of iconic Hip-Hop artist">
            <a:extLst>
              <a:ext uri="{FF2B5EF4-FFF2-40B4-BE49-F238E27FC236}">
                <a16:creationId xmlns:a16="http://schemas.microsoft.com/office/drawing/2014/main" id="{77C98B84-BAA9-491C-9A01-5E843B8D97AB}"/>
              </a:ext>
            </a:extLst>
          </p:cNvPr>
          <p:cNvPicPr>
            <a:picLocks noChangeAspect="1"/>
          </p:cNvPicPr>
          <p:nvPr/>
        </p:nvPicPr>
        <p:blipFill>
          <a:blip r:embed="rId2"/>
          <a:stretch>
            <a:fillRect/>
          </a:stretch>
        </p:blipFill>
        <p:spPr>
          <a:xfrm>
            <a:off x="804737" y="3265650"/>
            <a:ext cx="2762250" cy="1657350"/>
          </a:xfrm>
          <a:prstGeom prst="rect">
            <a:avLst/>
          </a:prstGeom>
        </p:spPr>
      </p:pic>
      <p:pic>
        <p:nvPicPr>
          <p:cNvPr id="5" name="Picture 4" descr="Image of iconic Hip-Hop artist">
            <a:extLst>
              <a:ext uri="{FF2B5EF4-FFF2-40B4-BE49-F238E27FC236}">
                <a16:creationId xmlns:a16="http://schemas.microsoft.com/office/drawing/2014/main" id="{649F16FB-EF81-48C7-8D67-43EEDD57529B}"/>
              </a:ext>
            </a:extLst>
          </p:cNvPr>
          <p:cNvPicPr>
            <a:picLocks noChangeAspect="1"/>
          </p:cNvPicPr>
          <p:nvPr/>
        </p:nvPicPr>
        <p:blipFill>
          <a:blip r:embed="rId3"/>
          <a:stretch>
            <a:fillRect/>
          </a:stretch>
        </p:blipFill>
        <p:spPr>
          <a:xfrm>
            <a:off x="4203816" y="2868891"/>
            <a:ext cx="2733675" cy="1543050"/>
          </a:xfrm>
          <a:prstGeom prst="rect">
            <a:avLst/>
          </a:prstGeom>
        </p:spPr>
      </p:pic>
      <p:pic>
        <p:nvPicPr>
          <p:cNvPr id="10" name="Picture 9" descr="Image of iconic Hip-Hop artist">
            <a:extLst>
              <a:ext uri="{FF2B5EF4-FFF2-40B4-BE49-F238E27FC236}">
                <a16:creationId xmlns:a16="http://schemas.microsoft.com/office/drawing/2014/main" id="{C700A67D-7611-4692-AE18-BA50B48A7B8E}"/>
              </a:ext>
            </a:extLst>
          </p:cNvPr>
          <p:cNvPicPr>
            <a:picLocks noChangeAspect="1"/>
          </p:cNvPicPr>
          <p:nvPr/>
        </p:nvPicPr>
        <p:blipFill>
          <a:blip r:embed="rId4"/>
          <a:stretch>
            <a:fillRect/>
          </a:stretch>
        </p:blipFill>
        <p:spPr>
          <a:xfrm>
            <a:off x="7988185" y="2432304"/>
            <a:ext cx="3248025" cy="1714500"/>
          </a:xfrm>
          <a:prstGeom prst="rect">
            <a:avLst/>
          </a:prstGeom>
        </p:spPr>
      </p:pic>
      <p:pic>
        <p:nvPicPr>
          <p:cNvPr id="7" name="Picture 6" descr="Image of iconic Hip-Hop artist">
            <a:extLst>
              <a:ext uri="{FF2B5EF4-FFF2-40B4-BE49-F238E27FC236}">
                <a16:creationId xmlns:a16="http://schemas.microsoft.com/office/drawing/2014/main" id="{0C2BF372-6F4C-4F54-B6B4-26D77BDC89C3}"/>
              </a:ext>
            </a:extLst>
          </p:cNvPr>
          <p:cNvPicPr>
            <a:picLocks noChangeAspect="1"/>
          </p:cNvPicPr>
          <p:nvPr/>
        </p:nvPicPr>
        <p:blipFill>
          <a:blip r:embed="rId5"/>
          <a:stretch>
            <a:fillRect/>
          </a:stretch>
        </p:blipFill>
        <p:spPr>
          <a:xfrm>
            <a:off x="593394" y="5146185"/>
            <a:ext cx="2533650" cy="1695450"/>
          </a:xfrm>
          <a:prstGeom prst="rect">
            <a:avLst/>
          </a:prstGeom>
        </p:spPr>
      </p:pic>
      <p:pic>
        <p:nvPicPr>
          <p:cNvPr id="4" name="Picture 3" descr="Image of iconic Hip-Hop artist duo">
            <a:extLst>
              <a:ext uri="{FF2B5EF4-FFF2-40B4-BE49-F238E27FC236}">
                <a16:creationId xmlns:a16="http://schemas.microsoft.com/office/drawing/2014/main" id="{5D1451A4-8A9E-4BE7-8953-DB3C766E2ED2}"/>
              </a:ext>
            </a:extLst>
          </p:cNvPr>
          <p:cNvPicPr>
            <a:picLocks noChangeAspect="1"/>
          </p:cNvPicPr>
          <p:nvPr/>
        </p:nvPicPr>
        <p:blipFill>
          <a:blip r:embed="rId6"/>
          <a:stretch>
            <a:fillRect/>
          </a:stretch>
        </p:blipFill>
        <p:spPr>
          <a:xfrm>
            <a:off x="4678824" y="4695037"/>
            <a:ext cx="2228850" cy="2047875"/>
          </a:xfrm>
          <a:prstGeom prst="rect">
            <a:avLst/>
          </a:prstGeom>
        </p:spPr>
      </p:pic>
      <p:pic>
        <p:nvPicPr>
          <p:cNvPr id="8" name="Picture 7" descr="Image of iconic Hip-Hop artist group">
            <a:extLst>
              <a:ext uri="{FF2B5EF4-FFF2-40B4-BE49-F238E27FC236}">
                <a16:creationId xmlns:a16="http://schemas.microsoft.com/office/drawing/2014/main" id="{6E4617F2-8E51-4419-BCE5-0E6568B8359C}"/>
              </a:ext>
            </a:extLst>
          </p:cNvPr>
          <p:cNvPicPr>
            <a:picLocks noChangeAspect="1"/>
          </p:cNvPicPr>
          <p:nvPr/>
        </p:nvPicPr>
        <p:blipFill>
          <a:blip r:embed="rId7"/>
          <a:stretch>
            <a:fillRect/>
          </a:stretch>
        </p:blipFill>
        <p:spPr>
          <a:xfrm>
            <a:off x="8348658" y="4816889"/>
            <a:ext cx="2238375" cy="1590675"/>
          </a:xfrm>
          <a:prstGeom prst="rect">
            <a:avLst/>
          </a:prstGeom>
        </p:spPr>
      </p:pic>
    </p:spTree>
    <p:extLst>
      <p:ext uri="{BB962C8B-B14F-4D97-AF65-F5344CB8AC3E}">
        <p14:creationId xmlns:p14="http://schemas.microsoft.com/office/powerpoint/2010/main" val="409923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D68F185-F591-4C29-A89F-D4DE4C00FA7C}"/>
              </a:ext>
            </a:extLst>
          </p:cNvPr>
          <p:cNvSpPr>
            <a:spLocks noGrp="1"/>
          </p:cNvSpPr>
          <p:nvPr>
            <p:ph type="title"/>
          </p:nvPr>
        </p:nvSpPr>
        <p:spPr>
          <a:xfrm>
            <a:off x="5494442" y="1173320"/>
            <a:ext cx="5188624" cy="1831344"/>
          </a:xfrm>
        </p:spPr>
        <p:txBody>
          <a:bodyPr>
            <a:normAutofit fontScale="90000"/>
          </a:bodyPr>
          <a:lstStyle/>
          <a:p>
            <a:br>
              <a:rPr lang="en-US" sz="2300" dirty="0"/>
            </a:br>
            <a:br>
              <a:rPr lang="en-US" sz="2300" dirty="0"/>
            </a:br>
            <a:br>
              <a:rPr lang="en-US" sz="2300" dirty="0"/>
            </a:br>
            <a:br>
              <a:rPr lang="en-US" sz="2300" dirty="0"/>
            </a:br>
            <a:br>
              <a:rPr lang="en-US" sz="2300" dirty="0"/>
            </a:br>
            <a:br>
              <a:rPr lang="en-US" sz="2300" dirty="0"/>
            </a:br>
            <a:br>
              <a:rPr lang="en-US" sz="2300" dirty="0"/>
            </a:br>
            <a:br>
              <a:rPr lang="en-US" sz="2300" dirty="0"/>
            </a:br>
            <a:r>
              <a:rPr lang="en-US" sz="4400" dirty="0"/>
              <a:t>What is Hip-Hop?</a:t>
            </a:r>
            <a:br>
              <a:rPr lang="en-US" sz="4400" dirty="0"/>
            </a:br>
            <a:br>
              <a:rPr lang="en-US" sz="4400" dirty="0"/>
            </a:br>
            <a:r>
              <a:rPr lang="en-US" sz="4000" dirty="0"/>
              <a:t>Hip-Hop is a cultural movement that started by black, Latino, afro-Caribbean People in New York City in the 1970’s. </a:t>
            </a:r>
            <a:br>
              <a:rPr lang="en-US" sz="4400" dirty="0"/>
            </a:br>
            <a:br>
              <a:rPr lang="en-US" sz="4400" dirty="0"/>
            </a:br>
            <a:r>
              <a:rPr lang="en-US" sz="4400" dirty="0"/>
              <a:t>Hip-Hop Vs. Rap? </a:t>
            </a:r>
            <a:br>
              <a:rPr lang="en-US" sz="2300" dirty="0"/>
            </a:br>
            <a:br>
              <a:rPr lang="en-US" sz="2300" dirty="0"/>
            </a:br>
            <a:br>
              <a:rPr lang="en-US" sz="2300" dirty="0"/>
            </a:br>
            <a:br>
              <a:rPr lang="en-US" sz="2300" dirty="0"/>
            </a:br>
            <a:br>
              <a:rPr lang="en-US" sz="2300" dirty="0"/>
            </a:br>
            <a:endParaRPr lang="en-US" sz="2300" dirty="0"/>
          </a:p>
        </p:txBody>
      </p:sp>
      <p:sp>
        <p:nvSpPr>
          <p:cNvPr id="11" name="Freeform: Shape 10">
            <a:extLst>
              <a:ext uri="{FF2B5EF4-FFF2-40B4-BE49-F238E27FC236}">
                <a16:creationId xmlns:a16="http://schemas.microsoft.com/office/drawing/2014/main" id="{271EEDE1-4FF3-4A74-BD95-6852CD023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9391" y="1673352"/>
            <a:ext cx="3502152" cy="3502152"/>
          </a:xfrm>
          <a:custGeom>
            <a:avLst/>
            <a:gdLst>
              <a:gd name="connsiteX0" fmla="*/ 1751076 w 3502152"/>
              <a:gd name="connsiteY0" fmla="*/ 228600 h 3502152"/>
              <a:gd name="connsiteX1" fmla="*/ 228600 w 3502152"/>
              <a:gd name="connsiteY1" fmla="*/ 1751076 h 3502152"/>
              <a:gd name="connsiteX2" fmla="*/ 1751076 w 3502152"/>
              <a:gd name="connsiteY2" fmla="*/ 3273552 h 3502152"/>
              <a:gd name="connsiteX3" fmla="*/ 3273552 w 3502152"/>
              <a:gd name="connsiteY3" fmla="*/ 1751076 h 3502152"/>
              <a:gd name="connsiteX4" fmla="*/ 1751076 w 3502152"/>
              <a:gd name="connsiteY4" fmla="*/ 228600 h 3502152"/>
              <a:gd name="connsiteX5" fmla="*/ 1751076 w 3502152"/>
              <a:gd name="connsiteY5" fmla="*/ 0 h 3502152"/>
              <a:gd name="connsiteX6" fmla="*/ 3502152 w 3502152"/>
              <a:gd name="connsiteY6" fmla="*/ 1751076 h 3502152"/>
              <a:gd name="connsiteX7" fmla="*/ 1751076 w 3502152"/>
              <a:gd name="connsiteY7" fmla="*/ 3502152 h 3502152"/>
              <a:gd name="connsiteX8" fmla="*/ 0 w 3502152"/>
              <a:gd name="connsiteY8" fmla="*/ 1751076 h 3502152"/>
              <a:gd name="connsiteX9" fmla="*/ 1751076 w 3502152"/>
              <a:gd name="connsiteY9" fmla="*/ 0 h 350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2152" h="3502152">
                <a:moveTo>
                  <a:pt x="1751076" y="228600"/>
                </a:moveTo>
                <a:cubicBezTo>
                  <a:pt x="910236" y="228600"/>
                  <a:pt x="228600" y="910236"/>
                  <a:pt x="228600" y="1751076"/>
                </a:cubicBezTo>
                <a:cubicBezTo>
                  <a:pt x="228600" y="2591916"/>
                  <a:pt x="910236" y="3273552"/>
                  <a:pt x="1751076" y="3273552"/>
                </a:cubicBezTo>
                <a:cubicBezTo>
                  <a:pt x="2591916" y="3273552"/>
                  <a:pt x="3273552" y="2591916"/>
                  <a:pt x="3273552" y="1751076"/>
                </a:cubicBezTo>
                <a:cubicBezTo>
                  <a:pt x="3273552" y="910236"/>
                  <a:pt x="2591916" y="228600"/>
                  <a:pt x="1751076" y="228600"/>
                </a:cubicBezTo>
                <a:close/>
                <a:moveTo>
                  <a:pt x="1751076" y="0"/>
                </a:moveTo>
                <a:cubicBezTo>
                  <a:pt x="2718169" y="0"/>
                  <a:pt x="3502152" y="783983"/>
                  <a:pt x="3502152" y="1751076"/>
                </a:cubicBezTo>
                <a:cubicBezTo>
                  <a:pt x="3502152" y="2718169"/>
                  <a:pt x="2718169" y="3502152"/>
                  <a:pt x="1751076" y="3502152"/>
                </a:cubicBezTo>
                <a:cubicBezTo>
                  <a:pt x="783983" y="3502152"/>
                  <a:pt x="0" y="2718169"/>
                  <a:pt x="0" y="1751076"/>
                </a:cubicBezTo>
                <a:cubicBezTo>
                  <a:pt x="0" y="783983"/>
                  <a:pt x="783983" y="0"/>
                  <a:pt x="17510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3" descr="Image of iconic Hip-Hop artist, DJ Kool Herc">
            <a:extLst>
              <a:ext uri="{FF2B5EF4-FFF2-40B4-BE49-F238E27FC236}">
                <a16:creationId xmlns:a16="http://schemas.microsoft.com/office/drawing/2014/main" id="{CC7B50CE-0D39-4C14-9D22-F71308BF30E6}"/>
              </a:ext>
            </a:extLst>
          </p:cNvPr>
          <p:cNvPicPr>
            <a:picLocks noChangeAspect="1"/>
          </p:cNvPicPr>
          <p:nvPr/>
        </p:nvPicPr>
        <p:blipFill rotWithShape="1">
          <a:blip r:embed="rId2"/>
          <a:srcRect l="378" r="1278"/>
          <a:stretch/>
        </p:blipFill>
        <p:spPr>
          <a:xfrm>
            <a:off x="1992290" y="2510028"/>
            <a:ext cx="1636354" cy="1828800"/>
          </a:xfrm>
          <a:prstGeom prst="rect">
            <a:avLst/>
          </a:prstGeom>
        </p:spPr>
      </p:pic>
      <p:sp>
        <p:nvSpPr>
          <p:cNvPr id="5" name="TextBox 4">
            <a:extLst>
              <a:ext uri="{FF2B5EF4-FFF2-40B4-BE49-F238E27FC236}">
                <a16:creationId xmlns:a16="http://schemas.microsoft.com/office/drawing/2014/main" id="{8206A9B7-67E5-489A-AB7C-7F82001D0C86}"/>
              </a:ext>
            </a:extLst>
          </p:cNvPr>
          <p:cNvSpPr txBox="1"/>
          <p:nvPr/>
        </p:nvSpPr>
        <p:spPr>
          <a:xfrm>
            <a:off x="2051798" y="4468441"/>
            <a:ext cx="15173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DJ Kool Herc</a:t>
            </a:r>
          </a:p>
        </p:txBody>
      </p:sp>
      <p:sp>
        <p:nvSpPr>
          <p:cNvPr id="13" name="Rectangle 12">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02078FE-A836-413F-8842-320ED7FFCC8B}"/>
              </a:ext>
            </a:extLst>
          </p:cNvPr>
          <p:cNvSpPr>
            <a:spLocks noGrp="1"/>
          </p:cNvSpPr>
          <p:nvPr>
            <p:ph idx="1"/>
          </p:nvPr>
        </p:nvSpPr>
        <p:spPr>
          <a:xfrm>
            <a:off x="1061572" y="5327573"/>
            <a:ext cx="10068856" cy="684607"/>
          </a:xfrm>
        </p:spPr>
        <p:txBody>
          <a:bodyPr>
            <a:normAutofit fontScale="25000" lnSpcReduction="20000"/>
          </a:bodyPr>
          <a:lstStyle/>
          <a:p>
            <a:r>
              <a:rPr lang="en-US" sz="8000" dirty="0"/>
              <a:t>“In terms of a distinction in quality, there are MCs creating art and contributing to the culture and then there are rappers who are packaged products of record labels who are contributing to their own coffers with little regard for progress or contributing to the artform and its evolution”. </a:t>
            </a:r>
          </a:p>
          <a:p>
            <a:pPr marL="0" indent="0">
              <a:buNone/>
            </a:pPr>
            <a:r>
              <a:rPr lang="en-US" sz="8000" i="1" dirty="0"/>
              <a:t>*Shaka Shaw, September 19, 2013, Ebony Magazine </a:t>
            </a:r>
          </a:p>
          <a:p>
            <a:endParaRPr lang="en-US" i="1" dirty="0"/>
          </a:p>
          <a:p>
            <a:endParaRPr lang="en-US" i="1" dirty="0"/>
          </a:p>
          <a:p>
            <a:pPr lvl="2"/>
            <a:endParaRPr lang="en-US" dirty="0"/>
          </a:p>
        </p:txBody>
      </p:sp>
      <p:grpSp>
        <p:nvGrpSpPr>
          <p:cNvPr id="15" name="Group 14">
            <a:extLst>
              <a:ext uri="{FF2B5EF4-FFF2-40B4-BE49-F238E27FC236}">
                <a16:creationId xmlns:a16="http://schemas.microsoft.com/office/drawing/2014/main" id="{7381F52A-25D7-415C-8E15-66BFB3F7B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F31CC467-05B2-44CA-A28C-2018F5094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DF3A2CCB-9C68-497B-AFC1-78E993152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88633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DFFA-49C1-4B01-9D41-9F40E1F3C6EE}"/>
              </a:ext>
            </a:extLst>
          </p:cNvPr>
          <p:cNvSpPr>
            <a:spLocks noGrp="1"/>
          </p:cNvSpPr>
          <p:nvPr>
            <p:ph type="title"/>
          </p:nvPr>
        </p:nvSpPr>
        <p:spPr>
          <a:xfrm>
            <a:off x="1069848" y="484632"/>
            <a:ext cx="10058400" cy="1609344"/>
          </a:xfrm>
        </p:spPr>
        <p:txBody>
          <a:bodyPr>
            <a:normAutofit fontScale="90000"/>
          </a:bodyPr>
          <a:lstStyle/>
          <a:p>
            <a:r>
              <a:rPr lang="en-US" dirty="0"/>
              <a:t>What is Hip-Hop?</a:t>
            </a:r>
            <a:br>
              <a:rPr lang="en-US" dirty="0"/>
            </a:br>
            <a:r>
              <a:rPr lang="en-US" dirty="0"/>
              <a:t>There are 4 Major Elements of Hip-Hop</a:t>
            </a:r>
          </a:p>
        </p:txBody>
      </p:sp>
      <p:pic>
        <p:nvPicPr>
          <p:cNvPr id="4" name="Content Placeholder 3" descr="Image showing the 4 elements of Hip-Hop: Emceeing, Deejaying, Graffitiing, and B-Boying">
            <a:extLst>
              <a:ext uri="{FF2B5EF4-FFF2-40B4-BE49-F238E27FC236}">
                <a16:creationId xmlns:a16="http://schemas.microsoft.com/office/drawing/2014/main" id="{C75BF819-32D3-42B2-871A-E876402FB661}"/>
              </a:ext>
            </a:extLst>
          </p:cNvPr>
          <p:cNvPicPr>
            <a:picLocks noChangeAspect="1"/>
          </p:cNvPicPr>
          <p:nvPr/>
        </p:nvPicPr>
        <p:blipFill rotWithShape="1">
          <a:blip r:embed="rId2"/>
          <a:srcRect t="8620" r="1" b="7983"/>
          <a:stretch/>
        </p:blipFill>
        <p:spPr>
          <a:xfrm>
            <a:off x="1063942" y="2193036"/>
            <a:ext cx="4773168" cy="3980688"/>
          </a:xfrm>
          <a:prstGeom prst="rect">
            <a:avLst/>
          </a:prstGeom>
        </p:spPr>
      </p:pic>
      <p:pic>
        <p:nvPicPr>
          <p:cNvPr id="5" name="Content Placeholder 4" descr="Image showing the 4 elements of Hip-Hop: Emceeing, Deejaying, Graffitiing, and B-Boying">
            <a:extLst>
              <a:ext uri="{FF2B5EF4-FFF2-40B4-BE49-F238E27FC236}">
                <a16:creationId xmlns:a16="http://schemas.microsoft.com/office/drawing/2014/main" id="{A9E17CC7-295D-4AFA-9D2D-5DC052A2E7EA}"/>
              </a:ext>
            </a:extLst>
          </p:cNvPr>
          <p:cNvPicPr>
            <a:picLocks noGrp="1" noChangeAspect="1"/>
          </p:cNvPicPr>
          <p:nvPr>
            <p:ph idx="1"/>
          </p:nvPr>
        </p:nvPicPr>
        <p:blipFill>
          <a:blip r:embed="rId3"/>
          <a:stretch>
            <a:fillRect/>
          </a:stretch>
        </p:blipFill>
        <p:spPr>
          <a:xfrm>
            <a:off x="6513923" y="2193036"/>
            <a:ext cx="4430598" cy="3817856"/>
          </a:xfrm>
          <a:prstGeom prst="rect">
            <a:avLst/>
          </a:prstGeom>
        </p:spPr>
      </p:pic>
    </p:spTree>
    <p:extLst>
      <p:ext uri="{BB962C8B-B14F-4D97-AF65-F5344CB8AC3E}">
        <p14:creationId xmlns:p14="http://schemas.microsoft.com/office/powerpoint/2010/main" val="359631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9EF660D2-DC8D-4C65-91A0-3251424A0E86}"/>
              </a:ext>
            </a:extLst>
          </p:cNvPr>
          <p:cNvSpPr>
            <a:spLocks noGrp="1"/>
          </p:cNvSpPr>
          <p:nvPr>
            <p:ph type="title"/>
          </p:nvPr>
        </p:nvSpPr>
        <p:spPr>
          <a:xfrm>
            <a:off x="6550924" y="685800"/>
            <a:ext cx="4920019" cy="2021553"/>
          </a:xfrm>
        </p:spPr>
        <p:txBody>
          <a:bodyPr>
            <a:normAutofit fontScale="90000"/>
          </a:bodyPr>
          <a:lstStyle/>
          <a:p>
            <a:r>
              <a:rPr lang="en-US" sz="5000" dirty="0">
                <a:solidFill>
                  <a:schemeClr val="tx1"/>
                </a:solidFill>
              </a:rPr>
              <a:t>What is Hip-Hop?</a:t>
            </a:r>
            <a:br>
              <a:rPr lang="en-US" sz="5000" dirty="0">
                <a:solidFill>
                  <a:schemeClr val="tx1"/>
                </a:solidFill>
              </a:rPr>
            </a:br>
            <a:br>
              <a:rPr lang="en-US" sz="5000" dirty="0">
                <a:solidFill>
                  <a:schemeClr val="tx1"/>
                </a:solidFill>
              </a:rPr>
            </a:br>
            <a:r>
              <a:rPr lang="en-US" sz="4400" dirty="0">
                <a:solidFill>
                  <a:schemeClr val="tx1"/>
                </a:solidFill>
              </a:rPr>
              <a:t>The Fifth Element of Hip-Hop</a:t>
            </a:r>
            <a:br>
              <a:rPr lang="en-US" sz="5000" dirty="0">
                <a:solidFill>
                  <a:schemeClr val="tx1"/>
                </a:solidFill>
              </a:rPr>
            </a:br>
            <a:br>
              <a:rPr lang="en-US" sz="5000" dirty="0">
                <a:solidFill>
                  <a:schemeClr val="tx1"/>
                </a:solidFill>
              </a:rPr>
            </a:br>
            <a:r>
              <a:rPr lang="en-US" sz="5000" dirty="0">
                <a:solidFill>
                  <a:schemeClr val="tx1"/>
                </a:solidFill>
              </a:rPr>
              <a:t>-</a:t>
            </a:r>
            <a:r>
              <a:rPr lang="en-US" sz="4000" dirty="0">
                <a:solidFill>
                  <a:schemeClr val="tx1"/>
                </a:solidFill>
              </a:rPr>
              <a:t>Knowledge of Self-</a:t>
            </a:r>
          </a:p>
        </p:txBody>
      </p:sp>
      <p:sp>
        <p:nvSpPr>
          <p:cNvPr id="45" name="Freeform: Shape 4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 name="Content Placeholder 9" descr="Graffiti image listing key Hip-Hop terms, such as: process, within, know, global, community, etc.">
            <a:extLst>
              <a:ext uri="{FF2B5EF4-FFF2-40B4-BE49-F238E27FC236}">
                <a16:creationId xmlns:a16="http://schemas.microsoft.com/office/drawing/2014/main" id="{D7FAA2E3-C638-490B-8DC8-E9DBDB47114A}"/>
              </a:ext>
            </a:extLst>
          </p:cNvPr>
          <p:cNvPicPr>
            <a:picLocks noChangeAspect="1"/>
          </p:cNvPicPr>
          <p:nvPr/>
        </p:nvPicPr>
        <p:blipFill rotWithShape="1">
          <a:blip r:embed="rId2"/>
          <a:srcRect l="23993" r="30676"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12" name="Content Placeholder 11" descr="Image of self-awareness, a person looking into themselves to know themself better">
            <a:extLst>
              <a:ext uri="{FF2B5EF4-FFF2-40B4-BE49-F238E27FC236}">
                <a16:creationId xmlns:a16="http://schemas.microsoft.com/office/drawing/2014/main" id="{A97D0D2B-C95B-4AE5-B999-CF89210FD1F5}"/>
              </a:ext>
            </a:extLst>
          </p:cNvPr>
          <p:cNvPicPr>
            <a:picLocks noGrp="1" noChangeAspect="1"/>
          </p:cNvPicPr>
          <p:nvPr>
            <p:ph idx="1"/>
          </p:nvPr>
        </p:nvPicPr>
        <p:blipFill>
          <a:blip r:embed="rId3"/>
          <a:stretch>
            <a:fillRect/>
          </a:stretch>
        </p:blipFill>
        <p:spPr>
          <a:xfrm>
            <a:off x="6550924" y="3671954"/>
            <a:ext cx="4919662" cy="2821118"/>
          </a:xfrm>
          <a:prstGeom prst="rect">
            <a:avLst/>
          </a:prstGeom>
        </p:spPr>
      </p:pic>
    </p:spTree>
    <p:extLst>
      <p:ext uri="{BB962C8B-B14F-4D97-AF65-F5344CB8AC3E}">
        <p14:creationId xmlns:p14="http://schemas.microsoft.com/office/powerpoint/2010/main" val="3182274363"/>
      </p:ext>
    </p:extLst>
  </p:cSld>
  <p:clrMapOvr>
    <a:overrideClrMapping bg1="dk1" tx1="lt1" bg2="dk2" tx2="lt2" accent1="accent1" accent2="accent2" accent3="accent3" accent4="accent4" accent5="accent5" accent6="accent6" hlink="hlink" folHlink="folHlink"/>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4045</TotalTime>
  <Words>1149</Words>
  <Application>Microsoft Macintosh PowerPoint</Application>
  <PresentationFormat>Widescreen</PresentationFormat>
  <Paragraphs>101</Paragraphs>
  <Slides>24</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Calibri</vt:lpstr>
      <vt:lpstr>Calibri Light</vt:lpstr>
      <vt:lpstr>Garamond</vt:lpstr>
      <vt:lpstr>Gotham Bold</vt:lpstr>
      <vt:lpstr>Helvetica Neue</vt:lpstr>
      <vt:lpstr>Rockwell</vt:lpstr>
      <vt:lpstr>Rockwell Condensed</vt:lpstr>
      <vt:lpstr>Rockwell Extra Bold</vt:lpstr>
      <vt:lpstr>Times New Roman</vt:lpstr>
      <vt:lpstr>Wingdings</vt:lpstr>
      <vt:lpstr>Office Theme</vt:lpstr>
      <vt:lpstr>1_CEEDAR Theme</vt:lpstr>
      <vt:lpstr>Wood Type</vt:lpstr>
      <vt:lpstr>Hip-Hop Critical Pedagogy</vt:lpstr>
      <vt:lpstr>Hip-Hop Critical Pedagogy  </vt:lpstr>
      <vt:lpstr> Table of Contents </vt:lpstr>
      <vt:lpstr>What the Literature Says </vt:lpstr>
      <vt:lpstr>Stay in Your Lane/Figure Out your Lane-Respect the Movement </vt:lpstr>
      <vt:lpstr>Let’s Figure Out what Hip-Hop Is..</vt:lpstr>
      <vt:lpstr>        What is Hip-Hop?  Hip-Hop is a cultural movement that started by black, Latino, afro-Caribbean People in New York City in the 1970’s.   Hip-Hop Vs. Rap?      </vt:lpstr>
      <vt:lpstr>What is Hip-Hop? There are 4 Major Elements of Hip-Hop</vt:lpstr>
      <vt:lpstr>What is Hip-Hop?  The Fifth Element of Hip-Hop  -Knowledge of Self-</vt:lpstr>
      <vt:lpstr> Hip Hop as a Critical Pedagogy The Connection to The Culturally relevant Pedagogy   </vt:lpstr>
      <vt:lpstr> Hip-Hop as a Critical Pedagogy </vt:lpstr>
      <vt:lpstr>Placing it into Action</vt:lpstr>
      <vt:lpstr>Placing it into Action</vt:lpstr>
      <vt:lpstr>Course Objective </vt:lpstr>
      <vt:lpstr>Placing it into Action</vt:lpstr>
      <vt:lpstr>Place it Into Action- Guest Speaker  </vt:lpstr>
      <vt:lpstr>Place it Into Action Campus School Presentation-Link-https://drive.google.com/drive/folders/1M8iHaLk_ASMuHlCWX6VTm1L70AS_OmVJ</vt:lpstr>
      <vt:lpstr>Place it Into Action Civil Rights Museum -</vt:lpstr>
      <vt:lpstr>Placing it Into Action </vt:lpstr>
      <vt:lpstr>The Job of The EmCee and Dee-Jay is to get the Crowd Engaged </vt:lpstr>
      <vt:lpstr>      Conclusion-  Hip-Hop Can Be used as an Educational Tool </vt:lpstr>
      <vt:lpstr>Conclusion </vt:lpstr>
      <vt:lpstr>Bibliography </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EDM</dc:creator>
  <cp:lastModifiedBy>Steele,Jessica A</cp:lastModifiedBy>
  <cp:revision>191</cp:revision>
  <dcterms:created xsi:type="dcterms:W3CDTF">2018-03-16T13:31:09Z</dcterms:created>
  <dcterms:modified xsi:type="dcterms:W3CDTF">2022-06-29T21:54:31Z</dcterms:modified>
</cp:coreProperties>
</file>