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8"/>
  </p:notesMasterIdLst>
  <p:sldIdLst>
    <p:sldId id="289" r:id="rId3"/>
    <p:sldId id="258" r:id="rId4"/>
    <p:sldId id="265" r:id="rId5"/>
    <p:sldId id="259" r:id="rId6"/>
    <p:sldId id="32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mman, Meg" initials="KM" lastIdx="4" clrIdx="0">
    <p:extLst>
      <p:ext uri="{19B8F6BF-5375-455C-9EA6-DF929625EA0E}">
        <p15:presenceInfo xmlns:p15="http://schemas.microsoft.com/office/powerpoint/2012/main" userId="b8fcd85d-b926-40d5-801a-752518b9c9f4" providerId="Windows Live"/>
      </p:ext>
    </p:extLst>
  </p:cmAuthor>
  <p:cmAuthor id="2" name="Microsoft Office User" initials="MOU" lastIdx="10" clrIdx="1">
    <p:extLst>
      <p:ext uri="{19B8F6BF-5375-455C-9EA6-DF929625EA0E}">
        <p15:presenceInfo xmlns:p15="http://schemas.microsoft.com/office/powerpoint/2012/main" userId="Microsoft Office User" providerId="None"/>
      </p:ext>
    </p:extLst>
  </p:cmAuthor>
  <p:cmAuthor id="3" name="Holdheide, Lynn" initials="HL" lastIdx="5" clrIdx="2">
    <p:extLst>
      <p:ext uri="{19B8F6BF-5375-455C-9EA6-DF929625EA0E}">
        <p15:presenceInfo xmlns:p15="http://schemas.microsoft.com/office/powerpoint/2012/main" userId="S-1-5-21-1472932569-214068005-926709054-550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60"/>
    <p:restoredTop sz="91807" autoAdjust="0"/>
  </p:normalViewPr>
  <p:slideViewPr>
    <p:cSldViewPr snapToGrid="0" snapToObjects="1">
      <p:cViewPr varScale="1">
        <p:scale>
          <a:sx n="101" d="100"/>
          <a:sy n="101" d="100"/>
        </p:scale>
        <p:origin x="232" y="232"/>
      </p:cViewPr>
      <p:guideLst/>
    </p:cSldViewPr>
  </p:slideViewPr>
  <p:notesTextViewPr>
    <p:cViewPr>
      <p:scale>
        <a:sx n="114" d="100"/>
        <a:sy n="114"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E1E346-8023-FE4B-9E96-AD492A5BD490}" type="datetimeFigureOut">
              <a:rPr lang="en-US" smtClean="0"/>
              <a:t>4/28/22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942D9-22A8-284A-B434-0763B2331CC0}" type="slidenum">
              <a:rPr lang="en-US" smtClean="0"/>
              <a:t>‹#›</a:t>
            </a:fld>
            <a:endParaRPr lang="en-US"/>
          </a:p>
        </p:txBody>
      </p:sp>
    </p:spTree>
    <p:extLst>
      <p:ext uri="{BB962C8B-B14F-4D97-AF65-F5344CB8AC3E}">
        <p14:creationId xmlns:p14="http://schemas.microsoft.com/office/powerpoint/2010/main" val="737098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334E6-EF21-5246-86BD-D563EC6B364D}" type="slidenum">
              <a:rPr lang="en-US" smtClean="0"/>
              <a:t>1</a:t>
            </a:fld>
            <a:endParaRPr lang="en-US"/>
          </a:p>
        </p:txBody>
      </p:sp>
    </p:spTree>
    <p:extLst>
      <p:ext uri="{BB962C8B-B14F-4D97-AF65-F5344CB8AC3E}">
        <p14:creationId xmlns:p14="http://schemas.microsoft.com/office/powerpoint/2010/main" val="491800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91D776-583E-124A-B29F-D54809FB6261}" type="slidenum">
              <a:rPr lang="en-US" smtClean="0"/>
              <a:t>3</a:t>
            </a:fld>
            <a:endParaRPr lang="en-US"/>
          </a:p>
        </p:txBody>
      </p:sp>
    </p:spTree>
    <p:extLst>
      <p:ext uri="{BB962C8B-B14F-4D97-AF65-F5344CB8AC3E}">
        <p14:creationId xmlns:p14="http://schemas.microsoft.com/office/powerpoint/2010/main" val="3466037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2E288-232E-1D48-82DE-07EBF3DB66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79E336-B17A-5B4B-B302-4D636DB645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264548-56BD-4148-8355-033BC74EB19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7A6F740-9F46-6C4D-A683-3866414CB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940B5-5513-364A-9638-29A4D923D06F}"/>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3815153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D860A-82C5-4343-B467-1A8BDCFA3E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A75B30-4842-7244-9516-5906CDB4A0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EDEB4C-D10A-4842-B743-B70E79204AA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7D845B-6CB5-AD4E-9A50-652D55CFD4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CD2461-C6D2-E549-9936-8A77237F4142}"/>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2306493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8254B2-06C6-AB4A-98B3-86C1BA8E49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949278-428E-1843-B407-24318163937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2744B4-71BB-1147-B9C5-E6659864872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51CB867-0B9E-7E4D-A612-DE0ABC6F8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FC7D2-0531-CD42-BC0A-B4032C0401F2}"/>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1974480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843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30787"/>
            <a:ext cx="10515600" cy="1325563"/>
          </a:xfrm>
        </p:spPr>
        <p:txBody>
          <a:bodyPr/>
          <a:lstStyle/>
          <a:p>
            <a:r>
              <a:rPr lang="en-US"/>
              <a:t>Click to edit Master title style</a:t>
            </a:r>
          </a:p>
        </p:txBody>
      </p:sp>
    </p:spTree>
    <p:extLst>
      <p:ext uri="{BB962C8B-B14F-4D97-AF65-F5344CB8AC3E}">
        <p14:creationId xmlns:p14="http://schemas.microsoft.com/office/powerpoint/2010/main" val="2964825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34212"/>
          </a:xfrm>
        </p:spPr>
        <p:txBody>
          <a:bodyPr/>
          <a:lstStyle>
            <a:lvl1pPr>
              <a:lnSpc>
                <a:spcPct val="12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12"/>
          </p:nvPr>
        </p:nvSpPr>
        <p:spPr>
          <a:xfrm>
            <a:off x="0" y="6216864"/>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962330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0" y="6349867"/>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194053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p:cNvSpPr>
            <a:spLocks noGrp="1"/>
          </p:cNvSpPr>
          <p:nvPr>
            <p:ph type="sldNum" sz="quarter" idx="12"/>
          </p:nvPr>
        </p:nvSpPr>
        <p:spPr>
          <a:xfrm>
            <a:off x="0" y="6150362"/>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2794254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190658"/>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407966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F75B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492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7DC94-1C87-8743-AFDA-DCA6EE6F9C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A4DFFF-92F3-DD46-9F97-5C0B4D8B310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E57238-C9C5-8946-BA8E-52C57740F94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6F53C47-32C4-254E-B47E-D5B2072EEF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498E8E-0EB0-4941-AC1B-88AC94A04C88}"/>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258427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B7B1A-E304-584B-ACC6-FD1FD71C27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27F127-456E-744E-8116-EC10588AAE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521540F-7140-124C-A5C5-49DFC8EFCE4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0E0E696-033B-D745-A6FA-0DDCC8AE7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EDBEB8-B791-AB4B-83A8-E06B4787A827}"/>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545858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76262-6079-174A-A0C8-BAB94741F4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C42F2A-8193-7B4F-84E2-CB5BA9BA831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6FE9EE-1628-B04D-B246-C52B14A362C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E19029-8C70-CF4A-90BB-E90805EC756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1C04C41-1EA2-024A-B15B-36962B2D23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EDE449-D05B-F240-8846-5048FB7BBD0F}"/>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2068356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0725B-AF40-2341-B6DD-4E9146752A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28141F-066A-E143-AFB4-75ECA5B9D8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9497FA1-D755-4643-9F6B-5863CE589EC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CC339B-6D2F-1644-B374-0664218265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2BB25DE-5D90-064C-8C75-4DDD18853B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69345A-2DFF-9642-8676-0E3C8BA184B3}"/>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4E44F6E-CB28-624C-BA1F-8C623CD0AA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03E6E8-F21C-1947-A14C-CCAA49236B60}"/>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897218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48822-C082-3B44-B092-27D8235776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C5A674-DFB3-BF41-80FE-C27B24708BB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05E3E74-072A-BF49-B298-5073DE7E54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D90D21-F7EB-8948-AB8E-9126207CF296}"/>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2524583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F514CE-010B-594F-A8F6-AB56003F1AA7}"/>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2080734-A94B-BB44-B80E-573AE460C8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2C05BD-B66D-4C43-A4F1-E8B0872BC8B8}"/>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2240146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2C93-6867-F74A-A5D6-39166F0F9B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5F9EB4-681C-F74D-B4FE-591CFA6145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C8A0F1-2631-4F4D-BDE0-72C345B4A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34C10D-07EA-EC47-8862-50389EE06BE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BFAC8A7-6DB1-794B-9394-1F8C1D699B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EA1561-188F-5C45-AC2D-68EFBD449CEF}"/>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3108106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F8AB-359B-9340-8242-31D957779D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65A248-DEFB-874E-AB86-742B782582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78A350-52A6-EC44-8968-6D7A3F736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DB18CF-2F1C-404E-B747-C7D69566945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DCB174C-CE7B-3247-9B17-5609F406C3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DF99AF-7E9F-F549-A9F5-1DE1A524135D}"/>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875450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A2C885-4D1C-E64F-8319-988D36F802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815380-5BC8-654D-8FBE-ACB34E76FA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D957B6-417A-8E48-BF00-09F106832C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BE482B9-B098-074D-8BC9-90E0EF5D0A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036AE1-6F58-EB46-B0BF-CC8B2A8613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86731-A5AB-574C-8CCF-45BF25DA1FD6}" type="slidenum">
              <a:rPr lang="en-US" smtClean="0"/>
              <a:t>‹#›</a:t>
            </a:fld>
            <a:endParaRPr lang="en-US"/>
          </a:p>
        </p:txBody>
      </p:sp>
    </p:spTree>
    <p:extLst>
      <p:ext uri="{BB962C8B-B14F-4D97-AF65-F5344CB8AC3E}">
        <p14:creationId xmlns:p14="http://schemas.microsoft.com/office/powerpoint/2010/main" val="2269849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1B2FA-BD2E-514D-AEC4-A7F5BCB27398}" type="slidenum">
              <a:rPr lang="en-US" smtClean="0"/>
              <a:t>‹#›</a:t>
            </a:fld>
            <a:endParaRPr lang="en-US"/>
          </a:p>
        </p:txBody>
      </p:sp>
    </p:spTree>
    <p:extLst>
      <p:ext uri="{BB962C8B-B14F-4D97-AF65-F5344CB8AC3E}">
        <p14:creationId xmlns:p14="http://schemas.microsoft.com/office/powerpoint/2010/main" val="20316299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hf hdr="0" ftr="0" dt="0"/>
  <p:txStyles>
    <p:titleStyle>
      <a:lvl1pPr algn="ctr" defTabSz="914400" rtl="0" eaLnBrk="1" latinLnBrk="0" hangingPunct="1">
        <a:lnSpc>
          <a:spcPct val="90000"/>
        </a:lnSpc>
        <a:spcBef>
          <a:spcPct val="0"/>
        </a:spcBef>
        <a:buNone/>
        <a:defRPr sz="3600" kern="1200" cap="all" baseline="0">
          <a:solidFill>
            <a:schemeClr val="bg1"/>
          </a:solidFill>
          <a:latin typeface="Gotham Bold" charset="0"/>
          <a:ea typeface="Gotham Bold" charset="0"/>
          <a:cs typeface="Gotham Bold" charset="0"/>
        </a:defRPr>
      </a:lvl1pPr>
    </p:titleStyle>
    <p:bodyStyle>
      <a:lvl1pPr marL="228600" indent="-228600" algn="l" defTabSz="914400" rtl="0" eaLnBrk="1" latinLnBrk="0" hangingPunct="1">
        <a:lnSpc>
          <a:spcPct val="140000"/>
        </a:lnSpc>
        <a:spcBef>
          <a:spcPts val="1000"/>
        </a:spcBef>
        <a:buFont typeface="Arial"/>
        <a:buChar char="•"/>
        <a:defRPr sz="2800" kern="1200">
          <a:solidFill>
            <a:schemeClr val="bg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93B51-A63B-2E43-8309-FC47710B7FAC}"/>
              </a:ext>
            </a:extLst>
          </p:cNvPr>
          <p:cNvSpPr>
            <a:spLocks noGrp="1"/>
          </p:cNvSpPr>
          <p:nvPr>
            <p:ph type="title" idx="4294967295"/>
          </p:nvPr>
        </p:nvSpPr>
        <p:spPr>
          <a:xfrm>
            <a:off x="415600" y="-810400"/>
            <a:ext cx="11360800" cy="810400"/>
          </a:xfrm>
        </p:spPr>
        <p:txBody>
          <a:bodyPr>
            <a:normAutofit fontScale="90000"/>
          </a:bodyPr>
          <a:lstStyle/>
          <a:p>
            <a:pPr rtl="0"/>
            <a:r>
              <a:rPr lang="en-US" dirty="0"/>
              <a:t>SOCIAL JUSTICE &amp; CULTURALLY RELEVANT EDUCATION</a:t>
            </a:r>
          </a:p>
        </p:txBody>
      </p:sp>
    </p:spTree>
    <p:extLst>
      <p:ext uri="{BB962C8B-B14F-4D97-AF65-F5344CB8AC3E}">
        <p14:creationId xmlns:p14="http://schemas.microsoft.com/office/powerpoint/2010/main" val="2062849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Frameworks for pedagogy</a:t>
            </a:r>
          </a:p>
        </p:txBody>
      </p:sp>
      <p:pic>
        <p:nvPicPr>
          <p:cNvPr id="3" name="Picture 2" descr="This is a screenshot of a table that reads:&#10;&#10;Table 1: Synthesizing Gay and Ladson-Billings&#10;&#10;Culturally Responsive Teaching &#10;-Social and academic empowerment&#10;-Multidimensionality &#10;-Cultural validation&#10;-Social, emotional, and political comprehensiveness &#10;-School and societal transformation&#10;-Emancipation or liberation from oppressive educational practices and ideologies &#10;&#10;Culturally Relevant Pedagogy&#10;-Academic achievement &#10;-Cultural competence &#10;-Sociopolitical consciousness&#10;&#10;Culturally Relevant Education&#10;-Academic skills and concepts&#10;-Critical reflection&#10;-Cultural competence&#10;-Critique discourses of power">
            <a:extLst>
              <a:ext uri="{FF2B5EF4-FFF2-40B4-BE49-F238E27FC236}">
                <a16:creationId xmlns:a16="http://schemas.microsoft.com/office/drawing/2014/main" id="{7A1DA40D-25E1-5846-A75A-3B6581DAC549}"/>
              </a:ext>
            </a:extLst>
          </p:cNvPr>
          <p:cNvPicPr>
            <a:picLocks noChangeAspect="1"/>
          </p:cNvPicPr>
          <p:nvPr/>
        </p:nvPicPr>
        <p:blipFill>
          <a:blip r:embed="rId2"/>
          <a:stretch>
            <a:fillRect/>
          </a:stretch>
        </p:blipFill>
        <p:spPr>
          <a:xfrm>
            <a:off x="1656362" y="1515397"/>
            <a:ext cx="8879276" cy="4605184"/>
          </a:xfrm>
          <a:prstGeom prst="rect">
            <a:avLst/>
          </a:prstGeom>
        </p:spPr>
      </p:pic>
    </p:spTree>
    <p:extLst>
      <p:ext uri="{BB962C8B-B14F-4D97-AF65-F5344CB8AC3E}">
        <p14:creationId xmlns:p14="http://schemas.microsoft.com/office/powerpoint/2010/main" val="2029402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Sleeter’s</a:t>
            </a:r>
            <a:r>
              <a:rPr lang="en-US" dirty="0"/>
              <a:t> three needs</a:t>
            </a:r>
          </a:p>
        </p:txBody>
      </p:sp>
      <p:pic>
        <p:nvPicPr>
          <p:cNvPr id="3" name="Picture 2" descr="Screenshot that reads:&#10;&#10;1. There is a clear need for evidence-based research that documents connections between culturally responsive pedagogy and student outcomes;&#10;2. There is a need to educate parents, teachers, and education leaders about that culturally responsive pedagogy means and looks like in the classroom;&#10;3. There is a need to reframe public debate about teaching, especially teaching in diverse and historically underserved communities (pp. 578-579)">
            <a:extLst>
              <a:ext uri="{FF2B5EF4-FFF2-40B4-BE49-F238E27FC236}">
                <a16:creationId xmlns:a16="http://schemas.microsoft.com/office/drawing/2014/main" id="{C91C17CD-DD61-DF4B-A953-3418B500C5F5}"/>
              </a:ext>
            </a:extLst>
          </p:cNvPr>
          <p:cNvPicPr>
            <a:picLocks noChangeAspect="1"/>
          </p:cNvPicPr>
          <p:nvPr/>
        </p:nvPicPr>
        <p:blipFill>
          <a:blip r:embed="rId3"/>
          <a:stretch>
            <a:fillRect/>
          </a:stretch>
        </p:blipFill>
        <p:spPr>
          <a:xfrm>
            <a:off x="626144" y="2432459"/>
            <a:ext cx="10939711" cy="2773721"/>
          </a:xfrm>
          <a:prstGeom prst="rect">
            <a:avLst/>
          </a:prstGeom>
        </p:spPr>
      </p:pic>
    </p:spTree>
    <p:extLst>
      <p:ext uri="{BB962C8B-B14F-4D97-AF65-F5344CB8AC3E}">
        <p14:creationId xmlns:p14="http://schemas.microsoft.com/office/powerpoint/2010/main" val="3812242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AB207-93DF-3A47-9DE0-6F4C7FC557E5}"/>
              </a:ext>
            </a:extLst>
          </p:cNvPr>
          <p:cNvSpPr>
            <a:spLocks noGrp="1"/>
          </p:cNvSpPr>
          <p:nvPr>
            <p:ph type="title"/>
          </p:nvPr>
        </p:nvSpPr>
        <p:spPr/>
        <p:txBody>
          <a:bodyPr/>
          <a:lstStyle/>
          <a:p>
            <a:r>
              <a:rPr lang="en-US" dirty="0"/>
              <a:t>Whole groups discussion and</a:t>
            </a:r>
            <a:br>
              <a:rPr lang="en-US" dirty="0"/>
            </a:br>
            <a:r>
              <a:rPr lang="en-US" dirty="0" err="1"/>
              <a:t>q&amp;a</a:t>
            </a:r>
            <a:endParaRPr lang="en-US" dirty="0"/>
          </a:p>
        </p:txBody>
      </p:sp>
      <p:pic>
        <p:nvPicPr>
          <p:cNvPr id="1026" name="Picture 2" descr="Image result for whole group">
            <a:extLst>
              <a:ext uri="{FF2B5EF4-FFF2-40B4-BE49-F238E27FC236}">
                <a16:creationId xmlns:a16="http://schemas.microsoft.com/office/drawing/2014/main" id="{139427CF-54DF-5C4A-87B7-FCEB55DF27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6154" y="2312219"/>
            <a:ext cx="6939691" cy="3011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502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otham Bold" charset="0"/>
                <a:ea typeface="Gotham Bold" charset="0"/>
                <a:cs typeface="Gotham Bold" charset="0"/>
              </a:rPr>
              <a:t>DISCLAIMER</a:t>
            </a:r>
          </a:p>
        </p:txBody>
      </p:sp>
      <p:pic>
        <p:nvPicPr>
          <p:cNvPr id="6" name="Picture 5" descr="Ideas that work: U.S. Office of Special Education Program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09" y="2426263"/>
            <a:ext cx="1587715" cy="1325459"/>
          </a:xfrm>
          <a:prstGeom prst="rect">
            <a:avLst/>
          </a:prstGeom>
        </p:spPr>
      </p:pic>
      <p:sp>
        <p:nvSpPr>
          <p:cNvPr id="7" name="TextBox 6"/>
          <p:cNvSpPr txBox="1"/>
          <p:nvPr/>
        </p:nvSpPr>
        <p:spPr>
          <a:xfrm>
            <a:off x="2597258" y="2364271"/>
            <a:ext cx="8756542" cy="2532103"/>
          </a:xfrm>
          <a:prstGeom prst="rect">
            <a:avLst/>
          </a:prstGeom>
          <a:noFill/>
        </p:spPr>
        <p:txBody>
          <a:bodyPr wrap="square" rtlCol="0">
            <a:spAutoFit/>
          </a:bodyPr>
          <a:lstStyle/>
          <a:p>
            <a:pPr>
              <a:lnSpc>
                <a:spcPct val="150000"/>
              </a:lnSpc>
            </a:pPr>
            <a:r>
              <a:rPr lang="en-US" dirty="0">
                <a:latin typeface="Helvetica Neue" charset="0"/>
                <a:ea typeface="Helvetica Neue" charset="0"/>
                <a:cs typeface="Helvetica Neue" charset="0"/>
              </a:rPr>
              <a:t>This content was produced under U.S. Department of Education, Office of Special Education Programs, Award No. H325A170003. David </a:t>
            </a:r>
            <a:r>
              <a:rPr lang="en-US" dirty="0" err="1">
                <a:latin typeface="Helvetica Neue" charset="0"/>
                <a:ea typeface="Helvetica Neue" charset="0"/>
                <a:cs typeface="Helvetica Neue" charset="0"/>
              </a:rPr>
              <a:t>Guardino</a:t>
            </a:r>
            <a:r>
              <a:rPr lang="en-US" dirty="0">
                <a:latin typeface="Helvetica Neue" charset="0"/>
                <a:ea typeface="Helvetica Neue" charset="0"/>
                <a:cs typeface="Helvetica Neue" charset="0"/>
              </a:rPr>
              <a:t> serves as the project officer. 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p:txBody>
      </p:sp>
    </p:spTree>
    <p:extLst>
      <p:ext uri="{BB962C8B-B14F-4D97-AF65-F5344CB8AC3E}">
        <p14:creationId xmlns:p14="http://schemas.microsoft.com/office/powerpoint/2010/main" val="2619324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EEDA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1772</TotalTime>
  <Words>110</Words>
  <Application>Microsoft Macintosh PowerPoint</Application>
  <PresentationFormat>Widescreen</PresentationFormat>
  <Paragraphs>8</Paragraphs>
  <Slides>5</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vt:i4>
      </vt:variant>
    </vt:vector>
  </HeadingPairs>
  <TitlesOfParts>
    <vt:vector size="12" baseType="lpstr">
      <vt:lpstr>Arial</vt:lpstr>
      <vt:lpstr>Calibri</vt:lpstr>
      <vt:lpstr>Calibri Light</vt:lpstr>
      <vt:lpstr>Gotham Bold</vt:lpstr>
      <vt:lpstr>Helvetica Neue</vt:lpstr>
      <vt:lpstr>Office Theme</vt:lpstr>
      <vt:lpstr>1_CEEDAR Theme</vt:lpstr>
      <vt:lpstr>SOCIAL JUSTICE &amp; CULTURALLY RELEVANT EDUCATION</vt:lpstr>
      <vt:lpstr>Frameworks for pedagogy</vt:lpstr>
      <vt:lpstr>Sleeter’s three needs</vt:lpstr>
      <vt:lpstr>Whole groups discussion and q&amp;a</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EDM</dc:creator>
  <cp:lastModifiedBy>Steele,Jessica A</cp:lastModifiedBy>
  <cp:revision>156</cp:revision>
  <dcterms:created xsi:type="dcterms:W3CDTF">2018-03-16T13:31:09Z</dcterms:created>
  <dcterms:modified xsi:type="dcterms:W3CDTF">2022-04-28T22:19:42Z</dcterms:modified>
</cp:coreProperties>
</file>