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6.xml" ContentType="application/vnd.ms-office.chartstyle+xml"/>
  <Override PartName="/ppt/charts/colors6.xml" ContentType="application/vnd.ms-office.chartcolorstyle+xml"/>
  <Override PartName="/ppt/charts/chart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charts/chart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2"/>
  </p:notesMasterIdLst>
  <p:sldIdLst>
    <p:sldId id="631" r:id="rId2"/>
    <p:sldId id="644" r:id="rId3"/>
    <p:sldId id="701" r:id="rId4"/>
    <p:sldId id="1966" r:id="rId5"/>
    <p:sldId id="645" r:id="rId6"/>
    <p:sldId id="1954" r:id="rId7"/>
    <p:sldId id="1971" r:id="rId8"/>
    <p:sldId id="662" r:id="rId9"/>
    <p:sldId id="665" r:id="rId10"/>
    <p:sldId id="663" r:id="rId11"/>
    <p:sldId id="666" r:id="rId12"/>
    <p:sldId id="664" r:id="rId13"/>
    <p:sldId id="672" r:id="rId14"/>
    <p:sldId id="677" r:id="rId15"/>
    <p:sldId id="1973" r:id="rId16"/>
    <p:sldId id="1962" r:id="rId17"/>
    <p:sldId id="275" r:id="rId18"/>
    <p:sldId id="274" r:id="rId19"/>
    <p:sldId id="1975" r:id="rId20"/>
    <p:sldId id="19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rk Background" id="{3D735815-BEF6-D54C-B18E-22917378CA1E}">
          <p14:sldIdLst>
            <p14:sldId id="631"/>
            <p14:sldId id="644"/>
            <p14:sldId id="701"/>
            <p14:sldId id="1966"/>
            <p14:sldId id="645"/>
            <p14:sldId id="1954"/>
            <p14:sldId id="1971"/>
            <p14:sldId id="662"/>
            <p14:sldId id="665"/>
            <p14:sldId id="663"/>
            <p14:sldId id="666"/>
            <p14:sldId id="664"/>
            <p14:sldId id="672"/>
            <p14:sldId id="677"/>
            <p14:sldId id="1973"/>
            <p14:sldId id="1962"/>
            <p14:sldId id="275"/>
            <p14:sldId id="274"/>
            <p14:sldId id="1975"/>
            <p14:sldId id="19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88474"/>
  </p:normalViewPr>
  <p:slideViewPr>
    <p:cSldViewPr snapToGrid="0" snapToObjects="1">
      <p:cViewPr>
        <p:scale>
          <a:sx n="126" d="100"/>
          <a:sy n="126" d="100"/>
        </p:scale>
        <p:origin x="-1184" y="-128"/>
      </p:cViewPr>
      <p:guideLst/>
    </p:cSldViewPr>
  </p:slideViewPr>
  <p:notesTextViewPr>
    <p:cViewPr>
      <p:scale>
        <a:sx n="135" d="100"/>
        <a:sy n="13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4.xml"/><Relationship Id="rId1" Type="http://schemas.microsoft.com/office/2011/relationships/chartStyle" Target="style4.xml"/></Relationships>
</file>

<file path=ppt/charts/_rels/chart10.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13.xml"/><Relationship Id="rId1" Type="http://schemas.microsoft.com/office/2011/relationships/chartStyle" Target="style13.xml"/></Relationships>
</file>

<file path=ppt/charts/_rels/chart11.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6.xml"/><Relationship Id="rId1" Type="http://schemas.microsoft.com/office/2011/relationships/chartStyle" Target="style6.xml"/></Relationships>
</file>

<file path=ppt/charts/_rels/chart4.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7.xml"/><Relationship Id="rId1" Type="http://schemas.microsoft.com/office/2011/relationships/chartStyle" Target="style7.xml"/></Relationships>
</file>

<file path=ppt/charts/_rels/chart5.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8.xml"/><Relationship Id="rId1" Type="http://schemas.microsoft.com/office/2011/relationships/chartStyle" Target="style8.xml"/></Relationships>
</file>

<file path=ppt/charts/_rels/chart6.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9.xml"/><Relationship Id="rId1" Type="http://schemas.microsoft.com/office/2011/relationships/chartStyle" Target="style9.xml"/></Relationships>
</file>

<file path=ppt/charts/_rels/chart7.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10.xml"/><Relationship Id="rId1" Type="http://schemas.microsoft.com/office/2011/relationships/chartStyle" Target="style10.xml"/></Relationships>
</file>

<file path=ppt/charts/_rels/chart8.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11.xml"/><Relationship Id="rId1" Type="http://schemas.microsoft.com/office/2011/relationships/chartStyle" Target="style11.xml"/></Relationships>
</file>

<file path=ppt/charts/_rels/chart9.xml.rels><?xml version="1.0" encoding="UTF-8" standalone="yes"?>
<Relationships xmlns="http://schemas.openxmlformats.org/package/2006/relationships"><Relationship Id="rId3" Type="http://schemas.openxmlformats.org/officeDocument/2006/relationships/oleObject" Target="file:////Users\kellyacosta\Desktop\Novice%20Mid-Year%20Mentoring%20Check-In.xlsx" TargetMode="External"/><Relationship Id="rId2" Type="http://schemas.microsoft.com/office/2011/relationships/chartColorStyle" Target="colors12.xml"/><Relationship Id="rId1" Type="http://schemas.microsoft.com/office/2011/relationships/chartStyle" Target="style1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809114559884258"/>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5753828830048127E-3"/>
          <c:y val="0.11697214716375776"/>
          <c:w val="0.61686052177114181"/>
          <c:h val="0.80192820222282535"/>
        </c:manualLayout>
      </c:layout>
      <c:pieChart>
        <c:varyColors val="1"/>
        <c:ser>
          <c:idx val="0"/>
          <c:order val="0"/>
          <c:tx>
            <c:strRef>
              <c:f>Sheet1!$B$2</c:f>
              <c:strCache>
                <c:ptCount val="1"/>
                <c:pt idx="0">
                  <c:v>HLP 4</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177-5D42-BBF5-503768B0D68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177-5D42-BBF5-503768B0D68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177-5D42-BBF5-503768B0D68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177-5D42-BBF5-503768B0D68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177-5D42-BBF5-503768B0D68F}"/>
              </c:ext>
            </c:extLst>
          </c:dPt>
          <c:dLbls>
            <c:dLbl>
              <c:idx val="0"/>
              <c:delete val="1"/>
              <c:extLst>
                <c:ext xmlns:c15="http://schemas.microsoft.com/office/drawing/2012/chart" uri="{CE6537A1-D6FC-4f65-9D91-7224C49458BB}"/>
                <c:ext xmlns:c16="http://schemas.microsoft.com/office/drawing/2014/chart" uri="{C3380CC4-5D6E-409C-BE32-E72D297353CC}">
                  <c16:uniqueId val="{00000001-1177-5D42-BBF5-503768B0D68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Sheet1!$A$3:$A$7</c:f>
              <c:strCache>
                <c:ptCount val="5"/>
                <c:pt idx="0">
                  <c:v>I was not aware (0) 0%</c:v>
                </c:pt>
                <c:pt idx="1">
                  <c:v>I was somewhat aware (4) 20%</c:v>
                </c:pt>
                <c:pt idx="2">
                  <c:v>I had knowledge of this HLP but did NOT know how to implement it in my practice (4) 20%</c:v>
                </c:pt>
                <c:pt idx="3">
                  <c:v>I had knowledge of this HLP &amp; how to implement it in practice (10) 50%</c:v>
                </c:pt>
                <c:pt idx="4">
                  <c:v>I had knowledge of this HLP &amp; how to implement it EFFECTIVELY in practice (2) 10%</c:v>
                </c:pt>
              </c:strCache>
            </c:strRef>
          </c:cat>
          <c:val>
            <c:numRef>
              <c:f>Sheet1!$B$3:$B$7</c:f>
              <c:numCache>
                <c:formatCode>General</c:formatCode>
                <c:ptCount val="5"/>
                <c:pt idx="0">
                  <c:v>0</c:v>
                </c:pt>
                <c:pt idx="1">
                  <c:v>4</c:v>
                </c:pt>
                <c:pt idx="2">
                  <c:v>4</c:v>
                </c:pt>
                <c:pt idx="3">
                  <c:v>10</c:v>
                </c:pt>
                <c:pt idx="4">
                  <c:v>2</c:v>
                </c:pt>
              </c:numCache>
            </c:numRef>
          </c:val>
          <c:extLst>
            <c:ext xmlns:c16="http://schemas.microsoft.com/office/drawing/2014/chart" uri="{C3380CC4-5D6E-409C-BE32-E72D297353CC}">
              <c16:uniqueId val="{0000000A-1177-5D42-BBF5-503768B0D68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62132869754916997"/>
          <c:y val="0"/>
          <c:w val="0.37650680028632783"/>
          <c:h val="0.9986345198406537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Sheet1!$J$10</c:f>
              <c:strCache>
                <c:ptCount val="1"/>
                <c:pt idx="0">
                  <c:v>HLP 22</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D15-9C4E-AE28-92CD0A24E53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D15-9C4E-AE28-92CD0A24E53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D15-9C4E-AE28-92CD0A24E53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D15-9C4E-AE28-92CD0A24E53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D15-9C4E-AE28-92CD0A24E53D}"/>
              </c:ext>
            </c:extLst>
          </c:dPt>
          <c:dLbls>
            <c:dLbl>
              <c:idx val="0"/>
              <c:delete val="1"/>
              <c:extLst>
                <c:ext xmlns:c15="http://schemas.microsoft.com/office/drawing/2012/chart" uri="{CE6537A1-D6FC-4f65-9D91-7224C49458BB}"/>
                <c:ext xmlns:c16="http://schemas.microsoft.com/office/drawing/2014/chart" uri="{C3380CC4-5D6E-409C-BE32-E72D297353CC}">
                  <c16:uniqueId val="{00000001-8D15-9C4E-AE28-92CD0A24E53D}"/>
                </c:ext>
              </c:extLst>
            </c:dLbl>
            <c:dLbl>
              <c:idx val="1"/>
              <c:delete val="1"/>
              <c:extLst>
                <c:ext xmlns:c15="http://schemas.microsoft.com/office/drawing/2012/chart" uri="{CE6537A1-D6FC-4f65-9D91-7224C49458BB}"/>
                <c:ext xmlns:c16="http://schemas.microsoft.com/office/drawing/2014/chart" uri="{C3380CC4-5D6E-409C-BE32-E72D297353CC}">
                  <c16:uniqueId val="{00000003-8D15-9C4E-AE28-92CD0A24E53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Sheet1!$I$11:$I$15</c:f>
              <c:strCache>
                <c:ptCount val="5"/>
                <c:pt idx="0">
                  <c:v>I was not aware (0) 0%</c:v>
                </c:pt>
                <c:pt idx="1">
                  <c:v>I was somewhat aware (0) 0%</c:v>
                </c:pt>
                <c:pt idx="2">
                  <c:v>I had knowledge of this HLP but did NOT know how to implement it in my practice (2) 10%</c:v>
                </c:pt>
                <c:pt idx="3">
                  <c:v>I had knowledge of this HLP &amp; how to implement it in practice (11) 55%</c:v>
                </c:pt>
                <c:pt idx="4">
                  <c:v>I had knowledge of this HLP &amp; how to implement it EFFECTIVELY in practice (7) 35%</c:v>
                </c:pt>
              </c:strCache>
            </c:strRef>
          </c:cat>
          <c:val>
            <c:numRef>
              <c:f>Sheet1!$J$11:$J$15</c:f>
              <c:numCache>
                <c:formatCode>General</c:formatCode>
                <c:ptCount val="5"/>
                <c:pt idx="0">
                  <c:v>0</c:v>
                </c:pt>
                <c:pt idx="1">
                  <c:v>0</c:v>
                </c:pt>
                <c:pt idx="2">
                  <c:v>2</c:v>
                </c:pt>
                <c:pt idx="3">
                  <c:v>11</c:v>
                </c:pt>
                <c:pt idx="4">
                  <c:v>7</c:v>
                </c:pt>
              </c:numCache>
            </c:numRef>
          </c:val>
          <c:extLst>
            <c:ext xmlns:c16="http://schemas.microsoft.com/office/drawing/2014/chart" uri="{C3380CC4-5D6E-409C-BE32-E72D297353CC}">
              <c16:uniqueId val="{0000000A-8D15-9C4E-AE28-92CD0A24E53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579710144927539"/>
          <c:y val="2.0473029004481149E-3"/>
          <c:w val="0.33695652173913043"/>
          <c:h val="0.9778327735214862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Mentor</a:t>
            </a:r>
            <a:r>
              <a:rPr lang="en-US" baseline="0"/>
              <a:t> Needs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A8D-6E45-AC8B-FE5CB64A9C8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A8D-6E45-AC8B-FE5CB64A9C8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A8D-6E45-AC8B-FE5CB64A9C8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A8D-6E45-AC8B-FE5CB64A9C8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A8D-6E45-AC8B-FE5CB64A9C8F}"/>
              </c:ext>
            </c:extLst>
          </c:dPt>
          <c:dLbls>
            <c:dLbl>
              <c:idx val="0"/>
              <c:delete val="1"/>
              <c:extLst>
                <c:ext xmlns:c15="http://schemas.microsoft.com/office/drawing/2012/chart" uri="{CE6537A1-D6FC-4f65-9D91-7224C49458BB}"/>
                <c:ext xmlns:c16="http://schemas.microsoft.com/office/drawing/2014/chart" uri="{C3380CC4-5D6E-409C-BE32-E72D297353CC}">
                  <c16:uniqueId val="{00000001-6A8D-6E45-AC8B-FE5CB64A9C8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Sheet1!$A$19:$E$19</c:f>
              <c:strCache>
                <c:ptCount val="5"/>
                <c:pt idx="0">
                  <c:v>Does NOT meet my needs. (0) 0%</c:v>
                </c:pt>
                <c:pt idx="1">
                  <c:v>Partially meets my needs. (3) 15%</c:v>
                </c:pt>
                <c:pt idx="2">
                  <c:v>Meets my needs but could do more. (1) 5%</c:v>
                </c:pt>
                <c:pt idx="3">
                  <c:v>Meets my needs. (5) 25%</c:v>
                </c:pt>
                <c:pt idx="4">
                  <c:v>Is very responsive and highly meets my needs. (11) 55%</c:v>
                </c:pt>
              </c:strCache>
            </c:strRef>
          </c:cat>
          <c:val>
            <c:numRef>
              <c:f>Sheet1!$A$20:$E$20</c:f>
              <c:numCache>
                <c:formatCode>General</c:formatCode>
                <c:ptCount val="5"/>
                <c:pt idx="0">
                  <c:v>0</c:v>
                </c:pt>
                <c:pt idx="1">
                  <c:v>3</c:v>
                </c:pt>
                <c:pt idx="2">
                  <c:v>1</c:v>
                </c:pt>
                <c:pt idx="3">
                  <c:v>5</c:v>
                </c:pt>
                <c:pt idx="4">
                  <c:v>11</c:v>
                </c:pt>
              </c:numCache>
            </c:numRef>
          </c:val>
          <c:extLst>
            <c:ext xmlns:c16="http://schemas.microsoft.com/office/drawing/2014/chart" uri="{C3380CC4-5D6E-409C-BE32-E72D297353CC}">
              <c16:uniqueId val="{0000000A-6A8D-6E45-AC8B-FE5CB64A9C8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676787455146065"/>
          <c:y val="1.8927884455846498E-2"/>
          <c:w val="0.24598569367474024"/>
          <c:h val="0.9330050794297398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Sheet1!$B$10</c:f>
              <c:strCache>
                <c:ptCount val="1"/>
                <c:pt idx="0">
                  <c:v>HLP 4</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EB2-D74E-BCCE-D812F71FEBB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EB2-D74E-BCCE-D812F71FEBB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EB2-D74E-BCCE-D812F71FEBB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EB2-D74E-BCCE-D812F71FEBB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EB2-D74E-BCCE-D812F71FEBB9}"/>
              </c:ext>
            </c:extLst>
          </c:dPt>
          <c:dLbls>
            <c:dLbl>
              <c:idx val="0"/>
              <c:delete val="1"/>
              <c:extLst>
                <c:ext xmlns:c15="http://schemas.microsoft.com/office/drawing/2012/chart" uri="{CE6537A1-D6FC-4f65-9D91-7224C49458BB}"/>
                <c:ext xmlns:c16="http://schemas.microsoft.com/office/drawing/2014/chart" uri="{C3380CC4-5D6E-409C-BE32-E72D297353CC}">
                  <c16:uniqueId val="{00000001-2EB2-D74E-BCCE-D812F71FEBB9}"/>
                </c:ext>
              </c:extLst>
            </c:dLbl>
            <c:dLbl>
              <c:idx val="1"/>
              <c:delete val="1"/>
              <c:extLst>
                <c:ext xmlns:c15="http://schemas.microsoft.com/office/drawing/2012/chart" uri="{CE6537A1-D6FC-4f65-9D91-7224C49458BB}"/>
                <c:ext xmlns:c16="http://schemas.microsoft.com/office/drawing/2014/chart" uri="{C3380CC4-5D6E-409C-BE32-E72D297353CC}">
                  <c16:uniqueId val="{00000003-2EB2-D74E-BCCE-D812F71FEBB9}"/>
                </c:ext>
              </c:extLst>
            </c:dLbl>
            <c:dLbl>
              <c:idx val="2"/>
              <c:delete val="1"/>
              <c:extLst>
                <c:ext xmlns:c15="http://schemas.microsoft.com/office/drawing/2012/chart" uri="{CE6537A1-D6FC-4f65-9D91-7224C49458BB}"/>
                <c:ext xmlns:c16="http://schemas.microsoft.com/office/drawing/2014/chart" uri="{C3380CC4-5D6E-409C-BE32-E72D297353CC}">
                  <c16:uniqueId val="{00000005-2EB2-D74E-BCCE-D812F71FEBB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Sheet1!$A$11:$A$15</c:f>
              <c:strCache>
                <c:ptCount val="5"/>
                <c:pt idx="0">
                  <c:v>I was not aware (0) 0%</c:v>
                </c:pt>
                <c:pt idx="1">
                  <c:v>I was somewhat aware (0) 0%</c:v>
                </c:pt>
                <c:pt idx="2">
                  <c:v>I had knowledge of this HLP but did NOT know how to implement it in my practice (0) 0%</c:v>
                </c:pt>
                <c:pt idx="3">
                  <c:v>I had knowledge of this HLP &amp; how to implement it in practice (14) 70%</c:v>
                </c:pt>
                <c:pt idx="4">
                  <c:v>I had knowledge of this HLP &amp; how to implement it EFFECTIVELY in practice (6) 30%</c:v>
                </c:pt>
              </c:strCache>
            </c:strRef>
          </c:cat>
          <c:val>
            <c:numRef>
              <c:f>Sheet1!$B$11:$B$15</c:f>
              <c:numCache>
                <c:formatCode>General</c:formatCode>
                <c:ptCount val="5"/>
                <c:pt idx="0">
                  <c:v>0</c:v>
                </c:pt>
                <c:pt idx="1">
                  <c:v>0</c:v>
                </c:pt>
                <c:pt idx="2">
                  <c:v>0</c:v>
                </c:pt>
                <c:pt idx="3">
                  <c:v>14</c:v>
                </c:pt>
                <c:pt idx="4">
                  <c:v>6</c:v>
                </c:pt>
              </c:numCache>
            </c:numRef>
          </c:val>
          <c:extLst>
            <c:ext xmlns:c16="http://schemas.microsoft.com/office/drawing/2014/chart" uri="{C3380CC4-5D6E-409C-BE32-E72D297353CC}">
              <c16:uniqueId val="{0000000A-2EB2-D74E-BCCE-D812F71FEBB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65710070248571872"/>
          <c:y val="2.9996246926270405E-2"/>
          <c:w val="0.34044831712212442"/>
          <c:h val="0.969039385544596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Sheet1!$D$10</c:f>
              <c:strCache>
                <c:ptCount val="1"/>
                <c:pt idx="0">
                  <c:v>HLP 7</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775-2042-B9D9-44C1CFD51FA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775-2042-B9D9-44C1CFD51FA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775-2042-B9D9-44C1CFD51FA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775-2042-B9D9-44C1CFD51FA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775-2042-B9D9-44C1CFD51FAA}"/>
              </c:ext>
            </c:extLst>
          </c:dPt>
          <c:dLbls>
            <c:dLbl>
              <c:idx val="0"/>
              <c:delete val="1"/>
              <c:extLst>
                <c:ext xmlns:c15="http://schemas.microsoft.com/office/drawing/2012/chart" uri="{CE6537A1-D6FC-4f65-9D91-7224C49458BB}"/>
                <c:ext xmlns:c16="http://schemas.microsoft.com/office/drawing/2014/chart" uri="{C3380CC4-5D6E-409C-BE32-E72D297353CC}">
                  <c16:uniqueId val="{00000001-0775-2042-B9D9-44C1CFD51FAA}"/>
                </c:ext>
              </c:extLst>
            </c:dLbl>
            <c:dLbl>
              <c:idx val="1"/>
              <c:delete val="1"/>
              <c:extLst>
                <c:ext xmlns:c15="http://schemas.microsoft.com/office/drawing/2012/chart" uri="{CE6537A1-D6FC-4f65-9D91-7224C49458BB}"/>
                <c:ext xmlns:c16="http://schemas.microsoft.com/office/drawing/2014/chart" uri="{C3380CC4-5D6E-409C-BE32-E72D297353CC}">
                  <c16:uniqueId val="{00000003-0775-2042-B9D9-44C1CFD51FAA}"/>
                </c:ext>
              </c:extLst>
            </c:dLbl>
            <c:dLbl>
              <c:idx val="2"/>
              <c:delete val="1"/>
              <c:extLst>
                <c:ext xmlns:c15="http://schemas.microsoft.com/office/drawing/2012/chart" uri="{CE6537A1-D6FC-4f65-9D91-7224C49458BB}"/>
                <c:ext xmlns:c16="http://schemas.microsoft.com/office/drawing/2014/chart" uri="{C3380CC4-5D6E-409C-BE32-E72D297353CC}">
                  <c16:uniqueId val="{00000005-0775-2042-B9D9-44C1CFD51FA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Sheet1!$C$11:$C$15</c:f>
              <c:strCache>
                <c:ptCount val="5"/>
                <c:pt idx="0">
                  <c:v>I was not aware (0) 0%</c:v>
                </c:pt>
                <c:pt idx="1">
                  <c:v>I was somewhat aware (0) 0%</c:v>
                </c:pt>
                <c:pt idx="2">
                  <c:v>I had knowledge of this HLP but did NOT know how to implement it in my practice (0) 0%</c:v>
                </c:pt>
                <c:pt idx="3">
                  <c:v>I had knowledge of this HLP &amp; how to implement it in practice (12) 60%</c:v>
                </c:pt>
                <c:pt idx="4">
                  <c:v>I had knowledge of this HLP &amp; how to implement it EFFECTIVELY in practice (8) 40%</c:v>
                </c:pt>
              </c:strCache>
            </c:strRef>
          </c:cat>
          <c:val>
            <c:numRef>
              <c:f>Sheet1!$D$11:$D$15</c:f>
              <c:numCache>
                <c:formatCode>General</c:formatCode>
                <c:ptCount val="5"/>
                <c:pt idx="0">
                  <c:v>0</c:v>
                </c:pt>
                <c:pt idx="1">
                  <c:v>0</c:v>
                </c:pt>
                <c:pt idx="2">
                  <c:v>0</c:v>
                </c:pt>
                <c:pt idx="3">
                  <c:v>12</c:v>
                </c:pt>
                <c:pt idx="4">
                  <c:v>8</c:v>
                </c:pt>
              </c:numCache>
            </c:numRef>
          </c:val>
          <c:extLst>
            <c:ext xmlns:c16="http://schemas.microsoft.com/office/drawing/2014/chart" uri="{C3380CC4-5D6E-409C-BE32-E72D297353CC}">
              <c16:uniqueId val="{0000000A-0775-2042-B9D9-44C1CFD51FA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3073182028717"/>
          <c:y val="1.3084977005633094E-3"/>
          <c:w val="0.34447583757912614"/>
          <c:h val="0.997307895886097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8.7227416469875547E-3"/>
          <c:y val="0.11100860430513301"/>
          <c:w val="0.60676524166029489"/>
          <c:h val="0.81015596879248564"/>
        </c:manualLayout>
      </c:layout>
      <c:pieChart>
        <c:varyColors val="1"/>
        <c:ser>
          <c:idx val="0"/>
          <c:order val="0"/>
          <c:tx>
            <c:strRef>
              <c:f>Sheet1!$D$2</c:f>
              <c:strCache>
                <c:ptCount val="1"/>
                <c:pt idx="0">
                  <c:v>HLP 7</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14E-1B40-8568-D50779BB822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14E-1B40-8568-D50779BB822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14E-1B40-8568-D50779BB822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14E-1B40-8568-D50779BB822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14E-1B40-8568-D50779BB822F}"/>
              </c:ext>
            </c:extLst>
          </c:dPt>
          <c:dLbls>
            <c:dLbl>
              <c:idx val="0"/>
              <c:delete val="1"/>
              <c:extLst>
                <c:ext xmlns:c15="http://schemas.microsoft.com/office/drawing/2012/chart" uri="{CE6537A1-D6FC-4f65-9D91-7224C49458BB}"/>
                <c:ext xmlns:c16="http://schemas.microsoft.com/office/drawing/2014/chart" uri="{C3380CC4-5D6E-409C-BE32-E72D297353CC}">
                  <c16:uniqueId val="{00000001-214E-1B40-8568-D50779BB822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Sheet1!$C$3:$C$7</c:f>
              <c:strCache>
                <c:ptCount val="5"/>
                <c:pt idx="0">
                  <c:v>I was not aware (0) 0%</c:v>
                </c:pt>
                <c:pt idx="1">
                  <c:v>I was somewhat aware (1) 5%</c:v>
                </c:pt>
                <c:pt idx="2">
                  <c:v>I had knowledge of this HLP but did NOT know how to implement it in my practice (4) 20%</c:v>
                </c:pt>
                <c:pt idx="3">
                  <c:v>I had knowledge of this HLP &amp; how to implement it in practice (9) 45%</c:v>
                </c:pt>
                <c:pt idx="4">
                  <c:v>I had knowledge of this HLP &amp; how to implement it EFFECTIVELY in practice (6) 30%</c:v>
                </c:pt>
              </c:strCache>
            </c:strRef>
          </c:cat>
          <c:val>
            <c:numRef>
              <c:f>Sheet1!$D$3:$D$7</c:f>
              <c:numCache>
                <c:formatCode>General</c:formatCode>
                <c:ptCount val="5"/>
                <c:pt idx="0">
                  <c:v>0</c:v>
                </c:pt>
                <c:pt idx="1">
                  <c:v>1</c:v>
                </c:pt>
                <c:pt idx="2">
                  <c:v>4</c:v>
                </c:pt>
                <c:pt idx="3">
                  <c:v>9</c:v>
                </c:pt>
                <c:pt idx="4">
                  <c:v>6</c:v>
                </c:pt>
              </c:numCache>
            </c:numRef>
          </c:val>
          <c:extLst>
            <c:ext xmlns:c16="http://schemas.microsoft.com/office/drawing/2014/chart" uri="{C3380CC4-5D6E-409C-BE32-E72D297353CC}">
              <c16:uniqueId val="{0000000A-214E-1B40-8568-D50779BB822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61154861813223027"/>
          <c:y val="2.381489270764962E-2"/>
          <c:w val="0.37467185466468639"/>
          <c:h val="0.9691121297338776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8037129242505034E-2"/>
          <c:y val="0.11096227797106756"/>
          <c:w val="0.62680882787478209"/>
          <c:h val="0.84486334920344253"/>
        </c:manualLayout>
      </c:layout>
      <c:pieChart>
        <c:varyColors val="1"/>
        <c:ser>
          <c:idx val="0"/>
          <c:order val="0"/>
          <c:tx>
            <c:strRef>
              <c:f>Sheet1!$F$2</c:f>
              <c:strCache>
                <c:ptCount val="1"/>
                <c:pt idx="0">
                  <c:v>HLP 8</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FF5-794E-A3C1-F46B94FEB2A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FF5-794E-A3C1-F46B94FEB2A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FF5-794E-A3C1-F46B94FEB2A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FF5-794E-A3C1-F46B94FEB2A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FF5-794E-A3C1-F46B94FEB2AE}"/>
              </c:ext>
            </c:extLst>
          </c:dPt>
          <c:dLbls>
            <c:dLbl>
              <c:idx val="0"/>
              <c:delete val="1"/>
              <c:extLst>
                <c:ext xmlns:c15="http://schemas.microsoft.com/office/drawing/2012/chart" uri="{CE6537A1-D6FC-4f65-9D91-7224C49458BB}"/>
                <c:ext xmlns:c16="http://schemas.microsoft.com/office/drawing/2014/chart" uri="{C3380CC4-5D6E-409C-BE32-E72D297353CC}">
                  <c16:uniqueId val="{00000001-6FF5-794E-A3C1-F46B94FEB2A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Sheet1!$E$3:$E$7</c:f>
              <c:strCache>
                <c:ptCount val="5"/>
                <c:pt idx="0">
                  <c:v>I was not aware (0) 0%</c:v>
                </c:pt>
                <c:pt idx="1">
                  <c:v>I was somewhat aware (1) 5%</c:v>
                </c:pt>
                <c:pt idx="2">
                  <c:v>I had knowledge of this HLP but did NOT know how to implement it in my practice (7) 35%</c:v>
                </c:pt>
                <c:pt idx="3">
                  <c:v>I had knowledge of this HLP &amp; how to implement it in practice (7) 35%</c:v>
                </c:pt>
                <c:pt idx="4">
                  <c:v>I had knowledge of this HLP &amp; how to implement it EFFECTIVELY in practice (5) 25%</c:v>
                </c:pt>
              </c:strCache>
            </c:strRef>
          </c:cat>
          <c:val>
            <c:numRef>
              <c:f>Sheet1!$F$3:$F$7</c:f>
              <c:numCache>
                <c:formatCode>General</c:formatCode>
                <c:ptCount val="5"/>
                <c:pt idx="0">
                  <c:v>0</c:v>
                </c:pt>
                <c:pt idx="1">
                  <c:v>1</c:v>
                </c:pt>
                <c:pt idx="2">
                  <c:v>7</c:v>
                </c:pt>
                <c:pt idx="3">
                  <c:v>7</c:v>
                </c:pt>
                <c:pt idx="4">
                  <c:v>5</c:v>
                </c:pt>
              </c:numCache>
            </c:numRef>
          </c:val>
          <c:extLst>
            <c:ext xmlns:c16="http://schemas.microsoft.com/office/drawing/2014/chart" uri="{C3380CC4-5D6E-409C-BE32-E72D297353CC}">
              <c16:uniqueId val="{0000000A-6FF5-794E-A3C1-F46B94FEB2A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65700265936671076"/>
          <c:y val="0"/>
          <c:w val="0.3408406383838658"/>
          <c:h val="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Sheet1!$F$10</c:f>
              <c:strCache>
                <c:ptCount val="1"/>
                <c:pt idx="0">
                  <c:v>HLP 8</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B6D-1047-8DC6-3938894C757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B6D-1047-8DC6-3938894C757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B6D-1047-8DC6-3938894C757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B6D-1047-8DC6-3938894C757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B6D-1047-8DC6-3938894C757F}"/>
              </c:ext>
            </c:extLst>
          </c:dPt>
          <c:dLbls>
            <c:dLbl>
              <c:idx val="0"/>
              <c:delete val="1"/>
              <c:extLst>
                <c:ext xmlns:c15="http://schemas.microsoft.com/office/drawing/2012/chart" uri="{CE6537A1-D6FC-4f65-9D91-7224C49458BB}"/>
                <c:ext xmlns:c16="http://schemas.microsoft.com/office/drawing/2014/chart" uri="{C3380CC4-5D6E-409C-BE32-E72D297353CC}">
                  <c16:uniqueId val="{00000001-4B6D-1047-8DC6-3938894C757F}"/>
                </c:ext>
              </c:extLst>
            </c:dLbl>
            <c:dLbl>
              <c:idx val="1"/>
              <c:delete val="1"/>
              <c:extLst>
                <c:ext xmlns:c15="http://schemas.microsoft.com/office/drawing/2012/chart" uri="{CE6537A1-D6FC-4f65-9D91-7224C49458BB}"/>
                <c:ext xmlns:c16="http://schemas.microsoft.com/office/drawing/2014/chart" uri="{C3380CC4-5D6E-409C-BE32-E72D297353CC}">
                  <c16:uniqueId val="{00000003-4B6D-1047-8DC6-3938894C757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Sheet1!$E$11:$E$15</c:f>
              <c:strCache>
                <c:ptCount val="5"/>
                <c:pt idx="0">
                  <c:v>I was not aware (0) 0%</c:v>
                </c:pt>
                <c:pt idx="1">
                  <c:v>I was somewhat aware (0) 0%</c:v>
                </c:pt>
                <c:pt idx="2">
                  <c:v>I had knowledge of this HLP but did NOT know how to implement it in my practice (3) 15%</c:v>
                </c:pt>
                <c:pt idx="3">
                  <c:v>I had knowledge of this HLP &amp; how to implement it in practice (8) 40%</c:v>
                </c:pt>
                <c:pt idx="4">
                  <c:v>I had knowledge of this HLP &amp; how to implement it EFFECTIVELY in practice (9) 45%</c:v>
                </c:pt>
              </c:strCache>
            </c:strRef>
          </c:cat>
          <c:val>
            <c:numRef>
              <c:f>Sheet1!$F$11:$F$15</c:f>
              <c:numCache>
                <c:formatCode>General</c:formatCode>
                <c:ptCount val="5"/>
                <c:pt idx="0">
                  <c:v>0</c:v>
                </c:pt>
                <c:pt idx="1">
                  <c:v>0</c:v>
                </c:pt>
                <c:pt idx="2">
                  <c:v>3</c:v>
                </c:pt>
                <c:pt idx="3">
                  <c:v>8</c:v>
                </c:pt>
                <c:pt idx="4">
                  <c:v>9</c:v>
                </c:pt>
              </c:numCache>
            </c:numRef>
          </c:val>
          <c:extLst>
            <c:ext xmlns:c16="http://schemas.microsoft.com/office/drawing/2014/chart" uri="{C3380CC4-5D6E-409C-BE32-E72D297353CC}">
              <c16:uniqueId val="{0000000A-4B6D-1047-8DC6-3938894C757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3073182028717"/>
          <c:y val="1.3084977005633094E-3"/>
          <c:w val="0.34447583757912614"/>
          <c:h val="0.997307895886097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
          <c:y val="0.10224155323165328"/>
          <c:w val="0.63327887234681013"/>
          <c:h val="0.85358385515842916"/>
        </c:manualLayout>
      </c:layout>
      <c:pieChart>
        <c:varyColors val="1"/>
        <c:ser>
          <c:idx val="0"/>
          <c:order val="0"/>
          <c:tx>
            <c:strRef>
              <c:f>Sheet1!$H$2</c:f>
              <c:strCache>
                <c:ptCount val="1"/>
                <c:pt idx="0">
                  <c:v>HLP 18</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E2C-344F-BF19-40125A2B615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E2C-344F-BF19-40125A2B615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E2C-344F-BF19-40125A2B615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E2C-344F-BF19-40125A2B615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E2C-344F-BF19-40125A2B615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Sheet1!$G$3:$G$7</c:f>
              <c:strCache>
                <c:ptCount val="5"/>
                <c:pt idx="0">
                  <c:v>I was not aware (0) 0%</c:v>
                </c:pt>
                <c:pt idx="1">
                  <c:v>I was somewhat aware (1) 5%</c:v>
                </c:pt>
                <c:pt idx="2">
                  <c:v>I had knowledge of this HLP but did NOT know how to implement it in my practice (6) 30%</c:v>
                </c:pt>
                <c:pt idx="3">
                  <c:v>I had knowledge of this HLP &amp; how to implement it in practice (9) 45%</c:v>
                </c:pt>
                <c:pt idx="4">
                  <c:v>I had knowledge of this HLP &amp; how to implement it EFFECTIVELY in practice (4) 20%</c:v>
                </c:pt>
              </c:strCache>
            </c:strRef>
          </c:cat>
          <c:val>
            <c:numRef>
              <c:f>Sheet1!$H$3:$H$7</c:f>
              <c:numCache>
                <c:formatCode>General</c:formatCode>
                <c:ptCount val="5"/>
                <c:pt idx="0">
                  <c:v>0</c:v>
                </c:pt>
                <c:pt idx="1">
                  <c:v>1</c:v>
                </c:pt>
                <c:pt idx="2">
                  <c:v>6</c:v>
                </c:pt>
                <c:pt idx="3">
                  <c:v>9</c:v>
                </c:pt>
                <c:pt idx="4">
                  <c:v>4</c:v>
                </c:pt>
              </c:numCache>
            </c:numRef>
          </c:val>
          <c:extLst>
            <c:ext xmlns:c16="http://schemas.microsoft.com/office/drawing/2014/chart" uri="{C3380CC4-5D6E-409C-BE32-E72D297353CC}">
              <c16:uniqueId val="{0000000A-6E2C-344F-BF19-40125A2B615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63684813026619658"/>
          <c:y val="0"/>
          <c:w val="0.36194445590723395"/>
          <c:h val="0.9987570960545010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Sheet1!$H$10</c:f>
              <c:strCache>
                <c:ptCount val="1"/>
                <c:pt idx="0">
                  <c:v>HLP 18</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142-E944-AFE3-E9859449572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142-E944-AFE3-E9859449572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142-E944-AFE3-E9859449572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142-E944-AFE3-E9859449572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142-E944-AFE3-E98594495728}"/>
              </c:ext>
            </c:extLst>
          </c:dPt>
          <c:dLbls>
            <c:dLbl>
              <c:idx val="0"/>
              <c:delete val="1"/>
              <c:extLst>
                <c:ext xmlns:c15="http://schemas.microsoft.com/office/drawing/2012/chart" uri="{CE6537A1-D6FC-4f65-9D91-7224C49458BB}"/>
                <c:ext xmlns:c16="http://schemas.microsoft.com/office/drawing/2014/chart" uri="{C3380CC4-5D6E-409C-BE32-E72D297353CC}">
                  <c16:uniqueId val="{00000001-8142-E944-AFE3-E98594495728}"/>
                </c:ext>
              </c:extLst>
            </c:dLbl>
            <c:dLbl>
              <c:idx val="1"/>
              <c:delete val="1"/>
              <c:extLst>
                <c:ext xmlns:c15="http://schemas.microsoft.com/office/drawing/2012/chart" uri="{CE6537A1-D6FC-4f65-9D91-7224C49458BB}"/>
                <c:ext xmlns:c16="http://schemas.microsoft.com/office/drawing/2014/chart" uri="{C3380CC4-5D6E-409C-BE32-E72D297353CC}">
                  <c16:uniqueId val="{00000003-8142-E944-AFE3-E9859449572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Sheet1!$G$11:$G$15</c:f>
              <c:strCache>
                <c:ptCount val="5"/>
                <c:pt idx="0">
                  <c:v>I was not aware (0) 0%</c:v>
                </c:pt>
                <c:pt idx="1">
                  <c:v>I was somewhat aware (0) 0%</c:v>
                </c:pt>
                <c:pt idx="2">
                  <c:v>I had knowledge of this HLP but did NOT know how to implement it in my practice (1) 5%</c:v>
                </c:pt>
                <c:pt idx="3">
                  <c:v>I had knowledge of this HLP &amp; how to implement it in practice (11) 55%</c:v>
                </c:pt>
                <c:pt idx="4">
                  <c:v>I had knowledge of this HLP &amp; how to implement it EFFECTIVELY in practice (8) 40%</c:v>
                </c:pt>
              </c:strCache>
            </c:strRef>
          </c:cat>
          <c:val>
            <c:numRef>
              <c:f>Sheet1!$H$11:$H$15</c:f>
              <c:numCache>
                <c:formatCode>General</c:formatCode>
                <c:ptCount val="5"/>
                <c:pt idx="0">
                  <c:v>0</c:v>
                </c:pt>
                <c:pt idx="1">
                  <c:v>0</c:v>
                </c:pt>
                <c:pt idx="2">
                  <c:v>1</c:v>
                </c:pt>
                <c:pt idx="3">
                  <c:v>11</c:v>
                </c:pt>
                <c:pt idx="4">
                  <c:v>8</c:v>
                </c:pt>
              </c:numCache>
            </c:numRef>
          </c:val>
          <c:extLst>
            <c:ext xmlns:c16="http://schemas.microsoft.com/office/drawing/2014/chart" uri="{C3380CC4-5D6E-409C-BE32-E72D297353CC}">
              <c16:uniqueId val="{0000000A-8142-E944-AFE3-E9859449572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3073182028717"/>
          <c:y val="1.3084977005633094E-3"/>
          <c:w val="0.34447583757912614"/>
          <c:h val="0.997307895886097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Sheet1!$J$2</c:f>
              <c:strCache>
                <c:ptCount val="1"/>
                <c:pt idx="0">
                  <c:v>HLP 22</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90B-EF4F-AD2B-2F40B268C70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90B-EF4F-AD2B-2F40B268C70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90B-EF4F-AD2B-2F40B268C70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90B-EF4F-AD2B-2F40B268C70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90B-EF4F-AD2B-2F40B268C70A}"/>
              </c:ext>
            </c:extLst>
          </c:dPt>
          <c:dLbls>
            <c:dLbl>
              <c:idx val="0"/>
              <c:delete val="1"/>
              <c:extLst>
                <c:ext xmlns:c15="http://schemas.microsoft.com/office/drawing/2012/chart" uri="{CE6537A1-D6FC-4f65-9D91-7224C49458BB}"/>
                <c:ext xmlns:c16="http://schemas.microsoft.com/office/drawing/2014/chart" uri="{C3380CC4-5D6E-409C-BE32-E72D297353CC}">
                  <c16:uniqueId val="{00000001-190B-EF4F-AD2B-2F40B268C70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Sheet1!$I$3:$I$7</c:f>
              <c:strCache>
                <c:ptCount val="5"/>
                <c:pt idx="0">
                  <c:v>I was not aware (0) 0%</c:v>
                </c:pt>
                <c:pt idx="1">
                  <c:v>I was somewhat aware (1) 5%</c:v>
                </c:pt>
                <c:pt idx="2">
                  <c:v>I had knowledge of this HLP but did NOT know how to implement it in my practice (6) 30%</c:v>
                </c:pt>
                <c:pt idx="3">
                  <c:v>I had knowledge of this HLP &amp; how to implement it in practice (8) 40% </c:v>
                </c:pt>
                <c:pt idx="4">
                  <c:v>I had knowledge of this HLP &amp; how to implement it EFFECTIVELY in practice (5) 25%</c:v>
                </c:pt>
              </c:strCache>
            </c:strRef>
          </c:cat>
          <c:val>
            <c:numRef>
              <c:f>Sheet1!$J$3:$J$7</c:f>
              <c:numCache>
                <c:formatCode>General</c:formatCode>
                <c:ptCount val="5"/>
                <c:pt idx="0">
                  <c:v>0</c:v>
                </c:pt>
                <c:pt idx="1">
                  <c:v>1</c:v>
                </c:pt>
                <c:pt idx="2">
                  <c:v>6</c:v>
                </c:pt>
                <c:pt idx="3">
                  <c:v>8</c:v>
                </c:pt>
                <c:pt idx="4">
                  <c:v>5</c:v>
                </c:pt>
              </c:numCache>
            </c:numRef>
          </c:val>
          <c:extLst>
            <c:ext xmlns:c16="http://schemas.microsoft.com/office/drawing/2014/chart" uri="{C3380CC4-5D6E-409C-BE32-E72D297353CC}">
              <c16:uniqueId val="{0000000A-190B-EF4F-AD2B-2F40B268C70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65579710144927539"/>
          <c:y val="2.0473029004481149E-3"/>
          <c:w val="0.34299516908212563"/>
          <c:h val="0.995830521677248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Applicants</cx:pt>
          <cx:pt idx="1">Interviews</cx:pt>
          <cx:pt idx="2">Offered</cx:pt>
          <cx:pt idx="3">Accepted</cx:pt>
          <cx:pt idx="4">1 yr retention</cx:pt>
        </cx:lvl>
      </cx:strDim>
      <cx:numDim type="val">
        <cx:f>Sheet1!$B$2:$B$6</cx:f>
        <cx:lvl ptCount="5" formatCode="General">
          <cx:pt idx="0">15</cx:pt>
          <cx:pt idx="1">7</cx:pt>
          <cx:pt idx="2">5</cx:pt>
          <cx:pt idx="3">1</cx:pt>
          <cx:pt idx="4">1</cx:pt>
        </cx:lvl>
      </cx:numDim>
    </cx:data>
  </cx:chartData>
  <cx:chart>
    <cx:title pos="t" align="ctr" overlay="0">
      <cx:tx>
        <cx:txData>
          <cx:v>2018-2019 Retention </cx:v>
        </cx:txData>
      </cx:tx>
      <cx:txPr>
        <a:bodyPr vertOverflow="overflow" horzOverflow="overflow" wrap="square" lIns="0" tIns="0" rIns="0" bIns="0"/>
        <a:lstStyle/>
        <a:p>
          <a:pPr algn="ctr" rtl="0">
            <a:defRPr sz="1862" b="0" i="0">
              <a:solidFill>
                <a:schemeClr val="bg1"/>
              </a:solidFill>
              <a:latin typeface="Calibri" panose="020F0502020204030204" pitchFamily="34" charset="0"/>
              <a:ea typeface="Calibri" panose="020F0502020204030204" pitchFamily="34" charset="0"/>
              <a:cs typeface="Calibri" panose="020F0502020204030204" pitchFamily="34" charset="0"/>
            </a:defRPr>
          </a:pPr>
          <a:r>
            <a:rPr lang="en-US" sz="3200" dirty="0">
              <a:solidFill>
                <a:schemeClr val="bg1"/>
              </a:solidFill>
            </a:rPr>
            <a:t>2018-2019 Retention </a:t>
          </a:r>
        </a:p>
      </cx:txPr>
    </cx:title>
    <cx:plotArea>
      <cx:plotAreaRegion>
        <cx:series layoutId="funnel" uniqueId="{1B337006-4860-0844-960C-2E28275824C7}">
          <cx:tx>
            <cx:txData>
              <cx:f>Sheet1!$B$1</cx:f>
              <cx:v>Series1</cx:v>
            </cx:txData>
          </cx:tx>
          <cx:dataLabels>
            <cx:txPr>
              <a:bodyPr vertOverflow="overflow" horzOverflow="overflow" wrap="square" lIns="0" tIns="0" rIns="0" bIns="0"/>
              <a:lstStyle/>
              <a:p>
                <a:pPr algn="ctr" rtl="0">
                  <a:defRPr sz="2000" b="0" i="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sz="2000">
                  <a:solidFill>
                    <a:schemeClr val="bg1"/>
                  </a:solidFill>
                </a:endParaRPr>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600" b="0" i="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sz="1600">
              <a:solidFill>
                <a:schemeClr val="bg1"/>
              </a:solidFill>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Applicants</cx:pt>
          <cx:pt idx="1">Interviews</cx:pt>
          <cx:pt idx="2">Offers</cx:pt>
          <cx:pt idx="3">Accepted</cx:pt>
        </cx:lvl>
      </cx:strDim>
      <cx:numDim type="val">
        <cx:f>Sheet1!$B$2:$B$6</cx:f>
        <cx:lvl ptCount="5" formatCode="General">
          <cx:pt idx="0">16</cx:pt>
          <cx:pt idx="1">6</cx:pt>
          <cx:pt idx="2">5</cx:pt>
          <cx:pt idx="3">2</cx:pt>
        </cx:lvl>
      </cx:numDim>
    </cx:data>
  </cx:chartData>
  <cx:chart>
    <cx:title pos="t" align="ctr" overlay="0">
      <cx:tx>
        <cx:txData>
          <cx:v>2019-2020 Teacher Retention</cx:v>
        </cx:txData>
      </cx:tx>
      <cx:txPr>
        <a:bodyPr vertOverflow="overflow" horzOverflow="overflow" wrap="square" lIns="0" tIns="0" rIns="0" bIns="0"/>
        <a:lstStyle/>
        <a:p>
          <a:pPr algn="ctr" rtl="0">
            <a:defRPr sz="1600" b="0" i="0">
              <a:solidFill>
                <a:schemeClr val="bg1"/>
              </a:solidFill>
              <a:latin typeface="Calibri" panose="020F0502020204030204" pitchFamily="34" charset="0"/>
              <a:ea typeface="Calibri" panose="020F0502020204030204" pitchFamily="34" charset="0"/>
              <a:cs typeface="Calibri" panose="020F0502020204030204" pitchFamily="34" charset="0"/>
            </a:defRPr>
          </a:pPr>
          <a:r>
            <a:rPr lang="en-US" sz="3200" dirty="0">
              <a:solidFill>
                <a:schemeClr val="bg1"/>
              </a:solidFill>
            </a:rPr>
            <a:t>2019-2020 Teacher Retention</a:t>
          </a:r>
        </a:p>
      </cx:txPr>
    </cx:title>
    <cx:plotArea>
      <cx:plotAreaRegion>
        <cx:series layoutId="funnel" uniqueId="{86499838-1823-0F40-8E73-10F998E48CFD}">
          <cx:tx>
            <cx:txData>
              <cx:f>Sheet1!$B$1</cx:f>
              <cx:v>Series1</cx:v>
            </cx:txData>
          </cx:tx>
          <cx:dataLabels>
            <cx:txPr>
              <a:bodyPr vertOverflow="overflow" horzOverflow="overflow" wrap="square" lIns="0" tIns="0" rIns="0" bIns="0"/>
              <a:lstStyle/>
              <a:p>
                <a:pPr algn="ctr" rtl="0">
                  <a:defRPr sz="2000" b="0" i="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sz="2000">
                  <a:solidFill>
                    <a:schemeClr val="bg1"/>
                  </a:solidFill>
                </a:endParaRPr>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600" b="0" i="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sz="1600">
              <a:solidFill>
                <a:schemeClr val="bg1"/>
              </a:solidFill>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cx:f>
        <cx:lvl ptCount="6">
          <cx:pt idx="0">Applicants </cx:pt>
          <cx:pt idx="1">Interviews</cx:pt>
          <cx:pt idx="2">Offers</cx:pt>
          <cx:pt idx="3">Accepted Offer</cx:pt>
          <cx:pt idx="4">1 yr retention</cx:pt>
          <cx:pt idx="5">3 yr retention</cx:pt>
        </cx:lvl>
      </cx:strDim>
      <cx:numDim type="val">
        <cx:f>Sheet1!$B$2:$B$7</cx:f>
        <cx:lvl ptCount="6" formatCode="General">
          <cx:pt idx="0">8</cx:pt>
          <cx:pt idx="1">8</cx:pt>
          <cx:pt idx="2">2</cx:pt>
          <cx:pt idx="3">2</cx:pt>
          <cx:pt idx="4">2</cx:pt>
          <cx:pt idx="5">2</cx:pt>
        </cx:lvl>
      </cx:numDim>
    </cx:data>
  </cx:chartData>
  <cx:chart>
    <cx:title pos="t" align="ctr" overlay="0">
      <cx:tx>
        <cx:txData>
          <cx:v>2017-2018 Teacher Retention </cx:v>
        </cx:txData>
      </cx:tx>
      <cx:txPr>
        <a:bodyPr spcFirstLastPara="1" vertOverflow="ellipsis" horzOverflow="overflow" wrap="square" lIns="0" tIns="0" rIns="0" bIns="0" anchor="ctr" anchorCtr="1"/>
        <a:lstStyle/>
        <a:p>
          <a:pPr algn="ctr" rtl="0">
            <a:defRPr/>
          </a:pPr>
          <a:r>
            <a:rPr lang="en-US" sz="3200" b="0" i="0" u="none" strike="noStrike" baseline="0" dirty="0">
              <a:solidFill>
                <a:schemeClr val="bg1"/>
              </a:solidFill>
              <a:latin typeface="Calibri" panose="020F0502020204030204"/>
            </a:rPr>
            <a:t>2017-2018 Teacher Retention </a:t>
          </a:r>
        </a:p>
      </cx:txPr>
    </cx:title>
    <cx:plotArea>
      <cx:plotAreaRegion>
        <cx:series layoutId="funnel" uniqueId="{E5AA2D74-CBE0-D544-A28C-0C0AFCF68D1E}">
          <cx:tx>
            <cx:txData>
              <cx:f>Sheet1!$B$1</cx:f>
              <cx:v>2017-2018</cx:v>
            </cx:txData>
          </cx:tx>
          <cx:dataPt idx="5"/>
          <cx:dataLabels>
            <cx:txPr>
              <a:bodyPr spcFirstLastPara="1" vertOverflow="ellipsis" horzOverflow="overflow" wrap="square" lIns="0" tIns="0" rIns="0" bIns="0" anchor="ctr" anchorCtr="1"/>
              <a:lstStyle/>
              <a:p>
                <a:pPr algn="ctr" rtl="0">
                  <a:defRPr sz="2000">
                    <a:solidFill>
                      <a:schemeClr val="bg1"/>
                    </a:solidFill>
                  </a:defRPr>
                </a:pPr>
                <a:endParaRPr lang="en-US" sz="20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600">
                <a:solidFill>
                  <a:schemeClr val="bg1"/>
                </a:solidFill>
              </a:defRPr>
            </a:pPr>
            <a:endParaRPr lang="en-US" sz="1600" b="0" i="0" u="none" strike="noStrike" baseline="0">
              <a:solidFill>
                <a:schemeClr val="bg1"/>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9E187-1353-CC45-9AB5-257D2B0C2405}"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259D9822-900E-304D-9C06-A5148DBAF992}">
      <dgm:prSet phldrT="[Text]"/>
      <dgm:spPr/>
      <dgm:t>
        <a:bodyPr/>
        <a:lstStyle/>
        <a:p>
          <a:r>
            <a:rPr lang="en-US" dirty="0"/>
            <a:t>Induction &amp; Mentoring</a:t>
          </a:r>
        </a:p>
      </dgm:t>
    </dgm:pt>
    <dgm:pt modelId="{99845CD3-B597-6C4C-8042-338169FE37E7}" type="parTrans" cxnId="{0EFF7D75-4C19-544C-8F6A-63C266D53085}">
      <dgm:prSet/>
      <dgm:spPr/>
      <dgm:t>
        <a:bodyPr/>
        <a:lstStyle/>
        <a:p>
          <a:endParaRPr lang="en-US"/>
        </a:p>
      </dgm:t>
    </dgm:pt>
    <dgm:pt modelId="{6705C158-F057-6D41-9901-D73AE217C8F8}" type="sibTrans" cxnId="{0EFF7D75-4C19-544C-8F6A-63C266D53085}">
      <dgm:prSet/>
      <dgm:spPr/>
      <dgm:t>
        <a:bodyPr/>
        <a:lstStyle/>
        <a:p>
          <a:endParaRPr lang="en-US"/>
        </a:p>
      </dgm:t>
    </dgm:pt>
    <dgm:pt modelId="{86355BC8-D8FB-F745-9122-44E490DFF991}">
      <dgm:prSet phldrT="[Text]"/>
      <dgm:spPr/>
      <dgm:t>
        <a:bodyPr/>
        <a:lstStyle/>
        <a:p>
          <a:r>
            <a:rPr lang="en-US" dirty="0"/>
            <a:t>Mentor Training &amp; PD</a:t>
          </a:r>
        </a:p>
      </dgm:t>
    </dgm:pt>
    <dgm:pt modelId="{DC6DE879-1EDD-8C46-AB65-635065BB0BE5}" type="parTrans" cxnId="{89B87D29-F765-FC40-9CB1-EB7E1EC43496}">
      <dgm:prSet/>
      <dgm:spPr/>
      <dgm:t>
        <a:bodyPr/>
        <a:lstStyle/>
        <a:p>
          <a:endParaRPr lang="en-US"/>
        </a:p>
      </dgm:t>
    </dgm:pt>
    <dgm:pt modelId="{F81C1F15-1061-5645-A49B-C517DA423910}" type="sibTrans" cxnId="{89B87D29-F765-FC40-9CB1-EB7E1EC43496}">
      <dgm:prSet/>
      <dgm:spPr/>
      <dgm:t>
        <a:bodyPr/>
        <a:lstStyle/>
        <a:p>
          <a:endParaRPr lang="en-US"/>
        </a:p>
      </dgm:t>
    </dgm:pt>
    <dgm:pt modelId="{76BF7B59-8A63-8B41-A1E5-9D2E949AF051}">
      <dgm:prSet phldrT="[Text]"/>
      <dgm:spPr/>
      <dgm:t>
        <a:bodyPr/>
        <a:lstStyle/>
        <a:p>
          <a:r>
            <a:rPr lang="en-US" dirty="0"/>
            <a:t>New Teacher PD</a:t>
          </a:r>
        </a:p>
      </dgm:t>
    </dgm:pt>
    <dgm:pt modelId="{E7BC4944-199B-0442-81DC-F3383F5C3644}" type="parTrans" cxnId="{218EC6C0-88DC-9E40-98CB-8CC3D42461B2}">
      <dgm:prSet/>
      <dgm:spPr/>
      <dgm:t>
        <a:bodyPr/>
        <a:lstStyle/>
        <a:p>
          <a:endParaRPr lang="en-US"/>
        </a:p>
      </dgm:t>
    </dgm:pt>
    <dgm:pt modelId="{5966B480-A8EE-5445-8CCC-5A31D30A681E}" type="sibTrans" cxnId="{218EC6C0-88DC-9E40-98CB-8CC3D42461B2}">
      <dgm:prSet/>
      <dgm:spPr/>
      <dgm:t>
        <a:bodyPr/>
        <a:lstStyle/>
        <a:p>
          <a:endParaRPr lang="en-US"/>
        </a:p>
      </dgm:t>
    </dgm:pt>
    <dgm:pt modelId="{223A4955-85E9-714B-84AC-C11712F6CCAC}">
      <dgm:prSet phldrT="[Text]"/>
      <dgm:spPr/>
      <dgm:t>
        <a:bodyPr/>
        <a:lstStyle/>
        <a:p>
          <a:r>
            <a:rPr lang="en-US" dirty="0"/>
            <a:t>District Administrator PD</a:t>
          </a:r>
        </a:p>
      </dgm:t>
    </dgm:pt>
    <dgm:pt modelId="{4104FAFE-6F32-D744-A75D-073FDDE886E2}" type="parTrans" cxnId="{41C92921-02E0-E749-9154-A8E7BC0A0CA0}">
      <dgm:prSet/>
      <dgm:spPr/>
      <dgm:t>
        <a:bodyPr/>
        <a:lstStyle/>
        <a:p>
          <a:endParaRPr lang="en-US"/>
        </a:p>
      </dgm:t>
    </dgm:pt>
    <dgm:pt modelId="{3389DBD8-5EE4-D34C-A717-ADF454006FFF}" type="sibTrans" cxnId="{41C92921-02E0-E749-9154-A8E7BC0A0CA0}">
      <dgm:prSet/>
      <dgm:spPr/>
      <dgm:t>
        <a:bodyPr/>
        <a:lstStyle/>
        <a:p>
          <a:endParaRPr lang="en-US"/>
        </a:p>
      </dgm:t>
    </dgm:pt>
    <dgm:pt modelId="{B96548E5-5E52-F54B-B89E-1AC641C5AA2A}">
      <dgm:prSet/>
      <dgm:spPr/>
      <dgm:t>
        <a:bodyPr/>
        <a:lstStyle/>
        <a:p>
          <a:r>
            <a:rPr lang="en-US" dirty="0"/>
            <a:t>Community of Practice – 3</a:t>
          </a:r>
          <a:r>
            <a:rPr lang="en-US" baseline="30000" dirty="0"/>
            <a:t>rd</a:t>
          </a:r>
          <a:r>
            <a:rPr lang="en-US" dirty="0"/>
            <a:t> Year Teachers</a:t>
          </a:r>
        </a:p>
      </dgm:t>
    </dgm:pt>
    <dgm:pt modelId="{63A7A924-3FD0-314E-A1D9-73B225CE9D2E}" type="parTrans" cxnId="{EC9C91E5-B65D-3B4D-951F-388B11ACB244}">
      <dgm:prSet/>
      <dgm:spPr/>
      <dgm:t>
        <a:bodyPr/>
        <a:lstStyle/>
        <a:p>
          <a:endParaRPr lang="en-US"/>
        </a:p>
      </dgm:t>
    </dgm:pt>
    <dgm:pt modelId="{90D02613-1334-C242-84BF-6056C0CD77AB}" type="sibTrans" cxnId="{EC9C91E5-B65D-3B4D-951F-388B11ACB244}">
      <dgm:prSet/>
      <dgm:spPr/>
      <dgm:t>
        <a:bodyPr/>
        <a:lstStyle/>
        <a:p>
          <a:endParaRPr lang="en-US"/>
        </a:p>
      </dgm:t>
    </dgm:pt>
    <dgm:pt modelId="{5F556EE8-A7EB-B64B-8E2B-7EC6866D0D3B}" type="pres">
      <dgm:prSet presAssocID="{6CB9E187-1353-CC45-9AB5-257D2B0C2405}" presName="Name0" presStyleCnt="0">
        <dgm:presLayoutVars>
          <dgm:chPref val="1"/>
          <dgm:dir/>
          <dgm:animOne val="branch"/>
          <dgm:animLvl val="lvl"/>
          <dgm:resizeHandles val="exact"/>
        </dgm:presLayoutVars>
      </dgm:prSet>
      <dgm:spPr/>
    </dgm:pt>
    <dgm:pt modelId="{7D928087-67B9-EA43-86AB-66FFFE46AF76}" type="pres">
      <dgm:prSet presAssocID="{259D9822-900E-304D-9C06-A5148DBAF992}" presName="root1" presStyleCnt="0"/>
      <dgm:spPr/>
    </dgm:pt>
    <dgm:pt modelId="{C61177B8-6116-3D46-A882-FBF441D954D0}" type="pres">
      <dgm:prSet presAssocID="{259D9822-900E-304D-9C06-A5148DBAF992}" presName="LevelOneTextNode" presStyleLbl="node0" presStyleIdx="0" presStyleCnt="1">
        <dgm:presLayoutVars>
          <dgm:chPref val="3"/>
        </dgm:presLayoutVars>
      </dgm:prSet>
      <dgm:spPr/>
    </dgm:pt>
    <dgm:pt modelId="{AB4F528A-3E6F-234E-9940-E3E152EDDEAE}" type="pres">
      <dgm:prSet presAssocID="{259D9822-900E-304D-9C06-A5148DBAF992}" presName="level2hierChild" presStyleCnt="0"/>
      <dgm:spPr/>
    </dgm:pt>
    <dgm:pt modelId="{299F8F48-3DD7-0F42-AA61-A0F573602885}" type="pres">
      <dgm:prSet presAssocID="{DC6DE879-1EDD-8C46-AB65-635065BB0BE5}" presName="conn2-1" presStyleLbl="parChTrans1D2" presStyleIdx="0" presStyleCnt="4"/>
      <dgm:spPr/>
    </dgm:pt>
    <dgm:pt modelId="{0348F753-3F21-1A48-A420-08C222D517F8}" type="pres">
      <dgm:prSet presAssocID="{DC6DE879-1EDD-8C46-AB65-635065BB0BE5}" presName="connTx" presStyleLbl="parChTrans1D2" presStyleIdx="0" presStyleCnt="4"/>
      <dgm:spPr/>
    </dgm:pt>
    <dgm:pt modelId="{F2D03633-094F-934B-AE3B-512794E4EB76}" type="pres">
      <dgm:prSet presAssocID="{86355BC8-D8FB-F745-9122-44E490DFF991}" presName="root2" presStyleCnt="0"/>
      <dgm:spPr/>
    </dgm:pt>
    <dgm:pt modelId="{05ECAB3E-0921-F144-8F18-0A1B357F1443}" type="pres">
      <dgm:prSet presAssocID="{86355BC8-D8FB-F745-9122-44E490DFF991}" presName="LevelTwoTextNode" presStyleLbl="node2" presStyleIdx="0" presStyleCnt="4" custLinFactNeighborX="2054" custLinFactNeighborY="2469">
        <dgm:presLayoutVars>
          <dgm:chPref val="3"/>
        </dgm:presLayoutVars>
      </dgm:prSet>
      <dgm:spPr/>
    </dgm:pt>
    <dgm:pt modelId="{8D3CB4BD-D65C-7D4A-B6DF-A8F8C4ED90CD}" type="pres">
      <dgm:prSet presAssocID="{86355BC8-D8FB-F745-9122-44E490DFF991}" presName="level3hierChild" presStyleCnt="0"/>
      <dgm:spPr/>
    </dgm:pt>
    <dgm:pt modelId="{CEB3F3C9-6F5A-3440-929A-7FFD2E15CCCA}" type="pres">
      <dgm:prSet presAssocID="{E7BC4944-199B-0442-81DC-F3383F5C3644}" presName="conn2-1" presStyleLbl="parChTrans1D2" presStyleIdx="1" presStyleCnt="4"/>
      <dgm:spPr/>
    </dgm:pt>
    <dgm:pt modelId="{31FF8ADA-2FE1-864F-90E2-6D655D2C1B58}" type="pres">
      <dgm:prSet presAssocID="{E7BC4944-199B-0442-81DC-F3383F5C3644}" presName="connTx" presStyleLbl="parChTrans1D2" presStyleIdx="1" presStyleCnt="4"/>
      <dgm:spPr/>
    </dgm:pt>
    <dgm:pt modelId="{CC56032B-67D0-8742-A56E-06214A028F16}" type="pres">
      <dgm:prSet presAssocID="{76BF7B59-8A63-8B41-A1E5-9D2E949AF051}" presName="root2" presStyleCnt="0"/>
      <dgm:spPr/>
    </dgm:pt>
    <dgm:pt modelId="{5771D510-A5DD-A34F-90B5-00ACB4BF3870}" type="pres">
      <dgm:prSet presAssocID="{76BF7B59-8A63-8B41-A1E5-9D2E949AF051}" presName="LevelTwoTextNode" presStyleLbl="node2" presStyleIdx="1" presStyleCnt="4" custLinFactNeighborX="2862" custLinFactNeighborY="-2125">
        <dgm:presLayoutVars>
          <dgm:chPref val="3"/>
        </dgm:presLayoutVars>
      </dgm:prSet>
      <dgm:spPr/>
    </dgm:pt>
    <dgm:pt modelId="{1F5458D4-0774-9549-9CE8-7216C6701D05}" type="pres">
      <dgm:prSet presAssocID="{76BF7B59-8A63-8B41-A1E5-9D2E949AF051}" presName="level3hierChild" presStyleCnt="0"/>
      <dgm:spPr/>
    </dgm:pt>
    <dgm:pt modelId="{1EBC0BB9-79B6-3E40-AF92-7F89F7CDE17B}" type="pres">
      <dgm:prSet presAssocID="{4104FAFE-6F32-D744-A75D-073FDDE886E2}" presName="conn2-1" presStyleLbl="parChTrans1D2" presStyleIdx="2" presStyleCnt="4"/>
      <dgm:spPr/>
    </dgm:pt>
    <dgm:pt modelId="{D8DDF98E-0E00-814F-AF78-B912C7F17B9D}" type="pres">
      <dgm:prSet presAssocID="{4104FAFE-6F32-D744-A75D-073FDDE886E2}" presName="connTx" presStyleLbl="parChTrans1D2" presStyleIdx="2" presStyleCnt="4"/>
      <dgm:spPr/>
    </dgm:pt>
    <dgm:pt modelId="{C11EAA95-8440-124B-8449-239031F1F338}" type="pres">
      <dgm:prSet presAssocID="{223A4955-85E9-714B-84AC-C11712F6CCAC}" presName="root2" presStyleCnt="0"/>
      <dgm:spPr/>
    </dgm:pt>
    <dgm:pt modelId="{104E534B-3775-7947-9F74-765995E9F532}" type="pres">
      <dgm:prSet presAssocID="{223A4955-85E9-714B-84AC-C11712F6CCAC}" presName="LevelTwoTextNode" presStyleLbl="node2" presStyleIdx="2" presStyleCnt="4" custLinFactNeighborX="2333" custLinFactNeighborY="-8560">
        <dgm:presLayoutVars>
          <dgm:chPref val="3"/>
        </dgm:presLayoutVars>
      </dgm:prSet>
      <dgm:spPr/>
    </dgm:pt>
    <dgm:pt modelId="{1D98AB78-317E-EB44-A5A4-AECABB0460C4}" type="pres">
      <dgm:prSet presAssocID="{223A4955-85E9-714B-84AC-C11712F6CCAC}" presName="level3hierChild" presStyleCnt="0"/>
      <dgm:spPr/>
    </dgm:pt>
    <dgm:pt modelId="{F8EB1857-AA0A-BB48-8B67-797F582A4859}" type="pres">
      <dgm:prSet presAssocID="{63A7A924-3FD0-314E-A1D9-73B225CE9D2E}" presName="conn2-1" presStyleLbl="parChTrans1D2" presStyleIdx="3" presStyleCnt="4"/>
      <dgm:spPr/>
    </dgm:pt>
    <dgm:pt modelId="{6B8ADAA7-3EEE-4D43-AF7D-DFCE9209C34A}" type="pres">
      <dgm:prSet presAssocID="{63A7A924-3FD0-314E-A1D9-73B225CE9D2E}" presName="connTx" presStyleLbl="parChTrans1D2" presStyleIdx="3" presStyleCnt="4"/>
      <dgm:spPr/>
    </dgm:pt>
    <dgm:pt modelId="{B5EB6272-5283-E849-9E99-40480BBD67DE}" type="pres">
      <dgm:prSet presAssocID="{B96548E5-5E52-F54B-B89E-1AC641C5AA2A}" presName="root2" presStyleCnt="0"/>
      <dgm:spPr/>
    </dgm:pt>
    <dgm:pt modelId="{942601F5-8411-564A-A874-EC908F510F22}" type="pres">
      <dgm:prSet presAssocID="{B96548E5-5E52-F54B-B89E-1AC641C5AA2A}" presName="LevelTwoTextNode" presStyleLbl="node2" presStyleIdx="3" presStyleCnt="4" custLinFactNeighborX="1452" custLinFactNeighborY="-7997">
        <dgm:presLayoutVars>
          <dgm:chPref val="3"/>
        </dgm:presLayoutVars>
      </dgm:prSet>
      <dgm:spPr/>
    </dgm:pt>
    <dgm:pt modelId="{0CB6EC17-C4DB-034F-AED9-553D87AD86CF}" type="pres">
      <dgm:prSet presAssocID="{B96548E5-5E52-F54B-B89E-1AC641C5AA2A}" presName="level3hierChild" presStyleCnt="0"/>
      <dgm:spPr/>
    </dgm:pt>
  </dgm:ptLst>
  <dgm:cxnLst>
    <dgm:cxn modelId="{5803A01B-534B-FA48-82C7-534BA86F54FC}" type="presOf" srcId="{E7BC4944-199B-0442-81DC-F3383F5C3644}" destId="{31FF8ADA-2FE1-864F-90E2-6D655D2C1B58}" srcOrd="1" destOrd="0" presId="urn:microsoft.com/office/officeart/2008/layout/HorizontalMultiLevelHierarchy"/>
    <dgm:cxn modelId="{2B70271D-6C7F-914E-B601-41BCF727A63B}" type="presOf" srcId="{6CB9E187-1353-CC45-9AB5-257D2B0C2405}" destId="{5F556EE8-A7EB-B64B-8E2B-7EC6866D0D3B}" srcOrd="0" destOrd="0" presId="urn:microsoft.com/office/officeart/2008/layout/HorizontalMultiLevelHierarchy"/>
    <dgm:cxn modelId="{B646051F-8675-2345-B5FC-ECB44D8F5A38}" type="presOf" srcId="{63A7A924-3FD0-314E-A1D9-73B225CE9D2E}" destId="{F8EB1857-AA0A-BB48-8B67-797F582A4859}" srcOrd="0" destOrd="0" presId="urn:microsoft.com/office/officeart/2008/layout/HorizontalMultiLevelHierarchy"/>
    <dgm:cxn modelId="{786BFD20-B2E1-8A48-85B4-909E26CC527A}" type="presOf" srcId="{259D9822-900E-304D-9C06-A5148DBAF992}" destId="{C61177B8-6116-3D46-A882-FBF441D954D0}" srcOrd="0" destOrd="0" presId="urn:microsoft.com/office/officeart/2008/layout/HorizontalMultiLevelHierarchy"/>
    <dgm:cxn modelId="{41C92921-02E0-E749-9154-A8E7BC0A0CA0}" srcId="{259D9822-900E-304D-9C06-A5148DBAF992}" destId="{223A4955-85E9-714B-84AC-C11712F6CCAC}" srcOrd="2" destOrd="0" parTransId="{4104FAFE-6F32-D744-A75D-073FDDE886E2}" sibTransId="{3389DBD8-5EE4-D34C-A717-ADF454006FFF}"/>
    <dgm:cxn modelId="{89B87D29-F765-FC40-9CB1-EB7E1EC43496}" srcId="{259D9822-900E-304D-9C06-A5148DBAF992}" destId="{86355BC8-D8FB-F745-9122-44E490DFF991}" srcOrd="0" destOrd="0" parTransId="{DC6DE879-1EDD-8C46-AB65-635065BB0BE5}" sibTransId="{F81C1F15-1061-5645-A49B-C517DA423910}"/>
    <dgm:cxn modelId="{0EFF7D75-4C19-544C-8F6A-63C266D53085}" srcId="{6CB9E187-1353-CC45-9AB5-257D2B0C2405}" destId="{259D9822-900E-304D-9C06-A5148DBAF992}" srcOrd="0" destOrd="0" parTransId="{99845CD3-B597-6C4C-8042-338169FE37E7}" sibTransId="{6705C158-F057-6D41-9901-D73AE217C8F8}"/>
    <dgm:cxn modelId="{F75EE67F-E5F5-3F41-8E1F-23C4108A00BB}" type="presOf" srcId="{DC6DE879-1EDD-8C46-AB65-635065BB0BE5}" destId="{0348F753-3F21-1A48-A420-08C222D517F8}" srcOrd="1" destOrd="0" presId="urn:microsoft.com/office/officeart/2008/layout/HorizontalMultiLevelHierarchy"/>
    <dgm:cxn modelId="{4E451783-388F-E24C-B63A-401234BB91B8}" type="presOf" srcId="{223A4955-85E9-714B-84AC-C11712F6CCAC}" destId="{104E534B-3775-7947-9F74-765995E9F532}" srcOrd="0" destOrd="0" presId="urn:microsoft.com/office/officeart/2008/layout/HorizontalMultiLevelHierarchy"/>
    <dgm:cxn modelId="{2FA69094-35C2-644F-B703-05C130317185}" type="presOf" srcId="{DC6DE879-1EDD-8C46-AB65-635065BB0BE5}" destId="{299F8F48-3DD7-0F42-AA61-A0F573602885}" srcOrd="0" destOrd="0" presId="urn:microsoft.com/office/officeart/2008/layout/HorizontalMultiLevelHierarchy"/>
    <dgm:cxn modelId="{36D8F1BD-D2A6-B445-AA39-9DE4BEBA7C82}" type="presOf" srcId="{4104FAFE-6F32-D744-A75D-073FDDE886E2}" destId="{1EBC0BB9-79B6-3E40-AF92-7F89F7CDE17B}" srcOrd="0" destOrd="0" presId="urn:microsoft.com/office/officeart/2008/layout/HorizontalMultiLevelHierarchy"/>
    <dgm:cxn modelId="{218EC6C0-88DC-9E40-98CB-8CC3D42461B2}" srcId="{259D9822-900E-304D-9C06-A5148DBAF992}" destId="{76BF7B59-8A63-8B41-A1E5-9D2E949AF051}" srcOrd="1" destOrd="0" parTransId="{E7BC4944-199B-0442-81DC-F3383F5C3644}" sibTransId="{5966B480-A8EE-5445-8CCC-5A31D30A681E}"/>
    <dgm:cxn modelId="{7E9A50C6-DC55-E448-866E-24DCD433746A}" type="presOf" srcId="{E7BC4944-199B-0442-81DC-F3383F5C3644}" destId="{CEB3F3C9-6F5A-3440-929A-7FFD2E15CCCA}" srcOrd="0" destOrd="0" presId="urn:microsoft.com/office/officeart/2008/layout/HorizontalMultiLevelHierarchy"/>
    <dgm:cxn modelId="{B6672DC7-1C0B-A74E-829E-65065DE31C71}" type="presOf" srcId="{86355BC8-D8FB-F745-9122-44E490DFF991}" destId="{05ECAB3E-0921-F144-8F18-0A1B357F1443}" srcOrd="0" destOrd="0" presId="urn:microsoft.com/office/officeart/2008/layout/HorizontalMultiLevelHierarchy"/>
    <dgm:cxn modelId="{B2733ED3-D979-8342-9AB1-3F6DD8B91E10}" type="presOf" srcId="{B96548E5-5E52-F54B-B89E-1AC641C5AA2A}" destId="{942601F5-8411-564A-A874-EC908F510F22}" srcOrd="0" destOrd="0" presId="urn:microsoft.com/office/officeart/2008/layout/HorizontalMultiLevelHierarchy"/>
    <dgm:cxn modelId="{061673E4-EB33-DF41-BC0A-B201486DD1F3}" type="presOf" srcId="{4104FAFE-6F32-D744-A75D-073FDDE886E2}" destId="{D8DDF98E-0E00-814F-AF78-B912C7F17B9D}" srcOrd="1" destOrd="0" presId="urn:microsoft.com/office/officeart/2008/layout/HorizontalMultiLevelHierarchy"/>
    <dgm:cxn modelId="{EC9C91E5-B65D-3B4D-951F-388B11ACB244}" srcId="{259D9822-900E-304D-9C06-A5148DBAF992}" destId="{B96548E5-5E52-F54B-B89E-1AC641C5AA2A}" srcOrd="3" destOrd="0" parTransId="{63A7A924-3FD0-314E-A1D9-73B225CE9D2E}" sibTransId="{90D02613-1334-C242-84BF-6056C0CD77AB}"/>
    <dgm:cxn modelId="{267004F3-50DE-384C-98BF-750B9BED5EC2}" type="presOf" srcId="{63A7A924-3FD0-314E-A1D9-73B225CE9D2E}" destId="{6B8ADAA7-3EEE-4D43-AF7D-DFCE9209C34A}" srcOrd="1" destOrd="0" presId="urn:microsoft.com/office/officeart/2008/layout/HorizontalMultiLevelHierarchy"/>
    <dgm:cxn modelId="{09A791F7-1C5F-2641-BBD3-ADFD223C8F1D}" type="presOf" srcId="{76BF7B59-8A63-8B41-A1E5-9D2E949AF051}" destId="{5771D510-A5DD-A34F-90B5-00ACB4BF3870}" srcOrd="0" destOrd="0" presId="urn:microsoft.com/office/officeart/2008/layout/HorizontalMultiLevelHierarchy"/>
    <dgm:cxn modelId="{0B84D76A-23C0-B74F-9108-969B4BC671B6}" type="presParOf" srcId="{5F556EE8-A7EB-B64B-8E2B-7EC6866D0D3B}" destId="{7D928087-67B9-EA43-86AB-66FFFE46AF76}" srcOrd="0" destOrd="0" presId="urn:microsoft.com/office/officeart/2008/layout/HorizontalMultiLevelHierarchy"/>
    <dgm:cxn modelId="{2DAA2084-2B29-894F-A91B-645306BA3789}" type="presParOf" srcId="{7D928087-67B9-EA43-86AB-66FFFE46AF76}" destId="{C61177B8-6116-3D46-A882-FBF441D954D0}" srcOrd="0" destOrd="0" presId="urn:microsoft.com/office/officeart/2008/layout/HorizontalMultiLevelHierarchy"/>
    <dgm:cxn modelId="{9A717910-9995-D642-9CE7-A5DDA3BF58F8}" type="presParOf" srcId="{7D928087-67B9-EA43-86AB-66FFFE46AF76}" destId="{AB4F528A-3E6F-234E-9940-E3E152EDDEAE}" srcOrd="1" destOrd="0" presId="urn:microsoft.com/office/officeart/2008/layout/HorizontalMultiLevelHierarchy"/>
    <dgm:cxn modelId="{B4ABC928-37D3-0547-A26B-D3408C2B363E}" type="presParOf" srcId="{AB4F528A-3E6F-234E-9940-E3E152EDDEAE}" destId="{299F8F48-3DD7-0F42-AA61-A0F573602885}" srcOrd="0" destOrd="0" presId="urn:microsoft.com/office/officeart/2008/layout/HorizontalMultiLevelHierarchy"/>
    <dgm:cxn modelId="{5DA0DB61-7764-434C-9B5D-33EE30C3D5C5}" type="presParOf" srcId="{299F8F48-3DD7-0F42-AA61-A0F573602885}" destId="{0348F753-3F21-1A48-A420-08C222D517F8}" srcOrd="0" destOrd="0" presId="urn:microsoft.com/office/officeart/2008/layout/HorizontalMultiLevelHierarchy"/>
    <dgm:cxn modelId="{CDFBC512-3DC3-874E-A445-4283216D3AC2}" type="presParOf" srcId="{AB4F528A-3E6F-234E-9940-E3E152EDDEAE}" destId="{F2D03633-094F-934B-AE3B-512794E4EB76}" srcOrd="1" destOrd="0" presId="urn:microsoft.com/office/officeart/2008/layout/HorizontalMultiLevelHierarchy"/>
    <dgm:cxn modelId="{2DCD4A74-3B50-974C-B4ED-02AF4EDE2A69}" type="presParOf" srcId="{F2D03633-094F-934B-AE3B-512794E4EB76}" destId="{05ECAB3E-0921-F144-8F18-0A1B357F1443}" srcOrd="0" destOrd="0" presId="urn:microsoft.com/office/officeart/2008/layout/HorizontalMultiLevelHierarchy"/>
    <dgm:cxn modelId="{66654A57-A6E3-1C46-993B-76B75313413B}" type="presParOf" srcId="{F2D03633-094F-934B-AE3B-512794E4EB76}" destId="{8D3CB4BD-D65C-7D4A-B6DF-A8F8C4ED90CD}" srcOrd="1" destOrd="0" presId="urn:microsoft.com/office/officeart/2008/layout/HorizontalMultiLevelHierarchy"/>
    <dgm:cxn modelId="{5E6D5106-39B1-814A-89BE-09A37F9F0D34}" type="presParOf" srcId="{AB4F528A-3E6F-234E-9940-E3E152EDDEAE}" destId="{CEB3F3C9-6F5A-3440-929A-7FFD2E15CCCA}" srcOrd="2" destOrd="0" presId="urn:microsoft.com/office/officeart/2008/layout/HorizontalMultiLevelHierarchy"/>
    <dgm:cxn modelId="{4E8190C1-D302-BB4C-B33A-28B0F24C3A45}" type="presParOf" srcId="{CEB3F3C9-6F5A-3440-929A-7FFD2E15CCCA}" destId="{31FF8ADA-2FE1-864F-90E2-6D655D2C1B58}" srcOrd="0" destOrd="0" presId="urn:microsoft.com/office/officeart/2008/layout/HorizontalMultiLevelHierarchy"/>
    <dgm:cxn modelId="{A9AEFCDE-A1AB-CB43-B9FB-CF6CE4309BAD}" type="presParOf" srcId="{AB4F528A-3E6F-234E-9940-E3E152EDDEAE}" destId="{CC56032B-67D0-8742-A56E-06214A028F16}" srcOrd="3" destOrd="0" presId="urn:microsoft.com/office/officeart/2008/layout/HorizontalMultiLevelHierarchy"/>
    <dgm:cxn modelId="{BAE0962E-4B56-1342-A5C4-BCFA24FF0572}" type="presParOf" srcId="{CC56032B-67D0-8742-A56E-06214A028F16}" destId="{5771D510-A5DD-A34F-90B5-00ACB4BF3870}" srcOrd="0" destOrd="0" presId="urn:microsoft.com/office/officeart/2008/layout/HorizontalMultiLevelHierarchy"/>
    <dgm:cxn modelId="{52A2DC15-3CC4-EF48-AFBB-1538034B482D}" type="presParOf" srcId="{CC56032B-67D0-8742-A56E-06214A028F16}" destId="{1F5458D4-0774-9549-9CE8-7216C6701D05}" srcOrd="1" destOrd="0" presId="urn:microsoft.com/office/officeart/2008/layout/HorizontalMultiLevelHierarchy"/>
    <dgm:cxn modelId="{9CCD5C2A-A923-CA41-868B-E613D0DCE070}" type="presParOf" srcId="{AB4F528A-3E6F-234E-9940-E3E152EDDEAE}" destId="{1EBC0BB9-79B6-3E40-AF92-7F89F7CDE17B}" srcOrd="4" destOrd="0" presId="urn:microsoft.com/office/officeart/2008/layout/HorizontalMultiLevelHierarchy"/>
    <dgm:cxn modelId="{8E767A01-D92D-F84E-A515-53765C7CDB50}" type="presParOf" srcId="{1EBC0BB9-79B6-3E40-AF92-7F89F7CDE17B}" destId="{D8DDF98E-0E00-814F-AF78-B912C7F17B9D}" srcOrd="0" destOrd="0" presId="urn:microsoft.com/office/officeart/2008/layout/HorizontalMultiLevelHierarchy"/>
    <dgm:cxn modelId="{6BE92257-48B4-4341-8A7B-81A757F50E1C}" type="presParOf" srcId="{AB4F528A-3E6F-234E-9940-E3E152EDDEAE}" destId="{C11EAA95-8440-124B-8449-239031F1F338}" srcOrd="5" destOrd="0" presId="urn:microsoft.com/office/officeart/2008/layout/HorizontalMultiLevelHierarchy"/>
    <dgm:cxn modelId="{F75E7145-D7F0-2A47-AF53-3BF629E86729}" type="presParOf" srcId="{C11EAA95-8440-124B-8449-239031F1F338}" destId="{104E534B-3775-7947-9F74-765995E9F532}" srcOrd="0" destOrd="0" presId="urn:microsoft.com/office/officeart/2008/layout/HorizontalMultiLevelHierarchy"/>
    <dgm:cxn modelId="{40AC97C6-8CE1-704E-B75A-ECD8D72F724A}" type="presParOf" srcId="{C11EAA95-8440-124B-8449-239031F1F338}" destId="{1D98AB78-317E-EB44-A5A4-AECABB0460C4}" srcOrd="1" destOrd="0" presId="urn:microsoft.com/office/officeart/2008/layout/HorizontalMultiLevelHierarchy"/>
    <dgm:cxn modelId="{2AA9E42A-9DE6-FD40-94EE-BF7DA84A51C4}" type="presParOf" srcId="{AB4F528A-3E6F-234E-9940-E3E152EDDEAE}" destId="{F8EB1857-AA0A-BB48-8B67-797F582A4859}" srcOrd="6" destOrd="0" presId="urn:microsoft.com/office/officeart/2008/layout/HorizontalMultiLevelHierarchy"/>
    <dgm:cxn modelId="{2D509CAC-00CD-534D-A68A-F0B2674645BB}" type="presParOf" srcId="{F8EB1857-AA0A-BB48-8B67-797F582A4859}" destId="{6B8ADAA7-3EEE-4D43-AF7D-DFCE9209C34A}" srcOrd="0" destOrd="0" presId="urn:microsoft.com/office/officeart/2008/layout/HorizontalMultiLevelHierarchy"/>
    <dgm:cxn modelId="{674826E5-E63E-894A-8B9C-AFA8A1A13780}" type="presParOf" srcId="{AB4F528A-3E6F-234E-9940-E3E152EDDEAE}" destId="{B5EB6272-5283-E849-9E99-40480BBD67DE}" srcOrd="7" destOrd="0" presId="urn:microsoft.com/office/officeart/2008/layout/HorizontalMultiLevelHierarchy"/>
    <dgm:cxn modelId="{A4068634-C6CF-374F-85DC-AC74F8A98623}" type="presParOf" srcId="{B5EB6272-5283-E849-9E99-40480BBD67DE}" destId="{942601F5-8411-564A-A874-EC908F510F22}" srcOrd="0" destOrd="0" presId="urn:microsoft.com/office/officeart/2008/layout/HorizontalMultiLevelHierarchy"/>
    <dgm:cxn modelId="{5C6BDDC4-0120-A940-B62F-7D3E574DC3D1}" type="presParOf" srcId="{B5EB6272-5283-E849-9E99-40480BBD67DE}" destId="{0CB6EC17-C4DB-034F-AED9-553D87AD86C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B1857-AA0A-BB48-8B67-797F582A4859}">
      <dsp:nvSpPr>
        <dsp:cNvPr id="0" name=""/>
        <dsp:cNvSpPr/>
      </dsp:nvSpPr>
      <dsp:spPr>
        <a:xfrm>
          <a:off x="2977617" y="2750512"/>
          <a:ext cx="735425" cy="1876155"/>
        </a:xfrm>
        <a:custGeom>
          <a:avLst/>
          <a:gdLst/>
          <a:ahLst/>
          <a:cxnLst/>
          <a:rect l="0" t="0" r="0" b="0"/>
          <a:pathLst>
            <a:path>
              <a:moveTo>
                <a:pt x="0" y="0"/>
              </a:moveTo>
              <a:lnTo>
                <a:pt x="367712" y="0"/>
              </a:lnTo>
              <a:lnTo>
                <a:pt x="367712" y="1876155"/>
              </a:lnTo>
              <a:lnTo>
                <a:pt x="735425" y="18761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294952" y="3638211"/>
        <a:ext cx="100757" cy="100757"/>
      </dsp:txXfrm>
    </dsp:sp>
    <dsp:sp modelId="{1EBC0BB9-79B6-3E40-AF92-7F89F7CDE17B}">
      <dsp:nvSpPr>
        <dsp:cNvPr id="0" name=""/>
        <dsp:cNvSpPr/>
      </dsp:nvSpPr>
      <dsp:spPr>
        <a:xfrm>
          <a:off x="2977617" y="2750512"/>
          <a:ext cx="765628" cy="563777"/>
        </a:xfrm>
        <a:custGeom>
          <a:avLst/>
          <a:gdLst/>
          <a:ahLst/>
          <a:cxnLst/>
          <a:rect l="0" t="0" r="0" b="0"/>
          <a:pathLst>
            <a:path>
              <a:moveTo>
                <a:pt x="0" y="0"/>
              </a:moveTo>
              <a:lnTo>
                <a:pt x="382814" y="0"/>
              </a:lnTo>
              <a:lnTo>
                <a:pt x="382814" y="563777"/>
              </a:lnTo>
              <a:lnTo>
                <a:pt x="765628" y="5637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6661" y="3008630"/>
        <a:ext cx="47540" cy="47540"/>
      </dsp:txXfrm>
    </dsp:sp>
    <dsp:sp modelId="{CEB3F3C9-6F5A-3440-929A-7FFD2E15CCCA}">
      <dsp:nvSpPr>
        <dsp:cNvPr id="0" name=""/>
        <dsp:cNvSpPr/>
      </dsp:nvSpPr>
      <dsp:spPr>
        <a:xfrm>
          <a:off x="2977617" y="2075055"/>
          <a:ext cx="783763" cy="675456"/>
        </a:xfrm>
        <a:custGeom>
          <a:avLst/>
          <a:gdLst/>
          <a:ahLst/>
          <a:cxnLst/>
          <a:rect l="0" t="0" r="0" b="0"/>
          <a:pathLst>
            <a:path>
              <a:moveTo>
                <a:pt x="0" y="675456"/>
              </a:moveTo>
              <a:lnTo>
                <a:pt x="391881" y="675456"/>
              </a:lnTo>
              <a:lnTo>
                <a:pt x="391881" y="0"/>
              </a:lnTo>
              <a:lnTo>
                <a:pt x="7837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3633" y="2386916"/>
        <a:ext cx="51733" cy="51733"/>
      </dsp:txXfrm>
    </dsp:sp>
    <dsp:sp modelId="{299F8F48-3DD7-0F42-AA61-A0F573602885}">
      <dsp:nvSpPr>
        <dsp:cNvPr id="0" name=""/>
        <dsp:cNvSpPr/>
      </dsp:nvSpPr>
      <dsp:spPr>
        <a:xfrm>
          <a:off x="2977617" y="816578"/>
          <a:ext cx="756063" cy="1933933"/>
        </a:xfrm>
        <a:custGeom>
          <a:avLst/>
          <a:gdLst/>
          <a:ahLst/>
          <a:cxnLst/>
          <a:rect l="0" t="0" r="0" b="0"/>
          <a:pathLst>
            <a:path>
              <a:moveTo>
                <a:pt x="0" y="1933933"/>
              </a:moveTo>
              <a:lnTo>
                <a:pt x="378031" y="1933933"/>
              </a:lnTo>
              <a:lnTo>
                <a:pt x="378031" y="0"/>
              </a:lnTo>
              <a:lnTo>
                <a:pt x="7560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03737" y="1731633"/>
        <a:ext cx="103823" cy="103823"/>
      </dsp:txXfrm>
    </dsp:sp>
    <dsp:sp modelId="{C61177B8-6116-3D46-A882-FBF441D954D0}">
      <dsp:nvSpPr>
        <dsp:cNvPr id="0" name=""/>
        <dsp:cNvSpPr/>
      </dsp:nvSpPr>
      <dsp:spPr>
        <a:xfrm rot="16200000">
          <a:off x="-295491" y="2227914"/>
          <a:ext cx="5501024" cy="10451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Induction &amp; Mentoring</a:t>
          </a:r>
        </a:p>
      </dsp:txBody>
      <dsp:txXfrm>
        <a:off x="-295491" y="2227914"/>
        <a:ext cx="5501024" cy="1045194"/>
      </dsp:txXfrm>
    </dsp:sp>
    <dsp:sp modelId="{05ECAB3E-0921-F144-8F18-0A1B357F1443}">
      <dsp:nvSpPr>
        <dsp:cNvPr id="0" name=""/>
        <dsp:cNvSpPr/>
      </dsp:nvSpPr>
      <dsp:spPr>
        <a:xfrm>
          <a:off x="3733681" y="293980"/>
          <a:ext cx="3428238" cy="10451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Mentor Training &amp; PD</a:t>
          </a:r>
        </a:p>
      </dsp:txBody>
      <dsp:txXfrm>
        <a:off x="3733681" y="293980"/>
        <a:ext cx="3428238" cy="1045194"/>
      </dsp:txXfrm>
    </dsp:sp>
    <dsp:sp modelId="{5771D510-A5DD-A34F-90B5-00ACB4BF3870}">
      <dsp:nvSpPr>
        <dsp:cNvPr id="0" name=""/>
        <dsp:cNvSpPr/>
      </dsp:nvSpPr>
      <dsp:spPr>
        <a:xfrm>
          <a:off x="3761381" y="1552457"/>
          <a:ext cx="3428238" cy="10451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New Teacher PD</a:t>
          </a:r>
        </a:p>
      </dsp:txBody>
      <dsp:txXfrm>
        <a:off x="3761381" y="1552457"/>
        <a:ext cx="3428238" cy="1045194"/>
      </dsp:txXfrm>
    </dsp:sp>
    <dsp:sp modelId="{104E534B-3775-7947-9F74-765995E9F532}">
      <dsp:nvSpPr>
        <dsp:cNvPr id="0" name=""/>
        <dsp:cNvSpPr/>
      </dsp:nvSpPr>
      <dsp:spPr>
        <a:xfrm>
          <a:off x="3743246" y="2791692"/>
          <a:ext cx="3428238" cy="10451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District Administrator PD</a:t>
          </a:r>
        </a:p>
      </dsp:txBody>
      <dsp:txXfrm>
        <a:off x="3743246" y="2791692"/>
        <a:ext cx="3428238" cy="1045194"/>
      </dsp:txXfrm>
    </dsp:sp>
    <dsp:sp modelId="{942601F5-8411-564A-A874-EC908F510F22}">
      <dsp:nvSpPr>
        <dsp:cNvPr id="0" name=""/>
        <dsp:cNvSpPr/>
      </dsp:nvSpPr>
      <dsp:spPr>
        <a:xfrm>
          <a:off x="3713043" y="4104070"/>
          <a:ext cx="3428238" cy="10451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Community of Practice – 3</a:t>
          </a:r>
          <a:r>
            <a:rPr lang="en-US" sz="2800" kern="1200" baseline="30000" dirty="0"/>
            <a:t>rd</a:t>
          </a:r>
          <a:r>
            <a:rPr lang="en-US" sz="2800" kern="1200" dirty="0"/>
            <a:t> Year Teachers</a:t>
          </a:r>
        </a:p>
      </dsp:txBody>
      <dsp:txXfrm>
        <a:off x="3713043" y="4104070"/>
        <a:ext cx="3428238" cy="104519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4/6/22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230926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a:t>
            </a:r>
          </a:p>
        </p:txBody>
      </p:sp>
      <p:sp>
        <p:nvSpPr>
          <p:cNvPr id="4" name="Slide Number Placeholder 3"/>
          <p:cNvSpPr>
            <a:spLocks noGrp="1"/>
          </p:cNvSpPr>
          <p:nvPr>
            <p:ph type="sldNum" sz="quarter" idx="5"/>
          </p:nvPr>
        </p:nvSpPr>
        <p:spPr/>
        <p:txBody>
          <a:bodyPr/>
          <a:lstStyle/>
          <a:p>
            <a:fld id="{51A334E6-EF21-5246-86BD-D563EC6B364D}" type="slidenum">
              <a:rPr lang="en-US" smtClean="0"/>
              <a:t>10</a:t>
            </a:fld>
            <a:endParaRPr lang="en-US"/>
          </a:p>
        </p:txBody>
      </p:sp>
    </p:spTree>
    <p:extLst>
      <p:ext uri="{BB962C8B-B14F-4D97-AF65-F5344CB8AC3E}">
        <p14:creationId xmlns:p14="http://schemas.microsoft.com/office/powerpoint/2010/main" val="399288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a:t>
            </a:r>
          </a:p>
        </p:txBody>
      </p:sp>
      <p:sp>
        <p:nvSpPr>
          <p:cNvPr id="4" name="Slide Number Placeholder 3"/>
          <p:cNvSpPr>
            <a:spLocks noGrp="1"/>
          </p:cNvSpPr>
          <p:nvPr>
            <p:ph type="sldNum" sz="quarter" idx="5"/>
          </p:nvPr>
        </p:nvSpPr>
        <p:spPr/>
        <p:txBody>
          <a:bodyPr/>
          <a:lstStyle/>
          <a:p>
            <a:fld id="{51A334E6-EF21-5246-86BD-D563EC6B364D}" type="slidenum">
              <a:rPr lang="en-US" smtClean="0"/>
              <a:t>11</a:t>
            </a:fld>
            <a:endParaRPr lang="en-US"/>
          </a:p>
        </p:txBody>
      </p:sp>
    </p:spTree>
    <p:extLst>
      <p:ext uri="{BB962C8B-B14F-4D97-AF65-F5344CB8AC3E}">
        <p14:creationId xmlns:p14="http://schemas.microsoft.com/office/powerpoint/2010/main" val="240225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a:t>
            </a:r>
          </a:p>
        </p:txBody>
      </p:sp>
      <p:sp>
        <p:nvSpPr>
          <p:cNvPr id="4" name="Slide Number Placeholder 3"/>
          <p:cNvSpPr>
            <a:spLocks noGrp="1"/>
          </p:cNvSpPr>
          <p:nvPr>
            <p:ph type="sldNum" sz="quarter" idx="5"/>
          </p:nvPr>
        </p:nvSpPr>
        <p:spPr/>
        <p:txBody>
          <a:bodyPr/>
          <a:lstStyle/>
          <a:p>
            <a:fld id="{51A334E6-EF21-5246-86BD-D563EC6B364D}" type="slidenum">
              <a:rPr lang="en-US" smtClean="0"/>
              <a:t>12</a:t>
            </a:fld>
            <a:endParaRPr lang="en-US"/>
          </a:p>
        </p:txBody>
      </p:sp>
    </p:spTree>
    <p:extLst>
      <p:ext uri="{BB962C8B-B14F-4D97-AF65-F5344CB8AC3E}">
        <p14:creationId xmlns:p14="http://schemas.microsoft.com/office/powerpoint/2010/main" val="84005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Elisa – specifically about Mentors – degree of support depends on if mentor is in building with teacher </a:t>
            </a:r>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13</a:t>
            </a:fld>
            <a:endParaRPr lang="en-US"/>
          </a:p>
        </p:txBody>
      </p:sp>
    </p:spTree>
    <p:extLst>
      <p:ext uri="{BB962C8B-B14F-4D97-AF65-F5344CB8AC3E}">
        <p14:creationId xmlns:p14="http://schemas.microsoft.com/office/powerpoint/2010/main" val="43182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Elisa</a:t>
            </a:r>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14</a:t>
            </a:fld>
            <a:endParaRPr lang="en-US"/>
          </a:p>
        </p:txBody>
      </p:sp>
    </p:spTree>
    <p:extLst>
      <p:ext uri="{BB962C8B-B14F-4D97-AF65-F5344CB8AC3E}">
        <p14:creationId xmlns:p14="http://schemas.microsoft.com/office/powerpoint/2010/main" val="118655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 – effect of COVID – needing more time </a:t>
            </a:r>
          </a:p>
        </p:txBody>
      </p:sp>
      <p:sp>
        <p:nvSpPr>
          <p:cNvPr id="4" name="Slide Number Placeholder 3"/>
          <p:cNvSpPr>
            <a:spLocks noGrp="1"/>
          </p:cNvSpPr>
          <p:nvPr>
            <p:ph type="sldNum" sz="quarter" idx="5"/>
          </p:nvPr>
        </p:nvSpPr>
        <p:spPr/>
        <p:txBody>
          <a:bodyPr/>
          <a:lstStyle/>
          <a:p>
            <a:fld id="{51A334E6-EF21-5246-86BD-D563EC6B364D}" type="slidenum">
              <a:rPr lang="en-US" smtClean="0"/>
              <a:t>15</a:t>
            </a:fld>
            <a:endParaRPr lang="en-US"/>
          </a:p>
        </p:txBody>
      </p:sp>
    </p:spTree>
    <p:extLst>
      <p:ext uri="{BB962C8B-B14F-4D97-AF65-F5344CB8AC3E}">
        <p14:creationId xmlns:p14="http://schemas.microsoft.com/office/powerpoint/2010/main" val="4224724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Lessons learned ----we did not have a meeting with all (admin, teachers, mentors, </a:t>
            </a:r>
            <a:r>
              <a:rPr lang="en-US" dirty="0" err="1"/>
              <a:t>etc</a:t>
            </a:r>
            <a:r>
              <a:rPr lang="en-US" dirty="0"/>
              <a:t>)--- not a time for collective vision ----- do new teachers realize that mentoring is not “just another thing” </a:t>
            </a:r>
          </a:p>
          <a:p>
            <a:endParaRPr lang="en-US" dirty="0"/>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16</a:t>
            </a:fld>
            <a:endParaRPr lang="en-US"/>
          </a:p>
        </p:txBody>
      </p:sp>
    </p:spTree>
    <p:extLst>
      <p:ext uri="{BB962C8B-B14F-4D97-AF65-F5344CB8AC3E}">
        <p14:creationId xmlns:p14="http://schemas.microsoft.com/office/powerpoint/2010/main" val="3198278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19</a:t>
            </a:fld>
            <a:endParaRPr lang="en-US"/>
          </a:p>
        </p:txBody>
      </p:sp>
    </p:spTree>
    <p:extLst>
      <p:ext uri="{BB962C8B-B14F-4D97-AF65-F5344CB8AC3E}">
        <p14:creationId xmlns:p14="http://schemas.microsoft.com/office/powerpoint/2010/main" val="241239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 – data is also a little skewed --- how to create a system to capture accurate data </a:t>
            </a:r>
          </a:p>
        </p:txBody>
      </p:sp>
      <p:sp>
        <p:nvSpPr>
          <p:cNvPr id="4" name="Slide Number Placeholder 3"/>
          <p:cNvSpPr>
            <a:spLocks noGrp="1"/>
          </p:cNvSpPr>
          <p:nvPr>
            <p:ph type="sldNum" sz="quarter" idx="5"/>
          </p:nvPr>
        </p:nvSpPr>
        <p:spPr/>
        <p:txBody>
          <a:bodyPr/>
          <a:lstStyle/>
          <a:p>
            <a:fld id="{51A334E6-EF21-5246-86BD-D563EC6B364D}" type="slidenum">
              <a:rPr lang="en-US" smtClean="0"/>
              <a:t>2</a:t>
            </a:fld>
            <a:endParaRPr lang="en-US"/>
          </a:p>
        </p:txBody>
      </p:sp>
    </p:spTree>
    <p:extLst>
      <p:ext uri="{BB962C8B-B14F-4D97-AF65-F5344CB8AC3E}">
        <p14:creationId xmlns:p14="http://schemas.microsoft.com/office/powerpoint/2010/main" val="264951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 </a:t>
            </a:r>
          </a:p>
        </p:txBody>
      </p:sp>
      <p:sp>
        <p:nvSpPr>
          <p:cNvPr id="4" name="Slide Number Placeholder 3"/>
          <p:cNvSpPr>
            <a:spLocks noGrp="1"/>
          </p:cNvSpPr>
          <p:nvPr>
            <p:ph type="sldNum" sz="quarter" idx="5"/>
          </p:nvPr>
        </p:nvSpPr>
        <p:spPr/>
        <p:txBody>
          <a:bodyPr/>
          <a:lstStyle/>
          <a:p>
            <a:fld id="{51A334E6-EF21-5246-86BD-D563EC6B364D}" type="slidenum">
              <a:rPr lang="en-US" smtClean="0"/>
              <a:t>3</a:t>
            </a:fld>
            <a:endParaRPr lang="en-US"/>
          </a:p>
        </p:txBody>
      </p:sp>
    </p:spTree>
    <p:extLst>
      <p:ext uri="{BB962C8B-B14F-4D97-AF65-F5344CB8AC3E}">
        <p14:creationId xmlns:p14="http://schemas.microsoft.com/office/powerpoint/2010/main" val="67948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 – perception is reality </a:t>
            </a:r>
          </a:p>
        </p:txBody>
      </p:sp>
      <p:sp>
        <p:nvSpPr>
          <p:cNvPr id="4" name="Slide Number Placeholder 3"/>
          <p:cNvSpPr>
            <a:spLocks noGrp="1"/>
          </p:cNvSpPr>
          <p:nvPr>
            <p:ph type="sldNum" sz="quarter" idx="5"/>
          </p:nvPr>
        </p:nvSpPr>
        <p:spPr/>
        <p:txBody>
          <a:bodyPr/>
          <a:lstStyle/>
          <a:p>
            <a:fld id="{51A334E6-EF21-5246-86BD-D563EC6B364D}" type="slidenum">
              <a:rPr lang="en-US" smtClean="0"/>
              <a:t>4</a:t>
            </a:fld>
            <a:endParaRPr lang="en-US"/>
          </a:p>
        </p:txBody>
      </p:sp>
    </p:spTree>
    <p:extLst>
      <p:ext uri="{BB962C8B-B14F-4D97-AF65-F5344CB8AC3E}">
        <p14:creationId xmlns:p14="http://schemas.microsoft.com/office/powerpoint/2010/main" val="298018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 – coming to induction and mentoring – we can only change so much (not have access to change teacher prep) recruiting is good but need to have them stay </a:t>
            </a:r>
          </a:p>
        </p:txBody>
      </p:sp>
      <p:sp>
        <p:nvSpPr>
          <p:cNvPr id="4" name="Slide Number Placeholder 3"/>
          <p:cNvSpPr>
            <a:spLocks noGrp="1"/>
          </p:cNvSpPr>
          <p:nvPr>
            <p:ph type="sldNum" sz="quarter" idx="5"/>
          </p:nvPr>
        </p:nvSpPr>
        <p:spPr/>
        <p:txBody>
          <a:bodyPr/>
          <a:lstStyle/>
          <a:p>
            <a:fld id="{51A334E6-EF21-5246-86BD-D563EC6B364D}" type="slidenum">
              <a:rPr lang="en-US" smtClean="0"/>
              <a:t>5</a:t>
            </a:fld>
            <a:endParaRPr lang="en-US"/>
          </a:p>
        </p:txBody>
      </p:sp>
    </p:spTree>
    <p:extLst>
      <p:ext uri="{BB962C8B-B14F-4D97-AF65-F5344CB8AC3E}">
        <p14:creationId xmlns:p14="http://schemas.microsoft.com/office/powerpoint/2010/main" val="265045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 bootcamps and </a:t>
            </a:r>
            <a:r>
              <a:rPr lang="en-US" dirty="0" err="1"/>
              <a:t>checkins</a:t>
            </a:r>
            <a:r>
              <a:rPr lang="en-US" dirty="0"/>
              <a:t> – let them work with </a:t>
            </a:r>
            <a:r>
              <a:rPr lang="en-US" dirty="0" err="1"/>
              <a:t>eachother</a:t>
            </a:r>
            <a:r>
              <a:rPr lang="en-US" dirty="0"/>
              <a:t> --- aligning all of these pieces to a HLP</a:t>
            </a:r>
          </a:p>
        </p:txBody>
      </p:sp>
      <p:sp>
        <p:nvSpPr>
          <p:cNvPr id="4" name="Slide Number Placeholder 3"/>
          <p:cNvSpPr>
            <a:spLocks noGrp="1"/>
          </p:cNvSpPr>
          <p:nvPr>
            <p:ph type="sldNum" sz="quarter" idx="5"/>
          </p:nvPr>
        </p:nvSpPr>
        <p:spPr/>
        <p:txBody>
          <a:bodyPr/>
          <a:lstStyle/>
          <a:p>
            <a:fld id="{51A334E6-EF21-5246-86BD-D563EC6B364D}" type="slidenum">
              <a:rPr lang="en-US" smtClean="0"/>
              <a:t>6</a:t>
            </a:fld>
            <a:endParaRPr lang="en-US"/>
          </a:p>
        </p:txBody>
      </p:sp>
    </p:spTree>
    <p:extLst>
      <p:ext uri="{BB962C8B-B14F-4D97-AF65-F5344CB8AC3E}">
        <p14:creationId xmlns:p14="http://schemas.microsoft.com/office/powerpoint/2010/main" val="51367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 used to collect data --- questions for new teachers (mid year) </a:t>
            </a:r>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302544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 had 20 teachers --- difficulty calculating response rate because who received it? </a:t>
            </a:r>
          </a:p>
        </p:txBody>
      </p:sp>
      <p:sp>
        <p:nvSpPr>
          <p:cNvPr id="4" name="Slide Number Placeholder 3"/>
          <p:cNvSpPr>
            <a:spLocks noGrp="1"/>
          </p:cNvSpPr>
          <p:nvPr>
            <p:ph type="sldNum" sz="quarter" idx="5"/>
          </p:nvPr>
        </p:nvSpPr>
        <p:spPr/>
        <p:txBody>
          <a:bodyPr/>
          <a:lstStyle/>
          <a:p>
            <a:fld id="{51A334E6-EF21-5246-86BD-D563EC6B364D}" type="slidenum">
              <a:rPr lang="en-US" smtClean="0"/>
              <a:t>8</a:t>
            </a:fld>
            <a:endParaRPr lang="en-US"/>
          </a:p>
        </p:txBody>
      </p:sp>
    </p:spTree>
    <p:extLst>
      <p:ext uri="{BB962C8B-B14F-4D97-AF65-F5344CB8AC3E}">
        <p14:creationId xmlns:p14="http://schemas.microsoft.com/office/powerpoint/2010/main" val="306157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a:t>
            </a:r>
          </a:p>
        </p:txBody>
      </p:sp>
      <p:sp>
        <p:nvSpPr>
          <p:cNvPr id="4" name="Slide Number Placeholder 3"/>
          <p:cNvSpPr>
            <a:spLocks noGrp="1"/>
          </p:cNvSpPr>
          <p:nvPr>
            <p:ph type="sldNum" sz="quarter" idx="5"/>
          </p:nvPr>
        </p:nvSpPr>
        <p:spPr/>
        <p:txBody>
          <a:bodyPr/>
          <a:lstStyle/>
          <a:p>
            <a:fld id="{51A334E6-EF21-5246-86BD-D563EC6B364D}" type="slidenum">
              <a:rPr lang="en-US" smtClean="0"/>
              <a:t>9</a:t>
            </a:fld>
            <a:endParaRPr lang="en-US"/>
          </a:p>
        </p:txBody>
      </p:sp>
    </p:spTree>
    <p:extLst>
      <p:ext uri="{BB962C8B-B14F-4D97-AF65-F5344CB8AC3E}">
        <p14:creationId xmlns:p14="http://schemas.microsoft.com/office/powerpoint/2010/main" val="4008914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eedarcenter.padlet.org/rsilva1/ml165ltas56mop16"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ceedarcenter.padlet.org/tmdedc1/euq52sesxgwto4s3" TargetMode="External"/><Relationship Id="rId5" Type="http://schemas.openxmlformats.org/officeDocument/2006/relationships/hyperlink" Target="https://ceedarcenter.padlet.org/tmdedc1/lkpnza3xs9wde1pq" TargetMode="External"/><Relationship Id="rId4" Type="http://schemas.openxmlformats.org/officeDocument/2006/relationships/hyperlink" Target="https://ceedarcenter.padlet.org/rsilva1/hpag2kjexmmahog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70.png"/><Relationship Id="rId3" Type="http://schemas.microsoft.com/office/2014/relationships/chartEx" Target="../charts/chartEx1.xml"/><Relationship Id="rId7" Type="http://schemas.microsoft.com/office/2014/relationships/chartEx" Target="../charts/chartEx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14/relationships/chartEx" Target="../charts/chartEx2.xml"/><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0412B9-A603-D04C-803E-4992156BB951}"/>
              </a:ext>
            </a:extLst>
          </p:cNvPr>
          <p:cNvPicPr>
            <a:picLocks noGrp="1" noChangeAspect="1"/>
          </p:cNvPicPr>
          <p:nvPr>
            <p:ph idx="1"/>
          </p:nvPr>
        </p:nvPicPr>
        <p:blipFill>
          <a:blip r:embed="rId3"/>
          <a:stretch>
            <a:fillRect/>
          </a:stretch>
        </p:blipFill>
        <p:spPr>
          <a:xfrm>
            <a:off x="3841426" y="647206"/>
            <a:ext cx="4509147" cy="5772516"/>
          </a:xfrm>
          <a:prstGeom prst="rect">
            <a:avLst/>
          </a:prstGeom>
        </p:spPr>
      </p:pic>
      <p:sp>
        <p:nvSpPr>
          <p:cNvPr id="11" name="TextBox 10">
            <a:extLst>
              <a:ext uri="{FF2B5EF4-FFF2-40B4-BE49-F238E27FC236}">
                <a16:creationId xmlns:a16="http://schemas.microsoft.com/office/drawing/2014/main" id="{5456D3AA-7B99-3446-841F-1FD36BCB7E14}"/>
              </a:ext>
            </a:extLst>
          </p:cNvPr>
          <p:cNvSpPr txBox="1"/>
          <p:nvPr/>
        </p:nvSpPr>
        <p:spPr>
          <a:xfrm>
            <a:off x="4381726" y="171063"/>
            <a:ext cx="2903838" cy="369332"/>
          </a:xfrm>
          <a:prstGeom prst="rect">
            <a:avLst/>
          </a:prstGeom>
          <a:noFill/>
        </p:spPr>
        <p:txBody>
          <a:bodyPr wrap="square" rtlCol="0">
            <a:spAutoFit/>
          </a:bodyPr>
          <a:lstStyle/>
          <a:p>
            <a:pPr algn="ctr"/>
            <a:r>
              <a:rPr lang="en-US" b="1" dirty="0">
                <a:solidFill>
                  <a:schemeClr val="bg1"/>
                </a:solidFill>
              </a:rPr>
              <a:t>2020-2021 School Year</a:t>
            </a:r>
          </a:p>
        </p:txBody>
      </p:sp>
    </p:spTree>
    <p:extLst>
      <p:ext uri="{BB962C8B-B14F-4D97-AF65-F5344CB8AC3E}">
        <p14:creationId xmlns:p14="http://schemas.microsoft.com/office/powerpoint/2010/main" val="16152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2C81-1539-5345-8251-45ADFD692A20}"/>
              </a:ext>
            </a:extLst>
          </p:cNvPr>
          <p:cNvSpPr>
            <a:spLocks noGrp="1"/>
          </p:cNvSpPr>
          <p:nvPr>
            <p:ph type="title"/>
          </p:nvPr>
        </p:nvSpPr>
        <p:spPr>
          <a:xfrm>
            <a:off x="955964" y="212726"/>
            <a:ext cx="10397836" cy="826366"/>
          </a:xfrm>
        </p:spPr>
        <p:txBody>
          <a:bodyPr>
            <a:normAutofit fontScale="90000"/>
          </a:bodyPr>
          <a:lstStyle/>
          <a:p>
            <a:r>
              <a:rPr lang="en-US" sz="2800" b="1" dirty="0"/>
              <a:t>HLP 8: (Social-emotional/behavioral practices) Provide positive &amp; constructive feedback to guide students’ learning &amp; behavior</a:t>
            </a:r>
            <a:r>
              <a:rPr lang="en-US" dirty="0"/>
              <a:t> </a:t>
            </a:r>
          </a:p>
        </p:txBody>
      </p:sp>
      <p:graphicFrame>
        <p:nvGraphicFramePr>
          <p:cNvPr id="5" name="Content Placeholder 4">
            <a:extLst>
              <a:ext uri="{FF2B5EF4-FFF2-40B4-BE49-F238E27FC236}">
                <a16:creationId xmlns:a16="http://schemas.microsoft.com/office/drawing/2014/main" id="{500085BC-1FB4-5D4F-9A3A-DE8793A41B30}"/>
              </a:ext>
            </a:extLst>
          </p:cNvPr>
          <p:cNvGraphicFramePr>
            <a:graphicFrameLocks noGrp="1"/>
          </p:cNvGraphicFramePr>
          <p:nvPr>
            <p:ph sz="half" idx="1"/>
          </p:nvPr>
        </p:nvGraphicFramePr>
        <p:xfrm>
          <a:off x="131181" y="1690689"/>
          <a:ext cx="5888620" cy="436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a:extLst>
              <a:ext uri="{FF2B5EF4-FFF2-40B4-BE49-F238E27FC236}">
                <a16:creationId xmlns:a16="http://schemas.microsoft.com/office/drawing/2014/main" id="{5A9605DF-0DF6-0649-BE31-594BA0F1AC25}"/>
              </a:ext>
            </a:extLst>
          </p:cNvPr>
          <p:cNvGraphicFramePr>
            <a:graphicFrameLocks/>
          </p:cNvGraphicFramePr>
          <p:nvPr>
            <p:extLst>
              <p:ext uri="{D42A27DB-BD31-4B8C-83A1-F6EECF244321}">
                <p14:modId xmlns:p14="http://schemas.microsoft.com/office/powerpoint/2010/main" val="280761323"/>
              </p:ext>
            </p:extLst>
          </p:nvPr>
        </p:nvGraphicFramePr>
        <p:xfrm>
          <a:off x="6289964" y="1690690"/>
          <a:ext cx="5604164" cy="4368799"/>
        </p:xfrm>
        <a:graphic>
          <a:graphicData uri="http://schemas.openxmlformats.org/drawingml/2006/chart">
            <c:chart xmlns:c="http://schemas.openxmlformats.org/drawingml/2006/chart" xmlns:r="http://schemas.openxmlformats.org/officeDocument/2006/relationships" r:id="rId4"/>
          </a:graphicData>
        </a:graphic>
      </p:graphicFrame>
      <p:sp>
        <p:nvSpPr>
          <p:cNvPr id="4" name="Content Placeholder 3">
            <a:extLst>
              <a:ext uri="{FF2B5EF4-FFF2-40B4-BE49-F238E27FC236}">
                <a16:creationId xmlns:a16="http://schemas.microsoft.com/office/drawing/2014/main" id="{81586628-FEF5-B649-ACBF-E5B959B1632D}"/>
              </a:ext>
            </a:extLst>
          </p:cNvPr>
          <p:cNvSpPr>
            <a:spLocks noGrp="1"/>
          </p:cNvSpPr>
          <p:nvPr>
            <p:ph sz="half" idx="2"/>
          </p:nvPr>
        </p:nvSpPr>
        <p:spPr>
          <a:xfrm>
            <a:off x="6483927" y="1690689"/>
            <a:ext cx="5410201" cy="4337915"/>
          </a:xfrm>
        </p:spPr>
        <p:txBody>
          <a:bodyPr/>
          <a:lstStyle/>
          <a:p>
            <a:endParaRPr lang="en-US" dirty="0"/>
          </a:p>
        </p:txBody>
      </p:sp>
      <p:sp>
        <p:nvSpPr>
          <p:cNvPr id="8" name="TextBox 7">
            <a:extLst>
              <a:ext uri="{FF2B5EF4-FFF2-40B4-BE49-F238E27FC236}">
                <a16:creationId xmlns:a16="http://schemas.microsoft.com/office/drawing/2014/main" id="{1F0C1A8C-8264-A54B-A0C7-A49238B016C6}"/>
              </a:ext>
            </a:extLst>
          </p:cNvPr>
          <p:cNvSpPr txBox="1"/>
          <p:nvPr/>
        </p:nvSpPr>
        <p:spPr>
          <a:xfrm>
            <a:off x="1274617" y="1227491"/>
            <a:ext cx="3408219" cy="477054"/>
          </a:xfrm>
          <a:prstGeom prst="rect">
            <a:avLst/>
          </a:prstGeom>
          <a:noFill/>
        </p:spPr>
        <p:txBody>
          <a:bodyPr wrap="square" rtlCol="0">
            <a:spAutoFit/>
          </a:bodyPr>
          <a:lstStyle/>
          <a:p>
            <a:pPr algn="ctr"/>
            <a:r>
              <a:rPr lang="en-US" sz="2500" b="1" dirty="0">
                <a:solidFill>
                  <a:schemeClr val="bg1"/>
                </a:solidFill>
              </a:rPr>
              <a:t>BEFORE PD</a:t>
            </a:r>
          </a:p>
        </p:txBody>
      </p:sp>
      <p:sp>
        <p:nvSpPr>
          <p:cNvPr id="9" name="TextBox 8">
            <a:extLst>
              <a:ext uri="{FF2B5EF4-FFF2-40B4-BE49-F238E27FC236}">
                <a16:creationId xmlns:a16="http://schemas.microsoft.com/office/drawing/2014/main" id="{11DAB79D-E56B-DF4C-BEB1-67B5F985E6A5}"/>
              </a:ext>
            </a:extLst>
          </p:cNvPr>
          <p:cNvSpPr txBox="1"/>
          <p:nvPr/>
        </p:nvSpPr>
        <p:spPr>
          <a:xfrm>
            <a:off x="7287490" y="1227491"/>
            <a:ext cx="3408219" cy="477054"/>
          </a:xfrm>
          <a:prstGeom prst="rect">
            <a:avLst/>
          </a:prstGeom>
          <a:noFill/>
        </p:spPr>
        <p:txBody>
          <a:bodyPr wrap="square" rtlCol="0">
            <a:spAutoFit/>
          </a:bodyPr>
          <a:lstStyle/>
          <a:p>
            <a:pPr algn="ctr"/>
            <a:r>
              <a:rPr lang="en-US" sz="2500" b="1" dirty="0">
                <a:solidFill>
                  <a:schemeClr val="bg1"/>
                </a:solidFill>
              </a:rPr>
              <a:t>AFTER PD</a:t>
            </a:r>
          </a:p>
        </p:txBody>
      </p:sp>
    </p:spTree>
    <p:extLst>
      <p:ext uri="{BB962C8B-B14F-4D97-AF65-F5344CB8AC3E}">
        <p14:creationId xmlns:p14="http://schemas.microsoft.com/office/powerpoint/2010/main" val="146678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59DB-BA4A-0B47-87ED-08D75D0C768D}"/>
              </a:ext>
            </a:extLst>
          </p:cNvPr>
          <p:cNvSpPr>
            <a:spLocks noGrp="1"/>
          </p:cNvSpPr>
          <p:nvPr>
            <p:ph type="title"/>
          </p:nvPr>
        </p:nvSpPr>
        <p:spPr>
          <a:xfrm>
            <a:off x="914400" y="297308"/>
            <a:ext cx="10515600" cy="500855"/>
          </a:xfrm>
        </p:spPr>
        <p:txBody>
          <a:bodyPr>
            <a:normAutofit fontScale="90000"/>
          </a:bodyPr>
          <a:lstStyle/>
          <a:p>
            <a:r>
              <a:rPr lang="en-US" sz="2800" b="1" dirty="0"/>
              <a:t>HLP 18: Use strategies to promote active student engagement</a:t>
            </a:r>
            <a:r>
              <a:rPr lang="en-US" dirty="0"/>
              <a:t> </a:t>
            </a:r>
          </a:p>
        </p:txBody>
      </p:sp>
      <p:graphicFrame>
        <p:nvGraphicFramePr>
          <p:cNvPr id="7" name="Content Placeholder 5">
            <a:extLst>
              <a:ext uri="{FF2B5EF4-FFF2-40B4-BE49-F238E27FC236}">
                <a16:creationId xmlns:a16="http://schemas.microsoft.com/office/drawing/2014/main" id="{0E3AF843-4CBB-F344-9AED-68752FC7BE7C}"/>
              </a:ext>
            </a:extLst>
          </p:cNvPr>
          <p:cNvGraphicFramePr>
            <a:graphicFrameLocks/>
          </p:cNvGraphicFramePr>
          <p:nvPr>
            <p:extLst>
              <p:ext uri="{D42A27DB-BD31-4B8C-83A1-F6EECF244321}">
                <p14:modId xmlns:p14="http://schemas.microsoft.com/office/powerpoint/2010/main" val="1536650946"/>
              </p:ext>
            </p:extLst>
          </p:nvPr>
        </p:nvGraphicFramePr>
        <p:xfrm>
          <a:off x="838200" y="1830129"/>
          <a:ext cx="5181600" cy="422970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11FF8DA3-34B9-1C4D-8F5F-F33CFAF9921E}"/>
              </a:ext>
            </a:extLst>
          </p:cNvPr>
          <p:cNvSpPr>
            <a:spLocks noGrp="1"/>
          </p:cNvSpPr>
          <p:nvPr>
            <p:ph sz="half" idx="1"/>
          </p:nvPr>
        </p:nvSpPr>
        <p:spPr/>
        <p:txBody>
          <a:bodyPr/>
          <a:lstStyle/>
          <a:p>
            <a:endParaRPr lang="en-US" dirty="0"/>
          </a:p>
        </p:txBody>
      </p:sp>
      <p:sp>
        <p:nvSpPr>
          <p:cNvPr id="9" name="Content Placeholder 8">
            <a:extLst>
              <a:ext uri="{FF2B5EF4-FFF2-40B4-BE49-F238E27FC236}">
                <a16:creationId xmlns:a16="http://schemas.microsoft.com/office/drawing/2014/main" id="{2B9B8FAB-C2F1-1D41-AC30-56135F86A84F}"/>
              </a:ext>
            </a:extLst>
          </p:cNvPr>
          <p:cNvSpPr>
            <a:spLocks noGrp="1"/>
          </p:cNvSpPr>
          <p:nvPr>
            <p:ph sz="half" idx="2"/>
          </p:nvPr>
        </p:nvSpPr>
        <p:spPr/>
        <p:txBody>
          <a:bodyPr/>
          <a:lstStyle/>
          <a:p>
            <a:endParaRPr lang="en-US"/>
          </a:p>
        </p:txBody>
      </p:sp>
      <p:graphicFrame>
        <p:nvGraphicFramePr>
          <p:cNvPr id="10" name="Content Placeholder 5">
            <a:extLst>
              <a:ext uri="{FF2B5EF4-FFF2-40B4-BE49-F238E27FC236}">
                <a16:creationId xmlns:a16="http://schemas.microsoft.com/office/drawing/2014/main" id="{8C94E9BA-3811-AB49-B07A-74858A81E8EF}"/>
              </a:ext>
            </a:extLst>
          </p:cNvPr>
          <p:cNvGraphicFramePr>
            <a:graphicFrameLocks/>
          </p:cNvGraphicFramePr>
          <p:nvPr>
            <p:extLst>
              <p:ext uri="{D42A27DB-BD31-4B8C-83A1-F6EECF244321}">
                <p14:modId xmlns:p14="http://schemas.microsoft.com/office/powerpoint/2010/main" val="3382584864"/>
              </p:ext>
            </p:extLst>
          </p:nvPr>
        </p:nvGraphicFramePr>
        <p:xfrm>
          <a:off x="6172200" y="1825625"/>
          <a:ext cx="5181600" cy="423421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7EC93C75-2BAA-954F-A296-CC23A647C6BA}"/>
              </a:ext>
            </a:extLst>
          </p:cNvPr>
          <p:cNvSpPr txBox="1"/>
          <p:nvPr/>
        </p:nvSpPr>
        <p:spPr>
          <a:xfrm>
            <a:off x="1724890" y="1311894"/>
            <a:ext cx="3408219" cy="477054"/>
          </a:xfrm>
          <a:prstGeom prst="rect">
            <a:avLst/>
          </a:prstGeom>
          <a:noFill/>
        </p:spPr>
        <p:txBody>
          <a:bodyPr wrap="square" rtlCol="0">
            <a:spAutoFit/>
          </a:bodyPr>
          <a:lstStyle/>
          <a:p>
            <a:pPr algn="ctr"/>
            <a:r>
              <a:rPr lang="en-US" sz="2500" b="1" dirty="0">
                <a:solidFill>
                  <a:schemeClr val="bg1"/>
                </a:solidFill>
              </a:rPr>
              <a:t>BEFORE PD</a:t>
            </a:r>
          </a:p>
        </p:txBody>
      </p:sp>
      <p:sp>
        <p:nvSpPr>
          <p:cNvPr id="12" name="TextBox 11">
            <a:extLst>
              <a:ext uri="{FF2B5EF4-FFF2-40B4-BE49-F238E27FC236}">
                <a16:creationId xmlns:a16="http://schemas.microsoft.com/office/drawing/2014/main" id="{20BD139B-4E0C-904B-ADF0-F1BEF1D0EAD9}"/>
              </a:ext>
            </a:extLst>
          </p:cNvPr>
          <p:cNvSpPr txBox="1"/>
          <p:nvPr/>
        </p:nvSpPr>
        <p:spPr>
          <a:xfrm>
            <a:off x="7058893" y="1311894"/>
            <a:ext cx="3408219" cy="477054"/>
          </a:xfrm>
          <a:prstGeom prst="rect">
            <a:avLst/>
          </a:prstGeom>
          <a:noFill/>
        </p:spPr>
        <p:txBody>
          <a:bodyPr wrap="square" rtlCol="0">
            <a:spAutoFit/>
          </a:bodyPr>
          <a:lstStyle/>
          <a:p>
            <a:pPr algn="ctr"/>
            <a:r>
              <a:rPr lang="en-US" sz="2500" b="1" dirty="0">
                <a:solidFill>
                  <a:schemeClr val="bg1"/>
                </a:solidFill>
              </a:rPr>
              <a:t>AFTER PD</a:t>
            </a:r>
          </a:p>
        </p:txBody>
      </p:sp>
    </p:spTree>
    <p:extLst>
      <p:ext uri="{BB962C8B-B14F-4D97-AF65-F5344CB8AC3E}">
        <p14:creationId xmlns:p14="http://schemas.microsoft.com/office/powerpoint/2010/main" val="138941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743F-2937-3D43-8319-571F6983B936}"/>
              </a:ext>
            </a:extLst>
          </p:cNvPr>
          <p:cNvSpPr>
            <a:spLocks noGrp="1"/>
          </p:cNvSpPr>
          <p:nvPr>
            <p:ph type="title"/>
          </p:nvPr>
        </p:nvSpPr>
        <p:spPr>
          <a:xfrm>
            <a:off x="1011383" y="110837"/>
            <a:ext cx="10342418" cy="1002450"/>
          </a:xfrm>
        </p:spPr>
        <p:txBody>
          <a:bodyPr>
            <a:normAutofit/>
          </a:bodyPr>
          <a:lstStyle/>
          <a:p>
            <a:r>
              <a:rPr lang="en-US" sz="2500" b="1" dirty="0"/>
              <a:t>HLP 22: (instructional) Provide positive &amp; constructive feedback to guide students’ learning &amp; behavior</a:t>
            </a:r>
          </a:p>
        </p:txBody>
      </p:sp>
      <p:graphicFrame>
        <p:nvGraphicFramePr>
          <p:cNvPr id="6" name="Content Placeholder 5">
            <a:extLst>
              <a:ext uri="{FF2B5EF4-FFF2-40B4-BE49-F238E27FC236}">
                <a16:creationId xmlns:a16="http://schemas.microsoft.com/office/drawing/2014/main" id="{3E19A0A4-4F82-5247-9E91-96BAF33F7FF5}"/>
              </a:ext>
            </a:extLst>
          </p:cNvPr>
          <p:cNvGraphicFramePr>
            <a:graphicFrameLocks noGrp="1"/>
          </p:cNvGraphicFramePr>
          <p:nvPr>
            <p:ph sz="half" idx="1"/>
            <p:extLst>
              <p:ext uri="{D42A27DB-BD31-4B8C-83A1-F6EECF244321}">
                <p14:modId xmlns:p14="http://schemas.microsoft.com/office/powerpoint/2010/main" val="2784421896"/>
              </p:ext>
            </p:extLst>
          </p:nvPr>
        </p:nvGraphicFramePr>
        <p:xfrm>
          <a:off x="838200" y="1825625"/>
          <a:ext cx="5181600" cy="4233863"/>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F0EC75AC-2E64-DD4F-A8FE-F52395EFB673}"/>
              </a:ext>
            </a:extLst>
          </p:cNvPr>
          <p:cNvSpPr>
            <a:spLocks noGrp="1"/>
          </p:cNvSpPr>
          <p:nvPr>
            <p:ph sz="half" idx="2"/>
          </p:nvPr>
        </p:nvSpPr>
        <p:spPr/>
        <p:txBody>
          <a:bodyPr/>
          <a:lstStyle/>
          <a:p>
            <a:endParaRPr lang="en-US"/>
          </a:p>
        </p:txBody>
      </p:sp>
      <p:graphicFrame>
        <p:nvGraphicFramePr>
          <p:cNvPr id="4" name="Content Placeholder 5">
            <a:extLst>
              <a:ext uri="{FF2B5EF4-FFF2-40B4-BE49-F238E27FC236}">
                <a16:creationId xmlns:a16="http://schemas.microsoft.com/office/drawing/2014/main" id="{23EF40DA-EF69-CB4D-B7ED-344592DA8817}"/>
              </a:ext>
            </a:extLst>
          </p:cNvPr>
          <p:cNvGraphicFramePr>
            <a:graphicFrameLocks/>
          </p:cNvGraphicFramePr>
          <p:nvPr>
            <p:extLst>
              <p:ext uri="{D42A27DB-BD31-4B8C-83A1-F6EECF244321}">
                <p14:modId xmlns:p14="http://schemas.microsoft.com/office/powerpoint/2010/main" val="1523282945"/>
              </p:ext>
            </p:extLst>
          </p:nvPr>
        </p:nvGraphicFramePr>
        <p:xfrm>
          <a:off x="6172200" y="1825625"/>
          <a:ext cx="5181600" cy="42338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98C3CE0-4D8D-9644-8CC1-CB93F7C57AA3}"/>
              </a:ext>
            </a:extLst>
          </p:cNvPr>
          <p:cNvSpPr txBox="1"/>
          <p:nvPr/>
        </p:nvSpPr>
        <p:spPr>
          <a:xfrm>
            <a:off x="1496072" y="1145341"/>
            <a:ext cx="3408219" cy="477054"/>
          </a:xfrm>
          <a:prstGeom prst="rect">
            <a:avLst/>
          </a:prstGeom>
          <a:noFill/>
        </p:spPr>
        <p:txBody>
          <a:bodyPr wrap="square" rtlCol="0">
            <a:spAutoFit/>
          </a:bodyPr>
          <a:lstStyle/>
          <a:p>
            <a:pPr algn="ctr"/>
            <a:r>
              <a:rPr lang="en-US" sz="2500" b="1" dirty="0">
                <a:solidFill>
                  <a:schemeClr val="bg1"/>
                </a:solidFill>
              </a:rPr>
              <a:t>BEFORE PD</a:t>
            </a:r>
          </a:p>
        </p:txBody>
      </p:sp>
      <p:sp>
        <p:nvSpPr>
          <p:cNvPr id="8" name="TextBox 7">
            <a:extLst>
              <a:ext uri="{FF2B5EF4-FFF2-40B4-BE49-F238E27FC236}">
                <a16:creationId xmlns:a16="http://schemas.microsoft.com/office/drawing/2014/main" id="{9917E1D2-8F55-6746-8C78-0CD7D74720C8}"/>
              </a:ext>
            </a:extLst>
          </p:cNvPr>
          <p:cNvSpPr txBox="1"/>
          <p:nvPr/>
        </p:nvSpPr>
        <p:spPr>
          <a:xfrm>
            <a:off x="7058890" y="1145340"/>
            <a:ext cx="3408219" cy="477054"/>
          </a:xfrm>
          <a:prstGeom prst="rect">
            <a:avLst/>
          </a:prstGeom>
          <a:noFill/>
        </p:spPr>
        <p:txBody>
          <a:bodyPr wrap="square" rtlCol="0">
            <a:spAutoFit/>
          </a:bodyPr>
          <a:lstStyle/>
          <a:p>
            <a:pPr algn="ctr"/>
            <a:r>
              <a:rPr lang="en-US" sz="2500" b="1" dirty="0">
                <a:solidFill>
                  <a:schemeClr val="bg1"/>
                </a:solidFill>
              </a:rPr>
              <a:t>AFTER PD</a:t>
            </a:r>
          </a:p>
        </p:txBody>
      </p:sp>
    </p:spTree>
    <p:extLst>
      <p:ext uri="{BB962C8B-B14F-4D97-AF65-F5344CB8AC3E}">
        <p14:creationId xmlns:p14="http://schemas.microsoft.com/office/powerpoint/2010/main" val="37986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FDE4-4BC3-2C49-91F1-99FA19C4B4DE}"/>
              </a:ext>
            </a:extLst>
          </p:cNvPr>
          <p:cNvSpPr>
            <a:spLocks noGrp="1"/>
          </p:cNvSpPr>
          <p:nvPr>
            <p:ph type="title"/>
          </p:nvPr>
        </p:nvSpPr>
        <p:spPr>
          <a:xfrm>
            <a:off x="578734" y="173621"/>
            <a:ext cx="10775066" cy="1517068"/>
          </a:xfrm>
        </p:spPr>
        <p:txBody>
          <a:bodyPr>
            <a:normAutofit/>
          </a:bodyPr>
          <a:lstStyle/>
          <a:p>
            <a:r>
              <a:rPr lang="en-US" sz="2500" b="1" dirty="0"/>
              <a:t>Please rate on a scale of 1 to 5 how the time you meet with your mentor(s) meets your needs with 1 being "does not meet my needs" to 5 "highly meets my needs."</a:t>
            </a:r>
          </a:p>
        </p:txBody>
      </p:sp>
      <p:graphicFrame>
        <p:nvGraphicFramePr>
          <p:cNvPr id="4" name="Content Placeholder 3">
            <a:extLst>
              <a:ext uri="{FF2B5EF4-FFF2-40B4-BE49-F238E27FC236}">
                <a16:creationId xmlns:a16="http://schemas.microsoft.com/office/drawing/2014/main" id="{57B6B3FF-5CA1-2F49-A1A2-43B8934D83FC}"/>
              </a:ext>
            </a:extLst>
          </p:cNvPr>
          <p:cNvGraphicFramePr>
            <a:graphicFrameLocks noGrp="1"/>
          </p:cNvGraphicFramePr>
          <p:nvPr>
            <p:ph idx="1"/>
          </p:nvPr>
        </p:nvGraphicFramePr>
        <p:xfrm>
          <a:off x="1886673" y="1898248"/>
          <a:ext cx="8437946" cy="43695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051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6ABC-75F5-6247-B5E8-3515368B70BA}"/>
              </a:ext>
            </a:extLst>
          </p:cNvPr>
          <p:cNvSpPr>
            <a:spLocks noGrp="1"/>
          </p:cNvSpPr>
          <p:nvPr>
            <p:ph type="title"/>
          </p:nvPr>
        </p:nvSpPr>
        <p:spPr>
          <a:xfrm>
            <a:off x="838200" y="257308"/>
            <a:ext cx="10515600" cy="1081710"/>
          </a:xfrm>
        </p:spPr>
        <p:txBody>
          <a:bodyPr/>
          <a:lstStyle/>
          <a:p>
            <a:r>
              <a:rPr lang="en-US" dirty="0"/>
              <a:t>What is something you need the most help with moving forward?</a:t>
            </a:r>
          </a:p>
        </p:txBody>
      </p:sp>
      <p:sp>
        <p:nvSpPr>
          <p:cNvPr id="3" name="Content Placeholder 2">
            <a:extLst>
              <a:ext uri="{FF2B5EF4-FFF2-40B4-BE49-F238E27FC236}">
                <a16:creationId xmlns:a16="http://schemas.microsoft.com/office/drawing/2014/main" id="{BEBC06BB-838D-9C41-8F1B-876540209020}"/>
              </a:ext>
            </a:extLst>
          </p:cNvPr>
          <p:cNvSpPr>
            <a:spLocks noGrp="1"/>
          </p:cNvSpPr>
          <p:nvPr>
            <p:ph idx="1"/>
          </p:nvPr>
        </p:nvSpPr>
        <p:spPr/>
        <p:txBody>
          <a:bodyPr/>
          <a:lstStyle/>
          <a:p>
            <a:r>
              <a:rPr lang="en-US" dirty="0"/>
              <a:t>“I feel like I need more help with time management.”</a:t>
            </a:r>
          </a:p>
          <a:p>
            <a:r>
              <a:rPr lang="en-US" dirty="0"/>
              <a:t>“Writing IEPs”</a:t>
            </a:r>
          </a:p>
          <a:p>
            <a:r>
              <a:rPr lang="en-US" dirty="0"/>
              <a:t>“Connecting instruction between the IEP goal and what is going on in class.”</a:t>
            </a:r>
          </a:p>
          <a:p>
            <a:r>
              <a:rPr lang="en-US" dirty="0"/>
              <a:t>“Support when making decisions on high-profile students.”</a:t>
            </a:r>
          </a:p>
        </p:txBody>
      </p:sp>
    </p:spTree>
    <p:extLst>
      <p:ext uri="{BB962C8B-B14F-4D97-AF65-F5344CB8AC3E}">
        <p14:creationId xmlns:p14="http://schemas.microsoft.com/office/powerpoint/2010/main" val="134868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04F6-CD77-B04B-998C-EC092EF37577}"/>
              </a:ext>
            </a:extLst>
          </p:cNvPr>
          <p:cNvSpPr>
            <a:spLocks noGrp="1"/>
          </p:cNvSpPr>
          <p:nvPr>
            <p:ph type="title"/>
          </p:nvPr>
        </p:nvSpPr>
        <p:spPr>
          <a:xfrm>
            <a:off x="838200" y="157308"/>
            <a:ext cx="10515600" cy="1034184"/>
          </a:xfrm>
        </p:spPr>
        <p:txBody>
          <a:bodyPr>
            <a:normAutofit fontScale="90000"/>
          </a:bodyPr>
          <a:lstStyle/>
          <a:p>
            <a:r>
              <a:rPr lang="en-US" sz="2500" b="1" dirty="0"/>
              <a:t>How can external partners &amp; district &amp; school administrators better support you in your mentoring work? Constructive Feedback</a:t>
            </a:r>
          </a:p>
        </p:txBody>
      </p:sp>
      <p:sp>
        <p:nvSpPr>
          <p:cNvPr id="3" name="Content Placeholder 2">
            <a:extLst>
              <a:ext uri="{FF2B5EF4-FFF2-40B4-BE49-F238E27FC236}">
                <a16:creationId xmlns:a16="http://schemas.microsoft.com/office/drawing/2014/main" id="{A53D1480-8918-FF4F-BF91-F44D48CF6190}"/>
              </a:ext>
            </a:extLst>
          </p:cNvPr>
          <p:cNvSpPr>
            <a:spLocks noGrp="1"/>
          </p:cNvSpPr>
          <p:nvPr>
            <p:ph idx="1"/>
          </p:nvPr>
        </p:nvSpPr>
        <p:spPr>
          <a:xfrm>
            <a:off x="637309" y="1039092"/>
            <a:ext cx="10716491" cy="5472544"/>
          </a:xfrm>
        </p:spPr>
        <p:txBody>
          <a:bodyPr>
            <a:normAutofit fontScale="77500" lnSpcReduction="20000"/>
          </a:bodyPr>
          <a:lstStyle/>
          <a:p>
            <a:r>
              <a:rPr lang="en-US" dirty="0"/>
              <a:t>“I think we all just need more time.”</a:t>
            </a:r>
          </a:p>
          <a:p>
            <a:r>
              <a:rPr lang="en-US" dirty="0"/>
              <a:t>“Make mentees aware of what is expected. Maybe have HLP training together (mentees &amp; mentors).”</a:t>
            </a:r>
          </a:p>
          <a:p>
            <a:r>
              <a:rPr lang="en-US" dirty="0"/>
              <a:t>“Ask us how our mentoring experience is going. I don’t feel like my admin knew that I was a mentor this past year.”</a:t>
            </a:r>
          </a:p>
          <a:p>
            <a:r>
              <a:rPr lang="en-US" dirty="0"/>
              <a:t>“Everyone needs to meet at the beginning of the year to get on the same page.”</a:t>
            </a:r>
          </a:p>
          <a:p>
            <a:r>
              <a:rPr lang="en-US" dirty="0"/>
              <a:t>“My school administrators could be more cooperative with provided opportunities to focus time toward mentor work observations and such. My time is spread so thinly, I barely have time to do what I need to do.”</a:t>
            </a:r>
          </a:p>
          <a:p>
            <a:r>
              <a:rPr lang="en-US" dirty="0"/>
              <a:t>“Mentees should be in the same building as mentors.”</a:t>
            </a:r>
          </a:p>
          <a:p>
            <a:r>
              <a:rPr lang="en-US" dirty="0"/>
              <a:t>“It can be better by having a midway refresher bootcamp with administration.”</a:t>
            </a:r>
          </a:p>
          <a:p>
            <a:r>
              <a:rPr lang="en-US" dirty="0"/>
              <a:t>“External partners are excellent. School admin can support by lessening our ‘other jobs’ like janitorial work, etc. to focus on mentoring planning.”</a:t>
            </a:r>
          </a:p>
        </p:txBody>
      </p:sp>
    </p:spTree>
    <p:extLst>
      <p:ext uri="{BB962C8B-B14F-4D97-AF65-F5344CB8AC3E}">
        <p14:creationId xmlns:p14="http://schemas.microsoft.com/office/powerpoint/2010/main" val="4930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B380-DD28-DC44-BDD4-56A6998863A0}"/>
              </a:ext>
            </a:extLst>
          </p:cNvPr>
          <p:cNvSpPr>
            <a:spLocks noGrp="1"/>
          </p:cNvSpPr>
          <p:nvPr>
            <p:ph type="title"/>
          </p:nvPr>
        </p:nvSpPr>
        <p:spPr>
          <a:xfrm>
            <a:off x="845127" y="74180"/>
            <a:ext cx="10508673" cy="881784"/>
          </a:xfrm>
        </p:spPr>
        <p:txBody>
          <a:bodyPr/>
          <a:lstStyle/>
          <a:p>
            <a:r>
              <a:rPr lang="en-US" dirty="0"/>
              <a:t>Lessons Learned and moving forward </a:t>
            </a:r>
          </a:p>
        </p:txBody>
      </p:sp>
      <p:sp>
        <p:nvSpPr>
          <p:cNvPr id="3" name="Content Placeholder 2">
            <a:extLst>
              <a:ext uri="{FF2B5EF4-FFF2-40B4-BE49-F238E27FC236}">
                <a16:creationId xmlns:a16="http://schemas.microsoft.com/office/drawing/2014/main" id="{9A4F1C09-7907-A64B-9047-874CCBD5C39E}"/>
              </a:ext>
            </a:extLst>
          </p:cNvPr>
          <p:cNvSpPr>
            <a:spLocks noGrp="1"/>
          </p:cNvSpPr>
          <p:nvPr>
            <p:ph idx="1"/>
          </p:nvPr>
        </p:nvSpPr>
        <p:spPr>
          <a:xfrm>
            <a:off x="651164" y="2036617"/>
            <a:ext cx="10702636" cy="4023219"/>
          </a:xfrm>
        </p:spPr>
        <p:txBody>
          <a:bodyPr>
            <a:normAutofit/>
          </a:bodyPr>
          <a:lstStyle/>
          <a:p>
            <a:r>
              <a:rPr lang="en-US" dirty="0"/>
              <a:t>Beginning of the year orientation for mentors, mentees, &amp; administrators</a:t>
            </a:r>
          </a:p>
          <a:p>
            <a:r>
              <a:rPr lang="en-US" dirty="0"/>
              <a:t>Mid-year check in with mentors, mentees, &amp; administrators</a:t>
            </a:r>
          </a:p>
          <a:p>
            <a:r>
              <a:rPr lang="en-US" dirty="0"/>
              <a:t>MDE Initiative </a:t>
            </a:r>
          </a:p>
          <a:p>
            <a:pPr lvl="1"/>
            <a:endParaRPr lang="en-US" dirty="0"/>
          </a:p>
          <a:p>
            <a:pPr lvl="1"/>
            <a:endParaRPr lang="en-US" dirty="0"/>
          </a:p>
        </p:txBody>
      </p:sp>
    </p:spTree>
    <p:extLst>
      <p:ext uri="{BB962C8B-B14F-4D97-AF65-F5344CB8AC3E}">
        <p14:creationId xmlns:p14="http://schemas.microsoft.com/office/powerpoint/2010/main" val="22857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457445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OUR PARTNERS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011" y="3064344"/>
            <a:ext cx="2076859" cy="7899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804" y="2427839"/>
            <a:ext cx="3323417" cy="1770081"/>
          </a:xfrm>
          <a:prstGeom prst="rect">
            <a:avLst/>
          </a:prstGeom>
        </p:spPr>
      </p:pic>
    </p:spTree>
    <p:extLst>
      <p:ext uri="{BB962C8B-B14F-4D97-AF65-F5344CB8AC3E}">
        <p14:creationId xmlns:p14="http://schemas.microsoft.com/office/powerpoint/2010/main" val="132929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0C0C-BD7F-314D-8092-54FE9617E336}"/>
              </a:ext>
            </a:extLst>
          </p:cNvPr>
          <p:cNvSpPr>
            <a:spLocks noGrp="1"/>
          </p:cNvSpPr>
          <p:nvPr>
            <p:ph type="title"/>
          </p:nvPr>
        </p:nvSpPr>
        <p:spPr/>
        <p:txBody>
          <a:bodyPr/>
          <a:lstStyle/>
          <a:p>
            <a:r>
              <a:rPr lang="en-US" dirty="0"/>
              <a:t>Breakouts </a:t>
            </a:r>
          </a:p>
        </p:txBody>
      </p:sp>
      <p:sp>
        <p:nvSpPr>
          <p:cNvPr id="3" name="TextBox 2">
            <a:extLst>
              <a:ext uri="{FF2B5EF4-FFF2-40B4-BE49-F238E27FC236}">
                <a16:creationId xmlns:a16="http://schemas.microsoft.com/office/drawing/2014/main" id="{76A6BD78-A850-E148-8886-F086CB95CB0F}"/>
              </a:ext>
            </a:extLst>
          </p:cNvPr>
          <p:cNvSpPr txBox="1"/>
          <p:nvPr/>
        </p:nvSpPr>
        <p:spPr>
          <a:xfrm>
            <a:off x="838200" y="1595021"/>
            <a:ext cx="10717618" cy="4832092"/>
          </a:xfrm>
          <a:prstGeom prst="rect">
            <a:avLst/>
          </a:prstGeom>
          <a:noFill/>
        </p:spPr>
        <p:txBody>
          <a:bodyPr wrap="square" rtlCol="0">
            <a:spAutoFit/>
          </a:bodyPr>
          <a:lstStyle/>
          <a:p>
            <a:pPr lvl="0"/>
            <a:r>
              <a:rPr lang="en-US" sz="2800" dirty="0">
                <a:solidFill>
                  <a:schemeClr val="bg1"/>
                </a:solidFill>
              </a:rPr>
              <a:t>Lisa &amp; Rachel – Mississippi in Main lobby  (Group 1) </a:t>
            </a:r>
          </a:p>
          <a:p>
            <a:pPr lvl="0"/>
            <a:r>
              <a:rPr lang="en-US" sz="2800" u="sng" dirty="0">
                <a:solidFill>
                  <a:schemeClr val="bg1"/>
                </a:solidFill>
                <a:hlinkClick r:id="rId3">
                  <a:extLst>
                    <a:ext uri="{A12FA001-AC4F-418D-AE19-62706E023703}">
                      <ahyp:hlinkClr xmlns:ahyp="http://schemas.microsoft.com/office/drawing/2018/hyperlinkcolor" val="tx"/>
                    </a:ext>
                  </a:extLst>
                </a:hlinkClick>
              </a:rPr>
              <a:t>https://ceedarcenter.padlet.org/rsilva1/ml165ltas56mop16</a:t>
            </a:r>
            <a:endParaRPr lang="en-US" sz="2800" dirty="0">
              <a:solidFill>
                <a:schemeClr val="bg1"/>
              </a:solidFill>
            </a:endParaRPr>
          </a:p>
          <a:p>
            <a:r>
              <a:rPr lang="en-US" sz="2800" dirty="0">
                <a:solidFill>
                  <a:schemeClr val="bg1"/>
                </a:solidFill>
              </a:rPr>
              <a:t> </a:t>
            </a:r>
          </a:p>
          <a:p>
            <a:pPr lvl="0"/>
            <a:r>
              <a:rPr lang="en-US" sz="2800" dirty="0">
                <a:solidFill>
                  <a:schemeClr val="bg1"/>
                </a:solidFill>
              </a:rPr>
              <a:t>Elisa –Mississippi (Group 2)</a:t>
            </a:r>
          </a:p>
          <a:p>
            <a:pPr lvl="0"/>
            <a:r>
              <a:rPr lang="en-US" sz="2800" u="sng" dirty="0">
                <a:solidFill>
                  <a:schemeClr val="bg1"/>
                </a:solidFill>
                <a:hlinkClick r:id="rId4">
                  <a:extLst>
                    <a:ext uri="{A12FA001-AC4F-418D-AE19-62706E023703}">
                      <ahyp:hlinkClr xmlns:ahyp="http://schemas.microsoft.com/office/drawing/2018/hyperlinkcolor" val="tx"/>
                    </a:ext>
                  </a:extLst>
                </a:hlinkClick>
              </a:rPr>
              <a:t>https://ceedarcenter.padlet.org/rsilva1/hpag2kjexmmahog7</a:t>
            </a:r>
            <a:r>
              <a:rPr lang="en-US" sz="2800" dirty="0">
                <a:solidFill>
                  <a:schemeClr val="bg1"/>
                </a:solidFill>
              </a:rPr>
              <a:t> </a:t>
            </a:r>
          </a:p>
          <a:p>
            <a:r>
              <a:rPr lang="en-US" sz="2800" dirty="0">
                <a:solidFill>
                  <a:schemeClr val="bg1"/>
                </a:solidFill>
              </a:rPr>
              <a:t> </a:t>
            </a:r>
          </a:p>
          <a:p>
            <a:pPr lvl="0"/>
            <a:r>
              <a:rPr lang="en-US" sz="2800" dirty="0">
                <a:solidFill>
                  <a:schemeClr val="bg1"/>
                </a:solidFill>
              </a:rPr>
              <a:t>Jennifer  - Utah (Group 3)</a:t>
            </a:r>
          </a:p>
          <a:p>
            <a:pPr lvl="0"/>
            <a:r>
              <a:rPr lang="en-US" sz="2800" u="sng" dirty="0">
                <a:solidFill>
                  <a:schemeClr val="bg1"/>
                </a:solidFill>
                <a:hlinkClick r:id="rId5">
                  <a:extLst>
                    <a:ext uri="{A12FA001-AC4F-418D-AE19-62706E023703}">
                      <ahyp:hlinkClr xmlns:ahyp="http://schemas.microsoft.com/office/drawing/2018/hyperlinkcolor" val="tx"/>
                    </a:ext>
                  </a:extLst>
                </a:hlinkClick>
              </a:rPr>
              <a:t>https://ceedarcenter.padlet.org/tmdedc1/lkpnza3xs9wde1pq</a:t>
            </a:r>
            <a:r>
              <a:rPr lang="en-US" sz="2800" dirty="0">
                <a:solidFill>
                  <a:schemeClr val="bg1"/>
                </a:solidFill>
              </a:rPr>
              <a:t> </a:t>
            </a:r>
          </a:p>
          <a:p>
            <a:r>
              <a:rPr lang="en-US" sz="2800" dirty="0">
                <a:solidFill>
                  <a:schemeClr val="bg1"/>
                </a:solidFill>
              </a:rPr>
              <a:t> </a:t>
            </a:r>
          </a:p>
          <a:p>
            <a:pPr lvl="0"/>
            <a:r>
              <a:rPr lang="en-US" sz="2800" dirty="0">
                <a:solidFill>
                  <a:schemeClr val="bg1"/>
                </a:solidFill>
              </a:rPr>
              <a:t>Katie &amp; Tim- Utah (Group 4)</a:t>
            </a:r>
          </a:p>
          <a:p>
            <a:pPr lvl="0"/>
            <a:r>
              <a:rPr lang="en-US" sz="2800" u="sng" dirty="0">
                <a:solidFill>
                  <a:schemeClr val="bg1"/>
                </a:solidFill>
                <a:hlinkClick r:id="rId6">
                  <a:extLst>
                    <a:ext uri="{A12FA001-AC4F-418D-AE19-62706E023703}">
                      <ahyp:hlinkClr xmlns:ahyp="http://schemas.microsoft.com/office/drawing/2018/hyperlinkcolor" val="tx"/>
                    </a:ext>
                  </a:extLst>
                </a:hlinkClick>
              </a:rPr>
              <a:t>https://ceedarcenter.padlet.org/tmdedc1/euq52sesxgwto4s3</a:t>
            </a:r>
            <a:r>
              <a:rPr lang="en-US" sz="2800" dirty="0">
                <a:solidFill>
                  <a:schemeClr val="bg1"/>
                </a:solidFill>
              </a:rPr>
              <a:t> </a:t>
            </a:r>
          </a:p>
        </p:txBody>
      </p:sp>
    </p:spTree>
    <p:extLst>
      <p:ext uri="{BB962C8B-B14F-4D97-AF65-F5344CB8AC3E}">
        <p14:creationId xmlns:p14="http://schemas.microsoft.com/office/powerpoint/2010/main" val="377935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2="http://schemas.microsoft.com/office/drawing/2015/10/21/chartex">
        <mc:Choice Requires="cx2">
          <p:graphicFrame>
            <p:nvGraphicFramePr>
              <p:cNvPr id="8" name="Chart 7">
                <a:extLst>
                  <a:ext uri="{FF2B5EF4-FFF2-40B4-BE49-F238E27FC236}">
                    <a16:creationId xmlns:a16="http://schemas.microsoft.com/office/drawing/2014/main" id="{43C4787B-CE20-AC41-ACAC-92FAE53D1204}"/>
                  </a:ext>
                </a:extLst>
              </p:cNvPr>
              <p:cNvGraphicFramePr/>
              <p:nvPr/>
            </p:nvGraphicFramePr>
            <p:xfrm>
              <a:off x="6637852" y="121425"/>
              <a:ext cx="4694299" cy="317647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a:extLst>
                  <a:ext uri="{FF2B5EF4-FFF2-40B4-BE49-F238E27FC236}">
                    <a16:creationId xmlns:a16="http://schemas.microsoft.com/office/drawing/2014/main" id="{43C4787B-CE20-AC41-ACAC-92FAE53D1204}"/>
                  </a:ext>
                </a:extLst>
              </p:cNvPr>
              <p:cNvPicPr>
                <a:picLocks noGrp="1" noRot="1" noChangeAspect="1" noMove="1" noResize="1" noEditPoints="1" noAdjustHandles="1" noChangeArrowheads="1" noChangeShapeType="1"/>
              </p:cNvPicPr>
              <p:nvPr/>
            </p:nvPicPr>
            <p:blipFill>
              <a:blip r:embed="rId4"/>
              <a:stretch>
                <a:fillRect/>
              </a:stretch>
            </p:blipFill>
            <p:spPr>
              <a:xfrm>
                <a:off x="6637852" y="121425"/>
                <a:ext cx="4694299" cy="3176473"/>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12" name="Chart 11">
                <a:extLst>
                  <a:ext uri="{FF2B5EF4-FFF2-40B4-BE49-F238E27FC236}">
                    <a16:creationId xmlns:a16="http://schemas.microsoft.com/office/drawing/2014/main" id="{E71EE9C0-6D31-0F4C-AB05-C6FB0C3BA4B9}"/>
                  </a:ext>
                </a:extLst>
              </p:cNvPr>
              <p:cNvGraphicFramePr/>
              <p:nvPr>
                <p:extLst>
                  <p:ext uri="{D42A27DB-BD31-4B8C-83A1-F6EECF244321}">
                    <p14:modId xmlns:p14="http://schemas.microsoft.com/office/powerpoint/2010/main" val="3633565119"/>
                  </p:ext>
                </p:extLst>
              </p:nvPr>
            </p:nvGraphicFramePr>
            <p:xfrm>
              <a:off x="3457498" y="3573442"/>
              <a:ext cx="4694299" cy="3429761"/>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2" name="Chart 11">
                <a:extLst>
                  <a:ext uri="{FF2B5EF4-FFF2-40B4-BE49-F238E27FC236}">
                    <a16:creationId xmlns:a16="http://schemas.microsoft.com/office/drawing/2014/main" id="{E71EE9C0-6D31-0F4C-AB05-C6FB0C3BA4B9}"/>
                  </a:ext>
                </a:extLst>
              </p:cNvPr>
              <p:cNvPicPr>
                <a:picLocks noGrp="1" noRot="1" noChangeAspect="1" noMove="1" noResize="1" noEditPoints="1" noAdjustHandles="1" noChangeArrowheads="1" noChangeShapeType="1"/>
              </p:cNvPicPr>
              <p:nvPr/>
            </p:nvPicPr>
            <p:blipFill>
              <a:blip r:embed="rId6"/>
              <a:stretch>
                <a:fillRect/>
              </a:stretch>
            </p:blipFill>
            <p:spPr>
              <a:xfrm>
                <a:off x="3457498" y="3573442"/>
                <a:ext cx="4694299" cy="3429761"/>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15" name="Chart 14">
                <a:extLst>
                  <a:ext uri="{FF2B5EF4-FFF2-40B4-BE49-F238E27FC236}">
                    <a16:creationId xmlns:a16="http://schemas.microsoft.com/office/drawing/2014/main" id="{9207923F-11EC-A647-8A3A-8E05EF773134}"/>
                  </a:ext>
                </a:extLst>
              </p:cNvPr>
              <p:cNvGraphicFramePr/>
              <p:nvPr/>
            </p:nvGraphicFramePr>
            <p:xfrm>
              <a:off x="425833" y="156894"/>
              <a:ext cx="5349033" cy="3293128"/>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5" name="Chart 14">
                <a:extLst>
                  <a:ext uri="{FF2B5EF4-FFF2-40B4-BE49-F238E27FC236}">
                    <a16:creationId xmlns:a16="http://schemas.microsoft.com/office/drawing/2014/main" id="{9207923F-11EC-A647-8A3A-8E05EF773134}"/>
                  </a:ext>
                </a:extLst>
              </p:cNvPr>
              <p:cNvPicPr>
                <a:picLocks noGrp="1" noRot="1" noChangeAspect="1" noMove="1" noResize="1" noEditPoints="1" noAdjustHandles="1" noChangeArrowheads="1" noChangeShapeType="1"/>
              </p:cNvPicPr>
              <p:nvPr/>
            </p:nvPicPr>
            <p:blipFill>
              <a:blip r:embed="rId8"/>
              <a:stretch>
                <a:fillRect/>
              </a:stretch>
            </p:blipFill>
            <p:spPr>
              <a:xfrm>
                <a:off x="425833" y="156894"/>
                <a:ext cx="5349033" cy="3293128"/>
              </a:xfrm>
              <a:prstGeom prst="rect">
                <a:avLst/>
              </a:prstGeom>
            </p:spPr>
          </p:pic>
        </mc:Fallback>
      </mc:AlternateContent>
      <p:sp>
        <p:nvSpPr>
          <p:cNvPr id="5" name="TextBox 4">
            <a:extLst>
              <a:ext uri="{FF2B5EF4-FFF2-40B4-BE49-F238E27FC236}">
                <a16:creationId xmlns:a16="http://schemas.microsoft.com/office/drawing/2014/main" id="{C77D02B9-33B1-2049-9AD9-7754D67DAB92}"/>
              </a:ext>
            </a:extLst>
          </p:cNvPr>
          <p:cNvSpPr txBox="1"/>
          <p:nvPr/>
        </p:nvSpPr>
        <p:spPr>
          <a:xfrm>
            <a:off x="8345760" y="3720977"/>
            <a:ext cx="3614370" cy="2308324"/>
          </a:xfrm>
          <a:prstGeom prst="rect">
            <a:avLst/>
          </a:prstGeom>
          <a:noFill/>
        </p:spPr>
        <p:txBody>
          <a:bodyPr wrap="square" rtlCol="0">
            <a:spAutoFit/>
          </a:bodyPr>
          <a:lstStyle/>
          <a:p>
            <a:r>
              <a:rPr lang="en-US" b="1" dirty="0">
                <a:solidFill>
                  <a:schemeClr val="bg1"/>
                </a:solidFill>
              </a:rPr>
              <a:t>For these districts it “seems” there are enough applicants for open positions. </a:t>
            </a:r>
          </a:p>
          <a:p>
            <a:endParaRPr lang="en-US" b="1" dirty="0">
              <a:solidFill>
                <a:schemeClr val="bg1"/>
              </a:solidFill>
            </a:endParaRPr>
          </a:p>
          <a:p>
            <a:r>
              <a:rPr lang="en-US" b="1" dirty="0">
                <a:solidFill>
                  <a:schemeClr val="bg1"/>
                </a:solidFill>
              </a:rPr>
              <a:t>For the most part, retaining at year one, but not at three. </a:t>
            </a:r>
          </a:p>
          <a:p>
            <a:endParaRPr lang="en-US" b="1" dirty="0">
              <a:solidFill>
                <a:schemeClr val="bg1"/>
              </a:solidFill>
            </a:endParaRPr>
          </a:p>
          <a:p>
            <a:r>
              <a:rPr lang="en-US" b="1" dirty="0">
                <a:solidFill>
                  <a:schemeClr val="bg1"/>
                </a:solidFill>
              </a:rPr>
              <a:t>Why might that be? </a:t>
            </a:r>
          </a:p>
        </p:txBody>
      </p:sp>
    </p:spTree>
    <p:extLst>
      <p:ext uri="{BB962C8B-B14F-4D97-AF65-F5344CB8AC3E}">
        <p14:creationId xmlns:p14="http://schemas.microsoft.com/office/powerpoint/2010/main" val="363440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AC1D-D8FB-044F-B2C3-59BAFAEB2494}"/>
              </a:ext>
            </a:extLst>
          </p:cNvPr>
          <p:cNvSpPr>
            <a:spLocks noGrp="1"/>
          </p:cNvSpPr>
          <p:nvPr>
            <p:ph type="title"/>
          </p:nvPr>
        </p:nvSpPr>
        <p:spPr/>
        <p:txBody>
          <a:bodyPr/>
          <a:lstStyle/>
          <a:p>
            <a:r>
              <a:rPr lang="en-US" dirty="0"/>
              <a:t>Discussion </a:t>
            </a:r>
          </a:p>
        </p:txBody>
      </p:sp>
      <p:sp>
        <p:nvSpPr>
          <p:cNvPr id="3" name="TextBox 2">
            <a:extLst>
              <a:ext uri="{FF2B5EF4-FFF2-40B4-BE49-F238E27FC236}">
                <a16:creationId xmlns:a16="http://schemas.microsoft.com/office/drawing/2014/main" id="{EBEF5AFB-83CA-0A43-B4C5-067CD4FDBF71}"/>
              </a:ext>
            </a:extLst>
          </p:cNvPr>
          <p:cNvSpPr txBox="1"/>
          <p:nvPr/>
        </p:nvSpPr>
        <p:spPr>
          <a:xfrm>
            <a:off x="838200" y="1690688"/>
            <a:ext cx="10666227" cy="3693319"/>
          </a:xfrm>
          <a:prstGeom prst="rect">
            <a:avLst/>
          </a:prstGeom>
          <a:noFill/>
        </p:spPr>
        <p:txBody>
          <a:bodyPr wrap="square" rtlCol="0">
            <a:spAutoFit/>
          </a:bodyPr>
          <a:lstStyle/>
          <a:p>
            <a:pPr marL="742950" indent="-742950">
              <a:buFont typeface="+mj-lt"/>
              <a:buAutoNum type="arabicPeriod"/>
            </a:pPr>
            <a:r>
              <a:rPr lang="en-US" sz="3600" b="1" i="1" dirty="0">
                <a:solidFill>
                  <a:schemeClr val="bg1"/>
                </a:solidFill>
              </a:rPr>
              <a:t>What is important to share with my team that helps my context, lessons learned, or things to avoid? </a:t>
            </a:r>
            <a:endParaRPr lang="en-US" sz="3600" dirty="0">
              <a:solidFill>
                <a:schemeClr val="bg1"/>
              </a:solidFill>
            </a:endParaRPr>
          </a:p>
          <a:p>
            <a:pPr marL="742950" indent="-742950">
              <a:buFont typeface="+mj-lt"/>
              <a:buAutoNum type="arabicPeriod"/>
            </a:pPr>
            <a:endParaRPr lang="en-US" sz="3600" dirty="0">
              <a:solidFill>
                <a:schemeClr val="bg1"/>
              </a:solidFill>
            </a:endParaRPr>
          </a:p>
          <a:p>
            <a:pPr marL="742950" indent="-742950">
              <a:buFont typeface="+mj-lt"/>
              <a:buAutoNum type="arabicPeriod"/>
            </a:pPr>
            <a:r>
              <a:rPr lang="en-US" sz="3600" b="1" i="1" dirty="0">
                <a:solidFill>
                  <a:schemeClr val="bg1"/>
                </a:solidFill>
              </a:rPr>
              <a:t>Who should I connect with later/ when and what should I follow up?  </a:t>
            </a:r>
            <a:endParaRPr lang="en-US" sz="3600" dirty="0">
              <a:solidFill>
                <a:schemeClr val="bg1"/>
              </a:solidFill>
            </a:endParaRPr>
          </a:p>
          <a:p>
            <a:endParaRPr lang="en-US" dirty="0"/>
          </a:p>
        </p:txBody>
      </p:sp>
    </p:spTree>
    <p:extLst>
      <p:ext uri="{BB962C8B-B14F-4D97-AF65-F5344CB8AC3E}">
        <p14:creationId xmlns:p14="http://schemas.microsoft.com/office/powerpoint/2010/main" val="263485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A0CF-AF10-F147-A866-DF1C9BDE805C}"/>
              </a:ext>
            </a:extLst>
          </p:cNvPr>
          <p:cNvSpPr>
            <a:spLocks noGrp="1"/>
          </p:cNvSpPr>
          <p:nvPr>
            <p:ph type="title"/>
          </p:nvPr>
        </p:nvSpPr>
        <p:spPr>
          <a:xfrm>
            <a:off x="943065" y="155694"/>
            <a:ext cx="10515600" cy="1325563"/>
          </a:xfrm>
        </p:spPr>
        <p:txBody>
          <a:bodyPr/>
          <a:lstStyle/>
          <a:p>
            <a:r>
              <a:rPr lang="en-US" dirty="0"/>
              <a:t>Teacher Exit Survey: What would have encouraged you to stay? </a:t>
            </a:r>
          </a:p>
        </p:txBody>
      </p:sp>
      <p:sp>
        <p:nvSpPr>
          <p:cNvPr id="3" name="Content Placeholder 2">
            <a:extLst>
              <a:ext uri="{FF2B5EF4-FFF2-40B4-BE49-F238E27FC236}">
                <a16:creationId xmlns:a16="http://schemas.microsoft.com/office/drawing/2014/main" id="{A43CC0F8-9274-D44F-8554-7EF6EDA7A922}"/>
              </a:ext>
            </a:extLst>
          </p:cNvPr>
          <p:cNvSpPr>
            <a:spLocks noGrp="1"/>
          </p:cNvSpPr>
          <p:nvPr>
            <p:ph idx="1"/>
          </p:nvPr>
        </p:nvSpPr>
        <p:spPr>
          <a:xfrm>
            <a:off x="242888" y="3778185"/>
            <a:ext cx="2550320" cy="2380419"/>
          </a:xfrm>
        </p:spPr>
        <p:txBody>
          <a:bodyPr>
            <a:normAutofit/>
          </a:bodyPr>
          <a:lstStyle/>
          <a:p>
            <a:pPr marL="0" indent="0">
              <a:buNone/>
            </a:pPr>
            <a:r>
              <a:rPr lang="en-US" sz="1800" dirty="0"/>
              <a:t>Increase in pay (50%)</a:t>
            </a:r>
          </a:p>
          <a:p>
            <a:pPr marL="0" indent="0">
              <a:buNone/>
            </a:pPr>
            <a:endParaRPr lang="en-US" dirty="0"/>
          </a:p>
          <a:p>
            <a:endParaRPr lang="en-US" dirty="0"/>
          </a:p>
        </p:txBody>
      </p:sp>
      <p:sp>
        <p:nvSpPr>
          <p:cNvPr id="5" name="Rectangle 4">
            <a:extLst>
              <a:ext uri="{FF2B5EF4-FFF2-40B4-BE49-F238E27FC236}">
                <a16:creationId xmlns:a16="http://schemas.microsoft.com/office/drawing/2014/main" id="{FC67591D-5742-7548-AA77-927E24F221C2}"/>
              </a:ext>
            </a:extLst>
          </p:cNvPr>
          <p:cNvSpPr/>
          <p:nvPr/>
        </p:nvSpPr>
        <p:spPr>
          <a:xfrm>
            <a:off x="242888" y="1555816"/>
            <a:ext cx="2286000"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685F9D2-7086-A848-9A39-38F4C36F4AA3}"/>
              </a:ext>
            </a:extLst>
          </p:cNvPr>
          <p:cNvSpPr txBox="1"/>
          <p:nvPr/>
        </p:nvSpPr>
        <p:spPr>
          <a:xfrm>
            <a:off x="373857" y="1918512"/>
            <a:ext cx="1971675" cy="954107"/>
          </a:xfrm>
          <a:prstGeom prst="rect">
            <a:avLst/>
          </a:prstGeom>
          <a:noFill/>
        </p:spPr>
        <p:txBody>
          <a:bodyPr wrap="square" rtlCol="0">
            <a:spAutoFit/>
          </a:bodyPr>
          <a:lstStyle/>
          <a:p>
            <a:pPr algn="ctr"/>
            <a:r>
              <a:rPr lang="en-US" sz="2800" dirty="0"/>
              <a:t>Financial</a:t>
            </a:r>
          </a:p>
          <a:p>
            <a:pPr algn="ctr"/>
            <a:r>
              <a:rPr lang="en-US" sz="2800" dirty="0"/>
              <a:t>50% </a:t>
            </a:r>
          </a:p>
        </p:txBody>
      </p:sp>
      <p:sp>
        <p:nvSpPr>
          <p:cNvPr id="7" name="Rectangle 6">
            <a:extLst>
              <a:ext uri="{FF2B5EF4-FFF2-40B4-BE49-F238E27FC236}">
                <a16:creationId xmlns:a16="http://schemas.microsoft.com/office/drawing/2014/main" id="{E917F45C-8807-6341-8FBD-2A6594B185A4}"/>
              </a:ext>
            </a:extLst>
          </p:cNvPr>
          <p:cNvSpPr/>
          <p:nvPr/>
        </p:nvSpPr>
        <p:spPr>
          <a:xfrm>
            <a:off x="3124200" y="1584072"/>
            <a:ext cx="2286000" cy="1524000"/>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Development</a:t>
            </a:r>
          </a:p>
          <a:p>
            <a:pPr algn="ctr"/>
            <a:r>
              <a:rPr lang="en-US" sz="2800" dirty="0"/>
              <a:t>37%</a:t>
            </a:r>
            <a:endParaRPr lang="en-US" dirty="0"/>
          </a:p>
        </p:txBody>
      </p:sp>
      <p:sp>
        <p:nvSpPr>
          <p:cNvPr id="8" name="Content Placeholder 2">
            <a:extLst>
              <a:ext uri="{FF2B5EF4-FFF2-40B4-BE49-F238E27FC236}">
                <a16:creationId xmlns:a16="http://schemas.microsoft.com/office/drawing/2014/main" id="{C7408260-64CC-5544-B643-678F562D709D}"/>
              </a:ext>
            </a:extLst>
          </p:cNvPr>
          <p:cNvSpPr txBox="1">
            <a:spLocks/>
          </p:cNvSpPr>
          <p:nvPr/>
        </p:nvSpPr>
        <p:spPr>
          <a:xfrm>
            <a:off x="5845958" y="3098055"/>
            <a:ext cx="3209925" cy="33385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dirty="0"/>
          </a:p>
          <a:p>
            <a:pPr marL="0" indent="0">
              <a:buNone/>
            </a:pPr>
            <a:r>
              <a:rPr lang="en-US" sz="1900" dirty="0">
                <a:solidFill>
                  <a:schemeClr val="accent2"/>
                </a:solidFill>
                <a:latin typeface="+mn-lt"/>
              </a:rPr>
              <a:t>School culture that supports my roles and responsibilities</a:t>
            </a:r>
          </a:p>
          <a:p>
            <a:pPr marL="0" indent="0">
              <a:buNone/>
            </a:pPr>
            <a:r>
              <a:rPr lang="en-US" sz="1900" dirty="0">
                <a:solidFill>
                  <a:schemeClr val="accent2"/>
                </a:solidFill>
                <a:latin typeface="+mn-lt"/>
              </a:rPr>
              <a:t>More supportive school administrators </a:t>
            </a:r>
          </a:p>
          <a:p>
            <a:pPr marL="0" indent="0">
              <a:buNone/>
            </a:pPr>
            <a:r>
              <a:rPr lang="en-US" sz="1900" dirty="0">
                <a:solidFill>
                  <a:schemeClr val="accent2"/>
                </a:solidFill>
                <a:latin typeface="+mn-lt"/>
              </a:rPr>
              <a:t>Respect and consideration for my knowledge </a:t>
            </a:r>
          </a:p>
          <a:p>
            <a:pPr marL="0" indent="0">
              <a:buNone/>
            </a:pPr>
            <a:r>
              <a:rPr lang="en-US" sz="1900" dirty="0">
                <a:solidFill>
                  <a:schemeClr val="accent2"/>
                </a:solidFill>
                <a:latin typeface="+mn-lt"/>
              </a:rPr>
              <a:t>More support from supervisors </a:t>
            </a:r>
          </a:p>
          <a:p>
            <a:pPr marL="0" indent="0">
              <a:buNone/>
            </a:pPr>
            <a:r>
              <a:rPr lang="en-US" sz="1900" dirty="0">
                <a:solidFill>
                  <a:schemeClr val="tx1"/>
                </a:solidFill>
                <a:latin typeface="+mn-lt"/>
              </a:rPr>
              <a:t> </a:t>
            </a:r>
          </a:p>
        </p:txBody>
      </p:sp>
      <p:sp>
        <p:nvSpPr>
          <p:cNvPr id="9" name="Content Placeholder 2">
            <a:extLst>
              <a:ext uri="{FF2B5EF4-FFF2-40B4-BE49-F238E27FC236}">
                <a16:creationId xmlns:a16="http://schemas.microsoft.com/office/drawing/2014/main" id="{7F84419E-F135-A449-BFE8-FF8B7B46B26C}"/>
              </a:ext>
            </a:extLst>
          </p:cNvPr>
          <p:cNvSpPr txBox="1">
            <a:spLocks/>
          </p:cNvSpPr>
          <p:nvPr/>
        </p:nvSpPr>
        <p:spPr>
          <a:xfrm>
            <a:off x="2964575" y="3098054"/>
            <a:ext cx="2843211" cy="33385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dirty="0">
              <a:solidFill>
                <a:schemeClr val="tx1"/>
              </a:solidFill>
            </a:endParaRPr>
          </a:p>
          <a:p>
            <a:pPr marL="0" indent="0">
              <a:buFont typeface="Arial"/>
              <a:buNone/>
            </a:pPr>
            <a:r>
              <a:rPr lang="en-US" sz="1900" dirty="0">
                <a:solidFill>
                  <a:schemeClr val="accent2"/>
                </a:solidFill>
                <a:latin typeface="+mn-lt"/>
              </a:rPr>
              <a:t>Additional induction and mentoring </a:t>
            </a:r>
          </a:p>
          <a:p>
            <a:pPr marL="0" indent="0">
              <a:buFont typeface="Arial"/>
              <a:buNone/>
            </a:pPr>
            <a:r>
              <a:rPr lang="en-US" sz="1900" dirty="0">
                <a:solidFill>
                  <a:schemeClr val="accent2"/>
                </a:solidFill>
                <a:latin typeface="+mn-lt"/>
              </a:rPr>
              <a:t>More professional development opportunities </a:t>
            </a:r>
          </a:p>
          <a:p>
            <a:pPr marL="0" indent="0">
              <a:buFont typeface="Arial"/>
              <a:buNone/>
            </a:pPr>
            <a:r>
              <a:rPr lang="en-US" sz="1900" dirty="0">
                <a:latin typeface="+mn-lt"/>
              </a:rPr>
              <a:t>Opportunities for advancement </a:t>
            </a:r>
          </a:p>
          <a:p>
            <a:pPr marL="0" indent="0">
              <a:buNone/>
            </a:pPr>
            <a:endParaRPr lang="en-US" dirty="0"/>
          </a:p>
        </p:txBody>
      </p:sp>
      <p:sp>
        <p:nvSpPr>
          <p:cNvPr id="10" name="Rectangle 9">
            <a:extLst>
              <a:ext uri="{FF2B5EF4-FFF2-40B4-BE49-F238E27FC236}">
                <a16:creationId xmlns:a16="http://schemas.microsoft.com/office/drawing/2014/main" id="{029D0C0F-EB5C-2440-8F2C-347CC3A77F50}"/>
              </a:ext>
            </a:extLst>
          </p:cNvPr>
          <p:cNvSpPr/>
          <p:nvPr/>
        </p:nvSpPr>
        <p:spPr>
          <a:xfrm>
            <a:off x="6200865" y="1607550"/>
            <a:ext cx="2286000" cy="1524000"/>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Supports</a:t>
            </a:r>
          </a:p>
          <a:p>
            <a:pPr algn="ctr"/>
            <a:r>
              <a:rPr lang="en-US" sz="2800" dirty="0"/>
              <a:t>37%  </a:t>
            </a:r>
            <a:r>
              <a:rPr lang="en-US" dirty="0"/>
              <a:t> </a:t>
            </a:r>
          </a:p>
        </p:txBody>
      </p:sp>
      <p:sp>
        <p:nvSpPr>
          <p:cNvPr id="11" name="Rectangle 10">
            <a:extLst>
              <a:ext uri="{FF2B5EF4-FFF2-40B4-BE49-F238E27FC236}">
                <a16:creationId xmlns:a16="http://schemas.microsoft.com/office/drawing/2014/main" id="{F1325C2B-B239-9F46-A108-4F5E47B873F3}"/>
              </a:ext>
            </a:extLst>
          </p:cNvPr>
          <p:cNvSpPr/>
          <p:nvPr/>
        </p:nvSpPr>
        <p:spPr>
          <a:xfrm>
            <a:off x="9479763" y="1574055"/>
            <a:ext cx="2286000"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Role</a:t>
            </a:r>
          </a:p>
          <a:p>
            <a:pPr algn="ctr"/>
            <a:r>
              <a:rPr lang="en-US" sz="2800" dirty="0"/>
              <a:t>67%  </a:t>
            </a:r>
            <a:endParaRPr lang="en-US" dirty="0"/>
          </a:p>
        </p:txBody>
      </p:sp>
      <p:sp>
        <p:nvSpPr>
          <p:cNvPr id="12" name="Content Placeholder 2">
            <a:extLst>
              <a:ext uri="{FF2B5EF4-FFF2-40B4-BE49-F238E27FC236}">
                <a16:creationId xmlns:a16="http://schemas.microsoft.com/office/drawing/2014/main" id="{AE0D1E22-4DF8-0947-8C87-2136077F5BF7}"/>
              </a:ext>
            </a:extLst>
          </p:cNvPr>
          <p:cNvSpPr txBox="1">
            <a:spLocks/>
          </p:cNvSpPr>
          <p:nvPr/>
        </p:nvSpPr>
        <p:spPr>
          <a:xfrm>
            <a:off x="9479763" y="3001456"/>
            <a:ext cx="2955125" cy="333851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dirty="0">
              <a:solidFill>
                <a:schemeClr val="tx1"/>
              </a:solidFill>
            </a:endParaRPr>
          </a:p>
          <a:p>
            <a:pPr marL="0" indent="0">
              <a:buNone/>
            </a:pPr>
            <a:r>
              <a:rPr lang="en-US" sz="1800" dirty="0">
                <a:solidFill>
                  <a:schemeClr val="accent2"/>
                </a:solidFill>
                <a:latin typeface="+mn-lt"/>
              </a:rPr>
              <a:t>Clear roles and responsibilities </a:t>
            </a:r>
          </a:p>
          <a:p>
            <a:pPr marL="0" indent="0">
              <a:buNone/>
            </a:pPr>
            <a:r>
              <a:rPr lang="en-US" sz="1800" dirty="0">
                <a:latin typeface="+mn-lt"/>
              </a:rPr>
              <a:t>Less paperwork</a:t>
            </a:r>
          </a:p>
          <a:p>
            <a:pPr marL="0" indent="0">
              <a:buNone/>
            </a:pPr>
            <a:r>
              <a:rPr lang="en-US" sz="1800" dirty="0">
                <a:latin typeface="+mn-lt"/>
              </a:rPr>
              <a:t>Respect for my time</a:t>
            </a:r>
          </a:p>
          <a:p>
            <a:pPr marL="0" indent="0">
              <a:buNone/>
            </a:pPr>
            <a:r>
              <a:rPr lang="en-US" sz="1800" dirty="0">
                <a:latin typeface="+mn-lt"/>
              </a:rPr>
              <a:t>More autonomy   </a:t>
            </a:r>
          </a:p>
          <a:p>
            <a:pPr marL="0" indent="0">
              <a:buNone/>
            </a:pPr>
            <a:endParaRPr lang="en-US" sz="1800" dirty="0"/>
          </a:p>
        </p:txBody>
      </p:sp>
    </p:spTree>
    <p:extLst>
      <p:ext uri="{BB962C8B-B14F-4D97-AF65-F5344CB8AC3E}">
        <p14:creationId xmlns:p14="http://schemas.microsoft.com/office/powerpoint/2010/main" val="154546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B507-E4FB-6F46-8E43-45C179D372AF}"/>
              </a:ext>
            </a:extLst>
          </p:cNvPr>
          <p:cNvSpPr>
            <a:spLocks noGrp="1"/>
          </p:cNvSpPr>
          <p:nvPr>
            <p:ph type="title"/>
          </p:nvPr>
        </p:nvSpPr>
        <p:spPr>
          <a:xfrm>
            <a:off x="838200" y="212725"/>
            <a:ext cx="10515600" cy="951057"/>
          </a:xfrm>
        </p:spPr>
        <p:txBody>
          <a:bodyPr>
            <a:normAutofit fontScale="90000"/>
          </a:bodyPr>
          <a:lstStyle/>
          <a:p>
            <a:r>
              <a:rPr lang="en-US" dirty="0"/>
              <a:t>Principal Exit Survey – Why did your special educator leave?</a:t>
            </a:r>
          </a:p>
        </p:txBody>
      </p:sp>
      <p:sp>
        <p:nvSpPr>
          <p:cNvPr id="3" name="Content Placeholder 2">
            <a:extLst>
              <a:ext uri="{FF2B5EF4-FFF2-40B4-BE49-F238E27FC236}">
                <a16:creationId xmlns:a16="http://schemas.microsoft.com/office/drawing/2014/main" id="{FF24CFA6-A487-7E44-A526-2367537185DD}"/>
              </a:ext>
            </a:extLst>
          </p:cNvPr>
          <p:cNvSpPr>
            <a:spLocks noGrp="1"/>
          </p:cNvSpPr>
          <p:nvPr>
            <p:ph idx="1"/>
          </p:nvPr>
        </p:nvSpPr>
        <p:spPr>
          <a:xfrm>
            <a:off x="193964" y="1163781"/>
            <a:ext cx="11734801" cy="5167745"/>
          </a:xfrm>
        </p:spPr>
        <p:txBody>
          <a:bodyPr/>
          <a:lstStyle/>
          <a:p>
            <a:endParaRPr lang="en-US" dirty="0"/>
          </a:p>
        </p:txBody>
      </p:sp>
      <p:sp>
        <p:nvSpPr>
          <p:cNvPr id="5" name="Rectangle 4">
            <a:extLst>
              <a:ext uri="{FF2B5EF4-FFF2-40B4-BE49-F238E27FC236}">
                <a16:creationId xmlns:a16="http://schemas.microsoft.com/office/drawing/2014/main" id="{255CFB13-455E-BA4D-A2E9-0D7DD6623955}"/>
              </a:ext>
            </a:extLst>
          </p:cNvPr>
          <p:cNvSpPr/>
          <p:nvPr/>
        </p:nvSpPr>
        <p:spPr>
          <a:xfrm>
            <a:off x="3129502" y="1595739"/>
            <a:ext cx="2486457" cy="1524000"/>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Moved/Retired 40%</a:t>
            </a:r>
          </a:p>
        </p:txBody>
      </p:sp>
      <p:sp>
        <p:nvSpPr>
          <p:cNvPr id="6" name="Rectangle 5">
            <a:extLst>
              <a:ext uri="{FF2B5EF4-FFF2-40B4-BE49-F238E27FC236}">
                <a16:creationId xmlns:a16="http://schemas.microsoft.com/office/drawing/2014/main" id="{320D1E3A-5BFA-5B45-91CB-FBDB6D22242B}"/>
              </a:ext>
            </a:extLst>
          </p:cNvPr>
          <p:cNvSpPr/>
          <p:nvPr/>
        </p:nvSpPr>
        <p:spPr>
          <a:xfrm>
            <a:off x="5951337" y="1595739"/>
            <a:ext cx="2486457" cy="1524000"/>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Paperwork 20%</a:t>
            </a:r>
          </a:p>
        </p:txBody>
      </p:sp>
      <p:sp>
        <p:nvSpPr>
          <p:cNvPr id="7" name="Rectangle 6">
            <a:extLst>
              <a:ext uri="{FF2B5EF4-FFF2-40B4-BE49-F238E27FC236}">
                <a16:creationId xmlns:a16="http://schemas.microsoft.com/office/drawing/2014/main" id="{35E750BC-0FC9-2549-8CDF-D2D75812D3EE}"/>
              </a:ext>
            </a:extLst>
          </p:cNvPr>
          <p:cNvSpPr/>
          <p:nvPr/>
        </p:nvSpPr>
        <p:spPr>
          <a:xfrm>
            <a:off x="263235" y="1595739"/>
            <a:ext cx="2486457"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Did not collaborate well with colleagues 12%</a:t>
            </a:r>
          </a:p>
        </p:txBody>
      </p:sp>
      <p:sp>
        <p:nvSpPr>
          <p:cNvPr id="8" name="Rectangle 7">
            <a:extLst>
              <a:ext uri="{FF2B5EF4-FFF2-40B4-BE49-F238E27FC236}">
                <a16:creationId xmlns:a16="http://schemas.microsoft.com/office/drawing/2014/main" id="{7345B32B-01AC-9749-8B4F-F5C0FCABA826}"/>
              </a:ext>
            </a:extLst>
          </p:cNvPr>
          <p:cNvSpPr/>
          <p:nvPr/>
        </p:nvSpPr>
        <p:spPr>
          <a:xfrm>
            <a:off x="8773172" y="1595739"/>
            <a:ext cx="2486457"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Did not support school culture 8%</a:t>
            </a:r>
          </a:p>
        </p:txBody>
      </p:sp>
    </p:spTree>
    <p:extLst>
      <p:ext uri="{BB962C8B-B14F-4D97-AF65-F5344CB8AC3E}">
        <p14:creationId xmlns:p14="http://schemas.microsoft.com/office/powerpoint/2010/main" val="10500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BAC6-93A0-D14F-941C-CFDD11188A91}"/>
              </a:ext>
            </a:extLst>
          </p:cNvPr>
          <p:cNvSpPr>
            <a:spLocks noGrp="1"/>
          </p:cNvSpPr>
          <p:nvPr>
            <p:ph type="title"/>
          </p:nvPr>
        </p:nvSpPr>
        <p:spPr>
          <a:xfrm>
            <a:off x="910936" y="240435"/>
            <a:ext cx="10370127" cy="826366"/>
          </a:xfrm>
        </p:spPr>
        <p:txBody>
          <a:bodyPr/>
          <a:lstStyle/>
          <a:p>
            <a:r>
              <a:rPr lang="en-US" dirty="0"/>
              <a:t>Potential target areas</a:t>
            </a:r>
          </a:p>
        </p:txBody>
      </p:sp>
      <p:pic>
        <p:nvPicPr>
          <p:cNvPr id="4" name="Content Placeholder 4">
            <a:extLst>
              <a:ext uri="{FF2B5EF4-FFF2-40B4-BE49-F238E27FC236}">
                <a16:creationId xmlns:a16="http://schemas.microsoft.com/office/drawing/2014/main" id="{0F7B5F2C-0476-3B41-8534-DEC12B00483D}"/>
              </a:ext>
            </a:extLst>
          </p:cNvPr>
          <p:cNvPicPr>
            <a:picLocks noGrp="1" noChangeAspect="1"/>
          </p:cNvPicPr>
          <p:nvPr>
            <p:ph idx="1"/>
          </p:nvPr>
        </p:nvPicPr>
        <p:blipFill>
          <a:blip r:embed="rId3"/>
          <a:stretch>
            <a:fillRect/>
          </a:stretch>
        </p:blipFill>
        <p:spPr>
          <a:xfrm>
            <a:off x="99905" y="1307871"/>
            <a:ext cx="11992190" cy="4796876"/>
          </a:xfrm>
          <a:prstGeom prst="rect">
            <a:avLst/>
          </a:prstGeom>
        </p:spPr>
      </p:pic>
      <p:sp>
        <p:nvSpPr>
          <p:cNvPr id="3" name="Frame 2">
            <a:extLst>
              <a:ext uri="{FF2B5EF4-FFF2-40B4-BE49-F238E27FC236}">
                <a16:creationId xmlns:a16="http://schemas.microsoft.com/office/drawing/2014/main" id="{1D9B0193-052D-7D43-A4C8-4635B699974A}"/>
              </a:ext>
            </a:extLst>
          </p:cNvPr>
          <p:cNvSpPr/>
          <p:nvPr/>
        </p:nvSpPr>
        <p:spPr>
          <a:xfrm>
            <a:off x="3158836" y="2258290"/>
            <a:ext cx="2937164" cy="1302327"/>
          </a:xfrm>
          <a:prstGeom prst="frame">
            <a:avLst>
              <a:gd name="adj1" fmla="val 718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15037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2C94-3C73-B54F-9308-8A8B56D6B748}"/>
              </a:ext>
            </a:extLst>
          </p:cNvPr>
          <p:cNvSpPr>
            <a:spLocks noGrp="1"/>
          </p:cNvSpPr>
          <p:nvPr>
            <p:ph type="title"/>
          </p:nvPr>
        </p:nvSpPr>
        <p:spPr>
          <a:xfrm>
            <a:off x="838200" y="175405"/>
            <a:ext cx="10515600" cy="688696"/>
          </a:xfrm>
        </p:spPr>
        <p:txBody>
          <a:bodyPr/>
          <a:lstStyle/>
          <a:p>
            <a:r>
              <a:rPr lang="en-US" dirty="0"/>
              <a:t>Strategy – Induction &amp; Mentoring</a:t>
            </a:r>
          </a:p>
        </p:txBody>
      </p:sp>
      <p:sp>
        <p:nvSpPr>
          <p:cNvPr id="3" name="Content Placeholder 2">
            <a:extLst>
              <a:ext uri="{FF2B5EF4-FFF2-40B4-BE49-F238E27FC236}">
                <a16:creationId xmlns:a16="http://schemas.microsoft.com/office/drawing/2014/main" id="{5FF74FC9-BDC2-4040-9A8F-7E574EED619B}"/>
              </a:ext>
            </a:extLst>
          </p:cNvPr>
          <p:cNvSpPr>
            <a:spLocks noGrp="1"/>
          </p:cNvSpPr>
          <p:nvPr>
            <p:ph idx="1"/>
          </p:nvPr>
        </p:nvSpPr>
        <p:spPr>
          <a:xfrm>
            <a:off x="838200" y="1594022"/>
            <a:ext cx="10515600" cy="4465815"/>
          </a:xfrm>
        </p:spPr>
        <p:txBody>
          <a:bodyPr/>
          <a:lstStyle/>
          <a:p>
            <a:endParaRPr lang="en-US" dirty="0"/>
          </a:p>
        </p:txBody>
      </p:sp>
      <p:pic>
        <p:nvPicPr>
          <p:cNvPr id="4" name="Content Placeholder 3">
            <a:extLst>
              <a:ext uri="{FF2B5EF4-FFF2-40B4-BE49-F238E27FC236}">
                <a16:creationId xmlns:a16="http://schemas.microsoft.com/office/drawing/2014/main" id="{1CAA316C-60E7-214B-B712-962FD65FB9BB}"/>
              </a:ext>
            </a:extLst>
          </p:cNvPr>
          <p:cNvPicPr>
            <a:picLocks noChangeAspect="1"/>
          </p:cNvPicPr>
          <p:nvPr/>
        </p:nvPicPr>
        <p:blipFill>
          <a:blip r:embed="rId3"/>
          <a:stretch>
            <a:fillRect/>
          </a:stretch>
        </p:blipFill>
        <p:spPr>
          <a:xfrm>
            <a:off x="8464192" y="1442566"/>
            <a:ext cx="3295506" cy="4233863"/>
          </a:xfrm>
          <a:prstGeom prst="rect">
            <a:avLst/>
          </a:prstGeom>
        </p:spPr>
      </p:pic>
      <p:graphicFrame>
        <p:nvGraphicFramePr>
          <p:cNvPr id="5" name="Diagram 4">
            <a:extLst>
              <a:ext uri="{FF2B5EF4-FFF2-40B4-BE49-F238E27FC236}">
                <a16:creationId xmlns:a16="http://schemas.microsoft.com/office/drawing/2014/main" id="{2FCC16C8-8844-C148-80F1-D5D55966A6F8}"/>
              </a:ext>
            </a:extLst>
          </p:cNvPr>
          <p:cNvGraphicFramePr/>
          <p:nvPr>
            <p:extLst>
              <p:ext uri="{D42A27DB-BD31-4B8C-83A1-F6EECF244321}">
                <p14:modId xmlns:p14="http://schemas.microsoft.com/office/powerpoint/2010/main" val="2877271579"/>
              </p:ext>
            </p:extLst>
          </p:nvPr>
        </p:nvGraphicFramePr>
        <p:xfrm>
          <a:off x="139233" y="1076417"/>
          <a:ext cx="9023927" cy="5501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361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5E10-BD21-934A-8EBB-E96F68BC36E4}"/>
              </a:ext>
            </a:extLst>
          </p:cNvPr>
          <p:cNvSpPr>
            <a:spLocks noGrp="1"/>
          </p:cNvSpPr>
          <p:nvPr>
            <p:ph type="title"/>
          </p:nvPr>
        </p:nvSpPr>
        <p:spPr/>
        <p:txBody>
          <a:bodyPr/>
          <a:lstStyle/>
          <a:p>
            <a:r>
              <a:rPr lang="en-US" dirty="0"/>
              <a:t>Questions about the professional development</a:t>
            </a:r>
            <a:br>
              <a:rPr lang="en-US" dirty="0"/>
            </a:br>
            <a:r>
              <a:rPr lang="en-US" dirty="0"/>
              <a:t>For New Teachers </a:t>
            </a:r>
          </a:p>
        </p:txBody>
      </p:sp>
      <p:sp>
        <p:nvSpPr>
          <p:cNvPr id="3" name="Content Placeholder 2">
            <a:extLst>
              <a:ext uri="{FF2B5EF4-FFF2-40B4-BE49-F238E27FC236}">
                <a16:creationId xmlns:a16="http://schemas.microsoft.com/office/drawing/2014/main" id="{504CF25B-6E3F-1F4C-93CB-9051109392DC}"/>
              </a:ext>
            </a:extLst>
          </p:cNvPr>
          <p:cNvSpPr>
            <a:spLocks noGrp="1"/>
          </p:cNvSpPr>
          <p:nvPr>
            <p:ph idx="1"/>
          </p:nvPr>
        </p:nvSpPr>
        <p:spPr>
          <a:xfrm>
            <a:off x="838200" y="2646217"/>
            <a:ext cx="10515600" cy="3413619"/>
          </a:xfrm>
        </p:spPr>
        <p:txBody>
          <a:bodyPr>
            <a:normAutofit/>
          </a:bodyPr>
          <a:lstStyle/>
          <a:p>
            <a:pPr marL="0" indent="0" algn="ctr">
              <a:buNone/>
            </a:pPr>
            <a:r>
              <a:rPr lang="en-US" sz="3600" dirty="0"/>
              <a:t>Please rate your knowledge of HLPs </a:t>
            </a:r>
            <a:r>
              <a:rPr lang="en-US" sz="3600" b="1" dirty="0"/>
              <a:t>Before </a:t>
            </a:r>
            <a:r>
              <a:rPr lang="en-US" sz="3600" dirty="0"/>
              <a:t>and</a:t>
            </a:r>
            <a:r>
              <a:rPr lang="en-US" sz="3600" b="1" dirty="0"/>
              <a:t> After</a:t>
            </a:r>
            <a:r>
              <a:rPr lang="en-US" sz="3600" dirty="0"/>
              <a:t> you began the professional development.</a:t>
            </a:r>
          </a:p>
        </p:txBody>
      </p:sp>
    </p:spTree>
    <p:extLst>
      <p:ext uri="{BB962C8B-B14F-4D97-AF65-F5344CB8AC3E}">
        <p14:creationId xmlns:p14="http://schemas.microsoft.com/office/powerpoint/2010/main" val="22767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02FFB-E2CB-A644-861B-FAB948690C07}"/>
              </a:ext>
            </a:extLst>
          </p:cNvPr>
          <p:cNvSpPr>
            <a:spLocks noGrp="1"/>
          </p:cNvSpPr>
          <p:nvPr>
            <p:ph type="title"/>
          </p:nvPr>
        </p:nvSpPr>
        <p:spPr>
          <a:xfrm>
            <a:off x="1246909" y="96981"/>
            <a:ext cx="10224655" cy="1201479"/>
          </a:xfrm>
        </p:spPr>
        <p:txBody>
          <a:bodyPr>
            <a:normAutofit/>
          </a:bodyPr>
          <a:lstStyle/>
          <a:p>
            <a:r>
              <a:rPr lang="en-US" sz="2500" b="1" dirty="0"/>
              <a:t>HLP 4: Use multiple sources of information to develop a comprehensive understanding of a student’s strengths &amp; needs</a:t>
            </a:r>
          </a:p>
        </p:txBody>
      </p:sp>
      <p:graphicFrame>
        <p:nvGraphicFramePr>
          <p:cNvPr id="9" name="Content Placeholder 8">
            <a:extLst>
              <a:ext uri="{FF2B5EF4-FFF2-40B4-BE49-F238E27FC236}">
                <a16:creationId xmlns:a16="http://schemas.microsoft.com/office/drawing/2014/main" id="{CE43E863-26CB-CB4D-B82B-E9496466FF65}"/>
              </a:ext>
            </a:extLst>
          </p:cNvPr>
          <p:cNvGraphicFramePr>
            <a:graphicFrameLocks noGrp="1"/>
          </p:cNvGraphicFramePr>
          <p:nvPr>
            <p:ph sz="half" idx="1"/>
            <p:extLst>
              <p:ext uri="{D42A27DB-BD31-4B8C-83A1-F6EECF244321}">
                <p14:modId xmlns:p14="http://schemas.microsoft.com/office/powerpoint/2010/main" val="934054200"/>
              </p:ext>
            </p:extLst>
          </p:nvPr>
        </p:nvGraphicFramePr>
        <p:xfrm>
          <a:off x="185056" y="1690688"/>
          <a:ext cx="5910944" cy="4546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A9A8F710-E620-BB42-8605-792BBA84A6CD}"/>
              </a:ext>
            </a:extLst>
          </p:cNvPr>
          <p:cNvGraphicFramePr>
            <a:graphicFrameLocks noGrp="1"/>
          </p:cNvGraphicFramePr>
          <p:nvPr>
            <p:ph sz="half" idx="2"/>
            <p:extLst>
              <p:ext uri="{D42A27DB-BD31-4B8C-83A1-F6EECF244321}">
                <p14:modId xmlns:p14="http://schemas.microsoft.com/office/powerpoint/2010/main" val="1232059335"/>
              </p:ext>
            </p:extLst>
          </p:nvPr>
        </p:nvGraphicFramePr>
        <p:xfrm>
          <a:off x="6386945" y="1690688"/>
          <a:ext cx="5488379" cy="454682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DB0E4FF-9586-E348-9EEC-457CE06366E5}"/>
              </a:ext>
            </a:extLst>
          </p:cNvPr>
          <p:cNvSpPr txBox="1"/>
          <p:nvPr/>
        </p:nvSpPr>
        <p:spPr>
          <a:xfrm>
            <a:off x="1246909" y="1298461"/>
            <a:ext cx="3408219" cy="477054"/>
          </a:xfrm>
          <a:prstGeom prst="rect">
            <a:avLst/>
          </a:prstGeom>
          <a:noFill/>
        </p:spPr>
        <p:txBody>
          <a:bodyPr wrap="square" rtlCol="0">
            <a:spAutoFit/>
          </a:bodyPr>
          <a:lstStyle/>
          <a:p>
            <a:pPr algn="ctr"/>
            <a:r>
              <a:rPr lang="en-US" sz="2500" b="1" dirty="0">
                <a:solidFill>
                  <a:schemeClr val="bg1"/>
                </a:solidFill>
              </a:rPr>
              <a:t>BEFORE PD</a:t>
            </a:r>
          </a:p>
        </p:txBody>
      </p:sp>
      <p:sp>
        <p:nvSpPr>
          <p:cNvPr id="11" name="TextBox 10">
            <a:extLst>
              <a:ext uri="{FF2B5EF4-FFF2-40B4-BE49-F238E27FC236}">
                <a16:creationId xmlns:a16="http://schemas.microsoft.com/office/drawing/2014/main" id="{4082684E-C91C-7E44-9AAC-8A0D6D8F55A7}"/>
              </a:ext>
            </a:extLst>
          </p:cNvPr>
          <p:cNvSpPr txBox="1"/>
          <p:nvPr/>
        </p:nvSpPr>
        <p:spPr>
          <a:xfrm>
            <a:off x="7427024" y="1298461"/>
            <a:ext cx="3408219" cy="477054"/>
          </a:xfrm>
          <a:prstGeom prst="rect">
            <a:avLst/>
          </a:prstGeom>
          <a:noFill/>
        </p:spPr>
        <p:txBody>
          <a:bodyPr wrap="square" rtlCol="0">
            <a:spAutoFit/>
          </a:bodyPr>
          <a:lstStyle/>
          <a:p>
            <a:pPr algn="ctr"/>
            <a:r>
              <a:rPr lang="en-US" sz="2500" b="1" dirty="0">
                <a:solidFill>
                  <a:schemeClr val="bg1"/>
                </a:solidFill>
              </a:rPr>
              <a:t>AFTER PD</a:t>
            </a:r>
          </a:p>
        </p:txBody>
      </p:sp>
    </p:spTree>
    <p:extLst>
      <p:ext uri="{BB962C8B-B14F-4D97-AF65-F5344CB8AC3E}">
        <p14:creationId xmlns:p14="http://schemas.microsoft.com/office/powerpoint/2010/main" val="307223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75E2-4644-E848-BE47-3E1B7C174BDA}"/>
              </a:ext>
            </a:extLst>
          </p:cNvPr>
          <p:cNvSpPr>
            <a:spLocks noGrp="1"/>
          </p:cNvSpPr>
          <p:nvPr>
            <p:ph type="title"/>
          </p:nvPr>
        </p:nvSpPr>
        <p:spPr>
          <a:xfrm>
            <a:off x="838200" y="254288"/>
            <a:ext cx="10515600" cy="867929"/>
          </a:xfrm>
        </p:spPr>
        <p:txBody>
          <a:bodyPr>
            <a:normAutofit fontScale="90000"/>
          </a:bodyPr>
          <a:lstStyle/>
          <a:p>
            <a:r>
              <a:rPr lang="en-US" sz="2800" b="1" dirty="0"/>
              <a:t>HLP 7: Establish a consistent, organized, &amp; respectful learning environment</a:t>
            </a:r>
            <a:r>
              <a:rPr lang="en-US" dirty="0"/>
              <a:t> </a:t>
            </a:r>
          </a:p>
        </p:txBody>
      </p:sp>
      <p:graphicFrame>
        <p:nvGraphicFramePr>
          <p:cNvPr id="7" name="Content Placeholder 6">
            <a:extLst>
              <a:ext uri="{FF2B5EF4-FFF2-40B4-BE49-F238E27FC236}">
                <a16:creationId xmlns:a16="http://schemas.microsoft.com/office/drawing/2014/main" id="{BFE65F07-AD30-3842-ADC9-28F409E36067}"/>
              </a:ext>
            </a:extLst>
          </p:cNvPr>
          <p:cNvGraphicFramePr>
            <a:graphicFrameLocks noGrp="1"/>
          </p:cNvGraphicFramePr>
          <p:nvPr>
            <p:ph sz="half" idx="2"/>
          </p:nvPr>
        </p:nvGraphicFramePr>
        <p:xfrm>
          <a:off x="6172200" y="1825625"/>
          <a:ext cx="5181600" cy="4233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0496EDDF-AF1C-6D48-B0CD-7D666D6F1874}"/>
              </a:ext>
            </a:extLst>
          </p:cNvPr>
          <p:cNvGraphicFramePr>
            <a:graphicFrameLocks noGrp="1"/>
          </p:cNvGraphicFramePr>
          <p:nvPr>
            <p:ph sz="half" idx="1"/>
            <p:extLst>
              <p:ext uri="{D42A27DB-BD31-4B8C-83A1-F6EECF244321}">
                <p14:modId xmlns:p14="http://schemas.microsoft.com/office/powerpoint/2010/main" val="29385065"/>
              </p:ext>
            </p:extLst>
          </p:nvPr>
        </p:nvGraphicFramePr>
        <p:xfrm>
          <a:off x="838200" y="1825625"/>
          <a:ext cx="5181600" cy="42338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9716214A-457D-3B40-8EFF-5FBC921449C5}"/>
              </a:ext>
            </a:extLst>
          </p:cNvPr>
          <p:cNvSpPr txBox="1"/>
          <p:nvPr/>
        </p:nvSpPr>
        <p:spPr>
          <a:xfrm>
            <a:off x="1828800" y="1376940"/>
            <a:ext cx="3408219" cy="477054"/>
          </a:xfrm>
          <a:prstGeom prst="rect">
            <a:avLst/>
          </a:prstGeom>
          <a:noFill/>
        </p:spPr>
        <p:txBody>
          <a:bodyPr wrap="square" rtlCol="0">
            <a:spAutoFit/>
          </a:bodyPr>
          <a:lstStyle/>
          <a:p>
            <a:pPr algn="ctr"/>
            <a:r>
              <a:rPr lang="en-US" sz="2500" b="1" dirty="0">
                <a:solidFill>
                  <a:schemeClr val="bg1"/>
                </a:solidFill>
              </a:rPr>
              <a:t>BEFORE PD</a:t>
            </a:r>
          </a:p>
        </p:txBody>
      </p:sp>
      <p:sp>
        <p:nvSpPr>
          <p:cNvPr id="10" name="TextBox 9">
            <a:extLst>
              <a:ext uri="{FF2B5EF4-FFF2-40B4-BE49-F238E27FC236}">
                <a16:creationId xmlns:a16="http://schemas.microsoft.com/office/drawing/2014/main" id="{1B2F3419-7791-7B4C-98F4-7A487172D705}"/>
              </a:ext>
            </a:extLst>
          </p:cNvPr>
          <p:cNvSpPr txBox="1"/>
          <p:nvPr/>
        </p:nvSpPr>
        <p:spPr>
          <a:xfrm>
            <a:off x="7058890" y="1376940"/>
            <a:ext cx="3408219" cy="477054"/>
          </a:xfrm>
          <a:prstGeom prst="rect">
            <a:avLst/>
          </a:prstGeom>
          <a:noFill/>
        </p:spPr>
        <p:txBody>
          <a:bodyPr wrap="square" rtlCol="0">
            <a:spAutoFit/>
          </a:bodyPr>
          <a:lstStyle/>
          <a:p>
            <a:pPr algn="ctr"/>
            <a:r>
              <a:rPr lang="en-US" sz="2500" b="1" dirty="0">
                <a:solidFill>
                  <a:schemeClr val="bg1"/>
                </a:solidFill>
              </a:rPr>
              <a:t>AFTER PD</a:t>
            </a:r>
          </a:p>
        </p:txBody>
      </p:sp>
    </p:spTree>
    <p:extLst>
      <p:ext uri="{BB962C8B-B14F-4D97-AF65-F5344CB8AC3E}">
        <p14:creationId xmlns:p14="http://schemas.microsoft.com/office/powerpoint/2010/main" val="3409982067"/>
      </p:ext>
    </p:extLst>
  </p:cSld>
  <p:clrMapOvr>
    <a:masterClrMapping/>
  </p:clrMapOvr>
</p:sld>
</file>

<file path=ppt/theme/theme1.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C2E7F73-C744-B346-9F1F-D2EE0C4CED01}" vid="{3B3A005D-B6A4-8C48-ACE4-A1F19B0AF2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16999</TotalTime>
  <Words>1044</Words>
  <Application>Microsoft Macintosh PowerPoint</Application>
  <PresentationFormat>Widescreen</PresentationFormat>
  <Paragraphs>144</Paragraphs>
  <Slides>20</Slides>
  <Notes>17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Gotham Bold</vt:lpstr>
      <vt:lpstr>Helvetica Neue</vt:lpstr>
      <vt:lpstr>1_CEEDAR Theme</vt:lpstr>
      <vt:lpstr>PowerPoint Presentation</vt:lpstr>
      <vt:lpstr>PowerPoint Presentation</vt:lpstr>
      <vt:lpstr>Teacher Exit Survey: What would have encouraged you to stay? </vt:lpstr>
      <vt:lpstr>Principal Exit Survey – Why did your special educator leave?</vt:lpstr>
      <vt:lpstr>Potential target areas</vt:lpstr>
      <vt:lpstr>Strategy – Induction &amp; Mentoring</vt:lpstr>
      <vt:lpstr>Questions about the professional development For New Teachers </vt:lpstr>
      <vt:lpstr>HLP 4: Use multiple sources of information to develop a comprehensive understanding of a student’s strengths &amp; needs</vt:lpstr>
      <vt:lpstr>HLP 7: Establish a consistent, organized, &amp; respectful learning environment </vt:lpstr>
      <vt:lpstr>HLP 8: (Social-emotional/behavioral practices) Provide positive &amp; constructive feedback to guide students’ learning &amp; behavior </vt:lpstr>
      <vt:lpstr>HLP 18: Use strategies to promote active student engagement </vt:lpstr>
      <vt:lpstr>HLP 22: (instructional) Provide positive &amp; constructive feedback to guide students’ learning &amp; behavior</vt:lpstr>
      <vt:lpstr>Please rate on a scale of 1 to 5 how the time you meet with your mentor(s) meets your needs with 1 being "does not meet my needs" to 5 "highly meets my needs."</vt:lpstr>
      <vt:lpstr>What is something you need the most help with moving forward?</vt:lpstr>
      <vt:lpstr>How can external partners &amp; district &amp; school administrators better support you in your mentoring work? Constructive Feedback</vt:lpstr>
      <vt:lpstr>Lessons Learned and moving forward </vt:lpstr>
      <vt:lpstr>DISCLAIMER</vt:lpstr>
      <vt:lpstr>OUR PARTNERS</vt:lpstr>
      <vt:lpstr>Breakouts </vt:lpstr>
      <vt:lpstr>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Seitz</dc:creator>
  <cp:lastModifiedBy>Silva, Rachel</cp:lastModifiedBy>
  <cp:revision>61</cp:revision>
  <cp:lastPrinted>2018-01-01T23:10:42Z</cp:lastPrinted>
  <dcterms:created xsi:type="dcterms:W3CDTF">2019-07-26T14:36:58Z</dcterms:created>
  <dcterms:modified xsi:type="dcterms:W3CDTF">2022-04-06T16:59:04Z</dcterms:modified>
</cp:coreProperties>
</file>