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 id="2147483680" r:id="rId4"/>
    <p:sldMasterId id="2147483681" r:id="rId5"/>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6858000" cx="12192000"/>
  <p:notesSz cx="6858000" cy="9144000"/>
  <p:embeddedFontLst>
    <p:embeddedFont>
      <p:font typeface="Franklin Gothic"/>
      <p:bold r:id="rId44"/>
    </p:embeddedFont>
    <p:embeddedFont>
      <p:font typeface="Montserrat"/>
      <p:regular r:id="rId45"/>
      <p:bold r:id="rId46"/>
      <p:italic r:id="rId47"/>
      <p:boldItalic r:id="rId48"/>
    </p:embeddedFont>
    <p:embeddedFont>
      <p:font typeface="Arial Narrow"/>
      <p:regular r:id="rId49"/>
      <p:bold r:id="rId50"/>
      <p:italic r:id="rId51"/>
      <p:boldItalic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FranklinGothic-bold.fntdata"/><Relationship Id="rId43" Type="http://schemas.openxmlformats.org/officeDocument/2006/relationships/slide" Target="slides/slide36.xml"/><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ArialNarrow-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rialNarrow-italic.fntdata"/><Relationship Id="rId50" Type="http://schemas.openxmlformats.org/officeDocument/2006/relationships/font" Target="fonts/ArialNarrow-bold.fntdata"/><Relationship Id="rId53" Type="http://schemas.openxmlformats.org/officeDocument/2006/relationships/font" Target="fonts/HelveticaNeue-regular.fntdata"/><Relationship Id="rId52" Type="http://schemas.openxmlformats.org/officeDocument/2006/relationships/font" Target="fonts/ArialNarrow-boldItalic.fntdata"/><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edarcenter.padlet.org/rsilva1/4jvadwtg9dbbvm3h"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edar.education.ufl.edu/portfolio/preparing-teacher-candidates-for-online-and-hybrid-instruct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Keane </a:t>
            </a:r>
            <a:r>
              <a:rPr lang="en-US"/>
              <a:t>please add here </a:t>
            </a:r>
            <a:endParaRPr/>
          </a:p>
        </p:txBody>
      </p:sp>
      <p:sp>
        <p:nvSpPr>
          <p:cNvPr id="158" name="Google Shape;1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4596f6ffc_1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24596f6ffc_1_5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124596f6ffc_1_5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4596f6ffc_1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24596f6ffc_1_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124596f6ffc_1_5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24596f6ffc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24596f6ffc_1_3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4596f6ffc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24596f6ffc_1_3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24596f6ffc_1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24596f6ffc_1_5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4596f6ffc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24596f6ffc_1_3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4596f6ffc_1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24596f6ffc_1_3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24596f6ffc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24596f6ffc_1_3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24596f6ffc_1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24596f6ffc_1_3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24596f6ffc_1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24596f6ffc_1_3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24596f6ffc_1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24596f6ffc_1_3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4596f6ffc_1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24596f6ffc_1_3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24596f6ffc_1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24596f6ffc_1_4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24596f6ffc_1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24596f6ffc_1_4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4596f6ffc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24596f6ffc_1_4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24596f6ffc_1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24596f6ffc_1_4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24596f6ffc_1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24596f6ffc_1_4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24596f6ffc_1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24596f6ffc_1_4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4596f6ffc_1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4596f6ffc_1_4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Bridgette find 2 more resources similar to what I have here..</a:t>
            </a:r>
            <a:endParaRPr/>
          </a:p>
          <a:p>
            <a:pPr indent="0" lvl="0" marL="0" rtl="0" algn="l">
              <a:spcBef>
                <a:spcPts val="0"/>
              </a:spcBef>
              <a:spcAft>
                <a:spcPts val="0"/>
              </a:spcAft>
              <a:buNone/>
            </a:pPr>
            <a:r>
              <a:rPr lang="en-US"/>
              <a:t>Tools teachers can use to connect with families and parents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24596f6ffc_1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24596f6ffc_1_4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Bridget could u make this slide pretty</a:t>
            </a:r>
            <a:endParaRPr/>
          </a:p>
          <a:p>
            <a:pPr indent="0" lvl="0" marL="0" rtl="0" algn="l">
              <a:spcBef>
                <a:spcPts val="0"/>
              </a:spcBef>
              <a:spcAft>
                <a:spcPts val="0"/>
              </a:spcAft>
              <a:buNone/>
            </a:pPr>
            <a:r>
              <a:rPr lang="en-US"/>
              <a:t>Add a link to Parent University</a:t>
            </a:r>
            <a:endParaRPr/>
          </a:p>
          <a:p>
            <a:pPr indent="0" lvl="0" marL="0" rtl="0" algn="l">
              <a:spcBef>
                <a:spcPts val="0"/>
              </a:spcBef>
              <a:spcAft>
                <a:spcPts val="0"/>
              </a:spcAft>
              <a:buNone/>
            </a:pPr>
            <a:r>
              <a:rPr lang="en-US"/>
              <a:t>Find more school based guides that have been created by school districts to further engage and support parent-school interaction</a:t>
            </a:r>
            <a:endParaRPr/>
          </a:p>
          <a:p>
            <a:pPr indent="0" lvl="0" marL="0" rtl="0" algn="l">
              <a:spcBef>
                <a:spcPts val="0"/>
              </a:spcBef>
              <a:spcAft>
                <a:spcPts val="0"/>
              </a:spcAft>
              <a:buNone/>
            </a:pPr>
            <a:r>
              <a:rPr lang="en-US"/>
              <a:t>Processes</a:t>
            </a:r>
            <a:endParaRPr/>
          </a:p>
          <a:p>
            <a:pPr indent="0" lvl="0" marL="0" rtl="0" algn="l">
              <a:spcBef>
                <a:spcPts val="0"/>
              </a:spcBef>
              <a:spcAft>
                <a:spcPts val="0"/>
              </a:spcAft>
              <a:buNone/>
            </a:pPr>
            <a:r>
              <a:rPr lang="en-US"/>
              <a:t>toolkits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4596f6ffc_1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24596f6ffc_1_4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Bridget could u find other resources that suggest tools for parent and school communicate that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24596f6ffc_1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24596f6ffc_1_4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14371d7ac5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Rachel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Padlet: </a:t>
            </a:r>
            <a:r>
              <a:rPr lang="en-US" u="sng">
                <a:solidFill>
                  <a:schemeClr val="hlink"/>
                </a:solidFill>
                <a:hlinkClick r:id="rId2"/>
              </a:rPr>
              <a:t>https://ceedarcenter.padlet.org/rsilva1/4jvadwtg9dbbvm3h</a:t>
            </a:r>
            <a:endParaRPr/>
          </a:p>
          <a:p>
            <a:pPr indent="0" lvl="0" marL="0" rtl="0" algn="l">
              <a:lnSpc>
                <a:spcPct val="100000"/>
              </a:lnSpc>
              <a:spcBef>
                <a:spcPts val="0"/>
              </a:spcBef>
              <a:spcAft>
                <a:spcPts val="0"/>
              </a:spcAft>
              <a:buSzPts val="1400"/>
              <a:buNone/>
            </a:pPr>
            <a:r>
              <a:t/>
            </a:r>
            <a:endParaRPr/>
          </a:p>
        </p:txBody>
      </p:sp>
      <p:sp>
        <p:nvSpPr>
          <p:cNvPr id="446" name="Google Shape;446;g114371d7ac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2423c6310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2423c63106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12423c63106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cfa0a4f793_2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cfa0a4f793_2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gcfa0a4f793_2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245109448e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245109448e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20000"/>
              </a:lnSpc>
              <a:spcBef>
                <a:spcPts val="1000"/>
              </a:spcBef>
              <a:spcAft>
                <a:spcPts val="0"/>
              </a:spcAft>
              <a:buClr>
                <a:schemeClr val="dk1"/>
              </a:buClr>
              <a:buSzPts val="1100"/>
              <a:buFont typeface="Arial"/>
              <a:buNone/>
            </a:pPr>
            <a:r>
              <a:rPr lang="en-US" u="sng">
                <a:solidFill>
                  <a:schemeClr val="hlink"/>
                </a:solidFill>
                <a:latin typeface="Helvetica Neue"/>
                <a:ea typeface="Helvetica Neue"/>
                <a:cs typeface="Helvetica Neue"/>
                <a:sym typeface="Helvetica Neue"/>
                <a:hlinkClick r:id="rId2"/>
              </a:rPr>
              <a:t>https://ceedar.education.ufl.edu/portfolio/preparing-teacher-candidates-for-online-and-hybrid-instruction/</a:t>
            </a:r>
            <a:r>
              <a:rPr lang="en-US">
                <a:latin typeface="Helvetica Neue"/>
                <a:ea typeface="Helvetica Neue"/>
                <a:cs typeface="Helvetica Neue"/>
                <a:sym typeface="Helvetica Neue"/>
              </a:rPr>
              <a:t> </a:t>
            </a:r>
            <a:endParaRPr sz="900"/>
          </a:p>
        </p:txBody>
      </p:sp>
      <p:sp>
        <p:nvSpPr>
          <p:cNvPr id="475" name="Google Shape;475;g1245109448e_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4596f6ffc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4596f6ffc_1_5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668d9d490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Sean </a:t>
            </a:r>
            <a:endParaRPr/>
          </a:p>
          <a:p>
            <a:pPr indent="0" lvl="0" marL="0" rtl="0" algn="l">
              <a:lnSpc>
                <a:spcPct val="100000"/>
              </a:lnSpc>
              <a:spcBef>
                <a:spcPts val="0"/>
              </a:spcBef>
              <a:spcAft>
                <a:spcPts val="0"/>
              </a:spcAft>
              <a:buSzPts val="1400"/>
              <a:buNone/>
            </a:pPr>
            <a:r>
              <a:t/>
            </a:r>
            <a:endParaRPr/>
          </a:p>
        </p:txBody>
      </p:sp>
      <p:sp>
        <p:nvSpPr>
          <p:cNvPr id="191" name="Google Shape;191;g10668d9d490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Keane</a:t>
            </a:r>
            <a:endParaRPr/>
          </a:p>
        </p:txBody>
      </p:sp>
      <p:sp>
        <p:nvSpPr>
          <p:cNvPr id="197" name="Google Shape;1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Keane </a:t>
            </a:r>
            <a:endParaRPr/>
          </a:p>
        </p:txBody>
      </p:sp>
      <p:sp>
        <p:nvSpPr>
          <p:cNvPr id="203" name="Google Shape;2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423c631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423c6310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40000"/>
              </a:lnSpc>
              <a:spcBef>
                <a:spcPts val="1000"/>
              </a:spcBef>
              <a:spcAft>
                <a:spcPts val="0"/>
              </a:spcAft>
              <a:buNone/>
            </a:pPr>
            <a:r>
              <a:rPr lang="en-US" sz="1100">
                <a:latin typeface="Helvetica Neue"/>
                <a:ea typeface="Helvetica Neue"/>
                <a:cs typeface="Helvetica Neue"/>
                <a:sym typeface="Helvetica Neue"/>
              </a:rPr>
              <a:t>Maya</a:t>
            </a:r>
            <a:endParaRPr sz="1100">
              <a:latin typeface="Helvetica Neue"/>
              <a:ea typeface="Helvetica Neue"/>
              <a:cs typeface="Helvetica Neue"/>
              <a:sym typeface="Helvetica Neue"/>
            </a:endParaRPr>
          </a:p>
          <a:p>
            <a:pPr indent="0" lvl="0" marL="0" rtl="0" algn="l">
              <a:lnSpc>
                <a:spcPct val="140000"/>
              </a:lnSpc>
              <a:spcBef>
                <a:spcPts val="1000"/>
              </a:spcBef>
              <a:spcAft>
                <a:spcPts val="0"/>
              </a:spcAft>
              <a:buClr>
                <a:schemeClr val="dk1"/>
              </a:buClr>
              <a:buSzPts val="1100"/>
              <a:buFont typeface="Arial"/>
              <a:buNone/>
            </a:pPr>
            <a:r>
              <a:rPr lang="en-US" sz="1100">
                <a:latin typeface="Helvetica Neue"/>
                <a:ea typeface="Helvetica Neue"/>
                <a:cs typeface="Helvetica Neue"/>
                <a:sym typeface="Helvetica Neue"/>
              </a:rPr>
              <a:t>Practicum Field Experience Clinical Experience Internship </a:t>
            </a:r>
            <a:endParaRPr sz="1100">
              <a:latin typeface="Helvetica Neue"/>
              <a:ea typeface="Helvetica Neue"/>
              <a:cs typeface="Helvetica Neue"/>
              <a:sym typeface="Helvetica Neue"/>
            </a:endParaRPr>
          </a:p>
          <a:p>
            <a:pPr indent="0" lvl="0" marL="0" rtl="0" algn="l">
              <a:lnSpc>
                <a:spcPct val="140000"/>
              </a:lnSpc>
              <a:spcBef>
                <a:spcPts val="1000"/>
              </a:spcBef>
              <a:spcAft>
                <a:spcPts val="0"/>
              </a:spcAft>
              <a:buClr>
                <a:schemeClr val="dk1"/>
              </a:buClr>
              <a:buSzPts val="1100"/>
              <a:buFont typeface="Arial"/>
              <a:buNone/>
            </a:pPr>
            <a:r>
              <a:rPr lang="en-US" sz="1100">
                <a:latin typeface="Helvetica Neue"/>
                <a:ea typeface="Helvetica Neue"/>
                <a:cs typeface="Helvetica Neue"/>
                <a:sym typeface="Helvetica Neue"/>
              </a:rPr>
              <a:t>Mentor Teacher Collaborative Teacher Supervising Teacher Cooperative Teacher </a:t>
            </a:r>
            <a:endParaRPr sz="1100">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13" name="Google Shape;213;g12423c6310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357039f2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357039f2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Maya </a:t>
            </a:r>
            <a:endParaRPr/>
          </a:p>
          <a:p>
            <a:pPr indent="0" lvl="0" marL="0" rtl="0" algn="l">
              <a:spcBef>
                <a:spcPts val="0"/>
              </a:spcBef>
              <a:spcAft>
                <a:spcPts val="0"/>
              </a:spcAft>
              <a:buNone/>
            </a:pPr>
            <a:r>
              <a:rPr lang="en-US"/>
              <a:t>Marti: </a:t>
            </a:r>
            <a:r>
              <a:rPr lang="en-US" sz="1100">
                <a:latin typeface="Montserrat"/>
                <a:ea typeface="Montserrat"/>
                <a:cs typeface="Montserrat"/>
                <a:sym typeface="Montserrat"/>
              </a:rPr>
              <a:t>Supervision and Facilitating Practicums</a:t>
            </a:r>
            <a:endParaRPr sz="1100">
              <a:latin typeface="Montserrat"/>
              <a:ea typeface="Montserrat"/>
              <a:cs typeface="Montserrat"/>
              <a:sym typeface="Montserrat"/>
            </a:endParaRPr>
          </a:p>
          <a:p>
            <a:pPr indent="0" lvl="0" marL="0" rtl="0" algn="l">
              <a:spcBef>
                <a:spcPts val="0"/>
              </a:spcBef>
              <a:spcAft>
                <a:spcPts val="0"/>
              </a:spcAft>
              <a:buNone/>
            </a:pPr>
            <a:r>
              <a:rPr lang="en-US" sz="1100">
                <a:latin typeface="Montserrat"/>
                <a:ea typeface="Montserrat"/>
                <a:cs typeface="Montserrat"/>
                <a:sym typeface="Montserrat"/>
              </a:rPr>
              <a:t>Barb &amp; Carolyn: Experiences Facilitating Practicum: Reflections from the Field</a:t>
            </a:r>
            <a:endParaRPr sz="1100">
              <a:latin typeface="Montserrat"/>
              <a:ea typeface="Montserrat"/>
              <a:cs typeface="Montserrat"/>
              <a:sym typeface="Montserrat"/>
            </a:endParaRPr>
          </a:p>
          <a:p>
            <a:pPr indent="0" lvl="0" marL="0" rtl="0" algn="l">
              <a:spcBef>
                <a:spcPts val="0"/>
              </a:spcBef>
              <a:spcAft>
                <a:spcPts val="0"/>
              </a:spcAft>
              <a:buNone/>
            </a:pPr>
            <a:r>
              <a:t/>
            </a:r>
            <a:endParaRPr b="1" sz="1100">
              <a:latin typeface="Montserrat"/>
              <a:ea typeface="Montserrat"/>
              <a:cs typeface="Montserrat"/>
              <a:sym typeface="Montserrat"/>
            </a:endParaRPr>
          </a:p>
        </p:txBody>
      </p:sp>
      <p:sp>
        <p:nvSpPr>
          <p:cNvPr id="220" name="Google Shape;220;g11357039f2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24.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29.png"/><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3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5.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body"/>
          </p:nvPr>
        </p:nvSpPr>
        <p:spPr>
          <a:xfrm>
            <a:off x="838200" y="1825625"/>
            <a:ext cx="10515600" cy="4234212"/>
          </a:xfrm>
          <a:prstGeom prst="rect">
            <a:avLst/>
          </a:prstGeom>
          <a:noFill/>
          <a:ln>
            <a:noFill/>
          </a:ln>
        </p:spPr>
        <p:txBody>
          <a:bodyPr anchorCtr="0" anchor="t" bIns="45700" lIns="91425" spcFirstLastPara="1" rIns="91425" wrap="square" tIns="45700">
            <a:normAutofit/>
          </a:bodyPr>
          <a:lstStyle>
            <a:lvl1pPr indent="-406400" lvl="0" marL="457200" algn="l">
              <a:lnSpc>
                <a:spcPct val="12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 name="Google Shape;16;p2"/>
          <p:cNvPicPr preferRelativeResize="0"/>
          <p:nvPr/>
        </p:nvPicPr>
        <p:blipFill rotWithShape="1">
          <a:blip r:embed="rId3">
            <a:alphaModFix/>
          </a:blip>
          <a:srcRect b="0" l="0" r="0" t="0"/>
          <a:stretch/>
        </p:blipFill>
        <p:spPr>
          <a:xfrm>
            <a:off x="0" y="0"/>
            <a:ext cx="2500313" cy="850529"/>
          </a:xfrm>
          <a:prstGeom prst="rect">
            <a:avLst/>
          </a:prstGeom>
          <a:noFill/>
          <a:ln>
            <a:noFill/>
          </a:ln>
        </p:spPr>
      </p:pic>
      <p:pic>
        <p:nvPicPr>
          <p:cNvPr descr="CEEDAR-LogoFinal-simple-white-17.png" id="17" name="Google Shape;17;p2"/>
          <p:cNvPicPr preferRelativeResize="0"/>
          <p:nvPr/>
        </p:nvPicPr>
        <p:blipFill rotWithShape="1">
          <a:blip r:embed="rId4">
            <a:alphaModFix/>
          </a:blip>
          <a:srcRect b="20516" l="0" r="0" t="19795"/>
          <a:stretch/>
        </p:blipFill>
        <p:spPr>
          <a:xfrm>
            <a:off x="8886153" y="0"/>
            <a:ext cx="3305847" cy="581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14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1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 name="Google Shape;57;p1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8" name="Google Shape;5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68" name="Shape 68"/>
        <p:cNvGrpSpPr/>
        <p:nvPr/>
      </p:nvGrpSpPr>
      <p:grpSpPr>
        <a:xfrm>
          <a:off x="0" y="0"/>
          <a:ext cx="0" cy="0"/>
          <a:chOff x="0" y="0"/>
          <a:chExt cx="0" cy="0"/>
        </a:xfrm>
      </p:grpSpPr>
      <p:sp>
        <p:nvSpPr>
          <p:cNvPr id="69" name="Google Shape;69;p13"/>
          <p:cNvSpPr txBox="1"/>
          <p:nvPr>
            <p:ph type="title"/>
          </p:nvPr>
        </p:nvSpPr>
        <p:spPr>
          <a:xfrm>
            <a:off x="913332" y="905710"/>
            <a:ext cx="10971217" cy="1785104"/>
          </a:xfrm>
          <a:prstGeom prst="rect">
            <a:avLst/>
          </a:prstGeom>
          <a:noFill/>
          <a:ln>
            <a:noFill/>
          </a:ln>
        </p:spPr>
        <p:txBody>
          <a:bodyPr anchorCtr="0" anchor="ctr" bIns="45700" lIns="0"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1" type="ftr"/>
          </p:nvPr>
        </p:nvSpPr>
        <p:spPr>
          <a:xfrm>
            <a:off x="7104454" y="6674939"/>
            <a:ext cx="4778513" cy="123111"/>
          </a:xfrm>
          <a:prstGeom prst="rect">
            <a:avLst/>
          </a:prstGeom>
          <a:noFill/>
          <a:ln>
            <a:noFill/>
          </a:ln>
        </p:spPr>
        <p:txBody>
          <a:bodyPr anchorCtr="0" anchor="ctr"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3"/>
          <p:cNvSpPr txBox="1"/>
          <p:nvPr>
            <p:ph idx="1" type="body"/>
          </p:nvPr>
        </p:nvSpPr>
        <p:spPr>
          <a:xfrm>
            <a:off x="911748" y="2930525"/>
            <a:ext cx="10972800" cy="1294342"/>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640"/>
              </a:spcBef>
              <a:spcAft>
                <a:spcPts val="0"/>
              </a:spcAft>
              <a:buSzPts val="1400"/>
              <a:buNone/>
              <a:defRPr sz="3200">
                <a:solidFill>
                  <a:srgbClr val="BFBFBF"/>
                </a:solidFill>
                <a:latin typeface="Arial"/>
                <a:ea typeface="Arial"/>
                <a:cs typeface="Arial"/>
                <a:sym typeface="Arial"/>
              </a:defRPr>
            </a:lvl1pPr>
            <a:lvl2pPr indent="-228600" lvl="1" marL="914400" algn="l">
              <a:lnSpc>
                <a:spcPct val="100000"/>
              </a:lnSpc>
              <a:spcBef>
                <a:spcPts val="640"/>
              </a:spcBef>
              <a:spcAft>
                <a:spcPts val="0"/>
              </a:spcAft>
              <a:buSzPts val="1400"/>
              <a:buNone/>
              <a:defRPr sz="3200">
                <a:solidFill>
                  <a:srgbClr val="BFBFBF"/>
                </a:solidFill>
                <a:latin typeface="Arial"/>
                <a:ea typeface="Arial"/>
                <a:cs typeface="Arial"/>
                <a:sym typeface="Arial"/>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13"/>
          <p:cNvSpPr txBox="1"/>
          <p:nvPr>
            <p:ph idx="2" type="body"/>
          </p:nvPr>
        </p:nvSpPr>
        <p:spPr>
          <a:xfrm>
            <a:off x="911748" y="4375151"/>
            <a:ext cx="10972800" cy="112818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1400"/>
              <a:buNone/>
              <a:defRPr sz="2400">
                <a:solidFill>
                  <a:schemeClr val="lt1"/>
                </a:solidFill>
              </a:defRPr>
            </a:lvl1pPr>
            <a:lvl2pPr indent="-228600" lvl="1" marL="914400" algn="l">
              <a:lnSpc>
                <a:spcPct val="100000"/>
              </a:lnSpc>
              <a:spcBef>
                <a:spcPts val="400"/>
              </a:spcBef>
              <a:spcAft>
                <a:spcPts val="0"/>
              </a:spcAft>
              <a:buSzPts val="1400"/>
              <a:buNone/>
              <a:defRPr sz="2000"/>
            </a:lvl2pPr>
            <a:lvl3pPr indent="-228600" lvl="2" marL="1371600" algn="l">
              <a:lnSpc>
                <a:spcPct val="100000"/>
              </a:lnSpc>
              <a:spcBef>
                <a:spcPts val="320"/>
              </a:spcBef>
              <a:spcAft>
                <a:spcPts val="0"/>
              </a:spcAft>
              <a:buSzPts val="1400"/>
              <a:buNone/>
              <a:defRPr sz="1600"/>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5"/>
          <p:cNvSpPr txBox="1"/>
          <p:nvPr>
            <p:ph idx="1" type="body"/>
          </p:nvPr>
        </p:nvSpPr>
        <p:spPr>
          <a:xfrm>
            <a:off x="838200" y="1825625"/>
            <a:ext cx="10515600" cy="4234212"/>
          </a:xfrm>
          <a:prstGeom prst="rect">
            <a:avLst/>
          </a:prstGeom>
          <a:noFill/>
          <a:ln>
            <a:noFill/>
          </a:ln>
        </p:spPr>
        <p:txBody>
          <a:bodyPr anchorCtr="0" anchor="t" bIns="45700" lIns="91425" spcFirstLastPara="1" rIns="91425" wrap="square" tIns="45700">
            <a:normAutofit/>
          </a:bodyPr>
          <a:lstStyle>
            <a:lvl1pPr indent="-406400" lvl="0" marL="457200" algn="l">
              <a:lnSpc>
                <a:spcPct val="12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5"/>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rotWithShape="1">
          <a:blip r:embed="rId2">
            <a:alphaModFix/>
          </a:blip>
          <a:tile algn="tl" flip="none" tx="0" sx="100000" ty="-508000" sy="100000"/>
        </a:blipFill>
      </p:bgPr>
    </p:bg>
    <p:spTree>
      <p:nvGrpSpPr>
        <p:cNvPr id="81" name="Shape 81"/>
        <p:cNvGrpSpPr/>
        <p:nvPr/>
      </p:nvGrpSpPr>
      <p:grpSpPr>
        <a:xfrm>
          <a:off x="0" y="0"/>
          <a:ext cx="0" cy="0"/>
          <a:chOff x="0" y="0"/>
          <a:chExt cx="0" cy="0"/>
        </a:xfrm>
      </p:grpSpPr>
      <p:sp>
        <p:nvSpPr>
          <p:cNvPr id="82" name="Google Shape;82;p16"/>
          <p:cNvSpPr txBox="1"/>
          <p:nvPr>
            <p:ph type="title"/>
          </p:nvPr>
        </p:nvSpPr>
        <p:spPr>
          <a:xfrm>
            <a:off x="901262" y="528303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17"/>
          <p:cNvSpPr txBox="1"/>
          <p:nvPr>
            <p:ph type="title"/>
          </p:nvPr>
        </p:nvSpPr>
        <p:spPr>
          <a:xfrm>
            <a:off x="759372" y="5000186"/>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9"/>
          <p:cNvSpPr txBox="1"/>
          <p:nvPr>
            <p:ph idx="1" type="body"/>
          </p:nvPr>
        </p:nvSpPr>
        <p:spPr>
          <a:xfrm>
            <a:off x="838200" y="1825625"/>
            <a:ext cx="5181600" cy="4234212"/>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9"/>
          <p:cNvSpPr txBox="1"/>
          <p:nvPr>
            <p:ph idx="2" type="body"/>
          </p:nvPr>
        </p:nvSpPr>
        <p:spPr>
          <a:xfrm>
            <a:off x="6172200" y="1825625"/>
            <a:ext cx="5181600" cy="4234212"/>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9"/>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21"/>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7" name="Shape 9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20" name="Google Shape;20;p3"/>
          <p:cNvPicPr preferRelativeResize="0"/>
          <p:nvPr/>
        </p:nvPicPr>
        <p:blipFill rotWithShape="1">
          <a:blip r:embed="rId3">
            <a:alphaModFix/>
          </a:blip>
          <a:srcRect b="0" l="0" r="0" t="0"/>
          <a:stretch/>
        </p:blipFill>
        <p:spPr>
          <a:xfrm>
            <a:off x="0" y="0"/>
            <a:ext cx="2500313" cy="850529"/>
          </a:xfrm>
          <a:prstGeom prst="rect">
            <a:avLst/>
          </a:prstGeom>
          <a:noFill/>
          <a:ln>
            <a:noFill/>
          </a:ln>
        </p:spPr>
      </p:pic>
      <p:pic>
        <p:nvPicPr>
          <p:cNvPr descr="CEEDAR-LogoFinal-simple-white-17.png" id="21" name="Google Shape;21;p3"/>
          <p:cNvPicPr preferRelativeResize="0"/>
          <p:nvPr/>
        </p:nvPicPr>
        <p:blipFill rotWithShape="1">
          <a:blip r:embed="rId4">
            <a:alphaModFix/>
          </a:blip>
          <a:srcRect b="20516" l="0" r="0" t="19795"/>
          <a:stretch/>
        </p:blipFill>
        <p:spPr>
          <a:xfrm>
            <a:off x="8886153" y="0"/>
            <a:ext cx="3305847" cy="581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98" name="Shape 98"/>
        <p:cNvGrpSpPr/>
        <p:nvPr/>
      </p:nvGrpSpPr>
      <p:grpSpPr>
        <a:xfrm>
          <a:off x="0" y="0"/>
          <a:ext cx="0" cy="0"/>
          <a:chOff x="0" y="0"/>
          <a:chExt cx="0" cy="0"/>
        </a:xfrm>
      </p:grpSpPr>
      <p:sp>
        <p:nvSpPr>
          <p:cNvPr id="99" name="Google Shape;9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5"/>
          <p:cNvSpPr txBox="1"/>
          <p:nvPr>
            <p:ph idx="1" type="body"/>
          </p:nvPr>
        </p:nvSpPr>
        <p:spPr>
          <a:xfrm>
            <a:off x="838200" y="1825625"/>
            <a:ext cx="10515600" cy="4234200"/>
          </a:xfrm>
          <a:prstGeom prst="rect">
            <a:avLst/>
          </a:prstGeom>
          <a:noFill/>
          <a:ln>
            <a:noFill/>
          </a:ln>
        </p:spPr>
        <p:txBody>
          <a:bodyPr anchorCtr="0" anchor="t" bIns="45700" lIns="91425" spcFirstLastPara="1" rIns="91425" wrap="square" tIns="45700">
            <a:normAutofit/>
          </a:bodyPr>
          <a:lstStyle>
            <a:lvl1pPr indent="-406400" lvl="0" marL="457200" algn="l">
              <a:lnSpc>
                <a:spcPct val="12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5"/>
          <p:cNvSpPr txBox="1"/>
          <p:nvPr>
            <p:ph idx="12" type="sldNum"/>
          </p:nvPr>
        </p:nvSpPr>
        <p:spPr>
          <a:xfrm>
            <a:off x="0" y="6516122"/>
            <a:ext cx="666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09" name="Google Shape;109;p25"/>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110" name="Google Shape;110;p25"/>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rotWithShape="1">
          <a:blip r:embed="rId2">
            <a:alphaModFix/>
          </a:blip>
          <a:tile algn="tl" flip="none" tx="0" sx="99996" ty="-508000" sy="99996"/>
        </a:blipFill>
      </p:bgPr>
    </p:bg>
    <p:spTree>
      <p:nvGrpSpPr>
        <p:cNvPr id="111" name="Shape 111"/>
        <p:cNvGrpSpPr/>
        <p:nvPr/>
      </p:nvGrpSpPr>
      <p:grpSpPr>
        <a:xfrm>
          <a:off x="0" y="0"/>
          <a:ext cx="0" cy="0"/>
          <a:chOff x="0" y="0"/>
          <a:chExt cx="0" cy="0"/>
        </a:xfrm>
      </p:grpSpPr>
      <p:sp>
        <p:nvSpPr>
          <p:cNvPr id="112" name="Google Shape;112;p26"/>
          <p:cNvSpPr txBox="1"/>
          <p:nvPr>
            <p:ph type="title"/>
          </p:nvPr>
        </p:nvSpPr>
        <p:spPr>
          <a:xfrm>
            <a:off x="901262" y="5283035"/>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3" name="Google Shape;113;p26"/>
          <p:cNvPicPr preferRelativeResize="0"/>
          <p:nvPr/>
        </p:nvPicPr>
        <p:blipFill rotWithShape="1">
          <a:blip r:embed="rId3">
            <a:alphaModFix/>
          </a:blip>
          <a:srcRect b="0" l="0" r="0" t="0"/>
          <a:stretch/>
        </p:blipFill>
        <p:spPr>
          <a:xfrm>
            <a:off x="4579143" y="3587649"/>
            <a:ext cx="3033713" cy="10319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27"/>
          <p:cNvSpPr txBox="1"/>
          <p:nvPr>
            <p:ph type="title"/>
          </p:nvPr>
        </p:nvSpPr>
        <p:spPr>
          <a:xfrm>
            <a:off x="759372" y="5000186"/>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6" name="Google Shape;116;p27"/>
          <p:cNvPicPr preferRelativeResize="0"/>
          <p:nvPr/>
        </p:nvPicPr>
        <p:blipFill rotWithShape="1">
          <a:blip r:embed="rId3">
            <a:alphaModFix/>
          </a:blip>
          <a:srcRect b="0" l="0" r="0" t="0"/>
          <a:stretch/>
        </p:blipFill>
        <p:spPr>
          <a:xfrm>
            <a:off x="0" y="6007471"/>
            <a:ext cx="2500314" cy="850529"/>
          </a:xfrm>
          <a:prstGeom prst="rect">
            <a:avLst/>
          </a:prstGeom>
          <a:noFill/>
          <a:ln>
            <a:noFill/>
          </a:ln>
        </p:spPr>
      </p:pic>
      <p:pic>
        <p:nvPicPr>
          <p:cNvPr descr="CEEDAR-LogoFinal-simple-white-17.png" id="117" name="Google Shape;117;p27"/>
          <p:cNvPicPr preferRelativeResize="0"/>
          <p:nvPr/>
        </p:nvPicPr>
        <p:blipFill rotWithShape="1">
          <a:blip r:embed="rId4">
            <a:alphaModFix/>
          </a:blip>
          <a:srcRect b="20520" l="0" r="0" t="19792"/>
          <a:stretch/>
        </p:blipFill>
        <p:spPr>
          <a:xfrm>
            <a:off x="8886153" y="6349561"/>
            <a:ext cx="3305847" cy="4476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28"/>
          <p:cNvSpPr txBox="1"/>
          <p:nvPr>
            <p:ph type="title"/>
          </p:nvPr>
        </p:nvSpPr>
        <p:spPr>
          <a:xfrm>
            <a:off x="838200" y="850529"/>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0" name="Google Shape;120;p28"/>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121" name="Google Shape;121;p28"/>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9"/>
          <p:cNvSpPr txBox="1"/>
          <p:nvPr>
            <p:ph idx="1" type="body"/>
          </p:nvPr>
        </p:nvSpPr>
        <p:spPr>
          <a:xfrm>
            <a:off x="838200" y="1825625"/>
            <a:ext cx="5181600" cy="4234200"/>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9"/>
          <p:cNvSpPr txBox="1"/>
          <p:nvPr>
            <p:ph idx="2" type="body"/>
          </p:nvPr>
        </p:nvSpPr>
        <p:spPr>
          <a:xfrm>
            <a:off x="6172200" y="1825625"/>
            <a:ext cx="5181600" cy="4234200"/>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29"/>
          <p:cNvSpPr txBox="1"/>
          <p:nvPr>
            <p:ph idx="12" type="sldNum"/>
          </p:nvPr>
        </p:nvSpPr>
        <p:spPr>
          <a:xfrm>
            <a:off x="0" y="6516122"/>
            <a:ext cx="666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27" name="Google Shape;127;p29"/>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128" name="Google Shape;128;p29"/>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30"/>
          <p:cNvSpPr txBox="1"/>
          <p:nvPr>
            <p:ph type="title"/>
          </p:nvPr>
        </p:nvSpPr>
        <p:spPr>
          <a:xfrm>
            <a:off x="838200" y="836242"/>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0"/>
          <p:cNvSpPr txBox="1"/>
          <p:nvPr>
            <p:ph idx="12" type="sldNum"/>
          </p:nvPr>
        </p:nvSpPr>
        <p:spPr>
          <a:xfrm>
            <a:off x="0" y="6516122"/>
            <a:ext cx="666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32" name="Google Shape;132;p30"/>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133" name="Google Shape;133;p30"/>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31"/>
          <p:cNvSpPr txBox="1"/>
          <p:nvPr>
            <p:ph idx="12" type="sldNum"/>
          </p:nvPr>
        </p:nvSpPr>
        <p:spPr>
          <a:xfrm>
            <a:off x="0" y="6516122"/>
            <a:ext cx="666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36" name="Google Shape;136;p31"/>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137" name="Google Shape;137;p31"/>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38" name="Shape 138"/>
        <p:cNvGrpSpPr/>
        <p:nvPr/>
      </p:nvGrpSpPr>
      <p:grpSpPr>
        <a:xfrm>
          <a:off x="0" y="0"/>
          <a:ext cx="0" cy="0"/>
          <a:chOff x="0" y="0"/>
          <a:chExt cx="0" cy="0"/>
        </a:xfrm>
      </p:grpSpPr>
      <p:pic>
        <p:nvPicPr>
          <p:cNvPr id="139" name="Google Shape;139;p32"/>
          <p:cNvPicPr preferRelativeResize="0"/>
          <p:nvPr/>
        </p:nvPicPr>
        <p:blipFill rotWithShape="1">
          <a:blip r:embed="rId2">
            <a:alphaModFix/>
          </a:blip>
          <a:srcRect b="0" l="0" r="0" t="0"/>
          <a:stretch/>
        </p:blipFill>
        <p:spPr>
          <a:xfrm>
            <a:off x="0" y="6007471"/>
            <a:ext cx="2500314" cy="850529"/>
          </a:xfrm>
          <a:prstGeom prst="rect">
            <a:avLst/>
          </a:prstGeom>
          <a:noFill/>
          <a:ln>
            <a:noFill/>
          </a:ln>
        </p:spPr>
      </p:pic>
      <p:pic>
        <p:nvPicPr>
          <p:cNvPr descr="CEEDAR-LogoFinal-simple-white-17.png" id="140" name="Google Shape;140;p32"/>
          <p:cNvPicPr preferRelativeResize="0"/>
          <p:nvPr/>
        </p:nvPicPr>
        <p:blipFill rotWithShape="1">
          <a:blip r:embed="rId3">
            <a:alphaModFix/>
          </a:blip>
          <a:srcRect b="20520" l="0" r="0" t="19792"/>
          <a:stretch/>
        </p:blipFill>
        <p:spPr>
          <a:xfrm>
            <a:off x="8886153" y="6007471"/>
            <a:ext cx="3305847" cy="58183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1" name="Shape 141"/>
        <p:cNvGrpSpPr/>
        <p:nvPr/>
      </p:nvGrpSpPr>
      <p:grpSpPr>
        <a:xfrm>
          <a:off x="0" y="0"/>
          <a:ext cx="0" cy="0"/>
          <a:chOff x="0" y="0"/>
          <a:chExt cx="0" cy="0"/>
        </a:xfrm>
      </p:grpSpPr>
      <p:sp>
        <p:nvSpPr>
          <p:cNvPr id="142" name="Google Shape;142;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44" name="Google Shape;144;p33"/>
          <p:cNvPicPr preferRelativeResize="0"/>
          <p:nvPr/>
        </p:nvPicPr>
        <p:blipFill rotWithShape="1">
          <a:blip r:embed="rId2">
            <a:alphaModFix/>
          </a:blip>
          <a:srcRect b="0" l="0" r="0" t="0"/>
          <a:stretch/>
        </p:blipFill>
        <p:spPr>
          <a:xfrm>
            <a:off x="0" y="6007471"/>
            <a:ext cx="2500314" cy="850529"/>
          </a:xfrm>
          <a:prstGeom prst="rect">
            <a:avLst/>
          </a:prstGeom>
          <a:noFill/>
          <a:ln>
            <a:noFill/>
          </a:ln>
        </p:spPr>
      </p:pic>
      <p:pic>
        <p:nvPicPr>
          <p:cNvPr descr="CEEDAR-LogoFinal-simple-white-17.png" id="145" name="Google Shape;145;p33"/>
          <p:cNvPicPr preferRelativeResize="0"/>
          <p:nvPr/>
        </p:nvPicPr>
        <p:blipFill rotWithShape="1">
          <a:blip r:embed="rId3">
            <a:alphaModFix/>
          </a:blip>
          <a:srcRect b="20520" l="0" r="0" t="19792"/>
          <a:stretch/>
        </p:blipFill>
        <p:spPr>
          <a:xfrm>
            <a:off x="8886153" y="6007471"/>
            <a:ext cx="3305847" cy="58183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rotWithShape="1">
          <a:blip r:embed="rId2">
            <a:alphaModFix/>
          </a:blip>
          <a:tile algn="tl" flip="none" tx="0" sx="100000" ty="-508000" sy="100000"/>
        </a:blip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901262" y="528303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 name="Google Shape;24;p4"/>
          <p:cNvPicPr preferRelativeResize="0"/>
          <p:nvPr/>
        </p:nvPicPr>
        <p:blipFill rotWithShape="1">
          <a:blip r:embed="rId3">
            <a:alphaModFix/>
          </a:blip>
          <a:srcRect b="0" l="0" r="0" t="0"/>
          <a:stretch/>
        </p:blipFill>
        <p:spPr>
          <a:xfrm>
            <a:off x="4579143" y="3587649"/>
            <a:ext cx="3033713" cy="10319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3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3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14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9" name="Google Shape;149;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0" name="Google Shape;150;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1" name="Google Shape;151;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2" name="Shape 152"/>
        <p:cNvGrpSpPr/>
        <p:nvPr/>
      </p:nvGrpSpPr>
      <p:grpSpPr>
        <a:xfrm>
          <a:off x="0" y="0"/>
          <a:ext cx="0" cy="0"/>
          <a:chOff x="0" y="0"/>
          <a:chExt cx="0" cy="0"/>
        </a:xfrm>
      </p:grpSpPr>
      <p:sp>
        <p:nvSpPr>
          <p:cNvPr id="153" name="Google Shape;153;p35"/>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35"/>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55" name="Google Shape;155;p3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759372" y="5000186"/>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7" name="Google Shape;27;p5"/>
          <p:cNvPicPr preferRelativeResize="0"/>
          <p:nvPr/>
        </p:nvPicPr>
        <p:blipFill rotWithShape="1">
          <a:blip r:embed="rId3">
            <a:alphaModFix/>
          </a:blip>
          <a:srcRect b="0" l="0" r="0" t="0"/>
          <a:stretch/>
        </p:blipFill>
        <p:spPr>
          <a:xfrm>
            <a:off x="0" y="6007471"/>
            <a:ext cx="2500313" cy="850529"/>
          </a:xfrm>
          <a:prstGeom prst="rect">
            <a:avLst/>
          </a:prstGeom>
          <a:noFill/>
          <a:ln>
            <a:noFill/>
          </a:ln>
        </p:spPr>
      </p:pic>
      <p:pic>
        <p:nvPicPr>
          <p:cNvPr descr="CEEDAR-LogoFinal-simple-white-17.png" id="28" name="Google Shape;28;p5"/>
          <p:cNvPicPr preferRelativeResize="0"/>
          <p:nvPr/>
        </p:nvPicPr>
        <p:blipFill rotWithShape="1">
          <a:blip r:embed="rId4">
            <a:alphaModFix/>
          </a:blip>
          <a:srcRect b="20516" l="0" r="0" t="19795"/>
          <a:stretch/>
        </p:blipFill>
        <p:spPr>
          <a:xfrm>
            <a:off x="8886153" y="6349561"/>
            <a:ext cx="3305847" cy="447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6"/>
          <p:cNvSpPr txBox="1"/>
          <p:nvPr>
            <p:ph type="title"/>
          </p:nvPr>
        </p:nvSpPr>
        <p:spPr>
          <a:xfrm>
            <a:off x="838200" y="850529"/>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 name="Google Shape;31;p6"/>
          <p:cNvPicPr preferRelativeResize="0"/>
          <p:nvPr/>
        </p:nvPicPr>
        <p:blipFill rotWithShape="1">
          <a:blip r:embed="rId3">
            <a:alphaModFix/>
          </a:blip>
          <a:srcRect b="0" l="0" r="0" t="0"/>
          <a:stretch/>
        </p:blipFill>
        <p:spPr>
          <a:xfrm>
            <a:off x="0" y="0"/>
            <a:ext cx="2500313" cy="850529"/>
          </a:xfrm>
          <a:prstGeom prst="rect">
            <a:avLst/>
          </a:prstGeom>
          <a:noFill/>
          <a:ln>
            <a:noFill/>
          </a:ln>
        </p:spPr>
      </p:pic>
      <p:pic>
        <p:nvPicPr>
          <p:cNvPr descr="CEEDAR-LogoFinal-simple-white-17.png" id="32" name="Google Shape;32;p6"/>
          <p:cNvPicPr preferRelativeResize="0"/>
          <p:nvPr/>
        </p:nvPicPr>
        <p:blipFill rotWithShape="1">
          <a:blip r:embed="rId4">
            <a:alphaModFix/>
          </a:blip>
          <a:srcRect b="20516" l="0" r="0" t="19795"/>
          <a:stretch/>
        </p:blipFill>
        <p:spPr>
          <a:xfrm>
            <a:off x="8886153" y="0"/>
            <a:ext cx="3305847" cy="5818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 type="body"/>
          </p:nvPr>
        </p:nvSpPr>
        <p:spPr>
          <a:xfrm>
            <a:off x="838200" y="1825625"/>
            <a:ext cx="5181600" cy="4234212"/>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
          <p:cNvSpPr txBox="1"/>
          <p:nvPr>
            <p:ph idx="2" type="body"/>
          </p:nvPr>
        </p:nvSpPr>
        <p:spPr>
          <a:xfrm>
            <a:off x="6172200" y="1825625"/>
            <a:ext cx="5181600" cy="4234212"/>
          </a:xfrm>
          <a:prstGeom prst="rect">
            <a:avLst/>
          </a:prstGeom>
          <a:noFill/>
          <a:ln>
            <a:noFill/>
          </a:ln>
        </p:spPr>
        <p:txBody>
          <a:bodyPr anchorCtr="0" anchor="t" bIns="45700" lIns="91425" spcFirstLastPara="1" rIns="91425" wrap="square" tIns="45700">
            <a:normAutofit/>
          </a:bodyPr>
          <a:lstStyle>
            <a:lvl1pPr indent="-342900" lvl="0" marL="457200" algn="l">
              <a:lnSpc>
                <a:spcPct val="14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8" name="Google Shape;38;p7"/>
          <p:cNvPicPr preferRelativeResize="0"/>
          <p:nvPr/>
        </p:nvPicPr>
        <p:blipFill rotWithShape="1">
          <a:blip r:embed="rId3">
            <a:alphaModFix/>
          </a:blip>
          <a:srcRect b="0" l="0" r="0" t="0"/>
          <a:stretch/>
        </p:blipFill>
        <p:spPr>
          <a:xfrm>
            <a:off x="0" y="0"/>
            <a:ext cx="2500313" cy="850529"/>
          </a:xfrm>
          <a:prstGeom prst="rect">
            <a:avLst/>
          </a:prstGeom>
          <a:noFill/>
          <a:ln>
            <a:noFill/>
          </a:ln>
        </p:spPr>
      </p:pic>
      <p:pic>
        <p:nvPicPr>
          <p:cNvPr descr="CEEDAR-LogoFinal-simple-white-17.png" id="39" name="Google Shape;39;p7"/>
          <p:cNvPicPr preferRelativeResize="0"/>
          <p:nvPr/>
        </p:nvPicPr>
        <p:blipFill rotWithShape="1">
          <a:blip r:embed="rId4">
            <a:alphaModFix/>
          </a:blip>
          <a:srcRect b="20516" l="0" r="0" t="19795"/>
          <a:stretch/>
        </p:blipFill>
        <p:spPr>
          <a:xfrm>
            <a:off x="8886153" y="0"/>
            <a:ext cx="3305847" cy="581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838200" y="836242"/>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2" type="sldNum"/>
          </p:nvPr>
        </p:nvSpPr>
        <p:spPr>
          <a:xfrm>
            <a:off x="0" y="6516122"/>
            <a:ext cx="666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43" name="Google Shape;43;p8"/>
          <p:cNvPicPr preferRelativeResize="0"/>
          <p:nvPr/>
        </p:nvPicPr>
        <p:blipFill rotWithShape="1">
          <a:blip r:embed="rId3">
            <a:alphaModFix/>
          </a:blip>
          <a:srcRect b="0" l="0" r="0" t="0"/>
          <a:stretch/>
        </p:blipFill>
        <p:spPr>
          <a:xfrm>
            <a:off x="0" y="0"/>
            <a:ext cx="2500313" cy="850529"/>
          </a:xfrm>
          <a:prstGeom prst="rect">
            <a:avLst/>
          </a:prstGeom>
          <a:noFill/>
          <a:ln>
            <a:noFill/>
          </a:ln>
        </p:spPr>
      </p:pic>
      <p:pic>
        <p:nvPicPr>
          <p:cNvPr descr="CEEDAR-LogoFinal-simple-white-17.png" id="44" name="Google Shape;44;p8"/>
          <p:cNvPicPr preferRelativeResize="0"/>
          <p:nvPr/>
        </p:nvPicPr>
        <p:blipFill rotWithShape="1">
          <a:blip r:embed="rId4">
            <a:alphaModFix/>
          </a:blip>
          <a:srcRect b="20516" l="0" r="0" t="19795"/>
          <a:stretch/>
        </p:blipFill>
        <p:spPr>
          <a:xfrm>
            <a:off x="8886153" y="0"/>
            <a:ext cx="3305847" cy="581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0"/>
          <a:stretch/>
        </p:blipFill>
        <p:spPr>
          <a:xfrm>
            <a:off x="0" y="6007471"/>
            <a:ext cx="2500313" cy="850529"/>
          </a:xfrm>
          <a:prstGeom prst="rect">
            <a:avLst/>
          </a:prstGeom>
          <a:noFill/>
          <a:ln>
            <a:noFill/>
          </a:ln>
        </p:spPr>
      </p:pic>
      <p:pic>
        <p:nvPicPr>
          <p:cNvPr descr="CEEDAR-LogoFinal-simple-white-17.png" id="47" name="Google Shape;47;p9"/>
          <p:cNvPicPr preferRelativeResize="0"/>
          <p:nvPr/>
        </p:nvPicPr>
        <p:blipFill rotWithShape="1">
          <a:blip r:embed="rId3">
            <a:alphaModFix/>
          </a:blip>
          <a:srcRect b="20516" l="0" r="0" t="19795"/>
          <a:stretch/>
        </p:blipFill>
        <p:spPr>
          <a:xfrm>
            <a:off x="8886153" y="6007471"/>
            <a:ext cx="3305847" cy="5818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8" name="Shape 48"/>
        <p:cNvGrpSpPr/>
        <p:nvPr/>
      </p:nvGrpSpPr>
      <p:grpSpPr>
        <a:xfrm>
          <a:off x="0" y="0"/>
          <a:ext cx="0" cy="0"/>
          <a:chOff x="0" y="0"/>
          <a:chExt cx="0" cy="0"/>
        </a:xfrm>
      </p:grpSpPr>
      <p:sp>
        <p:nvSpPr>
          <p:cNvPr id="49" name="Google Shape;4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1" name="Google Shape;51;p10"/>
          <p:cNvPicPr preferRelativeResize="0"/>
          <p:nvPr/>
        </p:nvPicPr>
        <p:blipFill rotWithShape="1">
          <a:blip r:embed="rId2">
            <a:alphaModFix/>
          </a:blip>
          <a:srcRect b="0" l="0" r="0" t="0"/>
          <a:stretch/>
        </p:blipFill>
        <p:spPr>
          <a:xfrm>
            <a:off x="0" y="6007471"/>
            <a:ext cx="2500313" cy="850529"/>
          </a:xfrm>
          <a:prstGeom prst="rect">
            <a:avLst/>
          </a:prstGeom>
          <a:noFill/>
          <a:ln>
            <a:noFill/>
          </a:ln>
        </p:spPr>
      </p:pic>
      <p:pic>
        <p:nvPicPr>
          <p:cNvPr descr="CEEDAR-LogoFinal-simple-white-17.png" id="52" name="Google Shape;52;p10"/>
          <p:cNvPicPr preferRelativeResize="0"/>
          <p:nvPr/>
        </p:nvPicPr>
        <p:blipFill rotWithShape="1">
          <a:blip r:embed="rId3">
            <a:alphaModFix/>
          </a:blip>
          <a:srcRect b="20516" l="0" r="0" t="19795"/>
          <a:stretch/>
        </p:blipFill>
        <p:spPr>
          <a:xfrm>
            <a:off x="8886153" y="6007471"/>
            <a:ext cx="3305847" cy="581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8.jp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slideLayout" Target="../slideLayouts/slideLayout11.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3.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3600"/>
              <a:buFont typeface="Montserrat"/>
              <a:buNone/>
              <a:defRPr b="1" i="0" sz="36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4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pic>
        <p:nvPicPr>
          <p:cNvPr id="60" name="Google Shape;60;p12"/>
          <p:cNvPicPr preferRelativeResize="0"/>
          <p:nvPr/>
        </p:nvPicPr>
        <p:blipFill rotWithShape="1">
          <a:blip r:embed="rId1">
            <a:alphaModFix/>
          </a:blip>
          <a:srcRect b="14013" l="0" r="0" t="0"/>
          <a:stretch/>
        </p:blipFill>
        <p:spPr>
          <a:xfrm>
            <a:off x="0" y="-1"/>
            <a:ext cx="12192000" cy="5896906"/>
          </a:xfrm>
          <a:prstGeom prst="rect">
            <a:avLst/>
          </a:prstGeom>
          <a:noFill/>
          <a:ln>
            <a:noFill/>
          </a:ln>
        </p:spPr>
      </p:pic>
      <p:sp>
        <p:nvSpPr>
          <p:cNvPr id="61" name="Google Shape;61;p12"/>
          <p:cNvSpPr txBox="1"/>
          <p:nvPr>
            <p:ph idx="11" type="ftr"/>
          </p:nvPr>
        </p:nvSpPr>
        <p:spPr>
          <a:xfrm>
            <a:off x="7104454" y="6616613"/>
            <a:ext cx="4778513" cy="123111"/>
          </a:xfrm>
          <a:prstGeom prst="rect">
            <a:avLst/>
          </a:prstGeom>
          <a:noFill/>
          <a:ln>
            <a:noFill/>
          </a:ln>
        </p:spPr>
        <p:txBody>
          <a:bodyPr anchorCtr="0" anchor="ctr" bIns="0" lIns="0" spcFirstLastPara="1" rIns="0" wrap="square" tIns="0">
            <a:sp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888888"/>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2" name="Google Shape;62;p12"/>
          <p:cNvSpPr txBox="1"/>
          <p:nvPr>
            <p:ph type="title"/>
          </p:nvPr>
        </p:nvSpPr>
        <p:spPr>
          <a:xfrm>
            <a:off x="903112" y="697971"/>
            <a:ext cx="10972800" cy="1799695"/>
          </a:xfrm>
          <a:prstGeom prst="rect">
            <a:avLst/>
          </a:prstGeom>
          <a:noFill/>
          <a:ln>
            <a:noFill/>
          </a:ln>
        </p:spPr>
        <p:txBody>
          <a:bodyPr anchorCtr="0" anchor="ctr" bIns="45700" lIns="0"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5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Franklin Gothic"/>
                <a:ea typeface="Franklin Gothic"/>
                <a:cs typeface="Franklin Gothic"/>
                <a:sym typeface="Franklin Gothic"/>
              </a:defRPr>
            </a:lvl9pPr>
          </a:lstStyle>
          <a:p/>
        </p:txBody>
      </p:sp>
      <p:sp>
        <p:nvSpPr>
          <p:cNvPr id="63" name="Google Shape;63;p12"/>
          <p:cNvSpPr txBox="1"/>
          <p:nvPr>
            <p:ph idx="1" type="body"/>
          </p:nvPr>
        </p:nvSpPr>
        <p:spPr>
          <a:xfrm>
            <a:off x="903112" y="2599267"/>
            <a:ext cx="10972800" cy="2895600"/>
          </a:xfrm>
          <a:prstGeom prst="rect">
            <a:avLst/>
          </a:prstGeom>
          <a:noFill/>
          <a:ln>
            <a:noFill/>
          </a:ln>
        </p:spPr>
        <p:txBody>
          <a:bodyPr anchorCtr="0" anchor="t" bIns="45700" lIns="0" spcFirstLastPara="1" rIns="91425" wrap="square" tIns="45700">
            <a:normAutofit/>
          </a:bodyPr>
          <a:lstStyle>
            <a:lvl1pPr indent="-228600" lvl="0" marL="457200" marR="0" rtl="0" algn="l">
              <a:lnSpc>
                <a:spcPct val="100000"/>
              </a:lnSpc>
              <a:spcBef>
                <a:spcPts val="640"/>
              </a:spcBef>
              <a:spcAft>
                <a:spcPts val="0"/>
              </a:spcAft>
              <a:buClr>
                <a:srgbClr val="000000"/>
              </a:buClr>
              <a:buSzPts val="1400"/>
              <a:buFont typeface="Arial"/>
              <a:buNone/>
              <a:defRPr b="0" i="0" sz="3200" u="none" cap="none" strike="noStrike">
                <a:solidFill>
                  <a:srgbClr val="BFBFBF"/>
                </a:solidFill>
                <a:latin typeface="Arial"/>
                <a:ea typeface="Arial"/>
                <a:cs typeface="Arial"/>
                <a:sym typeface="Arial"/>
              </a:defRPr>
            </a:lvl1pPr>
            <a:lvl2pPr indent="-228600" lvl="1" marL="914400" marR="0" rtl="0" algn="l">
              <a:lnSpc>
                <a:spcPct val="100000"/>
              </a:lnSpc>
              <a:spcBef>
                <a:spcPts val="48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3pPr>
            <a:lvl4pPr indent="-228600" lvl="3" marL="1828800" marR="0" rtl="0" algn="l">
              <a:lnSpc>
                <a:spcPct val="100000"/>
              </a:lnSpc>
              <a:spcBef>
                <a:spcPts val="32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100000"/>
              </a:lnSpc>
              <a:spcBef>
                <a:spcPts val="28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grpSp>
        <p:nvGrpSpPr>
          <p:cNvPr id="64" name="Google Shape;64;p12"/>
          <p:cNvGrpSpPr/>
          <p:nvPr/>
        </p:nvGrpSpPr>
        <p:grpSpPr>
          <a:xfrm>
            <a:off x="5497575" y="6035041"/>
            <a:ext cx="5735116" cy="575691"/>
            <a:chOff x="4299965" y="6028944"/>
            <a:chExt cx="4301337" cy="575691"/>
          </a:xfrm>
        </p:grpSpPr>
        <p:pic>
          <p:nvPicPr>
            <p:cNvPr descr="CEEDAR-LogoFinal-simple-white-17.png" id="65" name="Google Shape;65;p12"/>
            <p:cNvPicPr preferRelativeResize="0"/>
            <p:nvPr/>
          </p:nvPicPr>
          <p:blipFill rotWithShape="1">
            <a:blip r:embed="rId2">
              <a:alphaModFix/>
            </a:blip>
            <a:srcRect b="20516" l="0" r="0" t="19795"/>
            <a:stretch/>
          </p:blipFill>
          <p:spPr>
            <a:xfrm>
              <a:off x="4299965" y="6147816"/>
              <a:ext cx="2479385" cy="447675"/>
            </a:xfrm>
            <a:prstGeom prst="rect">
              <a:avLst/>
            </a:prstGeom>
            <a:noFill/>
            <a:ln>
              <a:noFill/>
            </a:ln>
          </p:spPr>
        </p:pic>
        <p:pic>
          <p:nvPicPr>
            <p:cNvPr id="66" name="Google Shape;66;p12"/>
            <p:cNvPicPr preferRelativeResize="0"/>
            <p:nvPr/>
          </p:nvPicPr>
          <p:blipFill rotWithShape="1">
            <a:blip r:embed="rId3">
              <a:alphaModFix/>
            </a:blip>
            <a:srcRect b="0" l="0" r="0" t="0"/>
            <a:stretch/>
          </p:blipFill>
          <p:spPr>
            <a:xfrm>
              <a:off x="7912400" y="6028944"/>
              <a:ext cx="688902" cy="575691"/>
            </a:xfrm>
            <a:prstGeom prst="rect">
              <a:avLst/>
            </a:prstGeom>
            <a:noFill/>
            <a:ln>
              <a:noFill/>
            </a:ln>
          </p:spPr>
        </p:pic>
      </p:grpSp>
      <p:pic>
        <p:nvPicPr>
          <p:cNvPr id="67" name="Google Shape;67;p12"/>
          <p:cNvPicPr preferRelativeResize="0"/>
          <p:nvPr/>
        </p:nvPicPr>
        <p:blipFill rotWithShape="1">
          <a:blip r:embed="rId4">
            <a:alphaModFix/>
          </a:blip>
          <a:srcRect b="0" l="0" r="0" t="0"/>
          <a:stretch/>
        </p:blipFill>
        <p:spPr>
          <a:xfrm>
            <a:off x="903112" y="5886571"/>
            <a:ext cx="2758776" cy="938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3600"/>
              <a:buFont typeface="Montserrat"/>
              <a:buNone/>
              <a:defRPr b="1" i="0" sz="36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4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3600"/>
              <a:buFont typeface="Montserrat"/>
              <a:buNone/>
              <a:defRPr b="1" i="0" sz="36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 name="Google Shape;103;p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4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hyperlink" Target="https://www.connectionsacademy.com/support/resources/article/online-teacher-vs-learning-coach-what-s-the-difference" TargetMode="External"/><Relationship Id="rId4" Type="http://schemas.openxmlformats.org/officeDocument/2006/relationships/image" Target="../media/image51.png"/><Relationship Id="rId5"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hyperlink" Target="https://www.pealcenter.org/" TargetMode="External"/><Relationship Id="rId4" Type="http://schemas.openxmlformats.org/officeDocument/2006/relationships/hyperlink" Target="https://www.understood.org/articles/en/parent-training-centers-a-free-resource" TargetMode="External"/><Relationship Id="rId5" Type="http://schemas.openxmlformats.org/officeDocument/2006/relationships/image" Target="../media/image56.png"/><Relationship Id="rId6"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hyperlink" Target="https://www.parentcenterhub.org/wp-content/uploads/repo_items/virtual-iep-meeting-tipsheets.pdf" TargetMode="External"/><Relationship Id="rId4" Type="http://schemas.openxmlformats.org/officeDocument/2006/relationships/image" Target="../media/image75.png"/><Relationship Id="rId5" Type="http://schemas.openxmlformats.org/officeDocument/2006/relationships/hyperlink" Target="https://dpi.wi.gov/sped/college-and-career-ready-ieps/learning-resources/virtual-iep-meeting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hyperlink" Target="https://youtu.be/xDpD15tL6fk" TargetMode="External"/><Relationship Id="rId4" Type="http://schemas.openxmlformats.org/officeDocument/2006/relationships/hyperlink" Target="https://www.marshall.org/wp-content/uploads/2020/04/Virtual-IEP-Meetings.pdf" TargetMode="External"/><Relationship Id="rId9" Type="http://schemas.openxmlformats.org/officeDocument/2006/relationships/image" Target="../media/image57.png"/><Relationship Id="rId5" Type="http://schemas.openxmlformats.org/officeDocument/2006/relationships/hyperlink" Target="https://www.parentcenterhub.org/wp-content/uploads/repo_items/virtual-iep-meeting-tipsheets.pdf" TargetMode="External"/><Relationship Id="rId6" Type="http://schemas.openxmlformats.org/officeDocument/2006/relationships/hyperlink" Target="https://www.pattan.net/Disabilities/Deaf-and-Hard-of-Hearing/Virtual-Learning-Resources" TargetMode="External"/><Relationship Id="rId7" Type="http://schemas.openxmlformats.org/officeDocument/2006/relationships/hyperlink" Target="https://autismclassroomresources.com/podcasts/virtual-iep-meeting/" TargetMode="External"/><Relationship Id="rId8"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64.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hyperlink" Target="https://www.edutopia.org/article/7-tips-teaching-videos" TargetMode="External"/><Relationship Id="rId4" Type="http://schemas.openxmlformats.org/officeDocument/2006/relationships/hyperlink" Target="https://youtu.be/C7etwbRgqsg" TargetMode="External"/><Relationship Id="rId11" Type="http://schemas.openxmlformats.org/officeDocument/2006/relationships/hyperlink" Target="https://www.understood.org/articles/en/teacher-videos-5-reasons-why-making-your-own-videos-can-help-with-distance" TargetMode="External"/><Relationship Id="rId10" Type="http://schemas.openxmlformats.org/officeDocument/2006/relationships/hyperlink" Target="https://www.screencastify.com/blog/10-ways-to-use-video-for-in-person-learning" TargetMode="External"/><Relationship Id="rId12" Type="http://schemas.openxmlformats.org/officeDocument/2006/relationships/image" Target="../media/image57.png"/><Relationship Id="rId9" Type="http://schemas.openxmlformats.org/officeDocument/2006/relationships/image" Target="../media/image69.png"/><Relationship Id="rId5" Type="http://schemas.openxmlformats.org/officeDocument/2006/relationships/hyperlink" Target="https://www.cultofpedagogy.com/category/technology/" TargetMode="External"/><Relationship Id="rId6" Type="http://schemas.openxmlformats.org/officeDocument/2006/relationships/image" Target="../media/image67.png"/><Relationship Id="rId7" Type="http://schemas.openxmlformats.org/officeDocument/2006/relationships/hyperlink" Target="https://www.thetechedvocate.org/the-best-screen-recorders-of-2020-all-the-best-options-for-creating-tutorials-recording-webinars-etc/" TargetMode="External"/><Relationship Id="rId8" Type="http://schemas.openxmlformats.org/officeDocument/2006/relationships/hyperlink" Target="https://www.commonsense.org/education/articles/the-best-screencasting-tools-for-classroom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hyperlink" Target="https://www.thepodcasthost.com/planning/how-to-start-a-podcast/" TargetMode="External"/><Relationship Id="rId4" Type="http://schemas.openxmlformats.org/officeDocument/2006/relationships/hyperlink" Target="https://www.commonsense.org/education/articles/19-great-learning-podcasts-for-the-classroom" TargetMode="External"/><Relationship Id="rId5" Type="http://schemas.openxmlformats.org/officeDocument/2006/relationships/hyperlink" Target="https://www.edutopia.org/article/5-step-guide-making-your-own-instructional-videos" TargetMode="External"/><Relationship Id="rId6" Type="http://schemas.openxmlformats.org/officeDocument/2006/relationships/hyperlink" Target="https://autisminternetmodules.org/up_doc/VideoModelingSteps.pdf" TargetMode="External"/><Relationship Id="rId7" Type="http://schemas.openxmlformats.org/officeDocument/2006/relationships/image" Target="../media/image73.png"/><Relationship Id="rId8" Type="http://schemas.openxmlformats.org/officeDocument/2006/relationships/image" Target="../media/image57.png"/></Relationships>
</file>

<file path=ppt/slides/_rels/slide27.xml.rels><?xml version="1.0" encoding="UTF-8" standalone="yes"?><Relationships xmlns="http://schemas.openxmlformats.org/package/2006/relationships"><Relationship Id="rId11" Type="http://schemas.openxmlformats.org/officeDocument/2006/relationships/hyperlink" Target="https://www.weareteachers.com/must-listen-podcasts/" TargetMode="External"/><Relationship Id="rId10" Type="http://schemas.openxmlformats.org/officeDocument/2006/relationships/image" Target="../media/image70.png"/><Relationship Id="rId13" Type="http://schemas.openxmlformats.org/officeDocument/2006/relationships/image" Target="../media/image57.png"/><Relationship Id="rId12" Type="http://schemas.openxmlformats.org/officeDocument/2006/relationships/image" Target="../media/image74.png"/><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hyperlink" Target="https://www.cultofpedagogy.com/pod/" TargetMode="External"/><Relationship Id="rId4" Type="http://schemas.openxmlformats.org/officeDocument/2006/relationships/image" Target="../media/image81.png"/><Relationship Id="rId9" Type="http://schemas.openxmlformats.org/officeDocument/2006/relationships/hyperlink" Target="https://thecornerstoneforteachers.com/12-of-my-favorite-podcasts-for-teachers/" TargetMode="External"/><Relationship Id="rId5" Type="http://schemas.openxmlformats.org/officeDocument/2006/relationships/hyperlink" Target="https://shakeuplearning.com/blog/16-fantastic-podcasts-for-teachers/" TargetMode="External"/><Relationship Id="rId6" Type="http://schemas.openxmlformats.org/officeDocument/2006/relationships/image" Target="../media/image78.png"/><Relationship Id="rId7" Type="http://schemas.openxmlformats.org/officeDocument/2006/relationships/hyperlink" Target="https://www.coolcatteacher.com/podcast/" TargetMode="External"/><Relationship Id="rId8"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hyperlink" Target="https://www.g2.com/categories/classroom-messaging" TargetMode="External"/><Relationship Id="rId10" Type="http://schemas.openxmlformats.org/officeDocument/2006/relationships/hyperlink" Target="https://www.g2.com/categories/classroom-messaging" TargetMode="External"/><Relationship Id="rId13" Type="http://schemas.openxmlformats.org/officeDocument/2006/relationships/hyperlink" Target="https://www.dyknow.com/blog/the-secret-to-remote-learning-communication-with-parents/" TargetMode="External"/><Relationship Id="rId12" Type="http://schemas.openxmlformats.org/officeDocument/2006/relationships/hyperlink" Target="https://sproutsocial.com/insights/social-media-for-education/" TargetMode="External"/><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hyperlink" Target="https://www.g2.com/categories/classroom-messaging" TargetMode="External"/><Relationship Id="rId4" Type="http://schemas.openxmlformats.org/officeDocument/2006/relationships/hyperlink" Target="https://www.g2.com/categories/classroom-messaging" TargetMode="External"/><Relationship Id="rId9" Type="http://schemas.openxmlformats.org/officeDocument/2006/relationships/hyperlink" Target="https://www.g2.com/categories/classroom-messaging" TargetMode="External"/><Relationship Id="rId15" Type="http://schemas.openxmlformats.org/officeDocument/2006/relationships/image" Target="../media/image57.png"/><Relationship Id="rId14" Type="http://schemas.openxmlformats.org/officeDocument/2006/relationships/hyperlink" Target="https://michiganvirtual.org/blog/tips-and-tricks-for-communicating-with-parents-and-students/" TargetMode="External"/><Relationship Id="rId5" Type="http://schemas.openxmlformats.org/officeDocument/2006/relationships/hyperlink" Target="https://www.edutopia.org/article/teacher-parent-communication-strategies-start-year-right" TargetMode="External"/><Relationship Id="rId6" Type="http://schemas.openxmlformats.org/officeDocument/2006/relationships/hyperlink" Target="https://www.commonsense.org/education/articles/the-best-family-communication-platforms-for-teachers-and-schools" TargetMode="External"/><Relationship Id="rId7" Type="http://schemas.openxmlformats.org/officeDocument/2006/relationships/hyperlink" Target="https://www.g2.com/categories/classroom-messaging" TargetMode="External"/><Relationship Id="rId8" Type="http://schemas.openxmlformats.org/officeDocument/2006/relationships/hyperlink" Target="https://www.g2.com/categories/classroom-messag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hyperlink" Target="https://www.browardschools.com/parentuniversity" TargetMode="External"/><Relationship Id="rId4" Type="http://schemas.openxmlformats.org/officeDocument/2006/relationships/image" Target="../media/image66.jpg"/><Relationship Id="rId5" Type="http://schemas.openxmlformats.org/officeDocument/2006/relationships/image" Target="../media/image71.png"/><Relationship Id="rId6"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0.xml.rels><?xml version="1.0" encoding="UTF-8" standalone="yes"?><Relationships xmlns="http://schemas.openxmlformats.org/package/2006/relationships"><Relationship Id="rId10" Type="http://schemas.openxmlformats.org/officeDocument/2006/relationships/image" Target="../media/image57.png"/><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hyperlink" Target="https://drive.google.com/file/d/1BV8LSMSeK079v-fPbU2r0aOb3BqhhP8x/view" TargetMode="External"/><Relationship Id="rId4" Type="http://schemas.openxmlformats.org/officeDocument/2006/relationships/hyperlink" Target="https://www.educationworld.com/online-tools-foster-parent-teacher-engagement" TargetMode="External"/><Relationship Id="rId9" Type="http://schemas.openxmlformats.org/officeDocument/2006/relationships/image" Target="../media/image93.png"/><Relationship Id="rId5" Type="http://schemas.openxmlformats.org/officeDocument/2006/relationships/hyperlink" Target="https://www.edutopia.org/article/parent-engagement-digital-age" TargetMode="External"/><Relationship Id="rId6" Type="http://schemas.openxmlformats.org/officeDocument/2006/relationships/hyperlink" Target="https://www.commonsense.org/education/top-picks/apps-and-websites-for-improving-parent-teacher-communication" TargetMode="External"/><Relationship Id="rId7" Type="http://schemas.openxmlformats.org/officeDocument/2006/relationships/hyperlink" Target="https://blog.parentsquare.com/covid-19-tips/2020/4/29/tip-31-organize-virtual-events-for-parents-and-families-to-increase-engagement" TargetMode="External"/><Relationship Id="rId8" Type="http://schemas.openxmlformats.org/officeDocument/2006/relationships/hyperlink" Target="https://www.albert.io/blog/virtual-parent-teacher-conferences/" TargetMode="External"/></Relationships>
</file>

<file path=ppt/slides/_rels/slide31.xml.rels><?xml version="1.0" encoding="UTF-8" standalone="yes"?><Relationships xmlns="http://schemas.openxmlformats.org/package/2006/relationships"><Relationship Id="rId11" Type="http://schemas.openxmlformats.org/officeDocument/2006/relationships/image" Target="../media/image76.jpg"/><Relationship Id="rId10" Type="http://schemas.openxmlformats.org/officeDocument/2006/relationships/image" Target="../media/image83.jpg"/><Relationship Id="rId13" Type="http://schemas.openxmlformats.org/officeDocument/2006/relationships/image" Target="../media/image91.png"/><Relationship Id="rId12" Type="http://schemas.openxmlformats.org/officeDocument/2006/relationships/image" Target="../media/image89.png"/><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68.jpg"/><Relationship Id="rId4" Type="http://schemas.openxmlformats.org/officeDocument/2006/relationships/image" Target="../media/image90.png"/><Relationship Id="rId9" Type="http://schemas.openxmlformats.org/officeDocument/2006/relationships/image" Target="../media/image72.png"/><Relationship Id="rId15" Type="http://schemas.openxmlformats.org/officeDocument/2006/relationships/image" Target="../media/image57.png"/><Relationship Id="rId14" Type="http://schemas.openxmlformats.org/officeDocument/2006/relationships/image" Target="../media/image80.png"/><Relationship Id="rId5" Type="http://schemas.openxmlformats.org/officeDocument/2006/relationships/image" Target="../media/image84.png"/><Relationship Id="rId6" Type="http://schemas.openxmlformats.org/officeDocument/2006/relationships/image" Target="../media/image92.png"/><Relationship Id="rId7" Type="http://schemas.openxmlformats.org/officeDocument/2006/relationships/image" Target="../media/image94.png"/><Relationship Id="rId8"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ceedarcenter.padlet.org/rsilva1/4jvadwtg9dbbvm3h" TargetMode="External"/><Relationship Id="rId4" Type="http://schemas.openxmlformats.org/officeDocument/2006/relationships/hyperlink" Target="https://ceedarcenter.padlet.org/rsilva1/4jvadwtg9dbbvm3h"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ciddl.org/" TargetMode="External"/><Relationship Id="rId4" Type="http://schemas.openxmlformats.org/officeDocument/2006/relationships/hyperlink" Target="https://tinyurl.com/CIDDLNetwork" TargetMode="External"/><Relationship Id="rId5" Type="http://schemas.openxmlformats.org/officeDocument/2006/relationships/image" Target="../media/image82.png"/><Relationship Id="rId6"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ceedar.education.ufl.edu/portfolio/preparing-teacher-candidates-for-online-and-hybrid-instruction/" TargetMode="External"/><Relationship Id="rId4" Type="http://schemas.openxmlformats.org/officeDocument/2006/relationships/hyperlink" Target="https://ceedar.education.ufl.edu/portfolio/preparing-teacher-candidates-for-online-and-hybrid-instruction/" TargetMode="External"/><Relationship Id="rId5"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6"/>
          <p:cNvSpPr txBox="1"/>
          <p:nvPr>
            <p:ph type="title"/>
          </p:nvPr>
        </p:nvSpPr>
        <p:spPr>
          <a:xfrm>
            <a:off x="0" y="1301400"/>
            <a:ext cx="12192000" cy="1061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Montserrat"/>
              <a:buNone/>
            </a:pPr>
            <a:r>
              <a:rPr b="0" lang="en-US" sz="3400">
                <a:solidFill>
                  <a:srgbClr val="073763"/>
                </a:solidFill>
                <a:latin typeface="Arial"/>
                <a:ea typeface="Arial"/>
                <a:cs typeface="Arial"/>
                <a:sym typeface="Arial"/>
              </a:rPr>
              <a:t>Check In: Use the annotate tool to select which topics related to preparing candidates for online and hybrid instruction are you still interested in learning more about</a:t>
            </a:r>
            <a:endParaRPr b="0" sz="3400">
              <a:solidFill>
                <a:srgbClr val="073763"/>
              </a:solidFill>
              <a:latin typeface="Arial"/>
              <a:ea typeface="Arial"/>
              <a:cs typeface="Arial"/>
              <a:sym typeface="Arial"/>
            </a:endParaRPr>
          </a:p>
          <a:p>
            <a:pPr indent="0" lvl="0" marL="0" rtl="0" algn="ctr">
              <a:lnSpc>
                <a:spcPct val="90000"/>
              </a:lnSpc>
              <a:spcBef>
                <a:spcPts val="0"/>
              </a:spcBef>
              <a:spcAft>
                <a:spcPts val="0"/>
              </a:spcAft>
              <a:buClr>
                <a:schemeClr val="dk1"/>
              </a:buClr>
              <a:buSzPts val="3240"/>
              <a:buFont typeface="Montserrat"/>
              <a:buNone/>
            </a:pPr>
            <a:r>
              <a:t/>
            </a:r>
            <a:endParaRPr b="0">
              <a:highlight>
                <a:schemeClr val="accent4"/>
              </a:highlight>
              <a:latin typeface="Arial"/>
              <a:ea typeface="Arial"/>
              <a:cs typeface="Arial"/>
              <a:sym typeface="Arial"/>
            </a:endParaRPr>
          </a:p>
        </p:txBody>
      </p:sp>
      <p:sp>
        <p:nvSpPr>
          <p:cNvPr id="161" name="Google Shape;161;p36"/>
          <p:cNvSpPr txBox="1"/>
          <p:nvPr/>
        </p:nvSpPr>
        <p:spPr>
          <a:xfrm>
            <a:off x="138125" y="2239675"/>
            <a:ext cx="3039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latin typeface="Helvetica Neue"/>
                <a:ea typeface="Helvetica Neue"/>
                <a:cs typeface="Helvetica Neue"/>
                <a:sym typeface="Helvetica Neue"/>
              </a:rPr>
              <a:t>Standards for Virtual/Hybrid Teaching</a:t>
            </a:r>
            <a:endParaRPr sz="2400" u="sng">
              <a:latin typeface="Helvetica Neue"/>
              <a:ea typeface="Helvetica Neue"/>
              <a:cs typeface="Helvetica Neue"/>
              <a:sym typeface="Helvetica Neue"/>
            </a:endParaRPr>
          </a:p>
        </p:txBody>
      </p:sp>
      <p:cxnSp>
        <p:nvCxnSpPr>
          <p:cNvPr id="162" name="Google Shape;162;p36"/>
          <p:cNvCxnSpPr/>
          <p:nvPr/>
        </p:nvCxnSpPr>
        <p:spPr>
          <a:xfrm>
            <a:off x="6230875" y="2426325"/>
            <a:ext cx="39300" cy="4016400"/>
          </a:xfrm>
          <a:prstGeom prst="straightConnector1">
            <a:avLst/>
          </a:prstGeom>
          <a:noFill/>
          <a:ln cap="flat" cmpd="sng" w="9525">
            <a:solidFill>
              <a:schemeClr val="dk2"/>
            </a:solidFill>
            <a:prstDash val="solid"/>
            <a:round/>
            <a:headEnd len="med" w="med" type="none"/>
            <a:tailEnd len="med" w="med" type="none"/>
          </a:ln>
        </p:spPr>
      </p:cxnSp>
      <p:cxnSp>
        <p:nvCxnSpPr>
          <p:cNvPr id="163" name="Google Shape;163;p36"/>
          <p:cNvCxnSpPr/>
          <p:nvPr/>
        </p:nvCxnSpPr>
        <p:spPr>
          <a:xfrm>
            <a:off x="9205450" y="2426325"/>
            <a:ext cx="39300" cy="4016400"/>
          </a:xfrm>
          <a:prstGeom prst="straightConnector1">
            <a:avLst/>
          </a:prstGeom>
          <a:noFill/>
          <a:ln cap="flat" cmpd="sng" w="9525">
            <a:solidFill>
              <a:schemeClr val="dk2"/>
            </a:solidFill>
            <a:prstDash val="solid"/>
            <a:round/>
            <a:headEnd len="med" w="med" type="none"/>
            <a:tailEnd len="med" w="med" type="none"/>
          </a:ln>
        </p:spPr>
      </p:cxnSp>
      <p:sp>
        <p:nvSpPr>
          <p:cNvPr id="164" name="Google Shape;164;p36"/>
          <p:cNvSpPr txBox="1"/>
          <p:nvPr/>
        </p:nvSpPr>
        <p:spPr>
          <a:xfrm>
            <a:off x="3177425" y="2362500"/>
            <a:ext cx="303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latin typeface="Helvetica Neue"/>
                <a:ea typeface="Helvetica Neue"/>
                <a:cs typeface="Helvetica Neue"/>
                <a:sym typeface="Helvetica Neue"/>
              </a:rPr>
              <a:t>Teaching Methods &amp; Curriculum</a:t>
            </a:r>
            <a:endParaRPr sz="2400" u="sng">
              <a:latin typeface="Helvetica Neue"/>
              <a:ea typeface="Helvetica Neue"/>
              <a:cs typeface="Helvetica Neue"/>
              <a:sym typeface="Helvetica Neue"/>
            </a:endParaRPr>
          </a:p>
        </p:txBody>
      </p:sp>
      <p:cxnSp>
        <p:nvCxnSpPr>
          <p:cNvPr id="165" name="Google Shape;165;p36"/>
          <p:cNvCxnSpPr/>
          <p:nvPr/>
        </p:nvCxnSpPr>
        <p:spPr>
          <a:xfrm>
            <a:off x="3030475" y="2426325"/>
            <a:ext cx="39300" cy="4016400"/>
          </a:xfrm>
          <a:prstGeom prst="straightConnector1">
            <a:avLst/>
          </a:prstGeom>
          <a:noFill/>
          <a:ln cap="flat" cmpd="sng" w="9525">
            <a:solidFill>
              <a:schemeClr val="dk2"/>
            </a:solidFill>
            <a:prstDash val="solid"/>
            <a:round/>
            <a:headEnd len="med" w="med" type="none"/>
            <a:tailEnd len="med" w="med" type="none"/>
          </a:ln>
        </p:spPr>
      </p:cxnSp>
      <p:sp>
        <p:nvSpPr>
          <p:cNvPr id="166" name="Google Shape;166;p36"/>
          <p:cNvSpPr txBox="1"/>
          <p:nvPr/>
        </p:nvSpPr>
        <p:spPr>
          <a:xfrm>
            <a:off x="6216725" y="2362500"/>
            <a:ext cx="303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latin typeface="Helvetica Neue"/>
                <a:ea typeface="Helvetica Neue"/>
                <a:cs typeface="Helvetica Neue"/>
                <a:sym typeface="Helvetica Neue"/>
              </a:rPr>
              <a:t>Practica/Field Experiences</a:t>
            </a:r>
            <a:endParaRPr sz="2400" u="sng">
              <a:latin typeface="Helvetica Neue"/>
              <a:ea typeface="Helvetica Neue"/>
              <a:cs typeface="Helvetica Neue"/>
              <a:sym typeface="Helvetica Neue"/>
            </a:endParaRPr>
          </a:p>
        </p:txBody>
      </p:sp>
      <p:sp>
        <p:nvSpPr>
          <p:cNvPr id="167" name="Google Shape;167;p36"/>
          <p:cNvSpPr txBox="1"/>
          <p:nvPr/>
        </p:nvSpPr>
        <p:spPr>
          <a:xfrm>
            <a:off x="9323625" y="2424475"/>
            <a:ext cx="303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latin typeface="Helvetica Neue"/>
                <a:ea typeface="Helvetica Neue"/>
                <a:cs typeface="Helvetica Neue"/>
                <a:sym typeface="Helvetica Neue"/>
              </a:rPr>
              <a:t>Other (please indicate in chat)</a:t>
            </a:r>
            <a:endParaRPr sz="2400" u="sng">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1C4587"/>
                </a:solidFill>
              </a:rPr>
              <a:t>The Family</a:t>
            </a:r>
            <a:endParaRPr>
              <a:solidFill>
                <a:srgbClr val="1C4587"/>
              </a:solidFill>
            </a:endParaRPr>
          </a:p>
        </p:txBody>
      </p:sp>
      <p:pic>
        <p:nvPicPr>
          <p:cNvPr id="239" name="Google Shape;239;p45"/>
          <p:cNvPicPr preferRelativeResize="0"/>
          <p:nvPr/>
        </p:nvPicPr>
        <p:blipFill>
          <a:blip r:embed="rId3">
            <a:alphaModFix/>
          </a:blip>
          <a:stretch>
            <a:fillRect/>
          </a:stretch>
        </p:blipFill>
        <p:spPr>
          <a:xfrm>
            <a:off x="2389650" y="1536800"/>
            <a:ext cx="7760125" cy="4415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6"/>
          <p:cNvPicPr preferRelativeResize="0"/>
          <p:nvPr/>
        </p:nvPicPr>
        <p:blipFill>
          <a:blip r:embed="rId3">
            <a:alphaModFix/>
          </a:blip>
          <a:stretch>
            <a:fillRect/>
          </a:stretch>
        </p:blipFill>
        <p:spPr>
          <a:xfrm>
            <a:off x="623888" y="2217975"/>
            <a:ext cx="10944225" cy="3533775"/>
          </a:xfrm>
          <a:prstGeom prst="rect">
            <a:avLst/>
          </a:prstGeom>
          <a:noFill/>
          <a:ln>
            <a:noFill/>
          </a:ln>
        </p:spPr>
      </p:pic>
      <p:pic>
        <p:nvPicPr>
          <p:cNvPr id="246" name="Google Shape;246;p46"/>
          <p:cNvPicPr preferRelativeResize="0"/>
          <p:nvPr/>
        </p:nvPicPr>
        <p:blipFill>
          <a:blip r:embed="rId4">
            <a:alphaModFix/>
          </a:blip>
          <a:stretch>
            <a:fillRect/>
          </a:stretch>
        </p:blipFill>
        <p:spPr>
          <a:xfrm>
            <a:off x="3261650" y="252050"/>
            <a:ext cx="4772325" cy="1795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7"/>
          <p:cNvSpPr txBox="1"/>
          <p:nvPr>
            <p:ph type="title"/>
          </p:nvPr>
        </p:nvSpPr>
        <p:spPr>
          <a:xfrm>
            <a:off x="415650" y="6774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300">
                <a:solidFill>
                  <a:srgbClr val="1C4587"/>
                </a:solidFill>
                <a:latin typeface="Georgia"/>
                <a:ea typeface="Georgia"/>
                <a:cs typeface="Georgia"/>
                <a:sym typeface="Georgia"/>
              </a:rPr>
              <a:t>Collaborate - Learning Coach</a:t>
            </a:r>
            <a:endParaRPr b="1" sz="4300">
              <a:solidFill>
                <a:srgbClr val="1C4587"/>
              </a:solidFill>
              <a:latin typeface="Georgia"/>
              <a:ea typeface="Georgia"/>
              <a:cs typeface="Georgia"/>
              <a:sym typeface="Georgia"/>
            </a:endParaRPr>
          </a:p>
        </p:txBody>
      </p:sp>
      <p:sp>
        <p:nvSpPr>
          <p:cNvPr id="252" name="Google Shape;252;p47"/>
          <p:cNvSpPr txBox="1"/>
          <p:nvPr>
            <p:ph idx="1" type="body"/>
          </p:nvPr>
        </p:nvSpPr>
        <p:spPr>
          <a:xfrm>
            <a:off x="306875" y="1818458"/>
            <a:ext cx="7063500" cy="3902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900">
                <a:solidFill>
                  <a:srgbClr val="1C4587"/>
                </a:solidFill>
                <a:latin typeface="Georgia"/>
                <a:ea typeface="Georgia"/>
                <a:cs typeface="Georgia"/>
                <a:sym typeface="Georgia"/>
              </a:rPr>
              <a:t>Pandemic - Resulted in Role Changes</a:t>
            </a:r>
            <a:endParaRPr sz="2900">
              <a:solidFill>
                <a:srgbClr val="1C4587"/>
              </a:solidFill>
              <a:latin typeface="Georgia"/>
              <a:ea typeface="Georgia"/>
              <a:cs typeface="Georgia"/>
              <a:sym typeface="Georgia"/>
            </a:endParaRPr>
          </a:p>
          <a:p>
            <a:pPr indent="-488950" lvl="0" marL="609600" rtl="0" algn="l">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Social Emotional Development</a:t>
            </a:r>
            <a:endParaRPr sz="2900">
              <a:solidFill>
                <a:srgbClr val="1C4587"/>
              </a:solidFill>
              <a:latin typeface="Georgia"/>
              <a:ea typeface="Georgia"/>
              <a:cs typeface="Georgia"/>
              <a:sym typeface="Georgia"/>
            </a:endParaRPr>
          </a:p>
          <a:p>
            <a:pPr indent="-488950" lvl="0" marL="609600" rtl="0" algn="l">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Executive Functioning Skills</a:t>
            </a:r>
            <a:endParaRPr sz="2900">
              <a:solidFill>
                <a:srgbClr val="1C4587"/>
              </a:solidFill>
              <a:latin typeface="Georgia"/>
              <a:ea typeface="Georgia"/>
              <a:cs typeface="Georgia"/>
              <a:sym typeface="Georgia"/>
            </a:endParaRPr>
          </a:p>
          <a:p>
            <a:pPr indent="-488950" lvl="0" marL="609600" rtl="0" algn="l">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Technologist</a:t>
            </a:r>
            <a:endParaRPr sz="2900">
              <a:solidFill>
                <a:srgbClr val="1C4587"/>
              </a:solidFill>
              <a:latin typeface="Georgia"/>
              <a:ea typeface="Georgia"/>
              <a:cs typeface="Georgia"/>
              <a:sym typeface="Georgia"/>
            </a:endParaRPr>
          </a:p>
          <a:p>
            <a:pPr indent="-488950" lvl="0" marL="609600" rtl="0" algn="l">
              <a:lnSpc>
                <a:spcPct val="115000"/>
              </a:lnSpc>
              <a:spcBef>
                <a:spcPts val="1000"/>
              </a:spcBef>
              <a:spcAft>
                <a:spcPts val="0"/>
              </a:spcAft>
              <a:buClr>
                <a:srgbClr val="1C4587"/>
              </a:buClr>
              <a:buSzPts val="2900"/>
              <a:buFont typeface="Georgia"/>
              <a:buAutoNum type="arabicPeriod"/>
            </a:pPr>
            <a:r>
              <a:rPr lang="en-US" sz="2900">
                <a:solidFill>
                  <a:srgbClr val="1C4587"/>
                </a:solidFill>
                <a:latin typeface="Georgia"/>
                <a:ea typeface="Georgia"/>
                <a:cs typeface="Georgia"/>
                <a:sym typeface="Georgia"/>
              </a:rPr>
              <a:t>Master Communicator</a:t>
            </a:r>
            <a:endParaRPr sz="2900">
              <a:solidFill>
                <a:srgbClr val="1C4587"/>
              </a:solidFill>
              <a:latin typeface="Georgia"/>
              <a:ea typeface="Georgia"/>
              <a:cs typeface="Georgia"/>
              <a:sym typeface="Georgia"/>
            </a:endParaRPr>
          </a:p>
          <a:p>
            <a:pPr indent="0" lvl="0" marL="0" rtl="0" algn="l">
              <a:lnSpc>
                <a:spcPct val="115000"/>
              </a:lnSpc>
              <a:spcBef>
                <a:spcPts val="1000"/>
              </a:spcBef>
              <a:spcAft>
                <a:spcPts val="0"/>
              </a:spcAft>
              <a:buNone/>
            </a:pPr>
            <a:r>
              <a:rPr lang="en-US" sz="2900">
                <a:solidFill>
                  <a:srgbClr val="1C4587"/>
                </a:solidFill>
                <a:latin typeface="Georgia"/>
                <a:ea typeface="Georgia"/>
                <a:cs typeface="Georgia"/>
                <a:sym typeface="Georgia"/>
              </a:rPr>
              <a:t>What about the Parent/Family?</a:t>
            </a:r>
            <a:endParaRPr sz="2900">
              <a:solidFill>
                <a:srgbClr val="1C4587"/>
              </a:solidFill>
              <a:latin typeface="Georgia"/>
              <a:ea typeface="Georgia"/>
              <a:cs typeface="Georgia"/>
              <a:sym typeface="Georgia"/>
            </a:endParaRPr>
          </a:p>
        </p:txBody>
      </p:sp>
      <p:pic>
        <p:nvPicPr>
          <p:cNvPr id="253" name="Google Shape;253;p47"/>
          <p:cNvPicPr preferRelativeResize="0"/>
          <p:nvPr/>
        </p:nvPicPr>
        <p:blipFill>
          <a:blip r:embed="rId3">
            <a:alphaModFix/>
          </a:blip>
          <a:stretch>
            <a:fillRect/>
          </a:stretch>
        </p:blipFill>
        <p:spPr>
          <a:xfrm>
            <a:off x="6988567" y="2025517"/>
            <a:ext cx="4907466" cy="2760433"/>
          </a:xfrm>
          <a:prstGeom prst="rect">
            <a:avLst/>
          </a:prstGeom>
          <a:noFill/>
          <a:ln>
            <a:noFill/>
          </a:ln>
        </p:spPr>
      </p:pic>
      <p:sp>
        <p:nvSpPr>
          <p:cNvPr id="254" name="Google Shape;254;p47"/>
          <p:cNvSpPr txBox="1"/>
          <p:nvPr/>
        </p:nvSpPr>
        <p:spPr>
          <a:xfrm>
            <a:off x="6159867" y="1219267"/>
            <a:ext cx="6325500" cy="6156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Clr>
                <a:schemeClr val="dk1"/>
              </a:buClr>
              <a:buSzPts val="1500"/>
              <a:buFont typeface="Arial"/>
              <a:buNone/>
            </a:pPr>
            <a:r>
              <a:rPr b="1" lang="en-US" sz="2400">
                <a:solidFill>
                  <a:srgbClr val="1C4587"/>
                </a:solidFill>
                <a:latin typeface="Georgia"/>
                <a:ea typeface="Georgia"/>
                <a:cs typeface="Georgia"/>
                <a:sym typeface="Georgia"/>
              </a:rPr>
              <a:t>“It Takes a Village to Raise a Child” </a:t>
            </a:r>
            <a:endParaRPr b="1" sz="1900">
              <a:latin typeface="Georgia"/>
              <a:ea typeface="Georgia"/>
              <a:cs typeface="Georgia"/>
              <a:sym typeface="Georgia"/>
            </a:endParaRPr>
          </a:p>
        </p:txBody>
      </p:sp>
      <p:pic>
        <p:nvPicPr>
          <p:cNvPr id="255" name="Google Shape;255;p47"/>
          <p:cNvPicPr preferRelativeResize="0"/>
          <p:nvPr/>
        </p:nvPicPr>
        <p:blipFill rotWithShape="1">
          <a:blip r:embed="rId4">
            <a:alphaModFix/>
          </a:blip>
          <a:srcRect b="0" l="0" r="0" t="0"/>
          <a:stretch/>
        </p:blipFill>
        <p:spPr>
          <a:xfrm>
            <a:off x="0" y="0"/>
            <a:ext cx="2500314" cy="850529"/>
          </a:xfrm>
          <a:prstGeom prst="rect">
            <a:avLst/>
          </a:prstGeom>
          <a:noFill/>
          <a:ln>
            <a:noFill/>
          </a:ln>
        </p:spPr>
      </p:pic>
      <p:pic>
        <p:nvPicPr>
          <p:cNvPr descr="CEEDAR-LogoFinal-simple-white-17.png" id="256" name="Google Shape;256;p47"/>
          <p:cNvPicPr preferRelativeResize="0"/>
          <p:nvPr/>
        </p:nvPicPr>
        <p:blipFill rotWithShape="1">
          <a:blip r:embed="rId5">
            <a:alphaModFix/>
          </a:blip>
          <a:srcRect b="20520" l="0" r="0" t="19792"/>
          <a:stretch/>
        </p:blipFill>
        <p:spPr>
          <a:xfrm>
            <a:off x="8886153" y="0"/>
            <a:ext cx="3305847" cy="581835"/>
          </a:xfrm>
          <a:prstGeom prst="rect">
            <a:avLst/>
          </a:prstGeom>
          <a:noFill/>
          <a:ln>
            <a:noFill/>
          </a:ln>
        </p:spPr>
      </p:pic>
      <p:pic>
        <p:nvPicPr>
          <p:cNvPr id="257" name="Google Shape;257;p47"/>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8"/>
          <p:cNvSpPr txBox="1"/>
          <p:nvPr>
            <p:ph type="title"/>
          </p:nvPr>
        </p:nvSpPr>
        <p:spPr>
          <a:xfrm>
            <a:off x="428600" y="279600"/>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5900">
                <a:solidFill>
                  <a:srgbClr val="1C4587"/>
                </a:solidFill>
                <a:latin typeface="Georgia"/>
                <a:ea typeface="Georgia"/>
                <a:cs typeface="Georgia"/>
                <a:sym typeface="Georgia"/>
              </a:rPr>
              <a:t>Learning Coach...</a:t>
            </a:r>
            <a:endParaRPr b="1" sz="5900">
              <a:solidFill>
                <a:srgbClr val="1C4587"/>
              </a:solidFill>
              <a:latin typeface="Georgia"/>
              <a:ea typeface="Georgia"/>
              <a:cs typeface="Georgia"/>
              <a:sym typeface="Georgia"/>
            </a:endParaRPr>
          </a:p>
        </p:txBody>
      </p:sp>
      <p:sp>
        <p:nvSpPr>
          <p:cNvPr id="263" name="Google Shape;263;p48"/>
          <p:cNvSpPr txBox="1"/>
          <p:nvPr>
            <p:ph idx="1" type="body"/>
          </p:nvPr>
        </p:nvSpPr>
        <p:spPr>
          <a:xfrm>
            <a:off x="415600" y="1536633"/>
            <a:ext cx="11360700" cy="3978300"/>
          </a:xfrm>
          <a:prstGeom prst="rect">
            <a:avLst/>
          </a:prstGeom>
        </p:spPr>
        <p:txBody>
          <a:bodyPr anchorCtr="0" anchor="t" bIns="45700" lIns="91425" spcFirstLastPara="1" rIns="91425" wrap="square" tIns="45700">
            <a:normAutofit/>
          </a:bodyPr>
          <a:lstStyle/>
          <a:p>
            <a:pPr indent="-558800" lvl="0" marL="609600" rtl="0" algn="l">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Empower parents/family members</a:t>
            </a:r>
            <a:endParaRPr sz="4000">
              <a:solidFill>
                <a:srgbClr val="1C4587"/>
              </a:solidFill>
              <a:latin typeface="Georgia"/>
              <a:ea typeface="Georgia"/>
              <a:cs typeface="Georgia"/>
              <a:sym typeface="Georgia"/>
            </a:endParaRPr>
          </a:p>
          <a:p>
            <a:pPr indent="-558800" lvl="0" marL="609600" rtl="0" algn="l">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Engage parents</a:t>
            </a:r>
            <a:endParaRPr sz="4000">
              <a:solidFill>
                <a:srgbClr val="1C4587"/>
              </a:solidFill>
              <a:latin typeface="Georgia"/>
              <a:ea typeface="Georgia"/>
              <a:cs typeface="Georgia"/>
              <a:sym typeface="Georgia"/>
            </a:endParaRPr>
          </a:p>
          <a:p>
            <a:pPr indent="-558800" lvl="0" marL="609600" rtl="0" algn="l">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Ensure the home can support/reinforce</a:t>
            </a:r>
            <a:endParaRPr sz="4000">
              <a:solidFill>
                <a:srgbClr val="1C4587"/>
              </a:solidFill>
              <a:latin typeface="Georgia"/>
              <a:ea typeface="Georgia"/>
              <a:cs typeface="Georgia"/>
              <a:sym typeface="Georgia"/>
            </a:endParaRPr>
          </a:p>
          <a:p>
            <a:pPr indent="-558800" lvl="0" marL="609600" rtl="0" algn="l">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Effective communication</a:t>
            </a:r>
            <a:endParaRPr sz="4000">
              <a:solidFill>
                <a:srgbClr val="1C4587"/>
              </a:solidFill>
              <a:latin typeface="Georgia"/>
              <a:ea typeface="Georgia"/>
              <a:cs typeface="Georgia"/>
              <a:sym typeface="Georgia"/>
            </a:endParaRPr>
          </a:p>
          <a:p>
            <a:pPr indent="-558800" lvl="0" marL="609600" rtl="0" algn="l">
              <a:lnSpc>
                <a:spcPct val="90000"/>
              </a:lnSpc>
              <a:spcBef>
                <a:spcPts val="1000"/>
              </a:spcBef>
              <a:spcAft>
                <a:spcPts val="0"/>
              </a:spcAft>
              <a:buClr>
                <a:srgbClr val="1C4587"/>
              </a:buClr>
              <a:buSzPts val="4000"/>
              <a:buFont typeface="Georgia"/>
              <a:buChar char="•"/>
            </a:pPr>
            <a:r>
              <a:rPr lang="en-US" sz="4000">
                <a:solidFill>
                  <a:srgbClr val="1C4587"/>
                </a:solidFill>
                <a:latin typeface="Georgia"/>
                <a:ea typeface="Georgia"/>
                <a:cs typeface="Georgia"/>
                <a:sym typeface="Georgia"/>
              </a:rPr>
              <a:t>....</a:t>
            </a:r>
            <a:endParaRPr sz="4000">
              <a:solidFill>
                <a:srgbClr val="1C4587"/>
              </a:solidFill>
              <a:latin typeface="Georgia"/>
              <a:ea typeface="Georgia"/>
              <a:cs typeface="Georgia"/>
              <a:sym typeface="Georgia"/>
            </a:endParaRPr>
          </a:p>
        </p:txBody>
      </p:sp>
      <p:pic>
        <p:nvPicPr>
          <p:cNvPr id="264" name="Google Shape;264;p48"/>
          <p:cNvPicPr preferRelativeResize="0"/>
          <p:nvPr/>
        </p:nvPicPr>
        <p:blipFill>
          <a:blip r:embed="rId3">
            <a:alphaModFix/>
          </a:blip>
          <a:stretch>
            <a:fillRect/>
          </a:stretch>
        </p:blipFill>
        <p:spPr>
          <a:xfrm>
            <a:off x="7149792" y="4042150"/>
            <a:ext cx="4839419" cy="1817134"/>
          </a:xfrm>
          <a:prstGeom prst="rect">
            <a:avLst/>
          </a:prstGeom>
          <a:noFill/>
          <a:ln>
            <a:noFill/>
          </a:ln>
        </p:spPr>
      </p:pic>
      <p:pic>
        <p:nvPicPr>
          <p:cNvPr id="265" name="Google Shape;265;p48"/>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9"/>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Teach Stakeholders </a:t>
            </a:r>
            <a:endParaRPr b="1" sz="4400">
              <a:solidFill>
                <a:srgbClr val="1C4587"/>
              </a:solidFill>
              <a:latin typeface="Georgia"/>
              <a:ea typeface="Georgia"/>
              <a:cs typeface="Georgia"/>
              <a:sym typeface="Georgia"/>
            </a:endParaRPr>
          </a:p>
        </p:txBody>
      </p:sp>
      <p:sp>
        <p:nvSpPr>
          <p:cNvPr id="271" name="Google Shape;271;p49"/>
          <p:cNvSpPr txBox="1"/>
          <p:nvPr>
            <p:ph idx="1" type="body"/>
          </p:nvPr>
        </p:nvSpPr>
        <p:spPr>
          <a:xfrm>
            <a:off x="415600" y="1536633"/>
            <a:ext cx="9572400" cy="4239900"/>
          </a:xfrm>
          <a:prstGeom prst="rect">
            <a:avLst/>
          </a:prstGeom>
        </p:spPr>
        <p:txBody>
          <a:bodyPr anchorCtr="0" anchor="t" bIns="45700" lIns="91425" spcFirstLastPara="1" rIns="91425" wrap="square" tIns="45700">
            <a:noAutofit/>
          </a:bodyPr>
          <a:lstStyle/>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In the Home</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Student Empowerment</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Engagement</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Strategies - Social Emotional</a:t>
            </a:r>
            <a:endParaRPr sz="3600">
              <a:solidFill>
                <a:srgbClr val="1C4587"/>
              </a:solidFill>
              <a:latin typeface="Georgia"/>
              <a:ea typeface="Georgia"/>
              <a:cs typeface="Georgia"/>
              <a:sym typeface="Georgia"/>
            </a:endParaRPr>
          </a:p>
          <a:p>
            <a:pPr indent="0" lvl="0" marL="0" rtl="0" algn="l">
              <a:spcBef>
                <a:spcPts val="1000"/>
              </a:spcBef>
              <a:spcAft>
                <a:spcPts val="0"/>
              </a:spcAft>
              <a:buNone/>
            </a:pPr>
            <a:r>
              <a:rPr lang="en-US" sz="3600" u="sng">
                <a:solidFill>
                  <a:schemeClr val="hlink"/>
                </a:solidFill>
                <a:latin typeface="Georgia"/>
                <a:ea typeface="Georgia"/>
                <a:cs typeface="Georgia"/>
                <a:sym typeface="Georgia"/>
                <a:hlinkClick r:id="rId3"/>
              </a:rPr>
              <a:t>Learning Coach 101</a:t>
            </a:r>
            <a:endParaRPr sz="3600">
              <a:solidFill>
                <a:srgbClr val="1C4587"/>
              </a:solidFill>
              <a:latin typeface="Georgia"/>
              <a:ea typeface="Georgia"/>
              <a:cs typeface="Georgia"/>
              <a:sym typeface="Georgia"/>
            </a:endParaRPr>
          </a:p>
        </p:txBody>
      </p:sp>
      <p:pic>
        <p:nvPicPr>
          <p:cNvPr id="272" name="Google Shape;272;p49"/>
          <p:cNvPicPr preferRelativeResize="0"/>
          <p:nvPr/>
        </p:nvPicPr>
        <p:blipFill>
          <a:blip r:embed="rId4">
            <a:alphaModFix/>
          </a:blip>
          <a:stretch>
            <a:fillRect/>
          </a:stretch>
        </p:blipFill>
        <p:spPr>
          <a:xfrm>
            <a:off x="8517464" y="4266300"/>
            <a:ext cx="3362734" cy="1184000"/>
          </a:xfrm>
          <a:prstGeom prst="rect">
            <a:avLst/>
          </a:prstGeom>
          <a:noFill/>
          <a:ln>
            <a:noFill/>
          </a:ln>
        </p:spPr>
      </p:pic>
      <p:pic>
        <p:nvPicPr>
          <p:cNvPr id="273" name="Google Shape;273;p49"/>
          <p:cNvPicPr preferRelativeResize="0"/>
          <p:nvPr/>
        </p:nvPicPr>
        <p:blipFill>
          <a:blip r:embed="rId5">
            <a:alphaModFix/>
          </a:blip>
          <a:stretch>
            <a:fillRect/>
          </a:stretch>
        </p:blipFill>
        <p:spPr>
          <a:xfrm>
            <a:off x="0" y="6098325"/>
            <a:ext cx="12191998" cy="759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300"/>
              <a:buNone/>
            </a:pPr>
            <a:r>
              <a:rPr b="1" lang="en-US" sz="4800">
                <a:solidFill>
                  <a:srgbClr val="1C4587"/>
                </a:solidFill>
                <a:latin typeface="Georgia"/>
                <a:ea typeface="Georgia"/>
                <a:cs typeface="Georgia"/>
                <a:sym typeface="Georgia"/>
              </a:rPr>
              <a:t>Why Communicate?</a:t>
            </a:r>
            <a:endParaRPr b="1" sz="4800">
              <a:solidFill>
                <a:srgbClr val="1C4587"/>
              </a:solidFill>
              <a:latin typeface="Georgia"/>
              <a:ea typeface="Georgia"/>
              <a:cs typeface="Georgia"/>
              <a:sym typeface="Georgia"/>
            </a:endParaRPr>
          </a:p>
        </p:txBody>
      </p:sp>
      <p:sp>
        <p:nvSpPr>
          <p:cNvPr id="279" name="Google Shape;279;p50"/>
          <p:cNvSpPr txBox="1"/>
          <p:nvPr>
            <p:ph idx="1" type="body"/>
          </p:nvPr>
        </p:nvSpPr>
        <p:spPr>
          <a:xfrm>
            <a:off x="428600" y="1664776"/>
            <a:ext cx="11360700" cy="3701100"/>
          </a:xfrm>
          <a:prstGeom prst="rect">
            <a:avLst/>
          </a:prstGeom>
        </p:spPr>
        <p:txBody>
          <a:bodyPr anchorCtr="0" anchor="t" bIns="45700" lIns="91425" spcFirstLastPara="1" rIns="91425" wrap="square" tIns="45700">
            <a:normAutofit lnSpcReduction="10000"/>
          </a:bodyPr>
          <a:lstStyle/>
          <a:p>
            <a:pPr indent="-457200" lvl="0" marL="457200" rtl="0" algn="l">
              <a:lnSpc>
                <a:spcPct val="115000"/>
              </a:lnSpc>
              <a:spcBef>
                <a:spcPts val="100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Direct/Support/Facilitate Instruction.</a:t>
            </a:r>
            <a:endParaRPr sz="3600">
              <a:solidFill>
                <a:srgbClr val="1C4587"/>
              </a:solidFill>
              <a:latin typeface="Georgia"/>
              <a:ea typeface="Georgia"/>
              <a:cs typeface="Georgia"/>
              <a:sym typeface="Georgia"/>
            </a:endParaRPr>
          </a:p>
          <a:p>
            <a:pPr indent="-457200" lvl="0" marL="457200" rtl="0" algn="l">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Support/Facilitate Learning.</a:t>
            </a:r>
            <a:endParaRPr sz="3600">
              <a:solidFill>
                <a:srgbClr val="1C4587"/>
              </a:solidFill>
              <a:latin typeface="Georgia"/>
              <a:ea typeface="Georgia"/>
              <a:cs typeface="Georgia"/>
              <a:sym typeface="Georgia"/>
            </a:endParaRPr>
          </a:p>
          <a:p>
            <a:pPr indent="-457200" lvl="0" marL="457200" rtl="0" algn="l">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Improve Learner Outcomes.</a:t>
            </a:r>
            <a:endParaRPr sz="3600">
              <a:solidFill>
                <a:srgbClr val="1C4587"/>
              </a:solidFill>
              <a:latin typeface="Georgia"/>
              <a:ea typeface="Georgia"/>
              <a:cs typeface="Georgia"/>
              <a:sym typeface="Georgia"/>
            </a:endParaRPr>
          </a:p>
          <a:p>
            <a:pPr indent="-457200" lvl="0" marL="457200" rtl="0" algn="l">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Engage and Empower (e.g., use of strategies).</a:t>
            </a:r>
            <a:endParaRPr sz="3600">
              <a:solidFill>
                <a:srgbClr val="1C4587"/>
              </a:solidFill>
              <a:latin typeface="Georgia"/>
              <a:ea typeface="Georgia"/>
              <a:cs typeface="Georgia"/>
              <a:sym typeface="Georgia"/>
            </a:endParaRPr>
          </a:p>
          <a:p>
            <a:pPr indent="-457200" lvl="0" marL="457200" rtl="0" algn="l">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Share Information, Resources, Knowledge, &amp; More.</a:t>
            </a:r>
            <a:endParaRPr sz="3600">
              <a:solidFill>
                <a:srgbClr val="1C4587"/>
              </a:solidFill>
              <a:latin typeface="Georgia"/>
              <a:ea typeface="Georgia"/>
              <a:cs typeface="Georgia"/>
              <a:sym typeface="Georgia"/>
            </a:endParaRPr>
          </a:p>
          <a:p>
            <a:pPr indent="-457200" lvl="0" marL="457200" rtl="0" algn="l">
              <a:lnSpc>
                <a:spcPct val="115000"/>
              </a:lnSpc>
              <a:spcBef>
                <a:spcPts val="0"/>
              </a:spcBef>
              <a:spcAft>
                <a:spcPts val="0"/>
              </a:spcAft>
              <a:buClr>
                <a:srgbClr val="1C4587"/>
              </a:buClr>
              <a:buSzPts val="3600"/>
              <a:buFont typeface="Georgia"/>
              <a:buChar char="•"/>
            </a:pPr>
            <a:r>
              <a:rPr lang="en-US" sz="3600">
                <a:solidFill>
                  <a:srgbClr val="1C4587"/>
                </a:solidFill>
                <a:latin typeface="Georgia"/>
                <a:ea typeface="Georgia"/>
                <a:cs typeface="Georgia"/>
                <a:sym typeface="Georgia"/>
              </a:rPr>
              <a:t>Problem solving.</a:t>
            </a:r>
            <a:endParaRPr sz="3600">
              <a:solidFill>
                <a:srgbClr val="1C4587"/>
              </a:solidFill>
              <a:latin typeface="Georgia"/>
              <a:ea typeface="Georgia"/>
              <a:cs typeface="Georgia"/>
              <a:sym typeface="Georgia"/>
            </a:endParaRPr>
          </a:p>
        </p:txBody>
      </p:sp>
      <p:pic>
        <p:nvPicPr>
          <p:cNvPr id="280" name="Google Shape;280;p50"/>
          <p:cNvPicPr preferRelativeResize="0"/>
          <p:nvPr/>
        </p:nvPicPr>
        <p:blipFill rotWithShape="1">
          <a:blip r:embed="rId3">
            <a:alphaModFix/>
          </a:blip>
          <a:srcRect b="7106" l="0" r="0" t="0"/>
          <a:stretch/>
        </p:blipFill>
        <p:spPr>
          <a:xfrm>
            <a:off x="8777183" y="679475"/>
            <a:ext cx="3343467" cy="2196167"/>
          </a:xfrm>
          <a:prstGeom prst="rect">
            <a:avLst/>
          </a:prstGeom>
          <a:noFill/>
          <a:ln>
            <a:noFill/>
          </a:ln>
        </p:spPr>
      </p:pic>
      <p:pic>
        <p:nvPicPr>
          <p:cNvPr id="281" name="Google Shape;281;p50"/>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51"/>
          <p:cNvPicPr preferRelativeResize="0"/>
          <p:nvPr/>
        </p:nvPicPr>
        <p:blipFill>
          <a:blip r:embed="rId3">
            <a:alphaModFix/>
          </a:blip>
          <a:stretch>
            <a:fillRect/>
          </a:stretch>
        </p:blipFill>
        <p:spPr>
          <a:xfrm>
            <a:off x="7155167" y="1262817"/>
            <a:ext cx="4938333" cy="2514900"/>
          </a:xfrm>
          <a:prstGeom prst="rect">
            <a:avLst/>
          </a:prstGeom>
          <a:noFill/>
          <a:ln>
            <a:noFill/>
          </a:ln>
        </p:spPr>
      </p:pic>
      <p:sp>
        <p:nvSpPr>
          <p:cNvPr id="287" name="Google Shape;287;p51"/>
          <p:cNvSpPr txBox="1"/>
          <p:nvPr>
            <p:ph type="title"/>
          </p:nvPr>
        </p:nvSpPr>
        <p:spPr>
          <a:xfrm>
            <a:off x="379325" y="431542"/>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800">
                <a:solidFill>
                  <a:srgbClr val="1C4587"/>
                </a:solidFill>
                <a:latin typeface="Georgia"/>
                <a:ea typeface="Georgia"/>
                <a:cs typeface="Georgia"/>
                <a:sym typeface="Georgia"/>
              </a:rPr>
              <a:t>Why Communicate?</a:t>
            </a:r>
            <a:endParaRPr b="1" sz="4800">
              <a:solidFill>
                <a:srgbClr val="1C4587"/>
              </a:solidFill>
              <a:latin typeface="Georgia"/>
              <a:ea typeface="Georgia"/>
              <a:cs typeface="Georgia"/>
              <a:sym typeface="Georgia"/>
            </a:endParaRPr>
          </a:p>
        </p:txBody>
      </p:sp>
      <p:sp>
        <p:nvSpPr>
          <p:cNvPr id="288" name="Google Shape;288;p51"/>
          <p:cNvSpPr txBox="1"/>
          <p:nvPr>
            <p:ph idx="1" type="body"/>
          </p:nvPr>
        </p:nvSpPr>
        <p:spPr>
          <a:xfrm>
            <a:off x="428600" y="1664783"/>
            <a:ext cx="11360700" cy="3701100"/>
          </a:xfrm>
          <a:prstGeom prst="rect">
            <a:avLst/>
          </a:prstGeom>
        </p:spPr>
        <p:txBody>
          <a:bodyPr anchorCtr="0" anchor="t" bIns="45700" lIns="91425" spcFirstLastPara="1" rIns="91425" wrap="square" tIns="45700">
            <a:normAutofit fontScale="77500" lnSpcReduction="20000"/>
          </a:bodyPr>
          <a:lstStyle/>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Hybrid </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Virtual</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Periodic F2F disruptions</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Reinforcement on School-based learning</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Online - extended learning</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Online - Catch Up - Drill &amp; Practice</a:t>
            </a:r>
            <a:endParaRPr sz="3600">
              <a:solidFill>
                <a:srgbClr val="1C4587"/>
              </a:solidFill>
              <a:latin typeface="Georgia"/>
              <a:ea typeface="Georgia"/>
              <a:cs typeface="Georgia"/>
              <a:sym typeface="Georgia"/>
            </a:endParaRPr>
          </a:p>
          <a:p>
            <a:pPr indent="-48196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Digital learning is here to STAY</a:t>
            </a:r>
            <a:endParaRPr sz="3600">
              <a:solidFill>
                <a:srgbClr val="1C4587"/>
              </a:solidFill>
              <a:latin typeface="Georgia"/>
              <a:ea typeface="Georgia"/>
              <a:cs typeface="Georgia"/>
              <a:sym typeface="Georgia"/>
            </a:endParaRPr>
          </a:p>
        </p:txBody>
      </p:sp>
      <p:pic>
        <p:nvPicPr>
          <p:cNvPr id="289" name="Google Shape;289;p51"/>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2"/>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800">
                <a:solidFill>
                  <a:srgbClr val="1C4587"/>
                </a:solidFill>
                <a:latin typeface="Georgia"/>
                <a:ea typeface="Georgia"/>
                <a:cs typeface="Georgia"/>
                <a:sym typeface="Georgia"/>
              </a:rPr>
              <a:t>Supporting Families +</a:t>
            </a:r>
            <a:endParaRPr b="1" sz="4800">
              <a:solidFill>
                <a:srgbClr val="1C4587"/>
              </a:solidFill>
              <a:latin typeface="Georgia"/>
              <a:ea typeface="Georgia"/>
              <a:cs typeface="Georgia"/>
              <a:sym typeface="Georgia"/>
            </a:endParaRPr>
          </a:p>
        </p:txBody>
      </p:sp>
      <p:sp>
        <p:nvSpPr>
          <p:cNvPr id="295" name="Google Shape;295;p52"/>
          <p:cNvSpPr txBox="1"/>
          <p:nvPr>
            <p:ph idx="1" type="body"/>
          </p:nvPr>
        </p:nvSpPr>
        <p:spPr>
          <a:xfrm>
            <a:off x="415600" y="1874000"/>
            <a:ext cx="11360700" cy="3701100"/>
          </a:xfrm>
          <a:prstGeom prst="rect">
            <a:avLst/>
          </a:prstGeom>
        </p:spPr>
        <p:txBody>
          <a:bodyPr anchorCtr="0" anchor="t" bIns="45700" lIns="91425" spcFirstLastPara="1" rIns="91425" wrap="square" tIns="45700">
            <a:normAutofit fontScale="92500" lnSpcReduction="20000"/>
          </a:bodyPr>
          <a:lstStyle/>
          <a:p>
            <a:pPr indent="-516255" lvl="0" marL="609600" rtl="0" algn="l">
              <a:lnSpc>
                <a:spcPct val="115000"/>
              </a:lnSpc>
              <a:spcBef>
                <a:spcPts val="1000"/>
              </a:spcBef>
              <a:spcAft>
                <a:spcPts val="0"/>
              </a:spcAft>
              <a:buClr>
                <a:srgbClr val="1C4587"/>
              </a:buClr>
              <a:buSzPct val="100000"/>
              <a:buFont typeface="Georgia"/>
              <a:buChar char="•"/>
            </a:pPr>
            <a:r>
              <a:rPr lang="en-US" sz="3600" u="sng">
                <a:solidFill>
                  <a:schemeClr val="hlink"/>
                </a:solidFill>
                <a:latin typeface="Georgia"/>
                <a:ea typeface="Georgia"/>
                <a:cs typeface="Georgia"/>
                <a:sym typeface="Georgia"/>
                <a:hlinkClick r:id="rId3"/>
              </a:rPr>
              <a:t>https://www.pealcexnter.org/</a:t>
            </a:r>
            <a:r>
              <a:rPr lang="en-US" sz="3600">
                <a:solidFill>
                  <a:srgbClr val="1C4587"/>
                </a:solidFill>
                <a:latin typeface="Georgia"/>
                <a:ea typeface="Georgia"/>
                <a:cs typeface="Georgia"/>
                <a:sym typeface="Georgia"/>
              </a:rPr>
              <a:t> </a:t>
            </a:r>
            <a:endParaRPr sz="3600">
              <a:solidFill>
                <a:srgbClr val="1C4587"/>
              </a:solidFill>
              <a:latin typeface="Georgia"/>
              <a:ea typeface="Georgia"/>
              <a:cs typeface="Georgia"/>
              <a:sym typeface="Georgia"/>
            </a:endParaRPr>
          </a:p>
          <a:p>
            <a:pPr indent="-51625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Designated State Parent Training Center</a:t>
            </a:r>
            <a:endParaRPr sz="3600">
              <a:solidFill>
                <a:srgbClr val="1C4587"/>
              </a:solidFill>
              <a:latin typeface="Georgia"/>
              <a:ea typeface="Georgia"/>
              <a:cs typeface="Georgia"/>
              <a:sym typeface="Georgia"/>
            </a:endParaRPr>
          </a:p>
          <a:p>
            <a:pPr indent="-51625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Personalized to the Needs of PA</a:t>
            </a:r>
            <a:endParaRPr sz="3600">
              <a:solidFill>
                <a:srgbClr val="1C4587"/>
              </a:solidFill>
              <a:latin typeface="Georgia"/>
              <a:ea typeface="Georgia"/>
              <a:cs typeface="Georgia"/>
              <a:sym typeface="Georgia"/>
            </a:endParaRPr>
          </a:p>
          <a:p>
            <a:pPr indent="-51625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Experts in Family Engagement</a:t>
            </a:r>
            <a:endParaRPr sz="3600">
              <a:solidFill>
                <a:srgbClr val="1C4587"/>
              </a:solidFill>
              <a:latin typeface="Georgia"/>
              <a:ea typeface="Georgia"/>
              <a:cs typeface="Georgia"/>
              <a:sym typeface="Georgia"/>
            </a:endParaRPr>
          </a:p>
          <a:p>
            <a:pPr indent="-516255" lvl="0" marL="609600" rtl="0" algn="l">
              <a:lnSpc>
                <a:spcPct val="115000"/>
              </a:lnSpc>
              <a:spcBef>
                <a:spcPts val="1000"/>
              </a:spcBef>
              <a:spcAft>
                <a:spcPts val="0"/>
              </a:spcAft>
              <a:buClr>
                <a:srgbClr val="1C4587"/>
              </a:buClr>
              <a:buSzPct val="100000"/>
              <a:buFont typeface="Georgia"/>
              <a:buChar char="•"/>
            </a:pPr>
            <a:r>
              <a:rPr lang="en-US" sz="3600">
                <a:solidFill>
                  <a:srgbClr val="1C4587"/>
                </a:solidFill>
                <a:latin typeface="Georgia"/>
                <a:ea typeface="Georgia"/>
                <a:cs typeface="Georgia"/>
                <a:sym typeface="Georgia"/>
              </a:rPr>
              <a:t>Identified and proven strategies, processes, etc.</a:t>
            </a:r>
            <a:endParaRPr sz="3600">
              <a:solidFill>
                <a:srgbClr val="1C4587"/>
              </a:solidFill>
              <a:latin typeface="Georgia"/>
              <a:ea typeface="Georgia"/>
              <a:cs typeface="Georgia"/>
              <a:sym typeface="Georgia"/>
            </a:endParaRPr>
          </a:p>
          <a:p>
            <a:pPr indent="-516255" lvl="0" marL="609600" rtl="0" algn="l">
              <a:lnSpc>
                <a:spcPct val="115000"/>
              </a:lnSpc>
              <a:spcBef>
                <a:spcPts val="1000"/>
              </a:spcBef>
              <a:spcAft>
                <a:spcPts val="0"/>
              </a:spcAft>
              <a:buClr>
                <a:srgbClr val="1C4587"/>
              </a:buClr>
              <a:buSzPct val="100000"/>
              <a:buFont typeface="Georgia"/>
              <a:buChar char="•"/>
            </a:pPr>
            <a:r>
              <a:rPr lang="en-US" sz="3600" u="sng">
                <a:solidFill>
                  <a:schemeClr val="hlink"/>
                </a:solidFill>
                <a:latin typeface="Georgia"/>
                <a:ea typeface="Georgia"/>
                <a:cs typeface="Georgia"/>
                <a:sym typeface="Georgia"/>
                <a:hlinkClick r:id="rId4"/>
              </a:rPr>
              <a:t>Understood’s</a:t>
            </a:r>
            <a:r>
              <a:rPr lang="en-US" sz="3600">
                <a:solidFill>
                  <a:srgbClr val="1C4587"/>
                </a:solidFill>
                <a:latin typeface="Georgia"/>
                <a:ea typeface="Georgia"/>
                <a:cs typeface="Georgia"/>
                <a:sym typeface="Georgia"/>
              </a:rPr>
              <a:t> - How to Use PTIs</a:t>
            </a:r>
            <a:endParaRPr/>
          </a:p>
        </p:txBody>
      </p:sp>
      <p:pic>
        <p:nvPicPr>
          <p:cNvPr id="296" name="Google Shape;296;p52"/>
          <p:cNvPicPr preferRelativeResize="0"/>
          <p:nvPr/>
        </p:nvPicPr>
        <p:blipFill>
          <a:blip r:embed="rId5">
            <a:alphaModFix/>
          </a:blip>
          <a:stretch>
            <a:fillRect/>
          </a:stretch>
        </p:blipFill>
        <p:spPr>
          <a:xfrm>
            <a:off x="8957375" y="1588925"/>
            <a:ext cx="3094650" cy="2835625"/>
          </a:xfrm>
          <a:prstGeom prst="rect">
            <a:avLst/>
          </a:prstGeom>
          <a:noFill/>
          <a:ln>
            <a:noFill/>
          </a:ln>
        </p:spPr>
      </p:pic>
      <p:pic>
        <p:nvPicPr>
          <p:cNvPr id="297" name="Google Shape;297;p52"/>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3"/>
          <p:cNvPicPr preferRelativeResize="0"/>
          <p:nvPr/>
        </p:nvPicPr>
        <p:blipFill>
          <a:blip r:embed="rId3">
            <a:alphaModFix/>
          </a:blip>
          <a:stretch>
            <a:fillRect/>
          </a:stretch>
        </p:blipFill>
        <p:spPr>
          <a:xfrm>
            <a:off x="7246433" y="1047567"/>
            <a:ext cx="4958568" cy="3099100"/>
          </a:xfrm>
          <a:prstGeom prst="rect">
            <a:avLst/>
          </a:prstGeom>
          <a:noFill/>
          <a:ln>
            <a:noFill/>
          </a:ln>
        </p:spPr>
      </p:pic>
      <p:sp>
        <p:nvSpPr>
          <p:cNvPr id="303" name="Google Shape;303;p53"/>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000">
                <a:solidFill>
                  <a:srgbClr val="1C4587"/>
                </a:solidFill>
                <a:latin typeface="Georgia"/>
                <a:ea typeface="Georgia"/>
                <a:cs typeface="Georgia"/>
                <a:sym typeface="Georgia"/>
              </a:rPr>
              <a:t>IEP Process</a:t>
            </a:r>
            <a:endParaRPr b="1" sz="4000">
              <a:solidFill>
                <a:srgbClr val="1C4587"/>
              </a:solidFill>
              <a:latin typeface="Georgia"/>
              <a:ea typeface="Georgia"/>
              <a:cs typeface="Georgia"/>
              <a:sym typeface="Georgia"/>
            </a:endParaRPr>
          </a:p>
        </p:txBody>
      </p:sp>
      <p:sp>
        <p:nvSpPr>
          <p:cNvPr id="304" name="Google Shape;304;p53"/>
          <p:cNvSpPr txBox="1"/>
          <p:nvPr>
            <p:ph idx="1" type="body"/>
          </p:nvPr>
        </p:nvSpPr>
        <p:spPr>
          <a:xfrm>
            <a:off x="428600" y="1567667"/>
            <a:ext cx="11360700" cy="3998400"/>
          </a:xfrm>
          <a:prstGeom prst="rect">
            <a:avLst/>
          </a:prstGeom>
        </p:spPr>
        <p:txBody>
          <a:bodyPr anchorCtr="0" anchor="t" bIns="45700" lIns="91425" spcFirstLastPara="1" rIns="91425" wrap="square" tIns="45700">
            <a:normAutofit lnSpcReduction="20000"/>
          </a:bodyPr>
          <a:lstStyle/>
          <a:p>
            <a:pPr indent="-488950" lvl="0" marL="609600" rtl="0" algn="l">
              <a:spcBef>
                <a:spcPts val="1000"/>
              </a:spcBef>
              <a:spcAft>
                <a:spcPts val="0"/>
              </a:spcAft>
              <a:buClr>
                <a:srgbClr val="1C4587"/>
              </a:buClr>
              <a:buSzPts val="2900"/>
              <a:buFont typeface="Georgia"/>
              <a:buAutoNum type="arabicPeriod"/>
            </a:pPr>
            <a:r>
              <a:rPr b="1" lang="en-US" sz="2900">
                <a:solidFill>
                  <a:srgbClr val="1C4587"/>
                </a:solidFill>
                <a:latin typeface="Georgia"/>
                <a:ea typeface="Georgia"/>
                <a:cs typeface="Georgia"/>
                <a:sym typeface="Georgia"/>
              </a:rPr>
              <a:t>Use School’s Platform (LMS - Suite)</a:t>
            </a:r>
            <a:endParaRPr b="1" sz="2900">
              <a:solidFill>
                <a:srgbClr val="1C4587"/>
              </a:solidFill>
              <a:latin typeface="Georgia"/>
              <a:ea typeface="Georgia"/>
              <a:cs typeface="Georgia"/>
              <a:sym typeface="Georgia"/>
            </a:endParaRPr>
          </a:p>
          <a:p>
            <a:pPr indent="-488950" lvl="1" marL="1219200" rtl="0" algn="l">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Send Meeting Announcements</a:t>
            </a:r>
            <a:endParaRPr sz="2900">
              <a:solidFill>
                <a:srgbClr val="1C4587"/>
              </a:solidFill>
              <a:latin typeface="Georgia"/>
              <a:ea typeface="Georgia"/>
              <a:cs typeface="Georgia"/>
              <a:sym typeface="Georgia"/>
            </a:endParaRPr>
          </a:p>
          <a:p>
            <a:pPr indent="-488950" lvl="1" marL="1219200" rtl="0" algn="l">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Safe and Protected</a:t>
            </a:r>
            <a:endParaRPr sz="2900">
              <a:solidFill>
                <a:srgbClr val="1C4587"/>
              </a:solidFill>
              <a:latin typeface="Georgia"/>
              <a:ea typeface="Georgia"/>
              <a:cs typeface="Georgia"/>
              <a:sym typeface="Georgia"/>
            </a:endParaRPr>
          </a:p>
          <a:p>
            <a:pPr indent="-488950" lvl="1" marL="1219200" rtl="0" algn="l">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Shared Information - Connecting Tools</a:t>
            </a:r>
            <a:endParaRPr sz="2900">
              <a:solidFill>
                <a:srgbClr val="1C4587"/>
              </a:solidFill>
              <a:latin typeface="Georgia"/>
              <a:ea typeface="Georgia"/>
              <a:cs typeface="Georgia"/>
              <a:sym typeface="Georgia"/>
            </a:endParaRPr>
          </a:p>
          <a:p>
            <a:pPr indent="-488950" lvl="1" marL="1219200" rtl="0" algn="l">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It’s protected</a:t>
            </a:r>
            <a:endParaRPr sz="2900">
              <a:solidFill>
                <a:srgbClr val="1C4587"/>
              </a:solidFill>
              <a:latin typeface="Georgia"/>
              <a:ea typeface="Georgia"/>
              <a:cs typeface="Georgia"/>
              <a:sym typeface="Georgia"/>
            </a:endParaRPr>
          </a:p>
          <a:p>
            <a:pPr indent="-488950" lvl="1" marL="1219200" rtl="0" algn="l">
              <a:spcBef>
                <a:spcPts val="500"/>
              </a:spcBef>
              <a:spcAft>
                <a:spcPts val="0"/>
              </a:spcAft>
              <a:buClr>
                <a:srgbClr val="1C4587"/>
              </a:buClr>
              <a:buSzPts val="2900"/>
              <a:buFont typeface="Georgia"/>
              <a:buAutoNum type="alphaLcPeriod"/>
            </a:pPr>
            <a:r>
              <a:rPr lang="en-US" sz="2900">
                <a:solidFill>
                  <a:srgbClr val="1C4587"/>
                </a:solidFill>
                <a:latin typeface="Georgia"/>
                <a:ea typeface="Georgia"/>
                <a:cs typeface="Georgia"/>
                <a:sym typeface="Georgia"/>
              </a:rPr>
              <a:t>It’s familiar</a:t>
            </a:r>
            <a:endParaRPr sz="2900">
              <a:solidFill>
                <a:srgbClr val="1C4587"/>
              </a:solidFill>
              <a:latin typeface="Georgia"/>
              <a:ea typeface="Georgia"/>
              <a:cs typeface="Georgia"/>
              <a:sym typeface="Georgia"/>
            </a:endParaRPr>
          </a:p>
          <a:p>
            <a:pPr indent="0" lvl="0" marL="0" rtl="0" algn="l">
              <a:spcBef>
                <a:spcPts val="1000"/>
              </a:spcBef>
              <a:spcAft>
                <a:spcPts val="0"/>
              </a:spcAft>
              <a:buNone/>
            </a:pPr>
            <a:r>
              <a:rPr lang="en-US" sz="2900">
                <a:solidFill>
                  <a:srgbClr val="1C4587"/>
                </a:solidFill>
                <a:latin typeface="Georgia"/>
                <a:ea typeface="Georgia"/>
                <a:cs typeface="Georgia"/>
                <a:sym typeface="Georgia"/>
              </a:rPr>
              <a:t>Cloud-based apps - Microsoft Teams - Etc.</a:t>
            </a:r>
            <a:endParaRPr sz="2900">
              <a:solidFill>
                <a:srgbClr val="1C4587"/>
              </a:solidFill>
              <a:latin typeface="Georgia"/>
              <a:ea typeface="Georgia"/>
              <a:cs typeface="Georgia"/>
              <a:sym typeface="Georgia"/>
            </a:endParaRPr>
          </a:p>
          <a:p>
            <a:pPr indent="0" lvl="0" marL="0" rtl="0" algn="l">
              <a:spcBef>
                <a:spcPts val="1000"/>
              </a:spcBef>
              <a:spcAft>
                <a:spcPts val="0"/>
              </a:spcAft>
              <a:buNone/>
            </a:pPr>
            <a:r>
              <a:t/>
            </a:r>
            <a:endParaRPr/>
          </a:p>
        </p:txBody>
      </p:sp>
      <p:pic>
        <p:nvPicPr>
          <p:cNvPr id="305" name="Google Shape;305;p53"/>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4"/>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000">
                <a:solidFill>
                  <a:srgbClr val="1C4587"/>
                </a:solidFill>
                <a:latin typeface="Georgia"/>
                <a:ea typeface="Georgia"/>
                <a:cs typeface="Georgia"/>
                <a:sym typeface="Georgia"/>
              </a:rPr>
              <a:t>IEP Process</a:t>
            </a:r>
            <a:endParaRPr b="1" sz="4000">
              <a:solidFill>
                <a:srgbClr val="1C4587"/>
              </a:solidFill>
              <a:latin typeface="Georgia"/>
              <a:ea typeface="Georgia"/>
              <a:cs typeface="Georgia"/>
              <a:sym typeface="Georgia"/>
            </a:endParaRPr>
          </a:p>
        </p:txBody>
      </p:sp>
      <p:sp>
        <p:nvSpPr>
          <p:cNvPr id="311" name="Google Shape;311;p54"/>
          <p:cNvSpPr txBox="1"/>
          <p:nvPr>
            <p:ph idx="1" type="body"/>
          </p:nvPr>
        </p:nvSpPr>
        <p:spPr>
          <a:xfrm>
            <a:off x="515300" y="1516183"/>
            <a:ext cx="11360700" cy="3998400"/>
          </a:xfrm>
          <a:prstGeom prst="rect">
            <a:avLst/>
          </a:prstGeom>
        </p:spPr>
        <p:txBody>
          <a:bodyPr anchorCtr="0" anchor="t" bIns="45700" lIns="91425" spcFirstLastPara="1" rIns="91425" wrap="square" tIns="45700">
            <a:normAutofit fontScale="77500"/>
          </a:bodyPr>
          <a:lstStyle/>
          <a:p>
            <a:pPr indent="0" lvl="0" marL="0" rtl="0" algn="l">
              <a:spcBef>
                <a:spcPts val="1000"/>
              </a:spcBef>
              <a:spcAft>
                <a:spcPts val="0"/>
              </a:spcAft>
              <a:buNone/>
            </a:pPr>
            <a:r>
              <a:rPr b="1" lang="en-US" sz="3500">
                <a:solidFill>
                  <a:srgbClr val="1C4587"/>
                </a:solidFill>
                <a:latin typeface="Georgia"/>
                <a:ea typeface="Georgia"/>
                <a:cs typeface="Georgia"/>
                <a:sym typeface="Georgia"/>
              </a:rPr>
              <a:t>2. Consider varied web-conferencing tools </a:t>
            </a:r>
            <a:r>
              <a:rPr lang="en-US" sz="3500">
                <a:solidFill>
                  <a:srgbClr val="1C4587"/>
                </a:solidFill>
                <a:latin typeface="Georgia"/>
                <a:ea typeface="Georgia"/>
                <a:cs typeface="Georgia"/>
                <a:sym typeface="Georgia"/>
              </a:rPr>
              <a:t>(video, phone, organizing emails and communication)</a:t>
            </a:r>
            <a:endParaRPr sz="3500">
              <a:solidFill>
                <a:srgbClr val="1C4587"/>
              </a:solidFill>
              <a:latin typeface="Georgia"/>
              <a:ea typeface="Georgia"/>
              <a:cs typeface="Georgia"/>
              <a:sym typeface="Georgia"/>
            </a:endParaRPr>
          </a:p>
          <a:p>
            <a:pPr indent="0" lvl="0" marL="0" rtl="0" algn="l">
              <a:spcBef>
                <a:spcPts val="1000"/>
              </a:spcBef>
              <a:spcAft>
                <a:spcPts val="0"/>
              </a:spcAft>
              <a:buNone/>
            </a:pPr>
            <a:r>
              <a:rPr b="1" lang="en-US" sz="3500">
                <a:solidFill>
                  <a:srgbClr val="1C4587"/>
                </a:solidFill>
                <a:latin typeface="Georgia"/>
                <a:ea typeface="Georgia"/>
                <a:cs typeface="Georgia"/>
                <a:sym typeface="Georgia"/>
              </a:rPr>
              <a:t>3. Synchronize calendars</a:t>
            </a:r>
            <a:r>
              <a:rPr lang="en-US" sz="3500">
                <a:solidFill>
                  <a:srgbClr val="1C4587"/>
                </a:solidFill>
                <a:latin typeface="Georgia"/>
                <a:ea typeface="Georgia"/>
                <a:cs typeface="Georgia"/>
                <a:sym typeface="Georgia"/>
              </a:rPr>
              <a:t> (Google Calendar, Doodle,  Outlook, etc.)</a:t>
            </a:r>
            <a:endParaRPr sz="3500">
              <a:solidFill>
                <a:srgbClr val="1C4587"/>
              </a:solidFill>
              <a:latin typeface="Georgia"/>
              <a:ea typeface="Georgia"/>
              <a:cs typeface="Georgia"/>
              <a:sym typeface="Georgia"/>
            </a:endParaRPr>
          </a:p>
          <a:p>
            <a:pPr indent="0" lvl="0" marL="0" rtl="0" algn="l">
              <a:spcBef>
                <a:spcPts val="1000"/>
              </a:spcBef>
              <a:spcAft>
                <a:spcPts val="0"/>
              </a:spcAft>
              <a:buNone/>
            </a:pPr>
            <a:r>
              <a:rPr b="1" lang="en-US" sz="3500">
                <a:solidFill>
                  <a:srgbClr val="1C4587"/>
                </a:solidFill>
                <a:latin typeface="Georgia"/>
                <a:ea typeface="Georgia"/>
                <a:cs typeface="Georgia"/>
                <a:sym typeface="Georgia"/>
              </a:rPr>
              <a:t>4. Create a Digital Agenda</a:t>
            </a:r>
            <a:r>
              <a:rPr lang="en-US" sz="3500">
                <a:solidFill>
                  <a:srgbClr val="1C4587"/>
                </a:solidFill>
                <a:latin typeface="Georgia"/>
                <a:ea typeface="Georgia"/>
                <a:cs typeface="Georgia"/>
                <a:sym typeface="Georgia"/>
              </a:rPr>
              <a:t> (organize the meeting, keep folks on track and informed)</a:t>
            </a:r>
            <a:endParaRPr sz="3500">
              <a:solidFill>
                <a:srgbClr val="1C4587"/>
              </a:solidFill>
              <a:latin typeface="Georgia"/>
              <a:ea typeface="Georgia"/>
              <a:cs typeface="Georgia"/>
              <a:sym typeface="Georgia"/>
            </a:endParaRPr>
          </a:p>
          <a:p>
            <a:pPr indent="0" lvl="0" marL="0" rtl="0" algn="l">
              <a:spcBef>
                <a:spcPts val="1000"/>
              </a:spcBef>
              <a:spcAft>
                <a:spcPts val="0"/>
              </a:spcAft>
              <a:buNone/>
            </a:pPr>
            <a:r>
              <a:rPr b="1" lang="en-US" sz="3500">
                <a:solidFill>
                  <a:srgbClr val="1C4587"/>
                </a:solidFill>
                <a:latin typeface="Georgia"/>
                <a:ea typeface="Georgia"/>
                <a:cs typeface="Georgia"/>
                <a:sym typeface="Georgia"/>
              </a:rPr>
              <a:t>5. Use confidentiality features of tech</a:t>
            </a:r>
            <a:r>
              <a:rPr lang="en-US" sz="3500">
                <a:solidFill>
                  <a:srgbClr val="1C4587"/>
                </a:solidFill>
                <a:latin typeface="Georgia"/>
                <a:ea typeface="Georgia"/>
                <a:cs typeface="Georgia"/>
                <a:sym typeface="Georgia"/>
              </a:rPr>
              <a:t> (e.g., email functions)</a:t>
            </a:r>
            <a:endParaRPr/>
          </a:p>
        </p:txBody>
      </p:sp>
      <p:pic>
        <p:nvPicPr>
          <p:cNvPr id="312" name="Google Shape;312;p54"/>
          <p:cNvPicPr preferRelativeResize="0"/>
          <p:nvPr/>
        </p:nvPicPr>
        <p:blipFill rotWithShape="1">
          <a:blip r:embed="rId3">
            <a:alphaModFix/>
          </a:blip>
          <a:srcRect b="13700" l="0" r="0" t="11432"/>
          <a:stretch/>
        </p:blipFill>
        <p:spPr>
          <a:xfrm>
            <a:off x="9495233" y="120700"/>
            <a:ext cx="2696634" cy="1514066"/>
          </a:xfrm>
          <a:prstGeom prst="rect">
            <a:avLst/>
          </a:prstGeom>
          <a:noFill/>
          <a:ln>
            <a:noFill/>
          </a:ln>
        </p:spPr>
      </p:pic>
      <p:pic>
        <p:nvPicPr>
          <p:cNvPr id="313" name="Google Shape;313;p54"/>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7"/>
          <p:cNvSpPr txBox="1"/>
          <p:nvPr>
            <p:ph type="title"/>
          </p:nvPr>
        </p:nvSpPr>
        <p:spPr>
          <a:xfrm>
            <a:off x="913332" y="905710"/>
            <a:ext cx="10971217" cy="1785104"/>
          </a:xfrm>
          <a:prstGeom prst="rect">
            <a:avLst/>
          </a:prstGeom>
          <a:noFill/>
          <a:ln>
            <a:noFill/>
          </a:ln>
        </p:spPr>
        <p:txBody>
          <a:bodyPr anchorCtr="0" anchor="ctr" bIns="45700" lIns="0" spcFirstLastPara="1" rIns="91425" wrap="square" tIns="45700">
            <a:normAutofit/>
          </a:bodyPr>
          <a:lstStyle/>
          <a:p>
            <a:pPr indent="0" lvl="0" marL="0" rtl="0" algn="l">
              <a:lnSpc>
                <a:spcPct val="100000"/>
              </a:lnSpc>
              <a:spcBef>
                <a:spcPts val="0"/>
              </a:spcBef>
              <a:spcAft>
                <a:spcPts val="0"/>
              </a:spcAft>
              <a:buClr>
                <a:srgbClr val="000000"/>
              </a:buClr>
              <a:buSzPts val="1400"/>
              <a:buFont typeface="Arial"/>
              <a:buNone/>
            </a:pPr>
            <a:r>
              <a:rPr lang="en-US"/>
              <a:t>Preparing Teacher Candidates for Online and Hybrid Instruction</a:t>
            </a:r>
            <a:endParaRPr/>
          </a:p>
        </p:txBody>
      </p:sp>
      <p:sp>
        <p:nvSpPr>
          <p:cNvPr id="173" name="Google Shape;173;p37"/>
          <p:cNvSpPr txBox="1"/>
          <p:nvPr>
            <p:ph idx="1" type="body"/>
          </p:nvPr>
        </p:nvSpPr>
        <p:spPr>
          <a:xfrm>
            <a:off x="911748" y="2930525"/>
            <a:ext cx="10972800" cy="1294342"/>
          </a:xfrm>
          <a:prstGeom prst="rect">
            <a:avLst/>
          </a:prstGeom>
          <a:noFill/>
          <a:ln>
            <a:noFill/>
          </a:ln>
        </p:spPr>
        <p:txBody>
          <a:bodyPr anchorCtr="0" anchor="t" bIns="45700" lIns="0" spcFirstLastPara="1" rIns="91425" wrap="square" tIns="45700">
            <a:normAutofit/>
          </a:bodyPr>
          <a:lstStyle/>
          <a:p>
            <a:pPr indent="0" lvl="0" marL="0" rtl="0" algn="l">
              <a:lnSpc>
                <a:spcPct val="100000"/>
              </a:lnSpc>
              <a:spcBef>
                <a:spcPts val="0"/>
              </a:spcBef>
              <a:spcAft>
                <a:spcPts val="0"/>
              </a:spcAft>
              <a:buSzPts val="1400"/>
              <a:buNone/>
            </a:pPr>
            <a:r>
              <a:rPr lang="en-US"/>
              <a:t>Meeting 6: April 13, 2022</a:t>
            </a:r>
            <a:endParaRPr/>
          </a:p>
        </p:txBody>
      </p:sp>
      <p:sp>
        <p:nvSpPr>
          <p:cNvPr id="174" name="Google Shape;174;p37"/>
          <p:cNvSpPr txBox="1"/>
          <p:nvPr>
            <p:ph idx="2" type="body"/>
          </p:nvPr>
        </p:nvSpPr>
        <p:spPr>
          <a:xfrm>
            <a:off x="911748" y="4375151"/>
            <a:ext cx="10972800" cy="112818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63063"/>
              <a:buNone/>
            </a:pPr>
            <a:r>
              <a:rPr lang="en-US"/>
              <a:t>Dr. Sean J. Smith, PhD, CIDDL Center | Dr. Maya Israel, PhD, University of Florida |</a:t>
            </a:r>
            <a:endParaRPr/>
          </a:p>
          <a:p>
            <a:pPr indent="0" lvl="0" marL="0" rtl="0" algn="l">
              <a:lnSpc>
                <a:spcPct val="100000"/>
              </a:lnSpc>
              <a:spcBef>
                <a:spcPts val="444"/>
              </a:spcBef>
              <a:spcAft>
                <a:spcPts val="0"/>
              </a:spcAft>
              <a:buSzPct val="63063"/>
              <a:buNone/>
            </a:pPr>
            <a:r>
              <a:rPr lang="en-US"/>
              <a:t>Keane Alavi, CEEDAR Center | Rachel Silva, CEEDAR Center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55"/>
          <p:cNvPicPr preferRelativeResize="0"/>
          <p:nvPr/>
        </p:nvPicPr>
        <p:blipFill>
          <a:blip r:embed="rId3">
            <a:alphaModFix/>
          </a:blip>
          <a:stretch>
            <a:fillRect/>
          </a:stretch>
        </p:blipFill>
        <p:spPr>
          <a:xfrm>
            <a:off x="6858000" y="1535325"/>
            <a:ext cx="5347001" cy="3902399"/>
          </a:xfrm>
          <a:prstGeom prst="rect">
            <a:avLst/>
          </a:prstGeom>
          <a:noFill/>
          <a:ln>
            <a:noFill/>
          </a:ln>
        </p:spPr>
      </p:pic>
      <p:sp>
        <p:nvSpPr>
          <p:cNvPr id="319" name="Google Shape;319;p55"/>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000">
                <a:solidFill>
                  <a:srgbClr val="1C4587"/>
                </a:solidFill>
                <a:latin typeface="Georgia"/>
                <a:ea typeface="Georgia"/>
                <a:cs typeface="Georgia"/>
                <a:sym typeface="Georgia"/>
              </a:rPr>
              <a:t>IEP Process</a:t>
            </a:r>
            <a:endParaRPr b="1" sz="4000">
              <a:solidFill>
                <a:srgbClr val="1C4587"/>
              </a:solidFill>
              <a:latin typeface="Georgia"/>
              <a:ea typeface="Georgia"/>
              <a:cs typeface="Georgia"/>
              <a:sym typeface="Georgia"/>
            </a:endParaRPr>
          </a:p>
        </p:txBody>
      </p:sp>
      <p:sp>
        <p:nvSpPr>
          <p:cNvPr id="320" name="Google Shape;320;p55"/>
          <p:cNvSpPr txBox="1"/>
          <p:nvPr>
            <p:ph idx="1" type="body"/>
          </p:nvPr>
        </p:nvSpPr>
        <p:spPr>
          <a:xfrm>
            <a:off x="515300" y="1429800"/>
            <a:ext cx="8316300" cy="3998400"/>
          </a:xfrm>
          <a:prstGeom prst="rect">
            <a:avLst/>
          </a:prstGeom>
        </p:spPr>
        <p:txBody>
          <a:bodyPr anchorCtr="0" anchor="t" bIns="45700" lIns="91425" spcFirstLastPara="1" rIns="91425" wrap="square" tIns="45700">
            <a:normAutofit/>
          </a:bodyPr>
          <a:lstStyle/>
          <a:p>
            <a:pPr indent="-527050" lvl="0" marL="609600" rtl="0" algn="l">
              <a:spcBef>
                <a:spcPts val="1000"/>
              </a:spcBef>
              <a:spcAft>
                <a:spcPts val="0"/>
              </a:spcAft>
              <a:buClr>
                <a:srgbClr val="1C4587"/>
              </a:buClr>
              <a:buSzPts val="3500"/>
              <a:buFont typeface="Georgia"/>
              <a:buAutoNum type="arabicPeriod" startAt="6"/>
            </a:pPr>
            <a:r>
              <a:rPr b="1" lang="en-US" sz="3500">
                <a:solidFill>
                  <a:srgbClr val="1C4587"/>
                </a:solidFill>
                <a:latin typeface="Georgia"/>
                <a:ea typeface="Georgia"/>
                <a:cs typeface="Georgia"/>
                <a:sym typeface="Georgia"/>
              </a:rPr>
              <a:t>Maximize the power of Zoom</a:t>
            </a:r>
            <a:endParaRPr sz="3500">
              <a:solidFill>
                <a:srgbClr val="1C4587"/>
              </a:solidFill>
              <a:latin typeface="Georgia"/>
              <a:ea typeface="Georgia"/>
              <a:cs typeface="Georgia"/>
              <a:sym typeface="Georgia"/>
            </a:endParaRPr>
          </a:p>
          <a:p>
            <a:pPr indent="-527050" lvl="1" marL="1219200" rtl="0" algn="l">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Master the tech features</a:t>
            </a:r>
            <a:endParaRPr sz="3500">
              <a:solidFill>
                <a:srgbClr val="1C4587"/>
              </a:solidFill>
              <a:latin typeface="Georgia"/>
              <a:ea typeface="Georgia"/>
              <a:cs typeface="Georgia"/>
              <a:sym typeface="Georgia"/>
            </a:endParaRPr>
          </a:p>
          <a:p>
            <a:pPr indent="-527050" lvl="1" marL="1219200" rtl="0" algn="l">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Ensure accessibility</a:t>
            </a:r>
            <a:endParaRPr sz="3500">
              <a:solidFill>
                <a:srgbClr val="1C4587"/>
              </a:solidFill>
              <a:latin typeface="Georgia"/>
              <a:ea typeface="Georgia"/>
              <a:cs typeface="Georgia"/>
              <a:sym typeface="Georgia"/>
            </a:endParaRPr>
          </a:p>
          <a:p>
            <a:pPr indent="-527050" lvl="1" marL="1219200" rtl="0" algn="l">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Use the various features</a:t>
            </a:r>
            <a:endParaRPr sz="3500">
              <a:solidFill>
                <a:srgbClr val="1C4587"/>
              </a:solidFill>
              <a:latin typeface="Georgia"/>
              <a:ea typeface="Georgia"/>
              <a:cs typeface="Georgia"/>
              <a:sym typeface="Georgia"/>
            </a:endParaRPr>
          </a:p>
          <a:p>
            <a:pPr indent="-527050" lvl="1" marL="1219200" rtl="0" algn="l">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Be creative</a:t>
            </a:r>
            <a:endParaRPr sz="3500">
              <a:solidFill>
                <a:srgbClr val="1C4587"/>
              </a:solidFill>
              <a:latin typeface="Georgia"/>
              <a:ea typeface="Georgia"/>
              <a:cs typeface="Georgia"/>
              <a:sym typeface="Georgia"/>
            </a:endParaRPr>
          </a:p>
          <a:p>
            <a:pPr indent="-527050" lvl="1" marL="1219200" rtl="0" algn="l">
              <a:spcBef>
                <a:spcPts val="500"/>
              </a:spcBef>
              <a:spcAft>
                <a:spcPts val="0"/>
              </a:spcAft>
              <a:buClr>
                <a:srgbClr val="1C4587"/>
              </a:buClr>
              <a:buSzPts val="3500"/>
              <a:buFont typeface="Georgia"/>
              <a:buAutoNum type="alphaLcPeriod"/>
            </a:pPr>
            <a:r>
              <a:rPr lang="en-US" sz="3500">
                <a:solidFill>
                  <a:srgbClr val="1C4587"/>
                </a:solidFill>
                <a:latin typeface="Georgia"/>
                <a:ea typeface="Georgia"/>
                <a:cs typeface="Georgia"/>
                <a:sym typeface="Georgia"/>
              </a:rPr>
              <a:t>Be collaborative</a:t>
            </a:r>
            <a:endParaRPr/>
          </a:p>
        </p:txBody>
      </p:sp>
      <p:pic>
        <p:nvPicPr>
          <p:cNvPr id="321" name="Google Shape;321;p55"/>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6">
            <a:hlinkClick r:id="rId3"/>
          </p:cNvPr>
          <p:cNvPicPr preferRelativeResize="0"/>
          <p:nvPr/>
        </p:nvPicPr>
        <p:blipFill>
          <a:blip r:embed="rId4">
            <a:alphaModFix/>
          </a:blip>
          <a:stretch>
            <a:fillRect/>
          </a:stretch>
        </p:blipFill>
        <p:spPr>
          <a:xfrm>
            <a:off x="2793025" y="185100"/>
            <a:ext cx="8978876" cy="6093124"/>
          </a:xfrm>
          <a:prstGeom prst="rect">
            <a:avLst/>
          </a:prstGeom>
          <a:noFill/>
          <a:ln>
            <a:noFill/>
          </a:ln>
        </p:spPr>
      </p:pic>
      <p:sp>
        <p:nvSpPr>
          <p:cNvPr id="327" name="Google Shape;327;p56"/>
          <p:cNvSpPr txBox="1"/>
          <p:nvPr/>
        </p:nvSpPr>
        <p:spPr>
          <a:xfrm>
            <a:off x="239200" y="1315800"/>
            <a:ext cx="2336400" cy="24012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3500">
                <a:solidFill>
                  <a:srgbClr val="1C4587"/>
                </a:solidFill>
                <a:latin typeface="Georgia"/>
                <a:ea typeface="Georgia"/>
                <a:cs typeface="Georgia"/>
                <a:sym typeface="Georgia"/>
              </a:rPr>
              <a:t>Have the Tech Work for You</a:t>
            </a:r>
            <a:endParaRPr b="1" sz="3500">
              <a:solidFill>
                <a:srgbClr val="1C4587"/>
              </a:solidFill>
              <a:latin typeface="Georgia"/>
              <a:ea typeface="Georgia"/>
              <a:cs typeface="Georgia"/>
              <a:sym typeface="Georgia"/>
            </a:endParaRPr>
          </a:p>
        </p:txBody>
      </p:sp>
      <p:sp>
        <p:nvSpPr>
          <p:cNvPr id="328" name="Google Shape;328;p56"/>
          <p:cNvSpPr txBox="1"/>
          <p:nvPr/>
        </p:nvSpPr>
        <p:spPr>
          <a:xfrm>
            <a:off x="338800" y="4346100"/>
            <a:ext cx="2137200" cy="11082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800" u="sng">
                <a:solidFill>
                  <a:schemeClr val="hlink"/>
                </a:solidFill>
                <a:latin typeface="Georgia"/>
                <a:ea typeface="Georgia"/>
                <a:cs typeface="Georgia"/>
                <a:sym typeface="Georgia"/>
                <a:hlinkClick r:id="rId5"/>
              </a:rPr>
              <a:t>WI’s Example</a:t>
            </a:r>
            <a:endParaRPr b="1" sz="2800">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7"/>
          <p:cNvSpPr txBox="1"/>
          <p:nvPr>
            <p:ph type="title"/>
          </p:nvPr>
        </p:nvSpPr>
        <p:spPr>
          <a:xfrm>
            <a:off x="415600" y="214600"/>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200">
                <a:solidFill>
                  <a:srgbClr val="1C4587"/>
                </a:solidFill>
                <a:latin typeface="Georgia"/>
                <a:ea typeface="Georgia"/>
                <a:cs typeface="Georgia"/>
                <a:sym typeface="Georgia"/>
              </a:rPr>
              <a:t>Virtual vs F2F - Future IEPs</a:t>
            </a:r>
            <a:endParaRPr b="1" sz="4200">
              <a:solidFill>
                <a:srgbClr val="1C4587"/>
              </a:solidFill>
              <a:latin typeface="Georgia"/>
              <a:ea typeface="Georgia"/>
              <a:cs typeface="Georgia"/>
              <a:sym typeface="Georgia"/>
            </a:endParaRPr>
          </a:p>
        </p:txBody>
      </p:sp>
      <p:sp>
        <p:nvSpPr>
          <p:cNvPr id="334" name="Google Shape;334;p57"/>
          <p:cNvSpPr txBox="1"/>
          <p:nvPr>
            <p:ph idx="1" type="body"/>
          </p:nvPr>
        </p:nvSpPr>
        <p:spPr>
          <a:xfrm>
            <a:off x="156133" y="1335700"/>
            <a:ext cx="11360700" cy="5085300"/>
          </a:xfrm>
          <a:prstGeom prst="rect">
            <a:avLst/>
          </a:prstGeom>
        </p:spPr>
        <p:txBody>
          <a:bodyPr anchorCtr="0" anchor="t" bIns="45700" lIns="91425" spcFirstLastPara="1" rIns="91425" wrap="square" tIns="45700">
            <a:normAutofit lnSpcReduction="20000"/>
          </a:bodyPr>
          <a:lstStyle/>
          <a:p>
            <a:pPr indent="-514350" lvl="0" marL="609600" rtl="0" algn="l">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3"/>
              </a:rPr>
              <a:t>Video Overview of Virtual IEP Tips</a:t>
            </a:r>
            <a:r>
              <a:rPr lang="en-US" sz="3300">
                <a:solidFill>
                  <a:srgbClr val="1C4587"/>
                </a:solidFill>
                <a:latin typeface="Georgia"/>
                <a:ea typeface="Georgia"/>
                <a:cs typeface="Georgia"/>
                <a:sym typeface="Georgia"/>
              </a:rPr>
              <a:t> - Special Education Teacher</a:t>
            </a:r>
            <a:endParaRPr sz="3300">
              <a:solidFill>
                <a:srgbClr val="1C4587"/>
              </a:solidFill>
              <a:latin typeface="Georgia"/>
              <a:ea typeface="Georgia"/>
              <a:cs typeface="Georgia"/>
              <a:sym typeface="Georgia"/>
            </a:endParaRPr>
          </a:p>
          <a:p>
            <a:pPr indent="-514350" lvl="0" marL="609600" rtl="0" algn="l">
              <a:spcBef>
                <a:spcPts val="1000"/>
              </a:spcBef>
              <a:spcAft>
                <a:spcPts val="0"/>
              </a:spcAft>
              <a:buClr>
                <a:srgbClr val="1C4587"/>
              </a:buClr>
              <a:buSzPts val="3300"/>
              <a:buFont typeface="Georgia"/>
              <a:buAutoNum type="arabicPeriod"/>
            </a:pPr>
            <a:r>
              <a:rPr lang="en-US" sz="3300">
                <a:solidFill>
                  <a:srgbClr val="1C4587"/>
                </a:solidFill>
                <a:latin typeface="Georgia"/>
                <a:ea typeface="Georgia"/>
                <a:cs typeface="Georgia"/>
                <a:sym typeface="Georgia"/>
              </a:rPr>
              <a:t>Virtual IEP Meeting Suggestions - </a:t>
            </a:r>
            <a:r>
              <a:rPr lang="en-US" sz="3300" u="sng">
                <a:solidFill>
                  <a:schemeClr val="hlink"/>
                </a:solidFill>
                <a:latin typeface="Georgia"/>
                <a:ea typeface="Georgia"/>
                <a:cs typeface="Georgia"/>
                <a:sym typeface="Georgia"/>
                <a:hlinkClick r:id="rId4"/>
              </a:rPr>
              <a:t>Tip Sheet</a:t>
            </a:r>
            <a:endParaRPr sz="3300">
              <a:solidFill>
                <a:srgbClr val="1C4587"/>
              </a:solidFill>
              <a:latin typeface="Georgia"/>
              <a:ea typeface="Georgia"/>
              <a:cs typeface="Georgia"/>
              <a:sym typeface="Georgia"/>
            </a:endParaRPr>
          </a:p>
          <a:p>
            <a:pPr indent="-514350" lvl="0" marL="609600" rtl="0" algn="l">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5"/>
              </a:rPr>
              <a:t>OSEP’s TIP Sheet</a:t>
            </a:r>
            <a:endParaRPr sz="3300">
              <a:solidFill>
                <a:srgbClr val="1C4587"/>
              </a:solidFill>
              <a:latin typeface="Georgia"/>
              <a:ea typeface="Georgia"/>
              <a:cs typeface="Georgia"/>
              <a:sym typeface="Georgia"/>
            </a:endParaRPr>
          </a:p>
          <a:p>
            <a:pPr indent="-514350" lvl="0" marL="609600" rtl="0" algn="l">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6"/>
              </a:rPr>
              <a:t>PATTAN’s</a:t>
            </a:r>
            <a:r>
              <a:rPr lang="en-US" sz="3300">
                <a:solidFill>
                  <a:srgbClr val="1C4587"/>
                </a:solidFill>
                <a:latin typeface="Georgia"/>
                <a:ea typeface="Georgia"/>
                <a:cs typeface="Georgia"/>
                <a:sym typeface="Georgia"/>
              </a:rPr>
              <a:t> Virtual Learning Resources</a:t>
            </a:r>
            <a:endParaRPr sz="3300">
              <a:solidFill>
                <a:srgbClr val="1C4587"/>
              </a:solidFill>
              <a:latin typeface="Georgia"/>
              <a:ea typeface="Georgia"/>
              <a:cs typeface="Georgia"/>
              <a:sym typeface="Georgia"/>
            </a:endParaRPr>
          </a:p>
          <a:p>
            <a:pPr indent="-514350" lvl="0" marL="609600" rtl="0" algn="l">
              <a:spcBef>
                <a:spcPts val="1000"/>
              </a:spcBef>
              <a:spcAft>
                <a:spcPts val="0"/>
              </a:spcAft>
              <a:buClr>
                <a:srgbClr val="1C4587"/>
              </a:buClr>
              <a:buSzPts val="3300"/>
              <a:buFont typeface="Georgia"/>
              <a:buAutoNum type="arabicPeriod"/>
            </a:pPr>
            <a:r>
              <a:rPr lang="en-US" sz="3300" u="sng">
                <a:solidFill>
                  <a:schemeClr val="hlink"/>
                </a:solidFill>
                <a:latin typeface="Georgia"/>
                <a:ea typeface="Georgia"/>
                <a:cs typeface="Georgia"/>
                <a:sym typeface="Georgia"/>
                <a:hlinkClick r:id="rId7"/>
              </a:rPr>
              <a:t>Podcast</a:t>
            </a:r>
            <a:r>
              <a:rPr lang="en-US" sz="3300">
                <a:solidFill>
                  <a:srgbClr val="1C4587"/>
                </a:solidFill>
                <a:latin typeface="Georgia"/>
                <a:ea typeface="Georgia"/>
                <a:cs typeface="Georgia"/>
                <a:sym typeface="Georgia"/>
              </a:rPr>
              <a:t> - How to Run a Virtual IEP Meeting</a:t>
            </a:r>
            <a:endParaRPr sz="3300">
              <a:solidFill>
                <a:srgbClr val="1C4587"/>
              </a:solidFill>
              <a:latin typeface="Georgia"/>
              <a:ea typeface="Georgia"/>
              <a:cs typeface="Georgia"/>
              <a:sym typeface="Georgia"/>
            </a:endParaRPr>
          </a:p>
          <a:p>
            <a:pPr indent="0" lvl="0" marL="0" rtl="0" algn="l">
              <a:spcBef>
                <a:spcPts val="1000"/>
              </a:spcBef>
              <a:spcAft>
                <a:spcPts val="0"/>
              </a:spcAft>
              <a:buNone/>
            </a:pPr>
            <a:r>
              <a:t/>
            </a:r>
            <a:endParaRPr sz="3100">
              <a:solidFill>
                <a:srgbClr val="1C4587"/>
              </a:solidFill>
              <a:latin typeface="Georgia"/>
              <a:ea typeface="Georgia"/>
              <a:cs typeface="Georgia"/>
              <a:sym typeface="Georgia"/>
            </a:endParaRPr>
          </a:p>
        </p:txBody>
      </p:sp>
      <p:pic>
        <p:nvPicPr>
          <p:cNvPr id="335" name="Google Shape;335;p57"/>
          <p:cNvPicPr preferRelativeResize="0"/>
          <p:nvPr/>
        </p:nvPicPr>
        <p:blipFill>
          <a:blip r:embed="rId8">
            <a:alphaModFix/>
          </a:blip>
          <a:stretch>
            <a:fillRect/>
          </a:stretch>
        </p:blipFill>
        <p:spPr>
          <a:xfrm>
            <a:off x="9326867" y="2606933"/>
            <a:ext cx="2634766" cy="2208701"/>
          </a:xfrm>
          <a:prstGeom prst="rect">
            <a:avLst/>
          </a:prstGeom>
          <a:noFill/>
          <a:ln>
            <a:noFill/>
          </a:ln>
        </p:spPr>
      </p:pic>
      <p:pic>
        <p:nvPicPr>
          <p:cNvPr id="336" name="Google Shape;336;p57"/>
          <p:cNvPicPr preferRelativeResize="0"/>
          <p:nvPr/>
        </p:nvPicPr>
        <p:blipFill>
          <a:blip r:embed="rId9">
            <a:alphaModFix/>
          </a:blip>
          <a:stretch>
            <a:fillRect/>
          </a:stretch>
        </p:blipFill>
        <p:spPr>
          <a:xfrm>
            <a:off x="0" y="6098325"/>
            <a:ext cx="12191998" cy="759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8"/>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Instruction +</a:t>
            </a:r>
            <a:endParaRPr b="1" sz="4400">
              <a:solidFill>
                <a:srgbClr val="1C4587"/>
              </a:solidFill>
              <a:latin typeface="Georgia"/>
              <a:ea typeface="Georgia"/>
              <a:cs typeface="Georgia"/>
              <a:sym typeface="Georgia"/>
            </a:endParaRPr>
          </a:p>
        </p:txBody>
      </p:sp>
      <p:sp>
        <p:nvSpPr>
          <p:cNvPr id="342" name="Google Shape;342;p58"/>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fontScale="92500" lnSpcReduction="20000"/>
          </a:bodyPr>
          <a:lstStyle/>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Class Directions</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Class Expectations</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Strategy Applications - Student Empowerment</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Tips &amp; Strategies for the Home</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Assessment - Determining Progress</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Executive Functioning Skills</a:t>
            </a:r>
            <a:endParaRPr sz="3100">
              <a:solidFill>
                <a:srgbClr val="1C4587"/>
              </a:solidFill>
              <a:latin typeface="Georgia"/>
              <a:ea typeface="Georgia"/>
              <a:cs typeface="Georgia"/>
              <a:sym typeface="Georgia"/>
            </a:endParaRPr>
          </a:p>
          <a:p>
            <a:pPr indent="-486886" lvl="0" marL="609600" rtl="0" algn="l">
              <a:spcBef>
                <a:spcPts val="1000"/>
              </a:spcBef>
              <a:spcAft>
                <a:spcPts val="0"/>
              </a:spcAft>
              <a:buClr>
                <a:srgbClr val="1C4587"/>
              </a:buClr>
              <a:buSzPct val="100000"/>
              <a:buFont typeface="Georgia"/>
              <a:buAutoNum type="arabicPeriod"/>
            </a:pPr>
            <a:r>
              <a:rPr lang="en-US" sz="3100">
                <a:solidFill>
                  <a:srgbClr val="1C4587"/>
                </a:solidFill>
                <a:latin typeface="Georgia"/>
                <a:ea typeface="Georgia"/>
                <a:cs typeface="Georgia"/>
                <a:sym typeface="Georgia"/>
              </a:rPr>
              <a:t>Social Emotional Supports</a:t>
            </a:r>
            <a:endParaRPr sz="3100">
              <a:solidFill>
                <a:srgbClr val="1C4587"/>
              </a:solidFill>
              <a:latin typeface="Georgia"/>
              <a:ea typeface="Georgia"/>
              <a:cs typeface="Georgia"/>
              <a:sym typeface="Georgia"/>
            </a:endParaRPr>
          </a:p>
        </p:txBody>
      </p:sp>
      <p:pic>
        <p:nvPicPr>
          <p:cNvPr id="343" name="Google Shape;343;p58"/>
          <p:cNvPicPr preferRelativeResize="0"/>
          <p:nvPr/>
        </p:nvPicPr>
        <p:blipFill>
          <a:blip r:embed="rId3">
            <a:alphaModFix amt="30000"/>
          </a:blip>
          <a:stretch>
            <a:fillRect/>
          </a:stretch>
        </p:blipFill>
        <p:spPr>
          <a:xfrm>
            <a:off x="6366596" y="593350"/>
            <a:ext cx="5825267" cy="4329968"/>
          </a:xfrm>
          <a:prstGeom prst="rect">
            <a:avLst/>
          </a:prstGeom>
          <a:noFill/>
          <a:ln>
            <a:noFill/>
          </a:ln>
        </p:spPr>
      </p:pic>
      <p:pic>
        <p:nvPicPr>
          <p:cNvPr id="344" name="Google Shape;344;p58"/>
          <p:cNvPicPr preferRelativeResize="0"/>
          <p:nvPr/>
        </p:nvPicPr>
        <p:blipFill>
          <a:blip r:embed="rId4">
            <a:alphaModFix/>
          </a:blip>
          <a:stretch>
            <a:fillRect/>
          </a:stretch>
        </p:blipFill>
        <p:spPr>
          <a:xfrm>
            <a:off x="0" y="6098325"/>
            <a:ext cx="12191998" cy="759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9"/>
          <p:cNvPicPr preferRelativeResize="0"/>
          <p:nvPr/>
        </p:nvPicPr>
        <p:blipFill>
          <a:blip r:embed="rId3">
            <a:alphaModFix/>
          </a:blip>
          <a:stretch>
            <a:fillRect/>
          </a:stretch>
        </p:blipFill>
        <p:spPr>
          <a:xfrm>
            <a:off x="8106533" y="1266669"/>
            <a:ext cx="3974666" cy="1936965"/>
          </a:xfrm>
          <a:prstGeom prst="rect">
            <a:avLst/>
          </a:prstGeom>
          <a:noFill/>
          <a:ln>
            <a:noFill/>
          </a:ln>
        </p:spPr>
      </p:pic>
      <p:sp>
        <p:nvSpPr>
          <p:cNvPr id="350" name="Google Shape;350;p59"/>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Class Instruction </a:t>
            </a:r>
            <a:endParaRPr b="1" sz="4400">
              <a:solidFill>
                <a:srgbClr val="1C4587"/>
              </a:solidFill>
              <a:latin typeface="Georgia"/>
              <a:ea typeface="Georgia"/>
              <a:cs typeface="Georgia"/>
              <a:sym typeface="Georgia"/>
            </a:endParaRPr>
          </a:p>
        </p:txBody>
      </p:sp>
      <p:sp>
        <p:nvSpPr>
          <p:cNvPr id="351" name="Google Shape;351;p59"/>
          <p:cNvSpPr txBox="1"/>
          <p:nvPr>
            <p:ph idx="1" type="body"/>
          </p:nvPr>
        </p:nvSpPr>
        <p:spPr>
          <a:xfrm>
            <a:off x="415600" y="1536633"/>
            <a:ext cx="9572400" cy="4239900"/>
          </a:xfrm>
          <a:prstGeom prst="rect">
            <a:avLst/>
          </a:prstGeom>
        </p:spPr>
        <p:txBody>
          <a:bodyPr anchorCtr="0" anchor="t" bIns="45700" lIns="91425" spcFirstLastPara="1" rIns="91425" wrap="square" tIns="45700">
            <a:noAutofit/>
          </a:bodyPr>
          <a:lstStyle/>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Explicit Directions</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Step-by-Step Supports</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Assignment/Instruction Expectations</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How To Information</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Instruction</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Rinse &amp; Repeat</a:t>
            </a:r>
            <a:endParaRPr sz="3600">
              <a:solidFill>
                <a:srgbClr val="1C4587"/>
              </a:solidFill>
              <a:latin typeface="Georgia"/>
              <a:ea typeface="Georgia"/>
              <a:cs typeface="Georgia"/>
              <a:sym typeface="Georgia"/>
            </a:endParaRPr>
          </a:p>
        </p:txBody>
      </p:sp>
      <p:pic>
        <p:nvPicPr>
          <p:cNvPr id="352" name="Google Shape;352;p59"/>
          <p:cNvPicPr preferRelativeResize="0"/>
          <p:nvPr/>
        </p:nvPicPr>
        <p:blipFill>
          <a:blip r:embed="rId4">
            <a:alphaModFix/>
          </a:blip>
          <a:stretch>
            <a:fillRect/>
          </a:stretch>
        </p:blipFill>
        <p:spPr>
          <a:xfrm>
            <a:off x="8316483" y="4280300"/>
            <a:ext cx="3232067" cy="1818034"/>
          </a:xfrm>
          <a:prstGeom prst="rect">
            <a:avLst/>
          </a:prstGeom>
          <a:noFill/>
          <a:ln>
            <a:noFill/>
          </a:ln>
        </p:spPr>
      </p:pic>
      <p:pic>
        <p:nvPicPr>
          <p:cNvPr id="353" name="Google Shape;353;p59"/>
          <p:cNvPicPr preferRelativeResize="0"/>
          <p:nvPr/>
        </p:nvPicPr>
        <p:blipFill>
          <a:blip r:embed="rId5">
            <a:alphaModFix/>
          </a:blip>
          <a:stretch>
            <a:fillRect/>
          </a:stretch>
        </p:blipFill>
        <p:spPr>
          <a:xfrm>
            <a:off x="0" y="6098325"/>
            <a:ext cx="12191998" cy="759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0"/>
          <p:cNvSpPr txBox="1"/>
          <p:nvPr>
            <p:ph type="title"/>
          </p:nvPr>
        </p:nvSpPr>
        <p:spPr>
          <a:xfrm>
            <a:off x="428600" y="2544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Class Instruction </a:t>
            </a:r>
            <a:endParaRPr b="1" sz="4400">
              <a:solidFill>
                <a:srgbClr val="1C4587"/>
              </a:solidFill>
              <a:latin typeface="Georgia"/>
              <a:ea typeface="Georgia"/>
              <a:cs typeface="Georgia"/>
              <a:sym typeface="Georgia"/>
            </a:endParaRPr>
          </a:p>
        </p:txBody>
      </p:sp>
      <p:sp>
        <p:nvSpPr>
          <p:cNvPr id="359" name="Google Shape;359;p60"/>
          <p:cNvSpPr txBox="1"/>
          <p:nvPr>
            <p:ph idx="1" type="body"/>
          </p:nvPr>
        </p:nvSpPr>
        <p:spPr>
          <a:xfrm>
            <a:off x="428600" y="1137900"/>
            <a:ext cx="5680500" cy="2550300"/>
          </a:xfrm>
          <a:prstGeom prst="rect">
            <a:avLst/>
          </a:prstGeom>
        </p:spPr>
        <p:txBody>
          <a:bodyPr anchorCtr="0" anchor="t" bIns="45700" lIns="91425" spcFirstLastPara="1" rIns="91425" wrap="square" tIns="45700">
            <a:noAutofit/>
          </a:bodyPr>
          <a:lstStyle/>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Explicit Directions</a:t>
            </a:r>
            <a:endParaRPr sz="2100">
              <a:solidFill>
                <a:srgbClr val="1C4587"/>
              </a:solidFill>
              <a:latin typeface="Georgia"/>
              <a:ea typeface="Georgia"/>
              <a:cs typeface="Georgia"/>
              <a:sym typeface="Georgia"/>
            </a:endParaRPr>
          </a:p>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Step-by-Step Supports</a:t>
            </a:r>
            <a:endParaRPr sz="2100">
              <a:solidFill>
                <a:srgbClr val="1C4587"/>
              </a:solidFill>
              <a:latin typeface="Georgia"/>
              <a:ea typeface="Georgia"/>
              <a:cs typeface="Georgia"/>
              <a:sym typeface="Georgia"/>
            </a:endParaRPr>
          </a:p>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Assignment/Instruction Expectations</a:t>
            </a:r>
            <a:endParaRPr sz="2100">
              <a:solidFill>
                <a:srgbClr val="1C4587"/>
              </a:solidFill>
              <a:latin typeface="Georgia"/>
              <a:ea typeface="Georgia"/>
              <a:cs typeface="Georgia"/>
              <a:sym typeface="Georgia"/>
            </a:endParaRPr>
          </a:p>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How To Information</a:t>
            </a:r>
            <a:endParaRPr sz="2100">
              <a:solidFill>
                <a:srgbClr val="1C4587"/>
              </a:solidFill>
              <a:latin typeface="Georgia"/>
              <a:ea typeface="Georgia"/>
              <a:cs typeface="Georgia"/>
              <a:sym typeface="Georgia"/>
            </a:endParaRPr>
          </a:p>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Instruction</a:t>
            </a:r>
            <a:endParaRPr sz="2100">
              <a:solidFill>
                <a:srgbClr val="1C4587"/>
              </a:solidFill>
              <a:latin typeface="Georgia"/>
              <a:ea typeface="Georgia"/>
              <a:cs typeface="Georgia"/>
              <a:sym typeface="Georgia"/>
            </a:endParaRPr>
          </a:p>
          <a:p>
            <a:pPr indent="-438150" lvl="0" marL="609600" rtl="0" algn="l">
              <a:spcBef>
                <a:spcPts val="1000"/>
              </a:spcBef>
              <a:spcAft>
                <a:spcPts val="0"/>
              </a:spcAft>
              <a:buClr>
                <a:srgbClr val="1C4587"/>
              </a:buClr>
              <a:buSzPts val="2100"/>
              <a:buFont typeface="Georgia"/>
              <a:buAutoNum type="arabicPeriod"/>
            </a:pPr>
            <a:r>
              <a:rPr lang="en-US" sz="2100">
                <a:solidFill>
                  <a:srgbClr val="1C4587"/>
                </a:solidFill>
                <a:latin typeface="Georgia"/>
                <a:ea typeface="Georgia"/>
                <a:cs typeface="Georgia"/>
                <a:sym typeface="Georgia"/>
              </a:rPr>
              <a:t>Rinse &amp; Repeat</a:t>
            </a:r>
            <a:endParaRPr sz="2100">
              <a:solidFill>
                <a:srgbClr val="1C4587"/>
              </a:solidFill>
              <a:latin typeface="Georgia"/>
              <a:ea typeface="Georgia"/>
              <a:cs typeface="Georgia"/>
              <a:sym typeface="Georgia"/>
            </a:endParaRPr>
          </a:p>
        </p:txBody>
      </p:sp>
      <p:sp>
        <p:nvSpPr>
          <p:cNvPr id="360" name="Google Shape;360;p60"/>
          <p:cNvSpPr txBox="1"/>
          <p:nvPr/>
        </p:nvSpPr>
        <p:spPr>
          <a:xfrm rot="-254426">
            <a:off x="6359588" y="1356188"/>
            <a:ext cx="4864617" cy="661787"/>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700" u="sng">
                <a:solidFill>
                  <a:schemeClr val="hlink"/>
                </a:solidFill>
                <a:latin typeface="Georgia"/>
                <a:ea typeface="Georgia"/>
                <a:cs typeface="Georgia"/>
                <a:sym typeface="Georgia"/>
                <a:hlinkClick r:id="rId3"/>
              </a:rPr>
              <a:t>Tips for Teaching with Video</a:t>
            </a:r>
            <a:endParaRPr sz="2700">
              <a:latin typeface="Georgia"/>
              <a:ea typeface="Georgia"/>
              <a:cs typeface="Georgia"/>
              <a:sym typeface="Georgia"/>
            </a:endParaRPr>
          </a:p>
        </p:txBody>
      </p:sp>
      <p:sp>
        <p:nvSpPr>
          <p:cNvPr id="361" name="Google Shape;361;p60"/>
          <p:cNvSpPr txBox="1"/>
          <p:nvPr/>
        </p:nvSpPr>
        <p:spPr>
          <a:xfrm rot="308346">
            <a:off x="7611535" y="2561314"/>
            <a:ext cx="4725697" cy="661771"/>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700" u="sng">
                <a:solidFill>
                  <a:schemeClr val="hlink"/>
                </a:solidFill>
                <a:latin typeface="Georgia"/>
                <a:ea typeface="Georgia"/>
                <a:cs typeface="Georgia"/>
                <a:sym typeface="Georgia"/>
                <a:hlinkClick r:id="rId4"/>
              </a:rPr>
              <a:t>Top Tech Tools for Teachers</a:t>
            </a:r>
            <a:endParaRPr sz="2700">
              <a:latin typeface="Georgia"/>
              <a:ea typeface="Georgia"/>
              <a:cs typeface="Georgia"/>
              <a:sym typeface="Georgia"/>
            </a:endParaRPr>
          </a:p>
        </p:txBody>
      </p:sp>
      <p:pic>
        <p:nvPicPr>
          <p:cNvPr id="362" name="Google Shape;362;p60">
            <a:hlinkClick r:id="rId5"/>
          </p:cNvPr>
          <p:cNvPicPr preferRelativeResize="0"/>
          <p:nvPr/>
        </p:nvPicPr>
        <p:blipFill>
          <a:blip r:embed="rId6">
            <a:alphaModFix/>
          </a:blip>
          <a:stretch>
            <a:fillRect/>
          </a:stretch>
        </p:blipFill>
        <p:spPr>
          <a:xfrm>
            <a:off x="8576333" y="4177433"/>
            <a:ext cx="2540000" cy="1155700"/>
          </a:xfrm>
          <a:prstGeom prst="rect">
            <a:avLst/>
          </a:prstGeom>
          <a:noFill/>
          <a:ln>
            <a:noFill/>
          </a:ln>
        </p:spPr>
      </p:pic>
      <p:sp>
        <p:nvSpPr>
          <p:cNvPr id="363" name="Google Shape;363;p60"/>
          <p:cNvSpPr txBox="1"/>
          <p:nvPr/>
        </p:nvSpPr>
        <p:spPr>
          <a:xfrm rot="-174049">
            <a:off x="4204167" y="3059927"/>
            <a:ext cx="4760200" cy="661769"/>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700" u="sng">
                <a:solidFill>
                  <a:schemeClr val="hlink"/>
                </a:solidFill>
                <a:latin typeface="Georgia"/>
                <a:ea typeface="Georgia"/>
                <a:cs typeface="Georgia"/>
                <a:sym typeface="Georgia"/>
                <a:hlinkClick r:id="rId7"/>
              </a:rPr>
              <a:t>Best Screen Recorders - 2021</a:t>
            </a:r>
            <a:endParaRPr sz="2700">
              <a:latin typeface="Georgia"/>
              <a:ea typeface="Georgia"/>
              <a:cs typeface="Georgia"/>
              <a:sym typeface="Georgia"/>
            </a:endParaRPr>
          </a:p>
        </p:txBody>
      </p:sp>
      <p:pic>
        <p:nvPicPr>
          <p:cNvPr id="364" name="Google Shape;364;p60">
            <a:hlinkClick r:id="rId8"/>
          </p:cNvPr>
          <p:cNvPicPr preferRelativeResize="0"/>
          <p:nvPr/>
        </p:nvPicPr>
        <p:blipFill>
          <a:blip r:embed="rId9">
            <a:alphaModFix/>
          </a:blip>
          <a:stretch>
            <a:fillRect/>
          </a:stretch>
        </p:blipFill>
        <p:spPr>
          <a:xfrm>
            <a:off x="554733" y="4585262"/>
            <a:ext cx="3810000" cy="355600"/>
          </a:xfrm>
          <a:prstGeom prst="rect">
            <a:avLst/>
          </a:prstGeom>
          <a:noFill/>
          <a:ln>
            <a:noFill/>
          </a:ln>
        </p:spPr>
      </p:pic>
      <p:sp>
        <p:nvSpPr>
          <p:cNvPr id="365" name="Google Shape;365;p60"/>
          <p:cNvSpPr txBox="1"/>
          <p:nvPr/>
        </p:nvSpPr>
        <p:spPr>
          <a:xfrm>
            <a:off x="5023742" y="4288275"/>
            <a:ext cx="3269700" cy="1493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u="sng">
                <a:solidFill>
                  <a:schemeClr val="hlink"/>
                </a:solidFill>
                <a:latin typeface="Georgia"/>
                <a:ea typeface="Georgia"/>
                <a:cs typeface="Georgia"/>
                <a:sym typeface="Georgia"/>
                <a:hlinkClick r:id="rId10"/>
              </a:rPr>
              <a:t>10 Ways to Use Video for Hybrid Instruction</a:t>
            </a:r>
            <a:endParaRPr sz="2700">
              <a:latin typeface="Georgia"/>
              <a:ea typeface="Georgia"/>
              <a:cs typeface="Georgia"/>
              <a:sym typeface="Georgia"/>
            </a:endParaRPr>
          </a:p>
        </p:txBody>
      </p:sp>
      <p:sp>
        <p:nvSpPr>
          <p:cNvPr id="366" name="Google Shape;366;p60"/>
          <p:cNvSpPr txBox="1"/>
          <p:nvPr/>
        </p:nvSpPr>
        <p:spPr>
          <a:xfrm>
            <a:off x="487475" y="5259400"/>
            <a:ext cx="4186500" cy="661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700" u="sng">
                <a:solidFill>
                  <a:schemeClr val="hlink"/>
                </a:solidFill>
                <a:latin typeface="Georgia"/>
                <a:ea typeface="Georgia"/>
                <a:cs typeface="Georgia"/>
                <a:sym typeface="Georgia"/>
                <a:hlinkClick r:id="rId11"/>
              </a:rPr>
              <a:t>Understood’s Video Tips</a:t>
            </a:r>
            <a:endParaRPr sz="2700">
              <a:latin typeface="Georgia"/>
              <a:ea typeface="Georgia"/>
              <a:cs typeface="Georgia"/>
              <a:sym typeface="Georgia"/>
            </a:endParaRPr>
          </a:p>
        </p:txBody>
      </p:sp>
      <p:pic>
        <p:nvPicPr>
          <p:cNvPr id="367" name="Google Shape;367;p60"/>
          <p:cNvPicPr preferRelativeResize="0"/>
          <p:nvPr/>
        </p:nvPicPr>
        <p:blipFill>
          <a:blip r:embed="rId12">
            <a:alphaModFix/>
          </a:blip>
          <a:stretch>
            <a:fillRect/>
          </a:stretch>
        </p:blipFill>
        <p:spPr>
          <a:xfrm>
            <a:off x="0" y="6098325"/>
            <a:ext cx="12191998" cy="759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Tech we will Use</a:t>
            </a:r>
            <a:endParaRPr b="1" sz="4400">
              <a:solidFill>
                <a:srgbClr val="1C4587"/>
              </a:solidFill>
              <a:latin typeface="Georgia"/>
              <a:ea typeface="Georgia"/>
              <a:cs typeface="Georgia"/>
              <a:sym typeface="Georgia"/>
            </a:endParaRPr>
          </a:p>
        </p:txBody>
      </p:sp>
      <p:sp>
        <p:nvSpPr>
          <p:cNvPr id="373" name="Google Shape;373;p61"/>
          <p:cNvSpPr txBox="1"/>
          <p:nvPr>
            <p:ph idx="1" type="body"/>
          </p:nvPr>
        </p:nvSpPr>
        <p:spPr>
          <a:xfrm>
            <a:off x="415600" y="1536633"/>
            <a:ext cx="9572400" cy="4239900"/>
          </a:xfrm>
          <a:prstGeom prst="rect">
            <a:avLst/>
          </a:prstGeom>
        </p:spPr>
        <p:txBody>
          <a:bodyPr anchorCtr="0" anchor="t" bIns="45700" lIns="91425" spcFirstLastPara="1" rIns="91425" wrap="square" tIns="45700">
            <a:noAutofit/>
          </a:bodyPr>
          <a:lstStyle/>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Audio - Podcast &amp; More</a:t>
            </a:r>
            <a:endParaRPr sz="3600">
              <a:solidFill>
                <a:srgbClr val="1C4587"/>
              </a:solidFill>
              <a:latin typeface="Georgia"/>
              <a:ea typeface="Georgia"/>
              <a:cs typeface="Georgia"/>
              <a:sym typeface="Georgia"/>
            </a:endParaRPr>
          </a:p>
          <a:p>
            <a:pPr indent="-533400" lvl="1" marL="1219200" rtl="0" algn="l">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3"/>
              </a:rPr>
              <a:t>Step-by-Step Guide</a:t>
            </a:r>
            <a:endParaRPr sz="3600">
              <a:solidFill>
                <a:srgbClr val="1C4587"/>
              </a:solidFill>
              <a:latin typeface="Georgia"/>
              <a:ea typeface="Georgia"/>
              <a:cs typeface="Georgia"/>
              <a:sym typeface="Georgia"/>
            </a:endParaRPr>
          </a:p>
          <a:p>
            <a:pPr indent="-533400" lvl="1" marL="1219200" rtl="0" algn="l">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4"/>
              </a:rPr>
              <a:t>Podcasts for Instruction</a:t>
            </a:r>
            <a:endParaRPr sz="3600">
              <a:solidFill>
                <a:srgbClr val="1C4587"/>
              </a:solidFill>
              <a:latin typeface="Georgia"/>
              <a:ea typeface="Georgia"/>
              <a:cs typeface="Georgia"/>
              <a:sym typeface="Georgia"/>
            </a:endParaRPr>
          </a:p>
          <a:p>
            <a:pPr indent="-533400" lvl="0" marL="609600" rtl="0" algn="l">
              <a:spcBef>
                <a:spcPts val="1000"/>
              </a:spcBef>
              <a:spcAft>
                <a:spcPts val="0"/>
              </a:spcAft>
              <a:buClr>
                <a:srgbClr val="1C4587"/>
              </a:buClr>
              <a:buSzPts val="3600"/>
              <a:buFont typeface="Georgia"/>
              <a:buAutoNum type="arabicPeriod"/>
            </a:pPr>
            <a:r>
              <a:rPr lang="en-US" sz="3600">
                <a:solidFill>
                  <a:srgbClr val="1C4587"/>
                </a:solidFill>
                <a:latin typeface="Georgia"/>
                <a:ea typeface="Georgia"/>
                <a:cs typeface="Georgia"/>
                <a:sym typeface="Georgia"/>
              </a:rPr>
              <a:t>Video Modeling</a:t>
            </a:r>
            <a:endParaRPr sz="3600">
              <a:solidFill>
                <a:srgbClr val="1C4587"/>
              </a:solidFill>
              <a:latin typeface="Georgia"/>
              <a:ea typeface="Georgia"/>
              <a:cs typeface="Georgia"/>
              <a:sym typeface="Georgia"/>
            </a:endParaRPr>
          </a:p>
          <a:p>
            <a:pPr indent="-533400" lvl="1" marL="1219200" rtl="0" algn="l">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5"/>
              </a:rPr>
              <a:t>Step-by-Step Guides</a:t>
            </a:r>
            <a:endParaRPr sz="3600">
              <a:solidFill>
                <a:srgbClr val="1C4587"/>
              </a:solidFill>
              <a:latin typeface="Georgia"/>
              <a:ea typeface="Georgia"/>
              <a:cs typeface="Georgia"/>
              <a:sym typeface="Georgia"/>
            </a:endParaRPr>
          </a:p>
          <a:p>
            <a:pPr indent="-533400" lvl="1" marL="1219200" rtl="0" algn="l">
              <a:spcBef>
                <a:spcPts val="500"/>
              </a:spcBef>
              <a:spcAft>
                <a:spcPts val="0"/>
              </a:spcAft>
              <a:buClr>
                <a:srgbClr val="1C4587"/>
              </a:buClr>
              <a:buSzPts val="3600"/>
              <a:buFont typeface="Georgia"/>
              <a:buAutoNum type="alphaLcPeriod"/>
            </a:pPr>
            <a:r>
              <a:rPr lang="en-US" sz="3600" u="sng">
                <a:solidFill>
                  <a:schemeClr val="hlink"/>
                </a:solidFill>
                <a:latin typeface="Georgia"/>
                <a:ea typeface="Georgia"/>
                <a:cs typeface="Georgia"/>
                <a:sym typeface="Georgia"/>
                <a:hlinkClick r:id="rId6"/>
              </a:rPr>
              <a:t>Video Modeling 101</a:t>
            </a:r>
            <a:endParaRPr sz="3600">
              <a:solidFill>
                <a:srgbClr val="1C4587"/>
              </a:solidFill>
              <a:latin typeface="Georgia"/>
              <a:ea typeface="Georgia"/>
              <a:cs typeface="Georgia"/>
              <a:sym typeface="Georgia"/>
            </a:endParaRPr>
          </a:p>
          <a:p>
            <a:pPr indent="0" lvl="0" marL="0" rtl="0" algn="l">
              <a:spcBef>
                <a:spcPts val="1000"/>
              </a:spcBef>
              <a:spcAft>
                <a:spcPts val="0"/>
              </a:spcAft>
              <a:buNone/>
            </a:pPr>
            <a:r>
              <a:t/>
            </a:r>
            <a:endParaRPr sz="3600">
              <a:solidFill>
                <a:srgbClr val="1C4587"/>
              </a:solidFill>
              <a:latin typeface="Georgia"/>
              <a:ea typeface="Georgia"/>
              <a:cs typeface="Georgia"/>
              <a:sym typeface="Georgia"/>
            </a:endParaRPr>
          </a:p>
        </p:txBody>
      </p:sp>
      <p:pic>
        <p:nvPicPr>
          <p:cNvPr id="374" name="Google Shape;374;p61"/>
          <p:cNvPicPr preferRelativeResize="0"/>
          <p:nvPr/>
        </p:nvPicPr>
        <p:blipFill>
          <a:blip r:embed="rId7">
            <a:alphaModFix/>
          </a:blip>
          <a:stretch>
            <a:fillRect/>
          </a:stretch>
        </p:blipFill>
        <p:spPr>
          <a:xfrm>
            <a:off x="7042967" y="1834100"/>
            <a:ext cx="4605231" cy="3070168"/>
          </a:xfrm>
          <a:prstGeom prst="rect">
            <a:avLst/>
          </a:prstGeom>
          <a:noFill/>
          <a:ln>
            <a:noFill/>
          </a:ln>
        </p:spPr>
      </p:pic>
      <p:pic>
        <p:nvPicPr>
          <p:cNvPr id="375" name="Google Shape;375;p61"/>
          <p:cNvPicPr preferRelativeResize="0"/>
          <p:nvPr/>
        </p:nvPicPr>
        <p:blipFill>
          <a:blip r:embed="rId8">
            <a:alphaModFix/>
          </a:blip>
          <a:stretch>
            <a:fillRect/>
          </a:stretch>
        </p:blipFill>
        <p:spPr>
          <a:xfrm>
            <a:off x="0" y="6098325"/>
            <a:ext cx="12191998" cy="759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428600" y="334200"/>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Communicate - Podcasts for Teachers</a:t>
            </a:r>
            <a:endParaRPr b="1" sz="4400">
              <a:solidFill>
                <a:srgbClr val="1C4587"/>
              </a:solidFill>
              <a:latin typeface="Georgia"/>
              <a:ea typeface="Georgia"/>
              <a:cs typeface="Georgia"/>
              <a:sym typeface="Georgia"/>
            </a:endParaRPr>
          </a:p>
        </p:txBody>
      </p:sp>
      <p:pic>
        <p:nvPicPr>
          <p:cNvPr id="381" name="Google Shape;381;p62">
            <a:hlinkClick r:id="rId3"/>
          </p:cNvPr>
          <p:cNvPicPr preferRelativeResize="0"/>
          <p:nvPr/>
        </p:nvPicPr>
        <p:blipFill>
          <a:blip r:embed="rId4">
            <a:alphaModFix/>
          </a:blip>
          <a:stretch>
            <a:fillRect/>
          </a:stretch>
        </p:blipFill>
        <p:spPr>
          <a:xfrm>
            <a:off x="6495200" y="1467283"/>
            <a:ext cx="2204933" cy="2204934"/>
          </a:xfrm>
          <a:prstGeom prst="rect">
            <a:avLst/>
          </a:prstGeom>
          <a:noFill/>
          <a:ln>
            <a:noFill/>
          </a:ln>
        </p:spPr>
      </p:pic>
      <p:pic>
        <p:nvPicPr>
          <p:cNvPr id="382" name="Google Shape;382;p62">
            <a:hlinkClick r:id="rId5"/>
          </p:cNvPr>
          <p:cNvPicPr preferRelativeResize="0"/>
          <p:nvPr/>
        </p:nvPicPr>
        <p:blipFill>
          <a:blip r:embed="rId6">
            <a:alphaModFix/>
          </a:blip>
          <a:stretch>
            <a:fillRect/>
          </a:stretch>
        </p:blipFill>
        <p:spPr>
          <a:xfrm>
            <a:off x="861100" y="1560167"/>
            <a:ext cx="2608228" cy="3910433"/>
          </a:xfrm>
          <a:prstGeom prst="rect">
            <a:avLst/>
          </a:prstGeom>
          <a:noFill/>
          <a:ln>
            <a:noFill/>
          </a:ln>
        </p:spPr>
      </p:pic>
      <p:pic>
        <p:nvPicPr>
          <p:cNvPr id="383" name="Google Shape;383;p62">
            <a:hlinkClick r:id="rId7"/>
          </p:cNvPr>
          <p:cNvPicPr preferRelativeResize="0"/>
          <p:nvPr/>
        </p:nvPicPr>
        <p:blipFill>
          <a:blip r:embed="rId8">
            <a:alphaModFix/>
          </a:blip>
          <a:stretch>
            <a:fillRect/>
          </a:stretch>
        </p:blipFill>
        <p:spPr>
          <a:xfrm>
            <a:off x="3908399" y="1555700"/>
            <a:ext cx="2028134" cy="2028134"/>
          </a:xfrm>
          <a:prstGeom prst="rect">
            <a:avLst/>
          </a:prstGeom>
          <a:noFill/>
          <a:ln>
            <a:noFill/>
          </a:ln>
        </p:spPr>
      </p:pic>
      <p:pic>
        <p:nvPicPr>
          <p:cNvPr id="384" name="Google Shape;384;p62">
            <a:hlinkClick r:id="rId9"/>
          </p:cNvPr>
          <p:cNvPicPr preferRelativeResize="0"/>
          <p:nvPr/>
        </p:nvPicPr>
        <p:blipFill>
          <a:blip r:embed="rId10">
            <a:alphaModFix/>
          </a:blip>
          <a:stretch>
            <a:fillRect/>
          </a:stretch>
        </p:blipFill>
        <p:spPr>
          <a:xfrm>
            <a:off x="4651483" y="3906999"/>
            <a:ext cx="3185982" cy="1672650"/>
          </a:xfrm>
          <a:prstGeom prst="rect">
            <a:avLst/>
          </a:prstGeom>
          <a:noFill/>
          <a:ln>
            <a:noFill/>
          </a:ln>
        </p:spPr>
      </p:pic>
      <p:pic>
        <p:nvPicPr>
          <p:cNvPr id="385" name="Google Shape;385;p62">
            <a:hlinkClick r:id="rId11"/>
          </p:cNvPr>
          <p:cNvPicPr preferRelativeResize="0"/>
          <p:nvPr/>
        </p:nvPicPr>
        <p:blipFill>
          <a:blip r:embed="rId12">
            <a:alphaModFix/>
          </a:blip>
          <a:stretch>
            <a:fillRect/>
          </a:stretch>
        </p:blipFill>
        <p:spPr>
          <a:xfrm>
            <a:off x="9019600" y="2277867"/>
            <a:ext cx="2806400" cy="2806400"/>
          </a:xfrm>
          <a:prstGeom prst="rect">
            <a:avLst/>
          </a:prstGeom>
          <a:noFill/>
          <a:ln>
            <a:noFill/>
          </a:ln>
        </p:spPr>
      </p:pic>
      <p:pic>
        <p:nvPicPr>
          <p:cNvPr id="386" name="Google Shape;386;p62"/>
          <p:cNvPicPr preferRelativeResize="0"/>
          <p:nvPr/>
        </p:nvPicPr>
        <p:blipFill>
          <a:blip r:embed="rId13">
            <a:alphaModFix/>
          </a:blip>
          <a:stretch>
            <a:fillRect/>
          </a:stretch>
        </p:blipFill>
        <p:spPr>
          <a:xfrm>
            <a:off x="0" y="6098325"/>
            <a:ext cx="12191998" cy="759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3"/>
          <p:cNvSpPr txBox="1"/>
          <p:nvPr>
            <p:ph type="title"/>
          </p:nvPr>
        </p:nvSpPr>
        <p:spPr>
          <a:xfrm>
            <a:off x="428600" y="334200"/>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Parent-Teacher Communication Tools</a:t>
            </a:r>
            <a:endParaRPr b="1" sz="4400">
              <a:solidFill>
                <a:srgbClr val="1C4587"/>
              </a:solidFill>
              <a:latin typeface="Georgia"/>
              <a:ea typeface="Georgia"/>
              <a:cs typeface="Georgia"/>
              <a:sym typeface="Georgia"/>
            </a:endParaRPr>
          </a:p>
        </p:txBody>
      </p:sp>
      <p:sp>
        <p:nvSpPr>
          <p:cNvPr id="392" name="Google Shape;392;p63"/>
          <p:cNvSpPr/>
          <p:nvPr/>
        </p:nvSpPr>
        <p:spPr>
          <a:xfrm>
            <a:off x="428600" y="1602567"/>
            <a:ext cx="3278100" cy="1596300"/>
          </a:xfrm>
          <a:prstGeom prst="roundRect">
            <a:avLst>
              <a:gd fmla="val 16667" name="adj"/>
            </a:avLst>
          </a:prstGeom>
          <a:solidFill>
            <a:srgbClr val="00FFFF"/>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63">
            <a:hlinkClick r:id="rId3"/>
          </p:cNvPr>
          <p:cNvSpPr/>
          <p:nvPr/>
        </p:nvSpPr>
        <p:spPr>
          <a:xfrm>
            <a:off x="4457000" y="1602667"/>
            <a:ext cx="3278100" cy="15963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63">
            <a:hlinkClick r:id="rId4"/>
          </p:cNvPr>
          <p:cNvSpPr/>
          <p:nvPr/>
        </p:nvSpPr>
        <p:spPr>
          <a:xfrm>
            <a:off x="8447733" y="1602667"/>
            <a:ext cx="3278100" cy="15963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63"/>
          <p:cNvSpPr txBox="1"/>
          <p:nvPr/>
        </p:nvSpPr>
        <p:spPr>
          <a:xfrm rot="944">
            <a:off x="428500" y="1661883"/>
            <a:ext cx="3278100" cy="1493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u="sng">
                <a:solidFill>
                  <a:srgbClr val="1C4587"/>
                </a:solidFill>
                <a:latin typeface="Georgia"/>
                <a:ea typeface="Georgia"/>
                <a:cs typeface="Georgia"/>
                <a:sym typeface="Georgia"/>
                <a:hlinkClick r:id="rId5">
                  <a:extLst>
                    <a:ext uri="{A12FA001-AC4F-418D-AE19-62706E023703}">
                      <ahyp:hlinkClr val="tx"/>
                    </a:ext>
                  </a:extLst>
                </a:hlinkClick>
              </a:rPr>
              <a:t>Teacher-Parent Communication Strategies</a:t>
            </a:r>
            <a:endParaRPr sz="2700">
              <a:solidFill>
                <a:srgbClr val="1C4587"/>
              </a:solidFill>
              <a:latin typeface="Georgia"/>
              <a:ea typeface="Georgia"/>
              <a:cs typeface="Georgia"/>
              <a:sym typeface="Georgia"/>
            </a:endParaRPr>
          </a:p>
        </p:txBody>
      </p:sp>
      <p:sp>
        <p:nvSpPr>
          <p:cNvPr id="396" name="Google Shape;396;p63"/>
          <p:cNvSpPr txBox="1"/>
          <p:nvPr/>
        </p:nvSpPr>
        <p:spPr>
          <a:xfrm rot="-256">
            <a:off x="4092602" y="1456694"/>
            <a:ext cx="4032900" cy="1908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u="sng">
                <a:solidFill>
                  <a:srgbClr val="1C4587"/>
                </a:solidFill>
                <a:latin typeface="Georgia"/>
                <a:ea typeface="Georgia"/>
                <a:cs typeface="Georgia"/>
                <a:sym typeface="Georgia"/>
                <a:hlinkClick r:id="rId6">
                  <a:extLst>
                    <a:ext uri="{A12FA001-AC4F-418D-AE19-62706E023703}">
                      <ahyp:hlinkClr val="tx"/>
                    </a:ext>
                  </a:extLst>
                </a:hlinkClick>
              </a:rPr>
              <a:t>Best Family Communication Platforms - With Teachers</a:t>
            </a:r>
            <a:endParaRPr sz="2700">
              <a:solidFill>
                <a:srgbClr val="1C4587"/>
              </a:solidFill>
              <a:latin typeface="Georgia"/>
              <a:ea typeface="Georgia"/>
              <a:cs typeface="Georgia"/>
              <a:sym typeface="Georgia"/>
            </a:endParaRPr>
          </a:p>
        </p:txBody>
      </p:sp>
      <p:sp>
        <p:nvSpPr>
          <p:cNvPr id="397" name="Google Shape;397;p63"/>
          <p:cNvSpPr txBox="1"/>
          <p:nvPr/>
        </p:nvSpPr>
        <p:spPr>
          <a:xfrm rot="944">
            <a:off x="8447733" y="1867083"/>
            <a:ext cx="3278100" cy="10773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u="sng">
                <a:solidFill>
                  <a:srgbClr val="1C4587"/>
                </a:solidFill>
                <a:latin typeface="Georgia"/>
                <a:ea typeface="Georgia"/>
                <a:cs typeface="Georgia"/>
                <a:sym typeface="Georgia"/>
                <a:hlinkClick r:id="rId7">
                  <a:extLst>
                    <a:ext uri="{A12FA001-AC4F-418D-AE19-62706E023703}">
                      <ahyp:hlinkClr val="tx"/>
                    </a:ext>
                  </a:extLst>
                </a:hlinkClick>
              </a:rPr>
              <a:t>Best Classroom</a:t>
            </a:r>
            <a:endParaRPr sz="2700">
              <a:solidFill>
                <a:srgbClr val="1C4587"/>
              </a:solidFill>
              <a:latin typeface="Georgia"/>
              <a:ea typeface="Georgia"/>
              <a:cs typeface="Georgia"/>
              <a:sym typeface="Georgia"/>
            </a:endParaRPr>
          </a:p>
          <a:p>
            <a:pPr indent="0" lvl="0" marL="0" rtl="0" algn="ctr">
              <a:spcBef>
                <a:spcPts val="0"/>
              </a:spcBef>
              <a:spcAft>
                <a:spcPts val="0"/>
              </a:spcAft>
              <a:buNone/>
            </a:pPr>
            <a:r>
              <a:rPr lang="en-US" sz="2700" u="sng">
                <a:solidFill>
                  <a:srgbClr val="1C4587"/>
                </a:solidFill>
                <a:latin typeface="Georgia"/>
                <a:ea typeface="Georgia"/>
                <a:cs typeface="Georgia"/>
                <a:sym typeface="Georgia"/>
                <a:hlinkClick r:id="rId8">
                  <a:extLst>
                    <a:ext uri="{A12FA001-AC4F-418D-AE19-62706E023703}">
                      <ahyp:hlinkClr val="tx"/>
                    </a:ext>
                  </a:extLst>
                </a:hlinkClick>
              </a:rPr>
              <a:t>Messaging Software</a:t>
            </a:r>
            <a:endParaRPr sz="2700">
              <a:solidFill>
                <a:srgbClr val="1C4587"/>
              </a:solidFill>
              <a:latin typeface="Georgia"/>
              <a:ea typeface="Georgia"/>
              <a:cs typeface="Georgia"/>
              <a:sym typeface="Georgia"/>
            </a:endParaRPr>
          </a:p>
        </p:txBody>
      </p:sp>
      <p:sp>
        <p:nvSpPr>
          <p:cNvPr id="398" name="Google Shape;398;p63">
            <a:hlinkClick r:id="rId9"/>
          </p:cNvPr>
          <p:cNvSpPr/>
          <p:nvPr/>
        </p:nvSpPr>
        <p:spPr>
          <a:xfrm>
            <a:off x="428500" y="3689667"/>
            <a:ext cx="3278100" cy="1596300"/>
          </a:xfrm>
          <a:prstGeom prst="roundRect">
            <a:avLst>
              <a:gd fmla="val 16667" name="adj"/>
            </a:avLst>
          </a:prstGeom>
          <a:solidFill>
            <a:srgbClr val="FF00FF">
              <a:alpha val="51959"/>
            </a:srgbClr>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63">
            <a:hlinkClick r:id="rId10"/>
          </p:cNvPr>
          <p:cNvSpPr/>
          <p:nvPr/>
        </p:nvSpPr>
        <p:spPr>
          <a:xfrm>
            <a:off x="4419933" y="3711117"/>
            <a:ext cx="3278100" cy="1596300"/>
          </a:xfrm>
          <a:prstGeom prst="roundRect">
            <a:avLst>
              <a:gd fmla="val 16667" name="adj"/>
            </a:avLst>
          </a:prstGeom>
          <a:solidFill>
            <a:srgbClr val="9900FF">
              <a:alpha val="64250"/>
            </a:srgbClr>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63">
            <a:hlinkClick r:id="rId11"/>
          </p:cNvPr>
          <p:cNvSpPr/>
          <p:nvPr/>
        </p:nvSpPr>
        <p:spPr>
          <a:xfrm>
            <a:off x="8447733" y="3708517"/>
            <a:ext cx="3278100" cy="1596300"/>
          </a:xfrm>
          <a:prstGeom prst="roundRect">
            <a:avLst>
              <a:gd fmla="val 16667" name="adj"/>
            </a:avLst>
          </a:prstGeom>
          <a:solidFill>
            <a:srgbClr val="FF9900">
              <a:alpha val="79330"/>
            </a:srgbClr>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63"/>
          <p:cNvSpPr txBox="1"/>
          <p:nvPr/>
        </p:nvSpPr>
        <p:spPr>
          <a:xfrm rot="944">
            <a:off x="428500" y="3749117"/>
            <a:ext cx="3278100" cy="1493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u="sng">
                <a:solidFill>
                  <a:srgbClr val="1C4587"/>
                </a:solidFill>
                <a:latin typeface="Georgia"/>
                <a:ea typeface="Georgia"/>
                <a:cs typeface="Georgia"/>
                <a:sym typeface="Georgia"/>
                <a:hlinkClick r:id="rId12">
                  <a:extLst>
                    <a:ext uri="{A12FA001-AC4F-418D-AE19-62706E023703}">
                      <ahyp:hlinkClr val="tx"/>
                    </a:ext>
                  </a:extLst>
                </a:hlinkClick>
              </a:rPr>
              <a:t>12 Ways to Use Social Media for Education</a:t>
            </a:r>
            <a:endParaRPr sz="2700">
              <a:solidFill>
                <a:srgbClr val="1C4587"/>
              </a:solidFill>
              <a:latin typeface="Georgia"/>
              <a:ea typeface="Georgia"/>
              <a:cs typeface="Georgia"/>
              <a:sym typeface="Georgia"/>
            </a:endParaRPr>
          </a:p>
        </p:txBody>
      </p:sp>
      <p:sp>
        <p:nvSpPr>
          <p:cNvPr id="402" name="Google Shape;402;p63"/>
          <p:cNvSpPr txBox="1"/>
          <p:nvPr/>
        </p:nvSpPr>
        <p:spPr>
          <a:xfrm rot="898">
            <a:off x="4353717" y="3729567"/>
            <a:ext cx="3446700" cy="15393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u="sng">
                <a:solidFill>
                  <a:srgbClr val="1C4587"/>
                </a:solidFill>
                <a:latin typeface="Georgia"/>
                <a:ea typeface="Georgia"/>
                <a:cs typeface="Georgia"/>
                <a:sym typeface="Georgia"/>
                <a:hlinkClick r:id="rId13">
                  <a:extLst>
                    <a:ext uri="{A12FA001-AC4F-418D-AE19-62706E023703}">
                      <ahyp:hlinkClr val="tx"/>
                    </a:ext>
                  </a:extLst>
                </a:hlinkClick>
              </a:rPr>
              <a:t>The Secret to Remote Learning Communication with Parents (Includes Podcast)</a:t>
            </a:r>
            <a:endParaRPr sz="2100">
              <a:solidFill>
                <a:srgbClr val="1C4587"/>
              </a:solidFill>
              <a:latin typeface="Georgia"/>
              <a:ea typeface="Georgia"/>
              <a:cs typeface="Georgia"/>
              <a:sym typeface="Georgia"/>
            </a:endParaRPr>
          </a:p>
        </p:txBody>
      </p:sp>
      <p:sp>
        <p:nvSpPr>
          <p:cNvPr id="403" name="Google Shape;403;p63"/>
          <p:cNvSpPr txBox="1"/>
          <p:nvPr/>
        </p:nvSpPr>
        <p:spPr>
          <a:xfrm rot="944">
            <a:off x="8411367" y="3644783"/>
            <a:ext cx="3278100" cy="1723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400" u="sng">
                <a:solidFill>
                  <a:srgbClr val="1C4587"/>
                </a:solidFill>
                <a:latin typeface="Georgia"/>
                <a:ea typeface="Georgia"/>
                <a:cs typeface="Georgia"/>
                <a:sym typeface="Georgia"/>
                <a:hlinkClick r:id="rId14">
                  <a:extLst>
                    <a:ext uri="{A12FA001-AC4F-418D-AE19-62706E023703}">
                      <ahyp:hlinkClr val="tx"/>
                    </a:ext>
                  </a:extLst>
                </a:hlinkClick>
              </a:rPr>
              <a:t>Webinar: Tips And Tricks For Communicating With Parents Remotely</a:t>
            </a:r>
            <a:endParaRPr sz="2400">
              <a:solidFill>
                <a:srgbClr val="1C4587"/>
              </a:solidFill>
              <a:latin typeface="Georgia"/>
              <a:ea typeface="Georgia"/>
              <a:cs typeface="Georgia"/>
              <a:sym typeface="Georgia"/>
            </a:endParaRPr>
          </a:p>
        </p:txBody>
      </p:sp>
      <p:pic>
        <p:nvPicPr>
          <p:cNvPr id="404" name="Google Shape;404;p63"/>
          <p:cNvPicPr preferRelativeResize="0"/>
          <p:nvPr/>
        </p:nvPicPr>
        <p:blipFill>
          <a:blip r:embed="rId15">
            <a:alphaModFix/>
          </a:blip>
          <a:stretch>
            <a:fillRect/>
          </a:stretch>
        </p:blipFill>
        <p:spPr>
          <a:xfrm>
            <a:off x="0" y="6098325"/>
            <a:ext cx="12191998" cy="759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4"/>
          <p:cNvSpPr txBox="1"/>
          <p:nvPr>
            <p:ph idx="1" type="body"/>
          </p:nvPr>
        </p:nvSpPr>
        <p:spPr>
          <a:xfrm>
            <a:off x="415600" y="1297775"/>
            <a:ext cx="6406200" cy="4200000"/>
          </a:xfrm>
          <a:prstGeom prst="rect">
            <a:avLst/>
          </a:prstGeom>
        </p:spPr>
        <p:txBody>
          <a:bodyPr anchorCtr="0" anchor="t" bIns="45700" lIns="91425" spcFirstLastPara="1" rIns="91425" wrap="square" tIns="45700">
            <a:normAutofit fontScale="47500" lnSpcReduction="20000"/>
          </a:bodyPr>
          <a:lstStyle/>
          <a:p>
            <a:pPr indent="0" lvl="0" marL="0" rtl="0" algn="l">
              <a:spcBef>
                <a:spcPts val="1000"/>
              </a:spcBef>
              <a:spcAft>
                <a:spcPts val="0"/>
              </a:spcAft>
              <a:buNone/>
            </a:pPr>
            <a:r>
              <a:rPr lang="en-US" sz="4200" u="sng">
                <a:solidFill>
                  <a:schemeClr val="hlink"/>
                </a:solidFill>
                <a:latin typeface="Georgia"/>
                <a:ea typeface="Georgia"/>
                <a:cs typeface="Georgia"/>
                <a:sym typeface="Georgia"/>
                <a:hlinkClick r:id="rId3"/>
              </a:rPr>
              <a:t>Parent University</a:t>
            </a:r>
            <a:r>
              <a:rPr lang="en-US" sz="4200">
                <a:solidFill>
                  <a:srgbClr val="1C4587"/>
                </a:solidFill>
                <a:latin typeface="Georgia"/>
                <a:ea typeface="Georgia"/>
                <a:cs typeface="Georgia"/>
                <a:sym typeface="Georgia"/>
              </a:rPr>
              <a:t>: Created by Broward County Public Schools (FL) to help parents with transitioning to remote learning </a:t>
            </a:r>
            <a:endParaRPr sz="4200">
              <a:solidFill>
                <a:srgbClr val="1C4587"/>
              </a:solidFill>
              <a:latin typeface="Georgia"/>
              <a:ea typeface="Georgia"/>
              <a:cs typeface="Georgia"/>
              <a:sym typeface="Georgia"/>
            </a:endParaRPr>
          </a:p>
          <a:p>
            <a:pPr indent="0" lvl="0" marL="0" rtl="0" algn="l">
              <a:spcBef>
                <a:spcPts val="1000"/>
              </a:spcBef>
              <a:spcAft>
                <a:spcPts val="0"/>
              </a:spcAft>
              <a:buNone/>
            </a:pPr>
            <a:r>
              <a:rPr lang="en-US" sz="4200">
                <a:solidFill>
                  <a:srgbClr val="1C4587"/>
                </a:solidFill>
                <a:latin typeface="Georgia"/>
                <a:ea typeface="Georgia"/>
                <a:cs typeface="Georgia"/>
                <a:sym typeface="Georgia"/>
              </a:rPr>
              <a:t>Includes pre-recorded webinars and slide presentations for e-Learning strategies and best practices for parents, categorized by grade level </a:t>
            </a:r>
            <a:endParaRPr sz="4200">
              <a:solidFill>
                <a:srgbClr val="1C4587"/>
              </a:solidFill>
              <a:latin typeface="Georgia"/>
              <a:ea typeface="Georgia"/>
              <a:cs typeface="Georgia"/>
              <a:sym typeface="Georgia"/>
            </a:endParaRPr>
          </a:p>
          <a:p>
            <a:pPr indent="0" lvl="0" marL="0" rtl="0" algn="l">
              <a:spcBef>
                <a:spcPts val="1000"/>
              </a:spcBef>
              <a:spcAft>
                <a:spcPts val="0"/>
              </a:spcAft>
              <a:buNone/>
            </a:pPr>
            <a:r>
              <a:rPr lang="en-US" sz="4200">
                <a:solidFill>
                  <a:srgbClr val="1C4587"/>
                </a:solidFill>
                <a:latin typeface="Georgia"/>
                <a:ea typeface="Georgia"/>
                <a:cs typeface="Georgia"/>
                <a:sym typeface="Georgia"/>
              </a:rPr>
              <a:t>Closed captioning for the webinars is available in Spanish, Portuguese, Haitian-Creole, Arabic, Chinese and Vietnamese</a:t>
            </a:r>
            <a:endParaRPr sz="4200">
              <a:solidFill>
                <a:srgbClr val="1C4587"/>
              </a:solidFill>
              <a:latin typeface="Georgia"/>
              <a:ea typeface="Georgia"/>
              <a:cs typeface="Georgia"/>
              <a:sym typeface="Georgia"/>
            </a:endParaRPr>
          </a:p>
          <a:p>
            <a:pPr indent="0" lvl="0" marL="0" rtl="0" algn="l">
              <a:spcBef>
                <a:spcPts val="1000"/>
              </a:spcBef>
              <a:spcAft>
                <a:spcPts val="0"/>
              </a:spcAft>
              <a:buNone/>
            </a:pPr>
            <a:r>
              <a:t/>
            </a:r>
            <a:endParaRPr>
              <a:solidFill>
                <a:srgbClr val="1C4587"/>
              </a:solidFill>
              <a:latin typeface="Georgia"/>
              <a:ea typeface="Georgia"/>
              <a:cs typeface="Georgia"/>
              <a:sym typeface="Georgia"/>
            </a:endParaRPr>
          </a:p>
        </p:txBody>
      </p:sp>
      <p:sp>
        <p:nvSpPr>
          <p:cNvPr id="410" name="Google Shape;410;p64"/>
          <p:cNvSpPr txBox="1"/>
          <p:nvPr>
            <p:ph type="title"/>
          </p:nvPr>
        </p:nvSpPr>
        <p:spPr>
          <a:xfrm>
            <a:off x="428600" y="334200"/>
            <a:ext cx="113607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4400">
                <a:solidFill>
                  <a:srgbClr val="1C4587"/>
                </a:solidFill>
                <a:latin typeface="Georgia"/>
                <a:ea typeface="Georgia"/>
                <a:cs typeface="Georgia"/>
                <a:sym typeface="Georgia"/>
              </a:rPr>
              <a:t>Resource Highlight: Parent University</a:t>
            </a:r>
            <a:endParaRPr b="1" sz="4400">
              <a:solidFill>
                <a:srgbClr val="1C4587"/>
              </a:solidFill>
              <a:latin typeface="Georgia"/>
              <a:ea typeface="Georgia"/>
              <a:cs typeface="Georgia"/>
              <a:sym typeface="Georgia"/>
            </a:endParaRPr>
          </a:p>
        </p:txBody>
      </p:sp>
      <p:pic>
        <p:nvPicPr>
          <p:cNvPr id="411" name="Google Shape;411;p64"/>
          <p:cNvPicPr preferRelativeResize="0"/>
          <p:nvPr/>
        </p:nvPicPr>
        <p:blipFill>
          <a:blip r:embed="rId4">
            <a:alphaModFix/>
          </a:blip>
          <a:stretch>
            <a:fillRect/>
          </a:stretch>
        </p:blipFill>
        <p:spPr>
          <a:xfrm>
            <a:off x="7189050" y="3437200"/>
            <a:ext cx="4397568" cy="1374233"/>
          </a:xfrm>
          <a:prstGeom prst="rect">
            <a:avLst/>
          </a:prstGeom>
          <a:noFill/>
          <a:ln>
            <a:noFill/>
          </a:ln>
        </p:spPr>
      </p:pic>
      <p:pic>
        <p:nvPicPr>
          <p:cNvPr id="412" name="Google Shape;412;p64"/>
          <p:cNvPicPr preferRelativeResize="0"/>
          <p:nvPr/>
        </p:nvPicPr>
        <p:blipFill>
          <a:blip r:embed="rId5">
            <a:alphaModFix/>
          </a:blip>
          <a:stretch>
            <a:fillRect/>
          </a:stretch>
        </p:blipFill>
        <p:spPr>
          <a:xfrm>
            <a:off x="6986266" y="1532253"/>
            <a:ext cx="4803133" cy="1470478"/>
          </a:xfrm>
          <a:prstGeom prst="rect">
            <a:avLst/>
          </a:prstGeom>
          <a:noFill/>
          <a:ln>
            <a:noFill/>
          </a:ln>
        </p:spPr>
      </p:pic>
      <p:pic>
        <p:nvPicPr>
          <p:cNvPr id="413" name="Google Shape;413;p64"/>
          <p:cNvPicPr preferRelativeResize="0"/>
          <p:nvPr/>
        </p:nvPicPr>
        <p:blipFill>
          <a:blip r:embed="rId6">
            <a:alphaModFix/>
          </a:blip>
          <a:stretch>
            <a:fillRect/>
          </a:stretch>
        </p:blipFill>
        <p:spPr>
          <a:xfrm>
            <a:off x="0" y="6098325"/>
            <a:ext cx="12191998" cy="759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Montserrat"/>
              <a:buNone/>
            </a:pPr>
            <a:r>
              <a:rPr lang="en-US">
                <a:solidFill>
                  <a:srgbClr val="073763"/>
                </a:solidFill>
              </a:rPr>
              <a:t>WHO WE ARE</a:t>
            </a:r>
            <a:endParaRPr>
              <a:solidFill>
                <a:srgbClr val="073763"/>
              </a:solidFill>
            </a:endParaRPr>
          </a:p>
        </p:txBody>
      </p:sp>
      <p:sp>
        <p:nvSpPr>
          <p:cNvPr id="181" name="Google Shape;181;p38"/>
          <p:cNvSpPr txBox="1"/>
          <p:nvPr>
            <p:ph idx="1" type="body"/>
          </p:nvPr>
        </p:nvSpPr>
        <p:spPr>
          <a:xfrm>
            <a:off x="5457825" y="2429106"/>
            <a:ext cx="6734100" cy="42342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800"/>
              <a:buChar char="•"/>
            </a:pPr>
            <a:r>
              <a:rPr b="1" lang="en-US"/>
              <a:t>Dr. Sean J. Smith, CIDDL Center </a:t>
            </a:r>
            <a:endParaRPr/>
          </a:p>
          <a:p>
            <a:pPr indent="-228600" lvl="0" marL="228600" rtl="0" algn="l">
              <a:lnSpc>
                <a:spcPct val="120000"/>
              </a:lnSpc>
              <a:spcBef>
                <a:spcPts val="1000"/>
              </a:spcBef>
              <a:spcAft>
                <a:spcPts val="0"/>
              </a:spcAft>
              <a:buClr>
                <a:schemeClr val="dk1"/>
              </a:buClr>
              <a:buSzPts val="2800"/>
              <a:buChar char="•"/>
            </a:pPr>
            <a:r>
              <a:rPr b="1" lang="en-US"/>
              <a:t>Dr. Maya Israel, University of Florida</a:t>
            </a:r>
            <a:endParaRPr/>
          </a:p>
          <a:p>
            <a:pPr indent="-228600" lvl="0" marL="228600" rtl="0" algn="l">
              <a:lnSpc>
                <a:spcPct val="120000"/>
              </a:lnSpc>
              <a:spcBef>
                <a:spcPts val="1000"/>
              </a:spcBef>
              <a:spcAft>
                <a:spcPts val="0"/>
              </a:spcAft>
              <a:buClr>
                <a:schemeClr val="dk1"/>
              </a:buClr>
              <a:buSzPts val="2800"/>
              <a:buChar char="•"/>
            </a:pPr>
            <a:r>
              <a:rPr b="1" lang="en-US"/>
              <a:t>Keane Alavi, CEEDAR Center </a:t>
            </a:r>
            <a:endParaRPr/>
          </a:p>
          <a:p>
            <a:pPr indent="-228600" lvl="0" marL="228600" rtl="0" algn="l">
              <a:lnSpc>
                <a:spcPct val="120000"/>
              </a:lnSpc>
              <a:spcBef>
                <a:spcPts val="1000"/>
              </a:spcBef>
              <a:spcAft>
                <a:spcPts val="0"/>
              </a:spcAft>
              <a:buClr>
                <a:schemeClr val="dk1"/>
              </a:buClr>
              <a:buSzPts val="2800"/>
              <a:buChar char="•"/>
            </a:pPr>
            <a:r>
              <a:rPr b="1" lang="en-US"/>
              <a:t>Rachel Silva, CEEDAR Center</a:t>
            </a:r>
            <a:endParaRPr/>
          </a:p>
          <a:p>
            <a:pPr indent="0" lvl="0" marL="0" rtl="0" algn="l">
              <a:lnSpc>
                <a:spcPct val="120000"/>
              </a:lnSpc>
              <a:spcBef>
                <a:spcPts val="1000"/>
              </a:spcBef>
              <a:spcAft>
                <a:spcPts val="0"/>
              </a:spcAft>
              <a:buClr>
                <a:schemeClr val="dk1"/>
              </a:buClr>
              <a:buSzPts val="2800"/>
              <a:buNone/>
            </a:pPr>
            <a:r>
              <a:t/>
            </a:r>
            <a:endParaRPr/>
          </a:p>
        </p:txBody>
      </p:sp>
      <p:pic>
        <p:nvPicPr>
          <p:cNvPr id="182" name="Google Shape;182;p38"/>
          <p:cNvPicPr preferRelativeResize="0"/>
          <p:nvPr/>
        </p:nvPicPr>
        <p:blipFill rotWithShape="1">
          <a:blip r:embed="rId3">
            <a:alphaModFix/>
          </a:blip>
          <a:srcRect b="0" l="0" r="0" t="0"/>
          <a:stretch/>
        </p:blipFill>
        <p:spPr>
          <a:xfrm>
            <a:off x="590550" y="1481252"/>
            <a:ext cx="4521432" cy="457858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5"/>
          <p:cNvSpPr txBox="1"/>
          <p:nvPr>
            <p:ph type="title"/>
          </p:nvPr>
        </p:nvSpPr>
        <p:spPr>
          <a:xfrm>
            <a:off x="377467" y="486583"/>
            <a:ext cx="11360700" cy="7635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29545"/>
              <a:buFont typeface="Arial"/>
              <a:buNone/>
            </a:pPr>
            <a:r>
              <a:rPr b="1" lang="en-US" sz="4400">
                <a:solidFill>
                  <a:srgbClr val="1C4587"/>
                </a:solidFill>
                <a:latin typeface="Georgia"/>
                <a:ea typeface="Georgia"/>
                <a:cs typeface="Georgia"/>
                <a:sym typeface="Georgia"/>
              </a:rPr>
              <a:t>Resource Highlight: Remote Parent Engagement Strategies</a:t>
            </a:r>
            <a:endParaRPr b="1" sz="4400">
              <a:solidFill>
                <a:srgbClr val="1C4587"/>
              </a:solidFill>
              <a:latin typeface="Georgia"/>
              <a:ea typeface="Georgia"/>
              <a:cs typeface="Georgia"/>
              <a:sym typeface="Georgia"/>
            </a:endParaRPr>
          </a:p>
          <a:p>
            <a:pPr indent="0" lvl="0" marL="0" rtl="0" algn="ctr">
              <a:spcBef>
                <a:spcPts val="0"/>
              </a:spcBef>
              <a:spcAft>
                <a:spcPts val="0"/>
              </a:spcAft>
              <a:buNone/>
            </a:pPr>
            <a:r>
              <a:t/>
            </a:r>
            <a:endParaRPr/>
          </a:p>
        </p:txBody>
      </p:sp>
      <p:sp>
        <p:nvSpPr>
          <p:cNvPr id="419" name="Google Shape;419;p65"/>
          <p:cNvSpPr txBox="1"/>
          <p:nvPr>
            <p:ph idx="1" type="body"/>
          </p:nvPr>
        </p:nvSpPr>
        <p:spPr>
          <a:xfrm>
            <a:off x="377475" y="1596142"/>
            <a:ext cx="8001600" cy="4555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lang="en-US" sz="2700" u="sng">
                <a:solidFill>
                  <a:schemeClr val="hlink"/>
                </a:solidFill>
                <a:latin typeface="Georgia"/>
                <a:ea typeface="Georgia"/>
                <a:cs typeface="Georgia"/>
                <a:sym typeface="Georgia"/>
                <a:hlinkClick r:id="rId3"/>
              </a:rPr>
              <a:t>Hawai'i Statewide Family Engagement Center:</a:t>
            </a:r>
            <a:r>
              <a:rPr lang="en-US" sz="2700">
                <a:solidFill>
                  <a:srgbClr val="1C4587"/>
                </a:solidFill>
                <a:latin typeface="Georgia"/>
                <a:ea typeface="Georgia"/>
                <a:cs typeface="Georgia"/>
                <a:sym typeface="Georgia"/>
              </a:rPr>
              <a:t> 5 Remote Family Engagement Strategies (Tips, Examples, and Step-By-Step Guides) </a:t>
            </a:r>
            <a:endParaRPr sz="2700">
              <a:solidFill>
                <a:srgbClr val="1C4587"/>
              </a:solidFill>
              <a:latin typeface="Georgia"/>
              <a:ea typeface="Georgia"/>
              <a:cs typeface="Georgia"/>
              <a:sym typeface="Georgia"/>
            </a:endParaRPr>
          </a:p>
          <a:p>
            <a:pPr indent="0" lvl="0" marL="0" rtl="0" algn="l">
              <a:spcBef>
                <a:spcPts val="1000"/>
              </a:spcBef>
              <a:spcAft>
                <a:spcPts val="0"/>
              </a:spcAft>
              <a:buNone/>
            </a:pPr>
            <a:r>
              <a:rPr lang="en-US" sz="2700">
                <a:solidFill>
                  <a:srgbClr val="1C4587"/>
                </a:solidFill>
                <a:latin typeface="Georgia"/>
                <a:ea typeface="Georgia"/>
                <a:cs typeface="Georgia"/>
                <a:sym typeface="Georgia"/>
              </a:rPr>
              <a:t>Online Tools for Parent Engagement: Resources from </a:t>
            </a:r>
            <a:r>
              <a:rPr lang="en-US" sz="2700" u="sng">
                <a:solidFill>
                  <a:schemeClr val="hlink"/>
                </a:solidFill>
                <a:latin typeface="Georgia"/>
                <a:ea typeface="Georgia"/>
                <a:cs typeface="Georgia"/>
                <a:sym typeface="Georgia"/>
                <a:hlinkClick r:id="rId4"/>
              </a:rPr>
              <a:t>Education World</a:t>
            </a:r>
            <a:r>
              <a:rPr lang="en-US" sz="2700">
                <a:solidFill>
                  <a:srgbClr val="1C4587"/>
                </a:solidFill>
                <a:latin typeface="Georgia"/>
                <a:ea typeface="Georgia"/>
                <a:cs typeface="Georgia"/>
                <a:sym typeface="Georgia"/>
              </a:rPr>
              <a:t>, </a:t>
            </a:r>
            <a:r>
              <a:rPr lang="en-US" sz="2700" u="sng">
                <a:solidFill>
                  <a:schemeClr val="hlink"/>
                </a:solidFill>
                <a:latin typeface="Georgia"/>
                <a:ea typeface="Georgia"/>
                <a:cs typeface="Georgia"/>
                <a:sym typeface="Georgia"/>
                <a:hlinkClick r:id="rId5"/>
              </a:rPr>
              <a:t>Edutopia</a:t>
            </a:r>
            <a:r>
              <a:rPr lang="en-US" sz="2700">
                <a:solidFill>
                  <a:srgbClr val="1C4587"/>
                </a:solidFill>
                <a:latin typeface="Georgia"/>
                <a:ea typeface="Georgia"/>
                <a:cs typeface="Georgia"/>
                <a:sym typeface="Georgia"/>
              </a:rPr>
              <a:t>, and </a:t>
            </a:r>
            <a:r>
              <a:rPr lang="en-US" sz="2700" u="sng">
                <a:solidFill>
                  <a:schemeClr val="hlink"/>
                </a:solidFill>
                <a:latin typeface="Georgia"/>
                <a:ea typeface="Georgia"/>
                <a:cs typeface="Georgia"/>
                <a:sym typeface="Georgia"/>
                <a:hlinkClick r:id="rId6"/>
              </a:rPr>
              <a:t>Common Sense Education</a:t>
            </a:r>
            <a:r>
              <a:rPr lang="en-US" sz="2700">
                <a:solidFill>
                  <a:srgbClr val="1C4587"/>
                </a:solidFill>
                <a:latin typeface="Georgia"/>
                <a:ea typeface="Georgia"/>
                <a:cs typeface="Georgia"/>
                <a:sym typeface="Georgia"/>
              </a:rPr>
              <a:t>, </a:t>
            </a:r>
            <a:endParaRPr sz="2700">
              <a:solidFill>
                <a:srgbClr val="1C4587"/>
              </a:solidFill>
              <a:latin typeface="Georgia"/>
              <a:ea typeface="Georgia"/>
              <a:cs typeface="Georgia"/>
              <a:sym typeface="Georgia"/>
            </a:endParaRPr>
          </a:p>
          <a:p>
            <a:pPr indent="0" lvl="0" marL="0" rtl="0" algn="l">
              <a:spcBef>
                <a:spcPts val="1000"/>
              </a:spcBef>
              <a:spcAft>
                <a:spcPts val="0"/>
              </a:spcAft>
              <a:buNone/>
            </a:pPr>
            <a:r>
              <a:rPr lang="en-US" sz="2700">
                <a:solidFill>
                  <a:srgbClr val="1C4587"/>
                </a:solidFill>
                <a:latin typeface="Georgia"/>
                <a:ea typeface="Georgia"/>
                <a:cs typeface="Georgia"/>
                <a:sym typeface="Georgia"/>
              </a:rPr>
              <a:t>Creating Virtual Parent-Teacher Events: Resources from </a:t>
            </a:r>
            <a:r>
              <a:rPr lang="en-US" sz="2700" u="sng">
                <a:solidFill>
                  <a:schemeClr val="hlink"/>
                </a:solidFill>
                <a:latin typeface="Georgia"/>
                <a:ea typeface="Georgia"/>
                <a:cs typeface="Georgia"/>
                <a:sym typeface="Georgia"/>
                <a:hlinkClick r:id="rId7"/>
              </a:rPr>
              <a:t>ParentSquare</a:t>
            </a:r>
            <a:r>
              <a:rPr lang="en-US" sz="2700">
                <a:solidFill>
                  <a:srgbClr val="1C4587"/>
                </a:solidFill>
                <a:latin typeface="Georgia"/>
                <a:ea typeface="Georgia"/>
                <a:cs typeface="Georgia"/>
                <a:sym typeface="Georgia"/>
              </a:rPr>
              <a:t> and </a:t>
            </a:r>
            <a:r>
              <a:rPr lang="en-US" sz="2700" u="sng">
                <a:solidFill>
                  <a:schemeClr val="hlink"/>
                </a:solidFill>
                <a:latin typeface="Georgia"/>
                <a:ea typeface="Georgia"/>
                <a:cs typeface="Georgia"/>
                <a:sym typeface="Georgia"/>
                <a:hlinkClick r:id="rId8"/>
              </a:rPr>
              <a:t>Albert</a:t>
            </a:r>
            <a:endParaRPr sz="2700">
              <a:solidFill>
                <a:srgbClr val="1C4587"/>
              </a:solidFill>
              <a:latin typeface="Georgia"/>
              <a:ea typeface="Georgia"/>
              <a:cs typeface="Georgia"/>
              <a:sym typeface="Georgia"/>
            </a:endParaRPr>
          </a:p>
          <a:p>
            <a:pPr indent="0" lvl="0" marL="0" rtl="0" algn="l">
              <a:spcBef>
                <a:spcPts val="1000"/>
              </a:spcBef>
              <a:spcAft>
                <a:spcPts val="0"/>
              </a:spcAft>
              <a:buNone/>
            </a:pPr>
            <a:r>
              <a:t/>
            </a:r>
            <a:endParaRPr sz="2700"/>
          </a:p>
        </p:txBody>
      </p:sp>
      <p:pic>
        <p:nvPicPr>
          <p:cNvPr id="420" name="Google Shape;420;p65"/>
          <p:cNvPicPr preferRelativeResize="0"/>
          <p:nvPr/>
        </p:nvPicPr>
        <p:blipFill>
          <a:blip r:embed="rId9">
            <a:alphaModFix/>
          </a:blip>
          <a:stretch>
            <a:fillRect/>
          </a:stretch>
        </p:blipFill>
        <p:spPr>
          <a:xfrm>
            <a:off x="8315650" y="1643696"/>
            <a:ext cx="3368398" cy="4206468"/>
          </a:xfrm>
          <a:prstGeom prst="rect">
            <a:avLst/>
          </a:prstGeom>
          <a:noFill/>
          <a:ln>
            <a:noFill/>
          </a:ln>
        </p:spPr>
      </p:pic>
      <p:pic>
        <p:nvPicPr>
          <p:cNvPr id="421" name="Google Shape;421;p65"/>
          <p:cNvPicPr preferRelativeResize="0"/>
          <p:nvPr/>
        </p:nvPicPr>
        <p:blipFill>
          <a:blip r:embed="rId10">
            <a:alphaModFix/>
          </a:blip>
          <a:stretch>
            <a:fillRect/>
          </a:stretch>
        </p:blipFill>
        <p:spPr>
          <a:xfrm>
            <a:off x="0" y="6098325"/>
            <a:ext cx="12191998" cy="759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6"/>
          <p:cNvSpPr txBox="1"/>
          <p:nvPr>
            <p:ph type="title"/>
          </p:nvPr>
        </p:nvSpPr>
        <p:spPr>
          <a:xfrm>
            <a:off x="348867" y="393233"/>
            <a:ext cx="11360700" cy="7635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4400">
                <a:solidFill>
                  <a:srgbClr val="1C4587"/>
                </a:solidFill>
                <a:latin typeface="Georgia"/>
                <a:ea typeface="Georgia"/>
                <a:cs typeface="Georgia"/>
                <a:sym typeface="Georgia"/>
              </a:rPr>
              <a:t>Parent-Teacher Communication Tools</a:t>
            </a:r>
            <a:endParaRPr b="1" sz="4400">
              <a:solidFill>
                <a:srgbClr val="1C4587"/>
              </a:solidFill>
              <a:latin typeface="Georgia"/>
              <a:ea typeface="Georgia"/>
              <a:cs typeface="Georgia"/>
              <a:sym typeface="Georgia"/>
            </a:endParaRPr>
          </a:p>
          <a:p>
            <a:pPr indent="0" lvl="0" marL="0" rtl="0" algn="ctr">
              <a:spcBef>
                <a:spcPts val="0"/>
              </a:spcBef>
              <a:spcAft>
                <a:spcPts val="0"/>
              </a:spcAft>
              <a:buNone/>
            </a:pPr>
            <a:r>
              <a:t/>
            </a:r>
            <a:endParaRPr sz="1900">
              <a:solidFill>
                <a:srgbClr val="000000"/>
              </a:solidFill>
            </a:endParaRPr>
          </a:p>
          <a:p>
            <a:pPr indent="0" lvl="0" marL="0" rtl="0" algn="ctr">
              <a:spcBef>
                <a:spcPts val="0"/>
              </a:spcBef>
              <a:spcAft>
                <a:spcPts val="0"/>
              </a:spcAft>
              <a:buNone/>
            </a:pPr>
            <a:r>
              <a:t/>
            </a:r>
            <a:endParaRPr/>
          </a:p>
        </p:txBody>
      </p:sp>
      <p:pic>
        <p:nvPicPr>
          <p:cNvPr id="427" name="Google Shape;427;p66"/>
          <p:cNvPicPr preferRelativeResize="0"/>
          <p:nvPr/>
        </p:nvPicPr>
        <p:blipFill>
          <a:blip r:embed="rId3">
            <a:alphaModFix/>
          </a:blip>
          <a:stretch>
            <a:fillRect/>
          </a:stretch>
        </p:blipFill>
        <p:spPr>
          <a:xfrm>
            <a:off x="2221400" y="2001681"/>
            <a:ext cx="1798219" cy="1138067"/>
          </a:xfrm>
          <a:prstGeom prst="rect">
            <a:avLst/>
          </a:prstGeom>
          <a:noFill/>
          <a:ln>
            <a:noFill/>
          </a:ln>
        </p:spPr>
      </p:pic>
      <p:pic>
        <p:nvPicPr>
          <p:cNvPr id="428" name="Google Shape;428;p66"/>
          <p:cNvPicPr preferRelativeResize="0"/>
          <p:nvPr/>
        </p:nvPicPr>
        <p:blipFill>
          <a:blip r:embed="rId4">
            <a:alphaModFix/>
          </a:blip>
          <a:stretch>
            <a:fillRect/>
          </a:stretch>
        </p:blipFill>
        <p:spPr>
          <a:xfrm>
            <a:off x="4015514" y="2077333"/>
            <a:ext cx="978067" cy="986744"/>
          </a:xfrm>
          <a:prstGeom prst="rect">
            <a:avLst/>
          </a:prstGeom>
          <a:noFill/>
          <a:ln>
            <a:noFill/>
          </a:ln>
        </p:spPr>
      </p:pic>
      <p:pic>
        <p:nvPicPr>
          <p:cNvPr id="429" name="Google Shape;429;p66"/>
          <p:cNvPicPr preferRelativeResize="0"/>
          <p:nvPr/>
        </p:nvPicPr>
        <p:blipFill>
          <a:blip r:embed="rId5">
            <a:alphaModFix/>
          </a:blip>
          <a:stretch>
            <a:fillRect/>
          </a:stretch>
        </p:blipFill>
        <p:spPr>
          <a:xfrm>
            <a:off x="1040850" y="1913996"/>
            <a:ext cx="1428195" cy="1313438"/>
          </a:xfrm>
          <a:prstGeom prst="rect">
            <a:avLst/>
          </a:prstGeom>
          <a:noFill/>
          <a:ln>
            <a:noFill/>
          </a:ln>
        </p:spPr>
      </p:pic>
      <p:sp>
        <p:nvSpPr>
          <p:cNvPr id="430" name="Google Shape;430;p66"/>
          <p:cNvSpPr txBox="1"/>
          <p:nvPr/>
        </p:nvSpPr>
        <p:spPr>
          <a:xfrm>
            <a:off x="1384017" y="1291150"/>
            <a:ext cx="4152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100">
                <a:solidFill>
                  <a:srgbClr val="1C4587"/>
                </a:solidFill>
                <a:latin typeface="Georgia"/>
                <a:ea typeface="Georgia"/>
                <a:cs typeface="Georgia"/>
                <a:sym typeface="Georgia"/>
              </a:rPr>
              <a:t>Virtual Meeting Platforms</a:t>
            </a:r>
            <a:endParaRPr b="1" sz="2100">
              <a:solidFill>
                <a:srgbClr val="1C4587"/>
              </a:solidFill>
              <a:latin typeface="Georgia"/>
              <a:ea typeface="Georgia"/>
              <a:cs typeface="Georgia"/>
              <a:sym typeface="Georgia"/>
            </a:endParaRPr>
          </a:p>
        </p:txBody>
      </p:sp>
      <p:sp>
        <p:nvSpPr>
          <p:cNvPr id="431" name="Google Shape;431;p66"/>
          <p:cNvSpPr txBox="1"/>
          <p:nvPr/>
        </p:nvSpPr>
        <p:spPr>
          <a:xfrm>
            <a:off x="6787117" y="1291167"/>
            <a:ext cx="4251600" cy="892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100">
                <a:solidFill>
                  <a:srgbClr val="1C4587"/>
                </a:solidFill>
                <a:latin typeface="Georgia"/>
                <a:ea typeface="Georgia"/>
                <a:cs typeface="Georgia"/>
                <a:sym typeface="Georgia"/>
              </a:rPr>
              <a:t>Social Media: Create Classroom Accounts/Pages</a:t>
            </a:r>
            <a:endParaRPr b="1" sz="2100">
              <a:solidFill>
                <a:srgbClr val="1C4587"/>
              </a:solidFill>
              <a:latin typeface="Georgia"/>
              <a:ea typeface="Georgia"/>
              <a:cs typeface="Georgia"/>
              <a:sym typeface="Georgia"/>
            </a:endParaRPr>
          </a:p>
        </p:txBody>
      </p:sp>
      <p:pic>
        <p:nvPicPr>
          <p:cNvPr id="432" name="Google Shape;432;p66"/>
          <p:cNvPicPr preferRelativeResize="0"/>
          <p:nvPr/>
        </p:nvPicPr>
        <p:blipFill>
          <a:blip r:embed="rId6">
            <a:alphaModFix/>
          </a:blip>
          <a:stretch>
            <a:fillRect/>
          </a:stretch>
        </p:blipFill>
        <p:spPr>
          <a:xfrm>
            <a:off x="7135566" y="2187803"/>
            <a:ext cx="978066" cy="1000612"/>
          </a:xfrm>
          <a:prstGeom prst="rect">
            <a:avLst/>
          </a:prstGeom>
          <a:noFill/>
          <a:ln>
            <a:noFill/>
          </a:ln>
        </p:spPr>
      </p:pic>
      <p:pic>
        <p:nvPicPr>
          <p:cNvPr id="433" name="Google Shape;433;p66"/>
          <p:cNvPicPr preferRelativeResize="0"/>
          <p:nvPr/>
        </p:nvPicPr>
        <p:blipFill>
          <a:blip r:embed="rId7">
            <a:alphaModFix/>
          </a:blip>
          <a:stretch>
            <a:fillRect/>
          </a:stretch>
        </p:blipFill>
        <p:spPr>
          <a:xfrm>
            <a:off x="8541645" y="2193963"/>
            <a:ext cx="978066" cy="1000538"/>
          </a:xfrm>
          <a:prstGeom prst="rect">
            <a:avLst/>
          </a:prstGeom>
          <a:noFill/>
          <a:ln>
            <a:noFill/>
          </a:ln>
        </p:spPr>
      </p:pic>
      <p:pic>
        <p:nvPicPr>
          <p:cNvPr id="434" name="Google Shape;434;p66"/>
          <p:cNvPicPr preferRelativeResize="0"/>
          <p:nvPr/>
        </p:nvPicPr>
        <p:blipFill>
          <a:blip r:embed="rId8">
            <a:alphaModFix/>
          </a:blip>
          <a:stretch>
            <a:fillRect/>
          </a:stretch>
        </p:blipFill>
        <p:spPr>
          <a:xfrm>
            <a:off x="9881004" y="2148001"/>
            <a:ext cx="978067" cy="1000669"/>
          </a:xfrm>
          <a:prstGeom prst="rect">
            <a:avLst/>
          </a:prstGeom>
          <a:noFill/>
          <a:ln>
            <a:noFill/>
          </a:ln>
        </p:spPr>
      </p:pic>
      <p:sp>
        <p:nvSpPr>
          <p:cNvPr id="435" name="Google Shape;435;p66"/>
          <p:cNvSpPr txBox="1"/>
          <p:nvPr/>
        </p:nvSpPr>
        <p:spPr>
          <a:xfrm>
            <a:off x="6254267" y="3552000"/>
            <a:ext cx="5742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100">
                <a:solidFill>
                  <a:srgbClr val="1C4587"/>
                </a:solidFill>
                <a:latin typeface="Georgia"/>
                <a:ea typeface="Georgia"/>
                <a:cs typeface="Georgia"/>
                <a:sym typeface="Georgia"/>
              </a:rPr>
              <a:t>Create Newsletters/Virtual Handouts</a:t>
            </a:r>
            <a:endParaRPr b="1" sz="2100">
              <a:solidFill>
                <a:srgbClr val="1C4587"/>
              </a:solidFill>
              <a:latin typeface="Georgia"/>
              <a:ea typeface="Georgia"/>
              <a:cs typeface="Georgia"/>
              <a:sym typeface="Georgia"/>
            </a:endParaRPr>
          </a:p>
        </p:txBody>
      </p:sp>
      <p:pic>
        <p:nvPicPr>
          <p:cNvPr id="436" name="Google Shape;436;p66"/>
          <p:cNvPicPr preferRelativeResize="0"/>
          <p:nvPr/>
        </p:nvPicPr>
        <p:blipFill>
          <a:blip r:embed="rId9">
            <a:alphaModFix/>
          </a:blip>
          <a:stretch>
            <a:fillRect/>
          </a:stretch>
        </p:blipFill>
        <p:spPr>
          <a:xfrm>
            <a:off x="6851333" y="4105289"/>
            <a:ext cx="978067" cy="978067"/>
          </a:xfrm>
          <a:prstGeom prst="rect">
            <a:avLst/>
          </a:prstGeom>
          <a:noFill/>
          <a:ln>
            <a:noFill/>
          </a:ln>
        </p:spPr>
      </p:pic>
      <p:pic>
        <p:nvPicPr>
          <p:cNvPr id="437" name="Google Shape;437;p66"/>
          <p:cNvPicPr preferRelativeResize="0"/>
          <p:nvPr/>
        </p:nvPicPr>
        <p:blipFill>
          <a:blip r:embed="rId10">
            <a:alphaModFix/>
          </a:blip>
          <a:stretch>
            <a:fillRect/>
          </a:stretch>
        </p:blipFill>
        <p:spPr>
          <a:xfrm>
            <a:off x="8119767" y="4181048"/>
            <a:ext cx="1475201" cy="875119"/>
          </a:xfrm>
          <a:prstGeom prst="rect">
            <a:avLst/>
          </a:prstGeom>
          <a:noFill/>
          <a:ln>
            <a:noFill/>
          </a:ln>
        </p:spPr>
      </p:pic>
      <p:pic>
        <p:nvPicPr>
          <p:cNvPr id="438" name="Google Shape;438;p66"/>
          <p:cNvPicPr preferRelativeResize="0"/>
          <p:nvPr/>
        </p:nvPicPr>
        <p:blipFill>
          <a:blip r:embed="rId11">
            <a:alphaModFix/>
          </a:blip>
          <a:stretch>
            <a:fillRect/>
          </a:stretch>
        </p:blipFill>
        <p:spPr>
          <a:xfrm>
            <a:off x="9792866" y="4101505"/>
            <a:ext cx="1034199" cy="1034199"/>
          </a:xfrm>
          <a:prstGeom prst="rect">
            <a:avLst/>
          </a:prstGeom>
          <a:noFill/>
          <a:ln>
            <a:noFill/>
          </a:ln>
        </p:spPr>
      </p:pic>
      <p:sp>
        <p:nvSpPr>
          <p:cNvPr id="439" name="Google Shape;439;p66"/>
          <p:cNvSpPr txBox="1"/>
          <p:nvPr/>
        </p:nvSpPr>
        <p:spPr>
          <a:xfrm>
            <a:off x="624417" y="3552000"/>
            <a:ext cx="5328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100">
                <a:solidFill>
                  <a:srgbClr val="1C4587"/>
                </a:solidFill>
                <a:latin typeface="Georgia"/>
                <a:ea typeface="Georgia"/>
                <a:cs typeface="Georgia"/>
                <a:sym typeface="Georgia"/>
              </a:rPr>
              <a:t>Direct, Individual  Communication </a:t>
            </a:r>
            <a:endParaRPr b="1" sz="2100">
              <a:solidFill>
                <a:srgbClr val="1C4587"/>
              </a:solidFill>
              <a:latin typeface="Georgia"/>
              <a:ea typeface="Georgia"/>
              <a:cs typeface="Georgia"/>
              <a:sym typeface="Georgia"/>
            </a:endParaRPr>
          </a:p>
        </p:txBody>
      </p:sp>
      <p:pic>
        <p:nvPicPr>
          <p:cNvPr id="440" name="Google Shape;440;p66"/>
          <p:cNvPicPr preferRelativeResize="0"/>
          <p:nvPr/>
        </p:nvPicPr>
        <p:blipFill>
          <a:blip r:embed="rId12">
            <a:alphaModFix/>
          </a:blip>
          <a:stretch>
            <a:fillRect/>
          </a:stretch>
        </p:blipFill>
        <p:spPr>
          <a:xfrm>
            <a:off x="1223683" y="4126800"/>
            <a:ext cx="1184000" cy="1184000"/>
          </a:xfrm>
          <a:prstGeom prst="rect">
            <a:avLst/>
          </a:prstGeom>
          <a:noFill/>
          <a:ln>
            <a:noFill/>
          </a:ln>
        </p:spPr>
      </p:pic>
      <p:pic>
        <p:nvPicPr>
          <p:cNvPr id="441" name="Google Shape;441;p66"/>
          <p:cNvPicPr preferRelativeResize="0"/>
          <p:nvPr/>
        </p:nvPicPr>
        <p:blipFill>
          <a:blip r:embed="rId13">
            <a:alphaModFix/>
          </a:blip>
          <a:stretch>
            <a:fillRect/>
          </a:stretch>
        </p:blipFill>
        <p:spPr>
          <a:xfrm>
            <a:off x="2696817" y="4084300"/>
            <a:ext cx="1184000" cy="1184000"/>
          </a:xfrm>
          <a:prstGeom prst="rect">
            <a:avLst/>
          </a:prstGeom>
          <a:noFill/>
          <a:ln>
            <a:noFill/>
          </a:ln>
        </p:spPr>
      </p:pic>
      <p:pic>
        <p:nvPicPr>
          <p:cNvPr id="442" name="Google Shape;442;p66"/>
          <p:cNvPicPr preferRelativeResize="0"/>
          <p:nvPr/>
        </p:nvPicPr>
        <p:blipFill>
          <a:blip r:embed="rId14">
            <a:alphaModFix/>
          </a:blip>
          <a:stretch>
            <a:fillRect/>
          </a:stretch>
        </p:blipFill>
        <p:spPr>
          <a:xfrm>
            <a:off x="4261683" y="4187265"/>
            <a:ext cx="978067" cy="978067"/>
          </a:xfrm>
          <a:prstGeom prst="rect">
            <a:avLst/>
          </a:prstGeom>
          <a:noFill/>
          <a:ln>
            <a:noFill/>
          </a:ln>
        </p:spPr>
      </p:pic>
      <p:pic>
        <p:nvPicPr>
          <p:cNvPr id="443" name="Google Shape;443;p66"/>
          <p:cNvPicPr preferRelativeResize="0"/>
          <p:nvPr/>
        </p:nvPicPr>
        <p:blipFill>
          <a:blip r:embed="rId15">
            <a:alphaModFix/>
          </a:blip>
          <a:stretch>
            <a:fillRect/>
          </a:stretch>
        </p:blipFill>
        <p:spPr>
          <a:xfrm>
            <a:off x="0" y="6098325"/>
            <a:ext cx="12191998" cy="759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u="sng">
                <a:solidFill>
                  <a:schemeClr val="hlink"/>
                </a:solidFill>
                <a:highlight>
                  <a:schemeClr val="lt1"/>
                </a:highlight>
                <a:hlinkClick r:id="rId3"/>
              </a:rPr>
              <a:t>PADLET</a:t>
            </a:r>
            <a:r>
              <a:rPr lang="en-US" u="sng">
                <a:solidFill>
                  <a:schemeClr val="hlink"/>
                </a:solidFill>
                <a:highlight>
                  <a:srgbClr val="F6B26B"/>
                </a:highlight>
                <a:hlinkClick r:id="rId4"/>
              </a:rPr>
              <a:t> </a:t>
            </a:r>
            <a:endParaRPr>
              <a:solidFill>
                <a:srgbClr val="073763"/>
              </a:solidFill>
              <a:highlight>
                <a:srgbClr val="F6B26B"/>
              </a:highlight>
            </a:endParaRPr>
          </a:p>
        </p:txBody>
      </p:sp>
      <p:sp>
        <p:nvSpPr>
          <p:cNvPr id="449" name="Google Shape;449;p67"/>
          <p:cNvSpPr txBox="1"/>
          <p:nvPr>
            <p:ph idx="1" type="body"/>
          </p:nvPr>
        </p:nvSpPr>
        <p:spPr>
          <a:xfrm>
            <a:off x="838200" y="1825625"/>
            <a:ext cx="10515600" cy="4234200"/>
          </a:xfrm>
          <a:prstGeom prst="rect">
            <a:avLst/>
          </a:prstGeom>
          <a:noFill/>
          <a:ln>
            <a:noFill/>
          </a:ln>
        </p:spPr>
        <p:txBody>
          <a:bodyPr anchorCtr="0" anchor="t" bIns="45700" lIns="91425" spcFirstLastPara="1" rIns="91425" wrap="square" tIns="45700">
            <a:normAutofit/>
          </a:bodyPr>
          <a:lstStyle/>
          <a:p>
            <a:pPr indent="0" lvl="0" marL="0" rtl="0" algn="l">
              <a:lnSpc>
                <a:spcPct val="128571"/>
              </a:lnSpc>
              <a:spcBef>
                <a:spcPts val="0"/>
              </a:spcBef>
              <a:spcAft>
                <a:spcPts val="0"/>
              </a:spcAft>
              <a:buClr>
                <a:schemeClr val="dk1"/>
              </a:buClr>
              <a:buSzPts val="1100"/>
              <a:buFont typeface="Arial"/>
              <a:buNone/>
            </a:pPr>
            <a:r>
              <a:rPr lang="en-US" sz="3050">
                <a:solidFill>
                  <a:srgbClr val="1C4587"/>
                </a:solidFill>
              </a:rPr>
              <a:t>Understanding families come from different backgrounds and have different experiences with technology, what types of experiences do teach candidates need to help to engage with parents more effectively within these spaces? Where in the teach preparation program does that fit? Should it fit?</a:t>
            </a:r>
            <a:endParaRPr sz="3050">
              <a:solidFill>
                <a:srgbClr val="1C458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The Parent Perspective: </a:t>
            </a:r>
            <a:endParaRPr/>
          </a:p>
          <a:p>
            <a:pPr indent="0" lvl="0" marL="0" rtl="0" algn="ctr">
              <a:spcBef>
                <a:spcPts val="0"/>
              </a:spcBef>
              <a:spcAft>
                <a:spcPts val="0"/>
              </a:spcAft>
              <a:buNone/>
            </a:pPr>
            <a:r>
              <a:rPr lang="en-US"/>
              <a:t>Jill Reffett</a:t>
            </a:r>
            <a:endParaRPr/>
          </a:p>
        </p:txBody>
      </p:sp>
      <p:pic>
        <p:nvPicPr>
          <p:cNvPr id="456" name="Google Shape;456;p68"/>
          <p:cNvPicPr preferRelativeResize="0"/>
          <p:nvPr/>
        </p:nvPicPr>
        <p:blipFill>
          <a:blip r:embed="rId3">
            <a:alphaModFix/>
          </a:blip>
          <a:stretch>
            <a:fillRect/>
          </a:stretch>
        </p:blipFill>
        <p:spPr>
          <a:xfrm>
            <a:off x="1765425" y="1946163"/>
            <a:ext cx="3085250" cy="4113674"/>
          </a:xfrm>
          <a:prstGeom prst="rect">
            <a:avLst/>
          </a:prstGeom>
          <a:noFill/>
          <a:ln>
            <a:noFill/>
          </a:ln>
        </p:spPr>
      </p:pic>
      <p:pic>
        <p:nvPicPr>
          <p:cNvPr id="457" name="Google Shape;457;p68"/>
          <p:cNvPicPr preferRelativeResize="0"/>
          <p:nvPr/>
        </p:nvPicPr>
        <p:blipFill>
          <a:blip r:embed="rId4">
            <a:alphaModFix/>
          </a:blip>
          <a:stretch>
            <a:fillRect/>
          </a:stretch>
        </p:blipFill>
        <p:spPr>
          <a:xfrm>
            <a:off x="6530850" y="2194400"/>
            <a:ext cx="4822950" cy="3617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u="sng">
                <a:solidFill>
                  <a:schemeClr val="hlink"/>
                </a:solidFill>
                <a:hlinkClick r:id="rId3"/>
              </a:rPr>
              <a:t>CIDDL</a:t>
            </a:r>
            <a:r>
              <a:rPr lang="en-US"/>
              <a:t> </a:t>
            </a:r>
            <a:r>
              <a:rPr lang="en-US">
                <a:solidFill>
                  <a:srgbClr val="073763"/>
                </a:solidFill>
              </a:rPr>
              <a:t>PLN</a:t>
            </a:r>
            <a:endParaRPr>
              <a:solidFill>
                <a:srgbClr val="073763"/>
              </a:solidFill>
            </a:endParaRPr>
          </a:p>
        </p:txBody>
      </p:sp>
      <p:sp>
        <p:nvSpPr>
          <p:cNvPr id="464" name="Google Shape;464;p69"/>
          <p:cNvSpPr txBox="1"/>
          <p:nvPr>
            <p:ph idx="1" type="body"/>
          </p:nvPr>
        </p:nvSpPr>
        <p:spPr>
          <a:xfrm>
            <a:off x="657000" y="1653475"/>
            <a:ext cx="6463800" cy="42342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SzPts val="2800"/>
              <a:buNone/>
            </a:pPr>
            <a:r>
              <a:rPr lang="en-US" sz="2400">
                <a:solidFill>
                  <a:schemeClr val="dk2"/>
                </a:solidFill>
                <a:highlight>
                  <a:srgbClr val="FFFFFF"/>
                </a:highlight>
              </a:rPr>
              <a:t>Continue the conversation on our PLN </a:t>
            </a:r>
            <a:r>
              <a:rPr b="1" lang="en-US" sz="2400">
                <a:solidFill>
                  <a:schemeClr val="dk2"/>
                </a:solidFill>
                <a:highlight>
                  <a:srgbClr val="FFFFFF"/>
                </a:highlight>
              </a:rPr>
              <a:t>"Teacher Preparation for Online/ Hybrid Instruction"</a:t>
            </a:r>
            <a:r>
              <a:rPr lang="en-US" sz="2400">
                <a:solidFill>
                  <a:schemeClr val="dk2"/>
                </a:solidFill>
                <a:highlight>
                  <a:srgbClr val="FFFFFF"/>
                </a:highlight>
              </a:rPr>
              <a:t>, where you can post follow-ups, reflections, questions, and inspirations related to this Affinity Group!</a:t>
            </a:r>
            <a:endParaRPr sz="2400">
              <a:solidFill>
                <a:schemeClr val="dk2"/>
              </a:solidFill>
              <a:highlight>
                <a:srgbClr val="FFFFFF"/>
              </a:highlight>
            </a:endParaRPr>
          </a:p>
          <a:p>
            <a:pPr indent="0" lvl="0" marL="0" rtl="0" algn="l">
              <a:lnSpc>
                <a:spcPct val="120000"/>
              </a:lnSpc>
              <a:spcBef>
                <a:spcPts val="1000"/>
              </a:spcBef>
              <a:spcAft>
                <a:spcPts val="0"/>
              </a:spcAft>
              <a:buSzPts val="2800"/>
              <a:buNone/>
            </a:pPr>
            <a:r>
              <a:t/>
            </a:r>
            <a:endParaRPr sz="2400">
              <a:solidFill>
                <a:schemeClr val="dk2"/>
              </a:solidFill>
              <a:highlight>
                <a:srgbClr val="FFFFFF"/>
              </a:highlight>
            </a:endParaRPr>
          </a:p>
          <a:p>
            <a:pPr indent="0" lvl="0" marL="0" rtl="0" algn="l">
              <a:lnSpc>
                <a:spcPct val="120000"/>
              </a:lnSpc>
              <a:spcBef>
                <a:spcPts val="1000"/>
              </a:spcBef>
              <a:spcAft>
                <a:spcPts val="0"/>
              </a:spcAft>
              <a:buSzPts val="2800"/>
              <a:buNone/>
            </a:pPr>
            <a:r>
              <a:rPr lang="en-US" sz="2400">
                <a:solidFill>
                  <a:schemeClr val="dk2"/>
                </a:solidFill>
                <a:highlight>
                  <a:srgbClr val="FFFFFF"/>
                </a:highlight>
              </a:rPr>
              <a:t>Join by scanning the QR code or visiting </a:t>
            </a:r>
            <a:r>
              <a:rPr lang="en-US" sz="2400" u="sng">
                <a:solidFill>
                  <a:schemeClr val="hlink"/>
                </a:solidFill>
                <a:highlight>
                  <a:srgbClr val="FFFFFF"/>
                </a:highlight>
                <a:hlinkClick r:id="rId4"/>
              </a:rPr>
              <a:t>https://tinyurl.com/CIDDLNetwork</a:t>
            </a:r>
            <a:r>
              <a:rPr lang="en-US" sz="2400">
                <a:solidFill>
                  <a:schemeClr val="dk2"/>
                </a:solidFill>
                <a:highlight>
                  <a:srgbClr val="FFFFFF"/>
                </a:highlight>
              </a:rPr>
              <a:t> </a:t>
            </a:r>
            <a:endParaRPr sz="2400">
              <a:solidFill>
                <a:schemeClr val="dk2"/>
              </a:solidFill>
              <a:highlight>
                <a:srgbClr val="FFFFFF"/>
              </a:highlight>
            </a:endParaRPr>
          </a:p>
        </p:txBody>
      </p:sp>
      <p:pic>
        <p:nvPicPr>
          <p:cNvPr id="465" name="Google Shape;465;p69"/>
          <p:cNvPicPr preferRelativeResize="0"/>
          <p:nvPr/>
        </p:nvPicPr>
        <p:blipFill rotWithShape="1">
          <a:blip r:embed="rId5">
            <a:alphaModFix/>
          </a:blip>
          <a:srcRect b="0" l="0" r="0" t="0"/>
          <a:stretch/>
        </p:blipFill>
        <p:spPr>
          <a:xfrm>
            <a:off x="7854837" y="1882600"/>
            <a:ext cx="3498962" cy="3907175"/>
          </a:xfrm>
          <a:prstGeom prst="rect">
            <a:avLst/>
          </a:prstGeom>
          <a:noFill/>
          <a:ln>
            <a:noFill/>
          </a:ln>
        </p:spPr>
      </p:pic>
      <p:pic>
        <p:nvPicPr>
          <p:cNvPr id="466" name="Google Shape;466;p69"/>
          <p:cNvPicPr preferRelativeResize="0"/>
          <p:nvPr/>
        </p:nvPicPr>
        <p:blipFill rotWithShape="1">
          <a:blip r:embed="rId6">
            <a:alphaModFix/>
          </a:blip>
          <a:srcRect b="0" l="0" r="0" t="0"/>
          <a:stretch/>
        </p:blipFill>
        <p:spPr>
          <a:xfrm>
            <a:off x="8441757" y="2188175"/>
            <a:ext cx="2360825" cy="2315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70"/>
          <p:cNvPicPr preferRelativeResize="0"/>
          <p:nvPr/>
        </p:nvPicPr>
        <p:blipFill>
          <a:blip r:embed="rId3">
            <a:alphaModFix/>
          </a:blip>
          <a:stretch>
            <a:fillRect/>
          </a:stretch>
        </p:blipFill>
        <p:spPr>
          <a:xfrm>
            <a:off x="1656277" y="931650"/>
            <a:ext cx="8879452" cy="4994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BEFORE YOU GO</a:t>
            </a:r>
            <a:endParaRPr/>
          </a:p>
        </p:txBody>
      </p:sp>
      <p:sp>
        <p:nvSpPr>
          <p:cNvPr id="478" name="Google Shape;478;p71"/>
          <p:cNvSpPr txBox="1"/>
          <p:nvPr>
            <p:ph idx="1" type="body"/>
          </p:nvPr>
        </p:nvSpPr>
        <p:spPr>
          <a:xfrm>
            <a:off x="787825" y="1381600"/>
            <a:ext cx="10515600" cy="4874400"/>
          </a:xfrm>
          <a:prstGeom prst="rect">
            <a:avLst/>
          </a:prstGeom>
        </p:spPr>
        <p:txBody>
          <a:bodyPr anchorCtr="0" anchor="t" bIns="45700" lIns="91425" spcFirstLastPara="1" rIns="91425" wrap="square" tIns="45700">
            <a:normAutofit lnSpcReduction="20000"/>
          </a:bodyPr>
          <a:lstStyle/>
          <a:p>
            <a:pPr indent="0" lvl="0" marL="0" rtl="0" algn="ctr">
              <a:spcBef>
                <a:spcPts val="1000"/>
              </a:spcBef>
              <a:spcAft>
                <a:spcPts val="0"/>
              </a:spcAft>
              <a:buNone/>
            </a:pPr>
            <a:r>
              <a:rPr lang="en-US"/>
              <a:t>Make sure you bookmark our Affinity Group archive site!</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ctr">
              <a:spcBef>
                <a:spcPts val="1000"/>
              </a:spcBef>
              <a:spcAft>
                <a:spcPts val="0"/>
              </a:spcAft>
              <a:buNone/>
            </a:pPr>
            <a:r>
              <a:rPr lang="en-US" u="sng">
                <a:solidFill>
                  <a:schemeClr val="hlink"/>
                </a:solidFill>
                <a:hlinkClick r:id="rId3"/>
              </a:rPr>
              <a:t>https://ceedar.education.ufl.edu/portfolio/preparing-teacher-candidates-for-online-and-hybrid-instruction/</a:t>
            </a:r>
            <a:r>
              <a:rPr lang="en-US"/>
              <a:t> </a:t>
            </a:r>
            <a:endParaRPr/>
          </a:p>
        </p:txBody>
      </p:sp>
      <p:pic>
        <p:nvPicPr>
          <p:cNvPr id="479" name="Google Shape;479;p71">
            <a:hlinkClick r:id="rId4"/>
          </p:cNvPr>
          <p:cNvPicPr preferRelativeResize="0"/>
          <p:nvPr/>
        </p:nvPicPr>
        <p:blipFill>
          <a:blip r:embed="rId5">
            <a:alphaModFix/>
          </a:blip>
          <a:stretch>
            <a:fillRect/>
          </a:stretch>
        </p:blipFill>
        <p:spPr>
          <a:xfrm>
            <a:off x="2425350" y="1963697"/>
            <a:ext cx="7240549" cy="3214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9"/>
          <p:cNvPicPr preferRelativeResize="0"/>
          <p:nvPr/>
        </p:nvPicPr>
        <p:blipFill>
          <a:blip r:embed="rId3">
            <a:alphaModFix/>
          </a:blip>
          <a:stretch>
            <a:fillRect/>
          </a:stretch>
        </p:blipFill>
        <p:spPr>
          <a:xfrm>
            <a:off x="222600" y="67300"/>
            <a:ext cx="5023825" cy="6165600"/>
          </a:xfrm>
          <a:prstGeom prst="rect">
            <a:avLst/>
          </a:prstGeom>
          <a:noFill/>
          <a:ln>
            <a:noFill/>
          </a:ln>
        </p:spPr>
      </p:pic>
      <p:pic>
        <p:nvPicPr>
          <p:cNvPr id="188" name="Google Shape;188;p39"/>
          <p:cNvPicPr preferRelativeResize="0"/>
          <p:nvPr/>
        </p:nvPicPr>
        <p:blipFill>
          <a:blip r:embed="rId4">
            <a:alphaModFix/>
          </a:blip>
          <a:stretch>
            <a:fillRect/>
          </a:stretch>
        </p:blipFill>
        <p:spPr>
          <a:xfrm>
            <a:off x="5993760" y="1773100"/>
            <a:ext cx="6036341" cy="36383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Montserrat"/>
              <a:buNone/>
            </a:pPr>
            <a:r>
              <a:rPr lang="en-US">
                <a:solidFill>
                  <a:srgbClr val="073763"/>
                </a:solidFill>
              </a:rPr>
              <a:t>OUR PURPOSE</a:t>
            </a:r>
            <a:endParaRPr>
              <a:solidFill>
                <a:srgbClr val="073763"/>
              </a:solidFill>
            </a:endParaRPr>
          </a:p>
        </p:txBody>
      </p:sp>
      <p:sp>
        <p:nvSpPr>
          <p:cNvPr id="194" name="Google Shape;194;p40"/>
          <p:cNvSpPr txBox="1"/>
          <p:nvPr>
            <p:ph idx="1" type="body"/>
          </p:nvPr>
        </p:nvSpPr>
        <p:spPr>
          <a:xfrm>
            <a:off x="838200" y="1690700"/>
            <a:ext cx="10515600" cy="4554000"/>
          </a:xfrm>
          <a:prstGeom prst="rect">
            <a:avLst/>
          </a:prstGeom>
          <a:noFill/>
          <a:ln>
            <a:noFill/>
          </a:ln>
        </p:spPr>
        <p:txBody>
          <a:bodyPr anchorCtr="0" anchor="t" bIns="45700" lIns="91425" spcFirstLastPara="1" rIns="91425" wrap="square" tIns="45700">
            <a:normAutofit/>
          </a:bodyPr>
          <a:lstStyle/>
          <a:p>
            <a:pPr indent="-50800" lvl="0" marL="228600" rtl="0" algn="l">
              <a:lnSpc>
                <a:spcPct val="120000"/>
              </a:lnSpc>
              <a:spcBef>
                <a:spcPts val="0"/>
              </a:spcBef>
              <a:spcAft>
                <a:spcPts val="0"/>
              </a:spcAft>
              <a:buClr>
                <a:schemeClr val="dk1"/>
              </a:buClr>
              <a:buSzPts val="2800"/>
              <a:buNone/>
            </a:pPr>
            <a:r>
              <a:rPr lang="en-US">
                <a:solidFill>
                  <a:srgbClr val="073763"/>
                </a:solidFill>
              </a:rPr>
              <a:t>Is to engage with stakeholders interested in the preparation of personnel (e.g., preservice teachers) for the preK-12 hybrid or online classroom. Hope to discuss, learn, and address:</a:t>
            </a:r>
            <a:endParaRPr>
              <a:solidFill>
                <a:srgbClr val="073763"/>
              </a:solidFill>
            </a:endParaRPr>
          </a:p>
          <a:p>
            <a:pPr indent="-50800" lvl="0" marL="228600" rtl="0" algn="l">
              <a:lnSpc>
                <a:spcPct val="120000"/>
              </a:lnSpc>
              <a:spcBef>
                <a:spcPts val="0"/>
              </a:spcBef>
              <a:spcAft>
                <a:spcPts val="0"/>
              </a:spcAft>
              <a:buClr>
                <a:schemeClr val="dk1"/>
              </a:buClr>
              <a:buSzPts val="2800"/>
              <a:buNone/>
            </a:pPr>
            <a:r>
              <a:t/>
            </a:r>
            <a:endParaRPr>
              <a:solidFill>
                <a:srgbClr val="073763"/>
              </a:solidFill>
            </a:endParaRPr>
          </a:p>
          <a:p>
            <a:pPr indent="-406400" lvl="0" marL="457200" rtl="0" algn="l">
              <a:lnSpc>
                <a:spcPct val="120000"/>
              </a:lnSpc>
              <a:spcBef>
                <a:spcPts val="0"/>
              </a:spcBef>
              <a:spcAft>
                <a:spcPts val="0"/>
              </a:spcAft>
              <a:buClr>
                <a:srgbClr val="073763"/>
              </a:buClr>
              <a:buSzPts val="2800"/>
              <a:buFont typeface="Helvetica Neue"/>
              <a:buChar char="●"/>
            </a:pPr>
            <a:r>
              <a:rPr lang="en-US">
                <a:solidFill>
                  <a:srgbClr val="073763"/>
                </a:solidFill>
              </a:rPr>
              <a:t>Issues related to such preparation and unpacking barriers.</a:t>
            </a:r>
            <a:endParaRPr>
              <a:solidFill>
                <a:srgbClr val="073763"/>
              </a:solidFill>
            </a:endParaRPr>
          </a:p>
          <a:p>
            <a:pPr indent="-406400" lvl="0" marL="457200" rtl="0" algn="l">
              <a:lnSpc>
                <a:spcPct val="120000"/>
              </a:lnSpc>
              <a:spcBef>
                <a:spcPts val="0"/>
              </a:spcBef>
              <a:spcAft>
                <a:spcPts val="0"/>
              </a:spcAft>
              <a:buClr>
                <a:srgbClr val="073763"/>
              </a:buClr>
              <a:buSzPts val="2800"/>
              <a:buChar char="●"/>
            </a:pPr>
            <a:r>
              <a:rPr lang="en-US">
                <a:solidFill>
                  <a:srgbClr val="073763"/>
                </a:solidFill>
              </a:rPr>
              <a:t>Success stories </a:t>
            </a:r>
            <a:endParaRPr>
              <a:solidFill>
                <a:srgbClr val="073763"/>
              </a:solidFill>
            </a:endParaRPr>
          </a:p>
          <a:p>
            <a:pPr indent="-406400" lvl="0" marL="457200" rtl="0" algn="l">
              <a:lnSpc>
                <a:spcPct val="120000"/>
              </a:lnSpc>
              <a:spcBef>
                <a:spcPts val="0"/>
              </a:spcBef>
              <a:spcAft>
                <a:spcPts val="0"/>
              </a:spcAft>
              <a:buClr>
                <a:srgbClr val="073763"/>
              </a:buClr>
              <a:buSzPts val="2800"/>
              <a:buFont typeface="Helvetica Neue"/>
              <a:buChar char="●"/>
            </a:pPr>
            <a:r>
              <a:rPr lang="en-US">
                <a:solidFill>
                  <a:srgbClr val="073763"/>
                </a:solidFill>
              </a:rPr>
              <a:t>Tools, materials, and strategies to consider.</a:t>
            </a:r>
            <a:endParaRPr>
              <a:solidFill>
                <a:srgbClr val="073763"/>
              </a:solidFill>
            </a:endParaRPr>
          </a:p>
          <a:p>
            <a:pPr indent="-406400" lvl="0" marL="457200" rtl="0" algn="l">
              <a:lnSpc>
                <a:spcPct val="120000"/>
              </a:lnSpc>
              <a:spcBef>
                <a:spcPts val="0"/>
              </a:spcBef>
              <a:spcAft>
                <a:spcPts val="0"/>
              </a:spcAft>
              <a:buClr>
                <a:srgbClr val="073763"/>
              </a:buClr>
              <a:buSzPts val="2800"/>
              <a:buFont typeface="Helvetica Neue"/>
              <a:buChar char="●"/>
            </a:pPr>
            <a:r>
              <a:rPr lang="en-US">
                <a:solidFill>
                  <a:srgbClr val="073763"/>
                </a:solidFill>
              </a:rPr>
              <a:t>And so much more...</a:t>
            </a:r>
            <a:endParaRPr>
              <a:solidFill>
                <a:srgbClr val="07376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1"/>
          <p:cNvSpPr txBox="1"/>
          <p:nvPr>
            <p:ph idx="1" type="body"/>
          </p:nvPr>
        </p:nvSpPr>
        <p:spPr>
          <a:xfrm>
            <a:off x="838200" y="1825625"/>
            <a:ext cx="10515600" cy="4234200"/>
          </a:xfrm>
          <a:prstGeom prst="rect">
            <a:avLst/>
          </a:prstGeom>
          <a:noFill/>
          <a:ln>
            <a:noFill/>
          </a:ln>
        </p:spPr>
        <p:txBody>
          <a:bodyPr anchorCtr="0" anchor="t" bIns="45700" lIns="91425" spcFirstLastPara="1" rIns="91425" wrap="square" tIns="45700">
            <a:normAutofit/>
          </a:bodyPr>
          <a:lstStyle/>
          <a:p>
            <a:pPr indent="-406400" lvl="0" marL="457200" rtl="0" algn="l">
              <a:lnSpc>
                <a:spcPct val="120000"/>
              </a:lnSpc>
              <a:spcBef>
                <a:spcPts val="0"/>
              </a:spcBef>
              <a:spcAft>
                <a:spcPts val="0"/>
              </a:spcAft>
              <a:buClr>
                <a:srgbClr val="073763"/>
              </a:buClr>
              <a:buSzPts val="2800"/>
              <a:buFont typeface="Helvetica Neue"/>
              <a:buChar char="●"/>
            </a:pPr>
            <a:r>
              <a:t/>
            </a:r>
            <a:endParaRPr>
              <a:solidFill>
                <a:srgbClr val="073763"/>
              </a:solidFill>
            </a:endParaRPr>
          </a:p>
        </p:txBody>
      </p:sp>
      <p:pic>
        <p:nvPicPr>
          <p:cNvPr id="200" name="Google Shape;200;p41"/>
          <p:cNvPicPr preferRelativeResize="0"/>
          <p:nvPr/>
        </p:nvPicPr>
        <p:blipFill rotWithShape="1">
          <a:blip r:embed="rId3">
            <a:alphaModFix/>
          </a:blip>
          <a:srcRect b="0" l="0" r="0" t="0"/>
          <a:stretch/>
        </p:blipFill>
        <p:spPr>
          <a:xfrm>
            <a:off x="0" y="0"/>
            <a:ext cx="12192000" cy="68579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Montserrat"/>
              <a:buNone/>
            </a:pPr>
            <a:r>
              <a:rPr lang="en-US" sz="4400">
                <a:solidFill>
                  <a:srgbClr val="073763"/>
                </a:solidFill>
              </a:rPr>
              <a:t>WHAT IS AN AG?</a:t>
            </a:r>
            <a:endParaRPr>
              <a:solidFill>
                <a:srgbClr val="073763"/>
              </a:solidFill>
            </a:endParaRPr>
          </a:p>
        </p:txBody>
      </p:sp>
      <p:sp>
        <p:nvSpPr>
          <p:cNvPr id="206" name="Google Shape;206;p42"/>
          <p:cNvSpPr txBox="1"/>
          <p:nvPr>
            <p:ph idx="1" type="body"/>
          </p:nvPr>
        </p:nvSpPr>
        <p:spPr>
          <a:xfrm>
            <a:off x="838200" y="1825625"/>
            <a:ext cx="10515600" cy="42342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rgbClr val="073763"/>
              </a:buClr>
              <a:buSzPts val="2800"/>
              <a:buChar char="•"/>
            </a:pPr>
            <a:r>
              <a:rPr lang="en-US">
                <a:solidFill>
                  <a:srgbClr val="073763"/>
                </a:solidFill>
              </a:rPr>
              <a:t>This is not a traditional “Webinar” </a:t>
            </a:r>
            <a:endParaRPr>
              <a:solidFill>
                <a:srgbClr val="073763"/>
              </a:solidFill>
            </a:endParaRPr>
          </a:p>
          <a:p>
            <a:pPr indent="-228600" lvl="0" marL="228600" rtl="0" algn="l">
              <a:lnSpc>
                <a:spcPct val="120000"/>
              </a:lnSpc>
              <a:spcBef>
                <a:spcPts val="1000"/>
              </a:spcBef>
              <a:spcAft>
                <a:spcPts val="0"/>
              </a:spcAft>
              <a:buClr>
                <a:srgbClr val="073763"/>
              </a:buClr>
              <a:buSzPts val="2800"/>
              <a:buChar char="•"/>
            </a:pPr>
            <a:r>
              <a:rPr lang="en-US">
                <a:solidFill>
                  <a:srgbClr val="073763"/>
                </a:solidFill>
              </a:rPr>
              <a:t>AG success is contingent on active participation! </a:t>
            </a:r>
            <a:endParaRPr>
              <a:solidFill>
                <a:srgbClr val="073763"/>
              </a:solidFill>
            </a:endParaRPr>
          </a:p>
          <a:p>
            <a:pPr indent="-228600" lvl="0" marL="228600" rtl="0" algn="l">
              <a:lnSpc>
                <a:spcPct val="120000"/>
              </a:lnSpc>
              <a:spcBef>
                <a:spcPts val="1000"/>
              </a:spcBef>
              <a:spcAft>
                <a:spcPts val="0"/>
              </a:spcAft>
              <a:buClr>
                <a:srgbClr val="073763"/>
              </a:buClr>
              <a:buSzPts val="2800"/>
              <a:buChar char="•"/>
            </a:pPr>
            <a:r>
              <a:rPr lang="en-US">
                <a:solidFill>
                  <a:srgbClr val="073763"/>
                </a:solidFill>
              </a:rPr>
              <a:t>Be ready to </a:t>
            </a:r>
            <a:r>
              <a:rPr lang="en-US" u="sng">
                <a:solidFill>
                  <a:srgbClr val="073763"/>
                </a:solidFill>
              </a:rPr>
              <a:t>listen</a:t>
            </a:r>
            <a:r>
              <a:rPr lang="en-US">
                <a:solidFill>
                  <a:srgbClr val="073763"/>
                </a:solidFill>
              </a:rPr>
              <a:t> AND </a:t>
            </a:r>
            <a:r>
              <a:rPr lang="en-US" u="sng">
                <a:solidFill>
                  <a:srgbClr val="073763"/>
                </a:solidFill>
              </a:rPr>
              <a:t>share</a:t>
            </a:r>
            <a:endParaRPr u="sng">
              <a:solidFill>
                <a:srgbClr val="073763"/>
              </a:solidFill>
            </a:endParaRPr>
          </a:p>
        </p:txBody>
      </p:sp>
      <p:pic>
        <p:nvPicPr>
          <p:cNvPr id="207" name="Google Shape;207;p42"/>
          <p:cNvPicPr preferRelativeResize="0"/>
          <p:nvPr/>
        </p:nvPicPr>
        <p:blipFill rotWithShape="1">
          <a:blip r:embed="rId3">
            <a:alphaModFix/>
          </a:blip>
          <a:srcRect b="0" l="0" r="0" t="0"/>
          <a:stretch/>
        </p:blipFill>
        <p:spPr>
          <a:xfrm>
            <a:off x="8440625" y="3845187"/>
            <a:ext cx="3048000" cy="2286000"/>
          </a:xfrm>
          <a:prstGeom prst="rect">
            <a:avLst/>
          </a:prstGeom>
          <a:noFill/>
          <a:ln>
            <a:noFill/>
          </a:ln>
        </p:spPr>
      </p:pic>
      <p:pic>
        <p:nvPicPr>
          <p:cNvPr id="208" name="Google Shape;208;p42"/>
          <p:cNvPicPr preferRelativeResize="0"/>
          <p:nvPr/>
        </p:nvPicPr>
        <p:blipFill rotWithShape="1">
          <a:blip r:embed="rId4">
            <a:alphaModFix/>
          </a:blip>
          <a:srcRect b="0" l="0" r="0" t="0"/>
          <a:stretch/>
        </p:blipFill>
        <p:spPr>
          <a:xfrm>
            <a:off x="5255850" y="3845175"/>
            <a:ext cx="2394425" cy="2394425"/>
          </a:xfrm>
          <a:prstGeom prst="rect">
            <a:avLst/>
          </a:prstGeom>
          <a:noFill/>
          <a:ln>
            <a:noFill/>
          </a:ln>
        </p:spPr>
      </p:pic>
      <p:sp>
        <p:nvSpPr>
          <p:cNvPr id="209" name="Google Shape;209;p42"/>
          <p:cNvSpPr txBox="1"/>
          <p:nvPr/>
        </p:nvSpPr>
        <p:spPr>
          <a:xfrm>
            <a:off x="7819250" y="4310925"/>
            <a:ext cx="4524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rgbClr val="073763"/>
                </a:solidFill>
                <a:latin typeface="Montserrat"/>
                <a:ea typeface="Montserrat"/>
                <a:cs typeface="Montserrat"/>
                <a:sym typeface="Montserrat"/>
              </a:rPr>
              <a:t>&amp;</a:t>
            </a:r>
            <a:endParaRPr b="0" i="0" sz="7600" u="none" cap="none" strike="noStrike">
              <a:solidFill>
                <a:srgbClr val="073763"/>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i="1" lang="en-US" sz="4700">
                <a:solidFill>
                  <a:srgbClr val="073763"/>
                </a:solidFill>
              </a:rPr>
              <a:t>March Affinity Group Overview</a:t>
            </a:r>
            <a:endParaRPr i="1" sz="4700">
              <a:solidFill>
                <a:srgbClr val="073763"/>
              </a:solidFill>
            </a:endParaRPr>
          </a:p>
        </p:txBody>
      </p:sp>
      <p:sp>
        <p:nvSpPr>
          <p:cNvPr id="216" name="Google Shape;216;p43"/>
          <p:cNvSpPr txBox="1"/>
          <p:nvPr>
            <p:ph idx="1" type="body"/>
          </p:nvPr>
        </p:nvSpPr>
        <p:spPr>
          <a:xfrm>
            <a:off x="838200" y="1508550"/>
            <a:ext cx="10515600" cy="4234200"/>
          </a:xfrm>
          <a:prstGeom prst="rect">
            <a:avLst/>
          </a:prstGeom>
        </p:spPr>
        <p:txBody>
          <a:bodyPr anchorCtr="0" anchor="t" bIns="45700" lIns="91425" spcFirstLastPara="1" rIns="91425" wrap="square" tIns="45700">
            <a:normAutofit fontScale="85000" lnSpcReduction="20000"/>
          </a:bodyPr>
          <a:lstStyle/>
          <a:p>
            <a:pPr indent="0" lvl="0" marL="457200" rtl="0" algn="l">
              <a:spcBef>
                <a:spcPts val="1000"/>
              </a:spcBef>
              <a:spcAft>
                <a:spcPts val="0"/>
              </a:spcAft>
              <a:buNone/>
            </a:pPr>
            <a:r>
              <a:t/>
            </a:r>
            <a:endParaRPr/>
          </a:p>
          <a:p>
            <a:pPr indent="0" lvl="0" marL="0" rtl="0" algn="l">
              <a:spcBef>
                <a:spcPts val="1000"/>
              </a:spcBef>
              <a:spcAft>
                <a:spcPts val="0"/>
              </a:spcAft>
              <a:buNone/>
            </a:pPr>
            <a:r>
              <a:rPr b="1" lang="en-US" sz="4400">
                <a:solidFill>
                  <a:srgbClr val="073763"/>
                </a:solidFill>
              </a:rPr>
              <a:t>Discussion of how K-12 teaching exists within a variety of experiences (from in-person to virtual)</a:t>
            </a:r>
            <a:endParaRPr b="1" sz="4400">
              <a:solidFill>
                <a:srgbClr val="073763"/>
              </a:solidFill>
            </a:endParaRPr>
          </a:p>
          <a:p>
            <a:pPr indent="-466090" lvl="0" marL="457200" rtl="0" algn="l">
              <a:spcBef>
                <a:spcPts val="1000"/>
              </a:spcBef>
              <a:spcAft>
                <a:spcPts val="0"/>
              </a:spcAft>
              <a:buClr>
                <a:srgbClr val="073763"/>
              </a:buClr>
              <a:buSzPct val="100000"/>
              <a:buChar char="•"/>
            </a:pPr>
            <a:r>
              <a:rPr b="1" lang="en-US" sz="4400">
                <a:solidFill>
                  <a:srgbClr val="073763"/>
                </a:solidFill>
              </a:rPr>
              <a:t>Preparation of teachers for these varied experiences</a:t>
            </a:r>
            <a:endParaRPr b="1" sz="4400">
              <a:solidFill>
                <a:srgbClr val="073763"/>
              </a:solidFill>
            </a:endParaRPr>
          </a:p>
          <a:p>
            <a:pPr indent="-466090" lvl="0" marL="457200" rtl="0" algn="l">
              <a:spcBef>
                <a:spcPts val="0"/>
              </a:spcBef>
              <a:spcAft>
                <a:spcPts val="0"/>
              </a:spcAft>
              <a:buClr>
                <a:srgbClr val="073763"/>
              </a:buClr>
              <a:buSzPct val="100000"/>
              <a:buChar char="•"/>
            </a:pPr>
            <a:r>
              <a:rPr b="1" lang="en-US" sz="4400">
                <a:solidFill>
                  <a:srgbClr val="073763"/>
                </a:solidFill>
              </a:rPr>
              <a:t>Changes to practicum experiences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457200" rtl="0" algn="ctr">
              <a:lnSpc>
                <a:spcPct val="100000"/>
              </a:lnSpc>
              <a:spcBef>
                <a:spcPts val="0"/>
              </a:spcBef>
              <a:spcAft>
                <a:spcPts val="0"/>
              </a:spcAft>
              <a:buNone/>
            </a:pPr>
            <a:r>
              <a:t/>
            </a:r>
            <a:endParaRPr i="1" sz="4000">
              <a:solidFill>
                <a:srgbClr val="333333"/>
              </a:solidFill>
            </a:endParaRPr>
          </a:p>
          <a:p>
            <a:pPr indent="0" lvl="0" marL="457200" rtl="0" algn="ctr">
              <a:lnSpc>
                <a:spcPct val="100000"/>
              </a:lnSpc>
              <a:spcBef>
                <a:spcPts val="0"/>
              </a:spcBef>
              <a:spcAft>
                <a:spcPts val="0"/>
              </a:spcAft>
              <a:buNone/>
            </a:pPr>
            <a:r>
              <a:t/>
            </a:r>
            <a:endParaRPr i="1" sz="4000">
              <a:solidFill>
                <a:srgbClr val="073763"/>
              </a:solidFill>
              <a:latin typeface="Georgia"/>
              <a:ea typeface="Georgia"/>
              <a:cs typeface="Georgia"/>
              <a:sym typeface="Georgia"/>
            </a:endParaRPr>
          </a:p>
          <a:p>
            <a:pPr indent="0" lvl="0" marL="457200" rtl="0" algn="ctr">
              <a:lnSpc>
                <a:spcPct val="100000"/>
              </a:lnSpc>
              <a:spcBef>
                <a:spcPts val="0"/>
              </a:spcBef>
              <a:spcAft>
                <a:spcPts val="0"/>
              </a:spcAft>
              <a:buNone/>
            </a:pPr>
            <a:r>
              <a:rPr i="1" lang="en-US" sz="4000">
                <a:solidFill>
                  <a:srgbClr val="073763"/>
                </a:solidFill>
                <a:latin typeface="Georgia"/>
                <a:ea typeface="Georgia"/>
                <a:cs typeface="Georgia"/>
                <a:sym typeface="Georgia"/>
              </a:rPr>
              <a:t>March  Overview</a:t>
            </a:r>
            <a:endParaRPr i="1" sz="4000">
              <a:solidFill>
                <a:srgbClr val="073763"/>
              </a:solidFill>
              <a:latin typeface="Georgia"/>
              <a:ea typeface="Georgia"/>
              <a:cs typeface="Georgia"/>
              <a:sym typeface="Georgia"/>
            </a:endParaRPr>
          </a:p>
          <a:p>
            <a:pPr indent="0" lvl="0" marL="457200" rtl="0" algn="ctr">
              <a:lnSpc>
                <a:spcPct val="100000"/>
              </a:lnSpc>
              <a:spcBef>
                <a:spcPts val="0"/>
              </a:spcBef>
              <a:spcAft>
                <a:spcPts val="0"/>
              </a:spcAft>
              <a:buNone/>
            </a:pPr>
            <a:r>
              <a:t/>
            </a:r>
            <a:endParaRPr i="1" sz="4000">
              <a:solidFill>
                <a:srgbClr val="073763"/>
              </a:solidFill>
              <a:highlight>
                <a:srgbClr val="F1C232"/>
              </a:highlight>
              <a:latin typeface="Georgia"/>
              <a:ea typeface="Georgia"/>
              <a:cs typeface="Georgia"/>
              <a:sym typeface="Georgia"/>
            </a:endParaRPr>
          </a:p>
          <a:p>
            <a:pPr indent="0" lvl="0" marL="457200" rtl="0" algn="ctr">
              <a:lnSpc>
                <a:spcPct val="100000"/>
              </a:lnSpc>
              <a:spcBef>
                <a:spcPts val="0"/>
              </a:spcBef>
              <a:spcAft>
                <a:spcPts val="0"/>
              </a:spcAft>
              <a:buNone/>
            </a:pPr>
            <a:r>
              <a:t/>
            </a:r>
            <a:endParaRPr i="1" sz="4000">
              <a:solidFill>
                <a:srgbClr val="073763"/>
              </a:solidFill>
              <a:highlight>
                <a:srgbClr val="F1C232"/>
              </a:highlight>
              <a:latin typeface="Georgia"/>
              <a:ea typeface="Georgia"/>
              <a:cs typeface="Georgia"/>
              <a:sym typeface="Georgia"/>
            </a:endParaRPr>
          </a:p>
        </p:txBody>
      </p:sp>
      <p:pic>
        <p:nvPicPr>
          <p:cNvPr id="223" name="Google Shape;223;p44"/>
          <p:cNvPicPr preferRelativeResize="0"/>
          <p:nvPr/>
        </p:nvPicPr>
        <p:blipFill rotWithShape="1">
          <a:blip r:embed="rId3">
            <a:alphaModFix/>
          </a:blip>
          <a:srcRect b="0" l="0" r="0" t="0"/>
          <a:stretch/>
        </p:blipFill>
        <p:spPr>
          <a:xfrm>
            <a:off x="0" y="0"/>
            <a:ext cx="2500314" cy="850529"/>
          </a:xfrm>
          <a:prstGeom prst="rect">
            <a:avLst/>
          </a:prstGeom>
          <a:noFill/>
          <a:ln>
            <a:noFill/>
          </a:ln>
        </p:spPr>
      </p:pic>
      <p:pic>
        <p:nvPicPr>
          <p:cNvPr descr="CEEDAR-LogoFinal-simple-white-17.png" id="224" name="Google Shape;224;p44"/>
          <p:cNvPicPr preferRelativeResize="0"/>
          <p:nvPr/>
        </p:nvPicPr>
        <p:blipFill rotWithShape="1">
          <a:blip r:embed="rId4">
            <a:alphaModFix/>
          </a:blip>
          <a:srcRect b="20520" l="0" r="0" t="19792"/>
          <a:stretch/>
        </p:blipFill>
        <p:spPr>
          <a:xfrm>
            <a:off x="8886153" y="0"/>
            <a:ext cx="3305847" cy="581835"/>
          </a:xfrm>
          <a:prstGeom prst="rect">
            <a:avLst/>
          </a:prstGeom>
          <a:noFill/>
          <a:ln>
            <a:noFill/>
          </a:ln>
        </p:spPr>
      </p:pic>
      <p:sp>
        <p:nvSpPr>
          <p:cNvPr id="225" name="Google Shape;225;p44"/>
          <p:cNvSpPr txBox="1"/>
          <p:nvPr/>
        </p:nvSpPr>
        <p:spPr>
          <a:xfrm>
            <a:off x="998025" y="2846375"/>
            <a:ext cx="663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26" name="Google Shape;226;p44"/>
          <p:cNvSpPr txBox="1"/>
          <p:nvPr/>
        </p:nvSpPr>
        <p:spPr>
          <a:xfrm>
            <a:off x="925175" y="2305225"/>
            <a:ext cx="81798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800">
              <a:latin typeface="Helvetica Neue"/>
              <a:ea typeface="Helvetica Neue"/>
              <a:cs typeface="Helvetica Neue"/>
              <a:sym typeface="Helvetica Neue"/>
            </a:endParaRPr>
          </a:p>
        </p:txBody>
      </p:sp>
      <p:pic>
        <p:nvPicPr>
          <p:cNvPr id="227" name="Google Shape;227;p44"/>
          <p:cNvPicPr preferRelativeResize="0"/>
          <p:nvPr/>
        </p:nvPicPr>
        <p:blipFill>
          <a:blip r:embed="rId5">
            <a:alphaModFix/>
          </a:blip>
          <a:stretch>
            <a:fillRect/>
          </a:stretch>
        </p:blipFill>
        <p:spPr>
          <a:xfrm>
            <a:off x="851975" y="1516475"/>
            <a:ext cx="3305850" cy="3693800"/>
          </a:xfrm>
          <a:prstGeom prst="rect">
            <a:avLst/>
          </a:prstGeom>
          <a:noFill/>
          <a:ln>
            <a:noFill/>
          </a:ln>
        </p:spPr>
      </p:pic>
      <p:pic>
        <p:nvPicPr>
          <p:cNvPr id="228" name="Google Shape;228;p44"/>
          <p:cNvPicPr preferRelativeResize="0"/>
          <p:nvPr/>
        </p:nvPicPr>
        <p:blipFill>
          <a:blip r:embed="rId6">
            <a:alphaModFix/>
          </a:blip>
          <a:stretch>
            <a:fillRect/>
          </a:stretch>
        </p:blipFill>
        <p:spPr>
          <a:xfrm>
            <a:off x="4530525" y="1516475"/>
            <a:ext cx="3409026" cy="3693800"/>
          </a:xfrm>
          <a:prstGeom prst="rect">
            <a:avLst/>
          </a:prstGeom>
          <a:noFill/>
          <a:ln>
            <a:noFill/>
          </a:ln>
        </p:spPr>
      </p:pic>
      <p:pic>
        <p:nvPicPr>
          <p:cNvPr id="229" name="Google Shape;229;p44"/>
          <p:cNvPicPr preferRelativeResize="0"/>
          <p:nvPr/>
        </p:nvPicPr>
        <p:blipFill>
          <a:blip r:embed="rId7">
            <a:alphaModFix/>
          </a:blip>
          <a:stretch>
            <a:fillRect/>
          </a:stretch>
        </p:blipFill>
        <p:spPr>
          <a:xfrm>
            <a:off x="8312250" y="1516475"/>
            <a:ext cx="3413725" cy="3693800"/>
          </a:xfrm>
          <a:prstGeom prst="rect">
            <a:avLst/>
          </a:prstGeom>
          <a:noFill/>
          <a:ln>
            <a:noFill/>
          </a:ln>
        </p:spPr>
      </p:pic>
      <p:sp>
        <p:nvSpPr>
          <p:cNvPr id="230" name="Google Shape;230;p44"/>
          <p:cNvSpPr txBox="1"/>
          <p:nvPr/>
        </p:nvSpPr>
        <p:spPr>
          <a:xfrm>
            <a:off x="4329925" y="5215125"/>
            <a:ext cx="3670800" cy="10980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Clr>
                <a:schemeClr val="dk1"/>
              </a:buClr>
              <a:buSzPts val="275"/>
              <a:buFont typeface="Arial"/>
              <a:buNone/>
            </a:pPr>
            <a:r>
              <a:rPr b="1" lang="en-US" sz="2000">
                <a:solidFill>
                  <a:schemeClr val="accent1"/>
                </a:solidFill>
                <a:highlight>
                  <a:schemeClr val="lt1"/>
                </a:highlight>
                <a:latin typeface="Helvetica Neue"/>
                <a:ea typeface="Helvetica Neue"/>
                <a:cs typeface="Helvetica Neue"/>
                <a:sym typeface="Helvetica Neue"/>
              </a:rPr>
              <a:t>Barbara Serianni</a:t>
            </a:r>
            <a:endParaRPr b="1" sz="2000">
              <a:solidFill>
                <a:schemeClr val="accent1"/>
              </a:solidFill>
              <a:highlight>
                <a:schemeClr val="lt1"/>
              </a:highlight>
              <a:latin typeface="Helvetica Neue"/>
              <a:ea typeface="Helvetica Neue"/>
              <a:cs typeface="Helvetica Neue"/>
              <a:sym typeface="Helvetica Neue"/>
            </a:endParaRPr>
          </a:p>
          <a:p>
            <a:pPr indent="0" lvl="0" marL="0" rtl="0" algn="ctr">
              <a:spcBef>
                <a:spcPts val="1000"/>
              </a:spcBef>
              <a:spcAft>
                <a:spcPts val="0"/>
              </a:spcAft>
              <a:buClr>
                <a:schemeClr val="dk1"/>
              </a:buClr>
              <a:buSzPts val="275"/>
              <a:buFont typeface="Arial"/>
              <a:buNone/>
            </a:pPr>
            <a:r>
              <a:rPr b="1" lang="en-US" sz="1700">
                <a:solidFill>
                  <a:schemeClr val="accent1"/>
                </a:solidFill>
                <a:latin typeface="Helvetica Neue"/>
                <a:ea typeface="Helvetica Neue"/>
                <a:cs typeface="Helvetica Neue"/>
                <a:sym typeface="Helvetica Neue"/>
              </a:rPr>
              <a:t>Georgia Southern University</a:t>
            </a:r>
            <a:r>
              <a:rPr lang="en-US" sz="1700">
                <a:solidFill>
                  <a:schemeClr val="accent1"/>
                </a:solidFill>
                <a:latin typeface="Helvetica Neue"/>
                <a:ea typeface="Helvetica Neue"/>
                <a:cs typeface="Helvetica Neue"/>
                <a:sym typeface="Helvetica Neue"/>
              </a:rPr>
              <a:t> </a:t>
            </a:r>
            <a:endParaRPr sz="1700">
              <a:solidFill>
                <a:schemeClr val="accent1"/>
              </a:solidFill>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31" name="Google Shape;231;p44"/>
          <p:cNvSpPr txBox="1"/>
          <p:nvPr/>
        </p:nvSpPr>
        <p:spPr>
          <a:xfrm>
            <a:off x="8172825" y="5277800"/>
            <a:ext cx="3930300" cy="8823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spcBef>
                <a:spcPts val="1000"/>
              </a:spcBef>
              <a:spcAft>
                <a:spcPts val="0"/>
              </a:spcAft>
              <a:buNone/>
            </a:pPr>
            <a:r>
              <a:rPr b="1" lang="en-US" sz="2970">
                <a:solidFill>
                  <a:schemeClr val="accent1"/>
                </a:solidFill>
                <a:highlight>
                  <a:srgbClr val="FFFFFF"/>
                </a:highlight>
                <a:latin typeface="Helvetica Neue"/>
                <a:ea typeface="Helvetica Neue"/>
                <a:cs typeface="Helvetica Neue"/>
                <a:sym typeface="Helvetica Neue"/>
              </a:rPr>
              <a:t>Carolyn Rethwisch</a:t>
            </a:r>
            <a:endParaRPr b="1" sz="2970">
              <a:solidFill>
                <a:schemeClr val="accent1"/>
              </a:solidFill>
              <a:highlight>
                <a:srgbClr val="FFFFFF"/>
              </a:highlight>
              <a:latin typeface="Helvetica Neue"/>
              <a:ea typeface="Helvetica Neue"/>
              <a:cs typeface="Helvetica Neue"/>
              <a:sym typeface="Helvetica Neue"/>
            </a:endParaRPr>
          </a:p>
          <a:p>
            <a:pPr indent="0" lvl="0" marL="0" rtl="0" algn="ctr">
              <a:spcBef>
                <a:spcPts val="1000"/>
              </a:spcBef>
              <a:spcAft>
                <a:spcPts val="0"/>
              </a:spcAft>
              <a:buNone/>
            </a:pPr>
            <a:r>
              <a:rPr b="1" lang="en-US" sz="2400">
                <a:solidFill>
                  <a:schemeClr val="accent1"/>
                </a:solidFill>
                <a:latin typeface="Helvetica Neue"/>
                <a:ea typeface="Helvetica Neue"/>
                <a:cs typeface="Helvetica Neue"/>
                <a:sym typeface="Helvetica Neue"/>
              </a:rPr>
              <a:t>Savannah Chatham eLearning Academy</a:t>
            </a:r>
            <a:endParaRPr b="1" sz="2400">
              <a:solidFill>
                <a:schemeClr val="accent1"/>
              </a:solidFill>
              <a:latin typeface="Helvetica Neue"/>
              <a:ea typeface="Helvetica Neue"/>
              <a:cs typeface="Helvetica Neue"/>
              <a:sym typeface="Helvetica Neue"/>
            </a:endParaRPr>
          </a:p>
        </p:txBody>
      </p:sp>
      <p:sp>
        <p:nvSpPr>
          <p:cNvPr id="232" name="Google Shape;232;p44"/>
          <p:cNvSpPr txBox="1"/>
          <p:nvPr/>
        </p:nvSpPr>
        <p:spPr>
          <a:xfrm>
            <a:off x="748800" y="5127825"/>
            <a:ext cx="3670800" cy="92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000">
                <a:solidFill>
                  <a:schemeClr val="accent1"/>
                </a:solidFill>
                <a:highlight>
                  <a:schemeClr val="lt1"/>
                </a:highlight>
                <a:latin typeface="Helvetica Neue"/>
                <a:ea typeface="Helvetica Neue"/>
                <a:cs typeface="Helvetica Neue"/>
                <a:sym typeface="Helvetica Neue"/>
              </a:rPr>
              <a:t>Marti Elford</a:t>
            </a:r>
            <a:endParaRPr b="1" sz="2000">
              <a:solidFill>
                <a:schemeClr val="accent1"/>
              </a:solidFill>
              <a:highlight>
                <a:schemeClr val="lt1"/>
              </a:highlight>
              <a:latin typeface="Helvetica Neue"/>
              <a:ea typeface="Helvetica Neue"/>
              <a:cs typeface="Helvetica Neue"/>
              <a:sym typeface="Helvetica Neue"/>
            </a:endParaRPr>
          </a:p>
          <a:p>
            <a:pPr indent="0" lvl="0" marL="0" rtl="0" algn="ctr">
              <a:lnSpc>
                <a:spcPct val="115000"/>
              </a:lnSpc>
              <a:spcBef>
                <a:spcPts val="0"/>
              </a:spcBef>
              <a:spcAft>
                <a:spcPts val="0"/>
              </a:spcAft>
              <a:buNone/>
            </a:pPr>
            <a:r>
              <a:rPr b="1" lang="en-US" sz="1700">
                <a:solidFill>
                  <a:schemeClr val="accent1"/>
                </a:solidFill>
                <a:highlight>
                  <a:schemeClr val="lt1"/>
                </a:highlight>
                <a:latin typeface="Helvetica Neue"/>
                <a:ea typeface="Helvetica Neue"/>
                <a:cs typeface="Helvetica Neue"/>
                <a:sym typeface="Helvetica Neue"/>
              </a:rPr>
              <a:t>University of Kansas</a:t>
            </a:r>
            <a:r>
              <a:rPr lang="en-US" sz="2500">
                <a:solidFill>
                  <a:schemeClr val="accent1"/>
                </a:solidFill>
                <a:highlight>
                  <a:schemeClr val="lt1"/>
                </a:highlight>
                <a:latin typeface="Montserrat"/>
                <a:ea typeface="Montserrat"/>
                <a:cs typeface="Montserrat"/>
                <a:sym typeface="Montserrat"/>
              </a:rPr>
              <a:t> </a:t>
            </a:r>
            <a:endParaRPr>
              <a:solidFill>
                <a:schemeClr val="accen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3707_TheEquityProjectTemplate_010314b">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