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9" r:id="rId4"/>
    <p:sldMasterId id="2147483661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12192000"/>
  <p:notesSz cx="6858000" cy="9144000"/>
  <p:embeddedFontLst>
    <p:embeddedFont>
      <p:font typeface="Franklin Gothic"/>
      <p:bold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Arial Narrow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gBIhrayhdw0X9JZlpwZOLXpjeD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FranklinGothic-bold.fntdata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ArialNarrow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ialNarrow-italic.fntdata"/><Relationship Id="rId30" Type="http://schemas.openxmlformats.org/officeDocument/2006/relationships/font" Target="fonts/ArialNarrow-bold.fntdata"/><Relationship Id="rId11" Type="http://schemas.openxmlformats.org/officeDocument/2006/relationships/slide" Target="slides/slide4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3.xml"/><Relationship Id="rId32" Type="http://schemas.openxmlformats.org/officeDocument/2006/relationships/font" Target="fonts/ArialNarrow-bold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8.xml"/><Relationship Id="rId37" Type="http://customschemas.google.com/relationships/presentationmetadata" Target="metadata"/><Relationship Id="rId14" Type="http://schemas.openxmlformats.org/officeDocument/2006/relationships/slide" Target="slides/slide7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668d9d490_0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0668d9d490_0_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668d9d490_0_2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10668d9d490_0_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668d9d490_0_2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10668d9d490_0_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668d9d490_0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10668d9d490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10668d9d490_0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fa0a4f793_2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fa0a4f793_2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cfa0a4f793_2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668d9d490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0668d9d490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Keane</a:t>
            </a:r>
            <a:endParaRPr/>
          </a:p>
        </p:txBody>
      </p:sp>
      <p:sp>
        <p:nvSpPr>
          <p:cNvPr id="185" name="Google Shape;18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Keane </a:t>
            </a:r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668d9d490_0_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668d9d490_0_1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Brief reminder of what we defined</a:t>
            </a:r>
            <a:endParaRPr/>
          </a:p>
        </p:txBody>
      </p:sp>
      <p:sp>
        <p:nvSpPr>
          <p:cNvPr id="201" name="Google Shape;201;g10668d9d490_0_1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fa0a4f793_2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Rachel </a:t>
            </a:r>
            <a:endParaRPr/>
          </a:p>
        </p:txBody>
      </p:sp>
      <p:sp>
        <p:nvSpPr>
          <p:cNvPr id="207" name="Google Shape;207;gcfa0a4f793_2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fa0a4f793_2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gcfa0a4f793_2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2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Relationship Id="rId4" Type="http://schemas.openxmlformats.org/officeDocument/2006/relationships/image" Target="../media/image3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png"/><Relationship Id="rId3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3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Relationship Id="rId3" Type="http://schemas.openxmlformats.org/officeDocument/2006/relationships/image" Target="../media/image4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838200" y="1825625"/>
            <a:ext cx="10515600" cy="4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0" y="6516122"/>
            <a:ext cx="6664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3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8" name="Google Shape;18;p15"/>
          <p:cNvPicPr preferRelativeResize="0"/>
          <p:nvPr/>
        </p:nvPicPr>
        <p:blipFill rotWithShape="1">
          <a:blip r:embed="rId4">
            <a:alphaModFix/>
          </a:blip>
          <a:srcRect b="20516" l="0" r="0" t="19795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7" name="Google Shape;57;p2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913332" y="905710"/>
            <a:ext cx="10971217" cy="178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7104454" y="6674939"/>
            <a:ext cx="4778513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911748" y="2930525"/>
            <a:ext cx="10972800" cy="129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911748" y="4375151"/>
            <a:ext cx="10972800" cy="112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838200" y="1825625"/>
            <a:ext cx="10515600" cy="4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0" y="6516122"/>
            <a:ext cx="6664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 rotWithShape="1">
          <a:blip r:embed="rId2">
            <a:alphaModFix/>
          </a:blip>
          <a:tile algn="tl" flip="none" tx="0" sx="100000" ty="-508000" sy="100000"/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title"/>
          </p:nvPr>
        </p:nvSpPr>
        <p:spPr>
          <a:xfrm>
            <a:off x="901262" y="52830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0"/>
          <p:cNvSpPr txBox="1"/>
          <p:nvPr>
            <p:ph type="title"/>
          </p:nvPr>
        </p:nvSpPr>
        <p:spPr>
          <a:xfrm>
            <a:off x="759372" y="50001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2"/>
          <p:cNvSpPr txBox="1"/>
          <p:nvPr>
            <p:ph idx="1" type="body"/>
          </p:nvPr>
        </p:nvSpPr>
        <p:spPr>
          <a:xfrm>
            <a:off x="838200" y="1825625"/>
            <a:ext cx="5181600" cy="4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2"/>
          <p:cNvSpPr txBox="1"/>
          <p:nvPr>
            <p:ph idx="2" type="body"/>
          </p:nvPr>
        </p:nvSpPr>
        <p:spPr>
          <a:xfrm>
            <a:off x="6172200" y="1825625"/>
            <a:ext cx="5181600" cy="4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32"/>
          <p:cNvSpPr txBox="1"/>
          <p:nvPr>
            <p:ph idx="12" type="sldNum"/>
          </p:nvPr>
        </p:nvSpPr>
        <p:spPr>
          <a:xfrm>
            <a:off x="0" y="6516122"/>
            <a:ext cx="6664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3"/>
          <p:cNvSpPr txBox="1"/>
          <p:nvPr>
            <p:ph idx="12" type="sldNum"/>
          </p:nvPr>
        </p:nvSpPr>
        <p:spPr>
          <a:xfrm>
            <a:off x="0" y="6516122"/>
            <a:ext cx="6664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4"/>
          <p:cNvSpPr txBox="1"/>
          <p:nvPr>
            <p:ph idx="12" type="sldNum"/>
          </p:nvPr>
        </p:nvSpPr>
        <p:spPr>
          <a:xfrm>
            <a:off x="0" y="6516122"/>
            <a:ext cx="6664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idx="12" type="sldNum"/>
          </p:nvPr>
        </p:nvSpPr>
        <p:spPr>
          <a:xfrm>
            <a:off x="0" y="6516122"/>
            <a:ext cx="6664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3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22" name="Google Shape;22;p25"/>
          <p:cNvPicPr preferRelativeResize="0"/>
          <p:nvPr/>
        </p:nvPicPr>
        <p:blipFill rotWithShape="1">
          <a:blip r:embed="rId4">
            <a:alphaModFix/>
          </a:blip>
          <a:srcRect b="20516" l="0" r="0" t="19795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668d9d490_0_6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g10668d9d490_0_66"/>
          <p:cNvSpPr txBox="1"/>
          <p:nvPr>
            <p:ph idx="1" type="body"/>
          </p:nvPr>
        </p:nvSpPr>
        <p:spPr>
          <a:xfrm>
            <a:off x="838200" y="1825625"/>
            <a:ext cx="105156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g10668d9d490_0_66"/>
          <p:cNvSpPr txBox="1"/>
          <p:nvPr>
            <p:ph idx="12" type="sldNum"/>
          </p:nvPr>
        </p:nvSpPr>
        <p:spPr>
          <a:xfrm>
            <a:off x="0" y="6516122"/>
            <a:ext cx="66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0" name="Google Shape;110;g10668d9d490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11" name="Google Shape;111;g10668d9d490_0_66"/>
          <p:cNvPicPr preferRelativeResize="0"/>
          <p:nvPr/>
        </p:nvPicPr>
        <p:blipFill rotWithShape="1">
          <a:blip r:embed="rId4">
            <a:alphaModFix/>
          </a:blip>
          <a:srcRect b="20520" l="0" r="0" t="19792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 rotWithShape="1">
          <a:blip r:embed="rId2">
            <a:alphaModFix/>
          </a:blip>
          <a:tile algn="tl" flip="none" tx="0" sx="99997" ty="-508000" sy="99997"/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668d9d490_0_72"/>
          <p:cNvSpPr txBox="1"/>
          <p:nvPr>
            <p:ph type="title"/>
          </p:nvPr>
        </p:nvSpPr>
        <p:spPr>
          <a:xfrm>
            <a:off x="901262" y="528303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" name="Google Shape;114;g10668d9d490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9143" y="3587649"/>
            <a:ext cx="3033713" cy="10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668d9d490_0_75"/>
          <p:cNvSpPr txBox="1"/>
          <p:nvPr>
            <p:ph type="title"/>
          </p:nvPr>
        </p:nvSpPr>
        <p:spPr>
          <a:xfrm>
            <a:off x="759372" y="500018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7" name="Google Shape;117;g10668d9d490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07471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18" name="Google Shape;118;g10668d9d490_0_75"/>
          <p:cNvPicPr preferRelativeResize="0"/>
          <p:nvPr/>
        </p:nvPicPr>
        <p:blipFill rotWithShape="1">
          <a:blip r:embed="rId4">
            <a:alphaModFix/>
          </a:blip>
          <a:srcRect b="20520" l="0" r="0" t="19792"/>
          <a:stretch/>
        </p:blipFill>
        <p:spPr>
          <a:xfrm>
            <a:off x="8886153" y="6349561"/>
            <a:ext cx="330584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668d9d490_0_79"/>
          <p:cNvSpPr txBox="1"/>
          <p:nvPr>
            <p:ph type="title"/>
          </p:nvPr>
        </p:nvSpPr>
        <p:spPr>
          <a:xfrm>
            <a:off x="838200" y="8505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1" name="Google Shape;121;g10668d9d490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22" name="Google Shape;122;g10668d9d490_0_79"/>
          <p:cNvPicPr preferRelativeResize="0"/>
          <p:nvPr/>
        </p:nvPicPr>
        <p:blipFill rotWithShape="1">
          <a:blip r:embed="rId4">
            <a:alphaModFix/>
          </a:blip>
          <a:srcRect b="20520" l="0" r="0" t="19792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668d9d490_0_8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10668d9d490_0_83"/>
          <p:cNvSpPr txBox="1"/>
          <p:nvPr>
            <p:ph idx="1" type="body"/>
          </p:nvPr>
        </p:nvSpPr>
        <p:spPr>
          <a:xfrm>
            <a:off x="838200" y="1825625"/>
            <a:ext cx="51816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g10668d9d490_0_83"/>
          <p:cNvSpPr txBox="1"/>
          <p:nvPr>
            <p:ph idx="2" type="body"/>
          </p:nvPr>
        </p:nvSpPr>
        <p:spPr>
          <a:xfrm>
            <a:off x="6172200" y="1825625"/>
            <a:ext cx="51816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g10668d9d490_0_83"/>
          <p:cNvSpPr txBox="1"/>
          <p:nvPr>
            <p:ph idx="12" type="sldNum"/>
          </p:nvPr>
        </p:nvSpPr>
        <p:spPr>
          <a:xfrm>
            <a:off x="0" y="6516122"/>
            <a:ext cx="66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8" name="Google Shape;128;g10668d9d490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29" name="Google Shape;129;g10668d9d490_0_83"/>
          <p:cNvPicPr preferRelativeResize="0"/>
          <p:nvPr/>
        </p:nvPicPr>
        <p:blipFill rotWithShape="1">
          <a:blip r:embed="rId4">
            <a:alphaModFix/>
          </a:blip>
          <a:srcRect b="20520" l="0" r="0" t="19792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668d9d490_0_90"/>
          <p:cNvSpPr txBox="1"/>
          <p:nvPr>
            <p:ph type="title"/>
          </p:nvPr>
        </p:nvSpPr>
        <p:spPr>
          <a:xfrm>
            <a:off x="838200" y="83624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10668d9d490_0_90"/>
          <p:cNvSpPr txBox="1"/>
          <p:nvPr>
            <p:ph idx="12" type="sldNum"/>
          </p:nvPr>
        </p:nvSpPr>
        <p:spPr>
          <a:xfrm>
            <a:off x="0" y="6516122"/>
            <a:ext cx="66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g10668d9d490_0_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34" name="Google Shape;134;g10668d9d490_0_90"/>
          <p:cNvPicPr preferRelativeResize="0"/>
          <p:nvPr/>
        </p:nvPicPr>
        <p:blipFill rotWithShape="1">
          <a:blip r:embed="rId4">
            <a:alphaModFix/>
          </a:blip>
          <a:srcRect b="20520" l="0" r="0" t="19792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668d9d490_0_95"/>
          <p:cNvSpPr txBox="1"/>
          <p:nvPr>
            <p:ph idx="12" type="sldNum"/>
          </p:nvPr>
        </p:nvSpPr>
        <p:spPr>
          <a:xfrm>
            <a:off x="0" y="6516122"/>
            <a:ext cx="666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r">
              <a:spcBef>
                <a:spcPts val="0"/>
              </a:spcBef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g10668d9d490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38" name="Google Shape;138;g10668d9d490_0_95"/>
          <p:cNvPicPr preferRelativeResize="0"/>
          <p:nvPr/>
        </p:nvPicPr>
        <p:blipFill rotWithShape="1">
          <a:blip r:embed="rId4">
            <a:alphaModFix/>
          </a:blip>
          <a:srcRect b="20520" l="0" r="0" t="19792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10668d9d490_0_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07471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41" name="Google Shape;141;g10668d9d490_0_99"/>
          <p:cNvPicPr preferRelativeResize="0"/>
          <p:nvPr/>
        </p:nvPicPr>
        <p:blipFill rotWithShape="1">
          <a:blip r:embed="rId3">
            <a:alphaModFix/>
          </a:blip>
          <a:srcRect b="20520" l="0" r="0" t="19792"/>
          <a:stretch/>
        </p:blipFill>
        <p:spPr>
          <a:xfrm>
            <a:off x="8886153" y="6007471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8d9d490_0_10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10668d9d490_0_1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g10668d9d490_0_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07471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146" name="Google Shape;146;g10668d9d490_0_102"/>
          <p:cNvPicPr preferRelativeResize="0"/>
          <p:nvPr/>
        </p:nvPicPr>
        <p:blipFill rotWithShape="1">
          <a:blip r:embed="rId3">
            <a:alphaModFix/>
          </a:blip>
          <a:srcRect b="20520" l="0" r="0" t="19792"/>
          <a:stretch/>
        </p:blipFill>
        <p:spPr>
          <a:xfrm>
            <a:off x="8886153" y="6007471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 rotWithShape="1">
          <a:blip r:embed="rId2">
            <a:alphaModFix/>
          </a:blip>
          <a:tile algn="tl" flip="none" tx="0" sx="100000" ty="-508000" sy="100000"/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901262" y="528303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" name="Google Shape;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9143" y="3587649"/>
            <a:ext cx="3033713" cy="103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668d9d490_0_10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10668d9d490_0_10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g10668d9d490_0_10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g10668d9d490_0_10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g10668d9d490_0_1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759372" y="50001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07471"/>
            <a:ext cx="2500313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29" name="Google Shape;29;p21"/>
          <p:cNvPicPr preferRelativeResize="0"/>
          <p:nvPr/>
        </p:nvPicPr>
        <p:blipFill rotWithShape="1">
          <a:blip r:embed="rId4">
            <a:alphaModFix/>
          </a:blip>
          <a:srcRect b="20516" l="0" r="0" t="19795"/>
          <a:stretch/>
        </p:blipFill>
        <p:spPr>
          <a:xfrm>
            <a:off x="8886153" y="6349561"/>
            <a:ext cx="3305847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838200" y="8505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3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33" name="Google Shape;33;p22"/>
          <p:cNvPicPr preferRelativeResize="0"/>
          <p:nvPr/>
        </p:nvPicPr>
        <p:blipFill rotWithShape="1">
          <a:blip r:embed="rId4">
            <a:alphaModFix/>
          </a:blip>
          <a:srcRect b="20516" l="0" r="0" t="19795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838200" y="1825625"/>
            <a:ext cx="5181600" cy="4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6172200" y="1825625"/>
            <a:ext cx="5181600" cy="4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0" y="6516122"/>
            <a:ext cx="6664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3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40" name="Google Shape;40;p23"/>
          <p:cNvPicPr preferRelativeResize="0"/>
          <p:nvPr/>
        </p:nvPicPr>
        <p:blipFill rotWithShape="1">
          <a:blip r:embed="rId4">
            <a:alphaModFix/>
          </a:blip>
          <a:srcRect b="20516" l="0" r="0" t="19795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8200" y="83624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0" y="6516122"/>
            <a:ext cx="6664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500313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45" name="Google Shape;45;p24"/>
          <p:cNvPicPr preferRelativeResize="0"/>
          <p:nvPr/>
        </p:nvPicPr>
        <p:blipFill rotWithShape="1">
          <a:blip r:embed="rId4">
            <a:alphaModFix/>
          </a:blip>
          <a:srcRect b="20516" l="0" r="0" t="19795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07471"/>
            <a:ext cx="2500313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48" name="Google Shape;48;p26"/>
          <p:cNvPicPr preferRelativeResize="0"/>
          <p:nvPr/>
        </p:nvPicPr>
        <p:blipFill rotWithShape="1">
          <a:blip r:embed="rId3">
            <a:alphaModFix/>
          </a:blip>
          <a:srcRect b="20516" l="0" r="0" t="19795"/>
          <a:stretch/>
        </p:blipFill>
        <p:spPr>
          <a:xfrm>
            <a:off x="8886153" y="6007471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07471"/>
            <a:ext cx="2500313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53" name="Google Shape;53;p27"/>
          <p:cNvPicPr preferRelativeResize="0"/>
          <p:nvPr/>
        </p:nvPicPr>
        <p:blipFill rotWithShape="1">
          <a:blip r:embed="rId3">
            <a:alphaModFix/>
          </a:blip>
          <a:srcRect b="20516" l="0" r="0" t="19795"/>
          <a:stretch/>
        </p:blipFill>
        <p:spPr>
          <a:xfrm>
            <a:off x="8886153" y="6007471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jpg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1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6"/>
          <p:cNvPicPr preferRelativeResize="0"/>
          <p:nvPr/>
        </p:nvPicPr>
        <p:blipFill rotWithShape="1">
          <a:blip r:embed="rId1">
            <a:alphaModFix/>
          </a:blip>
          <a:srcRect b="14013" l="0" r="0" t="0"/>
          <a:stretch/>
        </p:blipFill>
        <p:spPr>
          <a:xfrm>
            <a:off x="0" y="-1"/>
            <a:ext cx="12192000" cy="589690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7104454" y="6616613"/>
            <a:ext cx="4778513" cy="12311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type="title"/>
          </p:nvPr>
        </p:nvSpPr>
        <p:spPr>
          <a:xfrm>
            <a:off x="903112" y="697971"/>
            <a:ext cx="10972800" cy="17996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903112" y="2599267"/>
            <a:ext cx="109728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5" name="Google Shape;65;p16"/>
          <p:cNvGrpSpPr/>
          <p:nvPr/>
        </p:nvGrpSpPr>
        <p:grpSpPr>
          <a:xfrm>
            <a:off x="5497575" y="6035041"/>
            <a:ext cx="5735116" cy="575691"/>
            <a:chOff x="4299965" y="6028944"/>
            <a:chExt cx="4301337" cy="575691"/>
          </a:xfrm>
        </p:grpSpPr>
        <p:pic>
          <p:nvPicPr>
            <p:cNvPr descr="CEEDAR-LogoFinal-simple-white-17.png" id="66" name="Google Shape;66;p16"/>
            <p:cNvPicPr preferRelativeResize="0"/>
            <p:nvPr/>
          </p:nvPicPr>
          <p:blipFill rotWithShape="1">
            <a:blip r:embed="rId2">
              <a:alphaModFix/>
            </a:blip>
            <a:srcRect b="20516" l="0" r="0" t="19795"/>
            <a:stretch/>
          </p:blipFill>
          <p:spPr>
            <a:xfrm>
              <a:off x="4299965" y="6147816"/>
              <a:ext cx="2479385" cy="44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12400" y="6028944"/>
              <a:ext cx="688902" cy="5756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8" name="Google Shape;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3112" y="5886571"/>
            <a:ext cx="2758776" cy="9384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1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668d9d490_0_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  <a:defRPr b="1" i="0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g10668d9d490_0_6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g10668d9d490_0_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hyperlink" Target="https://aurora-institute.org/" TargetMode="External"/><Relationship Id="rId5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kgood@umw.edu" TargetMode="External"/><Relationship Id="rId4" Type="http://schemas.openxmlformats.org/officeDocument/2006/relationships/hyperlink" Target="mailto:mjenkin5@umw.edu" TargetMode="External"/><Relationship Id="rId10" Type="http://schemas.openxmlformats.org/officeDocument/2006/relationships/image" Target="../media/image3.png"/><Relationship Id="rId9" Type="http://schemas.openxmlformats.org/officeDocument/2006/relationships/image" Target="../media/image23.png"/><Relationship Id="rId5" Type="http://schemas.openxmlformats.org/officeDocument/2006/relationships/hyperlink" Target="mailto:jwalker4@umw.edu" TargetMode="External"/><Relationship Id="rId6" Type="http://schemas.openxmlformats.org/officeDocument/2006/relationships/image" Target="../media/image55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iddl.org/" TargetMode="External"/><Relationship Id="rId4" Type="http://schemas.openxmlformats.org/officeDocument/2006/relationships/hyperlink" Target="https://tinyurl.com/CIDDLNetwork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hyperlink" Target="https://centerononlinelearning.ku.edu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jamboard.google.com/d/1fROuhv-O1Tw8VJ0n4nWAN1yCdDCwQYaJ7M444X1rgtM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 txBox="1"/>
          <p:nvPr>
            <p:ph type="title"/>
          </p:nvPr>
        </p:nvSpPr>
        <p:spPr>
          <a:xfrm>
            <a:off x="138150" y="618325"/>
            <a:ext cx="12009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Montserrat"/>
              <a:buNone/>
            </a:pPr>
            <a:r>
              <a:rPr lang="en-US" sz="3240">
                <a:solidFill>
                  <a:srgbClr val="073763"/>
                </a:solidFill>
              </a:rPr>
              <a:t>AS YOU ENTER, PLEASE USE THE ANNOTATE FEATURE TO IDENTIFY WHICH SEASON YOUR BIRTHDAY FALLS</a:t>
            </a:r>
            <a:endParaRPr sz="3240">
              <a:solidFill>
                <a:srgbClr val="073763"/>
              </a:solidFill>
              <a:highlight>
                <a:srgbClr val="FFFF00"/>
              </a:highlight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3">
            <a:alphaModFix/>
          </a:blip>
          <a:srcRect b="33941" l="0" r="0" t="0"/>
          <a:stretch/>
        </p:blipFill>
        <p:spPr>
          <a:xfrm>
            <a:off x="138150" y="1944025"/>
            <a:ext cx="12009000" cy="176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"/>
          <p:cNvCxnSpPr/>
          <p:nvPr/>
        </p:nvCxnSpPr>
        <p:spPr>
          <a:xfrm>
            <a:off x="3197100" y="2072225"/>
            <a:ext cx="9900" cy="428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"/>
          <p:cNvCxnSpPr/>
          <p:nvPr/>
        </p:nvCxnSpPr>
        <p:spPr>
          <a:xfrm>
            <a:off x="6137700" y="2072225"/>
            <a:ext cx="9900" cy="4095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"/>
          <p:cNvCxnSpPr/>
          <p:nvPr/>
        </p:nvCxnSpPr>
        <p:spPr>
          <a:xfrm>
            <a:off x="9078300" y="2072225"/>
            <a:ext cx="9900" cy="4282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668d9d490_0_227"/>
          <p:cNvSpPr txBox="1"/>
          <p:nvPr>
            <p:ph type="title"/>
          </p:nvPr>
        </p:nvSpPr>
        <p:spPr>
          <a:xfrm>
            <a:off x="838200" y="1178400"/>
            <a:ext cx="10515600" cy="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-US">
                <a:solidFill>
                  <a:srgbClr val="073763"/>
                </a:solidFill>
              </a:rPr>
              <a:t>Practice-Based Standards for the Preparation of Special Educators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23" name="Google Shape;223;g10668d9d490_0_227"/>
          <p:cNvSpPr txBox="1"/>
          <p:nvPr>
            <p:ph idx="1" type="body"/>
          </p:nvPr>
        </p:nvSpPr>
        <p:spPr>
          <a:xfrm>
            <a:off x="716050" y="2094550"/>
            <a:ext cx="96582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400" u="sng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Initial - </a:t>
            </a:r>
            <a:endParaRPr b="1" sz="1400" u="sng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5.2 </a:t>
            </a: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Beginning special education professionals use </a:t>
            </a:r>
            <a:r>
              <a:rPr b="1" lang="en-US" sz="1400" u="sng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technologies</a:t>
            </a: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support instructional assessment, planning, and delivery for individuals with exceptionalities.</a:t>
            </a:r>
            <a:endParaRPr sz="140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5.3  - Beginning special education professionals are familiar with </a:t>
            </a:r>
            <a:r>
              <a:rPr b="1" lang="en-US" sz="1400" u="sng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augmentative and alternative communication</a:t>
            </a: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systems and a variety of </a:t>
            </a:r>
            <a:r>
              <a:rPr b="1" lang="en-US" sz="1400" u="sng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assistive technologies</a:t>
            </a: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support the communication and learning of individuals with exceptionalities.</a:t>
            </a:r>
            <a:endParaRPr sz="140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1400" u="sng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Advanced - </a:t>
            </a:r>
            <a:endParaRPr b="1" sz="1400" u="sng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2.2 - Special educators continuously broaden and deepen their professional knowledge and expand their expertise with </a:t>
            </a:r>
            <a:r>
              <a:rPr b="1" lang="en-US" sz="1400" u="sng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instructional technologies</a:t>
            </a: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curriculum standards, effective teaching strategies, and </a:t>
            </a:r>
            <a:r>
              <a:rPr b="1" lang="en-US" sz="1400" u="sng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assistive technologies</a:t>
            </a: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support </a:t>
            </a:r>
            <a:r>
              <a:rPr lang="en-US" sz="1400" u="sng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access</a:t>
            </a: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and learning of challenging content.</a:t>
            </a:r>
            <a:endParaRPr sz="1400">
              <a:solidFill>
                <a:srgbClr val="07376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3.4 - Special education specialists use </a:t>
            </a:r>
            <a:r>
              <a:rPr b="1" lang="en-US" sz="1400" u="sng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instructional and assistive technologies</a:t>
            </a:r>
            <a:r>
              <a:rPr lang="en-US" sz="1400">
                <a:solidFill>
                  <a:srgbClr val="073763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to improve programs, supports, and services for individuals with exceptionalities.</a:t>
            </a:r>
            <a:endParaRPr b="1" sz="14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4" name="Google Shape;224;g10668d9d490_0_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7300" y="2731500"/>
            <a:ext cx="1788725" cy="23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668d9d490_0_232"/>
          <p:cNvSpPr txBox="1"/>
          <p:nvPr>
            <p:ph type="title"/>
          </p:nvPr>
        </p:nvSpPr>
        <p:spPr>
          <a:xfrm>
            <a:off x="942900" y="876625"/>
            <a:ext cx="10515600" cy="113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73763"/>
                </a:solidFill>
              </a:rPr>
              <a:t>Other considerations...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230" name="Google Shape;230;g10668d9d490_0_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5100" y="1337188"/>
            <a:ext cx="35433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0668d9d490_0_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3000" y="3273950"/>
            <a:ext cx="2687650" cy="26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0668d9d490_0_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0150" y="2159525"/>
            <a:ext cx="296227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10668d9d490_0_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66400" y="4064700"/>
            <a:ext cx="200977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668d9d490_0_237"/>
          <p:cNvSpPr txBox="1"/>
          <p:nvPr>
            <p:ph type="title"/>
          </p:nvPr>
        </p:nvSpPr>
        <p:spPr>
          <a:xfrm>
            <a:off x="376450" y="693375"/>
            <a:ext cx="11490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73763"/>
                </a:solidFill>
              </a:rPr>
              <a:t>But where are standards for K-12 Online Instruction???</a:t>
            </a:r>
            <a:endParaRPr sz="3000">
              <a:solidFill>
                <a:srgbClr val="073763"/>
              </a:solidFill>
            </a:endParaRPr>
          </a:p>
        </p:txBody>
      </p:sp>
      <p:pic>
        <p:nvPicPr>
          <p:cNvPr id="239" name="Google Shape;239;g10668d9d490_0_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8388" y="2433350"/>
            <a:ext cx="319087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0668d9d490_0_2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7900" y="4234900"/>
            <a:ext cx="4931850" cy="107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0668d9d490_0_237"/>
          <p:cNvSpPr txBox="1"/>
          <p:nvPr/>
        </p:nvSpPr>
        <p:spPr>
          <a:xfrm>
            <a:off x="859300" y="2120075"/>
            <a:ext cx="47139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300"/>
              <a:buFont typeface="Georgia"/>
              <a:buAutoNum type="arabicPeriod"/>
            </a:pPr>
            <a:r>
              <a:rPr lang="en-US" sz="33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Assistive Technology</a:t>
            </a:r>
            <a:endParaRPr sz="33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300"/>
              <a:buFont typeface="Georgia"/>
              <a:buAutoNum type="arabicPeriod"/>
            </a:pPr>
            <a:r>
              <a:rPr lang="en-US" sz="33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AAC</a:t>
            </a:r>
            <a:endParaRPr sz="33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38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300"/>
              <a:buFont typeface="Georgia"/>
              <a:buAutoNum type="arabicPeriod"/>
            </a:pPr>
            <a:r>
              <a:rPr lang="en-US" sz="33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Instructional</a:t>
            </a:r>
            <a:endParaRPr sz="33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38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300"/>
              <a:buFont typeface="Georgia"/>
              <a:buAutoNum type="alphaLcPeriod"/>
            </a:pPr>
            <a:r>
              <a:rPr lang="en-US" sz="33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Support</a:t>
            </a:r>
            <a:endParaRPr sz="33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438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300"/>
              <a:buFont typeface="Georgia"/>
              <a:buAutoNum type="alphaLcPeriod"/>
            </a:pPr>
            <a:r>
              <a:rPr lang="en-US" sz="33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Access</a:t>
            </a:r>
            <a:endParaRPr sz="33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668d9d490_0_247"/>
          <p:cNvSpPr txBox="1"/>
          <p:nvPr>
            <p:ph type="title"/>
          </p:nvPr>
        </p:nvSpPr>
        <p:spPr>
          <a:xfrm>
            <a:off x="1021425" y="532725"/>
            <a:ext cx="105156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/>
              <a:t>University of Mary Washington Colleagues</a:t>
            </a:r>
            <a:endParaRPr/>
          </a:p>
        </p:txBody>
      </p:sp>
      <p:sp>
        <p:nvSpPr>
          <p:cNvPr id="248" name="Google Shape;248;g10668d9d490_0_247"/>
          <p:cNvSpPr txBox="1"/>
          <p:nvPr>
            <p:ph idx="1" type="body"/>
          </p:nvPr>
        </p:nvSpPr>
        <p:spPr>
          <a:xfrm>
            <a:off x="6391425" y="1819075"/>
            <a:ext cx="52830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Kevin Good, Ph.D.</a:t>
            </a:r>
            <a:endParaRPr b="1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kgood@umw.edu</a:t>
            </a:r>
            <a:r>
              <a:rPr lang="en-US" sz="2400"/>
              <a:t> </a:t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Melissa Jenkins, Ph.D.</a:t>
            </a:r>
            <a:endParaRPr b="1"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4"/>
              </a:rPr>
              <a:t>mjenkin5@umw.edu</a:t>
            </a:r>
            <a:r>
              <a:rPr lang="en-US" sz="2400"/>
              <a:t> </a:t>
            </a:r>
            <a:endParaRPr sz="24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Jennifer Walker, Ph.D.</a:t>
            </a:r>
            <a:endParaRPr b="1"/>
          </a:p>
          <a:p>
            <a:pPr indent="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jwalker4@umw.edu</a:t>
            </a:r>
            <a:r>
              <a:rPr lang="en-US" sz="2400"/>
              <a:t> </a:t>
            </a:r>
            <a:r>
              <a:rPr b="1" lang="en-US" sz="2400"/>
              <a:t> </a:t>
            </a:r>
            <a:endParaRPr sz="2400"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49" name="Google Shape;249;g10668d9d490_0_2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2250" y="314327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0668d9d490_0_2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9225" y="15861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10668d9d490_0_2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1700" y="4665700"/>
            <a:ext cx="1533825" cy="15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10668d9d490_0_24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2500314" cy="850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DAR-LogoFinal-simple-white-17.png" id="253" name="Google Shape;253;g10668d9d490_0_247"/>
          <p:cNvPicPr preferRelativeResize="0"/>
          <p:nvPr/>
        </p:nvPicPr>
        <p:blipFill rotWithShape="1">
          <a:blip r:embed="rId10">
            <a:alphaModFix/>
          </a:blip>
          <a:srcRect b="20520" l="0" r="0" t="19792"/>
          <a:stretch/>
        </p:blipFill>
        <p:spPr>
          <a:xfrm>
            <a:off x="8886153" y="0"/>
            <a:ext cx="3305847" cy="58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fa0a4f793_2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CIDDL</a:t>
            </a:r>
            <a:r>
              <a:rPr lang="en-US"/>
              <a:t> PLN</a:t>
            </a:r>
            <a:endParaRPr/>
          </a:p>
        </p:txBody>
      </p:sp>
      <p:sp>
        <p:nvSpPr>
          <p:cNvPr id="260" name="Google Shape;260;gcfa0a4f793_2_33"/>
          <p:cNvSpPr txBox="1"/>
          <p:nvPr>
            <p:ph idx="1" type="body"/>
          </p:nvPr>
        </p:nvSpPr>
        <p:spPr>
          <a:xfrm>
            <a:off x="838200" y="1825625"/>
            <a:ext cx="7016700" cy="423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highlight>
                  <a:srgbClr val="FFFFFF"/>
                </a:highlight>
              </a:rPr>
              <a:t>Continue the conversation on our PLN </a:t>
            </a:r>
            <a:r>
              <a:rPr b="1" lang="en-US" sz="2400">
                <a:solidFill>
                  <a:schemeClr val="dk2"/>
                </a:solidFill>
                <a:highlight>
                  <a:srgbClr val="FFFFFF"/>
                </a:highlight>
              </a:rPr>
              <a:t>"Teacher Preparation for Online/ Hybrid Instruction"</a:t>
            </a:r>
            <a:r>
              <a:rPr lang="en-US" sz="2400">
                <a:solidFill>
                  <a:schemeClr val="dk2"/>
                </a:solidFill>
                <a:highlight>
                  <a:srgbClr val="FFFFFF"/>
                </a:highlight>
              </a:rPr>
              <a:t>, where you can post follow-ups, reflections, questions, and inspirations related to this Affinity Group!</a:t>
            </a:r>
            <a:endParaRPr sz="2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highlight>
                  <a:srgbClr val="FFFFFF"/>
                </a:highlight>
              </a:rPr>
              <a:t>Join by scanning the QR code or visiting </a:t>
            </a:r>
            <a:r>
              <a:rPr lang="en-US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https://tinyurl.com/CIDDLNetwork</a:t>
            </a:r>
            <a:r>
              <a:rPr lang="en-US" sz="240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endParaRPr sz="24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pic>
        <p:nvPicPr>
          <p:cNvPr id="261" name="Google Shape;261;gcfa0a4f793_2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4837" y="1882600"/>
            <a:ext cx="3498962" cy="39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cfa0a4f793_2_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41757" y="2188175"/>
            <a:ext cx="2360825" cy="23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/>
          <p:nvPr>
            <p:ph type="title"/>
          </p:nvPr>
        </p:nvSpPr>
        <p:spPr>
          <a:xfrm>
            <a:off x="838200" y="7981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/>
              <a:t>Next Affinity Group Session - January 12th</a:t>
            </a:r>
            <a:endParaRPr/>
          </a:p>
        </p:txBody>
      </p:sp>
      <p:sp>
        <p:nvSpPr>
          <p:cNvPr id="268" name="Google Shape;268;p11"/>
          <p:cNvSpPr txBox="1"/>
          <p:nvPr>
            <p:ph idx="1" type="body"/>
          </p:nvPr>
        </p:nvSpPr>
        <p:spPr>
          <a:xfrm>
            <a:off x="838200" y="2238375"/>
            <a:ext cx="10515600" cy="3821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4100">
                <a:solidFill>
                  <a:srgbClr val="073763"/>
                </a:solidFill>
              </a:rPr>
              <a:t>Topic: Teaching Methods and Curriculum</a:t>
            </a:r>
            <a:endParaRPr sz="41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41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41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4100">
              <a:solidFill>
                <a:srgbClr val="073763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>
                <a:solidFill>
                  <a:srgbClr val="073763"/>
                </a:solidFill>
              </a:rPr>
              <a:t>Wednesday, January 12th @ 2 pm ET </a:t>
            </a:r>
            <a:endParaRPr sz="41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/>
              <a:t>BEFORE YOU GO</a:t>
            </a:r>
            <a:endParaRPr/>
          </a:p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838200" y="1825625"/>
            <a:ext cx="10515600" cy="423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Share in chat pod</a:t>
            </a:r>
            <a:r>
              <a:rPr lang="en-US"/>
              <a:t>: What is one take-away you are leaving with after this meeting?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OR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1000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one thing you will reflect on prior to the next meeting?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>
            <p:ph type="title"/>
          </p:nvPr>
        </p:nvSpPr>
        <p:spPr>
          <a:xfrm>
            <a:off x="913332" y="905710"/>
            <a:ext cx="10971217" cy="178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Preparing Teacher Candidates for Online and Hybrid Instruction</a:t>
            </a:r>
            <a:endParaRPr/>
          </a:p>
        </p:txBody>
      </p:sp>
      <p:sp>
        <p:nvSpPr>
          <p:cNvPr id="167" name="Google Shape;167;p2"/>
          <p:cNvSpPr txBox="1"/>
          <p:nvPr>
            <p:ph idx="1" type="body"/>
          </p:nvPr>
        </p:nvSpPr>
        <p:spPr>
          <a:xfrm>
            <a:off x="911748" y="2930525"/>
            <a:ext cx="10972800" cy="1294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Meeting 2: December 8, 2021</a:t>
            </a:r>
            <a:endParaRPr/>
          </a:p>
        </p:txBody>
      </p:sp>
      <p:sp>
        <p:nvSpPr>
          <p:cNvPr id="168" name="Google Shape;168;p2"/>
          <p:cNvSpPr txBox="1"/>
          <p:nvPr>
            <p:ph idx="2" type="body"/>
          </p:nvPr>
        </p:nvSpPr>
        <p:spPr>
          <a:xfrm>
            <a:off x="911748" y="4375151"/>
            <a:ext cx="10972800" cy="112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063"/>
              <a:buNone/>
            </a:pPr>
            <a:r>
              <a:rPr lang="en-US"/>
              <a:t>Dr. Sean J. Smith, PhD, CIDDL Center | Dr. Maya Israel, PhD, University of Florida |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ct val="63063"/>
              <a:buNone/>
            </a:pPr>
            <a:r>
              <a:rPr lang="en-US"/>
              <a:t>Keane Alavi, CEEDAR Center | Rachel Silva, CEEDAR Center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/>
              <a:t>WHO WE ARE</a:t>
            </a:r>
            <a:endParaRPr/>
          </a:p>
        </p:txBody>
      </p:sp>
      <p:sp>
        <p:nvSpPr>
          <p:cNvPr id="175" name="Google Shape;175;p3"/>
          <p:cNvSpPr txBox="1"/>
          <p:nvPr>
            <p:ph idx="1" type="body"/>
          </p:nvPr>
        </p:nvSpPr>
        <p:spPr>
          <a:xfrm>
            <a:off x="5457825" y="2429106"/>
            <a:ext cx="67341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Dr. Sean J. Smith, CIDDL Center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Dr. Maya Israel, University of Florida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Keane Alavi, CEEDAR Center 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Rachel Silva, CEEDAR Center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550" y="1481252"/>
            <a:ext cx="4521432" cy="457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668d9d490_0_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Montserrat"/>
              <a:buNone/>
            </a:pPr>
            <a:r>
              <a:rPr lang="en-US">
                <a:solidFill>
                  <a:srgbClr val="073763"/>
                </a:solidFill>
              </a:rPr>
              <a:t>OUR PURPOSE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82" name="Google Shape;182;g10668d9d490_0_57"/>
          <p:cNvSpPr txBox="1"/>
          <p:nvPr>
            <p:ph idx="1" type="body"/>
          </p:nvPr>
        </p:nvSpPr>
        <p:spPr>
          <a:xfrm>
            <a:off x="838200" y="1690700"/>
            <a:ext cx="10515600" cy="4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073763"/>
                </a:solidFill>
              </a:rPr>
              <a:t>Is to engage with stakeholders interested in the preparation of personnel (e.g., preservice teachers) for the preK-12 hybrid or online classroom. Hope to discuss, learn, and address:</a:t>
            </a:r>
            <a:endParaRPr>
              <a:solidFill>
                <a:srgbClr val="073763"/>
              </a:solidFill>
            </a:endParaRPr>
          </a:p>
          <a:p>
            <a:pPr indent="-508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73763"/>
              </a:solidFill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Helvetica Neue"/>
              <a:buChar char="●"/>
            </a:pPr>
            <a:r>
              <a:rPr lang="en-US">
                <a:solidFill>
                  <a:srgbClr val="073763"/>
                </a:solidFill>
              </a:rPr>
              <a:t>Issues related to such preparation and unpacking barriers.</a:t>
            </a:r>
            <a:endParaRPr>
              <a:solidFill>
                <a:srgbClr val="073763"/>
              </a:solidFill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●"/>
            </a:pPr>
            <a:r>
              <a:rPr lang="en-US">
                <a:solidFill>
                  <a:srgbClr val="073763"/>
                </a:solidFill>
              </a:rPr>
              <a:t>Success stories </a:t>
            </a:r>
            <a:endParaRPr>
              <a:solidFill>
                <a:srgbClr val="073763"/>
              </a:solidFill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Helvetica Neue"/>
              <a:buChar char="●"/>
            </a:pPr>
            <a:r>
              <a:rPr lang="en-US">
                <a:solidFill>
                  <a:srgbClr val="073763"/>
                </a:solidFill>
              </a:rPr>
              <a:t>Tools, materials, and strategies to consider.</a:t>
            </a:r>
            <a:endParaRPr>
              <a:solidFill>
                <a:srgbClr val="073763"/>
              </a:solidFill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Helvetica Neue"/>
              <a:buChar char="●"/>
            </a:pPr>
            <a:r>
              <a:rPr lang="en-US">
                <a:solidFill>
                  <a:srgbClr val="073763"/>
                </a:solidFill>
              </a:rPr>
              <a:t>And so much more...</a:t>
            </a:r>
            <a:endParaRPr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"/>
          <p:cNvSpPr txBox="1"/>
          <p:nvPr>
            <p:ph idx="1" type="body"/>
          </p:nvPr>
        </p:nvSpPr>
        <p:spPr>
          <a:xfrm>
            <a:off x="838200" y="1690700"/>
            <a:ext cx="10515600" cy="4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Font typeface="Helvetica Neue"/>
              <a:buChar char="●"/>
            </a:pPr>
            <a:r>
              <a:t/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188" name="Google Shape;18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 txBox="1"/>
          <p:nvPr>
            <p:ph type="title"/>
          </p:nvPr>
        </p:nvSpPr>
        <p:spPr>
          <a:xfrm>
            <a:off x="885100" y="7579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lang="en-US" sz="4400">
                <a:solidFill>
                  <a:srgbClr val="073763"/>
                </a:solidFill>
              </a:rPr>
              <a:t>WHAT IS AN AG?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194" name="Google Shape;194;p7"/>
          <p:cNvSpPr txBox="1"/>
          <p:nvPr>
            <p:ph idx="1" type="body"/>
          </p:nvPr>
        </p:nvSpPr>
        <p:spPr>
          <a:xfrm>
            <a:off x="838200" y="2083525"/>
            <a:ext cx="105156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800"/>
              <a:buChar char="•"/>
            </a:pPr>
            <a:r>
              <a:rPr lang="en-US">
                <a:solidFill>
                  <a:srgbClr val="073763"/>
                </a:solidFill>
              </a:rPr>
              <a:t>This is not a traditional “Webinar” </a:t>
            </a:r>
            <a:endParaRPr>
              <a:solidFill>
                <a:srgbClr val="073763"/>
              </a:solidFill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Char char="•"/>
            </a:pPr>
            <a:r>
              <a:rPr lang="en-US">
                <a:solidFill>
                  <a:srgbClr val="073763"/>
                </a:solidFill>
              </a:rPr>
              <a:t>AG success is contingent on active participation! </a:t>
            </a:r>
            <a:endParaRPr>
              <a:solidFill>
                <a:srgbClr val="073763"/>
              </a:solidFill>
            </a:endParaRPr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800"/>
              <a:buChar char="•"/>
            </a:pPr>
            <a:r>
              <a:rPr lang="en-US">
                <a:solidFill>
                  <a:srgbClr val="073763"/>
                </a:solidFill>
              </a:rPr>
              <a:t>Be ready to </a:t>
            </a:r>
            <a:r>
              <a:rPr lang="en-US" u="sng">
                <a:solidFill>
                  <a:srgbClr val="073763"/>
                </a:solidFill>
              </a:rPr>
              <a:t>listen</a:t>
            </a:r>
            <a:r>
              <a:rPr lang="en-US">
                <a:solidFill>
                  <a:srgbClr val="073763"/>
                </a:solidFill>
              </a:rPr>
              <a:t> AND </a:t>
            </a:r>
            <a:r>
              <a:rPr lang="en-US" u="sng">
                <a:solidFill>
                  <a:srgbClr val="073763"/>
                </a:solidFill>
              </a:rPr>
              <a:t>share</a:t>
            </a:r>
            <a:endParaRPr u="sng">
              <a:solidFill>
                <a:srgbClr val="073763"/>
              </a:solidFill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0625" y="3845187"/>
            <a:ext cx="3048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5850" y="3845175"/>
            <a:ext cx="2394425" cy="23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 txBox="1"/>
          <p:nvPr/>
        </p:nvSpPr>
        <p:spPr>
          <a:xfrm>
            <a:off x="7819250" y="4310925"/>
            <a:ext cx="452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b="0" i="0" lang="en-US" sz="7600" u="none" cap="none" strike="noStrike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&amp;</a:t>
            </a:r>
            <a:endParaRPr b="0" i="0" sz="7600" u="none" cap="none" strike="noStrike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10668d9d490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25" y="1834663"/>
            <a:ext cx="6335276" cy="41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10668d9d490_0_113"/>
          <p:cNvSpPr txBox="1"/>
          <p:nvPr/>
        </p:nvSpPr>
        <p:spPr>
          <a:xfrm>
            <a:off x="475125" y="1112050"/>
            <a:ext cx="5838000" cy="52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November’s Meeting:</a:t>
            </a:r>
            <a:endParaRPr b="1" sz="37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12750" lvl="0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900"/>
              <a:buFont typeface="Helvetica Neue"/>
              <a:buAutoNum type="arabicPeriod"/>
            </a:pPr>
            <a:r>
              <a:rPr lang="en-US" sz="29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Hybrid</a:t>
            </a:r>
            <a:endParaRPr sz="2900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2750" lvl="0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900"/>
              <a:buFont typeface="Helvetica Neue"/>
              <a:buAutoNum type="arabicPeriod"/>
            </a:pPr>
            <a:r>
              <a:rPr lang="en-US" sz="29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Blended</a:t>
            </a:r>
            <a:endParaRPr sz="2900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2750" lvl="0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900"/>
              <a:buFont typeface="Helvetica Neue"/>
              <a:buAutoNum type="arabicPeriod"/>
            </a:pPr>
            <a:r>
              <a:rPr lang="en-US" sz="29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Virtual</a:t>
            </a:r>
            <a:endParaRPr sz="2900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2750" lvl="0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900"/>
              <a:buFont typeface="Helvetica Neue"/>
              <a:buAutoNum type="arabicPeriod"/>
            </a:pPr>
            <a:r>
              <a:rPr lang="en-US" sz="29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Online</a:t>
            </a:r>
            <a:endParaRPr sz="2900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2750" lvl="0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900"/>
              <a:buFont typeface="Helvetica Neue"/>
              <a:buAutoNum type="arabicPeriod"/>
            </a:pPr>
            <a:r>
              <a:rPr lang="en-US" sz="2900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</a:t>
            </a:r>
            <a:endParaRPr sz="2900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2750" lvl="0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900"/>
              <a:buFont typeface="Helvetica Neue"/>
              <a:buAutoNum type="arabicPeriod"/>
            </a:pPr>
            <a:r>
              <a:rPr lang="en-US" sz="2900" u="sng">
                <a:solidFill>
                  <a:srgbClr val="0737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Remote*</a:t>
            </a:r>
            <a:endParaRPr sz="2900" u="sng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2750" lvl="0" marL="13716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900"/>
              <a:buFont typeface="Helvetica Neue"/>
              <a:buAutoNum type="arabicPeriod"/>
            </a:pPr>
            <a:r>
              <a:rPr lang="en-US" sz="2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Center on Online Learning &amp; Students with Disabilities</a:t>
            </a:r>
            <a:endParaRPr sz="2900">
              <a:solidFill>
                <a:srgbClr val="0737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fa0a4f793_2_21"/>
          <p:cNvSpPr txBox="1"/>
          <p:nvPr>
            <p:ph type="title"/>
          </p:nvPr>
        </p:nvSpPr>
        <p:spPr>
          <a:xfrm>
            <a:off x="838200" y="999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73763"/>
                </a:solidFill>
              </a:rPr>
              <a:t>Google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Jamboard</a:t>
            </a:r>
            <a:r>
              <a:rPr lang="en-US">
                <a:solidFill>
                  <a:srgbClr val="073763"/>
                </a:solidFill>
              </a:rPr>
              <a:t> Activity</a:t>
            </a:r>
            <a:endParaRPr>
              <a:solidFill>
                <a:srgbClr val="073763"/>
              </a:solidFill>
            </a:endParaRPr>
          </a:p>
        </p:txBody>
      </p:sp>
      <p:sp>
        <p:nvSpPr>
          <p:cNvPr id="210" name="Google Shape;210;gcfa0a4f793_2_21"/>
          <p:cNvSpPr txBox="1"/>
          <p:nvPr>
            <p:ph idx="1" type="body"/>
          </p:nvPr>
        </p:nvSpPr>
        <p:spPr>
          <a:xfrm>
            <a:off x="838200" y="2475275"/>
            <a:ext cx="10515600" cy="38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2286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700">
              <a:solidFill>
                <a:srgbClr val="073763"/>
              </a:solidFill>
            </a:endParaRPr>
          </a:p>
          <a:p>
            <a:pPr indent="0" lvl="0" marL="2286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4400">
                <a:solidFill>
                  <a:srgbClr val="073763"/>
                </a:solidFill>
              </a:rPr>
              <a:t>Findings Resources, Support, and Direction</a:t>
            </a:r>
            <a:endParaRPr b="1" sz="4400">
              <a:solidFill>
                <a:srgbClr val="073763"/>
              </a:solidFill>
            </a:endParaRPr>
          </a:p>
          <a:p>
            <a:pPr indent="0" lvl="0" marL="2286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700">
              <a:solidFill>
                <a:srgbClr val="073763"/>
              </a:solidFill>
            </a:endParaRPr>
          </a:p>
          <a:p>
            <a:pPr indent="0" lvl="0" marL="2286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3700">
                <a:solidFill>
                  <a:srgbClr val="073763"/>
                </a:solidFill>
              </a:rPr>
              <a:t> </a:t>
            </a:r>
            <a:endParaRPr b="1" sz="37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fa0a4f793_2_27"/>
          <p:cNvSpPr txBox="1"/>
          <p:nvPr>
            <p:ph type="title"/>
          </p:nvPr>
        </p:nvSpPr>
        <p:spPr>
          <a:xfrm>
            <a:off x="226900" y="1190725"/>
            <a:ext cx="118662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rgbClr val="073763"/>
                </a:solidFill>
              </a:rPr>
              <a:t>What/who drives our Teacher Preparation Efforts?</a:t>
            </a:r>
            <a:endParaRPr sz="3400">
              <a:solidFill>
                <a:srgbClr val="073763"/>
              </a:solidFill>
            </a:endParaRPr>
          </a:p>
        </p:txBody>
      </p:sp>
      <p:sp>
        <p:nvSpPr>
          <p:cNvPr id="216" name="Google Shape;216;gcfa0a4f793_2_27"/>
          <p:cNvSpPr txBox="1"/>
          <p:nvPr>
            <p:ph idx="1" type="body"/>
          </p:nvPr>
        </p:nvSpPr>
        <p:spPr>
          <a:xfrm>
            <a:off x="637525" y="2426100"/>
            <a:ext cx="3411000" cy="30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Accrediting Bodies</a:t>
            </a:r>
            <a:endParaRPr sz="24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States</a:t>
            </a:r>
            <a:endParaRPr sz="24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Standards</a:t>
            </a:r>
            <a:endParaRPr sz="24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Professional Organizations</a:t>
            </a:r>
            <a:endParaRPr sz="24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073763"/>
                </a:solidFill>
                <a:latin typeface="Georgia"/>
                <a:ea typeface="Georgia"/>
                <a:cs typeface="Georgia"/>
                <a:sym typeface="Georgia"/>
              </a:rPr>
              <a:t>List goes on...</a:t>
            </a:r>
            <a:endParaRPr sz="2400">
              <a:solidFill>
                <a:srgbClr val="07376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7" name="Google Shape;217;gcfa0a4f793_2_27"/>
          <p:cNvPicPr preferRelativeResize="0"/>
          <p:nvPr/>
        </p:nvPicPr>
        <p:blipFill rotWithShape="1">
          <a:blip r:embed="rId3">
            <a:alphaModFix/>
          </a:blip>
          <a:srcRect b="0" l="6050" r="0" t="0"/>
          <a:stretch/>
        </p:blipFill>
        <p:spPr>
          <a:xfrm>
            <a:off x="4249200" y="2177150"/>
            <a:ext cx="7790400" cy="393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EEDAR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EDAR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707_TheEquityProjectTemplate_010314b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EEDAR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2021-10-29T15:12:59Z</dcterms:created>
  <dc:creator>Alavi, Keane</dc:creator>
</cp:coreProperties>
</file>