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7"/>
  </p:notesMasterIdLst>
  <p:sldIdLst>
    <p:sldId id="289" r:id="rId3"/>
    <p:sldId id="273" r:id="rId4"/>
    <p:sldId id="274" r:id="rId5"/>
    <p:sldId id="272" r:id="rId6"/>
    <p:sldId id="261" r:id="rId7"/>
    <p:sldId id="463" r:id="rId8"/>
    <p:sldId id="275" r:id="rId9"/>
    <p:sldId id="279" r:id="rId10"/>
    <p:sldId id="276" r:id="rId11"/>
    <p:sldId id="277" r:id="rId12"/>
    <p:sldId id="458" r:id="rId13"/>
    <p:sldId id="278" r:id="rId14"/>
    <p:sldId id="280"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ldId id="289"/>
          </p14:sldIdLst>
        </p14:section>
        <p14:section name="Light Slides" id="{9660FC21-13CA-9846-9F93-B585594E0063}">
          <p14:sldIdLst>
            <p14:sldId id="273"/>
            <p14:sldId id="274"/>
            <p14:sldId id="272"/>
            <p14:sldId id="261"/>
            <p14:sldId id="463"/>
            <p14:sldId id="275"/>
            <p14:sldId id="279"/>
            <p14:sldId id="276"/>
            <p14:sldId id="277"/>
            <p14:sldId id="458"/>
            <p14:sldId id="278"/>
            <p14:sldId id="280"/>
            <p14:sldId id="25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p:restoredTop sz="75615"/>
  </p:normalViewPr>
  <p:slideViewPr>
    <p:cSldViewPr snapToGrid="0" snapToObjects="1">
      <p:cViewPr varScale="1">
        <p:scale>
          <a:sx n="83" d="100"/>
          <a:sy n="83" d="100"/>
        </p:scale>
        <p:origin x="39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02C1C-9E11-4A35-B3D0-B82936025A78}" type="doc">
      <dgm:prSet loTypeId="urn:microsoft.com/office/officeart/2005/8/layout/process1" loCatId="process" qsTypeId="urn:microsoft.com/office/officeart/2005/8/quickstyle/simple1" qsCatId="simple" csTypeId="urn:microsoft.com/office/officeart/2005/8/colors/accent1_2" csCatId="accent1" phldr="1"/>
      <dgm:spPr/>
    </dgm:pt>
    <dgm:pt modelId="{1F6CF872-731E-4477-9A32-05E8AE98C581}">
      <dgm:prSet phldrT="[Text]" custT="1"/>
      <dgm:spPr>
        <a:solidFill>
          <a:schemeClr val="accent2"/>
        </a:solidFill>
      </dgm:spPr>
      <dgm:t>
        <a:bodyPr/>
        <a:lstStyle/>
        <a:p>
          <a:pPr algn="ctr"/>
          <a:r>
            <a:rPr lang="en-US" sz="2000" b="1" dirty="0"/>
            <a:t>Pre-Collegiate</a:t>
          </a:r>
          <a:r>
            <a:rPr lang="en-US" sz="1800" dirty="0"/>
            <a:t>:</a:t>
          </a:r>
        </a:p>
        <a:p>
          <a:pPr algn="ctr"/>
          <a:endParaRPr lang="en-US" sz="500" dirty="0"/>
        </a:p>
        <a:p>
          <a:pPr algn="l"/>
          <a:r>
            <a:rPr lang="en-US" sz="1800" dirty="0"/>
            <a:t>High school students  participate in cocurricular programs/ career exploration courses</a:t>
          </a:r>
        </a:p>
      </dgm:t>
    </dgm:pt>
    <dgm:pt modelId="{0FBCD265-4254-4AC1-A659-C65144E78B2E}" type="parTrans" cxnId="{5BCD1052-9F48-4777-A874-3325BE666F61}">
      <dgm:prSet/>
      <dgm:spPr/>
      <dgm:t>
        <a:bodyPr/>
        <a:lstStyle/>
        <a:p>
          <a:endParaRPr lang="en-US"/>
        </a:p>
      </dgm:t>
    </dgm:pt>
    <dgm:pt modelId="{912466C1-C431-4CC8-A6E1-4357E2AEEBAB}" type="sibTrans" cxnId="{5BCD1052-9F48-4777-A874-3325BE666F61}">
      <dgm:prSet/>
      <dgm:spPr>
        <a:solidFill>
          <a:schemeClr val="tx2"/>
        </a:solidFill>
      </dgm:spPr>
      <dgm:t>
        <a:bodyPr/>
        <a:lstStyle/>
        <a:p>
          <a:endParaRPr lang="en-US"/>
        </a:p>
      </dgm:t>
    </dgm:pt>
    <dgm:pt modelId="{668E2B04-0A40-4158-8190-A7858FFC59AD}">
      <dgm:prSet phldrT="[Text]" custT="1"/>
      <dgm:spPr>
        <a:solidFill>
          <a:schemeClr val="accent5"/>
        </a:solidFill>
      </dgm:spPr>
      <dgm:t>
        <a:bodyPr/>
        <a:lstStyle/>
        <a:p>
          <a:pPr algn="ctr"/>
          <a:r>
            <a:rPr lang="en-US" sz="2000" b="1" dirty="0"/>
            <a:t>Community Focused: </a:t>
          </a:r>
        </a:p>
        <a:p>
          <a:pPr algn="ctr"/>
          <a:endParaRPr lang="en-US" sz="1050" b="1" dirty="0"/>
        </a:p>
        <a:p>
          <a:pPr algn="l"/>
          <a:r>
            <a:rPr lang="en-US" sz="1800" dirty="0"/>
            <a:t>Current school staff or community members transition into teaching positions </a:t>
          </a:r>
        </a:p>
      </dgm:t>
    </dgm:pt>
    <dgm:pt modelId="{3BF3EE9A-44A3-4157-8A5C-4D89E757F302}" type="parTrans" cxnId="{F91FEE13-24B4-40D5-BECD-92CA27CBAD8D}">
      <dgm:prSet/>
      <dgm:spPr/>
      <dgm:t>
        <a:bodyPr/>
        <a:lstStyle/>
        <a:p>
          <a:endParaRPr lang="en-US"/>
        </a:p>
      </dgm:t>
    </dgm:pt>
    <dgm:pt modelId="{6E4659E3-62B7-47CD-BDE8-0CD5A887CB39}" type="sibTrans" cxnId="{F91FEE13-24B4-40D5-BECD-92CA27CBAD8D}">
      <dgm:prSet/>
      <dgm:spPr>
        <a:solidFill>
          <a:schemeClr val="tx2"/>
        </a:solidFill>
      </dgm:spPr>
      <dgm:t>
        <a:bodyPr/>
        <a:lstStyle/>
        <a:p>
          <a:endParaRPr lang="en-US"/>
        </a:p>
      </dgm:t>
    </dgm:pt>
    <dgm:pt modelId="{811F00EA-2689-4114-8EF8-B34B5D79AA91}">
      <dgm:prSet phldrT="[Text]" custT="1"/>
      <dgm:spPr>
        <a:solidFill>
          <a:schemeClr val="accent3"/>
        </a:solidFill>
      </dgm:spPr>
      <dgm:t>
        <a:bodyPr/>
        <a:lstStyle/>
        <a:p>
          <a:pPr algn="ctr"/>
          <a:r>
            <a:rPr lang="en-US" sz="2000" b="1" dirty="0"/>
            <a:t>University Initiated:</a:t>
          </a:r>
        </a:p>
        <a:p>
          <a:pPr algn="ctr"/>
          <a:endParaRPr lang="en-US" sz="1050" b="1" dirty="0"/>
        </a:p>
        <a:p>
          <a:pPr algn="l"/>
          <a:r>
            <a:rPr lang="en-US" sz="1800" dirty="0"/>
            <a:t>Preparation providers and districts co-design clinical experiences and coursework   </a:t>
          </a:r>
        </a:p>
      </dgm:t>
    </dgm:pt>
    <dgm:pt modelId="{8C69D30D-4A1C-4BC1-8E54-83FAF92DB9DD}" type="parTrans" cxnId="{1D152D4D-9D27-4CAE-828F-C14EF0A6E348}">
      <dgm:prSet/>
      <dgm:spPr/>
      <dgm:t>
        <a:bodyPr/>
        <a:lstStyle/>
        <a:p>
          <a:endParaRPr lang="en-US"/>
        </a:p>
      </dgm:t>
    </dgm:pt>
    <dgm:pt modelId="{8A03B987-EB4C-445F-8E4B-D49991779489}" type="sibTrans" cxnId="{1D152D4D-9D27-4CAE-828F-C14EF0A6E348}">
      <dgm:prSet/>
      <dgm:spPr/>
      <dgm:t>
        <a:bodyPr/>
        <a:lstStyle/>
        <a:p>
          <a:endParaRPr lang="en-US"/>
        </a:p>
      </dgm:t>
    </dgm:pt>
    <dgm:pt modelId="{6919FEDB-801C-4835-AA3E-35EB6BD6C297}" type="pres">
      <dgm:prSet presAssocID="{C3B02C1C-9E11-4A35-B3D0-B82936025A78}" presName="Name0" presStyleCnt="0">
        <dgm:presLayoutVars>
          <dgm:dir/>
          <dgm:resizeHandles val="exact"/>
        </dgm:presLayoutVars>
      </dgm:prSet>
      <dgm:spPr/>
    </dgm:pt>
    <dgm:pt modelId="{CEE9BCC0-83AC-4B31-A5E5-532FCF38799E}" type="pres">
      <dgm:prSet presAssocID="{1F6CF872-731E-4477-9A32-05E8AE98C581}" presName="node" presStyleLbl="node1" presStyleIdx="0" presStyleCnt="3">
        <dgm:presLayoutVars>
          <dgm:bulletEnabled val="1"/>
        </dgm:presLayoutVars>
      </dgm:prSet>
      <dgm:spPr/>
    </dgm:pt>
    <dgm:pt modelId="{C76BEF24-EEF6-45C3-9F1B-DB37C9163ABB}" type="pres">
      <dgm:prSet presAssocID="{912466C1-C431-4CC8-A6E1-4357E2AEEBAB}" presName="sibTrans" presStyleLbl="sibTrans2D1" presStyleIdx="0" presStyleCnt="2"/>
      <dgm:spPr/>
    </dgm:pt>
    <dgm:pt modelId="{712714AB-A291-4621-938D-A3245BCE6A4E}" type="pres">
      <dgm:prSet presAssocID="{912466C1-C431-4CC8-A6E1-4357E2AEEBAB}" presName="connectorText" presStyleLbl="sibTrans2D1" presStyleIdx="0" presStyleCnt="2"/>
      <dgm:spPr/>
    </dgm:pt>
    <dgm:pt modelId="{F5ED12B8-30A1-416F-860D-421D2678DEBB}" type="pres">
      <dgm:prSet presAssocID="{668E2B04-0A40-4158-8190-A7858FFC59AD}" presName="node" presStyleLbl="node1" presStyleIdx="1" presStyleCnt="3">
        <dgm:presLayoutVars>
          <dgm:bulletEnabled val="1"/>
        </dgm:presLayoutVars>
      </dgm:prSet>
      <dgm:spPr/>
    </dgm:pt>
    <dgm:pt modelId="{40CC20E8-A60B-44FA-B2ED-DA97B2AFC34A}" type="pres">
      <dgm:prSet presAssocID="{6E4659E3-62B7-47CD-BDE8-0CD5A887CB39}" presName="sibTrans" presStyleLbl="sibTrans2D1" presStyleIdx="1" presStyleCnt="2"/>
      <dgm:spPr/>
    </dgm:pt>
    <dgm:pt modelId="{1492A547-CF01-4EBB-ADA1-305946876F87}" type="pres">
      <dgm:prSet presAssocID="{6E4659E3-62B7-47CD-BDE8-0CD5A887CB39}" presName="connectorText" presStyleLbl="sibTrans2D1" presStyleIdx="1" presStyleCnt="2"/>
      <dgm:spPr/>
    </dgm:pt>
    <dgm:pt modelId="{B825DC89-25DA-47B6-A8AF-D525E9658A17}" type="pres">
      <dgm:prSet presAssocID="{811F00EA-2689-4114-8EF8-B34B5D79AA91}" presName="node" presStyleLbl="node1" presStyleIdx="2" presStyleCnt="3" custScaleX="97833">
        <dgm:presLayoutVars>
          <dgm:bulletEnabled val="1"/>
        </dgm:presLayoutVars>
      </dgm:prSet>
      <dgm:spPr/>
    </dgm:pt>
  </dgm:ptLst>
  <dgm:cxnLst>
    <dgm:cxn modelId="{B6B33B07-7E2A-48DE-A455-155B036488AC}" type="presOf" srcId="{1F6CF872-731E-4477-9A32-05E8AE98C581}" destId="{CEE9BCC0-83AC-4B31-A5E5-532FCF38799E}" srcOrd="0" destOrd="0" presId="urn:microsoft.com/office/officeart/2005/8/layout/process1"/>
    <dgm:cxn modelId="{F91FEE13-24B4-40D5-BECD-92CA27CBAD8D}" srcId="{C3B02C1C-9E11-4A35-B3D0-B82936025A78}" destId="{668E2B04-0A40-4158-8190-A7858FFC59AD}" srcOrd="1" destOrd="0" parTransId="{3BF3EE9A-44A3-4157-8A5C-4D89E757F302}" sibTransId="{6E4659E3-62B7-47CD-BDE8-0CD5A887CB39}"/>
    <dgm:cxn modelId="{449A8D20-2848-4F62-A443-A505625CEF9A}" type="presOf" srcId="{6E4659E3-62B7-47CD-BDE8-0CD5A887CB39}" destId="{1492A547-CF01-4EBB-ADA1-305946876F87}" srcOrd="1" destOrd="0" presId="urn:microsoft.com/office/officeart/2005/8/layout/process1"/>
    <dgm:cxn modelId="{93716638-7A12-4DF1-8117-5F5F83B7BE97}" type="presOf" srcId="{912466C1-C431-4CC8-A6E1-4357E2AEEBAB}" destId="{712714AB-A291-4621-938D-A3245BCE6A4E}" srcOrd="1" destOrd="0" presId="urn:microsoft.com/office/officeart/2005/8/layout/process1"/>
    <dgm:cxn modelId="{1D152D4D-9D27-4CAE-828F-C14EF0A6E348}" srcId="{C3B02C1C-9E11-4A35-B3D0-B82936025A78}" destId="{811F00EA-2689-4114-8EF8-B34B5D79AA91}" srcOrd="2" destOrd="0" parTransId="{8C69D30D-4A1C-4BC1-8E54-83FAF92DB9DD}" sibTransId="{8A03B987-EB4C-445F-8E4B-D49991779489}"/>
    <dgm:cxn modelId="{5BCD1052-9F48-4777-A874-3325BE666F61}" srcId="{C3B02C1C-9E11-4A35-B3D0-B82936025A78}" destId="{1F6CF872-731E-4477-9A32-05E8AE98C581}" srcOrd="0" destOrd="0" parTransId="{0FBCD265-4254-4AC1-A659-C65144E78B2E}" sibTransId="{912466C1-C431-4CC8-A6E1-4357E2AEEBAB}"/>
    <dgm:cxn modelId="{D2279485-D873-49D6-8F00-9DF5D357D066}" type="presOf" srcId="{811F00EA-2689-4114-8EF8-B34B5D79AA91}" destId="{B825DC89-25DA-47B6-A8AF-D525E9658A17}" srcOrd="0" destOrd="0" presId="urn:microsoft.com/office/officeart/2005/8/layout/process1"/>
    <dgm:cxn modelId="{2C614C9D-37F0-490E-B633-D3CEEC530ECA}" type="presOf" srcId="{C3B02C1C-9E11-4A35-B3D0-B82936025A78}" destId="{6919FEDB-801C-4835-AA3E-35EB6BD6C297}" srcOrd="0" destOrd="0" presId="urn:microsoft.com/office/officeart/2005/8/layout/process1"/>
    <dgm:cxn modelId="{8B9194AA-F70D-4BFA-82F0-3FF54AE28DA6}" type="presOf" srcId="{912466C1-C431-4CC8-A6E1-4357E2AEEBAB}" destId="{C76BEF24-EEF6-45C3-9F1B-DB37C9163ABB}" srcOrd="0" destOrd="0" presId="urn:microsoft.com/office/officeart/2005/8/layout/process1"/>
    <dgm:cxn modelId="{371204B1-47CE-4C7F-8DFD-C8D0A1B591A3}" type="presOf" srcId="{668E2B04-0A40-4158-8190-A7858FFC59AD}" destId="{F5ED12B8-30A1-416F-860D-421D2678DEBB}" srcOrd="0" destOrd="0" presId="urn:microsoft.com/office/officeart/2005/8/layout/process1"/>
    <dgm:cxn modelId="{900C06C7-DEEB-4D4F-9062-1C4A091D362A}" type="presOf" srcId="{6E4659E3-62B7-47CD-BDE8-0CD5A887CB39}" destId="{40CC20E8-A60B-44FA-B2ED-DA97B2AFC34A}" srcOrd="0" destOrd="0" presId="urn:microsoft.com/office/officeart/2005/8/layout/process1"/>
    <dgm:cxn modelId="{F0620345-A429-4DFD-9C54-AF46E4599110}" type="presParOf" srcId="{6919FEDB-801C-4835-AA3E-35EB6BD6C297}" destId="{CEE9BCC0-83AC-4B31-A5E5-532FCF38799E}" srcOrd="0" destOrd="0" presId="urn:microsoft.com/office/officeart/2005/8/layout/process1"/>
    <dgm:cxn modelId="{22DD2A2E-FA81-495D-9CAC-0AFC5D95BC2E}" type="presParOf" srcId="{6919FEDB-801C-4835-AA3E-35EB6BD6C297}" destId="{C76BEF24-EEF6-45C3-9F1B-DB37C9163ABB}" srcOrd="1" destOrd="0" presId="urn:microsoft.com/office/officeart/2005/8/layout/process1"/>
    <dgm:cxn modelId="{4A1526E0-884F-4E8D-885C-D7BCD7FEC09C}" type="presParOf" srcId="{C76BEF24-EEF6-45C3-9F1B-DB37C9163ABB}" destId="{712714AB-A291-4621-938D-A3245BCE6A4E}" srcOrd="0" destOrd="0" presId="urn:microsoft.com/office/officeart/2005/8/layout/process1"/>
    <dgm:cxn modelId="{8DF6D58E-B0B4-4F2F-BB66-03F5684042F5}" type="presParOf" srcId="{6919FEDB-801C-4835-AA3E-35EB6BD6C297}" destId="{F5ED12B8-30A1-416F-860D-421D2678DEBB}" srcOrd="2" destOrd="0" presId="urn:microsoft.com/office/officeart/2005/8/layout/process1"/>
    <dgm:cxn modelId="{702F3456-F86C-4F92-944F-AB474E0D5147}" type="presParOf" srcId="{6919FEDB-801C-4835-AA3E-35EB6BD6C297}" destId="{40CC20E8-A60B-44FA-B2ED-DA97B2AFC34A}" srcOrd="3" destOrd="0" presId="urn:microsoft.com/office/officeart/2005/8/layout/process1"/>
    <dgm:cxn modelId="{8F86A35C-1088-4898-B323-ED4F32827774}" type="presParOf" srcId="{40CC20E8-A60B-44FA-B2ED-DA97B2AFC34A}" destId="{1492A547-CF01-4EBB-ADA1-305946876F87}" srcOrd="0" destOrd="0" presId="urn:microsoft.com/office/officeart/2005/8/layout/process1"/>
    <dgm:cxn modelId="{46CBE4F4-919F-4332-A88F-00A2D901880A}" type="presParOf" srcId="{6919FEDB-801C-4835-AA3E-35EB6BD6C297}" destId="{B825DC89-25DA-47B6-A8AF-D525E9658A1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3E0A6-0572-3D4A-BE22-AD3CCF767EDC}"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F6B4E816-1A73-324A-97F9-4A4954284BED}">
      <dgm:prSet phldrT="[Text]"/>
      <dgm:spPr/>
      <dgm:t>
        <a:bodyPr/>
        <a:lstStyle/>
        <a:p>
          <a:r>
            <a:rPr lang="en-US"/>
            <a:t>Teacher leaders as facilitators</a:t>
          </a:r>
        </a:p>
      </dgm:t>
    </dgm:pt>
    <dgm:pt modelId="{559957E9-F1CA-1143-BBB9-8D30E63A3F87}" type="parTrans" cxnId="{41342D64-29A6-3046-B978-F7586D96D055}">
      <dgm:prSet/>
      <dgm:spPr/>
      <dgm:t>
        <a:bodyPr/>
        <a:lstStyle/>
        <a:p>
          <a:endParaRPr lang="en-US"/>
        </a:p>
      </dgm:t>
    </dgm:pt>
    <dgm:pt modelId="{3F623EEF-676B-1845-A9E3-BB581FC6B0A5}" type="sibTrans" cxnId="{41342D64-29A6-3046-B978-F7586D96D055}">
      <dgm:prSet/>
      <dgm:spPr/>
      <dgm:t>
        <a:bodyPr/>
        <a:lstStyle/>
        <a:p>
          <a:endParaRPr lang="en-US"/>
        </a:p>
      </dgm:t>
    </dgm:pt>
    <dgm:pt modelId="{FE90557B-5A0E-924C-9E79-214892401AA2}">
      <dgm:prSet phldrT="[Text]"/>
      <dgm:spPr/>
      <dgm:t>
        <a:bodyPr/>
        <a:lstStyle/>
        <a:p>
          <a:r>
            <a:rPr lang="en-US"/>
            <a:t>College and career readiness</a:t>
          </a:r>
          <a:endParaRPr lang="en-US" dirty="0"/>
        </a:p>
      </dgm:t>
    </dgm:pt>
    <dgm:pt modelId="{DABBC038-6277-4047-9412-F67504585545}" type="parTrans" cxnId="{4317480A-3ACE-2642-96AC-31FA034E12CD}">
      <dgm:prSet/>
      <dgm:spPr/>
      <dgm:t>
        <a:bodyPr/>
        <a:lstStyle/>
        <a:p>
          <a:endParaRPr lang="en-US"/>
        </a:p>
      </dgm:t>
    </dgm:pt>
    <dgm:pt modelId="{39213D8A-05DD-F449-B466-9D2813D95F3C}" type="sibTrans" cxnId="{4317480A-3ACE-2642-96AC-31FA034E12CD}">
      <dgm:prSet/>
      <dgm:spPr/>
      <dgm:t>
        <a:bodyPr/>
        <a:lstStyle/>
        <a:p>
          <a:endParaRPr lang="en-US"/>
        </a:p>
      </dgm:t>
    </dgm:pt>
    <dgm:pt modelId="{908EF146-7B02-9044-934A-127EFCF07DB6}">
      <dgm:prSet phldrT="[Text]"/>
      <dgm:spPr/>
      <dgm:t>
        <a:bodyPr/>
        <a:lstStyle/>
        <a:p>
          <a:r>
            <a:rPr lang="en-US"/>
            <a:t>Incentives and partners</a:t>
          </a:r>
          <a:endParaRPr lang="en-US" dirty="0"/>
        </a:p>
      </dgm:t>
    </dgm:pt>
    <dgm:pt modelId="{E9B84D26-5D24-4C4F-8374-99009EE70226}" type="parTrans" cxnId="{79FC7954-5453-4F48-8058-E3D69942D87E}">
      <dgm:prSet/>
      <dgm:spPr/>
      <dgm:t>
        <a:bodyPr/>
        <a:lstStyle/>
        <a:p>
          <a:endParaRPr lang="en-US"/>
        </a:p>
      </dgm:t>
    </dgm:pt>
    <dgm:pt modelId="{4D759814-2F41-804C-B56E-5EDF20B17C72}" type="sibTrans" cxnId="{79FC7954-5453-4F48-8058-E3D69942D87E}">
      <dgm:prSet/>
      <dgm:spPr/>
      <dgm:t>
        <a:bodyPr/>
        <a:lstStyle/>
        <a:p>
          <a:endParaRPr lang="en-US"/>
        </a:p>
      </dgm:t>
    </dgm:pt>
    <dgm:pt modelId="{01C734DE-CD71-E64C-84EB-694ED75CBD66}">
      <dgm:prSet/>
      <dgm:spPr/>
      <dgm:t>
        <a:bodyPr/>
        <a:lstStyle/>
        <a:p>
          <a:r>
            <a:rPr lang="en-US"/>
            <a:t>Clinical experiences</a:t>
          </a:r>
          <a:endParaRPr lang="en-US" dirty="0"/>
        </a:p>
      </dgm:t>
    </dgm:pt>
    <dgm:pt modelId="{DC7571B3-1AE6-8B43-AA01-A5587A339271}" type="parTrans" cxnId="{B417A7C1-2B03-8048-9921-14AC0CBE245A}">
      <dgm:prSet/>
      <dgm:spPr/>
      <dgm:t>
        <a:bodyPr/>
        <a:lstStyle/>
        <a:p>
          <a:endParaRPr lang="en-US"/>
        </a:p>
      </dgm:t>
    </dgm:pt>
    <dgm:pt modelId="{B46CED36-C5A2-DC40-AC1C-C478F9EE1CAD}" type="sibTrans" cxnId="{B417A7C1-2B03-8048-9921-14AC0CBE245A}">
      <dgm:prSet/>
      <dgm:spPr/>
      <dgm:t>
        <a:bodyPr/>
        <a:lstStyle/>
        <a:p>
          <a:endParaRPr lang="en-US"/>
        </a:p>
      </dgm:t>
    </dgm:pt>
    <dgm:pt modelId="{7A5BF732-4EFD-AB46-B963-74CEBCF92C0E}" type="pres">
      <dgm:prSet presAssocID="{7243E0A6-0572-3D4A-BE22-AD3CCF767EDC}" presName="linear" presStyleCnt="0">
        <dgm:presLayoutVars>
          <dgm:dir/>
          <dgm:animLvl val="lvl"/>
          <dgm:resizeHandles val="exact"/>
        </dgm:presLayoutVars>
      </dgm:prSet>
      <dgm:spPr/>
    </dgm:pt>
    <dgm:pt modelId="{4932FE05-D100-6044-AC48-A4AFE3D50EB2}" type="pres">
      <dgm:prSet presAssocID="{F6B4E816-1A73-324A-97F9-4A4954284BED}" presName="parentLin" presStyleCnt="0"/>
      <dgm:spPr/>
    </dgm:pt>
    <dgm:pt modelId="{D5652A6B-4D8B-6541-A010-4DD035899355}" type="pres">
      <dgm:prSet presAssocID="{F6B4E816-1A73-324A-97F9-4A4954284BED}" presName="parentLeftMargin" presStyleLbl="node1" presStyleIdx="0" presStyleCnt="4"/>
      <dgm:spPr/>
    </dgm:pt>
    <dgm:pt modelId="{0B485238-CBD8-D641-8AB8-4F805A2A1E92}" type="pres">
      <dgm:prSet presAssocID="{F6B4E816-1A73-324A-97F9-4A4954284BED}" presName="parentText" presStyleLbl="node1" presStyleIdx="0" presStyleCnt="4">
        <dgm:presLayoutVars>
          <dgm:chMax val="0"/>
          <dgm:bulletEnabled val="1"/>
        </dgm:presLayoutVars>
      </dgm:prSet>
      <dgm:spPr/>
    </dgm:pt>
    <dgm:pt modelId="{7A860204-F792-0C4F-B2C9-8CB0F43E0439}" type="pres">
      <dgm:prSet presAssocID="{F6B4E816-1A73-324A-97F9-4A4954284BED}" presName="negativeSpace" presStyleCnt="0"/>
      <dgm:spPr/>
    </dgm:pt>
    <dgm:pt modelId="{D69C45F3-81DA-1C4F-B52C-54B8962E5CA7}" type="pres">
      <dgm:prSet presAssocID="{F6B4E816-1A73-324A-97F9-4A4954284BED}" presName="childText" presStyleLbl="conFgAcc1" presStyleIdx="0" presStyleCnt="4">
        <dgm:presLayoutVars>
          <dgm:bulletEnabled val="1"/>
        </dgm:presLayoutVars>
      </dgm:prSet>
      <dgm:spPr/>
    </dgm:pt>
    <dgm:pt modelId="{A62A9D92-6044-6744-84E9-6DF9213D79EC}" type="pres">
      <dgm:prSet presAssocID="{3F623EEF-676B-1845-A9E3-BB581FC6B0A5}" presName="spaceBetweenRectangles" presStyleCnt="0"/>
      <dgm:spPr/>
    </dgm:pt>
    <dgm:pt modelId="{B99B3730-C58B-CD46-B8D6-94E7C51E8611}" type="pres">
      <dgm:prSet presAssocID="{01C734DE-CD71-E64C-84EB-694ED75CBD66}" presName="parentLin" presStyleCnt="0"/>
      <dgm:spPr/>
    </dgm:pt>
    <dgm:pt modelId="{09FA4E48-E6DC-F44A-B122-C7ECE38EF575}" type="pres">
      <dgm:prSet presAssocID="{01C734DE-CD71-E64C-84EB-694ED75CBD66}" presName="parentLeftMargin" presStyleLbl="node1" presStyleIdx="0" presStyleCnt="4"/>
      <dgm:spPr/>
    </dgm:pt>
    <dgm:pt modelId="{8B3573CF-5B3B-1F46-9D3E-06B9D03A4770}" type="pres">
      <dgm:prSet presAssocID="{01C734DE-CD71-E64C-84EB-694ED75CBD66}" presName="parentText" presStyleLbl="node1" presStyleIdx="1" presStyleCnt="4">
        <dgm:presLayoutVars>
          <dgm:chMax val="0"/>
          <dgm:bulletEnabled val="1"/>
        </dgm:presLayoutVars>
      </dgm:prSet>
      <dgm:spPr/>
    </dgm:pt>
    <dgm:pt modelId="{161B7A60-063E-5E47-BC7D-FFB7F7268C1E}" type="pres">
      <dgm:prSet presAssocID="{01C734DE-CD71-E64C-84EB-694ED75CBD66}" presName="negativeSpace" presStyleCnt="0"/>
      <dgm:spPr/>
    </dgm:pt>
    <dgm:pt modelId="{150E29A0-C15B-B848-9597-65331E2CEFA3}" type="pres">
      <dgm:prSet presAssocID="{01C734DE-CD71-E64C-84EB-694ED75CBD66}" presName="childText" presStyleLbl="conFgAcc1" presStyleIdx="1" presStyleCnt="4">
        <dgm:presLayoutVars>
          <dgm:bulletEnabled val="1"/>
        </dgm:presLayoutVars>
      </dgm:prSet>
      <dgm:spPr/>
    </dgm:pt>
    <dgm:pt modelId="{8CE766F8-63A5-6547-9433-3FC61D30030B}" type="pres">
      <dgm:prSet presAssocID="{B46CED36-C5A2-DC40-AC1C-C478F9EE1CAD}" presName="spaceBetweenRectangles" presStyleCnt="0"/>
      <dgm:spPr/>
    </dgm:pt>
    <dgm:pt modelId="{3685BF17-0523-1E43-B007-99435A5456BA}" type="pres">
      <dgm:prSet presAssocID="{FE90557B-5A0E-924C-9E79-214892401AA2}" presName="parentLin" presStyleCnt="0"/>
      <dgm:spPr/>
    </dgm:pt>
    <dgm:pt modelId="{9F1FEEA8-5235-5C45-9C75-B3D4CB8F0C66}" type="pres">
      <dgm:prSet presAssocID="{FE90557B-5A0E-924C-9E79-214892401AA2}" presName="parentLeftMargin" presStyleLbl="node1" presStyleIdx="1" presStyleCnt="4"/>
      <dgm:spPr/>
    </dgm:pt>
    <dgm:pt modelId="{E2499341-A1C7-CF45-9E1A-7ED6105D2150}" type="pres">
      <dgm:prSet presAssocID="{FE90557B-5A0E-924C-9E79-214892401AA2}" presName="parentText" presStyleLbl="node1" presStyleIdx="2" presStyleCnt="4">
        <dgm:presLayoutVars>
          <dgm:chMax val="0"/>
          <dgm:bulletEnabled val="1"/>
        </dgm:presLayoutVars>
      </dgm:prSet>
      <dgm:spPr/>
    </dgm:pt>
    <dgm:pt modelId="{FBC1369E-6DF4-0148-A0D2-E2819491BDC7}" type="pres">
      <dgm:prSet presAssocID="{FE90557B-5A0E-924C-9E79-214892401AA2}" presName="negativeSpace" presStyleCnt="0"/>
      <dgm:spPr/>
    </dgm:pt>
    <dgm:pt modelId="{F8710CAF-1BA5-E443-AAD2-522E3669894F}" type="pres">
      <dgm:prSet presAssocID="{FE90557B-5A0E-924C-9E79-214892401AA2}" presName="childText" presStyleLbl="conFgAcc1" presStyleIdx="2" presStyleCnt="4">
        <dgm:presLayoutVars>
          <dgm:bulletEnabled val="1"/>
        </dgm:presLayoutVars>
      </dgm:prSet>
      <dgm:spPr/>
    </dgm:pt>
    <dgm:pt modelId="{A2F0F3D9-C964-2F41-A975-90EE152312C2}" type="pres">
      <dgm:prSet presAssocID="{39213D8A-05DD-F449-B466-9D2813D95F3C}" presName="spaceBetweenRectangles" presStyleCnt="0"/>
      <dgm:spPr/>
    </dgm:pt>
    <dgm:pt modelId="{B6BDA0E7-F128-9647-878E-339826BB564E}" type="pres">
      <dgm:prSet presAssocID="{908EF146-7B02-9044-934A-127EFCF07DB6}" presName="parentLin" presStyleCnt="0"/>
      <dgm:spPr/>
    </dgm:pt>
    <dgm:pt modelId="{AB68E45C-37B1-404E-B0BA-B09F84C1B95B}" type="pres">
      <dgm:prSet presAssocID="{908EF146-7B02-9044-934A-127EFCF07DB6}" presName="parentLeftMargin" presStyleLbl="node1" presStyleIdx="2" presStyleCnt="4"/>
      <dgm:spPr/>
    </dgm:pt>
    <dgm:pt modelId="{6242B16C-AF28-FC49-B25C-6B2E25B691E1}" type="pres">
      <dgm:prSet presAssocID="{908EF146-7B02-9044-934A-127EFCF07DB6}" presName="parentText" presStyleLbl="node1" presStyleIdx="3" presStyleCnt="4">
        <dgm:presLayoutVars>
          <dgm:chMax val="0"/>
          <dgm:bulletEnabled val="1"/>
        </dgm:presLayoutVars>
      </dgm:prSet>
      <dgm:spPr/>
    </dgm:pt>
    <dgm:pt modelId="{D7EC945F-85DC-5C43-A342-5F9C674E499D}" type="pres">
      <dgm:prSet presAssocID="{908EF146-7B02-9044-934A-127EFCF07DB6}" presName="negativeSpace" presStyleCnt="0"/>
      <dgm:spPr/>
    </dgm:pt>
    <dgm:pt modelId="{87C5AC22-F099-8B4A-A9C6-B0E63294AA1C}" type="pres">
      <dgm:prSet presAssocID="{908EF146-7B02-9044-934A-127EFCF07DB6}" presName="childText" presStyleLbl="conFgAcc1" presStyleIdx="3" presStyleCnt="4">
        <dgm:presLayoutVars>
          <dgm:bulletEnabled val="1"/>
        </dgm:presLayoutVars>
      </dgm:prSet>
      <dgm:spPr/>
    </dgm:pt>
  </dgm:ptLst>
  <dgm:cxnLst>
    <dgm:cxn modelId="{C0289A05-084E-ED4E-BD8E-CD31DFE2B3C2}" type="presOf" srcId="{01C734DE-CD71-E64C-84EB-694ED75CBD66}" destId="{8B3573CF-5B3B-1F46-9D3E-06B9D03A4770}" srcOrd="1" destOrd="0" presId="urn:microsoft.com/office/officeart/2005/8/layout/list1"/>
    <dgm:cxn modelId="{6DB0BE08-ED58-1D40-9FEB-128DA6331093}" type="presOf" srcId="{01C734DE-CD71-E64C-84EB-694ED75CBD66}" destId="{09FA4E48-E6DC-F44A-B122-C7ECE38EF575}" srcOrd="0" destOrd="0" presId="urn:microsoft.com/office/officeart/2005/8/layout/list1"/>
    <dgm:cxn modelId="{4317480A-3ACE-2642-96AC-31FA034E12CD}" srcId="{7243E0A6-0572-3D4A-BE22-AD3CCF767EDC}" destId="{FE90557B-5A0E-924C-9E79-214892401AA2}" srcOrd="2" destOrd="0" parTransId="{DABBC038-6277-4047-9412-F67504585545}" sibTransId="{39213D8A-05DD-F449-B466-9D2813D95F3C}"/>
    <dgm:cxn modelId="{C2AC2217-929A-8D4D-AB28-71C0BD79CD18}" type="presOf" srcId="{7243E0A6-0572-3D4A-BE22-AD3CCF767EDC}" destId="{7A5BF732-4EFD-AB46-B963-74CEBCF92C0E}" srcOrd="0" destOrd="0" presId="urn:microsoft.com/office/officeart/2005/8/layout/list1"/>
    <dgm:cxn modelId="{0744CD2C-A0DF-C642-944B-BFEF0236891F}" type="presOf" srcId="{F6B4E816-1A73-324A-97F9-4A4954284BED}" destId="{D5652A6B-4D8B-6541-A010-4DD035899355}" srcOrd="0" destOrd="0" presId="urn:microsoft.com/office/officeart/2005/8/layout/list1"/>
    <dgm:cxn modelId="{79FC7954-5453-4F48-8058-E3D69942D87E}" srcId="{7243E0A6-0572-3D4A-BE22-AD3CCF767EDC}" destId="{908EF146-7B02-9044-934A-127EFCF07DB6}" srcOrd="3" destOrd="0" parTransId="{E9B84D26-5D24-4C4F-8374-99009EE70226}" sibTransId="{4D759814-2F41-804C-B56E-5EDF20B17C72}"/>
    <dgm:cxn modelId="{599FD658-059C-C745-90A1-3872A0446C53}" type="presOf" srcId="{F6B4E816-1A73-324A-97F9-4A4954284BED}" destId="{0B485238-CBD8-D641-8AB8-4F805A2A1E92}" srcOrd="1" destOrd="0" presId="urn:microsoft.com/office/officeart/2005/8/layout/list1"/>
    <dgm:cxn modelId="{B08C075F-C379-FA4A-BB73-ECEE965E5652}" type="presOf" srcId="{908EF146-7B02-9044-934A-127EFCF07DB6}" destId="{AB68E45C-37B1-404E-B0BA-B09F84C1B95B}" srcOrd="0" destOrd="0" presId="urn:microsoft.com/office/officeart/2005/8/layout/list1"/>
    <dgm:cxn modelId="{41342D64-29A6-3046-B978-F7586D96D055}" srcId="{7243E0A6-0572-3D4A-BE22-AD3CCF767EDC}" destId="{F6B4E816-1A73-324A-97F9-4A4954284BED}" srcOrd="0" destOrd="0" parTransId="{559957E9-F1CA-1143-BBB9-8D30E63A3F87}" sibTransId="{3F623EEF-676B-1845-A9E3-BB581FC6B0A5}"/>
    <dgm:cxn modelId="{F5DC3270-5740-5142-808A-9C72D7A233A4}" type="presOf" srcId="{908EF146-7B02-9044-934A-127EFCF07DB6}" destId="{6242B16C-AF28-FC49-B25C-6B2E25B691E1}" srcOrd="1" destOrd="0" presId="urn:microsoft.com/office/officeart/2005/8/layout/list1"/>
    <dgm:cxn modelId="{B725F88B-228F-EB40-AA22-CA933A895120}" type="presOf" srcId="{FE90557B-5A0E-924C-9E79-214892401AA2}" destId="{E2499341-A1C7-CF45-9E1A-7ED6105D2150}" srcOrd="1" destOrd="0" presId="urn:microsoft.com/office/officeart/2005/8/layout/list1"/>
    <dgm:cxn modelId="{B417A7C1-2B03-8048-9921-14AC0CBE245A}" srcId="{7243E0A6-0572-3D4A-BE22-AD3CCF767EDC}" destId="{01C734DE-CD71-E64C-84EB-694ED75CBD66}" srcOrd="1" destOrd="0" parTransId="{DC7571B3-1AE6-8B43-AA01-A5587A339271}" sibTransId="{B46CED36-C5A2-DC40-AC1C-C478F9EE1CAD}"/>
    <dgm:cxn modelId="{1762DEC2-7C4B-C245-A5E0-D50F06D15D98}" type="presOf" srcId="{FE90557B-5A0E-924C-9E79-214892401AA2}" destId="{9F1FEEA8-5235-5C45-9C75-B3D4CB8F0C66}" srcOrd="0" destOrd="0" presId="urn:microsoft.com/office/officeart/2005/8/layout/list1"/>
    <dgm:cxn modelId="{84968575-3A4E-5E42-B654-22B2F36E2986}" type="presParOf" srcId="{7A5BF732-4EFD-AB46-B963-74CEBCF92C0E}" destId="{4932FE05-D100-6044-AC48-A4AFE3D50EB2}" srcOrd="0" destOrd="0" presId="urn:microsoft.com/office/officeart/2005/8/layout/list1"/>
    <dgm:cxn modelId="{960268E6-5C72-AA4F-B9BF-829F5AE89C8C}" type="presParOf" srcId="{4932FE05-D100-6044-AC48-A4AFE3D50EB2}" destId="{D5652A6B-4D8B-6541-A010-4DD035899355}" srcOrd="0" destOrd="0" presId="urn:microsoft.com/office/officeart/2005/8/layout/list1"/>
    <dgm:cxn modelId="{A9222B2B-77CF-454E-BC64-A9FA5550B453}" type="presParOf" srcId="{4932FE05-D100-6044-AC48-A4AFE3D50EB2}" destId="{0B485238-CBD8-D641-8AB8-4F805A2A1E92}" srcOrd="1" destOrd="0" presId="urn:microsoft.com/office/officeart/2005/8/layout/list1"/>
    <dgm:cxn modelId="{54FFDE52-2F5D-094A-A460-3A5CE7D5810F}" type="presParOf" srcId="{7A5BF732-4EFD-AB46-B963-74CEBCF92C0E}" destId="{7A860204-F792-0C4F-B2C9-8CB0F43E0439}" srcOrd="1" destOrd="0" presId="urn:microsoft.com/office/officeart/2005/8/layout/list1"/>
    <dgm:cxn modelId="{CA22E9C8-E50E-A14C-BE7A-F85611821B13}" type="presParOf" srcId="{7A5BF732-4EFD-AB46-B963-74CEBCF92C0E}" destId="{D69C45F3-81DA-1C4F-B52C-54B8962E5CA7}" srcOrd="2" destOrd="0" presId="urn:microsoft.com/office/officeart/2005/8/layout/list1"/>
    <dgm:cxn modelId="{B41B3467-FBC3-8940-B14A-6FB8F50AC455}" type="presParOf" srcId="{7A5BF732-4EFD-AB46-B963-74CEBCF92C0E}" destId="{A62A9D92-6044-6744-84E9-6DF9213D79EC}" srcOrd="3" destOrd="0" presId="urn:microsoft.com/office/officeart/2005/8/layout/list1"/>
    <dgm:cxn modelId="{643AAE9F-8BF7-D94A-A14D-9CADB28DE3E3}" type="presParOf" srcId="{7A5BF732-4EFD-AB46-B963-74CEBCF92C0E}" destId="{B99B3730-C58B-CD46-B8D6-94E7C51E8611}" srcOrd="4" destOrd="0" presId="urn:microsoft.com/office/officeart/2005/8/layout/list1"/>
    <dgm:cxn modelId="{310A0588-A4EB-5A45-BD99-129C75071274}" type="presParOf" srcId="{B99B3730-C58B-CD46-B8D6-94E7C51E8611}" destId="{09FA4E48-E6DC-F44A-B122-C7ECE38EF575}" srcOrd="0" destOrd="0" presId="urn:microsoft.com/office/officeart/2005/8/layout/list1"/>
    <dgm:cxn modelId="{282CDF42-9C6A-8945-8579-BBA7981EFBFD}" type="presParOf" srcId="{B99B3730-C58B-CD46-B8D6-94E7C51E8611}" destId="{8B3573CF-5B3B-1F46-9D3E-06B9D03A4770}" srcOrd="1" destOrd="0" presId="urn:microsoft.com/office/officeart/2005/8/layout/list1"/>
    <dgm:cxn modelId="{3D2093F4-A557-084D-8053-A4E74C4BF129}" type="presParOf" srcId="{7A5BF732-4EFD-AB46-B963-74CEBCF92C0E}" destId="{161B7A60-063E-5E47-BC7D-FFB7F7268C1E}" srcOrd="5" destOrd="0" presId="urn:microsoft.com/office/officeart/2005/8/layout/list1"/>
    <dgm:cxn modelId="{DE1E2AAA-C99A-DE46-813B-C92278520971}" type="presParOf" srcId="{7A5BF732-4EFD-AB46-B963-74CEBCF92C0E}" destId="{150E29A0-C15B-B848-9597-65331E2CEFA3}" srcOrd="6" destOrd="0" presId="urn:microsoft.com/office/officeart/2005/8/layout/list1"/>
    <dgm:cxn modelId="{ECC8A694-ACB8-734C-BBAB-EA8582406E87}" type="presParOf" srcId="{7A5BF732-4EFD-AB46-B963-74CEBCF92C0E}" destId="{8CE766F8-63A5-6547-9433-3FC61D30030B}" srcOrd="7" destOrd="0" presId="urn:microsoft.com/office/officeart/2005/8/layout/list1"/>
    <dgm:cxn modelId="{0C4B86AD-5D43-6248-B905-006E45C0F545}" type="presParOf" srcId="{7A5BF732-4EFD-AB46-B963-74CEBCF92C0E}" destId="{3685BF17-0523-1E43-B007-99435A5456BA}" srcOrd="8" destOrd="0" presId="urn:microsoft.com/office/officeart/2005/8/layout/list1"/>
    <dgm:cxn modelId="{4EDBD688-2DB9-B14A-847F-B1AA8996C405}" type="presParOf" srcId="{3685BF17-0523-1E43-B007-99435A5456BA}" destId="{9F1FEEA8-5235-5C45-9C75-B3D4CB8F0C66}" srcOrd="0" destOrd="0" presId="urn:microsoft.com/office/officeart/2005/8/layout/list1"/>
    <dgm:cxn modelId="{25022880-7904-154F-947F-0691B280E957}" type="presParOf" srcId="{3685BF17-0523-1E43-B007-99435A5456BA}" destId="{E2499341-A1C7-CF45-9E1A-7ED6105D2150}" srcOrd="1" destOrd="0" presId="urn:microsoft.com/office/officeart/2005/8/layout/list1"/>
    <dgm:cxn modelId="{228625E5-C36B-514F-9048-92F79D151E00}" type="presParOf" srcId="{7A5BF732-4EFD-AB46-B963-74CEBCF92C0E}" destId="{FBC1369E-6DF4-0148-A0D2-E2819491BDC7}" srcOrd="9" destOrd="0" presId="urn:microsoft.com/office/officeart/2005/8/layout/list1"/>
    <dgm:cxn modelId="{1F3C2265-20ED-B641-924C-2E1AD7BA6B2F}" type="presParOf" srcId="{7A5BF732-4EFD-AB46-B963-74CEBCF92C0E}" destId="{F8710CAF-1BA5-E443-AAD2-522E3669894F}" srcOrd="10" destOrd="0" presId="urn:microsoft.com/office/officeart/2005/8/layout/list1"/>
    <dgm:cxn modelId="{58661F03-BBB0-B442-8592-402F1975CEDA}" type="presParOf" srcId="{7A5BF732-4EFD-AB46-B963-74CEBCF92C0E}" destId="{A2F0F3D9-C964-2F41-A975-90EE152312C2}" srcOrd="11" destOrd="0" presId="urn:microsoft.com/office/officeart/2005/8/layout/list1"/>
    <dgm:cxn modelId="{2D339341-9E46-7641-81B9-0E2FEABB84ED}" type="presParOf" srcId="{7A5BF732-4EFD-AB46-B963-74CEBCF92C0E}" destId="{B6BDA0E7-F128-9647-878E-339826BB564E}" srcOrd="12" destOrd="0" presId="urn:microsoft.com/office/officeart/2005/8/layout/list1"/>
    <dgm:cxn modelId="{4B9A8463-18F0-E343-9AC8-8ACA98A652D8}" type="presParOf" srcId="{B6BDA0E7-F128-9647-878E-339826BB564E}" destId="{AB68E45C-37B1-404E-B0BA-B09F84C1B95B}" srcOrd="0" destOrd="0" presId="urn:microsoft.com/office/officeart/2005/8/layout/list1"/>
    <dgm:cxn modelId="{B0D96C3E-4C9A-A440-AED9-19FD07D07FE8}" type="presParOf" srcId="{B6BDA0E7-F128-9647-878E-339826BB564E}" destId="{6242B16C-AF28-FC49-B25C-6B2E25B691E1}" srcOrd="1" destOrd="0" presId="urn:microsoft.com/office/officeart/2005/8/layout/list1"/>
    <dgm:cxn modelId="{F890E56A-97EB-BA4D-898C-DAB2EC3A1A83}" type="presParOf" srcId="{7A5BF732-4EFD-AB46-B963-74CEBCF92C0E}" destId="{D7EC945F-85DC-5C43-A342-5F9C674E499D}" srcOrd="13" destOrd="0" presId="urn:microsoft.com/office/officeart/2005/8/layout/list1"/>
    <dgm:cxn modelId="{9B5CF3AA-EAD0-4A46-8298-70D1A7D78BF0}" type="presParOf" srcId="{7A5BF732-4EFD-AB46-B963-74CEBCF92C0E}" destId="{87C5AC22-F099-8B4A-A9C6-B0E63294AA1C}"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9BCC0-83AC-4B31-A5E5-532FCF38799E}">
      <dsp:nvSpPr>
        <dsp:cNvPr id="0" name=""/>
        <dsp:cNvSpPr/>
      </dsp:nvSpPr>
      <dsp:spPr>
        <a:xfrm>
          <a:off x="395" y="1697604"/>
          <a:ext cx="2953034" cy="193792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Pre-Collegiate</a:t>
          </a:r>
          <a:r>
            <a:rPr lang="en-US" sz="1800" kern="1200" dirty="0"/>
            <a:t>:</a:t>
          </a:r>
        </a:p>
        <a:p>
          <a:pPr marL="0" lvl="0" indent="0" algn="ctr" defTabSz="889000">
            <a:lnSpc>
              <a:spcPct val="90000"/>
            </a:lnSpc>
            <a:spcBef>
              <a:spcPct val="0"/>
            </a:spcBef>
            <a:spcAft>
              <a:spcPct val="35000"/>
            </a:spcAft>
            <a:buNone/>
          </a:pPr>
          <a:endParaRPr lang="en-US" sz="500" kern="1200" dirty="0"/>
        </a:p>
        <a:p>
          <a:pPr marL="0" lvl="0" indent="0" algn="l" defTabSz="889000">
            <a:lnSpc>
              <a:spcPct val="90000"/>
            </a:lnSpc>
            <a:spcBef>
              <a:spcPct val="0"/>
            </a:spcBef>
            <a:spcAft>
              <a:spcPct val="35000"/>
            </a:spcAft>
            <a:buNone/>
          </a:pPr>
          <a:r>
            <a:rPr lang="en-US" sz="1800" kern="1200" dirty="0"/>
            <a:t>High school students  participate in cocurricular programs/ career exploration courses</a:t>
          </a:r>
        </a:p>
      </dsp:txBody>
      <dsp:txXfrm>
        <a:off x="57155" y="1754364"/>
        <a:ext cx="2839514" cy="1824408"/>
      </dsp:txXfrm>
    </dsp:sp>
    <dsp:sp modelId="{C76BEF24-EEF6-45C3-9F1B-DB37C9163ABB}">
      <dsp:nvSpPr>
        <dsp:cNvPr id="0" name=""/>
        <dsp:cNvSpPr/>
      </dsp:nvSpPr>
      <dsp:spPr>
        <a:xfrm>
          <a:off x="3248733" y="2300392"/>
          <a:ext cx="626043" cy="73235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248733" y="2446862"/>
        <a:ext cx="438230" cy="439412"/>
      </dsp:txXfrm>
    </dsp:sp>
    <dsp:sp modelId="{F5ED12B8-30A1-416F-860D-421D2678DEBB}">
      <dsp:nvSpPr>
        <dsp:cNvPr id="0" name=""/>
        <dsp:cNvSpPr/>
      </dsp:nvSpPr>
      <dsp:spPr>
        <a:xfrm>
          <a:off x="4134643" y="1697604"/>
          <a:ext cx="2953034" cy="193792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Community Focused: </a:t>
          </a:r>
        </a:p>
        <a:p>
          <a:pPr marL="0" lvl="0" indent="0" algn="ctr" defTabSz="889000">
            <a:lnSpc>
              <a:spcPct val="90000"/>
            </a:lnSpc>
            <a:spcBef>
              <a:spcPct val="0"/>
            </a:spcBef>
            <a:spcAft>
              <a:spcPct val="35000"/>
            </a:spcAft>
            <a:buNone/>
          </a:pPr>
          <a:endParaRPr lang="en-US" sz="1050" b="1" kern="1200" dirty="0"/>
        </a:p>
        <a:p>
          <a:pPr marL="0" lvl="0" indent="0" algn="l" defTabSz="889000">
            <a:lnSpc>
              <a:spcPct val="90000"/>
            </a:lnSpc>
            <a:spcBef>
              <a:spcPct val="0"/>
            </a:spcBef>
            <a:spcAft>
              <a:spcPct val="35000"/>
            </a:spcAft>
            <a:buNone/>
          </a:pPr>
          <a:r>
            <a:rPr lang="en-US" sz="1800" kern="1200" dirty="0"/>
            <a:t>Current school staff or community members transition into teaching positions </a:t>
          </a:r>
        </a:p>
      </dsp:txBody>
      <dsp:txXfrm>
        <a:off x="4191403" y="1754364"/>
        <a:ext cx="2839514" cy="1824408"/>
      </dsp:txXfrm>
    </dsp:sp>
    <dsp:sp modelId="{40CC20E8-A60B-44FA-B2ED-DA97B2AFC34A}">
      <dsp:nvSpPr>
        <dsp:cNvPr id="0" name=""/>
        <dsp:cNvSpPr/>
      </dsp:nvSpPr>
      <dsp:spPr>
        <a:xfrm>
          <a:off x="7382981" y="2300392"/>
          <a:ext cx="626043" cy="73235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382981" y="2446862"/>
        <a:ext cx="438230" cy="439412"/>
      </dsp:txXfrm>
    </dsp:sp>
    <dsp:sp modelId="{B825DC89-25DA-47B6-A8AF-D525E9658A17}">
      <dsp:nvSpPr>
        <dsp:cNvPr id="0" name=""/>
        <dsp:cNvSpPr/>
      </dsp:nvSpPr>
      <dsp:spPr>
        <a:xfrm>
          <a:off x="8268892" y="1697604"/>
          <a:ext cx="2889042" cy="193792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University Initiated:</a:t>
          </a:r>
        </a:p>
        <a:p>
          <a:pPr marL="0" lvl="0" indent="0" algn="ctr" defTabSz="889000">
            <a:lnSpc>
              <a:spcPct val="90000"/>
            </a:lnSpc>
            <a:spcBef>
              <a:spcPct val="0"/>
            </a:spcBef>
            <a:spcAft>
              <a:spcPct val="35000"/>
            </a:spcAft>
            <a:buNone/>
          </a:pPr>
          <a:endParaRPr lang="en-US" sz="1050" b="1" kern="1200" dirty="0"/>
        </a:p>
        <a:p>
          <a:pPr marL="0" lvl="0" indent="0" algn="l" defTabSz="889000">
            <a:lnSpc>
              <a:spcPct val="90000"/>
            </a:lnSpc>
            <a:spcBef>
              <a:spcPct val="0"/>
            </a:spcBef>
            <a:spcAft>
              <a:spcPct val="35000"/>
            </a:spcAft>
            <a:buNone/>
          </a:pPr>
          <a:r>
            <a:rPr lang="en-US" sz="1800" kern="1200" dirty="0"/>
            <a:t>Preparation providers and districts co-design clinical experiences and coursework   </a:t>
          </a:r>
        </a:p>
      </dsp:txBody>
      <dsp:txXfrm>
        <a:off x="8325652" y="1754364"/>
        <a:ext cx="2775522" cy="1824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C45F3-81DA-1C4F-B52C-54B8962E5CA7}">
      <dsp:nvSpPr>
        <dsp:cNvPr id="0" name=""/>
        <dsp:cNvSpPr/>
      </dsp:nvSpPr>
      <dsp:spPr>
        <a:xfrm>
          <a:off x="0" y="452118"/>
          <a:ext cx="689768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85238-CBD8-D641-8AB8-4F805A2A1E92}">
      <dsp:nvSpPr>
        <dsp:cNvPr id="0" name=""/>
        <dsp:cNvSpPr/>
      </dsp:nvSpPr>
      <dsp:spPr>
        <a:xfrm>
          <a:off x="344884" y="83118"/>
          <a:ext cx="4828381"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01" tIns="0" rIns="182501" bIns="0" numCol="1" spcCol="1270" anchor="ctr" anchorCtr="0">
          <a:noAutofit/>
        </a:bodyPr>
        <a:lstStyle/>
        <a:p>
          <a:pPr marL="0" lvl="0" indent="0" algn="l" defTabSz="1111250">
            <a:lnSpc>
              <a:spcPct val="90000"/>
            </a:lnSpc>
            <a:spcBef>
              <a:spcPct val="0"/>
            </a:spcBef>
            <a:spcAft>
              <a:spcPct val="35000"/>
            </a:spcAft>
            <a:buNone/>
          </a:pPr>
          <a:r>
            <a:rPr lang="en-US" sz="2500" kern="1200"/>
            <a:t>Teacher leaders as facilitators</a:t>
          </a:r>
        </a:p>
      </dsp:txBody>
      <dsp:txXfrm>
        <a:off x="380910" y="119144"/>
        <a:ext cx="4756329" cy="665948"/>
      </dsp:txXfrm>
    </dsp:sp>
    <dsp:sp modelId="{150E29A0-C15B-B848-9597-65331E2CEFA3}">
      <dsp:nvSpPr>
        <dsp:cNvPr id="0" name=""/>
        <dsp:cNvSpPr/>
      </dsp:nvSpPr>
      <dsp:spPr>
        <a:xfrm>
          <a:off x="0" y="1586118"/>
          <a:ext cx="689768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3573CF-5B3B-1F46-9D3E-06B9D03A4770}">
      <dsp:nvSpPr>
        <dsp:cNvPr id="0" name=""/>
        <dsp:cNvSpPr/>
      </dsp:nvSpPr>
      <dsp:spPr>
        <a:xfrm>
          <a:off x="344884" y="1217118"/>
          <a:ext cx="4828381"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01" tIns="0" rIns="182501" bIns="0" numCol="1" spcCol="1270" anchor="ctr" anchorCtr="0">
          <a:noAutofit/>
        </a:bodyPr>
        <a:lstStyle/>
        <a:p>
          <a:pPr marL="0" lvl="0" indent="0" algn="l" defTabSz="1111250">
            <a:lnSpc>
              <a:spcPct val="90000"/>
            </a:lnSpc>
            <a:spcBef>
              <a:spcPct val="0"/>
            </a:spcBef>
            <a:spcAft>
              <a:spcPct val="35000"/>
            </a:spcAft>
            <a:buNone/>
          </a:pPr>
          <a:r>
            <a:rPr lang="en-US" sz="2500" kern="1200"/>
            <a:t>Clinical experiences</a:t>
          </a:r>
          <a:endParaRPr lang="en-US" sz="2500" kern="1200" dirty="0"/>
        </a:p>
      </dsp:txBody>
      <dsp:txXfrm>
        <a:off x="380910" y="1253144"/>
        <a:ext cx="4756329" cy="665948"/>
      </dsp:txXfrm>
    </dsp:sp>
    <dsp:sp modelId="{F8710CAF-1BA5-E443-AAD2-522E3669894F}">
      <dsp:nvSpPr>
        <dsp:cNvPr id="0" name=""/>
        <dsp:cNvSpPr/>
      </dsp:nvSpPr>
      <dsp:spPr>
        <a:xfrm>
          <a:off x="0" y="2720118"/>
          <a:ext cx="689768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499341-A1C7-CF45-9E1A-7ED6105D2150}">
      <dsp:nvSpPr>
        <dsp:cNvPr id="0" name=""/>
        <dsp:cNvSpPr/>
      </dsp:nvSpPr>
      <dsp:spPr>
        <a:xfrm>
          <a:off x="344884" y="2351118"/>
          <a:ext cx="4828381"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01" tIns="0" rIns="182501" bIns="0" numCol="1" spcCol="1270" anchor="ctr" anchorCtr="0">
          <a:noAutofit/>
        </a:bodyPr>
        <a:lstStyle/>
        <a:p>
          <a:pPr marL="0" lvl="0" indent="0" algn="l" defTabSz="1111250">
            <a:lnSpc>
              <a:spcPct val="90000"/>
            </a:lnSpc>
            <a:spcBef>
              <a:spcPct val="0"/>
            </a:spcBef>
            <a:spcAft>
              <a:spcPct val="35000"/>
            </a:spcAft>
            <a:buNone/>
          </a:pPr>
          <a:r>
            <a:rPr lang="en-US" sz="2500" kern="1200"/>
            <a:t>College and career readiness</a:t>
          </a:r>
          <a:endParaRPr lang="en-US" sz="2500" kern="1200" dirty="0"/>
        </a:p>
      </dsp:txBody>
      <dsp:txXfrm>
        <a:off x="380910" y="2387144"/>
        <a:ext cx="4756329" cy="665948"/>
      </dsp:txXfrm>
    </dsp:sp>
    <dsp:sp modelId="{87C5AC22-F099-8B4A-A9C6-B0E63294AA1C}">
      <dsp:nvSpPr>
        <dsp:cNvPr id="0" name=""/>
        <dsp:cNvSpPr/>
      </dsp:nvSpPr>
      <dsp:spPr>
        <a:xfrm>
          <a:off x="0" y="3854118"/>
          <a:ext cx="689768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42B16C-AF28-FC49-B25C-6B2E25B691E1}">
      <dsp:nvSpPr>
        <dsp:cNvPr id="0" name=""/>
        <dsp:cNvSpPr/>
      </dsp:nvSpPr>
      <dsp:spPr>
        <a:xfrm>
          <a:off x="344884" y="3485118"/>
          <a:ext cx="4828381"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01" tIns="0" rIns="182501" bIns="0" numCol="1" spcCol="1270" anchor="ctr" anchorCtr="0">
          <a:noAutofit/>
        </a:bodyPr>
        <a:lstStyle/>
        <a:p>
          <a:pPr marL="0" lvl="0" indent="0" algn="l" defTabSz="1111250">
            <a:lnSpc>
              <a:spcPct val="90000"/>
            </a:lnSpc>
            <a:spcBef>
              <a:spcPct val="0"/>
            </a:spcBef>
            <a:spcAft>
              <a:spcPct val="35000"/>
            </a:spcAft>
            <a:buNone/>
          </a:pPr>
          <a:r>
            <a:rPr lang="en-US" sz="2500" kern="1200"/>
            <a:t>Incentives and partners</a:t>
          </a:r>
          <a:endParaRPr lang="en-US" sz="2500" kern="1200" dirty="0"/>
        </a:p>
      </dsp:txBody>
      <dsp:txXfrm>
        <a:off x="380910" y="3521144"/>
        <a:ext cx="4756329"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11/4/21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337178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of teachers work within 20 miles of where they attended high school. </a:t>
            </a:r>
          </a:p>
          <a:p>
            <a:r>
              <a:rPr lang="en-US" i="1" dirty="0"/>
              <a:t>p. 8 http://</a:t>
            </a:r>
            <a:r>
              <a:rPr lang="en-US" i="1" dirty="0" err="1"/>
              <a:t>journals.sagepub.com</a:t>
            </a:r>
            <a:r>
              <a:rPr lang="en-US" i="1" dirty="0"/>
              <a:t>/</a:t>
            </a:r>
            <a:r>
              <a:rPr lang="en-US" i="1" dirty="0" err="1"/>
              <a:t>doi</a:t>
            </a:r>
            <a:r>
              <a:rPr lang="en-US" i="1" dirty="0"/>
              <a:t>/abs/10.3102/0162373711420864 </a:t>
            </a:r>
            <a:endParaRPr lang="en-US" i="0" dirty="0"/>
          </a:p>
          <a:p>
            <a:endParaRPr lang="en-US" i="0" dirty="0"/>
          </a:p>
          <a:p>
            <a:r>
              <a:rPr lang="en-US" i="0" dirty="0"/>
              <a:t>The future teaching workforces of each community are in each community right now– often sitting on the student side of the desks. With declining enrollment in teacher prep and declining interest in teaching careers in college-bound HS graduates (all-time low of 4% of ACT takers), a more proactive mechanism to engage altruistic future teachers is needed. Recruitment status quo isn’t working, evidenced by shortages, including chronic ones in certain subjects. Also intentional cultivation of a diverse talent pool can build a teaching workforce more demographically reflective of communities and student populations.</a:t>
            </a:r>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2</a:t>
            </a:fld>
            <a:endParaRPr lang="en-US"/>
          </a:p>
        </p:txBody>
      </p:sp>
    </p:spTree>
    <p:extLst>
      <p:ext uri="{BB962C8B-B14F-4D97-AF65-F5344CB8AC3E}">
        <p14:creationId xmlns:p14="http://schemas.microsoft.com/office/powerpoint/2010/main" val="419903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teaching is lovable. </a:t>
            </a:r>
          </a:p>
          <a:p>
            <a:endParaRPr lang="en-US" dirty="0"/>
          </a:p>
          <a:p>
            <a:r>
              <a:rPr lang="en-US" dirty="0"/>
              <a:t>And students are open to it. 40% of HS sophomores polled by </a:t>
            </a:r>
            <a:r>
              <a:rPr lang="en-US" dirty="0" err="1"/>
              <a:t>TEACH.org</a:t>
            </a:r>
            <a:r>
              <a:rPr lang="en-US" dirty="0"/>
              <a:t> said they would be open to exploring teaching to learn more about it.</a:t>
            </a:r>
          </a:p>
          <a:p>
            <a:endParaRPr lang="en-US" dirty="0"/>
          </a:p>
          <a:p>
            <a:r>
              <a:rPr lang="en-US" dirty="0"/>
              <a:t>Scoring at the top of students’ interest inventories about careers: IMPACT. Followed by ownership over work, collaborating in a team, working with young people– facets that teaching in a functional environment provides</a:t>
            </a:r>
          </a:p>
          <a:p>
            <a:endParaRPr lang="en-US" dirty="0"/>
          </a:p>
          <a:p>
            <a:r>
              <a:rPr lang="en-US" dirty="0"/>
              <a:t> </a:t>
            </a:r>
          </a:p>
        </p:txBody>
      </p:sp>
      <p:sp>
        <p:nvSpPr>
          <p:cNvPr id="4" name="Slide Number Placeholder 3"/>
          <p:cNvSpPr>
            <a:spLocks noGrp="1"/>
          </p:cNvSpPr>
          <p:nvPr>
            <p:ph type="sldNum" sz="quarter" idx="5"/>
          </p:nvPr>
        </p:nvSpPr>
        <p:spPr/>
        <p:txBody>
          <a:bodyPr/>
          <a:lstStyle/>
          <a:p>
            <a:fld id="{51A334E6-EF21-5246-86BD-D563EC6B364D}" type="slidenum">
              <a:rPr lang="en-US" smtClean="0"/>
              <a:t>3</a:t>
            </a:fld>
            <a:endParaRPr lang="en-US"/>
          </a:p>
        </p:txBody>
      </p:sp>
    </p:spTree>
    <p:extLst>
      <p:ext uri="{BB962C8B-B14F-4D97-AF65-F5344CB8AC3E}">
        <p14:creationId xmlns:p14="http://schemas.microsoft.com/office/powerpoint/2010/main" val="368043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pathways envisions by Texas Education Agency in its Grow Your Own grant are a helpful guide for GYO models. </a:t>
            </a:r>
          </a:p>
          <a:p>
            <a:endParaRPr lang="en-US" dirty="0"/>
          </a:p>
          <a:p>
            <a:r>
              <a:rPr lang="en-US" dirty="0"/>
              <a:t>Precollegiate: From 2015 to 2017, 45K precollegiate students signed up with Educators Rising, 50% students of color. Still a drop in the bucket compared to FFA’s 650K membership. Agriculture has no workforce pipeline challenges– their biggest problem is a lack of CTE teachers coming up. </a:t>
            </a:r>
          </a:p>
          <a:p>
            <a:endParaRPr lang="en-US" dirty="0"/>
          </a:p>
          <a:p>
            <a:r>
              <a:rPr lang="en-US" dirty="0"/>
              <a:t>Scholarships for any of these models (Ex. GYO Illinois, Call Me Mister, Todays Students Tomorrows Teachers, NC Teaching Fellows) provide a boost but are hard to sustain.</a:t>
            </a:r>
          </a:p>
        </p:txBody>
      </p:sp>
      <p:sp>
        <p:nvSpPr>
          <p:cNvPr id="4" name="Slide Number Placeholder 3"/>
          <p:cNvSpPr>
            <a:spLocks noGrp="1"/>
          </p:cNvSpPr>
          <p:nvPr>
            <p:ph type="sldNum" sz="quarter" idx="5"/>
          </p:nvPr>
        </p:nvSpPr>
        <p:spPr/>
        <p:txBody>
          <a:bodyPr/>
          <a:lstStyle/>
          <a:p>
            <a:fld id="{51A334E6-EF21-5246-86BD-D563EC6B364D}" type="slidenum">
              <a:rPr lang="en-US" smtClean="0"/>
              <a:t>4</a:t>
            </a:fld>
            <a:endParaRPr lang="en-US"/>
          </a:p>
        </p:txBody>
      </p:sp>
    </p:spTree>
    <p:extLst>
      <p:ext uri="{BB962C8B-B14F-4D97-AF65-F5344CB8AC3E}">
        <p14:creationId xmlns:p14="http://schemas.microsoft.com/office/powerpoint/2010/main" val="404427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GYO programs need to be about quality--- a rigorous front end of a coherent continuum that provides participants an on-ramp to a comprehensive prep program or substantive induction.</a:t>
            </a:r>
          </a:p>
          <a:p>
            <a:endParaRPr lang="en-US" dirty="0"/>
          </a:p>
          <a:p>
            <a:r>
              <a:rPr lang="en-US" dirty="0"/>
              <a:t>Educators Rising standards were published in June 2016. NEA-funded project. Developed with NBPTS, using National Board’s exact processes and protocols for convening a committee of 12 practitioners to define what aspiring teachers need to know and be able to do in order to take their first steps on the road to great teaching. </a:t>
            </a:r>
          </a:p>
          <a:p>
            <a:endParaRPr lang="en-US" dirty="0"/>
          </a:p>
          <a:p>
            <a:r>
              <a:rPr lang="en-US" dirty="0"/>
              <a:t>Kentucky Dept of Ed formally adopted Educators Rising Standards to underpin their Teaching and Learning Career Pathway. https://</a:t>
            </a:r>
            <a:r>
              <a:rPr lang="en-US" dirty="0" err="1"/>
              <a:t>education.ky.gov</a:t>
            </a:r>
            <a:r>
              <a:rPr lang="en-US" dirty="0"/>
              <a:t>/teachers/Pages/Educators-</a:t>
            </a:r>
            <a:r>
              <a:rPr lang="en-US" dirty="0" err="1"/>
              <a:t>Rising.aspx</a:t>
            </a:r>
            <a:r>
              <a:rPr lang="en-US" dirty="0"/>
              <a:t> </a:t>
            </a:r>
          </a:p>
        </p:txBody>
      </p:sp>
      <p:sp>
        <p:nvSpPr>
          <p:cNvPr id="4" name="Slide Number Placeholder 3"/>
          <p:cNvSpPr>
            <a:spLocks noGrp="1"/>
          </p:cNvSpPr>
          <p:nvPr>
            <p:ph type="sldNum" sz="quarter" idx="5"/>
          </p:nvPr>
        </p:nvSpPr>
        <p:spPr/>
        <p:txBody>
          <a:bodyPr/>
          <a:lstStyle/>
          <a:p>
            <a:fld id="{51A334E6-EF21-5246-86BD-D563EC6B364D}" type="slidenum">
              <a:rPr lang="en-US" smtClean="0"/>
              <a:t>5</a:t>
            </a:fld>
            <a:endParaRPr lang="en-US"/>
          </a:p>
        </p:txBody>
      </p:sp>
    </p:spTree>
    <p:extLst>
      <p:ext uri="{BB962C8B-B14F-4D97-AF65-F5344CB8AC3E}">
        <p14:creationId xmlns:p14="http://schemas.microsoft.com/office/powerpoint/2010/main" val="336557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look like operationally?</a:t>
            </a:r>
          </a:p>
          <a:p>
            <a:endParaRPr lang="en-US" dirty="0"/>
          </a:p>
          <a:p>
            <a:r>
              <a:rPr lang="en-US" dirty="0"/>
              <a:t>Describe high-touch recruitment, and teacher leaders as reference points in students’ future narratives about their journeys. </a:t>
            </a:r>
          </a:p>
          <a:p>
            <a:endParaRPr lang="en-US" dirty="0"/>
          </a:p>
          <a:p>
            <a:r>
              <a:rPr lang="en-US" dirty="0"/>
              <a:t>Clinical experiences mirror work-based learning opportunities in other pathways– scaffolded, sustained observations, assistance, and ultimately an internship. This is where students get to test-drive teaching, cultivate an identity as a rising educator that can withstand withering discouragement from many corners of their lives. NEA’s survey The American Public School Teacher: Past, Present, Future has shown consistent data over 50 years: #1 reason teachers enter profession and #1 reason they stay is… WORKING WITH STUDENTS. Clinical experience give prospective teachers that best part of teaching to see if they want to go forward as practitioners and change agents. </a:t>
            </a:r>
          </a:p>
          <a:p>
            <a:endParaRPr lang="en-US" dirty="0"/>
          </a:p>
          <a:p>
            <a:r>
              <a:rPr lang="en-US" dirty="0"/>
              <a:t>Ancillary benefits of these programs include CCR– transferrable skills. Some participants may always know they want to be teachers. For many, though, it can be a low-risk, high-engagement exploratory opportunity with a lot of benefits. Also provides teacher leader opportunity to “lead without leaving,” and a concrete mechanism to pay forward their talent, expertise, and desire to be an ambassador for the profession.</a:t>
            </a:r>
          </a:p>
          <a:p>
            <a:endParaRPr lang="en-US" dirty="0"/>
          </a:p>
          <a:p>
            <a:r>
              <a:rPr lang="en-US" dirty="0"/>
              <a:t>Incentives from districts include recognition but more substantively HR can offer conditional jobs or guaranteed interviews (Virginia Beach City Public Schools).</a:t>
            </a:r>
          </a:p>
          <a:p>
            <a:endParaRPr lang="en-US" dirty="0"/>
          </a:p>
          <a:p>
            <a:r>
              <a:rPr lang="en-US" dirty="0"/>
              <a:t>Here, higher </a:t>
            </a:r>
            <a:r>
              <a:rPr lang="en-US" dirty="0" err="1"/>
              <a:t>ed</a:t>
            </a:r>
            <a:r>
              <a:rPr lang="en-US" dirty="0"/>
              <a:t> partners have a big opening to engage across a whole menu of possibilities. Relationships already exist with districts for student teaching placements. These can be deepened with GYO efforts that can </a:t>
            </a:r>
            <a:r>
              <a:rPr lang="en-US" dirty="0" err="1"/>
              <a:t>bolser</a:t>
            </a:r>
            <a:r>
              <a:rPr lang="en-US" dirty="0"/>
              <a:t> EPPs’ recruitment pipeline. Some examples</a:t>
            </a:r>
            <a:r>
              <a:rPr lang="en-US" dirty="0">
                <a:sym typeface="Wingdings" pitchFamily="2" charset="2"/>
              </a:rPr>
              <a:t> (next slide):</a:t>
            </a:r>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6</a:t>
            </a:fld>
            <a:endParaRPr lang="en-US"/>
          </a:p>
        </p:txBody>
      </p:sp>
    </p:spTree>
    <p:extLst>
      <p:ext uri="{BB962C8B-B14F-4D97-AF65-F5344CB8AC3E}">
        <p14:creationId xmlns:p14="http://schemas.microsoft.com/office/powerpoint/2010/main" val="1223018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Offering dual credit (including sharing intro course curriculum)</a:t>
            </a:r>
          </a:p>
          <a:p>
            <a:r>
              <a:rPr lang="en-US" dirty="0"/>
              <a:t>University of Nebraska Omaha</a:t>
            </a:r>
          </a:p>
          <a:p>
            <a:endParaRPr lang="en-US" dirty="0"/>
          </a:p>
          <a:p>
            <a:r>
              <a:rPr lang="en-US" dirty="0"/>
              <a:t>Providing PD to district teacher leaders</a:t>
            </a:r>
          </a:p>
          <a:p>
            <a:r>
              <a:rPr lang="en-US" dirty="0"/>
              <a:t>Towson University (TAM summer institute, curriculum, Blackboard platform with MSDE)</a:t>
            </a:r>
          </a:p>
          <a:p>
            <a:endParaRPr lang="en-US" dirty="0"/>
          </a:p>
          <a:p>
            <a:r>
              <a:rPr lang="en-US" dirty="0"/>
              <a:t>Hosting/organizing on-campus events for GYO participants</a:t>
            </a:r>
          </a:p>
          <a:p>
            <a:r>
              <a:rPr lang="en-US" dirty="0"/>
              <a:t>MidAmerica Nazarene</a:t>
            </a:r>
          </a:p>
          <a:p>
            <a:endParaRPr lang="en-US" dirty="0"/>
          </a:p>
          <a:p>
            <a:r>
              <a:rPr lang="en-US" dirty="0"/>
              <a:t>Engaging with or becoming Educators Rising state/regional affiliates</a:t>
            </a:r>
          </a:p>
          <a:p>
            <a:r>
              <a:rPr lang="en-US" dirty="0"/>
              <a:t>New Mexico State University convening districts in 2015 to make GYO commitments</a:t>
            </a:r>
          </a:p>
          <a:p>
            <a:endParaRPr lang="en-US" dirty="0"/>
          </a:p>
          <a:p>
            <a:r>
              <a:rPr lang="en-US" dirty="0"/>
              <a:t>Collaborating with SEA on statewide initiatives</a:t>
            </a:r>
          </a:p>
          <a:p>
            <a:r>
              <a:rPr lang="en-US" dirty="0"/>
              <a:t>Kentucky: U of Louisville, Kentucky State, Murray State, Northern Kentucky University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Activating EPP students to engage with high school GYO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Boston University</a:t>
            </a:r>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2045550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52" r:id="rId4"/>
    <p:sldLayoutId id="2147483654" r:id="rId5"/>
    <p:sldLayoutId id="2147483655" r:id="rId6"/>
    <p:sldLayoutId id="2147483662" r:id="rId7"/>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415600" y="-810400"/>
            <a:ext cx="11360800" cy="810400"/>
          </a:xfrm>
        </p:spPr>
        <p:txBody>
          <a:bodyPr/>
          <a:lstStyle/>
          <a:p>
            <a:pPr rtl="0"/>
            <a:r>
              <a:rPr lang="en-US"/>
              <a:t>ENTER VIDEO TITLE HERE</a:t>
            </a:r>
            <a:endParaRPr lang="en-US" dirty="0"/>
          </a:p>
        </p:txBody>
      </p:sp>
    </p:spTree>
    <p:extLst>
      <p:ext uri="{BB962C8B-B14F-4D97-AF65-F5344CB8AC3E}">
        <p14:creationId xmlns:p14="http://schemas.microsoft.com/office/powerpoint/2010/main" val="314206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B355-1115-DC4A-8071-3419A02A5349}"/>
              </a:ext>
            </a:extLst>
          </p:cNvPr>
          <p:cNvSpPr>
            <a:spLocks noGrp="1"/>
          </p:cNvSpPr>
          <p:nvPr>
            <p:ph type="title"/>
          </p:nvPr>
        </p:nvSpPr>
        <p:spPr/>
        <p:txBody>
          <a:bodyPr>
            <a:normAutofit/>
          </a:bodyPr>
          <a:lstStyle/>
          <a:p>
            <a:r>
              <a:rPr lang="en-US" sz="4800" b="1" dirty="0">
                <a:latin typeface="Bookman Old Style" panose="02050604050505020204" pitchFamily="18" charset="0"/>
              </a:rPr>
              <a:t>The TAPT Program</a:t>
            </a:r>
          </a:p>
        </p:txBody>
      </p:sp>
      <p:sp>
        <p:nvSpPr>
          <p:cNvPr id="3" name="Content Placeholder 2">
            <a:extLst>
              <a:ext uri="{FF2B5EF4-FFF2-40B4-BE49-F238E27FC236}">
                <a16:creationId xmlns:a16="http://schemas.microsoft.com/office/drawing/2014/main" id="{247AEB5F-1C45-1845-9D80-3C153AF4A820}"/>
              </a:ext>
            </a:extLst>
          </p:cNvPr>
          <p:cNvSpPr>
            <a:spLocks noGrp="1"/>
          </p:cNvSpPr>
          <p:nvPr>
            <p:ph idx="1"/>
          </p:nvPr>
        </p:nvSpPr>
        <p:spPr>
          <a:xfrm>
            <a:off x="649357" y="1825625"/>
            <a:ext cx="10704443" cy="4234212"/>
          </a:xfrm>
        </p:spPr>
        <p:txBody>
          <a:bodyPr>
            <a:normAutofit lnSpcReduction="10000"/>
          </a:bodyPr>
          <a:lstStyle/>
          <a:p>
            <a:r>
              <a:rPr lang="en-US" dirty="0"/>
              <a:t>Participants must be paid teacher assistants in their respective districts with the desire and commitment to become fully licensed teachers. </a:t>
            </a:r>
          </a:p>
          <a:p>
            <a:r>
              <a:rPr lang="en-US" dirty="0"/>
              <a:t>The application process originates through recommendations via District Representatives. </a:t>
            </a:r>
          </a:p>
          <a:p>
            <a:r>
              <a:rPr lang="en-US" dirty="0"/>
              <a:t>The program continues to add new applicants each year as funding is available. Currently, the USBE just fully funded the TAPT Program request for proposal. </a:t>
            </a:r>
          </a:p>
          <a:p>
            <a:endParaRPr lang="en-US" dirty="0"/>
          </a:p>
        </p:txBody>
      </p:sp>
    </p:spTree>
    <p:extLst>
      <p:ext uri="{BB962C8B-B14F-4D97-AF65-F5344CB8AC3E}">
        <p14:creationId xmlns:p14="http://schemas.microsoft.com/office/powerpoint/2010/main" val="274314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8C75-8494-6C4E-9424-A6BA242403BA}"/>
              </a:ext>
            </a:extLst>
          </p:cNvPr>
          <p:cNvSpPr>
            <a:spLocks noGrp="1"/>
          </p:cNvSpPr>
          <p:nvPr>
            <p:ph type="title"/>
          </p:nvPr>
        </p:nvSpPr>
        <p:spPr>
          <a:xfrm>
            <a:off x="838200" y="-271"/>
            <a:ext cx="10515600" cy="1325563"/>
          </a:xfrm>
        </p:spPr>
        <p:txBody>
          <a:bodyPr>
            <a:normAutofit/>
          </a:bodyPr>
          <a:lstStyle/>
          <a:p>
            <a:r>
              <a:rPr lang="en-US" sz="4400" b="1" dirty="0">
                <a:latin typeface="Bookman Old Style" panose="02050604050505020204" pitchFamily="18" charset="0"/>
              </a:rPr>
              <a:t>TAPT PROCESS</a:t>
            </a:r>
          </a:p>
        </p:txBody>
      </p:sp>
      <p:sp>
        <p:nvSpPr>
          <p:cNvPr id="3" name="Content Placeholder 2">
            <a:extLst>
              <a:ext uri="{FF2B5EF4-FFF2-40B4-BE49-F238E27FC236}">
                <a16:creationId xmlns:a16="http://schemas.microsoft.com/office/drawing/2014/main" id="{09AEC5C6-E856-E549-A72C-090E53FB6BBD}"/>
              </a:ext>
            </a:extLst>
          </p:cNvPr>
          <p:cNvSpPr>
            <a:spLocks noGrp="1"/>
          </p:cNvSpPr>
          <p:nvPr>
            <p:ph idx="1"/>
          </p:nvPr>
        </p:nvSpPr>
        <p:spPr>
          <a:xfrm>
            <a:off x="445698" y="1147688"/>
            <a:ext cx="11300604" cy="5175849"/>
          </a:xfrm>
        </p:spPr>
        <p:txBody>
          <a:bodyPr>
            <a:normAutofit fontScale="92500" lnSpcReduction="10000"/>
          </a:bodyPr>
          <a:lstStyle/>
          <a:p>
            <a:r>
              <a:rPr lang="en-US" dirty="0"/>
              <a:t>District representatives at the 6 school districts are alerted by the TAPT director as to how many scholarships/spots are available for the upcoming school year</a:t>
            </a:r>
          </a:p>
          <a:p>
            <a:r>
              <a:rPr lang="en-US" dirty="0"/>
              <a:t>District representatives compile a list of teachers they recommend would make a good fit for the TAPT program</a:t>
            </a:r>
          </a:p>
          <a:p>
            <a:r>
              <a:rPr lang="en-US" dirty="0"/>
              <a:t>District recommended candidates can then apply for consideration for potential entry into the TAPT program. </a:t>
            </a:r>
          </a:p>
          <a:p>
            <a:r>
              <a:rPr lang="en-US" dirty="0"/>
              <a:t>Applicants will only be considered for TAPT only if they agree they will complete the program, and if they are unable, repay the financial awards they were provided by the TAPT program. </a:t>
            </a:r>
          </a:p>
          <a:p>
            <a:endParaRPr lang="en-US" dirty="0"/>
          </a:p>
        </p:txBody>
      </p:sp>
    </p:spTree>
    <p:extLst>
      <p:ext uri="{BB962C8B-B14F-4D97-AF65-F5344CB8AC3E}">
        <p14:creationId xmlns:p14="http://schemas.microsoft.com/office/powerpoint/2010/main" val="169639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0DA9-F419-B84C-B63C-2D2680465674}"/>
              </a:ext>
            </a:extLst>
          </p:cNvPr>
          <p:cNvSpPr>
            <a:spLocks noGrp="1"/>
          </p:cNvSpPr>
          <p:nvPr>
            <p:ph type="title"/>
          </p:nvPr>
        </p:nvSpPr>
        <p:spPr/>
        <p:txBody>
          <a:bodyPr>
            <a:normAutofit/>
          </a:bodyPr>
          <a:lstStyle/>
          <a:p>
            <a:r>
              <a:rPr lang="en-US" sz="4800" b="1" dirty="0">
                <a:latin typeface="Bookman Old Style" panose="02050604050505020204" pitchFamily="18" charset="0"/>
              </a:rPr>
              <a:t>TAPT STATS</a:t>
            </a:r>
          </a:p>
        </p:txBody>
      </p:sp>
      <p:sp>
        <p:nvSpPr>
          <p:cNvPr id="3" name="Content Placeholder 2">
            <a:extLst>
              <a:ext uri="{FF2B5EF4-FFF2-40B4-BE49-F238E27FC236}">
                <a16:creationId xmlns:a16="http://schemas.microsoft.com/office/drawing/2014/main" id="{E66AAD4F-F48A-2A43-BE1B-89738DA986D2}"/>
              </a:ext>
            </a:extLst>
          </p:cNvPr>
          <p:cNvSpPr>
            <a:spLocks noGrp="1"/>
          </p:cNvSpPr>
          <p:nvPr>
            <p:ph idx="1"/>
          </p:nvPr>
        </p:nvSpPr>
        <p:spPr>
          <a:xfrm>
            <a:off x="516835" y="1825625"/>
            <a:ext cx="11025808" cy="4234212"/>
          </a:xfrm>
        </p:spPr>
        <p:txBody>
          <a:bodyPr>
            <a:normAutofit lnSpcReduction="10000"/>
          </a:bodyPr>
          <a:lstStyle/>
          <a:p>
            <a:r>
              <a:rPr lang="en-US" dirty="0"/>
              <a:t>Number of 2017-2018 Applications Received for TAPT: 56</a:t>
            </a:r>
          </a:p>
          <a:p>
            <a:r>
              <a:rPr lang="en-US" dirty="0"/>
              <a:t>Total Number of Current Participants in TAPT Program: 34</a:t>
            </a:r>
          </a:p>
          <a:p>
            <a:r>
              <a:rPr lang="en-US" dirty="0"/>
              <a:t>Total Tuition Paid via USBE in 2017-2018 for TAPT Participants: $98,678.42</a:t>
            </a:r>
          </a:p>
          <a:p>
            <a:r>
              <a:rPr lang="en-US" dirty="0"/>
              <a:t>Total number of TAPT participants who earned a teaching license in 2017-2018: 7</a:t>
            </a:r>
          </a:p>
          <a:p>
            <a:pPr lvl="1"/>
            <a:r>
              <a:rPr lang="en-US" dirty="0"/>
              <a:t>SE = 5 </a:t>
            </a:r>
          </a:p>
          <a:p>
            <a:pPr lvl="1"/>
            <a:r>
              <a:rPr lang="en-US" dirty="0"/>
              <a:t>GE = 2 (Elementary Ed) </a:t>
            </a:r>
          </a:p>
          <a:p>
            <a:endParaRPr lang="en-US" dirty="0"/>
          </a:p>
          <a:p>
            <a:endParaRPr lang="en-US" dirty="0"/>
          </a:p>
          <a:p>
            <a:endParaRPr lang="en-US" dirty="0"/>
          </a:p>
        </p:txBody>
      </p:sp>
    </p:spTree>
    <p:extLst>
      <p:ext uri="{BB962C8B-B14F-4D97-AF65-F5344CB8AC3E}">
        <p14:creationId xmlns:p14="http://schemas.microsoft.com/office/powerpoint/2010/main" val="242253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290D-E251-B944-8C93-2668165D71C4}"/>
              </a:ext>
            </a:extLst>
          </p:cNvPr>
          <p:cNvSpPr>
            <a:spLocks noGrp="1"/>
          </p:cNvSpPr>
          <p:nvPr>
            <p:ph type="title"/>
          </p:nvPr>
        </p:nvSpPr>
        <p:spPr/>
        <p:txBody>
          <a:bodyPr>
            <a:normAutofit/>
          </a:bodyPr>
          <a:lstStyle/>
          <a:p>
            <a:r>
              <a:rPr lang="en-US" sz="4800" b="1" dirty="0">
                <a:latin typeface="Bookman Old Style" panose="02050604050505020204" pitchFamily="18" charset="0"/>
              </a:rPr>
              <a:t>TAPT Program </a:t>
            </a:r>
          </a:p>
        </p:txBody>
      </p:sp>
      <p:sp>
        <p:nvSpPr>
          <p:cNvPr id="3" name="Content Placeholder 2">
            <a:extLst>
              <a:ext uri="{FF2B5EF4-FFF2-40B4-BE49-F238E27FC236}">
                <a16:creationId xmlns:a16="http://schemas.microsoft.com/office/drawing/2014/main" id="{A2410DDC-DA92-A945-BB6A-59FC49E1C10E}"/>
              </a:ext>
            </a:extLst>
          </p:cNvPr>
          <p:cNvSpPr>
            <a:spLocks noGrp="1"/>
          </p:cNvSpPr>
          <p:nvPr>
            <p:ph idx="1"/>
          </p:nvPr>
        </p:nvSpPr>
        <p:spPr/>
        <p:txBody>
          <a:bodyPr/>
          <a:lstStyle/>
          <a:p>
            <a:r>
              <a:rPr lang="en-US" dirty="0"/>
              <a:t>Final thoughts or questions? </a:t>
            </a:r>
          </a:p>
        </p:txBody>
      </p:sp>
    </p:spTree>
    <p:extLst>
      <p:ext uri="{BB962C8B-B14F-4D97-AF65-F5344CB8AC3E}">
        <p14:creationId xmlns:p14="http://schemas.microsoft.com/office/powerpoint/2010/main" val="122177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U.S. Office of Special Education Programs logo: Ideas that 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244704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9C22-73DD-AC4B-8033-050061E99ECA}"/>
              </a:ext>
            </a:extLst>
          </p:cNvPr>
          <p:cNvSpPr>
            <a:spLocks noGrp="1"/>
          </p:cNvSpPr>
          <p:nvPr>
            <p:ph type="title"/>
          </p:nvPr>
        </p:nvSpPr>
        <p:spPr>
          <a:xfrm>
            <a:off x="927490" y="2521103"/>
            <a:ext cx="10515600" cy="1325563"/>
          </a:xfrm>
        </p:spPr>
        <p:txBody>
          <a:bodyPr>
            <a:noAutofit/>
          </a:bodyPr>
          <a:lstStyle/>
          <a:p>
            <a:r>
              <a:rPr lang="en-US" sz="12000" b="1" dirty="0"/>
              <a:t>60% </a:t>
            </a:r>
            <a:br>
              <a:rPr lang="en-US" sz="12000" b="1" dirty="0"/>
            </a:br>
            <a:r>
              <a:rPr lang="en-US" sz="12000" b="1" dirty="0"/>
              <a:t>20 miles</a:t>
            </a:r>
          </a:p>
        </p:txBody>
      </p:sp>
    </p:spTree>
    <p:extLst>
      <p:ext uri="{BB962C8B-B14F-4D97-AF65-F5344CB8AC3E}">
        <p14:creationId xmlns:p14="http://schemas.microsoft.com/office/powerpoint/2010/main" val="173715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B9B6-FC95-0548-9969-B5209BD26691}"/>
              </a:ext>
            </a:extLst>
          </p:cNvPr>
          <p:cNvSpPr>
            <a:spLocks noGrp="1"/>
          </p:cNvSpPr>
          <p:nvPr>
            <p:ph type="title"/>
          </p:nvPr>
        </p:nvSpPr>
        <p:spPr/>
        <p:txBody>
          <a:bodyPr/>
          <a:lstStyle/>
          <a:p>
            <a:r>
              <a:rPr lang="en-US" dirty="0">
                <a:latin typeface="Bookman Old Style" panose="02050604050505020204" pitchFamily="18" charset="0"/>
              </a:rPr>
              <a:t>WE Need a new generation to fall in love with teaching. Fortunately…</a:t>
            </a:r>
          </a:p>
        </p:txBody>
      </p:sp>
      <p:pic>
        <p:nvPicPr>
          <p:cNvPr id="3" name="Picture 2" descr="Image of four high school students leaning against their lockers, wearing matching t-shirts that read &quot;Educators Rising&quot;.">
            <a:extLst>
              <a:ext uri="{FF2B5EF4-FFF2-40B4-BE49-F238E27FC236}">
                <a16:creationId xmlns:a16="http://schemas.microsoft.com/office/drawing/2014/main" id="{9F0A55FD-1B68-8642-95D3-ABA2A10D00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473"/>
          <a:stretch/>
        </p:blipFill>
        <p:spPr>
          <a:xfrm>
            <a:off x="2154391" y="1690688"/>
            <a:ext cx="8347761" cy="4297330"/>
          </a:xfrm>
          <a:prstGeom prst="rect">
            <a:avLst/>
          </a:prstGeom>
        </p:spPr>
      </p:pic>
      <p:sp>
        <p:nvSpPr>
          <p:cNvPr id="4" name="TextBox 3">
            <a:extLst>
              <a:ext uri="{FF2B5EF4-FFF2-40B4-BE49-F238E27FC236}">
                <a16:creationId xmlns:a16="http://schemas.microsoft.com/office/drawing/2014/main" id="{34A95572-9F5C-BC45-9DC1-360B96CAC9E2}"/>
              </a:ext>
            </a:extLst>
          </p:cNvPr>
          <p:cNvSpPr txBox="1"/>
          <p:nvPr/>
        </p:nvSpPr>
        <p:spPr>
          <a:xfrm>
            <a:off x="8034727" y="5988018"/>
            <a:ext cx="2359685" cy="307777"/>
          </a:xfrm>
          <a:prstGeom prst="rect">
            <a:avLst/>
          </a:prstGeom>
          <a:noFill/>
        </p:spPr>
        <p:txBody>
          <a:bodyPr wrap="none" rtlCol="0">
            <a:spAutoFit/>
          </a:bodyPr>
          <a:lstStyle/>
          <a:p>
            <a:r>
              <a:rPr lang="en-US" sz="1400" dirty="0"/>
              <a:t>Photo credit: Educators Rising</a:t>
            </a:r>
          </a:p>
        </p:txBody>
      </p:sp>
    </p:spTree>
    <p:extLst>
      <p:ext uri="{BB962C8B-B14F-4D97-AF65-F5344CB8AC3E}">
        <p14:creationId xmlns:p14="http://schemas.microsoft.com/office/powerpoint/2010/main" val="325329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B9B9-DA0C-B04A-BC63-A7915474DB7D}"/>
              </a:ext>
            </a:extLst>
          </p:cNvPr>
          <p:cNvSpPr>
            <a:spLocks noGrp="1"/>
          </p:cNvSpPr>
          <p:nvPr>
            <p:ph type="title"/>
          </p:nvPr>
        </p:nvSpPr>
        <p:spPr>
          <a:xfrm>
            <a:off x="516835" y="365125"/>
            <a:ext cx="11158330" cy="1325563"/>
          </a:xfrm>
        </p:spPr>
        <p:txBody>
          <a:bodyPr>
            <a:noAutofit/>
          </a:bodyPr>
          <a:lstStyle/>
          <a:p>
            <a:r>
              <a:rPr lang="en-US" sz="4800" b="1" dirty="0">
                <a:latin typeface="Bookman Old Style" panose="02050604050505020204" pitchFamily="18" charset="0"/>
              </a:rPr>
              <a:t>COMMON GROW YOUR OWN STRUCTURES</a:t>
            </a:r>
          </a:p>
        </p:txBody>
      </p:sp>
      <p:graphicFrame>
        <p:nvGraphicFramePr>
          <p:cNvPr id="4" name="Content Placeholder 4">
            <a:extLst>
              <a:ext uri="{FF2B5EF4-FFF2-40B4-BE49-F238E27FC236}">
                <a16:creationId xmlns:a16="http://schemas.microsoft.com/office/drawing/2014/main" id="{4DE87458-478C-C74D-9031-2C18D58BF81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57485090"/>
              </p:ext>
            </p:extLst>
          </p:nvPr>
        </p:nvGraphicFramePr>
        <p:xfrm>
          <a:off x="516835" y="1027906"/>
          <a:ext cx="11158330" cy="5333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71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man Old Style" panose="02050604050505020204" pitchFamily="18" charset="0"/>
              </a:rPr>
              <a:t>WHAT DO ASPIRING TEACHERS NEED TO KNOW AND BE ABLE TO DO?</a:t>
            </a:r>
            <a:r>
              <a:rPr lang="en-US" dirty="0"/>
              <a:t> </a:t>
            </a:r>
          </a:p>
        </p:txBody>
      </p:sp>
      <p:sp>
        <p:nvSpPr>
          <p:cNvPr id="6" name="Content Placeholder 2">
            <a:extLst>
              <a:ext uri="{FF2B5EF4-FFF2-40B4-BE49-F238E27FC236}">
                <a16:creationId xmlns:a16="http://schemas.microsoft.com/office/drawing/2014/main" id="{4903DC36-34F0-5544-B5E6-C178FB04536D}"/>
              </a:ext>
            </a:extLst>
          </p:cNvPr>
          <p:cNvSpPr txBox="1">
            <a:spLocks/>
          </p:cNvSpPr>
          <p:nvPr/>
        </p:nvSpPr>
        <p:spPr>
          <a:xfrm>
            <a:off x="526510" y="1575345"/>
            <a:ext cx="10684830" cy="4427890"/>
          </a:xfrm>
          <a:prstGeom prst="rect">
            <a:avLst/>
          </a:prstGeom>
        </p:spPr>
        <p:txBody>
          <a:bodyPr/>
          <a:lst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Alignment with continuum of professional knowledge and skills</a:t>
            </a:r>
          </a:p>
          <a:p>
            <a:pPr lvl="2"/>
            <a:r>
              <a:rPr lang="en-US" sz="2400" dirty="0"/>
              <a:t>Standard I: Understanding the Profession</a:t>
            </a:r>
          </a:p>
          <a:p>
            <a:pPr lvl="2"/>
            <a:r>
              <a:rPr lang="en-US" sz="2400" dirty="0"/>
              <a:t>Standard II: Learning About Students</a:t>
            </a:r>
          </a:p>
          <a:p>
            <a:pPr lvl="2"/>
            <a:r>
              <a:rPr lang="en-US" sz="2400" dirty="0"/>
              <a:t>Standard III: Building Content Knowledge</a:t>
            </a:r>
          </a:p>
          <a:p>
            <a:pPr lvl="2"/>
            <a:r>
              <a:rPr lang="en-US" sz="2400" dirty="0"/>
              <a:t>Standard IV: Engaging in Responsive Planning</a:t>
            </a:r>
          </a:p>
          <a:p>
            <a:pPr lvl="2"/>
            <a:r>
              <a:rPr lang="en-US" sz="2400" dirty="0"/>
              <a:t>Standard V: Implementing Instruction</a:t>
            </a:r>
          </a:p>
          <a:p>
            <a:pPr lvl="2"/>
            <a:r>
              <a:rPr lang="en-US" sz="2400" dirty="0"/>
              <a:t>Standard VI: Using Assessments and Data</a:t>
            </a:r>
          </a:p>
          <a:p>
            <a:pPr lvl="2"/>
            <a:r>
              <a:rPr lang="en-US" sz="2400" dirty="0"/>
              <a:t>Standard VII: Engaging in Reflective Practice</a:t>
            </a:r>
          </a:p>
          <a:p>
            <a:pPr marL="0" indent="0">
              <a:buFont typeface="Arial"/>
              <a:buNone/>
            </a:pPr>
            <a:endParaRPr lang="en-US" dirty="0"/>
          </a:p>
        </p:txBody>
      </p:sp>
      <p:pic>
        <p:nvPicPr>
          <p:cNvPr id="7" name="Picture 6" descr="Red box that reads: Educators Rising Standards">
            <a:extLst>
              <a:ext uri="{FF2B5EF4-FFF2-40B4-BE49-F238E27FC236}">
                <a16:creationId xmlns:a16="http://schemas.microsoft.com/office/drawing/2014/main" id="{F39FE2E9-C893-7240-95DF-2D1D0C01D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9947" y="2996624"/>
            <a:ext cx="3285543" cy="792666"/>
          </a:xfrm>
          <a:prstGeom prst="rect">
            <a:avLst/>
          </a:prstGeom>
        </p:spPr>
      </p:pic>
    </p:spTree>
    <p:extLst>
      <p:ext uri="{BB962C8B-B14F-4D97-AF65-F5344CB8AC3E}">
        <p14:creationId xmlns:p14="http://schemas.microsoft.com/office/powerpoint/2010/main" val="183131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Bookman Old Style" panose="02050604050505020204" pitchFamily="18" charset="0"/>
              </a:rPr>
              <a:t>Spotlight on Cocurricular, Pre-collegiate Models for Exploring Teaching</a:t>
            </a:r>
          </a:p>
        </p:txBody>
      </p:sp>
      <p:graphicFrame>
        <p:nvGraphicFramePr>
          <p:cNvPr id="2" name="Diagram 1">
            <a:extLst>
              <a:ext uri="{FF2B5EF4-FFF2-40B4-BE49-F238E27FC236}">
                <a16:creationId xmlns:a16="http://schemas.microsoft.com/office/drawing/2014/main" id="{0807896B-2777-4143-809A-7CF1C8543D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4867733"/>
              </p:ext>
            </p:extLst>
          </p:nvPr>
        </p:nvGraphicFramePr>
        <p:xfrm>
          <a:off x="2603501" y="1690688"/>
          <a:ext cx="6897688" cy="4567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974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B41B-32E9-BD43-ACA5-0D27BD8DE4D4}"/>
              </a:ext>
            </a:extLst>
          </p:cNvPr>
          <p:cNvSpPr>
            <a:spLocks noGrp="1"/>
          </p:cNvSpPr>
          <p:nvPr>
            <p:ph type="title"/>
          </p:nvPr>
        </p:nvSpPr>
        <p:spPr>
          <a:xfrm>
            <a:off x="490330" y="365125"/>
            <a:ext cx="10863470" cy="1325563"/>
          </a:xfrm>
        </p:spPr>
        <p:txBody>
          <a:bodyPr/>
          <a:lstStyle/>
          <a:p>
            <a:r>
              <a:rPr lang="en-US" b="1" dirty="0">
                <a:latin typeface="Bookman Old Style" panose="02050604050505020204" pitchFamily="18" charset="0"/>
              </a:rPr>
              <a:t>EDUCATOR PREP PROGRAMS ENGAGE IN </a:t>
            </a:r>
            <a:br>
              <a:rPr lang="en-US" b="1" dirty="0">
                <a:latin typeface="Bookman Old Style" panose="02050604050505020204" pitchFamily="18" charset="0"/>
              </a:rPr>
            </a:br>
            <a:r>
              <a:rPr lang="en-US" b="1" dirty="0">
                <a:latin typeface="Bookman Old Style" panose="02050604050505020204" pitchFamily="18" charset="0"/>
              </a:rPr>
              <a:t>GROW YOUR Own BY…</a:t>
            </a:r>
          </a:p>
        </p:txBody>
      </p:sp>
      <p:sp>
        <p:nvSpPr>
          <p:cNvPr id="3" name="Content Placeholder 2">
            <a:extLst>
              <a:ext uri="{FF2B5EF4-FFF2-40B4-BE49-F238E27FC236}">
                <a16:creationId xmlns:a16="http://schemas.microsoft.com/office/drawing/2014/main" id="{8B737019-6BC8-0346-A831-3656052D21ED}"/>
              </a:ext>
            </a:extLst>
          </p:cNvPr>
          <p:cNvSpPr>
            <a:spLocks noGrp="1"/>
          </p:cNvSpPr>
          <p:nvPr>
            <p:ph idx="1"/>
          </p:nvPr>
        </p:nvSpPr>
        <p:spPr>
          <a:xfrm>
            <a:off x="389745" y="1825625"/>
            <a:ext cx="11437494" cy="4234212"/>
          </a:xfrm>
        </p:spPr>
        <p:txBody>
          <a:bodyPr>
            <a:normAutofit lnSpcReduction="10000"/>
          </a:bodyPr>
          <a:lstStyle/>
          <a:p>
            <a:r>
              <a:rPr lang="en-US" dirty="0"/>
              <a:t>Offering dual credit (including sharing intro course curriculum)</a:t>
            </a:r>
          </a:p>
          <a:p>
            <a:r>
              <a:rPr lang="en-US" dirty="0"/>
              <a:t>Providing PD to district teacher leaders</a:t>
            </a:r>
          </a:p>
          <a:p>
            <a:r>
              <a:rPr lang="en-US" dirty="0"/>
              <a:t>Hosting/organizing on-campus events for GYO participants</a:t>
            </a:r>
          </a:p>
          <a:p>
            <a:r>
              <a:rPr lang="en-US" dirty="0"/>
              <a:t>Engaging with or becoming Educators Rising state/regional affiliates</a:t>
            </a:r>
          </a:p>
          <a:p>
            <a:r>
              <a:rPr lang="en-US" dirty="0"/>
              <a:t>Collaborating with SEA on statewide initiatives</a:t>
            </a:r>
          </a:p>
          <a:p>
            <a:r>
              <a:rPr lang="en-US" dirty="0"/>
              <a:t>Activating EPP students to engage with high school GYO participants</a:t>
            </a:r>
          </a:p>
          <a:p>
            <a:endParaRPr lang="en-US" dirty="0"/>
          </a:p>
          <a:p>
            <a:endParaRPr lang="en-US" dirty="0"/>
          </a:p>
          <a:p>
            <a:endParaRPr lang="en-US" dirty="0"/>
          </a:p>
        </p:txBody>
      </p:sp>
    </p:spTree>
    <p:extLst>
      <p:ext uri="{BB962C8B-B14F-4D97-AF65-F5344CB8AC3E}">
        <p14:creationId xmlns:p14="http://schemas.microsoft.com/office/powerpoint/2010/main" val="80502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2560F6-EEB2-8149-8326-06C45BCEF480}"/>
              </a:ext>
            </a:extLst>
          </p:cNvPr>
          <p:cNvSpPr>
            <a:spLocks noGrp="1"/>
          </p:cNvSpPr>
          <p:nvPr>
            <p:ph type="title"/>
          </p:nvPr>
        </p:nvSpPr>
        <p:spPr/>
        <p:txBody>
          <a:bodyPr>
            <a:normAutofit/>
          </a:bodyPr>
          <a:lstStyle/>
          <a:p>
            <a:r>
              <a:rPr lang="en-US" sz="4400" b="1" dirty="0">
                <a:latin typeface="Bookman Old Style" panose="02050604050505020204" pitchFamily="18" charset="0"/>
              </a:rPr>
              <a:t>The TAPT Program</a:t>
            </a:r>
          </a:p>
        </p:txBody>
      </p:sp>
      <p:sp>
        <p:nvSpPr>
          <p:cNvPr id="4" name="Content Placeholder 3">
            <a:extLst>
              <a:ext uri="{FF2B5EF4-FFF2-40B4-BE49-F238E27FC236}">
                <a16:creationId xmlns:a16="http://schemas.microsoft.com/office/drawing/2014/main" id="{29306E9F-B313-3B44-B084-F3A0E9D0E121}"/>
              </a:ext>
            </a:extLst>
          </p:cNvPr>
          <p:cNvSpPr>
            <a:spLocks noGrp="1"/>
          </p:cNvSpPr>
          <p:nvPr>
            <p:ph idx="1"/>
          </p:nvPr>
        </p:nvSpPr>
        <p:spPr/>
        <p:txBody>
          <a:bodyPr/>
          <a:lstStyle/>
          <a:p>
            <a:pPr marL="0" indent="0">
              <a:buNone/>
            </a:pPr>
            <a:r>
              <a:rPr lang="en-US" dirty="0"/>
              <a:t>The TAPT program remains committed to providing an evidence based preparation pathway for paraprofessionals or other K-12 school employees to earn full licensure as teachers in public and rural schools. </a:t>
            </a:r>
          </a:p>
        </p:txBody>
      </p:sp>
    </p:spTree>
    <p:extLst>
      <p:ext uri="{BB962C8B-B14F-4D97-AF65-F5344CB8AC3E}">
        <p14:creationId xmlns:p14="http://schemas.microsoft.com/office/powerpoint/2010/main" val="415906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BE27B7-8DD6-194B-811F-BC534D6F38B2}"/>
              </a:ext>
            </a:extLst>
          </p:cNvPr>
          <p:cNvSpPr>
            <a:spLocks noGrp="1"/>
          </p:cNvSpPr>
          <p:nvPr>
            <p:ph type="title"/>
          </p:nvPr>
        </p:nvSpPr>
        <p:spPr>
          <a:xfrm>
            <a:off x="838200" y="365125"/>
            <a:ext cx="10770704" cy="1325563"/>
          </a:xfrm>
        </p:spPr>
        <p:txBody>
          <a:bodyPr>
            <a:normAutofit fontScale="90000"/>
          </a:bodyPr>
          <a:lstStyle/>
          <a:p>
            <a:r>
              <a:rPr lang="en-US" sz="4800" b="1" dirty="0">
                <a:latin typeface="Bookman Old Style" panose="02050604050505020204" pitchFamily="18" charset="0"/>
              </a:rPr>
              <a:t>History of The TAPT Program</a:t>
            </a:r>
          </a:p>
        </p:txBody>
      </p:sp>
      <p:sp>
        <p:nvSpPr>
          <p:cNvPr id="4" name="Content Placeholder 3">
            <a:extLst>
              <a:ext uri="{FF2B5EF4-FFF2-40B4-BE49-F238E27FC236}">
                <a16:creationId xmlns:a16="http://schemas.microsoft.com/office/drawing/2014/main" id="{72DF7375-7C70-8341-90DE-83293466A744}"/>
              </a:ext>
            </a:extLst>
          </p:cNvPr>
          <p:cNvSpPr>
            <a:spLocks noGrp="1"/>
          </p:cNvSpPr>
          <p:nvPr>
            <p:ph idx="1"/>
          </p:nvPr>
        </p:nvSpPr>
        <p:spPr/>
        <p:txBody>
          <a:bodyPr>
            <a:normAutofit lnSpcReduction="10000"/>
          </a:bodyPr>
          <a:lstStyle/>
          <a:p>
            <a:r>
              <a:rPr lang="en-US" dirty="0"/>
              <a:t>The TAPT Program was developed at the request from the superintendents of six (6) school districts that surround Weber State University. </a:t>
            </a:r>
          </a:p>
          <a:p>
            <a:r>
              <a:rPr lang="en-US" dirty="0"/>
              <a:t>Superintendents identified a critical need for licensed special education teachers in their respective districts. </a:t>
            </a:r>
          </a:p>
          <a:p>
            <a:r>
              <a:rPr lang="en-US" dirty="0"/>
              <a:t>The TAPT program was initially funded by monies received from the Utah State Office of Education (now the USBE) </a:t>
            </a:r>
            <a:br>
              <a:rPr lang="en-US" dirty="0"/>
            </a:br>
            <a:endParaRPr lang="en-US" dirty="0"/>
          </a:p>
        </p:txBody>
      </p:sp>
    </p:spTree>
    <p:extLst>
      <p:ext uri="{BB962C8B-B14F-4D97-AF65-F5344CB8AC3E}">
        <p14:creationId xmlns:p14="http://schemas.microsoft.com/office/powerpoint/2010/main" val="2124221408"/>
      </p:ext>
    </p:extLst>
  </p:cSld>
  <p:clrMapOvr>
    <a:masterClrMapping/>
  </p:clrMapOvr>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1460</Words>
  <Application>Microsoft Macintosh PowerPoint</Application>
  <PresentationFormat>Widescreen</PresentationFormat>
  <Paragraphs>119</Paragraphs>
  <Slides>14</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Bookman Old Style</vt:lpstr>
      <vt:lpstr>Calibri</vt:lpstr>
      <vt:lpstr>Gotham Bold</vt:lpstr>
      <vt:lpstr>Helvetica Neue</vt:lpstr>
      <vt:lpstr>Light Background</vt:lpstr>
      <vt:lpstr>Dark Background</vt:lpstr>
      <vt:lpstr>ENTER VIDEO TITLE HERE</vt:lpstr>
      <vt:lpstr>60%  20 miles</vt:lpstr>
      <vt:lpstr>WE Need a new generation to fall in love with teaching. Fortunately…</vt:lpstr>
      <vt:lpstr>COMMON GROW YOUR OWN STRUCTURES</vt:lpstr>
      <vt:lpstr>WHAT DO ASPIRING TEACHERS NEED TO KNOW AND BE ABLE TO DO? </vt:lpstr>
      <vt:lpstr>Spotlight on Cocurricular, Pre-collegiate Models for Exploring Teaching</vt:lpstr>
      <vt:lpstr>EDUCATOR PREP PROGRAMS ENGAGE IN  GROW YOUR Own BY…</vt:lpstr>
      <vt:lpstr>The TAPT Program</vt:lpstr>
      <vt:lpstr>History of The TAPT Program</vt:lpstr>
      <vt:lpstr>The TAPT Program</vt:lpstr>
      <vt:lpstr>TAPT PROCESS</vt:lpstr>
      <vt:lpstr>TAPT STATS</vt:lpstr>
      <vt:lpstr>TAPT Program </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Grow-Your-Own and on Paraprofessional Step-Up programs</dc:title>
  <dc:creator>Myers,Jonte A</dc:creator>
  <cp:lastModifiedBy>Steele,Jessica A</cp:lastModifiedBy>
  <cp:revision>9</cp:revision>
  <dcterms:created xsi:type="dcterms:W3CDTF">2018-12-03T15:34:48Z</dcterms:created>
  <dcterms:modified xsi:type="dcterms:W3CDTF">2021-11-04T21:30:35Z</dcterms:modified>
</cp:coreProperties>
</file>