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31"/>
  </p:notesMasterIdLst>
  <p:sldIdLst>
    <p:sldId id="289" r:id="rId4"/>
    <p:sldId id="257" r:id="rId5"/>
    <p:sldId id="258" r:id="rId6"/>
    <p:sldId id="259" r:id="rId7"/>
    <p:sldId id="260" r:id="rId8"/>
    <p:sldId id="261" r:id="rId9"/>
    <p:sldId id="262" r:id="rId10"/>
    <p:sldId id="263" r:id="rId11"/>
    <p:sldId id="264" r:id="rId12"/>
    <p:sldId id="265" r:id="rId13"/>
    <p:sldId id="429" r:id="rId14"/>
    <p:sldId id="450" r:id="rId15"/>
    <p:sldId id="452" r:id="rId16"/>
    <p:sldId id="438" r:id="rId17"/>
    <p:sldId id="439" r:id="rId18"/>
    <p:sldId id="449" r:id="rId19"/>
    <p:sldId id="447" r:id="rId20"/>
    <p:sldId id="412" r:id="rId21"/>
    <p:sldId id="446" r:id="rId22"/>
    <p:sldId id="442" r:id="rId23"/>
    <p:sldId id="443" r:id="rId24"/>
    <p:sldId id="432" r:id="rId25"/>
    <p:sldId id="440" r:id="rId26"/>
    <p:sldId id="451" r:id="rId27"/>
    <p:sldId id="448" r:id="rId28"/>
    <p:sldId id="441" r:id="rId29"/>
    <p:sldId id="45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43"/>
    <p:restoredTop sz="94648"/>
  </p:normalViewPr>
  <p:slideViewPr>
    <p:cSldViewPr>
      <p:cViewPr varScale="1">
        <p:scale>
          <a:sx n="117" d="100"/>
          <a:sy n="117" d="100"/>
        </p:scale>
        <p:origin x="89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1C30E-ED63-9C41-9984-AE1C6BBB87D9}" type="datetimeFigureOut">
              <a:rPr lang="en-US" smtClean="0"/>
              <a:t>10/28/21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CB666-5ED4-F84C-A093-F937CC7E47D9}" type="slidenum">
              <a:rPr lang="en-US" smtClean="0"/>
              <a:t>‹#›</a:t>
            </a:fld>
            <a:endParaRPr lang="en-US"/>
          </a:p>
        </p:txBody>
      </p:sp>
    </p:spTree>
    <p:extLst>
      <p:ext uri="{BB962C8B-B14F-4D97-AF65-F5344CB8AC3E}">
        <p14:creationId xmlns:p14="http://schemas.microsoft.com/office/powerpoint/2010/main" val="237933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2892031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032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992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003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000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972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311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636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755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A71A3-46C7-47C5-A84A-76B51B6AE67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786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1BDE78-2CDD-4DAC-8419-CE8CC8D2C0A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805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BA18EE2-62FE-4756-AF26-C5E3337FF8B4}" type="datetimeFigureOut">
              <a:rPr lang="en-US" smtClean="0"/>
              <a:t>10/28/21</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CC701858-F201-42E6-9C8C-3C31FA8DF712}"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18EE2-62FE-4756-AF26-C5E3337FF8B4}"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18EE2-62FE-4756-AF26-C5E3337FF8B4}"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31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600200"/>
            <a:ext cx="7772400" cy="1470025"/>
          </a:xfrm>
        </p:spPr>
        <p:txBody>
          <a:bodyPr/>
          <a:lstStyle>
            <a:lvl1pPr algn="ctr">
              <a:defRPr sz="3200"/>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1371600" y="4572000"/>
            <a:ext cx="6400800" cy="1447800"/>
          </a:xfrm>
        </p:spPr>
        <p:txBody>
          <a:bodyPr/>
          <a:lstStyle>
            <a:lvl1pPr marL="0" indent="0" algn="ctr">
              <a:buFontTx/>
              <a:buNone/>
              <a:defRPr sz="2000">
                <a:solidFill>
                  <a:srgbClr val="735627"/>
                </a:solidFill>
              </a:defRPr>
            </a:lvl1pPr>
          </a:lstStyle>
          <a:p>
            <a:pPr lvl="0"/>
            <a:r>
              <a:rPr lang="en-US" altLang="en-US" noProof="0"/>
              <a:t>Click to edit Master subtitle style</a:t>
            </a:r>
          </a:p>
        </p:txBody>
      </p:sp>
      <p:sp>
        <p:nvSpPr>
          <p:cNvPr id="4" name="Rectangle 4"/>
          <p:cNvSpPr>
            <a:spLocks noGrp="1" noChangeArrowheads="1"/>
          </p:cNvSpPr>
          <p:nvPr>
            <p:ph type="dt" sz="half" idx="10"/>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smtClean="0">
                <a:latin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smtClean="0">
                <a:solidFill>
                  <a:schemeClr val="tx1"/>
                </a:solidFill>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fld id="{C79CEF63-A700-496E-81CA-D199CBCC1648}" type="slidenum">
              <a:rPr lang="en-US" altLang="en-US"/>
              <a:pPr/>
              <a:t>‹#›</a:t>
            </a:fld>
            <a:endParaRPr lang="en-US" altLang="en-US"/>
          </a:p>
        </p:txBody>
      </p:sp>
    </p:spTree>
    <p:extLst>
      <p:ext uri="{BB962C8B-B14F-4D97-AF65-F5344CB8AC3E}">
        <p14:creationId xmlns:p14="http://schemas.microsoft.com/office/powerpoint/2010/main" val="1080806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FB0FDD27-9D0B-4719-AF55-AD9E97239A4F}" type="slidenum">
              <a:rPr lang="en-US" altLang="en-US"/>
              <a:pPr/>
              <a:t>‹#›</a:t>
            </a:fld>
            <a:endParaRPr lang="en-US" altLang="en-US"/>
          </a:p>
        </p:txBody>
      </p:sp>
    </p:spTree>
    <p:extLst>
      <p:ext uri="{BB962C8B-B14F-4D97-AF65-F5344CB8AC3E}">
        <p14:creationId xmlns:p14="http://schemas.microsoft.com/office/powerpoint/2010/main" val="83280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5549B7A5-7CA8-46BE-A261-14E651C14F5F}" type="slidenum">
              <a:rPr lang="en-US" altLang="en-US"/>
              <a:pPr/>
              <a:t>‹#›</a:t>
            </a:fld>
            <a:endParaRPr lang="en-US" altLang="en-US"/>
          </a:p>
        </p:txBody>
      </p:sp>
    </p:spTree>
    <p:extLst>
      <p:ext uri="{BB962C8B-B14F-4D97-AF65-F5344CB8AC3E}">
        <p14:creationId xmlns:p14="http://schemas.microsoft.com/office/powerpoint/2010/main" val="1298683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68C08D49-D1F1-406A-8E54-4952314E8CD6}" type="slidenum">
              <a:rPr lang="en-US" altLang="en-US"/>
              <a:pPr/>
              <a:t>‹#›</a:t>
            </a:fld>
            <a:endParaRPr lang="en-US" altLang="en-US"/>
          </a:p>
        </p:txBody>
      </p:sp>
    </p:spTree>
    <p:extLst>
      <p:ext uri="{BB962C8B-B14F-4D97-AF65-F5344CB8AC3E}">
        <p14:creationId xmlns:p14="http://schemas.microsoft.com/office/powerpoint/2010/main" val="289908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fld id="{7DD6233F-74A2-418E-BF80-8501F1176F00}" type="slidenum">
              <a:rPr lang="en-US" altLang="en-US"/>
              <a:pPr/>
              <a:t>‹#›</a:t>
            </a:fld>
            <a:endParaRPr lang="en-US" altLang="en-US"/>
          </a:p>
        </p:txBody>
      </p:sp>
    </p:spTree>
    <p:extLst>
      <p:ext uri="{BB962C8B-B14F-4D97-AF65-F5344CB8AC3E}">
        <p14:creationId xmlns:p14="http://schemas.microsoft.com/office/powerpoint/2010/main" val="778432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fld id="{FF3569B1-C93A-49C4-A60F-65610F01D537}" type="slidenum">
              <a:rPr lang="en-US" altLang="en-US"/>
              <a:pPr/>
              <a:t>‹#›</a:t>
            </a:fld>
            <a:endParaRPr lang="en-US" altLang="en-US"/>
          </a:p>
        </p:txBody>
      </p:sp>
    </p:spTree>
    <p:extLst>
      <p:ext uri="{BB962C8B-B14F-4D97-AF65-F5344CB8AC3E}">
        <p14:creationId xmlns:p14="http://schemas.microsoft.com/office/powerpoint/2010/main" val="1404158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fld id="{F84EA037-54F5-4A68-8CB9-A887B95E71E6}" type="slidenum">
              <a:rPr lang="en-US" altLang="en-US"/>
              <a:pPr/>
              <a:t>‹#›</a:t>
            </a:fld>
            <a:endParaRPr lang="en-US" altLang="en-US"/>
          </a:p>
        </p:txBody>
      </p:sp>
    </p:spTree>
    <p:extLst>
      <p:ext uri="{BB962C8B-B14F-4D97-AF65-F5344CB8AC3E}">
        <p14:creationId xmlns:p14="http://schemas.microsoft.com/office/powerpoint/2010/main" val="287910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18EE2-62FE-4756-AF26-C5E3337FF8B4}"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5DA23AE3-383F-4008-873B-DE0B952DFA60}" type="slidenum">
              <a:rPr lang="en-US" altLang="en-US"/>
              <a:pPr/>
              <a:t>‹#›</a:t>
            </a:fld>
            <a:endParaRPr lang="en-US" altLang="en-US"/>
          </a:p>
        </p:txBody>
      </p:sp>
    </p:spTree>
    <p:extLst>
      <p:ext uri="{BB962C8B-B14F-4D97-AF65-F5344CB8AC3E}">
        <p14:creationId xmlns:p14="http://schemas.microsoft.com/office/powerpoint/2010/main" val="1569038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D9D579D9-CEFB-43BE-B419-C585328F0F18}" type="slidenum">
              <a:rPr lang="en-US" altLang="en-US"/>
              <a:pPr/>
              <a:t>‹#›</a:t>
            </a:fld>
            <a:endParaRPr lang="en-US" altLang="en-US"/>
          </a:p>
        </p:txBody>
      </p:sp>
    </p:spTree>
    <p:extLst>
      <p:ext uri="{BB962C8B-B14F-4D97-AF65-F5344CB8AC3E}">
        <p14:creationId xmlns:p14="http://schemas.microsoft.com/office/powerpoint/2010/main" val="2577767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4C56EE40-4AA3-4A06-B247-CB947E7D0118}" type="slidenum">
              <a:rPr lang="en-US" altLang="en-US"/>
              <a:pPr/>
              <a:t>‹#›</a:t>
            </a:fld>
            <a:endParaRPr lang="en-US" altLang="en-US"/>
          </a:p>
        </p:txBody>
      </p:sp>
    </p:spTree>
    <p:extLst>
      <p:ext uri="{BB962C8B-B14F-4D97-AF65-F5344CB8AC3E}">
        <p14:creationId xmlns:p14="http://schemas.microsoft.com/office/powerpoint/2010/main" val="520021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6A094B64-C10D-4B83-916C-1BA8E5A415D1}" type="slidenum">
              <a:rPr lang="en-US" altLang="en-US"/>
              <a:pPr/>
              <a:t>‹#›</a:t>
            </a:fld>
            <a:endParaRPr lang="en-US" altLang="en-US"/>
          </a:p>
        </p:txBody>
      </p:sp>
    </p:spTree>
    <p:extLst>
      <p:ext uri="{BB962C8B-B14F-4D97-AF65-F5344CB8AC3E}">
        <p14:creationId xmlns:p14="http://schemas.microsoft.com/office/powerpoint/2010/main" val="2227969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030788"/>
            <a:ext cx="7886700" cy="1325563"/>
          </a:xfrm>
        </p:spPr>
        <p:txBody>
          <a:bodyPr/>
          <a:lstStyle/>
          <a:p>
            <a:r>
              <a:rPr lang="en-US"/>
              <a:t>Click to edit Master title style</a:t>
            </a:r>
          </a:p>
        </p:txBody>
      </p:sp>
    </p:spTree>
    <p:extLst>
      <p:ext uri="{BB962C8B-B14F-4D97-AF65-F5344CB8AC3E}">
        <p14:creationId xmlns:p14="http://schemas.microsoft.com/office/powerpoint/2010/main" val="1025533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234212"/>
          </a:xfrm>
        </p:spPr>
        <p:txBody>
          <a:bodyPr/>
          <a:lstStyle>
            <a:lvl1pPr>
              <a:lnSpc>
                <a:spcPct val="12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2"/>
          </p:nvPr>
        </p:nvSpPr>
        <p:spPr>
          <a:xfrm>
            <a:off x="0" y="6516123"/>
            <a:ext cx="499820" cy="365125"/>
          </a:xfrm>
          <a:prstGeom prst="rect">
            <a:avLst/>
          </a:prstGeom>
        </p:spPr>
        <p:txBody>
          <a:bodyPr/>
          <a:lstStyle>
            <a:lvl1pPr>
              <a:defRPr sz="1050">
                <a:solidFill>
                  <a:schemeClr val="tx1"/>
                </a:solidFill>
                <a:latin typeface="Gotham Bold" charset="0"/>
                <a:ea typeface="Gotham Bold" charset="0"/>
                <a:cs typeface="Gotham Bold" charset="0"/>
              </a:defRPr>
            </a:lvl1pPr>
          </a:lstStyle>
          <a:p>
            <a:fld id="{02502084-BC01-C546-9891-56BE6037F6E8}" type="slidenum">
              <a:rPr lang="en-US" smtClean="0"/>
              <a:t>‹#›</a:t>
            </a:fld>
            <a:endParaRPr lang="en-US"/>
          </a:p>
        </p:txBody>
      </p:sp>
    </p:spTree>
    <p:extLst>
      <p:ext uri="{BB962C8B-B14F-4D97-AF65-F5344CB8AC3E}">
        <p14:creationId xmlns:p14="http://schemas.microsoft.com/office/powerpoint/2010/main" val="360733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4726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3"/>
            <a:ext cx="499820" cy="365125"/>
          </a:xfrm>
          <a:prstGeom prst="rect">
            <a:avLst/>
          </a:prstGeom>
        </p:spPr>
        <p:txBody>
          <a:bodyPr/>
          <a:lstStyle>
            <a:lvl1pPr>
              <a:defRPr sz="1050">
                <a:solidFill>
                  <a:schemeClr val="tx1"/>
                </a:solidFill>
                <a:latin typeface="Gotham Bold" charset="0"/>
                <a:ea typeface="Gotham Bold" charset="0"/>
                <a:cs typeface="Gotham Bold" charset="0"/>
              </a:defRPr>
            </a:lvl1pPr>
          </a:lstStyle>
          <a:p>
            <a:fld id="{02502084-BC01-C546-9891-56BE6037F6E8}" type="slidenum">
              <a:rPr lang="en-US" smtClean="0"/>
              <a:t>‹#›</a:t>
            </a:fld>
            <a:endParaRPr lang="en-US"/>
          </a:p>
        </p:txBody>
      </p:sp>
    </p:spTree>
    <p:extLst>
      <p:ext uri="{BB962C8B-B14F-4D97-AF65-F5344CB8AC3E}">
        <p14:creationId xmlns:p14="http://schemas.microsoft.com/office/powerpoint/2010/main" val="1433468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3"/>
            <a:ext cx="499820" cy="365125"/>
          </a:xfrm>
          <a:prstGeom prst="rect">
            <a:avLst/>
          </a:prstGeom>
        </p:spPr>
        <p:txBody>
          <a:bodyPr/>
          <a:lstStyle>
            <a:lvl1pPr>
              <a:defRPr sz="1050">
                <a:solidFill>
                  <a:schemeClr val="tx1"/>
                </a:solidFill>
                <a:latin typeface="Gotham Bold" charset="0"/>
                <a:ea typeface="Gotham Bold" charset="0"/>
                <a:cs typeface="Gotham Bold" charset="0"/>
              </a:defRPr>
            </a:lvl1pPr>
          </a:lstStyle>
          <a:p>
            <a:fld id="{02502084-BC01-C546-9891-56BE6037F6E8}" type="slidenum">
              <a:rPr lang="en-US" smtClean="0"/>
              <a:t>‹#›</a:t>
            </a:fld>
            <a:endParaRPr lang="en-US"/>
          </a:p>
        </p:txBody>
      </p:sp>
    </p:spTree>
    <p:extLst>
      <p:ext uri="{BB962C8B-B14F-4D97-AF65-F5344CB8AC3E}">
        <p14:creationId xmlns:p14="http://schemas.microsoft.com/office/powerpoint/2010/main" val="3162883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3"/>
            <a:ext cx="499820" cy="365125"/>
          </a:xfrm>
          <a:prstGeom prst="rect">
            <a:avLst/>
          </a:prstGeom>
        </p:spPr>
        <p:txBody>
          <a:bodyPr/>
          <a:lstStyle>
            <a:lvl1pPr>
              <a:defRPr sz="1050">
                <a:solidFill>
                  <a:schemeClr val="tx1"/>
                </a:solidFill>
                <a:latin typeface="Gotham Bold" charset="0"/>
                <a:ea typeface="Gotham Bold" charset="0"/>
                <a:cs typeface="Gotham Bold" charset="0"/>
              </a:defRPr>
            </a:lvl1pPr>
          </a:lstStyle>
          <a:p>
            <a:fld id="{02502084-BC01-C546-9891-56BE6037F6E8}" type="slidenum">
              <a:rPr lang="en-US" smtClean="0"/>
              <a:t>‹#›</a:t>
            </a:fld>
            <a:endParaRPr lang="en-US"/>
          </a:p>
        </p:txBody>
      </p:sp>
    </p:spTree>
    <p:extLst>
      <p:ext uri="{BB962C8B-B14F-4D97-AF65-F5344CB8AC3E}">
        <p14:creationId xmlns:p14="http://schemas.microsoft.com/office/powerpoint/2010/main" val="284560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A18EE2-62FE-4756-AF26-C5E3337FF8B4}"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161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57D5-1309-3647-BD54-3745CE4CB87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70A0D2-5CEF-AF47-881C-EFB6127925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8A5DDF-8567-E84E-8E42-E945C65E30F8}"/>
              </a:ext>
            </a:extLst>
          </p:cNvPr>
          <p:cNvSpPr>
            <a:spLocks noGrp="1"/>
          </p:cNvSpPr>
          <p:nvPr>
            <p:ph type="dt" sz="half" idx="10"/>
          </p:nvPr>
        </p:nvSpPr>
        <p:spPr/>
        <p:txBody>
          <a:bodyPr/>
          <a:lstStyle/>
          <a:p>
            <a:fld id="{5099C93D-DA69-F94A-ACEC-5968F36E4F4F}" type="datetimeFigureOut">
              <a:rPr lang="en-US" smtClean="0"/>
              <a:t>10/28/21</a:t>
            </a:fld>
            <a:endParaRPr lang="en-US"/>
          </a:p>
        </p:txBody>
      </p:sp>
      <p:sp>
        <p:nvSpPr>
          <p:cNvPr id="5" name="Footer Placeholder 4">
            <a:extLst>
              <a:ext uri="{FF2B5EF4-FFF2-40B4-BE49-F238E27FC236}">
                <a16:creationId xmlns:a16="http://schemas.microsoft.com/office/drawing/2014/main" id="{01FDCF76-48C4-274A-87AA-B7E06B5CE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34A7A-9290-1D4D-B13D-F5955E913D7E}"/>
              </a:ext>
            </a:extLst>
          </p:cNvPr>
          <p:cNvSpPr>
            <a:spLocks noGrp="1"/>
          </p:cNvSpPr>
          <p:nvPr>
            <p:ph type="sldNum" sz="quarter" idx="12"/>
          </p:nvPr>
        </p:nvSpPr>
        <p:spPr/>
        <p:txBody>
          <a:bodyPr/>
          <a:lstStyle/>
          <a:p>
            <a:fld id="{02502084-BC01-C546-9891-56BE6037F6E8}" type="slidenum">
              <a:rPr lang="en-US" smtClean="0"/>
              <a:t>‹#›</a:t>
            </a:fld>
            <a:endParaRPr lang="en-US"/>
          </a:p>
        </p:txBody>
      </p:sp>
    </p:spTree>
    <p:extLst>
      <p:ext uri="{BB962C8B-B14F-4D97-AF65-F5344CB8AC3E}">
        <p14:creationId xmlns:p14="http://schemas.microsoft.com/office/powerpoint/2010/main" val="220209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BA18EE2-62FE-4756-AF26-C5E3337FF8B4}" type="datetimeFigureOut">
              <a:rPr lang="en-US" smtClean="0"/>
              <a:t>10/28/21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01858-F201-42E6-9C8C-3C31FA8DF712}"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18EE2-62FE-4756-AF26-C5E3337FF8B4}" type="datetimeFigureOut">
              <a:rPr lang="en-US" smtClean="0"/>
              <a:t>10/28/21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A18EE2-62FE-4756-AF26-C5E3337FF8B4}" type="datetimeFigureOut">
              <a:rPr lang="en-US" smtClean="0"/>
              <a:t>10/28/21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18EE2-62FE-4756-AF26-C5E3337FF8B4}" type="datetimeFigureOut">
              <a:rPr lang="en-US" smtClean="0"/>
              <a:t>10/28/21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BA18EE2-62FE-4756-AF26-C5E3337FF8B4}" type="datetimeFigureOut">
              <a:rPr lang="en-US" smtClean="0"/>
              <a:t>10/28/21</a:t>
            </a:fld>
            <a:endParaRPr lang="en-US"/>
          </a:p>
        </p:txBody>
      </p:sp>
      <p:sp>
        <p:nvSpPr>
          <p:cNvPr id="7" name="Slide Number Placeholder 6"/>
          <p:cNvSpPr>
            <a:spLocks noGrp="1"/>
          </p:cNvSpPr>
          <p:nvPr>
            <p:ph type="sldNum" sz="quarter" idx="12"/>
          </p:nvPr>
        </p:nvSpPr>
        <p:spPr/>
        <p:txBody>
          <a:bodyPr/>
          <a:lstStyle/>
          <a:p>
            <a:fld id="{CC701858-F201-42E6-9C8C-3C31FA8DF712}"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A18EE2-62FE-4756-AF26-C5E3337FF8B4}" type="datetimeFigureOut">
              <a:rPr lang="en-US" smtClean="0"/>
              <a:t>10/28/21</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CC701858-F201-42E6-9C8C-3C31FA8DF71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BA18EE2-62FE-4756-AF26-C5E3337FF8B4}" type="datetimeFigureOut">
              <a:rPr lang="en-US" smtClean="0"/>
              <a:t>10/28/21</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CC701858-F201-42E6-9C8C-3C31FA8DF71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17" r:id="rId12"/>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5240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b="1" smtClean="0">
                <a:solidFill>
                  <a:schemeClr val="bg1"/>
                </a:solidFill>
                <a:latin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7620000" y="6245225"/>
            <a:ext cx="1066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solidFill>
                  <a:schemeClr val="bg1"/>
                </a:solidFill>
              </a:defRPr>
            </a:lvl1pPr>
          </a:lstStyle>
          <a:p>
            <a:fld id="{7BB41E22-D0F9-4F00-9B06-98C6BA16D7C1}" type="slidenum">
              <a:rPr lang="en-US" altLang="en-US"/>
              <a:pPr/>
              <a:t>‹#›</a:t>
            </a:fld>
            <a:endParaRPr lang="en-US" altLang="en-US"/>
          </a:p>
        </p:txBody>
      </p:sp>
    </p:spTree>
    <p:extLst>
      <p:ext uri="{BB962C8B-B14F-4D97-AF65-F5344CB8AC3E}">
        <p14:creationId xmlns:p14="http://schemas.microsoft.com/office/powerpoint/2010/main" val="24505290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Century Gothic" pitchFamily="34" charset="0"/>
        </a:defRPr>
      </a:lvl2pPr>
      <a:lvl3pPr algn="l" rtl="0" eaLnBrk="1" fontAlgn="base" hangingPunct="1">
        <a:spcBef>
          <a:spcPct val="0"/>
        </a:spcBef>
        <a:spcAft>
          <a:spcPct val="0"/>
        </a:spcAft>
        <a:defRPr sz="2800" b="1">
          <a:solidFill>
            <a:schemeClr val="bg1"/>
          </a:solidFill>
          <a:latin typeface="Century Gothic" pitchFamily="34" charset="0"/>
        </a:defRPr>
      </a:lvl3pPr>
      <a:lvl4pPr algn="l" rtl="0" eaLnBrk="1" fontAlgn="base" hangingPunct="1">
        <a:spcBef>
          <a:spcPct val="0"/>
        </a:spcBef>
        <a:spcAft>
          <a:spcPct val="0"/>
        </a:spcAft>
        <a:defRPr sz="2800" b="1">
          <a:solidFill>
            <a:schemeClr val="bg1"/>
          </a:solidFill>
          <a:latin typeface="Century Gothic" pitchFamily="34" charset="0"/>
        </a:defRPr>
      </a:lvl4pPr>
      <a:lvl5pPr algn="l" rtl="0" eaLnBrk="1" fontAlgn="base" hangingPunct="1">
        <a:spcBef>
          <a:spcPct val="0"/>
        </a:spcBef>
        <a:spcAft>
          <a:spcPct val="0"/>
        </a:spcAft>
        <a:defRPr sz="2800" b="1">
          <a:solidFill>
            <a:schemeClr val="bg1"/>
          </a:solidFill>
          <a:latin typeface="Century Gothic"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342900" indent="-342900" algn="l" rtl="0" eaLnBrk="1" fontAlgn="base" hangingPunct="1">
        <a:spcBef>
          <a:spcPct val="20000"/>
        </a:spcBef>
        <a:spcAft>
          <a:spcPct val="0"/>
        </a:spcAft>
        <a:buChar char="•"/>
        <a:defRPr sz="2400">
          <a:solidFill>
            <a:srgbClr val="274F73"/>
          </a:solidFill>
          <a:latin typeface="+mn-lt"/>
          <a:ea typeface="+mn-ea"/>
          <a:cs typeface="+mn-cs"/>
        </a:defRPr>
      </a:lvl1pPr>
      <a:lvl2pPr marL="742950" indent="-285750" algn="l" rtl="0" eaLnBrk="1" fontAlgn="base" hangingPunct="1">
        <a:spcBef>
          <a:spcPct val="20000"/>
        </a:spcBef>
        <a:spcAft>
          <a:spcPct val="0"/>
        </a:spcAft>
        <a:buChar char="–"/>
        <a:defRPr sz="2400">
          <a:solidFill>
            <a:srgbClr val="735627"/>
          </a:solidFill>
          <a:latin typeface="+mn-lt"/>
        </a:defRPr>
      </a:lvl2pPr>
      <a:lvl3pPr marL="1143000" indent="-228600" algn="l" rtl="0" eaLnBrk="1" fontAlgn="base" hangingPunct="1">
        <a:spcBef>
          <a:spcPct val="20000"/>
        </a:spcBef>
        <a:spcAft>
          <a:spcPct val="0"/>
        </a:spcAft>
        <a:buChar char="•"/>
        <a:defRPr sz="2400">
          <a:solidFill>
            <a:srgbClr val="2B5880"/>
          </a:solidFill>
          <a:latin typeface="+mn-lt"/>
        </a:defRPr>
      </a:lvl3pPr>
      <a:lvl4pPr marL="1600200" indent="-228600" algn="l" rtl="0" eaLnBrk="1" fontAlgn="base" hangingPunct="1">
        <a:spcBef>
          <a:spcPct val="20000"/>
        </a:spcBef>
        <a:spcAft>
          <a:spcPct val="0"/>
        </a:spcAft>
        <a:buChar char="–"/>
        <a:defRPr sz="2000">
          <a:solidFill>
            <a:srgbClr val="2B5880"/>
          </a:solidFill>
          <a:latin typeface="+mn-lt"/>
        </a:defRPr>
      </a:lvl4pPr>
      <a:lvl5pPr marL="2057400" indent="-228600" algn="l" rtl="0" eaLnBrk="1" fontAlgn="base" hangingPunct="1">
        <a:spcBef>
          <a:spcPct val="20000"/>
        </a:spcBef>
        <a:spcAft>
          <a:spcPct val="0"/>
        </a:spcAft>
        <a:buChar char="»"/>
        <a:defRPr sz="2000">
          <a:solidFill>
            <a:srgbClr val="2B5880"/>
          </a:solidFill>
          <a:latin typeface="+mn-lt"/>
        </a:defRPr>
      </a:lvl5pPr>
      <a:lvl6pPr marL="2514600" indent="-228600" algn="l" rtl="0" eaLnBrk="1" fontAlgn="base" hangingPunct="1">
        <a:spcBef>
          <a:spcPct val="20000"/>
        </a:spcBef>
        <a:spcAft>
          <a:spcPct val="0"/>
        </a:spcAft>
        <a:buChar char="»"/>
        <a:defRPr sz="2000">
          <a:solidFill>
            <a:srgbClr val="2B5880"/>
          </a:solidFill>
          <a:latin typeface="+mn-lt"/>
        </a:defRPr>
      </a:lvl6pPr>
      <a:lvl7pPr marL="2971800" indent="-228600" algn="l" rtl="0" eaLnBrk="1" fontAlgn="base" hangingPunct="1">
        <a:spcBef>
          <a:spcPct val="20000"/>
        </a:spcBef>
        <a:spcAft>
          <a:spcPct val="0"/>
        </a:spcAft>
        <a:buChar char="»"/>
        <a:defRPr sz="2000">
          <a:solidFill>
            <a:srgbClr val="2B5880"/>
          </a:solidFill>
          <a:latin typeface="+mn-lt"/>
        </a:defRPr>
      </a:lvl7pPr>
      <a:lvl8pPr marL="3429000" indent="-228600" algn="l" rtl="0" eaLnBrk="1" fontAlgn="base" hangingPunct="1">
        <a:spcBef>
          <a:spcPct val="20000"/>
        </a:spcBef>
        <a:spcAft>
          <a:spcPct val="0"/>
        </a:spcAft>
        <a:buChar char="»"/>
        <a:defRPr sz="2000">
          <a:solidFill>
            <a:srgbClr val="2B5880"/>
          </a:solidFill>
          <a:latin typeface="+mn-lt"/>
        </a:defRPr>
      </a:lvl8pPr>
      <a:lvl9pPr marL="3886200" indent="-228600" algn="l" rtl="0" eaLnBrk="1" fontAlgn="base" hangingPunct="1">
        <a:spcBef>
          <a:spcPct val="20000"/>
        </a:spcBef>
        <a:spcAft>
          <a:spcPct val="0"/>
        </a:spcAft>
        <a:buChar char="»"/>
        <a:defRPr sz="2000">
          <a:solidFill>
            <a:srgbClr val="2B58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502084-BC01-C546-9891-56BE6037F6E8}" type="slidenum">
              <a:rPr lang="en-US" smtClean="0"/>
              <a:t>‹#›</a:t>
            </a:fld>
            <a:endParaRPr lang="en-US"/>
          </a:p>
        </p:txBody>
      </p:sp>
    </p:spTree>
    <p:extLst>
      <p:ext uri="{BB962C8B-B14F-4D97-AF65-F5344CB8AC3E}">
        <p14:creationId xmlns:p14="http://schemas.microsoft.com/office/powerpoint/2010/main" val="4221254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xStyles>
    <p:titleStyle>
      <a:lvl1pPr algn="ctr" defTabSz="685800" rtl="0" eaLnBrk="1" latinLnBrk="0" hangingPunct="1">
        <a:lnSpc>
          <a:spcPct val="90000"/>
        </a:lnSpc>
        <a:spcBef>
          <a:spcPct val="0"/>
        </a:spcBef>
        <a:buNone/>
        <a:defRPr sz="2700" kern="1200" cap="all" baseline="0">
          <a:solidFill>
            <a:schemeClr val="tx1"/>
          </a:solidFill>
          <a:latin typeface="Gotham Bold" charset="0"/>
          <a:ea typeface="Gotham Bold" charset="0"/>
          <a:cs typeface="Gotham Bold" charset="0"/>
        </a:defRPr>
      </a:lvl1pPr>
    </p:titleStyle>
    <p:bodyStyle>
      <a:lvl1pPr marL="171450" indent="-171450" algn="l" defTabSz="685800" rtl="0" eaLnBrk="1" latinLnBrk="0" hangingPunct="1">
        <a:lnSpc>
          <a:spcPct val="140000"/>
        </a:lnSpc>
        <a:spcBef>
          <a:spcPts val="750"/>
        </a:spcBef>
        <a:buFont typeface="Arial"/>
        <a:buChar char="•"/>
        <a:defRPr sz="2100" kern="1200">
          <a:solidFill>
            <a:schemeClr val="tx1"/>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eedar.education.ufl.edu/wp-content/uploads/2016/10/CEEDAR-ESSA-Special-Education-Cert-Flier.pdf"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3B51-A63B-2E43-8309-FC47710B7FAC}"/>
              </a:ext>
            </a:extLst>
          </p:cNvPr>
          <p:cNvSpPr>
            <a:spLocks noGrp="1"/>
          </p:cNvSpPr>
          <p:nvPr>
            <p:ph type="title" idx="4294967295"/>
          </p:nvPr>
        </p:nvSpPr>
        <p:spPr>
          <a:xfrm>
            <a:off x="0" y="-685800"/>
            <a:ext cx="8521700" cy="608012"/>
          </a:xfrm>
        </p:spPr>
        <p:txBody>
          <a:bodyPr>
            <a:normAutofit fontScale="90000"/>
          </a:bodyPr>
          <a:lstStyle/>
          <a:p>
            <a:pPr rtl="0"/>
            <a:r>
              <a:rPr lang="en-US" dirty="0"/>
              <a:t>Traditional teacher preparation &amp; alternative routes</a:t>
            </a:r>
          </a:p>
        </p:txBody>
      </p:sp>
    </p:spTree>
    <p:extLst>
      <p:ext uri="{BB962C8B-B14F-4D97-AF65-F5344CB8AC3E}">
        <p14:creationId xmlns:p14="http://schemas.microsoft.com/office/powerpoint/2010/main" val="227161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t>Don’t Forget</a:t>
            </a:r>
          </a:p>
        </p:txBody>
      </p:sp>
      <p:sp>
        <p:nvSpPr>
          <p:cNvPr id="5" name="Content Placeholder 4"/>
          <p:cNvSpPr>
            <a:spLocks noGrp="1"/>
          </p:cNvSpPr>
          <p:nvPr>
            <p:ph idx="1"/>
          </p:nvPr>
        </p:nvSpPr>
        <p:spPr/>
        <p:txBody>
          <a:bodyPr>
            <a:normAutofit fontScale="92500" lnSpcReduction="10000"/>
          </a:bodyPr>
          <a:lstStyle/>
          <a:p>
            <a:endParaRPr lang="en-US" dirty="0"/>
          </a:p>
          <a:p>
            <a:pPr marL="0" indent="0">
              <a:buNone/>
            </a:pPr>
            <a:r>
              <a:rPr lang="en-US" sz="5400" dirty="0"/>
              <a:t>If you’re not at the table……You’re probably on the menu!</a:t>
            </a:r>
          </a:p>
        </p:txBody>
      </p:sp>
    </p:spTree>
    <p:extLst>
      <p:ext uri="{BB962C8B-B14F-4D97-AF65-F5344CB8AC3E}">
        <p14:creationId xmlns:p14="http://schemas.microsoft.com/office/powerpoint/2010/main" val="375263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sz="3200" dirty="0"/>
              <a:t>The “Problem”</a:t>
            </a:r>
          </a:p>
        </p:txBody>
      </p:sp>
      <p:sp>
        <p:nvSpPr>
          <p:cNvPr id="33795" name="Content Placeholder 2"/>
          <p:cNvSpPr>
            <a:spLocks noGrp="1"/>
          </p:cNvSpPr>
          <p:nvPr>
            <p:ph idx="1"/>
          </p:nvPr>
        </p:nvSpPr>
        <p:spPr>
          <a:xfrm>
            <a:off x="457200" y="1219200"/>
            <a:ext cx="8229600" cy="4114800"/>
          </a:xfrm>
        </p:spPr>
        <p:txBody>
          <a:bodyPr/>
          <a:lstStyle/>
          <a:p>
            <a:endParaRPr lang="en-US" sz="2000" dirty="0"/>
          </a:p>
          <a:p>
            <a:endParaRPr lang="en-US" sz="2000" dirty="0"/>
          </a:p>
          <a:p>
            <a:pPr>
              <a:defRPr/>
            </a:pPr>
            <a:r>
              <a:rPr lang="en-US" altLang="en-US" sz="2000" b="1" dirty="0"/>
              <a:t>34 CFR 300.17</a:t>
            </a:r>
          </a:p>
          <a:p>
            <a:pPr lvl="1">
              <a:defRPr/>
            </a:pPr>
            <a:r>
              <a:rPr lang="en-US" altLang="en-US" sz="2000" dirty="0"/>
              <a:t>NCLB formerly in place</a:t>
            </a:r>
          </a:p>
          <a:p>
            <a:pPr lvl="1">
              <a:defRPr/>
            </a:pPr>
            <a:r>
              <a:rPr lang="en-US" altLang="en-US" sz="2000" dirty="0"/>
              <a:t>ESSA returned to IDEA language </a:t>
            </a:r>
          </a:p>
          <a:p>
            <a:pPr lvl="1">
              <a:defRPr/>
            </a:pPr>
            <a:r>
              <a:rPr lang="en-US" altLang="en-US" sz="2000" dirty="0"/>
              <a:t>Assurance on Part B IDEA grant application </a:t>
            </a:r>
          </a:p>
          <a:p>
            <a:pPr lvl="1">
              <a:defRPr/>
            </a:pPr>
            <a:r>
              <a:rPr lang="en-US" altLang="en-US" sz="2000" dirty="0">
                <a:hlinkClick r:id="rId3"/>
              </a:rPr>
              <a:t>http://ceedar.education.ufl.edu/wp-content/uploads/2016/10/CEEDAR-ESSA-Special-Education-Cert-Flier.pdf</a:t>
            </a:r>
            <a:endParaRPr lang="en-US" altLang="en-US" sz="2000" dirty="0"/>
          </a:p>
          <a:p>
            <a:pPr lvl="1">
              <a:defRPr/>
            </a:pPr>
            <a:endParaRPr lang="en-US" altLang="en-US" sz="2000" dirty="0"/>
          </a:p>
          <a:p>
            <a:pPr marL="0" indent="0">
              <a:buFontTx/>
              <a:buNone/>
              <a:defRPr/>
            </a:pPr>
            <a:endParaRPr lang="en-US" altLang="en-US" dirty="0"/>
          </a:p>
        </p:txBody>
      </p:sp>
    </p:spTree>
    <p:extLst>
      <p:ext uri="{BB962C8B-B14F-4D97-AF65-F5344CB8AC3E}">
        <p14:creationId xmlns:p14="http://schemas.microsoft.com/office/powerpoint/2010/main" val="234103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42" y="228600"/>
            <a:ext cx="8229600" cy="579438"/>
          </a:xfrm>
        </p:spPr>
        <p:txBody>
          <a:bodyPr/>
          <a:lstStyle/>
          <a:p>
            <a:r>
              <a:rPr lang="en-US" sz="3200" dirty="0"/>
              <a:t>Maine Demographics</a:t>
            </a:r>
          </a:p>
        </p:txBody>
      </p:sp>
      <p:pic>
        <p:nvPicPr>
          <p:cNvPr id="7" name="Picture 6" descr="Map of the state of Maine, showing that almost a third of the state is listed as &quot;education in unorganized territory&quot;, or &quot;EUT&quot; for short. "/>
          <p:cNvPicPr>
            <a:picLocks noChangeAspect="1"/>
          </p:cNvPicPr>
          <p:nvPr/>
        </p:nvPicPr>
        <p:blipFill>
          <a:blip r:embed="rId2"/>
          <a:stretch>
            <a:fillRect/>
          </a:stretch>
        </p:blipFill>
        <p:spPr>
          <a:xfrm>
            <a:off x="441158" y="1219200"/>
            <a:ext cx="3459573" cy="4756983"/>
          </a:xfrm>
          <a:prstGeom prst="rect">
            <a:avLst/>
          </a:prstGeom>
        </p:spPr>
      </p:pic>
      <p:sp>
        <p:nvSpPr>
          <p:cNvPr id="4" name="Content Placeholder 3">
            <a:extLst>
              <a:ext uri="{FF2B5EF4-FFF2-40B4-BE49-F238E27FC236}">
                <a16:creationId xmlns:a16="http://schemas.microsoft.com/office/drawing/2014/main" id="{8D48C0FA-9765-3445-85C6-594B3AB9D8C9}"/>
              </a:ext>
            </a:extLst>
          </p:cNvPr>
          <p:cNvSpPr>
            <a:spLocks noGrp="1"/>
          </p:cNvSpPr>
          <p:nvPr>
            <p:ph sz="half" idx="2"/>
          </p:nvPr>
        </p:nvSpPr>
        <p:spPr>
          <a:xfrm>
            <a:off x="4588042" y="1143000"/>
            <a:ext cx="4174958" cy="4833182"/>
          </a:xfrm>
        </p:spPr>
        <p:txBody>
          <a:bodyPr/>
          <a:lstStyle/>
          <a:p>
            <a:r>
              <a:rPr lang="en-US" sz="2000" b="1" dirty="0"/>
              <a:t>38</a:t>
            </a:r>
            <a:r>
              <a:rPr lang="en-US" sz="2000" b="1" baseline="30000" dirty="0"/>
              <a:t>th</a:t>
            </a:r>
            <a:r>
              <a:rPr lang="en-US" sz="2000" b="1" dirty="0"/>
              <a:t> nationally in population density </a:t>
            </a:r>
          </a:p>
          <a:p>
            <a:pPr lvl="1"/>
            <a:r>
              <a:rPr lang="en-US" sz="1600" b="1" dirty="0"/>
              <a:t>43 people per square mile </a:t>
            </a:r>
          </a:p>
          <a:p>
            <a:pPr lvl="1"/>
            <a:r>
              <a:rPr lang="en-US" sz="1600" dirty="0"/>
              <a:t>Range: 233.6 /</a:t>
            </a:r>
            <a:r>
              <a:rPr lang="en-US" sz="1600" dirty="0" err="1"/>
              <a:t>sq</a:t>
            </a:r>
            <a:r>
              <a:rPr lang="en-US" sz="1600" dirty="0"/>
              <a:t> mile in Cumberland Co.; 3.9/</a:t>
            </a:r>
            <a:r>
              <a:rPr lang="en-US" sz="1600" dirty="0" err="1"/>
              <a:t>sq</a:t>
            </a:r>
            <a:r>
              <a:rPr lang="en-US" sz="1600" dirty="0"/>
              <a:t> mile in Piscataquis Co. </a:t>
            </a:r>
          </a:p>
          <a:p>
            <a:pPr lvl="1"/>
            <a:endParaRPr lang="en-US" sz="800" dirty="0"/>
          </a:p>
          <a:p>
            <a:r>
              <a:rPr lang="en-US" sz="2000" b="1" dirty="0"/>
              <a:t>Maine School landscape</a:t>
            </a:r>
          </a:p>
          <a:p>
            <a:pPr lvl="1"/>
            <a:r>
              <a:rPr lang="en-US" sz="1600" b="1" dirty="0"/>
              <a:t>251 </a:t>
            </a:r>
            <a:r>
              <a:rPr lang="en-US" sz="1600" dirty="0"/>
              <a:t>School Administrative Units</a:t>
            </a:r>
          </a:p>
          <a:p>
            <a:pPr lvl="1"/>
            <a:r>
              <a:rPr lang="en-US" sz="1600" b="1" dirty="0"/>
              <a:t>3 </a:t>
            </a:r>
            <a:r>
              <a:rPr lang="en-US" sz="1600" dirty="0"/>
              <a:t>Unorganized Territory Schools</a:t>
            </a:r>
          </a:p>
          <a:p>
            <a:pPr lvl="1"/>
            <a:r>
              <a:rPr lang="en-US" sz="1600" b="1" dirty="0"/>
              <a:t>154</a:t>
            </a:r>
            <a:r>
              <a:rPr lang="en-US" sz="1600" dirty="0"/>
              <a:t> Private Schools</a:t>
            </a:r>
            <a:endParaRPr lang="en-US" sz="700" dirty="0"/>
          </a:p>
          <a:p>
            <a:pPr lvl="1"/>
            <a:r>
              <a:rPr lang="en-US" sz="1600" b="1" dirty="0"/>
              <a:t>~2151</a:t>
            </a:r>
            <a:r>
              <a:rPr lang="en-US" sz="1600" dirty="0"/>
              <a:t> Certified special educators</a:t>
            </a:r>
          </a:p>
          <a:p>
            <a:pPr lvl="1"/>
            <a:r>
              <a:rPr lang="en-US" sz="1600" b="1" dirty="0"/>
              <a:t>At least 100 </a:t>
            </a:r>
            <a:r>
              <a:rPr lang="en-US" sz="1600" dirty="0"/>
              <a:t>first-year Conditionally certified special educators </a:t>
            </a:r>
          </a:p>
          <a:p>
            <a:pPr lvl="1"/>
            <a:r>
              <a:rPr lang="en-US" sz="1600" b="1" dirty="0"/>
              <a:t>Long-term subs </a:t>
            </a:r>
            <a:r>
              <a:rPr lang="en-US" sz="1600" dirty="0"/>
              <a:t>fill vacancies</a:t>
            </a:r>
          </a:p>
          <a:p>
            <a:pPr lvl="1"/>
            <a:endParaRPr lang="en-US" sz="1600" dirty="0"/>
          </a:p>
        </p:txBody>
      </p:sp>
    </p:spTree>
    <p:extLst>
      <p:ext uri="{BB962C8B-B14F-4D97-AF65-F5344CB8AC3E}">
        <p14:creationId xmlns:p14="http://schemas.microsoft.com/office/powerpoint/2010/main" val="87258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Special Ed Teacher Preparation in Maine</a:t>
            </a:r>
          </a:p>
        </p:txBody>
      </p:sp>
      <p:sp>
        <p:nvSpPr>
          <p:cNvPr id="3" name="Content Placeholder 2"/>
          <p:cNvSpPr>
            <a:spLocks noGrp="1"/>
          </p:cNvSpPr>
          <p:nvPr>
            <p:ph idx="1"/>
          </p:nvPr>
        </p:nvSpPr>
        <p:spPr>
          <a:xfrm>
            <a:off x="457200" y="1371600"/>
            <a:ext cx="8229600" cy="4343400"/>
          </a:xfrm>
        </p:spPr>
        <p:txBody>
          <a:bodyPr/>
          <a:lstStyle/>
          <a:p>
            <a:r>
              <a:rPr lang="en-US" b="1" dirty="0"/>
              <a:t>Three Special Ed teacher training programs (B.A. or B.S.) </a:t>
            </a:r>
          </a:p>
          <a:p>
            <a:pPr lvl="1"/>
            <a:r>
              <a:rPr lang="en-US" sz="1800" dirty="0"/>
              <a:t>Most courses in these programs are held on campus</a:t>
            </a:r>
          </a:p>
          <a:p>
            <a:pPr lvl="1"/>
            <a:endParaRPr lang="en-US" sz="1800" dirty="0"/>
          </a:p>
          <a:p>
            <a:r>
              <a:rPr lang="en-US" b="1" dirty="0"/>
              <a:t>Special Ed graduate programs at three institutions</a:t>
            </a:r>
          </a:p>
          <a:p>
            <a:pPr lvl="1"/>
            <a:r>
              <a:rPr lang="en-US" sz="1800" dirty="0"/>
              <a:t>Two U Maine System campuses, one private university (UNE)</a:t>
            </a:r>
          </a:p>
          <a:p>
            <a:pPr lvl="1"/>
            <a:r>
              <a:rPr lang="en-US" sz="1800" dirty="0"/>
              <a:t>All U Maine programs are online, variety of course delivery formats at USM</a:t>
            </a:r>
          </a:p>
          <a:p>
            <a:pPr lvl="1"/>
            <a:endParaRPr lang="en-US" sz="1800" dirty="0"/>
          </a:p>
          <a:p>
            <a:r>
              <a:rPr lang="en-US" b="1" dirty="0"/>
              <a:t>Two post-baccalaureate certification programs</a:t>
            </a:r>
          </a:p>
          <a:p>
            <a:pPr lvl="1"/>
            <a:r>
              <a:rPr lang="en-US" sz="1800" dirty="0"/>
              <a:t>U Maine in Farmington, U Maine Machias</a:t>
            </a:r>
          </a:p>
          <a:p>
            <a:pPr lvl="1"/>
            <a:r>
              <a:rPr lang="en-US" sz="1800" dirty="0"/>
              <a:t>Both are entirely online</a:t>
            </a:r>
          </a:p>
          <a:p>
            <a:endParaRPr lang="en-US" dirty="0">
              <a:highlight>
                <a:srgbClr val="FFFF00"/>
              </a:highlight>
            </a:endParaRPr>
          </a:p>
          <a:p>
            <a:pPr marL="0" indent="0">
              <a:buNone/>
            </a:pPr>
            <a:endParaRPr lang="en-US" dirty="0"/>
          </a:p>
        </p:txBody>
      </p:sp>
    </p:spTree>
    <p:extLst>
      <p:ext uri="{BB962C8B-B14F-4D97-AF65-F5344CB8AC3E}">
        <p14:creationId xmlns:p14="http://schemas.microsoft.com/office/powerpoint/2010/main" val="1181789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sz="3200" dirty="0"/>
              <a:t>Plan Development</a:t>
            </a:r>
          </a:p>
        </p:txBody>
      </p:sp>
      <p:sp>
        <p:nvSpPr>
          <p:cNvPr id="33795" name="Content Placeholder 2"/>
          <p:cNvSpPr>
            <a:spLocks noGrp="1"/>
          </p:cNvSpPr>
          <p:nvPr>
            <p:ph idx="1"/>
          </p:nvPr>
        </p:nvSpPr>
        <p:spPr>
          <a:xfrm>
            <a:off x="448235" y="914400"/>
            <a:ext cx="8229600" cy="4114800"/>
          </a:xfrm>
        </p:spPr>
        <p:txBody>
          <a:bodyPr/>
          <a:lstStyle/>
          <a:p>
            <a:pPr marL="0" indent="0">
              <a:buNone/>
            </a:pPr>
            <a:endParaRPr lang="en-US" sz="2000" dirty="0"/>
          </a:p>
          <a:p>
            <a:pPr>
              <a:defRPr/>
            </a:pPr>
            <a:r>
              <a:rPr lang="en-US" altLang="en-US" b="1" dirty="0"/>
              <a:t>Plan involved</a:t>
            </a:r>
          </a:p>
          <a:p>
            <a:pPr lvl="1">
              <a:defRPr/>
            </a:pPr>
            <a:r>
              <a:rPr lang="en-US" altLang="en-US" sz="2000" b="1" dirty="0"/>
              <a:t>Making statutory and rule changes</a:t>
            </a:r>
          </a:p>
          <a:p>
            <a:pPr lvl="2">
              <a:defRPr/>
            </a:pPr>
            <a:r>
              <a:rPr lang="en-US" altLang="en-US" sz="2000" dirty="0"/>
              <a:t>1 year delay in compliance</a:t>
            </a:r>
          </a:p>
          <a:p>
            <a:pPr lvl="2">
              <a:defRPr/>
            </a:pPr>
            <a:endParaRPr lang="en-US" altLang="en-US" sz="2000" dirty="0"/>
          </a:p>
          <a:p>
            <a:pPr lvl="1">
              <a:defRPr/>
            </a:pPr>
            <a:r>
              <a:rPr lang="en-US" altLang="en-US" sz="2000" b="1" dirty="0"/>
              <a:t>Working with higher education</a:t>
            </a:r>
          </a:p>
          <a:p>
            <a:pPr lvl="2">
              <a:defRPr/>
            </a:pPr>
            <a:r>
              <a:rPr lang="en-US" altLang="en-US" sz="2000" dirty="0"/>
              <a:t>Previous SPDG work group provided background</a:t>
            </a:r>
          </a:p>
          <a:p>
            <a:pPr lvl="2">
              <a:defRPr/>
            </a:pPr>
            <a:r>
              <a:rPr lang="en-US" altLang="en-US" sz="2000" dirty="0"/>
              <a:t>MACM shell developed with U Maine faculty</a:t>
            </a:r>
            <a:r>
              <a:rPr lang="en-US" altLang="en-US" sz="2000" b="1" dirty="0"/>
              <a:t> </a:t>
            </a:r>
          </a:p>
          <a:p>
            <a:pPr lvl="1">
              <a:defRPr/>
            </a:pPr>
            <a:endParaRPr lang="en-US" altLang="en-US" sz="2000" b="1" dirty="0"/>
          </a:p>
          <a:p>
            <a:pPr lvl="1">
              <a:defRPr/>
            </a:pPr>
            <a:r>
              <a:rPr lang="en-US" altLang="en-US" sz="2000" b="1" dirty="0"/>
              <a:t>Only 2 levels of certificates- conditional and professional</a:t>
            </a:r>
          </a:p>
          <a:p>
            <a:pPr lvl="2">
              <a:defRPr/>
            </a:pPr>
            <a:r>
              <a:rPr lang="en-US" altLang="en-US" sz="2000" dirty="0"/>
              <a:t>Previous options: transitional, provisional, targeted need, waiver, conditional and professional</a:t>
            </a:r>
          </a:p>
          <a:p>
            <a:pPr lvl="3">
              <a:defRPr/>
            </a:pPr>
            <a:r>
              <a:rPr lang="en-US" altLang="en-US" sz="1600" dirty="0"/>
              <a:t>Decreased from 6 types to 2</a:t>
            </a:r>
          </a:p>
          <a:p>
            <a:pPr marL="0" indent="0">
              <a:buFontTx/>
              <a:buNone/>
              <a:defRPr/>
            </a:pPr>
            <a:endParaRPr lang="en-US" altLang="en-US" dirty="0"/>
          </a:p>
        </p:txBody>
      </p:sp>
    </p:spTree>
    <p:extLst>
      <p:ext uri="{BB962C8B-B14F-4D97-AF65-F5344CB8AC3E}">
        <p14:creationId xmlns:p14="http://schemas.microsoft.com/office/powerpoint/2010/main" val="3410798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sz="3200" dirty="0"/>
              <a:t>Other  Certification Changes</a:t>
            </a:r>
          </a:p>
        </p:txBody>
      </p:sp>
      <p:sp>
        <p:nvSpPr>
          <p:cNvPr id="33795" name="Content Placeholder 2"/>
          <p:cNvSpPr>
            <a:spLocks noGrp="1"/>
          </p:cNvSpPr>
          <p:nvPr>
            <p:ph idx="1"/>
          </p:nvPr>
        </p:nvSpPr>
        <p:spPr>
          <a:xfrm>
            <a:off x="457200" y="1219200"/>
            <a:ext cx="8229600" cy="4114800"/>
          </a:xfrm>
        </p:spPr>
        <p:txBody>
          <a:bodyPr/>
          <a:lstStyle/>
          <a:p>
            <a:endParaRPr lang="en-US" sz="2000" dirty="0"/>
          </a:p>
          <a:p>
            <a:r>
              <a:rPr lang="en-US" altLang="en-US" b="1" dirty="0"/>
              <a:t>Statutory and rule changes</a:t>
            </a:r>
          </a:p>
          <a:p>
            <a:pPr lvl="1"/>
            <a:r>
              <a:rPr lang="en-US" altLang="en-US" b="1" dirty="0"/>
              <a:t>Rule offers more guidance re coursework </a:t>
            </a:r>
          </a:p>
          <a:p>
            <a:pPr lvl="2"/>
            <a:r>
              <a:rPr lang="en-US" altLang="en-US" sz="1800" dirty="0"/>
              <a:t>Required coursework topics</a:t>
            </a:r>
          </a:p>
          <a:p>
            <a:pPr lvl="2"/>
            <a:r>
              <a:rPr lang="en-US" altLang="en-US" sz="1800" dirty="0"/>
              <a:t># semester hours for each topic</a:t>
            </a:r>
          </a:p>
          <a:p>
            <a:pPr lvl="2"/>
            <a:endParaRPr lang="en-US" altLang="en-US" sz="2000" dirty="0">
              <a:solidFill>
                <a:srgbClr val="945200"/>
              </a:solidFill>
            </a:endParaRPr>
          </a:p>
          <a:p>
            <a:r>
              <a:rPr lang="en-US" altLang="en-US" b="1" dirty="0"/>
              <a:t>Conditional certification limited to 3 years </a:t>
            </a:r>
          </a:p>
          <a:p>
            <a:pPr lvl="1"/>
            <a:r>
              <a:rPr lang="en-US" altLang="en-US" sz="2000" dirty="0"/>
              <a:t>During the 3 year period, teachers must</a:t>
            </a:r>
          </a:p>
          <a:p>
            <a:pPr lvl="2"/>
            <a:r>
              <a:rPr lang="en-US" altLang="en-US" sz="1800" dirty="0"/>
              <a:t>Complete coursework</a:t>
            </a:r>
          </a:p>
          <a:p>
            <a:pPr lvl="2"/>
            <a:r>
              <a:rPr lang="en-US" altLang="en-US" sz="1800" dirty="0"/>
              <a:t>Pass the Praxis for content knowledge </a:t>
            </a:r>
          </a:p>
          <a:p>
            <a:pPr lvl="2"/>
            <a:r>
              <a:rPr lang="en-US" altLang="en-US" sz="1800" dirty="0"/>
              <a:t>Participate in intensive mentoring for first teaching year</a:t>
            </a:r>
          </a:p>
          <a:p>
            <a:pPr marL="914400" lvl="2" indent="0">
              <a:buNone/>
            </a:pPr>
            <a:endParaRPr lang="en-US" altLang="en-US" sz="1800" dirty="0"/>
          </a:p>
          <a:p>
            <a:pPr marL="0" indent="0">
              <a:buFontTx/>
              <a:buNone/>
              <a:defRPr/>
            </a:pPr>
            <a:endParaRPr lang="en-US" altLang="en-US" dirty="0"/>
          </a:p>
        </p:txBody>
      </p:sp>
    </p:spTree>
    <p:extLst>
      <p:ext uri="{BB962C8B-B14F-4D97-AF65-F5344CB8AC3E}">
        <p14:creationId xmlns:p14="http://schemas.microsoft.com/office/powerpoint/2010/main" val="315105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Considerations </a:t>
            </a:r>
            <a:r>
              <a:rPr lang="en-US" dirty="0"/>
              <a:t>	</a:t>
            </a:r>
          </a:p>
        </p:txBody>
      </p:sp>
      <p:sp>
        <p:nvSpPr>
          <p:cNvPr id="3" name="Content Placeholder 2"/>
          <p:cNvSpPr>
            <a:spLocks noGrp="1"/>
          </p:cNvSpPr>
          <p:nvPr>
            <p:ph idx="1"/>
          </p:nvPr>
        </p:nvSpPr>
        <p:spPr>
          <a:xfrm>
            <a:off x="381000" y="1447800"/>
            <a:ext cx="8229600" cy="4343400"/>
          </a:xfrm>
        </p:spPr>
        <p:txBody>
          <a:bodyPr/>
          <a:lstStyle/>
          <a:p>
            <a:r>
              <a:rPr lang="en-US" sz="1800" b="1" dirty="0"/>
              <a:t>Teacher Shortage and Teacher Quality</a:t>
            </a:r>
          </a:p>
          <a:p>
            <a:r>
              <a:rPr lang="en-US" sz="1800" b="1" dirty="0"/>
              <a:t>Windfall provision</a:t>
            </a:r>
          </a:p>
          <a:p>
            <a:r>
              <a:rPr lang="en-US" sz="1800" b="1" dirty="0"/>
              <a:t>Long term substitute teacher use</a:t>
            </a:r>
          </a:p>
          <a:p>
            <a:r>
              <a:rPr lang="en-US" sz="1800" b="1" dirty="0"/>
              <a:t>Certification Reciprocity </a:t>
            </a:r>
            <a:r>
              <a:rPr lang="en-US" sz="1800" dirty="0"/>
              <a:t>with other states being redefined</a:t>
            </a:r>
          </a:p>
          <a:p>
            <a:r>
              <a:rPr lang="en-US" sz="1800" b="1" dirty="0"/>
              <a:t>Timing </a:t>
            </a:r>
            <a:r>
              <a:rPr lang="en-US" sz="1800" dirty="0"/>
              <a:t>of rule and process changes</a:t>
            </a:r>
          </a:p>
          <a:p>
            <a:pPr lvl="1"/>
            <a:r>
              <a:rPr lang="en-US" sz="1800" dirty="0"/>
              <a:t>New online Certification process</a:t>
            </a:r>
          </a:p>
          <a:p>
            <a:pPr lvl="2"/>
            <a:r>
              <a:rPr lang="en-US" sz="1800" dirty="0"/>
              <a:t>Need to develop a process to automatically flag new conditional certifications</a:t>
            </a:r>
          </a:p>
          <a:p>
            <a:pPr lvl="1"/>
            <a:r>
              <a:rPr lang="en-US" sz="1800" dirty="0"/>
              <a:t>Chapter 115 (certification rule) revised, new rule went into effect as MACM came online</a:t>
            </a:r>
          </a:p>
          <a:p>
            <a:r>
              <a:rPr lang="en-US" sz="1800" b="1" dirty="0"/>
              <a:t>Development of long-term plan </a:t>
            </a:r>
            <a:r>
              <a:rPr lang="en-US" sz="1800" dirty="0"/>
              <a:t>for project parts that will continue (TBD)</a:t>
            </a:r>
          </a:p>
          <a:p>
            <a:pPr lvl="1"/>
            <a:endParaRPr lang="en-US" dirty="0"/>
          </a:p>
          <a:p>
            <a:pPr lvl="1"/>
            <a:endParaRPr lang="en-US" dirty="0"/>
          </a:p>
        </p:txBody>
      </p:sp>
    </p:spTree>
    <p:extLst>
      <p:ext uri="{BB962C8B-B14F-4D97-AF65-F5344CB8AC3E}">
        <p14:creationId xmlns:p14="http://schemas.microsoft.com/office/powerpoint/2010/main" val="2195694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Funding</a:t>
            </a:r>
          </a:p>
        </p:txBody>
      </p:sp>
      <p:sp>
        <p:nvSpPr>
          <p:cNvPr id="3" name="Content Placeholder 2"/>
          <p:cNvSpPr>
            <a:spLocks noGrp="1"/>
          </p:cNvSpPr>
          <p:nvPr>
            <p:ph idx="1"/>
          </p:nvPr>
        </p:nvSpPr>
        <p:spPr/>
        <p:txBody>
          <a:bodyPr/>
          <a:lstStyle/>
          <a:p>
            <a:r>
              <a:rPr lang="en-US" b="1" dirty="0"/>
              <a:t>Course funding sources</a:t>
            </a:r>
          </a:p>
          <a:p>
            <a:pPr lvl="1"/>
            <a:r>
              <a:rPr lang="en-US" sz="2000" dirty="0"/>
              <a:t>Local</a:t>
            </a:r>
          </a:p>
          <a:p>
            <a:pPr lvl="1"/>
            <a:r>
              <a:rPr lang="en-US" sz="2000" dirty="0"/>
              <a:t>Teacher</a:t>
            </a:r>
          </a:p>
          <a:p>
            <a:pPr lvl="1"/>
            <a:r>
              <a:rPr lang="en-US" sz="2000" dirty="0"/>
              <a:t>Local Entitlement</a:t>
            </a:r>
          </a:p>
          <a:p>
            <a:r>
              <a:rPr lang="en-US" b="1" dirty="0"/>
              <a:t>Mentor pay (until responsibility returns to SAUs or regions)</a:t>
            </a:r>
          </a:p>
          <a:p>
            <a:pPr lvl="1"/>
            <a:r>
              <a:rPr lang="en-US" sz="2000" dirty="0"/>
              <a:t>$500 per school year per mentee</a:t>
            </a:r>
          </a:p>
          <a:p>
            <a:pPr lvl="1"/>
            <a:r>
              <a:rPr lang="en-US" sz="2000" dirty="0"/>
              <a:t>Limited to qualified special educator mentors approved by MACM</a:t>
            </a:r>
          </a:p>
          <a:p>
            <a:r>
              <a:rPr lang="en-US" b="1" dirty="0"/>
              <a:t>Course</a:t>
            </a:r>
          </a:p>
          <a:p>
            <a:pPr lvl="1"/>
            <a:r>
              <a:rPr lang="en-US" sz="2000" dirty="0"/>
              <a:t>Course tuition fees pay for instructor</a:t>
            </a:r>
          </a:p>
          <a:p>
            <a:endParaRPr lang="en-US" dirty="0"/>
          </a:p>
          <a:p>
            <a:endParaRPr lang="en-US" dirty="0"/>
          </a:p>
        </p:txBody>
      </p:sp>
    </p:spTree>
    <p:extLst>
      <p:ext uri="{BB962C8B-B14F-4D97-AF65-F5344CB8AC3E}">
        <p14:creationId xmlns:p14="http://schemas.microsoft.com/office/powerpoint/2010/main" val="2875877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81000" y="152400"/>
            <a:ext cx="8229600" cy="685800"/>
          </a:xfrm>
        </p:spPr>
        <p:txBody>
          <a:bodyPr/>
          <a:lstStyle/>
          <a:p>
            <a:pPr algn="ctr" eaLnBrk="1" hangingPunct="1"/>
            <a:r>
              <a:rPr lang="en-US" altLang="en-US" dirty="0"/>
              <a:t>Maine’s Alternative Certification Mentoring Program (MACM</a:t>
            </a:r>
            <a:r>
              <a:rPr lang="en-US" altLang="en-US" b="0" dirty="0"/>
              <a:t>)</a:t>
            </a:r>
          </a:p>
        </p:txBody>
      </p:sp>
      <p:sp>
        <p:nvSpPr>
          <p:cNvPr id="33795" name="Content Placeholder 2"/>
          <p:cNvSpPr>
            <a:spLocks noGrp="1"/>
          </p:cNvSpPr>
          <p:nvPr>
            <p:ph idx="1"/>
          </p:nvPr>
        </p:nvSpPr>
        <p:spPr>
          <a:xfrm>
            <a:off x="533400" y="1295400"/>
            <a:ext cx="8229600" cy="4114800"/>
          </a:xfrm>
        </p:spPr>
        <p:txBody>
          <a:bodyPr/>
          <a:lstStyle/>
          <a:p>
            <a:pPr marL="0" indent="0">
              <a:buNone/>
            </a:pPr>
            <a:r>
              <a:rPr lang="en-US" sz="2000" b="1" dirty="0"/>
              <a:t>MACM is Maine’s response </a:t>
            </a:r>
            <a:r>
              <a:rPr lang="en-US" sz="2000" dirty="0"/>
              <a:t>to a statewide shortage; offers statewide support and capacity building for conditionally certified special educators in their FIRST year of teaching. </a:t>
            </a:r>
          </a:p>
          <a:p>
            <a:pPr marL="0" indent="0">
              <a:buNone/>
            </a:pPr>
            <a:endParaRPr lang="en-US" sz="2000" dirty="0"/>
          </a:p>
          <a:p>
            <a:pPr marL="0" indent="0">
              <a:buNone/>
            </a:pPr>
            <a:r>
              <a:rPr lang="en-US" sz="2000" b="1" dirty="0"/>
              <a:t>MACM applies to the following certificate endorsements </a:t>
            </a:r>
          </a:p>
          <a:p>
            <a:r>
              <a:rPr lang="en-US" sz="1800" dirty="0"/>
              <a:t>282 (Teacher of Children with Disabilities)</a:t>
            </a:r>
          </a:p>
          <a:p>
            <a:r>
              <a:rPr lang="en-US" sz="1800" dirty="0"/>
              <a:t>286 (Teacher of Severely Impaired Students)</a:t>
            </a:r>
          </a:p>
          <a:p>
            <a:r>
              <a:rPr lang="en-US" sz="1800" dirty="0"/>
              <a:t>291 (Teacher of Visually Impaired Students)</a:t>
            </a:r>
          </a:p>
          <a:p>
            <a:r>
              <a:rPr lang="en-US" sz="1800" dirty="0"/>
              <a:t>292 (Teacher of Deaf or Hearing Impaired Students)</a:t>
            </a:r>
          </a:p>
          <a:p>
            <a:endParaRPr lang="en-US" sz="1800" dirty="0"/>
          </a:p>
          <a:p>
            <a:pPr marL="0" indent="0">
              <a:buNone/>
            </a:pPr>
            <a:r>
              <a:rPr lang="en-US" sz="2000" b="1" dirty="0"/>
              <a:t>For Educators employed in</a:t>
            </a:r>
            <a:endParaRPr lang="en-US" sz="2000" dirty="0"/>
          </a:p>
          <a:p>
            <a:r>
              <a:rPr lang="en-US" sz="1800" dirty="0"/>
              <a:t>Public schools, preschools, and charter schools</a:t>
            </a:r>
          </a:p>
          <a:p>
            <a:r>
              <a:rPr lang="en-US" sz="1800" dirty="0"/>
              <a:t>Private or Special Purpose Private Schools</a:t>
            </a:r>
            <a:endParaRPr lang="en-US" sz="2000" dirty="0">
              <a:solidFill>
                <a:srgbClr val="C00000"/>
              </a:solidFill>
              <a:highlight>
                <a:srgbClr val="FFFF00"/>
              </a:highlight>
            </a:endParaRPr>
          </a:p>
          <a:p>
            <a:pPr marL="0" indent="0">
              <a:buFontTx/>
              <a:buNone/>
              <a:defRPr/>
            </a:pPr>
            <a:r>
              <a:rPr lang="en-US" altLang="en-US" sz="2000" dirty="0">
                <a:solidFill>
                  <a:srgbClr val="162C40"/>
                </a:solidFill>
              </a:rPr>
              <a:t>	</a:t>
            </a:r>
          </a:p>
          <a:p>
            <a:pPr marL="0" indent="0">
              <a:buFontTx/>
              <a:buNone/>
              <a:defRPr/>
            </a:pPr>
            <a:endParaRPr lang="en-US" altLang="en-US" sz="2000" dirty="0"/>
          </a:p>
          <a:p>
            <a:pPr marL="0" indent="0">
              <a:buFontTx/>
              <a:buNone/>
              <a:defRPr/>
            </a:pPr>
            <a:endParaRPr lang="en-US" altLang="en-US" dirty="0"/>
          </a:p>
        </p:txBody>
      </p:sp>
    </p:spTree>
    <p:extLst>
      <p:ext uri="{BB962C8B-B14F-4D97-AF65-F5344CB8AC3E}">
        <p14:creationId xmlns:p14="http://schemas.microsoft.com/office/powerpoint/2010/main" val="2766528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sz="3200" dirty="0"/>
              <a:t>Development of the “infrastructure” </a:t>
            </a:r>
          </a:p>
        </p:txBody>
      </p:sp>
      <p:sp>
        <p:nvSpPr>
          <p:cNvPr id="33795" name="Content Placeholder 2"/>
          <p:cNvSpPr>
            <a:spLocks noGrp="1"/>
          </p:cNvSpPr>
          <p:nvPr>
            <p:ph idx="1"/>
          </p:nvPr>
        </p:nvSpPr>
        <p:spPr>
          <a:xfrm>
            <a:off x="457200" y="1295400"/>
            <a:ext cx="8229600" cy="4343400"/>
          </a:xfrm>
        </p:spPr>
        <p:txBody>
          <a:bodyPr/>
          <a:lstStyle/>
          <a:p>
            <a:endParaRPr lang="en-US" sz="2000" dirty="0"/>
          </a:p>
          <a:p>
            <a:pPr marL="0" indent="0">
              <a:buNone/>
              <a:defRPr/>
            </a:pPr>
            <a:r>
              <a:rPr lang="en-US" altLang="en-US" b="1" dirty="0"/>
              <a:t>Funded a position at U Maine </a:t>
            </a:r>
            <a:r>
              <a:rPr lang="en-US" altLang="en-US" dirty="0"/>
              <a:t>to develop and revise model,  recruit mentors, coordinate project, and develop infrastructure</a:t>
            </a:r>
          </a:p>
          <a:p>
            <a:pPr marL="0" indent="0">
              <a:buNone/>
              <a:defRPr/>
            </a:pPr>
            <a:endParaRPr lang="en-US" altLang="en-US" sz="1800" dirty="0"/>
          </a:p>
          <a:p>
            <a:pPr marL="0" indent="0">
              <a:buNone/>
              <a:defRPr/>
            </a:pPr>
            <a:r>
              <a:rPr lang="en-US" altLang="en-US" dirty="0">
                <a:solidFill>
                  <a:srgbClr val="162C40"/>
                </a:solidFill>
              </a:rPr>
              <a:t>Valerie M. Smith, Ph.D. </a:t>
            </a:r>
          </a:p>
          <a:p>
            <a:pPr>
              <a:defRPr/>
            </a:pPr>
            <a:r>
              <a:rPr lang="en-US" altLang="en-US" sz="2000" dirty="0">
                <a:solidFill>
                  <a:srgbClr val="162C40"/>
                </a:solidFill>
              </a:rPr>
              <a:t>Experience in </a:t>
            </a:r>
          </a:p>
          <a:p>
            <a:pPr lvl="1">
              <a:defRPr/>
            </a:pPr>
            <a:r>
              <a:rPr lang="en-US" altLang="en-US" sz="2000" dirty="0">
                <a:solidFill>
                  <a:srgbClr val="162C40"/>
                </a:solidFill>
              </a:rPr>
              <a:t> </a:t>
            </a:r>
            <a:r>
              <a:rPr lang="en-US" altLang="en-US" sz="1800" dirty="0">
                <a:solidFill>
                  <a:srgbClr val="162C40"/>
                </a:solidFill>
              </a:rPr>
              <a:t>pre- and in-service teacher training</a:t>
            </a:r>
          </a:p>
          <a:p>
            <a:pPr lvl="1">
              <a:defRPr/>
            </a:pPr>
            <a:r>
              <a:rPr lang="en-US" altLang="en-US" sz="1800" dirty="0">
                <a:solidFill>
                  <a:srgbClr val="162C40"/>
                </a:solidFill>
              </a:rPr>
              <a:t>technical assistance to schools</a:t>
            </a:r>
          </a:p>
          <a:p>
            <a:pPr lvl="1">
              <a:defRPr/>
            </a:pPr>
            <a:r>
              <a:rPr lang="en-US" altLang="en-US" sz="1800" dirty="0">
                <a:solidFill>
                  <a:srgbClr val="162C40"/>
                </a:solidFill>
              </a:rPr>
              <a:t>systems change and capacity building</a:t>
            </a:r>
          </a:p>
          <a:p>
            <a:pPr>
              <a:defRPr/>
            </a:pPr>
            <a:r>
              <a:rPr lang="en-US" altLang="en-US" sz="2000" dirty="0">
                <a:solidFill>
                  <a:srgbClr val="162C40"/>
                </a:solidFill>
              </a:rPr>
              <a:t>Used alternate certification pathway to special education</a:t>
            </a:r>
          </a:p>
          <a:p>
            <a:pPr lvl="1">
              <a:defRPr/>
            </a:pPr>
            <a:r>
              <a:rPr lang="en-US" altLang="en-US" sz="1800" dirty="0">
                <a:solidFill>
                  <a:srgbClr val="162C40"/>
                </a:solidFill>
              </a:rPr>
              <a:t>Music therapy to special education</a:t>
            </a:r>
          </a:p>
          <a:p>
            <a:pPr marL="0" indent="0">
              <a:buNone/>
              <a:defRPr/>
            </a:pPr>
            <a:endParaRPr lang="en-US" altLang="en-US" dirty="0">
              <a:solidFill>
                <a:srgbClr val="FF0000"/>
              </a:solidFill>
            </a:endParaRPr>
          </a:p>
          <a:p>
            <a:pPr marL="0" indent="0">
              <a:buNone/>
              <a:defRPr/>
            </a:pPr>
            <a:endParaRPr lang="en-US" altLang="en-US" dirty="0">
              <a:solidFill>
                <a:srgbClr val="FF0000"/>
              </a:solidFill>
            </a:endParaRPr>
          </a:p>
          <a:p>
            <a:pPr marL="0" indent="0">
              <a:buFontTx/>
              <a:buNone/>
              <a:defRPr/>
            </a:pPr>
            <a:endParaRPr lang="en-US" altLang="en-US" dirty="0"/>
          </a:p>
        </p:txBody>
      </p:sp>
    </p:spTree>
    <p:extLst>
      <p:ext uri="{BB962C8B-B14F-4D97-AF65-F5344CB8AC3E}">
        <p14:creationId xmlns:p14="http://schemas.microsoft.com/office/powerpoint/2010/main" val="15298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5371"/>
            <a:ext cx="7924800" cy="1143000"/>
          </a:xfrm>
        </p:spPr>
        <p:txBody>
          <a:bodyPr>
            <a:noAutofit/>
          </a:bodyPr>
          <a:lstStyle/>
          <a:p>
            <a:pPr algn="ctr"/>
            <a:r>
              <a:rPr lang="en-US" sz="4800" dirty="0"/>
              <a:t>The Perfect Storm or the Perfect Opportunity?</a:t>
            </a:r>
          </a:p>
        </p:txBody>
      </p:sp>
      <p:sp>
        <p:nvSpPr>
          <p:cNvPr id="3" name="Content Placeholder 2"/>
          <p:cNvSpPr>
            <a:spLocks noGrp="1"/>
          </p:cNvSpPr>
          <p:nvPr>
            <p:ph idx="1"/>
          </p:nvPr>
        </p:nvSpPr>
        <p:spPr>
          <a:xfrm>
            <a:off x="685800" y="2323652"/>
            <a:ext cx="7543800" cy="3508977"/>
          </a:xfrm>
        </p:spPr>
        <p:txBody>
          <a:bodyPr>
            <a:normAutofit/>
          </a:bodyPr>
          <a:lstStyle/>
          <a:p>
            <a:r>
              <a:rPr lang="en-US" sz="2800" dirty="0"/>
              <a:t>Teacher Shortages</a:t>
            </a:r>
          </a:p>
          <a:p>
            <a:r>
              <a:rPr lang="en-US" sz="2800" dirty="0"/>
              <a:t>Different definitions of teacher quality</a:t>
            </a:r>
          </a:p>
          <a:p>
            <a:r>
              <a:rPr lang="en-US" sz="2800" dirty="0"/>
              <a:t>Multiple options for becoming a teacher</a:t>
            </a:r>
          </a:p>
          <a:p>
            <a:r>
              <a:rPr lang="en-US" sz="2800" dirty="0"/>
              <a:t>Changes in federal policy </a:t>
            </a:r>
          </a:p>
        </p:txBody>
      </p:sp>
    </p:spTree>
    <p:extLst>
      <p:ext uri="{BB962C8B-B14F-4D97-AF65-F5344CB8AC3E}">
        <p14:creationId xmlns:p14="http://schemas.microsoft.com/office/powerpoint/2010/main" val="3865745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sz="3200" dirty="0"/>
              <a:t>Program Model</a:t>
            </a:r>
          </a:p>
        </p:txBody>
      </p:sp>
      <p:sp>
        <p:nvSpPr>
          <p:cNvPr id="33795" name="Content Placeholder 2"/>
          <p:cNvSpPr>
            <a:spLocks noGrp="1"/>
          </p:cNvSpPr>
          <p:nvPr>
            <p:ph idx="1"/>
          </p:nvPr>
        </p:nvSpPr>
        <p:spPr>
          <a:xfrm>
            <a:off x="457200" y="1600200"/>
            <a:ext cx="8229600" cy="4114800"/>
          </a:xfrm>
        </p:spPr>
        <p:txBody>
          <a:bodyPr/>
          <a:lstStyle/>
          <a:p>
            <a:pPr>
              <a:defRPr/>
            </a:pPr>
            <a:r>
              <a:rPr lang="en-US" altLang="en-US" b="1" dirty="0"/>
              <a:t>Intensive mentoring and graduate level course offered through the U Maine System</a:t>
            </a:r>
          </a:p>
          <a:p>
            <a:pPr marL="0" indent="0">
              <a:buNone/>
              <a:defRPr/>
            </a:pPr>
            <a:endParaRPr lang="en-US" altLang="en-US" b="1" dirty="0"/>
          </a:p>
          <a:p>
            <a:pPr lvl="1">
              <a:defRPr/>
            </a:pPr>
            <a:r>
              <a:rPr lang="en-US" altLang="en-US" sz="2000" dirty="0"/>
              <a:t>During first year of employment as a conditionally certified teacher</a:t>
            </a:r>
          </a:p>
          <a:p>
            <a:pPr lvl="1">
              <a:defRPr/>
            </a:pPr>
            <a:r>
              <a:rPr lang="en-US" altLang="en-US" sz="2000" dirty="0"/>
              <a:t>Course involves10 seminars – 5 per semester</a:t>
            </a:r>
          </a:p>
          <a:p>
            <a:pPr lvl="1">
              <a:defRPr/>
            </a:pPr>
            <a:r>
              <a:rPr lang="en-US" altLang="en-US" sz="2000" dirty="0"/>
              <a:t>Each semester -2  observations (live or recorded)</a:t>
            </a:r>
          </a:p>
          <a:p>
            <a:pPr lvl="1">
              <a:defRPr/>
            </a:pPr>
            <a:r>
              <a:rPr lang="en-US" altLang="en-US" sz="2000" dirty="0"/>
              <a:t>Mentors are veteran special educators with at least 5 years experience</a:t>
            </a:r>
          </a:p>
          <a:p>
            <a:pPr lvl="2">
              <a:defRPr/>
            </a:pPr>
            <a:r>
              <a:rPr lang="en-US" altLang="en-US" sz="1800" dirty="0"/>
              <a:t>Recommended by special </a:t>
            </a:r>
            <a:r>
              <a:rPr lang="en-US" altLang="en-US" sz="1800" dirty="0" err="1"/>
              <a:t>ed</a:t>
            </a:r>
            <a:r>
              <a:rPr lang="en-US" altLang="en-US" sz="1800" dirty="0"/>
              <a:t> director, building administrator, and teaching colleague</a:t>
            </a:r>
          </a:p>
          <a:p>
            <a:pPr lvl="2">
              <a:defRPr/>
            </a:pPr>
            <a:r>
              <a:rPr lang="en-US" altLang="en-US" sz="1800" dirty="0"/>
              <a:t>Trained through MACM or district mentor training</a:t>
            </a:r>
          </a:p>
          <a:p>
            <a:pPr marL="0" indent="0">
              <a:buFontTx/>
              <a:buNone/>
              <a:defRPr/>
            </a:pPr>
            <a:endParaRPr lang="en-US" altLang="en-US" dirty="0"/>
          </a:p>
        </p:txBody>
      </p:sp>
    </p:spTree>
    <p:extLst>
      <p:ext uri="{BB962C8B-B14F-4D97-AF65-F5344CB8AC3E}">
        <p14:creationId xmlns:p14="http://schemas.microsoft.com/office/powerpoint/2010/main" val="1305965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sz="3200" dirty="0"/>
              <a:t>Mentoring Model</a:t>
            </a:r>
          </a:p>
        </p:txBody>
      </p:sp>
      <p:sp>
        <p:nvSpPr>
          <p:cNvPr id="33795" name="Content Placeholder 2"/>
          <p:cNvSpPr>
            <a:spLocks noGrp="1"/>
          </p:cNvSpPr>
          <p:nvPr>
            <p:ph idx="1"/>
          </p:nvPr>
        </p:nvSpPr>
        <p:spPr>
          <a:xfrm>
            <a:off x="457200" y="914400"/>
            <a:ext cx="8229600" cy="4572000"/>
          </a:xfrm>
        </p:spPr>
        <p:txBody>
          <a:bodyPr/>
          <a:lstStyle/>
          <a:p>
            <a:endParaRPr lang="en-US" sz="2000" dirty="0"/>
          </a:p>
          <a:p>
            <a:r>
              <a:rPr lang="en-US" altLang="en-US" b="1" dirty="0"/>
              <a:t>Mentoring tied to Maine Teaching Standards</a:t>
            </a:r>
          </a:p>
          <a:p>
            <a:pPr lvl="1"/>
            <a:r>
              <a:rPr lang="en-US" altLang="en-US" sz="1800" dirty="0"/>
              <a:t>Maine adopted </a:t>
            </a:r>
            <a:r>
              <a:rPr lang="en-US" altLang="en-US" sz="1800" dirty="0" err="1"/>
              <a:t>InTASC</a:t>
            </a:r>
            <a:r>
              <a:rPr lang="en-US" altLang="en-US" sz="1800" dirty="0"/>
              <a:t> Core Teaching Standards for all teachers (11 standards)</a:t>
            </a:r>
          </a:p>
          <a:p>
            <a:pPr lvl="1"/>
            <a:r>
              <a:rPr lang="en-US" altLang="en-US" sz="1800" dirty="0"/>
              <a:t>Mentors document evidence of meeting standards during observations</a:t>
            </a:r>
          </a:p>
          <a:p>
            <a:pPr lvl="1"/>
            <a:r>
              <a:rPr lang="en-US" altLang="en-US" sz="1800" dirty="0"/>
              <a:t>Observations and support mirror PEPG requirements for SAUs</a:t>
            </a:r>
          </a:p>
          <a:p>
            <a:r>
              <a:rPr lang="en-US" altLang="en-US" b="1" dirty="0"/>
              <a:t>Mentor support</a:t>
            </a:r>
          </a:p>
          <a:p>
            <a:pPr lvl="1"/>
            <a:r>
              <a:rPr lang="en-US" altLang="en-US" sz="1800" dirty="0"/>
              <a:t>Ongoing contact at least weekly </a:t>
            </a:r>
          </a:p>
          <a:p>
            <a:pPr lvl="1"/>
            <a:r>
              <a:rPr lang="en-US" altLang="en-US" sz="1800" dirty="0"/>
              <a:t>Mentor, mentee, and representative from local credentialing committee develop Initial Teacher Action Plan</a:t>
            </a:r>
          </a:p>
          <a:p>
            <a:pPr lvl="1"/>
            <a:r>
              <a:rPr lang="en-US" altLang="en-US" sz="1800" dirty="0"/>
              <a:t>Mentors conduct a minimum of 2 formal observations/semester </a:t>
            </a:r>
          </a:p>
          <a:p>
            <a:pPr marL="457200" lvl="1" indent="0">
              <a:buNone/>
            </a:pPr>
            <a:endParaRPr lang="en-US" altLang="en-US" sz="1400" b="1" dirty="0"/>
          </a:p>
          <a:p>
            <a:pPr marL="457200" lvl="1" indent="0" algn="ctr">
              <a:buNone/>
            </a:pPr>
            <a:r>
              <a:rPr lang="en-US" altLang="en-US" sz="2000" b="1" dirty="0"/>
              <a:t>If unsuccessful in meeting standards, Tier 2 support in subsequent school year</a:t>
            </a:r>
          </a:p>
          <a:p>
            <a:pPr marL="0" indent="0">
              <a:buFontTx/>
              <a:buNone/>
              <a:defRPr/>
            </a:pPr>
            <a:endParaRPr lang="en-US" altLang="en-US" dirty="0"/>
          </a:p>
        </p:txBody>
      </p:sp>
    </p:spTree>
    <p:extLst>
      <p:ext uri="{BB962C8B-B14F-4D97-AF65-F5344CB8AC3E}">
        <p14:creationId xmlns:p14="http://schemas.microsoft.com/office/powerpoint/2010/main" val="2497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b="0" dirty="0"/>
              <a:t> </a:t>
            </a:r>
            <a:r>
              <a:rPr lang="en-US" altLang="en-US" dirty="0"/>
              <a:t>Special Education Immersion Course</a:t>
            </a:r>
          </a:p>
        </p:txBody>
      </p:sp>
      <p:sp>
        <p:nvSpPr>
          <p:cNvPr id="4" name="Content Placeholder 3"/>
          <p:cNvSpPr>
            <a:spLocks noGrp="1"/>
          </p:cNvSpPr>
          <p:nvPr>
            <p:ph idx="1"/>
          </p:nvPr>
        </p:nvSpPr>
        <p:spPr>
          <a:xfrm>
            <a:off x="443753" y="1219200"/>
            <a:ext cx="8229600" cy="4343400"/>
          </a:xfrm>
        </p:spPr>
        <p:txBody>
          <a:bodyPr/>
          <a:lstStyle/>
          <a:p>
            <a:r>
              <a:rPr lang="en-US" b="1" dirty="0"/>
              <a:t>Hands-on special education immersion coursework undertaken during the first year of teaching</a:t>
            </a:r>
          </a:p>
          <a:p>
            <a:pPr lvl="1"/>
            <a:r>
              <a:rPr lang="en-US" sz="1800" dirty="0"/>
              <a:t>Assignments applied to new teacher’s classroom, students</a:t>
            </a:r>
          </a:p>
          <a:p>
            <a:pPr lvl="1"/>
            <a:r>
              <a:rPr lang="en-US" sz="1800" dirty="0"/>
              <a:t>Focused on special education rule, policies, and practical skills</a:t>
            </a:r>
          </a:p>
          <a:p>
            <a:pPr lvl="1"/>
            <a:endParaRPr lang="en-US" sz="1800" dirty="0"/>
          </a:p>
          <a:p>
            <a:r>
              <a:rPr lang="en-US" b="1" dirty="0"/>
              <a:t>Graduate course credit counts toward professional certification</a:t>
            </a:r>
          </a:p>
          <a:p>
            <a:endParaRPr lang="en-US" sz="1800" b="1" dirty="0"/>
          </a:p>
          <a:p>
            <a:r>
              <a:rPr lang="en-US" b="1" dirty="0"/>
              <a:t>Course topics selection informed by</a:t>
            </a:r>
          </a:p>
          <a:p>
            <a:pPr lvl="1"/>
            <a:r>
              <a:rPr lang="en-US" sz="2000" dirty="0"/>
              <a:t>Peer-reviewed research</a:t>
            </a:r>
          </a:p>
          <a:p>
            <a:pPr lvl="1"/>
            <a:r>
              <a:rPr lang="en-US" sz="2000" dirty="0"/>
              <a:t>Focus groups with Maine stakeholders</a:t>
            </a:r>
          </a:p>
          <a:p>
            <a:pPr lvl="1"/>
            <a:r>
              <a:rPr lang="en-US" sz="2000" dirty="0"/>
              <a:t>Survey of Maine special educators</a:t>
            </a:r>
          </a:p>
          <a:p>
            <a:endParaRPr lang="en-US" dirty="0"/>
          </a:p>
          <a:p>
            <a:endParaRPr lang="en-US" dirty="0"/>
          </a:p>
        </p:txBody>
      </p:sp>
    </p:spTree>
    <p:extLst>
      <p:ext uri="{BB962C8B-B14F-4D97-AF65-F5344CB8AC3E}">
        <p14:creationId xmlns:p14="http://schemas.microsoft.com/office/powerpoint/2010/main" val="393520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C47B85-8995-EC45-A0F1-F16AB45BAF2E}"/>
              </a:ext>
            </a:extLst>
          </p:cNvPr>
          <p:cNvSpPr>
            <a:spLocks noGrp="1"/>
          </p:cNvSpPr>
          <p:nvPr>
            <p:ph type="title"/>
          </p:nvPr>
        </p:nvSpPr>
        <p:spPr/>
        <p:txBody>
          <a:bodyPr/>
          <a:lstStyle/>
          <a:p>
            <a:r>
              <a:rPr lang="en-US" sz="3200" dirty="0"/>
              <a:t>Course Topics</a:t>
            </a:r>
          </a:p>
        </p:txBody>
      </p:sp>
      <p:sp>
        <p:nvSpPr>
          <p:cNvPr id="7" name="Content Placeholder 6">
            <a:extLst>
              <a:ext uri="{FF2B5EF4-FFF2-40B4-BE49-F238E27FC236}">
                <a16:creationId xmlns:a16="http://schemas.microsoft.com/office/drawing/2014/main" id="{EE5D09F4-1CE5-AA46-86BF-5C7947E81E3E}"/>
              </a:ext>
            </a:extLst>
          </p:cNvPr>
          <p:cNvSpPr>
            <a:spLocks noGrp="1"/>
          </p:cNvSpPr>
          <p:nvPr>
            <p:ph sz="half" idx="1"/>
          </p:nvPr>
        </p:nvSpPr>
        <p:spPr>
          <a:xfrm>
            <a:off x="381000" y="1447800"/>
            <a:ext cx="4038600" cy="4343400"/>
          </a:xfrm>
        </p:spPr>
        <p:txBody>
          <a:bodyPr/>
          <a:lstStyle/>
          <a:p>
            <a:r>
              <a:rPr lang="en-US" sz="1800" dirty="0"/>
              <a:t>History, Context of Special Education </a:t>
            </a:r>
            <a:endParaRPr lang="en-US" sz="800" dirty="0"/>
          </a:p>
          <a:p>
            <a:endParaRPr lang="en-US" sz="800" dirty="0"/>
          </a:p>
          <a:p>
            <a:r>
              <a:rPr lang="en-US" sz="1800" dirty="0"/>
              <a:t>Laws, Policies affecting students with disabilities</a:t>
            </a:r>
          </a:p>
          <a:p>
            <a:endParaRPr lang="en-US" sz="800" dirty="0"/>
          </a:p>
          <a:p>
            <a:r>
              <a:rPr lang="en-US" sz="1800" dirty="0"/>
              <a:t>IDEA, IEP from referral to implementation of IEP, documenting progress</a:t>
            </a:r>
          </a:p>
          <a:p>
            <a:endParaRPr lang="en-US" sz="800" dirty="0"/>
          </a:p>
          <a:p>
            <a:r>
              <a:rPr lang="en-US" sz="1800" dirty="0"/>
              <a:t>Adapting Instruction</a:t>
            </a:r>
          </a:p>
          <a:p>
            <a:endParaRPr lang="en-US" sz="800" dirty="0"/>
          </a:p>
          <a:p>
            <a:r>
              <a:rPr lang="en-US" sz="1800" dirty="0"/>
              <a:t>Behavior Management</a:t>
            </a:r>
          </a:p>
          <a:p>
            <a:endParaRPr lang="en-US" sz="800" dirty="0"/>
          </a:p>
          <a:p>
            <a:r>
              <a:rPr lang="en-US" sz="1800" dirty="0"/>
              <a:t>Social Inclusion, social skill development</a:t>
            </a:r>
          </a:p>
        </p:txBody>
      </p:sp>
      <p:sp>
        <p:nvSpPr>
          <p:cNvPr id="8" name="Content Placeholder 7">
            <a:extLst>
              <a:ext uri="{FF2B5EF4-FFF2-40B4-BE49-F238E27FC236}">
                <a16:creationId xmlns:a16="http://schemas.microsoft.com/office/drawing/2014/main" id="{6AC74D75-C00F-AB4D-B90F-61F21CF790EC}"/>
              </a:ext>
            </a:extLst>
          </p:cNvPr>
          <p:cNvSpPr>
            <a:spLocks noGrp="1"/>
          </p:cNvSpPr>
          <p:nvPr>
            <p:ph sz="half" idx="2"/>
          </p:nvPr>
        </p:nvSpPr>
        <p:spPr>
          <a:xfrm>
            <a:off x="4572000" y="1465729"/>
            <a:ext cx="4038600" cy="4343400"/>
          </a:xfrm>
        </p:spPr>
        <p:txBody>
          <a:bodyPr/>
          <a:lstStyle/>
          <a:p>
            <a:r>
              <a:rPr lang="en-US" sz="1800" dirty="0"/>
              <a:t>Family Perspective</a:t>
            </a:r>
          </a:p>
          <a:p>
            <a:endParaRPr lang="en-US" sz="800" dirty="0"/>
          </a:p>
          <a:p>
            <a:r>
              <a:rPr lang="en-US" sz="1800" dirty="0"/>
              <a:t>Choice, decision-making skill building </a:t>
            </a:r>
          </a:p>
          <a:p>
            <a:endParaRPr lang="en-US" sz="800" dirty="0"/>
          </a:p>
          <a:p>
            <a:r>
              <a:rPr lang="en-US" sz="1800" dirty="0"/>
              <a:t>Assessment, Evaluation</a:t>
            </a:r>
          </a:p>
          <a:p>
            <a:endParaRPr lang="en-US" sz="800" dirty="0"/>
          </a:p>
          <a:p>
            <a:r>
              <a:rPr lang="en-US" sz="1800" dirty="0"/>
              <a:t>Collaboration </a:t>
            </a:r>
          </a:p>
          <a:p>
            <a:endParaRPr lang="en-US" sz="800" dirty="0"/>
          </a:p>
          <a:p>
            <a:r>
              <a:rPr lang="en-US" sz="1800" dirty="0"/>
              <a:t>Futures Planning, Transition, Adult Service Landscape</a:t>
            </a:r>
          </a:p>
          <a:p>
            <a:endParaRPr lang="en-US" sz="800" dirty="0"/>
          </a:p>
          <a:p>
            <a:r>
              <a:rPr lang="en-US" sz="1800" dirty="0"/>
              <a:t>Supervising Paraprofessionals</a:t>
            </a:r>
          </a:p>
          <a:p>
            <a:endParaRPr lang="en-US" sz="800" dirty="0"/>
          </a:p>
          <a:p>
            <a:r>
              <a:rPr lang="en-US" sz="1800" dirty="0"/>
              <a:t>Educator Self-care</a:t>
            </a:r>
          </a:p>
          <a:p>
            <a:endParaRPr lang="en-US" sz="2000" dirty="0"/>
          </a:p>
        </p:txBody>
      </p:sp>
    </p:spTree>
    <p:extLst>
      <p:ext uri="{BB962C8B-B14F-4D97-AF65-F5344CB8AC3E}">
        <p14:creationId xmlns:p14="http://schemas.microsoft.com/office/powerpoint/2010/main" val="2127692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Technology</a:t>
            </a:r>
            <a:r>
              <a:rPr lang="en-US" dirty="0"/>
              <a:t>	</a:t>
            </a:r>
          </a:p>
        </p:txBody>
      </p:sp>
      <p:sp>
        <p:nvSpPr>
          <p:cNvPr id="3" name="Content Placeholder 2"/>
          <p:cNvSpPr>
            <a:spLocks noGrp="1"/>
          </p:cNvSpPr>
          <p:nvPr>
            <p:ph idx="1"/>
          </p:nvPr>
        </p:nvSpPr>
        <p:spPr/>
        <p:txBody>
          <a:bodyPr/>
          <a:lstStyle/>
          <a:p>
            <a:pPr marL="0" indent="0">
              <a:buNone/>
            </a:pPr>
            <a:r>
              <a:rPr lang="en-US" b="1" dirty="0"/>
              <a:t>Mentor/mentee pairs who are not geographically close use a variety of technology:</a:t>
            </a:r>
          </a:p>
          <a:p>
            <a:r>
              <a:rPr lang="en-US" sz="2000" dirty="0"/>
              <a:t>Observations (live and recorded), consultation via </a:t>
            </a:r>
            <a:r>
              <a:rPr lang="en-US" sz="2000" dirty="0" err="1"/>
              <a:t>Swivl</a:t>
            </a:r>
            <a:r>
              <a:rPr lang="en-US" sz="2000" dirty="0"/>
              <a:t> </a:t>
            </a:r>
            <a:r>
              <a:rPr lang="en-US" sz="1400" dirty="0"/>
              <a:t>©</a:t>
            </a:r>
            <a:r>
              <a:rPr lang="en-US" sz="2000" dirty="0"/>
              <a:t> robot, application</a:t>
            </a:r>
          </a:p>
          <a:p>
            <a:r>
              <a:rPr lang="en-US" sz="2000" dirty="0"/>
              <a:t>Face Time, telephone, texting, email for check-ins</a:t>
            </a:r>
          </a:p>
          <a:p>
            <a:r>
              <a:rPr lang="en-US" sz="2000" dirty="0"/>
              <a:t>Course is online, blend of asynchronous modules and live seminars via Blackboard and Zoom</a:t>
            </a:r>
          </a:p>
          <a:p>
            <a:endParaRPr lang="en-US" sz="1400" dirty="0"/>
          </a:p>
          <a:p>
            <a:pPr marL="0" indent="0">
              <a:buNone/>
            </a:pPr>
            <a:r>
              <a:rPr lang="en-US" b="1" dirty="0"/>
              <a:t>Future mentor trainings will use asynchronous and synchronous components to streamline process and increase statewide capacity</a:t>
            </a:r>
            <a:endParaRPr lang="en-US" sz="2000" dirty="0"/>
          </a:p>
        </p:txBody>
      </p:sp>
    </p:spTree>
    <p:extLst>
      <p:ext uri="{BB962C8B-B14F-4D97-AF65-F5344CB8AC3E}">
        <p14:creationId xmlns:p14="http://schemas.microsoft.com/office/powerpoint/2010/main" val="29548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Regionalization</a:t>
            </a:r>
            <a:r>
              <a:rPr lang="en-US" dirty="0"/>
              <a:t> </a:t>
            </a:r>
          </a:p>
        </p:txBody>
      </p:sp>
      <p:sp>
        <p:nvSpPr>
          <p:cNvPr id="3" name="Content Placeholder 2"/>
          <p:cNvSpPr>
            <a:spLocks noGrp="1"/>
          </p:cNvSpPr>
          <p:nvPr>
            <p:ph idx="1"/>
          </p:nvPr>
        </p:nvSpPr>
        <p:spPr>
          <a:xfrm>
            <a:off x="457200" y="1524000"/>
            <a:ext cx="8229600" cy="4343400"/>
          </a:xfrm>
        </p:spPr>
        <p:txBody>
          <a:bodyPr/>
          <a:lstStyle/>
          <a:p>
            <a:r>
              <a:rPr lang="en-US" sz="2000" b="1" dirty="0"/>
              <a:t>Contractor</a:t>
            </a:r>
            <a:r>
              <a:rPr lang="en-US" sz="2000" dirty="0"/>
              <a:t> will develop and pilot district self-assessment aligned with State and National mentor program standards</a:t>
            </a:r>
          </a:p>
          <a:p>
            <a:endParaRPr lang="en-US" sz="800" dirty="0"/>
          </a:p>
          <a:p>
            <a:r>
              <a:rPr lang="en-US" sz="2000" b="1" dirty="0"/>
              <a:t>SAUs</a:t>
            </a:r>
            <a:r>
              <a:rPr lang="en-US" sz="2000" dirty="0"/>
              <a:t> required by existing rule to develop and implement a mentoring infrastructure for new and under-qualified teachers</a:t>
            </a:r>
          </a:p>
          <a:p>
            <a:endParaRPr lang="en-US" sz="800" dirty="0"/>
          </a:p>
          <a:p>
            <a:r>
              <a:rPr lang="en-US" sz="2000" b="1" dirty="0"/>
              <a:t>SAU Approval</a:t>
            </a:r>
            <a:r>
              <a:rPr lang="en-US" sz="2000" dirty="0"/>
              <a:t> for transitioning based on self-assessment</a:t>
            </a:r>
          </a:p>
          <a:p>
            <a:pPr lvl="1"/>
            <a:r>
              <a:rPr lang="en-US" sz="1800" dirty="0"/>
              <a:t>Mentor identification, oversight responsibilities will be returned to districts </a:t>
            </a:r>
          </a:p>
          <a:p>
            <a:pPr lvl="1"/>
            <a:r>
              <a:rPr lang="en-US" sz="1800" dirty="0"/>
              <a:t>Support will be offered to districts not ready to assume mentor responsibility</a:t>
            </a:r>
          </a:p>
          <a:p>
            <a:pPr lvl="1"/>
            <a:endParaRPr lang="en-US" sz="800" dirty="0"/>
          </a:p>
          <a:p>
            <a:r>
              <a:rPr lang="en-US" sz="2000" b="1" dirty="0"/>
              <a:t>Funding</a:t>
            </a:r>
            <a:r>
              <a:rPr lang="en-US" sz="2000" dirty="0"/>
              <a:t> for regional service centers offered via </a:t>
            </a:r>
            <a:r>
              <a:rPr lang="en-US" sz="2000" dirty="0" err="1"/>
              <a:t>rfp</a:t>
            </a:r>
            <a:r>
              <a:rPr lang="en-US" sz="2000" dirty="0"/>
              <a:t> process</a:t>
            </a:r>
          </a:p>
        </p:txBody>
      </p:sp>
    </p:spTree>
    <p:extLst>
      <p:ext uri="{BB962C8B-B14F-4D97-AF65-F5344CB8AC3E}">
        <p14:creationId xmlns:p14="http://schemas.microsoft.com/office/powerpoint/2010/main" val="20195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76200"/>
            <a:ext cx="8229600" cy="685800"/>
          </a:xfrm>
        </p:spPr>
        <p:txBody>
          <a:bodyPr/>
          <a:lstStyle/>
          <a:p>
            <a:pPr eaLnBrk="1" hangingPunct="1"/>
            <a:r>
              <a:rPr lang="en-US" altLang="en-US" dirty="0"/>
              <a:t>Anticipated Outcomes and Long Term Goals</a:t>
            </a:r>
          </a:p>
        </p:txBody>
      </p:sp>
      <p:sp>
        <p:nvSpPr>
          <p:cNvPr id="33795" name="Content Placeholder 2"/>
          <p:cNvSpPr>
            <a:spLocks noGrp="1"/>
          </p:cNvSpPr>
          <p:nvPr>
            <p:ph idx="1"/>
          </p:nvPr>
        </p:nvSpPr>
        <p:spPr>
          <a:xfrm>
            <a:off x="457200" y="990600"/>
            <a:ext cx="8229600" cy="4114800"/>
          </a:xfrm>
        </p:spPr>
        <p:txBody>
          <a:bodyPr/>
          <a:lstStyle/>
          <a:p>
            <a:endParaRPr lang="en-US" sz="2000" dirty="0"/>
          </a:p>
          <a:p>
            <a:pPr>
              <a:defRPr/>
            </a:pPr>
            <a:r>
              <a:rPr lang="en-US" altLang="en-US" sz="1800" dirty="0"/>
              <a:t>Conditionally certified special educators earn Professional Certification</a:t>
            </a:r>
          </a:p>
          <a:p>
            <a:pPr>
              <a:defRPr/>
            </a:pPr>
            <a:endParaRPr lang="en-US" altLang="en-US" sz="800" dirty="0"/>
          </a:p>
          <a:p>
            <a:pPr>
              <a:defRPr/>
            </a:pPr>
            <a:r>
              <a:rPr lang="en-US" altLang="en-US" sz="1800" dirty="0"/>
              <a:t>Increased statewide capacity to support new special educators</a:t>
            </a:r>
          </a:p>
          <a:p>
            <a:pPr>
              <a:defRPr/>
            </a:pPr>
            <a:endParaRPr lang="en-US" altLang="en-US" sz="800" dirty="0"/>
          </a:p>
          <a:p>
            <a:pPr>
              <a:defRPr/>
            </a:pPr>
            <a:r>
              <a:rPr lang="en-US" altLang="en-US" sz="1800" dirty="0"/>
              <a:t>Intensive support during critical induction period to improve teacher retention</a:t>
            </a:r>
          </a:p>
          <a:p>
            <a:pPr>
              <a:defRPr/>
            </a:pPr>
            <a:endParaRPr lang="en-US" altLang="en-US" sz="800" dirty="0"/>
          </a:p>
          <a:p>
            <a:pPr>
              <a:defRPr/>
            </a:pPr>
            <a:r>
              <a:rPr lang="en-US" altLang="en-US" sz="1800" dirty="0"/>
              <a:t>MACM resources available to districts, regional collaboratives  (i.e. training materials, cadre of trained special education mentors on call)</a:t>
            </a:r>
          </a:p>
          <a:p>
            <a:pPr>
              <a:defRPr/>
            </a:pPr>
            <a:endParaRPr lang="en-US" altLang="en-US" sz="800" dirty="0"/>
          </a:p>
          <a:p>
            <a:pPr>
              <a:defRPr/>
            </a:pPr>
            <a:r>
              <a:rPr lang="en-US" altLang="en-US" sz="1800" dirty="0"/>
              <a:t>Ongoing smaller-scale program in place to support mentoring, technical assistance through distance technology or other strategies</a:t>
            </a:r>
          </a:p>
          <a:p>
            <a:pPr>
              <a:defRPr/>
            </a:pPr>
            <a:endParaRPr lang="en-US" altLang="en-US" sz="800" dirty="0"/>
          </a:p>
          <a:p>
            <a:pPr>
              <a:defRPr/>
            </a:pPr>
            <a:r>
              <a:rPr lang="en-US" altLang="en-US" sz="1800" dirty="0"/>
              <a:t>Strong link with and ongoing collaboration between Maine DOE and teacher training programs</a:t>
            </a:r>
          </a:p>
          <a:p>
            <a:pPr>
              <a:defRPr/>
            </a:pPr>
            <a:endParaRPr lang="en-US" altLang="en-US" sz="1600" dirty="0"/>
          </a:p>
          <a:p>
            <a:pPr marL="0" indent="0">
              <a:buFontTx/>
              <a:buNone/>
              <a:defRPr/>
            </a:pPr>
            <a:endParaRPr lang="en-US" altLang="en-US" dirty="0"/>
          </a:p>
        </p:txBody>
      </p:sp>
    </p:spTree>
    <p:extLst>
      <p:ext uri="{BB962C8B-B14F-4D97-AF65-F5344CB8AC3E}">
        <p14:creationId xmlns:p14="http://schemas.microsoft.com/office/powerpoint/2010/main" val="3278555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990600"/>
            <a:ext cx="8229600" cy="579438"/>
          </a:xfrm>
        </p:spPr>
        <p:txBody>
          <a:bodyPr/>
          <a:lstStyle/>
          <a:p>
            <a:pPr algn="ctr"/>
            <a:r>
              <a:rPr lang="en-US" dirty="0">
                <a:latin typeface="Gotham Bold" charset="0"/>
                <a:ea typeface="Gotham Bold" charset="0"/>
                <a:cs typeface="Gotham Bold" charset="0"/>
              </a:rPr>
              <a:t>DISCLAIMER</a:t>
            </a:r>
          </a:p>
        </p:txBody>
      </p:sp>
      <p:pic>
        <p:nvPicPr>
          <p:cNvPr id="6" name="Picture 5" descr="U.S. Office of Special Education Programs logo: Ideas that W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82" y="2676948"/>
            <a:ext cx="1190786" cy="994094"/>
          </a:xfrm>
          <a:prstGeom prst="rect">
            <a:avLst/>
          </a:prstGeom>
        </p:spPr>
      </p:pic>
      <p:sp>
        <p:nvSpPr>
          <p:cNvPr id="7" name="TextBox 6"/>
          <p:cNvSpPr txBox="1"/>
          <p:nvPr/>
        </p:nvSpPr>
        <p:spPr>
          <a:xfrm>
            <a:off x="1947943" y="2630454"/>
            <a:ext cx="6567407" cy="1922129"/>
          </a:xfrm>
          <a:prstGeom prst="rect">
            <a:avLst/>
          </a:prstGeom>
          <a:noFill/>
        </p:spPr>
        <p:txBody>
          <a:bodyPr wrap="square" rtlCol="0">
            <a:spAutoFit/>
          </a:bodyPr>
          <a:lstStyle/>
          <a:p>
            <a:pPr>
              <a:lnSpc>
                <a:spcPct val="150000"/>
              </a:lnSpc>
            </a:pPr>
            <a:r>
              <a:rPr lang="en-US" sz="1350" dirty="0">
                <a:latin typeface="Helvetica Neue" charset="0"/>
                <a:ea typeface="Helvetica Neue" charset="0"/>
                <a:cs typeface="Helvetica Neue" charset="0"/>
              </a:rPr>
              <a:t>This content was produced under U.S. Department of Education, Office of Special Education Programs, Award No. H325A170003. David </a:t>
            </a:r>
            <a:r>
              <a:rPr lang="en-US" sz="1350" dirty="0" err="1">
                <a:latin typeface="Helvetica Neue" charset="0"/>
                <a:ea typeface="Helvetica Neue" charset="0"/>
                <a:cs typeface="Helvetica Neue" charset="0"/>
              </a:rPr>
              <a:t>Guardino</a:t>
            </a:r>
            <a:r>
              <a:rPr lang="en-US" sz="1350"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2295062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a:t>Teacher Shortages</a:t>
            </a:r>
          </a:p>
        </p:txBody>
      </p:sp>
      <p:sp>
        <p:nvSpPr>
          <p:cNvPr id="3" name="Content Placeholder 2"/>
          <p:cNvSpPr>
            <a:spLocks noGrp="1"/>
          </p:cNvSpPr>
          <p:nvPr>
            <p:ph idx="1"/>
          </p:nvPr>
        </p:nvSpPr>
        <p:spPr>
          <a:xfrm>
            <a:off x="762000" y="2323652"/>
            <a:ext cx="7620000" cy="3508977"/>
          </a:xfrm>
        </p:spPr>
        <p:txBody>
          <a:bodyPr/>
          <a:lstStyle/>
          <a:p>
            <a:r>
              <a:rPr lang="en-US" dirty="0"/>
              <a:t>2015-16 national teacher shortage of 60,000; could be rising to 112,000 by end of the year</a:t>
            </a:r>
          </a:p>
          <a:p>
            <a:r>
              <a:rPr lang="en-US" dirty="0"/>
              <a:t>Special </a:t>
            </a:r>
            <a:r>
              <a:rPr lang="en-US" dirty="0" err="1"/>
              <a:t>ed</a:t>
            </a:r>
            <a:r>
              <a:rPr lang="en-US" dirty="0"/>
              <a:t> field w/greatest shortage w/48 states reporting it; others STEM, foreign languages, EL</a:t>
            </a:r>
          </a:p>
          <a:p>
            <a:r>
              <a:rPr lang="en-US" dirty="0"/>
              <a:t>90% high poverty  schools experienced teacher shortage</a:t>
            </a:r>
          </a:p>
        </p:txBody>
      </p:sp>
    </p:spTree>
    <p:extLst>
      <p:ext uri="{BB962C8B-B14F-4D97-AF65-F5344CB8AC3E}">
        <p14:creationId xmlns:p14="http://schemas.microsoft.com/office/powerpoint/2010/main" val="1881958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27664"/>
            <a:ext cx="7153834" cy="1143000"/>
          </a:xfrm>
        </p:spPr>
        <p:txBody>
          <a:bodyPr>
            <a:normAutofit/>
          </a:bodyPr>
          <a:lstStyle/>
          <a:p>
            <a:r>
              <a:rPr lang="en-US" sz="4800" dirty="0"/>
              <a:t>Teacher Shortages…..</a:t>
            </a:r>
          </a:p>
        </p:txBody>
      </p:sp>
      <p:sp>
        <p:nvSpPr>
          <p:cNvPr id="3" name="Content Placeholder 2"/>
          <p:cNvSpPr>
            <a:spLocks noGrp="1"/>
          </p:cNvSpPr>
          <p:nvPr>
            <p:ph idx="1"/>
          </p:nvPr>
        </p:nvSpPr>
        <p:spPr>
          <a:xfrm>
            <a:off x="838200" y="2323652"/>
            <a:ext cx="7467600" cy="3848548"/>
          </a:xfrm>
        </p:spPr>
        <p:txBody>
          <a:bodyPr>
            <a:normAutofit fontScale="92500" lnSpcReduction="10000"/>
          </a:bodyPr>
          <a:lstStyle/>
          <a:p>
            <a:r>
              <a:rPr lang="en-US" sz="2600" dirty="0"/>
              <a:t>Teacher Prep program enrollment nationally down 35% in last 5 years</a:t>
            </a:r>
          </a:p>
          <a:p>
            <a:r>
              <a:rPr lang="en-US" sz="2600" dirty="0"/>
              <a:t>Teachers prepared via alternate routes with less coursework and clinical prep are 25% more likely to leave their schools &amp; profession than those who are well prepared</a:t>
            </a:r>
          </a:p>
          <a:p>
            <a:r>
              <a:rPr lang="en-US" sz="2600" dirty="0"/>
              <a:t>Teachers of color leave schools and the profession at a higher rate than white teachers</a:t>
            </a:r>
          </a:p>
          <a:p>
            <a:r>
              <a:rPr lang="en-US" sz="2600" dirty="0"/>
              <a:t>Teacher replacement costs, fueled by turnover and shortages = $8 billion per year</a:t>
            </a:r>
          </a:p>
          <a:p>
            <a:endParaRPr lang="en-US" dirty="0"/>
          </a:p>
        </p:txBody>
      </p:sp>
    </p:spTree>
    <p:extLst>
      <p:ext uri="{BB962C8B-B14F-4D97-AF65-F5344CB8AC3E}">
        <p14:creationId xmlns:p14="http://schemas.microsoft.com/office/powerpoint/2010/main" val="4254159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ESSA….Big Changes</a:t>
            </a:r>
          </a:p>
        </p:txBody>
      </p:sp>
      <p:sp>
        <p:nvSpPr>
          <p:cNvPr id="3" name="Content Placeholder 2"/>
          <p:cNvSpPr>
            <a:spLocks noGrp="1"/>
          </p:cNvSpPr>
          <p:nvPr>
            <p:ph idx="1"/>
          </p:nvPr>
        </p:nvSpPr>
        <p:spPr>
          <a:xfrm>
            <a:off x="685800" y="2323652"/>
            <a:ext cx="7135009" cy="3508977"/>
          </a:xfrm>
        </p:spPr>
        <p:txBody>
          <a:bodyPr/>
          <a:lstStyle/>
          <a:p>
            <a:r>
              <a:rPr lang="en-US" dirty="0"/>
              <a:t>“highly qualified” eliminated 2015	</a:t>
            </a:r>
          </a:p>
          <a:p>
            <a:pPr marL="68580" indent="0">
              <a:buNone/>
            </a:pPr>
            <a:r>
              <a:rPr lang="en-US" dirty="0"/>
              <a:t>	</a:t>
            </a:r>
            <a:r>
              <a:rPr lang="en-US" b="1" dirty="0"/>
              <a:t>GONE</a:t>
            </a:r>
            <a:r>
              <a:rPr lang="en-US" dirty="0"/>
              <a:t>: Content knowledge, BA, full 	state 	certification, alternate route for 	3 </a:t>
            </a:r>
            <a:r>
              <a:rPr lang="en-US" dirty="0" err="1"/>
              <a:t>yrs</a:t>
            </a:r>
            <a:r>
              <a:rPr lang="en-US" dirty="0"/>
              <a:t> leading to full certification	w/supervision &amp; PD</a:t>
            </a:r>
          </a:p>
          <a:p>
            <a:pPr marL="914400" lvl="2" indent="0">
              <a:buNone/>
            </a:pPr>
            <a:r>
              <a:rPr lang="en-US" sz="3200" b="1" dirty="0"/>
              <a:t>NEW: </a:t>
            </a:r>
            <a:r>
              <a:rPr lang="en-US" sz="3200" dirty="0"/>
              <a:t>State certification</a:t>
            </a:r>
          </a:p>
        </p:txBody>
      </p:sp>
    </p:spTree>
    <p:extLst>
      <p:ext uri="{BB962C8B-B14F-4D97-AF65-F5344CB8AC3E}">
        <p14:creationId xmlns:p14="http://schemas.microsoft.com/office/powerpoint/2010/main" val="299575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838200"/>
            <a:ext cx="7848600" cy="1143000"/>
          </a:xfrm>
        </p:spPr>
        <p:txBody>
          <a:bodyPr>
            <a:normAutofit fontScale="90000"/>
          </a:bodyPr>
          <a:lstStyle/>
          <a:p>
            <a:r>
              <a:rPr lang="en-US" sz="4800" dirty="0"/>
              <a:t>ESSA…Equitable Distributio</a:t>
            </a:r>
            <a:r>
              <a:rPr lang="en-US" sz="4400" dirty="0"/>
              <a:t>n</a:t>
            </a:r>
          </a:p>
        </p:txBody>
      </p:sp>
      <p:sp>
        <p:nvSpPr>
          <p:cNvPr id="3" name="Content Placeholder 2"/>
          <p:cNvSpPr>
            <a:spLocks noGrp="1"/>
          </p:cNvSpPr>
          <p:nvPr>
            <p:ph idx="1"/>
          </p:nvPr>
        </p:nvSpPr>
        <p:spPr>
          <a:xfrm>
            <a:off x="685800" y="2323652"/>
            <a:ext cx="7467600" cy="3848548"/>
          </a:xfrm>
        </p:spPr>
        <p:txBody>
          <a:bodyPr>
            <a:normAutofit/>
          </a:bodyPr>
          <a:lstStyle/>
          <a:p>
            <a:pPr marL="457200" lvl="1" indent="0">
              <a:buNone/>
            </a:pPr>
            <a:r>
              <a:rPr lang="en-US" sz="2400" dirty="0"/>
              <a:t>States must determine if high need schools are inequitably staffed by teachers in terms of: </a:t>
            </a:r>
          </a:p>
          <a:p>
            <a:pPr lvl="1"/>
            <a:r>
              <a:rPr lang="en-US" sz="2400" dirty="0"/>
              <a:t>Experience</a:t>
            </a:r>
          </a:p>
          <a:p>
            <a:pPr lvl="1"/>
            <a:r>
              <a:rPr lang="en-US" sz="2400" dirty="0"/>
              <a:t>Effectiveness</a:t>
            </a:r>
          </a:p>
          <a:p>
            <a:pPr lvl="1"/>
            <a:r>
              <a:rPr lang="en-US" sz="2400" dirty="0"/>
              <a:t>Out of field placement</a:t>
            </a:r>
          </a:p>
          <a:p>
            <a:pPr lvl="1"/>
            <a:r>
              <a:rPr lang="en-US" sz="2400" dirty="0"/>
              <a:t>States define these terms</a:t>
            </a:r>
          </a:p>
          <a:p>
            <a:pPr lvl="1"/>
            <a:r>
              <a:rPr lang="en-US" sz="2400" dirty="0"/>
              <a:t>Must have plans to address</a:t>
            </a:r>
          </a:p>
        </p:txBody>
      </p:sp>
    </p:spTree>
    <p:extLst>
      <p:ext uri="{BB962C8B-B14F-4D97-AF65-F5344CB8AC3E}">
        <p14:creationId xmlns:p14="http://schemas.microsoft.com/office/powerpoint/2010/main" val="425693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 Different from ESSA</a:t>
            </a:r>
          </a:p>
        </p:txBody>
      </p:sp>
      <p:sp>
        <p:nvSpPr>
          <p:cNvPr id="3" name="Content Placeholder 2"/>
          <p:cNvSpPr>
            <a:spLocks noGrp="1"/>
          </p:cNvSpPr>
          <p:nvPr>
            <p:ph idx="1"/>
          </p:nvPr>
        </p:nvSpPr>
        <p:spPr/>
        <p:txBody>
          <a:bodyPr>
            <a:normAutofit lnSpcReduction="10000"/>
          </a:bodyPr>
          <a:lstStyle/>
          <a:p>
            <a:r>
              <a:rPr lang="en-US" dirty="0"/>
              <a:t>Special Ed Teachers must have a BA and:</a:t>
            </a:r>
          </a:p>
          <a:p>
            <a:pPr lvl="1"/>
            <a:r>
              <a:rPr lang="en-US" dirty="0"/>
              <a:t>Obtained full state certification as a sped </a:t>
            </a:r>
            <a:r>
              <a:rPr lang="en-US" dirty="0" err="1"/>
              <a:t>tchr</a:t>
            </a:r>
            <a:r>
              <a:rPr lang="en-US" dirty="0"/>
              <a:t> – including alternate routes  as defined under NCLB OR</a:t>
            </a:r>
          </a:p>
          <a:p>
            <a:pPr lvl="1"/>
            <a:r>
              <a:rPr lang="en-US" dirty="0"/>
              <a:t>Passed state sped </a:t>
            </a:r>
            <a:r>
              <a:rPr lang="en-US" dirty="0" err="1"/>
              <a:t>tchr</a:t>
            </a:r>
            <a:r>
              <a:rPr lang="en-US" dirty="0"/>
              <a:t> licensing exam and hold license to teach in state as a sped </a:t>
            </a:r>
            <a:r>
              <a:rPr lang="en-US" dirty="0" err="1"/>
              <a:t>tchr</a:t>
            </a:r>
            <a:endParaRPr lang="en-US" dirty="0"/>
          </a:p>
          <a:p>
            <a:r>
              <a:rPr lang="en-US" dirty="0"/>
              <a:t>Two major distinctions:</a:t>
            </a:r>
          </a:p>
          <a:p>
            <a:pPr lvl="1"/>
            <a:r>
              <a:rPr lang="en-US" dirty="0"/>
              <a:t>BA</a:t>
            </a:r>
          </a:p>
          <a:p>
            <a:pPr lvl="1"/>
            <a:r>
              <a:rPr lang="en-US" dirty="0"/>
              <a:t>Alternate route specifications</a:t>
            </a:r>
          </a:p>
          <a:p>
            <a:endParaRPr lang="en-US" dirty="0"/>
          </a:p>
          <a:p>
            <a:pPr lvl="1"/>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200666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State Samples</a:t>
            </a:r>
          </a:p>
        </p:txBody>
      </p:sp>
      <p:sp>
        <p:nvSpPr>
          <p:cNvPr id="3" name="Content Placeholder 2"/>
          <p:cNvSpPr>
            <a:spLocks noGrp="1"/>
          </p:cNvSpPr>
          <p:nvPr>
            <p:ph idx="1"/>
          </p:nvPr>
        </p:nvSpPr>
        <p:spPr/>
        <p:txBody>
          <a:bodyPr/>
          <a:lstStyle/>
          <a:p>
            <a:r>
              <a:rPr lang="en-US" dirty="0"/>
              <a:t>OK, AZ: more emergency certificates</a:t>
            </a:r>
          </a:p>
          <a:p>
            <a:r>
              <a:rPr lang="en-US" dirty="0"/>
              <a:t>AZ, IL, MN: lowered </a:t>
            </a:r>
            <a:r>
              <a:rPr lang="en-US" dirty="0" err="1"/>
              <a:t>tchr</a:t>
            </a:r>
            <a:r>
              <a:rPr lang="en-US" dirty="0"/>
              <a:t> licensing standards</a:t>
            </a:r>
          </a:p>
          <a:p>
            <a:r>
              <a:rPr lang="en-US" dirty="0"/>
              <a:t>AZ: local school administrators determine teacher certification</a:t>
            </a:r>
          </a:p>
          <a:p>
            <a:r>
              <a:rPr lang="en-US" dirty="0"/>
              <a:t>NY: charter schools can certify their own </a:t>
            </a:r>
            <a:r>
              <a:rPr lang="en-US" dirty="0" err="1"/>
              <a:t>tchrs</a:t>
            </a:r>
            <a:r>
              <a:rPr lang="en-US" dirty="0"/>
              <a:t> w/ less rigorous prep; literacy tests dropped</a:t>
            </a:r>
          </a:p>
        </p:txBody>
      </p:sp>
    </p:spTree>
    <p:extLst>
      <p:ext uri="{BB962C8B-B14F-4D97-AF65-F5344CB8AC3E}">
        <p14:creationId xmlns:p14="http://schemas.microsoft.com/office/powerpoint/2010/main" val="223282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27664"/>
            <a:ext cx="7306234" cy="1143000"/>
          </a:xfrm>
        </p:spPr>
        <p:txBody>
          <a:bodyPr>
            <a:normAutofit/>
          </a:bodyPr>
          <a:lstStyle/>
          <a:p>
            <a:r>
              <a:rPr lang="en-US" sz="4800" dirty="0"/>
              <a:t>The Federal Agenda</a:t>
            </a:r>
          </a:p>
        </p:txBody>
      </p:sp>
      <p:sp>
        <p:nvSpPr>
          <p:cNvPr id="3" name="Content Placeholder 2"/>
          <p:cNvSpPr>
            <a:spLocks noGrp="1"/>
          </p:cNvSpPr>
          <p:nvPr>
            <p:ph idx="1"/>
          </p:nvPr>
        </p:nvSpPr>
        <p:spPr/>
        <p:txBody>
          <a:bodyPr/>
          <a:lstStyle/>
          <a:p>
            <a:r>
              <a:rPr lang="en-US" dirty="0"/>
              <a:t>Higher Education Reauthorization</a:t>
            </a:r>
          </a:p>
          <a:p>
            <a:pPr lvl="1"/>
            <a:r>
              <a:rPr lang="en-US" dirty="0"/>
              <a:t>TEACH Grants</a:t>
            </a:r>
          </a:p>
          <a:p>
            <a:pPr lvl="1"/>
            <a:r>
              <a:rPr lang="en-US" dirty="0"/>
              <a:t>Loan Forgiveness</a:t>
            </a:r>
          </a:p>
          <a:p>
            <a:pPr lvl="1"/>
            <a:r>
              <a:rPr lang="en-US" dirty="0"/>
              <a:t>Teacher Quality Partnership Grants, Title II</a:t>
            </a:r>
          </a:p>
          <a:p>
            <a:r>
              <a:rPr lang="en-US" dirty="0"/>
              <a:t>Funding</a:t>
            </a:r>
          </a:p>
          <a:p>
            <a:pPr lvl="1"/>
            <a:r>
              <a:rPr lang="en-US" dirty="0"/>
              <a:t>ESSA Title II</a:t>
            </a:r>
          </a:p>
          <a:p>
            <a:pPr lvl="1"/>
            <a:r>
              <a:rPr lang="en-US" dirty="0"/>
              <a:t>Personnel Prep IDEA</a:t>
            </a:r>
          </a:p>
          <a:p>
            <a:pPr lvl="1"/>
            <a:r>
              <a:rPr lang="en-US" dirty="0"/>
              <a:t>State Personnel Development Grants IDEA</a:t>
            </a:r>
          </a:p>
          <a:p>
            <a:pPr marL="457200" lvl="1" indent="0">
              <a:buNone/>
            </a:pPr>
            <a:endParaRPr lang="en-US" dirty="0"/>
          </a:p>
        </p:txBody>
      </p:sp>
    </p:spTree>
    <p:extLst>
      <p:ext uri="{BB962C8B-B14F-4D97-AF65-F5344CB8AC3E}">
        <p14:creationId xmlns:p14="http://schemas.microsoft.com/office/powerpoint/2010/main" val="18736089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13">
      <a:dk1>
        <a:srgbClr val="000000"/>
      </a:dk1>
      <a:lt1>
        <a:srgbClr val="FFFFFF"/>
      </a:lt1>
      <a:dk2>
        <a:srgbClr val="FFFFFF"/>
      </a:dk2>
      <a:lt2>
        <a:srgbClr val="808080"/>
      </a:lt2>
      <a:accent1>
        <a:srgbClr val="9FCBF2"/>
      </a:accent1>
      <a:accent2>
        <a:srgbClr val="8A2E13"/>
      </a:accent2>
      <a:accent3>
        <a:srgbClr val="FFFFFF"/>
      </a:accent3>
      <a:accent4>
        <a:srgbClr val="000000"/>
      </a:accent4>
      <a:accent5>
        <a:srgbClr val="CDE2F7"/>
      </a:accent5>
      <a:accent6>
        <a:srgbClr val="7D2910"/>
      </a:accent6>
      <a:hlink>
        <a:srgbClr val="973215"/>
      </a:hlink>
      <a:folHlink>
        <a:srgbClr val="8C5F14"/>
      </a:folHlink>
    </a:clrScheme>
    <a:fontScheme name="Office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FFFFFF"/>
        </a:dk2>
        <a:lt2>
          <a:srgbClr val="808080"/>
        </a:lt2>
        <a:accent1>
          <a:srgbClr val="9FCBF2"/>
        </a:accent1>
        <a:accent2>
          <a:srgbClr val="8A2E13"/>
        </a:accent2>
        <a:accent3>
          <a:srgbClr val="FFFFFF"/>
        </a:accent3>
        <a:accent4>
          <a:srgbClr val="000000"/>
        </a:accent4>
        <a:accent5>
          <a:srgbClr val="CDE2F7"/>
        </a:accent5>
        <a:accent6>
          <a:srgbClr val="7D2910"/>
        </a:accent6>
        <a:hlink>
          <a:srgbClr val="973215"/>
        </a:hlink>
        <a:folHlink>
          <a:srgbClr val="8C5F1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Slide Template" id="{0C2E07E6-5FDF-5445-AE5A-ED271B7DCEC7}" vid="{B805C998-C93F-7E4A-B58E-01BCDC4A6D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1547</Words>
  <Application>Microsoft Macintosh PowerPoint</Application>
  <PresentationFormat>On-screen Show (4:3)</PresentationFormat>
  <Paragraphs>254</Paragraphs>
  <Slides>27</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Century Gothic</vt:lpstr>
      <vt:lpstr>Gotham Bold</vt:lpstr>
      <vt:lpstr>Helvetica Neue</vt:lpstr>
      <vt:lpstr>Wingdings 2</vt:lpstr>
      <vt:lpstr>Austin</vt:lpstr>
      <vt:lpstr>Office Theme</vt:lpstr>
      <vt:lpstr>1_Light Background</vt:lpstr>
      <vt:lpstr>Traditional teacher preparation &amp; alternative routes</vt:lpstr>
      <vt:lpstr>The Perfect Storm or the Perfect Opportunity?</vt:lpstr>
      <vt:lpstr>Teacher Shortages</vt:lpstr>
      <vt:lpstr>Teacher Shortages…..</vt:lpstr>
      <vt:lpstr>ESSA….Big Changes</vt:lpstr>
      <vt:lpstr>ESSA…Equitable Distribution</vt:lpstr>
      <vt:lpstr>IDEA – Different from ESSA</vt:lpstr>
      <vt:lpstr>Some State Samples</vt:lpstr>
      <vt:lpstr>The Federal Agenda</vt:lpstr>
      <vt:lpstr>Don’t Forget</vt:lpstr>
      <vt:lpstr>The “Problem”</vt:lpstr>
      <vt:lpstr>Maine Demographics</vt:lpstr>
      <vt:lpstr>Special Ed Teacher Preparation in Maine</vt:lpstr>
      <vt:lpstr>Plan Development</vt:lpstr>
      <vt:lpstr>Other  Certification Changes</vt:lpstr>
      <vt:lpstr>Considerations  </vt:lpstr>
      <vt:lpstr>Funding</vt:lpstr>
      <vt:lpstr>Maine’s Alternative Certification Mentoring Program (MACM)</vt:lpstr>
      <vt:lpstr>Development of the “infrastructure” </vt:lpstr>
      <vt:lpstr>Program Model</vt:lpstr>
      <vt:lpstr>Mentoring Model</vt:lpstr>
      <vt:lpstr> Special Education Immersion Course</vt:lpstr>
      <vt:lpstr>Course Topics</vt:lpstr>
      <vt:lpstr>Technology </vt:lpstr>
      <vt:lpstr>Regionalization </vt:lpstr>
      <vt:lpstr>Anticipated Outcomes and Long Term Goals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Shortages, Teacher Quality &amp; Federal Policy</dc:title>
  <dc:creator>Myers,Jonte A</dc:creator>
  <cp:lastModifiedBy>Steele,Jessica A</cp:lastModifiedBy>
  <cp:revision>8</cp:revision>
  <dcterms:created xsi:type="dcterms:W3CDTF">2018-11-15T17:22:59Z</dcterms:created>
  <dcterms:modified xsi:type="dcterms:W3CDTF">2021-10-28T20:22:38Z</dcterms:modified>
</cp:coreProperties>
</file>