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Roboto"/>
      <p:regular r:id="rId18"/>
      <p:bold r:id="rId19"/>
      <p:italic r:id="rId20"/>
      <p:boldItalic r:id="rId21"/>
    </p:embeddedFont>
    <p:embeddedFont>
      <p:font typeface="Montserrat"/>
      <p:bold r:id="rId22"/>
      <p:boldItalic r:id="rId23"/>
    </p:embeddedFont>
    <p:embeddedFont>
      <p:font typeface="Helvetica Neue"/>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8" roundtripDataSignature="AMtx7mgvD16FlSarwwNkH0VCHOT5Q7t2X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22" Type="http://schemas.openxmlformats.org/officeDocument/2006/relationships/font" Target="fonts/Montserrat-bold.fntdata"/><Relationship Id="rId21" Type="http://schemas.openxmlformats.org/officeDocument/2006/relationships/font" Target="fonts/Roboto-boldItalic.fntdata"/><Relationship Id="rId24" Type="http://schemas.openxmlformats.org/officeDocument/2006/relationships/font" Target="fonts/HelveticaNeue-regular.fntdata"/><Relationship Id="rId23"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HelveticaNeue-italic.fntdata"/><Relationship Id="rId25" Type="http://schemas.openxmlformats.org/officeDocument/2006/relationships/font" Target="fonts/HelveticaNeue-bold.fntdata"/><Relationship Id="rId28" Type="http://customschemas.google.com/relationships/presentationmetadata" Target="metadata"/><Relationship Id="rId27" Type="http://schemas.openxmlformats.org/officeDocument/2006/relationships/font" Target="fonts/HelveticaNeue-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Roboto-bold.fntdata"/><Relationship Id="rId1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eedarcenter.padlet.org/nspalding1/svyy8o1hmpy2a4zv"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eedarcenter.padlet.org/nspalding1/wytcdu9gg8la9lri"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 name="Google Shape;3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de44949fa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de44949fa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gde44949faa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de44949faa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de44949faa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gde44949faa_0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breakout session padlet:</a:t>
            </a:r>
            <a:endParaRPr/>
          </a:p>
          <a:p>
            <a:pPr indent="0" lvl="0" marL="0" rtl="0" algn="l">
              <a:spcBef>
                <a:spcPts val="0"/>
              </a:spcBef>
              <a:spcAft>
                <a:spcPts val="0"/>
              </a:spcAft>
              <a:buNone/>
            </a:pPr>
            <a:r>
              <a:rPr lang="en-US" u="sng">
                <a:solidFill>
                  <a:schemeClr val="hlink"/>
                </a:solidFill>
                <a:hlinkClick r:id="rId2"/>
              </a:rPr>
              <a:t>https://ceedarcenter.padlet.org/nspalding1/svyy8o1hmpy2a4zv</a:t>
            </a:r>
            <a:r>
              <a:rPr lang="en-US"/>
              <a:t> </a:t>
            </a:r>
            <a:endParaRPr/>
          </a:p>
          <a:p>
            <a:pPr indent="0" lvl="0" marL="0" rtl="0" algn="l">
              <a:spcBef>
                <a:spcPts val="0"/>
              </a:spcBef>
              <a:spcAft>
                <a:spcPts val="0"/>
              </a:spcAft>
              <a:buNone/>
            </a:pPr>
            <a:r>
              <a:t/>
            </a:r>
            <a:endParaRPr/>
          </a:p>
        </p:txBody>
      </p:sp>
      <p:sp>
        <p:nvSpPr>
          <p:cNvPr id="128" name="Google Shape;12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 name="Google Shape;4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 name="Google Shape;5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padlet</a:t>
            </a:r>
            <a:endParaRPr/>
          </a:p>
          <a:p>
            <a:pPr indent="0" lvl="0" marL="0" rtl="0" algn="l">
              <a:spcBef>
                <a:spcPts val="0"/>
              </a:spcBef>
              <a:spcAft>
                <a:spcPts val="0"/>
              </a:spcAft>
              <a:buNone/>
            </a:pPr>
            <a:r>
              <a:rPr lang="en-US" u="sng">
                <a:solidFill>
                  <a:schemeClr val="hlink"/>
                </a:solidFill>
                <a:hlinkClick r:id="rId2"/>
              </a:rPr>
              <a:t>https://ceedarcenter.padlet.org/nspalding1/wytcdu9gg8la9lri</a:t>
            </a:r>
            <a:r>
              <a:rPr lang="en-US"/>
              <a:t> </a:t>
            </a:r>
            <a:endParaRPr/>
          </a:p>
          <a:p>
            <a:pPr indent="0" lvl="0" marL="0" rtl="0" algn="l">
              <a:spcBef>
                <a:spcPts val="0"/>
              </a:spcBef>
              <a:spcAft>
                <a:spcPts val="0"/>
              </a:spcAft>
              <a:buNone/>
            </a:pPr>
            <a:r>
              <a:t/>
            </a:r>
            <a:endParaRPr/>
          </a:p>
        </p:txBody>
      </p:sp>
      <p:sp>
        <p:nvSpPr>
          <p:cNvPr id="60" name="Google Shape;6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 name="Google Shape;6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dc0b798214_1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2" name="Google Shape;72;gdc0b798214_1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 name="Google Shape;73;gdc0b798214_1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dc0b798214_1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8" name="Google Shape;78;gdc0b798214_1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20000"/>
              </a:lnSpc>
              <a:spcBef>
                <a:spcPts val="1000"/>
              </a:spcBef>
              <a:spcAft>
                <a:spcPts val="0"/>
              </a:spcAft>
              <a:buClr>
                <a:schemeClr val="dk1"/>
              </a:buClr>
              <a:buSzPts val="1100"/>
              <a:buFont typeface="Arial"/>
              <a:buNone/>
            </a:pPr>
            <a:r>
              <a:t/>
            </a:r>
            <a:endParaRPr sz="1400">
              <a:latin typeface="Helvetica Neue"/>
              <a:ea typeface="Helvetica Neue"/>
              <a:cs typeface="Helvetica Neue"/>
              <a:sym typeface="Helvetica Neue"/>
            </a:endParaRPr>
          </a:p>
        </p:txBody>
      </p:sp>
      <p:sp>
        <p:nvSpPr>
          <p:cNvPr id="79" name="Google Shape;79;gdc0b798214_1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dc0b798214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4" name="Google Shape;84;gdc0b798214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gdc0b798214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13"/>
          <p:cNvSpPr txBox="1"/>
          <p:nvPr>
            <p:ph idx="12" type="sldNum"/>
          </p:nvPr>
        </p:nvSpPr>
        <p:spPr>
          <a:xfrm>
            <a:off x="0" y="6516122"/>
            <a:ext cx="6664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400" u="none" cap="none" strike="noStrike">
                <a:solidFill>
                  <a:schemeClr val="dk1"/>
                </a:solidFill>
                <a:latin typeface="Montserrat"/>
                <a:ea typeface="Montserrat"/>
                <a:cs typeface="Montserrat"/>
                <a:sym typeface="Montserrat"/>
              </a:defRPr>
            </a:lvl1pPr>
            <a:lvl2pPr indent="0" lvl="1" marL="0" algn="r">
              <a:spcBef>
                <a:spcPts val="0"/>
              </a:spcBef>
              <a:buNone/>
              <a:defRPr b="1" i="0" sz="1400" u="none" cap="none" strike="noStrike">
                <a:solidFill>
                  <a:schemeClr val="dk1"/>
                </a:solidFill>
                <a:latin typeface="Montserrat"/>
                <a:ea typeface="Montserrat"/>
                <a:cs typeface="Montserrat"/>
                <a:sym typeface="Montserrat"/>
              </a:defRPr>
            </a:lvl2pPr>
            <a:lvl3pPr indent="0" lvl="2" marL="0" algn="r">
              <a:spcBef>
                <a:spcPts val="0"/>
              </a:spcBef>
              <a:buNone/>
              <a:defRPr b="1" i="0" sz="1400" u="none" cap="none" strike="noStrike">
                <a:solidFill>
                  <a:schemeClr val="dk1"/>
                </a:solidFill>
                <a:latin typeface="Montserrat"/>
                <a:ea typeface="Montserrat"/>
                <a:cs typeface="Montserrat"/>
                <a:sym typeface="Montserrat"/>
              </a:defRPr>
            </a:lvl3pPr>
            <a:lvl4pPr indent="0" lvl="3" marL="0" algn="r">
              <a:spcBef>
                <a:spcPts val="0"/>
              </a:spcBef>
              <a:buNone/>
              <a:defRPr b="1" i="0" sz="1400" u="none" cap="none" strike="noStrike">
                <a:solidFill>
                  <a:schemeClr val="dk1"/>
                </a:solidFill>
                <a:latin typeface="Montserrat"/>
                <a:ea typeface="Montserrat"/>
                <a:cs typeface="Montserrat"/>
                <a:sym typeface="Montserrat"/>
              </a:defRPr>
            </a:lvl4pPr>
            <a:lvl5pPr indent="0" lvl="4" marL="0" algn="r">
              <a:spcBef>
                <a:spcPts val="0"/>
              </a:spcBef>
              <a:buNone/>
              <a:defRPr b="1" i="0" sz="1400" u="none" cap="none" strike="noStrike">
                <a:solidFill>
                  <a:schemeClr val="dk1"/>
                </a:solidFill>
                <a:latin typeface="Montserrat"/>
                <a:ea typeface="Montserrat"/>
                <a:cs typeface="Montserrat"/>
                <a:sym typeface="Montserrat"/>
              </a:defRPr>
            </a:lvl5pPr>
            <a:lvl6pPr indent="0" lvl="5" marL="0" algn="r">
              <a:spcBef>
                <a:spcPts val="0"/>
              </a:spcBef>
              <a:buNone/>
              <a:defRPr b="1" i="0" sz="1400" u="none" cap="none" strike="noStrike">
                <a:solidFill>
                  <a:schemeClr val="dk1"/>
                </a:solidFill>
                <a:latin typeface="Montserrat"/>
                <a:ea typeface="Montserrat"/>
                <a:cs typeface="Montserrat"/>
                <a:sym typeface="Montserrat"/>
              </a:defRPr>
            </a:lvl6pPr>
            <a:lvl7pPr indent="0" lvl="6" marL="0" algn="r">
              <a:spcBef>
                <a:spcPts val="0"/>
              </a:spcBef>
              <a:buNone/>
              <a:defRPr b="1" i="0" sz="1400" u="none" cap="none" strike="noStrike">
                <a:solidFill>
                  <a:schemeClr val="dk1"/>
                </a:solidFill>
                <a:latin typeface="Montserrat"/>
                <a:ea typeface="Montserrat"/>
                <a:cs typeface="Montserrat"/>
                <a:sym typeface="Montserrat"/>
              </a:defRPr>
            </a:lvl7pPr>
            <a:lvl8pPr indent="0" lvl="7" marL="0" algn="r">
              <a:spcBef>
                <a:spcPts val="0"/>
              </a:spcBef>
              <a:buNone/>
              <a:defRPr b="1" i="0" sz="1400" u="none" cap="none" strike="noStrike">
                <a:solidFill>
                  <a:schemeClr val="dk1"/>
                </a:solidFill>
                <a:latin typeface="Montserrat"/>
                <a:ea typeface="Montserrat"/>
                <a:cs typeface="Montserrat"/>
                <a:sym typeface="Montserrat"/>
              </a:defRPr>
            </a:lvl8pPr>
            <a:lvl9pPr indent="0" lvl="8" marL="0" algn="r">
              <a:spcBef>
                <a:spcPts val="0"/>
              </a:spcBef>
              <a:buNone/>
              <a:defRPr b="1" i="0" sz="1400" u="none" cap="none" strike="noStrike">
                <a:solidFill>
                  <a:schemeClr val="dk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14"/>
          <p:cNvSpPr txBox="1"/>
          <p:nvPr>
            <p:ph idx="1" type="body"/>
          </p:nvPr>
        </p:nvSpPr>
        <p:spPr>
          <a:xfrm>
            <a:off x="838200" y="1825625"/>
            <a:ext cx="10515600" cy="4234212"/>
          </a:xfrm>
          <a:prstGeom prst="rect">
            <a:avLst/>
          </a:prstGeom>
          <a:noFill/>
          <a:ln>
            <a:noFill/>
          </a:ln>
        </p:spPr>
        <p:txBody>
          <a:bodyPr anchorCtr="0" anchor="t" bIns="45700" lIns="91425" spcFirstLastPara="1" rIns="91425" wrap="square" tIns="45700">
            <a:normAutofit/>
          </a:bodyPr>
          <a:lstStyle>
            <a:lvl1pPr indent="-406400" lvl="0" marL="457200" algn="l">
              <a:lnSpc>
                <a:spcPct val="120000"/>
              </a:lnSpc>
              <a:spcBef>
                <a:spcPts val="1000"/>
              </a:spcBef>
              <a:spcAft>
                <a:spcPts val="0"/>
              </a:spcAft>
              <a:buClr>
                <a:schemeClr val="dk1"/>
              </a:buClr>
              <a:buSzPts val="2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14"/>
          <p:cNvSpPr txBox="1"/>
          <p:nvPr>
            <p:ph idx="12" type="sldNum"/>
          </p:nvPr>
        </p:nvSpPr>
        <p:spPr>
          <a:xfrm>
            <a:off x="0" y="6516122"/>
            <a:ext cx="6664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400" u="none" cap="none" strike="noStrike">
                <a:solidFill>
                  <a:schemeClr val="dk1"/>
                </a:solidFill>
                <a:latin typeface="Montserrat"/>
                <a:ea typeface="Montserrat"/>
                <a:cs typeface="Montserrat"/>
                <a:sym typeface="Montserrat"/>
              </a:defRPr>
            </a:lvl1pPr>
            <a:lvl2pPr indent="0" lvl="1" marL="0" algn="r">
              <a:spcBef>
                <a:spcPts val="0"/>
              </a:spcBef>
              <a:buNone/>
              <a:defRPr b="1" i="0" sz="1400" u="none" cap="none" strike="noStrike">
                <a:solidFill>
                  <a:schemeClr val="dk1"/>
                </a:solidFill>
                <a:latin typeface="Montserrat"/>
                <a:ea typeface="Montserrat"/>
                <a:cs typeface="Montserrat"/>
                <a:sym typeface="Montserrat"/>
              </a:defRPr>
            </a:lvl2pPr>
            <a:lvl3pPr indent="0" lvl="2" marL="0" algn="r">
              <a:spcBef>
                <a:spcPts val="0"/>
              </a:spcBef>
              <a:buNone/>
              <a:defRPr b="1" i="0" sz="1400" u="none" cap="none" strike="noStrike">
                <a:solidFill>
                  <a:schemeClr val="dk1"/>
                </a:solidFill>
                <a:latin typeface="Montserrat"/>
                <a:ea typeface="Montserrat"/>
                <a:cs typeface="Montserrat"/>
                <a:sym typeface="Montserrat"/>
              </a:defRPr>
            </a:lvl3pPr>
            <a:lvl4pPr indent="0" lvl="3" marL="0" algn="r">
              <a:spcBef>
                <a:spcPts val="0"/>
              </a:spcBef>
              <a:buNone/>
              <a:defRPr b="1" i="0" sz="1400" u="none" cap="none" strike="noStrike">
                <a:solidFill>
                  <a:schemeClr val="dk1"/>
                </a:solidFill>
                <a:latin typeface="Montserrat"/>
                <a:ea typeface="Montserrat"/>
                <a:cs typeface="Montserrat"/>
                <a:sym typeface="Montserrat"/>
              </a:defRPr>
            </a:lvl4pPr>
            <a:lvl5pPr indent="0" lvl="4" marL="0" algn="r">
              <a:spcBef>
                <a:spcPts val="0"/>
              </a:spcBef>
              <a:buNone/>
              <a:defRPr b="1" i="0" sz="1400" u="none" cap="none" strike="noStrike">
                <a:solidFill>
                  <a:schemeClr val="dk1"/>
                </a:solidFill>
                <a:latin typeface="Montserrat"/>
                <a:ea typeface="Montserrat"/>
                <a:cs typeface="Montserrat"/>
                <a:sym typeface="Montserrat"/>
              </a:defRPr>
            </a:lvl5pPr>
            <a:lvl6pPr indent="0" lvl="5" marL="0" algn="r">
              <a:spcBef>
                <a:spcPts val="0"/>
              </a:spcBef>
              <a:buNone/>
              <a:defRPr b="1" i="0" sz="1400" u="none" cap="none" strike="noStrike">
                <a:solidFill>
                  <a:schemeClr val="dk1"/>
                </a:solidFill>
                <a:latin typeface="Montserrat"/>
                <a:ea typeface="Montserrat"/>
                <a:cs typeface="Montserrat"/>
                <a:sym typeface="Montserrat"/>
              </a:defRPr>
            </a:lvl6pPr>
            <a:lvl7pPr indent="0" lvl="6" marL="0" algn="r">
              <a:spcBef>
                <a:spcPts val="0"/>
              </a:spcBef>
              <a:buNone/>
              <a:defRPr b="1" i="0" sz="1400" u="none" cap="none" strike="noStrike">
                <a:solidFill>
                  <a:schemeClr val="dk1"/>
                </a:solidFill>
                <a:latin typeface="Montserrat"/>
                <a:ea typeface="Montserrat"/>
                <a:cs typeface="Montserrat"/>
                <a:sym typeface="Montserrat"/>
              </a:defRPr>
            </a:lvl7pPr>
            <a:lvl8pPr indent="0" lvl="7" marL="0" algn="r">
              <a:spcBef>
                <a:spcPts val="0"/>
              </a:spcBef>
              <a:buNone/>
              <a:defRPr b="1" i="0" sz="1400" u="none" cap="none" strike="noStrike">
                <a:solidFill>
                  <a:schemeClr val="dk1"/>
                </a:solidFill>
                <a:latin typeface="Montserrat"/>
                <a:ea typeface="Montserrat"/>
                <a:cs typeface="Montserrat"/>
                <a:sym typeface="Montserrat"/>
              </a:defRPr>
            </a:lvl8pPr>
            <a:lvl9pPr indent="0" lvl="8" marL="0" algn="r">
              <a:spcBef>
                <a:spcPts val="0"/>
              </a:spcBef>
              <a:buNone/>
              <a:defRPr b="1" i="0" sz="1400" u="none" cap="none" strike="noStrike">
                <a:solidFill>
                  <a:schemeClr val="dk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bg>
      <p:bgPr>
        <a:blipFill>
          <a:blip r:embed="rId2">
            <a:alphaModFix/>
          </a:blip>
          <a:stretch>
            <a:fillRect/>
          </a:stretch>
        </a:blipFill>
      </p:bgPr>
    </p:bg>
    <p:spTree>
      <p:nvGrpSpPr>
        <p:cNvPr id="20" name="Shape 20"/>
        <p:cNvGrpSpPr/>
        <p:nvPr/>
      </p:nvGrpSpPr>
      <p:grpSpPr>
        <a:xfrm>
          <a:off x="0" y="0"/>
          <a:ext cx="0" cy="0"/>
          <a:chOff x="0" y="0"/>
          <a:chExt cx="0" cy="0"/>
        </a:xfrm>
      </p:grpSpPr>
      <p:sp>
        <p:nvSpPr>
          <p:cNvPr id="21" name="Google Shape;21;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blipFill rotWithShape="1">
          <a:blip r:embed="rId2">
            <a:alphaModFix/>
          </a:blip>
          <a:tile algn="tl" flip="none" tx="0" sx="100000" ty="-508000" sy="100000"/>
        </a:blipFill>
      </p:bgPr>
    </p:bg>
    <p:spTree>
      <p:nvGrpSpPr>
        <p:cNvPr id="22" name="Shape 22"/>
        <p:cNvGrpSpPr/>
        <p:nvPr/>
      </p:nvGrpSpPr>
      <p:grpSpPr>
        <a:xfrm>
          <a:off x="0" y="0"/>
          <a:ext cx="0" cy="0"/>
          <a:chOff x="0" y="0"/>
          <a:chExt cx="0" cy="0"/>
        </a:xfrm>
      </p:grpSpPr>
      <p:sp>
        <p:nvSpPr>
          <p:cNvPr id="23" name="Google Shape;23;p16"/>
          <p:cNvSpPr txBox="1"/>
          <p:nvPr>
            <p:ph type="title"/>
          </p:nvPr>
        </p:nvSpPr>
        <p:spPr>
          <a:xfrm>
            <a:off x="901262" y="528303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17"/>
          <p:cNvSpPr txBox="1"/>
          <p:nvPr>
            <p:ph type="title"/>
          </p:nvPr>
        </p:nvSpPr>
        <p:spPr>
          <a:xfrm>
            <a:off x="759372" y="5000186"/>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18"/>
          <p:cNvSpPr txBox="1"/>
          <p:nvPr>
            <p:ph idx="1" type="body"/>
          </p:nvPr>
        </p:nvSpPr>
        <p:spPr>
          <a:xfrm>
            <a:off x="838200" y="1825625"/>
            <a:ext cx="5181600" cy="4234212"/>
          </a:xfrm>
          <a:prstGeom prst="rect">
            <a:avLst/>
          </a:prstGeom>
          <a:noFill/>
          <a:ln>
            <a:noFill/>
          </a:ln>
        </p:spPr>
        <p:txBody>
          <a:bodyPr anchorCtr="0" anchor="t" bIns="45700" lIns="91425" spcFirstLastPara="1" rIns="91425" wrap="square" tIns="45700">
            <a:normAutofit/>
          </a:bodyPr>
          <a:lstStyle>
            <a:lvl1pPr indent="-342900" lvl="0" marL="457200" algn="l">
              <a:lnSpc>
                <a:spcPct val="14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18"/>
          <p:cNvSpPr txBox="1"/>
          <p:nvPr>
            <p:ph idx="2" type="body"/>
          </p:nvPr>
        </p:nvSpPr>
        <p:spPr>
          <a:xfrm>
            <a:off x="6172200" y="1825625"/>
            <a:ext cx="5181600" cy="4234212"/>
          </a:xfrm>
          <a:prstGeom prst="rect">
            <a:avLst/>
          </a:prstGeom>
          <a:noFill/>
          <a:ln>
            <a:noFill/>
          </a:ln>
        </p:spPr>
        <p:txBody>
          <a:bodyPr anchorCtr="0" anchor="t" bIns="45700" lIns="91425" spcFirstLastPara="1" rIns="91425" wrap="square" tIns="45700">
            <a:normAutofit/>
          </a:bodyPr>
          <a:lstStyle>
            <a:lvl1pPr indent="-342900" lvl="0" marL="457200" algn="l">
              <a:lnSpc>
                <a:spcPct val="14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18"/>
          <p:cNvSpPr txBox="1"/>
          <p:nvPr>
            <p:ph idx="12" type="sldNum"/>
          </p:nvPr>
        </p:nvSpPr>
        <p:spPr>
          <a:xfrm>
            <a:off x="0" y="6516122"/>
            <a:ext cx="6664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400" u="none" cap="none" strike="noStrike">
                <a:solidFill>
                  <a:schemeClr val="dk1"/>
                </a:solidFill>
                <a:latin typeface="Montserrat"/>
                <a:ea typeface="Montserrat"/>
                <a:cs typeface="Montserrat"/>
                <a:sym typeface="Montserrat"/>
              </a:defRPr>
            </a:lvl1pPr>
            <a:lvl2pPr indent="0" lvl="1" marL="0" algn="r">
              <a:spcBef>
                <a:spcPts val="0"/>
              </a:spcBef>
              <a:buNone/>
              <a:defRPr b="1" i="0" sz="1400" u="none" cap="none" strike="noStrike">
                <a:solidFill>
                  <a:schemeClr val="dk1"/>
                </a:solidFill>
                <a:latin typeface="Montserrat"/>
                <a:ea typeface="Montserrat"/>
                <a:cs typeface="Montserrat"/>
                <a:sym typeface="Montserrat"/>
              </a:defRPr>
            </a:lvl2pPr>
            <a:lvl3pPr indent="0" lvl="2" marL="0" algn="r">
              <a:spcBef>
                <a:spcPts val="0"/>
              </a:spcBef>
              <a:buNone/>
              <a:defRPr b="1" i="0" sz="1400" u="none" cap="none" strike="noStrike">
                <a:solidFill>
                  <a:schemeClr val="dk1"/>
                </a:solidFill>
                <a:latin typeface="Montserrat"/>
                <a:ea typeface="Montserrat"/>
                <a:cs typeface="Montserrat"/>
                <a:sym typeface="Montserrat"/>
              </a:defRPr>
            </a:lvl3pPr>
            <a:lvl4pPr indent="0" lvl="3" marL="0" algn="r">
              <a:spcBef>
                <a:spcPts val="0"/>
              </a:spcBef>
              <a:buNone/>
              <a:defRPr b="1" i="0" sz="1400" u="none" cap="none" strike="noStrike">
                <a:solidFill>
                  <a:schemeClr val="dk1"/>
                </a:solidFill>
                <a:latin typeface="Montserrat"/>
                <a:ea typeface="Montserrat"/>
                <a:cs typeface="Montserrat"/>
                <a:sym typeface="Montserrat"/>
              </a:defRPr>
            </a:lvl4pPr>
            <a:lvl5pPr indent="0" lvl="4" marL="0" algn="r">
              <a:spcBef>
                <a:spcPts val="0"/>
              </a:spcBef>
              <a:buNone/>
              <a:defRPr b="1" i="0" sz="1400" u="none" cap="none" strike="noStrike">
                <a:solidFill>
                  <a:schemeClr val="dk1"/>
                </a:solidFill>
                <a:latin typeface="Montserrat"/>
                <a:ea typeface="Montserrat"/>
                <a:cs typeface="Montserrat"/>
                <a:sym typeface="Montserrat"/>
              </a:defRPr>
            </a:lvl5pPr>
            <a:lvl6pPr indent="0" lvl="5" marL="0" algn="r">
              <a:spcBef>
                <a:spcPts val="0"/>
              </a:spcBef>
              <a:buNone/>
              <a:defRPr b="1" i="0" sz="1400" u="none" cap="none" strike="noStrike">
                <a:solidFill>
                  <a:schemeClr val="dk1"/>
                </a:solidFill>
                <a:latin typeface="Montserrat"/>
                <a:ea typeface="Montserrat"/>
                <a:cs typeface="Montserrat"/>
                <a:sym typeface="Montserrat"/>
              </a:defRPr>
            </a:lvl6pPr>
            <a:lvl7pPr indent="0" lvl="6" marL="0" algn="r">
              <a:spcBef>
                <a:spcPts val="0"/>
              </a:spcBef>
              <a:buNone/>
              <a:defRPr b="1" i="0" sz="1400" u="none" cap="none" strike="noStrike">
                <a:solidFill>
                  <a:schemeClr val="dk1"/>
                </a:solidFill>
                <a:latin typeface="Montserrat"/>
                <a:ea typeface="Montserrat"/>
                <a:cs typeface="Montserrat"/>
                <a:sym typeface="Montserrat"/>
              </a:defRPr>
            </a:lvl7pPr>
            <a:lvl8pPr indent="0" lvl="7" marL="0" algn="r">
              <a:spcBef>
                <a:spcPts val="0"/>
              </a:spcBef>
              <a:buNone/>
              <a:defRPr b="1" i="0" sz="1400" u="none" cap="none" strike="noStrike">
                <a:solidFill>
                  <a:schemeClr val="dk1"/>
                </a:solidFill>
                <a:latin typeface="Montserrat"/>
                <a:ea typeface="Montserrat"/>
                <a:cs typeface="Montserrat"/>
                <a:sym typeface="Montserrat"/>
              </a:defRPr>
            </a:lvl8pPr>
            <a:lvl9pPr indent="0" lvl="8" marL="0" algn="r">
              <a:spcBef>
                <a:spcPts val="0"/>
              </a:spcBef>
              <a:buNone/>
              <a:defRPr b="1" i="0" sz="1400" u="none" cap="none" strike="noStrike">
                <a:solidFill>
                  <a:schemeClr val="dk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a:blip r:embed="rId2">
            <a:alphaModFix/>
          </a:blip>
          <a:stretch>
            <a:fillRect/>
          </a:stretch>
        </a:blipFill>
      </p:bgPr>
    </p:bg>
    <p:spTree>
      <p:nvGrpSpPr>
        <p:cNvPr id="31" name="Shape 31"/>
        <p:cNvGrpSpPr/>
        <p:nvPr/>
      </p:nvGrpSpPr>
      <p:grpSpPr>
        <a:xfrm>
          <a:off x="0" y="0"/>
          <a:ext cx="0" cy="0"/>
          <a:chOff x="0" y="0"/>
          <a:chExt cx="0" cy="0"/>
        </a:xfrm>
      </p:grpSpPr>
      <p:sp>
        <p:nvSpPr>
          <p:cNvPr id="32" name="Google Shape;32;p19"/>
          <p:cNvSpPr txBox="1"/>
          <p:nvPr>
            <p:ph idx="12" type="sldNum"/>
          </p:nvPr>
        </p:nvSpPr>
        <p:spPr>
          <a:xfrm>
            <a:off x="0" y="6516122"/>
            <a:ext cx="6664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400" u="none" cap="none" strike="noStrike">
                <a:solidFill>
                  <a:schemeClr val="dk1"/>
                </a:solidFill>
                <a:latin typeface="Montserrat"/>
                <a:ea typeface="Montserrat"/>
                <a:cs typeface="Montserrat"/>
                <a:sym typeface="Montserrat"/>
              </a:defRPr>
            </a:lvl1pPr>
            <a:lvl2pPr indent="0" lvl="1" marL="0" algn="r">
              <a:spcBef>
                <a:spcPts val="0"/>
              </a:spcBef>
              <a:buNone/>
              <a:defRPr b="1" i="0" sz="1400" u="none" cap="none" strike="noStrike">
                <a:solidFill>
                  <a:schemeClr val="dk1"/>
                </a:solidFill>
                <a:latin typeface="Montserrat"/>
                <a:ea typeface="Montserrat"/>
                <a:cs typeface="Montserrat"/>
                <a:sym typeface="Montserrat"/>
              </a:defRPr>
            </a:lvl2pPr>
            <a:lvl3pPr indent="0" lvl="2" marL="0" algn="r">
              <a:spcBef>
                <a:spcPts val="0"/>
              </a:spcBef>
              <a:buNone/>
              <a:defRPr b="1" i="0" sz="1400" u="none" cap="none" strike="noStrike">
                <a:solidFill>
                  <a:schemeClr val="dk1"/>
                </a:solidFill>
                <a:latin typeface="Montserrat"/>
                <a:ea typeface="Montserrat"/>
                <a:cs typeface="Montserrat"/>
                <a:sym typeface="Montserrat"/>
              </a:defRPr>
            </a:lvl3pPr>
            <a:lvl4pPr indent="0" lvl="3" marL="0" algn="r">
              <a:spcBef>
                <a:spcPts val="0"/>
              </a:spcBef>
              <a:buNone/>
              <a:defRPr b="1" i="0" sz="1400" u="none" cap="none" strike="noStrike">
                <a:solidFill>
                  <a:schemeClr val="dk1"/>
                </a:solidFill>
                <a:latin typeface="Montserrat"/>
                <a:ea typeface="Montserrat"/>
                <a:cs typeface="Montserrat"/>
                <a:sym typeface="Montserrat"/>
              </a:defRPr>
            </a:lvl4pPr>
            <a:lvl5pPr indent="0" lvl="4" marL="0" algn="r">
              <a:spcBef>
                <a:spcPts val="0"/>
              </a:spcBef>
              <a:buNone/>
              <a:defRPr b="1" i="0" sz="1400" u="none" cap="none" strike="noStrike">
                <a:solidFill>
                  <a:schemeClr val="dk1"/>
                </a:solidFill>
                <a:latin typeface="Montserrat"/>
                <a:ea typeface="Montserrat"/>
                <a:cs typeface="Montserrat"/>
                <a:sym typeface="Montserrat"/>
              </a:defRPr>
            </a:lvl5pPr>
            <a:lvl6pPr indent="0" lvl="5" marL="0" algn="r">
              <a:spcBef>
                <a:spcPts val="0"/>
              </a:spcBef>
              <a:buNone/>
              <a:defRPr b="1" i="0" sz="1400" u="none" cap="none" strike="noStrike">
                <a:solidFill>
                  <a:schemeClr val="dk1"/>
                </a:solidFill>
                <a:latin typeface="Montserrat"/>
                <a:ea typeface="Montserrat"/>
                <a:cs typeface="Montserrat"/>
                <a:sym typeface="Montserrat"/>
              </a:defRPr>
            </a:lvl6pPr>
            <a:lvl7pPr indent="0" lvl="6" marL="0" algn="r">
              <a:spcBef>
                <a:spcPts val="0"/>
              </a:spcBef>
              <a:buNone/>
              <a:defRPr b="1" i="0" sz="1400" u="none" cap="none" strike="noStrike">
                <a:solidFill>
                  <a:schemeClr val="dk1"/>
                </a:solidFill>
                <a:latin typeface="Montserrat"/>
                <a:ea typeface="Montserrat"/>
                <a:cs typeface="Montserrat"/>
                <a:sym typeface="Montserrat"/>
              </a:defRPr>
            </a:lvl7pPr>
            <a:lvl8pPr indent="0" lvl="7" marL="0" algn="r">
              <a:spcBef>
                <a:spcPts val="0"/>
              </a:spcBef>
              <a:buNone/>
              <a:defRPr b="1" i="0" sz="1400" u="none" cap="none" strike="noStrike">
                <a:solidFill>
                  <a:schemeClr val="dk1"/>
                </a:solidFill>
                <a:latin typeface="Montserrat"/>
                <a:ea typeface="Montserrat"/>
                <a:cs typeface="Montserrat"/>
                <a:sym typeface="Montserrat"/>
              </a:defRPr>
            </a:lvl8pPr>
            <a:lvl9pPr indent="0" lvl="8" marL="0" algn="r">
              <a:spcBef>
                <a:spcPts val="0"/>
              </a:spcBef>
              <a:buNone/>
              <a:defRPr b="1" i="0" sz="1400" u="none" cap="none" strike="noStrike">
                <a:solidFill>
                  <a:schemeClr val="dk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33" name="Shape 33"/>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4" name="Shape 34"/>
        <p:cNvGrpSpPr/>
        <p:nvPr/>
      </p:nvGrpSpPr>
      <p:grpSpPr>
        <a:xfrm>
          <a:off x="0" y="0"/>
          <a:ext cx="0" cy="0"/>
          <a:chOff x="0" y="0"/>
          <a:chExt cx="0" cy="0"/>
        </a:xfrm>
      </p:grpSpPr>
      <p:sp>
        <p:nvSpPr>
          <p:cNvPr id="35" name="Google Shape;35;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3600"/>
              <a:buFont typeface="Montserrat"/>
              <a:buNone/>
              <a:defRPr b="1" i="0" sz="3600" u="none" cap="none" strike="noStrik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140000"/>
              </a:lnSpc>
              <a:spcBef>
                <a:spcPts val="1000"/>
              </a:spcBef>
              <a:spcAft>
                <a:spcPts val="0"/>
              </a:spcAft>
              <a:buClr>
                <a:schemeClr val="dk1"/>
              </a:buClr>
              <a:buSzPts val="2800"/>
              <a:buFont typeface="Arial"/>
              <a:buChar char="•"/>
              <a:defRPr b="0" i="0" sz="2800" u="none" cap="none" strike="noStrike">
                <a:solidFill>
                  <a:schemeClr val="dk1"/>
                </a:solidFill>
                <a:latin typeface="Helvetica Neue"/>
                <a:ea typeface="Helvetica Neue"/>
                <a:cs typeface="Helvetica Neue"/>
                <a:sym typeface="Helvetica Neue"/>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Helvetica Neue"/>
                <a:ea typeface="Helvetica Neue"/>
                <a:cs typeface="Helvetica Neue"/>
                <a:sym typeface="Helvetica Neue"/>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Helvetica Neue"/>
                <a:ea typeface="Helvetica Neue"/>
                <a:cs typeface="Helvetica Neue"/>
                <a:sym typeface="Helvetica Neue"/>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13.jpg"/><Relationship Id="rId6"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 name="Shape 40"/>
        <p:cNvGrpSpPr/>
        <p:nvPr/>
      </p:nvGrpSpPr>
      <p:grpSpPr>
        <a:xfrm>
          <a:off x="0" y="0"/>
          <a:ext cx="0" cy="0"/>
          <a:chOff x="0" y="0"/>
          <a:chExt cx="0" cy="0"/>
        </a:xfrm>
      </p:grpSpPr>
      <p:sp>
        <p:nvSpPr>
          <p:cNvPr id="41" name="Google Shape;41;p1"/>
          <p:cNvSpPr txBox="1"/>
          <p:nvPr>
            <p:ph type="title"/>
          </p:nvPr>
        </p:nvSpPr>
        <p:spPr>
          <a:xfrm>
            <a:off x="838200" y="5014617"/>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Montserrat"/>
              <a:buNone/>
            </a:pPr>
            <a:r>
              <a:rPr lang="en-US"/>
              <a:t>BUILDING POLICY THROUGH NETWORKING STRATEGIES</a:t>
            </a:r>
            <a:br>
              <a:rPr lang="en-US"/>
            </a:br>
            <a:r>
              <a:rPr lang="en-US" sz="2000"/>
              <a:t>NICK GILLON, TARA HASKINS, KERA ACKERMAN, TODD WHITNEY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9"/>
          <p:cNvPicPr preferRelativeResize="0"/>
          <p:nvPr/>
        </p:nvPicPr>
        <p:blipFill>
          <a:blip r:embed="rId3">
            <a:alphaModFix/>
          </a:blip>
          <a:stretch>
            <a:fillRect/>
          </a:stretch>
        </p:blipFill>
        <p:spPr>
          <a:xfrm>
            <a:off x="3105000" y="1765500"/>
            <a:ext cx="6343650" cy="4124325"/>
          </a:xfrm>
          <a:prstGeom prst="rect">
            <a:avLst/>
          </a:prstGeom>
          <a:noFill/>
          <a:ln>
            <a:noFill/>
          </a:ln>
        </p:spPr>
      </p:pic>
      <p:sp>
        <p:nvSpPr>
          <p:cNvPr id="112" name="Google Shape;112;p9"/>
          <p:cNvSpPr txBox="1"/>
          <p:nvPr>
            <p:ph type="title"/>
          </p:nvPr>
        </p:nvSpPr>
        <p:spPr>
          <a:xfrm>
            <a:off x="885375" y="156800"/>
            <a:ext cx="10515600" cy="1325700"/>
          </a:xfrm>
          <a:prstGeom prst="rect">
            <a:avLst/>
          </a:prstGeom>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100"/>
              <a:buFont typeface="Arial"/>
              <a:buNone/>
            </a:pPr>
            <a:r>
              <a:rPr lang="en-US" sz="3200">
                <a:solidFill>
                  <a:srgbClr val="104B88"/>
                </a:solidFill>
                <a:latin typeface="Calibri"/>
                <a:ea typeface="Calibri"/>
                <a:cs typeface="Calibri"/>
                <a:sym typeface="Calibri"/>
              </a:rPr>
              <a:t>KEEP Purposeful Practices</a:t>
            </a:r>
            <a:endParaRPr sz="3200">
              <a:solidFill>
                <a:srgbClr val="104B88"/>
              </a:solidFill>
              <a:latin typeface="Calibri"/>
              <a:ea typeface="Calibri"/>
              <a:cs typeface="Calibri"/>
              <a:sym typeface="Calibri"/>
            </a:endParaRPr>
          </a:p>
          <a:p>
            <a:pPr indent="0" lvl="0" marL="0" rtl="0" algn="ctr">
              <a:lnSpc>
                <a:spcPct val="100000"/>
              </a:lnSpc>
              <a:spcBef>
                <a:spcPts val="0"/>
              </a:spcBef>
              <a:spcAft>
                <a:spcPts val="2400"/>
              </a:spcAft>
              <a:buClr>
                <a:schemeClr val="dk1"/>
              </a:buClr>
              <a:buSzPts val="1100"/>
              <a:buFont typeface="Arial"/>
              <a:buNone/>
            </a:pPr>
            <a:r>
              <a:rPr lang="en-US" sz="3000">
                <a:solidFill>
                  <a:srgbClr val="53565A"/>
                </a:solidFill>
                <a:latin typeface="Calibri"/>
                <a:ea typeface="Calibri"/>
                <a:cs typeface="Calibri"/>
                <a:sym typeface="Calibri"/>
              </a:rPr>
              <a:t>Advancing Outcomes for All Learners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gde44949faa_0_0"/>
          <p:cNvPicPr preferRelativeResize="0"/>
          <p:nvPr/>
        </p:nvPicPr>
        <p:blipFill>
          <a:blip r:embed="rId3">
            <a:alphaModFix/>
          </a:blip>
          <a:stretch>
            <a:fillRect/>
          </a:stretch>
        </p:blipFill>
        <p:spPr>
          <a:xfrm>
            <a:off x="152400" y="152400"/>
            <a:ext cx="11677650" cy="6515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de44949faa_0_13"/>
          <p:cNvSpPr txBox="1"/>
          <p:nvPr>
            <p:ph type="title"/>
          </p:nvPr>
        </p:nvSpPr>
        <p:spPr>
          <a:xfrm>
            <a:off x="838200" y="233075"/>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Key Players</a:t>
            </a:r>
            <a:endParaRPr/>
          </a:p>
        </p:txBody>
      </p:sp>
      <p:sp>
        <p:nvSpPr>
          <p:cNvPr id="125" name="Google Shape;125;gde44949faa_0_13"/>
          <p:cNvSpPr txBox="1"/>
          <p:nvPr>
            <p:ph idx="1" type="body"/>
          </p:nvPr>
        </p:nvSpPr>
        <p:spPr>
          <a:xfrm>
            <a:off x="838200" y="1490450"/>
            <a:ext cx="10515600" cy="4569300"/>
          </a:xfrm>
          <a:prstGeom prst="rect">
            <a:avLst/>
          </a:prstGeom>
        </p:spPr>
        <p:txBody>
          <a:bodyPr anchorCtr="0" anchor="t" bIns="45700" lIns="91425" spcFirstLastPara="1" rIns="91425" wrap="square" tIns="45700">
            <a:normAutofit fontScale="70000" lnSpcReduction="20000"/>
          </a:bodyPr>
          <a:lstStyle/>
          <a:p>
            <a:pPr indent="-353060" lvl="0" marL="457200" rtl="0" algn="l">
              <a:spcBef>
                <a:spcPts val="1000"/>
              </a:spcBef>
              <a:spcAft>
                <a:spcPts val="0"/>
              </a:spcAft>
              <a:buSzPct val="100000"/>
              <a:buChar char="●"/>
            </a:pPr>
            <a:r>
              <a:rPr lang="en-US"/>
              <a:t>Kentucky Department of Education, </a:t>
            </a:r>
            <a:r>
              <a:rPr lang="en-US"/>
              <a:t>Office</a:t>
            </a:r>
            <a:r>
              <a:rPr lang="en-US"/>
              <a:t> of Educator Licensure and Effectiveness</a:t>
            </a:r>
            <a:endParaRPr/>
          </a:p>
          <a:p>
            <a:pPr indent="-308610" lvl="1" marL="914400" rtl="0" algn="l">
              <a:spcBef>
                <a:spcPts val="0"/>
              </a:spcBef>
              <a:spcAft>
                <a:spcPts val="0"/>
              </a:spcAft>
              <a:buSzPct val="75000"/>
              <a:buChar char="○"/>
            </a:pPr>
            <a:r>
              <a:rPr lang="en-US"/>
              <a:t>Teaching and Learning Pathways </a:t>
            </a:r>
            <a:endParaRPr/>
          </a:p>
          <a:p>
            <a:pPr indent="0" lvl="0" marL="914400" rtl="0" algn="l">
              <a:spcBef>
                <a:spcPts val="1000"/>
              </a:spcBef>
              <a:spcAft>
                <a:spcPts val="0"/>
              </a:spcAft>
              <a:buNone/>
            </a:pPr>
            <a:r>
              <a:t/>
            </a:r>
            <a:endParaRPr/>
          </a:p>
          <a:p>
            <a:pPr indent="-353060" lvl="0" marL="457200" rtl="0" algn="l">
              <a:spcBef>
                <a:spcPts val="1000"/>
              </a:spcBef>
              <a:spcAft>
                <a:spcPts val="0"/>
              </a:spcAft>
              <a:buSzPct val="100000"/>
              <a:buChar char="●"/>
            </a:pPr>
            <a:r>
              <a:rPr lang="en-US"/>
              <a:t>Institutions of Higher Education</a:t>
            </a:r>
            <a:endParaRPr/>
          </a:p>
          <a:p>
            <a:pPr indent="-308610" lvl="1" marL="914400" rtl="0" algn="l">
              <a:spcBef>
                <a:spcPts val="0"/>
              </a:spcBef>
              <a:spcAft>
                <a:spcPts val="0"/>
              </a:spcAft>
              <a:buSzPct val="75000"/>
              <a:buChar char="○"/>
            </a:pPr>
            <a:r>
              <a:rPr lang="en-US"/>
              <a:t>University of Louisville</a:t>
            </a:r>
            <a:endParaRPr/>
          </a:p>
          <a:p>
            <a:pPr indent="-308610" lvl="1" marL="914400" rtl="0" algn="l">
              <a:spcBef>
                <a:spcPts val="0"/>
              </a:spcBef>
              <a:spcAft>
                <a:spcPts val="0"/>
              </a:spcAft>
              <a:buSzPct val="75000"/>
              <a:buChar char="○"/>
            </a:pPr>
            <a:r>
              <a:rPr lang="en-US"/>
              <a:t>University of Kentucky</a:t>
            </a:r>
            <a:endParaRPr/>
          </a:p>
          <a:p>
            <a:pPr indent="-308610" lvl="1" marL="914400" rtl="0" algn="l">
              <a:spcBef>
                <a:spcPts val="0"/>
              </a:spcBef>
              <a:spcAft>
                <a:spcPts val="0"/>
              </a:spcAft>
              <a:buSzPct val="75000"/>
              <a:buChar char="○"/>
            </a:pPr>
            <a:r>
              <a:rPr lang="en-US"/>
              <a:t>Thomas More University</a:t>
            </a:r>
            <a:endParaRPr/>
          </a:p>
          <a:p>
            <a:pPr indent="-308610" lvl="1" marL="914400" rtl="0" algn="l">
              <a:spcBef>
                <a:spcPts val="0"/>
              </a:spcBef>
              <a:spcAft>
                <a:spcPts val="0"/>
              </a:spcAft>
              <a:buSzPct val="75000"/>
              <a:buChar char="○"/>
            </a:pPr>
            <a:r>
              <a:rPr lang="en-US"/>
              <a:t>Western Kentucky University</a:t>
            </a:r>
            <a:endParaRPr/>
          </a:p>
          <a:p>
            <a:pPr indent="0" lvl="0" marL="914400" rtl="0" algn="l">
              <a:spcBef>
                <a:spcPts val="1000"/>
              </a:spcBef>
              <a:spcAft>
                <a:spcPts val="0"/>
              </a:spcAft>
              <a:buNone/>
            </a:pPr>
            <a:r>
              <a:t/>
            </a:r>
            <a:endParaRPr/>
          </a:p>
          <a:p>
            <a:pPr indent="-353060" lvl="0" marL="457200" rtl="0" algn="l">
              <a:spcBef>
                <a:spcPts val="1000"/>
              </a:spcBef>
              <a:spcAft>
                <a:spcPts val="0"/>
              </a:spcAft>
              <a:buSzPct val="100000"/>
              <a:buChar char="●"/>
            </a:pPr>
            <a:r>
              <a:rPr lang="en-US"/>
              <a:t>State Level EPP Organizations</a:t>
            </a:r>
            <a:endParaRPr/>
          </a:p>
          <a:p>
            <a:pPr indent="-308610" lvl="1" marL="914400" rtl="0" algn="l">
              <a:spcBef>
                <a:spcPts val="0"/>
              </a:spcBef>
              <a:spcAft>
                <a:spcPts val="0"/>
              </a:spcAft>
              <a:buSzPct val="75000"/>
              <a:buChar char="○"/>
            </a:pPr>
            <a:r>
              <a:rPr lang="en-US"/>
              <a:t>Kentucky Association of Teacher Educators</a:t>
            </a:r>
            <a:endParaRPr/>
          </a:p>
          <a:p>
            <a:pPr indent="-308610" lvl="1" marL="914400" rtl="0" algn="l">
              <a:spcBef>
                <a:spcPts val="0"/>
              </a:spcBef>
              <a:spcAft>
                <a:spcPts val="0"/>
              </a:spcAft>
              <a:buSzPct val="75000"/>
              <a:buChar char="○"/>
            </a:pPr>
            <a:r>
              <a:rPr lang="en-US"/>
              <a:t>Special Education Consortium</a:t>
            </a:r>
            <a:endParaRPr/>
          </a:p>
          <a:p>
            <a:pPr indent="-308610" lvl="1" marL="914400" rtl="0" algn="l">
              <a:spcBef>
                <a:spcPts val="0"/>
              </a:spcBef>
              <a:spcAft>
                <a:spcPts val="0"/>
              </a:spcAft>
              <a:buSzPct val="75000"/>
              <a:buChar char="○"/>
            </a:pPr>
            <a:r>
              <a:rPr lang="en-US"/>
              <a:t>KY Council for Exceptional Children, Teacher Education Division</a:t>
            </a:r>
            <a:endParaRPr/>
          </a:p>
          <a:p>
            <a:pPr indent="0" lvl="0" marL="457200" rtl="0" algn="l">
              <a:spcBef>
                <a:spcPts val="1000"/>
              </a:spcBef>
              <a:spcAft>
                <a:spcPts val="0"/>
              </a:spcAft>
              <a:buNone/>
            </a:pPr>
            <a:r>
              <a:t/>
            </a:r>
            <a:endParaRPr/>
          </a:p>
          <a:p>
            <a:pPr indent="-353060" lvl="0" marL="457200" rtl="0" algn="l">
              <a:spcBef>
                <a:spcPts val="1000"/>
              </a:spcBef>
              <a:spcAft>
                <a:spcPts val="0"/>
              </a:spcAft>
              <a:buSzPct val="100000"/>
              <a:buChar char="●"/>
            </a:pPr>
            <a:r>
              <a:rPr lang="en-US"/>
              <a:t>Education Cooperatives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Montserrat"/>
              <a:buNone/>
            </a:pPr>
            <a:r>
              <a:rPr lang="en-US"/>
              <a:t>BREAKOUT SESSION:</a:t>
            </a:r>
            <a:endParaRPr/>
          </a:p>
          <a:p>
            <a:pPr indent="0" lvl="0" marL="0" rtl="0" algn="ctr">
              <a:lnSpc>
                <a:spcPct val="90000"/>
              </a:lnSpc>
              <a:spcBef>
                <a:spcPts val="0"/>
              </a:spcBef>
              <a:spcAft>
                <a:spcPts val="0"/>
              </a:spcAft>
              <a:buClr>
                <a:schemeClr val="dk1"/>
              </a:buClr>
              <a:buSzPts val="3600"/>
              <a:buFont typeface="Montserrat"/>
              <a:buNone/>
            </a:pPr>
            <a:r>
              <a:rPr lang="en-US"/>
              <a:t>GIVE US YOUR EXAMPLES (in padlet)</a:t>
            </a:r>
            <a:endParaRPr/>
          </a:p>
        </p:txBody>
      </p:sp>
      <p:sp>
        <p:nvSpPr>
          <p:cNvPr id="131" name="Google Shape;131;p10"/>
          <p:cNvSpPr txBox="1"/>
          <p:nvPr>
            <p:ph idx="1" type="body"/>
          </p:nvPr>
        </p:nvSpPr>
        <p:spPr>
          <a:xfrm>
            <a:off x="1285775" y="2130425"/>
            <a:ext cx="9972300" cy="3947400"/>
          </a:xfrm>
          <a:prstGeom prst="rect">
            <a:avLst/>
          </a:prstGeom>
          <a:noFill/>
          <a:ln>
            <a:noFill/>
          </a:ln>
        </p:spPr>
        <p:txBody>
          <a:bodyPr anchorCtr="0" anchor="t" bIns="45700" lIns="91425" spcFirstLastPara="1" rIns="91425" wrap="square" tIns="45700">
            <a:noAutofit/>
          </a:bodyPr>
          <a:lstStyle/>
          <a:p>
            <a:pPr indent="-457200" lvl="0" marL="457200" rtl="0" algn="l">
              <a:lnSpc>
                <a:spcPct val="120000"/>
              </a:lnSpc>
              <a:spcBef>
                <a:spcPts val="0"/>
              </a:spcBef>
              <a:spcAft>
                <a:spcPts val="0"/>
              </a:spcAft>
              <a:buSzPts val="3600"/>
              <a:buFont typeface="Calibri"/>
              <a:buAutoNum type="arabicPeriod"/>
            </a:pPr>
            <a:r>
              <a:rPr lang="en-US" sz="3600">
                <a:highlight>
                  <a:srgbClr val="FFFFFF"/>
                </a:highlight>
                <a:latin typeface="Calibri"/>
                <a:ea typeface="Calibri"/>
                <a:cs typeface="Calibri"/>
                <a:sym typeface="Calibri"/>
              </a:rPr>
              <a:t>Are initiatives in your state more top-down or bottom-up?</a:t>
            </a:r>
            <a:endParaRPr sz="3600">
              <a:highlight>
                <a:srgbClr val="FFFFFF"/>
              </a:highlight>
              <a:latin typeface="Calibri"/>
              <a:ea typeface="Calibri"/>
              <a:cs typeface="Calibri"/>
              <a:sym typeface="Calibri"/>
            </a:endParaRPr>
          </a:p>
          <a:p>
            <a:pPr indent="-457200" lvl="0" marL="457200" rtl="0" algn="l">
              <a:lnSpc>
                <a:spcPct val="115000"/>
              </a:lnSpc>
              <a:spcBef>
                <a:spcPts val="0"/>
              </a:spcBef>
              <a:spcAft>
                <a:spcPts val="0"/>
              </a:spcAft>
              <a:buSzPts val="3600"/>
              <a:buFont typeface="Calibri"/>
              <a:buAutoNum type="arabicPeriod"/>
            </a:pPr>
            <a:r>
              <a:rPr lang="en-US" sz="3600">
                <a:highlight>
                  <a:srgbClr val="FFFFFF"/>
                </a:highlight>
                <a:latin typeface="Calibri"/>
                <a:ea typeface="Calibri"/>
                <a:cs typeface="Calibri"/>
                <a:sym typeface="Calibri"/>
              </a:rPr>
              <a:t>What is working well in your state?</a:t>
            </a:r>
            <a:endParaRPr sz="3600">
              <a:highlight>
                <a:srgbClr val="FFFFFF"/>
              </a:highlight>
              <a:latin typeface="Calibri"/>
              <a:ea typeface="Calibri"/>
              <a:cs typeface="Calibri"/>
              <a:sym typeface="Calibri"/>
            </a:endParaRPr>
          </a:p>
          <a:p>
            <a:pPr indent="-457200" lvl="0" marL="457200" rtl="0" algn="l">
              <a:lnSpc>
                <a:spcPct val="115000"/>
              </a:lnSpc>
              <a:spcBef>
                <a:spcPts val="0"/>
              </a:spcBef>
              <a:spcAft>
                <a:spcPts val="0"/>
              </a:spcAft>
              <a:buSzPts val="3600"/>
              <a:buFont typeface="Calibri"/>
              <a:buAutoNum type="arabicPeriod"/>
            </a:pPr>
            <a:r>
              <a:rPr lang="en-US" sz="3600">
                <a:highlight>
                  <a:srgbClr val="FFFFFF"/>
                </a:highlight>
                <a:latin typeface="Calibri"/>
                <a:ea typeface="Calibri"/>
                <a:cs typeface="Calibri"/>
                <a:sym typeface="Calibri"/>
              </a:rPr>
              <a:t>What are you challenged by?</a:t>
            </a:r>
            <a:endParaRPr sz="3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5" name="Shape 45"/>
        <p:cNvGrpSpPr/>
        <p:nvPr/>
      </p:nvGrpSpPr>
      <p:grpSpPr>
        <a:xfrm>
          <a:off x="0" y="0"/>
          <a:ext cx="0" cy="0"/>
          <a:chOff x="0" y="0"/>
          <a:chExt cx="0" cy="0"/>
        </a:xfrm>
      </p:grpSpPr>
      <p:sp>
        <p:nvSpPr>
          <p:cNvPr id="46" name="Google Shape;4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Montserrat"/>
              <a:buNone/>
            </a:pPr>
            <a:r>
              <a:rPr b="1" lang="en-US">
                <a:latin typeface="Montserrat"/>
                <a:ea typeface="Montserrat"/>
                <a:cs typeface="Montserrat"/>
                <a:sym typeface="Montserrat"/>
              </a:rPr>
              <a:t>PRESENTER INTRODUCTIONS</a:t>
            </a:r>
            <a:endParaRPr/>
          </a:p>
        </p:txBody>
      </p:sp>
      <p:pic>
        <p:nvPicPr>
          <p:cNvPr id="47" name="Google Shape;47;p2"/>
          <p:cNvPicPr preferRelativeResize="0"/>
          <p:nvPr/>
        </p:nvPicPr>
        <p:blipFill>
          <a:blip r:embed="rId4">
            <a:alphaModFix/>
          </a:blip>
          <a:stretch>
            <a:fillRect/>
          </a:stretch>
        </p:blipFill>
        <p:spPr>
          <a:xfrm>
            <a:off x="1307675" y="1364788"/>
            <a:ext cx="9890938" cy="4862513"/>
          </a:xfrm>
          <a:prstGeom prst="rect">
            <a:avLst/>
          </a:prstGeom>
          <a:noFill/>
          <a:ln>
            <a:noFill/>
          </a:ln>
        </p:spPr>
      </p:pic>
      <p:pic>
        <p:nvPicPr>
          <p:cNvPr id="48" name="Google Shape;48;p2"/>
          <p:cNvPicPr preferRelativeResize="0"/>
          <p:nvPr/>
        </p:nvPicPr>
        <p:blipFill>
          <a:blip r:embed="rId5">
            <a:alphaModFix/>
          </a:blip>
          <a:stretch>
            <a:fillRect/>
          </a:stretch>
        </p:blipFill>
        <p:spPr>
          <a:xfrm>
            <a:off x="664875" y="2309650"/>
            <a:ext cx="1670398" cy="1667298"/>
          </a:xfrm>
          <a:prstGeom prst="rect">
            <a:avLst/>
          </a:prstGeom>
          <a:noFill/>
          <a:ln>
            <a:noFill/>
          </a:ln>
        </p:spPr>
      </p:pic>
      <p:sp>
        <p:nvSpPr>
          <p:cNvPr id="49" name="Google Shape;49;p2"/>
          <p:cNvSpPr txBox="1"/>
          <p:nvPr/>
        </p:nvSpPr>
        <p:spPr>
          <a:xfrm>
            <a:off x="2508275" y="2897675"/>
            <a:ext cx="35880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Helvetica Neue"/>
                <a:ea typeface="Helvetica Neue"/>
                <a:cs typeface="Helvetica Neue"/>
                <a:sym typeface="Helvetica Neue"/>
              </a:rPr>
              <a:t>Nicholas Gillon</a:t>
            </a:r>
            <a:endParaRPr sz="1800">
              <a:latin typeface="Helvetica Neue"/>
              <a:ea typeface="Helvetica Neue"/>
              <a:cs typeface="Helvetica Neue"/>
              <a:sym typeface="Helvetica Neue"/>
            </a:endParaRPr>
          </a:p>
          <a:p>
            <a:pPr indent="0" lvl="0" marL="0" rtl="0" algn="l">
              <a:spcBef>
                <a:spcPts val="0"/>
              </a:spcBef>
              <a:spcAft>
                <a:spcPts val="0"/>
              </a:spcAft>
              <a:buNone/>
            </a:pPr>
            <a:r>
              <a:rPr lang="en-US" sz="1800">
                <a:latin typeface="Helvetica Neue"/>
                <a:ea typeface="Helvetica Neue"/>
                <a:cs typeface="Helvetica Neue"/>
                <a:sym typeface="Helvetica Neue"/>
              </a:rPr>
              <a:t>Washington State Professional Educator Standards Board </a:t>
            </a:r>
            <a:endParaRPr sz="1800">
              <a:latin typeface="Helvetica Neue"/>
              <a:ea typeface="Helvetica Neue"/>
              <a:cs typeface="Helvetica Neue"/>
              <a:sym typeface="Helvetica Neue"/>
            </a:endParaRPr>
          </a:p>
        </p:txBody>
      </p:sp>
      <p:pic>
        <p:nvPicPr>
          <p:cNvPr id="50" name="Google Shape;50;p2"/>
          <p:cNvPicPr preferRelativeResize="0"/>
          <p:nvPr/>
        </p:nvPicPr>
        <p:blipFill rotWithShape="1">
          <a:blip r:embed="rId6">
            <a:alphaModFix/>
          </a:blip>
          <a:srcRect b="22993" l="0" r="3353" t="0"/>
          <a:stretch/>
        </p:blipFill>
        <p:spPr>
          <a:xfrm>
            <a:off x="664875" y="4300225"/>
            <a:ext cx="1670400" cy="1774675"/>
          </a:xfrm>
          <a:prstGeom prst="rect">
            <a:avLst/>
          </a:prstGeom>
          <a:noFill/>
          <a:ln>
            <a:noFill/>
          </a:ln>
        </p:spPr>
      </p:pic>
      <p:sp>
        <p:nvSpPr>
          <p:cNvPr id="51" name="Google Shape;51;p2"/>
          <p:cNvSpPr txBox="1"/>
          <p:nvPr/>
        </p:nvSpPr>
        <p:spPr>
          <a:xfrm>
            <a:off x="2508275" y="5059100"/>
            <a:ext cx="3588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Helvetica Neue"/>
                <a:ea typeface="Helvetica Neue"/>
                <a:cs typeface="Helvetica Neue"/>
                <a:sym typeface="Helvetica Neue"/>
              </a:rPr>
              <a:t>Tara Haskins</a:t>
            </a:r>
            <a:endParaRPr sz="1800">
              <a:latin typeface="Helvetica Neue"/>
              <a:ea typeface="Helvetica Neue"/>
              <a:cs typeface="Helvetica Neue"/>
              <a:sym typeface="Helvetica Neue"/>
            </a:endParaRPr>
          </a:p>
          <a:p>
            <a:pPr indent="0" lvl="0" marL="0" rtl="0" algn="l">
              <a:spcBef>
                <a:spcPts val="0"/>
              </a:spcBef>
              <a:spcAft>
                <a:spcPts val="0"/>
              </a:spcAft>
              <a:buNone/>
            </a:pPr>
            <a:r>
              <a:rPr lang="en-US" sz="1800">
                <a:latin typeface="Helvetica Neue"/>
                <a:ea typeface="Helvetica Neue"/>
                <a:cs typeface="Helvetica Neue"/>
                <a:sym typeface="Helvetica Neue"/>
              </a:rPr>
              <a:t>Eastern Washington University </a:t>
            </a:r>
            <a:endParaRPr sz="1800">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5" name="Shape 55"/>
        <p:cNvGrpSpPr/>
        <p:nvPr/>
      </p:nvGrpSpPr>
      <p:grpSpPr>
        <a:xfrm>
          <a:off x="0" y="0"/>
          <a:ext cx="0" cy="0"/>
          <a:chOff x="0" y="0"/>
          <a:chExt cx="0" cy="0"/>
        </a:xfrm>
      </p:grpSpPr>
      <p:sp>
        <p:nvSpPr>
          <p:cNvPr id="56" name="Google Shape;56;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Montserrat"/>
              <a:buNone/>
            </a:pPr>
            <a:r>
              <a:rPr lang="en-US"/>
              <a:t>SESSION OBJECTIVES</a:t>
            </a:r>
            <a:endParaRPr/>
          </a:p>
        </p:txBody>
      </p:sp>
      <p:sp>
        <p:nvSpPr>
          <p:cNvPr id="57" name="Google Shape;57;p3"/>
          <p:cNvSpPr txBox="1"/>
          <p:nvPr>
            <p:ph idx="1" type="body"/>
          </p:nvPr>
        </p:nvSpPr>
        <p:spPr>
          <a:xfrm>
            <a:off x="838200" y="1825625"/>
            <a:ext cx="10515600" cy="3947378"/>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20000"/>
              </a:lnSpc>
              <a:spcBef>
                <a:spcPts val="0"/>
              </a:spcBef>
              <a:spcAft>
                <a:spcPts val="0"/>
              </a:spcAft>
              <a:buNone/>
            </a:pPr>
            <a:r>
              <a:rPr lang="en-US">
                <a:latin typeface="Arial"/>
                <a:ea typeface="Arial"/>
                <a:cs typeface="Arial"/>
                <a:sym typeface="Arial"/>
              </a:rPr>
              <a:t>•</a:t>
            </a:r>
            <a:r>
              <a:rPr lang="en-US" sz="2600"/>
              <a:t>Participants will learn strategies for organizing change through a focus on policy levers that walk across the boundaries of the P-12 and educator preparation contexts.</a:t>
            </a:r>
            <a:endParaRPr sz="2600"/>
          </a:p>
          <a:p>
            <a:pPr indent="0" lvl="0" marL="0" rtl="0" algn="l">
              <a:lnSpc>
                <a:spcPct val="120000"/>
              </a:lnSpc>
              <a:spcBef>
                <a:spcPts val="0"/>
              </a:spcBef>
              <a:spcAft>
                <a:spcPts val="0"/>
              </a:spcAft>
              <a:buNone/>
            </a:pPr>
            <a:r>
              <a:t/>
            </a:r>
            <a:endParaRPr/>
          </a:p>
          <a:p>
            <a:pPr indent="-201930" lvl="0" marL="228600" rtl="0" algn="l">
              <a:lnSpc>
                <a:spcPct val="120000"/>
              </a:lnSpc>
              <a:spcBef>
                <a:spcPts val="1000"/>
              </a:spcBef>
              <a:spcAft>
                <a:spcPts val="0"/>
              </a:spcAft>
              <a:buClr>
                <a:schemeClr val="dk1"/>
              </a:buClr>
              <a:buSzPct val="100000"/>
              <a:buChar char="•"/>
            </a:pPr>
            <a:r>
              <a:rPr lang="en-US"/>
              <a:t>Participants will be asked to consider and discuss their roles in initiating, convening, and sustaining momentum across education sectors such as local, intermediary, and statewide government, school districts, educator preparation programs, the educator workforce, and professional organizations. </a:t>
            </a:r>
            <a:endParaRPr/>
          </a:p>
          <a:p>
            <a:pPr indent="-50800" lvl="0" marL="228600" rtl="0" algn="l">
              <a:lnSpc>
                <a:spcPct val="120000"/>
              </a:lnSpc>
              <a:spcBef>
                <a:spcPts val="1000"/>
              </a:spcBef>
              <a:spcAft>
                <a:spcPts val="0"/>
              </a:spcAft>
              <a:buClr>
                <a:schemeClr val="dk1"/>
              </a:buClr>
              <a:buSzPct val="1000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Montserrat"/>
              <a:buNone/>
            </a:pPr>
            <a:r>
              <a:rPr lang="en-US"/>
              <a:t>TELL US WHAT YOU THINK… (padlet)</a:t>
            </a:r>
            <a:endParaRPr/>
          </a:p>
        </p:txBody>
      </p:sp>
      <p:sp>
        <p:nvSpPr>
          <p:cNvPr id="63" name="Google Shape;63;p4"/>
          <p:cNvSpPr txBox="1"/>
          <p:nvPr>
            <p:ph idx="1" type="body"/>
          </p:nvPr>
        </p:nvSpPr>
        <p:spPr>
          <a:xfrm>
            <a:off x="838200" y="1825625"/>
            <a:ext cx="10515600" cy="3947400"/>
          </a:xfrm>
          <a:prstGeom prst="rect">
            <a:avLst/>
          </a:prstGeom>
          <a:noFill/>
          <a:ln>
            <a:noFill/>
          </a:ln>
        </p:spPr>
        <p:txBody>
          <a:bodyPr anchorCtr="0" anchor="t" bIns="45700" lIns="91425" spcFirstLastPara="1" rIns="91425" wrap="square" tIns="45700">
            <a:normAutofit lnSpcReduction="10000"/>
          </a:bodyPr>
          <a:lstStyle/>
          <a:p>
            <a:pPr indent="-457200" lvl="0" marL="457200" rtl="0" algn="l">
              <a:lnSpc>
                <a:spcPct val="115000"/>
              </a:lnSpc>
              <a:spcBef>
                <a:spcPts val="0"/>
              </a:spcBef>
              <a:spcAft>
                <a:spcPts val="0"/>
              </a:spcAft>
              <a:buSzPts val="3600"/>
              <a:buFont typeface="Calibri"/>
              <a:buChar char="●"/>
            </a:pPr>
            <a:r>
              <a:rPr lang="en-US" sz="3600">
                <a:latin typeface="Calibri"/>
                <a:ea typeface="Calibri"/>
                <a:cs typeface="Calibri"/>
                <a:sym typeface="Calibri"/>
              </a:rPr>
              <a:t>What are the advantages/disadvantages: Top down vs. bottom up</a:t>
            </a:r>
            <a:endParaRPr sz="3600">
              <a:latin typeface="Calibri"/>
              <a:ea typeface="Calibri"/>
              <a:cs typeface="Calibri"/>
              <a:sym typeface="Calibri"/>
            </a:endParaRPr>
          </a:p>
          <a:p>
            <a:pPr indent="-457200" lvl="0" marL="457200" rtl="0" algn="l">
              <a:lnSpc>
                <a:spcPct val="115000"/>
              </a:lnSpc>
              <a:spcBef>
                <a:spcPts val="0"/>
              </a:spcBef>
              <a:spcAft>
                <a:spcPts val="0"/>
              </a:spcAft>
              <a:buSzPts val="3600"/>
              <a:buFont typeface="Calibri"/>
              <a:buChar char="●"/>
            </a:pPr>
            <a:r>
              <a:rPr lang="en-US" sz="3600">
                <a:latin typeface="Calibri"/>
                <a:ea typeface="Calibri"/>
                <a:cs typeface="Calibri"/>
                <a:sym typeface="Calibri"/>
              </a:rPr>
              <a:t>What is something you have done that you consider to be bottom up policy change? </a:t>
            </a:r>
            <a:endParaRPr sz="3600">
              <a:latin typeface="Calibri"/>
              <a:ea typeface="Calibri"/>
              <a:cs typeface="Calibri"/>
              <a:sym typeface="Calibri"/>
            </a:endParaRPr>
          </a:p>
          <a:p>
            <a:pPr indent="-457200" lvl="0" marL="457200" rtl="0" algn="l">
              <a:lnSpc>
                <a:spcPct val="115000"/>
              </a:lnSpc>
              <a:spcBef>
                <a:spcPts val="0"/>
              </a:spcBef>
              <a:spcAft>
                <a:spcPts val="0"/>
              </a:spcAft>
              <a:buSzPts val="3600"/>
              <a:buFont typeface="Calibri"/>
              <a:buChar char="●"/>
            </a:pPr>
            <a:r>
              <a:rPr lang="en-US" sz="3600">
                <a:latin typeface="Calibri"/>
                <a:ea typeface="Calibri"/>
                <a:cs typeface="Calibri"/>
                <a:sym typeface="Calibri"/>
              </a:rPr>
              <a:t>What is something you have done that you consider to be top-down?</a:t>
            </a:r>
            <a:endParaRPr sz="36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 </a:t>
            </a:r>
            <a:endParaRPr sz="12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Montserrat"/>
              <a:buNone/>
            </a:pPr>
            <a:r>
              <a:rPr lang="en-US"/>
              <a:t>WASHINGTON</a:t>
            </a:r>
            <a:endParaRPr/>
          </a:p>
        </p:txBody>
      </p:sp>
      <p:sp>
        <p:nvSpPr>
          <p:cNvPr id="69" name="Google Shape;69;p5"/>
          <p:cNvSpPr txBox="1"/>
          <p:nvPr>
            <p:ph idx="1" type="body"/>
          </p:nvPr>
        </p:nvSpPr>
        <p:spPr>
          <a:xfrm>
            <a:off x="838200" y="1825625"/>
            <a:ext cx="10515600" cy="3947378"/>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dk1"/>
              </a:buClr>
              <a:buSzPts val="2800"/>
              <a:buChar char="•"/>
            </a:pPr>
            <a:r>
              <a:rPr lang="en-US"/>
              <a:t>The Washington team will share their exploration of the relationship between knowledge and skills standards for students with those of pre-service teachers.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gdc0b798214_1_5"/>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gdc0b798214_1_13"/>
          <p:cNvPicPr preferRelativeResize="0"/>
          <p:nvPr/>
        </p:nvPicPr>
        <p:blipFill>
          <a:blip r:embed="rId3">
            <a:alphaModFix/>
          </a:blip>
          <a:stretch>
            <a:fillRect/>
          </a:stretch>
        </p:blipFill>
        <p:spPr>
          <a:xfrm>
            <a:off x="0" y="0"/>
            <a:ext cx="13892200"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dc0b798214_0_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Themes</a:t>
            </a:r>
            <a:endParaRPr/>
          </a:p>
        </p:txBody>
      </p:sp>
      <p:sp>
        <p:nvSpPr>
          <p:cNvPr id="88" name="Google Shape;88;gdc0b798214_0_2"/>
          <p:cNvSpPr txBox="1"/>
          <p:nvPr>
            <p:ph idx="1" type="body"/>
          </p:nvPr>
        </p:nvSpPr>
        <p:spPr>
          <a:xfrm>
            <a:off x="838200" y="1825625"/>
            <a:ext cx="5181600" cy="4234200"/>
          </a:xfrm>
          <a:prstGeom prst="rect">
            <a:avLst/>
          </a:prstGeom>
        </p:spPr>
        <p:txBody>
          <a:bodyPr anchorCtr="0" anchor="t" bIns="45700" lIns="91425" spcFirstLastPara="1" rIns="91425" wrap="square" tIns="45700">
            <a:normAutofit fontScale="70000" lnSpcReduction="20000"/>
          </a:bodyPr>
          <a:lstStyle/>
          <a:p>
            <a:pPr indent="-50800" lvl="0" marL="228600" rtl="0" algn="l">
              <a:lnSpc>
                <a:spcPct val="120000"/>
              </a:lnSpc>
              <a:spcBef>
                <a:spcPts val="0"/>
              </a:spcBef>
              <a:spcAft>
                <a:spcPts val="0"/>
              </a:spcAft>
              <a:buNone/>
            </a:pPr>
            <a:r>
              <a:rPr b="1" lang="en-US"/>
              <a:t>Across three sets of applicable standards for teachers - inTASC, WA State SPED Endorsement, NAEYC - 7 themes emerged:</a:t>
            </a:r>
            <a:endParaRPr b="1"/>
          </a:p>
          <a:p>
            <a:pPr indent="-50800" lvl="0" marL="228600" rtl="0" algn="l">
              <a:lnSpc>
                <a:spcPct val="120000"/>
              </a:lnSpc>
              <a:spcBef>
                <a:spcPts val="0"/>
              </a:spcBef>
              <a:spcAft>
                <a:spcPts val="0"/>
              </a:spcAft>
              <a:buClr>
                <a:schemeClr val="dk1"/>
              </a:buClr>
              <a:buSzPct val="100000"/>
              <a:buFont typeface="Arial"/>
              <a:buNone/>
            </a:pPr>
            <a:r>
              <a:t/>
            </a:r>
            <a:endParaRPr b="1"/>
          </a:p>
          <a:p>
            <a:pPr indent="-353060" lvl="0" marL="914400" rtl="0" algn="l">
              <a:lnSpc>
                <a:spcPct val="120000"/>
              </a:lnSpc>
              <a:spcBef>
                <a:spcPts val="0"/>
              </a:spcBef>
              <a:spcAft>
                <a:spcPts val="0"/>
              </a:spcAft>
              <a:buSzPct val="100000"/>
              <a:buAutoNum type="arabicPeriod"/>
            </a:pPr>
            <a:r>
              <a:rPr lang="en-US"/>
              <a:t>Family and communities</a:t>
            </a:r>
            <a:endParaRPr/>
          </a:p>
          <a:p>
            <a:pPr indent="-353060" lvl="0" marL="914400" rtl="0" algn="l">
              <a:lnSpc>
                <a:spcPct val="120000"/>
              </a:lnSpc>
              <a:spcBef>
                <a:spcPts val="0"/>
              </a:spcBef>
              <a:spcAft>
                <a:spcPts val="0"/>
              </a:spcAft>
              <a:buSzPct val="100000"/>
              <a:buAutoNum type="arabicPeriod"/>
            </a:pPr>
            <a:r>
              <a:rPr lang="en-US"/>
              <a:t>Formal assessment</a:t>
            </a:r>
            <a:endParaRPr/>
          </a:p>
          <a:p>
            <a:pPr indent="-353060" lvl="0" marL="914400" rtl="0" algn="l">
              <a:lnSpc>
                <a:spcPct val="120000"/>
              </a:lnSpc>
              <a:spcBef>
                <a:spcPts val="0"/>
              </a:spcBef>
              <a:spcAft>
                <a:spcPts val="0"/>
              </a:spcAft>
              <a:buSzPct val="100000"/>
              <a:buAutoNum type="arabicPeriod"/>
            </a:pPr>
            <a:r>
              <a:rPr lang="en-US"/>
              <a:t>Planning</a:t>
            </a:r>
            <a:endParaRPr/>
          </a:p>
          <a:p>
            <a:pPr indent="-353060" lvl="0" marL="914400" rtl="0" algn="l">
              <a:lnSpc>
                <a:spcPct val="120000"/>
              </a:lnSpc>
              <a:spcBef>
                <a:spcPts val="0"/>
              </a:spcBef>
              <a:spcAft>
                <a:spcPts val="0"/>
              </a:spcAft>
              <a:buSzPct val="100000"/>
              <a:buAutoNum type="arabicPeriod"/>
            </a:pPr>
            <a:r>
              <a:rPr lang="en-US"/>
              <a:t>Instruction calibrated by informal assessment</a:t>
            </a:r>
            <a:endParaRPr/>
          </a:p>
          <a:p>
            <a:pPr indent="-353060" lvl="0" marL="914400" rtl="0" algn="l">
              <a:lnSpc>
                <a:spcPct val="120000"/>
              </a:lnSpc>
              <a:spcBef>
                <a:spcPts val="0"/>
              </a:spcBef>
              <a:spcAft>
                <a:spcPts val="0"/>
              </a:spcAft>
              <a:buSzPct val="100000"/>
              <a:buAutoNum type="arabicPeriod"/>
            </a:pPr>
            <a:r>
              <a:rPr lang="en-US"/>
              <a:t>Differentiation and responsiveness</a:t>
            </a:r>
            <a:endParaRPr/>
          </a:p>
          <a:p>
            <a:pPr indent="-353060" lvl="0" marL="914400" rtl="0" algn="l">
              <a:lnSpc>
                <a:spcPct val="120000"/>
              </a:lnSpc>
              <a:spcBef>
                <a:spcPts val="0"/>
              </a:spcBef>
              <a:spcAft>
                <a:spcPts val="0"/>
              </a:spcAft>
              <a:buSzPct val="100000"/>
              <a:buAutoNum type="arabicPeriod"/>
            </a:pPr>
            <a:r>
              <a:rPr lang="en-US"/>
              <a:t>Professionalism </a:t>
            </a:r>
            <a:endParaRPr/>
          </a:p>
          <a:p>
            <a:pPr indent="-353060" lvl="0" marL="914400" rtl="0" algn="l">
              <a:lnSpc>
                <a:spcPct val="120000"/>
              </a:lnSpc>
              <a:spcBef>
                <a:spcPts val="0"/>
              </a:spcBef>
              <a:spcAft>
                <a:spcPts val="0"/>
              </a:spcAft>
              <a:buSzPct val="100000"/>
              <a:buAutoNum type="arabicPeriod"/>
            </a:pPr>
            <a:r>
              <a:rPr lang="en-US"/>
              <a:t>Subject matter content knowledge</a:t>
            </a:r>
            <a:endParaRPr/>
          </a:p>
        </p:txBody>
      </p:sp>
      <p:sp>
        <p:nvSpPr>
          <p:cNvPr id="89" name="Google Shape;89;gdc0b798214_0_2"/>
          <p:cNvSpPr txBox="1"/>
          <p:nvPr>
            <p:ph idx="2" type="body"/>
          </p:nvPr>
        </p:nvSpPr>
        <p:spPr>
          <a:xfrm>
            <a:off x="6172200" y="1825625"/>
            <a:ext cx="5181600" cy="4234200"/>
          </a:xfrm>
          <a:prstGeom prst="rect">
            <a:avLst/>
          </a:prstGeom>
        </p:spPr>
        <p:txBody>
          <a:bodyPr anchorCtr="0" anchor="t" bIns="45700" lIns="91425" spcFirstLastPara="1" rIns="91425" wrap="square" tIns="45700">
            <a:normAutofit/>
          </a:bodyPr>
          <a:lstStyle/>
          <a:p>
            <a:pPr indent="0" lvl="0" marL="0" rtl="0" algn="l">
              <a:lnSpc>
                <a:spcPct val="100000"/>
              </a:lnSpc>
              <a:spcBef>
                <a:spcPts val="1000"/>
              </a:spcBef>
              <a:spcAft>
                <a:spcPts val="0"/>
              </a:spcAft>
              <a:buNone/>
            </a:pPr>
            <a:r>
              <a:rPr b="1" lang="en-US" sz="1950"/>
              <a:t>Across two subject areas in one grade broad themes emerged: </a:t>
            </a:r>
            <a:endParaRPr b="1" sz="1950"/>
          </a:p>
          <a:p>
            <a:pPr indent="-352425" lvl="0" marL="457200" rtl="0" algn="l">
              <a:lnSpc>
                <a:spcPct val="100000"/>
              </a:lnSpc>
              <a:spcBef>
                <a:spcPts val="1000"/>
              </a:spcBef>
              <a:spcAft>
                <a:spcPts val="0"/>
              </a:spcAft>
              <a:buSzPts val="1950"/>
              <a:buAutoNum type="arabicPeriod"/>
            </a:pPr>
            <a:r>
              <a:rPr lang="en-US" sz="1950"/>
              <a:t>Culturally normative</a:t>
            </a:r>
            <a:endParaRPr sz="1950"/>
          </a:p>
          <a:p>
            <a:pPr indent="-352425" lvl="0" marL="457200" rtl="0" algn="l">
              <a:lnSpc>
                <a:spcPct val="100000"/>
              </a:lnSpc>
              <a:spcBef>
                <a:spcPts val="0"/>
              </a:spcBef>
              <a:spcAft>
                <a:spcPts val="0"/>
              </a:spcAft>
              <a:buSzPts val="1950"/>
              <a:buAutoNum type="arabicPeriod"/>
            </a:pPr>
            <a:r>
              <a:rPr lang="en-US" sz="1950"/>
              <a:t>Developmentally normative</a:t>
            </a:r>
            <a:endParaRPr sz="1950"/>
          </a:p>
          <a:p>
            <a:pPr indent="-352425" lvl="0" marL="457200" rtl="0" algn="l">
              <a:lnSpc>
                <a:spcPct val="100000"/>
              </a:lnSpc>
              <a:spcBef>
                <a:spcPts val="0"/>
              </a:spcBef>
              <a:spcAft>
                <a:spcPts val="0"/>
              </a:spcAft>
              <a:buSzPts val="1950"/>
              <a:buAutoNum type="arabicPeriod"/>
            </a:pPr>
            <a:r>
              <a:rPr lang="en-US" sz="1950"/>
              <a:t>Decontextualized </a:t>
            </a:r>
            <a:endParaRPr sz="1950"/>
          </a:p>
          <a:p>
            <a:pPr indent="-352425" lvl="0" marL="457200" rtl="0" algn="l">
              <a:lnSpc>
                <a:spcPct val="100000"/>
              </a:lnSpc>
              <a:spcBef>
                <a:spcPts val="0"/>
              </a:spcBef>
              <a:spcAft>
                <a:spcPts val="0"/>
              </a:spcAft>
              <a:buSzPts val="1950"/>
              <a:buAutoNum type="arabicPeriod"/>
            </a:pPr>
            <a:r>
              <a:rPr lang="en-US" sz="1950"/>
              <a:t>Not inclusive of 6 of the 7 themes involved in standards for educators </a:t>
            </a:r>
            <a:endParaRPr sz="195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Montserrat"/>
              <a:buNone/>
            </a:pPr>
            <a:r>
              <a:rPr lang="en-US"/>
              <a:t>KENTUCKY</a:t>
            </a:r>
            <a:endParaRPr/>
          </a:p>
        </p:txBody>
      </p:sp>
      <p:pic>
        <p:nvPicPr>
          <p:cNvPr id="95" name="Google Shape;95;p8"/>
          <p:cNvPicPr preferRelativeResize="0"/>
          <p:nvPr/>
        </p:nvPicPr>
        <p:blipFill>
          <a:blip r:embed="rId3">
            <a:alphaModFix/>
          </a:blip>
          <a:stretch>
            <a:fillRect/>
          </a:stretch>
        </p:blipFill>
        <p:spPr>
          <a:xfrm>
            <a:off x="8301300" y="4225075"/>
            <a:ext cx="3235600" cy="1793375"/>
          </a:xfrm>
          <a:prstGeom prst="rect">
            <a:avLst/>
          </a:prstGeom>
          <a:noFill/>
          <a:ln>
            <a:noFill/>
          </a:ln>
        </p:spPr>
      </p:pic>
      <p:grpSp>
        <p:nvGrpSpPr>
          <p:cNvPr id="96" name="Google Shape;96;p8"/>
          <p:cNvGrpSpPr/>
          <p:nvPr/>
        </p:nvGrpSpPr>
        <p:grpSpPr>
          <a:xfrm>
            <a:off x="7509568" y="1586327"/>
            <a:ext cx="4407490" cy="4643951"/>
            <a:chOff x="5632317" y="1189775"/>
            <a:chExt cx="3305700" cy="3483050"/>
          </a:xfrm>
        </p:grpSpPr>
        <p:sp>
          <p:nvSpPr>
            <p:cNvPr id="97" name="Google Shape;97;p8"/>
            <p:cNvSpPr/>
            <p:nvPr/>
          </p:nvSpPr>
          <p:spPr>
            <a:xfrm>
              <a:off x="5632317" y="1189775"/>
              <a:ext cx="3305700" cy="669000"/>
            </a:xfrm>
            <a:prstGeom prst="chevron">
              <a:avLst>
                <a:gd fmla="val 50000" name="adj"/>
              </a:avLst>
            </a:prstGeom>
            <a:solidFill>
              <a:srgbClr val="D8382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900">
                  <a:solidFill>
                    <a:srgbClr val="FFFFFF"/>
                  </a:solidFill>
                  <a:latin typeface="Roboto"/>
                  <a:ea typeface="Roboto"/>
                  <a:cs typeface="Roboto"/>
                  <a:sym typeface="Roboto"/>
                </a:rPr>
                <a:t>Lorem 3</a:t>
              </a:r>
              <a:endParaRPr sz="1900">
                <a:solidFill>
                  <a:srgbClr val="FFFFFF"/>
                </a:solidFill>
                <a:latin typeface="Roboto"/>
                <a:ea typeface="Roboto"/>
                <a:cs typeface="Roboto"/>
                <a:sym typeface="Roboto"/>
              </a:endParaRPr>
            </a:p>
          </p:txBody>
        </p:sp>
        <p:sp>
          <p:nvSpPr>
            <p:cNvPr id="98" name="Google Shape;98;p8"/>
            <p:cNvSpPr txBox="1"/>
            <p:nvPr/>
          </p:nvSpPr>
          <p:spPr>
            <a:xfrm>
              <a:off x="6167063" y="2057125"/>
              <a:ext cx="2236200" cy="26157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None/>
              </a:pPr>
              <a:r>
                <a:rPr lang="en-US" sz="1600">
                  <a:latin typeface="Roboto"/>
                  <a:ea typeface="Roboto"/>
                  <a:cs typeface="Roboto"/>
                  <a:sym typeface="Roboto"/>
                </a:rPr>
                <a:t>Engaging key players to scale the work statewide.  </a:t>
              </a:r>
              <a:endParaRPr sz="1600">
                <a:latin typeface="Roboto"/>
                <a:ea typeface="Roboto"/>
                <a:cs typeface="Roboto"/>
                <a:sym typeface="Roboto"/>
              </a:endParaRPr>
            </a:p>
          </p:txBody>
        </p:sp>
      </p:grpSp>
      <p:grpSp>
        <p:nvGrpSpPr>
          <p:cNvPr id="99" name="Google Shape;99;p8"/>
          <p:cNvGrpSpPr/>
          <p:nvPr/>
        </p:nvGrpSpPr>
        <p:grpSpPr>
          <a:xfrm>
            <a:off x="0" y="1586613"/>
            <a:ext cx="4729082" cy="4643665"/>
            <a:chOff x="0" y="1189989"/>
            <a:chExt cx="3546900" cy="3482836"/>
          </a:xfrm>
        </p:grpSpPr>
        <p:sp>
          <p:nvSpPr>
            <p:cNvPr id="100" name="Google Shape;100;p8"/>
            <p:cNvSpPr/>
            <p:nvPr/>
          </p:nvSpPr>
          <p:spPr>
            <a:xfrm>
              <a:off x="0" y="1189989"/>
              <a:ext cx="3546900" cy="669000"/>
            </a:xfrm>
            <a:prstGeom prst="homePlate">
              <a:avLst>
                <a:gd fmla="val 50000" name="adj"/>
              </a:avLst>
            </a:prstGeom>
            <a:solidFill>
              <a:srgbClr val="802017"/>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900">
                  <a:solidFill>
                    <a:srgbClr val="FFFFFF"/>
                  </a:solidFill>
                  <a:latin typeface="Roboto"/>
                  <a:ea typeface="Roboto"/>
                  <a:cs typeface="Roboto"/>
                  <a:sym typeface="Roboto"/>
                </a:rPr>
                <a:t>Lorem 1</a:t>
              </a:r>
              <a:endParaRPr sz="1900">
                <a:solidFill>
                  <a:srgbClr val="FFFFFF"/>
                </a:solidFill>
                <a:latin typeface="Roboto"/>
                <a:ea typeface="Roboto"/>
                <a:cs typeface="Roboto"/>
                <a:sym typeface="Roboto"/>
              </a:endParaRPr>
            </a:p>
          </p:txBody>
        </p:sp>
        <p:sp>
          <p:nvSpPr>
            <p:cNvPr id="101" name="Google Shape;101;p8"/>
            <p:cNvSpPr txBox="1"/>
            <p:nvPr/>
          </p:nvSpPr>
          <p:spPr>
            <a:xfrm>
              <a:off x="655361" y="2057125"/>
              <a:ext cx="2236200" cy="26157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None/>
              </a:pPr>
              <a:r>
                <a:rPr lang="en-US" sz="1600">
                  <a:latin typeface="Roboto"/>
                  <a:ea typeface="Roboto"/>
                  <a:cs typeface="Roboto"/>
                  <a:sym typeface="Roboto"/>
                </a:rPr>
                <a:t>Identifying key HLP that align to our mission.</a:t>
              </a:r>
              <a:endParaRPr sz="1600">
                <a:latin typeface="Roboto"/>
                <a:ea typeface="Roboto"/>
                <a:cs typeface="Roboto"/>
                <a:sym typeface="Roboto"/>
              </a:endParaRPr>
            </a:p>
          </p:txBody>
        </p:sp>
      </p:grpSp>
      <p:grpSp>
        <p:nvGrpSpPr>
          <p:cNvPr id="102" name="Google Shape;102;p8"/>
          <p:cNvGrpSpPr/>
          <p:nvPr/>
        </p:nvGrpSpPr>
        <p:grpSpPr>
          <a:xfrm>
            <a:off x="3925507" y="1586327"/>
            <a:ext cx="4407490" cy="4643951"/>
            <a:chOff x="2944204" y="1189775"/>
            <a:chExt cx="3305700" cy="3483050"/>
          </a:xfrm>
        </p:grpSpPr>
        <p:sp>
          <p:nvSpPr>
            <p:cNvPr id="103" name="Google Shape;103;p8"/>
            <p:cNvSpPr/>
            <p:nvPr/>
          </p:nvSpPr>
          <p:spPr>
            <a:xfrm>
              <a:off x="2944204" y="1189775"/>
              <a:ext cx="3305700" cy="669000"/>
            </a:xfrm>
            <a:prstGeom prst="chevron">
              <a:avLst>
                <a:gd fmla="val 50000" name="adj"/>
              </a:avLst>
            </a:prstGeom>
            <a:solidFill>
              <a:srgbClr val="0D5DDF"/>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900">
                  <a:solidFill>
                    <a:srgbClr val="FFFFFF"/>
                  </a:solidFill>
                  <a:latin typeface="Roboto"/>
                  <a:ea typeface="Roboto"/>
                  <a:cs typeface="Roboto"/>
                  <a:sym typeface="Roboto"/>
                </a:rPr>
                <a:t>Finding the Initiatives</a:t>
              </a:r>
              <a:endParaRPr sz="1900">
                <a:solidFill>
                  <a:srgbClr val="FFFFFF"/>
                </a:solidFill>
                <a:latin typeface="Roboto"/>
                <a:ea typeface="Roboto"/>
                <a:cs typeface="Roboto"/>
                <a:sym typeface="Roboto"/>
              </a:endParaRPr>
            </a:p>
          </p:txBody>
        </p:sp>
        <p:sp>
          <p:nvSpPr>
            <p:cNvPr id="104" name="Google Shape;104;p8"/>
            <p:cNvSpPr txBox="1"/>
            <p:nvPr/>
          </p:nvSpPr>
          <p:spPr>
            <a:xfrm>
              <a:off x="3478949" y="2057125"/>
              <a:ext cx="2236200" cy="26157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None/>
              </a:pPr>
              <a:r>
                <a:rPr lang="en-US" sz="1600">
                  <a:latin typeface="Roboto"/>
                  <a:ea typeface="Roboto"/>
                  <a:cs typeface="Roboto"/>
                  <a:sym typeface="Roboto"/>
                </a:rPr>
                <a:t>Ensuring our mission compliments </a:t>
              </a:r>
              <a:r>
                <a:rPr lang="en-US" sz="1600">
                  <a:latin typeface="Roboto"/>
                  <a:ea typeface="Roboto"/>
                  <a:cs typeface="Roboto"/>
                  <a:sym typeface="Roboto"/>
                </a:rPr>
                <a:t>existing</a:t>
              </a:r>
              <a:r>
                <a:rPr lang="en-US" sz="1600">
                  <a:latin typeface="Roboto"/>
                  <a:ea typeface="Roboto"/>
                  <a:cs typeface="Roboto"/>
                  <a:sym typeface="Roboto"/>
                </a:rPr>
                <a:t> statewide initiatives.</a:t>
              </a:r>
              <a:endParaRPr sz="1600">
                <a:latin typeface="Roboto"/>
                <a:ea typeface="Roboto"/>
                <a:cs typeface="Roboto"/>
                <a:sym typeface="Roboto"/>
              </a:endParaRPr>
            </a:p>
          </p:txBody>
        </p:sp>
      </p:grpSp>
      <p:sp>
        <p:nvSpPr>
          <p:cNvPr id="105" name="Google Shape;105;p8"/>
          <p:cNvSpPr/>
          <p:nvPr/>
        </p:nvSpPr>
        <p:spPr>
          <a:xfrm>
            <a:off x="7509568" y="1586327"/>
            <a:ext cx="4407490" cy="891978"/>
          </a:xfrm>
          <a:prstGeom prst="chevron">
            <a:avLst>
              <a:gd fmla="val 50000" name="adj"/>
            </a:avLst>
          </a:prstGeom>
          <a:solidFill>
            <a:srgbClr val="307BF3"/>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900">
                <a:solidFill>
                  <a:srgbClr val="FFFFFF"/>
                </a:solidFill>
                <a:latin typeface="Roboto"/>
                <a:ea typeface="Roboto"/>
                <a:cs typeface="Roboto"/>
                <a:sym typeface="Roboto"/>
              </a:rPr>
              <a:t>Scaling the Message</a:t>
            </a:r>
            <a:endParaRPr sz="1900">
              <a:solidFill>
                <a:srgbClr val="FFFFFF"/>
              </a:solidFill>
              <a:latin typeface="Roboto"/>
              <a:ea typeface="Roboto"/>
              <a:cs typeface="Roboto"/>
              <a:sym typeface="Roboto"/>
            </a:endParaRPr>
          </a:p>
        </p:txBody>
      </p:sp>
      <p:sp>
        <p:nvSpPr>
          <p:cNvPr id="106" name="Google Shape;106;p8"/>
          <p:cNvSpPr/>
          <p:nvPr/>
        </p:nvSpPr>
        <p:spPr>
          <a:xfrm>
            <a:off x="0" y="1586613"/>
            <a:ext cx="4729082" cy="891978"/>
          </a:xfrm>
          <a:prstGeom prst="homePlate">
            <a:avLst>
              <a:gd fmla="val 50000" name="adj"/>
            </a:avLst>
          </a:prstGeom>
          <a:solidFill>
            <a:srgbClr val="0944A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900">
                <a:solidFill>
                  <a:srgbClr val="FFFFFF"/>
                </a:solidFill>
                <a:latin typeface="Roboto"/>
                <a:ea typeface="Roboto"/>
                <a:cs typeface="Roboto"/>
                <a:sym typeface="Roboto"/>
              </a:rPr>
              <a:t>Narrowing the Focus</a:t>
            </a:r>
            <a:endParaRPr sz="1900">
              <a:solidFill>
                <a:srgbClr val="FFFFFF"/>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CEEDAR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2019-07-26T14:36:58Z</dcterms:created>
  <dc:creator>Matt Seitz</dc:creator>
</cp:coreProperties>
</file>