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4" r:id="rId2"/>
    <p:sldId id="363" r:id="rId3"/>
    <p:sldId id="364" r:id="rId4"/>
    <p:sldId id="366" r:id="rId5"/>
    <p:sldId id="367" r:id="rId6"/>
    <p:sldId id="374" r:id="rId7"/>
    <p:sldId id="264" r:id="rId8"/>
    <p:sldId id="375"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p:cViewPr varScale="1">
        <p:scale>
          <a:sx n="69" d="100"/>
          <a:sy n="69" d="100"/>
        </p:scale>
        <p:origin x="3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3A509-9940-4BAE-920C-8EECFB0DB46E}"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A3338-5F8D-4725-A837-131D046EB49C}" type="slidenum">
              <a:rPr lang="en-US" smtClean="0"/>
              <a:t>‹#›</a:t>
            </a:fld>
            <a:endParaRPr lang="en-US"/>
          </a:p>
        </p:txBody>
      </p:sp>
    </p:spTree>
    <p:extLst>
      <p:ext uri="{BB962C8B-B14F-4D97-AF65-F5344CB8AC3E}">
        <p14:creationId xmlns:p14="http://schemas.microsoft.com/office/powerpoint/2010/main" val="251061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a:t>
            </a:r>
          </a:p>
        </p:txBody>
      </p:sp>
      <p:sp>
        <p:nvSpPr>
          <p:cNvPr id="4" name="Slide Number Placeholder 3"/>
          <p:cNvSpPr>
            <a:spLocks noGrp="1"/>
          </p:cNvSpPr>
          <p:nvPr>
            <p:ph type="sldNum" sz="quarter" idx="5"/>
          </p:nvPr>
        </p:nvSpPr>
        <p:spPr/>
        <p:txBody>
          <a:bodyPr/>
          <a:lstStyle/>
          <a:p>
            <a:fld id="{582CAEF8-4583-7148-8FA2-C7E3865759E3}" type="slidenum">
              <a:rPr lang="en-US" smtClean="0"/>
              <a:t>1</a:t>
            </a:fld>
            <a:endParaRPr lang="en-US" dirty="0"/>
          </a:p>
        </p:txBody>
      </p:sp>
    </p:spTree>
    <p:extLst>
      <p:ext uri="{BB962C8B-B14F-4D97-AF65-F5344CB8AC3E}">
        <p14:creationId xmlns:p14="http://schemas.microsoft.com/office/powerpoint/2010/main" val="374978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Sheryl</a:t>
            </a:r>
          </a:p>
        </p:txBody>
      </p:sp>
      <p:sp>
        <p:nvSpPr>
          <p:cNvPr id="4" name="Slide Number Placeholder 3"/>
          <p:cNvSpPr>
            <a:spLocks noGrp="1"/>
          </p:cNvSpPr>
          <p:nvPr>
            <p:ph type="sldNum" sz="quarter" idx="5"/>
          </p:nvPr>
        </p:nvSpPr>
        <p:spPr/>
        <p:txBody>
          <a:bodyPr/>
          <a:lstStyle/>
          <a:p>
            <a:fld id="{6098008F-DB08-4554-A422-21F93A4BCC90}" type="slidenum">
              <a:rPr lang="en-US" smtClean="0"/>
              <a:t>2</a:t>
            </a:fld>
            <a:endParaRPr lang="en-US" dirty="0"/>
          </a:p>
        </p:txBody>
      </p:sp>
    </p:spTree>
    <p:extLst>
      <p:ext uri="{BB962C8B-B14F-4D97-AF65-F5344CB8AC3E}">
        <p14:creationId xmlns:p14="http://schemas.microsoft.com/office/powerpoint/2010/main" val="191500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a:t>
            </a:r>
          </a:p>
        </p:txBody>
      </p:sp>
      <p:sp>
        <p:nvSpPr>
          <p:cNvPr id="4" name="Slide Number Placeholder 3"/>
          <p:cNvSpPr>
            <a:spLocks noGrp="1"/>
          </p:cNvSpPr>
          <p:nvPr>
            <p:ph type="sldNum" sz="quarter" idx="5"/>
          </p:nvPr>
        </p:nvSpPr>
        <p:spPr/>
        <p:txBody>
          <a:bodyPr/>
          <a:lstStyle/>
          <a:p>
            <a:fld id="{582CAEF8-4583-7148-8FA2-C7E3865759E3}" type="slidenum">
              <a:rPr lang="en-US" smtClean="0"/>
              <a:t>3</a:t>
            </a:fld>
            <a:endParaRPr lang="en-US" dirty="0"/>
          </a:p>
        </p:txBody>
      </p:sp>
    </p:spTree>
    <p:extLst>
      <p:ext uri="{BB962C8B-B14F-4D97-AF65-F5344CB8AC3E}">
        <p14:creationId xmlns:p14="http://schemas.microsoft.com/office/powerpoint/2010/main" val="139308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Sheryl</a:t>
            </a:r>
          </a:p>
        </p:txBody>
      </p:sp>
      <p:sp>
        <p:nvSpPr>
          <p:cNvPr id="4" name="Slide Number Placeholder 3"/>
          <p:cNvSpPr>
            <a:spLocks noGrp="1"/>
          </p:cNvSpPr>
          <p:nvPr>
            <p:ph type="sldNum" sz="quarter" idx="5"/>
          </p:nvPr>
        </p:nvSpPr>
        <p:spPr/>
        <p:txBody>
          <a:bodyPr/>
          <a:lstStyle/>
          <a:p>
            <a:fld id="{2A3892FC-9355-4286-B23D-6D4948C916D9}" type="slidenum">
              <a:rPr lang="en-US" smtClean="0"/>
              <a:t>4</a:t>
            </a:fld>
            <a:endParaRPr lang="en-US" dirty="0"/>
          </a:p>
        </p:txBody>
      </p:sp>
    </p:spTree>
    <p:extLst>
      <p:ext uri="{BB962C8B-B14F-4D97-AF65-F5344CB8AC3E}">
        <p14:creationId xmlns:p14="http://schemas.microsoft.com/office/powerpoint/2010/main" val="275988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a:t>
            </a:r>
          </a:p>
        </p:txBody>
      </p:sp>
      <p:sp>
        <p:nvSpPr>
          <p:cNvPr id="4" name="Slide Number Placeholder 3"/>
          <p:cNvSpPr>
            <a:spLocks noGrp="1"/>
          </p:cNvSpPr>
          <p:nvPr>
            <p:ph type="sldNum" sz="quarter" idx="5"/>
          </p:nvPr>
        </p:nvSpPr>
        <p:spPr/>
        <p:txBody>
          <a:bodyPr/>
          <a:lstStyle/>
          <a:p>
            <a:fld id="{582CAEF8-4583-7148-8FA2-C7E3865759E3}" type="slidenum">
              <a:rPr lang="en-US" smtClean="0"/>
              <a:t>5</a:t>
            </a:fld>
            <a:endParaRPr lang="en-US" dirty="0"/>
          </a:p>
        </p:txBody>
      </p:sp>
    </p:spTree>
    <p:extLst>
      <p:ext uri="{BB962C8B-B14F-4D97-AF65-F5344CB8AC3E}">
        <p14:creationId xmlns:p14="http://schemas.microsoft.com/office/powerpoint/2010/main" val="226891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Sheryl This graphic shows how our work is impacted by forces that we do not control. We have to determine how to respond to this in ways that do not damage the integrity of the work.</a:t>
            </a:r>
          </a:p>
        </p:txBody>
      </p:sp>
      <p:sp>
        <p:nvSpPr>
          <p:cNvPr id="4" name="Slide Number Placeholder 3"/>
          <p:cNvSpPr>
            <a:spLocks noGrp="1"/>
          </p:cNvSpPr>
          <p:nvPr>
            <p:ph type="sldNum" sz="quarter" idx="5"/>
          </p:nvPr>
        </p:nvSpPr>
        <p:spPr/>
        <p:txBody>
          <a:bodyPr/>
          <a:lstStyle/>
          <a:p>
            <a:fld id="{582CAEF8-4583-7148-8FA2-C7E3865759E3}" type="slidenum">
              <a:rPr lang="en-US" smtClean="0"/>
              <a:t>6</a:t>
            </a:fld>
            <a:endParaRPr lang="en-US" dirty="0"/>
          </a:p>
        </p:txBody>
      </p:sp>
    </p:spTree>
    <p:extLst>
      <p:ext uri="{BB962C8B-B14F-4D97-AF65-F5344CB8AC3E}">
        <p14:creationId xmlns:p14="http://schemas.microsoft.com/office/powerpoint/2010/main" val="37161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a:t>
            </a:r>
          </a:p>
        </p:txBody>
      </p:sp>
      <p:sp>
        <p:nvSpPr>
          <p:cNvPr id="4" name="Slide Number Placeholder 3"/>
          <p:cNvSpPr>
            <a:spLocks noGrp="1"/>
          </p:cNvSpPr>
          <p:nvPr>
            <p:ph type="sldNum" sz="quarter" idx="5"/>
          </p:nvPr>
        </p:nvSpPr>
        <p:spPr/>
        <p:txBody>
          <a:bodyPr/>
          <a:lstStyle/>
          <a:p>
            <a:fld id="{582CAEF8-4583-7148-8FA2-C7E3865759E3}" type="slidenum">
              <a:rPr lang="en-US" smtClean="0"/>
              <a:t>7</a:t>
            </a:fld>
            <a:endParaRPr lang="en-US" dirty="0"/>
          </a:p>
        </p:txBody>
      </p:sp>
    </p:spTree>
    <p:extLst>
      <p:ext uri="{BB962C8B-B14F-4D97-AF65-F5344CB8AC3E}">
        <p14:creationId xmlns:p14="http://schemas.microsoft.com/office/powerpoint/2010/main" val="328087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Sheryl</a:t>
            </a:r>
          </a:p>
        </p:txBody>
      </p:sp>
      <p:sp>
        <p:nvSpPr>
          <p:cNvPr id="4" name="Slide Number Placeholder 3"/>
          <p:cNvSpPr>
            <a:spLocks noGrp="1"/>
          </p:cNvSpPr>
          <p:nvPr>
            <p:ph type="sldNum" sz="quarter" idx="5"/>
          </p:nvPr>
        </p:nvSpPr>
        <p:spPr/>
        <p:txBody>
          <a:bodyPr/>
          <a:lstStyle/>
          <a:p>
            <a:fld id="{6098008F-DB08-4554-A422-21F93A4BCC90}" type="slidenum">
              <a:rPr lang="en-US" smtClean="0"/>
              <a:t>8</a:t>
            </a:fld>
            <a:endParaRPr lang="en-US" dirty="0"/>
          </a:p>
        </p:txBody>
      </p:sp>
    </p:spTree>
    <p:extLst>
      <p:ext uri="{BB962C8B-B14F-4D97-AF65-F5344CB8AC3E}">
        <p14:creationId xmlns:p14="http://schemas.microsoft.com/office/powerpoint/2010/main" val="104676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a:t>
            </a:r>
          </a:p>
        </p:txBody>
      </p:sp>
      <p:sp>
        <p:nvSpPr>
          <p:cNvPr id="4" name="Slide Number Placeholder 3"/>
          <p:cNvSpPr>
            <a:spLocks noGrp="1"/>
          </p:cNvSpPr>
          <p:nvPr>
            <p:ph type="sldNum" sz="quarter" idx="5"/>
          </p:nvPr>
        </p:nvSpPr>
        <p:spPr/>
        <p:txBody>
          <a:bodyPr/>
          <a:lstStyle/>
          <a:p>
            <a:fld id="{582CAEF8-4583-7148-8FA2-C7E3865759E3}" type="slidenum">
              <a:rPr lang="en-US" smtClean="0"/>
              <a:t>9</a:t>
            </a:fld>
            <a:endParaRPr lang="en-US" dirty="0"/>
          </a:p>
        </p:txBody>
      </p:sp>
    </p:spTree>
    <p:extLst>
      <p:ext uri="{BB962C8B-B14F-4D97-AF65-F5344CB8AC3E}">
        <p14:creationId xmlns:p14="http://schemas.microsoft.com/office/powerpoint/2010/main" val="377054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0911-7330-40C4-996D-0B7A32C9B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25FFF-75B8-42BA-9873-BCE98AF256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5C2708-EE88-411C-9711-2DCFC26C03B6}"/>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5" name="Footer Placeholder 4">
            <a:extLst>
              <a:ext uri="{FF2B5EF4-FFF2-40B4-BE49-F238E27FC236}">
                <a16:creationId xmlns:a16="http://schemas.microsoft.com/office/drawing/2014/main" id="{1D5B1933-388A-4096-BEFC-D029F7BB0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784BA-21D9-46B5-AFFF-24326C35CB40}"/>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182183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9684-2319-4967-B5F2-3647B0B6A6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CDCAB-0567-4C22-80FA-EF869B68B2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40686-E88E-4C3E-AA20-721A39AB8BBA}"/>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5" name="Footer Placeholder 4">
            <a:extLst>
              <a:ext uri="{FF2B5EF4-FFF2-40B4-BE49-F238E27FC236}">
                <a16:creationId xmlns:a16="http://schemas.microsoft.com/office/drawing/2014/main" id="{FB8448E4-F548-4096-9334-B1B093422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66F9D-433C-462D-BBD5-0BF3D71D4CF3}"/>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125153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EEE6E-F9BB-4C95-AC05-6A72D06FAD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71397-A99C-4A53-A742-2D044F4007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DB8F3-B858-4583-8BD2-68C4248CDCCD}"/>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5" name="Footer Placeholder 4">
            <a:extLst>
              <a:ext uri="{FF2B5EF4-FFF2-40B4-BE49-F238E27FC236}">
                <a16:creationId xmlns:a16="http://schemas.microsoft.com/office/drawing/2014/main" id="{E5A3D109-402E-4060-9D5F-FFE13C824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D7F1C-3817-4331-AEDE-C2EF9B55301B}"/>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375952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265F-E7AA-4E35-B507-895D3A5C5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DBF2FE-CDA1-4507-ACB9-B94CA21721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30156-413E-4C7E-9262-6D7B93FE1F5E}"/>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5" name="Footer Placeholder 4">
            <a:extLst>
              <a:ext uri="{FF2B5EF4-FFF2-40B4-BE49-F238E27FC236}">
                <a16:creationId xmlns:a16="http://schemas.microsoft.com/office/drawing/2014/main" id="{D8AE1ACF-E428-445F-8502-DC7BEA631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51944-B87E-45FB-BCA4-5C3D95D08C90}"/>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355782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9C1C-5E74-4F42-9950-D7944C9BE3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318FC7-96C9-4921-8655-B80F1D7B3C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7B3A0D-EDD2-4A9C-AD77-0AD41956A710}"/>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5" name="Footer Placeholder 4">
            <a:extLst>
              <a:ext uri="{FF2B5EF4-FFF2-40B4-BE49-F238E27FC236}">
                <a16:creationId xmlns:a16="http://schemas.microsoft.com/office/drawing/2014/main" id="{9CB59E60-5D72-4FF0-9583-2F62026A0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1951-B241-4D6C-9389-28687BBE2BA8}"/>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326535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4601-F13B-4979-8E77-73458B9EC4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F365BE-FF05-4955-9333-AC4F23FD41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5DF85-E218-400B-9D60-112800D26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D487A-ECC8-4F12-8718-6FC99BAB4C19}"/>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6" name="Footer Placeholder 5">
            <a:extLst>
              <a:ext uri="{FF2B5EF4-FFF2-40B4-BE49-F238E27FC236}">
                <a16:creationId xmlns:a16="http://schemas.microsoft.com/office/drawing/2014/main" id="{488969F6-4EA6-43ED-B17B-4CE9D6F40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03F5D-5BB5-4B61-97FE-EA51BD200370}"/>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370156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20E3-7026-434B-B1C9-03433DA257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33E18F-8134-4DFE-91F2-1D5710F15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683A64-A458-44C8-84D1-A2265B019B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8601E8-4AA9-4514-8ED0-B727638D1B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500E7D-5337-43BB-AB22-98D7DCC5FE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6EBD2E-E4C1-49B9-9C86-E78394B991EB}"/>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8" name="Footer Placeholder 7">
            <a:extLst>
              <a:ext uri="{FF2B5EF4-FFF2-40B4-BE49-F238E27FC236}">
                <a16:creationId xmlns:a16="http://schemas.microsoft.com/office/drawing/2014/main" id="{1950CD92-38BF-4369-9EBC-78611BA6D6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362C66-8300-49D9-8D1B-65F3AF2791C8}"/>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224200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B043-96FB-4099-A141-852A07E51A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70DB17-F808-440A-BB56-23D584101E55}"/>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4" name="Footer Placeholder 3">
            <a:extLst>
              <a:ext uri="{FF2B5EF4-FFF2-40B4-BE49-F238E27FC236}">
                <a16:creationId xmlns:a16="http://schemas.microsoft.com/office/drawing/2014/main" id="{D2644B33-2F35-47A8-B14F-22DC88ADB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0E8B2D-52CA-43FA-A33D-E7C7CDE4C58B}"/>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2385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B262F-56E0-497F-AC0F-F39BD39469A3}"/>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3" name="Footer Placeholder 2">
            <a:extLst>
              <a:ext uri="{FF2B5EF4-FFF2-40B4-BE49-F238E27FC236}">
                <a16:creationId xmlns:a16="http://schemas.microsoft.com/office/drawing/2014/main" id="{AC39D104-8C7E-4DAB-935F-79A54CC74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2576AA-F250-443B-A997-CBDC946231DA}"/>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199328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BA36-3BB3-40E2-AA19-82F8775545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FF4F7-BC16-4330-9448-73966D571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38F6B-9C03-4428-BC2F-9326A5E2B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F5B0C-2187-4316-A1FE-8B8832F7FA92}"/>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6" name="Footer Placeholder 5">
            <a:extLst>
              <a:ext uri="{FF2B5EF4-FFF2-40B4-BE49-F238E27FC236}">
                <a16:creationId xmlns:a16="http://schemas.microsoft.com/office/drawing/2014/main" id="{3EE24834-A136-4693-ACFE-C939C8E98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A5D834-9A42-404D-ABB0-ACE56AB033C9}"/>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23539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9363-7B27-47DE-B105-88928947D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294D12-1CA1-4D54-93D6-08F87DCDC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57A3A0-2FE5-4328-82B0-1FEFD6704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C91E7-3B86-4096-9C3B-027BA853078A}"/>
              </a:ext>
            </a:extLst>
          </p:cNvPr>
          <p:cNvSpPr>
            <a:spLocks noGrp="1"/>
          </p:cNvSpPr>
          <p:nvPr>
            <p:ph type="dt" sz="half" idx="10"/>
          </p:nvPr>
        </p:nvSpPr>
        <p:spPr/>
        <p:txBody>
          <a:bodyPr/>
          <a:lstStyle/>
          <a:p>
            <a:fld id="{67D090F9-768B-491E-8050-AA02F07615DA}" type="datetimeFigureOut">
              <a:rPr lang="en-US" smtClean="0"/>
              <a:t>6/22/2021</a:t>
            </a:fld>
            <a:endParaRPr lang="en-US"/>
          </a:p>
        </p:txBody>
      </p:sp>
      <p:sp>
        <p:nvSpPr>
          <p:cNvPr id="6" name="Footer Placeholder 5">
            <a:extLst>
              <a:ext uri="{FF2B5EF4-FFF2-40B4-BE49-F238E27FC236}">
                <a16:creationId xmlns:a16="http://schemas.microsoft.com/office/drawing/2014/main" id="{7BA15C60-1810-476F-9A50-6CC93707A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6DA6D-7237-4AC7-9291-792A2AD9EC0D}"/>
              </a:ext>
            </a:extLst>
          </p:cNvPr>
          <p:cNvSpPr>
            <a:spLocks noGrp="1"/>
          </p:cNvSpPr>
          <p:nvPr>
            <p:ph type="sldNum" sz="quarter" idx="12"/>
          </p:nvPr>
        </p:nvSpPr>
        <p:spPr/>
        <p:txBody>
          <a:bodyPr/>
          <a:lstStyle/>
          <a:p>
            <a:fld id="{E5AAAFEB-578F-4777-9A4B-7A4D795655B7}" type="slidenum">
              <a:rPr lang="en-US" smtClean="0"/>
              <a:t>‹#›</a:t>
            </a:fld>
            <a:endParaRPr lang="en-US"/>
          </a:p>
        </p:txBody>
      </p:sp>
    </p:spTree>
    <p:extLst>
      <p:ext uri="{BB962C8B-B14F-4D97-AF65-F5344CB8AC3E}">
        <p14:creationId xmlns:p14="http://schemas.microsoft.com/office/powerpoint/2010/main" val="379890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96B519-2DB6-4B05-B564-13A09E028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F6CB4-7C74-4679-95CE-5E3303C81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47AB7-2064-456C-B1EC-830497CC2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090F9-768B-491E-8050-AA02F07615DA}" type="datetimeFigureOut">
              <a:rPr lang="en-US" smtClean="0"/>
              <a:t>6/22/2021</a:t>
            </a:fld>
            <a:endParaRPr lang="en-US"/>
          </a:p>
        </p:txBody>
      </p:sp>
      <p:sp>
        <p:nvSpPr>
          <p:cNvPr id="5" name="Footer Placeholder 4">
            <a:extLst>
              <a:ext uri="{FF2B5EF4-FFF2-40B4-BE49-F238E27FC236}">
                <a16:creationId xmlns:a16="http://schemas.microsoft.com/office/drawing/2014/main" id="{A91EF686-0919-4948-99BB-D37E70C51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0CED8A-E88B-4035-9B63-51FC18876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AAFEB-578F-4777-9A4B-7A4D795655B7}" type="slidenum">
              <a:rPr lang="en-US" smtClean="0"/>
              <a:t>‹#›</a:t>
            </a:fld>
            <a:endParaRPr lang="en-US"/>
          </a:p>
        </p:txBody>
      </p:sp>
    </p:spTree>
    <p:extLst>
      <p:ext uri="{BB962C8B-B14F-4D97-AF65-F5344CB8AC3E}">
        <p14:creationId xmlns:p14="http://schemas.microsoft.com/office/powerpoint/2010/main" val="278720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CAD4-6AC2-4733-97F1-C4066A86E150}"/>
              </a:ext>
            </a:extLst>
          </p:cNvPr>
          <p:cNvSpPr>
            <a:spLocks noGrp="1"/>
          </p:cNvSpPr>
          <p:nvPr>
            <p:ph type="title"/>
          </p:nvPr>
        </p:nvSpPr>
        <p:spPr>
          <a:xfrm>
            <a:off x="1790700" y="306957"/>
            <a:ext cx="8610600" cy="1293028"/>
          </a:xfrm>
        </p:spPr>
        <p:txBody>
          <a:bodyPr/>
          <a:lstStyle/>
          <a:p>
            <a:r>
              <a:rPr lang="en-US" b="1" dirty="0">
                <a:solidFill>
                  <a:srgbClr val="FF0000"/>
                </a:solidFill>
              </a:rPr>
              <a:t>State Commitment</a:t>
            </a:r>
          </a:p>
        </p:txBody>
      </p:sp>
      <p:sp>
        <p:nvSpPr>
          <p:cNvPr id="3" name="Content Placeholder 2">
            <a:extLst>
              <a:ext uri="{FF2B5EF4-FFF2-40B4-BE49-F238E27FC236}">
                <a16:creationId xmlns:a16="http://schemas.microsoft.com/office/drawing/2014/main" id="{20114ECF-90DE-4155-BD35-AE31145B4AC4}"/>
              </a:ext>
            </a:extLst>
          </p:cNvPr>
          <p:cNvSpPr>
            <a:spLocks noGrp="1"/>
          </p:cNvSpPr>
          <p:nvPr>
            <p:ph idx="1"/>
          </p:nvPr>
        </p:nvSpPr>
        <p:spPr>
          <a:xfrm>
            <a:off x="850900" y="1202307"/>
            <a:ext cx="10820400" cy="4453385"/>
          </a:xfrm>
        </p:spPr>
        <p:txBody>
          <a:bodyPr>
            <a:normAutofit/>
          </a:bodyPr>
          <a:lstStyle/>
          <a:p>
            <a:pPr marL="0" indent="0">
              <a:lnSpc>
                <a:spcPct val="150000"/>
              </a:lnSpc>
              <a:spcBef>
                <a:spcPts val="1200"/>
              </a:spcBef>
              <a:spcAft>
                <a:spcPts val="600"/>
              </a:spcAft>
              <a:buNone/>
            </a:pPr>
            <a:endParaRPr lang="en-US" sz="2400" b="1" i="1" dirty="0"/>
          </a:p>
          <a:p>
            <a:pPr marL="0" indent="0">
              <a:lnSpc>
                <a:spcPct val="150000"/>
              </a:lnSpc>
              <a:spcBef>
                <a:spcPts val="1200"/>
              </a:spcBef>
              <a:spcAft>
                <a:spcPts val="600"/>
              </a:spcAft>
              <a:buNone/>
            </a:pPr>
            <a:r>
              <a:rPr lang="en-US" sz="2400" b="1" i="1" dirty="0"/>
              <a:t>The CEEDAR/Georgia partnership </a:t>
            </a:r>
            <a:r>
              <a:rPr lang="en-US" sz="2400" b="1" i="1" u="sng" dirty="0"/>
              <a:t>leverages the power of existing initiatives</a:t>
            </a:r>
            <a:r>
              <a:rPr lang="en-US" sz="2400" b="1" i="1" dirty="0"/>
              <a:t> to develop teachers and leaders who can improve Georgia’s future by graduating ALL students who are ready to learn, ready to live and ready to lead.</a:t>
            </a:r>
            <a:endParaRPr lang="en-US" sz="2400" b="1" dirty="0"/>
          </a:p>
        </p:txBody>
      </p:sp>
    </p:spTree>
    <p:extLst>
      <p:ext uri="{BB962C8B-B14F-4D97-AF65-F5344CB8AC3E}">
        <p14:creationId xmlns:p14="http://schemas.microsoft.com/office/powerpoint/2010/main" val="220709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621-CFA8-7E47-A35F-A55FFDD87FCF}"/>
              </a:ext>
            </a:extLst>
          </p:cNvPr>
          <p:cNvSpPr>
            <a:spLocks noGrp="1"/>
          </p:cNvSpPr>
          <p:nvPr>
            <p:ph type="title"/>
          </p:nvPr>
        </p:nvSpPr>
        <p:spPr/>
        <p:txBody>
          <a:bodyPr/>
          <a:lstStyle/>
          <a:p>
            <a:pPr algn="ctr"/>
            <a:r>
              <a:rPr lang="en-US" dirty="0"/>
              <a:t>Partnerships in Georgia</a:t>
            </a:r>
          </a:p>
        </p:txBody>
      </p:sp>
      <p:sp>
        <p:nvSpPr>
          <p:cNvPr id="3" name="Slide Number Placeholder 2">
            <a:extLst>
              <a:ext uri="{FF2B5EF4-FFF2-40B4-BE49-F238E27FC236}">
                <a16:creationId xmlns:a16="http://schemas.microsoft.com/office/drawing/2014/main" id="{FFFE30B9-484D-A946-A131-7B7B09C7FC36}"/>
              </a:ext>
            </a:extLst>
          </p:cNvPr>
          <p:cNvSpPr>
            <a:spLocks noGrp="1"/>
          </p:cNvSpPr>
          <p:nvPr>
            <p:ph type="sldNum" sz="quarter" idx="12"/>
          </p:nvPr>
        </p:nvSpPr>
        <p:spPr/>
        <p:txBody>
          <a:bodyPr/>
          <a:lstStyle/>
          <a:p>
            <a:fld id="{8B753B17-1229-47A4-BBB2-A02D5F84107F}" type="slidenum">
              <a:rPr lang="en-US" smtClean="0"/>
              <a:pPr/>
              <a:t>2</a:t>
            </a:fld>
            <a:endParaRPr lang="en-US" dirty="0"/>
          </a:p>
        </p:txBody>
      </p:sp>
      <p:pic>
        <p:nvPicPr>
          <p:cNvPr id="5" name="Picture 4" descr="&quot;&quot;">
            <a:extLst>
              <a:ext uri="{FF2B5EF4-FFF2-40B4-BE49-F238E27FC236}">
                <a16:creationId xmlns:a16="http://schemas.microsoft.com/office/drawing/2014/main" id="{0FDBDCFF-AC41-6F4A-8FDA-54A9F61F65A7}"/>
              </a:ext>
            </a:extLst>
          </p:cNvPr>
          <p:cNvPicPr>
            <a:picLocks noChangeAspect="1"/>
          </p:cNvPicPr>
          <p:nvPr/>
        </p:nvPicPr>
        <p:blipFill>
          <a:blip r:embed="rId3"/>
          <a:stretch>
            <a:fillRect/>
          </a:stretch>
        </p:blipFill>
        <p:spPr>
          <a:xfrm>
            <a:off x="2730138" y="1690688"/>
            <a:ext cx="7161396" cy="4013785"/>
          </a:xfrm>
          <a:prstGeom prst="rect">
            <a:avLst/>
          </a:prstGeom>
        </p:spPr>
      </p:pic>
    </p:spTree>
    <p:extLst>
      <p:ext uri="{BB962C8B-B14F-4D97-AF65-F5344CB8AC3E}">
        <p14:creationId xmlns:p14="http://schemas.microsoft.com/office/powerpoint/2010/main" val="220122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3A85-DDAB-4585-B3D0-8E5C341D30B1}"/>
              </a:ext>
            </a:extLst>
          </p:cNvPr>
          <p:cNvSpPr>
            <a:spLocks noGrp="1"/>
          </p:cNvSpPr>
          <p:nvPr>
            <p:ph type="title"/>
          </p:nvPr>
        </p:nvSpPr>
        <p:spPr/>
        <p:txBody>
          <a:bodyPr/>
          <a:lstStyle/>
          <a:p>
            <a:r>
              <a:rPr lang="en-US" b="1" dirty="0">
                <a:solidFill>
                  <a:srgbClr val="FF0000"/>
                </a:solidFill>
              </a:rPr>
              <a:t>State Focus</a:t>
            </a:r>
          </a:p>
        </p:txBody>
      </p:sp>
      <p:sp>
        <p:nvSpPr>
          <p:cNvPr id="3" name="Content Placeholder 2">
            <a:extLst>
              <a:ext uri="{FF2B5EF4-FFF2-40B4-BE49-F238E27FC236}">
                <a16:creationId xmlns:a16="http://schemas.microsoft.com/office/drawing/2014/main" id="{CA2F3A15-521D-4E23-9B22-48D5D3403B76}"/>
              </a:ext>
            </a:extLst>
          </p:cNvPr>
          <p:cNvSpPr>
            <a:spLocks noGrp="1"/>
          </p:cNvSpPr>
          <p:nvPr>
            <p:ph idx="1"/>
          </p:nvPr>
        </p:nvSpPr>
        <p:spPr>
          <a:xfrm>
            <a:off x="838200" y="1648201"/>
            <a:ext cx="10515600" cy="4234212"/>
          </a:xfrm>
        </p:spPr>
        <p:txBody>
          <a:bodyPr/>
          <a:lstStyle/>
          <a:p>
            <a:pPr marL="0" indent="0">
              <a:buNone/>
            </a:pPr>
            <a:r>
              <a:rPr lang="en-US" sz="2800" b="1" dirty="0"/>
              <a:t>The CEEDAR GA project focuses on: </a:t>
            </a:r>
          </a:p>
          <a:p>
            <a:pPr marL="0" indent="0">
              <a:lnSpc>
                <a:spcPct val="150000"/>
              </a:lnSpc>
              <a:buNone/>
            </a:pPr>
            <a:r>
              <a:rPr lang="en-US" dirty="0"/>
              <a:t>a) Improving teacher and leader preparation programs;</a:t>
            </a:r>
          </a:p>
          <a:p>
            <a:pPr marL="0" indent="0">
              <a:lnSpc>
                <a:spcPct val="150000"/>
              </a:lnSpc>
              <a:buNone/>
            </a:pPr>
            <a:r>
              <a:rPr lang="en-US" dirty="0"/>
              <a:t>b) Revising licensure standards to align with such improvements;</a:t>
            </a:r>
          </a:p>
          <a:p>
            <a:pPr marL="0" indent="0">
              <a:lnSpc>
                <a:spcPct val="150000"/>
              </a:lnSpc>
              <a:buNone/>
            </a:pPr>
            <a:r>
              <a:rPr lang="en-US" dirty="0"/>
              <a:t>c) Refining educator preparation program (EPP) evaluation systems; and</a:t>
            </a:r>
          </a:p>
          <a:p>
            <a:pPr marL="0" indent="0">
              <a:lnSpc>
                <a:spcPct val="150000"/>
              </a:lnSpc>
              <a:buNone/>
            </a:pPr>
            <a:r>
              <a:rPr lang="en-US" dirty="0"/>
              <a:t>d) Aligning policy structures and professional learning systems.</a:t>
            </a:r>
          </a:p>
        </p:txBody>
      </p:sp>
    </p:spTree>
    <p:extLst>
      <p:ext uri="{BB962C8B-B14F-4D97-AF65-F5344CB8AC3E}">
        <p14:creationId xmlns:p14="http://schemas.microsoft.com/office/powerpoint/2010/main" val="136985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32DF-259B-1943-9256-AB7EC6F20BBB}"/>
              </a:ext>
            </a:extLst>
          </p:cNvPr>
          <p:cNvSpPr>
            <a:spLocks noGrp="1"/>
          </p:cNvSpPr>
          <p:nvPr>
            <p:ph type="title"/>
          </p:nvPr>
        </p:nvSpPr>
        <p:spPr>
          <a:xfrm>
            <a:off x="211015" y="1211123"/>
            <a:ext cx="11633981" cy="1293028"/>
          </a:xfrm>
        </p:spPr>
        <p:txBody>
          <a:bodyPr>
            <a:normAutofit/>
          </a:bodyPr>
          <a:lstStyle/>
          <a:p>
            <a:pPr algn="l"/>
            <a:r>
              <a:rPr lang="en-US" sz="3200" b="1" dirty="0"/>
              <a:t>Program Redesign at Georgia State University:  Six years and counting</a:t>
            </a:r>
          </a:p>
        </p:txBody>
      </p:sp>
      <p:sp>
        <p:nvSpPr>
          <p:cNvPr id="7" name="Content Placeholder 6">
            <a:extLst>
              <a:ext uri="{FF2B5EF4-FFF2-40B4-BE49-F238E27FC236}">
                <a16:creationId xmlns:a16="http://schemas.microsoft.com/office/drawing/2014/main" id="{AA9D5166-6803-EB4B-9964-513F43073B75}"/>
              </a:ext>
            </a:extLst>
          </p:cNvPr>
          <p:cNvSpPr>
            <a:spLocks noGrp="1"/>
          </p:cNvSpPr>
          <p:nvPr>
            <p:ph idx="1"/>
          </p:nvPr>
        </p:nvSpPr>
        <p:spPr>
          <a:xfrm>
            <a:off x="617805" y="2207447"/>
            <a:ext cx="10820400" cy="4024125"/>
          </a:xfrm>
        </p:spPr>
        <p:txBody>
          <a:bodyPr>
            <a:normAutofit fontScale="85000" lnSpcReduction="20000"/>
          </a:bodyPr>
          <a:lstStyle/>
          <a:p>
            <a:pPr marL="76200" lvl="0" indent="0">
              <a:spcBef>
                <a:spcPts val="0"/>
              </a:spcBef>
              <a:spcAft>
                <a:spcPts val="0"/>
              </a:spcAft>
              <a:buSzPts val="2400"/>
              <a:buNone/>
            </a:pPr>
            <a:r>
              <a:rPr lang="en" dirty="0"/>
              <a:t>The Work:</a:t>
            </a:r>
          </a:p>
          <a:p>
            <a:pPr marL="76200" lvl="0" indent="0">
              <a:spcBef>
                <a:spcPts val="0"/>
              </a:spcBef>
              <a:spcAft>
                <a:spcPts val="0"/>
              </a:spcAft>
              <a:buSzPts val="2400"/>
              <a:buNone/>
            </a:pPr>
            <a:endParaRPr lang="en" dirty="0"/>
          </a:p>
          <a:p>
            <a:pPr marL="419100" lvl="0" indent="-342900">
              <a:spcBef>
                <a:spcPts val="0"/>
              </a:spcBef>
              <a:spcAft>
                <a:spcPts val="0"/>
              </a:spcAft>
              <a:buSzPts val="2400"/>
            </a:pPr>
            <a:r>
              <a:rPr lang="en-US" dirty="0"/>
              <a:t>MEd, EdS, and EdD programs</a:t>
            </a:r>
          </a:p>
          <a:p>
            <a:pPr marL="419100" lvl="0" indent="-342900">
              <a:spcBef>
                <a:spcPts val="0"/>
              </a:spcBef>
              <a:spcAft>
                <a:spcPts val="0"/>
              </a:spcAft>
              <a:buSzPts val="2400"/>
            </a:pPr>
            <a:r>
              <a:rPr lang="en-US" dirty="0"/>
              <a:t>C</a:t>
            </a:r>
            <a:r>
              <a:rPr lang="en" dirty="0"/>
              <a:t>ontext, intentionality, and hypervigilance</a:t>
            </a:r>
          </a:p>
          <a:p>
            <a:pPr marL="419100" lvl="0" indent="-342900">
              <a:spcBef>
                <a:spcPts val="0"/>
              </a:spcBef>
              <a:spcAft>
                <a:spcPts val="0"/>
              </a:spcAft>
              <a:buSzPts val="2400"/>
            </a:pPr>
            <a:r>
              <a:rPr lang="en" dirty="0"/>
              <a:t>Relevance of content </a:t>
            </a:r>
          </a:p>
          <a:p>
            <a:pPr marL="419100" lvl="0" indent="-342900">
              <a:spcBef>
                <a:spcPts val="0"/>
              </a:spcBef>
              <a:spcAft>
                <a:spcPts val="0"/>
              </a:spcAft>
              <a:buSzPts val="2400"/>
            </a:pPr>
            <a:r>
              <a:rPr lang="en" dirty="0"/>
              <a:t>Moving beyond legalities and data</a:t>
            </a:r>
          </a:p>
          <a:p>
            <a:pPr marL="419100" lvl="0" indent="-342900">
              <a:spcBef>
                <a:spcPts val="0"/>
              </a:spcBef>
              <a:spcAft>
                <a:spcPts val="0"/>
              </a:spcAft>
              <a:buSzPts val="2400"/>
            </a:pPr>
            <a:r>
              <a:rPr lang="en" dirty="0"/>
              <a:t>Course redesigns</a:t>
            </a:r>
          </a:p>
          <a:p>
            <a:pPr marL="419100" lvl="0" indent="-342900">
              <a:spcBef>
                <a:spcPts val="0"/>
              </a:spcBef>
              <a:spcAft>
                <a:spcPts val="0"/>
              </a:spcAft>
              <a:buSzPts val="2400"/>
            </a:pPr>
            <a:r>
              <a:rPr lang="en" dirty="0"/>
              <a:t>Equipping leaders to support induction level teachers and inclusive assessment</a:t>
            </a:r>
          </a:p>
          <a:p>
            <a:pPr marL="76200" lvl="0" indent="0">
              <a:spcBef>
                <a:spcPts val="0"/>
              </a:spcBef>
              <a:spcAft>
                <a:spcPts val="0"/>
              </a:spcAft>
              <a:buSzPts val="2400"/>
              <a:buNone/>
            </a:pPr>
            <a:endParaRPr lang="en" dirty="0"/>
          </a:p>
          <a:p>
            <a:pPr marL="76200" lvl="0" indent="0">
              <a:spcBef>
                <a:spcPts val="0"/>
              </a:spcBef>
              <a:spcAft>
                <a:spcPts val="0"/>
              </a:spcAft>
              <a:buSzPts val="2400"/>
              <a:buNone/>
            </a:pPr>
            <a:r>
              <a:rPr lang="en" dirty="0"/>
              <a:t>The Outcomes:</a:t>
            </a:r>
          </a:p>
          <a:p>
            <a:pPr marL="419100" lvl="0" indent="-342900">
              <a:spcBef>
                <a:spcPts val="0"/>
              </a:spcBef>
              <a:spcAft>
                <a:spcPts val="0"/>
              </a:spcAft>
              <a:buSzPts val="2400"/>
            </a:pPr>
            <a:endParaRPr lang="en" dirty="0"/>
          </a:p>
          <a:p>
            <a:pPr marL="419100" lvl="0" indent="-342900">
              <a:spcBef>
                <a:spcPts val="0"/>
              </a:spcBef>
              <a:spcAft>
                <a:spcPts val="0"/>
              </a:spcAft>
              <a:buSzPts val="2400"/>
            </a:pPr>
            <a:r>
              <a:rPr lang="en" dirty="0"/>
              <a:t>Model of inclusive leadership</a:t>
            </a:r>
          </a:p>
          <a:p>
            <a:pPr marL="419100" lvl="0" indent="-342900">
              <a:spcBef>
                <a:spcPts val="0"/>
              </a:spcBef>
              <a:spcAft>
                <a:spcPts val="0"/>
              </a:spcAft>
              <a:buSzPts val="2400"/>
            </a:pPr>
            <a:r>
              <a:rPr lang="en" dirty="0"/>
              <a:t>Self assessment protocol</a:t>
            </a:r>
          </a:p>
          <a:p>
            <a:pPr marL="419100" lvl="0" indent="-342900">
              <a:spcBef>
                <a:spcPts val="0"/>
              </a:spcBef>
              <a:spcAft>
                <a:spcPts val="0"/>
              </a:spcAft>
              <a:buSzPts val="2400"/>
            </a:pPr>
            <a:r>
              <a:rPr lang="en" dirty="0"/>
              <a:t>A journey, not a destination</a:t>
            </a:r>
          </a:p>
        </p:txBody>
      </p:sp>
      <p:pic>
        <p:nvPicPr>
          <p:cNvPr id="11" name="Shape 275" descr="GSU Banner.png">
            <a:extLst>
              <a:ext uri="{FF2B5EF4-FFF2-40B4-BE49-F238E27FC236}">
                <a16:creationId xmlns:a16="http://schemas.microsoft.com/office/drawing/2014/main" id="{943ADE6E-EA9E-8942-B05F-7BA04A7D9594}"/>
              </a:ext>
            </a:extLst>
          </p:cNvPr>
          <p:cNvPicPr preferRelativeResize="0"/>
          <p:nvPr/>
        </p:nvPicPr>
        <p:blipFill>
          <a:blip r:embed="rId3">
            <a:alphaModFix/>
          </a:blip>
          <a:stretch>
            <a:fillRect/>
          </a:stretch>
        </p:blipFill>
        <p:spPr>
          <a:xfrm>
            <a:off x="7667625" y="77788"/>
            <a:ext cx="4524375" cy="1038225"/>
          </a:xfrm>
          <a:prstGeom prst="rect">
            <a:avLst/>
          </a:prstGeom>
          <a:noFill/>
          <a:ln>
            <a:noFill/>
          </a:ln>
        </p:spPr>
      </p:pic>
    </p:spTree>
    <p:extLst>
      <p:ext uri="{BB962C8B-B14F-4D97-AF65-F5344CB8AC3E}">
        <p14:creationId xmlns:p14="http://schemas.microsoft.com/office/powerpoint/2010/main" val="199661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0A6D-CF6D-4B5B-B471-911CC2B983FE}"/>
              </a:ext>
            </a:extLst>
          </p:cNvPr>
          <p:cNvSpPr>
            <a:spLocks noGrp="1"/>
          </p:cNvSpPr>
          <p:nvPr>
            <p:ph type="title"/>
          </p:nvPr>
        </p:nvSpPr>
        <p:spPr>
          <a:xfrm>
            <a:off x="1699193" y="571076"/>
            <a:ext cx="9042400" cy="889234"/>
          </a:xfrm>
        </p:spPr>
        <p:txBody>
          <a:bodyPr>
            <a:normAutofit/>
          </a:bodyPr>
          <a:lstStyle/>
          <a:p>
            <a:r>
              <a:rPr lang="en-US" sz="3800" b="1" dirty="0">
                <a:solidFill>
                  <a:srgbClr val="FF0000"/>
                </a:solidFill>
              </a:rPr>
              <a:t>Another </a:t>
            </a:r>
            <a:r>
              <a:rPr lang="en-US" sz="3600" b="1" dirty="0">
                <a:solidFill>
                  <a:srgbClr val="FF0000"/>
                </a:solidFill>
              </a:rPr>
              <a:t>Example</a:t>
            </a:r>
            <a:endParaRPr lang="en-US" sz="3800" b="1" dirty="0">
              <a:solidFill>
                <a:srgbClr val="FF0000"/>
              </a:solidFill>
            </a:endParaRPr>
          </a:p>
        </p:txBody>
      </p:sp>
      <p:sp>
        <p:nvSpPr>
          <p:cNvPr id="3" name="Content Placeholder 2">
            <a:extLst>
              <a:ext uri="{FF2B5EF4-FFF2-40B4-BE49-F238E27FC236}">
                <a16:creationId xmlns:a16="http://schemas.microsoft.com/office/drawing/2014/main" id="{5753F656-642D-482E-977B-22591F400E90}"/>
              </a:ext>
            </a:extLst>
          </p:cNvPr>
          <p:cNvSpPr>
            <a:spLocks noGrp="1"/>
          </p:cNvSpPr>
          <p:nvPr>
            <p:ph idx="1"/>
          </p:nvPr>
        </p:nvSpPr>
        <p:spPr>
          <a:xfrm>
            <a:off x="685798" y="1528549"/>
            <a:ext cx="11087101" cy="5008729"/>
          </a:xfrm>
        </p:spPr>
        <p:txBody>
          <a:bodyPr>
            <a:normAutofit/>
          </a:bodyPr>
          <a:lstStyle/>
          <a:p>
            <a:pPr marL="0" indent="0">
              <a:buNone/>
            </a:pPr>
            <a:r>
              <a:rPr lang="en-US" sz="2400" b="1" dirty="0"/>
              <a:t>University of West Georgia</a:t>
            </a:r>
            <a:endParaRPr lang="en-US" dirty="0"/>
          </a:p>
          <a:p>
            <a:r>
              <a:rPr lang="en-US" sz="2400" dirty="0"/>
              <a:t>UWG used a </a:t>
            </a:r>
            <a:r>
              <a:rPr lang="en-US" sz="2400" u="sng" dirty="0"/>
              <a:t>program-by-program approach </a:t>
            </a:r>
            <a:r>
              <a:rPr lang="en-US" sz="2400" dirty="0"/>
              <a:t>to CEEDAR, starting with the Special Education program.</a:t>
            </a:r>
          </a:p>
          <a:p>
            <a:pPr lvl="1" fontAlgn="base"/>
            <a:r>
              <a:rPr lang="en-US" sz="2200" u="sng" dirty="0"/>
              <a:t>Year 1</a:t>
            </a:r>
            <a:r>
              <a:rPr lang="en-US" sz="2200" dirty="0"/>
              <a:t>:  SPED programs analyzed courses for program improvement (NIC). </a:t>
            </a:r>
          </a:p>
          <a:p>
            <a:pPr lvl="1" fontAlgn="base"/>
            <a:r>
              <a:rPr lang="en-US" sz="2200" u="sng" dirty="0"/>
              <a:t>Year 2</a:t>
            </a:r>
            <a:r>
              <a:rPr lang="en-US" sz="2200" dirty="0"/>
              <a:t>:  Reviewed/studied HLPs and continued to look for gaps.</a:t>
            </a:r>
          </a:p>
          <a:p>
            <a:pPr lvl="1" fontAlgn="base"/>
            <a:r>
              <a:rPr lang="en-US" sz="2200" u="sng" dirty="0"/>
              <a:t>Year 3</a:t>
            </a:r>
            <a:r>
              <a:rPr lang="en-US" sz="2200" dirty="0"/>
              <a:t>:  Strengthened alignment of the HLPs in Assessment, Collaboration, Methods, and Behavior Management courses</a:t>
            </a:r>
          </a:p>
          <a:p>
            <a:pPr lvl="1" fontAlgn="base"/>
            <a:r>
              <a:rPr lang="en-US" sz="2200" u="sng" dirty="0"/>
              <a:t>Year 4</a:t>
            </a:r>
            <a:r>
              <a:rPr lang="en-US" sz="2200" dirty="0"/>
              <a:t>:  Begin work on Dual Elementary/Special Education courses. </a:t>
            </a:r>
            <a:endParaRPr lang="en-US" sz="2400" dirty="0"/>
          </a:p>
          <a:p>
            <a:r>
              <a:rPr lang="en-US" sz="2400" dirty="0"/>
              <a:t>Educational Leadership Program</a:t>
            </a:r>
          </a:p>
          <a:p>
            <a:pPr lvl="1"/>
            <a:r>
              <a:rPr lang="en-US" sz="2200" u="sng" dirty="0"/>
              <a:t>Year 3:</a:t>
            </a:r>
            <a:r>
              <a:rPr lang="en-US" sz="2200" dirty="0"/>
              <a:t>  Research/discussion of Inclusive Leadership with data analysis of standards and program to identify curriculum gaps </a:t>
            </a:r>
          </a:p>
          <a:p>
            <a:pPr lvl="1"/>
            <a:r>
              <a:rPr lang="en-US" sz="2200" u="sng" dirty="0"/>
              <a:t>Year 4:</a:t>
            </a:r>
            <a:r>
              <a:rPr lang="en-US" sz="2200" dirty="0"/>
              <a:t> Embedded Equity/Inclusive Leadership into Leadership programs (Tier 1, Tier 2, and EDSI)</a:t>
            </a:r>
            <a:endParaRPr lang="en-US" sz="2200" u="sng" dirty="0"/>
          </a:p>
          <a:p>
            <a:endParaRPr lang="en-US" sz="2400" dirty="0"/>
          </a:p>
        </p:txBody>
      </p:sp>
      <p:pic>
        <p:nvPicPr>
          <p:cNvPr id="1028" name="Picture 4" descr="https://lh4.googleusercontent.com/GDifeCSBAomqTlISAxqmu-cgdUD3eWLoOQj-J8xhznLXjx9oRKoERVBTVW5Ey3-K2xYpcjSJD5pVruCJN6xTig99vyndTz3ePvepx9DxO_fRDWRzQTyTANg9Ojcm1qGQJEzWfxemY-U">
            <a:extLst>
              <a:ext uri="{FF2B5EF4-FFF2-40B4-BE49-F238E27FC236}">
                <a16:creationId xmlns:a16="http://schemas.microsoft.com/office/drawing/2014/main" id="{424DD113-E522-4DA8-A20C-0FDE5617F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92" y="101172"/>
            <a:ext cx="1228725" cy="12930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7D8D141-6401-43A8-8029-2EC98CF99981}"/>
              </a:ext>
            </a:extLst>
          </p:cNvPr>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84073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B8C1E80-BABE-C542-A350-C3E615F067C9}"/>
              </a:ext>
            </a:extLst>
          </p:cNvPr>
          <p:cNvGraphicFramePr>
            <a:graphicFrameLocks noChangeAspect="1"/>
          </p:cNvGraphicFramePr>
          <p:nvPr/>
        </p:nvGraphicFramePr>
        <p:xfrm>
          <a:off x="1524000" y="3332163"/>
          <a:ext cx="9144000" cy="190500"/>
        </p:xfrm>
        <a:graphic>
          <a:graphicData uri="http://schemas.openxmlformats.org/presentationml/2006/ole">
            <mc:AlternateContent xmlns:mc="http://schemas.openxmlformats.org/markup-compatibility/2006">
              <mc:Choice xmlns:v="urn:schemas-microsoft-com:vml" Requires="v">
                <p:oleObj spid="_x0000_s1026" name="Document" r:id="rId4" imgW="9144000" imgH="190500" progId="Word.Document.12">
                  <p:embed/>
                </p:oleObj>
              </mc:Choice>
              <mc:Fallback>
                <p:oleObj name="Document" r:id="rId4" imgW="9144000" imgH="190500" progId="Word.Document.12">
                  <p:embed/>
                  <p:pic>
                    <p:nvPicPr>
                      <p:cNvPr id="2" name="Object 1">
                        <a:extLst>
                          <a:ext uri="{FF2B5EF4-FFF2-40B4-BE49-F238E27FC236}">
                            <a16:creationId xmlns:a16="http://schemas.microsoft.com/office/drawing/2014/main" id="{1B8C1E80-BABE-C542-A350-C3E615F067C9}"/>
                          </a:ext>
                        </a:extLst>
                      </p:cNvPr>
                      <p:cNvPicPr/>
                      <p:nvPr/>
                    </p:nvPicPr>
                    <p:blipFill>
                      <a:blip r:embed="rId5"/>
                      <a:stretch>
                        <a:fillRect/>
                      </a:stretch>
                    </p:blipFill>
                    <p:spPr>
                      <a:xfrm>
                        <a:off x="1524000" y="3332163"/>
                        <a:ext cx="9144000" cy="1905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6F9C9B4F-4688-E644-A93D-9670CC9B0FC8}"/>
              </a:ext>
            </a:extLst>
          </p:cNvPr>
          <p:cNvPicPr/>
          <p:nvPr/>
        </p:nvPicPr>
        <p:blipFill>
          <a:blip r:embed="rId6"/>
          <a:stretch>
            <a:fillRect/>
          </a:stretch>
        </p:blipFill>
        <p:spPr>
          <a:xfrm>
            <a:off x="2030976" y="1097723"/>
            <a:ext cx="8437772" cy="5468295"/>
          </a:xfrm>
          <a:prstGeom prst="rect">
            <a:avLst/>
          </a:prstGeom>
        </p:spPr>
      </p:pic>
      <p:sp>
        <p:nvSpPr>
          <p:cNvPr id="10" name="TextBox 9">
            <a:extLst>
              <a:ext uri="{FF2B5EF4-FFF2-40B4-BE49-F238E27FC236}">
                <a16:creationId xmlns:a16="http://schemas.microsoft.com/office/drawing/2014/main" id="{E9C4D885-2EB3-C447-8F60-4F56A9D07826}"/>
              </a:ext>
            </a:extLst>
          </p:cNvPr>
          <p:cNvSpPr txBox="1"/>
          <p:nvPr/>
        </p:nvSpPr>
        <p:spPr>
          <a:xfrm>
            <a:off x="412958" y="6381352"/>
            <a:ext cx="2249334" cy="369332"/>
          </a:xfrm>
          <a:prstGeom prst="rect">
            <a:avLst/>
          </a:prstGeom>
          <a:noFill/>
        </p:spPr>
        <p:txBody>
          <a:bodyPr wrap="none" rtlCol="0">
            <a:spAutoFit/>
          </a:bodyPr>
          <a:lstStyle/>
          <a:p>
            <a:r>
              <a:rPr lang="en-US" dirty="0"/>
              <a:t>The ISLDN Network</a:t>
            </a:r>
          </a:p>
        </p:txBody>
      </p:sp>
    </p:spTree>
    <p:extLst>
      <p:ext uri="{BB962C8B-B14F-4D97-AF65-F5344CB8AC3E}">
        <p14:creationId xmlns:p14="http://schemas.microsoft.com/office/powerpoint/2010/main" val="272238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3161-F29F-43A9-AEFA-20282C5CFC3E}"/>
              </a:ext>
            </a:extLst>
          </p:cNvPr>
          <p:cNvSpPr>
            <a:spLocks noGrp="1"/>
          </p:cNvSpPr>
          <p:nvPr>
            <p:ph type="title"/>
          </p:nvPr>
        </p:nvSpPr>
        <p:spPr>
          <a:xfrm>
            <a:off x="1790700" y="636141"/>
            <a:ext cx="8610600" cy="997752"/>
          </a:xfrm>
        </p:spPr>
        <p:txBody>
          <a:bodyPr>
            <a:normAutofit/>
          </a:bodyPr>
          <a:lstStyle/>
          <a:p>
            <a:r>
              <a:rPr lang="en-US" b="1" dirty="0">
                <a:solidFill>
                  <a:srgbClr val="FF0000"/>
                </a:solidFill>
              </a:rPr>
              <a:t>Barriers, detours, and changes</a:t>
            </a:r>
          </a:p>
        </p:txBody>
      </p:sp>
      <p:sp>
        <p:nvSpPr>
          <p:cNvPr id="3" name="Content Placeholder 2">
            <a:extLst>
              <a:ext uri="{FF2B5EF4-FFF2-40B4-BE49-F238E27FC236}">
                <a16:creationId xmlns:a16="http://schemas.microsoft.com/office/drawing/2014/main" id="{0A96888F-25EC-4833-9EFA-F15FBA53E1A5}"/>
              </a:ext>
            </a:extLst>
          </p:cNvPr>
          <p:cNvSpPr>
            <a:spLocks noGrp="1"/>
          </p:cNvSpPr>
          <p:nvPr>
            <p:ph idx="1"/>
          </p:nvPr>
        </p:nvSpPr>
        <p:spPr>
          <a:xfrm>
            <a:off x="685800" y="1924050"/>
            <a:ext cx="10820400" cy="4294635"/>
          </a:xfrm>
        </p:spPr>
        <p:txBody>
          <a:bodyPr/>
          <a:lstStyle/>
          <a:p>
            <a:pPr marL="0" indent="0">
              <a:buNone/>
            </a:pPr>
            <a:r>
              <a:rPr lang="en-US" sz="2400" b="1" dirty="0"/>
              <a:t>State Level:</a:t>
            </a:r>
          </a:p>
          <a:p>
            <a:pPr lvl="1"/>
            <a:r>
              <a:rPr lang="en-US" dirty="0"/>
              <a:t>Recent focus on CRT (Critical Race Theory) among government entities, elected officials, and educational groups.</a:t>
            </a:r>
          </a:p>
          <a:p>
            <a:pPr lvl="1"/>
            <a:r>
              <a:rPr lang="en-US" dirty="0"/>
              <a:t>Resolutions denouncing CRT</a:t>
            </a:r>
          </a:p>
          <a:p>
            <a:pPr lvl="1"/>
            <a:r>
              <a:rPr lang="en-US" dirty="0"/>
              <a:t>Employees of state agencies are limited in their actions, statements, and the focus of their work.</a:t>
            </a:r>
          </a:p>
          <a:p>
            <a:pPr lvl="1"/>
            <a:r>
              <a:rPr lang="en-US" dirty="0"/>
              <a:t>Work of CEEDAR, AIPL, and Inclusion in Georgia is being impacted by this new direction in the state.</a:t>
            </a:r>
          </a:p>
          <a:p>
            <a:pPr marL="457200" lvl="1" indent="-457200">
              <a:buNone/>
            </a:pPr>
            <a:r>
              <a:rPr lang="en-US" sz="2400" b="1" dirty="0"/>
              <a:t>Local Level</a:t>
            </a:r>
            <a:r>
              <a:rPr lang="en-US" dirty="0"/>
              <a:t>:</a:t>
            </a:r>
          </a:p>
          <a:p>
            <a:pPr marL="457200" lvl="1" indent="0"/>
            <a:r>
              <a:rPr lang="en-US" dirty="0"/>
              <a:t>  Local BOE’s in some districts are also denouncing CRT </a:t>
            </a:r>
          </a:p>
          <a:p>
            <a:pPr marL="457200" lvl="1" indent="0">
              <a:buNone/>
            </a:pPr>
            <a:r>
              <a:rPr lang="en-US" dirty="0"/>
              <a:t> </a:t>
            </a:r>
          </a:p>
        </p:txBody>
      </p:sp>
      <p:graphicFrame>
        <p:nvGraphicFramePr>
          <p:cNvPr id="4" name="Object 3">
            <a:extLst>
              <a:ext uri="{FF2B5EF4-FFF2-40B4-BE49-F238E27FC236}">
                <a16:creationId xmlns:a16="http://schemas.microsoft.com/office/drawing/2014/main" id="{4AFAA77A-D345-644E-8305-796647CDCC0C}"/>
              </a:ext>
            </a:extLst>
          </p:cNvPr>
          <p:cNvGraphicFramePr>
            <a:graphicFrameLocks noChangeAspect="1"/>
          </p:cNvGraphicFramePr>
          <p:nvPr/>
        </p:nvGraphicFramePr>
        <p:xfrm>
          <a:off x="1524000" y="3332163"/>
          <a:ext cx="9144000" cy="190500"/>
        </p:xfrm>
        <a:graphic>
          <a:graphicData uri="http://schemas.openxmlformats.org/presentationml/2006/ole">
            <mc:AlternateContent xmlns:mc="http://schemas.openxmlformats.org/markup-compatibility/2006">
              <mc:Choice xmlns:v="urn:schemas-microsoft-com:vml" Requires="v">
                <p:oleObj spid="_x0000_s2050" name="Document" r:id="rId4" imgW="9144000" imgH="190500" progId="Word.Document.12">
                  <p:embed/>
                </p:oleObj>
              </mc:Choice>
              <mc:Fallback>
                <p:oleObj name="Document" r:id="rId4" imgW="9144000" imgH="190500" progId="Word.Document.12">
                  <p:embed/>
                  <p:pic>
                    <p:nvPicPr>
                      <p:cNvPr id="4" name="Object 3">
                        <a:extLst>
                          <a:ext uri="{FF2B5EF4-FFF2-40B4-BE49-F238E27FC236}">
                            <a16:creationId xmlns:a16="http://schemas.microsoft.com/office/drawing/2014/main" id="{4AFAA77A-D345-644E-8305-796647CDCC0C}"/>
                          </a:ext>
                        </a:extLst>
                      </p:cNvPr>
                      <p:cNvPicPr/>
                      <p:nvPr/>
                    </p:nvPicPr>
                    <p:blipFill>
                      <a:blip r:embed="rId5"/>
                      <a:stretch>
                        <a:fillRect/>
                      </a:stretch>
                    </p:blipFill>
                    <p:spPr>
                      <a:xfrm>
                        <a:off x="1524000" y="3332163"/>
                        <a:ext cx="9144000" cy="190500"/>
                      </a:xfrm>
                      <a:prstGeom prst="rect">
                        <a:avLst/>
                      </a:prstGeom>
                    </p:spPr>
                  </p:pic>
                </p:oleObj>
              </mc:Fallback>
            </mc:AlternateContent>
          </a:graphicData>
        </a:graphic>
      </p:graphicFrame>
    </p:spTree>
    <p:extLst>
      <p:ext uri="{BB962C8B-B14F-4D97-AF65-F5344CB8AC3E}">
        <p14:creationId xmlns:p14="http://schemas.microsoft.com/office/powerpoint/2010/main" val="3457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621-CFA8-7E47-A35F-A55FFDD87FCF}"/>
              </a:ext>
            </a:extLst>
          </p:cNvPr>
          <p:cNvSpPr>
            <a:spLocks noGrp="1"/>
          </p:cNvSpPr>
          <p:nvPr>
            <p:ph type="title"/>
          </p:nvPr>
        </p:nvSpPr>
        <p:spPr>
          <a:xfrm>
            <a:off x="838199" y="365125"/>
            <a:ext cx="11189677" cy="1325563"/>
          </a:xfrm>
        </p:spPr>
        <p:txBody>
          <a:bodyPr/>
          <a:lstStyle/>
          <a:p>
            <a:pPr algn="ctr"/>
            <a:r>
              <a:rPr lang="en-US" dirty="0"/>
              <a:t>Partnerships in Georgia – Focusing on the Work</a:t>
            </a:r>
          </a:p>
        </p:txBody>
      </p:sp>
      <p:sp>
        <p:nvSpPr>
          <p:cNvPr id="3" name="Slide Number Placeholder 2">
            <a:extLst>
              <a:ext uri="{FF2B5EF4-FFF2-40B4-BE49-F238E27FC236}">
                <a16:creationId xmlns:a16="http://schemas.microsoft.com/office/drawing/2014/main" id="{FFFE30B9-484D-A946-A131-7B7B09C7FC36}"/>
              </a:ext>
            </a:extLst>
          </p:cNvPr>
          <p:cNvSpPr>
            <a:spLocks noGrp="1"/>
          </p:cNvSpPr>
          <p:nvPr>
            <p:ph type="sldNum" sz="quarter" idx="12"/>
          </p:nvPr>
        </p:nvSpPr>
        <p:spPr/>
        <p:txBody>
          <a:bodyPr/>
          <a:lstStyle/>
          <a:p>
            <a:fld id="{8B753B17-1229-47A4-BBB2-A02D5F84107F}" type="slidenum">
              <a:rPr lang="en-US" smtClean="0"/>
              <a:pPr/>
              <a:t>8</a:t>
            </a:fld>
            <a:endParaRPr lang="en-US" dirty="0"/>
          </a:p>
        </p:txBody>
      </p:sp>
      <p:pic>
        <p:nvPicPr>
          <p:cNvPr id="5" name="Picture 4" descr="&quot;&quot;">
            <a:extLst>
              <a:ext uri="{FF2B5EF4-FFF2-40B4-BE49-F238E27FC236}">
                <a16:creationId xmlns:a16="http://schemas.microsoft.com/office/drawing/2014/main" id="{0FDBDCFF-AC41-6F4A-8FDA-54A9F61F65A7}"/>
              </a:ext>
            </a:extLst>
          </p:cNvPr>
          <p:cNvPicPr>
            <a:picLocks noChangeAspect="1"/>
          </p:cNvPicPr>
          <p:nvPr/>
        </p:nvPicPr>
        <p:blipFill>
          <a:blip r:embed="rId3"/>
          <a:stretch>
            <a:fillRect/>
          </a:stretch>
        </p:blipFill>
        <p:spPr>
          <a:xfrm>
            <a:off x="2730138" y="1690688"/>
            <a:ext cx="7161396" cy="4013785"/>
          </a:xfrm>
          <a:prstGeom prst="rect">
            <a:avLst/>
          </a:prstGeom>
        </p:spPr>
      </p:pic>
    </p:spTree>
    <p:extLst>
      <p:ext uri="{BB962C8B-B14F-4D97-AF65-F5344CB8AC3E}">
        <p14:creationId xmlns:p14="http://schemas.microsoft.com/office/powerpoint/2010/main" val="403908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05EB-578A-40BB-9DB8-825F12AD417E}"/>
              </a:ext>
            </a:extLst>
          </p:cNvPr>
          <p:cNvSpPr>
            <a:spLocks noGrp="1"/>
          </p:cNvSpPr>
          <p:nvPr>
            <p:ph type="title"/>
          </p:nvPr>
        </p:nvSpPr>
        <p:spPr>
          <a:xfrm>
            <a:off x="1934705" y="764373"/>
            <a:ext cx="8610600" cy="816777"/>
          </a:xfrm>
        </p:spPr>
        <p:txBody>
          <a:bodyPr/>
          <a:lstStyle/>
          <a:p>
            <a:r>
              <a:rPr lang="en-US" b="1" dirty="0"/>
              <a:t>Moving Forward</a:t>
            </a:r>
          </a:p>
        </p:txBody>
      </p:sp>
      <p:sp>
        <p:nvSpPr>
          <p:cNvPr id="4" name="Content Placeholder 2">
            <a:extLst>
              <a:ext uri="{FF2B5EF4-FFF2-40B4-BE49-F238E27FC236}">
                <a16:creationId xmlns:a16="http://schemas.microsoft.com/office/drawing/2014/main" id="{6CB5C83B-F458-44ED-B3A7-D0311C5CA8FA}"/>
              </a:ext>
            </a:extLst>
          </p:cNvPr>
          <p:cNvSpPr>
            <a:spLocks noGrp="1"/>
          </p:cNvSpPr>
          <p:nvPr>
            <p:ph idx="1"/>
          </p:nvPr>
        </p:nvSpPr>
        <p:spPr>
          <a:xfrm>
            <a:off x="685800" y="1581150"/>
            <a:ext cx="10820400" cy="4024313"/>
          </a:xfrm>
        </p:spPr>
        <p:txBody>
          <a:bodyPr/>
          <a:lstStyle/>
          <a:p>
            <a:pPr marL="457200" lvl="1" indent="0">
              <a:buNone/>
            </a:pPr>
            <a:endParaRPr lang="en-US" dirty="0"/>
          </a:p>
          <a:p>
            <a:pPr marL="457200" lvl="1" indent="0">
              <a:buNone/>
            </a:pPr>
            <a:endParaRPr lang="en-US" dirty="0"/>
          </a:p>
          <a:p>
            <a:pPr marL="457200" lvl="1" indent="0">
              <a:buNone/>
            </a:pPr>
            <a:endParaRPr lang="en-US" dirty="0"/>
          </a:p>
          <a:p>
            <a:pPr marL="457200" lvl="1" indent="0" algn="ctr">
              <a:buNone/>
            </a:pPr>
            <a:r>
              <a:rPr lang="en-US" sz="3200" b="1" i="1" dirty="0">
                <a:solidFill>
                  <a:srgbClr val="FF0000"/>
                </a:solidFill>
                <a:latin typeface="Algerian" panose="04020705040A02060702" pitchFamily="82" charset="0"/>
              </a:rPr>
              <a:t>“Not everything that I s faced can be changed, but nothing can be changed until it is faced.”</a:t>
            </a:r>
          </a:p>
          <a:p>
            <a:pPr marL="457200" lvl="1" indent="0" algn="ctr">
              <a:buNone/>
            </a:pPr>
            <a:r>
              <a:rPr lang="en-US" b="1" i="1" dirty="0">
                <a:solidFill>
                  <a:srgbClr val="FF0000"/>
                </a:solidFill>
                <a:latin typeface="Algerian" panose="04020705040A02060702" pitchFamily="82" charset="0"/>
              </a:rPr>
              <a:t>James Baldwin</a:t>
            </a:r>
          </a:p>
          <a:p>
            <a:pPr marL="457200" lvl="1" indent="0">
              <a:buNone/>
            </a:pPr>
            <a:endParaRPr lang="en-US" dirty="0"/>
          </a:p>
          <a:p>
            <a:pPr marL="457200" lvl="1" indent="0" algn="ctr">
              <a:buNone/>
            </a:pPr>
            <a:endParaRPr lang="en-US" b="1" i="1" dirty="0">
              <a:solidFill>
                <a:srgbClr val="FF0000"/>
              </a:solidFill>
            </a:endParaRPr>
          </a:p>
        </p:txBody>
      </p:sp>
    </p:spTree>
    <p:extLst>
      <p:ext uri="{BB962C8B-B14F-4D97-AF65-F5344CB8AC3E}">
        <p14:creationId xmlns:p14="http://schemas.microsoft.com/office/powerpoint/2010/main" val="1783173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Widescreen</PresentationFormat>
  <Paragraphs>73</Paragraphs>
  <Slides>9</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Algerian</vt:lpstr>
      <vt:lpstr>Arial</vt:lpstr>
      <vt:lpstr>Calibri</vt:lpstr>
      <vt:lpstr>Calibri Light</vt:lpstr>
      <vt:lpstr>Office Theme</vt:lpstr>
      <vt:lpstr>Document</vt:lpstr>
      <vt:lpstr>State Commitment</vt:lpstr>
      <vt:lpstr>Partnerships in Georgia</vt:lpstr>
      <vt:lpstr>State Focus</vt:lpstr>
      <vt:lpstr>Program Redesign at Georgia State University:  Six years and counting</vt:lpstr>
      <vt:lpstr>Another Example</vt:lpstr>
      <vt:lpstr>PowerPoint Presentation</vt:lpstr>
      <vt:lpstr>Barriers, detours, and changes</vt:lpstr>
      <vt:lpstr>Partnerships in Georgia – Focusing on the Work</vt:lpstr>
      <vt:lpstr>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Commitment</dc:title>
  <dc:creator>Kaylan Connally</dc:creator>
  <cp:lastModifiedBy>Kaylan Connally</cp:lastModifiedBy>
  <cp:revision>1</cp:revision>
  <dcterms:created xsi:type="dcterms:W3CDTF">2021-06-22T20:24:48Z</dcterms:created>
  <dcterms:modified xsi:type="dcterms:W3CDTF">2021-06-22T20:25:18Z</dcterms:modified>
</cp:coreProperties>
</file>