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5"/>
  </p:notesMasterIdLst>
  <p:sldIdLst>
    <p:sldId id="263" r:id="rId3"/>
    <p:sldId id="257" r:id="rId4"/>
    <p:sldId id="268" r:id="rId5"/>
    <p:sldId id="269" r:id="rId6"/>
    <p:sldId id="265" r:id="rId7"/>
    <p:sldId id="266" r:id="rId8"/>
    <p:sldId id="270" r:id="rId9"/>
    <p:sldId id="267" r:id="rId10"/>
    <p:sldId id="264" r:id="rId11"/>
    <p:sldId id="258" r:id="rId12"/>
    <p:sldId id="25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Slides" id="{9660FC21-13CA-9846-9F93-B585594E0063}">
          <p14:sldIdLst>
            <p14:sldId id="263"/>
            <p14:sldId id="257"/>
            <p14:sldId id="268"/>
            <p14:sldId id="269"/>
            <p14:sldId id="265"/>
            <p14:sldId id="266"/>
            <p14:sldId id="270"/>
            <p14:sldId id="267"/>
            <p14:sldId id="264"/>
            <p14:sldId id="258"/>
            <p14:sldId id="259"/>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17"/>
  </p:normalViewPr>
  <p:slideViewPr>
    <p:cSldViewPr snapToGrid="0" snapToObjects="1">
      <p:cViewPr>
        <p:scale>
          <a:sx n="62" d="100"/>
          <a:sy n="62" d="100"/>
        </p:scale>
        <p:origin x="2130" y="1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428826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kathy</a:t>
            </a:r>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324588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Darold</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197412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Christiana</a:t>
            </a:r>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239910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370963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Dusty</a:t>
            </a:r>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359115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Dusty</a:t>
            </a:r>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261164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tile tx="0" ty="-5080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049" y="4425785"/>
            <a:ext cx="6362701"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5E58-6BCD-405C-9E14-CE9DF0C1BFA0}"/>
              </a:ext>
            </a:extLst>
          </p:cNvPr>
          <p:cNvPicPr>
            <a:picLocks noChangeAspect="1"/>
          </p:cNvPicPr>
          <p:nvPr userDrawn="1"/>
        </p:nvPicPr>
        <p:blipFill>
          <a:blip r:embed="rId2"/>
          <a:stretch>
            <a:fillRect/>
          </a:stretch>
        </p:blipFill>
        <p:spPr>
          <a:xfrm>
            <a:off x="9763127" y="6037876"/>
            <a:ext cx="2428873" cy="866775"/>
          </a:xfrm>
          <a:prstGeom prst="rect">
            <a:avLst/>
          </a:prstGeom>
        </p:spPr>
      </p:pic>
      <p:pic>
        <p:nvPicPr>
          <p:cNvPr id="3" name="Picture 2" descr="Logo, company name&#10;&#10;Description automatically generated">
            <a:extLst>
              <a:ext uri="{FF2B5EF4-FFF2-40B4-BE49-F238E27FC236}">
                <a16:creationId xmlns:a16="http://schemas.microsoft.com/office/drawing/2014/main" id="{5D69032C-6925-4938-BF51-6AA6158F1DC0}"/>
              </a:ext>
            </a:extLst>
          </p:cNvPr>
          <p:cNvPicPr>
            <a:picLocks noChangeAspect="1"/>
          </p:cNvPicPr>
          <p:nvPr userDrawn="1"/>
        </p:nvPicPr>
        <p:blipFill>
          <a:blip r:embed="rId3"/>
          <a:stretch>
            <a:fillRect/>
          </a:stretch>
        </p:blipFill>
        <p:spPr>
          <a:xfrm>
            <a:off x="0" y="5643744"/>
            <a:ext cx="1314450" cy="12142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EF2-CEE9-D342-BCC8-6C99CABE7B35}"/>
              </a:ext>
            </a:extLst>
          </p:cNvPr>
          <p:cNvSpPr>
            <a:spLocks noGrp="1"/>
          </p:cNvSpPr>
          <p:nvPr>
            <p:ph type="title"/>
          </p:nvPr>
        </p:nvSpPr>
        <p:spPr>
          <a:xfrm>
            <a:off x="759372" y="5000186"/>
            <a:ext cx="10515600" cy="1325563"/>
          </a:xfrm>
        </p:spPr>
        <p:txBody>
          <a:bodyPr/>
          <a:lstStyle/>
          <a:p>
            <a:r>
              <a:rPr lang="en-US"/>
              <a:t>Click to edit Master title style</a:t>
            </a:r>
          </a:p>
        </p:txBody>
      </p:sp>
    </p:spTree>
    <p:extLst>
      <p:ext uri="{BB962C8B-B14F-4D97-AF65-F5344CB8AC3E}">
        <p14:creationId xmlns:p14="http://schemas.microsoft.com/office/powerpoint/2010/main" val="255277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
        <p:nvSpPr>
          <p:cNvPr id="4" name="AutoShape 2">
            <a:extLst>
              <a:ext uri="{FF2B5EF4-FFF2-40B4-BE49-F238E27FC236}">
                <a16:creationId xmlns:a16="http://schemas.microsoft.com/office/drawing/2014/main" id="{8C4EDB3F-4846-4A01-AD15-E426C87F5EA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8835-9206-3646-A8F2-D8AD990887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014230-D08D-124D-9586-9401A8526FB8}"/>
              </a:ext>
            </a:extLst>
          </p:cNvPr>
          <p:cNvSpPr>
            <a:spLocks noGrp="1"/>
          </p:cNvSpPr>
          <p:nvPr>
            <p:ph type="sldNum" sz="quarter" idx="10"/>
          </p:nvPr>
        </p:nvSpPr>
        <p:spPr/>
        <p:txBody>
          <a:bodyPr/>
          <a:lstStyle/>
          <a:p>
            <a:fld id="{3BC1B2FA-BD2E-514D-AEC4-A7F5BCB27398}" type="slidenum">
              <a:rPr lang="en-US" smtClean="0"/>
              <a:t>‹#›</a:t>
            </a:fld>
            <a:endParaRPr lang="en-US"/>
          </a:p>
        </p:txBody>
      </p:sp>
    </p:spTree>
    <p:extLst>
      <p:ext uri="{BB962C8B-B14F-4D97-AF65-F5344CB8AC3E}">
        <p14:creationId xmlns:p14="http://schemas.microsoft.com/office/powerpoint/2010/main" val="224270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1" r:id="rId4"/>
    <p:sldLayoutId id="2147483652" r:id="rId5"/>
    <p:sldLayoutId id="2147483654" r:id="rId6"/>
    <p:sldLayoutId id="2147483655" r:id="rId7"/>
    <p:sldLayoutId id="2147483662" r:id="rId8"/>
    <p:sldLayoutId id="2147483671"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46018"/>
            <a:ext cx="10515600" cy="1325563"/>
          </a:xfrm>
        </p:spPr>
        <p:txBody>
          <a:bodyPr/>
          <a:lstStyle/>
          <a:p>
            <a:r>
              <a:rPr lang="en-US" b="1" dirty="0"/>
              <a:t>Partnerships in Clinical Practice</a:t>
            </a:r>
            <a:endParaRPr lang="en-US" dirty="0"/>
          </a:p>
        </p:txBody>
      </p:sp>
    </p:spTree>
    <p:extLst>
      <p:ext uri="{BB962C8B-B14F-4D97-AF65-F5344CB8AC3E}">
        <p14:creationId xmlns:p14="http://schemas.microsoft.com/office/powerpoint/2010/main" val="17201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OUR PARTNERS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011" y="3064344"/>
            <a:ext cx="2076859" cy="7899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804" y="2427839"/>
            <a:ext cx="3323417" cy="1770081"/>
          </a:xfrm>
          <a:prstGeom prst="rect">
            <a:avLst/>
          </a:prstGeom>
        </p:spPr>
      </p:pic>
    </p:spTree>
    <p:extLst>
      <p:ext uri="{BB962C8B-B14F-4D97-AF65-F5344CB8AC3E}">
        <p14:creationId xmlns:p14="http://schemas.microsoft.com/office/powerpoint/2010/main" val="211018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4294967295"/>
          </p:nvPr>
        </p:nvSpPr>
        <p:spPr>
          <a:xfrm>
            <a:off x="838200" y="1789651"/>
            <a:ext cx="10515600" cy="2697162"/>
          </a:xfrm>
        </p:spPr>
        <p:txBody>
          <a:bodyPr>
            <a:normAutofit fontScale="77500" lnSpcReduction="20000"/>
          </a:bodyPr>
          <a:lstStyle/>
          <a:p>
            <a:pPr marL="0" indent="0" algn="ctr">
              <a:lnSpc>
                <a:spcPct val="160000"/>
              </a:lnSpc>
              <a:spcBef>
                <a:spcPts val="0"/>
              </a:spcBef>
              <a:buNone/>
              <a:defRPr/>
            </a:pPr>
            <a:r>
              <a:rPr lang="en-US" sz="3100"/>
              <a:t>To </a:t>
            </a:r>
            <a:r>
              <a:rPr lang="en-US" sz="3100" dirty="0"/>
              <a:t>support students with disabilities (SWDs) in achieving college- and career-ready standards by building the capacity of state personnel preparation systems to prepare teachers and leaders to implement evidence-based practices (EBPs) within multi-tiered systems of support (MTSS).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527" y="4856711"/>
            <a:ext cx="3463584" cy="1018701"/>
          </a:xfrm>
          <a:prstGeom prst="rect">
            <a:avLst/>
          </a:prstGeom>
        </p:spPr>
      </p:pic>
    </p:spTree>
    <p:extLst>
      <p:ext uri="{BB962C8B-B14F-4D97-AF65-F5344CB8AC3E}">
        <p14:creationId xmlns:p14="http://schemas.microsoft.com/office/powerpoint/2010/main" val="183131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Flag of Arizona">
            <a:extLst>
              <a:ext uri="{FF2B5EF4-FFF2-40B4-BE49-F238E27FC236}">
                <a16:creationId xmlns:a16="http://schemas.microsoft.com/office/drawing/2014/main" id="{F3034B7F-F257-45A8-BCFE-1987C7633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2474908"/>
            <a:ext cx="4181479" cy="2787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lag of Connecticut">
            <a:extLst>
              <a:ext uri="{FF2B5EF4-FFF2-40B4-BE49-F238E27FC236}">
                <a16:creationId xmlns:a16="http://schemas.microsoft.com/office/drawing/2014/main" id="{B95E3F7B-5969-4CE4-8ED8-95388F519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7" y="2492374"/>
            <a:ext cx="4181478" cy="27701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A89F88E-54ED-44A5-B015-22468EC9CF90}"/>
              </a:ext>
            </a:extLst>
          </p:cNvPr>
          <p:cNvSpPr>
            <a:spLocks noGrp="1"/>
          </p:cNvSpPr>
          <p:nvPr>
            <p:ph type="title"/>
          </p:nvPr>
        </p:nvSpPr>
        <p:spPr/>
        <p:txBody>
          <a:bodyPr/>
          <a:lstStyle/>
          <a:p>
            <a:r>
              <a:rPr lang="en-US" dirty="0"/>
              <a:t>Presented by the Arizona and Connecticut CEEDAR teams</a:t>
            </a:r>
          </a:p>
        </p:txBody>
      </p:sp>
    </p:spTree>
    <p:extLst>
      <p:ext uri="{BB962C8B-B14F-4D97-AF65-F5344CB8AC3E}">
        <p14:creationId xmlns:p14="http://schemas.microsoft.com/office/powerpoint/2010/main" val="200993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09F44-7308-4FD4-8715-BFA3B1DF94B1}"/>
              </a:ext>
            </a:extLst>
          </p:cNvPr>
          <p:cNvSpPr>
            <a:spLocks noGrp="1"/>
          </p:cNvSpPr>
          <p:nvPr>
            <p:ph type="title"/>
          </p:nvPr>
        </p:nvSpPr>
        <p:spPr>
          <a:xfrm>
            <a:off x="838200" y="365125"/>
            <a:ext cx="10515600" cy="1325563"/>
          </a:xfrm>
        </p:spPr>
        <p:txBody>
          <a:bodyPr anchor="ctr">
            <a:normAutofit fontScale="90000"/>
          </a:bodyPr>
          <a:lstStyle/>
          <a:p>
            <a:r>
              <a:rPr lang="en-US" b="1" dirty="0"/>
              <a:t>A</a:t>
            </a:r>
            <a:r>
              <a:rPr lang="en-US" dirty="0"/>
              <a:t>rizona </a:t>
            </a:r>
            <a:r>
              <a:rPr lang="en-US" b="1" dirty="0"/>
              <a:t>C</a:t>
            </a:r>
            <a:r>
              <a:rPr lang="en-US" dirty="0"/>
              <a:t>oalition for </a:t>
            </a:r>
            <a:r>
              <a:rPr lang="en-US" b="1" dirty="0"/>
              <a:t>E</a:t>
            </a:r>
            <a:r>
              <a:rPr lang="en-US" dirty="0"/>
              <a:t>ducator </a:t>
            </a:r>
            <a:r>
              <a:rPr lang="en-US" b="1" dirty="0"/>
              <a:t>P</a:t>
            </a:r>
            <a:r>
              <a:rPr lang="en-US" dirty="0"/>
              <a:t>reparation </a:t>
            </a:r>
            <a:r>
              <a:rPr lang="en-US" b="1" dirty="0"/>
              <a:t>P</a:t>
            </a:r>
            <a:r>
              <a:rPr lang="en-US" dirty="0"/>
              <a:t>rograms: </a:t>
            </a:r>
            <a:br>
              <a:rPr lang="en-US" dirty="0"/>
            </a:br>
            <a:r>
              <a:rPr lang="en-US" dirty="0"/>
              <a:t>our AZ CEEDAR group’s name and logo</a:t>
            </a:r>
          </a:p>
        </p:txBody>
      </p:sp>
      <p:pic>
        <p:nvPicPr>
          <p:cNvPr id="4" name="Picture 3">
            <a:extLst>
              <a:ext uri="{FF2B5EF4-FFF2-40B4-BE49-F238E27FC236}">
                <a16:creationId xmlns:a16="http://schemas.microsoft.com/office/drawing/2014/main" id="{32222F28-A1DF-4707-B3D2-A37F2FBBFECD}"/>
              </a:ext>
            </a:extLst>
          </p:cNvPr>
          <p:cNvPicPr>
            <a:picLocks noChangeAspect="1"/>
          </p:cNvPicPr>
          <p:nvPr/>
        </p:nvPicPr>
        <p:blipFill>
          <a:blip r:embed="rId3"/>
          <a:stretch>
            <a:fillRect/>
          </a:stretch>
        </p:blipFill>
        <p:spPr>
          <a:xfrm>
            <a:off x="838200" y="2457403"/>
            <a:ext cx="10515600" cy="2970656"/>
          </a:xfrm>
          <a:prstGeom prst="rect">
            <a:avLst/>
          </a:prstGeom>
          <a:noFill/>
        </p:spPr>
      </p:pic>
    </p:spTree>
    <p:extLst>
      <p:ext uri="{BB962C8B-B14F-4D97-AF65-F5344CB8AC3E}">
        <p14:creationId xmlns:p14="http://schemas.microsoft.com/office/powerpoint/2010/main" val="64724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2BA874-4965-43A1-98F0-BC118244B1D7}"/>
              </a:ext>
            </a:extLst>
          </p:cNvPr>
          <p:cNvPicPr>
            <a:picLocks noChangeAspect="1"/>
          </p:cNvPicPr>
          <p:nvPr/>
        </p:nvPicPr>
        <p:blipFill>
          <a:blip r:embed="rId3"/>
          <a:stretch>
            <a:fillRect/>
          </a:stretch>
        </p:blipFill>
        <p:spPr>
          <a:xfrm>
            <a:off x="2829813" y="123018"/>
            <a:ext cx="6067425" cy="1714500"/>
          </a:xfrm>
          <a:prstGeom prst="rect">
            <a:avLst/>
          </a:prstGeom>
        </p:spPr>
      </p:pic>
      <p:sp>
        <p:nvSpPr>
          <p:cNvPr id="5" name="TextBox 4">
            <a:extLst>
              <a:ext uri="{FF2B5EF4-FFF2-40B4-BE49-F238E27FC236}">
                <a16:creationId xmlns:a16="http://schemas.microsoft.com/office/drawing/2014/main" id="{4024DF71-C986-4742-9291-B6038AC07E22}"/>
              </a:ext>
            </a:extLst>
          </p:cNvPr>
          <p:cNvSpPr txBox="1"/>
          <p:nvPr/>
        </p:nvSpPr>
        <p:spPr>
          <a:xfrm>
            <a:off x="790414" y="2061275"/>
            <a:ext cx="10848813" cy="3477875"/>
          </a:xfrm>
          <a:prstGeom prst="rect">
            <a:avLst/>
          </a:prstGeom>
          <a:noFill/>
        </p:spPr>
        <p:txBody>
          <a:bodyPr wrap="square" rtlCol="0">
            <a:spAutoFit/>
          </a:bodyPr>
          <a:lstStyle/>
          <a:p>
            <a:pPr lvl="1"/>
            <a:r>
              <a:rPr lang="en-US" sz="4400" b="1" dirty="0"/>
              <a:t>Our team</a:t>
            </a:r>
          </a:p>
          <a:p>
            <a:pPr lvl="1"/>
            <a:r>
              <a:rPr lang="en-US" sz="4400" b="1" dirty="0"/>
              <a:t>Kathleen Puckett, Arizona State University </a:t>
            </a:r>
          </a:p>
          <a:p>
            <a:pPr lvl="1"/>
            <a:r>
              <a:rPr lang="en-US" sz="4400" b="1" dirty="0"/>
              <a:t>Christina Rivera, University of Arizona,</a:t>
            </a:r>
            <a:endParaRPr lang="en-US" sz="4400" dirty="0"/>
          </a:p>
          <a:p>
            <a:pPr lvl="1"/>
            <a:r>
              <a:rPr lang="en-US" sz="4400" b="1" dirty="0"/>
              <a:t>Darold Joseph, Northern Arizona University, </a:t>
            </a:r>
            <a:endParaRPr lang="en-US" sz="4400" dirty="0"/>
          </a:p>
          <a:p>
            <a:pPr lvl="1"/>
            <a:r>
              <a:rPr lang="en-US" sz="4400" b="1" dirty="0"/>
              <a:t>Dusty Sanchez, Grand Canyon University</a:t>
            </a:r>
            <a:endParaRPr lang="en-US" sz="4400" dirty="0"/>
          </a:p>
        </p:txBody>
      </p:sp>
    </p:spTree>
    <p:extLst>
      <p:ext uri="{BB962C8B-B14F-4D97-AF65-F5344CB8AC3E}">
        <p14:creationId xmlns:p14="http://schemas.microsoft.com/office/powerpoint/2010/main" val="303386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a:t>Project PROVE</a:t>
            </a:r>
            <a:br>
              <a:rPr lang="en-US" b="1" dirty="0"/>
            </a:br>
            <a:r>
              <a:rPr lang="en-US" b="1" dirty="0"/>
              <a:t>Practice Response Opportunities in Virtual Environments</a:t>
            </a:r>
          </a:p>
        </p:txBody>
      </p:sp>
      <p:sp>
        <p:nvSpPr>
          <p:cNvPr id="5" name="Content Placeholder 4"/>
          <p:cNvSpPr>
            <a:spLocks noGrp="1"/>
          </p:cNvSpPr>
          <p:nvPr>
            <p:ph idx="1"/>
          </p:nvPr>
        </p:nvSpPr>
        <p:spPr>
          <a:xfrm>
            <a:off x="838200" y="1825625"/>
            <a:ext cx="10515600" cy="3947378"/>
          </a:xfrm>
        </p:spPr>
        <p:txBody>
          <a:bodyPr>
            <a:normAutofit lnSpcReduction="10000"/>
          </a:bodyPr>
          <a:lstStyle/>
          <a:p>
            <a:r>
              <a:rPr lang="en-US" dirty="0"/>
              <a:t>Processes:</a:t>
            </a:r>
          </a:p>
          <a:p>
            <a:r>
              <a:rPr lang="en-US" dirty="0"/>
              <a:t>Convened a subset of the CEEDAR team for the PROVE project for discussions on how COVID changed our practices and partnerships</a:t>
            </a:r>
          </a:p>
          <a:p>
            <a:r>
              <a:rPr lang="en-US" dirty="0"/>
              <a:t>Collaborated to determine next steps to improve outcomes for teacher candidates and partners</a:t>
            </a:r>
          </a:p>
          <a:p>
            <a:pPr lvl="1"/>
            <a:r>
              <a:rPr lang="en-US" dirty="0"/>
              <a:t>Discussed Commonalities</a:t>
            </a:r>
          </a:p>
          <a:p>
            <a:pPr lvl="1"/>
            <a:r>
              <a:rPr lang="en-US" dirty="0"/>
              <a:t>Discussed Differences</a:t>
            </a:r>
          </a:p>
        </p:txBody>
      </p:sp>
    </p:spTree>
    <p:extLst>
      <p:ext uri="{BB962C8B-B14F-4D97-AF65-F5344CB8AC3E}">
        <p14:creationId xmlns:p14="http://schemas.microsoft.com/office/powerpoint/2010/main" val="377799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FE5B-D6C6-40ED-B8AD-FB6CCF8ACE74}"/>
              </a:ext>
            </a:extLst>
          </p:cNvPr>
          <p:cNvSpPr>
            <a:spLocks noGrp="1"/>
          </p:cNvSpPr>
          <p:nvPr>
            <p:ph type="title"/>
          </p:nvPr>
        </p:nvSpPr>
        <p:spPr/>
        <p:txBody>
          <a:bodyPr/>
          <a:lstStyle/>
          <a:p>
            <a:r>
              <a:rPr lang="en-US" dirty="0"/>
              <a:t>As a result, We wanted to know more outside of our ACEPP PROVE group</a:t>
            </a:r>
          </a:p>
        </p:txBody>
      </p:sp>
      <p:sp>
        <p:nvSpPr>
          <p:cNvPr id="3" name="Content Placeholder 2">
            <a:extLst>
              <a:ext uri="{FF2B5EF4-FFF2-40B4-BE49-F238E27FC236}">
                <a16:creationId xmlns:a16="http://schemas.microsoft.com/office/drawing/2014/main" id="{31558372-047E-46DE-94C6-26B1A0E3D395}"/>
              </a:ext>
            </a:extLst>
          </p:cNvPr>
          <p:cNvSpPr>
            <a:spLocks noGrp="1"/>
          </p:cNvSpPr>
          <p:nvPr>
            <p:ph idx="1"/>
          </p:nvPr>
        </p:nvSpPr>
        <p:spPr/>
        <p:txBody>
          <a:bodyPr>
            <a:normAutofit/>
          </a:bodyPr>
          <a:lstStyle/>
          <a:p>
            <a:r>
              <a:rPr lang="en-US" sz="3200" dirty="0"/>
              <a:t>Started with presentations about each program/institution</a:t>
            </a:r>
          </a:p>
          <a:p>
            <a:r>
              <a:rPr lang="en-US" sz="3200" dirty="0"/>
              <a:t>Asked questions of each other:  Before COVID, during and after</a:t>
            </a:r>
          </a:p>
          <a:p>
            <a:pPr lvl="1"/>
            <a:r>
              <a:rPr lang="en-US" sz="3200" dirty="0"/>
              <a:t>Seeking to understand how other programs adjusted and adapted</a:t>
            </a:r>
          </a:p>
          <a:p>
            <a:pPr lvl="1"/>
            <a:r>
              <a:rPr lang="en-US" sz="3200" dirty="0"/>
              <a:t>Seeking to understand changes that are sustaining</a:t>
            </a:r>
          </a:p>
          <a:p>
            <a:pPr lvl="1"/>
            <a:endParaRPr lang="en-US" dirty="0"/>
          </a:p>
          <a:p>
            <a:endParaRPr lang="en-US" dirty="0"/>
          </a:p>
          <a:p>
            <a:endParaRPr lang="en-US" dirty="0"/>
          </a:p>
        </p:txBody>
      </p:sp>
    </p:spTree>
    <p:extLst>
      <p:ext uri="{BB962C8B-B14F-4D97-AF65-F5344CB8AC3E}">
        <p14:creationId xmlns:p14="http://schemas.microsoft.com/office/powerpoint/2010/main" val="38940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610C-454C-415B-951E-26D8CBAEAE59}"/>
              </a:ext>
            </a:extLst>
          </p:cNvPr>
          <p:cNvSpPr>
            <a:spLocks noGrp="1"/>
          </p:cNvSpPr>
          <p:nvPr>
            <p:ph type="title"/>
          </p:nvPr>
        </p:nvSpPr>
        <p:spPr>
          <a:xfrm>
            <a:off x="838200" y="185981"/>
            <a:ext cx="10515600" cy="1504708"/>
          </a:xfrm>
        </p:spPr>
        <p:txBody>
          <a:bodyPr>
            <a:noAutofit/>
          </a:bodyPr>
          <a:lstStyle/>
          <a:p>
            <a:br>
              <a:rPr lang="en-US" sz="4400" dirty="0"/>
            </a:br>
            <a:r>
              <a:rPr lang="en-US" sz="4400" dirty="0"/>
              <a:t>Developed a survey for educator programs in Arizona </a:t>
            </a:r>
            <a:br>
              <a:rPr lang="en-US" sz="4400" dirty="0"/>
            </a:br>
            <a:endParaRPr lang="en-US" sz="4400" dirty="0"/>
          </a:p>
        </p:txBody>
      </p:sp>
      <p:sp>
        <p:nvSpPr>
          <p:cNvPr id="3" name="Content Placeholder 2">
            <a:extLst>
              <a:ext uri="{FF2B5EF4-FFF2-40B4-BE49-F238E27FC236}">
                <a16:creationId xmlns:a16="http://schemas.microsoft.com/office/drawing/2014/main" id="{0BBD1C55-4635-4091-8D26-F509487EB682}"/>
              </a:ext>
            </a:extLst>
          </p:cNvPr>
          <p:cNvSpPr>
            <a:spLocks noGrp="1"/>
          </p:cNvSpPr>
          <p:nvPr>
            <p:ph idx="1"/>
          </p:nvPr>
        </p:nvSpPr>
        <p:spPr/>
        <p:txBody>
          <a:bodyPr/>
          <a:lstStyle/>
          <a:p>
            <a:r>
              <a:rPr lang="en-US" sz="3600" dirty="0"/>
              <a:t>IRB APPROVAL from all 5 institutions:  ASU, UA, NAU, Rio Salado College, and Grand Canyon University</a:t>
            </a:r>
          </a:p>
          <a:p>
            <a:r>
              <a:rPr lang="en-US" sz="3600" dirty="0"/>
              <a:t>Dissemination to all EPPs within these institutions</a:t>
            </a:r>
          </a:p>
          <a:p>
            <a:r>
              <a:rPr lang="en-US" sz="3600" dirty="0"/>
              <a:t>Results are in process</a:t>
            </a:r>
          </a:p>
          <a:p>
            <a:endParaRPr lang="en-US" dirty="0"/>
          </a:p>
        </p:txBody>
      </p:sp>
    </p:spTree>
    <p:extLst>
      <p:ext uri="{BB962C8B-B14F-4D97-AF65-F5344CB8AC3E}">
        <p14:creationId xmlns:p14="http://schemas.microsoft.com/office/powerpoint/2010/main" val="69504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44D0-EE80-4CF5-83AD-C34498FB590B}"/>
              </a:ext>
            </a:extLst>
          </p:cNvPr>
          <p:cNvSpPr>
            <a:spLocks noGrp="1"/>
          </p:cNvSpPr>
          <p:nvPr>
            <p:ph type="title"/>
          </p:nvPr>
        </p:nvSpPr>
        <p:spPr/>
        <p:txBody>
          <a:bodyPr>
            <a:normAutofit/>
          </a:bodyPr>
          <a:lstStyle/>
          <a:p>
            <a:r>
              <a:rPr lang="en-US" sz="5400" dirty="0"/>
              <a:t>Future directions</a:t>
            </a:r>
          </a:p>
        </p:txBody>
      </p:sp>
      <p:sp>
        <p:nvSpPr>
          <p:cNvPr id="3" name="Content Placeholder 2">
            <a:extLst>
              <a:ext uri="{FF2B5EF4-FFF2-40B4-BE49-F238E27FC236}">
                <a16:creationId xmlns:a16="http://schemas.microsoft.com/office/drawing/2014/main" id="{24506B95-0E0D-462F-8E75-528EB95BE25C}"/>
              </a:ext>
            </a:extLst>
          </p:cNvPr>
          <p:cNvSpPr>
            <a:spLocks noGrp="1"/>
          </p:cNvSpPr>
          <p:nvPr>
            <p:ph idx="1"/>
          </p:nvPr>
        </p:nvSpPr>
        <p:spPr/>
        <p:txBody>
          <a:bodyPr>
            <a:normAutofit/>
          </a:bodyPr>
          <a:lstStyle/>
          <a:p>
            <a:r>
              <a:rPr lang="en-US" sz="4000" dirty="0"/>
              <a:t>Based on survey results and collaborations we will</a:t>
            </a:r>
          </a:p>
          <a:p>
            <a:pPr lvl="1"/>
            <a:r>
              <a:rPr lang="en-US" sz="4000" dirty="0"/>
              <a:t>Analyze the sustainable changes that are occurring</a:t>
            </a:r>
          </a:p>
          <a:p>
            <a:pPr lvl="1"/>
            <a:r>
              <a:rPr lang="en-US" sz="4000" dirty="0"/>
              <a:t>Develop supports for sustained change</a:t>
            </a:r>
          </a:p>
          <a:p>
            <a:pPr lvl="1"/>
            <a:r>
              <a:rPr lang="en-US" sz="4000" dirty="0"/>
              <a:t>Develop follow up plans </a:t>
            </a:r>
          </a:p>
          <a:p>
            <a:pPr lvl="1"/>
            <a:endParaRPr lang="en-US" dirty="0"/>
          </a:p>
        </p:txBody>
      </p:sp>
    </p:spTree>
    <p:extLst>
      <p:ext uri="{BB962C8B-B14F-4D97-AF65-F5344CB8AC3E}">
        <p14:creationId xmlns:p14="http://schemas.microsoft.com/office/powerpoint/2010/main" val="276427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were your lessons learned, barriers, and shifts during </a:t>
            </a:r>
            <a:r>
              <a:rPr lang="en-US" dirty="0" err="1"/>
              <a:t>covid</a:t>
            </a:r>
            <a:r>
              <a:rPr lang="en-US" dirty="0"/>
              <a:t>?</a:t>
            </a:r>
          </a:p>
        </p:txBody>
      </p:sp>
      <p:sp>
        <p:nvSpPr>
          <p:cNvPr id="5" name="Content Placeholder 4"/>
          <p:cNvSpPr>
            <a:spLocks noGrp="1"/>
          </p:cNvSpPr>
          <p:nvPr>
            <p:ph idx="1"/>
          </p:nvPr>
        </p:nvSpPr>
        <p:spPr>
          <a:xfrm>
            <a:off x="838200" y="1825625"/>
            <a:ext cx="10515600" cy="3947378"/>
          </a:xfrm>
        </p:spPr>
        <p:txBody>
          <a:bodyPr/>
          <a:lstStyle/>
          <a:p>
            <a:r>
              <a:rPr lang="en-US" dirty="0"/>
              <a:t>Poll 1:  What changes did you make to your classes or program delivery during COVID restrictions?</a:t>
            </a:r>
          </a:p>
          <a:p>
            <a:r>
              <a:rPr lang="en-US" dirty="0"/>
              <a:t>Poll 2: What platforms/technology resources did you use prior to COVID restrictions that supported learning in virtual environments? (check all that apply)</a:t>
            </a:r>
          </a:p>
          <a:p>
            <a:r>
              <a:rPr lang="en-US" dirty="0"/>
              <a:t>Poll 3: (open ended) What issues did students (in any type of field experience) report as a result of the COVID restrictions?</a:t>
            </a:r>
          </a:p>
          <a:p>
            <a:endParaRPr lang="en-US" dirty="0"/>
          </a:p>
        </p:txBody>
      </p:sp>
    </p:spTree>
    <p:extLst>
      <p:ext uri="{BB962C8B-B14F-4D97-AF65-F5344CB8AC3E}">
        <p14:creationId xmlns:p14="http://schemas.microsoft.com/office/powerpoint/2010/main" val="4032878806"/>
      </p:ext>
    </p:extLst>
  </p:cSld>
  <p:clrMapOvr>
    <a:masterClrMapping/>
  </p:clrMapOvr>
</p:sld>
</file>

<file path=ppt/theme/theme1.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3137D24-4E04-DE42-AFA5-94B23CFDEA05}"/>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B3A005D-B6A4-8C48-ACE4-A1F19B0AF2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TotalTime>
  <Words>459</Words>
  <Application>Microsoft Office PowerPoint</Application>
  <PresentationFormat>Widescreen</PresentationFormat>
  <Paragraphs>52</Paragraphs>
  <Slides>12</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Gotham Bold</vt:lpstr>
      <vt:lpstr>Helvetica Neue</vt:lpstr>
      <vt:lpstr>CEEDAR Theme</vt:lpstr>
      <vt:lpstr>1_CEEDAR Theme</vt:lpstr>
      <vt:lpstr>Partnerships in Clinical Practice</vt:lpstr>
      <vt:lpstr>Presented by the Arizona and Connecticut CEEDAR teams</vt:lpstr>
      <vt:lpstr>Arizona Coalition for Educator Preparation Programs:  our AZ CEEDAR group’s name and logo</vt:lpstr>
      <vt:lpstr>PowerPoint Presentation</vt:lpstr>
      <vt:lpstr>Project PROVE Practice Response Opportunities in Virtual Environments</vt:lpstr>
      <vt:lpstr>As a result, We wanted to know more outside of our ACEPP PROVE group</vt:lpstr>
      <vt:lpstr> Developed a survey for educator programs in Arizona  </vt:lpstr>
      <vt:lpstr>Future directions</vt:lpstr>
      <vt:lpstr>What were your lessons learned, barriers, and shifts during covid?</vt:lpstr>
      <vt:lpstr>OUR PARTNERS</vt:lpstr>
      <vt:lpstr>DISCLAIMER</vt:lpstr>
      <vt:lpstr>Our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Seitz</dc:creator>
  <cp:lastModifiedBy>Kathleen Puckett</cp:lastModifiedBy>
  <cp:revision>23</cp:revision>
  <cp:lastPrinted>2018-01-01T23:10:42Z</cp:lastPrinted>
  <dcterms:created xsi:type="dcterms:W3CDTF">2019-07-26T14:36:58Z</dcterms:created>
  <dcterms:modified xsi:type="dcterms:W3CDTF">2021-06-11T16:02:57Z</dcterms:modified>
</cp:coreProperties>
</file>