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3" r:id="rId3"/>
    <p:sldMasterId id="2147483686" r:id="rId4"/>
  </p:sldMasterIdLst>
  <p:notesMasterIdLst>
    <p:notesMasterId r:id="rId22"/>
  </p:notesMasterIdLst>
  <p:sldIdLst>
    <p:sldId id="267" r:id="rId5"/>
    <p:sldId id="266" r:id="rId6"/>
    <p:sldId id="292" r:id="rId7"/>
    <p:sldId id="278" r:id="rId8"/>
    <p:sldId id="310" r:id="rId9"/>
    <p:sldId id="256" r:id="rId10"/>
    <p:sldId id="282" r:id="rId11"/>
    <p:sldId id="295" r:id="rId12"/>
    <p:sldId id="306" r:id="rId13"/>
    <p:sldId id="305" r:id="rId14"/>
    <p:sldId id="307" r:id="rId15"/>
    <p:sldId id="308" r:id="rId16"/>
    <p:sldId id="309" r:id="rId17"/>
    <p:sldId id="311" r:id="rId18"/>
    <p:sldId id="786" r:id="rId19"/>
    <p:sldId id="787"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925A9686-DA9C-1049-98FA-094A37B0DDB6}">
          <p14:sldIdLst>
            <p14:sldId id="267"/>
          </p14:sldIdLst>
        </p14:section>
        <p14:section name="Light Slides" id="{9660FC21-13CA-9846-9F93-B585594E0063}">
          <p14:sldIdLst>
            <p14:sldId id="266"/>
            <p14:sldId id="292"/>
            <p14:sldId id="278"/>
            <p14:sldId id="310"/>
            <p14:sldId id="256"/>
            <p14:sldId id="282"/>
            <p14:sldId id="295"/>
            <p14:sldId id="306"/>
            <p14:sldId id="305"/>
            <p14:sldId id="307"/>
            <p14:sldId id="308"/>
            <p14:sldId id="309"/>
            <p14:sldId id="311"/>
          </p14:sldIdLst>
        </p14:section>
        <p14:section name="Dark Background" id="{3D735815-BEF6-D54C-B18E-22917378CA1E}">
          <p14:sldIdLst>
            <p14:sldId id="786"/>
            <p14:sldId id="787"/>
            <p14:sldId id="2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0" autoAdjust="0"/>
    <p:restoredTop sz="86479" autoAdjust="0"/>
  </p:normalViewPr>
  <p:slideViewPr>
    <p:cSldViewPr snapToGrid="0" snapToObjects="1">
      <p:cViewPr>
        <p:scale>
          <a:sx n="80" d="100"/>
          <a:sy n="80" d="100"/>
        </p:scale>
        <p:origin x="1304" y="7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6" d="100"/>
          <a:sy n="86" d="100"/>
        </p:scale>
        <p:origin x="362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2373DC-11B1-4708-92E2-E1B8EB8D76D8}" type="doc">
      <dgm:prSet loTypeId="urn:microsoft.com/office/officeart/2018/2/layout/IconVerticalSolidList" loCatId="icon" qsTypeId="urn:microsoft.com/office/officeart/2005/8/quickstyle/simple1" qsCatId="simple" csTypeId="urn:microsoft.com/office/officeart/2005/8/colors/accent5_2" csCatId="accent5" phldr="1"/>
      <dgm:spPr/>
    </dgm:pt>
    <dgm:pt modelId="{7084B800-7E1D-4DA6-89C0-37EA52DDBCB8}">
      <dgm:prSet phldrT="[Text]" custT="1"/>
      <dgm:spPr/>
      <dgm:t>
        <a:bodyPr/>
        <a:lstStyle/>
        <a:p>
          <a:pPr>
            <a:lnSpc>
              <a:spcPct val="100000"/>
            </a:lnSpc>
          </a:pPr>
          <a:r>
            <a:rPr lang="en-US" sz="2100" dirty="0">
              <a:solidFill>
                <a:schemeClr val="bg2">
                  <a:lumMod val="50000"/>
                </a:schemeClr>
              </a:solidFill>
            </a:rPr>
            <a:t>Common Course Template</a:t>
          </a:r>
          <a:endParaRPr lang="ru-RU" sz="2100" dirty="0">
            <a:solidFill>
              <a:schemeClr val="bg2">
                <a:lumMod val="50000"/>
              </a:schemeClr>
            </a:solidFill>
          </a:endParaRPr>
        </a:p>
      </dgm:t>
    </dgm:pt>
    <dgm:pt modelId="{E459F664-A62C-4466-90D1-14D94F7456F9}" type="parTrans" cxnId="{D7BBB8C6-B60F-4050-B5C1-3F3A86AF4294}">
      <dgm:prSet/>
      <dgm:spPr/>
      <dgm:t>
        <a:bodyPr/>
        <a:lstStyle/>
        <a:p>
          <a:endParaRPr lang="ru-RU"/>
        </a:p>
      </dgm:t>
    </dgm:pt>
    <dgm:pt modelId="{29667D30-8073-4626-A65C-0442C9DA4455}" type="sibTrans" cxnId="{D7BBB8C6-B60F-4050-B5C1-3F3A86AF4294}">
      <dgm:prSet/>
      <dgm:spPr/>
      <dgm:t>
        <a:bodyPr/>
        <a:lstStyle/>
        <a:p>
          <a:endParaRPr lang="ru-RU"/>
        </a:p>
      </dgm:t>
    </dgm:pt>
    <dgm:pt modelId="{4786322A-3DB1-4B13-A039-9C2B4BD33902}">
      <dgm:prSet phldrT="[Text]" custT="1"/>
      <dgm:spPr/>
      <dgm:t>
        <a:bodyPr/>
        <a:lstStyle/>
        <a:p>
          <a:pPr>
            <a:lnSpc>
              <a:spcPct val="100000"/>
            </a:lnSpc>
          </a:pPr>
          <a:r>
            <a:rPr lang="en-US" sz="2100" kern="1200" dirty="0">
              <a:solidFill>
                <a:srgbClr val="E2E2E8">
                  <a:lumMod val="50000"/>
                </a:srgbClr>
              </a:solidFill>
              <a:latin typeface="Garamond" panose="02020404030301010803"/>
              <a:ea typeface="+mn-ea"/>
              <a:cs typeface="+mn-cs"/>
            </a:rPr>
            <a:t>Development vs. Actual Course Shells</a:t>
          </a:r>
          <a:endParaRPr lang="ru-RU" sz="2100" kern="1200" dirty="0">
            <a:solidFill>
              <a:srgbClr val="E2E2E8">
                <a:lumMod val="50000"/>
              </a:srgbClr>
            </a:solidFill>
            <a:latin typeface="Garamond" panose="02020404030301010803"/>
            <a:ea typeface="+mn-ea"/>
            <a:cs typeface="+mn-cs"/>
          </a:endParaRPr>
        </a:p>
      </dgm:t>
    </dgm:pt>
    <dgm:pt modelId="{4F3F2426-EA56-4F79-A02F-DE7A210D680D}" type="parTrans" cxnId="{07D1F65C-7C41-4EB6-A133-CA7F29791640}">
      <dgm:prSet/>
      <dgm:spPr/>
      <dgm:t>
        <a:bodyPr/>
        <a:lstStyle/>
        <a:p>
          <a:endParaRPr lang="ru-RU"/>
        </a:p>
      </dgm:t>
    </dgm:pt>
    <dgm:pt modelId="{7D0A801E-90E9-4D73-A31E-D58F04D3BBF2}" type="sibTrans" cxnId="{07D1F65C-7C41-4EB6-A133-CA7F29791640}">
      <dgm:prSet/>
      <dgm:spPr/>
      <dgm:t>
        <a:bodyPr/>
        <a:lstStyle/>
        <a:p>
          <a:endParaRPr lang="ru-RU"/>
        </a:p>
      </dgm:t>
    </dgm:pt>
    <dgm:pt modelId="{82FBB04F-C8C4-4C2C-9F55-F79107F68EE5}">
      <dgm:prSet phldrT="[Text]" custT="1"/>
      <dgm:spPr>
        <a:blipFill rotWithShape="0">
          <a:blip xmlns:r="http://schemas.openxmlformats.org/officeDocument/2006/relationships" r:embed="rId1"/>
          <a:srcRect/>
          <a:stretch>
            <a:fillRect l="-168000" r="-168000"/>
          </a:stretch>
        </a:blipFill>
      </dgm:spPr>
      <dgm:t>
        <a:bodyPr/>
        <a:lstStyle/>
        <a:p>
          <a:pPr>
            <a:lnSpc>
              <a:spcPct val="100000"/>
            </a:lnSpc>
          </a:pPr>
          <a:r>
            <a:rPr lang="en-US" sz="2100" kern="1200" dirty="0">
              <a:solidFill>
                <a:srgbClr val="E2E2E8">
                  <a:lumMod val="50000"/>
                </a:srgbClr>
              </a:solidFill>
              <a:latin typeface="Garamond" panose="02020404030301010803"/>
              <a:ea typeface="+mn-ea"/>
              <a:cs typeface="+mn-cs"/>
            </a:rPr>
            <a:t>Course Flow</a:t>
          </a:r>
          <a:endParaRPr lang="ru-RU" sz="2100" kern="1200" dirty="0">
            <a:solidFill>
              <a:srgbClr val="E2E2E8">
                <a:lumMod val="50000"/>
              </a:srgbClr>
            </a:solidFill>
            <a:latin typeface="Garamond" panose="02020404030301010803"/>
            <a:ea typeface="+mn-ea"/>
            <a:cs typeface="+mn-cs"/>
          </a:endParaRPr>
        </a:p>
      </dgm:t>
    </dgm:pt>
    <dgm:pt modelId="{8513128D-6F9B-4F8A-84F0-E29A479AD5F8}" type="parTrans" cxnId="{E573777D-7622-4330-8BC2-A521B93970FB}">
      <dgm:prSet/>
      <dgm:spPr/>
      <dgm:t>
        <a:bodyPr/>
        <a:lstStyle/>
        <a:p>
          <a:endParaRPr lang="en-US"/>
        </a:p>
      </dgm:t>
    </dgm:pt>
    <dgm:pt modelId="{72B36EA4-0E7D-404C-929E-7F59444A18CD}" type="sibTrans" cxnId="{E573777D-7622-4330-8BC2-A521B93970FB}">
      <dgm:prSet/>
      <dgm:spPr/>
      <dgm:t>
        <a:bodyPr/>
        <a:lstStyle/>
        <a:p>
          <a:endParaRPr lang="en-US"/>
        </a:p>
      </dgm:t>
    </dgm:pt>
    <dgm:pt modelId="{5A259F57-B5C4-40C5-939D-A7C21B16FB47}">
      <dgm:prSet phldrT="[Text]" custT="1"/>
      <dgm:spPr>
        <a:blipFill rotWithShape="0">
          <a:blip xmlns:r="http://schemas.openxmlformats.org/officeDocument/2006/relationships" r:embed="rId1"/>
          <a:srcRect/>
          <a:stretch>
            <a:fillRect l="-168000" r="-168000"/>
          </a:stretch>
        </a:blipFill>
      </dgm:spPr>
      <dgm:t>
        <a:bodyPr/>
        <a:lstStyle/>
        <a:p>
          <a:pPr>
            <a:lnSpc>
              <a:spcPct val="100000"/>
            </a:lnSpc>
          </a:pPr>
          <a:r>
            <a:rPr lang="en-US" sz="2100" kern="1200" dirty="0">
              <a:solidFill>
                <a:srgbClr val="E2E2E8">
                  <a:lumMod val="50000"/>
                </a:srgbClr>
              </a:solidFill>
              <a:latin typeface="Garamond" panose="02020404030301010803"/>
              <a:ea typeface="+mn-ea"/>
              <a:cs typeface="+mn-cs"/>
            </a:rPr>
            <a:t>Course Settings and Expectations</a:t>
          </a:r>
          <a:endParaRPr lang="ru-RU" sz="2100" kern="1200" dirty="0">
            <a:solidFill>
              <a:srgbClr val="E2E2E8">
                <a:lumMod val="50000"/>
              </a:srgbClr>
            </a:solidFill>
            <a:latin typeface="Garamond" panose="02020404030301010803"/>
            <a:ea typeface="+mn-ea"/>
            <a:cs typeface="+mn-cs"/>
          </a:endParaRPr>
        </a:p>
      </dgm:t>
    </dgm:pt>
    <dgm:pt modelId="{57311651-50BE-4613-AB4F-1C634C257620}" type="sibTrans" cxnId="{7865863E-1BC2-47AE-BBFB-F40F27A905AE}">
      <dgm:prSet/>
      <dgm:spPr/>
      <dgm:t>
        <a:bodyPr/>
        <a:lstStyle/>
        <a:p>
          <a:endParaRPr lang="ru-RU"/>
        </a:p>
      </dgm:t>
    </dgm:pt>
    <dgm:pt modelId="{E359194E-724D-4C60-BA35-9B441D11C55E}" type="parTrans" cxnId="{7865863E-1BC2-47AE-BBFB-F40F27A905AE}">
      <dgm:prSet/>
      <dgm:spPr/>
      <dgm:t>
        <a:bodyPr/>
        <a:lstStyle/>
        <a:p>
          <a:endParaRPr lang="ru-RU"/>
        </a:p>
      </dgm:t>
    </dgm:pt>
    <dgm:pt modelId="{BEBE168A-5E85-43CC-B9BA-D1974F9A5753}" type="pres">
      <dgm:prSet presAssocID="{592373DC-11B1-4708-92E2-E1B8EB8D76D8}" presName="root" presStyleCnt="0">
        <dgm:presLayoutVars>
          <dgm:dir/>
          <dgm:resizeHandles val="exact"/>
        </dgm:presLayoutVars>
      </dgm:prSet>
      <dgm:spPr/>
    </dgm:pt>
    <dgm:pt modelId="{6F7D1589-E38C-4EEF-8940-633D1FA307AE}" type="pres">
      <dgm:prSet presAssocID="{7084B800-7E1D-4DA6-89C0-37EA52DDBCB8}" presName="compNode" presStyleCnt="0"/>
      <dgm:spPr/>
    </dgm:pt>
    <dgm:pt modelId="{5055791F-FD8B-4C95-BE9E-DCA1684759AE}" type="pres">
      <dgm:prSet presAssocID="{7084B800-7E1D-4DA6-89C0-37EA52DDBCB8}" presName="bgRect" presStyleLbl="bgShp" presStyleIdx="0" presStyleCnt="4" custLinFactNeighborY="-26451"/>
      <dgm:spPr>
        <a:prstGeom prst="rect">
          <a:avLst/>
        </a:prstGeom>
        <a:solidFill>
          <a:schemeClr val="bg1"/>
        </a:solidFill>
        <a:ln>
          <a:solidFill>
            <a:schemeClr val="bg2">
              <a:lumMod val="75000"/>
            </a:schemeClr>
          </a:solidFill>
        </a:ln>
      </dgm:spPr>
    </dgm:pt>
    <dgm:pt modelId="{3A2A1665-F91D-4C16-A420-BA5DD166AEE3}" type="pres">
      <dgm:prSet presAssocID="{7084B800-7E1D-4DA6-89C0-37EA52DDBCB8}"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Internet"/>
        </a:ext>
      </dgm:extLst>
    </dgm:pt>
    <dgm:pt modelId="{2BD51AD2-3E0A-4639-9A99-2EB58CCE5B59}" type="pres">
      <dgm:prSet presAssocID="{7084B800-7E1D-4DA6-89C0-37EA52DDBCB8}" presName="spaceRect" presStyleCnt="0"/>
      <dgm:spPr/>
    </dgm:pt>
    <dgm:pt modelId="{C777032A-9475-4396-9274-DE9A78A74CC0}" type="pres">
      <dgm:prSet presAssocID="{7084B800-7E1D-4DA6-89C0-37EA52DDBCB8}" presName="parTx" presStyleLbl="revTx" presStyleIdx="0" presStyleCnt="4" custLinFactNeighborX="-5805">
        <dgm:presLayoutVars>
          <dgm:chMax val="0"/>
          <dgm:chPref val="0"/>
        </dgm:presLayoutVars>
      </dgm:prSet>
      <dgm:spPr/>
    </dgm:pt>
    <dgm:pt modelId="{E8F86784-F939-4DC2-B805-3A2239B0770F}" type="pres">
      <dgm:prSet presAssocID="{29667D30-8073-4626-A65C-0442C9DA4455}" presName="sibTrans" presStyleCnt="0"/>
      <dgm:spPr/>
    </dgm:pt>
    <dgm:pt modelId="{B1715078-3176-4DF1-A2E4-CA69BD0DE3DE}" type="pres">
      <dgm:prSet presAssocID="{4786322A-3DB1-4B13-A039-9C2B4BD33902}" presName="compNode" presStyleCnt="0"/>
      <dgm:spPr/>
    </dgm:pt>
    <dgm:pt modelId="{7CF4F8AE-2437-4954-B698-495A078F9E64}" type="pres">
      <dgm:prSet presAssocID="{4786322A-3DB1-4B13-A039-9C2B4BD33902}" presName="bgRect" presStyleLbl="bgShp" presStyleIdx="1" presStyleCnt="4" custLinFactNeighborY="-23768"/>
      <dgm:spPr>
        <a:prstGeom prst="rect">
          <a:avLst/>
        </a:prstGeom>
        <a:solidFill>
          <a:schemeClr val="bg1"/>
        </a:solidFill>
        <a:ln>
          <a:solidFill>
            <a:schemeClr val="bg2">
              <a:lumMod val="75000"/>
            </a:schemeClr>
          </a:solidFill>
        </a:ln>
      </dgm:spPr>
    </dgm:pt>
    <dgm:pt modelId="{321B0D94-DDA9-4A26-A4C1-0608CDA16D85}" type="pres">
      <dgm:prSet presAssocID="{4786322A-3DB1-4B13-A039-9C2B4BD33902}" presName="iconRect" presStyleLbl="node1" presStyleIdx="1" presStyleCnt="4" custLinFactNeighborX="1525" custLinFactNeighborY="-3131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Stream"/>
        </a:ext>
      </dgm:extLst>
    </dgm:pt>
    <dgm:pt modelId="{6B38183A-C137-4797-A6AA-5032FB424C80}" type="pres">
      <dgm:prSet presAssocID="{4786322A-3DB1-4B13-A039-9C2B4BD33902}" presName="spaceRect" presStyleCnt="0"/>
      <dgm:spPr/>
    </dgm:pt>
    <dgm:pt modelId="{8988E990-E700-4C93-BC55-7BF7864AEFFE}" type="pres">
      <dgm:prSet presAssocID="{4786322A-3DB1-4B13-A039-9C2B4BD33902}" presName="parTx" presStyleLbl="revTx" presStyleIdx="1" presStyleCnt="4" custLinFactNeighborX="-5805" custLinFactNeighborY="-9302">
        <dgm:presLayoutVars>
          <dgm:chMax val="0"/>
          <dgm:chPref val="0"/>
        </dgm:presLayoutVars>
      </dgm:prSet>
      <dgm:spPr/>
    </dgm:pt>
    <dgm:pt modelId="{3E0BA4B3-4753-4805-92FA-4429EA7CC897}" type="pres">
      <dgm:prSet presAssocID="{7D0A801E-90E9-4D73-A31E-D58F04D3BBF2}" presName="sibTrans" presStyleCnt="0"/>
      <dgm:spPr/>
    </dgm:pt>
    <dgm:pt modelId="{8AC38D62-D40A-4C03-90E4-2F61E807B6F4}" type="pres">
      <dgm:prSet presAssocID="{5A259F57-B5C4-40C5-939D-A7C21B16FB47}" presName="compNode" presStyleCnt="0"/>
      <dgm:spPr/>
    </dgm:pt>
    <dgm:pt modelId="{362B79DA-BFF8-4895-8DC9-BC10460633E8}" type="pres">
      <dgm:prSet presAssocID="{5A259F57-B5C4-40C5-939D-A7C21B16FB47}" presName="bgRect" presStyleLbl="bgShp" presStyleIdx="2" presStyleCnt="4" custLinFactNeighborY="-48768"/>
      <dgm:spPr>
        <a:prstGeom prst="rect">
          <a:avLst/>
        </a:prstGeom>
        <a:solidFill>
          <a:schemeClr val="bg1"/>
        </a:solidFill>
        <a:ln>
          <a:solidFill>
            <a:schemeClr val="bg2">
              <a:lumMod val="75000"/>
            </a:schemeClr>
          </a:solidFill>
        </a:ln>
      </dgm:spPr>
    </dgm:pt>
    <dgm:pt modelId="{A71047BA-937F-4A10-B7D6-5EC59061C5B1}" type="pres">
      <dgm:prSet presAssocID="{5A259F57-B5C4-40C5-939D-A7C21B16FB47}" presName="iconRect" presStyleLbl="node1" presStyleIdx="2" presStyleCnt="4" custLinFactNeighborY="-64351"/>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Presentation with checklist"/>
        </a:ext>
      </dgm:extLst>
    </dgm:pt>
    <dgm:pt modelId="{EB9852C8-8257-43A9-A364-D7E0EB36D00C}" type="pres">
      <dgm:prSet presAssocID="{5A259F57-B5C4-40C5-939D-A7C21B16FB47}" presName="spaceRect" presStyleCnt="0"/>
      <dgm:spPr/>
    </dgm:pt>
    <dgm:pt modelId="{11601319-DCBD-4A85-BAD2-A1583DEC0D33}" type="pres">
      <dgm:prSet presAssocID="{5A259F57-B5C4-40C5-939D-A7C21B16FB47}" presName="parTx" presStyleLbl="revTx" presStyleIdx="2" presStyleCnt="4" custLinFactNeighborX="-6484" custLinFactNeighborY="-48768">
        <dgm:presLayoutVars>
          <dgm:chMax val="0"/>
          <dgm:chPref val="0"/>
        </dgm:presLayoutVars>
      </dgm:prSet>
      <dgm:spPr/>
    </dgm:pt>
    <dgm:pt modelId="{25FD8C8D-1D5D-4D49-BAAE-323421C5309B}" type="pres">
      <dgm:prSet presAssocID="{57311651-50BE-4613-AB4F-1C634C257620}" presName="sibTrans" presStyleCnt="0"/>
      <dgm:spPr/>
    </dgm:pt>
    <dgm:pt modelId="{5ACD49F4-C329-4F5E-825F-857B35FA469B}" type="pres">
      <dgm:prSet presAssocID="{82FBB04F-C8C4-4C2C-9F55-F79107F68EE5}" presName="compNode" presStyleCnt="0"/>
      <dgm:spPr/>
    </dgm:pt>
    <dgm:pt modelId="{18956EB2-DB6A-4517-A8B3-13D61F36277A}" type="pres">
      <dgm:prSet presAssocID="{82FBB04F-C8C4-4C2C-9F55-F79107F68EE5}" presName="bgRect" presStyleLbl="bgShp" presStyleIdx="3" presStyleCnt="4" custLinFactNeighborX="360" custLinFactNeighborY="-69539"/>
      <dgm:spPr/>
    </dgm:pt>
    <dgm:pt modelId="{35E7F0F9-4186-4A3C-914F-B44112ADD940}" type="pres">
      <dgm:prSet presAssocID="{82FBB04F-C8C4-4C2C-9F55-F79107F68EE5}" presName="iconRect" presStyleLbl="node1" presStyleIdx="3" presStyleCnt="4" custLinFactY="-26434" custLinFactNeighborX="6101" custLinFactNeighborY="-100000"/>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hevron arrows"/>
        </a:ext>
      </dgm:extLst>
    </dgm:pt>
    <dgm:pt modelId="{922F678A-7869-447C-AEBF-D97BB8B69E23}" type="pres">
      <dgm:prSet presAssocID="{82FBB04F-C8C4-4C2C-9F55-F79107F68EE5}" presName="spaceRect" presStyleCnt="0"/>
      <dgm:spPr/>
    </dgm:pt>
    <dgm:pt modelId="{BF387B9E-1A9C-4E6F-9A7A-D5658F8E86DB}" type="pres">
      <dgm:prSet presAssocID="{82FBB04F-C8C4-4C2C-9F55-F79107F68EE5}" presName="parTx" presStyleLbl="revTx" presStyleIdx="3" presStyleCnt="4" custLinFactNeighborX="-3347" custLinFactNeighborY="-69539">
        <dgm:presLayoutVars>
          <dgm:chMax val="0"/>
          <dgm:chPref val="0"/>
        </dgm:presLayoutVars>
      </dgm:prSet>
      <dgm:spPr/>
    </dgm:pt>
  </dgm:ptLst>
  <dgm:cxnLst>
    <dgm:cxn modelId="{F2303A0F-C26C-A347-822C-DA097F252A6B}" type="presOf" srcId="{5A259F57-B5C4-40C5-939D-A7C21B16FB47}" destId="{11601319-DCBD-4A85-BAD2-A1583DEC0D33}" srcOrd="0" destOrd="0" presId="urn:microsoft.com/office/officeart/2018/2/layout/IconVerticalSolidList"/>
    <dgm:cxn modelId="{63841A12-C18B-1141-BB66-67F94352C339}" type="presOf" srcId="{7084B800-7E1D-4DA6-89C0-37EA52DDBCB8}" destId="{C777032A-9475-4396-9274-DE9A78A74CC0}" srcOrd="0" destOrd="0" presId="urn:microsoft.com/office/officeart/2018/2/layout/IconVerticalSolidList"/>
    <dgm:cxn modelId="{7865863E-1BC2-47AE-BBFB-F40F27A905AE}" srcId="{592373DC-11B1-4708-92E2-E1B8EB8D76D8}" destId="{5A259F57-B5C4-40C5-939D-A7C21B16FB47}" srcOrd="2" destOrd="0" parTransId="{E359194E-724D-4C60-BA35-9B441D11C55E}" sibTransId="{57311651-50BE-4613-AB4F-1C634C257620}"/>
    <dgm:cxn modelId="{07D1F65C-7C41-4EB6-A133-CA7F29791640}" srcId="{592373DC-11B1-4708-92E2-E1B8EB8D76D8}" destId="{4786322A-3DB1-4B13-A039-9C2B4BD33902}" srcOrd="1" destOrd="0" parTransId="{4F3F2426-EA56-4F79-A02F-DE7A210D680D}" sibTransId="{7D0A801E-90E9-4D73-A31E-D58F04D3BBF2}"/>
    <dgm:cxn modelId="{9B527D63-3134-1743-961D-BB943F9BC328}" type="presOf" srcId="{4786322A-3DB1-4B13-A039-9C2B4BD33902}" destId="{8988E990-E700-4C93-BC55-7BF7864AEFFE}" srcOrd="0" destOrd="0" presId="urn:microsoft.com/office/officeart/2018/2/layout/IconVerticalSolidList"/>
    <dgm:cxn modelId="{2D8AA268-3487-4621-9C2F-A5675FFECC1F}" type="presOf" srcId="{82FBB04F-C8C4-4C2C-9F55-F79107F68EE5}" destId="{BF387B9E-1A9C-4E6F-9A7A-D5658F8E86DB}" srcOrd="0" destOrd="0" presId="urn:microsoft.com/office/officeart/2018/2/layout/IconVerticalSolidList"/>
    <dgm:cxn modelId="{E573777D-7622-4330-8BC2-A521B93970FB}" srcId="{592373DC-11B1-4708-92E2-E1B8EB8D76D8}" destId="{82FBB04F-C8C4-4C2C-9F55-F79107F68EE5}" srcOrd="3" destOrd="0" parTransId="{8513128D-6F9B-4F8A-84F0-E29A479AD5F8}" sibTransId="{72B36EA4-0E7D-404C-929E-7F59444A18CD}"/>
    <dgm:cxn modelId="{99FCC3A2-7D1A-B343-BC04-AA140FF8D6F7}" type="presOf" srcId="{592373DC-11B1-4708-92E2-E1B8EB8D76D8}" destId="{BEBE168A-5E85-43CC-B9BA-D1974F9A5753}" srcOrd="0" destOrd="0" presId="urn:microsoft.com/office/officeart/2018/2/layout/IconVerticalSolidList"/>
    <dgm:cxn modelId="{D7BBB8C6-B60F-4050-B5C1-3F3A86AF4294}" srcId="{592373DC-11B1-4708-92E2-E1B8EB8D76D8}" destId="{7084B800-7E1D-4DA6-89C0-37EA52DDBCB8}" srcOrd="0" destOrd="0" parTransId="{E459F664-A62C-4466-90D1-14D94F7456F9}" sibTransId="{29667D30-8073-4626-A65C-0442C9DA4455}"/>
    <dgm:cxn modelId="{EC6A6010-62D0-E741-9ED3-0E0A4F187C22}" type="presParOf" srcId="{BEBE168A-5E85-43CC-B9BA-D1974F9A5753}" destId="{6F7D1589-E38C-4EEF-8940-633D1FA307AE}" srcOrd="0" destOrd="0" presId="urn:microsoft.com/office/officeart/2018/2/layout/IconVerticalSolidList"/>
    <dgm:cxn modelId="{3651A24D-686D-D14B-8701-AFB991DD91A7}" type="presParOf" srcId="{6F7D1589-E38C-4EEF-8940-633D1FA307AE}" destId="{5055791F-FD8B-4C95-BE9E-DCA1684759AE}" srcOrd="0" destOrd="0" presId="urn:microsoft.com/office/officeart/2018/2/layout/IconVerticalSolidList"/>
    <dgm:cxn modelId="{7B546F74-9BC9-8B4A-907D-549F35C2FD3E}" type="presParOf" srcId="{6F7D1589-E38C-4EEF-8940-633D1FA307AE}" destId="{3A2A1665-F91D-4C16-A420-BA5DD166AEE3}" srcOrd="1" destOrd="0" presId="urn:microsoft.com/office/officeart/2018/2/layout/IconVerticalSolidList"/>
    <dgm:cxn modelId="{E8DFB209-C627-2849-A9A8-82FA4FE3CBC9}" type="presParOf" srcId="{6F7D1589-E38C-4EEF-8940-633D1FA307AE}" destId="{2BD51AD2-3E0A-4639-9A99-2EB58CCE5B59}" srcOrd="2" destOrd="0" presId="urn:microsoft.com/office/officeart/2018/2/layout/IconVerticalSolidList"/>
    <dgm:cxn modelId="{366B5496-FD7E-304F-8B99-D11946F94228}" type="presParOf" srcId="{6F7D1589-E38C-4EEF-8940-633D1FA307AE}" destId="{C777032A-9475-4396-9274-DE9A78A74CC0}" srcOrd="3" destOrd="0" presId="urn:microsoft.com/office/officeart/2018/2/layout/IconVerticalSolidList"/>
    <dgm:cxn modelId="{DE81DE76-EB46-0649-BD1A-C07B117C077E}" type="presParOf" srcId="{BEBE168A-5E85-43CC-B9BA-D1974F9A5753}" destId="{E8F86784-F939-4DC2-B805-3A2239B0770F}" srcOrd="1" destOrd="0" presId="urn:microsoft.com/office/officeart/2018/2/layout/IconVerticalSolidList"/>
    <dgm:cxn modelId="{81974EFD-7ED7-404C-A7EA-97800BA1897B}" type="presParOf" srcId="{BEBE168A-5E85-43CC-B9BA-D1974F9A5753}" destId="{B1715078-3176-4DF1-A2E4-CA69BD0DE3DE}" srcOrd="2" destOrd="0" presId="urn:microsoft.com/office/officeart/2018/2/layout/IconVerticalSolidList"/>
    <dgm:cxn modelId="{7B2034C8-584E-E84E-8A99-1E4DA478C58D}" type="presParOf" srcId="{B1715078-3176-4DF1-A2E4-CA69BD0DE3DE}" destId="{7CF4F8AE-2437-4954-B698-495A078F9E64}" srcOrd="0" destOrd="0" presId="urn:microsoft.com/office/officeart/2018/2/layout/IconVerticalSolidList"/>
    <dgm:cxn modelId="{EBEFAFAD-B5F2-8F47-8319-9C351553D79B}" type="presParOf" srcId="{B1715078-3176-4DF1-A2E4-CA69BD0DE3DE}" destId="{321B0D94-DDA9-4A26-A4C1-0608CDA16D85}" srcOrd="1" destOrd="0" presId="urn:microsoft.com/office/officeart/2018/2/layout/IconVerticalSolidList"/>
    <dgm:cxn modelId="{0C0BCCB3-B2AC-DB41-9209-8BD32F39E7CA}" type="presParOf" srcId="{B1715078-3176-4DF1-A2E4-CA69BD0DE3DE}" destId="{6B38183A-C137-4797-A6AA-5032FB424C80}" srcOrd="2" destOrd="0" presId="urn:microsoft.com/office/officeart/2018/2/layout/IconVerticalSolidList"/>
    <dgm:cxn modelId="{6AF7860D-FDAE-D944-A15C-8365DBB36ED6}" type="presParOf" srcId="{B1715078-3176-4DF1-A2E4-CA69BD0DE3DE}" destId="{8988E990-E700-4C93-BC55-7BF7864AEFFE}" srcOrd="3" destOrd="0" presId="urn:microsoft.com/office/officeart/2018/2/layout/IconVerticalSolidList"/>
    <dgm:cxn modelId="{CD041CC3-1B2B-0A49-8583-652223566037}" type="presParOf" srcId="{BEBE168A-5E85-43CC-B9BA-D1974F9A5753}" destId="{3E0BA4B3-4753-4805-92FA-4429EA7CC897}" srcOrd="3" destOrd="0" presId="urn:microsoft.com/office/officeart/2018/2/layout/IconVerticalSolidList"/>
    <dgm:cxn modelId="{C79D7556-5663-3B45-856D-8AD7077904A0}" type="presParOf" srcId="{BEBE168A-5E85-43CC-B9BA-D1974F9A5753}" destId="{8AC38D62-D40A-4C03-90E4-2F61E807B6F4}" srcOrd="4" destOrd="0" presId="urn:microsoft.com/office/officeart/2018/2/layout/IconVerticalSolidList"/>
    <dgm:cxn modelId="{85E93609-D9D6-D04C-A00A-F1246F71060D}" type="presParOf" srcId="{8AC38D62-D40A-4C03-90E4-2F61E807B6F4}" destId="{362B79DA-BFF8-4895-8DC9-BC10460633E8}" srcOrd="0" destOrd="0" presId="urn:microsoft.com/office/officeart/2018/2/layout/IconVerticalSolidList"/>
    <dgm:cxn modelId="{5ED59C04-8791-F04A-BB21-4A3CDC5678C0}" type="presParOf" srcId="{8AC38D62-D40A-4C03-90E4-2F61E807B6F4}" destId="{A71047BA-937F-4A10-B7D6-5EC59061C5B1}" srcOrd="1" destOrd="0" presId="urn:microsoft.com/office/officeart/2018/2/layout/IconVerticalSolidList"/>
    <dgm:cxn modelId="{4BDF84FC-270E-6145-849A-05FD8C710ACF}" type="presParOf" srcId="{8AC38D62-D40A-4C03-90E4-2F61E807B6F4}" destId="{EB9852C8-8257-43A9-A364-D7E0EB36D00C}" srcOrd="2" destOrd="0" presId="urn:microsoft.com/office/officeart/2018/2/layout/IconVerticalSolidList"/>
    <dgm:cxn modelId="{8AF7C97D-0296-3E48-98E6-5ABF5F48FAE1}" type="presParOf" srcId="{8AC38D62-D40A-4C03-90E4-2F61E807B6F4}" destId="{11601319-DCBD-4A85-BAD2-A1583DEC0D33}" srcOrd="3" destOrd="0" presId="urn:microsoft.com/office/officeart/2018/2/layout/IconVerticalSolidList"/>
    <dgm:cxn modelId="{4D1E1935-D35F-43CA-A5B8-6B3BBA6E0A40}" type="presParOf" srcId="{BEBE168A-5E85-43CC-B9BA-D1974F9A5753}" destId="{25FD8C8D-1D5D-4D49-BAAE-323421C5309B}" srcOrd="5" destOrd="0" presId="urn:microsoft.com/office/officeart/2018/2/layout/IconVerticalSolidList"/>
    <dgm:cxn modelId="{6D606586-55C2-4B2A-9E17-EF3D9F2845E3}" type="presParOf" srcId="{BEBE168A-5E85-43CC-B9BA-D1974F9A5753}" destId="{5ACD49F4-C329-4F5E-825F-857B35FA469B}" srcOrd="6" destOrd="0" presId="urn:microsoft.com/office/officeart/2018/2/layout/IconVerticalSolidList"/>
    <dgm:cxn modelId="{F0143198-178E-452F-8A32-CC5FE9C674E5}" type="presParOf" srcId="{5ACD49F4-C329-4F5E-825F-857B35FA469B}" destId="{18956EB2-DB6A-4517-A8B3-13D61F36277A}" srcOrd="0" destOrd="0" presId="urn:microsoft.com/office/officeart/2018/2/layout/IconVerticalSolidList"/>
    <dgm:cxn modelId="{1FC510C4-569B-493B-A363-41936A69A8B2}" type="presParOf" srcId="{5ACD49F4-C329-4F5E-825F-857B35FA469B}" destId="{35E7F0F9-4186-4A3C-914F-B44112ADD940}" srcOrd="1" destOrd="0" presId="urn:microsoft.com/office/officeart/2018/2/layout/IconVerticalSolidList"/>
    <dgm:cxn modelId="{D2A7AD00-A0DA-4110-8FB5-27E8A536A24F}" type="presParOf" srcId="{5ACD49F4-C329-4F5E-825F-857B35FA469B}" destId="{922F678A-7869-447C-AEBF-D97BB8B69E23}" srcOrd="2" destOrd="0" presId="urn:microsoft.com/office/officeart/2018/2/layout/IconVerticalSolidList"/>
    <dgm:cxn modelId="{6197087C-11D2-4B5D-B772-6CD7C536A133}" type="presParOf" srcId="{5ACD49F4-C329-4F5E-825F-857B35FA469B}" destId="{BF387B9E-1A9C-4E6F-9A7A-D5658F8E86DB}"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A06EF8-C44C-3748-9764-AE4273DBF461}" type="doc">
      <dgm:prSet loTypeId="urn:microsoft.com/office/officeart/2005/8/layout/vList3" loCatId="relationship" qsTypeId="urn:microsoft.com/office/officeart/2005/8/quickstyle/simple1" qsCatId="simple" csTypeId="urn:microsoft.com/office/officeart/2005/8/colors/accent1_2" csCatId="accent1" phldr="1"/>
      <dgm:spPr/>
      <dgm:t>
        <a:bodyPr/>
        <a:lstStyle/>
        <a:p>
          <a:endParaRPr lang="en-US"/>
        </a:p>
      </dgm:t>
    </dgm:pt>
    <dgm:pt modelId="{D628E284-19C3-D449-8B21-86B1DDF5CCB3}">
      <dgm:prSet phldrT="[Text]"/>
      <dgm:spPr/>
      <dgm:t>
        <a:bodyPr/>
        <a:lstStyle/>
        <a:p>
          <a:r>
            <a:rPr lang="en-US" dirty="0"/>
            <a:t>Learner-to-content</a:t>
          </a:r>
        </a:p>
      </dgm:t>
    </dgm:pt>
    <dgm:pt modelId="{74A9B29A-3C05-A948-A865-5171F76BB8DE}" type="parTrans" cxnId="{A87B9B12-F17B-874E-99ED-2C527BC9ECAF}">
      <dgm:prSet/>
      <dgm:spPr/>
      <dgm:t>
        <a:bodyPr/>
        <a:lstStyle/>
        <a:p>
          <a:endParaRPr lang="en-US"/>
        </a:p>
      </dgm:t>
    </dgm:pt>
    <dgm:pt modelId="{142CEDAE-1943-6948-B2B2-3350C8DF83A2}" type="sibTrans" cxnId="{A87B9B12-F17B-874E-99ED-2C527BC9ECAF}">
      <dgm:prSet/>
      <dgm:spPr/>
      <dgm:t>
        <a:bodyPr/>
        <a:lstStyle/>
        <a:p>
          <a:endParaRPr lang="en-US"/>
        </a:p>
      </dgm:t>
    </dgm:pt>
    <dgm:pt modelId="{C5E72B95-4CD2-214F-9A60-933A1424B5C2}">
      <dgm:prSet phldrT="[Text]"/>
      <dgm:spPr/>
      <dgm:t>
        <a:bodyPr/>
        <a:lstStyle/>
        <a:p>
          <a:r>
            <a:rPr lang="en-US" dirty="0"/>
            <a:t>Learner-to-instructor</a:t>
          </a:r>
        </a:p>
      </dgm:t>
    </dgm:pt>
    <dgm:pt modelId="{728CC16A-84EB-FB4D-8836-24FB6C6D509F}" type="parTrans" cxnId="{B508ADE9-34F3-264D-8C6E-8404A1186DF3}">
      <dgm:prSet/>
      <dgm:spPr/>
      <dgm:t>
        <a:bodyPr/>
        <a:lstStyle/>
        <a:p>
          <a:endParaRPr lang="en-US"/>
        </a:p>
      </dgm:t>
    </dgm:pt>
    <dgm:pt modelId="{9C8A9903-2B1F-4C48-8567-80521FC6ABB9}" type="sibTrans" cxnId="{B508ADE9-34F3-264D-8C6E-8404A1186DF3}">
      <dgm:prSet/>
      <dgm:spPr/>
      <dgm:t>
        <a:bodyPr/>
        <a:lstStyle/>
        <a:p>
          <a:endParaRPr lang="en-US"/>
        </a:p>
      </dgm:t>
    </dgm:pt>
    <dgm:pt modelId="{1FD94870-0F72-D448-8325-6AE02E139DCF}">
      <dgm:prSet phldrT="[Text]"/>
      <dgm:spPr/>
      <dgm:t>
        <a:bodyPr/>
        <a:lstStyle/>
        <a:p>
          <a:r>
            <a:rPr lang="en-US" dirty="0"/>
            <a:t>Learner-to-student</a:t>
          </a:r>
        </a:p>
      </dgm:t>
    </dgm:pt>
    <dgm:pt modelId="{E2C26453-6D82-A543-8CAE-361B531EF4A6}" type="parTrans" cxnId="{F8C2E7DA-EF56-AF42-B61F-F75D1C44EAE4}">
      <dgm:prSet/>
      <dgm:spPr/>
      <dgm:t>
        <a:bodyPr/>
        <a:lstStyle/>
        <a:p>
          <a:endParaRPr lang="en-US"/>
        </a:p>
      </dgm:t>
    </dgm:pt>
    <dgm:pt modelId="{23DACE06-D969-8A41-83A7-59944EF41AC6}" type="sibTrans" cxnId="{F8C2E7DA-EF56-AF42-B61F-F75D1C44EAE4}">
      <dgm:prSet/>
      <dgm:spPr/>
      <dgm:t>
        <a:bodyPr/>
        <a:lstStyle/>
        <a:p>
          <a:endParaRPr lang="en-US"/>
        </a:p>
      </dgm:t>
    </dgm:pt>
    <dgm:pt modelId="{9800D5FF-F91F-D047-82CF-AF9FB47CADCE}" type="pres">
      <dgm:prSet presAssocID="{B8A06EF8-C44C-3748-9764-AE4273DBF461}" presName="linearFlow" presStyleCnt="0">
        <dgm:presLayoutVars>
          <dgm:dir/>
          <dgm:resizeHandles val="exact"/>
        </dgm:presLayoutVars>
      </dgm:prSet>
      <dgm:spPr/>
    </dgm:pt>
    <dgm:pt modelId="{623F7E86-DB53-5F40-BC0F-4D31814D1B3F}" type="pres">
      <dgm:prSet presAssocID="{D628E284-19C3-D449-8B21-86B1DDF5CCB3}" presName="composite" presStyleCnt="0"/>
      <dgm:spPr/>
    </dgm:pt>
    <dgm:pt modelId="{E57E536D-6D12-CA44-8068-B746655CC407}" type="pres">
      <dgm:prSet presAssocID="{D628E284-19C3-D449-8B21-86B1DDF5CCB3}" presName="imgShp" presStyleLbl="fgImgPlace1" presStyleIdx="0" presStyleCnt="3" custScaleX="201539" custScaleY="187629" custLinFactNeighborX="-62082" custLinFactNeighborY="1759"/>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1DDBED4C-ADC8-EB45-BA48-DB807D9550A6}" type="pres">
      <dgm:prSet presAssocID="{D628E284-19C3-D449-8B21-86B1DDF5CCB3}" presName="txShp" presStyleLbl="node1" presStyleIdx="0" presStyleCnt="3">
        <dgm:presLayoutVars>
          <dgm:bulletEnabled val="1"/>
        </dgm:presLayoutVars>
      </dgm:prSet>
      <dgm:spPr/>
    </dgm:pt>
    <dgm:pt modelId="{00A951E1-BCEC-2243-BAA7-A3FA852CCDCC}" type="pres">
      <dgm:prSet presAssocID="{142CEDAE-1943-6948-B2B2-3350C8DF83A2}" presName="spacing" presStyleCnt="0"/>
      <dgm:spPr/>
    </dgm:pt>
    <dgm:pt modelId="{F81013F7-20F0-D345-9102-FCFEEE48D6E6}" type="pres">
      <dgm:prSet presAssocID="{C5E72B95-4CD2-214F-9A60-933A1424B5C2}" presName="composite" presStyleCnt="0"/>
      <dgm:spPr/>
    </dgm:pt>
    <dgm:pt modelId="{AA81AFD6-2897-404A-B524-C362A5BD5484}" type="pres">
      <dgm:prSet presAssocID="{C5E72B95-4CD2-214F-9A60-933A1424B5C2}" presName="imgShp" presStyleLbl="fgImgPlace1" presStyleIdx="1" presStyleCnt="3" custScaleX="207707" custScaleY="195393" custLinFactNeighborX="-53065" custLinFactNeighborY="-7131"/>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25FF895D-58B4-D743-A56C-E69FA6E24752}" type="pres">
      <dgm:prSet presAssocID="{C5E72B95-4CD2-214F-9A60-933A1424B5C2}" presName="txShp" presStyleLbl="node1" presStyleIdx="1" presStyleCnt="3">
        <dgm:presLayoutVars>
          <dgm:bulletEnabled val="1"/>
        </dgm:presLayoutVars>
      </dgm:prSet>
      <dgm:spPr/>
    </dgm:pt>
    <dgm:pt modelId="{AA00A606-C089-8D47-B999-CC258DBACB80}" type="pres">
      <dgm:prSet presAssocID="{9C8A9903-2B1F-4C48-8567-80521FC6ABB9}" presName="spacing" presStyleCnt="0"/>
      <dgm:spPr/>
    </dgm:pt>
    <dgm:pt modelId="{3AF33CBC-14EA-EE47-B18B-6C6219310C9B}" type="pres">
      <dgm:prSet presAssocID="{1FD94870-0F72-D448-8325-6AE02E139DCF}" presName="composite" presStyleCnt="0"/>
      <dgm:spPr/>
    </dgm:pt>
    <dgm:pt modelId="{08276E9D-1189-5643-B14D-44AAE44B96BF}" type="pres">
      <dgm:prSet presAssocID="{1FD94870-0F72-D448-8325-6AE02E139DCF}" presName="imgShp" presStyleLbl="fgImgPlace1" presStyleIdx="2" presStyleCnt="3" custScaleX="216497" custScaleY="200833" custLinFactNeighborX="-43965" custLinFactNeighborY="-1232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29AFCA01-3960-5B48-8FCE-DECAFA0D0965}" type="pres">
      <dgm:prSet presAssocID="{1FD94870-0F72-D448-8325-6AE02E139DCF}" presName="txShp" presStyleLbl="node1" presStyleIdx="2" presStyleCnt="3">
        <dgm:presLayoutVars>
          <dgm:bulletEnabled val="1"/>
        </dgm:presLayoutVars>
      </dgm:prSet>
      <dgm:spPr/>
    </dgm:pt>
  </dgm:ptLst>
  <dgm:cxnLst>
    <dgm:cxn modelId="{A87B9B12-F17B-874E-99ED-2C527BC9ECAF}" srcId="{B8A06EF8-C44C-3748-9764-AE4273DBF461}" destId="{D628E284-19C3-D449-8B21-86B1DDF5CCB3}" srcOrd="0" destOrd="0" parTransId="{74A9B29A-3C05-A948-A865-5171F76BB8DE}" sibTransId="{142CEDAE-1943-6948-B2B2-3350C8DF83A2}"/>
    <dgm:cxn modelId="{5C98493D-9E87-AD4F-8260-BCDD0529B0E5}" type="presOf" srcId="{C5E72B95-4CD2-214F-9A60-933A1424B5C2}" destId="{25FF895D-58B4-D743-A56C-E69FA6E24752}" srcOrd="0" destOrd="0" presId="urn:microsoft.com/office/officeart/2005/8/layout/vList3"/>
    <dgm:cxn modelId="{DFC8C76D-2FC9-4C49-B3E9-E081A6B82728}" type="presOf" srcId="{D628E284-19C3-D449-8B21-86B1DDF5CCB3}" destId="{1DDBED4C-ADC8-EB45-BA48-DB807D9550A6}" srcOrd="0" destOrd="0" presId="urn:microsoft.com/office/officeart/2005/8/layout/vList3"/>
    <dgm:cxn modelId="{23D7A29A-0499-8D43-9DF8-BBBF8407625B}" type="presOf" srcId="{1FD94870-0F72-D448-8325-6AE02E139DCF}" destId="{29AFCA01-3960-5B48-8FCE-DECAFA0D0965}" srcOrd="0" destOrd="0" presId="urn:microsoft.com/office/officeart/2005/8/layout/vList3"/>
    <dgm:cxn modelId="{90676AB0-95AE-0D49-AFD0-68DDAA8D7A15}" type="presOf" srcId="{B8A06EF8-C44C-3748-9764-AE4273DBF461}" destId="{9800D5FF-F91F-D047-82CF-AF9FB47CADCE}" srcOrd="0" destOrd="0" presId="urn:microsoft.com/office/officeart/2005/8/layout/vList3"/>
    <dgm:cxn modelId="{F8C2E7DA-EF56-AF42-B61F-F75D1C44EAE4}" srcId="{B8A06EF8-C44C-3748-9764-AE4273DBF461}" destId="{1FD94870-0F72-D448-8325-6AE02E139DCF}" srcOrd="2" destOrd="0" parTransId="{E2C26453-6D82-A543-8CAE-361B531EF4A6}" sibTransId="{23DACE06-D969-8A41-83A7-59944EF41AC6}"/>
    <dgm:cxn modelId="{B508ADE9-34F3-264D-8C6E-8404A1186DF3}" srcId="{B8A06EF8-C44C-3748-9764-AE4273DBF461}" destId="{C5E72B95-4CD2-214F-9A60-933A1424B5C2}" srcOrd="1" destOrd="0" parTransId="{728CC16A-84EB-FB4D-8836-24FB6C6D509F}" sibTransId="{9C8A9903-2B1F-4C48-8567-80521FC6ABB9}"/>
    <dgm:cxn modelId="{C8700AA2-E602-5644-B90A-31BCBCBC34CB}" type="presParOf" srcId="{9800D5FF-F91F-D047-82CF-AF9FB47CADCE}" destId="{623F7E86-DB53-5F40-BC0F-4D31814D1B3F}" srcOrd="0" destOrd="0" presId="urn:microsoft.com/office/officeart/2005/8/layout/vList3"/>
    <dgm:cxn modelId="{E90381F9-6952-CF4E-B8BE-4BFA6C1E4C4E}" type="presParOf" srcId="{623F7E86-DB53-5F40-BC0F-4D31814D1B3F}" destId="{E57E536D-6D12-CA44-8068-B746655CC407}" srcOrd="0" destOrd="0" presId="urn:microsoft.com/office/officeart/2005/8/layout/vList3"/>
    <dgm:cxn modelId="{088D568C-F50E-2C42-9C3E-50A1BC5FC04C}" type="presParOf" srcId="{623F7E86-DB53-5F40-BC0F-4D31814D1B3F}" destId="{1DDBED4C-ADC8-EB45-BA48-DB807D9550A6}" srcOrd="1" destOrd="0" presId="urn:microsoft.com/office/officeart/2005/8/layout/vList3"/>
    <dgm:cxn modelId="{929898D9-228F-D94F-9D7C-992C76609A33}" type="presParOf" srcId="{9800D5FF-F91F-D047-82CF-AF9FB47CADCE}" destId="{00A951E1-BCEC-2243-BAA7-A3FA852CCDCC}" srcOrd="1" destOrd="0" presId="urn:microsoft.com/office/officeart/2005/8/layout/vList3"/>
    <dgm:cxn modelId="{CAD23348-853E-4D4A-A376-DAD66589C948}" type="presParOf" srcId="{9800D5FF-F91F-D047-82CF-AF9FB47CADCE}" destId="{F81013F7-20F0-D345-9102-FCFEEE48D6E6}" srcOrd="2" destOrd="0" presId="urn:microsoft.com/office/officeart/2005/8/layout/vList3"/>
    <dgm:cxn modelId="{0929931E-EA8B-0F4A-B14E-325658AA2B26}" type="presParOf" srcId="{F81013F7-20F0-D345-9102-FCFEEE48D6E6}" destId="{AA81AFD6-2897-404A-B524-C362A5BD5484}" srcOrd="0" destOrd="0" presId="urn:microsoft.com/office/officeart/2005/8/layout/vList3"/>
    <dgm:cxn modelId="{EE28271B-6162-7C43-A7E3-915FF6F39DB7}" type="presParOf" srcId="{F81013F7-20F0-D345-9102-FCFEEE48D6E6}" destId="{25FF895D-58B4-D743-A56C-E69FA6E24752}" srcOrd="1" destOrd="0" presId="urn:microsoft.com/office/officeart/2005/8/layout/vList3"/>
    <dgm:cxn modelId="{210A1FC6-FBA3-724A-A714-9CF38E1F85B7}" type="presParOf" srcId="{9800D5FF-F91F-D047-82CF-AF9FB47CADCE}" destId="{AA00A606-C089-8D47-B999-CC258DBACB80}" srcOrd="3" destOrd="0" presId="urn:microsoft.com/office/officeart/2005/8/layout/vList3"/>
    <dgm:cxn modelId="{DA1DAB29-463E-144D-A8A9-91BAC734117C}" type="presParOf" srcId="{9800D5FF-F91F-D047-82CF-AF9FB47CADCE}" destId="{3AF33CBC-14EA-EE47-B18B-6C6219310C9B}" srcOrd="4" destOrd="0" presId="urn:microsoft.com/office/officeart/2005/8/layout/vList3"/>
    <dgm:cxn modelId="{28C73679-640D-0447-98C4-B2245998CBD3}" type="presParOf" srcId="{3AF33CBC-14EA-EE47-B18B-6C6219310C9B}" destId="{08276E9D-1189-5643-B14D-44AAE44B96BF}" srcOrd="0" destOrd="0" presId="urn:microsoft.com/office/officeart/2005/8/layout/vList3"/>
    <dgm:cxn modelId="{497B7E81-B5A2-024D-B50A-9F36DECCA582}" type="presParOf" srcId="{3AF33CBC-14EA-EE47-B18B-6C6219310C9B}" destId="{29AFCA01-3960-5B48-8FCE-DECAFA0D096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5791F-FD8B-4C95-BE9E-DCA1684759AE}">
      <dsp:nvSpPr>
        <dsp:cNvPr id="0" name=""/>
        <dsp:cNvSpPr/>
      </dsp:nvSpPr>
      <dsp:spPr>
        <a:xfrm>
          <a:off x="0" y="0"/>
          <a:ext cx="3498056" cy="759400"/>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A2A1665-F91D-4C16-A420-BA5DD166AEE3}">
      <dsp:nvSpPr>
        <dsp:cNvPr id="0" name=""/>
        <dsp:cNvSpPr/>
      </dsp:nvSpPr>
      <dsp:spPr>
        <a:xfrm>
          <a:off x="229718" y="172649"/>
          <a:ext cx="418078" cy="4176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77032A-9475-4396-9274-DE9A78A74CC0}">
      <dsp:nvSpPr>
        <dsp:cNvPr id="0" name=""/>
        <dsp:cNvSpPr/>
      </dsp:nvSpPr>
      <dsp:spPr>
        <a:xfrm>
          <a:off x="738527" y="1784"/>
          <a:ext cx="2394280" cy="760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8" tIns="80448" rIns="80448" bIns="80448" numCol="1" spcCol="1270" anchor="ctr" anchorCtr="0">
          <a:noAutofit/>
        </a:bodyPr>
        <a:lstStyle/>
        <a:p>
          <a:pPr marL="0" lvl="0" indent="0" algn="l" defTabSz="933450">
            <a:lnSpc>
              <a:spcPct val="100000"/>
            </a:lnSpc>
            <a:spcBef>
              <a:spcPct val="0"/>
            </a:spcBef>
            <a:spcAft>
              <a:spcPct val="35000"/>
            </a:spcAft>
            <a:buNone/>
          </a:pPr>
          <a:r>
            <a:rPr lang="en-US" sz="2100" kern="1200" dirty="0">
              <a:solidFill>
                <a:schemeClr val="bg2">
                  <a:lumMod val="50000"/>
                </a:schemeClr>
              </a:solidFill>
            </a:rPr>
            <a:t>Common Course Template</a:t>
          </a:r>
          <a:endParaRPr lang="ru-RU" sz="2100" kern="1200" dirty="0">
            <a:solidFill>
              <a:schemeClr val="bg2">
                <a:lumMod val="50000"/>
              </a:schemeClr>
            </a:solidFill>
          </a:endParaRPr>
        </a:p>
      </dsp:txBody>
      <dsp:txXfrm>
        <a:off x="738527" y="1784"/>
        <a:ext cx="2394280" cy="760142"/>
      </dsp:txXfrm>
    </dsp:sp>
    <dsp:sp modelId="{7CF4F8AE-2437-4954-B698-495A078F9E64}">
      <dsp:nvSpPr>
        <dsp:cNvPr id="0" name=""/>
        <dsp:cNvSpPr/>
      </dsp:nvSpPr>
      <dsp:spPr>
        <a:xfrm>
          <a:off x="0" y="755179"/>
          <a:ext cx="3498056" cy="759400"/>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21B0D94-DDA9-4A26-A4C1-0608CDA16D85}">
      <dsp:nvSpPr>
        <dsp:cNvPr id="0" name=""/>
        <dsp:cNvSpPr/>
      </dsp:nvSpPr>
      <dsp:spPr>
        <a:xfrm>
          <a:off x="236094" y="975753"/>
          <a:ext cx="418078" cy="4176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88E990-E700-4C93-BC55-7BF7864AEFFE}">
      <dsp:nvSpPr>
        <dsp:cNvPr id="0" name=""/>
        <dsp:cNvSpPr/>
      </dsp:nvSpPr>
      <dsp:spPr>
        <a:xfrm>
          <a:off x="738527" y="864965"/>
          <a:ext cx="2394280" cy="760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8" tIns="80448" rIns="80448" bIns="80448"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E2E2E8">
                  <a:lumMod val="50000"/>
                </a:srgbClr>
              </a:solidFill>
              <a:latin typeface="Garamond" panose="02020404030301010803"/>
              <a:ea typeface="+mn-ea"/>
              <a:cs typeface="+mn-cs"/>
            </a:rPr>
            <a:t>Development vs. Actual Course Shells</a:t>
          </a:r>
          <a:endParaRPr lang="ru-RU" sz="2100" kern="1200" dirty="0">
            <a:solidFill>
              <a:srgbClr val="E2E2E8">
                <a:lumMod val="50000"/>
              </a:srgbClr>
            </a:solidFill>
            <a:latin typeface="Garamond" panose="02020404030301010803"/>
            <a:ea typeface="+mn-ea"/>
            <a:cs typeface="+mn-cs"/>
          </a:endParaRPr>
        </a:p>
      </dsp:txBody>
      <dsp:txXfrm>
        <a:off x="738527" y="864965"/>
        <a:ext cx="2394280" cy="760142"/>
      </dsp:txXfrm>
    </dsp:sp>
    <dsp:sp modelId="{362B79DA-BFF8-4895-8DC9-BC10460633E8}">
      <dsp:nvSpPr>
        <dsp:cNvPr id="0" name=""/>
        <dsp:cNvSpPr/>
      </dsp:nvSpPr>
      <dsp:spPr>
        <a:xfrm>
          <a:off x="0" y="1499218"/>
          <a:ext cx="3498056" cy="759400"/>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A71047BA-937F-4A10-B7D6-5EC59061C5B1}">
      <dsp:nvSpPr>
        <dsp:cNvPr id="0" name=""/>
        <dsp:cNvSpPr/>
      </dsp:nvSpPr>
      <dsp:spPr>
        <a:xfrm>
          <a:off x="229718" y="1771653"/>
          <a:ext cx="418078" cy="4176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601319-DCBD-4A85-BAD2-A1583DEC0D33}">
      <dsp:nvSpPr>
        <dsp:cNvPr id="0" name=""/>
        <dsp:cNvSpPr/>
      </dsp:nvSpPr>
      <dsp:spPr>
        <a:xfrm>
          <a:off x="722270" y="1498856"/>
          <a:ext cx="2394280" cy="760142"/>
        </a:xfrm>
        <a:prstGeom prst="rect">
          <a:avLst/>
        </a:prstGeom>
        <a:blipFill rotWithShape="0">
          <a:blip xmlns:r="http://schemas.openxmlformats.org/officeDocument/2006/relationships" r:embed="rId7"/>
          <a:srcRect/>
          <a:stretch>
            <a:fillRect l="-168000" r="-168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80448" tIns="80448" rIns="80448" bIns="80448"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E2E2E8">
                  <a:lumMod val="50000"/>
                </a:srgbClr>
              </a:solidFill>
              <a:latin typeface="Garamond" panose="02020404030301010803"/>
              <a:ea typeface="+mn-ea"/>
              <a:cs typeface="+mn-cs"/>
            </a:rPr>
            <a:t>Course Settings and Expectations</a:t>
          </a:r>
          <a:endParaRPr lang="ru-RU" sz="2100" kern="1200" dirty="0">
            <a:solidFill>
              <a:srgbClr val="E2E2E8">
                <a:lumMod val="50000"/>
              </a:srgbClr>
            </a:solidFill>
            <a:latin typeface="Garamond" panose="02020404030301010803"/>
            <a:ea typeface="+mn-ea"/>
            <a:cs typeface="+mn-cs"/>
          </a:endParaRPr>
        </a:p>
      </dsp:txBody>
      <dsp:txXfrm>
        <a:off x="722270" y="1498856"/>
        <a:ext cx="2394280" cy="760142"/>
      </dsp:txXfrm>
    </dsp:sp>
    <dsp:sp modelId="{18956EB2-DB6A-4517-A8B3-13D61F36277A}">
      <dsp:nvSpPr>
        <dsp:cNvPr id="0" name=""/>
        <dsp:cNvSpPr/>
      </dsp:nvSpPr>
      <dsp:spPr>
        <a:xfrm>
          <a:off x="0" y="2275372"/>
          <a:ext cx="3498056" cy="75940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7F0F9-4186-4A3C-914F-B44112ADD940}">
      <dsp:nvSpPr>
        <dsp:cNvPr id="0" name=""/>
        <dsp:cNvSpPr/>
      </dsp:nvSpPr>
      <dsp:spPr>
        <a:xfrm>
          <a:off x="255225" y="2446240"/>
          <a:ext cx="418078" cy="417670"/>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387B9E-1A9C-4E6F-9A7A-D5658F8E86DB}">
      <dsp:nvSpPr>
        <dsp:cNvPr id="0" name=""/>
        <dsp:cNvSpPr/>
      </dsp:nvSpPr>
      <dsp:spPr>
        <a:xfrm>
          <a:off x="797378" y="2274856"/>
          <a:ext cx="2394280" cy="760142"/>
        </a:xfrm>
        <a:prstGeom prst="rect">
          <a:avLst/>
        </a:prstGeom>
        <a:blipFill rotWithShape="0">
          <a:blip xmlns:r="http://schemas.openxmlformats.org/officeDocument/2006/relationships" r:embed="rId7"/>
          <a:srcRect/>
          <a:stretch>
            <a:fillRect l="-168000" r="-168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80448" tIns="80448" rIns="80448" bIns="80448"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E2E2E8">
                  <a:lumMod val="50000"/>
                </a:srgbClr>
              </a:solidFill>
              <a:latin typeface="Garamond" panose="02020404030301010803"/>
              <a:ea typeface="+mn-ea"/>
              <a:cs typeface="+mn-cs"/>
            </a:rPr>
            <a:t>Course Flow</a:t>
          </a:r>
          <a:endParaRPr lang="ru-RU" sz="2100" kern="1200" dirty="0">
            <a:solidFill>
              <a:srgbClr val="E2E2E8">
                <a:lumMod val="50000"/>
              </a:srgbClr>
            </a:solidFill>
            <a:latin typeface="Garamond" panose="02020404030301010803"/>
            <a:ea typeface="+mn-ea"/>
            <a:cs typeface="+mn-cs"/>
          </a:endParaRPr>
        </a:p>
      </dsp:txBody>
      <dsp:txXfrm>
        <a:off x="797378" y="2274856"/>
        <a:ext cx="2394280" cy="760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BED4C-ADC8-EB45-BA48-DB807D9550A6}">
      <dsp:nvSpPr>
        <dsp:cNvPr id="0" name=""/>
        <dsp:cNvSpPr/>
      </dsp:nvSpPr>
      <dsp:spPr>
        <a:xfrm rot="10800000">
          <a:off x="1785474" y="370009"/>
          <a:ext cx="5405120" cy="8415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119" tIns="148590" rIns="277368"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Learner-to-content</a:t>
          </a:r>
        </a:p>
      </dsp:txBody>
      <dsp:txXfrm rot="10800000">
        <a:off x="1995872" y="370009"/>
        <a:ext cx="5194722" cy="841593"/>
      </dsp:txXfrm>
    </dsp:sp>
    <dsp:sp modelId="{E57E536D-6D12-CA44-8068-B746655CC407}">
      <dsp:nvSpPr>
        <dsp:cNvPr id="0" name=""/>
        <dsp:cNvSpPr/>
      </dsp:nvSpPr>
      <dsp:spPr>
        <a:xfrm>
          <a:off x="414927" y="16073"/>
          <a:ext cx="1696138" cy="15790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FF895D-58B4-D743-A56C-E69FA6E24752}">
      <dsp:nvSpPr>
        <dsp:cNvPr id="0" name=""/>
        <dsp:cNvSpPr/>
      </dsp:nvSpPr>
      <dsp:spPr>
        <a:xfrm rot="10800000">
          <a:off x="1798452" y="2232974"/>
          <a:ext cx="5405120" cy="8415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119" tIns="148590" rIns="277368"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Learner-to-instructor</a:t>
          </a:r>
        </a:p>
      </dsp:txBody>
      <dsp:txXfrm rot="10800000">
        <a:off x="2008850" y="2232974"/>
        <a:ext cx="5194722" cy="841593"/>
      </dsp:txXfrm>
    </dsp:sp>
    <dsp:sp modelId="{AA81AFD6-2897-404A-B524-C362A5BD5484}">
      <dsp:nvSpPr>
        <dsp:cNvPr id="0" name=""/>
        <dsp:cNvSpPr/>
      </dsp:nvSpPr>
      <dsp:spPr>
        <a:xfrm>
          <a:off x="477836" y="1771550"/>
          <a:ext cx="1748048" cy="164441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AFCA01-3960-5B48-8FCE-DECAFA0D0965}">
      <dsp:nvSpPr>
        <dsp:cNvPr id="0" name=""/>
        <dsp:cNvSpPr/>
      </dsp:nvSpPr>
      <dsp:spPr>
        <a:xfrm rot="10800000">
          <a:off x="1816946" y="4151502"/>
          <a:ext cx="5405120" cy="8415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119" tIns="148590" rIns="277368"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Learner-to-student</a:t>
          </a:r>
        </a:p>
      </dsp:txBody>
      <dsp:txXfrm rot="10800000">
        <a:off x="2027344" y="4151502"/>
        <a:ext cx="5194722" cy="841593"/>
      </dsp:txXfrm>
    </dsp:sp>
    <dsp:sp modelId="{08276E9D-1189-5643-B14D-44AAE44B96BF}">
      <dsp:nvSpPr>
        <dsp:cNvPr id="0" name=""/>
        <dsp:cNvSpPr/>
      </dsp:nvSpPr>
      <dsp:spPr>
        <a:xfrm>
          <a:off x="535927" y="3623482"/>
          <a:ext cx="1822024" cy="169019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658AF3CA-9A7D-584A-B36E-DFAF0D349DA8}" type="datetimeFigureOut">
              <a:rPr lang="en-US" smtClean="0"/>
              <a:t>4/22/21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1383332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637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28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14</a:t>
            </a:fld>
            <a:endParaRPr lang="en-US"/>
          </a:p>
        </p:txBody>
      </p:sp>
    </p:spTree>
    <p:extLst>
      <p:ext uri="{BB962C8B-B14F-4D97-AF65-F5344CB8AC3E}">
        <p14:creationId xmlns:p14="http://schemas.microsoft.com/office/powerpoint/2010/main" val="1832575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17</a:t>
            </a:fld>
            <a:endParaRPr lang="en-US"/>
          </a:p>
        </p:txBody>
      </p:sp>
    </p:spTree>
    <p:extLst>
      <p:ext uri="{BB962C8B-B14F-4D97-AF65-F5344CB8AC3E}">
        <p14:creationId xmlns:p14="http://schemas.microsoft.com/office/powerpoint/2010/main" val="426971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E9C73-6CDE-45E2-97F8-E3C5308FA2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596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E9C73-6CDE-45E2-97F8-E3C5308FA2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37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62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frequent and consistent communication is key.</a:t>
            </a:r>
          </a:p>
          <a:p>
            <a:endParaRPr lang="en-US" dirty="0"/>
          </a:p>
          <a:p>
            <a:r>
              <a:rPr lang="en-US" dirty="0"/>
              <a:t>Students will fall on a continuum of comfort level</a:t>
            </a:r>
          </a:p>
          <a:p>
            <a:r>
              <a:rPr lang="en-US" dirty="0"/>
              <a:t>-Used to, depend on or thrive in f2f</a:t>
            </a:r>
          </a:p>
          <a:p>
            <a:r>
              <a:rPr lang="en-US" dirty="0"/>
              <a:t>-already immersed in social media</a:t>
            </a:r>
          </a:p>
          <a:p>
            <a:r>
              <a:rPr lang="en-US" dirty="0"/>
              <a:t>-those that fall somewhere in between</a:t>
            </a:r>
          </a:p>
          <a:p>
            <a:r>
              <a:rPr lang="en-US" dirty="0"/>
              <a:t> </a:t>
            </a:r>
          </a:p>
          <a:p>
            <a:r>
              <a:rPr lang="en-US" dirty="0"/>
              <a:t>-You may have to step out of your comfort zone to meet your students needs.</a:t>
            </a:r>
          </a:p>
          <a:p>
            <a:endParaRPr lang="en-US" dirty="0"/>
          </a:p>
          <a:p>
            <a:r>
              <a:rPr lang="en-US" dirty="0"/>
              <a:t>Email, calls, videos, notes home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76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students across the continuum, you will need to use strategies to meet them...</a:t>
            </a:r>
          </a:p>
          <a:p>
            <a:endParaRPr lang="en-US" dirty="0"/>
          </a:p>
          <a:p>
            <a:r>
              <a:rPr lang="en-US" dirty="0"/>
              <a:t>This may mean including parents in the learning process too. Not all parents will be 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026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Tone</a:t>
            </a:r>
          </a:p>
          <a:p>
            <a:r>
              <a:rPr lang="en-US" dirty="0"/>
              <a:t>-Introductory videos, messages, synchronous overview meetings, getting to know you activities</a:t>
            </a:r>
          </a:p>
          <a:p>
            <a:r>
              <a:rPr lang="en-US" dirty="0"/>
              <a:t>-Let your personality show through the content you present and the materials you share, be real</a:t>
            </a:r>
          </a:p>
          <a:p>
            <a:r>
              <a:rPr lang="en-US" dirty="0"/>
              <a:t>-Use collegial language when interacting with students</a:t>
            </a:r>
          </a:p>
          <a:p>
            <a:r>
              <a:rPr lang="en-US" dirty="0"/>
              <a:t>-Create a comfortable predictable environment through consistency and routine</a:t>
            </a:r>
          </a:p>
          <a:p>
            <a:endParaRPr lang="en-US" dirty="0"/>
          </a:p>
          <a:p>
            <a:r>
              <a:rPr lang="en-US" dirty="0"/>
              <a:t>Faculty to Student Communication</a:t>
            </a:r>
          </a:p>
          <a:p>
            <a:r>
              <a:rPr lang="en-US" dirty="0"/>
              <a:t>-Let students know you are available for them and how to get in touch with you</a:t>
            </a:r>
          </a:p>
          <a:p>
            <a:r>
              <a:rPr lang="en-US" dirty="0"/>
              <a:t>-Weekly announcements video or text</a:t>
            </a:r>
          </a:p>
          <a:p>
            <a:r>
              <a:rPr lang="en-US" dirty="0"/>
              <a:t>-Reach out to connect with students checking in and reinforcement (planned or organic), check in with the quiet ones</a:t>
            </a:r>
          </a:p>
          <a:p>
            <a:endParaRPr lang="en-US" dirty="0"/>
          </a:p>
          <a:p>
            <a:r>
              <a:rPr lang="en-US" dirty="0"/>
              <a:t>Content Related Discussions</a:t>
            </a:r>
          </a:p>
          <a:p>
            <a:r>
              <a:rPr lang="en-US" dirty="0"/>
              <a:t>-Prompt individual answers or thoughts</a:t>
            </a:r>
          </a:p>
          <a:p>
            <a:r>
              <a:rPr lang="en-US" dirty="0"/>
              <a:t>-provide a variety of response methods to create comfort with sharing information in class</a:t>
            </a:r>
          </a:p>
          <a:p>
            <a:r>
              <a:rPr lang="en-US" dirty="0"/>
              <a:t>-Vary your role in the discussion depending on the purpose of the discussion</a:t>
            </a:r>
          </a:p>
          <a:p>
            <a:r>
              <a:rPr lang="en-US" dirty="0"/>
              <a:t>-Set participation opportunities and guidelines for synchronous meetings</a:t>
            </a:r>
          </a:p>
          <a:p>
            <a:endParaRPr lang="en-US" dirty="0"/>
          </a:p>
          <a:p>
            <a:r>
              <a:rPr lang="en-US" dirty="0"/>
              <a:t>Collaborative Activities</a:t>
            </a:r>
          </a:p>
          <a:p>
            <a:r>
              <a:rPr lang="en-US" dirty="0"/>
              <a:t>-through discussion forums, wiki pages, Google Docs and tools provided by the LMS like peer review and Groups</a:t>
            </a:r>
          </a:p>
          <a:p>
            <a:endParaRPr lang="en-US" dirty="0"/>
          </a:p>
          <a:p>
            <a:r>
              <a:rPr lang="en-US" dirty="0"/>
              <a:t>Student Collegiality</a:t>
            </a:r>
          </a:p>
          <a:p>
            <a:r>
              <a:rPr lang="en-US" dirty="0"/>
              <a:t>-Faculty guided socials or boards to share good news</a:t>
            </a:r>
          </a:p>
          <a:p>
            <a:r>
              <a:rPr lang="en-US" dirty="0"/>
              <a:t>-If appropriate recommend social media groups for non-faculty student collegiality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67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559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209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120104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ngle Line Title, Bulleted Text,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65760"/>
            <a:ext cx="10966449" cy="486677"/>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ource"/>
          <p:cNvSpPr>
            <a:spLocks noGrp="1"/>
          </p:cNvSpPr>
          <p:nvPr>
            <p:ph type="body" sz="quarter" idx="12" hasCustomPrompt="1"/>
          </p:nvPr>
        </p:nvSpPr>
        <p:spPr>
          <a:xfrm>
            <a:off x="916518" y="5824192"/>
            <a:ext cx="10966449" cy="50199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userDrawn="1">
            <p:ph type="sldNum" sz="quarter" idx="10"/>
          </p:nvPr>
        </p:nvSpPr>
        <p:spPr/>
        <p:txBody>
          <a:bodyPr/>
          <a:lstStyle>
            <a:lvl1pPr>
              <a:defRPr>
                <a:solidFill>
                  <a:schemeClr val="bg2">
                    <a:lumMod val="75000"/>
                  </a:schemeClr>
                </a:solidFill>
              </a:defRPr>
            </a:lvl1pPr>
          </a:lstStyle>
          <a:p>
            <a:pPr algn="r"/>
            <a:fld id="{F3477EC8-074D-41C4-94AE-E9EA7CEEA348}" type="slidenum">
              <a:rPr smtClean="0">
                <a:solidFill>
                  <a:srgbClr val="D4D4D4">
                    <a:lumMod val="75000"/>
                  </a:srgbClr>
                </a:solidFill>
              </a:rPr>
              <a:pPr algn="r"/>
              <a:t>‹#›</a:t>
            </a:fld>
            <a:endParaRPr dirty="0">
              <a:solidFill>
                <a:srgbClr val="D4D4D4">
                  <a:lumMod val="75000"/>
                </a:srgbClr>
              </a:solidFill>
            </a:endParaRPr>
          </a:p>
        </p:txBody>
      </p:sp>
    </p:spTree>
    <p:extLst>
      <p:ext uri="{BB962C8B-B14F-4D97-AF65-F5344CB8AC3E}">
        <p14:creationId xmlns:p14="http://schemas.microsoft.com/office/powerpoint/2010/main" val="2954072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95093" y="802300"/>
            <a:ext cx="7491353"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3195093" y="3531206"/>
            <a:ext cx="7491353"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p:cNvSpPr>
            <a:spLocks noGrp="1"/>
          </p:cNvSpPr>
          <p:nvPr>
            <p:ph type="ftr" sz="quarter" idx="11"/>
          </p:nvPr>
        </p:nvSpPr>
        <p:spPr>
          <a:xfrm>
            <a:off x="3195092" y="329309"/>
            <a:ext cx="4115056" cy="309201"/>
          </a:xfrm>
        </p:spPr>
        <p:txBody>
          <a:bodyPr/>
          <a:lstStyle/>
          <a:p>
            <a:endParaRPr lang="en-US"/>
          </a:p>
        </p:txBody>
      </p:sp>
      <p:sp>
        <p:nvSpPr>
          <p:cNvPr id="6" name="Slide Number Placeholder 5"/>
          <p:cNvSpPr>
            <a:spLocks noGrp="1"/>
          </p:cNvSpPr>
          <p:nvPr>
            <p:ph type="sldNum" sz="quarter" idx="12"/>
          </p:nvPr>
        </p:nvSpPr>
        <p:spPr>
          <a:xfrm>
            <a:off x="1912938" y="798973"/>
            <a:ext cx="1069340" cy="503578"/>
          </a:xfrm>
        </p:spPr>
        <p:txBody>
          <a:bodyPr/>
          <a:lstStyle/>
          <a:p>
            <a:fld id="{3A98EE3D-8CD1-4C3F-BD1C-C98C9596463C}" type="slidenum">
              <a:rPr lang="en-US" smtClean="0"/>
              <a:t>‹#›</a:t>
            </a:fld>
            <a:endParaRPr lang="en-US"/>
          </a:p>
        </p:txBody>
      </p:sp>
      <p:cxnSp>
        <p:nvCxnSpPr>
          <p:cNvPr id="15" name="Straight Connector 14"/>
          <p:cNvCxnSpPr/>
          <p:nvPr/>
        </p:nvCxnSpPr>
        <p:spPr>
          <a:xfrm>
            <a:off x="3195093" y="3528542"/>
            <a:ext cx="749135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5284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33" name="Straight Connector 32"/>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258501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4655" y="1756130"/>
            <a:ext cx="7489336"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924656" y="3806197"/>
            <a:ext cx="7489336"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15" name="Straight Connector 14"/>
          <p:cNvCxnSpPr/>
          <p:nvPr/>
        </p:nvCxnSpPr>
        <p:spPr>
          <a:xfrm>
            <a:off x="1924655" y="3804985"/>
            <a:ext cx="748933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630377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4655" y="804891"/>
            <a:ext cx="8761791"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24654" y="2013936"/>
            <a:ext cx="4167828"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8909" y="2013937"/>
            <a:ext cx="4167536"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4/22/21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cxnSp>
        <p:nvCxnSpPr>
          <p:cNvPr id="33" name="Straight Connector 32"/>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016558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924655" y="804165"/>
            <a:ext cx="8761792"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24655" y="2019551"/>
            <a:ext cx="4167688"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24655" y="2824271"/>
            <a:ext cx="4167688"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8909" y="2023005"/>
            <a:ext cx="4167536"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518909" y="2821491"/>
            <a:ext cx="416753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4/22/21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0834904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35556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4/22/21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9332114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4/22/21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3629693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8723" y="798973"/>
            <a:ext cx="323460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582208" y="798974"/>
            <a:ext cx="5104237"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18723" y="3205493"/>
            <a:ext cx="3236492"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4/22/21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cxnSp>
        <p:nvCxnSpPr>
          <p:cNvPr id="17" name="Straight Connector 16"/>
          <p:cNvCxnSpPr/>
          <p:nvPr/>
        </p:nvCxnSpPr>
        <p:spPr>
          <a:xfrm>
            <a:off x="1922331" y="3205491"/>
            <a:ext cx="32310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276662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6662002" y="482172"/>
            <a:ext cx="4681849"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925531" y="1129513"/>
            <a:ext cx="432658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520171" y="1122544"/>
            <a:ext cx="2979997"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4656" y="3145992"/>
            <a:ext cx="4320381"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915552" y="5469858"/>
            <a:ext cx="4336560" cy="320123"/>
          </a:xfrm>
        </p:spPr>
        <p:txBody>
          <a:bodyPr/>
          <a:lstStyle>
            <a:lvl1pPr algn="l">
              <a:defRPr/>
            </a:lvl1pPr>
          </a:lstStyle>
          <a:p>
            <a:fld id="{ED291B17-9318-49DB-B28B-6E5994AE9581}" type="datetime1">
              <a:rPr lang="en-US" smtClean="0"/>
              <a:t>4/22/21</a:t>
            </a:fld>
            <a:endParaRPr lang="en-US"/>
          </a:p>
        </p:txBody>
      </p:sp>
      <p:sp>
        <p:nvSpPr>
          <p:cNvPr id="6" name="Footer Placeholder 5"/>
          <p:cNvSpPr>
            <a:spLocks noGrp="1"/>
          </p:cNvSpPr>
          <p:nvPr>
            <p:ph type="ftr" sz="quarter" idx="11"/>
          </p:nvPr>
        </p:nvSpPr>
        <p:spPr>
          <a:xfrm>
            <a:off x="1916707" y="318642"/>
            <a:ext cx="4335404" cy="320931"/>
          </a:xfrm>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cxnSp>
        <p:nvCxnSpPr>
          <p:cNvPr id="31" name="Straight Connector 30"/>
          <p:cNvCxnSpPr/>
          <p:nvPr/>
        </p:nvCxnSpPr>
        <p:spPr>
          <a:xfrm>
            <a:off x="1921708" y="3143605"/>
            <a:ext cx="432268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9277702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7725625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4038" y="798975"/>
            <a:ext cx="147070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24655" y="798975"/>
            <a:ext cx="7068127"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15" name="Straight Connector 14"/>
          <p:cNvCxnSpPr/>
          <p:nvPr/>
        </p:nvCxnSpPr>
        <p:spPr>
          <a:xfrm>
            <a:off x="9224037" y="798975"/>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806586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anchor="ctr" anchorCtr="0"/>
          <a:lstStyle>
            <a:lvl1pPr marL="0" indent="0" algn="ctr">
              <a:buNone/>
              <a:defRPr/>
            </a:lvl1pPr>
          </a:lstStyle>
          <a:p>
            <a:r>
              <a:rPr lang="en-US"/>
              <a:t>Click icon to add picture</a:t>
            </a:r>
            <a:endParaRPr lang="ru-RU"/>
          </a:p>
        </p:txBody>
      </p:sp>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9"/>
            <a:ext cx="5243512" cy="3748087"/>
          </a:xfrm>
        </p:spPr>
        <p:txBody>
          <a:bodyPr anchor="ctr" anchorCtr="0"/>
          <a:lstStyle>
            <a:lvl1pPr marL="0" indent="0" algn="ctr">
              <a:buNone/>
              <a:defRPr/>
            </a:lvl1pPr>
          </a:lstStyle>
          <a:p>
            <a:r>
              <a:rPr lang="en-US"/>
              <a:t>Click icon to add picture</a:t>
            </a:r>
            <a:endParaRPr lang="ru-RU" dirty="0"/>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66153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7FB0-9DCB-CC48-8C7A-8146C859D22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ABEB2FF-3553-7543-B5CD-AC9A4599002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0B0ABC2-B731-5343-916A-4803C91A299D}"/>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a:extLst>
              <a:ext uri="{FF2B5EF4-FFF2-40B4-BE49-F238E27FC236}">
                <a16:creationId xmlns:a16="http://schemas.microsoft.com/office/drawing/2014/main" id="{A8038AC8-CCCC-C14A-9417-14286320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C5F84-5418-6448-BE25-92006FF9028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25022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38A8-815E-D842-A36C-D5A05264A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DB47A-5A25-B245-A3C5-2DDF1CA62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7FEFB-E2DA-5E4D-9ABB-4D3C13CA35C3}"/>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a:extLst>
              <a:ext uri="{FF2B5EF4-FFF2-40B4-BE49-F238E27FC236}">
                <a16:creationId xmlns:a16="http://schemas.microsoft.com/office/drawing/2014/main" id="{78572B6C-116F-EA48-8DFD-269883E6F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FE040-128C-B64D-92CE-781EAF6E3B8A}"/>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9237905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4386-4166-AF4A-B764-E54C0298230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CC7E9B9-043A-D948-9B7A-B4D020E1FCC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99508-E314-5241-9789-7BC3693E6C58}"/>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a:extLst>
              <a:ext uri="{FF2B5EF4-FFF2-40B4-BE49-F238E27FC236}">
                <a16:creationId xmlns:a16="http://schemas.microsoft.com/office/drawing/2014/main" id="{3A084697-0415-A64F-BE37-7EF94D594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8197D-B883-4046-9EC8-6DCB5D7FAD2B}"/>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267162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50520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B4BF-14D9-4D44-A161-215735769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69F243-FFCD-B043-94FD-DB6C14436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8FADF1-094F-EB46-B6AB-676C5F96B0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833106-8C47-2543-B568-0E74CEC1CD5D}"/>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6" name="Footer Placeholder 5">
            <a:extLst>
              <a:ext uri="{FF2B5EF4-FFF2-40B4-BE49-F238E27FC236}">
                <a16:creationId xmlns:a16="http://schemas.microsoft.com/office/drawing/2014/main" id="{457CDF63-A511-A14C-B1BB-6231C68D3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6FB9-6477-D447-95B0-89320029A9E6}"/>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2074870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E53A-8F00-DB4D-AF3F-01260CAFB30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5C1940-1BCE-3342-989A-8274232E05B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6A58BE-592E-DC42-9F91-1D3E7FE51EE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6EC5AF-3876-FA41-9D74-995007447D6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05F9DD-2525-414B-B321-27887146AAD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2440D7-26C3-9949-AEEC-D5317A50EFCA}"/>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8" name="Footer Placeholder 7">
            <a:extLst>
              <a:ext uri="{FF2B5EF4-FFF2-40B4-BE49-F238E27FC236}">
                <a16:creationId xmlns:a16="http://schemas.microsoft.com/office/drawing/2014/main" id="{D06512DF-2A11-1848-95E2-4241A3E2CF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55DA6B-F8E7-824A-A4CE-9B2897661D1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4413237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6242-3593-EA4A-9357-83F575ED92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F84A4-DFEC-5646-833B-69B240C8DE7C}"/>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4" name="Footer Placeholder 3">
            <a:extLst>
              <a:ext uri="{FF2B5EF4-FFF2-40B4-BE49-F238E27FC236}">
                <a16:creationId xmlns:a16="http://schemas.microsoft.com/office/drawing/2014/main" id="{BFE21028-A549-F843-9F48-7510E6E9E8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740E3D-EE4F-1D4A-A439-2042EC1C983D}"/>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3292259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C290A9-DADC-DD42-B7A4-07835AC5D533}"/>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3" name="Footer Placeholder 2">
            <a:extLst>
              <a:ext uri="{FF2B5EF4-FFF2-40B4-BE49-F238E27FC236}">
                <a16:creationId xmlns:a16="http://schemas.microsoft.com/office/drawing/2014/main" id="{FFA47E9D-B905-B847-B84A-0E73A7391B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88C47A-C5C7-2C43-80B1-8B1F581EA69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2391113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774C8-9BF2-014B-BBB6-30F2CF9E95F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F575259-D110-8040-B69C-179B59970FA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74CC22-BFDF-2641-91B6-5D0D44BB212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6004C7-F443-834A-BD13-B80359AF721A}"/>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6" name="Footer Placeholder 5">
            <a:extLst>
              <a:ext uri="{FF2B5EF4-FFF2-40B4-BE49-F238E27FC236}">
                <a16:creationId xmlns:a16="http://schemas.microsoft.com/office/drawing/2014/main" id="{4E38701C-368F-BA41-8D1A-8D0C35207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B78F64-44B0-D74B-8263-FA6928613D8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2572554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4D67-8FE0-3C47-B309-229AE909B23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A74E9A-FE1D-A847-81F1-BAC07A8B525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98D6E59-D4B7-6345-8116-20EB87BDBA4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01DEEE6-D542-904C-9BD8-A5822F497F79}"/>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6" name="Footer Placeholder 5">
            <a:extLst>
              <a:ext uri="{FF2B5EF4-FFF2-40B4-BE49-F238E27FC236}">
                <a16:creationId xmlns:a16="http://schemas.microsoft.com/office/drawing/2014/main" id="{A93C4408-BDD0-9646-AF4E-792E2FDF4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68EC8-152E-144D-91B6-792215DBCBAB}"/>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91062622"/>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1E1C-8BE6-494F-A93D-C79F48AB6B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B09C95-ABE9-2748-A109-30A5402DB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A211A-DB94-ED4F-8204-291FEF9B79DF}"/>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a:extLst>
              <a:ext uri="{FF2B5EF4-FFF2-40B4-BE49-F238E27FC236}">
                <a16:creationId xmlns:a16="http://schemas.microsoft.com/office/drawing/2014/main" id="{C9E70CED-C277-4B40-A848-54D79208C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7F938-DCEF-E84F-B26B-6331C2E467CA}"/>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4942082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3C3BB-9C48-9A4A-BDE6-A9AD2991272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25C6D-8EA6-3043-9524-7833E11F1D4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23665-CD1B-0342-854F-71F67E773EF9}"/>
              </a:ext>
            </a:extLst>
          </p:cNvPr>
          <p:cNvSpPr>
            <a:spLocks noGrp="1"/>
          </p:cNvSpPr>
          <p:nvPr>
            <p:ph type="dt" sz="half" idx="10"/>
          </p:nvPr>
        </p:nvSpPr>
        <p:spPr/>
        <p:txBody>
          <a:bodyPr/>
          <a:lstStyle/>
          <a:p>
            <a:fld id="{ED291B17-9318-49DB-B28B-6E5994AE9581}" type="datetime1">
              <a:rPr lang="en-US" smtClean="0"/>
              <a:t>4/22/21</a:t>
            </a:fld>
            <a:endParaRPr lang="en-US"/>
          </a:p>
        </p:txBody>
      </p:sp>
      <p:sp>
        <p:nvSpPr>
          <p:cNvPr id="5" name="Footer Placeholder 4">
            <a:extLst>
              <a:ext uri="{FF2B5EF4-FFF2-40B4-BE49-F238E27FC236}">
                <a16:creationId xmlns:a16="http://schemas.microsoft.com/office/drawing/2014/main" id="{9DCBC72E-A84F-A044-B933-291B80875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F977F-18A1-CC46-B7E2-587E3DBA014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489985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anchor="ctr" anchorCtr="0"/>
          <a:lstStyle>
            <a:lvl1pPr marL="0" indent="0" algn="ctr">
              <a:buNone/>
              <a:defRPr/>
            </a:lvl1pPr>
          </a:lstStyle>
          <a:p>
            <a:r>
              <a:rPr lang="en-US"/>
              <a:t>Click icon to add picture</a:t>
            </a:r>
            <a:endParaRPr lang="ru-RU"/>
          </a:p>
        </p:txBody>
      </p:sp>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9"/>
            <a:ext cx="5243512" cy="3748087"/>
          </a:xfrm>
        </p:spPr>
        <p:txBody>
          <a:bodyPr anchor="ctr" anchorCtr="0"/>
          <a:lstStyle>
            <a:lvl1pPr marL="0" indent="0" algn="ctr">
              <a:buNone/>
              <a:defRPr/>
            </a:lvl1pPr>
          </a:lstStyle>
          <a:p>
            <a:r>
              <a:rPr lang="en-US"/>
              <a:t>Click icon to add picture</a:t>
            </a:r>
            <a:endParaRPr lang="ru-RU" dirty="0"/>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0622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5436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8577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2744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2091516826"/>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52" r:id="rId4"/>
    <p:sldLayoutId id="2147483654" r:id="rId5"/>
    <p:sldLayoutId id="2147483655" r:id="rId6"/>
    <p:sldLayoutId id="2147483662" r:id="rId7"/>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 id="2147483672" r:id="rId7"/>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12192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2500" t="1538" r="12500" b="-1538"/>
          <a:stretch/>
        </p:blipFill>
        <p:spPr>
          <a:xfrm>
            <a:off x="-1" y="6095254"/>
            <a:ext cx="12192001" cy="774727"/>
          </a:xfrm>
          <a:prstGeom prst="rect">
            <a:avLst/>
          </a:prstGeom>
        </p:spPr>
      </p:pic>
      <p:cxnSp>
        <p:nvCxnSpPr>
          <p:cNvPr id="13" name="Straight Connector 12"/>
          <p:cNvCxnSpPr/>
          <p:nvPr/>
        </p:nvCxnSpPr>
        <p:spPr>
          <a:xfrm>
            <a:off x="0" y="6101127"/>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924655" y="804521"/>
            <a:ext cx="8761791"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24655" y="2015734"/>
            <a:ext cx="8761791"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28723" y="330370"/>
            <a:ext cx="3157723"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D291B17-9318-49DB-B28B-6E5994AE9581}" type="datetime1">
              <a:rPr lang="en-US" smtClean="0"/>
              <a:t>4/22/21</a:t>
            </a:fld>
            <a:endParaRPr lang="en-US"/>
          </a:p>
        </p:txBody>
      </p:sp>
      <p:sp>
        <p:nvSpPr>
          <p:cNvPr id="5" name="Footer Placeholder 4"/>
          <p:cNvSpPr>
            <a:spLocks noGrp="1"/>
          </p:cNvSpPr>
          <p:nvPr>
            <p:ph type="ftr" sz="quarter" idx="3"/>
          </p:nvPr>
        </p:nvSpPr>
        <p:spPr>
          <a:xfrm>
            <a:off x="1924655" y="329309"/>
            <a:ext cx="5378672"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0300" y="798973"/>
            <a:ext cx="1060995" cy="503578"/>
          </a:xfrm>
          <a:prstGeom prst="rect">
            <a:avLst/>
          </a:prstGeom>
        </p:spPr>
        <p:txBody>
          <a:bodyPr vert="horz" lIns="91440" tIns="45720" rIns="91440" bIns="45720" rtlCol="0" anchor="t"/>
          <a:lstStyle>
            <a:lvl1pPr algn="r">
              <a:defRPr sz="2800">
                <a:solidFill>
                  <a:schemeClr val="accent1"/>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9624796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3CCBB-C56E-EE4E-9F89-F27782BA773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8C2498-BCD0-8443-ACED-D8F044148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000BF-D08D-5545-A256-41836A42704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291B17-9318-49DB-B28B-6E5994AE9581}" type="datetime1">
              <a:rPr lang="en-US" smtClean="0"/>
              <a:t>4/22/21</a:t>
            </a:fld>
            <a:endParaRPr lang="en-US"/>
          </a:p>
        </p:txBody>
      </p:sp>
      <p:sp>
        <p:nvSpPr>
          <p:cNvPr id="5" name="Footer Placeholder 4">
            <a:extLst>
              <a:ext uri="{FF2B5EF4-FFF2-40B4-BE49-F238E27FC236}">
                <a16:creationId xmlns:a16="http://schemas.microsoft.com/office/drawing/2014/main" id="{D5F42119-E5EC-924A-B0C9-7B9A0566137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44DBEC-A3EB-C446-A3F7-31BD7B7513D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6113678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hyperlink" Target="https://creativecommons.org/licenses/by-nc-sa/3.0/" TargetMode="External"/><Relationship Id="rId4" Type="http://schemas.openxmlformats.org/officeDocument/2006/relationships/hyperlink" Target="https://www.ictworks.org/3-reasons-why-your-next-online-community-idea-will-fail/"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mailto:Lori.Peterson@unco.edu" TargetMode="External"/><Relationship Id="rId2" Type="http://schemas.openxmlformats.org/officeDocument/2006/relationships/hyperlink" Target="mailto:Corey.pierce@unco.edu" TargetMode="Externa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creativecommons.org/licenses/by/3.0/" TargetMode="External"/><Relationship Id="rId4" Type="http://schemas.openxmlformats.org/officeDocument/2006/relationships/diagramLayout" Target="../diagrams/layout1.xml"/><Relationship Id="rId9" Type="http://schemas.openxmlformats.org/officeDocument/2006/relationships/hyperlink" Target="https://researchleap.com/new-trends-in-the-regional-developmen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nsqol.org/"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hyperlink" Target="https://creativecommons.org/licenses/by/3.0/" TargetMode="External"/><Relationship Id="rId5" Type="http://schemas.openxmlformats.org/officeDocument/2006/relationships/hyperlink" Target="https://researchleap.com/development-quality-management-system-iso-9001/" TargetMode="Externa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hyperlink" Target="http://www.flickr.com/photos/48314903@N08/5913531127/" TargetMode="External"/><Relationship Id="rId2" Type="http://schemas.openxmlformats.org/officeDocument/2006/relationships/image" Target="../media/image20.jpg"/><Relationship Id="rId1" Type="http://schemas.openxmlformats.org/officeDocument/2006/relationships/slideLayout" Target="../slideLayouts/slideLayout16.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hyperlink" Target="https://medium.com/agile-government-leadership/lessons-learned-from-hosting-a-virtual-conference-18a1a73d10b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hyperlink" Target="https://creativecommons.org/licenses/by-nc-sa/3.0/"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hyperlink" Target="https://www.bauer-power.net/2019/04/how-to-deleted-online-social-media.html" TargetMode="External"/><Relationship Id="rId5" Type="http://schemas.openxmlformats.org/officeDocument/2006/relationships/image" Target="../media/image23.jpg"/><Relationship Id="rId4" Type="http://schemas.openxmlformats.org/officeDocument/2006/relationships/hyperlink" Target="https://pxhere.com/en/photo/158793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hyperlink" Target="https://creativecommons.org/licenses/by/3.0/" TargetMode="External"/><Relationship Id="rId4" Type="http://schemas.openxmlformats.org/officeDocument/2006/relationships/hyperlink" Target="https://maken.wikiwijs.nl/57881/Sectorwerkst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A010-2444-F247-9BBE-3A20521898D1}"/>
              </a:ext>
            </a:extLst>
          </p:cNvPr>
          <p:cNvSpPr>
            <a:spLocks noGrp="1"/>
          </p:cNvSpPr>
          <p:nvPr>
            <p:ph type="title" idx="4294967295"/>
          </p:nvPr>
        </p:nvSpPr>
        <p:spPr>
          <a:xfrm>
            <a:off x="838200" y="-1094707"/>
            <a:ext cx="10515600" cy="1325563"/>
          </a:xfrm>
        </p:spPr>
        <p:txBody>
          <a:bodyPr/>
          <a:lstStyle/>
          <a:p>
            <a:r>
              <a:rPr lang="en-US" dirty="0"/>
              <a:t>Promoting Learner Engagement</a:t>
            </a:r>
          </a:p>
        </p:txBody>
      </p:sp>
    </p:spTree>
    <p:extLst>
      <p:ext uri="{BB962C8B-B14F-4D97-AF65-F5344CB8AC3E}">
        <p14:creationId xmlns:p14="http://schemas.microsoft.com/office/powerpoint/2010/main" val="197499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7"/>
            <a:ext cx="4870173" cy="1077218"/>
          </a:xfrm>
          <a:prstGeom prst="rect">
            <a:avLst/>
          </a:prstGeom>
          <a:noFill/>
        </p:spPr>
        <p:txBody>
          <a:bodyPr wrap="square" rtlCol="0">
            <a:spAutoFit/>
          </a:bodyPr>
          <a:lstStyle/>
          <a:p>
            <a:r>
              <a:rPr lang="en-US" sz="3200" dirty="0">
                <a:solidFill>
                  <a:prstClr val="black"/>
                </a:solidFill>
                <a:latin typeface="Calibri" panose="020F0502020204030204"/>
              </a:rPr>
              <a:t>Facilitate Faculty to Student  Communication</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3074919"/>
            <a:ext cx="5533611"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You are Available</a:t>
            </a:r>
          </a:p>
          <a:p>
            <a:pPr marL="285750" indent="-285750">
              <a:buFont typeface="Arial" panose="020B0604020202020204" pitchFamily="34" charset="0"/>
              <a:buChar char="•"/>
            </a:pPr>
            <a:r>
              <a:rPr lang="en-US" sz="2800" dirty="0">
                <a:solidFill>
                  <a:prstClr val="black"/>
                </a:solidFill>
                <a:latin typeface="Calibri" panose="020F0502020204030204"/>
              </a:rPr>
              <a:t>Ways to Get in Touch</a:t>
            </a:r>
          </a:p>
          <a:p>
            <a:pPr marL="285750" indent="-285750">
              <a:buFont typeface="Arial" panose="020B0604020202020204" pitchFamily="34" charset="0"/>
              <a:buChar char="•"/>
            </a:pPr>
            <a:r>
              <a:rPr lang="en-US" sz="2800" dirty="0">
                <a:solidFill>
                  <a:prstClr val="black"/>
                </a:solidFill>
                <a:latin typeface="Calibri" panose="020F0502020204030204"/>
              </a:rPr>
              <a:t>Weekly Announcements</a:t>
            </a:r>
          </a:p>
          <a:p>
            <a:pPr marL="285750" indent="-285750">
              <a:buFont typeface="Arial" panose="020B0604020202020204" pitchFamily="34" charset="0"/>
              <a:buChar char="•"/>
            </a:pPr>
            <a:r>
              <a:rPr lang="en-US" sz="2800" dirty="0">
                <a:solidFill>
                  <a:prstClr val="black"/>
                </a:solidFill>
                <a:latin typeface="Calibri" panose="020F0502020204030204"/>
              </a:rPr>
              <a:t>Reach Out to Check In or Provide Reinforcement</a:t>
            </a:r>
          </a:p>
          <a:p>
            <a:pPr marL="285750" indent="-285750">
              <a:buFont typeface="Arial" panose="020B0604020202020204" pitchFamily="34" charset="0"/>
              <a:buChar char="•"/>
            </a:pPr>
            <a:r>
              <a:rPr lang="en-US" sz="2800" dirty="0">
                <a:solidFill>
                  <a:prstClr val="black"/>
                </a:solidFill>
                <a:latin typeface="Calibri" panose="020F0502020204030204"/>
              </a:rPr>
              <a:t>Connect with the Quiet Ones</a:t>
            </a:r>
          </a:p>
          <a:p>
            <a:pPr marL="285750" indent="-285750">
              <a:buFont typeface="Arial" panose="020B0604020202020204" pitchFamily="34" charset="0"/>
              <a:buChar char="•"/>
            </a:pPr>
            <a:endParaRPr lang="en-US" sz="2800" dirty="0">
              <a:solidFill>
                <a:prstClr val="black"/>
              </a:solidFill>
              <a:latin typeface="Calibri" panose="020F0502020204030204"/>
            </a:endParaRPr>
          </a:p>
          <a:p>
            <a:pPr marL="285750" indent="-285750">
              <a:buFont typeface="Arial" panose="020B0604020202020204" pitchFamily="34" charset="0"/>
              <a:buChar char="•"/>
            </a:pPr>
            <a:endParaRPr lang="en-US" dirty="0">
              <a:solidFill>
                <a:prstClr val="black"/>
              </a:solidFill>
              <a:latin typeface="Calibri" panose="020F0502020204030204"/>
            </a:endParaRPr>
          </a:p>
        </p:txBody>
      </p:sp>
      <p:grpSp>
        <p:nvGrpSpPr>
          <p:cNvPr id="3" name="Group 2" descr="graphic of two speech bubbles">
            <a:extLst>
              <a:ext uri="{FF2B5EF4-FFF2-40B4-BE49-F238E27FC236}">
                <a16:creationId xmlns:a16="http://schemas.microsoft.com/office/drawing/2014/main" id="{B786A4EA-4ADA-4B4D-8A45-F831709DE35B}"/>
              </a:ext>
            </a:extLst>
          </p:cNvPr>
          <p:cNvGrpSpPr/>
          <p:nvPr/>
        </p:nvGrpSpPr>
        <p:grpSpPr>
          <a:xfrm>
            <a:off x="2152650" y="1521003"/>
            <a:ext cx="1975402" cy="1848046"/>
            <a:chOff x="628650" y="1133693"/>
            <a:chExt cx="1975402" cy="1848046"/>
          </a:xfrm>
        </p:grpSpPr>
        <p:sp>
          <p:nvSpPr>
            <p:cNvPr id="6" name="Oval 5">
              <a:extLst>
                <a:ext uri="{FF2B5EF4-FFF2-40B4-BE49-F238E27FC236}">
                  <a16:creationId xmlns:a16="http://schemas.microsoft.com/office/drawing/2014/main" id="{31ACC763-E4ED-754A-BF5D-D18C0B9830C3}"/>
                </a:ext>
              </a:extLst>
            </p:cNvPr>
            <p:cNvSpPr/>
            <p:nvPr/>
          </p:nvSpPr>
          <p:spPr>
            <a:xfrm>
              <a:off x="628650" y="1133693"/>
              <a:ext cx="1975402" cy="184804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Graphic 7" descr="Chat">
              <a:extLst>
                <a:ext uri="{FF2B5EF4-FFF2-40B4-BE49-F238E27FC236}">
                  <a16:creationId xmlns:a16="http://schemas.microsoft.com/office/drawing/2014/main" id="{A8312A47-B1E1-DF46-B935-BC25C72BF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881" y="1521003"/>
              <a:ext cx="1166606" cy="1166606"/>
            </a:xfrm>
            <a:prstGeom prst="rect">
              <a:avLst/>
            </a:prstGeom>
          </p:spPr>
        </p:pic>
      </p:grpSp>
    </p:spTree>
    <p:extLst>
      <p:ext uri="{BB962C8B-B14F-4D97-AF65-F5344CB8AC3E}">
        <p14:creationId xmlns:p14="http://schemas.microsoft.com/office/powerpoint/2010/main" val="281623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8"/>
            <a:ext cx="5732393" cy="584775"/>
          </a:xfrm>
          <a:prstGeom prst="rect">
            <a:avLst/>
          </a:prstGeom>
          <a:noFill/>
        </p:spPr>
        <p:txBody>
          <a:bodyPr wrap="square" rtlCol="0">
            <a:spAutoFit/>
          </a:bodyPr>
          <a:lstStyle/>
          <a:p>
            <a:r>
              <a:rPr lang="en-US" sz="3200" dirty="0">
                <a:solidFill>
                  <a:prstClr val="black"/>
                </a:solidFill>
                <a:latin typeface="Calibri" panose="020F0502020204030204"/>
              </a:rPr>
              <a:t>Use Content Related Discussions</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2687357"/>
            <a:ext cx="5533611" cy="4678204"/>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Prompt Individual Answers or Thoughts</a:t>
            </a:r>
          </a:p>
          <a:p>
            <a:pPr marL="285750" indent="-285750">
              <a:buFont typeface="Arial" panose="020B0604020202020204" pitchFamily="34" charset="0"/>
              <a:buChar char="•"/>
            </a:pPr>
            <a:r>
              <a:rPr lang="en-US" sz="2800" dirty="0">
                <a:solidFill>
                  <a:prstClr val="black"/>
                </a:solidFill>
                <a:latin typeface="Calibri" panose="020F0502020204030204"/>
              </a:rPr>
              <a:t>Provide a Variety of Response Opportunities</a:t>
            </a:r>
          </a:p>
          <a:p>
            <a:pPr marL="285750" indent="-285750">
              <a:buFont typeface="Arial" panose="020B0604020202020204" pitchFamily="34" charset="0"/>
              <a:buChar char="•"/>
            </a:pPr>
            <a:r>
              <a:rPr lang="en-US" sz="2800" dirty="0">
                <a:solidFill>
                  <a:prstClr val="black"/>
                </a:solidFill>
                <a:latin typeface="Calibri" panose="020F0502020204030204"/>
              </a:rPr>
              <a:t>Monitor Your Role in the Discussion</a:t>
            </a:r>
          </a:p>
          <a:p>
            <a:pPr marL="285750" indent="-285750">
              <a:buFont typeface="Arial" panose="020B0604020202020204" pitchFamily="34" charset="0"/>
              <a:buChar char="•"/>
            </a:pPr>
            <a:r>
              <a:rPr lang="en-US" sz="2800" dirty="0">
                <a:solidFill>
                  <a:prstClr val="black"/>
                </a:solidFill>
                <a:latin typeface="Calibri" panose="020F0502020204030204"/>
              </a:rPr>
              <a:t>Set Participation Opportunities and Guidelines for Synchronous Meetings</a:t>
            </a:r>
          </a:p>
          <a:p>
            <a:pPr marL="285750" indent="-285750">
              <a:buFont typeface="Arial" panose="020B0604020202020204" pitchFamily="34" charset="0"/>
              <a:buChar char="•"/>
            </a:pPr>
            <a:endParaRPr lang="en-US" sz="2800" dirty="0">
              <a:solidFill>
                <a:prstClr val="black"/>
              </a:solidFill>
              <a:latin typeface="Calibri" panose="020F0502020204030204"/>
            </a:endParaRPr>
          </a:p>
          <a:p>
            <a:pPr marL="285750" indent="-285750">
              <a:buFont typeface="Arial" panose="020B0604020202020204" pitchFamily="34" charset="0"/>
              <a:buChar char="•"/>
            </a:pPr>
            <a:endParaRPr lang="en-US" dirty="0">
              <a:solidFill>
                <a:prstClr val="black"/>
              </a:solidFill>
              <a:latin typeface="Calibri" panose="020F0502020204030204"/>
            </a:endParaRPr>
          </a:p>
        </p:txBody>
      </p:sp>
      <p:sp>
        <p:nvSpPr>
          <p:cNvPr id="6" name="Oval 5">
            <a:extLst>
              <a:ext uri="{FF2B5EF4-FFF2-40B4-BE49-F238E27FC236}">
                <a16:creationId xmlns:a16="http://schemas.microsoft.com/office/drawing/2014/main" id="{31ACC763-E4ED-754A-BF5D-D18C0B9830C3}"/>
              </a:ext>
              <a:ext uri="{C183D7F6-B498-43B3-948B-1728B52AA6E4}">
                <adec:decorative xmlns:adec="http://schemas.microsoft.com/office/drawing/2017/decorative" val="1"/>
              </a:ext>
            </a:extLst>
          </p:cNvPr>
          <p:cNvSpPr/>
          <p:nvPr/>
        </p:nvSpPr>
        <p:spPr>
          <a:xfrm>
            <a:off x="2152650" y="1521003"/>
            <a:ext cx="1975402" cy="18480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Graphic 4" descr="Meeting">
            <a:extLst>
              <a:ext uri="{FF2B5EF4-FFF2-40B4-BE49-F238E27FC236}">
                <a16:creationId xmlns:a16="http://schemas.microsoft.com/office/drawing/2014/main" id="{3458B8BE-7497-7940-A41E-395365567E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3516" y="1906417"/>
            <a:ext cx="1077218" cy="1077218"/>
          </a:xfrm>
          <a:prstGeom prst="rect">
            <a:avLst/>
          </a:prstGeom>
        </p:spPr>
      </p:pic>
    </p:spTree>
    <p:extLst>
      <p:ext uri="{BB962C8B-B14F-4D97-AF65-F5344CB8AC3E}">
        <p14:creationId xmlns:p14="http://schemas.microsoft.com/office/powerpoint/2010/main" val="231308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8"/>
            <a:ext cx="4870173" cy="584775"/>
          </a:xfrm>
          <a:prstGeom prst="rect">
            <a:avLst/>
          </a:prstGeom>
          <a:noFill/>
        </p:spPr>
        <p:txBody>
          <a:bodyPr wrap="square" rtlCol="0">
            <a:spAutoFit/>
          </a:bodyPr>
          <a:lstStyle/>
          <a:p>
            <a:r>
              <a:rPr lang="en-US" sz="3200" dirty="0">
                <a:solidFill>
                  <a:prstClr val="black"/>
                </a:solidFill>
                <a:latin typeface="Calibri" panose="020F0502020204030204"/>
              </a:rPr>
              <a:t>Use Collaborative Activities</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2709854"/>
            <a:ext cx="5533611"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Discussion Forums</a:t>
            </a:r>
          </a:p>
          <a:p>
            <a:pPr marL="285750" indent="-285750">
              <a:buFont typeface="Arial" panose="020B0604020202020204" pitchFamily="34" charset="0"/>
              <a:buChar char="•"/>
            </a:pPr>
            <a:r>
              <a:rPr lang="en-US" sz="2800" dirty="0">
                <a:solidFill>
                  <a:prstClr val="black"/>
                </a:solidFill>
                <a:latin typeface="Calibri" panose="020F0502020204030204"/>
              </a:rPr>
              <a:t>Wiki Pages</a:t>
            </a:r>
          </a:p>
          <a:p>
            <a:pPr marL="285750" indent="-285750">
              <a:buFont typeface="Arial" panose="020B0604020202020204" pitchFamily="34" charset="0"/>
              <a:buChar char="•"/>
            </a:pPr>
            <a:r>
              <a:rPr lang="en-US" sz="2800" dirty="0">
                <a:solidFill>
                  <a:prstClr val="black"/>
                </a:solidFill>
                <a:latin typeface="Calibri" panose="020F0502020204030204"/>
              </a:rPr>
              <a:t>Google Docs</a:t>
            </a:r>
          </a:p>
          <a:p>
            <a:pPr marL="285750" indent="-285750">
              <a:buFont typeface="Arial" panose="020B0604020202020204" pitchFamily="34" charset="0"/>
              <a:buChar char="•"/>
            </a:pPr>
            <a:r>
              <a:rPr lang="en-US" sz="2800" dirty="0">
                <a:solidFill>
                  <a:prstClr val="black"/>
                </a:solidFill>
                <a:latin typeface="Calibri" panose="020F0502020204030204"/>
              </a:rPr>
              <a:t>LMS Peer Review</a:t>
            </a:r>
          </a:p>
          <a:p>
            <a:pPr marL="285750" indent="-285750">
              <a:buFont typeface="Arial" panose="020B0604020202020204" pitchFamily="34" charset="0"/>
              <a:buChar char="•"/>
            </a:pPr>
            <a:r>
              <a:rPr lang="en-US" sz="2800" dirty="0">
                <a:solidFill>
                  <a:prstClr val="black"/>
                </a:solidFill>
                <a:latin typeface="Calibri" panose="020F0502020204030204"/>
              </a:rPr>
              <a:t>LMS Groups</a:t>
            </a:r>
          </a:p>
          <a:p>
            <a:pPr marL="285750" indent="-285750">
              <a:buFont typeface="Arial" panose="020B0604020202020204" pitchFamily="34" charset="0"/>
              <a:buChar char="•"/>
            </a:pPr>
            <a:endParaRPr lang="en-US" sz="2800" dirty="0">
              <a:solidFill>
                <a:prstClr val="black"/>
              </a:solidFill>
              <a:latin typeface="Calibri" panose="020F0502020204030204"/>
            </a:endParaRPr>
          </a:p>
          <a:p>
            <a:pPr marL="285750" indent="-285750">
              <a:buFont typeface="Arial" panose="020B0604020202020204" pitchFamily="34" charset="0"/>
              <a:buChar char="•"/>
            </a:pPr>
            <a:endParaRPr lang="en-US" dirty="0">
              <a:solidFill>
                <a:prstClr val="black"/>
              </a:solidFill>
              <a:latin typeface="Calibri" panose="020F0502020204030204"/>
            </a:endParaRPr>
          </a:p>
        </p:txBody>
      </p:sp>
      <p:sp>
        <p:nvSpPr>
          <p:cNvPr id="6" name="Oval 5">
            <a:extLst>
              <a:ext uri="{FF2B5EF4-FFF2-40B4-BE49-F238E27FC236}">
                <a16:creationId xmlns:a16="http://schemas.microsoft.com/office/drawing/2014/main" id="{31ACC763-E4ED-754A-BF5D-D18C0B9830C3}"/>
              </a:ext>
              <a:ext uri="{C183D7F6-B498-43B3-948B-1728B52AA6E4}">
                <adec:decorative xmlns:adec="http://schemas.microsoft.com/office/drawing/2017/decorative" val="1"/>
              </a:ext>
            </a:extLst>
          </p:cNvPr>
          <p:cNvSpPr/>
          <p:nvPr/>
        </p:nvSpPr>
        <p:spPr>
          <a:xfrm>
            <a:off x="2152650" y="1521003"/>
            <a:ext cx="1975402" cy="18480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Graphic 3" descr="Graphic of three stick figures collaborating">
            <a:extLst>
              <a:ext uri="{FF2B5EF4-FFF2-40B4-BE49-F238E27FC236}">
                <a16:creationId xmlns:a16="http://schemas.microsoft.com/office/drawing/2014/main" id="{F2E904FC-77EE-CD4A-8296-DC228B4E0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9851" y="1922631"/>
            <a:ext cx="1120638" cy="1120638"/>
          </a:xfrm>
          <a:prstGeom prst="rect">
            <a:avLst/>
          </a:prstGeom>
        </p:spPr>
      </p:pic>
    </p:spTree>
    <p:extLst>
      <p:ext uri="{BB962C8B-B14F-4D97-AF65-F5344CB8AC3E}">
        <p14:creationId xmlns:p14="http://schemas.microsoft.com/office/powerpoint/2010/main" val="935217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7"/>
            <a:ext cx="4870173" cy="1077218"/>
          </a:xfrm>
          <a:prstGeom prst="rect">
            <a:avLst/>
          </a:prstGeom>
          <a:noFill/>
        </p:spPr>
        <p:txBody>
          <a:bodyPr wrap="square" rtlCol="0">
            <a:spAutoFit/>
          </a:bodyPr>
          <a:lstStyle/>
          <a:p>
            <a:r>
              <a:rPr lang="en-US" sz="3200" dirty="0">
                <a:solidFill>
                  <a:prstClr val="black"/>
                </a:solidFill>
                <a:latin typeface="Calibri" panose="020F0502020204030204"/>
              </a:rPr>
              <a:t>Provide Opportunities for Student Collegiality</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2866261"/>
            <a:ext cx="5533611"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Faculty Guided Socials</a:t>
            </a:r>
          </a:p>
          <a:p>
            <a:pPr marL="285750" indent="-285750">
              <a:buFont typeface="Arial" panose="020B0604020202020204" pitchFamily="34" charset="0"/>
              <a:buChar char="•"/>
            </a:pPr>
            <a:r>
              <a:rPr lang="en-US" sz="2800" dirty="0">
                <a:solidFill>
                  <a:prstClr val="black"/>
                </a:solidFill>
                <a:latin typeface="Calibri" panose="020F0502020204030204"/>
              </a:rPr>
              <a:t>Course Boards to Share Good News</a:t>
            </a:r>
          </a:p>
          <a:p>
            <a:pPr marL="285750" indent="-285750">
              <a:buFont typeface="Arial" panose="020B0604020202020204" pitchFamily="34" charset="0"/>
              <a:buChar char="•"/>
            </a:pPr>
            <a:r>
              <a:rPr lang="en-US" sz="2800" dirty="0">
                <a:solidFill>
                  <a:prstClr val="black"/>
                </a:solidFill>
                <a:latin typeface="Calibri" panose="020F0502020204030204"/>
              </a:rPr>
              <a:t>Non-Sponsored Social Media Group Recommendations (when appropriate)</a:t>
            </a:r>
          </a:p>
          <a:p>
            <a:pPr marL="285750" indent="-285750">
              <a:buFont typeface="Arial" panose="020B0604020202020204" pitchFamily="34" charset="0"/>
              <a:buChar char="•"/>
            </a:pPr>
            <a:endParaRPr lang="en-US" sz="2800" dirty="0">
              <a:solidFill>
                <a:prstClr val="black"/>
              </a:solidFill>
              <a:latin typeface="Calibri" panose="020F0502020204030204"/>
            </a:endParaRPr>
          </a:p>
          <a:p>
            <a:pPr marL="285750" indent="-285750">
              <a:buFont typeface="Arial" panose="020B0604020202020204" pitchFamily="34" charset="0"/>
              <a:buChar char="•"/>
            </a:pPr>
            <a:endParaRPr lang="en-US" dirty="0">
              <a:solidFill>
                <a:prstClr val="black"/>
              </a:solidFill>
              <a:latin typeface="Calibri" panose="020F0502020204030204"/>
            </a:endParaRPr>
          </a:p>
        </p:txBody>
      </p:sp>
      <p:sp>
        <p:nvSpPr>
          <p:cNvPr id="6" name="Oval 5">
            <a:extLst>
              <a:ext uri="{FF2B5EF4-FFF2-40B4-BE49-F238E27FC236}">
                <a16:creationId xmlns:a16="http://schemas.microsoft.com/office/drawing/2014/main" id="{31ACC763-E4ED-754A-BF5D-D18C0B9830C3}"/>
              </a:ext>
              <a:ext uri="{C183D7F6-B498-43B3-948B-1728B52AA6E4}">
                <adec:decorative xmlns:adec="http://schemas.microsoft.com/office/drawing/2017/decorative" val="1"/>
              </a:ext>
            </a:extLst>
          </p:cNvPr>
          <p:cNvSpPr/>
          <p:nvPr/>
        </p:nvSpPr>
        <p:spPr>
          <a:xfrm>
            <a:off x="2152650" y="1521003"/>
            <a:ext cx="1975402" cy="18480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Graphic 4" descr="Graphic of a teacher">
            <a:extLst>
              <a:ext uri="{FF2B5EF4-FFF2-40B4-BE49-F238E27FC236}">
                <a16:creationId xmlns:a16="http://schemas.microsoft.com/office/drawing/2014/main" id="{1C4D9BAF-4809-DA44-A1E6-57879374E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7549" y="1906418"/>
            <a:ext cx="1101411" cy="1101411"/>
          </a:xfrm>
          <a:prstGeom prst="rect">
            <a:avLst/>
          </a:prstGeom>
        </p:spPr>
      </p:pic>
    </p:spTree>
    <p:extLst>
      <p:ext uri="{BB962C8B-B14F-4D97-AF65-F5344CB8AC3E}">
        <p14:creationId xmlns:p14="http://schemas.microsoft.com/office/powerpoint/2010/main" val="40707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7C6B8-8D26-7047-A274-8D0C4B61DB69}"/>
              </a:ext>
            </a:extLst>
          </p:cNvPr>
          <p:cNvSpPr>
            <a:spLocks noGrp="1"/>
          </p:cNvSpPr>
          <p:nvPr>
            <p:ph type="title"/>
          </p:nvPr>
        </p:nvSpPr>
        <p:spPr/>
        <p:txBody>
          <a:bodyPr>
            <a:normAutofit/>
          </a:bodyPr>
          <a:lstStyle/>
          <a:p>
            <a:r>
              <a:rPr lang="en-US" sz="4400" dirty="0"/>
              <a:t>Community</a:t>
            </a:r>
          </a:p>
        </p:txBody>
      </p:sp>
      <p:sp>
        <p:nvSpPr>
          <p:cNvPr id="3" name="Content Placeholder 2">
            <a:extLst>
              <a:ext uri="{FF2B5EF4-FFF2-40B4-BE49-F238E27FC236}">
                <a16:creationId xmlns:a16="http://schemas.microsoft.com/office/drawing/2014/main" id="{0E99BF72-14FF-E947-908B-CC021F278173}"/>
              </a:ext>
            </a:extLst>
          </p:cNvPr>
          <p:cNvSpPr>
            <a:spLocks noGrp="1"/>
          </p:cNvSpPr>
          <p:nvPr>
            <p:ph idx="1"/>
          </p:nvPr>
        </p:nvSpPr>
        <p:spPr/>
        <p:txBody>
          <a:bodyPr/>
          <a:lstStyle/>
          <a:p>
            <a:pPr>
              <a:spcAft>
                <a:spcPts val="1800"/>
              </a:spcAft>
            </a:pPr>
            <a:r>
              <a:rPr lang="en-US" sz="3200" dirty="0"/>
              <a:t>Feeling Inclusion</a:t>
            </a:r>
          </a:p>
          <a:p>
            <a:pPr>
              <a:spcAft>
                <a:spcPts val="1800"/>
              </a:spcAft>
            </a:pPr>
            <a:r>
              <a:rPr lang="en-US" sz="3200" dirty="0"/>
              <a:t>Feeling Acceptance</a:t>
            </a:r>
          </a:p>
          <a:p>
            <a:pPr>
              <a:spcAft>
                <a:spcPts val="1800"/>
              </a:spcAft>
            </a:pPr>
            <a:r>
              <a:rPr lang="en-US" sz="3200" dirty="0"/>
              <a:t>Feeling Support</a:t>
            </a:r>
          </a:p>
          <a:p>
            <a:pPr>
              <a:spcAft>
                <a:spcPts val="1800"/>
              </a:spcAft>
            </a:pPr>
            <a:r>
              <a:rPr lang="en-US" sz="3200" dirty="0"/>
              <a:t>Feeling Comfortable</a:t>
            </a:r>
          </a:p>
          <a:p>
            <a:pPr>
              <a:spcAft>
                <a:spcPts val="1800"/>
              </a:spcAft>
            </a:pPr>
            <a:r>
              <a:rPr lang="en-US" sz="3200" dirty="0"/>
              <a:t>Willingness to Engage</a:t>
            </a:r>
          </a:p>
          <a:p>
            <a:endParaRPr lang="en-US" dirty="0"/>
          </a:p>
        </p:txBody>
      </p:sp>
      <p:pic>
        <p:nvPicPr>
          <p:cNvPr id="4" name="Picture 3" descr="Image of stick figure people with speech bubbles above their heads as they talk to one another">
            <a:extLst>
              <a:ext uri="{FF2B5EF4-FFF2-40B4-BE49-F238E27FC236}">
                <a16:creationId xmlns:a16="http://schemas.microsoft.com/office/drawing/2014/main" id="{54B81FF0-8345-4044-8FFC-E886AD0598A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6281" r="26281"/>
          <a:stretch/>
        </p:blipFill>
        <p:spPr>
          <a:xfrm>
            <a:off x="6305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 name="TextBox 4">
            <a:extLst>
              <a:ext uri="{FF2B5EF4-FFF2-40B4-BE49-F238E27FC236}">
                <a16:creationId xmlns:a16="http://schemas.microsoft.com/office/drawing/2014/main" id="{816950E4-65DE-434F-B18C-C4846E2D461A}"/>
              </a:ext>
            </a:extLst>
          </p:cNvPr>
          <p:cNvSpPr txBox="1"/>
          <p:nvPr/>
        </p:nvSpPr>
        <p:spPr>
          <a:xfrm>
            <a:off x="8227910" y="6657946"/>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Calibri" panose="020F0502020204030204"/>
                <a:hlinkClick r:id="rId4" tooltip="https://www.ictworks.org/3-reasons-why-your-next-online-community-idea-will-fail/">
                  <a:extLst>
                    <a:ext uri="{A12FA001-AC4F-418D-AE19-62706E023703}">
                      <ahyp:hlinkClr xmlns:ahyp="http://schemas.microsoft.com/office/drawing/2018/hyperlinkcolor" val="tx"/>
                    </a:ext>
                  </a:extLst>
                </a:hlinkClick>
              </a:rPr>
              <a:t>This Photo</a:t>
            </a:r>
            <a:r>
              <a:rPr lang="en-US" sz="700">
                <a:solidFill>
                  <a:srgbClr val="FFFFFF"/>
                </a:solidFill>
                <a:latin typeface="Calibri" panose="020F0502020204030204"/>
              </a:rPr>
              <a:t> by Unknown Author is licensed under </a:t>
            </a:r>
            <a:r>
              <a:rPr lang="en-US" sz="700">
                <a:solidFill>
                  <a:srgbClr val="FFFFFF"/>
                </a:solidFill>
                <a:latin typeface="Calibri" panose="020F0502020204030204"/>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Calibri" panose="020F0502020204030204"/>
            </a:endParaRPr>
          </a:p>
        </p:txBody>
      </p:sp>
    </p:spTree>
    <p:extLst>
      <p:ext uri="{BB962C8B-B14F-4D97-AF65-F5344CB8AC3E}">
        <p14:creationId xmlns:p14="http://schemas.microsoft.com/office/powerpoint/2010/main" val="322701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FCC2-B6B4-D34C-AA77-7F3919A5848C}"/>
              </a:ext>
            </a:extLst>
          </p:cNvPr>
          <p:cNvSpPr>
            <a:spLocks noGrp="1"/>
          </p:cNvSpPr>
          <p:nvPr>
            <p:ph type="title"/>
          </p:nvPr>
        </p:nvSpPr>
        <p:spPr/>
        <p:txBody>
          <a:bodyPr/>
          <a:lstStyle/>
          <a:p>
            <a:r>
              <a:rPr lang="en-US" dirty="0"/>
              <a:t>Interaction and Engagement Framework</a:t>
            </a:r>
          </a:p>
        </p:txBody>
      </p:sp>
      <p:graphicFrame>
        <p:nvGraphicFramePr>
          <p:cNvPr id="3" name="Diagram 2" descr="Graphic listing three types of engagement: learner to content, learner to instructor, and learner to learner">
            <a:extLst>
              <a:ext uri="{FF2B5EF4-FFF2-40B4-BE49-F238E27FC236}">
                <a16:creationId xmlns:a16="http://schemas.microsoft.com/office/drawing/2014/main" id="{4DEEB988-0A1E-E24C-8A41-93AE2F012893}"/>
              </a:ext>
            </a:extLst>
          </p:cNvPr>
          <p:cNvGraphicFramePr/>
          <p:nvPr>
            <p:extLst>
              <p:ext uri="{D42A27DB-BD31-4B8C-83A1-F6EECF244321}">
                <p14:modId xmlns:p14="http://schemas.microsoft.com/office/powerpoint/2010/main" val="3333229224"/>
              </p:ext>
            </p:extLst>
          </p:nvPr>
        </p:nvGraphicFramePr>
        <p:xfrm>
          <a:off x="2032000" y="13027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318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FCC2-B6B4-D34C-AA77-7F3919A5848C}"/>
              </a:ext>
            </a:extLst>
          </p:cNvPr>
          <p:cNvSpPr>
            <a:spLocks noGrp="1"/>
          </p:cNvSpPr>
          <p:nvPr>
            <p:ph type="title"/>
          </p:nvPr>
        </p:nvSpPr>
        <p:spPr/>
        <p:txBody>
          <a:bodyPr/>
          <a:lstStyle/>
          <a:p>
            <a:r>
              <a:rPr lang="en-US" dirty="0"/>
              <a:t>Interaction and Engagement Framework</a:t>
            </a:r>
          </a:p>
        </p:txBody>
      </p:sp>
      <p:sp>
        <p:nvSpPr>
          <p:cNvPr id="3" name="Content Placeholder 2">
            <a:extLst>
              <a:ext uri="{FF2B5EF4-FFF2-40B4-BE49-F238E27FC236}">
                <a16:creationId xmlns:a16="http://schemas.microsoft.com/office/drawing/2014/main" id="{5AA119C2-3C00-514B-8C4F-402B90669CD6}"/>
              </a:ext>
            </a:extLst>
          </p:cNvPr>
          <p:cNvSpPr>
            <a:spLocks noGrp="1"/>
          </p:cNvSpPr>
          <p:nvPr>
            <p:ph idx="1"/>
          </p:nvPr>
        </p:nvSpPr>
        <p:spPr/>
        <p:txBody>
          <a:bodyPr>
            <a:normAutofit fontScale="92500" lnSpcReduction="10000"/>
          </a:bodyPr>
          <a:lstStyle/>
          <a:p>
            <a:pPr marL="514350" indent="-514350">
              <a:buAutoNum type="arabicPeriod"/>
            </a:pPr>
            <a:r>
              <a:rPr lang="en-US" dirty="0"/>
              <a:t>Learner-to-content</a:t>
            </a:r>
          </a:p>
          <a:p>
            <a:pPr lvl="1"/>
            <a:r>
              <a:rPr lang="en-US" dirty="0"/>
              <a:t>interactions are how the learner interacts with the instructional materials in a course.</a:t>
            </a:r>
          </a:p>
          <a:p>
            <a:pPr lvl="1"/>
            <a:endParaRPr lang="en-US" dirty="0"/>
          </a:p>
          <a:p>
            <a:pPr marL="0" indent="0">
              <a:buNone/>
            </a:pPr>
            <a:r>
              <a:rPr lang="en-US" dirty="0"/>
              <a:t>2. Learner-to-instructor</a:t>
            </a:r>
          </a:p>
          <a:p>
            <a:pPr lvl="1"/>
            <a:r>
              <a:rPr lang="en-US" dirty="0"/>
              <a:t>interactions are how students and instructors connect at numerous and timely points throughout the course.</a:t>
            </a:r>
          </a:p>
          <a:p>
            <a:pPr lvl="2"/>
            <a:endParaRPr lang="en-US" dirty="0"/>
          </a:p>
          <a:p>
            <a:pPr marL="0" indent="0">
              <a:buNone/>
            </a:pPr>
            <a:r>
              <a:rPr lang="en-US" dirty="0"/>
              <a:t>3. Learner-to-learner</a:t>
            </a:r>
          </a:p>
          <a:p>
            <a:pPr lvl="1"/>
            <a:r>
              <a:rPr lang="en-US" dirty="0"/>
              <a:t>interactions are how learners connect with their peers in the context of the course.</a:t>
            </a:r>
          </a:p>
          <a:p>
            <a:pPr marL="0" indent="0">
              <a:buNone/>
            </a:pPr>
            <a:endParaRPr lang="en-US" dirty="0"/>
          </a:p>
        </p:txBody>
      </p:sp>
    </p:spTree>
    <p:extLst>
      <p:ext uri="{BB962C8B-B14F-4D97-AF65-F5344CB8AC3E}">
        <p14:creationId xmlns:p14="http://schemas.microsoft.com/office/powerpoint/2010/main" val="1993832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U.S. Office of Special Education Programs: Ideas that 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987690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152704" y="984237"/>
            <a:ext cx="4571999" cy="2621093"/>
          </a:xfrm>
        </p:spPr>
        <p:txBody>
          <a:bodyPr>
            <a:noAutofit/>
          </a:bodyPr>
          <a:lstStyle/>
          <a:p>
            <a:r>
              <a:rPr lang="en-US" sz="4050" dirty="0"/>
              <a:t>Effective Online Instruction to Enhance Engagement</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152703" y="3692412"/>
            <a:ext cx="3621826" cy="1515692"/>
          </a:xfrm>
        </p:spPr>
        <p:txBody>
          <a:bodyPr>
            <a:normAutofit fontScale="40000" lnSpcReduction="20000"/>
          </a:bodyPr>
          <a:lstStyle/>
          <a:p>
            <a:r>
              <a:rPr lang="en-US" sz="2400" dirty="0"/>
              <a:t>Corey d. pierce Ph.D. &amp; Lori Peterson Ph.D.</a:t>
            </a:r>
          </a:p>
          <a:p>
            <a:r>
              <a:rPr lang="en-US" sz="2400" dirty="0"/>
              <a:t>University of Colorado</a:t>
            </a:r>
          </a:p>
          <a:p>
            <a:r>
              <a:rPr lang="en-US" sz="2400" dirty="0"/>
              <a:t>School of Special education</a:t>
            </a:r>
          </a:p>
          <a:p>
            <a:r>
              <a:rPr lang="en-US" sz="2400" dirty="0">
                <a:hlinkClick r:id="rId2"/>
              </a:rPr>
              <a:t>Corey.pierce@unco.edu</a:t>
            </a:r>
            <a:endParaRPr lang="en-US" sz="2400" dirty="0"/>
          </a:p>
          <a:p>
            <a:r>
              <a:rPr lang="en-US" sz="2400" dirty="0">
                <a:hlinkClick r:id="rId3"/>
              </a:rPr>
              <a:t>Lori.Peterson@unco.edu</a:t>
            </a:r>
            <a:r>
              <a:rPr lang="en-US" sz="2400" dirty="0"/>
              <a:t> </a:t>
            </a:r>
            <a:endParaRPr lang="en-US" dirty="0"/>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24001" y="857258"/>
            <a:ext cx="4572000" cy="5143493"/>
          </a:xfrm>
          <a:prstGeom prst="rect">
            <a:avLst/>
          </a:prstGeom>
        </p:spPr>
      </p:pic>
    </p:spTree>
    <p:extLst>
      <p:ext uri="{BB962C8B-B14F-4D97-AF65-F5344CB8AC3E}">
        <p14:creationId xmlns:p14="http://schemas.microsoft.com/office/powerpoint/2010/main" val="292430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2F139-264F-4B41-B39A-9E8B2901E164}"/>
              </a:ext>
            </a:extLst>
          </p:cNvPr>
          <p:cNvSpPr>
            <a:spLocks noGrp="1"/>
          </p:cNvSpPr>
          <p:nvPr>
            <p:ph type="title"/>
          </p:nvPr>
        </p:nvSpPr>
        <p:spPr>
          <a:xfrm>
            <a:off x="2234648" y="508146"/>
            <a:ext cx="7543800" cy="1028700"/>
          </a:xfrm>
        </p:spPr>
        <p:txBody>
          <a:bodyPr/>
          <a:lstStyle/>
          <a:p>
            <a:pPr algn="ctr"/>
            <a:r>
              <a:rPr lang="en-US" dirty="0"/>
              <a:t>Effective Course Development</a:t>
            </a:r>
            <a:endParaRPr lang="en-US" dirty="0">
              <a:solidFill>
                <a:schemeClr val="bg2">
                  <a:lumMod val="50000"/>
                </a:schemeClr>
              </a:solidFill>
            </a:endParaRPr>
          </a:p>
        </p:txBody>
      </p:sp>
      <p:graphicFrame>
        <p:nvGraphicFramePr>
          <p:cNvPr id="13" name="Content Placeholder 14" descr="SmartArt object">
            <a:extLst>
              <a:ext uri="{FF2B5EF4-FFF2-40B4-BE49-F238E27FC236}">
                <a16:creationId xmlns:a16="http://schemas.microsoft.com/office/drawing/2014/main" id="{DDF6050D-62DF-4914-93B9-C337839FF3BD}"/>
              </a:ext>
            </a:extLst>
          </p:cNvPr>
          <p:cNvGraphicFramePr>
            <a:graphicFrameLocks noGrp="1"/>
          </p:cNvGraphicFramePr>
          <p:nvPr>
            <p:ph sz="half" idx="2"/>
            <p:extLst>
              <p:ext uri="{D42A27DB-BD31-4B8C-83A1-F6EECF244321}">
                <p14:modId xmlns:p14="http://schemas.microsoft.com/office/powerpoint/2010/main" val="136889488"/>
              </p:ext>
            </p:extLst>
          </p:nvPr>
        </p:nvGraphicFramePr>
        <p:xfrm>
          <a:off x="6625744" y="1646312"/>
          <a:ext cx="3498056" cy="3565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icture Placeholder 4" descr="Image of four components of effective course development">
            <a:extLst>
              <a:ext uri="{FF2B5EF4-FFF2-40B4-BE49-F238E27FC236}">
                <a16:creationId xmlns:a16="http://schemas.microsoft.com/office/drawing/2014/main" id="{326A8780-A03F-4EB6-A915-AC6361DB467C}"/>
              </a:ext>
            </a:extLst>
          </p:cNvPr>
          <p:cNvSpPr>
            <a:spLocks noGrp="1"/>
          </p:cNvSpPr>
          <p:nvPr>
            <p:ph type="pic" sz="quarter" idx="14"/>
          </p:nvPr>
        </p:nvSpPr>
        <p:spPr>
          <a:xfrm>
            <a:off x="1699050" y="979219"/>
            <a:ext cx="8793900" cy="4729155"/>
          </a:xfrm>
        </p:spPr>
      </p:sp>
      <p:pic>
        <p:nvPicPr>
          <p:cNvPr id="15" name="Picture Placeholder 14" descr="Illustration of someone's hand putting together a picture made of building blocks">
            <a:extLst>
              <a:ext uri="{FF2B5EF4-FFF2-40B4-BE49-F238E27FC236}">
                <a16:creationId xmlns:a16="http://schemas.microsoft.com/office/drawing/2014/main" id="{C19A2066-8A0C-4F7D-949C-5ABD4C709588}"/>
              </a:ext>
            </a:extLst>
          </p:cNvPr>
          <p:cNvPicPr>
            <a:picLocks noGrp="1" noChangeAspect="1"/>
          </p:cNvPicPr>
          <p:nvPr>
            <p:ph type="pic" sz="quarter" idx="13"/>
          </p:nvPr>
        </p:nvPicPr>
        <p:blipFill>
          <a:blip r:embed="rId8">
            <a:extLst>
              <a:ext uri="{837473B0-CC2E-450A-ABE3-18F120FF3D39}">
                <a1611:picAttrSrcUrl xmlns:a1611="http://schemas.microsoft.com/office/drawing/2016/11/main" r:id="rId9"/>
              </a:ext>
            </a:extLst>
          </a:blip>
          <a:srcRect/>
          <a:stretch/>
        </p:blipFill>
        <p:spPr>
          <a:xfrm>
            <a:off x="1899047" y="1834809"/>
            <a:ext cx="4726697" cy="3188384"/>
          </a:xfrm>
        </p:spPr>
      </p:pic>
      <p:sp>
        <p:nvSpPr>
          <p:cNvPr id="2" name="TextBox 1">
            <a:extLst>
              <a:ext uri="{FF2B5EF4-FFF2-40B4-BE49-F238E27FC236}">
                <a16:creationId xmlns:a16="http://schemas.microsoft.com/office/drawing/2014/main" id="{239C9E0D-C5DD-4C74-84AC-49242A148F74}"/>
              </a:ext>
            </a:extLst>
          </p:cNvPr>
          <p:cNvSpPr txBox="1"/>
          <p:nvPr/>
        </p:nvSpPr>
        <p:spPr>
          <a:xfrm>
            <a:off x="2163366" y="4638487"/>
            <a:ext cx="3932634" cy="196208"/>
          </a:xfrm>
          <a:prstGeom prst="rect">
            <a:avLst/>
          </a:prstGeom>
          <a:noFill/>
        </p:spPr>
        <p:txBody>
          <a:bodyPr wrap="square" rtlCol="0">
            <a:spAutoFit/>
          </a:bodyPr>
          <a:lstStyle/>
          <a:p>
            <a:r>
              <a:rPr lang="en-US" sz="675">
                <a:solidFill>
                  <a:prstClr val="black"/>
                </a:solidFill>
                <a:latin typeface="Gill Sans MT" panose="020B0502020104020203"/>
                <a:hlinkClick r:id="rId9" tooltip="https://researchleap.com/new-trends-in-the-regional-development/"/>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10" tooltip="https://creativecommons.org/licenses/by/3.0/"/>
              </a:rPr>
              <a:t>CC BY</a:t>
            </a:r>
            <a:endParaRPr lang="en-US" sz="675">
              <a:solidFill>
                <a:prstClr val="black"/>
              </a:solidFill>
              <a:latin typeface="Gill Sans MT" panose="020B0502020104020203"/>
            </a:endParaRPr>
          </a:p>
        </p:txBody>
      </p:sp>
    </p:spTree>
    <p:extLst>
      <p:ext uri="{BB962C8B-B14F-4D97-AF65-F5344CB8AC3E}">
        <p14:creationId xmlns:p14="http://schemas.microsoft.com/office/powerpoint/2010/main" val="3865169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8500-3CF8-4097-8DEC-19D4A816CC27}"/>
              </a:ext>
              <a:ext uri="{C183D7F6-B498-43B3-948B-1728B52AA6E4}">
                <adec:decorative xmlns:adec="http://schemas.microsoft.com/office/drawing/2017/decorative" val="1"/>
              </a:ext>
            </a:extLst>
          </p:cNvPr>
          <p:cNvSpPr>
            <a:spLocks noGrp="1"/>
          </p:cNvSpPr>
          <p:nvPr>
            <p:ph type="title"/>
          </p:nvPr>
        </p:nvSpPr>
        <p:spPr>
          <a:xfrm>
            <a:off x="3063380" y="216619"/>
            <a:ext cx="6065240" cy="1028700"/>
          </a:xfrm>
          <a:prstGeom prst="rect">
            <a:avLst/>
          </a:prstGeom>
        </p:spPr>
        <p:txBody>
          <a:bodyPr vert="horz" lIns="68580" tIns="34290" rIns="68580" bIns="34290" rtlCol="0" anchor="ctr">
            <a:normAutofit/>
          </a:bodyPr>
          <a:lstStyle/>
          <a:p>
            <a:pPr>
              <a:lnSpc>
                <a:spcPct val="90000"/>
              </a:lnSpc>
            </a:pPr>
            <a:r>
              <a:rPr lang="en-US" sz="3600" dirty="0">
                <a:solidFill>
                  <a:schemeClr val="bg2">
                    <a:lumMod val="50000"/>
                  </a:schemeClr>
                </a:solidFill>
              </a:rPr>
              <a:t>Ensure Program Quality</a:t>
            </a:r>
          </a:p>
        </p:txBody>
      </p:sp>
      <p:sp>
        <p:nvSpPr>
          <p:cNvPr id="11" name="Text Placeholder 3">
            <a:extLst>
              <a:ext uri="{FF2B5EF4-FFF2-40B4-BE49-F238E27FC236}">
                <a16:creationId xmlns:a16="http://schemas.microsoft.com/office/drawing/2014/main" id="{D2A7D9C9-44A9-4426-88FF-AAD1CA851446}"/>
              </a:ext>
            </a:extLst>
          </p:cNvPr>
          <p:cNvSpPr>
            <a:spLocks noGrp="1"/>
          </p:cNvSpPr>
          <p:nvPr>
            <p:ph type="body" sz="half" idx="2"/>
          </p:nvPr>
        </p:nvSpPr>
        <p:spPr>
          <a:xfrm>
            <a:off x="6317971" y="1245320"/>
            <a:ext cx="3932586" cy="3995009"/>
          </a:xfrm>
        </p:spPr>
        <p:txBody>
          <a:bodyPr vert="horz" lIns="68580" tIns="34290" rIns="68580" bIns="34290" rtlCol="0">
            <a:normAutofit lnSpcReduction="10000"/>
          </a:bodyPr>
          <a:lstStyle/>
          <a:p>
            <a:pPr marL="162000" indent="-162000">
              <a:lnSpc>
                <a:spcPct val="100000"/>
              </a:lnSpc>
              <a:spcBef>
                <a:spcPts val="675"/>
              </a:spcBef>
              <a:buFont typeface="Arial" panose="020B0604020202020204" pitchFamily="34" charset="0"/>
              <a:buChar char="•"/>
            </a:pPr>
            <a:r>
              <a:rPr lang="en-US" dirty="0"/>
              <a:t>National Standards for Quality Online Learning: </a:t>
            </a:r>
            <a:r>
              <a:rPr lang="en-US" dirty="0">
                <a:hlinkClick r:id="rId3"/>
              </a:rPr>
              <a:t>https://www.nsqol.org/</a:t>
            </a:r>
            <a:endParaRPr lang="en-US" dirty="0"/>
          </a:p>
          <a:p>
            <a:pPr marL="162000" indent="-162000">
              <a:lnSpc>
                <a:spcPct val="100000"/>
              </a:lnSpc>
              <a:spcBef>
                <a:spcPts val="675"/>
              </a:spcBef>
              <a:buFont typeface="Arial" panose="020B0604020202020204" pitchFamily="34" charset="0"/>
              <a:buChar char="•"/>
            </a:pPr>
            <a:r>
              <a:rPr lang="en-US" b="1" dirty="0">
                <a:solidFill>
                  <a:schemeClr val="bg2">
                    <a:lumMod val="50000"/>
                  </a:schemeClr>
                </a:solidFill>
              </a:rPr>
              <a:t>Quality Matter Standards </a:t>
            </a:r>
            <a:r>
              <a:rPr lang="en-US" dirty="0">
                <a:solidFill>
                  <a:schemeClr val="bg2">
                    <a:lumMod val="50000"/>
                  </a:schemeClr>
                </a:solidFill>
              </a:rPr>
              <a:t>focus on:</a:t>
            </a:r>
          </a:p>
          <a:p>
            <a:pPr marL="504900" lvl="1" indent="-162000">
              <a:spcBef>
                <a:spcPts val="675"/>
              </a:spcBef>
              <a:buFont typeface="Arial" panose="020B0604020202020204" pitchFamily="34" charset="0"/>
              <a:buChar char="•"/>
            </a:pPr>
            <a:r>
              <a:rPr lang="en-US" dirty="0">
                <a:solidFill>
                  <a:schemeClr val="bg2">
                    <a:lumMod val="50000"/>
                  </a:schemeClr>
                </a:solidFill>
              </a:rPr>
              <a:t>Course Overview and Introduction</a:t>
            </a:r>
          </a:p>
          <a:p>
            <a:pPr marL="504900" lvl="1" indent="-162000">
              <a:spcBef>
                <a:spcPts val="675"/>
              </a:spcBef>
              <a:buFont typeface="Arial" panose="020B0604020202020204" pitchFamily="34" charset="0"/>
              <a:buChar char="•"/>
            </a:pPr>
            <a:r>
              <a:rPr lang="en-US" dirty="0">
                <a:solidFill>
                  <a:schemeClr val="bg2">
                    <a:lumMod val="50000"/>
                  </a:schemeClr>
                </a:solidFill>
              </a:rPr>
              <a:t>Learning Objectives (Competencies)</a:t>
            </a:r>
          </a:p>
          <a:p>
            <a:pPr marL="504900" lvl="1" indent="-162000">
              <a:spcBef>
                <a:spcPts val="675"/>
              </a:spcBef>
              <a:buFont typeface="Arial" panose="020B0604020202020204" pitchFamily="34" charset="0"/>
              <a:buChar char="•"/>
            </a:pPr>
            <a:r>
              <a:rPr lang="en-US" dirty="0">
                <a:solidFill>
                  <a:schemeClr val="bg2">
                    <a:lumMod val="50000"/>
                  </a:schemeClr>
                </a:solidFill>
              </a:rPr>
              <a:t>Assessment and Measurement</a:t>
            </a:r>
          </a:p>
          <a:p>
            <a:pPr marL="504900" lvl="1" indent="-162000">
              <a:spcBef>
                <a:spcPts val="675"/>
              </a:spcBef>
              <a:buFont typeface="Arial" panose="020B0604020202020204" pitchFamily="34" charset="0"/>
              <a:buChar char="•"/>
            </a:pPr>
            <a:r>
              <a:rPr lang="en-US" dirty="0">
                <a:solidFill>
                  <a:schemeClr val="bg2">
                    <a:lumMod val="50000"/>
                  </a:schemeClr>
                </a:solidFill>
              </a:rPr>
              <a:t>Instructional Materials</a:t>
            </a:r>
          </a:p>
          <a:p>
            <a:pPr marL="504900" lvl="1" indent="-162000">
              <a:spcBef>
                <a:spcPts val="675"/>
              </a:spcBef>
              <a:buFont typeface="Arial" panose="020B0604020202020204" pitchFamily="34" charset="0"/>
              <a:buChar char="•"/>
            </a:pPr>
            <a:r>
              <a:rPr lang="en-US" dirty="0">
                <a:solidFill>
                  <a:schemeClr val="bg2">
                    <a:lumMod val="50000"/>
                  </a:schemeClr>
                </a:solidFill>
              </a:rPr>
              <a:t>Learning Activities and Learner Interaction</a:t>
            </a:r>
          </a:p>
          <a:p>
            <a:pPr marL="504900" lvl="1" indent="-162000">
              <a:spcBef>
                <a:spcPts val="675"/>
              </a:spcBef>
              <a:buFont typeface="Arial" panose="020B0604020202020204" pitchFamily="34" charset="0"/>
              <a:buChar char="•"/>
            </a:pPr>
            <a:r>
              <a:rPr lang="en-US" dirty="0">
                <a:solidFill>
                  <a:schemeClr val="bg2">
                    <a:lumMod val="50000"/>
                  </a:schemeClr>
                </a:solidFill>
              </a:rPr>
              <a:t>Course Technology</a:t>
            </a:r>
          </a:p>
          <a:p>
            <a:pPr marL="504900" lvl="1" indent="-162000">
              <a:spcBef>
                <a:spcPts val="675"/>
              </a:spcBef>
              <a:buFont typeface="Arial" panose="020B0604020202020204" pitchFamily="34" charset="0"/>
              <a:buChar char="•"/>
            </a:pPr>
            <a:r>
              <a:rPr lang="en-US" dirty="0">
                <a:solidFill>
                  <a:schemeClr val="bg2">
                    <a:lumMod val="50000"/>
                  </a:schemeClr>
                </a:solidFill>
              </a:rPr>
              <a:t>Learner Support</a:t>
            </a:r>
          </a:p>
          <a:p>
            <a:pPr marL="504900" lvl="1" indent="-162000">
              <a:spcBef>
                <a:spcPts val="675"/>
              </a:spcBef>
              <a:buFont typeface="Arial" panose="020B0604020202020204" pitchFamily="34" charset="0"/>
              <a:buChar char="•"/>
            </a:pPr>
            <a:r>
              <a:rPr lang="en-US" dirty="0">
                <a:solidFill>
                  <a:schemeClr val="bg2">
                    <a:lumMod val="50000"/>
                  </a:schemeClr>
                </a:solidFill>
              </a:rPr>
              <a:t>Accessibility and Usability</a:t>
            </a:r>
          </a:p>
          <a:p>
            <a:pPr marL="162000" indent="-162000">
              <a:spcBef>
                <a:spcPts val="675"/>
              </a:spcBef>
              <a:buFont typeface="Arial" panose="020B0604020202020204" pitchFamily="34" charset="0"/>
              <a:buChar char="•"/>
            </a:pPr>
            <a:r>
              <a:rPr lang="en-US" dirty="0">
                <a:solidFill>
                  <a:schemeClr val="bg2">
                    <a:lumMod val="50000"/>
                  </a:schemeClr>
                </a:solidFill>
              </a:rPr>
              <a:t>Learning Management System</a:t>
            </a:r>
          </a:p>
          <a:p>
            <a:pPr marL="162000" indent="-162000">
              <a:spcBef>
                <a:spcPts val="675"/>
              </a:spcBef>
              <a:buFont typeface="Arial" panose="020B0604020202020204" pitchFamily="34" charset="0"/>
              <a:buChar char="•"/>
            </a:pPr>
            <a:r>
              <a:rPr lang="en-US" dirty="0">
                <a:solidFill>
                  <a:schemeClr val="bg2">
                    <a:lumMod val="50000"/>
                  </a:schemeClr>
                </a:solidFill>
              </a:rPr>
              <a:t>Faculty/Instructors ability to advise in program</a:t>
            </a:r>
          </a:p>
          <a:p>
            <a:pPr marL="162000" indent="-162000">
              <a:spcBef>
                <a:spcPts val="675"/>
              </a:spcBef>
              <a:buFont typeface="Arial" panose="020B0604020202020204" pitchFamily="34" charset="0"/>
              <a:buChar char="•"/>
            </a:pPr>
            <a:endParaRPr lang="en-US" dirty="0">
              <a:solidFill>
                <a:schemeClr val="bg2">
                  <a:lumMod val="50000"/>
                </a:schemeClr>
              </a:solidFill>
            </a:endParaRPr>
          </a:p>
        </p:txBody>
      </p:sp>
      <p:pic>
        <p:nvPicPr>
          <p:cNvPr id="6" name="Content Placeholder 5" descr="Picture of a dial pointing to &quot;High Quality Level&quot;">
            <a:extLst>
              <a:ext uri="{FF2B5EF4-FFF2-40B4-BE49-F238E27FC236}">
                <a16:creationId xmlns:a16="http://schemas.microsoft.com/office/drawing/2014/main" id="{B1DE2944-CBE6-437E-B09B-0F786EE86F29}"/>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rcRect/>
          <a:stretch/>
        </p:blipFill>
        <p:spPr>
          <a:xfrm>
            <a:off x="1524515" y="1331844"/>
            <a:ext cx="4793456" cy="3642379"/>
          </a:xfrm>
          <a:prstGeom prst="rect">
            <a:avLst/>
          </a:prstGeom>
          <a:noFill/>
        </p:spPr>
      </p:pic>
      <p:sp>
        <p:nvSpPr>
          <p:cNvPr id="4" name="TextBox 3" descr="Dial pointing to high quality level">
            <a:extLst>
              <a:ext uri="{FF2B5EF4-FFF2-40B4-BE49-F238E27FC236}">
                <a16:creationId xmlns:a16="http://schemas.microsoft.com/office/drawing/2014/main" id="{1030EE36-2AA2-400D-90CB-DF54EDC00CB3}"/>
              </a:ext>
            </a:extLst>
          </p:cNvPr>
          <p:cNvSpPr txBox="1"/>
          <p:nvPr/>
        </p:nvSpPr>
        <p:spPr>
          <a:xfrm>
            <a:off x="1524515" y="4778015"/>
            <a:ext cx="4793456" cy="196208"/>
          </a:xfrm>
          <a:prstGeom prst="rect">
            <a:avLst/>
          </a:prstGeom>
          <a:noFill/>
        </p:spPr>
        <p:txBody>
          <a:bodyPr wrap="square" rtlCol="0">
            <a:spAutoFit/>
          </a:bodyPr>
          <a:lstStyle/>
          <a:p>
            <a:r>
              <a:rPr lang="en-US" sz="675">
                <a:solidFill>
                  <a:prstClr val="black"/>
                </a:solidFill>
                <a:latin typeface="Gill Sans MT" panose="020B0502020104020203"/>
                <a:hlinkClick r:id="rId5" tooltip="https://researchleap.com/development-quality-management-system-iso-9001/"/>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6" tooltip="https://creativecommons.org/licenses/by/3.0/"/>
              </a:rPr>
              <a:t>CC BY</a:t>
            </a:r>
            <a:endParaRPr lang="en-US" sz="675">
              <a:solidFill>
                <a:prstClr val="black"/>
              </a:solidFill>
              <a:latin typeface="Gill Sans MT" panose="020B0502020104020203"/>
            </a:endParaRPr>
          </a:p>
        </p:txBody>
      </p:sp>
    </p:spTree>
    <p:extLst>
      <p:ext uri="{BB962C8B-B14F-4D97-AF65-F5344CB8AC3E}">
        <p14:creationId xmlns:p14="http://schemas.microsoft.com/office/powerpoint/2010/main" val="367309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AE10-0C1D-4D67-9BCB-D1B88C1C6954}"/>
              </a:ext>
            </a:extLst>
          </p:cNvPr>
          <p:cNvSpPr>
            <a:spLocks noGrp="1"/>
          </p:cNvSpPr>
          <p:nvPr>
            <p:ph type="title"/>
          </p:nvPr>
        </p:nvSpPr>
        <p:spPr/>
        <p:txBody>
          <a:bodyPr/>
          <a:lstStyle/>
          <a:p>
            <a:pPr algn="ctr"/>
            <a:r>
              <a:rPr lang="en-US" dirty="0"/>
              <a:t>Give students multiple spaces to interact</a:t>
            </a:r>
          </a:p>
        </p:txBody>
      </p:sp>
      <p:pic>
        <p:nvPicPr>
          <p:cNvPr id="5" name="Content Placeholder 4" descr="A sign in front of a building that says &quot;welcome to the hangout&quot;">
            <a:extLst>
              <a:ext uri="{FF2B5EF4-FFF2-40B4-BE49-F238E27FC236}">
                <a16:creationId xmlns:a16="http://schemas.microsoft.com/office/drawing/2014/main" id="{43BB503D-BEA9-4997-947E-9CEC053587F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296423" y="2067340"/>
            <a:ext cx="5685931" cy="3766931"/>
          </a:xfrm>
        </p:spPr>
      </p:pic>
      <p:sp>
        <p:nvSpPr>
          <p:cNvPr id="6" name="TextBox 5">
            <a:extLst>
              <a:ext uri="{FF2B5EF4-FFF2-40B4-BE49-F238E27FC236}">
                <a16:creationId xmlns:a16="http://schemas.microsoft.com/office/drawing/2014/main" id="{515F1057-13E3-490D-B47E-8DEF4751DBFF}"/>
              </a:ext>
            </a:extLst>
          </p:cNvPr>
          <p:cNvSpPr txBox="1"/>
          <p:nvPr/>
        </p:nvSpPr>
        <p:spPr>
          <a:xfrm>
            <a:off x="4261247" y="4956572"/>
            <a:ext cx="3905250" cy="196208"/>
          </a:xfrm>
          <a:prstGeom prst="rect">
            <a:avLst/>
          </a:prstGeom>
          <a:noFill/>
        </p:spPr>
        <p:txBody>
          <a:bodyPr wrap="square" rtlCol="0">
            <a:spAutoFit/>
          </a:bodyPr>
          <a:lstStyle/>
          <a:p>
            <a:r>
              <a:rPr lang="en-US" sz="675">
                <a:solidFill>
                  <a:prstClr val="black"/>
                </a:solidFill>
                <a:latin typeface="Gill Sans MT" panose="020B0502020104020203"/>
                <a:hlinkClick r:id="rId3" tooltip="http://www.flickr.com/photos/48314903@N08/5913531127/"/>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4" tooltip="https://creativecommons.org/licenses/by-nc-sa/3.0/"/>
              </a:rPr>
              <a:t>CC BY-SA-NC</a:t>
            </a:r>
            <a:endParaRPr lang="en-US" sz="675">
              <a:solidFill>
                <a:prstClr val="black"/>
              </a:solidFill>
              <a:latin typeface="Gill Sans MT" panose="020B0502020104020203"/>
            </a:endParaRPr>
          </a:p>
        </p:txBody>
      </p:sp>
    </p:spTree>
    <p:extLst>
      <p:ext uri="{BB962C8B-B14F-4D97-AF65-F5344CB8AC3E}">
        <p14:creationId xmlns:p14="http://schemas.microsoft.com/office/powerpoint/2010/main" val="3574694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1" y="2917371"/>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91E5B25-522C-EF49-AF1A-FA34E5680D33}"/>
              </a:ext>
            </a:extLst>
          </p:cNvPr>
          <p:cNvSpPr>
            <a:spLocks noGrp="1"/>
          </p:cNvSpPr>
          <p:nvPr>
            <p:ph type="ctrTitle"/>
          </p:nvPr>
        </p:nvSpPr>
        <p:spPr>
          <a:xfrm>
            <a:off x="2007947" y="5073025"/>
            <a:ext cx="8176104" cy="1236440"/>
          </a:xfrm>
          <a:noFill/>
        </p:spPr>
        <p:txBody>
          <a:bodyPr>
            <a:normAutofit fontScale="90000"/>
          </a:bodyPr>
          <a:lstStyle/>
          <a:p>
            <a:r>
              <a:rPr lang="en-US" sz="5300" dirty="0">
                <a:solidFill>
                  <a:schemeClr val="bg1"/>
                </a:solidFill>
                <a:latin typeface="Arial" panose="020B0604020202020204" pitchFamily="34" charset="0"/>
                <a:cs typeface="Arial" panose="020B0604020202020204" pitchFamily="34" charset="0"/>
              </a:rPr>
              <a:t>If you build it, will they come?</a:t>
            </a:r>
            <a:br>
              <a:rPr lang="en-US" sz="2500" dirty="0">
                <a:solidFill>
                  <a:schemeClr val="bg1"/>
                </a:solidFill>
                <a:latin typeface="Arial" panose="020B0604020202020204" pitchFamily="34" charset="0"/>
                <a:cs typeface="Arial" panose="020B0604020202020204" pitchFamily="34" charset="0"/>
              </a:rPr>
            </a:br>
            <a:br>
              <a:rPr lang="en-US" sz="2500" dirty="0">
                <a:solidFill>
                  <a:schemeClr val="bg1"/>
                </a:solidFill>
                <a:latin typeface="Arial" panose="020B0604020202020204" pitchFamily="34" charset="0"/>
                <a:cs typeface="Arial" panose="020B0604020202020204" pitchFamily="34" charset="0"/>
              </a:rPr>
            </a:br>
            <a:endParaRPr lang="en-US" sz="2500" dirty="0">
              <a:solidFill>
                <a:schemeClr val="bg1"/>
              </a:solidFill>
            </a:endParaRPr>
          </a:p>
        </p:txBody>
      </p:sp>
      <p:pic>
        <p:nvPicPr>
          <p:cNvPr id="13" name="Picture 12" descr="A picture containing computers and multiple speech bubbles and thought bubbles as the computer users talk online">
            <a:extLst>
              <a:ext uri="{FF2B5EF4-FFF2-40B4-BE49-F238E27FC236}">
                <a16:creationId xmlns:a16="http://schemas.microsoft.com/office/drawing/2014/main" id="{09353929-B4BC-FC47-BF3A-E69BE12693D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33" b="15543"/>
          <a:stretch/>
        </p:blipFill>
        <p:spPr>
          <a:xfrm>
            <a:off x="1524021" y="1"/>
            <a:ext cx="9143979" cy="4239482"/>
          </a:xfrm>
          <a:prstGeom prst="rect">
            <a:avLst/>
          </a:prstGeom>
        </p:spPr>
      </p:pic>
    </p:spTree>
    <p:extLst>
      <p:ext uri="{BB962C8B-B14F-4D97-AF65-F5344CB8AC3E}">
        <p14:creationId xmlns:p14="http://schemas.microsoft.com/office/powerpoint/2010/main" val="125636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4FB06-492A-A84A-80E3-383112EE5E2F}"/>
              </a:ext>
            </a:extLst>
          </p:cNvPr>
          <p:cNvSpPr>
            <a:spLocks noGrp="1"/>
          </p:cNvSpPr>
          <p:nvPr>
            <p:ph type="title"/>
          </p:nvPr>
        </p:nvSpPr>
        <p:spPr>
          <a:xfrm>
            <a:off x="2054257" y="4502330"/>
            <a:ext cx="8074057" cy="1207269"/>
          </a:xfrm>
        </p:spPr>
        <p:txBody>
          <a:bodyPr vert="horz" lIns="91440" tIns="45720" rIns="91440" bIns="45720" rtlCol="0" anchor="b">
            <a:normAutofit/>
          </a:bodyPr>
          <a:lstStyle/>
          <a:p>
            <a:pPr algn="ctr" defTabSz="914400"/>
            <a:r>
              <a:rPr lang="en-US" sz="7200" dirty="0"/>
              <a:t>Communication</a:t>
            </a:r>
            <a:endParaRPr lang="en-US" sz="6000" dirty="0"/>
          </a:p>
        </p:txBody>
      </p:sp>
      <p:pic>
        <p:nvPicPr>
          <p:cNvPr id="7" name="Picture 6" descr="A picture of people communicating">
            <a:extLst>
              <a:ext uri="{FF2B5EF4-FFF2-40B4-BE49-F238E27FC236}">
                <a16:creationId xmlns:a16="http://schemas.microsoft.com/office/drawing/2014/main" id="{2A13505C-D960-074B-8689-59DEC86C616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262" r="27738" b="-1"/>
          <a:stretch/>
        </p:blipFill>
        <p:spPr>
          <a:xfrm>
            <a:off x="2484282" y="321733"/>
            <a:ext cx="2656148" cy="3984262"/>
          </a:xfrm>
          <a:prstGeom prst="rect">
            <a:avLst/>
          </a:prstGeom>
        </p:spPr>
      </p:pic>
      <p:cxnSp>
        <p:nvCxnSpPr>
          <p:cNvPr id="27" name="Straight Connector 20">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of a smartphone with the snapchat, twitter, instagram, and facebook applications on the homescreen">
            <a:extLst>
              <a:ext uri="{FF2B5EF4-FFF2-40B4-BE49-F238E27FC236}">
                <a16:creationId xmlns:a16="http://schemas.microsoft.com/office/drawing/2014/main" id="{94F9A71A-7E0C-B54E-9624-33A5A827190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6323" r="29188"/>
          <a:stretch/>
        </p:blipFill>
        <p:spPr>
          <a:xfrm>
            <a:off x="7051564" y="321736"/>
            <a:ext cx="2656157" cy="3984259"/>
          </a:xfrm>
          <a:prstGeom prst="rect">
            <a:avLst/>
          </a:prstGeom>
        </p:spPr>
      </p:pic>
      <p:sp>
        <p:nvSpPr>
          <p:cNvPr id="6" name="TextBox 5">
            <a:extLst>
              <a:ext uri="{FF2B5EF4-FFF2-40B4-BE49-F238E27FC236}">
                <a16:creationId xmlns:a16="http://schemas.microsoft.com/office/drawing/2014/main" id="{907E9CF8-332E-2240-8ED0-865144DDBE49}"/>
              </a:ext>
            </a:extLst>
          </p:cNvPr>
          <p:cNvSpPr txBox="1"/>
          <p:nvPr/>
        </p:nvSpPr>
        <p:spPr>
          <a:xfrm>
            <a:off x="7267630" y="410594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Calibri" panose="020F0502020204030204"/>
                <a:hlinkClick r:id="rId6" tooltip="https://www.bauer-power.net/2019/04/how-to-deleted-online-social-media.html">
                  <a:extLst>
                    <a:ext uri="{A12FA001-AC4F-418D-AE19-62706E023703}">
                      <ahyp:hlinkClr xmlns:ahyp="http://schemas.microsoft.com/office/drawing/2018/hyperlinkcolor" val="tx"/>
                    </a:ext>
                  </a:extLst>
                </a:hlinkClick>
              </a:rPr>
              <a:t>This Photo</a:t>
            </a:r>
            <a:r>
              <a:rPr lang="en-US" sz="700">
                <a:solidFill>
                  <a:srgbClr val="FFFFFF"/>
                </a:solidFill>
                <a:latin typeface="Calibri" panose="020F0502020204030204"/>
              </a:rPr>
              <a:t> by Unknown Author is licensed under </a:t>
            </a:r>
            <a:r>
              <a:rPr lang="en-US" sz="700">
                <a:solidFill>
                  <a:srgbClr val="FFFFFF"/>
                </a:solidFill>
                <a:latin typeface="Calibri" panose="020F0502020204030204"/>
                <a:hlinkClick r:id="rId7"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Calibri" panose="020F0502020204030204"/>
            </a:endParaRPr>
          </a:p>
        </p:txBody>
      </p:sp>
    </p:spTree>
    <p:extLst>
      <p:ext uri="{BB962C8B-B14F-4D97-AF65-F5344CB8AC3E}">
        <p14:creationId xmlns:p14="http://schemas.microsoft.com/office/powerpoint/2010/main" val="278707163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1" y="2917371"/>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itle 3">
            <a:extLst>
              <a:ext uri="{FF2B5EF4-FFF2-40B4-BE49-F238E27FC236}">
                <a16:creationId xmlns:a16="http://schemas.microsoft.com/office/drawing/2014/main" id="{3514783F-5243-A348-AFC2-7BD611CD664E}"/>
              </a:ext>
            </a:extLst>
          </p:cNvPr>
          <p:cNvSpPr>
            <a:spLocks noGrp="1"/>
          </p:cNvSpPr>
          <p:nvPr>
            <p:ph type="title"/>
          </p:nvPr>
        </p:nvSpPr>
        <p:spPr>
          <a:xfrm>
            <a:off x="2011836" y="4559523"/>
            <a:ext cx="8176104" cy="1236440"/>
          </a:xfrm>
          <a:noFill/>
        </p:spPr>
        <p:txBody>
          <a:bodyPr vert="horz" lIns="91440" tIns="45720" rIns="91440" bIns="45720" rtlCol="0" anchor="b">
            <a:normAutofit/>
          </a:bodyPr>
          <a:lstStyle/>
          <a:p>
            <a:pPr algn="ctr" defTabSz="914400"/>
            <a:r>
              <a:rPr lang="en-US" sz="6000" dirty="0">
                <a:solidFill>
                  <a:schemeClr val="bg1"/>
                </a:solidFill>
              </a:rPr>
              <a:t>Scaffold the Transition</a:t>
            </a:r>
          </a:p>
        </p:txBody>
      </p:sp>
      <p:sp>
        <p:nvSpPr>
          <p:cNvPr id="9" name="Text Placeholder 8">
            <a:extLst>
              <a:ext uri="{FF2B5EF4-FFF2-40B4-BE49-F238E27FC236}">
                <a16:creationId xmlns:a16="http://schemas.microsoft.com/office/drawing/2014/main" id="{FFBECF4D-C366-8B45-841D-258DF6C890A0}"/>
              </a:ext>
            </a:extLst>
          </p:cNvPr>
          <p:cNvSpPr>
            <a:spLocks noGrp="1"/>
          </p:cNvSpPr>
          <p:nvPr>
            <p:ph type="body" idx="1"/>
          </p:nvPr>
        </p:nvSpPr>
        <p:spPr>
          <a:xfrm>
            <a:off x="2011836" y="5795963"/>
            <a:ext cx="8176104" cy="560388"/>
          </a:xfrm>
          <a:noFill/>
        </p:spPr>
        <p:txBody>
          <a:bodyPr vert="horz" lIns="91440" tIns="45720" rIns="91440" bIns="45720" rtlCol="0">
            <a:normAutofit/>
          </a:bodyPr>
          <a:lstStyle/>
          <a:p>
            <a:pPr algn="ctr" defTabSz="914400">
              <a:spcBef>
                <a:spcPts val="1000"/>
              </a:spcBef>
            </a:pPr>
            <a:r>
              <a:rPr lang="en-US" sz="2400" dirty="0">
                <a:solidFill>
                  <a:schemeClr val="bg1"/>
                </a:solidFill>
              </a:rPr>
              <a:t>“Meet them where they are at and bring them along.”</a:t>
            </a:r>
          </a:p>
        </p:txBody>
      </p:sp>
      <p:pic>
        <p:nvPicPr>
          <p:cNvPr id="7" name="Picture 6" descr="A picture of scaffolded building blocks">
            <a:extLst>
              <a:ext uri="{FF2B5EF4-FFF2-40B4-BE49-F238E27FC236}">
                <a16:creationId xmlns:a16="http://schemas.microsoft.com/office/drawing/2014/main" id="{CE2F38C7-C0E0-F94F-9BFF-56E0DEFF3EA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6276" r="1" b="20288"/>
          <a:stretch/>
        </p:blipFill>
        <p:spPr>
          <a:xfrm>
            <a:off x="1524021" y="1"/>
            <a:ext cx="9143979" cy="4239482"/>
          </a:xfrm>
          <a:prstGeom prst="rect">
            <a:avLst/>
          </a:prstGeom>
        </p:spPr>
      </p:pic>
      <p:sp>
        <p:nvSpPr>
          <p:cNvPr id="8" name="TextBox 7">
            <a:extLst>
              <a:ext uri="{FF2B5EF4-FFF2-40B4-BE49-F238E27FC236}">
                <a16:creationId xmlns:a16="http://schemas.microsoft.com/office/drawing/2014/main" id="{29CEE14D-7E98-2F49-97D6-15ED306D158D}"/>
              </a:ext>
            </a:extLst>
          </p:cNvPr>
          <p:cNvSpPr txBox="1"/>
          <p:nvPr/>
        </p:nvSpPr>
        <p:spPr>
          <a:xfrm>
            <a:off x="8481183" y="403942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Calibri" panose="020F0502020204030204"/>
                <a:hlinkClick r:id="rId4" tooltip="https://maken.wikiwijs.nl/57881/Sectorwerkstuk">
                  <a:extLst>
                    <a:ext uri="{A12FA001-AC4F-418D-AE19-62706E023703}">
                      <ahyp:hlinkClr xmlns:ahyp="http://schemas.microsoft.com/office/drawing/2018/hyperlinkcolor" val="tx"/>
                    </a:ext>
                  </a:extLst>
                </a:hlinkClick>
              </a:rPr>
              <a:t>This Photo</a:t>
            </a:r>
            <a:r>
              <a:rPr lang="en-US" sz="700">
                <a:solidFill>
                  <a:srgbClr val="FFFFFF"/>
                </a:solidFill>
                <a:latin typeface="Calibri" panose="020F0502020204030204"/>
              </a:rPr>
              <a:t> by Unknown Author is licensed under </a:t>
            </a:r>
            <a:r>
              <a:rPr lang="en-US" sz="700">
                <a:solidFill>
                  <a:srgbClr val="FFFFFF"/>
                </a:solidFill>
                <a:latin typeface="Calibri" panose="020F0502020204030204"/>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latin typeface="Calibri" panose="020F0502020204030204"/>
            </a:endParaRPr>
          </a:p>
        </p:txBody>
      </p:sp>
    </p:spTree>
    <p:extLst>
      <p:ext uri="{BB962C8B-B14F-4D97-AF65-F5344CB8AC3E}">
        <p14:creationId xmlns:p14="http://schemas.microsoft.com/office/powerpoint/2010/main" val="3658792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8"/>
            <a:ext cx="4870173" cy="584775"/>
          </a:xfrm>
          <a:prstGeom prst="rect">
            <a:avLst/>
          </a:prstGeom>
          <a:noFill/>
        </p:spPr>
        <p:txBody>
          <a:bodyPr wrap="square" rtlCol="0">
            <a:spAutoFit/>
          </a:bodyPr>
          <a:lstStyle/>
          <a:p>
            <a:r>
              <a:rPr lang="en-US" sz="3200" dirty="0">
                <a:solidFill>
                  <a:prstClr val="black"/>
                </a:solidFill>
                <a:latin typeface="Calibri" panose="020F0502020204030204"/>
              </a:rPr>
              <a:t>Create Tone of Community</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2674038"/>
            <a:ext cx="5533611"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Introductory Videos or Messages</a:t>
            </a:r>
          </a:p>
          <a:p>
            <a:pPr marL="285750" indent="-285750">
              <a:buFont typeface="Arial" panose="020B0604020202020204" pitchFamily="34" charset="0"/>
              <a:buChar char="•"/>
            </a:pPr>
            <a:r>
              <a:rPr lang="en-US" sz="2800" dirty="0">
                <a:solidFill>
                  <a:prstClr val="black"/>
                </a:solidFill>
                <a:latin typeface="Calibri" panose="020F0502020204030204"/>
              </a:rPr>
              <a:t>Synchronous Overview Meetings</a:t>
            </a:r>
          </a:p>
          <a:p>
            <a:pPr marL="285750" indent="-285750">
              <a:buFont typeface="Arial" panose="020B0604020202020204" pitchFamily="34" charset="0"/>
              <a:buChar char="•"/>
            </a:pPr>
            <a:r>
              <a:rPr lang="en-US" sz="2800" dirty="0">
                <a:solidFill>
                  <a:prstClr val="black"/>
                </a:solidFill>
                <a:latin typeface="Calibri" panose="020F0502020204030204"/>
              </a:rPr>
              <a:t>Getting To Know You Activities</a:t>
            </a:r>
          </a:p>
          <a:p>
            <a:pPr marL="285750" indent="-285750">
              <a:buFont typeface="Arial" panose="020B0604020202020204" pitchFamily="34" charset="0"/>
              <a:buChar char="•"/>
            </a:pPr>
            <a:r>
              <a:rPr lang="en-US" sz="2800" dirty="0">
                <a:solidFill>
                  <a:prstClr val="black"/>
                </a:solidFill>
                <a:latin typeface="Calibri" panose="020F0502020204030204"/>
              </a:rPr>
              <a:t>Letting Your Personality Show</a:t>
            </a:r>
          </a:p>
          <a:p>
            <a:pPr marL="285750" indent="-285750">
              <a:buFont typeface="Arial" panose="020B0604020202020204" pitchFamily="34" charset="0"/>
              <a:buChar char="•"/>
            </a:pPr>
            <a:r>
              <a:rPr lang="en-US" sz="2800" dirty="0">
                <a:solidFill>
                  <a:prstClr val="black"/>
                </a:solidFill>
                <a:latin typeface="Calibri" panose="020F0502020204030204"/>
              </a:rPr>
              <a:t>Be Real</a:t>
            </a:r>
          </a:p>
          <a:p>
            <a:pPr marL="285750" indent="-285750">
              <a:buFont typeface="Arial" panose="020B0604020202020204" pitchFamily="34" charset="0"/>
              <a:buChar char="•"/>
            </a:pPr>
            <a:r>
              <a:rPr lang="en-US" sz="2800" dirty="0">
                <a:solidFill>
                  <a:prstClr val="black"/>
                </a:solidFill>
                <a:latin typeface="Calibri" panose="020F0502020204030204"/>
              </a:rPr>
              <a:t>Use Collegial Language</a:t>
            </a:r>
          </a:p>
          <a:p>
            <a:pPr marL="285750" indent="-285750">
              <a:buFont typeface="Arial" panose="020B0604020202020204" pitchFamily="34" charset="0"/>
              <a:buChar char="•"/>
            </a:pPr>
            <a:r>
              <a:rPr lang="en-US" sz="2800" dirty="0">
                <a:solidFill>
                  <a:prstClr val="black"/>
                </a:solidFill>
                <a:latin typeface="Calibri" panose="020F0502020204030204"/>
              </a:rPr>
              <a:t>Provide Consistency and Routine</a:t>
            </a:r>
          </a:p>
          <a:p>
            <a:pPr marL="285750" indent="-285750">
              <a:buFont typeface="Arial" panose="020B0604020202020204" pitchFamily="34" charset="0"/>
              <a:buChar char="•"/>
            </a:pPr>
            <a:endParaRPr lang="en-US" dirty="0">
              <a:solidFill>
                <a:prstClr val="black"/>
              </a:solidFill>
              <a:latin typeface="Calibri" panose="020F0502020204030204"/>
            </a:endParaRPr>
          </a:p>
        </p:txBody>
      </p:sp>
      <p:sp>
        <p:nvSpPr>
          <p:cNvPr id="6" name="Oval 5">
            <a:extLst>
              <a:ext uri="{FF2B5EF4-FFF2-40B4-BE49-F238E27FC236}">
                <a16:creationId xmlns:a16="http://schemas.microsoft.com/office/drawing/2014/main" id="{31ACC763-E4ED-754A-BF5D-D18C0B9830C3}"/>
              </a:ext>
              <a:ext uri="{C183D7F6-B498-43B3-948B-1728B52AA6E4}">
                <adec:decorative xmlns:adec="http://schemas.microsoft.com/office/drawing/2017/decorative" val="1"/>
              </a:ext>
            </a:extLst>
          </p:cNvPr>
          <p:cNvSpPr/>
          <p:nvPr/>
        </p:nvSpPr>
        <p:spPr>
          <a:xfrm>
            <a:off x="2152650" y="1521003"/>
            <a:ext cx="1975402" cy="18480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Graphic 4" descr="Group of stick figures holding hands">
            <a:extLst>
              <a:ext uri="{FF2B5EF4-FFF2-40B4-BE49-F238E27FC236}">
                <a16:creationId xmlns:a16="http://schemas.microsoft.com/office/drawing/2014/main" id="{10DD8D7B-4FA2-3041-B5B8-4171CB8464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3056" y="1847731"/>
            <a:ext cx="1194591" cy="1194591"/>
          </a:xfrm>
          <a:prstGeom prst="rect">
            <a:avLst/>
          </a:prstGeom>
        </p:spPr>
      </p:pic>
    </p:spTree>
    <p:extLst>
      <p:ext uri="{BB962C8B-B14F-4D97-AF65-F5344CB8AC3E}">
        <p14:creationId xmlns:p14="http://schemas.microsoft.com/office/powerpoint/2010/main" val="810142310"/>
      </p:ext>
    </p:extLst>
  </p:cSld>
  <p:clrMapOvr>
    <a:masterClrMapping/>
  </p:clrMapOvr>
</p:sld>
</file>

<file path=ppt/theme/theme1.xml><?xml version="1.0" encoding="utf-8"?>
<a:theme xmlns:a="http://schemas.openxmlformats.org/drawingml/2006/main" name="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TotalTime>
  <Words>823</Words>
  <Application>Microsoft Macintosh PowerPoint</Application>
  <PresentationFormat>Widescreen</PresentationFormat>
  <Paragraphs>140</Paragraphs>
  <Slides>17</Slides>
  <Notes>13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Arial</vt:lpstr>
      <vt:lpstr>Calibri</vt:lpstr>
      <vt:lpstr>Calibri Light</vt:lpstr>
      <vt:lpstr>Garamond</vt:lpstr>
      <vt:lpstr>Gill Sans MT</vt:lpstr>
      <vt:lpstr>Gotham Bold</vt:lpstr>
      <vt:lpstr>Helvetica Neue</vt:lpstr>
      <vt:lpstr>Light Background</vt:lpstr>
      <vt:lpstr>Dark Background</vt:lpstr>
      <vt:lpstr>Gallery</vt:lpstr>
      <vt:lpstr>Office Theme</vt:lpstr>
      <vt:lpstr>Promoting Learner Engagement</vt:lpstr>
      <vt:lpstr>Effective Online Instruction to Enhance Engagement</vt:lpstr>
      <vt:lpstr>Effective Course Development</vt:lpstr>
      <vt:lpstr>Ensure Program Quality</vt:lpstr>
      <vt:lpstr>Give students multiple spaces to interact</vt:lpstr>
      <vt:lpstr>If you build it, will they come?  </vt:lpstr>
      <vt:lpstr>Communication</vt:lpstr>
      <vt:lpstr>Scaffold the Transition</vt:lpstr>
      <vt:lpstr> Strategies</vt:lpstr>
      <vt:lpstr> Strategies</vt:lpstr>
      <vt:lpstr> Strategies</vt:lpstr>
      <vt:lpstr> Strategies</vt:lpstr>
      <vt:lpstr> Strategies</vt:lpstr>
      <vt:lpstr>Community</vt:lpstr>
      <vt:lpstr>Interaction and Engagement Framework</vt:lpstr>
      <vt:lpstr>Interaction and Engagement Framework</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Pfannenstiel, Kathleen</dc:creator>
  <cp:lastModifiedBy>Microsoft Office User</cp:lastModifiedBy>
  <cp:revision>155</cp:revision>
  <cp:lastPrinted>2020-08-24T21:43:12Z</cp:lastPrinted>
  <dcterms:created xsi:type="dcterms:W3CDTF">2019-09-13T13:44:05Z</dcterms:created>
  <dcterms:modified xsi:type="dcterms:W3CDTF">2021-04-22T19:30:22Z</dcterms:modified>
</cp:coreProperties>
</file>