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78" r:id="rId3"/>
    <p:sldMasterId id="2147483687" r:id="rId4"/>
    <p:sldMasterId id="2147483698" r:id="rId5"/>
  </p:sldMasterIdLst>
  <p:notesMasterIdLst>
    <p:notesMasterId r:id="rId34"/>
  </p:notesMasterIdLst>
  <p:sldIdLst>
    <p:sldId id="876" r:id="rId6"/>
    <p:sldId id="881" r:id="rId7"/>
    <p:sldId id="850" r:id="rId8"/>
    <p:sldId id="883" r:id="rId9"/>
    <p:sldId id="882" r:id="rId10"/>
    <p:sldId id="864" r:id="rId11"/>
    <p:sldId id="867" r:id="rId12"/>
    <p:sldId id="865" r:id="rId13"/>
    <p:sldId id="866" r:id="rId14"/>
    <p:sldId id="869" r:id="rId15"/>
    <p:sldId id="848" r:id="rId16"/>
    <p:sldId id="878" r:id="rId17"/>
    <p:sldId id="870" r:id="rId18"/>
    <p:sldId id="851" r:id="rId19"/>
    <p:sldId id="872" r:id="rId20"/>
    <p:sldId id="844" r:id="rId21"/>
    <p:sldId id="272" r:id="rId22"/>
    <p:sldId id="855" r:id="rId23"/>
    <p:sldId id="860" r:id="rId24"/>
    <p:sldId id="332" r:id="rId25"/>
    <p:sldId id="853" r:id="rId26"/>
    <p:sldId id="854" r:id="rId27"/>
    <p:sldId id="862" r:id="rId28"/>
    <p:sldId id="863" r:id="rId29"/>
    <p:sldId id="879" r:id="rId30"/>
    <p:sldId id="877" r:id="rId31"/>
    <p:sldId id="880" r:id="rId32"/>
    <p:sldId id="328" r:id="rId33"/>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dheide, Lynn" initials="HL" lastIdx="0" clrIdx="0">
    <p:extLst>
      <p:ext uri="{19B8F6BF-5375-455C-9EA6-DF929625EA0E}">
        <p15:presenceInfo xmlns:p15="http://schemas.microsoft.com/office/powerpoint/2012/main" userId="S-1-5-21-1472932569-214068005-926709054-550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93" autoAdjust="0"/>
    <p:restoredTop sz="94565"/>
  </p:normalViewPr>
  <p:slideViewPr>
    <p:cSldViewPr snapToGrid="0">
      <p:cViewPr varScale="1">
        <p:scale>
          <a:sx n="69" d="100"/>
          <a:sy n="69" d="100"/>
        </p:scale>
        <p:origin x="82" y="341"/>
      </p:cViewPr>
      <p:guideLst/>
    </p:cSldViewPr>
  </p:slideViewPr>
  <p:notesTextViewPr>
    <p:cViewPr>
      <p:scale>
        <a:sx n="1" d="1"/>
        <a:sy n="1" d="1"/>
      </p:scale>
      <p:origin x="0" y="0"/>
    </p:cViewPr>
  </p:notesTextViewPr>
  <p:notesViewPr>
    <p:cSldViewPr snapToGrid="0">
      <p:cViewPr varScale="1">
        <p:scale>
          <a:sx n="74" d="100"/>
          <a:sy n="74" d="100"/>
        </p:scale>
        <p:origin x="242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accent1">
                    <a:lumMod val="75000"/>
                  </a:schemeClr>
                </a:solidFill>
                <a:latin typeface="+mn-lt"/>
                <a:ea typeface="+mn-ea"/>
                <a:cs typeface="+mn-cs"/>
              </a:defRPr>
            </a:pPr>
            <a:r>
              <a:rPr lang="en-US" b="1" dirty="0">
                <a:solidFill>
                  <a:schemeClr val="accent1">
                    <a:lumMod val="75000"/>
                  </a:schemeClr>
                </a:solidFill>
              </a:rPr>
              <a:t>Development of Gaps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accent1">
                  <a:lumMod val="75000"/>
                </a:schemeClr>
              </a:solidFill>
              <a:latin typeface="+mn-lt"/>
              <a:ea typeface="+mn-ea"/>
              <a:cs typeface="+mn-cs"/>
            </a:defRPr>
          </a:pPr>
          <a:endParaRPr lang="en-US"/>
        </a:p>
      </c:txPr>
    </c:title>
    <c:autoTitleDeleted val="0"/>
    <c:plotArea>
      <c:layout/>
      <c:areaChart>
        <c:grouping val="standard"/>
        <c:varyColors val="0"/>
        <c:ser>
          <c:idx val="2"/>
          <c:order val="2"/>
          <c:spPr>
            <a:pattFill prst="dkVert">
              <a:fgClr>
                <a:srgbClr val="93D1FF"/>
              </a:fgClr>
              <a:bgClr>
                <a:schemeClr val="bg1"/>
              </a:bgClr>
            </a:pattFill>
            <a:ln>
              <a:noFill/>
            </a:ln>
            <a:effectLst/>
          </c:spPr>
          <c:cat>
            <c:strRef>
              <c:f>Sample!$G$24:$G$41</c:f>
              <c:strCache>
                <c:ptCount val="18"/>
                <c:pt idx="0">
                  <c:v>Student Population</c:v>
                </c:pt>
                <c:pt idx="1">
                  <c:v>Public School Enrollment</c:v>
                </c:pt>
                <c:pt idx="2">
                  <c:v>High School Graduation</c:v>
                </c:pt>
                <c:pt idx="3">
                  <c:v>Postsecondary Enrollment</c:v>
                </c:pt>
                <c:pt idx="4">
                  <c:v>Teacher Preparation Program Applied</c:v>
                </c:pt>
                <c:pt idx="5">
                  <c:v>Teacher Preparation Program Admitted</c:v>
                </c:pt>
                <c:pt idx="6">
                  <c:v>Teacher Preparation Program Enrollment</c:v>
                </c:pt>
                <c:pt idx="7">
                  <c:v>Education Bachelors Degree Conferred</c:v>
                </c:pt>
                <c:pt idx="8">
                  <c:v>Pass state licensure test</c:v>
                </c:pt>
                <c:pt idx="9">
                  <c:v>Certified</c:v>
                </c:pt>
                <c:pt idx="10">
                  <c:v>Submitting Applications</c:v>
                </c:pt>
                <c:pt idx="11">
                  <c:v>Passing Initial Screening</c:v>
                </c:pt>
                <c:pt idx="12">
                  <c:v>Participating in District Interviews</c:v>
                </c:pt>
                <c:pt idx="13">
                  <c:v>Participating in School Interviews</c:v>
                </c:pt>
                <c:pt idx="14">
                  <c:v>Selected</c:v>
                </c:pt>
                <c:pt idx="15">
                  <c:v>Accepted Offer</c:v>
                </c:pt>
                <c:pt idx="16">
                  <c:v>3 Year Retention</c:v>
                </c:pt>
                <c:pt idx="17">
                  <c:v>5 Year Retention</c:v>
                </c:pt>
              </c:strCache>
            </c:strRef>
          </c:cat>
          <c:val>
            <c:numRef>
              <c:f>Sample!$K$24:$K$41</c:f>
              <c:numCache>
                <c:formatCode>0%</c:formatCode>
                <c:ptCount val="18"/>
                <c:pt idx="0">
                  <c:v>0.5</c:v>
                </c:pt>
                <c:pt idx="1">
                  <c:v>0.51351351351351349</c:v>
                </c:pt>
                <c:pt idx="2">
                  <c:v>0.51851851851851849</c:v>
                </c:pt>
                <c:pt idx="3">
                  <c:v>0.58695652173913049</c:v>
                </c:pt>
                <c:pt idx="4">
                  <c:v>0.64516129032258063</c:v>
                </c:pt>
                <c:pt idx="5">
                  <c:v>0.65517241379310343</c:v>
                </c:pt>
                <c:pt idx="6">
                  <c:v>0.62962962962962965</c:v>
                </c:pt>
                <c:pt idx="7">
                  <c:v>0.73333333333333328</c:v>
                </c:pt>
                <c:pt idx="8">
                  <c:v>0.73684210526315785</c:v>
                </c:pt>
                <c:pt idx="9">
                  <c:v>0.73770491803278693</c:v>
                </c:pt>
                <c:pt idx="10">
                  <c:v>0.8</c:v>
                </c:pt>
                <c:pt idx="11">
                  <c:v>0.8</c:v>
                </c:pt>
                <c:pt idx="12">
                  <c:v>0.81081081081081086</c:v>
                </c:pt>
                <c:pt idx="13">
                  <c:v>0.79365079365079361</c:v>
                </c:pt>
                <c:pt idx="14">
                  <c:v>0.82474226804123707</c:v>
                </c:pt>
                <c:pt idx="15">
                  <c:v>0.78534031413612571</c:v>
                </c:pt>
                <c:pt idx="16">
                  <c:v>0.77192982456140347</c:v>
                </c:pt>
                <c:pt idx="17">
                  <c:v>0.84444444444444444</c:v>
                </c:pt>
              </c:numCache>
            </c:numRef>
          </c:val>
          <c:extLst>
            <c:ext xmlns:c16="http://schemas.microsoft.com/office/drawing/2014/chart" uri="{C3380CC4-5D6E-409C-BE32-E72D297353CC}">
              <c16:uniqueId val="{00000000-2E1C-4B51-AC46-00C999EF73EF}"/>
            </c:ext>
          </c:extLst>
        </c:ser>
        <c:ser>
          <c:idx val="3"/>
          <c:order val="3"/>
          <c:spPr>
            <a:solidFill>
              <a:schemeClr val="bg1"/>
            </a:solidFill>
            <a:ln>
              <a:noFill/>
            </a:ln>
            <a:effectLst/>
          </c:spPr>
          <c:cat>
            <c:strRef>
              <c:f>Sample!$G$24:$G$41</c:f>
              <c:strCache>
                <c:ptCount val="18"/>
                <c:pt idx="0">
                  <c:v>Student Population</c:v>
                </c:pt>
                <c:pt idx="1">
                  <c:v>Public School Enrollment</c:v>
                </c:pt>
                <c:pt idx="2">
                  <c:v>High School Graduation</c:v>
                </c:pt>
                <c:pt idx="3">
                  <c:v>Postsecondary Enrollment</c:v>
                </c:pt>
                <c:pt idx="4">
                  <c:v>Teacher Preparation Program Applied</c:v>
                </c:pt>
                <c:pt idx="5">
                  <c:v>Teacher Preparation Program Admitted</c:v>
                </c:pt>
                <c:pt idx="6">
                  <c:v>Teacher Preparation Program Enrollment</c:v>
                </c:pt>
                <c:pt idx="7">
                  <c:v>Education Bachelors Degree Conferred</c:v>
                </c:pt>
                <c:pt idx="8">
                  <c:v>Pass state licensure test</c:v>
                </c:pt>
                <c:pt idx="9">
                  <c:v>Certified</c:v>
                </c:pt>
                <c:pt idx="10">
                  <c:v>Submitting Applications</c:v>
                </c:pt>
                <c:pt idx="11">
                  <c:v>Passing Initial Screening</c:v>
                </c:pt>
                <c:pt idx="12">
                  <c:v>Participating in District Interviews</c:v>
                </c:pt>
                <c:pt idx="13">
                  <c:v>Participating in School Interviews</c:v>
                </c:pt>
                <c:pt idx="14">
                  <c:v>Selected</c:v>
                </c:pt>
                <c:pt idx="15">
                  <c:v>Accepted Offer</c:v>
                </c:pt>
                <c:pt idx="16">
                  <c:v>3 Year Retention</c:v>
                </c:pt>
                <c:pt idx="17">
                  <c:v>5 Year Retention</c:v>
                </c:pt>
              </c:strCache>
            </c:strRef>
          </c:cat>
          <c:val>
            <c:numRef>
              <c:f>Sample!$L$24:$L$41</c:f>
              <c:numCache>
                <c:formatCode>0%</c:formatCode>
                <c:ptCount val="18"/>
                <c:pt idx="0">
                  <c:v>0.5</c:v>
                </c:pt>
                <c:pt idx="1">
                  <c:v>0.48648648648648651</c:v>
                </c:pt>
                <c:pt idx="2">
                  <c:v>0.48148148148148145</c:v>
                </c:pt>
                <c:pt idx="3">
                  <c:v>0.41304347826086957</c:v>
                </c:pt>
                <c:pt idx="4">
                  <c:v>0.35483870967741937</c:v>
                </c:pt>
                <c:pt idx="5">
                  <c:v>0.34482758620689657</c:v>
                </c:pt>
                <c:pt idx="6">
                  <c:v>0.37037037037037035</c:v>
                </c:pt>
                <c:pt idx="7">
                  <c:v>0.26666666666666666</c:v>
                </c:pt>
                <c:pt idx="8">
                  <c:v>0.26315789473684209</c:v>
                </c:pt>
                <c:pt idx="9">
                  <c:v>0.26229508196721313</c:v>
                </c:pt>
                <c:pt idx="10">
                  <c:v>0.2</c:v>
                </c:pt>
                <c:pt idx="11">
                  <c:v>0.2</c:v>
                </c:pt>
                <c:pt idx="12">
                  <c:v>0.1891891891891892</c:v>
                </c:pt>
                <c:pt idx="13">
                  <c:v>0.20634920634920634</c:v>
                </c:pt>
                <c:pt idx="14">
                  <c:v>0.17525773195876287</c:v>
                </c:pt>
                <c:pt idx="15">
                  <c:v>0.21465968586387435</c:v>
                </c:pt>
                <c:pt idx="16">
                  <c:v>0.22807017543859648</c:v>
                </c:pt>
                <c:pt idx="17">
                  <c:v>0.15555555555555556</c:v>
                </c:pt>
              </c:numCache>
            </c:numRef>
          </c:val>
          <c:extLst>
            <c:ext xmlns:c16="http://schemas.microsoft.com/office/drawing/2014/chart" uri="{C3380CC4-5D6E-409C-BE32-E72D297353CC}">
              <c16:uniqueId val="{00000001-2E1C-4B51-AC46-00C999EF73EF}"/>
            </c:ext>
          </c:extLst>
        </c:ser>
        <c:dLbls>
          <c:showLegendKey val="0"/>
          <c:showVal val="0"/>
          <c:showCatName val="0"/>
          <c:showSerName val="0"/>
          <c:showPercent val="0"/>
          <c:showBubbleSize val="0"/>
        </c:dLbls>
        <c:axId val="497882080"/>
        <c:axId val="497878472"/>
      </c:areaChart>
      <c:lineChart>
        <c:grouping val="standard"/>
        <c:varyColors val="0"/>
        <c:ser>
          <c:idx val="0"/>
          <c:order val="0"/>
          <c:tx>
            <c:strRef>
              <c:f>Sample!$K$23</c:f>
              <c:strCache>
                <c:ptCount val="1"/>
                <c:pt idx="0">
                  <c:v>Percent White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Sample!$G$24:$G$41</c:f>
              <c:strCache>
                <c:ptCount val="18"/>
                <c:pt idx="0">
                  <c:v>Student Population</c:v>
                </c:pt>
                <c:pt idx="1">
                  <c:v>Public School Enrollment</c:v>
                </c:pt>
                <c:pt idx="2">
                  <c:v>High School Graduation</c:v>
                </c:pt>
                <c:pt idx="3">
                  <c:v>Postsecondary Enrollment</c:v>
                </c:pt>
                <c:pt idx="4">
                  <c:v>Teacher Preparation Program Applied</c:v>
                </c:pt>
                <c:pt idx="5">
                  <c:v>Teacher Preparation Program Admitted</c:v>
                </c:pt>
                <c:pt idx="6">
                  <c:v>Teacher Preparation Program Enrollment</c:v>
                </c:pt>
                <c:pt idx="7">
                  <c:v>Education Bachelors Degree Conferred</c:v>
                </c:pt>
                <c:pt idx="8">
                  <c:v>Pass state licensure test</c:v>
                </c:pt>
                <c:pt idx="9">
                  <c:v>Certified</c:v>
                </c:pt>
                <c:pt idx="10">
                  <c:v>Submitting Applications</c:v>
                </c:pt>
                <c:pt idx="11">
                  <c:v>Passing Initial Screening</c:v>
                </c:pt>
                <c:pt idx="12">
                  <c:v>Participating in District Interviews</c:v>
                </c:pt>
                <c:pt idx="13">
                  <c:v>Participating in School Interviews</c:v>
                </c:pt>
                <c:pt idx="14">
                  <c:v>Selected</c:v>
                </c:pt>
                <c:pt idx="15">
                  <c:v>Accepted Offer</c:v>
                </c:pt>
                <c:pt idx="16">
                  <c:v>3 Year Retention</c:v>
                </c:pt>
                <c:pt idx="17">
                  <c:v>5 Year Retention</c:v>
                </c:pt>
              </c:strCache>
            </c:strRef>
          </c:cat>
          <c:val>
            <c:numRef>
              <c:f>Sample!$K$24:$K$41</c:f>
              <c:numCache>
                <c:formatCode>0%</c:formatCode>
                <c:ptCount val="18"/>
                <c:pt idx="0">
                  <c:v>0.5</c:v>
                </c:pt>
                <c:pt idx="1">
                  <c:v>0.51351351351351349</c:v>
                </c:pt>
                <c:pt idx="2">
                  <c:v>0.51851851851851849</c:v>
                </c:pt>
                <c:pt idx="3">
                  <c:v>0.58695652173913049</c:v>
                </c:pt>
                <c:pt idx="4">
                  <c:v>0.64516129032258063</c:v>
                </c:pt>
                <c:pt idx="5">
                  <c:v>0.65517241379310343</c:v>
                </c:pt>
                <c:pt idx="6">
                  <c:v>0.62962962962962965</c:v>
                </c:pt>
                <c:pt idx="7">
                  <c:v>0.73333333333333328</c:v>
                </c:pt>
                <c:pt idx="8">
                  <c:v>0.73684210526315785</c:v>
                </c:pt>
                <c:pt idx="9">
                  <c:v>0.73770491803278693</c:v>
                </c:pt>
                <c:pt idx="10">
                  <c:v>0.8</c:v>
                </c:pt>
                <c:pt idx="11">
                  <c:v>0.8</c:v>
                </c:pt>
                <c:pt idx="12">
                  <c:v>0.81081081081081086</c:v>
                </c:pt>
                <c:pt idx="13">
                  <c:v>0.79365079365079361</c:v>
                </c:pt>
                <c:pt idx="14">
                  <c:v>0.82474226804123707</c:v>
                </c:pt>
                <c:pt idx="15">
                  <c:v>0.78534031413612571</c:v>
                </c:pt>
                <c:pt idx="16">
                  <c:v>0.77192982456140347</c:v>
                </c:pt>
                <c:pt idx="17">
                  <c:v>0.84444444444444444</c:v>
                </c:pt>
              </c:numCache>
            </c:numRef>
          </c:val>
          <c:smooth val="0"/>
          <c:extLst>
            <c:ext xmlns:c16="http://schemas.microsoft.com/office/drawing/2014/chart" uri="{C3380CC4-5D6E-409C-BE32-E72D297353CC}">
              <c16:uniqueId val="{00000002-2E1C-4B51-AC46-00C999EF73EF}"/>
            </c:ext>
          </c:extLst>
        </c:ser>
        <c:ser>
          <c:idx val="1"/>
          <c:order val="1"/>
          <c:tx>
            <c:strRef>
              <c:f>Sample!$L$23</c:f>
              <c:strCache>
                <c:ptCount val="1"/>
                <c:pt idx="0">
                  <c:v>Percent Non White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Sample!$G$24:$G$41</c:f>
              <c:strCache>
                <c:ptCount val="18"/>
                <c:pt idx="0">
                  <c:v>Student Population</c:v>
                </c:pt>
                <c:pt idx="1">
                  <c:v>Public School Enrollment</c:v>
                </c:pt>
                <c:pt idx="2">
                  <c:v>High School Graduation</c:v>
                </c:pt>
                <c:pt idx="3">
                  <c:v>Postsecondary Enrollment</c:v>
                </c:pt>
                <c:pt idx="4">
                  <c:v>Teacher Preparation Program Applied</c:v>
                </c:pt>
                <c:pt idx="5">
                  <c:v>Teacher Preparation Program Admitted</c:v>
                </c:pt>
                <c:pt idx="6">
                  <c:v>Teacher Preparation Program Enrollment</c:v>
                </c:pt>
                <c:pt idx="7">
                  <c:v>Education Bachelors Degree Conferred</c:v>
                </c:pt>
                <c:pt idx="8">
                  <c:v>Pass state licensure test</c:v>
                </c:pt>
                <c:pt idx="9">
                  <c:v>Certified</c:v>
                </c:pt>
                <c:pt idx="10">
                  <c:v>Submitting Applications</c:v>
                </c:pt>
                <c:pt idx="11">
                  <c:v>Passing Initial Screening</c:v>
                </c:pt>
                <c:pt idx="12">
                  <c:v>Participating in District Interviews</c:v>
                </c:pt>
                <c:pt idx="13">
                  <c:v>Participating in School Interviews</c:v>
                </c:pt>
                <c:pt idx="14">
                  <c:v>Selected</c:v>
                </c:pt>
                <c:pt idx="15">
                  <c:v>Accepted Offer</c:v>
                </c:pt>
                <c:pt idx="16">
                  <c:v>3 Year Retention</c:v>
                </c:pt>
                <c:pt idx="17">
                  <c:v>5 Year Retention</c:v>
                </c:pt>
              </c:strCache>
            </c:strRef>
          </c:cat>
          <c:val>
            <c:numRef>
              <c:f>Sample!$L$24:$L$41</c:f>
              <c:numCache>
                <c:formatCode>0%</c:formatCode>
                <c:ptCount val="18"/>
                <c:pt idx="0">
                  <c:v>0.5</c:v>
                </c:pt>
                <c:pt idx="1">
                  <c:v>0.48648648648648651</c:v>
                </c:pt>
                <c:pt idx="2">
                  <c:v>0.48148148148148145</c:v>
                </c:pt>
                <c:pt idx="3">
                  <c:v>0.41304347826086957</c:v>
                </c:pt>
                <c:pt idx="4">
                  <c:v>0.35483870967741937</c:v>
                </c:pt>
                <c:pt idx="5">
                  <c:v>0.34482758620689657</c:v>
                </c:pt>
                <c:pt idx="6">
                  <c:v>0.37037037037037035</c:v>
                </c:pt>
                <c:pt idx="7">
                  <c:v>0.26666666666666666</c:v>
                </c:pt>
                <c:pt idx="8">
                  <c:v>0.26315789473684209</c:v>
                </c:pt>
                <c:pt idx="9">
                  <c:v>0.26229508196721313</c:v>
                </c:pt>
                <c:pt idx="10">
                  <c:v>0.2</c:v>
                </c:pt>
                <c:pt idx="11">
                  <c:v>0.2</c:v>
                </c:pt>
                <c:pt idx="12">
                  <c:v>0.1891891891891892</c:v>
                </c:pt>
                <c:pt idx="13">
                  <c:v>0.20634920634920634</c:v>
                </c:pt>
                <c:pt idx="14">
                  <c:v>0.17525773195876287</c:v>
                </c:pt>
                <c:pt idx="15">
                  <c:v>0.21465968586387435</c:v>
                </c:pt>
                <c:pt idx="16">
                  <c:v>0.22807017543859648</c:v>
                </c:pt>
                <c:pt idx="17">
                  <c:v>0.15555555555555556</c:v>
                </c:pt>
              </c:numCache>
            </c:numRef>
          </c:val>
          <c:smooth val="0"/>
          <c:extLst>
            <c:ext xmlns:c16="http://schemas.microsoft.com/office/drawing/2014/chart" uri="{C3380CC4-5D6E-409C-BE32-E72D297353CC}">
              <c16:uniqueId val="{00000003-2E1C-4B51-AC46-00C999EF73EF}"/>
            </c:ext>
          </c:extLst>
        </c:ser>
        <c:dLbls>
          <c:showLegendKey val="0"/>
          <c:showVal val="0"/>
          <c:showCatName val="0"/>
          <c:showSerName val="0"/>
          <c:showPercent val="0"/>
          <c:showBubbleSize val="0"/>
        </c:dLbls>
        <c:marker val="1"/>
        <c:smooth val="0"/>
        <c:axId val="497882080"/>
        <c:axId val="497878472"/>
      </c:lineChart>
      <c:catAx>
        <c:axId val="49788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accent1">
                    <a:lumMod val="75000"/>
                  </a:schemeClr>
                </a:solidFill>
                <a:latin typeface="+mn-lt"/>
                <a:ea typeface="+mn-ea"/>
                <a:cs typeface="+mn-cs"/>
              </a:defRPr>
            </a:pPr>
            <a:endParaRPr lang="en-US"/>
          </a:p>
        </c:txPr>
        <c:crossAx val="497878472"/>
        <c:crosses val="autoZero"/>
        <c:auto val="1"/>
        <c:lblAlgn val="ctr"/>
        <c:lblOffset val="100"/>
        <c:noMultiLvlLbl val="0"/>
      </c:catAx>
      <c:valAx>
        <c:axId val="497878472"/>
        <c:scaling>
          <c:orientation val="minMax"/>
        </c:scaling>
        <c:delete val="1"/>
        <c:axPos val="l"/>
        <c:numFmt formatCode="0%" sourceLinked="1"/>
        <c:majorTickMark val="none"/>
        <c:minorTickMark val="none"/>
        <c:tickLblPos val="nextTo"/>
        <c:crossAx val="497882080"/>
        <c:crosses val="autoZero"/>
        <c:crossBetween val="between"/>
      </c:valAx>
      <c:spPr>
        <a:noFill/>
        <a:ln>
          <a:noFill/>
        </a:ln>
        <a:effectLst/>
      </c:spPr>
    </c:plotArea>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1E911E60-EC2D-4C2A-BADC-64AD7B177A8A}" type="datetimeFigureOut">
              <a:rPr lang="en-US" smtClean="0"/>
              <a:t>4/12/2019</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1D669F34-B09D-41DB-BFA0-44F115D1216F}" type="slidenum">
              <a:rPr lang="en-US" smtClean="0"/>
              <a:t>‹#›</a:t>
            </a:fld>
            <a:endParaRPr lang="en-US" dirty="0"/>
          </a:p>
        </p:txBody>
      </p:sp>
    </p:spTree>
    <p:extLst>
      <p:ext uri="{BB962C8B-B14F-4D97-AF65-F5344CB8AC3E}">
        <p14:creationId xmlns:p14="http://schemas.microsoft.com/office/powerpoint/2010/main" val="1744486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1974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strategy 2- professional development, may take the form of connecting with an appropriate alternate route program, or </a:t>
            </a:r>
            <a:r>
              <a:rPr lang="en-US" dirty="0" err="1"/>
              <a:t>microcredential</a:t>
            </a:r>
            <a:r>
              <a:rPr lang="en-US" dirty="0"/>
              <a:t> in addition to more contextually specific PD or PD that may be embedded in induction. A </a:t>
            </a:r>
            <a:r>
              <a:rPr lang="en-US" dirty="0" err="1"/>
              <a:t>bootcamp</a:t>
            </a:r>
            <a:r>
              <a:rPr lang="en-US" dirty="0"/>
              <a:t> type of PD may be necessary depending on the credentials of the hire. </a:t>
            </a:r>
          </a:p>
          <a:p>
            <a:r>
              <a:rPr lang="en-US" dirty="0"/>
              <a:t>Also, the short term strategies will include considerations for long-term substitutes, often a population that gets forgotten or excluded from the above strategies, but is utilized by districts when shortages are evident. </a:t>
            </a:r>
          </a:p>
          <a:p>
            <a:endParaRPr lang="en-US" dirty="0"/>
          </a:p>
          <a:p>
            <a:endParaRPr lang="en-US" dirty="0"/>
          </a:p>
        </p:txBody>
      </p:sp>
      <p:sp>
        <p:nvSpPr>
          <p:cNvPr id="4" name="Slide Number Placeholder 3"/>
          <p:cNvSpPr>
            <a:spLocks noGrp="1"/>
          </p:cNvSpPr>
          <p:nvPr>
            <p:ph type="sldNum" sz="quarter" idx="5"/>
          </p:nvPr>
        </p:nvSpPr>
        <p:spPr/>
        <p:txBody>
          <a:bodyPr/>
          <a:lstStyle/>
          <a:p>
            <a:fld id="{1D669F34-B09D-41DB-BFA0-44F115D1216F}" type="slidenum">
              <a:rPr lang="en-US" smtClean="0"/>
              <a:t>18</a:t>
            </a:fld>
            <a:endParaRPr lang="en-US" dirty="0"/>
          </a:p>
        </p:txBody>
      </p:sp>
    </p:spTree>
    <p:extLst>
      <p:ext uri="{BB962C8B-B14F-4D97-AF65-F5344CB8AC3E}">
        <p14:creationId xmlns:p14="http://schemas.microsoft.com/office/powerpoint/2010/main" val="3724028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ic Title">
    <p:spTree>
      <p:nvGrpSpPr>
        <p:cNvPr id="1" name=""/>
        <p:cNvGrpSpPr/>
        <p:nvPr/>
      </p:nvGrpSpPr>
      <p:grpSpPr>
        <a:xfrm>
          <a:off x="0" y="0"/>
          <a:ext cx="0" cy="0"/>
          <a:chOff x="0" y="0"/>
          <a:chExt cx="0" cy="0"/>
        </a:xfrm>
      </p:grpSpPr>
      <p:grpSp>
        <p:nvGrpSpPr>
          <p:cNvPr id="4" name="Group 3"/>
          <p:cNvGrpSpPr/>
          <p:nvPr userDrawn="1"/>
        </p:nvGrpSpPr>
        <p:grpSpPr>
          <a:xfrm>
            <a:off x="8227358" y="0"/>
            <a:ext cx="3964644" cy="2821214"/>
            <a:chOff x="6270928" y="0"/>
            <a:chExt cx="2973483" cy="2821214"/>
          </a:xfrm>
        </p:grpSpPr>
        <p:sp>
          <p:nvSpPr>
            <p:cNvPr id="5" name="Rectangle 4"/>
            <p:cNvSpPr/>
            <p:nvPr userDrawn="1"/>
          </p:nvSpPr>
          <p:spPr>
            <a:xfrm rot="10800000">
              <a:off x="6270928" y="1"/>
              <a:ext cx="2973483" cy="576016"/>
            </a:xfrm>
            <a:prstGeom prst="rect">
              <a:avLst/>
            </a:prstGeom>
            <a:gradFill>
              <a:gsLst>
                <a:gs pos="0">
                  <a:srgbClr val="4C8C2B"/>
                </a:gs>
                <a:gs pos="100000">
                  <a:srgbClr val="4C8C2B">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6" name="Rectangle 5"/>
            <p:cNvSpPr/>
            <p:nvPr userDrawn="1"/>
          </p:nvSpPr>
          <p:spPr>
            <a:xfrm rot="10800000">
              <a:off x="7556499" y="574149"/>
              <a:ext cx="1687911" cy="576016"/>
            </a:xfrm>
            <a:prstGeom prst="rect">
              <a:avLst/>
            </a:prstGeom>
            <a:gradFill>
              <a:gsLst>
                <a:gs pos="0">
                  <a:srgbClr val="009CDE">
                    <a:alpha val="0"/>
                  </a:srgbClr>
                </a:gs>
                <a:gs pos="100000">
                  <a:srgbClr val="009CDE"/>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7" name="Rectangle 6"/>
            <p:cNvSpPr/>
            <p:nvPr userDrawn="1"/>
          </p:nvSpPr>
          <p:spPr>
            <a:xfrm rot="5400000">
              <a:off x="7538945" y="1122600"/>
              <a:ext cx="2821213" cy="576016"/>
            </a:xfrm>
            <a:prstGeom prst="rect">
              <a:avLst/>
            </a:prstGeom>
            <a:gradFill>
              <a:gsLst>
                <a:gs pos="0">
                  <a:srgbClr val="642F6C">
                    <a:alpha val="0"/>
                  </a:srgbClr>
                </a:gs>
                <a:gs pos="100000">
                  <a:srgbClr val="642F6C"/>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8" name="Rectangle 7"/>
            <p:cNvSpPr/>
            <p:nvPr userDrawn="1"/>
          </p:nvSpPr>
          <p:spPr>
            <a:xfrm rot="16200000">
              <a:off x="7347892" y="740944"/>
              <a:ext cx="2057903" cy="576016"/>
            </a:xfrm>
            <a:prstGeom prst="rect">
              <a:avLst/>
            </a:prstGeom>
            <a:gradFill>
              <a:gsLst>
                <a:gs pos="0">
                  <a:srgbClr val="D57800">
                    <a:alpha val="0"/>
                  </a:srgbClr>
                </a:gs>
                <a:gs pos="100000">
                  <a:srgbClr val="D578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grpSp>
      <p:sp>
        <p:nvSpPr>
          <p:cNvPr id="2" name="Title 1"/>
          <p:cNvSpPr>
            <a:spLocks noGrp="1"/>
          </p:cNvSpPr>
          <p:nvPr>
            <p:ph type="title"/>
          </p:nvPr>
        </p:nvSpPr>
        <p:spPr>
          <a:xfrm>
            <a:off x="911750" y="3049627"/>
            <a:ext cx="10503095" cy="553998"/>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endParaRPr lang="en-US" dirty="0"/>
          </a:p>
        </p:txBody>
      </p:sp>
      <p:sp>
        <p:nvSpPr>
          <p:cNvPr id="9" name="Text Placeholder 5"/>
          <p:cNvSpPr>
            <a:spLocks noGrp="1"/>
          </p:cNvSpPr>
          <p:nvPr>
            <p:ph type="body" sz="quarter" idx="12"/>
          </p:nvPr>
        </p:nvSpPr>
        <p:spPr>
          <a:xfrm>
            <a:off x="911750" y="3826934"/>
            <a:ext cx="10966449" cy="1200329"/>
          </a:xfrm>
        </p:spPr>
        <p:txBody>
          <a:bodyPr/>
          <a:lstStyle>
            <a:lvl1pPr>
              <a:defRPr>
                <a:solidFill>
                  <a:schemeClr val="bg1">
                    <a:lumMod val="75000"/>
                  </a:schemeClr>
                </a:solidFill>
              </a:defRPr>
            </a:lvl1pPr>
            <a:lvl2pPr>
              <a:defRPr sz="1800">
                <a:solidFill>
                  <a:schemeClr val="bg1"/>
                </a:solidFill>
              </a:defRPr>
            </a:lvl2pPr>
            <a:lvl3pPr>
              <a:defRPr sz="1500">
                <a:solidFill>
                  <a:schemeClr val="bg1"/>
                </a:solidFill>
              </a:defRPr>
            </a:lvl3pPr>
            <a:lvl4pPr marL="0" indent="0">
              <a:defRPr sz="1200">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49965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349867"/>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244434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extLst>
      <p:ext uri="{BB962C8B-B14F-4D97-AF65-F5344CB8AC3E}">
        <p14:creationId xmlns:p14="http://schemas.microsoft.com/office/powerpoint/2010/main" val="281304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216864"/>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4188841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349867"/>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1103244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150362"/>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539181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190658"/>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2757800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F75B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42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11725873" y="6507316"/>
            <a:ext cx="157094" cy="153888"/>
          </a:xfrm>
          <a:prstGeom prst="rect">
            <a:avLst/>
          </a:prstGeom>
        </p:spPr>
        <p:txBody>
          <a:bodyPr wrap="none" anchor="b" anchorCtr="0"/>
          <a:lstStyle/>
          <a:p>
            <a:pPr algn="r"/>
            <a:fld id="{F3477EC8-074D-41C4-94AE-E9EA7CEEA348}" type="slidenum">
              <a:rPr lang="en-US" smtClean="0"/>
              <a:pPr algn="r"/>
              <a:t>‹#›</a:t>
            </a:fld>
            <a:endParaRPr lang="en-US" dirty="0"/>
          </a:p>
        </p:txBody>
      </p:sp>
      <p:sp>
        <p:nvSpPr>
          <p:cNvPr id="6" name="Text Placeholder 2"/>
          <p:cNvSpPr>
            <a:spLocks noGrp="1"/>
          </p:cNvSpPr>
          <p:nvPr>
            <p:ph idx="1"/>
          </p:nvPr>
        </p:nvSpPr>
        <p:spPr bwMode="gray">
          <a:xfrm>
            <a:off x="916518" y="1130300"/>
            <a:ext cx="10966449" cy="46243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cxnSp>
        <p:nvCxnSpPr>
          <p:cNvPr id="7" name="Straight Connector 6"/>
          <p:cNvCxnSpPr/>
          <p:nvPr userDrawn="1"/>
        </p:nvCxnSpPr>
        <p:spPr>
          <a:xfrm flipV="1">
            <a:off x="911552" y="885989"/>
            <a:ext cx="11280449" cy="1"/>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947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extLst>
      <p:ext uri="{BB962C8B-B14F-4D97-AF65-F5344CB8AC3E}">
        <p14:creationId xmlns:p14="http://schemas.microsoft.com/office/powerpoint/2010/main" val="2760266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1127547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grpSp>
        <p:nvGrpSpPr>
          <p:cNvPr id="5" name="Group 4"/>
          <p:cNvGrpSpPr/>
          <p:nvPr userDrawn="1"/>
        </p:nvGrpSpPr>
        <p:grpSpPr>
          <a:xfrm>
            <a:off x="5633997" y="-1"/>
            <a:ext cx="6561763" cy="5080370"/>
            <a:chOff x="4315147" y="-1"/>
            <a:chExt cx="4921322" cy="5080370"/>
          </a:xfrm>
        </p:grpSpPr>
        <p:sp>
          <p:nvSpPr>
            <p:cNvPr id="7" name="Rectangle 6"/>
            <p:cNvSpPr/>
            <p:nvPr/>
          </p:nvSpPr>
          <p:spPr>
            <a:xfrm rot="10800000">
              <a:off x="4841422" y="564967"/>
              <a:ext cx="4388829" cy="1202078"/>
            </a:xfrm>
            <a:prstGeom prst="rect">
              <a:avLst/>
            </a:prstGeom>
            <a:gradFill>
              <a:gsLst>
                <a:gs pos="0">
                  <a:srgbClr val="4C8C2B"/>
                </a:gs>
                <a:gs pos="100000">
                  <a:srgbClr val="4C8C2B">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8" name="Rectangle 7"/>
            <p:cNvSpPr/>
            <p:nvPr/>
          </p:nvSpPr>
          <p:spPr>
            <a:xfrm>
              <a:off x="4315147" y="2440221"/>
              <a:ext cx="4921322" cy="1202078"/>
            </a:xfrm>
            <a:prstGeom prst="rect">
              <a:avLst/>
            </a:prstGeom>
            <a:gradFill>
              <a:gsLst>
                <a:gs pos="0">
                  <a:srgbClr val="009CDE">
                    <a:alpha val="0"/>
                  </a:srgbClr>
                </a:gs>
                <a:gs pos="100000">
                  <a:srgbClr val="009CDE"/>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9" name="Rectangle 8"/>
            <p:cNvSpPr/>
            <p:nvPr/>
          </p:nvSpPr>
          <p:spPr>
            <a:xfrm rot="5400000">
              <a:off x="4020619" y="2069157"/>
              <a:ext cx="4820347" cy="1202078"/>
            </a:xfrm>
            <a:prstGeom prst="rect">
              <a:avLst/>
            </a:prstGeom>
            <a:gradFill>
              <a:gsLst>
                <a:gs pos="0">
                  <a:srgbClr val="642F6C">
                    <a:alpha val="0"/>
                  </a:srgbClr>
                </a:gs>
                <a:gs pos="100000">
                  <a:srgbClr val="642F6C"/>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10" name="Rectangle 9"/>
            <p:cNvSpPr/>
            <p:nvPr/>
          </p:nvSpPr>
          <p:spPr>
            <a:xfrm rot="16200000">
              <a:off x="6444787" y="1589603"/>
              <a:ext cx="4381286" cy="1202078"/>
            </a:xfrm>
            <a:prstGeom prst="rect">
              <a:avLst/>
            </a:prstGeom>
            <a:gradFill>
              <a:gsLst>
                <a:gs pos="0">
                  <a:srgbClr val="D57800">
                    <a:alpha val="0"/>
                  </a:srgbClr>
                </a:gs>
                <a:gs pos="100000">
                  <a:srgbClr val="D578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pic>
          <p:nvPicPr>
            <p:cNvPr id="11"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4595" t="-1" r="21867" b="4017"/>
            <a:stretch/>
          </p:blipFill>
          <p:spPr>
            <a:xfrm>
              <a:off x="6769750" y="891438"/>
              <a:ext cx="2460501" cy="2477907"/>
            </a:xfrm>
            <a:prstGeom prst="rect">
              <a:avLst/>
            </a:prstGeom>
            <a:ln>
              <a:solidFill>
                <a:schemeClr val="bg1"/>
              </a:solidFill>
            </a:ln>
          </p:spPr>
        </p:pic>
      </p:grpSp>
      <p:sp>
        <p:nvSpPr>
          <p:cNvPr id="2" name="Title 1"/>
          <p:cNvSpPr>
            <a:spLocks noGrp="1"/>
          </p:cNvSpPr>
          <p:nvPr>
            <p:ph type="title"/>
          </p:nvPr>
        </p:nvSpPr>
        <p:spPr>
          <a:xfrm>
            <a:off x="911748" y="3049628"/>
            <a:ext cx="6705600" cy="553998"/>
          </a:xfrm>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2"/>
          </p:nvPr>
        </p:nvSpPr>
        <p:spPr>
          <a:xfrm>
            <a:off x="911750" y="3826934"/>
            <a:ext cx="10966449" cy="1200329"/>
          </a:xfrm>
        </p:spPr>
        <p:txBody>
          <a:bodyPr/>
          <a:lstStyle>
            <a:lvl1pPr>
              <a:defRPr>
                <a:solidFill>
                  <a:schemeClr val="bg1">
                    <a:lumMod val="75000"/>
                  </a:schemeClr>
                </a:solidFill>
              </a:defRPr>
            </a:lvl1pPr>
            <a:lvl2pPr>
              <a:defRPr sz="1800">
                <a:solidFill>
                  <a:schemeClr val="bg1"/>
                </a:solidFill>
              </a:defRPr>
            </a:lvl2pPr>
            <a:lvl3pPr>
              <a:defRPr sz="1500">
                <a:solidFill>
                  <a:schemeClr val="bg1"/>
                </a:solidFill>
              </a:defRPr>
            </a:lvl3pPr>
            <a:lvl4pPr marL="0" indent="0">
              <a:defRPr sz="12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Footer Placeholder 2"/>
          <p:cNvSpPr>
            <a:spLocks noGrp="1"/>
          </p:cNvSpPr>
          <p:nvPr>
            <p:ph type="ftr" sz="quarter" idx="10"/>
          </p:nvPr>
        </p:nvSpPr>
        <p:spPr>
          <a:xfrm>
            <a:off x="7104456" y="6583236"/>
            <a:ext cx="4778513" cy="92333"/>
          </a:xfrm>
        </p:spPr>
        <p:txBody>
          <a:bodyPr/>
          <a:lstStyle/>
          <a:p>
            <a:endParaRPr lang="en-US" dirty="0"/>
          </a:p>
        </p:txBody>
      </p:sp>
    </p:spTree>
    <p:extLst>
      <p:ext uri="{BB962C8B-B14F-4D97-AF65-F5344CB8AC3E}">
        <p14:creationId xmlns:p14="http://schemas.microsoft.com/office/powerpoint/2010/main" val="516895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804449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2869475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2796691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2945972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36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sic Title">
    <p:spTree>
      <p:nvGrpSpPr>
        <p:cNvPr id="1" name=""/>
        <p:cNvGrpSpPr/>
        <p:nvPr/>
      </p:nvGrpSpPr>
      <p:grpSpPr>
        <a:xfrm>
          <a:off x="0" y="0"/>
          <a:ext cx="0" cy="0"/>
          <a:chOff x="0" y="0"/>
          <a:chExt cx="0" cy="0"/>
        </a:xfrm>
      </p:grpSpPr>
      <p:grpSp>
        <p:nvGrpSpPr>
          <p:cNvPr id="4" name="Group 3"/>
          <p:cNvGrpSpPr/>
          <p:nvPr userDrawn="1"/>
        </p:nvGrpSpPr>
        <p:grpSpPr>
          <a:xfrm>
            <a:off x="8227357" y="0"/>
            <a:ext cx="3964644" cy="2821214"/>
            <a:chOff x="6270928" y="0"/>
            <a:chExt cx="2973483" cy="2821214"/>
          </a:xfrm>
        </p:grpSpPr>
        <p:sp>
          <p:nvSpPr>
            <p:cNvPr id="5" name="Rectangle 4"/>
            <p:cNvSpPr/>
            <p:nvPr userDrawn="1"/>
          </p:nvSpPr>
          <p:spPr>
            <a:xfrm rot="10800000">
              <a:off x="6270928" y="1"/>
              <a:ext cx="2973483" cy="576016"/>
            </a:xfrm>
            <a:prstGeom prst="rect">
              <a:avLst/>
            </a:prstGeom>
            <a:gradFill>
              <a:gsLst>
                <a:gs pos="0">
                  <a:srgbClr val="4C8C2B"/>
                </a:gs>
                <a:gs pos="100000">
                  <a:srgbClr val="4C8C2B">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6" name="Rectangle 5"/>
            <p:cNvSpPr/>
            <p:nvPr userDrawn="1"/>
          </p:nvSpPr>
          <p:spPr>
            <a:xfrm rot="10800000">
              <a:off x="7556499" y="574149"/>
              <a:ext cx="1687911" cy="576016"/>
            </a:xfrm>
            <a:prstGeom prst="rect">
              <a:avLst/>
            </a:prstGeom>
            <a:gradFill>
              <a:gsLst>
                <a:gs pos="0">
                  <a:srgbClr val="009CDE">
                    <a:alpha val="0"/>
                  </a:srgbClr>
                </a:gs>
                <a:gs pos="100000">
                  <a:srgbClr val="009CDE"/>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7" name="Rectangle 6"/>
            <p:cNvSpPr/>
            <p:nvPr userDrawn="1"/>
          </p:nvSpPr>
          <p:spPr>
            <a:xfrm rot="5400000">
              <a:off x="7538945" y="1122600"/>
              <a:ext cx="2821213" cy="576016"/>
            </a:xfrm>
            <a:prstGeom prst="rect">
              <a:avLst/>
            </a:prstGeom>
            <a:gradFill>
              <a:gsLst>
                <a:gs pos="0">
                  <a:srgbClr val="642F6C">
                    <a:alpha val="0"/>
                  </a:srgbClr>
                </a:gs>
                <a:gs pos="100000">
                  <a:srgbClr val="642F6C"/>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8" name="Rectangle 7"/>
            <p:cNvSpPr/>
            <p:nvPr userDrawn="1"/>
          </p:nvSpPr>
          <p:spPr>
            <a:xfrm rot="16200000">
              <a:off x="7347892" y="740944"/>
              <a:ext cx="2057903" cy="576016"/>
            </a:xfrm>
            <a:prstGeom prst="rect">
              <a:avLst/>
            </a:prstGeom>
            <a:gradFill>
              <a:gsLst>
                <a:gs pos="0">
                  <a:srgbClr val="D57800">
                    <a:alpha val="0"/>
                  </a:srgbClr>
                </a:gs>
                <a:gs pos="100000">
                  <a:srgbClr val="D578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grpSp>
      <p:sp>
        <p:nvSpPr>
          <p:cNvPr id="2" name="Title 1"/>
          <p:cNvSpPr>
            <a:spLocks noGrp="1"/>
          </p:cNvSpPr>
          <p:nvPr>
            <p:ph type="title"/>
          </p:nvPr>
        </p:nvSpPr>
        <p:spPr>
          <a:xfrm>
            <a:off x="911749" y="2864961"/>
            <a:ext cx="10503095" cy="738664"/>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endParaRPr lang="en-US" dirty="0"/>
          </a:p>
        </p:txBody>
      </p:sp>
      <p:sp>
        <p:nvSpPr>
          <p:cNvPr id="9" name="Text Placeholder 5"/>
          <p:cNvSpPr>
            <a:spLocks noGrp="1"/>
          </p:cNvSpPr>
          <p:nvPr>
            <p:ph type="body" sz="quarter" idx="12"/>
          </p:nvPr>
        </p:nvSpPr>
        <p:spPr>
          <a:xfrm>
            <a:off x="911749" y="3826933"/>
            <a:ext cx="10966449" cy="1598900"/>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34299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grpSp>
        <p:nvGrpSpPr>
          <p:cNvPr id="5" name="Group 4"/>
          <p:cNvGrpSpPr/>
          <p:nvPr userDrawn="1"/>
        </p:nvGrpSpPr>
        <p:grpSpPr>
          <a:xfrm>
            <a:off x="5633996" y="-1"/>
            <a:ext cx="6561763" cy="5080370"/>
            <a:chOff x="4315147" y="-1"/>
            <a:chExt cx="4921322" cy="5080370"/>
          </a:xfrm>
        </p:grpSpPr>
        <p:sp>
          <p:nvSpPr>
            <p:cNvPr id="7" name="Rectangle 6"/>
            <p:cNvSpPr/>
            <p:nvPr/>
          </p:nvSpPr>
          <p:spPr>
            <a:xfrm rot="10800000">
              <a:off x="4841422" y="564967"/>
              <a:ext cx="4388829" cy="1202078"/>
            </a:xfrm>
            <a:prstGeom prst="rect">
              <a:avLst/>
            </a:prstGeom>
            <a:gradFill>
              <a:gsLst>
                <a:gs pos="0">
                  <a:srgbClr val="4C8C2B"/>
                </a:gs>
                <a:gs pos="100000">
                  <a:srgbClr val="4C8C2B">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8" name="Rectangle 7"/>
            <p:cNvSpPr/>
            <p:nvPr/>
          </p:nvSpPr>
          <p:spPr>
            <a:xfrm>
              <a:off x="4315147" y="2440221"/>
              <a:ext cx="4921322" cy="1202078"/>
            </a:xfrm>
            <a:prstGeom prst="rect">
              <a:avLst/>
            </a:prstGeom>
            <a:gradFill>
              <a:gsLst>
                <a:gs pos="0">
                  <a:srgbClr val="009CDE">
                    <a:alpha val="0"/>
                  </a:srgbClr>
                </a:gs>
                <a:gs pos="100000">
                  <a:srgbClr val="009CDE"/>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9" name="Rectangle 8"/>
            <p:cNvSpPr/>
            <p:nvPr/>
          </p:nvSpPr>
          <p:spPr>
            <a:xfrm rot="5400000">
              <a:off x="4020619" y="2069157"/>
              <a:ext cx="4820347" cy="1202078"/>
            </a:xfrm>
            <a:prstGeom prst="rect">
              <a:avLst/>
            </a:prstGeom>
            <a:gradFill>
              <a:gsLst>
                <a:gs pos="0">
                  <a:srgbClr val="642F6C">
                    <a:alpha val="0"/>
                  </a:srgbClr>
                </a:gs>
                <a:gs pos="100000">
                  <a:srgbClr val="642F6C"/>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10" name="Rectangle 9"/>
            <p:cNvSpPr/>
            <p:nvPr/>
          </p:nvSpPr>
          <p:spPr>
            <a:xfrm rot="16200000">
              <a:off x="6444787" y="1589603"/>
              <a:ext cx="4381286" cy="1202078"/>
            </a:xfrm>
            <a:prstGeom prst="rect">
              <a:avLst/>
            </a:prstGeom>
            <a:gradFill>
              <a:gsLst>
                <a:gs pos="0">
                  <a:srgbClr val="D57800">
                    <a:alpha val="0"/>
                  </a:srgbClr>
                </a:gs>
                <a:gs pos="100000">
                  <a:srgbClr val="D578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pic>
          <p:nvPicPr>
            <p:cNvPr id="11"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4595" t="-1" r="21867" b="4017"/>
            <a:stretch/>
          </p:blipFill>
          <p:spPr>
            <a:xfrm>
              <a:off x="6769750" y="891438"/>
              <a:ext cx="2460501" cy="2477907"/>
            </a:xfrm>
            <a:prstGeom prst="rect">
              <a:avLst/>
            </a:prstGeom>
            <a:ln>
              <a:solidFill>
                <a:schemeClr val="bg1"/>
              </a:solidFill>
            </a:ln>
          </p:spPr>
        </p:pic>
      </p:grpSp>
      <p:sp>
        <p:nvSpPr>
          <p:cNvPr id="2" name="Title 1"/>
          <p:cNvSpPr>
            <a:spLocks noGrp="1"/>
          </p:cNvSpPr>
          <p:nvPr>
            <p:ph type="title"/>
          </p:nvPr>
        </p:nvSpPr>
        <p:spPr>
          <a:xfrm>
            <a:off x="911748" y="2126298"/>
            <a:ext cx="6705600" cy="1477328"/>
          </a:xfrm>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2"/>
          </p:nvPr>
        </p:nvSpPr>
        <p:spPr>
          <a:xfrm>
            <a:off x="911749" y="3826933"/>
            <a:ext cx="10966449" cy="1598900"/>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Footer Placeholder 2"/>
          <p:cNvSpPr>
            <a:spLocks noGrp="1"/>
          </p:cNvSpPr>
          <p:nvPr>
            <p:ph type="ftr" sz="quarter" idx="10"/>
          </p:nvPr>
        </p:nvSpPr>
        <p:spPr>
          <a:xfrm>
            <a:off x="7104454" y="6567845"/>
            <a:ext cx="4778513" cy="123111"/>
          </a:xfrm>
        </p:spPr>
        <p:txBody>
          <a:bodyPr/>
          <a:lstStyle/>
          <a:p>
            <a:endParaRPr lang="en-US" dirty="0"/>
          </a:p>
        </p:txBody>
      </p:sp>
    </p:spTree>
    <p:extLst>
      <p:ext uri="{BB962C8B-B14F-4D97-AF65-F5344CB8AC3E}">
        <p14:creationId xmlns:p14="http://schemas.microsoft.com/office/powerpoint/2010/main" val="2177522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916517" y="4424899"/>
            <a:ext cx="10972800" cy="935641"/>
          </a:xfrm>
        </p:spPr>
        <p:txBody>
          <a:bodyPr/>
          <a:lstStyle>
            <a:lvl2pPr>
              <a:defRPr lang="en-US" sz="2400" kern="1200" dirty="0">
                <a:solidFill>
                  <a:schemeClr val="bg1"/>
                </a:solidFill>
                <a:latin typeface="+mn-lt"/>
                <a:ea typeface="+mn-ea"/>
                <a:cs typeface="Arial" pitchFamily="34" charset="0"/>
              </a:defRPr>
            </a:lvl2pPr>
            <a:lvl3pPr>
              <a:defRPr lang="en-US" sz="2000" kern="1200" dirty="0">
                <a:solidFill>
                  <a:schemeClr val="bg1"/>
                </a:solidFill>
                <a:latin typeface="+mn-lt"/>
                <a:ea typeface="+mn-ea"/>
                <a:cs typeface="Arial" pitchFamily="34" charset="0"/>
              </a:defRPr>
            </a:lvl3pPr>
          </a:lstStyle>
          <a:p>
            <a:pPr marL="457200" lvl="0" indent="-457200" algn="l" rtl="0" eaLnBrk="1" fontAlgn="base" hangingPunct="1">
              <a:spcBef>
                <a:spcPct val="20000"/>
              </a:spcBef>
              <a:spcAft>
                <a:spcPct val="0"/>
              </a:spcAft>
            </a:pPr>
            <a:r>
              <a:rPr lang="en-US"/>
              <a:t>Click to edit Master text styles</a:t>
            </a:r>
          </a:p>
          <a:p>
            <a:pPr marL="457200" lvl="1" indent="-457200" algn="l" rtl="0" eaLnBrk="1" fontAlgn="base" hangingPunct="1">
              <a:spcBef>
                <a:spcPct val="20000"/>
              </a:spcBef>
              <a:spcAft>
                <a:spcPct val="0"/>
              </a:spcAft>
            </a:pPr>
            <a:r>
              <a:rPr lang="en-US"/>
              <a:t>Second level</a:t>
            </a:r>
          </a:p>
        </p:txBody>
      </p:sp>
      <p:sp>
        <p:nvSpPr>
          <p:cNvPr id="2" name="Title 1"/>
          <p:cNvSpPr>
            <a:spLocks noGrp="1"/>
          </p:cNvSpPr>
          <p:nvPr>
            <p:ph type="title"/>
          </p:nvPr>
        </p:nvSpPr>
        <p:spPr>
          <a:xfrm>
            <a:off x="911749" y="905710"/>
            <a:ext cx="10971217" cy="1785104"/>
          </a:xfrm>
        </p:spPr>
        <p:txBody>
          <a:bodyPr>
            <a:normAutofit/>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a:xfrm>
            <a:off x="8559799" y="6046887"/>
            <a:ext cx="3323167" cy="153888"/>
          </a:xfrm>
          <a:prstGeom prst="rect">
            <a:avLst/>
          </a:prstGeom>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916518" y="2938998"/>
            <a:ext cx="10966449" cy="1404402"/>
          </a:xfrm>
        </p:spPr>
        <p:txBody>
          <a:bodyPr>
            <a:normAutofit/>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Click to edit Master text styles</a:t>
            </a:r>
          </a:p>
        </p:txBody>
      </p:sp>
    </p:spTree>
    <p:extLst>
      <p:ext uri="{BB962C8B-B14F-4D97-AF65-F5344CB8AC3E}">
        <p14:creationId xmlns:p14="http://schemas.microsoft.com/office/powerpoint/2010/main" val="2471402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2634567"/>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a:xfrm>
            <a:off x="11673508" y="6507316"/>
            <a:ext cx="209459" cy="153888"/>
          </a:xfrm>
          <a:prstGeom prst="rect">
            <a:avLst/>
          </a:prstGeo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481822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127010"/>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86129" y="2055813"/>
            <a:ext cx="5296839" cy="3127010"/>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1"/>
          </p:nvPr>
        </p:nvSpPr>
        <p:spPr>
          <a:xfrm>
            <a:off x="11673508" y="6507316"/>
            <a:ext cx="209459" cy="153888"/>
          </a:xfrm>
          <a:prstGeom prst="rect">
            <a:avLst/>
          </a:prstGeo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610539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916517" y="4424901"/>
            <a:ext cx="10972800" cy="701731"/>
          </a:xfrm>
        </p:spPr>
        <p:txBody>
          <a:bodyPr/>
          <a:lstStyle>
            <a:lvl2pPr>
              <a:defRPr lang="en-US" sz="1800" kern="1200" dirty="0">
                <a:solidFill>
                  <a:schemeClr val="bg1"/>
                </a:solidFill>
                <a:latin typeface="+mn-lt"/>
                <a:ea typeface="+mn-ea"/>
                <a:cs typeface="Arial" pitchFamily="34" charset="0"/>
              </a:defRPr>
            </a:lvl2pPr>
            <a:lvl3pPr>
              <a:defRPr lang="en-US" sz="1500" kern="1200" dirty="0">
                <a:solidFill>
                  <a:schemeClr val="bg1"/>
                </a:solidFill>
                <a:latin typeface="+mn-lt"/>
                <a:ea typeface="+mn-ea"/>
                <a:cs typeface="Arial" pitchFamily="34" charset="0"/>
              </a:defRPr>
            </a:lvl3pPr>
          </a:lstStyle>
          <a:p>
            <a:pPr marL="342900" lvl="0" indent="-342900" algn="l" rtl="0" eaLnBrk="1" fontAlgn="base" hangingPunct="1">
              <a:spcBef>
                <a:spcPct val="20000"/>
              </a:spcBef>
              <a:spcAft>
                <a:spcPct val="0"/>
              </a:spcAft>
            </a:pPr>
            <a:r>
              <a:rPr lang="en-US"/>
              <a:t>Click to edit Master text styles</a:t>
            </a:r>
          </a:p>
          <a:p>
            <a:pPr marL="342900" lvl="1" indent="-342900" algn="l" rtl="0" eaLnBrk="1" fontAlgn="base" hangingPunct="1">
              <a:spcBef>
                <a:spcPct val="20000"/>
              </a:spcBef>
              <a:spcAft>
                <a:spcPct val="0"/>
              </a:spcAft>
            </a:pPr>
            <a:r>
              <a:rPr lang="en-US"/>
              <a:t>Second level</a:t>
            </a:r>
          </a:p>
        </p:txBody>
      </p:sp>
      <p:sp>
        <p:nvSpPr>
          <p:cNvPr id="2" name="Title 1"/>
          <p:cNvSpPr>
            <a:spLocks noGrp="1"/>
          </p:cNvSpPr>
          <p:nvPr>
            <p:ph type="title"/>
          </p:nvPr>
        </p:nvSpPr>
        <p:spPr>
          <a:xfrm>
            <a:off x="911750" y="905710"/>
            <a:ext cx="10971217" cy="1785104"/>
          </a:xfrm>
        </p:spPr>
        <p:txBody>
          <a:bodyPr>
            <a:normAutofit/>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a:xfrm>
            <a:off x="8559801" y="6046887"/>
            <a:ext cx="3323167" cy="153888"/>
          </a:xfrm>
          <a:prstGeom prst="rect">
            <a:avLst/>
          </a:prstGeom>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916519" y="2938998"/>
            <a:ext cx="10966449" cy="1404402"/>
          </a:xfrm>
        </p:spPr>
        <p:txBody>
          <a:bodyPr>
            <a:normAutofit/>
          </a:bodyPr>
          <a:lstStyle>
            <a:lvl1pPr>
              <a:defRPr>
                <a:solidFill>
                  <a:schemeClr val="bg1">
                    <a:lumMod val="75000"/>
                  </a:schemeClr>
                </a:solidFill>
              </a:defRPr>
            </a:lvl1pPr>
            <a:lvl2pPr>
              <a:defRPr sz="1800">
                <a:solidFill>
                  <a:schemeClr val="bg1"/>
                </a:solidFill>
              </a:defRPr>
            </a:lvl2pPr>
            <a:lvl3pPr>
              <a:defRPr sz="1500">
                <a:solidFill>
                  <a:schemeClr val="bg1"/>
                </a:solidFill>
              </a:defRPr>
            </a:lvl3pPr>
            <a:lvl4pPr marL="0" indent="0">
              <a:defRPr sz="1200">
                <a:solidFill>
                  <a:schemeClr val="bg1"/>
                </a:solidFill>
              </a:defRPr>
            </a:lvl4pPr>
          </a:lstStyle>
          <a:p>
            <a:pPr lvl="0"/>
            <a:r>
              <a:rPr lang="en-US"/>
              <a:t>Click to edit Master text styles</a:t>
            </a:r>
          </a:p>
        </p:txBody>
      </p:sp>
    </p:spTree>
    <p:extLst>
      <p:ext uri="{BB962C8B-B14F-4D97-AF65-F5344CB8AC3E}">
        <p14:creationId xmlns:p14="http://schemas.microsoft.com/office/powerpoint/2010/main" val="26989610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a:xfrm>
            <a:off x="11673508" y="6507316"/>
            <a:ext cx="209459" cy="153888"/>
          </a:xfrm>
          <a:prstGeom prst="rect">
            <a:avLst/>
          </a:prstGeo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155381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1749" y="3832225"/>
            <a:ext cx="10971108" cy="19697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477358"/>
            <a:ext cx="3860800" cy="123111"/>
          </a:xfrm>
          <a:prstGeom prst="rect">
            <a:avLst/>
          </a:prstGeom>
        </p:spPr>
        <p:txBody>
          <a:bodyPr/>
          <a:lstStyle/>
          <a:p>
            <a:endParaRPr lang="en-US" dirty="0"/>
          </a:p>
        </p:txBody>
      </p:sp>
      <p:sp>
        <p:nvSpPr>
          <p:cNvPr id="6" name="Slide Number Placeholder 5"/>
          <p:cNvSpPr>
            <a:spLocks noGrp="1"/>
          </p:cNvSpPr>
          <p:nvPr>
            <p:ph type="sldNum" sz="quarter" idx="12"/>
          </p:nvPr>
        </p:nvSpPr>
        <p:spPr>
          <a:xfrm>
            <a:off x="11673508" y="6507316"/>
            <a:ext cx="209459" cy="153888"/>
          </a:xfrm>
          <a:prstGeom prst="rect">
            <a:avLst/>
          </a:prstGeom>
        </p:spPr>
        <p:txBody>
          <a:bodyPr/>
          <a:lstStyle/>
          <a:p>
            <a:fld id="{E7D3BFBB-51F0-4920-A090-9CE36CC12ECD}" type="slidenum">
              <a:rPr lang="en-US" smtClean="0"/>
              <a:t>‹#›</a:t>
            </a:fld>
            <a:endParaRPr lang="en-US" dirty="0"/>
          </a:p>
        </p:txBody>
      </p:sp>
    </p:spTree>
    <p:extLst>
      <p:ext uri="{BB962C8B-B14F-4D97-AF65-F5344CB8AC3E}">
        <p14:creationId xmlns:p14="http://schemas.microsoft.com/office/powerpoint/2010/main" val="3828657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519" y="2055814"/>
            <a:ext cx="10966448" cy="276999"/>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dirty="0"/>
              <a:t>Click to edit Master text</a:t>
            </a:r>
          </a:p>
        </p:txBody>
      </p:sp>
      <p:sp>
        <p:nvSpPr>
          <p:cNvPr id="5" name="Title 4"/>
          <p:cNvSpPr>
            <a:spLocks noGrp="1"/>
          </p:cNvSpPr>
          <p:nvPr>
            <p:ph type="title"/>
          </p:nvPr>
        </p:nvSpPr>
        <p:spPr/>
        <p:txBody>
          <a:bodyPr/>
          <a:lstStyle/>
          <a:p>
            <a:r>
              <a:rPr lang="en-US" dirty="0"/>
              <a:t>Click to edit Master title style</a:t>
            </a:r>
          </a:p>
        </p:txBody>
      </p:sp>
      <p:sp>
        <p:nvSpPr>
          <p:cNvPr id="2" name="Slide Number Placeholder 1"/>
          <p:cNvSpPr>
            <a:spLocks noGrp="1"/>
          </p:cNvSpPr>
          <p:nvPr>
            <p:ph type="sldNum" sz="quarter" idx="10"/>
          </p:nvPr>
        </p:nvSpPr>
        <p:spPr>
          <a:xfrm>
            <a:off x="11673508" y="6507316"/>
            <a:ext cx="209459" cy="153888"/>
          </a:xfrm>
          <a:prstGeom prst="rect">
            <a:avLst/>
          </a:prstGeo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812751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16518" y="2055814"/>
            <a:ext cx="10966449" cy="1538883"/>
          </a:xfrm>
        </p:spPr>
        <p:txBody>
          <a:bodyPr/>
          <a:lstStyle>
            <a:lvl1pPr>
              <a:defRPr lang="en-US" sz="2000" kern="1200" dirty="0">
                <a:solidFill>
                  <a:schemeClr val="bg1"/>
                </a:solidFill>
                <a:latin typeface="+mn-lt"/>
                <a:ea typeface="Arial" pitchFamily="34" charset="0"/>
                <a:cs typeface="Arial" pitchFamily="34" charset="0"/>
              </a:defRPr>
            </a:lvl1pPr>
          </a:lstStyle>
          <a:p>
            <a:pPr marL="0" lvl="0" indent="0" algn="l" rtl="0" eaLnBrk="0" fontAlgn="base" hangingPunct="0">
              <a:spcBef>
                <a:spcPts val="0"/>
              </a:spcBef>
              <a:spcAft>
                <a:spcPts val="0"/>
              </a:spcAft>
              <a:buClr>
                <a:schemeClr val="tx2"/>
              </a:buClr>
              <a:buFont typeface="Arial" pitchFamily="34" charset="0"/>
              <a:buNone/>
            </a:pPr>
            <a:r>
              <a:rPr lang="en-US" dirty="0"/>
              <a:t>Click to edit Master text styles</a:t>
            </a:r>
          </a:p>
          <a:p>
            <a:pPr marL="0" lvl="0" indent="0" algn="l" rtl="0" eaLnBrk="0" fontAlgn="base" hangingPunct="0">
              <a:spcBef>
                <a:spcPts val="0"/>
              </a:spcBef>
              <a:spcAft>
                <a:spcPts val="0"/>
              </a:spcAft>
              <a:buClr>
                <a:schemeClr val="tx2"/>
              </a:buClr>
              <a:buFont typeface="Arial" pitchFamily="34" charset="0"/>
              <a:buNone/>
            </a:pPr>
            <a:r>
              <a:rPr lang="en-US" dirty="0"/>
              <a:t>Second level</a:t>
            </a:r>
          </a:p>
          <a:p>
            <a:pPr marL="0" lvl="0" indent="0" algn="l" rtl="0" eaLnBrk="0" fontAlgn="base" hangingPunct="0">
              <a:spcBef>
                <a:spcPts val="0"/>
              </a:spcBef>
              <a:spcAft>
                <a:spcPts val="0"/>
              </a:spcAft>
              <a:buClr>
                <a:schemeClr val="tx2"/>
              </a:buClr>
              <a:buFont typeface="Arial" pitchFamily="34" charset="0"/>
              <a:buNone/>
            </a:pPr>
            <a:r>
              <a:rPr lang="en-US" dirty="0"/>
              <a:t>Third level</a:t>
            </a:r>
          </a:p>
          <a:p>
            <a:pPr marL="0" lvl="0" indent="0" algn="l" rtl="0" eaLnBrk="0" fontAlgn="base" hangingPunct="0">
              <a:spcBef>
                <a:spcPts val="0"/>
              </a:spcBef>
              <a:spcAft>
                <a:spcPts val="0"/>
              </a:spcAft>
              <a:buClr>
                <a:schemeClr val="tx2"/>
              </a:buClr>
              <a:buFont typeface="Arial" pitchFamily="34" charset="0"/>
              <a:buNone/>
            </a:pPr>
            <a:r>
              <a:rPr lang="en-US" dirty="0"/>
              <a:t>Fourth level</a:t>
            </a:r>
          </a:p>
          <a:p>
            <a:pPr marL="0" lvl="0" indent="0" algn="l" rtl="0" eaLnBrk="0" fontAlgn="base" hangingPunct="0">
              <a:spcBef>
                <a:spcPts val="0"/>
              </a:spcBef>
              <a:spcAft>
                <a:spcPts val="0"/>
              </a:spcAft>
              <a:buClr>
                <a:schemeClr val="tx2"/>
              </a:buClr>
              <a:buFont typeface="Arial" pitchFamily="34" charset="0"/>
              <a:buNone/>
            </a:pPr>
            <a:r>
              <a:rPr lang="en-US" dirty="0"/>
              <a:t>Fifth level</a:t>
            </a:r>
          </a:p>
        </p:txBody>
      </p:sp>
      <p:sp>
        <p:nvSpPr>
          <p:cNvPr id="6" name="Slide Number Placeholder 5"/>
          <p:cNvSpPr txBox="1">
            <a:spLocks/>
          </p:cNvSpPr>
          <p:nvPr userDrawn="1"/>
        </p:nvSpPr>
        <p:spPr>
          <a:xfrm>
            <a:off x="11730120" y="6089304"/>
            <a:ext cx="157094" cy="153888"/>
          </a:xfrm>
          <a:prstGeom prst="rect">
            <a:avLst/>
          </a:prstGeom>
        </p:spPr>
        <p:txBody>
          <a:bodyPr vert="horz" wrap="none" lIns="0" tIns="0" rIns="0" bIns="0" rtlCol="0" anchor="ctr">
            <a:spAutoFit/>
          </a:bodyPr>
          <a:lstStyle>
            <a:defPPr>
              <a:defRPr lang="en-US"/>
            </a:defPPr>
            <a:lvl1pPr algn="r" rtl="0" fontAlgn="base">
              <a:spcBef>
                <a:spcPct val="0"/>
              </a:spcBef>
              <a:spcAft>
                <a:spcPct val="0"/>
              </a:spcAft>
              <a:defRPr sz="1000" kern="1200">
                <a:solidFill>
                  <a:schemeClr val="tx2">
                    <a:lumMod val="75000"/>
                  </a:schemeClr>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a:lstStyle>
          <a:p>
            <a:fld id="{A1A8B8B9-B651-4439-A868-E8F04EF81465}" type="slidenum">
              <a:rPr lang="en-US" sz="1000" smtClean="0"/>
              <a:pPr/>
              <a:t>‹#›</a:t>
            </a:fld>
            <a:endParaRPr lang="en-US" sz="1000" dirty="0"/>
          </a:p>
        </p:txBody>
      </p:sp>
    </p:spTree>
    <p:extLst>
      <p:ext uri="{BB962C8B-B14F-4D97-AF65-F5344CB8AC3E}">
        <p14:creationId xmlns:p14="http://schemas.microsoft.com/office/powerpoint/2010/main" val="3274776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1831975"/>
            <a:ext cx="10966449" cy="3956576"/>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819006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1831975"/>
            <a:ext cx="10966265" cy="4075844"/>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763082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1831975"/>
            <a:ext cx="5296839" cy="4075844"/>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86129" y="1831975"/>
            <a:ext cx="5296839" cy="4075844"/>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3"/>
          <p:cNvSpPr>
            <a:spLocks noGrp="1"/>
          </p:cNvSpPr>
          <p:nvPr>
            <p:ph type="sldNum" sz="quarter" idx="11"/>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784336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657253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4" y="2055814"/>
            <a:ext cx="10966265" cy="1975926"/>
          </a:xfrm>
        </p:spPr>
        <p:txBody>
          <a:bodyPr/>
          <a:lstStyle>
            <a:lvl1pPr>
              <a:defRPr>
                <a:solidFill>
                  <a:schemeClr val="tx2">
                    <a:lumMod val="75000"/>
                  </a:schemeClr>
                </a:solidFill>
                <a:latin typeface="+mn-lt"/>
                <a:cs typeface="Franklin Gothic Book" pitchFamily="34" charset="0"/>
              </a:defRPr>
            </a:lvl1pPr>
            <a:lvl2pPr>
              <a:defRPr sz="1350">
                <a:solidFill>
                  <a:schemeClr val="tx2">
                    <a:lumMod val="75000"/>
                  </a:schemeClr>
                </a:solidFill>
                <a:latin typeface="+mn-lt"/>
                <a:cs typeface="Franklin Gothic Book" pitchFamily="34" charset="0"/>
              </a:defRPr>
            </a:lvl2pPr>
            <a:lvl3pPr>
              <a:defRPr sz="1050" baseline="0">
                <a:solidFill>
                  <a:schemeClr val="tx2">
                    <a:lumMod val="75000"/>
                  </a:schemeClr>
                </a:solidFill>
                <a:latin typeface="+mn-lt"/>
                <a:cs typeface="Franklin Gothic Book" pitchFamily="34" charset="0"/>
              </a:defRPr>
            </a:lvl3pPr>
            <a:lvl4pPr marL="686991" indent="-171450">
              <a:defRPr sz="1050" baseline="0">
                <a:solidFill>
                  <a:schemeClr val="tx2">
                    <a:lumMod val="75000"/>
                  </a:schemeClr>
                </a:solidFill>
                <a:latin typeface="+mn-lt"/>
                <a:cs typeface="Arial" pitchFamily="34" charset="0"/>
              </a:defRPr>
            </a:lvl4pPr>
            <a:lvl5pPr marL="857250" indent="-171450">
              <a:defRPr sz="1050" baseline="0">
                <a:solidFill>
                  <a:schemeClr val="tx2">
                    <a:lumMod val="75000"/>
                  </a:schemeClr>
                </a:solidFill>
                <a:latin typeface="+mn-lt"/>
                <a:cs typeface="Arial" pitchFamily="34" charset="0"/>
              </a:defRPr>
            </a:lvl5pPr>
            <a:lvl6pPr marL="1033463" indent="-171450">
              <a:defRPr sz="1050" baseline="0">
                <a:solidFill>
                  <a:schemeClr val="tx2">
                    <a:lumMod val="75000"/>
                  </a:schemeClr>
                </a:solidFill>
                <a:latin typeface="+mn-lt"/>
              </a:defRPr>
            </a:lvl6pPr>
            <a:lvl7pPr marL="1197769" indent="-171450">
              <a:defRPr sz="1050" baseline="0">
                <a:solidFill>
                  <a:schemeClr val="tx2">
                    <a:lumMod val="75000"/>
                  </a:schemeClr>
                </a:solidFill>
                <a:latin typeface="+mn-lt"/>
              </a:defRPr>
            </a:lvl7pPr>
            <a:lvl8pPr marL="1372791" indent="-171450">
              <a:defRPr sz="1050" baseline="0">
                <a:solidFill>
                  <a:schemeClr val="tx2">
                    <a:lumMod val="75000"/>
                  </a:schemeClr>
                </a:solidFill>
                <a:latin typeface="+mn-lt"/>
              </a:defRPr>
            </a:lvl8pPr>
            <a:lvl9pPr marL="1543050" indent="-171450">
              <a:defRPr sz="105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a:xfrm>
            <a:off x="11673509" y="6507316"/>
            <a:ext cx="209459" cy="153888"/>
          </a:xfrm>
          <a:prstGeom prst="rect">
            <a:avLst/>
          </a:prstGeo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29188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3" y="2055814"/>
            <a:ext cx="5296839" cy="1975926"/>
          </a:xfrm>
        </p:spPr>
        <p:txBody>
          <a:bodyPr/>
          <a:lstStyle>
            <a:lvl1pPr>
              <a:defRPr>
                <a:solidFill>
                  <a:schemeClr val="tx2">
                    <a:lumMod val="75000"/>
                  </a:schemeClr>
                </a:solidFill>
                <a:latin typeface="+mn-lt"/>
                <a:cs typeface="Franklin Gothic Book" pitchFamily="34" charset="0"/>
              </a:defRPr>
            </a:lvl1pPr>
            <a:lvl2pPr>
              <a:defRPr sz="1350">
                <a:solidFill>
                  <a:schemeClr val="tx2">
                    <a:lumMod val="75000"/>
                  </a:schemeClr>
                </a:solidFill>
                <a:latin typeface="+mn-lt"/>
                <a:cs typeface="Franklin Gothic Book" pitchFamily="34" charset="0"/>
              </a:defRPr>
            </a:lvl2pPr>
            <a:lvl3pPr>
              <a:defRPr sz="1050" baseline="0">
                <a:solidFill>
                  <a:schemeClr val="tx2">
                    <a:lumMod val="75000"/>
                  </a:schemeClr>
                </a:solidFill>
                <a:latin typeface="+mn-lt"/>
                <a:cs typeface="Franklin Gothic Book" pitchFamily="34" charset="0"/>
              </a:defRPr>
            </a:lvl3pPr>
            <a:lvl4pPr marL="686991" indent="-171450">
              <a:defRPr sz="1050" baseline="0">
                <a:solidFill>
                  <a:schemeClr val="tx2">
                    <a:lumMod val="75000"/>
                  </a:schemeClr>
                </a:solidFill>
                <a:latin typeface="+mn-lt"/>
                <a:cs typeface="Arial" pitchFamily="34" charset="0"/>
              </a:defRPr>
            </a:lvl4pPr>
            <a:lvl5pPr marL="857250" indent="-171450">
              <a:defRPr sz="1050" baseline="0">
                <a:solidFill>
                  <a:schemeClr val="tx2">
                    <a:lumMod val="75000"/>
                  </a:schemeClr>
                </a:solidFill>
                <a:latin typeface="+mn-lt"/>
                <a:cs typeface="Arial" pitchFamily="34" charset="0"/>
              </a:defRPr>
            </a:lvl5pPr>
            <a:lvl6pPr marL="1033463" indent="-171450">
              <a:defRPr sz="1050" baseline="0">
                <a:solidFill>
                  <a:schemeClr val="tx2">
                    <a:lumMod val="75000"/>
                  </a:schemeClr>
                </a:solidFill>
                <a:latin typeface="+mn-lt"/>
              </a:defRPr>
            </a:lvl6pPr>
            <a:lvl7pPr marL="1197769" indent="-171450">
              <a:defRPr sz="1050" baseline="0">
                <a:solidFill>
                  <a:schemeClr val="tx2">
                    <a:lumMod val="75000"/>
                  </a:schemeClr>
                </a:solidFill>
                <a:latin typeface="+mn-lt"/>
              </a:defRPr>
            </a:lvl7pPr>
            <a:lvl8pPr marL="1372791" indent="-171450">
              <a:defRPr sz="1050" baseline="0">
                <a:solidFill>
                  <a:schemeClr val="tx2">
                    <a:lumMod val="75000"/>
                  </a:schemeClr>
                </a:solidFill>
                <a:latin typeface="+mn-lt"/>
              </a:defRPr>
            </a:lvl8pPr>
            <a:lvl9pPr marL="1543050" indent="-171450">
              <a:defRPr sz="105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86130" y="2055814"/>
            <a:ext cx="5296839" cy="1975926"/>
          </a:xfrm>
        </p:spPr>
        <p:txBody>
          <a:bodyPr/>
          <a:lstStyle>
            <a:lvl1pPr>
              <a:defRPr>
                <a:solidFill>
                  <a:schemeClr val="tx2">
                    <a:lumMod val="75000"/>
                  </a:schemeClr>
                </a:solidFill>
                <a:latin typeface="+mn-lt"/>
                <a:cs typeface="Franklin Gothic Book" pitchFamily="34" charset="0"/>
              </a:defRPr>
            </a:lvl1pPr>
            <a:lvl2pPr>
              <a:defRPr sz="1350">
                <a:solidFill>
                  <a:schemeClr val="tx2">
                    <a:lumMod val="75000"/>
                  </a:schemeClr>
                </a:solidFill>
                <a:latin typeface="+mn-lt"/>
                <a:cs typeface="Franklin Gothic Book" pitchFamily="34" charset="0"/>
              </a:defRPr>
            </a:lvl2pPr>
            <a:lvl3pPr>
              <a:defRPr sz="1050" baseline="0">
                <a:solidFill>
                  <a:schemeClr val="tx2">
                    <a:lumMod val="75000"/>
                  </a:schemeClr>
                </a:solidFill>
                <a:latin typeface="+mn-lt"/>
                <a:cs typeface="Franklin Gothic Book" pitchFamily="34" charset="0"/>
              </a:defRPr>
            </a:lvl3pPr>
            <a:lvl4pPr marL="686991" indent="-171450">
              <a:defRPr sz="1050" baseline="0">
                <a:solidFill>
                  <a:schemeClr val="tx2">
                    <a:lumMod val="75000"/>
                  </a:schemeClr>
                </a:solidFill>
                <a:latin typeface="+mn-lt"/>
                <a:cs typeface="Arial" pitchFamily="34" charset="0"/>
              </a:defRPr>
            </a:lvl4pPr>
            <a:lvl5pPr marL="857250" indent="-171450">
              <a:defRPr sz="1050" baseline="0">
                <a:solidFill>
                  <a:schemeClr val="tx2">
                    <a:lumMod val="75000"/>
                  </a:schemeClr>
                </a:solidFill>
                <a:latin typeface="+mn-lt"/>
                <a:cs typeface="Arial" pitchFamily="34" charset="0"/>
              </a:defRPr>
            </a:lvl5pPr>
            <a:lvl6pPr marL="1033463" indent="-171450">
              <a:defRPr sz="1050" baseline="0">
                <a:solidFill>
                  <a:schemeClr val="tx2">
                    <a:lumMod val="75000"/>
                  </a:schemeClr>
                </a:solidFill>
                <a:latin typeface="+mn-lt"/>
              </a:defRPr>
            </a:lvl6pPr>
            <a:lvl7pPr marL="1197769" indent="-171450">
              <a:defRPr sz="1050" baseline="0">
                <a:solidFill>
                  <a:schemeClr val="tx2">
                    <a:lumMod val="75000"/>
                  </a:schemeClr>
                </a:solidFill>
                <a:latin typeface="+mn-lt"/>
              </a:defRPr>
            </a:lvl7pPr>
            <a:lvl8pPr marL="1372791" indent="-171450">
              <a:defRPr sz="1050" baseline="0">
                <a:solidFill>
                  <a:schemeClr val="tx2">
                    <a:lumMod val="75000"/>
                  </a:schemeClr>
                </a:solidFill>
                <a:latin typeface="+mn-lt"/>
              </a:defRPr>
            </a:lvl8pPr>
            <a:lvl9pPr marL="1543050" indent="-171450">
              <a:defRPr sz="105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1"/>
          </p:nvPr>
        </p:nvSpPr>
        <p:spPr>
          <a:xfrm>
            <a:off x="11673509" y="6507316"/>
            <a:ext cx="209459" cy="153888"/>
          </a:xfrm>
          <a:prstGeom prst="rect">
            <a:avLst/>
          </a:prstGeo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423833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a:xfrm>
            <a:off x="11673509" y="6507316"/>
            <a:ext cx="209459" cy="153888"/>
          </a:xfrm>
          <a:prstGeom prst="rect">
            <a:avLst/>
          </a:prstGeo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47899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1750" y="3832225"/>
            <a:ext cx="10971108" cy="147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492749"/>
            <a:ext cx="3860800" cy="92333"/>
          </a:xfrm>
          <a:prstGeom prst="rect">
            <a:avLst/>
          </a:prstGeom>
        </p:spPr>
        <p:txBody>
          <a:bodyPr/>
          <a:lstStyle/>
          <a:p>
            <a:endParaRPr lang="en-US" dirty="0"/>
          </a:p>
        </p:txBody>
      </p:sp>
      <p:sp>
        <p:nvSpPr>
          <p:cNvPr id="6" name="Slide Number Placeholder 5"/>
          <p:cNvSpPr>
            <a:spLocks noGrp="1"/>
          </p:cNvSpPr>
          <p:nvPr>
            <p:ph type="sldNum" sz="quarter" idx="12"/>
          </p:nvPr>
        </p:nvSpPr>
        <p:spPr>
          <a:xfrm>
            <a:off x="11673509" y="6507316"/>
            <a:ext cx="209459" cy="153888"/>
          </a:xfrm>
          <a:prstGeom prst="rect">
            <a:avLst/>
          </a:prstGeom>
        </p:spPr>
        <p:txBody>
          <a:bodyPr/>
          <a:lstStyle/>
          <a:p>
            <a:fld id="{E7D3BFBB-51F0-4920-A090-9CE36CC12ECD}" type="slidenum">
              <a:rPr lang="en-US" smtClean="0"/>
              <a:t>‹#›</a:t>
            </a:fld>
            <a:endParaRPr lang="en-US" dirty="0"/>
          </a:p>
        </p:txBody>
      </p:sp>
    </p:spTree>
    <p:extLst>
      <p:ext uri="{BB962C8B-B14F-4D97-AF65-F5344CB8AC3E}">
        <p14:creationId xmlns:p14="http://schemas.microsoft.com/office/powerpoint/2010/main" val="1782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519" y="2055816"/>
            <a:ext cx="10966448" cy="207749"/>
          </a:xfrm>
          <a:prstGeom prst="rect">
            <a:avLst/>
          </a:prstGeom>
        </p:spPr>
        <p:txBody>
          <a:bodyPr/>
          <a:lstStyle>
            <a:lvl1pPr marL="342900" indent="-342900">
              <a:buNone/>
              <a:defRPr sz="135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dirty="0"/>
              <a:t>Click to edit Master text</a:t>
            </a:r>
          </a:p>
        </p:txBody>
      </p:sp>
      <p:sp>
        <p:nvSpPr>
          <p:cNvPr id="5" name="Title 4"/>
          <p:cNvSpPr>
            <a:spLocks noGrp="1"/>
          </p:cNvSpPr>
          <p:nvPr>
            <p:ph type="title"/>
          </p:nvPr>
        </p:nvSpPr>
        <p:spPr/>
        <p:txBody>
          <a:bodyPr/>
          <a:lstStyle/>
          <a:p>
            <a:r>
              <a:rPr lang="en-US" dirty="0"/>
              <a:t>Click to edit Master title style</a:t>
            </a:r>
          </a:p>
        </p:txBody>
      </p:sp>
      <p:sp>
        <p:nvSpPr>
          <p:cNvPr id="2" name="Slide Number Placeholder 1"/>
          <p:cNvSpPr>
            <a:spLocks noGrp="1"/>
          </p:cNvSpPr>
          <p:nvPr>
            <p:ph type="sldNum" sz="quarter" idx="10"/>
          </p:nvPr>
        </p:nvSpPr>
        <p:spPr>
          <a:xfrm>
            <a:off x="11673509" y="6507316"/>
            <a:ext cx="209459" cy="153888"/>
          </a:xfrm>
          <a:prstGeom prst="rect">
            <a:avLst/>
          </a:prstGeo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07002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16519" y="2055814"/>
            <a:ext cx="10966449" cy="1154162"/>
          </a:xfrm>
        </p:spPr>
        <p:txBody>
          <a:bodyPr/>
          <a:lstStyle>
            <a:lvl1pPr>
              <a:defRPr lang="en-US" sz="1500" kern="1200" dirty="0">
                <a:solidFill>
                  <a:schemeClr val="bg1"/>
                </a:solidFill>
                <a:latin typeface="+mn-lt"/>
                <a:ea typeface="Arial" pitchFamily="34" charset="0"/>
                <a:cs typeface="Arial" pitchFamily="34" charset="0"/>
              </a:defRPr>
            </a:lvl1pPr>
          </a:lstStyle>
          <a:p>
            <a:pPr marL="0" lvl="0" indent="0" algn="l" rtl="0" eaLnBrk="0" fontAlgn="base" hangingPunct="0">
              <a:spcBef>
                <a:spcPts val="0"/>
              </a:spcBef>
              <a:spcAft>
                <a:spcPts val="0"/>
              </a:spcAft>
              <a:buClr>
                <a:schemeClr val="tx2"/>
              </a:buClr>
              <a:buFont typeface="Arial" pitchFamily="34" charset="0"/>
              <a:buNone/>
            </a:pPr>
            <a:r>
              <a:rPr lang="en-US" dirty="0"/>
              <a:t>Click to edit Master text styles</a:t>
            </a:r>
          </a:p>
          <a:p>
            <a:pPr marL="0" lvl="0" indent="0" algn="l" rtl="0" eaLnBrk="0" fontAlgn="base" hangingPunct="0">
              <a:spcBef>
                <a:spcPts val="0"/>
              </a:spcBef>
              <a:spcAft>
                <a:spcPts val="0"/>
              </a:spcAft>
              <a:buClr>
                <a:schemeClr val="tx2"/>
              </a:buClr>
              <a:buFont typeface="Arial" pitchFamily="34" charset="0"/>
              <a:buNone/>
            </a:pPr>
            <a:r>
              <a:rPr lang="en-US" dirty="0"/>
              <a:t>Second level</a:t>
            </a:r>
          </a:p>
          <a:p>
            <a:pPr marL="0" lvl="0" indent="0" algn="l" rtl="0" eaLnBrk="0" fontAlgn="base" hangingPunct="0">
              <a:spcBef>
                <a:spcPts val="0"/>
              </a:spcBef>
              <a:spcAft>
                <a:spcPts val="0"/>
              </a:spcAft>
              <a:buClr>
                <a:schemeClr val="tx2"/>
              </a:buClr>
              <a:buFont typeface="Arial" pitchFamily="34" charset="0"/>
              <a:buNone/>
            </a:pPr>
            <a:r>
              <a:rPr lang="en-US" dirty="0"/>
              <a:t>Third level</a:t>
            </a:r>
          </a:p>
          <a:p>
            <a:pPr marL="0" lvl="0" indent="0" algn="l" rtl="0" eaLnBrk="0" fontAlgn="base" hangingPunct="0">
              <a:spcBef>
                <a:spcPts val="0"/>
              </a:spcBef>
              <a:spcAft>
                <a:spcPts val="0"/>
              </a:spcAft>
              <a:buClr>
                <a:schemeClr val="tx2"/>
              </a:buClr>
              <a:buFont typeface="Arial" pitchFamily="34" charset="0"/>
              <a:buNone/>
            </a:pPr>
            <a:r>
              <a:rPr lang="en-US" dirty="0"/>
              <a:t>Fourth level</a:t>
            </a:r>
          </a:p>
          <a:p>
            <a:pPr marL="0" lvl="0" indent="0" algn="l" rtl="0" eaLnBrk="0" fontAlgn="base" hangingPunct="0">
              <a:spcBef>
                <a:spcPts val="0"/>
              </a:spcBef>
              <a:spcAft>
                <a:spcPts val="0"/>
              </a:spcAft>
              <a:buClr>
                <a:schemeClr val="tx2"/>
              </a:buClr>
              <a:buFont typeface="Arial" pitchFamily="34" charset="0"/>
              <a:buNone/>
            </a:pPr>
            <a:r>
              <a:rPr lang="en-US" dirty="0"/>
              <a:t>Fifth level</a:t>
            </a:r>
          </a:p>
        </p:txBody>
      </p:sp>
      <p:sp>
        <p:nvSpPr>
          <p:cNvPr id="6" name="Slide Number Placeholder 5"/>
          <p:cNvSpPr txBox="1">
            <a:spLocks/>
          </p:cNvSpPr>
          <p:nvPr userDrawn="1"/>
        </p:nvSpPr>
        <p:spPr>
          <a:xfrm>
            <a:off x="11770196" y="6108540"/>
            <a:ext cx="117019" cy="115416"/>
          </a:xfrm>
          <a:prstGeom prst="rect">
            <a:avLst/>
          </a:prstGeom>
        </p:spPr>
        <p:txBody>
          <a:bodyPr vert="horz" wrap="none" lIns="0" tIns="0" rIns="0" bIns="0" rtlCol="0" anchor="ctr">
            <a:spAutoFit/>
          </a:bodyPr>
          <a:lstStyle>
            <a:defPPr>
              <a:defRPr lang="en-US"/>
            </a:defPPr>
            <a:lvl1pPr algn="r" rtl="0" fontAlgn="base">
              <a:spcBef>
                <a:spcPct val="0"/>
              </a:spcBef>
              <a:spcAft>
                <a:spcPct val="0"/>
              </a:spcAft>
              <a:defRPr sz="1000" kern="1200">
                <a:solidFill>
                  <a:schemeClr val="tx2">
                    <a:lumMod val="75000"/>
                  </a:schemeClr>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a:lstStyle>
          <a:p>
            <a:fld id="{A1A8B8B9-B651-4439-A868-E8F04EF81465}" type="slidenum">
              <a:rPr lang="en-US" sz="750" smtClean="0"/>
              <a:pPr/>
              <a:t>‹#›</a:t>
            </a:fld>
            <a:endParaRPr lang="en-US" sz="750" dirty="0"/>
          </a:p>
        </p:txBody>
      </p:sp>
    </p:spTree>
    <p:extLst>
      <p:ext uri="{BB962C8B-B14F-4D97-AF65-F5344CB8AC3E}">
        <p14:creationId xmlns:p14="http://schemas.microsoft.com/office/powerpoint/2010/main" val="4189979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1.jpg"/><Relationship Id="rId5" Type="http://schemas.openxmlformats.org/officeDocument/2006/relationships/slideLayout" Target="../slideLayouts/slideLayout29.xml"/><Relationship Id="rId10" Type="http://schemas.openxmlformats.org/officeDocument/2006/relationships/theme" Target="../theme/theme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8.jpeg"/><Relationship Id="rId5" Type="http://schemas.openxmlformats.org/officeDocument/2006/relationships/theme" Target="../theme/theme5.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p:cNvSpPr>
            <a:spLocks noGrp="1"/>
          </p:cNvSpPr>
          <p:nvPr>
            <p:ph type="ftr" sz="quarter" idx="3"/>
          </p:nvPr>
        </p:nvSpPr>
        <p:spPr bwMode="gray">
          <a:xfrm>
            <a:off x="7104456" y="6583236"/>
            <a:ext cx="4778513" cy="92333"/>
          </a:xfrm>
          <a:prstGeom prst="rect">
            <a:avLst/>
          </a:prstGeom>
        </p:spPr>
        <p:txBody>
          <a:bodyPr vert="horz" lIns="0" tIns="0" rIns="0" bIns="0" rtlCol="0" anchor="ctr">
            <a:spAutoFit/>
          </a:bodyPr>
          <a:lstStyle>
            <a:lvl1pPr algn="r">
              <a:defRPr sz="600">
                <a:solidFill>
                  <a:schemeClr val="bg1"/>
                </a:solidFill>
                <a:latin typeface="Arial Narrow" pitchFamily="34" charset="0"/>
              </a:defRPr>
            </a:lvl1pPr>
          </a:lstStyle>
          <a:p>
            <a:endParaRPr lang="en-US" dirty="0"/>
          </a:p>
        </p:txBody>
      </p:sp>
      <p:sp>
        <p:nvSpPr>
          <p:cNvPr id="2051" name="Title Placeholder 1"/>
          <p:cNvSpPr>
            <a:spLocks noGrp="1"/>
          </p:cNvSpPr>
          <p:nvPr>
            <p:ph type="title"/>
          </p:nvPr>
        </p:nvSpPr>
        <p:spPr bwMode="gray">
          <a:xfrm>
            <a:off x="911748" y="3049627"/>
            <a:ext cx="10972800" cy="553998"/>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laceholder 2"/>
          <p:cNvSpPr>
            <a:spLocks noGrp="1"/>
          </p:cNvSpPr>
          <p:nvPr>
            <p:ph type="body" idx="1"/>
          </p:nvPr>
        </p:nvSpPr>
        <p:spPr bwMode="gray">
          <a:xfrm>
            <a:off x="911750" y="3832226"/>
            <a:ext cx="10971108" cy="12003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Month 20XX</a:t>
            </a:r>
          </a:p>
        </p:txBody>
      </p:sp>
    </p:spTree>
    <p:extLst>
      <p:ext uri="{BB962C8B-B14F-4D97-AF65-F5344CB8AC3E}">
        <p14:creationId xmlns:p14="http://schemas.microsoft.com/office/powerpoint/2010/main" val="1885202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97" r:id="rId10"/>
  </p:sldLayoutIdLst>
  <p:hf hdr="0" ftr="0" dt="0"/>
  <p:txStyles>
    <p:titleStyle>
      <a:lvl1pPr algn="l" rtl="0" eaLnBrk="1" fontAlgn="base" hangingPunct="1">
        <a:spcBef>
          <a:spcPct val="0"/>
        </a:spcBef>
        <a:spcAft>
          <a:spcPct val="0"/>
        </a:spcAft>
        <a:defRPr sz="3600" b="1" kern="1200">
          <a:solidFill>
            <a:schemeClr val="bg1"/>
          </a:solidFill>
          <a:latin typeface="+mj-lt"/>
          <a:ea typeface="+mj-ea"/>
          <a:cs typeface="+mj-cs"/>
        </a:defRPr>
      </a:lvl1pPr>
      <a:lvl2pPr algn="l" rtl="0" eaLnBrk="1" fontAlgn="base" hangingPunct="1">
        <a:spcBef>
          <a:spcPct val="0"/>
        </a:spcBef>
        <a:spcAft>
          <a:spcPct val="0"/>
        </a:spcAft>
        <a:defRPr sz="2100">
          <a:solidFill>
            <a:schemeClr val="tx1"/>
          </a:solidFill>
          <a:latin typeface="Franklin Gothic Demi" pitchFamily="34" charset="0"/>
        </a:defRPr>
      </a:lvl2pPr>
      <a:lvl3pPr algn="l" rtl="0" eaLnBrk="1" fontAlgn="base" hangingPunct="1">
        <a:spcBef>
          <a:spcPct val="0"/>
        </a:spcBef>
        <a:spcAft>
          <a:spcPct val="0"/>
        </a:spcAft>
        <a:defRPr sz="2100">
          <a:solidFill>
            <a:schemeClr val="tx1"/>
          </a:solidFill>
          <a:latin typeface="Franklin Gothic Demi" pitchFamily="34" charset="0"/>
        </a:defRPr>
      </a:lvl3pPr>
      <a:lvl4pPr algn="l" rtl="0" eaLnBrk="1" fontAlgn="base" hangingPunct="1">
        <a:spcBef>
          <a:spcPct val="0"/>
        </a:spcBef>
        <a:spcAft>
          <a:spcPct val="0"/>
        </a:spcAft>
        <a:defRPr sz="2100">
          <a:solidFill>
            <a:schemeClr val="tx1"/>
          </a:solidFill>
          <a:latin typeface="Franklin Gothic Demi" pitchFamily="34" charset="0"/>
        </a:defRPr>
      </a:lvl4pPr>
      <a:lvl5pPr algn="l" rtl="0" eaLnBrk="1" fontAlgn="base" hangingPunct="1">
        <a:spcBef>
          <a:spcPct val="0"/>
        </a:spcBef>
        <a:spcAft>
          <a:spcPct val="0"/>
        </a:spcAft>
        <a:defRPr sz="2100">
          <a:solidFill>
            <a:schemeClr val="tx1"/>
          </a:solidFill>
          <a:latin typeface="Franklin Gothic Demi" pitchFamily="34" charset="0"/>
        </a:defRPr>
      </a:lvl5pPr>
      <a:lvl6pPr marL="342900" algn="l" rtl="0" eaLnBrk="1" fontAlgn="base" hangingPunct="1">
        <a:spcBef>
          <a:spcPct val="0"/>
        </a:spcBef>
        <a:spcAft>
          <a:spcPct val="0"/>
        </a:spcAft>
        <a:defRPr sz="2100">
          <a:solidFill>
            <a:schemeClr val="tx1"/>
          </a:solidFill>
          <a:latin typeface="Franklin Gothic Demi" pitchFamily="34" charset="0"/>
        </a:defRPr>
      </a:lvl6pPr>
      <a:lvl7pPr marL="685800" algn="l" rtl="0" eaLnBrk="1" fontAlgn="base" hangingPunct="1">
        <a:spcBef>
          <a:spcPct val="0"/>
        </a:spcBef>
        <a:spcAft>
          <a:spcPct val="0"/>
        </a:spcAft>
        <a:defRPr sz="2100">
          <a:solidFill>
            <a:schemeClr val="tx1"/>
          </a:solidFill>
          <a:latin typeface="Franklin Gothic Demi" pitchFamily="34" charset="0"/>
        </a:defRPr>
      </a:lvl7pPr>
      <a:lvl8pPr marL="1028700" algn="l" rtl="0" eaLnBrk="1" fontAlgn="base" hangingPunct="1">
        <a:spcBef>
          <a:spcPct val="0"/>
        </a:spcBef>
        <a:spcAft>
          <a:spcPct val="0"/>
        </a:spcAft>
        <a:defRPr sz="2100">
          <a:solidFill>
            <a:schemeClr val="tx1"/>
          </a:solidFill>
          <a:latin typeface="Franklin Gothic Demi" pitchFamily="34" charset="0"/>
        </a:defRPr>
      </a:lvl8pPr>
      <a:lvl9pPr marL="1371600" algn="l" rtl="0" eaLnBrk="1" fontAlgn="base" hangingPunct="1">
        <a:spcBef>
          <a:spcPct val="0"/>
        </a:spcBef>
        <a:spcAft>
          <a:spcPct val="0"/>
        </a:spcAft>
        <a:defRPr sz="2100">
          <a:solidFill>
            <a:schemeClr val="tx1"/>
          </a:solidFill>
          <a:latin typeface="Franklin Gothic Demi" pitchFamily="34" charset="0"/>
        </a:defRPr>
      </a:lvl9pPr>
    </p:titleStyle>
    <p:bodyStyle>
      <a:lvl1pPr algn="l" rtl="0" eaLnBrk="1" fontAlgn="base" hangingPunct="1">
        <a:spcBef>
          <a:spcPct val="20000"/>
        </a:spcBef>
        <a:spcAft>
          <a:spcPct val="0"/>
        </a:spcAft>
        <a:defRPr sz="2400" kern="1200">
          <a:solidFill>
            <a:schemeClr val="bg1">
              <a:lumMod val="75000"/>
            </a:schemeClr>
          </a:solidFill>
          <a:latin typeface="+mn-lt"/>
          <a:ea typeface="+mn-ea"/>
          <a:cs typeface="Arial" pitchFamily="34" charset="0"/>
        </a:defRPr>
      </a:lvl1pPr>
      <a:lvl2pPr marL="342900" indent="-342900" algn="l" rtl="0" eaLnBrk="1" fontAlgn="base" hangingPunct="1">
        <a:spcBef>
          <a:spcPct val="20000"/>
        </a:spcBef>
        <a:spcAft>
          <a:spcPct val="0"/>
        </a:spcAft>
        <a:defRPr sz="1800" kern="1200">
          <a:solidFill>
            <a:schemeClr val="bg1"/>
          </a:solidFill>
          <a:latin typeface="+mn-lt"/>
          <a:ea typeface="+mn-ea"/>
          <a:cs typeface="Arial" pitchFamily="34" charset="0"/>
        </a:defRPr>
      </a:lvl2pPr>
      <a:lvl3pPr marL="685800" indent="-685800" algn="l" rtl="0" eaLnBrk="1" fontAlgn="base" hangingPunct="1">
        <a:spcBef>
          <a:spcPct val="20000"/>
        </a:spcBef>
        <a:spcAft>
          <a:spcPct val="0"/>
        </a:spcAft>
        <a:defRPr sz="15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200" kern="1200">
          <a:solidFill>
            <a:schemeClr val="bg1"/>
          </a:solidFill>
          <a:latin typeface="+mn-lt"/>
          <a:ea typeface="+mn-ea"/>
          <a:cs typeface="+mn-cs"/>
        </a:defRPr>
      </a:lvl4pPr>
      <a:lvl5pPr marL="1543050" indent="-171450" algn="l" rtl="0" eaLnBrk="1" fontAlgn="base" hangingPunct="1">
        <a:spcBef>
          <a:spcPct val="20000"/>
        </a:spcBef>
        <a:spcAft>
          <a:spcPct val="0"/>
        </a:spcAft>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dirty="0"/>
          </a:p>
        </p:txBody>
      </p:sp>
    </p:spTree>
    <p:extLst>
      <p:ext uri="{BB962C8B-B14F-4D97-AF65-F5344CB8AC3E}">
        <p14:creationId xmlns:p14="http://schemas.microsoft.com/office/powerpoint/2010/main" val="84866096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txStyles>
    <p:title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dirty="0"/>
          </a:p>
        </p:txBody>
      </p:sp>
    </p:spTree>
    <p:extLst>
      <p:ext uri="{BB962C8B-B14F-4D97-AF65-F5344CB8AC3E}">
        <p14:creationId xmlns:p14="http://schemas.microsoft.com/office/powerpoint/2010/main" val="252385366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txStyles>
    <p:titleStyle>
      <a:lvl1pPr algn="ctr" defTabSz="914400" rtl="0" eaLnBrk="1" latinLnBrk="0" hangingPunct="1">
        <a:lnSpc>
          <a:spcPct val="90000"/>
        </a:lnSpc>
        <a:spcBef>
          <a:spcPct val="0"/>
        </a:spcBef>
        <a:buNone/>
        <a:defRPr sz="3600" kern="1200" cap="all" baseline="0">
          <a:solidFill>
            <a:schemeClr val="tx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p:cNvSpPr>
            <a:spLocks noGrp="1"/>
          </p:cNvSpPr>
          <p:nvPr>
            <p:ph type="ftr" sz="quarter" idx="3"/>
          </p:nvPr>
        </p:nvSpPr>
        <p:spPr bwMode="gray">
          <a:xfrm>
            <a:off x="7104454" y="6567845"/>
            <a:ext cx="4778513" cy="123111"/>
          </a:xfrm>
          <a:prstGeom prst="rect">
            <a:avLst/>
          </a:prstGeom>
        </p:spPr>
        <p:txBody>
          <a:bodyPr vert="horz" lIns="0" tIns="0" rIns="0" bIns="0" rtlCol="0" anchor="ctr">
            <a:spAutoFit/>
          </a:bodyPr>
          <a:lstStyle>
            <a:lvl1pPr algn="r">
              <a:defRPr sz="800">
                <a:solidFill>
                  <a:schemeClr val="bg1"/>
                </a:solidFill>
                <a:latin typeface="Arial Narrow" pitchFamily="34" charset="0"/>
              </a:defRPr>
            </a:lvl1pPr>
          </a:lstStyle>
          <a:p>
            <a:endParaRPr lang="en-US" dirty="0"/>
          </a:p>
        </p:txBody>
      </p:sp>
      <p:sp>
        <p:nvSpPr>
          <p:cNvPr id="2051" name="Title Placeholder 1"/>
          <p:cNvSpPr>
            <a:spLocks noGrp="1"/>
          </p:cNvSpPr>
          <p:nvPr>
            <p:ph type="title"/>
          </p:nvPr>
        </p:nvSpPr>
        <p:spPr bwMode="gray">
          <a:xfrm>
            <a:off x="911748" y="2864961"/>
            <a:ext cx="10972800" cy="738664"/>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laceholder 2"/>
          <p:cNvSpPr>
            <a:spLocks noGrp="1"/>
          </p:cNvSpPr>
          <p:nvPr>
            <p:ph type="body" idx="1"/>
          </p:nvPr>
        </p:nvSpPr>
        <p:spPr bwMode="gray">
          <a:xfrm>
            <a:off x="911749" y="3832225"/>
            <a:ext cx="10971108" cy="16004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Month 20XX</a:t>
            </a:r>
          </a:p>
        </p:txBody>
      </p:sp>
    </p:spTree>
    <p:extLst>
      <p:ext uri="{BB962C8B-B14F-4D97-AF65-F5344CB8AC3E}">
        <p14:creationId xmlns:p14="http://schemas.microsoft.com/office/powerpoint/2010/main" val="367117734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hdr="0" ftr="0" dt="0"/>
  <p:txStyles>
    <p:titleStyle>
      <a:lvl1pPr algn="l" rtl="0" eaLnBrk="1" fontAlgn="base" hangingPunct="1">
        <a:spcBef>
          <a:spcPct val="0"/>
        </a:spcBef>
        <a:spcAft>
          <a:spcPct val="0"/>
        </a:spcAft>
        <a:defRPr sz="48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3310 GTL PPT Template_Text_MAR2013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23" name="Title Placeholder 1"/>
          <p:cNvSpPr>
            <a:spLocks noGrp="1"/>
          </p:cNvSpPr>
          <p:nvPr>
            <p:ph type="title"/>
          </p:nvPr>
        </p:nvSpPr>
        <p:spPr bwMode="gray">
          <a:xfrm>
            <a:off x="916518" y="121788"/>
            <a:ext cx="10966449"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916518" y="1831976"/>
            <a:ext cx="10966449" cy="382169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11725873" y="6507316"/>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10587076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hf hdr="0" ftr="0" dt="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tiff"/><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hyperlink" Target="https://teachershortage.solutiontoolkit.org/#solve-it" TargetMode="External"/><Relationship Id="rId3" Type="http://schemas.openxmlformats.org/officeDocument/2006/relationships/image" Target="../media/image22.png"/><Relationship Id="rId7" Type="http://schemas.openxmlformats.org/officeDocument/2006/relationships/hyperlink" Target="https://teachershortage.solutiontoolkit.org/narrative" TargetMode="External"/><Relationship Id="rId2" Type="http://schemas.openxmlformats.org/officeDocument/2006/relationships/image" Target="../media/image21.png"/><Relationship Id="rId1" Type="http://schemas.openxmlformats.org/officeDocument/2006/relationships/slideLayout" Target="../slideLayouts/slideLayout2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23.png"/><Relationship Id="rId9" Type="http://schemas.openxmlformats.org/officeDocument/2006/relationships/hyperlink" Target="https://teachershortage.solutiontoolkit.org/explore-by-state?verify=tru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34.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242874" y="882505"/>
            <a:ext cx="9410430" cy="2215991"/>
          </a:xfrm>
        </p:spPr>
        <p:txBody>
          <a:bodyPr/>
          <a:lstStyle/>
          <a:p>
            <a:pPr algn="ctr"/>
            <a:r>
              <a:rPr lang="en-US" dirty="0"/>
              <a:t>Mitigating Special Education Teacher Shortages: A Multi-pronged, Strategic, Statewide Approach</a:t>
            </a:r>
          </a:p>
        </p:txBody>
      </p:sp>
      <p:sp>
        <p:nvSpPr>
          <p:cNvPr id="6" name="Text Placeholder 5">
            <a:extLst>
              <a:ext uri="{FF2B5EF4-FFF2-40B4-BE49-F238E27FC236}">
                <a16:creationId xmlns:a16="http://schemas.microsoft.com/office/drawing/2014/main" id="{68CC6890-5777-4DA4-9690-7A14F378B1A8}"/>
              </a:ext>
            </a:extLst>
          </p:cNvPr>
          <p:cNvSpPr>
            <a:spLocks noGrp="1"/>
          </p:cNvSpPr>
          <p:nvPr>
            <p:ph type="body" sz="quarter" idx="12"/>
          </p:nvPr>
        </p:nvSpPr>
        <p:spPr>
          <a:xfrm>
            <a:off x="1835671" y="2915915"/>
            <a:ext cx="8224837" cy="1378839"/>
          </a:xfrm>
        </p:spPr>
        <p:txBody>
          <a:bodyPr/>
          <a:lstStyle/>
          <a:p>
            <a:endParaRPr lang="en-US" dirty="0"/>
          </a:p>
          <a:p>
            <a:pPr algn="ctr"/>
            <a:r>
              <a:rPr lang="en-US" sz="2400" dirty="0">
                <a:solidFill>
                  <a:schemeClr val="bg1"/>
                </a:solidFill>
              </a:rPr>
              <a:t>CEC 2019 Convention and Expo</a:t>
            </a:r>
          </a:p>
          <a:p>
            <a:pPr algn="ctr"/>
            <a:r>
              <a:rPr lang="en-US" sz="2400" dirty="0">
                <a:solidFill>
                  <a:schemeClr val="bg1"/>
                </a:solidFill>
              </a:rPr>
              <a:t>Indianapolis, Indiana</a:t>
            </a:r>
          </a:p>
        </p:txBody>
      </p:sp>
      <p:sp>
        <p:nvSpPr>
          <p:cNvPr id="5" name="TextBox 4">
            <a:extLst>
              <a:ext uri="{FF2B5EF4-FFF2-40B4-BE49-F238E27FC236}">
                <a16:creationId xmlns:a16="http://schemas.microsoft.com/office/drawing/2014/main" id="{F989C25B-386A-42F0-B706-CA34E7E09A27}"/>
              </a:ext>
            </a:extLst>
          </p:cNvPr>
          <p:cNvSpPr txBox="1"/>
          <p:nvPr/>
        </p:nvSpPr>
        <p:spPr>
          <a:xfrm>
            <a:off x="1071419" y="4359914"/>
            <a:ext cx="10600194" cy="1200329"/>
          </a:xfrm>
          <a:prstGeom prst="rect">
            <a:avLst/>
          </a:prstGeom>
          <a:noFill/>
        </p:spPr>
        <p:txBody>
          <a:bodyPr wrap="square" rtlCol="0">
            <a:spAutoFit/>
          </a:bodyPr>
          <a:lstStyle/>
          <a:p>
            <a:r>
              <a:rPr lang="en-US" dirty="0">
                <a:solidFill>
                  <a:schemeClr val="bg1"/>
                </a:solidFill>
                <a:cs typeface="Arial" panose="020B0604020202020204" pitchFamily="34" charset="0"/>
              </a:rPr>
              <a:t>Presenters:</a:t>
            </a:r>
          </a:p>
          <a:p>
            <a:r>
              <a:rPr lang="en-US" dirty="0">
                <a:solidFill>
                  <a:schemeClr val="bg1"/>
                </a:solidFill>
                <a:latin typeface="+mj-lt"/>
                <a:cs typeface="Arial" panose="020B0604020202020204" pitchFamily="34" charset="0"/>
              </a:rPr>
              <a:t>Mary Brownell, Meg Kamman, &amp; Paul </a:t>
            </a:r>
            <a:r>
              <a:rPr lang="en-US" dirty="0" err="1">
                <a:solidFill>
                  <a:schemeClr val="bg1"/>
                </a:solidFill>
                <a:latin typeface="+mj-lt"/>
                <a:cs typeface="Arial" panose="020B0604020202020204" pitchFamily="34" charset="0"/>
              </a:rPr>
              <a:t>Sindelar</a:t>
            </a:r>
            <a:r>
              <a:rPr lang="en-US" dirty="0">
                <a:solidFill>
                  <a:schemeClr val="bg1"/>
                </a:solidFill>
                <a:latin typeface="+mj-lt"/>
                <a:cs typeface="Arial" panose="020B0604020202020204" pitchFamily="34" charset="0"/>
              </a:rPr>
              <a:t>		Lindsey Hayes &amp; Lynn Holdheide	</a:t>
            </a:r>
          </a:p>
          <a:p>
            <a:r>
              <a:rPr lang="en-US" dirty="0">
                <a:solidFill>
                  <a:schemeClr val="bg1"/>
                </a:solidFill>
                <a:latin typeface="+mj-lt"/>
                <a:cs typeface="Arial" panose="020B0604020202020204" pitchFamily="34" charset="0"/>
              </a:rPr>
              <a:t>CEEDAR Center					Center on Great Teachers and Leaders</a:t>
            </a:r>
          </a:p>
          <a:p>
            <a:r>
              <a:rPr lang="en-US" dirty="0">
                <a:solidFill>
                  <a:schemeClr val="bg1"/>
                </a:solidFill>
                <a:latin typeface="+mj-lt"/>
                <a:cs typeface="Arial" panose="020B0604020202020204" pitchFamily="34" charset="0"/>
              </a:rPr>
              <a:t>University of Florida					American Institutes for Research</a:t>
            </a:r>
            <a:r>
              <a:rPr lang="en-US" dirty="0">
                <a:solidFill>
                  <a:prstClr val="black"/>
                </a:solidFill>
                <a:cs typeface="Arial" panose="020B0604020202020204" pitchFamily="34" charset="0"/>
              </a:rPr>
              <a:t>	</a:t>
            </a:r>
          </a:p>
        </p:txBody>
      </p:sp>
    </p:spTree>
    <p:extLst>
      <p:ext uri="{BB962C8B-B14F-4D97-AF65-F5344CB8AC3E}">
        <p14:creationId xmlns:p14="http://schemas.microsoft.com/office/powerpoint/2010/main" val="3065960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BD95F-F8DE-B148-9C1C-CEAC71DBE60B}"/>
              </a:ext>
            </a:extLst>
          </p:cNvPr>
          <p:cNvSpPr>
            <a:spLocks noGrp="1"/>
          </p:cNvSpPr>
          <p:nvPr>
            <p:ph type="title"/>
          </p:nvPr>
        </p:nvSpPr>
        <p:spPr/>
        <p:txBody>
          <a:bodyPr/>
          <a:lstStyle/>
          <a:p>
            <a:r>
              <a:rPr lang="en-US" dirty="0">
                <a:solidFill>
                  <a:schemeClr val="accent1">
                    <a:lumMod val="75000"/>
                  </a:schemeClr>
                </a:solidFill>
              </a:rPr>
              <a:t>Problem with Short Term Solutions</a:t>
            </a:r>
          </a:p>
        </p:txBody>
      </p:sp>
      <p:sp>
        <p:nvSpPr>
          <p:cNvPr id="3" name="Content Placeholder 2">
            <a:extLst>
              <a:ext uri="{FF2B5EF4-FFF2-40B4-BE49-F238E27FC236}">
                <a16:creationId xmlns:a16="http://schemas.microsoft.com/office/drawing/2014/main" id="{A3616D3D-F823-D24B-B7A4-483A440814E7}"/>
              </a:ext>
            </a:extLst>
          </p:cNvPr>
          <p:cNvSpPr>
            <a:spLocks noGrp="1"/>
          </p:cNvSpPr>
          <p:nvPr>
            <p:ph idx="1"/>
          </p:nvPr>
        </p:nvSpPr>
        <p:spPr>
          <a:xfrm>
            <a:off x="5339442" y="1578203"/>
            <a:ext cx="6014357" cy="4073420"/>
          </a:xfrm>
        </p:spPr>
        <p:txBody>
          <a:bodyPr>
            <a:normAutofit/>
          </a:bodyPr>
          <a:lstStyle/>
          <a:p>
            <a:r>
              <a:rPr lang="en-US" sz="3500" dirty="0">
                <a:solidFill>
                  <a:schemeClr val="accent1">
                    <a:lumMod val="75000"/>
                  </a:schemeClr>
                </a:solidFill>
              </a:rPr>
              <a:t>They exacerbate quantity and quality shortages; creating a revolving door</a:t>
            </a:r>
          </a:p>
          <a:p>
            <a:pPr marL="0" indent="0">
              <a:buNone/>
            </a:pPr>
            <a:r>
              <a:rPr lang="en-US" sz="2500" dirty="0"/>
              <a:t>           </a:t>
            </a:r>
            <a:endParaRPr lang="en-US" dirty="0"/>
          </a:p>
          <a:p>
            <a:pPr marL="0" indent="0">
              <a:buNone/>
            </a:pPr>
            <a:endParaRPr lang="en-US" dirty="0"/>
          </a:p>
          <a:p>
            <a:pPr marL="0" indent="0" algn="r">
              <a:buNone/>
            </a:pPr>
            <a:r>
              <a:rPr lang="en-US" sz="1200" dirty="0" err="1">
                <a:solidFill>
                  <a:schemeClr val="accent1">
                    <a:lumMod val="75000"/>
                  </a:schemeClr>
                </a:solidFill>
              </a:rPr>
              <a:t>Boe</a:t>
            </a:r>
            <a:r>
              <a:rPr lang="en-US" sz="1200" dirty="0">
                <a:solidFill>
                  <a:schemeClr val="accent1">
                    <a:lumMod val="75000"/>
                  </a:schemeClr>
                </a:solidFill>
              </a:rPr>
              <a:t>, Cook, &amp; Sunderland, 2006; Feng &amp; Sass, 2013; Ingersoll, Merrill, &amp; May, 2014; Miller, Brownell</a:t>
            </a:r>
          </a:p>
          <a:p>
            <a:endParaRPr lang="en-US" dirty="0"/>
          </a:p>
          <a:p>
            <a:endParaRPr lang="en-US" dirty="0"/>
          </a:p>
          <a:p>
            <a:pPr lvl="8"/>
            <a:endParaRPr lang="en-US" dirty="0"/>
          </a:p>
          <a:p>
            <a:pPr lvl="8"/>
            <a:endParaRPr lang="en-US" dirty="0"/>
          </a:p>
          <a:p>
            <a:pPr lvl="8"/>
            <a:endParaRPr lang="en-US" dirty="0"/>
          </a:p>
        </p:txBody>
      </p:sp>
      <p:pic>
        <p:nvPicPr>
          <p:cNvPr id="4" name="Picture 3" descr="A revolving door">
            <a:extLst>
              <a:ext uri="{FF2B5EF4-FFF2-40B4-BE49-F238E27FC236}">
                <a16:creationId xmlns:a16="http://schemas.microsoft.com/office/drawing/2014/main" id="{6F94DD64-45C5-814B-A1DB-E9FF9FFC5EA4}"/>
              </a:ext>
            </a:extLst>
          </p:cNvPr>
          <p:cNvPicPr>
            <a:picLocks noChangeAspect="1"/>
          </p:cNvPicPr>
          <p:nvPr/>
        </p:nvPicPr>
        <p:blipFill>
          <a:blip r:embed="rId2"/>
          <a:stretch>
            <a:fillRect/>
          </a:stretch>
        </p:blipFill>
        <p:spPr>
          <a:xfrm>
            <a:off x="1329034" y="1973179"/>
            <a:ext cx="3039374" cy="3517651"/>
          </a:xfrm>
          <a:prstGeom prst="rect">
            <a:avLst/>
          </a:prstGeom>
        </p:spPr>
      </p:pic>
    </p:spTree>
    <p:extLst>
      <p:ext uri="{BB962C8B-B14F-4D97-AF65-F5344CB8AC3E}">
        <p14:creationId xmlns:p14="http://schemas.microsoft.com/office/powerpoint/2010/main" val="53083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C7490-466C-4B4B-B3BD-3B76539222FE}"/>
              </a:ext>
            </a:extLst>
          </p:cNvPr>
          <p:cNvSpPr>
            <a:spLocks noGrp="1"/>
          </p:cNvSpPr>
          <p:nvPr>
            <p:ph type="title"/>
          </p:nvPr>
        </p:nvSpPr>
        <p:spPr/>
        <p:txBody>
          <a:bodyPr/>
          <a:lstStyle/>
          <a:p>
            <a:r>
              <a:rPr lang="en-US" dirty="0">
                <a:solidFill>
                  <a:schemeClr val="accent1">
                    <a:lumMod val="75000"/>
                  </a:schemeClr>
                </a:solidFill>
              </a:rPr>
              <a:t>State responses to shortages</a:t>
            </a:r>
          </a:p>
        </p:txBody>
      </p:sp>
      <p:sp>
        <p:nvSpPr>
          <p:cNvPr id="3" name="Content Placeholder 2">
            <a:extLst>
              <a:ext uri="{FF2B5EF4-FFF2-40B4-BE49-F238E27FC236}">
                <a16:creationId xmlns:a16="http://schemas.microsoft.com/office/drawing/2014/main" id="{BE7524BF-B372-4EAD-8B62-837C940CBCAA}"/>
              </a:ext>
            </a:extLst>
          </p:cNvPr>
          <p:cNvSpPr>
            <a:spLocks noGrp="1"/>
          </p:cNvSpPr>
          <p:nvPr>
            <p:ph idx="1"/>
          </p:nvPr>
        </p:nvSpPr>
        <p:spPr/>
        <p:txBody>
          <a:bodyPr>
            <a:normAutofit fontScale="92500" lnSpcReduction="10000"/>
          </a:bodyPr>
          <a:lstStyle/>
          <a:p>
            <a:r>
              <a:rPr lang="en-US" dirty="0">
                <a:solidFill>
                  <a:schemeClr val="accent1">
                    <a:lumMod val="75000"/>
                  </a:schemeClr>
                </a:solidFill>
              </a:rPr>
              <a:t>Oklahoma and California have issued more emergency certificates</a:t>
            </a:r>
          </a:p>
          <a:p>
            <a:r>
              <a:rPr lang="en-US" dirty="0">
                <a:solidFill>
                  <a:schemeClr val="accent1">
                    <a:lumMod val="75000"/>
                  </a:schemeClr>
                </a:solidFill>
              </a:rPr>
              <a:t>Arizona, Illinois, and Minnesota have lowered certification standards</a:t>
            </a:r>
          </a:p>
          <a:p>
            <a:r>
              <a:rPr lang="en-US" dirty="0">
                <a:solidFill>
                  <a:schemeClr val="accent1">
                    <a:lumMod val="75000"/>
                  </a:schemeClr>
                </a:solidFill>
              </a:rPr>
              <a:t>Arizona gave local school administrators the power to determine teacher certification</a:t>
            </a:r>
          </a:p>
          <a:p>
            <a:r>
              <a:rPr lang="en-US" dirty="0">
                <a:solidFill>
                  <a:schemeClr val="accent1">
                    <a:lumMod val="75000"/>
                  </a:schemeClr>
                </a:solidFill>
              </a:rPr>
              <a:t>New York has allowed charter schools to certify their own teachers with less rigorous preparation</a:t>
            </a:r>
          </a:p>
          <a:p>
            <a:pPr marL="0" indent="0">
              <a:buNone/>
            </a:pPr>
            <a:endParaRPr lang="en-US" dirty="0">
              <a:solidFill>
                <a:schemeClr val="accent1">
                  <a:lumMod val="75000"/>
                </a:schemeClr>
              </a:solidFill>
            </a:endParaRPr>
          </a:p>
          <a:p>
            <a:pPr marL="0" indent="0">
              <a:buNone/>
            </a:pPr>
            <a:r>
              <a:rPr lang="en-US" sz="1500" dirty="0">
                <a:solidFill>
                  <a:schemeClr val="accent1">
                    <a:lumMod val="75000"/>
                  </a:schemeClr>
                </a:solidFill>
              </a:rPr>
              <a:t>West, J. (2018). Calling All Teachers, Flexing your Advocacy Muscles to Address Teacher Shortages. MSLD Rethinking Behavior</a:t>
            </a:r>
          </a:p>
        </p:txBody>
      </p:sp>
      <p:sp>
        <p:nvSpPr>
          <p:cNvPr id="4" name="Rectangle: Rounded Corners 3">
            <a:extLst>
              <a:ext uri="{FF2B5EF4-FFF2-40B4-BE49-F238E27FC236}">
                <a16:creationId xmlns:a16="http://schemas.microsoft.com/office/drawing/2014/main" id="{4406E9E2-BDB3-4178-8D15-7B0722E5980D}"/>
              </a:ext>
            </a:extLst>
          </p:cNvPr>
          <p:cNvSpPr/>
          <p:nvPr/>
        </p:nvSpPr>
        <p:spPr>
          <a:xfrm rot="860382">
            <a:off x="9871968" y="443883"/>
            <a:ext cx="1740023" cy="10603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accent1"/>
                </a:solidFill>
              </a:rPr>
              <a:t>Nobody rises to low expectations!</a:t>
            </a:r>
          </a:p>
        </p:txBody>
      </p:sp>
    </p:spTree>
    <p:extLst>
      <p:ext uri="{BB962C8B-B14F-4D97-AF65-F5344CB8AC3E}">
        <p14:creationId xmlns:p14="http://schemas.microsoft.com/office/powerpoint/2010/main" val="273691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C4CD-D3F1-47A1-B741-904C411F7485}"/>
              </a:ext>
            </a:extLst>
          </p:cNvPr>
          <p:cNvSpPr>
            <a:spLocks noGrp="1"/>
          </p:cNvSpPr>
          <p:nvPr>
            <p:ph type="title"/>
          </p:nvPr>
        </p:nvSpPr>
        <p:spPr/>
        <p:txBody>
          <a:bodyPr/>
          <a:lstStyle/>
          <a:p>
            <a:r>
              <a:rPr lang="en-US" dirty="0">
                <a:solidFill>
                  <a:schemeClr val="accent1">
                    <a:lumMod val="75000"/>
                  </a:schemeClr>
                </a:solidFill>
              </a:rPr>
              <a:t>Reality</a:t>
            </a:r>
          </a:p>
        </p:txBody>
      </p:sp>
      <p:sp>
        <p:nvSpPr>
          <p:cNvPr id="5" name="Content Placeholder 2">
            <a:extLst>
              <a:ext uri="{FF2B5EF4-FFF2-40B4-BE49-F238E27FC236}">
                <a16:creationId xmlns:a16="http://schemas.microsoft.com/office/drawing/2014/main" id="{CDFEECD5-DB4E-4CDE-A2FA-0161E0E61993}"/>
              </a:ext>
            </a:extLst>
          </p:cNvPr>
          <p:cNvSpPr>
            <a:spLocks noGrp="1"/>
          </p:cNvSpPr>
          <p:nvPr>
            <p:ph idx="1"/>
          </p:nvPr>
        </p:nvSpPr>
        <p:spPr>
          <a:xfrm>
            <a:off x="838200" y="1825625"/>
            <a:ext cx="7319211" cy="4233863"/>
          </a:xfrm>
        </p:spPr>
        <p:txBody>
          <a:bodyPr>
            <a:normAutofit lnSpcReduction="10000"/>
          </a:bodyPr>
          <a:lstStyle/>
          <a:p>
            <a:r>
              <a:rPr lang="en-US" sz="3300" dirty="0">
                <a:solidFill>
                  <a:schemeClr val="accent1">
                    <a:lumMod val="75000"/>
                  </a:schemeClr>
                </a:solidFill>
                <a:latin typeface="Helvetica Neue"/>
              </a:rPr>
              <a:t>Reality is that districts are left with few choices and rely on “fast-track” and emergency certified teachers with little preparation and no classroom experience.</a:t>
            </a:r>
          </a:p>
          <a:p>
            <a:r>
              <a:rPr lang="en-US" sz="3300" dirty="0">
                <a:solidFill>
                  <a:schemeClr val="accent1">
                    <a:lumMod val="75000"/>
                  </a:schemeClr>
                </a:solidFill>
                <a:latin typeface="Helvetica Neue"/>
              </a:rPr>
              <a:t>Policy changes and implementation, however, take time!</a:t>
            </a:r>
          </a:p>
          <a:p>
            <a:endParaRPr lang="en-US" dirty="0"/>
          </a:p>
        </p:txBody>
      </p:sp>
      <p:pic>
        <p:nvPicPr>
          <p:cNvPr id="6" name="Picture 5" descr="A stick figure saying &quot;Select/Hire Me&quot; and telling the district &quot;You have no choice!&quot;">
            <a:extLst>
              <a:ext uri="{FF2B5EF4-FFF2-40B4-BE49-F238E27FC236}">
                <a16:creationId xmlns:a16="http://schemas.microsoft.com/office/drawing/2014/main" id="{A5E6469A-ED90-4BED-9704-AD691A811E50}"/>
              </a:ext>
            </a:extLst>
          </p:cNvPr>
          <p:cNvPicPr>
            <a:picLocks noChangeAspect="1"/>
          </p:cNvPicPr>
          <p:nvPr/>
        </p:nvPicPr>
        <p:blipFill>
          <a:blip r:embed="rId2"/>
          <a:stretch>
            <a:fillRect/>
          </a:stretch>
        </p:blipFill>
        <p:spPr>
          <a:xfrm>
            <a:off x="8495056" y="1690688"/>
            <a:ext cx="3578662" cy="3078747"/>
          </a:xfrm>
          <a:prstGeom prst="rect">
            <a:avLst/>
          </a:prstGeom>
        </p:spPr>
      </p:pic>
    </p:spTree>
    <p:extLst>
      <p:ext uri="{BB962C8B-B14F-4D97-AF65-F5344CB8AC3E}">
        <p14:creationId xmlns:p14="http://schemas.microsoft.com/office/powerpoint/2010/main" val="424606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8869C-3B30-E843-BD7E-389558CF3EF3}"/>
              </a:ext>
            </a:extLst>
          </p:cNvPr>
          <p:cNvSpPr>
            <a:spLocks noGrp="1"/>
          </p:cNvSpPr>
          <p:nvPr>
            <p:ph type="title"/>
          </p:nvPr>
        </p:nvSpPr>
        <p:spPr/>
        <p:txBody>
          <a:bodyPr/>
          <a:lstStyle/>
          <a:p>
            <a:r>
              <a:rPr lang="en-US" dirty="0">
                <a:solidFill>
                  <a:schemeClr val="accent1">
                    <a:lumMod val="75000"/>
                  </a:schemeClr>
                </a:solidFill>
              </a:rPr>
              <a:t>What should we do?</a:t>
            </a:r>
          </a:p>
        </p:txBody>
      </p:sp>
      <p:pic>
        <p:nvPicPr>
          <p:cNvPr id="5" name="Picture 4" descr="A baby looking dismayed">
            <a:extLst>
              <a:ext uri="{FF2B5EF4-FFF2-40B4-BE49-F238E27FC236}">
                <a16:creationId xmlns:a16="http://schemas.microsoft.com/office/drawing/2014/main" id="{2D1986D0-365B-5148-832D-F5527E2654C8}"/>
              </a:ext>
            </a:extLst>
          </p:cNvPr>
          <p:cNvPicPr>
            <a:picLocks noChangeAspect="1"/>
          </p:cNvPicPr>
          <p:nvPr/>
        </p:nvPicPr>
        <p:blipFill>
          <a:blip r:embed="rId2"/>
          <a:stretch>
            <a:fillRect/>
          </a:stretch>
        </p:blipFill>
        <p:spPr>
          <a:xfrm>
            <a:off x="2880230" y="2094875"/>
            <a:ext cx="6145031" cy="4064682"/>
          </a:xfrm>
          <a:prstGeom prst="rect">
            <a:avLst/>
          </a:prstGeom>
        </p:spPr>
      </p:pic>
    </p:spTree>
    <p:extLst>
      <p:ext uri="{BB962C8B-B14F-4D97-AF65-F5344CB8AC3E}">
        <p14:creationId xmlns:p14="http://schemas.microsoft.com/office/powerpoint/2010/main" val="2720099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lumMod val="75000"/>
                  </a:schemeClr>
                </a:solidFill>
              </a:rPr>
              <a:t>Educator Talent management</a:t>
            </a:r>
          </a:p>
        </p:txBody>
      </p:sp>
      <p:sp>
        <p:nvSpPr>
          <p:cNvPr id="12" name="Content Placeholder 11">
            <a:extLst>
              <a:ext uri="{FF2B5EF4-FFF2-40B4-BE49-F238E27FC236}">
                <a16:creationId xmlns:a16="http://schemas.microsoft.com/office/drawing/2014/main" id="{D62E512C-3612-4E13-BEA4-1AAD8AE7B233}"/>
              </a:ext>
            </a:extLst>
          </p:cNvPr>
          <p:cNvSpPr>
            <a:spLocks noGrp="1"/>
          </p:cNvSpPr>
          <p:nvPr>
            <p:ph sz="half" idx="1"/>
          </p:nvPr>
        </p:nvSpPr>
        <p:spPr/>
        <p:txBody>
          <a:bodyPr/>
          <a:lstStyle/>
          <a:p>
            <a:pPr>
              <a:lnSpc>
                <a:spcPct val="100000"/>
              </a:lnSpc>
              <a:spcBef>
                <a:spcPts val="400"/>
              </a:spcBef>
              <a:buFont typeface="Wingdings" panose="05000000000000000000" pitchFamily="2" charset="2"/>
              <a:buChar char="ü"/>
            </a:pPr>
            <a:r>
              <a:rPr lang="en-US" dirty="0">
                <a:solidFill>
                  <a:schemeClr val="accent1">
                    <a:lumMod val="75000"/>
                  </a:schemeClr>
                </a:solidFill>
              </a:rPr>
              <a:t>  Need a talent   </a:t>
            </a:r>
          </a:p>
          <a:p>
            <a:pPr marL="0" indent="0">
              <a:lnSpc>
                <a:spcPct val="100000"/>
              </a:lnSpc>
              <a:spcBef>
                <a:spcPts val="400"/>
              </a:spcBef>
              <a:buNone/>
            </a:pPr>
            <a:r>
              <a:rPr lang="en-US" dirty="0">
                <a:solidFill>
                  <a:schemeClr val="accent1">
                    <a:lumMod val="75000"/>
                  </a:schemeClr>
                </a:solidFill>
              </a:rPr>
              <a:t>     management framework</a:t>
            </a:r>
          </a:p>
          <a:p>
            <a:pPr marL="0" indent="0">
              <a:lnSpc>
                <a:spcPct val="100000"/>
              </a:lnSpc>
              <a:spcBef>
                <a:spcPts val="400"/>
              </a:spcBef>
              <a:buNone/>
            </a:pPr>
            <a:endParaRPr lang="en-US" sz="1200" dirty="0">
              <a:solidFill>
                <a:schemeClr val="accent1">
                  <a:lumMod val="75000"/>
                </a:schemeClr>
              </a:solidFill>
            </a:endParaRPr>
          </a:p>
          <a:p>
            <a:pPr>
              <a:lnSpc>
                <a:spcPct val="100000"/>
              </a:lnSpc>
              <a:spcBef>
                <a:spcPts val="200"/>
              </a:spcBef>
              <a:buFont typeface="Wingdings" panose="05000000000000000000" pitchFamily="2" charset="2"/>
              <a:buChar char="ü"/>
            </a:pPr>
            <a:r>
              <a:rPr lang="en-US" dirty="0">
                <a:solidFill>
                  <a:schemeClr val="accent1">
                    <a:lumMod val="75000"/>
                  </a:schemeClr>
                </a:solidFill>
              </a:rPr>
              <a:t>  Looks across the career </a:t>
            </a:r>
          </a:p>
          <a:p>
            <a:pPr marL="0" indent="0">
              <a:lnSpc>
                <a:spcPct val="100000"/>
              </a:lnSpc>
              <a:spcBef>
                <a:spcPts val="200"/>
              </a:spcBef>
              <a:buNone/>
            </a:pPr>
            <a:r>
              <a:rPr lang="en-US" dirty="0">
                <a:solidFill>
                  <a:schemeClr val="accent1">
                    <a:lumMod val="75000"/>
                  </a:schemeClr>
                </a:solidFill>
              </a:rPr>
              <a:t>     continuum </a:t>
            </a:r>
          </a:p>
          <a:p>
            <a:pPr>
              <a:buFont typeface="Wingdings" panose="05000000000000000000" pitchFamily="2" charset="2"/>
              <a:buChar char="ü"/>
            </a:pPr>
            <a:r>
              <a:rPr lang="en-US" dirty="0">
                <a:solidFill>
                  <a:schemeClr val="accent1">
                    <a:lumMod val="75000"/>
                  </a:schemeClr>
                </a:solidFill>
              </a:rPr>
              <a:t>  Considers unique contexts</a:t>
            </a:r>
          </a:p>
          <a:p>
            <a:pPr>
              <a:buFont typeface="Wingdings" panose="05000000000000000000" pitchFamily="2" charset="2"/>
              <a:buChar char="ü"/>
            </a:pPr>
            <a:r>
              <a:rPr lang="en-US" dirty="0">
                <a:solidFill>
                  <a:schemeClr val="accent1">
                    <a:lumMod val="75000"/>
                  </a:schemeClr>
                </a:solidFill>
              </a:rPr>
              <a:t>  Clarifies partner roles</a:t>
            </a:r>
          </a:p>
        </p:txBody>
      </p:sp>
      <p:pic>
        <p:nvPicPr>
          <p:cNvPr id="5" name="Picture 4" descr="The Educator Talent Management Framework">
            <a:extLst>
              <a:ext uri="{FF2B5EF4-FFF2-40B4-BE49-F238E27FC236}">
                <a16:creationId xmlns:a16="http://schemas.microsoft.com/office/drawing/2014/main" id="{1C65E07B-CCA5-41DD-A96A-C9E4220C932D}"/>
              </a:ext>
            </a:extLst>
          </p:cNvPr>
          <p:cNvPicPr/>
          <p:nvPr/>
        </p:nvPicPr>
        <p:blipFill rotWithShape="1">
          <a:blip r:embed="rId2" cstate="print">
            <a:extLst>
              <a:ext uri="{28A0092B-C50C-407E-A947-70E740481C1C}">
                <a14:useLocalDpi xmlns:a14="http://schemas.microsoft.com/office/drawing/2010/main" val="0"/>
              </a:ext>
            </a:extLst>
          </a:blip>
          <a:srcRect t="6645" r="10019"/>
          <a:stretch/>
        </p:blipFill>
        <p:spPr>
          <a:xfrm>
            <a:off x="6222366" y="1621044"/>
            <a:ext cx="4973320" cy="3615911"/>
          </a:xfrm>
          <a:prstGeom prst="rect">
            <a:avLst/>
          </a:prstGeom>
        </p:spPr>
      </p:pic>
      <p:sp>
        <p:nvSpPr>
          <p:cNvPr id="3" name="TextBox 2">
            <a:extLst>
              <a:ext uri="{FF2B5EF4-FFF2-40B4-BE49-F238E27FC236}">
                <a16:creationId xmlns:a16="http://schemas.microsoft.com/office/drawing/2014/main" id="{69955750-A486-4BF8-9273-4F6DB8A96471}"/>
              </a:ext>
            </a:extLst>
          </p:cNvPr>
          <p:cNvSpPr txBox="1"/>
          <p:nvPr/>
        </p:nvSpPr>
        <p:spPr>
          <a:xfrm>
            <a:off x="6375706" y="5548443"/>
            <a:ext cx="48199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Educator Talent Management Framework: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Center on Great Teachers and Leaders</a:t>
            </a:r>
          </a:p>
        </p:txBody>
      </p:sp>
    </p:spTree>
    <p:extLst>
      <p:ext uri="{BB962C8B-B14F-4D97-AF65-F5344CB8AC3E}">
        <p14:creationId xmlns:p14="http://schemas.microsoft.com/office/powerpoint/2010/main" val="2788138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B519-FBE5-E247-923D-68FD6C689D9A}"/>
              </a:ext>
            </a:extLst>
          </p:cNvPr>
          <p:cNvSpPr>
            <a:spLocks noGrp="1"/>
          </p:cNvSpPr>
          <p:nvPr>
            <p:ph type="title"/>
          </p:nvPr>
        </p:nvSpPr>
        <p:spPr/>
        <p:txBody>
          <a:bodyPr/>
          <a:lstStyle/>
          <a:p>
            <a:r>
              <a:rPr lang="en-US" dirty="0">
                <a:solidFill>
                  <a:schemeClr val="accent1">
                    <a:lumMod val="75000"/>
                  </a:schemeClr>
                </a:solidFill>
              </a:rPr>
              <a:t>CEEDAR and GTL Center Tools</a:t>
            </a:r>
          </a:p>
        </p:txBody>
      </p:sp>
      <p:sp>
        <p:nvSpPr>
          <p:cNvPr id="3" name="Content Placeholder 2">
            <a:extLst>
              <a:ext uri="{FF2B5EF4-FFF2-40B4-BE49-F238E27FC236}">
                <a16:creationId xmlns:a16="http://schemas.microsoft.com/office/drawing/2014/main" id="{4BC2F939-AB14-8042-8E7E-96071BCA720B}"/>
              </a:ext>
            </a:extLst>
          </p:cNvPr>
          <p:cNvSpPr>
            <a:spLocks noGrp="1"/>
          </p:cNvSpPr>
          <p:nvPr>
            <p:ph idx="1"/>
          </p:nvPr>
        </p:nvSpPr>
        <p:spPr/>
        <p:txBody>
          <a:bodyPr/>
          <a:lstStyle/>
          <a:p>
            <a:r>
              <a:rPr lang="en-US" dirty="0">
                <a:solidFill>
                  <a:schemeClr val="accent1">
                    <a:lumMod val="75000"/>
                  </a:schemeClr>
                </a:solidFill>
              </a:rPr>
              <a:t>Combining short term solutions with long term strategies!</a:t>
            </a:r>
          </a:p>
        </p:txBody>
      </p:sp>
      <p:pic>
        <p:nvPicPr>
          <p:cNvPr id="4" name="Picture 3" descr="Bike tools and a CD">
            <a:extLst>
              <a:ext uri="{FF2B5EF4-FFF2-40B4-BE49-F238E27FC236}">
                <a16:creationId xmlns:a16="http://schemas.microsoft.com/office/drawing/2014/main" id="{E5CF1C0E-3CF3-B14B-B13C-B474C480E95D}"/>
              </a:ext>
            </a:extLst>
          </p:cNvPr>
          <p:cNvPicPr>
            <a:picLocks noChangeAspect="1"/>
          </p:cNvPicPr>
          <p:nvPr/>
        </p:nvPicPr>
        <p:blipFill>
          <a:blip r:embed="rId2"/>
          <a:stretch>
            <a:fillRect/>
          </a:stretch>
        </p:blipFill>
        <p:spPr>
          <a:xfrm>
            <a:off x="4424939" y="2633723"/>
            <a:ext cx="2764531" cy="2715601"/>
          </a:xfrm>
          <a:prstGeom prst="rect">
            <a:avLst/>
          </a:prstGeom>
        </p:spPr>
      </p:pic>
      <p:pic>
        <p:nvPicPr>
          <p:cNvPr id="5" name="Picture 4" descr="Center on Great Teachers &amp; Leaders logo">
            <a:extLst>
              <a:ext uri="{FF2B5EF4-FFF2-40B4-BE49-F238E27FC236}">
                <a16:creationId xmlns:a16="http://schemas.microsoft.com/office/drawing/2014/main" id="{26881492-7BB9-408F-81D2-38603BFD4C5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409" y="5505482"/>
            <a:ext cx="3057525" cy="554355"/>
          </a:xfrm>
          <a:prstGeom prst="rect">
            <a:avLst/>
          </a:prstGeom>
          <a:noFill/>
          <a:ln>
            <a:noFill/>
          </a:ln>
        </p:spPr>
      </p:pic>
      <p:pic>
        <p:nvPicPr>
          <p:cNvPr id="6" name="Picture 5" descr="CEEDAR Center logo">
            <a:extLst>
              <a:ext uri="{FF2B5EF4-FFF2-40B4-BE49-F238E27FC236}">
                <a16:creationId xmlns:a16="http://schemas.microsoft.com/office/drawing/2014/main" id="{AC8A4191-0299-462A-9694-AE5E146319E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069999" y="5505482"/>
            <a:ext cx="2366010" cy="617809"/>
          </a:xfrm>
          <a:prstGeom prst="rect">
            <a:avLst/>
          </a:prstGeom>
          <a:noFill/>
        </p:spPr>
      </p:pic>
    </p:spTree>
    <p:extLst>
      <p:ext uri="{BB962C8B-B14F-4D97-AF65-F5344CB8AC3E}">
        <p14:creationId xmlns:p14="http://schemas.microsoft.com/office/powerpoint/2010/main" val="1066301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8733-ADCD-4A0E-BBC5-F37A869F2D1D}"/>
              </a:ext>
            </a:extLst>
          </p:cNvPr>
          <p:cNvSpPr>
            <a:spLocks noGrp="1"/>
          </p:cNvSpPr>
          <p:nvPr>
            <p:ph type="title"/>
          </p:nvPr>
        </p:nvSpPr>
        <p:spPr>
          <a:xfrm>
            <a:off x="804169" y="162063"/>
            <a:ext cx="10515600" cy="1325563"/>
          </a:xfrm>
        </p:spPr>
        <p:txBody>
          <a:bodyPr/>
          <a:lstStyle/>
          <a:p>
            <a:r>
              <a:rPr lang="en-US" dirty="0">
                <a:solidFill>
                  <a:schemeClr val="accent1">
                    <a:lumMod val="75000"/>
                  </a:schemeClr>
                </a:solidFill>
              </a:rPr>
              <a:t>Existing Educator Shortage Resources</a:t>
            </a:r>
          </a:p>
        </p:txBody>
      </p:sp>
      <p:pic>
        <p:nvPicPr>
          <p:cNvPr id="9" name="Content Placeholder 8" descr="Learning Policy Institute logo">
            <a:extLst>
              <a:ext uri="{FF2B5EF4-FFF2-40B4-BE49-F238E27FC236}">
                <a16:creationId xmlns:a16="http://schemas.microsoft.com/office/drawing/2014/main" id="{6A437467-517D-4652-8909-ABD14D65A406}"/>
              </a:ext>
            </a:extLst>
          </p:cNvPr>
          <p:cNvPicPr>
            <a:picLocks noGrp="1" noChangeAspect="1"/>
          </p:cNvPicPr>
          <p:nvPr>
            <p:ph sz="half" idx="2"/>
          </p:nvPr>
        </p:nvPicPr>
        <p:blipFill rotWithShape="1">
          <a:blip r:embed="rId2"/>
          <a:srcRect l="1634" t="14304" r="86937" b="73817"/>
          <a:stretch/>
        </p:blipFill>
        <p:spPr>
          <a:xfrm>
            <a:off x="1098241" y="1185762"/>
            <a:ext cx="4791836" cy="1255091"/>
          </a:xfrm>
          <a:prstGeom prst="rect">
            <a:avLst/>
          </a:prstGeom>
          <a:ln>
            <a:solidFill>
              <a:schemeClr val="accent1"/>
            </a:solidFill>
          </a:ln>
        </p:spPr>
      </p:pic>
      <p:pic>
        <p:nvPicPr>
          <p:cNvPr id="10" name="Picture 9" descr="LPI website">
            <a:extLst>
              <a:ext uri="{FF2B5EF4-FFF2-40B4-BE49-F238E27FC236}">
                <a16:creationId xmlns:a16="http://schemas.microsoft.com/office/drawing/2014/main" id="{A8C152D9-8CED-46CA-A206-4003433DEB60}"/>
              </a:ext>
            </a:extLst>
          </p:cNvPr>
          <p:cNvPicPr>
            <a:picLocks noChangeAspect="1"/>
          </p:cNvPicPr>
          <p:nvPr/>
        </p:nvPicPr>
        <p:blipFill rotWithShape="1">
          <a:blip r:embed="rId3"/>
          <a:srcRect l="4442" t="7993" r="56237" b="35526"/>
          <a:stretch/>
        </p:blipFill>
        <p:spPr>
          <a:xfrm>
            <a:off x="1098241" y="2410414"/>
            <a:ext cx="4791836" cy="1639637"/>
          </a:xfrm>
          <a:prstGeom prst="rect">
            <a:avLst/>
          </a:prstGeom>
          <a:ln>
            <a:solidFill>
              <a:schemeClr val="accent1"/>
            </a:solidFill>
          </a:ln>
        </p:spPr>
      </p:pic>
      <p:pic>
        <p:nvPicPr>
          <p:cNvPr id="12" name="Picture 11" descr="LPI Teacher Shortage Toolkit">
            <a:extLst>
              <a:ext uri="{FF2B5EF4-FFF2-40B4-BE49-F238E27FC236}">
                <a16:creationId xmlns:a16="http://schemas.microsoft.com/office/drawing/2014/main" id="{E5C995CA-F7DF-4BEA-A9F9-B2B0690F072C}"/>
              </a:ext>
            </a:extLst>
          </p:cNvPr>
          <p:cNvPicPr>
            <a:picLocks noChangeAspect="1"/>
          </p:cNvPicPr>
          <p:nvPr/>
        </p:nvPicPr>
        <p:blipFill rotWithShape="1">
          <a:blip r:embed="rId4"/>
          <a:srcRect l="5950" t="15243" r="58517" b="16926"/>
          <a:stretch/>
        </p:blipFill>
        <p:spPr>
          <a:xfrm>
            <a:off x="1098241" y="4027778"/>
            <a:ext cx="4791836" cy="2101635"/>
          </a:xfrm>
          <a:prstGeom prst="rect">
            <a:avLst/>
          </a:prstGeom>
          <a:ln>
            <a:solidFill>
              <a:schemeClr val="accent1"/>
            </a:solidFill>
          </a:ln>
        </p:spPr>
      </p:pic>
      <p:sp>
        <p:nvSpPr>
          <p:cNvPr id="19" name="TextBox 18">
            <a:extLst>
              <a:ext uri="{FF2B5EF4-FFF2-40B4-BE49-F238E27FC236}">
                <a16:creationId xmlns:a16="http://schemas.microsoft.com/office/drawing/2014/main" id="{7E4417E9-A1A5-4BF9-A5D8-FA9C407C1B65}"/>
              </a:ext>
            </a:extLst>
          </p:cNvPr>
          <p:cNvSpPr txBox="1"/>
          <p:nvPr/>
        </p:nvSpPr>
        <p:spPr>
          <a:xfrm>
            <a:off x="1381680" y="6096208"/>
            <a:ext cx="4324197" cy="369332"/>
          </a:xfrm>
          <a:prstGeom prst="rect">
            <a:avLst/>
          </a:prstGeom>
          <a:noFill/>
        </p:spPr>
        <p:txBody>
          <a:bodyPr wrap="none" rtlCol="0">
            <a:spAutoFit/>
          </a:bodyPr>
          <a:lstStyle/>
          <a:p>
            <a:r>
              <a:rPr lang="en-US" dirty="0">
                <a:solidFill>
                  <a:schemeClr val="accent1">
                    <a:lumMod val="75000"/>
                  </a:schemeClr>
                </a:solidFill>
              </a:rPr>
              <a:t>https://teachershortage.solutiontoolkit.org/</a:t>
            </a:r>
          </a:p>
        </p:txBody>
      </p:sp>
      <p:pic>
        <p:nvPicPr>
          <p:cNvPr id="14" name="Picture 13" descr="Center on Great Teachers &amp; Leaders logo">
            <a:extLst>
              <a:ext uri="{FF2B5EF4-FFF2-40B4-BE49-F238E27FC236}">
                <a16:creationId xmlns:a16="http://schemas.microsoft.com/office/drawing/2014/main" id="{4C3A35BF-B53E-4C28-A9E3-98711703AEA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1109" y="5644471"/>
            <a:ext cx="3057525" cy="554355"/>
          </a:xfrm>
          <a:prstGeom prst="rect">
            <a:avLst/>
          </a:prstGeom>
          <a:noFill/>
          <a:ln>
            <a:noFill/>
          </a:ln>
        </p:spPr>
      </p:pic>
      <p:pic>
        <p:nvPicPr>
          <p:cNvPr id="15" name="Picture 14" descr="CEEDAR Center logo">
            <a:extLst>
              <a:ext uri="{FF2B5EF4-FFF2-40B4-BE49-F238E27FC236}">
                <a16:creationId xmlns:a16="http://schemas.microsoft.com/office/drawing/2014/main" id="{4182FD13-93A8-411C-9EF3-8E7FB9E89E3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592799" y="5607663"/>
            <a:ext cx="2366010" cy="617809"/>
          </a:xfrm>
          <a:prstGeom prst="rect">
            <a:avLst/>
          </a:prstGeom>
          <a:noFill/>
        </p:spPr>
      </p:pic>
      <p:sp>
        <p:nvSpPr>
          <p:cNvPr id="5" name="Arrow: Right 4">
            <a:extLst>
              <a:ext uri="{FF2B5EF4-FFF2-40B4-BE49-F238E27FC236}">
                <a16:creationId xmlns:a16="http://schemas.microsoft.com/office/drawing/2014/main" id="{68572177-0C79-407C-9EEE-C02B9F12CFD7}"/>
              </a:ext>
              <a:ext uri="{C183D7F6-B498-43B3-948B-1728B52AA6E4}">
                <adec:decorative xmlns:adec="http://schemas.microsoft.com/office/drawing/2017/decorative" val="1"/>
              </a:ext>
            </a:extLst>
          </p:cNvPr>
          <p:cNvSpPr/>
          <p:nvPr/>
        </p:nvSpPr>
        <p:spPr>
          <a:xfrm>
            <a:off x="6192982" y="3200400"/>
            <a:ext cx="914400" cy="852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157DEF67-8761-4BC1-9A85-46F8D7CBA21F}"/>
              </a:ext>
            </a:extLst>
          </p:cNvPr>
          <p:cNvSpPr txBox="1"/>
          <p:nvPr/>
        </p:nvSpPr>
        <p:spPr>
          <a:xfrm>
            <a:off x="7034645" y="1409785"/>
            <a:ext cx="4791836" cy="4124206"/>
          </a:xfrm>
          <a:prstGeom prst="rect">
            <a:avLst/>
          </a:prstGeom>
          <a:noFill/>
        </p:spPr>
        <p:txBody>
          <a:bodyPr wrap="square" rtlCol="0">
            <a:spAutoFit/>
          </a:bodyPr>
          <a:lstStyle/>
          <a:p>
            <a:pPr marL="285750" indent="-285750">
              <a:buFont typeface="Arial" panose="020B0604020202020204" pitchFamily="34" charset="0"/>
              <a:buChar char="•"/>
            </a:pPr>
            <a:r>
              <a:rPr lang="en-US" sz="2000" u="sng" dirty="0">
                <a:hlinkClick r:id="rId7"/>
              </a:rPr>
              <a:t>Talking About the Teacher Shortage</a:t>
            </a:r>
            <a:r>
              <a:rPr lang="en-US" sz="2000" dirty="0"/>
              <a:t> with specific information for special education</a:t>
            </a:r>
          </a:p>
          <a:p>
            <a:pPr marL="742950" lvl="1" indent="-285750">
              <a:buFont typeface="Arial" panose="020B0604020202020204" pitchFamily="34" charset="0"/>
              <a:buChar char="•"/>
            </a:pPr>
            <a:r>
              <a:rPr lang="en-US" dirty="0"/>
              <a:t>Summary of shortages in special education</a:t>
            </a:r>
          </a:p>
          <a:p>
            <a:pPr marL="285750" indent="-285750">
              <a:buFont typeface="Arial" panose="020B0604020202020204" pitchFamily="34" charset="0"/>
              <a:buChar char="•"/>
            </a:pPr>
            <a:r>
              <a:rPr lang="en-US" sz="2000" dirty="0">
                <a:hlinkClick r:id="rId8"/>
              </a:rPr>
              <a:t>How to Solve It </a:t>
            </a:r>
            <a:r>
              <a:rPr lang="en-US" sz="2000" dirty="0"/>
              <a:t>– Evidence-based policy recommendations</a:t>
            </a:r>
          </a:p>
          <a:p>
            <a:pPr marL="742950" lvl="1" indent="-285750">
              <a:buFont typeface="Arial" panose="020B0604020202020204" pitchFamily="34" charset="0"/>
              <a:buChar char="•"/>
            </a:pPr>
            <a:r>
              <a:rPr lang="en-US" dirty="0"/>
              <a:t>Service scholarships &amp; student loan forgiveness</a:t>
            </a:r>
          </a:p>
          <a:p>
            <a:pPr marL="742950" lvl="1" indent="-285750">
              <a:buFont typeface="Arial" panose="020B0604020202020204" pitchFamily="34" charset="0"/>
              <a:buChar char="•"/>
            </a:pPr>
            <a:r>
              <a:rPr lang="en-US" dirty="0"/>
              <a:t>Effective training &amp; support for new teachers</a:t>
            </a:r>
          </a:p>
          <a:p>
            <a:pPr marL="742950" lvl="1" indent="-285750">
              <a:buFont typeface="Arial" panose="020B0604020202020204" pitchFamily="34" charset="0"/>
              <a:buChar char="•"/>
            </a:pPr>
            <a:r>
              <a:rPr lang="en-US" dirty="0"/>
              <a:t>Teaching conditions &amp; supportive leadership</a:t>
            </a:r>
          </a:p>
          <a:p>
            <a:pPr marL="742950" lvl="1" indent="-285750">
              <a:buFont typeface="Arial" panose="020B0604020202020204" pitchFamily="34" charset="0"/>
              <a:buChar char="•"/>
            </a:pPr>
            <a:r>
              <a:rPr lang="en-US" dirty="0"/>
              <a:t>Competitive compensation</a:t>
            </a:r>
          </a:p>
          <a:p>
            <a:pPr marL="285750" indent="-285750">
              <a:buFont typeface="Arial" panose="020B0604020202020204" pitchFamily="34" charset="0"/>
              <a:buChar char="•"/>
            </a:pPr>
            <a:r>
              <a:rPr lang="en-US" sz="2000" u="sng" dirty="0">
                <a:hlinkClick r:id="rId9"/>
              </a:rPr>
              <a:t>Latest News From Around the Country</a:t>
            </a:r>
            <a:endParaRPr lang="en-US" sz="2000" dirty="0"/>
          </a:p>
        </p:txBody>
      </p:sp>
    </p:spTree>
    <p:extLst>
      <p:ext uri="{BB962C8B-B14F-4D97-AF65-F5344CB8AC3E}">
        <p14:creationId xmlns:p14="http://schemas.microsoft.com/office/powerpoint/2010/main" val="2221216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ducator Shortages Toolkit logo">
            <a:extLst>
              <a:ext uri="{FF2B5EF4-FFF2-40B4-BE49-F238E27FC236}">
                <a16:creationId xmlns:a16="http://schemas.microsoft.com/office/drawing/2014/main" id="{A11271DB-2495-4F48-BAF2-06E1A3B24FD2}"/>
              </a:ext>
            </a:extLst>
          </p:cNvPr>
          <p:cNvPicPr>
            <a:picLocks noChangeAspect="1"/>
          </p:cNvPicPr>
          <p:nvPr/>
        </p:nvPicPr>
        <p:blipFill rotWithShape="1">
          <a:blip r:embed="rId2">
            <a:extLst>
              <a:ext uri="{28A0092B-C50C-407E-A947-70E740481C1C}">
                <a14:useLocalDpi xmlns:a14="http://schemas.microsoft.com/office/drawing/2010/main" val="0"/>
              </a:ext>
            </a:extLst>
          </a:blip>
          <a:srcRect b="14728"/>
          <a:stretch/>
        </p:blipFill>
        <p:spPr>
          <a:xfrm>
            <a:off x="0" y="-42454"/>
            <a:ext cx="12191999" cy="1635512"/>
          </a:xfrm>
          <a:prstGeom prst="rect">
            <a:avLst/>
          </a:prstGeom>
        </p:spPr>
      </p:pic>
      <p:pic>
        <p:nvPicPr>
          <p:cNvPr id="12" name="Picture 11" descr="Coming Soon banner">
            <a:extLst>
              <a:ext uri="{FF2B5EF4-FFF2-40B4-BE49-F238E27FC236}">
                <a16:creationId xmlns:a16="http://schemas.microsoft.com/office/drawing/2014/main" id="{B86C2C94-2725-40B2-BD01-B064C062C464}"/>
              </a:ext>
            </a:extLst>
          </p:cNvPr>
          <p:cNvPicPr>
            <a:picLocks noChangeAspect="1"/>
          </p:cNvPicPr>
          <p:nvPr/>
        </p:nvPicPr>
        <p:blipFill rotWithShape="1">
          <a:blip r:embed="rId3">
            <a:extLst>
              <a:ext uri="{28A0092B-C50C-407E-A947-70E740481C1C}">
                <a14:useLocalDpi xmlns:a14="http://schemas.microsoft.com/office/drawing/2010/main" val="0"/>
              </a:ext>
            </a:extLst>
          </a:blip>
          <a:srcRect t="6676"/>
          <a:stretch/>
        </p:blipFill>
        <p:spPr>
          <a:xfrm>
            <a:off x="10231620" y="0"/>
            <a:ext cx="1425594" cy="1330420"/>
          </a:xfrm>
          <a:prstGeom prst="rect">
            <a:avLst/>
          </a:prstGeom>
        </p:spPr>
      </p:pic>
      <p:sp>
        <p:nvSpPr>
          <p:cNvPr id="13" name="Rectangle 12">
            <a:extLst>
              <a:ext uri="{FF2B5EF4-FFF2-40B4-BE49-F238E27FC236}">
                <a16:creationId xmlns:a16="http://schemas.microsoft.com/office/drawing/2014/main" id="{B9EE6883-2F05-4F2E-8A71-B73B745F62DE}"/>
              </a:ext>
              <a:ext uri="{C183D7F6-B498-43B3-948B-1728B52AA6E4}">
                <adec:decorative xmlns:adec="http://schemas.microsoft.com/office/drawing/2017/decorative" val="1"/>
              </a:ext>
            </a:extLst>
          </p:cNvPr>
          <p:cNvSpPr/>
          <p:nvPr/>
        </p:nvSpPr>
        <p:spPr>
          <a:xfrm>
            <a:off x="-1" y="1593058"/>
            <a:ext cx="12191999" cy="3977268"/>
          </a:xfrm>
          <a:prstGeom prst="rect">
            <a:avLst/>
          </a:prstGeom>
          <a:solidFill>
            <a:schemeClr val="bg1"/>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5">
            <a:extLst>
              <a:ext uri="{FF2B5EF4-FFF2-40B4-BE49-F238E27FC236}">
                <a16:creationId xmlns:a16="http://schemas.microsoft.com/office/drawing/2014/main" id="{401AC319-24A5-4807-A1F5-5589F38E3430}"/>
              </a:ext>
            </a:extLst>
          </p:cNvPr>
          <p:cNvSpPr>
            <a:spLocks noGrp="1"/>
          </p:cNvSpPr>
          <p:nvPr>
            <p:ph idx="1"/>
          </p:nvPr>
        </p:nvSpPr>
        <p:spPr>
          <a:xfrm>
            <a:off x="1444461" y="1834903"/>
            <a:ext cx="3497958" cy="1625928"/>
          </a:xfrm>
          <a:noFill/>
        </p:spPr>
        <p:txBody>
          <a:bodyPr/>
          <a:lstStyle/>
          <a:p>
            <a:pPr algn="ctr"/>
            <a:r>
              <a:rPr lang="en-US" sz="1800" b="1" dirty="0">
                <a:solidFill>
                  <a:schemeClr val="accent1">
                    <a:lumMod val="75000"/>
                  </a:schemeClr>
                </a:solidFill>
              </a:rPr>
              <a:t>Phase I: Short-Term Strategies</a:t>
            </a:r>
            <a:endParaRPr lang="en-US" sz="1800" dirty="0">
              <a:solidFill>
                <a:schemeClr val="accent1">
                  <a:lumMod val="75000"/>
                </a:schemeClr>
              </a:solidFill>
            </a:endParaRPr>
          </a:p>
          <a:p>
            <a:pPr marL="342900" indent="-342900">
              <a:buFont typeface="Arial" panose="020B0604020202020204" pitchFamily="34" charset="0"/>
              <a:buChar char="•"/>
            </a:pPr>
            <a:r>
              <a:rPr lang="en-US" sz="1800" dirty="0">
                <a:solidFill>
                  <a:schemeClr val="tx2"/>
                </a:solidFill>
              </a:rPr>
              <a:t>Just-in-time assistance to schools and districts forced to use </a:t>
            </a:r>
            <a:r>
              <a:rPr lang="en-US" sz="1800" b="1" u="sng" dirty="0">
                <a:solidFill>
                  <a:schemeClr val="tx2"/>
                </a:solidFill>
              </a:rPr>
              <a:t>less-than-fully-prepared teachers</a:t>
            </a:r>
            <a:r>
              <a:rPr lang="en-US" sz="1800" b="1" dirty="0">
                <a:solidFill>
                  <a:schemeClr val="tx2"/>
                </a:solidFill>
              </a:rPr>
              <a:t> </a:t>
            </a:r>
            <a:r>
              <a:rPr lang="en-US" sz="1800" dirty="0">
                <a:solidFill>
                  <a:schemeClr val="tx2"/>
                </a:solidFill>
              </a:rPr>
              <a:t>in classrooms. </a:t>
            </a:r>
          </a:p>
          <a:p>
            <a:endParaRPr lang="en-US" sz="1800" dirty="0">
              <a:solidFill>
                <a:schemeClr val="tx2"/>
              </a:solidFill>
            </a:endParaRPr>
          </a:p>
          <a:p>
            <a:endParaRPr lang="en-US" sz="1800" dirty="0">
              <a:solidFill>
                <a:schemeClr val="bg1"/>
              </a:solidFill>
            </a:endParaRPr>
          </a:p>
        </p:txBody>
      </p:sp>
      <p:sp>
        <p:nvSpPr>
          <p:cNvPr id="17" name="Arrow: Bent 16">
            <a:extLst>
              <a:ext uri="{FF2B5EF4-FFF2-40B4-BE49-F238E27FC236}">
                <a16:creationId xmlns:a16="http://schemas.microsoft.com/office/drawing/2014/main" id="{63E5D4DC-0063-44CC-9B12-4BB983DF5C53}"/>
              </a:ext>
              <a:ext uri="{C183D7F6-B498-43B3-948B-1728B52AA6E4}">
                <adec:decorative xmlns:adec="http://schemas.microsoft.com/office/drawing/2017/decorative" val="1"/>
              </a:ext>
            </a:extLst>
          </p:cNvPr>
          <p:cNvSpPr/>
          <p:nvPr/>
        </p:nvSpPr>
        <p:spPr>
          <a:xfrm rot="5400000">
            <a:off x="4238842" y="3068562"/>
            <a:ext cx="778940" cy="72087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1710F9BC-16E0-498A-840D-C4929203D247}"/>
              </a:ext>
            </a:extLst>
          </p:cNvPr>
          <p:cNvSpPr txBox="1"/>
          <p:nvPr/>
        </p:nvSpPr>
        <p:spPr>
          <a:xfrm>
            <a:off x="1597633" y="3581692"/>
            <a:ext cx="3391118" cy="160043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i="1" dirty="0">
                <a:solidFill>
                  <a:schemeClr val="tx2"/>
                </a:solidFill>
              </a:rPr>
              <a:t>Note: Districts must concurrently provide </a:t>
            </a:r>
            <a:r>
              <a:rPr lang="en-US" sz="1600" b="1" i="1" dirty="0">
                <a:solidFill>
                  <a:schemeClr val="tx2"/>
                </a:solidFill>
              </a:rPr>
              <a:t>intensive support </a:t>
            </a:r>
            <a:r>
              <a:rPr lang="en-US" sz="1600" i="1" dirty="0">
                <a:solidFill>
                  <a:schemeClr val="tx2"/>
                </a:solidFill>
              </a:rPr>
              <a:t>to these educators to get them prepared, while laying the foundation for longer-term solutions.</a:t>
            </a:r>
          </a:p>
          <a:p>
            <a:endParaRPr lang="en-US" dirty="0"/>
          </a:p>
        </p:txBody>
      </p:sp>
      <p:sp>
        <p:nvSpPr>
          <p:cNvPr id="15" name="Content Placeholder 6">
            <a:extLst>
              <a:ext uri="{FF2B5EF4-FFF2-40B4-BE49-F238E27FC236}">
                <a16:creationId xmlns:a16="http://schemas.microsoft.com/office/drawing/2014/main" id="{94ADA757-C902-45E4-8D88-BF3A5DFD135A}"/>
              </a:ext>
            </a:extLst>
          </p:cNvPr>
          <p:cNvSpPr>
            <a:spLocks noGrp="1"/>
          </p:cNvSpPr>
          <p:nvPr>
            <p:ph idx="10"/>
          </p:nvPr>
        </p:nvSpPr>
        <p:spPr>
          <a:xfrm>
            <a:off x="6586384" y="1834903"/>
            <a:ext cx="4574518" cy="3877985"/>
          </a:xfrm>
        </p:spPr>
        <p:txBody>
          <a:bodyPr/>
          <a:lstStyle/>
          <a:p>
            <a:pPr lvl="0" algn="ctr"/>
            <a:r>
              <a:rPr lang="en-US" sz="1800" b="1" dirty="0">
                <a:solidFill>
                  <a:schemeClr val="accent1">
                    <a:lumMod val="75000"/>
                  </a:schemeClr>
                </a:solidFill>
              </a:rPr>
              <a:t>Phase II: Long-Term Solutions</a:t>
            </a:r>
          </a:p>
          <a:p>
            <a:pPr marL="342900" indent="-342900">
              <a:buFont typeface="Arial" panose="020B0604020202020204" pitchFamily="34" charset="0"/>
              <a:buChar char="•"/>
            </a:pPr>
            <a:r>
              <a:rPr lang="en-US" sz="1800" b="1" dirty="0">
                <a:solidFill>
                  <a:schemeClr val="tx2"/>
                </a:solidFill>
              </a:rPr>
              <a:t>Systemic approaches </a:t>
            </a:r>
            <a:r>
              <a:rPr lang="en-US" sz="1800" dirty="0">
                <a:solidFill>
                  <a:schemeClr val="tx2"/>
                </a:solidFill>
              </a:rPr>
              <a:t>that are specific to local contexts without compromising quality. </a:t>
            </a:r>
          </a:p>
          <a:p>
            <a:pPr marL="342900" indent="-342900">
              <a:buFont typeface="Arial" panose="020B0604020202020204" pitchFamily="34" charset="0"/>
              <a:buChar char="•"/>
            </a:pPr>
            <a:r>
              <a:rPr lang="en-US" sz="1800" dirty="0">
                <a:solidFill>
                  <a:schemeClr val="tx2"/>
                </a:solidFill>
              </a:rPr>
              <a:t>Facilitate </a:t>
            </a:r>
            <a:r>
              <a:rPr lang="en-US" sz="1800" b="1" dirty="0">
                <a:solidFill>
                  <a:schemeClr val="tx2"/>
                </a:solidFill>
              </a:rPr>
              <a:t>strong networks </a:t>
            </a:r>
            <a:r>
              <a:rPr lang="en-US" sz="1800" dirty="0">
                <a:solidFill>
                  <a:schemeClr val="tx2"/>
                </a:solidFill>
              </a:rPr>
              <a:t>with shared ownership, collective action, and joint accountability.</a:t>
            </a:r>
          </a:p>
          <a:p>
            <a:pPr marL="342900" indent="-342900">
              <a:buFont typeface="Arial" panose="020B0604020202020204" pitchFamily="34" charset="0"/>
              <a:buChar char="•"/>
            </a:pPr>
            <a:r>
              <a:rPr lang="en-US" sz="1800" dirty="0">
                <a:solidFill>
                  <a:schemeClr val="tx2"/>
                </a:solidFill>
              </a:rPr>
              <a:t>No two shortages are created equal. Strategies must address </a:t>
            </a:r>
            <a:r>
              <a:rPr lang="en-US" sz="1800" b="1" dirty="0">
                <a:solidFill>
                  <a:schemeClr val="tx2"/>
                </a:solidFill>
              </a:rPr>
              <a:t>local context and needs</a:t>
            </a:r>
            <a:r>
              <a:rPr lang="en-US" sz="1800" dirty="0">
                <a:solidFill>
                  <a:schemeClr val="tx2"/>
                </a:solidFill>
              </a:rPr>
              <a:t>.</a:t>
            </a:r>
          </a:p>
          <a:p>
            <a:pPr marL="342900" indent="-342900">
              <a:buFont typeface="Arial" panose="020B0604020202020204" pitchFamily="34" charset="0"/>
              <a:buChar char="•"/>
            </a:pPr>
            <a:r>
              <a:rPr lang="en-US" sz="1800" dirty="0">
                <a:solidFill>
                  <a:schemeClr val="tx2"/>
                </a:solidFill>
              </a:rPr>
              <a:t>Shortages can be addressed at any point along the </a:t>
            </a:r>
            <a:r>
              <a:rPr lang="en-US" sz="1800" b="1" dirty="0">
                <a:solidFill>
                  <a:schemeClr val="tx2"/>
                </a:solidFill>
              </a:rPr>
              <a:t>educator career continuum</a:t>
            </a:r>
            <a:r>
              <a:rPr lang="en-US" sz="1800" b="1" dirty="0"/>
              <a:t>.</a:t>
            </a:r>
          </a:p>
          <a:p>
            <a:pPr marL="342900" indent="-342900">
              <a:buFont typeface="Arial" panose="020B0604020202020204" pitchFamily="34" charset="0"/>
              <a:buChar char="•"/>
            </a:pPr>
            <a:endParaRPr lang="en-US" sz="1800" dirty="0"/>
          </a:p>
        </p:txBody>
      </p:sp>
    </p:spTree>
    <p:extLst>
      <p:ext uri="{BB962C8B-B14F-4D97-AF65-F5344CB8AC3E}">
        <p14:creationId xmlns:p14="http://schemas.microsoft.com/office/powerpoint/2010/main" val="1437013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9920-8081-4CE4-BABB-CF27F97BBBE8}"/>
              </a:ext>
            </a:extLst>
          </p:cNvPr>
          <p:cNvSpPr>
            <a:spLocks noGrp="1"/>
          </p:cNvSpPr>
          <p:nvPr>
            <p:ph type="title"/>
          </p:nvPr>
        </p:nvSpPr>
        <p:spPr/>
        <p:txBody>
          <a:bodyPr/>
          <a:lstStyle/>
          <a:p>
            <a:r>
              <a:rPr lang="en-US" dirty="0">
                <a:solidFill>
                  <a:schemeClr val="accent1">
                    <a:lumMod val="75000"/>
                  </a:schemeClr>
                </a:solidFill>
              </a:rPr>
              <a:t>Phase I: Short Term Strategies</a:t>
            </a:r>
          </a:p>
        </p:txBody>
      </p:sp>
      <p:sp>
        <p:nvSpPr>
          <p:cNvPr id="8" name="TextBox 7">
            <a:extLst>
              <a:ext uri="{FF2B5EF4-FFF2-40B4-BE49-F238E27FC236}">
                <a16:creationId xmlns:a16="http://schemas.microsoft.com/office/drawing/2014/main" id="{78EE2AAF-916B-8142-8FDB-5417CAB4B459}"/>
              </a:ext>
            </a:extLst>
          </p:cNvPr>
          <p:cNvSpPr txBox="1"/>
          <p:nvPr/>
        </p:nvSpPr>
        <p:spPr>
          <a:xfrm>
            <a:off x="1075764" y="1973231"/>
            <a:ext cx="3550024" cy="1569660"/>
          </a:xfrm>
          <a:prstGeom prst="rect">
            <a:avLst/>
          </a:prstGeom>
          <a:noFill/>
        </p:spPr>
        <p:txBody>
          <a:bodyPr wrap="square" rtlCol="0">
            <a:spAutoFit/>
          </a:bodyPr>
          <a:lstStyle/>
          <a:p>
            <a:pPr algn="ctr"/>
            <a:r>
              <a:rPr lang="en-US" sz="3200" dirty="0">
                <a:solidFill>
                  <a:schemeClr val="accent1"/>
                </a:solidFill>
              </a:rPr>
              <a:t>Strategy #1 </a:t>
            </a:r>
          </a:p>
          <a:p>
            <a:pPr algn="ctr"/>
            <a:r>
              <a:rPr lang="en-US" sz="3200" dirty="0"/>
              <a:t>Hiring the Best Possible Candidate </a:t>
            </a:r>
          </a:p>
        </p:txBody>
      </p:sp>
      <p:sp>
        <p:nvSpPr>
          <p:cNvPr id="7" name="Arrow: Right 4">
            <a:extLst>
              <a:ext uri="{FF2B5EF4-FFF2-40B4-BE49-F238E27FC236}">
                <a16:creationId xmlns:a16="http://schemas.microsoft.com/office/drawing/2014/main" id="{82E1EB40-F2B6-F349-9082-7525E19516C1}"/>
              </a:ext>
              <a:ext uri="{C183D7F6-B498-43B3-948B-1728B52AA6E4}">
                <adec:decorative xmlns:adec="http://schemas.microsoft.com/office/drawing/2017/decorative" val="1"/>
              </a:ext>
            </a:extLst>
          </p:cNvPr>
          <p:cNvSpPr/>
          <p:nvPr/>
        </p:nvSpPr>
        <p:spPr>
          <a:xfrm>
            <a:off x="5624381" y="2366758"/>
            <a:ext cx="849853" cy="505609"/>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F4724B58-C6B1-9441-86F9-723F4438CD86}"/>
              </a:ext>
            </a:extLst>
          </p:cNvPr>
          <p:cNvSpPr txBox="1"/>
          <p:nvPr/>
        </p:nvSpPr>
        <p:spPr>
          <a:xfrm>
            <a:off x="7031796" y="1973231"/>
            <a:ext cx="4879566" cy="1938992"/>
          </a:xfrm>
          <a:prstGeom prst="rect">
            <a:avLst/>
          </a:prstGeom>
          <a:noFill/>
          <a:ln w="19050">
            <a:solidFill>
              <a:schemeClr val="accent1"/>
            </a:solidFill>
          </a:ln>
        </p:spPr>
        <p:txBody>
          <a:bodyPr wrap="square" rtlCol="0">
            <a:spAutoFit/>
          </a:bodyPr>
          <a:lstStyle/>
          <a:p>
            <a:pPr marL="285750" indent="-285750">
              <a:buFont typeface="Arial" panose="020B0604020202020204" pitchFamily="34" charset="0"/>
              <a:buChar char="•"/>
            </a:pPr>
            <a:r>
              <a:rPr lang="en-US" sz="2400" dirty="0"/>
              <a:t>Previous experience with children </a:t>
            </a:r>
          </a:p>
          <a:p>
            <a:pPr marL="285750" indent="-285750">
              <a:buFont typeface="Arial" panose="020B0604020202020204" pitchFamily="34" charset="0"/>
              <a:buChar char="•"/>
            </a:pPr>
            <a:r>
              <a:rPr lang="en-US" sz="2400" dirty="0"/>
              <a:t>Previous experience with students/people with disabilities </a:t>
            </a:r>
          </a:p>
          <a:p>
            <a:pPr marL="285750" indent="-285750">
              <a:buFont typeface="Arial" panose="020B0604020202020204" pitchFamily="34" charset="0"/>
              <a:buChar char="•"/>
            </a:pPr>
            <a:r>
              <a:rPr lang="en-US" sz="2400" dirty="0"/>
              <a:t>Experience working in schools </a:t>
            </a:r>
          </a:p>
          <a:p>
            <a:pPr marL="285750" indent="-285750">
              <a:buFont typeface="Arial" panose="020B0604020202020204" pitchFamily="34" charset="0"/>
              <a:buChar char="•"/>
            </a:pPr>
            <a:r>
              <a:rPr lang="en-US" sz="2400" dirty="0"/>
              <a:t>Connection to the community </a:t>
            </a:r>
          </a:p>
        </p:txBody>
      </p:sp>
      <p:sp>
        <p:nvSpPr>
          <p:cNvPr id="9" name="TextBox 8">
            <a:extLst>
              <a:ext uri="{FF2B5EF4-FFF2-40B4-BE49-F238E27FC236}">
                <a16:creationId xmlns:a16="http://schemas.microsoft.com/office/drawing/2014/main" id="{3C29AEF6-C023-AE49-BC6D-15F13F2FB3DB}"/>
              </a:ext>
            </a:extLst>
          </p:cNvPr>
          <p:cNvSpPr txBox="1"/>
          <p:nvPr/>
        </p:nvSpPr>
        <p:spPr>
          <a:xfrm>
            <a:off x="1228164" y="4489293"/>
            <a:ext cx="3550024" cy="1077218"/>
          </a:xfrm>
          <a:prstGeom prst="rect">
            <a:avLst/>
          </a:prstGeom>
          <a:noFill/>
        </p:spPr>
        <p:txBody>
          <a:bodyPr wrap="square" rtlCol="0">
            <a:spAutoFit/>
          </a:bodyPr>
          <a:lstStyle/>
          <a:p>
            <a:pPr algn="ctr"/>
            <a:r>
              <a:rPr lang="en-US" sz="3200" dirty="0">
                <a:solidFill>
                  <a:schemeClr val="accent1"/>
                </a:solidFill>
              </a:rPr>
              <a:t>Strategy #2</a:t>
            </a:r>
          </a:p>
          <a:p>
            <a:pPr algn="ctr"/>
            <a:r>
              <a:rPr lang="en-US" sz="3200" dirty="0"/>
              <a:t>Intensive Supports  </a:t>
            </a:r>
          </a:p>
        </p:txBody>
      </p:sp>
      <p:sp>
        <p:nvSpPr>
          <p:cNvPr id="5" name="Arrow: Right 4">
            <a:extLst>
              <a:ext uri="{FF2B5EF4-FFF2-40B4-BE49-F238E27FC236}">
                <a16:creationId xmlns:a16="http://schemas.microsoft.com/office/drawing/2014/main" id="{44494110-3AAC-498B-AB3E-188EC181D046}"/>
              </a:ext>
              <a:ext uri="{C183D7F6-B498-43B3-948B-1728B52AA6E4}">
                <adec:decorative xmlns:adec="http://schemas.microsoft.com/office/drawing/2017/decorative" val="1"/>
              </a:ext>
            </a:extLst>
          </p:cNvPr>
          <p:cNvSpPr/>
          <p:nvPr/>
        </p:nvSpPr>
        <p:spPr>
          <a:xfrm>
            <a:off x="5624382" y="4559655"/>
            <a:ext cx="849853" cy="505609"/>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212C919B-290E-BD4F-AF55-72B661D23649}"/>
              </a:ext>
            </a:extLst>
          </p:cNvPr>
          <p:cNvSpPr txBox="1"/>
          <p:nvPr/>
        </p:nvSpPr>
        <p:spPr>
          <a:xfrm>
            <a:off x="7031796" y="4280434"/>
            <a:ext cx="4879566" cy="1569660"/>
          </a:xfrm>
          <a:prstGeom prst="rect">
            <a:avLst/>
          </a:prstGeom>
          <a:noFill/>
          <a:ln w="19050">
            <a:solidFill>
              <a:schemeClr val="accent1"/>
            </a:solidFill>
          </a:ln>
        </p:spPr>
        <p:txBody>
          <a:bodyPr wrap="square" rtlCol="0">
            <a:spAutoFit/>
          </a:bodyPr>
          <a:lstStyle/>
          <a:p>
            <a:pPr marL="285750" indent="-285750">
              <a:buFont typeface="Arial" panose="020B0604020202020204" pitchFamily="34" charset="0"/>
              <a:buChar char="•"/>
            </a:pPr>
            <a:r>
              <a:rPr lang="en-US" sz="2400" dirty="0"/>
              <a:t>Mentoring &amp; Induction  </a:t>
            </a:r>
          </a:p>
          <a:p>
            <a:pPr marL="285750" indent="-285750">
              <a:buFont typeface="Arial" panose="020B0604020202020204" pitchFamily="34" charset="0"/>
              <a:buChar char="•"/>
            </a:pPr>
            <a:r>
              <a:rPr lang="en-US" sz="2400" dirty="0"/>
              <a:t>Professional Development </a:t>
            </a:r>
          </a:p>
          <a:p>
            <a:pPr marL="285750" indent="-285750">
              <a:buFont typeface="Arial" panose="020B0604020202020204" pitchFamily="34" charset="0"/>
              <a:buChar char="•"/>
            </a:pPr>
            <a:r>
              <a:rPr lang="en-US" sz="2400" dirty="0"/>
              <a:t>Pair with knowledgeable paraprofessional  </a:t>
            </a:r>
          </a:p>
        </p:txBody>
      </p:sp>
    </p:spTree>
    <p:extLst>
      <p:ext uri="{BB962C8B-B14F-4D97-AF65-F5344CB8AC3E}">
        <p14:creationId xmlns:p14="http://schemas.microsoft.com/office/powerpoint/2010/main" val="521741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difficult path taken to get from a problem to a solution drawn out on a napkin.">
            <a:extLst>
              <a:ext uri="{FF2B5EF4-FFF2-40B4-BE49-F238E27FC236}">
                <a16:creationId xmlns:a16="http://schemas.microsoft.com/office/drawing/2014/main" id="{242AFAAE-24B2-4459-B11A-FDE85167A272}"/>
              </a:ext>
            </a:extLst>
          </p:cNvPr>
          <p:cNvPicPr>
            <a:picLocks noChangeAspect="1"/>
          </p:cNvPicPr>
          <p:nvPr/>
        </p:nvPicPr>
        <p:blipFill>
          <a:blip r:embed="rId2"/>
          <a:stretch>
            <a:fillRect/>
          </a:stretch>
        </p:blipFill>
        <p:spPr>
          <a:xfrm>
            <a:off x="1755552" y="163220"/>
            <a:ext cx="2189737" cy="1646546"/>
          </a:xfrm>
          <a:prstGeom prst="rect">
            <a:avLst/>
          </a:prstGeom>
        </p:spPr>
      </p:pic>
      <p:sp>
        <p:nvSpPr>
          <p:cNvPr id="4" name="Content Placeholder 3">
            <a:extLst>
              <a:ext uri="{FF2B5EF4-FFF2-40B4-BE49-F238E27FC236}">
                <a16:creationId xmlns:a16="http://schemas.microsoft.com/office/drawing/2014/main" id="{00482601-8B4B-41CA-BC18-470D5EC09905}"/>
              </a:ext>
            </a:extLst>
          </p:cNvPr>
          <p:cNvSpPr>
            <a:spLocks noGrp="1"/>
          </p:cNvSpPr>
          <p:nvPr>
            <p:ph sz="half" idx="1"/>
          </p:nvPr>
        </p:nvSpPr>
        <p:spPr>
          <a:xfrm>
            <a:off x="601118" y="1874585"/>
            <a:ext cx="5181600" cy="738718"/>
          </a:xfrm>
        </p:spPr>
        <p:txBody>
          <a:bodyPr/>
          <a:lstStyle/>
          <a:p>
            <a:pPr marL="0" indent="0">
              <a:buNone/>
            </a:pPr>
            <a:r>
              <a:rPr lang="en-US" dirty="0">
                <a:solidFill>
                  <a:schemeClr val="accent1">
                    <a:lumMod val="75000"/>
                  </a:schemeClr>
                </a:solidFill>
              </a:rPr>
              <a:t>      Decision Guidance </a:t>
            </a:r>
            <a:endParaRPr lang="en-US" dirty="0"/>
          </a:p>
        </p:txBody>
      </p:sp>
      <p:sp>
        <p:nvSpPr>
          <p:cNvPr id="3" name="TextBox 2">
            <a:extLst>
              <a:ext uri="{FF2B5EF4-FFF2-40B4-BE49-F238E27FC236}">
                <a16:creationId xmlns:a16="http://schemas.microsoft.com/office/drawing/2014/main" id="{AF5D3426-0439-FD44-B178-F654463EA890}"/>
              </a:ext>
            </a:extLst>
          </p:cNvPr>
          <p:cNvSpPr txBox="1"/>
          <p:nvPr/>
        </p:nvSpPr>
        <p:spPr>
          <a:xfrm>
            <a:off x="354947" y="2514363"/>
            <a:ext cx="2324100" cy="1477328"/>
          </a:xfrm>
          <a:prstGeom prst="rect">
            <a:avLst/>
          </a:prstGeom>
          <a:noFill/>
        </p:spPr>
        <p:txBody>
          <a:bodyPr wrap="square" rtlCol="0">
            <a:spAutoFit/>
          </a:bodyPr>
          <a:lstStyle/>
          <a:p>
            <a:pPr lvl="0" algn="ctr"/>
            <a:r>
              <a:rPr lang="en-US" b="1" dirty="0"/>
              <a:t>Are systems of professional learning and support available to  less-than qualified teachers?</a:t>
            </a:r>
          </a:p>
        </p:txBody>
      </p:sp>
      <p:cxnSp>
        <p:nvCxnSpPr>
          <p:cNvPr id="16" name="Straight Arrow Connector 15" descr="Arrow">
            <a:extLst>
              <a:ext uri="{FF2B5EF4-FFF2-40B4-BE49-F238E27FC236}">
                <a16:creationId xmlns:a16="http://schemas.microsoft.com/office/drawing/2014/main" id="{863449F0-CE0A-BD49-8085-EC453545CF44}"/>
              </a:ext>
            </a:extLst>
          </p:cNvPr>
          <p:cNvCxnSpPr/>
          <p:nvPr/>
        </p:nvCxnSpPr>
        <p:spPr>
          <a:xfrm>
            <a:off x="2320561" y="3762818"/>
            <a:ext cx="358486" cy="26881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20E5BF0-2F0D-BA47-BA0C-5A0F16D10894}"/>
              </a:ext>
            </a:extLst>
          </p:cNvPr>
          <p:cNvSpPr txBox="1"/>
          <p:nvPr/>
        </p:nvSpPr>
        <p:spPr>
          <a:xfrm>
            <a:off x="2679047" y="4031634"/>
            <a:ext cx="1207153" cy="369332"/>
          </a:xfrm>
          <a:prstGeom prst="rect">
            <a:avLst/>
          </a:prstGeom>
          <a:noFill/>
        </p:spPr>
        <p:txBody>
          <a:bodyPr wrap="square" rtlCol="0">
            <a:spAutoFit/>
          </a:bodyPr>
          <a:lstStyle/>
          <a:p>
            <a:r>
              <a:rPr lang="en-US" b="1" dirty="0"/>
              <a:t>No</a:t>
            </a:r>
          </a:p>
        </p:txBody>
      </p:sp>
      <p:cxnSp>
        <p:nvCxnSpPr>
          <p:cNvPr id="18" name="Straight Arrow Connector 17" descr="Arrow">
            <a:extLst>
              <a:ext uri="{FF2B5EF4-FFF2-40B4-BE49-F238E27FC236}">
                <a16:creationId xmlns:a16="http://schemas.microsoft.com/office/drawing/2014/main" id="{DE259628-4AC8-984F-B57F-0749EF7C0348}"/>
              </a:ext>
            </a:extLst>
          </p:cNvPr>
          <p:cNvCxnSpPr>
            <a:cxnSpLocks/>
          </p:cNvCxnSpPr>
          <p:nvPr/>
        </p:nvCxnSpPr>
        <p:spPr>
          <a:xfrm flipH="1">
            <a:off x="2133600" y="4427306"/>
            <a:ext cx="471230" cy="45038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4CAC682-D91F-CF4E-BA5F-0A58E26A0030}"/>
              </a:ext>
            </a:extLst>
          </p:cNvPr>
          <p:cNvSpPr txBox="1"/>
          <p:nvPr/>
        </p:nvSpPr>
        <p:spPr>
          <a:xfrm>
            <a:off x="834661" y="4859508"/>
            <a:ext cx="1485900" cy="1200329"/>
          </a:xfrm>
          <a:prstGeom prst="rect">
            <a:avLst/>
          </a:prstGeom>
          <a:noFill/>
        </p:spPr>
        <p:txBody>
          <a:bodyPr wrap="square" rtlCol="0">
            <a:spAutoFit/>
          </a:bodyPr>
          <a:lstStyle/>
          <a:p>
            <a:pPr algn="ctr"/>
            <a:r>
              <a:rPr lang="en-US" b="1" dirty="0"/>
              <a:t>Establish Boot Camp Professional Development </a:t>
            </a:r>
          </a:p>
        </p:txBody>
      </p:sp>
      <p:cxnSp>
        <p:nvCxnSpPr>
          <p:cNvPr id="17" name="Straight Arrow Connector 16" descr="Arrow">
            <a:extLst>
              <a:ext uri="{FF2B5EF4-FFF2-40B4-BE49-F238E27FC236}">
                <a16:creationId xmlns:a16="http://schemas.microsoft.com/office/drawing/2014/main" id="{F4B95963-B834-B742-9D6B-1D4E38BD9A2B}"/>
              </a:ext>
            </a:extLst>
          </p:cNvPr>
          <p:cNvCxnSpPr>
            <a:cxnSpLocks/>
          </p:cNvCxnSpPr>
          <p:nvPr/>
        </p:nvCxnSpPr>
        <p:spPr>
          <a:xfrm>
            <a:off x="3115718" y="4400241"/>
            <a:ext cx="465682" cy="45926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2390F3D-BDE5-0249-B50A-C9DF17A7D179}"/>
              </a:ext>
            </a:extLst>
          </p:cNvPr>
          <p:cNvSpPr txBox="1"/>
          <p:nvPr/>
        </p:nvSpPr>
        <p:spPr>
          <a:xfrm>
            <a:off x="2850421" y="4951557"/>
            <a:ext cx="2007253" cy="923330"/>
          </a:xfrm>
          <a:prstGeom prst="rect">
            <a:avLst/>
          </a:prstGeom>
          <a:noFill/>
        </p:spPr>
        <p:txBody>
          <a:bodyPr wrap="square" rtlCol="0">
            <a:spAutoFit/>
          </a:bodyPr>
          <a:lstStyle/>
          <a:p>
            <a:pPr algn="ctr"/>
            <a:r>
              <a:rPr lang="en-US" b="1" dirty="0"/>
              <a:t>Establish Mentoring and Induction </a:t>
            </a:r>
          </a:p>
        </p:txBody>
      </p:sp>
      <p:sp>
        <p:nvSpPr>
          <p:cNvPr id="5" name="Content Placeholder 4">
            <a:extLst>
              <a:ext uri="{FF2B5EF4-FFF2-40B4-BE49-F238E27FC236}">
                <a16:creationId xmlns:a16="http://schemas.microsoft.com/office/drawing/2014/main" id="{11B74153-7C80-478C-9CAB-B05F59915363}"/>
              </a:ext>
            </a:extLst>
          </p:cNvPr>
          <p:cNvSpPr>
            <a:spLocks noGrp="1"/>
          </p:cNvSpPr>
          <p:nvPr>
            <p:ph sz="half" idx="2"/>
          </p:nvPr>
        </p:nvSpPr>
        <p:spPr>
          <a:xfrm>
            <a:off x="7502161" y="275455"/>
            <a:ext cx="5181600" cy="803537"/>
          </a:xfrm>
        </p:spPr>
        <p:txBody>
          <a:bodyPr/>
          <a:lstStyle/>
          <a:p>
            <a:pPr marL="0" indent="0">
              <a:buNone/>
            </a:pPr>
            <a:r>
              <a:rPr lang="en-US" dirty="0">
                <a:solidFill>
                  <a:schemeClr val="accent1">
                    <a:lumMod val="75000"/>
                  </a:schemeClr>
                </a:solidFill>
              </a:rPr>
              <a:t>How-to Guide</a:t>
            </a:r>
          </a:p>
        </p:txBody>
      </p:sp>
      <p:graphicFrame>
        <p:nvGraphicFramePr>
          <p:cNvPr id="8" name="Table 7" descr="&quot;how-to guide&quot; table">
            <a:extLst>
              <a:ext uri="{FF2B5EF4-FFF2-40B4-BE49-F238E27FC236}">
                <a16:creationId xmlns:a16="http://schemas.microsoft.com/office/drawing/2014/main" id="{38283B80-5B3C-4290-9722-5E0F68982940}"/>
              </a:ext>
            </a:extLst>
          </p:cNvPr>
          <p:cNvGraphicFramePr>
            <a:graphicFrameLocks noGrp="1"/>
          </p:cNvGraphicFramePr>
          <p:nvPr>
            <p:extLst>
              <p:ext uri="{D42A27DB-BD31-4B8C-83A1-F6EECF244321}">
                <p14:modId xmlns:p14="http://schemas.microsoft.com/office/powerpoint/2010/main" val="340916614"/>
              </p:ext>
            </p:extLst>
          </p:nvPr>
        </p:nvGraphicFramePr>
        <p:xfrm>
          <a:off x="5782718" y="1078992"/>
          <a:ext cx="6159346" cy="4795894"/>
        </p:xfrm>
        <a:graphic>
          <a:graphicData uri="http://schemas.openxmlformats.org/drawingml/2006/table">
            <a:tbl>
              <a:tblPr firstRow="1" bandRow="1">
                <a:tableStyleId>{5C22544A-7EE6-4342-B048-85BDC9FD1C3A}</a:tableStyleId>
              </a:tblPr>
              <a:tblGrid>
                <a:gridCol w="2038777">
                  <a:extLst>
                    <a:ext uri="{9D8B030D-6E8A-4147-A177-3AD203B41FA5}">
                      <a16:colId xmlns:a16="http://schemas.microsoft.com/office/drawing/2014/main" val="379463436"/>
                    </a:ext>
                  </a:extLst>
                </a:gridCol>
                <a:gridCol w="1203018">
                  <a:extLst>
                    <a:ext uri="{9D8B030D-6E8A-4147-A177-3AD203B41FA5}">
                      <a16:colId xmlns:a16="http://schemas.microsoft.com/office/drawing/2014/main" val="1524146120"/>
                    </a:ext>
                  </a:extLst>
                </a:gridCol>
                <a:gridCol w="1369772">
                  <a:extLst>
                    <a:ext uri="{9D8B030D-6E8A-4147-A177-3AD203B41FA5}">
                      <a16:colId xmlns:a16="http://schemas.microsoft.com/office/drawing/2014/main" val="529044037"/>
                    </a:ext>
                  </a:extLst>
                </a:gridCol>
                <a:gridCol w="1547779">
                  <a:extLst>
                    <a:ext uri="{9D8B030D-6E8A-4147-A177-3AD203B41FA5}">
                      <a16:colId xmlns:a16="http://schemas.microsoft.com/office/drawing/2014/main" val="2744099046"/>
                    </a:ext>
                  </a:extLst>
                </a:gridCol>
              </a:tblGrid>
              <a:tr h="801252">
                <a:tc>
                  <a:txBody>
                    <a:bodyPr/>
                    <a:lstStyle/>
                    <a:p>
                      <a:endParaRPr lang="en-US" dirty="0"/>
                    </a:p>
                  </a:txBody>
                  <a:tcPr/>
                </a:tc>
                <a:tc>
                  <a:txBody>
                    <a:bodyPr/>
                    <a:lstStyle/>
                    <a:p>
                      <a:r>
                        <a:rPr lang="en-US" dirty="0"/>
                        <a:t>Role</a:t>
                      </a:r>
                    </a:p>
                  </a:txBody>
                  <a:tcPr/>
                </a:tc>
                <a:tc>
                  <a:txBody>
                    <a:bodyPr/>
                    <a:lstStyle/>
                    <a:p>
                      <a:r>
                        <a:rPr lang="en-US" dirty="0"/>
                        <a:t>Steps</a:t>
                      </a:r>
                    </a:p>
                  </a:txBody>
                  <a:tcPr/>
                </a:tc>
                <a:tc>
                  <a:txBody>
                    <a:bodyPr/>
                    <a:lstStyle/>
                    <a:p>
                      <a:r>
                        <a:rPr lang="en-US" dirty="0"/>
                        <a:t>Exemplars</a:t>
                      </a:r>
                    </a:p>
                  </a:txBody>
                  <a:tcPr/>
                </a:tc>
                <a:extLst>
                  <a:ext uri="{0D108BD9-81ED-4DB2-BD59-A6C34878D82A}">
                    <a16:rowId xmlns:a16="http://schemas.microsoft.com/office/drawing/2014/main" val="838999293"/>
                  </a:ext>
                </a:extLst>
              </a:tr>
              <a:tr h="798928">
                <a:tc>
                  <a:txBody>
                    <a:bodyPr/>
                    <a:lstStyle/>
                    <a:p>
                      <a:pPr marL="0" marR="0">
                        <a:spcBef>
                          <a:spcPts val="0"/>
                        </a:spcBef>
                        <a:spcAft>
                          <a:spcPts val="0"/>
                        </a:spcAft>
                      </a:pPr>
                      <a:r>
                        <a:rPr lang="en-US" sz="1800" b="1" dirty="0">
                          <a:effectLst/>
                          <a:latin typeface="+mj-lt"/>
                          <a:ea typeface="Calibri" panose="020F0502020204030204" pitchFamily="34" charset="0"/>
                          <a:cs typeface="Times New Roman" panose="02020603050405020304" pitchFamily="18" charset="0"/>
                        </a:rPr>
                        <a:t>What can the school leadership do?</a:t>
                      </a:r>
                    </a:p>
                  </a:txBody>
                  <a:tcPr marL="68580" marR="68580" marT="0" marB="0"/>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3554784283"/>
                  </a:ext>
                </a:extLst>
              </a:tr>
              <a:tr h="798928">
                <a:tc>
                  <a:txBody>
                    <a:bodyPr/>
                    <a:lstStyle/>
                    <a:p>
                      <a:pPr marL="0" marR="0">
                        <a:spcBef>
                          <a:spcPts val="0"/>
                        </a:spcBef>
                        <a:spcAft>
                          <a:spcPts val="0"/>
                        </a:spcAft>
                      </a:pPr>
                      <a:r>
                        <a:rPr lang="en-US" sz="1800" b="1" dirty="0">
                          <a:effectLst/>
                          <a:latin typeface="+mj-lt"/>
                          <a:ea typeface="Calibri" panose="020F0502020204030204" pitchFamily="34" charset="0"/>
                          <a:cs typeface="Times New Roman" panose="02020603050405020304" pitchFamily="18" charset="0"/>
                        </a:rPr>
                        <a:t>What can the district do?</a:t>
                      </a:r>
                    </a:p>
                  </a:txBody>
                  <a:tcPr marL="68580" marR="68580" marT="0" marB="0"/>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74807794"/>
                  </a:ext>
                </a:extLst>
              </a:tr>
              <a:tr h="1597858">
                <a:tc>
                  <a:txBody>
                    <a:bodyPr/>
                    <a:lstStyle/>
                    <a:p>
                      <a:pPr marL="0" marR="0">
                        <a:spcBef>
                          <a:spcPts val="0"/>
                        </a:spcBef>
                        <a:spcAft>
                          <a:spcPts val="0"/>
                        </a:spcAft>
                      </a:pPr>
                      <a:r>
                        <a:rPr lang="en-US" sz="1800" b="1" dirty="0">
                          <a:effectLst/>
                          <a:latin typeface="+mj-lt"/>
                          <a:ea typeface="Calibri" panose="020F0502020204030204" pitchFamily="34" charset="0"/>
                          <a:cs typeface="Times New Roman" panose="02020603050405020304" pitchFamily="18" charset="0"/>
                        </a:rPr>
                        <a:t>What can the Educator Preparation Program do?</a:t>
                      </a:r>
                    </a:p>
                  </a:txBody>
                  <a:tcPr marL="68580" marR="68580" marT="0" marB="0"/>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21631359"/>
                  </a:ext>
                </a:extLst>
              </a:tr>
              <a:tr h="798928">
                <a:tc>
                  <a:txBody>
                    <a:bodyPr/>
                    <a:lstStyle/>
                    <a:p>
                      <a:pPr marL="0" marR="0">
                        <a:spcBef>
                          <a:spcPts val="0"/>
                        </a:spcBef>
                        <a:spcAft>
                          <a:spcPts val="0"/>
                        </a:spcAft>
                      </a:pPr>
                      <a:r>
                        <a:rPr lang="en-US" sz="1800" b="1" dirty="0">
                          <a:effectLst/>
                          <a:latin typeface="+mj-lt"/>
                          <a:ea typeface="Calibri" panose="020F0502020204030204" pitchFamily="34" charset="0"/>
                          <a:cs typeface="Times New Roman" panose="02020603050405020304" pitchFamily="18" charset="0"/>
                        </a:rPr>
                        <a:t>What can the SEA do?</a:t>
                      </a:r>
                    </a:p>
                  </a:txBody>
                  <a:tcPr marL="68580" marR="68580" marT="0" marB="0"/>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39788982"/>
                  </a:ext>
                </a:extLst>
              </a:tr>
            </a:tbl>
          </a:graphicData>
        </a:graphic>
      </p:graphicFrame>
    </p:spTree>
    <p:extLst>
      <p:ext uri="{BB962C8B-B14F-4D97-AF65-F5344CB8AC3E}">
        <p14:creationId xmlns:p14="http://schemas.microsoft.com/office/powerpoint/2010/main" val="2830874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BDB6-E4E5-42BE-8E4F-093300268E3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18B978F-EB08-4AA0-85AB-72763BEAC079}"/>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764453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entoring &amp; Induction Toolkit 2.0">
            <a:extLst>
              <a:ext uri="{FF2B5EF4-FFF2-40B4-BE49-F238E27FC236}">
                <a16:creationId xmlns:a16="http://schemas.microsoft.com/office/drawing/2014/main" id="{5B250A27-2501-4832-AA34-CA50094C8342}"/>
              </a:ext>
            </a:extLst>
          </p:cNvPr>
          <p:cNvPicPr>
            <a:picLocks noChangeAspect="1"/>
          </p:cNvPicPr>
          <p:nvPr/>
        </p:nvPicPr>
        <p:blipFill rotWithShape="1">
          <a:blip r:embed="rId2">
            <a:extLst>
              <a:ext uri="{28A0092B-C50C-407E-A947-70E740481C1C}">
                <a14:useLocalDpi xmlns:a14="http://schemas.microsoft.com/office/drawing/2010/main" val="0"/>
              </a:ext>
            </a:extLst>
          </a:blip>
          <a:srcRect l="2781" t="10342" r="1580" b="14923"/>
          <a:stretch/>
        </p:blipFill>
        <p:spPr>
          <a:xfrm>
            <a:off x="1533861" y="101472"/>
            <a:ext cx="9076989" cy="1476181"/>
          </a:xfrm>
          <a:prstGeom prst="rect">
            <a:avLst/>
          </a:prstGeom>
        </p:spPr>
      </p:pic>
      <p:sp>
        <p:nvSpPr>
          <p:cNvPr id="2" name="Content Placeholder 1"/>
          <p:cNvSpPr>
            <a:spLocks noGrp="1"/>
          </p:cNvSpPr>
          <p:nvPr>
            <p:ph idx="1"/>
          </p:nvPr>
        </p:nvSpPr>
        <p:spPr>
          <a:xfrm>
            <a:off x="4552157" y="1616102"/>
            <a:ext cx="5884069" cy="1696566"/>
          </a:xfrm>
        </p:spPr>
        <p:txBody>
          <a:bodyPr/>
          <a:lstStyle/>
          <a:p>
            <a:r>
              <a:rPr lang="en-US" sz="2000" dirty="0"/>
              <a:t>Strengthen collaborations across </a:t>
            </a:r>
            <a:r>
              <a:rPr lang="en-US" sz="2000" b="1" dirty="0"/>
              <a:t>states</a:t>
            </a:r>
            <a:r>
              <a:rPr lang="en-US" sz="2000" dirty="0"/>
              <a:t>, </a:t>
            </a:r>
            <a:r>
              <a:rPr lang="en-US" sz="2000" b="1" dirty="0"/>
              <a:t>districts</a:t>
            </a:r>
            <a:r>
              <a:rPr lang="en-US" sz="2000" dirty="0"/>
              <a:t>, and </a:t>
            </a:r>
            <a:r>
              <a:rPr lang="en-US" sz="2000" b="1" dirty="0"/>
              <a:t>educator preparation programs</a:t>
            </a:r>
            <a:r>
              <a:rPr lang="en-US" sz="2000" dirty="0"/>
              <a:t> by investing in local mentoring and induction programs that reinforce the content and skills that all teachers and leaders need to serve students with disabilities.</a:t>
            </a:r>
          </a:p>
        </p:txBody>
      </p:sp>
      <p:pic>
        <p:nvPicPr>
          <p:cNvPr id="17" name="Picture 16" descr="1. Introduction to the Toolkit">
            <a:extLst>
              <a:ext uri="{FF2B5EF4-FFF2-40B4-BE49-F238E27FC236}">
                <a16:creationId xmlns:a16="http://schemas.microsoft.com/office/drawing/2014/main" id="{7DA34EB0-7FE8-400F-818E-CC25996267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1645374"/>
            <a:ext cx="2688498" cy="576202"/>
          </a:xfrm>
          <a:prstGeom prst="rect">
            <a:avLst/>
          </a:prstGeom>
        </p:spPr>
      </p:pic>
      <p:pic>
        <p:nvPicPr>
          <p:cNvPr id="19" name="Picture 18" descr="2. Mentor: Recruitment, Selection &amp; Assignment">
            <a:extLst>
              <a:ext uri="{FF2B5EF4-FFF2-40B4-BE49-F238E27FC236}">
                <a16:creationId xmlns:a16="http://schemas.microsoft.com/office/drawing/2014/main" id="{D01983A5-92B8-4534-90D8-74310E97F1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3621" y="2250232"/>
            <a:ext cx="2688498" cy="576202"/>
          </a:xfrm>
          <a:prstGeom prst="rect">
            <a:avLst/>
          </a:prstGeom>
        </p:spPr>
      </p:pic>
      <p:pic>
        <p:nvPicPr>
          <p:cNvPr id="11" name="Picture 10" descr="3. Mentor: Professional Learning, Development &amp; Assessment">
            <a:extLst>
              <a:ext uri="{FF2B5EF4-FFF2-40B4-BE49-F238E27FC236}">
                <a16:creationId xmlns:a16="http://schemas.microsoft.com/office/drawing/2014/main" id="{FB8FB18E-259E-4EF4-8404-F212E58F73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9389" y="2863778"/>
            <a:ext cx="2688498" cy="576202"/>
          </a:xfrm>
          <a:prstGeom prst="rect">
            <a:avLst/>
          </a:prstGeom>
        </p:spPr>
      </p:pic>
      <p:pic>
        <p:nvPicPr>
          <p:cNvPr id="13" name="Picture 12" descr="4. Beginning Teacher: Professional Learning &amp; Development">
            <a:extLst>
              <a:ext uri="{FF2B5EF4-FFF2-40B4-BE49-F238E27FC236}">
                <a16:creationId xmlns:a16="http://schemas.microsoft.com/office/drawing/2014/main" id="{A6E14522-68AF-4AEA-AB12-8BCAD68470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0919" y="3477324"/>
            <a:ext cx="2696969" cy="578018"/>
          </a:xfrm>
          <a:prstGeom prst="rect">
            <a:avLst/>
          </a:prstGeom>
        </p:spPr>
      </p:pic>
      <p:pic>
        <p:nvPicPr>
          <p:cNvPr id="15" name="Picture 14" descr="5. The Principal's Role In Mentoring &amp; Induction">
            <a:extLst>
              <a:ext uri="{FF2B5EF4-FFF2-40B4-BE49-F238E27FC236}">
                <a16:creationId xmlns:a16="http://schemas.microsoft.com/office/drawing/2014/main" id="{CBB4911B-37FB-412A-9195-988B3711EF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0918" y="4090870"/>
            <a:ext cx="2696969" cy="578018"/>
          </a:xfrm>
          <a:prstGeom prst="rect">
            <a:avLst/>
          </a:prstGeom>
        </p:spPr>
      </p:pic>
      <p:pic>
        <p:nvPicPr>
          <p:cNvPr id="21" name="Picture 20" descr="7. Collecting Evidence of Program Success">
            <a:extLst>
              <a:ext uri="{FF2B5EF4-FFF2-40B4-BE49-F238E27FC236}">
                <a16:creationId xmlns:a16="http://schemas.microsoft.com/office/drawing/2014/main" id="{15CA5836-9AB9-49F5-B89F-CCB8562C72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0916" y="5341469"/>
            <a:ext cx="2696963" cy="576201"/>
          </a:xfrm>
          <a:prstGeom prst="rect">
            <a:avLst/>
          </a:prstGeom>
        </p:spPr>
      </p:pic>
      <p:grpSp>
        <p:nvGrpSpPr>
          <p:cNvPr id="31" name="Group 30">
            <a:extLst>
              <a:ext uri="{FF2B5EF4-FFF2-40B4-BE49-F238E27FC236}">
                <a16:creationId xmlns:a16="http://schemas.microsoft.com/office/drawing/2014/main" id="{B9D9E2C5-03A5-4443-AB31-ACE1A40984ED}"/>
              </a:ext>
              <a:ext uri="{C183D7F6-B498-43B3-948B-1728B52AA6E4}">
                <adec:decorative xmlns:adec="http://schemas.microsoft.com/office/drawing/2017/decorative" val="1"/>
              </a:ext>
            </a:extLst>
          </p:cNvPr>
          <p:cNvGrpSpPr/>
          <p:nvPr/>
        </p:nvGrpSpPr>
        <p:grpSpPr>
          <a:xfrm>
            <a:off x="1806933" y="3242359"/>
            <a:ext cx="8629293" cy="3050795"/>
            <a:chOff x="282932" y="3242358"/>
            <a:chExt cx="8629293" cy="3050795"/>
          </a:xfrm>
        </p:grpSpPr>
        <p:pic>
          <p:nvPicPr>
            <p:cNvPr id="28" name="Picture 27" descr="High-Leverage Practice video series">
              <a:extLst>
                <a:ext uri="{FF2B5EF4-FFF2-40B4-BE49-F238E27FC236}">
                  <a16:creationId xmlns:a16="http://schemas.microsoft.com/office/drawing/2014/main" id="{EBAE4711-251D-46E1-A9D8-A9B2ECF261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8156" y="3351118"/>
              <a:ext cx="5884069" cy="2942035"/>
            </a:xfrm>
            <a:prstGeom prst="rect">
              <a:avLst/>
            </a:prstGeom>
            <a:ln>
              <a:noFill/>
            </a:ln>
            <a:effectLst>
              <a:outerShdw blurRad="190500" algn="tl" rotWithShape="0">
                <a:srgbClr val="000000">
                  <a:alpha val="70000"/>
                </a:srgbClr>
              </a:outerShdw>
            </a:effectLst>
          </p:spPr>
        </p:pic>
        <p:pic>
          <p:nvPicPr>
            <p:cNvPr id="30" name="Picture 29" descr="Arrow">
              <a:extLst>
                <a:ext uri="{FF2B5EF4-FFF2-40B4-BE49-F238E27FC236}">
                  <a16:creationId xmlns:a16="http://schemas.microsoft.com/office/drawing/2014/main" id="{5C57CDBA-C4A8-4A5F-AB36-72AA4F87C6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2161387" y="3332614"/>
              <a:ext cx="1116323" cy="935811"/>
            </a:xfrm>
            <a:prstGeom prst="rect">
              <a:avLst/>
            </a:prstGeom>
          </p:spPr>
        </p:pic>
        <p:sp>
          <p:nvSpPr>
            <p:cNvPr id="32" name="Content Placeholder 1">
              <a:extLst>
                <a:ext uri="{FF2B5EF4-FFF2-40B4-BE49-F238E27FC236}">
                  <a16:creationId xmlns:a16="http://schemas.microsoft.com/office/drawing/2014/main" id="{61F8D436-1C36-4C33-A119-79E14B9E904F}"/>
                </a:ext>
              </a:extLst>
            </p:cNvPr>
            <p:cNvSpPr txBox="1">
              <a:spLocks/>
            </p:cNvSpPr>
            <p:nvPr/>
          </p:nvSpPr>
          <p:spPr bwMode="gray">
            <a:xfrm>
              <a:off x="282932" y="3391531"/>
              <a:ext cx="2301875" cy="169656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spcBef>
                  <a:spcPts val="600"/>
                </a:spcBef>
                <a:spcAft>
                  <a:spcPts val="0"/>
                </a:spcAft>
                <a:buClr>
                  <a:schemeClr val="bg1">
                    <a:lumMod val="65000"/>
                  </a:schemeClr>
                </a:buClr>
                <a:buFont typeface="Wingdings" pitchFamily="2" charset="2"/>
                <a:buNone/>
                <a:defRPr sz="2400" kern="1200">
                  <a:solidFill>
                    <a:schemeClr val="tx2">
                      <a:lumMod val="75000"/>
                    </a:schemeClr>
                  </a:solidFill>
                  <a:latin typeface="+mn-lt"/>
                  <a:ea typeface="Arial" pitchFamily="34" charset="0"/>
                  <a:cs typeface="Franklin Gothic Book" pitchFamily="34" charset="0"/>
                </a:defRPr>
              </a:lvl1pPr>
              <a:lvl2pPr marL="230188" indent="-230188"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46513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6858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912813"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1146175"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1374775"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1600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1827213"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a:buClr>
                  <a:srgbClr val="FFFFFF">
                    <a:lumMod val="65000"/>
                  </a:srgbClr>
                </a:buClr>
              </a:pPr>
              <a:r>
                <a:rPr lang="en-US" sz="1600" dirty="0">
                  <a:solidFill>
                    <a:srgbClr val="326295">
                      <a:lumMod val="75000"/>
                    </a:srgbClr>
                  </a:solidFill>
                  <a:latin typeface="Arial"/>
                </a:rPr>
                <a:t>“A set of practices that are fundamental to support K-12 student learning, and that can be taught, learned, and implemented by those entering the profession.” </a:t>
              </a:r>
            </a:p>
            <a:p>
              <a:pPr>
                <a:buClr>
                  <a:srgbClr val="FFFFFF">
                    <a:lumMod val="65000"/>
                  </a:srgbClr>
                </a:buClr>
              </a:pPr>
              <a:r>
                <a:rPr lang="en-US" sz="1050" dirty="0">
                  <a:solidFill>
                    <a:srgbClr val="326295">
                      <a:lumMod val="75000"/>
                    </a:srgbClr>
                  </a:solidFill>
                  <a:latin typeface="Arial"/>
                </a:rPr>
                <a:t>(</a:t>
              </a:r>
              <a:r>
                <a:rPr lang="en-US" sz="1050" dirty="0" err="1">
                  <a:solidFill>
                    <a:srgbClr val="326295">
                      <a:lumMod val="75000"/>
                    </a:srgbClr>
                  </a:solidFill>
                  <a:latin typeface="Arial"/>
                </a:rPr>
                <a:t>Windschitl</a:t>
              </a:r>
              <a:r>
                <a:rPr lang="en-US" sz="1050" dirty="0">
                  <a:solidFill>
                    <a:srgbClr val="326295">
                      <a:lumMod val="75000"/>
                    </a:srgbClr>
                  </a:solidFill>
                  <a:latin typeface="Arial"/>
                </a:rPr>
                <a:t>, Thompson, </a:t>
              </a:r>
              <a:r>
                <a:rPr lang="en-US" sz="1050" dirty="0" err="1">
                  <a:solidFill>
                    <a:srgbClr val="326295">
                      <a:lumMod val="75000"/>
                    </a:srgbClr>
                  </a:solidFill>
                  <a:latin typeface="Arial"/>
                </a:rPr>
                <a:t>Braaten</a:t>
              </a:r>
              <a:r>
                <a:rPr lang="en-US" sz="1050" dirty="0">
                  <a:solidFill>
                    <a:srgbClr val="326295">
                      <a:lumMod val="75000"/>
                    </a:srgbClr>
                  </a:solidFill>
                  <a:latin typeface="Arial"/>
                </a:rPr>
                <a:t>, &amp; </a:t>
              </a:r>
              <a:r>
                <a:rPr lang="en-US" sz="1050" dirty="0" err="1">
                  <a:solidFill>
                    <a:srgbClr val="326295">
                      <a:lumMod val="75000"/>
                    </a:srgbClr>
                  </a:solidFill>
                  <a:latin typeface="Arial"/>
                </a:rPr>
                <a:t>Stroupe</a:t>
              </a:r>
              <a:r>
                <a:rPr lang="en-US" sz="1050" dirty="0">
                  <a:solidFill>
                    <a:srgbClr val="326295">
                      <a:lumMod val="75000"/>
                    </a:srgbClr>
                  </a:solidFill>
                  <a:latin typeface="Arial"/>
                </a:rPr>
                <a:t>, 2012, p.880)</a:t>
              </a:r>
            </a:p>
          </p:txBody>
        </p:sp>
      </p:grpSp>
      <p:pic>
        <p:nvPicPr>
          <p:cNvPr id="5" name="Picture 4" descr="6. M&amp;I Supports for Teachers of Students with Disabilities">
            <a:extLst>
              <a:ext uri="{FF2B5EF4-FFF2-40B4-BE49-F238E27FC236}">
                <a16:creationId xmlns:a16="http://schemas.microsoft.com/office/drawing/2014/main" id="{49881759-103E-4A8D-970A-31DBF14FEDA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0916" y="4724537"/>
            <a:ext cx="2696963" cy="561283"/>
          </a:xfrm>
          <a:prstGeom prst="rect">
            <a:avLst/>
          </a:prstGeom>
        </p:spPr>
      </p:pic>
      <p:sp>
        <p:nvSpPr>
          <p:cNvPr id="3" name="Slide Number Placeholder 2"/>
          <p:cNvSpPr>
            <a:spLocks noGrp="1"/>
          </p:cNvSpPr>
          <p:nvPr>
            <p:ph type="sldNum" sz="quarter" idx="10"/>
          </p:nvPr>
        </p:nvSpPr>
        <p:spPr>
          <a:xfrm>
            <a:off x="14773873" y="6507316"/>
            <a:ext cx="70532" cy="153888"/>
          </a:xfrm>
        </p:spPr>
        <p:txBody>
          <a:bodyPr/>
          <a:lstStyle/>
          <a:p>
            <a:pPr fontAlgn="base">
              <a:spcBef>
                <a:spcPct val="0"/>
              </a:spcBef>
              <a:spcAft>
                <a:spcPct val="0"/>
              </a:spcAft>
            </a:pPr>
            <a:fld id="{F3477EC8-074D-41C4-94AE-E9EA7CEEA348}" type="slidenum">
              <a:rPr lang="en-US">
                <a:solidFill>
                  <a:srgbClr val="FFFFFF">
                    <a:lumMod val="75000"/>
                  </a:srgbClr>
                </a:solidFill>
                <a:latin typeface="Arial"/>
              </a:rPr>
              <a:pPr fontAlgn="base">
                <a:spcBef>
                  <a:spcPct val="0"/>
                </a:spcBef>
                <a:spcAft>
                  <a:spcPct val="0"/>
                </a:spcAft>
              </a:pPr>
              <a:t>20</a:t>
            </a:fld>
            <a:endParaRPr lang="en-US" dirty="0">
              <a:solidFill>
                <a:srgbClr val="FFFFFF">
                  <a:lumMod val="75000"/>
                </a:srgbClr>
              </a:solidFill>
              <a:latin typeface="Arial"/>
            </a:endParaRPr>
          </a:p>
        </p:txBody>
      </p:sp>
    </p:spTree>
    <p:extLst>
      <p:ext uri="{BB962C8B-B14F-4D97-AF65-F5344CB8AC3E}">
        <p14:creationId xmlns:p14="http://schemas.microsoft.com/office/powerpoint/2010/main" val="214168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7"/>
                                        </p:tgtEl>
                                      </p:cBhvr>
                                    </p:animEffect>
                                    <p:anim calcmode="lin" valueType="num">
                                      <p:cBhvr>
                                        <p:cTn id="7" dur="1000"/>
                                        <p:tgtEl>
                                          <p:spTgt spid="17"/>
                                        </p:tgtEl>
                                        <p:attrNameLst>
                                          <p:attrName>ppt_x</p:attrName>
                                        </p:attrNameLst>
                                      </p:cBhvr>
                                      <p:tavLst>
                                        <p:tav tm="0">
                                          <p:val>
                                            <p:strVal val="ppt_x"/>
                                          </p:val>
                                        </p:tav>
                                        <p:tav tm="100000">
                                          <p:val>
                                            <p:strVal val="ppt_x"/>
                                          </p:val>
                                        </p:tav>
                                      </p:tavLst>
                                    </p:anim>
                                    <p:anim calcmode="lin" valueType="num">
                                      <p:cBhvr>
                                        <p:cTn id="8" dur="1000"/>
                                        <p:tgtEl>
                                          <p:spTgt spid="17"/>
                                        </p:tgtEl>
                                        <p:attrNameLst>
                                          <p:attrName>ppt_y</p:attrName>
                                        </p:attrNameLst>
                                      </p:cBhvr>
                                      <p:tavLst>
                                        <p:tav tm="0">
                                          <p:val>
                                            <p:strVal val="ppt_y"/>
                                          </p:val>
                                        </p:tav>
                                        <p:tav tm="100000">
                                          <p:val>
                                            <p:strVal val="ppt_y+.1"/>
                                          </p:val>
                                        </p:tav>
                                      </p:tavLst>
                                    </p:anim>
                                    <p:set>
                                      <p:cBhvr>
                                        <p:cTn id="9" dur="1" fill="hold">
                                          <p:stCondLst>
                                            <p:cond delay="999"/>
                                          </p:stCondLst>
                                        </p:cTn>
                                        <p:tgtEl>
                                          <p:spTgt spid="17"/>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19"/>
                                        </p:tgtEl>
                                      </p:cBhvr>
                                    </p:animEffect>
                                    <p:anim calcmode="lin" valueType="num">
                                      <p:cBhvr>
                                        <p:cTn id="12" dur="1000"/>
                                        <p:tgtEl>
                                          <p:spTgt spid="19"/>
                                        </p:tgtEl>
                                        <p:attrNameLst>
                                          <p:attrName>ppt_x</p:attrName>
                                        </p:attrNameLst>
                                      </p:cBhvr>
                                      <p:tavLst>
                                        <p:tav tm="0">
                                          <p:val>
                                            <p:strVal val="ppt_x"/>
                                          </p:val>
                                        </p:tav>
                                        <p:tav tm="100000">
                                          <p:val>
                                            <p:strVal val="ppt_x"/>
                                          </p:val>
                                        </p:tav>
                                      </p:tavLst>
                                    </p:anim>
                                    <p:anim calcmode="lin" valueType="num">
                                      <p:cBhvr>
                                        <p:cTn id="13" dur="1000"/>
                                        <p:tgtEl>
                                          <p:spTgt spid="19"/>
                                        </p:tgtEl>
                                        <p:attrNameLst>
                                          <p:attrName>ppt_y</p:attrName>
                                        </p:attrNameLst>
                                      </p:cBhvr>
                                      <p:tavLst>
                                        <p:tav tm="0">
                                          <p:val>
                                            <p:strVal val="ppt_y"/>
                                          </p:val>
                                        </p:tav>
                                        <p:tav tm="100000">
                                          <p:val>
                                            <p:strVal val="ppt_y+.1"/>
                                          </p:val>
                                        </p:tav>
                                      </p:tavLst>
                                    </p:anim>
                                    <p:set>
                                      <p:cBhvr>
                                        <p:cTn id="14" dur="1" fill="hold">
                                          <p:stCondLst>
                                            <p:cond delay="999"/>
                                          </p:stCondLst>
                                        </p:cTn>
                                        <p:tgtEl>
                                          <p:spTgt spid="19"/>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1"/>
                                        </p:tgtEl>
                                      </p:cBhvr>
                                    </p:animEffect>
                                    <p:anim calcmode="lin" valueType="num">
                                      <p:cBhvr>
                                        <p:cTn id="17" dur="1000"/>
                                        <p:tgtEl>
                                          <p:spTgt spid="11"/>
                                        </p:tgtEl>
                                        <p:attrNameLst>
                                          <p:attrName>ppt_x</p:attrName>
                                        </p:attrNameLst>
                                      </p:cBhvr>
                                      <p:tavLst>
                                        <p:tav tm="0">
                                          <p:val>
                                            <p:strVal val="ppt_x"/>
                                          </p:val>
                                        </p:tav>
                                        <p:tav tm="100000">
                                          <p:val>
                                            <p:strVal val="ppt_x"/>
                                          </p:val>
                                        </p:tav>
                                      </p:tavLst>
                                    </p:anim>
                                    <p:anim calcmode="lin" valueType="num">
                                      <p:cBhvr>
                                        <p:cTn id="18" dur="1000"/>
                                        <p:tgtEl>
                                          <p:spTgt spid="11"/>
                                        </p:tgtEl>
                                        <p:attrNameLst>
                                          <p:attrName>ppt_y</p:attrName>
                                        </p:attrNameLst>
                                      </p:cBhvr>
                                      <p:tavLst>
                                        <p:tav tm="0">
                                          <p:val>
                                            <p:strVal val="ppt_y"/>
                                          </p:val>
                                        </p:tav>
                                        <p:tav tm="100000">
                                          <p:val>
                                            <p:strVal val="ppt_y+.1"/>
                                          </p:val>
                                        </p:tav>
                                      </p:tavLst>
                                    </p:anim>
                                    <p:set>
                                      <p:cBhvr>
                                        <p:cTn id="19" dur="1" fill="hold">
                                          <p:stCondLst>
                                            <p:cond delay="999"/>
                                          </p:stCondLst>
                                        </p:cTn>
                                        <p:tgtEl>
                                          <p:spTgt spid="11"/>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13"/>
                                        </p:tgtEl>
                                      </p:cBhvr>
                                    </p:animEffect>
                                    <p:anim calcmode="lin" valueType="num">
                                      <p:cBhvr>
                                        <p:cTn id="22" dur="1000"/>
                                        <p:tgtEl>
                                          <p:spTgt spid="13"/>
                                        </p:tgtEl>
                                        <p:attrNameLst>
                                          <p:attrName>ppt_x</p:attrName>
                                        </p:attrNameLst>
                                      </p:cBhvr>
                                      <p:tavLst>
                                        <p:tav tm="0">
                                          <p:val>
                                            <p:strVal val="ppt_x"/>
                                          </p:val>
                                        </p:tav>
                                        <p:tav tm="100000">
                                          <p:val>
                                            <p:strVal val="ppt_x"/>
                                          </p:val>
                                        </p:tav>
                                      </p:tavLst>
                                    </p:anim>
                                    <p:anim calcmode="lin" valueType="num">
                                      <p:cBhvr>
                                        <p:cTn id="23" dur="1000"/>
                                        <p:tgtEl>
                                          <p:spTgt spid="13"/>
                                        </p:tgtEl>
                                        <p:attrNameLst>
                                          <p:attrName>ppt_y</p:attrName>
                                        </p:attrNameLst>
                                      </p:cBhvr>
                                      <p:tavLst>
                                        <p:tav tm="0">
                                          <p:val>
                                            <p:strVal val="ppt_y"/>
                                          </p:val>
                                        </p:tav>
                                        <p:tav tm="100000">
                                          <p:val>
                                            <p:strVal val="ppt_y+.1"/>
                                          </p:val>
                                        </p:tav>
                                      </p:tavLst>
                                    </p:anim>
                                    <p:set>
                                      <p:cBhvr>
                                        <p:cTn id="24" dur="1" fill="hold">
                                          <p:stCondLst>
                                            <p:cond delay="999"/>
                                          </p:stCondLst>
                                        </p:cTn>
                                        <p:tgtEl>
                                          <p:spTgt spid="13"/>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5"/>
                                        </p:tgtEl>
                                      </p:cBhvr>
                                    </p:animEffect>
                                    <p:anim calcmode="lin" valueType="num">
                                      <p:cBhvr>
                                        <p:cTn id="27" dur="1000"/>
                                        <p:tgtEl>
                                          <p:spTgt spid="15"/>
                                        </p:tgtEl>
                                        <p:attrNameLst>
                                          <p:attrName>ppt_x</p:attrName>
                                        </p:attrNameLst>
                                      </p:cBhvr>
                                      <p:tavLst>
                                        <p:tav tm="0">
                                          <p:val>
                                            <p:strVal val="ppt_x"/>
                                          </p:val>
                                        </p:tav>
                                        <p:tav tm="100000">
                                          <p:val>
                                            <p:strVal val="ppt_x"/>
                                          </p:val>
                                        </p:tav>
                                      </p:tavLst>
                                    </p:anim>
                                    <p:anim calcmode="lin" valueType="num">
                                      <p:cBhvr>
                                        <p:cTn id="28" dur="1000"/>
                                        <p:tgtEl>
                                          <p:spTgt spid="15"/>
                                        </p:tgtEl>
                                        <p:attrNameLst>
                                          <p:attrName>ppt_y</p:attrName>
                                        </p:attrNameLst>
                                      </p:cBhvr>
                                      <p:tavLst>
                                        <p:tav tm="0">
                                          <p:val>
                                            <p:strVal val="ppt_y"/>
                                          </p:val>
                                        </p:tav>
                                        <p:tav tm="100000">
                                          <p:val>
                                            <p:strVal val="ppt_y+.1"/>
                                          </p:val>
                                        </p:tav>
                                      </p:tavLst>
                                    </p:anim>
                                    <p:set>
                                      <p:cBhvr>
                                        <p:cTn id="29" dur="1" fill="hold">
                                          <p:stCondLst>
                                            <p:cond delay="999"/>
                                          </p:stCondLst>
                                        </p:cTn>
                                        <p:tgtEl>
                                          <p:spTgt spid="15"/>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21"/>
                                        </p:tgtEl>
                                      </p:cBhvr>
                                    </p:animEffect>
                                    <p:anim calcmode="lin" valueType="num">
                                      <p:cBhvr>
                                        <p:cTn id="32" dur="1000"/>
                                        <p:tgtEl>
                                          <p:spTgt spid="21"/>
                                        </p:tgtEl>
                                        <p:attrNameLst>
                                          <p:attrName>ppt_x</p:attrName>
                                        </p:attrNameLst>
                                      </p:cBhvr>
                                      <p:tavLst>
                                        <p:tav tm="0">
                                          <p:val>
                                            <p:strVal val="ppt_x"/>
                                          </p:val>
                                        </p:tav>
                                        <p:tav tm="100000">
                                          <p:val>
                                            <p:strVal val="ppt_x"/>
                                          </p:val>
                                        </p:tav>
                                      </p:tavLst>
                                    </p:anim>
                                    <p:anim calcmode="lin" valueType="num">
                                      <p:cBhvr>
                                        <p:cTn id="33" dur="1000"/>
                                        <p:tgtEl>
                                          <p:spTgt spid="21"/>
                                        </p:tgtEl>
                                        <p:attrNameLst>
                                          <p:attrName>ppt_y</p:attrName>
                                        </p:attrNameLst>
                                      </p:cBhvr>
                                      <p:tavLst>
                                        <p:tav tm="0">
                                          <p:val>
                                            <p:strVal val="ppt_y"/>
                                          </p:val>
                                        </p:tav>
                                        <p:tav tm="100000">
                                          <p:val>
                                            <p:strVal val="ppt_y+.1"/>
                                          </p:val>
                                        </p:tav>
                                      </p:tavLst>
                                    </p:anim>
                                    <p:set>
                                      <p:cBhvr>
                                        <p:cTn id="34" dur="1" fill="hold">
                                          <p:stCondLst>
                                            <p:cond delay="999"/>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8.33333E-7 -1.11111E-6 L -0.00365 -0.44792 " pathEditMode="relative" rAng="0" ptsTypes="AA">
                                      <p:cBhvr>
                                        <p:cTn id="38" dur="2000" fill="hold"/>
                                        <p:tgtEl>
                                          <p:spTgt spid="5"/>
                                        </p:tgtEl>
                                        <p:attrNameLst>
                                          <p:attrName>ppt_x</p:attrName>
                                          <p:attrName>ppt_y</p:attrName>
                                        </p:attrNameLst>
                                      </p:cBhvr>
                                      <p:rCtr x="-191" y="-22407"/>
                                    </p:animMotion>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Effect transition="in" filter="fade">
                                      <p:cBhvr>
                                        <p:cTn id="42" dur="1000"/>
                                        <p:tgtEl>
                                          <p:spTgt spid="2">
                                            <p:txEl>
                                              <p:pRg st="0" end="0"/>
                                            </p:txEl>
                                          </p:spTgt>
                                        </p:tgtEl>
                                      </p:cBhvr>
                                    </p:animEffect>
                                    <p:anim calcmode="lin" valueType="num">
                                      <p:cBhvr>
                                        <p:cTn id="4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75E07-CD77-4041-BBE8-59D7FB1BEB93}"/>
              </a:ext>
            </a:extLst>
          </p:cNvPr>
          <p:cNvSpPr>
            <a:spLocks noGrp="1"/>
          </p:cNvSpPr>
          <p:nvPr>
            <p:ph type="title"/>
          </p:nvPr>
        </p:nvSpPr>
        <p:spPr/>
        <p:txBody>
          <a:bodyPr/>
          <a:lstStyle/>
          <a:p>
            <a:r>
              <a:rPr lang="en-US" dirty="0">
                <a:solidFill>
                  <a:schemeClr val="accent1">
                    <a:lumMod val="75000"/>
                  </a:schemeClr>
                </a:solidFill>
              </a:rPr>
              <a:t>Phase II: Comprehensive, systematic approach</a:t>
            </a:r>
          </a:p>
        </p:txBody>
      </p:sp>
      <p:pic>
        <p:nvPicPr>
          <p:cNvPr id="4" name="Content Placeholder 3" descr="The systematic approach to fixing the shortage issue">
            <a:extLst>
              <a:ext uri="{FF2B5EF4-FFF2-40B4-BE49-F238E27FC236}">
                <a16:creationId xmlns:a16="http://schemas.microsoft.com/office/drawing/2014/main" id="{CF3848AA-4420-4FFA-BC6D-30FF0551D495}"/>
              </a:ext>
            </a:extLst>
          </p:cNvPr>
          <p:cNvPicPr>
            <a:picLocks noGrp="1" noChangeAspect="1"/>
          </p:cNvPicPr>
          <p:nvPr>
            <p:ph idx="1"/>
          </p:nvPr>
        </p:nvPicPr>
        <p:blipFill rotWithShape="1">
          <a:blip r:embed="rId2"/>
          <a:srcRect l="7637" t="49061" r="56603" b="9075"/>
          <a:stretch/>
        </p:blipFill>
        <p:spPr>
          <a:xfrm>
            <a:off x="1907689" y="1486422"/>
            <a:ext cx="8390965" cy="2762790"/>
          </a:xfrm>
          <a:prstGeom prst="rect">
            <a:avLst/>
          </a:prstGeom>
        </p:spPr>
      </p:pic>
      <p:sp>
        <p:nvSpPr>
          <p:cNvPr id="8" name="Rectangle: Rounded Corners 7">
            <a:extLst>
              <a:ext uri="{FF2B5EF4-FFF2-40B4-BE49-F238E27FC236}">
                <a16:creationId xmlns:a16="http://schemas.microsoft.com/office/drawing/2014/main" id="{5793D69A-13ED-44F2-998B-3979ED6D75E0}"/>
              </a:ext>
            </a:extLst>
          </p:cNvPr>
          <p:cNvSpPr/>
          <p:nvPr/>
        </p:nvSpPr>
        <p:spPr>
          <a:xfrm>
            <a:off x="2549563" y="4558306"/>
            <a:ext cx="7458635" cy="1624405"/>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2000" dirty="0">
                <a:solidFill>
                  <a:schemeClr val="accent1">
                    <a:lumMod val="75000"/>
                  </a:schemeClr>
                </a:solidFill>
              </a:rPr>
              <a:t>Identification of strategies per the development of gaps across the career continuum</a:t>
            </a:r>
          </a:p>
          <a:p>
            <a:pPr marL="285750" indent="-285750">
              <a:buFont typeface="Wingdings" panose="05000000000000000000" pitchFamily="2" charset="2"/>
              <a:buChar char="ü"/>
            </a:pPr>
            <a:r>
              <a:rPr lang="en-US" sz="2000" dirty="0">
                <a:solidFill>
                  <a:schemeClr val="accent1">
                    <a:lumMod val="75000"/>
                  </a:schemeClr>
                </a:solidFill>
              </a:rPr>
              <a:t>Smorgasbord/diversification of the portfolio</a:t>
            </a:r>
          </a:p>
          <a:p>
            <a:pPr marL="285750" indent="-285750">
              <a:buFont typeface="Wingdings" panose="05000000000000000000" pitchFamily="2" charset="2"/>
              <a:buChar char="ü"/>
            </a:pPr>
            <a:r>
              <a:rPr lang="en-US" sz="2000" dirty="0">
                <a:solidFill>
                  <a:schemeClr val="accent1">
                    <a:lumMod val="75000"/>
                  </a:schemeClr>
                </a:solidFill>
              </a:rPr>
              <a:t>Targeted strategy selection per unique contexts</a:t>
            </a:r>
          </a:p>
        </p:txBody>
      </p:sp>
    </p:spTree>
    <p:extLst>
      <p:ext uri="{BB962C8B-B14F-4D97-AF65-F5344CB8AC3E}">
        <p14:creationId xmlns:p14="http://schemas.microsoft.com/office/powerpoint/2010/main" val="3802527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9600-2D2B-4252-B839-03044423846C}"/>
              </a:ext>
            </a:extLst>
          </p:cNvPr>
          <p:cNvSpPr>
            <a:spLocks noGrp="1"/>
          </p:cNvSpPr>
          <p:nvPr>
            <p:ph type="title"/>
          </p:nvPr>
        </p:nvSpPr>
        <p:spPr/>
        <p:txBody>
          <a:bodyPr/>
          <a:lstStyle/>
          <a:p>
            <a:r>
              <a:rPr lang="en-US" dirty="0">
                <a:solidFill>
                  <a:schemeClr val="accent1">
                    <a:lumMod val="75000"/>
                  </a:schemeClr>
                </a:solidFill>
              </a:rPr>
              <a:t>Phase ii: Strategy Selection Facilitation Process</a:t>
            </a:r>
          </a:p>
        </p:txBody>
      </p:sp>
      <p:pic>
        <p:nvPicPr>
          <p:cNvPr id="4" name="Content Placeholder 3" descr="1. Authentically engage stakeholders; 2. Analyze and report workforce and equity data &amp; uncover root causes; 3. Evaluate and select evidence-based strategies; 4. Infuse inplementation science principles to ensure continuous improvement &amp; identify partners for implementation">
            <a:extLst>
              <a:ext uri="{FF2B5EF4-FFF2-40B4-BE49-F238E27FC236}">
                <a16:creationId xmlns:a16="http://schemas.microsoft.com/office/drawing/2014/main" id="{30D38EFE-8CEF-48B2-89E7-1EF1F260955E}"/>
              </a:ext>
            </a:extLst>
          </p:cNvPr>
          <p:cNvPicPr>
            <a:picLocks noGrp="1" noChangeAspect="1"/>
          </p:cNvPicPr>
          <p:nvPr>
            <p:ph idx="1"/>
          </p:nvPr>
        </p:nvPicPr>
        <p:blipFill rotWithShape="1">
          <a:blip r:embed="rId2"/>
          <a:srcRect l="6250" t="38205" r="56475" b="9075"/>
          <a:stretch/>
        </p:blipFill>
        <p:spPr>
          <a:xfrm>
            <a:off x="978946" y="1839558"/>
            <a:ext cx="10060169" cy="4001844"/>
          </a:xfrm>
          <a:prstGeom prst="rect">
            <a:avLst/>
          </a:prstGeom>
        </p:spPr>
      </p:pic>
    </p:spTree>
    <p:extLst>
      <p:ext uri="{BB962C8B-B14F-4D97-AF65-F5344CB8AC3E}">
        <p14:creationId xmlns:p14="http://schemas.microsoft.com/office/powerpoint/2010/main" val="2583710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BC9D-AE66-4514-808A-9E5BA502D4DC}"/>
              </a:ext>
            </a:extLst>
          </p:cNvPr>
          <p:cNvSpPr>
            <a:spLocks noGrp="1"/>
          </p:cNvSpPr>
          <p:nvPr>
            <p:ph type="title"/>
          </p:nvPr>
        </p:nvSpPr>
        <p:spPr>
          <a:xfrm>
            <a:off x="838200" y="184741"/>
            <a:ext cx="10515600" cy="1325563"/>
          </a:xfrm>
        </p:spPr>
        <p:txBody>
          <a:bodyPr/>
          <a:lstStyle/>
          <a:p>
            <a:r>
              <a:rPr lang="en-US" dirty="0">
                <a:solidFill>
                  <a:schemeClr val="accent1">
                    <a:lumMod val="75000"/>
                  </a:schemeClr>
                </a:solidFill>
              </a:rPr>
              <a:t>Data Tool: Gap Analysis</a:t>
            </a:r>
          </a:p>
        </p:txBody>
      </p:sp>
      <p:pic>
        <p:nvPicPr>
          <p:cNvPr id="4" name="Content Placeholder 3" descr="Analyze and report workforce and equity data &amp; uncover root causes">
            <a:extLst>
              <a:ext uri="{FF2B5EF4-FFF2-40B4-BE49-F238E27FC236}">
                <a16:creationId xmlns:a16="http://schemas.microsoft.com/office/drawing/2014/main" id="{808CF23F-CAF9-4EEF-8D6C-42F2040F4EC6}"/>
              </a:ext>
            </a:extLst>
          </p:cNvPr>
          <p:cNvPicPr>
            <a:picLocks noGrp="1" noChangeAspect="1"/>
          </p:cNvPicPr>
          <p:nvPr>
            <p:ph sz="half" idx="1"/>
          </p:nvPr>
        </p:nvPicPr>
        <p:blipFill rotWithShape="1">
          <a:blip r:embed="rId2"/>
          <a:srcRect l="23893" t="49745" r="50571"/>
          <a:stretch/>
        </p:blipFill>
        <p:spPr>
          <a:xfrm>
            <a:off x="92581" y="114991"/>
            <a:ext cx="2598665" cy="2033258"/>
          </a:xfrm>
          <a:prstGeom prst="rect">
            <a:avLst/>
          </a:prstGeom>
        </p:spPr>
      </p:pic>
      <p:sp>
        <p:nvSpPr>
          <p:cNvPr id="6" name="Content Placeholder 5">
            <a:extLst>
              <a:ext uri="{FF2B5EF4-FFF2-40B4-BE49-F238E27FC236}">
                <a16:creationId xmlns:a16="http://schemas.microsoft.com/office/drawing/2014/main" id="{038B2AB4-720D-4A61-A39F-024B043025E3}"/>
              </a:ext>
            </a:extLst>
          </p:cNvPr>
          <p:cNvSpPr>
            <a:spLocks noGrp="1"/>
          </p:cNvSpPr>
          <p:nvPr>
            <p:ph sz="half" idx="2"/>
          </p:nvPr>
        </p:nvSpPr>
        <p:spPr>
          <a:xfrm>
            <a:off x="514455" y="2308598"/>
            <a:ext cx="5181600" cy="4234212"/>
          </a:xfrm>
        </p:spPr>
        <p:txBody>
          <a:bodyPr>
            <a:normAutofit/>
          </a:bodyPr>
          <a:lstStyle/>
          <a:p>
            <a:pPr>
              <a:spcBef>
                <a:spcPts val="0"/>
              </a:spcBef>
              <a:buFont typeface="Wingdings" panose="05000000000000000000" pitchFamily="2" charset="2"/>
              <a:buChar char="ü"/>
            </a:pPr>
            <a:r>
              <a:rPr lang="en-US" sz="2400" dirty="0">
                <a:solidFill>
                  <a:schemeClr val="accent1">
                    <a:lumMod val="75000"/>
                  </a:schemeClr>
                </a:solidFill>
              </a:rPr>
              <a:t>  </a:t>
            </a:r>
            <a:r>
              <a:rPr lang="en-US" dirty="0">
                <a:solidFill>
                  <a:schemeClr val="accent1">
                    <a:lumMod val="75000"/>
                  </a:schemeClr>
                </a:solidFill>
              </a:rPr>
              <a:t>Is it a production problem?   </a:t>
            </a:r>
          </a:p>
          <a:p>
            <a:pPr marL="0" indent="0">
              <a:spcBef>
                <a:spcPts val="0"/>
              </a:spcBef>
              <a:buNone/>
            </a:pPr>
            <a:r>
              <a:rPr lang="en-US" sz="2200" dirty="0">
                <a:solidFill>
                  <a:schemeClr val="accent1">
                    <a:lumMod val="75000"/>
                  </a:schemeClr>
                </a:solidFill>
              </a:rPr>
              <a:t>     </a:t>
            </a:r>
            <a:r>
              <a:rPr lang="en-US" sz="2200" i="1" dirty="0">
                <a:solidFill>
                  <a:schemeClr val="accent1">
                    <a:lumMod val="75000"/>
                  </a:schemeClr>
                </a:solidFill>
              </a:rPr>
              <a:t>(Attract)</a:t>
            </a:r>
          </a:p>
          <a:p>
            <a:pPr>
              <a:spcBef>
                <a:spcPts val="0"/>
              </a:spcBef>
              <a:buFont typeface="Wingdings" panose="05000000000000000000" pitchFamily="2" charset="2"/>
              <a:buChar char="ü"/>
            </a:pPr>
            <a:r>
              <a:rPr lang="en-US" sz="2400" dirty="0">
                <a:solidFill>
                  <a:schemeClr val="accent1">
                    <a:lumMod val="75000"/>
                  </a:schemeClr>
                </a:solidFill>
              </a:rPr>
              <a:t>  </a:t>
            </a:r>
            <a:r>
              <a:rPr lang="en-US" dirty="0">
                <a:solidFill>
                  <a:schemeClr val="accent1">
                    <a:lumMod val="75000"/>
                  </a:schemeClr>
                </a:solidFill>
              </a:rPr>
              <a:t>Is it an attrition problem? </a:t>
            </a:r>
          </a:p>
          <a:p>
            <a:pPr marL="0" indent="0">
              <a:spcBef>
                <a:spcPts val="0"/>
              </a:spcBef>
              <a:buNone/>
            </a:pPr>
            <a:r>
              <a:rPr lang="en-US" sz="2400" dirty="0">
                <a:solidFill>
                  <a:schemeClr val="accent1">
                    <a:lumMod val="75000"/>
                  </a:schemeClr>
                </a:solidFill>
              </a:rPr>
              <a:t>    </a:t>
            </a:r>
            <a:r>
              <a:rPr lang="en-US" sz="2200" i="1" dirty="0">
                <a:solidFill>
                  <a:schemeClr val="accent1">
                    <a:lumMod val="75000"/>
                  </a:schemeClr>
                </a:solidFill>
              </a:rPr>
              <a:t>(Prepare and Support)</a:t>
            </a:r>
          </a:p>
          <a:p>
            <a:pPr>
              <a:buFont typeface="Wingdings" panose="05000000000000000000" pitchFamily="2" charset="2"/>
              <a:buChar char="ü"/>
            </a:pPr>
            <a:r>
              <a:rPr lang="en-US" sz="2400" dirty="0">
                <a:solidFill>
                  <a:schemeClr val="accent1">
                    <a:lumMod val="75000"/>
                  </a:schemeClr>
                </a:solidFill>
              </a:rPr>
              <a:t>  </a:t>
            </a:r>
            <a:r>
              <a:rPr lang="en-US" dirty="0">
                <a:solidFill>
                  <a:schemeClr val="accent1">
                    <a:lumMod val="75000"/>
                  </a:schemeClr>
                </a:solidFill>
              </a:rPr>
              <a:t>Is it a distribution/equitable  </a:t>
            </a:r>
          </a:p>
          <a:p>
            <a:pPr marL="0" indent="0">
              <a:spcBef>
                <a:spcPts val="0"/>
              </a:spcBef>
              <a:buNone/>
            </a:pPr>
            <a:r>
              <a:rPr lang="en-US" dirty="0">
                <a:solidFill>
                  <a:schemeClr val="accent1">
                    <a:lumMod val="75000"/>
                  </a:schemeClr>
                </a:solidFill>
              </a:rPr>
              <a:t>     access problem? </a:t>
            </a:r>
          </a:p>
          <a:p>
            <a:pPr marL="0" indent="0">
              <a:spcBef>
                <a:spcPts val="0"/>
              </a:spcBef>
              <a:buNone/>
            </a:pPr>
            <a:r>
              <a:rPr lang="en-US" sz="2200" i="1" dirty="0">
                <a:solidFill>
                  <a:schemeClr val="accent1">
                    <a:lumMod val="75000"/>
                  </a:schemeClr>
                </a:solidFill>
              </a:rPr>
              <a:t>    (Attract, Prepare, and Support)</a:t>
            </a:r>
          </a:p>
          <a:p>
            <a:endParaRPr lang="en-US" dirty="0"/>
          </a:p>
        </p:txBody>
      </p:sp>
      <p:graphicFrame>
        <p:nvGraphicFramePr>
          <p:cNvPr id="5" name="Chart 4" descr="Chart of development gaps">
            <a:extLst>
              <a:ext uri="{FF2B5EF4-FFF2-40B4-BE49-F238E27FC236}">
                <a16:creationId xmlns:a16="http://schemas.microsoft.com/office/drawing/2014/main" id="{B38A1792-C86E-4CB6-B7D3-20D06A69D0F7}"/>
              </a:ext>
            </a:extLst>
          </p:cNvPr>
          <p:cNvGraphicFramePr/>
          <p:nvPr>
            <p:extLst>
              <p:ext uri="{D42A27DB-BD31-4B8C-83A1-F6EECF244321}">
                <p14:modId xmlns:p14="http://schemas.microsoft.com/office/powerpoint/2010/main" val="1445812481"/>
              </p:ext>
            </p:extLst>
          </p:nvPr>
        </p:nvGraphicFramePr>
        <p:xfrm>
          <a:off x="5511501" y="1334656"/>
          <a:ext cx="6680499" cy="467582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18D30B6-F8BB-497B-AD4A-70C1F219AD18}"/>
              </a:ext>
            </a:extLst>
          </p:cNvPr>
          <p:cNvSpPr txBox="1"/>
          <p:nvPr/>
        </p:nvSpPr>
        <p:spPr>
          <a:xfrm>
            <a:off x="5603777" y="5893827"/>
            <a:ext cx="6495945" cy="276999"/>
          </a:xfrm>
          <a:prstGeom prst="rect">
            <a:avLst/>
          </a:prstGeom>
          <a:noFill/>
        </p:spPr>
        <p:txBody>
          <a:bodyPr wrap="none" rtlCol="0">
            <a:spAutoFit/>
          </a:bodyPr>
          <a:lstStyle/>
          <a:p>
            <a:r>
              <a:rPr lang="en-US" sz="1200" dirty="0">
                <a:solidFill>
                  <a:schemeClr val="accent1">
                    <a:lumMod val="75000"/>
                  </a:schemeClr>
                </a:solidFill>
              </a:rPr>
              <a:t>Center on Great Teachers and Leaders Data Tool to Establish an Diverse, Effective Educator Workforce</a:t>
            </a:r>
          </a:p>
        </p:txBody>
      </p:sp>
    </p:spTree>
    <p:extLst>
      <p:ext uri="{BB962C8B-B14F-4D97-AF65-F5344CB8AC3E}">
        <p14:creationId xmlns:p14="http://schemas.microsoft.com/office/powerpoint/2010/main" val="1303503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BC9D-AE66-4514-808A-9E5BA502D4DC}"/>
              </a:ext>
            </a:extLst>
          </p:cNvPr>
          <p:cNvSpPr>
            <a:spLocks noGrp="1"/>
          </p:cNvSpPr>
          <p:nvPr>
            <p:ph type="title"/>
          </p:nvPr>
        </p:nvSpPr>
        <p:spPr>
          <a:xfrm>
            <a:off x="2930236" y="365125"/>
            <a:ext cx="8423564" cy="1325563"/>
          </a:xfrm>
        </p:spPr>
        <p:txBody>
          <a:bodyPr/>
          <a:lstStyle/>
          <a:p>
            <a:r>
              <a:rPr lang="en-US" dirty="0">
                <a:solidFill>
                  <a:schemeClr val="accent1">
                    <a:lumMod val="75000"/>
                  </a:schemeClr>
                </a:solidFill>
              </a:rPr>
              <a:t>Data Tool: Special Educator Shortages and Opportunity Gaps</a:t>
            </a:r>
          </a:p>
        </p:txBody>
      </p:sp>
      <p:pic>
        <p:nvPicPr>
          <p:cNvPr id="4" name="Content Placeholder 3" descr="analyze and report workforce and equity data &amp; uncover root causes">
            <a:extLst>
              <a:ext uri="{FF2B5EF4-FFF2-40B4-BE49-F238E27FC236}">
                <a16:creationId xmlns:a16="http://schemas.microsoft.com/office/drawing/2014/main" id="{808CF23F-CAF9-4EEF-8D6C-42F2040F4EC6}"/>
              </a:ext>
            </a:extLst>
          </p:cNvPr>
          <p:cNvPicPr>
            <a:picLocks noGrp="1" noChangeAspect="1"/>
          </p:cNvPicPr>
          <p:nvPr>
            <p:ph sz="half" idx="1"/>
          </p:nvPr>
        </p:nvPicPr>
        <p:blipFill rotWithShape="1">
          <a:blip r:embed="rId2"/>
          <a:srcRect l="23893" t="49745" r="50571"/>
          <a:stretch/>
        </p:blipFill>
        <p:spPr>
          <a:xfrm>
            <a:off x="92581" y="114991"/>
            <a:ext cx="2598665" cy="2033258"/>
          </a:xfrm>
          <a:prstGeom prst="rect">
            <a:avLst/>
          </a:prstGeom>
        </p:spPr>
      </p:pic>
      <p:sp>
        <p:nvSpPr>
          <p:cNvPr id="6" name="Content Placeholder 5">
            <a:extLst>
              <a:ext uri="{FF2B5EF4-FFF2-40B4-BE49-F238E27FC236}">
                <a16:creationId xmlns:a16="http://schemas.microsoft.com/office/drawing/2014/main" id="{038B2AB4-720D-4A61-A39F-024B043025E3}"/>
              </a:ext>
            </a:extLst>
          </p:cNvPr>
          <p:cNvSpPr>
            <a:spLocks noGrp="1"/>
          </p:cNvSpPr>
          <p:nvPr>
            <p:ph sz="half" idx="2"/>
          </p:nvPr>
        </p:nvSpPr>
        <p:spPr>
          <a:xfrm>
            <a:off x="514455" y="2308598"/>
            <a:ext cx="5181600" cy="4234212"/>
          </a:xfrm>
        </p:spPr>
        <p:txBody>
          <a:bodyPr>
            <a:normAutofit fontScale="85000" lnSpcReduction="20000"/>
          </a:bodyPr>
          <a:lstStyle/>
          <a:p>
            <a:r>
              <a:rPr lang="en-US" sz="2400" dirty="0">
                <a:solidFill>
                  <a:schemeClr val="accent1">
                    <a:lumMod val="75000"/>
                  </a:schemeClr>
                </a:solidFill>
              </a:rPr>
              <a:t>Assess where special education shortages are corresponding with the greatest “opportunity gaps” for students with disabilities (as identified by the state’s ESSA accountability metrics).</a:t>
            </a:r>
          </a:p>
          <a:p>
            <a:r>
              <a:rPr lang="en-US" sz="2400" dirty="0">
                <a:solidFill>
                  <a:schemeClr val="accent1">
                    <a:lumMod val="75000"/>
                  </a:schemeClr>
                </a:solidFill>
              </a:rPr>
              <a:t>Targeted on the schools and students that need the most help. </a:t>
            </a:r>
          </a:p>
          <a:p>
            <a:r>
              <a:rPr lang="en-US" sz="2400" dirty="0">
                <a:solidFill>
                  <a:schemeClr val="accent1">
                    <a:lumMod val="75000"/>
                  </a:schemeClr>
                </a:solidFill>
              </a:rPr>
              <a:t>Strategies tailored toward local contexts and evaluated based upon impact where needed the most.</a:t>
            </a:r>
          </a:p>
          <a:p>
            <a:endParaRPr lang="en-US" dirty="0"/>
          </a:p>
        </p:txBody>
      </p:sp>
      <p:pic>
        <p:nvPicPr>
          <p:cNvPr id="3" name="Picture 2" descr="Microsoft excel logo">
            <a:extLst>
              <a:ext uri="{FF2B5EF4-FFF2-40B4-BE49-F238E27FC236}">
                <a16:creationId xmlns:a16="http://schemas.microsoft.com/office/drawing/2014/main" id="{7EB7C7EB-5405-4D07-94B7-5DB8213F176D}"/>
              </a:ext>
            </a:extLst>
          </p:cNvPr>
          <p:cNvPicPr>
            <a:picLocks noChangeAspect="1"/>
          </p:cNvPicPr>
          <p:nvPr/>
        </p:nvPicPr>
        <p:blipFill>
          <a:blip r:embed="rId3"/>
          <a:stretch>
            <a:fillRect/>
          </a:stretch>
        </p:blipFill>
        <p:spPr>
          <a:xfrm>
            <a:off x="6604604" y="2599872"/>
            <a:ext cx="4749196" cy="1658256"/>
          </a:xfrm>
          <a:prstGeom prst="rect">
            <a:avLst/>
          </a:prstGeom>
          <a:ln>
            <a:solidFill>
              <a:schemeClr val="accent1"/>
            </a:solidFill>
          </a:ln>
        </p:spPr>
      </p:pic>
      <p:sp>
        <p:nvSpPr>
          <p:cNvPr id="7" name="TextBox 6">
            <a:extLst>
              <a:ext uri="{FF2B5EF4-FFF2-40B4-BE49-F238E27FC236}">
                <a16:creationId xmlns:a16="http://schemas.microsoft.com/office/drawing/2014/main" id="{418D30B6-F8BB-497B-AD4A-70C1F219AD18}"/>
              </a:ext>
            </a:extLst>
          </p:cNvPr>
          <p:cNvSpPr txBox="1"/>
          <p:nvPr/>
        </p:nvSpPr>
        <p:spPr>
          <a:xfrm>
            <a:off x="5603777" y="5893827"/>
            <a:ext cx="64959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Center on Great Teachers and Leaders Data Tool to Establish an Diverse, Effective Educator Workforce</a:t>
            </a:r>
          </a:p>
        </p:txBody>
      </p:sp>
    </p:spTree>
    <p:extLst>
      <p:ext uri="{BB962C8B-B14F-4D97-AF65-F5344CB8AC3E}">
        <p14:creationId xmlns:p14="http://schemas.microsoft.com/office/powerpoint/2010/main" val="3122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38FCA-6EC2-F24F-9EC1-09FDCFD7635B}"/>
              </a:ext>
            </a:extLst>
          </p:cNvPr>
          <p:cNvSpPr>
            <a:spLocks noGrp="1"/>
          </p:cNvSpPr>
          <p:nvPr>
            <p:ph type="title"/>
          </p:nvPr>
        </p:nvSpPr>
        <p:spPr/>
        <p:txBody>
          <a:bodyPr/>
          <a:lstStyle/>
          <a:p>
            <a:r>
              <a:rPr lang="en-US" dirty="0"/>
              <a:t>poll: Text your vote to </a:t>
            </a:r>
            <a:r>
              <a:rPr lang="en-US" b="1" u="sng" dirty="0"/>
              <a:t>650 600 9016</a:t>
            </a:r>
          </a:p>
        </p:txBody>
      </p:sp>
      <p:sp>
        <p:nvSpPr>
          <p:cNvPr id="3" name="Content Placeholder 2">
            <a:extLst>
              <a:ext uri="{FF2B5EF4-FFF2-40B4-BE49-F238E27FC236}">
                <a16:creationId xmlns:a16="http://schemas.microsoft.com/office/drawing/2014/main" id="{C2360A1D-BCA8-5441-B289-AC74F13E0D1E}"/>
              </a:ext>
            </a:extLst>
          </p:cNvPr>
          <p:cNvSpPr>
            <a:spLocks noGrp="1"/>
          </p:cNvSpPr>
          <p:nvPr>
            <p:ph idx="1"/>
          </p:nvPr>
        </p:nvSpPr>
        <p:spPr>
          <a:xfrm>
            <a:off x="838200" y="1485900"/>
            <a:ext cx="10515600" cy="4900613"/>
          </a:xfrm>
        </p:spPr>
        <p:txBody>
          <a:bodyPr>
            <a:normAutofit fontScale="92500" lnSpcReduction="10000"/>
          </a:bodyPr>
          <a:lstStyle/>
          <a:p>
            <a:pPr marL="0" indent="0">
              <a:buNone/>
            </a:pPr>
            <a:r>
              <a:rPr lang="en-US" dirty="0"/>
              <a:t>Rate your response to the following: These tools could help my organization conduct data and root cause analysis to select specific strategies to address teacher shortages.</a:t>
            </a:r>
          </a:p>
          <a:p>
            <a:r>
              <a:rPr lang="en-US" dirty="0"/>
              <a:t>Strongly agree: </a:t>
            </a:r>
            <a:r>
              <a:rPr lang="en-US" b="1" u="sng" dirty="0"/>
              <a:t>173089</a:t>
            </a:r>
          </a:p>
          <a:p>
            <a:r>
              <a:rPr lang="en-US" dirty="0"/>
              <a:t>Agree: </a:t>
            </a:r>
            <a:r>
              <a:rPr lang="en-US" b="1" u="sng" dirty="0"/>
              <a:t>173090</a:t>
            </a:r>
          </a:p>
          <a:p>
            <a:r>
              <a:rPr lang="en-US" dirty="0"/>
              <a:t>Disagree: </a:t>
            </a:r>
            <a:r>
              <a:rPr lang="en-US" b="1" u="sng" dirty="0"/>
              <a:t>173091</a:t>
            </a:r>
          </a:p>
          <a:p>
            <a:r>
              <a:rPr lang="en-US" dirty="0"/>
              <a:t>Strongly disagree: </a:t>
            </a:r>
            <a:r>
              <a:rPr lang="en-US" b="1" u="sng" dirty="0"/>
              <a:t>173092</a:t>
            </a:r>
          </a:p>
          <a:p>
            <a:r>
              <a:rPr lang="en-US" dirty="0"/>
              <a:t>Not applicable to my organization: </a:t>
            </a:r>
            <a:r>
              <a:rPr lang="en-US" b="1" u="sng" dirty="0"/>
              <a:t>173093</a:t>
            </a:r>
            <a:br>
              <a:rPr lang="en-US" dirty="0"/>
            </a:br>
            <a:endParaRPr lang="en-US" dirty="0"/>
          </a:p>
        </p:txBody>
      </p:sp>
    </p:spTree>
    <p:extLst>
      <p:ext uri="{BB962C8B-B14F-4D97-AF65-F5344CB8AC3E}">
        <p14:creationId xmlns:p14="http://schemas.microsoft.com/office/powerpoint/2010/main" val="353292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4961DEF4-5B41-4B52-94BE-1C6896A6A010}"/>
              </a:ext>
            </a:extLst>
          </p:cNvPr>
          <p:cNvSpPr txBox="1">
            <a:spLocks/>
          </p:cNvSpPr>
          <p:nvPr/>
        </p:nvSpPr>
        <p:spPr>
          <a:xfrm>
            <a:off x="2078153" y="269580"/>
            <a:ext cx="8991600" cy="1325563"/>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all" spc="0" normalizeH="0" baseline="0" noProof="0" dirty="0">
                <a:ln>
                  <a:noFill/>
                </a:ln>
                <a:solidFill>
                  <a:schemeClr val="accent1">
                    <a:lumMod val="75000"/>
                  </a:schemeClr>
                </a:solidFill>
                <a:effectLst/>
                <a:uLnTx/>
                <a:uFillTx/>
                <a:latin typeface="Gotham Bold" charset="0"/>
              </a:rPr>
              <a:t>Multiple options based upon </a:t>
            </a:r>
            <a:r>
              <a:rPr kumimoji="0" lang="en-US" sz="3600" b="0" i="0" u="none" strike="noStrike" kern="1200" cap="all" spc="0" normalizeH="0" baseline="0" noProof="0" dirty="0">
                <a:ln>
                  <a:noFill/>
                </a:ln>
                <a:solidFill>
                  <a:prstClr val="white"/>
                </a:solidFill>
                <a:effectLst/>
                <a:uLnTx/>
                <a:uFillTx/>
                <a:latin typeface="Gotham Bold" charset="0"/>
              </a:rPr>
              <a:t>needs</a:t>
            </a:r>
          </a:p>
        </p:txBody>
      </p:sp>
      <p:pic>
        <p:nvPicPr>
          <p:cNvPr id="5" name="Picture 4" descr="The Educator Talent Management Framework from the Center on Great Teachers and Leaders.">
            <a:extLst>
              <a:ext uri="{FF2B5EF4-FFF2-40B4-BE49-F238E27FC236}">
                <a16:creationId xmlns:a16="http://schemas.microsoft.com/office/drawing/2014/main" id="{2DBDC82A-BFEF-476C-9BA2-482EF7656D28}"/>
              </a:ext>
            </a:extLst>
          </p:cNvPr>
          <p:cNvPicPr/>
          <p:nvPr/>
        </p:nvPicPr>
        <p:blipFill rotWithShape="1">
          <a:blip r:embed="rId2" cstate="print">
            <a:extLst>
              <a:ext uri="{28A0092B-C50C-407E-A947-70E740481C1C}">
                <a14:useLocalDpi xmlns:a14="http://schemas.microsoft.com/office/drawing/2010/main" val="0"/>
              </a:ext>
            </a:extLst>
          </a:blip>
          <a:srcRect t="6645" r="10019"/>
          <a:stretch/>
        </p:blipFill>
        <p:spPr>
          <a:xfrm>
            <a:off x="3127660" y="1032324"/>
            <a:ext cx="5094516" cy="3701144"/>
          </a:xfrm>
          <a:prstGeom prst="rect">
            <a:avLst/>
          </a:prstGeom>
        </p:spPr>
      </p:pic>
      <p:sp>
        <p:nvSpPr>
          <p:cNvPr id="6" name="Rectangle: Rounded Corners 5">
            <a:extLst>
              <a:ext uri="{FF2B5EF4-FFF2-40B4-BE49-F238E27FC236}">
                <a16:creationId xmlns:a16="http://schemas.microsoft.com/office/drawing/2014/main" id="{280BC13F-548F-4883-8961-8A9DC939AC02}"/>
              </a:ext>
            </a:extLst>
          </p:cNvPr>
          <p:cNvSpPr/>
          <p:nvPr/>
        </p:nvSpPr>
        <p:spPr>
          <a:xfrm>
            <a:off x="111216" y="1481228"/>
            <a:ext cx="2161218" cy="959498"/>
          </a:xfrm>
          <a:prstGeom prst="round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Incentives and Loan Forgiveness</a:t>
            </a:r>
          </a:p>
        </p:txBody>
      </p:sp>
      <p:sp>
        <p:nvSpPr>
          <p:cNvPr id="15" name="Rectangle: Rounded Corners 14">
            <a:extLst>
              <a:ext uri="{FF2B5EF4-FFF2-40B4-BE49-F238E27FC236}">
                <a16:creationId xmlns:a16="http://schemas.microsoft.com/office/drawing/2014/main" id="{FFB9D89D-DB96-44A6-884E-3AAA5C584F45}"/>
              </a:ext>
            </a:extLst>
          </p:cNvPr>
          <p:cNvSpPr/>
          <p:nvPr/>
        </p:nvSpPr>
        <p:spPr>
          <a:xfrm>
            <a:off x="1028646" y="2561400"/>
            <a:ext cx="2099014" cy="959498"/>
          </a:xfrm>
          <a:prstGeom prst="round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Grow Your Own Programs</a:t>
            </a:r>
          </a:p>
        </p:txBody>
      </p:sp>
      <p:sp>
        <p:nvSpPr>
          <p:cNvPr id="18" name="Rectangle: Rounded Corners 17">
            <a:extLst>
              <a:ext uri="{FF2B5EF4-FFF2-40B4-BE49-F238E27FC236}">
                <a16:creationId xmlns:a16="http://schemas.microsoft.com/office/drawing/2014/main" id="{1BBFE626-6E35-4D9D-84F5-10A4CCC0D55B}"/>
              </a:ext>
            </a:extLst>
          </p:cNvPr>
          <p:cNvSpPr/>
          <p:nvPr/>
        </p:nvSpPr>
        <p:spPr>
          <a:xfrm>
            <a:off x="793872" y="3937526"/>
            <a:ext cx="2031947" cy="959498"/>
          </a:xfrm>
          <a:prstGeom prst="round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Paraprofessional Step Up Programs</a:t>
            </a:r>
          </a:p>
        </p:txBody>
      </p:sp>
      <p:sp>
        <p:nvSpPr>
          <p:cNvPr id="20" name="Rectangle: Rounded Corners 19">
            <a:extLst>
              <a:ext uri="{FF2B5EF4-FFF2-40B4-BE49-F238E27FC236}">
                <a16:creationId xmlns:a16="http://schemas.microsoft.com/office/drawing/2014/main" id="{2D909FAC-8805-4B78-B072-1D587B05FBF8}"/>
              </a:ext>
            </a:extLst>
          </p:cNvPr>
          <p:cNvSpPr/>
          <p:nvPr/>
        </p:nvSpPr>
        <p:spPr>
          <a:xfrm>
            <a:off x="2611125" y="5020649"/>
            <a:ext cx="2161218" cy="959498"/>
          </a:xfrm>
          <a:prstGeom prst="round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Competitive Compensation</a:t>
            </a:r>
          </a:p>
        </p:txBody>
      </p:sp>
      <p:sp>
        <p:nvSpPr>
          <p:cNvPr id="22" name="Rectangle: Rounded Corners 21">
            <a:extLst>
              <a:ext uri="{FF2B5EF4-FFF2-40B4-BE49-F238E27FC236}">
                <a16:creationId xmlns:a16="http://schemas.microsoft.com/office/drawing/2014/main" id="{D1E1BEAA-9B1E-4719-B525-720B92138B21}"/>
              </a:ext>
            </a:extLst>
          </p:cNvPr>
          <p:cNvSpPr/>
          <p:nvPr/>
        </p:nvSpPr>
        <p:spPr>
          <a:xfrm>
            <a:off x="5573502" y="5020649"/>
            <a:ext cx="2250407" cy="959498"/>
          </a:xfrm>
          <a:prstGeom prst="round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Teacher Leadership</a:t>
            </a:r>
          </a:p>
        </p:txBody>
      </p:sp>
      <p:sp>
        <p:nvSpPr>
          <p:cNvPr id="23" name="Rectangle: Rounded Corners 22">
            <a:extLst>
              <a:ext uri="{FF2B5EF4-FFF2-40B4-BE49-F238E27FC236}">
                <a16:creationId xmlns:a16="http://schemas.microsoft.com/office/drawing/2014/main" id="{4008648A-C426-499C-B49B-67CFC2045309}"/>
              </a:ext>
            </a:extLst>
          </p:cNvPr>
          <p:cNvSpPr/>
          <p:nvPr/>
        </p:nvSpPr>
        <p:spPr>
          <a:xfrm>
            <a:off x="8625068" y="5020649"/>
            <a:ext cx="2250407" cy="959498"/>
          </a:xfrm>
          <a:prstGeom prst="round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Quality Professional Learning Systems</a:t>
            </a:r>
          </a:p>
        </p:txBody>
      </p:sp>
      <p:sp>
        <p:nvSpPr>
          <p:cNvPr id="19" name="Rectangle: Rounded Corners 18">
            <a:extLst>
              <a:ext uri="{FF2B5EF4-FFF2-40B4-BE49-F238E27FC236}">
                <a16:creationId xmlns:a16="http://schemas.microsoft.com/office/drawing/2014/main" id="{46F53AFE-5BE1-4742-B94B-065ADA0D507E}"/>
              </a:ext>
            </a:extLst>
          </p:cNvPr>
          <p:cNvSpPr/>
          <p:nvPr/>
        </p:nvSpPr>
        <p:spPr>
          <a:xfrm>
            <a:off x="8498974" y="3761938"/>
            <a:ext cx="2334231" cy="959498"/>
          </a:xfrm>
          <a:prstGeom prst="round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Sign-on Bonus</a:t>
            </a:r>
          </a:p>
        </p:txBody>
      </p:sp>
      <p:sp>
        <p:nvSpPr>
          <p:cNvPr id="21" name="Rectangle: Rounded Corners 20">
            <a:extLst>
              <a:ext uri="{FF2B5EF4-FFF2-40B4-BE49-F238E27FC236}">
                <a16:creationId xmlns:a16="http://schemas.microsoft.com/office/drawing/2014/main" id="{786549D7-2F5A-4531-A8AA-1A3E61385889}"/>
              </a:ext>
            </a:extLst>
          </p:cNvPr>
          <p:cNvSpPr/>
          <p:nvPr/>
        </p:nvSpPr>
        <p:spPr>
          <a:xfrm>
            <a:off x="9666090" y="2595063"/>
            <a:ext cx="2418769" cy="959498"/>
          </a:xfrm>
          <a:prstGeom prst="round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National Board Certified Teachers</a:t>
            </a:r>
          </a:p>
        </p:txBody>
      </p:sp>
      <p:sp>
        <p:nvSpPr>
          <p:cNvPr id="13" name="Rectangle: Rounded Corners 12">
            <a:extLst>
              <a:ext uri="{FF2B5EF4-FFF2-40B4-BE49-F238E27FC236}">
                <a16:creationId xmlns:a16="http://schemas.microsoft.com/office/drawing/2014/main" id="{0B85C05F-9AA1-4063-A98A-7A39BDF36A41}"/>
              </a:ext>
            </a:extLst>
          </p:cNvPr>
          <p:cNvSpPr/>
          <p:nvPr/>
        </p:nvSpPr>
        <p:spPr>
          <a:xfrm>
            <a:off x="8553856" y="1415372"/>
            <a:ext cx="2515897" cy="959498"/>
          </a:xfrm>
          <a:prstGeom prst="round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Five Year Preparation Programs with Practice-Based Opportunities</a:t>
            </a:r>
          </a:p>
        </p:txBody>
      </p:sp>
    </p:spTree>
    <p:extLst>
      <p:ext uri="{BB962C8B-B14F-4D97-AF65-F5344CB8AC3E}">
        <p14:creationId xmlns:p14="http://schemas.microsoft.com/office/powerpoint/2010/main" val="3470177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38FCA-6EC2-F24F-9EC1-09FDCFD7635B}"/>
              </a:ext>
            </a:extLst>
          </p:cNvPr>
          <p:cNvSpPr>
            <a:spLocks noGrp="1"/>
          </p:cNvSpPr>
          <p:nvPr>
            <p:ph type="title"/>
          </p:nvPr>
        </p:nvSpPr>
        <p:spPr/>
        <p:txBody>
          <a:bodyPr/>
          <a:lstStyle/>
          <a:p>
            <a:r>
              <a:rPr lang="en-US" dirty="0"/>
              <a:t>Poll 2: Text your vote to </a:t>
            </a:r>
            <a:r>
              <a:rPr lang="en-US" b="1" u="sng" dirty="0"/>
              <a:t>650 600 9016</a:t>
            </a:r>
          </a:p>
        </p:txBody>
      </p:sp>
      <p:sp>
        <p:nvSpPr>
          <p:cNvPr id="3" name="Content Placeholder 2">
            <a:extLst>
              <a:ext uri="{FF2B5EF4-FFF2-40B4-BE49-F238E27FC236}">
                <a16:creationId xmlns:a16="http://schemas.microsoft.com/office/drawing/2014/main" id="{C2360A1D-BCA8-5441-B289-AC74F13E0D1E}"/>
              </a:ext>
            </a:extLst>
          </p:cNvPr>
          <p:cNvSpPr>
            <a:spLocks noGrp="1"/>
          </p:cNvSpPr>
          <p:nvPr>
            <p:ph idx="1"/>
          </p:nvPr>
        </p:nvSpPr>
        <p:spPr>
          <a:xfrm>
            <a:off x="838200" y="1485900"/>
            <a:ext cx="10515600" cy="4900613"/>
          </a:xfrm>
        </p:spPr>
        <p:txBody>
          <a:bodyPr>
            <a:normAutofit/>
          </a:bodyPr>
          <a:lstStyle/>
          <a:p>
            <a:pPr marL="0" indent="0">
              <a:buNone/>
            </a:pPr>
            <a:r>
              <a:rPr lang="en-US" dirty="0"/>
              <a:t>Rate your response to the following: This presentation increased my awareness and knowledge of strategies to address shortages of special education teachers. </a:t>
            </a:r>
          </a:p>
          <a:p>
            <a:r>
              <a:rPr lang="en-US" dirty="0"/>
              <a:t>Strongly agree: </a:t>
            </a:r>
            <a:r>
              <a:rPr lang="en-US" b="1" u="sng" dirty="0"/>
              <a:t>173085</a:t>
            </a:r>
          </a:p>
          <a:p>
            <a:r>
              <a:rPr lang="en-US" dirty="0"/>
              <a:t>Agree: </a:t>
            </a:r>
            <a:r>
              <a:rPr lang="en-US" b="1" u="sng" dirty="0"/>
              <a:t>173086</a:t>
            </a:r>
          </a:p>
          <a:p>
            <a:r>
              <a:rPr lang="en-US" dirty="0"/>
              <a:t>Disagree: </a:t>
            </a:r>
            <a:r>
              <a:rPr lang="en-US" b="1" u="sng" dirty="0"/>
              <a:t>173087</a:t>
            </a:r>
          </a:p>
          <a:p>
            <a:r>
              <a:rPr lang="en-US" dirty="0"/>
              <a:t>Strongly disagree: </a:t>
            </a:r>
            <a:r>
              <a:rPr lang="en-US" b="1" u="sng" dirty="0"/>
              <a:t>173088</a:t>
            </a:r>
          </a:p>
        </p:txBody>
      </p:sp>
    </p:spTree>
    <p:extLst>
      <p:ext uri="{BB962C8B-B14F-4D97-AF65-F5344CB8AC3E}">
        <p14:creationId xmlns:p14="http://schemas.microsoft.com/office/powerpoint/2010/main" val="2890263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Gotham Bold" charset="0"/>
                <a:ea typeface="Gotham Bold" charset="0"/>
                <a:cs typeface="Gotham Bold" charset="0"/>
              </a:rPr>
              <a:t>DISCLAIMER</a:t>
            </a:r>
          </a:p>
        </p:txBody>
      </p:sp>
      <p:pic>
        <p:nvPicPr>
          <p:cNvPr id="6" name="Picture 5" descr="U.S. Office of Special Education Programs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7" name="TextBox 6"/>
          <p:cNvSpPr txBox="1"/>
          <p:nvPr/>
        </p:nvSpPr>
        <p:spPr>
          <a:xfrm>
            <a:off x="2597258" y="2364271"/>
            <a:ext cx="8756542" cy="2585323"/>
          </a:xfrm>
          <a:prstGeom prst="rect">
            <a:avLst/>
          </a:prstGeom>
          <a:noFill/>
        </p:spPr>
        <p:txBody>
          <a:bodyPr wrap="square" rtlCol="0">
            <a:spAutoFit/>
          </a:bodyPr>
          <a:lstStyle/>
          <a:p>
            <a:pPr>
              <a:lnSpc>
                <a:spcPct val="150000"/>
              </a:lnSpc>
            </a:pPr>
            <a:r>
              <a:rPr lang="en-US" dirty="0">
                <a:solidFill>
                  <a:schemeClr val="accent1">
                    <a:lumMod val="75000"/>
                  </a:schemeClr>
                </a:solidFill>
                <a:latin typeface="Helvetica Neue" charset="0"/>
                <a:ea typeface="Helvetica Neue" charset="0"/>
                <a:cs typeface="Helvetica Neue" charset="0"/>
              </a:rPr>
              <a:t>This content was produced under U.S. Department of Education, Office of Special Education Programs, Award No. H325A120003. Bonnie Jones and David Guardino serve as the project officers.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1076657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lumMod val="75000"/>
                  </a:schemeClr>
                </a:solidFill>
              </a:rPr>
              <a:t>Why should we Be Concerned?</a:t>
            </a:r>
          </a:p>
        </p:txBody>
      </p:sp>
      <p:sp>
        <p:nvSpPr>
          <p:cNvPr id="5" name="Content Placeholder 4"/>
          <p:cNvSpPr>
            <a:spLocks noGrp="1"/>
          </p:cNvSpPr>
          <p:nvPr>
            <p:ph idx="1"/>
          </p:nvPr>
        </p:nvSpPr>
        <p:spPr>
          <a:xfrm>
            <a:off x="838200" y="1690688"/>
            <a:ext cx="10515600" cy="1325564"/>
          </a:xfrm>
        </p:spPr>
        <p:txBody>
          <a:bodyPr>
            <a:normAutofit/>
          </a:bodyPr>
          <a:lstStyle/>
          <a:p>
            <a:pPr marL="57150" lvl="0" indent="0" defTabSz="457200">
              <a:lnSpc>
                <a:spcPct val="100000"/>
              </a:lnSpc>
              <a:spcBef>
                <a:spcPct val="20000"/>
              </a:spcBef>
              <a:buNone/>
              <a:defRPr/>
            </a:pPr>
            <a:r>
              <a:rPr lang="en-US" sz="3600" dirty="0">
                <a:solidFill>
                  <a:schemeClr val="accent1">
                    <a:lumMod val="75000"/>
                  </a:schemeClr>
                </a:solidFill>
                <a:latin typeface="Calibri" panose="020F0502020204030204"/>
              </a:rPr>
              <a:t>Shortages in Special Education have been with us forever, but now they are reaching crisis proportions.</a:t>
            </a:r>
          </a:p>
          <a:p>
            <a:pPr marL="2743200" lvl="6" indent="0" defTabSz="457200">
              <a:lnSpc>
                <a:spcPct val="100000"/>
              </a:lnSpc>
              <a:spcBef>
                <a:spcPct val="20000"/>
              </a:spcBef>
              <a:buNone/>
              <a:defRPr/>
            </a:pPr>
            <a:endParaRPr lang="en-US" sz="2400" i="1" dirty="0">
              <a:solidFill>
                <a:schemeClr val="accent1">
                  <a:lumMod val="75000"/>
                </a:schemeClr>
              </a:solidFill>
            </a:endParaRPr>
          </a:p>
          <a:p>
            <a:pPr marL="2743200" lvl="6" indent="0" defTabSz="457200">
              <a:lnSpc>
                <a:spcPct val="100000"/>
              </a:lnSpc>
              <a:spcBef>
                <a:spcPct val="20000"/>
              </a:spcBef>
              <a:buNone/>
              <a:defRPr/>
            </a:pPr>
            <a:endParaRPr lang="en-US" sz="2400" i="1" dirty="0">
              <a:solidFill>
                <a:schemeClr val="accent1">
                  <a:lumMod val="75000"/>
                </a:schemeClr>
              </a:solidFill>
            </a:endParaRPr>
          </a:p>
          <a:p>
            <a:pPr marL="2743200" lvl="6" indent="0" defTabSz="457200">
              <a:lnSpc>
                <a:spcPct val="100000"/>
              </a:lnSpc>
              <a:spcBef>
                <a:spcPct val="20000"/>
              </a:spcBef>
              <a:buNone/>
              <a:defRPr/>
            </a:pPr>
            <a:endParaRPr lang="en-US" sz="2400" i="1" dirty="0">
              <a:solidFill>
                <a:schemeClr val="accent1">
                  <a:lumMod val="75000"/>
                </a:schemeClr>
              </a:solidFill>
            </a:endParaRPr>
          </a:p>
          <a:p>
            <a:pPr marL="2743200" lvl="6" indent="0" defTabSz="457200">
              <a:lnSpc>
                <a:spcPct val="100000"/>
              </a:lnSpc>
              <a:spcBef>
                <a:spcPct val="20000"/>
              </a:spcBef>
              <a:buNone/>
              <a:defRPr/>
            </a:pPr>
            <a:endParaRPr lang="en-US" sz="2400" i="1" dirty="0">
              <a:solidFill>
                <a:schemeClr val="accent1">
                  <a:lumMod val="75000"/>
                </a:schemeClr>
              </a:solidFill>
            </a:endParaRPr>
          </a:p>
          <a:p>
            <a:pPr marL="2743200" lvl="6" indent="0" defTabSz="457200">
              <a:lnSpc>
                <a:spcPct val="100000"/>
              </a:lnSpc>
              <a:spcBef>
                <a:spcPct val="20000"/>
              </a:spcBef>
              <a:buNone/>
              <a:defRPr/>
            </a:pPr>
            <a:endParaRPr lang="en-US" sz="2400" i="1" dirty="0">
              <a:solidFill>
                <a:schemeClr val="accent1">
                  <a:lumMod val="75000"/>
                </a:schemeClr>
              </a:solidFill>
            </a:endParaRPr>
          </a:p>
          <a:p>
            <a:pPr marL="2743200" lvl="6" indent="0" defTabSz="457200">
              <a:lnSpc>
                <a:spcPct val="100000"/>
              </a:lnSpc>
              <a:spcBef>
                <a:spcPct val="20000"/>
              </a:spcBef>
              <a:buNone/>
              <a:defRPr/>
            </a:pPr>
            <a:endParaRPr lang="en-US" sz="2400" i="1" dirty="0">
              <a:solidFill>
                <a:schemeClr val="accent1">
                  <a:lumMod val="75000"/>
                </a:schemeClr>
              </a:solidFill>
            </a:endParaRPr>
          </a:p>
        </p:txBody>
      </p:sp>
      <p:pic>
        <p:nvPicPr>
          <p:cNvPr id="2" name="Picture 1" descr="A &quot;Crisis Just Ahead&quot; sign with lightning in the background">
            <a:extLst>
              <a:ext uri="{FF2B5EF4-FFF2-40B4-BE49-F238E27FC236}">
                <a16:creationId xmlns:a16="http://schemas.microsoft.com/office/drawing/2014/main" id="{8B0A0AF5-74BF-A948-8129-F1C1F1C25C87}"/>
              </a:ext>
            </a:extLst>
          </p:cNvPr>
          <p:cNvPicPr>
            <a:picLocks noChangeAspect="1"/>
          </p:cNvPicPr>
          <p:nvPr/>
        </p:nvPicPr>
        <p:blipFill>
          <a:blip r:embed="rId3"/>
          <a:stretch>
            <a:fillRect/>
          </a:stretch>
        </p:blipFill>
        <p:spPr>
          <a:xfrm>
            <a:off x="3483981" y="3183037"/>
            <a:ext cx="4287132" cy="2264891"/>
          </a:xfrm>
          <a:prstGeom prst="rect">
            <a:avLst/>
          </a:prstGeom>
        </p:spPr>
      </p:pic>
    </p:spTree>
    <p:extLst>
      <p:ext uri="{BB962C8B-B14F-4D97-AF65-F5344CB8AC3E}">
        <p14:creationId xmlns:p14="http://schemas.microsoft.com/office/powerpoint/2010/main" val="2009930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E6F6C4D-4C70-42A5-8350-3A06CED108A9}"/>
              </a:ext>
            </a:extLst>
          </p:cNvPr>
          <p:cNvPicPr>
            <a:picLocks noGrp="1" noChangeAspect="1"/>
          </p:cNvPicPr>
          <p:nvPr>
            <p:ph idx="1"/>
          </p:nvPr>
        </p:nvPicPr>
        <p:blipFill rotWithShape="1">
          <a:blip r:embed="rId2"/>
          <a:srcRect l="20109" t="43521" r="25411" b="12645"/>
          <a:stretch/>
        </p:blipFill>
        <p:spPr>
          <a:xfrm>
            <a:off x="194896" y="624468"/>
            <a:ext cx="11802208" cy="5341434"/>
          </a:xfrm>
          <a:prstGeom prst="rect">
            <a:avLst/>
          </a:prstGeom>
          <a:ln>
            <a:solidFill>
              <a:schemeClr val="accent1"/>
            </a:solidFill>
          </a:ln>
        </p:spPr>
      </p:pic>
    </p:spTree>
    <p:extLst>
      <p:ext uri="{BB962C8B-B14F-4D97-AF65-F5344CB8AC3E}">
        <p14:creationId xmlns:p14="http://schemas.microsoft.com/office/powerpoint/2010/main" val="4266843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136B1-0B7B-40D9-BEFB-1823F084D920}"/>
              </a:ext>
            </a:extLst>
          </p:cNvPr>
          <p:cNvSpPr>
            <a:spLocks noGrp="1"/>
          </p:cNvSpPr>
          <p:nvPr>
            <p:ph type="title"/>
          </p:nvPr>
        </p:nvSpPr>
        <p:spPr/>
        <p:txBody>
          <a:bodyPr/>
          <a:lstStyle/>
          <a:p>
            <a:r>
              <a:rPr lang="en-US" dirty="0"/>
              <a:t>Professional Learning in Inclusive Leadership</a:t>
            </a:r>
          </a:p>
        </p:txBody>
      </p:sp>
      <p:pic>
        <p:nvPicPr>
          <p:cNvPr id="4" name="Content Placeholder 3">
            <a:extLst>
              <a:ext uri="{FF2B5EF4-FFF2-40B4-BE49-F238E27FC236}">
                <a16:creationId xmlns:a16="http://schemas.microsoft.com/office/drawing/2014/main" id="{8FB40CF2-B28A-40B8-97E9-8D872F8977E5}"/>
              </a:ext>
            </a:extLst>
          </p:cNvPr>
          <p:cNvPicPr>
            <a:picLocks noGrp="1" noChangeAspect="1"/>
          </p:cNvPicPr>
          <p:nvPr>
            <p:ph idx="1"/>
          </p:nvPr>
        </p:nvPicPr>
        <p:blipFill rotWithShape="1">
          <a:blip r:embed="rId2"/>
          <a:srcRect l="25369" t="15438" r="41006" b="45598"/>
          <a:stretch/>
        </p:blipFill>
        <p:spPr>
          <a:xfrm>
            <a:off x="1008667" y="1846118"/>
            <a:ext cx="4856768" cy="3165764"/>
          </a:xfrm>
          <a:prstGeom prst="rect">
            <a:avLst/>
          </a:prstGeom>
        </p:spPr>
      </p:pic>
      <p:pic>
        <p:nvPicPr>
          <p:cNvPr id="5" name="Picture 4">
            <a:extLst>
              <a:ext uri="{FF2B5EF4-FFF2-40B4-BE49-F238E27FC236}">
                <a16:creationId xmlns:a16="http://schemas.microsoft.com/office/drawing/2014/main" id="{F0CA3CA3-5499-4D78-9BBF-BF0180BA74DD}"/>
              </a:ext>
            </a:extLst>
          </p:cNvPr>
          <p:cNvPicPr>
            <a:picLocks noChangeAspect="1"/>
          </p:cNvPicPr>
          <p:nvPr/>
        </p:nvPicPr>
        <p:blipFill rotWithShape="1">
          <a:blip r:embed="rId2"/>
          <a:srcRect l="25438" t="82636" r="41469" b="6254"/>
          <a:stretch/>
        </p:blipFill>
        <p:spPr>
          <a:xfrm>
            <a:off x="1008667" y="5011882"/>
            <a:ext cx="4823832" cy="917177"/>
          </a:xfrm>
          <a:prstGeom prst="rect">
            <a:avLst/>
          </a:prstGeom>
        </p:spPr>
      </p:pic>
    </p:spTree>
    <p:extLst>
      <p:ext uri="{BB962C8B-B14F-4D97-AF65-F5344CB8AC3E}">
        <p14:creationId xmlns:p14="http://schemas.microsoft.com/office/powerpoint/2010/main" val="3890579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6A3E-FE05-C046-B7F3-B62FE4A7F374}"/>
              </a:ext>
            </a:extLst>
          </p:cNvPr>
          <p:cNvSpPr>
            <a:spLocks noGrp="1"/>
          </p:cNvSpPr>
          <p:nvPr>
            <p:ph type="title"/>
          </p:nvPr>
        </p:nvSpPr>
        <p:spPr/>
        <p:txBody>
          <a:bodyPr/>
          <a:lstStyle/>
          <a:p>
            <a:r>
              <a:rPr lang="en-US" dirty="0">
                <a:solidFill>
                  <a:schemeClr val="accent1">
                    <a:lumMod val="75000"/>
                  </a:schemeClr>
                </a:solidFill>
              </a:rPr>
              <a:t>What the Data Tells us</a:t>
            </a:r>
          </a:p>
        </p:txBody>
      </p:sp>
      <p:sp>
        <p:nvSpPr>
          <p:cNvPr id="3" name="Content Placeholder 2">
            <a:extLst>
              <a:ext uri="{FF2B5EF4-FFF2-40B4-BE49-F238E27FC236}">
                <a16:creationId xmlns:a16="http://schemas.microsoft.com/office/drawing/2014/main" id="{6153E99F-A1A4-AD49-9BF7-1A2FFE258B79}"/>
              </a:ext>
            </a:extLst>
          </p:cNvPr>
          <p:cNvSpPr>
            <a:spLocks noGrp="1"/>
          </p:cNvSpPr>
          <p:nvPr>
            <p:ph idx="1"/>
          </p:nvPr>
        </p:nvSpPr>
        <p:spPr/>
        <p:txBody>
          <a:bodyPr>
            <a:normAutofit/>
          </a:bodyPr>
          <a:lstStyle/>
          <a:p>
            <a:pPr marL="742950" lvl="1" indent="-285750" defTabSz="457200">
              <a:lnSpc>
                <a:spcPct val="100000"/>
              </a:lnSpc>
              <a:spcBef>
                <a:spcPct val="20000"/>
              </a:spcBef>
              <a:buFont typeface="Arial" panose="020B0604020202020204" pitchFamily="34" charset="0"/>
              <a:buChar char="•"/>
              <a:defRPr/>
            </a:pPr>
            <a:r>
              <a:rPr lang="en-US" sz="3200" dirty="0">
                <a:solidFill>
                  <a:schemeClr val="accent1">
                    <a:lumMod val="75000"/>
                  </a:schemeClr>
                </a:solidFill>
                <a:latin typeface="Calibri" panose="020F0502020204030204"/>
              </a:rPr>
              <a:t>48 states and the District of Columbia report shortages of special education teachers</a:t>
            </a:r>
          </a:p>
          <a:p>
            <a:pPr marL="742950" lvl="1" indent="-285750" defTabSz="457200">
              <a:lnSpc>
                <a:spcPct val="100000"/>
              </a:lnSpc>
              <a:spcBef>
                <a:spcPct val="20000"/>
              </a:spcBef>
              <a:buFont typeface="Arial" panose="020B0604020202020204" pitchFamily="34" charset="0"/>
              <a:buChar char="•"/>
              <a:defRPr/>
            </a:pPr>
            <a:r>
              <a:rPr lang="en-US" sz="3200" dirty="0">
                <a:solidFill>
                  <a:schemeClr val="accent1">
                    <a:lumMod val="75000"/>
                  </a:schemeClr>
                </a:solidFill>
                <a:latin typeface="Calibri" panose="020F0502020204030204"/>
              </a:rPr>
              <a:t>42 states report shortages of early intervention providers</a:t>
            </a:r>
          </a:p>
          <a:p>
            <a:pPr marL="742950" lvl="1" indent="-285750" defTabSz="457200">
              <a:lnSpc>
                <a:spcPct val="100000"/>
              </a:lnSpc>
              <a:spcBef>
                <a:spcPct val="20000"/>
              </a:spcBef>
              <a:buFont typeface="Arial" panose="020B0604020202020204" pitchFamily="34" charset="0"/>
              <a:buChar char="•"/>
              <a:defRPr/>
            </a:pPr>
            <a:endParaRPr lang="en-US" sz="3200" i="1" dirty="0">
              <a:solidFill>
                <a:schemeClr val="accent1">
                  <a:lumMod val="75000"/>
                </a:schemeClr>
              </a:solidFill>
              <a:latin typeface="Calibri" panose="020F0502020204030204"/>
            </a:endParaRPr>
          </a:p>
          <a:p>
            <a:pPr marL="742950" lvl="1" indent="-285750" defTabSz="457200">
              <a:lnSpc>
                <a:spcPct val="100000"/>
              </a:lnSpc>
              <a:spcBef>
                <a:spcPct val="20000"/>
              </a:spcBef>
              <a:buFont typeface="Arial" panose="020B0604020202020204" pitchFamily="34" charset="0"/>
              <a:buChar char="•"/>
              <a:defRPr/>
            </a:pPr>
            <a:endParaRPr lang="en-US" sz="3200" i="1" dirty="0">
              <a:solidFill>
                <a:schemeClr val="accent1">
                  <a:lumMod val="75000"/>
                </a:schemeClr>
              </a:solidFill>
              <a:latin typeface="Calibri" panose="020F0502020204030204"/>
            </a:endParaRPr>
          </a:p>
          <a:p>
            <a:pPr marL="2114550" lvl="4" indent="-285750" defTabSz="457200">
              <a:lnSpc>
                <a:spcPct val="100000"/>
              </a:lnSpc>
              <a:spcBef>
                <a:spcPct val="20000"/>
              </a:spcBef>
              <a:buFont typeface="Arial" panose="020B0604020202020204" pitchFamily="34" charset="0"/>
              <a:buChar char="•"/>
              <a:defRPr/>
            </a:pPr>
            <a:r>
              <a:rPr lang="en-US" sz="2000" i="1" dirty="0">
                <a:solidFill>
                  <a:schemeClr val="accent1">
                    <a:lumMod val="75000"/>
                  </a:schemeClr>
                </a:solidFill>
              </a:rPr>
              <a:t>Council for Exceptional Children Issue Brief (2018)</a:t>
            </a:r>
            <a:endParaRPr lang="en-US" dirty="0"/>
          </a:p>
        </p:txBody>
      </p:sp>
    </p:spTree>
    <p:extLst>
      <p:ext uri="{BB962C8B-B14F-4D97-AF65-F5344CB8AC3E}">
        <p14:creationId xmlns:p14="http://schemas.microsoft.com/office/powerpoint/2010/main" val="97327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4F749-19C1-354D-BCFE-0A2CCB41EE8A}"/>
              </a:ext>
            </a:extLst>
          </p:cNvPr>
          <p:cNvSpPr>
            <a:spLocks noGrp="1"/>
          </p:cNvSpPr>
          <p:nvPr>
            <p:ph type="title"/>
          </p:nvPr>
        </p:nvSpPr>
        <p:spPr/>
        <p:txBody>
          <a:bodyPr/>
          <a:lstStyle/>
          <a:p>
            <a:r>
              <a:rPr lang="en-US" dirty="0">
                <a:solidFill>
                  <a:schemeClr val="accent1">
                    <a:lumMod val="75000"/>
                  </a:schemeClr>
                </a:solidFill>
              </a:rPr>
              <a:t>Equity issues!</a:t>
            </a:r>
          </a:p>
        </p:txBody>
      </p:sp>
      <p:pic>
        <p:nvPicPr>
          <p:cNvPr id="4" name="Content Placeholder 3" descr="Children sitting in their desks in a classroom">
            <a:extLst>
              <a:ext uri="{FF2B5EF4-FFF2-40B4-BE49-F238E27FC236}">
                <a16:creationId xmlns:a16="http://schemas.microsoft.com/office/drawing/2014/main" id="{18341196-6510-6443-B06E-29F6D5E03DD5}"/>
              </a:ext>
            </a:extLst>
          </p:cNvPr>
          <p:cNvPicPr>
            <a:picLocks noGrp="1" noChangeAspect="1"/>
          </p:cNvPicPr>
          <p:nvPr>
            <p:ph idx="1"/>
          </p:nvPr>
        </p:nvPicPr>
        <p:blipFill>
          <a:blip r:embed="rId2"/>
          <a:stretch>
            <a:fillRect/>
          </a:stretch>
        </p:blipFill>
        <p:spPr>
          <a:xfrm>
            <a:off x="3442741" y="1903751"/>
            <a:ext cx="5306518" cy="3098422"/>
          </a:xfrm>
          <a:prstGeom prst="rect">
            <a:avLst/>
          </a:prstGeom>
        </p:spPr>
      </p:pic>
    </p:spTree>
    <p:extLst>
      <p:ext uri="{BB962C8B-B14F-4D97-AF65-F5344CB8AC3E}">
        <p14:creationId xmlns:p14="http://schemas.microsoft.com/office/powerpoint/2010/main" val="2253728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5A9F3-F0E6-014D-8BA5-B3845302DC10}"/>
              </a:ext>
            </a:extLst>
          </p:cNvPr>
          <p:cNvSpPr>
            <a:spLocks noGrp="1"/>
          </p:cNvSpPr>
          <p:nvPr>
            <p:ph type="title"/>
          </p:nvPr>
        </p:nvSpPr>
        <p:spPr/>
        <p:txBody>
          <a:bodyPr/>
          <a:lstStyle/>
          <a:p>
            <a:r>
              <a:rPr lang="en-US" dirty="0">
                <a:solidFill>
                  <a:schemeClr val="accent1">
                    <a:lumMod val="75000"/>
                  </a:schemeClr>
                </a:solidFill>
              </a:rPr>
              <a:t>some students are impacted more </a:t>
            </a:r>
            <a:br>
              <a:rPr lang="en-US" dirty="0">
                <a:solidFill>
                  <a:schemeClr val="accent1">
                    <a:lumMod val="75000"/>
                  </a:schemeClr>
                </a:solidFill>
              </a:rPr>
            </a:br>
            <a:r>
              <a:rPr lang="en-US" dirty="0">
                <a:solidFill>
                  <a:schemeClr val="accent1">
                    <a:lumMod val="75000"/>
                  </a:schemeClr>
                </a:solidFill>
              </a:rPr>
              <a:t>than others</a:t>
            </a:r>
          </a:p>
        </p:txBody>
      </p:sp>
      <p:sp>
        <p:nvSpPr>
          <p:cNvPr id="3" name="Content Placeholder 2">
            <a:extLst>
              <a:ext uri="{FF2B5EF4-FFF2-40B4-BE49-F238E27FC236}">
                <a16:creationId xmlns:a16="http://schemas.microsoft.com/office/drawing/2014/main" id="{7906CEC2-02F7-9340-8CF4-0F1200291819}"/>
              </a:ext>
            </a:extLst>
          </p:cNvPr>
          <p:cNvSpPr>
            <a:spLocks noGrp="1"/>
          </p:cNvSpPr>
          <p:nvPr>
            <p:ph idx="1"/>
          </p:nvPr>
        </p:nvSpPr>
        <p:spPr/>
        <p:txBody>
          <a:bodyPr/>
          <a:lstStyle/>
          <a:p>
            <a:pPr marL="742950" lvl="1" indent="-285750" defTabSz="457200">
              <a:lnSpc>
                <a:spcPct val="100000"/>
              </a:lnSpc>
              <a:spcBef>
                <a:spcPct val="20000"/>
              </a:spcBef>
              <a:buFont typeface="Arial" panose="020B0604020202020204" pitchFamily="34" charset="0"/>
              <a:buChar char="•"/>
              <a:defRPr/>
            </a:pPr>
            <a:r>
              <a:rPr lang="en-US" sz="3200" dirty="0">
                <a:solidFill>
                  <a:schemeClr val="accent1">
                    <a:lumMod val="75000"/>
                  </a:schemeClr>
                </a:solidFill>
                <a:latin typeface="Calibri" panose="020F0502020204030204"/>
              </a:rPr>
              <a:t>Shortages of special educators from diverse backgrounds are the most dramatic</a:t>
            </a:r>
          </a:p>
          <a:p>
            <a:pPr marL="742950" lvl="1" indent="-285750" defTabSz="457200">
              <a:lnSpc>
                <a:spcPct val="100000"/>
              </a:lnSpc>
              <a:spcBef>
                <a:spcPct val="20000"/>
              </a:spcBef>
              <a:buFont typeface="Arial" panose="020B0604020202020204" pitchFamily="34" charset="0"/>
              <a:buChar char="•"/>
              <a:defRPr/>
            </a:pPr>
            <a:r>
              <a:rPr lang="en-US" sz="3200" dirty="0">
                <a:solidFill>
                  <a:schemeClr val="accent1">
                    <a:lumMod val="75000"/>
                  </a:schemeClr>
                </a:solidFill>
                <a:latin typeface="Calibri" panose="020F0502020204030204"/>
              </a:rPr>
              <a:t>Students served in special schools are more likely to have less prepared teachers </a:t>
            </a:r>
          </a:p>
          <a:p>
            <a:pPr marL="457200" lvl="1" indent="0" defTabSz="457200">
              <a:lnSpc>
                <a:spcPct val="100000"/>
              </a:lnSpc>
              <a:spcBef>
                <a:spcPct val="20000"/>
              </a:spcBef>
              <a:buNone/>
              <a:defRPr/>
            </a:pPr>
            <a:endParaRPr lang="en-US" sz="3200" dirty="0">
              <a:solidFill>
                <a:schemeClr val="accent1">
                  <a:lumMod val="75000"/>
                </a:schemeClr>
              </a:solidFill>
              <a:latin typeface="Calibri" panose="020F0502020204030204"/>
            </a:endParaRPr>
          </a:p>
          <a:p>
            <a:pPr marL="2114550" lvl="4" indent="-285750" defTabSz="457200">
              <a:lnSpc>
                <a:spcPct val="100000"/>
              </a:lnSpc>
              <a:spcBef>
                <a:spcPct val="20000"/>
              </a:spcBef>
              <a:buFont typeface="Arial" panose="020B0604020202020204" pitchFamily="34" charset="0"/>
              <a:buChar char="•"/>
              <a:defRPr/>
            </a:pPr>
            <a:r>
              <a:rPr lang="en-US" sz="2600" i="1" dirty="0">
                <a:solidFill>
                  <a:schemeClr val="accent1">
                    <a:lumMod val="75000"/>
                  </a:schemeClr>
                </a:solidFill>
              </a:rPr>
              <a:t>Fall &amp; Billingsley, 2011; Mason-Williams, Gagnon, &amp; Bettini, 2017</a:t>
            </a:r>
          </a:p>
          <a:p>
            <a:pPr marL="742950" lvl="1" indent="-285750" defTabSz="457200">
              <a:lnSpc>
                <a:spcPct val="100000"/>
              </a:lnSpc>
              <a:spcBef>
                <a:spcPct val="20000"/>
              </a:spcBef>
              <a:buFont typeface="Arial" panose="020B0604020202020204" pitchFamily="34" charset="0"/>
              <a:buChar char="•"/>
              <a:defRPr/>
            </a:pPr>
            <a:endParaRPr lang="en-US" sz="3200" dirty="0">
              <a:solidFill>
                <a:schemeClr val="accent1">
                  <a:lumMod val="75000"/>
                </a:schemeClr>
              </a:solidFill>
              <a:latin typeface="Calibri" panose="020F0502020204030204"/>
            </a:endParaRPr>
          </a:p>
          <a:p>
            <a:endParaRPr lang="en-US" dirty="0"/>
          </a:p>
        </p:txBody>
      </p:sp>
    </p:spTree>
    <p:extLst>
      <p:ext uri="{BB962C8B-B14F-4D97-AF65-F5344CB8AC3E}">
        <p14:creationId xmlns:p14="http://schemas.microsoft.com/office/powerpoint/2010/main" val="32831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AB30B-7B81-CC43-B4D7-5A7228771E11}"/>
              </a:ext>
            </a:extLst>
          </p:cNvPr>
          <p:cNvSpPr>
            <a:spLocks noGrp="1"/>
          </p:cNvSpPr>
          <p:nvPr>
            <p:ph type="title"/>
          </p:nvPr>
        </p:nvSpPr>
        <p:spPr/>
        <p:txBody>
          <a:bodyPr/>
          <a:lstStyle/>
          <a:p>
            <a:r>
              <a:rPr lang="en-US" dirty="0">
                <a:solidFill>
                  <a:schemeClr val="accent1">
                    <a:lumMod val="75000"/>
                  </a:schemeClr>
                </a:solidFill>
              </a:rPr>
              <a:t>Additionally. . .</a:t>
            </a:r>
          </a:p>
        </p:txBody>
      </p:sp>
      <p:sp>
        <p:nvSpPr>
          <p:cNvPr id="3" name="Content Placeholder 2">
            <a:extLst>
              <a:ext uri="{FF2B5EF4-FFF2-40B4-BE49-F238E27FC236}">
                <a16:creationId xmlns:a16="http://schemas.microsoft.com/office/drawing/2014/main" id="{7ED19408-3939-3E45-A7F6-B5D1D5B42584}"/>
              </a:ext>
            </a:extLst>
          </p:cNvPr>
          <p:cNvSpPr>
            <a:spLocks noGrp="1"/>
          </p:cNvSpPr>
          <p:nvPr>
            <p:ph idx="1"/>
          </p:nvPr>
        </p:nvSpPr>
        <p:spPr>
          <a:xfrm>
            <a:off x="838200" y="1825625"/>
            <a:ext cx="4768516" cy="4234212"/>
          </a:xfrm>
        </p:spPr>
        <p:txBody>
          <a:bodyPr>
            <a:normAutofit/>
          </a:bodyPr>
          <a:lstStyle/>
          <a:p>
            <a:pPr marL="0" indent="0" algn="ctr">
              <a:buNone/>
            </a:pPr>
            <a:r>
              <a:rPr lang="en-US" sz="4000" dirty="0">
                <a:solidFill>
                  <a:schemeClr val="accent1">
                    <a:lumMod val="75000"/>
                  </a:schemeClr>
                </a:solidFill>
              </a:rPr>
              <a:t>The supply of teachers is dwindling</a:t>
            </a:r>
          </a:p>
        </p:txBody>
      </p:sp>
      <p:pic>
        <p:nvPicPr>
          <p:cNvPr id="7" name="Picture 6" descr="A teacher in front of her classroom">
            <a:extLst>
              <a:ext uri="{FF2B5EF4-FFF2-40B4-BE49-F238E27FC236}">
                <a16:creationId xmlns:a16="http://schemas.microsoft.com/office/drawing/2014/main" id="{822674A4-72BC-8949-B0D3-B42E77AC0B0E}"/>
              </a:ext>
            </a:extLst>
          </p:cNvPr>
          <p:cNvPicPr>
            <a:picLocks noChangeAspect="1"/>
          </p:cNvPicPr>
          <p:nvPr/>
        </p:nvPicPr>
        <p:blipFill>
          <a:blip r:embed="rId2"/>
          <a:stretch>
            <a:fillRect/>
          </a:stretch>
        </p:blipFill>
        <p:spPr>
          <a:xfrm>
            <a:off x="6199560" y="1825625"/>
            <a:ext cx="5257786" cy="3492398"/>
          </a:xfrm>
          <a:prstGeom prst="rect">
            <a:avLst/>
          </a:prstGeom>
        </p:spPr>
      </p:pic>
      <p:sp>
        <p:nvSpPr>
          <p:cNvPr id="5" name="TextBox 4">
            <a:extLst>
              <a:ext uri="{FF2B5EF4-FFF2-40B4-BE49-F238E27FC236}">
                <a16:creationId xmlns:a16="http://schemas.microsoft.com/office/drawing/2014/main" id="{757E6DA5-56E1-4A1D-B33D-931EAFC70DA9}"/>
              </a:ext>
            </a:extLst>
          </p:cNvPr>
          <p:cNvSpPr txBox="1"/>
          <p:nvPr/>
        </p:nvSpPr>
        <p:spPr>
          <a:xfrm>
            <a:off x="265500" y="5488990"/>
            <a:ext cx="5934060" cy="369332"/>
          </a:xfrm>
          <a:prstGeom prst="rect">
            <a:avLst/>
          </a:prstGeom>
          <a:noFill/>
        </p:spPr>
        <p:txBody>
          <a:bodyPr wrap="none" rtlCol="0">
            <a:spAutoFit/>
          </a:bodyPr>
          <a:lstStyle/>
          <a:p>
            <a:r>
              <a:rPr lang="en-US" dirty="0">
                <a:solidFill>
                  <a:schemeClr val="accent1">
                    <a:lumMod val="75000"/>
                  </a:schemeClr>
                </a:solidFill>
              </a:rPr>
              <a:t>Council for Exceptional Children (2018); Dewey et al., in press</a:t>
            </a:r>
          </a:p>
        </p:txBody>
      </p:sp>
    </p:spTree>
    <p:extLst>
      <p:ext uri="{BB962C8B-B14F-4D97-AF65-F5344CB8AC3E}">
        <p14:creationId xmlns:p14="http://schemas.microsoft.com/office/powerpoint/2010/main" val="2351235928"/>
      </p:ext>
    </p:extLst>
  </p:cSld>
  <p:clrMapOvr>
    <a:masterClrMapping/>
  </p:clrMapOvr>
</p:sld>
</file>

<file path=ppt/theme/theme1.xml><?xml version="1.0" encoding="utf-8"?>
<a:theme xmlns:a="http://schemas.openxmlformats.org/drawingml/2006/main" name="GTL_PowerPoint_Template_11-19-13">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7030A0"/>
      </a:accent5>
      <a:accent6>
        <a:srgbClr val="FF0000"/>
      </a:accent6>
      <a:hlink>
        <a:srgbClr val="5B9BD5"/>
      </a:hlink>
      <a:folHlink>
        <a:srgbClr val="954F72"/>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ark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igh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TL_PowerPoint_Template_11-19-13">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7030A0"/>
      </a:accent5>
      <a:accent6>
        <a:srgbClr val="FF0000"/>
      </a:accent6>
      <a:hlink>
        <a:srgbClr val="5B9BD5"/>
      </a:hlink>
      <a:folHlink>
        <a:srgbClr val="954F72"/>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7151</TotalTime>
  <Words>1246</Words>
  <Application>Microsoft Office PowerPoint</Application>
  <PresentationFormat>Widescreen</PresentationFormat>
  <Paragraphs>158</Paragraphs>
  <Slides>28</Slides>
  <Notes>2</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28</vt:i4>
      </vt:variant>
    </vt:vector>
  </HeadingPairs>
  <TitlesOfParts>
    <vt:vector size="46" baseType="lpstr">
      <vt:lpstr>ＭＳ Ｐゴシック</vt:lpstr>
      <vt:lpstr>Arial</vt:lpstr>
      <vt:lpstr>Arial Narrow</vt:lpstr>
      <vt:lpstr>Calibri</vt:lpstr>
      <vt:lpstr>Courier New</vt:lpstr>
      <vt:lpstr>Franklin Gothic Book</vt:lpstr>
      <vt:lpstr>Franklin Gothic Demi</vt:lpstr>
      <vt:lpstr>FranklinGothic</vt:lpstr>
      <vt:lpstr>Gotham Bold</vt:lpstr>
      <vt:lpstr>Helvetica Neue</vt:lpstr>
      <vt:lpstr>ITC Franklin Gothic Std Bk Cd</vt:lpstr>
      <vt:lpstr>Times New Roman</vt:lpstr>
      <vt:lpstr>Wingdings</vt:lpstr>
      <vt:lpstr>GTL_PowerPoint_Template_11-19-13</vt:lpstr>
      <vt:lpstr>Dark Background</vt:lpstr>
      <vt:lpstr>Light Background</vt:lpstr>
      <vt:lpstr>1_GTL_PowerPoint_Template_11-19-13</vt:lpstr>
      <vt:lpstr>Basic</vt:lpstr>
      <vt:lpstr>Mitigating Special Education Teacher Shortages: A Multi-pronged, Strategic, Statewide Approach</vt:lpstr>
      <vt:lpstr>PowerPoint Presentation</vt:lpstr>
      <vt:lpstr>Why should we Be Concerned?</vt:lpstr>
      <vt:lpstr>PowerPoint Presentation</vt:lpstr>
      <vt:lpstr>Professional Learning in Inclusive Leadership</vt:lpstr>
      <vt:lpstr>What the Data Tells us</vt:lpstr>
      <vt:lpstr>Equity issues!</vt:lpstr>
      <vt:lpstr>some students are impacted more  than others</vt:lpstr>
      <vt:lpstr>Additionally. . .</vt:lpstr>
      <vt:lpstr>Problem with Short Term Solutions</vt:lpstr>
      <vt:lpstr>State responses to shortages</vt:lpstr>
      <vt:lpstr>Reality</vt:lpstr>
      <vt:lpstr>What should we do?</vt:lpstr>
      <vt:lpstr>Educator Talent management</vt:lpstr>
      <vt:lpstr>CEEDAR and GTL Center Tools</vt:lpstr>
      <vt:lpstr>Existing Educator Shortage Resources</vt:lpstr>
      <vt:lpstr>PowerPoint Presentation</vt:lpstr>
      <vt:lpstr>Phase I: Short Term Strategies</vt:lpstr>
      <vt:lpstr>PowerPoint Presentation</vt:lpstr>
      <vt:lpstr>PowerPoint Presentation</vt:lpstr>
      <vt:lpstr>Phase II: Comprehensive, systematic approach</vt:lpstr>
      <vt:lpstr>Phase ii: Strategy Selection Facilitation Process</vt:lpstr>
      <vt:lpstr>Data Tool: Gap Analysis</vt:lpstr>
      <vt:lpstr>Data Tool: Special Educator Shortages and Opportunity Gaps</vt:lpstr>
      <vt:lpstr>poll: Text your vote to 650 600 9016</vt:lpstr>
      <vt:lpstr>PowerPoint Presentation</vt:lpstr>
      <vt:lpstr>Poll 2: Text your vote to 650 600 9016</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Kandrisa Alston</dc:creator>
  <cp:lastModifiedBy>Holdheide, Lynn</cp:lastModifiedBy>
  <cp:revision>66</cp:revision>
  <cp:lastPrinted>2019-01-19T23:07:49Z</cp:lastPrinted>
  <dcterms:created xsi:type="dcterms:W3CDTF">2019-01-19T22:04:52Z</dcterms:created>
  <dcterms:modified xsi:type="dcterms:W3CDTF">2019-04-12T16:34:36Z</dcterms:modified>
</cp:coreProperties>
</file>