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Override1.xml" ContentType="application/vnd.openxmlformats-officedocument.themeOverrid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4"/>
    <p:sldMasterId id="2147483695" r:id="rId5"/>
    <p:sldMasterId id="2147483714" r:id="rId6"/>
  </p:sldMasterIdLst>
  <p:notesMasterIdLst>
    <p:notesMasterId r:id="rId52"/>
  </p:notesMasterIdLst>
  <p:sldIdLst>
    <p:sldId id="296" r:id="rId7"/>
    <p:sldId id="299" r:id="rId8"/>
    <p:sldId id="324" r:id="rId9"/>
    <p:sldId id="319" r:id="rId10"/>
    <p:sldId id="300" r:id="rId11"/>
    <p:sldId id="302" r:id="rId12"/>
    <p:sldId id="303" r:id="rId13"/>
    <p:sldId id="304" r:id="rId14"/>
    <p:sldId id="306" r:id="rId15"/>
    <p:sldId id="295" r:id="rId16"/>
    <p:sldId id="297" r:id="rId17"/>
    <p:sldId id="1748" r:id="rId18"/>
    <p:sldId id="1752" r:id="rId19"/>
    <p:sldId id="328" r:id="rId20"/>
    <p:sldId id="752" r:id="rId21"/>
    <p:sldId id="1743" r:id="rId22"/>
    <p:sldId id="844" r:id="rId23"/>
    <p:sldId id="845" r:id="rId24"/>
    <p:sldId id="840" r:id="rId25"/>
    <p:sldId id="841" r:id="rId26"/>
    <p:sldId id="842" r:id="rId27"/>
    <p:sldId id="843" r:id="rId28"/>
    <p:sldId id="846" r:id="rId29"/>
    <p:sldId id="1744" r:id="rId30"/>
    <p:sldId id="1771" r:id="rId31"/>
    <p:sldId id="1750" r:id="rId32"/>
    <p:sldId id="1756" r:id="rId33"/>
    <p:sldId id="375" r:id="rId34"/>
    <p:sldId id="1769" r:id="rId35"/>
    <p:sldId id="1770" r:id="rId36"/>
    <p:sldId id="1757" r:id="rId37"/>
    <p:sldId id="1762" r:id="rId38"/>
    <p:sldId id="1763" r:id="rId39"/>
    <p:sldId id="1768" r:id="rId40"/>
    <p:sldId id="1765" r:id="rId41"/>
    <p:sldId id="1766" r:id="rId42"/>
    <p:sldId id="1767" r:id="rId43"/>
    <p:sldId id="1758" r:id="rId44"/>
    <p:sldId id="1760" r:id="rId45"/>
    <p:sldId id="1764" r:id="rId46"/>
    <p:sldId id="1759" r:id="rId47"/>
    <p:sldId id="388" r:id="rId48"/>
    <p:sldId id="1281" r:id="rId49"/>
    <p:sldId id="1275" r:id="rId50"/>
    <p:sldId id="317" r:id="rId51"/>
  </p:sldIdLst>
  <p:sldSz cx="12192000" cy="6858000"/>
  <p:notesSz cx="7026275" cy="9312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Paul" initials="JP" lastIdx="4" clrIdx="0">
    <p:extLst>
      <p:ext uri="{19B8F6BF-5375-455C-9EA6-DF929625EA0E}">
        <p15:presenceInfo xmlns:p15="http://schemas.microsoft.com/office/powerpoint/2012/main" userId="S-1-5-21-1557685756-407574929-398547282-7881" providerId="AD"/>
      </p:ext>
    </p:extLst>
  </p:cmAuthor>
  <p:cmAuthor id="2" name="Kaylan Connally" initials="KC" lastIdx="1" clrIdx="1">
    <p:extLst>
      <p:ext uri="{19B8F6BF-5375-455C-9EA6-DF929625EA0E}">
        <p15:presenceInfo xmlns:p15="http://schemas.microsoft.com/office/powerpoint/2012/main" userId="S-1-5-21-1557685756-407574929-398547282-71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59"/>
    <p:restoredTop sz="86262"/>
  </p:normalViewPr>
  <p:slideViewPr>
    <p:cSldViewPr snapToGrid="0" snapToObjects="1">
      <p:cViewPr varScale="1">
        <p:scale>
          <a:sx n="24" d="100"/>
          <a:sy n="24" d="100"/>
        </p:scale>
        <p:origin x="192" y="784"/>
      </p:cViewPr>
      <p:guideLst/>
    </p:cSldViewPr>
  </p:slideViewPr>
  <p:outlineViewPr>
    <p:cViewPr>
      <p:scale>
        <a:sx n="33" d="100"/>
        <a:sy n="33" d="100"/>
      </p:scale>
      <p:origin x="0" y="-19432"/>
    </p:cViewPr>
    <p:sldLst>
      <p:sld r:id="rId1" collapse="1"/>
      <p:sld r:id="rId2" collapse="1"/>
    </p:sldLst>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50" d="100"/>
          <a:sy n="50" d="100"/>
        </p:scale>
        <p:origin x="2684"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commentAuthors" Target="commentAuthor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080756-FFE6-B845-82D6-1E7A82C0D032}"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761C39A6-7986-6845-8879-2DFC18F8F94C}">
      <dgm:prSet phldrT="[Text]"/>
      <dgm:spPr/>
      <dgm:t>
        <a:bodyPr/>
        <a:lstStyle/>
        <a:p>
          <a:r>
            <a:rPr lang="en-US" dirty="0"/>
            <a:t>1. Getting to know HLPs</a:t>
          </a:r>
        </a:p>
      </dgm:t>
    </dgm:pt>
    <dgm:pt modelId="{BE20B5D6-796E-5B43-B57F-FDE8FF97DFA9}" type="parTrans" cxnId="{AF92911F-113C-8246-98A1-387BA83403C7}">
      <dgm:prSet/>
      <dgm:spPr/>
      <dgm:t>
        <a:bodyPr/>
        <a:lstStyle/>
        <a:p>
          <a:endParaRPr lang="en-US"/>
        </a:p>
      </dgm:t>
    </dgm:pt>
    <dgm:pt modelId="{47C452CE-B59A-A643-B14F-7FE179F19EFD}" type="sibTrans" cxnId="{AF92911F-113C-8246-98A1-387BA83403C7}">
      <dgm:prSet/>
      <dgm:spPr/>
      <dgm:t>
        <a:bodyPr/>
        <a:lstStyle/>
        <a:p>
          <a:endParaRPr lang="en-US"/>
        </a:p>
      </dgm:t>
    </dgm:pt>
    <dgm:pt modelId="{BB428437-EF24-684A-AFFE-2927C71BF2A0}">
      <dgm:prSet phldrT="[Text]"/>
      <dgm:spPr/>
      <dgm:t>
        <a:bodyPr/>
        <a:lstStyle/>
        <a:p>
          <a:r>
            <a:rPr lang="en-US" dirty="0"/>
            <a:t>2. Sharing HLPs</a:t>
          </a:r>
        </a:p>
      </dgm:t>
    </dgm:pt>
    <dgm:pt modelId="{22760EFC-5A3C-A142-BAA6-0290701E5C23}" type="parTrans" cxnId="{AD434BC5-5489-654D-ACB1-3C9EC5E421EC}">
      <dgm:prSet/>
      <dgm:spPr/>
      <dgm:t>
        <a:bodyPr/>
        <a:lstStyle/>
        <a:p>
          <a:endParaRPr lang="en-US"/>
        </a:p>
      </dgm:t>
    </dgm:pt>
    <dgm:pt modelId="{F5918C82-CBF6-9945-BAEF-7AA06CFCDCB0}" type="sibTrans" cxnId="{AD434BC5-5489-654D-ACB1-3C9EC5E421EC}">
      <dgm:prSet/>
      <dgm:spPr/>
      <dgm:t>
        <a:bodyPr/>
        <a:lstStyle/>
        <a:p>
          <a:endParaRPr lang="en-US"/>
        </a:p>
      </dgm:t>
    </dgm:pt>
    <dgm:pt modelId="{07C1857B-D295-2242-9B08-1603783CFD32}">
      <dgm:prSet phldrT="[Text]"/>
      <dgm:spPr/>
      <dgm:t>
        <a:bodyPr/>
        <a:lstStyle/>
        <a:p>
          <a:r>
            <a:rPr lang="en-US" dirty="0"/>
            <a:t>3. Reflecting on HLPs</a:t>
          </a:r>
        </a:p>
      </dgm:t>
    </dgm:pt>
    <dgm:pt modelId="{A0714202-3393-2D40-ADED-5068732A93E3}" type="parTrans" cxnId="{D709EA64-3507-E748-9453-8E22E08FA499}">
      <dgm:prSet/>
      <dgm:spPr/>
      <dgm:t>
        <a:bodyPr/>
        <a:lstStyle/>
        <a:p>
          <a:endParaRPr lang="en-US"/>
        </a:p>
      </dgm:t>
    </dgm:pt>
    <dgm:pt modelId="{5B261F8C-A9EE-8A4D-A4F8-ABC2930CFCC4}" type="sibTrans" cxnId="{D709EA64-3507-E748-9453-8E22E08FA499}">
      <dgm:prSet/>
      <dgm:spPr/>
      <dgm:t>
        <a:bodyPr/>
        <a:lstStyle/>
        <a:p>
          <a:endParaRPr lang="en-US"/>
        </a:p>
      </dgm:t>
    </dgm:pt>
    <dgm:pt modelId="{29FD76D2-2BFB-4849-AF96-2D6EF09FE835}" type="pres">
      <dgm:prSet presAssocID="{3A080756-FFE6-B845-82D6-1E7A82C0D032}" presName="linear" presStyleCnt="0">
        <dgm:presLayoutVars>
          <dgm:dir/>
          <dgm:animLvl val="lvl"/>
          <dgm:resizeHandles val="exact"/>
        </dgm:presLayoutVars>
      </dgm:prSet>
      <dgm:spPr/>
    </dgm:pt>
    <dgm:pt modelId="{87CF4E2B-0080-AA4C-8419-8D7C797BD38C}" type="pres">
      <dgm:prSet presAssocID="{761C39A6-7986-6845-8879-2DFC18F8F94C}" presName="parentLin" presStyleCnt="0"/>
      <dgm:spPr/>
    </dgm:pt>
    <dgm:pt modelId="{8B2B1D62-2DBD-B64D-9228-FDBEEC87F48A}" type="pres">
      <dgm:prSet presAssocID="{761C39A6-7986-6845-8879-2DFC18F8F94C}" presName="parentLeftMargin" presStyleLbl="node1" presStyleIdx="0" presStyleCnt="3"/>
      <dgm:spPr/>
    </dgm:pt>
    <dgm:pt modelId="{6395680B-E76C-2346-A715-372E3E1970E3}" type="pres">
      <dgm:prSet presAssocID="{761C39A6-7986-6845-8879-2DFC18F8F94C}" presName="parentText" presStyleLbl="node1" presStyleIdx="0" presStyleCnt="3">
        <dgm:presLayoutVars>
          <dgm:chMax val="0"/>
          <dgm:bulletEnabled val="1"/>
        </dgm:presLayoutVars>
      </dgm:prSet>
      <dgm:spPr/>
    </dgm:pt>
    <dgm:pt modelId="{189BADBD-2987-BE4B-82E7-271D5874CC51}" type="pres">
      <dgm:prSet presAssocID="{761C39A6-7986-6845-8879-2DFC18F8F94C}" presName="negativeSpace" presStyleCnt="0"/>
      <dgm:spPr/>
    </dgm:pt>
    <dgm:pt modelId="{8D5144E8-E402-B243-B73B-638D9C93C550}" type="pres">
      <dgm:prSet presAssocID="{761C39A6-7986-6845-8879-2DFC18F8F94C}" presName="childText" presStyleLbl="conFgAcc1" presStyleIdx="0" presStyleCnt="3" custLinFactY="-646238" custLinFactNeighborX="-18566" custLinFactNeighborY="-700000">
        <dgm:presLayoutVars>
          <dgm:bulletEnabled val="1"/>
        </dgm:presLayoutVars>
      </dgm:prSet>
      <dgm:spPr/>
    </dgm:pt>
    <dgm:pt modelId="{34624DEA-DB41-6743-BE14-6C6F639577FB}" type="pres">
      <dgm:prSet presAssocID="{47C452CE-B59A-A643-B14F-7FE179F19EFD}" presName="spaceBetweenRectangles" presStyleCnt="0"/>
      <dgm:spPr/>
    </dgm:pt>
    <dgm:pt modelId="{F92D7084-3B37-0946-9A72-6C026D869085}" type="pres">
      <dgm:prSet presAssocID="{BB428437-EF24-684A-AFFE-2927C71BF2A0}" presName="parentLin" presStyleCnt="0"/>
      <dgm:spPr/>
    </dgm:pt>
    <dgm:pt modelId="{E20C112B-50DC-A542-A82F-E43DEFA2D2C9}" type="pres">
      <dgm:prSet presAssocID="{BB428437-EF24-684A-AFFE-2927C71BF2A0}" presName="parentLeftMargin" presStyleLbl="node1" presStyleIdx="0" presStyleCnt="3"/>
      <dgm:spPr/>
    </dgm:pt>
    <dgm:pt modelId="{A600863F-CFC5-E743-B081-802BBC746983}" type="pres">
      <dgm:prSet presAssocID="{BB428437-EF24-684A-AFFE-2927C71BF2A0}" presName="parentText" presStyleLbl="node1" presStyleIdx="1" presStyleCnt="3">
        <dgm:presLayoutVars>
          <dgm:chMax val="0"/>
          <dgm:bulletEnabled val="1"/>
        </dgm:presLayoutVars>
      </dgm:prSet>
      <dgm:spPr/>
    </dgm:pt>
    <dgm:pt modelId="{CB1A78E4-8B6D-B34F-8BC5-340BC1B5C4FB}" type="pres">
      <dgm:prSet presAssocID="{BB428437-EF24-684A-AFFE-2927C71BF2A0}" presName="negativeSpace" presStyleCnt="0"/>
      <dgm:spPr/>
    </dgm:pt>
    <dgm:pt modelId="{FD6C0A2B-7573-4441-A611-AC1E136A6486}" type="pres">
      <dgm:prSet presAssocID="{BB428437-EF24-684A-AFFE-2927C71BF2A0}" presName="childText" presStyleLbl="conFgAcc1" presStyleIdx="1" presStyleCnt="3">
        <dgm:presLayoutVars>
          <dgm:bulletEnabled val="1"/>
        </dgm:presLayoutVars>
      </dgm:prSet>
      <dgm:spPr/>
    </dgm:pt>
    <dgm:pt modelId="{EB211558-6EDE-4648-9DC7-88983FFA70AF}" type="pres">
      <dgm:prSet presAssocID="{F5918C82-CBF6-9945-BAEF-7AA06CFCDCB0}" presName="spaceBetweenRectangles" presStyleCnt="0"/>
      <dgm:spPr/>
    </dgm:pt>
    <dgm:pt modelId="{9DC51179-79B0-FD4C-95EA-55F3AF6270F7}" type="pres">
      <dgm:prSet presAssocID="{07C1857B-D295-2242-9B08-1603783CFD32}" presName="parentLin" presStyleCnt="0"/>
      <dgm:spPr/>
    </dgm:pt>
    <dgm:pt modelId="{B2215100-B1FB-2243-9EA7-2E445FFC3CA6}" type="pres">
      <dgm:prSet presAssocID="{07C1857B-D295-2242-9B08-1603783CFD32}" presName="parentLeftMargin" presStyleLbl="node1" presStyleIdx="1" presStyleCnt="3"/>
      <dgm:spPr/>
    </dgm:pt>
    <dgm:pt modelId="{BCC8FB47-FCC0-C349-A092-E55F094A906B}" type="pres">
      <dgm:prSet presAssocID="{07C1857B-D295-2242-9B08-1603783CFD32}" presName="parentText" presStyleLbl="node1" presStyleIdx="2" presStyleCnt="3">
        <dgm:presLayoutVars>
          <dgm:chMax val="0"/>
          <dgm:bulletEnabled val="1"/>
        </dgm:presLayoutVars>
      </dgm:prSet>
      <dgm:spPr/>
    </dgm:pt>
    <dgm:pt modelId="{C29413C3-7649-264D-B261-B0C51A686379}" type="pres">
      <dgm:prSet presAssocID="{07C1857B-D295-2242-9B08-1603783CFD32}" presName="negativeSpace" presStyleCnt="0"/>
      <dgm:spPr/>
    </dgm:pt>
    <dgm:pt modelId="{4CE2C4DA-FE51-1446-B4AF-681FADAF51D2}" type="pres">
      <dgm:prSet presAssocID="{07C1857B-D295-2242-9B08-1603783CFD32}" presName="childText" presStyleLbl="conFgAcc1" presStyleIdx="2" presStyleCnt="3">
        <dgm:presLayoutVars>
          <dgm:bulletEnabled val="1"/>
        </dgm:presLayoutVars>
      </dgm:prSet>
      <dgm:spPr/>
    </dgm:pt>
  </dgm:ptLst>
  <dgm:cxnLst>
    <dgm:cxn modelId="{F65D4901-33D4-6A4D-9B7C-DE935B1A6104}" type="presOf" srcId="{BB428437-EF24-684A-AFFE-2927C71BF2A0}" destId="{E20C112B-50DC-A542-A82F-E43DEFA2D2C9}" srcOrd="0" destOrd="0" presId="urn:microsoft.com/office/officeart/2005/8/layout/list1"/>
    <dgm:cxn modelId="{E8C81119-C1B4-F44A-A5A8-A9EF9C9CD23C}" type="presOf" srcId="{BB428437-EF24-684A-AFFE-2927C71BF2A0}" destId="{A600863F-CFC5-E743-B081-802BBC746983}" srcOrd="1" destOrd="0" presId="urn:microsoft.com/office/officeart/2005/8/layout/list1"/>
    <dgm:cxn modelId="{AF92911F-113C-8246-98A1-387BA83403C7}" srcId="{3A080756-FFE6-B845-82D6-1E7A82C0D032}" destId="{761C39A6-7986-6845-8879-2DFC18F8F94C}" srcOrd="0" destOrd="0" parTransId="{BE20B5D6-796E-5B43-B57F-FDE8FF97DFA9}" sibTransId="{47C452CE-B59A-A643-B14F-7FE179F19EFD}"/>
    <dgm:cxn modelId="{E96D384B-F32D-7048-9B8B-21338AFA8F1F}" type="presOf" srcId="{761C39A6-7986-6845-8879-2DFC18F8F94C}" destId="{8B2B1D62-2DBD-B64D-9228-FDBEEC87F48A}" srcOrd="0" destOrd="0" presId="urn:microsoft.com/office/officeart/2005/8/layout/list1"/>
    <dgm:cxn modelId="{D709EA64-3507-E748-9453-8E22E08FA499}" srcId="{3A080756-FFE6-B845-82D6-1E7A82C0D032}" destId="{07C1857B-D295-2242-9B08-1603783CFD32}" srcOrd="2" destOrd="0" parTransId="{A0714202-3393-2D40-ADED-5068732A93E3}" sibTransId="{5B261F8C-A9EE-8A4D-A4F8-ABC2930CFCC4}"/>
    <dgm:cxn modelId="{B53C9F6F-ED8A-614B-868B-17073A780208}" type="presOf" srcId="{07C1857B-D295-2242-9B08-1603783CFD32}" destId="{B2215100-B1FB-2243-9EA7-2E445FFC3CA6}" srcOrd="0" destOrd="0" presId="urn:microsoft.com/office/officeart/2005/8/layout/list1"/>
    <dgm:cxn modelId="{605A1199-54BA-9346-A453-6D59E4527F20}" type="presOf" srcId="{07C1857B-D295-2242-9B08-1603783CFD32}" destId="{BCC8FB47-FCC0-C349-A092-E55F094A906B}" srcOrd="1" destOrd="0" presId="urn:microsoft.com/office/officeart/2005/8/layout/list1"/>
    <dgm:cxn modelId="{AD434BC5-5489-654D-ACB1-3C9EC5E421EC}" srcId="{3A080756-FFE6-B845-82D6-1E7A82C0D032}" destId="{BB428437-EF24-684A-AFFE-2927C71BF2A0}" srcOrd="1" destOrd="0" parTransId="{22760EFC-5A3C-A142-BAA6-0290701E5C23}" sibTransId="{F5918C82-CBF6-9945-BAEF-7AA06CFCDCB0}"/>
    <dgm:cxn modelId="{85EEC8E1-419D-F54D-8EBF-38F1668FCFC7}" type="presOf" srcId="{3A080756-FFE6-B845-82D6-1E7A82C0D032}" destId="{29FD76D2-2BFB-4849-AF96-2D6EF09FE835}" srcOrd="0" destOrd="0" presId="urn:microsoft.com/office/officeart/2005/8/layout/list1"/>
    <dgm:cxn modelId="{0D015BF8-9D1A-C94D-A8C9-BF3D6569320A}" type="presOf" srcId="{761C39A6-7986-6845-8879-2DFC18F8F94C}" destId="{6395680B-E76C-2346-A715-372E3E1970E3}" srcOrd="1" destOrd="0" presId="urn:microsoft.com/office/officeart/2005/8/layout/list1"/>
    <dgm:cxn modelId="{ECF5CBE8-B572-E44C-9FDF-DC8D62367BE3}" type="presParOf" srcId="{29FD76D2-2BFB-4849-AF96-2D6EF09FE835}" destId="{87CF4E2B-0080-AA4C-8419-8D7C797BD38C}" srcOrd="0" destOrd="0" presId="urn:microsoft.com/office/officeart/2005/8/layout/list1"/>
    <dgm:cxn modelId="{7F728A47-CC2F-1D45-B126-ABC1400CAACB}" type="presParOf" srcId="{87CF4E2B-0080-AA4C-8419-8D7C797BD38C}" destId="{8B2B1D62-2DBD-B64D-9228-FDBEEC87F48A}" srcOrd="0" destOrd="0" presId="urn:microsoft.com/office/officeart/2005/8/layout/list1"/>
    <dgm:cxn modelId="{A5D66B92-EE96-3D44-847B-F8F4B08F804B}" type="presParOf" srcId="{87CF4E2B-0080-AA4C-8419-8D7C797BD38C}" destId="{6395680B-E76C-2346-A715-372E3E1970E3}" srcOrd="1" destOrd="0" presId="urn:microsoft.com/office/officeart/2005/8/layout/list1"/>
    <dgm:cxn modelId="{07D66E45-22CF-EF4F-8B30-700AAC552C94}" type="presParOf" srcId="{29FD76D2-2BFB-4849-AF96-2D6EF09FE835}" destId="{189BADBD-2987-BE4B-82E7-271D5874CC51}" srcOrd="1" destOrd="0" presId="urn:microsoft.com/office/officeart/2005/8/layout/list1"/>
    <dgm:cxn modelId="{80611B76-176E-BD4C-BCA6-F2842FCA2AFC}" type="presParOf" srcId="{29FD76D2-2BFB-4849-AF96-2D6EF09FE835}" destId="{8D5144E8-E402-B243-B73B-638D9C93C550}" srcOrd="2" destOrd="0" presId="urn:microsoft.com/office/officeart/2005/8/layout/list1"/>
    <dgm:cxn modelId="{5589F428-10E7-0849-96CE-A36A90A68C70}" type="presParOf" srcId="{29FD76D2-2BFB-4849-AF96-2D6EF09FE835}" destId="{34624DEA-DB41-6743-BE14-6C6F639577FB}" srcOrd="3" destOrd="0" presId="urn:microsoft.com/office/officeart/2005/8/layout/list1"/>
    <dgm:cxn modelId="{D1D3332F-6BF2-DB4C-8BD9-0BDB55B701B1}" type="presParOf" srcId="{29FD76D2-2BFB-4849-AF96-2D6EF09FE835}" destId="{F92D7084-3B37-0946-9A72-6C026D869085}" srcOrd="4" destOrd="0" presId="urn:microsoft.com/office/officeart/2005/8/layout/list1"/>
    <dgm:cxn modelId="{105B9446-54C4-BE44-85DF-F066A0C57771}" type="presParOf" srcId="{F92D7084-3B37-0946-9A72-6C026D869085}" destId="{E20C112B-50DC-A542-A82F-E43DEFA2D2C9}" srcOrd="0" destOrd="0" presId="urn:microsoft.com/office/officeart/2005/8/layout/list1"/>
    <dgm:cxn modelId="{53CEC34F-68C0-7A44-BAB2-7877E7C30DF8}" type="presParOf" srcId="{F92D7084-3B37-0946-9A72-6C026D869085}" destId="{A600863F-CFC5-E743-B081-802BBC746983}" srcOrd="1" destOrd="0" presId="urn:microsoft.com/office/officeart/2005/8/layout/list1"/>
    <dgm:cxn modelId="{364D96E1-BAA1-5544-9E19-EE29E6C9F702}" type="presParOf" srcId="{29FD76D2-2BFB-4849-AF96-2D6EF09FE835}" destId="{CB1A78E4-8B6D-B34F-8BC5-340BC1B5C4FB}" srcOrd="5" destOrd="0" presId="urn:microsoft.com/office/officeart/2005/8/layout/list1"/>
    <dgm:cxn modelId="{36F10720-D363-0943-82C2-46C1B4C85B0E}" type="presParOf" srcId="{29FD76D2-2BFB-4849-AF96-2D6EF09FE835}" destId="{FD6C0A2B-7573-4441-A611-AC1E136A6486}" srcOrd="6" destOrd="0" presId="urn:microsoft.com/office/officeart/2005/8/layout/list1"/>
    <dgm:cxn modelId="{919F30FA-B9D5-AB47-B2EF-B2AB2510B9B4}" type="presParOf" srcId="{29FD76D2-2BFB-4849-AF96-2D6EF09FE835}" destId="{EB211558-6EDE-4648-9DC7-88983FFA70AF}" srcOrd="7" destOrd="0" presId="urn:microsoft.com/office/officeart/2005/8/layout/list1"/>
    <dgm:cxn modelId="{A487D66E-70D3-7041-9A06-9085167B0FB6}" type="presParOf" srcId="{29FD76D2-2BFB-4849-AF96-2D6EF09FE835}" destId="{9DC51179-79B0-FD4C-95EA-55F3AF6270F7}" srcOrd="8" destOrd="0" presId="urn:microsoft.com/office/officeart/2005/8/layout/list1"/>
    <dgm:cxn modelId="{38B13479-5DB8-F146-9299-8AD00938C257}" type="presParOf" srcId="{9DC51179-79B0-FD4C-95EA-55F3AF6270F7}" destId="{B2215100-B1FB-2243-9EA7-2E445FFC3CA6}" srcOrd="0" destOrd="0" presId="urn:microsoft.com/office/officeart/2005/8/layout/list1"/>
    <dgm:cxn modelId="{CFC44F6B-6F45-2E4B-B760-158DF8A9D76D}" type="presParOf" srcId="{9DC51179-79B0-FD4C-95EA-55F3AF6270F7}" destId="{BCC8FB47-FCC0-C349-A092-E55F094A906B}" srcOrd="1" destOrd="0" presId="urn:microsoft.com/office/officeart/2005/8/layout/list1"/>
    <dgm:cxn modelId="{4D992850-BF1F-F34F-AAFA-4E247BCB1AE9}" type="presParOf" srcId="{29FD76D2-2BFB-4849-AF96-2D6EF09FE835}" destId="{C29413C3-7649-264D-B261-B0C51A686379}" srcOrd="9" destOrd="0" presId="urn:microsoft.com/office/officeart/2005/8/layout/list1"/>
    <dgm:cxn modelId="{C68D9D83-9E53-D347-ABFF-37A07A5CDDF5}" type="presParOf" srcId="{29FD76D2-2BFB-4849-AF96-2D6EF09FE835}" destId="{4CE2C4DA-FE51-1446-B4AF-681FADAF51D2}"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5144E8-E402-B243-B73B-638D9C93C550}">
      <dsp:nvSpPr>
        <dsp:cNvPr id="0" name=""/>
        <dsp:cNvSpPr/>
      </dsp:nvSpPr>
      <dsp:spPr>
        <a:xfrm>
          <a:off x="0" y="0"/>
          <a:ext cx="4547223" cy="352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95680B-E76C-2346-A715-372E3E1970E3}">
      <dsp:nvSpPr>
        <dsp:cNvPr id="0" name=""/>
        <dsp:cNvSpPr/>
      </dsp:nvSpPr>
      <dsp:spPr>
        <a:xfrm>
          <a:off x="227361" y="24618"/>
          <a:ext cx="3183056" cy="4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312" tIns="0" rIns="120312" bIns="0" numCol="1" spcCol="1270" anchor="ctr" anchorCtr="0">
          <a:noAutofit/>
        </a:bodyPr>
        <a:lstStyle/>
        <a:p>
          <a:pPr marL="0" lvl="0" indent="0" algn="l" defTabSz="622300">
            <a:lnSpc>
              <a:spcPct val="90000"/>
            </a:lnSpc>
            <a:spcBef>
              <a:spcPct val="0"/>
            </a:spcBef>
            <a:spcAft>
              <a:spcPct val="35000"/>
            </a:spcAft>
            <a:buNone/>
          </a:pPr>
          <a:r>
            <a:rPr lang="en-US" sz="1400" kern="1200" dirty="0"/>
            <a:t>1. Getting to know HLPs</a:t>
          </a:r>
        </a:p>
      </dsp:txBody>
      <dsp:txXfrm>
        <a:off x="247536" y="44793"/>
        <a:ext cx="3142706" cy="372930"/>
      </dsp:txXfrm>
    </dsp:sp>
    <dsp:sp modelId="{FD6C0A2B-7573-4441-A611-AC1E136A6486}">
      <dsp:nvSpPr>
        <dsp:cNvPr id="0" name=""/>
        <dsp:cNvSpPr/>
      </dsp:nvSpPr>
      <dsp:spPr>
        <a:xfrm>
          <a:off x="0" y="866299"/>
          <a:ext cx="4547223" cy="352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00863F-CFC5-E743-B081-802BBC746983}">
      <dsp:nvSpPr>
        <dsp:cNvPr id="0" name=""/>
        <dsp:cNvSpPr/>
      </dsp:nvSpPr>
      <dsp:spPr>
        <a:xfrm>
          <a:off x="227361" y="659658"/>
          <a:ext cx="3183056" cy="4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312" tIns="0" rIns="120312" bIns="0" numCol="1" spcCol="1270" anchor="ctr" anchorCtr="0">
          <a:noAutofit/>
        </a:bodyPr>
        <a:lstStyle/>
        <a:p>
          <a:pPr marL="0" lvl="0" indent="0" algn="l" defTabSz="622300">
            <a:lnSpc>
              <a:spcPct val="90000"/>
            </a:lnSpc>
            <a:spcBef>
              <a:spcPct val="0"/>
            </a:spcBef>
            <a:spcAft>
              <a:spcPct val="35000"/>
            </a:spcAft>
            <a:buNone/>
          </a:pPr>
          <a:r>
            <a:rPr lang="en-US" sz="1400" kern="1200" dirty="0"/>
            <a:t>2. Sharing HLPs</a:t>
          </a:r>
        </a:p>
      </dsp:txBody>
      <dsp:txXfrm>
        <a:off x="247536" y="679833"/>
        <a:ext cx="3142706" cy="372930"/>
      </dsp:txXfrm>
    </dsp:sp>
    <dsp:sp modelId="{4CE2C4DA-FE51-1446-B4AF-681FADAF51D2}">
      <dsp:nvSpPr>
        <dsp:cNvPr id="0" name=""/>
        <dsp:cNvSpPr/>
      </dsp:nvSpPr>
      <dsp:spPr>
        <a:xfrm>
          <a:off x="0" y="1501339"/>
          <a:ext cx="4547223" cy="352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C8FB47-FCC0-C349-A092-E55F094A906B}">
      <dsp:nvSpPr>
        <dsp:cNvPr id="0" name=""/>
        <dsp:cNvSpPr/>
      </dsp:nvSpPr>
      <dsp:spPr>
        <a:xfrm>
          <a:off x="227361" y="1294699"/>
          <a:ext cx="3183056" cy="4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312" tIns="0" rIns="120312" bIns="0" numCol="1" spcCol="1270" anchor="ctr" anchorCtr="0">
          <a:noAutofit/>
        </a:bodyPr>
        <a:lstStyle/>
        <a:p>
          <a:pPr marL="0" lvl="0" indent="0" algn="l" defTabSz="622300">
            <a:lnSpc>
              <a:spcPct val="90000"/>
            </a:lnSpc>
            <a:spcBef>
              <a:spcPct val="0"/>
            </a:spcBef>
            <a:spcAft>
              <a:spcPct val="35000"/>
            </a:spcAft>
            <a:buNone/>
          </a:pPr>
          <a:r>
            <a:rPr lang="en-US" sz="1400" kern="1200" dirty="0"/>
            <a:t>3. Reflecting on HLPs</a:t>
          </a:r>
        </a:p>
      </dsp:txBody>
      <dsp:txXfrm>
        <a:off x="247536" y="1314874"/>
        <a:ext cx="3142706" cy="37293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7231"/>
          </a:xfrm>
          <a:prstGeom prst="rect">
            <a:avLst/>
          </a:prstGeom>
        </p:spPr>
        <p:txBody>
          <a:bodyPr vert="horz" lIns="93360" tIns="46680" rIns="93360" bIns="46680" rtlCol="0"/>
          <a:lstStyle>
            <a:lvl1pPr algn="l">
              <a:defRPr sz="1200"/>
            </a:lvl1pPr>
          </a:lstStyle>
          <a:p>
            <a:endParaRPr lang="en-US"/>
          </a:p>
        </p:txBody>
      </p:sp>
      <p:sp>
        <p:nvSpPr>
          <p:cNvPr id="3" name="Date Placeholder 2"/>
          <p:cNvSpPr>
            <a:spLocks noGrp="1"/>
          </p:cNvSpPr>
          <p:nvPr>
            <p:ph type="dt" idx="1"/>
          </p:nvPr>
        </p:nvSpPr>
        <p:spPr>
          <a:xfrm>
            <a:off x="3979930" y="0"/>
            <a:ext cx="3044719" cy="467231"/>
          </a:xfrm>
          <a:prstGeom prst="rect">
            <a:avLst/>
          </a:prstGeom>
        </p:spPr>
        <p:txBody>
          <a:bodyPr vert="horz" lIns="93360" tIns="46680" rIns="93360" bIns="46680" rtlCol="0"/>
          <a:lstStyle>
            <a:lvl1pPr algn="r">
              <a:defRPr sz="1200"/>
            </a:lvl1pPr>
          </a:lstStyle>
          <a:p>
            <a:fld id="{28AA66F3-E67D-9D4B-8BF4-A2A394931D2E}" type="datetimeFigureOut">
              <a:rPr lang="en-US" smtClean="0"/>
              <a:t>10/26/19</a:t>
            </a:fld>
            <a:endParaRPr lang="en-US"/>
          </a:p>
        </p:txBody>
      </p:sp>
      <p:sp>
        <p:nvSpPr>
          <p:cNvPr id="4" name="Slide Image Placeholder 3"/>
          <p:cNvSpPr>
            <a:spLocks noGrp="1" noRot="1" noChangeAspect="1"/>
          </p:cNvSpPr>
          <p:nvPr>
            <p:ph type="sldImg" idx="2"/>
          </p:nvPr>
        </p:nvSpPr>
        <p:spPr>
          <a:xfrm>
            <a:off x="719138" y="1163638"/>
            <a:ext cx="5588000" cy="3143250"/>
          </a:xfrm>
          <a:prstGeom prst="rect">
            <a:avLst/>
          </a:prstGeom>
          <a:noFill/>
          <a:ln w="12700">
            <a:solidFill>
              <a:prstClr val="black"/>
            </a:solidFill>
          </a:ln>
        </p:spPr>
        <p:txBody>
          <a:bodyPr vert="horz" lIns="93360" tIns="46680" rIns="93360" bIns="46680" rtlCol="0" anchor="ctr"/>
          <a:lstStyle/>
          <a:p>
            <a:endParaRPr lang="en-US"/>
          </a:p>
        </p:txBody>
      </p:sp>
      <p:sp>
        <p:nvSpPr>
          <p:cNvPr id="5" name="Notes Placeholder 4"/>
          <p:cNvSpPr>
            <a:spLocks noGrp="1"/>
          </p:cNvSpPr>
          <p:nvPr>
            <p:ph type="body" sz="quarter" idx="3"/>
          </p:nvPr>
        </p:nvSpPr>
        <p:spPr>
          <a:xfrm>
            <a:off x="702628" y="4481532"/>
            <a:ext cx="5621020" cy="3666708"/>
          </a:xfrm>
          <a:prstGeom prst="rect">
            <a:avLst/>
          </a:prstGeom>
        </p:spPr>
        <p:txBody>
          <a:bodyPr vert="horz" lIns="93360" tIns="46680" rIns="93360" bIns="466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5046"/>
            <a:ext cx="3044719" cy="467230"/>
          </a:xfrm>
          <a:prstGeom prst="rect">
            <a:avLst/>
          </a:prstGeom>
        </p:spPr>
        <p:txBody>
          <a:bodyPr vert="horz" lIns="93360" tIns="46680" rIns="93360" bIns="46680" rtlCol="0" anchor="b"/>
          <a:lstStyle>
            <a:lvl1pPr algn="l">
              <a:defRPr sz="1200"/>
            </a:lvl1pPr>
          </a:lstStyle>
          <a:p>
            <a:endParaRPr lang="en-US"/>
          </a:p>
        </p:txBody>
      </p:sp>
      <p:sp>
        <p:nvSpPr>
          <p:cNvPr id="7" name="Slide Number Placeholder 6"/>
          <p:cNvSpPr>
            <a:spLocks noGrp="1"/>
          </p:cNvSpPr>
          <p:nvPr>
            <p:ph type="sldNum" sz="quarter" idx="5"/>
          </p:nvPr>
        </p:nvSpPr>
        <p:spPr>
          <a:xfrm>
            <a:off x="3979930" y="8845046"/>
            <a:ext cx="3044719" cy="467230"/>
          </a:xfrm>
          <a:prstGeom prst="rect">
            <a:avLst/>
          </a:prstGeom>
        </p:spPr>
        <p:txBody>
          <a:bodyPr vert="horz" lIns="93360" tIns="46680" rIns="93360" bIns="46680" rtlCol="0" anchor="b"/>
          <a:lstStyle>
            <a:lvl1pPr algn="r">
              <a:defRPr sz="1200"/>
            </a:lvl1pPr>
          </a:lstStyle>
          <a:p>
            <a:fld id="{FE8EDDB1-69F8-BF44-8096-7E99423AA26D}" type="slidenum">
              <a:rPr lang="en-US" smtClean="0"/>
              <a:t>‹#›</a:t>
            </a:fld>
            <a:endParaRPr lang="en-US"/>
          </a:p>
        </p:txBody>
      </p:sp>
    </p:spTree>
    <p:extLst>
      <p:ext uri="{BB962C8B-B14F-4D97-AF65-F5344CB8AC3E}">
        <p14:creationId xmlns:p14="http://schemas.microsoft.com/office/powerpoint/2010/main" val="1210786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ccsso.org/Documents/2017/PSELforSWDs01252017.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812800"/>
            <a:ext cx="6321425" cy="3556000"/>
          </a:xfrm>
        </p:spPr>
      </p:sp>
      <p:sp>
        <p:nvSpPr>
          <p:cNvPr id="3" name="Notes Placeholder 2"/>
          <p:cNvSpPr>
            <a:spLocks noGrp="1"/>
          </p:cNvSpPr>
          <p:nvPr>
            <p:ph type="body" idx="1"/>
          </p:nvPr>
        </p:nvSpPr>
        <p:spPr/>
        <p:txBody>
          <a:bodyPr/>
          <a:lstStyle/>
          <a:p>
            <a:pPr marL="175050" indent="-175050">
              <a:buFont typeface="Arial" panose="020B0604020202020204" pitchFamily="34" charset="0"/>
              <a:buChar char="•"/>
            </a:pPr>
            <a:endParaRPr lang="en-US" sz="1400" b="1" dirty="0"/>
          </a:p>
        </p:txBody>
      </p:sp>
      <p:sp>
        <p:nvSpPr>
          <p:cNvPr id="4" name="Slide Number Placeholder 3"/>
          <p:cNvSpPr>
            <a:spLocks noGrp="1"/>
          </p:cNvSpPr>
          <p:nvPr>
            <p:ph type="sldNum" sz="quarter" idx="10"/>
          </p:nvPr>
        </p:nvSpPr>
        <p:spPr/>
        <p:txBody>
          <a:bodyPr/>
          <a:lstStyle/>
          <a:p>
            <a:fld id="{C74F9B83-B56D-42D4-9FDF-9F376365F25B}" type="slidenum">
              <a:rPr lang="en-US" altLang="en-US" smtClean="0">
                <a:solidFill>
                  <a:srgbClr val="000000"/>
                </a:solidFill>
              </a:rPr>
              <a:pPr/>
              <a:t>1</a:t>
            </a:fld>
            <a:endParaRPr lang="en-US" altLang="en-US">
              <a:solidFill>
                <a:srgbClr val="000000"/>
              </a:solidFill>
            </a:endParaRPr>
          </a:p>
        </p:txBody>
      </p:sp>
    </p:spTree>
    <p:extLst>
      <p:ext uri="{BB962C8B-B14F-4D97-AF65-F5344CB8AC3E}">
        <p14:creationId xmlns:p14="http://schemas.microsoft.com/office/powerpoint/2010/main" val="1379050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915119">
              <a:defRPr/>
            </a:pPr>
            <a:endParaRPr lang="en-US" dirty="0"/>
          </a:p>
        </p:txBody>
      </p:sp>
    </p:spTree>
    <p:extLst>
      <p:ext uri="{BB962C8B-B14F-4D97-AF65-F5344CB8AC3E}">
        <p14:creationId xmlns:p14="http://schemas.microsoft.com/office/powerpoint/2010/main" val="810837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24571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EDDB1-69F8-BF44-8096-7E99423AA26D}" type="slidenum">
              <a:rPr lang="en-US" smtClean="0"/>
              <a:t>12</a:t>
            </a:fld>
            <a:endParaRPr lang="en-US"/>
          </a:p>
        </p:txBody>
      </p:sp>
    </p:spTree>
    <p:extLst>
      <p:ext uri="{BB962C8B-B14F-4D97-AF65-F5344CB8AC3E}">
        <p14:creationId xmlns:p14="http://schemas.microsoft.com/office/powerpoint/2010/main" val="3206381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Lynn will moderate questions that come from the audience.  If none, Lynn will use the following probes</a:t>
            </a:r>
          </a:p>
          <a:p>
            <a:endParaRPr lang="en-US" dirty="0"/>
          </a:p>
          <a:p>
            <a:r>
              <a:rPr lang="en-US" dirty="0"/>
              <a:t>Can you talk about how the SEAs involved have made connections between multiple efforts to support principal development?</a:t>
            </a:r>
          </a:p>
          <a:p>
            <a:r>
              <a:rPr lang="en-US" dirty="0"/>
              <a:t>What have been the challenges so far in ensuring this work aligns with other efforts to support leadership development?</a:t>
            </a:r>
          </a:p>
          <a:p>
            <a:r>
              <a:rPr lang="en-US" dirty="0"/>
              <a:t>Does CCSSO/CEEDAR intend to scale this work beyond the states listed on slide 12?</a:t>
            </a:r>
          </a:p>
          <a:p>
            <a:endParaRPr lang="en-US" dirty="0"/>
          </a:p>
          <a:p>
            <a:r>
              <a:rPr lang="en-US" dirty="0"/>
              <a:t>Ask participants:</a:t>
            </a:r>
          </a:p>
          <a:p>
            <a:pPr marL="171450" indent="-171450">
              <a:buFont typeface="Arial" panose="020B0604020202020204" pitchFamily="34" charset="0"/>
              <a:buChar char="•"/>
            </a:pPr>
            <a:r>
              <a:rPr lang="en-US" dirty="0"/>
              <a:t>How has your state or district aligned your efforts to prepare and support school leaders/principals?  Is there a specific focus on principals within the SPDG?   Is that work coordinated with school improvement?</a:t>
            </a:r>
          </a:p>
          <a:p>
            <a:pPr marL="171450" indent="-171450">
              <a:buFont typeface="Arial" panose="020B0604020202020204" pitchFamily="34" charset="0"/>
              <a:buChar char="•"/>
            </a:pPr>
            <a:r>
              <a:rPr lang="en-US" dirty="0"/>
              <a:t>Where can you see connections or opportunities to leverage the resources and lessons learned from this work in your efforts to support principals?</a:t>
            </a:r>
          </a:p>
          <a:p>
            <a:endParaRPr lang="en-US" dirty="0"/>
          </a:p>
        </p:txBody>
      </p:sp>
      <p:sp>
        <p:nvSpPr>
          <p:cNvPr id="4" name="Slide Number Placeholder 3"/>
          <p:cNvSpPr>
            <a:spLocks noGrp="1"/>
          </p:cNvSpPr>
          <p:nvPr>
            <p:ph type="sldNum" sz="quarter" idx="5"/>
          </p:nvPr>
        </p:nvSpPr>
        <p:spPr/>
        <p:txBody>
          <a:bodyPr/>
          <a:lstStyle/>
          <a:p>
            <a:fld id="{A71F9C03-933F-46B8-B95F-30349D53B896}" type="slidenum">
              <a:rPr lang="en-US" smtClean="0"/>
              <a:t>13</a:t>
            </a:fld>
            <a:endParaRPr lang="en-US"/>
          </a:p>
        </p:txBody>
      </p:sp>
    </p:spTree>
    <p:extLst>
      <p:ext uri="{BB962C8B-B14F-4D97-AF65-F5344CB8AC3E}">
        <p14:creationId xmlns:p14="http://schemas.microsoft.com/office/powerpoint/2010/main" val="1999073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Lynn will moderate questions that come from the audience.  If none, Lynn will use the following probes</a:t>
            </a:r>
          </a:p>
          <a:p>
            <a:endParaRPr lang="en-US" dirty="0"/>
          </a:p>
          <a:p>
            <a:r>
              <a:rPr lang="en-US" dirty="0"/>
              <a:t>What has been the response of leaders in focusing on inclusive principal leadership?</a:t>
            </a:r>
          </a:p>
          <a:p>
            <a:r>
              <a:rPr lang="en-US" dirty="0"/>
              <a:t>What competencies needed for inclusive leadership has been – or do you expect to be – the most challenging to build in existing leaders?</a:t>
            </a:r>
          </a:p>
          <a:p>
            <a:r>
              <a:rPr lang="en-US" dirty="0"/>
              <a:t>What strategies do you provide – or anticipate providing – to strengthen principals’ instructional leadership?  Do you or do you anticipate training principal supervisors in strategies to support principals’ inclusive practices?</a:t>
            </a:r>
          </a:p>
          <a:p>
            <a:endParaRPr lang="en-US" dirty="0"/>
          </a:p>
          <a:p>
            <a:r>
              <a:rPr lang="en-US" dirty="0"/>
              <a:t>Ask participants:</a:t>
            </a:r>
          </a:p>
          <a:p>
            <a:pPr marL="171450" indent="-171450">
              <a:buFont typeface="Arial" panose="020B0604020202020204" pitchFamily="34" charset="0"/>
              <a:buChar char="•"/>
            </a:pPr>
            <a:r>
              <a:rPr lang="en-US" dirty="0"/>
              <a:t>Have any of your states taken on the preparation and support of leaders?  How have you aligned initiatives with inclusive leadership?  </a:t>
            </a:r>
          </a:p>
          <a:p>
            <a:pPr marL="171450" indent="-171450">
              <a:buFont typeface="Arial" panose="020B0604020202020204" pitchFamily="34" charset="0"/>
              <a:buChar char="•"/>
            </a:pPr>
            <a:r>
              <a:rPr lang="en-US" dirty="0"/>
              <a:t>From your role/perspective, do you feel that adding the task of establishing inclusive  learning environments to the school principals place is much or should have already been an expectation?</a:t>
            </a:r>
          </a:p>
          <a:p>
            <a:pPr marL="171450" indent="-171450">
              <a:buFont typeface="Arial" panose="020B0604020202020204" pitchFamily="34" charset="0"/>
              <a:buChar char="•"/>
            </a:pPr>
            <a:r>
              <a:rPr lang="en-US" dirty="0"/>
              <a:t>In hearing about the NICPL and AIPL efforts, do you think this can be replicated in your states/districts?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F9C03-933F-46B8-B95F-30349D53B8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4176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work that CCSSO is leading was a natural extension of the CEEDAR mission.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A334E6-EF21-5246-86BD-D563EC6B36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687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OSEP and CEEDAR realized that efforts to prepare teachers would ultimately fail if these teachers did not enter schools that would enabled them to successfully enact what they learned about collaboration and effective practice in their teacher education programs. </a:t>
            </a:r>
          </a:p>
        </p:txBody>
      </p:sp>
      <p:sp>
        <p:nvSpPr>
          <p:cNvPr id="4" name="Slide Number Placeholder 3"/>
          <p:cNvSpPr>
            <a:spLocks noGrp="1"/>
          </p:cNvSpPr>
          <p:nvPr>
            <p:ph type="sldNum" sz="quarter" idx="5"/>
          </p:nvPr>
        </p:nvSpPr>
        <p:spPr/>
        <p:txBody>
          <a:bodyPr/>
          <a:lstStyle/>
          <a:p>
            <a:fld id="{FE8EDDB1-69F8-BF44-8096-7E99423AA26D}" type="slidenum">
              <a:rPr lang="en-US" smtClean="0"/>
              <a:t>27</a:t>
            </a:fld>
            <a:endParaRPr lang="en-US"/>
          </a:p>
        </p:txBody>
      </p:sp>
    </p:spTree>
    <p:extLst>
      <p:ext uri="{BB962C8B-B14F-4D97-AF65-F5344CB8AC3E}">
        <p14:creationId xmlns:p14="http://schemas.microsoft.com/office/powerpoint/2010/main" val="1816484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foster capacity, these leaders have to foster collaboration and use of effective instruction</a:t>
            </a:r>
          </a:p>
          <a:p>
            <a:r>
              <a:rPr lang="en-US" dirty="0"/>
              <a:t>Cannot foster collaboration and quality instruction if you cannot retain teachers. Student achievement is 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A334E6-EF21-5246-86BD-D563EC6B36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965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Lynn will moderate questions that come from the audience.  If none, Lynn will use the following probes</a:t>
            </a:r>
          </a:p>
          <a:p>
            <a:endParaRPr lang="en-US" dirty="0"/>
          </a:p>
          <a:p>
            <a:r>
              <a:rPr lang="en-US" dirty="0"/>
              <a:t>What has been the response of leaders in focusing on inclusive principal leadership?</a:t>
            </a:r>
          </a:p>
          <a:p>
            <a:r>
              <a:rPr lang="en-US" dirty="0"/>
              <a:t>What competencies needed for inclusive leadership has been – or do you expect to be – the most challenging to build in existing leaders?</a:t>
            </a:r>
          </a:p>
          <a:p>
            <a:r>
              <a:rPr lang="en-US" dirty="0"/>
              <a:t>What strategies do you provide – or anticipate providing – to strengthen principals’ instructional leadership?  Do you or do you anticipate training principal supervisors in strategies to support principals’ inclusive practices?</a:t>
            </a:r>
          </a:p>
          <a:p>
            <a:endParaRPr lang="en-US" dirty="0"/>
          </a:p>
          <a:p>
            <a:r>
              <a:rPr lang="en-US" dirty="0"/>
              <a:t>Ask participants:</a:t>
            </a:r>
          </a:p>
          <a:p>
            <a:pPr marL="171450" indent="-171450">
              <a:buFont typeface="Arial" panose="020B0604020202020204" pitchFamily="34" charset="0"/>
              <a:buChar char="•"/>
            </a:pPr>
            <a:r>
              <a:rPr lang="en-US" dirty="0"/>
              <a:t>Have any of your states taken on the preparation and support of leaders?  How have you aligned initiatives with inclusive leadership?  </a:t>
            </a:r>
          </a:p>
          <a:p>
            <a:pPr marL="171450" indent="-171450">
              <a:buFont typeface="Arial" panose="020B0604020202020204" pitchFamily="34" charset="0"/>
              <a:buChar char="•"/>
            </a:pPr>
            <a:r>
              <a:rPr lang="en-US" dirty="0"/>
              <a:t>From your role/perspective, do you feel that adding the task of establishing inclusive  learning environments to the school principals place is much or should have already been an expectation?</a:t>
            </a:r>
          </a:p>
          <a:p>
            <a:pPr marL="171450" indent="-171450">
              <a:buFont typeface="Arial" panose="020B0604020202020204" pitchFamily="34" charset="0"/>
              <a:buChar char="•"/>
            </a:pPr>
            <a:r>
              <a:rPr lang="en-US" dirty="0"/>
              <a:t>In hearing about the NICPL and AIPL efforts, do you think this can be replicated in your states/districts?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F9C03-933F-46B8-B95F-30349D53B8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6506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EDDB1-69F8-BF44-8096-7E99423AA26D}" type="slidenum">
              <a:rPr lang="en-US" smtClean="0"/>
              <a:t>30</a:t>
            </a:fld>
            <a:endParaRPr lang="en-US"/>
          </a:p>
        </p:txBody>
      </p:sp>
    </p:spTree>
    <p:extLst>
      <p:ext uri="{BB962C8B-B14F-4D97-AF65-F5344CB8AC3E}">
        <p14:creationId xmlns:p14="http://schemas.microsoft.com/office/powerpoint/2010/main" val="3087018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5050" indent="-1750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E8EDDB1-69F8-BF44-8096-7E99423AA26D}" type="slidenum">
              <a:rPr lang="en-US" smtClean="0"/>
              <a:t>2</a:t>
            </a:fld>
            <a:endParaRPr lang="en-US"/>
          </a:p>
        </p:txBody>
      </p:sp>
    </p:spTree>
    <p:extLst>
      <p:ext uri="{BB962C8B-B14F-4D97-AF65-F5344CB8AC3E}">
        <p14:creationId xmlns:p14="http://schemas.microsoft.com/office/powerpoint/2010/main" val="2858292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A334E6-EF21-5246-86BD-D563EC6B36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1490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5050" indent="-175050">
              <a:buFont typeface="Arial" panose="020B0604020202020204" pitchFamily="34" charset="0"/>
              <a:buChar char="•"/>
            </a:pPr>
            <a:r>
              <a:rPr lang="en-US" sz="1400" b="1" dirty="0"/>
              <a:t>Introduce CCSSO – who we are and what we do </a:t>
            </a:r>
          </a:p>
          <a:p>
            <a:pPr marL="175050" indent="-175050">
              <a:buFont typeface="Arial" panose="020B0604020202020204" pitchFamily="34" charset="0"/>
              <a:buChar char="•"/>
            </a:pPr>
            <a:endParaRPr lang="en-US" sz="1400" b="1" dirty="0"/>
          </a:p>
          <a:p>
            <a:pPr marL="175050" indent="-175050">
              <a:buFont typeface="Arial" panose="020B0604020202020204" pitchFamily="34" charset="0"/>
              <a:buChar char="•"/>
            </a:pPr>
            <a:r>
              <a:rPr lang="en-US" sz="1400" b="1" dirty="0"/>
              <a:t>The Council of Chief State School Officers (CCSSO) is a nonprofit organization that supports public officials who head departments of elementary and secondary education.</a:t>
            </a:r>
          </a:p>
          <a:p>
            <a:pPr marL="175050" indent="-175050">
              <a:buFont typeface="Arial" panose="020B0604020202020204" pitchFamily="34" charset="0"/>
              <a:buChar char="•"/>
            </a:pPr>
            <a:endParaRPr lang="en-US" sz="1400" b="1" dirty="0"/>
          </a:p>
          <a:p>
            <a:pPr marL="175050" indent="-175050">
              <a:buFont typeface="Arial" panose="020B0604020202020204" pitchFamily="34" charset="0"/>
              <a:buChar char="•"/>
            </a:pPr>
            <a:r>
              <a:rPr lang="en-US" sz="1400" b="1" dirty="0"/>
              <a:t>CCSSO has had a  longstanding partnership with the CEEDAR Center, funded by the US Department of Education’s Office of Special Education Programs, that works to strengthen teacher and leader preparation for the success of students with disabilities.</a:t>
            </a:r>
          </a:p>
          <a:p>
            <a:pPr marL="175050" indent="-175050">
              <a:buFont typeface="Arial" panose="020B0604020202020204" pitchFamily="34" charset="0"/>
              <a:buChar char="•"/>
            </a:pPr>
            <a:endParaRPr lang="en-US" sz="1400" b="1" dirty="0"/>
          </a:p>
          <a:p>
            <a:pPr marL="175050" indent="-175050">
              <a:buFont typeface="Arial" panose="020B0604020202020204" pitchFamily="34" charset="0"/>
              <a:buChar char="•"/>
            </a:pPr>
            <a:r>
              <a:rPr lang="en-US" sz="1400" b="1" dirty="0"/>
              <a:t>I am here today to share about work we are partnering on with CEEDAR related to the principal’s role in ensuring high-quality IEP implementation through the establishment of inclusive learning environments for each child</a:t>
            </a:r>
          </a:p>
        </p:txBody>
      </p:sp>
      <p:sp>
        <p:nvSpPr>
          <p:cNvPr id="4" name="Slide Number Placeholder 3"/>
          <p:cNvSpPr>
            <a:spLocks noGrp="1"/>
          </p:cNvSpPr>
          <p:nvPr>
            <p:ph type="sldNum" sz="quarter" idx="10"/>
          </p:nvPr>
        </p:nvSpPr>
        <p:spPr/>
        <p:txBody>
          <a:bodyPr/>
          <a:lstStyle/>
          <a:p>
            <a:fld id="{FE8EDDB1-69F8-BF44-8096-7E99423AA26D}" type="slidenum">
              <a:rPr lang="en-US" smtClean="0"/>
              <a:t>45</a:t>
            </a:fld>
            <a:endParaRPr lang="en-US"/>
          </a:p>
        </p:txBody>
      </p:sp>
    </p:spTree>
    <p:extLst>
      <p:ext uri="{BB962C8B-B14F-4D97-AF65-F5344CB8AC3E}">
        <p14:creationId xmlns:p14="http://schemas.microsoft.com/office/powerpoint/2010/main" val="327012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EDDB1-69F8-BF44-8096-7E99423AA26D}" type="slidenum">
              <a:rPr lang="en-US" smtClean="0"/>
              <a:t>3</a:t>
            </a:fld>
            <a:endParaRPr lang="en-US"/>
          </a:p>
        </p:txBody>
      </p:sp>
    </p:spTree>
    <p:extLst>
      <p:ext uri="{BB962C8B-B14F-4D97-AF65-F5344CB8AC3E}">
        <p14:creationId xmlns:p14="http://schemas.microsoft.com/office/powerpoint/2010/main" val="4074333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Each student deserves an education that prepares them for lifelong learning and success in the world today. </a:t>
            </a:r>
          </a:p>
          <a:p>
            <a:endParaRPr lang="en-US" dirty="0"/>
          </a:p>
        </p:txBody>
      </p:sp>
      <p:sp>
        <p:nvSpPr>
          <p:cNvPr id="4" name="Slide Number Placeholder 3"/>
          <p:cNvSpPr>
            <a:spLocks noGrp="1"/>
          </p:cNvSpPr>
          <p:nvPr>
            <p:ph type="sldNum" sz="quarter" idx="10"/>
          </p:nvPr>
        </p:nvSpPr>
        <p:spPr/>
        <p:txBody>
          <a:bodyPr/>
          <a:lstStyle/>
          <a:p>
            <a:fld id="{C74F9B83-B56D-42D4-9FDF-9F376365F25B}" type="slidenum">
              <a:rPr lang="en-US" altLang="en-US" smtClean="0"/>
              <a:pPr/>
              <a:t>4</a:t>
            </a:fld>
            <a:endParaRPr lang="en-US" altLang="en-US"/>
          </a:p>
        </p:txBody>
      </p:sp>
    </p:spTree>
    <p:extLst>
      <p:ext uri="{BB962C8B-B14F-4D97-AF65-F5344CB8AC3E}">
        <p14:creationId xmlns:p14="http://schemas.microsoft.com/office/powerpoint/2010/main" val="1556782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b="0" dirty="0"/>
              <a:t>The inclusive leadership work is also grounded in states’ equity commitments  - “to ensure that every student has access to the right resources and educational rigor they need, at the right moment in their education regardless of background or circumstance”.</a:t>
            </a:r>
          </a:p>
          <a:p>
            <a:pPr marL="175050" indent="-175050">
              <a:buFont typeface="Arial" panose="020B0604020202020204" pitchFamily="34" charset="0"/>
              <a:buChar char="•"/>
            </a:pP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solidFill>
                  <a:srgbClr val="000000"/>
                </a:solidFill>
                <a:ea typeface="Verdana" panose="020B0604030504040204" pitchFamily="34" charset="0"/>
                <a:cs typeface="Verdana" panose="020B0604030504040204" pitchFamily="34" charset="0"/>
              </a:rPr>
              <a:t>In February 2017, Aspen Institute Education &amp; Society Program and CCSSO released </a:t>
            </a:r>
            <a:r>
              <a:rPr lang="en-US" sz="1200" i="1" kern="0" dirty="0">
                <a:solidFill>
                  <a:srgbClr val="000000"/>
                </a:solidFill>
                <a:ea typeface="Verdana" panose="020B0604030504040204" pitchFamily="34" charset="0"/>
                <a:cs typeface="Verdana" panose="020B0604030504040204" pitchFamily="34" charset="0"/>
              </a:rPr>
              <a:t>Leading for Equity</a:t>
            </a:r>
            <a:r>
              <a:rPr lang="en-US" sz="1200" kern="0" dirty="0">
                <a:solidFill>
                  <a:srgbClr val="000000"/>
                </a:solidFill>
                <a:ea typeface="Verdana" panose="020B0604030504040204" pitchFamily="34" charset="0"/>
                <a:cs typeface="Verdana" panose="020B0604030504040204" pitchFamily="34" charset="0"/>
              </a:rPr>
              <a:t>, a</a:t>
            </a:r>
            <a:r>
              <a:rPr lang="en-US" sz="1200" i="1" kern="0" dirty="0">
                <a:solidFill>
                  <a:srgbClr val="000000"/>
                </a:solidFill>
                <a:ea typeface="Verdana" panose="020B0604030504040204" pitchFamily="34" charset="0"/>
                <a:cs typeface="Verdana" panose="020B0604030504040204" pitchFamily="34" charset="0"/>
              </a:rPr>
              <a:t> s</a:t>
            </a:r>
            <a:r>
              <a:rPr lang="en-US" sz="1200" kern="0" dirty="0">
                <a:solidFill>
                  <a:srgbClr val="000000"/>
                </a:solidFill>
                <a:ea typeface="Verdana" panose="020B0604030504040204" pitchFamily="34" charset="0"/>
                <a:cs typeface="Verdana" panose="020B0604030504040204" pitchFamily="34" charset="0"/>
              </a:rPr>
              <a:t>eries of commitments to help state education chiefs take action to achieve </a:t>
            </a:r>
            <a:r>
              <a:rPr lang="en-US" sz="1200" b="1" kern="0" dirty="0">
                <a:solidFill>
                  <a:srgbClr val="000000"/>
                </a:solidFill>
                <a:ea typeface="Verdana" panose="020B0604030504040204" pitchFamily="34" charset="0"/>
                <a:cs typeface="Verdana" panose="020B0604030504040204" pitchFamily="34" charset="0"/>
              </a:rPr>
              <a:t>educational equity</a:t>
            </a:r>
          </a:p>
          <a:p>
            <a:endParaRPr lang="en-US" dirty="0"/>
          </a:p>
        </p:txBody>
      </p:sp>
      <p:sp>
        <p:nvSpPr>
          <p:cNvPr id="4" name="Slide Number Placeholder 3"/>
          <p:cNvSpPr>
            <a:spLocks noGrp="1"/>
          </p:cNvSpPr>
          <p:nvPr>
            <p:ph type="sldNum" sz="quarter" idx="10"/>
          </p:nvPr>
        </p:nvSpPr>
        <p:spPr/>
        <p:txBody>
          <a:bodyPr/>
          <a:lstStyle/>
          <a:p>
            <a:fld id="{C74F9B83-B56D-42D4-9FDF-9F376365F25B}" type="slidenum">
              <a:rPr lang="en-US" altLang="en-US" smtClean="0">
                <a:solidFill>
                  <a:prstClr val="black"/>
                </a:solidFill>
              </a:rPr>
              <a:pPr/>
              <a:t>5</a:t>
            </a:fld>
            <a:endParaRPr lang="en-US" altLang="en-US">
              <a:solidFill>
                <a:prstClr val="black"/>
              </a:solidFill>
            </a:endParaRPr>
          </a:p>
        </p:txBody>
      </p:sp>
    </p:spTree>
    <p:extLst>
      <p:ext uri="{BB962C8B-B14F-4D97-AF65-F5344CB8AC3E}">
        <p14:creationId xmlns:p14="http://schemas.microsoft.com/office/powerpoint/2010/main" val="783570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5050" indent="-175050">
              <a:buFont typeface="Arial" panose="020B0604020202020204" pitchFamily="34" charset="0"/>
              <a:buChar char="•"/>
            </a:pPr>
            <a:r>
              <a:rPr lang="en-US" sz="1400" b="0" dirty="0"/>
              <a:t>January 2017, CCSSO in partnership with CEEDAR, released a guidance document - </a:t>
            </a:r>
            <a:r>
              <a:rPr lang="en-US" sz="1400" b="0" i="1" u="sng" dirty="0">
                <a:hlinkClick r:id="rId3"/>
              </a:rPr>
              <a:t>PSEL 2015 and Promoting Principal Leadership for the Success of Students with Disabilities</a:t>
            </a:r>
            <a:r>
              <a:rPr lang="en-US" sz="1400" b="0" dirty="0"/>
              <a:t>. </a:t>
            </a:r>
          </a:p>
          <a:p>
            <a:pPr marL="175050" indent="-175050">
              <a:buFont typeface="Arial" panose="020B0604020202020204" pitchFamily="34" charset="0"/>
              <a:buChar char="•"/>
            </a:pPr>
            <a:endParaRPr lang="en-US" sz="1400" b="0" dirty="0"/>
          </a:p>
          <a:p>
            <a:pPr marL="175050" indent="-175050">
              <a:buFont typeface="Arial" panose="020B0604020202020204" pitchFamily="34" charset="0"/>
              <a:buChar char="•"/>
            </a:pPr>
            <a:r>
              <a:rPr lang="en-US" sz="1400" b="0" dirty="0"/>
              <a:t>To create the document, CCSSO and CEEDAR convened an Advisory Group of principals, SEA /LEA leaders, higher education, and  principal professional associations. They identified the aspects for ensuring that  struggling students, including SWDs, will have access to excellent teaching, appropriate supports, high-quality IEPs, and examples of inclusive principal leadership in practice</a:t>
            </a:r>
          </a:p>
          <a:p>
            <a:pPr marL="641852" lvl="1" indent="-175050">
              <a:buFont typeface="Arial" panose="020B0604020202020204" pitchFamily="34" charset="0"/>
              <a:buChar char="•"/>
            </a:pPr>
            <a:endParaRPr lang="en-US" sz="1400" b="0" dirty="0"/>
          </a:p>
          <a:p>
            <a:endParaRPr lang="en-US" dirty="0"/>
          </a:p>
        </p:txBody>
      </p:sp>
      <p:sp>
        <p:nvSpPr>
          <p:cNvPr id="4" name="Slide Number Placeholder 3"/>
          <p:cNvSpPr>
            <a:spLocks noGrp="1"/>
          </p:cNvSpPr>
          <p:nvPr>
            <p:ph type="sldNum" sz="quarter" idx="10"/>
          </p:nvPr>
        </p:nvSpPr>
        <p:spPr/>
        <p:txBody>
          <a:bodyPr/>
          <a:lstStyle/>
          <a:p>
            <a:fld id="{FE8EDDB1-69F8-BF44-8096-7E99423AA26D}" type="slidenum">
              <a:rPr lang="en-US" smtClean="0"/>
              <a:t>6</a:t>
            </a:fld>
            <a:endParaRPr lang="en-US"/>
          </a:p>
        </p:txBody>
      </p:sp>
    </p:spTree>
    <p:extLst>
      <p:ext uri="{BB962C8B-B14F-4D97-AF65-F5344CB8AC3E}">
        <p14:creationId xmlns:p14="http://schemas.microsoft.com/office/powerpoint/2010/main" val="4220375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711200"/>
            <a:ext cx="6321425" cy="3556000"/>
          </a:xfrm>
        </p:spPr>
      </p:sp>
      <p:sp>
        <p:nvSpPr>
          <p:cNvPr id="3" name="Notes Placeholder 2"/>
          <p:cNvSpPr>
            <a:spLocks noGrp="1"/>
          </p:cNvSpPr>
          <p:nvPr>
            <p:ph type="body" idx="1"/>
          </p:nvPr>
        </p:nvSpPr>
        <p:spPr/>
        <p:txBody>
          <a:bodyPr/>
          <a:lstStyle/>
          <a:p>
            <a:pPr marL="175050" indent="-175050">
              <a:buFont typeface="Arial" panose="020B0604020202020204" pitchFamily="34" charset="0"/>
              <a:buChar char="•"/>
            </a:pPr>
            <a:r>
              <a:rPr lang="en-US" sz="1400" b="0" dirty="0"/>
              <a:t>This group came together and made commitments for how they will move inclusive principal leadership forward in policy and practice by communicating and disseminating the resource, contributing to cross-organization collaboration and strategic-planning, and incorporating the work into their current work scopes.</a:t>
            </a:r>
          </a:p>
          <a:p>
            <a:pPr marL="175050" indent="-175050">
              <a:buFont typeface="Arial" panose="020B0604020202020204" pitchFamily="34" charset="0"/>
              <a:buChar char="•"/>
            </a:pPr>
            <a:endParaRPr lang="en-US" sz="1400" b="0" dirty="0"/>
          </a:p>
          <a:p>
            <a:pPr marL="175050" indent="-175050">
              <a:buFont typeface="Arial" panose="020B0604020202020204" pitchFamily="34" charset="0"/>
              <a:buChar char="•"/>
            </a:pPr>
            <a:r>
              <a:rPr lang="en-US" sz="1400" b="0" dirty="0"/>
              <a:t>In order to sustain and build upon this collective work, CCSSO launched the National Collaborative on Inclusive Principal Leadership (NCIPL) to support states’ efforts on advancing inclusive leadership in preparation and ongoing professional development, in partnership with CEEDAR and the Oak Foundation.</a:t>
            </a:r>
          </a:p>
          <a:p>
            <a:endParaRPr lang="en-US" sz="1400" b="0" dirty="0"/>
          </a:p>
          <a:p>
            <a:endParaRPr lang="en-US" dirty="0"/>
          </a:p>
        </p:txBody>
      </p:sp>
      <p:sp>
        <p:nvSpPr>
          <p:cNvPr id="4" name="Slide Number Placeholder 3"/>
          <p:cNvSpPr>
            <a:spLocks noGrp="1"/>
          </p:cNvSpPr>
          <p:nvPr>
            <p:ph type="sldNum" sz="quarter" idx="10"/>
          </p:nvPr>
        </p:nvSpPr>
        <p:spPr/>
        <p:txBody>
          <a:bodyPr/>
          <a:lstStyle/>
          <a:p>
            <a:fld id="{C74F9B83-B56D-42D4-9FDF-9F376365F25B}" type="slidenum">
              <a:rPr lang="en-US" altLang="en-US" smtClean="0">
                <a:solidFill>
                  <a:prstClr val="black"/>
                </a:solidFill>
              </a:rPr>
              <a:pPr/>
              <a:t>7</a:t>
            </a:fld>
            <a:endParaRPr lang="en-US" altLang="en-US">
              <a:solidFill>
                <a:prstClr val="black"/>
              </a:solidFill>
            </a:endParaRPr>
          </a:p>
        </p:txBody>
      </p:sp>
    </p:spTree>
    <p:extLst>
      <p:ext uri="{BB962C8B-B14F-4D97-AF65-F5344CB8AC3E}">
        <p14:creationId xmlns:p14="http://schemas.microsoft.com/office/powerpoint/2010/main" val="3268473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711200"/>
            <a:ext cx="6321425" cy="3556000"/>
          </a:xfrm>
        </p:spPr>
      </p:sp>
      <p:sp>
        <p:nvSpPr>
          <p:cNvPr id="3" name="Notes Placeholder 2"/>
          <p:cNvSpPr>
            <a:spLocks noGrp="1"/>
          </p:cNvSpPr>
          <p:nvPr>
            <p:ph type="body" idx="1"/>
          </p:nvPr>
        </p:nvSpPr>
        <p:spPr/>
        <p:txBody>
          <a:bodyPr/>
          <a:lstStyle/>
          <a:p>
            <a:pPr marL="175050" indent="-175050">
              <a:buFont typeface="Arial" panose="020B0604020202020204" pitchFamily="34" charset="0"/>
              <a:buChar char="•"/>
            </a:pPr>
            <a:r>
              <a:rPr lang="en-US" sz="1400" b="0" i="0" dirty="0"/>
              <a:t>In May 2018, after a year of convening and working with NCIPL partners, we released Supporting Inclusive Schools for the Success of Each Child (in partnership with the NCIPL, CEEDAR Center and Oak Foundation)—a microsite that provides 8 strategies with resources to support states in integrating inclusive principal leadership in policy and practice.</a:t>
            </a:r>
          </a:p>
          <a:p>
            <a:pPr lvl="0"/>
            <a:r>
              <a:rPr lang="en-US" sz="1400" b="0" i="0" dirty="0"/>
              <a:t>.</a:t>
            </a:r>
          </a:p>
        </p:txBody>
      </p:sp>
      <p:sp>
        <p:nvSpPr>
          <p:cNvPr id="4" name="Slide Number Placeholder 3"/>
          <p:cNvSpPr>
            <a:spLocks noGrp="1"/>
          </p:cNvSpPr>
          <p:nvPr>
            <p:ph type="sldNum" sz="quarter" idx="10"/>
          </p:nvPr>
        </p:nvSpPr>
        <p:spPr/>
        <p:txBody>
          <a:bodyPr/>
          <a:lstStyle/>
          <a:p>
            <a:fld id="{C74F9B83-B56D-42D4-9FDF-9F376365F25B}" type="slidenum">
              <a:rPr lang="en-US" altLang="en-US" smtClean="0">
                <a:solidFill>
                  <a:prstClr val="black"/>
                </a:solidFill>
              </a:rPr>
              <a:pPr/>
              <a:t>8</a:t>
            </a:fld>
            <a:endParaRPr lang="en-US" altLang="en-US">
              <a:solidFill>
                <a:prstClr val="black"/>
              </a:solidFill>
            </a:endParaRPr>
          </a:p>
        </p:txBody>
      </p:sp>
    </p:spTree>
    <p:extLst>
      <p:ext uri="{BB962C8B-B14F-4D97-AF65-F5344CB8AC3E}">
        <p14:creationId xmlns:p14="http://schemas.microsoft.com/office/powerpoint/2010/main" val="953544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711200"/>
            <a:ext cx="6321425" cy="3556000"/>
          </a:xfrm>
        </p:spPr>
      </p:sp>
      <p:sp>
        <p:nvSpPr>
          <p:cNvPr id="3" name="Notes Placeholder 2"/>
          <p:cNvSpPr>
            <a:spLocks noGrp="1"/>
          </p:cNvSpPr>
          <p:nvPr>
            <p:ph type="body" idx="1"/>
          </p:nvPr>
        </p:nvSpPr>
        <p:spPr/>
        <p:txBody>
          <a:bodyPr/>
          <a:lstStyle/>
          <a:p>
            <a:pPr marL="175050" indent="-175050">
              <a:buFont typeface="Arial" panose="020B0604020202020204" pitchFamily="34" charset="0"/>
              <a:buChar char="•"/>
            </a:pPr>
            <a:r>
              <a:rPr lang="en-US" sz="1400" b="0" dirty="0"/>
              <a:t>These 8 strategies were identified by leaders in the field of inclusive education and represent their collected knowledge on how to ensure principals are prepared and supported to lead inclusive learning environments for students with disabilities and each and every child.  Also included on the website are resources aligned to each strategy.</a:t>
            </a:r>
          </a:p>
          <a:p>
            <a:pPr lvl="1"/>
            <a:endParaRPr lang="en-US" sz="1400" b="0" dirty="0"/>
          </a:p>
        </p:txBody>
      </p:sp>
      <p:sp>
        <p:nvSpPr>
          <p:cNvPr id="4" name="Slide Number Placeholder 3"/>
          <p:cNvSpPr>
            <a:spLocks noGrp="1"/>
          </p:cNvSpPr>
          <p:nvPr>
            <p:ph type="sldNum" sz="quarter" idx="10"/>
          </p:nvPr>
        </p:nvSpPr>
        <p:spPr/>
        <p:txBody>
          <a:bodyPr/>
          <a:lstStyle/>
          <a:p>
            <a:fld id="{C74F9B83-B56D-42D4-9FDF-9F376365F25B}" type="slidenum">
              <a:rPr lang="en-US" altLang="en-US" smtClean="0">
                <a:solidFill>
                  <a:prstClr val="black"/>
                </a:solidFill>
              </a:rPr>
              <a:pPr/>
              <a:t>9</a:t>
            </a:fld>
            <a:endParaRPr lang="en-US" altLang="en-US">
              <a:solidFill>
                <a:prstClr val="black"/>
              </a:solidFill>
            </a:endParaRPr>
          </a:p>
        </p:txBody>
      </p:sp>
    </p:spTree>
    <p:extLst>
      <p:ext uri="{BB962C8B-B14F-4D97-AF65-F5344CB8AC3E}">
        <p14:creationId xmlns:p14="http://schemas.microsoft.com/office/powerpoint/2010/main" val="13116437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6488113"/>
            <a:ext cx="12192000" cy="381000"/>
          </a:xfrm>
          <a:prstGeom prst="rect">
            <a:avLst/>
          </a:prstGeom>
          <a:solidFill>
            <a:schemeClr val="bg1"/>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endParaRPr lang="en-US" altLang="en-US" sz="1800">
              <a:solidFill>
                <a:srgbClr val="FFFFFF"/>
              </a:solidFill>
            </a:endParaRPr>
          </a:p>
        </p:txBody>
      </p:sp>
      <p:pic>
        <p:nvPicPr>
          <p:cNvPr id="5" name="CCSSO_Color Bars_DESR2.png" descr="/Volumes/Clients/CCSSO/CCS007_Org Logo/Final/CCS007_OrgLogo_FINAL_121609/PNG/CCSSO_Color Bars_DESR2.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488113"/>
            <a:ext cx="1219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Rectangle 4"/>
          <p:cNvSpPr>
            <a:spLocks noGrp="1" noChangeArrowheads="1"/>
          </p:cNvSpPr>
          <p:nvPr>
            <p:ph type="subTitle" idx="1"/>
          </p:nvPr>
        </p:nvSpPr>
        <p:spPr>
          <a:xfrm>
            <a:off x="1828800" y="3135313"/>
            <a:ext cx="9152792" cy="2025772"/>
          </a:xfrm>
        </p:spPr>
        <p:txBody>
          <a:bodyPr/>
          <a:lstStyle>
            <a:lvl1pPr marL="0" indent="0" algn="ctr">
              <a:buFont typeface="Wingdings" pitchFamily="2" charset="2"/>
              <a:buNone/>
              <a:defRPr sz="1800" b="1">
                <a:solidFill>
                  <a:schemeClr val="tx2"/>
                </a:solidFill>
              </a:defRPr>
            </a:lvl1pPr>
          </a:lstStyle>
          <a:p>
            <a:endParaRPr lang="en-US" dirty="0"/>
          </a:p>
          <a:p>
            <a:r>
              <a:rPr lang="en-US" dirty="0"/>
              <a:t>Kathleen Airhart - CCSSO, Program Director Special Education Outcomes</a:t>
            </a:r>
          </a:p>
          <a:p>
            <a:r>
              <a:rPr lang="en-US" dirty="0"/>
              <a:t>Mary Brownell - CEEDAR, Executive Director</a:t>
            </a:r>
          </a:p>
          <a:p>
            <a:r>
              <a:rPr lang="en-US" dirty="0"/>
              <a:t>Lynn-Holdheide - AIR, Managing Technical Assistant Consultant</a:t>
            </a:r>
          </a:p>
          <a:p>
            <a:r>
              <a:rPr lang="en-US" dirty="0"/>
              <a:t>Zelphine Smith-Dixon – Georgia, State Director Special Education and Supports</a:t>
            </a:r>
          </a:p>
        </p:txBody>
      </p:sp>
      <p:sp>
        <p:nvSpPr>
          <p:cNvPr id="147464" name="Rectangle 8"/>
          <p:cNvSpPr>
            <a:spLocks noGrp="1" noChangeArrowheads="1"/>
          </p:cNvSpPr>
          <p:nvPr>
            <p:ph type="ctrTitle" hasCustomPrompt="1"/>
          </p:nvPr>
        </p:nvSpPr>
        <p:spPr>
          <a:xfrm>
            <a:off x="914400" y="1220791"/>
            <a:ext cx="10363200" cy="1470025"/>
          </a:xfrm>
        </p:spPr>
        <p:txBody>
          <a:bodyPr/>
          <a:lstStyle>
            <a:lvl1pPr algn="ctr">
              <a:defRPr lang="en-US" sz="2800" b="1" smtClean="0">
                <a:solidFill>
                  <a:schemeClr val="bg1"/>
                </a:solidFill>
                <a:effectLst/>
                <a:latin typeface="+mn-lt"/>
              </a:defRPr>
            </a:lvl1pPr>
          </a:lstStyle>
          <a:p>
            <a:r>
              <a:rPr lang="en-US" dirty="0"/>
              <a:t>School and District Improvement Through </a:t>
            </a:r>
            <a:br>
              <a:rPr lang="en-US" dirty="0"/>
            </a:br>
            <a:r>
              <a:rPr lang="en-US" dirty="0"/>
              <a:t>Inclusive Principal Leadership </a:t>
            </a:r>
          </a:p>
        </p:txBody>
      </p:sp>
      <p:sp>
        <p:nvSpPr>
          <p:cNvPr id="6" name="Rectangle 5"/>
          <p:cNvSpPr>
            <a:spLocks noGrp="1" noChangeArrowheads="1"/>
          </p:cNvSpPr>
          <p:nvPr>
            <p:ph type="dt" sz="half" idx="10"/>
          </p:nvPr>
        </p:nvSpPr>
        <p:spPr/>
        <p:txBody>
          <a:bodyPr/>
          <a:lstStyle>
            <a:lvl1pPr>
              <a:defRPr>
                <a:solidFill>
                  <a:schemeClr val="bg1"/>
                </a:solidFill>
              </a:defRPr>
            </a:lvl1pPr>
          </a:lstStyle>
          <a:p>
            <a:pPr>
              <a:defRPr/>
            </a:pPr>
            <a:r>
              <a:rPr lang="en-US" dirty="0"/>
              <a:t>October 27, 2019</a:t>
            </a:r>
          </a:p>
        </p:txBody>
      </p:sp>
      <p:sp>
        <p:nvSpPr>
          <p:cNvPr id="7" name="Rectangle 6"/>
          <p:cNvSpPr>
            <a:spLocks noGrp="1" noChangeArrowheads="1"/>
          </p:cNvSpPr>
          <p:nvPr>
            <p:ph type="ftr" sz="quarter" idx="11"/>
          </p:nvPr>
        </p:nvSpPr>
        <p:spPr/>
        <p:txBody>
          <a:bodyPr/>
          <a:lstStyle>
            <a:lvl1pPr>
              <a:defRPr>
                <a:solidFill>
                  <a:schemeClr val="bg1"/>
                </a:solidFill>
              </a:defRPr>
            </a:lvl1pPr>
          </a:lstStyle>
          <a:p>
            <a:pPr>
              <a:defRPr/>
            </a:pPr>
            <a:r>
              <a:rPr lang="en-US" dirty="0"/>
              <a:t>CASE/NASDSE Joint Conference</a:t>
            </a:r>
          </a:p>
        </p:txBody>
      </p:sp>
      <p:sp>
        <p:nvSpPr>
          <p:cNvPr id="8" name="Rectangle 7"/>
          <p:cNvSpPr>
            <a:spLocks noGrp="1" noChangeArrowheads="1"/>
          </p:cNvSpPr>
          <p:nvPr>
            <p:ph type="sldNum" sz="quarter" idx="12"/>
          </p:nvPr>
        </p:nvSpPr>
        <p:spPr/>
        <p:txBody>
          <a:bodyPr/>
          <a:lstStyle>
            <a:lvl1pPr>
              <a:defRPr/>
            </a:lvl1pPr>
          </a:lstStyle>
          <a:p>
            <a:fld id="{32D15EFF-9971-43C1-9C2B-789D571223C5}"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52641749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2800" b="1"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fld id="{19A27C6C-583F-1D43-8FF6-EB6E3BE2BAC5}" type="datetime1">
              <a:rPr lang="en-US" smtClean="0">
                <a:solidFill>
                  <a:srgbClr val="000000"/>
                </a:solidFill>
              </a:rPr>
              <a:t>10/26/19</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fld id="{0F1DF04E-C434-4D70-9F54-379E471D4C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1330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2800" b="1"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fld id="{19A27C6C-583F-1D43-8FF6-EB6E3BE2BAC5}" type="datetime1">
              <a:rPr lang="en-US" smtClean="0">
                <a:solidFill>
                  <a:srgbClr val="000000"/>
                </a:solidFill>
              </a:rPr>
              <a:t>10/26/19</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fld id="{0F1DF04E-C434-4D70-9F54-379E471D4C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1052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1133" y="1589088"/>
            <a:ext cx="53848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9133" y="1589088"/>
            <a:ext cx="53848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fld id="{2007B083-B36D-F64C-91CD-55FBF0C51591}" type="datetime1">
              <a:rPr lang="en-US" smtClean="0">
                <a:solidFill>
                  <a:srgbClr val="000000"/>
                </a:solidFill>
              </a:rPr>
              <a:t>10/26/19</a:t>
            </a:fld>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fld id="{BC458BCF-12C8-4447-AF38-E05E85C30E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5371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1133" y="7778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fld id="{E6FE559C-FBFC-9A4D-861E-B21809C5C7F9}" type="datetime1">
              <a:rPr lang="en-US" smtClean="0">
                <a:solidFill>
                  <a:srgbClr val="000000"/>
                </a:solidFill>
              </a:rPr>
              <a:t>10/26/19</a:t>
            </a:fld>
            <a:endParaRPr lang="en-US">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fld id="{2D58F96D-A78F-4FA9-A56A-9E2E55ED535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09376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fld id="{CE3C0241-3096-4D42-B972-6AAA53662CB2}" type="datetime1">
              <a:rPr lang="en-US" smtClean="0">
                <a:solidFill>
                  <a:srgbClr val="000000"/>
                </a:solidFill>
              </a:rPr>
              <a:t>10/26/19</a:t>
            </a:fld>
            <a:endParaRPr lang="en-US">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fld id="{C7E13930-3CB5-45A9-A0E3-05AFCEFFA4D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430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2" name="CCSSO_Color Bars_DESR2.png" descr="/Volumes/Clients/CCSSO/CCS007_Org Logo/Final/CCS007_OrgLogo_FINAL_121609/PNG/CCSSO_Color Bars_DESR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88113"/>
            <a:ext cx="1219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userDrawn="1"/>
        </p:nvSpPr>
        <p:spPr bwMode="auto">
          <a:xfrm>
            <a:off x="1320800" y="6488113"/>
            <a:ext cx="10871200" cy="381000"/>
          </a:xfrm>
          <a:prstGeom prst="rect">
            <a:avLst/>
          </a:prstGeom>
          <a:solidFill>
            <a:schemeClr val="accent2"/>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endParaRPr lang="en-US" altLang="en-US" sz="1800">
              <a:solidFill>
                <a:srgbClr val="FFFFFF"/>
              </a:solidFill>
            </a:endParaRPr>
          </a:p>
        </p:txBody>
      </p:sp>
      <p:sp>
        <p:nvSpPr>
          <p:cNvPr id="4" name="Date Placeholder 1"/>
          <p:cNvSpPr>
            <a:spLocks noGrp="1"/>
          </p:cNvSpPr>
          <p:nvPr>
            <p:ph type="dt" sz="half" idx="10"/>
          </p:nvPr>
        </p:nvSpPr>
        <p:spPr/>
        <p:txBody>
          <a:bodyPr/>
          <a:lstStyle>
            <a:lvl1pPr>
              <a:defRPr/>
            </a:lvl1pPr>
          </a:lstStyle>
          <a:p>
            <a:pPr>
              <a:defRPr/>
            </a:pPr>
            <a:fld id="{E26621F3-6624-DF40-924E-D93E995E5231}" type="datetime1">
              <a:rPr lang="en-US" smtClean="0">
                <a:solidFill>
                  <a:srgbClr val="000000"/>
                </a:solidFill>
              </a:rPr>
              <a:t>10/26/19</a:t>
            </a:fld>
            <a:endParaRPr lang="en-US">
              <a:solidFill>
                <a:srgbClr val="000000"/>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3"/>
          <p:cNvSpPr>
            <a:spLocks noGrp="1"/>
          </p:cNvSpPr>
          <p:nvPr>
            <p:ph type="sldNum" sz="quarter" idx="12"/>
          </p:nvPr>
        </p:nvSpPr>
        <p:spPr/>
        <p:txBody>
          <a:bodyPr/>
          <a:lstStyle>
            <a:lvl1pPr>
              <a:defRPr/>
            </a:lvl1pPr>
          </a:lstStyle>
          <a:p>
            <a:fld id="{4736CAB8-4683-447B-A34F-6CF8A3E6BF5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19227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3" y="0"/>
            <a:ext cx="6337300" cy="1219200"/>
          </a:xfrm>
          <a:prstGeom prst="rect">
            <a:avLst/>
          </a:prstGeom>
          <a:solidFill>
            <a:schemeClr val="accent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endParaRPr lang="en-US" altLang="en-US" sz="1800">
              <a:solidFill>
                <a:srgbClr val="FFFFFF"/>
              </a:solidFill>
            </a:endParaRPr>
          </a:p>
        </p:txBody>
      </p:sp>
      <p:pic>
        <p:nvPicPr>
          <p:cNvPr id="6" name="CCSSO_Color Bars_DESR2.png" descr="/Volumes/Clients/CCSSO/CCS007_Org Logo/Final/CCS007_OrgLogo_FINAL_121609/PNG/CCSSO_Color Bars_DESR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88113"/>
            <a:ext cx="1219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userDrawn="1"/>
        </p:nvSpPr>
        <p:spPr bwMode="auto">
          <a:xfrm>
            <a:off x="1320800" y="6488113"/>
            <a:ext cx="10871200" cy="381000"/>
          </a:xfrm>
          <a:prstGeom prst="rect">
            <a:avLst/>
          </a:prstGeom>
          <a:solidFill>
            <a:schemeClr val="accent2"/>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endParaRPr lang="en-US" altLang="en-US" sz="1800">
              <a:solidFill>
                <a:srgbClr val="FFFFFF"/>
              </a:solidFill>
            </a:endParaRPr>
          </a:p>
        </p:txBody>
      </p:sp>
      <p:sp>
        <p:nvSpPr>
          <p:cNvPr id="2" name="Title 1"/>
          <p:cNvSpPr>
            <a:spLocks noGrp="1"/>
          </p:cNvSpPr>
          <p:nvPr>
            <p:ph type="title"/>
          </p:nvPr>
        </p:nvSpPr>
        <p:spPr>
          <a:xfrm>
            <a:off x="609600" y="180311"/>
            <a:ext cx="5486400" cy="1027605"/>
          </a:xfrm>
        </p:spPr>
        <p:txBody>
          <a:bodyPr anchor="b"/>
          <a:lstStyle>
            <a:lvl1pPr algn="l">
              <a:defRPr sz="2800" b="1"/>
            </a:lvl1pPr>
          </a:lstStyle>
          <a:p>
            <a:r>
              <a:rPr lang="en-US" dirty="0"/>
              <a:t>Click to edit Master title style</a:t>
            </a:r>
          </a:p>
        </p:txBody>
      </p:sp>
      <p:sp>
        <p:nvSpPr>
          <p:cNvPr id="3" name="Content Placeholder 2"/>
          <p:cNvSpPr>
            <a:spLocks noGrp="1"/>
          </p:cNvSpPr>
          <p:nvPr>
            <p:ph idx="1"/>
          </p:nvPr>
        </p:nvSpPr>
        <p:spPr>
          <a:xfrm>
            <a:off x="6490957" y="180311"/>
            <a:ext cx="5091447" cy="5853113"/>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0" y="1435103"/>
            <a:ext cx="5486400"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Master text styles</a:t>
            </a:r>
          </a:p>
        </p:txBody>
      </p:sp>
      <p:sp>
        <p:nvSpPr>
          <p:cNvPr id="8" name="Date Placeholder 4"/>
          <p:cNvSpPr>
            <a:spLocks noGrp="1"/>
          </p:cNvSpPr>
          <p:nvPr>
            <p:ph type="dt" sz="half" idx="10"/>
          </p:nvPr>
        </p:nvSpPr>
        <p:spPr/>
        <p:txBody>
          <a:bodyPr/>
          <a:lstStyle>
            <a:lvl1pPr>
              <a:defRPr/>
            </a:lvl1pPr>
          </a:lstStyle>
          <a:p>
            <a:pPr>
              <a:defRPr/>
            </a:pPr>
            <a:fld id="{91159EDD-1466-EA41-9913-49A3D271C770}" type="datetime1">
              <a:rPr lang="en-US" smtClean="0">
                <a:solidFill>
                  <a:srgbClr val="000000"/>
                </a:solidFill>
              </a:rPr>
              <a:t>10/26/19</a:t>
            </a:fld>
            <a:endParaRPr lang="en-US">
              <a:solidFill>
                <a:srgbClr val="000000"/>
              </a:solidFill>
            </a:endParaRPr>
          </a:p>
        </p:txBody>
      </p:sp>
      <p:sp>
        <p:nvSpPr>
          <p:cNvPr id="9"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10" name="Slide Number Placeholder 6"/>
          <p:cNvSpPr>
            <a:spLocks noGrp="1"/>
          </p:cNvSpPr>
          <p:nvPr>
            <p:ph type="sldNum" sz="quarter" idx="12"/>
          </p:nvPr>
        </p:nvSpPr>
        <p:spPr/>
        <p:txBody>
          <a:bodyPr/>
          <a:lstStyle>
            <a:lvl1pPr>
              <a:defRPr/>
            </a:lvl1pPr>
          </a:lstStyle>
          <a:p>
            <a:fld id="{F907D0F2-3BDD-42C1-9249-A7AB94C629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248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spTree>
      <p:nvGrpSpPr>
        <p:cNvPr id="1" name=""/>
        <p:cNvGrpSpPr/>
        <p:nvPr/>
      </p:nvGrpSpPr>
      <p:grpSpPr>
        <a:xfrm>
          <a:off x="0" y="0"/>
          <a:ext cx="0" cy="0"/>
          <a:chOff x="0" y="0"/>
          <a:chExt cx="0" cy="0"/>
        </a:xfrm>
      </p:grpSpPr>
      <p:pic>
        <p:nvPicPr>
          <p:cNvPr id="5" name="CCSSO_Color Bars_DESR2.png" descr="/Volumes/Clients/CCSSO/CCS007_Org Logo/Final/CCS007_OrgLogo_FINAL_121609/PNG/CCSSO_Color Bars_DESR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88113"/>
            <a:ext cx="1219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userDrawn="1"/>
        </p:nvSpPr>
        <p:spPr bwMode="auto">
          <a:xfrm>
            <a:off x="1320800" y="6488113"/>
            <a:ext cx="10871200" cy="381000"/>
          </a:xfrm>
          <a:prstGeom prst="rect">
            <a:avLst/>
          </a:prstGeom>
          <a:solidFill>
            <a:schemeClr val="accent2"/>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endParaRPr lang="en-US" altLang="en-US" sz="1800">
              <a:solidFill>
                <a:srgbClr val="FFFFFF"/>
              </a:solidFill>
            </a:endParaRPr>
          </a:p>
        </p:txBody>
      </p:sp>
      <p:sp>
        <p:nvSpPr>
          <p:cNvPr id="2" name="Title 1"/>
          <p:cNvSpPr>
            <a:spLocks noGrp="1"/>
          </p:cNvSpPr>
          <p:nvPr>
            <p:ph type="title"/>
          </p:nvPr>
        </p:nvSpPr>
        <p:spPr>
          <a:xfrm>
            <a:off x="2389717" y="4800600"/>
            <a:ext cx="7315200" cy="566738"/>
          </a:xfrm>
        </p:spPr>
        <p:txBody>
          <a:bodyPr anchor="b"/>
          <a:lstStyle>
            <a:lvl1pPr algn="l">
              <a:defRPr sz="2000" b="1">
                <a:solidFill>
                  <a:schemeClr val="tx1"/>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lvl1pPr>
              <a:defRPr/>
            </a:lvl1pPr>
          </a:lstStyle>
          <a:p>
            <a:pPr>
              <a:defRPr/>
            </a:pPr>
            <a:fld id="{8FF69FAC-7810-F94F-A7EE-5C85FFB79046}" type="datetime1">
              <a:rPr lang="en-US" smtClean="0">
                <a:solidFill>
                  <a:srgbClr val="000000"/>
                </a:solidFill>
              </a:rPr>
              <a:t>10/26/19</a:t>
            </a:fld>
            <a:endParaRPr lang="en-US">
              <a:solidFill>
                <a:srgbClr val="000000"/>
              </a:solidFill>
            </a:endParaRPr>
          </a:p>
        </p:txBody>
      </p:sp>
      <p:sp>
        <p:nvSpPr>
          <p:cNvPr id="8"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6"/>
          <p:cNvSpPr>
            <a:spLocks noGrp="1"/>
          </p:cNvSpPr>
          <p:nvPr>
            <p:ph type="sldNum" sz="quarter" idx="12"/>
          </p:nvPr>
        </p:nvSpPr>
        <p:spPr/>
        <p:txBody>
          <a:bodyPr/>
          <a:lstStyle>
            <a:lvl1pPr>
              <a:defRPr/>
            </a:lvl1pPr>
          </a:lstStyle>
          <a:p>
            <a:fld id="{43766380-ADEE-483D-AFA4-A8D28510026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374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fld id="{72BD2D73-EED5-7F47-84E1-5522C2C92A0A}" type="datetime1">
              <a:rPr lang="en-US" smtClean="0">
                <a:solidFill>
                  <a:srgbClr val="000000"/>
                </a:solidFill>
              </a:rPr>
              <a:t>10/26/19</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fld id="{3CCA2FC1-9D3F-4F33-9DFB-A9BDF46AE15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1486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rot="5400000">
            <a:off x="6807200" y="3759200"/>
            <a:ext cx="9144000" cy="1625600"/>
          </a:xfrm>
          <a:prstGeom prst="rect">
            <a:avLst/>
          </a:prstGeom>
          <a:solidFill>
            <a:schemeClr val="accent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endParaRPr lang="en-US" altLang="en-US" sz="1800">
              <a:solidFill>
                <a:srgbClr val="FFFFFF"/>
              </a:solidFill>
            </a:endParaRPr>
          </a:p>
        </p:txBody>
      </p:sp>
      <p:pic>
        <p:nvPicPr>
          <p:cNvPr id="5" name="CCSSO_Color Bars_DESR2.png" descr="/Volumes/Clients/CCSSO/CCS007_Org Logo/Final/CCS007_OrgLogo_FINAL_121609/PNG/CCSSO_Color Bars_DESR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49" y="0"/>
            <a:ext cx="50800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userDrawn="1"/>
        </p:nvSpPr>
        <p:spPr bwMode="auto">
          <a:xfrm rot="5400000">
            <a:off x="-3829049" y="4800606"/>
            <a:ext cx="8153400" cy="508001"/>
          </a:xfrm>
          <a:prstGeom prst="rect">
            <a:avLst/>
          </a:prstGeom>
          <a:solidFill>
            <a:schemeClr val="accent2"/>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endParaRPr lang="en-US" altLang="en-US" sz="1800">
              <a:solidFill>
                <a:srgbClr val="FFFFFF"/>
              </a:solidFill>
            </a:endParaRPr>
          </a:p>
        </p:txBody>
      </p:sp>
      <p:sp>
        <p:nvSpPr>
          <p:cNvPr id="2" name="Vertical Title 1"/>
          <p:cNvSpPr>
            <a:spLocks noGrp="1"/>
          </p:cNvSpPr>
          <p:nvPr>
            <p:ph type="title" orient="vert"/>
          </p:nvPr>
        </p:nvSpPr>
        <p:spPr>
          <a:xfrm>
            <a:off x="10457645" y="77788"/>
            <a:ext cx="1665792" cy="60372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1133" y="77788"/>
            <a:ext cx="9581763" cy="60372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2268FB1-355E-E548-B359-B58B8D59A7FD}" type="datetime1">
              <a:rPr lang="en-US" smtClean="0">
                <a:solidFill>
                  <a:srgbClr val="000000"/>
                </a:solidFill>
              </a:rPr>
              <a:t>10/26/19</a:t>
            </a:fld>
            <a:endParaRPr lang="en-US">
              <a:solidFill>
                <a:srgbClr val="000000"/>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5"/>
          <p:cNvSpPr>
            <a:spLocks noGrp="1"/>
          </p:cNvSpPr>
          <p:nvPr>
            <p:ph type="sldNum" sz="quarter" idx="12"/>
          </p:nvPr>
        </p:nvSpPr>
        <p:spPr/>
        <p:txBody>
          <a:bodyPr/>
          <a:lstStyle>
            <a:lvl1pPr>
              <a:defRPr/>
            </a:lvl1pPr>
          </a:lstStyle>
          <a:p>
            <a:fld id="{E62DDE30-1095-4FD3-8F81-761D83FF6A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0292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Objectives</a:t>
            </a:r>
          </a:p>
        </p:txBody>
      </p:sp>
      <p:sp>
        <p:nvSpPr>
          <p:cNvPr id="3" name="Content Placeholder 2"/>
          <p:cNvSpPr>
            <a:spLocks noGrp="1"/>
          </p:cNvSpPr>
          <p:nvPr>
            <p:ph idx="1" hasCustomPrompt="1"/>
          </p:nvPr>
        </p:nvSpPr>
        <p:spPr>
          <a:xfrm>
            <a:off x="601133" y="1220789"/>
            <a:ext cx="10972800" cy="4894262"/>
          </a:xfrm>
        </p:spPr>
        <p:txBody>
          <a:bodyPr/>
          <a:lstStyle>
            <a:lvl1pPr>
              <a:defRPr/>
            </a:lvl1pPr>
            <a:lvl2pPr marL="800088" marR="0" indent="-342900" algn="l" defTabSz="914400" rtl="0" eaLnBrk="0" fontAlgn="base" latinLnBrk="0" hangingPunct="0">
              <a:lnSpc>
                <a:spcPct val="100000"/>
              </a:lnSpc>
              <a:spcBef>
                <a:spcPct val="20000"/>
              </a:spcBef>
              <a:spcAft>
                <a:spcPct val="0"/>
              </a:spcAft>
              <a:buClr>
                <a:schemeClr val="accent2"/>
              </a:buClr>
              <a:buSzTx/>
              <a:buFont typeface="Arial" panose="020B0604020202020204" pitchFamily="34" charset="0"/>
              <a:buChar char="•"/>
              <a:tabLst/>
              <a:defRPr/>
            </a:lvl2pPr>
          </a:lstStyle>
          <a:p>
            <a:pPr lvl="0"/>
            <a:r>
              <a:rPr lang="en-US" dirty="0"/>
              <a:t>Introductions</a:t>
            </a:r>
          </a:p>
          <a:p>
            <a:pPr lvl="0"/>
            <a:r>
              <a:rPr lang="en-US" dirty="0"/>
              <a:t>Overview of CCSSO work </a:t>
            </a:r>
          </a:p>
          <a:p>
            <a:pPr lvl="1"/>
            <a:r>
              <a:rPr lang="en-US" dirty="0"/>
              <a:t>NCIPL, AIPL, Equity</a:t>
            </a:r>
          </a:p>
          <a:p>
            <a:pPr lvl="0"/>
            <a:r>
              <a:rPr lang="en-US" dirty="0"/>
              <a:t>The CEEDAR approach </a:t>
            </a:r>
          </a:p>
          <a:p>
            <a:pPr lvl="1"/>
            <a:r>
              <a:rPr lang="en-US" dirty="0"/>
              <a:t>PSEL standards</a:t>
            </a:r>
          </a:p>
          <a:p>
            <a:pPr lvl="1"/>
            <a:r>
              <a:rPr lang="en-US" dirty="0"/>
              <a:t>Teacher shortages</a:t>
            </a:r>
          </a:p>
          <a:p>
            <a:pPr lvl="0"/>
            <a:r>
              <a:rPr lang="en-US" dirty="0"/>
              <a:t>State example – Georgia Department of Education</a:t>
            </a:r>
          </a:p>
          <a:p>
            <a:pPr lvl="1"/>
            <a:r>
              <a:rPr lang="en-US" dirty="0"/>
              <a:t>Vision, commitment, coherence</a:t>
            </a:r>
          </a:p>
          <a:p>
            <a:pPr lvl="0"/>
            <a:r>
              <a:rPr lang="en-US" dirty="0"/>
              <a:t>Taking action</a:t>
            </a:r>
          </a:p>
          <a:p>
            <a:pPr lvl="1"/>
            <a:r>
              <a:rPr lang="en-US" dirty="0"/>
              <a:t>Leadership Academies</a:t>
            </a:r>
          </a:p>
          <a:p>
            <a:pPr marL="800088" marR="0" lvl="1" indent="-342900" algn="l" defTabSz="914400" rtl="0" eaLnBrk="0" fontAlgn="base" latinLnBrk="0" hangingPunct="0">
              <a:lnSpc>
                <a:spcPct val="100000"/>
              </a:lnSpc>
              <a:spcBef>
                <a:spcPct val="20000"/>
              </a:spcBef>
              <a:spcAft>
                <a:spcPct val="0"/>
              </a:spcAft>
              <a:buClr>
                <a:schemeClr val="accent2"/>
              </a:buClr>
              <a:buSzTx/>
              <a:buFont typeface="Arial" panose="020B0604020202020204" pitchFamily="34" charset="0"/>
              <a:buChar char="•"/>
              <a:tabLst/>
              <a:defRPr/>
            </a:pPr>
            <a:r>
              <a:rPr lang="en-US" dirty="0"/>
              <a:t>Available resources</a:t>
            </a:r>
          </a:p>
          <a:p>
            <a:pPr marL="342891" marR="0" lvl="0" indent="-342900" algn="l" defTabSz="914400" rtl="0" eaLnBrk="0" fontAlgn="base" latinLnBrk="0" hangingPunct="0">
              <a:lnSpc>
                <a:spcPct val="100000"/>
              </a:lnSpc>
              <a:spcBef>
                <a:spcPct val="20000"/>
              </a:spcBef>
              <a:spcAft>
                <a:spcPct val="0"/>
              </a:spcAft>
              <a:buClr>
                <a:schemeClr val="accent2"/>
              </a:buClr>
              <a:buSzTx/>
              <a:buFont typeface="Arial" panose="020B0604020202020204" pitchFamily="34" charset="0"/>
              <a:buChar char="•"/>
              <a:tabLst/>
              <a:defRPr/>
            </a:pPr>
            <a:r>
              <a:rPr lang="en-US" dirty="0"/>
              <a:t>Q&amp;A</a:t>
            </a:r>
          </a:p>
          <a:p>
            <a:pPr lvl="1"/>
            <a:endParaRPr lang="en-US" dirty="0"/>
          </a:p>
          <a:p>
            <a:pPr lvl="1"/>
            <a:endParaRPr lang="en-US" dirty="0"/>
          </a:p>
        </p:txBody>
      </p:sp>
      <p:sp>
        <p:nvSpPr>
          <p:cNvPr id="5" name="Rectangle 7"/>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fld id="{FC216D3E-42A6-4B87-AE65-79ACD2B4849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95020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1133" y="7778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1133" y="1589088"/>
            <a:ext cx="5384800" cy="452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9133" y="1589088"/>
            <a:ext cx="5384800" cy="452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fld id="{FE1B8857-5AA7-F945-BA01-B4B36AF8CF9B}" type="datetime1">
              <a:rPr lang="en-US" smtClean="0">
                <a:solidFill>
                  <a:srgbClr val="000000"/>
                </a:solidFill>
              </a:rPr>
              <a:t>10/26/19</a:t>
            </a:fld>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fld id="{6156EB71-ED42-4F92-9F53-2C9C1EFAFDB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42269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1831975"/>
            <a:ext cx="10966265" cy="4075844"/>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5" name="Slide Number Placeholder 3"/>
          <p:cNvSpPr>
            <a:spLocks noGrp="1"/>
          </p:cNvSpPr>
          <p:nvPr>
            <p:ph type="sldNum" sz="quarter" idx="10"/>
          </p:nvPr>
        </p:nvSpPr>
        <p:spPr bwMode="gray">
          <a:xfrm>
            <a:off x="11725873" y="6507316"/>
            <a:ext cx="157094" cy="153888"/>
          </a:xfrm>
        </p:spPr>
        <p:txBody>
          <a:bodyPr wrap="none" anchor="b" anchorCtr="0"/>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6126478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030787"/>
            <a:ext cx="10515600" cy="1325563"/>
          </a:xfrm>
        </p:spPr>
        <p:txBody>
          <a:bodyPr/>
          <a:lstStyle/>
          <a:p>
            <a:r>
              <a:rPr lang="en-US"/>
              <a:t>Click to edit Master title style</a:t>
            </a:r>
          </a:p>
        </p:txBody>
      </p:sp>
    </p:spTree>
    <p:extLst>
      <p:ext uri="{BB962C8B-B14F-4D97-AF65-F5344CB8AC3E}">
        <p14:creationId xmlns:p14="http://schemas.microsoft.com/office/powerpoint/2010/main" val="30848837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34212"/>
          </a:xfrm>
        </p:spPr>
        <p:txBody>
          <a:bodyPr/>
          <a:lstStyle>
            <a:lvl1pPr>
              <a:lnSpc>
                <a:spcPct val="120000"/>
              </a:lnSpc>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4"/>
          <p:cNvSpPr>
            <a:spLocks noGrp="1"/>
          </p:cNvSpPr>
          <p:nvPr>
            <p:ph type="sldNum" sz="quarter" idx="12"/>
          </p:nvPr>
        </p:nvSpPr>
        <p:spPr>
          <a:xfrm>
            <a:off x="11486320" y="31407"/>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12819184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4"/>
          <p:cNvSpPr>
            <a:spLocks noGrp="1"/>
          </p:cNvSpPr>
          <p:nvPr>
            <p:ph type="sldNum" sz="quarter" idx="12"/>
          </p:nvPr>
        </p:nvSpPr>
        <p:spPr>
          <a:xfrm>
            <a:off x="11486320" y="31407"/>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12202931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23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23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4"/>
          <p:cNvSpPr>
            <a:spLocks noGrp="1"/>
          </p:cNvSpPr>
          <p:nvPr>
            <p:ph type="sldNum" sz="quarter" idx="12"/>
          </p:nvPr>
        </p:nvSpPr>
        <p:spPr>
          <a:xfrm>
            <a:off x="11486320" y="31407"/>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17112426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4"/>
          <p:cNvSpPr>
            <a:spLocks noGrp="1"/>
          </p:cNvSpPr>
          <p:nvPr>
            <p:ph type="sldNum" sz="quarter" idx="12"/>
          </p:nvPr>
        </p:nvSpPr>
        <p:spPr>
          <a:xfrm>
            <a:off x="11486320" y="31407"/>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32243516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4"/>
          <p:cNvSpPr>
            <a:spLocks noGrp="1"/>
          </p:cNvSpPr>
          <p:nvPr>
            <p:ph type="sldNum" sz="quarter" idx="12"/>
          </p:nvPr>
        </p:nvSpPr>
        <p:spPr>
          <a:xfrm>
            <a:off x="11486320" y="31407"/>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358086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Slide Number Placeholder 4"/>
          <p:cNvSpPr>
            <a:spLocks noGrp="1"/>
          </p:cNvSpPr>
          <p:nvPr>
            <p:ph type="sldNum" sz="quarter" idx="12"/>
          </p:nvPr>
        </p:nvSpPr>
        <p:spPr>
          <a:xfrm>
            <a:off x="11486320" y="31407"/>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7538769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6518" y="1831975"/>
            <a:ext cx="10966449" cy="3956576"/>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a:t>Click to edit Master text</a:t>
            </a:r>
          </a:p>
          <a:p>
            <a:pPr lvl="1"/>
            <a:r>
              <a:rPr lang="en-US" dirty="0"/>
              <a:t> </a:t>
            </a:r>
          </a:p>
          <a:p>
            <a:pPr lvl="2"/>
            <a:r>
              <a:rPr lang="en-US" dirty="0"/>
              <a:t> </a:t>
            </a:r>
          </a:p>
          <a:p>
            <a:pPr lvl="3"/>
            <a:r>
              <a:rPr lang="en-US" dirty="0"/>
              <a:t> </a:t>
            </a:r>
          </a:p>
          <a:p>
            <a:pPr lvl="4"/>
            <a:r>
              <a:rPr lang="en-US" dirty="0"/>
              <a:t> </a:t>
            </a:r>
          </a:p>
          <a:p>
            <a:pPr lvl="5"/>
            <a:r>
              <a:rPr lang="en-US" dirty="0"/>
              <a:t> </a:t>
            </a:r>
          </a:p>
          <a:p>
            <a:pPr lvl="6"/>
            <a:r>
              <a:rPr lang="en-US" dirty="0"/>
              <a:t> </a:t>
            </a:r>
          </a:p>
          <a:p>
            <a:pPr lvl="7"/>
            <a:r>
              <a:rPr lang="en-US" dirty="0"/>
              <a:t> </a:t>
            </a:r>
          </a:p>
          <a:p>
            <a:pPr lvl="8"/>
            <a:r>
              <a:rPr lang="en-US" dirty="0"/>
              <a:t> </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bwMode="gray">
          <a:xfrm>
            <a:off x="11673508" y="6507316"/>
            <a:ext cx="209459" cy="153888"/>
          </a:xfrm>
        </p:spPr>
        <p:txBody>
          <a:bodyPr wrap="none" anchor="b" anchorCtr="0"/>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369721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7"/>
            <a:ext cx="10363200" cy="1362075"/>
          </a:xfrm>
        </p:spPr>
        <p:txBody>
          <a:bodyPr anchor="t"/>
          <a:lstStyle>
            <a:lvl1pPr algn="l">
              <a:defRPr sz="2800" b="1" cap="all">
                <a:solidFill>
                  <a:schemeClr val="tx1"/>
                </a:solidFill>
              </a:defRPr>
            </a:lvl1pPr>
          </a:lstStyle>
          <a:p>
            <a:r>
              <a:rPr lang="en-US" dirty="0"/>
              <a:t>Overview of CCSSO initiatives</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fld id="{19A27C6C-583F-1D43-8FF6-EB6E3BE2BAC5}" type="datetime1">
              <a:rPr lang="en-US" smtClean="0">
                <a:solidFill>
                  <a:srgbClr val="000000"/>
                </a:solidFill>
              </a:rPr>
              <a:t>10/26/19</a:t>
            </a:fld>
            <a:endParaRPr lang="en-US" dirty="0">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fld id="{0F1DF04E-C434-4D70-9F54-379E471D4C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94977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6518" y="1831975"/>
            <a:ext cx="10966449" cy="3956576"/>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a:t>Click to edit Master text</a:t>
            </a:r>
          </a:p>
          <a:p>
            <a:pPr lvl="1"/>
            <a:r>
              <a:rPr lang="en-US" dirty="0"/>
              <a:t> </a:t>
            </a:r>
          </a:p>
          <a:p>
            <a:pPr lvl="2"/>
            <a:r>
              <a:rPr lang="en-US" dirty="0"/>
              <a:t> </a:t>
            </a:r>
          </a:p>
          <a:p>
            <a:pPr lvl="3"/>
            <a:r>
              <a:rPr lang="en-US" dirty="0"/>
              <a:t> </a:t>
            </a:r>
          </a:p>
          <a:p>
            <a:pPr lvl="4"/>
            <a:r>
              <a:rPr lang="en-US" dirty="0"/>
              <a:t> </a:t>
            </a:r>
          </a:p>
          <a:p>
            <a:pPr lvl="5"/>
            <a:r>
              <a:rPr lang="en-US" dirty="0"/>
              <a:t> </a:t>
            </a:r>
          </a:p>
          <a:p>
            <a:pPr lvl="6"/>
            <a:r>
              <a:rPr lang="en-US" dirty="0"/>
              <a:t> </a:t>
            </a:r>
          </a:p>
          <a:p>
            <a:pPr lvl="7"/>
            <a:r>
              <a:rPr lang="en-US" dirty="0"/>
              <a:t> </a:t>
            </a:r>
          </a:p>
          <a:p>
            <a:pPr lvl="8"/>
            <a:r>
              <a:rPr lang="en-US" dirty="0"/>
              <a:t> </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bwMode="gray">
          <a:xfrm>
            <a:off x="11725873" y="6507316"/>
            <a:ext cx="157094" cy="153888"/>
          </a:xfrm>
        </p:spPr>
        <p:txBody>
          <a:bodyPr wrap="none" anchor="b" anchorCtr="0"/>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39152027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1831975"/>
            <a:ext cx="10966265" cy="4075844"/>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5" name="Slide Number Placeholder 3"/>
          <p:cNvSpPr>
            <a:spLocks noGrp="1"/>
          </p:cNvSpPr>
          <p:nvPr>
            <p:ph type="sldNum" sz="quarter" idx="10"/>
          </p:nvPr>
        </p:nvSpPr>
        <p:spPr bwMode="gray">
          <a:xfrm>
            <a:off x="11725873" y="6507316"/>
            <a:ext cx="157094" cy="153888"/>
          </a:xfrm>
        </p:spPr>
        <p:txBody>
          <a:bodyPr wrap="none" anchor="b" anchorCtr="0"/>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6434283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1831975"/>
            <a:ext cx="5296839" cy="4075844"/>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4" name="Content Placeholder 2"/>
          <p:cNvSpPr>
            <a:spLocks noGrp="1"/>
          </p:cNvSpPr>
          <p:nvPr>
            <p:ph idx="10"/>
          </p:nvPr>
        </p:nvSpPr>
        <p:spPr bwMode="gray">
          <a:xfrm>
            <a:off x="6586129" y="1831975"/>
            <a:ext cx="5296839" cy="4075844"/>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6" name="Slide Number Placeholder 3"/>
          <p:cNvSpPr>
            <a:spLocks noGrp="1"/>
          </p:cNvSpPr>
          <p:nvPr>
            <p:ph type="sldNum" sz="quarter" idx="11"/>
          </p:nvPr>
        </p:nvSpPr>
        <p:spPr bwMode="gray">
          <a:xfrm>
            <a:off x="11725873" y="6507316"/>
            <a:ext cx="157094" cy="153888"/>
          </a:xfrm>
        </p:spPr>
        <p:txBody>
          <a:bodyPr wrap="none" anchor="b" anchorCtr="0"/>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7054232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bwMode="gray">
          <a:xfrm>
            <a:off x="11725873" y="6507316"/>
            <a:ext cx="157094" cy="153888"/>
          </a:xfrm>
        </p:spPr>
        <p:txBody>
          <a:bodyPr wrap="none" anchor="b" anchorCtr="0"/>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7554424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12" name="Content Placeholder 2"/>
          <p:cNvSpPr>
            <a:spLocks noGrp="1"/>
          </p:cNvSpPr>
          <p:nvPr>
            <p:ph sz="half" idx="1"/>
          </p:nvPr>
        </p:nvSpPr>
        <p:spPr>
          <a:xfrm>
            <a:off x="609597" y="1597890"/>
            <a:ext cx="10972800" cy="4343400"/>
          </a:xfrm>
          <a:noFill/>
        </p:spPr>
        <p:txBody>
          <a:bodyPr>
            <a:normAutofit/>
          </a:bodyPr>
          <a:lstStyle>
            <a:lvl1pPr>
              <a:lnSpc>
                <a:spcPct val="110000"/>
              </a:lnSpc>
              <a:spcBef>
                <a:spcPts val="600"/>
              </a:spcBef>
              <a:defRPr sz="2400">
                <a:solidFill>
                  <a:schemeClr val="tx1">
                    <a:lumMod val="65000"/>
                    <a:lumOff val="35000"/>
                  </a:schemeClr>
                </a:solidFill>
              </a:defRPr>
            </a:lvl1pPr>
            <a:lvl2pPr marL="228600" indent="-228600">
              <a:lnSpc>
                <a:spcPct val="110000"/>
              </a:lnSpc>
              <a:spcBef>
                <a:spcPts val="600"/>
              </a:spcBef>
              <a:defRPr sz="2000">
                <a:solidFill>
                  <a:schemeClr val="tx1">
                    <a:lumMod val="65000"/>
                    <a:lumOff val="35000"/>
                  </a:schemeClr>
                </a:solidFill>
              </a:defRPr>
            </a:lvl2pPr>
            <a:lvl3pPr marL="461963" indent="-228600">
              <a:lnSpc>
                <a:spcPct val="110000"/>
              </a:lnSpc>
              <a:spcBef>
                <a:spcPts val="600"/>
              </a:spcBef>
              <a:defRPr sz="2000">
                <a:solidFill>
                  <a:schemeClr val="tx1">
                    <a:lumMod val="65000"/>
                    <a:lumOff val="35000"/>
                  </a:schemeClr>
                </a:solidFill>
              </a:defRPr>
            </a:lvl3pPr>
            <a:lvl4pPr marL="684213" indent="-228600">
              <a:lnSpc>
                <a:spcPct val="110000"/>
              </a:lnSpc>
              <a:spcBef>
                <a:spcPts val="600"/>
              </a:spcBef>
              <a:buSzPct val="85000"/>
              <a:defRPr sz="2000">
                <a:solidFill>
                  <a:schemeClr val="tx1">
                    <a:lumMod val="65000"/>
                    <a:lumOff val="35000"/>
                  </a:schemeClr>
                </a:solidFill>
              </a:defRPr>
            </a:lvl4pPr>
            <a:lvl5pPr marL="914400" indent="-230188">
              <a:lnSpc>
                <a:spcPct val="110000"/>
              </a:lnSpc>
              <a:spcBef>
                <a:spcPts val="600"/>
              </a:spcBef>
              <a:buSzPct val="80000"/>
              <a:defRPr sz="2000">
                <a:solidFill>
                  <a:schemeClr val="tx1">
                    <a:lumMod val="65000"/>
                    <a:lumOff val="3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lvl1pPr>
              <a:lnSpc>
                <a:spcPct val="110000"/>
              </a:lnSpc>
              <a:defRPr/>
            </a:lvl1pPr>
          </a:lstStyle>
          <a:p>
            <a:r>
              <a:rPr lang="en-US" dirty="0"/>
              <a:t>Click to edit Master title style</a:t>
            </a:r>
          </a:p>
        </p:txBody>
      </p:sp>
      <p:sp>
        <p:nvSpPr>
          <p:cNvPr id="4" name="Slide Number Placeholder 11"/>
          <p:cNvSpPr>
            <a:spLocks noGrp="1"/>
          </p:cNvSpPr>
          <p:nvPr>
            <p:ph type="sldNum" sz="quarter" idx="10"/>
          </p:nvPr>
        </p:nvSpPr>
        <p:spPr/>
        <p:txBody>
          <a:bodyPr/>
          <a:lstStyle>
            <a:lvl1pPr>
              <a:defRPr/>
            </a:lvl1pPr>
          </a:lstStyle>
          <a:p>
            <a:pPr>
              <a:defRPr/>
            </a:pPr>
            <a:fld id="{56FD89D5-32D1-48D5-8D80-120653F87CB5}" type="slidenum">
              <a:rPr lang="en-US" altLang="en-US"/>
              <a:pPr>
                <a:defRPr/>
              </a:pPr>
              <a:t>‹#›</a:t>
            </a:fld>
            <a:endParaRPr lang="en-US" altLang="en-US" dirty="0"/>
          </a:p>
        </p:txBody>
      </p:sp>
    </p:spTree>
    <p:extLst>
      <p:ext uri="{BB962C8B-B14F-4D97-AF65-F5344CB8AC3E}">
        <p14:creationId xmlns:p14="http://schemas.microsoft.com/office/powerpoint/2010/main" val="1006931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fld id="{F8555644-0FDF-4041-88FF-12E4523624B5}" type="datetime1">
              <a:rPr lang="en-US" smtClean="0">
                <a:solidFill>
                  <a:srgbClr val="000000"/>
                </a:solidFill>
              </a:rPr>
              <a:t>10/26/19</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fld id="{FC216D3E-42A6-4B87-AE65-79ACD2B4849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6437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fld id="{F8555644-0FDF-4041-88FF-12E4523624B5}" type="datetime1">
              <a:rPr lang="en-US" smtClean="0">
                <a:solidFill>
                  <a:srgbClr val="000000"/>
                </a:solidFill>
              </a:rPr>
              <a:t>10/26/19</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fld id="{FC216D3E-42A6-4B87-AE65-79ACD2B4849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9166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fld id="{F8555644-0FDF-4041-88FF-12E4523624B5}" type="datetime1">
              <a:rPr lang="en-US" smtClean="0">
                <a:solidFill>
                  <a:srgbClr val="000000"/>
                </a:solidFill>
              </a:rPr>
              <a:t>10/26/19</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fld id="{FC216D3E-42A6-4B87-AE65-79ACD2B4849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1083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fld id="{F8555644-0FDF-4041-88FF-12E4523624B5}" type="datetime1">
              <a:rPr lang="en-US" smtClean="0">
                <a:solidFill>
                  <a:srgbClr val="000000"/>
                </a:solidFill>
              </a:rPr>
              <a:t>10/26/19</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fld id="{FC216D3E-42A6-4B87-AE65-79ACD2B4849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7368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fld id="{F8555644-0FDF-4041-88FF-12E4523624B5}" type="datetime1">
              <a:rPr lang="en-US" smtClean="0">
                <a:solidFill>
                  <a:srgbClr val="000000"/>
                </a:solidFill>
              </a:rPr>
              <a:t>10/26/19</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fld id="{FC216D3E-42A6-4B87-AE65-79ACD2B4849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5767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2800" b="1"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fld id="{19A27C6C-583F-1D43-8FF6-EB6E3BE2BAC5}" type="datetime1">
              <a:rPr lang="en-US" smtClean="0">
                <a:solidFill>
                  <a:srgbClr val="000000"/>
                </a:solidFill>
              </a:rPr>
              <a:t>10/26/19</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fld id="{0F1DF04E-C434-4D70-9F54-379E471D4C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326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6.jpe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3.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7"/>
          <p:cNvSpPr>
            <a:spLocks noChangeArrowheads="1"/>
          </p:cNvSpPr>
          <p:nvPr userDrawn="1"/>
        </p:nvSpPr>
        <p:spPr bwMode="auto">
          <a:xfrm>
            <a:off x="0" y="0"/>
            <a:ext cx="12192000" cy="1219200"/>
          </a:xfrm>
          <a:prstGeom prst="rect">
            <a:avLst/>
          </a:prstGeom>
          <a:solidFill>
            <a:schemeClr val="accent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endParaRPr lang="en-US" altLang="en-US" sz="1800">
              <a:solidFill>
                <a:srgbClr val="FFFFFF"/>
              </a:solidFill>
            </a:endParaRPr>
          </a:p>
        </p:txBody>
      </p:sp>
      <p:pic>
        <p:nvPicPr>
          <p:cNvPr id="5123" name="CCSSO_Color Bars_DESR2.png" descr="/Volumes/Clients/CCSSO/CCS007_Org Logo/Final/CCS007_OrgLogo_FINAL_121609/PNG/CCSSO_Color Bars_DESR2.png"/>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2117" y="6488113"/>
            <a:ext cx="1219201"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14"/>
          <p:cNvSpPr>
            <a:spLocks noChangeArrowheads="1"/>
          </p:cNvSpPr>
          <p:nvPr userDrawn="1"/>
        </p:nvSpPr>
        <p:spPr bwMode="auto">
          <a:xfrm>
            <a:off x="1320800" y="6488113"/>
            <a:ext cx="10871200" cy="381000"/>
          </a:xfrm>
          <a:prstGeom prst="rect">
            <a:avLst/>
          </a:prstGeom>
          <a:solidFill>
            <a:schemeClr val="accent2"/>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endParaRPr lang="en-US" altLang="en-US" sz="1800">
              <a:solidFill>
                <a:srgbClr val="FFFFFF"/>
              </a:solidFill>
            </a:endParaRPr>
          </a:p>
        </p:txBody>
      </p:sp>
      <p:sp>
        <p:nvSpPr>
          <p:cNvPr id="5125" name="Rectangle 5"/>
          <p:cNvSpPr>
            <a:spLocks noGrp="1" noChangeArrowheads="1"/>
          </p:cNvSpPr>
          <p:nvPr>
            <p:ph type="body" idx="1"/>
          </p:nvPr>
        </p:nvSpPr>
        <p:spPr bwMode="auto">
          <a:xfrm>
            <a:off x="601133" y="1589088"/>
            <a:ext cx="10972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46438" name="Rectangle 6"/>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charset="0"/>
                <a:ea typeface="ＭＳ Ｐゴシック" pitchFamily="18" charset="-128"/>
              </a:defRPr>
            </a:lvl1pPr>
          </a:lstStyle>
          <a:p>
            <a:pPr fontAlgn="base">
              <a:spcBef>
                <a:spcPct val="0"/>
              </a:spcBef>
              <a:spcAft>
                <a:spcPct val="0"/>
              </a:spcAft>
              <a:defRPr/>
            </a:pPr>
            <a:fld id="{CE32C76A-E4C8-394E-B18F-8665C4035A14}" type="datetime1">
              <a:rPr lang="en-US" smtClean="0">
                <a:solidFill>
                  <a:srgbClr val="000000"/>
                </a:solidFill>
              </a:rPr>
              <a:t>10/26/19</a:t>
            </a:fld>
            <a:endParaRPr lang="en-US">
              <a:solidFill>
                <a:srgbClr val="000000"/>
              </a:solidFill>
            </a:endParaRPr>
          </a:p>
        </p:txBody>
      </p:sp>
      <p:sp>
        <p:nvSpPr>
          <p:cNvPr id="146439" name="Rectangle 7"/>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mn-ea"/>
              </a:defRPr>
            </a:lvl1pPr>
          </a:lstStyle>
          <a:p>
            <a:pPr fontAlgn="base">
              <a:spcBef>
                <a:spcPct val="0"/>
              </a:spcBef>
              <a:spcAft>
                <a:spcPct val="0"/>
              </a:spcAft>
              <a:defRPr/>
            </a:pPr>
            <a:endParaRPr lang="en-US">
              <a:solidFill>
                <a:srgbClr val="000000"/>
              </a:solidFill>
            </a:endParaRPr>
          </a:p>
        </p:txBody>
      </p:sp>
      <p:sp>
        <p:nvSpPr>
          <p:cNvPr id="146440" name="Rectangle 8"/>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fontAlgn="base">
              <a:spcBef>
                <a:spcPct val="0"/>
              </a:spcBef>
              <a:spcAft>
                <a:spcPct val="0"/>
              </a:spcAft>
            </a:pPr>
            <a:fld id="{3AF9DECC-2DB4-4E25-90E9-504335D55753}" type="slidenum">
              <a:rPr lang="en-US" altLang="en-US">
                <a:solidFill>
                  <a:srgbClr val="000000"/>
                </a:solidFill>
                <a:ea typeface="ＭＳ Ｐゴシック" panose="020B0600070205080204" pitchFamily="34" charset="-128"/>
              </a:rPr>
              <a:pPr fontAlgn="base">
                <a:spcBef>
                  <a:spcPct val="0"/>
                </a:spcBef>
                <a:spcAft>
                  <a:spcPct val="0"/>
                </a:spcAft>
              </a:pPr>
              <a:t>‹#›</a:t>
            </a:fld>
            <a:endParaRPr lang="en-US" altLang="en-US">
              <a:solidFill>
                <a:srgbClr val="000000"/>
              </a:solidFill>
              <a:ea typeface="ＭＳ Ｐゴシック" panose="020B0600070205080204" pitchFamily="34" charset="-128"/>
            </a:endParaRPr>
          </a:p>
        </p:txBody>
      </p:sp>
      <p:sp>
        <p:nvSpPr>
          <p:cNvPr id="5129" name="Rectangle 9"/>
          <p:cNvSpPr>
            <a:spLocks noGrp="1" noChangeArrowheads="1"/>
          </p:cNvSpPr>
          <p:nvPr>
            <p:ph type="title"/>
          </p:nvPr>
        </p:nvSpPr>
        <p:spPr bwMode="auto">
          <a:xfrm>
            <a:off x="601133" y="7778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Tree>
    <p:extLst>
      <p:ext uri="{BB962C8B-B14F-4D97-AF65-F5344CB8AC3E}">
        <p14:creationId xmlns:p14="http://schemas.microsoft.com/office/powerpoint/2010/main" val="3574183002"/>
      </p:ext>
    </p:extLst>
  </p:cSld>
  <p:clrMap bg1="lt1" tx1="dk1" bg2="lt2" tx2="dk2" accent1="accent1" accent2="accent2" accent3="accent3" accent4="accent4" accent5="accent5" accent6="accent6" hlink="hlink" folHlink="folHlink"/>
  <p:sldLayoutIdLst>
    <p:sldLayoutId id="2147483668" r:id="rId1"/>
    <p:sldLayoutId id="2147483680" r:id="rId2"/>
    <p:sldLayoutId id="2147483670" r:id="rId3"/>
    <p:sldLayoutId id="2147483669" r:id="rId4"/>
    <p:sldLayoutId id="2147483684" r:id="rId5"/>
    <p:sldLayoutId id="2147483685" r:id="rId6"/>
    <p:sldLayoutId id="2147483686" r:id="rId7"/>
    <p:sldLayoutId id="2147483687" r:id="rId8"/>
    <p:sldLayoutId id="2147483681" r:id="rId9"/>
    <p:sldLayoutId id="2147483682" r:id="rId10"/>
    <p:sldLayoutId id="2147483683"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91" r:id="rId21"/>
  </p:sldLayoutIdLst>
  <p:hf hdr="0" ftr="0" dt="0"/>
  <p:txStyles>
    <p:titleStyle>
      <a:lvl1pPr algn="l" rtl="0" eaLnBrk="0" fontAlgn="base" hangingPunct="0">
        <a:spcBef>
          <a:spcPct val="0"/>
        </a:spcBef>
        <a:spcAft>
          <a:spcPct val="0"/>
        </a:spcAft>
        <a:defRPr sz="2800">
          <a:solidFill>
            <a:srgbClr val="FFFFFF"/>
          </a:solidFill>
          <a:latin typeface="+mj-lt"/>
          <a:ea typeface="ＭＳ Ｐゴシック" pitchFamily="18" charset="-128"/>
          <a:cs typeface="+mj-cs"/>
        </a:defRPr>
      </a:lvl1pPr>
      <a:lvl2pPr algn="l" rtl="0" eaLnBrk="0" fontAlgn="base" hangingPunct="0">
        <a:spcBef>
          <a:spcPct val="0"/>
        </a:spcBef>
        <a:spcAft>
          <a:spcPct val="0"/>
        </a:spcAft>
        <a:defRPr sz="2800">
          <a:solidFill>
            <a:srgbClr val="FFFFFF"/>
          </a:solidFill>
          <a:latin typeface="Arial Black" pitchFamily="34" charset="0"/>
          <a:ea typeface="ＭＳ Ｐゴシック" pitchFamily="18" charset="-128"/>
          <a:cs typeface="Arial" charset="0"/>
        </a:defRPr>
      </a:lvl2pPr>
      <a:lvl3pPr algn="l" rtl="0" eaLnBrk="0" fontAlgn="base" hangingPunct="0">
        <a:spcBef>
          <a:spcPct val="0"/>
        </a:spcBef>
        <a:spcAft>
          <a:spcPct val="0"/>
        </a:spcAft>
        <a:defRPr sz="2800">
          <a:solidFill>
            <a:srgbClr val="FFFFFF"/>
          </a:solidFill>
          <a:latin typeface="Arial Black" pitchFamily="34" charset="0"/>
          <a:ea typeface="ＭＳ Ｐゴシック" pitchFamily="18" charset="-128"/>
          <a:cs typeface="Arial" charset="0"/>
        </a:defRPr>
      </a:lvl3pPr>
      <a:lvl4pPr algn="l" rtl="0" eaLnBrk="0" fontAlgn="base" hangingPunct="0">
        <a:spcBef>
          <a:spcPct val="0"/>
        </a:spcBef>
        <a:spcAft>
          <a:spcPct val="0"/>
        </a:spcAft>
        <a:defRPr sz="2800">
          <a:solidFill>
            <a:srgbClr val="FFFFFF"/>
          </a:solidFill>
          <a:latin typeface="Arial Black" pitchFamily="34" charset="0"/>
          <a:ea typeface="ＭＳ Ｐゴシック" pitchFamily="18" charset="-128"/>
          <a:cs typeface="Arial" charset="0"/>
        </a:defRPr>
      </a:lvl4pPr>
      <a:lvl5pPr algn="l" rtl="0" eaLnBrk="0" fontAlgn="base" hangingPunct="0">
        <a:spcBef>
          <a:spcPct val="0"/>
        </a:spcBef>
        <a:spcAft>
          <a:spcPct val="0"/>
        </a:spcAft>
        <a:defRPr sz="2800">
          <a:solidFill>
            <a:srgbClr val="FFFFFF"/>
          </a:solidFill>
          <a:latin typeface="Arial Black" pitchFamily="34" charset="0"/>
          <a:ea typeface="ＭＳ Ｐゴシック" pitchFamily="18" charset="-128"/>
          <a:cs typeface="Arial" charset="0"/>
        </a:defRPr>
      </a:lvl5pPr>
      <a:lvl6pPr marL="457189" algn="l" rtl="0" fontAlgn="base">
        <a:spcBef>
          <a:spcPct val="0"/>
        </a:spcBef>
        <a:spcAft>
          <a:spcPct val="0"/>
        </a:spcAft>
        <a:defRPr sz="2800">
          <a:solidFill>
            <a:srgbClr val="FFFFFF"/>
          </a:solidFill>
          <a:latin typeface="Arial Black" pitchFamily="34" charset="0"/>
          <a:cs typeface="Arial" charset="0"/>
        </a:defRPr>
      </a:lvl6pPr>
      <a:lvl7pPr marL="914377" algn="l" rtl="0" fontAlgn="base">
        <a:spcBef>
          <a:spcPct val="0"/>
        </a:spcBef>
        <a:spcAft>
          <a:spcPct val="0"/>
        </a:spcAft>
        <a:defRPr sz="2800">
          <a:solidFill>
            <a:srgbClr val="FFFFFF"/>
          </a:solidFill>
          <a:latin typeface="Arial Black" pitchFamily="34" charset="0"/>
          <a:cs typeface="Arial" charset="0"/>
        </a:defRPr>
      </a:lvl7pPr>
      <a:lvl8pPr marL="1371566" algn="l" rtl="0" fontAlgn="base">
        <a:spcBef>
          <a:spcPct val="0"/>
        </a:spcBef>
        <a:spcAft>
          <a:spcPct val="0"/>
        </a:spcAft>
        <a:defRPr sz="2800">
          <a:solidFill>
            <a:srgbClr val="FFFFFF"/>
          </a:solidFill>
          <a:latin typeface="Arial Black" pitchFamily="34" charset="0"/>
          <a:cs typeface="Arial" charset="0"/>
        </a:defRPr>
      </a:lvl8pPr>
      <a:lvl9pPr marL="1828754" algn="l" rtl="0" fontAlgn="base">
        <a:spcBef>
          <a:spcPct val="0"/>
        </a:spcBef>
        <a:spcAft>
          <a:spcPct val="0"/>
        </a:spcAft>
        <a:defRPr sz="2800">
          <a:solidFill>
            <a:srgbClr val="FFFFFF"/>
          </a:solidFill>
          <a:latin typeface="Arial Black" pitchFamily="34" charset="0"/>
          <a:cs typeface="Arial" charset="0"/>
        </a:defRPr>
      </a:lvl9pPr>
    </p:titleStyle>
    <p:bodyStyle>
      <a:lvl1pPr marL="342891" indent="-342891" algn="l" rtl="0" eaLnBrk="0" fontAlgn="base" hangingPunct="0">
        <a:spcBef>
          <a:spcPct val="20000"/>
        </a:spcBef>
        <a:spcAft>
          <a:spcPct val="0"/>
        </a:spcAft>
        <a:buClr>
          <a:schemeClr val="accent2"/>
        </a:buClr>
        <a:buFont typeface="Wingdings" panose="05000000000000000000" pitchFamily="2" charset="2"/>
        <a:buChar char="z"/>
        <a:defRPr sz="2400">
          <a:solidFill>
            <a:schemeClr val="tx1"/>
          </a:solidFill>
          <a:latin typeface="+mn-lt"/>
          <a:ea typeface="ＭＳ Ｐゴシック" pitchFamily="18" charset="-128"/>
          <a:cs typeface="+mn-cs"/>
        </a:defRPr>
      </a:lvl1pPr>
      <a:lvl2pPr marL="742932" indent="-285744" algn="l" rtl="0" eaLnBrk="0" fontAlgn="base" hangingPunct="0">
        <a:spcBef>
          <a:spcPct val="20000"/>
        </a:spcBef>
        <a:spcAft>
          <a:spcPct val="0"/>
        </a:spcAft>
        <a:buClr>
          <a:schemeClr val="accent2"/>
        </a:buClr>
        <a:buFont typeface="Wingdings" panose="05000000000000000000" pitchFamily="2" charset="2"/>
        <a:buChar char="§"/>
        <a:defRPr sz="2000">
          <a:solidFill>
            <a:schemeClr val="tx1"/>
          </a:solidFill>
          <a:latin typeface="+mn-lt"/>
          <a:ea typeface="ＭＳ Ｐゴシック" pitchFamily="18" charset="-128"/>
          <a:cs typeface="+mn-cs"/>
        </a:defRPr>
      </a:lvl2pPr>
      <a:lvl3pPr marL="1142971" indent="-228594" algn="l" rtl="0" eaLnBrk="0" fontAlgn="base" hangingPunct="0">
        <a:spcBef>
          <a:spcPct val="20000"/>
        </a:spcBef>
        <a:spcAft>
          <a:spcPct val="0"/>
        </a:spcAft>
        <a:buClr>
          <a:schemeClr val="accent2"/>
        </a:buClr>
        <a:buChar char="•"/>
        <a:defRPr>
          <a:solidFill>
            <a:schemeClr val="tx1"/>
          </a:solidFill>
          <a:latin typeface="+mn-lt"/>
          <a:ea typeface="ＭＳ Ｐゴシック" pitchFamily="18" charset="-128"/>
          <a:cs typeface="+mn-cs"/>
        </a:defRPr>
      </a:lvl3pPr>
      <a:lvl4pPr marL="1600160" indent="-228594" algn="l" rtl="0" eaLnBrk="0" fontAlgn="base" hangingPunct="0">
        <a:spcBef>
          <a:spcPct val="20000"/>
        </a:spcBef>
        <a:spcAft>
          <a:spcPct val="0"/>
        </a:spcAft>
        <a:buClr>
          <a:schemeClr val="accent2"/>
        </a:buClr>
        <a:buChar char="–"/>
        <a:defRPr sz="1600">
          <a:solidFill>
            <a:schemeClr val="tx1"/>
          </a:solidFill>
          <a:latin typeface="+mn-lt"/>
          <a:ea typeface="ＭＳ Ｐゴシック" pitchFamily="18" charset="-128"/>
          <a:cs typeface="+mn-cs"/>
        </a:defRPr>
      </a:lvl4pPr>
      <a:lvl5pPr marL="2057349" indent="-228594" algn="l" rtl="0" eaLnBrk="0" fontAlgn="base" hangingPunct="0">
        <a:spcBef>
          <a:spcPct val="20000"/>
        </a:spcBef>
        <a:spcAft>
          <a:spcPct val="0"/>
        </a:spcAft>
        <a:buClr>
          <a:schemeClr val="accent2"/>
        </a:buClr>
        <a:buChar char="»"/>
        <a:defRPr sz="1600">
          <a:solidFill>
            <a:schemeClr val="tx1"/>
          </a:solidFill>
          <a:latin typeface="+mn-lt"/>
          <a:ea typeface="ＭＳ Ｐゴシック" pitchFamily="18" charset="-128"/>
          <a:cs typeface="+mn-cs"/>
        </a:defRPr>
      </a:lvl5pPr>
      <a:lvl6pPr marL="2514537" indent="-228594" algn="l" rtl="0" fontAlgn="base">
        <a:spcBef>
          <a:spcPct val="20000"/>
        </a:spcBef>
        <a:spcAft>
          <a:spcPct val="0"/>
        </a:spcAft>
        <a:buClr>
          <a:schemeClr val="accent2"/>
        </a:buClr>
        <a:buChar char="»"/>
        <a:defRPr sz="1600">
          <a:solidFill>
            <a:schemeClr val="tx1"/>
          </a:solidFill>
          <a:latin typeface="+mn-lt"/>
          <a:cs typeface="+mn-cs"/>
        </a:defRPr>
      </a:lvl6pPr>
      <a:lvl7pPr marL="2971726" indent="-228594" algn="l" rtl="0" fontAlgn="base">
        <a:spcBef>
          <a:spcPct val="20000"/>
        </a:spcBef>
        <a:spcAft>
          <a:spcPct val="0"/>
        </a:spcAft>
        <a:buClr>
          <a:schemeClr val="accent2"/>
        </a:buClr>
        <a:buChar char="»"/>
        <a:defRPr sz="1600">
          <a:solidFill>
            <a:schemeClr val="tx1"/>
          </a:solidFill>
          <a:latin typeface="+mn-lt"/>
          <a:cs typeface="+mn-cs"/>
        </a:defRPr>
      </a:lvl7pPr>
      <a:lvl8pPr marL="3428914" indent="-228594" algn="l" rtl="0" fontAlgn="base">
        <a:spcBef>
          <a:spcPct val="20000"/>
        </a:spcBef>
        <a:spcAft>
          <a:spcPct val="0"/>
        </a:spcAft>
        <a:buClr>
          <a:schemeClr val="accent2"/>
        </a:buClr>
        <a:buChar char="»"/>
        <a:defRPr sz="1600">
          <a:solidFill>
            <a:schemeClr val="tx1"/>
          </a:solidFill>
          <a:latin typeface="+mn-lt"/>
          <a:cs typeface="+mn-cs"/>
        </a:defRPr>
      </a:lvl8pPr>
      <a:lvl9pPr marL="3886103" indent="-228594" algn="l" rtl="0" fontAlgn="base">
        <a:spcBef>
          <a:spcPct val="20000"/>
        </a:spcBef>
        <a:spcAft>
          <a:spcPct val="0"/>
        </a:spcAft>
        <a:buClr>
          <a:schemeClr val="accent2"/>
        </a:buClr>
        <a:buChar char="»"/>
        <a:defRPr sz="1600">
          <a:solidFill>
            <a:schemeClr val="tx1"/>
          </a:solidFill>
          <a:latin typeface="+mn-lt"/>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1B2FA-BD2E-514D-AEC4-A7F5BCB27398}" type="slidenum">
              <a:rPr lang="en-US" smtClean="0"/>
              <a:t>‹#›</a:t>
            </a:fld>
            <a:endParaRPr lang="en-US"/>
          </a:p>
        </p:txBody>
      </p:sp>
    </p:spTree>
    <p:extLst>
      <p:ext uri="{BB962C8B-B14F-4D97-AF65-F5344CB8AC3E}">
        <p14:creationId xmlns:p14="http://schemas.microsoft.com/office/powerpoint/2010/main" val="14019003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Lst>
  <p:hf hdr="0" ftr="0" dt="0"/>
  <p:txStyles>
    <p:titleStyle>
      <a:lvl1pPr algn="ctr" defTabSz="914400" rtl="0" eaLnBrk="1" latinLnBrk="0" hangingPunct="1">
        <a:lnSpc>
          <a:spcPct val="90000"/>
        </a:lnSpc>
        <a:spcBef>
          <a:spcPct val="0"/>
        </a:spcBef>
        <a:buNone/>
        <a:defRPr sz="3600" kern="1200" cap="all" baseline="0">
          <a:solidFill>
            <a:schemeClr val="tx1"/>
          </a:solidFill>
          <a:latin typeface="Gotham Bold" charset="0"/>
          <a:ea typeface="Gotham Bold" charset="0"/>
          <a:cs typeface="Gotham Bold" charset="0"/>
        </a:defRPr>
      </a:lvl1pPr>
    </p:titleStyle>
    <p:bodyStyle>
      <a:lvl1pPr marL="228600" indent="-228600" algn="l" defTabSz="914400" rtl="0" eaLnBrk="1" latinLnBrk="0" hangingPunct="1">
        <a:lnSpc>
          <a:spcPct val="140000"/>
        </a:lnSpc>
        <a:spcBef>
          <a:spcPts val="1000"/>
        </a:spcBef>
        <a:buFont typeface="Arial"/>
        <a:buChar char="•"/>
        <a:defRPr sz="2800" kern="1200">
          <a:solidFill>
            <a:schemeClr val="tx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3310 GTL PPT Template_Text_MAR20132.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123" name="Title Placeholder 1"/>
          <p:cNvSpPr>
            <a:spLocks noGrp="1"/>
          </p:cNvSpPr>
          <p:nvPr>
            <p:ph type="title"/>
          </p:nvPr>
        </p:nvSpPr>
        <p:spPr bwMode="gray">
          <a:xfrm>
            <a:off x="916518" y="121788"/>
            <a:ext cx="10966449" cy="1486894"/>
          </a:xfrm>
          <a:prstGeom prst="rect">
            <a:avLst/>
          </a:prstGeom>
          <a:noFill/>
          <a:ln w="9525">
            <a:noFill/>
            <a:miter lim="800000"/>
            <a:headEnd/>
            <a:tailEnd/>
          </a:ln>
        </p:spPr>
        <p:txBody>
          <a:bodyPr vert="horz" wrap="square" lIns="0" tIns="0" rIns="0" bIns="0" numCol="1" anchor="b" anchorCtr="0" compatLnSpc="1">
            <a:prstTxWarp prst="textNoShape">
              <a:avLst/>
            </a:prstTxWarp>
            <a:normAutofit/>
          </a:bodyPr>
          <a:lstStyle/>
          <a:p>
            <a:pPr lvl="0"/>
            <a:r>
              <a:rPr lang="en-US" dirty="0"/>
              <a:t>Click to edit Master title style</a:t>
            </a:r>
          </a:p>
        </p:txBody>
      </p:sp>
      <p:sp>
        <p:nvSpPr>
          <p:cNvPr id="5124" name="Text Placeholder 2"/>
          <p:cNvSpPr>
            <a:spLocks noGrp="1"/>
          </p:cNvSpPr>
          <p:nvPr>
            <p:ph type="body" idx="1"/>
          </p:nvPr>
        </p:nvSpPr>
        <p:spPr bwMode="gray">
          <a:xfrm>
            <a:off x="916518" y="1831976"/>
            <a:ext cx="10966449" cy="382169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a:t>
            </a:r>
          </a:p>
          <a:p>
            <a:pPr lvl="7"/>
            <a:r>
              <a:rPr lang="en-US" dirty="0"/>
              <a:t>Eight</a:t>
            </a:r>
          </a:p>
          <a:p>
            <a:pPr lvl="8"/>
            <a:r>
              <a:rPr lang="en-US" dirty="0"/>
              <a:t>Nine</a:t>
            </a:r>
          </a:p>
        </p:txBody>
      </p:sp>
      <p:sp>
        <p:nvSpPr>
          <p:cNvPr id="2" name="Slide Number Placeholder 1"/>
          <p:cNvSpPr>
            <a:spLocks noGrp="1"/>
          </p:cNvSpPr>
          <p:nvPr>
            <p:ph type="sldNum" sz="quarter" idx="4"/>
          </p:nvPr>
        </p:nvSpPr>
        <p:spPr bwMode="gray">
          <a:xfrm>
            <a:off x="11725873" y="6507316"/>
            <a:ext cx="157094" cy="153888"/>
          </a:xfrm>
          <a:prstGeom prst="rect">
            <a:avLst/>
          </a:prstGeom>
          <a:noFill/>
        </p:spPr>
        <p:txBody>
          <a:bodyPr wrap="none" lIns="0" tIns="0" rIns="0" bIns="0" anchor="b" anchorCtr="0">
            <a:spAutoFit/>
          </a:bodyPr>
          <a:lstStyle>
            <a:lvl1pPr>
              <a:defRPr lang="en-US" sz="1000" smtClean="0">
                <a:solidFill>
                  <a:schemeClr val="bg1">
                    <a:lumMod val="75000"/>
                  </a:schemeClr>
                </a:solidFill>
                <a:latin typeface="+mn-lt"/>
                <a:ea typeface="ＭＳ Ｐゴシック" charset="-128"/>
                <a:cs typeface="+mn-cs"/>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307847670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Lst>
  <p:hf hdr="0" ftr="0" dt="0"/>
  <p:txStyles>
    <p:titleStyle>
      <a:lvl1pPr algn="l" rtl="0" eaLnBrk="0" fontAlgn="base" hangingPunct="0">
        <a:spcBef>
          <a:spcPct val="0"/>
        </a:spcBef>
        <a:spcAft>
          <a:spcPct val="0"/>
        </a:spcAft>
        <a:defRPr lang="en-US" sz="4800" kern="1200" dirty="0">
          <a:solidFill>
            <a:schemeClr val="bg1">
              <a:lumMod val="65000"/>
            </a:schemeClr>
          </a:solidFill>
          <a:latin typeface="+mj-lt"/>
          <a:ea typeface="ＭＳ Ｐゴシック" charset="0"/>
          <a:cs typeface="Arial Narrow" pitchFamily="34" charset="0"/>
        </a:defRPr>
      </a:lvl1pPr>
      <a:lvl2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2pPr>
      <a:lvl3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3pPr>
      <a:lvl4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4pPr>
      <a:lvl5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233363" indent="-233363" algn="l" rtl="0" eaLnBrk="0" fontAlgn="base" hangingPunct="0">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233363" algn="l" rtl="0" eaLnBrk="0" fontAlgn="base" hangingPunct="0">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228600" algn="l" defTabSz="914400" rtl="0" eaLnBrk="0" fontAlgn="base" hangingPunct="0">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0" fontAlgn="base" hangingPunct="0">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0" fontAlgn="base" hangingPunct="0">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sv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hyperlink" Target="https://www.youtube.com/watch?v=W6IsJwbI74A"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sv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svg"/></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hyperlink" Target="http://ceedar.education.ufl.edu/wp-content/uploads/2017/12/Principal-Leadership-IC-2017-Revision.pdf" TargetMode="External"/><Relationship Id="rId2" Type="http://schemas.openxmlformats.org/officeDocument/2006/relationships/image" Target="../media/image29.png"/><Relationship Id="rId1" Type="http://schemas.openxmlformats.org/officeDocument/2006/relationships/slideLayout" Target="../slideLayouts/slideLayout23.xml"/><Relationship Id="rId5" Type="http://schemas.openxmlformats.org/officeDocument/2006/relationships/image" Target="../media/image31.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hyperlink" Target="http://ceedar.education.ufl.edu/cems/leadership/" TargetMode="External"/><Relationship Id="rId1" Type="http://schemas.openxmlformats.org/officeDocument/2006/relationships/slideLayout" Target="../slideLayouts/slideLayout2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hyperlink" Target="http://ceedar.education.ufl.edu/wp-content/uploads/2016/07/Learning_To_Teach.pdf" TargetMode="External"/><Relationship Id="rId1" Type="http://schemas.openxmlformats.org/officeDocument/2006/relationships/slideLayout" Target="../slideLayouts/slideLayout2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7.png"/><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ncsi.wested.org/wp-content/uploads/2016/06/NCSIEffectiveCoachingBrief.pdf" TargetMode="External"/><Relationship Id="rId1" Type="http://schemas.openxmlformats.org/officeDocument/2006/relationships/slideLayout" Target="../slideLayouts/slideLayout23.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3.xml"/><Relationship Id="rId4" Type="http://schemas.openxmlformats.org/officeDocument/2006/relationships/hyperlink" Target="https://gtlcenter.org/technical-assistance/professional-learning-modules"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nga.org/center/issues/education-issues/school-leadership-hot-topics-podcast/" TargetMode="External"/><Relationship Id="rId2" Type="http://schemas.openxmlformats.org/officeDocument/2006/relationships/image" Target="../media/image59.png"/><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ccssoinclusiveprincipalsguide.org/"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hyperlink" Target="https://ccssoinclusiveprincipalsguide.org/resources/"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https://ccssoinclusiveprincipalsguide.org/state-strategi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93913" y="30480"/>
            <a:ext cx="10363200" cy="3002280"/>
          </a:xfrm>
        </p:spPr>
        <p:txBody>
          <a:bodyPr/>
          <a:lstStyle/>
          <a:p>
            <a:br>
              <a:rPr lang="en-US" sz="3200" b="1" dirty="0"/>
            </a:br>
            <a:br>
              <a:rPr lang="en-US" sz="3200" b="1" dirty="0"/>
            </a:br>
            <a:br>
              <a:rPr lang="en-US" sz="3200" b="1" dirty="0"/>
            </a:br>
            <a:br>
              <a:rPr lang="en-US" sz="3200" b="1" dirty="0"/>
            </a:br>
            <a:br>
              <a:rPr lang="en-US" sz="3200" b="1" dirty="0"/>
            </a:br>
            <a:br>
              <a:rPr lang="en-US" sz="3200" b="1" dirty="0"/>
            </a:br>
            <a:br>
              <a:rPr lang="en-US" sz="3200" b="1" dirty="0"/>
            </a:br>
            <a:br>
              <a:rPr lang="en-US" sz="3200" b="1" dirty="0"/>
            </a:br>
            <a:br>
              <a:rPr lang="en-US" sz="3200" b="1" dirty="0"/>
            </a:br>
            <a:r>
              <a:rPr lang="en-US" sz="3600" dirty="0"/>
              <a:t>School and District Improvement Through </a:t>
            </a:r>
            <a:br>
              <a:rPr lang="en-US" sz="3600" dirty="0"/>
            </a:br>
            <a:r>
              <a:rPr lang="en-US" sz="3600" dirty="0"/>
              <a:t>Inclusive Principal Leadership </a:t>
            </a:r>
            <a:br>
              <a:rPr lang="en-US" sz="3200" dirty="0"/>
            </a:br>
            <a:br>
              <a:rPr lang="en-US" sz="3200" dirty="0"/>
            </a:br>
            <a:br>
              <a:rPr lang="en-US" sz="3200" dirty="0"/>
            </a:br>
            <a:r>
              <a:rPr lang="en-US" sz="2000" dirty="0"/>
              <a:t>Kathleen Airhart - CCSSO, Program Director Special Education Outcomes</a:t>
            </a:r>
            <a:br>
              <a:rPr lang="en-US" sz="2000" dirty="0"/>
            </a:br>
            <a:r>
              <a:rPr lang="en-US" sz="2000" dirty="0"/>
              <a:t>Mary Brownell - CEEDAR, Executive Director</a:t>
            </a:r>
            <a:br>
              <a:rPr lang="en-US" sz="2000" dirty="0"/>
            </a:br>
            <a:r>
              <a:rPr lang="en-US" sz="2000" dirty="0"/>
              <a:t>Lynn-Holdheide - AIR, Managing Technical Assistant Consultant</a:t>
            </a:r>
            <a:br>
              <a:rPr lang="en-US" sz="2000" dirty="0"/>
            </a:br>
            <a:r>
              <a:rPr lang="en-US" sz="2000" dirty="0"/>
              <a:t>Zelphine Smith-Dixon – Georgia, State Director Special Education and Supports</a:t>
            </a:r>
            <a:br>
              <a:rPr lang="en-US" sz="2000" dirty="0"/>
            </a:br>
            <a:br>
              <a:rPr lang="en-US" sz="2000" dirty="0"/>
            </a:br>
            <a:br>
              <a:rPr lang="en-US" sz="2000" dirty="0"/>
            </a:br>
            <a:r>
              <a:rPr lang="en-US" sz="2000" dirty="0"/>
              <a:t>NASDSE/CASE Joint Conference</a:t>
            </a:r>
            <a:br>
              <a:rPr lang="en-US" sz="2000" dirty="0"/>
            </a:br>
            <a:r>
              <a:rPr lang="en-US" sz="2000" dirty="0"/>
              <a:t>October 27, 2019</a:t>
            </a:r>
            <a:br>
              <a:rPr lang="en-US" sz="2000" dirty="0"/>
            </a:br>
            <a:br>
              <a:rPr lang="en-US" sz="2400" b="1" dirty="0"/>
            </a:br>
            <a:endParaRPr lang="en-US" sz="2000" dirty="0"/>
          </a:p>
        </p:txBody>
      </p:sp>
      <p:sp>
        <p:nvSpPr>
          <p:cNvPr id="2" name="Slide Number Placeholder 1">
            <a:extLst>
              <a:ext uri="{FF2B5EF4-FFF2-40B4-BE49-F238E27FC236}">
                <a16:creationId xmlns:a16="http://schemas.microsoft.com/office/drawing/2014/main" id="{9ADBD645-02AF-034E-A193-BFE20E6C9D0B}"/>
              </a:ext>
            </a:extLst>
          </p:cNvPr>
          <p:cNvSpPr>
            <a:spLocks noGrp="1"/>
          </p:cNvSpPr>
          <p:nvPr>
            <p:ph type="sldNum" sz="quarter" idx="12"/>
          </p:nvPr>
        </p:nvSpPr>
        <p:spPr/>
        <p:txBody>
          <a:bodyPr/>
          <a:lstStyle/>
          <a:p>
            <a:fld id="{32D15EFF-9971-43C1-9C2B-789D571223C5}" type="slidenum">
              <a:rPr lang="en-US" altLang="en-US" smtClean="0">
                <a:solidFill>
                  <a:srgbClr val="000000"/>
                </a:solidFill>
              </a:rPr>
              <a:pPr/>
              <a:t>1</a:t>
            </a:fld>
            <a:endParaRPr lang="en-US" altLang="en-US">
              <a:solidFill>
                <a:srgbClr val="000000"/>
              </a:solidFill>
            </a:endParaRPr>
          </a:p>
        </p:txBody>
      </p:sp>
    </p:spTree>
    <p:extLst>
      <p:ext uri="{BB962C8B-B14F-4D97-AF65-F5344CB8AC3E}">
        <p14:creationId xmlns:p14="http://schemas.microsoft.com/office/powerpoint/2010/main" val="1602774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a:t>Advancing Inclusive Principal Leadership (AIPL): </a:t>
            </a:r>
            <a:br>
              <a:rPr lang="en-US" sz="2600" dirty="0"/>
            </a:br>
            <a:r>
              <a:rPr lang="en-US" sz="2600" dirty="0"/>
              <a:t>Our Goal</a:t>
            </a:r>
          </a:p>
        </p:txBody>
      </p:sp>
      <p:sp>
        <p:nvSpPr>
          <p:cNvPr id="10" name="TextBox 9"/>
          <p:cNvSpPr txBox="1"/>
          <p:nvPr/>
        </p:nvSpPr>
        <p:spPr>
          <a:xfrm>
            <a:off x="201083" y="1644312"/>
            <a:ext cx="11879179" cy="1292662"/>
          </a:xfrm>
          <a:prstGeom prst="rect">
            <a:avLst/>
          </a:prstGeom>
          <a:noFill/>
        </p:spPr>
        <p:txBody>
          <a:bodyPr wrap="square" rtlCol="0" anchor="t">
            <a:spAutoFit/>
          </a:bodyPr>
          <a:lstStyle/>
          <a:p>
            <a:pPr algn="ctr"/>
            <a:r>
              <a:rPr lang="en-US" sz="2600" b="1" i="1" dirty="0">
                <a:solidFill>
                  <a:schemeClr val="accent6">
                    <a:lumMod val="90000"/>
                    <a:lumOff val="10000"/>
                  </a:schemeClr>
                </a:solidFill>
                <a:latin typeface="Arial"/>
                <a:ea typeface="ＭＳ Ｐゴシック"/>
              </a:rPr>
              <a:t>Create and implement principal leadership plans focused on </a:t>
            </a:r>
          </a:p>
          <a:p>
            <a:pPr algn="ctr"/>
            <a:r>
              <a:rPr lang="en-US" sz="2600" b="1" i="1" dirty="0">
                <a:solidFill>
                  <a:schemeClr val="accent6">
                    <a:lumMod val="90000"/>
                    <a:lumOff val="10000"/>
                  </a:schemeClr>
                </a:solidFill>
                <a:latin typeface="Arial"/>
                <a:ea typeface="ＭＳ Ｐゴシック"/>
              </a:rPr>
              <a:t>improving outcomes for each and every student, </a:t>
            </a:r>
            <a:endParaRPr lang="en-US" sz="2600" b="1" i="1" dirty="0">
              <a:solidFill>
                <a:schemeClr val="accent6">
                  <a:lumMod val="90000"/>
                  <a:lumOff val="10000"/>
                </a:schemeClr>
              </a:solidFill>
            </a:endParaRPr>
          </a:p>
          <a:p>
            <a:pPr algn="ctr"/>
            <a:r>
              <a:rPr lang="en-US" sz="2600" b="1" i="1" dirty="0">
                <a:solidFill>
                  <a:schemeClr val="accent6">
                    <a:lumMod val="90000"/>
                    <a:lumOff val="10000"/>
                  </a:schemeClr>
                </a:solidFill>
                <a:latin typeface="Arial"/>
                <a:ea typeface="ＭＳ Ｐゴシック"/>
              </a:rPr>
              <a:t>with a focus on students with disabilities.</a:t>
            </a:r>
          </a:p>
        </p:txBody>
      </p:sp>
      <p:pic>
        <p:nvPicPr>
          <p:cNvPr id="3076" name="Picture 4" descr="Image result for inclusive princip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2150" y="3356138"/>
            <a:ext cx="8250766" cy="2475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195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paulf\Desktop\iStock_000011742117Medi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8748" y="3924521"/>
            <a:ext cx="2545553" cy="244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Advancing Inclusive Principal Leadership (AIPL): Expected Outcomes </a:t>
            </a:r>
          </a:p>
        </p:txBody>
      </p:sp>
      <p:sp>
        <p:nvSpPr>
          <p:cNvPr id="3" name="Content Placeholder 2"/>
          <p:cNvSpPr>
            <a:spLocks noGrp="1"/>
          </p:cNvSpPr>
          <p:nvPr>
            <p:ph idx="1"/>
          </p:nvPr>
        </p:nvSpPr>
        <p:spPr>
          <a:xfrm>
            <a:off x="163089" y="1430009"/>
            <a:ext cx="10972800" cy="4938862"/>
          </a:xfrm>
        </p:spPr>
        <p:txBody>
          <a:bodyPr/>
          <a:lstStyle/>
          <a:p>
            <a:r>
              <a:rPr lang="en-US" dirty="0"/>
              <a:t>Four States in the AIPL State Initiative: Arkansas, Georgia, Mississippi, Ohio</a:t>
            </a:r>
          </a:p>
          <a:p>
            <a:endParaRPr lang="en-US" dirty="0"/>
          </a:p>
          <a:p>
            <a:r>
              <a:rPr lang="en-US" dirty="0"/>
              <a:t>Completed </a:t>
            </a:r>
            <a:r>
              <a:rPr lang="en-US" b="1" dirty="0"/>
              <a:t>self-assessments and identified state-specific goals and objectives </a:t>
            </a:r>
            <a:r>
              <a:rPr lang="en-US" dirty="0"/>
              <a:t>around:  Recruit and Prepare; Support and Retain; and School Improvement and Targeted Supports</a:t>
            </a:r>
          </a:p>
          <a:p>
            <a:pPr marL="0" indent="0">
              <a:buNone/>
            </a:pPr>
            <a:endParaRPr lang="en-US" dirty="0"/>
          </a:p>
          <a:p>
            <a:r>
              <a:rPr lang="en-US" dirty="0"/>
              <a:t>All states in the AIPL State Initiative have developed a plan that is designed to advance inclusive principal leadership in policy and practice. </a:t>
            </a:r>
            <a:endParaRPr lang="en-US" sz="2000" dirty="0"/>
          </a:p>
          <a:p>
            <a:endParaRPr lang="en-US" sz="2000" dirty="0"/>
          </a:p>
          <a:p>
            <a:pPr lvl="0"/>
            <a:r>
              <a:rPr lang="en-US" dirty="0"/>
              <a:t>By </a:t>
            </a:r>
            <a:r>
              <a:rPr lang="en-US" b="1" dirty="0"/>
              <a:t>June 2020</a:t>
            </a:r>
            <a:r>
              <a:rPr lang="en-US" dirty="0"/>
              <a:t>, all states in the AIPL will have made</a:t>
            </a:r>
          </a:p>
          <a:p>
            <a:pPr marL="0" lvl="0" indent="0">
              <a:buNone/>
            </a:pPr>
            <a:r>
              <a:rPr lang="en-US" b="1" dirty="0"/>
              <a:t>    measurable progress </a:t>
            </a:r>
            <a:r>
              <a:rPr lang="en-US" dirty="0"/>
              <a:t>against two objectives.</a:t>
            </a:r>
          </a:p>
          <a:p>
            <a:pPr marL="0" indent="0">
              <a:buNone/>
            </a:pPr>
            <a:endParaRPr lang="en-US" dirty="0"/>
          </a:p>
        </p:txBody>
      </p:sp>
    </p:spTree>
    <p:extLst>
      <p:ext uri="{BB962C8B-B14F-4D97-AF65-F5344CB8AC3E}">
        <p14:creationId xmlns:p14="http://schemas.microsoft.com/office/powerpoint/2010/main" val="1659602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040B42B-8D5F-446D-BA46-506BEA0F45BE}"/>
              </a:ext>
            </a:extLst>
          </p:cNvPr>
          <p:cNvSpPr>
            <a:spLocks noGrp="1"/>
          </p:cNvSpPr>
          <p:nvPr>
            <p:ph type="title"/>
          </p:nvPr>
        </p:nvSpPr>
        <p:spPr/>
        <p:txBody>
          <a:bodyPr/>
          <a:lstStyle/>
          <a:p>
            <a:r>
              <a:rPr lang="en-US" dirty="0"/>
              <a:t>Advancing Inclusive Principal Leadership (AIPL): </a:t>
            </a:r>
            <a:br>
              <a:rPr lang="en-US" dirty="0"/>
            </a:br>
            <a:r>
              <a:rPr lang="en-US" dirty="0"/>
              <a:t>Common Areas of Focus</a:t>
            </a:r>
          </a:p>
        </p:txBody>
      </p:sp>
      <p:sp>
        <p:nvSpPr>
          <p:cNvPr id="5" name="Slide Number Placeholder 4">
            <a:extLst>
              <a:ext uri="{FF2B5EF4-FFF2-40B4-BE49-F238E27FC236}">
                <a16:creationId xmlns:a16="http://schemas.microsoft.com/office/drawing/2014/main" id="{2D170989-D104-491F-B4D7-96DCA3AFF612}"/>
              </a:ext>
            </a:extLst>
          </p:cNvPr>
          <p:cNvSpPr>
            <a:spLocks noGrp="1"/>
          </p:cNvSpPr>
          <p:nvPr>
            <p:ph type="sldNum" sz="quarter" idx="12"/>
          </p:nvPr>
        </p:nvSpPr>
        <p:spPr/>
        <p:txBody>
          <a:bodyPr/>
          <a:lstStyle/>
          <a:p>
            <a:fld id="{BC458BCF-12C8-4447-AF38-E05E85C30E17}" type="slidenum">
              <a:rPr lang="en-US" altLang="en-US" smtClean="0">
                <a:solidFill>
                  <a:srgbClr val="000000"/>
                </a:solidFill>
              </a:rPr>
              <a:pPr/>
              <a:t>12</a:t>
            </a:fld>
            <a:endParaRPr lang="en-US" altLang="en-US">
              <a:solidFill>
                <a:srgbClr val="000000"/>
              </a:solidFill>
            </a:endParaRPr>
          </a:p>
        </p:txBody>
      </p:sp>
      <p:graphicFrame>
        <p:nvGraphicFramePr>
          <p:cNvPr id="11" name="Table 11">
            <a:extLst>
              <a:ext uri="{FF2B5EF4-FFF2-40B4-BE49-F238E27FC236}">
                <a16:creationId xmlns:a16="http://schemas.microsoft.com/office/drawing/2014/main" id="{AB5875AC-73D0-49D6-AC85-AC7A666D0D44}"/>
              </a:ext>
            </a:extLst>
          </p:cNvPr>
          <p:cNvGraphicFramePr>
            <a:graphicFrameLocks noGrp="1"/>
          </p:cNvGraphicFramePr>
          <p:nvPr>
            <p:ph idx="1"/>
            <p:extLst>
              <p:ext uri="{D42A27DB-BD31-4B8C-83A1-F6EECF244321}">
                <p14:modId xmlns:p14="http://schemas.microsoft.com/office/powerpoint/2010/main" val="820558350"/>
              </p:ext>
            </p:extLst>
          </p:nvPr>
        </p:nvGraphicFramePr>
        <p:xfrm>
          <a:off x="494659" y="1352145"/>
          <a:ext cx="11079271" cy="5007659"/>
        </p:xfrm>
        <a:graphic>
          <a:graphicData uri="http://schemas.openxmlformats.org/drawingml/2006/table">
            <a:tbl>
              <a:tblPr firstRow="1" bandRow="1">
                <a:tableStyleId>{5C22544A-7EE6-4342-B048-85BDC9FD1C3A}</a:tableStyleId>
              </a:tblPr>
              <a:tblGrid>
                <a:gridCol w="1582753">
                  <a:extLst>
                    <a:ext uri="{9D8B030D-6E8A-4147-A177-3AD203B41FA5}">
                      <a16:colId xmlns:a16="http://schemas.microsoft.com/office/drawing/2014/main" val="2412118287"/>
                    </a:ext>
                  </a:extLst>
                </a:gridCol>
                <a:gridCol w="1582753">
                  <a:extLst>
                    <a:ext uri="{9D8B030D-6E8A-4147-A177-3AD203B41FA5}">
                      <a16:colId xmlns:a16="http://schemas.microsoft.com/office/drawing/2014/main" val="497930713"/>
                    </a:ext>
                  </a:extLst>
                </a:gridCol>
                <a:gridCol w="1582753">
                  <a:extLst>
                    <a:ext uri="{9D8B030D-6E8A-4147-A177-3AD203B41FA5}">
                      <a16:colId xmlns:a16="http://schemas.microsoft.com/office/drawing/2014/main" val="2722233434"/>
                    </a:ext>
                  </a:extLst>
                </a:gridCol>
                <a:gridCol w="1582753">
                  <a:extLst>
                    <a:ext uri="{9D8B030D-6E8A-4147-A177-3AD203B41FA5}">
                      <a16:colId xmlns:a16="http://schemas.microsoft.com/office/drawing/2014/main" val="2704511883"/>
                    </a:ext>
                  </a:extLst>
                </a:gridCol>
                <a:gridCol w="1582753">
                  <a:extLst>
                    <a:ext uri="{9D8B030D-6E8A-4147-A177-3AD203B41FA5}">
                      <a16:colId xmlns:a16="http://schemas.microsoft.com/office/drawing/2014/main" val="473955952"/>
                    </a:ext>
                  </a:extLst>
                </a:gridCol>
                <a:gridCol w="1582753">
                  <a:extLst>
                    <a:ext uri="{9D8B030D-6E8A-4147-A177-3AD203B41FA5}">
                      <a16:colId xmlns:a16="http://schemas.microsoft.com/office/drawing/2014/main" val="2943419221"/>
                    </a:ext>
                  </a:extLst>
                </a:gridCol>
                <a:gridCol w="1582753">
                  <a:extLst>
                    <a:ext uri="{9D8B030D-6E8A-4147-A177-3AD203B41FA5}">
                      <a16:colId xmlns:a16="http://schemas.microsoft.com/office/drawing/2014/main" val="3422771267"/>
                    </a:ext>
                  </a:extLst>
                </a:gridCol>
              </a:tblGrid>
              <a:tr h="3481315">
                <a:tc>
                  <a:txBody>
                    <a:bodyPr/>
                    <a:lstStyle/>
                    <a:p>
                      <a:endParaRPr lang="en-US"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1800" b="0" dirty="0">
                        <a:solidFill>
                          <a:schemeClr val="tx1"/>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Adopt preparation guidelines</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aligned to PSEL and inclusive practices.</a:t>
                      </a:r>
                    </a:p>
                    <a:p>
                      <a:endParaRPr lang="en-US"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1800" b="0" dirty="0">
                        <a:solidFill>
                          <a:schemeClr val="tx1"/>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Revise professional development and leader evaluation systems focus on inclusive practices.</a:t>
                      </a:r>
                    </a:p>
                    <a:p>
                      <a:endParaRPr lang="en-US"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1800" b="0" dirty="0">
                        <a:solidFill>
                          <a:schemeClr val="tx1"/>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Implement professional learning opportunities focused on inclusive and </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high-leverage practices.</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 </a:t>
                      </a:r>
                    </a:p>
                    <a:p>
                      <a:endParaRPr lang="en-US" b="0" dirty="0">
                        <a:solidFill>
                          <a:schemeClr val="tx1"/>
                        </a:solidFill>
                      </a:endParaRP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1800" b="0" dirty="0">
                        <a:solidFill>
                          <a:schemeClr val="tx1"/>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Create guidance to LEAs to expand leader diversity. </a:t>
                      </a:r>
                    </a:p>
                    <a:p>
                      <a:endParaRPr lang="en-US" b="0" dirty="0">
                        <a:solidFill>
                          <a:schemeClr val="tx1"/>
                        </a:solidFill>
                      </a:endParaRPr>
                    </a:p>
                  </a:txBody>
                  <a:tcPr/>
                </a:tc>
                <a:tc>
                  <a:txBody>
                    <a:bodyPr/>
                    <a:lstStyle/>
                    <a:p>
                      <a:endParaRPr lang="en-US" b="0" dirty="0">
                        <a:solidFill>
                          <a:schemeClr val="tx1"/>
                        </a:solidFill>
                      </a:endParaRPr>
                    </a:p>
                    <a:p>
                      <a:r>
                        <a:rPr lang="en-US" b="0" dirty="0">
                          <a:solidFill>
                            <a:schemeClr val="tx1"/>
                          </a:solidFill>
                        </a:rPr>
                        <a:t>Determine gaps and needs for inclusive principal leadership in targeted support schools.</a:t>
                      </a:r>
                    </a:p>
                  </a:txBody>
                  <a:tcPr/>
                </a:tc>
                <a:tc>
                  <a:txBody>
                    <a:bodyPr/>
                    <a:lstStyle/>
                    <a:p>
                      <a:endParaRPr lang="en-US" b="0" dirty="0">
                        <a:solidFill>
                          <a:schemeClr val="tx1"/>
                        </a:solidFill>
                      </a:endParaRPr>
                    </a:p>
                    <a:p>
                      <a:r>
                        <a:rPr lang="en-US" b="0" dirty="0">
                          <a:solidFill>
                            <a:schemeClr val="tx1"/>
                          </a:solidFill>
                        </a:rPr>
                        <a:t>Coordinate and collaborate across the SEA to implement targeted supports.</a:t>
                      </a:r>
                    </a:p>
                  </a:txBody>
                  <a:tcPr/>
                </a:tc>
                <a:extLst>
                  <a:ext uri="{0D108BD9-81ED-4DB2-BD59-A6C34878D82A}">
                    <a16:rowId xmlns:a16="http://schemas.microsoft.com/office/drawing/2014/main" val="1964276026"/>
                  </a:ext>
                </a:extLst>
              </a:tr>
              <a:tr h="381586">
                <a:tc>
                  <a:txBody>
                    <a:bodyPr/>
                    <a:lstStyle/>
                    <a:p>
                      <a:r>
                        <a:rPr lang="en-US" dirty="0"/>
                        <a:t>Arkansas</a:t>
                      </a:r>
                    </a:p>
                  </a:txBody>
                  <a:tcPr/>
                </a:tc>
                <a:tc>
                  <a:txBody>
                    <a:bodyPr/>
                    <a:lstStyle/>
                    <a:p>
                      <a:pPr algn="ctr"/>
                      <a:endParaRPr lang="en-US" dirty="0"/>
                    </a:p>
                  </a:txBody>
                  <a:tcPr/>
                </a:tc>
                <a:tc>
                  <a:txBody>
                    <a:bodyPr/>
                    <a:lstStyle/>
                    <a:p>
                      <a:pPr algn="ctr"/>
                      <a:r>
                        <a:rPr lang="en-US" dirty="0"/>
                        <a:t>x</a:t>
                      </a:r>
                    </a:p>
                  </a:txBody>
                  <a:tcPr/>
                </a:tc>
                <a:tc>
                  <a:txBody>
                    <a:bodyPr/>
                    <a:lstStyle/>
                    <a:p>
                      <a:pPr algn="ctr"/>
                      <a:r>
                        <a:rPr lang="en-US" dirty="0"/>
                        <a:t>x</a:t>
                      </a:r>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3199319825"/>
                  </a:ext>
                </a:extLst>
              </a:tr>
              <a:tr h="381586">
                <a:tc>
                  <a:txBody>
                    <a:bodyPr/>
                    <a:lstStyle/>
                    <a:p>
                      <a:r>
                        <a:rPr lang="en-US" dirty="0"/>
                        <a:t>Georgia</a:t>
                      </a:r>
                    </a:p>
                  </a:txBody>
                  <a:tcPr/>
                </a:tc>
                <a:tc>
                  <a:txBody>
                    <a:bodyPr/>
                    <a:lstStyle/>
                    <a:p>
                      <a:pPr algn="ctr"/>
                      <a:endParaRPr lang="en-US"/>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781077954"/>
                  </a:ext>
                </a:extLst>
              </a:tr>
              <a:tr h="381586">
                <a:tc>
                  <a:txBody>
                    <a:bodyPr/>
                    <a:lstStyle/>
                    <a:p>
                      <a:r>
                        <a:rPr lang="en-US" dirty="0"/>
                        <a:t>Mississippi</a:t>
                      </a:r>
                    </a:p>
                  </a:txBody>
                  <a:tcPr/>
                </a:tc>
                <a:tc>
                  <a:txBody>
                    <a:bodyPr/>
                    <a:lstStyle/>
                    <a:p>
                      <a:pPr algn="ctr"/>
                      <a:r>
                        <a:rPr lang="en-US" dirty="0"/>
                        <a:t>x</a:t>
                      </a:r>
                    </a:p>
                  </a:txBody>
                  <a:tcPr/>
                </a:tc>
                <a:tc>
                  <a:txBody>
                    <a:bodyPr/>
                    <a:lstStyle/>
                    <a:p>
                      <a:pPr algn="ctr"/>
                      <a:endParaRPr lang="en-US"/>
                    </a:p>
                  </a:txBody>
                  <a:tcPr/>
                </a:tc>
                <a:tc>
                  <a:txBody>
                    <a:bodyPr/>
                    <a:lstStyle/>
                    <a:p>
                      <a:pPr algn="ctr"/>
                      <a:r>
                        <a:rPr lang="en-US" dirty="0"/>
                        <a:t>x</a:t>
                      </a:r>
                    </a:p>
                  </a:txBody>
                  <a:tcP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910116837"/>
                  </a:ext>
                </a:extLst>
              </a:tr>
              <a:tr h="381586">
                <a:tc>
                  <a:txBody>
                    <a:bodyPr/>
                    <a:lstStyle/>
                    <a:p>
                      <a:r>
                        <a:rPr lang="en-US" dirty="0"/>
                        <a:t>Ohio</a:t>
                      </a:r>
                    </a:p>
                  </a:txBody>
                  <a:tcPr/>
                </a:tc>
                <a:tc>
                  <a:txBody>
                    <a:bodyPr/>
                    <a:lstStyle/>
                    <a:p>
                      <a:pPr algn="ctr"/>
                      <a:endParaRPr lang="en-US"/>
                    </a:p>
                  </a:txBody>
                  <a:tcPr/>
                </a:tc>
                <a:tc>
                  <a:txBody>
                    <a:bodyPr/>
                    <a:lstStyle/>
                    <a:p>
                      <a:pPr algn="ctr"/>
                      <a:endParaRPr lang="en-US"/>
                    </a:p>
                  </a:txBody>
                  <a:tcPr/>
                </a:tc>
                <a:tc>
                  <a:txBody>
                    <a:bodyPr/>
                    <a:lstStyle/>
                    <a:p>
                      <a:pPr algn="ctr"/>
                      <a:r>
                        <a:rPr lang="en-US" dirty="0"/>
                        <a:t>x</a:t>
                      </a:r>
                    </a:p>
                  </a:txBody>
                  <a:tcPr/>
                </a:tc>
                <a:tc>
                  <a:txBody>
                    <a:bodyPr/>
                    <a:lstStyle/>
                    <a:p>
                      <a:pPr algn="ctr"/>
                      <a:endParaRPr lang="en-US"/>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3928859926"/>
                  </a:ext>
                </a:extLst>
              </a:tr>
            </a:tbl>
          </a:graphicData>
        </a:graphic>
      </p:graphicFrame>
    </p:spTree>
    <p:extLst>
      <p:ext uri="{BB962C8B-B14F-4D97-AF65-F5344CB8AC3E}">
        <p14:creationId xmlns:p14="http://schemas.microsoft.com/office/powerpoint/2010/main" val="538233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ECE23-D741-4DE8-A8CA-BCFF97A466CD}"/>
              </a:ext>
            </a:extLst>
          </p:cNvPr>
          <p:cNvSpPr>
            <a:spLocks noGrp="1"/>
          </p:cNvSpPr>
          <p:nvPr>
            <p:ph type="title"/>
          </p:nvPr>
        </p:nvSpPr>
        <p:spPr>
          <a:xfrm>
            <a:off x="3387372" y="1638248"/>
            <a:ext cx="6574972" cy="1450757"/>
          </a:xfrm>
        </p:spPr>
        <p:txBody>
          <a:bodyPr>
            <a:normAutofit/>
          </a:bodyPr>
          <a:lstStyle/>
          <a:p>
            <a:pPr algn="ctr"/>
            <a:r>
              <a:rPr lang="en-US" sz="3200" dirty="0">
                <a:solidFill>
                  <a:schemeClr val="accent1">
                    <a:lumMod val="10000"/>
                  </a:schemeClr>
                </a:solidFill>
              </a:rPr>
              <a:t>QUESTIONS, FEEDBACK AND IDEAS </a:t>
            </a:r>
          </a:p>
        </p:txBody>
      </p:sp>
      <p:pic>
        <p:nvPicPr>
          <p:cNvPr id="4" name="Graphic 3" descr="Questions">
            <a:extLst>
              <a:ext uri="{FF2B5EF4-FFF2-40B4-BE49-F238E27FC236}">
                <a16:creationId xmlns:a16="http://schemas.microsoft.com/office/drawing/2014/main" id="{881E391A-0C38-4E3F-98BB-5547D8CFD4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3999" y="2240050"/>
            <a:ext cx="3057891" cy="3057891"/>
          </a:xfrm>
          <a:prstGeom prst="rect">
            <a:avLst/>
          </a:prstGeom>
        </p:spPr>
      </p:pic>
      <p:pic>
        <p:nvPicPr>
          <p:cNvPr id="1026" name="Picture 2" descr="Image result for ideas image">
            <a:extLst>
              <a:ext uri="{FF2B5EF4-FFF2-40B4-BE49-F238E27FC236}">
                <a16:creationId xmlns:a16="http://schemas.microsoft.com/office/drawing/2014/main" id="{D7A84C91-C102-41D1-9C63-46640EBA11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2767" y="3768995"/>
            <a:ext cx="2684182" cy="25738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EEDBACK IMAGES">
            <a:extLst>
              <a:ext uri="{FF2B5EF4-FFF2-40B4-BE49-F238E27FC236}">
                <a16:creationId xmlns:a16="http://schemas.microsoft.com/office/drawing/2014/main" id="{9459B86E-03BB-4AD6-A805-691E583F5CE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6205"/>
          <a:stretch/>
        </p:blipFill>
        <p:spPr bwMode="auto">
          <a:xfrm>
            <a:off x="9453800" y="3168503"/>
            <a:ext cx="1704196" cy="1722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526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0BE6A-486D-4493-9CBA-0DA9036C0B24}"/>
              </a:ext>
            </a:extLst>
          </p:cNvPr>
          <p:cNvSpPr>
            <a:spLocks noGrp="1"/>
          </p:cNvSpPr>
          <p:nvPr>
            <p:ph type="title"/>
          </p:nvPr>
        </p:nvSpPr>
        <p:spPr/>
        <p:txBody>
          <a:bodyPr/>
          <a:lstStyle/>
          <a:p>
            <a:pPr algn="ctr"/>
            <a:r>
              <a:rPr lang="en-US" dirty="0"/>
              <a:t>Georgia commitment to </a:t>
            </a:r>
            <a:br>
              <a:rPr lang="en-US" dirty="0"/>
            </a:br>
            <a:r>
              <a:rPr lang="en-US" dirty="0"/>
              <a:t>Inclusive principal Leadership</a:t>
            </a:r>
            <a:br>
              <a:rPr lang="en-US" dirty="0"/>
            </a:br>
            <a:br>
              <a:rPr lang="en-US" dirty="0"/>
            </a:br>
            <a:r>
              <a:rPr lang="en-US" sz="2000" cap="none" dirty="0">
                <a:latin typeface="+mn-lt"/>
              </a:rPr>
              <a:t>Zelphine Smith-Dixon</a:t>
            </a:r>
            <a:endParaRPr lang="en-US" dirty="0"/>
          </a:p>
        </p:txBody>
      </p:sp>
      <p:sp>
        <p:nvSpPr>
          <p:cNvPr id="4" name="Slide Number Placeholder 3">
            <a:extLst>
              <a:ext uri="{FF2B5EF4-FFF2-40B4-BE49-F238E27FC236}">
                <a16:creationId xmlns:a16="http://schemas.microsoft.com/office/drawing/2014/main" id="{34894016-2911-4142-85A2-6B628FAD31A5}"/>
              </a:ext>
            </a:extLst>
          </p:cNvPr>
          <p:cNvSpPr>
            <a:spLocks noGrp="1"/>
          </p:cNvSpPr>
          <p:nvPr>
            <p:ph type="sldNum" sz="quarter" idx="12"/>
          </p:nvPr>
        </p:nvSpPr>
        <p:spPr/>
        <p:txBody>
          <a:bodyPr/>
          <a:lstStyle/>
          <a:p>
            <a:fld id="{0F1DF04E-C434-4D70-9F54-379E471D4C21}" type="slidenum">
              <a:rPr lang="en-US" altLang="en-US" smtClean="0">
                <a:solidFill>
                  <a:srgbClr val="000000"/>
                </a:solidFill>
              </a:rPr>
              <a:pPr/>
              <a:t>14</a:t>
            </a:fld>
            <a:endParaRPr lang="en-US" altLang="en-US">
              <a:solidFill>
                <a:srgbClr val="000000"/>
              </a:solidFill>
            </a:endParaRPr>
          </a:p>
        </p:txBody>
      </p:sp>
      <p:pic>
        <p:nvPicPr>
          <p:cNvPr id="5" name="Picture 4">
            <a:extLst>
              <a:ext uri="{FF2B5EF4-FFF2-40B4-BE49-F238E27FC236}">
                <a16:creationId xmlns:a16="http://schemas.microsoft.com/office/drawing/2014/main" id="{A4B6E461-7651-4688-BBEE-F796747EC3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7828" y="1816086"/>
            <a:ext cx="4889772" cy="2444886"/>
          </a:xfrm>
          <a:prstGeom prst="rect">
            <a:avLst/>
          </a:prstGeom>
        </p:spPr>
      </p:pic>
    </p:spTree>
    <p:extLst>
      <p:ext uri="{BB962C8B-B14F-4D97-AF65-F5344CB8AC3E}">
        <p14:creationId xmlns:p14="http://schemas.microsoft.com/office/powerpoint/2010/main" val="435818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899CF-4870-4560-B21E-85912C75A2B7}"/>
              </a:ext>
            </a:extLst>
          </p:cNvPr>
          <p:cNvSpPr>
            <a:spLocks noGrp="1"/>
          </p:cNvSpPr>
          <p:nvPr>
            <p:ph type="title"/>
          </p:nvPr>
        </p:nvSpPr>
        <p:spPr>
          <a:xfrm>
            <a:off x="2365375" y="77821"/>
            <a:ext cx="8008938" cy="1603343"/>
          </a:xfrm>
        </p:spPr>
        <p:txBody>
          <a:bodyPr>
            <a:normAutofit/>
          </a:bodyPr>
          <a:lstStyle/>
          <a:p>
            <a:pPr algn="ctr">
              <a:defRPr/>
            </a:pPr>
            <a:r>
              <a:rPr lang="en-US" sz="3850" dirty="0"/>
              <a:t>2020 Vision Casting</a:t>
            </a:r>
          </a:p>
        </p:txBody>
      </p:sp>
      <p:sp>
        <p:nvSpPr>
          <p:cNvPr id="28675" name="Content Placeholder 2">
            <a:extLst>
              <a:ext uri="{FF2B5EF4-FFF2-40B4-BE49-F238E27FC236}">
                <a16:creationId xmlns:a16="http://schemas.microsoft.com/office/drawing/2014/main" id="{2AA47F75-3B2A-4A28-B905-BA8D995B8552}"/>
              </a:ext>
            </a:extLst>
          </p:cNvPr>
          <p:cNvSpPr>
            <a:spLocks noGrp="1" noChangeArrowheads="1"/>
          </p:cNvSpPr>
          <p:nvPr>
            <p:ph idx="1"/>
          </p:nvPr>
        </p:nvSpPr>
        <p:spPr>
          <a:xfrm>
            <a:off x="2097087" y="1275196"/>
            <a:ext cx="7997825" cy="4117975"/>
          </a:xfrm>
        </p:spPr>
        <p:txBody>
          <a:bodyPr anchor="ctr"/>
          <a:lstStyle/>
          <a:p>
            <a:pPr marL="0" indent="0" algn="ctr">
              <a:buNone/>
            </a:pPr>
            <a:r>
              <a:rPr lang="en-US" altLang="en-US" dirty="0"/>
              <a:t>Provide the necessary infrastructure and supports for leaders, teachers, and families to meet the whole child needs of each student and improve student outcomes and school climate resulting in increased quality of life and a workforce ready future.</a:t>
            </a:r>
          </a:p>
        </p:txBody>
      </p:sp>
      <p:sp>
        <p:nvSpPr>
          <p:cNvPr id="4" name="Date Placeholder 3">
            <a:extLst>
              <a:ext uri="{FF2B5EF4-FFF2-40B4-BE49-F238E27FC236}">
                <a16:creationId xmlns:a16="http://schemas.microsoft.com/office/drawing/2014/main" id="{36C62DF4-A8B5-462B-9E81-11CA6AD1E8F8}"/>
              </a:ext>
            </a:extLst>
          </p:cNvPr>
          <p:cNvSpPr>
            <a:spLocks noGrp="1"/>
          </p:cNvSpPr>
          <p:nvPr>
            <p:ph type="dt" sz="quarter" idx="2"/>
          </p:nvPr>
        </p:nvSpPr>
        <p:spPr>
          <a:xfrm>
            <a:off x="6462713" y="6423025"/>
            <a:ext cx="2057400" cy="274638"/>
          </a:xfrm>
        </p:spPr>
        <p:txBody>
          <a:bodyPr>
            <a:normAutofit/>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ts val="600"/>
              </a:spcAft>
              <a:defRPr/>
            </a:pPr>
            <a:fld id="{4DAE6870-AD18-448A-9B2A-0EFE6DC7B06B}" type="datetime1">
              <a:rPr lang="en-US" sz="920">
                <a:solidFill>
                  <a:schemeClr val="tx1">
                    <a:lumMod val="75000"/>
                    <a:lumOff val="25000"/>
                  </a:schemeClr>
                </a:solidFill>
              </a:rPr>
              <a:pPr algn="r" fontAlgn="base">
                <a:spcBef>
                  <a:spcPct val="0"/>
                </a:spcBef>
                <a:spcAft>
                  <a:spcPts val="600"/>
                </a:spcAft>
                <a:defRPr/>
              </a:pPr>
              <a:t>10/26/19</a:t>
            </a:fld>
            <a:endParaRPr lang="en-US" sz="920" dirty="0">
              <a:solidFill>
                <a:schemeClr val="tx1">
                  <a:lumMod val="75000"/>
                  <a:lumOff val="25000"/>
                </a:schemeClr>
              </a:solidFill>
            </a:endParaRPr>
          </a:p>
        </p:txBody>
      </p:sp>
      <p:sp>
        <p:nvSpPr>
          <p:cNvPr id="5" name="Slide Number Placeholder 4">
            <a:extLst>
              <a:ext uri="{FF2B5EF4-FFF2-40B4-BE49-F238E27FC236}">
                <a16:creationId xmlns:a16="http://schemas.microsoft.com/office/drawing/2014/main" id="{E8E668EA-8D58-4692-8B79-EC3E9FD0A687}"/>
              </a:ext>
            </a:extLst>
          </p:cNvPr>
          <p:cNvSpPr>
            <a:spLocks noGrp="1"/>
          </p:cNvSpPr>
          <p:nvPr>
            <p:ph type="sldNum" sz="quarter" idx="4"/>
          </p:nvPr>
        </p:nvSpPr>
        <p:spPr>
          <a:xfrm>
            <a:off x="9099551" y="6415089"/>
            <a:ext cx="760413" cy="274637"/>
          </a:xfrm>
        </p:spPr>
        <p:txBody>
          <a:bodyPr>
            <a:normAutofit/>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ts val="600"/>
              </a:spcAft>
              <a:defRPr/>
            </a:pPr>
            <a:fld id="{600258F5-7C5E-4256-A819-C6753A7142EB}" type="slidenum">
              <a:rPr lang="en-US" sz="920">
                <a:solidFill>
                  <a:srgbClr val="FFFFFF"/>
                </a:solidFill>
              </a:rPr>
              <a:pPr fontAlgn="base">
                <a:spcBef>
                  <a:spcPct val="0"/>
                </a:spcBef>
                <a:spcAft>
                  <a:spcPts val="600"/>
                </a:spcAft>
                <a:defRPr/>
              </a:pPr>
              <a:t>15</a:t>
            </a:fld>
            <a:endParaRPr lang="en-US" sz="920" dirty="0">
              <a:solidFill>
                <a:srgbClr val="FFFF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F4C03AA3-64D2-4495-90B1-A00786EEC3C3}"/>
              </a:ext>
            </a:extLst>
          </p:cNvPr>
          <p:cNvSpPr>
            <a:spLocks noGrp="1" noChangeArrowheads="1"/>
          </p:cNvSpPr>
          <p:nvPr>
            <p:ph type="title"/>
          </p:nvPr>
        </p:nvSpPr>
        <p:spPr>
          <a:xfrm>
            <a:off x="2611374" y="2002537"/>
            <a:ext cx="7886700" cy="1325563"/>
          </a:xfrm>
        </p:spPr>
        <p:txBody>
          <a:bodyPr/>
          <a:lstStyle/>
          <a:p>
            <a:pPr algn="ctr"/>
            <a:r>
              <a:rPr lang="en-US" altLang="en-US" dirty="0">
                <a:ea typeface="Helvetica Neue Medium"/>
                <a:hlinkClick r:id="rId2"/>
              </a:rPr>
              <a:t>Moving Forward 2020 Vision Link</a:t>
            </a:r>
            <a:endParaRPr lang="en-US" altLang="en-US" dirty="0">
              <a:ea typeface="Helvetica Neue Medium"/>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C0EBF06B-65E8-456D-97F2-C7CF60B38451}"/>
              </a:ext>
            </a:extLst>
          </p:cNvPr>
          <p:cNvSpPr>
            <a:spLocks noGrp="1" noChangeArrowheads="1"/>
          </p:cNvSpPr>
          <p:nvPr>
            <p:ph type="title"/>
          </p:nvPr>
        </p:nvSpPr>
        <p:spPr>
          <a:xfrm>
            <a:off x="4811714" y="365126"/>
            <a:ext cx="5373687" cy="1325563"/>
          </a:xfrm>
        </p:spPr>
        <p:txBody>
          <a:bodyPr/>
          <a:lstStyle/>
          <a:p>
            <a:r>
              <a:rPr lang="en-US" altLang="en-US" dirty="0">
                <a:ea typeface="Helvetica Neue Medium"/>
              </a:rPr>
              <a:t>Rationale</a:t>
            </a:r>
          </a:p>
        </p:txBody>
      </p:sp>
      <p:pic>
        <p:nvPicPr>
          <p:cNvPr id="30723" name="Graphic 12">
            <a:extLst>
              <a:ext uri="{FF2B5EF4-FFF2-40B4-BE49-F238E27FC236}">
                <a16:creationId xmlns:a16="http://schemas.microsoft.com/office/drawing/2014/main" id="{4A442CDC-EF43-4876-ABA0-BABF8DD383C8}"/>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4364" y="1746251"/>
            <a:ext cx="2568575" cy="336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77BDCEF6-0879-449A-B7EB-D43B7CDE74DC}"/>
              </a:ext>
            </a:extLst>
          </p:cNvPr>
          <p:cNvSpPr>
            <a:spLocks noGrp="1"/>
          </p:cNvSpPr>
          <p:nvPr>
            <p:ph idx="1"/>
          </p:nvPr>
        </p:nvSpPr>
        <p:spPr>
          <a:xfrm>
            <a:off x="4814889" y="1690689"/>
            <a:ext cx="5730875" cy="4154487"/>
          </a:xfrm>
        </p:spPr>
        <p:txBody>
          <a:bodyPr>
            <a:normAutofit fontScale="92500"/>
          </a:bodyPr>
          <a:lstStyle/>
          <a:p>
            <a:pPr marL="0" indent="0">
              <a:buNone/>
              <a:defRPr/>
            </a:pPr>
            <a:r>
              <a:rPr lang="en-US" dirty="0"/>
              <a:t>“If Every Student Succeeds, the commitment cannot be an Act. We must do what is right for the schoolhouse. All students matter! We must give each student the tools necessary to demonstrate readiness to learn, live and lead. We must offer high quality services and supports for teachers and leaders to address rigorous, diverse needs of students. We must prioritize an effective, engaging home-school partnership because families are partners in student success.  </a:t>
            </a:r>
          </a:p>
          <a:p>
            <a:pPr>
              <a:defRPr/>
            </a:pPr>
            <a:endParaRPr lang="en-US" sz="17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49F7E901-75A4-47F4-A956-DEADF6AEE4CF}"/>
              </a:ext>
            </a:extLst>
          </p:cNvPr>
          <p:cNvSpPr>
            <a:spLocks noGrp="1" noChangeArrowheads="1"/>
          </p:cNvSpPr>
          <p:nvPr>
            <p:ph type="title"/>
          </p:nvPr>
        </p:nvSpPr>
        <p:spPr>
          <a:xfrm>
            <a:off x="4811714" y="365126"/>
            <a:ext cx="5373687" cy="1325563"/>
          </a:xfrm>
        </p:spPr>
        <p:txBody>
          <a:bodyPr/>
          <a:lstStyle/>
          <a:p>
            <a:r>
              <a:rPr lang="en-US" altLang="en-US">
                <a:ea typeface="Helvetica Neue Medium"/>
              </a:rPr>
              <a:t>Theory of Action </a:t>
            </a:r>
          </a:p>
        </p:txBody>
      </p:sp>
      <p:pic>
        <p:nvPicPr>
          <p:cNvPr id="31747" name="Graphic 13">
            <a:extLst>
              <a:ext uri="{FF2B5EF4-FFF2-40B4-BE49-F238E27FC236}">
                <a16:creationId xmlns:a16="http://schemas.microsoft.com/office/drawing/2014/main" id="{DE477678-17CF-4230-8B91-733F8B69D6C3}"/>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4364" y="1746251"/>
            <a:ext cx="2568575" cy="336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08EDC429-914F-431E-99D0-EAB95DB8BAAA}"/>
              </a:ext>
            </a:extLst>
          </p:cNvPr>
          <p:cNvSpPr>
            <a:spLocks noGrp="1"/>
          </p:cNvSpPr>
          <p:nvPr>
            <p:ph idx="1"/>
          </p:nvPr>
        </p:nvSpPr>
        <p:spPr>
          <a:xfrm>
            <a:off x="4814887" y="2022475"/>
            <a:ext cx="5908531" cy="4154488"/>
          </a:xfrm>
        </p:spPr>
        <p:txBody>
          <a:bodyPr>
            <a:normAutofit/>
          </a:bodyPr>
          <a:lstStyle/>
          <a:p>
            <a:pPr marL="0" indent="0">
              <a:buNone/>
              <a:defRPr/>
            </a:pPr>
            <a:r>
              <a:rPr lang="en-US" b="1" dirty="0"/>
              <a:t>IF</a:t>
            </a:r>
            <a:r>
              <a:rPr lang="en-US" dirty="0"/>
              <a:t> we provide high quality services and supports for leaders, teachers, and families to meet the whole child needs of each student, </a:t>
            </a:r>
            <a:r>
              <a:rPr lang="en-US" b="1" dirty="0"/>
              <a:t>THEN</a:t>
            </a:r>
            <a:r>
              <a:rPr lang="en-US" dirty="0"/>
              <a:t> student outcomes and school climate will improve resulting in increased quality of life and a workforce ready future!</a:t>
            </a:r>
          </a:p>
          <a:p>
            <a:pPr marL="0" indent="0">
              <a:buNone/>
              <a:defRPr/>
            </a:pPr>
            <a:endParaRPr lang="en-US" sz="1700" dirty="0">
              <a:latin typeface="Helvetica LT Std" panose="020B0504020202020204" pitchFamily="34" charset="0"/>
            </a:endParaRPr>
          </a:p>
          <a:p>
            <a:pPr>
              <a:defRPr/>
            </a:pPr>
            <a:endParaRPr lang="en-US" sz="17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947CAF03-8F3E-4507-AF51-EB6C52F19D62}"/>
              </a:ext>
            </a:extLst>
          </p:cNvPr>
          <p:cNvSpPr>
            <a:spLocks noGrp="1" noChangeArrowheads="1"/>
          </p:cNvSpPr>
          <p:nvPr>
            <p:ph type="title"/>
          </p:nvPr>
        </p:nvSpPr>
        <p:spPr>
          <a:xfrm>
            <a:off x="4811714" y="365126"/>
            <a:ext cx="5373687" cy="1325563"/>
          </a:xfrm>
        </p:spPr>
        <p:txBody>
          <a:bodyPr/>
          <a:lstStyle/>
          <a:p>
            <a:r>
              <a:rPr lang="en-US" altLang="en-US">
                <a:ea typeface="Helvetica Neue Medium"/>
              </a:rPr>
              <a:t>Students FIRST</a:t>
            </a:r>
          </a:p>
        </p:txBody>
      </p:sp>
      <p:pic>
        <p:nvPicPr>
          <p:cNvPr id="32771" name="Picture 3">
            <a:extLst>
              <a:ext uri="{FF2B5EF4-FFF2-40B4-BE49-F238E27FC236}">
                <a16:creationId xmlns:a16="http://schemas.microsoft.com/office/drawing/2014/main" id="{5D28AE46-CEE0-4FA7-8639-3957B90A6EBD}"/>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0" y="160339"/>
            <a:ext cx="1881188"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Content Placeholder 2">
            <a:extLst>
              <a:ext uri="{FF2B5EF4-FFF2-40B4-BE49-F238E27FC236}">
                <a16:creationId xmlns:a16="http://schemas.microsoft.com/office/drawing/2014/main" id="{FF912B53-6BB0-4143-9FD1-686204E5E5CD}"/>
              </a:ext>
            </a:extLst>
          </p:cNvPr>
          <p:cNvSpPr>
            <a:spLocks noGrp="1" noChangeArrowheads="1"/>
          </p:cNvSpPr>
          <p:nvPr>
            <p:ph idx="1"/>
          </p:nvPr>
        </p:nvSpPr>
        <p:spPr>
          <a:xfrm>
            <a:off x="4799013" y="1490664"/>
            <a:ext cx="6620596" cy="4154487"/>
          </a:xfrm>
        </p:spPr>
        <p:txBody>
          <a:bodyPr/>
          <a:lstStyle/>
          <a:p>
            <a:r>
              <a:rPr lang="en-US" altLang="en-US" sz="2000" dirty="0"/>
              <a:t>Specially Designed Instruction, IEP Services and Supports &amp; Self Determination Skills</a:t>
            </a:r>
          </a:p>
          <a:p>
            <a:endParaRPr lang="en-US" altLang="en-US" sz="2000" dirty="0"/>
          </a:p>
          <a:p>
            <a:r>
              <a:rPr lang="en-US" altLang="en-US" sz="2000" b="1" i="1" dirty="0"/>
              <a:t>As measured by:</a:t>
            </a:r>
            <a:r>
              <a:rPr lang="en-US" altLang="en-US" sz="2000" dirty="0"/>
              <a:t> Improved results for students for disabilities (e.g., graduation, dropout, assessment proficiency rate, young children outcomes, etc.)</a:t>
            </a:r>
          </a:p>
          <a:p>
            <a:pPr marL="0" indent="0">
              <a:buNone/>
            </a:pPr>
            <a:endParaRPr lang="en-US" altLang="en-US" sz="2000" dirty="0"/>
          </a:p>
          <a:p>
            <a:r>
              <a:rPr lang="en-US" altLang="en-US" sz="2000" b="1" i="1" dirty="0"/>
              <a:t>Data Fact:</a:t>
            </a:r>
            <a:r>
              <a:rPr lang="en-US" altLang="en-US" sz="2000" dirty="0"/>
              <a:t> &gt;25% of students with disabilities exit as dropouts each year.</a:t>
            </a:r>
          </a:p>
          <a:p>
            <a:pPr marL="0" indent="0">
              <a:buNone/>
            </a:pPr>
            <a:endParaRPr lang="en-US" altLang="en-US" sz="2000" dirty="0"/>
          </a:p>
          <a:p>
            <a:r>
              <a:rPr lang="en-US" altLang="en-US" sz="2000" dirty="0"/>
              <a:t>We believe that students who have access to good instruction, IEP Services and self-determination skills will be ready to live, learn and lead!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 - Participants will…</a:t>
            </a:r>
            <a:br>
              <a:rPr lang="en-US" dirty="0"/>
            </a:br>
            <a:endParaRPr lang="en-US" dirty="0"/>
          </a:p>
        </p:txBody>
      </p:sp>
      <p:sp>
        <p:nvSpPr>
          <p:cNvPr id="3" name="Content Placeholder 2"/>
          <p:cNvSpPr>
            <a:spLocks noGrp="1"/>
          </p:cNvSpPr>
          <p:nvPr>
            <p:ph idx="1"/>
          </p:nvPr>
        </p:nvSpPr>
        <p:spPr>
          <a:xfrm>
            <a:off x="601132" y="1355075"/>
            <a:ext cx="11438467" cy="4759975"/>
          </a:xfrm>
        </p:spPr>
        <p:txBody>
          <a:bodyPr/>
          <a:lstStyle/>
          <a:p>
            <a:r>
              <a:rPr lang="en-US" dirty="0"/>
              <a:t>Understand CCSSO’s strategy to ensure each student benefits from college and career ready expectations through a lens of equity. </a:t>
            </a:r>
          </a:p>
          <a:p>
            <a:pPr lvl="1"/>
            <a:r>
              <a:rPr lang="en-US" dirty="0"/>
              <a:t>Learn about NCIPL and the Advancing Inclusive Principal Leadership states initiative</a:t>
            </a:r>
          </a:p>
          <a:p>
            <a:r>
              <a:rPr lang="en-US" dirty="0"/>
              <a:t>Q&amp;A</a:t>
            </a:r>
            <a:endParaRPr lang="en-US" sz="1600" i="1" dirty="0"/>
          </a:p>
          <a:p>
            <a:r>
              <a:rPr lang="en-US" dirty="0"/>
              <a:t>Hear from the Georgia Department of Education about strategies to integrate inclusive principal leadership into policy and practice</a:t>
            </a:r>
          </a:p>
          <a:p>
            <a:r>
              <a:rPr lang="en-US" dirty="0"/>
              <a:t>Q&amp;A</a:t>
            </a:r>
            <a:endParaRPr lang="en-US" sz="1400" i="1" dirty="0"/>
          </a:p>
          <a:p>
            <a:r>
              <a:rPr lang="en-US" dirty="0"/>
              <a:t>Understand CEEDAR and other TA Center Supports and Resources </a:t>
            </a:r>
          </a:p>
          <a:p>
            <a:pPr marL="0" indent="0">
              <a:buNone/>
            </a:pPr>
            <a:endParaRPr lang="en-US" dirty="0"/>
          </a:p>
        </p:txBody>
      </p:sp>
      <p:sp>
        <p:nvSpPr>
          <p:cNvPr id="4" name="Slide Number Placeholder 3">
            <a:extLst>
              <a:ext uri="{FF2B5EF4-FFF2-40B4-BE49-F238E27FC236}">
                <a16:creationId xmlns:a16="http://schemas.microsoft.com/office/drawing/2014/main" id="{26F7CB41-7942-3643-8842-8C6B6C95D95E}"/>
              </a:ext>
            </a:extLst>
          </p:cNvPr>
          <p:cNvSpPr>
            <a:spLocks noGrp="1"/>
          </p:cNvSpPr>
          <p:nvPr>
            <p:ph type="sldNum" sz="quarter" idx="12"/>
          </p:nvPr>
        </p:nvSpPr>
        <p:spPr/>
        <p:txBody>
          <a:bodyPr/>
          <a:lstStyle/>
          <a:p>
            <a:fld id="{FC216D3E-42A6-4B87-AE65-79ACD2B48497}" type="slidenum">
              <a:rPr lang="en-US" altLang="en-US" smtClean="0">
                <a:solidFill>
                  <a:srgbClr val="000000"/>
                </a:solidFill>
              </a:rPr>
              <a:pPr/>
              <a:t>2</a:t>
            </a:fld>
            <a:endParaRPr lang="en-US" altLang="en-US">
              <a:solidFill>
                <a:srgbClr val="000000"/>
              </a:solidFill>
            </a:endParaRPr>
          </a:p>
        </p:txBody>
      </p:sp>
    </p:spTree>
    <p:extLst>
      <p:ext uri="{BB962C8B-B14F-4D97-AF65-F5344CB8AC3E}">
        <p14:creationId xmlns:p14="http://schemas.microsoft.com/office/powerpoint/2010/main" val="4066659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8C217163-54ED-4E1D-85DA-F29899C5B951}"/>
              </a:ext>
            </a:extLst>
          </p:cNvPr>
          <p:cNvSpPr>
            <a:spLocks noGrp="1" noChangeArrowheads="1"/>
          </p:cNvSpPr>
          <p:nvPr>
            <p:ph type="title"/>
          </p:nvPr>
        </p:nvSpPr>
        <p:spPr>
          <a:xfrm>
            <a:off x="4811714" y="365126"/>
            <a:ext cx="5373687" cy="1325563"/>
          </a:xfrm>
        </p:spPr>
        <p:txBody>
          <a:bodyPr/>
          <a:lstStyle/>
          <a:p>
            <a:r>
              <a:rPr lang="en-US" altLang="en-US">
                <a:ea typeface="Helvetica Neue Medium"/>
              </a:rPr>
              <a:t>Teachers FIRST</a:t>
            </a:r>
          </a:p>
        </p:txBody>
      </p:sp>
      <p:pic>
        <p:nvPicPr>
          <p:cNvPr id="33795" name="Picture 4">
            <a:extLst>
              <a:ext uri="{FF2B5EF4-FFF2-40B4-BE49-F238E27FC236}">
                <a16:creationId xmlns:a16="http://schemas.microsoft.com/office/drawing/2014/main" id="{C96A8104-E4AF-44F7-8635-984A7BB16D8A}"/>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9813" y="153988"/>
            <a:ext cx="2017712" cy="214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289FC0DC-1E1C-463A-966E-64C6E947DA24}"/>
              </a:ext>
            </a:extLst>
          </p:cNvPr>
          <p:cNvSpPr>
            <a:spLocks noGrp="1"/>
          </p:cNvSpPr>
          <p:nvPr>
            <p:ph idx="1"/>
          </p:nvPr>
        </p:nvSpPr>
        <p:spPr>
          <a:xfrm>
            <a:off x="2309812" y="2338389"/>
            <a:ext cx="9743643" cy="4154487"/>
          </a:xfrm>
        </p:spPr>
        <p:txBody>
          <a:bodyPr>
            <a:noAutofit/>
          </a:bodyPr>
          <a:lstStyle/>
          <a:p>
            <a:pPr>
              <a:defRPr/>
            </a:pPr>
            <a:r>
              <a:rPr lang="en-US" sz="2000" dirty="0"/>
              <a:t>Equity, Efficacy &amp; Excellence </a:t>
            </a:r>
          </a:p>
          <a:p>
            <a:pPr marL="0" indent="0">
              <a:buNone/>
              <a:defRPr/>
            </a:pPr>
            <a:endParaRPr lang="en-US" sz="2000" dirty="0"/>
          </a:p>
          <a:p>
            <a:pPr>
              <a:defRPr/>
            </a:pPr>
            <a:r>
              <a:rPr lang="en-US" sz="2000" b="1" i="1" dirty="0"/>
              <a:t>As measured by</a:t>
            </a:r>
            <a:r>
              <a:rPr lang="en-US" sz="2000" b="1" dirty="0"/>
              <a:t>:</a:t>
            </a:r>
            <a:r>
              <a:rPr lang="en-US" sz="2000" dirty="0"/>
              <a:t> Increased teacher retention and improved high-quality services and supports (e.g., teacher shortage/retention rate, school climate data, etc.)                </a:t>
            </a:r>
          </a:p>
          <a:p>
            <a:pPr marL="0" indent="0">
              <a:buNone/>
              <a:defRPr/>
            </a:pPr>
            <a:endParaRPr lang="en-US" sz="2000" dirty="0"/>
          </a:p>
          <a:p>
            <a:pPr>
              <a:defRPr/>
            </a:pPr>
            <a:r>
              <a:rPr lang="en-US" sz="2000" b="1" i="1" dirty="0"/>
              <a:t>Data Fact:</a:t>
            </a:r>
            <a:r>
              <a:rPr lang="en-US" sz="2000" dirty="0"/>
              <a:t> Georgia demonstrated a sped teacher shortage of 3,496 (3.1).                            </a:t>
            </a:r>
          </a:p>
          <a:p>
            <a:pPr marL="0" indent="0">
              <a:buNone/>
              <a:defRPr/>
            </a:pPr>
            <a:endParaRPr lang="en-US" sz="2000" dirty="0"/>
          </a:p>
          <a:p>
            <a:pPr>
              <a:defRPr/>
            </a:pPr>
            <a:r>
              <a:rPr lang="en-US" sz="2000" dirty="0"/>
              <a:t>We believe that teachers who have equitable access to high quality services/supports and supportive leadership will create classroom conditions for student success, remain in the profession and motivate others to teach as a career of first choice.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02FDD3D9-E54D-4B3E-A9F7-48E5F8E1DE21}"/>
              </a:ext>
            </a:extLst>
          </p:cNvPr>
          <p:cNvSpPr>
            <a:spLocks noGrp="1" noChangeArrowheads="1"/>
          </p:cNvSpPr>
          <p:nvPr>
            <p:ph type="title"/>
          </p:nvPr>
        </p:nvSpPr>
        <p:spPr>
          <a:xfrm>
            <a:off x="4811714" y="365126"/>
            <a:ext cx="5373687" cy="1325563"/>
          </a:xfrm>
        </p:spPr>
        <p:txBody>
          <a:bodyPr/>
          <a:lstStyle/>
          <a:p>
            <a:r>
              <a:rPr lang="en-US" altLang="en-US">
                <a:ea typeface="Helvetica Neue Medium"/>
              </a:rPr>
              <a:t>Leaders FIRST </a:t>
            </a:r>
          </a:p>
        </p:txBody>
      </p:sp>
      <p:pic>
        <p:nvPicPr>
          <p:cNvPr id="34819" name="Picture 5">
            <a:extLst>
              <a:ext uri="{FF2B5EF4-FFF2-40B4-BE49-F238E27FC236}">
                <a16:creationId xmlns:a16="http://schemas.microsoft.com/office/drawing/2014/main" id="{C6C712F2-82DE-4F37-A6D3-B4F99C0F11A1}"/>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6801" y="80964"/>
            <a:ext cx="1895475"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C5F5778E-DBCB-48CE-BA68-97FC87AAF912}"/>
              </a:ext>
            </a:extLst>
          </p:cNvPr>
          <p:cNvSpPr>
            <a:spLocks noGrp="1"/>
          </p:cNvSpPr>
          <p:nvPr>
            <p:ph idx="1"/>
          </p:nvPr>
        </p:nvSpPr>
        <p:spPr>
          <a:xfrm>
            <a:off x="2336799" y="1974850"/>
            <a:ext cx="9373755" cy="4154488"/>
          </a:xfrm>
        </p:spPr>
        <p:txBody>
          <a:bodyPr>
            <a:noAutofit/>
          </a:bodyPr>
          <a:lstStyle/>
          <a:p>
            <a:pPr>
              <a:lnSpc>
                <a:spcPct val="90000"/>
              </a:lnSpc>
              <a:defRPr/>
            </a:pPr>
            <a:r>
              <a:rPr lang="en-US" sz="2000" dirty="0"/>
              <a:t>INTENTIONAL (Data-driven decision making) and INCLUSIVE</a:t>
            </a:r>
          </a:p>
          <a:p>
            <a:pPr marL="0" indent="0">
              <a:lnSpc>
                <a:spcPct val="90000"/>
              </a:lnSpc>
              <a:buNone/>
              <a:defRPr/>
            </a:pPr>
            <a:r>
              <a:rPr lang="en-US" sz="2000" b="1" dirty="0"/>
              <a:t> </a:t>
            </a:r>
            <a:endParaRPr lang="en-US" sz="2000" dirty="0"/>
          </a:p>
          <a:p>
            <a:pPr>
              <a:lnSpc>
                <a:spcPct val="90000"/>
              </a:lnSpc>
              <a:defRPr/>
            </a:pPr>
            <a:r>
              <a:rPr lang="en-US" sz="2000" b="1" dirty="0"/>
              <a:t>As measured by:</a:t>
            </a:r>
            <a:r>
              <a:rPr lang="en-US" sz="2000" dirty="0"/>
              <a:t> Improved systems of continuous improvement and increased inclusive leadership </a:t>
            </a:r>
          </a:p>
          <a:p>
            <a:pPr marL="0" indent="0">
              <a:lnSpc>
                <a:spcPct val="90000"/>
              </a:lnSpc>
              <a:buNone/>
              <a:defRPr/>
            </a:pPr>
            <a:endParaRPr lang="en-US" sz="2000" dirty="0"/>
          </a:p>
          <a:p>
            <a:pPr>
              <a:lnSpc>
                <a:spcPct val="90000"/>
              </a:lnSpc>
              <a:defRPr/>
            </a:pPr>
            <a:r>
              <a:rPr lang="en-US" sz="2000" b="1" dirty="0"/>
              <a:t>Data Fact:</a:t>
            </a:r>
            <a:r>
              <a:rPr lang="en-US" sz="2000" dirty="0"/>
              <a:t> Council for Exceptional Children Teacher Survey Data indicated the following needs: Adequate resources to meet IEP requirements for students (831 responses); Smaller class sizes/caseloads (637 responses); and                                                                             Administrators who support the IEP process (538 responses).</a:t>
            </a:r>
          </a:p>
          <a:p>
            <a:pPr marL="0" indent="0">
              <a:lnSpc>
                <a:spcPct val="90000"/>
              </a:lnSpc>
              <a:buNone/>
              <a:defRPr/>
            </a:pPr>
            <a:endParaRPr lang="en-US" sz="2000" dirty="0"/>
          </a:p>
          <a:p>
            <a:pPr>
              <a:lnSpc>
                <a:spcPct val="90000"/>
              </a:lnSpc>
              <a:defRPr/>
            </a:pPr>
            <a:r>
              <a:rPr lang="en-US" sz="2000" dirty="0"/>
              <a:t>We believe that inclusive leaders who leverage the flexibility to make intentional decisions create school-wide conditions for student success.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44CD9-E15A-4DD5-A693-7CFCC4E80D43}"/>
              </a:ext>
            </a:extLst>
          </p:cNvPr>
          <p:cNvSpPr>
            <a:spLocks noGrp="1"/>
          </p:cNvSpPr>
          <p:nvPr>
            <p:ph type="title"/>
          </p:nvPr>
        </p:nvSpPr>
        <p:spPr>
          <a:xfrm>
            <a:off x="2244725" y="0"/>
            <a:ext cx="7702550" cy="1776413"/>
          </a:xfrm>
        </p:spPr>
        <p:txBody>
          <a:bodyPr>
            <a:normAutofit/>
          </a:bodyPr>
          <a:lstStyle/>
          <a:p>
            <a:pPr algn="ctr">
              <a:defRPr/>
            </a:pPr>
            <a:r>
              <a:rPr lang="en-US" dirty="0">
                <a:solidFill>
                  <a:schemeClr val="bg1"/>
                </a:solidFill>
              </a:rPr>
              <a:t>Families FIRST</a:t>
            </a:r>
          </a:p>
        </p:txBody>
      </p:sp>
      <p:pic>
        <p:nvPicPr>
          <p:cNvPr id="35843" name="Picture 3">
            <a:extLst>
              <a:ext uri="{FF2B5EF4-FFF2-40B4-BE49-F238E27FC236}">
                <a16:creationId xmlns:a16="http://schemas.microsoft.com/office/drawing/2014/main" id="{D2F43A27-E203-4499-B549-E162A1D16645}"/>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1188" y="220663"/>
            <a:ext cx="2328862"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Content Placeholder 2">
            <a:extLst>
              <a:ext uri="{FF2B5EF4-FFF2-40B4-BE49-F238E27FC236}">
                <a16:creationId xmlns:a16="http://schemas.microsoft.com/office/drawing/2014/main" id="{AC4EBC27-4BA2-4643-A1B2-D281ABD4274E}"/>
              </a:ext>
            </a:extLst>
          </p:cNvPr>
          <p:cNvSpPr>
            <a:spLocks noGrp="1" noChangeArrowheads="1"/>
          </p:cNvSpPr>
          <p:nvPr>
            <p:ph idx="1"/>
          </p:nvPr>
        </p:nvSpPr>
        <p:spPr>
          <a:xfrm>
            <a:off x="2500312" y="2598738"/>
            <a:ext cx="9293369" cy="3211512"/>
          </a:xfrm>
        </p:spPr>
        <p:txBody>
          <a:bodyPr/>
          <a:lstStyle/>
          <a:p>
            <a:pPr>
              <a:lnSpc>
                <a:spcPct val="90000"/>
              </a:lnSpc>
            </a:pPr>
            <a:r>
              <a:rPr lang="en-US" altLang="en-US" sz="2000" dirty="0"/>
              <a:t>Engaging &amp; Effective Home-School Partnerships</a:t>
            </a:r>
          </a:p>
          <a:p>
            <a:pPr marL="0" indent="0">
              <a:lnSpc>
                <a:spcPct val="90000"/>
              </a:lnSpc>
              <a:buNone/>
            </a:pPr>
            <a:endParaRPr lang="en-US" altLang="en-US" sz="2000" dirty="0"/>
          </a:p>
          <a:p>
            <a:pPr>
              <a:lnSpc>
                <a:spcPct val="90000"/>
              </a:lnSpc>
            </a:pPr>
            <a:r>
              <a:rPr lang="en-US" altLang="en-US" sz="2000" b="1" dirty="0"/>
              <a:t>As measured by</a:t>
            </a:r>
            <a:r>
              <a:rPr lang="en-US" altLang="en-US" sz="2000" dirty="0"/>
              <a:t>: Improved parent satisfaction and supports such as the Special Ed. Help Desk and Parent Mentor Partnership</a:t>
            </a:r>
          </a:p>
          <a:p>
            <a:pPr marL="0" indent="0">
              <a:lnSpc>
                <a:spcPct val="90000"/>
              </a:lnSpc>
              <a:buNone/>
            </a:pPr>
            <a:endParaRPr lang="en-US" altLang="en-US" sz="2000" dirty="0"/>
          </a:p>
          <a:p>
            <a:pPr>
              <a:lnSpc>
                <a:spcPct val="90000"/>
              </a:lnSpc>
            </a:pPr>
            <a:r>
              <a:rPr lang="en-US" altLang="en-US" sz="2000" b="1" dirty="0"/>
              <a:t>Data Fact:</a:t>
            </a:r>
            <a:r>
              <a:rPr lang="en-US" altLang="en-US" sz="2000" dirty="0"/>
              <a:t> Georgia Parent Mentor Partnership demonstrated 99,521 contacts with families during FY19.</a:t>
            </a:r>
          </a:p>
          <a:p>
            <a:pPr marL="0" indent="0">
              <a:lnSpc>
                <a:spcPct val="90000"/>
              </a:lnSpc>
              <a:buNone/>
            </a:pPr>
            <a:r>
              <a:rPr lang="en-US" altLang="en-US" sz="2000" dirty="0"/>
              <a:t>                                                                                                               </a:t>
            </a:r>
          </a:p>
          <a:p>
            <a:pPr>
              <a:lnSpc>
                <a:spcPct val="90000"/>
              </a:lnSpc>
            </a:pPr>
            <a:r>
              <a:rPr lang="en-US" altLang="en-US" sz="2000" dirty="0"/>
              <a:t>We believe that home-school partnerships must prioritize communication, capacity-building and consensus decision making.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Content Placeholder 3">
            <a:extLst>
              <a:ext uri="{FF2B5EF4-FFF2-40B4-BE49-F238E27FC236}">
                <a16:creationId xmlns:a16="http://schemas.microsoft.com/office/drawing/2014/main" id="{786648EB-5456-443D-B8E0-C158A45E8D6C}"/>
              </a:ext>
              <a:ext uri="{C183D7F6-B498-43B3-948B-1728B52AA6E4}">
                <adec:decorative xmlns:adec="http://schemas.microsoft.com/office/drawing/2017/decorative" val="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2320" y="1435297"/>
            <a:ext cx="7627361" cy="4892479"/>
          </a:xfrm>
        </p:spPr>
      </p:pic>
      <p:sp>
        <p:nvSpPr>
          <p:cNvPr id="2" name="Title 1">
            <a:extLst>
              <a:ext uri="{FF2B5EF4-FFF2-40B4-BE49-F238E27FC236}">
                <a16:creationId xmlns:a16="http://schemas.microsoft.com/office/drawing/2014/main" id="{2EB43D4E-7D25-4C87-AC75-391C96170FC0}"/>
              </a:ext>
            </a:extLst>
          </p:cNvPr>
          <p:cNvSpPr txBox="1">
            <a:spLocks noGrp="1"/>
          </p:cNvSpPr>
          <p:nvPr>
            <p:ph type="title" idx="4294967295"/>
          </p:nvPr>
        </p:nvSpPr>
        <p:spPr>
          <a:xfrm>
            <a:off x="1799617" y="337146"/>
            <a:ext cx="8440366"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457200">
              <a:defRPr/>
            </a:pPr>
            <a:r>
              <a:rPr lang="en-US" sz="3600" b="1" kern="1200" dirty="0">
                <a:solidFill>
                  <a:schemeClr val="bg1"/>
                </a:solidFill>
                <a:latin typeface="Arial" panose="020B0604020202020204" pitchFamily="34" charset="0"/>
                <a:ea typeface="+mn-ea"/>
                <a:cs typeface="Arial" panose="020B0604020202020204" pitchFamily="34" charset="0"/>
              </a:rPr>
              <a:t>Keeping Georgia’s Students First</a:t>
            </a:r>
          </a:p>
        </p:txBody>
      </p:sp>
      <p:sp>
        <p:nvSpPr>
          <p:cNvPr id="3" name="Arrow: Right 2">
            <a:extLst>
              <a:ext uri="{FF2B5EF4-FFF2-40B4-BE49-F238E27FC236}">
                <a16:creationId xmlns:a16="http://schemas.microsoft.com/office/drawing/2014/main" id="{8164B297-71A5-4F56-8812-C099E4C83EB0}"/>
              </a:ext>
            </a:extLst>
          </p:cNvPr>
          <p:cNvSpPr/>
          <p:nvPr/>
        </p:nvSpPr>
        <p:spPr>
          <a:xfrm>
            <a:off x="4195483" y="2846294"/>
            <a:ext cx="484094" cy="2779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EF1D1E8E-A0B6-4125-B7CD-78A6538AA962}"/>
              </a:ext>
            </a:extLst>
          </p:cNvPr>
          <p:cNvSpPr/>
          <p:nvPr/>
        </p:nvSpPr>
        <p:spPr>
          <a:xfrm rot="1686068">
            <a:off x="5925670" y="3881535"/>
            <a:ext cx="484094" cy="27790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050E9-5C56-4ECC-9842-7B0B4F086A12}"/>
              </a:ext>
            </a:extLst>
          </p:cNvPr>
          <p:cNvSpPr>
            <a:spLocks noGrp="1"/>
          </p:cNvSpPr>
          <p:nvPr>
            <p:ph type="title"/>
          </p:nvPr>
        </p:nvSpPr>
        <p:spPr>
          <a:xfrm>
            <a:off x="300566" y="77788"/>
            <a:ext cx="11590867" cy="1143000"/>
          </a:xfrm>
        </p:spPr>
        <p:txBody>
          <a:bodyPr/>
          <a:lstStyle/>
          <a:p>
            <a:pPr algn="ctr"/>
            <a:r>
              <a:rPr lang="en-US" dirty="0"/>
              <a:t>Leveraging National Resources for State and Local Impact </a:t>
            </a:r>
          </a:p>
        </p:txBody>
      </p:sp>
      <p:pic>
        <p:nvPicPr>
          <p:cNvPr id="9" name="Content Placeholder 8" descr="A close up of a logo&#10;&#10;Description automatically generated">
            <a:extLst>
              <a:ext uri="{FF2B5EF4-FFF2-40B4-BE49-F238E27FC236}">
                <a16:creationId xmlns:a16="http://schemas.microsoft.com/office/drawing/2014/main" id="{6ECFB439-9B2A-410F-BCAF-BDDAA02A61DD}"/>
              </a:ext>
            </a:extLst>
          </p:cNvPr>
          <p:cNvPicPr>
            <a:picLocks noGrp="1" noChangeAspect="1"/>
          </p:cNvPicPr>
          <p:nvPr>
            <p:ph idx="1"/>
          </p:nvPr>
        </p:nvPicPr>
        <p:blipFill>
          <a:blip r:embed="rId2"/>
          <a:stretch>
            <a:fillRect/>
          </a:stretch>
        </p:blipFill>
        <p:spPr>
          <a:xfrm>
            <a:off x="4572000" y="1924331"/>
            <a:ext cx="3048000" cy="3533775"/>
          </a:xfrm>
        </p:spPr>
      </p:pic>
    </p:spTree>
    <p:extLst>
      <p:ext uri="{BB962C8B-B14F-4D97-AF65-F5344CB8AC3E}">
        <p14:creationId xmlns:p14="http://schemas.microsoft.com/office/powerpoint/2010/main" val="26620412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ECE23-D741-4DE8-A8CA-BCFF97A466CD}"/>
              </a:ext>
            </a:extLst>
          </p:cNvPr>
          <p:cNvSpPr>
            <a:spLocks noGrp="1"/>
          </p:cNvSpPr>
          <p:nvPr>
            <p:ph type="title"/>
          </p:nvPr>
        </p:nvSpPr>
        <p:spPr>
          <a:xfrm>
            <a:off x="3285359" y="1514671"/>
            <a:ext cx="6574972" cy="1450757"/>
          </a:xfrm>
        </p:spPr>
        <p:txBody>
          <a:bodyPr>
            <a:normAutofit/>
          </a:bodyPr>
          <a:lstStyle/>
          <a:p>
            <a:pPr algn="ctr"/>
            <a:r>
              <a:rPr lang="en-US" sz="3200" dirty="0">
                <a:solidFill>
                  <a:schemeClr val="accent1">
                    <a:lumMod val="10000"/>
                  </a:schemeClr>
                </a:solidFill>
              </a:rPr>
              <a:t>QUESTIONS, FEEDBACK AND IDEAS </a:t>
            </a:r>
          </a:p>
        </p:txBody>
      </p:sp>
      <p:pic>
        <p:nvPicPr>
          <p:cNvPr id="4" name="Graphic 3" descr="Questions">
            <a:extLst>
              <a:ext uri="{FF2B5EF4-FFF2-40B4-BE49-F238E27FC236}">
                <a16:creationId xmlns:a16="http://schemas.microsoft.com/office/drawing/2014/main" id="{881E391A-0C38-4E3F-98BB-5547D8CFD4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3999" y="2240050"/>
            <a:ext cx="3057891" cy="3057891"/>
          </a:xfrm>
          <a:prstGeom prst="rect">
            <a:avLst/>
          </a:prstGeom>
        </p:spPr>
      </p:pic>
      <p:pic>
        <p:nvPicPr>
          <p:cNvPr id="1026" name="Picture 2" descr="Image result for ideas image">
            <a:extLst>
              <a:ext uri="{FF2B5EF4-FFF2-40B4-BE49-F238E27FC236}">
                <a16:creationId xmlns:a16="http://schemas.microsoft.com/office/drawing/2014/main" id="{D7A84C91-C102-41D1-9C63-46640EBA11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2547" y="3168503"/>
            <a:ext cx="2684182" cy="25738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EEDBACK IMAGES">
            <a:extLst>
              <a:ext uri="{FF2B5EF4-FFF2-40B4-BE49-F238E27FC236}">
                <a16:creationId xmlns:a16="http://schemas.microsoft.com/office/drawing/2014/main" id="{9459B86E-03BB-4AD6-A805-691E583F5C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53800" y="2203179"/>
            <a:ext cx="1704196" cy="1836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8770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70C0"/>
          </a:solidFill>
        </p:spPr>
        <p:txBody>
          <a:bodyPr>
            <a:normAutofit/>
          </a:bodyPr>
          <a:lstStyle/>
          <a:p>
            <a:r>
              <a:rPr lang="en-US" sz="5000" b="1" dirty="0">
                <a:solidFill>
                  <a:schemeClr val="bg1"/>
                </a:solidFill>
                <a:latin typeface="Footlight MT Light" panose="0204060206030A020304" pitchFamily="18" charset="0"/>
              </a:rPr>
              <a:t>Our Mission</a:t>
            </a:r>
          </a:p>
        </p:txBody>
      </p:sp>
      <p:sp>
        <p:nvSpPr>
          <p:cNvPr id="3" name="Content Placeholder 2"/>
          <p:cNvSpPr>
            <a:spLocks noGrp="1"/>
          </p:cNvSpPr>
          <p:nvPr>
            <p:ph idx="1"/>
          </p:nvPr>
        </p:nvSpPr>
        <p:spPr/>
        <p:txBody>
          <a:bodyPr>
            <a:noAutofit/>
          </a:bodyPr>
          <a:lstStyle/>
          <a:p>
            <a:pPr marL="0" indent="0" algn="ctr">
              <a:buNone/>
            </a:pPr>
            <a:r>
              <a:rPr lang="en-US" dirty="0">
                <a:latin typeface="Garamond" panose="02020404030301010803" pitchFamily="18" charset="0"/>
              </a:rPr>
              <a:t>CEEDAR (the Collaboration for Effective Educator Development, Accountability, and Reform) 2.0’s mission is to </a:t>
            </a:r>
            <a:r>
              <a:rPr lang="en-US" b="1" dirty="0">
                <a:latin typeface="Garamond" panose="02020404030301010803" pitchFamily="18" charset="0"/>
              </a:rPr>
              <a:t>build the capacity of state personnel preparation systems to prepare teachers and leaders to implement evidence-based practices (EBPs) within multi-tiered systems of support (MTSS)</a:t>
            </a:r>
            <a:r>
              <a:rPr lang="en-US" dirty="0">
                <a:latin typeface="Garamond" panose="02020404030301010803" pitchFamily="18" charset="0"/>
              </a:rPr>
              <a:t>. </a:t>
            </a:r>
          </a:p>
          <a:p>
            <a:pPr marL="0" indent="0" algn="ctr">
              <a:buNone/>
            </a:pPr>
            <a:endParaRPr lang="en-US" dirty="0">
              <a:latin typeface="Garamond" panose="02020404030301010803"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3971" y="4596207"/>
            <a:ext cx="4217541" cy="1240453"/>
          </a:xfrm>
          <a:prstGeom prst="rect">
            <a:avLst/>
          </a:prstGeom>
        </p:spPr>
      </p:pic>
    </p:spTree>
    <p:extLst>
      <p:ext uri="{BB962C8B-B14F-4D97-AF65-F5344CB8AC3E}">
        <p14:creationId xmlns:p14="http://schemas.microsoft.com/office/powerpoint/2010/main" val="20172041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A167A-9327-D845-8285-2EAFEE15F4CD}"/>
              </a:ext>
            </a:extLst>
          </p:cNvPr>
          <p:cNvSpPr>
            <a:spLocks noGrp="1"/>
          </p:cNvSpPr>
          <p:nvPr>
            <p:ph type="title"/>
          </p:nvPr>
        </p:nvSpPr>
        <p:spPr>
          <a:solidFill>
            <a:srgbClr val="0F75BC"/>
          </a:solidFill>
          <a:ln>
            <a:solidFill>
              <a:srgbClr val="0070C0"/>
            </a:solidFill>
          </a:ln>
        </p:spPr>
        <p:txBody>
          <a:bodyPr>
            <a:normAutofit/>
          </a:bodyPr>
          <a:lstStyle/>
          <a:p>
            <a:r>
              <a:rPr lang="en-US" sz="4400" b="1" dirty="0">
                <a:solidFill>
                  <a:schemeClr val="bg1"/>
                </a:solidFill>
                <a:latin typeface="Footlight MT Light" panose="0204060206030A020304" pitchFamily="18" charset="77"/>
              </a:rPr>
              <a:t>CEEDAR Realizes</a:t>
            </a:r>
          </a:p>
        </p:txBody>
      </p:sp>
      <p:sp>
        <p:nvSpPr>
          <p:cNvPr id="3" name="Content Placeholder 2">
            <a:extLst>
              <a:ext uri="{FF2B5EF4-FFF2-40B4-BE49-F238E27FC236}">
                <a16:creationId xmlns:a16="http://schemas.microsoft.com/office/drawing/2014/main" id="{B2327C10-12EE-644A-8B57-E99FE7CFBEC1}"/>
              </a:ext>
            </a:extLst>
          </p:cNvPr>
          <p:cNvSpPr>
            <a:spLocks noGrp="1"/>
          </p:cNvSpPr>
          <p:nvPr>
            <p:ph idx="1"/>
          </p:nvPr>
        </p:nvSpPr>
        <p:spPr/>
        <p:txBody>
          <a:bodyPr>
            <a:normAutofit fontScale="92500" lnSpcReduction="10000"/>
          </a:bodyPr>
          <a:lstStyle/>
          <a:p>
            <a:r>
              <a:rPr lang="en-US" sz="3600" dirty="0"/>
              <a:t>Attempts to prepare highly effective general and special education teachers will be futile if they enter school environments that do not have the infrastructure or support system to facilitate shared ownership over all students’ learning and provide multiple opportunities to collaborate and leverage teacher strengths.</a:t>
            </a:r>
          </a:p>
        </p:txBody>
      </p:sp>
    </p:spTree>
    <p:extLst>
      <p:ext uri="{BB962C8B-B14F-4D97-AF65-F5344CB8AC3E}">
        <p14:creationId xmlns:p14="http://schemas.microsoft.com/office/powerpoint/2010/main" val="13492237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71170-DB7F-E840-993E-A10AC0D960F8}"/>
              </a:ext>
            </a:extLst>
          </p:cNvPr>
          <p:cNvSpPr>
            <a:spLocks noGrp="1"/>
          </p:cNvSpPr>
          <p:nvPr>
            <p:ph type="title"/>
          </p:nvPr>
        </p:nvSpPr>
        <p:spPr>
          <a:xfrm>
            <a:off x="353961" y="365125"/>
            <a:ext cx="11474245" cy="1325563"/>
          </a:xfrm>
          <a:solidFill>
            <a:srgbClr val="0F75BC"/>
          </a:solidFill>
        </p:spPr>
        <p:txBody>
          <a:bodyPr>
            <a:noAutofit/>
          </a:bodyPr>
          <a:lstStyle/>
          <a:p>
            <a:r>
              <a:rPr lang="en-US" sz="5000" b="1" dirty="0">
                <a:solidFill>
                  <a:schemeClr val="bg1"/>
                </a:solidFill>
                <a:latin typeface="Footlight MT Light" panose="0204060206030A020304" pitchFamily="18" charset="0"/>
              </a:rPr>
              <a:t>School Principals are  Essential to:</a:t>
            </a:r>
          </a:p>
        </p:txBody>
      </p:sp>
      <p:sp>
        <p:nvSpPr>
          <p:cNvPr id="3" name="Content Placeholder 2">
            <a:extLst>
              <a:ext uri="{FF2B5EF4-FFF2-40B4-BE49-F238E27FC236}">
                <a16:creationId xmlns:a16="http://schemas.microsoft.com/office/drawing/2014/main" id="{2E6BA1EB-FF6B-7A4F-AC33-0E65B099C058}"/>
              </a:ext>
            </a:extLst>
          </p:cNvPr>
          <p:cNvSpPr>
            <a:spLocks noGrp="1"/>
          </p:cNvSpPr>
          <p:nvPr>
            <p:ph idx="1"/>
          </p:nvPr>
        </p:nvSpPr>
        <p:spPr/>
        <p:txBody>
          <a:bodyPr>
            <a:normAutofit fontScale="92500" lnSpcReduction="20000"/>
          </a:bodyPr>
          <a:lstStyle/>
          <a:p>
            <a:pPr>
              <a:buFont typeface="Arial" panose="020B0604020202020204" pitchFamily="34" charset="0"/>
              <a:buChar char="•"/>
            </a:pPr>
            <a:r>
              <a:rPr lang="en-US" sz="3600" dirty="0"/>
              <a:t>Developing the vision and capacity for inclusive practice</a:t>
            </a:r>
          </a:p>
          <a:p>
            <a:pPr>
              <a:buFont typeface="Arial" panose="020B0604020202020204" pitchFamily="34" charset="0"/>
              <a:buChar char="•"/>
            </a:pPr>
            <a:r>
              <a:rPr lang="en-US" sz="3600" dirty="0"/>
              <a:t>Fostering teacher collaboration and use of effective instruction</a:t>
            </a:r>
          </a:p>
          <a:p>
            <a:pPr>
              <a:buFont typeface="Arial" panose="020B0604020202020204" pitchFamily="34" charset="0"/>
              <a:buChar char="•"/>
            </a:pPr>
            <a:r>
              <a:rPr lang="en-US" sz="3600" dirty="0"/>
              <a:t>Retaining high quality teachers</a:t>
            </a:r>
          </a:p>
          <a:p>
            <a:pPr>
              <a:buFont typeface="Arial" panose="020B0604020202020204" pitchFamily="34" charset="0"/>
              <a:buChar char="•"/>
            </a:pPr>
            <a:r>
              <a:rPr lang="en-US" sz="3600" dirty="0"/>
              <a:t>Promoting student achievement and other critical outcomes</a:t>
            </a:r>
          </a:p>
        </p:txBody>
      </p:sp>
    </p:spTree>
    <p:extLst>
      <p:ext uri="{BB962C8B-B14F-4D97-AF65-F5344CB8AC3E}">
        <p14:creationId xmlns:p14="http://schemas.microsoft.com/office/powerpoint/2010/main" val="141091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ECE23-D741-4DE8-A8CA-BCFF97A466CD}"/>
              </a:ext>
            </a:extLst>
          </p:cNvPr>
          <p:cNvSpPr>
            <a:spLocks noGrp="1"/>
          </p:cNvSpPr>
          <p:nvPr>
            <p:ph type="title"/>
          </p:nvPr>
        </p:nvSpPr>
        <p:spPr>
          <a:xfrm>
            <a:off x="3564457" y="855401"/>
            <a:ext cx="6574972" cy="1450757"/>
          </a:xfrm>
        </p:spPr>
        <p:txBody>
          <a:bodyPr>
            <a:normAutofit/>
          </a:bodyPr>
          <a:lstStyle/>
          <a:p>
            <a:pPr algn="ctr"/>
            <a:r>
              <a:rPr lang="en-US" sz="3200" dirty="0">
                <a:solidFill>
                  <a:schemeClr val="accent1">
                    <a:lumMod val="10000"/>
                  </a:schemeClr>
                </a:solidFill>
              </a:rPr>
              <a:t>QUESTIONS, FEEDBACK AND IDEAS </a:t>
            </a:r>
          </a:p>
        </p:txBody>
      </p:sp>
      <p:pic>
        <p:nvPicPr>
          <p:cNvPr id="4" name="Graphic 3" descr="Questions">
            <a:extLst>
              <a:ext uri="{FF2B5EF4-FFF2-40B4-BE49-F238E27FC236}">
                <a16:creationId xmlns:a16="http://schemas.microsoft.com/office/drawing/2014/main" id="{881E391A-0C38-4E3F-98BB-5547D8CFD4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3999" y="2240050"/>
            <a:ext cx="3057891" cy="3057891"/>
          </a:xfrm>
          <a:prstGeom prst="rect">
            <a:avLst/>
          </a:prstGeom>
        </p:spPr>
      </p:pic>
      <p:pic>
        <p:nvPicPr>
          <p:cNvPr id="1026" name="Picture 2" descr="Image result for ideas image">
            <a:extLst>
              <a:ext uri="{FF2B5EF4-FFF2-40B4-BE49-F238E27FC236}">
                <a16:creationId xmlns:a16="http://schemas.microsoft.com/office/drawing/2014/main" id="{D7A84C91-C102-41D1-9C63-46640EBA11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2547" y="3168503"/>
            <a:ext cx="2684182" cy="25738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EEDBACK IMAGES">
            <a:extLst>
              <a:ext uri="{FF2B5EF4-FFF2-40B4-BE49-F238E27FC236}">
                <a16:creationId xmlns:a16="http://schemas.microsoft.com/office/drawing/2014/main" id="{9459B86E-03BB-4AD6-A805-691E583F5C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53800" y="2203179"/>
            <a:ext cx="1704196" cy="1836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220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0BE6A-486D-4493-9CBA-0DA9036C0B24}"/>
              </a:ext>
            </a:extLst>
          </p:cNvPr>
          <p:cNvSpPr>
            <a:spLocks noGrp="1"/>
          </p:cNvSpPr>
          <p:nvPr>
            <p:ph type="title"/>
          </p:nvPr>
        </p:nvSpPr>
        <p:spPr/>
        <p:txBody>
          <a:bodyPr/>
          <a:lstStyle/>
          <a:p>
            <a:pPr algn="ctr"/>
            <a:r>
              <a:rPr lang="en-US" dirty="0"/>
              <a:t>CCSSO Strategy</a:t>
            </a:r>
            <a:br>
              <a:rPr lang="en-US" dirty="0"/>
            </a:br>
            <a:br>
              <a:rPr lang="en-US" dirty="0"/>
            </a:br>
            <a:r>
              <a:rPr lang="en-US" sz="2000" cap="none" dirty="0">
                <a:latin typeface="+mn-lt"/>
              </a:rPr>
              <a:t>Kathleen Airhart </a:t>
            </a:r>
            <a:endParaRPr lang="en-US" sz="2000" dirty="0">
              <a:latin typeface="+mn-lt"/>
            </a:endParaRPr>
          </a:p>
        </p:txBody>
      </p:sp>
      <p:sp>
        <p:nvSpPr>
          <p:cNvPr id="4" name="Slide Number Placeholder 3">
            <a:extLst>
              <a:ext uri="{FF2B5EF4-FFF2-40B4-BE49-F238E27FC236}">
                <a16:creationId xmlns:a16="http://schemas.microsoft.com/office/drawing/2014/main" id="{34894016-2911-4142-85A2-6B628FAD31A5}"/>
              </a:ext>
            </a:extLst>
          </p:cNvPr>
          <p:cNvSpPr>
            <a:spLocks noGrp="1"/>
          </p:cNvSpPr>
          <p:nvPr>
            <p:ph type="sldNum" sz="quarter" idx="12"/>
          </p:nvPr>
        </p:nvSpPr>
        <p:spPr/>
        <p:txBody>
          <a:bodyPr/>
          <a:lstStyle/>
          <a:p>
            <a:fld id="{0F1DF04E-C434-4D70-9F54-379E471D4C21}" type="slidenum">
              <a:rPr lang="en-US" altLang="en-US" smtClean="0">
                <a:solidFill>
                  <a:srgbClr val="000000"/>
                </a:solidFill>
              </a:rPr>
              <a:pPr/>
              <a:t>3</a:t>
            </a:fld>
            <a:endParaRPr lang="en-US" altLang="en-US">
              <a:solidFill>
                <a:srgbClr val="000000"/>
              </a:solidFill>
            </a:endParaRPr>
          </a:p>
        </p:txBody>
      </p:sp>
      <p:pic>
        <p:nvPicPr>
          <p:cNvPr id="6" name="Picture 5" descr="CCSSO Logo">
            <a:extLst>
              <a:ext uri="{FF2B5EF4-FFF2-40B4-BE49-F238E27FC236}">
                <a16:creationId xmlns:a16="http://schemas.microsoft.com/office/drawing/2014/main" id="{783391C6-E469-430C-A063-989B066773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2146" y="1682284"/>
            <a:ext cx="4742756" cy="2526033"/>
          </a:xfrm>
          <a:prstGeom prst="rect">
            <a:avLst/>
          </a:prstGeom>
        </p:spPr>
      </p:pic>
    </p:spTree>
    <p:extLst>
      <p:ext uri="{BB962C8B-B14F-4D97-AF65-F5344CB8AC3E}">
        <p14:creationId xmlns:p14="http://schemas.microsoft.com/office/powerpoint/2010/main" val="35394812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0ECB2-6EDB-43AE-9153-D5F5358DC8B0}"/>
              </a:ext>
            </a:extLst>
          </p:cNvPr>
          <p:cNvSpPr>
            <a:spLocks noGrp="1"/>
          </p:cNvSpPr>
          <p:nvPr>
            <p:ph type="title"/>
          </p:nvPr>
        </p:nvSpPr>
        <p:spPr/>
        <p:txBody>
          <a:bodyPr/>
          <a:lstStyle/>
          <a:p>
            <a:r>
              <a:rPr lang="en-US" dirty="0"/>
              <a:t>Questions, Feedback, and Ideas</a:t>
            </a:r>
          </a:p>
        </p:txBody>
      </p:sp>
      <p:pic>
        <p:nvPicPr>
          <p:cNvPr id="5" name="Content Placeholder 4">
            <a:extLst>
              <a:ext uri="{FF2B5EF4-FFF2-40B4-BE49-F238E27FC236}">
                <a16:creationId xmlns:a16="http://schemas.microsoft.com/office/drawing/2014/main" id="{27761CE2-BBFD-42FB-9125-CE56A7A76FE5}"/>
              </a:ext>
            </a:extLst>
          </p:cNvPr>
          <p:cNvPicPr>
            <a:picLocks noGrp="1" noChangeAspect="1"/>
          </p:cNvPicPr>
          <p:nvPr>
            <p:ph idx="1"/>
          </p:nvPr>
        </p:nvPicPr>
        <p:blipFill rotWithShape="1">
          <a:blip r:embed="rId3"/>
          <a:srcRect l="66784" t="45291" r="15964" b="36191"/>
          <a:stretch/>
        </p:blipFill>
        <p:spPr>
          <a:xfrm>
            <a:off x="191728" y="2616047"/>
            <a:ext cx="7279248" cy="2197509"/>
          </a:xfrm>
          <a:prstGeom prst="rect">
            <a:avLst/>
          </a:prstGeom>
        </p:spPr>
      </p:pic>
      <p:sp>
        <p:nvSpPr>
          <p:cNvPr id="4" name="Slide Number Placeholder 3">
            <a:extLst>
              <a:ext uri="{FF2B5EF4-FFF2-40B4-BE49-F238E27FC236}">
                <a16:creationId xmlns:a16="http://schemas.microsoft.com/office/drawing/2014/main" id="{E4C33CEE-D15D-4E7E-856A-B609EA9919C5}"/>
              </a:ext>
            </a:extLst>
          </p:cNvPr>
          <p:cNvSpPr>
            <a:spLocks noGrp="1"/>
          </p:cNvSpPr>
          <p:nvPr>
            <p:ph type="sldNum" sz="quarter" idx="12"/>
          </p:nvPr>
        </p:nvSpPr>
        <p:spPr/>
        <p:txBody>
          <a:bodyPr/>
          <a:lstStyle/>
          <a:p>
            <a:fld id="{B90A4184-460D-9148-B9D1-7566FBEE2D09}" type="slidenum">
              <a:rPr lang="en-US" smtClean="0"/>
              <a:pPr/>
              <a:t>30</a:t>
            </a:fld>
            <a:endParaRPr lang="en-US" dirty="0"/>
          </a:p>
        </p:txBody>
      </p:sp>
      <p:sp>
        <p:nvSpPr>
          <p:cNvPr id="6" name="Thought Bubble: Cloud 5">
            <a:extLst>
              <a:ext uri="{FF2B5EF4-FFF2-40B4-BE49-F238E27FC236}">
                <a16:creationId xmlns:a16="http://schemas.microsoft.com/office/drawing/2014/main" id="{C1790E5A-160B-433B-8032-2146FAB7225C}"/>
              </a:ext>
            </a:extLst>
          </p:cNvPr>
          <p:cNvSpPr/>
          <p:nvPr/>
        </p:nvSpPr>
        <p:spPr>
          <a:xfrm>
            <a:off x="7285704" y="2252919"/>
            <a:ext cx="3878826" cy="256063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How do you currently or how could you utilize these strategies in your SEA/Districts?</a:t>
            </a:r>
          </a:p>
        </p:txBody>
      </p:sp>
    </p:spTree>
    <p:extLst>
      <p:ext uri="{BB962C8B-B14F-4D97-AF65-F5344CB8AC3E}">
        <p14:creationId xmlns:p14="http://schemas.microsoft.com/office/powerpoint/2010/main" val="22087884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BC8D2-054F-4C66-806C-3F40D92D4B8B}"/>
              </a:ext>
            </a:extLst>
          </p:cNvPr>
          <p:cNvSpPr>
            <a:spLocks noGrp="1"/>
          </p:cNvSpPr>
          <p:nvPr>
            <p:ph type="title"/>
          </p:nvPr>
        </p:nvSpPr>
        <p:spPr/>
        <p:txBody>
          <a:bodyPr/>
          <a:lstStyle/>
          <a:p>
            <a:r>
              <a:rPr lang="en-US" dirty="0"/>
              <a:t>Competencies and Professional Learning</a:t>
            </a:r>
          </a:p>
        </p:txBody>
      </p:sp>
      <p:sp>
        <p:nvSpPr>
          <p:cNvPr id="4" name="Slide Number Placeholder 3">
            <a:extLst>
              <a:ext uri="{FF2B5EF4-FFF2-40B4-BE49-F238E27FC236}">
                <a16:creationId xmlns:a16="http://schemas.microsoft.com/office/drawing/2014/main" id="{1A96F5D6-65A4-48AC-A42F-ACFDDD12C371}"/>
              </a:ext>
            </a:extLst>
          </p:cNvPr>
          <p:cNvSpPr>
            <a:spLocks noGrp="1"/>
          </p:cNvSpPr>
          <p:nvPr>
            <p:ph type="sldNum" sz="quarter" idx="12"/>
          </p:nvPr>
        </p:nvSpPr>
        <p:spPr/>
        <p:txBody>
          <a:bodyPr/>
          <a:lstStyle/>
          <a:p>
            <a:fld id="{B90A4184-460D-9148-B9D1-7566FBEE2D09}" type="slidenum">
              <a:rPr lang="en-US" smtClean="0"/>
              <a:pPr/>
              <a:t>31</a:t>
            </a:fld>
            <a:endParaRPr lang="en-US" dirty="0"/>
          </a:p>
        </p:txBody>
      </p:sp>
      <p:pic>
        <p:nvPicPr>
          <p:cNvPr id="5" name="Content Placeholder 5">
            <a:extLst>
              <a:ext uri="{FF2B5EF4-FFF2-40B4-BE49-F238E27FC236}">
                <a16:creationId xmlns:a16="http://schemas.microsoft.com/office/drawing/2014/main" id="{2675070A-B738-4FF5-9429-EC946C93308A}"/>
              </a:ext>
            </a:extLst>
          </p:cNvPr>
          <p:cNvPicPr>
            <a:picLocks noGrp="1" noChangeAspect="1"/>
          </p:cNvPicPr>
          <p:nvPr>
            <p:ph idx="1"/>
          </p:nvPr>
        </p:nvPicPr>
        <p:blipFill>
          <a:blip r:embed="rId2"/>
          <a:stretch>
            <a:fillRect/>
          </a:stretch>
        </p:blipFill>
        <p:spPr>
          <a:xfrm>
            <a:off x="566910" y="1354753"/>
            <a:ext cx="1855532" cy="2423390"/>
          </a:xfrm>
          <a:ln>
            <a:solidFill>
              <a:schemeClr val="accent1"/>
            </a:solidFill>
          </a:ln>
        </p:spPr>
      </p:pic>
      <p:sp>
        <p:nvSpPr>
          <p:cNvPr id="6" name="TextBox 5">
            <a:extLst>
              <a:ext uri="{FF2B5EF4-FFF2-40B4-BE49-F238E27FC236}">
                <a16:creationId xmlns:a16="http://schemas.microsoft.com/office/drawing/2014/main" id="{212F5BD8-709F-41DB-9A19-6E4D65C0404B}"/>
              </a:ext>
            </a:extLst>
          </p:cNvPr>
          <p:cNvSpPr txBox="1"/>
          <p:nvPr/>
        </p:nvSpPr>
        <p:spPr>
          <a:xfrm>
            <a:off x="838200" y="5932967"/>
            <a:ext cx="6216766" cy="261610"/>
          </a:xfrm>
          <a:prstGeom prst="rect">
            <a:avLst/>
          </a:prstGeom>
          <a:noFill/>
        </p:spPr>
        <p:txBody>
          <a:bodyPr wrap="none" rtlCol="0">
            <a:spAutoFit/>
          </a:bodyPr>
          <a:lstStyle/>
          <a:p>
            <a:r>
              <a:rPr lang="en-US" sz="1100">
                <a:hlinkClick r:id="rId3"/>
              </a:rPr>
              <a:t>http://ceedar.education.ufl.edu/wp-content/uploads/2017/12/Principal-Leadership-IC-2017-Revision.pdf</a:t>
            </a:r>
            <a:endParaRPr lang="en-US" sz="1100"/>
          </a:p>
        </p:txBody>
      </p:sp>
      <p:pic>
        <p:nvPicPr>
          <p:cNvPr id="7" name="Picture 6">
            <a:extLst>
              <a:ext uri="{FF2B5EF4-FFF2-40B4-BE49-F238E27FC236}">
                <a16:creationId xmlns:a16="http://schemas.microsoft.com/office/drawing/2014/main" id="{49170C2A-B1C7-4A52-AAC0-DD4218BDD32C}"/>
              </a:ext>
            </a:extLst>
          </p:cNvPr>
          <p:cNvPicPr>
            <a:picLocks noChangeAspect="1"/>
          </p:cNvPicPr>
          <p:nvPr/>
        </p:nvPicPr>
        <p:blipFill rotWithShape="1">
          <a:blip r:embed="rId4"/>
          <a:srcRect l="10161" t="17957" r="60565" b="7634"/>
          <a:stretch/>
        </p:blipFill>
        <p:spPr>
          <a:xfrm>
            <a:off x="2620563" y="1690688"/>
            <a:ext cx="4645946" cy="3321277"/>
          </a:xfrm>
          <a:prstGeom prst="rect">
            <a:avLst/>
          </a:prstGeom>
          <a:ln>
            <a:solidFill>
              <a:schemeClr val="accent1"/>
            </a:solidFill>
          </a:ln>
        </p:spPr>
      </p:pic>
      <p:pic>
        <p:nvPicPr>
          <p:cNvPr id="8" name="Picture 7">
            <a:extLst>
              <a:ext uri="{FF2B5EF4-FFF2-40B4-BE49-F238E27FC236}">
                <a16:creationId xmlns:a16="http://schemas.microsoft.com/office/drawing/2014/main" id="{03EF1D5E-C269-4488-8C40-3CEE3E33DAD2}"/>
              </a:ext>
            </a:extLst>
          </p:cNvPr>
          <p:cNvPicPr>
            <a:picLocks noChangeAspect="1"/>
          </p:cNvPicPr>
          <p:nvPr/>
        </p:nvPicPr>
        <p:blipFill rotWithShape="1">
          <a:blip r:embed="rId5"/>
          <a:srcRect l="13791" t="31290" r="64435" b="24897"/>
          <a:stretch/>
        </p:blipFill>
        <p:spPr>
          <a:xfrm>
            <a:off x="7305038" y="3351326"/>
            <a:ext cx="4886962" cy="2765577"/>
          </a:xfrm>
          <a:prstGeom prst="rect">
            <a:avLst/>
          </a:prstGeom>
          <a:solidFill>
            <a:schemeClr val="accent1"/>
          </a:solidFill>
          <a:ln>
            <a:solidFill>
              <a:schemeClr val="accent1"/>
            </a:solidFill>
          </a:ln>
        </p:spPr>
      </p:pic>
    </p:spTree>
    <p:extLst>
      <p:ext uri="{BB962C8B-B14F-4D97-AF65-F5344CB8AC3E}">
        <p14:creationId xmlns:p14="http://schemas.microsoft.com/office/powerpoint/2010/main" val="9683609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BC8D2-054F-4C66-806C-3F40D92D4B8B}"/>
              </a:ext>
            </a:extLst>
          </p:cNvPr>
          <p:cNvSpPr>
            <a:spLocks noGrp="1"/>
          </p:cNvSpPr>
          <p:nvPr>
            <p:ph type="title"/>
          </p:nvPr>
        </p:nvSpPr>
        <p:spPr/>
        <p:txBody>
          <a:bodyPr/>
          <a:lstStyle/>
          <a:p>
            <a:r>
              <a:rPr lang="en-US" dirty="0"/>
              <a:t>Competencies and Professional Learning</a:t>
            </a:r>
          </a:p>
        </p:txBody>
      </p:sp>
      <p:sp>
        <p:nvSpPr>
          <p:cNvPr id="4" name="Slide Number Placeholder 3">
            <a:extLst>
              <a:ext uri="{FF2B5EF4-FFF2-40B4-BE49-F238E27FC236}">
                <a16:creationId xmlns:a16="http://schemas.microsoft.com/office/drawing/2014/main" id="{1A96F5D6-65A4-48AC-A42F-ACFDDD12C371}"/>
              </a:ext>
            </a:extLst>
          </p:cNvPr>
          <p:cNvSpPr>
            <a:spLocks noGrp="1"/>
          </p:cNvSpPr>
          <p:nvPr>
            <p:ph type="sldNum" sz="quarter" idx="12"/>
          </p:nvPr>
        </p:nvSpPr>
        <p:spPr/>
        <p:txBody>
          <a:bodyPr/>
          <a:lstStyle/>
          <a:p>
            <a:fld id="{B90A4184-460D-9148-B9D1-7566FBEE2D09}" type="slidenum">
              <a:rPr lang="en-US" smtClean="0"/>
              <a:pPr/>
              <a:t>32</a:t>
            </a:fld>
            <a:endParaRPr lang="en-US" dirty="0"/>
          </a:p>
        </p:txBody>
      </p:sp>
      <p:sp>
        <p:nvSpPr>
          <p:cNvPr id="6" name="TextBox 5">
            <a:extLst>
              <a:ext uri="{FF2B5EF4-FFF2-40B4-BE49-F238E27FC236}">
                <a16:creationId xmlns:a16="http://schemas.microsoft.com/office/drawing/2014/main" id="{212F5BD8-709F-41DB-9A19-6E4D65C0404B}"/>
              </a:ext>
            </a:extLst>
          </p:cNvPr>
          <p:cNvSpPr txBox="1"/>
          <p:nvPr/>
        </p:nvSpPr>
        <p:spPr>
          <a:xfrm>
            <a:off x="838200" y="5932967"/>
            <a:ext cx="3065263" cy="261610"/>
          </a:xfrm>
          <a:prstGeom prst="rect">
            <a:avLst/>
          </a:prstGeom>
          <a:noFill/>
        </p:spPr>
        <p:txBody>
          <a:bodyPr wrap="none" rtlCol="0">
            <a:spAutoFit/>
          </a:bodyPr>
          <a:lstStyle/>
          <a:p>
            <a:r>
              <a:rPr lang="en-US" sz="1100" dirty="0">
                <a:hlinkClick r:id="rId2"/>
              </a:rPr>
              <a:t>http://ceedar.education.ufl.edu/cems/leadership/</a:t>
            </a:r>
            <a:endParaRPr lang="en-US" sz="1100" dirty="0"/>
          </a:p>
        </p:txBody>
      </p:sp>
      <p:pic>
        <p:nvPicPr>
          <p:cNvPr id="10" name="Content Placeholder 4">
            <a:extLst>
              <a:ext uri="{FF2B5EF4-FFF2-40B4-BE49-F238E27FC236}">
                <a16:creationId xmlns:a16="http://schemas.microsoft.com/office/drawing/2014/main" id="{8C90584E-26E5-4D77-8A3C-7AB1CA304A68}"/>
              </a:ext>
            </a:extLst>
          </p:cNvPr>
          <p:cNvPicPr>
            <a:picLocks noGrp="1" noChangeAspect="1"/>
          </p:cNvPicPr>
          <p:nvPr>
            <p:ph idx="1"/>
          </p:nvPr>
        </p:nvPicPr>
        <p:blipFill rotWithShape="1">
          <a:blip r:embed="rId3"/>
          <a:srcRect l="2828" t="12439" r="53413" b="4282"/>
          <a:stretch/>
        </p:blipFill>
        <p:spPr>
          <a:xfrm>
            <a:off x="444310" y="1500927"/>
            <a:ext cx="5345451" cy="2861187"/>
          </a:xfrm>
          <a:prstGeom prst="rect">
            <a:avLst/>
          </a:prstGeom>
          <a:solidFill>
            <a:schemeClr val="accent1"/>
          </a:solidFill>
          <a:ln>
            <a:solidFill>
              <a:schemeClr val="accent1"/>
            </a:solidFill>
          </a:ln>
        </p:spPr>
      </p:pic>
      <p:pic>
        <p:nvPicPr>
          <p:cNvPr id="11" name="Picture 10">
            <a:extLst>
              <a:ext uri="{FF2B5EF4-FFF2-40B4-BE49-F238E27FC236}">
                <a16:creationId xmlns:a16="http://schemas.microsoft.com/office/drawing/2014/main" id="{8400AED4-E29A-4679-8C61-86F2E11E1250}"/>
              </a:ext>
            </a:extLst>
          </p:cNvPr>
          <p:cNvPicPr>
            <a:picLocks noChangeAspect="1"/>
          </p:cNvPicPr>
          <p:nvPr/>
        </p:nvPicPr>
        <p:blipFill rotWithShape="1">
          <a:blip r:embed="rId4"/>
          <a:srcRect l="35444" t="28710" r="53427" b="34731"/>
          <a:stretch/>
        </p:blipFill>
        <p:spPr>
          <a:xfrm>
            <a:off x="3864617" y="4467739"/>
            <a:ext cx="1925144" cy="1778667"/>
          </a:xfrm>
          <a:prstGeom prst="rect">
            <a:avLst/>
          </a:prstGeom>
        </p:spPr>
      </p:pic>
      <p:pic>
        <p:nvPicPr>
          <p:cNvPr id="12" name="Picture 11">
            <a:extLst>
              <a:ext uri="{FF2B5EF4-FFF2-40B4-BE49-F238E27FC236}">
                <a16:creationId xmlns:a16="http://schemas.microsoft.com/office/drawing/2014/main" id="{A2A31610-89A8-4704-BE2C-922A3CB051F8}"/>
              </a:ext>
            </a:extLst>
          </p:cNvPr>
          <p:cNvPicPr>
            <a:picLocks noChangeAspect="1"/>
          </p:cNvPicPr>
          <p:nvPr/>
        </p:nvPicPr>
        <p:blipFill rotWithShape="1">
          <a:blip r:embed="rId5"/>
          <a:srcRect l="64960" t="20524" r="10847" b="16236"/>
          <a:stretch/>
        </p:blipFill>
        <p:spPr>
          <a:xfrm>
            <a:off x="6227662" y="1604529"/>
            <a:ext cx="2564778" cy="1885532"/>
          </a:xfrm>
          <a:prstGeom prst="rect">
            <a:avLst/>
          </a:prstGeom>
        </p:spPr>
      </p:pic>
      <p:pic>
        <p:nvPicPr>
          <p:cNvPr id="13" name="Picture 12">
            <a:extLst>
              <a:ext uri="{FF2B5EF4-FFF2-40B4-BE49-F238E27FC236}">
                <a16:creationId xmlns:a16="http://schemas.microsoft.com/office/drawing/2014/main" id="{DDE8C724-C4EF-40A4-932F-862DB7FB3BB4}"/>
              </a:ext>
            </a:extLst>
          </p:cNvPr>
          <p:cNvPicPr>
            <a:picLocks noChangeAspect="1"/>
          </p:cNvPicPr>
          <p:nvPr/>
        </p:nvPicPr>
        <p:blipFill rotWithShape="1">
          <a:blip r:embed="rId6"/>
          <a:srcRect l="12721" t="23548" r="63952" b="16559"/>
          <a:stretch/>
        </p:blipFill>
        <p:spPr>
          <a:xfrm>
            <a:off x="9230341" y="1604529"/>
            <a:ext cx="2611135" cy="1885532"/>
          </a:xfrm>
          <a:prstGeom prst="rect">
            <a:avLst/>
          </a:prstGeom>
          <a:solidFill>
            <a:schemeClr val="accent1"/>
          </a:solidFill>
          <a:ln>
            <a:solidFill>
              <a:schemeClr val="accent1"/>
            </a:solidFill>
          </a:ln>
        </p:spPr>
      </p:pic>
      <p:pic>
        <p:nvPicPr>
          <p:cNvPr id="14" name="Picture 13">
            <a:extLst>
              <a:ext uri="{FF2B5EF4-FFF2-40B4-BE49-F238E27FC236}">
                <a16:creationId xmlns:a16="http://schemas.microsoft.com/office/drawing/2014/main" id="{C5D53328-8724-4661-ACDD-2CFAD852D28B}"/>
              </a:ext>
            </a:extLst>
          </p:cNvPr>
          <p:cNvPicPr>
            <a:picLocks noChangeAspect="1"/>
          </p:cNvPicPr>
          <p:nvPr/>
        </p:nvPicPr>
        <p:blipFill rotWithShape="1">
          <a:blip r:embed="rId7"/>
          <a:srcRect l="12117" t="23549" r="62741" b="11936"/>
          <a:stretch/>
        </p:blipFill>
        <p:spPr>
          <a:xfrm>
            <a:off x="7510051" y="3851514"/>
            <a:ext cx="3065263" cy="2212258"/>
          </a:xfrm>
          <a:prstGeom prst="rect">
            <a:avLst/>
          </a:prstGeom>
          <a:solidFill>
            <a:schemeClr val="accent1"/>
          </a:solidFill>
          <a:ln>
            <a:solidFill>
              <a:schemeClr val="accent1"/>
            </a:solidFill>
          </a:ln>
        </p:spPr>
      </p:pic>
    </p:spTree>
    <p:extLst>
      <p:ext uri="{BB962C8B-B14F-4D97-AF65-F5344CB8AC3E}">
        <p14:creationId xmlns:p14="http://schemas.microsoft.com/office/powerpoint/2010/main" val="27132058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BC8D2-054F-4C66-806C-3F40D92D4B8B}"/>
              </a:ext>
            </a:extLst>
          </p:cNvPr>
          <p:cNvSpPr>
            <a:spLocks noGrp="1"/>
          </p:cNvSpPr>
          <p:nvPr>
            <p:ph type="title"/>
          </p:nvPr>
        </p:nvSpPr>
        <p:spPr>
          <a:xfrm>
            <a:off x="838200" y="176531"/>
            <a:ext cx="10515600" cy="1325563"/>
          </a:xfrm>
        </p:spPr>
        <p:txBody>
          <a:bodyPr/>
          <a:lstStyle/>
          <a:p>
            <a:r>
              <a:rPr lang="en-US" dirty="0"/>
              <a:t>Competencies and Professional Learning</a:t>
            </a:r>
          </a:p>
        </p:txBody>
      </p:sp>
      <p:sp>
        <p:nvSpPr>
          <p:cNvPr id="6" name="TextBox 5">
            <a:extLst>
              <a:ext uri="{FF2B5EF4-FFF2-40B4-BE49-F238E27FC236}">
                <a16:creationId xmlns:a16="http://schemas.microsoft.com/office/drawing/2014/main" id="{212F5BD8-709F-41DB-9A19-6E4D65C0404B}"/>
              </a:ext>
            </a:extLst>
          </p:cNvPr>
          <p:cNvSpPr txBox="1"/>
          <p:nvPr/>
        </p:nvSpPr>
        <p:spPr>
          <a:xfrm>
            <a:off x="838200" y="5932967"/>
            <a:ext cx="5165197" cy="261610"/>
          </a:xfrm>
          <a:prstGeom prst="rect">
            <a:avLst/>
          </a:prstGeom>
          <a:noFill/>
        </p:spPr>
        <p:txBody>
          <a:bodyPr wrap="none" rtlCol="0">
            <a:spAutoFit/>
          </a:bodyPr>
          <a:lstStyle/>
          <a:p>
            <a:r>
              <a:rPr lang="en-US" sz="1100" dirty="0">
                <a:hlinkClick r:id="rId2"/>
              </a:rPr>
              <a:t>http://ceedar.education.ufl.edu/wp-content/uploads/2016/07/Learning_To_Teach.pdf</a:t>
            </a:r>
            <a:endParaRPr lang="en-US" sz="1100" dirty="0"/>
          </a:p>
        </p:txBody>
      </p:sp>
      <p:pic>
        <p:nvPicPr>
          <p:cNvPr id="10" name="Picture 9">
            <a:extLst>
              <a:ext uri="{FF2B5EF4-FFF2-40B4-BE49-F238E27FC236}">
                <a16:creationId xmlns:a16="http://schemas.microsoft.com/office/drawing/2014/main" id="{A620EE0C-3A89-4431-881D-6A2263617B3D}"/>
              </a:ext>
            </a:extLst>
          </p:cNvPr>
          <p:cNvPicPr>
            <a:picLocks noChangeAspect="1"/>
          </p:cNvPicPr>
          <p:nvPr/>
        </p:nvPicPr>
        <p:blipFill rotWithShape="1">
          <a:blip r:embed="rId3"/>
          <a:srcRect l="18758" t="17526" r="68669" b="20107"/>
          <a:stretch/>
        </p:blipFill>
        <p:spPr>
          <a:xfrm>
            <a:off x="1905105" y="1690688"/>
            <a:ext cx="2859083" cy="3988911"/>
          </a:xfrm>
          <a:prstGeom prst="rect">
            <a:avLst/>
          </a:prstGeom>
          <a:ln>
            <a:solidFill>
              <a:schemeClr val="accent1"/>
            </a:solidFill>
          </a:ln>
        </p:spPr>
      </p:pic>
      <p:pic>
        <p:nvPicPr>
          <p:cNvPr id="11" name="Picture 6">
            <a:extLst>
              <a:ext uri="{FF2B5EF4-FFF2-40B4-BE49-F238E27FC236}">
                <a16:creationId xmlns:a16="http://schemas.microsoft.com/office/drawing/2014/main" id="{82A64A57-8169-43C9-ABEE-C9F4F13FC062}"/>
              </a:ext>
            </a:extLst>
          </p:cNvPr>
          <p:cNvPicPr>
            <a:picLocks noGrp="1" noChangeAspect="1" noChangeArrowheads="1"/>
          </p:cNvPicPr>
          <p:nvPr>
            <p:ph idx="1"/>
          </p:nvPr>
        </p:nvPicPr>
        <p:blipFill rotWithShape="1">
          <a:blip r:embed="rId4"/>
          <a:srcRect l="14482" t="62720" r="70286" b="22730"/>
          <a:stretch/>
        </p:blipFill>
        <p:spPr>
          <a:xfrm>
            <a:off x="6288528" y="1521849"/>
            <a:ext cx="1425412" cy="777949"/>
          </a:xfrm>
          <a:ln>
            <a:solidFill>
              <a:schemeClr val="tx1"/>
            </a:solidFill>
            <a:miter lim="800000"/>
            <a:headEnd/>
            <a:tailEnd/>
          </a:ln>
        </p:spPr>
      </p:pic>
      <p:pic>
        <p:nvPicPr>
          <p:cNvPr id="12" name="Picture 7">
            <a:extLst>
              <a:ext uri="{FF2B5EF4-FFF2-40B4-BE49-F238E27FC236}">
                <a16:creationId xmlns:a16="http://schemas.microsoft.com/office/drawing/2014/main" id="{0115FAAD-89F3-44D5-8D39-16265ECE398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966" t="50946" r="69072" b="33253"/>
          <a:stretch/>
        </p:blipFill>
        <p:spPr bwMode="auto">
          <a:xfrm>
            <a:off x="6296303" y="2284978"/>
            <a:ext cx="1433109" cy="7500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8">
            <a:extLst>
              <a:ext uri="{FF2B5EF4-FFF2-40B4-BE49-F238E27FC236}">
                <a16:creationId xmlns:a16="http://schemas.microsoft.com/office/drawing/2014/main" id="{8EA3FEF3-BEB0-4FA1-9334-A098FA095B7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583" t="33551" r="73608" b="48381"/>
          <a:stretch/>
        </p:blipFill>
        <p:spPr bwMode="auto">
          <a:xfrm>
            <a:off x="6296303" y="3022925"/>
            <a:ext cx="1433110" cy="8280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 name="TextBox 13">
            <a:extLst>
              <a:ext uri="{FF2B5EF4-FFF2-40B4-BE49-F238E27FC236}">
                <a16:creationId xmlns:a16="http://schemas.microsoft.com/office/drawing/2014/main" id="{B3F714A7-21D4-4828-9174-F879A4DBF5D2}"/>
              </a:ext>
            </a:extLst>
          </p:cNvPr>
          <p:cNvSpPr txBox="1"/>
          <p:nvPr/>
        </p:nvSpPr>
        <p:spPr>
          <a:xfrm>
            <a:off x="7965507" y="1525354"/>
            <a:ext cx="4190506" cy="4801314"/>
          </a:xfrm>
          <a:prstGeom prst="rect">
            <a:avLst/>
          </a:prstGeom>
          <a:noFill/>
        </p:spPr>
        <p:txBody>
          <a:bodyPr wrap="none" rtlCol="0">
            <a:spAutoFit/>
          </a:bodyPr>
          <a:lstStyle/>
          <a:p>
            <a:pPr>
              <a:lnSpc>
                <a:spcPct val="150000"/>
              </a:lnSpc>
            </a:pPr>
            <a:r>
              <a:rPr lang="en-US" sz="3200" dirty="0">
                <a:solidFill>
                  <a:schemeClr val="accent1">
                    <a:lumMod val="75000"/>
                  </a:schemeClr>
                </a:solidFill>
                <a:latin typeface="+mj-lt"/>
              </a:rPr>
              <a:t>Modeling</a:t>
            </a:r>
          </a:p>
          <a:p>
            <a:pPr>
              <a:lnSpc>
                <a:spcPct val="150000"/>
              </a:lnSpc>
            </a:pPr>
            <a:r>
              <a:rPr lang="en-US" sz="3200" dirty="0">
                <a:solidFill>
                  <a:schemeClr val="accent1">
                    <a:lumMod val="75000"/>
                  </a:schemeClr>
                </a:solidFill>
                <a:latin typeface="+mj-lt"/>
              </a:rPr>
              <a:t>Space Learning</a:t>
            </a:r>
          </a:p>
          <a:p>
            <a:pPr>
              <a:lnSpc>
                <a:spcPct val="150000"/>
              </a:lnSpc>
            </a:pPr>
            <a:r>
              <a:rPr lang="en-US" sz="3200" dirty="0">
                <a:solidFill>
                  <a:schemeClr val="accent1">
                    <a:lumMod val="75000"/>
                  </a:schemeClr>
                </a:solidFill>
                <a:latin typeface="+mj-lt"/>
              </a:rPr>
              <a:t>Varied Learning</a:t>
            </a:r>
            <a:br>
              <a:rPr lang="en-US" sz="3200" dirty="0">
                <a:solidFill>
                  <a:schemeClr val="accent1">
                    <a:lumMod val="75000"/>
                  </a:schemeClr>
                </a:solidFill>
                <a:latin typeface="+mj-lt"/>
              </a:rPr>
            </a:br>
            <a:r>
              <a:rPr lang="en-US" sz="3200" dirty="0">
                <a:solidFill>
                  <a:schemeClr val="accent1">
                    <a:lumMod val="75000"/>
                  </a:schemeClr>
                </a:solidFill>
                <a:latin typeface="+mj-lt"/>
              </a:rPr>
              <a:t>Coaching and Feedback</a:t>
            </a:r>
          </a:p>
          <a:p>
            <a:pPr>
              <a:lnSpc>
                <a:spcPct val="150000"/>
              </a:lnSpc>
            </a:pPr>
            <a:r>
              <a:rPr lang="en-US" sz="3200" dirty="0">
                <a:solidFill>
                  <a:schemeClr val="accent1">
                    <a:lumMod val="75000"/>
                  </a:schemeClr>
                </a:solidFill>
                <a:latin typeface="+mj-lt"/>
              </a:rPr>
              <a:t>Analyzing and Reflecting</a:t>
            </a:r>
          </a:p>
          <a:p>
            <a:pPr>
              <a:lnSpc>
                <a:spcPct val="150000"/>
              </a:lnSpc>
            </a:pPr>
            <a:r>
              <a:rPr lang="en-US" sz="3200" dirty="0">
                <a:solidFill>
                  <a:schemeClr val="accent1">
                    <a:lumMod val="75000"/>
                  </a:schemeClr>
                </a:solidFill>
                <a:latin typeface="+mj-lt"/>
              </a:rPr>
              <a:t>Scaffolded</a:t>
            </a:r>
          </a:p>
          <a:p>
            <a:endParaRPr lang="en-US" dirty="0"/>
          </a:p>
        </p:txBody>
      </p:sp>
      <p:pic>
        <p:nvPicPr>
          <p:cNvPr id="15" name="Picture 2">
            <a:extLst>
              <a:ext uri="{FF2B5EF4-FFF2-40B4-BE49-F238E27FC236}">
                <a16:creationId xmlns:a16="http://schemas.microsoft.com/office/drawing/2014/main" id="{D5D09EB6-5145-49D5-B7A8-9835DCAC816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349" t="52641" r="73774" b="28609"/>
          <a:stretch/>
        </p:blipFill>
        <p:spPr bwMode="auto">
          <a:xfrm>
            <a:off x="6311777" y="3850950"/>
            <a:ext cx="1402162" cy="7500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6" name="Picture 3">
            <a:extLst>
              <a:ext uri="{FF2B5EF4-FFF2-40B4-BE49-F238E27FC236}">
                <a16:creationId xmlns:a16="http://schemas.microsoft.com/office/drawing/2014/main" id="{433EDE6B-40E4-4B30-82BD-46279608B29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895" t="42072" r="73732" b="39517"/>
          <a:stretch/>
        </p:blipFill>
        <p:spPr bwMode="auto">
          <a:xfrm>
            <a:off x="6311777" y="5355907"/>
            <a:ext cx="1402162" cy="70786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7" name="Picture 4">
            <a:extLst>
              <a:ext uri="{FF2B5EF4-FFF2-40B4-BE49-F238E27FC236}">
                <a16:creationId xmlns:a16="http://schemas.microsoft.com/office/drawing/2014/main" id="{34D3652A-706E-4D42-B06A-654BFD8AB99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4732" t="36136" r="72149" b="40688"/>
          <a:stretch/>
        </p:blipFill>
        <p:spPr bwMode="auto">
          <a:xfrm>
            <a:off x="6311777" y="4590320"/>
            <a:ext cx="1402162" cy="74583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325457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9524D5-17BB-418C-9BBF-AB2B81F74389}"/>
              </a:ext>
            </a:extLst>
          </p:cNvPr>
          <p:cNvPicPr>
            <a:picLocks noChangeAspect="1"/>
          </p:cNvPicPr>
          <p:nvPr/>
        </p:nvPicPr>
        <p:blipFill rotWithShape="1">
          <a:blip r:embed="rId2"/>
          <a:srcRect l="5928" t="14946" r="56331" b="12796"/>
          <a:stretch/>
        </p:blipFill>
        <p:spPr>
          <a:xfrm>
            <a:off x="5492722" y="2595716"/>
            <a:ext cx="6217498" cy="3347882"/>
          </a:xfrm>
          <a:prstGeom prst="rect">
            <a:avLst/>
          </a:prstGeom>
          <a:ln>
            <a:solidFill>
              <a:schemeClr val="accent1"/>
            </a:solidFill>
          </a:ln>
        </p:spPr>
      </p:pic>
      <p:sp>
        <p:nvSpPr>
          <p:cNvPr id="2" name="Title 1">
            <a:extLst>
              <a:ext uri="{FF2B5EF4-FFF2-40B4-BE49-F238E27FC236}">
                <a16:creationId xmlns:a16="http://schemas.microsoft.com/office/drawing/2014/main" id="{F64DD42E-C973-49C9-BBAB-CC9B2D059AC1}"/>
              </a:ext>
            </a:extLst>
          </p:cNvPr>
          <p:cNvSpPr>
            <a:spLocks noGrp="1"/>
          </p:cNvSpPr>
          <p:nvPr>
            <p:ph type="title"/>
          </p:nvPr>
        </p:nvSpPr>
        <p:spPr/>
        <p:txBody>
          <a:bodyPr/>
          <a:lstStyle/>
          <a:p>
            <a:r>
              <a:rPr lang="en-US" dirty="0"/>
              <a:t>Competencies and Professional Learning</a:t>
            </a:r>
          </a:p>
        </p:txBody>
      </p:sp>
      <p:pic>
        <p:nvPicPr>
          <p:cNvPr id="5" name="Picture 4">
            <a:extLst>
              <a:ext uri="{FF2B5EF4-FFF2-40B4-BE49-F238E27FC236}">
                <a16:creationId xmlns:a16="http://schemas.microsoft.com/office/drawing/2014/main" id="{FF07D438-1449-43A2-8040-56217B436811}"/>
              </a:ext>
            </a:extLst>
          </p:cNvPr>
          <p:cNvPicPr>
            <a:picLocks noChangeAspect="1"/>
          </p:cNvPicPr>
          <p:nvPr/>
        </p:nvPicPr>
        <p:blipFill rotWithShape="1">
          <a:blip r:embed="rId3"/>
          <a:srcRect l="5927" t="11935" r="56573" b="32581"/>
          <a:stretch/>
        </p:blipFill>
        <p:spPr>
          <a:xfrm>
            <a:off x="222141" y="1494273"/>
            <a:ext cx="6202324" cy="2580967"/>
          </a:xfrm>
          <a:prstGeom prst="rect">
            <a:avLst/>
          </a:prstGeom>
          <a:ln>
            <a:solidFill>
              <a:schemeClr val="accent1"/>
            </a:solidFill>
          </a:ln>
        </p:spPr>
      </p:pic>
    </p:spTree>
    <p:extLst>
      <p:ext uri="{BB962C8B-B14F-4D97-AF65-F5344CB8AC3E}">
        <p14:creationId xmlns:p14="http://schemas.microsoft.com/office/powerpoint/2010/main" val="35772351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97BAA9-F5C7-4CF6-8545-20EB75F1FD03}"/>
              </a:ext>
            </a:extLst>
          </p:cNvPr>
          <p:cNvSpPr>
            <a:spLocks noGrp="1"/>
          </p:cNvSpPr>
          <p:nvPr>
            <p:ph idx="1"/>
          </p:nvPr>
        </p:nvSpPr>
        <p:spPr>
          <a:xfrm>
            <a:off x="916703" y="1656092"/>
            <a:ext cx="8242046" cy="4075844"/>
          </a:xfrm>
        </p:spPr>
        <p:txBody>
          <a:bodyPr/>
          <a:lstStyle/>
          <a:p>
            <a:r>
              <a:rPr lang="en-US" dirty="0"/>
              <a:t>Allows state educational agencies (SEAs) to reserve up to </a:t>
            </a:r>
            <a:r>
              <a:rPr lang="en-US" b="1" dirty="0"/>
              <a:t>three percent </a:t>
            </a:r>
            <a:r>
              <a:rPr lang="en-US" dirty="0"/>
              <a:t>of the Title II subgrant funds (i.e., “set-aside” funding) to (Section 2101(c)(3)) </a:t>
            </a:r>
          </a:p>
          <a:p>
            <a:endParaRPr lang="en-US" dirty="0">
              <a:ea typeface="Times New Roman" panose="02020603050405020304" pitchFamily="18" charset="0"/>
            </a:endParaRPr>
          </a:p>
          <a:p>
            <a:r>
              <a:rPr lang="en-US" dirty="0">
                <a:ea typeface="Times New Roman" panose="02020603050405020304" pitchFamily="18" charset="0"/>
              </a:rPr>
              <a:t>Twenty-two states indicated they planned to leverage the three-percent funding option to provide professional learning support for principals (Education Commission of the States, 2017). </a:t>
            </a:r>
          </a:p>
          <a:p>
            <a:endParaRPr lang="en-US" dirty="0"/>
          </a:p>
          <a:p>
            <a:r>
              <a:rPr lang="en-US" dirty="0"/>
              <a:t>Nine states specifically mentioned </a:t>
            </a:r>
            <a:r>
              <a:rPr lang="en-US" b="1" i="1" dirty="0"/>
              <a:t>Leadership Academies</a:t>
            </a:r>
          </a:p>
          <a:p>
            <a:endParaRPr lang="en-US" dirty="0"/>
          </a:p>
        </p:txBody>
      </p:sp>
      <p:sp>
        <p:nvSpPr>
          <p:cNvPr id="3" name="Title 2">
            <a:extLst>
              <a:ext uri="{FF2B5EF4-FFF2-40B4-BE49-F238E27FC236}">
                <a16:creationId xmlns:a16="http://schemas.microsoft.com/office/drawing/2014/main" id="{BDFF0017-1A15-4976-8197-36D2D5311239}"/>
              </a:ext>
            </a:extLst>
          </p:cNvPr>
          <p:cNvSpPr>
            <a:spLocks noGrp="1"/>
          </p:cNvSpPr>
          <p:nvPr>
            <p:ph type="title"/>
          </p:nvPr>
        </p:nvSpPr>
        <p:spPr/>
        <p:txBody>
          <a:bodyPr/>
          <a:lstStyle/>
          <a:p>
            <a:r>
              <a:rPr lang="en-US" dirty="0"/>
              <a:t>Every Student Succeeds Act (ESSA)</a:t>
            </a:r>
          </a:p>
        </p:txBody>
      </p:sp>
      <p:sp>
        <p:nvSpPr>
          <p:cNvPr id="4" name="Slide Number Placeholder 3">
            <a:extLst>
              <a:ext uri="{FF2B5EF4-FFF2-40B4-BE49-F238E27FC236}">
                <a16:creationId xmlns:a16="http://schemas.microsoft.com/office/drawing/2014/main" id="{5D6F5BF5-4DF5-44F7-9125-9EAD16620E7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pic>
        <p:nvPicPr>
          <p:cNvPr id="5" name="Picture 4">
            <a:extLst>
              <a:ext uri="{FF2B5EF4-FFF2-40B4-BE49-F238E27FC236}">
                <a16:creationId xmlns:a16="http://schemas.microsoft.com/office/drawing/2014/main" id="{C00F1127-DB86-4B66-ADE0-E125BC25DF14}"/>
              </a:ext>
            </a:extLst>
          </p:cNvPr>
          <p:cNvPicPr>
            <a:picLocks noChangeAspect="1"/>
          </p:cNvPicPr>
          <p:nvPr/>
        </p:nvPicPr>
        <p:blipFill rotWithShape="1">
          <a:blip r:embed="rId2"/>
          <a:srcRect l="10558" t="18446" r="77646" b="4272"/>
          <a:stretch/>
        </p:blipFill>
        <p:spPr>
          <a:xfrm>
            <a:off x="9614533" y="2300747"/>
            <a:ext cx="2268434" cy="2786535"/>
          </a:xfrm>
          <a:prstGeom prst="rect">
            <a:avLst/>
          </a:prstGeom>
        </p:spPr>
      </p:pic>
    </p:spTree>
    <p:extLst>
      <p:ext uri="{BB962C8B-B14F-4D97-AF65-F5344CB8AC3E}">
        <p14:creationId xmlns:p14="http://schemas.microsoft.com/office/powerpoint/2010/main" val="12688281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09BC83-4994-4AD3-8905-688706D63054}"/>
              </a:ext>
            </a:extLst>
          </p:cNvPr>
          <p:cNvSpPr>
            <a:spLocks noGrp="1"/>
          </p:cNvSpPr>
          <p:nvPr>
            <p:ph idx="1"/>
          </p:nvPr>
        </p:nvSpPr>
        <p:spPr/>
        <p:txBody>
          <a:bodyPr/>
          <a:lstStyle/>
          <a:p>
            <a:r>
              <a:rPr lang="en-US" dirty="0"/>
              <a:t>Formal professional learning opportunities for leaders</a:t>
            </a:r>
          </a:p>
          <a:p>
            <a:r>
              <a:rPr lang="en-US" dirty="0"/>
              <a:t>Enroll cadre of principals typically engaged for 1 year</a:t>
            </a:r>
          </a:p>
          <a:p>
            <a:r>
              <a:rPr lang="en-US" dirty="0"/>
              <a:t>Uses a </a:t>
            </a:r>
            <a:r>
              <a:rPr lang="en-US" dirty="0">
                <a:ea typeface="Times New Roman" panose="02020603050405020304" pitchFamily="18" charset="0"/>
              </a:rPr>
              <a:t>mix of learning methods by acquiring and applying knowledge:</a:t>
            </a:r>
          </a:p>
          <a:p>
            <a:pPr marL="573087" lvl="1" indent="-342900">
              <a:spcAft>
                <a:spcPts val="600"/>
              </a:spcAft>
              <a:buFont typeface="Symbol" panose="05050102010706020507" pitchFamily="18" charset="2"/>
              <a:buChar char=""/>
            </a:pPr>
            <a:r>
              <a:rPr lang="en-US" sz="2000" dirty="0">
                <a:ea typeface="Times New Roman" panose="02020603050405020304" pitchFamily="18" charset="0"/>
              </a:rPr>
              <a:t>Weekend or week-long workshops</a:t>
            </a:r>
          </a:p>
          <a:p>
            <a:pPr marL="573087" lvl="1" indent="-342900">
              <a:spcAft>
                <a:spcPts val="600"/>
              </a:spcAft>
              <a:buFont typeface="Symbol" panose="05050102010706020507" pitchFamily="18" charset="2"/>
              <a:buChar char=""/>
            </a:pPr>
            <a:r>
              <a:rPr lang="en-US" sz="2000" dirty="0">
                <a:ea typeface="Times New Roman" panose="02020603050405020304" pitchFamily="18" charset="0"/>
              </a:rPr>
              <a:t>Monthly webinars and online convenings</a:t>
            </a:r>
          </a:p>
          <a:p>
            <a:pPr marL="573087" lvl="1" indent="-342900">
              <a:spcAft>
                <a:spcPts val="600"/>
              </a:spcAft>
              <a:buFont typeface="Symbol" panose="05050102010706020507" pitchFamily="18" charset="2"/>
              <a:buChar char=""/>
            </a:pPr>
            <a:r>
              <a:rPr lang="en-US" sz="2000" dirty="0">
                <a:ea typeface="Times New Roman" panose="02020603050405020304" pitchFamily="18" charset="0"/>
              </a:rPr>
              <a:t>Coaching </a:t>
            </a:r>
          </a:p>
          <a:p>
            <a:pPr marL="573087" lvl="1" indent="-342900">
              <a:spcAft>
                <a:spcPts val="600"/>
              </a:spcAft>
              <a:buFont typeface="Symbol" panose="05050102010706020507" pitchFamily="18" charset="2"/>
              <a:buChar char=""/>
            </a:pPr>
            <a:r>
              <a:rPr lang="en-US" sz="2000" dirty="0">
                <a:ea typeface="Times New Roman" panose="02020603050405020304" pitchFamily="18" charset="0"/>
              </a:rPr>
              <a:t>Inquiry-based learning (i.e., to determine if changes in practice have the desired effects)</a:t>
            </a:r>
          </a:p>
          <a:p>
            <a:pPr marL="573087" lvl="1" indent="-342900">
              <a:spcAft>
                <a:spcPts val="600"/>
              </a:spcAft>
              <a:buFont typeface="Symbol" panose="05050102010706020507" pitchFamily="18" charset="2"/>
              <a:buChar char=""/>
            </a:pPr>
            <a:r>
              <a:rPr lang="en-US" sz="2000" dirty="0">
                <a:ea typeface="Times New Roman" panose="02020603050405020304" pitchFamily="18" charset="0"/>
              </a:rPr>
              <a:t>Networked learning communities to exchange knowledge among peers</a:t>
            </a:r>
          </a:p>
          <a:p>
            <a:pPr marL="1824037" lvl="8" indent="0">
              <a:spcAft>
                <a:spcPts val="600"/>
              </a:spcAft>
              <a:buNone/>
            </a:pPr>
            <a:r>
              <a:rPr lang="en-US" sz="1600" dirty="0">
                <a:ea typeface="Times New Roman" panose="02020603050405020304" pitchFamily="18" charset="0"/>
              </a:rPr>
              <a:t>							-AIR Subject Matter Experts, 2019</a:t>
            </a:r>
          </a:p>
          <a:p>
            <a:pPr lvl="1"/>
            <a:endParaRPr lang="en-US" dirty="0"/>
          </a:p>
        </p:txBody>
      </p:sp>
      <p:sp>
        <p:nvSpPr>
          <p:cNvPr id="3" name="Title 2">
            <a:extLst>
              <a:ext uri="{FF2B5EF4-FFF2-40B4-BE49-F238E27FC236}">
                <a16:creationId xmlns:a16="http://schemas.microsoft.com/office/drawing/2014/main" id="{B837B110-D4DA-4985-B968-13B122D26956}"/>
              </a:ext>
            </a:extLst>
          </p:cNvPr>
          <p:cNvSpPr>
            <a:spLocks noGrp="1"/>
          </p:cNvSpPr>
          <p:nvPr>
            <p:ph type="title"/>
          </p:nvPr>
        </p:nvSpPr>
        <p:spPr/>
        <p:txBody>
          <a:bodyPr/>
          <a:lstStyle/>
          <a:p>
            <a:r>
              <a:rPr lang="en-US" dirty="0"/>
              <a:t>Leadership Academies</a:t>
            </a:r>
          </a:p>
        </p:txBody>
      </p:sp>
      <p:sp>
        <p:nvSpPr>
          <p:cNvPr id="4" name="Slide Number Placeholder 3">
            <a:extLst>
              <a:ext uri="{FF2B5EF4-FFF2-40B4-BE49-F238E27FC236}">
                <a16:creationId xmlns:a16="http://schemas.microsoft.com/office/drawing/2014/main" id="{B2136941-0CA9-49C9-9EB1-DEC82201C79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706456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C6B66B-25AB-4048-BCAC-199A2E7968A8}"/>
              </a:ext>
            </a:extLst>
          </p:cNvPr>
          <p:cNvSpPr>
            <a:spLocks noGrp="1"/>
          </p:cNvSpPr>
          <p:nvPr>
            <p:ph idx="1"/>
          </p:nvPr>
        </p:nvSpPr>
        <p:spPr/>
        <p:txBody>
          <a:bodyPr/>
          <a:lstStyle/>
          <a:p>
            <a:r>
              <a:rPr lang="en-US" dirty="0"/>
              <a:t>Align the content and focus on leadership academies to the inclusive principal leadership standards and competencies</a:t>
            </a:r>
          </a:p>
          <a:p>
            <a:r>
              <a:rPr lang="en-US" dirty="0"/>
              <a:t>Leverage the peer cohort approach to promote peer learning </a:t>
            </a:r>
          </a:p>
          <a:p>
            <a:r>
              <a:rPr lang="en-US" dirty="0"/>
              <a:t>Provide regular engagement with expert principals in establishing and maintaining inclusive buildings</a:t>
            </a:r>
          </a:p>
          <a:p>
            <a:r>
              <a:rPr lang="en-US" dirty="0"/>
              <a:t>Consider use of leadership academies to develop specialized practices, like inclusive leadership</a:t>
            </a:r>
          </a:p>
          <a:p>
            <a:endParaRPr lang="en-US" dirty="0"/>
          </a:p>
        </p:txBody>
      </p:sp>
      <p:sp>
        <p:nvSpPr>
          <p:cNvPr id="3" name="Title 2">
            <a:extLst>
              <a:ext uri="{FF2B5EF4-FFF2-40B4-BE49-F238E27FC236}">
                <a16:creationId xmlns:a16="http://schemas.microsoft.com/office/drawing/2014/main" id="{9470AEEA-A58F-49B9-B80D-FF90F5B72D01}"/>
              </a:ext>
            </a:extLst>
          </p:cNvPr>
          <p:cNvSpPr>
            <a:spLocks noGrp="1"/>
          </p:cNvSpPr>
          <p:nvPr>
            <p:ph type="title"/>
          </p:nvPr>
        </p:nvSpPr>
        <p:spPr/>
        <p:txBody>
          <a:bodyPr/>
          <a:lstStyle/>
          <a:p>
            <a:r>
              <a:rPr lang="en-US" dirty="0"/>
              <a:t>Considerations</a:t>
            </a:r>
          </a:p>
        </p:txBody>
      </p:sp>
      <p:sp>
        <p:nvSpPr>
          <p:cNvPr id="4" name="Slide Number Placeholder 3">
            <a:extLst>
              <a:ext uri="{FF2B5EF4-FFF2-40B4-BE49-F238E27FC236}">
                <a16:creationId xmlns:a16="http://schemas.microsoft.com/office/drawing/2014/main" id="{53118AB4-315C-49DA-9E81-9C62130FD8E2}"/>
              </a:ext>
            </a:extLst>
          </p:cNvPr>
          <p:cNvSpPr>
            <a:spLocks noGrp="1"/>
          </p:cNvSpPr>
          <p:nvPr>
            <p:ph type="sldNum" sz="quarter" idx="10"/>
          </p:nvPr>
        </p:nvSpPr>
        <p:spPr/>
        <p:txBody>
          <a:bodyPr/>
          <a:lstStyle/>
          <a:p>
            <a:pPr algn="r"/>
            <a:fld id="{F3477EC8-074D-41C4-94AE-E9EA7CEEA348}" type="slidenum">
              <a:rPr lang="en-US" smtClean="0"/>
              <a:pPr algn="r"/>
              <a:t>37</a:t>
            </a:fld>
            <a:endParaRPr lang="en-US" dirty="0"/>
          </a:p>
        </p:txBody>
      </p:sp>
    </p:spTree>
    <p:extLst>
      <p:ext uri="{BB962C8B-B14F-4D97-AF65-F5344CB8AC3E}">
        <p14:creationId xmlns:p14="http://schemas.microsoft.com/office/powerpoint/2010/main" val="36386550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ABC16-2FA3-404B-B257-19421F1EB46F}"/>
              </a:ext>
            </a:extLst>
          </p:cNvPr>
          <p:cNvSpPr>
            <a:spLocks noGrp="1"/>
          </p:cNvSpPr>
          <p:nvPr>
            <p:ph type="title"/>
          </p:nvPr>
        </p:nvSpPr>
        <p:spPr>
          <a:xfrm>
            <a:off x="838200" y="53243"/>
            <a:ext cx="10515600" cy="1325563"/>
          </a:xfrm>
        </p:spPr>
        <p:txBody>
          <a:bodyPr/>
          <a:lstStyle/>
          <a:p>
            <a:r>
              <a:rPr lang="en-US" dirty="0"/>
              <a:t>Instructional leadership</a:t>
            </a:r>
          </a:p>
        </p:txBody>
      </p:sp>
      <p:sp>
        <p:nvSpPr>
          <p:cNvPr id="4" name="Slide Number Placeholder 3">
            <a:extLst>
              <a:ext uri="{FF2B5EF4-FFF2-40B4-BE49-F238E27FC236}">
                <a16:creationId xmlns:a16="http://schemas.microsoft.com/office/drawing/2014/main" id="{D03DBD00-4188-45FF-9EC9-7357E4D460E1}"/>
              </a:ext>
            </a:extLst>
          </p:cNvPr>
          <p:cNvSpPr>
            <a:spLocks noGrp="1"/>
          </p:cNvSpPr>
          <p:nvPr>
            <p:ph type="sldNum" sz="quarter" idx="12"/>
          </p:nvPr>
        </p:nvSpPr>
        <p:spPr/>
        <p:txBody>
          <a:bodyPr/>
          <a:lstStyle/>
          <a:p>
            <a:fld id="{B90A4184-460D-9148-B9D1-7566FBEE2D09}" type="slidenum">
              <a:rPr lang="en-US" smtClean="0"/>
              <a:pPr/>
              <a:t>38</a:t>
            </a:fld>
            <a:endParaRPr lang="en-US" dirty="0"/>
          </a:p>
        </p:txBody>
      </p:sp>
      <p:pic>
        <p:nvPicPr>
          <p:cNvPr id="5" name="Content Placeholder 9">
            <a:extLst>
              <a:ext uri="{FF2B5EF4-FFF2-40B4-BE49-F238E27FC236}">
                <a16:creationId xmlns:a16="http://schemas.microsoft.com/office/drawing/2014/main" id="{2CF961A2-21A0-4C5F-8AD4-6246CED88C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680" y="1547106"/>
            <a:ext cx="5608155" cy="1438659"/>
          </a:xfrm>
          <a:prstGeom prst="rect">
            <a:avLst/>
          </a:prstGeom>
        </p:spPr>
      </p:pic>
      <p:graphicFrame>
        <p:nvGraphicFramePr>
          <p:cNvPr id="6" name="Diagram 5">
            <a:extLst>
              <a:ext uri="{FF2B5EF4-FFF2-40B4-BE49-F238E27FC236}">
                <a16:creationId xmlns:a16="http://schemas.microsoft.com/office/drawing/2014/main" id="{AE0890E8-6750-479E-B6B5-7420261FF4EC}"/>
              </a:ext>
            </a:extLst>
          </p:cNvPr>
          <p:cNvGraphicFramePr/>
          <p:nvPr>
            <p:extLst>
              <p:ext uri="{D42A27DB-BD31-4B8C-83A1-F6EECF244321}">
                <p14:modId xmlns:p14="http://schemas.microsoft.com/office/powerpoint/2010/main" val="283354521"/>
              </p:ext>
            </p:extLst>
          </p:nvPr>
        </p:nvGraphicFramePr>
        <p:xfrm>
          <a:off x="838200" y="2921059"/>
          <a:ext cx="4547223" cy="1878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A9AC09C1-1F08-4689-AB28-E7CF25E51D38}"/>
              </a:ext>
            </a:extLst>
          </p:cNvPr>
          <p:cNvSpPr txBox="1"/>
          <p:nvPr/>
        </p:nvSpPr>
        <p:spPr>
          <a:xfrm>
            <a:off x="1120877" y="5560142"/>
            <a:ext cx="3127331" cy="369332"/>
          </a:xfrm>
          <a:prstGeom prst="rect">
            <a:avLst/>
          </a:prstGeom>
          <a:noFill/>
        </p:spPr>
        <p:txBody>
          <a:bodyPr wrap="none" rtlCol="0">
            <a:spAutoFit/>
          </a:bodyPr>
          <a:lstStyle/>
          <a:p>
            <a:r>
              <a:rPr lang="en-US" dirty="0">
                <a:solidFill>
                  <a:schemeClr val="accent1">
                    <a:lumMod val="75000"/>
                  </a:schemeClr>
                </a:solidFill>
              </a:rPr>
              <a:t>www.highleveragepractices.org</a:t>
            </a:r>
          </a:p>
        </p:txBody>
      </p:sp>
      <p:pic>
        <p:nvPicPr>
          <p:cNvPr id="8" name="Picture 7">
            <a:extLst>
              <a:ext uri="{FF2B5EF4-FFF2-40B4-BE49-F238E27FC236}">
                <a16:creationId xmlns:a16="http://schemas.microsoft.com/office/drawing/2014/main" id="{BFFBF78A-4F36-4286-A0D0-0497527628A7}"/>
              </a:ext>
            </a:extLst>
          </p:cNvPr>
          <p:cNvPicPr>
            <a:picLocks noChangeAspect="1"/>
          </p:cNvPicPr>
          <p:nvPr/>
        </p:nvPicPr>
        <p:blipFill rotWithShape="1">
          <a:blip r:embed="rId8"/>
          <a:srcRect l="4702" t="14350" r="66129" b="27762"/>
          <a:stretch/>
        </p:blipFill>
        <p:spPr>
          <a:xfrm>
            <a:off x="6096000" y="1387281"/>
            <a:ext cx="3150262" cy="1758308"/>
          </a:xfrm>
          <a:prstGeom prst="rect">
            <a:avLst/>
          </a:prstGeom>
          <a:ln>
            <a:solidFill>
              <a:schemeClr val="accent1"/>
            </a:solidFill>
          </a:ln>
        </p:spPr>
      </p:pic>
      <p:pic>
        <p:nvPicPr>
          <p:cNvPr id="10" name="Picture 9">
            <a:extLst>
              <a:ext uri="{FF2B5EF4-FFF2-40B4-BE49-F238E27FC236}">
                <a16:creationId xmlns:a16="http://schemas.microsoft.com/office/drawing/2014/main" id="{68ADBB4D-CF95-4021-94F6-2F87316FD697}"/>
              </a:ext>
            </a:extLst>
          </p:cNvPr>
          <p:cNvPicPr>
            <a:picLocks noChangeAspect="1"/>
          </p:cNvPicPr>
          <p:nvPr/>
        </p:nvPicPr>
        <p:blipFill rotWithShape="1">
          <a:blip r:embed="rId9"/>
          <a:srcRect l="6163" t="21321" r="69976" b="38903"/>
          <a:stretch/>
        </p:blipFill>
        <p:spPr>
          <a:xfrm>
            <a:off x="5904327" y="3138215"/>
            <a:ext cx="6287673" cy="2947902"/>
          </a:xfrm>
          <a:prstGeom prst="rect">
            <a:avLst/>
          </a:prstGeom>
        </p:spPr>
      </p:pic>
    </p:spTree>
    <p:extLst>
      <p:ext uri="{BB962C8B-B14F-4D97-AF65-F5344CB8AC3E}">
        <p14:creationId xmlns:p14="http://schemas.microsoft.com/office/powerpoint/2010/main" val="33184280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ABC16-2FA3-404B-B257-19421F1EB46F}"/>
              </a:ext>
            </a:extLst>
          </p:cNvPr>
          <p:cNvSpPr>
            <a:spLocks noGrp="1"/>
          </p:cNvSpPr>
          <p:nvPr>
            <p:ph type="title"/>
          </p:nvPr>
        </p:nvSpPr>
        <p:spPr>
          <a:xfrm>
            <a:off x="838200" y="187724"/>
            <a:ext cx="10515600" cy="1325563"/>
          </a:xfrm>
        </p:spPr>
        <p:txBody>
          <a:bodyPr/>
          <a:lstStyle/>
          <a:p>
            <a:r>
              <a:rPr lang="en-US" dirty="0"/>
              <a:t>Instructional leadership</a:t>
            </a:r>
          </a:p>
        </p:txBody>
      </p:sp>
      <p:sp>
        <p:nvSpPr>
          <p:cNvPr id="4" name="Slide Number Placeholder 3">
            <a:extLst>
              <a:ext uri="{FF2B5EF4-FFF2-40B4-BE49-F238E27FC236}">
                <a16:creationId xmlns:a16="http://schemas.microsoft.com/office/drawing/2014/main" id="{D03DBD00-4188-45FF-9EC9-7357E4D460E1}"/>
              </a:ext>
            </a:extLst>
          </p:cNvPr>
          <p:cNvSpPr>
            <a:spLocks noGrp="1"/>
          </p:cNvSpPr>
          <p:nvPr>
            <p:ph type="sldNum" sz="quarter" idx="12"/>
          </p:nvPr>
        </p:nvSpPr>
        <p:spPr/>
        <p:txBody>
          <a:bodyPr/>
          <a:lstStyle/>
          <a:p>
            <a:fld id="{B90A4184-460D-9148-B9D1-7566FBEE2D09}" type="slidenum">
              <a:rPr lang="en-US" smtClean="0"/>
              <a:pPr/>
              <a:t>39</a:t>
            </a:fld>
            <a:endParaRPr lang="en-US" dirty="0"/>
          </a:p>
        </p:txBody>
      </p:sp>
      <p:sp>
        <p:nvSpPr>
          <p:cNvPr id="7" name="TextBox 6">
            <a:extLst>
              <a:ext uri="{FF2B5EF4-FFF2-40B4-BE49-F238E27FC236}">
                <a16:creationId xmlns:a16="http://schemas.microsoft.com/office/drawing/2014/main" id="{A9AC09C1-1F08-4689-AB28-E7CF25E51D38}"/>
              </a:ext>
            </a:extLst>
          </p:cNvPr>
          <p:cNvSpPr txBox="1"/>
          <p:nvPr/>
        </p:nvSpPr>
        <p:spPr>
          <a:xfrm>
            <a:off x="1120877" y="5560142"/>
            <a:ext cx="3127331" cy="369332"/>
          </a:xfrm>
          <a:prstGeom prst="rect">
            <a:avLst/>
          </a:prstGeom>
          <a:noFill/>
        </p:spPr>
        <p:txBody>
          <a:bodyPr wrap="none" rtlCol="0">
            <a:spAutoFit/>
          </a:bodyPr>
          <a:lstStyle/>
          <a:p>
            <a:r>
              <a:rPr lang="en-US" dirty="0">
                <a:solidFill>
                  <a:schemeClr val="accent1">
                    <a:lumMod val="75000"/>
                  </a:schemeClr>
                </a:solidFill>
              </a:rPr>
              <a:t>www.highleveragepractices.org</a:t>
            </a:r>
          </a:p>
        </p:txBody>
      </p:sp>
      <p:pic>
        <p:nvPicPr>
          <p:cNvPr id="9" name="Content Placeholder 5">
            <a:extLst>
              <a:ext uri="{FF2B5EF4-FFF2-40B4-BE49-F238E27FC236}">
                <a16:creationId xmlns:a16="http://schemas.microsoft.com/office/drawing/2014/main" id="{92331B72-3302-461D-A300-CC956F28A8E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1712754"/>
            <a:ext cx="4177105" cy="3432491"/>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001635D4-5B3E-43D8-9330-63AB0B6B2D89}"/>
              </a:ext>
            </a:extLst>
          </p:cNvPr>
          <p:cNvPicPr>
            <a:picLocks noChangeAspect="1"/>
          </p:cNvPicPr>
          <p:nvPr/>
        </p:nvPicPr>
        <p:blipFill rotWithShape="1">
          <a:blip r:embed="rId3"/>
          <a:srcRect l="17177" t="23119" r="52460" b="30860"/>
          <a:stretch/>
        </p:blipFill>
        <p:spPr>
          <a:xfrm>
            <a:off x="5272211" y="2212109"/>
            <a:ext cx="6880536" cy="2933136"/>
          </a:xfrm>
          <a:prstGeom prst="rect">
            <a:avLst/>
          </a:prstGeom>
          <a:solidFill>
            <a:schemeClr val="accent1">
              <a:hueOff val="0"/>
              <a:satOff val="0"/>
              <a:lumOff val="0"/>
            </a:schemeClr>
          </a:solidFill>
        </p:spPr>
      </p:pic>
    </p:spTree>
    <p:extLst>
      <p:ext uri="{BB962C8B-B14F-4D97-AF65-F5344CB8AC3E}">
        <p14:creationId xmlns:p14="http://schemas.microsoft.com/office/powerpoint/2010/main" val="3208261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1093" y="77788"/>
            <a:ext cx="10972800" cy="1143000"/>
          </a:xfrm>
        </p:spPr>
        <p:txBody>
          <a:bodyPr>
            <a:normAutofit/>
          </a:bodyPr>
          <a:lstStyle/>
          <a:p>
            <a:r>
              <a:rPr lang="en-US" sz="3000" b="1" dirty="0"/>
              <a:t>CCSSO Strategic Plan:</a:t>
            </a:r>
            <a:br>
              <a:rPr lang="en-US" sz="3000" b="1" dirty="0"/>
            </a:br>
            <a:r>
              <a:rPr lang="en-US" b="1" dirty="0"/>
              <a:t>Students</a:t>
            </a:r>
          </a:p>
        </p:txBody>
      </p:sp>
      <p:sp>
        <p:nvSpPr>
          <p:cNvPr id="6" name="Text Placeholder 5"/>
          <p:cNvSpPr>
            <a:spLocks noGrp="1"/>
          </p:cNvSpPr>
          <p:nvPr>
            <p:ph type="body" sz="half" idx="4294967295"/>
          </p:nvPr>
        </p:nvSpPr>
        <p:spPr>
          <a:xfrm>
            <a:off x="429658" y="2159305"/>
            <a:ext cx="6786390" cy="4085919"/>
          </a:xfrm>
        </p:spPr>
        <p:txBody>
          <a:bodyPr/>
          <a:lstStyle/>
          <a:p>
            <a:r>
              <a:rPr lang="en-US" dirty="0"/>
              <a:t>Each student deserves an education that prepares them for lifelong learning and success in the world today. </a:t>
            </a:r>
          </a:p>
          <a:p>
            <a:endParaRPr lang="en-US" dirty="0"/>
          </a:p>
          <a:p>
            <a:r>
              <a:rPr lang="en-US" dirty="0"/>
              <a:t>Ensure each student benefits from college and career ready expectations through equitable access to rigorous courses, high-quality instruction, and appropriate supports. </a:t>
            </a:r>
          </a:p>
          <a:p>
            <a:pPr marL="0" indent="0">
              <a:buNone/>
            </a:pPr>
            <a:endParaRPr lang="en-US" dirty="0"/>
          </a:p>
          <a:p>
            <a:endParaRPr lang="en-US" dirty="0"/>
          </a:p>
        </p:txBody>
      </p:sp>
      <p:pic>
        <p:nvPicPr>
          <p:cNvPr id="7" name="Content Placeholder 6" descr="Heppy children smiling at the camera"/>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7810605" y="2060972"/>
            <a:ext cx="3443288" cy="2736056"/>
          </a:xfrm>
        </p:spPr>
      </p:pic>
      <p:sp>
        <p:nvSpPr>
          <p:cNvPr id="2" name="Slide Number Placeholder 1">
            <a:extLst>
              <a:ext uri="{FF2B5EF4-FFF2-40B4-BE49-F238E27FC236}">
                <a16:creationId xmlns:a16="http://schemas.microsoft.com/office/drawing/2014/main" id="{B71F693B-7E88-DA4A-9848-F6F81DD864FE}"/>
              </a:ext>
            </a:extLst>
          </p:cNvPr>
          <p:cNvSpPr>
            <a:spLocks noGrp="1"/>
          </p:cNvSpPr>
          <p:nvPr>
            <p:ph type="sldNum" sz="quarter" idx="12"/>
          </p:nvPr>
        </p:nvSpPr>
        <p:spPr/>
        <p:txBody>
          <a:bodyPr/>
          <a:lstStyle/>
          <a:p>
            <a:fld id="{C7E13930-3CB5-45A9-A0E3-05AFCEFFA4DC}" type="slidenum">
              <a:rPr lang="en-US" altLang="en-US" smtClean="0">
                <a:solidFill>
                  <a:srgbClr val="000000"/>
                </a:solidFill>
              </a:rPr>
              <a:pPr/>
              <a:t>4</a:t>
            </a:fld>
            <a:endParaRPr lang="en-US" altLang="en-US">
              <a:solidFill>
                <a:srgbClr val="000000"/>
              </a:solidFill>
            </a:endParaRPr>
          </a:p>
        </p:txBody>
      </p:sp>
    </p:spTree>
    <p:extLst>
      <p:ext uri="{BB962C8B-B14F-4D97-AF65-F5344CB8AC3E}">
        <p14:creationId xmlns:p14="http://schemas.microsoft.com/office/powerpoint/2010/main" val="30220572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ABC16-2FA3-404B-B257-19421F1EB46F}"/>
              </a:ext>
            </a:extLst>
          </p:cNvPr>
          <p:cNvSpPr>
            <a:spLocks noGrp="1"/>
          </p:cNvSpPr>
          <p:nvPr>
            <p:ph type="title"/>
          </p:nvPr>
        </p:nvSpPr>
        <p:spPr>
          <a:xfrm>
            <a:off x="838200" y="187724"/>
            <a:ext cx="10515600" cy="1325563"/>
          </a:xfrm>
        </p:spPr>
        <p:txBody>
          <a:bodyPr/>
          <a:lstStyle/>
          <a:p>
            <a:r>
              <a:rPr lang="en-US" dirty="0"/>
              <a:t>Instructional leadership</a:t>
            </a:r>
          </a:p>
        </p:txBody>
      </p:sp>
      <p:sp>
        <p:nvSpPr>
          <p:cNvPr id="7" name="TextBox 6">
            <a:extLst>
              <a:ext uri="{FF2B5EF4-FFF2-40B4-BE49-F238E27FC236}">
                <a16:creationId xmlns:a16="http://schemas.microsoft.com/office/drawing/2014/main" id="{A9AC09C1-1F08-4689-AB28-E7CF25E51D38}"/>
              </a:ext>
            </a:extLst>
          </p:cNvPr>
          <p:cNvSpPr txBox="1"/>
          <p:nvPr/>
        </p:nvSpPr>
        <p:spPr>
          <a:xfrm>
            <a:off x="1120877" y="5560142"/>
            <a:ext cx="8236037" cy="369332"/>
          </a:xfrm>
          <a:prstGeom prst="rect">
            <a:avLst/>
          </a:prstGeom>
          <a:noFill/>
        </p:spPr>
        <p:txBody>
          <a:bodyPr wrap="none" rtlCol="0">
            <a:spAutoFit/>
          </a:bodyPr>
          <a:lstStyle/>
          <a:p>
            <a:r>
              <a:rPr lang="en-US" dirty="0">
                <a:hlinkClick r:id="rId2"/>
              </a:rPr>
              <a:t>https://ncsi.wested.org/wp-content/uploads/2016/06/NCSIEffectiveCoachingBrief.pdf</a:t>
            </a:r>
            <a:endParaRPr lang="en-US" dirty="0">
              <a:solidFill>
                <a:schemeClr val="accent1">
                  <a:lumMod val="75000"/>
                </a:schemeClr>
              </a:solidFill>
            </a:endParaRPr>
          </a:p>
        </p:txBody>
      </p:sp>
      <p:pic>
        <p:nvPicPr>
          <p:cNvPr id="8" name="Picture 7">
            <a:extLst>
              <a:ext uri="{FF2B5EF4-FFF2-40B4-BE49-F238E27FC236}">
                <a16:creationId xmlns:a16="http://schemas.microsoft.com/office/drawing/2014/main" id="{1ADB5979-0914-4B52-B677-C52BC22E5183}"/>
              </a:ext>
            </a:extLst>
          </p:cNvPr>
          <p:cNvPicPr>
            <a:picLocks noChangeAspect="1"/>
          </p:cNvPicPr>
          <p:nvPr/>
        </p:nvPicPr>
        <p:blipFill rotWithShape="1">
          <a:blip r:embed="rId3"/>
          <a:srcRect l="12339" t="27419" r="62863" b="9355"/>
          <a:stretch/>
        </p:blipFill>
        <p:spPr>
          <a:xfrm>
            <a:off x="5958347" y="1513287"/>
            <a:ext cx="5527973" cy="3963960"/>
          </a:xfrm>
          <a:prstGeom prst="rect">
            <a:avLst/>
          </a:prstGeom>
          <a:solidFill>
            <a:schemeClr val="accent1">
              <a:hueOff val="0"/>
              <a:satOff val="0"/>
              <a:lumOff val="0"/>
            </a:schemeClr>
          </a:solidFill>
          <a:ln>
            <a:solidFill>
              <a:schemeClr val="accent1"/>
            </a:solidFill>
          </a:ln>
        </p:spPr>
      </p:pic>
      <p:pic>
        <p:nvPicPr>
          <p:cNvPr id="10" name="Picture 9">
            <a:extLst>
              <a:ext uri="{FF2B5EF4-FFF2-40B4-BE49-F238E27FC236}">
                <a16:creationId xmlns:a16="http://schemas.microsoft.com/office/drawing/2014/main" id="{6DA05196-E0A4-4524-A432-F59AC7E4042D}"/>
              </a:ext>
            </a:extLst>
          </p:cNvPr>
          <p:cNvPicPr>
            <a:picLocks noChangeAspect="1"/>
          </p:cNvPicPr>
          <p:nvPr/>
        </p:nvPicPr>
        <p:blipFill rotWithShape="1">
          <a:blip r:embed="rId4"/>
          <a:srcRect l="11855" t="20970" r="62500" b="53654"/>
          <a:stretch/>
        </p:blipFill>
        <p:spPr>
          <a:xfrm>
            <a:off x="557981" y="1802849"/>
            <a:ext cx="5257800" cy="1463256"/>
          </a:xfrm>
          <a:prstGeom prst="rect">
            <a:avLst/>
          </a:prstGeom>
        </p:spPr>
      </p:pic>
    </p:spTree>
    <p:extLst>
      <p:ext uri="{BB962C8B-B14F-4D97-AF65-F5344CB8AC3E}">
        <p14:creationId xmlns:p14="http://schemas.microsoft.com/office/powerpoint/2010/main" val="3939875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12C25-9700-475D-B443-106F446E0CD8}"/>
              </a:ext>
            </a:extLst>
          </p:cNvPr>
          <p:cNvSpPr>
            <a:spLocks noGrp="1"/>
          </p:cNvSpPr>
          <p:nvPr>
            <p:ph type="title"/>
          </p:nvPr>
        </p:nvSpPr>
        <p:spPr/>
        <p:txBody>
          <a:bodyPr/>
          <a:lstStyle/>
          <a:p>
            <a:r>
              <a:rPr lang="en-US" dirty="0"/>
              <a:t>Establishing a vision</a:t>
            </a:r>
          </a:p>
        </p:txBody>
      </p:sp>
      <p:sp>
        <p:nvSpPr>
          <p:cNvPr id="4" name="Slide Number Placeholder 3">
            <a:extLst>
              <a:ext uri="{FF2B5EF4-FFF2-40B4-BE49-F238E27FC236}">
                <a16:creationId xmlns:a16="http://schemas.microsoft.com/office/drawing/2014/main" id="{A2AE336D-9D76-4A4B-A772-7BA7C0451CC6}"/>
              </a:ext>
            </a:extLst>
          </p:cNvPr>
          <p:cNvSpPr>
            <a:spLocks noGrp="1"/>
          </p:cNvSpPr>
          <p:nvPr>
            <p:ph type="sldNum" sz="quarter" idx="12"/>
          </p:nvPr>
        </p:nvSpPr>
        <p:spPr/>
        <p:txBody>
          <a:bodyPr/>
          <a:lstStyle/>
          <a:p>
            <a:fld id="{B90A4184-460D-9148-B9D1-7566FBEE2D09}" type="slidenum">
              <a:rPr lang="en-US" smtClean="0"/>
              <a:pPr/>
              <a:t>41</a:t>
            </a:fld>
            <a:endParaRPr lang="en-US" dirty="0"/>
          </a:p>
        </p:txBody>
      </p:sp>
      <p:pic>
        <p:nvPicPr>
          <p:cNvPr id="5" name="Picture 4">
            <a:extLst>
              <a:ext uri="{FF2B5EF4-FFF2-40B4-BE49-F238E27FC236}">
                <a16:creationId xmlns:a16="http://schemas.microsoft.com/office/drawing/2014/main" id="{3F966964-E08C-41EE-9363-CE162EE940A9}"/>
              </a:ext>
            </a:extLst>
          </p:cNvPr>
          <p:cNvPicPr>
            <a:picLocks noChangeAspect="1"/>
          </p:cNvPicPr>
          <p:nvPr/>
        </p:nvPicPr>
        <p:blipFill rotWithShape="1">
          <a:blip r:embed="rId2"/>
          <a:srcRect l="16089" t="20538" r="58750" b="13656"/>
          <a:stretch/>
        </p:blipFill>
        <p:spPr>
          <a:xfrm>
            <a:off x="1548579" y="2221424"/>
            <a:ext cx="3729317" cy="2743200"/>
          </a:xfrm>
          <a:prstGeom prst="rect">
            <a:avLst/>
          </a:prstGeom>
          <a:solidFill>
            <a:schemeClr val="bg1"/>
          </a:solidFill>
          <a:ln>
            <a:solidFill>
              <a:schemeClr val="accent1"/>
            </a:solidFill>
          </a:ln>
        </p:spPr>
      </p:pic>
      <p:pic>
        <p:nvPicPr>
          <p:cNvPr id="6" name="Picture 5">
            <a:extLst>
              <a:ext uri="{FF2B5EF4-FFF2-40B4-BE49-F238E27FC236}">
                <a16:creationId xmlns:a16="http://schemas.microsoft.com/office/drawing/2014/main" id="{B7D76061-1449-4C4A-A3C5-76CC8520644E}"/>
              </a:ext>
            </a:extLst>
          </p:cNvPr>
          <p:cNvPicPr>
            <a:picLocks noChangeAspect="1"/>
          </p:cNvPicPr>
          <p:nvPr/>
        </p:nvPicPr>
        <p:blipFill rotWithShape="1">
          <a:blip r:embed="rId3"/>
          <a:srcRect l="16331" t="20968" r="58508" b="13226"/>
          <a:stretch/>
        </p:blipFill>
        <p:spPr>
          <a:xfrm>
            <a:off x="6550309" y="2221424"/>
            <a:ext cx="3729317" cy="2743200"/>
          </a:xfrm>
          <a:prstGeom prst="rect">
            <a:avLst/>
          </a:prstGeom>
          <a:ln>
            <a:solidFill>
              <a:schemeClr val="accent1"/>
            </a:solidFill>
          </a:ln>
        </p:spPr>
      </p:pic>
    </p:spTree>
    <p:extLst>
      <p:ext uri="{BB962C8B-B14F-4D97-AF65-F5344CB8AC3E}">
        <p14:creationId xmlns:p14="http://schemas.microsoft.com/office/powerpoint/2010/main" val="13678369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F75BC"/>
          </a:solidFill>
        </p:spPr>
        <p:txBody>
          <a:bodyPr>
            <a:normAutofit/>
          </a:bodyPr>
          <a:lstStyle/>
          <a:p>
            <a:pPr algn="ctr"/>
            <a:r>
              <a:rPr lang="en-US" sz="5400" b="1" dirty="0">
                <a:solidFill>
                  <a:schemeClr val="bg1"/>
                </a:solidFill>
                <a:latin typeface="Footlight MT Light" panose="0204060206030A020304" pitchFamily="18" charset="0"/>
              </a:rPr>
              <a:t>DISCLAIMER</a:t>
            </a:r>
          </a:p>
        </p:txBody>
      </p:sp>
      <p:sp>
        <p:nvSpPr>
          <p:cNvPr id="3" name="Slide Number Placeholder 2">
            <a:extLst>
              <a:ext uri="{FF2B5EF4-FFF2-40B4-BE49-F238E27FC236}">
                <a16:creationId xmlns:a16="http://schemas.microsoft.com/office/drawing/2014/main" id="{2D884D43-2AC9-1B40-8478-4DA6614A756C}"/>
              </a:ext>
            </a:extLst>
          </p:cNvPr>
          <p:cNvSpPr>
            <a:spLocks noGrp="1"/>
          </p:cNvSpPr>
          <p:nvPr>
            <p:ph type="sldNum" sz="quarter" idx="12"/>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B90A4184-460D-9148-B9D1-7566FBEE2D09}" type="slidenum">
              <a:rPr kumimoji="0" lang="en-US"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0" fontAlgn="auto" latinLnBrk="0" hangingPunct="0">
                <a:lnSpc>
                  <a:spcPct val="100000"/>
                </a:lnSpc>
                <a:spcBef>
                  <a:spcPts val="0"/>
                </a:spcBef>
                <a:spcAft>
                  <a:spcPts val="0"/>
                </a:spcAft>
                <a:buClrTx/>
                <a:buSzTx/>
                <a:buFontTx/>
                <a:buNone/>
                <a:tabLst/>
                <a:defRPr/>
              </a:pPr>
              <a:t>42</a:t>
            </a:fld>
            <a:endParaRPr kumimoji="0" lang="en-US" sz="1400" b="0" i="0" u="none" strike="noStrike" kern="1200" cap="none" spc="0" normalizeH="0" baseline="0" noProof="0">
              <a:ln>
                <a:noFill/>
              </a:ln>
              <a:solidFill>
                <a:srgbClr val="000000"/>
              </a:solidFill>
              <a:effectLst/>
              <a:uLnTx/>
              <a:uFillTx/>
              <a:latin typeface="Arial"/>
              <a:ea typeface="+mn-ea"/>
              <a:cs typeface="Aria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2617" y="4786496"/>
            <a:ext cx="1587715" cy="1325459"/>
          </a:xfrm>
          <a:prstGeom prst="rect">
            <a:avLst/>
          </a:prstGeom>
        </p:spPr>
      </p:pic>
      <p:sp>
        <p:nvSpPr>
          <p:cNvPr id="7" name="TextBox 6"/>
          <p:cNvSpPr txBox="1"/>
          <p:nvPr/>
        </p:nvSpPr>
        <p:spPr>
          <a:xfrm>
            <a:off x="182879" y="2032906"/>
            <a:ext cx="11807190" cy="263149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eorgia" panose="02040502050405020303" pitchFamily="18" charset="0"/>
                <a:ea typeface="Helvetica Neue" charset="0"/>
                <a:cs typeface="Helvetica Neue" charset="0"/>
              </a:rPr>
              <a:t>This content was produced under U.S. Department of Education, Office of Special Education Programs, Award No. H325A170003. David </a:t>
            </a:r>
            <a:r>
              <a:rPr kumimoji="0" lang="en-US" sz="2200" b="0" i="0" u="none" strike="noStrike" kern="1200" cap="none" spc="0" normalizeH="0" baseline="0" noProof="0" dirty="0" err="1">
                <a:ln>
                  <a:noFill/>
                </a:ln>
                <a:solidFill>
                  <a:srgbClr val="000000"/>
                </a:solidFill>
                <a:effectLst/>
                <a:uLnTx/>
                <a:uFillTx/>
                <a:latin typeface="Georgia" panose="02040502050405020303" pitchFamily="18" charset="0"/>
                <a:ea typeface="Helvetica Neue" charset="0"/>
                <a:cs typeface="Helvetica Neue" charset="0"/>
              </a:rPr>
              <a:t>Guardino</a:t>
            </a:r>
            <a:r>
              <a:rPr kumimoji="0" lang="en-US" sz="2200" b="0" i="0" u="none" strike="noStrike" kern="1200" cap="none" spc="0" normalizeH="0" baseline="0" noProof="0" dirty="0">
                <a:ln>
                  <a:noFill/>
                </a:ln>
                <a:solidFill>
                  <a:srgbClr val="000000"/>
                </a:solidFill>
                <a:effectLst/>
                <a:uLnTx/>
                <a:uFillTx/>
                <a:latin typeface="Georgia" panose="02040502050405020303" pitchFamily="18" charset="0"/>
                <a:ea typeface="Helvetica Neue" charset="0"/>
                <a:cs typeface="Helvetica Neue" charset="0"/>
              </a:rPr>
              <a:t> serves as the project officer. The views expressed herein do not necessarily represent the positions or polices of the U.S. Department of Education. No official endorsement by the U.S. Department of Education of any product, commodity, service, or enterprise mentioned in this website is intended or should be inferred</a:t>
            </a:r>
            <a:r>
              <a:rPr kumimoji="0" lang="en-US" sz="1800" b="0" i="0" u="none" strike="noStrike" kern="1200" cap="none" spc="0" normalizeH="0" baseline="0" noProof="0" dirty="0">
                <a:ln>
                  <a:noFill/>
                </a:ln>
                <a:solidFill>
                  <a:srgbClr val="000000"/>
                </a:solidFill>
                <a:effectLst/>
                <a:uLnTx/>
                <a:uFillTx/>
                <a:latin typeface="Georgia" panose="02040502050405020303" pitchFamily="18" charset="0"/>
                <a:ea typeface="Helvetica Neue" charset="0"/>
                <a:cs typeface="Helvetica Neue" charset="0"/>
              </a:rPr>
              <a:t>.</a:t>
            </a:r>
          </a:p>
        </p:txBody>
      </p:sp>
    </p:spTree>
    <p:extLst>
      <p:ext uri="{BB962C8B-B14F-4D97-AF65-F5344CB8AC3E}">
        <p14:creationId xmlns:p14="http://schemas.microsoft.com/office/powerpoint/2010/main" val="15159439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EF4D33-D9C8-4443-BDD3-12F76F9B8B95}"/>
              </a:ext>
            </a:extLst>
          </p:cNvPr>
          <p:cNvSpPr>
            <a:spLocks noGrp="1"/>
          </p:cNvSpPr>
          <p:nvPr>
            <p:ph type="title"/>
          </p:nvPr>
        </p:nvSpPr>
        <p:spPr/>
        <p:txBody>
          <a:bodyPr/>
          <a:lstStyle/>
          <a:p>
            <a:r>
              <a:rPr lang="en-US" dirty="0"/>
              <a:t>Professional Learning Modules</a:t>
            </a:r>
          </a:p>
        </p:txBody>
      </p:sp>
      <p:sp>
        <p:nvSpPr>
          <p:cNvPr id="4" name="Slide Number Placeholder 3">
            <a:extLst>
              <a:ext uri="{FF2B5EF4-FFF2-40B4-BE49-F238E27FC236}">
                <a16:creationId xmlns:a16="http://schemas.microsoft.com/office/drawing/2014/main" id="{4C87CBD5-0D55-4B99-AC30-E32125120D2F}"/>
              </a:ext>
            </a:extLst>
          </p:cNvPr>
          <p:cNvSpPr>
            <a:spLocks noGrp="1"/>
          </p:cNvSpPr>
          <p:nvPr>
            <p:ph type="sldNum" sz="quarter" idx="10"/>
          </p:nvPr>
        </p:nvSpPr>
        <p:spPr/>
        <p:txBody>
          <a:bodyPr/>
          <a:lstStyle/>
          <a:p>
            <a:fld id="{F3477EC8-074D-41C4-94AE-E9EA7CEEA348}" type="slidenum">
              <a:rPr lang="en-US" smtClean="0"/>
              <a:pPr/>
              <a:t>43</a:t>
            </a:fld>
            <a:endParaRPr lang="en-US" dirty="0"/>
          </a:p>
        </p:txBody>
      </p:sp>
      <p:pic>
        <p:nvPicPr>
          <p:cNvPr id="5" name="Content Placeholder 4">
            <a:extLst>
              <a:ext uri="{FF2B5EF4-FFF2-40B4-BE49-F238E27FC236}">
                <a16:creationId xmlns:a16="http://schemas.microsoft.com/office/drawing/2014/main" id="{D098D27A-3D41-47F6-881F-BFD14590B4AA}"/>
              </a:ext>
            </a:extLst>
          </p:cNvPr>
          <p:cNvPicPr>
            <a:picLocks noGrp="1" noChangeAspect="1"/>
          </p:cNvPicPr>
          <p:nvPr>
            <p:ph idx="4294967295"/>
          </p:nvPr>
        </p:nvPicPr>
        <p:blipFill rotWithShape="1">
          <a:blip r:embed="rId2"/>
          <a:srcRect l="12209" t="20264" r="79210" b="21018"/>
          <a:stretch/>
        </p:blipFill>
        <p:spPr>
          <a:xfrm>
            <a:off x="6784258" y="2104009"/>
            <a:ext cx="2379900" cy="3054602"/>
          </a:xfrm>
          <a:ln>
            <a:solidFill>
              <a:schemeClr val="accent1"/>
            </a:solidFill>
          </a:ln>
        </p:spPr>
      </p:pic>
      <p:pic>
        <p:nvPicPr>
          <p:cNvPr id="7" name="Picture 6">
            <a:extLst>
              <a:ext uri="{FF2B5EF4-FFF2-40B4-BE49-F238E27FC236}">
                <a16:creationId xmlns:a16="http://schemas.microsoft.com/office/drawing/2014/main" id="{EE4E0E85-6FA7-44DD-A5A5-11BE08367E2D}"/>
              </a:ext>
            </a:extLst>
          </p:cNvPr>
          <p:cNvPicPr>
            <a:picLocks noChangeAspect="1"/>
          </p:cNvPicPr>
          <p:nvPr/>
        </p:nvPicPr>
        <p:blipFill rotWithShape="1">
          <a:blip r:embed="rId3"/>
          <a:srcRect l="12180" t="19560" r="79148" b="21099"/>
          <a:stretch/>
        </p:blipFill>
        <p:spPr>
          <a:xfrm>
            <a:off x="1985051" y="2104008"/>
            <a:ext cx="2379900" cy="3053455"/>
          </a:xfrm>
          <a:prstGeom prst="rect">
            <a:avLst/>
          </a:prstGeom>
          <a:ln>
            <a:solidFill>
              <a:schemeClr val="accent1"/>
            </a:solidFill>
          </a:ln>
        </p:spPr>
      </p:pic>
      <p:sp>
        <p:nvSpPr>
          <p:cNvPr id="8" name="Rectangle 7">
            <a:extLst>
              <a:ext uri="{FF2B5EF4-FFF2-40B4-BE49-F238E27FC236}">
                <a16:creationId xmlns:a16="http://schemas.microsoft.com/office/drawing/2014/main" id="{9201FD79-63F5-4F75-95FF-A417E27081FA}"/>
              </a:ext>
            </a:extLst>
          </p:cNvPr>
          <p:cNvSpPr/>
          <p:nvPr/>
        </p:nvSpPr>
        <p:spPr>
          <a:xfrm>
            <a:off x="6096000" y="5345012"/>
            <a:ext cx="6096000" cy="307777"/>
          </a:xfrm>
          <a:prstGeom prst="rect">
            <a:avLst/>
          </a:prstGeom>
        </p:spPr>
        <p:txBody>
          <a:bodyPr>
            <a:spAutoFit/>
          </a:bodyPr>
          <a:lstStyle/>
          <a:p>
            <a:r>
              <a:rPr lang="en-US" sz="1400" dirty="0">
                <a:hlinkClick r:id="rId4"/>
              </a:rPr>
              <a:t>https://gtlcenter.org/technical-assistance/professional-learning-modules</a:t>
            </a:r>
            <a:endParaRPr lang="en-US" sz="1400" dirty="0"/>
          </a:p>
        </p:txBody>
      </p:sp>
    </p:spTree>
    <p:extLst>
      <p:ext uri="{BB962C8B-B14F-4D97-AF65-F5344CB8AC3E}">
        <p14:creationId xmlns:p14="http://schemas.microsoft.com/office/powerpoint/2010/main" val="31872849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282F68-BDDE-4EFC-B163-094889CF65F4}"/>
              </a:ext>
            </a:extLst>
          </p:cNvPr>
          <p:cNvSpPr>
            <a:spLocks noGrp="1"/>
          </p:cNvSpPr>
          <p:nvPr>
            <p:ph type="title"/>
          </p:nvPr>
        </p:nvSpPr>
        <p:spPr/>
        <p:txBody>
          <a:bodyPr/>
          <a:lstStyle/>
          <a:p>
            <a:r>
              <a:rPr lang="en-US" dirty="0"/>
              <a:t>National Governors Association </a:t>
            </a:r>
            <a:br>
              <a:rPr lang="en-US" dirty="0"/>
            </a:br>
            <a:r>
              <a:rPr lang="en-US" dirty="0"/>
              <a:t>School Leadership Podcast</a:t>
            </a:r>
          </a:p>
        </p:txBody>
      </p:sp>
      <p:sp>
        <p:nvSpPr>
          <p:cNvPr id="4" name="Slide Number Placeholder 3">
            <a:extLst>
              <a:ext uri="{FF2B5EF4-FFF2-40B4-BE49-F238E27FC236}">
                <a16:creationId xmlns:a16="http://schemas.microsoft.com/office/drawing/2014/main" id="{D8A98597-F1B8-47C2-BDB5-B4350904C29B}"/>
              </a:ext>
            </a:extLst>
          </p:cNvPr>
          <p:cNvSpPr>
            <a:spLocks noGrp="1"/>
          </p:cNvSpPr>
          <p:nvPr>
            <p:ph type="sldNum" sz="quarter" idx="10"/>
          </p:nvPr>
        </p:nvSpPr>
        <p:spPr/>
        <p:txBody>
          <a:bodyPr/>
          <a:lstStyle/>
          <a:p>
            <a:pPr algn="r"/>
            <a:fld id="{F3477EC8-074D-41C4-94AE-E9EA7CEEA348}" type="slidenum">
              <a:rPr lang="en-US" smtClean="0"/>
              <a:pPr algn="r"/>
              <a:t>44</a:t>
            </a:fld>
            <a:endParaRPr lang="en-US" dirty="0"/>
          </a:p>
        </p:txBody>
      </p:sp>
      <p:pic>
        <p:nvPicPr>
          <p:cNvPr id="1026" name="Picture 2" descr="https://www.nga.org/wp-content/uploads/2019/05/NGA_EdPodcast_Logo-300x300.png">
            <a:extLst>
              <a:ext uri="{FF2B5EF4-FFF2-40B4-BE49-F238E27FC236}">
                <a16:creationId xmlns:a16="http://schemas.microsoft.com/office/drawing/2014/main" id="{841FAB63-220D-41F9-94FD-7034ADC070E1}"/>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8417982" y="1844811"/>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E06820D-0A21-4394-8BE3-2AC60A8704C3}"/>
              </a:ext>
            </a:extLst>
          </p:cNvPr>
          <p:cNvSpPr txBox="1"/>
          <p:nvPr/>
        </p:nvSpPr>
        <p:spPr>
          <a:xfrm>
            <a:off x="4605269" y="5447029"/>
            <a:ext cx="7277698" cy="307777"/>
          </a:xfrm>
          <a:prstGeom prst="rect">
            <a:avLst/>
          </a:prstGeom>
          <a:noFill/>
        </p:spPr>
        <p:txBody>
          <a:bodyPr wrap="none" rtlCol="0">
            <a:spAutoFit/>
          </a:bodyPr>
          <a:lstStyle/>
          <a:p>
            <a:r>
              <a:rPr lang="en-US" sz="1400" dirty="0">
                <a:hlinkClick r:id="rId3"/>
              </a:rPr>
              <a:t>https://www.nga.org/center/issues/education-issues/school-leadership-hot-topics-podcast/</a:t>
            </a:r>
            <a:endParaRPr lang="en-US" sz="1400" dirty="0"/>
          </a:p>
        </p:txBody>
      </p:sp>
      <p:sp>
        <p:nvSpPr>
          <p:cNvPr id="6" name="TextBox 5">
            <a:extLst>
              <a:ext uri="{FF2B5EF4-FFF2-40B4-BE49-F238E27FC236}">
                <a16:creationId xmlns:a16="http://schemas.microsoft.com/office/drawing/2014/main" id="{D42485B3-B2B6-43F3-8305-D639C9F7F535}"/>
              </a:ext>
            </a:extLst>
          </p:cNvPr>
          <p:cNvSpPr txBox="1"/>
          <p:nvPr/>
        </p:nvSpPr>
        <p:spPr>
          <a:xfrm>
            <a:off x="916518" y="1828222"/>
            <a:ext cx="6487459" cy="4247317"/>
          </a:xfrm>
          <a:prstGeom prst="rect">
            <a:avLst/>
          </a:prstGeom>
          <a:noFill/>
        </p:spPr>
        <p:txBody>
          <a:bodyPr wrap="square" rtlCol="0">
            <a:spAutoFit/>
          </a:bodyPr>
          <a:lstStyle/>
          <a:p>
            <a:pPr>
              <a:lnSpc>
                <a:spcPct val="150000"/>
              </a:lnSpc>
            </a:pPr>
            <a:r>
              <a:rPr lang="en-US" b="1" dirty="0">
                <a:solidFill>
                  <a:schemeClr val="tx2">
                    <a:lumMod val="75000"/>
                  </a:schemeClr>
                </a:solidFill>
              </a:rPr>
              <a:t>Episode 1:</a:t>
            </a:r>
            <a:r>
              <a:rPr lang="en-US" dirty="0"/>
              <a:t> Principal Pipelines</a:t>
            </a:r>
          </a:p>
          <a:p>
            <a:pPr>
              <a:lnSpc>
                <a:spcPct val="150000"/>
              </a:lnSpc>
            </a:pPr>
            <a:r>
              <a:rPr lang="en-US" b="1" dirty="0">
                <a:solidFill>
                  <a:schemeClr val="tx2">
                    <a:lumMod val="75000"/>
                  </a:schemeClr>
                </a:solidFill>
              </a:rPr>
              <a:t>Episode 2: </a:t>
            </a:r>
            <a:r>
              <a:rPr lang="en-US" dirty="0"/>
              <a:t>Principal Turnover and Teacher Shortages</a:t>
            </a:r>
          </a:p>
          <a:p>
            <a:pPr>
              <a:lnSpc>
                <a:spcPct val="150000"/>
              </a:lnSpc>
            </a:pPr>
            <a:r>
              <a:rPr lang="en-US" b="1" dirty="0">
                <a:solidFill>
                  <a:schemeClr val="tx2">
                    <a:lumMod val="75000"/>
                  </a:schemeClr>
                </a:solidFill>
              </a:rPr>
              <a:t>Episode 3: </a:t>
            </a:r>
            <a:r>
              <a:rPr lang="en-US" dirty="0"/>
              <a:t>Research and Impact of Effective Principals</a:t>
            </a:r>
          </a:p>
          <a:p>
            <a:pPr>
              <a:lnSpc>
                <a:spcPct val="150000"/>
              </a:lnSpc>
            </a:pPr>
            <a:r>
              <a:rPr lang="en-US" b="1" dirty="0">
                <a:solidFill>
                  <a:schemeClr val="tx2">
                    <a:lumMod val="75000"/>
                  </a:schemeClr>
                </a:solidFill>
              </a:rPr>
              <a:t>Episode 4: </a:t>
            </a:r>
            <a:r>
              <a:rPr lang="en-US" dirty="0"/>
              <a:t>Principal Preparation</a:t>
            </a:r>
          </a:p>
          <a:p>
            <a:pPr>
              <a:lnSpc>
                <a:spcPct val="150000"/>
              </a:lnSpc>
            </a:pPr>
            <a:r>
              <a:rPr lang="en-US" b="1" dirty="0">
                <a:solidFill>
                  <a:schemeClr val="tx2">
                    <a:lumMod val="75000"/>
                  </a:schemeClr>
                </a:solidFill>
              </a:rPr>
              <a:t>Episode 5: </a:t>
            </a:r>
            <a:r>
              <a:rPr lang="en-US" dirty="0"/>
              <a:t>Policy Levers for Advancing School Leadership</a:t>
            </a:r>
          </a:p>
          <a:p>
            <a:pPr>
              <a:lnSpc>
                <a:spcPct val="150000"/>
              </a:lnSpc>
            </a:pPr>
            <a:r>
              <a:rPr lang="en-US" b="1" dirty="0">
                <a:solidFill>
                  <a:schemeClr val="tx2">
                    <a:lumMod val="75000"/>
                  </a:schemeClr>
                </a:solidFill>
              </a:rPr>
              <a:t>Episode 6: </a:t>
            </a:r>
            <a:r>
              <a:rPr lang="en-US" dirty="0"/>
              <a:t>Leveraging ESSA </a:t>
            </a:r>
          </a:p>
          <a:p>
            <a:pPr>
              <a:lnSpc>
                <a:spcPct val="150000"/>
              </a:lnSpc>
            </a:pPr>
            <a:r>
              <a:rPr lang="en-US" b="1" dirty="0">
                <a:solidFill>
                  <a:schemeClr val="tx2">
                    <a:lumMod val="75000"/>
                  </a:schemeClr>
                </a:solidFill>
              </a:rPr>
              <a:t>Episode 7: </a:t>
            </a:r>
            <a:r>
              <a:rPr lang="en-US" dirty="0"/>
              <a:t>Principal Professional Development</a:t>
            </a:r>
          </a:p>
          <a:p>
            <a:pPr>
              <a:lnSpc>
                <a:spcPct val="150000"/>
              </a:lnSpc>
            </a:pPr>
            <a:r>
              <a:rPr lang="en-US" b="1" dirty="0">
                <a:solidFill>
                  <a:schemeClr val="tx2">
                    <a:lumMod val="75000"/>
                  </a:schemeClr>
                </a:solidFill>
              </a:rPr>
              <a:t>Episode 8: </a:t>
            </a:r>
            <a:r>
              <a:rPr lang="en-US" dirty="0"/>
              <a:t>International Exemplars</a:t>
            </a:r>
          </a:p>
          <a:p>
            <a:endParaRPr lang="en-US" dirty="0"/>
          </a:p>
          <a:p>
            <a:endParaRPr lang="en-US" dirty="0"/>
          </a:p>
          <a:p>
            <a:endParaRPr lang="en-US" dirty="0"/>
          </a:p>
        </p:txBody>
      </p:sp>
    </p:spTree>
    <p:extLst>
      <p:ext uri="{BB962C8B-B14F-4D97-AF65-F5344CB8AC3E}">
        <p14:creationId xmlns:p14="http://schemas.microsoft.com/office/powerpoint/2010/main" val="28528120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CSSO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1005" y="653585"/>
            <a:ext cx="4217678" cy="2246372"/>
          </a:xfrm>
          <a:prstGeom prst="rect">
            <a:avLst/>
          </a:prstGeom>
        </p:spPr>
      </p:pic>
      <p:pic>
        <p:nvPicPr>
          <p:cNvPr id="5" name="Picture 4" descr="CEEDAR Logo"/>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56189" y="1205847"/>
            <a:ext cx="4514806" cy="1502728"/>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22537C37-DFFE-F74B-9713-0AE35D74F286}"/>
              </a:ext>
            </a:extLst>
          </p:cNvPr>
          <p:cNvSpPr>
            <a:spLocks noGrp="1"/>
          </p:cNvSpPr>
          <p:nvPr>
            <p:ph type="sldNum" sz="quarter" idx="12"/>
          </p:nvPr>
        </p:nvSpPr>
        <p:spPr/>
        <p:txBody>
          <a:bodyPr/>
          <a:lstStyle/>
          <a:p>
            <a:fld id="{4736CAB8-4683-447B-A34F-6CF8A3E6BF5F}" type="slidenum">
              <a:rPr lang="en-US" altLang="en-US" smtClean="0">
                <a:solidFill>
                  <a:srgbClr val="000000"/>
                </a:solidFill>
              </a:rPr>
              <a:pPr/>
              <a:t>45</a:t>
            </a:fld>
            <a:endParaRPr lang="en-US" altLang="en-US">
              <a:solidFill>
                <a:srgbClr val="000000"/>
              </a:solidFill>
            </a:endParaRPr>
          </a:p>
        </p:txBody>
      </p:sp>
      <p:pic>
        <p:nvPicPr>
          <p:cNvPr id="4" name="Picture 3">
            <a:extLst>
              <a:ext uri="{FF2B5EF4-FFF2-40B4-BE49-F238E27FC236}">
                <a16:creationId xmlns:a16="http://schemas.microsoft.com/office/drawing/2014/main" id="{6C9DBE1A-B306-4B1C-9840-7E7A48184D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1303" y="3187687"/>
            <a:ext cx="4889772" cy="2444886"/>
          </a:xfrm>
          <a:prstGeom prst="rect">
            <a:avLst/>
          </a:prstGeom>
        </p:spPr>
      </p:pic>
    </p:spTree>
    <p:extLst>
      <p:ext uri="{BB962C8B-B14F-4D97-AF65-F5344CB8AC3E}">
        <p14:creationId xmlns:p14="http://schemas.microsoft.com/office/powerpoint/2010/main" val="632074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CCSSO: </a:t>
            </a:r>
            <a:br>
              <a:rPr lang="en-US" b="1" dirty="0"/>
            </a:br>
            <a:r>
              <a:rPr lang="en-US" b="1" dirty="0"/>
              <a:t>States Leading for Equity</a:t>
            </a:r>
            <a:endParaRPr lang="en-US" dirty="0"/>
          </a:p>
        </p:txBody>
      </p:sp>
      <p:sp>
        <p:nvSpPr>
          <p:cNvPr id="5" name="Content Placeholder 2"/>
          <p:cNvSpPr txBox="1">
            <a:spLocks/>
          </p:cNvSpPr>
          <p:nvPr/>
        </p:nvSpPr>
        <p:spPr bwMode="auto">
          <a:xfrm>
            <a:off x="201522" y="1305628"/>
            <a:ext cx="7973594" cy="4928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Font typeface="Wingdings" panose="05000000000000000000" pitchFamily="2" charset="2"/>
              <a:buChar char="z"/>
              <a:defRPr sz="2400">
                <a:solidFill>
                  <a:schemeClr val="tx1"/>
                </a:solidFill>
                <a:latin typeface="+mn-lt"/>
                <a:ea typeface="ＭＳ Ｐゴシック" pitchFamily="18" charset="-128"/>
                <a:cs typeface="+mn-cs"/>
              </a:defRPr>
            </a:lvl1pPr>
            <a:lvl2pPr marL="742950" indent="-285750" algn="l" rtl="0" eaLnBrk="0" fontAlgn="base" hangingPunct="0">
              <a:spcBef>
                <a:spcPct val="20000"/>
              </a:spcBef>
              <a:spcAft>
                <a:spcPct val="0"/>
              </a:spcAft>
              <a:buClr>
                <a:schemeClr val="accent2"/>
              </a:buClr>
              <a:buFont typeface="Wingdings" panose="05000000000000000000" pitchFamily="2" charset="2"/>
              <a:buChar char="§"/>
              <a:defRPr sz="2000">
                <a:solidFill>
                  <a:schemeClr val="tx1"/>
                </a:solidFill>
                <a:latin typeface="+mn-lt"/>
                <a:ea typeface="ＭＳ Ｐゴシック" pitchFamily="18" charset="-128"/>
                <a:cs typeface="+mn-cs"/>
              </a:defRPr>
            </a:lvl2pPr>
            <a:lvl3pPr marL="1143000" indent="-228600" algn="l" rtl="0" eaLnBrk="0" fontAlgn="base" hangingPunct="0">
              <a:spcBef>
                <a:spcPct val="20000"/>
              </a:spcBef>
              <a:spcAft>
                <a:spcPct val="0"/>
              </a:spcAft>
              <a:buClr>
                <a:schemeClr val="accent2"/>
              </a:buClr>
              <a:buChar char="•"/>
              <a:defRPr>
                <a:solidFill>
                  <a:schemeClr val="tx1"/>
                </a:solidFill>
                <a:latin typeface="+mn-lt"/>
                <a:ea typeface="ＭＳ Ｐゴシック" pitchFamily="18" charset="-128"/>
                <a:cs typeface="+mn-cs"/>
              </a:defRPr>
            </a:lvl3pPr>
            <a:lvl4pPr marL="1600200" indent="-228600" algn="l" rtl="0" eaLnBrk="0" fontAlgn="base" hangingPunct="0">
              <a:spcBef>
                <a:spcPct val="20000"/>
              </a:spcBef>
              <a:spcAft>
                <a:spcPct val="0"/>
              </a:spcAft>
              <a:buClr>
                <a:schemeClr val="accent2"/>
              </a:buClr>
              <a:buChar char="–"/>
              <a:defRPr sz="1600">
                <a:solidFill>
                  <a:schemeClr val="tx1"/>
                </a:solidFill>
                <a:latin typeface="+mn-lt"/>
                <a:ea typeface="ＭＳ Ｐゴシック" pitchFamily="18" charset="-128"/>
                <a:cs typeface="+mn-cs"/>
              </a:defRPr>
            </a:lvl4pPr>
            <a:lvl5pPr marL="2057400" indent="-228600" algn="l" rtl="0" eaLnBrk="0" fontAlgn="base" hangingPunct="0">
              <a:spcBef>
                <a:spcPct val="20000"/>
              </a:spcBef>
              <a:spcAft>
                <a:spcPct val="0"/>
              </a:spcAft>
              <a:buClr>
                <a:schemeClr val="accent2"/>
              </a:buClr>
              <a:buChar char="»"/>
              <a:defRPr sz="1600">
                <a:solidFill>
                  <a:schemeClr val="tx1"/>
                </a:solidFill>
                <a:latin typeface="+mn-lt"/>
                <a:ea typeface="ＭＳ Ｐゴシック" pitchFamily="18" charset="-128"/>
                <a:cs typeface="+mn-cs"/>
              </a:defRPr>
            </a:lvl5pPr>
            <a:lvl6pPr marL="2514600" indent="-228600" algn="l" rtl="0" fontAlgn="base">
              <a:spcBef>
                <a:spcPct val="20000"/>
              </a:spcBef>
              <a:spcAft>
                <a:spcPct val="0"/>
              </a:spcAft>
              <a:buClr>
                <a:schemeClr val="accent2"/>
              </a:buClr>
              <a:buChar char="»"/>
              <a:defRPr sz="1600">
                <a:solidFill>
                  <a:schemeClr val="tx1"/>
                </a:solidFill>
                <a:latin typeface="+mn-lt"/>
                <a:cs typeface="+mn-cs"/>
              </a:defRPr>
            </a:lvl6pPr>
            <a:lvl7pPr marL="2971800" indent="-228600" algn="l" rtl="0" fontAlgn="base">
              <a:spcBef>
                <a:spcPct val="20000"/>
              </a:spcBef>
              <a:spcAft>
                <a:spcPct val="0"/>
              </a:spcAft>
              <a:buClr>
                <a:schemeClr val="accent2"/>
              </a:buClr>
              <a:buChar char="»"/>
              <a:defRPr sz="1600">
                <a:solidFill>
                  <a:schemeClr val="tx1"/>
                </a:solidFill>
                <a:latin typeface="+mn-lt"/>
                <a:cs typeface="+mn-cs"/>
              </a:defRPr>
            </a:lvl7pPr>
            <a:lvl8pPr marL="3429000" indent="-228600" algn="l" rtl="0" fontAlgn="base">
              <a:spcBef>
                <a:spcPct val="20000"/>
              </a:spcBef>
              <a:spcAft>
                <a:spcPct val="0"/>
              </a:spcAft>
              <a:buClr>
                <a:schemeClr val="accent2"/>
              </a:buClr>
              <a:buChar char="»"/>
              <a:defRPr sz="1600">
                <a:solidFill>
                  <a:schemeClr val="tx1"/>
                </a:solidFill>
                <a:latin typeface="+mn-lt"/>
                <a:cs typeface="+mn-cs"/>
              </a:defRPr>
            </a:lvl8pPr>
            <a:lvl9pPr marL="3886200" indent="-228600" algn="l" rtl="0" fontAlgn="base">
              <a:spcBef>
                <a:spcPct val="20000"/>
              </a:spcBef>
              <a:spcAft>
                <a:spcPct val="0"/>
              </a:spcAft>
              <a:buClr>
                <a:schemeClr val="accent2"/>
              </a:buClr>
              <a:buChar char="»"/>
              <a:defRPr sz="1600">
                <a:solidFill>
                  <a:schemeClr val="tx1"/>
                </a:solidFill>
                <a:latin typeface="+mn-lt"/>
                <a:cs typeface="+mn-cs"/>
              </a:defRPr>
            </a:lvl9pPr>
          </a:lstStyle>
          <a:p>
            <a:pPr>
              <a:buClr>
                <a:srgbClr val="006B6E"/>
              </a:buClr>
            </a:pPr>
            <a:r>
              <a:rPr lang="en-US" b="1" i="1" kern="0" dirty="0">
                <a:solidFill>
                  <a:srgbClr val="000000"/>
                </a:solidFill>
                <a:ea typeface="Verdana" panose="020B0604030504040204" pitchFamily="34" charset="0"/>
                <a:cs typeface="Verdana" panose="020B0604030504040204" pitchFamily="34" charset="0"/>
              </a:rPr>
              <a:t>Leading for Equity</a:t>
            </a:r>
            <a:r>
              <a:rPr lang="en-US" kern="0" dirty="0">
                <a:solidFill>
                  <a:srgbClr val="000000"/>
                </a:solidFill>
                <a:ea typeface="Verdana" panose="020B0604030504040204" pitchFamily="34" charset="0"/>
                <a:cs typeface="Verdana" panose="020B0604030504040204" pitchFamily="34" charset="0"/>
              </a:rPr>
              <a:t>, a</a:t>
            </a:r>
            <a:r>
              <a:rPr lang="en-US" i="1" kern="0" dirty="0">
                <a:solidFill>
                  <a:srgbClr val="000000"/>
                </a:solidFill>
                <a:ea typeface="Verdana" panose="020B0604030504040204" pitchFamily="34" charset="0"/>
                <a:cs typeface="Verdana" panose="020B0604030504040204" pitchFamily="34" charset="0"/>
              </a:rPr>
              <a:t> s</a:t>
            </a:r>
            <a:r>
              <a:rPr lang="en-US" kern="0" dirty="0">
                <a:solidFill>
                  <a:srgbClr val="000000"/>
                </a:solidFill>
                <a:ea typeface="Verdana" panose="020B0604030504040204" pitchFamily="34" charset="0"/>
                <a:cs typeface="Verdana" panose="020B0604030504040204" pitchFamily="34" charset="0"/>
              </a:rPr>
              <a:t>eries of commitments to help SEAs take action to achieve </a:t>
            </a:r>
            <a:r>
              <a:rPr lang="en-US" b="1" kern="0" dirty="0">
                <a:solidFill>
                  <a:srgbClr val="000000"/>
                </a:solidFill>
                <a:ea typeface="Verdana" panose="020B0604030504040204" pitchFamily="34" charset="0"/>
                <a:cs typeface="Verdana" panose="020B0604030504040204" pitchFamily="34" charset="0"/>
              </a:rPr>
              <a:t>educational equity:</a:t>
            </a:r>
          </a:p>
          <a:p>
            <a:pPr lvl="1">
              <a:buClr>
                <a:srgbClr val="006B6E"/>
              </a:buClr>
            </a:pPr>
            <a:r>
              <a:rPr lang="en-US" kern="0" dirty="0">
                <a:solidFill>
                  <a:srgbClr val="000000"/>
                </a:solidFill>
                <a:ea typeface="Verdana" panose="020B0604030504040204" pitchFamily="34" charset="0"/>
                <a:cs typeface="Verdana" panose="020B0604030504040204" pitchFamily="34" charset="0"/>
              </a:rPr>
              <a:t>Prioritize equity – set a vision</a:t>
            </a:r>
          </a:p>
          <a:p>
            <a:pPr lvl="1">
              <a:buClr>
                <a:srgbClr val="006B6E"/>
              </a:buClr>
            </a:pPr>
            <a:r>
              <a:rPr lang="en-US" kern="0" dirty="0">
                <a:solidFill>
                  <a:srgbClr val="000000"/>
                </a:solidFill>
                <a:ea typeface="Verdana" panose="020B0604030504040204" pitchFamily="34" charset="0"/>
                <a:cs typeface="Verdana" panose="020B0604030504040204" pitchFamily="34" charset="0"/>
              </a:rPr>
              <a:t>Start from within – focus on the SEA</a:t>
            </a:r>
          </a:p>
          <a:p>
            <a:pPr lvl="1">
              <a:buClr>
                <a:srgbClr val="006B6E"/>
              </a:buClr>
            </a:pPr>
            <a:r>
              <a:rPr lang="en-US" kern="0" dirty="0">
                <a:solidFill>
                  <a:srgbClr val="000000"/>
                </a:solidFill>
                <a:ea typeface="Verdana" panose="020B0604030504040204" pitchFamily="34" charset="0"/>
                <a:cs typeface="Verdana" panose="020B0604030504040204" pitchFamily="34" charset="0"/>
              </a:rPr>
              <a:t>Measure what matters – create accountability</a:t>
            </a:r>
          </a:p>
          <a:p>
            <a:pPr lvl="1">
              <a:buClr>
                <a:srgbClr val="006B6E"/>
              </a:buClr>
            </a:pPr>
            <a:r>
              <a:rPr lang="en-US" kern="0" dirty="0">
                <a:solidFill>
                  <a:srgbClr val="000000"/>
                </a:solidFill>
                <a:ea typeface="Verdana" panose="020B0604030504040204" pitchFamily="34" charset="0"/>
                <a:cs typeface="Verdana" panose="020B0604030504040204" pitchFamily="34" charset="0"/>
              </a:rPr>
              <a:t>Go local – support LEAs</a:t>
            </a:r>
          </a:p>
          <a:p>
            <a:pPr lvl="1">
              <a:buClr>
                <a:srgbClr val="006B6E"/>
              </a:buClr>
            </a:pPr>
            <a:r>
              <a:rPr lang="en-US" kern="0" dirty="0">
                <a:solidFill>
                  <a:srgbClr val="000000"/>
                </a:solidFill>
                <a:ea typeface="Verdana" panose="020B0604030504040204" pitchFamily="34" charset="0"/>
                <a:cs typeface="Verdana" panose="020B0604030504040204" pitchFamily="34" charset="0"/>
              </a:rPr>
              <a:t>Follow the money – allocate resources</a:t>
            </a:r>
          </a:p>
          <a:p>
            <a:pPr lvl="1">
              <a:buClr>
                <a:srgbClr val="006B6E"/>
              </a:buClr>
            </a:pPr>
            <a:r>
              <a:rPr lang="en-US" kern="0" dirty="0">
                <a:solidFill>
                  <a:srgbClr val="000000"/>
                </a:solidFill>
                <a:ea typeface="Verdana" panose="020B0604030504040204" pitchFamily="34" charset="0"/>
                <a:cs typeface="Verdana" panose="020B0604030504040204" pitchFamily="34" charset="0"/>
              </a:rPr>
              <a:t>Start early – early childhood focus</a:t>
            </a:r>
          </a:p>
          <a:p>
            <a:pPr lvl="1">
              <a:buClr>
                <a:srgbClr val="006B6E"/>
              </a:buClr>
            </a:pPr>
            <a:r>
              <a:rPr lang="en-US" kern="0" dirty="0">
                <a:solidFill>
                  <a:srgbClr val="000000"/>
                </a:solidFill>
                <a:ea typeface="Verdana" panose="020B0604030504040204" pitchFamily="34" charset="0"/>
                <a:cs typeface="Verdana" panose="020B0604030504040204" pitchFamily="34" charset="0"/>
              </a:rPr>
              <a:t>Engage deeply – equitable access to standards and assessment</a:t>
            </a:r>
          </a:p>
          <a:p>
            <a:pPr lvl="1">
              <a:buClr>
                <a:srgbClr val="006B6E"/>
              </a:buClr>
            </a:pPr>
            <a:r>
              <a:rPr lang="en-US" kern="0" dirty="0">
                <a:solidFill>
                  <a:srgbClr val="000000"/>
                </a:solidFill>
                <a:ea typeface="Verdana" panose="020B0604030504040204" pitchFamily="34" charset="0"/>
                <a:cs typeface="Verdana" panose="020B0604030504040204" pitchFamily="34" charset="0"/>
              </a:rPr>
              <a:t>Value people – support teachers and leaders</a:t>
            </a:r>
          </a:p>
          <a:p>
            <a:pPr lvl="1">
              <a:buClr>
                <a:srgbClr val="006B6E"/>
              </a:buClr>
            </a:pPr>
            <a:r>
              <a:rPr lang="en-US" kern="0" dirty="0">
                <a:solidFill>
                  <a:srgbClr val="000000"/>
                </a:solidFill>
                <a:ea typeface="Verdana" panose="020B0604030504040204" pitchFamily="34" charset="0"/>
                <a:cs typeface="Verdana" panose="020B0604030504040204" pitchFamily="34" charset="0"/>
              </a:rPr>
              <a:t>Improve conditions for learning – culture, climate, SEL</a:t>
            </a:r>
          </a:p>
          <a:p>
            <a:pPr lvl="1">
              <a:buClr>
                <a:srgbClr val="006B6E"/>
              </a:buClr>
            </a:pPr>
            <a:r>
              <a:rPr lang="en-US" kern="0" dirty="0">
                <a:solidFill>
                  <a:srgbClr val="000000"/>
                </a:solidFill>
                <a:ea typeface="Verdana" panose="020B0604030504040204" pitchFamily="34" charset="0"/>
                <a:cs typeface="Verdana" panose="020B0604030504040204" pitchFamily="34" charset="0"/>
              </a:rPr>
              <a:t>Empower student options – parent choice</a:t>
            </a:r>
          </a:p>
          <a:p>
            <a:pPr>
              <a:buClr>
                <a:srgbClr val="006B6E"/>
              </a:buClr>
            </a:pPr>
            <a:endParaRPr lang="en-US" sz="2000" kern="0" dirty="0">
              <a:solidFill>
                <a:srgbClr val="000000"/>
              </a:solidFill>
            </a:endParaRPr>
          </a:p>
          <a:p>
            <a:pPr>
              <a:buClr>
                <a:srgbClr val="006B6E"/>
              </a:buClr>
            </a:pPr>
            <a:endParaRPr lang="en-US" kern="0" dirty="0">
              <a:solidFill>
                <a:srgbClr val="000000"/>
              </a:solidFill>
            </a:endParaRPr>
          </a:p>
        </p:txBody>
      </p:sp>
      <p:pic>
        <p:nvPicPr>
          <p:cNvPr id="4" name="Content Placeholder 4" descr="Cover page of &quot;Leading for Equity: Opportunities for State Education Chiefs&quo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081301" y="115945"/>
            <a:ext cx="3509566" cy="4202723"/>
          </a:xfrm>
          <a:prstGeom prst="rect">
            <a:avLst/>
          </a:prstGeom>
        </p:spPr>
      </p:pic>
      <p:sp>
        <p:nvSpPr>
          <p:cNvPr id="3" name="Slide Number Placeholder 2">
            <a:extLst>
              <a:ext uri="{FF2B5EF4-FFF2-40B4-BE49-F238E27FC236}">
                <a16:creationId xmlns:a16="http://schemas.microsoft.com/office/drawing/2014/main" id="{8086A46E-A854-9543-97C0-F0548FCFEEB4}"/>
              </a:ext>
            </a:extLst>
          </p:cNvPr>
          <p:cNvSpPr>
            <a:spLocks noGrp="1"/>
          </p:cNvSpPr>
          <p:nvPr>
            <p:ph type="sldNum" sz="quarter" idx="12"/>
          </p:nvPr>
        </p:nvSpPr>
        <p:spPr/>
        <p:txBody>
          <a:bodyPr/>
          <a:lstStyle/>
          <a:p>
            <a:fld id="{FC216D3E-42A6-4B87-AE65-79ACD2B48497}" type="slidenum">
              <a:rPr lang="en-US" altLang="en-US" smtClean="0">
                <a:solidFill>
                  <a:srgbClr val="000000"/>
                </a:solidFill>
              </a:rPr>
              <a:pPr/>
              <a:t>5</a:t>
            </a:fld>
            <a:endParaRPr lang="en-US" altLang="en-US">
              <a:solidFill>
                <a:srgbClr val="000000"/>
              </a:solidFill>
            </a:endParaRPr>
          </a:p>
        </p:txBody>
      </p:sp>
      <p:sp>
        <p:nvSpPr>
          <p:cNvPr id="7" name="TextBox 6">
            <a:extLst>
              <a:ext uri="{FF2B5EF4-FFF2-40B4-BE49-F238E27FC236}">
                <a16:creationId xmlns:a16="http://schemas.microsoft.com/office/drawing/2014/main" id="{E02EAA29-6CDD-4173-9C34-24E9650783D0}"/>
              </a:ext>
            </a:extLst>
          </p:cNvPr>
          <p:cNvSpPr txBox="1"/>
          <p:nvPr/>
        </p:nvSpPr>
        <p:spPr>
          <a:xfrm>
            <a:off x="8223196" y="4402953"/>
            <a:ext cx="3367671" cy="2339102"/>
          </a:xfrm>
          <a:prstGeom prst="rect">
            <a:avLst/>
          </a:prstGeom>
          <a:noFill/>
        </p:spPr>
        <p:txBody>
          <a:bodyPr wrap="square" rtlCol="0">
            <a:spAutoFit/>
          </a:bodyPr>
          <a:lstStyle/>
          <a:p>
            <a:r>
              <a:rPr lang="en-US" sz="1600" b="1" i="1" kern="0" dirty="0">
                <a:solidFill>
                  <a:srgbClr val="000000"/>
                </a:solidFill>
                <a:ea typeface="Verdana" panose="020B0604030504040204" pitchFamily="34" charset="0"/>
                <a:cs typeface="Verdana" panose="020B0604030504040204" pitchFamily="34" charset="0"/>
              </a:rPr>
              <a:t>Educational Equity means </a:t>
            </a:r>
            <a:r>
              <a:rPr lang="en-US" sz="1600" kern="0" dirty="0">
                <a:solidFill>
                  <a:srgbClr val="000000"/>
                </a:solidFill>
                <a:ea typeface="Verdana" panose="020B0604030504040204" pitchFamily="34" charset="0"/>
                <a:cs typeface="Verdana" panose="020B0604030504040204" pitchFamily="34" charset="0"/>
              </a:rPr>
              <a:t>that every student has access to the resources and educational rigor they need, at the right moment in their education across race, gender, ethnicity, language, disability, sexual orientation, family background, and/or family income.</a:t>
            </a:r>
          </a:p>
          <a:p>
            <a:endParaRPr lang="en-US" dirty="0"/>
          </a:p>
        </p:txBody>
      </p:sp>
    </p:spTree>
    <p:extLst>
      <p:ext uri="{BB962C8B-B14F-4D97-AF65-F5344CB8AC3E}">
        <p14:creationId xmlns:p14="http://schemas.microsoft.com/office/powerpoint/2010/main" val="1140297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Inclusive Principal Leadership: </a:t>
            </a:r>
            <a:br>
              <a:rPr lang="en-US" b="1" dirty="0"/>
            </a:br>
            <a:r>
              <a:rPr lang="en-US" b="1" dirty="0"/>
              <a:t>PSEL standards</a:t>
            </a:r>
            <a:endParaRPr lang="en-US" dirty="0"/>
          </a:p>
        </p:txBody>
      </p:sp>
      <p:sp>
        <p:nvSpPr>
          <p:cNvPr id="5" name="Content Placeholder 2"/>
          <p:cNvSpPr txBox="1">
            <a:spLocks/>
          </p:cNvSpPr>
          <p:nvPr/>
        </p:nvSpPr>
        <p:spPr bwMode="auto">
          <a:xfrm>
            <a:off x="1" y="1141506"/>
            <a:ext cx="7033098" cy="5329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Font typeface="Wingdings" panose="05000000000000000000" pitchFamily="2" charset="2"/>
              <a:buChar char="z"/>
              <a:defRPr sz="2400">
                <a:solidFill>
                  <a:schemeClr val="tx1"/>
                </a:solidFill>
                <a:latin typeface="+mn-lt"/>
                <a:ea typeface="ＭＳ Ｐゴシック" pitchFamily="18" charset="-128"/>
                <a:cs typeface="+mn-cs"/>
              </a:defRPr>
            </a:lvl1pPr>
            <a:lvl2pPr marL="742950" indent="-285750" algn="l" rtl="0" eaLnBrk="0" fontAlgn="base" hangingPunct="0">
              <a:spcBef>
                <a:spcPct val="20000"/>
              </a:spcBef>
              <a:spcAft>
                <a:spcPct val="0"/>
              </a:spcAft>
              <a:buClr>
                <a:schemeClr val="accent2"/>
              </a:buClr>
              <a:buFont typeface="Wingdings" panose="05000000000000000000" pitchFamily="2" charset="2"/>
              <a:buChar char="§"/>
              <a:defRPr sz="2000">
                <a:solidFill>
                  <a:schemeClr val="tx1"/>
                </a:solidFill>
                <a:latin typeface="+mn-lt"/>
                <a:ea typeface="ＭＳ Ｐゴシック" pitchFamily="18" charset="-128"/>
                <a:cs typeface="+mn-cs"/>
              </a:defRPr>
            </a:lvl2pPr>
            <a:lvl3pPr marL="1143000" indent="-228600" algn="l" rtl="0" eaLnBrk="0" fontAlgn="base" hangingPunct="0">
              <a:spcBef>
                <a:spcPct val="20000"/>
              </a:spcBef>
              <a:spcAft>
                <a:spcPct val="0"/>
              </a:spcAft>
              <a:buClr>
                <a:schemeClr val="accent2"/>
              </a:buClr>
              <a:buChar char="•"/>
              <a:defRPr>
                <a:solidFill>
                  <a:schemeClr val="tx1"/>
                </a:solidFill>
                <a:latin typeface="+mn-lt"/>
                <a:ea typeface="ＭＳ Ｐゴシック" pitchFamily="18" charset="-128"/>
                <a:cs typeface="+mn-cs"/>
              </a:defRPr>
            </a:lvl3pPr>
            <a:lvl4pPr marL="1600200" indent="-228600" algn="l" rtl="0" eaLnBrk="0" fontAlgn="base" hangingPunct="0">
              <a:spcBef>
                <a:spcPct val="20000"/>
              </a:spcBef>
              <a:spcAft>
                <a:spcPct val="0"/>
              </a:spcAft>
              <a:buClr>
                <a:schemeClr val="accent2"/>
              </a:buClr>
              <a:buChar char="–"/>
              <a:defRPr sz="1600">
                <a:solidFill>
                  <a:schemeClr val="tx1"/>
                </a:solidFill>
                <a:latin typeface="+mn-lt"/>
                <a:ea typeface="ＭＳ Ｐゴシック" pitchFamily="18" charset="-128"/>
                <a:cs typeface="+mn-cs"/>
              </a:defRPr>
            </a:lvl4pPr>
            <a:lvl5pPr marL="2057400" indent="-228600" algn="l" rtl="0" eaLnBrk="0" fontAlgn="base" hangingPunct="0">
              <a:spcBef>
                <a:spcPct val="20000"/>
              </a:spcBef>
              <a:spcAft>
                <a:spcPct val="0"/>
              </a:spcAft>
              <a:buClr>
                <a:schemeClr val="accent2"/>
              </a:buClr>
              <a:buChar char="»"/>
              <a:defRPr sz="1600">
                <a:solidFill>
                  <a:schemeClr val="tx1"/>
                </a:solidFill>
                <a:latin typeface="+mn-lt"/>
                <a:ea typeface="ＭＳ Ｐゴシック" pitchFamily="18" charset="-128"/>
                <a:cs typeface="+mn-cs"/>
              </a:defRPr>
            </a:lvl5pPr>
            <a:lvl6pPr marL="2514600" indent="-228600" algn="l" rtl="0" fontAlgn="base">
              <a:spcBef>
                <a:spcPct val="20000"/>
              </a:spcBef>
              <a:spcAft>
                <a:spcPct val="0"/>
              </a:spcAft>
              <a:buClr>
                <a:schemeClr val="accent2"/>
              </a:buClr>
              <a:buChar char="»"/>
              <a:defRPr sz="1600">
                <a:solidFill>
                  <a:schemeClr val="tx1"/>
                </a:solidFill>
                <a:latin typeface="+mn-lt"/>
                <a:cs typeface="+mn-cs"/>
              </a:defRPr>
            </a:lvl6pPr>
            <a:lvl7pPr marL="2971800" indent="-228600" algn="l" rtl="0" fontAlgn="base">
              <a:spcBef>
                <a:spcPct val="20000"/>
              </a:spcBef>
              <a:spcAft>
                <a:spcPct val="0"/>
              </a:spcAft>
              <a:buClr>
                <a:schemeClr val="accent2"/>
              </a:buClr>
              <a:buChar char="»"/>
              <a:defRPr sz="1600">
                <a:solidFill>
                  <a:schemeClr val="tx1"/>
                </a:solidFill>
                <a:latin typeface="+mn-lt"/>
                <a:cs typeface="+mn-cs"/>
              </a:defRPr>
            </a:lvl7pPr>
            <a:lvl8pPr marL="3429000" indent="-228600" algn="l" rtl="0" fontAlgn="base">
              <a:spcBef>
                <a:spcPct val="20000"/>
              </a:spcBef>
              <a:spcAft>
                <a:spcPct val="0"/>
              </a:spcAft>
              <a:buClr>
                <a:schemeClr val="accent2"/>
              </a:buClr>
              <a:buChar char="»"/>
              <a:defRPr sz="1600">
                <a:solidFill>
                  <a:schemeClr val="tx1"/>
                </a:solidFill>
                <a:latin typeface="+mn-lt"/>
                <a:cs typeface="+mn-cs"/>
              </a:defRPr>
            </a:lvl8pPr>
            <a:lvl9pPr marL="3886200" indent="-228600" algn="l" rtl="0" fontAlgn="base">
              <a:spcBef>
                <a:spcPct val="20000"/>
              </a:spcBef>
              <a:spcAft>
                <a:spcPct val="0"/>
              </a:spcAft>
              <a:buClr>
                <a:schemeClr val="accent2"/>
              </a:buClr>
              <a:buChar char="»"/>
              <a:defRPr sz="1600">
                <a:solidFill>
                  <a:schemeClr val="tx1"/>
                </a:solidFill>
                <a:latin typeface="+mn-lt"/>
                <a:cs typeface="+mn-cs"/>
              </a:defRPr>
            </a:lvl9pPr>
          </a:lstStyle>
          <a:p>
            <a:pPr marL="0" indent="0">
              <a:buClr>
                <a:srgbClr val="006B6E"/>
              </a:buClr>
              <a:buFont typeface="Wingdings" panose="05000000000000000000" pitchFamily="2" charset="2"/>
              <a:buNone/>
            </a:pPr>
            <a:endParaRPr lang="en-US" sz="1200" kern="0" dirty="0">
              <a:solidFill>
                <a:srgbClr val="000000"/>
              </a:solidFill>
              <a:ea typeface="Verdana" panose="020B0604030504040204" pitchFamily="34" charset="0"/>
              <a:cs typeface="Verdana" panose="020B0604030504040204" pitchFamily="34" charset="0"/>
            </a:endParaRPr>
          </a:p>
          <a:p>
            <a:pPr>
              <a:buClr>
                <a:srgbClr val="006B6E"/>
              </a:buClr>
            </a:pPr>
            <a:endParaRPr lang="en-US" kern="0" dirty="0">
              <a:solidFill>
                <a:srgbClr val="000000"/>
              </a:solidFill>
            </a:endParaRPr>
          </a:p>
          <a:p>
            <a:pPr>
              <a:buClr>
                <a:srgbClr val="006B6E"/>
              </a:buClr>
            </a:pPr>
            <a:r>
              <a:rPr lang="en-US" kern="0" dirty="0">
                <a:solidFill>
                  <a:srgbClr val="000000"/>
                </a:solidFill>
              </a:rPr>
              <a:t>In January 2017, CCSSO and CEEDAR released a supplementary guidance document for students with learning differences</a:t>
            </a:r>
          </a:p>
          <a:p>
            <a:pPr>
              <a:buClr>
                <a:srgbClr val="006B6E"/>
              </a:buClr>
            </a:pPr>
            <a:endParaRPr lang="en-US" kern="0" dirty="0">
              <a:solidFill>
                <a:srgbClr val="000000"/>
              </a:solidFill>
            </a:endParaRPr>
          </a:p>
          <a:p>
            <a:pPr marL="0" indent="0">
              <a:buClr>
                <a:srgbClr val="006B6E"/>
              </a:buClr>
              <a:buFont typeface="Wingdings" panose="05000000000000000000" pitchFamily="2" charset="2"/>
              <a:buNone/>
            </a:pPr>
            <a:endParaRPr lang="en-US" kern="0" dirty="0">
              <a:solidFill>
                <a:srgbClr val="000000"/>
              </a:solidFill>
            </a:endParaRPr>
          </a:p>
          <a:p>
            <a:pPr>
              <a:buClr>
                <a:srgbClr val="006B6E"/>
              </a:buClr>
            </a:pPr>
            <a:r>
              <a:rPr lang="en-US" kern="0" dirty="0">
                <a:solidFill>
                  <a:srgbClr val="000000"/>
                </a:solidFill>
              </a:rPr>
              <a:t>Outlines </a:t>
            </a:r>
            <a:r>
              <a:rPr lang="en-US" b="1" kern="0" dirty="0">
                <a:solidFill>
                  <a:srgbClr val="000000"/>
                </a:solidFill>
              </a:rPr>
              <a:t>key steps every state can take </a:t>
            </a:r>
            <a:r>
              <a:rPr lang="en-US" kern="0" dirty="0">
                <a:solidFill>
                  <a:srgbClr val="000000"/>
                </a:solidFill>
              </a:rPr>
              <a:t>to ensure all school </a:t>
            </a:r>
            <a:r>
              <a:rPr lang="en-US" b="1" kern="0" dirty="0">
                <a:solidFill>
                  <a:srgbClr val="000000"/>
                </a:solidFill>
              </a:rPr>
              <a:t>principals</a:t>
            </a:r>
            <a:r>
              <a:rPr lang="en-US" kern="0" dirty="0">
                <a:solidFill>
                  <a:srgbClr val="000000"/>
                </a:solidFill>
              </a:rPr>
              <a:t> are </a:t>
            </a:r>
            <a:r>
              <a:rPr lang="en-US" b="1" kern="0" dirty="0">
                <a:solidFill>
                  <a:srgbClr val="000000"/>
                </a:solidFill>
              </a:rPr>
              <a:t>prepared and supported</a:t>
            </a:r>
            <a:r>
              <a:rPr lang="en-US" kern="0" dirty="0">
                <a:solidFill>
                  <a:srgbClr val="000000"/>
                </a:solidFill>
              </a:rPr>
              <a:t> to lead learning environments that meet the needs of students with disabilities</a:t>
            </a:r>
          </a:p>
          <a:p>
            <a:pPr>
              <a:buClr>
                <a:srgbClr val="006B6E"/>
              </a:buClr>
            </a:pPr>
            <a:endParaRPr lang="en-US" kern="0" dirty="0">
              <a:solidFill>
                <a:srgbClr val="000000"/>
              </a:solidFill>
            </a:endParaRPr>
          </a:p>
          <a:p>
            <a:pPr marL="0" indent="0">
              <a:buClr>
                <a:srgbClr val="006B6E"/>
              </a:buClr>
              <a:buFont typeface="Wingdings" panose="05000000000000000000" pitchFamily="2" charset="2"/>
              <a:buNone/>
            </a:pPr>
            <a:endParaRPr lang="en-US" sz="2200" kern="0" dirty="0">
              <a:solidFill>
                <a:srgbClr val="000000"/>
              </a:solidFill>
            </a:endParaRPr>
          </a:p>
          <a:p>
            <a:pPr marL="0" indent="0">
              <a:buClr>
                <a:srgbClr val="006B6E"/>
              </a:buClr>
              <a:buFont typeface="Wingdings" panose="05000000000000000000" pitchFamily="2" charset="2"/>
              <a:buNone/>
            </a:pPr>
            <a:endParaRPr lang="en-US" sz="2000" kern="0" dirty="0">
              <a:solidFill>
                <a:srgbClr val="000000"/>
              </a:solidFill>
            </a:endParaRPr>
          </a:p>
        </p:txBody>
      </p:sp>
      <p:pic>
        <p:nvPicPr>
          <p:cNvPr id="8" name="Content Placeholder 4" descr="Cover page for &quot;PSEL 2015 and Promoting Principal Leadership for the Success of Students with Disabilities&quo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053994" y="294975"/>
            <a:ext cx="3045703" cy="4333619"/>
          </a:xfrm>
        </p:spPr>
      </p:pic>
      <p:sp>
        <p:nvSpPr>
          <p:cNvPr id="3" name="Slide Number Placeholder 2">
            <a:extLst>
              <a:ext uri="{FF2B5EF4-FFF2-40B4-BE49-F238E27FC236}">
                <a16:creationId xmlns:a16="http://schemas.microsoft.com/office/drawing/2014/main" id="{151CC293-8291-F342-A0FE-E78BF3223A35}"/>
              </a:ext>
            </a:extLst>
          </p:cNvPr>
          <p:cNvSpPr>
            <a:spLocks noGrp="1"/>
          </p:cNvSpPr>
          <p:nvPr>
            <p:ph type="sldNum" sz="quarter" idx="12"/>
          </p:nvPr>
        </p:nvSpPr>
        <p:spPr/>
        <p:txBody>
          <a:bodyPr/>
          <a:lstStyle/>
          <a:p>
            <a:fld id="{FC216D3E-42A6-4B87-AE65-79ACD2B48497}" type="slidenum">
              <a:rPr lang="en-US" altLang="en-US" smtClean="0">
                <a:solidFill>
                  <a:srgbClr val="000000"/>
                </a:solidFill>
              </a:rPr>
              <a:pPr/>
              <a:t>6</a:t>
            </a:fld>
            <a:endParaRPr lang="en-US" altLang="en-US">
              <a:solidFill>
                <a:srgbClr val="000000"/>
              </a:solidFill>
            </a:endParaRPr>
          </a:p>
        </p:txBody>
      </p:sp>
      <p:sp>
        <p:nvSpPr>
          <p:cNvPr id="6" name="TextBox 5">
            <a:extLst>
              <a:ext uri="{FF2B5EF4-FFF2-40B4-BE49-F238E27FC236}">
                <a16:creationId xmlns:a16="http://schemas.microsoft.com/office/drawing/2014/main" id="{539E3582-4D54-4516-BE76-95E5D31F7BCC}"/>
              </a:ext>
            </a:extLst>
          </p:cNvPr>
          <p:cNvSpPr txBox="1"/>
          <p:nvPr/>
        </p:nvSpPr>
        <p:spPr>
          <a:xfrm>
            <a:off x="7981037" y="4678788"/>
            <a:ext cx="3191615" cy="1600438"/>
          </a:xfrm>
          <a:prstGeom prst="rect">
            <a:avLst/>
          </a:prstGeom>
          <a:noFill/>
        </p:spPr>
        <p:txBody>
          <a:bodyPr wrap="square" rtlCol="0">
            <a:spAutoFit/>
          </a:bodyPr>
          <a:lstStyle/>
          <a:p>
            <a:r>
              <a:rPr lang="en-US" sz="1600" dirty="0">
                <a:solidFill>
                  <a:srgbClr val="000000"/>
                </a:solidFill>
              </a:rPr>
              <a:t>Developed by an Advisory Group of principals, leaders from state and local education agencies, the higher education community, and professional associations</a:t>
            </a:r>
          </a:p>
          <a:p>
            <a:endParaRPr lang="en-US" dirty="0"/>
          </a:p>
        </p:txBody>
      </p:sp>
    </p:spTree>
    <p:extLst>
      <p:ext uri="{BB962C8B-B14F-4D97-AF65-F5344CB8AC3E}">
        <p14:creationId xmlns:p14="http://schemas.microsoft.com/office/powerpoint/2010/main" val="2451260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132" y="77788"/>
            <a:ext cx="11431289" cy="1143000"/>
          </a:xfrm>
        </p:spPr>
        <p:txBody>
          <a:bodyPr/>
          <a:lstStyle/>
          <a:p>
            <a:r>
              <a:rPr lang="en-US" sz="2400" b="1" dirty="0"/>
              <a:t>Inclusive Principal Leadership: </a:t>
            </a:r>
            <a:br>
              <a:rPr lang="en-US" sz="2400" b="1" dirty="0"/>
            </a:br>
            <a:r>
              <a:rPr lang="en-US" sz="2400" b="1" dirty="0"/>
              <a:t>National Collaborative on Inclusive Principal Leadership (NCIPL)</a:t>
            </a:r>
            <a:endParaRPr lang="en-US" sz="2400" dirty="0"/>
          </a:p>
        </p:txBody>
      </p:sp>
      <p:pic>
        <p:nvPicPr>
          <p:cNvPr id="30" name="Picture 29" descr="Logos of organizations involved in the National Collaborative on Inclusive Principal Leadership">
            <a:extLst>
              <a:ext uri="{FF2B5EF4-FFF2-40B4-BE49-F238E27FC236}">
                <a16:creationId xmlns:a16="http://schemas.microsoft.com/office/drawing/2014/main" id="{179A8DD3-AB4C-A140-BC64-0670B5005F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95" y="1226376"/>
            <a:ext cx="12002717" cy="5202361"/>
          </a:xfrm>
          <a:prstGeom prst="rect">
            <a:avLst/>
          </a:prstGeom>
        </p:spPr>
      </p:pic>
      <p:sp>
        <p:nvSpPr>
          <p:cNvPr id="17" name="Slide Number Placeholder 16">
            <a:extLst>
              <a:ext uri="{FF2B5EF4-FFF2-40B4-BE49-F238E27FC236}">
                <a16:creationId xmlns:a16="http://schemas.microsoft.com/office/drawing/2014/main" id="{C319A087-B56D-144F-BB07-55C504D25A0A}"/>
              </a:ext>
            </a:extLst>
          </p:cNvPr>
          <p:cNvSpPr>
            <a:spLocks noGrp="1"/>
          </p:cNvSpPr>
          <p:nvPr>
            <p:ph type="sldNum" sz="quarter" idx="12"/>
          </p:nvPr>
        </p:nvSpPr>
        <p:spPr/>
        <p:txBody>
          <a:bodyPr/>
          <a:lstStyle/>
          <a:p>
            <a:fld id="{FC216D3E-42A6-4B87-AE65-79ACD2B48497}" type="slidenum">
              <a:rPr lang="en-US" altLang="en-US" smtClean="0">
                <a:solidFill>
                  <a:srgbClr val="000000"/>
                </a:solidFill>
              </a:rPr>
              <a:pPr/>
              <a:t>7</a:t>
            </a:fld>
            <a:endParaRPr lang="en-US" altLang="en-US">
              <a:solidFill>
                <a:srgbClr val="000000"/>
              </a:solidFill>
            </a:endParaRPr>
          </a:p>
        </p:txBody>
      </p:sp>
    </p:spTree>
    <p:extLst>
      <p:ext uri="{BB962C8B-B14F-4D97-AF65-F5344CB8AC3E}">
        <p14:creationId xmlns:p14="http://schemas.microsoft.com/office/powerpoint/2010/main" val="2525098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53664" y="77788"/>
            <a:ext cx="11678452" cy="1143000"/>
          </a:xfrm>
        </p:spPr>
        <p:txBody>
          <a:bodyPr/>
          <a:lstStyle/>
          <a:p>
            <a:r>
              <a:rPr lang="en-US" b="1" dirty="0"/>
              <a:t>Inclusive Principal Leadership: </a:t>
            </a:r>
            <a:br>
              <a:rPr lang="en-US" b="1" dirty="0"/>
            </a:br>
            <a:r>
              <a:rPr lang="en-US" b="1" dirty="0">
                <a:solidFill>
                  <a:schemeClr val="bg1"/>
                </a:solidFill>
              </a:rPr>
              <a:t>Supporting Inclusive Schools for the Success of Each Child</a:t>
            </a:r>
            <a:endParaRPr lang="en-US" dirty="0">
              <a:solidFill>
                <a:schemeClr val="bg1"/>
              </a:solidFill>
            </a:endParaRPr>
          </a:p>
        </p:txBody>
      </p:sp>
      <p:sp>
        <p:nvSpPr>
          <p:cNvPr id="5" name="Content Placeholder 2"/>
          <p:cNvSpPr txBox="1">
            <a:spLocks/>
          </p:cNvSpPr>
          <p:nvPr/>
        </p:nvSpPr>
        <p:spPr bwMode="auto">
          <a:xfrm>
            <a:off x="17961" y="1184676"/>
            <a:ext cx="12134850" cy="5329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Font typeface="Wingdings" panose="05000000000000000000" pitchFamily="2" charset="2"/>
              <a:buChar char="z"/>
              <a:defRPr sz="2400">
                <a:solidFill>
                  <a:schemeClr val="tx1"/>
                </a:solidFill>
                <a:latin typeface="+mn-lt"/>
                <a:ea typeface="ＭＳ Ｐゴシック" pitchFamily="18" charset="-128"/>
                <a:cs typeface="+mn-cs"/>
              </a:defRPr>
            </a:lvl1pPr>
            <a:lvl2pPr marL="742950" indent="-285750" algn="l" rtl="0" eaLnBrk="0" fontAlgn="base" hangingPunct="0">
              <a:spcBef>
                <a:spcPct val="20000"/>
              </a:spcBef>
              <a:spcAft>
                <a:spcPct val="0"/>
              </a:spcAft>
              <a:buClr>
                <a:schemeClr val="accent2"/>
              </a:buClr>
              <a:buFont typeface="Wingdings" panose="05000000000000000000" pitchFamily="2" charset="2"/>
              <a:buChar char="§"/>
              <a:defRPr sz="2000">
                <a:solidFill>
                  <a:schemeClr val="tx1"/>
                </a:solidFill>
                <a:latin typeface="+mn-lt"/>
                <a:ea typeface="ＭＳ Ｐゴシック" pitchFamily="18" charset="-128"/>
                <a:cs typeface="+mn-cs"/>
              </a:defRPr>
            </a:lvl2pPr>
            <a:lvl3pPr marL="1143000" indent="-228600" algn="l" rtl="0" eaLnBrk="0" fontAlgn="base" hangingPunct="0">
              <a:spcBef>
                <a:spcPct val="20000"/>
              </a:spcBef>
              <a:spcAft>
                <a:spcPct val="0"/>
              </a:spcAft>
              <a:buClr>
                <a:schemeClr val="accent2"/>
              </a:buClr>
              <a:buChar char="•"/>
              <a:defRPr>
                <a:solidFill>
                  <a:schemeClr val="tx1"/>
                </a:solidFill>
                <a:latin typeface="+mn-lt"/>
                <a:ea typeface="ＭＳ Ｐゴシック" pitchFamily="18" charset="-128"/>
                <a:cs typeface="+mn-cs"/>
              </a:defRPr>
            </a:lvl3pPr>
            <a:lvl4pPr marL="1600200" indent="-228600" algn="l" rtl="0" eaLnBrk="0" fontAlgn="base" hangingPunct="0">
              <a:spcBef>
                <a:spcPct val="20000"/>
              </a:spcBef>
              <a:spcAft>
                <a:spcPct val="0"/>
              </a:spcAft>
              <a:buClr>
                <a:schemeClr val="accent2"/>
              </a:buClr>
              <a:buChar char="–"/>
              <a:defRPr sz="1600">
                <a:solidFill>
                  <a:schemeClr val="tx1"/>
                </a:solidFill>
                <a:latin typeface="+mn-lt"/>
                <a:ea typeface="ＭＳ Ｐゴシック" pitchFamily="18" charset="-128"/>
                <a:cs typeface="+mn-cs"/>
              </a:defRPr>
            </a:lvl4pPr>
            <a:lvl5pPr marL="2057400" indent="-228600" algn="l" rtl="0" eaLnBrk="0" fontAlgn="base" hangingPunct="0">
              <a:spcBef>
                <a:spcPct val="20000"/>
              </a:spcBef>
              <a:spcAft>
                <a:spcPct val="0"/>
              </a:spcAft>
              <a:buClr>
                <a:schemeClr val="accent2"/>
              </a:buClr>
              <a:buChar char="»"/>
              <a:defRPr sz="1600">
                <a:solidFill>
                  <a:schemeClr val="tx1"/>
                </a:solidFill>
                <a:latin typeface="+mn-lt"/>
                <a:ea typeface="ＭＳ Ｐゴシック" pitchFamily="18" charset="-128"/>
                <a:cs typeface="+mn-cs"/>
              </a:defRPr>
            </a:lvl5pPr>
            <a:lvl6pPr marL="2514600" indent="-228600" algn="l" rtl="0" fontAlgn="base">
              <a:spcBef>
                <a:spcPct val="20000"/>
              </a:spcBef>
              <a:spcAft>
                <a:spcPct val="0"/>
              </a:spcAft>
              <a:buClr>
                <a:schemeClr val="accent2"/>
              </a:buClr>
              <a:buChar char="»"/>
              <a:defRPr sz="1600">
                <a:solidFill>
                  <a:schemeClr val="tx1"/>
                </a:solidFill>
                <a:latin typeface="+mn-lt"/>
                <a:cs typeface="+mn-cs"/>
              </a:defRPr>
            </a:lvl6pPr>
            <a:lvl7pPr marL="2971800" indent="-228600" algn="l" rtl="0" fontAlgn="base">
              <a:spcBef>
                <a:spcPct val="20000"/>
              </a:spcBef>
              <a:spcAft>
                <a:spcPct val="0"/>
              </a:spcAft>
              <a:buClr>
                <a:schemeClr val="accent2"/>
              </a:buClr>
              <a:buChar char="»"/>
              <a:defRPr sz="1600">
                <a:solidFill>
                  <a:schemeClr val="tx1"/>
                </a:solidFill>
                <a:latin typeface="+mn-lt"/>
                <a:cs typeface="+mn-cs"/>
              </a:defRPr>
            </a:lvl7pPr>
            <a:lvl8pPr marL="3429000" indent="-228600" algn="l" rtl="0" fontAlgn="base">
              <a:spcBef>
                <a:spcPct val="20000"/>
              </a:spcBef>
              <a:spcAft>
                <a:spcPct val="0"/>
              </a:spcAft>
              <a:buClr>
                <a:schemeClr val="accent2"/>
              </a:buClr>
              <a:buChar char="»"/>
              <a:defRPr sz="1600">
                <a:solidFill>
                  <a:schemeClr val="tx1"/>
                </a:solidFill>
                <a:latin typeface="+mn-lt"/>
                <a:cs typeface="+mn-cs"/>
              </a:defRPr>
            </a:lvl8pPr>
            <a:lvl9pPr marL="3886200" indent="-228600" algn="l" rtl="0" fontAlgn="base">
              <a:spcBef>
                <a:spcPct val="20000"/>
              </a:spcBef>
              <a:spcAft>
                <a:spcPct val="0"/>
              </a:spcAft>
              <a:buClr>
                <a:schemeClr val="accent2"/>
              </a:buClr>
              <a:buChar char="»"/>
              <a:defRPr sz="1600">
                <a:solidFill>
                  <a:schemeClr val="tx1"/>
                </a:solidFill>
                <a:latin typeface="+mn-lt"/>
                <a:cs typeface="+mn-cs"/>
              </a:defRPr>
            </a:lvl9pPr>
          </a:lstStyle>
          <a:p>
            <a:pPr marL="114297" indent="0" algn="ctr">
              <a:buClr>
                <a:srgbClr val="006B6E"/>
              </a:buClr>
              <a:buFont typeface="Wingdings" panose="05000000000000000000" pitchFamily="2" charset="2"/>
              <a:buNone/>
            </a:pPr>
            <a:endParaRPr lang="en-US" sz="1000" kern="0" dirty="0">
              <a:solidFill>
                <a:srgbClr val="000000"/>
              </a:solidFill>
            </a:endParaRPr>
          </a:p>
          <a:p>
            <a:pPr marL="114297" indent="0" algn="ctr">
              <a:buClr>
                <a:srgbClr val="006B6E"/>
              </a:buClr>
              <a:buFont typeface="Wingdings" panose="05000000000000000000" pitchFamily="2" charset="2"/>
              <a:buNone/>
            </a:pPr>
            <a:r>
              <a:rPr lang="en-US" sz="2200" b="1" kern="0" dirty="0">
                <a:solidFill>
                  <a:srgbClr val="000000"/>
                </a:solidFill>
              </a:rPr>
              <a:t>CCSSO released </a:t>
            </a:r>
            <a:r>
              <a:rPr lang="en-US" sz="2200" b="1" i="1" kern="0" dirty="0">
                <a:solidFill>
                  <a:srgbClr val="000000"/>
                </a:solidFill>
              </a:rPr>
              <a:t>Supporting Inclusive Schools for the Success of Each Child</a:t>
            </a:r>
            <a:r>
              <a:rPr lang="en-US" sz="2200" b="1" kern="0" dirty="0">
                <a:solidFill>
                  <a:srgbClr val="000000"/>
                </a:solidFill>
              </a:rPr>
              <a:t> </a:t>
            </a:r>
            <a:r>
              <a:rPr lang="en-US" sz="2000" kern="0" dirty="0">
                <a:solidFill>
                  <a:srgbClr val="000000"/>
                </a:solidFill>
              </a:rPr>
              <a:t>(</a:t>
            </a:r>
            <a:r>
              <a:rPr lang="en-US" sz="2000" kern="0" dirty="0">
                <a:solidFill>
                  <a:srgbClr val="000000"/>
                </a:solidFill>
                <a:hlinkClick r:id="rId3"/>
              </a:rPr>
              <a:t>https://ccssoinclusiveprincipalsguide.org</a:t>
            </a:r>
            <a:r>
              <a:rPr lang="en-US" sz="2000" kern="0" dirty="0">
                <a:solidFill>
                  <a:srgbClr val="000000"/>
                </a:solidFill>
              </a:rPr>
              <a:t>)</a:t>
            </a:r>
          </a:p>
          <a:p>
            <a:pPr marL="457197">
              <a:buClr>
                <a:srgbClr val="006B6E"/>
              </a:buClr>
            </a:pPr>
            <a:endParaRPr lang="en-US" sz="2000" kern="0" dirty="0">
              <a:solidFill>
                <a:srgbClr val="000000"/>
              </a:solidFill>
            </a:endParaRPr>
          </a:p>
          <a:p>
            <a:pPr marL="114297" indent="0">
              <a:buClr>
                <a:srgbClr val="006B6E"/>
              </a:buClr>
              <a:buFont typeface="Wingdings" panose="05000000000000000000" pitchFamily="2" charset="2"/>
              <a:buNone/>
            </a:pPr>
            <a:endParaRPr lang="en-US" sz="2000" kern="0" dirty="0">
              <a:solidFill>
                <a:srgbClr val="000000"/>
              </a:solidFill>
            </a:endParaRPr>
          </a:p>
          <a:p>
            <a:pPr marL="571479" lvl="1" indent="0">
              <a:buClr>
                <a:srgbClr val="006B6E"/>
              </a:buClr>
              <a:buFont typeface="Wingdings" panose="05000000000000000000" pitchFamily="2" charset="2"/>
              <a:buNone/>
            </a:pPr>
            <a:endParaRPr lang="en-US" sz="1800" kern="0" dirty="0">
              <a:solidFill>
                <a:srgbClr val="000000"/>
              </a:solidFill>
            </a:endParaRPr>
          </a:p>
          <a:p>
            <a:pPr>
              <a:buClr>
                <a:srgbClr val="006B6E"/>
              </a:buClr>
            </a:pPr>
            <a:endParaRPr lang="en-US" sz="2000" i="1" kern="0" dirty="0">
              <a:solidFill>
                <a:srgbClr val="000000"/>
              </a:solidFill>
            </a:endParaRPr>
          </a:p>
          <a:p>
            <a:pPr>
              <a:buClr>
                <a:srgbClr val="006B6E"/>
              </a:buClr>
            </a:pPr>
            <a:endParaRPr lang="en-US" sz="2000" i="1" kern="0" dirty="0">
              <a:solidFill>
                <a:srgbClr val="000000"/>
              </a:solidFill>
            </a:endParaRPr>
          </a:p>
        </p:txBody>
      </p:sp>
      <p:pic>
        <p:nvPicPr>
          <p:cNvPr id="2" name="Picture 1" descr="A child looking happy and the text &quot;Supporting Inclusive Schools for the Success of Each Child&qu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872" y="2599260"/>
            <a:ext cx="10368096" cy="3648348"/>
          </a:xfrm>
          <a:prstGeom prst="rect">
            <a:avLst/>
          </a:prstGeom>
        </p:spPr>
      </p:pic>
      <p:sp>
        <p:nvSpPr>
          <p:cNvPr id="3" name="Slide Number Placeholder 2">
            <a:extLst>
              <a:ext uri="{FF2B5EF4-FFF2-40B4-BE49-F238E27FC236}">
                <a16:creationId xmlns:a16="http://schemas.microsoft.com/office/drawing/2014/main" id="{C44BF671-658C-A447-B181-3C5BC5561A7F}"/>
              </a:ext>
            </a:extLst>
          </p:cNvPr>
          <p:cNvSpPr>
            <a:spLocks noGrp="1"/>
          </p:cNvSpPr>
          <p:nvPr>
            <p:ph type="sldNum" sz="quarter" idx="12"/>
          </p:nvPr>
        </p:nvSpPr>
        <p:spPr/>
        <p:txBody>
          <a:bodyPr/>
          <a:lstStyle/>
          <a:p>
            <a:fld id="{FC216D3E-42A6-4B87-AE65-79ACD2B48497}" type="slidenum">
              <a:rPr lang="en-US" altLang="en-US" smtClean="0">
                <a:solidFill>
                  <a:srgbClr val="000000"/>
                </a:solidFill>
              </a:rPr>
              <a:pPr/>
              <a:t>8</a:t>
            </a:fld>
            <a:endParaRPr lang="en-US" altLang="en-US">
              <a:solidFill>
                <a:srgbClr val="000000"/>
              </a:solidFill>
            </a:endParaRPr>
          </a:p>
        </p:txBody>
      </p:sp>
    </p:spTree>
    <p:extLst>
      <p:ext uri="{BB962C8B-B14F-4D97-AF65-F5344CB8AC3E}">
        <p14:creationId xmlns:p14="http://schemas.microsoft.com/office/powerpoint/2010/main" val="1345058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53664" y="77788"/>
            <a:ext cx="10972800" cy="1143000"/>
          </a:xfrm>
        </p:spPr>
        <p:txBody>
          <a:bodyPr/>
          <a:lstStyle/>
          <a:p>
            <a:r>
              <a:rPr lang="en-US" b="1" dirty="0"/>
              <a:t>Inclusive Principal Leadership: </a:t>
            </a:r>
            <a:br>
              <a:rPr lang="en-US" b="1" dirty="0"/>
            </a:br>
            <a:r>
              <a:rPr lang="en-US" b="1" dirty="0"/>
              <a:t>State St</a:t>
            </a:r>
            <a:r>
              <a:rPr lang="en-US" b="1" dirty="0">
                <a:solidFill>
                  <a:schemeClr val="bg1"/>
                </a:solidFill>
              </a:rPr>
              <a:t>rategies Designed to Support</a:t>
            </a:r>
            <a:endParaRPr lang="en-US" dirty="0"/>
          </a:p>
        </p:txBody>
      </p:sp>
      <p:sp>
        <p:nvSpPr>
          <p:cNvPr id="5" name="Content Placeholder 2"/>
          <p:cNvSpPr txBox="1">
            <a:spLocks/>
          </p:cNvSpPr>
          <p:nvPr/>
        </p:nvSpPr>
        <p:spPr bwMode="auto">
          <a:xfrm>
            <a:off x="57150" y="1184676"/>
            <a:ext cx="12134850" cy="5329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Font typeface="Wingdings" panose="05000000000000000000" pitchFamily="2" charset="2"/>
              <a:buChar char="z"/>
              <a:defRPr sz="2400">
                <a:solidFill>
                  <a:schemeClr val="tx1"/>
                </a:solidFill>
                <a:latin typeface="+mn-lt"/>
                <a:ea typeface="ＭＳ Ｐゴシック" pitchFamily="18" charset="-128"/>
                <a:cs typeface="+mn-cs"/>
              </a:defRPr>
            </a:lvl1pPr>
            <a:lvl2pPr marL="742950" indent="-285750" algn="l" rtl="0" eaLnBrk="0" fontAlgn="base" hangingPunct="0">
              <a:spcBef>
                <a:spcPct val="20000"/>
              </a:spcBef>
              <a:spcAft>
                <a:spcPct val="0"/>
              </a:spcAft>
              <a:buClr>
                <a:schemeClr val="accent2"/>
              </a:buClr>
              <a:buFont typeface="Wingdings" panose="05000000000000000000" pitchFamily="2" charset="2"/>
              <a:buChar char="§"/>
              <a:defRPr sz="2000">
                <a:solidFill>
                  <a:schemeClr val="tx1"/>
                </a:solidFill>
                <a:latin typeface="+mn-lt"/>
                <a:ea typeface="ＭＳ Ｐゴシック" pitchFamily="18" charset="-128"/>
                <a:cs typeface="+mn-cs"/>
              </a:defRPr>
            </a:lvl2pPr>
            <a:lvl3pPr marL="1143000" indent="-228600" algn="l" rtl="0" eaLnBrk="0" fontAlgn="base" hangingPunct="0">
              <a:spcBef>
                <a:spcPct val="20000"/>
              </a:spcBef>
              <a:spcAft>
                <a:spcPct val="0"/>
              </a:spcAft>
              <a:buClr>
                <a:schemeClr val="accent2"/>
              </a:buClr>
              <a:buChar char="•"/>
              <a:defRPr>
                <a:solidFill>
                  <a:schemeClr val="tx1"/>
                </a:solidFill>
                <a:latin typeface="+mn-lt"/>
                <a:ea typeface="ＭＳ Ｐゴシック" pitchFamily="18" charset="-128"/>
                <a:cs typeface="+mn-cs"/>
              </a:defRPr>
            </a:lvl3pPr>
            <a:lvl4pPr marL="1600200" indent="-228600" algn="l" rtl="0" eaLnBrk="0" fontAlgn="base" hangingPunct="0">
              <a:spcBef>
                <a:spcPct val="20000"/>
              </a:spcBef>
              <a:spcAft>
                <a:spcPct val="0"/>
              </a:spcAft>
              <a:buClr>
                <a:schemeClr val="accent2"/>
              </a:buClr>
              <a:buChar char="–"/>
              <a:defRPr sz="1600">
                <a:solidFill>
                  <a:schemeClr val="tx1"/>
                </a:solidFill>
                <a:latin typeface="+mn-lt"/>
                <a:ea typeface="ＭＳ Ｐゴシック" pitchFamily="18" charset="-128"/>
                <a:cs typeface="+mn-cs"/>
              </a:defRPr>
            </a:lvl4pPr>
            <a:lvl5pPr marL="2057400" indent="-228600" algn="l" rtl="0" eaLnBrk="0" fontAlgn="base" hangingPunct="0">
              <a:spcBef>
                <a:spcPct val="20000"/>
              </a:spcBef>
              <a:spcAft>
                <a:spcPct val="0"/>
              </a:spcAft>
              <a:buClr>
                <a:schemeClr val="accent2"/>
              </a:buClr>
              <a:buChar char="»"/>
              <a:defRPr sz="1600">
                <a:solidFill>
                  <a:schemeClr val="tx1"/>
                </a:solidFill>
                <a:latin typeface="+mn-lt"/>
                <a:ea typeface="ＭＳ Ｐゴシック" pitchFamily="18" charset="-128"/>
                <a:cs typeface="+mn-cs"/>
              </a:defRPr>
            </a:lvl5pPr>
            <a:lvl6pPr marL="2514600" indent="-228600" algn="l" rtl="0" fontAlgn="base">
              <a:spcBef>
                <a:spcPct val="20000"/>
              </a:spcBef>
              <a:spcAft>
                <a:spcPct val="0"/>
              </a:spcAft>
              <a:buClr>
                <a:schemeClr val="accent2"/>
              </a:buClr>
              <a:buChar char="»"/>
              <a:defRPr sz="1600">
                <a:solidFill>
                  <a:schemeClr val="tx1"/>
                </a:solidFill>
                <a:latin typeface="+mn-lt"/>
                <a:cs typeface="+mn-cs"/>
              </a:defRPr>
            </a:lvl6pPr>
            <a:lvl7pPr marL="2971800" indent="-228600" algn="l" rtl="0" fontAlgn="base">
              <a:spcBef>
                <a:spcPct val="20000"/>
              </a:spcBef>
              <a:spcAft>
                <a:spcPct val="0"/>
              </a:spcAft>
              <a:buClr>
                <a:schemeClr val="accent2"/>
              </a:buClr>
              <a:buChar char="»"/>
              <a:defRPr sz="1600">
                <a:solidFill>
                  <a:schemeClr val="tx1"/>
                </a:solidFill>
                <a:latin typeface="+mn-lt"/>
                <a:cs typeface="+mn-cs"/>
              </a:defRPr>
            </a:lvl7pPr>
            <a:lvl8pPr marL="3429000" indent="-228600" algn="l" rtl="0" fontAlgn="base">
              <a:spcBef>
                <a:spcPct val="20000"/>
              </a:spcBef>
              <a:spcAft>
                <a:spcPct val="0"/>
              </a:spcAft>
              <a:buClr>
                <a:schemeClr val="accent2"/>
              </a:buClr>
              <a:buChar char="»"/>
              <a:defRPr sz="1600">
                <a:solidFill>
                  <a:schemeClr val="tx1"/>
                </a:solidFill>
                <a:latin typeface="+mn-lt"/>
                <a:cs typeface="+mn-cs"/>
              </a:defRPr>
            </a:lvl8pPr>
            <a:lvl9pPr marL="3886200" indent="-228600" algn="l" rtl="0" fontAlgn="base">
              <a:spcBef>
                <a:spcPct val="20000"/>
              </a:spcBef>
              <a:spcAft>
                <a:spcPct val="0"/>
              </a:spcAft>
              <a:buClr>
                <a:schemeClr val="accent2"/>
              </a:buClr>
              <a:buChar char="»"/>
              <a:defRPr sz="1600">
                <a:solidFill>
                  <a:schemeClr val="tx1"/>
                </a:solidFill>
                <a:latin typeface="+mn-lt"/>
                <a:cs typeface="+mn-cs"/>
              </a:defRPr>
            </a:lvl9pPr>
          </a:lstStyle>
          <a:p>
            <a:pPr marL="114297" indent="0" algn="ctr">
              <a:buClr>
                <a:srgbClr val="006B6E"/>
              </a:buClr>
              <a:buFont typeface="Wingdings" panose="05000000000000000000" pitchFamily="2" charset="2"/>
              <a:buNone/>
            </a:pPr>
            <a:endParaRPr lang="en-US" sz="1000" i="1" kern="0" dirty="0">
              <a:solidFill>
                <a:srgbClr val="000000"/>
              </a:solidFill>
            </a:endParaRPr>
          </a:p>
          <a:p>
            <a:pPr marL="457197">
              <a:buClr>
                <a:srgbClr val="006B6E"/>
              </a:buClr>
            </a:pPr>
            <a:r>
              <a:rPr lang="en-US" sz="2000" i="1" kern="0" dirty="0">
                <a:solidFill>
                  <a:srgbClr val="000000"/>
                </a:solidFill>
                <a:hlinkClick r:id="rId3"/>
              </a:rPr>
              <a:t>Supporting Inclusive Principal Leadership for the Success of Each Child </a:t>
            </a:r>
            <a:r>
              <a:rPr lang="en-US" sz="2000" kern="0" dirty="0">
                <a:solidFill>
                  <a:srgbClr val="000000"/>
                </a:solidFill>
              </a:rPr>
              <a:t>contains </a:t>
            </a:r>
            <a:r>
              <a:rPr lang="en-US" sz="2000" dirty="0">
                <a:hlinkClick r:id="rId4"/>
              </a:rPr>
              <a:t>8 strategies</a:t>
            </a:r>
            <a:r>
              <a:rPr lang="en-US" sz="2000" dirty="0"/>
              <a:t> for </a:t>
            </a:r>
            <a:r>
              <a:rPr lang="en-US" sz="2000" kern="0" dirty="0">
                <a:solidFill>
                  <a:srgbClr val="000000"/>
                </a:solidFill>
              </a:rPr>
              <a:t>to support states in integrating inclusive principal leadership in policy and practice:</a:t>
            </a:r>
          </a:p>
          <a:p>
            <a:pPr marL="114297" indent="0">
              <a:buClr>
                <a:srgbClr val="006B6E"/>
              </a:buClr>
              <a:buFont typeface="Wingdings" panose="05000000000000000000" pitchFamily="2" charset="2"/>
              <a:buNone/>
            </a:pPr>
            <a:endParaRPr lang="en-US" sz="2000" kern="0" dirty="0">
              <a:solidFill>
                <a:srgbClr val="000000"/>
              </a:solidFill>
            </a:endParaRPr>
          </a:p>
          <a:p>
            <a:pPr marL="857247" lvl="1">
              <a:buClr>
                <a:srgbClr val="006B6E"/>
              </a:buClr>
            </a:pPr>
            <a:r>
              <a:rPr lang="en-US" sz="1800" dirty="0">
                <a:solidFill>
                  <a:srgbClr val="000000"/>
                </a:solidFill>
              </a:rPr>
              <a:t>Strategy 1: Set a Vision and Plan for Inclusive Principal Leadership</a:t>
            </a:r>
          </a:p>
          <a:p>
            <a:pPr marL="857247" lvl="1">
              <a:buClr>
                <a:srgbClr val="006B6E"/>
              </a:buClr>
            </a:pPr>
            <a:r>
              <a:rPr lang="en-US" sz="1800" dirty="0">
                <a:solidFill>
                  <a:srgbClr val="000000"/>
                </a:solidFill>
              </a:rPr>
              <a:t>Strategy 2: Cultivate Coherence and Collaboration</a:t>
            </a:r>
          </a:p>
          <a:p>
            <a:pPr marL="857247" lvl="1">
              <a:buClr>
                <a:srgbClr val="006B6E"/>
              </a:buClr>
            </a:pPr>
            <a:r>
              <a:rPr lang="en-US" sz="1800" dirty="0">
                <a:solidFill>
                  <a:srgbClr val="000000"/>
                </a:solidFill>
              </a:rPr>
              <a:t>Strategy 3: Transform Principal Preparation and Licensure</a:t>
            </a:r>
          </a:p>
          <a:p>
            <a:pPr marL="857247" lvl="1">
              <a:buClr>
                <a:srgbClr val="006B6E"/>
              </a:buClr>
            </a:pPr>
            <a:r>
              <a:rPr lang="en-US" sz="1800" dirty="0">
                <a:solidFill>
                  <a:srgbClr val="000000"/>
                </a:solidFill>
              </a:rPr>
              <a:t>Strategy 4: Promote Principal Development on Inclusive Practices</a:t>
            </a:r>
          </a:p>
          <a:p>
            <a:pPr marL="857247" lvl="1">
              <a:buClr>
                <a:srgbClr val="006B6E"/>
              </a:buClr>
            </a:pPr>
            <a:r>
              <a:rPr lang="en-US" sz="1800" dirty="0">
                <a:solidFill>
                  <a:srgbClr val="000000"/>
                </a:solidFill>
              </a:rPr>
              <a:t>Strategy 5: Provide Targeted Supports to Districts and Schools</a:t>
            </a:r>
          </a:p>
          <a:p>
            <a:pPr marL="857247" lvl="1">
              <a:buClr>
                <a:srgbClr val="006B6E"/>
              </a:buClr>
            </a:pPr>
            <a:r>
              <a:rPr lang="en-US" sz="1800" dirty="0">
                <a:solidFill>
                  <a:srgbClr val="000000"/>
                </a:solidFill>
              </a:rPr>
              <a:t>Strategy 6: Connect School Improvement and Principal Development Initiatives</a:t>
            </a:r>
          </a:p>
          <a:p>
            <a:pPr marL="857247" lvl="1">
              <a:buClr>
                <a:srgbClr val="006B6E"/>
              </a:buClr>
            </a:pPr>
            <a:r>
              <a:rPr lang="en-US" sz="1800" dirty="0">
                <a:solidFill>
                  <a:srgbClr val="000000"/>
                </a:solidFill>
              </a:rPr>
              <a:t>Strategy 7: Meaningfully Engage Stakeholders as Partners in the Work</a:t>
            </a:r>
          </a:p>
          <a:p>
            <a:pPr marL="857247" lvl="1">
              <a:buClr>
                <a:srgbClr val="006B6E"/>
              </a:buClr>
            </a:pPr>
            <a:r>
              <a:rPr lang="en-US" sz="1800" dirty="0">
                <a:solidFill>
                  <a:srgbClr val="000000"/>
                </a:solidFill>
              </a:rPr>
              <a:t>Strategy 8: Adopt Processes and Supports for Continuous Improvement</a:t>
            </a:r>
          </a:p>
          <a:p>
            <a:pPr marL="857247" lvl="1">
              <a:buClr>
                <a:srgbClr val="006B6E"/>
              </a:buClr>
            </a:pPr>
            <a:endParaRPr lang="en-US" sz="1600" kern="0" dirty="0">
              <a:solidFill>
                <a:srgbClr val="000000"/>
              </a:solidFill>
            </a:endParaRPr>
          </a:p>
          <a:p>
            <a:pPr marL="857247" lvl="1">
              <a:buClr>
                <a:srgbClr val="006B6E"/>
              </a:buClr>
            </a:pPr>
            <a:endParaRPr lang="en-US" sz="1600" kern="0" dirty="0">
              <a:solidFill>
                <a:srgbClr val="000000"/>
              </a:solidFill>
            </a:endParaRPr>
          </a:p>
          <a:p>
            <a:pPr marL="114297" indent="0">
              <a:buClr>
                <a:srgbClr val="006B6E"/>
              </a:buClr>
              <a:buFont typeface="Wingdings" panose="05000000000000000000" pitchFamily="2" charset="2"/>
              <a:buNone/>
            </a:pPr>
            <a:endParaRPr lang="en-US" sz="2000" kern="0" dirty="0">
              <a:solidFill>
                <a:srgbClr val="000000"/>
              </a:solidFill>
            </a:endParaRPr>
          </a:p>
          <a:p>
            <a:pPr marL="571479" lvl="1" indent="0">
              <a:buClr>
                <a:srgbClr val="006B6E"/>
              </a:buClr>
              <a:buFont typeface="Wingdings" panose="05000000000000000000" pitchFamily="2" charset="2"/>
              <a:buNone/>
            </a:pPr>
            <a:endParaRPr lang="en-US" sz="1800" kern="0" dirty="0">
              <a:solidFill>
                <a:srgbClr val="000000"/>
              </a:solidFill>
            </a:endParaRPr>
          </a:p>
          <a:p>
            <a:pPr>
              <a:buClr>
                <a:srgbClr val="006B6E"/>
              </a:buClr>
            </a:pPr>
            <a:endParaRPr lang="en-US" sz="2000" i="1" kern="0" dirty="0">
              <a:solidFill>
                <a:srgbClr val="000000"/>
              </a:solidFill>
            </a:endParaRPr>
          </a:p>
          <a:p>
            <a:pPr>
              <a:buClr>
                <a:srgbClr val="006B6E"/>
              </a:buClr>
            </a:pPr>
            <a:endParaRPr lang="en-US" sz="2000" i="1" kern="0" dirty="0">
              <a:solidFill>
                <a:srgbClr val="000000"/>
              </a:solidFill>
            </a:endParaRPr>
          </a:p>
        </p:txBody>
      </p:sp>
      <p:sp>
        <p:nvSpPr>
          <p:cNvPr id="2" name="Slide Number Placeholder 1">
            <a:extLst>
              <a:ext uri="{FF2B5EF4-FFF2-40B4-BE49-F238E27FC236}">
                <a16:creationId xmlns:a16="http://schemas.microsoft.com/office/drawing/2014/main" id="{4DF16233-89BC-FD46-AC76-CEDCA62A5CE8}"/>
              </a:ext>
            </a:extLst>
          </p:cNvPr>
          <p:cNvSpPr>
            <a:spLocks noGrp="1"/>
          </p:cNvSpPr>
          <p:nvPr>
            <p:ph type="sldNum" sz="quarter" idx="12"/>
          </p:nvPr>
        </p:nvSpPr>
        <p:spPr/>
        <p:txBody>
          <a:bodyPr/>
          <a:lstStyle/>
          <a:p>
            <a:fld id="{FC216D3E-42A6-4B87-AE65-79ACD2B48497}" type="slidenum">
              <a:rPr lang="en-US" altLang="en-US" smtClean="0">
                <a:solidFill>
                  <a:srgbClr val="000000"/>
                </a:solidFill>
              </a:rPr>
              <a:pPr/>
              <a:t>9</a:t>
            </a:fld>
            <a:endParaRPr lang="en-US" altLang="en-US">
              <a:solidFill>
                <a:srgbClr val="000000"/>
              </a:solidFill>
            </a:endParaRPr>
          </a:p>
        </p:txBody>
      </p:sp>
    </p:spTree>
    <p:extLst>
      <p:ext uri="{BB962C8B-B14F-4D97-AF65-F5344CB8AC3E}">
        <p14:creationId xmlns:p14="http://schemas.microsoft.com/office/powerpoint/2010/main" val="3159156536"/>
      </p:ext>
    </p:extLst>
  </p:cSld>
  <p:clrMapOvr>
    <a:masterClrMapping/>
  </p:clrMapOvr>
</p:sld>
</file>

<file path=ppt/theme/theme1.xml><?xml version="1.0" encoding="utf-8"?>
<a:theme xmlns:a="http://schemas.openxmlformats.org/drawingml/2006/main" name="4_Custom Design">
  <a:themeElements>
    <a:clrScheme name="">
      <a:dk1>
        <a:srgbClr val="000000"/>
      </a:dk1>
      <a:lt1>
        <a:srgbClr val="FFFFFF"/>
      </a:lt1>
      <a:dk2>
        <a:srgbClr val="FFFFFF"/>
      </a:dk2>
      <a:lt2>
        <a:srgbClr val="808080"/>
      </a:lt2>
      <a:accent1>
        <a:srgbClr val="BBE0E3"/>
      </a:accent1>
      <a:accent2>
        <a:srgbClr val="006B6E"/>
      </a:accent2>
      <a:accent3>
        <a:srgbClr val="FFFFFF"/>
      </a:accent3>
      <a:accent4>
        <a:srgbClr val="000000"/>
      </a:accent4>
      <a:accent5>
        <a:srgbClr val="DAEDEF"/>
      </a:accent5>
      <a:accent6>
        <a:srgbClr val="006063"/>
      </a:accent6>
      <a:hlink>
        <a:srgbClr val="CC0000"/>
      </a:hlink>
      <a:folHlink>
        <a:srgbClr val="99CC00"/>
      </a:folHlink>
    </a:clrScheme>
    <a:fontScheme name="4_Custom Design">
      <a:majorFont>
        <a:latin typeface="Arial Black"/>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4_Custom Design 13">
        <a:dk1>
          <a:srgbClr val="000000"/>
        </a:dk1>
        <a:lt1>
          <a:srgbClr val="FFFFFF"/>
        </a:lt1>
        <a:dk2>
          <a:srgbClr val="FFFFFF"/>
        </a:dk2>
        <a:lt2>
          <a:srgbClr val="808080"/>
        </a:lt2>
        <a:accent1>
          <a:srgbClr val="BBE0E3"/>
        </a:accent1>
        <a:accent2>
          <a:srgbClr val="4B056B"/>
        </a:accent2>
        <a:accent3>
          <a:srgbClr val="FFFFFF"/>
        </a:accent3>
        <a:accent4>
          <a:srgbClr val="000000"/>
        </a:accent4>
        <a:accent5>
          <a:srgbClr val="DAEDEF"/>
        </a:accent5>
        <a:accent6>
          <a:srgbClr val="430460"/>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14">
        <a:dk1>
          <a:srgbClr val="000000"/>
        </a:dk1>
        <a:lt1>
          <a:srgbClr val="FFFFFF"/>
        </a:lt1>
        <a:dk2>
          <a:srgbClr val="FFFFFF"/>
        </a:dk2>
        <a:lt2>
          <a:srgbClr val="808080"/>
        </a:lt2>
        <a:accent1>
          <a:srgbClr val="BBE0E3"/>
        </a:accent1>
        <a:accent2>
          <a:srgbClr val="FF6600"/>
        </a:accent2>
        <a:accent3>
          <a:srgbClr val="FFFFFF"/>
        </a:accent3>
        <a:accent4>
          <a:srgbClr val="000000"/>
        </a:accent4>
        <a:accent5>
          <a:srgbClr val="DAEDEF"/>
        </a:accent5>
        <a:accent6>
          <a:srgbClr val="E75C00"/>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15">
        <a:dk1>
          <a:srgbClr val="000000"/>
        </a:dk1>
        <a:lt1>
          <a:srgbClr val="FFFFFF"/>
        </a:lt1>
        <a:dk2>
          <a:srgbClr val="FFFFFF"/>
        </a:dk2>
        <a:lt2>
          <a:srgbClr val="808080"/>
        </a:lt2>
        <a:accent1>
          <a:srgbClr val="BBE0E3"/>
        </a:accent1>
        <a:accent2>
          <a:srgbClr val="BA2334"/>
        </a:accent2>
        <a:accent3>
          <a:srgbClr val="FFFFFF"/>
        </a:accent3>
        <a:accent4>
          <a:srgbClr val="000000"/>
        </a:accent4>
        <a:accent5>
          <a:srgbClr val="DAEDEF"/>
        </a:accent5>
        <a:accent6>
          <a:srgbClr val="A81F2E"/>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16">
        <a:dk1>
          <a:srgbClr val="000000"/>
        </a:dk1>
        <a:lt1>
          <a:srgbClr val="FFFFFF"/>
        </a:lt1>
        <a:dk2>
          <a:srgbClr val="FFFFFF"/>
        </a:dk2>
        <a:lt2>
          <a:srgbClr val="808080"/>
        </a:lt2>
        <a:accent1>
          <a:srgbClr val="BBE0E3"/>
        </a:accent1>
        <a:accent2>
          <a:srgbClr val="008BB0"/>
        </a:accent2>
        <a:accent3>
          <a:srgbClr val="FFFFFF"/>
        </a:accent3>
        <a:accent4>
          <a:srgbClr val="000000"/>
        </a:accent4>
        <a:accent5>
          <a:srgbClr val="DAEDEF"/>
        </a:accent5>
        <a:accent6>
          <a:srgbClr val="007D9F"/>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EEDAR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asic">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TL_PowerPoint_Template_031815 [Read-Only]" id="{EDF56C2B-F309-4F2A-ABF4-F466F52C5C33}" vid="{9E6801B0-2724-427D-B5C1-CA8EAEF42D1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FFFFFF"/>
    </a:dk2>
    <a:lt2>
      <a:srgbClr val="808080"/>
    </a:lt2>
    <a:accent1>
      <a:srgbClr val="BBE0E3"/>
    </a:accent1>
    <a:accent2>
      <a:srgbClr val="006B6E"/>
    </a:accent2>
    <a:accent3>
      <a:srgbClr val="FFFFFF"/>
    </a:accent3>
    <a:accent4>
      <a:srgbClr val="000000"/>
    </a:accent4>
    <a:accent5>
      <a:srgbClr val="DAEDEF"/>
    </a:accent5>
    <a:accent6>
      <a:srgbClr val="006063"/>
    </a:accent6>
    <a:hlink>
      <a:srgbClr val="009999"/>
    </a:hlink>
    <a:folHlink>
      <a:srgbClr val="99CC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C161EC47935DE44A8D3DC0533620782" ma:contentTypeVersion="10" ma:contentTypeDescription="Create a new document." ma:contentTypeScope="" ma:versionID="265baa45d8784a3a3877bb262359c686">
  <xsd:schema xmlns:xsd="http://www.w3.org/2001/XMLSchema" xmlns:xs="http://www.w3.org/2001/XMLSchema" xmlns:p="http://schemas.microsoft.com/office/2006/metadata/properties" xmlns:ns3="99e8b5f2-6d45-4028-8836-6e252da55e89" targetNamespace="http://schemas.microsoft.com/office/2006/metadata/properties" ma:root="true" ma:fieldsID="9a610829e9828510a0f88e52d6a6249d" ns3:_="">
    <xsd:import namespace="99e8b5f2-6d45-4028-8836-6e252da55e89"/>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e8b5f2-6d45-4028-8836-6e252da55e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25B4C41-49C2-4028-B289-EC93E8C5A5BA}">
  <ds:schemaRefs>
    <ds:schemaRef ds:uri="http://www.w3.org/XML/1998/namespace"/>
    <ds:schemaRef ds:uri="http://purl.org/dc/terms/"/>
    <ds:schemaRef ds:uri="http://schemas.microsoft.com/office/infopath/2007/PartnerControls"/>
    <ds:schemaRef ds:uri="http://schemas.microsoft.com/office/2006/documentManagement/types"/>
    <ds:schemaRef ds:uri="99e8b5f2-6d45-4028-8836-6e252da55e89"/>
    <ds:schemaRef ds:uri="http://purl.org/dc/dcmitype/"/>
    <ds:schemaRef ds:uri="http://purl.org/dc/elements/1.1/"/>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FA9A3647-8642-4ADA-A3FA-43E6ADD26C18}">
  <ds:schemaRefs>
    <ds:schemaRef ds:uri="http://schemas.microsoft.com/sharepoint/v3/contenttype/forms"/>
  </ds:schemaRefs>
</ds:datastoreItem>
</file>

<file path=customXml/itemProps3.xml><?xml version="1.0" encoding="utf-8"?>
<ds:datastoreItem xmlns:ds="http://schemas.openxmlformats.org/officeDocument/2006/customXml" ds:itemID="{19840215-424B-44DB-9340-1A6FAF9586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e8b5f2-6d45-4028-8836-6e252da55e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3894</TotalTime>
  <Words>2885</Words>
  <Application>Microsoft Macintosh PowerPoint</Application>
  <PresentationFormat>Widescreen</PresentationFormat>
  <Paragraphs>313</Paragraphs>
  <Slides>45</Slides>
  <Notes>21</Notes>
  <HiddenSlides>0</HiddenSlides>
  <MMClips>0</MMClips>
  <ScaleCrop>false</ScaleCrop>
  <HeadingPairs>
    <vt:vector size="6" baseType="variant">
      <vt:variant>
        <vt:lpstr>Fonts Used</vt:lpstr>
      </vt:variant>
      <vt:variant>
        <vt:i4>21</vt:i4>
      </vt:variant>
      <vt:variant>
        <vt:lpstr>Theme</vt:lpstr>
      </vt:variant>
      <vt:variant>
        <vt:i4>3</vt:i4>
      </vt:variant>
      <vt:variant>
        <vt:lpstr>Slide Titles</vt:lpstr>
      </vt:variant>
      <vt:variant>
        <vt:i4>45</vt:i4>
      </vt:variant>
    </vt:vector>
  </HeadingPairs>
  <TitlesOfParts>
    <vt:vector size="69" baseType="lpstr">
      <vt:lpstr>ＭＳ Ｐゴシック</vt:lpstr>
      <vt:lpstr>Arial</vt:lpstr>
      <vt:lpstr>Arial Black</vt:lpstr>
      <vt:lpstr>Arial Narrow</vt:lpstr>
      <vt:lpstr>Calibri</vt:lpstr>
      <vt:lpstr>Calibri Light</vt:lpstr>
      <vt:lpstr>Courier New</vt:lpstr>
      <vt:lpstr>Footlight MT Light</vt:lpstr>
      <vt:lpstr>Franklin Gothic Book</vt:lpstr>
      <vt:lpstr>Franklin Gothic Demi</vt:lpstr>
      <vt:lpstr>FranklinGothic</vt:lpstr>
      <vt:lpstr>Garamond</vt:lpstr>
      <vt:lpstr>Georgia</vt:lpstr>
      <vt:lpstr>Gotham Bold</vt:lpstr>
      <vt:lpstr>Helvetica LT Std</vt:lpstr>
      <vt:lpstr>Helvetica Neue</vt:lpstr>
      <vt:lpstr>Helvetica Neue Medium</vt:lpstr>
      <vt:lpstr>Symbol</vt:lpstr>
      <vt:lpstr>Times New Roman</vt:lpstr>
      <vt:lpstr>Verdana</vt:lpstr>
      <vt:lpstr>Wingdings</vt:lpstr>
      <vt:lpstr>4_Custom Design</vt:lpstr>
      <vt:lpstr>CEEDAR Theme</vt:lpstr>
      <vt:lpstr>Basic</vt:lpstr>
      <vt:lpstr>         School and District Improvement Through  Inclusive Principal Leadership    Kathleen Airhart - CCSSO, Program Director Special Education Outcomes Mary Brownell - CEEDAR, Executive Director Lynn-Holdheide - AIR, Managing Technical Assistant Consultant Zelphine Smith-Dixon – Georgia, State Director Special Education and Supports   NASDSE/CASE Joint Conference October 27, 2019  </vt:lpstr>
      <vt:lpstr>Objectives - Participants will… </vt:lpstr>
      <vt:lpstr>CCSSO Strategy  Kathleen Airhart </vt:lpstr>
      <vt:lpstr>CCSSO Strategic Plan: Students</vt:lpstr>
      <vt:lpstr>CCSSO:  States Leading for Equity</vt:lpstr>
      <vt:lpstr>Inclusive Principal Leadership:  PSEL standards</vt:lpstr>
      <vt:lpstr>Inclusive Principal Leadership:  National Collaborative on Inclusive Principal Leadership (NCIPL)</vt:lpstr>
      <vt:lpstr>Inclusive Principal Leadership:  Supporting Inclusive Schools for the Success of Each Child</vt:lpstr>
      <vt:lpstr>Inclusive Principal Leadership:  State Strategies Designed to Support</vt:lpstr>
      <vt:lpstr>Advancing Inclusive Principal Leadership (AIPL):  Our Goal</vt:lpstr>
      <vt:lpstr>Advancing Inclusive Principal Leadership (AIPL): Expected Outcomes </vt:lpstr>
      <vt:lpstr>Advancing Inclusive Principal Leadership (AIPL):  Common Areas of Focus</vt:lpstr>
      <vt:lpstr>QUESTIONS, FEEDBACK AND IDEAS </vt:lpstr>
      <vt:lpstr>Georgia commitment to  Inclusive principal Leadership  Zelphine Smith-Dixon</vt:lpstr>
      <vt:lpstr>2020 Vision Casting</vt:lpstr>
      <vt:lpstr>Moving Forward 2020 Vision Link</vt:lpstr>
      <vt:lpstr>Rationale</vt:lpstr>
      <vt:lpstr>Theory of Action </vt:lpstr>
      <vt:lpstr>Students FIRST</vt:lpstr>
      <vt:lpstr>Teachers FIRST</vt:lpstr>
      <vt:lpstr>Leaders FIRST </vt:lpstr>
      <vt:lpstr>Families FIRST</vt:lpstr>
      <vt:lpstr>Keeping Georgia’s Students First</vt:lpstr>
      <vt:lpstr>Leveraging National Resources for State and Local Impact </vt:lpstr>
      <vt:lpstr>QUESTIONS, FEEDBACK AND IDEAS </vt:lpstr>
      <vt:lpstr>Our Mission</vt:lpstr>
      <vt:lpstr>CEEDAR Realizes</vt:lpstr>
      <vt:lpstr>School Principals are  Essential to:</vt:lpstr>
      <vt:lpstr>QUESTIONS, FEEDBACK AND IDEAS </vt:lpstr>
      <vt:lpstr>Questions, Feedback, and Ideas</vt:lpstr>
      <vt:lpstr>Competencies and Professional Learning</vt:lpstr>
      <vt:lpstr>Competencies and Professional Learning</vt:lpstr>
      <vt:lpstr>Competencies and Professional Learning</vt:lpstr>
      <vt:lpstr>Competencies and Professional Learning</vt:lpstr>
      <vt:lpstr>Every Student Succeeds Act (ESSA)</vt:lpstr>
      <vt:lpstr>Leadership Academies</vt:lpstr>
      <vt:lpstr>Considerations</vt:lpstr>
      <vt:lpstr>Instructional leadership</vt:lpstr>
      <vt:lpstr>Instructional leadership</vt:lpstr>
      <vt:lpstr>Instructional leadership</vt:lpstr>
      <vt:lpstr>Establishing a vision</vt:lpstr>
      <vt:lpstr>DISCLAIMER</vt:lpstr>
      <vt:lpstr>Professional Learning Modules</vt:lpstr>
      <vt:lpstr>National Governors Association  School Leadership Podcast</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EDM</dc:creator>
  <cp:lastModifiedBy>Microsoft Office User</cp:lastModifiedBy>
  <cp:revision>105</cp:revision>
  <cp:lastPrinted>2019-01-29T20:11:32Z</cp:lastPrinted>
  <dcterms:created xsi:type="dcterms:W3CDTF">2018-02-01T17:21:47Z</dcterms:created>
  <dcterms:modified xsi:type="dcterms:W3CDTF">2019-10-26T16:57:40Z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0x010100DC161EC47935DE44A8D3DC0533620782</vt:lpwstr>
  </property>
</Properties>
</file>