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 id="2147483713" r:id="rId4"/>
    <p:sldMasterId id="2147483716" r:id="rId5"/>
  </p:sldMasterIdLst>
  <p:notesMasterIdLst>
    <p:notesMasterId r:id="rId22"/>
  </p:notesMasterIdLst>
  <p:sldIdLst>
    <p:sldId id="267" r:id="rId6"/>
    <p:sldId id="286" r:id="rId7"/>
    <p:sldId id="754" r:id="rId8"/>
    <p:sldId id="567" r:id="rId9"/>
    <p:sldId id="568" r:id="rId10"/>
    <p:sldId id="1628" r:id="rId11"/>
    <p:sldId id="1630" r:id="rId12"/>
    <p:sldId id="1634" r:id="rId13"/>
    <p:sldId id="1631" r:id="rId14"/>
    <p:sldId id="1636" r:id="rId15"/>
    <p:sldId id="1638" r:id="rId16"/>
    <p:sldId id="1632" r:id="rId17"/>
    <p:sldId id="1639" r:id="rId18"/>
    <p:sldId id="1633" r:id="rId19"/>
    <p:sldId id="1635"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7"/>
          </p14:sldIdLst>
        </p14:section>
        <p14:section name="Light Slides" id="{9660FC21-13CA-9846-9F93-B585594E0063}">
          <p14:sldIdLst>
            <p14:sldId id="286"/>
            <p14:sldId id="754"/>
            <p14:sldId id="567"/>
            <p14:sldId id="568"/>
            <p14:sldId id="1628"/>
            <p14:sldId id="1630"/>
            <p14:sldId id="1634"/>
            <p14:sldId id="1631"/>
            <p14:sldId id="1636"/>
            <p14:sldId id="1638"/>
            <p14:sldId id="1632"/>
            <p14:sldId id="1639"/>
            <p14:sldId id="1633"/>
            <p14:sldId id="1635"/>
          </p14:sldIdLst>
        </p14:section>
        <p14:section name="Dark Background" id="{3D735815-BEF6-D54C-B18E-22917378CA1E}">
          <p14:sldIdLst>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nnenstiel, Kathleen" initials="PK" lastIdx="1" clrIdx="0">
    <p:extLst>
      <p:ext uri="{19B8F6BF-5375-455C-9EA6-DF929625EA0E}">
        <p15:presenceInfo xmlns:p15="http://schemas.microsoft.com/office/powerpoint/2012/main" userId="S::kpfannenstiel@air.org::050f2a59-6508-4e49-9e94-370cffd4f8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95092" autoAdjust="0"/>
  </p:normalViewPr>
  <p:slideViewPr>
    <p:cSldViewPr snapToGrid="0" snapToObjects="1">
      <p:cViewPr varScale="1">
        <p:scale>
          <a:sx n="71" d="100"/>
          <a:sy n="71" d="100"/>
        </p:scale>
        <p:origin x="184" y="952"/>
      </p:cViewPr>
      <p:guideLst/>
    </p:cSldViewPr>
  </p:slideViewPr>
  <p:outlineViewPr>
    <p:cViewPr>
      <p:scale>
        <a:sx n="33" d="100"/>
        <a:sy n="33" d="100"/>
      </p:scale>
      <p:origin x="0" y="-412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4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58AF3CA-9A7D-584A-B36E-DFAF0D349DA8}"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38333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tool such as this can help you organize your tasks and questions and give you a way to record what happens during the interview.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A334E6-EF21-5246-86BD-D563EC6B364D}" type="slidenum">
              <a:rPr lang="en-US" smtClean="0"/>
              <a:t>11</a:t>
            </a:fld>
            <a:endParaRPr lang="en-US"/>
          </a:p>
        </p:txBody>
      </p:sp>
    </p:spTree>
    <p:extLst>
      <p:ext uri="{BB962C8B-B14F-4D97-AF65-F5344CB8AC3E}">
        <p14:creationId xmlns:p14="http://schemas.microsoft.com/office/powerpoint/2010/main" val="70747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tasks, tools and questions are ready, it is time to conduct the interview. Teachers can begin by explaining to the student what will happen in the interview and why it is important. </a:t>
            </a:r>
            <a:endParaRPr lang="en-US" dirty="0"/>
          </a:p>
          <a:p>
            <a:endParaRPr lang="en-US" dirty="0"/>
          </a:p>
          <a:p>
            <a:r>
              <a:rPr lang="en-US" sz="1200" kern="1200" dirty="0">
                <a:solidFill>
                  <a:schemeClr val="tx1"/>
                </a:solidFill>
                <a:effectLst/>
                <a:latin typeface="+mn-lt"/>
                <a:ea typeface="+mn-ea"/>
                <a:cs typeface="+mn-cs"/>
              </a:rPr>
              <a:t>The best way to do this is to state, simply and honestly, the purpose for the interview. Getting any student, especially those who may struggle to understand mathematics, to show you their thinking can be difficult. For instance, students might believe that it is not their role to show their  thinking in mathematics. These perceptions could affect the way in which the student initially interacts with the mathematics tasks and with the educator. An example of how to begin interviews is supplied on the screen.</a:t>
            </a:r>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12</a:t>
            </a:fld>
            <a:endParaRPr lang="en-US"/>
          </a:p>
        </p:txBody>
      </p:sp>
    </p:spTree>
    <p:extLst>
      <p:ext uri="{BB962C8B-B14F-4D97-AF65-F5344CB8AC3E}">
        <p14:creationId xmlns:p14="http://schemas.microsoft.com/office/powerpoint/2010/main" val="25589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questions prepared for the clinical interview are used during implementation to determine the child’s current understanding.  It is best during this time not to interject in a way that could lead the student- it is OK to engage students in productive struggle.  If students are reluctant to show their thinking, consider asking for help or playing the role of another student.  Be authentic - encourage effort as opposed to ‘right answers’ – and specific with feedback as students solve problems.  Most importantly, be kind and acknowledge the student’s way of doing and try your best to understand what, from the student’s frame of reference, makes sense.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Often, teachers also wish to also assess learning potential in addition to determining the student’s current understanding.  In these instances, teachers can use multiple ways to clarify or even push children’s understanding and see what they do.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found that if children did not respond to a rephrasing of a question or a change in representation, we could plan for hints In the provides example, a hint may be something like, “What do you know about soft tacos? What’s your favorite kind?  Can you picture them on a plate in front of you? Would you want to leave that leftover taco on the plate if you were really hungry or would you want to eat it, too? How about your friend, if they wanted to share it with you?” Hints do not give away answers, but they do scaffold the question to make it more real for the child. In other instances, a simple change of representation or context opened access to the tasks for children who other appeared to not know how to solve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way to determine learning potential is to provide brief instruction within the interview to see how the child responds. If their propensity to explain and justify their thinking increases, this shows the child’s potential to learn with guidance. For example, one child we worked with used an effective problem solving strategy with some types of sharing problems but not with others. Drawing her attention toward the effective strategy in the new problems was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13</a:t>
            </a:fld>
            <a:endParaRPr lang="en-US"/>
          </a:p>
        </p:txBody>
      </p:sp>
    </p:spTree>
    <p:extLst>
      <p:ext uri="{BB962C8B-B14F-4D97-AF65-F5344CB8AC3E}">
        <p14:creationId xmlns:p14="http://schemas.microsoft.com/office/powerpoint/2010/main" val="248075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data from interviews involves a “report” of sorts on the part of the teacher – to themselves.  Teachers should consider what the student’s current understandings were? What could he or she do with hints?  Without hints?  What contexts and representations were meaningful for this content?  Which were not?  Finally, how cold the information be used to better interventions being used to support the student’s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our clinical interviews, we obtained a rich insight into student’s thinking, both what they could conceive of currently (with and without changes in context or representations, hints, or short instructional interactions) as well as where learning could potentially go. This information helped us to suggest instruction for this student that used meaningful tasks both within and beyond the confines of her current intervention as well as contexts that were meaningful and rich for the student. We provide an example of completed interview notes here for one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intensive intervention, our assessment tasks should help us to further understand the presenting instructional concerns, monitor student progress, and summarize the outcomes for a specific period of time (e.g., length of intervention, grading period, annual progress, etc.). We can use this to identify a specific area of potential learning. Through our interactions with our students, especially students who are struggling in mathematics, we are clarifying, defining, and seeking to understand their specific knowledge, thinking, and conceptual understandings to provide better instruction. </a:t>
            </a:r>
          </a:p>
          <a:p>
            <a:endParaRPr lang="en-US" dirty="0"/>
          </a:p>
          <a:p>
            <a:r>
              <a:rPr lang="en-US" sz="1200" kern="1200" dirty="0">
                <a:solidFill>
                  <a:schemeClr val="tx1"/>
                </a:solidFill>
                <a:effectLst/>
                <a:latin typeface="+mn-lt"/>
                <a:ea typeface="+mn-ea"/>
                <a:cs typeface="+mn-cs"/>
              </a:rPr>
              <a:t>Utilizing clinical interviews in these ways gives teachers an additional means in which to richly understand children’s present and potential understandings.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14</a:t>
            </a:fld>
            <a:endParaRPr lang="en-US"/>
          </a:p>
        </p:txBody>
      </p:sp>
    </p:spTree>
    <p:extLst>
      <p:ext uri="{BB962C8B-B14F-4D97-AF65-F5344CB8AC3E}">
        <p14:creationId xmlns:p14="http://schemas.microsoft.com/office/powerpoint/2010/main" val="385819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Would you like more information?  Feel free to contact me anytime, or read my paper found free at this link, to learn more.  Thank you!</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15</a:t>
            </a:fld>
            <a:endParaRPr lang="en-US"/>
          </a:p>
        </p:txBody>
      </p:sp>
    </p:spTree>
    <p:extLst>
      <p:ext uri="{BB962C8B-B14F-4D97-AF65-F5344CB8AC3E}">
        <p14:creationId xmlns:p14="http://schemas.microsoft.com/office/powerpoint/2010/main" val="381289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A334E6-EF21-5246-86BD-D563EC6B364D}" type="slidenum">
              <a:rPr lang="en-US" smtClean="0"/>
              <a:t>16</a:t>
            </a:fld>
            <a:endParaRPr lang="en-US"/>
          </a:p>
        </p:txBody>
      </p:sp>
    </p:spTree>
    <p:extLst>
      <p:ext uri="{BB962C8B-B14F-4D97-AF65-F5344CB8AC3E}">
        <p14:creationId xmlns:p14="http://schemas.microsoft.com/office/powerpoint/2010/main" val="144227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spcBef>
                <a:spcPct val="20000"/>
              </a:spcBef>
            </a:pPr>
            <a:r>
              <a:rPr lang="en-US" dirty="0"/>
              <a:t>Kat 9:00-9:15 </a:t>
            </a:r>
          </a:p>
          <a:p>
            <a:endParaRPr lang="en-US" dirty="0"/>
          </a:p>
        </p:txBody>
      </p:sp>
      <p:sp>
        <p:nvSpPr>
          <p:cNvPr id="4" name="Slide Number Placeholder 3"/>
          <p:cNvSpPr>
            <a:spLocks noGrp="1"/>
          </p:cNvSpPr>
          <p:nvPr>
            <p:ph type="sldNum" sz="quarter" idx="5"/>
          </p:nvPr>
        </p:nvSpPr>
        <p:spPr/>
        <p:txBody>
          <a:bodyPr/>
          <a:lstStyle/>
          <a:p>
            <a:fld id="{C503BA2E-2018-A846-8DDA-546EB20EC5B4}" type="slidenum">
              <a:rPr lang="en-US" smtClean="0"/>
              <a:pPr/>
              <a:t>2</a:t>
            </a:fld>
            <a:endParaRPr lang="en-US"/>
          </a:p>
        </p:txBody>
      </p:sp>
    </p:spTree>
    <p:extLst>
      <p:ext uri="{BB962C8B-B14F-4D97-AF65-F5344CB8AC3E}">
        <p14:creationId xmlns:p14="http://schemas.microsoft.com/office/powerpoint/2010/main" val="348336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Multi-Tiered Systems of Support (MTSS) is a preventative framework for school improvement made up of four essential components. The four components are screening, the multilevel prevention system, progress monitoring, and data-based decision making. MTSS also encompasses features such as culturally responsive instruction, family engagement, and evidence-based instruction. As you’ll notice in the graphic, each of the components and features contribute to improved student outcomes. </a:t>
            </a:r>
            <a:endParaRPr lang="en-US" dirty="0">
              <a:latin typeface="Cambria"/>
              <a:ea typeface="MS Mincho"/>
              <a:cs typeface="Times New Roman"/>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334E6-EF21-5246-86BD-D563EC6B36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73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a:p>
        </p:txBody>
      </p:sp>
    </p:spTree>
    <p:extLst>
      <p:ext uri="{BB962C8B-B14F-4D97-AF65-F5344CB8AC3E}">
        <p14:creationId xmlns:p14="http://schemas.microsoft.com/office/powerpoint/2010/main" val="326330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For students needing more intensive intervention, National Center for Intensive Intervention, NCII have developed Data-based Individualization to further highlight the process to help students. As we have discussed on previous calls, many schools are using a universal screener to identify students in need of Tier 2 and have progress monitoring tools, but then are challenged in identifying why some students are not responding. </a:t>
            </a:r>
          </a:p>
        </p:txBody>
      </p:sp>
      <p:sp>
        <p:nvSpPr>
          <p:cNvPr id="4" name="Slide Number Placeholder 3"/>
          <p:cNvSpPr>
            <a:spLocks noGrp="1"/>
          </p:cNvSpPr>
          <p:nvPr>
            <p:ph type="sldNum" sz="quarter" idx="10"/>
          </p:nvPr>
        </p:nvSpPr>
        <p:spPr/>
        <p:txBody>
          <a:bodyPr/>
          <a:lstStyle/>
          <a:p>
            <a:fld id="{1BCF944E-AC27-4BEA-9C0A-695BFCE7C965}"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221967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gather further diagnostic data is through the use of clinical interviews.</a:t>
            </a:r>
          </a:p>
          <a:p>
            <a:endParaRPr lang="en-US" dirty="0"/>
          </a:p>
          <a:p>
            <a:r>
              <a:rPr lang="en-US" dirty="0"/>
              <a:t>In short, clinical interviews are a way for teachers and interventionists to gauge a student’s present and potential knowledge.  Using interviews can help teachers uncover how students think about and solve problems and gain further insight into student’s thought processes.</a:t>
            </a:r>
          </a:p>
          <a:p>
            <a:endParaRPr lang="en-US" dirty="0"/>
          </a:p>
          <a:p>
            <a:r>
              <a:rPr lang="en-US" dirty="0"/>
              <a:t>They are deliberately nonstandard and give teachers a respectful, flexible tools to get at the ‘why’ behind what we observe on paper and pencil assessments or analysis of errors alone.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22607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interviews typically include the following features:  </a:t>
            </a:r>
          </a:p>
          <a:p>
            <a:endParaRPr lang="en-US" sz="1200" kern="1200" dirty="0">
              <a:solidFill>
                <a:schemeClr val="tx1"/>
              </a:solidFill>
              <a:effectLst/>
              <a:latin typeface="+mn-lt"/>
              <a:ea typeface="+mn-ea"/>
              <a:cs typeface="+mn-cs"/>
            </a:endParaRPr>
          </a:p>
          <a:p>
            <a:pPr marL="228600" indent="-228600">
              <a:buAutoNum type="arabicParenR"/>
            </a:pPr>
            <a:r>
              <a:rPr lang="en-US" sz="1200" kern="1200" dirty="0">
                <a:solidFill>
                  <a:schemeClr val="tx1"/>
                </a:solidFill>
                <a:effectLst/>
                <a:latin typeface="+mn-lt"/>
                <a:ea typeface="+mn-ea"/>
                <a:cs typeface="+mn-cs"/>
              </a:rPr>
              <a:t>Problem tasks, mathematical tools students can use, and questions to use to gain insight into students’ thinking of a specific mathematics content area;</a:t>
            </a:r>
          </a:p>
          <a:p>
            <a:pPr marL="228600" indent="-228600">
              <a:buAutoNum type="arabicParenR"/>
            </a:pPr>
            <a:r>
              <a:rPr lang="en-US" sz="1200" kern="1200" dirty="0">
                <a:solidFill>
                  <a:schemeClr val="tx1"/>
                </a:solidFill>
                <a:effectLst/>
                <a:latin typeface="+mn-lt"/>
                <a:ea typeface="+mn-ea"/>
                <a:cs typeface="+mn-cs"/>
              </a:rPr>
              <a:t>A flexible plan for implementation - That is, a way to listen to students’ thinking, probe the meaning of their responses, and a way to alter questions on the fly to fully understand thinking in the moment; and </a:t>
            </a:r>
          </a:p>
          <a:p>
            <a:pPr marL="228600" indent="-228600">
              <a:buAutoNum type="arabicParenR"/>
            </a:pPr>
            <a:r>
              <a:rPr lang="en-US" sz="1200" kern="1200" dirty="0">
                <a:solidFill>
                  <a:schemeClr val="tx1"/>
                </a:solidFill>
                <a:effectLst/>
                <a:latin typeface="+mn-lt"/>
                <a:ea typeface="+mn-ea"/>
                <a:cs typeface="+mn-cs"/>
              </a:rPr>
              <a:t>A way in which to use what was found out about how the student  thinking to guide the planning of instruction. </a:t>
            </a:r>
          </a:p>
          <a:p>
            <a:pPr marL="228600" indent="-228600">
              <a:buAutoNum type="alphaLcParenR"/>
            </a:pPr>
            <a:endParaRPr lang="en-US" sz="1200" kern="1200" dirty="0">
              <a:solidFill>
                <a:schemeClr val="tx1"/>
              </a:solidFill>
              <a:effectLst/>
              <a:latin typeface="+mn-lt"/>
              <a:ea typeface="+mn-ea"/>
              <a:cs typeface="+mn-cs"/>
            </a:endParaRPr>
          </a:p>
          <a:p>
            <a:pPr marL="228600" indent="-228600">
              <a:buAutoNum type="alphaLcParenR"/>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Let’s look at each of these areas in a little more depth.</a:t>
            </a:r>
            <a:endParaRPr lang="en-US" dirty="0"/>
          </a:p>
          <a:p>
            <a:pPr marL="228600" indent="-228600">
              <a:buAutoNum type="alphaLcParenR"/>
            </a:pP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8</a:t>
            </a:fld>
            <a:endParaRPr lang="en-US"/>
          </a:p>
        </p:txBody>
      </p:sp>
    </p:spTree>
    <p:extLst>
      <p:ext uri="{BB962C8B-B14F-4D97-AF65-F5344CB8AC3E}">
        <p14:creationId xmlns:p14="http://schemas.microsoft.com/office/powerpoint/2010/main" val="129335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tasks for the clinical interview is the first step.  To do that, consider the content you are interested in learning more about.  Often times, this may be the intervention content students are working within or a concept or skill that is foundational to the intervention.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way, it is often helpful to examine content that stretches across years to </a:t>
            </a:r>
            <a:r>
              <a:rPr lang="en-US" sz="1200" kern="1200" dirty="0">
                <a:solidFill>
                  <a:schemeClr val="tx1"/>
                </a:solidFill>
                <a:effectLst/>
                <a:latin typeface="+mn-lt"/>
                <a:ea typeface="+mn-ea"/>
                <a:cs typeface="+mn-cs"/>
              </a:rPr>
              <a:t>get a holistic sense of what we might look for in terms of children’s understanding within a developmental progression.  Curriculum, content standards, or progressions documents can help teachers think about these questions and identify content they’d like to address in the clinical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teachers identify resources that yield a picture of how children’s thinking looks differently over time, they can prepare clear and specific problem tasks to use during the interview.  Tasks should be worthwhile to students, be placed in familiar and accessible contexts, and be wide enough to elicit their thinking.  Many teachers use modifications of tasks that appeared within an intervention or lesson. Other times, teachers design new tasks that have many ways students may solve them to further explore students’ reasoning.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203857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mathematical tools, such as linking cubes, counters, or other tangible objects available for children to use, if they elect, to show their thinking. The child’s actions on the objects along with gestures, other nonverbal communication, and drawings are windows into their understanding.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Questions are prepared to accompany tasks and encourage the child to elaborate and provide full explanation of their thoughts. Prepare open-ended and focused questions to accompany each task, progressing from open-ended toward more specific questions. Sometimes repeating back a child’s words to them encourages them  to say more. The figure on the screen provides gives ideas of open-ended and more specific questions to consider when planning a clinical interview, with the more open-ended ones variations of the essential question, “How did you solve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A334E6-EF21-5246-86BD-D563EC6B364D}" type="slidenum">
              <a:rPr lang="en-US" smtClean="0"/>
              <a:t>10</a:t>
            </a:fld>
            <a:endParaRPr lang="en-US"/>
          </a:p>
        </p:txBody>
      </p:sp>
    </p:spTree>
    <p:extLst>
      <p:ext uri="{BB962C8B-B14F-4D97-AF65-F5344CB8AC3E}">
        <p14:creationId xmlns:p14="http://schemas.microsoft.com/office/powerpoint/2010/main" val="45864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ingle Line Title, Bulleted Text">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492443"/>
          </a:xfrm>
        </p:spPr>
        <p:txBody>
          <a:bodyPr/>
          <a:lstStyle/>
          <a:p>
            <a:r>
              <a:rPr lang="en-US"/>
              <a:t>Click to edit Master title style</a:t>
            </a:r>
            <a:endParaRPr lang="en-US" dirty="0"/>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732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81275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65760"/>
            <a:ext cx="10966449" cy="486677"/>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5824192"/>
            <a:ext cx="10966449" cy="50199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5407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ngle Line Title, Bulleted Text">
    <p:spTree>
      <p:nvGrpSpPr>
        <p:cNvPr id="1" name=""/>
        <p:cNvGrpSpPr/>
        <p:nvPr/>
      </p:nvGrpSpPr>
      <p:grpSpPr>
        <a:xfrm>
          <a:off x="0" y="0"/>
          <a:ext cx="0" cy="0"/>
          <a:chOff x="0" y="0"/>
          <a:chExt cx="0" cy="0"/>
        </a:xfrm>
      </p:grpSpPr>
      <p:cxnSp>
        <p:nvCxnSpPr>
          <p:cNvPr id="64"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916518" y="359994"/>
            <a:ext cx="10966449" cy="492443"/>
          </a:xfrm>
        </p:spPr>
        <p:txBody>
          <a:bodyPr/>
          <a:lstStyle/>
          <a:p>
            <a:r>
              <a:rPr lang="en-US"/>
              <a:t>Click to edit Master title style</a:t>
            </a:r>
            <a:endParaRPr lang="en-US" dirty="0"/>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36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ingle Line Title, First Level No Bullet">
    <p:spTree>
      <p:nvGrpSpPr>
        <p:cNvPr id="1" name=""/>
        <p:cNvGrpSpPr/>
        <p:nvPr/>
      </p:nvGrpSpPr>
      <p:grpSpPr>
        <a:xfrm>
          <a:off x="0" y="0"/>
          <a:ext cx="0" cy="0"/>
          <a:chOff x="0" y="0"/>
          <a:chExt cx="0" cy="0"/>
        </a:xfrm>
      </p:grpSpPr>
      <p:cxnSp>
        <p:nvCxnSpPr>
          <p:cNvPr id="20"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360900"/>
            <a:ext cx="10966449" cy="492443"/>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8816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7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8800" y="515816"/>
            <a:ext cx="11633200" cy="3690837"/>
          </a:xfrm>
          <a:prstGeom prst="rect">
            <a:avLst/>
          </a:prstGeom>
        </p:spPr>
      </p:pic>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2AEC4984-BBDB-AC48-872E-355409B84857}"/>
              </a:ext>
            </a:extLst>
          </p:cNvPr>
          <p:cNvSpPr/>
          <p:nvPr userDrawn="1"/>
        </p:nvSpPr>
        <p:spPr>
          <a:xfrm>
            <a:off x="562707" y="1953365"/>
            <a:ext cx="7024469" cy="4388819"/>
          </a:xfrm>
          <a:prstGeom prst="rect">
            <a:avLst/>
          </a:prstGeom>
          <a:gradFill>
            <a:gsLst>
              <a:gs pos="0">
                <a:srgbClr val="3D9A32">
                  <a:alpha val="85098"/>
                </a:srgbClr>
              </a:gs>
              <a:gs pos="100000">
                <a:srgbClr val="17375E">
                  <a:alpha val="85098"/>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52D0F6FD-6BDB-4249-8BE0-A2517B95021C}"/>
              </a:ext>
            </a:extLst>
          </p:cNvPr>
          <p:cNvSpPr/>
          <p:nvPr userDrawn="1"/>
        </p:nvSpPr>
        <p:spPr>
          <a:xfrm>
            <a:off x="11676186" y="515816"/>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54EF159B-BC05-3E4E-BB10-95609092A7C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90129" y="4870091"/>
            <a:ext cx="1514512" cy="808653"/>
          </a:xfrm>
          <a:prstGeom prst="rect">
            <a:avLst/>
          </a:prstGeom>
        </p:spPr>
      </p:pic>
    </p:spTree>
    <p:extLst>
      <p:ext uri="{BB962C8B-B14F-4D97-AF65-F5344CB8AC3E}">
        <p14:creationId xmlns:p14="http://schemas.microsoft.com/office/powerpoint/2010/main" val="904284975"/>
      </p:ext>
    </p:extLst>
  </p:cSld>
  <p:clrMapOvr>
    <a:masterClrMapping/>
  </p:clrMapOvr>
  <p:extLst>
    <p:ext uri="{DCECCB84-F9BA-43D5-87BE-67443E8EF086}">
      <p15:sldGuideLst xmlns:p15="http://schemas.microsoft.com/office/powerpoint/2012/main">
        <p15:guide id="1" pos="264">
          <p15:clr>
            <a:srgbClr val="FBAE40"/>
          </p15:clr>
        </p15:guide>
        <p15:guide id="2" orient="horz" pos="1980">
          <p15:clr>
            <a:srgbClr val="FBAE40"/>
          </p15:clr>
        </p15:guide>
        <p15:guide id="3" orient="horz" pos="2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64481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00182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16176"/>
            <a:ext cx="10871200" cy="1470025"/>
          </a:xfrm>
        </p:spPr>
        <p:txBody>
          <a:bodyPr/>
          <a:lstStyle/>
          <a:p>
            <a:r>
              <a:rPr lang="en-US"/>
              <a:t>Click to edit Master title style</a:t>
            </a:r>
            <a:endParaRPr lang="en-US" dirty="0"/>
          </a:p>
        </p:txBody>
      </p:sp>
    </p:spTree>
    <p:extLst>
      <p:ext uri="{BB962C8B-B14F-4D97-AF65-F5344CB8AC3E}">
        <p14:creationId xmlns:p14="http://schemas.microsoft.com/office/powerpoint/2010/main" val="2168391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a:bodyPr>
          <a:lstStyle>
            <a:lvl1pPr>
              <a:defRPr sz="4000" baseline="0"/>
            </a:lvl1pPr>
          </a:lstStyle>
          <a:p>
            <a:r>
              <a:rPr lang="en-US"/>
              <a:t>Click to edit Master title style</a:t>
            </a:r>
            <a:endParaRPr lang="en-US" dirty="0"/>
          </a:p>
        </p:txBody>
      </p:sp>
      <p:sp>
        <p:nvSpPr>
          <p:cNvPr id="11" name="Text Placeholder 10"/>
          <p:cNvSpPr>
            <a:spLocks noGrp="1"/>
          </p:cNvSpPr>
          <p:nvPr>
            <p:ph type="body" sz="quarter" idx="10"/>
          </p:nvPr>
        </p:nvSpPr>
        <p:spPr>
          <a:xfrm>
            <a:off x="711200" y="1600200"/>
            <a:ext cx="108712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716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609600" y="1600200"/>
            <a:ext cx="10972800" cy="44958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52888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609600" y="1600200"/>
            <a:ext cx="5384800" cy="4648200"/>
          </a:xfrm>
        </p:spPr>
        <p:txBody>
          <a:bodyPr/>
          <a:lstStyle>
            <a:lvl1pPr marL="0" indent="0">
              <a:buNone/>
              <a:defRPr/>
            </a:lvl1pPr>
          </a:lstStyle>
          <a:p>
            <a:pPr lvl="0"/>
            <a:r>
              <a:rPr lang="en-US"/>
              <a:t>Edit Master text styles</a:t>
            </a:r>
          </a:p>
        </p:txBody>
      </p:sp>
      <p:sp>
        <p:nvSpPr>
          <p:cNvPr id="6" name="Content Placeholder 4"/>
          <p:cNvSpPr>
            <a:spLocks noGrp="1"/>
          </p:cNvSpPr>
          <p:nvPr>
            <p:ph sz="quarter" idx="11"/>
          </p:nvPr>
        </p:nvSpPr>
        <p:spPr>
          <a:xfrm>
            <a:off x="6197600" y="1600200"/>
            <a:ext cx="5384800" cy="46482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668682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a:bodyPr>
          <a:lstStyle>
            <a:lvl1pPr>
              <a:defRPr sz="4000" baseline="0"/>
            </a:lvl1pPr>
          </a:lstStyle>
          <a:p>
            <a:r>
              <a:rPr lang="en-US"/>
              <a:t>Click to edit Master title style</a:t>
            </a:r>
            <a:endParaRPr lang="en-US" dirty="0"/>
          </a:p>
        </p:txBody>
      </p:sp>
      <p:sp>
        <p:nvSpPr>
          <p:cNvPr id="6" name="Content Placeholder 4"/>
          <p:cNvSpPr>
            <a:spLocks noGrp="1"/>
          </p:cNvSpPr>
          <p:nvPr>
            <p:ph sz="quarter" idx="11"/>
          </p:nvPr>
        </p:nvSpPr>
        <p:spPr>
          <a:xfrm>
            <a:off x="6197600" y="1600200"/>
            <a:ext cx="5384800" cy="4648200"/>
          </a:xfrm>
        </p:spPr>
        <p:txBody>
          <a:bodyPr/>
          <a:lstStyle>
            <a:lvl1pPr marL="0" indent="0">
              <a:buNone/>
              <a:defRPr/>
            </a:lvl1pPr>
          </a:lstStyle>
          <a:p>
            <a:pPr lvl="0"/>
            <a:r>
              <a:rPr lang="en-US"/>
              <a:t>Edit Master text styles</a:t>
            </a:r>
          </a:p>
        </p:txBody>
      </p:sp>
      <p:sp>
        <p:nvSpPr>
          <p:cNvPr id="4" name="Text Placeholder 3"/>
          <p:cNvSpPr>
            <a:spLocks noGrp="1"/>
          </p:cNvSpPr>
          <p:nvPr>
            <p:ph type="body" sz="quarter" idx="12"/>
          </p:nvPr>
        </p:nvSpPr>
        <p:spPr>
          <a:xfrm>
            <a:off x="711200" y="1600200"/>
            <a:ext cx="5283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353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6197600" y="381000"/>
            <a:ext cx="5384800" cy="5867400"/>
          </a:xfrm>
        </p:spPr>
        <p:txBody>
          <a:bodyPr/>
          <a:lstStyle>
            <a:lvl1pPr marL="0" indent="0">
              <a:buNone/>
              <a:defRPr/>
            </a:lvl1pPr>
          </a:lstStyle>
          <a:p>
            <a:pPr lvl="0"/>
            <a:r>
              <a:rPr lang="en-US"/>
              <a:t>Edit Master text styles</a:t>
            </a:r>
          </a:p>
        </p:txBody>
      </p:sp>
      <p:sp>
        <p:nvSpPr>
          <p:cNvPr id="4" name="Text Placeholder 3"/>
          <p:cNvSpPr>
            <a:spLocks noGrp="1"/>
          </p:cNvSpPr>
          <p:nvPr>
            <p:ph type="body" sz="quarter" idx="12"/>
          </p:nvPr>
        </p:nvSpPr>
        <p:spPr>
          <a:xfrm>
            <a:off x="711200" y="381000"/>
            <a:ext cx="5283200" cy="586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959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641600" y="685800"/>
            <a:ext cx="6807200" cy="3886200"/>
          </a:xfrm>
        </p:spPr>
        <p:txBody>
          <a:bodyPr rtlCol="0">
            <a:normAutofit/>
          </a:bodyPr>
          <a:lstStyle/>
          <a:p>
            <a:pPr lvl="0"/>
            <a:r>
              <a:rPr lang="en-US" noProof="0" dirty="0"/>
              <a:t>Click icon to add picture</a:t>
            </a:r>
          </a:p>
        </p:txBody>
      </p:sp>
      <p:sp>
        <p:nvSpPr>
          <p:cNvPr id="7" name="Text Placeholder 6"/>
          <p:cNvSpPr>
            <a:spLocks noGrp="1"/>
          </p:cNvSpPr>
          <p:nvPr>
            <p:ph type="body" sz="quarter" idx="11"/>
          </p:nvPr>
        </p:nvSpPr>
        <p:spPr>
          <a:xfrm>
            <a:off x="2641600" y="4648200"/>
            <a:ext cx="6807200" cy="106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4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a:bodyPr>
          <a:lstStyle>
            <a:lvl1pPr>
              <a:defRPr sz="4000" baseline="0"/>
            </a:lvl1pPr>
          </a:lstStyle>
          <a:p>
            <a:r>
              <a:rPr lang="en-US"/>
              <a:t>Click to edit Master title style</a:t>
            </a:r>
            <a:endParaRPr lang="en-US" dirty="0"/>
          </a:p>
        </p:txBody>
      </p:sp>
    </p:spTree>
    <p:extLst>
      <p:ext uri="{BB962C8B-B14F-4D97-AF65-F5344CB8AC3E}">
        <p14:creationId xmlns:p14="http://schemas.microsoft.com/office/powerpoint/2010/main" val="3196986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678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Bulleted Lis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0" y="304800"/>
            <a:ext cx="10972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Source Sans Pro"/>
              <a:buNone/>
              <a:defRPr sz="4000" b="0" i="0" u="none" strike="noStrike" cap="none">
                <a:solidFill>
                  <a:schemeClr val="dk1"/>
                </a:solidFill>
                <a:latin typeface="Source Sans Pro"/>
                <a:ea typeface="Source Sans Pro"/>
                <a:cs typeface="Source Sans Pro"/>
                <a:sym typeface="Source Sans Pro"/>
              </a:defRPr>
            </a:lvl1pPr>
            <a:lvl2pPr marL="0" marR="0" lvl="1"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2pPr>
            <a:lvl3pPr marL="0" marR="0" lvl="2"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3pPr>
            <a:lvl4pPr marL="0" marR="0" lvl="3"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4pPr>
            <a:lvl5pPr marL="0" marR="0" lvl="4"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5pPr>
            <a:lvl6pPr marL="457200" marR="0" lvl="5"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6pPr>
            <a:lvl7pPr marL="914400" marR="0" lvl="6"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7pPr>
            <a:lvl8pPr marL="1371600" marR="0" lvl="7"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8pPr>
            <a:lvl9pPr marL="1828800" marR="0" lvl="8" indent="0" algn="ctr" rtl="0">
              <a:spcBef>
                <a:spcPts val="0"/>
              </a:spcBef>
              <a:spcAft>
                <a:spcPts val="0"/>
              </a:spcAft>
              <a:buClr>
                <a:schemeClr val="dk1"/>
              </a:buClr>
              <a:buFont typeface="Source Sans Pro"/>
              <a:buNone/>
              <a:defRPr sz="440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body" idx="1"/>
          </p:nvPr>
        </p:nvSpPr>
        <p:spPr>
          <a:xfrm>
            <a:off x="711200" y="1600200"/>
            <a:ext cx="10871197" cy="43434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753744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heavy">
                <a:solidFill>
                  <a:schemeClr val="tx1"/>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6179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49" y="1151932"/>
            <a:ext cx="10971217"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p:nvPr>
        </p:nvSpPr>
        <p:spPr>
          <a:xfrm>
            <a:off x="912284" y="2935288"/>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4" y="4427539"/>
            <a:ext cx="10970683" cy="1094957"/>
          </a:xfrm>
        </p:spPr>
        <p:txBody>
          <a:bodyPr/>
          <a:lstStyle>
            <a:lvl2pPr>
              <a:spcBef>
                <a:spcPts val="300"/>
              </a:spcBef>
              <a:defRPr/>
            </a:lvl2pPr>
            <a:lvl3pPr>
              <a:spcBef>
                <a:spcPts val="300"/>
              </a:spcBef>
              <a:defRPr/>
            </a:lvl3pPr>
            <a:lvl4pPr>
              <a:spcBef>
                <a:spcPts val="300"/>
              </a:spcBef>
              <a:defRPr/>
            </a:lvl4pPr>
          </a:lstStyle>
          <a:p>
            <a:pPr lvl="1"/>
            <a:r>
              <a:rPr lang="en-US" dirty="0"/>
              <a:t>Name</a:t>
            </a:r>
          </a:p>
          <a:p>
            <a:pPr lvl="2"/>
            <a:r>
              <a:rPr lang="en-US" dirty="0"/>
              <a:t>Position</a:t>
            </a:r>
          </a:p>
          <a:p>
            <a:pPr lvl="3"/>
            <a:r>
              <a:rPr lang="en-US" dirty="0"/>
              <a:t>Month</a:t>
            </a:r>
          </a:p>
        </p:txBody>
      </p:sp>
    </p:spTree>
    <p:extLst>
      <p:ext uri="{BB962C8B-B14F-4D97-AF65-F5344CB8AC3E}">
        <p14:creationId xmlns:p14="http://schemas.microsoft.com/office/powerpoint/2010/main" val="2999247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cxnSp>
        <p:nvCxnSpPr>
          <p:cNvPr id="45"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26481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23746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cxnSp>
        <p:nvCxnSpPr>
          <p:cNvPr id="66"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endParaRPr lang="en-US" dirty="0"/>
          </a:p>
        </p:txBody>
      </p:sp>
      <p:sp>
        <p:nvSpPr>
          <p:cNvPr id="40" name="Content Right"/>
          <p:cNvSpPr>
            <a:spLocks noGrp="1"/>
          </p:cNvSpPr>
          <p:nvPr>
            <p:ph sz="quarter" idx="12"/>
          </p:nvPr>
        </p:nvSpPr>
        <p:spPr>
          <a:xfrm>
            <a:off x="916517" y="1599874"/>
            <a:ext cx="5325535"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Left"/>
          <p:cNvSpPr>
            <a:spLocks noGrp="1"/>
          </p:cNvSpPr>
          <p:nvPr>
            <p:ph sz="quarter" idx="13"/>
          </p:nvPr>
        </p:nvSpPr>
        <p:spPr>
          <a:xfrm>
            <a:off x="6551085" y="1599874"/>
            <a:ext cx="5331883"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56561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ngle Line Title, First Level No Bullet">
    <p:spTree>
      <p:nvGrpSpPr>
        <p:cNvPr id="1" name=""/>
        <p:cNvGrpSpPr/>
        <p:nvPr/>
      </p:nvGrpSpPr>
      <p:grpSpPr>
        <a:xfrm>
          <a:off x="0" y="0"/>
          <a:ext cx="0" cy="0"/>
          <a:chOff x="0" y="0"/>
          <a:chExt cx="0" cy="0"/>
        </a:xfrm>
      </p:grpSpPr>
      <p:cxnSp>
        <p:nvCxnSpPr>
          <p:cNvPr id="20"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360900"/>
            <a:ext cx="10966449" cy="492443"/>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6702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ngle Line Title, Bulleted Text">
    <p:spTree>
      <p:nvGrpSpPr>
        <p:cNvPr id="1" name=""/>
        <p:cNvGrpSpPr/>
        <p:nvPr/>
      </p:nvGrpSpPr>
      <p:grpSpPr>
        <a:xfrm>
          <a:off x="0" y="0"/>
          <a:ext cx="0" cy="0"/>
          <a:chOff x="0" y="0"/>
          <a:chExt cx="0" cy="0"/>
        </a:xfrm>
      </p:grpSpPr>
      <p:cxnSp>
        <p:nvCxnSpPr>
          <p:cNvPr id="64"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916518" y="359994"/>
            <a:ext cx="10966449" cy="492443"/>
          </a:xfrm>
        </p:spPr>
        <p:txBody>
          <a:bodyPr/>
          <a:lstStyle/>
          <a:p>
            <a:r>
              <a:rPr lang="en-US"/>
              <a:t>Click to edit Master title style</a:t>
            </a:r>
            <a:endParaRPr lang="en-US" dirty="0"/>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56139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ngle Line Title, Two Column">
    <p:spTree>
      <p:nvGrpSpPr>
        <p:cNvPr id="1" name=""/>
        <p:cNvGrpSpPr/>
        <p:nvPr/>
      </p:nvGrpSpPr>
      <p:grpSpPr>
        <a:xfrm>
          <a:off x="0" y="0"/>
          <a:ext cx="0" cy="0"/>
          <a:chOff x="0" y="0"/>
          <a:chExt cx="0" cy="0"/>
        </a:xfrm>
      </p:grpSpPr>
      <p:cxnSp>
        <p:nvCxnSpPr>
          <p:cNvPr id="64"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916518" y="359994"/>
            <a:ext cx="10966449" cy="492443"/>
          </a:xfrm>
        </p:spPr>
        <p:txBody>
          <a:bodyPr/>
          <a:lstStyle/>
          <a:p>
            <a:r>
              <a:rPr lang="en-US"/>
              <a:t>Click to edit Master title style</a:t>
            </a:r>
            <a:endParaRPr lang="en-US" dirty="0"/>
          </a:p>
        </p:txBody>
      </p:sp>
      <p:sp>
        <p:nvSpPr>
          <p:cNvPr id="20" name="Content Left"/>
          <p:cNvSpPr>
            <a:spLocks noGrp="1"/>
          </p:cNvSpPr>
          <p:nvPr>
            <p:ph sz="quarter" idx="11"/>
          </p:nvPr>
        </p:nvSpPr>
        <p:spPr>
          <a:xfrm>
            <a:off x="916518" y="1074694"/>
            <a:ext cx="532341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46531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488348"/>
          </a:xfrm>
        </p:spPr>
        <p:txBody>
          <a:bodyPr/>
          <a:lstStyle/>
          <a:p>
            <a:r>
              <a:rPr lang="en-US"/>
              <a:t>Click to edit Master title style</a:t>
            </a:r>
            <a:endParaRPr lang="en-US" dirty="0"/>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8099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irst Level No Bullet, Source">
    <p:spTree>
      <p:nvGrpSpPr>
        <p:cNvPr id="1" name=""/>
        <p:cNvGrpSpPr/>
        <p:nvPr/>
      </p:nvGrpSpPr>
      <p:grpSpPr>
        <a:xfrm>
          <a:off x="0" y="0"/>
          <a:ext cx="0" cy="0"/>
          <a:chOff x="0" y="0"/>
          <a:chExt cx="0" cy="0"/>
        </a:xfrm>
      </p:grpSpPr>
      <p:cxnSp>
        <p:nvCxnSpPr>
          <p:cNvPr id="45"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81316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ed Text, Source">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65220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Source">
    <p:spTree>
      <p:nvGrpSpPr>
        <p:cNvPr id="1" name=""/>
        <p:cNvGrpSpPr/>
        <p:nvPr/>
      </p:nvGrpSpPr>
      <p:grpSpPr>
        <a:xfrm>
          <a:off x="0" y="0"/>
          <a:ext cx="0" cy="0"/>
          <a:chOff x="0" y="0"/>
          <a:chExt cx="0" cy="0"/>
        </a:xfrm>
      </p:grpSpPr>
      <p:cxnSp>
        <p:nvCxnSpPr>
          <p:cNvPr id="66"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endParaRPr lang="en-US" dirty="0"/>
          </a:p>
        </p:txBody>
      </p:sp>
      <p:sp>
        <p:nvSpPr>
          <p:cNvPr id="40" name="Content Right"/>
          <p:cNvSpPr>
            <a:spLocks noGrp="1"/>
          </p:cNvSpPr>
          <p:nvPr>
            <p:ph sz="quarter" idx="12"/>
          </p:nvPr>
        </p:nvSpPr>
        <p:spPr>
          <a:xfrm>
            <a:off x="916517" y="1599874"/>
            <a:ext cx="5325535"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Left"/>
          <p:cNvSpPr>
            <a:spLocks noGrp="1"/>
          </p:cNvSpPr>
          <p:nvPr>
            <p:ph sz="quarter" idx="13"/>
          </p:nvPr>
        </p:nvSpPr>
        <p:spPr>
          <a:xfrm>
            <a:off x="6551085" y="1599874"/>
            <a:ext cx="5331883"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1532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ingle Line Title, First Level No Bullet, Source">
    <p:spTree>
      <p:nvGrpSpPr>
        <p:cNvPr id="1" name=""/>
        <p:cNvGrpSpPr/>
        <p:nvPr/>
      </p:nvGrpSpPr>
      <p:grpSpPr>
        <a:xfrm>
          <a:off x="0" y="0"/>
          <a:ext cx="0" cy="0"/>
          <a:chOff x="0" y="0"/>
          <a:chExt cx="0" cy="0"/>
        </a:xfrm>
      </p:grpSpPr>
      <p:cxnSp>
        <p:nvCxnSpPr>
          <p:cNvPr id="20"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360900"/>
            <a:ext cx="10966449" cy="492443"/>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06375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ingle Line Title, Bulleted Text, Source">
    <p:spTree>
      <p:nvGrpSpPr>
        <p:cNvPr id="1" name=""/>
        <p:cNvGrpSpPr/>
        <p:nvPr/>
      </p:nvGrpSpPr>
      <p:grpSpPr>
        <a:xfrm>
          <a:off x="0" y="0"/>
          <a:ext cx="0" cy="0"/>
          <a:chOff x="0" y="0"/>
          <a:chExt cx="0" cy="0"/>
        </a:xfrm>
      </p:grpSpPr>
      <p:cxnSp>
        <p:nvCxnSpPr>
          <p:cNvPr id="64"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916518" y="359994"/>
            <a:ext cx="10966449" cy="492443"/>
          </a:xfrm>
        </p:spPr>
        <p:txBody>
          <a:bodyPr/>
          <a:lstStyle/>
          <a:p>
            <a:r>
              <a:rPr lang="en-US"/>
              <a:t>Click to edit Master title style</a:t>
            </a:r>
            <a:endParaRPr lang="en-US" dirty="0"/>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65890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ngle Line Title, Two Column, Source">
    <p:spTree>
      <p:nvGrpSpPr>
        <p:cNvPr id="1" name=""/>
        <p:cNvGrpSpPr/>
        <p:nvPr/>
      </p:nvGrpSpPr>
      <p:grpSpPr>
        <a:xfrm>
          <a:off x="0" y="0"/>
          <a:ext cx="0" cy="0"/>
          <a:chOff x="0" y="0"/>
          <a:chExt cx="0" cy="0"/>
        </a:xfrm>
      </p:grpSpPr>
      <p:cxnSp>
        <p:nvCxnSpPr>
          <p:cNvPr id="64" name="Rule"/>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916518" y="359994"/>
            <a:ext cx="10966449" cy="492443"/>
          </a:xfrm>
        </p:spPr>
        <p:txBody>
          <a:bodyPr/>
          <a:lstStyle/>
          <a:p>
            <a:r>
              <a:rPr lang="en-US"/>
              <a:t>Click to edit Master title style</a:t>
            </a:r>
            <a:endParaRPr lang="en-US" dirty="0"/>
          </a:p>
        </p:txBody>
      </p:sp>
      <p:sp>
        <p:nvSpPr>
          <p:cNvPr id="20" name="Content Left"/>
          <p:cNvSpPr>
            <a:spLocks noGrp="1"/>
          </p:cNvSpPr>
          <p:nvPr>
            <p:ph sz="quarter" idx="11"/>
          </p:nvPr>
        </p:nvSpPr>
        <p:spPr>
          <a:xfrm>
            <a:off x="916518" y="1074694"/>
            <a:ext cx="532341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9618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o Rule,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488348"/>
          </a:xfrm>
        </p:spPr>
        <p:txBody>
          <a:bodyPr/>
          <a:lstStyle/>
          <a:p>
            <a:r>
              <a:rPr lang="en-US"/>
              <a:t>Click to edit Master title style</a:t>
            </a:r>
            <a:endParaRPr lang="en-US" dirty="0"/>
          </a:p>
        </p:txBody>
      </p:sp>
      <p:sp>
        <p:nvSpPr>
          <p:cNvPr id="20" name="Content"/>
          <p:cNvSpPr>
            <a:spLocks noGrp="1"/>
          </p:cNvSpPr>
          <p:nvPr>
            <p:ph sz="quarter" idx="11"/>
          </p:nvPr>
        </p:nvSpPr>
        <p:spPr>
          <a:xfrm>
            <a:off x="916518" y="1074694"/>
            <a:ext cx="10966449"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1093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a:t>Click to edit Master title style</a:t>
            </a:r>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cxnSp>
        <p:nvCxnSpPr>
          <p:cNvPr id="22" name="Straight Connector 21"/>
          <p:cNvCxnSpPr/>
          <p:nvPr/>
        </p:nvCxnSpPr>
        <p:spPr>
          <a:xfrm>
            <a:off x="916519" y="966735"/>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9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irst Level No Bullet">
    <p:spTree>
      <p:nvGrpSpPr>
        <p:cNvPr id="1" name=""/>
        <p:cNvGrpSpPr/>
        <p:nvPr/>
      </p:nvGrpSpPr>
      <p:grpSpPr>
        <a:xfrm>
          <a:off x="0" y="0"/>
          <a:ext cx="0" cy="0"/>
          <a:chOff x="0" y="0"/>
          <a:chExt cx="0" cy="0"/>
        </a:xfrm>
      </p:grpSpPr>
      <p:cxnSp>
        <p:nvCxnSpPr>
          <p:cNvPr id="45"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11694882" y="6666758"/>
            <a:ext cx="188085"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8973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49" y="1151932"/>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4" y="2935288"/>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4" y="4427539"/>
            <a:ext cx="10970683" cy="1094957"/>
          </a:xfrm>
        </p:spPr>
        <p:txBody>
          <a:bodyPr/>
          <a:lstStyle>
            <a:lvl2pPr>
              <a:spcBef>
                <a:spcPts val="300"/>
              </a:spcBef>
              <a:defRPr/>
            </a:lvl2pPr>
            <a:lvl3pPr>
              <a:spcBef>
                <a:spcPts val="300"/>
              </a:spcBef>
              <a:defRPr/>
            </a:lvl3pPr>
            <a:lvl4pPr>
              <a:spcBef>
                <a:spcPts val="300"/>
              </a:spcBef>
              <a:defRPr/>
            </a:lvl4pPr>
          </a:lstStyle>
          <a:p>
            <a:pPr lvl="1"/>
            <a:r>
              <a:rPr lang="en-US"/>
              <a:t>Name</a:t>
            </a:r>
          </a:p>
          <a:p>
            <a:pPr lvl="2"/>
            <a:r>
              <a:rPr lang="en-US"/>
              <a:t>Position</a:t>
            </a:r>
          </a:p>
          <a:p>
            <a:pPr lvl="3"/>
            <a:r>
              <a:rPr lang="en-US"/>
              <a:t>Month</a:t>
            </a:r>
          </a:p>
        </p:txBody>
      </p:sp>
    </p:spTree>
    <p:extLst>
      <p:ext uri="{BB962C8B-B14F-4D97-AF65-F5344CB8AC3E}">
        <p14:creationId xmlns:p14="http://schemas.microsoft.com/office/powerpoint/2010/main" val="44526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3.jpg"/><Relationship Id="rId2" Type="http://schemas.openxmlformats.org/officeDocument/2006/relationships/slideLayout" Target="../slideLayouts/slideLayout37.xml"/><Relationship Id="rId16"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 id="2147483674" r:id="rId8"/>
    <p:sldLayoutId id="2147483692" r:id="rId9"/>
    <p:sldLayoutId id="2147483733" r:id="rId10"/>
    <p:sldLayoutId id="2147483734" r:id="rId11"/>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2" r:id="rId7"/>
    <p:sldLayoutId id="2147483688" r:id="rId8"/>
    <p:sldLayoutId id="2147483689" r:id="rId9"/>
    <p:sldLayoutId id="2147483690" r:id="rId10"/>
    <p:sldLayoutId id="2147483732" r:id="rId11"/>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09600" y="6172201"/>
            <a:ext cx="109728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pic>
        <p:nvPicPr>
          <p:cNvPr id="1029" name="Picture 9" descr="AOEd MOM Hor 2C.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347201" y="6248401"/>
            <a:ext cx="2120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812800" y="6491288"/>
            <a:ext cx="83312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829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49DF"/>
            </a:gs>
            <a:gs pos="31000">
              <a:srgbClr val="52419B"/>
            </a:gs>
            <a:gs pos="100000">
              <a:schemeClr val="accent1">
                <a:lumMod val="75000"/>
              </a:schemeClr>
            </a:gs>
            <a:gs pos="97000">
              <a:schemeClr val="accent1">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051" name="Title"/>
          <p:cNvSpPr>
            <a:spLocks noGrp="1"/>
          </p:cNvSpPr>
          <p:nvPr>
            <p:ph type="title"/>
          </p:nvPr>
        </p:nvSpPr>
        <p:spPr bwMode="gray">
          <a:xfrm>
            <a:off x="911749" y="1921374"/>
            <a:ext cx="1097122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911858" y="2935823"/>
            <a:ext cx="10971108"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5630827"/>
            <a:ext cx="12192000" cy="12271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3"/>
          </p:nvPr>
        </p:nvSpPr>
        <p:spPr bwMode="gray">
          <a:xfrm>
            <a:off x="7104454" y="6567845"/>
            <a:ext cx="4778513"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a:p>
        </p:txBody>
      </p:sp>
      <p:pic>
        <p:nvPicPr>
          <p:cNvPr id="7" name="Picture 6"/>
          <p:cNvPicPr>
            <a:picLocks noChangeAspect="1"/>
          </p:cNvPicPr>
          <p:nvPr userDrawn="1"/>
        </p:nvPicPr>
        <p:blipFill>
          <a:blip r:embed="rId3"/>
          <a:stretch>
            <a:fillRect/>
          </a:stretch>
        </p:blipFill>
        <p:spPr>
          <a:xfrm>
            <a:off x="10844288" y="5630827"/>
            <a:ext cx="1193195" cy="1141917"/>
          </a:xfrm>
          <a:prstGeom prst="rect">
            <a:avLst/>
          </a:prstGeom>
        </p:spPr>
      </p:pic>
      <p:sp>
        <p:nvSpPr>
          <p:cNvPr id="12" name="Rectangle 11"/>
          <p:cNvSpPr/>
          <p:nvPr userDrawn="1"/>
        </p:nvSpPr>
        <p:spPr>
          <a:xfrm>
            <a:off x="0" y="0"/>
            <a:ext cx="12192000" cy="2095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airportal.air.org/Services/PAC/AIR%20Templates%20%20logo%20staionery%20powerpoint/AIR%20Logos/Color/1-Color/RGB_MSOffice/Centered/AIR_Centered_MSOffice_1-Color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22244" y="5956315"/>
            <a:ext cx="2861665" cy="8164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47CF7-6DD0-4517-BC88-A6E1C09A399F}" type="slidenum">
              <a:rPr lang="en-US" smtClean="0"/>
              <a:t>‹#›</a:t>
            </a:fld>
            <a:endParaRPr lang="en-US"/>
          </a:p>
        </p:txBody>
      </p:sp>
      <p:pic>
        <p:nvPicPr>
          <p:cNvPr id="9" name="Picture 8" descr="A picture containing bottle&#10;&#10;Description automatically generated">
            <a:extLst>
              <a:ext uri="{FF2B5EF4-FFF2-40B4-BE49-F238E27FC236}">
                <a16:creationId xmlns:a16="http://schemas.microsoft.com/office/drawing/2014/main" id="{547973F1-E9CD-274A-B9EF-6FD5FBC698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06" y="5682966"/>
            <a:ext cx="4318000" cy="91440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6AD461D0-DFFD-9045-A685-483D48526D1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2710" y="5709275"/>
            <a:ext cx="1815232" cy="1070275"/>
          </a:xfrm>
          <a:prstGeom prst="rect">
            <a:avLst/>
          </a:prstGeom>
        </p:spPr>
      </p:pic>
    </p:spTree>
    <p:extLst>
      <p:ext uri="{BB962C8B-B14F-4D97-AF65-F5344CB8AC3E}">
        <p14:creationId xmlns:p14="http://schemas.microsoft.com/office/powerpoint/2010/main" val="3540600715"/>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spcBef>
          <a:spcPct val="0"/>
        </a:spcBef>
        <a:spcAft>
          <a:spcPct val="0"/>
        </a:spcAft>
        <a:defRPr sz="5000" b="1" kern="1200">
          <a:solidFill>
            <a:schemeClr val="bg1"/>
          </a:solidFill>
          <a:latin typeface="Arial Narrow" panose="020B0606020202030204" pitchFamily="34" charset="0"/>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1"/>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49DF"/>
            </a:gs>
            <a:gs pos="31000">
              <a:srgbClr val="52419B"/>
            </a:gs>
            <a:gs pos="100000">
              <a:schemeClr val="accent1">
                <a:lumMod val="75000"/>
              </a:schemeClr>
            </a:gs>
            <a:gs pos="97000">
              <a:schemeClr val="accent1">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gray">
          <a:xfrm>
            <a:off x="0" y="-43525"/>
            <a:ext cx="12192000" cy="6858000"/>
          </a:xfrm>
          <a:prstGeom prst="rect">
            <a:avLst/>
          </a:prstGeom>
          <a:solidFill>
            <a:srgbClr val="41297D"/>
          </a:solidFill>
          <a:ln>
            <a:noFill/>
          </a:ln>
        </p:spPr>
      </p:pic>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
        <p:nvSpPr>
          <p:cNvPr id="7" name="Rectangle 6"/>
          <p:cNvSpPr/>
          <p:nvPr userDrawn="1"/>
        </p:nvSpPr>
        <p:spPr>
          <a:xfrm>
            <a:off x="0" y="-43525"/>
            <a:ext cx="1219200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62144" y="6471822"/>
            <a:ext cx="12192000" cy="364416"/>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8"/>
          <a:stretch>
            <a:fillRect/>
          </a:stretch>
        </p:blipFill>
        <p:spPr>
          <a:xfrm>
            <a:off x="10998805" y="5716083"/>
            <a:ext cx="1193195" cy="114191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DEABC062-47EB-1E4F-BE2D-C60585ED4B1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2144" y="5716083"/>
            <a:ext cx="1815232" cy="1070275"/>
          </a:xfrm>
          <a:prstGeom prst="rect">
            <a:avLst/>
          </a:prstGeom>
        </p:spPr>
      </p:pic>
    </p:spTree>
    <p:extLst>
      <p:ext uri="{BB962C8B-B14F-4D97-AF65-F5344CB8AC3E}">
        <p14:creationId xmlns:p14="http://schemas.microsoft.com/office/powerpoint/2010/main" val="30545231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hf hdr="0" ftr="0" dt="0"/>
  <p:txStyles>
    <p:titleStyle>
      <a:lvl1pPr algn="l" rtl="0" eaLnBrk="1" fontAlgn="base" hangingPunct="1">
        <a:spcBef>
          <a:spcPct val="0"/>
        </a:spcBef>
        <a:spcAft>
          <a:spcPct val="0"/>
        </a:spcAft>
        <a:defRPr lang="en-US" sz="3200" b="0" kern="1200" dirty="0">
          <a:solidFill>
            <a:schemeClr val="bg2">
              <a:lumMod val="75000"/>
            </a:schemeClr>
          </a:solidFill>
          <a:latin typeface="Arial Narrow" panose="020B0606020202030204" pitchFamily="34" charset="0"/>
          <a:ea typeface="ＭＳ Ｐゴシック" charset="0"/>
          <a:cs typeface="Arial Narrow" panose="020B0606020202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28600" indent="-228600" algn="l" rtl="0" eaLnBrk="1" fontAlgn="base" hangingPunct="1">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1" fontAlgn="base" hangingPunct="1">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1" fontAlgn="base"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jhunt5@ncsu.edu"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hyperlink" Target="https://files.eric.ed.gov/fulltext/EJ1093255.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7DA4-172A-D54C-A673-468A9A072AD9}"/>
              </a:ext>
            </a:extLst>
          </p:cNvPr>
          <p:cNvSpPr>
            <a:spLocks noGrp="1"/>
          </p:cNvSpPr>
          <p:nvPr>
            <p:ph type="title" idx="4294967295"/>
          </p:nvPr>
        </p:nvSpPr>
        <p:spPr>
          <a:xfrm>
            <a:off x="838200" y="-1325563"/>
            <a:ext cx="10515600" cy="1325563"/>
          </a:xfrm>
        </p:spPr>
        <p:txBody>
          <a:bodyPr/>
          <a:lstStyle/>
          <a:p>
            <a:r>
              <a:rPr lang="en-US" dirty="0"/>
              <a:t>Mathematics assessments through </a:t>
            </a:r>
            <a:r>
              <a:rPr lang="en-US" dirty="0" err="1"/>
              <a:t>mtss</a:t>
            </a:r>
            <a:endParaRPr lang="en-US" dirty="0"/>
          </a:p>
        </p:txBody>
      </p:sp>
    </p:spTree>
    <p:extLst>
      <p:ext uri="{BB962C8B-B14F-4D97-AF65-F5344CB8AC3E}">
        <p14:creationId xmlns:p14="http://schemas.microsoft.com/office/powerpoint/2010/main" val="1974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C62B-B00E-F04B-BC6B-5AC659FFD632}"/>
              </a:ext>
            </a:extLst>
          </p:cNvPr>
          <p:cNvSpPr>
            <a:spLocks noGrp="1"/>
          </p:cNvSpPr>
          <p:nvPr>
            <p:ph type="title"/>
          </p:nvPr>
        </p:nvSpPr>
        <p:spPr/>
        <p:txBody>
          <a:bodyPr/>
          <a:lstStyle/>
          <a:p>
            <a:r>
              <a:rPr lang="en-US" dirty="0"/>
              <a:t>Tasks, Tool, and Questions</a:t>
            </a:r>
          </a:p>
        </p:txBody>
      </p:sp>
      <p:sp>
        <p:nvSpPr>
          <p:cNvPr id="6" name="Content Placeholder 5">
            <a:extLst>
              <a:ext uri="{FF2B5EF4-FFF2-40B4-BE49-F238E27FC236}">
                <a16:creationId xmlns:a16="http://schemas.microsoft.com/office/drawing/2014/main" id="{3BB71618-602F-F94C-848F-D6F03ED9C1BB}"/>
              </a:ext>
            </a:extLst>
          </p:cNvPr>
          <p:cNvSpPr>
            <a:spLocks noGrp="1"/>
          </p:cNvSpPr>
          <p:nvPr>
            <p:ph idx="1"/>
          </p:nvPr>
        </p:nvSpPr>
        <p:spPr>
          <a:xfrm>
            <a:off x="838200" y="1690688"/>
            <a:ext cx="4987471" cy="4234212"/>
          </a:xfrm>
        </p:spPr>
        <p:txBody>
          <a:bodyPr>
            <a:normAutofit/>
          </a:bodyPr>
          <a:lstStyle/>
          <a:p>
            <a:r>
              <a:rPr lang="en-US" dirty="0"/>
              <a:t>Have tools available for students to use as they solve problems.</a:t>
            </a:r>
          </a:p>
          <a:p>
            <a:pPr lvl="1"/>
            <a:r>
              <a:rPr lang="en-US" dirty="0"/>
              <a:t>Students choose how to solve.</a:t>
            </a:r>
          </a:p>
          <a:p>
            <a:r>
              <a:rPr lang="en-US" dirty="0"/>
              <a:t>Prepare questions to use with tasks to probe or explore students’ thinking.</a:t>
            </a:r>
          </a:p>
          <a:p>
            <a:endParaRPr lang="en-US" dirty="0"/>
          </a:p>
        </p:txBody>
      </p:sp>
      <p:sp>
        <p:nvSpPr>
          <p:cNvPr id="7" name="Content Placeholder 5">
            <a:extLst>
              <a:ext uri="{FF2B5EF4-FFF2-40B4-BE49-F238E27FC236}">
                <a16:creationId xmlns:a16="http://schemas.microsoft.com/office/drawing/2014/main" id="{185E0F7A-0812-6749-B0EE-E8E79E096792}"/>
              </a:ext>
            </a:extLst>
          </p:cNvPr>
          <p:cNvSpPr txBox="1">
            <a:spLocks/>
          </p:cNvSpPr>
          <p:nvPr/>
        </p:nvSpPr>
        <p:spPr>
          <a:xfrm>
            <a:off x="6366331" y="1690688"/>
            <a:ext cx="4898572" cy="45559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Tx/>
              <a:buChar char="-"/>
            </a:pPr>
            <a:r>
              <a:rPr lang="en-US" sz="2400" dirty="0">
                <a:solidFill>
                  <a:srgbClr val="0F75BC"/>
                </a:solidFill>
              </a:rPr>
              <a:t>Linking Cubes</a:t>
            </a:r>
          </a:p>
          <a:p>
            <a:pPr>
              <a:buFontTx/>
              <a:buChar char="-"/>
            </a:pPr>
            <a:r>
              <a:rPr lang="en-US" sz="2400" dirty="0">
                <a:solidFill>
                  <a:srgbClr val="0F75BC"/>
                </a:solidFill>
              </a:rPr>
              <a:t>Whiteboards, paper</a:t>
            </a:r>
          </a:p>
          <a:p>
            <a:pPr>
              <a:buFontTx/>
              <a:buChar char="-"/>
            </a:pPr>
            <a:endParaRPr lang="en-US" dirty="0">
              <a:solidFill>
                <a:srgbClr val="0F75BC"/>
              </a:solidFill>
            </a:endParaRPr>
          </a:p>
          <a:p>
            <a:pPr>
              <a:buFontTx/>
              <a:buChar char="-"/>
            </a:pPr>
            <a:endParaRPr lang="en-US" dirty="0">
              <a:solidFill>
                <a:srgbClr val="0F75BC"/>
              </a:solidFill>
            </a:endParaRPr>
          </a:p>
          <a:p>
            <a:pPr marL="0" indent="0">
              <a:buNone/>
            </a:pPr>
            <a:endParaRPr lang="en-US" dirty="0"/>
          </a:p>
        </p:txBody>
      </p:sp>
      <p:pic>
        <p:nvPicPr>
          <p:cNvPr id="4" name="Picture 3" descr="Chart showing three types of questions: open, mid, and focused interview questions. Open questions are broad, like &quot;how do you know?&quot;. Mid questions are more specific, like &quot;what do you mean by that?&quot; Focused questions are the most specific, like &quot;in this situation, what you you do or say?&quot;">
            <a:extLst>
              <a:ext uri="{FF2B5EF4-FFF2-40B4-BE49-F238E27FC236}">
                <a16:creationId xmlns:a16="http://schemas.microsoft.com/office/drawing/2014/main" id="{274AD0DB-7A19-9445-869E-D9F0C1044AD7}"/>
              </a:ext>
            </a:extLst>
          </p:cNvPr>
          <p:cNvPicPr>
            <a:picLocks noChangeAspect="1"/>
          </p:cNvPicPr>
          <p:nvPr/>
        </p:nvPicPr>
        <p:blipFill>
          <a:blip r:embed="rId3"/>
          <a:stretch>
            <a:fillRect/>
          </a:stretch>
        </p:blipFill>
        <p:spPr>
          <a:xfrm>
            <a:off x="5825670" y="2829668"/>
            <a:ext cx="4898572" cy="3145795"/>
          </a:xfrm>
          <a:prstGeom prst="rect">
            <a:avLst/>
          </a:prstGeom>
        </p:spPr>
      </p:pic>
    </p:spTree>
    <p:extLst>
      <p:ext uri="{BB962C8B-B14F-4D97-AF65-F5344CB8AC3E}">
        <p14:creationId xmlns:p14="http://schemas.microsoft.com/office/powerpoint/2010/main" val="20314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C62B-B00E-F04B-BC6B-5AC659FFD632}"/>
              </a:ext>
            </a:extLst>
          </p:cNvPr>
          <p:cNvSpPr>
            <a:spLocks noGrp="1"/>
          </p:cNvSpPr>
          <p:nvPr>
            <p:ph type="title"/>
          </p:nvPr>
        </p:nvSpPr>
        <p:spPr/>
        <p:txBody>
          <a:bodyPr/>
          <a:lstStyle/>
          <a:p>
            <a:r>
              <a:rPr lang="en-US" dirty="0"/>
              <a:t>Tasks, Tool, and Questions</a:t>
            </a:r>
          </a:p>
        </p:txBody>
      </p:sp>
      <p:pic>
        <p:nvPicPr>
          <p:cNvPr id="8" name="Picture 7" descr="Chart of sample questions to ask. One example of a general questions is &quot;how did you figure that out?&quot; One example of a specific question is &quot;How many pieces of pizza did each person get when they shared equally?&quot;">
            <a:extLst>
              <a:ext uri="{FF2B5EF4-FFF2-40B4-BE49-F238E27FC236}">
                <a16:creationId xmlns:a16="http://schemas.microsoft.com/office/drawing/2014/main" id="{78679BDE-5778-2E4C-A64B-3B5BBE63E2EE}"/>
              </a:ext>
            </a:extLst>
          </p:cNvPr>
          <p:cNvPicPr>
            <a:picLocks noChangeAspect="1"/>
          </p:cNvPicPr>
          <p:nvPr/>
        </p:nvPicPr>
        <p:blipFill>
          <a:blip r:embed="rId3"/>
          <a:stretch>
            <a:fillRect/>
          </a:stretch>
        </p:blipFill>
        <p:spPr>
          <a:xfrm>
            <a:off x="2838450" y="1262164"/>
            <a:ext cx="6515100" cy="4800600"/>
          </a:xfrm>
          <a:prstGeom prst="rect">
            <a:avLst/>
          </a:prstGeom>
        </p:spPr>
      </p:pic>
    </p:spTree>
    <p:extLst>
      <p:ext uri="{BB962C8B-B14F-4D97-AF65-F5344CB8AC3E}">
        <p14:creationId xmlns:p14="http://schemas.microsoft.com/office/powerpoint/2010/main" val="183690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0788-DD33-634B-A811-CD4FFA37F1B2}"/>
              </a:ext>
            </a:extLst>
          </p:cNvPr>
          <p:cNvSpPr>
            <a:spLocks noGrp="1"/>
          </p:cNvSpPr>
          <p:nvPr>
            <p:ph type="title"/>
          </p:nvPr>
        </p:nvSpPr>
        <p:spPr/>
        <p:txBody>
          <a:bodyPr/>
          <a:lstStyle/>
          <a:p>
            <a:r>
              <a:rPr lang="en-US" dirty="0"/>
              <a:t>Conduct the interview</a:t>
            </a:r>
          </a:p>
        </p:txBody>
      </p:sp>
      <p:sp>
        <p:nvSpPr>
          <p:cNvPr id="3" name="Content Placeholder 2">
            <a:extLst>
              <a:ext uri="{FF2B5EF4-FFF2-40B4-BE49-F238E27FC236}">
                <a16:creationId xmlns:a16="http://schemas.microsoft.com/office/drawing/2014/main" id="{A651D15D-674E-F345-A7E6-D9F96CB737E4}"/>
              </a:ext>
            </a:extLst>
          </p:cNvPr>
          <p:cNvSpPr>
            <a:spLocks noGrp="1"/>
          </p:cNvSpPr>
          <p:nvPr>
            <p:ph idx="1"/>
          </p:nvPr>
        </p:nvSpPr>
        <p:spPr/>
        <p:txBody>
          <a:bodyPr/>
          <a:lstStyle/>
          <a:p>
            <a:r>
              <a:rPr lang="en-US" dirty="0"/>
              <a:t>Explain to the student what will happen and why it is important.</a:t>
            </a:r>
          </a:p>
        </p:txBody>
      </p:sp>
      <p:pic>
        <p:nvPicPr>
          <p:cNvPr id="5" name="Picture 4" descr="Sample introduction to students, reading: Hi, my name is X. I like to learn about how kids like you think about math problems. Can you help me out? I will give you math problems to work with.">
            <a:extLst>
              <a:ext uri="{FF2B5EF4-FFF2-40B4-BE49-F238E27FC236}">
                <a16:creationId xmlns:a16="http://schemas.microsoft.com/office/drawing/2014/main" id="{078B7A7E-51EB-D44F-B55B-4D89BB65F1F1}"/>
              </a:ext>
            </a:extLst>
          </p:cNvPr>
          <p:cNvPicPr>
            <a:picLocks noChangeAspect="1"/>
          </p:cNvPicPr>
          <p:nvPr/>
        </p:nvPicPr>
        <p:blipFill>
          <a:blip r:embed="rId3"/>
          <a:stretch>
            <a:fillRect/>
          </a:stretch>
        </p:blipFill>
        <p:spPr>
          <a:xfrm>
            <a:off x="2197356" y="2446100"/>
            <a:ext cx="8103155" cy="3371039"/>
          </a:xfrm>
          <a:prstGeom prst="rect">
            <a:avLst/>
          </a:prstGeom>
        </p:spPr>
      </p:pic>
    </p:spTree>
    <p:extLst>
      <p:ext uri="{BB962C8B-B14F-4D97-AF65-F5344CB8AC3E}">
        <p14:creationId xmlns:p14="http://schemas.microsoft.com/office/powerpoint/2010/main" val="229486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0788-DD33-634B-A811-CD4FFA37F1B2}"/>
              </a:ext>
            </a:extLst>
          </p:cNvPr>
          <p:cNvSpPr>
            <a:spLocks noGrp="1"/>
          </p:cNvSpPr>
          <p:nvPr>
            <p:ph type="title"/>
          </p:nvPr>
        </p:nvSpPr>
        <p:spPr/>
        <p:txBody>
          <a:bodyPr/>
          <a:lstStyle/>
          <a:p>
            <a:r>
              <a:rPr lang="en-US" dirty="0"/>
              <a:t>Conduct the interview</a:t>
            </a:r>
          </a:p>
        </p:txBody>
      </p:sp>
      <p:pic>
        <p:nvPicPr>
          <p:cNvPr id="6" name="Picture 5" descr="To conduct an interview: ask for help, be authentically excited, be kind, listen fully, rephrase questions, alter tasks, and suggest alternate representations.">
            <a:extLst>
              <a:ext uri="{FF2B5EF4-FFF2-40B4-BE49-F238E27FC236}">
                <a16:creationId xmlns:a16="http://schemas.microsoft.com/office/drawing/2014/main" id="{C0B27006-B3B5-0B48-930E-B59D740D926F}"/>
              </a:ext>
            </a:extLst>
          </p:cNvPr>
          <p:cNvPicPr>
            <a:picLocks noChangeAspect="1"/>
          </p:cNvPicPr>
          <p:nvPr/>
        </p:nvPicPr>
        <p:blipFill>
          <a:blip r:embed="rId3"/>
          <a:stretch>
            <a:fillRect/>
          </a:stretch>
        </p:blipFill>
        <p:spPr>
          <a:xfrm>
            <a:off x="1583987" y="1200739"/>
            <a:ext cx="3429541" cy="5116654"/>
          </a:xfrm>
          <a:prstGeom prst="rect">
            <a:avLst/>
          </a:prstGeom>
        </p:spPr>
      </p:pic>
      <p:sp>
        <p:nvSpPr>
          <p:cNvPr id="3" name="Content Placeholder 2">
            <a:extLst>
              <a:ext uri="{FF2B5EF4-FFF2-40B4-BE49-F238E27FC236}">
                <a16:creationId xmlns:a16="http://schemas.microsoft.com/office/drawing/2014/main" id="{A651D15D-674E-F345-A7E6-D9F96CB737E4}"/>
              </a:ext>
            </a:extLst>
          </p:cNvPr>
          <p:cNvSpPr>
            <a:spLocks noGrp="1"/>
          </p:cNvSpPr>
          <p:nvPr>
            <p:ph idx="1"/>
          </p:nvPr>
        </p:nvSpPr>
        <p:spPr>
          <a:xfrm>
            <a:off x="5784715" y="1641960"/>
            <a:ext cx="4823298" cy="4234212"/>
          </a:xfrm>
        </p:spPr>
        <p:txBody>
          <a:bodyPr>
            <a:normAutofit lnSpcReduction="10000"/>
          </a:bodyPr>
          <a:lstStyle/>
          <a:p>
            <a:pPr marL="0" indent="0">
              <a:buNone/>
            </a:pPr>
            <a:r>
              <a:rPr lang="en-US" dirty="0"/>
              <a:t>Determine the child’s current understanding.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Determine learning potential.</a:t>
            </a:r>
          </a:p>
          <a:p>
            <a:pPr lvl="1"/>
            <a:endParaRPr lang="en-US" dirty="0"/>
          </a:p>
          <a:p>
            <a:pPr lvl="1"/>
            <a:endParaRPr lang="en-US" dirty="0"/>
          </a:p>
        </p:txBody>
      </p:sp>
      <p:sp>
        <p:nvSpPr>
          <p:cNvPr id="9" name="Up-Down Arrow 8" descr="Large blue arrow connecting a child's current understanding to their learning potential.">
            <a:extLst>
              <a:ext uri="{FF2B5EF4-FFF2-40B4-BE49-F238E27FC236}">
                <a16:creationId xmlns:a16="http://schemas.microsoft.com/office/drawing/2014/main" id="{9A803AEB-DBFC-574F-9E6F-A9E93434DBCF}"/>
              </a:ext>
            </a:extLst>
          </p:cNvPr>
          <p:cNvSpPr/>
          <p:nvPr/>
        </p:nvSpPr>
        <p:spPr>
          <a:xfrm>
            <a:off x="7240081" y="2705607"/>
            <a:ext cx="1887165" cy="2383907"/>
          </a:xfrm>
          <a:prstGeom prst="upDownArrow">
            <a:avLst>
              <a:gd name="adj1" fmla="val 29381"/>
              <a:gd name="adj2" fmla="val 29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4950305-5EF9-B148-BC9A-7E916AFE3B86}"/>
              </a:ext>
            </a:extLst>
          </p:cNvPr>
          <p:cNvSpPr txBox="1"/>
          <p:nvPr/>
        </p:nvSpPr>
        <p:spPr>
          <a:xfrm>
            <a:off x="7710301" y="2881897"/>
            <a:ext cx="1090940" cy="2031325"/>
          </a:xfrm>
          <a:prstGeom prst="rect">
            <a:avLst/>
          </a:prstGeom>
          <a:noFill/>
        </p:spPr>
        <p:txBody>
          <a:bodyPr wrap="none" rtlCol="0">
            <a:spAutoFit/>
          </a:bodyPr>
          <a:lstStyle/>
          <a:p>
            <a:r>
              <a:rPr lang="en-US" dirty="0"/>
              <a:t>Less talk</a:t>
            </a:r>
          </a:p>
          <a:p>
            <a:endParaRPr lang="en-US" dirty="0"/>
          </a:p>
          <a:p>
            <a:endParaRPr lang="en-US" dirty="0"/>
          </a:p>
          <a:p>
            <a:endParaRPr lang="en-US" dirty="0"/>
          </a:p>
          <a:p>
            <a:endParaRPr lang="en-US" dirty="0"/>
          </a:p>
          <a:p>
            <a:endParaRPr lang="en-US" dirty="0"/>
          </a:p>
          <a:p>
            <a:r>
              <a:rPr lang="en-US" dirty="0"/>
              <a:t>More talk</a:t>
            </a:r>
          </a:p>
        </p:txBody>
      </p:sp>
    </p:spTree>
    <p:extLst>
      <p:ext uri="{BB962C8B-B14F-4D97-AF65-F5344CB8AC3E}">
        <p14:creationId xmlns:p14="http://schemas.microsoft.com/office/powerpoint/2010/main" val="330017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BA76-C49D-D240-AC2C-EDD9FAB5EC19}"/>
              </a:ext>
            </a:extLst>
          </p:cNvPr>
          <p:cNvSpPr>
            <a:spLocks noGrp="1"/>
          </p:cNvSpPr>
          <p:nvPr>
            <p:ph type="title"/>
          </p:nvPr>
        </p:nvSpPr>
        <p:spPr>
          <a:xfrm>
            <a:off x="655980" y="475234"/>
            <a:ext cx="5365884" cy="1325563"/>
          </a:xfrm>
        </p:spPr>
        <p:txBody>
          <a:bodyPr/>
          <a:lstStyle/>
          <a:p>
            <a:r>
              <a:rPr lang="en-US" dirty="0"/>
              <a:t>Using the Data</a:t>
            </a:r>
          </a:p>
        </p:txBody>
      </p:sp>
      <p:pic>
        <p:nvPicPr>
          <p:cNvPr id="6" name="Picture 5" descr="The three steps of interviewing are 1. plan for tasks, tools, and questions, 2. conduct the interview, and 3. use documented understandings for instruction.">
            <a:extLst>
              <a:ext uri="{FF2B5EF4-FFF2-40B4-BE49-F238E27FC236}">
                <a16:creationId xmlns:a16="http://schemas.microsoft.com/office/drawing/2014/main" id="{151CE254-B761-CE4A-AF89-86B24110ED3F}"/>
              </a:ext>
            </a:extLst>
          </p:cNvPr>
          <p:cNvPicPr>
            <a:picLocks noChangeAspect="1"/>
          </p:cNvPicPr>
          <p:nvPr/>
        </p:nvPicPr>
        <p:blipFill>
          <a:blip r:embed="rId3"/>
          <a:stretch>
            <a:fillRect/>
          </a:stretch>
        </p:blipFill>
        <p:spPr>
          <a:xfrm>
            <a:off x="571858" y="1960851"/>
            <a:ext cx="5524142" cy="3486638"/>
          </a:xfrm>
          <a:prstGeom prst="rect">
            <a:avLst/>
          </a:prstGeom>
        </p:spPr>
      </p:pic>
      <p:pic>
        <p:nvPicPr>
          <p:cNvPr id="5" name="Picture 4" descr="Scanned image of a filled out interview results sheet.">
            <a:extLst>
              <a:ext uri="{FF2B5EF4-FFF2-40B4-BE49-F238E27FC236}">
                <a16:creationId xmlns:a16="http://schemas.microsoft.com/office/drawing/2014/main" id="{9B8E9053-B511-C340-9703-B927FD85E805}"/>
              </a:ext>
            </a:extLst>
          </p:cNvPr>
          <p:cNvPicPr>
            <a:picLocks noChangeAspect="1"/>
          </p:cNvPicPr>
          <p:nvPr/>
        </p:nvPicPr>
        <p:blipFill>
          <a:blip r:embed="rId4"/>
          <a:stretch>
            <a:fillRect/>
          </a:stretch>
        </p:blipFill>
        <p:spPr>
          <a:xfrm>
            <a:off x="6745052" y="170572"/>
            <a:ext cx="4781683" cy="6081053"/>
          </a:xfrm>
          <a:prstGeom prst="rect">
            <a:avLst/>
          </a:prstGeom>
          <a:ln>
            <a:solidFill>
              <a:schemeClr val="tx1"/>
            </a:solidFill>
          </a:ln>
        </p:spPr>
      </p:pic>
    </p:spTree>
    <p:extLst>
      <p:ext uri="{BB962C8B-B14F-4D97-AF65-F5344CB8AC3E}">
        <p14:creationId xmlns:p14="http://schemas.microsoft.com/office/powerpoint/2010/main" val="404648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BA76-C49D-D240-AC2C-EDD9FAB5EC19}"/>
              </a:ext>
            </a:extLst>
          </p:cNvPr>
          <p:cNvSpPr>
            <a:spLocks noGrp="1"/>
          </p:cNvSpPr>
          <p:nvPr>
            <p:ph type="title"/>
          </p:nvPr>
        </p:nvSpPr>
        <p:spPr>
          <a:xfrm>
            <a:off x="838200" y="101202"/>
            <a:ext cx="10515600" cy="1325563"/>
          </a:xfrm>
        </p:spPr>
        <p:txBody>
          <a:bodyPr/>
          <a:lstStyle/>
          <a:p>
            <a:r>
              <a:rPr lang="en-US" dirty="0"/>
              <a:t>More information?</a:t>
            </a:r>
          </a:p>
        </p:txBody>
      </p:sp>
      <p:sp>
        <p:nvSpPr>
          <p:cNvPr id="3" name="Content Placeholder 2">
            <a:extLst>
              <a:ext uri="{FF2B5EF4-FFF2-40B4-BE49-F238E27FC236}">
                <a16:creationId xmlns:a16="http://schemas.microsoft.com/office/drawing/2014/main" id="{8A714F83-58DA-054D-AFFF-4ECF16B8532B}"/>
              </a:ext>
            </a:extLst>
          </p:cNvPr>
          <p:cNvSpPr>
            <a:spLocks noGrp="1"/>
          </p:cNvSpPr>
          <p:nvPr>
            <p:ph idx="1"/>
          </p:nvPr>
        </p:nvSpPr>
        <p:spPr>
          <a:xfrm>
            <a:off x="838200" y="1825625"/>
            <a:ext cx="4151811" cy="4234212"/>
          </a:xfrm>
        </p:spPr>
        <p:txBody>
          <a:bodyPr>
            <a:normAutofit fontScale="77500" lnSpcReduction="20000"/>
          </a:bodyPr>
          <a:lstStyle/>
          <a:p>
            <a:pPr marL="0" indent="0">
              <a:buNone/>
            </a:pPr>
            <a:r>
              <a:rPr lang="en-US" dirty="0"/>
              <a:t>Hunt, J.H. (2015). How to better understand the diverse mathematical thinking of learners. </a:t>
            </a:r>
            <a:r>
              <a:rPr lang="en-US" i="1" dirty="0"/>
              <a:t>Australian Primary Mathematics Classroom</a:t>
            </a:r>
            <a:r>
              <a:rPr lang="en-US" dirty="0"/>
              <a:t>, 20(2), 15-21.</a:t>
            </a:r>
          </a:p>
          <a:p>
            <a:pPr marL="0" indent="0">
              <a:buNone/>
            </a:pPr>
            <a:r>
              <a:rPr lang="en-US" dirty="0">
                <a:hlinkClick r:id="rId3"/>
              </a:rPr>
              <a:t>jhunt5@ncsu.edu</a:t>
            </a:r>
            <a:r>
              <a:rPr lang="en-US" dirty="0"/>
              <a:t> </a:t>
            </a:r>
          </a:p>
          <a:p>
            <a:pPr marL="0" indent="0">
              <a:buNone/>
            </a:pPr>
            <a:r>
              <a:rPr lang="en-US" dirty="0"/>
              <a:t>Free!</a:t>
            </a:r>
            <a:r>
              <a:rPr lang="en-US" dirty="0">
                <a:sym typeface="Wingdings" pitchFamily="2" charset="2"/>
              </a:rPr>
              <a:t></a:t>
            </a:r>
            <a:r>
              <a:rPr lang="en-US" dirty="0"/>
              <a:t> </a:t>
            </a:r>
            <a:r>
              <a:rPr lang="en-US" dirty="0">
                <a:hlinkClick r:id="rId4"/>
              </a:rPr>
              <a:t>https://files.eric.ed.gov/fulltext/EJ1093255.pdf</a:t>
            </a:r>
            <a:r>
              <a:rPr lang="en-US" dirty="0"/>
              <a:t> </a:t>
            </a:r>
          </a:p>
        </p:txBody>
      </p:sp>
      <p:pic>
        <p:nvPicPr>
          <p:cNvPr id="9" name="Picture 8" descr="Image of the cover page of the publication called the diverse mathematical thinking of learners.">
            <a:extLst>
              <a:ext uri="{FF2B5EF4-FFF2-40B4-BE49-F238E27FC236}">
                <a16:creationId xmlns:a16="http://schemas.microsoft.com/office/drawing/2014/main" id="{E3CC284A-7887-924A-B062-DA0474F22BA0}"/>
              </a:ext>
            </a:extLst>
          </p:cNvPr>
          <p:cNvPicPr>
            <a:picLocks noChangeAspect="1"/>
          </p:cNvPicPr>
          <p:nvPr/>
        </p:nvPicPr>
        <p:blipFill>
          <a:blip r:embed="rId5"/>
          <a:stretch>
            <a:fillRect/>
          </a:stretch>
        </p:blipFill>
        <p:spPr>
          <a:xfrm rot="21076449">
            <a:off x="4992424" y="1242399"/>
            <a:ext cx="3446531" cy="4748934"/>
          </a:xfrm>
          <a:prstGeom prst="rect">
            <a:avLst/>
          </a:prstGeom>
          <a:ln>
            <a:solidFill>
              <a:schemeClr val="accent1"/>
            </a:solidFill>
          </a:ln>
        </p:spPr>
      </p:pic>
      <p:pic>
        <p:nvPicPr>
          <p:cNvPr id="10" name="Picture 9">
            <a:extLst>
              <a:ext uri="{FF2B5EF4-FFF2-40B4-BE49-F238E27FC236}">
                <a16:creationId xmlns:a16="http://schemas.microsoft.com/office/drawing/2014/main" id="{47336FEA-F5BE-0246-A33C-07045384102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70191">
            <a:off x="8427805" y="1104050"/>
            <a:ext cx="3277421" cy="2068589"/>
          </a:xfrm>
          <a:prstGeom prst="rect">
            <a:avLst/>
          </a:prstGeom>
        </p:spPr>
      </p:pic>
      <p:pic>
        <p:nvPicPr>
          <p:cNvPr id="11" name="Picture 10">
            <a:extLst>
              <a:ext uri="{FF2B5EF4-FFF2-40B4-BE49-F238E27FC236}">
                <a16:creationId xmlns:a16="http://schemas.microsoft.com/office/drawing/2014/main" id="{EF3CAB2A-1AEC-DB41-8063-4F372F5EF5C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416676" y="2500514"/>
            <a:ext cx="2460877" cy="3671470"/>
          </a:xfrm>
          <a:prstGeom prst="rect">
            <a:avLst/>
          </a:prstGeom>
        </p:spPr>
      </p:pic>
      <p:pic>
        <p:nvPicPr>
          <p:cNvPr id="12" name="Picture 11">
            <a:extLst>
              <a:ext uri="{FF2B5EF4-FFF2-40B4-BE49-F238E27FC236}">
                <a16:creationId xmlns:a16="http://schemas.microsoft.com/office/drawing/2014/main" id="{50327623-BD70-074B-9596-A033F7AF976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604098">
            <a:off x="8281151" y="4340437"/>
            <a:ext cx="3225973" cy="2071675"/>
          </a:xfrm>
          <a:prstGeom prst="rect">
            <a:avLst/>
          </a:prstGeom>
        </p:spPr>
      </p:pic>
    </p:spTree>
    <p:extLst>
      <p:ext uri="{BB962C8B-B14F-4D97-AF65-F5344CB8AC3E}">
        <p14:creationId xmlns:p14="http://schemas.microsoft.com/office/powerpoint/2010/main" val="4735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Emblem of the US Office of special education programs: Ideas that 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876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485E-439E-475E-9633-E471E71128E9}"/>
              </a:ext>
            </a:extLst>
          </p:cNvPr>
          <p:cNvSpPr>
            <a:spLocks noGrp="1"/>
          </p:cNvSpPr>
          <p:nvPr>
            <p:ph type="title"/>
          </p:nvPr>
        </p:nvSpPr>
        <p:spPr/>
        <p:txBody>
          <a:bodyPr/>
          <a:lstStyle/>
          <a:p>
            <a:r>
              <a:rPr lang="en-US" dirty="0"/>
              <a:t>Mathematics Assessment within MTSS</a:t>
            </a:r>
          </a:p>
        </p:txBody>
      </p:sp>
    </p:spTree>
    <p:extLst>
      <p:ext uri="{BB962C8B-B14F-4D97-AF65-F5344CB8AC3E}">
        <p14:creationId xmlns:p14="http://schemas.microsoft.com/office/powerpoint/2010/main" val="147052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6420-9311-9C49-9023-3FF1E5B9B0A9}"/>
              </a:ext>
            </a:extLst>
          </p:cNvPr>
          <p:cNvSpPr>
            <a:spLocks noGrp="1"/>
          </p:cNvSpPr>
          <p:nvPr>
            <p:ph type="title"/>
          </p:nvPr>
        </p:nvSpPr>
        <p:spPr>
          <a:xfrm>
            <a:off x="507124" y="0"/>
            <a:ext cx="10515600" cy="1325563"/>
          </a:xfrm>
        </p:spPr>
        <p:txBody>
          <a:bodyPr/>
          <a:lstStyle/>
          <a:p>
            <a:pPr algn="l"/>
            <a:r>
              <a:rPr lang="en-US" dirty="0"/>
              <a:t>Essential Components of </a:t>
            </a:r>
            <a:br>
              <a:rPr lang="en-US" dirty="0"/>
            </a:br>
            <a:r>
              <a:rPr lang="en-US" dirty="0"/>
              <a:t>MTSS Framework</a:t>
            </a:r>
          </a:p>
        </p:txBody>
      </p:sp>
      <p:pic>
        <p:nvPicPr>
          <p:cNvPr id="6" name="Picture 5" descr="Chart illustrating the essential components of the MTSS framework. This chart inclused screening, progress monitoring, multi-level prevention systems, and data-based decision making. These lead to improved student outcomes.">
            <a:extLst>
              <a:ext uri="{FF2B5EF4-FFF2-40B4-BE49-F238E27FC236}">
                <a16:creationId xmlns:a16="http://schemas.microsoft.com/office/drawing/2014/main" id="{3EB6F1AA-0513-2C42-9882-C5F4CE35DB70}"/>
              </a:ext>
            </a:extLst>
          </p:cNvPr>
          <p:cNvPicPr>
            <a:picLocks noChangeAspect="1"/>
          </p:cNvPicPr>
          <p:nvPr/>
        </p:nvPicPr>
        <p:blipFill>
          <a:blip r:embed="rId3"/>
          <a:stretch>
            <a:fillRect/>
          </a:stretch>
        </p:blipFill>
        <p:spPr>
          <a:xfrm>
            <a:off x="5033580" y="662781"/>
            <a:ext cx="6146799" cy="5673462"/>
          </a:xfrm>
          <a:prstGeom prst="rect">
            <a:avLst/>
          </a:prstGeom>
        </p:spPr>
      </p:pic>
    </p:spTree>
    <p:extLst>
      <p:ext uri="{BB962C8B-B14F-4D97-AF65-F5344CB8AC3E}">
        <p14:creationId xmlns:p14="http://schemas.microsoft.com/office/powerpoint/2010/main" val="334828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Characteristics of Instruction Across the Tiers </a:t>
            </a: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p:cNvGraphicFramePr>
          <p:nvPr/>
        </p:nvGraphicFramePr>
        <p:xfrm>
          <a:off x="916517" y="1301673"/>
          <a:ext cx="8774561" cy="4914065"/>
        </p:xfrm>
        <a:graphic>
          <a:graphicData uri="http://schemas.openxmlformats.org/drawingml/2006/table">
            <a:tbl>
              <a:tblPr firstRow="1" bandRow="1">
                <a:tableStyleId>{5C22544A-7EE6-4342-B048-85BDC9FD1C3A}</a:tableStyleId>
              </a:tblPr>
              <a:tblGrid>
                <a:gridCol w="1893221">
                  <a:extLst>
                    <a:ext uri="{9D8B030D-6E8A-4147-A177-3AD203B41FA5}">
                      <a16:colId xmlns:a16="http://schemas.microsoft.com/office/drawing/2014/main" val="20000"/>
                    </a:ext>
                  </a:extLst>
                </a:gridCol>
                <a:gridCol w="2375699">
                  <a:extLst>
                    <a:ext uri="{9D8B030D-6E8A-4147-A177-3AD203B41FA5}">
                      <a16:colId xmlns:a16="http://schemas.microsoft.com/office/drawing/2014/main" val="20001"/>
                    </a:ext>
                  </a:extLst>
                </a:gridCol>
                <a:gridCol w="2244628">
                  <a:extLst>
                    <a:ext uri="{9D8B030D-6E8A-4147-A177-3AD203B41FA5}">
                      <a16:colId xmlns:a16="http://schemas.microsoft.com/office/drawing/2014/main" val="20002"/>
                    </a:ext>
                  </a:extLst>
                </a:gridCol>
                <a:gridCol w="2261013">
                  <a:extLst>
                    <a:ext uri="{9D8B030D-6E8A-4147-A177-3AD203B41FA5}">
                      <a16:colId xmlns:a16="http://schemas.microsoft.com/office/drawing/2014/main" val="20003"/>
                    </a:ext>
                  </a:extLst>
                </a:gridCol>
              </a:tblGrid>
              <a:tr h="623789">
                <a:tc>
                  <a:txBody>
                    <a:bodyPr/>
                    <a:lstStyle/>
                    <a:p>
                      <a:endParaRPr lang="en-US"/>
                    </a:p>
                  </a:txBody>
                  <a:tcPr/>
                </a:tc>
                <a:tc>
                  <a:txBody>
                    <a:bodyPr/>
                    <a:lstStyle/>
                    <a:p>
                      <a:pPr algn="ctr"/>
                      <a:r>
                        <a:rPr lang="en-US"/>
                        <a:t>Primary (T1)</a:t>
                      </a:r>
                    </a:p>
                  </a:txBody>
                  <a:tcPr anchor="b"/>
                </a:tc>
                <a:tc>
                  <a:txBody>
                    <a:bodyPr/>
                    <a:lstStyle/>
                    <a:p>
                      <a:pPr algn="ctr"/>
                      <a:r>
                        <a:rPr lang="en-US"/>
                        <a:t>Secondary (T2)</a:t>
                      </a:r>
                    </a:p>
                  </a:txBody>
                  <a:tcPr anchor="b"/>
                </a:tc>
                <a:tc>
                  <a:txBody>
                    <a:bodyPr/>
                    <a:lstStyle/>
                    <a:p>
                      <a:pPr algn="ctr"/>
                      <a:r>
                        <a:rPr lang="en-US"/>
                        <a:t>Intensive (T3)  </a:t>
                      </a:r>
                    </a:p>
                  </a:txBody>
                  <a:tcPr anchor="b"/>
                </a:tc>
                <a:extLst>
                  <a:ext uri="{0D108BD9-81ED-4DB2-BD59-A6C34878D82A}">
                    <a16:rowId xmlns:a16="http://schemas.microsoft.com/office/drawing/2014/main" val="10000"/>
                  </a:ext>
                </a:extLst>
              </a:tr>
              <a:tr h="1159534">
                <a:tc>
                  <a:txBody>
                    <a:bodyPr/>
                    <a:lstStyle/>
                    <a:p>
                      <a:r>
                        <a:rPr lang="en-US" b="1">
                          <a:solidFill>
                            <a:schemeClr val="bg1"/>
                          </a:solidFill>
                        </a:rPr>
                        <a:t>Instruction/</a:t>
                      </a:r>
                      <a:br>
                        <a:rPr lang="en-US" b="1">
                          <a:solidFill>
                            <a:schemeClr val="bg1"/>
                          </a:solidFill>
                        </a:rPr>
                      </a:br>
                      <a:r>
                        <a:rPr lang="en-US" b="1">
                          <a:solidFill>
                            <a:schemeClr val="bg1"/>
                          </a:solidFill>
                        </a:rPr>
                        <a:t>Intervention</a:t>
                      </a:r>
                      <a:r>
                        <a:rPr lang="en-US" b="1" baseline="0">
                          <a:solidFill>
                            <a:schemeClr val="bg1"/>
                          </a:solidFill>
                        </a:rPr>
                        <a:t> Approach</a:t>
                      </a:r>
                      <a:endParaRPr lang="en-US" b="1">
                        <a:solidFill>
                          <a:schemeClr val="bg1"/>
                        </a:solidFill>
                      </a:endParaRPr>
                    </a:p>
                  </a:txBody>
                  <a:tcPr>
                    <a:solidFill>
                      <a:schemeClr val="tx2"/>
                    </a:solidFill>
                  </a:tcPr>
                </a:tc>
                <a:tc>
                  <a:txBody>
                    <a:bodyPr/>
                    <a:lstStyle/>
                    <a:p>
                      <a:r>
                        <a:rPr lang="en-US"/>
                        <a:t>Comprehensive,</a:t>
                      </a:r>
                      <a:r>
                        <a:rPr lang="en-US" baseline="0"/>
                        <a:t> research-based curriculum</a:t>
                      </a:r>
                      <a:endParaRPr lang="en-US"/>
                    </a:p>
                  </a:txBody>
                  <a:tcPr/>
                </a:tc>
                <a:tc>
                  <a:txBody>
                    <a:bodyPr/>
                    <a:lstStyle/>
                    <a:p>
                      <a:r>
                        <a:rPr lang="en-US"/>
                        <a:t>Standardized, targeted</a:t>
                      </a:r>
                      <a:r>
                        <a:rPr lang="en-US" baseline="0"/>
                        <a:t> </a:t>
                      </a:r>
                      <a:r>
                        <a:rPr lang="en-US"/>
                        <a:t>small-group instruction</a:t>
                      </a:r>
                    </a:p>
                  </a:txBody>
                  <a:tcPr/>
                </a:tc>
                <a:tc>
                  <a:txBody>
                    <a:bodyPr/>
                    <a:lstStyle/>
                    <a:p>
                      <a:r>
                        <a:rPr lang="en-US"/>
                        <a:t>Individualized,</a:t>
                      </a:r>
                      <a:r>
                        <a:rPr lang="en-US" baseline="0"/>
                        <a:t> based on student data </a:t>
                      </a:r>
                      <a:endParaRPr lang="en-US"/>
                    </a:p>
                  </a:txBody>
                  <a:tcPr/>
                </a:tc>
                <a:extLst>
                  <a:ext uri="{0D108BD9-81ED-4DB2-BD59-A6C34878D82A}">
                    <a16:rowId xmlns:a16="http://schemas.microsoft.com/office/drawing/2014/main" val="10001"/>
                  </a:ext>
                </a:extLst>
              </a:tr>
              <a:tr h="1159534">
                <a:tc>
                  <a:txBody>
                    <a:bodyPr/>
                    <a:lstStyle/>
                    <a:p>
                      <a:r>
                        <a:rPr lang="en-US" b="1">
                          <a:solidFill>
                            <a:schemeClr val="bg1"/>
                          </a:solidFill>
                        </a:rPr>
                        <a:t>Group</a:t>
                      </a:r>
                      <a:r>
                        <a:rPr lang="en-US" b="1" baseline="0">
                          <a:solidFill>
                            <a:schemeClr val="bg1"/>
                          </a:solidFill>
                        </a:rPr>
                        <a:t> Size </a:t>
                      </a:r>
                      <a:endParaRPr lang="en-US" b="1">
                        <a:solidFill>
                          <a:schemeClr val="bg1"/>
                        </a:solidFill>
                      </a:endParaRPr>
                    </a:p>
                  </a:txBody>
                  <a:tcPr>
                    <a:solidFill>
                      <a:schemeClr val="tx2"/>
                    </a:solidFill>
                  </a:tcPr>
                </a:tc>
                <a:tc>
                  <a:txBody>
                    <a:bodyPr/>
                    <a:lstStyle/>
                    <a:p>
                      <a:r>
                        <a:rPr lang="en-US"/>
                        <a:t>Classwide</a:t>
                      </a:r>
                      <a:r>
                        <a:rPr lang="en-US" baseline="0"/>
                        <a:t> (with some small-group instruction)</a:t>
                      </a:r>
                      <a:endParaRPr lang="en-US"/>
                    </a:p>
                  </a:txBody>
                  <a:tcPr/>
                </a:tc>
                <a:tc>
                  <a:txBody>
                    <a:bodyPr/>
                    <a:lstStyle/>
                    <a:p>
                      <a:r>
                        <a:rPr lang="en-US"/>
                        <a:t>3</a:t>
                      </a:r>
                      <a:r>
                        <a:rPr lang="en-US">
                          <a:latin typeface="Calibri"/>
                        </a:rPr>
                        <a:t>–</a:t>
                      </a:r>
                      <a:r>
                        <a:rPr lang="en-US"/>
                        <a:t>7</a:t>
                      </a:r>
                      <a:r>
                        <a:rPr lang="en-US" baseline="0"/>
                        <a:t> students</a:t>
                      </a:r>
                      <a:endParaRPr lang="en-US"/>
                    </a:p>
                  </a:txBody>
                  <a:tcPr/>
                </a:tc>
                <a:tc>
                  <a:txBody>
                    <a:bodyPr/>
                    <a:lstStyle/>
                    <a:p>
                      <a:r>
                        <a:rPr lang="en-US"/>
                        <a:t>No more than 3 students</a:t>
                      </a:r>
                    </a:p>
                  </a:txBody>
                  <a:tcPr/>
                </a:tc>
                <a:extLst>
                  <a:ext uri="{0D108BD9-81ED-4DB2-BD59-A6C34878D82A}">
                    <a16:rowId xmlns:a16="http://schemas.microsoft.com/office/drawing/2014/main" val="10002"/>
                  </a:ext>
                </a:extLst>
              </a:tr>
              <a:tr h="811674">
                <a:tc>
                  <a:txBody>
                    <a:bodyPr/>
                    <a:lstStyle/>
                    <a:p>
                      <a:r>
                        <a:rPr lang="en-US" b="1">
                          <a:solidFill>
                            <a:schemeClr val="bg1"/>
                          </a:solidFill>
                        </a:rPr>
                        <a:t>Monitor</a:t>
                      </a:r>
                      <a:r>
                        <a:rPr lang="en-US" b="1" baseline="0">
                          <a:solidFill>
                            <a:schemeClr val="bg1"/>
                          </a:solidFill>
                        </a:rPr>
                        <a:t> Progress</a:t>
                      </a:r>
                      <a:endParaRPr lang="en-US" b="1">
                        <a:solidFill>
                          <a:schemeClr val="bg1"/>
                        </a:solidFill>
                      </a:endParaRPr>
                    </a:p>
                  </a:txBody>
                  <a:tcPr>
                    <a:solidFill>
                      <a:schemeClr val="tx2"/>
                    </a:solidFill>
                  </a:tcPr>
                </a:tc>
                <a:tc>
                  <a:txBody>
                    <a:bodyPr/>
                    <a:lstStyle/>
                    <a:p>
                      <a:r>
                        <a:rPr lang="en-US"/>
                        <a:t>Once per term</a:t>
                      </a:r>
                    </a:p>
                  </a:txBody>
                  <a:tcPr/>
                </a:tc>
                <a:tc>
                  <a:txBody>
                    <a:bodyPr/>
                    <a:lstStyle/>
                    <a:p>
                      <a:r>
                        <a:rPr lang="en-US"/>
                        <a:t>At least</a:t>
                      </a:r>
                      <a:r>
                        <a:rPr lang="en-US" baseline="0"/>
                        <a:t> once per month</a:t>
                      </a:r>
                      <a:endParaRPr lang="en-US"/>
                    </a:p>
                  </a:txBody>
                  <a:tcPr/>
                </a:tc>
                <a:tc>
                  <a:txBody>
                    <a:bodyPr/>
                    <a:lstStyle/>
                    <a:p>
                      <a:r>
                        <a:rPr lang="en-US"/>
                        <a:t>Weekly</a:t>
                      </a:r>
                    </a:p>
                  </a:txBody>
                  <a:tcPr/>
                </a:tc>
                <a:extLst>
                  <a:ext uri="{0D108BD9-81ED-4DB2-BD59-A6C34878D82A}">
                    <a16:rowId xmlns:a16="http://schemas.microsoft.com/office/drawing/2014/main" val="10003"/>
                  </a:ext>
                </a:extLst>
              </a:tr>
              <a:tr h="1159534">
                <a:tc>
                  <a:txBody>
                    <a:bodyPr/>
                    <a:lstStyle/>
                    <a:p>
                      <a:r>
                        <a:rPr lang="en-US" b="1">
                          <a:solidFill>
                            <a:schemeClr val="bg1"/>
                          </a:solidFill>
                        </a:rPr>
                        <a:t>Population</a:t>
                      </a:r>
                      <a:r>
                        <a:rPr lang="en-US" b="1" baseline="0">
                          <a:solidFill>
                            <a:schemeClr val="bg1"/>
                          </a:solidFill>
                        </a:rPr>
                        <a:t> Served</a:t>
                      </a:r>
                      <a:endParaRPr lang="en-US" b="1">
                        <a:solidFill>
                          <a:schemeClr val="bg1"/>
                        </a:solidFill>
                      </a:endParaRPr>
                    </a:p>
                  </a:txBody>
                  <a:tcPr>
                    <a:solidFill>
                      <a:schemeClr val="tx2"/>
                    </a:solidFill>
                  </a:tcPr>
                </a:tc>
                <a:tc>
                  <a:txBody>
                    <a:bodyPr/>
                    <a:lstStyle/>
                    <a:p>
                      <a:r>
                        <a:rPr lang="en-US"/>
                        <a:t>All</a:t>
                      </a:r>
                      <a:r>
                        <a:rPr lang="en-US" baseline="0"/>
                        <a:t> students</a:t>
                      </a:r>
                      <a:endParaRPr lang="en-US"/>
                    </a:p>
                  </a:txBody>
                  <a:tcPr/>
                </a:tc>
                <a:tc>
                  <a:txBody>
                    <a:bodyPr/>
                    <a:lstStyle/>
                    <a:p>
                      <a:r>
                        <a:rPr lang="en-US"/>
                        <a:t>At-risk students</a:t>
                      </a:r>
                      <a:r>
                        <a:rPr lang="en-US" baseline="0"/>
                        <a:t> </a:t>
                      </a:r>
                      <a:endParaRPr lang="en-US"/>
                    </a:p>
                  </a:txBody>
                  <a:tcPr/>
                </a:tc>
                <a:tc>
                  <a:txBody>
                    <a:bodyPr/>
                    <a:lstStyle/>
                    <a:p>
                      <a:r>
                        <a:rPr lang="en-US" dirty="0"/>
                        <a:t>Significant</a:t>
                      </a:r>
                      <a:r>
                        <a:rPr lang="en-US" baseline="0" dirty="0"/>
                        <a:t> and persistent learning needs</a:t>
                      </a:r>
                      <a:endParaRPr lang="en-US" dirty="0"/>
                    </a:p>
                  </a:txBody>
                  <a:tcPr/>
                </a:tc>
                <a:extLst>
                  <a:ext uri="{0D108BD9-81ED-4DB2-BD59-A6C34878D82A}">
                    <a16:rowId xmlns:a16="http://schemas.microsoft.com/office/drawing/2014/main" val="10004"/>
                  </a:ext>
                </a:extLst>
              </a:tr>
            </a:tbl>
          </a:graphicData>
        </a:graphic>
      </p:graphicFrame>
      <p:sp>
        <p:nvSpPr>
          <p:cNvPr id="11" name="Bent-Up Arrow 10" descr="Arrow pointing at Individualized, based on student data"/>
          <p:cNvSpPr/>
          <p:nvPr/>
        </p:nvSpPr>
        <p:spPr>
          <a:xfrm rot="16200000">
            <a:off x="9319437" y="2269505"/>
            <a:ext cx="2090617" cy="1347334"/>
          </a:xfrm>
          <a:prstGeom prst="bentUpArrow">
            <a:avLst>
              <a:gd name="adj1" fmla="val 25000"/>
              <a:gd name="adj2" fmla="val 19256"/>
              <a:gd name="adj3" fmla="val 49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9827847" y="4415693"/>
            <a:ext cx="2227384" cy="1569660"/>
          </a:xfrm>
          <a:prstGeom prst="rect">
            <a:avLst/>
          </a:prstGeom>
          <a:noFill/>
        </p:spPr>
        <p:txBody>
          <a:bodyPr wrap="square" rtlCol="0">
            <a:spAutoFit/>
          </a:bodyPr>
          <a:lstStyle/>
          <a:p>
            <a:pPr algn="ctr"/>
            <a:r>
              <a:rPr lang="en-US" b="1">
                <a:solidFill>
                  <a:srgbClr val="4B76A0"/>
                </a:solidFill>
              </a:rPr>
              <a:t>DBI is an approach to intensive intervention.</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4</a:t>
            </a:fld>
            <a:endParaRPr>
              <a:solidFill>
                <a:srgbClr val="D4D4D4">
                  <a:lumMod val="75000"/>
                </a:srgbClr>
              </a:solidFill>
            </a:endParaRPr>
          </a:p>
        </p:txBody>
      </p:sp>
    </p:spTree>
    <p:extLst>
      <p:ext uri="{BB962C8B-B14F-4D97-AF65-F5344CB8AC3E}">
        <p14:creationId xmlns:p14="http://schemas.microsoft.com/office/powerpoint/2010/main" val="222933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860989"/>
            <a:ext cx="10966449" cy="535531"/>
          </a:xfrm>
        </p:spPr>
        <p:txBody>
          <a:bodyPr/>
          <a:lstStyle/>
          <a:p>
            <a:pPr algn="l"/>
            <a:r>
              <a:rPr lang="en-US" dirty="0">
                <a:solidFill>
                  <a:schemeClr val="tx1"/>
                </a:solidFill>
              </a:rPr>
              <a:t>Five DBI Steps</a:t>
            </a:r>
          </a:p>
        </p:txBody>
      </p:sp>
      <p:sp>
        <p:nvSpPr>
          <p:cNvPr id="8" name="Content Placeholder 2"/>
          <p:cNvSpPr>
            <a:spLocks noGrp="1"/>
          </p:cNvSpPr>
          <p:nvPr>
            <p:ph idx="1"/>
          </p:nvPr>
        </p:nvSpPr>
        <p:spPr>
          <a:xfrm>
            <a:off x="916702" y="1607853"/>
            <a:ext cx="6744859" cy="4726300"/>
          </a:xfrm>
        </p:spPr>
        <p:txBody>
          <a:bodyPr>
            <a:normAutofit fontScale="92500" lnSpcReduction="10000"/>
          </a:bodyPr>
          <a:lstStyle/>
          <a:p>
            <a:pPr marL="514350" indent="-514350">
              <a:buAutoNum type="arabicPeriod"/>
            </a:pPr>
            <a:r>
              <a:rPr lang="en-US"/>
              <a:t>Secondary intervention program, delivered with greater intensity</a:t>
            </a:r>
          </a:p>
          <a:p>
            <a:pPr marL="514350" indent="-514350">
              <a:buAutoNum type="arabicPeriod"/>
            </a:pPr>
            <a:r>
              <a:rPr lang="en-US"/>
              <a:t>Progress monitoring</a:t>
            </a:r>
          </a:p>
          <a:p>
            <a:pPr marL="514350" indent="-514350">
              <a:buAutoNum type="arabicPeriod"/>
            </a:pPr>
            <a:r>
              <a:rPr lang="en-US"/>
              <a:t>Informal diagnostic assessment</a:t>
            </a:r>
          </a:p>
          <a:p>
            <a:pPr marL="514350" indent="-514350">
              <a:buAutoNum type="arabicPeriod"/>
            </a:pPr>
            <a:r>
              <a:rPr lang="en-US"/>
              <a:t>Adaptation</a:t>
            </a:r>
          </a:p>
          <a:p>
            <a:pPr marL="514350" indent="-514350">
              <a:buAutoNum type="arabicPeriod"/>
            </a:pPr>
            <a:r>
              <a:rPr lang="en-US"/>
              <a:t>Continued progress monitoring, with adaptations occurring whenever needed to ensure adequate progress</a:t>
            </a:r>
          </a:p>
        </p:txBody>
      </p:sp>
      <p:sp>
        <p:nvSpPr>
          <p:cNvPr id="5" name="Slide Number Placeholder 5"/>
          <p:cNvSpPr>
            <a:spLocks noGrp="1"/>
          </p:cNvSpPr>
          <p:nvPr>
            <p:ph type="sldNum" sz="quarter" idx="10"/>
          </p:nvPr>
        </p:nvSpPr>
        <p:spPr/>
        <p:txBody>
          <a:bodyPr/>
          <a:lstStyle/>
          <a:p>
            <a:fld id="{B094D1B2-26D5-48CC-9B16-6583E954EFA6}" type="slidenum">
              <a:rPr>
                <a:solidFill>
                  <a:srgbClr val="D4D4D4">
                    <a:lumMod val="75000"/>
                  </a:srgbClr>
                </a:solidFill>
              </a:rPr>
              <a:pPr/>
              <a:t>5</a:t>
            </a:fld>
            <a:endParaRPr>
              <a:solidFill>
                <a:srgbClr val="D4D4D4">
                  <a:lumMod val="75000"/>
                </a:srgbClr>
              </a:solidFill>
            </a:endParaRPr>
          </a:p>
        </p:txBody>
      </p:sp>
      <p:sp>
        <p:nvSpPr>
          <p:cNvPr id="4" name="Rectangle 3">
            <a:extLst>
              <a:ext uri="{C183D7F6-B498-43B3-948B-1728B52AA6E4}">
                <adec:decorative xmlns:adec="http://schemas.microsoft.com/office/drawing/2017/decorative" val="1"/>
              </a:ext>
            </a:extLst>
          </p:cNvPr>
          <p:cNvSpPr/>
          <p:nvPr/>
        </p:nvSpPr>
        <p:spPr>
          <a:xfrm>
            <a:off x="11099947" y="1128754"/>
            <a:ext cx="1075765" cy="624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31FF24E-711D-004A-878F-753CAB902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4210" y="526048"/>
            <a:ext cx="4046404" cy="5830302"/>
          </a:xfrm>
          <a:prstGeom prst="rect">
            <a:avLst/>
          </a:prstGeom>
        </p:spPr>
      </p:pic>
    </p:spTree>
    <p:extLst>
      <p:ext uri="{BB962C8B-B14F-4D97-AF65-F5344CB8AC3E}">
        <p14:creationId xmlns:p14="http://schemas.microsoft.com/office/powerpoint/2010/main" val="1780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C2FB19E0-1129-3C41-BE50-1A94FD50F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2900" y="662573"/>
            <a:ext cx="4046404" cy="5830302"/>
          </a:xfrm>
          <a:prstGeom prst="rect">
            <a:avLst/>
          </a:prstGeom>
        </p:spPr>
      </p:pic>
      <p:sp>
        <p:nvSpPr>
          <p:cNvPr id="2" name="Title 1">
            <a:extLst>
              <a:ext uri="{FF2B5EF4-FFF2-40B4-BE49-F238E27FC236}">
                <a16:creationId xmlns:a16="http://schemas.microsoft.com/office/drawing/2014/main" id="{4D133503-89B5-8145-9ED7-5FCA06BFB02B}"/>
              </a:ext>
            </a:extLst>
          </p:cNvPr>
          <p:cNvSpPr>
            <a:spLocks noGrp="1"/>
          </p:cNvSpPr>
          <p:nvPr>
            <p:ph type="title"/>
          </p:nvPr>
        </p:nvSpPr>
        <p:spPr>
          <a:xfrm>
            <a:off x="528637" y="270318"/>
            <a:ext cx="10515600" cy="1325563"/>
          </a:xfrm>
        </p:spPr>
        <p:txBody>
          <a:bodyPr/>
          <a:lstStyle/>
          <a:p>
            <a:pPr algn="l"/>
            <a:r>
              <a:rPr lang="en-US" dirty="0"/>
              <a:t>Diagnostic Data</a:t>
            </a:r>
          </a:p>
        </p:txBody>
      </p:sp>
      <p:sp>
        <p:nvSpPr>
          <p:cNvPr id="3" name="Content Placeholder 2">
            <a:extLst>
              <a:ext uri="{FF2B5EF4-FFF2-40B4-BE49-F238E27FC236}">
                <a16:creationId xmlns:a16="http://schemas.microsoft.com/office/drawing/2014/main" id="{BDCE4212-4F41-D14E-A256-A8FEAEF2DA79}"/>
              </a:ext>
            </a:extLst>
          </p:cNvPr>
          <p:cNvSpPr>
            <a:spLocks noGrp="1"/>
          </p:cNvSpPr>
          <p:nvPr>
            <p:ph idx="1"/>
          </p:nvPr>
        </p:nvSpPr>
        <p:spPr>
          <a:xfrm>
            <a:off x="528637" y="1690688"/>
            <a:ext cx="7434263" cy="4234212"/>
          </a:xfrm>
        </p:spPr>
        <p:txBody>
          <a:bodyPr/>
          <a:lstStyle/>
          <a:p>
            <a:r>
              <a:rPr lang="en-US" dirty="0"/>
              <a:t>As the model shows, for students not responding teachers need to collect further diagnostic data. This might include:</a:t>
            </a:r>
          </a:p>
          <a:p>
            <a:pPr lvl="1"/>
            <a:r>
              <a:rPr lang="en-US" dirty="0"/>
              <a:t>Work samples</a:t>
            </a:r>
          </a:p>
          <a:p>
            <a:pPr lvl="1"/>
            <a:r>
              <a:rPr lang="en-US" dirty="0"/>
              <a:t>Additional assessments</a:t>
            </a:r>
          </a:p>
          <a:p>
            <a:pPr lvl="1"/>
            <a:r>
              <a:rPr lang="en-US" dirty="0"/>
              <a:t>Analysis of assessment data- moving beyond just the score, but error analysis</a:t>
            </a:r>
          </a:p>
          <a:p>
            <a:pPr lvl="1"/>
            <a:r>
              <a:rPr lang="en-US" dirty="0"/>
              <a:t>Clinical interviews</a:t>
            </a:r>
          </a:p>
        </p:txBody>
      </p:sp>
      <p:sp>
        <p:nvSpPr>
          <p:cNvPr id="5" name="Right Arrow 4" descr="Large blue arrow pointing to the diagnostic data bubble in the flowchart to highlight it.">
            <a:extLst>
              <a:ext uri="{FF2B5EF4-FFF2-40B4-BE49-F238E27FC236}">
                <a16:creationId xmlns:a16="http://schemas.microsoft.com/office/drawing/2014/main" id="{592C87C6-9896-B747-BA7D-E784FA6459F3}"/>
              </a:ext>
            </a:extLst>
          </p:cNvPr>
          <p:cNvSpPr/>
          <p:nvPr/>
        </p:nvSpPr>
        <p:spPr>
          <a:xfrm rot="19927669">
            <a:off x="7580829" y="3810251"/>
            <a:ext cx="2128838" cy="912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4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A463-2730-FC49-8FBF-2AF406D756BF}"/>
              </a:ext>
            </a:extLst>
          </p:cNvPr>
          <p:cNvSpPr>
            <a:spLocks noGrp="1"/>
          </p:cNvSpPr>
          <p:nvPr>
            <p:ph type="title"/>
          </p:nvPr>
        </p:nvSpPr>
        <p:spPr/>
        <p:txBody>
          <a:bodyPr/>
          <a:lstStyle/>
          <a:p>
            <a:r>
              <a:rPr lang="en-US" dirty="0"/>
              <a:t>What is a Clinical Interview?</a:t>
            </a:r>
          </a:p>
        </p:txBody>
      </p:sp>
      <p:sp>
        <p:nvSpPr>
          <p:cNvPr id="3" name="Content Placeholder 2">
            <a:extLst>
              <a:ext uri="{FF2B5EF4-FFF2-40B4-BE49-F238E27FC236}">
                <a16:creationId xmlns:a16="http://schemas.microsoft.com/office/drawing/2014/main" id="{E1130608-CEF6-9345-9386-AFFC194B3F5C}"/>
              </a:ext>
            </a:extLst>
          </p:cNvPr>
          <p:cNvSpPr>
            <a:spLocks noGrp="1"/>
          </p:cNvSpPr>
          <p:nvPr>
            <p:ph idx="1"/>
          </p:nvPr>
        </p:nvSpPr>
        <p:spPr/>
        <p:txBody>
          <a:bodyPr/>
          <a:lstStyle/>
          <a:p>
            <a:r>
              <a:rPr lang="en-US" dirty="0"/>
              <a:t>A way to explore student thinking.</a:t>
            </a:r>
          </a:p>
          <a:p>
            <a:r>
              <a:rPr lang="en-US" dirty="0"/>
              <a:t>A complement to other diagnostic data.</a:t>
            </a:r>
          </a:p>
          <a:p>
            <a:r>
              <a:rPr lang="en-US" dirty="0"/>
              <a:t> A respectful, flexible way to understand student’s present performance and WHY the student may be performing as observed.</a:t>
            </a:r>
          </a:p>
          <a:p>
            <a:pPr marL="0" indent="0">
              <a:buNone/>
            </a:pPr>
            <a:endParaRPr lang="en-US" dirty="0"/>
          </a:p>
        </p:txBody>
      </p:sp>
    </p:spTree>
    <p:extLst>
      <p:ext uri="{BB962C8B-B14F-4D97-AF65-F5344CB8AC3E}">
        <p14:creationId xmlns:p14="http://schemas.microsoft.com/office/powerpoint/2010/main" val="408633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A463-2730-FC49-8FBF-2AF406D756BF}"/>
              </a:ext>
            </a:extLst>
          </p:cNvPr>
          <p:cNvSpPr>
            <a:spLocks noGrp="1"/>
          </p:cNvSpPr>
          <p:nvPr>
            <p:ph type="title"/>
          </p:nvPr>
        </p:nvSpPr>
        <p:spPr/>
        <p:txBody>
          <a:bodyPr/>
          <a:lstStyle/>
          <a:p>
            <a:r>
              <a:rPr lang="en-US" dirty="0"/>
              <a:t>Planning for a Clinical Interview</a:t>
            </a:r>
          </a:p>
        </p:txBody>
      </p:sp>
      <p:pic>
        <p:nvPicPr>
          <p:cNvPr id="4" name="Picture 3" descr="Graphic showing three steps to plan for a clinical interview.">
            <a:extLst>
              <a:ext uri="{FF2B5EF4-FFF2-40B4-BE49-F238E27FC236}">
                <a16:creationId xmlns:a16="http://schemas.microsoft.com/office/drawing/2014/main" id="{D40040C2-6A90-A940-92F3-9F27553F375B}"/>
              </a:ext>
            </a:extLst>
          </p:cNvPr>
          <p:cNvPicPr>
            <a:picLocks noChangeAspect="1"/>
          </p:cNvPicPr>
          <p:nvPr/>
        </p:nvPicPr>
        <p:blipFill>
          <a:blip r:embed="rId3"/>
          <a:stretch>
            <a:fillRect/>
          </a:stretch>
        </p:blipFill>
        <p:spPr>
          <a:xfrm>
            <a:off x="2872850" y="1457224"/>
            <a:ext cx="7302281" cy="4608935"/>
          </a:xfrm>
          <a:prstGeom prst="rect">
            <a:avLst/>
          </a:prstGeom>
        </p:spPr>
      </p:pic>
      <p:sp>
        <p:nvSpPr>
          <p:cNvPr id="7" name="Rectangle 6" descr="Step 1: plan for tasks, tools, and questions">
            <a:extLst>
              <a:ext uri="{FF2B5EF4-FFF2-40B4-BE49-F238E27FC236}">
                <a16:creationId xmlns:a16="http://schemas.microsoft.com/office/drawing/2014/main" id="{345A3E36-6A2A-B443-A702-4C1642B1A7B4}"/>
              </a:ext>
            </a:extLst>
          </p:cNvPr>
          <p:cNvSpPr/>
          <p:nvPr/>
        </p:nvSpPr>
        <p:spPr>
          <a:xfrm>
            <a:off x="3249038" y="2490281"/>
            <a:ext cx="1887166" cy="1770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465284-BC68-FF42-9D20-C6FFF7C45F3F}"/>
              </a:ext>
            </a:extLst>
          </p:cNvPr>
          <p:cNvSpPr txBox="1"/>
          <p:nvPr/>
        </p:nvSpPr>
        <p:spPr>
          <a:xfrm>
            <a:off x="3924759" y="2955093"/>
            <a:ext cx="535724" cy="923330"/>
          </a:xfrm>
          <a:prstGeom prst="rect">
            <a:avLst/>
          </a:prstGeom>
          <a:noFill/>
        </p:spPr>
        <p:txBody>
          <a:bodyPr wrap="none" rtlCol="0">
            <a:spAutoFit/>
          </a:bodyPr>
          <a:lstStyle/>
          <a:p>
            <a:r>
              <a:rPr lang="en-US" sz="5400" dirty="0"/>
              <a:t>1</a:t>
            </a:r>
          </a:p>
        </p:txBody>
      </p:sp>
      <p:sp>
        <p:nvSpPr>
          <p:cNvPr id="8" name="Rectangle 7" descr="Step 2: conduct the interview">
            <a:extLst>
              <a:ext uri="{FF2B5EF4-FFF2-40B4-BE49-F238E27FC236}">
                <a16:creationId xmlns:a16="http://schemas.microsoft.com/office/drawing/2014/main" id="{F585CE7D-E062-BB4C-9E85-E47390E07584}"/>
              </a:ext>
            </a:extLst>
          </p:cNvPr>
          <p:cNvSpPr/>
          <p:nvPr/>
        </p:nvSpPr>
        <p:spPr>
          <a:xfrm>
            <a:off x="5283688" y="2993206"/>
            <a:ext cx="1887166" cy="1909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88984A-96DB-6747-AB3A-0D261A6F1E51}"/>
              </a:ext>
            </a:extLst>
          </p:cNvPr>
          <p:cNvSpPr txBox="1"/>
          <p:nvPr/>
        </p:nvSpPr>
        <p:spPr>
          <a:xfrm>
            <a:off x="5959083" y="3486308"/>
            <a:ext cx="535724" cy="923330"/>
          </a:xfrm>
          <a:prstGeom prst="rect">
            <a:avLst/>
          </a:prstGeom>
          <a:noFill/>
        </p:spPr>
        <p:txBody>
          <a:bodyPr wrap="none" rtlCol="0">
            <a:spAutoFit/>
          </a:bodyPr>
          <a:lstStyle/>
          <a:p>
            <a:r>
              <a:rPr lang="en-US" sz="5400" dirty="0"/>
              <a:t>2</a:t>
            </a:r>
          </a:p>
        </p:txBody>
      </p:sp>
      <p:sp>
        <p:nvSpPr>
          <p:cNvPr id="9" name="Rectangle 8" descr="Step 3: use documented understandings for instruction">
            <a:extLst>
              <a:ext uri="{FF2B5EF4-FFF2-40B4-BE49-F238E27FC236}">
                <a16:creationId xmlns:a16="http://schemas.microsoft.com/office/drawing/2014/main" id="{6205A8BD-D748-4441-B25A-9CDF5F46176D}"/>
              </a:ext>
            </a:extLst>
          </p:cNvPr>
          <p:cNvSpPr/>
          <p:nvPr/>
        </p:nvSpPr>
        <p:spPr>
          <a:xfrm>
            <a:off x="7318338" y="3486308"/>
            <a:ext cx="2000812" cy="2087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BF975C-BF69-A04C-A985-94B8548C5755}"/>
              </a:ext>
            </a:extLst>
          </p:cNvPr>
          <p:cNvSpPr txBox="1"/>
          <p:nvPr/>
        </p:nvSpPr>
        <p:spPr>
          <a:xfrm>
            <a:off x="7994059" y="3979410"/>
            <a:ext cx="535724" cy="923330"/>
          </a:xfrm>
          <a:prstGeom prst="rect">
            <a:avLst/>
          </a:prstGeom>
          <a:noFill/>
        </p:spPr>
        <p:txBody>
          <a:bodyPr wrap="none" rtlCol="0">
            <a:spAutoFit/>
          </a:bodyPr>
          <a:lstStyle/>
          <a:p>
            <a:r>
              <a:rPr lang="en-US" sz="5400" dirty="0"/>
              <a:t>3</a:t>
            </a:r>
          </a:p>
        </p:txBody>
      </p:sp>
    </p:spTree>
    <p:extLst>
      <p:ext uri="{BB962C8B-B14F-4D97-AF65-F5344CB8AC3E}">
        <p14:creationId xmlns:p14="http://schemas.microsoft.com/office/powerpoint/2010/main" val="28634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C62B-B00E-F04B-BC6B-5AC659FFD632}"/>
              </a:ext>
            </a:extLst>
          </p:cNvPr>
          <p:cNvSpPr>
            <a:spLocks noGrp="1"/>
          </p:cNvSpPr>
          <p:nvPr>
            <p:ph type="title"/>
          </p:nvPr>
        </p:nvSpPr>
        <p:spPr/>
        <p:txBody>
          <a:bodyPr/>
          <a:lstStyle/>
          <a:p>
            <a:r>
              <a:rPr lang="en-US" dirty="0"/>
              <a:t>Tasks, Tool, and Questions</a:t>
            </a:r>
          </a:p>
        </p:txBody>
      </p:sp>
      <p:sp>
        <p:nvSpPr>
          <p:cNvPr id="6" name="Content Placeholder 5">
            <a:extLst>
              <a:ext uri="{FF2B5EF4-FFF2-40B4-BE49-F238E27FC236}">
                <a16:creationId xmlns:a16="http://schemas.microsoft.com/office/drawing/2014/main" id="{3BB71618-602F-F94C-848F-D6F03ED9C1BB}"/>
              </a:ext>
            </a:extLst>
          </p:cNvPr>
          <p:cNvSpPr>
            <a:spLocks noGrp="1"/>
          </p:cNvSpPr>
          <p:nvPr>
            <p:ph idx="1"/>
          </p:nvPr>
        </p:nvSpPr>
        <p:spPr>
          <a:xfrm>
            <a:off x="838200" y="1690688"/>
            <a:ext cx="6281057" cy="4234212"/>
          </a:xfrm>
        </p:spPr>
        <p:txBody>
          <a:bodyPr>
            <a:normAutofit lnSpcReduction="10000"/>
          </a:bodyPr>
          <a:lstStyle/>
          <a:p>
            <a:pPr marL="0" indent="0">
              <a:buNone/>
            </a:pPr>
            <a:r>
              <a:rPr lang="en-US" dirty="0"/>
              <a:t>1. What content area you interested in learning more about how students think?</a:t>
            </a:r>
          </a:p>
          <a:p>
            <a:pPr marL="0" indent="0">
              <a:buNone/>
            </a:pPr>
            <a:r>
              <a:rPr lang="en-US" dirty="0"/>
              <a:t>2. How might thinking develop over time or relate to other content?</a:t>
            </a:r>
          </a:p>
          <a:p>
            <a:pPr marL="0" indent="0">
              <a:buNone/>
            </a:pPr>
            <a:r>
              <a:rPr lang="en-US" dirty="0"/>
              <a:t>3. What tasks can you use that might elicit students’ ideas about the content?   </a:t>
            </a:r>
          </a:p>
        </p:txBody>
      </p:sp>
      <p:sp>
        <p:nvSpPr>
          <p:cNvPr id="7" name="Content Placeholder 5">
            <a:extLst>
              <a:ext uri="{FF2B5EF4-FFF2-40B4-BE49-F238E27FC236}">
                <a16:creationId xmlns:a16="http://schemas.microsoft.com/office/drawing/2014/main" id="{185E0F7A-0812-6749-B0EE-E8E79E096792}"/>
              </a:ext>
            </a:extLst>
          </p:cNvPr>
          <p:cNvSpPr txBox="1">
            <a:spLocks/>
          </p:cNvSpPr>
          <p:nvPr/>
        </p:nvSpPr>
        <p:spPr>
          <a:xfrm>
            <a:off x="7119257" y="1572481"/>
            <a:ext cx="4898572" cy="44706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Tx/>
              <a:buChar char="-"/>
            </a:pPr>
            <a:r>
              <a:rPr lang="en-US" dirty="0">
                <a:solidFill>
                  <a:srgbClr val="0F75BC"/>
                </a:solidFill>
              </a:rPr>
              <a:t>Intervention content</a:t>
            </a:r>
          </a:p>
          <a:p>
            <a:pPr>
              <a:buFontTx/>
              <a:buChar char="-"/>
            </a:pPr>
            <a:r>
              <a:rPr lang="en-US" dirty="0">
                <a:solidFill>
                  <a:srgbClr val="0F75BC"/>
                </a:solidFill>
              </a:rPr>
              <a:t>Foundational content</a:t>
            </a:r>
          </a:p>
          <a:p>
            <a:pPr>
              <a:buFontTx/>
              <a:buChar char="-"/>
            </a:pPr>
            <a:endParaRPr lang="en-US" dirty="0">
              <a:solidFill>
                <a:srgbClr val="0F75BC"/>
              </a:solidFill>
            </a:endParaRPr>
          </a:p>
          <a:p>
            <a:pPr>
              <a:buFontTx/>
              <a:buChar char="-"/>
            </a:pPr>
            <a:r>
              <a:rPr lang="en-US" dirty="0">
                <a:solidFill>
                  <a:srgbClr val="0F75BC"/>
                </a:solidFill>
              </a:rPr>
              <a:t>Curriculum standards</a:t>
            </a:r>
          </a:p>
          <a:p>
            <a:pPr>
              <a:buFontTx/>
              <a:buChar char="-"/>
            </a:pPr>
            <a:r>
              <a:rPr lang="en-US" dirty="0">
                <a:solidFill>
                  <a:srgbClr val="0F75BC"/>
                </a:solidFill>
              </a:rPr>
              <a:t>Progressions documents</a:t>
            </a:r>
          </a:p>
          <a:p>
            <a:pPr marL="0" indent="0">
              <a:buNone/>
            </a:pPr>
            <a:endParaRPr lang="en-US" dirty="0">
              <a:solidFill>
                <a:srgbClr val="0F75BC"/>
              </a:solidFill>
            </a:endParaRPr>
          </a:p>
          <a:p>
            <a:pPr>
              <a:buFontTx/>
              <a:buChar char="-"/>
            </a:pPr>
            <a:r>
              <a:rPr lang="en-US" dirty="0">
                <a:solidFill>
                  <a:srgbClr val="0F75BC"/>
                </a:solidFill>
              </a:rPr>
              <a:t>Accessible</a:t>
            </a:r>
          </a:p>
          <a:p>
            <a:pPr>
              <a:buFontTx/>
              <a:buChar char="-"/>
            </a:pPr>
            <a:r>
              <a:rPr lang="en-US" dirty="0">
                <a:solidFill>
                  <a:srgbClr val="0F75BC"/>
                </a:solidFill>
              </a:rPr>
              <a:t>Worthwhile; familiar to students</a:t>
            </a:r>
          </a:p>
          <a:p>
            <a:pPr>
              <a:buFontTx/>
              <a:buChar char="-"/>
            </a:pPr>
            <a:endParaRPr lang="en-US" dirty="0"/>
          </a:p>
        </p:txBody>
      </p:sp>
    </p:spTree>
    <p:extLst>
      <p:ext uri="{BB962C8B-B14F-4D97-AF65-F5344CB8AC3E}">
        <p14:creationId xmlns:p14="http://schemas.microsoft.com/office/powerpoint/2010/main" val="34303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power-point-presentation-template" id="{53F17B5F-6214-49E8-8948-C0D0FAC97935}" vid="{886D336D-D31D-4E6E-ACC3-BC83E1787F97}"/>
    </a:ext>
  </a:extLst>
</a:theme>
</file>

<file path=ppt/theme/theme4.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AA41E1CF-8CA6-B04A-B159-0A2A04F3CEF7}"/>
    </a:ext>
  </a:extLst>
</a:theme>
</file>

<file path=ppt/theme/theme5.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7CD7D8B3-CF99-7B4E-BDC9-3044F9EB107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2117</Words>
  <Application>Microsoft Macintosh PowerPoint</Application>
  <PresentationFormat>Widescreen</PresentationFormat>
  <Paragraphs>164</Paragraphs>
  <Slides>16</Slides>
  <Notes>15</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16</vt:i4>
      </vt:variant>
    </vt:vector>
  </HeadingPairs>
  <TitlesOfParts>
    <vt:vector size="35" baseType="lpstr">
      <vt:lpstr>Arial</vt:lpstr>
      <vt:lpstr>Arial Narrow</vt:lpstr>
      <vt:lpstr>Calibri</vt:lpstr>
      <vt:lpstr>Cambria</vt:lpstr>
      <vt:lpstr>Franklin Gothic Book</vt:lpstr>
      <vt:lpstr>Franklin Gothic Demi</vt:lpstr>
      <vt:lpstr>FranklinGothic</vt:lpstr>
      <vt:lpstr>Gotham Bold</vt:lpstr>
      <vt:lpstr>Helvetica Neue</vt:lpstr>
      <vt:lpstr>ITC Franklin Gothic Std Bk Cd</vt:lpstr>
      <vt:lpstr>Palatino Linotype</vt:lpstr>
      <vt:lpstr>Source Sans Pro</vt:lpstr>
      <vt:lpstr>Times New Roman</vt:lpstr>
      <vt:lpstr>Verdana</vt:lpstr>
      <vt:lpstr>Light Background</vt:lpstr>
      <vt:lpstr>Dark Background</vt:lpstr>
      <vt:lpstr>Custom Design</vt:lpstr>
      <vt:lpstr>Theme1</vt:lpstr>
      <vt:lpstr>Basic</vt:lpstr>
      <vt:lpstr>Mathematics assessments through mtss</vt:lpstr>
      <vt:lpstr>Mathematics Assessment within MTSS</vt:lpstr>
      <vt:lpstr>Essential Components of  MTSS Framework</vt:lpstr>
      <vt:lpstr>Characteristics of Instruction Across the Tiers </vt:lpstr>
      <vt:lpstr>Five DBI Steps</vt:lpstr>
      <vt:lpstr>Diagnostic Data</vt:lpstr>
      <vt:lpstr>What is a Clinical Interview?</vt:lpstr>
      <vt:lpstr>Planning for a Clinical Interview</vt:lpstr>
      <vt:lpstr>Tasks, Tool, and Questions</vt:lpstr>
      <vt:lpstr>Tasks, Tool, and Questions</vt:lpstr>
      <vt:lpstr>Tasks, Tool, and Questions</vt:lpstr>
      <vt:lpstr>Conduct the interview</vt:lpstr>
      <vt:lpstr>Conduct the interview</vt:lpstr>
      <vt:lpstr>Using the Data</vt:lpstr>
      <vt:lpstr>More information?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Pfannenstiel, Kathleen</dc:creator>
  <cp:lastModifiedBy>Microsoft Office User</cp:lastModifiedBy>
  <cp:revision>56</cp:revision>
  <dcterms:created xsi:type="dcterms:W3CDTF">2020-01-13T03:11:29Z</dcterms:created>
  <dcterms:modified xsi:type="dcterms:W3CDTF">2021-04-23T17:35:31Z</dcterms:modified>
</cp:coreProperties>
</file>