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Lst>
  <p:notesMasterIdLst>
    <p:notesMasterId r:id="rId15"/>
  </p:notesMasterIdLst>
  <p:sldIdLst>
    <p:sldId id="267" r:id="rId4"/>
    <p:sldId id="752" r:id="rId5"/>
    <p:sldId id="796" r:id="rId6"/>
    <p:sldId id="797" r:id="rId7"/>
    <p:sldId id="1618" r:id="rId8"/>
    <p:sldId id="300" r:id="rId9"/>
    <p:sldId id="755" r:id="rId10"/>
    <p:sldId id="1622" r:id="rId11"/>
    <p:sldId id="795" r:id="rId12"/>
    <p:sldId id="1620"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Lst>
        </p14:section>
        <p14:section name="Light Slides" id="{9660FC21-13CA-9846-9F93-B585594E0063}">
          <p14:sldIdLst>
            <p14:sldId id="752"/>
            <p14:sldId id="796"/>
            <p14:sldId id="797"/>
            <p14:sldId id="1618"/>
            <p14:sldId id="300"/>
            <p14:sldId id="755"/>
            <p14:sldId id="1622"/>
            <p14:sldId id="795"/>
            <p14:sldId id="1620"/>
          </p14:sldIdLst>
        </p14:section>
        <p14:section name="Dark Background" id="{3D735815-BEF6-D54C-B18E-22917378CA1E}">
          <p14:sldIdLst>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annenstiel, Kathleen" initials="PK" lastIdx="1" clrIdx="0">
    <p:extLst>
      <p:ext uri="{19B8F6BF-5375-455C-9EA6-DF929625EA0E}">
        <p15:presenceInfo xmlns:p15="http://schemas.microsoft.com/office/powerpoint/2012/main" userId="S::kpfannenstiel@air.org::050f2a59-6508-4e49-9e94-370cffd4f8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82897" autoAdjust="0"/>
  </p:normalViewPr>
  <p:slideViewPr>
    <p:cSldViewPr snapToGrid="0" snapToObjects="1">
      <p:cViewPr varScale="1">
        <p:scale>
          <a:sx n="92" d="100"/>
          <a:sy n="92" d="100"/>
        </p:scale>
        <p:origin x="1072"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4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DF4933-929E-2045-8950-19051CC99482}" type="doc">
      <dgm:prSet loTypeId="urn:microsoft.com/office/officeart/2005/8/layout/equation2" loCatId="" qsTypeId="urn:microsoft.com/office/officeart/2005/8/quickstyle/simple1" qsCatId="simple" csTypeId="urn:microsoft.com/office/officeart/2005/8/colors/colorful5" csCatId="colorful" phldr="1"/>
      <dgm:spPr/>
    </dgm:pt>
    <dgm:pt modelId="{FA22C220-541E-9E4B-A668-46F1576002DD}">
      <dgm:prSet phldrT="[Text]"/>
      <dgm:spPr/>
      <dgm:t>
        <a:bodyPr/>
        <a:lstStyle/>
        <a:p>
          <a:r>
            <a:rPr lang="en-US" dirty="0"/>
            <a:t>Evidence-based math practices (math &amp; special education)</a:t>
          </a:r>
        </a:p>
      </dgm:t>
    </dgm:pt>
    <dgm:pt modelId="{CD2E5E95-71C2-CA45-BA3E-B96BDFD56E31}" type="parTrans" cxnId="{B14C7877-E738-D04F-9530-8D42DAEEC5E3}">
      <dgm:prSet/>
      <dgm:spPr/>
      <dgm:t>
        <a:bodyPr/>
        <a:lstStyle/>
        <a:p>
          <a:endParaRPr lang="en-US"/>
        </a:p>
      </dgm:t>
    </dgm:pt>
    <dgm:pt modelId="{F5821EDE-6B6D-244A-B530-C17B822115A5}" type="sibTrans" cxnId="{B14C7877-E738-D04F-9530-8D42DAEEC5E3}">
      <dgm:prSet/>
      <dgm:spPr/>
      <dgm:t>
        <a:bodyPr/>
        <a:lstStyle/>
        <a:p>
          <a:endParaRPr lang="en-US"/>
        </a:p>
      </dgm:t>
    </dgm:pt>
    <dgm:pt modelId="{B4D0D00C-BF36-9648-83F6-65504E2111D3}">
      <dgm:prSet phldrT="[Text]"/>
      <dgm:spPr/>
      <dgm:t>
        <a:bodyPr/>
        <a:lstStyle/>
        <a:p>
          <a:r>
            <a:rPr lang="en-US"/>
            <a:t>High-leverage instructional practices</a:t>
          </a:r>
        </a:p>
      </dgm:t>
    </dgm:pt>
    <dgm:pt modelId="{EC0E894C-5FDF-C84E-8A73-4D67E752D495}" type="parTrans" cxnId="{A079044F-D538-FB4E-84C9-E29D4A3F1DDA}">
      <dgm:prSet/>
      <dgm:spPr/>
      <dgm:t>
        <a:bodyPr/>
        <a:lstStyle/>
        <a:p>
          <a:endParaRPr lang="en-US"/>
        </a:p>
      </dgm:t>
    </dgm:pt>
    <dgm:pt modelId="{219D1FAC-6D40-2F4D-B212-13B796860CA6}" type="sibTrans" cxnId="{A079044F-D538-FB4E-84C9-E29D4A3F1DDA}">
      <dgm:prSet/>
      <dgm:spPr/>
      <dgm:t>
        <a:bodyPr/>
        <a:lstStyle/>
        <a:p>
          <a:endParaRPr lang="en-US"/>
        </a:p>
      </dgm:t>
    </dgm:pt>
    <dgm:pt modelId="{DC18A86B-4DAD-784C-B524-7F9FE28F8385}">
      <dgm:prSet phldrT="[Text]"/>
      <dgm:spPr/>
      <dgm:t>
        <a:bodyPr/>
        <a:lstStyle/>
        <a:p>
          <a:r>
            <a:rPr lang="en-US"/>
            <a:t>Increased student conceptual understanding</a:t>
          </a:r>
        </a:p>
      </dgm:t>
    </dgm:pt>
    <dgm:pt modelId="{225B3B42-15CB-0944-A23A-6D66FAAA8C20}" type="parTrans" cxnId="{82B41EB7-6368-F34F-A3E6-30C286A33EF9}">
      <dgm:prSet/>
      <dgm:spPr/>
      <dgm:t>
        <a:bodyPr/>
        <a:lstStyle/>
        <a:p>
          <a:endParaRPr lang="en-US"/>
        </a:p>
      </dgm:t>
    </dgm:pt>
    <dgm:pt modelId="{960D9E12-54D9-1642-AD7C-FECC160F49F6}" type="sibTrans" cxnId="{82B41EB7-6368-F34F-A3E6-30C286A33EF9}">
      <dgm:prSet/>
      <dgm:spPr/>
      <dgm:t>
        <a:bodyPr/>
        <a:lstStyle/>
        <a:p>
          <a:endParaRPr lang="en-US"/>
        </a:p>
      </dgm:t>
    </dgm:pt>
    <dgm:pt modelId="{C83A5FF4-4E01-B946-8558-F503D6DEFFEE}" type="pres">
      <dgm:prSet presAssocID="{EADF4933-929E-2045-8950-19051CC99482}" presName="Name0" presStyleCnt="0">
        <dgm:presLayoutVars>
          <dgm:dir/>
          <dgm:resizeHandles val="exact"/>
        </dgm:presLayoutVars>
      </dgm:prSet>
      <dgm:spPr/>
    </dgm:pt>
    <dgm:pt modelId="{538F44F1-BD9A-4343-839C-075A80D6C4A5}" type="pres">
      <dgm:prSet presAssocID="{EADF4933-929E-2045-8950-19051CC99482}" presName="vNodes" presStyleCnt="0"/>
      <dgm:spPr/>
    </dgm:pt>
    <dgm:pt modelId="{ED5C5E17-8B15-0746-BE6C-463C7E708567}" type="pres">
      <dgm:prSet presAssocID="{FA22C220-541E-9E4B-A668-46F1576002DD}" presName="node" presStyleLbl="node1" presStyleIdx="0" presStyleCnt="3">
        <dgm:presLayoutVars>
          <dgm:bulletEnabled val="1"/>
        </dgm:presLayoutVars>
      </dgm:prSet>
      <dgm:spPr/>
    </dgm:pt>
    <dgm:pt modelId="{3B8B5BF8-A9E8-A541-A5DA-5E3D25369A1D}" type="pres">
      <dgm:prSet presAssocID="{F5821EDE-6B6D-244A-B530-C17B822115A5}" presName="spacerT" presStyleCnt="0"/>
      <dgm:spPr/>
    </dgm:pt>
    <dgm:pt modelId="{B7E2A827-BF2B-6642-AA2E-DB3E0F558903}" type="pres">
      <dgm:prSet presAssocID="{F5821EDE-6B6D-244A-B530-C17B822115A5}" presName="sibTrans" presStyleLbl="sibTrans2D1" presStyleIdx="0" presStyleCnt="2"/>
      <dgm:spPr/>
    </dgm:pt>
    <dgm:pt modelId="{9F261EB5-1C07-8D40-8F0D-37B622F43D73}" type="pres">
      <dgm:prSet presAssocID="{F5821EDE-6B6D-244A-B530-C17B822115A5}" presName="spacerB" presStyleCnt="0"/>
      <dgm:spPr/>
    </dgm:pt>
    <dgm:pt modelId="{3881EEC1-8C71-104F-BF66-E4659F8394AE}" type="pres">
      <dgm:prSet presAssocID="{B4D0D00C-BF36-9648-83F6-65504E2111D3}" presName="node" presStyleLbl="node1" presStyleIdx="1" presStyleCnt="3">
        <dgm:presLayoutVars>
          <dgm:bulletEnabled val="1"/>
        </dgm:presLayoutVars>
      </dgm:prSet>
      <dgm:spPr/>
    </dgm:pt>
    <dgm:pt modelId="{CEF688CD-525C-FF46-B632-9D50C73EFC7D}" type="pres">
      <dgm:prSet presAssocID="{EADF4933-929E-2045-8950-19051CC99482}" presName="sibTransLast" presStyleLbl="sibTrans2D1" presStyleIdx="1" presStyleCnt="2"/>
      <dgm:spPr/>
    </dgm:pt>
    <dgm:pt modelId="{F2429129-9AF6-6242-A956-F91009FF9D81}" type="pres">
      <dgm:prSet presAssocID="{EADF4933-929E-2045-8950-19051CC99482}" presName="connectorText" presStyleLbl="sibTrans2D1" presStyleIdx="1" presStyleCnt="2"/>
      <dgm:spPr/>
    </dgm:pt>
    <dgm:pt modelId="{53A530BE-C7B9-D14A-B436-BE3143C567DE}" type="pres">
      <dgm:prSet presAssocID="{EADF4933-929E-2045-8950-19051CC99482}" presName="lastNode" presStyleLbl="node1" presStyleIdx="2" presStyleCnt="3">
        <dgm:presLayoutVars>
          <dgm:bulletEnabled val="1"/>
        </dgm:presLayoutVars>
      </dgm:prSet>
      <dgm:spPr/>
    </dgm:pt>
  </dgm:ptLst>
  <dgm:cxnLst>
    <dgm:cxn modelId="{7D76690B-BB29-5244-B5EA-28BEEF30BDC0}" type="presOf" srcId="{DC18A86B-4DAD-784C-B524-7F9FE28F8385}" destId="{53A530BE-C7B9-D14A-B436-BE3143C567DE}" srcOrd="0" destOrd="0" presId="urn:microsoft.com/office/officeart/2005/8/layout/equation2"/>
    <dgm:cxn modelId="{1C887B4B-6C34-4443-A800-A20E9639FB9D}" type="presOf" srcId="{B4D0D00C-BF36-9648-83F6-65504E2111D3}" destId="{3881EEC1-8C71-104F-BF66-E4659F8394AE}" srcOrd="0" destOrd="0" presId="urn:microsoft.com/office/officeart/2005/8/layout/equation2"/>
    <dgm:cxn modelId="{A079044F-D538-FB4E-84C9-E29D4A3F1DDA}" srcId="{EADF4933-929E-2045-8950-19051CC99482}" destId="{B4D0D00C-BF36-9648-83F6-65504E2111D3}" srcOrd="1" destOrd="0" parTransId="{EC0E894C-5FDF-C84E-8A73-4D67E752D495}" sibTransId="{219D1FAC-6D40-2F4D-B212-13B796860CA6}"/>
    <dgm:cxn modelId="{47D6346C-C72D-7D40-97DB-223DEC5BFEBF}" type="presOf" srcId="{F5821EDE-6B6D-244A-B530-C17B822115A5}" destId="{B7E2A827-BF2B-6642-AA2E-DB3E0F558903}" srcOrd="0" destOrd="0" presId="urn:microsoft.com/office/officeart/2005/8/layout/equation2"/>
    <dgm:cxn modelId="{4F6C7474-F823-FC41-91B5-096880F673C8}" type="presOf" srcId="{EADF4933-929E-2045-8950-19051CC99482}" destId="{C83A5FF4-4E01-B946-8558-F503D6DEFFEE}" srcOrd="0" destOrd="0" presId="urn:microsoft.com/office/officeart/2005/8/layout/equation2"/>
    <dgm:cxn modelId="{B14C7877-E738-D04F-9530-8D42DAEEC5E3}" srcId="{EADF4933-929E-2045-8950-19051CC99482}" destId="{FA22C220-541E-9E4B-A668-46F1576002DD}" srcOrd="0" destOrd="0" parTransId="{CD2E5E95-71C2-CA45-BA3E-B96BDFD56E31}" sibTransId="{F5821EDE-6B6D-244A-B530-C17B822115A5}"/>
    <dgm:cxn modelId="{3EF88C96-14C3-1F47-B697-C0E504BC2EC0}" type="presOf" srcId="{FA22C220-541E-9E4B-A668-46F1576002DD}" destId="{ED5C5E17-8B15-0746-BE6C-463C7E708567}" srcOrd="0" destOrd="0" presId="urn:microsoft.com/office/officeart/2005/8/layout/equation2"/>
    <dgm:cxn modelId="{64F0249E-1519-A449-A78B-7089CA6DB154}" type="presOf" srcId="{219D1FAC-6D40-2F4D-B212-13B796860CA6}" destId="{CEF688CD-525C-FF46-B632-9D50C73EFC7D}" srcOrd="0" destOrd="0" presId="urn:microsoft.com/office/officeart/2005/8/layout/equation2"/>
    <dgm:cxn modelId="{82B41EB7-6368-F34F-A3E6-30C286A33EF9}" srcId="{EADF4933-929E-2045-8950-19051CC99482}" destId="{DC18A86B-4DAD-784C-B524-7F9FE28F8385}" srcOrd="2" destOrd="0" parTransId="{225B3B42-15CB-0944-A23A-6D66FAAA8C20}" sibTransId="{960D9E12-54D9-1642-AD7C-FECC160F49F6}"/>
    <dgm:cxn modelId="{5E47EEED-6F1D-1E49-9BBA-D7F18168E23A}" type="presOf" srcId="{219D1FAC-6D40-2F4D-B212-13B796860CA6}" destId="{F2429129-9AF6-6242-A956-F91009FF9D81}" srcOrd="1" destOrd="0" presId="urn:microsoft.com/office/officeart/2005/8/layout/equation2"/>
    <dgm:cxn modelId="{2FF5B2FF-9E2E-7B49-B305-1FE4ADEEF213}" type="presParOf" srcId="{C83A5FF4-4E01-B946-8558-F503D6DEFFEE}" destId="{538F44F1-BD9A-4343-839C-075A80D6C4A5}" srcOrd="0" destOrd="0" presId="urn:microsoft.com/office/officeart/2005/8/layout/equation2"/>
    <dgm:cxn modelId="{F6DB9B74-6132-2040-817B-5C5A6B06547F}" type="presParOf" srcId="{538F44F1-BD9A-4343-839C-075A80D6C4A5}" destId="{ED5C5E17-8B15-0746-BE6C-463C7E708567}" srcOrd="0" destOrd="0" presId="urn:microsoft.com/office/officeart/2005/8/layout/equation2"/>
    <dgm:cxn modelId="{FFEB94EA-37E5-4242-8C43-72D969825119}" type="presParOf" srcId="{538F44F1-BD9A-4343-839C-075A80D6C4A5}" destId="{3B8B5BF8-A9E8-A541-A5DA-5E3D25369A1D}" srcOrd="1" destOrd="0" presId="urn:microsoft.com/office/officeart/2005/8/layout/equation2"/>
    <dgm:cxn modelId="{5E611886-D7DC-1046-B4DD-5A11B927CFC7}" type="presParOf" srcId="{538F44F1-BD9A-4343-839C-075A80D6C4A5}" destId="{B7E2A827-BF2B-6642-AA2E-DB3E0F558903}" srcOrd="2" destOrd="0" presId="urn:microsoft.com/office/officeart/2005/8/layout/equation2"/>
    <dgm:cxn modelId="{5E85D9C8-D456-3D4F-9C7F-A27EDC266EDE}" type="presParOf" srcId="{538F44F1-BD9A-4343-839C-075A80D6C4A5}" destId="{9F261EB5-1C07-8D40-8F0D-37B622F43D73}" srcOrd="3" destOrd="0" presId="urn:microsoft.com/office/officeart/2005/8/layout/equation2"/>
    <dgm:cxn modelId="{C6D27683-0746-AE4C-A1E3-A60F19402B23}" type="presParOf" srcId="{538F44F1-BD9A-4343-839C-075A80D6C4A5}" destId="{3881EEC1-8C71-104F-BF66-E4659F8394AE}" srcOrd="4" destOrd="0" presId="urn:microsoft.com/office/officeart/2005/8/layout/equation2"/>
    <dgm:cxn modelId="{DFA65930-DE70-4C47-8AB2-585A1C9CF678}" type="presParOf" srcId="{C83A5FF4-4E01-B946-8558-F503D6DEFFEE}" destId="{CEF688CD-525C-FF46-B632-9D50C73EFC7D}" srcOrd="1" destOrd="0" presId="urn:microsoft.com/office/officeart/2005/8/layout/equation2"/>
    <dgm:cxn modelId="{E9EDF416-D93B-814E-A0DE-E3EF619D88C3}" type="presParOf" srcId="{CEF688CD-525C-FF46-B632-9D50C73EFC7D}" destId="{F2429129-9AF6-6242-A956-F91009FF9D81}" srcOrd="0" destOrd="0" presId="urn:microsoft.com/office/officeart/2005/8/layout/equation2"/>
    <dgm:cxn modelId="{97BD6292-EC47-2B42-9CD0-11FD4A80715A}" type="presParOf" srcId="{C83A5FF4-4E01-B946-8558-F503D6DEFFEE}" destId="{53A530BE-C7B9-D14A-B436-BE3143C567DE}"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68508E-A1FD-A341-93E5-B92DDC84FBD7}" type="doc">
      <dgm:prSet loTypeId="urn:microsoft.com/office/officeart/2005/8/layout/venn3" loCatId="" qsTypeId="urn:microsoft.com/office/officeart/2005/8/quickstyle/simple1" qsCatId="simple" csTypeId="urn:microsoft.com/office/officeart/2005/8/colors/colorful1" csCatId="colorful" phldr="1"/>
      <dgm:spPr/>
      <dgm:t>
        <a:bodyPr/>
        <a:lstStyle/>
        <a:p>
          <a:endParaRPr lang="en-US"/>
        </a:p>
      </dgm:t>
    </dgm:pt>
    <dgm:pt modelId="{8F25F624-0DA2-8C40-AFD3-1E5CC5163B75}">
      <dgm:prSet phldrT="[Text]" custT="1"/>
      <dgm:spPr/>
      <dgm:t>
        <a:bodyPr/>
        <a:lstStyle/>
        <a:p>
          <a:r>
            <a:rPr lang="en-US" sz="1900" dirty="0"/>
            <a:t>Working solved problems</a:t>
          </a:r>
        </a:p>
      </dgm:t>
    </dgm:pt>
    <dgm:pt modelId="{C2ECFA5D-ED60-1045-B1A6-614E2F8699E7}" type="parTrans" cxnId="{C601B890-CA49-2645-B338-39C2F1D1C966}">
      <dgm:prSet/>
      <dgm:spPr/>
      <dgm:t>
        <a:bodyPr/>
        <a:lstStyle/>
        <a:p>
          <a:endParaRPr lang="en-US" sz="1900"/>
        </a:p>
      </dgm:t>
    </dgm:pt>
    <dgm:pt modelId="{12E47D58-7681-0840-9A37-E3EFE6BA9655}" type="sibTrans" cxnId="{C601B890-CA49-2645-B338-39C2F1D1C966}">
      <dgm:prSet/>
      <dgm:spPr/>
      <dgm:t>
        <a:bodyPr/>
        <a:lstStyle/>
        <a:p>
          <a:endParaRPr lang="en-US" sz="1900"/>
        </a:p>
      </dgm:t>
    </dgm:pt>
    <dgm:pt modelId="{23B8C243-48E8-174C-B60A-9855E9AEB40D}">
      <dgm:prSet phldrT="[Text]" custT="1"/>
      <dgm:spPr/>
      <dgm:t>
        <a:bodyPr/>
        <a:lstStyle/>
        <a:p>
          <a:r>
            <a:rPr lang="en-US" sz="1900" dirty="0"/>
            <a:t>Using multiple representations (CRA)</a:t>
          </a:r>
        </a:p>
      </dgm:t>
    </dgm:pt>
    <dgm:pt modelId="{B344EFF5-7354-AD46-B5A0-CA1947ED038E}" type="parTrans" cxnId="{88F7AAF5-2D0E-464D-8E20-5B19543095F9}">
      <dgm:prSet/>
      <dgm:spPr/>
      <dgm:t>
        <a:bodyPr/>
        <a:lstStyle/>
        <a:p>
          <a:endParaRPr lang="en-US" sz="1900"/>
        </a:p>
      </dgm:t>
    </dgm:pt>
    <dgm:pt modelId="{589D0986-BEB3-8147-B503-CE0DC74248E5}" type="sibTrans" cxnId="{88F7AAF5-2D0E-464D-8E20-5B19543095F9}">
      <dgm:prSet/>
      <dgm:spPr/>
      <dgm:t>
        <a:bodyPr/>
        <a:lstStyle/>
        <a:p>
          <a:endParaRPr lang="en-US" sz="1900"/>
        </a:p>
      </dgm:t>
    </dgm:pt>
    <dgm:pt modelId="{4CB24D37-9215-1D43-BA3E-D4BDCB295C57}">
      <dgm:prSet phldrT="[Text]" custT="1"/>
      <dgm:spPr/>
      <dgm:t>
        <a:bodyPr/>
        <a:lstStyle/>
        <a:p>
          <a:r>
            <a:rPr lang="en-US" sz="1900"/>
            <a:t>Understanding cognitive strategy instruction</a:t>
          </a:r>
        </a:p>
      </dgm:t>
    </dgm:pt>
    <dgm:pt modelId="{E58265BB-5A92-9A4D-9E14-265459631916}" type="parTrans" cxnId="{7A6C76A3-993C-0B4F-B536-459612F4E2F5}">
      <dgm:prSet/>
      <dgm:spPr/>
      <dgm:t>
        <a:bodyPr/>
        <a:lstStyle/>
        <a:p>
          <a:endParaRPr lang="en-US" sz="1900"/>
        </a:p>
      </dgm:t>
    </dgm:pt>
    <dgm:pt modelId="{8DE00B16-1D7E-BC4E-ACF8-030A9CB414C8}" type="sibTrans" cxnId="{7A6C76A3-993C-0B4F-B536-459612F4E2F5}">
      <dgm:prSet/>
      <dgm:spPr/>
      <dgm:t>
        <a:bodyPr/>
        <a:lstStyle/>
        <a:p>
          <a:endParaRPr lang="en-US" sz="1900"/>
        </a:p>
      </dgm:t>
    </dgm:pt>
    <dgm:pt modelId="{E7E9491C-EA6D-1043-8BD3-F6692831F698}">
      <dgm:prSet phldrT="[Text]" custT="1"/>
      <dgm:spPr/>
      <dgm:t>
        <a:bodyPr/>
        <a:lstStyle/>
        <a:p>
          <a:r>
            <a:rPr lang="en-US" sz="1900"/>
            <a:t>Choosing and applying efficient strategies</a:t>
          </a:r>
        </a:p>
      </dgm:t>
    </dgm:pt>
    <dgm:pt modelId="{72A7E21D-BA65-6147-9216-179723F1EF84}" type="parTrans" cxnId="{1D06A7C7-9655-AE43-94F4-0367AF9343EE}">
      <dgm:prSet/>
      <dgm:spPr/>
      <dgm:t>
        <a:bodyPr/>
        <a:lstStyle/>
        <a:p>
          <a:endParaRPr lang="en-US" sz="1900"/>
        </a:p>
      </dgm:t>
    </dgm:pt>
    <dgm:pt modelId="{8B371C52-8DF1-8D46-BCC7-CF03F5B7DDD6}" type="sibTrans" cxnId="{1D06A7C7-9655-AE43-94F4-0367AF9343EE}">
      <dgm:prSet/>
      <dgm:spPr/>
      <dgm:t>
        <a:bodyPr/>
        <a:lstStyle/>
        <a:p>
          <a:endParaRPr lang="en-US" sz="1900"/>
        </a:p>
      </dgm:t>
    </dgm:pt>
    <dgm:pt modelId="{E9B1AB18-DD94-A543-8D14-7FBE8FE4CB35}">
      <dgm:prSet custT="1"/>
      <dgm:spPr/>
      <dgm:t>
        <a:bodyPr/>
        <a:lstStyle/>
        <a:p>
          <a:r>
            <a:rPr lang="en-US" sz="1900"/>
            <a:t>Including motivation strategies</a:t>
          </a:r>
        </a:p>
      </dgm:t>
    </dgm:pt>
    <dgm:pt modelId="{A085913C-E276-4F4F-A3F5-CD434487F792}" type="parTrans" cxnId="{8F46EBF1-011F-5848-B72D-08411BCF332A}">
      <dgm:prSet/>
      <dgm:spPr/>
      <dgm:t>
        <a:bodyPr/>
        <a:lstStyle/>
        <a:p>
          <a:endParaRPr lang="en-US" sz="1900"/>
        </a:p>
      </dgm:t>
    </dgm:pt>
    <dgm:pt modelId="{525FBA39-863A-5D40-8EC0-F4392DA4CCE5}" type="sibTrans" cxnId="{8F46EBF1-011F-5848-B72D-08411BCF332A}">
      <dgm:prSet/>
      <dgm:spPr/>
      <dgm:t>
        <a:bodyPr/>
        <a:lstStyle/>
        <a:p>
          <a:endParaRPr lang="en-US" sz="1900"/>
        </a:p>
      </dgm:t>
    </dgm:pt>
    <dgm:pt modelId="{FCD04DF0-66BD-A94E-BBA0-0487506FA6F7}" type="pres">
      <dgm:prSet presAssocID="{8168508E-A1FD-A341-93E5-B92DDC84FBD7}" presName="Name0" presStyleCnt="0">
        <dgm:presLayoutVars>
          <dgm:dir/>
          <dgm:resizeHandles val="exact"/>
        </dgm:presLayoutVars>
      </dgm:prSet>
      <dgm:spPr/>
    </dgm:pt>
    <dgm:pt modelId="{9BDAA9C7-09D9-404E-B21D-355DF2C8AF8F}" type="pres">
      <dgm:prSet presAssocID="{8F25F624-0DA2-8C40-AFD3-1E5CC5163B75}" presName="Name5" presStyleLbl="vennNode1" presStyleIdx="0" presStyleCnt="5">
        <dgm:presLayoutVars>
          <dgm:bulletEnabled val="1"/>
        </dgm:presLayoutVars>
      </dgm:prSet>
      <dgm:spPr/>
    </dgm:pt>
    <dgm:pt modelId="{85B12BAB-A0C2-6843-862F-F31D73FD2907}" type="pres">
      <dgm:prSet presAssocID="{12E47D58-7681-0840-9A37-E3EFE6BA9655}" presName="space" presStyleCnt="0"/>
      <dgm:spPr/>
    </dgm:pt>
    <dgm:pt modelId="{F5FD13DC-0922-FC45-90BB-087AF2537116}" type="pres">
      <dgm:prSet presAssocID="{23B8C243-48E8-174C-B60A-9855E9AEB40D}" presName="Name5" presStyleLbl="vennNode1" presStyleIdx="1" presStyleCnt="5">
        <dgm:presLayoutVars>
          <dgm:bulletEnabled val="1"/>
        </dgm:presLayoutVars>
      </dgm:prSet>
      <dgm:spPr/>
    </dgm:pt>
    <dgm:pt modelId="{5E4C27CC-F072-BE43-8D4D-01AE1603F5E9}" type="pres">
      <dgm:prSet presAssocID="{589D0986-BEB3-8147-B503-CE0DC74248E5}" presName="space" presStyleCnt="0"/>
      <dgm:spPr/>
    </dgm:pt>
    <dgm:pt modelId="{DF3DF425-4E1B-F84C-9F20-A0A81BAE4E11}" type="pres">
      <dgm:prSet presAssocID="{4CB24D37-9215-1D43-BA3E-D4BDCB295C57}" presName="Name5" presStyleLbl="vennNode1" presStyleIdx="2" presStyleCnt="5">
        <dgm:presLayoutVars>
          <dgm:bulletEnabled val="1"/>
        </dgm:presLayoutVars>
      </dgm:prSet>
      <dgm:spPr/>
    </dgm:pt>
    <dgm:pt modelId="{CF153F93-1D98-E843-9F84-A3E4869A5D6C}" type="pres">
      <dgm:prSet presAssocID="{8DE00B16-1D7E-BC4E-ACF8-030A9CB414C8}" presName="space" presStyleCnt="0"/>
      <dgm:spPr/>
    </dgm:pt>
    <dgm:pt modelId="{36DDAA31-DE33-984B-A358-83085DD1AA8C}" type="pres">
      <dgm:prSet presAssocID="{E7E9491C-EA6D-1043-8BD3-F6692831F698}" presName="Name5" presStyleLbl="vennNode1" presStyleIdx="3" presStyleCnt="5">
        <dgm:presLayoutVars>
          <dgm:bulletEnabled val="1"/>
        </dgm:presLayoutVars>
      </dgm:prSet>
      <dgm:spPr/>
    </dgm:pt>
    <dgm:pt modelId="{724D019A-60B2-764C-A725-974460D1126D}" type="pres">
      <dgm:prSet presAssocID="{8B371C52-8DF1-8D46-BCC7-CF03F5B7DDD6}" presName="space" presStyleCnt="0"/>
      <dgm:spPr/>
    </dgm:pt>
    <dgm:pt modelId="{6529E88F-5CEF-EB47-BFC1-42151766493E}" type="pres">
      <dgm:prSet presAssocID="{E9B1AB18-DD94-A543-8D14-7FBE8FE4CB35}" presName="Name5" presStyleLbl="vennNode1" presStyleIdx="4" presStyleCnt="5">
        <dgm:presLayoutVars>
          <dgm:bulletEnabled val="1"/>
        </dgm:presLayoutVars>
      </dgm:prSet>
      <dgm:spPr/>
    </dgm:pt>
  </dgm:ptLst>
  <dgm:cxnLst>
    <dgm:cxn modelId="{427C0500-715C-D54E-A39D-FE969DABFAD7}" type="presOf" srcId="{8F25F624-0DA2-8C40-AFD3-1E5CC5163B75}" destId="{9BDAA9C7-09D9-404E-B21D-355DF2C8AF8F}" srcOrd="0" destOrd="0" presId="urn:microsoft.com/office/officeart/2005/8/layout/venn3"/>
    <dgm:cxn modelId="{8CE7631C-A7C1-E44E-AFBB-88BA5EE8B1F1}" type="presOf" srcId="{4CB24D37-9215-1D43-BA3E-D4BDCB295C57}" destId="{DF3DF425-4E1B-F84C-9F20-A0A81BAE4E11}" srcOrd="0" destOrd="0" presId="urn:microsoft.com/office/officeart/2005/8/layout/venn3"/>
    <dgm:cxn modelId="{BACB9976-0A6D-C643-9E60-F4D68D372C10}" type="presOf" srcId="{E7E9491C-EA6D-1043-8BD3-F6692831F698}" destId="{36DDAA31-DE33-984B-A358-83085DD1AA8C}" srcOrd="0" destOrd="0" presId="urn:microsoft.com/office/officeart/2005/8/layout/venn3"/>
    <dgm:cxn modelId="{C601B890-CA49-2645-B338-39C2F1D1C966}" srcId="{8168508E-A1FD-A341-93E5-B92DDC84FBD7}" destId="{8F25F624-0DA2-8C40-AFD3-1E5CC5163B75}" srcOrd="0" destOrd="0" parTransId="{C2ECFA5D-ED60-1045-B1A6-614E2F8699E7}" sibTransId="{12E47D58-7681-0840-9A37-E3EFE6BA9655}"/>
    <dgm:cxn modelId="{7A6C76A3-993C-0B4F-B536-459612F4E2F5}" srcId="{8168508E-A1FD-A341-93E5-B92DDC84FBD7}" destId="{4CB24D37-9215-1D43-BA3E-D4BDCB295C57}" srcOrd="2" destOrd="0" parTransId="{E58265BB-5A92-9A4D-9E14-265459631916}" sibTransId="{8DE00B16-1D7E-BC4E-ACF8-030A9CB414C8}"/>
    <dgm:cxn modelId="{1D06A7C7-9655-AE43-94F4-0367AF9343EE}" srcId="{8168508E-A1FD-A341-93E5-B92DDC84FBD7}" destId="{E7E9491C-EA6D-1043-8BD3-F6692831F698}" srcOrd="3" destOrd="0" parTransId="{72A7E21D-BA65-6147-9216-179723F1EF84}" sibTransId="{8B371C52-8DF1-8D46-BCC7-CF03F5B7DDD6}"/>
    <dgm:cxn modelId="{CF4C90E4-61E9-C944-B9EF-33FCFAD3D92E}" type="presOf" srcId="{8168508E-A1FD-A341-93E5-B92DDC84FBD7}" destId="{FCD04DF0-66BD-A94E-BBA0-0487506FA6F7}" srcOrd="0" destOrd="0" presId="urn:microsoft.com/office/officeart/2005/8/layout/venn3"/>
    <dgm:cxn modelId="{2E4E75E5-C202-4846-87CD-9EC3E3697C1C}" type="presOf" srcId="{23B8C243-48E8-174C-B60A-9855E9AEB40D}" destId="{F5FD13DC-0922-FC45-90BB-087AF2537116}" srcOrd="0" destOrd="0" presId="urn:microsoft.com/office/officeart/2005/8/layout/venn3"/>
    <dgm:cxn modelId="{DCFEBFE6-A544-3748-8A19-8AD6766016F5}" type="presOf" srcId="{E9B1AB18-DD94-A543-8D14-7FBE8FE4CB35}" destId="{6529E88F-5CEF-EB47-BFC1-42151766493E}" srcOrd="0" destOrd="0" presId="urn:microsoft.com/office/officeart/2005/8/layout/venn3"/>
    <dgm:cxn modelId="{8F46EBF1-011F-5848-B72D-08411BCF332A}" srcId="{8168508E-A1FD-A341-93E5-B92DDC84FBD7}" destId="{E9B1AB18-DD94-A543-8D14-7FBE8FE4CB35}" srcOrd="4" destOrd="0" parTransId="{A085913C-E276-4F4F-A3F5-CD434487F792}" sibTransId="{525FBA39-863A-5D40-8EC0-F4392DA4CCE5}"/>
    <dgm:cxn modelId="{88F7AAF5-2D0E-464D-8E20-5B19543095F9}" srcId="{8168508E-A1FD-A341-93E5-B92DDC84FBD7}" destId="{23B8C243-48E8-174C-B60A-9855E9AEB40D}" srcOrd="1" destOrd="0" parTransId="{B344EFF5-7354-AD46-B5A0-CA1947ED038E}" sibTransId="{589D0986-BEB3-8147-B503-CE0DC74248E5}"/>
    <dgm:cxn modelId="{8BF60F45-8DBF-3B44-A591-98F278ACFF8F}" type="presParOf" srcId="{FCD04DF0-66BD-A94E-BBA0-0487506FA6F7}" destId="{9BDAA9C7-09D9-404E-B21D-355DF2C8AF8F}" srcOrd="0" destOrd="0" presId="urn:microsoft.com/office/officeart/2005/8/layout/venn3"/>
    <dgm:cxn modelId="{9EAEF165-2BBB-894F-AFA7-F86B6B9CEC3B}" type="presParOf" srcId="{FCD04DF0-66BD-A94E-BBA0-0487506FA6F7}" destId="{85B12BAB-A0C2-6843-862F-F31D73FD2907}" srcOrd="1" destOrd="0" presId="urn:microsoft.com/office/officeart/2005/8/layout/venn3"/>
    <dgm:cxn modelId="{878D308F-2493-314C-A6D0-E631F8DF68DC}" type="presParOf" srcId="{FCD04DF0-66BD-A94E-BBA0-0487506FA6F7}" destId="{F5FD13DC-0922-FC45-90BB-087AF2537116}" srcOrd="2" destOrd="0" presId="urn:microsoft.com/office/officeart/2005/8/layout/venn3"/>
    <dgm:cxn modelId="{1898CC8E-033C-4143-BE96-CC324F4229F0}" type="presParOf" srcId="{FCD04DF0-66BD-A94E-BBA0-0487506FA6F7}" destId="{5E4C27CC-F072-BE43-8D4D-01AE1603F5E9}" srcOrd="3" destOrd="0" presId="urn:microsoft.com/office/officeart/2005/8/layout/venn3"/>
    <dgm:cxn modelId="{E4014D07-D59F-1F4E-AA5D-7B0D80339800}" type="presParOf" srcId="{FCD04DF0-66BD-A94E-BBA0-0487506FA6F7}" destId="{DF3DF425-4E1B-F84C-9F20-A0A81BAE4E11}" srcOrd="4" destOrd="0" presId="urn:microsoft.com/office/officeart/2005/8/layout/venn3"/>
    <dgm:cxn modelId="{737AE51A-1EB4-404D-B862-A4B934E8561B}" type="presParOf" srcId="{FCD04DF0-66BD-A94E-BBA0-0487506FA6F7}" destId="{CF153F93-1D98-E843-9F84-A3E4869A5D6C}" srcOrd="5" destOrd="0" presId="urn:microsoft.com/office/officeart/2005/8/layout/venn3"/>
    <dgm:cxn modelId="{5D17BF79-34D3-8C4D-9EDD-BC45588ABFF4}" type="presParOf" srcId="{FCD04DF0-66BD-A94E-BBA0-0487506FA6F7}" destId="{36DDAA31-DE33-984B-A358-83085DD1AA8C}" srcOrd="6" destOrd="0" presId="urn:microsoft.com/office/officeart/2005/8/layout/venn3"/>
    <dgm:cxn modelId="{1E147C4E-AA8F-DD4B-A911-F25B724791A6}" type="presParOf" srcId="{FCD04DF0-66BD-A94E-BBA0-0487506FA6F7}" destId="{724D019A-60B2-764C-A725-974460D1126D}" srcOrd="7" destOrd="0" presId="urn:microsoft.com/office/officeart/2005/8/layout/venn3"/>
    <dgm:cxn modelId="{A7217C29-307E-DF41-8205-B6A6991CA4BC}" type="presParOf" srcId="{FCD04DF0-66BD-A94E-BBA0-0487506FA6F7}" destId="{6529E88F-5CEF-EB47-BFC1-42151766493E}"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61D8D5-76D3-F343-AA37-5BD8A024D464}" type="doc">
      <dgm:prSet loTypeId="urn:microsoft.com/office/officeart/2005/8/layout/chevron1" loCatId="" qsTypeId="urn:microsoft.com/office/officeart/2005/8/quickstyle/simple1" qsCatId="simple" csTypeId="urn:microsoft.com/office/officeart/2005/8/colors/colorful1" csCatId="colorful" phldr="1"/>
      <dgm:spPr/>
    </dgm:pt>
    <dgm:pt modelId="{B98842D4-6332-F440-8EF2-27D28681F720}">
      <dgm:prSet phldrT="[Text]"/>
      <dgm:spPr/>
      <dgm:t>
        <a:bodyPr/>
        <a:lstStyle/>
        <a:p>
          <a:r>
            <a:rPr lang="en-US"/>
            <a:t>Provide and embed explicit, systematic instruction</a:t>
          </a:r>
        </a:p>
      </dgm:t>
    </dgm:pt>
    <dgm:pt modelId="{B61E1ED7-7FF0-B64E-9790-B4F39AFE1285}" type="parTrans" cxnId="{5443B36D-4A07-174F-B267-BC4333E8BEEB}">
      <dgm:prSet/>
      <dgm:spPr/>
      <dgm:t>
        <a:bodyPr/>
        <a:lstStyle/>
        <a:p>
          <a:endParaRPr lang="en-US"/>
        </a:p>
      </dgm:t>
    </dgm:pt>
    <dgm:pt modelId="{730602D7-C2BA-F142-8345-32E9D7EA2D99}" type="sibTrans" cxnId="{5443B36D-4A07-174F-B267-BC4333E8BEEB}">
      <dgm:prSet/>
      <dgm:spPr/>
      <dgm:t>
        <a:bodyPr/>
        <a:lstStyle/>
        <a:p>
          <a:endParaRPr lang="en-US"/>
        </a:p>
      </dgm:t>
    </dgm:pt>
    <dgm:pt modelId="{963BAB16-81C8-EA41-9B15-FC54BD935E83}">
      <dgm:prSet phldrT="[Text]"/>
      <dgm:spPr/>
      <dgm:t>
        <a:bodyPr/>
        <a:lstStyle/>
        <a:p>
          <a:r>
            <a:rPr lang="en-US"/>
            <a:t>Utlize data-based individualization and mutliple data sources</a:t>
          </a:r>
        </a:p>
      </dgm:t>
    </dgm:pt>
    <dgm:pt modelId="{2CB1A44B-E7B7-BA44-8A87-4BA1B21D1E96}" type="parTrans" cxnId="{37BD119F-19F5-CB47-A5A0-2F852455E698}">
      <dgm:prSet/>
      <dgm:spPr/>
      <dgm:t>
        <a:bodyPr/>
        <a:lstStyle/>
        <a:p>
          <a:endParaRPr lang="en-US"/>
        </a:p>
      </dgm:t>
    </dgm:pt>
    <dgm:pt modelId="{5CBB00D4-ADEB-EA42-8DDE-DFC66DDC95E9}" type="sibTrans" cxnId="{37BD119F-19F5-CB47-A5A0-2F852455E698}">
      <dgm:prSet/>
      <dgm:spPr/>
      <dgm:t>
        <a:bodyPr/>
        <a:lstStyle/>
        <a:p>
          <a:endParaRPr lang="en-US"/>
        </a:p>
      </dgm:t>
    </dgm:pt>
    <dgm:pt modelId="{11D13B1A-B0B6-534A-83AB-709F69D98944}">
      <dgm:prSet phldrT="[Text]"/>
      <dgm:spPr/>
      <dgm:t>
        <a:bodyPr/>
        <a:lstStyle/>
        <a:p>
          <a:r>
            <a:rPr lang="en-US"/>
            <a:t>Collaborate between special &amp; general education</a:t>
          </a:r>
        </a:p>
      </dgm:t>
    </dgm:pt>
    <dgm:pt modelId="{FDF8F6AA-59AF-564B-A226-D09C8A627DBC}" type="parTrans" cxnId="{CE435E67-7AE5-D144-A906-59D4A779896D}">
      <dgm:prSet/>
      <dgm:spPr/>
      <dgm:t>
        <a:bodyPr/>
        <a:lstStyle/>
        <a:p>
          <a:endParaRPr lang="en-US"/>
        </a:p>
      </dgm:t>
    </dgm:pt>
    <dgm:pt modelId="{44CCD533-A4B4-E342-8625-7E3E37AB5245}" type="sibTrans" cxnId="{CE435E67-7AE5-D144-A906-59D4A779896D}">
      <dgm:prSet/>
      <dgm:spPr/>
      <dgm:t>
        <a:bodyPr/>
        <a:lstStyle/>
        <a:p>
          <a:endParaRPr lang="en-US"/>
        </a:p>
      </dgm:t>
    </dgm:pt>
    <dgm:pt modelId="{4EB82B9A-1B10-3A4C-9261-D03641680E13}">
      <dgm:prSet/>
      <dgm:spPr/>
      <dgm:t>
        <a:bodyPr/>
        <a:lstStyle/>
        <a:p>
          <a:r>
            <a:rPr lang="en-US"/>
            <a:t>Provide positive and constructive feedback to students</a:t>
          </a:r>
        </a:p>
      </dgm:t>
    </dgm:pt>
    <dgm:pt modelId="{FD6FBAF1-18CE-CA4E-8CC2-12DB7CC7C464}" type="parTrans" cxnId="{6CB760F7-6D0E-8749-8374-C1C1F91D76DA}">
      <dgm:prSet/>
      <dgm:spPr/>
      <dgm:t>
        <a:bodyPr/>
        <a:lstStyle/>
        <a:p>
          <a:endParaRPr lang="en-US"/>
        </a:p>
      </dgm:t>
    </dgm:pt>
    <dgm:pt modelId="{40919143-4BCC-8A41-B348-8FCCFE3E1231}" type="sibTrans" cxnId="{6CB760F7-6D0E-8749-8374-C1C1F91D76DA}">
      <dgm:prSet/>
      <dgm:spPr/>
      <dgm:t>
        <a:bodyPr/>
        <a:lstStyle/>
        <a:p>
          <a:endParaRPr lang="en-US"/>
        </a:p>
      </dgm:t>
    </dgm:pt>
    <dgm:pt modelId="{947AA714-14CA-8F40-BBCB-A959F9A34C81}" type="pres">
      <dgm:prSet presAssocID="{8061D8D5-76D3-F343-AA37-5BD8A024D464}" presName="Name0" presStyleCnt="0">
        <dgm:presLayoutVars>
          <dgm:dir/>
          <dgm:animLvl val="lvl"/>
          <dgm:resizeHandles val="exact"/>
        </dgm:presLayoutVars>
      </dgm:prSet>
      <dgm:spPr/>
    </dgm:pt>
    <dgm:pt modelId="{04A734C9-C35E-4C46-8465-B9CE0F1A4843}" type="pres">
      <dgm:prSet presAssocID="{B98842D4-6332-F440-8EF2-27D28681F720}" presName="parTxOnly" presStyleLbl="node1" presStyleIdx="0" presStyleCnt="4">
        <dgm:presLayoutVars>
          <dgm:chMax val="0"/>
          <dgm:chPref val="0"/>
          <dgm:bulletEnabled val="1"/>
        </dgm:presLayoutVars>
      </dgm:prSet>
      <dgm:spPr/>
    </dgm:pt>
    <dgm:pt modelId="{E96CD6FC-E15B-9C4E-90C9-CA21FFC70559}" type="pres">
      <dgm:prSet presAssocID="{730602D7-C2BA-F142-8345-32E9D7EA2D99}" presName="parTxOnlySpace" presStyleCnt="0"/>
      <dgm:spPr/>
    </dgm:pt>
    <dgm:pt modelId="{06F0C01B-DB79-3A4D-AEC7-CD0DC5129D81}" type="pres">
      <dgm:prSet presAssocID="{963BAB16-81C8-EA41-9B15-FC54BD935E83}" presName="parTxOnly" presStyleLbl="node1" presStyleIdx="1" presStyleCnt="4">
        <dgm:presLayoutVars>
          <dgm:chMax val="0"/>
          <dgm:chPref val="0"/>
          <dgm:bulletEnabled val="1"/>
        </dgm:presLayoutVars>
      </dgm:prSet>
      <dgm:spPr/>
    </dgm:pt>
    <dgm:pt modelId="{C7756A02-1BF6-8C4F-973C-B6AD316E77B1}" type="pres">
      <dgm:prSet presAssocID="{5CBB00D4-ADEB-EA42-8DDE-DFC66DDC95E9}" presName="parTxOnlySpace" presStyleCnt="0"/>
      <dgm:spPr/>
    </dgm:pt>
    <dgm:pt modelId="{27D521B7-2C33-A44A-B397-F5E14EF06435}" type="pres">
      <dgm:prSet presAssocID="{11D13B1A-B0B6-534A-83AB-709F69D98944}" presName="parTxOnly" presStyleLbl="node1" presStyleIdx="2" presStyleCnt="4">
        <dgm:presLayoutVars>
          <dgm:chMax val="0"/>
          <dgm:chPref val="0"/>
          <dgm:bulletEnabled val="1"/>
        </dgm:presLayoutVars>
      </dgm:prSet>
      <dgm:spPr/>
    </dgm:pt>
    <dgm:pt modelId="{9F98F4C9-4BA4-5247-B58E-E5A470A7E149}" type="pres">
      <dgm:prSet presAssocID="{44CCD533-A4B4-E342-8625-7E3E37AB5245}" presName="parTxOnlySpace" presStyleCnt="0"/>
      <dgm:spPr/>
    </dgm:pt>
    <dgm:pt modelId="{35B87652-864F-5841-B36E-DACCD3BA7F47}" type="pres">
      <dgm:prSet presAssocID="{4EB82B9A-1B10-3A4C-9261-D03641680E13}" presName="parTxOnly" presStyleLbl="node1" presStyleIdx="3" presStyleCnt="4">
        <dgm:presLayoutVars>
          <dgm:chMax val="0"/>
          <dgm:chPref val="0"/>
          <dgm:bulletEnabled val="1"/>
        </dgm:presLayoutVars>
      </dgm:prSet>
      <dgm:spPr/>
    </dgm:pt>
  </dgm:ptLst>
  <dgm:cxnLst>
    <dgm:cxn modelId="{CD06D228-DB38-A348-ABFC-1632B095FA1D}" type="presOf" srcId="{963BAB16-81C8-EA41-9B15-FC54BD935E83}" destId="{06F0C01B-DB79-3A4D-AEC7-CD0DC5129D81}" srcOrd="0" destOrd="0" presId="urn:microsoft.com/office/officeart/2005/8/layout/chevron1"/>
    <dgm:cxn modelId="{42A86B4D-1AA0-4043-B661-0C1201A08CA6}" type="presOf" srcId="{11D13B1A-B0B6-534A-83AB-709F69D98944}" destId="{27D521B7-2C33-A44A-B397-F5E14EF06435}" srcOrd="0" destOrd="0" presId="urn:microsoft.com/office/officeart/2005/8/layout/chevron1"/>
    <dgm:cxn modelId="{46750D56-83B9-F04F-B541-D6BCA11B5AA0}" type="presOf" srcId="{8061D8D5-76D3-F343-AA37-5BD8A024D464}" destId="{947AA714-14CA-8F40-BBCB-A959F9A34C81}" srcOrd="0" destOrd="0" presId="urn:microsoft.com/office/officeart/2005/8/layout/chevron1"/>
    <dgm:cxn modelId="{041C1566-6064-ED41-8D5D-1C0640D9AF40}" type="presOf" srcId="{4EB82B9A-1B10-3A4C-9261-D03641680E13}" destId="{35B87652-864F-5841-B36E-DACCD3BA7F47}" srcOrd="0" destOrd="0" presId="urn:microsoft.com/office/officeart/2005/8/layout/chevron1"/>
    <dgm:cxn modelId="{CE435E67-7AE5-D144-A906-59D4A779896D}" srcId="{8061D8D5-76D3-F343-AA37-5BD8A024D464}" destId="{11D13B1A-B0B6-534A-83AB-709F69D98944}" srcOrd="2" destOrd="0" parTransId="{FDF8F6AA-59AF-564B-A226-D09C8A627DBC}" sibTransId="{44CCD533-A4B4-E342-8625-7E3E37AB5245}"/>
    <dgm:cxn modelId="{5443B36D-4A07-174F-B267-BC4333E8BEEB}" srcId="{8061D8D5-76D3-F343-AA37-5BD8A024D464}" destId="{B98842D4-6332-F440-8EF2-27D28681F720}" srcOrd="0" destOrd="0" parTransId="{B61E1ED7-7FF0-B64E-9790-B4F39AFE1285}" sibTransId="{730602D7-C2BA-F142-8345-32E9D7EA2D99}"/>
    <dgm:cxn modelId="{37BD119F-19F5-CB47-A5A0-2F852455E698}" srcId="{8061D8D5-76D3-F343-AA37-5BD8A024D464}" destId="{963BAB16-81C8-EA41-9B15-FC54BD935E83}" srcOrd="1" destOrd="0" parTransId="{2CB1A44B-E7B7-BA44-8A87-4BA1B21D1E96}" sibTransId="{5CBB00D4-ADEB-EA42-8DDE-DFC66DDC95E9}"/>
    <dgm:cxn modelId="{2D09B9B9-8C50-754D-824B-B2751120455C}" type="presOf" srcId="{B98842D4-6332-F440-8EF2-27D28681F720}" destId="{04A734C9-C35E-4C46-8465-B9CE0F1A4843}" srcOrd="0" destOrd="0" presId="urn:microsoft.com/office/officeart/2005/8/layout/chevron1"/>
    <dgm:cxn modelId="{6CB760F7-6D0E-8749-8374-C1C1F91D76DA}" srcId="{8061D8D5-76D3-F343-AA37-5BD8A024D464}" destId="{4EB82B9A-1B10-3A4C-9261-D03641680E13}" srcOrd="3" destOrd="0" parTransId="{FD6FBAF1-18CE-CA4E-8CC2-12DB7CC7C464}" sibTransId="{40919143-4BCC-8A41-B348-8FCCFE3E1231}"/>
    <dgm:cxn modelId="{2F091510-AAF5-0942-9892-E872B1897BBC}" type="presParOf" srcId="{947AA714-14CA-8F40-BBCB-A959F9A34C81}" destId="{04A734C9-C35E-4C46-8465-B9CE0F1A4843}" srcOrd="0" destOrd="0" presId="urn:microsoft.com/office/officeart/2005/8/layout/chevron1"/>
    <dgm:cxn modelId="{41C7C743-B945-C241-AC87-9E1C28013D3C}" type="presParOf" srcId="{947AA714-14CA-8F40-BBCB-A959F9A34C81}" destId="{E96CD6FC-E15B-9C4E-90C9-CA21FFC70559}" srcOrd="1" destOrd="0" presId="urn:microsoft.com/office/officeart/2005/8/layout/chevron1"/>
    <dgm:cxn modelId="{3CD9AD80-EE6F-B543-AB44-A820C6E967BD}" type="presParOf" srcId="{947AA714-14CA-8F40-BBCB-A959F9A34C81}" destId="{06F0C01B-DB79-3A4D-AEC7-CD0DC5129D81}" srcOrd="2" destOrd="0" presId="urn:microsoft.com/office/officeart/2005/8/layout/chevron1"/>
    <dgm:cxn modelId="{19377C9A-28F1-3A48-9DF7-F14D7B6576E7}" type="presParOf" srcId="{947AA714-14CA-8F40-BBCB-A959F9A34C81}" destId="{C7756A02-1BF6-8C4F-973C-B6AD316E77B1}" srcOrd="3" destOrd="0" presId="urn:microsoft.com/office/officeart/2005/8/layout/chevron1"/>
    <dgm:cxn modelId="{EAABD6B1-E5BA-B347-B1DB-AA2B91572A00}" type="presParOf" srcId="{947AA714-14CA-8F40-BBCB-A959F9A34C81}" destId="{27D521B7-2C33-A44A-B397-F5E14EF06435}" srcOrd="4" destOrd="0" presId="urn:microsoft.com/office/officeart/2005/8/layout/chevron1"/>
    <dgm:cxn modelId="{EB79857A-01CE-A647-853D-0E0B0742C2A4}" type="presParOf" srcId="{947AA714-14CA-8F40-BBCB-A959F9A34C81}" destId="{9F98F4C9-4BA4-5247-B58E-E5A470A7E149}" srcOrd="5" destOrd="0" presId="urn:microsoft.com/office/officeart/2005/8/layout/chevron1"/>
    <dgm:cxn modelId="{5167684C-4AA3-D844-B839-434C5FF106F9}" type="presParOf" srcId="{947AA714-14CA-8F40-BBCB-A959F9A34C81}" destId="{35B87652-864F-5841-B36E-DACCD3BA7F4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C5E17-8B15-0746-BE6C-463C7E708567}">
      <dsp:nvSpPr>
        <dsp:cNvPr id="0" name=""/>
        <dsp:cNvSpPr/>
      </dsp:nvSpPr>
      <dsp:spPr>
        <a:xfrm>
          <a:off x="2174081" y="2457"/>
          <a:ext cx="2178843" cy="217884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Evidence-based math practices (math &amp; special education)</a:t>
          </a:r>
        </a:p>
      </dsp:txBody>
      <dsp:txXfrm>
        <a:off x="2493165" y="321541"/>
        <a:ext cx="1540675" cy="1540675"/>
      </dsp:txXfrm>
    </dsp:sp>
    <dsp:sp modelId="{B7E2A827-BF2B-6642-AA2E-DB3E0F558903}">
      <dsp:nvSpPr>
        <dsp:cNvPr id="0" name=""/>
        <dsp:cNvSpPr/>
      </dsp:nvSpPr>
      <dsp:spPr>
        <a:xfrm>
          <a:off x="2631638" y="2358223"/>
          <a:ext cx="1263729" cy="1263729"/>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99145" y="2841473"/>
        <a:ext cx="928715" cy="297229"/>
      </dsp:txXfrm>
    </dsp:sp>
    <dsp:sp modelId="{3881EEC1-8C71-104F-BF66-E4659F8394AE}">
      <dsp:nvSpPr>
        <dsp:cNvPr id="0" name=""/>
        <dsp:cNvSpPr/>
      </dsp:nvSpPr>
      <dsp:spPr>
        <a:xfrm>
          <a:off x="2174081" y="3798874"/>
          <a:ext cx="2178843" cy="2178843"/>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High-leverage instructional practices</a:t>
          </a:r>
        </a:p>
      </dsp:txBody>
      <dsp:txXfrm>
        <a:off x="2493165" y="4117958"/>
        <a:ext cx="1540675" cy="1540675"/>
      </dsp:txXfrm>
    </dsp:sp>
    <dsp:sp modelId="{CEF688CD-525C-FF46-B632-9D50C73EFC7D}">
      <dsp:nvSpPr>
        <dsp:cNvPr id="0" name=""/>
        <dsp:cNvSpPr/>
      </dsp:nvSpPr>
      <dsp:spPr>
        <a:xfrm>
          <a:off x="4679751" y="2584823"/>
          <a:ext cx="692872" cy="81052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79751" y="2746929"/>
        <a:ext cx="485010" cy="486317"/>
      </dsp:txXfrm>
    </dsp:sp>
    <dsp:sp modelId="{53A530BE-C7B9-D14A-B436-BE3143C567DE}">
      <dsp:nvSpPr>
        <dsp:cNvPr id="0" name=""/>
        <dsp:cNvSpPr/>
      </dsp:nvSpPr>
      <dsp:spPr>
        <a:xfrm>
          <a:off x="5660231" y="811244"/>
          <a:ext cx="4357687" cy="435768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t>Increased student conceptual understanding</a:t>
          </a:r>
        </a:p>
      </dsp:txBody>
      <dsp:txXfrm>
        <a:off x="6298399" y="1449412"/>
        <a:ext cx="3081351" cy="3081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AA9C7-09D9-404E-B21D-355DF2C8AF8F}">
      <dsp:nvSpPr>
        <dsp:cNvPr id="0" name=""/>
        <dsp:cNvSpPr/>
      </dsp:nvSpPr>
      <dsp:spPr>
        <a:xfrm>
          <a:off x="1450" y="735244"/>
          <a:ext cx="2828460" cy="282846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5660" tIns="24130" rIns="15566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Working solved problems</a:t>
          </a:r>
        </a:p>
      </dsp:txBody>
      <dsp:txXfrm>
        <a:off x="415668" y="1149462"/>
        <a:ext cx="2000024" cy="2000024"/>
      </dsp:txXfrm>
    </dsp:sp>
    <dsp:sp modelId="{F5FD13DC-0922-FC45-90BB-087AF2537116}">
      <dsp:nvSpPr>
        <dsp:cNvPr id="0" name=""/>
        <dsp:cNvSpPr/>
      </dsp:nvSpPr>
      <dsp:spPr>
        <a:xfrm>
          <a:off x="2264219" y="735244"/>
          <a:ext cx="2828460" cy="282846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5660" tIns="24130" rIns="155660" bIns="24130" numCol="1" spcCol="1270" anchor="ctr" anchorCtr="0">
          <a:noAutofit/>
        </a:bodyPr>
        <a:lstStyle/>
        <a:p>
          <a:pPr marL="0" lvl="0" indent="0" algn="ctr" defTabSz="844550">
            <a:lnSpc>
              <a:spcPct val="90000"/>
            </a:lnSpc>
            <a:spcBef>
              <a:spcPct val="0"/>
            </a:spcBef>
            <a:spcAft>
              <a:spcPct val="35000"/>
            </a:spcAft>
            <a:buNone/>
          </a:pPr>
          <a:r>
            <a:rPr lang="en-US" sz="1900" kern="1200" dirty="0"/>
            <a:t>Using multiple representations (CRA)</a:t>
          </a:r>
        </a:p>
      </dsp:txBody>
      <dsp:txXfrm>
        <a:off x="2678437" y="1149462"/>
        <a:ext cx="2000024" cy="2000024"/>
      </dsp:txXfrm>
    </dsp:sp>
    <dsp:sp modelId="{DF3DF425-4E1B-F84C-9F20-A0A81BAE4E11}">
      <dsp:nvSpPr>
        <dsp:cNvPr id="0" name=""/>
        <dsp:cNvSpPr/>
      </dsp:nvSpPr>
      <dsp:spPr>
        <a:xfrm>
          <a:off x="4526988" y="735244"/>
          <a:ext cx="2828460" cy="282846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5660" tIns="24130" rIns="155660" bIns="24130" numCol="1" spcCol="1270" anchor="ctr" anchorCtr="0">
          <a:noAutofit/>
        </a:bodyPr>
        <a:lstStyle/>
        <a:p>
          <a:pPr marL="0" lvl="0" indent="0" algn="ctr" defTabSz="844550">
            <a:lnSpc>
              <a:spcPct val="90000"/>
            </a:lnSpc>
            <a:spcBef>
              <a:spcPct val="0"/>
            </a:spcBef>
            <a:spcAft>
              <a:spcPct val="35000"/>
            </a:spcAft>
            <a:buNone/>
          </a:pPr>
          <a:r>
            <a:rPr lang="en-US" sz="1900" kern="1200"/>
            <a:t>Understanding cognitive strategy instruction</a:t>
          </a:r>
        </a:p>
      </dsp:txBody>
      <dsp:txXfrm>
        <a:off x="4941206" y="1149462"/>
        <a:ext cx="2000024" cy="2000024"/>
      </dsp:txXfrm>
    </dsp:sp>
    <dsp:sp modelId="{36DDAA31-DE33-984B-A358-83085DD1AA8C}">
      <dsp:nvSpPr>
        <dsp:cNvPr id="0" name=""/>
        <dsp:cNvSpPr/>
      </dsp:nvSpPr>
      <dsp:spPr>
        <a:xfrm>
          <a:off x="6789756" y="735244"/>
          <a:ext cx="2828460" cy="282846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5660" tIns="24130" rIns="155660" bIns="24130" numCol="1" spcCol="1270" anchor="ctr" anchorCtr="0">
          <a:noAutofit/>
        </a:bodyPr>
        <a:lstStyle/>
        <a:p>
          <a:pPr marL="0" lvl="0" indent="0" algn="ctr" defTabSz="844550">
            <a:lnSpc>
              <a:spcPct val="90000"/>
            </a:lnSpc>
            <a:spcBef>
              <a:spcPct val="0"/>
            </a:spcBef>
            <a:spcAft>
              <a:spcPct val="35000"/>
            </a:spcAft>
            <a:buNone/>
          </a:pPr>
          <a:r>
            <a:rPr lang="en-US" sz="1900" kern="1200"/>
            <a:t>Choosing and applying efficient strategies</a:t>
          </a:r>
        </a:p>
      </dsp:txBody>
      <dsp:txXfrm>
        <a:off x="7203974" y="1149462"/>
        <a:ext cx="2000024" cy="2000024"/>
      </dsp:txXfrm>
    </dsp:sp>
    <dsp:sp modelId="{6529E88F-5CEF-EB47-BFC1-42151766493E}">
      <dsp:nvSpPr>
        <dsp:cNvPr id="0" name=""/>
        <dsp:cNvSpPr/>
      </dsp:nvSpPr>
      <dsp:spPr>
        <a:xfrm>
          <a:off x="9052525" y="735244"/>
          <a:ext cx="2828460" cy="2828460"/>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5660" tIns="24130" rIns="155660" bIns="24130" numCol="1" spcCol="1270" anchor="ctr" anchorCtr="0">
          <a:noAutofit/>
        </a:bodyPr>
        <a:lstStyle/>
        <a:p>
          <a:pPr marL="0" lvl="0" indent="0" algn="ctr" defTabSz="844550">
            <a:lnSpc>
              <a:spcPct val="90000"/>
            </a:lnSpc>
            <a:spcBef>
              <a:spcPct val="0"/>
            </a:spcBef>
            <a:spcAft>
              <a:spcPct val="35000"/>
            </a:spcAft>
            <a:buNone/>
          </a:pPr>
          <a:r>
            <a:rPr lang="en-US" sz="1900" kern="1200"/>
            <a:t>Including motivation strategies</a:t>
          </a:r>
        </a:p>
      </dsp:txBody>
      <dsp:txXfrm>
        <a:off x="9466743" y="1149462"/>
        <a:ext cx="2000024" cy="2000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734C9-C35E-4C46-8465-B9CE0F1A4843}">
      <dsp:nvSpPr>
        <dsp:cNvPr id="0" name=""/>
        <dsp:cNvSpPr/>
      </dsp:nvSpPr>
      <dsp:spPr>
        <a:xfrm>
          <a:off x="5086" y="197550"/>
          <a:ext cx="2961155" cy="118446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 and embed explicit, systematic instruction</a:t>
          </a:r>
        </a:p>
      </dsp:txBody>
      <dsp:txXfrm>
        <a:off x="597317" y="197550"/>
        <a:ext cx="1776693" cy="1184462"/>
      </dsp:txXfrm>
    </dsp:sp>
    <dsp:sp modelId="{06F0C01B-DB79-3A4D-AEC7-CD0DC5129D81}">
      <dsp:nvSpPr>
        <dsp:cNvPr id="0" name=""/>
        <dsp:cNvSpPr/>
      </dsp:nvSpPr>
      <dsp:spPr>
        <a:xfrm>
          <a:off x="2670126" y="197550"/>
          <a:ext cx="2961155" cy="118446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Utlize data-based individualization and mutliple data sources</a:t>
          </a:r>
        </a:p>
      </dsp:txBody>
      <dsp:txXfrm>
        <a:off x="3262357" y="197550"/>
        <a:ext cx="1776693" cy="1184462"/>
      </dsp:txXfrm>
    </dsp:sp>
    <dsp:sp modelId="{27D521B7-2C33-A44A-B397-F5E14EF06435}">
      <dsp:nvSpPr>
        <dsp:cNvPr id="0" name=""/>
        <dsp:cNvSpPr/>
      </dsp:nvSpPr>
      <dsp:spPr>
        <a:xfrm>
          <a:off x="5335166" y="197550"/>
          <a:ext cx="2961155" cy="118446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Collaborate between special &amp; general education</a:t>
          </a:r>
        </a:p>
      </dsp:txBody>
      <dsp:txXfrm>
        <a:off x="5927397" y="197550"/>
        <a:ext cx="1776693" cy="1184462"/>
      </dsp:txXfrm>
    </dsp:sp>
    <dsp:sp modelId="{35B87652-864F-5841-B36E-DACCD3BA7F47}">
      <dsp:nvSpPr>
        <dsp:cNvPr id="0" name=""/>
        <dsp:cNvSpPr/>
      </dsp:nvSpPr>
      <dsp:spPr>
        <a:xfrm>
          <a:off x="8000206" y="197550"/>
          <a:ext cx="2961155" cy="118446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Provide positive and constructive feedback to students</a:t>
          </a:r>
        </a:p>
      </dsp:txBody>
      <dsp:txXfrm>
        <a:off x="8592437" y="197550"/>
        <a:ext cx="1776693" cy="118446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Melinda</a:t>
            </a:r>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10</a:t>
            </a:fld>
            <a:endParaRPr lang="en-US"/>
          </a:p>
        </p:txBody>
      </p:sp>
    </p:spTree>
    <p:extLst>
      <p:ext uri="{BB962C8B-B14F-4D97-AF65-F5344CB8AC3E}">
        <p14:creationId xmlns:p14="http://schemas.microsoft.com/office/powerpoint/2010/main" val="92142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t>
            </a:r>
          </a:p>
        </p:txBody>
      </p:sp>
      <p:sp>
        <p:nvSpPr>
          <p:cNvPr id="4" name="Slide Number Placeholder 3"/>
          <p:cNvSpPr>
            <a:spLocks noGrp="1"/>
          </p:cNvSpPr>
          <p:nvPr>
            <p:ph type="sldNum" sz="quarter" idx="5"/>
          </p:nvPr>
        </p:nvSpPr>
        <p:spPr/>
        <p:txBody>
          <a:bodyPr/>
          <a:lstStyle/>
          <a:p>
            <a:fld id="{51A334E6-EF21-5246-86BD-D563EC6B364D}" type="slidenum">
              <a:rPr lang="en-US" smtClean="0"/>
              <a:t>2</a:t>
            </a:fld>
            <a:endParaRPr lang="en-US"/>
          </a:p>
        </p:txBody>
      </p:sp>
    </p:spTree>
    <p:extLst>
      <p:ext uri="{BB962C8B-B14F-4D97-AF65-F5344CB8AC3E}">
        <p14:creationId xmlns:p14="http://schemas.microsoft.com/office/powerpoint/2010/main" val="374368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3</a:t>
            </a:fld>
            <a:endParaRPr lang="en-US"/>
          </a:p>
        </p:txBody>
      </p:sp>
    </p:spTree>
    <p:extLst>
      <p:ext uri="{BB962C8B-B14F-4D97-AF65-F5344CB8AC3E}">
        <p14:creationId xmlns:p14="http://schemas.microsoft.com/office/powerpoint/2010/main" val="109014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4</a:t>
            </a:fld>
            <a:endParaRPr lang="en-US"/>
          </a:p>
        </p:txBody>
      </p:sp>
    </p:spTree>
    <p:extLst>
      <p:ext uri="{BB962C8B-B14F-4D97-AF65-F5344CB8AC3E}">
        <p14:creationId xmlns:p14="http://schemas.microsoft.com/office/powerpoint/2010/main" val="378842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5</a:t>
            </a:fld>
            <a:endParaRPr lang="en-US"/>
          </a:p>
        </p:txBody>
      </p:sp>
    </p:spTree>
    <p:extLst>
      <p:ext uri="{BB962C8B-B14F-4D97-AF65-F5344CB8AC3E}">
        <p14:creationId xmlns:p14="http://schemas.microsoft.com/office/powerpoint/2010/main" val="156135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6</a:t>
            </a:fld>
            <a:endParaRPr lang="en-US"/>
          </a:p>
        </p:txBody>
      </p:sp>
    </p:spTree>
    <p:extLst>
      <p:ext uri="{BB962C8B-B14F-4D97-AF65-F5344CB8AC3E}">
        <p14:creationId xmlns:p14="http://schemas.microsoft.com/office/powerpoint/2010/main" val="61985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7</a:t>
            </a:fld>
            <a:endParaRPr lang="en-US"/>
          </a:p>
        </p:txBody>
      </p:sp>
    </p:spTree>
    <p:extLst>
      <p:ext uri="{BB962C8B-B14F-4D97-AF65-F5344CB8AC3E}">
        <p14:creationId xmlns:p14="http://schemas.microsoft.com/office/powerpoint/2010/main" val="77237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8</a:t>
            </a:fld>
            <a:endParaRPr lang="en-US"/>
          </a:p>
        </p:txBody>
      </p:sp>
    </p:spTree>
    <p:extLst>
      <p:ext uri="{BB962C8B-B14F-4D97-AF65-F5344CB8AC3E}">
        <p14:creationId xmlns:p14="http://schemas.microsoft.com/office/powerpoint/2010/main" val="220419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t>
            </a:r>
          </a:p>
        </p:txBody>
      </p:sp>
      <p:sp>
        <p:nvSpPr>
          <p:cNvPr id="4" name="Slide Number Placeholder 3"/>
          <p:cNvSpPr>
            <a:spLocks noGrp="1"/>
          </p:cNvSpPr>
          <p:nvPr>
            <p:ph type="sldNum" sz="quarter" idx="5"/>
          </p:nvPr>
        </p:nvSpPr>
        <p:spPr/>
        <p:txBody>
          <a:bodyPr/>
          <a:lstStyle/>
          <a:p>
            <a:fld id="{51A334E6-EF21-5246-86BD-D563EC6B364D}" type="slidenum">
              <a:rPr lang="en-US" smtClean="0"/>
              <a:t>9</a:t>
            </a:fld>
            <a:endParaRPr lang="en-US"/>
          </a:p>
        </p:txBody>
      </p:sp>
    </p:spTree>
    <p:extLst>
      <p:ext uri="{BB962C8B-B14F-4D97-AF65-F5344CB8AC3E}">
        <p14:creationId xmlns:p14="http://schemas.microsoft.com/office/powerpoint/2010/main" val="2979246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836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8816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00182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711200" y="2416176"/>
            <a:ext cx="10871200" cy="1470025"/>
          </a:xfrm>
        </p:spPr>
        <p:txBody>
          <a:bodyPr/>
          <a:lstStyle/>
          <a:p>
            <a:r>
              <a:rPr lang="en-US"/>
              <a:t>Click to edit Master title style</a:t>
            </a:r>
            <a:endParaRPr lang="en-US" dirty="0"/>
          </a:p>
        </p:txBody>
      </p:sp>
    </p:spTree>
    <p:extLst>
      <p:ext uri="{BB962C8B-B14F-4D97-AF65-F5344CB8AC3E}">
        <p14:creationId xmlns:p14="http://schemas.microsoft.com/office/powerpoint/2010/main" val="216839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711200" y="1600200"/>
            <a:ext cx="108712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716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10972800" cy="44958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528885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5384800" cy="4648200"/>
          </a:xfrm>
        </p:spPr>
        <p:txBody>
          <a:bodyPr/>
          <a:lstStyle>
            <a:lvl1pPr marL="0" indent="0">
              <a:buNone/>
              <a:defRPr/>
            </a:lvl1pPr>
          </a:lstStyle>
          <a:p>
            <a:pPr lvl="0"/>
            <a:r>
              <a:rPr lang="en-US"/>
              <a:t>Edit Master text styles</a:t>
            </a:r>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66868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1600200"/>
            <a:ext cx="52832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353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6197600" y="381000"/>
            <a:ext cx="5384800" cy="58674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381000"/>
            <a:ext cx="5283200" cy="586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594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641600" y="685800"/>
            <a:ext cx="6807200" cy="3886200"/>
          </a:xfrm>
        </p:spPr>
        <p:txBody>
          <a:bodyPr rtlCol="0">
            <a:normAutofit/>
          </a:bodyPr>
          <a:lstStyle/>
          <a:p>
            <a:pPr lvl="0"/>
            <a:r>
              <a:rPr lang="en-US" noProof="0" dirty="0"/>
              <a:t>Click icon to add picture</a:t>
            </a:r>
          </a:p>
        </p:txBody>
      </p:sp>
      <p:sp>
        <p:nvSpPr>
          <p:cNvPr id="7" name="Text Placeholder 6"/>
          <p:cNvSpPr>
            <a:spLocks noGrp="1"/>
          </p:cNvSpPr>
          <p:nvPr>
            <p:ph type="body" sz="quarter" idx="11"/>
          </p:nvPr>
        </p:nvSpPr>
        <p:spPr>
          <a:xfrm>
            <a:off x="2641600" y="4648200"/>
            <a:ext cx="6807200" cy="106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4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Tree>
    <p:extLst>
      <p:ext uri="{BB962C8B-B14F-4D97-AF65-F5344CB8AC3E}">
        <p14:creationId xmlns:p14="http://schemas.microsoft.com/office/powerpoint/2010/main" val="3196986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78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ulleted Lis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304800"/>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Source Sans Pro"/>
              <a:buNone/>
              <a:defRPr sz="4000" b="0" i="0" u="none" strike="noStrike" cap="none">
                <a:solidFill>
                  <a:schemeClr val="dk1"/>
                </a:solidFill>
                <a:latin typeface="Source Sans Pro"/>
                <a:ea typeface="Source Sans Pro"/>
                <a:cs typeface="Source Sans Pro"/>
                <a:sym typeface="Source Sans Pro"/>
              </a:defRPr>
            </a:lvl1pPr>
            <a:lvl2pPr marL="0" marR="0" lvl="1"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2pPr>
            <a:lvl3pPr marL="0" marR="0" lvl="2"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3pPr>
            <a:lvl4pPr marL="0" marR="0" lvl="3"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4pPr>
            <a:lvl5pPr marL="0" marR="0" lvl="4"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5pPr>
            <a:lvl6pPr marL="457200" marR="0" lvl="5"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6pPr>
            <a:lvl7pPr marL="914400" marR="0" lvl="6"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7pPr>
            <a:lvl8pPr marL="1371600" marR="0" lvl="7"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8pPr>
            <a:lvl9pPr marL="1828800" marR="0" lvl="8"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txBox="1">
            <a:spLocks noGrp="1"/>
          </p:cNvSpPr>
          <p:nvPr>
            <p:ph type="body" idx="1"/>
          </p:nvPr>
        </p:nvSpPr>
        <p:spPr>
          <a:xfrm>
            <a:off x="711200" y="1600200"/>
            <a:ext cx="10871197" cy="4343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Times New Roman"/>
                <a:ea typeface="Times New Roman"/>
                <a:cs typeface="Times New Roman"/>
                <a:sym typeface="Times New Roman"/>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75374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u="heavy">
                <a:solidFill>
                  <a:schemeClr val="tx1"/>
                </a:solidFill>
                <a:latin typeface="Franklin Gothic Book"/>
                <a:cs typeface="Franklin Gothic Book"/>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6179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irst Level No Bullet">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694882" y="6666758"/>
            <a:ext cx="188085"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8973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4" r:id="rId5"/>
    <p:sldLayoutId id="2147483655" r:id="rId6"/>
    <p:sldLayoutId id="2147483662" r:id="rId7"/>
    <p:sldLayoutId id="2147483674" r:id="rId8"/>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 id="2147483688" r:id="rId8"/>
    <p:sldLayoutId id="2147483689" r:id="rId9"/>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72201"/>
            <a:ext cx="109728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pic>
        <p:nvPicPr>
          <p:cNvPr id="1029" name="Picture 9" descr="AOEd MOM Hor 2C.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47201" y="6248401"/>
            <a:ext cx="212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12800" y="6491288"/>
            <a:ext cx="8331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829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eedar.education.ufl.edu/innovation-configurations/"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ceedar.education.ufl.edu/cems/math/"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unsplash.com/s/photos/math?utm_source=unsplash&amp;utm_medium=referral&amp;utm_content=creditCopyText" TargetMode="External"/><Relationship Id="rId4" Type="http://schemas.openxmlformats.org/officeDocument/2006/relationships/hyperlink" Target="https://unsplash.com/@gmalhotra?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highleveragepractices.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unsplash.com/s/photos/struggle?utm_source=unsplash&amp;utm_medium=referral&amp;utm_content=creditCopyText" TargetMode="External"/><Relationship Id="rId4" Type="http://schemas.openxmlformats.org/officeDocument/2006/relationships/hyperlink" Target="https://unsplash.com/@loganrfisher?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EBC2-DD91-344E-9426-A7C04FB1FAA6}"/>
              </a:ext>
            </a:extLst>
          </p:cNvPr>
          <p:cNvSpPr>
            <a:spLocks noGrp="1"/>
          </p:cNvSpPr>
          <p:nvPr>
            <p:ph type="title"/>
          </p:nvPr>
        </p:nvSpPr>
        <p:spPr/>
        <p:txBody>
          <a:bodyPr/>
          <a:lstStyle/>
          <a:p>
            <a:r>
              <a:rPr lang="en-US" dirty="0"/>
              <a:t>CEEDAR Resources</a:t>
            </a:r>
          </a:p>
        </p:txBody>
      </p:sp>
      <p:sp>
        <p:nvSpPr>
          <p:cNvPr id="3" name="Content Placeholder 2">
            <a:extLst>
              <a:ext uri="{FF2B5EF4-FFF2-40B4-BE49-F238E27FC236}">
                <a16:creationId xmlns:a16="http://schemas.microsoft.com/office/drawing/2014/main" id="{FC93A151-85D7-A745-B256-38DC75132375}"/>
              </a:ext>
            </a:extLst>
          </p:cNvPr>
          <p:cNvSpPr>
            <a:spLocks noGrp="1"/>
          </p:cNvSpPr>
          <p:nvPr>
            <p:ph idx="1"/>
          </p:nvPr>
        </p:nvSpPr>
        <p:spPr/>
        <p:txBody>
          <a:bodyPr/>
          <a:lstStyle/>
          <a:p>
            <a:r>
              <a:rPr lang="en-US" dirty="0"/>
              <a:t>Innovation Configurations (</a:t>
            </a:r>
            <a:r>
              <a:rPr lang="en-US" dirty="0">
                <a:hlinkClick r:id="rId3"/>
              </a:rPr>
              <a:t>https://ceedar.education.ufl.edu/innovation-configurations/</a:t>
            </a:r>
            <a:r>
              <a:rPr lang="en-US" dirty="0"/>
              <a:t>)</a:t>
            </a:r>
          </a:p>
          <a:p>
            <a:pPr lvl="1"/>
            <a:r>
              <a:rPr lang="en-US" dirty="0"/>
              <a:t>Evidence-Based Mathematics Instruction Innovation Configuration</a:t>
            </a:r>
          </a:p>
          <a:p>
            <a:pPr lvl="1"/>
            <a:r>
              <a:rPr lang="en-US" dirty="0"/>
              <a:t>Innovation Configuration for Mathematics</a:t>
            </a:r>
          </a:p>
          <a:p>
            <a:r>
              <a:rPr lang="en-US" dirty="0"/>
              <a:t>Course Enhancement Module: MTSS for Mathematics</a:t>
            </a:r>
          </a:p>
          <a:p>
            <a:pPr lvl="1"/>
            <a:r>
              <a:rPr lang="en-US" dirty="0">
                <a:hlinkClick r:id="rId4"/>
              </a:rPr>
              <a:t>https://ceedar.education.ufl.edu/cems/math/</a:t>
            </a:r>
            <a:endParaRPr lang="en-US" dirty="0"/>
          </a:p>
        </p:txBody>
      </p:sp>
    </p:spTree>
    <p:extLst>
      <p:ext uri="{BB962C8B-B14F-4D97-AF65-F5344CB8AC3E}">
        <p14:creationId xmlns:p14="http://schemas.microsoft.com/office/powerpoint/2010/main" val="20178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57173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EC04864-0289-6D4A-951A-FF7CAA19FFE0}"/>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r>
              <a:rPr lang="en-US" sz="3400" dirty="0">
                <a:solidFill>
                  <a:schemeClr val="tx1"/>
                </a:solidFill>
                <a:latin typeface="+mj-lt"/>
                <a:ea typeface="+mj-ea"/>
                <a:cs typeface="+mj-cs"/>
              </a:rPr>
              <a:t>Evidence-based Practices &amp; High-Leverage Practices</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91613FB-5298-E44F-A57A-8BA8ED9E832A}"/>
              </a:ext>
            </a:extLst>
          </p:cNvPr>
          <p:cNvSpPr txBox="1"/>
          <p:nvPr/>
        </p:nvSpPr>
        <p:spPr>
          <a:xfrm>
            <a:off x="0" y="6371303"/>
            <a:ext cx="3871188" cy="369332"/>
          </a:xfrm>
          <a:prstGeom prst="rect">
            <a:avLst/>
          </a:prstGeom>
          <a:noFill/>
        </p:spPr>
        <p:txBody>
          <a:bodyPr wrap="none" rtlCol="0">
            <a:spAutoFit/>
          </a:bodyPr>
          <a:lstStyle/>
          <a:p>
            <a:r>
              <a:rPr lang="en-US" dirty="0"/>
              <a:t>Photo by </a:t>
            </a:r>
            <a:r>
              <a:rPr lang="en-US" dirty="0">
                <a:hlinkClick r:id="rId4"/>
              </a:rPr>
              <a:t>Gayatri Malhotra</a:t>
            </a:r>
            <a:r>
              <a:rPr lang="en-US" dirty="0"/>
              <a:t> on </a:t>
            </a:r>
            <a:r>
              <a:rPr lang="en-US" dirty="0">
                <a:hlinkClick r:id="rId5"/>
              </a:rPr>
              <a:t>Unsplash</a:t>
            </a:r>
            <a:endParaRPr lang="en-US" dirty="0">
              <a:solidFill>
                <a:schemeClr val="bg1"/>
              </a:solidFill>
            </a:endParaRPr>
          </a:p>
        </p:txBody>
      </p:sp>
    </p:spTree>
    <p:extLst>
      <p:ext uri="{BB962C8B-B14F-4D97-AF65-F5344CB8AC3E}">
        <p14:creationId xmlns:p14="http://schemas.microsoft.com/office/powerpoint/2010/main" val="4138178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D4A6DCAE-0A26-5546-BA2F-1F6585A216A7}"/>
              </a:ext>
            </a:extLst>
          </p:cNvPr>
          <p:cNvGraphicFramePr>
            <a:graphicFrameLocks/>
          </p:cNvGraphicFramePr>
          <p:nvPr>
            <p:extLst>
              <p:ext uri="{D42A27DB-BD31-4B8C-83A1-F6EECF244321}">
                <p14:modId xmlns:p14="http://schemas.microsoft.com/office/powerpoint/2010/main" val="3936491344"/>
              </p:ext>
            </p:extLst>
          </p:nvPr>
        </p:nvGraphicFramePr>
        <p:xfrm>
          <a:off x="0" y="256032"/>
          <a:ext cx="12192000" cy="5980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3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7A8C1A-A933-2345-8BC7-3B71B9BD651A}"/>
              </a:ext>
            </a:extLst>
          </p:cNvPr>
          <p:cNvSpPr>
            <a:spLocks noGrp="1"/>
          </p:cNvSpPr>
          <p:nvPr>
            <p:ph type="title"/>
          </p:nvPr>
        </p:nvSpPr>
        <p:spPr/>
        <p:txBody>
          <a:bodyPr/>
          <a:lstStyle/>
          <a:p>
            <a:r>
              <a:rPr lang="en-US" dirty="0"/>
              <a:t>Evidence-based Math Practices </a:t>
            </a:r>
          </a:p>
        </p:txBody>
      </p:sp>
      <p:sp>
        <p:nvSpPr>
          <p:cNvPr id="4" name="Content Placeholder 3">
            <a:extLst>
              <a:ext uri="{FF2B5EF4-FFF2-40B4-BE49-F238E27FC236}">
                <a16:creationId xmlns:a16="http://schemas.microsoft.com/office/drawing/2014/main" id="{76F571E9-7874-9544-84B6-0511E3162D84}"/>
              </a:ext>
            </a:extLst>
          </p:cNvPr>
          <p:cNvSpPr>
            <a:spLocks noGrp="1"/>
          </p:cNvSpPr>
          <p:nvPr>
            <p:ph idx="1"/>
          </p:nvPr>
        </p:nvSpPr>
        <p:spPr>
          <a:xfrm>
            <a:off x="435864" y="1570864"/>
            <a:ext cx="10515600" cy="4234212"/>
          </a:xfrm>
        </p:spPr>
        <p:txBody>
          <a:bodyPr>
            <a:normAutofit lnSpcReduction="10000"/>
          </a:bodyPr>
          <a:lstStyle/>
          <a:p>
            <a:pPr marL="342900" indent="-342900">
              <a:buFont typeface="Arial" panose="020B0604020202020204" pitchFamily="34" charset="0"/>
              <a:buChar char="•"/>
            </a:pPr>
            <a:r>
              <a:rPr lang="en-US" dirty="0"/>
              <a:t>Instructional practices that have been shown to be effective at increasing</a:t>
            </a:r>
          </a:p>
          <a:p>
            <a:pPr marL="573088" lvl="1" indent="-342900"/>
            <a:r>
              <a:rPr lang="en-US" sz="2000" dirty="0"/>
              <a:t>Student understanding</a:t>
            </a:r>
          </a:p>
          <a:p>
            <a:pPr marL="573088" lvl="1" indent="-342900"/>
            <a:r>
              <a:rPr lang="en-US" sz="2000" dirty="0"/>
              <a:t>Procedural fluency</a:t>
            </a:r>
          </a:p>
          <a:p>
            <a:pPr marL="573088" lvl="1" indent="-342900"/>
            <a:r>
              <a:rPr lang="en-US" sz="2000" dirty="0"/>
              <a:t>Motivation</a:t>
            </a:r>
          </a:p>
          <a:p>
            <a:pPr marL="342900" indent="-342900"/>
            <a:r>
              <a:rPr lang="en-US" dirty="0"/>
              <a:t>Need to be paired with HLPs; </a:t>
            </a:r>
            <a:br>
              <a:rPr lang="en-US" dirty="0"/>
            </a:br>
            <a:r>
              <a:rPr lang="en-US" dirty="0"/>
              <a:t>meaning that specific EBPs for </a:t>
            </a:r>
            <a:br>
              <a:rPr lang="en-US" dirty="0"/>
            </a:br>
            <a:r>
              <a:rPr lang="en-US" dirty="0"/>
              <a:t>math be coupled with HLPs in </a:t>
            </a:r>
            <a:br>
              <a:rPr lang="en-US" dirty="0"/>
            </a:br>
            <a:r>
              <a:rPr lang="en-US" dirty="0"/>
              <a:t>order to lead to student success</a:t>
            </a:r>
          </a:p>
          <a:p>
            <a:endParaRPr lang="en-US" dirty="0"/>
          </a:p>
        </p:txBody>
      </p:sp>
      <p:pic>
        <p:nvPicPr>
          <p:cNvPr id="5" name="Picture 4">
            <a:extLst>
              <a:ext uri="{FF2B5EF4-FFF2-40B4-BE49-F238E27FC236}">
                <a16:creationId xmlns:a16="http://schemas.microsoft.com/office/drawing/2014/main" id="{38B1CFE8-91E8-9047-8BDC-2C9501F78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316" y="2566576"/>
            <a:ext cx="2482850" cy="3238500"/>
          </a:xfrm>
          <a:prstGeom prst="rect">
            <a:avLst/>
          </a:prstGeom>
        </p:spPr>
      </p:pic>
      <p:pic>
        <p:nvPicPr>
          <p:cNvPr id="6" name="Picture 5">
            <a:extLst>
              <a:ext uri="{FF2B5EF4-FFF2-40B4-BE49-F238E27FC236}">
                <a16:creationId xmlns:a16="http://schemas.microsoft.com/office/drawing/2014/main" id="{45A4B3AB-C7B3-F647-9B6D-BE8DBBE2C2C5}"/>
              </a:ext>
            </a:extLst>
          </p:cNvPr>
          <p:cNvPicPr>
            <a:picLocks noChangeAspect="1"/>
          </p:cNvPicPr>
          <p:nvPr/>
        </p:nvPicPr>
        <p:blipFill>
          <a:blip r:embed="rId4"/>
          <a:stretch>
            <a:fillRect/>
          </a:stretch>
        </p:blipFill>
        <p:spPr>
          <a:xfrm>
            <a:off x="9028492" y="2566576"/>
            <a:ext cx="2617949" cy="3238500"/>
          </a:xfrm>
          <a:prstGeom prst="rect">
            <a:avLst/>
          </a:prstGeom>
        </p:spPr>
      </p:pic>
    </p:spTree>
    <p:extLst>
      <p:ext uri="{BB962C8B-B14F-4D97-AF65-F5344CB8AC3E}">
        <p14:creationId xmlns:p14="http://schemas.microsoft.com/office/powerpoint/2010/main" val="354104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742F-7A97-1E4F-B1AF-5A7B3D5F9E08}"/>
              </a:ext>
            </a:extLst>
          </p:cNvPr>
          <p:cNvSpPr>
            <a:spLocks noGrp="1"/>
          </p:cNvSpPr>
          <p:nvPr>
            <p:ph type="title"/>
          </p:nvPr>
        </p:nvSpPr>
        <p:spPr/>
        <p:txBody>
          <a:bodyPr>
            <a:normAutofit/>
          </a:bodyPr>
          <a:lstStyle/>
          <a:p>
            <a:r>
              <a:rPr lang="en-US" dirty="0"/>
              <a:t>Mathematics Evidence-Based Practices</a:t>
            </a:r>
          </a:p>
        </p:txBody>
      </p:sp>
      <p:graphicFrame>
        <p:nvGraphicFramePr>
          <p:cNvPr id="5" name="Content Placeholder 4">
            <a:extLst>
              <a:ext uri="{FF2B5EF4-FFF2-40B4-BE49-F238E27FC236}">
                <a16:creationId xmlns:a16="http://schemas.microsoft.com/office/drawing/2014/main" id="{92CF9EF5-563F-7342-9C85-B59C5FB7D953}"/>
              </a:ext>
            </a:extLst>
          </p:cNvPr>
          <p:cNvGraphicFramePr>
            <a:graphicFrameLocks noGrp="1"/>
          </p:cNvGraphicFramePr>
          <p:nvPr>
            <p:ph sz="quarter" idx="4294967295"/>
          </p:nvPr>
        </p:nvGraphicFramePr>
        <p:xfrm>
          <a:off x="309563" y="720725"/>
          <a:ext cx="11882437" cy="4298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Right Arrow 5">
            <a:extLst>
              <a:ext uri="{FF2B5EF4-FFF2-40B4-BE49-F238E27FC236}">
                <a16:creationId xmlns:a16="http://schemas.microsoft.com/office/drawing/2014/main" id="{C83E7DB4-0FFD-BC44-9FA1-BED20A657A39}"/>
              </a:ext>
            </a:extLst>
          </p:cNvPr>
          <p:cNvSpPr/>
          <p:nvPr/>
        </p:nvSpPr>
        <p:spPr>
          <a:xfrm>
            <a:off x="916518" y="4474722"/>
            <a:ext cx="10672274" cy="1090247"/>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a:t>Classroom Discourse</a:t>
            </a:r>
          </a:p>
        </p:txBody>
      </p:sp>
      <p:sp>
        <p:nvSpPr>
          <p:cNvPr id="7" name="Text Placeholder 4">
            <a:extLst>
              <a:ext uri="{FF2B5EF4-FFF2-40B4-BE49-F238E27FC236}">
                <a16:creationId xmlns:a16="http://schemas.microsoft.com/office/drawing/2014/main" id="{8E1D8246-AA83-3449-8F68-473494076B25}"/>
              </a:ext>
            </a:extLst>
          </p:cNvPr>
          <p:cNvSpPr txBox="1">
            <a:spLocks/>
          </p:cNvSpPr>
          <p:nvPr/>
        </p:nvSpPr>
        <p:spPr>
          <a:xfrm>
            <a:off x="309563" y="6135769"/>
            <a:ext cx="9680976" cy="357106"/>
          </a:xfrm>
          <a:prstGeom prst="rect">
            <a:avLst/>
          </a:prstGeom>
        </p:spPr>
        <p:txBody>
          <a:bodyPr/>
          <a:lstStyle>
            <a:lvl1pPr marL="228600" indent="-228600" algn="l" rtl="0" eaLnBrk="1" fontAlgn="base" hangingPunct="1">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1" fontAlgn="base" hangingPunct="1">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1" fontAlgn="base"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buNone/>
            </a:pPr>
            <a:r>
              <a:rPr lang="en-US" sz="1000" dirty="0"/>
              <a:t>Star, J. R., et al. (2015); </a:t>
            </a:r>
            <a:r>
              <a:rPr lang="en-US" sz="1000" dirty="0" err="1"/>
              <a:t>Gersten</a:t>
            </a:r>
            <a:r>
              <a:rPr lang="en-US" sz="1000" dirty="0"/>
              <a:t> et al. (2008). Retrieved from the NCEE website: http://</a:t>
            </a:r>
            <a:r>
              <a:rPr lang="en-US" sz="1000" dirty="0" err="1"/>
              <a:t>whatworks.ed.gov</a:t>
            </a:r>
            <a:endParaRPr lang="en-US" sz="1000" dirty="0"/>
          </a:p>
          <a:p>
            <a:endParaRPr lang="en-US" dirty="0"/>
          </a:p>
        </p:txBody>
      </p:sp>
    </p:spTree>
    <p:extLst>
      <p:ext uri="{BB962C8B-B14F-4D97-AF65-F5344CB8AC3E}">
        <p14:creationId xmlns:p14="http://schemas.microsoft.com/office/powerpoint/2010/main" val="338309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4BEE-17EE-B84E-A7E6-EE48217BC381}"/>
              </a:ext>
            </a:extLst>
          </p:cNvPr>
          <p:cNvSpPr>
            <a:spLocks noGrp="1"/>
          </p:cNvSpPr>
          <p:nvPr>
            <p:ph type="title"/>
          </p:nvPr>
        </p:nvSpPr>
        <p:spPr/>
        <p:txBody>
          <a:bodyPr>
            <a:normAutofit/>
          </a:bodyPr>
          <a:lstStyle/>
          <a:p>
            <a:r>
              <a:rPr lang="en-US" dirty="0"/>
              <a:t>High-Leverage Practices (HLPs) in Special Education</a:t>
            </a:r>
          </a:p>
        </p:txBody>
      </p:sp>
      <p:sp>
        <p:nvSpPr>
          <p:cNvPr id="3" name="Content Placeholder 2">
            <a:extLst>
              <a:ext uri="{FF2B5EF4-FFF2-40B4-BE49-F238E27FC236}">
                <a16:creationId xmlns:a16="http://schemas.microsoft.com/office/drawing/2014/main" id="{5E6F2B15-80D9-2049-8E46-60AFA48E1ED2}"/>
              </a:ext>
            </a:extLst>
          </p:cNvPr>
          <p:cNvSpPr>
            <a:spLocks noGrp="1"/>
          </p:cNvSpPr>
          <p:nvPr>
            <p:ph idx="1"/>
          </p:nvPr>
        </p:nvSpPr>
        <p:spPr>
          <a:xfrm>
            <a:off x="838200" y="1825625"/>
            <a:ext cx="10515600" cy="2929255"/>
          </a:xfrm>
        </p:spPr>
        <p:txBody>
          <a:bodyPr>
            <a:normAutofit fontScale="85000" lnSpcReduction="10000"/>
          </a:bodyPr>
          <a:lstStyle/>
          <a:p>
            <a:pPr marL="342900" indent="-342900">
              <a:buFont typeface="Arial" panose="020B0604020202020204" pitchFamily="34" charset="0"/>
              <a:buChar char="•"/>
            </a:pPr>
            <a:r>
              <a:rPr lang="en-US" dirty="0"/>
              <a:t>Practices that can be used to leverage student learning across different content areas, grade levels, and student abilities and disabilities.</a:t>
            </a:r>
          </a:p>
          <a:p>
            <a:pPr marL="342900" indent="-342900">
              <a:buFont typeface="Arial" panose="020B0604020202020204" pitchFamily="34" charset="0"/>
              <a:buChar char="•"/>
            </a:pPr>
            <a:r>
              <a:rPr lang="en-US" dirty="0"/>
              <a:t>HLPs should be combined with evidence-based practices such as</a:t>
            </a:r>
          </a:p>
          <a:p>
            <a:pPr lvl="2"/>
            <a:r>
              <a:rPr lang="en-US" dirty="0"/>
              <a:t>Explicit instruction in math skills and vocabulary instruction </a:t>
            </a:r>
          </a:p>
          <a:p>
            <a:pPr lvl="2"/>
            <a:r>
              <a:rPr lang="en-US" dirty="0"/>
              <a:t>Practice opportunities and multiple representations</a:t>
            </a:r>
          </a:p>
          <a:p>
            <a:pPr marL="342900" indent="-342900">
              <a:buFont typeface="Arial" panose="020B0604020202020204" pitchFamily="34" charset="0"/>
              <a:buChar char="•"/>
            </a:pPr>
            <a:r>
              <a:rPr lang="en-US" dirty="0"/>
              <a:t>Foundation of good teaching for both general and special educators.</a:t>
            </a:r>
          </a:p>
          <a:p>
            <a:endParaRPr lang="en-US" dirty="0"/>
          </a:p>
        </p:txBody>
      </p:sp>
      <p:sp>
        <p:nvSpPr>
          <p:cNvPr id="4" name="Slide Number Placeholder 3">
            <a:extLst>
              <a:ext uri="{FF2B5EF4-FFF2-40B4-BE49-F238E27FC236}">
                <a16:creationId xmlns:a16="http://schemas.microsoft.com/office/drawing/2014/main" id="{1F124D46-F76D-C54C-876A-56DC3221C9D3}"/>
              </a:ext>
            </a:extLst>
          </p:cNvPr>
          <p:cNvSpPr>
            <a:spLocks noGrp="1"/>
          </p:cNvSpPr>
          <p:nvPr>
            <p:ph type="sldNum" sz="quarter" idx="12"/>
          </p:nvPr>
        </p:nvSpPr>
        <p:spPr/>
        <p:txBody>
          <a:bodyPr/>
          <a:lstStyle/>
          <a:p>
            <a:pPr algn="r"/>
            <a:fld id="{F3477EC8-074D-41C4-94AE-E9EA7CEEA348}" type="slidenum">
              <a:rPr lang="en-US" smtClean="0"/>
              <a:pPr algn="r"/>
              <a:t>6</a:t>
            </a:fld>
            <a:endParaRPr lang="en-US"/>
          </a:p>
        </p:txBody>
      </p:sp>
      <p:graphicFrame>
        <p:nvGraphicFramePr>
          <p:cNvPr id="6" name="Diagram 5">
            <a:extLst>
              <a:ext uri="{FF2B5EF4-FFF2-40B4-BE49-F238E27FC236}">
                <a16:creationId xmlns:a16="http://schemas.microsoft.com/office/drawing/2014/main" id="{1A6E166C-1D9A-7E46-B7EF-E39419445675}"/>
              </a:ext>
            </a:extLst>
          </p:cNvPr>
          <p:cNvGraphicFramePr/>
          <p:nvPr>
            <p:extLst>
              <p:ext uri="{D42A27DB-BD31-4B8C-83A1-F6EECF244321}">
                <p14:modId xmlns:p14="http://schemas.microsoft.com/office/powerpoint/2010/main" val="2606136521"/>
              </p:ext>
            </p:extLst>
          </p:nvPr>
        </p:nvGraphicFramePr>
        <p:xfrm>
          <a:off x="775454" y="4754880"/>
          <a:ext cx="10966449" cy="1579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5265F34-D2FD-E74B-AF22-440D5E944ABA}"/>
              </a:ext>
            </a:extLst>
          </p:cNvPr>
          <p:cNvSpPr txBox="1"/>
          <p:nvPr/>
        </p:nvSpPr>
        <p:spPr>
          <a:xfrm>
            <a:off x="775454" y="6240809"/>
            <a:ext cx="3583032" cy="369332"/>
          </a:xfrm>
          <a:prstGeom prst="rect">
            <a:avLst/>
          </a:prstGeom>
          <a:noFill/>
        </p:spPr>
        <p:txBody>
          <a:bodyPr wrap="none" rtlCol="0">
            <a:spAutoFit/>
          </a:bodyPr>
          <a:lstStyle/>
          <a:p>
            <a:r>
              <a:rPr lang="en-US" dirty="0">
                <a:hlinkClick r:id="rId8"/>
              </a:rPr>
              <a:t>https://highleveragepractices.org/</a:t>
            </a:r>
            <a:endParaRPr lang="en-US" dirty="0"/>
          </a:p>
        </p:txBody>
      </p:sp>
    </p:spTree>
    <p:extLst>
      <p:ext uri="{BB962C8B-B14F-4D97-AF65-F5344CB8AC3E}">
        <p14:creationId xmlns:p14="http://schemas.microsoft.com/office/powerpoint/2010/main" val="338584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15F7-3A28-9442-9775-3311C7FD54C9}"/>
              </a:ext>
            </a:extLst>
          </p:cNvPr>
          <p:cNvSpPr>
            <a:spLocks noGrp="1"/>
          </p:cNvSpPr>
          <p:nvPr>
            <p:ph type="title"/>
          </p:nvPr>
        </p:nvSpPr>
        <p:spPr>
          <a:xfrm>
            <a:off x="6636900" y="704967"/>
            <a:ext cx="4645250" cy="2889114"/>
          </a:xfrm>
          <a:prstGeom prst="ellipse">
            <a:avLst/>
          </a:prstGeom>
        </p:spPr>
        <p:txBody>
          <a:bodyPr vert="horz" lIns="91440" tIns="45720" rIns="91440" bIns="45720" rtlCol="0" anchor="b">
            <a:normAutofit/>
          </a:bodyPr>
          <a:lstStyle/>
          <a:p>
            <a:pPr algn="l"/>
            <a:r>
              <a:rPr lang="en-US" sz="5100" dirty="0">
                <a:solidFill>
                  <a:schemeClr val="tx1"/>
                </a:solidFill>
                <a:latin typeface="+mj-lt"/>
                <a:ea typeface="+mj-ea"/>
                <a:cs typeface="+mj-cs"/>
              </a:rPr>
              <a:t>Why the Struggle?</a:t>
            </a: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cake, white, sitting, decorated&#10;&#10;Description automatically generated">
            <a:extLst>
              <a:ext uri="{FF2B5EF4-FFF2-40B4-BE49-F238E27FC236}">
                <a16:creationId xmlns:a16="http://schemas.microsoft.com/office/drawing/2014/main" id="{6D4B58E0-BD02-8647-9230-7421BD771EE7}"/>
              </a:ext>
            </a:extLst>
          </p:cNvPr>
          <p:cNvPicPr>
            <a:picLocks noChangeAspect="1"/>
          </p:cNvPicPr>
          <p:nvPr/>
        </p:nvPicPr>
        <p:blipFill rotWithShape="1">
          <a:blip r:embed="rId3"/>
          <a:srcRect r="-1" b="24010"/>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7" name="TextBox 6">
            <a:extLst>
              <a:ext uri="{FF2B5EF4-FFF2-40B4-BE49-F238E27FC236}">
                <a16:creationId xmlns:a16="http://schemas.microsoft.com/office/drawing/2014/main" id="{4BBCDD8E-AEB7-1848-8140-98DBD0E9FAB8}"/>
              </a:ext>
            </a:extLst>
          </p:cNvPr>
          <p:cNvSpPr txBox="1"/>
          <p:nvPr/>
        </p:nvSpPr>
        <p:spPr>
          <a:xfrm>
            <a:off x="8671677" y="6485279"/>
            <a:ext cx="3520323" cy="369332"/>
          </a:xfrm>
          <a:prstGeom prst="rect">
            <a:avLst/>
          </a:prstGeom>
          <a:noFill/>
        </p:spPr>
        <p:txBody>
          <a:bodyPr wrap="none" rtlCol="0">
            <a:spAutoFit/>
          </a:bodyPr>
          <a:lstStyle/>
          <a:p>
            <a:pPr>
              <a:spcAft>
                <a:spcPts val="600"/>
              </a:spcAft>
            </a:pPr>
            <a:r>
              <a:rPr lang="en-US" dirty="0"/>
              <a:t>Photo by </a:t>
            </a:r>
            <a:r>
              <a:rPr lang="en-US" dirty="0">
                <a:hlinkClick r:id="rId4"/>
              </a:rPr>
              <a:t>Logan Fisher</a:t>
            </a:r>
            <a:r>
              <a:rPr lang="en-US" dirty="0"/>
              <a:t> on </a:t>
            </a:r>
            <a:r>
              <a:rPr lang="en-US" dirty="0">
                <a:hlinkClick r:id="rId5"/>
              </a:rPr>
              <a:t>Unsplash</a:t>
            </a:r>
            <a:endParaRPr lang="en-US"/>
          </a:p>
        </p:txBody>
      </p:sp>
      <p:sp>
        <p:nvSpPr>
          <p:cNvPr id="5" name="TextBox 4">
            <a:extLst>
              <a:ext uri="{FF2B5EF4-FFF2-40B4-BE49-F238E27FC236}">
                <a16:creationId xmlns:a16="http://schemas.microsoft.com/office/drawing/2014/main" id="{61B34EF9-DB98-2249-86BA-C5BEF8E76859}"/>
              </a:ext>
            </a:extLst>
          </p:cNvPr>
          <p:cNvSpPr txBox="1"/>
          <p:nvPr/>
        </p:nvSpPr>
        <p:spPr>
          <a:xfrm>
            <a:off x="5280652" y="4407782"/>
            <a:ext cx="6782049" cy="1384995"/>
          </a:xfrm>
          <a:prstGeom prst="rect">
            <a:avLst/>
          </a:prstGeom>
          <a:noFill/>
        </p:spPr>
        <p:txBody>
          <a:bodyPr wrap="none" rtlCol="0">
            <a:spAutoFit/>
          </a:bodyPr>
          <a:lstStyle/>
          <a:p>
            <a:pPr marL="285750" indent="-285750">
              <a:buFont typeface="Wingdings" pitchFamily="2" charset="2"/>
              <a:buChar char="Ø"/>
            </a:pPr>
            <a:r>
              <a:rPr lang="en-US" sz="2800" dirty="0"/>
              <a:t>Why do students struggle in math?</a:t>
            </a:r>
          </a:p>
          <a:p>
            <a:pPr marL="285750" indent="-285750">
              <a:buFont typeface="Wingdings" pitchFamily="2" charset="2"/>
              <a:buChar char="Ø"/>
            </a:pPr>
            <a:r>
              <a:rPr lang="en-US" sz="2800" dirty="0"/>
              <a:t>Why do teachers struggle to teach math?</a:t>
            </a:r>
          </a:p>
          <a:p>
            <a:pPr marL="285750" indent="-285750">
              <a:buFont typeface="Wingdings" pitchFamily="2" charset="2"/>
              <a:buChar char="Ø"/>
            </a:pPr>
            <a:r>
              <a:rPr lang="en-US" sz="2800" dirty="0"/>
              <a:t>Why are parents unable to help their child?</a:t>
            </a:r>
          </a:p>
        </p:txBody>
      </p:sp>
    </p:spTree>
    <p:extLst>
      <p:ext uri="{BB962C8B-B14F-4D97-AF65-F5344CB8AC3E}">
        <p14:creationId xmlns:p14="http://schemas.microsoft.com/office/powerpoint/2010/main" val="1087245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B9819-9405-5643-9936-E64B47B92AED}"/>
              </a:ext>
            </a:extLst>
          </p:cNvPr>
          <p:cNvSpPr>
            <a:spLocks noGrp="1"/>
          </p:cNvSpPr>
          <p:nvPr>
            <p:ph type="title"/>
          </p:nvPr>
        </p:nvSpPr>
        <p:spPr/>
        <p:txBody>
          <a:bodyPr/>
          <a:lstStyle/>
          <a:p>
            <a:r>
              <a:rPr lang="en-US" dirty="0"/>
              <a:t>Practice</a:t>
            </a:r>
          </a:p>
        </p:txBody>
      </p:sp>
      <p:pic>
        <p:nvPicPr>
          <p:cNvPr id="4" name="Picture 3" descr="A screenshot of a cell phone&#10;&#10;Description automatically generated">
            <a:extLst>
              <a:ext uri="{FF2B5EF4-FFF2-40B4-BE49-F238E27FC236}">
                <a16:creationId xmlns:a16="http://schemas.microsoft.com/office/drawing/2014/main" id="{C71637DA-2FA8-5749-A9AC-C1307D36F445}"/>
              </a:ext>
            </a:extLst>
          </p:cNvPr>
          <p:cNvPicPr>
            <a:picLocks noChangeAspect="1"/>
          </p:cNvPicPr>
          <p:nvPr/>
        </p:nvPicPr>
        <p:blipFill>
          <a:blip r:embed="rId3"/>
          <a:stretch>
            <a:fillRect/>
          </a:stretch>
        </p:blipFill>
        <p:spPr>
          <a:xfrm>
            <a:off x="4697052" y="1549738"/>
            <a:ext cx="6934200" cy="4724400"/>
          </a:xfrm>
          <a:prstGeom prst="rect">
            <a:avLst/>
          </a:prstGeom>
        </p:spPr>
      </p:pic>
      <p:sp>
        <p:nvSpPr>
          <p:cNvPr id="5" name="TextBox 4">
            <a:extLst>
              <a:ext uri="{FF2B5EF4-FFF2-40B4-BE49-F238E27FC236}">
                <a16:creationId xmlns:a16="http://schemas.microsoft.com/office/drawing/2014/main" id="{F4865EAD-CE32-4B42-B874-9ABF1A93E92A}"/>
              </a:ext>
            </a:extLst>
          </p:cNvPr>
          <p:cNvSpPr txBox="1"/>
          <p:nvPr/>
        </p:nvSpPr>
        <p:spPr>
          <a:xfrm>
            <a:off x="280585" y="2266421"/>
            <a:ext cx="4416467" cy="2677656"/>
          </a:xfrm>
          <a:prstGeom prst="rect">
            <a:avLst/>
          </a:prstGeom>
          <a:noFill/>
        </p:spPr>
        <p:txBody>
          <a:bodyPr wrap="square" rtlCol="0">
            <a:spAutoFit/>
          </a:bodyPr>
          <a:lstStyle/>
          <a:p>
            <a:pPr marL="342900" indent="-342900">
              <a:buAutoNum type="arabicPeriod"/>
            </a:pPr>
            <a:r>
              <a:rPr lang="en-US" sz="2400" dirty="0">
                <a:solidFill>
                  <a:schemeClr val="bg1"/>
                </a:solidFill>
              </a:rPr>
              <a:t>What makes this problem challenging?</a:t>
            </a:r>
          </a:p>
          <a:p>
            <a:pPr marL="342900" indent="-342900">
              <a:buAutoNum type="arabicPeriod"/>
            </a:pPr>
            <a:r>
              <a:rPr lang="en-US" sz="2400" dirty="0">
                <a:solidFill>
                  <a:schemeClr val="bg1"/>
                </a:solidFill>
              </a:rPr>
              <a:t>What math vocabulary is needed in order to solve?</a:t>
            </a:r>
          </a:p>
          <a:p>
            <a:pPr marL="342900" indent="-342900">
              <a:buAutoNum type="arabicPeriod"/>
            </a:pPr>
            <a:r>
              <a:rPr lang="en-US" sz="2400" dirty="0">
                <a:solidFill>
                  <a:schemeClr val="bg1"/>
                </a:solidFill>
              </a:rPr>
              <a:t>How could you use manipulatives/pictures to solve?</a:t>
            </a:r>
          </a:p>
        </p:txBody>
      </p:sp>
    </p:spTree>
    <p:extLst>
      <p:ext uri="{BB962C8B-B14F-4D97-AF65-F5344CB8AC3E}">
        <p14:creationId xmlns:p14="http://schemas.microsoft.com/office/powerpoint/2010/main" val="410725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2124-5F87-A441-A578-B5C546ABF87F}"/>
              </a:ext>
            </a:extLst>
          </p:cNvPr>
          <p:cNvSpPr>
            <a:spLocks noGrp="1"/>
          </p:cNvSpPr>
          <p:nvPr>
            <p:ph type="title"/>
          </p:nvPr>
        </p:nvSpPr>
        <p:spPr/>
        <p:txBody>
          <a:bodyPr/>
          <a:lstStyle/>
          <a:p>
            <a:r>
              <a:rPr lang="en-US" dirty="0"/>
              <a:t>CEEDAR Resources</a:t>
            </a:r>
          </a:p>
        </p:txBody>
      </p:sp>
    </p:spTree>
    <p:extLst>
      <p:ext uri="{BB962C8B-B14F-4D97-AF65-F5344CB8AC3E}">
        <p14:creationId xmlns:p14="http://schemas.microsoft.com/office/powerpoint/2010/main" val="4004637042"/>
      </p:ext>
    </p:extLst>
  </p:cSld>
  <p:clrMapOvr>
    <a:masterClrMapping/>
  </p:clrMapOvr>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du-power-point-presentation-template" id="{53F17B5F-6214-49E8-8948-C0D0FAC97935}" vid="{886D336D-D31D-4E6E-ACC3-BC83E1787F9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446</Words>
  <Application>Microsoft Macintosh PowerPoint</Application>
  <PresentationFormat>Widescreen</PresentationFormat>
  <Paragraphs>68</Paragraphs>
  <Slides>11</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Calibri Light</vt:lpstr>
      <vt:lpstr>Franklin Gothic Book</vt:lpstr>
      <vt:lpstr>Gotham Bold</vt:lpstr>
      <vt:lpstr>Helvetica Neue</vt:lpstr>
      <vt:lpstr>Palatino Linotype</vt:lpstr>
      <vt:lpstr>Source Sans Pro</vt:lpstr>
      <vt:lpstr>Times New Roman</vt:lpstr>
      <vt:lpstr>Wingdings</vt:lpstr>
      <vt:lpstr>Light Background</vt:lpstr>
      <vt:lpstr>Dark Background</vt:lpstr>
      <vt:lpstr>Custom Design</vt:lpstr>
      <vt:lpstr>PowerPoint Presentation</vt:lpstr>
      <vt:lpstr>Evidence-based Practices &amp; High-Leverage Practices</vt:lpstr>
      <vt:lpstr>PowerPoint Presentation</vt:lpstr>
      <vt:lpstr>Evidence-based Math Practices </vt:lpstr>
      <vt:lpstr>Mathematics Evidence-Based Practices</vt:lpstr>
      <vt:lpstr>High-Leverage Practices (HLPs) in Special Education</vt:lpstr>
      <vt:lpstr>Why the Struggle?</vt:lpstr>
      <vt:lpstr>Practice</vt:lpstr>
      <vt:lpstr>CEEDAR Resources</vt:lpstr>
      <vt:lpstr>CEEDAR Resources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Microsoft Office User</cp:lastModifiedBy>
  <cp:revision>16</cp:revision>
  <dcterms:created xsi:type="dcterms:W3CDTF">2020-01-13T03:11:29Z</dcterms:created>
  <dcterms:modified xsi:type="dcterms:W3CDTF">2021-02-19T13:45:09Z</dcterms:modified>
</cp:coreProperties>
</file>