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 id="2147483690" r:id="rId3"/>
    <p:sldMasterId id="2147483703" r:id="rId4"/>
  </p:sldMasterIdLst>
  <p:notesMasterIdLst>
    <p:notesMasterId r:id="rId74"/>
  </p:notesMasterIdLst>
  <p:sldIdLst>
    <p:sldId id="256" r:id="rId5"/>
    <p:sldId id="257" r:id="rId6"/>
    <p:sldId id="275" r:id="rId7"/>
    <p:sldId id="265" r:id="rId8"/>
    <p:sldId id="535" r:id="rId9"/>
    <p:sldId id="646" r:id="rId10"/>
    <p:sldId id="285" r:id="rId11"/>
    <p:sldId id="567" r:id="rId12"/>
    <p:sldId id="554" r:id="rId13"/>
    <p:sldId id="553" r:id="rId14"/>
    <p:sldId id="647" r:id="rId15"/>
    <p:sldId id="648" r:id="rId16"/>
    <p:sldId id="300" r:id="rId17"/>
    <p:sldId id="557" r:id="rId18"/>
    <p:sldId id="287" r:id="rId19"/>
    <p:sldId id="556" r:id="rId20"/>
    <p:sldId id="295" r:id="rId21"/>
    <p:sldId id="293" r:id="rId22"/>
    <p:sldId id="560" r:id="rId23"/>
    <p:sldId id="564" r:id="rId24"/>
    <p:sldId id="561" r:id="rId25"/>
    <p:sldId id="562" r:id="rId26"/>
    <p:sldId id="273" r:id="rId27"/>
    <p:sldId id="649" r:id="rId28"/>
    <p:sldId id="565" r:id="rId29"/>
    <p:sldId id="563" r:id="rId30"/>
    <p:sldId id="650" r:id="rId31"/>
    <p:sldId id="258" r:id="rId32"/>
    <p:sldId id="263" r:id="rId33"/>
    <p:sldId id="264" r:id="rId34"/>
    <p:sldId id="267" r:id="rId35"/>
    <p:sldId id="269" r:id="rId36"/>
    <p:sldId id="272" r:id="rId37"/>
    <p:sldId id="259" r:id="rId38"/>
    <p:sldId id="268" r:id="rId39"/>
    <p:sldId id="271" r:id="rId40"/>
    <p:sldId id="274" r:id="rId41"/>
    <p:sldId id="261" r:id="rId42"/>
    <p:sldId id="651" r:id="rId43"/>
    <p:sldId id="652" r:id="rId44"/>
    <p:sldId id="653" r:id="rId45"/>
    <p:sldId id="654" r:id="rId46"/>
    <p:sldId id="655" r:id="rId47"/>
    <p:sldId id="656" r:id="rId48"/>
    <p:sldId id="657" r:id="rId49"/>
    <p:sldId id="276" r:id="rId50"/>
    <p:sldId id="277" r:id="rId51"/>
    <p:sldId id="344" r:id="rId52"/>
    <p:sldId id="345" r:id="rId53"/>
    <p:sldId id="349" r:id="rId54"/>
    <p:sldId id="361" r:id="rId55"/>
    <p:sldId id="350" r:id="rId56"/>
    <p:sldId id="352" r:id="rId57"/>
    <p:sldId id="353" r:id="rId58"/>
    <p:sldId id="354" r:id="rId59"/>
    <p:sldId id="351" r:id="rId60"/>
    <p:sldId id="362" r:id="rId61"/>
    <p:sldId id="658" r:id="rId62"/>
    <p:sldId id="355" r:id="rId63"/>
    <p:sldId id="339" r:id="rId64"/>
    <p:sldId id="372" r:id="rId65"/>
    <p:sldId id="364" r:id="rId66"/>
    <p:sldId id="374" r:id="rId67"/>
    <p:sldId id="366" r:id="rId68"/>
    <p:sldId id="357" r:id="rId69"/>
    <p:sldId id="659" r:id="rId70"/>
    <p:sldId id="380" r:id="rId71"/>
    <p:sldId id="381" r:id="rId72"/>
    <p:sldId id="382"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87"/>
    <p:restoredTop sz="76546"/>
  </p:normalViewPr>
  <p:slideViewPr>
    <p:cSldViewPr snapToGrid="0" snapToObjects="1">
      <p:cViewPr varScale="1">
        <p:scale>
          <a:sx n="86" d="100"/>
          <a:sy n="86" d="100"/>
        </p:scale>
        <p:origin x="1624" y="192"/>
      </p:cViewPr>
      <p:guideLst/>
    </p:cSldViewPr>
  </p:slideViewPr>
  <p:notesTextViewPr>
    <p:cViewPr>
      <p:scale>
        <a:sx n="1" d="1"/>
        <a:sy n="1" d="1"/>
      </p:scale>
      <p:origin x="0" y="0"/>
    </p:cViewPr>
  </p:notesTextViewPr>
  <p:notesViewPr>
    <p:cSldViewPr snapToGrid="0" snapToObjects="1">
      <p:cViewPr varScale="1">
        <p:scale>
          <a:sx n="87" d="100"/>
          <a:sy n="87" d="100"/>
        </p:scale>
        <p:origin x="268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oleObject" Target="file:////Volumes\RESEARCH\2018-2019%20Studies\KEEP%20Conference%20Survey\Book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Knowledge</c:v>
                </c:pt>
              </c:strCache>
            </c:strRef>
          </c:tx>
          <c:spPr>
            <a:pattFill prst="narVert">
              <a:fgClr>
                <a:schemeClr val="dk1">
                  <a:tint val="88500"/>
                </a:schemeClr>
              </a:fgClr>
              <a:bgClr>
                <a:schemeClr val="dk1">
                  <a:tint val="88500"/>
                  <a:lumMod val="20000"/>
                  <a:lumOff val="80000"/>
                </a:schemeClr>
              </a:bgClr>
            </a:pattFill>
            <a:ln>
              <a:noFill/>
            </a:ln>
            <a:effectLst>
              <a:innerShdw blurRad="114300">
                <a:schemeClr val="dk1">
                  <a:tint val="88500"/>
                </a:schemeClr>
              </a:innerShdw>
            </a:effectLst>
          </c:spPr>
          <c:invertIfNegative val="0"/>
          <c:cat>
            <c:strRef>
              <c:f>Sheet1!$A$2:$A$9</c:f>
              <c:strCache>
                <c:ptCount val="8"/>
                <c:pt idx="0">
                  <c:v>Evidence-based Practice</c:v>
                </c:pt>
                <c:pt idx="1">
                  <c:v>High-leverage Practice</c:v>
                </c:pt>
                <c:pt idx="2">
                  <c:v>Fieldwork &amp; Practice-based Clinical Experience</c:v>
                </c:pt>
                <c:pt idx="3">
                  <c:v>Culturally Responsive Teaching &amp; Equity </c:v>
                </c:pt>
                <c:pt idx="4">
                  <c:v>Family Engagement</c:v>
                </c:pt>
                <c:pt idx="5">
                  <c:v>District Partnerships with Teacher Preparation</c:v>
                </c:pt>
                <c:pt idx="6">
                  <c:v>Recruitment &amp; Retention of High-quality Teachers</c:v>
                </c:pt>
                <c:pt idx="7">
                  <c:v>Accreditation &amp; Program Improvement </c:v>
                </c:pt>
              </c:strCache>
            </c:strRef>
          </c:cat>
          <c:val>
            <c:numRef>
              <c:f>Sheet1!$B$2:$B$9</c:f>
              <c:numCache>
                <c:formatCode>General</c:formatCode>
                <c:ptCount val="8"/>
                <c:pt idx="0">
                  <c:v>3.89</c:v>
                </c:pt>
                <c:pt idx="1">
                  <c:v>3.68</c:v>
                </c:pt>
                <c:pt idx="2">
                  <c:v>3.68</c:v>
                </c:pt>
                <c:pt idx="3">
                  <c:v>3.43</c:v>
                </c:pt>
                <c:pt idx="4">
                  <c:v>3.13</c:v>
                </c:pt>
                <c:pt idx="5">
                  <c:v>3.72</c:v>
                </c:pt>
                <c:pt idx="6">
                  <c:v>3.19</c:v>
                </c:pt>
                <c:pt idx="7">
                  <c:v>3.23</c:v>
                </c:pt>
              </c:numCache>
            </c:numRef>
          </c:val>
          <c:extLst>
            <c:ext xmlns:c16="http://schemas.microsoft.com/office/drawing/2014/chart" uri="{C3380CC4-5D6E-409C-BE32-E72D297353CC}">
              <c16:uniqueId val="{00000000-730D-AB49-ABC4-DC526BEC6BCF}"/>
            </c:ext>
          </c:extLst>
        </c:ser>
        <c:ser>
          <c:idx val="1"/>
          <c:order val="1"/>
          <c:tx>
            <c:strRef>
              <c:f>Sheet1!$C$1</c:f>
              <c:strCache>
                <c:ptCount val="1"/>
                <c:pt idx="0">
                  <c:v>Importance</c:v>
                </c:pt>
              </c:strCache>
            </c:strRef>
          </c:tx>
          <c:spPr>
            <a:pattFill prst="narVert">
              <a:fgClr>
                <a:schemeClr val="dk1">
                  <a:tint val="55000"/>
                </a:schemeClr>
              </a:fgClr>
              <a:bgClr>
                <a:schemeClr val="dk1">
                  <a:tint val="55000"/>
                  <a:lumMod val="20000"/>
                  <a:lumOff val="80000"/>
                </a:schemeClr>
              </a:bgClr>
            </a:pattFill>
            <a:ln>
              <a:noFill/>
            </a:ln>
            <a:effectLst>
              <a:innerShdw blurRad="114300">
                <a:schemeClr val="dk1">
                  <a:tint val="55000"/>
                </a:schemeClr>
              </a:innerShdw>
            </a:effectLst>
          </c:spPr>
          <c:invertIfNegative val="0"/>
          <c:cat>
            <c:strRef>
              <c:f>Sheet1!$A$2:$A$9</c:f>
              <c:strCache>
                <c:ptCount val="8"/>
                <c:pt idx="0">
                  <c:v>Evidence-based Practice</c:v>
                </c:pt>
                <c:pt idx="1">
                  <c:v>High-leverage Practice</c:v>
                </c:pt>
                <c:pt idx="2">
                  <c:v>Fieldwork &amp; Practice-based Clinical Experience</c:v>
                </c:pt>
                <c:pt idx="3">
                  <c:v>Culturally Responsive Teaching &amp; Equity </c:v>
                </c:pt>
                <c:pt idx="4">
                  <c:v>Family Engagement</c:v>
                </c:pt>
                <c:pt idx="5">
                  <c:v>District Partnerships with Teacher Preparation</c:v>
                </c:pt>
                <c:pt idx="6">
                  <c:v>Recruitment &amp; Retention of High-quality Teachers</c:v>
                </c:pt>
                <c:pt idx="7">
                  <c:v>Accreditation &amp; Program Improvement </c:v>
                </c:pt>
              </c:strCache>
            </c:strRef>
          </c:cat>
          <c:val>
            <c:numRef>
              <c:f>Sheet1!$C$2:$C$9</c:f>
              <c:numCache>
                <c:formatCode>General</c:formatCode>
                <c:ptCount val="8"/>
                <c:pt idx="0">
                  <c:v>4.43</c:v>
                </c:pt>
                <c:pt idx="1">
                  <c:v>4.4400000000000004</c:v>
                </c:pt>
                <c:pt idx="2">
                  <c:v>4.6500000000000004</c:v>
                </c:pt>
                <c:pt idx="3">
                  <c:v>4.5999999999999996</c:v>
                </c:pt>
                <c:pt idx="4">
                  <c:v>4.2300000000000004</c:v>
                </c:pt>
                <c:pt idx="5">
                  <c:v>4.5999999999999996</c:v>
                </c:pt>
                <c:pt idx="6">
                  <c:v>4.7300000000000004</c:v>
                </c:pt>
                <c:pt idx="7">
                  <c:v>4.12</c:v>
                </c:pt>
              </c:numCache>
            </c:numRef>
          </c:val>
          <c:extLst>
            <c:ext xmlns:c16="http://schemas.microsoft.com/office/drawing/2014/chart" uri="{C3380CC4-5D6E-409C-BE32-E72D297353CC}">
              <c16:uniqueId val="{00000001-730D-AB49-ABC4-DC526BEC6BCF}"/>
            </c:ext>
          </c:extLst>
        </c:ser>
        <c:dLbls>
          <c:showLegendKey val="0"/>
          <c:showVal val="0"/>
          <c:showCatName val="0"/>
          <c:showSerName val="0"/>
          <c:showPercent val="0"/>
          <c:showBubbleSize val="0"/>
        </c:dLbls>
        <c:gapWidth val="227"/>
        <c:overlap val="-48"/>
        <c:axId val="473757200"/>
        <c:axId val="473826800"/>
      </c:barChart>
      <c:catAx>
        <c:axId val="473757200"/>
        <c:scaling>
          <c:orientation val="minMax"/>
        </c:scaling>
        <c:delete val="0"/>
        <c:axPos val="l"/>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900" b="0" i="0" u="none" strike="noStrike" kern="1200" baseline="0">
                <a:solidFill>
                  <a:schemeClr val="tx1">
                    <a:lumMod val="65000"/>
                    <a:lumOff val="35000"/>
                  </a:schemeClr>
                </a:solidFill>
                <a:latin typeface="+mn-lt"/>
                <a:ea typeface="+mn-ea"/>
                <a:cs typeface="+mn-cs"/>
              </a:defRPr>
            </a:pPr>
            <a:endParaRPr lang="en-US"/>
          </a:p>
        </c:txPr>
        <c:crossAx val="473826800"/>
        <c:crosses val="autoZero"/>
        <c:auto val="1"/>
        <c:lblAlgn val="ctr"/>
        <c:lblOffset val="100"/>
        <c:noMultiLvlLbl val="0"/>
      </c:catAx>
      <c:valAx>
        <c:axId val="4738268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7375720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17">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Vert">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6E3AE2-7980-DB42-BD37-CC616E984A74}" type="doc">
      <dgm:prSet loTypeId="urn:microsoft.com/office/officeart/2005/8/layout/chevron1" loCatId="" qsTypeId="urn:microsoft.com/office/officeart/2005/8/quickstyle/simple4" qsCatId="simple" csTypeId="urn:microsoft.com/office/officeart/2005/8/colors/colorful5" csCatId="colorful" phldr="1"/>
      <dgm:spPr/>
    </dgm:pt>
    <dgm:pt modelId="{4FCFC650-3619-864B-BD9C-502E33C1884D}">
      <dgm:prSet phldrT="[Text]"/>
      <dgm:spPr/>
      <dgm:t>
        <a:bodyPr/>
        <a:lstStyle/>
        <a:p>
          <a:r>
            <a:rPr lang="en-US" dirty="0"/>
            <a:t>Is it introduced?</a:t>
          </a:r>
        </a:p>
      </dgm:t>
    </dgm:pt>
    <dgm:pt modelId="{D48C5725-A243-864E-8C4D-6801D940DFF6}" type="parTrans" cxnId="{C33D36B3-05A8-BB48-A285-D7DBE9B37F8C}">
      <dgm:prSet/>
      <dgm:spPr/>
      <dgm:t>
        <a:bodyPr/>
        <a:lstStyle/>
        <a:p>
          <a:endParaRPr lang="en-US"/>
        </a:p>
      </dgm:t>
    </dgm:pt>
    <dgm:pt modelId="{A8359AAB-B433-2C4B-BA5E-6D75C4B92CFC}" type="sibTrans" cxnId="{C33D36B3-05A8-BB48-A285-D7DBE9B37F8C}">
      <dgm:prSet/>
      <dgm:spPr/>
      <dgm:t>
        <a:bodyPr/>
        <a:lstStyle/>
        <a:p>
          <a:endParaRPr lang="en-US"/>
        </a:p>
      </dgm:t>
    </dgm:pt>
    <dgm:pt modelId="{BF4F8D45-C30B-7A40-B898-EB1DFD154C52}">
      <dgm:prSet phldrT="[Text]"/>
      <dgm:spPr/>
      <dgm:t>
        <a:bodyPr/>
        <a:lstStyle/>
        <a:p>
          <a:r>
            <a:rPr lang="en-US" dirty="0"/>
            <a:t>Is it practiced?</a:t>
          </a:r>
        </a:p>
      </dgm:t>
    </dgm:pt>
    <dgm:pt modelId="{FA7AE2FB-389F-BB45-83B4-3EC95243F3B9}" type="parTrans" cxnId="{E98FE129-CBD3-1849-8DE6-E5F044D76F77}">
      <dgm:prSet/>
      <dgm:spPr/>
      <dgm:t>
        <a:bodyPr/>
        <a:lstStyle/>
        <a:p>
          <a:endParaRPr lang="en-US"/>
        </a:p>
      </dgm:t>
    </dgm:pt>
    <dgm:pt modelId="{39E0E897-DCE0-A94E-BFFE-5A20B1AB579F}" type="sibTrans" cxnId="{E98FE129-CBD3-1849-8DE6-E5F044D76F77}">
      <dgm:prSet/>
      <dgm:spPr/>
      <dgm:t>
        <a:bodyPr/>
        <a:lstStyle/>
        <a:p>
          <a:endParaRPr lang="en-US"/>
        </a:p>
      </dgm:t>
    </dgm:pt>
    <dgm:pt modelId="{16EF5B53-324F-F04B-BC41-74EBE9AC9A52}">
      <dgm:prSet phldrT="[Text]"/>
      <dgm:spPr/>
      <dgm:t>
        <a:bodyPr/>
        <a:lstStyle/>
        <a:p>
          <a:r>
            <a:rPr lang="en-US" dirty="0"/>
            <a:t>Is it applied in the field?</a:t>
          </a:r>
        </a:p>
      </dgm:t>
    </dgm:pt>
    <dgm:pt modelId="{BEBFF54F-E47F-3C4D-A67B-D26BE70FF7AB}" type="parTrans" cxnId="{DB46B2F0-88AB-4E4A-86FD-5C734375F7CC}">
      <dgm:prSet/>
      <dgm:spPr/>
      <dgm:t>
        <a:bodyPr/>
        <a:lstStyle/>
        <a:p>
          <a:endParaRPr lang="en-US"/>
        </a:p>
      </dgm:t>
    </dgm:pt>
    <dgm:pt modelId="{9BC43330-158A-6441-8792-ED2DA430119E}" type="sibTrans" cxnId="{DB46B2F0-88AB-4E4A-86FD-5C734375F7CC}">
      <dgm:prSet/>
      <dgm:spPr/>
      <dgm:t>
        <a:bodyPr/>
        <a:lstStyle/>
        <a:p>
          <a:endParaRPr lang="en-US"/>
        </a:p>
      </dgm:t>
    </dgm:pt>
    <dgm:pt modelId="{89D11FA9-3A71-0B49-BD2E-CAB9DAB26DF4}" type="pres">
      <dgm:prSet presAssocID="{476E3AE2-7980-DB42-BD37-CC616E984A74}" presName="Name0" presStyleCnt="0">
        <dgm:presLayoutVars>
          <dgm:dir/>
          <dgm:animLvl val="lvl"/>
          <dgm:resizeHandles val="exact"/>
        </dgm:presLayoutVars>
      </dgm:prSet>
      <dgm:spPr/>
    </dgm:pt>
    <dgm:pt modelId="{FB18877C-D987-BF4E-9A59-3A9EDA122C61}" type="pres">
      <dgm:prSet presAssocID="{4FCFC650-3619-864B-BD9C-502E33C1884D}" presName="parTxOnly" presStyleLbl="node1" presStyleIdx="0" presStyleCnt="3">
        <dgm:presLayoutVars>
          <dgm:chMax val="0"/>
          <dgm:chPref val="0"/>
          <dgm:bulletEnabled val="1"/>
        </dgm:presLayoutVars>
      </dgm:prSet>
      <dgm:spPr/>
    </dgm:pt>
    <dgm:pt modelId="{C3F3715B-C0DB-5444-A4CC-A4261190FB9E}" type="pres">
      <dgm:prSet presAssocID="{A8359AAB-B433-2C4B-BA5E-6D75C4B92CFC}" presName="parTxOnlySpace" presStyleCnt="0"/>
      <dgm:spPr/>
    </dgm:pt>
    <dgm:pt modelId="{EA17FA24-7E65-CA4E-BE15-C6043D2D8AD3}" type="pres">
      <dgm:prSet presAssocID="{BF4F8D45-C30B-7A40-B898-EB1DFD154C52}" presName="parTxOnly" presStyleLbl="node1" presStyleIdx="1" presStyleCnt="3">
        <dgm:presLayoutVars>
          <dgm:chMax val="0"/>
          <dgm:chPref val="0"/>
          <dgm:bulletEnabled val="1"/>
        </dgm:presLayoutVars>
      </dgm:prSet>
      <dgm:spPr/>
    </dgm:pt>
    <dgm:pt modelId="{138D48A2-2927-8345-BF81-29ADCF718EBF}" type="pres">
      <dgm:prSet presAssocID="{39E0E897-DCE0-A94E-BFFE-5A20B1AB579F}" presName="parTxOnlySpace" presStyleCnt="0"/>
      <dgm:spPr/>
    </dgm:pt>
    <dgm:pt modelId="{D299362B-816D-014F-97D2-E19FAF0A7E1C}" type="pres">
      <dgm:prSet presAssocID="{16EF5B53-324F-F04B-BC41-74EBE9AC9A52}" presName="parTxOnly" presStyleLbl="node1" presStyleIdx="2" presStyleCnt="3">
        <dgm:presLayoutVars>
          <dgm:chMax val="0"/>
          <dgm:chPref val="0"/>
          <dgm:bulletEnabled val="1"/>
        </dgm:presLayoutVars>
      </dgm:prSet>
      <dgm:spPr/>
    </dgm:pt>
  </dgm:ptLst>
  <dgm:cxnLst>
    <dgm:cxn modelId="{E98FE129-CBD3-1849-8DE6-E5F044D76F77}" srcId="{476E3AE2-7980-DB42-BD37-CC616E984A74}" destId="{BF4F8D45-C30B-7A40-B898-EB1DFD154C52}" srcOrd="1" destOrd="0" parTransId="{FA7AE2FB-389F-BB45-83B4-3EC95243F3B9}" sibTransId="{39E0E897-DCE0-A94E-BFFE-5A20B1AB579F}"/>
    <dgm:cxn modelId="{5AE9AE2B-E4C2-5D4F-A800-B1A1A75546E7}" type="presOf" srcId="{4FCFC650-3619-864B-BD9C-502E33C1884D}" destId="{FB18877C-D987-BF4E-9A59-3A9EDA122C61}" srcOrd="0" destOrd="0" presId="urn:microsoft.com/office/officeart/2005/8/layout/chevron1"/>
    <dgm:cxn modelId="{D013C43D-1BC7-C54E-A1CC-E1D9BDE51CC4}" type="presOf" srcId="{476E3AE2-7980-DB42-BD37-CC616E984A74}" destId="{89D11FA9-3A71-0B49-BD2E-CAB9DAB26DF4}" srcOrd="0" destOrd="0" presId="urn:microsoft.com/office/officeart/2005/8/layout/chevron1"/>
    <dgm:cxn modelId="{B585586B-F4A1-6247-8B3A-7F9F504D5C63}" type="presOf" srcId="{16EF5B53-324F-F04B-BC41-74EBE9AC9A52}" destId="{D299362B-816D-014F-97D2-E19FAF0A7E1C}" srcOrd="0" destOrd="0" presId="urn:microsoft.com/office/officeart/2005/8/layout/chevron1"/>
    <dgm:cxn modelId="{C33D36B3-05A8-BB48-A285-D7DBE9B37F8C}" srcId="{476E3AE2-7980-DB42-BD37-CC616E984A74}" destId="{4FCFC650-3619-864B-BD9C-502E33C1884D}" srcOrd="0" destOrd="0" parTransId="{D48C5725-A243-864E-8C4D-6801D940DFF6}" sibTransId="{A8359AAB-B433-2C4B-BA5E-6D75C4B92CFC}"/>
    <dgm:cxn modelId="{AF1F2FBC-BEA5-ED49-B640-6DC392E543FD}" type="presOf" srcId="{BF4F8D45-C30B-7A40-B898-EB1DFD154C52}" destId="{EA17FA24-7E65-CA4E-BE15-C6043D2D8AD3}" srcOrd="0" destOrd="0" presId="urn:microsoft.com/office/officeart/2005/8/layout/chevron1"/>
    <dgm:cxn modelId="{DB46B2F0-88AB-4E4A-86FD-5C734375F7CC}" srcId="{476E3AE2-7980-DB42-BD37-CC616E984A74}" destId="{16EF5B53-324F-F04B-BC41-74EBE9AC9A52}" srcOrd="2" destOrd="0" parTransId="{BEBFF54F-E47F-3C4D-A67B-D26BE70FF7AB}" sibTransId="{9BC43330-158A-6441-8792-ED2DA430119E}"/>
    <dgm:cxn modelId="{F164645B-55FC-8047-AF0E-E422AA337E4C}" type="presParOf" srcId="{89D11FA9-3A71-0B49-BD2E-CAB9DAB26DF4}" destId="{FB18877C-D987-BF4E-9A59-3A9EDA122C61}" srcOrd="0" destOrd="0" presId="urn:microsoft.com/office/officeart/2005/8/layout/chevron1"/>
    <dgm:cxn modelId="{36636810-1B9F-2F4A-932D-E6F3D275DC17}" type="presParOf" srcId="{89D11FA9-3A71-0B49-BD2E-CAB9DAB26DF4}" destId="{C3F3715B-C0DB-5444-A4CC-A4261190FB9E}" srcOrd="1" destOrd="0" presId="urn:microsoft.com/office/officeart/2005/8/layout/chevron1"/>
    <dgm:cxn modelId="{C670C5BE-0BC1-AA46-B627-B7D2EA356AF7}" type="presParOf" srcId="{89D11FA9-3A71-0B49-BD2E-CAB9DAB26DF4}" destId="{EA17FA24-7E65-CA4E-BE15-C6043D2D8AD3}" srcOrd="2" destOrd="0" presId="urn:microsoft.com/office/officeart/2005/8/layout/chevron1"/>
    <dgm:cxn modelId="{1697D338-08C8-9C49-852F-BAEDDCDBEEAD}" type="presParOf" srcId="{89D11FA9-3A71-0B49-BD2E-CAB9DAB26DF4}" destId="{138D48A2-2927-8345-BF81-29ADCF718EBF}" srcOrd="3" destOrd="0" presId="urn:microsoft.com/office/officeart/2005/8/layout/chevron1"/>
    <dgm:cxn modelId="{905F167A-4EA3-9C44-B991-DD6173AA1E4E}" type="presParOf" srcId="{89D11FA9-3A71-0B49-BD2E-CAB9DAB26DF4}" destId="{D299362B-816D-014F-97D2-E19FAF0A7E1C}"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1BEC1D-89A9-4104-A588-AD5BBCAEBEE0}" type="doc">
      <dgm:prSet loTypeId="urn:microsoft.com/office/officeart/2005/8/layout/vList3" loCatId="list" qsTypeId="urn:microsoft.com/office/officeart/2005/8/quickstyle/simple1" qsCatId="simple" csTypeId="urn:microsoft.com/office/officeart/2005/8/colors/accent1_2" csCatId="accent1" phldr="1"/>
      <dgm:spPr/>
    </dgm:pt>
    <dgm:pt modelId="{2C06B083-3BC1-45C2-AEBE-7DD12110605D}">
      <dgm:prSet phldrT="[Text]"/>
      <dgm:spPr/>
      <dgm:t>
        <a:bodyPr/>
        <a:lstStyle/>
        <a:p>
          <a:r>
            <a:rPr lang="en-US" dirty="0"/>
            <a:t>University of Louisville</a:t>
          </a:r>
        </a:p>
      </dgm:t>
    </dgm:pt>
    <dgm:pt modelId="{D0E16E17-C293-4873-B4FF-7CD3E4762A80}" type="parTrans" cxnId="{F70F5213-D9FF-451F-A9CA-159B3ACA2D0D}">
      <dgm:prSet/>
      <dgm:spPr/>
      <dgm:t>
        <a:bodyPr/>
        <a:lstStyle/>
        <a:p>
          <a:endParaRPr lang="en-US"/>
        </a:p>
      </dgm:t>
    </dgm:pt>
    <dgm:pt modelId="{8CB0317F-7BD7-4E75-AAB8-F93CEC03A2D0}" type="sibTrans" cxnId="{F70F5213-D9FF-451F-A9CA-159B3ACA2D0D}">
      <dgm:prSet/>
      <dgm:spPr/>
      <dgm:t>
        <a:bodyPr/>
        <a:lstStyle/>
        <a:p>
          <a:endParaRPr lang="en-US"/>
        </a:p>
      </dgm:t>
    </dgm:pt>
    <dgm:pt modelId="{957D1D61-1D59-4801-93A7-7EC46EA8436E}">
      <dgm:prSet phldrT="[Text]"/>
      <dgm:spPr/>
      <dgm:t>
        <a:bodyPr/>
        <a:lstStyle/>
        <a:p>
          <a:r>
            <a:rPr lang="en-US" dirty="0"/>
            <a:t>University of Kentucky</a:t>
          </a:r>
        </a:p>
      </dgm:t>
    </dgm:pt>
    <dgm:pt modelId="{E218FD98-6C41-4775-BA1E-CFA85161B3A4}" type="parTrans" cxnId="{7BC45B52-60FD-4069-B9C0-42D145CE60B3}">
      <dgm:prSet/>
      <dgm:spPr/>
      <dgm:t>
        <a:bodyPr/>
        <a:lstStyle/>
        <a:p>
          <a:endParaRPr lang="en-US"/>
        </a:p>
      </dgm:t>
    </dgm:pt>
    <dgm:pt modelId="{9AA7B0AF-DFA0-4C9C-8E2C-41923D3C5075}" type="sibTrans" cxnId="{7BC45B52-60FD-4069-B9C0-42D145CE60B3}">
      <dgm:prSet/>
      <dgm:spPr/>
      <dgm:t>
        <a:bodyPr/>
        <a:lstStyle/>
        <a:p>
          <a:endParaRPr lang="en-US"/>
        </a:p>
      </dgm:t>
    </dgm:pt>
    <dgm:pt modelId="{A2AEF5F3-84C4-44A8-8629-4A3C901C964F}">
      <dgm:prSet phldrT="[Text]"/>
      <dgm:spPr/>
      <dgm:t>
        <a:bodyPr/>
        <a:lstStyle/>
        <a:p>
          <a:r>
            <a:rPr lang="en-US" dirty="0"/>
            <a:t>Thomas More University</a:t>
          </a:r>
        </a:p>
      </dgm:t>
    </dgm:pt>
    <dgm:pt modelId="{19A0C9FD-C2A5-4492-BC72-1360F8FAD8CC}" type="parTrans" cxnId="{B91755F7-5A95-4A4A-A6D0-ED907D8953A0}">
      <dgm:prSet/>
      <dgm:spPr/>
      <dgm:t>
        <a:bodyPr/>
        <a:lstStyle/>
        <a:p>
          <a:endParaRPr lang="en-US"/>
        </a:p>
      </dgm:t>
    </dgm:pt>
    <dgm:pt modelId="{89FBD71C-BCD0-4F97-ADA7-4BABC4B75291}" type="sibTrans" cxnId="{B91755F7-5A95-4A4A-A6D0-ED907D8953A0}">
      <dgm:prSet/>
      <dgm:spPr/>
      <dgm:t>
        <a:bodyPr/>
        <a:lstStyle/>
        <a:p>
          <a:endParaRPr lang="en-US"/>
        </a:p>
      </dgm:t>
    </dgm:pt>
    <dgm:pt modelId="{AAD0F703-9A50-41E5-84BB-7A1ABB7E4AE7}" type="pres">
      <dgm:prSet presAssocID="{3C1BEC1D-89A9-4104-A588-AD5BBCAEBEE0}" presName="linearFlow" presStyleCnt="0">
        <dgm:presLayoutVars>
          <dgm:dir/>
          <dgm:resizeHandles val="exact"/>
        </dgm:presLayoutVars>
      </dgm:prSet>
      <dgm:spPr/>
    </dgm:pt>
    <dgm:pt modelId="{68A1FCA0-52F7-4096-88AB-D8FE4361C77B}" type="pres">
      <dgm:prSet presAssocID="{2C06B083-3BC1-45C2-AEBE-7DD12110605D}" presName="composite" presStyleCnt="0"/>
      <dgm:spPr/>
    </dgm:pt>
    <dgm:pt modelId="{6A098957-78F4-4223-8174-B5EBF1BF0776}" type="pres">
      <dgm:prSet presAssocID="{2C06B083-3BC1-45C2-AEBE-7DD12110605D}" presName="imgShp" presStyleLbl="fgImgPlace1" presStyleIdx="0" presStyleCnt="3"/>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60F7AEE-6F14-41CB-B749-D337CCED49C0}" type="pres">
      <dgm:prSet presAssocID="{2C06B083-3BC1-45C2-AEBE-7DD12110605D}" presName="txShp" presStyleLbl="node1" presStyleIdx="0" presStyleCnt="3">
        <dgm:presLayoutVars>
          <dgm:bulletEnabled val="1"/>
        </dgm:presLayoutVars>
      </dgm:prSet>
      <dgm:spPr/>
    </dgm:pt>
    <dgm:pt modelId="{1CAFE9B4-BAC7-4E8C-814F-F851AE1AEF07}" type="pres">
      <dgm:prSet presAssocID="{8CB0317F-7BD7-4E75-AAB8-F93CEC03A2D0}" presName="spacing" presStyleCnt="0"/>
      <dgm:spPr/>
    </dgm:pt>
    <dgm:pt modelId="{97C981EF-2770-4ED2-8402-0D129624F6B4}" type="pres">
      <dgm:prSet presAssocID="{957D1D61-1D59-4801-93A7-7EC46EA8436E}" presName="composite" presStyleCnt="0"/>
      <dgm:spPr/>
    </dgm:pt>
    <dgm:pt modelId="{E0AA8733-848C-4A21-BA57-234BC8C15EE2}" type="pres">
      <dgm:prSet presAssocID="{957D1D61-1D59-4801-93A7-7EC46EA8436E}" presName="imgShp" presStyleLbl="fgImgPlace1" presStyleIdx="1" presStyleCnt="3"/>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7CFA7B8-58BA-4D76-B8B2-07A1279E7CC9}" type="pres">
      <dgm:prSet presAssocID="{957D1D61-1D59-4801-93A7-7EC46EA8436E}" presName="txShp" presStyleLbl="node1" presStyleIdx="1" presStyleCnt="3">
        <dgm:presLayoutVars>
          <dgm:bulletEnabled val="1"/>
        </dgm:presLayoutVars>
      </dgm:prSet>
      <dgm:spPr/>
    </dgm:pt>
    <dgm:pt modelId="{F6866912-2B78-4D8D-AFF2-867E00464F05}" type="pres">
      <dgm:prSet presAssocID="{9AA7B0AF-DFA0-4C9C-8E2C-41923D3C5075}" presName="spacing" presStyleCnt="0"/>
      <dgm:spPr/>
    </dgm:pt>
    <dgm:pt modelId="{31887C18-7A6E-4297-B3E7-33E2A40E23DA}" type="pres">
      <dgm:prSet presAssocID="{A2AEF5F3-84C4-44A8-8629-4A3C901C964F}" presName="composite" presStyleCnt="0"/>
      <dgm:spPr/>
    </dgm:pt>
    <dgm:pt modelId="{474107C9-844B-454D-8004-AA88C33C134F}" type="pres">
      <dgm:prSet presAssocID="{A2AEF5F3-84C4-44A8-8629-4A3C901C964F}" presName="imgShp" presStyleLbl="fgImgPlace1" presStyleIdx="2" presStyleCnt="3"/>
      <dgm:spPr>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2BA286AD-2129-4EBB-95B6-ADB6051F35D5}" type="pres">
      <dgm:prSet presAssocID="{A2AEF5F3-84C4-44A8-8629-4A3C901C964F}" presName="txShp" presStyleLbl="node1" presStyleIdx="2" presStyleCnt="3">
        <dgm:presLayoutVars>
          <dgm:bulletEnabled val="1"/>
        </dgm:presLayoutVars>
      </dgm:prSet>
      <dgm:spPr/>
    </dgm:pt>
  </dgm:ptLst>
  <dgm:cxnLst>
    <dgm:cxn modelId="{F70F5213-D9FF-451F-A9CA-159B3ACA2D0D}" srcId="{3C1BEC1D-89A9-4104-A588-AD5BBCAEBEE0}" destId="{2C06B083-3BC1-45C2-AEBE-7DD12110605D}" srcOrd="0" destOrd="0" parTransId="{D0E16E17-C293-4873-B4FF-7CD3E4762A80}" sibTransId="{8CB0317F-7BD7-4E75-AAB8-F93CEC03A2D0}"/>
    <dgm:cxn modelId="{0AFA5B24-5BA3-4C79-AC14-633C9553D04D}" type="presOf" srcId="{3C1BEC1D-89A9-4104-A588-AD5BBCAEBEE0}" destId="{AAD0F703-9A50-41E5-84BB-7A1ABB7E4AE7}" srcOrd="0" destOrd="0" presId="urn:microsoft.com/office/officeart/2005/8/layout/vList3"/>
    <dgm:cxn modelId="{3A19634B-F8A4-4A5A-88D2-F31915D6EF52}" type="presOf" srcId="{2C06B083-3BC1-45C2-AEBE-7DD12110605D}" destId="{260F7AEE-6F14-41CB-B749-D337CCED49C0}" srcOrd="0" destOrd="0" presId="urn:microsoft.com/office/officeart/2005/8/layout/vList3"/>
    <dgm:cxn modelId="{7BC45B52-60FD-4069-B9C0-42D145CE60B3}" srcId="{3C1BEC1D-89A9-4104-A588-AD5BBCAEBEE0}" destId="{957D1D61-1D59-4801-93A7-7EC46EA8436E}" srcOrd="1" destOrd="0" parTransId="{E218FD98-6C41-4775-BA1E-CFA85161B3A4}" sibTransId="{9AA7B0AF-DFA0-4C9C-8E2C-41923D3C5075}"/>
    <dgm:cxn modelId="{BBBC3889-5702-48C2-BC47-E923B0B76BCA}" type="presOf" srcId="{957D1D61-1D59-4801-93A7-7EC46EA8436E}" destId="{27CFA7B8-58BA-4D76-B8B2-07A1279E7CC9}" srcOrd="0" destOrd="0" presId="urn:microsoft.com/office/officeart/2005/8/layout/vList3"/>
    <dgm:cxn modelId="{4CD390A9-B835-4648-9ED3-9C8D04B202C4}" type="presOf" srcId="{A2AEF5F3-84C4-44A8-8629-4A3C901C964F}" destId="{2BA286AD-2129-4EBB-95B6-ADB6051F35D5}" srcOrd="0" destOrd="0" presId="urn:microsoft.com/office/officeart/2005/8/layout/vList3"/>
    <dgm:cxn modelId="{B91755F7-5A95-4A4A-A6D0-ED907D8953A0}" srcId="{3C1BEC1D-89A9-4104-A588-AD5BBCAEBEE0}" destId="{A2AEF5F3-84C4-44A8-8629-4A3C901C964F}" srcOrd="2" destOrd="0" parTransId="{19A0C9FD-C2A5-4492-BC72-1360F8FAD8CC}" sibTransId="{89FBD71C-BCD0-4F97-ADA7-4BABC4B75291}"/>
    <dgm:cxn modelId="{524DBD88-6869-4B1D-98CA-B0666A040E07}" type="presParOf" srcId="{AAD0F703-9A50-41E5-84BB-7A1ABB7E4AE7}" destId="{68A1FCA0-52F7-4096-88AB-D8FE4361C77B}" srcOrd="0" destOrd="0" presId="urn:microsoft.com/office/officeart/2005/8/layout/vList3"/>
    <dgm:cxn modelId="{F9A06294-D406-480D-ACEA-83C756E23356}" type="presParOf" srcId="{68A1FCA0-52F7-4096-88AB-D8FE4361C77B}" destId="{6A098957-78F4-4223-8174-B5EBF1BF0776}" srcOrd="0" destOrd="0" presId="urn:microsoft.com/office/officeart/2005/8/layout/vList3"/>
    <dgm:cxn modelId="{C56AD2C7-EDF9-4900-A377-05814157A7D3}" type="presParOf" srcId="{68A1FCA0-52F7-4096-88AB-D8FE4361C77B}" destId="{260F7AEE-6F14-41CB-B749-D337CCED49C0}" srcOrd="1" destOrd="0" presId="urn:microsoft.com/office/officeart/2005/8/layout/vList3"/>
    <dgm:cxn modelId="{28527E58-A8E9-4FE6-93CD-88CBB5C91B38}" type="presParOf" srcId="{AAD0F703-9A50-41E5-84BB-7A1ABB7E4AE7}" destId="{1CAFE9B4-BAC7-4E8C-814F-F851AE1AEF07}" srcOrd="1" destOrd="0" presId="urn:microsoft.com/office/officeart/2005/8/layout/vList3"/>
    <dgm:cxn modelId="{421E2E96-E943-422E-AD6D-6399856F0CF9}" type="presParOf" srcId="{AAD0F703-9A50-41E5-84BB-7A1ABB7E4AE7}" destId="{97C981EF-2770-4ED2-8402-0D129624F6B4}" srcOrd="2" destOrd="0" presId="urn:microsoft.com/office/officeart/2005/8/layout/vList3"/>
    <dgm:cxn modelId="{7AA50D55-0D3C-467C-A273-BA8FD9F0D975}" type="presParOf" srcId="{97C981EF-2770-4ED2-8402-0D129624F6B4}" destId="{E0AA8733-848C-4A21-BA57-234BC8C15EE2}" srcOrd="0" destOrd="0" presId="urn:microsoft.com/office/officeart/2005/8/layout/vList3"/>
    <dgm:cxn modelId="{99B48890-AFF3-4294-9E89-69A011478000}" type="presParOf" srcId="{97C981EF-2770-4ED2-8402-0D129624F6B4}" destId="{27CFA7B8-58BA-4D76-B8B2-07A1279E7CC9}" srcOrd="1" destOrd="0" presId="urn:microsoft.com/office/officeart/2005/8/layout/vList3"/>
    <dgm:cxn modelId="{1946449C-A3C3-476C-AFB7-0D4CE5975649}" type="presParOf" srcId="{AAD0F703-9A50-41E5-84BB-7A1ABB7E4AE7}" destId="{F6866912-2B78-4D8D-AFF2-867E00464F05}" srcOrd="3" destOrd="0" presId="urn:microsoft.com/office/officeart/2005/8/layout/vList3"/>
    <dgm:cxn modelId="{AE558743-E4CA-4E5B-A7D5-229115173E78}" type="presParOf" srcId="{AAD0F703-9A50-41E5-84BB-7A1ABB7E4AE7}" destId="{31887C18-7A6E-4297-B3E7-33E2A40E23DA}" srcOrd="4" destOrd="0" presId="urn:microsoft.com/office/officeart/2005/8/layout/vList3"/>
    <dgm:cxn modelId="{FAFE2548-FBAF-4890-9AAD-D63B2AFC0A24}" type="presParOf" srcId="{31887C18-7A6E-4297-B3E7-33E2A40E23DA}" destId="{474107C9-844B-454D-8004-AA88C33C134F}" srcOrd="0" destOrd="0" presId="urn:microsoft.com/office/officeart/2005/8/layout/vList3"/>
    <dgm:cxn modelId="{3D3CA0F4-0015-49DE-85C9-754E37566170}" type="presParOf" srcId="{31887C18-7A6E-4297-B3E7-33E2A40E23DA}" destId="{2BA286AD-2129-4EBB-95B6-ADB6051F35D5}"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8877C-D987-BF4E-9A59-3A9EDA122C61}">
      <dsp:nvSpPr>
        <dsp:cNvPr id="0" name=""/>
        <dsp:cNvSpPr/>
      </dsp:nvSpPr>
      <dsp:spPr>
        <a:xfrm>
          <a:off x="2411" y="1725503"/>
          <a:ext cx="2937420" cy="1174968"/>
        </a:xfrm>
        <a:prstGeom prst="chevron">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Is it introduced?</a:t>
          </a:r>
        </a:p>
      </dsp:txBody>
      <dsp:txXfrm>
        <a:off x="589895" y="1725503"/>
        <a:ext cx="1762452" cy="1174968"/>
      </dsp:txXfrm>
    </dsp:sp>
    <dsp:sp modelId="{EA17FA24-7E65-CA4E-BE15-C6043D2D8AD3}">
      <dsp:nvSpPr>
        <dsp:cNvPr id="0" name=""/>
        <dsp:cNvSpPr/>
      </dsp:nvSpPr>
      <dsp:spPr>
        <a:xfrm>
          <a:off x="2646089" y="1725503"/>
          <a:ext cx="2937420" cy="1174968"/>
        </a:xfrm>
        <a:prstGeom prst="chevron">
          <a:avLst/>
        </a:prstGeom>
        <a:gradFill rotWithShape="0">
          <a:gsLst>
            <a:gs pos="0">
              <a:schemeClr val="accent5">
                <a:hueOff val="4416178"/>
                <a:satOff val="14379"/>
                <a:lumOff val="5000"/>
                <a:alphaOff val="0"/>
                <a:tint val="94000"/>
                <a:satMod val="103000"/>
                <a:lumMod val="102000"/>
              </a:schemeClr>
            </a:gs>
            <a:gs pos="50000">
              <a:schemeClr val="accent5">
                <a:hueOff val="4416178"/>
                <a:satOff val="14379"/>
                <a:lumOff val="5000"/>
                <a:alphaOff val="0"/>
                <a:shade val="100000"/>
                <a:satMod val="110000"/>
                <a:lumMod val="100000"/>
              </a:schemeClr>
            </a:gs>
            <a:gs pos="100000">
              <a:schemeClr val="accent5">
                <a:hueOff val="4416178"/>
                <a:satOff val="14379"/>
                <a:lumOff val="500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Is it practiced?</a:t>
          </a:r>
        </a:p>
      </dsp:txBody>
      <dsp:txXfrm>
        <a:off x="3233573" y="1725503"/>
        <a:ext cx="1762452" cy="1174968"/>
      </dsp:txXfrm>
    </dsp:sp>
    <dsp:sp modelId="{D299362B-816D-014F-97D2-E19FAF0A7E1C}">
      <dsp:nvSpPr>
        <dsp:cNvPr id="0" name=""/>
        <dsp:cNvSpPr/>
      </dsp:nvSpPr>
      <dsp:spPr>
        <a:xfrm>
          <a:off x="5289768" y="1725503"/>
          <a:ext cx="2937420" cy="1174968"/>
        </a:xfrm>
        <a:prstGeom prst="chevron">
          <a:avLst/>
        </a:prstGeom>
        <a:gradFill rotWithShape="0">
          <a:gsLst>
            <a:gs pos="0">
              <a:schemeClr val="accent5">
                <a:hueOff val="8832355"/>
                <a:satOff val="28758"/>
                <a:lumOff val="10000"/>
                <a:alphaOff val="0"/>
                <a:tint val="94000"/>
                <a:satMod val="103000"/>
                <a:lumMod val="102000"/>
              </a:schemeClr>
            </a:gs>
            <a:gs pos="50000">
              <a:schemeClr val="accent5">
                <a:hueOff val="8832355"/>
                <a:satOff val="28758"/>
                <a:lumOff val="10000"/>
                <a:alphaOff val="0"/>
                <a:shade val="100000"/>
                <a:satMod val="110000"/>
                <a:lumMod val="100000"/>
              </a:schemeClr>
            </a:gs>
            <a:gs pos="100000">
              <a:schemeClr val="accent5">
                <a:hueOff val="8832355"/>
                <a:satOff val="28758"/>
                <a:lumOff val="10000"/>
                <a:alphaOff val="0"/>
                <a:shade val="78000"/>
                <a:satMod val="12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0013" tIns="33338" rIns="33338" bIns="33338" numCol="1" spcCol="1270" anchor="ctr" anchorCtr="0">
          <a:noAutofit/>
        </a:bodyPr>
        <a:lstStyle/>
        <a:p>
          <a:pPr marL="0" lvl="0" indent="0" algn="ctr" defTabSz="1111250">
            <a:lnSpc>
              <a:spcPct val="90000"/>
            </a:lnSpc>
            <a:spcBef>
              <a:spcPct val="0"/>
            </a:spcBef>
            <a:spcAft>
              <a:spcPct val="35000"/>
            </a:spcAft>
            <a:buNone/>
          </a:pPr>
          <a:r>
            <a:rPr lang="en-US" sz="2500" kern="1200" dirty="0"/>
            <a:t>Is it applied in the field?</a:t>
          </a:r>
        </a:p>
      </dsp:txBody>
      <dsp:txXfrm>
        <a:off x="5877252" y="1725503"/>
        <a:ext cx="1762452" cy="1174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F7AEE-6F14-41CB-B749-D337CCED49C0}">
      <dsp:nvSpPr>
        <dsp:cNvPr id="0" name=""/>
        <dsp:cNvSpPr/>
      </dsp:nvSpPr>
      <dsp:spPr>
        <a:xfrm rot="10800000">
          <a:off x="1737697" y="2526"/>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University of Louisville</a:t>
          </a:r>
        </a:p>
      </dsp:txBody>
      <dsp:txXfrm rot="10800000">
        <a:off x="2113954" y="2526"/>
        <a:ext cx="5028863" cy="1505029"/>
      </dsp:txXfrm>
    </dsp:sp>
    <dsp:sp modelId="{6A098957-78F4-4223-8174-B5EBF1BF0776}">
      <dsp:nvSpPr>
        <dsp:cNvPr id="0" name=""/>
        <dsp:cNvSpPr/>
      </dsp:nvSpPr>
      <dsp:spPr>
        <a:xfrm>
          <a:off x="985182" y="2526"/>
          <a:ext cx="1505029" cy="1505029"/>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CFA7B8-58BA-4D76-B8B2-07A1279E7CC9}">
      <dsp:nvSpPr>
        <dsp:cNvPr id="0" name=""/>
        <dsp:cNvSpPr/>
      </dsp:nvSpPr>
      <dsp:spPr>
        <a:xfrm rot="10800000">
          <a:off x="1737697" y="1956818"/>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University of Kentucky</a:t>
          </a:r>
        </a:p>
      </dsp:txBody>
      <dsp:txXfrm rot="10800000">
        <a:off x="2113954" y="1956818"/>
        <a:ext cx="5028863" cy="1505029"/>
      </dsp:txXfrm>
    </dsp:sp>
    <dsp:sp modelId="{E0AA8733-848C-4A21-BA57-234BC8C15EE2}">
      <dsp:nvSpPr>
        <dsp:cNvPr id="0" name=""/>
        <dsp:cNvSpPr/>
      </dsp:nvSpPr>
      <dsp:spPr>
        <a:xfrm>
          <a:off x="985182" y="1956818"/>
          <a:ext cx="1505029" cy="1505029"/>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A286AD-2129-4EBB-95B6-ADB6051F35D5}">
      <dsp:nvSpPr>
        <dsp:cNvPr id="0" name=""/>
        <dsp:cNvSpPr/>
      </dsp:nvSpPr>
      <dsp:spPr>
        <a:xfrm rot="10800000">
          <a:off x="1737697" y="3911110"/>
          <a:ext cx="5405120" cy="15050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3676" tIns="160020" rIns="298704"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Thomas More University</a:t>
          </a:r>
        </a:p>
      </dsp:txBody>
      <dsp:txXfrm rot="10800000">
        <a:off x="2113954" y="3911110"/>
        <a:ext cx="5028863" cy="1505029"/>
      </dsp:txXfrm>
    </dsp:sp>
    <dsp:sp modelId="{474107C9-844B-454D-8004-AA88C33C134F}">
      <dsp:nvSpPr>
        <dsp:cNvPr id="0" name=""/>
        <dsp:cNvSpPr/>
      </dsp:nvSpPr>
      <dsp:spPr>
        <a:xfrm>
          <a:off x="985182" y="3911110"/>
          <a:ext cx="1505029" cy="1505029"/>
        </a:xfrm>
        <a:prstGeom prst="ellipse">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4622F-8284-7F4A-8238-7BE92AF508F3}" type="datetimeFigureOut">
              <a:rPr lang="en-US" smtClean="0"/>
              <a:t>4/13/21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0CDFD-CF1E-3B44-BC4D-2D2F6F9DBD31}" type="slidenum">
              <a:rPr lang="en-US" smtClean="0"/>
              <a:t>‹#›</a:t>
            </a:fld>
            <a:endParaRPr lang="en-US"/>
          </a:p>
        </p:txBody>
      </p:sp>
    </p:spTree>
    <p:extLst>
      <p:ext uri="{BB962C8B-B14F-4D97-AF65-F5344CB8AC3E}">
        <p14:creationId xmlns:p14="http://schemas.microsoft.com/office/powerpoint/2010/main" val="296725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8440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b="1" dirty="0"/>
              <a:t>Kristin</a:t>
            </a:r>
          </a:p>
          <a:p>
            <a:pPr marL="0" marR="0" lvl="0" indent="0" algn="l" rtl="0">
              <a:lnSpc>
                <a:spcPct val="120000"/>
              </a:lnSpc>
              <a:spcBef>
                <a:spcPts val="0"/>
              </a:spcBef>
              <a:spcAft>
                <a:spcPts val="0"/>
              </a:spcAft>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120000"/>
              </a:lnSpc>
              <a:spcBef>
                <a:spcPts val="0"/>
              </a:spcBef>
              <a:spcAft>
                <a:spcPts val="0"/>
              </a:spcAft>
              <a:buNone/>
            </a:pPr>
            <a:r>
              <a:rPr lang="en-US" sz="1200" b="0" i="0" u="none" strike="noStrike" cap="none" dirty="0">
                <a:solidFill>
                  <a:schemeClr val="dk1"/>
                </a:solidFill>
                <a:latin typeface="Calibri"/>
                <a:ea typeface="Calibri"/>
                <a:cs typeface="Calibri"/>
                <a:sym typeface="Calibri"/>
              </a:rPr>
              <a:t>This blending provides the realism needed to make experiences that involve intense human-to-human interaction impactful.  The “human in the loop” is supported by the AI and is trained in the psychological behaviors of their characters. </a:t>
            </a:r>
          </a:p>
        </p:txBody>
      </p:sp>
      <p:sp>
        <p:nvSpPr>
          <p:cNvPr id="247" name="Google Shape;247;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099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Kristin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305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65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Kate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503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132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Kate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058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 &amp; Kate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815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Kristin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6031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Kristin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702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Kristin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53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903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50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Kristin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714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Kristin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317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Kristin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812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Kate – our site license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15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2D110-15DB-3249-B2FB-D67A8C9E5C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050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6FB4A-E776-490B-8BC9-6994409C9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92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34759-3256-2140-B97C-5554823D3A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264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6FB4A-E776-490B-8BC9-6994409C9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9888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6FB4A-E776-490B-8BC9-6994409C9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522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a:t>
            </a:r>
            <a:r>
              <a:rPr lang="en-US" dirty="0"/>
              <a:t>: As a reminder, high leverage practices, or HLPs as they are commonly referred to, are identified teacher practices likely to result in improved student outcomes. HLPs are comprised of evidence-based strategies backed by decades of research. They are based on the premise that our students need teachers who are well-equipped in each of the areas of collaboration, assessment, social/emotional/behavior support, and instruction. </a:t>
            </a:r>
            <a:r>
              <a:rPr lang="en-US" b="1" dirty="0"/>
              <a:t>&lt;</a:t>
            </a:r>
            <a:r>
              <a:rPr lang="en-US" b="1" dirty="0">
                <a:cs typeface="Calibri"/>
              </a:rPr>
              <a:t>CLICK&gt;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533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6FB4A-E776-490B-8BC9-6994409C9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875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6FB4A-E776-490B-8BC9-6994409C9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258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6FB4A-E776-490B-8BC9-6994409C9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0902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6FB4A-E776-490B-8BC9-6994409C9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3542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6FB4A-E776-490B-8BC9-6994409C9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957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6FB4A-E776-490B-8BC9-6994409C9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60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6FB4A-E776-490B-8BC9-6994409C91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186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would be a good place to discuss how school district partners use MTSS and that it is a mutual beneficial partnership.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334E6-EF21-5246-86BD-D563EC6B3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319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getting higher fidelity as intervention moved on; area of difficulty was corrective feedback and opportunities to respond; candidates who were working with more complex skills like vocabulary and comprehension struggled more with corrective feedback</a:t>
            </a:r>
          </a:p>
          <a:p>
            <a:r>
              <a:rPr lang="en-US" altLang="en-US" b="1" dirty="0">
                <a:ea typeface="ＭＳ Ｐゴシック" charset="-128"/>
              </a:rPr>
              <a:t> </a:t>
            </a:r>
            <a:endParaRPr lang="en-US" altLang="en-US" dirty="0">
              <a:ea typeface="ＭＳ Ｐゴシック" charset="-128"/>
            </a:endParaRPr>
          </a:p>
          <a:p>
            <a:r>
              <a:rPr lang="en-US" altLang="en-US" b="1" dirty="0">
                <a:ea typeface="ＭＳ Ｐゴシック" charset="-128"/>
              </a:rPr>
              <a:t> </a:t>
            </a:r>
          </a:p>
          <a:p>
            <a:r>
              <a:rPr lang="en-US" altLang="en-US" b="1" dirty="0">
                <a:ea typeface="ＭＳ Ｐゴシック" charset="-128"/>
              </a:rPr>
              <a:t>Component</a:t>
            </a:r>
          </a:p>
          <a:p>
            <a:r>
              <a:rPr lang="en-US" altLang="en-US" dirty="0">
                <a:ea typeface="ＭＳ Ｐゴシック" charset="-128"/>
              </a:rPr>
              <a:t>Stated the objective for the activity.</a:t>
            </a:r>
          </a:p>
          <a:p>
            <a:r>
              <a:rPr lang="en-US" altLang="en-US" dirty="0">
                <a:ea typeface="ＭＳ Ｐゴシック" charset="-128"/>
              </a:rPr>
              <a:t> </a:t>
            </a:r>
          </a:p>
          <a:p>
            <a:r>
              <a:rPr lang="en-US" altLang="en-US" dirty="0">
                <a:ea typeface="ＭＳ Ｐゴシック" charset="-128"/>
              </a:rPr>
              <a:t>Gave clear directions.</a:t>
            </a:r>
          </a:p>
          <a:p>
            <a:r>
              <a:rPr lang="en-US" altLang="en-US" dirty="0">
                <a:ea typeface="ＭＳ Ｐゴシック" charset="-128"/>
              </a:rPr>
              <a:t> </a:t>
            </a:r>
          </a:p>
          <a:p>
            <a:r>
              <a:rPr lang="en-US" altLang="en-US" dirty="0">
                <a:ea typeface="ＭＳ Ｐゴシック" charset="-128"/>
              </a:rPr>
              <a:t>Modeled each activity prior to guided practice.</a:t>
            </a:r>
          </a:p>
          <a:p>
            <a:r>
              <a:rPr lang="en-US" altLang="en-US" dirty="0">
                <a:ea typeface="ＭＳ Ｐゴシック" charset="-128"/>
              </a:rPr>
              <a:t> </a:t>
            </a:r>
          </a:p>
          <a:p>
            <a:r>
              <a:rPr lang="en-US" altLang="en-US" dirty="0">
                <a:ea typeface="ＭＳ Ｐゴシック" charset="-128"/>
              </a:rPr>
              <a:t>Activities were broken down into steps for students.</a:t>
            </a:r>
          </a:p>
          <a:p>
            <a:r>
              <a:rPr lang="en-US" altLang="en-US" dirty="0">
                <a:ea typeface="ＭＳ Ｐゴシック" charset="-128"/>
              </a:rPr>
              <a:t>Provided corrective feedback using staircase.</a:t>
            </a:r>
          </a:p>
          <a:p>
            <a:r>
              <a:rPr lang="en-US" altLang="en-US" dirty="0">
                <a:ea typeface="ＭＳ Ｐゴシック" charset="-128"/>
              </a:rPr>
              <a:t> </a:t>
            </a:r>
          </a:p>
          <a:p>
            <a:r>
              <a:rPr lang="en-US" altLang="en-US" dirty="0">
                <a:ea typeface="ＭＳ Ｐゴシック" charset="-128"/>
              </a:rPr>
              <a:t>Provided verbal praise for correct responses.</a:t>
            </a:r>
          </a:p>
          <a:p>
            <a:r>
              <a:rPr lang="en-US" altLang="en-US" dirty="0">
                <a:ea typeface="ＭＳ Ｐゴシック" charset="-128"/>
              </a:rPr>
              <a:t> </a:t>
            </a:r>
          </a:p>
          <a:p>
            <a:r>
              <a:rPr lang="en-US" altLang="en-US" dirty="0">
                <a:ea typeface="ＭＳ Ｐゴシック" charset="-128"/>
              </a:rPr>
              <a:t>Students had many opportunities to respond.</a:t>
            </a:r>
          </a:p>
          <a:p>
            <a:r>
              <a:rPr lang="en-US" altLang="en-US" dirty="0">
                <a:ea typeface="ＭＳ Ｐゴシック" charset="-128"/>
              </a:rPr>
              <a:t> </a:t>
            </a:r>
          </a:p>
          <a:p>
            <a:endParaRPr lang="en-US" altLang="en-US" dirty="0">
              <a:ea typeface="ＭＳ Ｐゴシック" charset="-128"/>
            </a:endParaRPr>
          </a:p>
          <a:p>
            <a:endParaRPr lang="en-US" altLang="en-US" dirty="0">
              <a:ea typeface="ＭＳ Ｐゴシック" charset="-128"/>
            </a:endParaRPr>
          </a:p>
          <a:p>
            <a:endParaRPr lang="en-US" altLang="en-US" dirty="0">
              <a:ea typeface="ＭＳ Ｐゴシック" charset="-128"/>
            </a:endParaRPr>
          </a:p>
        </p:txBody>
      </p:sp>
      <p:sp>
        <p:nvSpPr>
          <p:cNvPr id="29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FB78540-1708-FB47-886A-1C50D1848251}"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53</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935043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t>Still need to analyze difference between student in special education and general education.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E125B-BA82-4280-913E-50EB8F4281C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745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Melissa</a:t>
            </a:r>
            <a:r>
              <a:rPr lang="en-US" dirty="0"/>
              <a:t> – As we dive into these HLPs, we want you to think about this material in your own context, whether you are an educator preparation provider, a classroom teacher, teacher leader, school/district administrator, or policy maker.  Regardless of your role, consider what must happen as pre- and in-service teachers learn new knowledge and skills. First, the content must be presented in a meaningful and authentic way. Next, pre- and in-teachers should practice in a safe context with feedback. We believe that this practice should occur </a:t>
            </a:r>
            <a:r>
              <a:rPr lang="en-US" i="1" dirty="0"/>
              <a:t>before</a:t>
            </a:r>
            <a:r>
              <a:rPr lang="en-US" dirty="0"/>
              <a:t> practicing in the field with students. This step often gets skipped, however, incorporating this practice helps ensure that our students are getting the best version of their teacher’s new skill when it is applied in the field. And this is the final step, taking what candidates have learned and practiced then putting it into action where it counts. </a:t>
            </a:r>
            <a:r>
              <a:rPr lang="en-US" b="1" dirty="0"/>
              <a:t>&lt;</a:t>
            </a:r>
            <a:r>
              <a:rPr lang="en-US" b="1" dirty="0">
                <a:cs typeface="Calibri"/>
              </a:rPr>
              <a:t>CLICK&gt;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4815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charset="-128"/>
              </a:rPr>
              <a:t>Candidates felt empowered that they could create change and be effective</a:t>
            </a:r>
          </a:p>
          <a:p>
            <a:endParaRPr lang="en-US" altLang="en-US" dirty="0">
              <a:ea typeface="ＭＳ Ｐゴシック" charset="-128"/>
            </a:endParaRPr>
          </a:p>
          <a:p>
            <a:r>
              <a:rPr lang="en-US" altLang="en-US" dirty="0">
                <a:ea typeface="ＭＳ Ｐゴシック" charset="-128"/>
              </a:rPr>
              <a:t>Collecting baseline data: What was helpful about this step of the intervention process?  Why? What was challenging? Why?</a:t>
            </a:r>
          </a:p>
          <a:p>
            <a:r>
              <a:rPr lang="en-US" altLang="en-US" dirty="0">
                <a:ea typeface="ＭＳ Ｐゴシック" charset="-128"/>
              </a:rPr>
              <a:t>How did you feel about collaborating with your classmates in discussing data and designing intervention? Challenges? Benefits? What do you think the impact of this was on your intervention and ultimately your students? </a:t>
            </a:r>
          </a:p>
          <a:p>
            <a:r>
              <a:rPr lang="en-US" altLang="en-US" dirty="0">
                <a:ea typeface="ＭＳ Ｐゴシック" charset="-128"/>
              </a:rPr>
              <a:t>Did the data you collected before and during intervention help you plan intervention? How so? Do you think you would use data like this in the future?</a:t>
            </a:r>
          </a:p>
          <a:p>
            <a:r>
              <a:rPr lang="en-US" altLang="en-US" dirty="0">
                <a:ea typeface="ＭＳ Ｐゴシック" charset="-128"/>
              </a:rPr>
              <a:t>What do you believe were the key elements to delivering your intervention?</a:t>
            </a:r>
          </a:p>
          <a:p>
            <a:r>
              <a:rPr lang="en-US" altLang="en-US" dirty="0">
                <a:ea typeface="ＭＳ Ｐゴシック" charset="-128"/>
              </a:rPr>
              <a:t>In class we discussed the following key components of intervention:  Which did you find we fairly easy to implement? Which were difficult?</a:t>
            </a:r>
          </a:p>
          <a:p>
            <a:r>
              <a:rPr lang="en-US" altLang="en-US" dirty="0">
                <a:ea typeface="ＭＳ Ｐゴシック" charset="-128"/>
              </a:rPr>
              <a:t>What was your overall take away from this process of implementing intervention</a:t>
            </a:r>
          </a:p>
          <a:p>
            <a:endParaRPr lang="en-US" altLang="en-US" dirty="0">
              <a:ea typeface="ＭＳ Ｐゴシック" charset="-128"/>
            </a:endParaRPr>
          </a:p>
        </p:txBody>
      </p:sp>
      <p:sp>
        <p:nvSpPr>
          <p:cNvPr id="3277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267FB31-4437-E04E-BD42-DB931C111BEC}" type="slidenum">
              <a:rPr kumimoji="0" lang="en-US" altLang="en-US" sz="1200" b="0" i="0" u="none" strike="noStrike" kern="1200" cap="none" spc="0" normalizeH="0" baseline="0" noProof="0">
                <a:ln>
                  <a:noFill/>
                </a:ln>
                <a:solidFill>
                  <a:prstClr val="black"/>
                </a:solidFill>
                <a:effectLst/>
                <a:uLnTx/>
                <a:uFillTx/>
                <a:latin typeface="Arial" charset="0"/>
                <a:ea typeface="ＭＳ Ｐゴシック"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55</a:t>
            </a:fld>
            <a:endParaRPr kumimoji="0" lang="en-US" altLang="en-US" sz="12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192398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collect data in student teaching on HLPs (one being intervention) do not focus on this level of details in regards to intervention, how can we also collect this data…not overwhelm university supervisors and master teachers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…are we in agreement regarding what we see and therefore guide candidates similarly.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A334E6-EF21-5246-86BD-D563EC6B3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167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could simply say we spent a lot of time thinking about how to engage the teachers and teacher candidates and this is the structure we ultimately used to improve the learning of both. </a:t>
            </a:r>
          </a:p>
          <a:p>
            <a:endParaRPr lang="en-US" dirty="0"/>
          </a:p>
        </p:txBody>
      </p:sp>
      <p:sp>
        <p:nvSpPr>
          <p:cNvPr id="4" name="Slide Number Placeholder 3"/>
          <p:cNvSpPr>
            <a:spLocks noGrp="1"/>
          </p:cNvSpPr>
          <p:nvPr>
            <p:ph type="sldNum" sz="quarter" idx="5"/>
          </p:nvPr>
        </p:nvSpPr>
        <p:spPr/>
        <p:txBody>
          <a:bodyPr/>
          <a:lstStyle/>
          <a:p>
            <a:fld id="{D290CDFD-CF1E-3B44-BC4D-2D2F6F9DBD31}" type="slidenum">
              <a:rPr lang="en-US" smtClean="0"/>
              <a:t>61</a:t>
            </a:fld>
            <a:endParaRPr lang="en-US"/>
          </a:p>
        </p:txBody>
      </p:sp>
    </p:spTree>
    <p:extLst>
      <p:ext uri="{BB962C8B-B14F-4D97-AF65-F5344CB8AC3E}">
        <p14:creationId xmlns:p14="http://schemas.microsoft.com/office/powerpoint/2010/main" val="45531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0CDFD-CF1E-3B44-BC4D-2D2F6F9DBD31}" type="slidenum">
              <a:rPr lang="en-US" smtClean="0"/>
              <a:t>62</a:t>
            </a:fld>
            <a:endParaRPr lang="en-US"/>
          </a:p>
        </p:txBody>
      </p:sp>
    </p:spTree>
    <p:extLst>
      <p:ext uri="{BB962C8B-B14F-4D97-AF65-F5344CB8AC3E}">
        <p14:creationId xmlns:p14="http://schemas.microsoft.com/office/powerpoint/2010/main" val="7219495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I don’t think it is necessary to go through all of this. I think you could simply say that you partnered with the district to identify priorities for teacher education/professional development that were important to both of you  </a:t>
            </a:r>
          </a:p>
          <a:p>
            <a:endParaRPr lang="en-US" dirty="0"/>
          </a:p>
        </p:txBody>
      </p:sp>
      <p:sp>
        <p:nvSpPr>
          <p:cNvPr id="4" name="Slide Number Placeholder 3"/>
          <p:cNvSpPr>
            <a:spLocks noGrp="1"/>
          </p:cNvSpPr>
          <p:nvPr>
            <p:ph type="sldNum" sz="quarter" idx="5"/>
          </p:nvPr>
        </p:nvSpPr>
        <p:spPr/>
        <p:txBody>
          <a:bodyPr/>
          <a:lstStyle/>
          <a:p>
            <a:fld id="{D290CDFD-CF1E-3B44-BC4D-2D2F6F9DBD31}" type="slidenum">
              <a:rPr lang="en-US" smtClean="0"/>
              <a:t>65</a:t>
            </a:fld>
            <a:endParaRPr lang="en-US"/>
          </a:p>
        </p:txBody>
      </p:sp>
    </p:spTree>
    <p:extLst>
      <p:ext uri="{BB962C8B-B14F-4D97-AF65-F5344CB8AC3E}">
        <p14:creationId xmlns:p14="http://schemas.microsoft.com/office/powerpoint/2010/main" val="824365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2385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134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MELISSA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219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6CF1-BCB8-4759-B2D5-6FD3B482A2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677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r>
              <a:rPr lang="en-US" b="1" dirty="0"/>
              <a:t>Kristin</a:t>
            </a:r>
          </a:p>
        </p:txBody>
      </p:sp>
    </p:spTree>
    <p:extLst>
      <p:ext uri="{BB962C8B-B14F-4D97-AF65-F5344CB8AC3E}">
        <p14:creationId xmlns:p14="http://schemas.microsoft.com/office/powerpoint/2010/main" val="40277739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953101E0-9B28-A845-A411-D567B3D99B82}" type="datetimeFigureOut">
              <a:rPr lang="en-US" smtClean="0"/>
              <a:t>4/13/21</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1688652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53101E0-9B28-A845-A411-D567B3D99B82}" type="datetimeFigureOut">
              <a:rPr lang="en-US" smtClean="0"/>
              <a:t>4/13/21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903310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53101E0-9B28-A845-A411-D567B3D99B82}"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3177425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53101E0-9B28-A845-A411-D567B3D99B82}"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2916636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3101E0-9B28-A845-A411-D567B3D99B82}"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2772047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53101E0-9B28-A845-A411-D567B3D99B82}" type="datetimeFigureOut">
              <a:rPr lang="en-US" smtClean="0"/>
              <a:t>4/13/21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238265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53101E0-9B28-A845-A411-D567B3D99B82}" type="datetimeFigureOut">
              <a:rPr lang="en-US" smtClean="0"/>
              <a:t>4/13/21</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3118179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953101E0-9B28-A845-A411-D567B3D99B82}"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246477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953101E0-9B28-A845-A411-D567B3D99B82}"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2181473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CE9FF-034E-4E49-A7B2-2F3B337A9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3C942A-078C-4136-853A-1C51779704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BDDA6B-C70B-49A1-85B1-4D26DA4D8556}"/>
              </a:ext>
            </a:extLst>
          </p:cNvPr>
          <p:cNvSpPr>
            <a:spLocks noGrp="1"/>
          </p:cNvSpPr>
          <p:nvPr>
            <p:ph type="dt" sz="half" idx="10"/>
          </p:nvPr>
        </p:nvSpPr>
        <p:spPr/>
        <p:txBody>
          <a:bodyPr/>
          <a:lstStyle/>
          <a:p>
            <a:fld id="{7B6E84C6-1F79-4D2E-B363-F6EFFB290386}" type="datetimeFigureOut">
              <a:rPr lang="en-US" smtClean="0"/>
              <a:t>4/13/21</a:t>
            </a:fld>
            <a:endParaRPr lang="en-US"/>
          </a:p>
        </p:txBody>
      </p:sp>
      <p:sp>
        <p:nvSpPr>
          <p:cNvPr id="5" name="Footer Placeholder 4">
            <a:extLst>
              <a:ext uri="{FF2B5EF4-FFF2-40B4-BE49-F238E27FC236}">
                <a16:creationId xmlns:a16="http://schemas.microsoft.com/office/drawing/2014/main" id="{EB1FFC17-E2AC-48D2-B5B0-84857E578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578637-EA51-47DC-A80C-9137DC425048}"/>
              </a:ext>
            </a:extLst>
          </p:cNvPr>
          <p:cNvSpPr>
            <a:spLocks noGrp="1"/>
          </p:cNvSpPr>
          <p:nvPr>
            <p:ph type="sldNum" sz="quarter" idx="12"/>
          </p:nvPr>
        </p:nvSpPr>
        <p:spPr/>
        <p:txBody>
          <a:bodyPr/>
          <a:lstStyle/>
          <a:p>
            <a:fld id="{CAF1C2F7-2A81-4474-A5BA-3E2779B71783}" type="slidenum">
              <a:rPr lang="en-US" smtClean="0"/>
              <a:t>‹#›</a:t>
            </a:fld>
            <a:endParaRPr lang="en-US"/>
          </a:p>
        </p:txBody>
      </p:sp>
    </p:spTree>
    <p:extLst>
      <p:ext uri="{BB962C8B-B14F-4D97-AF65-F5344CB8AC3E}">
        <p14:creationId xmlns:p14="http://schemas.microsoft.com/office/powerpoint/2010/main" val="3137424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8AE7-7B57-4C95-B802-CD58BEA3C4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5312ED-B744-44B5-AB49-4E921D0C72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B757F-37AF-4365-B9A8-1A6745A01337}"/>
              </a:ext>
            </a:extLst>
          </p:cNvPr>
          <p:cNvSpPr>
            <a:spLocks noGrp="1"/>
          </p:cNvSpPr>
          <p:nvPr>
            <p:ph type="dt" sz="half" idx="10"/>
          </p:nvPr>
        </p:nvSpPr>
        <p:spPr/>
        <p:txBody>
          <a:bodyPr/>
          <a:lstStyle/>
          <a:p>
            <a:fld id="{7B6E84C6-1F79-4D2E-B363-F6EFFB290386}" type="datetimeFigureOut">
              <a:rPr lang="en-US" smtClean="0"/>
              <a:t>4/13/21</a:t>
            </a:fld>
            <a:endParaRPr lang="en-US"/>
          </a:p>
        </p:txBody>
      </p:sp>
      <p:sp>
        <p:nvSpPr>
          <p:cNvPr id="5" name="Footer Placeholder 4">
            <a:extLst>
              <a:ext uri="{FF2B5EF4-FFF2-40B4-BE49-F238E27FC236}">
                <a16:creationId xmlns:a16="http://schemas.microsoft.com/office/drawing/2014/main" id="{1C597000-AAC2-4A2C-9002-87964EA52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905A8C-9256-4C35-BD0A-F04142F17E91}"/>
              </a:ext>
            </a:extLst>
          </p:cNvPr>
          <p:cNvSpPr>
            <a:spLocks noGrp="1"/>
          </p:cNvSpPr>
          <p:nvPr>
            <p:ph type="sldNum" sz="quarter" idx="12"/>
          </p:nvPr>
        </p:nvSpPr>
        <p:spPr/>
        <p:txBody>
          <a:bodyPr/>
          <a:lstStyle/>
          <a:p>
            <a:fld id="{CAF1C2F7-2A81-4474-A5BA-3E2779B71783}" type="slidenum">
              <a:rPr lang="en-US" smtClean="0"/>
              <a:t>‹#›</a:t>
            </a:fld>
            <a:endParaRPr lang="en-US"/>
          </a:p>
        </p:txBody>
      </p:sp>
    </p:spTree>
    <p:extLst>
      <p:ext uri="{BB962C8B-B14F-4D97-AF65-F5344CB8AC3E}">
        <p14:creationId xmlns:p14="http://schemas.microsoft.com/office/powerpoint/2010/main" val="4149821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3101E0-9B28-A845-A411-D567B3D99B82}"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1748552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12BC2-EDD9-417E-8A42-74404AC7BA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55A955-58DC-4831-ACC8-0BF22DFC01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8ABD36-7730-4050-B134-A67A0B1BD9DB}"/>
              </a:ext>
            </a:extLst>
          </p:cNvPr>
          <p:cNvSpPr>
            <a:spLocks noGrp="1"/>
          </p:cNvSpPr>
          <p:nvPr>
            <p:ph type="dt" sz="half" idx="10"/>
          </p:nvPr>
        </p:nvSpPr>
        <p:spPr/>
        <p:txBody>
          <a:bodyPr/>
          <a:lstStyle/>
          <a:p>
            <a:fld id="{7B6E84C6-1F79-4D2E-B363-F6EFFB290386}" type="datetimeFigureOut">
              <a:rPr lang="en-US" smtClean="0"/>
              <a:t>4/13/21</a:t>
            </a:fld>
            <a:endParaRPr lang="en-US"/>
          </a:p>
        </p:txBody>
      </p:sp>
      <p:sp>
        <p:nvSpPr>
          <p:cNvPr id="5" name="Footer Placeholder 4">
            <a:extLst>
              <a:ext uri="{FF2B5EF4-FFF2-40B4-BE49-F238E27FC236}">
                <a16:creationId xmlns:a16="http://schemas.microsoft.com/office/drawing/2014/main" id="{4D62B435-9D2E-4AA8-9FE5-123233DB6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5ADE1-DBBB-49D7-A975-4339A4F4583C}"/>
              </a:ext>
            </a:extLst>
          </p:cNvPr>
          <p:cNvSpPr>
            <a:spLocks noGrp="1"/>
          </p:cNvSpPr>
          <p:nvPr>
            <p:ph type="sldNum" sz="quarter" idx="12"/>
          </p:nvPr>
        </p:nvSpPr>
        <p:spPr/>
        <p:txBody>
          <a:bodyPr/>
          <a:lstStyle/>
          <a:p>
            <a:fld id="{CAF1C2F7-2A81-4474-A5BA-3E2779B71783}" type="slidenum">
              <a:rPr lang="en-US" smtClean="0"/>
              <a:t>‹#›</a:t>
            </a:fld>
            <a:endParaRPr lang="en-US"/>
          </a:p>
        </p:txBody>
      </p:sp>
    </p:spTree>
    <p:extLst>
      <p:ext uri="{BB962C8B-B14F-4D97-AF65-F5344CB8AC3E}">
        <p14:creationId xmlns:p14="http://schemas.microsoft.com/office/powerpoint/2010/main" val="405140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8136F-34F3-4499-B057-9EB11A763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5C2B90-9ED2-4ED5-92A7-7737543863E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0232E3-9BE0-4253-8076-43442FFB1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E09AF-B01F-46C7-AA1D-03E83D1A094C}"/>
              </a:ext>
            </a:extLst>
          </p:cNvPr>
          <p:cNvSpPr>
            <a:spLocks noGrp="1"/>
          </p:cNvSpPr>
          <p:nvPr>
            <p:ph type="dt" sz="half" idx="10"/>
          </p:nvPr>
        </p:nvSpPr>
        <p:spPr/>
        <p:txBody>
          <a:bodyPr/>
          <a:lstStyle/>
          <a:p>
            <a:fld id="{7B6E84C6-1F79-4D2E-B363-F6EFFB290386}" type="datetimeFigureOut">
              <a:rPr lang="en-US" smtClean="0"/>
              <a:t>4/13/21</a:t>
            </a:fld>
            <a:endParaRPr lang="en-US"/>
          </a:p>
        </p:txBody>
      </p:sp>
      <p:sp>
        <p:nvSpPr>
          <p:cNvPr id="6" name="Footer Placeholder 5">
            <a:extLst>
              <a:ext uri="{FF2B5EF4-FFF2-40B4-BE49-F238E27FC236}">
                <a16:creationId xmlns:a16="http://schemas.microsoft.com/office/drawing/2014/main" id="{E3084751-1CAF-425C-8B68-A36D25AAA4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642CC-C1BA-47AA-8CE7-1051E44A1750}"/>
              </a:ext>
            </a:extLst>
          </p:cNvPr>
          <p:cNvSpPr>
            <a:spLocks noGrp="1"/>
          </p:cNvSpPr>
          <p:nvPr>
            <p:ph type="sldNum" sz="quarter" idx="12"/>
          </p:nvPr>
        </p:nvSpPr>
        <p:spPr/>
        <p:txBody>
          <a:bodyPr/>
          <a:lstStyle/>
          <a:p>
            <a:fld id="{CAF1C2F7-2A81-4474-A5BA-3E2779B71783}" type="slidenum">
              <a:rPr lang="en-US" smtClean="0"/>
              <a:t>‹#›</a:t>
            </a:fld>
            <a:endParaRPr lang="en-US"/>
          </a:p>
        </p:txBody>
      </p:sp>
    </p:spTree>
    <p:extLst>
      <p:ext uri="{BB962C8B-B14F-4D97-AF65-F5344CB8AC3E}">
        <p14:creationId xmlns:p14="http://schemas.microsoft.com/office/powerpoint/2010/main" val="1919231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0EC5-FEB2-4472-A557-C0334FC862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2E7955-019F-4510-ADDF-FE00EF7246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1DC67A6-E1C3-4F3B-8FF3-48DDC7DF72F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A92E8-154C-4294-9748-762F74C881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5EAE558-33F5-4A9C-8B74-2A49DDC2B1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AF57B9-5D52-455D-80D4-83EA9D6613C7}"/>
              </a:ext>
            </a:extLst>
          </p:cNvPr>
          <p:cNvSpPr>
            <a:spLocks noGrp="1"/>
          </p:cNvSpPr>
          <p:nvPr>
            <p:ph type="dt" sz="half" idx="10"/>
          </p:nvPr>
        </p:nvSpPr>
        <p:spPr/>
        <p:txBody>
          <a:bodyPr/>
          <a:lstStyle/>
          <a:p>
            <a:fld id="{7B6E84C6-1F79-4D2E-B363-F6EFFB290386}" type="datetimeFigureOut">
              <a:rPr lang="en-US" smtClean="0"/>
              <a:t>4/13/21</a:t>
            </a:fld>
            <a:endParaRPr lang="en-US"/>
          </a:p>
        </p:txBody>
      </p:sp>
      <p:sp>
        <p:nvSpPr>
          <p:cNvPr id="8" name="Footer Placeholder 7">
            <a:extLst>
              <a:ext uri="{FF2B5EF4-FFF2-40B4-BE49-F238E27FC236}">
                <a16:creationId xmlns:a16="http://schemas.microsoft.com/office/drawing/2014/main" id="{E6852BE1-1F9E-4554-B57A-5965C1B14E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C64A9D-C114-468E-B8AF-5592652ADF08}"/>
              </a:ext>
            </a:extLst>
          </p:cNvPr>
          <p:cNvSpPr>
            <a:spLocks noGrp="1"/>
          </p:cNvSpPr>
          <p:nvPr>
            <p:ph type="sldNum" sz="quarter" idx="12"/>
          </p:nvPr>
        </p:nvSpPr>
        <p:spPr/>
        <p:txBody>
          <a:bodyPr/>
          <a:lstStyle/>
          <a:p>
            <a:fld id="{CAF1C2F7-2A81-4474-A5BA-3E2779B71783}" type="slidenum">
              <a:rPr lang="en-US" smtClean="0"/>
              <a:t>‹#›</a:t>
            </a:fld>
            <a:endParaRPr lang="en-US"/>
          </a:p>
        </p:txBody>
      </p:sp>
    </p:spTree>
    <p:extLst>
      <p:ext uri="{BB962C8B-B14F-4D97-AF65-F5344CB8AC3E}">
        <p14:creationId xmlns:p14="http://schemas.microsoft.com/office/powerpoint/2010/main" val="1756272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DEE10-D34A-456D-9552-B14D73B5C7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3ED751-885C-4E09-B1CD-6422A5B5F7CD}"/>
              </a:ext>
            </a:extLst>
          </p:cNvPr>
          <p:cNvSpPr>
            <a:spLocks noGrp="1"/>
          </p:cNvSpPr>
          <p:nvPr>
            <p:ph type="dt" sz="half" idx="10"/>
          </p:nvPr>
        </p:nvSpPr>
        <p:spPr/>
        <p:txBody>
          <a:bodyPr/>
          <a:lstStyle/>
          <a:p>
            <a:fld id="{7B6E84C6-1F79-4D2E-B363-F6EFFB290386}" type="datetimeFigureOut">
              <a:rPr lang="en-US" smtClean="0"/>
              <a:t>4/13/21</a:t>
            </a:fld>
            <a:endParaRPr lang="en-US"/>
          </a:p>
        </p:txBody>
      </p:sp>
      <p:sp>
        <p:nvSpPr>
          <p:cNvPr id="4" name="Footer Placeholder 3">
            <a:extLst>
              <a:ext uri="{FF2B5EF4-FFF2-40B4-BE49-F238E27FC236}">
                <a16:creationId xmlns:a16="http://schemas.microsoft.com/office/drawing/2014/main" id="{DB9DC175-23B0-4656-BBAE-2B7A7E07E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E8C14F-9D03-42B1-97D7-AB428D4A3FDD}"/>
              </a:ext>
            </a:extLst>
          </p:cNvPr>
          <p:cNvSpPr>
            <a:spLocks noGrp="1"/>
          </p:cNvSpPr>
          <p:nvPr>
            <p:ph type="sldNum" sz="quarter" idx="12"/>
          </p:nvPr>
        </p:nvSpPr>
        <p:spPr/>
        <p:txBody>
          <a:bodyPr/>
          <a:lstStyle/>
          <a:p>
            <a:fld id="{CAF1C2F7-2A81-4474-A5BA-3E2779B71783}" type="slidenum">
              <a:rPr lang="en-US" smtClean="0"/>
              <a:t>‹#›</a:t>
            </a:fld>
            <a:endParaRPr lang="en-US"/>
          </a:p>
        </p:txBody>
      </p:sp>
    </p:spTree>
    <p:extLst>
      <p:ext uri="{BB962C8B-B14F-4D97-AF65-F5344CB8AC3E}">
        <p14:creationId xmlns:p14="http://schemas.microsoft.com/office/powerpoint/2010/main" val="578816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13DB5B-0CF1-4AAF-B304-F415EADA29C2}"/>
              </a:ext>
            </a:extLst>
          </p:cNvPr>
          <p:cNvSpPr>
            <a:spLocks noGrp="1"/>
          </p:cNvSpPr>
          <p:nvPr>
            <p:ph type="dt" sz="half" idx="10"/>
          </p:nvPr>
        </p:nvSpPr>
        <p:spPr/>
        <p:txBody>
          <a:bodyPr/>
          <a:lstStyle/>
          <a:p>
            <a:fld id="{7B6E84C6-1F79-4D2E-B363-F6EFFB290386}" type="datetimeFigureOut">
              <a:rPr lang="en-US" smtClean="0"/>
              <a:t>4/13/21</a:t>
            </a:fld>
            <a:endParaRPr lang="en-US"/>
          </a:p>
        </p:txBody>
      </p:sp>
      <p:sp>
        <p:nvSpPr>
          <p:cNvPr id="3" name="Footer Placeholder 2">
            <a:extLst>
              <a:ext uri="{FF2B5EF4-FFF2-40B4-BE49-F238E27FC236}">
                <a16:creationId xmlns:a16="http://schemas.microsoft.com/office/drawing/2014/main" id="{C00E5A53-760F-42E4-925C-01AFBF9B93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68A063-56D0-4FED-99A9-3580F0A9D796}"/>
              </a:ext>
            </a:extLst>
          </p:cNvPr>
          <p:cNvSpPr>
            <a:spLocks noGrp="1"/>
          </p:cNvSpPr>
          <p:nvPr>
            <p:ph type="sldNum" sz="quarter" idx="12"/>
          </p:nvPr>
        </p:nvSpPr>
        <p:spPr/>
        <p:txBody>
          <a:bodyPr/>
          <a:lstStyle/>
          <a:p>
            <a:fld id="{CAF1C2F7-2A81-4474-A5BA-3E2779B71783}" type="slidenum">
              <a:rPr lang="en-US" smtClean="0"/>
              <a:t>‹#›</a:t>
            </a:fld>
            <a:endParaRPr lang="en-US"/>
          </a:p>
        </p:txBody>
      </p:sp>
    </p:spTree>
    <p:extLst>
      <p:ext uri="{BB962C8B-B14F-4D97-AF65-F5344CB8AC3E}">
        <p14:creationId xmlns:p14="http://schemas.microsoft.com/office/powerpoint/2010/main" val="230292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808BF-86A4-4359-BF61-86CD19E391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5A19C5-2BA8-4B3E-93CE-4218B5E7F9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E81627-CC49-43DE-89D1-C777E923B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05B05B-76D6-4567-88E9-D14A01E9C26C}"/>
              </a:ext>
            </a:extLst>
          </p:cNvPr>
          <p:cNvSpPr>
            <a:spLocks noGrp="1"/>
          </p:cNvSpPr>
          <p:nvPr>
            <p:ph type="dt" sz="half" idx="10"/>
          </p:nvPr>
        </p:nvSpPr>
        <p:spPr/>
        <p:txBody>
          <a:bodyPr/>
          <a:lstStyle/>
          <a:p>
            <a:fld id="{7B6E84C6-1F79-4D2E-B363-F6EFFB290386}" type="datetimeFigureOut">
              <a:rPr lang="en-US" smtClean="0"/>
              <a:t>4/13/21</a:t>
            </a:fld>
            <a:endParaRPr lang="en-US"/>
          </a:p>
        </p:txBody>
      </p:sp>
      <p:sp>
        <p:nvSpPr>
          <p:cNvPr id="6" name="Footer Placeholder 5">
            <a:extLst>
              <a:ext uri="{FF2B5EF4-FFF2-40B4-BE49-F238E27FC236}">
                <a16:creationId xmlns:a16="http://schemas.microsoft.com/office/drawing/2014/main" id="{F96C77A1-8BD3-48CD-B6D3-38339D759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1B09FE-B251-44F3-BDF3-CE69A34D9BAC}"/>
              </a:ext>
            </a:extLst>
          </p:cNvPr>
          <p:cNvSpPr>
            <a:spLocks noGrp="1"/>
          </p:cNvSpPr>
          <p:nvPr>
            <p:ph type="sldNum" sz="quarter" idx="12"/>
          </p:nvPr>
        </p:nvSpPr>
        <p:spPr/>
        <p:txBody>
          <a:bodyPr/>
          <a:lstStyle/>
          <a:p>
            <a:fld id="{CAF1C2F7-2A81-4474-A5BA-3E2779B71783}" type="slidenum">
              <a:rPr lang="en-US" smtClean="0"/>
              <a:t>‹#›</a:t>
            </a:fld>
            <a:endParaRPr lang="en-US"/>
          </a:p>
        </p:txBody>
      </p:sp>
    </p:spTree>
    <p:extLst>
      <p:ext uri="{BB962C8B-B14F-4D97-AF65-F5344CB8AC3E}">
        <p14:creationId xmlns:p14="http://schemas.microsoft.com/office/powerpoint/2010/main" val="3099685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657E8-FB2C-4253-8491-E033135CD3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116B81-5718-4786-A1A4-1782E8459D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233F2F-62B9-4DD2-A8A0-C4B1344A3D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6E69CD-384E-49A7-A0F1-A19A56695A14}"/>
              </a:ext>
            </a:extLst>
          </p:cNvPr>
          <p:cNvSpPr>
            <a:spLocks noGrp="1"/>
          </p:cNvSpPr>
          <p:nvPr>
            <p:ph type="dt" sz="half" idx="10"/>
          </p:nvPr>
        </p:nvSpPr>
        <p:spPr/>
        <p:txBody>
          <a:bodyPr/>
          <a:lstStyle/>
          <a:p>
            <a:fld id="{7B6E84C6-1F79-4D2E-B363-F6EFFB290386}" type="datetimeFigureOut">
              <a:rPr lang="en-US" smtClean="0"/>
              <a:t>4/13/21</a:t>
            </a:fld>
            <a:endParaRPr lang="en-US"/>
          </a:p>
        </p:txBody>
      </p:sp>
      <p:sp>
        <p:nvSpPr>
          <p:cNvPr id="6" name="Footer Placeholder 5">
            <a:extLst>
              <a:ext uri="{FF2B5EF4-FFF2-40B4-BE49-F238E27FC236}">
                <a16:creationId xmlns:a16="http://schemas.microsoft.com/office/drawing/2014/main" id="{84D3186B-C6B9-4244-835F-B5C3BB3C4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C3B94-1E74-43F5-9F7C-63D7294A1512}"/>
              </a:ext>
            </a:extLst>
          </p:cNvPr>
          <p:cNvSpPr>
            <a:spLocks noGrp="1"/>
          </p:cNvSpPr>
          <p:nvPr>
            <p:ph type="sldNum" sz="quarter" idx="12"/>
          </p:nvPr>
        </p:nvSpPr>
        <p:spPr/>
        <p:txBody>
          <a:bodyPr/>
          <a:lstStyle/>
          <a:p>
            <a:fld id="{CAF1C2F7-2A81-4474-A5BA-3E2779B71783}" type="slidenum">
              <a:rPr lang="en-US" smtClean="0"/>
              <a:t>‹#›</a:t>
            </a:fld>
            <a:endParaRPr lang="en-US"/>
          </a:p>
        </p:txBody>
      </p:sp>
    </p:spTree>
    <p:extLst>
      <p:ext uri="{BB962C8B-B14F-4D97-AF65-F5344CB8AC3E}">
        <p14:creationId xmlns:p14="http://schemas.microsoft.com/office/powerpoint/2010/main" val="1720400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D85D-E84A-4C76-B401-793003E30A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6814F0-44D2-42F8-9619-659FA054D0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97D4B-DF0B-438D-982B-E427EF07339B}"/>
              </a:ext>
            </a:extLst>
          </p:cNvPr>
          <p:cNvSpPr>
            <a:spLocks noGrp="1"/>
          </p:cNvSpPr>
          <p:nvPr>
            <p:ph type="dt" sz="half" idx="10"/>
          </p:nvPr>
        </p:nvSpPr>
        <p:spPr/>
        <p:txBody>
          <a:bodyPr/>
          <a:lstStyle/>
          <a:p>
            <a:fld id="{7B6E84C6-1F79-4D2E-B363-F6EFFB290386}" type="datetimeFigureOut">
              <a:rPr lang="en-US" smtClean="0"/>
              <a:t>4/13/21</a:t>
            </a:fld>
            <a:endParaRPr lang="en-US"/>
          </a:p>
        </p:txBody>
      </p:sp>
      <p:sp>
        <p:nvSpPr>
          <p:cNvPr id="5" name="Footer Placeholder 4">
            <a:extLst>
              <a:ext uri="{FF2B5EF4-FFF2-40B4-BE49-F238E27FC236}">
                <a16:creationId xmlns:a16="http://schemas.microsoft.com/office/drawing/2014/main" id="{89AC13D1-7DCD-4A57-86FF-6DEE52324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D78DC-C990-4235-8018-D4775FEB5EA2}"/>
              </a:ext>
            </a:extLst>
          </p:cNvPr>
          <p:cNvSpPr>
            <a:spLocks noGrp="1"/>
          </p:cNvSpPr>
          <p:nvPr>
            <p:ph type="sldNum" sz="quarter" idx="12"/>
          </p:nvPr>
        </p:nvSpPr>
        <p:spPr/>
        <p:txBody>
          <a:bodyPr/>
          <a:lstStyle/>
          <a:p>
            <a:fld id="{CAF1C2F7-2A81-4474-A5BA-3E2779B71783}" type="slidenum">
              <a:rPr lang="en-US" smtClean="0"/>
              <a:t>‹#›</a:t>
            </a:fld>
            <a:endParaRPr lang="en-US"/>
          </a:p>
        </p:txBody>
      </p:sp>
    </p:spTree>
    <p:extLst>
      <p:ext uri="{BB962C8B-B14F-4D97-AF65-F5344CB8AC3E}">
        <p14:creationId xmlns:p14="http://schemas.microsoft.com/office/powerpoint/2010/main" val="3712557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6D2FB0-C0BE-4D02-826D-A00FDDBF78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F0B26B-801E-4AA0-A0B7-D8BC030713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593BD8-4CDD-4908-B622-F2116D79E6ED}"/>
              </a:ext>
            </a:extLst>
          </p:cNvPr>
          <p:cNvSpPr>
            <a:spLocks noGrp="1"/>
          </p:cNvSpPr>
          <p:nvPr>
            <p:ph type="dt" sz="half" idx="10"/>
          </p:nvPr>
        </p:nvSpPr>
        <p:spPr/>
        <p:txBody>
          <a:bodyPr/>
          <a:lstStyle/>
          <a:p>
            <a:fld id="{7B6E84C6-1F79-4D2E-B363-F6EFFB290386}" type="datetimeFigureOut">
              <a:rPr lang="en-US" smtClean="0"/>
              <a:t>4/13/21</a:t>
            </a:fld>
            <a:endParaRPr lang="en-US"/>
          </a:p>
        </p:txBody>
      </p:sp>
      <p:sp>
        <p:nvSpPr>
          <p:cNvPr id="5" name="Footer Placeholder 4">
            <a:extLst>
              <a:ext uri="{FF2B5EF4-FFF2-40B4-BE49-F238E27FC236}">
                <a16:creationId xmlns:a16="http://schemas.microsoft.com/office/drawing/2014/main" id="{E71757F9-8161-4E77-BEF6-12F151CCD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689B0D-37B1-4283-8265-DF02B57CACF2}"/>
              </a:ext>
            </a:extLst>
          </p:cNvPr>
          <p:cNvSpPr>
            <a:spLocks noGrp="1"/>
          </p:cNvSpPr>
          <p:nvPr>
            <p:ph type="sldNum" sz="quarter" idx="12"/>
          </p:nvPr>
        </p:nvSpPr>
        <p:spPr/>
        <p:txBody>
          <a:bodyPr/>
          <a:lstStyle/>
          <a:p>
            <a:fld id="{CAF1C2F7-2A81-4474-A5BA-3E2779B71783}" type="slidenum">
              <a:rPr lang="en-US" smtClean="0"/>
              <a:t>‹#›</a:t>
            </a:fld>
            <a:endParaRPr lang="en-US"/>
          </a:p>
        </p:txBody>
      </p:sp>
    </p:spTree>
    <p:extLst>
      <p:ext uri="{BB962C8B-B14F-4D97-AF65-F5344CB8AC3E}">
        <p14:creationId xmlns:p14="http://schemas.microsoft.com/office/powerpoint/2010/main" val="1780161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713C6254-8E4A-014F-AD2C-8D9D2696BC5B}" type="datetimeFigureOut">
              <a:rPr lang="en-US" smtClean="0"/>
              <a:t>4/13/21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923D1FA8-CBDB-C14A-8C54-1CDADFE58237}"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6304522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3101E0-9B28-A845-A411-D567B3D99B82}"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12225535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C6254-8E4A-014F-AD2C-8D9D2696BC5B}"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1FA8-CBDB-C14A-8C54-1CDADFE58237}" type="slidenum">
              <a:rPr lang="en-US" smtClean="0"/>
              <a:t>‹#›</a:t>
            </a:fld>
            <a:endParaRPr lang="en-US"/>
          </a:p>
        </p:txBody>
      </p:sp>
    </p:spTree>
    <p:extLst>
      <p:ext uri="{BB962C8B-B14F-4D97-AF65-F5344CB8AC3E}">
        <p14:creationId xmlns:p14="http://schemas.microsoft.com/office/powerpoint/2010/main" val="4263659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713C6254-8E4A-014F-AD2C-8D9D2696BC5B}" type="datetimeFigureOut">
              <a:rPr lang="en-US" smtClean="0"/>
              <a:t>4/13/21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923D1FA8-CBDB-C14A-8C54-1CDADFE58237}"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890426111"/>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3C6254-8E4A-014F-AD2C-8D9D2696BC5B}" type="datetimeFigureOut">
              <a:rPr lang="en-US" smtClean="0"/>
              <a:t>4/13/21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3D1FA8-CBDB-C14A-8C54-1CDADFE58237}" type="slidenum">
              <a:rPr lang="en-US" smtClean="0"/>
              <a:t>‹#›</a:t>
            </a:fld>
            <a:endParaRPr lang="en-US"/>
          </a:p>
        </p:txBody>
      </p:sp>
    </p:spTree>
    <p:extLst>
      <p:ext uri="{BB962C8B-B14F-4D97-AF65-F5344CB8AC3E}">
        <p14:creationId xmlns:p14="http://schemas.microsoft.com/office/powerpoint/2010/main" val="3035031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3C6254-8E4A-014F-AD2C-8D9D2696BC5B}" type="datetimeFigureOut">
              <a:rPr lang="en-US" smtClean="0"/>
              <a:t>4/13/21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3D1FA8-CBDB-C14A-8C54-1CDADFE58237}" type="slidenum">
              <a:rPr lang="en-US" smtClean="0"/>
              <a:t>‹#›</a:t>
            </a:fld>
            <a:endParaRPr lang="en-US"/>
          </a:p>
        </p:txBody>
      </p:sp>
    </p:spTree>
    <p:extLst>
      <p:ext uri="{BB962C8B-B14F-4D97-AF65-F5344CB8AC3E}">
        <p14:creationId xmlns:p14="http://schemas.microsoft.com/office/powerpoint/2010/main" val="687248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3C6254-8E4A-014F-AD2C-8D9D2696BC5B}" type="datetimeFigureOut">
              <a:rPr lang="en-US" smtClean="0"/>
              <a:t>4/13/21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3D1FA8-CBDB-C14A-8C54-1CDADFE58237}" type="slidenum">
              <a:rPr lang="en-US" smtClean="0"/>
              <a:t>‹#›</a:t>
            </a:fld>
            <a:endParaRPr lang="en-US"/>
          </a:p>
        </p:txBody>
      </p:sp>
    </p:spTree>
    <p:extLst>
      <p:ext uri="{BB962C8B-B14F-4D97-AF65-F5344CB8AC3E}">
        <p14:creationId xmlns:p14="http://schemas.microsoft.com/office/powerpoint/2010/main" val="2350735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C6254-8E4A-014F-AD2C-8D9D2696BC5B}" type="datetimeFigureOut">
              <a:rPr lang="en-US" smtClean="0"/>
              <a:t>4/13/21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3D1FA8-CBDB-C14A-8C54-1CDADFE58237}" type="slidenum">
              <a:rPr lang="en-US" smtClean="0"/>
              <a:t>‹#›</a:t>
            </a:fld>
            <a:endParaRPr lang="en-US"/>
          </a:p>
        </p:txBody>
      </p:sp>
    </p:spTree>
    <p:extLst>
      <p:ext uri="{BB962C8B-B14F-4D97-AF65-F5344CB8AC3E}">
        <p14:creationId xmlns:p14="http://schemas.microsoft.com/office/powerpoint/2010/main" val="7327394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13C6254-8E4A-014F-AD2C-8D9D2696BC5B}" type="datetimeFigureOut">
              <a:rPr lang="en-US" smtClean="0"/>
              <a:t>4/13/21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23D1FA8-CBDB-C14A-8C54-1CDADFE58237}"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7404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713C6254-8E4A-014F-AD2C-8D9D2696BC5B}" type="datetimeFigureOut">
              <a:rPr lang="en-US" smtClean="0"/>
              <a:t>4/13/21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23D1FA8-CBDB-C14A-8C54-1CDADFE58237}"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28833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C6254-8E4A-014F-AD2C-8D9D2696BC5B}"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1FA8-CBDB-C14A-8C54-1CDADFE58237}" type="slidenum">
              <a:rPr lang="en-US" smtClean="0"/>
              <a:t>‹#›</a:t>
            </a:fld>
            <a:endParaRPr lang="en-US"/>
          </a:p>
        </p:txBody>
      </p:sp>
    </p:spTree>
    <p:extLst>
      <p:ext uri="{BB962C8B-B14F-4D97-AF65-F5344CB8AC3E}">
        <p14:creationId xmlns:p14="http://schemas.microsoft.com/office/powerpoint/2010/main" val="257155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3C6254-8E4A-014F-AD2C-8D9D2696BC5B}" type="datetimeFigureOut">
              <a:rPr lang="en-US" smtClean="0"/>
              <a:t>4/13/21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3D1FA8-CBDB-C14A-8C54-1CDADFE58237}" type="slidenum">
              <a:rPr lang="en-US" smtClean="0"/>
              <a:t>‹#›</a:t>
            </a:fld>
            <a:endParaRPr lang="en-US"/>
          </a:p>
        </p:txBody>
      </p:sp>
    </p:spTree>
    <p:extLst>
      <p:ext uri="{BB962C8B-B14F-4D97-AF65-F5344CB8AC3E}">
        <p14:creationId xmlns:p14="http://schemas.microsoft.com/office/powerpoint/2010/main" val="1273506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3101E0-9B28-A845-A411-D567B3D99B82}" type="datetimeFigureOut">
              <a:rPr lang="en-US" smtClean="0"/>
              <a:t>4/13/21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3819305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1"/>
        <p:cNvGrpSpPr/>
        <p:nvPr/>
      </p:nvGrpSpPr>
      <p:grpSpPr>
        <a:xfrm>
          <a:off x="0" y="0"/>
          <a:ext cx="0" cy="0"/>
          <a:chOff x="0" y="0"/>
          <a:chExt cx="0" cy="0"/>
        </a:xfrm>
      </p:grpSpPr>
      <p:sp>
        <p:nvSpPr>
          <p:cNvPr id="24" name="Shape 24"/>
          <p:cNvSpPr txBox="1">
            <a:spLocks noGrp="1"/>
          </p:cNvSpPr>
          <p:nvPr>
            <p:ph type="title"/>
          </p:nvPr>
        </p:nvSpPr>
        <p:spPr>
          <a:xfrm>
            <a:off x="415600" y="496967"/>
            <a:ext cx="11360800" cy="860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415600" y="1890400"/>
            <a:ext cx="11360800" cy="4201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558434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27614801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269884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617903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21132269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2729742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768675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1177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38100" y="5373689"/>
            <a:ext cx="1729317" cy="26828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5" name="Footer Placeholder 4"/>
          <p:cNvSpPr>
            <a:spLocks noGrp="1"/>
          </p:cNvSpPr>
          <p:nvPr>
            <p:ph type="ftr" sz="quarter" idx="11"/>
          </p:nvPr>
        </p:nvSpPr>
        <p:spPr>
          <a:xfrm>
            <a:off x="4165600" y="6245225"/>
            <a:ext cx="38608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endParaRPr lang="en-US" altLang="en-US" dirty="0"/>
          </a:p>
        </p:txBody>
      </p:sp>
      <p:sp>
        <p:nvSpPr>
          <p:cNvPr id="6" name="Slide Number Placeholder 5"/>
          <p:cNvSpPr>
            <a:spLocks noGrp="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35C49DE0-5C94-40DB-85B0-64D75C5B71A9}" type="slidenum">
              <a:rPr lang="es-ES" altLang="en-US"/>
              <a:pPr/>
              <a:t>‹#›</a:t>
            </a:fld>
            <a:endParaRPr lang="es-ES" altLang="en-US" dirty="0"/>
          </a:p>
        </p:txBody>
      </p:sp>
    </p:spTree>
    <p:extLst>
      <p:ext uri="{BB962C8B-B14F-4D97-AF65-F5344CB8AC3E}">
        <p14:creationId xmlns:p14="http://schemas.microsoft.com/office/powerpoint/2010/main" val="3776306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3101E0-9B28-A845-A411-D567B3D99B82}" type="datetimeFigureOut">
              <a:rPr lang="en-US" smtClean="0"/>
              <a:t>4/13/21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3725949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3101E0-9B28-A845-A411-D567B3D99B82}" type="datetimeFigureOut">
              <a:rPr lang="en-US" smtClean="0"/>
              <a:t>4/13/21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2584209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3101E0-9B28-A845-A411-D567B3D99B82}" type="datetimeFigureOut">
              <a:rPr lang="en-US" smtClean="0"/>
              <a:t>4/13/21</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125163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53101E0-9B28-A845-A411-D567B3D99B82}" type="datetimeFigureOut">
              <a:rPr lang="en-US" smtClean="0"/>
              <a:t>4/13/21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2412772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53101E0-9B28-A845-A411-D567B3D99B82}" type="datetimeFigureOut">
              <a:rPr lang="en-US" smtClean="0"/>
              <a:t>4/13/21</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4AC4DD5-72AF-9C45-8C60-5C61A5498D67}" type="slidenum">
              <a:rPr lang="en-US" smtClean="0"/>
              <a:t>‹#›</a:t>
            </a:fld>
            <a:endParaRPr lang="en-US"/>
          </a:p>
        </p:txBody>
      </p:sp>
    </p:spTree>
    <p:extLst>
      <p:ext uri="{BB962C8B-B14F-4D97-AF65-F5344CB8AC3E}">
        <p14:creationId xmlns:p14="http://schemas.microsoft.com/office/powerpoint/2010/main" val="3894625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cstate="email">
                <a:duotone>
                  <a:schemeClr val="dk2">
                    <a:shade val="69000"/>
                    <a:hueMod val="91000"/>
                    <a:satMod val="164000"/>
                    <a:lumMod val="74000"/>
                  </a:schemeClr>
                  <a:schemeClr val="dk2">
                    <a:hueMod val="124000"/>
                    <a:satMod val="140000"/>
                    <a:lumMod val="142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953101E0-9B28-A845-A411-D567B3D99B82}" type="datetimeFigureOut">
              <a:rPr lang="en-US" smtClean="0"/>
              <a:t>4/13/21</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54AC4DD5-72AF-9C45-8C60-5C61A5498D67}" type="slidenum">
              <a:rPr lang="en-US" smtClean="0"/>
              <a:t>‹#›</a:t>
            </a:fld>
            <a:endParaRPr lang="en-US"/>
          </a:p>
        </p:txBody>
      </p:sp>
    </p:spTree>
    <p:extLst>
      <p:ext uri="{BB962C8B-B14F-4D97-AF65-F5344CB8AC3E}">
        <p14:creationId xmlns:p14="http://schemas.microsoft.com/office/powerpoint/2010/main" val="140302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62D1C6-9949-41BB-9AAB-ED74988838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564976-A8ED-41FA-B047-6357DA33BC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39829-A10C-4930-B6D9-681E477314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E84C6-1F79-4D2E-B363-F6EFFB290386}" type="datetimeFigureOut">
              <a:rPr lang="en-US" smtClean="0"/>
              <a:t>4/13/21</a:t>
            </a:fld>
            <a:endParaRPr lang="en-US"/>
          </a:p>
        </p:txBody>
      </p:sp>
      <p:sp>
        <p:nvSpPr>
          <p:cNvPr id="5" name="Footer Placeholder 4">
            <a:extLst>
              <a:ext uri="{FF2B5EF4-FFF2-40B4-BE49-F238E27FC236}">
                <a16:creationId xmlns:a16="http://schemas.microsoft.com/office/drawing/2014/main" id="{290911CC-261E-4F33-935D-76BB047096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44E41F-FEF3-449D-9C4F-A9CD38FDBB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1C2F7-2A81-4474-A5BA-3E2779B71783}" type="slidenum">
              <a:rPr lang="en-US" smtClean="0"/>
              <a:t>‹#›</a:t>
            </a:fld>
            <a:endParaRPr lang="en-US"/>
          </a:p>
        </p:txBody>
      </p:sp>
    </p:spTree>
    <p:extLst>
      <p:ext uri="{BB962C8B-B14F-4D97-AF65-F5344CB8AC3E}">
        <p14:creationId xmlns:p14="http://schemas.microsoft.com/office/powerpoint/2010/main" val="41068164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713C6254-8E4A-014F-AD2C-8D9D2696BC5B}" type="datetimeFigureOut">
              <a:rPr lang="en-US" smtClean="0"/>
              <a:t>4/13/21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23D1FA8-CBDB-C14A-8C54-1CDADFE58237}" type="slidenum">
              <a:rPr lang="en-US" smtClean="0"/>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1612819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dirty="0"/>
          </a:p>
        </p:txBody>
      </p:sp>
    </p:spTree>
    <p:extLst>
      <p:ext uri="{BB962C8B-B14F-4D97-AF65-F5344CB8AC3E}">
        <p14:creationId xmlns:p14="http://schemas.microsoft.com/office/powerpoint/2010/main" val="217425114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0.xml"/><Relationship Id="rId1" Type="http://schemas.openxmlformats.org/officeDocument/2006/relationships/video" Target="https://www.youtube.com/embed/lWaZDiLte7M?feature=oembed" TargetMode="Externa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video" Target="https://www.youtube.com/embed/_O8HgiILrIU?feature=oembed" TargetMode="Externa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gif"/></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hyperlink" Target="mailto:mdriver6@kennesaw.edu"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50.jpeg"/><Relationship Id="rId5" Type="http://schemas.openxmlformats.org/officeDocument/2006/relationships/hyperlink" Target="mailto:Kristin.murphy@umb.edu" TargetMode="External"/><Relationship Id="rId4" Type="http://schemas.openxmlformats.org/officeDocument/2006/relationships/hyperlink" Target="mailto:kzimme10@Kennesaw.ed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2.png"/><Relationship Id="rId7" Type="http://schemas.openxmlformats.org/officeDocument/2006/relationships/diagramColors" Target="../diagrams/colors2.xml"/><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57.emf"/></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59.sv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4.png"/><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6.xml"/><Relationship Id="rId5" Type="http://schemas.openxmlformats.org/officeDocument/2006/relationships/image" Target="../media/image11.tiff"/><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A195-E1BE-E14F-A104-33D588C73EAF}"/>
              </a:ext>
            </a:extLst>
          </p:cNvPr>
          <p:cNvSpPr>
            <a:spLocks noGrp="1"/>
          </p:cNvSpPr>
          <p:nvPr>
            <p:ph type="ctrTitle"/>
          </p:nvPr>
        </p:nvSpPr>
        <p:spPr/>
        <p:txBody>
          <a:bodyPr/>
          <a:lstStyle/>
          <a:p>
            <a:r>
              <a:rPr lang="en-US" dirty="0"/>
              <a:t>Putting HLPs into practice: Strategies, partnerships, and evaluation</a:t>
            </a:r>
          </a:p>
        </p:txBody>
      </p:sp>
      <p:sp>
        <p:nvSpPr>
          <p:cNvPr id="3" name="Subtitle 2">
            <a:extLst>
              <a:ext uri="{FF2B5EF4-FFF2-40B4-BE49-F238E27FC236}">
                <a16:creationId xmlns:a16="http://schemas.microsoft.com/office/drawing/2014/main" id="{B0B0E663-B22C-5344-887A-21EAA4EBE5F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56355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Simulated Practice</a:t>
            </a:r>
          </a:p>
        </p:txBody>
      </p:sp>
      <p:sp>
        <p:nvSpPr>
          <p:cNvPr id="3" name="Content Placeholder 2"/>
          <p:cNvSpPr>
            <a:spLocks noGrp="1"/>
          </p:cNvSpPr>
          <p:nvPr>
            <p:ph idx="1"/>
          </p:nvPr>
        </p:nvSpPr>
        <p:spPr>
          <a:xfrm>
            <a:off x="1371600" y="1447800"/>
            <a:ext cx="9601200" cy="3581400"/>
          </a:xfrm>
        </p:spPr>
        <p:txBody>
          <a:bodyPr>
            <a:noAutofit/>
          </a:bodyPr>
          <a:lstStyle/>
          <a:p>
            <a:r>
              <a:rPr lang="en-US" sz="2400" dirty="0"/>
              <a:t>The use of simulations is a </a:t>
            </a:r>
            <a:r>
              <a:rPr lang="en-US" sz="2400" dirty="0">
                <a:solidFill>
                  <a:srgbClr val="800000"/>
                </a:solidFill>
              </a:rPr>
              <a:t>well-validated approac</a:t>
            </a:r>
            <a:r>
              <a:rPr lang="en-US" sz="2400" dirty="0"/>
              <a:t>h for students in fields </a:t>
            </a:r>
            <a:r>
              <a:rPr lang="en-US" sz="2400" dirty="0">
                <a:solidFill>
                  <a:srgbClr val="800000"/>
                </a:solidFill>
              </a:rPr>
              <a:t>outside of education </a:t>
            </a:r>
            <a:r>
              <a:rPr lang="en-US" sz="2400" dirty="0"/>
              <a:t>such as military and medical training (</a:t>
            </a:r>
            <a:r>
              <a:rPr lang="en-US" sz="2400" dirty="0" err="1"/>
              <a:t>McGaghie</a:t>
            </a:r>
            <a:r>
              <a:rPr lang="en-US" sz="2400" dirty="0"/>
              <a:t>, Issenberg, </a:t>
            </a:r>
            <a:r>
              <a:rPr lang="en-US" sz="2400" dirty="0" err="1"/>
              <a:t>Petrusa</a:t>
            </a:r>
            <a:r>
              <a:rPr lang="en-US" sz="2400" dirty="0"/>
              <a:t>, &amp; </a:t>
            </a:r>
            <a:r>
              <a:rPr lang="en-US" sz="2400" dirty="0" err="1"/>
              <a:t>Scalese</a:t>
            </a:r>
            <a:r>
              <a:rPr lang="en-US" sz="2400" dirty="0"/>
              <a:t>, 2010). </a:t>
            </a:r>
          </a:p>
        </p:txBody>
      </p:sp>
      <p:pic>
        <p:nvPicPr>
          <p:cNvPr id="7" name="Picture 6" descr="cockpit in a flight simulat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3131" y="3049900"/>
            <a:ext cx="3231213" cy="2360300"/>
          </a:xfrm>
          <a:prstGeom prst="rect">
            <a:avLst/>
          </a:prstGeom>
        </p:spPr>
      </p:pic>
      <p:pic>
        <p:nvPicPr>
          <p:cNvPr id="5" name="Picture 4" descr="an airplane cockpi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4580" y="3049900"/>
            <a:ext cx="3059243" cy="2294432"/>
          </a:xfrm>
          <a:prstGeom prst="rect">
            <a:avLst/>
          </a:prstGeom>
        </p:spPr>
      </p:pic>
      <p:pic>
        <p:nvPicPr>
          <p:cNvPr id="9" name="Picture 8" descr="Delta airplane in flight"/>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09168" y="4591410"/>
            <a:ext cx="2260588" cy="1505843"/>
          </a:xfrm>
          <a:prstGeom prst="rect">
            <a:avLst/>
          </a:prstGeom>
        </p:spPr>
      </p:pic>
    </p:spTree>
    <p:extLst>
      <p:ext uri="{BB962C8B-B14F-4D97-AF65-F5344CB8AC3E}">
        <p14:creationId xmlns:p14="http://schemas.microsoft.com/office/powerpoint/2010/main" val="331916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582869" y="185565"/>
            <a:ext cx="11360800" cy="860000"/>
          </a:xfrm>
          <a:prstGeom prst="rect">
            <a:avLst/>
          </a:prstGeom>
        </p:spPr>
        <p:txBody>
          <a:bodyPr vert="horz" lIns="121900" tIns="121900" rIns="121900" bIns="121900" rtlCol="0" anchor="t" anchorCtr="0">
            <a:noAutofit/>
          </a:bodyPr>
          <a:lstStyle/>
          <a:p>
            <a:r>
              <a:rPr lang="en-US" dirty="0"/>
              <a:t>Mixed Reality S</a:t>
            </a:r>
            <a:r>
              <a:rPr lang="en" dirty="0"/>
              <a:t>imulations</a:t>
            </a:r>
          </a:p>
        </p:txBody>
      </p:sp>
      <p:sp>
        <p:nvSpPr>
          <p:cNvPr id="87" name="Shape 87"/>
          <p:cNvSpPr txBox="1">
            <a:spLocks noGrp="1"/>
          </p:cNvSpPr>
          <p:nvPr>
            <p:ph type="body" idx="1"/>
          </p:nvPr>
        </p:nvSpPr>
        <p:spPr>
          <a:xfrm>
            <a:off x="176800" y="1389129"/>
            <a:ext cx="11599600" cy="3056087"/>
          </a:xfrm>
          <a:prstGeom prst="rect">
            <a:avLst/>
          </a:prstGeom>
          <a:solidFill>
            <a:schemeClr val="lt1"/>
          </a:solidFill>
        </p:spPr>
        <p:txBody>
          <a:bodyPr vert="horz" lIns="121900" tIns="121900" rIns="121900" bIns="121900" rtlCol="0" anchor="t" anchorCtr="0">
            <a:noAutofit/>
          </a:bodyPr>
          <a:lstStyle/>
          <a:p>
            <a:pPr marL="584185">
              <a:buSzPct val="100000"/>
            </a:pPr>
            <a:r>
              <a:rPr lang="en" sz="2800" dirty="0"/>
              <a:t>Similar to flight simulator training used for pilots before they fly an actual airplane</a:t>
            </a:r>
            <a:endParaRPr lang="en-US" sz="2800" dirty="0"/>
          </a:p>
          <a:p>
            <a:pPr marL="584185">
              <a:buSzPct val="100000"/>
            </a:pPr>
            <a:r>
              <a:rPr lang="en-US" sz="2800" dirty="0"/>
              <a:t>Bridge: I</a:t>
            </a:r>
            <a:r>
              <a:rPr lang="en" sz="2800" dirty="0"/>
              <a:t>ntermediary step to practice new skills with avatars (students and adults, e.g., co-teachers, parents, administrators…) before or alongside implementing in the field – never a replacement</a:t>
            </a:r>
            <a:endParaRPr lang="en-US" sz="2800" dirty="0"/>
          </a:p>
          <a:p>
            <a:pPr marL="584185">
              <a:buSzPct val="100000"/>
            </a:pPr>
            <a:r>
              <a:rPr lang="en-US" sz="2800" dirty="0"/>
              <a:t>Practice complex social interactions</a:t>
            </a:r>
            <a:r>
              <a:rPr lang="en" sz="2800" dirty="0" err="1">
                <a:solidFill>
                  <a:srgbClr val="FFFFFF"/>
                </a:solidFill>
              </a:rPr>
              <a:t>ssroom</a:t>
            </a:r>
            <a:r>
              <a:rPr lang="en" sz="2800" dirty="0">
                <a:solidFill>
                  <a:srgbClr val="FFFFFF"/>
                </a:solidFill>
              </a:rPr>
              <a:t> teaching above and beyond traditional methods of teacher preparation (Straub et al., 2015). </a:t>
            </a:r>
          </a:p>
        </p:txBody>
      </p:sp>
      <p:pic>
        <p:nvPicPr>
          <p:cNvPr id="3" name="Picture 2" descr="a woman sitting in a doctor's offi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445216"/>
            <a:ext cx="4288317" cy="2411849"/>
          </a:xfrm>
          <a:prstGeom prst="rect">
            <a:avLst/>
          </a:prstGeom>
        </p:spPr>
      </p:pic>
      <p:pic>
        <p:nvPicPr>
          <p:cNvPr id="4" name="Picture 3" descr="a woman sitting in an offic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04667" y="4450027"/>
            <a:ext cx="4283847" cy="2407973"/>
          </a:xfrm>
          <a:prstGeom prst="rect">
            <a:avLst/>
          </a:prstGeom>
        </p:spPr>
      </p:pic>
      <p:pic>
        <p:nvPicPr>
          <p:cNvPr id="9" name="Content Placeholder 4" descr="five students sitting around a table">
            <a:extLst>
              <a:ext uri="{FF2B5EF4-FFF2-40B4-BE49-F238E27FC236}">
                <a16:creationId xmlns:a16="http://schemas.microsoft.com/office/drawing/2014/main" id="{ED030551-7EB1-4149-9DA0-064AD68176A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53400" y="4445215"/>
            <a:ext cx="4038600" cy="2411849"/>
          </a:xfrm>
          <a:prstGeom prst="rect">
            <a:avLst/>
          </a:prstGeom>
        </p:spPr>
      </p:pic>
      <p:sp>
        <p:nvSpPr>
          <p:cNvPr id="2" name="Rectangle 1">
            <a:extLst>
              <a:ext uri="{FF2B5EF4-FFF2-40B4-BE49-F238E27FC236}">
                <a16:creationId xmlns:a16="http://schemas.microsoft.com/office/drawing/2014/main" id="{AB782E3D-B7A2-4046-9250-308A85E1B183}"/>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 </a:t>
            </a:r>
          </a:p>
        </p:txBody>
      </p:sp>
    </p:spTree>
    <p:extLst>
      <p:ext uri="{BB962C8B-B14F-4D97-AF65-F5344CB8AC3E}">
        <p14:creationId xmlns:p14="http://schemas.microsoft.com/office/powerpoint/2010/main" val="189558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6"/>
          <p:cNvSpPr txBox="1">
            <a:spLocks noGrp="1"/>
          </p:cNvSpPr>
          <p:nvPr>
            <p:ph type="title"/>
          </p:nvPr>
        </p:nvSpPr>
        <p:spPr>
          <a:xfrm>
            <a:off x="1981200" y="256479"/>
            <a:ext cx="8229600" cy="674856"/>
          </a:xfrm>
          <a:prstGeom prst="rect">
            <a:avLst/>
          </a:prstGeom>
          <a:solidFill>
            <a:srgbClr val="9FCB99"/>
          </a:solidFill>
          <a:ln>
            <a:noFill/>
          </a:ln>
        </p:spPr>
        <p:txBody>
          <a:bodyPr spcFirstLastPara="1" vert="horz" wrap="square" lIns="91425" tIns="45700" rIns="91425" bIns="45700" rtlCol="0" anchor="ctr" anchorCtr="0">
            <a:noAutofit/>
          </a:bodyPr>
          <a:lstStyle/>
          <a:p>
            <a:pPr>
              <a:spcBef>
                <a:spcPts val="0"/>
              </a:spcBef>
              <a:buClr>
                <a:srgbClr val="000000"/>
              </a:buClr>
            </a:pPr>
            <a:r>
              <a:rPr lang="en-US" sz="2500" b="1" dirty="0">
                <a:solidFill>
                  <a:srgbClr val="000000"/>
                </a:solidFill>
                <a:latin typeface="Arial"/>
                <a:ea typeface="Arial"/>
                <a:cs typeface="Arial"/>
                <a:sym typeface="Arial"/>
              </a:rPr>
              <a:t>How does it work? How is this different from virtual reality? MRS is powered by a blend of . . . </a:t>
            </a:r>
            <a:endParaRPr sz="2500" b="1" dirty="0">
              <a:solidFill>
                <a:srgbClr val="000000"/>
              </a:solidFill>
              <a:latin typeface="Arial"/>
              <a:ea typeface="Arial"/>
              <a:cs typeface="Arial"/>
              <a:sym typeface="Arial"/>
            </a:endParaRPr>
          </a:p>
        </p:txBody>
      </p:sp>
      <p:sp>
        <p:nvSpPr>
          <p:cNvPr id="250" name="Google Shape;250;p26"/>
          <p:cNvSpPr txBox="1">
            <a:spLocks noGrp="1"/>
          </p:cNvSpPr>
          <p:nvPr>
            <p:ph type="body" idx="1"/>
          </p:nvPr>
        </p:nvSpPr>
        <p:spPr>
          <a:xfrm>
            <a:off x="1981200" y="1240101"/>
            <a:ext cx="4040188" cy="639762"/>
          </a:xfrm>
          <a:prstGeom prst="rect">
            <a:avLst/>
          </a:prstGeom>
          <a:noFill/>
          <a:ln>
            <a:noFill/>
          </a:ln>
        </p:spPr>
        <p:txBody>
          <a:bodyPr spcFirstLastPara="1" vert="horz" wrap="square" lIns="91425" tIns="45700" rIns="91425" bIns="45700" rtlCol="0" anchor="b" anchorCtr="0">
            <a:noAutofit/>
          </a:bodyPr>
          <a:lstStyle/>
          <a:p>
            <a:pPr>
              <a:buClr>
                <a:schemeClr val="dk1"/>
              </a:buClr>
            </a:pPr>
            <a:r>
              <a:rPr lang="en-US" sz="2400" b="1" dirty="0">
                <a:solidFill>
                  <a:schemeClr val="dk1"/>
                </a:solidFill>
                <a:latin typeface="Calibri"/>
                <a:ea typeface="Calibri"/>
                <a:cs typeface="Calibri"/>
                <a:sym typeface="Calibri"/>
              </a:rPr>
              <a:t>Artificial Intelligence</a:t>
            </a:r>
            <a:endParaRPr sz="2400" b="1" dirty="0">
              <a:solidFill>
                <a:schemeClr val="dk1"/>
              </a:solidFill>
              <a:latin typeface="Calibri"/>
              <a:ea typeface="Calibri"/>
              <a:cs typeface="Calibri"/>
              <a:sym typeface="Calibri"/>
            </a:endParaRPr>
          </a:p>
        </p:txBody>
      </p:sp>
      <p:sp>
        <p:nvSpPr>
          <p:cNvPr id="254" name="Google Shape;254;p26"/>
          <p:cNvSpPr txBox="1"/>
          <p:nvPr/>
        </p:nvSpPr>
        <p:spPr>
          <a:xfrm>
            <a:off x="5393352" y="1292784"/>
            <a:ext cx="386862" cy="639762"/>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Calibri"/>
                <a:cs typeface="Calibri"/>
                <a:sym typeface="Calibri"/>
              </a:rPr>
              <a:t>+</a:t>
            </a:r>
            <a:endParaRPr kumimoji="0" sz="3200" b="1"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1" name="Google Shape;251;p26"/>
          <p:cNvSpPr txBox="1">
            <a:spLocks noGrp="1"/>
          </p:cNvSpPr>
          <p:nvPr>
            <p:ph type="body" idx="3"/>
          </p:nvPr>
        </p:nvSpPr>
        <p:spPr>
          <a:xfrm>
            <a:off x="6500448" y="1253490"/>
            <a:ext cx="3886753" cy="639762"/>
          </a:xfrm>
          <a:prstGeom prst="rect">
            <a:avLst/>
          </a:prstGeom>
          <a:noFill/>
          <a:ln>
            <a:noFill/>
          </a:ln>
        </p:spPr>
        <p:txBody>
          <a:bodyPr spcFirstLastPara="1" vert="horz" wrap="square" lIns="91425" tIns="45700" rIns="91425" bIns="45700" rtlCol="0" anchor="b" anchorCtr="0">
            <a:noAutofit/>
          </a:bodyPr>
          <a:lstStyle/>
          <a:p>
            <a:pPr>
              <a:buClr>
                <a:schemeClr val="dk1"/>
              </a:buClr>
            </a:pPr>
            <a:r>
              <a:rPr lang="en-US" sz="2400" b="1">
                <a:solidFill>
                  <a:schemeClr val="dk1"/>
                </a:solidFill>
                <a:latin typeface="Calibri"/>
                <a:ea typeface="Calibri"/>
                <a:cs typeface="Calibri"/>
                <a:sym typeface="Calibri"/>
              </a:rPr>
              <a:t>Human Intelligence</a:t>
            </a:r>
            <a:endParaRPr sz="2400" b="1">
              <a:solidFill>
                <a:schemeClr val="dk1"/>
              </a:solidFill>
              <a:latin typeface="Calibri"/>
              <a:ea typeface="Calibri"/>
              <a:cs typeface="Calibri"/>
              <a:sym typeface="Calibri"/>
            </a:endParaRPr>
          </a:p>
        </p:txBody>
      </p:sp>
      <p:sp>
        <p:nvSpPr>
          <p:cNvPr id="252" name="Google Shape;252;p26"/>
          <p:cNvSpPr txBox="1">
            <a:spLocks noGrp="1"/>
          </p:cNvSpPr>
          <p:nvPr>
            <p:ph type="body" idx="4"/>
          </p:nvPr>
        </p:nvSpPr>
        <p:spPr>
          <a:xfrm>
            <a:off x="6021388" y="1980824"/>
            <a:ext cx="5620485" cy="3951287"/>
          </a:xfrm>
          <a:prstGeom prst="rect">
            <a:avLst/>
          </a:prstGeom>
          <a:noFill/>
          <a:ln>
            <a:noFill/>
          </a:ln>
        </p:spPr>
        <p:txBody>
          <a:bodyPr spcFirstLastPara="1" vert="horz" wrap="square" lIns="91425" tIns="45700" rIns="91425" bIns="45700" rtlCol="0" anchor="t" anchorCtr="0">
            <a:noAutofit/>
          </a:bodyPr>
          <a:lstStyle/>
          <a:p>
            <a:pPr marL="0" indent="0">
              <a:spcBef>
                <a:spcPts val="0"/>
              </a:spcBef>
              <a:spcAft>
                <a:spcPts val="0"/>
              </a:spcAft>
              <a:buClr>
                <a:schemeClr val="dk1"/>
              </a:buClr>
              <a:buNone/>
            </a:pPr>
            <a:r>
              <a:rPr lang="en-US" sz="2400" b="1" i="1" dirty="0">
                <a:solidFill>
                  <a:schemeClr val="dk1"/>
                </a:solidFill>
                <a:latin typeface="Calibri"/>
                <a:ea typeface="Calibri"/>
                <a:cs typeface="Calibri"/>
                <a:sym typeface="Calibri"/>
              </a:rPr>
              <a:t>“Human-in-the-loop” paradigm</a:t>
            </a:r>
          </a:p>
          <a:p>
            <a:pPr marL="0" indent="0">
              <a:spcBef>
                <a:spcPts val="0"/>
              </a:spcBef>
              <a:spcAft>
                <a:spcPts val="0"/>
              </a:spcAft>
              <a:buClr>
                <a:schemeClr val="dk1"/>
              </a:buClr>
              <a:buNone/>
            </a:pPr>
            <a:r>
              <a:rPr lang="en-US" sz="2400" dirty="0">
                <a:solidFill>
                  <a:schemeClr val="dk1"/>
                </a:solidFill>
                <a:latin typeface="Calibri"/>
                <a:ea typeface="Calibri"/>
                <a:cs typeface="Calibri"/>
                <a:sym typeface="Calibri"/>
              </a:rPr>
              <a:t>Simulation specialists orchestrate the verbal and nonverbal interactions between avatar-based characters and the trainee </a:t>
            </a:r>
            <a:r>
              <a:rPr lang="en-US" sz="2400" i="1" dirty="0">
                <a:solidFill>
                  <a:schemeClr val="dk1"/>
                </a:solidFill>
                <a:latin typeface="Calibri"/>
                <a:ea typeface="Calibri"/>
                <a:cs typeface="Calibri"/>
                <a:sym typeface="Calibri"/>
              </a:rPr>
              <a:t>during</a:t>
            </a:r>
            <a:r>
              <a:rPr lang="en-US" sz="2400" dirty="0">
                <a:solidFill>
                  <a:schemeClr val="dk1"/>
                </a:solidFill>
                <a:latin typeface="Calibri"/>
                <a:ea typeface="Calibri"/>
                <a:cs typeface="Calibri"/>
                <a:sym typeface="Calibri"/>
              </a:rPr>
              <a:t> the simulation.</a:t>
            </a:r>
          </a:p>
          <a:p>
            <a:pPr marL="0" indent="0">
              <a:spcBef>
                <a:spcPts val="0"/>
              </a:spcBef>
              <a:spcAft>
                <a:spcPts val="0"/>
              </a:spcAft>
              <a:buClr>
                <a:schemeClr val="dk1"/>
              </a:buClr>
              <a:buNone/>
            </a:pPr>
            <a:endParaRPr lang="en-US" sz="2400" dirty="0">
              <a:solidFill>
                <a:schemeClr val="dk1"/>
              </a:solidFill>
              <a:latin typeface="Calibri"/>
              <a:cs typeface="Calibri"/>
              <a:sym typeface="Calibri"/>
            </a:endParaRPr>
          </a:p>
          <a:p>
            <a:pPr marL="0" indent="0">
              <a:spcBef>
                <a:spcPts val="0"/>
              </a:spcBef>
              <a:spcAft>
                <a:spcPts val="0"/>
              </a:spcAft>
              <a:buClr>
                <a:schemeClr val="dk1"/>
              </a:buClr>
              <a:buNone/>
            </a:pPr>
            <a:r>
              <a:rPr lang="en-US" sz="2400" dirty="0">
                <a:solidFill>
                  <a:schemeClr val="dk1"/>
                </a:solidFill>
                <a:latin typeface="Calibri"/>
                <a:cs typeface="Calibri"/>
                <a:sym typeface="Calibri"/>
              </a:rPr>
              <a:t>More authentic interactions than virtual reality</a:t>
            </a:r>
          </a:p>
          <a:p>
            <a:pPr lvl="1" fontAlgn="base">
              <a:spcBef>
                <a:spcPts val="300"/>
              </a:spcBef>
            </a:pPr>
            <a:r>
              <a:rPr lang="en-US" sz="2400" i="0" dirty="0"/>
              <a:t>Activates the neural pathways required to turn new skills into daily routines​</a:t>
            </a:r>
          </a:p>
          <a:p>
            <a:pPr lvl="1" fontAlgn="base">
              <a:spcBef>
                <a:spcPts val="300"/>
              </a:spcBef>
            </a:pPr>
            <a:r>
              <a:rPr lang="en-US" sz="2400" i="0" dirty="0"/>
              <a:t>Provides a safe environment for feedback and coaching​</a:t>
            </a:r>
          </a:p>
          <a:p>
            <a:pPr marL="0" indent="0">
              <a:spcBef>
                <a:spcPts val="0"/>
              </a:spcBef>
              <a:spcAft>
                <a:spcPts val="0"/>
              </a:spcAft>
              <a:buClr>
                <a:schemeClr val="dk1"/>
              </a:buClr>
              <a:buNone/>
            </a:pPr>
            <a:endParaRPr lang="en-US" sz="2400" dirty="0">
              <a:solidFill>
                <a:schemeClr val="dk1"/>
              </a:solidFill>
              <a:latin typeface="Calibri"/>
              <a:cs typeface="Calibri"/>
              <a:sym typeface="Calibri"/>
            </a:endParaRPr>
          </a:p>
          <a:p>
            <a:pPr marL="0" indent="0">
              <a:spcBef>
                <a:spcPts val="0"/>
              </a:spcBef>
              <a:spcAft>
                <a:spcPts val="0"/>
              </a:spcAft>
              <a:buClr>
                <a:schemeClr val="dk1"/>
              </a:buClr>
              <a:buNone/>
            </a:pPr>
            <a:endParaRPr dirty="0"/>
          </a:p>
          <a:p>
            <a:pPr marL="342900" indent="-190500">
              <a:spcBef>
                <a:spcPts val="480"/>
              </a:spcBef>
              <a:spcAft>
                <a:spcPts val="0"/>
              </a:spcAft>
              <a:buClr>
                <a:schemeClr val="dk1"/>
              </a:buClr>
              <a:buSzPts val="2400"/>
              <a:buNone/>
            </a:pPr>
            <a:endParaRPr sz="2400" dirty="0">
              <a:solidFill>
                <a:schemeClr val="dk1"/>
              </a:solidFill>
              <a:latin typeface="Calibri"/>
              <a:ea typeface="Calibri"/>
              <a:cs typeface="Calibri"/>
              <a:sym typeface="Calibri"/>
            </a:endParaRPr>
          </a:p>
          <a:p>
            <a:pPr marL="342900" indent="-190500">
              <a:spcBef>
                <a:spcPts val="480"/>
              </a:spcBef>
              <a:spcAft>
                <a:spcPts val="0"/>
              </a:spcAft>
              <a:buClr>
                <a:schemeClr val="dk1"/>
              </a:buClr>
              <a:buSzPts val="2400"/>
              <a:buNone/>
            </a:pPr>
            <a:endParaRPr sz="2400" dirty="0">
              <a:solidFill>
                <a:schemeClr val="dk1"/>
              </a:solidFill>
              <a:latin typeface="Calibri"/>
              <a:ea typeface="Calibri"/>
              <a:cs typeface="Calibri"/>
              <a:sym typeface="Calibri"/>
            </a:endParaRPr>
          </a:p>
        </p:txBody>
      </p:sp>
      <p:pic>
        <p:nvPicPr>
          <p:cNvPr id="255" name="Google Shape;255;p26" descr="an simulated woman in a classroom"/>
          <p:cNvPicPr preferRelativeResize="0">
            <a:picLocks noGrp="1"/>
          </p:cNvPicPr>
          <p:nvPr>
            <p:ph type="body" idx="2"/>
          </p:nvPr>
        </p:nvPicPr>
        <p:blipFill rotWithShape="1">
          <a:blip r:embed="rId3" cstate="email">
            <a:alphaModFix/>
            <a:extLst>
              <a:ext uri="{28A0092B-C50C-407E-A947-70E740481C1C}">
                <a14:useLocalDpi xmlns:a14="http://schemas.microsoft.com/office/drawing/2010/main"/>
              </a:ext>
            </a:extLst>
          </a:blip>
          <a:srcRect t="-3194"/>
          <a:stretch/>
        </p:blipFill>
        <p:spPr>
          <a:xfrm>
            <a:off x="1981201" y="1980825"/>
            <a:ext cx="3052665" cy="3460605"/>
          </a:xfrm>
          <a:prstGeom prst="rect">
            <a:avLst/>
          </a:prstGeom>
          <a:noFill/>
          <a:ln>
            <a:noFill/>
          </a:ln>
        </p:spPr>
      </p:pic>
      <p:sp>
        <p:nvSpPr>
          <p:cNvPr id="253" name="Google Shape;253;p26"/>
          <p:cNvSpPr txBox="1">
            <a:spLocks noGrp="1"/>
          </p:cNvSpPr>
          <p:nvPr>
            <p:ph type="sldNum" idx="12"/>
          </p:nvPr>
        </p:nvSpPr>
        <p:spPr>
          <a:xfrm>
            <a:off x="8077200" y="6356351"/>
            <a:ext cx="2133600" cy="365125"/>
          </a:xfrm>
          <a:prstGeom prst="rect">
            <a:avLst/>
          </a:prstGeom>
          <a:noFill/>
          <a:ln>
            <a:noFill/>
          </a:ln>
        </p:spPr>
        <p:txBody>
          <a:bodyPr spcFirstLastPara="1" vert="horz" wrap="square" lIns="91425" tIns="45700" rIns="91425" bIns="45700" rtlCol="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076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oman giving a presentation about using simulations for teach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8885" y="955623"/>
            <a:ext cx="8794229" cy="4946754"/>
          </a:xfrm>
          <a:prstGeom prst="rect">
            <a:avLst/>
          </a:prstGeom>
        </p:spPr>
      </p:pic>
    </p:spTree>
    <p:extLst>
      <p:ext uri="{BB962C8B-B14F-4D97-AF65-F5344CB8AC3E}">
        <p14:creationId xmlns:p14="http://schemas.microsoft.com/office/powerpoint/2010/main" val="1825693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B211-154D-864B-BEF6-871F04CAC744}"/>
              </a:ext>
            </a:extLst>
          </p:cNvPr>
          <p:cNvSpPr>
            <a:spLocks noGrp="1"/>
          </p:cNvSpPr>
          <p:nvPr>
            <p:ph type="title"/>
          </p:nvPr>
        </p:nvSpPr>
        <p:spPr/>
        <p:txBody>
          <a:bodyPr/>
          <a:lstStyle/>
          <a:p>
            <a:r>
              <a:rPr lang="en-US" dirty="0"/>
              <a:t>Meet the Adults</a:t>
            </a:r>
          </a:p>
        </p:txBody>
      </p:sp>
      <p:pic>
        <p:nvPicPr>
          <p:cNvPr id="9" name="Picture 8" descr="A simulated woman">
            <a:extLst>
              <a:ext uri="{FF2B5EF4-FFF2-40B4-BE49-F238E27FC236}">
                <a16:creationId xmlns:a16="http://schemas.microsoft.com/office/drawing/2014/main" id="{9A4EBD58-8635-1243-856A-C08E3EC609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18945" y="1734372"/>
            <a:ext cx="2630266" cy="2450419"/>
          </a:xfrm>
          <a:prstGeom prst="rect">
            <a:avLst/>
          </a:prstGeom>
        </p:spPr>
      </p:pic>
      <p:pic>
        <p:nvPicPr>
          <p:cNvPr id="11" name="Picture 10" descr="a simulated man">
            <a:extLst>
              <a:ext uri="{FF2B5EF4-FFF2-40B4-BE49-F238E27FC236}">
                <a16:creationId xmlns:a16="http://schemas.microsoft.com/office/drawing/2014/main" id="{FFCC70F6-5366-F742-81DD-55EB377112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34765" y="1768839"/>
            <a:ext cx="2454533" cy="2361323"/>
          </a:xfrm>
          <a:prstGeom prst="rect">
            <a:avLst/>
          </a:prstGeom>
        </p:spPr>
      </p:pic>
      <p:pic>
        <p:nvPicPr>
          <p:cNvPr id="13" name="Picture 12" descr="another simulated man">
            <a:extLst>
              <a:ext uri="{FF2B5EF4-FFF2-40B4-BE49-F238E27FC236}">
                <a16:creationId xmlns:a16="http://schemas.microsoft.com/office/drawing/2014/main" id="{0A3E4407-5227-9B43-B77B-BBA6915F036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63757" y="4114555"/>
            <a:ext cx="2454533" cy="2195616"/>
          </a:xfrm>
          <a:prstGeom prst="rect">
            <a:avLst/>
          </a:prstGeom>
        </p:spPr>
      </p:pic>
    </p:spTree>
    <p:extLst>
      <p:ext uri="{BB962C8B-B14F-4D97-AF65-F5344CB8AC3E}">
        <p14:creationId xmlns:p14="http://schemas.microsoft.com/office/powerpoint/2010/main" val="42043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0DF6-53D3-4B25-B144-7B875E7C59F3}"/>
              </a:ext>
            </a:extLst>
          </p:cNvPr>
          <p:cNvSpPr>
            <a:spLocks noGrp="1"/>
          </p:cNvSpPr>
          <p:nvPr>
            <p:ph type="title"/>
          </p:nvPr>
        </p:nvSpPr>
        <p:spPr>
          <a:xfrm>
            <a:off x="1461979" y="490642"/>
            <a:ext cx="9144000" cy="1143000"/>
          </a:xfrm>
        </p:spPr>
        <p:txBody>
          <a:bodyPr/>
          <a:lstStyle/>
          <a:p>
            <a:r>
              <a:rPr lang="en-US" dirty="0"/>
              <a:t>Meet Dani</a:t>
            </a:r>
          </a:p>
        </p:txBody>
      </p:sp>
      <p:sp>
        <p:nvSpPr>
          <p:cNvPr id="3" name="TextBox 2">
            <a:extLst>
              <a:ext uri="{FF2B5EF4-FFF2-40B4-BE49-F238E27FC236}">
                <a16:creationId xmlns:a16="http://schemas.microsoft.com/office/drawing/2014/main" id="{996A1162-A3E5-4413-82E2-C89DAB7D3909}"/>
              </a:ext>
            </a:extLst>
          </p:cNvPr>
          <p:cNvSpPr txBox="1"/>
          <p:nvPr/>
        </p:nvSpPr>
        <p:spPr>
          <a:xfrm>
            <a:off x="8229600" y="6088027"/>
            <a:ext cx="3733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Mixed-Simulation Partner: </a:t>
            </a:r>
            <a:r>
              <a:rPr kumimoji="0" lang="en-US" sz="1800" b="0" i="0" u="none" strike="noStrike" kern="1200" cap="none" spc="0" normalizeH="0" baseline="0" noProof="0" dirty="0" err="1">
                <a:ln>
                  <a:noFill/>
                </a:ln>
                <a:solidFill>
                  <a:prstClr val="black"/>
                </a:solidFill>
                <a:effectLst/>
                <a:uLnTx/>
                <a:uFillTx/>
                <a:latin typeface="Franklin Gothic Book" panose="020B0503020102020204"/>
                <a:ea typeface="+mn-ea"/>
                <a:cs typeface="+mn-cs"/>
              </a:rPr>
              <a:t>Mursion</a:t>
            </a:r>
            <a:r>
              <a:rPr kumimoji="0" lang="en-US" sz="1800" b="0" i="0" u="none" strike="noStrike" kern="1200" cap="none" spc="0" normalizeH="0" baseline="0" noProof="0" dirty="0">
                <a:ln>
                  <a:noFill/>
                </a:ln>
                <a:solidFill>
                  <a:prstClr val="black"/>
                </a:solidFill>
                <a:effectLst/>
                <a:uLnTx/>
                <a:uFillTx/>
                <a:latin typeface="Franklin Gothic Book" panose="020B0503020102020204"/>
                <a:ea typeface="+mn-ea"/>
                <a:cs typeface="+mn-cs"/>
              </a:rPr>
              <a:t>®</a:t>
            </a:r>
          </a:p>
        </p:txBody>
      </p:sp>
      <p:pic>
        <p:nvPicPr>
          <p:cNvPr id="4" name="Online Media 3" descr="Future Teacher Candidate">
            <a:hlinkClick r:id="" action="ppaction://media"/>
            <a:hlinkHover r:id="" action="ppaction://ole?verb=0"/>
            <a:extLst>
              <a:ext uri="{FF2B5EF4-FFF2-40B4-BE49-F238E27FC236}">
                <a16:creationId xmlns:a16="http://schemas.microsoft.com/office/drawing/2014/main" id="{33F1E815-BBF6-A64F-A179-FB8161286A26}"/>
              </a:ext>
            </a:extLst>
          </p:cNvPr>
          <p:cNvPicPr>
            <a:picLocks noRot="1" noChangeAspect="1"/>
          </p:cNvPicPr>
          <p:nvPr>
            <a:videoFile r:link="rId1"/>
          </p:nvPr>
        </p:nvPicPr>
        <p:blipFill>
          <a:blip r:embed="rId4"/>
          <a:stretch>
            <a:fillRect/>
          </a:stretch>
        </p:blipFill>
        <p:spPr>
          <a:xfrm>
            <a:off x="3752898" y="1377161"/>
            <a:ext cx="5923691" cy="4442769"/>
          </a:xfrm>
          <a:prstGeom prst="rect">
            <a:avLst/>
          </a:prstGeom>
        </p:spPr>
      </p:pic>
    </p:spTree>
    <p:extLst>
      <p:ext uri="{BB962C8B-B14F-4D97-AF65-F5344CB8AC3E}">
        <p14:creationId xmlns:p14="http://schemas.microsoft.com/office/powerpoint/2010/main" val="63990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 the Students</a:t>
            </a:r>
          </a:p>
        </p:txBody>
      </p:sp>
      <p:pic>
        <p:nvPicPr>
          <p:cNvPr id="7" name="Content Placeholder 6" descr="Three simulated students waving at the camera"/>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84023" y="1774826"/>
            <a:ext cx="4035511" cy="2269975"/>
          </a:xfrm>
        </p:spPr>
      </p:pic>
      <p:pic>
        <p:nvPicPr>
          <p:cNvPr id="4" name="Content Placeholder 4" descr="five simulated children sitting facing the camera"/>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1774826"/>
            <a:ext cx="4038600" cy="2269975"/>
          </a:xfrm>
          <a:prstGeom prst="rect">
            <a:avLst/>
          </a:prstGeom>
        </p:spPr>
      </p:pic>
      <p:pic>
        <p:nvPicPr>
          <p:cNvPr id="6" name="Content Placeholder 3" descr="five simulated children sitting at a tabl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01778" y="4191001"/>
            <a:ext cx="4419405" cy="2485915"/>
          </a:xfrm>
          <a:prstGeom prst="rect">
            <a:avLst/>
          </a:prstGeom>
        </p:spPr>
      </p:pic>
    </p:spTree>
    <p:extLst>
      <p:ext uri="{BB962C8B-B14F-4D97-AF65-F5344CB8AC3E}">
        <p14:creationId xmlns:p14="http://schemas.microsoft.com/office/powerpoint/2010/main" val="65783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BD89-DB50-8249-9B4D-3357E4AB7B8F}"/>
              </a:ext>
            </a:extLst>
          </p:cNvPr>
          <p:cNvSpPr>
            <a:spLocks noGrp="1"/>
          </p:cNvSpPr>
          <p:nvPr>
            <p:ph type="title"/>
          </p:nvPr>
        </p:nvSpPr>
        <p:spPr>
          <a:xfrm>
            <a:off x="1371600" y="408886"/>
            <a:ext cx="9601200" cy="838200"/>
          </a:xfrm>
        </p:spPr>
        <p:txBody>
          <a:bodyPr/>
          <a:lstStyle/>
          <a:p>
            <a:r>
              <a:rPr lang="en-US" dirty="0"/>
              <a:t>What makes a good teacher?</a:t>
            </a:r>
          </a:p>
        </p:txBody>
      </p:sp>
      <p:pic>
        <p:nvPicPr>
          <p:cNvPr id="3" name="Online Media 2" descr="What makes a good teacher">
            <a:hlinkClick r:id="" action="ppaction://media"/>
            <a:hlinkHover r:id="" action="ppaction://ole?verb=0"/>
            <a:extLst>
              <a:ext uri="{FF2B5EF4-FFF2-40B4-BE49-F238E27FC236}">
                <a16:creationId xmlns:a16="http://schemas.microsoft.com/office/drawing/2014/main" id="{B76EC41F-F7BF-1F4D-96E8-14B7831F48E9}"/>
              </a:ext>
            </a:extLst>
          </p:cNvPr>
          <p:cNvPicPr>
            <a:picLocks noRot="1" noChangeAspect="1"/>
          </p:cNvPicPr>
          <p:nvPr>
            <a:videoFile r:link="rId1"/>
          </p:nvPr>
        </p:nvPicPr>
        <p:blipFill>
          <a:blip r:embed="rId4"/>
          <a:stretch>
            <a:fillRect/>
          </a:stretch>
        </p:blipFill>
        <p:spPr>
          <a:xfrm>
            <a:off x="2880212" y="1464089"/>
            <a:ext cx="7867736" cy="4445271"/>
          </a:xfrm>
          <a:prstGeom prst="rect">
            <a:avLst/>
          </a:prstGeom>
        </p:spPr>
      </p:pic>
    </p:spTree>
    <p:extLst>
      <p:ext uri="{BB962C8B-B14F-4D97-AF65-F5344CB8AC3E}">
        <p14:creationId xmlns:p14="http://schemas.microsoft.com/office/powerpoint/2010/main" val="338942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4E0F089-28BA-9946-AF61-7436C9DDE576}"/>
              </a:ext>
            </a:extLst>
          </p:cNvPr>
          <p:cNvSpPr>
            <a:spLocks noGrp="1"/>
          </p:cNvSpPr>
          <p:nvPr>
            <p:ph type="title"/>
          </p:nvPr>
        </p:nvSpPr>
        <p:spPr>
          <a:xfrm>
            <a:off x="3733800" y="275487"/>
            <a:ext cx="9601200" cy="1485900"/>
          </a:xfrm>
        </p:spPr>
        <p:txBody>
          <a:bodyPr/>
          <a:lstStyle/>
          <a:p>
            <a:r>
              <a:rPr lang="en-US" dirty="0"/>
              <a:t>Practicing HLPs</a:t>
            </a:r>
          </a:p>
        </p:txBody>
      </p:sp>
      <p:pic>
        <p:nvPicPr>
          <p:cNvPr id="14" name="Picture 13" descr="Kennesaw State logo">
            <a:extLst>
              <a:ext uri="{FF2B5EF4-FFF2-40B4-BE49-F238E27FC236}">
                <a16:creationId xmlns:a16="http://schemas.microsoft.com/office/drawing/2014/main" id="{4593322E-26E6-5C49-A3A4-4B36A8836F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2830205" cy="1600200"/>
          </a:xfrm>
          <a:prstGeom prst="rect">
            <a:avLst/>
          </a:prstGeom>
        </p:spPr>
      </p:pic>
      <p:pic>
        <p:nvPicPr>
          <p:cNvPr id="7" name="Picture 6" descr="teacher in front of a chalk board"/>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31183" y="1924672"/>
            <a:ext cx="2447067" cy="2133600"/>
          </a:xfrm>
          <a:prstGeom prst="rect">
            <a:avLst/>
          </a:prstGeom>
        </p:spPr>
      </p:pic>
      <p:pic>
        <p:nvPicPr>
          <p:cNvPr id="4" name="Content Placeholder 3" descr="a person writing on a piece of paper"/>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5296007" y="1432671"/>
            <a:ext cx="2429875" cy="1828800"/>
          </a:xfrm>
        </p:spPr>
      </p:pic>
      <p:pic>
        <p:nvPicPr>
          <p:cNvPr id="5" name="Picture 4" descr="image of collaboratio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39200" y="1432671"/>
            <a:ext cx="2480733" cy="2480733"/>
          </a:xfrm>
          <a:prstGeom prst="rect">
            <a:avLst/>
          </a:prstGeom>
        </p:spPr>
      </p:pic>
      <p:pic>
        <p:nvPicPr>
          <p:cNvPr id="3" name="Picture 2" descr="two children yelling at each othe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73076" y="4058272"/>
            <a:ext cx="3047999" cy="2245894"/>
          </a:xfrm>
          <a:prstGeom prst="rect">
            <a:avLst/>
          </a:prstGeom>
        </p:spPr>
      </p:pic>
      <p:pic>
        <p:nvPicPr>
          <p:cNvPr id="9" name="Picture 8" descr="The Engagement Cycle: Activating, Questioning, Feedback"/>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44000" y="4423202"/>
            <a:ext cx="2654300" cy="2328982"/>
          </a:xfrm>
          <a:prstGeom prst="rect">
            <a:avLst/>
          </a:prstGeom>
        </p:spPr>
      </p:pic>
    </p:spTree>
    <p:extLst>
      <p:ext uri="{BB962C8B-B14F-4D97-AF65-F5344CB8AC3E}">
        <p14:creationId xmlns:p14="http://schemas.microsoft.com/office/powerpoint/2010/main" val="510541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Mass Boston logo">
            <a:extLst>
              <a:ext uri="{FF2B5EF4-FFF2-40B4-BE49-F238E27FC236}">
                <a16:creationId xmlns:a16="http://schemas.microsoft.com/office/drawing/2014/main" id="{C159B44D-9D28-B941-A545-71C1D92690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31" y="0"/>
            <a:ext cx="1796262" cy="1938993"/>
          </a:xfrm>
          <a:prstGeom prst="rect">
            <a:avLst/>
          </a:prstGeom>
        </p:spPr>
      </p:pic>
      <p:sp>
        <p:nvSpPr>
          <p:cNvPr id="13" name="TextBox 12">
            <a:extLst>
              <a:ext uri="{FF2B5EF4-FFF2-40B4-BE49-F238E27FC236}">
                <a16:creationId xmlns:a16="http://schemas.microsoft.com/office/drawing/2014/main" id="{98035901-239C-0B4B-AE6A-5401172E0576}"/>
              </a:ext>
            </a:extLst>
          </p:cNvPr>
          <p:cNvSpPr txBox="1"/>
          <p:nvPr/>
        </p:nvSpPr>
        <p:spPr>
          <a:xfrm>
            <a:off x="2190745" y="510899"/>
            <a:ext cx="6203301" cy="193899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a:ea typeface="+mn-ea"/>
                <a:cs typeface="+mn-cs"/>
              </a:rPr>
              <a:t>Avatars with diverse learning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a:ea typeface="+mn-ea"/>
                <a:cs typeface="+mn-cs"/>
              </a:rPr>
              <a:t>Performance-based assessments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prstClr val="black"/>
                </a:solidFill>
                <a:effectLst/>
                <a:uLnTx/>
                <a:uFillTx/>
                <a:latin typeface="Franklin Gothic Book" panose="020B0503020102020204"/>
                <a:ea typeface="+mn-ea"/>
                <a:cs typeface="+mn-cs"/>
              </a:rPr>
              <a:t>Gateway assessments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Franklin Gothic Book" panose="020B0503020102020204"/>
              <a:ea typeface="+mn-ea"/>
              <a:cs typeface="+mn-cs"/>
            </a:endParaRPr>
          </a:p>
        </p:txBody>
      </p:sp>
      <p:pic>
        <p:nvPicPr>
          <p:cNvPr id="3" name="Content Placeholder 2" descr="five children sitting around a table">
            <a:extLst>
              <a:ext uri="{FF2B5EF4-FFF2-40B4-BE49-F238E27FC236}">
                <a16:creationId xmlns:a16="http://schemas.microsoft.com/office/drawing/2014/main" id="{FFC58F31-2386-404A-863B-477006C5A2A9}"/>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538975" y="3523877"/>
            <a:ext cx="4673451" cy="2549155"/>
          </a:xfrm>
        </p:spPr>
      </p:pic>
      <p:pic>
        <p:nvPicPr>
          <p:cNvPr id="5" name="Picture 4" descr="a young student named Nate">
            <a:extLst>
              <a:ext uri="{FF2B5EF4-FFF2-40B4-BE49-F238E27FC236}">
                <a16:creationId xmlns:a16="http://schemas.microsoft.com/office/drawing/2014/main" id="{F14D276C-03F3-9541-B91D-95B74ECB14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718300">
            <a:off x="7406947" y="1852855"/>
            <a:ext cx="2562235" cy="3342045"/>
          </a:xfrm>
          <a:prstGeom prst="rect">
            <a:avLst/>
          </a:prstGeom>
        </p:spPr>
      </p:pic>
      <p:pic>
        <p:nvPicPr>
          <p:cNvPr id="7" name="Picture 6" descr="A young student named Harrison">
            <a:extLst>
              <a:ext uri="{FF2B5EF4-FFF2-40B4-BE49-F238E27FC236}">
                <a16:creationId xmlns:a16="http://schemas.microsoft.com/office/drawing/2014/main" id="{4442FB09-2750-1E40-A777-F29E768D410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632415">
            <a:off x="9753209" y="64198"/>
            <a:ext cx="2507971" cy="3257777"/>
          </a:xfrm>
          <a:prstGeom prst="rect">
            <a:avLst/>
          </a:prstGeom>
        </p:spPr>
      </p:pic>
    </p:spTree>
    <p:extLst>
      <p:ext uri="{BB962C8B-B14F-4D97-AF65-F5344CB8AC3E}">
        <p14:creationId xmlns:p14="http://schemas.microsoft.com/office/powerpoint/2010/main" val="3214210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5BC2-90FF-5941-A112-46696E75B58B}"/>
              </a:ext>
            </a:extLst>
          </p:cNvPr>
          <p:cNvSpPr>
            <a:spLocks noGrp="1"/>
          </p:cNvSpPr>
          <p:nvPr>
            <p:ph type="title"/>
          </p:nvPr>
        </p:nvSpPr>
        <p:spPr/>
        <p:txBody>
          <a:bodyPr/>
          <a:lstStyle/>
          <a:p>
            <a:r>
              <a:rPr lang="en-US" dirty="0"/>
              <a:t>Panel Members</a:t>
            </a:r>
          </a:p>
        </p:txBody>
      </p:sp>
      <p:graphicFrame>
        <p:nvGraphicFramePr>
          <p:cNvPr id="4" name="Table 3">
            <a:extLst>
              <a:ext uri="{FF2B5EF4-FFF2-40B4-BE49-F238E27FC236}">
                <a16:creationId xmlns:a16="http://schemas.microsoft.com/office/drawing/2014/main" id="{08E61E85-81D4-1043-90D0-24F460495CA4}"/>
              </a:ext>
            </a:extLst>
          </p:cNvPr>
          <p:cNvGraphicFramePr>
            <a:graphicFrameLocks noGrp="1"/>
          </p:cNvGraphicFramePr>
          <p:nvPr>
            <p:extLst>
              <p:ext uri="{D42A27DB-BD31-4B8C-83A1-F6EECF244321}">
                <p14:modId xmlns:p14="http://schemas.microsoft.com/office/powerpoint/2010/main" val="2965937948"/>
              </p:ext>
            </p:extLst>
          </p:nvPr>
        </p:nvGraphicFramePr>
        <p:xfrm>
          <a:off x="2161703" y="2330976"/>
          <a:ext cx="8128000" cy="4426169"/>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761818204"/>
                    </a:ext>
                  </a:extLst>
                </a:gridCol>
                <a:gridCol w="4064000">
                  <a:extLst>
                    <a:ext uri="{9D8B030D-6E8A-4147-A177-3AD203B41FA5}">
                      <a16:colId xmlns:a16="http://schemas.microsoft.com/office/drawing/2014/main" val="1526077382"/>
                    </a:ext>
                  </a:extLst>
                </a:gridCol>
              </a:tblGrid>
              <a:tr h="66870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Kennesaw State University</a:t>
                      </a:r>
                    </a:p>
                    <a:p>
                      <a:endParaRPr lang="en-US" dirty="0"/>
                    </a:p>
                  </a:txBody>
                  <a:tcPr/>
                </a:tc>
                <a:tc>
                  <a:txBody>
                    <a:bodyPr/>
                    <a:lstStyle/>
                    <a:p>
                      <a:r>
                        <a:rPr lang="en-US" dirty="0"/>
                        <a:t>Melissa </a:t>
                      </a:r>
                      <a:r>
                        <a:rPr lang="en-US" dirty="0" err="1"/>
                        <a:t>Kypraios</a:t>
                      </a:r>
                      <a:r>
                        <a:rPr lang="en-US" dirty="0"/>
                        <a:t> Driver</a:t>
                      </a:r>
                    </a:p>
                    <a:p>
                      <a:r>
                        <a:rPr lang="en-US" dirty="0"/>
                        <a:t>Kate Zimmer</a:t>
                      </a:r>
                    </a:p>
                  </a:txBody>
                  <a:tcPr/>
                </a:tc>
                <a:extLst>
                  <a:ext uri="{0D108BD9-81ED-4DB2-BD59-A6C34878D82A}">
                    <a16:rowId xmlns:a16="http://schemas.microsoft.com/office/drawing/2014/main" val="942869200"/>
                  </a:ext>
                </a:extLst>
              </a:tr>
              <a:tr h="6458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University of Massachusetts at Boston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Kristin Murphy</a:t>
                      </a:r>
                    </a:p>
                    <a:p>
                      <a:endParaRPr lang="en-US" dirty="0"/>
                    </a:p>
                  </a:txBody>
                  <a:tcPr/>
                </a:tc>
                <a:extLst>
                  <a:ext uri="{0D108BD9-81ED-4DB2-BD59-A6C34878D82A}">
                    <a16:rowId xmlns:a16="http://schemas.microsoft.com/office/drawing/2014/main" val="2729175947"/>
                  </a:ext>
                </a:extLst>
              </a:tr>
              <a:tr h="37420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University of Kentucky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Kera Ackerman</a:t>
                      </a:r>
                    </a:p>
                  </a:txBody>
                  <a:tcPr/>
                </a:tc>
                <a:extLst>
                  <a:ext uri="{0D108BD9-81ED-4DB2-BD59-A6C34878D82A}">
                    <a16:rowId xmlns:a16="http://schemas.microsoft.com/office/drawing/2014/main" val="1432934330"/>
                  </a:ext>
                </a:extLst>
              </a:tr>
              <a:tr h="69719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University of Louisville</a:t>
                      </a:r>
                    </a:p>
                  </a:txBody>
                  <a:tcPr/>
                </a:tc>
                <a:tc>
                  <a:txBody>
                    <a:bodyPr/>
                    <a:lstStyle/>
                    <a:p>
                      <a:r>
                        <a:rPr lang="en-US" dirty="0"/>
                        <a:t>Amy Lingo</a:t>
                      </a:r>
                    </a:p>
                    <a:p>
                      <a:r>
                        <a:rPr lang="en-US" dirty="0"/>
                        <a:t>Todd Whitney</a:t>
                      </a:r>
                    </a:p>
                  </a:txBody>
                  <a:tcPr/>
                </a:tc>
                <a:extLst>
                  <a:ext uri="{0D108BD9-81ED-4DB2-BD59-A6C34878D82A}">
                    <a16:rowId xmlns:a16="http://schemas.microsoft.com/office/drawing/2014/main" val="3900332402"/>
                  </a:ext>
                </a:extLst>
              </a:tr>
              <a:tr h="64588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University of Florida</a:t>
                      </a:r>
                    </a:p>
                    <a:p>
                      <a:endParaRPr lang="en-US" dirty="0"/>
                    </a:p>
                  </a:txBody>
                  <a:tcPr/>
                </a:tc>
                <a:tc>
                  <a:txBody>
                    <a:bodyPr/>
                    <a:lstStyle/>
                    <a:p>
                      <a:r>
                        <a:rPr lang="en-US" dirty="0"/>
                        <a:t>Mary Brownell</a:t>
                      </a:r>
                    </a:p>
                    <a:p>
                      <a:r>
                        <a:rPr lang="en-US" dirty="0"/>
                        <a:t>Amber Benedict</a:t>
                      </a:r>
                    </a:p>
                  </a:txBody>
                  <a:tcPr/>
                </a:tc>
                <a:extLst>
                  <a:ext uri="{0D108BD9-81ED-4DB2-BD59-A6C34878D82A}">
                    <a16:rowId xmlns:a16="http://schemas.microsoft.com/office/drawing/2014/main" val="1292211241"/>
                  </a:ext>
                </a:extLst>
              </a:tr>
              <a:tr h="374204">
                <a:tc>
                  <a:txBody>
                    <a:bodyPr/>
                    <a:lstStyle/>
                    <a:p>
                      <a:r>
                        <a:rPr lang="en-US" dirty="0"/>
                        <a:t>University of Wisconsin Madison</a:t>
                      </a:r>
                    </a:p>
                  </a:txBody>
                  <a:tcPr/>
                </a:tc>
                <a:tc>
                  <a:txBody>
                    <a:bodyPr/>
                    <a:lstStyle/>
                    <a:p>
                      <a:r>
                        <a:rPr lang="en-US" dirty="0"/>
                        <a:t>Melinda </a:t>
                      </a:r>
                      <a:r>
                        <a:rPr lang="en-US" dirty="0" err="1"/>
                        <a:t>Leko</a:t>
                      </a:r>
                      <a:endParaRPr lang="en-US" dirty="0"/>
                    </a:p>
                  </a:txBody>
                  <a:tcPr/>
                </a:tc>
                <a:extLst>
                  <a:ext uri="{0D108BD9-81ED-4DB2-BD59-A6C34878D82A}">
                    <a16:rowId xmlns:a16="http://schemas.microsoft.com/office/drawing/2014/main" val="1702964194"/>
                  </a:ext>
                </a:extLst>
              </a:tr>
              <a:tr h="374204">
                <a:tc>
                  <a:txBody>
                    <a:bodyPr/>
                    <a:lstStyle/>
                    <a:p>
                      <a:r>
                        <a:rPr lang="en-US" dirty="0"/>
                        <a:t>Kent State University </a:t>
                      </a:r>
                    </a:p>
                  </a:txBody>
                  <a:tcPr/>
                </a:tc>
                <a:tc>
                  <a:txBody>
                    <a:bodyPr/>
                    <a:lstStyle/>
                    <a:p>
                      <a:r>
                        <a:rPr lang="en-US" dirty="0"/>
                        <a:t>Brian Barber</a:t>
                      </a:r>
                    </a:p>
                  </a:txBody>
                  <a:tcPr/>
                </a:tc>
                <a:extLst>
                  <a:ext uri="{0D108BD9-81ED-4DB2-BD59-A6C34878D82A}">
                    <a16:rowId xmlns:a16="http://schemas.microsoft.com/office/drawing/2014/main" val="2245993562"/>
                  </a:ext>
                </a:extLst>
              </a:tr>
              <a:tr h="645886">
                <a:tc>
                  <a:txBody>
                    <a:bodyPr/>
                    <a:lstStyle/>
                    <a:p>
                      <a:r>
                        <a:rPr lang="en-US" dirty="0"/>
                        <a:t>California State University at Long Beach</a:t>
                      </a:r>
                    </a:p>
                  </a:txBody>
                  <a:tcPr/>
                </a:tc>
                <a:tc>
                  <a:txBody>
                    <a:bodyPr/>
                    <a:lstStyle/>
                    <a:p>
                      <a:r>
                        <a:rPr lang="en-US" dirty="0"/>
                        <a:t>Cara Richards-Tutor</a:t>
                      </a:r>
                    </a:p>
                  </a:txBody>
                  <a:tcPr/>
                </a:tc>
                <a:extLst>
                  <a:ext uri="{0D108BD9-81ED-4DB2-BD59-A6C34878D82A}">
                    <a16:rowId xmlns:a16="http://schemas.microsoft.com/office/drawing/2014/main" val="1255850474"/>
                  </a:ext>
                </a:extLst>
              </a:tr>
            </a:tbl>
          </a:graphicData>
        </a:graphic>
      </p:graphicFrame>
    </p:spTree>
    <p:extLst>
      <p:ext uri="{BB962C8B-B14F-4D97-AF65-F5344CB8AC3E}">
        <p14:creationId xmlns:p14="http://schemas.microsoft.com/office/powerpoint/2010/main" val="4055804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B93FD6-9865-1345-B96E-0A7013BB42D8}"/>
              </a:ext>
            </a:extLst>
          </p:cNvPr>
          <p:cNvSpPr>
            <a:spLocks noGrp="1"/>
          </p:cNvSpPr>
          <p:nvPr>
            <p:ph idx="1"/>
          </p:nvPr>
        </p:nvSpPr>
        <p:spPr>
          <a:xfrm>
            <a:off x="4350456" y="613317"/>
            <a:ext cx="7533421" cy="5084956"/>
          </a:xfrm>
        </p:spPr>
        <p:txBody>
          <a:bodyPr>
            <a:normAutofit/>
          </a:bodyPr>
          <a:lstStyle/>
          <a:p>
            <a:pPr marL="0" indent="0">
              <a:buNone/>
            </a:pPr>
            <a:r>
              <a:rPr lang="en-US" dirty="0"/>
              <a:t>In today’s session, you will be transitioning the class from an independent drawing activity to a class discussion about the concept of Social Awareness, one of the five core competencies of Social and Emotional Learning from CASEL.</a:t>
            </a:r>
            <a:endParaRPr lang="en-US" b="1" dirty="0"/>
          </a:p>
          <a:p>
            <a:pPr marL="0" indent="0">
              <a:buNone/>
            </a:pPr>
            <a:r>
              <a:rPr lang="en-US" b="1" dirty="0"/>
              <a:t>Performance objectives:</a:t>
            </a:r>
            <a:r>
              <a:rPr lang="en-US" dirty="0"/>
              <a:t> You have up to 12 minutes to complete this activity. </a:t>
            </a:r>
          </a:p>
          <a:p>
            <a:r>
              <a:rPr lang="en-US" dirty="0"/>
              <a:t>1. Transition all 5 students away from writing activity in an engaging and positive way within the first 3 minutes.  </a:t>
            </a:r>
          </a:p>
          <a:p>
            <a:r>
              <a:rPr lang="en-US" dirty="0"/>
              <a:t>2. Introduce the concept and definition of Social Awareness in an engaging and easy to understand way. Lead a discussion with all 5 students. Two to three of the students, including Nate, should provide at least one appropriate personal example of a time when they showed, or could have shown, social awareness.</a:t>
            </a:r>
          </a:p>
          <a:p>
            <a:endParaRPr lang="en-US" dirty="0"/>
          </a:p>
          <a:p>
            <a:pPr marL="0" indent="0">
              <a:buNone/>
            </a:pPr>
            <a:endParaRPr lang="en-US" dirty="0"/>
          </a:p>
          <a:p>
            <a:endParaRPr lang="en-US" dirty="0"/>
          </a:p>
        </p:txBody>
      </p:sp>
      <p:pic>
        <p:nvPicPr>
          <p:cNvPr id="4" name="Picture 3" descr="a simulated boy named Nate">
            <a:extLst>
              <a:ext uri="{FF2B5EF4-FFF2-40B4-BE49-F238E27FC236}">
                <a16:creationId xmlns:a16="http://schemas.microsoft.com/office/drawing/2014/main" id="{6BCA68A2-5F99-0542-AED6-35526895A2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718300">
            <a:off x="618671" y="526060"/>
            <a:ext cx="2083029" cy="2716994"/>
          </a:xfrm>
          <a:prstGeom prst="rect">
            <a:avLst/>
          </a:prstGeom>
        </p:spPr>
      </p:pic>
      <p:pic>
        <p:nvPicPr>
          <p:cNvPr id="6" name="Picture 5" descr="The Social and Emotional Learning diagram">
            <a:extLst>
              <a:ext uri="{FF2B5EF4-FFF2-40B4-BE49-F238E27FC236}">
                <a16:creationId xmlns:a16="http://schemas.microsoft.com/office/drawing/2014/main" id="{02B2FE35-E66A-024D-A699-DCC2BE3E5D2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746" y="3050265"/>
            <a:ext cx="3121647" cy="3089382"/>
          </a:xfrm>
          <a:prstGeom prst="rect">
            <a:avLst/>
          </a:prstGeom>
        </p:spPr>
      </p:pic>
    </p:spTree>
    <p:extLst>
      <p:ext uri="{BB962C8B-B14F-4D97-AF65-F5344CB8AC3E}">
        <p14:creationId xmlns:p14="http://schemas.microsoft.com/office/powerpoint/2010/main" val="2509031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7274E-742F-2841-A179-01E80DB3D62C}"/>
              </a:ext>
            </a:extLst>
          </p:cNvPr>
          <p:cNvSpPr>
            <a:spLocks noGrp="1"/>
          </p:cNvSpPr>
          <p:nvPr>
            <p:ph type="title"/>
          </p:nvPr>
        </p:nvSpPr>
        <p:spPr>
          <a:xfrm>
            <a:off x="8206354" y="596590"/>
            <a:ext cx="3656419" cy="1485900"/>
          </a:xfrm>
        </p:spPr>
        <p:txBody>
          <a:bodyPr>
            <a:normAutofit/>
          </a:bodyPr>
          <a:lstStyle/>
          <a:p>
            <a:r>
              <a:rPr lang="en-US" dirty="0"/>
              <a:t>How to create a scenario </a:t>
            </a:r>
          </a:p>
        </p:txBody>
      </p:sp>
      <p:sp>
        <p:nvSpPr>
          <p:cNvPr id="3" name="Content Placeholder 2">
            <a:extLst>
              <a:ext uri="{FF2B5EF4-FFF2-40B4-BE49-F238E27FC236}">
                <a16:creationId xmlns:a16="http://schemas.microsoft.com/office/drawing/2014/main" id="{BAA416E7-80C5-DC46-8FE0-9E75DAA4C830}"/>
              </a:ext>
            </a:extLst>
          </p:cNvPr>
          <p:cNvSpPr>
            <a:spLocks noGrp="1"/>
          </p:cNvSpPr>
          <p:nvPr>
            <p:ph idx="1"/>
          </p:nvPr>
        </p:nvSpPr>
        <p:spPr>
          <a:xfrm>
            <a:off x="7683190" y="2308301"/>
            <a:ext cx="4179583" cy="4449337"/>
          </a:xfrm>
        </p:spPr>
        <p:txBody>
          <a:bodyPr>
            <a:normAutofit fontScale="92500" lnSpcReduction="10000"/>
          </a:bodyPr>
          <a:lstStyle/>
          <a:p>
            <a:r>
              <a:rPr lang="en-US" dirty="0"/>
              <a:t>Identify Target Learning Objectives (1-2)</a:t>
            </a:r>
          </a:p>
          <a:p>
            <a:pPr lvl="1"/>
            <a:r>
              <a:rPr lang="en-US" dirty="0"/>
              <a:t>Identify Session Outcomes</a:t>
            </a:r>
          </a:p>
          <a:p>
            <a:pPr lvl="1"/>
            <a:r>
              <a:rPr lang="en-US" dirty="0"/>
              <a:t>Key Learning Experiences</a:t>
            </a:r>
          </a:p>
          <a:p>
            <a:pPr lvl="1"/>
            <a:r>
              <a:rPr lang="en-US" dirty="0"/>
              <a:t>Deciding Context</a:t>
            </a:r>
          </a:p>
          <a:p>
            <a:pPr lvl="1"/>
            <a:r>
              <a:rPr lang="en-US" dirty="0"/>
              <a:t>Planning to Provide Feedback</a:t>
            </a:r>
          </a:p>
          <a:p>
            <a:endParaRPr lang="en-US" dirty="0"/>
          </a:p>
          <a:p>
            <a:r>
              <a:rPr lang="en-US" dirty="0"/>
              <a:t>No more than 7-10 minutes in length</a:t>
            </a:r>
          </a:p>
          <a:p>
            <a:endParaRPr lang="en-US" dirty="0"/>
          </a:p>
          <a:p>
            <a:r>
              <a:rPr lang="en-US" b="1" dirty="0"/>
              <a:t>Always run an “orientation” session prior to conducting the actual simulations</a:t>
            </a:r>
          </a:p>
        </p:txBody>
      </p:sp>
      <p:pic>
        <p:nvPicPr>
          <p:cNvPr id="4" name="Picture 3" descr="A simulated male teacher">
            <a:extLst>
              <a:ext uri="{FF2B5EF4-FFF2-40B4-BE49-F238E27FC236}">
                <a16:creationId xmlns:a16="http://schemas.microsoft.com/office/drawing/2014/main" id="{246D1ADF-6370-B349-828A-6623948F1D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0481473">
            <a:off x="528811" y="963267"/>
            <a:ext cx="2502416" cy="2238448"/>
          </a:xfrm>
          <a:prstGeom prst="rect">
            <a:avLst/>
          </a:prstGeom>
        </p:spPr>
      </p:pic>
      <p:pic>
        <p:nvPicPr>
          <p:cNvPr id="6" name="Picture 5" descr="A description of a scenario involving behavior management">
            <a:extLst>
              <a:ext uri="{FF2B5EF4-FFF2-40B4-BE49-F238E27FC236}">
                <a16:creationId xmlns:a16="http://schemas.microsoft.com/office/drawing/2014/main" id="{65552BD7-6F65-9B45-BC91-E3CC74CCAE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88739">
            <a:off x="2743287" y="560711"/>
            <a:ext cx="4983566" cy="3221976"/>
          </a:xfrm>
          <a:prstGeom prst="rect">
            <a:avLst/>
          </a:prstGeom>
        </p:spPr>
      </p:pic>
      <p:pic>
        <p:nvPicPr>
          <p:cNvPr id="8" name="Picture 7" descr="a description of a scenario involving a teacher-parent conference">
            <a:extLst>
              <a:ext uri="{FF2B5EF4-FFF2-40B4-BE49-F238E27FC236}">
                <a16:creationId xmlns:a16="http://schemas.microsoft.com/office/drawing/2014/main" id="{61F9043A-4F08-2E42-A9FC-F6E1FF89F2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818851">
            <a:off x="706695" y="3752356"/>
            <a:ext cx="5233307" cy="2616654"/>
          </a:xfrm>
          <a:prstGeom prst="rect">
            <a:avLst/>
          </a:prstGeom>
        </p:spPr>
      </p:pic>
    </p:spTree>
    <p:extLst>
      <p:ext uri="{BB962C8B-B14F-4D97-AF65-F5344CB8AC3E}">
        <p14:creationId xmlns:p14="http://schemas.microsoft.com/office/powerpoint/2010/main" val="2414228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205E0-C65A-ED44-B117-0591F5995900}"/>
              </a:ext>
            </a:extLst>
          </p:cNvPr>
          <p:cNvSpPr>
            <a:spLocks noGrp="1"/>
          </p:cNvSpPr>
          <p:nvPr>
            <p:ph type="title"/>
          </p:nvPr>
        </p:nvSpPr>
        <p:spPr>
          <a:xfrm>
            <a:off x="1360449" y="197005"/>
            <a:ext cx="9601200" cy="1485900"/>
          </a:xfrm>
        </p:spPr>
        <p:txBody>
          <a:bodyPr>
            <a:normAutofit fontScale="90000"/>
          </a:bodyPr>
          <a:lstStyle/>
          <a:p>
            <a:r>
              <a:rPr lang="en-US" dirty="0"/>
              <a:t>Tools and strategies to consider when planning for embedding mixed reality into your courses</a:t>
            </a:r>
          </a:p>
        </p:txBody>
      </p:sp>
      <p:pic>
        <p:nvPicPr>
          <p:cNvPr id="5" name="Picture 4" descr="a remote control">
            <a:extLst>
              <a:ext uri="{FF2B5EF4-FFF2-40B4-BE49-F238E27FC236}">
                <a16:creationId xmlns:a16="http://schemas.microsoft.com/office/drawing/2014/main" id="{73CE8A66-8B50-AC4A-84DF-0A14C45D86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0586604">
            <a:off x="2381501" y="3273788"/>
            <a:ext cx="2142429" cy="2038763"/>
          </a:xfrm>
          <a:prstGeom prst="rect">
            <a:avLst/>
          </a:prstGeom>
        </p:spPr>
      </p:pic>
      <p:pic>
        <p:nvPicPr>
          <p:cNvPr id="7" name="Picture 6" descr="Hulk Hogan and Randy Savage">
            <a:extLst>
              <a:ext uri="{FF2B5EF4-FFF2-40B4-BE49-F238E27FC236}">
                <a16:creationId xmlns:a16="http://schemas.microsoft.com/office/drawing/2014/main" id="{9EC528B4-1191-E946-97DA-07247B6666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627239">
            <a:off x="8130645" y="3104059"/>
            <a:ext cx="2952495" cy="2710019"/>
          </a:xfrm>
          <a:prstGeom prst="rect">
            <a:avLst/>
          </a:prstGeom>
        </p:spPr>
      </p:pic>
      <p:pic>
        <p:nvPicPr>
          <p:cNvPr id="9" name="Picture 8" descr="a clipboard and pencil">
            <a:extLst>
              <a:ext uri="{FF2B5EF4-FFF2-40B4-BE49-F238E27FC236}">
                <a16:creationId xmlns:a16="http://schemas.microsoft.com/office/drawing/2014/main" id="{0D1DDCBA-E9F1-174D-BCDF-09F726AB1F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756234">
            <a:off x="5784061" y="2438310"/>
            <a:ext cx="2230629" cy="2866801"/>
          </a:xfrm>
          <a:prstGeom prst="rect">
            <a:avLst/>
          </a:prstGeom>
        </p:spPr>
      </p:pic>
      <p:pic>
        <p:nvPicPr>
          <p:cNvPr id="4" name="Picture 3" descr="a person walking up a staircase of books">
            <a:extLst>
              <a:ext uri="{FF2B5EF4-FFF2-40B4-BE49-F238E27FC236}">
                <a16:creationId xmlns:a16="http://schemas.microsoft.com/office/drawing/2014/main" id="{D38E1C48-C1CD-DB4B-B499-2A20C3BC86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10226">
            <a:off x="3491560" y="4649056"/>
            <a:ext cx="2499725" cy="1861497"/>
          </a:xfrm>
          <a:prstGeom prst="rect">
            <a:avLst/>
          </a:prstGeom>
        </p:spPr>
      </p:pic>
      <p:pic>
        <p:nvPicPr>
          <p:cNvPr id="8" name="Picture 7" descr="a lightbulb with the phrase &quot;Aha!&quot;">
            <a:extLst>
              <a:ext uri="{FF2B5EF4-FFF2-40B4-BE49-F238E27FC236}">
                <a16:creationId xmlns:a16="http://schemas.microsoft.com/office/drawing/2014/main" id="{6250AF2D-D7BB-A74F-B1C1-496377C0115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69739" y="4658076"/>
            <a:ext cx="2387794" cy="1711732"/>
          </a:xfrm>
          <a:prstGeom prst="rect">
            <a:avLst/>
          </a:prstGeom>
        </p:spPr>
      </p:pic>
    </p:spTree>
    <p:extLst>
      <p:ext uri="{BB962C8B-B14F-4D97-AF65-F5344CB8AC3E}">
        <p14:creationId xmlns:p14="http://schemas.microsoft.com/office/powerpoint/2010/main" val="47023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Reflections from students</a:t>
            </a:r>
          </a:p>
        </p:txBody>
      </p:sp>
      <p:sp>
        <p:nvSpPr>
          <p:cNvPr id="3" name="Content Placeholder 2"/>
          <p:cNvSpPr>
            <a:spLocks noGrp="1"/>
          </p:cNvSpPr>
          <p:nvPr>
            <p:ph idx="1"/>
          </p:nvPr>
        </p:nvSpPr>
        <p:spPr>
          <a:xfrm>
            <a:off x="704907" y="2171700"/>
            <a:ext cx="11231344" cy="3947453"/>
          </a:xfrm>
        </p:spPr>
        <p:txBody>
          <a:bodyPr/>
          <a:lstStyle/>
          <a:p>
            <a:pPr marL="0" indent="0">
              <a:buNone/>
            </a:pPr>
            <a:r>
              <a:rPr lang="en-US" sz="3000" b="1" dirty="0"/>
              <a:t>Mixed reality nerves</a:t>
            </a:r>
          </a:p>
          <a:p>
            <a:pPr lvl="1"/>
            <a:r>
              <a:rPr lang="en-US" sz="2800" i="1" dirty="0"/>
              <a:t>I cannot speak for everyone but I also felt nervous and anxious because I could not predict how the meeting would operate with Stacey. On the other hand, this was a good stress, because I am sure that experienced educators already in the field experience this level of anxiety before an important meeting</a:t>
            </a:r>
          </a:p>
          <a:p>
            <a:endParaRPr lang="en-US" sz="2800" i="1" dirty="0"/>
          </a:p>
          <a:p>
            <a:endParaRPr lang="en-US" sz="2800" i="1" dirty="0"/>
          </a:p>
        </p:txBody>
      </p:sp>
    </p:spTree>
    <p:extLst>
      <p:ext uri="{BB962C8B-B14F-4D97-AF65-F5344CB8AC3E}">
        <p14:creationId xmlns:p14="http://schemas.microsoft.com/office/powerpoint/2010/main" val="2120591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Reflections from students</a:t>
            </a:r>
          </a:p>
        </p:txBody>
      </p:sp>
      <p:sp>
        <p:nvSpPr>
          <p:cNvPr id="3" name="Content Placeholder 2"/>
          <p:cNvSpPr>
            <a:spLocks noGrp="1"/>
          </p:cNvSpPr>
          <p:nvPr>
            <p:ph idx="1"/>
          </p:nvPr>
        </p:nvSpPr>
        <p:spPr>
          <a:xfrm>
            <a:off x="1064853" y="1864145"/>
            <a:ext cx="11127147" cy="4325275"/>
          </a:xfrm>
        </p:spPr>
        <p:txBody>
          <a:bodyPr>
            <a:normAutofit/>
          </a:bodyPr>
          <a:lstStyle/>
          <a:p>
            <a:pPr marL="0" indent="0">
              <a:buNone/>
            </a:pPr>
            <a:r>
              <a:rPr lang="en-US" sz="3000" b="1" dirty="0"/>
              <a:t>Increased confidence during a new experience</a:t>
            </a:r>
          </a:p>
          <a:p>
            <a:pPr lvl="1"/>
            <a:r>
              <a:rPr lang="en-US" sz="3000" dirty="0"/>
              <a:t>I loved the idea of being able to tag someone in. I felt confident in the moment knowing that if I needed to someone could jump in. This allowed me to be engaged with the parent.</a:t>
            </a:r>
          </a:p>
          <a:p>
            <a:pPr lvl="1"/>
            <a:endParaRPr lang="en-US" sz="3000" dirty="0"/>
          </a:p>
          <a:p>
            <a:pPr lvl="1"/>
            <a:r>
              <a:rPr lang="en-US" sz="3000" dirty="0"/>
              <a:t>I liked the idea of working with a team, because when you are in an IEP meeting you are working with a team. It let you get the experience of how you can work with your team members</a:t>
            </a:r>
            <a:r>
              <a:rPr lang="en-US" sz="2800" dirty="0"/>
              <a:t>.  </a:t>
            </a:r>
          </a:p>
          <a:p>
            <a:endParaRPr lang="en-US" dirty="0"/>
          </a:p>
        </p:txBody>
      </p:sp>
    </p:spTree>
    <p:extLst>
      <p:ext uri="{BB962C8B-B14F-4D97-AF65-F5344CB8AC3E}">
        <p14:creationId xmlns:p14="http://schemas.microsoft.com/office/powerpoint/2010/main" val="161891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Reflections from the professors (us)</a:t>
            </a:r>
          </a:p>
        </p:txBody>
      </p:sp>
      <p:sp>
        <p:nvSpPr>
          <p:cNvPr id="3" name="Content Placeholder 2"/>
          <p:cNvSpPr>
            <a:spLocks noGrp="1"/>
          </p:cNvSpPr>
          <p:nvPr>
            <p:ph idx="1"/>
          </p:nvPr>
        </p:nvSpPr>
        <p:spPr/>
        <p:txBody>
          <a:bodyPr>
            <a:normAutofit fontScale="92500" lnSpcReduction="20000"/>
          </a:bodyPr>
          <a:lstStyle/>
          <a:p>
            <a:r>
              <a:rPr lang="en-US" sz="3200" dirty="0"/>
              <a:t>Avatars give us common characters and shared experience “in the field” to anchor our discussion to during simulations</a:t>
            </a:r>
            <a:r>
              <a:rPr lang="mr-IN" sz="3200" dirty="0"/>
              <a:t>…</a:t>
            </a:r>
            <a:r>
              <a:rPr lang="en-US" sz="3200" dirty="0"/>
              <a:t>and beyond</a:t>
            </a:r>
          </a:p>
          <a:p>
            <a:r>
              <a:rPr lang="en-US" sz="3200" dirty="0"/>
              <a:t>Strength and trajectory of conversation and feedback during the “pause” and “feedback” sessions</a:t>
            </a:r>
          </a:p>
          <a:p>
            <a:r>
              <a:rPr lang="en-US" sz="3200" dirty="0"/>
              <a:t>Allows us to tap into disposition of our students in the classroom prior to practicum</a:t>
            </a:r>
          </a:p>
          <a:p>
            <a:r>
              <a:rPr lang="en-US" sz="3200" dirty="0"/>
              <a:t>Time and $$ </a:t>
            </a:r>
          </a:p>
        </p:txBody>
      </p:sp>
    </p:spTree>
    <p:extLst>
      <p:ext uri="{BB962C8B-B14F-4D97-AF65-F5344CB8AC3E}">
        <p14:creationId xmlns:p14="http://schemas.microsoft.com/office/powerpoint/2010/main" val="113042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abble letters spelling the word &quot;Funding&quot;">
            <a:extLst>
              <a:ext uri="{FF2B5EF4-FFF2-40B4-BE49-F238E27FC236}">
                <a16:creationId xmlns:a16="http://schemas.microsoft.com/office/drawing/2014/main" id="{B8500B57-42C7-A54E-BF64-FBB1B1B354A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405308" y="761524"/>
            <a:ext cx="7997866" cy="5334952"/>
          </a:xfrm>
        </p:spPr>
      </p:pic>
    </p:spTree>
    <p:extLst>
      <p:ext uri="{BB962C8B-B14F-4D97-AF65-F5344CB8AC3E}">
        <p14:creationId xmlns:p14="http://schemas.microsoft.com/office/powerpoint/2010/main" val="22749800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400" y="1366870"/>
            <a:ext cx="9601200" cy="1485900"/>
          </a:xfrm>
        </p:spPr>
        <p:txBody>
          <a:bodyPr/>
          <a:lstStyle/>
          <a:p>
            <a:r>
              <a:rPr lang="en-US" dirty="0"/>
              <a:t>Contact us</a:t>
            </a:r>
            <a:endParaRPr dirty="0"/>
          </a:p>
        </p:txBody>
      </p:sp>
      <p:sp>
        <p:nvSpPr>
          <p:cNvPr id="4" name="Content Placeholder 3">
            <a:extLst>
              <a:ext uri="{FF2B5EF4-FFF2-40B4-BE49-F238E27FC236}">
                <a16:creationId xmlns:a16="http://schemas.microsoft.com/office/drawing/2014/main" id="{77F0C1FC-E5AE-49CF-8161-B23F56FCE910}"/>
              </a:ext>
            </a:extLst>
          </p:cNvPr>
          <p:cNvSpPr>
            <a:spLocks noGrp="1"/>
          </p:cNvSpPr>
          <p:nvPr>
            <p:ph idx="1"/>
          </p:nvPr>
        </p:nvSpPr>
        <p:spPr>
          <a:xfrm>
            <a:off x="7391400" y="2109820"/>
            <a:ext cx="5458904" cy="3581400"/>
          </a:xfrm>
        </p:spPr>
        <p:txBody>
          <a:bodyPr>
            <a:normAutofit/>
          </a:bodyPr>
          <a:lstStyle/>
          <a:p>
            <a:r>
              <a:rPr lang="en-US" sz="2400" dirty="0"/>
              <a:t>Melissa Driver and Kate Zimmer</a:t>
            </a:r>
          </a:p>
          <a:p>
            <a:pPr marL="530352" lvl="1" indent="0">
              <a:buNone/>
            </a:pPr>
            <a:r>
              <a:rPr lang="en-US" sz="2400" dirty="0"/>
              <a:t>Kennesaw State University</a:t>
            </a:r>
          </a:p>
          <a:p>
            <a:pPr marL="530352" lvl="1" indent="0">
              <a:buNone/>
            </a:pPr>
            <a:r>
              <a:rPr lang="en-US" sz="2400" dirty="0">
                <a:hlinkClick r:id="rId3"/>
              </a:rPr>
              <a:t>mdriver6@kennesaw.edu</a:t>
            </a:r>
            <a:r>
              <a:rPr lang="en-US" sz="2400" dirty="0"/>
              <a:t> and</a:t>
            </a:r>
          </a:p>
          <a:p>
            <a:pPr marL="530352" lvl="1" indent="0">
              <a:buNone/>
            </a:pPr>
            <a:r>
              <a:rPr lang="en-US" sz="2400" dirty="0">
                <a:hlinkClick r:id="rId4"/>
              </a:rPr>
              <a:t>kzimme10@kennesaw.edu</a:t>
            </a:r>
            <a:r>
              <a:rPr lang="en-US" sz="2400" dirty="0"/>
              <a:t> </a:t>
            </a:r>
          </a:p>
          <a:p>
            <a:r>
              <a:rPr lang="en-US" sz="2400" dirty="0"/>
              <a:t>Kristin Murphy</a:t>
            </a:r>
          </a:p>
          <a:p>
            <a:pPr marL="530352" lvl="1" indent="0">
              <a:buNone/>
            </a:pPr>
            <a:r>
              <a:rPr lang="en-US" sz="2400" dirty="0"/>
              <a:t>UMass Boston</a:t>
            </a:r>
          </a:p>
          <a:p>
            <a:pPr marL="530352" lvl="1" indent="0">
              <a:buNone/>
            </a:pPr>
            <a:r>
              <a:rPr lang="en-US" sz="2400" dirty="0">
                <a:hlinkClick r:id="rId5"/>
              </a:rPr>
              <a:t>kristin.murphy@umb.e</a:t>
            </a:r>
            <a:r>
              <a:rPr lang="en-US" dirty="0">
                <a:hlinkClick r:id="rId5"/>
              </a:rPr>
              <a:t>du</a:t>
            </a:r>
            <a:r>
              <a:rPr lang="en-US" dirty="0"/>
              <a:t> </a:t>
            </a:r>
          </a:p>
        </p:txBody>
      </p:sp>
      <p:pic>
        <p:nvPicPr>
          <p:cNvPr id="7" name="Picture 6" descr="a clothesline with the words &quot;thank you&quot; spelled on it">
            <a:extLst>
              <a:ext uri="{FF2B5EF4-FFF2-40B4-BE49-F238E27FC236}">
                <a16:creationId xmlns:a16="http://schemas.microsoft.com/office/drawing/2014/main" id="{AF36F4FD-D2B4-4442-8C7B-2E5A994A2DF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33414"/>
          <a:stretch/>
        </p:blipFill>
        <p:spPr>
          <a:xfrm>
            <a:off x="1732139" y="2109820"/>
            <a:ext cx="4678654" cy="2000943"/>
          </a:xfrm>
          <a:prstGeom prst="rect">
            <a:avLst/>
          </a:prstGeom>
        </p:spPr>
      </p:pic>
    </p:spTree>
    <p:extLst>
      <p:ext uri="{BB962C8B-B14F-4D97-AF65-F5344CB8AC3E}">
        <p14:creationId xmlns:p14="http://schemas.microsoft.com/office/powerpoint/2010/main" val="453494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168E7B-6D42-4B3A-B7A1-17D4C49E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8A030C2-9F23-4593-9F99-7B73C232A4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8560AF3-DD52-4CF4-A491-24958045DBE0}"/>
              </a:ext>
            </a:extLst>
          </p:cNvPr>
          <p:cNvSpPr>
            <a:spLocks noGrp="1"/>
          </p:cNvSpPr>
          <p:nvPr>
            <p:ph type="ctrTitle"/>
          </p:nvPr>
        </p:nvSpPr>
        <p:spPr>
          <a:xfrm>
            <a:off x="2726432" y="2133222"/>
            <a:ext cx="6739136" cy="2387918"/>
          </a:xfrm>
        </p:spPr>
        <p:txBody>
          <a:bodyPr anchor="b">
            <a:normAutofit fontScale="90000"/>
          </a:bodyPr>
          <a:lstStyle/>
          <a:p>
            <a:r>
              <a:rPr lang="en-US" sz="4900" dirty="0">
                <a:solidFill>
                  <a:srgbClr val="FFFFFF"/>
                </a:solidFill>
              </a:rPr>
              <a:t>Building collaborative EPP partnerships to enhance educator quality: </a:t>
            </a:r>
            <a:br>
              <a:rPr lang="en-US" sz="4900" dirty="0">
                <a:solidFill>
                  <a:srgbClr val="FFFFFF"/>
                </a:solidFill>
              </a:rPr>
            </a:br>
            <a:br>
              <a:rPr lang="en-US" sz="4900" dirty="0">
                <a:solidFill>
                  <a:srgbClr val="FFFFFF"/>
                </a:solidFill>
              </a:rPr>
            </a:br>
            <a:r>
              <a:rPr lang="en-US" sz="4900" dirty="0">
                <a:solidFill>
                  <a:srgbClr val="FFFFFF"/>
                </a:solidFill>
              </a:rPr>
              <a:t>An example from Kentucky</a:t>
            </a:r>
            <a:endParaRPr lang="en-US" sz="6600" dirty="0">
              <a:solidFill>
                <a:srgbClr val="FFFFFF"/>
              </a:solidFill>
            </a:endParaRPr>
          </a:p>
        </p:txBody>
      </p:sp>
      <p:sp>
        <p:nvSpPr>
          <p:cNvPr id="3" name="Subtitle 2">
            <a:extLst>
              <a:ext uri="{FF2B5EF4-FFF2-40B4-BE49-F238E27FC236}">
                <a16:creationId xmlns:a16="http://schemas.microsoft.com/office/drawing/2014/main" id="{D826879D-921F-40F0-81C8-546A09CE90CB}"/>
              </a:ext>
            </a:extLst>
          </p:cNvPr>
          <p:cNvSpPr>
            <a:spLocks noGrp="1"/>
          </p:cNvSpPr>
          <p:nvPr>
            <p:ph type="subTitle" idx="1"/>
          </p:nvPr>
        </p:nvSpPr>
        <p:spPr>
          <a:xfrm>
            <a:off x="2724307" y="5505489"/>
            <a:ext cx="6740685" cy="682079"/>
          </a:xfrm>
        </p:spPr>
        <p:txBody>
          <a:bodyPr>
            <a:noAutofit/>
          </a:bodyPr>
          <a:lstStyle/>
          <a:p>
            <a:r>
              <a:rPr lang="en-US" sz="1600" dirty="0">
                <a:solidFill>
                  <a:srgbClr val="FFFFFF"/>
                </a:solidFill>
              </a:rPr>
              <a:t>Kera Ackerman, Ph.D.</a:t>
            </a:r>
          </a:p>
          <a:p>
            <a:r>
              <a:rPr lang="en-US" sz="1600" dirty="0">
                <a:solidFill>
                  <a:srgbClr val="FFFFFF"/>
                </a:solidFill>
              </a:rPr>
              <a:t>Amy Lingo, </a:t>
            </a:r>
            <a:r>
              <a:rPr lang="en-US" sz="1600" dirty="0" err="1">
                <a:solidFill>
                  <a:srgbClr val="FFFFFF"/>
                </a:solidFill>
              </a:rPr>
              <a:t>Ed.D</a:t>
            </a:r>
            <a:r>
              <a:rPr lang="en-US" sz="1600" dirty="0">
                <a:solidFill>
                  <a:srgbClr val="FFFFFF"/>
                </a:solidFill>
              </a:rPr>
              <a:t>.</a:t>
            </a:r>
          </a:p>
          <a:p>
            <a:r>
              <a:rPr lang="en-US" sz="1600" dirty="0">
                <a:solidFill>
                  <a:srgbClr val="FFFFFF"/>
                </a:solidFill>
              </a:rPr>
              <a:t>Todd Whitney, Ph.D.</a:t>
            </a:r>
          </a:p>
        </p:txBody>
      </p:sp>
    </p:spTree>
    <p:extLst>
      <p:ext uri="{BB962C8B-B14F-4D97-AF65-F5344CB8AC3E}">
        <p14:creationId xmlns:p14="http://schemas.microsoft.com/office/powerpoint/2010/main" val="693487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20CD8AF-56BB-4FB9-BA8F-FCBA6F084DBA}"/>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Initial Effort</a:t>
            </a:r>
          </a:p>
        </p:txBody>
      </p:sp>
      <p:graphicFrame>
        <p:nvGraphicFramePr>
          <p:cNvPr id="4" name="Diagram 3">
            <a:extLst>
              <a:ext uri="{FF2B5EF4-FFF2-40B4-BE49-F238E27FC236}">
                <a16:creationId xmlns:a16="http://schemas.microsoft.com/office/drawing/2014/main" id="{7F74FC45-11F0-421F-8783-0C29F1143DF7}"/>
              </a:ext>
            </a:extLst>
          </p:cNvPr>
          <p:cNvGraphicFramePr/>
          <p:nvPr/>
        </p:nvGraphicFramePr>
        <p:xfrm>
          <a:off x="4309240" y="707849"/>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38621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908314"/>
            <a:ext cx="10058400" cy="2545924"/>
          </a:xfrm>
        </p:spPr>
        <p:txBody>
          <a:bodyPr>
            <a:normAutofit/>
          </a:bodyPr>
          <a:lstStyle/>
          <a:p>
            <a:pPr algn="ctr"/>
            <a:r>
              <a:rPr lang="en-US" sz="3200" dirty="0">
                <a:latin typeface="Nanum Pen Script" panose="03040600000000000000" pitchFamily="66" charset="-127"/>
                <a:ea typeface="Nanum Pen Script" panose="03040600000000000000" pitchFamily="66" charset="-127"/>
                <a:cs typeface="LingWai SC Medium" panose="03050602040302020204" pitchFamily="66" charset="-122"/>
              </a:rPr>
              <a:t>Using Mixed-reality Simulation to teach High leverage practices</a:t>
            </a:r>
            <a:br>
              <a:rPr lang="en-US" sz="3200" dirty="0">
                <a:latin typeface="Nanum Pen Script" panose="03040600000000000000" pitchFamily="66" charset="-127"/>
                <a:ea typeface="Nanum Pen Script" panose="03040600000000000000" pitchFamily="66" charset="-127"/>
                <a:cs typeface="LingWai SC Medium" panose="03050602040302020204" pitchFamily="66" charset="-122"/>
              </a:rPr>
            </a:br>
            <a:br>
              <a:rPr lang="en-US" sz="3200" dirty="0">
                <a:latin typeface="Nanum Pen Script" panose="03040600000000000000" pitchFamily="66" charset="-127"/>
                <a:ea typeface="Nanum Pen Script" panose="03040600000000000000" pitchFamily="66" charset="-127"/>
                <a:cs typeface="LingWai SC Medium" panose="03050602040302020204" pitchFamily="66" charset="-122"/>
              </a:rPr>
            </a:br>
            <a:br>
              <a:rPr lang="en-US" sz="3200" dirty="0">
                <a:latin typeface="Nanum Pen Script" panose="03040600000000000000" pitchFamily="66" charset="-127"/>
                <a:ea typeface="Nanum Pen Script" panose="03040600000000000000" pitchFamily="66" charset="-127"/>
                <a:cs typeface="LingWai SC Medium" panose="03050602040302020204" pitchFamily="66" charset="-122"/>
              </a:rPr>
            </a:br>
            <a:r>
              <a:rPr lang="en-US" sz="2400" dirty="0">
                <a:latin typeface="Nanum Pen Script" panose="03040600000000000000" pitchFamily="66" charset="-127"/>
                <a:ea typeface="Nanum Pen Script" panose="03040600000000000000" pitchFamily="66" charset="-127"/>
                <a:cs typeface="LingWai SC Medium" panose="03050602040302020204" pitchFamily="66" charset="-122"/>
              </a:rPr>
              <a:t>CEC 2019, Indianapolis</a:t>
            </a:r>
            <a:endParaRPr sz="3200" dirty="0">
              <a:latin typeface="Nanum Pen Script" panose="03040600000000000000" pitchFamily="66" charset="-127"/>
              <a:ea typeface="Nanum Pen Script" panose="03040600000000000000" pitchFamily="66" charset="-127"/>
              <a:cs typeface="LingWai SC Medium" panose="03050602040302020204" pitchFamily="66" charset="-122"/>
            </a:endParaRPr>
          </a:p>
        </p:txBody>
      </p:sp>
      <p:sp>
        <p:nvSpPr>
          <p:cNvPr id="4" name="Subtitle 2">
            <a:extLst>
              <a:ext uri="{FF2B5EF4-FFF2-40B4-BE49-F238E27FC236}">
                <a16:creationId xmlns:a16="http://schemas.microsoft.com/office/drawing/2014/main" id="{2894F708-27EC-2349-B851-55F19524C8B1}"/>
              </a:ext>
            </a:extLst>
          </p:cNvPr>
          <p:cNvSpPr txBox="1">
            <a:spLocks/>
          </p:cNvSpPr>
          <p:nvPr/>
        </p:nvSpPr>
        <p:spPr>
          <a:xfrm>
            <a:off x="547339" y="6046304"/>
            <a:ext cx="10896600" cy="685800"/>
          </a:xfrm>
          <a:prstGeom prst="rect">
            <a:avLst/>
          </a:prstGeom>
        </p:spPr>
        <p:txBody>
          <a:bodyPr vert="horz" lIns="91440" tIns="45720" rIns="91440" bIns="45720" rtlCol="0">
            <a:no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en-US" sz="2200" b="0" i="0" u="none" strike="noStrike" kern="1200" cap="none" spc="0" normalizeH="0" baseline="0" noProof="0" dirty="0">
                <a:ln>
                  <a:noFill/>
                </a:ln>
                <a:solidFill>
                  <a:srgbClr val="191B0E"/>
                </a:solidFill>
                <a:effectLst/>
                <a:uLnTx/>
                <a:uFillTx/>
                <a:latin typeface="Nanum Pen Script" panose="03040600000000000000" pitchFamily="66" charset="-127"/>
                <a:ea typeface="Nanum Pen Script" panose="03040600000000000000" pitchFamily="66" charset="-127"/>
                <a:cs typeface="+mn-cs"/>
              </a:rPr>
              <a:t>Dr. Melissa K. Driver, Dr. Kate Zimmer, &amp; Dr. Kristin Murphy </a:t>
            </a:r>
          </a:p>
          <a:p>
            <a:pPr marL="0" marR="0" lvl="0" indent="0" algn="ctr" defTabSz="914400" rtl="0" eaLnBrk="1" fontAlgn="auto" latinLnBrk="0" hangingPunct="1">
              <a:lnSpc>
                <a:spcPct val="112000"/>
              </a:lnSpc>
              <a:spcBef>
                <a:spcPts val="0"/>
              </a:spcBef>
              <a:spcAft>
                <a:spcPts val="0"/>
              </a:spcAft>
              <a:buClrTx/>
              <a:buSzTx/>
              <a:buFont typeface="Franklin Gothic Book" panose="020B0503020102020204" pitchFamily="34" charset="0"/>
              <a:buNone/>
              <a:tabLst/>
              <a:defRPr/>
            </a:pPr>
            <a:r>
              <a:rPr kumimoji="0" lang="en-US" sz="2200" b="0" i="0" u="none" strike="noStrike" kern="1200" cap="none" spc="0" normalizeH="0" baseline="0" noProof="0" dirty="0">
                <a:ln>
                  <a:noFill/>
                </a:ln>
                <a:solidFill>
                  <a:srgbClr val="191B0E"/>
                </a:solidFill>
                <a:effectLst/>
                <a:uLnTx/>
                <a:uFillTx/>
                <a:latin typeface="Nanum Pen Script" panose="03040600000000000000" pitchFamily="66" charset="-127"/>
                <a:ea typeface="Nanum Pen Script" panose="03040600000000000000" pitchFamily="66" charset="-127"/>
                <a:cs typeface="+mn-cs"/>
              </a:rPr>
              <a:t>Kennesaw State University * University of Massachusetts Boston </a:t>
            </a:r>
          </a:p>
        </p:txBody>
      </p:sp>
      <p:pic>
        <p:nvPicPr>
          <p:cNvPr id="5" name="Picture 4" descr="animated girl named Madison">
            <a:extLst>
              <a:ext uri="{FF2B5EF4-FFF2-40B4-BE49-F238E27FC236}">
                <a16:creationId xmlns:a16="http://schemas.microsoft.com/office/drawing/2014/main" id="{9591BC72-1300-1D45-8A62-A0349AA7AA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197" y="4873260"/>
            <a:ext cx="1984740" cy="1984740"/>
          </a:xfrm>
          <a:prstGeom prst="rect">
            <a:avLst/>
          </a:prstGeom>
        </p:spPr>
      </p:pic>
      <p:pic>
        <p:nvPicPr>
          <p:cNvPr id="6" name="Picture 5" descr="animated boy named Noah">
            <a:extLst>
              <a:ext uri="{FF2B5EF4-FFF2-40B4-BE49-F238E27FC236}">
                <a16:creationId xmlns:a16="http://schemas.microsoft.com/office/drawing/2014/main" id="{8867EF8B-105F-5A43-A55D-AB781137F5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08920" y="4756236"/>
            <a:ext cx="2101763" cy="2101763"/>
          </a:xfrm>
          <a:prstGeom prst="rect">
            <a:avLst/>
          </a:prstGeom>
        </p:spPr>
      </p:pic>
    </p:spTree>
    <p:extLst>
      <p:ext uri="{BB962C8B-B14F-4D97-AF65-F5344CB8AC3E}">
        <p14:creationId xmlns:p14="http://schemas.microsoft.com/office/powerpoint/2010/main" val="8180123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20"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21" name="Oval 20">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22"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24" name="Rectangle 23">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A53A4A-D297-4E6A-83AE-5666A24CEE8A}"/>
              </a:ext>
            </a:extLst>
          </p:cNvPr>
          <p:cNvSpPr>
            <a:spLocks noGrp="1"/>
          </p:cNvSpPr>
          <p:nvPr>
            <p:ph type="title"/>
          </p:nvPr>
        </p:nvSpPr>
        <p:spPr>
          <a:xfrm>
            <a:off x="1524000" y="2776538"/>
            <a:ext cx="9144000" cy="1381188"/>
          </a:xfrm>
        </p:spPr>
        <p:txBody>
          <a:bodyPr vert="horz" lIns="91440" tIns="45720" rIns="91440" bIns="45720" rtlCol="0" anchor="ctr">
            <a:normAutofit fontScale="90000"/>
          </a:bodyPr>
          <a:lstStyle/>
          <a:p>
            <a:pPr algn="ctr"/>
            <a:r>
              <a:rPr lang="en-US" sz="4000" kern="1200" dirty="0">
                <a:solidFill>
                  <a:schemeClr val="bg2"/>
                </a:solidFill>
                <a:latin typeface="+mj-lt"/>
                <a:ea typeface="+mj-ea"/>
                <a:cs typeface="+mj-cs"/>
              </a:rPr>
              <a:t>Building Collaborative Partnerships Statewide:  </a:t>
            </a:r>
            <a:br>
              <a:rPr lang="en-US" sz="4000" kern="1200" dirty="0">
                <a:solidFill>
                  <a:schemeClr val="bg2"/>
                </a:solidFill>
                <a:latin typeface="+mj-lt"/>
                <a:ea typeface="+mj-ea"/>
                <a:cs typeface="+mj-cs"/>
              </a:rPr>
            </a:br>
            <a:r>
              <a:rPr lang="en-US" sz="4000" kern="1200" dirty="0">
                <a:solidFill>
                  <a:schemeClr val="bg2"/>
                </a:solidFill>
                <a:latin typeface="+mj-lt"/>
                <a:ea typeface="+mj-ea"/>
                <a:cs typeface="+mj-cs"/>
              </a:rPr>
              <a:t>Kentucky Excellence in Educator Preparation</a:t>
            </a:r>
          </a:p>
        </p:txBody>
      </p:sp>
    </p:spTree>
    <p:extLst>
      <p:ext uri="{BB962C8B-B14F-4D97-AF65-F5344CB8AC3E}">
        <p14:creationId xmlns:p14="http://schemas.microsoft.com/office/powerpoint/2010/main" val="1932655813"/>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BD7D57-B058-4FD8-913E-A2FB54493023}"/>
              </a:ext>
            </a:extLst>
          </p:cNvPr>
          <p:cNvSpPr txBox="1"/>
          <p:nvPr/>
        </p:nvSpPr>
        <p:spPr>
          <a:xfrm>
            <a:off x="5580118" y="73098"/>
            <a:ext cx="4573285"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Light" panose="020F0302020204030204"/>
                <a:ea typeface="+mn-ea"/>
                <a:cs typeface="+mn-cs"/>
              </a:rPr>
              <a:t>KEEP SUMMIT </a:t>
            </a:r>
          </a:p>
        </p:txBody>
      </p:sp>
      <p:pic>
        <p:nvPicPr>
          <p:cNvPr id="3" name="Picture 2" descr="a flyer from the Kentucky KEEP Summit">
            <a:extLst>
              <a:ext uri="{FF2B5EF4-FFF2-40B4-BE49-F238E27FC236}">
                <a16:creationId xmlns:a16="http://schemas.microsoft.com/office/drawing/2014/main" id="{25E8376E-F62F-492E-B694-07C56008C2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714" y="1617137"/>
            <a:ext cx="2663438" cy="3623725"/>
          </a:xfrm>
          <a:prstGeom prst="rect">
            <a:avLst/>
          </a:prstGeom>
        </p:spPr>
      </p:pic>
      <p:sp>
        <p:nvSpPr>
          <p:cNvPr id="11" name="TextBox 10">
            <a:extLst>
              <a:ext uri="{FF2B5EF4-FFF2-40B4-BE49-F238E27FC236}">
                <a16:creationId xmlns:a16="http://schemas.microsoft.com/office/drawing/2014/main" id="{C719F10F-285E-47A4-A6FF-9DCEE66613B8}"/>
              </a:ext>
            </a:extLst>
          </p:cNvPr>
          <p:cNvSpPr txBox="1"/>
          <p:nvPr/>
        </p:nvSpPr>
        <p:spPr>
          <a:xfrm>
            <a:off x="4366145" y="1471758"/>
            <a:ext cx="7161017" cy="4154361"/>
          </a:xfrm>
          <a:prstGeom prst="rect">
            <a:avLst/>
          </a:prstGeom>
        </p:spPr>
        <p:txBody>
          <a:bodyPr vert="horz" lIns="91440" tIns="45720" rIns="91440" bIns="45720" numCol="2" rtlCol="0">
            <a:noAutofit/>
          </a:bodyPr>
          <a:lstStyle/>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Evidence-Based Practices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High-Leverage Practices </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Fieldwork &amp; Clinical Practice-based Experiences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Culturally Responsive Teaching &amp; Equity</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Family Engagement </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District Partnerships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Recruitment &amp; Retention of High Quality Teachers</a:t>
            </a: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Accreditation &amp; Program Improvement</a:t>
            </a:r>
          </a:p>
        </p:txBody>
      </p:sp>
    </p:spTree>
    <p:extLst>
      <p:ext uri="{BB962C8B-B14F-4D97-AF65-F5344CB8AC3E}">
        <p14:creationId xmlns:p14="http://schemas.microsoft.com/office/powerpoint/2010/main" val="1605381886"/>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Freeform: Shape 18">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table of the mean standard deviations of perceived knowledge and inportance of variables in reimagining teacher education in Kentucky.">
            <a:extLst>
              <a:ext uri="{FF2B5EF4-FFF2-40B4-BE49-F238E27FC236}">
                <a16:creationId xmlns:a16="http://schemas.microsoft.com/office/drawing/2014/main" id="{0DDBC140-6EC3-4CDB-9FC9-0B2430A351FE}"/>
              </a:ext>
            </a:extLst>
          </p:cNvPr>
          <p:cNvPicPr>
            <a:picLocks noGrp="1" noChangeAspect="1"/>
          </p:cNvPicPr>
          <p:nvPr>
            <p:ph idx="1"/>
          </p:nvPr>
        </p:nvPicPr>
        <p:blipFill>
          <a:blip r:embed="rId4"/>
          <a:stretch>
            <a:fillRect/>
          </a:stretch>
        </p:blipFill>
        <p:spPr>
          <a:xfrm>
            <a:off x="2832202" y="1311007"/>
            <a:ext cx="6392057" cy="4362680"/>
          </a:xfrm>
          <a:prstGeom prst="rect">
            <a:avLst/>
          </a:prstGeom>
        </p:spPr>
      </p:pic>
    </p:spTree>
    <p:extLst>
      <p:ext uri="{BB962C8B-B14F-4D97-AF65-F5344CB8AC3E}">
        <p14:creationId xmlns:p14="http://schemas.microsoft.com/office/powerpoint/2010/main" val="1334830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ontent Placeholder 3" descr="A graph of the mean standard deviations of perceived knowledge and inportance of variables in reimagining teacher education in Kentucky.">
            <a:extLst>
              <a:ext uri="{FF2B5EF4-FFF2-40B4-BE49-F238E27FC236}">
                <a16:creationId xmlns:a16="http://schemas.microsoft.com/office/drawing/2014/main" id="{5160612B-E0C9-CD43-8C7C-C2042001150B}"/>
              </a:ext>
            </a:extLst>
          </p:cNvPr>
          <p:cNvGraphicFramePr>
            <a:graphicFrameLocks noGrp="1"/>
          </p:cNvGraphicFramePr>
          <p:nvPr>
            <p:ph idx="4294967295"/>
            <p:extLst>
              <p:ext uri="{D42A27DB-BD31-4B8C-83A1-F6EECF244321}">
                <p14:modId xmlns:p14="http://schemas.microsoft.com/office/powerpoint/2010/main" val="1900500392"/>
              </p:ext>
            </p:extLst>
          </p:nvPr>
        </p:nvGraphicFramePr>
        <p:xfrm>
          <a:off x="643467" y="643467"/>
          <a:ext cx="10905066" cy="55710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58548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4C2561-5A9C-4E30-AEB1-DF283F556DBC}"/>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6000" kern="1200" dirty="0">
                <a:solidFill>
                  <a:schemeClr val="tx1"/>
                </a:solidFill>
                <a:latin typeface="+mj-lt"/>
                <a:ea typeface="+mj-ea"/>
                <a:cs typeface="+mj-cs"/>
              </a:rPr>
              <a:t>Next Steps:</a:t>
            </a:r>
            <a:br>
              <a:rPr lang="en-US" sz="6000" kern="1200" dirty="0">
                <a:solidFill>
                  <a:schemeClr val="tx1"/>
                </a:solidFill>
                <a:latin typeface="+mj-lt"/>
                <a:ea typeface="+mj-ea"/>
                <a:cs typeface="+mj-cs"/>
              </a:rPr>
            </a:br>
            <a:r>
              <a:rPr lang="en-US" sz="6000" kern="1200" dirty="0">
                <a:solidFill>
                  <a:schemeClr val="tx1"/>
                </a:solidFill>
                <a:latin typeface="+mj-lt"/>
                <a:ea typeface="+mj-ea"/>
                <a:cs typeface="+mj-cs"/>
              </a:rPr>
              <a:t>Blueprint for Growth</a:t>
            </a:r>
          </a:p>
        </p:txBody>
      </p:sp>
      <p:sp>
        <p:nvSpPr>
          <p:cNvPr id="33" name="Oval 32">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1" name="Straight Connector 40">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8747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0928F3-1122-44D5-900A-8860C80E37F8}"/>
              </a:ext>
            </a:extLst>
          </p:cNvPr>
          <p:cNvSpPr>
            <a:spLocks noGrp="1"/>
          </p:cNvSpPr>
          <p:nvPr>
            <p:ph type="title"/>
          </p:nvPr>
        </p:nvSpPr>
        <p:spPr>
          <a:xfrm>
            <a:off x="4384039" y="365125"/>
            <a:ext cx="7164493" cy="1325563"/>
          </a:xfrm>
        </p:spPr>
        <p:txBody>
          <a:bodyPr>
            <a:normAutofit/>
          </a:bodyPr>
          <a:lstStyle/>
          <a:p>
            <a:r>
              <a:rPr lang="en-US"/>
              <a:t>Leveraging Resources </a:t>
            </a:r>
          </a:p>
        </p:txBody>
      </p:sp>
      <p:pic>
        <p:nvPicPr>
          <p:cNvPr id="28" name="Graphic 15" descr="Head with Gears">
            <a:extLst>
              <a:ext uri="{FF2B5EF4-FFF2-40B4-BE49-F238E27FC236}">
                <a16:creationId xmlns:a16="http://schemas.microsoft.com/office/drawing/2014/main" id="{B0598D6E-50CC-4E1A-8533-AC6B6D08336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0060" y="1715781"/>
            <a:ext cx="3425957" cy="3425957"/>
          </a:xfrm>
          <a:prstGeom prst="rect">
            <a:avLst/>
          </a:prstGeom>
        </p:spPr>
      </p:pic>
      <p:sp>
        <p:nvSpPr>
          <p:cNvPr id="3" name="Content Placeholder 2">
            <a:extLst>
              <a:ext uri="{FF2B5EF4-FFF2-40B4-BE49-F238E27FC236}">
                <a16:creationId xmlns:a16="http://schemas.microsoft.com/office/drawing/2014/main" id="{3807A117-B95F-4C56-BCD3-7867C92D6809}"/>
              </a:ext>
            </a:extLst>
          </p:cNvPr>
          <p:cNvSpPr>
            <a:spLocks noGrp="1"/>
          </p:cNvSpPr>
          <p:nvPr>
            <p:ph idx="1"/>
          </p:nvPr>
        </p:nvSpPr>
        <p:spPr>
          <a:xfrm>
            <a:off x="4197510" y="1595089"/>
            <a:ext cx="7161017" cy="4154361"/>
          </a:xfrm>
        </p:spPr>
        <p:txBody>
          <a:bodyPr>
            <a:normAutofit/>
          </a:bodyPr>
          <a:lstStyle/>
          <a:p>
            <a:pPr marL="0" indent="0">
              <a:buNone/>
            </a:pPr>
            <a:endParaRPr lang="en-US" sz="2000" dirty="0"/>
          </a:p>
          <a:p>
            <a:r>
              <a:rPr lang="en-US" sz="2400" dirty="0"/>
              <a:t>KEEP Summit – Identified needs:</a:t>
            </a:r>
          </a:p>
          <a:p>
            <a:pPr lvl="1"/>
            <a:r>
              <a:rPr lang="en-US" dirty="0"/>
              <a:t>Common message</a:t>
            </a:r>
          </a:p>
          <a:p>
            <a:pPr lvl="1"/>
            <a:r>
              <a:rPr lang="en-US" dirty="0"/>
              <a:t>University workgroups (within &amp; between)</a:t>
            </a:r>
          </a:p>
          <a:p>
            <a:pPr lvl="1"/>
            <a:r>
              <a:rPr lang="en-US" dirty="0"/>
              <a:t>Greater participation from all EPPs</a:t>
            </a:r>
          </a:p>
          <a:p>
            <a:pPr lvl="1"/>
            <a:endParaRPr lang="en-US" dirty="0"/>
          </a:p>
          <a:p>
            <a:r>
              <a:rPr lang="en-US" sz="2400" dirty="0"/>
              <a:t>K-KEEP research group within KACTE </a:t>
            </a:r>
          </a:p>
          <a:p>
            <a:pPr lvl="1"/>
            <a:r>
              <a:rPr lang="en-US" sz="2000" dirty="0"/>
              <a:t>Means to engage additional EPPs</a:t>
            </a:r>
          </a:p>
          <a:p>
            <a:pPr lvl="1"/>
            <a:endParaRPr lang="en-US" sz="2000" dirty="0"/>
          </a:p>
          <a:p>
            <a:endParaRPr lang="en-US" sz="2400" dirty="0"/>
          </a:p>
        </p:txBody>
      </p:sp>
    </p:spTree>
    <p:extLst>
      <p:ext uri="{BB962C8B-B14F-4D97-AF65-F5344CB8AC3E}">
        <p14:creationId xmlns:p14="http://schemas.microsoft.com/office/powerpoint/2010/main" val="274992851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92CBDA-D4DF-4DAE-BD5C-88006D905D1E}"/>
              </a:ext>
            </a:extLst>
          </p:cNvPr>
          <p:cNvSpPr>
            <a:spLocks noGrp="1"/>
          </p:cNvSpPr>
          <p:nvPr>
            <p:ph type="title"/>
          </p:nvPr>
        </p:nvSpPr>
        <p:spPr>
          <a:xfrm>
            <a:off x="378068" y="5547355"/>
            <a:ext cx="11139854" cy="930447"/>
          </a:xfrm>
        </p:spPr>
        <p:txBody>
          <a:bodyPr vert="horz" lIns="91440" tIns="45720" rIns="91440" bIns="45720" rtlCol="0" anchor="b">
            <a:normAutofit fontScale="90000"/>
          </a:bodyPr>
          <a:lstStyle/>
          <a:p>
            <a:pPr algn="ctr"/>
            <a:r>
              <a:rPr lang="en-US" sz="5400" dirty="0">
                <a:solidFill>
                  <a:srgbClr val="FFFFFF"/>
                </a:solidFill>
              </a:rPr>
              <a:t>Existing State Structures</a:t>
            </a:r>
            <a:br>
              <a:rPr lang="en-US" sz="5400" dirty="0">
                <a:solidFill>
                  <a:srgbClr val="FFFFFF"/>
                </a:solidFill>
              </a:rPr>
            </a:br>
            <a:r>
              <a:rPr lang="en-US" sz="5400" dirty="0">
                <a:solidFill>
                  <a:srgbClr val="FFFFFF"/>
                </a:solidFill>
              </a:rPr>
              <a:t>IHE Special Education Consortium </a:t>
            </a:r>
          </a:p>
        </p:txBody>
      </p:sp>
      <p:cxnSp>
        <p:nvCxnSpPr>
          <p:cNvPr id="19" name="Straight Connector 1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High Leverage Practices for Inclusive Classrooms cover page">
            <a:extLst>
              <a:ext uri="{FF2B5EF4-FFF2-40B4-BE49-F238E27FC236}">
                <a16:creationId xmlns:a16="http://schemas.microsoft.com/office/drawing/2014/main" id="{C1A8977D-6D5A-4946-906C-FEB0D6A5FE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0536" y="307732"/>
            <a:ext cx="2392500" cy="3657600"/>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High-Leverage Practices in Special Education cover page">
            <a:extLst>
              <a:ext uri="{FF2B5EF4-FFF2-40B4-BE49-F238E27FC236}">
                <a16:creationId xmlns:a16="http://schemas.microsoft.com/office/drawing/2014/main" id="{FA20DFDB-FE7C-4FDF-9144-F0FFFB6445E2}"/>
              </a:ext>
            </a:extLst>
          </p:cNvPr>
          <p:cNvPicPr>
            <a:picLocks noGrp="1" noChangeAspect="1"/>
          </p:cNvPicPr>
          <p:nvPr>
            <p:ph idx="1"/>
          </p:nvPr>
        </p:nvPicPr>
        <p:blipFill>
          <a:blip r:embed="rId4"/>
          <a:stretch>
            <a:fillRect/>
          </a:stretch>
        </p:blipFill>
        <p:spPr>
          <a:xfrm>
            <a:off x="7680735" y="358634"/>
            <a:ext cx="2770729" cy="3586705"/>
          </a:xfrm>
          <a:prstGeom prst="rect">
            <a:avLst/>
          </a:prstGeom>
        </p:spPr>
      </p:pic>
    </p:spTree>
    <p:extLst>
      <p:ext uri="{BB962C8B-B14F-4D97-AF65-F5344CB8AC3E}">
        <p14:creationId xmlns:p14="http://schemas.microsoft.com/office/powerpoint/2010/main" val="25897981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map of the Primary Teacher Preparatory Institutions of Employed Teachers in Kentucky School Districts in 2011">
            <a:extLst>
              <a:ext uri="{FF2B5EF4-FFF2-40B4-BE49-F238E27FC236}">
                <a16:creationId xmlns:a16="http://schemas.microsoft.com/office/drawing/2014/main" id="{ED1429A2-7881-43D2-92C5-CA0FCFE13F7B}"/>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127349" y="634133"/>
            <a:ext cx="9937302" cy="5589734"/>
          </a:xfrm>
          <a:prstGeom prst="rect">
            <a:avLst/>
          </a:prstGeom>
        </p:spPr>
      </p:pic>
    </p:spTree>
    <p:extLst>
      <p:ext uri="{BB962C8B-B14F-4D97-AF65-F5344CB8AC3E}">
        <p14:creationId xmlns:p14="http://schemas.microsoft.com/office/powerpoint/2010/main" val="3670495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A44317-A541-40A9-AB3B-5B8914F6D7AD}"/>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Building Capacity</a:t>
            </a:r>
          </a:p>
        </p:txBody>
      </p:sp>
      <p:sp>
        <p:nvSpPr>
          <p:cNvPr id="28" name="Rectangle 2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1B3771D-0E7D-4DFC-B58E-3506518458E5}"/>
              </a:ext>
            </a:extLst>
          </p:cNvPr>
          <p:cNvSpPr>
            <a:spLocks noGrp="1"/>
          </p:cNvSpPr>
          <p:nvPr>
            <p:ph idx="1"/>
          </p:nvPr>
        </p:nvSpPr>
        <p:spPr>
          <a:xfrm>
            <a:off x="7692833" y="683046"/>
            <a:ext cx="3864760" cy="5709235"/>
          </a:xfrm>
        </p:spPr>
        <p:txBody>
          <a:bodyPr anchor="ctr">
            <a:normAutofit fontScale="92500" lnSpcReduction="10000"/>
          </a:bodyPr>
          <a:lstStyle/>
          <a:p>
            <a:r>
              <a:rPr lang="en-US" sz="2000" b="1" dirty="0">
                <a:solidFill>
                  <a:srgbClr val="FFFFFF"/>
                </a:solidFill>
              </a:rPr>
              <a:t>Murray State University</a:t>
            </a:r>
            <a:r>
              <a:rPr lang="en-US" sz="2000" dirty="0">
                <a:solidFill>
                  <a:srgbClr val="FFFFFF"/>
                </a:solidFill>
              </a:rPr>
              <a:t>: Enhance Culturally Responsive Teaching through practice based opportunities &amp; increase understanding of HLP &amp; EBP through aligning curricula</a:t>
            </a:r>
          </a:p>
          <a:p>
            <a:r>
              <a:rPr lang="en-US" sz="2000" b="1" dirty="0">
                <a:solidFill>
                  <a:srgbClr val="FFFFFF"/>
                </a:solidFill>
              </a:rPr>
              <a:t>Western Kentucky University</a:t>
            </a:r>
            <a:r>
              <a:rPr lang="en-US" sz="2000" dirty="0">
                <a:solidFill>
                  <a:srgbClr val="FFFFFF"/>
                </a:solidFill>
              </a:rPr>
              <a:t>: Enhance clinical partnerships through PDs on HLP</a:t>
            </a:r>
          </a:p>
          <a:p>
            <a:r>
              <a:rPr lang="en-US" sz="2000" b="1" dirty="0">
                <a:solidFill>
                  <a:srgbClr val="FFFFFF"/>
                </a:solidFill>
              </a:rPr>
              <a:t>Campbellsville University</a:t>
            </a:r>
            <a:r>
              <a:rPr lang="en-US" sz="2000" dirty="0">
                <a:solidFill>
                  <a:srgbClr val="FFFFFF"/>
                </a:solidFill>
              </a:rPr>
              <a:t>: Enhance HLP &amp; EBP through practice based opportunities, observation guides, lesson studies, video analysis, and tutoring</a:t>
            </a:r>
          </a:p>
          <a:p>
            <a:r>
              <a:rPr lang="en-US" sz="2000" b="1" dirty="0">
                <a:solidFill>
                  <a:srgbClr val="FFFFFF"/>
                </a:solidFill>
              </a:rPr>
              <a:t>Asbury University</a:t>
            </a:r>
            <a:r>
              <a:rPr lang="en-US" sz="2000" dirty="0">
                <a:solidFill>
                  <a:srgbClr val="FFFFFF"/>
                </a:solidFill>
              </a:rPr>
              <a:t>: Enhance Culturally Responsive Teaching through practice based opportunities in  rural and urban districts</a:t>
            </a:r>
          </a:p>
          <a:p>
            <a:r>
              <a:rPr lang="en-US" sz="2000" b="1" dirty="0">
                <a:solidFill>
                  <a:srgbClr val="FFFFFF"/>
                </a:solidFill>
              </a:rPr>
              <a:t>Georgetown College</a:t>
            </a:r>
            <a:r>
              <a:rPr lang="en-US" sz="2000" dirty="0">
                <a:solidFill>
                  <a:srgbClr val="FFFFFF"/>
                </a:solidFill>
              </a:rPr>
              <a:t>: Enhance HLP &amp; EBP through video observation</a:t>
            </a:r>
          </a:p>
          <a:p>
            <a:pPr marL="0" indent="0">
              <a:buNone/>
            </a:pPr>
            <a:endParaRPr lang="en-US" sz="2000" dirty="0">
              <a:solidFill>
                <a:srgbClr val="FFFFFF"/>
              </a:solidFill>
            </a:endParaRPr>
          </a:p>
        </p:txBody>
      </p:sp>
      <p:pic>
        <p:nvPicPr>
          <p:cNvPr id="10" name="Picture 9" descr="the state of Kentucky with locations of IHEs in the state">
            <a:extLst>
              <a:ext uri="{FF2B5EF4-FFF2-40B4-BE49-F238E27FC236}">
                <a16:creationId xmlns:a16="http://schemas.microsoft.com/office/drawing/2014/main" id="{021B00EC-659F-1F4D-8079-2C8271FEBEDF}"/>
              </a:ext>
            </a:extLst>
          </p:cNvPr>
          <p:cNvPicPr>
            <a:picLocks noChangeAspect="1"/>
          </p:cNvPicPr>
          <p:nvPr/>
        </p:nvPicPr>
        <p:blipFill>
          <a:blip r:embed="rId3"/>
          <a:stretch>
            <a:fillRect/>
          </a:stretch>
        </p:blipFill>
        <p:spPr>
          <a:xfrm>
            <a:off x="936027" y="1010997"/>
            <a:ext cx="5806213" cy="3063920"/>
          </a:xfrm>
          <a:prstGeom prst="rect">
            <a:avLst/>
          </a:prstGeom>
        </p:spPr>
      </p:pic>
    </p:spTree>
    <p:extLst>
      <p:ext uri="{BB962C8B-B14F-4D97-AF65-F5344CB8AC3E}">
        <p14:creationId xmlns:p14="http://schemas.microsoft.com/office/powerpoint/2010/main" val="3892425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231592"/>
            <a:ext cx="10515600" cy="1325563"/>
          </a:xfrm>
        </p:spPr>
        <p:txBody>
          <a:bodyPr>
            <a:normAutofit fontScale="90000"/>
          </a:bodyPr>
          <a:lstStyle/>
          <a:p>
            <a:pPr fontAlgn="base"/>
            <a:r>
              <a:rPr lang="en-US" dirty="0"/>
              <a:t>Improving teacher preparation from within: Using data to validate and improve practice-based preparation opportunities</a:t>
            </a:r>
          </a:p>
        </p:txBody>
      </p:sp>
    </p:spTree>
    <p:extLst>
      <p:ext uri="{BB962C8B-B14F-4D97-AF65-F5344CB8AC3E}">
        <p14:creationId xmlns:p14="http://schemas.microsoft.com/office/powerpoint/2010/main" val="3428172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Agenda</a:t>
            </a:r>
            <a:endParaRPr dirty="0"/>
          </a:p>
        </p:txBody>
      </p:sp>
      <p:sp>
        <p:nvSpPr>
          <p:cNvPr id="14" name="Content Placeholder 13"/>
          <p:cNvSpPr>
            <a:spLocks noGrp="1"/>
          </p:cNvSpPr>
          <p:nvPr>
            <p:ph idx="1"/>
          </p:nvPr>
        </p:nvSpPr>
        <p:spPr/>
        <p:txBody>
          <a:bodyPr>
            <a:normAutofit/>
          </a:bodyPr>
          <a:lstStyle/>
          <a:p>
            <a:r>
              <a:rPr lang="en-US" sz="2400" dirty="0"/>
              <a:t>Providing Purposeful Practice for HLPs</a:t>
            </a:r>
          </a:p>
          <a:p>
            <a:r>
              <a:rPr lang="en-US" sz="2400" dirty="0"/>
              <a:t>Mixed Reality Simulations</a:t>
            </a:r>
          </a:p>
          <a:p>
            <a:pPr lvl="1"/>
            <a:r>
              <a:rPr lang="en-US" sz="2400" dirty="0"/>
              <a:t>What, Why, How</a:t>
            </a:r>
          </a:p>
          <a:p>
            <a:r>
              <a:rPr lang="en-US" sz="2400" dirty="0"/>
              <a:t>Examples of Use</a:t>
            </a:r>
          </a:p>
          <a:p>
            <a:r>
              <a:rPr lang="en-US" sz="2400" dirty="0"/>
              <a:t>Tools and Strategies to Consider</a:t>
            </a:r>
          </a:p>
          <a:p>
            <a:r>
              <a:rPr lang="en-US" sz="2400" dirty="0"/>
              <a:t>Closing Questions</a:t>
            </a:r>
          </a:p>
        </p:txBody>
      </p:sp>
    </p:spTree>
    <p:extLst>
      <p:ext uri="{BB962C8B-B14F-4D97-AF65-F5344CB8AC3E}">
        <p14:creationId xmlns:p14="http://schemas.microsoft.com/office/powerpoint/2010/main" val="3528897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B659-2C6F-C342-B700-77EFD4807576}"/>
              </a:ext>
            </a:extLst>
          </p:cNvPr>
          <p:cNvSpPr>
            <a:spLocks noGrp="1"/>
          </p:cNvSpPr>
          <p:nvPr>
            <p:ph type="title"/>
          </p:nvPr>
        </p:nvSpPr>
        <p:spPr/>
        <p:txBody>
          <a:bodyPr/>
          <a:lstStyle/>
          <a:p>
            <a:r>
              <a:rPr lang="en-US" dirty="0"/>
              <a:t>Presenters</a:t>
            </a:r>
          </a:p>
        </p:txBody>
      </p:sp>
      <p:sp>
        <p:nvSpPr>
          <p:cNvPr id="3" name="Content Placeholder 2">
            <a:extLst>
              <a:ext uri="{FF2B5EF4-FFF2-40B4-BE49-F238E27FC236}">
                <a16:creationId xmlns:a16="http://schemas.microsoft.com/office/drawing/2014/main" id="{1FFB1884-E71D-1448-8D71-07A2F2CF1CCC}"/>
              </a:ext>
            </a:extLst>
          </p:cNvPr>
          <p:cNvSpPr>
            <a:spLocks noGrp="1"/>
          </p:cNvSpPr>
          <p:nvPr>
            <p:ph idx="1"/>
          </p:nvPr>
        </p:nvSpPr>
        <p:spPr/>
        <p:txBody>
          <a:bodyPr/>
          <a:lstStyle/>
          <a:p>
            <a:r>
              <a:rPr lang="en-US" dirty="0"/>
              <a:t>Mary T. Brownell, CEEDAR Director, University of Florida</a:t>
            </a:r>
          </a:p>
          <a:p>
            <a:r>
              <a:rPr lang="en-US" dirty="0"/>
              <a:t>Amber Benedict, University of Florida</a:t>
            </a:r>
          </a:p>
          <a:p>
            <a:r>
              <a:rPr lang="en-US" dirty="0"/>
              <a:t>Melinda Leko, Chair, University of Wisconsin Madison</a:t>
            </a:r>
          </a:p>
          <a:p>
            <a:r>
              <a:rPr lang="en-US" dirty="0"/>
              <a:t>Cara Richards-Tutor, California State University at Long Beach</a:t>
            </a:r>
          </a:p>
          <a:p>
            <a:r>
              <a:rPr lang="en-US" dirty="0"/>
              <a:t>Brian R. Barber, Kent State University</a:t>
            </a:r>
          </a:p>
        </p:txBody>
      </p:sp>
    </p:spTree>
    <p:extLst>
      <p:ext uri="{BB962C8B-B14F-4D97-AF65-F5344CB8AC3E}">
        <p14:creationId xmlns:p14="http://schemas.microsoft.com/office/powerpoint/2010/main" val="1444489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descr="OSEP log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This content was produced under U.S. Department of Education, Office of Special Education Programs, Award No. H325A120003. Bonnie Jones and David Guardino serve as the project officers.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1193904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Practice-based Teacher Preparation</a:t>
            </a:r>
          </a:p>
        </p:txBody>
      </p:sp>
      <p:sp>
        <p:nvSpPr>
          <p:cNvPr id="5" name="Content Placeholder 4"/>
          <p:cNvSpPr>
            <a:spLocks noGrp="1"/>
          </p:cNvSpPr>
          <p:nvPr>
            <p:ph idx="1"/>
          </p:nvPr>
        </p:nvSpPr>
        <p:spPr>
          <a:xfrm>
            <a:off x="838200" y="1825625"/>
            <a:ext cx="10515600" cy="3947378"/>
          </a:xfrm>
        </p:spPr>
        <p:txBody>
          <a:bodyPr/>
          <a:lstStyle/>
          <a:p>
            <a:r>
              <a:rPr lang="en-US" dirty="0"/>
              <a:t>High leverage practices (HLPs) and select evidence-based practices (EBPs) serve as the curriculum</a:t>
            </a:r>
          </a:p>
          <a:p>
            <a:r>
              <a:rPr lang="en-US" dirty="0"/>
              <a:t>Practice based preparation allows for the thoughtful implementation of HLPs and EBPs</a:t>
            </a:r>
          </a:p>
        </p:txBody>
      </p:sp>
    </p:spTree>
    <p:extLst>
      <p:ext uri="{BB962C8B-B14F-4D97-AF65-F5344CB8AC3E}">
        <p14:creationId xmlns:p14="http://schemas.microsoft.com/office/powerpoint/2010/main" val="19983762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A6F5-9C92-FE44-832D-1702D432E02E}"/>
              </a:ext>
            </a:extLst>
          </p:cNvPr>
          <p:cNvSpPr>
            <a:spLocks noGrp="1"/>
          </p:cNvSpPr>
          <p:nvPr>
            <p:ph type="title"/>
          </p:nvPr>
        </p:nvSpPr>
        <p:spPr/>
        <p:txBody>
          <a:bodyPr/>
          <a:lstStyle/>
          <a:p>
            <a:r>
              <a:rPr lang="en-US" dirty="0"/>
              <a:t>Practice-based preparation</a:t>
            </a:r>
          </a:p>
        </p:txBody>
      </p:sp>
      <p:sp>
        <p:nvSpPr>
          <p:cNvPr id="3" name="Content Placeholder 2">
            <a:extLst>
              <a:ext uri="{FF2B5EF4-FFF2-40B4-BE49-F238E27FC236}">
                <a16:creationId xmlns:a16="http://schemas.microsoft.com/office/drawing/2014/main" id="{8DC97C82-F9DA-5E4B-A436-669E3B72A3CD}"/>
              </a:ext>
            </a:extLst>
          </p:cNvPr>
          <p:cNvSpPr>
            <a:spLocks noGrp="1"/>
          </p:cNvSpPr>
          <p:nvPr>
            <p:ph idx="1"/>
          </p:nvPr>
        </p:nvSpPr>
        <p:spPr/>
        <p:txBody>
          <a:bodyPr/>
          <a:lstStyle/>
          <a:p>
            <a:r>
              <a:rPr lang="en-US" dirty="0"/>
              <a:t>Involves a </a:t>
            </a:r>
            <a:r>
              <a:rPr lang="en-US" b="1" i="1" dirty="0"/>
              <a:t>cohesive</a:t>
            </a:r>
            <a:r>
              <a:rPr lang="en-US" dirty="0"/>
              <a:t> and </a:t>
            </a:r>
            <a:r>
              <a:rPr lang="en-US" b="1" i="1" dirty="0"/>
              <a:t>carefully curated </a:t>
            </a:r>
            <a:r>
              <a:rPr lang="en-US" dirty="0"/>
              <a:t>set of practice opportunities designed to help preservice candidates acquire the curriculum. </a:t>
            </a:r>
          </a:p>
        </p:txBody>
      </p:sp>
    </p:spTree>
    <p:extLst>
      <p:ext uri="{BB962C8B-B14F-4D97-AF65-F5344CB8AC3E}">
        <p14:creationId xmlns:p14="http://schemas.microsoft.com/office/powerpoint/2010/main" val="822818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D58F5-1D50-EF42-984A-051EFE04B8CC}"/>
              </a:ext>
            </a:extLst>
          </p:cNvPr>
          <p:cNvSpPr>
            <a:spLocks noGrp="1"/>
          </p:cNvSpPr>
          <p:nvPr>
            <p:ph type="title"/>
          </p:nvPr>
        </p:nvSpPr>
        <p:spPr/>
        <p:txBody>
          <a:bodyPr/>
          <a:lstStyle/>
          <a:p>
            <a:r>
              <a:rPr lang="en-US" dirty="0"/>
              <a:t>Individual Features of the opportunities</a:t>
            </a:r>
          </a:p>
        </p:txBody>
      </p:sp>
      <p:sp>
        <p:nvSpPr>
          <p:cNvPr id="5" name="Content Placeholder 4">
            <a:extLst>
              <a:ext uri="{FF2B5EF4-FFF2-40B4-BE49-F238E27FC236}">
                <a16:creationId xmlns:a16="http://schemas.microsoft.com/office/drawing/2014/main" id="{FA64AAF0-3176-0D49-B401-8B79F45C95AC}"/>
              </a:ext>
            </a:extLst>
          </p:cNvPr>
          <p:cNvSpPr>
            <a:spLocks noGrp="1"/>
          </p:cNvSpPr>
          <p:nvPr>
            <p:ph idx="1"/>
          </p:nvPr>
        </p:nvSpPr>
        <p:spPr/>
        <p:txBody>
          <a:bodyPr/>
          <a:lstStyle/>
          <a:p>
            <a:r>
              <a:rPr lang="en-US" dirty="0"/>
              <a:t>Modeling</a:t>
            </a:r>
          </a:p>
          <a:p>
            <a:r>
              <a:rPr lang="en-US" dirty="0"/>
              <a:t>Feedback</a:t>
            </a:r>
          </a:p>
          <a:p>
            <a:r>
              <a:rPr lang="en-US" dirty="0"/>
              <a:t>Analysis </a:t>
            </a:r>
          </a:p>
          <a:p>
            <a:r>
              <a:rPr lang="en-US" dirty="0"/>
              <a:t>Interleaving</a:t>
            </a:r>
          </a:p>
        </p:txBody>
      </p:sp>
    </p:spTree>
    <p:extLst>
      <p:ext uri="{BB962C8B-B14F-4D97-AF65-F5344CB8AC3E}">
        <p14:creationId xmlns:p14="http://schemas.microsoft.com/office/powerpoint/2010/main" val="2256048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D105-18BB-614C-B3A9-3CA712AE96F3}"/>
              </a:ext>
            </a:extLst>
          </p:cNvPr>
          <p:cNvSpPr>
            <a:spLocks noGrp="1"/>
          </p:cNvSpPr>
          <p:nvPr>
            <p:ph type="title"/>
          </p:nvPr>
        </p:nvSpPr>
        <p:spPr/>
        <p:txBody>
          <a:bodyPr/>
          <a:lstStyle/>
          <a:p>
            <a:r>
              <a:rPr lang="en-US" dirty="0"/>
              <a:t>Overarching features</a:t>
            </a:r>
          </a:p>
        </p:txBody>
      </p:sp>
      <p:sp>
        <p:nvSpPr>
          <p:cNvPr id="3" name="Content Placeholder 2">
            <a:extLst>
              <a:ext uri="{FF2B5EF4-FFF2-40B4-BE49-F238E27FC236}">
                <a16:creationId xmlns:a16="http://schemas.microsoft.com/office/drawing/2014/main" id="{B185DBA4-4DDB-8E42-B03E-E43A3D69FDBF}"/>
              </a:ext>
            </a:extLst>
          </p:cNvPr>
          <p:cNvSpPr>
            <a:spLocks noGrp="1"/>
          </p:cNvSpPr>
          <p:nvPr>
            <p:ph idx="1"/>
          </p:nvPr>
        </p:nvSpPr>
        <p:spPr/>
        <p:txBody>
          <a:bodyPr/>
          <a:lstStyle/>
          <a:p>
            <a:r>
              <a:rPr lang="en-US" dirty="0"/>
              <a:t>Scaffolded</a:t>
            </a:r>
          </a:p>
          <a:p>
            <a:r>
              <a:rPr lang="en-US" dirty="0"/>
              <a:t>Duration </a:t>
            </a:r>
          </a:p>
          <a:p>
            <a:r>
              <a:rPr lang="en-US" dirty="0"/>
              <a:t>Cohesion</a:t>
            </a:r>
          </a:p>
        </p:txBody>
      </p:sp>
    </p:spTree>
    <p:extLst>
      <p:ext uri="{BB962C8B-B14F-4D97-AF65-F5344CB8AC3E}">
        <p14:creationId xmlns:p14="http://schemas.microsoft.com/office/powerpoint/2010/main" val="1140667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02ADFE5-0A21-4E4B-A41E-DF9916AE6796}"/>
              </a:ext>
            </a:extLst>
          </p:cNvPr>
          <p:cNvSpPr>
            <a:spLocks noGrp="1"/>
          </p:cNvSpPr>
          <p:nvPr>
            <p:ph idx="1"/>
          </p:nvPr>
        </p:nvSpPr>
        <p:spPr/>
        <p:txBody>
          <a:bodyPr/>
          <a:lstStyle/>
          <a:p>
            <a:r>
              <a:rPr lang="en-US" dirty="0"/>
              <a:t>Although practice-based preparation is generating enthusiasm, we still do not have programmatic evidence of its impact (Brownell, Benedict, Leko, Peyton, Pua, &amp; Richards-Tutor, under review).</a:t>
            </a:r>
          </a:p>
          <a:p>
            <a:r>
              <a:rPr lang="en-US" dirty="0"/>
              <a:t>And, we do not have systematic ways of collecting data that can be used to improve it! </a:t>
            </a:r>
          </a:p>
        </p:txBody>
      </p:sp>
    </p:spTree>
    <p:extLst>
      <p:ext uri="{BB962C8B-B14F-4D97-AF65-F5344CB8AC3E}">
        <p14:creationId xmlns:p14="http://schemas.microsoft.com/office/powerpoint/2010/main" val="758663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F9607-9BFB-0746-B8BF-A2849B974B54}"/>
              </a:ext>
            </a:extLst>
          </p:cNvPr>
          <p:cNvSpPr>
            <a:spLocks noGrp="1"/>
          </p:cNvSpPr>
          <p:nvPr>
            <p:ph type="title"/>
          </p:nvPr>
        </p:nvSpPr>
        <p:spPr/>
        <p:txBody>
          <a:bodyPr/>
          <a:lstStyle/>
          <a:p>
            <a:r>
              <a:rPr lang="en-US" dirty="0"/>
              <a:t>Improvement Science Approach</a:t>
            </a:r>
          </a:p>
        </p:txBody>
      </p:sp>
      <p:sp>
        <p:nvSpPr>
          <p:cNvPr id="3" name="Content Placeholder 2">
            <a:extLst>
              <a:ext uri="{FF2B5EF4-FFF2-40B4-BE49-F238E27FC236}">
                <a16:creationId xmlns:a16="http://schemas.microsoft.com/office/drawing/2014/main" id="{DD6AE1DC-2974-7447-A643-7F9110F1F14C}"/>
              </a:ext>
            </a:extLst>
          </p:cNvPr>
          <p:cNvSpPr>
            <a:spLocks noGrp="1"/>
          </p:cNvSpPr>
          <p:nvPr>
            <p:ph idx="1"/>
          </p:nvPr>
        </p:nvSpPr>
        <p:spPr/>
        <p:txBody>
          <a:bodyPr/>
          <a:lstStyle/>
          <a:p>
            <a:r>
              <a:rPr lang="en-US" dirty="0"/>
              <a:t>To guide their efforts, teacher educators need ways of collecting data to design, implement, and improve their practice-based approaches </a:t>
            </a:r>
          </a:p>
          <a:p>
            <a:r>
              <a:rPr lang="en-US" dirty="0"/>
              <a:t>And, to demonstrate that these approaches are having the desired impact</a:t>
            </a:r>
          </a:p>
        </p:txBody>
      </p:sp>
    </p:spTree>
    <p:extLst>
      <p:ext uri="{BB962C8B-B14F-4D97-AF65-F5344CB8AC3E}">
        <p14:creationId xmlns:p14="http://schemas.microsoft.com/office/powerpoint/2010/main" val="3997631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CSU Long Beach</a:t>
            </a:r>
            <a:br>
              <a:rPr lang="en-US" dirty="0"/>
            </a:br>
            <a:r>
              <a:rPr lang="en-US" dirty="0"/>
              <a:t>Dr. Cara Richards-TuTor</a:t>
            </a:r>
          </a:p>
        </p:txBody>
      </p:sp>
    </p:spTree>
    <p:extLst>
      <p:ext uri="{BB962C8B-B14F-4D97-AF65-F5344CB8AC3E}">
        <p14:creationId xmlns:p14="http://schemas.microsoft.com/office/powerpoint/2010/main" val="1863178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ln>
            <a:miter lim="800000"/>
            <a:headEnd/>
            <a:tailEnd/>
          </a:ln>
        </p:spPr>
        <p:txBody>
          <a:bodyPr>
            <a:normAutofit/>
          </a:bodyPr>
          <a:lstStyle/>
          <a:p>
            <a:r>
              <a:rPr lang="en-US" altLang="en-US" sz="4000" dirty="0"/>
              <a:t>CSU Long Beach</a:t>
            </a:r>
            <a:br>
              <a:rPr lang="en-US" altLang="en-US" sz="4000" dirty="0"/>
            </a:br>
            <a:r>
              <a:rPr lang="en-US" altLang="en-US" sz="4000" dirty="0"/>
              <a:t>Urban Dual Credential Program</a:t>
            </a:r>
          </a:p>
        </p:txBody>
      </p:sp>
      <p:sp>
        <p:nvSpPr>
          <p:cNvPr id="20482" name="Content Placeholder 2"/>
          <p:cNvSpPr>
            <a:spLocks noGrp="1"/>
          </p:cNvSpPr>
          <p:nvPr>
            <p:ph idx="1"/>
          </p:nvPr>
        </p:nvSpPr>
        <p:spPr/>
        <p:txBody>
          <a:bodyPr>
            <a:normAutofit/>
          </a:bodyPr>
          <a:lstStyle/>
          <a:p>
            <a:r>
              <a:rPr lang="en-US" altLang="en-US" sz="3200" dirty="0"/>
              <a:t>Two year clinical residency-like program</a:t>
            </a:r>
          </a:p>
          <a:p>
            <a:r>
              <a:rPr lang="en-US" altLang="en-US" sz="3200" dirty="0"/>
              <a:t>Earn both elementary and education specialist credential</a:t>
            </a:r>
          </a:p>
          <a:p>
            <a:r>
              <a:rPr lang="en-US" altLang="en-US" sz="3200" dirty="0"/>
              <a:t>Undergraduate and post-bac options</a:t>
            </a:r>
          </a:p>
          <a:p>
            <a:r>
              <a:rPr lang="en-US" altLang="en-US" sz="3200" dirty="0"/>
              <a:t>Grounded in MTSS Framework</a:t>
            </a:r>
          </a:p>
          <a:p>
            <a:r>
              <a:rPr lang="en-US" altLang="en-US" sz="3200" dirty="0"/>
              <a:t>Strong Partnerships with school districts and schools</a:t>
            </a:r>
          </a:p>
          <a:p>
            <a:endParaRPr lang="en-US" altLang="en-US" sz="3200" dirty="0"/>
          </a:p>
        </p:txBody>
      </p:sp>
    </p:spTree>
    <p:extLst>
      <p:ext uri="{BB962C8B-B14F-4D97-AF65-F5344CB8AC3E}">
        <p14:creationId xmlns:p14="http://schemas.microsoft.com/office/powerpoint/2010/main" val="11734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Leverage Practices</a:t>
            </a:r>
          </a:p>
        </p:txBody>
      </p:sp>
      <p:sp>
        <p:nvSpPr>
          <p:cNvPr id="3" name="Content Placeholder 2"/>
          <p:cNvSpPr>
            <a:spLocks noGrp="1"/>
          </p:cNvSpPr>
          <p:nvPr>
            <p:ph idx="1"/>
          </p:nvPr>
        </p:nvSpPr>
        <p:spPr>
          <a:xfrm>
            <a:off x="1371600" y="1923393"/>
            <a:ext cx="9601200" cy="3944007"/>
          </a:xfrm>
        </p:spPr>
        <p:txBody>
          <a:bodyPr>
            <a:normAutofit/>
          </a:bodyPr>
          <a:lstStyle/>
          <a:p>
            <a:r>
              <a:rPr lang="en-US" sz="2400" dirty="0"/>
              <a:t>HLPs are identified as </a:t>
            </a:r>
            <a:r>
              <a:rPr lang="en-US" sz="2400" b="1" dirty="0">
                <a:solidFill>
                  <a:schemeClr val="accent6">
                    <a:lumMod val="50000"/>
                  </a:schemeClr>
                </a:solidFill>
              </a:rPr>
              <a:t>specific teacher practices</a:t>
            </a:r>
            <a:r>
              <a:rPr lang="en-US" sz="2400" dirty="0"/>
              <a:t> that are likely to result in </a:t>
            </a:r>
            <a:r>
              <a:rPr lang="en-US" sz="2400" b="1" dirty="0">
                <a:solidFill>
                  <a:schemeClr val="accent5">
                    <a:lumMod val="75000"/>
                  </a:schemeClr>
                </a:solidFill>
              </a:rPr>
              <a:t>improved student outcomes</a:t>
            </a:r>
            <a:r>
              <a:rPr lang="en-US" sz="2400" dirty="0"/>
              <a:t>.</a:t>
            </a:r>
          </a:p>
          <a:p>
            <a:pPr marL="118872" indent="0">
              <a:buNone/>
            </a:pPr>
            <a:endParaRPr lang="en-US" dirty="0"/>
          </a:p>
        </p:txBody>
      </p:sp>
      <p:pic>
        <p:nvPicPr>
          <p:cNvPr id="4" name="Content Placeholder 14" descr="The four categories of High Leverage Practices: Collaboration, Assessment, Social/Emotional Behavior, and Instruction">
            <a:extLst>
              <a:ext uri="{FF2B5EF4-FFF2-40B4-BE49-F238E27FC236}">
                <a16:creationId xmlns:a16="http://schemas.microsoft.com/office/drawing/2014/main" id="{A7BBB363-1E3D-6447-AA86-69F3F6A667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6055" y="3160583"/>
            <a:ext cx="4566745" cy="3303279"/>
          </a:xfrm>
          <a:prstGeom prst="rect">
            <a:avLst/>
          </a:prstGeom>
        </p:spPr>
      </p:pic>
    </p:spTree>
    <p:extLst>
      <p:ext uri="{BB962C8B-B14F-4D97-AF65-F5344CB8AC3E}">
        <p14:creationId xmlns:p14="http://schemas.microsoft.com/office/powerpoint/2010/main" val="292894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A20F-DA03-5341-8FDE-16A4B6BEDE6A}"/>
              </a:ext>
            </a:extLst>
          </p:cNvPr>
          <p:cNvSpPr>
            <a:spLocks noGrp="1"/>
          </p:cNvSpPr>
          <p:nvPr>
            <p:ph type="title"/>
          </p:nvPr>
        </p:nvSpPr>
        <p:spPr/>
        <p:txBody>
          <a:bodyPr/>
          <a:lstStyle/>
          <a:p>
            <a:r>
              <a:rPr lang="en-US" dirty="0"/>
              <a:t>HLPs Addressed</a:t>
            </a:r>
          </a:p>
        </p:txBody>
      </p:sp>
      <p:sp>
        <p:nvSpPr>
          <p:cNvPr id="3" name="Content Placeholder 2">
            <a:extLst>
              <a:ext uri="{FF2B5EF4-FFF2-40B4-BE49-F238E27FC236}">
                <a16:creationId xmlns:a16="http://schemas.microsoft.com/office/drawing/2014/main" id="{87E26920-F7FA-9242-9BBD-1B54EACDF3B2}"/>
              </a:ext>
            </a:extLst>
          </p:cNvPr>
          <p:cNvSpPr>
            <a:spLocks noGrp="1"/>
          </p:cNvSpPr>
          <p:nvPr>
            <p:ph idx="1"/>
          </p:nvPr>
        </p:nvSpPr>
        <p:spPr>
          <a:xfrm>
            <a:off x="838200" y="1690688"/>
            <a:ext cx="10515600" cy="4680682"/>
          </a:xfrm>
        </p:spPr>
        <p:txBody>
          <a:bodyPr>
            <a:normAutofit fontScale="85000" lnSpcReduction="10000"/>
          </a:bodyPr>
          <a:lstStyle/>
          <a:p>
            <a:pPr lvl="0"/>
            <a:r>
              <a:rPr lang="en-US" dirty="0"/>
              <a:t>HLP #1:  Collaborate with professionals to increase student success</a:t>
            </a:r>
          </a:p>
          <a:p>
            <a:pPr lvl="0"/>
            <a:r>
              <a:rPr lang="en-US" dirty="0"/>
              <a:t>HLP #6: Use student assessment data, analyze instructional practices, and make necessary adjustments that improve student learning</a:t>
            </a:r>
          </a:p>
          <a:p>
            <a:pPr lvl="0"/>
            <a:r>
              <a:rPr lang="en-US" dirty="0"/>
              <a:t>HLP #12: Systematically design instruction toward a specific learning goal</a:t>
            </a:r>
          </a:p>
          <a:p>
            <a:pPr lvl="0"/>
            <a:r>
              <a:rPr lang="en-US" dirty="0"/>
              <a:t>HLP #16: Use explicit instruction</a:t>
            </a:r>
          </a:p>
          <a:p>
            <a:r>
              <a:rPr lang="en-US" dirty="0"/>
              <a:t>HLP #20: Provide intensive instruction</a:t>
            </a:r>
          </a:p>
          <a:p>
            <a:pPr lvl="0"/>
            <a:r>
              <a:rPr lang="en-US" dirty="0"/>
              <a:t>HLP #22: Provide positive and constructive feedback to guide students’ learning and behavior</a:t>
            </a:r>
          </a:p>
          <a:p>
            <a:endParaRPr lang="en-US" dirty="0"/>
          </a:p>
        </p:txBody>
      </p:sp>
    </p:spTree>
    <p:extLst>
      <p:ext uri="{BB962C8B-B14F-4D97-AF65-F5344CB8AC3E}">
        <p14:creationId xmlns:p14="http://schemas.microsoft.com/office/powerpoint/2010/main" val="3271874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9186-F8AB-114B-BA94-190CCA0CA67F}"/>
              </a:ext>
            </a:extLst>
          </p:cNvPr>
          <p:cNvSpPr>
            <a:spLocks noGrp="1"/>
          </p:cNvSpPr>
          <p:nvPr>
            <p:ph type="title"/>
          </p:nvPr>
        </p:nvSpPr>
        <p:spPr>
          <a:xfrm>
            <a:off x="838200" y="222739"/>
            <a:ext cx="10515600" cy="1066800"/>
          </a:xfrm>
        </p:spPr>
        <p:txBody>
          <a:bodyPr>
            <a:normAutofit fontScale="90000"/>
          </a:bodyPr>
          <a:lstStyle/>
          <a:p>
            <a:r>
              <a:rPr lang="en-US" dirty="0"/>
              <a:t>Example of One Practice Based Opportunity: </a:t>
            </a:r>
            <a:br>
              <a:rPr lang="en-US" dirty="0"/>
            </a:br>
            <a:r>
              <a:rPr lang="en-US" dirty="0"/>
              <a:t>Tier 2/Tier 3 Intervention</a:t>
            </a:r>
            <a:br>
              <a:rPr lang="en-US" dirty="0"/>
            </a:br>
            <a:endParaRPr lang="en-US" dirty="0"/>
          </a:p>
        </p:txBody>
      </p:sp>
      <p:graphicFrame>
        <p:nvGraphicFramePr>
          <p:cNvPr id="5" name="Content Placeholder 5">
            <a:extLst>
              <a:ext uri="{FF2B5EF4-FFF2-40B4-BE49-F238E27FC236}">
                <a16:creationId xmlns:a16="http://schemas.microsoft.com/office/drawing/2014/main" id="{E9BAFF9F-6E4D-3C42-8CEF-572BE8E717AD}"/>
              </a:ext>
            </a:extLst>
          </p:cNvPr>
          <p:cNvGraphicFramePr>
            <a:graphicFrameLocks noGrp="1"/>
          </p:cNvGraphicFramePr>
          <p:nvPr>
            <p:ph idx="1"/>
          </p:nvPr>
        </p:nvGraphicFramePr>
        <p:xfrm>
          <a:off x="304801" y="1383323"/>
          <a:ext cx="11723076" cy="5349052"/>
        </p:xfrm>
        <a:graphic>
          <a:graphicData uri="http://schemas.openxmlformats.org/drawingml/2006/table">
            <a:tbl>
              <a:tblPr firstRow="1" bandRow="1">
                <a:tableStyleId>{5C22544A-7EE6-4342-B048-85BDC9FD1C3A}</a:tableStyleId>
              </a:tblPr>
              <a:tblGrid>
                <a:gridCol w="2930769">
                  <a:extLst>
                    <a:ext uri="{9D8B030D-6E8A-4147-A177-3AD203B41FA5}">
                      <a16:colId xmlns:a16="http://schemas.microsoft.com/office/drawing/2014/main" val="2110666018"/>
                    </a:ext>
                  </a:extLst>
                </a:gridCol>
                <a:gridCol w="2930769">
                  <a:extLst>
                    <a:ext uri="{9D8B030D-6E8A-4147-A177-3AD203B41FA5}">
                      <a16:colId xmlns:a16="http://schemas.microsoft.com/office/drawing/2014/main" val="3901014548"/>
                    </a:ext>
                  </a:extLst>
                </a:gridCol>
                <a:gridCol w="2930769">
                  <a:extLst>
                    <a:ext uri="{9D8B030D-6E8A-4147-A177-3AD203B41FA5}">
                      <a16:colId xmlns:a16="http://schemas.microsoft.com/office/drawing/2014/main" val="2619814725"/>
                    </a:ext>
                  </a:extLst>
                </a:gridCol>
                <a:gridCol w="2930769">
                  <a:extLst>
                    <a:ext uri="{9D8B030D-6E8A-4147-A177-3AD203B41FA5}">
                      <a16:colId xmlns:a16="http://schemas.microsoft.com/office/drawing/2014/main" val="492633574"/>
                    </a:ext>
                  </a:extLst>
                </a:gridCol>
              </a:tblGrid>
              <a:tr h="517663">
                <a:tc>
                  <a:txBody>
                    <a:bodyPr/>
                    <a:lstStyle/>
                    <a:p>
                      <a:pPr algn="ctr"/>
                      <a:r>
                        <a:rPr lang="en-US" sz="1800" dirty="0"/>
                        <a:t>Year 1, Semester 1</a:t>
                      </a:r>
                    </a:p>
                    <a:p>
                      <a:pPr algn="ctr"/>
                      <a:r>
                        <a:rPr lang="en-US" sz="1800" dirty="0"/>
                        <a:t>(Clinical Practice Rounds)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bg1"/>
                          </a:solidFill>
                        </a:rPr>
                        <a:t>Year 1, Semester 2</a:t>
                      </a:r>
                    </a:p>
                    <a:p>
                      <a:pPr algn="ctr"/>
                      <a:r>
                        <a:rPr lang="en-US" sz="1800" dirty="0">
                          <a:solidFill>
                            <a:schemeClr val="bg1"/>
                          </a:solidFill>
                        </a:rPr>
                        <a:t>(Clinical Practice Rounds)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bg1"/>
                          </a:solidFill>
                        </a:rPr>
                        <a:t>Year 2, Semester 3</a:t>
                      </a:r>
                    </a:p>
                    <a:p>
                      <a:pPr algn="ctr"/>
                      <a:r>
                        <a:rPr lang="en-US" sz="1800" dirty="0">
                          <a:solidFill>
                            <a:schemeClr val="bg1"/>
                          </a:solidFill>
                        </a:rPr>
                        <a:t>(Student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bg1"/>
                          </a:solidFill>
                        </a:rPr>
                        <a:t>Year 2, Semester 4</a:t>
                      </a:r>
                    </a:p>
                    <a:p>
                      <a:pPr algn="ctr"/>
                      <a:r>
                        <a:rPr lang="en-US" sz="1800" dirty="0">
                          <a:solidFill>
                            <a:schemeClr val="bg1"/>
                          </a:solidFill>
                        </a:rPr>
                        <a:t>(Student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759026"/>
                  </a:ext>
                </a:extLst>
              </a:tr>
              <a:tr h="1322564">
                <a:tc>
                  <a:txBody>
                    <a:bodyPr/>
                    <a:lstStyle/>
                    <a:p>
                      <a:pPr marL="285750" indent="-285750">
                        <a:buFont typeface="Arial" panose="020B0604020202020204" pitchFamily="34" charset="0"/>
                        <a:buChar char="•"/>
                      </a:pPr>
                      <a:r>
                        <a:rPr lang="en-US" sz="1800" dirty="0"/>
                        <a:t>Collaboratively develop two tier 1 lessons with input from classroom teachers and faculty using lesson study approach</a:t>
                      </a:r>
                    </a:p>
                    <a:p>
                      <a:pPr marL="285750" indent="-285750">
                        <a:buFont typeface="Arial" panose="020B0604020202020204" pitchFamily="34" charset="0"/>
                        <a:buChar char="•"/>
                      </a:pPr>
                      <a:r>
                        <a:rPr lang="en-US" sz="1800" dirty="0"/>
                        <a:t>Teach lessons and receive 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1800" dirty="0"/>
                        <a:t>Coursework in assessment and literacy (intervention)</a:t>
                      </a:r>
                    </a:p>
                    <a:p>
                      <a:pPr marL="342900" indent="-342900">
                        <a:buFont typeface="Arial" panose="020B0604020202020204" pitchFamily="34" charset="0"/>
                        <a:buChar char="•"/>
                      </a:pPr>
                      <a:r>
                        <a:rPr lang="en-US" sz="1800" dirty="0"/>
                        <a:t>Collaboratively plan with “grade level team” small group intervention instruction for tiers 2/3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n-US" sz="1800" dirty="0"/>
                        <a:t>Coursework in Mathematics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Collaboratively plan with “grade level team” small group intervention instruction for tiers 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High leverage practices checklist for student teaching</a:t>
                      </a:r>
                    </a:p>
                    <a:p>
                      <a:pPr marL="342900" indent="-342900">
                        <a:buFont typeface="Arial" panose="020B0604020202020204" pitchFamily="34" charset="0"/>
                        <a:buChar char="•"/>
                      </a:pPr>
                      <a:r>
                        <a:rPr lang="en-US" sz="1800" dirty="0"/>
                        <a:t>Apply intervention in ”true context”, not for a course assignment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1874894"/>
                  </a:ext>
                </a:extLst>
              </a:tr>
              <a:tr h="2697292">
                <a:tc>
                  <a:txBody>
                    <a:bodyPr/>
                    <a:lstStyle/>
                    <a:p>
                      <a:pPr marL="342900" indent="-342900">
                        <a:buFont typeface="Arial" panose="020B0604020202020204" pitchFamily="34" charset="0"/>
                        <a:buChar char="•"/>
                      </a:pPr>
                      <a:r>
                        <a:rPr lang="en-US" sz="1800" dirty="0"/>
                        <a:t>First lesson: Basic comprehension skill, e.g., main idea</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r>
                        <a:rPr lang="en-US" sz="1800" dirty="0"/>
                        <a:t>Second lesson: More complex comprehension skill, e.g., compare and contrast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t>Critical Content: Reading (PA, phonics, fluency, vocabulary or comprehension)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t>Critical Pedagogy: data-driven decision decision making; intervention—direct instruction, corrective 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t>Critical Content: Mathematics (number sense, word problems, algebra)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800" dirty="0"/>
                        <a:t>Critical Pedagogy: data-driven decision decision making; intervention—direct instruction, corrective 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tcPr>
                </a:tc>
                <a:tc>
                  <a:txBody>
                    <a:bodyPr/>
                    <a:lstStyle/>
                    <a:p>
                      <a:pPr marL="342900" indent="-342900">
                        <a:buFont typeface="Arial" panose="020B0604020202020204" pitchFamily="34" charset="0"/>
                        <a:buChar char="•"/>
                      </a:pP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tcPr>
                </a:tc>
                <a:extLst>
                  <a:ext uri="{0D108BD9-81ED-4DB2-BD59-A6C34878D82A}">
                    <a16:rowId xmlns:a16="http://schemas.microsoft.com/office/drawing/2014/main" val="1235134454"/>
                  </a:ext>
                </a:extLst>
              </a:tr>
            </a:tbl>
          </a:graphicData>
        </a:graphic>
      </p:graphicFrame>
    </p:spTree>
    <p:extLst>
      <p:ext uri="{BB962C8B-B14F-4D97-AF65-F5344CB8AC3E}">
        <p14:creationId xmlns:p14="http://schemas.microsoft.com/office/powerpoint/2010/main" val="3517182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0536A-69BC-D649-82A3-662C3D0007A8}"/>
              </a:ext>
            </a:extLst>
          </p:cNvPr>
          <p:cNvSpPr>
            <a:spLocks noGrp="1"/>
          </p:cNvSpPr>
          <p:nvPr>
            <p:ph type="title"/>
          </p:nvPr>
        </p:nvSpPr>
        <p:spPr>
          <a:xfrm>
            <a:off x="685800" y="2322879"/>
            <a:ext cx="10515600" cy="1325563"/>
          </a:xfrm>
        </p:spPr>
        <p:txBody>
          <a:bodyPr/>
          <a:lstStyle/>
          <a:p>
            <a:r>
              <a:rPr lang="en-US" dirty="0"/>
              <a:t>Data Collected to inform revisions</a:t>
            </a:r>
          </a:p>
        </p:txBody>
      </p:sp>
    </p:spTree>
    <p:extLst>
      <p:ext uri="{BB962C8B-B14F-4D97-AF65-F5344CB8AC3E}">
        <p14:creationId xmlns:p14="http://schemas.microsoft.com/office/powerpoint/2010/main" val="41414964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3" name="Title 1"/>
          <p:cNvSpPr>
            <a:spLocks noGrp="1"/>
          </p:cNvSpPr>
          <p:nvPr>
            <p:ph type="title"/>
          </p:nvPr>
        </p:nvSpPr>
        <p:spPr>
          <a:xfrm>
            <a:off x="838200" y="365125"/>
            <a:ext cx="10515600" cy="748567"/>
          </a:xfrm>
          <a:ln>
            <a:miter lim="800000"/>
            <a:headEnd/>
            <a:tailEnd/>
          </a:ln>
        </p:spPr>
        <p:txBody>
          <a:bodyPr/>
          <a:lstStyle/>
          <a:p>
            <a:r>
              <a:rPr lang="en-US" altLang="en-US" dirty="0"/>
              <a:t>Fidelity Data: 2 years</a:t>
            </a:r>
          </a:p>
        </p:txBody>
      </p:sp>
      <p:sp>
        <p:nvSpPr>
          <p:cNvPr id="28674" name="Content Placeholder 2"/>
          <p:cNvSpPr>
            <a:spLocks noGrp="1"/>
          </p:cNvSpPr>
          <p:nvPr>
            <p:ph idx="1"/>
          </p:nvPr>
        </p:nvSpPr>
        <p:spPr>
          <a:xfrm>
            <a:off x="838200" y="1301262"/>
            <a:ext cx="10515600" cy="4758575"/>
          </a:xfrm>
        </p:spPr>
        <p:txBody>
          <a:bodyPr/>
          <a:lstStyle/>
          <a:p>
            <a:r>
              <a:rPr lang="en-US" altLang="en-US" dirty="0"/>
              <a:t>Observation Protocol: modeling, many opportunities to respond, praise, corrective feedback</a:t>
            </a:r>
          </a:p>
          <a:p>
            <a:r>
              <a:rPr lang="en-US" altLang="en-US" dirty="0"/>
              <a:t>Observed at least 20% of lessons</a:t>
            </a:r>
          </a:p>
          <a:p>
            <a:r>
              <a:rPr lang="en-US" altLang="en-US" dirty="0"/>
              <a:t>Average fidelity scores from first intervention experience=93%  Year 1: 82%-100%, Year 2: 71%-100%</a:t>
            </a:r>
          </a:p>
          <a:p>
            <a:r>
              <a:rPr lang="en-US" altLang="en-US" dirty="0"/>
              <a:t>Almost all candidates improved to 100% by end of first intervention practice opportunity (4 weeks, 8 intervention lessons)</a:t>
            </a:r>
          </a:p>
        </p:txBody>
      </p:sp>
    </p:spTree>
    <p:extLst>
      <p:ext uri="{BB962C8B-B14F-4D97-AF65-F5344CB8AC3E}">
        <p14:creationId xmlns:p14="http://schemas.microsoft.com/office/powerpoint/2010/main" val="366592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1" name="Title 1"/>
          <p:cNvSpPr>
            <a:spLocks noGrp="1"/>
          </p:cNvSpPr>
          <p:nvPr>
            <p:ph type="title"/>
          </p:nvPr>
        </p:nvSpPr>
        <p:spPr>
          <a:ln>
            <a:miter lim="800000"/>
            <a:headEnd/>
            <a:tailEnd/>
          </a:ln>
        </p:spPr>
        <p:txBody>
          <a:bodyPr/>
          <a:lstStyle/>
          <a:p>
            <a:r>
              <a:rPr lang="en-US" altLang="en-US" dirty="0"/>
              <a:t>K-5 Student data</a:t>
            </a:r>
          </a:p>
        </p:txBody>
      </p:sp>
      <p:sp>
        <p:nvSpPr>
          <p:cNvPr id="30722" name="Content Placeholder 2"/>
          <p:cNvSpPr>
            <a:spLocks noGrp="1"/>
          </p:cNvSpPr>
          <p:nvPr>
            <p:ph idx="1"/>
          </p:nvPr>
        </p:nvSpPr>
        <p:spPr>
          <a:xfrm>
            <a:off x="1195754" y="1690688"/>
            <a:ext cx="8675077" cy="4982048"/>
          </a:xfrm>
        </p:spPr>
        <p:txBody>
          <a:bodyPr/>
          <a:lstStyle/>
          <a:p>
            <a:r>
              <a:rPr lang="en-US" altLang="en-US" dirty="0"/>
              <a:t>88 percent of K-5 students in intervention made growth on at least one target skill from DIBELS assessments (reading).</a:t>
            </a:r>
          </a:p>
          <a:p>
            <a:r>
              <a:rPr lang="en-US" altLang="en-US" dirty="0"/>
              <a:t>Younger students (K-1) made more growth than older students (2-5). </a:t>
            </a:r>
          </a:p>
        </p:txBody>
      </p:sp>
    </p:spTree>
    <p:extLst>
      <p:ext uri="{BB962C8B-B14F-4D97-AF65-F5344CB8AC3E}">
        <p14:creationId xmlns:p14="http://schemas.microsoft.com/office/powerpoint/2010/main" val="2489595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5" name="Title 1"/>
          <p:cNvSpPr>
            <a:spLocks noGrp="1"/>
          </p:cNvSpPr>
          <p:nvPr>
            <p:ph type="title"/>
          </p:nvPr>
        </p:nvSpPr>
        <p:spPr>
          <a:ln>
            <a:miter lim="800000"/>
            <a:headEnd/>
            <a:tailEnd/>
          </a:ln>
        </p:spPr>
        <p:txBody>
          <a:bodyPr/>
          <a:lstStyle/>
          <a:p>
            <a:r>
              <a:rPr lang="en-US" altLang="en-US" dirty="0"/>
              <a:t>Candidate Interviews</a:t>
            </a:r>
          </a:p>
        </p:txBody>
      </p:sp>
      <p:sp>
        <p:nvSpPr>
          <p:cNvPr id="31746" name="Content Placeholder 2"/>
          <p:cNvSpPr>
            <a:spLocks noGrp="1"/>
          </p:cNvSpPr>
          <p:nvPr>
            <p:ph idx="1"/>
          </p:nvPr>
        </p:nvSpPr>
        <p:spPr>
          <a:xfrm>
            <a:off x="1317137" y="1906292"/>
            <a:ext cx="9717656" cy="4951708"/>
          </a:xfrm>
        </p:spPr>
        <p:txBody>
          <a:bodyPr>
            <a:normAutofit/>
          </a:bodyPr>
          <a:lstStyle/>
          <a:p>
            <a:pPr marL="228600" lvl="1" indent="-214313"/>
            <a:r>
              <a:rPr lang="en-US" altLang="en-US" sz="3200" dirty="0"/>
              <a:t>Data helped individualize intervention</a:t>
            </a:r>
          </a:p>
          <a:p>
            <a:pPr marL="228600" lvl="1" indent="-214313"/>
            <a:r>
              <a:rPr lang="en-US" altLang="en-US" sz="3200" dirty="0"/>
              <a:t>Collaborating with classmates helped get ideas to use for my students</a:t>
            </a:r>
          </a:p>
          <a:p>
            <a:pPr marL="228600" lvl="1" indent="-214313"/>
            <a:r>
              <a:rPr lang="en-US" altLang="en-US" sz="3200" dirty="0"/>
              <a:t>Individualizing the intervention allowed me to meet students’ needs</a:t>
            </a:r>
          </a:p>
          <a:p>
            <a:pPr marL="228600" lvl="1" indent="-214313"/>
            <a:r>
              <a:rPr lang="en-US" altLang="en-US" sz="3200" dirty="0"/>
              <a:t>Conducting the intervention helped us to feel we were making a difference and helping students succeed</a:t>
            </a:r>
          </a:p>
        </p:txBody>
      </p:sp>
    </p:spTree>
    <p:extLst>
      <p:ext uri="{BB962C8B-B14F-4D97-AF65-F5344CB8AC3E}">
        <p14:creationId xmlns:p14="http://schemas.microsoft.com/office/powerpoint/2010/main" val="23745056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D017-A25D-794D-8502-B006AECBDB60}"/>
              </a:ext>
            </a:extLst>
          </p:cNvPr>
          <p:cNvSpPr>
            <a:spLocks noGrp="1"/>
          </p:cNvSpPr>
          <p:nvPr>
            <p:ph type="title"/>
          </p:nvPr>
        </p:nvSpPr>
        <p:spPr/>
        <p:txBody>
          <a:bodyPr/>
          <a:lstStyle/>
          <a:p>
            <a:r>
              <a:rPr lang="en-US" dirty="0"/>
              <a:t>Revisions Made During and After Implementation</a:t>
            </a:r>
          </a:p>
        </p:txBody>
      </p:sp>
      <p:sp>
        <p:nvSpPr>
          <p:cNvPr id="3" name="Content Placeholder 2">
            <a:extLst>
              <a:ext uri="{FF2B5EF4-FFF2-40B4-BE49-F238E27FC236}">
                <a16:creationId xmlns:a16="http://schemas.microsoft.com/office/drawing/2014/main" id="{62663F43-773A-7341-AF5D-B9CDF3492072}"/>
              </a:ext>
            </a:extLst>
          </p:cNvPr>
          <p:cNvSpPr>
            <a:spLocks noGrp="1"/>
          </p:cNvSpPr>
          <p:nvPr>
            <p:ph idx="1"/>
          </p:nvPr>
        </p:nvSpPr>
        <p:spPr>
          <a:xfrm>
            <a:off x="838200" y="1690688"/>
            <a:ext cx="10515600" cy="4769106"/>
          </a:xfrm>
        </p:spPr>
        <p:txBody>
          <a:bodyPr>
            <a:normAutofit fontScale="77500" lnSpcReduction="20000"/>
          </a:bodyPr>
          <a:lstStyle/>
          <a:p>
            <a:r>
              <a:rPr lang="en-US" sz="3100" dirty="0"/>
              <a:t>Observations showed that ”corrective feedback” was used infrequently…focused on this element as a class and modeled it again. Individual candidates had it modeled as they delivered intervention.</a:t>
            </a:r>
          </a:p>
          <a:p>
            <a:r>
              <a:rPr lang="en-US" sz="3100" dirty="0"/>
              <a:t>Candidate interviews showed focus on individualizing instruction was helpful (yay!); thus, we better aligned the assessment and intervention courses to strengthen candidates’ ability to improve instruction. </a:t>
            </a:r>
          </a:p>
          <a:p>
            <a:r>
              <a:rPr lang="en-US" sz="3100" dirty="0"/>
              <a:t>K-5 data indicated older students grew less. We decided to spend additional time on higher level decoding and reading comprehension interventions </a:t>
            </a:r>
          </a:p>
          <a:p>
            <a:r>
              <a:rPr lang="en-US" sz="3100" dirty="0"/>
              <a:t>Candidate interviews resulted in more structured opportunities in </a:t>
            </a:r>
            <a:r>
              <a:rPr lang="en-US" sz="3100" dirty="0" err="1"/>
              <a:t>assement</a:t>
            </a:r>
            <a:r>
              <a:rPr lang="en-US" sz="3100" dirty="0"/>
              <a:t> and intervention courses to collaborate. </a:t>
            </a:r>
          </a:p>
          <a:p>
            <a:endParaRPr lang="en-US" dirty="0"/>
          </a:p>
          <a:p>
            <a:endParaRPr lang="en-US" dirty="0"/>
          </a:p>
          <a:p>
            <a:endParaRPr lang="en-US" dirty="0"/>
          </a:p>
        </p:txBody>
      </p:sp>
    </p:spTree>
    <p:extLst>
      <p:ext uri="{BB962C8B-B14F-4D97-AF65-F5344CB8AC3E}">
        <p14:creationId xmlns:p14="http://schemas.microsoft.com/office/powerpoint/2010/main" val="3115145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805B9-B82E-2040-B4B4-43406F97749D}"/>
              </a:ext>
            </a:extLst>
          </p:cNvPr>
          <p:cNvSpPr>
            <a:spLocks noGrp="1"/>
          </p:cNvSpPr>
          <p:nvPr>
            <p:ph type="title"/>
          </p:nvPr>
        </p:nvSpPr>
        <p:spPr/>
        <p:txBody>
          <a:bodyPr/>
          <a:lstStyle/>
          <a:p>
            <a:r>
              <a:rPr lang="en-US" dirty="0"/>
              <a:t>Further Considerations for Program Improvement</a:t>
            </a:r>
          </a:p>
        </p:txBody>
      </p:sp>
      <p:sp>
        <p:nvSpPr>
          <p:cNvPr id="3" name="Content Placeholder 2">
            <a:extLst>
              <a:ext uri="{FF2B5EF4-FFF2-40B4-BE49-F238E27FC236}">
                <a16:creationId xmlns:a16="http://schemas.microsoft.com/office/drawing/2014/main" id="{9127FF80-96CC-2A47-A40C-28E25CAEDF47}"/>
              </a:ext>
            </a:extLst>
          </p:cNvPr>
          <p:cNvSpPr>
            <a:spLocks noGrp="1"/>
          </p:cNvSpPr>
          <p:nvPr>
            <p:ph idx="1"/>
          </p:nvPr>
        </p:nvSpPr>
        <p:spPr/>
        <p:txBody>
          <a:bodyPr>
            <a:normAutofit lnSpcReduction="10000"/>
          </a:bodyPr>
          <a:lstStyle/>
          <a:p>
            <a:r>
              <a:rPr lang="en-US" dirty="0"/>
              <a:t>Consider collecting same data for math intervention, but there are issues.</a:t>
            </a:r>
          </a:p>
          <a:p>
            <a:r>
              <a:rPr lang="en-US" dirty="0"/>
              <a:t>Consider reliability across master teachers and university faculty related to intervention for the purpose of professional consensus and feedback</a:t>
            </a:r>
          </a:p>
          <a:p>
            <a:r>
              <a:rPr lang="en-US" dirty="0"/>
              <a:t>Develop/use a data guide to more strategically help candidates make decisions about instruction during collaborative team time (if school site uses one that directly aligns).</a:t>
            </a:r>
          </a:p>
        </p:txBody>
      </p:sp>
    </p:spTree>
    <p:extLst>
      <p:ext uri="{BB962C8B-B14F-4D97-AF65-F5344CB8AC3E}">
        <p14:creationId xmlns:p14="http://schemas.microsoft.com/office/powerpoint/2010/main" val="829380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EEDAR Ohio state background">
            <a:extLst>
              <a:ext uri="{FF2B5EF4-FFF2-40B4-BE49-F238E27FC236}">
                <a16:creationId xmlns:a16="http://schemas.microsoft.com/office/drawing/2014/main" id="{611DD14C-C2A3-8740-8CBD-D1F507F04D8A}"/>
              </a:ext>
            </a:extLst>
          </p:cNvPr>
          <p:cNvPicPr>
            <a:picLocks noChangeAspect="1"/>
          </p:cNvPicPr>
          <p:nvPr/>
        </p:nvPicPr>
        <p:blipFill>
          <a:blip r:embed="rId2"/>
          <a:stretch>
            <a:fillRect/>
          </a:stretch>
        </p:blipFill>
        <p:spPr>
          <a:xfrm>
            <a:off x="0" y="0"/>
            <a:ext cx="12192000" cy="7002028"/>
          </a:xfrm>
          <a:prstGeom prst="rect">
            <a:avLst/>
          </a:prstGeom>
        </p:spPr>
      </p:pic>
      <p:sp>
        <p:nvSpPr>
          <p:cNvPr id="5" name="Title 3">
            <a:extLst>
              <a:ext uri="{FF2B5EF4-FFF2-40B4-BE49-F238E27FC236}">
                <a16:creationId xmlns:a16="http://schemas.microsoft.com/office/drawing/2014/main" id="{C98FFA37-454E-224A-8302-CAE7EA6E61AE}"/>
              </a:ext>
            </a:extLst>
          </p:cNvPr>
          <p:cNvSpPr txBox="1">
            <a:spLocks/>
          </p:cNvSpPr>
          <p:nvPr/>
        </p:nvSpPr>
        <p:spPr>
          <a:xfrm>
            <a:off x="767862" y="5335587"/>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a:lstStyle>
          <a:p>
            <a:r>
              <a:rPr lang="en-US"/>
              <a:t>KENT STATE UNIVERSITY</a:t>
            </a:r>
            <a:br>
              <a:rPr lang="en-US"/>
            </a:br>
            <a:r>
              <a:rPr lang="en-US"/>
              <a:t>Dr. BRIAN R. BARBER</a:t>
            </a:r>
            <a:endParaRPr lang="en-US" dirty="0"/>
          </a:p>
        </p:txBody>
      </p:sp>
    </p:spTree>
    <p:extLst>
      <p:ext uri="{BB962C8B-B14F-4D97-AF65-F5344CB8AC3E}">
        <p14:creationId xmlns:p14="http://schemas.microsoft.com/office/powerpoint/2010/main" val="1290473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1D904-33CC-884D-A803-937D0D35FE7B}"/>
              </a:ext>
            </a:extLst>
          </p:cNvPr>
          <p:cNvSpPr>
            <a:spLocks noGrp="1"/>
          </p:cNvSpPr>
          <p:nvPr>
            <p:ph type="title"/>
          </p:nvPr>
        </p:nvSpPr>
        <p:spPr>
          <a:xfrm>
            <a:off x="5611090" y="365125"/>
            <a:ext cx="6428510" cy="1484661"/>
          </a:xfrm>
        </p:spPr>
        <p:txBody>
          <a:bodyPr anchor="t">
            <a:noAutofit/>
          </a:bodyPr>
          <a:lstStyle/>
          <a:p>
            <a:pPr algn="l"/>
            <a:r>
              <a:rPr lang="en-US" sz="2400" dirty="0">
                <a:solidFill>
                  <a:srgbClr val="002060"/>
                </a:solidFill>
                <a:latin typeface="Arial Narrow" panose="020B0604020202020204" pitchFamily="34" charset="0"/>
                <a:ea typeface="Helvetica Neue" charset="0"/>
                <a:cs typeface="Arial Narrow" panose="020B0604020202020204" pitchFamily="34" charset="0"/>
              </a:rPr>
              <a:t>School-University Partnership to Promote Training in Effective Classroom Management</a:t>
            </a:r>
          </a:p>
        </p:txBody>
      </p:sp>
      <p:pic>
        <p:nvPicPr>
          <p:cNvPr id="4" name="Content Placeholder 3" descr="Project Support logo"/>
          <p:cNvPicPr>
            <a:picLocks noGrp="1" noChangeAspect="1"/>
          </p:cNvPicPr>
          <p:nvPr>
            <p:ph idx="1"/>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07862" y="365125"/>
            <a:ext cx="5006247" cy="1484661"/>
          </a:xfrm>
          <a:effectLst>
            <a:outerShdw blurRad="50800" dist="76200" dir="2700000" algn="tl" rotWithShape="0">
              <a:prstClr val="black">
                <a:alpha val="40000"/>
              </a:prstClr>
            </a:outerShdw>
          </a:effectLst>
        </p:spPr>
      </p:pic>
      <p:sp>
        <p:nvSpPr>
          <p:cNvPr id="5" name="Rectangle 4"/>
          <p:cNvSpPr/>
          <p:nvPr/>
        </p:nvSpPr>
        <p:spPr>
          <a:xfrm>
            <a:off x="614596" y="2377006"/>
            <a:ext cx="11017771" cy="3334246"/>
          </a:xfrm>
          <a:prstGeom prst="rect">
            <a:avLst/>
          </a:prstGeom>
        </p:spPr>
        <p:txBody>
          <a:bodyPr wrap="square">
            <a:spAutoFit/>
          </a:bodyPr>
          <a:lstStyle/>
          <a:p>
            <a:pPr marL="0" marR="0" lvl="0" indent="0" algn="l" defTabSz="914400" rtl="0" eaLnBrk="1" fontAlgn="auto" latinLnBrk="0" hangingPunct="1">
              <a:lnSpc>
                <a:spcPct val="100000"/>
              </a:lnSpc>
              <a:spcBef>
                <a:spcPts val="500"/>
              </a:spcBef>
              <a:spcAft>
                <a:spcPts val="0"/>
              </a:spcAft>
              <a:buClrTx/>
              <a:buSzTx/>
              <a:buFontTx/>
              <a:buNone/>
              <a:tabLst/>
              <a:defRPr/>
            </a:pPr>
            <a:r>
              <a:rPr kumimoji="0" lang="en-US" sz="2800" u="none" strike="noStrike" kern="1200" cap="none" spc="0" normalizeH="0" baseline="0" noProof="0" dirty="0">
                <a:ln>
                  <a:noFill/>
                </a:ln>
                <a:solidFill>
                  <a:srgbClr val="002060"/>
                </a:solidFill>
                <a:effectLst/>
                <a:uLnTx/>
                <a:uFillTx/>
                <a:latin typeface="Arial Narrow" panose="020B0604020202020204" pitchFamily="34" charset="0"/>
                <a:ea typeface="Helvetica Neue" charset="0"/>
                <a:cs typeface="Arial Narrow" panose="020B0604020202020204" pitchFamily="34" charset="0"/>
              </a:rPr>
              <a:t>Project funded by the Ohio Dean’s Compact on Exceptional Children</a:t>
            </a:r>
          </a:p>
          <a:p>
            <a:pPr marL="0" marR="0" lvl="0" indent="0" algn="l" defTabSz="914400" rtl="0" eaLnBrk="1" fontAlgn="auto" latinLnBrk="0" hangingPunct="1">
              <a:lnSpc>
                <a:spcPct val="100000"/>
              </a:lnSpc>
              <a:spcBef>
                <a:spcPts val="500"/>
              </a:spcBef>
              <a:spcAft>
                <a:spcPts val="0"/>
              </a:spcAft>
              <a:buClrTx/>
              <a:buSzTx/>
              <a:buFontTx/>
              <a:buNone/>
              <a:tabLst/>
              <a:defRPr/>
            </a:pPr>
            <a:br>
              <a:rPr kumimoji="0" lang="en-US" sz="1200" u="none" strike="noStrike" kern="1200" cap="none" spc="0" normalizeH="0" baseline="0" noProof="0" dirty="0">
                <a:ln>
                  <a:noFill/>
                </a:ln>
                <a:solidFill>
                  <a:srgbClr val="002060"/>
                </a:solidFill>
                <a:effectLst/>
                <a:uLnTx/>
                <a:uFillTx/>
                <a:latin typeface="Arial Narrow" panose="020B0604020202020204" pitchFamily="34" charset="0"/>
                <a:ea typeface="Helvetica Neue" charset="0"/>
                <a:cs typeface="Arial Narrow" panose="020B0604020202020204" pitchFamily="34" charset="0"/>
              </a:rPr>
            </a:br>
            <a:r>
              <a:rPr kumimoji="0" lang="en-US" sz="2800" u="none" strike="noStrike" kern="1200" cap="none" spc="0" normalizeH="0" baseline="0" noProof="0" dirty="0">
                <a:ln>
                  <a:noFill/>
                </a:ln>
                <a:solidFill>
                  <a:srgbClr val="002060"/>
                </a:solidFill>
                <a:effectLst/>
                <a:uLnTx/>
                <a:uFillTx/>
                <a:latin typeface="Arial Narrow" panose="020B0604020202020204" pitchFamily="34" charset="0"/>
                <a:ea typeface="Helvetica Neue" charset="0"/>
                <a:cs typeface="Arial Narrow" panose="020B0604020202020204" pitchFamily="34" charset="0"/>
              </a:rPr>
              <a:t>Establish partnerships as contexts for mutually beneficial learning, or “simultaneous renewal” </a:t>
            </a:r>
            <a:r>
              <a:rPr kumimoji="0" lang="en-US" sz="2800" u="none" strike="noStrike" kern="1200" cap="none" spc="0" normalizeH="0" baseline="30000" noProof="0" dirty="0">
                <a:ln>
                  <a:noFill/>
                </a:ln>
                <a:solidFill>
                  <a:srgbClr val="002060"/>
                </a:solidFill>
                <a:effectLst/>
                <a:uLnTx/>
                <a:uFillTx/>
                <a:latin typeface="Arial Narrow" panose="020B0604020202020204" pitchFamily="34" charset="0"/>
                <a:ea typeface="Helvetica Neue" charset="0"/>
                <a:cs typeface="Arial Narrow" panose="020B0604020202020204" pitchFamily="34" charset="0"/>
              </a:rPr>
              <a:t>1</a:t>
            </a:r>
            <a:r>
              <a:rPr kumimoji="0" lang="en-US" sz="2800" u="none" strike="noStrike" kern="1200" cap="none" spc="0" normalizeH="0" baseline="0" noProof="0" dirty="0">
                <a:ln>
                  <a:noFill/>
                </a:ln>
                <a:solidFill>
                  <a:srgbClr val="002060"/>
                </a:solidFill>
                <a:effectLst/>
                <a:uLnTx/>
                <a:uFillTx/>
                <a:latin typeface="Arial Narrow" panose="020B0604020202020204" pitchFamily="34" charset="0"/>
                <a:ea typeface="Helvetica Neue" charset="0"/>
                <a:cs typeface="Arial Narrow" panose="020B0604020202020204" pitchFamily="34" charset="0"/>
              </a:rPr>
              <a:t> </a:t>
            </a:r>
          </a:p>
          <a:p>
            <a:pPr marL="0" marR="0" lvl="0" indent="0" algn="l" defTabSz="914400" rtl="0" eaLnBrk="1" fontAlgn="auto" latinLnBrk="0" hangingPunct="1">
              <a:lnSpc>
                <a:spcPct val="100000"/>
              </a:lnSpc>
              <a:spcBef>
                <a:spcPts val="500"/>
              </a:spcBef>
              <a:spcAft>
                <a:spcPts val="0"/>
              </a:spcAft>
              <a:buClrTx/>
              <a:buSzTx/>
              <a:buFontTx/>
              <a:buNone/>
              <a:tabLst/>
              <a:defRPr/>
            </a:pPr>
            <a:endParaRPr kumimoji="0" lang="en-US" sz="1200" u="none" strike="noStrike" kern="1200" cap="none" spc="0" normalizeH="0" baseline="0" noProof="0" dirty="0">
              <a:ln>
                <a:noFill/>
              </a:ln>
              <a:solidFill>
                <a:srgbClr val="002060"/>
              </a:solidFill>
              <a:effectLst/>
              <a:uLnTx/>
              <a:uFillTx/>
              <a:latin typeface="Arial Narrow" panose="020B0604020202020204" pitchFamily="34" charset="0"/>
              <a:ea typeface="Helvetica Neue" charset="0"/>
              <a:cs typeface="Arial Narrow" panose="020B0604020202020204" pitchFamily="34" charset="0"/>
            </a:endParaRPr>
          </a:p>
          <a:p>
            <a:pPr marL="0" marR="0" lvl="0" indent="0" algn="l" defTabSz="914400" rtl="0" eaLnBrk="1" fontAlgn="auto" latinLnBrk="0" hangingPunct="1">
              <a:lnSpc>
                <a:spcPct val="100000"/>
              </a:lnSpc>
              <a:spcBef>
                <a:spcPts val="500"/>
              </a:spcBef>
              <a:spcAft>
                <a:spcPts val="0"/>
              </a:spcAft>
              <a:buClrTx/>
              <a:buSzTx/>
              <a:buFontTx/>
              <a:buNone/>
              <a:tabLst/>
              <a:defRPr/>
            </a:pPr>
            <a:r>
              <a:rPr lang="en-US" sz="2800" dirty="0">
                <a:solidFill>
                  <a:srgbClr val="002060"/>
                </a:solidFill>
                <a:latin typeface="Arial Narrow" panose="020B0604020202020204" pitchFamily="34" charset="0"/>
                <a:ea typeface="Helvetica Neue" charset="0"/>
                <a:cs typeface="Arial Narrow" panose="020B0604020202020204" pitchFamily="34" charset="0"/>
              </a:rPr>
              <a:t>Used district priorities, HLPs, low-intensity CM strategies as guiding frameworks</a:t>
            </a:r>
          </a:p>
          <a:p>
            <a:pPr marL="0" marR="0" lvl="0" indent="0" algn="l" defTabSz="914400" rtl="0" eaLnBrk="1" fontAlgn="auto" latinLnBrk="0" hangingPunct="1">
              <a:lnSpc>
                <a:spcPct val="100000"/>
              </a:lnSpc>
              <a:spcBef>
                <a:spcPts val="500"/>
              </a:spcBef>
              <a:spcAft>
                <a:spcPts val="0"/>
              </a:spcAft>
              <a:buClrTx/>
              <a:buSzTx/>
              <a:buFontTx/>
              <a:buNone/>
              <a:tabLst/>
              <a:defRPr/>
            </a:pPr>
            <a:br>
              <a:rPr kumimoji="0" lang="en-US" sz="1200" u="none" strike="noStrike" kern="1200" cap="none" spc="0" normalizeH="0" baseline="0" noProof="0" dirty="0">
                <a:ln>
                  <a:noFill/>
                </a:ln>
                <a:solidFill>
                  <a:srgbClr val="002060"/>
                </a:solidFill>
                <a:effectLst/>
                <a:uLnTx/>
                <a:uFillTx/>
                <a:latin typeface="Arial Narrow" panose="020B0604020202020204" pitchFamily="34" charset="0"/>
                <a:ea typeface="Helvetica Neue" charset="0"/>
                <a:cs typeface="Arial Narrow" panose="020B0604020202020204" pitchFamily="34" charset="0"/>
              </a:rPr>
            </a:br>
            <a:r>
              <a:rPr kumimoji="0" lang="en-US" sz="2800" u="none" strike="noStrike" kern="1200" cap="none" spc="0" normalizeH="0" baseline="0" noProof="0" dirty="0">
                <a:ln>
                  <a:noFill/>
                </a:ln>
                <a:solidFill>
                  <a:srgbClr val="002060"/>
                </a:solidFill>
                <a:effectLst/>
                <a:uLnTx/>
                <a:uFillTx/>
                <a:latin typeface="Arial Narrow" panose="020B0604020202020204" pitchFamily="34" charset="0"/>
                <a:ea typeface="Helvetica Neue" charset="0"/>
                <a:cs typeface="Arial Narrow" panose="020B0604020202020204" pitchFamily="34" charset="0"/>
              </a:rPr>
              <a:t>Practice activities related to analysis of P-12 student </a:t>
            </a:r>
            <a:r>
              <a:rPr kumimoji="0" lang="en-US" sz="2800" u="sng" strike="noStrike" kern="1200" cap="none" spc="0" normalizeH="0" baseline="0" noProof="0" dirty="0">
                <a:ln>
                  <a:noFill/>
                </a:ln>
                <a:solidFill>
                  <a:srgbClr val="002060"/>
                </a:solidFill>
                <a:effectLst/>
                <a:uLnTx/>
                <a:uFillTx/>
                <a:latin typeface="Arial Narrow" panose="020B0604020202020204" pitchFamily="34" charset="0"/>
                <a:ea typeface="Helvetica Neue" charset="0"/>
                <a:cs typeface="Arial Narrow" panose="020B0604020202020204" pitchFamily="34" charset="0"/>
              </a:rPr>
              <a:t>behavioral</a:t>
            </a:r>
            <a:r>
              <a:rPr kumimoji="0" lang="en-US" sz="2800" u="none" strike="noStrike" kern="1200" cap="none" spc="0" normalizeH="0" baseline="0" noProof="0" dirty="0">
                <a:ln>
                  <a:noFill/>
                </a:ln>
                <a:solidFill>
                  <a:srgbClr val="002060"/>
                </a:solidFill>
                <a:effectLst/>
                <a:uLnTx/>
                <a:uFillTx/>
                <a:latin typeface="Arial Narrow" panose="020B0604020202020204" pitchFamily="34" charset="0"/>
                <a:ea typeface="Helvetica Neue" charset="0"/>
                <a:cs typeface="Arial Narrow" panose="020B0604020202020204" pitchFamily="34" charset="0"/>
              </a:rPr>
              <a:t> outcomes</a:t>
            </a:r>
            <a:br>
              <a:rPr kumimoji="0" lang="en-US" sz="2400" u="none" strike="noStrike" kern="1200" cap="none" spc="0" normalizeH="0" baseline="0" noProof="0" dirty="0">
                <a:ln>
                  <a:noFill/>
                </a:ln>
                <a:solidFill>
                  <a:srgbClr val="002060"/>
                </a:solidFill>
                <a:effectLst/>
                <a:uLnTx/>
                <a:uFillTx/>
                <a:latin typeface="Arial Narrow" panose="020B0604020202020204" pitchFamily="34" charset="0"/>
                <a:ea typeface="Helvetica Neue" charset="0"/>
                <a:cs typeface="Arial Narrow" panose="020B0604020202020204" pitchFamily="34" charset="0"/>
              </a:rPr>
            </a:br>
            <a:endParaRPr kumimoji="0" lang="en-US" sz="1800" u="none" strike="noStrike" kern="1200" cap="none" spc="0" normalizeH="0" baseline="0" noProof="0" dirty="0">
              <a:ln>
                <a:noFill/>
              </a:ln>
              <a:solidFill>
                <a:prstClr val="black"/>
              </a:solidFill>
              <a:effectLst/>
              <a:uLnTx/>
              <a:uFillTx/>
              <a:latin typeface="Arial Narrow" panose="020B0604020202020204" pitchFamily="34" charset="0"/>
              <a:cs typeface="Arial Narrow" panose="020B0604020202020204" pitchFamily="34" charset="0"/>
            </a:endParaRPr>
          </a:p>
        </p:txBody>
      </p:sp>
      <p:sp>
        <p:nvSpPr>
          <p:cNvPr id="3" name="TextBox 2">
            <a:extLst>
              <a:ext uri="{FF2B5EF4-FFF2-40B4-BE49-F238E27FC236}">
                <a16:creationId xmlns:a16="http://schemas.microsoft.com/office/drawing/2014/main" id="{5BF2F4CE-1B48-3945-AA98-E14EF3DAFB7C}"/>
              </a:ext>
            </a:extLst>
          </p:cNvPr>
          <p:cNvSpPr txBox="1"/>
          <p:nvPr/>
        </p:nvSpPr>
        <p:spPr>
          <a:xfrm>
            <a:off x="10133351" y="5711252"/>
            <a:ext cx="1783829" cy="307777"/>
          </a:xfrm>
          <a:prstGeom prst="rect">
            <a:avLst/>
          </a:prstGeom>
          <a:noFill/>
        </p:spPr>
        <p:txBody>
          <a:bodyPr wrap="square" rtlCol="0">
            <a:spAutoFit/>
          </a:bodyPr>
          <a:lstStyle/>
          <a:p>
            <a:r>
              <a:rPr lang="en-US" sz="1400" baseline="30000" dirty="0">
                <a:solidFill>
                  <a:srgbClr val="1B194C"/>
                </a:solidFill>
                <a:latin typeface="Arial Narrow" panose="020B0604020202020204" pitchFamily="34" charset="0"/>
                <a:cs typeface="Arial Narrow" panose="020B0604020202020204" pitchFamily="34" charset="0"/>
              </a:rPr>
              <a:t>1 </a:t>
            </a:r>
            <a:r>
              <a:rPr lang="en-US" sz="1400" dirty="0" err="1">
                <a:solidFill>
                  <a:srgbClr val="1B194C"/>
                </a:solidFill>
                <a:latin typeface="Arial Narrow" panose="020B0604020202020204" pitchFamily="34" charset="0"/>
                <a:cs typeface="Arial Narrow" panose="020B0604020202020204" pitchFamily="34" charset="0"/>
              </a:rPr>
              <a:t>Goodlad</a:t>
            </a:r>
            <a:r>
              <a:rPr lang="en-US" sz="1400" dirty="0">
                <a:solidFill>
                  <a:srgbClr val="1B194C"/>
                </a:solidFill>
                <a:latin typeface="Arial Narrow" panose="020B0604020202020204" pitchFamily="34" charset="0"/>
                <a:cs typeface="Arial Narrow" panose="020B0604020202020204" pitchFamily="34" charset="0"/>
              </a:rPr>
              <a:t> (1994)</a:t>
            </a:r>
            <a:endParaRPr lang="en-US" sz="140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084570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Consider</a:t>
            </a:r>
          </a:p>
        </p:txBody>
      </p:sp>
      <p:graphicFrame>
        <p:nvGraphicFramePr>
          <p:cNvPr id="5" name="Content Placeholder 4"/>
          <p:cNvGraphicFramePr>
            <a:graphicFrameLocks noGrp="1"/>
          </p:cNvGraphicFramePr>
          <p:nvPr>
            <p:ph idx="1"/>
          </p:nvPr>
        </p:nvGraphicFramePr>
        <p:xfrm>
          <a:off x="1981200" y="1219201"/>
          <a:ext cx="8229600" cy="4625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5"/>
          <p:cNvSpPr/>
          <p:nvPr/>
        </p:nvSpPr>
        <p:spPr>
          <a:xfrm>
            <a:off x="2133599" y="4495800"/>
            <a:ext cx="7956331" cy="148590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rPr>
              <a:t>How do pre- and </a:t>
            </a:r>
            <a:r>
              <a:rPr kumimoji="0" lang="en-US" sz="2400" b="0" i="0" u="none" strike="noStrike" kern="1200" cap="none" spc="0" normalizeH="0" baseline="0" noProof="0" dirty="0" err="1">
                <a:ln>
                  <a:noFill/>
                </a:ln>
                <a:solidFill>
                  <a:prstClr val="white"/>
                </a:solidFill>
                <a:effectLst/>
                <a:uLnTx/>
                <a:uFillTx/>
                <a:latin typeface="Franklin Gothic Book" panose="020B0503020102020204"/>
                <a:ea typeface="+mn-ea"/>
                <a:cs typeface="+mn-cs"/>
              </a:rPr>
              <a:t>inservice</a:t>
            </a:r>
            <a:r>
              <a:rPr kumimoji="0" lang="en-US" sz="2400" b="0" i="0" u="none" strike="noStrike" kern="1200" cap="none" spc="0" normalizeH="0" baseline="0" noProof="0" dirty="0">
                <a:ln>
                  <a:noFill/>
                </a:ln>
                <a:solidFill>
                  <a:prstClr val="white"/>
                </a:solidFill>
                <a:effectLst/>
                <a:uLnTx/>
                <a:uFillTx/>
                <a:latin typeface="Franklin Gothic Book" panose="020B0503020102020204"/>
                <a:ea typeface="+mn-ea"/>
                <a:cs typeface="+mn-cs"/>
              </a:rPr>
              <a:t> teachers demonstrate their knowledge, skills, and dispositions?</a:t>
            </a:r>
          </a:p>
        </p:txBody>
      </p:sp>
      <p:sp>
        <p:nvSpPr>
          <p:cNvPr id="4" name="5-Point Star 3" descr="a star">
            <a:extLst>
              <a:ext uri="{FF2B5EF4-FFF2-40B4-BE49-F238E27FC236}">
                <a16:creationId xmlns:a16="http://schemas.microsoft.com/office/drawing/2014/main" id="{E7DCDCA1-E886-9441-B0C0-E21979763358}"/>
              </a:ext>
            </a:extLst>
          </p:cNvPr>
          <p:cNvSpPr/>
          <p:nvPr/>
        </p:nvSpPr>
        <p:spPr>
          <a:xfrm>
            <a:off x="5594131" y="2722233"/>
            <a:ext cx="1003737" cy="857907"/>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21236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528" y="274638"/>
            <a:ext cx="11636682" cy="706090"/>
          </a:xfrm>
        </p:spPr>
        <p:txBody>
          <a:bodyPr>
            <a:normAutofit/>
          </a:bodyPr>
          <a:lstStyle/>
          <a:p>
            <a:r>
              <a:rPr lang="en-US" sz="2800" dirty="0">
                <a:solidFill>
                  <a:srgbClr val="002060"/>
                </a:solidFill>
                <a:latin typeface="Arial Narrow" panose="020B0604020202020204" pitchFamily="34" charset="0"/>
                <a:ea typeface="Helvetica Neue" charset="0"/>
                <a:cs typeface="Arial Narrow" panose="020B0604020202020204" pitchFamily="34" charset="0"/>
              </a:rPr>
              <a:t>HLPs IN Practice</a:t>
            </a:r>
          </a:p>
        </p:txBody>
      </p:sp>
      <p:graphicFrame>
        <p:nvGraphicFramePr>
          <p:cNvPr id="4" name="Table 3">
            <a:extLst>
              <a:ext uri="{FF2B5EF4-FFF2-40B4-BE49-F238E27FC236}">
                <a16:creationId xmlns:a16="http://schemas.microsoft.com/office/drawing/2014/main" id="{7EFA27A1-7D01-0E40-8D51-FF46002E7B24}"/>
              </a:ext>
            </a:extLst>
          </p:cNvPr>
          <p:cNvGraphicFramePr>
            <a:graphicFrameLocks noGrp="1"/>
          </p:cNvGraphicFramePr>
          <p:nvPr>
            <p:extLst>
              <p:ext uri="{D42A27DB-BD31-4B8C-83A1-F6EECF244321}">
                <p14:modId xmlns:p14="http://schemas.microsoft.com/office/powerpoint/2010/main" val="2830474749"/>
              </p:ext>
            </p:extLst>
          </p:nvPr>
        </p:nvGraphicFramePr>
        <p:xfrm>
          <a:off x="637032" y="962440"/>
          <a:ext cx="10917936" cy="5085080"/>
        </p:xfrm>
        <a:graphic>
          <a:graphicData uri="http://schemas.openxmlformats.org/drawingml/2006/table">
            <a:tbl>
              <a:tblPr firstRow="1" bandRow="1">
                <a:tableStyleId>{5C22544A-7EE6-4342-B048-85BDC9FD1C3A}</a:tableStyleId>
              </a:tblPr>
              <a:tblGrid>
                <a:gridCol w="5458968">
                  <a:extLst>
                    <a:ext uri="{9D8B030D-6E8A-4147-A177-3AD203B41FA5}">
                      <a16:colId xmlns:a16="http://schemas.microsoft.com/office/drawing/2014/main" val="769360087"/>
                    </a:ext>
                  </a:extLst>
                </a:gridCol>
                <a:gridCol w="5458968">
                  <a:extLst>
                    <a:ext uri="{9D8B030D-6E8A-4147-A177-3AD203B41FA5}">
                      <a16:colId xmlns:a16="http://schemas.microsoft.com/office/drawing/2014/main" val="2134652051"/>
                    </a:ext>
                  </a:extLst>
                </a:gridCol>
              </a:tblGrid>
              <a:tr h="370840">
                <a:tc>
                  <a:txBody>
                    <a:bodyPr/>
                    <a:lstStyle/>
                    <a:p>
                      <a:pPr algn="ctr"/>
                      <a:r>
                        <a:rPr lang="en-US" dirty="0"/>
                        <a:t>HLP Addressed</a:t>
                      </a:r>
                    </a:p>
                  </a:txBody>
                  <a:tcPr/>
                </a:tc>
                <a:tc>
                  <a:txBody>
                    <a:bodyPr/>
                    <a:lstStyle/>
                    <a:p>
                      <a:pPr algn="ctr"/>
                      <a:r>
                        <a:rPr lang="en-US" dirty="0"/>
                        <a:t>Strategy Taught</a:t>
                      </a:r>
                    </a:p>
                  </a:txBody>
                  <a:tcPr/>
                </a:tc>
                <a:extLst>
                  <a:ext uri="{0D108BD9-81ED-4DB2-BD59-A6C34878D82A}">
                    <a16:rowId xmlns:a16="http://schemas.microsoft.com/office/drawing/2014/main" val="2480893193"/>
                  </a:ext>
                </a:extLst>
              </a:tr>
              <a:tr h="370840">
                <a:tc>
                  <a:txBody>
                    <a:bodyPr/>
                    <a:lstStyle/>
                    <a:p>
                      <a:r>
                        <a:rPr lang="en-US" sz="1500" b="0" i="0" dirty="0">
                          <a:latin typeface="Gentona Medium" pitchFamily="2" charset="77"/>
                        </a:rPr>
                        <a:t>1. Collaborate with Professionals to Increase Success in the General Education Curriculum (Collaboration)</a:t>
                      </a:r>
                    </a:p>
                  </a:txBody>
                  <a:tcPr/>
                </a:tc>
                <a:tc>
                  <a:txBody>
                    <a:bodyPr/>
                    <a:lstStyle/>
                    <a:p>
                      <a:pPr marL="285750" indent="-285750">
                        <a:buFont typeface="Arial" panose="020B0604020202020204" pitchFamily="34" charset="0"/>
                        <a:buChar char="•"/>
                      </a:pPr>
                      <a:r>
                        <a:rPr lang="en-US" sz="1500" b="0" i="0" dirty="0">
                          <a:latin typeface="Gentona Medium" pitchFamily="2" charset="77"/>
                        </a:rPr>
                        <a:t>OIP within Teacher-Based Teams</a:t>
                      </a:r>
                    </a:p>
                    <a:p>
                      <a:pPr marL="285750" indent="-285750">
                        <a:buFont typeface="Arial" panose="020B0604020202020204" pitchFamily="34" charset="0"/>
                        <a:buChar char="•"/>
                      </a:pPr>
                      <a:r>
                        <a:rPr lang="en-US" sz="1500" b="0" i="0" dirty="0">
                          <a:latin typeface="Gentona Medium" pitchFamily="2" charset="77"/>
                        </a:rPr>
                        <a:t>Communication Skills</a:t>
                      </a:r>
                    </a:p>
                  </a:txBody>
                  <a:tcPr/>
                </a:tc>
                <a:extLst>
                  <a:ext uri="{0D108BD9-81ED-4DB2-BD59-A6C34878D82A}">
                    <a16:rowId xmlns:a16="http://schemas.microsoft.com/office/drawing/2014/main" val="3571124518"/>
                  </a:ext>
                </a:extLst>
              </a:tr>
              <a:tr h="370840">
                <a:tc>
                  <a:txBody>
                    <a:bodyPr/>
                    <a:lstStyle/>
                    <a:p>
                      <a:r>
                        <a:rPr lang="en-US" sz="1500" b="0" i="0" dirty="0">
                          <a:latin typeface="Gentona Medium" pitchFamily="2" charset="77"/>
                        </a:rPr>
                        <a:t>5. Communicate Assessment Information with Stakeholders to Collaboratively Design Educational Programs (Assessment)</a:t>
                      </a:r>
                    </a:p>
                  </a:txBody>
                  <a:tcPr/>
                </a:tc>
                <a:tc>
                  <a:txBody>
                    <a:bodyPr/>
                    <a:lstStyle/>
                    <a:p>
                      <a:pPr marL="285750" indent="-285750">
                        <a:buFont typeface="Arial" panose="020B0604020202020204" pitchFamily="34" charset="0"/>
                        <a:buChar char="•"/>
                      </a:pPr>
                      <a:r>
                        <a:rPr lang="en-US" sz="1500" b="0" i="0" dirty="0">
                          <a:latin typeface="Gentona Medium" pitchFamily="2" charset="77"/>
                        </a:rPr>
                        <a:t>Using Terminology with Assessment</a:t>
                      </a:r>
                    </a:p>
                    <a:p>
                      <a:pPr marL="285750" indent="-285750">
                        <a:buFont typeface="Arial" panose="020B0604020202020204" pitchFamily="34" charset="0"/>
                        <a:buChar char="•"/>
                      </a:pPr>
                      <a:r>
                        <a:rPr lang="en-US" sz="1500" b="0" i="0" dirty="0">
                          <a:latin typeface="Gentona Medium" pitchFamily="2" charset="77"/>
                        </a:rPr>
                        <a:t>Data Interpretation</a:t>
                      </a:r>
                    </a:p>
                  </a:txBody>
                  <a:tcPr/>
                </a:tc>
                <a:extLst>
                  <a:ext uri="{0D108BD9-81ED-4DB2-BD59-A6C34878D82A}">
                    <a16:rowId xmlns:a16="http://schemas.microsoft.com/office/drawing/2014/main" val="3665324130"/>
                  </a:ext>
                </a:extLst>
              </a:tr>
              <a:tr h="370840">
                <a:tc>
                  <a:txBody>
                    <a:bodyPr/>
                    <a:lstStyle/>
                    <a:p>
                      <a:r>
                        <a:rPr lang="en-US" sz="1500" b="0" i="0" dirty="0">
                          <a:latin typeface="Gentona Medium" pitchFamily="2" charset="77"/>
                        </a:rPr>
                        <a:t>Use Assessment Continuously to Design, Evaluate, and Adjust Instruction that is Responsive to Students’ Needs (Assessment)</a:t>
                      </a:r>
                    </a:p>
                  </a:txBody>
                  <a:tcPr/>
                </a:tc>
                <a:tc>
                  <a:txBody>
                    <a:bodyPr/>
                    <a:lstStyle/>
                    <a:p>
                      <a:pPr marL="285750" indent="-285750">
                        <a:buFont typeface="Arial" panose="020B0604020202020204" pitchFamily="34" charset="0"/>
                        <a:buChar char="•"/>
                      </a:pPr>
                      <a:r>
                        <a:rPr lang="en-US" sz="1500" b="0" i="0" dirty="0">
                          <a:latin typeface="Gentona Medium" pitchFamily="2" charset="77"/>
                        </a:rPr>
                        <a:t>Setting Assessment Purpose</a:t>
                      </a:r>
                    </a:p>
                    <a:p>
                      <a:pPr marL="285750" indent="-285750">
                        <a:buFont typeface="Arial" panose="020B0604020202020204" pitchFamily="34" charset="0"/>
                        <a:buChar char="•"/>
                      </a:pPr>
                      <a:r>
                        <a:rPr lang="en-US" sz="1500" b="0" i="0" dirty="0">
                          <a:latin typeface="Gentona Medium" pitchFamily="2" charset="77"/>
                        </a:rPr>
                        <a:t>Designing Data Collection Protocol</a:t>
                      </a:r>
                    </a:p>
                    <a:p>
                      <a:pPr marL="285750" indent="-285750">
                        <a:buFont typeface="Arial" panose="020B0604020202020204" pitchFamily="34" charset="0"/>
                        <a:buChar char="•"/>
                      </a:pPr>
                      <a:r>
                        <a:rPr lang="en-US" sz="1500" b="0" i="0" dirty="0">
                          <a:latin typeface="Gentona Medium" pitchFamily="2" charset="77"/>
                        </a:rPr>
                        <a:t>Using Dara to Monitor Student Progress</a:t>
                      </a:r>
                    </a:p>
                    <a:p>
                      <a:pPr marL="285750" indent="-285750">
                        <a:buFont typeface="Arial" panose="020B0604020202020204" pitchFamily="34" charset="0"/>
                        <a:buChar char="•"/>
                      </a:pPr>
                      <a:r>
                        <a:rPr lang="en-US" sz="1500" b="0" i="0" dirty="0">
                          <a:latin typeface="Gentona Medium" pitchFamily="2" charset="77"/>
                        </a:rPr>
                        <a:t>Adjusting Instruction Based on Data</a:t>
                      </a:r>
                    </a:p>
                    <a:p>
                      <a:pPr marL="285750" indent="-285750">
                        <a:buFont typeface="Arial" panose="020B0604020202020204" pitchFamily="34" charset="0"/>
                        <a:buChar char="•"/>
                      </a:pPr>
                      <a:r>
                        <a:rPr lang="en-US" sz="1500" b="0" i="0" dirty="0">
                          <a:latin typeface="Gentona Medium" pitchFamily="2" charset="77"/>
                        </a:rPr>
                        <a:t>Using Technology for Data Collection</a:t>
                      </a:r>
                    </a:p>
                  </a:txBody>
                  <a:tcPr/>
                </a:tc>
                <a:extLst>
                  <a:ext uri="{0D108BD9-81ED-4DB2-BD59-A6C34878D82A}">
                    <a16:rowId xmlns:a16="http://schemas.microsoft.com/office/drawing/2014/main" val="2566942474"/>
                  </a:ext>
                </a:extLst>
              </a:tr>
              <a:tr h="370840">
                <a:tc>
                  <a:txBody>
                    <a:bodyPr/>
                    <a:lstStyle/>
                    <a:p>
                      <a:r>
                        <a:rPr lang="en-US" sz="1500" b="0" i="0" dirty="0">
                          <a:latin typeface="Gentona Medium" pitchFamily="2" charset="77"/>
                        </a:rPr>
                        <a:t>8. Provide Appropriate Rates of Positive and Constructive Feedback to Guide Students’ Learning and Behavior (Social-Behavioral)</a:t>
                      </a:r>
                    </a:p>
                  </a:txBody>
                  <a:tcPr/>
                </a:tc>
                <a:tc>
                  <a:txBody>
                    <a:bodyPr/>
                    <a:lstStyle/>
                    <a:p>
                      <a:pPr marL="285750" indent="-285750">
                        <a:buFont typeface="Arial" panose="020B0604020202020204" pitchFamily="34" charset="0"/>
                        <a:buChar char="•"/>
                      </a:pPr>
                      <a:r>
                        <a:rPr lang="en-US" sz="1500" b="0" i="0" dirty="0">
                          <a:latin typeface="Gentona Medium" pitchFamily="2" charset="77"/>
                        </a:rPr>
                        <a:t>Behavior-Specific Praise</a:t>
                      </a:r>
                    </a:p>
                    <a:p>
                      <a:pPr marL="285750" indent="-285750">
                        <a:buFont typeface="Arial" panose="020B0604020202020204" pitchFamily="34" charset="0"/>
                        <a:buChar char="•"/>
                      </a:pPr>
                      <a:r>
                        <a:rPr lang="en-US" sz="1500" b="0" i="0" dirty="0">
                          <a:latin typeface="Gentona Medium" pitchFamily="2" charset="77"/>
                        </a:rPr>
                        <a:t>Pre-Correction</a:t>
                      </a:r>
                    </a:p>
                    <a:p>
                      <a:pPr marL="285750" indent="-285750">
                        <a:buFont typeface="Arial" panose="020B0604020202020204" pitchFamily="34" charset="0"/>
                        <a:buChar char="•"/>
                      </a:pPr>
                      <a:r>
                        <a:rPr lang="en-US" sz="1500" b="0" i="0" dirty="0">
                          <a:latin typeface="Gentona Medium" pitchFamily="2" charset="77"/>
                        </a:rPr>
                        <a:t>Instructional Feedback</a:t>
                      </a:r>
                    </a:p>
                    <a:p>
                      <a:pPr marL="285750" indent="-285750">
                        <a:buFont typeface="Arial" panose="020B0604020202020204" pitchFamily="34" charset="0"/>
                        <a:buChar char="•"/>
                      </a:pPr>
                      <a:r>
                        <a:rPr lang="en-US" sz="1500" b="0" i="0" dirty="0">
                          <a:latin typeface="Gentona Medium" pitchFamily="2" charset="77"/>
                        </a:rPr>
                        <a:t>High-p Requests</a:t>
                      </a:r>
                    </a:p>
                    <a:p>
                      <a:pPr marL="285750" indent="-285750">
                        <a:buFont typeface="Arial" panose="020B0604020202020204" pitchFamily="34" charset="0"/>
                        <a:buChar char="•"/>
                      </a:pPr>
                      <a:r>
                        <a:rPr lang="en-US" sz="1500" b="0" i="0" dirty="0">
                          <a:latin typeface="Gentona Medium" pitchFamily="2" charset="77"/>
                        </a:rPr>
                        <a:t>Behavior Contracts (Tier II)</a:t>
                      </a:r>
                    </a:p>
                  </a:txBody>
                  <a:tcPr/>
                </a:tc>
                <a:extLst>
                  <a:ext uri="{0D108BD9-81ED-4DB2-BD59-A6C34878D82A}">
                    <a16:rowId xmlns:a16="http://schemas.microsoft.com/office/drawing/2014/main" val="860322878"/>
                  </a:ext>
                </a:extLst>
              </a:tr>
              <a:tr h="370840">
                <a:tc>
                  <a:txBody>
                    <a:bodyPr/>
                    <a:lstStyle/>
                    <a:p>
                      <a:r>
                        <a:rPr lang="en-US" sz="1500" b="0" i="0" dirty="0">
                          <a:latin typeface="Gentona Medium" pitchFamily="2" charset="77"/>
                        </a:rPr>
                        <a:t>18. Use Strategies to Promote Active Student Engagement (Instructional)</a:t>
                      </a:r>
                    </a:p>
                  </a:txBody>
                  <a:tcPr/>
                </a:tc>
                <a:tc>
                  <a:txBody>
                    <a:bodyPr/>
                    <a:lstStyle/>
                    <a:p>
                      <a:pPr marL="285750" indent="-285750">
                        <a:buFont typeface="Arial" panose="020B0604020202020204" pitchFamily="34" charset="0"/>
                        <a:buChar char="•"/>
                      </a:pPr>
                      <a:r>
                        <a:rPr lang="en-US" sz="1500" b="0" i="0" dirty="0">
                          <a:latin typeface="Gentona Medium" pitchFamily="2" charset="77"/>
                        </a:rPr>
                        <a:t>Opportunities to Respond</a:t>
                      </a:r>
                    </a:p>
                    <a:p>
                      <a:pPr marL="285750" indent="-285750">
                        <a:buFont typeface="Arial" panose="020B0604020202020204" pitchFamily="34" charset="0"/>
                        <a:buChar char="•"/>
                      </a:pPr>
                      <a:r>
                        <a:rPr lang="en-US" sz="1500" b="0" i="0" dirty="0">
                          <a:latin typeface="Gentona Medium" pitchFamily="2" charset="77"/>
                        </a:rPr>
                        <a:t>Active Supervision</a:t>
                      </a:r>
                    </a:p>
                    <a:p>
                      <a:pPr marL="285750" indent="-285750">
                        <a:buFont typeface="Arial" panose="020B0604020202020204" pitchFamily="34" charset="0"/>
                        <a:buChar char="•"/>
                      </a:pPr>
                      <a:r>
                        <a:rPr lang="en-US" sz="1500" b="0" i="0" dirty="0">
                          <a:latin typeface="Gentona Medium" pitchFamily="2" charset="77"/>
                        </a:rPr>
                        <a:t>Incorporating Choice</a:t>
                      </a:r>
                    </a:p>
                  </a:txBody>
                  <a:tcPr/>
                </a:tc>
                <a:extLst>
                  <a:ext uri="{0D108BD9-81ED-4DB2-BD59-A6C34878D82A}">
                    <a16:rowId xmlns:a16="http://schemas.microsoft.com/office/drawing/2014/main" val="542378446"/>
                  </a:ext>
                </a:extLst>
              </a:tr>
              <a:tr h="370840">
                <a:tc>
                  <a:txBody>
                    <a:bodyPr/>
                    <a:lstStyle/>
                    <a:p>
                      <a:r>
                        <a:rPr lang="en-US" sz="1500" b="0" i="0" dirty="0">
                          <a:latin typeface="Gentona Medium" pitchFamily="2" charset="77"/>
                        </a:rPr>
                        <a:t>19. Use Assistive and Instructional Technologies (Instructional)</a:t>
                      </a:r>
                    </a:p>
                  </a:txBody>
                  <a:tcPr/>
                </a:tc>
                <a:tc>
                  <a:txBody>
                    <a:bodyPr/>
                    <a:lstStyle/>
                    <a:p>
                      <a:pPr marL="285750" indent="-285750">
                        <a:buFont typeface="Arial" panose="020B0604020202020204" pitchFamily="34" charset="0"/>
                        <a:buChar char="•"/>
                      </a:pPr>
                      <a:r>
                        <a:rPr lang="en-US" sz="1500" b="0" i="0" dirty="0">
                          <a:latin typeface="Gentona Medium" pitchFamily="2" charset="77"/>
                        </a:rPr>
                        <a:t>Self-monitoring with Mobile Applications (Tier II)</a:t>
                      </a:r>
                    </a:p>
                  </a:txBody>
                  <a:tcPr/>
                </a:tc>
                <a:extLst>
                  <a:ext uri="{0D108BD9-81ED-4DB2-BD59-A6C34878D82A}">
                    <a16:rowId xmlns:a16="http://schemas.microsoft.com/office/drawing/2014/main" val="662540999"/>
                  </a:ext>
                </a:extLst>
              </a:tr>
            </a:tbl>
          </a:graphicData>
        </a:graphic>
      </p:graphicFrame>
    </p:spTree>
    <p:extLst>
      <p:ext uri="{BB962C8B-B14F-4D97-AF65-F5344CB8AC3E}">
        <p14:creationId xmlns:p14="http://schemas.microsoft.com/office/powerpoint/2010/main" val="418860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852" y="274638"/>
            <a:ext cx="11692327" cy="706090"/>
          </a:xfrm>
        </p:spPr>
        <p:txBody>
          <a:bodyPr>
            <a:normAutofit/>
          </a:bodyPr>
          <a:lstStyle/>
          <a:p>
            <a:r>
              <a:rPr lang="en-US" sz="2800" dirty="0">
                <a:solidFill>
                  <a:schemeClr val="accent5">
                    <a:lumMod val="50000"/>
                  </a:schemeClr>
                </a:solidFill>
                <a:latin typeface="Arial Narrow" panose="020B0604020202020204" pitchFamily="34" charset="0"/>
                <a:cs typeface="Arial Narrow" panose="020B0604020202020204" pitchFamily="34" charset="0"/>
              </a:rPr>
              <a:t>Engagement Structure</a:t>
            </a:r>
          </a:p>
        </p:txBody>
      </p:sp>
      <p:sp>
        <p:nvSpPr>
          <p:cNvPr id="5" name="Content Placeholder 2"/>
          <p:cNvSpPr>
            <a:spLocks noGrp="1"/>
          </p:cNvSpPr>
          <p:nvPr>
            <p:ph idx="1"/>
          </p:nvPr>
        </p:nvSpPr>
        <p:spPr>
          <a:xfrm>
            <a:off x="668214" y="980728"/>
            <a:ext cx="10738340" cy="4895416"/>
          </a:xfrm>
          <a:noFill/>
        </p:spPr>
        <p:txBody>
          <a:bodyPr>
            <a:noAutofit/>
          </a:bodyPr>
          <a:lstStyle/>
          <a:p>
            <a:pPr marL="457200" lvl="1" indent="0">
              <a:buNone/>
            </a:pPr>
            <a:endParaRPr lang="en-US" dirty="0">
              <a:latin typeface="Arial Narrow"/>
              <a:cs typeface="Arial Narrow"/>
            </a:endParaRPr>
          </a:p>
          <a:p>
            <a:pPr marL="457200" lvl="1" indent="0">
              <a:buNone/>
            </a:pPr>
            <a:r>
              <a:rPr lang="en-US" dirty="0">
                <a:solidFill>
                  <a:schemeClr val="accent5">
                    <a:lumMod val="50000"/>
                  </a:schemeClr>
                </a:solidFill>
                <a:latin typeface="Arial Narrow"/>
                <a:cs typeface="Arial Narrow"/>
              </a:rPr>
              <a:t>Student pairs rotate across pods/grade levels to cooperating teacher “strategy experts” every 3 weeks</a:t>
            </a:r>
          </a:p>
          <a:p>
            <a:pPr marL="914400" lvl="2" indent="0">
              <a:buNone/>
            </a:pPr>
            <a:r>
              <a:rPr lang="en-US" sz="2400" dirty="0">
                <a:solidFill>
                  <a:schemeClr val="accent5">
                    <a:lumMod val="50000"/>
                  </a:schemeClr>
                </a:solidFill>
                <a:latin typeface="Arial Narrow"/>
                <a:cs typeface="Arial Narrow"/>
              </a:rPr>
              <a:t>Per teacher – 2 CM strategies</a:t>
            </a:r>
          </a:p>
          <a:p>
            <a:pPr marL="914400" lvl="2" indent="0">
              <a:buNone/>
            </a:pPr>
            <a:r>
              <a:rPr lang="en-US" sz="2400" dirty="0">
                <a:solidFill>
                  <a:schemeClr val="accent5">
                    <a:lumMod val="50000"/>
                  </a:schemeClr>
                </a:solidFill>
                <a:latin typeface="Arial Narrow"/>
                <a:cs typeface="Arial Narrow"/>
              </a:rPr>
              <a:t>6 total CM strategies (5 preventive, 1 responsive)</a:t>
            </a:r>
          </a:p>
          <a:p>
            <a:pPr marL="457200" lvl="1" indent="0">
              <a:buNone/>
            </a:pPr>
            <a:endParaRPr lang="en-US" sz="1200" dirty="0">
              <a:solidFill>
                <a:schemeClr val="accent5">
                  <a:lumMod val="50000"/>
                </a:schemeClr>
              </a:solidFill>
              <a:latin typeface="Arial Narrow"/>
              <a:cs typeface="Arial Narrow"/>
            </a:endParaRPr>
          </a:p>
          <a:p>
            <a:pPr marL="457200" lvl="1" indent="0">
              <a:buNone/>
            </a:pPr>
            <a:r>
              <a:rPr lang="en-US" dirty="0">
                <a:solidFill>
                  <a:schemeClr val="accent5">
                    <a:lumMod val="50000"/>
                  </a:schemeClr>
                </a:solidFill>
                <a:latin typeface="Arial Narrow"/>
                <a:cs typeface="Arial Narrow"/>
              </a:rPr>
              <a:t>Teacher &amp; faculty set time for weekly data review meetings</a:t>
            </a:r>
          </a:p>
          <a:p>
            <a:pPr marL="457200" lvl="1" indent="0">
              <a:buNone/>
            </a:pPr>
            <a:endParaRPr lang="en-US" sz="1200" dirty="0">
              <a:solidFill>
                <a:schemeClr val="accent5">
                  <a:lumMod val="50000"/>
                </a:schemeClr>
              </a:solidFill>
              <a:latin typeface="Arial Narrow"/>
              <a:cs typeface="Arial Narrow"/>
            </a:endParaRPr>
          </a:p>
          <a:p>
            <a:pPr marL="457200" lvl="1" indent="0">
              <a:buNone/>
            </a:pPr>
            <a:r>
              <a:rPr lang="en-US" dirty="0">
                <a:solidFill>
                  <a:schemeClr val="accent5">
                    <a:lumMod val="50000"/>
                  </a:schemeClr>
                </a:solidFill>
                <a:latin typeface="Arial Narrow"/>
                <a:cs typeface="Arial Narrow"/>
              </a:rPr>
              <a:t>Faculty available on-site during practice sessions for observations &amp; consultation</a:t>
            </a:r>
          </a:p>
          <a:p>
            <a:pPr marL="457200" lvl="1" indent="0">
              <a:buNone/>
            </a:pPr>
            <a:endParaRPr lang="en-US" sz="1200" dirty="0">
              <a:solidFill>
                <a:schemeClr val="accent5">
                  <a:lumMod val="50000"/>
                </a:schemeClr>
              </a:solidFill>
              <a:latin typeface="Arial Narrow"/>
              <a:cs typeface="Arial Narrow"/>
            </a:endParaRPr>
          </a:p>
          <a:p>
            <a:pPr marL="457200" lvl="1" indent="0">
              <a:buNone/>
            </a:pPr>
            <a:r>
              <a:rPr lang="en-US" dirty="0">
                <a:solidFill>
                  <a:schemeClr val="accent5">
                    <a:lumMod val="50000"/>
                  </a:schemeClr>
                </a:solidFill>
                <a:latin typeface="Arial Narrow"/>
                <a:cs typeface="Arial Narrow"/>
              </a:rPr>
              <a:t>Students receive, in total, immersive instruction and practice across grade levels with 6 universal, low-intensity CM strategies, while practicing skills associated with 6 HLPs </a:t>
            </a:r>
          </a:p>
        </p:txBody>
      </p:sp>
    </p:spTree>
    <p:extLst>
      <p:ext uri="{BB962C8B-B14F-4D97-AF65-F5344CB8AC3E}">
        <p14:creationId xmlns:p14="http://schemas.microsoft.com/office/powerpoint/2010/main" val="1616008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6E4E-EE77-5E40-A551-64C4B96F3AFE}"/>
              </a:ext>
            </a:extLst>
          </p:cNvPr>
          <p:cNvSpPr>
            <a:spLocks noGrp="1"/>
          </p:cNvSpPr>
          <p:nvPr>
            <p:ph type="title"/>
          </p:nvPr>
        </p:nvSpPr>
        <p:spPr/>
        <p:txBody>
          <a:bodyPr>
            <a:normAutofit/>
          </a:bodyPr>
          <a:lstStyle/>
          <a:p>
            <a:r>
              <a:rPr lang="en-US" sz="2800" dirty="0">
                <a:solidFill>
                  <a:schemeClr val="accent1">
                    <a:lumMod val="50000"/>
                  </a:schemeClr>
                </a:solidFill>
                <a:latin typeface="Arial Narrow" panose="020B0604020202020204" pitchFamily="34" charset="0"/>
                <a:ea typeface="Helvetica Neue" charset="0"/>
                <a:cs typeface="Arial Narrow" panose="020B0604020202020204" pitchFamily="34" charset="0"/>
              </a:rPr>
              <a:t>Pilot results: Candidates’ use of practices</a:t>
            </a:r>
          </a:p>
        </p:txBody>
      </p:sp>
      <p:sp>
        <p:nvSpPr>
          <p:cNvPr id="3" name="Content Placeholder 2">
            <a:extLst>
              <a:ext uri="{FF2B5EF4-FFF2-40B4-BE49-F238E27FC236}">
                <a16:creationId xmlns:a16="http://schemas.microsoft.com/office/drawing/2014/main" id="{3AD0F144-7AD9-7F4F-9001-5B5676A8D071}"/>
              </a:ext>
            </a:extLst>
          </p:cNvPr>
          <p:cNvSpPr>
            <a:spLocks noGrp="1"/>
          </p:cNvSpPr>
          <p:nvPr>
            <p:ph idx="1"/>
          </p:nvPr>
        </p:nvSpPr>
        <p:spPr>
          <a:xfrm>
            <a:off x="838200" y="1549831"/>
            <a:ext cx="10515600" cy="4747730"/>
          </a:xfrm>
        </p:spPr>
        <p:txBody>
          <a:bodyPr>
            <a:normAutofit fontScale="92500" lnSpcReduction="10000"/>
          </a:bodyPr>
          <a:lstStyle/>
          <a:p>
            <a:pPr marL="0" indent="0">
              <a:spcBef>
                <a:spcPts val="0"/>
              </a:spcBef>
              <a:buNone/>
            </a:pPr>
            <a:endParaRPr lang="en-US" sz="1200" dirty="0">
              <a:solidFill>
                <a:srgbClr val="002060"/>
              </a:solidFill>
            </a:endParaRPr>
          </a:p>
          <a:p>
            <a:pPr marL="0" indent="0" fontAlgn="base">
              <a:buNone/>
            </a:pPr>
            <a:r>
              <a:rPr lang="en-US" dirty="0">
                <a:solidFill>
                  <a:schemeClr val="accent1">
                    <a:lumMod val="50000"/>
                  </a:schemeClr>
                </a:solidFill>
                <a:latin typeface="Arial Narrow" panose="020B0604020202020204" pitchFamily="34" charset="0"/>
                <a:cs typeface="Arial Narrow" panose="020B0604020202020204" pitchFamily="34" charset="0"/>
              </a:rPr>
              <a:t>Candidates assessed use of practices and associated change in instances of off-task behavior</a:t>
            </a:r>
          </a:p>
          <a:p>
            <a:pPr marL="0" indent="0" fontAlgn="base">
              <a:buNone/>
            </a:pPr>
            <a:r>
              <a:rPr lang="en-US" dirty="0">
                <a:solidFill>
                  <a:schemeClr val="accent1">
                    <a:lumMod val="50000"/>
                  </a:schemeClr>
                </a:solidFill>
                <a:latin typeface="Arial Narrow" panose="020B0604020202020204" pitchFamily="34" charset="0"/>
                <a:cs typeface="Arial Narrow" panose="020B0604020202020204" pitchFamily="34" charset="0"/>
              </a:rPr>
              <a:t>Percentage decrease in classroom off-task behaviors by strategy (aggregated across 16 candidates):</a:t>
            </a:r>
          </a:p>
          <a:p>
            <a:pPr marL="0" indent="0" fontAlgn="base">
              <a:buNone/>
            </a:pPr>
            <a:endParaRPr lang="en-US" sz="1300" dirty="0">
              <a:solidFill>
                <a:schemeClr val="accent1">
                  <a:lumMod val="50000"/>
                </a:schemeClr>
              </a:solidFill>
              <a:latin typeface="Arial Narrow" panose="020B0604020202020204" pitchFamily="34" charset="0"/>
              <a:cs typeface="Arial Narrow" panose="020B0604020202020204" pitchFamily="34" charset="0"/>
            </a:endParaRPr>
          </a:p>
          <a:p>
            <a:pPr marL="457200" lvl="1" indent="0">
              <a:buNone/>
            </a:pPr>
            <a:r>
              <a:rPr lang="en-US" sz="2600" dirty="0">
                <a:solidFill>
                  <a:schemeClr val="accent1">
                    <a:lumMod val="50000"/>
                  </a:schemeClr>
                </a:solidFill>
                <a:latin typeface="Arial Narrow" panose="020B0604020202020204" pitchFamily="34" charset="0"/>
                <a:cs typeface="Arial Narrow" panose="020B0604020202020204" pitchFamily="34" charset="0"/>
              </a:rPr>
              <a:t>Pre correction 7.9%</a:t>
            </a:r>
          </a:p>
          <a:p>
            <a:pPr marL="457200" lvl="1" indent="0">
              <a:buNone/>
            </a:pPr>
            <a:r>
              <a:rPr lang="en-US" sz="2600" dirty="0">
                <a:solidFill>
                  <a:schemeClr val="accent1">
                    <a:lumMod val="50000"/>
                  </a:schemeClr>
                </a:solidFill>
                <a:latin typeface="Arial Narrow" panose="020B0604020202020204" pitchFamily="34" charset="0"/>
                <a:cs typeface="Arial Narrow" panose="020B0604020202020204" pitchFamily="34" charset="0"/>
              </a:rPr>
              <a:t>Opportunities to Respond 21.7%</a:t>
            </a:r>
          </a:p>
          <a:p>
            <a:pPr marL="457200" lvl="1" indent="0">
              <a:buNone/>
            </a:pPr>
            <a:r>
              <a:rPr lang="en-US" sz="2600" dirty="0">
                <a:solidFill>
                  <a:schemeClr val="accent1">
                    <a:lumMod val="50000"/>
                  </a:schemeClr>
                </a:solidFill>
                <a:latin typeface="Arial Narrow" panose="020B0604020202020204" pitchFamily="34" charset="0"/>
                <a:cs typeface="Arial Narrow" panose="020B0604020202020204" pitchFamily="34" charset="0"/>
              </a:rPr>
              <a:t>High Probability Request Sequences 10.6%</a:t>
            </a:r>
          </a:p>
          <a:p>
            <a:pPr marL="457200" lvl="1" indent="0">
              <a:buNone/>
            </a:pPr>
            <a:r>
              <a:rPr lang="en-US" sz="2600" dirty="0">
                <a:solidFill>
                  <a:schemeClr val="accent1">
                    <a:lumMod val="50000"/>
                  </a:schemeClr>
                </a:solidFill>
                <a:latin typeface="Arial Narrow" panose="020B0604020202020204" pitchFamily="34" charset="0"/>
                <a:cs typeface="Arial Narrow" panose="020B0604020202020204" pitchFamily="34" charset="0"/>
              </a:rPr>
              <a:t>Actionable Feedback 23.1%</a:t>
            </a:r>
          </a:p>
          <a:p>
            <a:pPr marL="457200" lvl="1" indent="0">
              <a:buNone/>
            </a:pPr>
            <a:r>
              <a:rPr lang="en-US" sz="2600" dirty="0">
                <a:solidFill>
                  <a:schemeClr val="accent1">
                    <a:lumMod val="50000"/>
                  </a:schemeClr>
                </a:solidFill>
                <a:latin typeface="Arial Narrow" panose="020B0604020202020204" pitchFamily="34" charset="0"/>
                <a:cs typeface="Arial Narrow" panose="020B0604020202020204" pitchFamily="34" charset="0"/>
              </a:rPr>
              <a:t>Behavior Specific Praise 11.3%</a:t>
            </a:r>
          </a:p>
          <a:p>
            <a:pPr marL="914400" lvl="2" indent="0">
              <a:buNone/>
            </a:pPr>
            <a:endParaRPr lang="en-US" sz="2400" dirty="0">
              <a:solidFill>
                <a:srgbClr val="002060"/>
              </a:solidFill>
            </a:endParaRPr>
          </a:p>
        </p:txBody>
      </p:sp>
    </p:spTree>
    <p:extLst>
      <p:ext uri="{BB962C8B-B14F-4D97-AF65-F5344CB8AC3E}">
        <p14:creationId xmlns:p14="http://schemas.microsoft.com/office/powerpoint/2010/main" val="1272506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4563C-2B76-664D-85F4-0D7E6F042C60}"/>
              </a:ext>
            </a:extLst>
          </p:cNvPr>
          <p:cNvSpPr>
            <a:spLocks noGrp="1"/>
          </p:cNvSpPr>
          <p:nvPr>
            <p:ph type="title"/>
          </p:nvPr>
        </p:nvSpPr>
        <p:spPr>
          <a:xfrm>
            <a:off x="563308" y="432593"/>
            <a:ext cx="10515600" cy="1325563"/>
          </a:xfrm>
        </p:spPr>
        <p:txBody>
          <a:bodyPr>
            <a:normAutofit/>
          </a:bodyPr>
          <a:lstStyle/>
          <a:p>
            <a:r>
              <a:rPr lang="en-US" sz="2800" dirty="0">
                <a:solidFill>
                  <a:schemeClr val="accent1">
                    <a:lumMod val="50000"/>
                  </a:schemeClr>
                </a:solidFill>
                <a:latin typeface="Arial Narrow" panose="020B0604020202020204" pitchFamily="34" charset="0"/>
                <a:ea typeface="Helvetica Neue" charset="0"/>
                <a:cs typeface="Arial Narrow" panose="020B0604020202020204" pitchFamily="34" charset="0"/>
              </a:rPr>
              <a:t>Pilot results: Teacher &amp; Candidates’ ratings </a:t>
            </a:r>
            <a:br>
              <a:rPr lang="en-US" sz="2800" dirty="0">
                <a:solidFill>
                  <a:schemeClr val="accent1">
                    <a:lumMod val="50000"/>
                  </a:schemeClr>
                </a:solidFill>
                <a:latin typeface="Arial Narrow" panose="020B0604020202020204" pitchFamily="34" charset="0"/>
                <a:ea typeface="Helvetica Neue" charset="0"/>
                <a:cs typeface="Arial Narrow" panose="020B0604020202020204" pitchFamily="34" charset="0"/>
              </a:rPr>
            </a:br>
            <a:r>
              <a:rPr lang="en-US" sz="2800" dirty="0">
                <a:solidFill>
                  <a:schemeClr val="accent1">
                    <a:lumMod val="50000"/>
                  </a:schemeClr>
                </a:solidFill>
                <a:latin typeface="Arial Narrow" panose="020B0604020202020204" pitchFamily="34" charset="0"/>
                <a:ea typeface="Helvetica Neue" charset="0"/>
                <a:cs typeface="Arial Narrow" panose="020B0604020202020204" pitchFamily="34" charset="0"/>
              </a:rPr>
              <a:t>of practices</a:t>
            </a:r>
            <a:endParaRPr lang="en-US" sz="2800" dirty="0">
              <a:solidFill>
                <a:schemeClr val="accent1">
                  <a:lumMod val="50000"/>
                </a:schemeClr>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CB448EC3-BCB9-9F47-8DDC-AA6A323755BA}"/>
              </a:ext>
            </a:extLst>
          </p:cNvPr>
          <p:cNvSpPr>
            <a:spLocks noGrp="1"/>
          </p:cNvSpPr>
          <p:nvPr>
            <p:ph idx="1"/>
          </p:nvPr>
        </p:nvSpPr>
        <p:spPr>
          <a:xfrm>
            <a:off x="563308" y="1893093"/>
            <a:ext cx="10515600" cy="4234212"/>
          </a:xfrm>
        </p:spPr>
        <p:txBody>
          <a:bodyPr>
            <a:normAutofit/>
          </a:bodyPr>
          <a:lstStyle/>
          <a:p>
            <a:pPr marL="0" indent="0">
              <a:spcBef>
                <a:spcPts val="0"/>
              </a:spcBef>
              <a:buNone/>
            </a:pPr>
            <a:r>
              <a:rPr lang="en-US" sz="2600" dirty="0">
                <a:solidFill>
                  <a:schemeClr val="accent1">
                    <a:lumMod val="50000"/>
                  </a:schemeClr>
                </a:solidFill>
                <a:latin typeface="Arial Narrow" panose="020B0604020202020204" pitchFamily="34" charset="0"/>
                <a:cs typeface="Arial Narrow" panose="020B0604020202020204" pitchFamily="34" charset="0"/>
              </a:rPr>
              <a:t>Teachers and candidates completed Usage Rating Profile-Intervention (UPR-1)</a:t>
            </a:r>
            <a:r>
              <a:rPr lang="en-US" sz="2600" baseline="30000" dirty="0">
                <a:solidFill>
                  <a:schemeClr val="accent1">
                    <a:lumMod val="50000"/>
                  </a:schemeClr>
                </a:solidFill>
                <a:latin typeface="Arial Narrow" panose="020B0604020202020204" pitchFamily="34" charset="0"/>
                <a:cs typeface="Arial Narrow" panose="020B0604020202020204" pitchFamily="34" charset="0"/>
              </a:rPr>
              <a:t>1</a:t>
            </a:r>
            <a:r>
              <a:rPr lang="en-US" sz="2600" dirty="0">
                <a:solidFill>
                  <a:schemeClr val="accent1">
                    <a:lumMod val="50000"/>
                  </a:schemeClr>
                </a:solidFill>
                <a:latin typeface="Arial Narrow" panose="020B0604020202020204" pitchFamily="34" charset="0"/>
                <a:cs typeface="Arial Narrow" panose="020B0604020202020204" pitchFamily="34" charset="0"/>
              </a:rPr>
              <a:t> after learning each practice and at semester’s end</a:t>
            </a:r>
          </a:p>
          <a:p>
            <a:pPr marL="0" indent="0" fontAlgn="base">
              <a:spcBef>
                <a:spcPts val="0"/>
              </a:spcBef>
              <a:buNone/>
            </a:pPr>
            <a:endParaRPr lang="en-US" sz="1200" dirty="0">
              <a:solidFill>
                <a:schemeClr val="accent1">
                  <a:lumMod val="50000"/>
                </a:schemeClr>
              </a:solidFill>
              <a:latin typeface="Arial Narrow" panose="020B0604020202020204" pitchFamily="34" charset="0"/>
              <a:cs typeface="Arial Narrow" panose="020B0604020202020204" pitchFamily="34" charset="0"/>
            </a:endParaRPr>
          </a:p>
          <a:p>
            <a:pPr marL="0" indent="0" fontAlgn="base">
              <a:spcBef>
                <a:spcPts val="0"/>
              </a:spcBef>
              <a:buNone/>
            </a:pPr>
            <a:r>
              <a:rPr lang="en-US" sz="2600" dirty="0">
                <a:solidFill>
                  <a:schemeClr val="accent1">
                    <a:lumMod val="50000"/>
                  </a:schemeClr>
                </a:solidFill>
                <a:latin typeface="Arial Narrow" panose="020B0604020202020204" pitchFamily="34" charset="0"/>
                <a:cs typeface="Arial Narrow" panose="020B0604020202020204" pitchFamily="34" charset="0"/>
              </a:rPr>
              <a:t>Three factors assessed for each practice [“Strongly disagree” (1) to “Strongly Agree” (6)]:</a:t>
            </a:r>
          </a:p>
          <a:p>
            <a:pPr marL="0" indent="0" fontAlgn="base">
              <a:spcBef>
                <a:spcPts val="0"/>
              </a:spcBef>
              <a:buNone/>
            </a:pPr>
            <a:endParaRPr lang="en-US" sz="1200" dirty="0">
              <a:solidFill>
                <a:schemeClr val="accent1">
                  <a:lumMod val="50000"/>
                </a:schemeClr>
              </a:solidFill>
              <a:latin typeface="Arial Narrow" panose="020B0604020202020204" pitchFamily="34" charset="0"/>
              <a:cs typeface="Arial Narrow" panose="020B0604020202020204" pitchFamily="34" charset="0"/>
            </a:endParaRPr>
          </a:p>
          <a:p>
            <a:pPr marL="457200" lvl="1" indent="0" fontAlgn="base">
              <a:spcBef>
                <a:spcPts val="600"/>
              </a:spcBef>
              <a:buNone/>
            </a:pPr>
            <a:r>
              <a:rPr lang="en-US" sz="2600" dirty="0">
                <a:solidFill>
                  <a:schemeClr val="accent1">
                    <a:lumMod val="50000"/>
                  </a:schemeClr>
                </a:solidFill>
                <a:latin typeface="Arial Narrow" panose="020B0604020202020204" pitchFamily="34" charset="0"/>
                <a:cs typeface="Arial Narrow" panose="020B0604020202020204" pitchFamily="34" charset="0"/>
              </a:rPr>
              <a:t>Understanding: T (</a:t>
            </a:r>
            <a:r>
              <a:rPr lang="en-US" sz="2600" u="sng" dirty="0">
                <a:solidFill>
                  <a:schemeClr val="accent1">
                    <a:lumMod val="50000"/>
                  </a:schemeClr>
                </a:solidFill>
                <a:latin typeface="Arial Narrow" panose="020B0604020202020204" pitchFamily="34" charset="0"/>
                <a:cs typeface="Arial Narrow" panose="020B0604020202020204" pitchFamily="34" charset="0"/>
              </a:rPr>
              <a:t>M</a:t>
            </a:r>
            <a:r>
              <a:rPr lang="en-US" sz="2600" dirty="0">
                <a:solidFill>
                  <a:schemeClr val="accent1">
                    <a:lumMod val="50000"/>
                  </a:schemeClr>
                </a:solidFill>
                <a:latin typeface="Arial Narrow" panose="020B0604020202020204" pitchFamily="34" charset="0"/>
                <a:cs typeface="Arial Narrow" panose="020B0604020202020204" pitchFamily="34" charset="0"/>
              </a:rPr>
              <a:t>=5.9); C (</a:t>
            </a:r>
            <a:r>
              <a:rPr lang="en-US" sz="2600" u="sng" dirty="0">
                <a:solidFill>
                  <a:schemeClr val="accent1">
                    <a:lumMod val="50000"/>
                  </a:schemeClr>
                </a:solidFill>
                <a:latin typeface="Arial Narrow" panose="020B0604020202020204" pitchFamily="34" charset="0"/>
                <a:cs typeface="Arial Narrow" panose="020B0604020202020204" pitchFamily="34" charset="0"/>
              </a:rPr>
              <a:t>M</a:t>
            </a:r>
            <a:r>
              <a:rPr lang="en-US" sz="2600" dirty="0">
                <a:solidFill>
                  <a:schemeClr val="accent1">
                    <a:lumMod val="50000"/>
                  </a:schemeClr>
                </a:solidFill>
                <a:latin typeface="Arial Narrow" panose="020B0604020202020204" pitchFamily="34" charset="0"/>
                <a:cs typeface="Arial Narrow" panose="020B0604020202020204" pitchFamily="34" charset="0"/>
              </a:rPr>
              <a:t>=5.7) </a:t>
            </a:r>
            <a:endParaRPr lang="en-US" sz="2600" u="sng" dirty="0">
              <a:solidFill>
                <a:schemeClr val="accent1">
                  <a:lumMod val="50000"/>
                </a:schemeClr>
              </a:solidFill>
              <a:latin typeface="Arial Narrow" panose="020B0604020202020204" pitchFamily="34" charset="0"/>
              <a:cs typeface="Arial Narrow" panose="020B0604020202020204" pitchFamily="34" charset="0"/>
            </a:endParaRPr>
          </a:p>
          <a:p>
            <a:pPr marL="457200" lvl="1" indent="0" fontAlgn="base">
              <a:spcBef>
                <a:spcPts val="600"/>
              </a:spcBef>
              <a:buNone/>
            </a:pPr>
            <a:r>
              <a:rPr lang="en-US" sz="2600" dirty="0">
                <a:solidFill>
                  <a:schemeClr val="accent1">
                    <a:lumMod val="50000"/>
                  </a:schemeClr>
                </a:solidFill>
                <a:latin typeface="Arial Narrow" panose="020B0604020202020204" pitchFamily="34" charset="0"/>
                <a:cs typeface="Arial Narrow" panose="020B0604020202020204" pitchFamily="34" charset="0"/>
              </a:rPr>
              <a:t>Acceptability: T (</a:t>
            </a:r>
            <a:r>
              <a:rPr lang="en-US" sz="2600" u="sng" dirty="0">
                <a:solidFill>
                  <a:schemeClr val="accent1">
                    <a:lumMod val="50000"/>
                  </a:schemeClr>
                </a:solidFill>
                <a:latin typeface="Arial Narrow" panose="020B0604020202020204" pitchFamily="34" charset="0"/>
                <a:cs typeface="Arial Narrow" panose="020B0604020202020204" pitchFamily="34" charset="0"/>
              </a:rPr>
              <a:t>M</a:t>
            </a:r>
            <a:r>
              <a:rPr lang="en-US" sz="2600" dirty="0">
                <a:solidFill>
                  <a:schemeClr val="accent1">
                    <a:lumMod val="50000"/>
                  </a:schemeClr>
                </a:solidFill>
                <a:latin typeface="Arial Narrow" panose="020B0604020202020204" pitchFamily="34" charset="0"/>
                <a:cs typeface="Arial Narrow" panose="020B0604020202020204" pitchFamily="34" charset="0"/>
              </a:rPr>
              <a:t>=5.3); C (</a:t>
            </a:r>
            <a:r>
              <a:rPr lang="en-US" sz="2600" u="sng" dirty="0">
                <a:solidFill>
                  <a:schemeClr val="accent1">
                    <a:lumMod val="50000"/>
                  </a:schemeClr>
                </a:solidFill>
                <a:latin typeface="Arial Narrow" panose="020B0604020202020204" pitchFamily="34" charset="0"/>
                <a:cs typeface="Arial Narrow" panose="020B0604020202020204" pitchFamily="34" charset="0"/>
              </a:rPr>
              <a:t>M</a:t>
            </a:r>
            <a:r>
              <a:rPr lang="en-US" sz="2600" dirty="0">
                <a:solidFill>
                  <a:schemeClr val="accent1">
                    <a:lumMod val="50000"/>
                  </a:schemeClr>
                </a:solidFill>
                <a:latin typeface="Arial Narrow" panose="020B0604020202020204" pitchFamily="34" charset="0"/>
                <a:cs typeface="Arial Narrow" panose="020B0604020202020204" pitchFamily="34" charset="0"/>
              </a:rPr>
              <a:t>=5.9) </a:t>
            </a:r>
          </a:p>
          <a:p>
            <a:pPr marL="457200" lvl="1" indent="0" fontAlgn="base">
              <a:spcBef>
                <a:spcPts val="600"/>
              </a:spcBef>
              <a:buNone/>
            </a:pPr>
            <a:r>
              <a:rPr lang="en-US" sz="2600" dirty="0">
                <a:solidFill>
                  <a:schemeClr val="accent1">
                    <a:lumMod val="50000"/>
                  </a:schemeClr>
                </a:solidFill>
                <a:latin typeface="Arial Narrow" panose="020B0604020202020204" pitchFamily="34" charset="0"/>
                <a:cs typeface="Arial Narrow" panose="020B0604020202020204" pitchFamily="34" charset="0"/>
              </a:rPr>
              <a:t>Feasibility: T (</a:t>
            </a:r>
            <a:r>
              <a:rPr lang="en-US" sz="2600" u="sng" dirty="0">
                <a:solidFill>
                  <a:schemeClr val="accent1">
                    <a:lumMod val="50000"/>
                  </a:schemeClr>
                </a:solidFill>
                <a:latin typeface="Arial Narrow" panose="020B0604020202020204" pitchFamily="34" charset="0"/>
                <a:cs typeface="Arial Narrow" panose="020B0604020202020204" pitchFamily="34" charset="0"/>
              </a:rPr>
              <a:t>M</a:t>
            </a:r>
            <a:r>
              <a:rPr lang="en-US" sz="2600" dirty="0">
                <a:solidFill>
                  <a:schemeClr val="accent1">
                    <a:lumMod val="50000"/>
                  </a:schemeClr>
                </a:solidFill>
                <a:latin typeface="Arial Narrow" panose="020B0604020202020204" pitchFamily="34" charset="0"/>
                <a:cs typeface="Arial Narrow" panose="020B0604020202020204" pitchFamily="34" charset="0"/>
              </a:rPr>
              <a:t>=4.8); C (</a:t>
            </a:r>
            <a:r>
              <a:rPr lang="en-US" sz="2600" u="sng" dirty="0">
                <a:solidFill>
                  <a:schemeClr val="accent1">
                    <a:lumMod val="50000"/>
                  </a:schemeClr>
                </a:solidFill>
                <a:latin typeface="Arial Narrow" panose="020B0604020202020204" pitchFamily="34" charset="0"/>
                <a:cs typeface="Arial Narrow" panose="020B0604020202020204" pitchFamily="34" charset="0"/>
              </a:rPr>
              <a:t>M</a:t>
            </a:r>
            <a:r>
              <a:rPr lang="en-US" sz="2600" dirty="0">
                <a:solidFill>
                  <a:schemeClr val="accent1">
                    <a:lumMod val="50000"/>
                  </a:schemeClr>
                </a:solidFill>
                <a:latin typeface="Arial Narrow" panose="020B0604020202020204" pitchFamily="34" charset="0"/>
                <a:cs typeface="Arial Narrow" panose="020B0604020202020204" pitchFamily="34" charset="0"/>
              </a:rPr>
              <a:t>=5.2) </a:t>
            </a:r>
          </a:p>
          <a:p>
            <a:endParaRPr lang="en-US" dirty="0"/>
          </a:p>
        </p:txBody>
      </p:sp>
      <p:sp>
        <p:nvSpPr>
          <p:cNvPr id="5" name="TextBox 4">
            <a:extLst>
              <a:ext uri="{FF2B5EF4-FFF2-40B4-BE49-F238E27FC236}">
                <a16:creationId xmlns:a16="http://schemas.microsoft.com/office/drawing/2014/main" id="{F3DB79DB-DC6B-1F4F-8EF7-FBE390260F5C}"/>
              </a:ext>
            </a:extLst>
          </p:cNvPr>
          <p:cNvSpPr txBox="1"/>
          <p:nvPr/>
        </p:nvSpPr>
        <p:spPr>
          <a:xfrm>
            <a:off x="8257309" y="5749636"/>
            <a:ext cx="3546764" cy="584775"/>
          </a:xfrm>
          <a:prstGeom prst="rect">
            <a:avLst/>
          </a:prstGeom>
          <a:noFill/>
        </p:spPr>
        <p:txBody>
          <a:bodyPr wrap="square" rtlCol="0">
            <a:spAutoFit/>
          </a:bodyPr>
          <a:lstStyle/>
          <a:p>
            <a:r>
              <a:rPr lang="en-US" sz="1600" baseline="30000" dirty="0">
                <a:solidFill>
                  <a:schemeClr val="accent5">
                    <a:lumMod val="50000"/>
                  </a:schemeClr>
                </a:solidFill>
              </a:rPr>
              <a:t>1 </a:t>
            </a:r>
            <a:r>
              <a:rPr lang="en-US" sz="1600" dirty="0" err="1">
                <a:solidFill>
                  <a:schemeClr val="accent5">
                    <a:lumMod val="50000"/>
                  </a:schemeClr>
                </a:solidFill>
              </a:rPr>
              <a:t>Chafouleas</a:t>
            </a:r>
            <a:r>
              <a:rPr lang="en-US" sz="1600" dirty="0">
                <a:solidFill>
                  <a:schemeClr val="accent5">
                    <a:lumMod val="50000"/>
                  </a:schemeClr>
                </a:solidFill>
              </a:rPr>
              <a:t>, </a:t>
            </a:r>
            <a:r>
              <a:rPr lang="en-US" sz="1600" dirty="0" err="1">
                <a:solidFill>
                  <a:schemeClr val="accent5">
                    <a:lumMod val="50000"/>
                  </a:schemeClr>
                </a:solidFill>
              </a:rPr>
              <a:t>Briesch</a:t>
            </a:r>
            <a:r>
              <a:rPr lang="en-US" sz="1600" dirty="0">
                <a:solidFill>
                  <a:schemeClr val="accent5">
                    <a:lumMod val="50000"/>
                  </a:schemeClr>
                </a:solidFill>
              </a:rPr>
              <a:t>, Riley-Tillman, &amp; </a:t>
            </a:r>
            <a:r>
              <a:rPr lang="en-US" sz="1600" dirty="0" err="1">
                <a:solidFill>
                  <a:schemeClr val="accent5">
                    <a:lumMod val="50000"/>
                  </a:schemeClr>
                </a:solidFill>
              </a:rPr>
              <a:t>McCoach</a:t>
            </a:r>
            <a:r>
              <a:rPr lang="en-US" sz="1600" dirty="0">
                <a:solidFill>
                  <a:schemeClr val="accent5">
                    <a:lumMod val="50000"/>
                  </a:schemeClr>
                </a:solidFill>
              </a:rPr>
              <a:t> (2009)</a:t>
            </a:r>
          </a:p>
        </p:txBody>
      </p:sp>
    </p:spTree>
    <p:extLst>
      <p:ext uri="{BB962C8B-B14F-4D97-AF65-F5344CB8AC3E}">
        <p14:creationId xmlns:p14="http://schemas.microsoft.com/office/powerpoint/2010/main" val="13739408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6E4E-EE77-5E40-A551-64C4B96F3AFE}"/>
              </a:ext>
            </a:extLst>
          </p:cNvPr>
          <p:cNvSpPr>
            <a:spLocks noGrp="1"/>
          </p:cNvSpPr>
          <p:nvPr>
            <p:ph type="title"/>
          </p:nvPr>
        </p:nvSpPr>
        <p:spPr/>
        <p:txBody>
          <a:bodyPr>
            <a:normAutofit/>
          </a:bodyPr>
          <a:lstStyle/>
          <a:p>
            <a:r>
              <a:rPr lang="en-US" sz="2800" dirty="0">
                <a:solidFill>
                  <a:srgbClr val="002060"/>
                </a:solidFill>
                <a:latin typeface="Arial Narrow" panose="020B0604020202020204" pitchFamily="34" charset="0"/>
                <a:ea typeface="Helvetica Neue" charset="0"/>
                <a:cs typeface="Arial Narrow" panose="020B0604020202020204" pitchFamily="34" charset="0"/>
              </a:rPr>
              <a:t>Pilot Results: Teacher / Candidate </a:t>
            </a:r>
            <a:br>
              <a:rPr lang="en-US" sz="2800" dirty="0">
                <a:solidFill>
                  <a:srgbClr val="002060"/>
                </a:solidFill>
                <a:latin typeface="Arial Narrow" panose="020B0604020202020204" pitchFamily="34" charset="0"/>
                <a:ea typeface="Helvetica Neue" charset="0"/>
                <a:cs typeface="Arial Narrow" panose="020B0604020202020204" pitchFamily="34" charset="0"/>
              </a:rPr>
            </a:br>
            <a:r>
              <a:rPr lang="en-US" sz="2800" dirty="0">
                <a:solidFill>
                  <a:srgbClr val="002060"/>
                </a:solidFill>
                <a:latin typeface="Arial Narrow" panose="020B0604020202020204" pitchFamily="34" charset="0"/>
                <a:ea typeface="Helvetica Neue" charset="0"/>
                <a:cs typeface="Arial Narrow" panose="020B0604020202020204" pitchFamily="34" charset="0"/>
              </a:rPr>
              <a:t>Focus Groups</a:t>
            </a:r>
          </a:p>
        </p:txBody>
      </p:sp>
      <p:sp>
        <p:nvSpPr>
          <p:cNvPr id="3" name="Content Placeholder 2">
            <a:extLst>
              <a:ext uri="{FF2B5EF4-FFF2-40B4-BE49-F238E27FC236}">
                <a16:creationId xmlns:a16="http://schemas.microsoft.com/office/drawing/2014/main" id="{3AD0F144-7AD9-7F4F-9001-5B5676A8D071}"/>
              </a:ext>
            </a:extLst>
          </p:cNvPr>
          <p:cNvSpPr>
            <a:spLocks noGrp="1"/>
          </p:cNvSpPr>
          <p:nvPr>
            <p:ph idx="1"/>
          </p:nvPr>
        </p:nvSpPr>
        <p:spPr>
          <a:xfrm>
            <a:off x="568036" y="1825625"/>
            <a:ext cx="11042073" cy="4234212"/>
          </a:xfrm>
        </p:spPr>
        <p:txBody>
          <a:bodyPr>
            <a:normAutofit fontScale="85000" lnSpcReduction="20000"/>
          </a:bodyPr>
          <a:lstStyle/>
          <a:p>
            <a:pPr marL="0" indent="0">
              <a:lnSpc>
                <a:spcPct val="100000"/>
              </a:lnSpc>
              <a:spcBef>
                <a:spcPts val="0"/>
              </a:spcBef>
              <a:buNone/>
            </a:pPr>
            <a:r>
              <a:rPr lang="en-US" sz="2400" dirty="0">
                <a:solidFill>
                  <a:srgbClr val="002060"/>
                </a:solidFill>
                <a:latin typeface="Arial Narrow" panose="020B0604020202020204" pitchFamily="34" charset="0"/>
                <a:cs typeface="Arial Narrow" panose="020B0604020202020204" pitchFamily="34" charset="0"/>
              </a:rPr>
              <a:t>Teachers: should be a dedicated course – allow for more time for observation and getting acclimated to students and the content.</a:t>
            </a:r>
          </a:p>
          <a:p>
            <a:pPr marL="0" indent="0">
              <a:lnSpc>
                <a:spcPct val="100000"/>
              </a:lnSpc>
              <a:spcBef>
                <a:spcPts val="0"/>
              </a:spcBef>
              <a:buNone/>
            </a:pPr>
            <a:endParaRPr lang="en-US" sz="1400" dirty="0">
              <a:solidFill>
                <a:srgbClr val="002060"/>
              </a:solidFill>
              <a:latin typeface="Arial Narrow" panose="020B0604020202020204" pitchFamily="34" charset="0"/>
              <a:cs typeface="Arial Narrow" panose="020B0604020202020204" pitchFamily="34" charset="0"/>
            </a:endParaRPr>
          </a:p>
          <a:p>
            <a:pPr marL="457200" lvl="1" indent="0">
              <a:lnSpc>
                <a:spcPct val="100000"/>
              </a:lnSpc>
              <a:spcBef>
                <a:spcPts val="0"/>
              </a:spcBef>
              <a:buNone/>
            </a:pPr>
            <a:r>
              <a:rPr lang="en-US" sz="2800" i="1" dirty="0">
                <a:solidFill>
                  <a:srgbClr val="002060"/>
                </a:solidFill>
                <a:latin typeface="Arial Narrow" panose="020B0604020202020204" pitchFamily="34" charset="0"/>
                <a:cs typeface="Arial Narrow" panose="020B0604020202020204" pitchFamily="34" charset="0"/>
              </a:rPr>
              <a:t>“If I had a recommendation, I think this should be done in a student teaching or some sort of long term experience so they can one, know the teacher, two, know the students, three, know the content”</a:t>
            </a:r>
          </a:p>
          <a:p>
            <a:pPr marL="457200" lvl="1" indent="0">
              <a:lnSpc>
                <a:spcPct val="100000"/>
              </a:lnSpc>
              <a:spcBef>
                <a:spcPts val="0"/>
              </a:spcBef>
              <a:buNone/>
            </a:pPr>
            <a:endParaRPr lang="en-US" sz="2800" i="1" dirty="0">
              <a:solidFill>
                <a:srgbClr val="002060"/>
              </a:solidFill>
              <a:latin typeface="Arial Narrow" panose="020B0604020202020204" pitchFamily="34" charset="0"/>
              <a:cs typeface="Arial Narrow" panose="020B0604020202020204" pitchFamily="34" charset="0"/>
            </a:endParaRPr>
          </a:p>
          <a:p>
            <a:pPr marL="0" indent="0">
              <a:spcBef>
                <a:spcPts val="0"/>
              </a:spcBef>
              <a:buNone/>
            </a:pPr>
            <a:r>
              <a:rPr lang="en-US" sz="2400" dirty="0">
                <a:solidFill>
                  <a:srgbClr val="002060"/>
                </a:solidFill>
                <a:latin typeface="Arial Narrow" panose="020B0604020202020204" pitchFamily="34" charset="0"/>
                <a:cs typeface="Arial Narrow" panose="020B0604020202020204" pitchFamily="34" charset="0"/>
              </a:rPr>
              <a:t>Candidates also noted [it] would be better as a dedicated field experience course.</a:t>
            </a:r>
          </a:p>
          <a:p>
            <a:pPr marL="0" indent="0">
              <a:spcBef>
                <a:spcPts val="0"/>
              </a:spcBef>
              <a:buNone/>
            </a:pPr>
            <a:endParaRPr lang="en-US" sz="1400" dirty="0">
              <a:solidFill>
                <a:srgbClr val="002060"/>
              </a:solidFill>
              <a:latin typeface="Arial Narrow" panose="020B0604020202020204" pitchFamily="34" charset="0"/>
              <a:cs typeface="Arial Narrow" panose="020B0604020202020204" pitchFamily="34" charset="0"/>
            </a:endParaRPr>
          </a:p>
          <a:p>
            <a:pPr marL="457200" lvl="1" indent="0">
              <a:buNone/>
            </a:pPr>
            <a:r>
              <a:rPr lang="en-US" sz="2800" i="1" dirty="0">
                <a:solidFill>
                  <a:srgbClr val="002060"/>
                </a:solidFill>
                <a:latin typeface="Arial Narrow" panose="020B0604020202020204" pitchFamily="34" charset="0"/>
                <a:cs typeface="Arial Narrow" panose="020B0604020202020204" pitchFamily="34" charset="0"/>
              </a:rPr>
              <a:t>“….because we don’t have a class on classroom management I feel more equipped now to go into Field II and student teaching.”</a:t>
            </a:r>
          </a:p>
          <a:p>
            <a:pPr marL="457200" lvl="1" indent="0">
              <a:buNone/>
            </a:pPr>
            <a:endParaRPr lang="en-US" sz="2800" i="1" dirty="0">
              <a:solidFill>
                <a:srgbClr val="002060"/>
              </a:solidFill>
              <a:latin typeface="Arial Narrow" panose="020B0604020202020204" pitchFamily="34" charset="0"/>
              <a:cs typeface="Arial Narrow" panose="020B0604020202020204" pitchFamily="34" charset="0"/>
            </a:endParaRPr>
          </a:p>
          <a:p>
            <a:pPr marL="457200" lvl="1" indent="0">
              <a:buNone/>
            </a:pPr>
            <a:r>
              <a:rPr lang="en-US" sz="2800" i="1" dirty="0">
                <a:solidFill>
                  <a:srgbClr val="002060"/>
                </a:solidFill>
                <a:latin typeface="Arial Narrow" panose="020B0604020202020204" pitchFamily="34" charset="0"/>
                <a:cs typeface="Arial Narrow" panose="020B0604020202020204" pitchFamily="34" charset="0"/>
              </a:rPr>
              <a:t>“I feel like all in all this field experience was like a much needed one especially since like behavior issues in the classroom is like the number one thing to make teachers not to be teachers anymore”</a:t>
            </a:r>
          </a:p>
          <a:p>
            <a:pPr marL="457200" lvl="1" indent="0">
              <a:lnSpc>
                <a:spcPct val="100000"/>
              </a:lnSpc>
              <a:spcBef>
                <a:spcPts val="0"/>
              </a:spcBef>
              <a:buNone/>
            </a:pPr>
            <a:endParaRPr lang="en-US" sz="2800" i="1" dirty="0">
              <a:solidFill>
                <a:srgbClr val="002060"/>
              </a:solidFill>
              <a:latin typeface="Arial Narrow" panose="020B0604020202020204" pitchFamily="34" charset="0"/>
              <a:cs typeface="Arial Narrow" panose="020B0604020202020204" pitchFamily="34" charset="0"/>
            </a:endParaRPr>
          </a:p>
          <a:p>
            <a:pPr marL="0" indent="0">
              <a:lnSpc>
                <a:spcPct val="100000"/>
              </a:lnSpc>
              <a:spcBef>
                <a:spcPts val="0"/>
              </a:spcBef>
              <a:buNone/>
            </a:pPr>
            <a:endParaRPr lang="en-US" sz="1200" dirty="0">
              <a:solidFill>
                <a:srgbClr val="002060"/>
              </a:solidFill>
            </a:endParaRPr>
          </a:p>
        </p:txBody>
      </p:sp>
    </p:spTree>
    <p:extLst>
      <p:ext uri="{BB962C8B-B14F-4D97-AF65-F5344CB8AC3E}">
        <p14:creationId xmlns:p14="http://schemas.microsoft.com/office/powerpoint/2010/main" val="2291407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7A0A-84B3-E54C-B869-A30922A0869E}"/>
              </a:ext>
            </a:extLst>
          </p:cNvPr>
          <p:cNvSpPr>
            <a:spLocks noGrp="1"/>
          </p:cNvSpPr>
          <p:nvPr>
            <p:ph type="title"/>
          </p:nvPr>
        </p:nvSpPr>
        <p:spPr>
          <a:xfrm>
            <a:off x="838200" y="121272"/>
            <a:ext cx="10515600" cy="1325563"/>
          </a:xfrm>
        </p:spPr>
        <p:txBody>
          <a:bodyPr>
            <a:normAutofit/>
          </a:bodyPr>
          <a:lstStyle/>
          <a:p>
            <a:r>
              <a:rPr lang="en-US" sz="2800" dirty="0">
                <a:solidFill>
                  <a:srgbClr val="002060"/>
                </a:solidFill>
                <a:latin typeface="Arial Narrow" panose="020B0604020202020204" pitchFamily="34" charset="0"/>
                <a:ea typeface="Helvetica Neue" charset="0"/>
                <a:cs typeface="Arial Narrow" panose="020B0604020202020204" pitchFamily="34" charset="0"/>
              </a:rPr>
              <a:t>Data Based revisions</a:t>
            </a:r>
          </a:p>
        </p:txBody>
      </p:sp>
      <p:graphicFrame>
        <p:nvGraphicFramePr>
          <p:cNvPr id="7" name="Table 6">
            <a:extLst>
              <a:ext uri="{FF2B5EF4-FFF2-40B4-BE49-F238E27FC236}">
                <a16:creationId xmlns:a16="http://schemas.microsoft.com/office/drawing/2014/main" id="{19826676-78F3-F448-B9F5-EFBA75059F2B}"/>
              </a:ext>
            </a:extLst>
          </p:cNvPr>
          <p:cNvGraphicFramePr>
            <a:graphicFrameLocks noGrp="1"/>
          </p:cNvGraphicFramePr>
          <p:nvPr>
            <p:extLst>
              <p:ext uri="{D42A27DB-BD31-4B8C-83A1-F6EECF244321}">
                <p14:modId xmlns:p14="http://schemas.microsoft.com/office/powerpoint/2010/main" val="2949275944"/>
              </p:ext>
            </p:extLst>
          </p:nvPr>
        </p:nvGraphicFramePr>
        <p:xfrm>
          <a:off x="997527" y="1238051"/>
          <a:ext cx="10356273" cy="4846320"/>
        </p:xfrm>
        <a:graphic>
          <a:graphicData uri="http://schemas.openxmlformats.org/drawingml/2006/table">
            <a:tbl>
              <a:tblPr firstRow="1" bandRow="1">
                <a:tableStyleId>{7DF18680-E054-41AD-8BC1-D1AEF772440D}</a:tableStyleId>
              </a:tblPr>
              <a:tblGrid>
                <a:gridCol w="653975">
                  <a:extLst>
                    <a:ext uri="{9D8B030D-6E8A-4147-A177-3AD203B41FA5}">
                      <a16:colId xmlns:a16="http://schemas.microsoft.com/office/drawing/2014/main" val="20000"/>
                    </a:ext>
                  </a:extLst>
                </a:gridCol>
                <a:gridCol w="3467922">
                  <a:extLst>
                    <a:ext uri="{9D8B030D-6E8A-4147-A177-3AD203B41FA5}">
                      <a16:colId xmlns:a16="http://schemas.microsoft.com/office/drawing/2014/main" val="20001"/>
                    </a:ext>
                  </a:extLst>
                </a:gridCol>
                <a:gridCol w="3135947">
                  <a:extLst>
                    <a:ext uri="{9D8B030D-6E8A-4147-A177-3AD203B41FA5}">
                      <a16:colId xmlns:a16="http://schemas.microsoft.com/office/drawing/2014/main" val="20002"/>
                    </a:ext>
                  </a:extLst>
                </a:gridCol>
                <a:gridCol w="3098429">
                  <a:extLst>
                    <a:ext uri="{9D8B030D-6E8A-4147-A177-3AD203B41FA5}">
                      <a16:colId xmlns:a16="http://schemas.microsoft.com/office/drawing/2014/main" val="20003"/>
                    </a:ext>
                  </a:extLst>
                </a:gridCol>
              </a:tblGrid>
              <a:tr h="782587">
                <a:tc gridSpan="2">
                  <a:txBody>
                    <a:bodyPr/>
                    <a:lstStyle/>
                    <a:p>
                      <a:r>
                        <a:rPr lang="en-US" sz="2400" dirty="0"/>
                        <a:t>Instructional Foci By Year</a:t>
                      </a:r>
                    </a:p>
                  </a:txBody>
                  <a:tcPr/>
                </a:tc>
                <a:tc hMerge="1">
                  <a:txBody>
                    <a:bodyPr/>
                    <a:lstStyle/>
                    <a:p>
                      <a:endParaRPr lang="en-US" dirty="0"/>
                    </a:p>
                  </a:txBody>
                  <a:tcPr/>
                </a:tc>
                <a:tc>
                  <a:txBody>
                    <a:bodyPr/>
                    <a:lstStyle/>
                    <a:p>
                      <a:r>
                        <a:rPr lang="en-US" sz="2400" dirty="0"/>
                        <a:t>Learning Objectives</a:t>
                      </a:r>
                    </a:p>
                  </a:txBody>
                  <a:tcPr/>
                </a:tc>
                <a:tc>
                  <a:txBody>
                    <a:bodyPr/>
                    <a:lstStyle/>
                    <a:p>
                      <a:r>
                        <a:rPr lang="en-US" sz="2400" dirty="0"/>
                        <a:t>Practice-Based</a:t>
                      </a:r>
                      <a:r>
                        <a:rPr lang="en-US" sz="2400" baseline="0" dirty="0"/>
                        <a:t> </a:t>
                      </a:r>
                      <a:r>
                        <a:rPr lang="en-US" sz="2400" dirty="0"/>
                        <a:t>Activities</a:t>
                      </a:r>
                    </a:p>
                  </a:txBody>
                  <a:tcPr/>
                </a:tc>
                <a:extLst>
                  <a:ext uri="{0D108BD9-81ED-4DB2-BD59-A6C34878D82A}">
                    <a16:rowId xmlns:a16="http://schemas.microsoft.com/office/drawing/2014/main" val="10000"/>
                  </a:ext>
                </a:extLst>
              </a:tr>
              <a:tr h="956495">
                <a:tc>
                  <a:txBody>
                    <a:bodyPr/>
                    <a:lstStyle/>
                    <a:p>
                      <a:pPr algn="ctr"/>
                      <a:r>
                        <a:rPr lang="en-US" sz="1400" dirty="0"/>
                        <a:t>Y1</a:t>
                      </a:r>
                      <a:endParaRPr lang="en-US" sz="1400" b="1" dirty="0"/>
                    </a:p>
                  </a:txBody>
                  <a:tcPr/>
                </a:tc>
                <a:tc>
                  <a:txBody>
                    <a:bodyPr/>
                    <a:lstStyle/>
                    <a:p>
                      <a:r>
                        <a:rPr lang="en-US" sz="2000" dirty="0"/>
                        <a:t>School Systems, Instructional Planning</a:t>
                      </a:r>
                      <a:r>
                        <a:rPr lang="en-US" sz="2000" baseline="0" dirty="0"/>
                        <a:t> &amp; Delivery Models</a:t>
                      </a:r>
                      <a:endParaRPr lang="en-US" sz="2000" dirty="0"/>
                    </a:p>
                  </a:txBody>
                  <a:tcPr/>
                </a:tc>
                <a:tc>
                  <a:txBody>
                    <a:bodyPr/>
                    <a:lstStyle/>
                    <a:p>
                      <a:r>
                        <a:rPr lang="en-US" sz="2000" dirty="0"/>
                        <a:t>Professional Problem</a:t>
                      </a:r>
                      <a:r>
                        <a:rPr lang="en-US" sz="2000" baseline="0" dirty="0"/>
                        <a:t> Solving &amp; Collaboration, Content Knowledge</a:t>
                      </a:r>
                      <a:endParaRPr lang="en-US" sz="2000" dirty="0"/>
                    </a:p>
                  </a:txBody>
                  <a:tcPr/>
                </a:tc>
                <a:tc>
                  <a:txBody>
                    <a:bodyPr/>
                    <a:lstStyle/>
                    <a:p>
                      <a:r>
                        <a:rPr lang="en-US" sz="2000" dirty="0"/>
                        <a:t>Teaming, Co-teaching,</a:t>
                      </a:r>
                      <a:r>
                        <a:rPr lang="en-US" sz="2000" baseline="0" dirty="0"/>
                        <a:t> Peer Tutoring</a:t>
                      </a:r>
                      <a:endParaRPr lang="en-US" sz="2000" dirty="0"/>
                    </a:p>
                  </a:txBody>
                  <a:tcPr/>
                </a:tc>
                <a:extLst>
                  <a:ext uri="{0D108BD9-81ED-4DB2-BD59-A6C34878D82A}">
                    <a16:rowId xmlns:a16="http://schemas.microsoft.com/office/drawing/2014/main" val="10001"/>
                  </a:ext>
                </a:extLst>
              </a:tr>
              <a:tr h="666648">
                <a:tc>
                  <a:txBody>
                    <a:bodyPr/>
                    <a:lstStyle/>
                    <a:p>
                      <a:pPr algn="ctr"/>
                      <a:r>
                        <a:rPr lang="en-US" sz="1400" dirty="0"/>
                        <a:t>Y2</a:t>
                      </a:r>
                      <a:endParaRPr lang="en-US" sz="1400" b="1" dirty="0"/>
                    </a:p>
                  </a:txBody>
                  <a:tcPr/>
                </a:tc>
                <a:tc>
                  <a:txBody>
                    <a:bodyPr/>
                    <a:lstStyle/>
                    <a:p>
                      <a:r>
                        <a:rPr lang="en-US" sz="2000" dirty="0"/>
                        <a:t>Universal Instruction and Supports</a:t>
                      </a:r>
                      <a:endParaRPr lang="en-US" sz="2000" b="1" dirty="0"/>
                    </a:p>
                  </a:txBody>
                  <a:tcPr/>
                </a:tc>
                <a:tc>
                  <a:txBody>
                    <a:bodyPr/>
                    <a:lstStyle/>
                    <a:p>
                      <a:r>
                        <a:rPr lang="en-US" sz="2000" dirty="0"/>
                        <a:t>Evidence-based</a:t>
                      </a:r>
                      <a:r>
                        <a:rPr lang="en-US" sz="2000" baseline="0" dirty="0"/>
                        <a:t> &amp; High Leverage Practices</a:t>
                      </a:r>
                      <a:endParaRPr lang="en-US" sz="2000" b="1" dirty="0"/>
                    </a:p>
                  </a:txBody>
                  <a:tcPr/>
                </a:tc>
                <a:tc>
                  <a:txBody>
                    <a:bodyPr/>
                    <a:lstStyle/>
                    <a:p>
                      <a:r>
                        <a:rPr lang="en-US" sz="2000" dirty="0"/>
                        <a:t>Classroom Management,</a:t>
                      </a:r>
                      <a:r>
                        <a:rPr lang="en-US" sz="2000" baseline="0" dirty="0"/>
                        <a:t> Whole Group Instruction</a:t>
                      </a:r>
                      <a:endParaRPr lang="en-US" sz="2000" b="1" dirty="0"/>
                    </a:p>
                  </a:txBody>
                  <a:tcPr/>
                </a:tc>
                <a:extLst>
                  <a:ext uri="{0D108BD9-81ED-4DB2-BD59-A6C34878D82A}">
                    <a16:rowId xmlns:a16="http://schemas.microsoft.com/office/drawing/2014/main" val="10002"/>
                  </a:ext>
                </a:extLst>
              </a:tr>
              <a:tr h="956495">
                <a:tc>
                  <a:txBody>
                    <a:bodyPr/>
                    <a:lstStyle/>
                    <a:p>
                      <a:pPr algn="ctr"/>
                      <a:r>
                        <a:rPr lang="en-US" sz="1400" dirty="0"/>
                        <a:t>Y3</a:t>
                      </a:r>
                      <a:endParaRPr lang="en-US" sz="1400" b="1" dirty="0"/>
                    </a:p>
                  </a:txBody>
                  <a:tcPr/>
                </a:tc>
                <a:tc>
                  <a:txBody>
                    <a:bodyPr/>
                    <a:lstStyle/>
                    <a:p>
                      <a:r>
                        <a:rPr lang="en-US" sz="2000" dirty="0"/>
                        <a:t>Selected Instruction and Supports</a:t>
                      </a:r>
                    </a:p>
                  </a:txBody>
                  <a:tcPr/>
                </a:tc>
                <a:tc>
                  <a:txBody>
                    <a:bodyPr/>
                    <a:lstStyle/>
                    <a:p>
                      <a:r>
                        <a:rPr lang="en-US" sz="2000" dirty="0"/>
                        <a:t>Data Literacy, Risk Assessment, Early Warning Signs</a:t>
                      </a:r>
                    </a:p>
                  </a:txBody>
                  <a:tcPr/>
                </a:tc>
                <a:tc>
                  <a:txBody>
                    <a:bodyPr/>
                    <a:lstStyle/>
                    <a:p>
                      <a:r>
                        <a:rPr lang="en-US" sz="2000" dirty="0"/>
                        <a:t>Small Group Instruction</a:t>
                      </a:r>
                    </a:p>
                  </a:txBody>
                  <a:tcPr/>
                </a:tc>
                <a:extLst>
                  <a:ext uri="{0D108BD9-81ED-4DB2-BD59-A6C34878D82A}">
                    <a16:rowId xmlns:a16="http://schemas.microsoft.com/office/drawing/2014/main" val="10003"/>
                  </a:ext>
                </a:extLst>
              </a:tr>
              <a:tr h="1246342">
                <a:tc>
                  <a:txBody>
                    <a:bodyPr/>
                    <a:lstStyle/>
                    <a:p>
                      <a:pPr algn="ctr"/>
                      <a:r>
                        <a:rPr lang="en-US" sz="1400" dirty="0"/>
                        <a:t>Y4</a:t>
                      </a:r>
                      <a:endParaRPr lang="en-US" sz="1400" b="1" dirty="0"/>
                    </a:p>
                  </a:txBody>
                  <a:tcPr/>
                </a:tc>
                <a:tc>
                  <a:txBody>
                    <a:bodyPr/>
                    <a:lstStyle/>
                    <a:p>
                      <a:r>
                        <a:rPr lang="en-US" sz="2000" dirty="0"/>
                        <a:t>Intensive</a:t>
                      </a:r>
                      <a:r>
                        <a:rPr lang="en-US" sz="2000" baseline="0" dirty="0"/>
                        <a:t> Instruction and Supports</a:t>
                      </a:r>
                      <a:endParaRPr lang="en-US" sz="2000" dirty="0"/>
                    </a:p>
                  </a:txBody>
                  <a:tcPr/>
                </a:tc>
                <a:tc>
                  <a:txBody>
                    <a:bodyPr/>
                    <a:lstStyle/>
                    <a:p>
                      <a:r>
                        <a:rPr lang="en-US" sz="2000" dirty="0"/>
                        <a:t>Data-based Individualization</a:t>
                      </a:r>
                    </a:p>
                  </a:txBody>
                  <a:tcPr/>
                </a:tc>
                <a:tc>
                  <a:txBody>
                    <a:bodyPr/>
                    <a:lstStyle/>
                    <a:p>
                      <a:r>
                        <a:rPr lang="en-US" sz="2000" dirty="0"/>
                        <a:t>Evaluation Team Reports/Individualized</a:t>
                      </a:r>
                      <a:r>
                        <a:rPr lang="en-US" sz="2000" baseline="0" dirty="0"/>
                        <a:t> Education Programs, 1:1 Instruction</a:t>
                      </a:r>
                      <a:endParaRPr lang="en-US" sz="2000" dirty="0"/>
                    </a:p>
                  </a:txBody>
                  <a:tcPr/>
                </a:tc>
                <a:extLst>
                  <a:ext uri="{0D108BD9-81ED-4DB2-BD59-A6C34878D82A}">
                    <a16:rowId xmlns:a16="http://schemas.microsoft.com/office/drawing/2014/main" val="10004"/>
                  </a:ext>
                </a:extLst>
              </a:tr>
            </a:tbl>
          </a:graphicData>
        </a:graphic>
      </p:graphicFrame>
      <p:sp>
        <p:nvSpPr>
          <p:cNvPr id="9" name="Right Arrow 8" descr="Arrow pointing towards Year 2 in the table">
            <a:extLst>
              <a:ext uri="{FF2B5EF4-FFF2-40B4-BE49-F238E27FC236}">
                <a16:creationId xmlns:a16="http://schemas.microsoft.com/office/drawing/2014/main" id="{0AF36EB2-7A7A-3340-BDFE-969ED9A9C376}"/>
              </a:ext>
            </a:extLst>
          </p:cNvPr>
          <p:cNvSpPr/>
          <p:nvPr/>
        </p:nvSpPr>
        <p:spPr>
          <a:xfrm>
            <a:off x="428660" y="3280971"/>
            <a:ext cx="978408" cy="484632"/>
          </a:xfrm>
          <a:prstGeom prst="rightArrow">
            <a:avLst/>
          </a:prstGeom>
          <a:solidFill>
            <a:schemeClr val="accent1">
              <a:lumMod val="60000"/>
              <a:lumOff val="40000"/>
            </a:schemeClr>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5">
                  <a:lumMod val="60000"/>
                  <a:lumOff val="40000"/>
                </a:scheme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7713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6E4E-EE77-5E40-A551-64C4B96F3AFE}"/>
              </a:ext>
            </a:extLst>
          </p:cNvPr>
          <p:cNvSpPr>
            <a:spLocks noGrp="1"/>
          </p:cNvSpPr>
          <p:nvPr>
            <p:ph type="title"/>
          </p:nvPr>
        </p:nvSpPr>
        <p:spPr/>
        <p:txBody>
          <a:bodyPr>
            <a:normAutofit/>
          </a:bodyPr>
          <a:lstStyle/>
          <a:p>
            <a:r>
              <a:rPr lang="en-US" sz="2800" dirty="0">
                <a:solidFill>
                  <a:srgbClr val="002060"/>
                </a:solidFill>
                <a:latin typeface="Arial Narrow" panose="020B0604020202020204" pitchFamily="34" charset="0"/>
                <a:ea typeface="Helvetica Neue" charset="0"/>
                <a:cs typeface="Arial Narrow" panose="020B0604020202020204" pitchFamily="34" charset="0"/>
              </a:rPr>
              <a:t>Data-based revisions</a:t>
            </a:r>
          </a:p>
        </p:txBody>
      </p:sp>
      <p:sp>
        <p:nvSpPr>
          <p:cNvPr id="3" name="Content Placeholder 2">
            <a:extLst>
              <a:ext uri="{FF2B5EF4-FFF2-40B4-BE49-F238E27FC236}">
                <a16:creationId xmlns:a16="http://schemas.microsoft.com/office/drawing/2014/main" id="{3AD0F144-7AD9-7F4F-9001-5B5676A8D071}"/>
              </a:ext>
            </a:extLst>
          </p:cNvPr>
          <p:cNvSpPr>
            <a:spLocks noGrp="1"/>
          </p:cNvSpPr>
          <p:nvPr>
            <p:ph idx="1"/>
          </p:nvPr>
        </p:nvSpPr>
        <p:spPr>
          <a:xfrm>
            <a:off x="678873" y="1424638"/>
            <a:ext cx="11178885" cy="4618964"/>
          </a:xfrm>
        </p:spPr>
        <p:txBody>
          <a:bodyPr>
            <a:noAutofit/>
          </a:bodyPr>
          <a:lstStyle/>
          <a:p>
            <a:pPr marL="0" indent="0" fontAlgn="base">
              <a:lnSpc>
                <a:spcPct val="100000"/>
              </a:lnSpc>
              <a:spcBef>
                <a:spcPts val="0"/>
              </a:spcBef>
              <a:buNone/>
            </a:pPr>
            <a:r>
              <a:rPr lang="en-US" sz="2400" dirty="0">
                <a:solidFill>
                  <a:schemeClr val="accent5">
                    <a:lumMod val="50000"/>
                  </a:schemeClr>
                </a:solidFill>
                <a:latin typeface="Arial Narrow"/>
                <a:cs typeface="Arial Narrow"/>
              </a:rPr>
              <a:t>Strategies selected by pods based on data review, re-evaluated each semester</a:t>
            </a:r>
          </a:p>
          <a:p>
            <a:pPr marL="0" indent="0" fontAlgn="base">
              <a:lnSpc>
                <a:spcPct val="100000"/>
              </a:lnSpc>
              <a:spcBef>
                <a:spcPts val="0"/>
              </a:spcBef>
              <a:buNone/>
            </a:pPr>
            <a:endParaRPr lang="en-US" sz="1400" dirty="0">
              <a:solidFill>
                <a:schemeClr val="accent5">
                  <a:lumMod val="50000"/>
                </a:schemeClr>
              </a:solidFill>
              <a:latin typeface="Arial Narrow" panose="020B0604020202020204" pitchFamily="34" charset="0"/>
              <a:cs typeface="Arial Narrow" panose="020B0604020202020204" pitchFamily="34" charset="0"/>
            </a:endParaRPr>
          </a:p>
          <a:p>
            <a:pPr marL="0" indent="0" fontAlgn="base">
              <a:lnSpc>
                <a:spcPct val="100000"/>
              </a:lnSpc>
              <a:spcBef>
                <a:spcPts val="0"/>
              </a:spcBef>
              <a:buNone/>
            </a:pPr>
            <a:r>
              <a:rPr lang="en-US" sz="2400" dirty="0">
                <a:solidFill>
                  <a:schemeClr val="accent5">
                    <a:lumMod val="50000"/>
                  </a:schemeClr>
                </a:solidFill>
                <a:latin typeface="Arial Narrow" panose="020B0604020202020204" pitchFamily="34" charset="0"/>
                <a:cs typeface="Arial Narrow" panose="020B0604020202020204" pitchFamily="34" charset="0"/>
              </a:rPr>
              <a:t>Student work with participating pod in two 4-week cycles (three strategies per cycle)</a:t>
            </a:r>
          </a:p>
          <a:p>
            <a:pPr marL="0" indent="0" fontAlgn="base">
              <a:lnSpc>
                <a:spcPct val="100000"/>
              </a:lnSpc>
              <a:spcBef>
                <a:spcPts val="0"/>
              </a:spcBef>
              <a:buNone/>
            </a:pPr>
            <a:endParaRPr lang="en-US" sz="1400" dirty="0">
              <a:solidFill>
                <a:schemeClr val="accent5">
                  <a:lumMod val="50000"/>
                </a:schemeClr>
              </a:solidFill>
              <a:latin typeface="Arial Narrow" panose="020B0604020202020204" pitchFamily="34" charset="0"/>
              <a:cs typeface="Arial Narrow" panose="020B0604020202020204" pitchFamily="34" charset="0"/>
            </a:endParaRPr>
          </a:p>
          <a:p>
            <a:pPr marL="0" indent="0" fontAlgn="base">
              <a:lnSpc>
                <a:spcPct val="100000"/>
              </a:lnSpc>
              <a:spcBef>
                <a:spcPts val="0"/>
              </a:spcBef>
              <a:buNone/>
            </a:pPr>
            <a:r>
              <a:rPr lang="en-US" sz="2400" dirty="0">
                <a:solidFill>
                  <a:schemeClr val="accent5">
                    <a:lumMod val="50000"/>
                  </a:schemeClr>
                </a:solidFill>
                <a:latin typeface="Arial Narrow" panose="020B0604020202020204" pitchFamily="34" charset="0"/>
                <a:cs typeface="Arial Narrow" panose="020B0604020202020204" pitchFamily="34" charset="0"/>
              </a:rPr>
              <a:t>Each cycle involves:</a:t>
            </a:r>
            <a:endParaRPr lang="en-US" sz="1200" dirty="0">
              <a:solidFill>
                <a:schemeClr val="accent5">
                  <a:lumMod val="50000"/>
                </a:schemeClr>
              </a:solidFill>
              <a:latin typeface="Arial Narrow" panose="020B0604020202020204" pitchFamily="34" charset="0"/>
              <a:cs typeface="Arial Narrow" panose="020B0604020202020204" pitchFamily="34" charset="0"/>
            </a:endParaRPr>
          </a:p>
          <a:p>
            <a:pPr lvl="1" fontAlgn="base">
              <a:spcBef>
                <a:spcPts val="1200"/>
              </a:spcBef>
            </a:pPr>
            <a:r>
              <a:rPr lang="en-US" sz="2200" dirty="0">
                <a:solidFill>
                  <a:schemeClr val="accent5">
                    <a:lumMod val="50000"/>
                  </a:schemeClr>
                </a:solidFill>
                <a:latin typeface="Arial Narrow" panose="020B0604020202020204" pitchFamily="34" charset="0"/>
                <a:cs typeface="Arial Narrow" panose="020B0604020202020204" pitchFamily="34" charset="0"/>
              </a:rPr>
              <a:t>Observation of teachers using specific classroom management strategies</a:t>
            </a:r>
          </a:p>
          <a:p>
            <a:pPr lvl="1" fontAlgn="base">
              <a:spcBef>
                <a:spcPts val="1200"/>
              </a:spcBef>
            </a:pPr>
            <a:r>
              <a:rPr lang="en-US" sz="2200" dirty="0">
                <a:solidFill>
                  <a:schemeClr val="accent5">
                    <a:lumMod val="50000"/>
                  </a:schemeClr>
                </a:solidFill>
                <a:latin typeface="Arial Narrow" panose="020B0604020202020204" pitchFamily="34" charset="0"/>
                <a:cs typeface="Arial Narrow" panose="020B0604020202020204" pitchFamily="34" charset="0"/>
              </a:rPr>
              <a:t>Planning and teaching a brief lesson with team to incorporate the strategy</a:t>
            </a:r>
          </a:p>
          <a:p>
            <a:pPr lvl="1" fontAlgn="base">
              <a:spcBef>
                <a:spcPts val="1200"/>
              </a:spcBef>
            </a:pPr>
            <a:r>
              <a:rPr lang="en-US" sz="2200" dirty="0">
                <a:solidFill>
                  <a:schemeClr val="accent5">
                    <a:lumMod val="50000"/>
                  </a:schemeClr>
                </a:solidFill>
                <a:latin typeface="Arial Narrow" panose="020B0604020202020204" pitchFamily="34" charset="0"/>
                <a:cs typeface="Arial Narrow" panose="020B0604020202020204" pitchFamily="34" charset="0"/>
              </a:rPr>
              <a:t>Collecting peer data during teaching demonstration (using app)</a:t>
            </a:r>
          </a:p>
          <a:p>
            <a:pPr lvl="1" fontAlgn="base">
              <a:spcBef>
                <a:spcPts val="1200"/>
              </a:spcBef>
            </a:pPr>
            <a:r>
              <a:rPr lang="en-US" sz="2200" dirty="0">
                <a:solidFill>
                  <a:schemeClr val="accent5">
                    <a:lumMod val="50000"/>
                  </a:schemeClr>
                </a:solidFill>
                <a:latin typeface="Arial Narrow" panose="020B0604020202020204" pitchFamily="34" charset="0"/>
                <a:cs typeface="Arial Narrow" panose="020B0604020202020204" pitchFamily="34" charset="0"/>
              </a:rPr>
              <a:t>Working with teachers to analyze collected data</a:t>
            </a:r>
          </a:p>
          <a:p>
            <a:pPr lvl="1" fontAlgn="base">
              <a:spcBef>
                <a:spcPts val="1200"/>
              </a:spcBef>
            </a:pPr>
            <a:r>
              <a:rPr lang="en-US" sz="2200" dirty="0">
                <a:solidFill>
                  <a:schemeClr val="accent5">
                    <a:lumMod val="50000"/>
                  </a:schemeClr>
                </a:solidFill>
                <a:latin typeface="Arial Narrow" panose="020B0604020202020204" pitchFamily="34" charset="0"/>
                <a:cs typeface="Arial Narrow" panose="020B0604020202020204" pitchFamily="34" charset="0"/>
              </a:rPr>
              <a:t>Completing online activities using </a:t>
            </a:r>
            <a:r>
              <a:rPr lang="en-US" sz="2200" dirty="0" err="1">
                <a:solidFill>
                  <a:schemeClr val="accent5">
                    <a:lumMod val="50000"/>
                  </a:schemeClr>
                </a:solidFill>
                <a:latin typeface="Arial Narrow" panose="020B0604020202020204" pitchFamily="34" charset="0"/>
                <a:cs typeface="Arial Narrow" panose="020B0604020202020204" pitchFamily="34" charset="0"/>
              </a:rPr>
              <a:t>Powerschool</a:t>
            </a:r>
            <a:r>
              <a:rPr lang="en-US" sz="2200" baseline="30000" dirty="0" err="1">
                <a:solidFill>
                  <a:schemeClr val="accent5">
                    <a:lumMod val="50000"/>
                  </a:schemeClr>
                </a:solidFill>
                <a:latin typeface="Arial Narrow" panose="020B0604020202020204" pitchFamily="34" charset="0"/>
                <a:cs typeface="Arial Narrow" panose="020B0604020202020204" pitchFamily="34" charset="0"/>
              </a:rPr>
              <a:t>TM</a:t>
            </a:r>
            <a:r>
              <a:rPr lang="en-US" sz="2200" dirty="0">
                <a:solidFill>
                  <a:schemeClr val="accent5">
                    <a:lumMod val="50000"/>
                  </a:schemeClr>
                </a:solidFill>
                <a:latin typeface="Arial Narrow" panose="020B0604020202020204" pitchFamily="34" charset="0"/>
                <a:cs typeface="Arial Narrow" panose="020B0604020202020204" pitchFamily="34" charset="0"/>
              </a:rPr>
              <a:t> LMS </a:t>
            </a:r>
          </a:p>
          <a:p>
            <a:pPr marL="0" indent="0" fontAlgn="base">
              <a:spcBef>
                <a:spcPts val="0"/>
              </a:spcBef>
              <a:buNone/>
            </a:pPr>
            <a:endParaRPr lang="en-US" sz="1200" dirty="0">
              <a:solidFill>
                <a:srgbClr val="002060"/>
              </a:solidFill>
            </a:endParaRPr>
          </a:p>
        </p:txBody>
      </p:sp>
    </p:spTree>
    <p:extLst>
      <p:ext uri="{BB962C8B-B14F-4D97-AF65-F5344CB8AC3E}">
        <p14:creationId xmlns:p14="http://schemas.microsoft.com/office/powerpoint/2010/main" val="4246595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8541D-D930-1D4C-9FA0-79EB944DD749}"/>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518AD363-5896-1C46-BF7C-CD1471E2E4BA}"/>
              </a:ext>
            </a:extLst>
          </p:cNvPr>
          <p:cNvSpPr>
            <a:spLocks noGrp="1"/>
          </p:cNvSpPr>
          <p:nvPr>
            <p:ph idx="1"/>
          </p:nvPr>
        </p:nvSpPr>
        <p:spPr/>
        <p:txBody>
          <a:bodyPr/>
          <a:lstStyle/>
          <a:p>
            <a:r>
              <a:rPr lang="en-US" dirty="0"/>
              <a:t>Programs were clear about the instructional practices (EBPs and HLPs) they wanted teacher candidates to demonstrate</a:t>
            </a:r>
          </a:p>
          <a:p>
            <a:r>
              <a:rPr lang="en-US" dirty="0"/>
              <a:t>Had clear theories about how those practices would develop; the theories were research based</a:t>
            </a:r>
          </a:p>
          <a:p>
            <a:r>
              <a:rPr lang="en-US" dirty="0"/>
              <a:t>Constructed data collection to better understand how teachers were understanding and using practices</a:t>
            </a:r>
          </a:p>
          <a:p>
            <a:r>
              <a:rPr lang="en-US" dirty="0"/>
              <a:t>Used data to refine program</a:t>
            </a:r>
          </a:p>
        </p:txBody>
      </p:sp>
    </p:spTree>
    <p:extLst>
      <p:ext uri="{BB962C8B-B14F-4D97-AF65-F5344CB8AC3E}">
        <p14:creationId xmlns:p14="http://schemas.microsoft.com/office/powerpoint/2010/main" val="1195784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586-4DC1-434E-9ACA-71EB50C0D7CD}"/>
              </a:ext>
            </a:extLst>
          </p:cNvPr>
          <p:cNvSpPr>
            <a:spLocks noGrp="1"/>
          </p:cNvSpPr>
          <p:nvPr>
            <p:ph type="title"/>
          </p:nvPr>
        </p:nvSpPr>
        <p:spPr/>
        <p:txBody>
          <a:bodyPr/>
          <a:lstStyle/>
          <a:p>
            <a:r>
              <a:rPr lang="en-US" dirty="0"/>
              <a:t>Challenge across the three panels</a:t>
            </a:r>
          </a:p>
        </p:txBody>
      </p:sp>
      <p:sp>
        <p:nvSpPr>
          <p:cNvPr id="3" name="Content Placeholder 2">
            <a:extLst>
              <a:ext uri="{FF2B5EF4-FFF2-40B4-BE49-F238E27FC236}">
                <a16:creationId xmlns:a16="http://schemas.microsoft.com/office/drawing/2014/main" id="{7826E19D-CEC6-B44E-96BF-AEB5670C98E6}"/>
              </a:ext>
            </a:extLst>
          </p:cNvPr>
          <p:cNvSpPr>
            <a:spLocks noGrp="1"/>
          </p:cNvSpPr>
          <p:nvPr>
            <p:ph idx="1"/>
          </p:nvPr>
        </p:nvSpPr>
        <p:spPr/>
        <p:txBody>
          <a:bodyPr>
            <a:normAutofit/>
          </a:bodyPr>
          <a:lstStyle/>
          <a:p>
            <a:r>
              <a:rPr lang="en-US" sz="3200" dirty="0"/>
              <a:t>This is intellectually demanding and logistically challenging work.</a:t>
            </a:r>
          </a:p>
        </p:txBody>
      </p:sp>
    </p:spTree>
    <p:extLst>
      <p:ext uri="{BB962C8B-B14F-4D97-AF65-F5344CB8AC3E}">
        <p14:creationId xmlns:p14="http://schemas.microsoft.com/office/powerpoint/2010/main" val="137399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11AC1-FF8C-2E48-9CD6-2718BE826FD9}"/>
              </a:ext>
            </a:extLst>
          </p:cNvPr>
          <p:cNvSpPr>
            <a:spLocks noGrp="1"/>
          </p:cNvSpPr>
          <p:nvPr>
            <p:ph type="title"/>
          </p:nvPr>
        </p:nvSpPr>
        <p:spPr/>
        <p:txBody>
          <a:bodyPr/>
          <a:lstStyle/>
          <a:p>
            <a:r>
              <a:rPr lang="en-US" dirty="0"/>
              <a:t>Some questions to Ponder</a:t>
            </a:r>
          </a:p>
        </p:txBody>
      </p:sp>
      <p:sp>
        <p:nvSpPr>
          <p:cNvPr id="3" name="Content Placeholder 2">
            <a:extLst>
              <a:ext uri="{FF2B5EF4-FFF2-40B4-BE49-F238E27FC236}">
                <a16:creationId xmlns:a16="http://schemas.microsoft.com/office/drawing/2014/main" id="{022120B2-27CB-4A47-A160-3E912E11CD2F}"/>
              </a:ext>
            </a:extLst>
          </p:cNvPr>
          <p:cNvSpPr>
            <a:spLocks noGrp="1"/>
          </p:cNvSpPr>
          <p:nvPr>
            <p:ph idx="1"/>
          </p:nvPr>
        </p:nvSpPr>
        <p:spPr/>
        <p:txBody>
          <a:bodyPr>
            <a:normAutofit fontScale="92500" lnSpcReduction="10000"/>
          </a:bodyPr>
          <a:lstStyle/>
          <a:p>
            <a:r>
              <a:rPr lang="en-US" dirty="0"/>
              <a:t>Are you and your colleagues incorporating HLPs combined with carefully crafted practice opportunities into your programs? How are you doing this? </a:t>
            </a:r>
          </a:p>
          <a:p>
            <a:r>
              <a:rPr lang="en-US" dirty="0"/>
              <a:t>What supports would your EPP or LEA need to engage in this work?</a:t>
            </a:r>
          </a:p>
          <a:p>
            <a:r>
              <a:rPr lang="en-US" dirty="0"/>
              <a:t>What are ways to reach LEAs that may not have direct partnerships with universities due to location? </a:t>
            </a:r>
          </a:p>
          <a:p>
            <a:r>
              <a:rPr lang="en-US" dirty="0"/>
              <a:t>How do we ensure that the work we are doing has merit, is rigorous, and advances our knowledge base in teacher education? </a:t>
            </a:r>
          </a:p>
          <a:p>
            <a:endParaRPr lang="en-US" dirty="0"/>
          </a:p>
          <a:p>
            <a:pPr marL="0" indent="0">
              <a:buNone/>
            </a:pPr>
            <a:endParaRPr lang="en-US" dirty="0"/>
          </a:p>
        </p:txBody>
      </p:sp>
    </p:spTree>
    <p:extLst>
      <p:ext uri="{BB962C8B-B14F-4D97-AF65-F5344CB8AC3E}">
        <p14:creationId xmlns:p14="http://schemas.microsoft.com/office/powerpoint/2010/main" val="318156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647" y="685800"/>
            <a:ext cx="4516440" cy="1485900"/>
          </a:xfrm>
        </p:spPr>
        <p:txBody>
          <a:bodyPr vert="horz" lIns="91440" tIns="45720" rIns="91440" bIns="45720" rtlCol="0" anchor="t">
            <a:normAutofit/>
          </a:bodyPr>
          <a:lstStyle/>
          <a:p>
            <a:pPr>
              <a:lnSpc>
                <a:spcPct val="89000"/>
              </a:lnSpc>
            </a:pPr>
            <a:r>
              <a:rPr lang="en-US" sz="4400" dirty="0"/>
              <a:t>Providing Practice</a:t>
            </a:r>
          </a:p>
        </p:txBody>
      </p:sp>
      <p:sp>
        <p:nvSpPr>
          <p:cNvPr id="3" name="Content Placeholder 2"/>
          <p:cNvSpPr>
            <a:spLocks noGrp="1"/>
          </p:cNvSpPr>
          <p:nvPr>
            <p:ph idx="1"/>
          </p:nvPr>
        </p:nvSpPr>
        <p:spPr>
          <a:xfrm>
            <a:off x="6096000" y="1765738"/>
            <a:ext cx="5562600" cy="3568262"/>
          </a:xfrm>
        </p:spPr>
        <p:txBody>
          <a:bodyPr vert="horz" lIns="91440" tIns="45720" rIns="91440" bIns="45720" rtlCol="0">
            <a:normAutofit fontScale="92500" lnSpcReduction="10000"/>
          </a:bodyPr>
          <a:lstStyle/>
          <a:p>
            <a:pPr marL="0" indent="0">
              <a:buNone/>
            </a:pPr>
            <a:endParaRPr lang="en-US" dirty="0"/>
          </a:p>
          <a:p>
            <a:r>
              <a:rPr lang="en-US" sz="2800" dirty="0"/>
              <a:t>Teacher candidates need opportunities to practice their craft in </a:t>
            </a:r>
            <a:r>
              <a:rPr lang="en-US" sz="2800" b="1" dirty="0">
                <a:solidFill>
                  <a:srgbClr val="002060"/>
                </a:solidFill>
              </a:rPr>
              <a:t>structured, scaffolded</a:t>
            </a:r>
            <a:r>
              <a:rPr lang="en-US" sz="2800" dirty="0"/>
              <a:t>, and </a:t>
            </a:r>
            <a:r>
              <a:rPr lang="en-US" sz="2800" b="1" dirty="0">
                <a:solidFill>
                  <a:srgbClr val="002060"/>
                </a:solidFill>
              </a:rPr>
              <a:t>supervised experiences </a:t>
            </a:r>
            <a:r>
              <a:rPr lang="en-US" sz="2800" dirty="0"/>
              <a:t>(</a:t>
            </a:r>
            <a:r>
              <a:rPr lang="en-US" sz="2800" dirty="0" err="1"/>
              <a:t>Leko</a:t>
            </a:r>
            <a:r>
              <a:rPr lang="en-US" sz="2800" dirty="0"/>
              <a:t>, Brownell, Sindelar, &amp; Kiely, 2015). </a:t>
            </a:r>
          </a:p>
          <a:p>
            <a:endParaRPr lang="en-US" sz="2800" dirty="0"/>
          </a:p>
          <a:p>
            <a:r>
              <a:rPr lang="en-US" sz="2800" dirty="0"/>
              <a:t>In your experience, what are the </a:t>
            </a:r>
            <a:r>
              <a:rPr lang="en-US" sz="2800" b="1" dirty="0"/>
              <a:t>pros &amp; cons of role plays?</a:t>
            </a:r>
          </a:p>
          <a:p>
            <a:endParaRPr lang="en-US" dirty="0"/>
          </a:p>
        </p:txBody>
      </p:sp>
      <p:pic>
        <p:nvPicPr>
          <p:cNvPr id="6" name="Picture 5" descr="A young man picking up papers off the ground for a girl">
            <a:extLst>
              <a:ext uri="{FF2B5EF4-FFF2-40B4-BE49-F238E27FC236}">
                <a16:creationId xmlns:a16="http://schemas.microsoft.com/office/drawing/2014/main" id="{D766C507-3020-144E-A0B5-E2478F9725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96522" y="4883369"/>
            <a:ext cx="2295478" cy="2008542"/>
          </a:xfrm>
          <a:prstGeom prst="rect">
            <a:avLst/>
          </a:prstGeom>
        </p:spPr>
      </p:pic>
      <p:pic>
        <p:nvPicPr>
          <p:cNvPr id="5" name="Picture 4" descr="The word &quot;Focus&quot; with arrows pointed to it">
            <a:extLst>
              <a:ext uri="{FF2B5EF4-FFF2-40B4-BE49-F238E27FC236}">
                <a16:creationId xmlns:a16="http://schemas.microsoft.com/office/drawing/2014/main" id="{15F5893B-DC6B-5E46-92CB-B90813CA52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776015"/>
            <a:ext cx="3355512" cy="2237008"/>
          </a:xfrm>
          <a:prstGeom prst="rect">
            <a:avLst/>
          </a:prstGeom>
        </p:spPr>
      </p:pic>
      <p:pic>
        <p:nvPicPr>
          <p:cNvPr id="7" name="Picture 6" descr="a girl who improves at basketball handling because she practices">
            <a:extLst>
              <a:ext uri="{FF2B5EF4-FFF2-40B4-BE49-F238E27FC236}">
                <a16:creationId xmlns:a16="http://schemas.microsoft.com/office/drawing/2014/main" id="{5691149F-742E-0E4B-9B6D-A0654D620C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0" y="3549870"/>
            <a:ext cx="3260542" cy="2445406"/>
          </a:xfrm>
          <a:prstGeom prst="rect">
            <a:avLst/>
          </a:prstGeom>
        </p:spPr>
      </p:pic>
    </p:spTree>
    <p:extLst>
      <p:ext uri="{BB962C8B-B14F-4D97-AF65-F5344CB8AC3E}">
        <p14:creationId xmlns:p14="http://schemas.microsoft.com/office/powerpoint/2010/main" val="229895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of Time &amp; Feedback</a:t>
            </a:r>
          </a:p>
        </p:txBody>
      </p:sp>
      <p:pic>
        <p:nvPicPr>
          <p:cNvPr id="6" name="Picture 5" descr="hourglass">
            <a:extLst>
              <a:ext uri="{FF2B5EF4-FFF2-40B4-BE49-F238E27FC236}">
                <a16:creationId xmlns:a16="http://schemas.microsoft.com/office/drawing/2014/main" id="{6F0025CD-B269-3647-B4F6-7054B5B8FD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6098" y="2310636"/>
            <a:ext cx="3220735" cy="3220735"/>
          </a:xfrm>
          <a:prstGeom prst="rect">
            <a:avLst/>
          </a:prstGeom>
        </p:spPr>
      </p:pic>
      <p:pic>
        <p:nvPicPr>
          <p:cNvPr id="5" name="Picture 4" descr="feedback loop">
            <a:extLst>
              <a:ext uri="{FF2B5EF4-FFF2-40B4-BE49-F238E27FC236}">
                <a16:creationId xmlns:a16="http://schemas.microsoft.com/office/drawing/2014/main" id="{A2BBFFC9-9AB0-2C4D-8852-8306CCF065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5168" y="2310635"/>
            <a:ext cx="3680840" cy="3220736"/>
          </a:xfrm>
          <a:prstGeom prst="rect">
            <a:avLst/>
          </a:prstGeom>
        </p:spPr>
      </p:pic>
    </p:spTree>
    <p:extLst>
      <p:ext uri="{BB962C8B-B14F-4D97-AF65-F5344CB8AC3E}">
        <p14:creationId xmlns:p14="http://schemas.microsoft.com/office/powerpoint/2010/main" val="539688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Simulated Practice</a:t>
            </a:r>
          </a:p>
        </p:txBody>
      </p:sp>
      <p:sp>
        <p:nvSpPr>
          <p:cNvPr id="3" name="Content Placeholder 2"/>
          <p:cNvSpPr>
            <a:spLocks noGrp="1"/>
          </p:cNvSpPr>
          <p:nvPr>
            <p:ph idx="1"/>
          </p:nvPr>
        </p:nvSpPr>
        <p:spPr>
          <a:xfrm>
            <a:off x="1278835" y="1663148"/>
            <a:ext cx="9601200" cy="3581400"/>
          </a:xfrm>
        </p:spPr>
        <p:txBody>
          <a:bodyPr>
            <a:noAutofit/>
          </a:bodyPr>
          <a:lstStyle/>
          <a:p>
            <a:r>
              <a:rPr lang="en-US" sz="3200" dirty="0"/>
              <a:t>Simulations allow individuals to </a:t>
            </a:r>
            <a:r>
              <a:rPr lang="en-US" sz="3200" dirty="0">
                <a:solidFill>
                  <a:srgbClr val="800000"/>
                </a:solidFill>
              </a:rPr>
              <a:t>learn and master new skills </a:t>
            </a:r>
            <a:r>
              <a:rPr lang="en-US" sz="3200" dirty="0"/>
              <a:t>in an </a:t>
            </a:r>
            <a:r>
              <a:rPr lang="en-US" sz="3200" dirty="0">
                <a:solidFill>
                  <a:srgbClr val="800000"/>
                </a:solidFill>
              </a:rPr>
              <a:t>environment that does not put others</a:t>
            </a:r>
            <a:r>
              <a:rPr lang="en-US" sz="3200" dirty="0"/>
              <a:t> (e.g., students) or relationships at </a:t>
            </a:r>
            <a:r>
              <a:rPr lang="en-US" sz="3200" dirty="0">
                <a:solidFill>
                  <a:srgbClr val="800000"/>
                </a:solidFill>
              </a:rPr>
              <a:t>risk</a:t>
            </a:r>
            <a:r>
              <a:rPr lang="en-US" sz="3200" dirty="0"/>
              <a:t> (</a:t>
            </a:r>
            <a:r>
              <a:rPr lang="en-US" sz="3200" dirty="0" err="1"/>
              <a:t>Dieker</a:t>
            </a:r>
            <a:r>
              <a:rPr lang="en-US" sz="3200" dirty="0"/>
              <a:t> et al., 2014).</a:t>
            </a:r>
          </a:p>
          <a:p>
            <a:pPr marL="118872" indent="0">
              <a:buNone/>
            </a:pPr>
            <a:r>
              <a:rPr lang="en-US" sz="3200" dirty="0"/>
              <a:t> </a:t>
            </a:r>
          </a:p>
          <a:p>
            <a:r>
              <a:rPr lang="en-US" sz="3200" dirty="0"/>
              <a:t>Simulations enable candidates </a:t>
            </a:r>
            <a:r>
              <a:rPr lang="en-US" sz="3200" dirty="0">
                <a:solidFill>
                  <a:srgbClr val="800000"/>
                </a:solidFill>
              </a:rPr>
              <a:t>to practice decision-making </a:t>
            </a:r>
            <a:r>
              <a:rPr lang="en-US" sz="3200" dirty="0"/>
              <a:t>and</a:t>
            </a:r>
            <a:r>
              <a:rPr lang="en-US" sz="3200" dirty="0">
                <a:solidFill>
                  <a:srgbClr val="800000"/>
                </a:solidFill>
              </a:rPr>
              <a:t> receive feedback on decisions </a:t>
            </a:r>
            <a:r>
              <a:rPr lang="en-US" sz="3200" dirty="0"/>
              <a:t>through virtual responses and peer observers (Brown, 2000). </a:t>
            </a:r>
          </a:p>
        </p:txBody>
      </p:sp>
    </p:spTree>
    <p:extLst>
      <p:ext uri="{BB962C8B-B14F-4D97-AF65-F5344CB8AC3E}">
        <p14:creationId xmlns:p14="http://schemas.microsoft.com/office/powerpoint/2010/main" val="61238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4.xml><?xml version="1.0" encoding="utf-8"?>
<a:theme xmlns:a="http://schemas.openxmlformats.org/drawingml/2006/main" name="Ligh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{1A4587BA-A512-9643-A07C-FF3748DFFA71}tf10001076</Template>
  <TotalTime>4802</TotalTime>
  <Words>3877</Words>
  <Application>Microsoft Macintosh PowerPoint</Application>
  <PresentationFormat>Widescreen</PresentationFormat>
  <Paragraphs>466</Paragraphs>
  <Slides>69</Slides>
  <Notes>44</Notes>
  <HiddenSlides>4</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69</vt:i4>
      </vt:variant>
    </vt:vector>
  </HeadingPairs>
  <TitlesOfParts>
    <vt:vector size="84" baseType="lpstr">
      <vt:lpstr>Arial</vt:lpstr>
      <vt:lpstr>Arial Narrow</vt:lpstr>
      <vt:lpstr>Calibri</vt:lpstr>
      <vt:lpstr>Calibri Light</vt:lpstr>
      <vt:lpstr>Century Gothic</vt:lpstr>
      <vt:lpstr>Franklin Gothic Book</vt:lpstr>
      <vt:lpstr>Gentona Medium</vt:lpstr>
      <vt:lpstr>Gotham Bold</vt:lpstr>
      <vt:lpstr>Helvetica Neue</vt:lpstr>
      <vt:lpstr>Nanum Pen Script</vt:lpstr>
      <vt:lpstr>Wingdings 3</vt:lpstr>
      <vt:lpstr>Ion Boardroom</vt:lpstr>
      <vt:lpstr>Office Theme</vt:lpstr>
      <vt:lpstr>Crop</vt:lpstr>
      <vt:lpstr>Light Background</vt:lpstr>
      <vt:lpstr>Putting HLPs into practice: Strategies, partnerships, and evaluation</vt:lpstr>
      <vt:lpstr>Panel Members</vt:lpstr>
      <vt:lpstr>Using Mixed-reality Simulation to teach High leverage practices   CEC 2019, Indianapolis</vt:lpstr>
      <vt:lpstr>Agenda</vt:lpstr>
      <vt:lpstr>High Leverage Practices</vt:lpstr>
      <vt:lpstr>What to Consider</vt:lpstr>
      <vt:lpstr>Providing Practice</vt:lpstr>
      <vt:lpstr>Issues of Time &amp; Feedback</vt:lpstr>
      <vt:lpstr>Simulated Practice</vt:lpstr>
      <vt:lpstr>Simulated Practice</vt:lpstr>
      <vt:lpstr>Mixed Reality Simulations</vt:lpstr>
      <vt:lpstr>How does it work? How is this different from virtual reality? MRS is powered by a blend of . . . </vt:lpstr>
      <vt:lpstr>PowerPoint Presentation</vt:lpstr>
      <vt:lpstr>Meet the Adults</vt:lpstr>
      <vt:lpstr>Meet Dani</vt:lpstr>
      <vt:lpstr>Meet the Students</vt:lpstr>
      <vt:lpstr>What makes a good teacher?</vt:lpstr>
      <vt:lpstr>Practicing HLPs</vt:lpstr>
      <vt:lpstr>PowerPoint Presentation</vt:lpstr>
      <vt:lpstr>PowerPoint Presentation</vt:lpstr>
      <vt:lpstr>How to create a scenario </vt:lpstr>
      <vt:lpstr>Tools and strategies to consider when planning for embedding mixed reality into your courses</vt:lpstr>
      <vt:lpstr>Reflections from students</vt:lpstr>
      <vt:lpstr>Reflections from students</vt:lpstr>
      <vt:lpstr>Reflections from the professors (us)</vt:lpstr>
      <vt:lpstr>PowerPoint Presentation</vt:lpstr>
      <vt:lpstr>Contact us</vt:lpstr>
      <vt:lpstr>Building collaborative EPP partnerships to enhance educator quality:   An example from Kentucky</vt:lpstr>
      <vt:lpstr>Initial Effort</vt:lpstr>
      <vt:lpstr>Building Collaborative Partnerships Statewide:   Kentucky Excellence in Educator Preparation</vt:lpstr>
      <vt:lpstr>PowerPoint Presentation</vt:lpstr>
      <vt:lpstr>PowerPoint Presentation</vt:lpstr>
      <vt:lpstr>PowerPoint Presentation</vt:lpstr>
      <vt:lpstr>Next Steps: Blueprint for Growth</vt:lpstr>
      <vt:lpstr>Leveraging Resources </vt:lpstr>
      <vt:lpstr>Existing State Structures IHE Special Education Consortium </vt:lpstr>
      <vt:lpstr>PowerPoint Presentation</vt:lpstr>
      <vt:lpstr>Building Capacity</vt:lpstr>
      <vt:lpstr>Improving teacher preparation from within: Using data to validate and improve practice-based preparation opportunities</vt:lpstr>
      <vt:lpstr>Presenters</vt:lpstr>
      <vt:lpstr>DISCLAIMER</vt:lpstr>
      <vt:lpstr>Practice-based Teacher Preparation</vt:lpstr>
      <vt:lpstr>Practice-based preparation</vt:lpstr>
      <vt:lpstr>Individual Features of the opportunities</vt:lpstr>
      <vt:lpstr>Overarching features</vt:lpstr>
      <vt:lpstr>PowerPoint Presentation</vt:lpstr>
      <vt:lpstr>Improvement Science Approach</vt:lpstr>
      <vt:lpstr>CSU Long Beach Dr. Cara Richards-TuTor</vt:lpstr>
      <vt:lpstr>CSU Long Beach Urban Dual Credential Program</vt:lpstr>
      <vt:lpstr>HLPs Addressed</vt:lpstr>
      <vt:lpstr>Example of One Practice Based Opportunity:  Tier 2/Tier 3 Intervention </vt:lpstr>
      <vt:lpstr>Data Collected to inform revisions</vt:lpstr>
      <vt:lpstr>Fidelity Data: 2 years</vt:lpstr>
      <vt:lpstr>K-5 Student data</vt:lpstr>
      <vt:lpstr>Candidate Interviews</vt:lpstr>
      <vt:lpstr>Revisions Made During and After Implementation</vt:lpstr>
      <vt:lpstr>Further Considerations for Program Improvement</vt:lpstr>
      <vt:lpstr>PowerPoint Presentation</vt:lpstr>
      <vt:lpstr>School-University Partnership to Promote Training in Effective Classroom Management</vt:lpstr>
      <vt:lpstr>HLPs IN Practice</vt:lpstr>
      <vt:lpstr>Engagement Structure</vt:lpstr>
      <vt:lpstr>Pilot results: Candidates’ use of practices</vt:lpstr>
      <vt:lpstr>Pilot results: Teacher &amp; Candidates’ ratings  of practices</vt:lpstr>
      <vt:lpstr>Pilot Results: Teacher / Candidate  Focus Groups</vt:lpstr>
      <vt:lpstr>Data Based revisions</vt:lpstr>
      <vt:lpstr>Data-based revisions</vt:lpstr>
      <vt:lpstr>In summary</vt:lpstr>
      <vt:lpstr>Challenge across the three panels</vt:lpstr>
      <vt:lpstr>Some questions to Ponder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Kinder,Micayla R</cp:lastModifiedBy>
  <cp:revision>47</cp:revision>
  <dcterms:created xsi:type="dcterms:W3CDTF">2019-01-26T03:25:16Z</dcterms:created>
  <dcterms:modified xsi:type="dcterms:W3CDTF">2021-04-13T19:46:29Z</dcterms:modified>
  <cp:category/>
</cp:coreProperties>
</file>