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34"/>
  </p:notesMasterIdLst>
  <p:sldIdLst>
    <p:sldId id="602" r:id="rId2"/>
    <p:sldId id="266" r:id="rId3"/>
    <p:sldId id="621" r:id="rId4"/>
    <p:sldId id="394" r:id="rId5"/>
    <p:sldId id="604" r:id="rId6"/>
    <p:sldId id="281" r:id="rId7"/>
    <p:sldId id="274" r:id="rId8"/>
    <p:sldId id="623" r:id="rId9"/>
    <p:sldId id="351" r:id="rId10"/>
    <p:sldId id="349" r:id="rId11"/>
    <p:sldId id="596" r:id="rId12"/>
    <p:sldId id="622" r:id="rId13"/>
    <p:sldId id="605" r:id="rId14"/>
    <p:sldId id="595" r:id="rId15"/>
    <p:sldId id="624" r:id="rId16"/>
    <p:sldId id="606" r:id="rId17"/>
    <p:sldId id="607" r:id="rId18"/>
    <p:sldId id="608" r:id="rId19"/>
    <p:sldId id="609" r:id="rId20"/>
    <p:sldId id="610" r:id="rId21"/>
    <p:sldId id="611" r:id="rId22"/>
    <p:sldId id="612" r:id="rId23"/>
    <p:sldId id="613" r:id="rId24"/>
    <p:sldId id="614" r:id="rId25"/>
    <p:sldId id="615" r:id="rId26"/>
    <p:sldId id="616" r:id="rId27"/>
    <p:sldId id="617" r:id="rId28"/>
    <p:sldId id="618" r:id="rId29"/>
    <p:sldId id="619" r:id="rId30"/>
    <p:sldId id="620" r:id="rId31"/>
    <p:sldId id="600" r:id="rId32"/>
    <p:sldId id="303" r:id="rId33"/>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b Ziegler" id="{A6FD2F13-4AFF-0A4B-A157-97F50DAEE292}">
          <p14:sldIdLst>
            <p14:sldId id="602"/>
            <p14:sldId id="266"/>
            <p14:sldId id="621"/>
            <p14:sldId id="394"/>
            <p14:sldId id="604"/>
            <p14:sldId id="281"/>
            <p14:sldId id="274"/>
            <p14:sldId id="623"/>
            <p14:sldId id="351"/>
            <p14:sldId id="349"/>
            <p14:sldId id="596"/>
            <p14:sldId id="622"/>
            <p14:sldId id="605"/>
            <p14:sldId id="595"/>
            <p14:sldId id="624"/>
            <p14:sldId id="606"/>
            <p14:sldId id="607"/>
            <p14:sldId id="608"/>
            <p14:sldId id="609"/>
            <p14:sldId id="610"/>
            <p14:sldId id="611"/>
            <p14:sldId id="612"/>
            <p14:sldId id="613"/>
            <p14:sldId id="614"/>
            <p14:sldId id="615"/>
            <p14:sldId id="616"/>
            <p14:sldId id="617"/>
            <p14:sldId id="618"/>
            <p14:sldId id="619"/>
            <p14:sldId id="620"/>
            <p14:sldId id="600"/>
            <p14:sldId id="3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E38750"/>
    <a:srgbClr val="FFDF79"/>
    <a:srgbClr val="E28650"/>
    <a:srgbClr val="91479B"/>
    <a:srgbClr val="E07A3C"/>
    <a:srgbClr val="BE36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732" autoAdjust="0"/>
    <p:restoredTop sz="93297"/>
  </p:normalViewPr>
  <p:slideViewPr>
    <p:cSldViewPr snapToGrid="0">
      <p:cViewPr varScale="1">
        <p:scale>
          <a:sx n="71" d="100"/>
          <a:sy n="71" d="100"/>
        </p:scale>
        <p:origin x="184" y="528"/>
      </p:cViewPr>
      <p:guideLst/>
    </p:cSldViewPr>
  </p:slideViewPr>
  <p:notesTextViewPr>
    <p:cViewPr>
      <p:scale>
        <a:sx n="1" d="1"/>
        <a:sy n="1" d="1"/>
      </p:scale>
      <p:origin x="0" y="0"/>
    </p:cViewPr>
  </p:notesTextViewPr>
  <p:sorterViewPr>
    <p:cViewPr>
      <p:scale>
        <a:sx n="100" d="100"/>
        <a:sy n="100" d="100"/>
      </p:scale>
      <p:origin x="0" y="-119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62738D72-BCA5-4845-9DE7-D484D4A2AB6C}" type="datetimeFigureOut">
              <a:rPr lang="en-US" smtClean="0"/>
              <a:t>2/8/19</a:t>
            </a:fld>
            <a:endParaRPr lang="en-US" dirty="0"/>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4CA4309E-0119-47FE-BF92-1E19B0A4696C}" type="slidenum">
              <a:rPr lang="en-US" smtClean="0"/>
              <a:t>‹#›</a:t>
            </a:fld>
            <a:endParaRPr lang="en-US" dirty="0"/>
          </a:p>
        </p:txBody>
      </p:sp>
    </p:spTree>
    <p:extLst>
      <p:ext uri="{BB962C8B-B14F-4D97-AF65-F5344CB8AC3E}">
        <p14:creationId xmlns:p14="http://schemas.microsoft.com/office/powerpoint/2010/main" val="241175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https://www.fredzoller.com/3-ways-surpass-competition/laser-like-focus/</a:t>
            </a:r>
          </a:p>
        </p:txBody>
      </p:sp>
      <p:sp>
        <p:nvSpPr>
          <p:cNvPr id="4" name="Slide Number Placeholder 3"/>
          <p:cNvSpPr>
            <a:spLocks noGrp="1"/>
          </p:cNvSpPr>
          <p:nvPr>
            <p:ph type="sldNum" sz="quarter" idx="5"/>
          </p:nvPr>
        </p:nvSpPr>
        <p:spPr/>
        <p:txBody>
          <a:bodyPr/>
          <a:lstStyle/>
          <a:p>
            <a:fld id="{4CA4309E-0119-47FE-BF92-1E19B0A4696C}" type="slidenum">
              <a:rPr lang="en-US" smtClean="0"/>
              <a:t>2</a:t>
            </a:fld>
            <a:endParaRPr lang="en-US" dirty="0"/>
          </a:p>
        </p:txBody>
      </p:sp>
    </p:spTree>
    <p:extLst>
      <p:ext uri="{BB962C8B-B14F-4D97-AF65-F5344CB8AC3E}">
        <p14:creationId xmlns:p14="http://schemas.microsoft.com/office/powerpoint/2010/main" val="2453485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https://www.huffpost.com/entry/how-to-avoid-information-overload_n_5859540ee4b03904470ab9ab</a:t>
            </a:r>
          </a:p>
        </p:txBody>
      </p:sp>
      <p:sp>
        <p:nvSpPr>
          <p:cNvPr id="4" name="Slide Number Placeholder 3"/>
          <p:cNvSpPr>
            <a:spLocks noGrp="1"/>
          </p:cNvSpPr>
          <p:nvPr>
            <p:ph type="sldNum" sz="quarter" idx="5"/>
          </p:nvPr>
        </p:nvSpPr>
        <p:spPr/>
        <p:txBody>
          <a:bodyPr/>
          <a:lstStyle/>
          <a:p>
            <a:fld id="{4CA4309E-0119-47FE-BF92-1E19B0A4696C}" type="slidenum">
              <a:rPr lang="en-US" smtClean="0"/>
              <a:t>3</a:t>
            </a:fld>
            <a:endParaRPr lang="en-US" dirty="0"/>
          </a:p>
        </p:txBody>
      </p:sp>
    </p:spTree>
    <p:extLst>
      <p:ext uri="{BB962C8B-B14F-4D97-AF65-F5344CB8AC3E}">
        <p14:creationId xmlns:p14="http://schemas.microsoft.com/office/powerpoint/2010/main" val="2726271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63F1B274-D8B9-AF40-9D91-DCFDD7591B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903A9355-3A85-4F4F-B307-545C1F082B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The picture shows a stake dug in the ground. It compliments the text on the slide. </a:t>
            </a:r>
          </a:p>
        </p:txBody>
      </p:sp>
      <p:sp>
        <p:nvSpPr>
          <p:cNvPr id="31747" name="Slide Number Placeholder 3">
            <a:extLst>
              <a:ext uri="{FF2B5EF4-FFF2-40B4-BE49-F238E27FC236}">
                <a16:creationId xmlns:a16="http://schemas.microsoft.com/office/drawing/2014/main" id="{2E0AEE07-475D-4845-9BF4-1B56049DA9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9BE9252-A030-494C-9D5E-A77A06271B16}" type="slidenum">
              <a:rPr lang="en-US" altLang="en-US" smtClean="0"/>
              <a:pPr/>
              <a:t>4</a:t>
            </a:fld>
            <a:endParaRPr lang="en-US" altLang="en-US" dirty="0"/>
          </a:p>
        </p:txBody>
      </p:sp>
    </p:spTree>
    <p:extLst>
      <p:ext uri="{BB962C8B-B14F-4D97-AF65-F5344CB8AC3E}">
        <p14:creationId xmlns:p14="http://schemas.microsoft.com/office/powerpoint/2010/main" val="333504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ltLang="en-US" dirty="0">
                <a:ea typeface="ＭＳ Ｐゴシック" panose="020B0600070205080204" pitchFamily="34" charset="-128"/>
              </a:rPr>
              <a:t>A foundation of skills to build on in becoming a highly effective SPE teacher. CEC HLPs focus on developing SPE teacher who is data based problem solver. Use data to improve instruction. </a:t>
            </a:r>
          </a:p>
          <a:p>
            <a:endParaRPr lang="en-US" dirty="0"/>
          </a:p>
        </p:txBody>
      </p:sp>
      <p:sp>
        <p:nvSpPr>
          <p:cNvPr id="4" name="Slide Number Placeholder 3"/>
          <p:cNvSpPr>
            <a:spLocks noGrp="1"/>
          </p:cNvSpPr>
          <p:nvPr>
            <p:ph type="sldNum" sz="quarter" idx="10"/>
          </p:nvPr>
        </p:nvSpPr>
        <p:spPr/>
        <p:txBody>
          <a:bodyPr/>
          <a:lstStyle/>
          <a:p>
            <a:fld id="{4CA4309E-0119-47FE-BF92-1E19B0A4696C}" type="slidenum">
              <a:rPr lang="en-US" smtClean="0"/>
              <a:t>6</a:t>
            </a:fld>
            <a:endParaRPr lang="en-US" dirty="0"/>
          </a:p>
        </p:txBody>
      </p:sp>
    </p:spTree>
    <p:extLst>
      <p:ext uri="{BB962C8B-B14F-4D97-AF65-F5344CB8AC3E}">
        <p14:creationId xmlns:p14="http://schemas.microsoft.com/office/powerpoint/2010/main" val="488622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www.watchmelearn.com</a:t>
            </a:r>
            <a:r>
              <a:rPr lang="en-US" dirty="0"/>
              <a:t>/video-modeling/in-the-classroom</a:t>
            </a:r>
          </a:p>
          <a:p>
            <a:r>
              <a:rPr lang="en-US" dirty="0"/>
              <a:t>https://</a:t>
            </a:r>
            <a:r>
              <a:rPr lang="en-US" dirty="0" err="1"/>
              <a:t>www.google.com</a:t>
            </a:r>
            <a:r>
              <a:rPr lang="en-US" dirty="0"/>
              <a:t>/</a:t>
            </a:r>
            <a:r>
              <a:rPr lang="en-US" dirty="0" err="1"/>
              <a:t>search?biw</a:t>
            </a:r>
            <a:r>
              <a:rPr lang="en-US" dirty="0"/>
              <a:t>=1622&amp;bih=709&amp;tbm=</a:t>
            </a:r>
            <a:r>
              <a:rPr lang="en-US" dirty="0" err="1"/>
              <a:t>isch&amp;sa</a:t>
            </a:r>
            <a:r>
              <a:rPr lang="en-US" dirty="0"/>
              <a:t>=1&amp;ei=0xBGXO2CBMi-ggfz7p_ACA&amp;q=</a:t>
            </a:r>
            <a:r>
              <a:rPr lang="en-US" dirty="0" err="1"/>
              <a:t>Feedback&amp;oq</a:t>
            </a:r>
            <a:r>
              <a:rPr lang="en-US" dirty="0"/>
              <a:t>=</a:t>
            </a:r>
            <a:r>
              <a:rPr lang="en-US" dirty="0" err="1"/>
              <a:t>Feedback&amp;gs_l</a:t>
            </a:r>
            <a:r>
              <a:rPr lang="en-US" dirty="0"/>
              <a:t>=img.3..0l10.110267.113494..113856...1.0..0.72.560.9......1....1..gws-wiz-img.......0i67j0i10i24.SpNBLL7vWYU#imgrc=6kFFmQjvam7MWM:</a:t>
            </a:r>
          </a:p>
          <a:p>
            <a:r>
              <a:rPr lang="en-US" dirty="0"/>
              <a:t>https://</a:t>
            </a:r>
            <a:r>
              <a:rPr lang="en-US" dirty="0" err="1"/>
              <a:t>www.google.com</a:t>
            </a:r>
            <a:r>
              <a:rPr lang="en-US" dirty="0"/>
              <a:t>/</a:t>
            </a:r>
            <a:r>
              <a:rPr lang="en-US" dirty="0" err="1"/>
              <a:t>search?tbm</a:t>
            </a:r>
            <a:r>
              <a:rPr lang="en-US" dirty="0"/>
              <a:t>=</a:t>
            </a:r>
            <a:r>
              <a:rPr lang="en-US" dirty="0" err="1"/>
              <a:t>isch&amp;source</a:t>
            </a:r>
            <a:r>
              <a:rPr lang="en-US" dirty="0"/>
              <a:t>=</a:t>
            </a:r>
            <a:r>
              <a:rPr lang="en-US" dirty="0" err="1"/>
              <a:t>hp&amp;biw</a:t>
            </a:r>
            <a:r>
              <a:rPr lang="en-US" dirty="0"/>
              <a:t>=1622&amp;bih=709&amp;ei=lRFGXL2ED4rmsAX_-7jwBA&amp;q=</a:t>
            </a:r>
            <a:r>
              <a:rPr lang="en-US" dirty="0" err="1"/>
              <a:t>Self+analysis&amp;oq</a:t>
            </a:r>
            <a:r>
              <a:rPr lang="en-US" dirty="0"/>
              <a:t>=</a:t>
            </a:r>
            <a:r>
              <a:rPr lang="en-US" dirty="0" err="1"/>
              <a:t>Self+analysis&amp;gs_l</a:t>
            </a:r>
            <a:r>
              <a:rPr lang="en-US" dirty="0"/>
              <a:t>=img.3..0l10.3461.6631..6889...0.0..0.305.1288.10j2j0j1......2....1..gws-wiz-img.....0.li5_YQXzOzU#imgrc=Iht4eWiY73LciM:</a:t>
            </a:r>
          </a:p>
        </p:txBody>
      </p:sp>
      <p:sp>
        <p:nvSpPr>
          <p:cNvPr id="4" name="Slide Number Placeholder 3"/>
          <p:cNvSpPr>
            <a:spLocks noGrp="1"/>
          </p:cNvSpPr>
          <p:nvPr>
            <p:ph type="sldNum" sz="quarter" idx="5"/>
          </p:nvPr>
        </p:nvSpPr>
        <p:spPr/>
        <p:txBody>
          <a:bodyPr/>
          <a:lstStyle/>
          <a:p>
            <a:fld id="{4CA4309E-0119-47FE-BF92-1E19B0A4696C}" type="slidenum">
              <a:rPr lang="en-US" smtClean="0"/>
              <a:t>8</a:t>
            </a:fld>
            <a:endParaRPr lang="en-US" dirty="0"/>
          </a:p>
        </p:txBody>
      </p:sp>
    </p:spTree>
    <p:extLst>
      <p:ext uri="{BB962C8B-B14F-4D97-AF65-F5344CB8AC3E}">
        <p14:creationId xmlns:p14="http://schemas.microsoft.com/office/powerpoint/2010/main" val="2042869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 seconds is the general introduction to the HLP</a:t>
            </a:r>
          </a:p>
          <a:p>
            <a:r>
              <a:rPr lang="en-US" dirty="0"/>
              <a:t>1:20: Introduce and define explicit instruction; reference research used.</a:t>
            </a:r>
          </a:p>
          <a:p>
            <a:r>
              <a:rPr lang="en-US" dirty="0"/>
              <a:t>4:08: Components of explicit instruction and video examples</a:t>
            </a:r>
          </a:p>
          <a:p>
            <a:r>
              <a:rPr lang="en-US" dirty="0"/>
              <a:t>9:22: We do phase of instruction with Ms. Daniels</a:t>
            </a:r>
          </a:p>
        </p:txBody>
      </p:sp>
      <p:sp>
        <p:nvSpPr>
          <p:cNvPr id="4" name="Slide Number Placeholder 3"/>
          <p:cNvSpPr>
            <a:spLocks noGrp="1"/>
          </p:cNvSpPr>
          <p:nvPr>
            <p:ph type="sldNum" sz="quarter" idx="5"/>
          </p:nvPr>
        </p:nvSpPr>
        <p:spPr/>
        <p:txBody>
          <a:bodyPr/>
          <a:lstStyle/>
          <a:p>
            <a:fld id="{4CA4309E-0119-47FE-BF92-1E19B0A4696C}" type="slidenum">
              <a:rPr lang="en-US" smtClean="0"/>
              <a:t>12</a:t>
            </a:fld>
            <a:endParaRPr lang="en-US" dirty="0"/>
          </a:p>
        </p:txBody>
      </p:sp>
    </p:spTree>
    <p:extLst>
      <p:ext uri="{BB962C8B-B14F-4D97-AF65-F5344CB8AC3E}">
        <p14:creationId xmlns:p14="http://schemas.microsoft.com/office/powerpoint/2010/main" val="721617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A4309E-0119-47FE-BF92-1E19B0A4696C}" type="slidenum">
              <a:rPr lang="en-US" smtClean="0"/>
              <a:t>22</a:t>
            </a:fld>
            <a:endParaRPr lang="en-US" dirty="0"/>
          </a:p>
        </p:txBody>
      </p:sp>
    </p:spTree>
    <p:extLst>
      <p:ext uri="{BB962C8B-B14F-4D97-AF65-F5344CB8AC3E}">
        <p14:creationId xmlns:p14="http://schemas.microsoft.com/office/powerpoint/2010/main" val="2491131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A4309E-0119-47FE-BF92-1E19B0A4696C}" type="slidenum">
              <a:rPr lang="en-US" smtClean="0"/>
              <a:t>24</a:t>
            </a:fld>
            <a:endParaRPr lang="en-US" dirty="0"/>
          </a:p>
        </p:txBody>
      </p:sp>
    </p:spTree>
    <p:extLst>
      <p:ext uri="{BB962C8B-B14F-4D97-AF65-F5344CB8AC3E}">
        <p14:creationId xmlns:p14="http://schemas.microsoft.com/office/powerpoint/2010/main" val="4052600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7809" y="745173"/>
            <a:ext cx="8454887" cy="3566160"/>
          </a:xfrm>
        </p:spPr>
        <p:txBody>
          <a:bodyPr anchor="b">
            <a:normAutofit/>
          </a:bodyPr>
          <a:lstStyle>
            <a:lvl1pPr algn="l">
              <a:lnSpc>
                <a:spcPct val="85000"/>
              </a:lnSpc>
              <a:defRPr sz="4800" spc="-50" baseline="0">
                <a:solidFill>
                  <a:srgbClr val="00529B"/>
                </a:solidFill>
              </a:defRPr>
            </a:lvl1pPr>
          </a:lstStyle>
          <a:p>
            <a:r>
              <a:rPr lang="en-US" dirty="0"/>
              <a:t>Click to edit Master title style</a:t>
            </a:r>
          </a:p>
        </p:txBody>
      </p:sp>
      <p:sp>
        <p:nvSpPr>
          <p:cNvPr id="3" name="Subtitle 2"/>
          <p:cNvSpPr>
            <a:spLocks noGrp="1"/>
          </p:cNvSpPr>
          <p:nvPr>
            <p:ph type="subTitle" idx="1"/>
          </p:nvPr>
        </p:nvSpPr>
        <p:spPr>
          <a:xfrm>
            <a:off x="357809" y="4455621"/>
            <a:ext cx="8547651" cy="1143000"/>
          </a:xfrm>
        </p:spPr>
        <p:txBody>
          <a:bodyPr lIns="91440" rIns="91440">
            <a:normAutofit/>
          </a:bodyPr>
          <a:lstStyle>
            <a:lvl1pPr marL="0" indent="0" algn="l">
              <a:buNone/>
              <a:defRPr sz="2000" cap="none" spc="50" baseline="0">
                <a:solidFill>
                  <a:schemeClr val="tx1">
                    <a:lumMod val="75000"/>
                    <a:lumOff val="25000"/>
                  </a:schemeClr>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cxnSp>
        <p:nvCxnSpPr>
          <p:cNvPr id="9" name="Straight Connector 8"/>
          <p:cNvCxnSpPr/>
          <p:nvPr/>
        </p:nvCxnSpPr>
        <p:spPr>
          <a:xfrm>
            <a:off x="417443" y="4347580"/>
            <a:ext cx="8428383"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a:off x="108234" y="52044"/>
            <a:ext cx="8937233" cy="636578"/>
            <a:chOff x="108234" y="52044"/>
            <a:chExt cx="8937233" cy="636578"/>
          </a:xfrm>
        </p:grpSpPr>
        <p:pic>
          <p:nvPicPr>
            <p:cNvPr id="11"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0292" r="88380" b="16522"/>
            <a:stretch/>
          </p:blipFill>
          <p:spPr bwMode="auto">
            <a:xfrm>
              <a:off x="108234" y="52044"/>
              <a:ext cx="797510" cy="63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1548" t="22871" r="409" b="27957"/>
            <a:stretch/>
          </p:blipFill>
          <p:spPr bwMode="auto">
            <a:xfrm>
              <a:off x="994772" y="85412"/>
              <a:ext cx="8050695" cy="56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p:cNvSpPr/>
          <p:nvPr userDrawn="1"/>
        </p:nvSpPr>
        <p:spPr>
          <a:xfrm>
            <a:off x="0" y="6345416"/>
            <a:ext cx="9144001" cy="512584"/>
          </a:xfrm>
          <a:prstGeom prst="rect">
            <a:avLst/>
          </a:prstGeom>
          <a:solidFill>
            <a:srgbClr val="E07A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userDrawn="1"/>
        </p:nvSpPr>
        <p:spPr>
          <a:xfrm>
            <a:off x="-1" y="6286485"/>
            <a:ext cx="9144001" cy="66484"/>
          </a:xfrm>
          <a:prstGeom prst="rect">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7" name="Picture 2" descr="CEEDA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8852" b="22195"/>
          <a:stretch/>
        </p:blipFill>
        <p:spPr bwMode="auto">
          <a:xfrm>
            <a:off x="6347533" y="6411900"/>
            <a:ext cx="1576017" cy="4263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42479" y="6374971"/>
            <a:ext cx="914982" cy="424983"/>
          </a:xfrm>
          <a:prstGeom prst="rect">
            <a:avLst/>
          </a:prstGeom>
        </p:spPr>
      </p:pic>
      <p:pic>
        <p:nvPicPr>
          <p:cNvPr id="29" name="Picture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23551" y="6374971"/>
            <a:ext cx="690360" cy="453472"/>
          </a:xfrm>
          <a:prstGeom prst="rect">
            <a:avLst/>
          </a:prstGeom>
        </p:spPr>
      </p:pic>
      <p:sp>
        <p:nvSpPr>
          <p:cNvPr id="31" name="Slide Number Placeholder 5"/>
          <p:cNvSpPr>
            <a:spLocks noGrp="1"/>
          </p:cNvSpPr>
          <p:nvPr>
            <p:ph type="sldNum" sz="quarter" idx="4"/>
          </p:nvPr>
        </p:nvSpPr>
        <p:spPr>
          <a:xfrm>
            <a:off x="413735" y="6424590"/>
            <a:ext cx="492010" cy="365125"/>
          </a:xfrm>
          <a:prstGeom prst="rect">
            <a:avLst/>
          </a:prstGeom>
        </p:spPr>
        <p:txBody>
          <a:bodyPr vert="horz" lIns="91440" tIns="45720" rIns="91440" bIns="45720" rtlCol="0" anchor="ctr"/>
          <a:lstStyle>
            <a:lvl1pPr algn="l">
              <a:defRPr sz="1050">
                <a:solidFill>
                  <a:srgbClr val="FFFFFF"/>
                </a:solidFill>
              </a:defRPr>
            </a:lvl1pPr>
          </a:lstStyle>
          <a:p>
            <a:fld id="{2E1F5172-9DC6-4992-BA96-E03821AEDFC2}" type="slidenum">
              <a:rPr lang="en-US" smtClean="0"/>
              <a:pPr/>
              <a:t>‹#›</a:t>
            </a:fld>
            <a:endParaRPr lang="en-US" dirty="0"/>
          </a:p>
        </p:txBody>
      </p:sp>
    </p:spTree>
    <p:extLst>
      <p:ext uri="{BB962C8B-B14F-4D97-AF65-F5344CB8AC3E}">
        <p14:creationId xmlns:p14="http://schemas.microsoft.com/office/powerpoint/2010/main" val="2792294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7077" y="839672"/>
            <a:ext cx="8136835" cy="849465"/>
          </a:xfrm>
        </p:spPr>
        <p:txBody>
          <a:bodyPr/>
          <a:lstStyle>
            <a:lvl1pPr>
              <a:defRPr>
                <a:solidFill>
                  <a:srgbClr val="00529B"/>
                </a:solidFill>
              </a:defRPr>
            </a:lvl1pPr>
          </a:lstStyle>
          <a:p>
            <a:r>
              <a:rPr lang="en-US" dirty="0"/>
              <a:t>Click to edit Master title style</a:t>
            </a:r>
          </a:p>
        </p:txBody>
      </p:sp>
      <p:sp>
        <p:nvSpPr>
          <p:cNvPr id="3" name="Content Placeholder 2"/>
          <p:cNvSpPr>
            <a:spLocks noGrp="1"/>
          </p:cNvSpPr>
          <p:nvPr>
            <p:ph idx="1"/>
          </p:nvPr>
        </p:nvSpPr>
        <p:spPr>
          <a:xfrm>
            <a:off x="649357" y="1803845"/>
            <a:ext cx="7964554" cy="4065249"/>
          </a:xfrm>
        </p:spPr>
        <p:txBody>
          <a:bodyPr>
            <a:normAutofit/>
          </a:bodyPr>
          <a:lstStyle>
            <a:lvl1pPr>
              <a:defRPr sz="2400"/>
            </a:lvl1pPr>
            <a:lvl2pPr>
              <a:defRPr sz="22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E1F5172-9DC6-4992-BA96-E03821AEDFC2}" type="slidenum">
              <a:rPr lang="en-US" smtClean="0"/>
              <a:t>‹#›</a:t>
            </a:fld>
            <a:endParaRPr lang="en-US" dirty="0"/>
          </a:p>
        </p:txBody>
      </p:sp>
      <p:cxnSp>
        <p:nvCxnSpPr>
          <p:cNvPr id="7" name="Straight Connector 6"/>
          <p:cNvCxnSpPr/>
          <p:nvPr userDrawn="1"/>
        </p:nvCxnSpPr>
        <p:spPr>
          <a:xfrm>
            <a:off x="357809" y="1710606"/>
            <a:ext cx="8428383"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338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lang="en-US" sz="4800" kern="1200" spc="-50" baseline="0" dirty="0">
                <a:solidFill>
                  <a:srgbClr val="00529B"/>
                </a:solidFill>
                <a:latin typeface="+mj-lt"/>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lgn="l" defTabSz="914400" rtl="0" eaLnBrk="1" latinLnBrk="0" hangingPunct="1">
              <a:lnSpc>
                <a:spcPct val="100000"/>
              </a:lnSpc>
              <a:spcBef>
                <a:spcPts val="200"/>
              </a:spcBef>
              <a:spcAft>
                <a:spcPts val="600"/>
              </a:spcAft>
              <a:buClr>
                <a:srgbClr val="91479B"/>
              </a:buClr>
              <a:buSzPct val="100000"/>
              <a:buFont typeface="Arial" panose="020B0604020202020204" pitchFamily="34" charset="0"/>
              <a:buNone/>
              <a:defRPr lang="en-US" sz="2000" kern="1200" cap="none" spc="50" baseline="0" dirty="0" smtClean="0">
                <a:solidFill>
                  <a:schemeClr val="tx1">
                    <a:lumMod val="75000"/>
                    <a:lumOff val="25000"/>
                  </a:schemeClr>
                </a:solidFill>
                <a:latin typeface="+mj-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2E1F5172-9DC6-4992-BA96-E03821AEDFC2}"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0" y="6345416"/>
            <a:ext cx="9144001" cy="512584"/>
          </a:xfrm>
          <a:prstGeom prst="rect">
            <a:avLst/>
          </a:prstGeom>
          <a:solidFill>
            <a:srgbClr val="E07A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a:off x="-1" y="6286485"/>
            <a:ext cx="9144001" cy="66484"/>
          </a:xfrm>
          <a:prstGeom prst="rect">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Slide Number Placeholder 5"/>
          <p:cNvSpPr txBox="1">
            <a:spLocks/>
          </p:cNvSpPr>
          <p:nvPr userDrawn="1"/>
        </p:nvSpPr>
        <p:spPr>
          <a:xfrm>
            <a:off x="413735" y="6424590"/>
            <a:ext cx="492010"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1F5172-9DC6-4992-BA96-E03821AEDFC2}" type="slidenum">
              <a:rPr lang="en-US" smtClean="0"/>
              <a:pPr/>
              <a:t>‹#›</a:t>
            </a:fld>
            <a:endParaRPr lang="en-US" dirty="0"/>
          </a:p>
        </p:txBody>
      </p:sp>
      <p:pic>
        <p:nvPicPr>
          <p:cNvPr id="13" name="Picture 2" descr="CEEDA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8852" b="22195"/>
          <a:stretch/>
        </p:blipFill>
        <p:spPr bwMode="auto">
          <a:xfrm>
            <a:off x="6347533" y="6411900"/>
            <a:ext cx="1576017" cy="4263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42479" y="6374971"/>
            <a:ext cx="914982" cy="424983"/>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23551" y="6374971"/>
            <a:ext cx="690360" cy="453472"/>
          </a:xfrm>
          <a:prstGeom prst="rect">
            <a:avLst/>
          </a:prstGeom>
        </p:spPr>
      </p:pic>
    </p:spTree>
    <p:extLst>
      <p:ext uri="{BB962C8B-B14F-4D97-AF65-F5344CB8AC3E}">
        <p14:creationId xmlns:p14="http://schemas.microsoft.com/office/powerpoint/2010/main" val="1139129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normAutofit/>
          </a:bodyPr>
          <a:lstStyle>
            <a:lvl1pPr algn="l" defTabSz="914400" rtl="0" eaLnBrk="1" latinLnBrk="0" hangingPunct="1">
              <a:lnSpc>
                <a:spcPct val="85000"/>
              </a:lnSpc>
              <a:spcBef>
                <a:spcPct val="0"/>
              </a:spcBef>
              <a:buNone/>
              <a:defRPr lang="en-US" sz="4800" kern="1200" spc="-50" baseline="0" dirty="0">
                <a:solidFill>
                  <a:srgbClr val="00529B"/>
                </a:solidFill>
                <a:latin typeface="+mj-lt"/>
                <a:ea typeface="+mj-ea"/>
                <a:cs typeface="+mj-cs"/>
              </a:defRPr>
            </a:lvl1pPr>
          </a:lstStyle>
          <a:p>
            <a:r>
              <a:rPr lang="en-US" dirty="0"/>
              <a:t>Click to edit Master title style</a:t>
            </a:r>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2E1F5172-9DC6-4992-BA96-E03821AEDFC2}" type="slidenum">
              <a:rPr lang="en-US" smtClean="0"/>
              <a:t>‹#›</a:t>
            </a:fld>
            <a:endParaRPr lang="en-US" dirty="0"/>
          </a:p>
        </p:txBody>
      </p:sp>
      <p:cxnSp>
        <p:nvCxnSpPr>
          <p:cNvPr id="9" name="Straight Connector 8"/>
          <p:cNvCxnSpPr/>
          <p:nvPr userDrawn="1"/>
        </p:nvCxnSpPr>
        <p:spPr>
          <a:xfrm>
            <a:off x="357809" y="1710606"/>
            <a:ext cx="8428383"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150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normAutofit/>
          </a:bodyPr>
          <a:lstStyle>
            <a:lvl1pPr algn="l" defTabSz="914400" rtl="0" eaLnBrk="1" latinLnBrk="0" hangingPunct="1">
              <a:lnSpc>
                <a:spcPct val="85000"/>
              </a:lnSpc>
              <a:spcBef>
                <a:spcPct val="0"/>
              </a:spcBef>
              <a:buNone/>
              <a:defRPr lang="en-US" sz="4800" kern="1200" spc="-50" baseline="0" dirty="0">
                <a:solidFill>
                  <a:srgbClr val="00529B"/>
                </a:solidFill>
                <a:latin typeface="+mj-lt"/>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822960" y="1846052"/>
            <a:ext cx="3703320" cy="736282"/>
          </a:xfrm>
        </p:spPr>
        <p:txBody>
          <a:bodyPr lIns="91440" rIns="91440" anchor="ctr">
            <a:noAutofit/>
          </a:bodyPr>
          <a:lstStyle>
            <a:lvl1pPr marL="0" indent="0">
              <a:buNone/>
              <a:defRPr sz="2400" b="0" cap="none" baseline="0">
                <a:solidFill>
                  <a:srgbClr val="BE362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lang="en-US" sz="2400" b="0" kern="1200" cap="none" spc="20" baseline="0" dirty="0" smtClean="0">
                <a:solidFill>
                  <a:srgbClr val="BE3627"/>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200"/>
              </a:spcBef>
              <a:spcAft>
                <a:spcPts val="600"/>
              </a:spcAft>
              <a:buClr>
                <a:srgbClr val="91479B"/>
              </a:buClr>
              <a:buSzPct val="100000"/>
              <a:buFont typeface="Arial" panose="020B0604020202020204" pitchFamily="34" charset="0"/>
              <a:buNone/>
            </a:pPr>
            <a:r>
              <a:rPr lang="en-US" dirty="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2E1F5172-9DC6-4992-BA96-E03821AEDFC2}" type="slidenum">
              <a:rPr lang="en-US" smtClean="0"/>
              <a:t>‹#›</a:t>
            </a:fld>
            <a:endParaRPr lang="en-US" dirty="0"/>
          </a:p>
        </p:txBody>
      </p:sp>
      <p:cxnSp>
        <p:nvCxnSpPr>
          <p:cNvPr id="11" name="Straight Connector 10"/>
          <p:cNvCxnSpPr/>
          <p:nvPr userDrawn="1"/>
        </p:nvCxnSpPr>
        <p:spPr>
          <a:xfrm>
            <a:off x="357809" y="1710606"/>
            <a:ext cx="8428383"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4394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defTabSz="914400" rtl="0" eaLnBrk="1" latinLnBrk="0" hangingPunct="1">
              <a:lnSpc>
                <a:spcPct val="85000"/>
              </a:lnSpc>
              <a:spcBef>
                <a:spcPct val="0"/>
              </a:spcBef>
              <a:buNone/>
              <a:defRPr lang="en-US" sz="4800" kern="1200" spc="-50" baseline="0" dirty="0">
                <a:solidFill>
                  <a:srgbClr val="00529B"/>
                </a:solidFill>
                <a:latin typeface="+mj-lt"/>
                <a:ea typeface="+mj-ea"/>
                <a:cs typeface="+mj-cs"/>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2E1F5172-9DC6-4992-BA96-E03821AEDFC2}" type="slidenum">
              <a:rPr lang="en-US" smtClean="0"/>
              <a:t>‹#›</a:t>
            </a:fld>
            <a:endParaRPr lang="en-US" dirty="0"/>
          </a:p>
        </p:txBody>
      </p:sp>
      <p:cxnSp>
        <p:nvCxnSpPr>
          <p:cNvPr id="6" name="Straight Connector 5"/>
          <p:cNvCxnSpPr/>
          <p:nvPr userDrawn="1"/>
        </p:nvCxnSpPr>
        <p:spPr>
          <a:xfrm>
            <a:off x="357809" y="1710606"/>
            <a:ext cx="8428383"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978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E1F5172-9DC6-4992-BA96-E03821AEDFC2}" type="slidenum">
              <a:rPr lang="en-US" smtClean="0"/>
              <a:pPr/>
              <a:t>‹#›</a:t>
            </a:fld>
            <a:endParaRPr lang="en-US" dirty="0"/>
          </a:p>
        </p:txBody>
      </p:sp>
    </p:spTree>
    <p:extLst>
      <p:ext uri="{BB962C8B-B14F-4D97-AF65-F5344CB8AC3E}">
        <p14:creationId xmlns:p14="http://schemas.microsoft.com/office/powerpoint/2010/main" val="94942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345416"/>
            <a:ext cx="9144001" cy="512584"/>
          </a:xfrm>
          <a:prstGeom prst="rect">
            <a:avLst/>
          </a:prstGeom>
          <a:solidFill>
            <a:srgbClr val="E07A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286485"/>
            <a:ext cx="9144001" cy="66484"/>
          </a:xfrm>
          <a:prstGeom prst="rect">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57809" y="902763"/>
            <a:ext cx="8136835" cy="84946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75861" y="1803845"/>
            <a:ext cx="7938050" cy="4065249"/>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13735" y="6424590"/>
            <a:ext cx="492010" cy="365125"/>
          </a:xfrm>
          <a:prstGeom prst="rect">
            <a:avLst/>
          </a:prstGeom>
        </p:spPr>
        <p:txBody>
          <a:bodyPr vert="horz" lIns="91440" tIns="45720" rIns="91440" bIns="45720" rtlCol="0" anchor="ctr"/>
          <a:lstStyle>
            <a:lvl1pPr algn="l">
              <a:defRPr sz="1050">
                <a:solidFill>
                  <a:srgbClr val="FFFFFF"/>
                </a:solidFill>
              </a:defRPr>
            </a:lvl1pPr>
          </a:lstStyle>
          <a:p>
            <a:fld id="{2E1F5172-9DC6-4992-BA96-E03821AEDFC2}" type="slidenum">
              <a:rPr lang="en-US" smtClean="0"/>
              <a:pPr/>
              <a:t>‹#›</a:t>
            </a:fld>
            <a:endParaRPr lang="en-US" dirty="0"/>
          </a:p>
        </p:txBody>
      </p:sp>
      <p:pic>
        <p:nvPicPr>
          <p:cNvPr id="1026" name="Picture 2" descr="CEEDAR"/>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18852" b="22195"/>
          <a:stretch/>
        </p:blipFill>
        <p:spPr bwMode="auto">
          <a:xfrm>
            <a:off x="6347533" y="6411900"/>
            <a:ext cx="1576017" cy="4263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242479" y="6374971"/>
            <a:ext cx="914982" cy="424983"/>
          </a:xfrm>
          <a:prstGeom prst="rect">
            <a:avLst/>
          </a:prstGeom>
        </p:spPr>
      </p:pic>
      <p:grpSp>
        <p:nvGrpSpPr>
          <p:cNvPr id="16" name="Group 15"/>
          <p:cNvGrpSpPr/>
          <p:nvPr userDrawn="1"/>
        </p:nvGrpSpPr>
        <p:grpSpPr>
          <a:xfrm>
            <a:off x="108234" y="52044"/>
            <a:ext cx="8937233" cy="636578"/>
            <a:chOff x="108234" y="52044"/>
            <a:chExt cx="8937233" cy="636578"/>
          </a:xfrm>
        </p:grpSpPr>
        <p:pic>
          <p:nvPicPr>
            <p:cNvPr id="17" name="Picture 1"/>
            <p:cNvPicPr>
              <a:picLocks noChangeAspect="1"/>
            </p:cNvPicPr>
            <p:nvPr userDrawn="1"/>
          </p:nvPicPr>
          <p:blipFill rotWithShape="1">
            <a:blip r:embed="rId11">
              <a:extLst>
                <a:ext uri="{28A0092B-C50C-407E-A947-70E740481C1C}">
                  <a14:useLocalDpi xmlns:a14="http://schemas.microsoft.com/office/drawing/2010/main" val="0"/>
                </a:ext>
              </a:extLst>
            </a:blip>
            <a:srcRect t="10292" r="88380" b="16522"/>
            <a:stretch/>
          </p:blipFill>
          <p:spPr bwMode="auto">
            <a:xfrm>
              <a:off x="108234" y="52044"/>
              <a:ext cx="797510" cy="63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
            <p:cNvPicPr>
              <a:picLocks noChangeAspect="1"/>
            </p:cNvPicPr>
            <p:nvPr userDrawn="1"/>
          </p:nvPicPr>
          <p:blipFill rotWithShape="1">
            <a:blip r:embed="rId11">
              <a:extLst>
                <a:ext uri="{28A0092B-C50C-407E-A947-70E740481C1C}">
                  <a14:useLocalDpi xmlns:a14="http://schemas.microsoft.com/office/drawing/2010/main" val="0"/>
                </a:ext>
              </a:extLst>
            </a:blip>
            <a:srcRect l="11548" t="22871" r="409" b="27957"/>
            <a:stretch/>
          </p:blipFill>
          <p:spPr bwMode="auto">
            <a:xfrm>
              <a:off x="994772" y="85412"/>
              <a:ext cx="8050695" cy="56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923551" y="6374971"/>
            <a:ext cx="690360" cy="453472"/>
          </a:xfrm>
          <a:prstGeom prst="rect">
            <a:avLst/>
          </a:prstGeom>
        </p:spPr>
      </p:pic>
    </p:spTree>
    <p:extLst>
      <p:ext uri="{BB962C8B-B14F-4D97-AF65-F5344CB8AC3E}">
        <p14:creationId xmlns:p14="http://schemas.microsoft.com/office/powerpoint/2010/main" val="362647144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6" r:id="rId7"/>
  </p:sldLayoutIdLst>
  <p:hf hdr="0" ftr="0" dt="0"/>
  <p:txStyles>
    <p:titleStyle>
      <a:lvl1pPr algn="l" defTabSz="914400" rtl="0" eaLnBrk="1" latinLnBrk="0" hangingPunct="1">
        <a:lnSpc>
          <a:spcPct val="85000"/>
        </a:lnSpc>
        <a:spcBef>
          <a:spcPct val="0"/>
        </a:spcBef>
        <a:buNone/>
        <a:defRPr lang="en-US" sz="4400" kern="1200" spc="-50" baseline="0" dirty="0">
          <a:solidFill>
            <a:srgbClr val="00529B"/>
          </a:solidFill>
          <a:latin typeface="+mj-lt"/>
          <a:ea typeface="+mj-ea"/>
          <a:cs typeface="+mj-cs"/>
        </a:defRPr>
      </a:lvl1pPr>
    </p:titleStyle>
    <p:bodyStyle>
      <a:lvl1pPr marL="173038" indent="-173038" algn="l" defTabSz="914400" rtl="0" eaLnBrk="1" latinLnBrk="0" hangingPunct="1">
        <a:lnSpc>
          <a:spcPct val="100000"/>
        </a:lnSpc>
        <a:spcBef>
          <a:spcPts val="200"/>
        </a:spcBef>
        <a:spcAft>
          <a:spcPts val="600"/>
        </a:spcAft>
        <a:buClr>
          <a:srgbClr val="91479B"/>
        </a:buClr>
        <a:buSzPct val="100000"/>
        <a:buFont typeface="Arial" panose="020B0604020202020204" pitchFamily="34" charset="0"/>
        <a:buChar char="•"/>
        <a:defRPr sz="2400" kern="1200" spc="20" baseline="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600"/>
        </a:spcAft>
        <a:buClr>
          <a:srgbClr val="91479B"/>
        </a:buClr>
        <a:buFont typeface="Arial" panose="020B0604020202020204" pitchFamily="34" charset="0"/>
        <a:buChar char="•"/>
        <a:defRPr sz="2200" kern="1200" spc="20" baseline="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600"/>
        </a:spcAft>
        <a:buClr>
          <a:srgbClr val="91479B"/>
        </a:buClr>
        <a:buFont typeface="Arial" panose="020B0604020202020204" pitchFamily="34" charset="0"/>
        <a:buChar char="•"/>
        <a:defRPr sz="1800" kern="1200" spc="20" baseline="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600"/>
        </a:spcAft>
        <a:buClr>
          <a:srgbClr val="91479B"/>
        </a:buClr>
        <a:buFont typeface="Arial" panose="020B0604020202020204" pitchFamily="34" charset="0"/>
        <a:buChar char="•"/>
        <a:defRPr sz="1800" kern="1200" spc="20" baseline="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600"/>
        </a:spcAft>
        <a:buClr>
          <a:srgbClr val="91479B"/>
        </a:buClr>
        <a:buFont typeface="Arial" panose="020B0604020202020204" pitchFamily="34" charset="0"/>
        <a:buChar char="•"/>
        <a:defRPr sz="1800" kern="1200" spc="20" baseline="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highleveragepractices.org/701-2/"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www.highleveragepractices.org/"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file:////cec.sped.org/cecfs/SharedFiles/Policy%20&amp;amp;%20Advocacy%20Services/DPP/HLP/2018/HLP%20Cynthia/Draft%20PD%20GUIDE/www.highleveragepractices.org" TargetMode="External"/><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CFDC5-D274-458B-91D6-A7D90E121F71}"/>
              </a:ext>
            </a:extLst>
          </p:cNvPr>
          <p:cNvSpPr>
            <a:spLocks noGrp="1"/>
          </p:cNvSpPr>
          <p:nvPr>
            <p:ph type="ctrTitle"/>
          </p:nvPr>
        </p:nvSpPr>
        <p:spPr/>
        <p:txBody>
          <a:bodyPr/>
          <a:lstStyle/>
          <a:p>
            <a:r>
              <a:rPr lang="en-US" dirty="0"/>
              <a:t>High-Leverage Practices in Special Education</a:t>
            </a:r>
          </a:p>
        </p:txBody>
      </p:sp>
      <p:sp>
        <p:nvSpPr>
          <p:cNvPr id="3" name="Subtitle 2">
            <a:extLst>
              <a:ext uri="{FF2B5EF4-FFF2-40B4-BE49-F238E27FC236}">
                <a16:creationId xmlns:a16="http://schemas.microsoft.com/office/drawing/2014/main" id="{BB8D4A62-02D2-451B-B04D-447941D002E9}"/>
              </a:ext>
            </a:extLst>
          </p:cNvPr>
          <p:cNvSpPr>
            <a:spLocks noGrp="1"/>
          </p:cNvSpPr>
          <p:nvPr>
            <p:ph type="subTitle" idx="1"/>
          </p:nvPr>
        </p:nvSpPr>
        <p:spPr/>
        <p:txBody>
          <a:bodyPr/>
          <a:lstStyle/>
          <a:p>
            <a:r>
              <a:rPr lang="en-US" dirty="0"/>
              <a:t>A Professional Development Guide for School Leaders</a:t>
            </a:r>
          </a:p>
        </p:txBody>
      </p:sp>
      <p:sp>
        <p:nvSpPr>
          <p:cNvPr id="4" name="Slide Number Placeholder 3">
            <a:extLst>
              <a:ext uri="{FF2B5EF4-FFF2-40B4-BE49-F238E27FC236}">
                <a16:creationId xmlns:a16="http://schemas.microsoft.com/office/drawing/2014/main" id="{EB6AB6A8-6510-466E-B458-0E4E17FAB9C5}"/>
              </a:ext>
            </a:extLst>
          </p:cNvPr>
          <p:cNvSpPr>
            <a:spLocks noGrp="1"/>
          </p:cNvSpPr>
          <p:nvPr>
            <p:ph type="sldNum" sz="quarter" idx="4"/>
          </p:nvPr>
        </p:nvSpPr>
        <p:spPr/>
        <p:txBody>
          <a:bodyPr/>
          <a:lstStyle/>
          <a:p>
            <a:fld id="{2E1F5172-9DC6-4992-BA96-E03821AEDFC2}" type="slidenum">
              <a:rPr lang="en-US" smtClean="0"/>
              <a:pPr/>
              <a:t>1</a:t>
            </a:fld>
            <a:endParaRPr lang="en-US" dirty="0"/>
          </a:p>
        </p:txBody>
      </p:sp>
    </p:spTree>
    <p:extLst>
      <p:ext uri="{BB962C8B-B14F-4D97-AF65-F5344CB8AC3E}">
        <p14:creationId xmlns:p14="http://schemas.microsoft.com/office/powerpoint/2010/main" val="1130294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Need examples of HLPs in action</a:t>
            </a:r>
          </a:p>
        </p:txBody>
      </p:sp>
      <p:sp>
        <p:nvSpPr>
          <p:cNvPr id="4" name="Content Placeholder 2"/>
          <p:cNvSpPr txBox="1">
            <a:spLocks/>
          </p:cNvSpPr>
          <p:nvPr/>
        </p:nvSpPr>
        <p:spPr>
          <a:xfrm>
            <a:off x="309156" y="2053210"/>
            <a:ext cx="8906124" cy="2528125"/>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i="1" dirty="0"/>
              <a:t>Teaching Exceptional Children </a:t>
            </a:r>
            <a:r>
              <a:rPr lang="en-US" dirty="0"/>
              <a:t>Special HLP Edition – “Putting HLPs into Practice” – March/April 2018</a:t>
            </a:r>
          </a:p>
        </p:txBody>
      </p:sp>
      <p:pic>
        <p:nvPicPr>
          <p:cNvPr id="5" name="Picture 4" descr="Teaching Exceptional Children book">
            <a:extLst>
              <a:ext uri="{FF2B5EF4-FFF2-40B4-BE49-F238E27FC236}">
                <a16:creationId xmlns:a16="http://schemas.microsoft.com/office/drawing/2014/main" id="{7520632E-D6EA-46E5-9E6A-96A98B0BB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3130" y="3209905"/>
            <a:ext cx="2257740" cy="2896004"/>
          </a:xfrm>
          <a:prstGeom prst="rect">
            <a:avLst/>
          </a:prstGeom>
        </p:spPr>
      </p:pic>
      <p:sp>
        <p:nvSpPr>
          <p:cNvPr id="7" name="Slide Number Placeholder 3">
            <a:extLst>
              <a:ext uri="{FF2B5EF4-FFF2-40B4-BE49-F238E27FC236}">
                <a16:creationId xmlns:a16="http://schemas.microsoft.com/office/drawing/2014/main" id="{0DFC1D2E-9BBD-47DB-B4EB-5F5F11BF899C}"/>
              </a:ext>
            </a:extLst>
          </p:cNvPr>
          <p:cNvSpPr>
            <a:spLocks noGrp="1"/>
          </p:cNvSpPr>
          <p:nvPr>
            <p:ph type="sldNum" sz="quarter" idx="12"/>
          </p:nvPr>
        </p:nvSpPr>
        <p:spPr>
          <a:xfrm>
            <a:off x="413735" y="6424590"/>
            <a:ext cx="492010" cy="365125"/>
          </a:xfrm>
        </p:spPr>
        <p:txBody>
          <a:bodyPr/>
          <a:lstStyle/>
          <a:p>
            <a:fld id="{2E1F5172-9DC6-4992-BA96-E03821AEDFC2}" type="slidenum">
              <a:rPr lang="en-US" smtClean="0"/>
              <a:t>10</a:t>
            </a:fld>
            <a:endParaRPr lang="en-US" dirty="0"/>
          </a:p>
        </p:txBody>
      </p:sp>
    </p:spTree>
    <p:extLst>
      <p:ext uri="{BB962C8B-B14F-4D97-AF65-F5344CB8AC3E}">
        <p14:creationId xmlns:p14="http://schemas.microsoft.com/office/powerpoint/2010/main" val="2767273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4B2D31-C963-4C35-BD7C-49AFE3F351A3}"/>
              </a:ext>
            </a:extLst>
          </p:cNvPr>
          <p:cNvSpPr txBox="1">
            <a:spLocks/>
          </p:cNvSpPr>
          <p:nvPr/>
        </p:nvSpPr>
        <p:spPr>
          <a:xfrm>
            <a:off x="597718" y="1110615"/>
            <a:ext cx="8260532" cy="857250"/>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solidFill>
                  <a:srgbClr val="00529B"/>
                </a:solidFill>
                <a:latin typeface="+mj-lt"/>
              </a:rPr>
              <a:t>High-Leverage Practices Videos</a:t>
            </a:r>
          </a:p>
        </p:txBody>
      </p:sp>
      <p:pic>
        <p:nvPicPr>
          <p:cNvPr id="9" name="Picture 8" descr="Screenshot of a High-Leverage Pracitce video">
            <a:extLst>
              <a:ext uri="{FF2B5EF4-FFF2-40B4-BE49-F238E27FC236}">
                <a16:creationId xmlns:a16="http://schemas.microsoft.com/office/drawing/2014/main" id="{40126AA7-0F27-4260-8F20-73F6865344D3}"/>
              </a:ext>
            </a:extLst>
          </p:cNvPr>
          <p:cNvPicPr>
            <a:picLocks noChangeAspect="1"/>
          </p:cNvPicPr>
          <p:nvPr/>
        </p:nvPicPr>
        <p:blipFill rotWithShape="1">
          <a:blip r:embed="rId2"/>
          <a:srcRect l="15741" t="29259" r="37963" b="34316"/>
          <a:stretch/>
        </p:blipFill>
        <p:spPr>
          <a:xfrm>
            <a:off x="2730019" y="1984996"/>
            <a:ext cx="3529252" cy="1735421"/>
          </a:xfrm>
          <a:prstGeom prst="rect">
            <a:avLst/>
          </a:prstGeom>
        </p:spPr>
      </p:pic>
      <p:pic>
        <p:nvPicPr>
          <p:cNvPr id="6" name="Picture 5" descr="a film roll">
            <a:extLst>
              <a:ext uri="{FF2B5EF4-FFF2-40B4-BE49-F238E27FC236}">
                <a16:creationId xmlns:a16="http://schemas.microsoft.com/office/drawing/2014/main" id="{B9975093-61E1-48CC-A89E-9BA9CBCD2FC0}"/>
              </a:ext>
            </a:extLst>
          </p:cNvPr>
          <p:cNvPicPr>
            <a:picLocks noChangeAspect="1"/>
          </p:cNvPicPr>
          <p:nvPr/>
        </p:nvPicPr>
        <p:blipFill rotWithShape="1">
          <a:blip r:embed="rId3">
            <a:extLst>
              <a:ext uri="{28A0092B-C50C-407E-A947-70E740481C1C}">
                <a14:useLocalDpi xmlns:a14="http://schemas.microsoft.com/office/drawing/2010/main" val="0"/>
              </a:ext>
            </a:extLst>
          </a:blip>
          <a:srcRect b="33096"/>
          <a:stretch/>
        </p:blipFill>
        <p:spPr>
          <a:xfrm>
            <a:off x="2396671" y="3917883"/>
            <a:ext cx="4195947" cy="2105427"/>
          </a:xfrm>
          <a:prstGeom prst="rect">
            <a:avLst/>
          </a:prstGeom>
        </p:spPr>
      </p:pic>
      <p:sp>
        <p:nvSpPr>
          <p:cNvPr id="7" name="Rectangle 6">
            <a:extLst>
              <a:ext uri="{FF2B5EF4-FFF2-40B4-BE49-F238E27FC236}">
                <a16:creationId xmlns:a16="http://schemas.microsoft.com/office/drawing/2014/main" id="{76E97316-FA4C-42EE-94BA-C44C137398F9}"/>
              </a:ext>
            </a:extLst>
          </p:cNvPr>
          <p:cNvSpPr>
            <a:spLocks noChangeArrowheads="1"/>
          </p:cNvSpPr>
          <p:nvPr/>
        </p:nvSpPr>
        <p:spPr bwMode="auto">
          <a:xfrm>
            <a:off x="2496680" y="4262710"/>
            <a:ext cx="3995928" cy="1415772"/>
          </a:xfrm>
          <a:prstGeom prst="rect">
            <a:avLst/>
          </a:prstGeom>
          <a:solidFill>
            <a:srgbClr val="91479B">
              <a:alpha val="25000"/>
            </a:srgbClr>
          </a:solidFill>
          <a:ln>
            <a:noFill/>
          </a:ln>
          <a:effectLst/>
        </p:spPr>
        <p:txBody>
          <a:bodyPr vert="horz" wrap="squar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altLang="en-US" sz="1400" b="1" dirty="0">
                <a:solidFill>
                  <a:srgbClr val="00529B"/>
                </a:solidFill>
              </a:rPr>
              <a:t>Video Library</a:t>
            </a:r>
          </a:p>
          <a:p>
            <a:pPr marL="285750" lvl="0" indent="-285750" eaLnBrk="0" fontAlgn="base" hangingPunct="0">
              <a:spcBef>
                <a:spcPct val="0"/>
              </a:spcBef>
              <a:spcAft>
                <a:spcPct val="0"/>
              </a:spcAft>
              <a:buClr>
                <a:srgbClr val="91479B"/>
              </a:buClr>
              <a:buFont typeface="Wingdings" panose="05000000000000000000" pitchFamily="2" charset="2"/>
              <a:buChar char="§"/>
            </a:pPr>
            <a:r>
              <a:rPr lang="en-US" altLang="en-US" sz="1200" b="1" dirty="0">
                <a:solidFill>
                  <a:srgbClr val="00529B"/>
                </a:solidFill>
              </a:rPr>
              <a:t>Introduction Video</a:t>
            </a:r>
          </a:p>
          <a:p>
            <a:pPr marL="285750" indent="-285750" eaLnBrk="0" fontAlgn="base" hangingPunct="0">
              <a:spcBef>
                <a:spcPct val="0"/>
              </a:spcBef>
              <a:spcAft>
                <a:spcPct val="0"/>
              </a:spcAft>
              <a:buClr>
                <a:srgbClr val="91479B"/>
              </a:buClr>
              <a:buFont typeface="Wingdings" panose="05000000000000000000" pitchFamily="2" charset="2"/>
              <a:buChar char="§"/>
            </a:pPr>
            <a:r>
              <a:rPr lang="en-US" altLang="en-US" sz="1200" b="1" dirty="0">
                <a:solidFill>
                  <a:srgbClr val="00529B"/>
                </a:solidFill>
              </a:rPr>
              <a:t>HLPs #8 and #22: Feedback</a:t>
            </a:r>
          </a:p>
          <a:p>
            <a:pPr marL="285750" lvl="0" indent="-285750" eaLnBrk="0" fontAlgn="base" hangingPunct="0">
              <a:spcBef>
                <a:spcPct val="0"/>
              </a:spcBef>
              <a:spcAft>
                <a:spcPct val="0"/>
              </a:spcAft>
              <a:buClr>
                <a:srgbClr val="91479B"/>
              </a:buClr>
              <a:buFont typeface="Wingdings" panose="05000000000000000000" pitchFamily="2" charset="2"/>
              <a:buChar char="§"/>
            </a:pPr>
            <a:r>
              <a:rPr lang="en-US" altLang="en-US" sz="1200" b="1" dirty="0">
                <a:solidFill>
                  <a:srgbClr val="00529B"/>
                </a:solidFill>
              </a:rPr>
              <a:t>HLP #12: Systematically Design Instruction</a:t>
            </a:r>
          </a:p>
          <a:p>
            <a:pPr marL="285750" lvl="0" indent="-285750" eaLnBrk="0" fontAlgn="base" hangingPunct="0">
              <a:spcBef>
                <a:spcPct val="0"/>
              </a:spcBef>
              <a:spcAft>
                <a:spcPct val="0"/>
              </a:spcAft>
              <a:buClr>
                <a:srgbClr val="91479B"/>
              </a:buClr>
              <a:buFont typeface="Wingdings" panose="05000000000000000000" pitchFamily="2" charset="2"/>
              <a:buChar char="§"/>
            </a:pPr>
            <a:r>
              <a:rPr lang="en-US" altLang="en-US" sz="1200" b="1" dirty="0">
                <a:solidFill>
                  <a:srgbClr val="00529B"/>
                </a:solidFill>
              </a:rPr>
              <a:t>HLP #16: Use Explicit Instruction</a:t>
            </a:r>
          </a:p>
          <a:p>
            <a:pPr marL="285750" lvl="0" indent="-285750" eaLnBrk="0" fontAlgn="base" hangingPunct="0">
              <a:spcBef>
                <a:spcPct val="0"/>
              </a:spcBef>
              <a:spcAft>
                <a:spcPct val="0"/>
              </a:spcAft>
              <a:buClr>
                <a:srgbClr val="91479B"/>
              </a:buClr>
              <a:buFont typeface="Wingdings" panose="05000000000000000000" pitchFamily="2" charset="2"/>
              <a:buChar char="§"/>
            </a:pPr>
            <a:r>
              <a:rPr lang="en-US" altLang="en-US" sz="1200" b="1" dirty="0">
                <a:solidFill>
                  <a:srgbClr val="00529B"/>
                </a:solidFill>
              </a:rPr>
              <a:t>HLP #18: Student Engagement</a:t>
            </a:r>
          </a:p>
          <a:p>
            <a:pPr marL="285750" lvl="0" indent="-285750" eaLnBrk="0" fontAlgn="base" hangingPunct="0">
              <a:spcBef>
                <a:spcPct val="0"/>
              </a:spcBef>
              <a:spcAft>
                <a:spcPct val="0"/>
              </a:spcAft>
              <a:buClr>
                <a:srgbClr val="91479B"/>
              </a:buClr>
              <a:buFont typeface="Wingdings" panose="05000000000000000000" pitchFamily="2" charset="2"/>
              <a:buChar char="§"/>
            </a:pPr>
            <a:r>
              <a:rPr lang="en-US" altLang="en-US" sz="1200" b="1" dirty="0">
                <a:solidFill>
                  <a:srgbClr val="00529B"/>
                </a:solidFill>
              </a:rPr>
              <a:t>HLP #7: Learning Environment</a:t>
            </a:r>
          </a:p>
        </p:txBody>
      </p:sp>
      <p:sp>
        <p:nvSpPr>
          <p:cNvPr id="11" name="Slide Number Placeholder 3">
            <a:extLst>
              <a:ext uri="{FF2B5EF4-FFF2-40B4-BE49-F238E27FC236}">
                <a16:creationId xmlns:a16="http://schemas.microsoft.com/office/drawing/2014/main" id="{D53FBA53-170E-4F55-BB6F-B16E854046AA}"/>
              </a:ext>
            </a:extLst>
          </p:cNvPr>
          <p:cNvSpPr>
            <a:spLocks noGrp="1"/>
          </p:cNvSpPr>
          <p:nvPr>
            <p:ph type="sldNum" sz="quarter" idx="12"/>
          </p:nvPr>
        </p:nvSpPr>
        <p:spPr>
          <a:xfrm>
            <a:off x="413735" y="6424590"/>
            <a:ext cx="492010" cy="365125"/>
          </a:xfrm>
        </p:spPr>
        <p:txBody>
          <a:bodyPr/>
          <a:lstStyle/>
          <a:p>
            <a:fld id="{2E1F5172-9DC6-4992-BA96-E03821AEDFC2}" type="slidenum">
              <a:rPr lang="en-US" smtClean="0"/>
              <a:t>11</a:t>
            </a:fld>
            <a:endParaRPr lang="en-US" dirty="0"/>
          </a:p>
        </p:txBody>
      </p:sp>
    </p:spTree>
    <p:extLst>
      <p:ext uri="{BB962C8B-B14F-4D97-AF65-F5344CB8AC3E}">
        <p14:creationId xmlns:p14="http://schemas.microsoft.com/office/powerpoint/2010/main" val="409625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the HLP #16 video">
            <a:extLst>
              <a:ext uri="{FF2B5EF4-FFF2-40B4-BE49-F238E27FC236}">
                <a16:creationId xmlns:a16="http://schemas.microsoft.com/office/drawing/2014/main" id="{A36908E0-3257-2D4F-A54C-D08474D53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35" y="757651"/>
            <a:ext cx="8140700" cy="4584700"/>
          </a:xfrm>
          <a:prstGeom prst="rect">
            <a:avLst/>
          </a:prstGeom>
        </p:spPr>
      </p:pic>
      <p:sp>
        <p:nvSpPr>
          <p:cNvPr id="4" name="TextBox 3">
            <a:extLst>
              <a:ext uri="{FF2B5EF4-FFF2-40B4-BE49-F238E27FC236}">
                <a16:creationId xmlns:a16="http://schemas.microsoft.com/office/drawing/2014/main" id="{2A3A3D61-FC56-9246-A2A5-668A98BA84E0}"/>
              </a:ext>
            </a:extLst>
          </p:cNvPr>
          <p:cNvSpPr txBox="1"/>
          <p:nvPr/>
        </p:nvSpPr>
        <p:spPr>
          <a:xfrm>
            <a:off x="3118979" y="5342351"/>
            <a:ext cx="3488455" cy="584775"/>
          </a:xfrm>
          <a:prstGeom prst="rect">
            <a:avLst/>
          </a:prstGeom>
          <a:noFill/>
        </p:spPr>
        <p:txBody>
          <a:bodyPr wrap="none" rtlCol="0">
            <a:spAutoFit/>
          </a:bodyPr>
          <a:lstStyle/>
          <a:p>
            <a:r>
              <a:rPr lang="en-US" sz="3200" dirty="0"/>
              <a:t>Explicit Instruction</a:t>
            </a:r>
          </a:p>
        </p:txBody>
      </p:sp>
      <p:sp>
        <p:nvSpPr>
          <p:cNvPr id="12" name="Rectangle 11">
            <a:hlinkClick r:id="rId4"/>
            <a:extLst>
              <a:ext uri="{FF2B5EF4-FFF2-40B4-BE49-F238E27FC236}">
                <a16:creationId xmlns:a16="http://schemas.microsoft.com/office/drawing/2014/main" id="{91C992D5-1D65-8C40-B592-10A2F2E8EBF7}"/>
              </a:ext>
            </a:extLst>
          </p:cNvPr>
          <p:cNvSpPr/>
          <p:nvPr/>
        </p:nvSpPr>
        <p:spPr>
          <a:xfrm>
            <a:off x="2744679" y="5886509"/>
            <a:ext cx="4237057" cy="369332"/>
          </a:xfrm>
          <a:prstGeom prst="rect">
            <a:avLst/>
          </a:prstGeom>
        </p:spPr>
        <p:txBody>
          <a:bodyPr wrap="none">
            <a:spAutoFit/>
          </a:bodyPr>
          <a:lstStyle/>
          <a:p>
            <a:r>
              <a:rPr lang="en-US" dirty="0"/>
              <a:t>https://highleveragepractices.org/701-2/</a:t>
            </a:r>
          </a:p>
        </p:txBody>
      </p:sp>
      <p:sp>
        <p:nvSpPr>
          <p:cNvPr id="11" name="Slide Number Placeholder 3">
            <a:extLst>
              <a:ext uri="{FF2B5EF4-FFF2-40B4-BE49-F238E27FC236}">
                <a16:creationId xmlns:a16="http://schemas.microsoft.com/office/drawing/2014/main" id="{D53FBA53-170E-4F55-BB6F-B16E854046AA}"/>
              </a:ext>
            </a:extLst>
          </p:cNvPr>
          <p:cNvSpPr>
            <a:spLocks noGrp="1"/>
          </p:cNvSpPr>
          <p:nvPr>
            <p:ph type="sldNum" sz="quarter" idx="12"/>
          </p:nvPr>
        </p:nvSpPr>
        <p:spPr>
          <a:xfrm>
            <a:off x="413735" y="6424590"/>
            <a:ext cx="492010" cy="365125"/>
          </a:xfrm>
        </p:spPr>
        <p:txBody>
          <a:bodyPr/>
          <a:lstStyle/>
          <a:p>
            <a:fld id="{2E1F5172-9DC6-4992-BA96-E03821AEDFC2}" type="slidenum">
              <a:rPr lang="en-US" smtClean="0"/>
              <a:t>12</a:t>
            </a:fld>
            <a:endParaRPr lang="en-US" dirty="0"/>
          </a:p>
        </p:txBody>
      </p:sp>
    </p:spTree>
    <p:extLst>
      <p:ext uri="{BB962C8B-B14F-4D97-AF65-F5344CB8AC3E}">
        <p14:creationId xmlns:p14="http://schemas.microsoft.com/office/powerpoint/2010/main" val="1067931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E5B3-7875-4FAF-9ED0-2E1DEA17AD75}"/>
              </a:ext>
            </a:extLst>
          </p:cNvPr>
          <p:cNvSpPr>
            <a:spLocks noGrp="1"/>
          </p:cNvSpPr>
          <p:nvPr>
            <p:ph type="title"/>
          </p:nvPr>
        </p:nvSpPr>
        <p:spPr/>
        <p:txBody>
          <a:bodyPr/>
          <a:lstStyle/>
          <a:p>
            <a:r>
              <a:rPr lang="en-US" dirty="0"/>
              <a:t>What’s Next?</a:t>
            </a:r>
          </a:p>
        </p:txBody>
      </p:sp>
      <p:sp>
        <p:nvSpPr>
          <p:cNvPr id="5" name="Content Placeholder 2">
            <a:extLst>
              <a:ext uri="{FF2B5EF4-FFF2-40B4-BE49-F238E27FC236}">
                <a16:creationId xmlns:a16="http://schemas.microsoft.com/office/drawing/2014/main" id="{1CFDD0F6-4725-4738-B6F4-A1893420EC95}"/>
              </a:ext>
            </a:extLst>
          </p:cNvPr>
          <p:cNvSpPr txBox="1">
            <a:spLocks/>
          </p:cNvSpPr>
          <p:nvPr/>
        </p:nvSpPr>
        <p:spPr>
          <a:xfrm>
            <a:off x="106680" y="2581044"/>
            <a:ext cx="5276850" cy="2440744"/>
          </a:xfrm>
          <a:prstGeom prst="rect">
            <a:avLst/>
          </a:prstGeom>
          <a:noFill/>
          <a:ln w="19050">
            <a:noFill/>
          </a:ln>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endParaRPr lang="en-US" sz="2175" dirty="0"/>
          </a:p>
          <a:p>
            <a:r>
              <a:rPr lang="en-US" sz="2175" dirty="0"/>
              <a:t>National Professional Resources, Inc. and Council for Exceptional Children – Laminated Guides</a:t>
            </a:r>
          </a:p>
          <a:p>
            <a:pPr marL="0" indent="0">
              <a:buNone/>
            </a:pPr>
            <a:endParaRPr lang="en-US" sz="600" dirty="0"/>
          </a:p>
          <a:p>
            <a:endParaRPr lang="en-US" sz="2175" dirty="0"/>
          </a:p>
        </p:txBody>
      </p:sp>
      <p:pic>
        <p:nvPicPr>
          <p:cNvPr id="4" name="Picture 3" descr="High-Leverage Practices laminated guides">
            <a:extLst>
              <a:ext uri="{FF2B5EF4-FFF2-40B4-BE49-F238E27FC236}">
                <a16:creationId xmlns:a16="http://schemas.microsoft.com/office/drawing/2014/main" id="{AC47E8AE-F83A-4A7E-A59D-6F98EB969E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010"/>
          <a:stretch/>
        </p:blipFill>
        <p:spPr>
          <a:xfrm>
            <a:off x="5431405" y="2419350"/>
            <a:ext cx="3063239" cy="2419558"/>
          </a:xfrm>
          <a:prstGeom prst="rect">
            <a:avLst/>
          </a:prstGeom>
          <a:ln w="19050">
            <a:solidFill>
              <a:schemeClr val="accent5">
                <a:lumMod val="20000"/>
                <a:lumOff val="80000"/>
              </a:schemeClr>
            </a:solidFill>
          </a:ln>
        </p:spPr>
      </p:pic>
      <p:sp>
        <p:nvSpPr>
          <p:cNvPr id="3" name="Slide Number Placeholder 2">
            <a:extLst>
              <a:ext uri="{FF2B5EF4-FFF2-40B4-BE49-F238E27FC236}">
                <a16:creationId xmlns:a16="http://schemas.microsoft.com/office/drawing/2014/main" id="{58DAE2D4-EF4F-482A-ABBF-A1C4E14FA733}"/>
              </a:ext>
            </a:extLst>
          </p:cNvPr>
          <p:cNvSpPr>
            <a:spLocks noGrp="1"/>
          </p:cNvSpPr>
          <p:nvPr>
            <p:ph type="sldNum" sz="quarter" idx="12"/>
          </p:nvPr>
        </p:nvSpPr>
        <p:spPr/>
        <p:txBody>
          <a:bodyPr/>
          <a:lstStyle/>
          <a:p>
            <a:fld id="{2E1F5172-9DC6-4992-BA96-E03821AEDFC2}" type="slidenum">
              <a:rPr lang="en-US" smtClean="0"/>
              <a:t>13</a:t>
            </a:fld>
            <a:endParaRPr lang="en-US" dirty="0"/>
          </a:p>
        </p:txBody>
      </p:sp>
    </p:spTree>
    <p:extLst>
      <p:ext uri="{BB962C8B-B14F-4D97-AF65-F5344CB8AC3E}">
        <p14:creationId xmlns:p14="http://schemas.microsoft.com/office/powerpoint/2010/main" val="2154342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24DEC83-B2B1-428E-909A-E749283D6028}"/>
              </a:ext>
            </a:extLst>
          </p:cNvPr>
          <p:cNvSpPr>
            <a:spLocks noGrp="1"/>
          </p:cNvSpPr>
          <p:nvPr>
            <p:ph type="title"/>
          </p:nvPr>
        </p:nvSpPr>
        <p:spPr>
          <a:xfrm>
            <a:off x="852027" y="974781"/>
            <a:ext cx="8229600" cy="857250"/>
          </a:xfrm>
        </p:spPr>
        <p:txBody>
          <a:bodyPr/>
          <a:lstStyle/>
          <a:p>
            <a:r>
              <a:rPr lang="en-US" dirty="0">
                <a:latin typeface="+mj-lt"/>
              </a:rPr>
              <a:t>Where to Find HLP Resources</a:t>
            </a:r>
          </a:p>
        </p:txBody>
      </p:sp>
      <p:sp>
        <p:nvSpPr>
          <p:cNvPr id="6" name="TextBox 5">
            <a:extLst>
              <a:ext uri="{FF2B5EF4-FFF2-40B4-BE49-F238E27FC236}">
                <a16:creationId xmlns:a16="http://schemas.microsoft.com/office/drawing/2014/main" id="{0B2D5377-F953-457F-BB7D-9B30A9BA9E73}"/>
              </a:ext>
            </a:extLst>
          </p:cNvPr>
          <p:cNvSpPr txBox="1"/>
          <p:nvPr/>
        </p:nvSpPr>
        <p:spPr>
          <a:xfrm>
            <a:off x="636231" y="2172488"/>
            <a:ext cx="922047" cy="523221"/>
          </a:xfrm>
          <a:prstGeom prst="rect">
            <a:avLst/>
          </a:prstGeom>
          <a:noFill/>
        </p:spPr>
        <p:txBody>
          <a:bodyPr wrap="none" rtlCol="0">
            <a:spAutoFit/>
          </a:bodyPr>
          <a:lstStyle/>
          <a:p>
            <a:r>
              <a:rPr lang="en-US" sz="2800" dirty="0"/>
              <a:t>Book</a:t>
            </a:r>
          </a:p>
        </p:txBody>
      </p:sp>
      <p:cxnSp>
        <p:nvCxnSpPr>
          <p:cNvPr id="7" name="Straight Arrow Connector 6">
            <a:extLst>
              <a:ext uri="{FF2B5EF4-FFF2-40B4-BE49-F238E27FC236}">
                <a16:creationId xmlns:a16="http://schemas.microsoft.com/office/drawing/2014/main" id="{EBC91170-408C-4639-ACD0-2DFDD27DF305}"/>
              </a:ext>
            </a:extLst>
          </p:cNvPr>
          <p:cNvCxnSpPr/>
          <p:nvPr/>
        </p:nvCxnSpPr>
        <p:spPr>
          <a:xfrm flipH="1">
            <a:off x="990600" y="2821438"/>
            <a:ext cx="0" cy="959347"/>
          </a:xfrm>
          <a:prstGeom prst="straightConnector1">
            <a:avLst/>
          </a:prstGeom>
          <a:ln w="38100">
            <a:solidFill>
              <a:srgbClr val="6699FF"/>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High-Leverage Practices in Special Education book">
            <a:extLst>
              <a:ext uri="{FF2B5EF4-FFF2-40B4-BE49-F238E27FC236}">
                <a16:creationId xmlns:a16="http://schemas.microsoft.com/office/drawing/2014/main" id="{B7662BA7-29A0-4616-BB53-062726B434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840" y="4028134"/>
            <a:ext cx="1457774" cy="187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EBD119FA-E5E1-45F3-B8E8-8041A78601D6}"/>
              </a:ext>
            </a:extLst>
          </p:cNvPr>
          <p:cNvCxnSpPr/>
          <p:nvPr/>
        </p:nvCxnSpPr>
        <p:spPr>
          <a:xfrm>
            <a:off x="1981200" y="1954530"/>
            <a:ext cx="0" cy="4171950"/>
          </a:xfrm>
          <a:prstGeom prst="line">
            <a:avLst/>
          </a:prstGeom>
          <a:ln w="6350">
            <a:solidFill>
              <a:srgbClr val="FCCD88"/>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E38F2EE-D412-4DF4-A9A8-6DD0BD2303FA}"/>
              </a:ext>
            </a:extLst>
          </p:cNvPr>
          <p:cNvSpPr txBox="1"/>
          <p:nvPr/>
        </p:nvSpPr>
        <p:spPr>
          <a:xfrm>
            <a:off x="2917942" y="2036928"/>
            <a:ext cx="5384231" cy="523220"/>
          </a:xfrm>
          <a:prstGeom prst="rect">
            <a:avLst/>
          </a:prstGeom>
          <a:noFill/>
        </p:spPr>
        <p:txBody>
          <a:bodyPr wrap="none" rtlCol="0">
            <a:spAutoFit/>
          </a:bodyPr>
          <a:lstStyle/>
          <a:p>
            <a:r>
              <a:rPr lang="en-US" sz="2800" dirty="0">
                <a:solidFill>
                  <a:schemeClr val="accent1"/>
                </a:solidFill>
              </a:rPr>
              <a:t>www.</a:t>
            </a:r>
            <a:r>
              <a:rPr lang="en-US" sz="2800" dirty="0">
                <a:solidFill>
                  <a:schemeClr val="accent1"/>
                </a:solidFill>
                <a:hlinkClick r:id="rId3">
                  <a:extLst>
                    <a:ext uri="{A12FA001-AC4F-418D-AE19-62706E023703}">
                      <ahyp:hlinkClr xmlns:ahyp="http://schemas.microsoft.com/office/drawing/2018/hyperlinkcolor" val="tx"/>
                    </a:ext>
                  </a:extLst>
                </a:hlinkClick>
              </a:rPr>
              <a:t>HighLeveragePractices</a:t>
            </a:r>
            <a:r>
              <a:rPr lang="en-US" sz="2800" dirty="0">
                <a:solidFill>
                  <a:schemeClr val="accent1"/>
                </a:solidFill>
              </a:rPr>
              <a:t>.org</a:t>
            </a:r>
          </a:p>
        </p:txBody>
      </p:sp>
      <p:pic>
        <p:nvPicPr>
          <p:cNvPr id="10" name="Picture 9" descr="screenshot of the high-leverage practices website">
            <a:extLst>
              <a:ext uri="{FF2B5EF4-FFF2-40B4-BE49-F238E27FC236}">
                <a16:creationId xmlns:a16="http://schemas.microsoft.com/office/drawing/2014/main" id="{2AD707CD-BC66-4B10-BD66-E07D1282210F}"/>
              </a:ext>
            </a:extLst>
          </p:cNvPr>
          <p:cNvPicPr>
            <a:picLocks noChangeAspect="1"/>
          </p:cNvPicPr>
          <p:nvPr/>
        </p:nvPicPr>
        <p:blipFill rotWithShape="1">
          <a:blip r:embed="rId4"/>
          <a:srcRect t="12963" r="2176" b="23069"/>
          <a:stretch/>
        </p:blipFill>
        <p:spPr>
          <a:xfrm>
            <a:off x="2355660" y="2765045"/>
            <a:ext cx="6508797" cy="2660107"/>
          </a:xfrm>
          <a:prstGeom prst="rect">
            <a:avLst/>
          </a:prstGeom>
          <a:ln>
            <a:solidFill>
              <a:schemeClr val="accent4">
                <a:lumMod val="60000"/>
                <a:lumOff val="40000"/>
              </a:schemeClr>
            </a:solidFill>
          </a:ln>
        </p:spPr>
      </p:pic>
      <p:sp>
        <p:nvSpPr>
          <p:cNvPr id="11" name="Slide Number Placeholder 3">
            <a:extLst>
              <a:ext uri="{FF2B5EF4-FFF2-40B4-BE49-F238E27FC236}">
                <a16:creationId xmlns:a16="http://schemas.microsoft.com/office/drawing/2014/main" id="{AE5302F2-236B-457A-A9D3-7EC56C2C6880}"/>
              </a:ext>
            </a:extLst>
          </p:cNvPr>
          <p:cNvSpPr>
            <a:spLocks noGrp="1"/>
          </p:cNvSpPr>
          <p:nvPr>
            <p:ph type="sldNum" sz="quarter" idx="12"/>
          </p:nvPr>
        </p:nvSpPr>
        <p:spPr>
          <a:xfrm>
            <a:off x="413735" y="6424590"/>
            <a:ext cx="492010" cy="365125"/>
          </a:xfrm>
        </p:spPr>
        <p:txBody>
          <a:bodyPr/>
          <a:lstStyle/>
          <a:p>
            <a:fld id="{2E1F5172-9DC6-4992-BA96-E03821AEDFC2}" type="slidenum">
              <a:rPr lang="en-US" smtClean="0"/>
              <a:t>14</a:t>
            </a:fld>
            <a:endParaRPr lang="en-US" dirty="0"/>
          </a:p>
        </p:txBody>
      </p:sp>
    </p:spTree>
    <p:extLst>
      <p:ext uri="{BB962C8B-B14F-4D97-AF65-F5344CB8AC3E}">
        <p14:creationId xmlns:p14="http://schemas.microsoft.com/office/powerpoint/2010/main" val="3482544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948C-5F22-6843-900E-7FB9C9FC13F4}"/>
              </a:ext>
            </a:extLst>
          </p:cNvPr>
          <p:cNvSpPr>
            <a:spLocks noGrp="1"/>
          </p:cNvSpPr>
          <p:nvPr>
            <p:ph type="title"/>
          </p:nvPr>
        </p:nvSpPr>
        <p:spPr/>
        <p:txBody>
          <a:bodyPr>
            <a:normAutofit fontScale="90000"/>
          </a:bodyPr>
          <a:lstStyle/>
          <a:p>
            <a:r>
              <a:rPr lang="en-US" dirty="0"/>
              <a:t>Models are a first step, but then. ..</a:t>
            </a:r>
          </a:p>
        </p:txBody>
      </p:sp>
      <p:sp>
        <p:nvSpPr>
          <p:cNvPr id="5" name="Content Placeholder 4">
            <a:extLst>
              <a:ext uri="{FF2B5EF4-FFF2-40B4-BE49-F238E27FC236}">
                <a16:creationId xmlns:a16="http://schemas.microsoft.com/office/drawing/2014/main" id="{47024C28-4208-244E-98A9-88D87D4FA6E5}"/>
              </a:ext>
            </a:extLst>
          </p:cNvPr>
          <p:cNvSpPr>
            <a:spLocks noGrp="1"/>
          </p:cNvSpPr>
          <p:nvPr>
            <p:ph idx="1"/>
          </p:nvPr>
        </p:nvSpPr>
        <p:spPr/>
        <p:txBody>
          <a:bodyPr>
            <a:normAutofit/>
          </a:bodyPr>
          <a:lstStyle/>
          <a:p>
            <a:r>
              <a:rPr lang="en-US" sz="3600" dirty="0"/>
              <a:t>Teachers need to practice and receive feedback, and</a:t>
            </a:r>
          </a:p>
          <a:p>
            <a:r>
              <a:rPr lang="en-US" sz="3600" dirty="0"/>
              <a:t>Learn to analyze their performance and its influence on students</a:t>
            </a:r>
          </a:p>
        </p:txBody>
      </p:sp>
      <p:sp>
        <p:nvSpPr>
          <p:cNvPr id="4" name="Slide Number Placeholder 3">
            <a:extLst>
              <a:ext uri="{FF2B5EF4-FFF2-40B4-BE49-F238E27FC236}">
                <a16:creationId xmlns:a16="http://schemas.microsoft.com/office/drawing/2014/main" id="{7E7551FA-B86E-B34D-9E52-5908911ABC18}"/>
              </a:ext>
            </a:extLst>
          </p:cNvPr>
          <p:cNvSpPr>
            <a:spLocks noGrp="1"/>
          </p:cNvSpPr>
          <p:nvPr>
            <p:ph type="sldNum" sz="quarter" idx="12"/>
          </p:nvPr>
        </p:nvSpPr>
        <p:spPr/>
        <p:txBody>
          <a:bodyPr/>
          <a:lstStyle/>
          <a:p>
            <a:fld id="{2E1F5172-9DC6-4992-BA96-E03821AEDFC2}" type="slidenum">
              <a:rPr lang="en-US" smtClean="0"/>
              <a:t>15</a:t>
            </a:fld>
            <a:endParaRPr lang="en-US" dirty="0"/>
          </a:p>
        </p:txBody>
      </p:sp>
    </p:spTree>
    <p:extLst>
      <p:ext uri="{BB962C8B-B14F-4D97-AF65-F5344CB8AC3E}">
        <p14:creationId xmlns:p14="http://schemas.microsoft.com/office/powerpoint/2010/main" val="1859788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0944C-5532-4E40-8BF0-D73AD45FAD65}"/>
              </a:ext>
            </a:extLst>
          </p:cNvPr>
          <p:cNvSpPr>
            <a:spLocks noGrp="1"/>
          </p:cNvSpPr>
          <p:nvPr>
            <p:ph type="title"/>
          </p:nvPr>
        </p:nvSpPr>
        <p:spPr/>
        <p:txBody>
          <a:bodyPr/>
          <a:lstStyle/>
          <a:p>
            <a:r>
              <a:rPr lang="en-US" dirty="0"/>
              <a:t>CEEDAR and CEC</a:t>
            </a:r>
          </a:p>
        </p:txBody>
      </p:sp>
      <p:pic>
        <p:nvPicPr>
          <p:cNvPr id="5" name="Picture 4" descr="the high-leverage practices professional development guide">
            <a:extLst>
              <a:ext uri="{FF2B5EF4-FFF2-40B4-BE49-F238E27FC236}">
                <a16:creationId xmlns:a16="http://schemas.microsoft.com/office/drawing/2014/main" id="{C314FD69-202E-4064-A24B-A673CC46B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2237232"/>
            <a:ext cx="4572000" cy="3023616"/>
          </a:xfrm>
          <a:prstGeom prst="rect">
            <a:avLst/>
          </a:prstGeom>
        </p:spPr>
      </p:pic>
      <p:sp>
        <p:nvSpPr>
          <p:cNvPr id="3" name="Slide Number Placeholder 2">
            <a:extLst>
              <a:ext uri="{FF2B5EF4-FFF2-40B4-BE49-F238E27FC236}">
                <a16:creationId xmlns:a16="http://schemas.microsoft.com/office/drawing/2014/main" id="{3684EA9F-77F0-4FC9-BABF-2DB4FF319AF7}"/>
              </a:ext>
            </a:extLst>
          </p:cNvPr>
          <p:cNvSpPr>
            <a:spLocks noGrp="1"/>
          </p:cNvSpPr>
          <p:nvPr>
            <p:ph type="sldNum" sz="quarter" idx="12"/>
          </p:nvPr>
        </p:nvSpPr>
        <p:spPr/>
        <p:txBody>
          <a:bodyPr/>
          <a:lstStyle/>
          <a:p>
            <a:fld id="{2E1F5172-9DC6-4992-BA96-E03821AEDFC2}" type="slidenum">
              <a:rPr lang="en-US" smtClean="0"/>
              <a:t>16</a:t>
            </a:fld>
            <a:endParaRPr lang="en-US" dirty="0"/>
          </a:p>
        </p:txBody>
      </p:sp>
    </p:spTree>
    <p:extLst>
      <p:ext uri="{BB962C8B-B14F-4D97-AF65-F5344CB8AC3E}">
        <p14:creationId xmlns:p14="http://schemas.microsoft.com/office/powerpoint/2010/main" val="3747526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8A2C-FE6E-4B57-954C-41A2A9B4B434}"/>
              </a:ext>
            </a:extLst>
          </p:cNvPr>
          <p:cNvSpPr>
            <a:spLocks noGrp="1"/>
          </p:cNvSpPr>
          <p:nvPr>
            <p:ph type="title"/>
          </p:nvPr>
        </p:nvSpPr>
        <p:spPr/>
        <p:txBody>
          <a:bodyPr/>
          <a:lstStyle/>
          <a:p>
            <a:r>
              <a:rPr lang="en-US" dirty="0"/>
              <a:t>Who? What?</a:t>
            </a:r>
          </a:p>
        </p:txBody>
      </p:sp>
      <p:pic>
        <p:nvPicPr>
          <p:cNvPr id="5" name="Picture 4" descr="a page in the high-leverage practices professional development guide">
            <a:extLst>
              <a:ext uri="{FF2B5EF4-FFF2-40B4-BE49-F238E27FC236}">
                <a16:creationId xmlns:a16="http://schemas.microsoft.com/office/drawing/2014/main" id="{A4E7814D-1CD4-4C7C-8299-C10A9536D640}"/>
              </a:ext>
            </a:extLst>
          </p:cNvPr>
          <p:cNvPicPr>
            <a:picLocks noChangeAspect="1"/>
          </p:cNvPicPr>
          <p:nvPr/>
        </p:nvPicPr>
        <p:blipFill rotWithShape="1">
          <a:blip r:embed="rId2"/>
          <a:srcRect l="33375" t="11400" r="34500" b="23001"/>
          <a:stretch/>
        </p:blipFill>
        <p:spPr>
          <a:xfrm>
            <a:off x="234594" y="1920238"/>
            <a:ext cx="2937510" cy="3749040"/>
          </a:xfrm>
          <a:prstGeom prst="rect">
            <a:avLst/>
          </a:prstGeom>
          <a:ln>
            <a:solidFill>
              <a:schemeClr val="accent5">
                <a:lumMod val="20000"/>
                <a:lumOff val="80000"/>
              </a:schemeClr>
            </a:solidFill>
          </a:ln>
        </p:spPr>
      </p:pic>
      <p:sp>
        <p:nvSpPr>
          <p:cNvPr id="4" name="TextBox 3">
            <a:extLst>
              <a:ext uri="{FF2B5EF4-FFF2-40B4-BE49-F238E27FC236}">
                <a16:creationId xmlns:a16="http://schemas.microsoft.com/office/drawing/2014/main" id="{5BA1DEB4-FC6E-439E-8294-692C8F2032F7}"/>
              </a:ext>
            </a:extLst>
          </p:cNvPr>
          <p:cNvSpPr txBox="1"/>
          <p:nvPr/>
        </p:nvSpPr>
        <p:spPr>
          <a:xfrm>
            <a:off x="3366414" y="2132765"/>
            <a:ext cx="5783580" cy="3323987"/>
          </a:xfrm>
          <a:prstGeom prst="rect">
            <a:avLst/>
          </a:prstGeom>
          <a:noFill/>
        </p:spPr>
        <p:txBody>
          <a:bodyPr wrap="square" rtlCol="0">
            <a:spAutoFit/>
          </a:bodyPr>
          <a:lstStyle/>
          <a:p>
            <a:pPr marL="342900" indent="-342900">
              <a:buClr>
                <a:srgbClr val="E28650"/>
              </a:buClr>
              <a:buFont typeface="Wingdings 2" panose="05020102010507070707" pitchFamily="18" charset="2"/>
              <a:buChar char=""/>
            </a:pPr>
            <a:r>
              <a:rPr lang="en-US" sz="2100" dirty="0"/>
              <a:t>Developed for school leaders implementing K-12 professional development</a:t>
            </a:r>
          </a:p>
          <a:p>
            <a:pPr marL="800100" lvl="1" indent="-342900">
              <a:buClr>
                <a:srgbClr val="91479B"/>
              </a:buClr>
              <a:buFont typeface="Wingdings" panose="05000000000000000000" pitchFamily="2" charset="2"/>
              <a:buChar char="§"/>
            </a:pPr>
            <a:r>
              <a:rPr lang="en-US" sz="2100" dirty="0"/>
              <a:t>Special education administrators</a:t>
            </a:r>
          </a:p>
          <a:p>
            <a:pPr marL="800100" lvl="1" indent="-342900">
              <a:buClr>
                <a:srgbClr val="91479B"/>
              </a:buClr>
              <a:buFont typeface="Wingdings" panose="05000000000000000000" pitchFamily="2" charset="2"/>
              <a:buChar char="§"/>
            </a:pPr>
            <a:r>
              <a:rPr lang="en-US" sz="2100" dirty="0"/>
              <a:t>Principals</a:t>
            </a:r>
          </a:p>
          <a:p>
            <a:pPr marL="800100" lvl="1" indent="-342900">
              <a:buClr>
                <a:srgbClr val="91479B"/>
              </a:buClr>
              <a:buFont typeface="Wingdings" panose="05000000000000000000" pitchFamily="2" charset="2"/>
              <a:buChar char="§"/>
            </a:pPr>
            <a:r>
              <a:rPr lang="en-US" sz="2100" dirty="0"/>
              <a:t>Mentors and coaches</a:t>
            </a:r>
          </a:p>
          <a:p>
            <a:pPr marL="342900" indent="-342900">
              <a:buClr>
                <a:srgbClr val="E28650"/>
              </a:buClr>
              <a:buFont typeface="Wingdings 2" panose="05020102010507070707" pitchFamily="18" charset="2"/>
              <a:buChar char="*"/>
            </a:pPr>
            <a:r>
              <a:rPr lang="en-US" sz="2100" dirty="0"/>
              <a:t>Web-based guide</a:t>
            </a:r>
          </a:p>
          <a:p>
            <a:pPr marL="800100" lvl="1" indent="-342900">
              <a:buClr>
                <a:srgbClr val="91479B"/>
              </a:buClr>
              <a:buFont typeface="Wingdings" panose="05000000000000000000" pitchFamily="2" charset="2"/>
              <a:buChar char="§"/>
            </a:pPr>
            <a:r>
              <a:rPr lang="en-US" sz="2100" dirty="0"/>
              <a:t>Can be downloaded</a:t>
            </a:r>
          </a:p>
          <a:p>
            <a:pPr marL="800100" lvl="1" indent="-342900">
              <a:buClr>
                <a:srgbClr val="91479B"/>
              </a:buClr>
              <a:buFont typeface="Wingdings" panose="05000000000000000000" pitchFamily="2" charset="2"/>
              <a:buChar char="§"/>
            </a:pPr>
            <a:r>
              <a:rPr lang="en-US" sz="2100" dirty="0"/>
              <a:t>Use online</a:t>
            </a:r>
          </a:p>
          <a:p>
            <a:pPr marL="800100" lvl="1" indent="-342900">
              <a:buClr>
                <a:srgbClr val="91479B"/>
              </a:buClr>
              <a:buFont typeface="Wingdings" panose="05000000000000000000" pitchFamily="2" charset="2"/>
              <a:buChar char="§"/>
            </a:pPr>
            <a:r>
              <a:rPr lang="en-US" sz="2100" dirty="0"/>
              <a:t>interactive tools/fillable forms</a:t>
            </a:r>
          </a:p>
          <a:p>
            <a:pPr marL="342900" indent="-342900">
              <a:buClr>
                <a:srgbClr val="E28650"/>
              </a:buClr>
              <a:buFont typeface="Wingdings 2" panose="05020102010507070707" pitchFamily="18" charset="2"/>
              <a:buChar char="*"/>
            </a:pPr>
            <a:r>
              <a:rPr lang="en-US" sz="2100" u="sng" cap="small" dirty="0">
                <a:solidFill>
                  <a:srgbClr val="BE3627"/>
                </a:solidFill>
              </a:rPr>
              <a:t>Free!</a:t>
            </a:r>
          </a:p>
        </p:txBody>
      </p:sp>
      <p:sp>
        <p:nvSpPr>
          <p:cNvPr id="3" name="Slide Number Placeholder 2">
            <a:extLst>
              <a:ext uri="{FF2B5EF4-FFF2-40B4-BE49-F238E27FC236}">
                <a16:creationId xmlns:a16="http://schemas.microsoft.com/office/drawing/2014/main" id="{4CDF5873-36E8-498D-B1CB-A5EEB160E7E7}"/>
              </a:ext>
            </a:extLst>
          </p:cNvPr>
          <p:cNvSpPr>
            <a:spLocks noGrp="1"/>
          </p:cNvSpPr>
          <p:nvPr>
            <p:ph type="sldNum" sz="quarter" idx="12"/>
          </p:nvPr>
        </p:nvSpPr>
        <p:spPr/>
        <p:txBody>
          <a:bodyPr/>
          <a:lstStyle/>
          <a:p>
            <a:fld id="{2E1F5172-9DC6-4992-BA96-E03821AEDFC2}" type="slidenum">
              <a:rPr lang="en-US" smtClean="0"/>
              <a:t>17</a:t>
            </a:fld>
            <a:endParaRPr lang="en-US" dirty="0"/>
          </a:p>
        </p:txBody>
      </p:sp>
    </p:spTree>
    <p:extLst>
      <p:ext uri="{BB962C8B-B14F-4D97-AF65-F5344CB8AC3E}">
        <p14:creationId xmlns:p14="http://schemas.microsoft.com/office/powerpoint/2010/main" val="854347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4304F-A7A1-41FE-96BC-4EB74356A3F8}"/>
              </a:ext>
            </a:extLst>
          </p:cNvPr>
          <p:cNvSpPr>
            <a:spLocks noGrp="1"/>
          </p:cNvSpPr>
          <p:nvPr>
            <p:ph type="title"/>
          </p:nvPr>
        </p:nvSpPr>
        <p:spPr/>
        <p:txBody>
          <a:bodyPr/>
          <a:lstStyle/>
          <a:p>
            <a:r>
              <a:rPr lang="en-US" dirty="0"/>
              <a:t>What is Included?</a:t>
            </a:r>
          </a:p>
        </p:txBody>
      </p:sp>
      <p:sp>
        <p:nvSpPr>
          <p:cNvPr id="4" name="TextBox 3">
            <a:extLst>
              <a:ext uri="{FF2B5EF4-FFF2-40B4-BE49-F238E27FC236}">
                <a16:creationId xmlns:a16="http://schemas.microsoft.com/office/drawing/2014/main" id="{076AF4BA-0A7B-4277-8A0D-44451F1ACDBC}"/>
              </a:ext>
            </a:extLst>
          </p:cNvPr>
          <p:cNvSpPr txBox="1"/>
          <p:nvPr/>
        </p:nvSpPr>
        <p:spPr>
          <a:xfrm>
            <a:off x="1440180" y="2828835"/>
            <a:ext cx="7054464" cy="1938992"/>
          </a:xfrm>
          <a:prstGeom prst="rect">
            <a:avLst/>
          </a:prstGeom>
          <a:noFill/>
        </p:spPr>
        <p:txBody>
          <a:bodyPr wrap="square" rtlCol="0">
            <a:spAutoFit/>
          </a:bodyPr>
          <a:lstStyle/>
          <a:p>
            <a:pPr marL="342900" indent="-342900">
              <a:buClr>
                <a:srgbClr val="E28650"/>
              </a:buClr>
              <a:buFont typeface="Wingdings" panose="05000000000000000000" pitchFamily="2" charset="2"/>
              <a:buChar char="§"/>
            </a:pPr>
            <a:r>
              <a:rPr lang="en-US" sz="2400" dirty="0"/>
              <a:t>Getting to Know High-Leverage Practices</a:t>
            </a:r>
          </a:p>
          <a:p>
            <a:pPr marL="285750" indent="-285750">
              <a:buClr>
                <a:srgbClr val="E28650"/>
              </a:buClr>
              <a:buFont typeface="Wingdings 2" panose="05020102010507070707" pitchFamily="18" charset="2"/>
              <a:buChar char="*"/>
            </a:pPr>
            <a:endParaRPr lang="en-US" sz="2400" dirty="0"/>
          </a:p>
          <a:p>
            <a:pPr marL="342900" indent="-342900">
              <a:buClr>
                <a:srgbClr val="91479B"/>
              </a:buClr>
              <a:buFont typeface="Wingdings" panose="05000000000000000000" pitchFamily="2" charset="2"/>
              <a:buChar char="§"/>
            </a:pPr>
            <a:r>
              <a:rPr lang="en-US" sz="2400" dirty="0"/>
              <a:t>Sharing High-Leverage Practices</a:t>
            </a:r>
          </a:p>
          <a:p>
            <a:pPr marL="285750" indent="-285750">
              <a:buClr>
                <a:srgbClr val="E28650"/>
              </a:buClr>
              <a:buFont typeface="Wingdings 2" panose="05020102010507070707" pitchFamily="18" charset="2"/>
              <a:buChar char="*"/>
            </a:pPr>
            <a:endParaRPr lang="en-US" sz="2400" dirty="0"/>
          </a:p>
          <a:p>
            <a:pPr marL="342900" indent="-342900">
              <a:buClr>
                <a:srgbClr val="00529B"/>
              </a:buClr>
              <a:buFont typeface="Wingdings" panose="05000000000000000000" pitchFamily="2" charset="2"/>
              <a:buChar char="§"/>
            </a:pPr>
            <a:r>
              <a:rPr lang="en-US" sz="2400" dirty="0"/>
              <a:t>Reflecting on High-Leverage Practices</a:t>
            </a:r>
          </a:p>
        </p:txBody>
      </p:sp>
      <p:sp>
        <p:nvSpPr>
          <p:cNvPr id="3" name="Slide Number Placeholder 2">
            <a:extLst>
              <a:ext uri="{FF2B5EF4-FFF2-40B4-BE49-F238E27FC236}">
                <a16:creationId xmlns:a16="http://schemas.microsoft.com/office/drawing/2014/main" id="{BE9B2C02-5841-49B7-B774-90C4119F796C}"/>
              </a:ext>
            </a:extLst>
          </p:cNvPr>
          <p:cNvSpPr>
            <a:spLocks noGrp="1"/>
          </p:cNvSpPr>
          <p:nvPr>
            <p:ph type="sldNum" sz="quarter" idx="12"/>
          </p:nvPr>
        </p:nvSpPr>
        <p:spPr/>
        <p:txBody>
          <a:bodyPr/>
          <a:lstStyle/>
          <a:p>
            <a:fld id="{2E1F5172-9DC6-4992-BA96-E03821AEDFC2}" type="slidenum">
              <a:rPr lang="en-US" smtClean="0"/>
              <a:t>18</a:t>
            </a:fld>
            <a:endParaRPr lang="en-US" dirty="0"/>
          </a:p>
        </p:txBody>
      </p:sp>
    </p:spTree>
    <p:extLst>
      <p:ext uri="{BB962C8B-B14F-4D97-AF65-F5344CB8AC3E}">
        <p14:creationId xmlns:p14="http://schemas.microsoft.com/office/powerpoint/2010/main" val="1669298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B4D17-818F-4411-8392-4E3CC54C7B47}"/>
              </a:ext>
            </a:extLst>
          </p:cNvPr>
          <p:cNvSpPr>
            <a:spLocks noGrp="1"/>
          </p:cNvSpPr>
          <p:nvPr>
            <p:ph type="title"/>
          </p:nvPr>
        </p:nvSpPr>
        <p:spPr>
          <a:xfrm>
            <a:off x="240031" y="925623"/>
            <a:ext cx="8949690" cy="849465"/>
          </a:xfrm>
        </p:spPr>
        <p:txBody>
          <a:bodyPr>
            <a:noAutofit/>
          </a:bodyPr>
          <a:lstStyle/>
          <a:p>
            <a:r>
              <a:rPr lang="en-US" sz="3800" dirty="0"/>
              <a:t>Getting to Know High-Leverage Practices</a:t>
            </a:r>
          </a:p>
        </p:txBody>
      </p:sp>
      <p:sp>
        <p:nvSpPr>
          <p:cNvPr id="5" name="TextBox 4">
            <a:extLst>
              <a:ext uri="{FF2B5EF4-FFF2-40B4-BE49-F238E27FC236}">
                <a16:creationId xmlns:a16="http://schemas.microsoft.com/office/drawing/2014/main" id="{4E58BB31-019D-4235-BCDA-AAF4DDF6E1F6}"/>
              </a:ext>
            </a:extLst>
          </p:cNvPr>
          <p:cNvSpPr txBox="1"/>
          <p:nvPr/>
        </p:nvSpPr>
        <p:spPr>
          <a:xfrm>
            <a:off x="114300" y="2183130"/>
            <a:ext cx="8949690" cy="3693319"/>
          </a:xfrm>
          <a:prstGeom prst="rect">
            <a:avLst/>
          </a:prstGeom>
          <a:noFill/>
        </p:spPr>
        <p:txBody>
          <a:bodyPr wrap="square" rtlCol="0">
            <a:spAutoFit/>
          </a:bodyPr>
          <a:lstStyle/>
          <a:p>
            <a:pPr marL="285750" lvl="0" indent="-285750">
              <a:buBlip>
                <a:blip r:embed="rId2"/>
              </a:buBlip>
            </a:pPr>
            <a:r>
              <a:rPr lang="en-US" sz="2600" b="1" dirty="0"/>
              <a:t>Section 1: Getting to Know High-Leverage Practices</a:t>
            </a:r>
            <a:endParaRPr lang="en-US" sz="2600" dirty="0"/>
          </a:p>
          <a:p>
            <a:pPr marL="742950" lvl="1" indent="-285750">
              <a:buClr>
                <a:srgbClr val="BE3627"/>
              </a:buClr>
              <a:buFont typeface="Wingdings" panose="05000000000000000000" pitchFamily="2" charset="2"/>
              <a:buChar char="§"/>
            </a:pPr>
            <a:r>
              <a:rPr lang="en-US" sz="2600" dirty="0"/>
              <a:t>Overview</a:t>
            </a:r>
          </a:p>
          <a:p>
            <a:pPr marL="742950" lvl="1" indent="-285750">
              <a:buClr>
                <a:srgbClr val="BE3627"/>
              </a:buClr>
              <a:buFont typeface="Wingdings" panose="05000000000000000000" pitchFamily="2" charset="2"/>
              <a:buChar char="§"/>
            </a:pPr>
            <a:r>
              <a:rPr lang="en-US" sz="2600" dirty="0"/>
              <a:t>A Look at Collaboration</a:t>
            </a:r>
          </a:p>
          <a:p>
            <a:pPr marL="742950" lvl="1" indent="-285750">
              <a:buClr>
                <a:srgbClr val="BE3627"/>
              </a:buClr>
              <a:buFont typeface="Wingdings" panose="05000000000000000000" pitchFamily="2" charset="2"/>
              <a:buChar char="§"/>
            </a:pPr>
            <a:r>
              <a:rPr lang="en-US" sz="2600" dirty="0"/>
              <a:t>A Look at Assessment</a:t>
            </a:r>
          </a:p>
          <a:p>
            <a:pPr marL="742950" lvl="1" indent="-285750">
              <a:buClr>
                <a:srgbClr val="BE3627"/>
              </a:buClr>
              <a:buFont typeface="Wingdings" panose="05000000000000000000" pitchFamily="2" charset="2"/>
              <a:buChar char="§"/>
            </a:pPr>
            <a:r>
              <a:rPr lang="en-US" sz="2600" dirty="0"/>
              <a:t>A Look at Social/Emotional/Behavioral</a:t>
            </a:r>
          </a:p>
          <a:p>
            <a:pPr marL="742950" lvl="1" indent="-285750">
              <a:buClr>
                <a:srgbClr val="BE3627"/>
              </a:buClr>
              <a:buFont typeface="Wingdings" panose="05000000000000000000" pitchFamily="2" charset="2"/>
              <a:buChar char="§"/>
            </a:pPr>
            <a:r>
              <a:rPr lang="en-US" sz="2600" dirty="0"/>
              <a:t>A Look at Instruction</a:t>
            </a:r>
          </a:p>
          <a:p>
            <a:pPr marL="742950" lvl="1" indent="-285750">
              <a:buClr>
                <a:srgbClr val="BE3627"/>
              </a:buClr>
              <a:buFont typeface="Wingdings" panose="05000000000000000000" pitchFamily="2" charset="2"/>
              <a:buChar char="§"/>
            </a:pPr>
            <a:r>
              <a:rPr lang="en-US" sz="2600" dirty="0"/>
              <a:t>Bibliography of Selected Resources</a:t>
            </a:r>
          </a:p>
          <a:p>
            <a:pPr marL="742950" lvl="1" indent="-285750">
              <a:buClr>
                <a:srgbClr val="BE3627"/>
              </a:buClr>
              <a:buFont typeface="Wingdings" panose="05000000000000000000" pitchFamily="2" charset="2"/>
              <a:buChar char="§"/>
            </a:pPr>
            <a:r>
              <a:rPr lang="en-US" sz="2600" dirty="0"/>
              <a:t>Resources You Will Want! Resources You Can Trust!</a:t>
            </a:r>
          </a:p>
          <a:p>
            <a:endParaRPr lang="en-US" sz="2600" dirty="0"/>
          </a:p>
        </p:txBody>
      </p:sp>
      <p:sp>
        <p:nvSpPr>
          <p:cNvPr id="3" name="Slide Number Placeholder 2">
            <a:extLst>
              <a:ext uri="{FF2B5EF4-FFF2-40B4-BE49-F238E27FC236}">
                <a16:creationId xmlns:a16="http://schemas.microsoft.com/office/drawing/2014/main" id="{6B399F2D-4B9C-4A5C-9CA9-24B3E2BC70F9}"/>
              </a:ext>
            </a:extLst>
          </p:cNvPr>
          <p:cNvSpPr>
            <a:spLocks noGrp="1"/>
          </p:cNvSpPr>
          <p:nvPr>
            <p:ph type="sldNum" sz="quarter" idx="12"/>
          </p:nvPr>
        </p:nvSpPr>
        <p:spPr/>
        <p:txBody>
          <a:bodyPr/>
          <a:lstStyle/>
          <a:p>
            <a:fld id="{2E1F5172-9DC6-4992-BA96-E03821AEDFC2}" type="slidenum">
              <a:rPr lang="en-US" smtClean="0"/>
              <a:t>19</a:t>
            </a:fld>
            <a:endParaRPr lang="en-US" dirty="0"/>
          </a:p>
        </p:txBody>
      </p:sp>
    </p:spTree>
    <p:extLst>
      <p:ext uri="{BB962C8B-B14F-4D97-AF65-F5344CB8AC3E}">
        <p14:creationId xmlns:p14="http://schemas.microsoft.com/office/powerpoint/2010/main" val="923474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Improving Instructional Practice</a:t>
            </a:r>
          </a:p>
        </p:txBody>
      </p:sp>
      <p:sp>
        <p:nvSpPr>
          <p:cNvPr id="5" name="Content Placeholder 4"/>
          <p:cNvSpPr>
            <a:spLocks noGrp="1"/>
          </p:cNvSpPr>
          <p:nvPr>
            <p:ph idx="1"/>
          </p:nvPr>
        </p:nvSpPr>
        <p:spPr/>
        <p:txBody>
          <a:bodyPr>
            <a:normAutofit/>
          </a:bodyPr>
          <a:lstStyle/>
          <a:p>
            <a:r>
              <a:rPr lang="en-US" sz="2800" dirty="0"/>
              <a:t>Requires a laser-like focus on the critical features of effective performance</a:t>
            </a:r>
          </a:p>
        </p:txBody>
      </p:sp>
      <p:pic>
        <p:nvPicPr>
          <p:cNvPr id="2" name="Picture 1" descr="A man with laser-vision">
            <a:extLst>
              <a:ext uri="{FF2B5EF4-FFF2-40B4-BE49-F238E27FC236}">
                <a16:creationId xmlns:a16="http://schemas.microsoft.com/office/drawing/2014/main" id="{C435945E-3C73-F74E-A084-A9A659990B73}"/>
              </a:ext>
            </a:extLst>
          </p:cNvPr>
          <p:cNvPicPr>
            <a:picLocks noChangeAspect="1"/>
          </p:cNvPicPr>
          <p:nvPr/>
        </p:nvPicPr>
        <p:blipFill>
          <a:blip r:embed="rId3"/>
          <a:stretch>
            <a:fillRect/>
          </a:stretch>
        </p:blipFill>
        <p:spPr>
          <a:xfrm>
            <a:off x="1776894" y="2933700"/>
            <a:ext cx="5537200" cy="3695700"/>
          </a:xfrm>
          <a:prstGeom prst="rect">
            <a:avLst/>
          </a:prstGeom>
        </p:spPr>
      </p:pic>
    </p:spTree>
    <p:extLst>
      <p:ext uri="{BB962C8B-B14F-4D97-AF65-F5344CB8AC3E}">
        <p14:creationId xmlns:p14="http://schemas.microsoft.com/office/powerpoint/2010/main" val="1890386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34F1-FE6A-48E7-905F-AC7538BB5BE1}"/>
              </a:ext>
            </a:extLst>
          </p:cNvPr>
          <p:cNvSpPr>
            <a:spLocks noGrp="1"/>
          </p:cNvSpPr>
          <p:nvPr>
            <p:ph type="title"/>
          </p:nvPr>
        </p:nvSpPr>
        <p:spPr/>
        <p:txBody>
          <a:bodyPr>
            <a:normAutofit fontScale="90000"/>
          </a:bodyPr>
          <a:lstStyle/>
          <a:p>
            <a:r>
              <a:rPr lang="en-US" dirty="0"/>
              <a:t>Sharing High-Leverage Practices</a:t>
            </a:r>
          </a:p>
        </p:txBody>
      </p:sp>
      <p:sp>
        <p:nvSpPr>
          <p:cNvPr id="4" name="TextBox 3">
            <a:extLst>
              <a:ext uri="{FF2B5EF4-FFF2-40B4-BE49-F238E27FC236}">
                <a16:creationId xmlns:a16="http://schemas.microsoft.com/office/drawing/2014/main" id="{A1FCAF46-E3C3-4333-B0C6-06273F1EE21A}"/>
              </a:ext>
            </a:extLst>
          </p:cNvPr>
          <p:cNvSpPr txBox="1"/>
          <p:nvPr/>
        </p:nvSpPr>
        <p:spPr>
          <a:xfrm>
            <a:off x="1120140" y="1857029"/>
            <a:ext cx="7374504" cy="4524315"/>
          </a:xfrm>
          <a:prstGeom prst="rect">
            <a:avLst/>
          </a:prstGeom>
          <a:noFill/>
        </p:spPr>
        <p:txBody>
          <a:bodyPr wrap="square" rtlCol="0">
            <a:spAutoFit/>
          </a:bodyPr>
          <a:lstStyle/>
          <a:p>
            <a:pPr marL="171450" lvl="0" indent="-171450">
              <a:buBlip>
                <a:blip r:embed="rId2"/>
              </a:buBlip>
            </a:pPr>
            <a:r>
              <a:rPr lang="en-US" sz="2000" b="1" dirty="0"/>
              <a:t>Section 2: Sharing High-Leverage Practices</a:t>
            </a:r>
            <a:endParaRPr lang="en-US" sz="2000" dirty="0"/>
          </a:p>
          <a:p>
            <a:pPr marL="171450" lvl="0" indent="-171450">
              <a:buClr>
                <a:srgbClr val="00529B"/>
              </a:buClr>
              <a:buFont typeface="Wingdings" panose="05000000000000000000" pitchFamily="2" charset="2"/>
              <a:buChar char="§"/>
            </a:pPr>
            <a:r>
              <a:rPr lang="en-US" sz="1600" dirty="0"/>
              <a:t>Professional Development Tools: Sharing (brief)</a:t>
            </a:r>
          </a:p>
          <a:p>
            <a:pPr marL="171450" lvl="0" indent="-171450">
              <a:buClr>
                <a:srgbClr val="00529B"/>
              </a:buClr>
              <a:buFont typeface="Wingdings" panose="05000000000000000000" pitchFamily="2" charset="2"/>
              <a:buChar char="§"/>
            </a:pPr>
            <a:r>
              <a:rPr lang="en-US" sz="1600" dirty="0"/>
              <a:t>A Leader’s Guide to Agendas: Presentation Materials (tool)</a:t>
            </a:r>
          </a:p>
          <a:p>
            <a:pPr marL="628650" lvl="1" indent="-171450">
              <a:buClr>
                <a:srgbClr val="00529B"/>
              </a:buClr>
              <a:buFont typeface="Arial" panose="020B0604020202020204" pitchFamily="34" charset="0"/>
              <a:buChar char="▫"/>
            </a:pPr>
            <a:r>
              <a:rPr lang="en-US" sz="1600" dirty="0"/>
              <a:t>Slide Presentation: Overview (tool) (slides)</a:t>
            </a:r>
          </a:p>
          <a:p>
            <a:pPr marL="628650" lvl="1" indent="-171450">
              <a:buClr>
                <a:srgbClr val="00529B"/>
              </a:buClr>
              <a:buFont typeface="Arial" panose="020B0604020202020204" pitchFamily="34" charset="0"/>
              <a:buChar char="▫"/>
            </a:pPr>
            <a:r>
              <a:rPr lang="en-US" sz="1600" dirty="0"/>
              <a:t>Slide Presentation: A Look at Collaboration Practices (tool) (slides)</a:t>
            </a:r>
          </a:p>
          <a:p>
            <a:pPr marL="628650" lvl="1" indent="-171450">
              <a:buClr>
                <a:srgbClr val="00529B"/>
              </a:buClr>
              <a:buFont typeface="Arial" panose="020B0604020202020204" pitchFamily="34" charset="0"/>
              <a:buChar char="▫"/>
            </a:pPr>
            <a:r>
              <a:rPr lang="en-US" sz="1600" dirty="0"/>
              <a:t>Slide Presentation: A Look at Assessment Practices (tool) (slides)</a:t>
            </a:r>
          </a:p>
          <a:p>
            <a:pPr marL="628650" lvl="1" indent="-171450">
              <a:buClr>
                <a:srgbClr val="00529B"/>
              </a:buClr>
              <a:buFont typeface="Arial" panose="020B0604020202020204" pitchFamily="34" charset="0"/>
              <a:buChar char="▫"/>
            </a:pPr>
            <a:r>
              <a:rPr lang="en-US" sz="1600" dirty="0"/>
              <a:t>Slide Presentation: A Look at Social/Emotional/Behavioral Practices (tool) (slides)</a:t>
            </a:r>
          </a:p>
          <a:p>
            <a:pPr marL="628650" lvl="1" indent="-171450">
              <a:buClr>
                <a:srgbClr val="00529B"/>
              </a:buClr>
              <a:buFont typeface="Arial" panose="020B0604020202020204" pitchFamily="34" charset="0"/>
              <a:buChar char="▫"/>
            </a:pPr>
            <a:r>
              <a:rPr lang="en-US" sz="1600" dirty="0"/>
              <a:t>Slide Presentation: A Look at Instruction Practices (tool) (slides)</a:t>
            </a:r>
          </a:p>
          <a:p>
            <a:pPr marL="171450" lvl="0" indent="-171450">
              <a:buClr>
                <a:srgbClr val="00529B"/>
              </a:buClr>
              <a:buFont typeface="Wingdings" panose="05000000000000000000" pitchFamily="2" charset="2"/>
              <a:buChar char="§"/>
            </a:pPr>
            <a:r>
              <a:rPr lang="en-US" sz="1600" dirty="0"/>
              <a:t>Professional Development Engagement Tools</a:t>
            </a:r>
          </a:p>
          <a:p>
            <a:pPr marL="628650" lvl="1" indent="-171450">
              <a:buClr>
                <a:srgbClr val="00529B"/>
              </a:buClr>
              <a:buFont typeface="Arial" panose="020B0604020202020204" pitchFamily="34" charset="0"/>
              <a:buChar char="▫"/>
            </a:pPr>
            <a:r>
              <a:rPr lang="en-US" sz="1600" dirty="0"/>
              <a:t>A Walking Tour of </a:t>
            </a:r>
            <a:r>
              <a:rPr lang="en-US" sz="1600" u="sng" dirty="0">
                <a:hlinkClick r:id="rId3" action="ppaction://hlinkfile"/>
              </a:rPr>
              <a:t>www.highleveragepractices.org</a:t>
            </a:r>
            <a:endParaRPr lang="en-US" sz="1600" dirty="0"/>
          </a:p>
          <a:p>
            <a:pPr marL="628650" lvl="1" indent="-171450">
              <a:buClr>
                <a:srgbClr val="00529B"/>
              </a:buClr>
              <a:buFont typeface="Arial" panose="020B0604020202020204" pitchFamily="34" charset="0"/>
              <a:buChar char="▫"/>
            </a:pPr>
            <a:r>
              <a:rPr lang="en-US" sz="1600" dirty="0"/>
              <a:t>Closing and Reflection</a:t>
            </a:r>
          </a:p>
          <a:p>
            <a:pPr marL="628650" lvl="1" indent="-171450">
              <a:buClr>
                <a:srgbClr val="00529B"/>
              </a:buClr>
              <a:buFont typeface="Arial" panose="020B0604020202020204" pitchFamily="34" charset="0"/>
              <a:buChar char="▫"/>
            </a:pPr>
            <a:r>
              <a:rPr lang="en-US" sz="1600" dirty="0"/>
              <a:t>Dear Colleague …</a:t>
            </a:r>
          </a:p>
          <a:p>
            <a:pPr marL="628650" lvl="1" indent="-171450">
              <a:buClr>
                <a:srgbClr val="00529B"/>
              </a:buClr>
              <a:buFont typeface="Arial" panose="020B0604020202020204" pitchFamily="34" charset="0"/>
              <a:buChar char="▫"/>
            </a:pPr>
            <a:r>
              <a:rPr lang="en-US" sz="1600" dirty="0"/>
              <a:t>Glossary Review</a:t>
            </a:r>
          </a:p>
          <a:p>
            <a:pPr marL="628650" lvl="1" indent="-171450">
              <a:buClr>
                <a:srgbClr val="00529B"/>
              </a:buClr>
              <a:buFont typeface="Arial" panose="020B0604020202020204" pitchFamily="34" charset="0"/>
              <a:buChar char="▫"/>
            </a:pPr>
            <a:r>
              <a:rPr lang="en-US" sz="1600" dirty="0"/>
              <a:t>Orientation: High-Leverage Practices in Special Education</a:t>
            </a:r>
          </a:p>
          <a:p>
            <a:pPr marL="628650" lvl="1" indent="-171450">
              <a:buClr>
                <a:srgbClr val="00529B"/>
              </a:buClr>
              <a:buFont typeface="Arial" panose="020B0604020202020204" pitchFamily="34" charset="0"/>
              <a:buChar char="▫"/>
            </a:pPr>
            <a:r>
              <a:rPr lang="en-US" sz="1600" dirty="0"/>
              <a:t>Sharing Strategies That Reflect High-Leverage Practices</a:t>
            </a:r>
          </a:p>
          <a:p>
            <a:pPr marL="628650" lvl="1" indent="-171450">
              <a:buClr>
                <a:srgbClr val="00529B"/>
              </a:buClr>
              <a:buFont typeface="Arial" panose="020B0604020202020204" pitchFamily="34" charset="0"/>
              <a:buChar char="▫"/>
            </a:pPr>
            <a:r>
              <a:rPr lang="en-US" sz="1600" dirty="0"/>
              <a:t>Using High-Leverage Practices Videos</a:t>
            </a:r>
          </a:p>
          <a:p>
            <a:endParaRPr lang="en-US" sz="1200" dirty="0"/>
          </a:p>
        </p:txBody>
      </p:sp>
      <p:sp>
        <p:nvSpPr>
          <p:cNvPr id="3" name="Slide Number Placeholder 2">
            <a:extLst>
              <a:ext uri="{FF2B5EF4-FFF2-40B4-BE49-F238E27FC236}">
                <a16:creationId xmlns:a16="http://schemas.microsoft.com/office/drawing/2014/main" id="{B2B09B5D-5758-4926-ACFC-237AFDEF8071}"/>
              </a:ext>
            </a:extLst>
          </p:cNvPr>
          <p:cNvSpPr>
            <a:spLocks noGrp="1"/>
          </p:cNvSpPr>
          <p:nvPr>
            <p:ph type="sldNum" sz="quarter" idx="12"/>
          </p:nvPr>
        </p:nvSpPr>
        <p:spPr/>
        <p:txBody>
          <a:bodyPr/>
          <a:lstStyle/>
          <a:p>
            <a:fld id="{2E1F5172-9DC6-4992-BA96-E03821AEDFC2}" type="slidenum">
              <a:rPr lang="en-US" smtClean="0"/>
              <a:t>20</a:t>
            </a:fld>
            <a:endParaRPr lang="en-US" dirty="0"/>
          </a:p>
        </p:txBody>
      </p:sp>
    </p:spTree>
    <p:extLst>
      <p:ext uri="{BB962C8B-B14F-4D97-AF65-F5344CB8AC3E}">
        <p14:creationId xmlns:p14="http://schemas.microsoft.com/office/powerpoint/2010/main" val="2353997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E8805-D57A-4F5D-8882-8DFD7DA6AB09}"/>
              </a:ext>
            </a:extLst>
          </p:cNvPr>
          <p:cNvSpPr>
            <a:spLocks noGrp="1"/>
          </p:cNvSpPr>
          <p:nvPr>
            <p:ph type="title"/>
          </p:nvPr>
        </p:nvSpPr>
        <p:spPr>
          <a:xfrm>
            <a:off x="357809" y="902763"/>
            <a:ext cx="8786191" cy="849465"/>
          </a:xfrm>
        </p:spPr>
        <p:txBody>
          <a:bodyPr>
            <a:normAutofit/>
          </a:bodyPr>
          <a:lstStyle/>
          <a:p>
            <a:r>
              <a:rPr lang="en-US" sz="4000" dirty="0"/>
              <a:t>Reflecting on High-Leverage Practices</a:t>
            </a:r>
          </a:p>
        </p:txBody>
      </p:sp>
      <p:sp>
        <p:nvSpPr>
          <p:cNvPr id="4" name="TextBox 3">
            <a:extLst>
              <a:ext uri="{FF2B5EF4-FFF2-40B4-BE49-F238E27FC236}">
                <a16:creationId xmlns:a16="http://schemas.microsoft.com/office/drawing/2014/main" id="{E65AC2AF-483E-4DE9-856B-CF7E7DFDB24D}"/>
              </a:ext>
            </a:extLst>
          </p:cNvPr>
          <p:cNvSpPr txBox="1"/>
          <p:nvPr/>
        </p:nvSpPr>
        <p:spPr>
          <a:xfrm>
            <a:off x="60628" y="2241749"/>
            <a:ext cx="9130997" cy="3293209"/>
          </a:xfrm>
          <a:prstGeom prst="rect">
            <a:avLst/>
          </a:prstGeom>
          <a:noFill/>
        </p:spPr>
        <p:txBody>
          <a:bodyPr wrap="square" rtlCol="0">
            <a:spAutoFit/>
          </a:bodyPr>
          <a:lstStyle/>
          <a:p>
            <a:pPr marL="285750" lvl="0" indent="-285750">
              <a:buBlip>
                <a:blip r:embed="rId2"/>
              </a:buBlip>
            </a:pPr>
            <a:r>
              <a:rPr lang="en-US" sz="2600" b="1" dirty="0"/>
              <a:t>Section 3: Reflecting on High-Leverage Practices</a:t>
            </a:r>
            <a:endParaRPr lang="en-US" sz="2600" dirty="0"/>
          </a:p>
          <a:p>
            <a:pPr marL="914400" lvl="1" indent="-457200">
              <a:buClr>
                <a:srgbClr val="91479B"/>
              </a:buClr>
              <a:buFont typeface="Wingdings" panose="05000000000000000000" pitchFamily="2" charset="2"/>
              <a:buChar char="§"/>
            </a:pPr>
            <a:r>
              <a:rPr lang="en-US" sz="2600" dirty="0"/>
              <a:t>Professional Development Tools: Reflection (brief)</a:t>
            </a:r>
          </a:p>
          <a:p>
            <a:pPr marL="914400" lvl="1" indent="-457200">
              <a:buClr>
                <a:srgbClr val="91479B"/>
              </a:buClr>
              <a:buFont typeface="Wingdings" panose="05000000000000000000" pitchFamily="2" charset="2"/>
              <a:buChar char="§"/>
            </a:pPr>
            <a:r>
              <a:rPr lang="en-US" sz="2600" dirty="0"/>
              <a:t>Professional Development Reflection Tools</a:t>
            </a:r>
          </a:p>
          <a:p>
            <a:pPr marL="1371600" lvl="2" indent="-457200">
              <a:buClr>
                <a:srgbClr val="91479B"/>
              </a:buClr>
              <a:buFont typeface="Arial" panose="020B0604020202020204" pitchFamily="34" charset="0"/>
              <a:buChar char="▫"/>
            </a:pPr>
            <a:r>
              <a:rPr lang="en-US" sz="2600" dirty="0"/>
              <a:t>Analyzing High-Leverage Practices: Current Status</a:t>
            </a:r>
          </a:p>
          <a:p>
            <a:pPr marL="1371600" lvl="2" indent="-457200">
              <a:buClr>
                <a:srgbClr val="91479B"/>
              </a:buClr>
              <a:buFont typeface="Arial" panose="020B0604020202020204" pitchFamily="34" charset="0"/>
              <a:buChar char="▫"/>
            </a:pPr>
            <a:r>
              <a:rPr lang="en-US" sz="2600" dirty="0"/>
              <a:t>Identifying Resources: Developing an Inventory</a:t>
            </a:r>
          </a:p>
          <a:p>
            <a:pPr marL="1371600" lvl="2" indent="-457200">
              <a:buClr>
                <a:srgbClr val="91479B"/>
              </a:buClr>
              <a:buFont typeface="Arial" panose="020B0604020202020204" pitchFamily="34" charset="0"/>
              <a:buChar char="▫"/>
            </a:pPr>
            <a:r>
              <a:rPr lang="en-US" sz="2600" dirty="0"/>
              <a:t>Learning from Colleagues</a:t>
            </a:r>
          </a:p>
          <a:p>
            <a:pPr marL="1371600" lvl="2" indent="-457200">
              <a:buClr>
                <a:srgbClr val="91479B"/>
              </a:buClr>
              <a:buFont typeface="Arial" panose="020B0604020202020204" pitchFamily="34" charset="0"/>
              <a:buChar char="▫"/>
            </a:pPr>
            <a:r>
              <a:rPr lang="en-US" sz="2600" dirty="0"/>
              <a:t>Reflecting on High-Leverage Practices: Next Steps</a:t>
            </a:r>
          </a:p>
          <a:p>
            <a:pPr marL="1371600" lvl="2" indent="-457200">
              <a:buClr>
                <a:srgbClr val="91479B"/>
              </a:buClr>
              <a:buFont typeface="Arial" panose="020B0604020202020204" pitchFamily="34" charset="0"/>
              <a:buChar char="▫"/>
            </a:pPr>
            <a:r>
              <a:rPr lang="en-US" sz="2600" dirty="0"/>
              <a:t>Taking the Next Step: Planning</a:t>
            </a:r>
          </a:p>
        </p:txBody>
      </p:sp>
      <p:sp>
        <p:nvSpPr>
          <p:cNvPr id="3" name="Slide Number Placeholder 2">
            <a:extLst>
              <a:ext uri="{FF2B5EF4-FFF2-40B4-BE49-F238E27FC236}">
                <a16:creationId xmlns:a16="http://schemas.microsoft.com/office/drawing/2014/main" id="{CF3A7CE4-77FD-4AFB-A655-EC9327A3C1B2}"/>
              </a:ext>
            </a:extLst>
          </p:cNvPr>
          <p:cNvSpPr>
            <a:spLocks noGrp="1"/>
          </p:cNvSpPr>
          <p:nvPr>
            <p:ph type="sldNum" sz="quarter" idx="12"/>
          </p:nvPr>
        </p:nvSpPr>
        <p:spPr/>
        <p:txBody>
          <a:bodyPr/>
          <a:lstStyle/>
          <a:p>
            <a:fld id="{2E1F5172-9DC6-4992-BA96-E03821AEDFC2}" type="slidenum">
              <a:rPr lang="en-US" smtClean="0"/>
              <a:t>21</a:t>
            </a:fld>
            <a:endParaRPr lang="en-US" dirty="0"/>
          </a:p>
        </p:txBody>
      </p:sp>
    </p:spTree>
    <p:extLst>
      <p:ext uri="{BB962C8B-B14F-4D97-AF65-F5344CB8AC3E}">
        <p14:creationId xmlns:p14="http://schemas.microsoft.com/office/powerpoint/2010/main" val="1616246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B470E-7B03-4713-873D-D364AE2FF1B2}"/>
              </a:ext>
            </a:extLst>
          </p:cNvPr>
          <p:cNvSpPr>
            <a:spLocks noGrp="1"/>
          </p:cNvSpPr>
          <p:nvPr>
            <p:ph type="title"/>
          </p:nvPr>
        </p:nvSpPr>
        <p:spPr/>
        <p:txBody>
          <a:bodyPr/>
          <a:lstStyle/>
          <a:p>
            <a:r>
              <a:rPr lang="en-US" dirty="0"/>
              <a:t>Let’s Look at the Tools!</a:t>
            </a:r>
          </a:p>
        </p:txBody>
      </p:sp>
      <p:pic>
        <p:nvPicPr>
          <p:cNvPr id="7" name="Picture 6">
            <a:extLst>
              <a:ext uri="{FF2B5EF4-FFF2-40B4-BE49-F238E27FC236}">
                <a16:creationId xmlns:a16="http://schemas.microsoft.com/office/drawing/2014/main" id="{31A57DE0-54A8-4C89-A9E9-02E790C9F7D1}"/>
              </a:ext>
              <a:ext uri="{C183D7F6-B498-43B3-948B-1728B52AA6E4}">
                <adec:decorative xmlns:adec="http://schemas.microsoft.com/office/drawing/2017/decorative" val="1"/>
              </a:ext>
            </a:extLst>
          </p:cNvPr>
          <p:cNvPicPr>
            <a:picLocks noChangeAspect="1"/>
          </p:cNvPicPr>
          <p:nvPr/>
        </p:nvPicPr>
        <p:blipFill rotWithShape="1">
          <a:blip r:embed="rId3"/>
          <a:srcRect r="5941" b="76606"/>
          <a:stretch/>
        </p:blipFill>
        <p:spPr>
          <a:xfrm>
            <a:off x="200025" y="1769675"/>
            <a:ext cx="8600792" cy="365125"/>
          </a:xfrm>
          <a:prstGeom prst="rect">
            <a:avLst/>
          </a:prstGeom>
        </p:spPr>
      </p:pic>
      <p:sp>
        <p:nvSpPr>
          <p:cNvPr id="8" name="TextBox 7">
            <a:extLst>
              <a:ext uri="{FF2B5EF4-FFF2-40B4-BE49-F238E27FC236}">
                <a16:creationId xmlns:a16="http://schemas.microsoft.com/office/drawing/2014/main" id="{EEF62393-BA94-42D7-9C59-50721733A7C4}"/>
              </a:ext>
            </a:extLst>
          </p:cNvPr>
          <p:cNvSpPr txBox="1"/>
          <p:nvPr/>
        </p:nvSpPr>
        <p:spPr>
          <a:xfrm>
            <a:off x="950614" y="2646978"/>
            <a:ext cx="7242772" cy="338554"/>
          </a:xfrm>
          <a:prstGeom prst="rect">
            <a:avLst/>
          </a:prstGeom>
          <a:noFill/>
        </p:spPr>
        <p:txBody>
          <a:bodyPr wrap="square" rtlCol="0">
            <a:spAutoFit/>
          </a:bodyPr>
          <a:lstStyle/>
          <a:p>
            <a:r>
              <a:rPr lang="en-US" sz="1600" b="1" dirty="0">
                <a:latin typeface="Lucida Sans" panose="020B0602030504020204" pitchFamily="34" charset="0"/>
              </a:rPr>
              <a:t>Introducing High-Leverage Practices in Special Education </a:t>
            </a:r>
            <a:endParaRPr lang="en-US" sz="1600" dirty="0">
              <a:latin typeface="Lucida Sans" panose="020B0602030504020204" pitchFamily="34" charset="0"/>
            </a:endParaRPr>
          </a:p>
        </p:txBody>
      </p:sp>
      <p:pic>
        <p:nvPicPr>
          <p:cNvPr id="9" name="Picture 8">
            <a:extLst>
              <a:ext uri="{FF2B5EF4-FFF2-40B4-BE49-F238E27FC236}">
                <a16:creationId xmlns:a16="http://schemas.microsoft.com/office/drawing/2014/main" id="{2D8D3271-07A3-4A53-BA89-1FA8BFB4BCA4}"/>
              </a:ext>
              <a:ext uri="{C183D7F6-B498-43B3-948B-1728B52AA6E4}">
                <adec:decorative xmlns:adec="http://schemas.microsoft.com/office/drawing/2017/decorative" val="1"/>
              </a:ext>
            </a:extLst>
          </p:cNvPr>
          <p:cNvPicPr>
            <a:picLocks noChangeAspect="1"/>
          </p:cNvPicPr>
          <p:nvPr/>
        </p:nvPicPr>
        <p:blipFill rotWithShape="1">
          <a:blip r:embed="rId4"/>
          <a:srcRect l="3469" t="38483"/>
          <a:stretch/>
        </p:blipFill>
        <p:spPr>
          <a:xfrm>
            <a:off x="117199" y="2955024"/>
            <a:ext cx="8826776" cy="327222"/>
          </a:xfrm>
          <a:prstGeom prst="rect">
            <a:avLst/>
          </a:prstGeom>
        </p:spPr>
      </p:pic>
      <p:grpSp>
        <p:nvGrpSpPr>
          <p:cNvPr id="19" name="Group 18" descr="High-Leverage Practices logo">
            <a:extLst>
              <a:ext uri="{FF2B5EF4-FFF2-40B4-BE49-F238E27FC236}">
                <a16:creationId xmlns:a16="http://schemas.microsoft.com/office/drawing/2014/main" id="{31181CBC-32EF-4C9D-BECC-E75741A78DFE}"/>
              </a:ext>
            </a:extLst>
          </p:cNvPr>
          <p:cNvGrpSpPr/>
          <p:nvPr/>
        </p:nvGrpSpPr>
        <p:grpSpPr>
          <a:xfrm>
            <a:off x="2975979" y="2134800"/>
            <a:ext cx="3048884" cy="522460"/>
            <a:chOff x="3047558" y="2281667"/>
            <a:chExt cx="3048884" cy="522460"/>
          </a:xfrm>
        </p:grpSpPr>
        <p:grpSp>
          <p:nvGrpSpPr>
            <p:cNvPr id="18" name="Group 17">
              <a:extLst>
                <a:ext uri="{FF2B5EF4-FFF2-40B4-BE49-F238E27FC236}">
                  <a16:creationId xmlns:a16="http://schemas.microsoft.com/office/drawing/2014/main" id="{D8F8817C-2624-42CD-B8F6-0F4B9C1F7BF4}"/>
                </a:ext>
              </a:extLst>
            </p:cNvPr>
            <p:cNvGrpSpPr/>
            <p:nvPr/>
          </p:nvGrpSpPr>
          <p:grpSpPr>
            <a:xfrm>
              <a:off x="3047558" y="2281667"/>
              <a:ext cx="3048884" cy="522460"/>
              <a:chOff x="1523117" y="2281667"/>
              <a:chExt cx="3048884" cy="522460"/>
            </a:xfrm>
          </p:grpSpPr>
          <p:pic>
            <p:nvPicPr>
              <p:cNvPr id="12" name="Picture 11" descr="high-leverage practices logo">
                <a:extLst>
                  <a:ext uri="{FF2B5EF4-FFF2-40B4-BE49-F238E27FC236}">
                    <a16:creationId xmlns:a16="http://schemas.microsoft.com/office/drawing/2014/main" id="{4EF81423-3D54-447E-B0C7-348DAE64B4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117" y="2281667"/>
                <a:ext cx="762884" cy="522460"/>
              </a:xfrm>
              <a:prstGeom prst="rect">
                <a:avLst/>
              </a:prstGeom>
            </p:spPr>
          </p:pic>
          <p:sp>
            <p:nvSpPr>
              <p:cNvPr id="13" name="TextBox 12">
                <a:extLst>
                  <a:ext uri="{FF2B5EF4-FFF2-40B4-BE49-F238E27FC236}">
                    <a16:creationId xmlns:a16="http://schemas.microsoft.com/office/drawing/2014/main" id="{EF4F82B9-1E9C-4ABC-9F33-7E856C5922CC}"/>
                  </a:ext>
                </a:extLst>
              </p:cNvPr>
              <p:cNvSpPr txBox="1"/>
              <p:nvPr/>
            </p:nvSpPr>
            <p:spPr>
              <a:xfrm>
                <a:off x="2286001" y="2352675"/>
                <a:ext cx="2286000" cy="400110"/>
              </a:xfrm>
              <a:prstGeom prst="rect">
                <a:avLst/>
              </a:prstGeom>
              <a:noFill/>
            </p:spPr>
            <p:txBody>
              <a:bodyPr wrap="square" rtlCol="0">
                <a:spAutoFit/>
              </a:bodyPr>
              <a:lstStyle/>
              <a:p>
                <a:r>
                  <a:rPr lang="en-US" sz="2000" dirty="0">
                    <a:solidFill>
                      <a:srgbClr val="00529B"/>
                    </a:solidFill>
                    <a:latin typeface="Lucida Sans" panose="020B0602030504020204" pitchFamily="34" charset="0"/>
                  </a:rPr>
                  <a:t>AGENDA</a:t>
                </a:r>
                <a:r>
                  <a:rPr lang="en-US" sz="2000" dirty="0">
                    <a:latin typeface="Lucida Sans" panose="020B0602030504020204" pitchFamily="34" charset="0"/>
                  </a:rPr>
                  <a:t> </a:t>
                </a:r>
                <a:r>
                  <a:rPr lang="en-US" sz="2000" dirty="0">
                    <a:solidFill>
                      <a:srgbClr val="E38750"/>
                    </a:solidFill>
                    <a:latin typeface="Lucida Sans" panose="020B0602030504020204" pitchFamily="34" charset="0"/>
                  </a:rPr>
                  <a:t>1-HOUR</a:t>
                </a:r>
              </a:p>
            </p:txBody>
          </p:sp>
        </p:grpSp>
        <p:cxnSp>
          <p:nvCxnSpPr>
            <p:cNvPr id="15" name="Straight Connector 14">
              <a:extLst>
                <a:ext uri="{FF2B5EF4-FFF2-40B4-BE49-F238E27FC236}">
                  <a16:creationId xmlns:a16="http://schemas.microsoft.com/office/drawing/2014/main" id="{7E65555C-5D78-4CEB-8BA3-7E8C1B87B30E}"/>
                </a:ext>
                <a:ext uri="{C183D7F6-B498-43B3-948B-1728B52AA6E4}">
                  <adec:decorative xmlns:adec="http://schemas.microsoft.com/office/drawing/2017/decorative" val="1"/>
                </a:ext>
              </a:extLst>
            </p:cNvPr>
            <p:cNvCxnSpPr>
              <a:cxnSpLocks/>
            </p:cNvCxnSpPr>
            <p:nvPr/>
          </p:nvCxnSpPr>
          <p:spPr>
            <a:xfrm>
              <a:off x="5000625" y="2400300"/>
              <a:ext cx="0" cy="285750"/>
            </a:xfrm>
            <a:prstGeom prst="line">
              <a:avLst/>
            </a:prstGeom>
            <a:ln>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B4172CC9-EF1E-4A21-802B-B108A93EF654}"/>
              </a:ext>
            </a:extLst>
          </p:cNvPr>
          <p:cNvSpPr txBox="1"/>
          <p:nvPr/>
        </p:nvSpPr>
        <p:spPr>
          <a:xfrm>
            <a:off x="-38100" y="3157526"/>
            <a:ext cx="9353550" cy="3539430"/>
          </a:xfrm>
          <a:prstGeom prst="rect">
            <a:avLst/>
          </a:prstGeom>
          <a:noFill/>
        </p:spPr>
        <p:txBody>
          <a:bodyPr wrap="square" rtlCol="0">
            <a:spAutoFit/>
          </a:bodyPr>
          <a:lstStyle/>
          <a:p>
            <a:r>
              <a:rPr lang="en-US" sz="1400" b="1" dirty="0">
                <a:solidFill>
                  <a:srgbClr val="00529B"/>
                </a:solidFill>
                <a:latin typeface="Lucida Sans" panose="020B0602030504020204" pitchFamily="34" charset="0"/>
              </a:rPr>
              <a:t>Welcome and Introductions </a:t>
            </a:r>
            <a:endParaRPr lang="en-US" sz="1400" dirty="0">
              <a:solidFill>
                <a:srgbClr val="00529B"/>
              </a:solidFill>
              <a:latin typeface="Lucida Sans" panose="020B0602030504020204" pitchFamily="34" charset="0"/>
            </a:endParaRPr>
          </a:p>
          <a:p>
            <a:pPr marL="285750" indent="-285750">
              <a:buClr>
                <a:srgbClr val="BE3627"/>
              </a:buClr>
              <a:buFont typeface="Arial" panose="020B0604020202020204" pitchFamily="34" charset="0"/>
              <a:buChar char="•"/>
            </a:pPr>
            <a:r>
              <a:rPr lang="en-US" sz="1400" b="1" dirty="0">
                <a:latin typeface="Lucida Sans" panose="020B0602030504020204" pitchFamily="34" charset="0"/>
              </a:rPr>
              <a:t>Purpose</a:t>
            </a:r>
            <a:r>
              <a:rPr lang="en-US" sz="1400" dirty="0">
                <a:latin typeface="Lucida Sans" panose="020B0602030504020204" pitchFamily="34" charset="0"/>
              </a:rPr>
              <a:t>: To introduce the twenty-two high-leverage practices that all teachers who instruct students with disabilities should know and use. </a:t>
            </a:r>
          </a:p>
          <a:p>
            <a:pPr marL="285750" indent="-285750">
              <a:buClr>
                <a:srgbClr val="BE3627"/>
              </a:buClr>
              <a:buFont typeface="Arial" panose="020B0604020202020204" pitchFamily="34" charset="0"/>
              <a:buChar char="•"/>
            </a:pPr>
            <a:r>
              <a:rPr lang="en-US" sz="1400" b="1" dirty="0">
                <a:latin typeface="Lucida Sans" panose="020B0602030504020204" pitchFamily="34" charset="0"/>
              </a:rPr>
              <a:t>Goal</a:t>
            </a:r>
            <a:r>
              <a:rPr lang="en-US" sz="1400" dirty="0">
                <a:latin typeface="Lucida Sans" panose="020B0602030504020204" pitchFamily="34" charset="0"/>
              </a:rPr>
              <a:t>: Participants will gain a basic understanding of these practices and how they can learn more about them on </a:t>
            </a:r>
            <a:r>
              <a:rPr lang="en-US" sz="1400" i="1" dirty="0">
                <a:latin typeface="Lucida Sans" panose="020B0602030504020204" pitchFamily="34" charset="0"/>
              </a:rPr>
              <a:t>www.highleveragepractices.org </a:t>
            </a:r>
          </a:p>
          <a:p>
            <a:r>
              <a:rPr lang="en-US" sz="1400" b="1" dirty="0">
                <a:solidFill>
                  <a:srgbClr val="00529B"/>
                </a:solidFill>
                <a:latin typeface="Lucida Sans" panose="020B0602030504020204" pitchFamily="34" charset="0"/>
              </a:rPr>
              <a:t>Introduce the High-Leverage Practices </a:t>
            </a:r>
            <a:endParaRPr lang="en-US" sz="1400" dirty="0">
              <a:solidFill>
                <a:srgbClr val="00529B"/>
              </a:solidFill>
              <a:latin typeface="Lucida Sans" panose="020B0602030504020204" pitchFamily="34" charset="0"/>
            </a:endParaRPr>
          </a:p>
          <a:p>
            <a:pPr marL="285750" indent="-285750">
              <a:buClr>
                <a:srgbClr val="BE3627"/>
              </a:buClr>
              <a:buFont typeface="Arial" panose="020B0604020202020204" pitchFamily="34" charset="0"/>
              <a:buChar char="•"/>
            </a:pPr>
            <a:r>
              <a:rPr lang="en-US" sz="1400" b="1" dirty="0">
                <a:latin typeface="Lucida Sans" panose="020B0602030504020204" pitchFamily="34" charset="0"/>
              </a:rPr>
              <a:t>Orientation</a:t>
            </a:r>
            <a:r>
              <a:rPr lang="en-US" sz="1400" dirty="0">
                <a:latin typeface="Lucida Sans" panose="020B0602030504020204" pitchFamily="34" charset="0"/>
              </a:rPr>
              <a:t>: There’s a lot of talk about high-leverage practices—what they are and why we need them. </a:t>
            </a:r>
          </a:p>
          <a:p>
            <a:pPr marL="285750" indent="-285750">
              <a:buClr>
                <a:srgbClr val="BE3627"/>
              </a:buClr>
              <a:buFont typeface="Arial" panose="020B0604020202020204" pitchFamily="34" charset="0"/>
              <a:buChar char="•"/>
            </a:pPr>
            <a:r>
              <a:rPr lang="en-US" sz="1400" b="1" dirty="0">
                <a:latin typeface="Lucida Sans" panose="020B0602030504020204" pitchFamily="34" charset="0"/>
              </a:rPr>
              <a:t>Slide Presentation</a:t>
            </a:r>
            <a:r>
              <a:rPr lang="en-US" sz="1400" dirty="0">
                <a:latin typeface="Lucida Sans" panose="020B0602030504020204" pitchFamily="34" charset="0"/>
              </a:rPr>
              <a:t>: High-Leverage Practices in Special Education: Overview</a:t>
            </a:r>
          </a:p>
          <a:p>
            <a:pPr marL="285750" indent="-285750">
              <a:buClr>
                <a:srgbClr val="BE3627"/>
              </a:buClr>
              <a:buFont typeface="Arial" panose="020B0604020202020204" pitchFamily="34" charset="0"/>
              <a:buChar char="•"/>
            </a:pPr>
            <a:r>
              <a:rPr lang="en-US" sz="1400" b="1" dirty="0">
                <a:latin typeface="Lucida Sans" panose="020B0602030504020204" pitchFamily="34" charset="0"/>
              </a:rPr>
              <a:t>Conversation</a:t>
            </a:r>
            <a:r>
              <a:rPr lang="en-US" sz="1400" dirty="0">
                <a:latin typeface="Lucida Sans" panose="020B0602030504020204" pitchFamily="34" charset="0"/>
              </a:rPr>
              <a:t>. </a:t>
            </a:r>
          </a:p>
          <a:p>
            <a:pPr>
              <a:buClr>
                <a:srgbClr val="BE3627"/>
              </a:buClr>
            </a:pPr>
            <a:r>
              <a:rPr lang="en-US" sz="1400" b="1" dirty="0">
                <a:solidFill>
                  <a:srgbClr val="00529B"/>
                </a:solidFill>
                <a:latin typeface="Lucida Sans" panose="020B0602030504020204" pitchFamily="34" charset="0"/>
              </a:rPr>
              <a:t>Introduce www.highleveragepractices.org </a:t>
            </a:r>
            <a:endParaRPr lang="en-US" sz="1400" dirty="0">
              <a:solidFill>
                <a:srgbClr val="00529B"/>
              </a:solidFill>
              <a:latin typeface="Lucida Sans" panose="020B0602030504020204" pitchFamily="34" charset="0"/>
            </a:endParaRPr>
          </a:p>
          <a:p>
            <a:pPr marL="285750" indent="-285750">
              <a:buClr>
                <a:srgbClr val="BE3627"/>
              </a:buClr>
              <a:buFont typeface="Arial" panose="020B0604020202020204" pitchFamily="34" charset="0"/>
              <a:buChar char="•"/>
            </a:pPr>
            <a:r>
              <a:rPr lang="en-US" sz="1400" b="1" dirty="0">
                <a:latin typeface="Lucida Sans" panose="020B0602030504020204" pitchFamily="34" charset="0"/>
              </a:rPr>
              <a:t>Activity</a:t>
            </a:r>
            <a:r>
              <a:rPr lang="en-US" sz="1400" dirty="0">
                <a:latin typeface="Lucida Sans" panose="020B0602030504020204" pitchFamily="34" charset="0"/>
              </a:rPr>
              <a:t>: Walking Tour of the High-Leverage Practices Website: </a:t>
            </a:r>
            <a:r>
              <a:rPr lang="en-US" sz="1400" i="1" dirty="0">
                <a:latin typeface="Lucida Sans" panose="020B0602030504020204" pitchFamily="34" charset="0"/>
              </a:rPr>
              <a:t>www.highleveragepractices.org </a:t>
            </a:r>
          </a:p>
          <a:p>
            <a:pPr marL="285750" indent="-285750">
              <a:buClr>
                <a:srgbClr val="BE3627"/>
              </a:buClr>
              <a:buFont typeface="Arial" panose="020B0604020202020204" pitchFamily="34" charset="0"/>
              <a:buChar char="•"/>
            </a:pPr>
            <a:r>
              <a:rPr lang="en-US" sz="1400" b="1" dirty="0">
                <a:latin typeface="Lucida Sans" panose="020B0602030504020204" pitchFamily="34" charset="0"/>
              </a:rPr>
              <a:t>Watch Video</a:t>
            </a:r>
            <a:r>
              <a:rPr lang="en-US" sz="1400" dirty="0">
                <a:latin typeface="Lucida Sans" panose="020B0602030504020204" pitchFamily="34" charset="0"/>
              </a:rPr>
              <a:t>: </a:t>
            </a:r>
            <a:r>
              <a:rPr lang="en-US" sz="1400" i="1" dirty="0">
                <a:latin typeface="Lucida Sans" panose="020B0602030504020204" pitchFamily="34" charset="0"/>
              </a:rPr>
              <a:t>Welcome to Our New Series on High-Leverage Practices </a:t>
            </a:r>
            <a:endParaRPr lang="en-US" sz="1400" dirty="0">
              <a:latin typeface="Lucida Sans" panose="020B0602030504020204" pitchFamily="34" charset="0"/>
            </a:endParaRPr>
          </a:p>
          <a:p>
            <a:r>
              <a:rPr lang="en-US" sz="1400" b="1" dirty="0">
                <a:solidFill>
                  <a:srgbClr val="00529B"/>
                </a:solidFill>
                <a:latin typeface="Lucida Sans" panose="020B0602030504020204" pitchFamily="34" charset="0"/>
              </a:rPr>
              <a:t>Next Steps and Wrap-up </a:t>
            </a:r>
          </a:p>
          <a:p>
            <a:pPr marL="285750" indent="-285750">
              <a:buClr>
                <a:srgbClr val="C00000"/>
              </a:buClr>
              <a:buFont typeface="Arial" panose="020B0604020202020204" pitchFamily="34" charset="0"/>
              <a:buChar char="•"/>
            </a:pPr>
            <a:r>
              <a:rPr lang="en-US" sz="1400" b="1" dirty="0">
                <a:latin typeface="Lucida Sans" panose="020B0602030504020204" pitchFamily="34" charset="0"/>
              </a:rPr>
              <a:t>Closing and Reflection </a:t>
            </a:r>
            <a:endParaRPr lang="en-US" sz="1400" dirty="0">
              <a:latin typeface="Lucida Sans" panose="020B0602030504020204" pitchFamily="34" charset="0"/>
            </a:endParaRPr>
          </a:p>
          <a:p>
            <a:pPr marL="285750" indent="-285750">
              <a:buClr>
                <a:srgbClr val="BE3627"/>
              </a:buClr>
              <a:buFont typeface="Arial" panose="020B0604020202020204" pitchFamily="34" charset="0"/>
              <a:buChar char="•"/>
            </a:pPr>
            <a:endParaRPr lang="en-US" sz="1400" dirty="0">
              <a:latin typeface="Lucida Sans" panose="020B0602030504020204" pitchFamily="34" charset="0"/>
            </a:endParaRPr>
          </a:p>
          <a:p>
            <a:endParaRPr lang="en-US" sz="1400" dirty="0">
              <a:latin typeface="Lucida Sans" panose="020B0602030504020204" pitchFamily="34" charset="0"/>
            </a:endParaRPr>
          </a:p>
        </p:txBody>
      </p:sp>
      <p:sp>
        <p:nvSpPr>
          <p:cNvPr id="3" name="Slide Number Placeholder 2">
            <a:extLst>
              <a:ext uri="{FF2B5EF4-FFF2-40B4-BE49-F238E27FC236}">
                <a16:creationId xmlns:a16="http://schemas.microsoft.com/office/drawing/2014/main" id="{94DEFDFB-20C7-4D9F-AA66-217A44A1E5AB}"/>
              </a:ext>
            </a:extLst>
          </p:cNvPr>
          <p:cNvSpPr>
            <a:spLocks noGrp="1"/>
          </p:cNvSpPr>
          <p:nvPr>
            <p:ph type="sldNum" sz="quarter" idx="12"/>
          </p:nvPr>
        </p:nvSpPr>
        <p:spPr/>
        <p:txBody>
          <a:bodyPr/>
          <a:lstStyle/>
          <a:p>
            <a:fld id="{2E1F5172-9DC6-4992-BA96-E03821AEDFC2}" type="slidenum">
              <a:rPr lang="en-US" smtClean="0"/>
              <a:t>22</a:t>
            </a:fld>
            <a:endParaRPr lang="en-US" dirty="0"/>
          </a:p>
        </p:txBody>
      </p:sp>
    </p:spTree>
    <p:extLst>
      <p:ext uri="{BB962C8B-B14F-4D97-AF65-F5344CB8AC3E}">
        <p14:creationId xmlns:p14="http://schemas.microsoft.com/office/powerpoint/2010/main" val="1021497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A9DCBC0-9AE0-4C10-8D93-67F8AB0E8588}"/>
              </a:ext>
            </a:extLst>
          </p:cNvPr>
          <p:cNvSpPr txBox="1">
            <a:spLocks/>
          </p:cNvSpPr>
          <p:nvPr/>
        </p:nvSpPr>
        <p:spPr>
          <a:xfrm>
            <a:off x="357809" y="902763"/>
            <a:ext cx="8136835" cy="84946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lang="en-US" sz="4800" kern="1200" spc="-50" baseline="0" dirty="0">
                <a:solidFill>
                  <a:srgbClr val="00529B"/>
                </a:solidFill>
                <a:latin typeface="+mj-lt"/>
                <a:ea typeface="+mj-ea"/>
                <a:cs typeface="+mj-cs"/>
              </a:defRPr>
            </a:lvl1pPr>
          </a:lstStyle>
          <a:p>
            <a:r>
              <a:rPr lang="en-US" dirty="0"/>
              <a:t>Let’s Look at the Tools!</a:t>
            </a:r>
          </a:p>
        </p:txBody>
      </p:sp>
      <p:pic>
        <p:nvPicPr>
          <p:cNvPr id="9" name="Picture 8">
            <a:extLst>
              <a:ext uri="{FF2B5EF4-FFF2-40B4-BE49-F238E27FC236}">
                <a16:creationId xmlns:a16="http://schemas.microsoft.com/office/drawing/2014/main" id="{8F487602-B956-40D1-BA4A-EA3B5A111A97}"/>
              </a:ext>
              <a:ext uri="{C183D7F6-B498-43B3-948B-1728B52AA6E4}">
                <adec:decorative xmlns:adec="http://schemas.microsoft.com/office/drawing/2017/decorative" val="1"/>
              </a:ext>
            </a:extLst>
          </p:cNvPr>
          <p:cNvPicPr>
            <a:picLocks noChangeAspect="1"/>
          </p:cNvPicPr>
          <p:nvPr/>
        </p:nvPicPr>
        <p:blipFill rotWithShape="1">
          <a:blip r:embed="rId2"/>
          <a:srcRect t="6523" r="5941" b="76606"/>
          <a:stretch/>
        </p:blipFill>
        <p:spPr>
          <a:xfrm>
            <a:off x="200025" y="1762453"/>
            <a:ext cx="8600792" cy="263316"/>
          </a:xfrm>
          <a:prstGeom prst="rect">
            <a:avLst/>
          </a:prstGeom>
        </p:spPr>
      </p:pic>
      <p:sp>
        <p:nvSpPr>
          <p:cNvPr id="10" name="TextBox 9">
            <a:extLst>
              <a:ext uri="{FF2B5EF4-FFF2-40B4-BE49-F238E27FC236}">
                <a16:creationId xmlns:a16="http://schemas.microsoft.com/office/drawing/2014/main" id="{8BEBFCDE-559D-49EA-BB96-CE7AC5E456C6}"/>
              </a:ext>
            </a:extLst>
          </p:cNvPr>
          <p:cNvSpPr txBox="1"/>
          <p:nvPr/>
        </p:nvSpPr>
        <p:spPr>
          <a:xfrm>
            <a:off x="950614" y="2391477"/>
            <a:ext cx="7242772" cy="338554"/>
          </a:xfrm>
          <a:prstGeom prst="rect">
            <a:avLst/>
          </a:prstGeom>
          <a:noFill/>
        </p:spPr>
        <p:txBody>
          <a:bodyPr wrap="square" rtlCol="0">
            <a:spAutoFit/>
          </a:bodyPr>
          <a:lstStyle/>
          <a:p>
            <a:r>
              <a:rPr lang="en-US" sz="1600" b="1" dirty="0">
                <a:latin typeface="Lucida Sans" panose="020B0602030504020204" pitchFamily="34" charset="0"/>
              </a:rPr>
              <a:t>Introducing High-Leverage Practices in Special Education </a:t>
            </a:r>
            <a:endParaRPr lang="en-US" sz="1600" dirty="0">
              <a:latin typeface="Lucida Sans" panose="020B0602030504020204" pitchFamily="34" charset="0"/>
            </a:endParaRPr>
          </a:p>
        </p:txBody>
      </p:sp>
      <p:pic>
        <p:nvPicPr>
          <p:cNvPr id="11" name="Picture 10">
            <a:extLst>
              <a:ext uri="{FF2B5EF4-FFF2-40B4-BE49-F238E27FC236}">
                <a16:creationId xmlns:a16="http://schemas.microsoft.com/office/drawing/2014/main" id="{3D82185D-D04D-405A-A677-497BA8BE0495}"/>
              </a:ext>
              <a:ext uri="{C183D7F6-B498-43B3-948B-1728B52AA6E4}">
                <adec:decorative xmlns:adec="http://schemas.microsoft.com/office/drawing/2017/decorative" val="1"/>
              </a:ext>
            </a:extLst>
          </p:cNvPr>
          <p:cNvPicPr>
            <a:picLocks noChangeAspect="1"/>
          </p:cNvPicPr>
          <p:nvPr/>
        </p:nvPicPr>
        <p:blipFill rotWithShape="1">
          <a:blip r:embed="rId3"/>
          <a:srcRect l="3469" t="38483"/>
          <a:stretch/>
        </p:blipFill>
        <p:spPr>
          <a:xfrm>
            <a:off x="87033" y="2663270"/>
            <a:ext cx="8826776" cy="327222"/>
          </a:xfrm>
          <a:prstGeom prst="rect">
            <a:avLst/>
          </a:prstGeom>
        </p:spPr>
      </p:pic>
      <p:grpSp>
        <p:nvGrpSpPr>
          <p:cNvPr id="12" name="Group 11">
            <a:extLst>
              <a:ext uri="{FF2B5EF4-FFF2-40B4-BE49-F238E27FC236}">
                <a16:creationId xmlns:a16="http://schemas.microsoft.com/office/drawing/2014/main" id="{CB3193EF-7AF8-4BE2-A5EF-15AD3C9E24CB}"/>
              </a:ext>
            </a:extLst>
          </p:cNvPr>
          <p:cNvGrpSpPr/>
          <p:nvPr/>
        </p:nvGrpSpPr>
        <p:grpSpPr>
          <a:xfrm>
            <a:off x="2975979" y="1952247"/>
            <a:ext cx="3048884" cy="522460"/>
            <a:chOff x="3047558" y="2281667"/>
            <a:chExt cx="3048884" cy="522460"/>
          </a:xfrm>
        </p:grpSpPr>
        <p:grpSp>
          <p:nvGrpSpPr>
            <p:cNvPr id="13" name="Group 12">
              <a:extLst>
                <a:ext uri="{FF2B5EF4-FFF2-40B4-BE49-F238E27FC236}">
                  <a16:creationId xmlns:a16="http://schemas.microsoft.com/office/drawing/2014/main" id="{AAD931AE-6E58-4096-B7B3-AC979D2807C0}"/>
                </a:ext>
              </a:extLst>
            </p:cNvPr>
            <p:cNvGrpSpPr/>
            <p:nvPr/>
          </p:nvGrpSpPr>
          <p:grpSpPr>
            <a:xfrm>
              <a:off x="3047558" y="2281667"/>
              <a:ext cx="3048884" cy="522460"/>
              <a:chOff x="1523117" y="2281667"/>
              <a:chExt cx="3048884" cy="522460"/>
            </a:xfrm>
          </p:grpSpPr>
          <p:pic>
            <p:nvPicPr>
              <p:cNvPr id="15" name="Picture 14" descr="high-leverage practices logo">
                <a:extLst>
                  <a:ext uri="{FF2B5EF4-FFF2-40B4-BE49-F238E27FC236}">
                    <a16:creationId xmlns:a16="http://schemas.microsoft.com/office/drawing/2014/main" id="{B0C0CEAB-6CC5-407B-93FE-AE8225E86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117" y="2281667"/>
                <a:ext cx="762884" cy="522460"/>
              </a:xfrm>
              <a:prstGeom prst="rect">
                <a:avLst/>
              </a:prstGeom>
            </p:spPr>
          </p:pic>
          <p:sp>
            <p:nvSpPr>
              <p:cNvPr id="16" name="TextBox 15">
                <a:extLst>
                  <a:ext uri="{FF2B5EF4-FFF2-40B4-BE49-F238E27FC236}">
                    <a16:creationId xmlns:a16="http://schemas.microsoft.com/office/drawing/2014/main" id="{50C6B702-E0F5-48DD-B277-2B484B7041B6}"/>
                  </a:ext>
                </a:extLst>
              </p:cNvPr>
              <p:cNvSpPr txBox="1"/>
              <p:nvPr/>
            </p:nvSpPr>
            <p:spPr>
              <a:xfrm>
                <a:off x="2286001" y="2352675"/>
                <a:ext cx="2286000" cy="400110"/>
              </a:xfrm>
              <a:prstGeom prst="rect">
                <a:avLst/>
              </a:prstGeom>
              <a:noFill/>
            </p:spPr>
            <p:txBody>
              <a:bodyPr wrap="square" rtlCol="0">
                <a:spAutoFit/>
              </a:bodyPr>
              <a:lstStyle/>
              <a:p>
                <a:r>
                  <a:rPr lang="en-US" sz="2000" dirty="0">
                    <a:solidFill>
                      <a:srgbClr val="00529B"/>
                    </a:solidFill>
                    <a:latin typeface="Lucida Sans" panose="020B0602030504020204" pitchFamily="34" charset="0"/>
                  </a:rPr>
                  <a:t>AGENDA</a:t>
                </a:r>
                <a:r>
                  <a:rPr lang="en-US" sz="2000" dirty="0">
                    <a:latin typeface="Lucida Sans" panose="020B0602030504020204" pitchFamily="34" charset="0"/>
                  </a:rPr>
                  <a:t> </a:t>
                </a:r>
                <a:r>
                  <a:rPr lang="en-US" sz="2000" dirty="0">
                    <a:solidFill>
                      <a:srgbClr val="E38750"/>
                    </a:solidFill>
                    <a:latin typeface="Lucida Sans" panose="020B0602030504020204" pitchFamily="34" charset="0"/>
                  </a:rPr>
                  <a:t>3-HOUR</a:t>
                </a:r>
              </a:p>
            </p:txBody>
          </p:sp>
        </p:grpSp>
        <p:cxnSp>
          <p:nvCxnSpPr>
            <p:cNvPr id="14" name="Straight Connector 13">
              <a:extLst>
                <a:ext uri="{FF2B5EF4-FFF2-40B4-BE49-F238E27FC236}">
                  <a16:creationId xmlns:a16="http://schemas.microsoft.com/office/drawing/2014/main" id="{5AEAD3F2-F29B-4B5E-B30E-8758EADD895D}"/>
                </a:ext>
                <a:ext uri="{C183D7F6-B498-43B3-948B-1728B52AA6E4}">
                  <adec:decorative xmlns:adec="http://schemas.microsoft.com/office/drawing/2017/decorative" val="1"/>
                </a:ext>
              </a:extLst>
            </p:cNvPr>
            <p:cNvCxnSpPr>
              <a:cxnSpLocks/>
            </p:cNvCxnSpPr>
            <p:nvPr/>
          </p:nvCxnSpPr>
          <p:spPr>
            <a:xfrm>
              <a:off x="5000625" y="2400300"/>
              <a:ext cx="0" cy="285750"/>
            </a:xfrm>
            <a:prstGeom prst="line">
              <a:avLst/>
            </a:prstGeom>
            <a:ln>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E01D38E2-8DDC-4E84-8256-3FE4ECDE3101}"/>
              </a:ext>
            </a:extLst>
          </p:cNvPr>
          <p:cNvSpPr txBox="1"/>
          <p:nvPr/>
        </p:nvSpPr>
        <p:spPr>
          <a:xfrm>
            <a:off x="-57150" y="2763476"/>
            <a:ext cx="9353550" cy="3970318"/>
          </a:xfrm>
          <a:prstGeom prst="rect">
            <a:avLst/>
          </a:prstGeom>
          <a:noFill/>
        </p:spPr>
        <p:txBody>
          <a:bodyPr wrap="square" rtlCol="0">
            <a:spAutoFit/>
          </a:bodyPr>
          <a:lstStyle/>
          <a:p>
            <a:r>
              <a:rPr lang="en-US" sz="1200" b="1" dirty="0">
                <a:solidFill>
                  <a:srgbClr val="00529B"/>
                </a:solidFill>
                <a:latin typeface="Lucida Sans" panose="020B0602030504020204" pitchFamily="34" charset="0"/>
              </a:rPr>
              <a:t>Welcome and Introductions </a:t>
            </a:r>
            <a:endParaRPr lang="en-US" sz="1200" dirty="0">
              <a:solidFill>
                <a:srgbClr val="00529B"/>
              </a:solidFill>
              <a:latin typeface="Lucida Sans" panose="020B0602030504020204" pitchFamily="34" charset="0"/>
            </a:endParaRPr>
          </a:p>
          <a:p>
            <a:pPr marL="285750" indent="-285750">
              <a:buClr>
                <a:srgbClr val="BE3627"/>
              </a:buClr>
              <a:buFont typeface="Arial" panose="020B0604020202020204" pitchFamily="34" charset="0"/>
              <a:buChar char="•"/>
            </a:pPr>
            <a:r>
              <a:rPr lang="en-US" sz="1200" b="1" dirty="0">
                <a:latin typeface="Lucida Sans" panose="020B0602030504020204" pitchFamily="34" charset="0"/>
              </a:rPr>
              <a:t>Purpose</a:t>
            </a:r>
            <a:r>
              <a:rPr lang="en-US" sz="1200" dirty="0">
                <a:latin typeface="Lucida Sans" panose="020B0602030504020204" pitchFamily="34" charset="0"/>
              </a:rPr>
              <a:t>: To introduce the twenty-two high-leverage practices that all teachers who instruct students with disabilities should know and use. </a:t>
            </a:r>
          </a:p>
          <a:p>
            <a:pPr marL="285750" indent="-285750">
              <a:buClr>
                <a:srgbClr val="BE3627"/>
              </a:buClr>
              <a:buFont typeface="Arial" panose="020B0604020202020204" pitchFamily="34" charset="0"/>
              <a:buChar char="•"/>
            </a:pPr>
            <a:r>
              <a:rPr lang="en-US" sz="1200" b="1" dirty="0">
                <a:latin typeface="Lucida Sans" panose="020B0602030504020204" pitchFamily="34" charset="0"/>
              </a:rPr>
              <a:t>Goal</a:t>
            </a:r>
            <a:r>
              <a:rPr lang="en-US" sz="1200" dirty="0">
                <a:latin typeface="Lucida Sans" panose="020B0602030504020204" pitchFamily="34" charset="0"/>
              </a:rPr>
              <a:t>: Participants will gain a basic understanding of these practices and how they support the learning and behavior of students with disabilities. Participants will decide next steps for reflecting on how to use the practices with students with disabilities. </a:t>
            </a:r>
          </a:p>
          <a:p>
            <a:r>
              <a:rPr lang="en-US" sz="1200" b="1" dirty="0">
                <a:solidFill>
                  <a:srgbClr val="00529B"/>
                </a:solidFill>
                <a:latin typeface="Lucida Sans" panose="020B0602030504020204" pitchFamily="34" charset="0"/>
              </a:rPr>
              <a:t>Introduce the High-Leverage Practices </a:t>
            </a:r>
            <a:endParaRPr lang="en-US" sz="1200" dirty="0">
              <a:solidFill>
                <a:srgbClr val="00529B"/>
              </a:solidFill>
              <a:latin typeface="Lucida Sans" panose="020B0602030504020204" pitchFamily="34" charset="0"/>
            </a:endParaRPr>
          </a:p>
          <a:p>
            <a:pPr marL="171450" indent="-171450">
              <a:buClr>
                <a:srgbClr val="BE3627"/>
              </a:buClr>
              <a:buFont typeface="Arial" panose="020B0604020202020204" pitchFamily="34" charset="0"/>
              <a:buChar char="•"/>
            </a:pPr>
            <a:r>
              <a:rPr lang="en-US" sz="1200" b="1" dirty="0">
                <a:latin typeface="Lucida Sans" panose="020B0602030504020204" pitchFamily="34" charset="0"/>
              </a:rPr>
              <a:t>Orientation</a:t>
            </a:r>
            <a:r>
              <a:rPr lang="en-US" sz="1200" dirty="0">
                <a:latin typeface="Lucida Sans" panose="020B0602030504020204" pitchFamily="34" charset="0"/>
              </a:rPr>
              <a:t>: There’s a lot of talk about high-leverage practices—what they are and why we need them. </a:t>
            </a:r>
          </a:p>
          <a:p>
            <a:pPr marL="171450" indent="-171450">
              <a:buClr>
                <a:srgbClr val="BE3627"/>
              </a:buClr>
              <a:buFont typeface="Arial" panose="020B0604020202020204" pitchFamily="34" charset="0"/>
              <a:buChar char="•"/>
            </a:pPr>
            <a:r>
              <a:rPr lang="en-US" sz="1200" b="1" dirty="0">
                <a:latin typeface="Lucida Sans" panose="020B0602030504020204" pitchFamily="34" charset="0"/>
              </a:rPr>
              <a:t>Slide Presentation</a:t>
            </a:r>
            <a:r>
              <a:rPr lang="en-US" sz="1200" dirty="0">
                <a:latin typeface="Lucida Sans" panose="020B0602030504020204" pitchFamily="34" charset="0"/>
              </a:rPr>
              <a:t>: High-Leverage Practices in Special Education: Overview </a:t>
            </a:r>
          </a:p>
          <a:p>
            <a:pPr marL="171450" indent="-171450">
              <a:buClr>
                <a:srgbClr val="BE3627"/>
              </a:buClr>
              <a:buFont typeface="Arial" panose="020B0604020202020204" pitchFamily="34" charset="0"/>
              <a:buChar char="•"/>
            </a:pPr>
            <a:r>
              <a:rPr lang="en-US" sz="1200" b="1" dirty="0">
                <a:latin typeface="Lucida Sans" panose="020B0602030504020204" pitchFamily="34" charset="0"/>
              </a:rPr>
              <a:t>Conversation </a:t>
            </a:r>
            <a:endParaRPr lang="en-US" sz="1200" dirty="0">
              <a:latin typeface="Lucida Sans" panose="020B0602030504020204" pitchFamily="34" charset="0"/>
            </a:endParaRPr>
          </a:p>
          <a:p>
            <a:r>
              <a:rPr lang="en-US" sz="1200" b="1" dirty="0">
                <a:solidFill>
                  <a:srgbClr val="00529B"/>
                </a:solidFill>
                <a:latin typeface="Lucida Sans" panose="020B0602030504020204" pitchFamily="34" charset="0"/>
              </a:rPr>
              <a:t>Introduce www.highleveragepractices.org </a:t>
            </a:r>
            <a:endParaRPr lang="en-US" sz="1200" dirty="0">
              <a:solidFill>
                <a:srgbClr val="00529B"/>
              </a:solidFill>
              <a:latin typeface="Lucida Sans" panose="020B0602030504020204" pitchFamily="34" charset="0"/>
            </a:endParaRPr>
          </a:p>
          <a:p>
            <a:pPr marL="171450" indent="-171450">
              <a:buClr>
                <a:srgbClr val="BE3627"/>
              </a:buClr>
              <a:buFont typeface="Arial" panose="020B0604020202020204" pitchFamily="34" charset="0"/>
              <a:buChar char="•"/>
            </a:pPr>
            <a:r>
              <a:rPr lang="en-US" sz="1200" b="1" dirty="0">
                <a:latin typeface="Lucida Sans" panose="020B0602030504020204" pitchFamily="34" charset="0"/>
              </a:rPr>
              <a:t>Activity</a:t>
            </a:r>
            <a:r>
              <a:rPr lang="en-US" sz="1200" dirty="0">
                <a:latin typeface="Lucida Sans" panose="020B0602030504020204" pitchFamily="34" charset="0"/>
              </a:rPr>
              <a:t>: Walking Tour of the High-Leverage Practices Website </a:t>
            </a:r>
            <a:r>
              <a:rPr lang="en-US" sz="1200" i="1" dirty="0">
                <a:latin typeface="Lucida Sans" panose="020B0602030504020204" pitchFamily="34" charset="0"/>
              </a:rPr>
              <a:t>www.highleveragepractices.org </a:t>
            </a:r>
          </a:p>
          <a:p>
            <a:pPr marL="171450" indent="-171450">
              <a:buClr>
                <a:srgbClr val="BE3627"/>
              </a:buClr>
              <a:buFont typeface="Arial" panose="020B0604020202020204" pitchFamily="34" charset="0"/>
              <a:buChar char="•"/>
            </a:pPr>
            <a:r>
              <a:rPr lang="en-US" sz="1200" b="1" dirty="0">
                <a:latin typeface="Lucida Sans" panose="020B0602030504020204" pitchFamily="34" charset="0"/>
              </a:rPr>
              <a:t>Watch Video</a:t>
            </a:r>
            <a:r>
              <a:rPr lang="en-US" sz="1200" dirty="0">
                <a:latin typeface="Lucida Sans" panose="020B0602030504020204" pitchFamily="34" charset="0"/>
              </a:rPr>
              <a:t>: </a:t>
            </a:r>
            <a:r>
              <a:rPr lang="en-US" sz="1200" i="1" dirty="0">
                <a:latin typeface="Lucida Sans" panose="020B0602030504020204" pitchFamily="34" charset="0"/>
              </a:rPr>
              <a:t>Welcome to Our New Series on High-Leverage Practices </a:t>
            </a:r>
            <a:endParaRPr lang="en-US" sz="1200" dirty="0">
              <a:latin typeface="Lucida Sans" panose="020B0602030504020204" pitchFamily="34" charset="0"/>
            </a:endParaRPr>
          </a:p>
          <a:p>
            <a:r>
              <a:rPr lang="en-US" sz="1200" b="1" dirty="0">
                <a:solidFill>
                  <a:srgbClr val="00529B"/>
                </a:solidFill>
                <a:latin typeface="Lucida Sans" panose="020B0602030504020204" pitchFamily="34" charset="0"/>
              </a:rPr>
              <a:t>Focus on Practice Areas: A Closer Look at One or More Practice Areas </a:t>
            </a:r>
            <a:endParaRPr lang="en-US" sz="1200" dirty="0">
              <a:solidFill>
                <a:srgbClr val="00529B"/>
              </a:solidFill>
              <a:latin typeface="Lucida Sans" panose="020B0602030504020204" pitchFamily="34" charset="0"/>
            </a:endParaRPr>
          </a:p>
          <a:p>
            <a:pPr marL="171450" indent="-171450">
              <a:buClr>
                <a:srgbClr val="BE3627"/>
              </a:buClr>
              <a:buFont typeface="Arial" panose="020B0604020202020204" pitchFamily="34" charset="0"/>
              <a:buChar char="•"/>
            </a:pPr>
            <a:r>
              <a:rPr lang="en-US" sz="1200" b="1" dirty="0">
                <a:latin typeface="Lucida Sans" panose="020B0602030504020204" pitchFamily="34" charset="0"/>
              </a:rPr>
              <a:t>Slide Presentation </a:t>
            </a:r>
            <a:endParaRPr lang="en-US" sz="1200" dirty="0">
              <a:latin typeface="Lucida Sans" panose="020B0602030504020204" pitchFamily="34" charset="0"/>
            </a:endParaRPr>
          </a:p>
          <a:p>
            <a:pPr marL="171450" indent="-171450">
              <a:buClr>
                <a:srgbClr val="BE3627"/>
              </a:buClr>
              <a:buFont typeface="Arial" panose="020B0604020202020204" pitchFamily="34" charset="0"/>
              <a:buChar char="•"/>
            </a:pPr>
            <a:r>
              <a:rPr lang="en-US" sz="1200" b="1" dirty="0">
                <a:latin typeface="Lucida Sans" panose="020B0602030504020204" pitchFamily="34" charset="0"/>
              </a:rPr>
              <a:t>Conversation </a:t>
            </a:r>
            <a:endParaRPr lang="en-US" sz="1200" dirty="0">
              <a:latin typeface="Lucida Sans" panose="020B0602030504020204" pitchFamily="34" charset="0"/>
            </a:endParaRPr>
          </a:p>
          <a:p>
            <a:pPr marL="171450" indent="-171450">
              <a:buClr>
                <a:srgbClr val="BE3627"/>
              </a:buClr>
              <a:buFont typeface="Arial" panose="020B0604020202020204" pitchFamily="34" charset="0"/>
              <a:buChar char="•"/>
            </a:pPr>
            <a:r>
              <a:rPr lang="en-US" sz="1200" b="1" dirty="0">
                <a:latin typeface="Lucida Sans" panose="020B0602030504020204" pitchFamily="34" charset="0"/>
              </a:rPr>
              <a:t>Activity</a:t>
            </a:r>
            <a:r>
              <a:rPr lang="en-US" sz="1200" dirty="0">
                <a:latin typeface="Lucida Sans" panose="020B0602030504020204" pitchFamily="34" charset="0"/>
              </a:rPr>
              <a:t>: Watch Video of a High-Leverage Practice </a:t>
            </a:r>
          </a:p>
          <a:p>
            <a:pPr>
              <a:buClr>
                <a:srgbClr val="BE3627"/>
              </a:buClr>
            </a:pPr>
            <a:r>
              <a:rPr lang="en-US" sz="1200" b="1" dirty="0">
                <a:solidFill>
                  <a:srgbClr val="00529B"/>
                </a:solidFill>
                <a:latin typeface="Lucida Sans" panose="020B0602030504020204" pitchFamily="34" charset="0"/>
              </a:rPr>
              <a:t>Next Steps and Wrap-up </a:t>
            </a:r>
            <a:endParaRPr lang="en-US" sz="1200" dirty="0">
              <a:solidFill>
                <a:srgbClr val="00529B"/>
              </a:solidFill>
              <a:latin typeface="Lucida Sans" panose="020B0602030504020204" pitchFamily="34" charset="0"/>
            </a:endParaRPr>
          </a:p>
          <a:p>
            <a:pPr marL="171450" indent="-171450">
              <a:buClr>
                <a:srgbClr val="BE3627"/>
              </a:buClr>
              <a:buFont typeface="Arial" panose="020B0604020202020204" pitchFamily="34" charset="0"/>
              <a:buChar char="•"/>
            </a:pPr>
            <a:r>
              <a:rPr lang="en-US" sz="1200" b="1" dirty="0">
                <a:latin typeface="Lucida Sans" panose="020B0602030504020204" pitchFamily="34" charset="0"/>
              </a:rPr>
              <a:t>Closing and Reflection </a:t>
            </a:r>
            <a:endParaRPr lang="en-US" sz="1200" dirty="0">
              <a:latin typeface="Lucida Sans" panose="020B0602030504020204" pitchFamily="34" charset="0"/>
            </a:endParaRPr>
          </a:p>
          <a:p>
            <a:pPr marL="285750" indent="-285750">
              <a:buClr>
                <a:srgbClr val="BE3627"/>
              </a:buClr>
              <a:buFont typeface="Arial" panose="020B0604020202020204" pitchFamily="34" charset="0"/>
              <a:buChar char="•"/>
            </a:pPr>
            <a:endParaRPr lang="en-US" sz="1200" dirty="0">
              <a:latin typeface="Lucida Sans" panose="020B0602030504020204" pitchFamily="34" charset="0"/>
            </a:endParaRPr>
          </a:p>
          <a:p>
            <a:endParaRPr lang="en-US" sz="1200" dirty="0">
              <a:latin typeface="Lucida Sans" panose="020B0602030504020204" pitchFamily="34" charset="0"/>
            </a:endParaRPr>
          </a:p>
        </p:txBody>
      </p:sp>
      <p:sp>
        <p:nvSpPr>
          <p:cNvPr id="3" name="Slide Number Placeholder 2">
            <a:extLst>
              <a:ext uri="{FF2B5EF4-FFF2-40B4-BE49-F238E27FC236}">
                <a16:creationId xmlns:a16="http://schemas.microsoft.com/office/drawing/2014/main" id="{38D8B7A1-6CD3-4E5F-AF71-D7AF2726FD1F}"/>
              </a:ext>
            </a:extLst>
          </p:cNvPr>
          <p:cNvSpPr>
            <a:spLocks noGrp="1"/>
          </p:cNvSpPr>
          <p:nvPr>
            <p:ph type="sldNum" sz="quarter" idx="12"/>
          </p:nvPr>
        </p:nvSpPr>
        <p:spPr/>
        <p:txBody>
          <a:bodyPr/>
          <a:lstStyle/>
          <a:p>
            <a:fld id="{2E1F5172-9DC6-4992-BA96-E03821AEDFC2}" type="slidenum">
              <a:rPr lang="en-US" smtClean="0"/>
              <a:t>23</a:t>
            </a:fld>
            <a:endParaRPr lang="en-US" dirty="0"/>
          </a:p>
        </p:txBody>
      </p:sp>
    </p:spTree>
    <p:extLst>
      <p:ext uri="{BB962C8B-B14F-4D97-AF65-F5344CB8AC3E}">
        <p14:creationId xmlns:p14="http://schemas.microsoft.com/office/powerpoint/2010/main" val="3060451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6E4A3-D9D8-45FF-9392-76BDB5E72264}"/>
              </a:ext>
            </a:extLst>
          </p:cNvPr>
          <p:cNvSpPr>
            <a:spLocks noGrp="1"/>
          </p:cNvSpPr>
          <p:nvPr>
            <p:ph type="title"/>
          </p:nvPr>
        </p:nvSpPr>
        <p:spPr/>
        <p:txBody>
          <a:bodyPr>
            <a:normAutofit/>
          </a:bodyPr>
          <a:lstStyle/>
          <a:p>
            <a:r>
              <a:rPr lang="en-US" dirty="0"/>
              <a:t>Let’s Look at the Tools!</a:t>
            </a:r>
          </a:p>
        </p:txBody>
      </p:sp>
      <p:sp>
        <p:nvSpPr>
          <p:cNvPr id="4" name="Rectangle 3">
            <a:extLst>
              <a:ext uri="{FF2B5EF4-FFF2-40B4-BE49-F238E27FC236}">
                <a16:creationId xmlns:a16="http://schemas.microsoft.com/office/drawing/2014/main" id="{6FE6FB5F-EB79-4D4E-906F-53330378E3B7}"/>
              </a:ext>
            </a:extLst>
          </p:cNvPr>
          <p:cNvSpPr/>
          <p:nvPr/>
        </p:nvSpPr>
        <p:spPr>
          <a:xfrm>
            <a:off x="0" y="1846284"/>
            <a:ext cx="9144000" cy="4652556"/>
          </a:xfrm>
          <a:prstGeom prst="rect">
            <a:avLst/>
          </a:prstGeom>
        </p:spPr>
        <p:txBody>
          <a:bodyPr wrap="square">
            <a:spAutoFit/>
          </a:bodyPr>
          <a:lstStyle/>
          <a:p>
            <a:pPr lvl="1">
              <a:spcBef>
                <a:spcPts val="1050"/>
              </a:spcBef>
              <a:buClr>
                <a:srgbClr val="91499C"/>
              </a:buClr>
              <a:buSzPts val="1300"/>
              <a:tabLst>
                <a:tab pos="1079500" algn="l"/>
              </a:tabLst>
            </a:pPr>
            <a:r>
              <a:rPr lang="en-US" sz="2000" b="1" spc="-40" dirty="0">
                <a:solidFill>
                  <a:srgbClr val="91479B"/>
                </a:solidFill>
                <a:latin typeface="Lucida Sans" panose="020B0602030504020204" pitchFamily="34" charset="0"/>
                <a:ea typeface="Lucida Sans" panose="020B0602030504020204" pitchFamily="34" charset="0"/>
                <a:cs typeface="Lucida Sans" panose="020B0602030504020204" pitchFamily="34" charset="0"/>
              </a:rPr>
              <a:t>Analyzing Current Practice</a:t>
            </a:r>
            <a:r>
              <a:rPr lang="en-US" sz="2000" b="1" spc="-40" dirty="0">
                <a:solidFill>
                  <a:srgbClr val="BE3627"/>
                </a:solidFill>
                <a:latin typeface="Lucida Sans" panose="020B0602030504020204" pitchFamily="34" charset="0"/>
                <a:ea typeface="Lucida Sans" panose="020B0602030504020204" pitchFamily="34" charset="0"/>
                <a:cs typeface="Lucida Sans" panose="020B0602030504020204" pitchFamily="34" charset="0"/>
              </a:rPr>
              <a:t>.</a:t>
            </a:r>
          </a:p>
          <a:p>
            <a:pPr marL="800100" marR="0" lvl="1" indent="-342900">
              <a:spcBef>
                <a:spcPts val="1050"/>
              </a:spcBef>
              <a:spcAft>
                <a:spcPts val="0"/>
              </a:spcAft>
              <a:buClr>
                <a:srgbClr val="91499C"/>
              </a:buClr>
              <a:buSzPts val="1300"/>
              <a:buFont typeface="+mj-lt"/>
              <a:buAutoNum type="arabicPeriod"/>
              <a:tabLst>
                <a:tab pos="1079500" algn="l"/>
              </a:tabLst>
            </a:pP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Select</a:t>
            </a:r>
            <a:r>
              <a:rPr lang="en-US" sz="1500" b="1" spc="-29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one</a:t>
            </a:r>
            <a:r>
              <a:rPr lang="en-US" sz="1500" b="1" spc="-29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high-leverage</a:t>
            </a:r>
            <a:r>
              <a:rPr lang="en-US" sz="1500" b="1" spc="-29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practice.</a:t>
            </a:r>
            <a:endParaRPr lang="en-US" sz="1100" spc="-40" dirty="0">
              <a:latin typeface="Arial Narrow" panose="020B0606020202030204" pitchFamily="34" charset="0"/>
              <a:ea typeface="Lucida Sans" panose="020B0602030504020204" pitchFamily="34" charset="0"/>
              <a:cs typeface="Lucida Sans" panose="020B0602030504020204" pitchFamily="34" charset="0"/>
            </a:endParaRPr>
          </a:p>
          <a:p>
            <a:pPr marL="742950" marR="0" lvl="1" indent="-285750">
              <a:spcBef>
                <a:spcPts val="360"/>
              </a:spcBef>
              <a:spcAft>
                <a:spcPts val="0"/>
              </a:spcAft>
              <a:buClr>
                <a:srgbClr val="91499C"/>
              </a:buClr>
              <a:buSzPts val="1300"/>
              <a:buFont typeface="Lucida Sans" panose="020B0602030504020204" pitchFamily="34" charset="0"/>
              <a:buAutoNum type="arabicPeriod"/>
              <a:tabLst>
                <a:tab pos="1079500" algn="l"/>
              </a:tabLst>
            </a:pP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Identify</a:t>
            </a:r>
            <a:r>
              <a:rPr lang="en-US" sz="1500" b="1" spc="-27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what</a:t>
            </a:r>
            <a:r>
              <a:rPr lang="en-US" sz="1500" b="1" spc="-27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the</a:t>
            </a:r>
            <a:r>
              <a:rPr lang="en-US" sz="1500" b="1" spc="-27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practice</a:t>
            </a:r>
            <a:r>
              <a:rPr lang="en-US" sz="1500" b="1" spc="-27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looks</a:t>
            </a:r>
            <a:r>
              <a:rPr lang="en-US" sz="1500" b="1" spc="-27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like</a:t>
            </a:r>
            <a:r>
              <a:rPr lang="en-US" sz="1500" b="1" spc="-27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in</a:t>
            </a:r>
            <a:r>
              <a:rPr lang="en-US" sz="1500" b="1" spc="-27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action.</a:t>
            </a:r>
            <a:endParaRPr lang="en-US" sz="1100" spc="-40" dirty="0">
              <a:latin typeface="Arial Narrow" panose="020B0606020202030204" pitchFamily="34" charset="0"/>
              <a:ea typeface="Lucida Sans" panose="020B0602030504020204" pitchFamily="34" charset="0"/>
              <a:cs typeface="Lucida Sans" panose="020B0602030504020204" pitchFamily="34" charset="0"/>
            </a:endParaRPr>
          </a:p>
          <a:p>
            <a:pPr marL="742950" marR="899795" lvl="1" indent="-285750" algn="just">
              <a:spcBef>
                <a:spcPts val="1225"/>
              </a:spcBef>
              <a:spcAft>
                <a:spcPts val="0"/>
              </a:spcAft>
              <a:buClr>
                <a:srgbClr val="91499C"/>
              </a:buClr>
              <a:buSzPts val="1300"/>
              <a:buFont typeface="Lucida Sans" panose="020B0602030504020204" pitchFamily="34" charset="0"/>
              <a:buAutoNum type="arabicPeriod"/>
              <a:tabLst>
                <a:tab pos="1079500" algn="l"/>
              </a:tabLst>
            </a:pP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Review</a:t>
            </a:r>
            <a:r>
              <a:rPr lang="en-US" sz="1500" b="1" spc="-135"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the</a:t>
            </a:r>
            <a:r>
              <a:rPr lang="en-US" sz="1500" b="1" spc="-135"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practice</a:t>
            </a:r>
            <a:r>
              <a:rPr lang="en-US" sz="1500" b="1" spc="-135"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in</a:t>
            </a:r>
            <a:r>
              <a:rPr lang="en-US" sz="1500" b="1" spc="-135"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relation</a:t>
            </a:r>
            <a:r>
              <a:rPr lang="en-US" sz="1500" b="1" spc="-135"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to</a:t>
            </a:r>
            <a:r>
              <a:rPr lang="en-US" sz="1500" b="1" spc="-135"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strategies</a:t>
            </a:r>
            <a:r>
              <a:rPr lang="en-US" sz="1500" b="1" spc="-135"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you</a:t>
            </a:r>
            <a:r>
              <a:rPr lang="en-US" sz="1500" b="1" spc="-135"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currently</a:t>
            </a:r>
            <a:r>
              <a:rPr lang="en-US" sz="1500" b="1" spc="-135"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are</a:t>
            </a:r>
            <a:r>
              <a:rPr lang="en-US" sz="1500" b="1" spc="-135"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using (e.g.,   </a:t>
            </a:r>
          </a:p>
          <a:p>
            <a:pPr marR="899795" lvl="1" algn="just">
              <a:spcAft>
                <a:spcPts val="0"/>
              </a:spcAft>
              <a:buClr>
                <a:srgbClr val="91499C"/>
              </a:buClr>
              <a:buSzPts val="1300"/>
              <a:tabLst>
                <a:tab pos="1079500" algn="l"/>
              </a:tabLst>
            </a:pP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lesson plan, meeting agenda, instructional delivery, classroom organization).</a:t>
            </a:r>
            <a:endParaRPr lang="en-US" sz="1100" spc="-40" dirty="0">
              <a:latin typeface="Arial Narrow" panose="020B0606020202030204" pitchFamily="34" charset="0"/>
              <a:ea typeface="Lucida Sans" panose="020B0602030504020204" pitchFamily="34" charset="0"/>
              <a:cs typeface="Lucida Sans" panose="020B0602030504020204" pitchFamily="34" charset="0"/>
            </a:endParaRPr>
          </a:p>
          <a:p>
            <a:pPr marL="1104900" marR="0">
              <a:spcBef>
                <a:spcPts val="435"/>
              </a:spcBef>
              <a:spcAft>
                <a:spcPts val="0"/>
              </a:spcAft>
            </a:pP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What</a:t>
            </a:r>
            <a:r>
              <a:rPr lang="en-US" sz="1400" b="1" spc="-25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strategies</a:t>
            </a:r>
            <a:r>
              <a:rPr lang="en-US" sz="1400" b="1" spc="-25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are</a:t>
            </a:r>
            <a:r>
              <a:rPr lang="en-US" sz="1400" b="1" spc="-25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you</a:t>
            </a:r>
            <a:r>
              <a:rPr lang="en-US" sz="1400" b="1" spc="-25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currently</a:t>
            </a:r>
            <a:r>
              <a:rPr lang="en-US" sz="1400" b="1" spc="-25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using</a:t>
            </a:r>
            <a:r>
              <a:rPr lang="en-US" sz="1400" b="1" spc="-25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that</a:t>
            </a:r>
            <a:r>
              <a:rPr lang="en-US" sz="1400" b="1" spc="-25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reflect</a:t>
            </a:r>
            <a:r>
              <a:rPr lang="en-US" sz="1400" b="1" spc="-25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the</a:t>
            </a:r>
            <a:r>
              <a:rPr lang="en-US" sz="1400" b="1" spc="-25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practice?</a:t>
            </a:r>
            <a:endParaRPr lang="en-US" sz="1100" dirty="0">
              <a:latin typeface="Arial Narrow" panose="020B0606020202030204" pitchFamily="34" charset="0"/>
              <a:ea typeface="Arial Narrow" panose="020B0606020202030204" pitchFamily="34" charset="0"/>
              <a:cs typeface="Arial Narrow" panose="020B0606020202030204" pitchFamily="34" charset="0"/>
            </a:endParaRPr>
          </a:p>
          <a:p>
            <a:pPr marL="647700" marR="0" indent="457200">
              <a:spcBef>
                <a:spcPts val="5"/>
              </a:spcBef>
              <a:spcAft>
                <a:spcPts val="0"/>
              </a:spcAft>
            </a:pP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What</a:t>
            </a:r>
            <a:r>
              <a:rPr lang="en-US" sz="1400" b="1" spc="-27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strategies</a:t>
            </a:r>
            <a:r>
              <a:rPr lang="en-US" sz="1400" b="1" spc="-27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do</a:t>
            </a:r>
            <a:r>
              <a:rPr lang="en-US" sz="1400" b="1" spc="-27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you</a:t>
            </a:r>
            <a:r>
              <a:rPr lang="en-US" sz="1400" b="1" spc="-27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want</a:t>
            </a:r>
            <a:r>
              <a:rPr lang="en-US" sz="1400" b="1" spc="-27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to</a:t>
            </a:r>
            <a:r>
              <a:rPr lang="en-US" sz="1400" b="1" spc="-27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consider</a:t>
            </a:r>
            <a:r>
              <a:rPr lang="en-US" sz="1400" b="1" spc="-27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using</a:t>
            </a:r>
            <a:r>
              <a:rPr lang="en-US" sz="1400" b="1" spc="-27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that</a:t>
            </a:r>
            <a:r>
              <a:rPr lang="en-US" sz="1400" b="1" spc="-27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you</a:t>
            </a:r>
            <a:r>
              <a:rPr lang="en-US" sz="1400" b="1" spc="-27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currently</a:t>
            </a:r>
            <a:r>
              <a:rPr lang="en-US" sz="1400" b="1" spc="-27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are</a:t>
            </a:r>
            <a:r>
              <a:rPr lang="en-US" sz="1400" b="1" spc="-27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not</a:t>
            </a:r>
            <a:r>
              <a:rPr lang="en-US" sz="1400" b="1" spc="-27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using?</a:t>
            </a:r>
          </a:p>
          <a:p>
            <a:pPr marL="647700" marR="0" indent="457200">
              <a:spcBef>
                <a:spcPts val="5"/>
              </a:spcBef>
              <a:spcAft>
                <a:spcPts val="0"/>
              </a:spcAft>
            </a:pPr>
            <a:endParaRPr lang="en-US" sz="1100" dirty="0">
              <a:latin typeface="Arial Narrow" panose="020B0606020202030204" pitchFamily="34" charset="0"/>
              <a:ea typeface="Arial Narrow" panose="020B0606020202030204" pitchFamily="34" charset="0"/>
              <a:cs typeface="Arial Narrow" panose="020B0606020202030204" pitchFamily="34" charset="0"/>
            </a:endParaRPr>
          </a:p>
          <a:p>
            <a:pPr marL="800100" marR="0" lvl="1" indent="-342900">
              <a:spcBef>
                <a:spcPts val="5"/>
              </a:spcBef>
              <a:spcAft>
                <a:spcPts val="0"/>
              </a:spcAft>
              <a:buClr>
                <a:srgbClr val="91499C"/>
              </a:buClr>
              <a:buSzPts val="1300"/>
              <a:buFont typeface="+mj-lt"/>
              <a:buAutoNum type="arabicPeriod" startAt="4"/>
              <a:tabLst>
                <a:tab pos="1079500" algn="l"/>
              </a:tabLst>
            </a:pP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Consider changing your current</a:t>
            </a:r>
            <a:r>
              <a:rPr lang="en-US" sz="1500" b="1" spc="275"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practice.</a:t>
            </a:r>
            <a:endParaRPr lang="en-US" sz="1100" spc="-40" dirty="0">
              <a:latin typeface="Arial Narrow" panose="020B0606020202030204" pitchFamily="34" charset="0"/>
              <a:ea typeface="Lucida Sans" panose="020B0602030504020204" pitchFamily="34" charset="0"/>
              <a:cs typeface="Lucida Sans" panose="020B0602030504020204" pitchFamily="34" charset="0"/>
            </a:endParaRPr>
          </a:p>
          <a:p>
            <a:pPr marL="622300" marR="0" indent="457200">
              <a:spcBef>
                <a:spcPts val="0"/>
              </a:spcBef>
              <a:spcAft>
                <a:spcPts val="0"/>
              </a:spcAft>
            </a:pP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How do you predict students or other adults will respond? How will they benefit?</a:t>
            </a:r>
            <a:endParaRPr lang="en-US" sz="1100" dirty="0">
              <a:latin typeface="Arial Narrow" panose="020B0606020202030204" pitchFamily="34" charset="0"/>
              <a:ea typeface="Arial Narrow" panose="020B0606020202030204" pitchFamily="34" charset="0"/>
              <a:cs typeface="Arial Narrow" panose="020B0606020202030204" pitchFamily="34" charset="0"/>
            </a:endParaRPr>
          </a:p>
          <a:p>
            <a:pPr marL="1079500" marR="856615">
              <a:lnSpc>
                <a:spcPts val="1400"/>
              </a:lnSpc>
              <a:spcBef>
                <a:spcPts val="0"/>
              </a:spcBef>
              <a:spcAft>
                <a:spcPts val="0"/>
              </a:spcAft>
            </a:pP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Will</a:t>
            </a:r>
            <a:r>
              <a:rPr lang="en-US" sz="1400" b="1" spc="-28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changing</a:t>
            </a:r>
            <a:r>
              <a:rPr lang="en-US" sz="1400" b="1" spc="-28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or</a:t>
            </a:r>
            <a:r>
              <a:rPr lang="en-US" sz="1400" b="1" spc="-28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enhancing</a:t>
            </a:r>
            <a:r>
              <a:rPr lang="en-US" sz="1400" b="1" spc="-28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your</a:t>
            </a:r>
            <a:r>
              <a:rPr lang="en-US" sz="1400" b="1" spc="-28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practice</a:t>
            </a:r>
            <a:r>
              <a:rPr lang="en-US" sz="1400" b="1" spc="-28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eliminate</a:t>
            </a:r>
            <a:r>
              <a:rPr lang="en-US" sz="1400" b="1" spc="-28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or</a:t>
            </a:r>
            <a:r>
              <a:rPr lang="en-US" sz="1400" b="1" spc="-28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solve</a:t>
            </a:r>
            <a:r>
              <a:rPr lang="en-US" sz="1400" b="1" spc="-28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a</a:t>
            </a:r>
            <a:r>
              <a:rPr lang="en-US" sz="1400" b="1" spc="-28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current</a:t>
            </a:r>
            <a:r>
              <a:rPr lang="en-US" sz="1400" b="1" spc="-285"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challenge you are experiencing, or that your students may be experiencing? How so?</a:t>
            </a:r>
          </a:p>
          <a:p>
            <a:pPr marL="1079500" marR="856615">
              <a:lnSpc>
                <a:spcPts val="1400"/>
              </a:lnSpc>
              <a:spcBef>
                <a:spcPts val="0"/>
              </a:spcBef>
              <a:spcAft>
                <a:spcPts val="0"/>
              </a:spcAft>
            </a:pPr>
            <a:endParaRPr lang="en-US" sz="1100" dirty="0">
              <a:latin typeface="Arial Narrow" panose="020B0606020202030204" pitchFamily="34" charset="0"/>
              <a:ea typeface="Arial Narrow" panose="020B0606020202030204" pitchFamily="34" charset="0"/>
              <a:cs typeface="Arial Narrow" panose="020B0606020202030204" pitchFamily="34" charset="0"/>
            </a:endParaRPr>
          </a:p>
          <a:p>
            <a:pPr marL="800100" marR="899795" lvl="1" indent="-342900">
              <a:lnSpc>
                <a:spcPts val="1500"/>
              </a:lnSpc>
              <a:spcBef>
                <a:spcPts val="5"/>
              </a:spcBef>
              <a:spcAft>
                <a:spcPts val="0"/>
              </a:spcAft>
              <a:buClr>
                <a:srgbClr val="91499C"/>
              </a:buClr>
              <a:buSzPts val="1300"/>
              <a:buFont typeface="+mj-lt"/>
              <a:buAutoNum type="arabicPeriod" startAt="5"/>
              <a:tabLst>
                <a:tab pos="1079500" algn="l"/>
              </a:tabLst>
            </a:pP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Make</a:t>
            </a:r>
            <a:r>
              <a:rPr lang="en-US" sz="1500" b="1" spc="-16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a</a:t>
            </a:r>
            <a:r>
              <a:rPr lang="en-US" sz="1500" b="1" spc="-16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plan</a:t>
            </a:r>
            <a:r>
              <a:rPr lang="en-US" sz="1500" b="1" spc="-16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for</a:t>
            </a:r>
            <a:r>
              <a:rPr lang="en-US" sz="1500" b="1" spc="-16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getting</a:t>
            </a:r>
            <a:r>
              <a:rPr lang="en-US" sz="1500" b="1" spc="-16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verification</a:t>
            </a:r>
            <a:r>
              <a:rPr lang="en-US" sz="1500" b="1" spc="-16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that</a:t>
            </a:r>
            <a:r>
              <a:rPr lang="en-US" sz="1500" b="1" spc="-16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you</a:t>
            </a:r>
            <a:r>
              <a:rPr lang="en-US" sz="1500" b="1" spc="-16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are</a:t>
            </a:r>
            <a:r>
              <a:rPr lang="en-US" sz="1500" b="1" spc="-16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ready</a:t>
            </a:r>
            <a:r>
              <a:rPr lang="en-US" sz="1500" b="1" spc="-16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to</a:t>
            </a:r>
            <a:r>
              <a:rPr lang="en-US" sz="1500" b="1" spc="-16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implement changes</a:t>
            </a:r>
            <a:r>
              <a:rPr lang="en-US" sz="1500" b="1" spc="-235"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to</a:t>
            </a:r>
            <a:r>
              <a:rPr lang="en-US" sz="1500" b="1" spc="-235"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your</a:t>
            </a:r>
            <a:r>
              <a:rPr lang="en-US" sz="1500" b="1" spc="-235"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 </a:t>
            </a:r>
            <a:r>
              <a:rPr lang="en-US" sz="1500" b="1" spc="-40" dirty="0">
                <a:solidFill>
                  <a:srgbClr val="025299"/>
                </a:solidFill>
                <a:latin typeface="Lucida Sans" panose="020B0602030504020204" pitchFamily="34" charset="0"/>
                <a:ea typeface="Lucida Sans" panose="020B0602030504020204" pitchFamily="34" charset="0"/>
                <a:cs typeface="Lucida Sans" panose="020B0602030504020204" pitchFamily="34" charset="0"/>
              </a:rPr>
              <a:t>practice.</a:t>
            </a:r>
            <a:endParaRPr lang="en-US" sz="1100" spc="-40" dirty="0">
              <a:latin typeface="Arial Narrow" panose="020B0606020202030204" pitchFamily="34" charset="0"/>
              <a:ea typeface="Lucida Sans" panose="020B0602030504020204" pitchFamily="34" charset="0"/>
              <a:cs typeface="Lucida Sans" panose="020B0602030504020204" pitchFamily="34" charset="0"/>
            </a:endParaRPr>
          </a:p>
          <a:p>
            <a:pPr marL="1104900" marR="893445">
              <a:lnSpc>
                <a:spcPts val="1400"/>
              </a:lnSpc>
              <a:spcBef>
                <a:spcPts val="680"/>
              </a:spcBef>
              <a:spcAft>
                <a:spcPts val="0"/>
              </a:spcAft>
            </a:pP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Who</a:t>
            </a:r>
            <a:r>
              <a:rPr lang="en-US" sz="1400" b="1" spc="-1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will</a:t>
            </a:r>
            <a:r>
              <a:rPr lang="en-US" sz="1400" b="1" spc="-1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you</a:t>
            </a:r>
            <a:r>
              <a:rPr lang="en-US" sz="1400" b="1" spc="-1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enlist</a:t>
            </a:r>
            <a:r>
              <a:rPr lang="en-US" sz="1400" b="1" spc="-1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as</a:t>
            </a:r>
            <a:r>
              <a:rPr lang="en-US" sz="1400" b="1" spc="-1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a</a:t>
            </a:r>
            <a:r>
              <a:rPr lang="en-US" sz="1400" b="1" spc="-1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peer</a:t>
            </a:r>
            <a:r>
              <a:rPr lang="en-US" sz="1400" b="1" spc="-1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coach?</a:t>
            </a:r>
            <a:r>
              <a:rPr lang="en-US" sz="1400" b="1" spc="-1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How</a:t>
            </a:r>
            <a:r>
              <a:rPr lang="en-US" sz="1400" b="1" spc="-1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will</a:t>
            </a:r>
            <a:r>
              <a:rPr lang="en-US" sz="1400" b="1" spc="-1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you</a:t>
            </a:r>
            <a:r>
              <a:rPr lang="en-US" sz="1400" b="1" spc="-1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go</a:t>
            </a:r>
            <a:r>
              <a:rPr lang="en-US" sz="1400" b="1" spc="-1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about</a:t>
            </a:r>
            <a:r>
              <a:rPr lang="en-US" sz="1400" b="1" spc="-1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seeking</a:t>
            </a:r>
            <a:r>
              <a:rPr lang="en-US" sz="1400" b="1" spc="-1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feedback from</a:t>
            </a:r>
            <a:r>
              <a:rPr lang="en-US" sz="1400" b="1" spc="-2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this</a:t>
            </a:r>
            <a:r>
              <a:rPr lang="en-US" sz="1400" b="1" spc="-2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individual?</a:t>
            </a:r>
            <a:r>
              <a:rPr lang="en-US" sz="1400" b="1" spc="-2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What</a:t>
            </a:r>
            <a:r>
              <a:rPr lang="en-US" sz="1400" b="1" spc="-2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kinds</a:t>
            </a:r>
            <a:r>
              <a:rPr lang="en-US" sz="1400" b="1" spc="-2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of</a:t>
            </a:r>
            <a:r>
              <a:rPr lang="en-US" sz="1400" b="1" spc="-2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support</a:t>
            </a:r>
            <a:r>
              <a:rPr lang="en-US" sz="1400" b="1" spc="-2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do</a:t>
            </a:r>
            <a:r>
              <a:rPr lang="en-US" sz="1400" b="1" spc="-2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you</a:t>
            </a:r>
            <a:r>
              <a:rPr lang="en-US" sz="1400" b="1" spc="-2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need</a:t>
            </a:r>
            <a:r>
              <a:rPr lang="en-US" sz="1400" b="1" spc="-2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from</a:t>
            </a:r>
            <a:r>
              <a:rPr lang="en-US" sz="1400" b="1" spc="-23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them?</a:t>
            </a:r>
            <a:endParaRPr lang="en-US" sz="1100" dirty="0">
              <a:latin typeface="Arial Narrow" panose="020B0606020202030204" pitchFamily="34" charset="0"/>
              <a:ea typeface="Arial Narrow" panose="020B0606020202030204" pitchFamily="34" charset="0"/>
              <a:cs typeface="Arial Narrow" panose="020B0606020202030204" pitchFamily="34" charset="0"/>
            </a:endParaRPr>
          </a:p>
          <a:p>
            <a:pPr marL="1104900" marR="895350">
              <a:lnSpc>
                <a:spcPts val="1400"/>
              </a:lnSpc>
              <a:spcBef>
                <a:spcPts val="0"/>
              </a:spcBef>
              <a:spcAft>
                <a:spcPts val="0"/>
              </a:spcAft>
            </a:pP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How</a:t>
            </a:r>
            <a:r>
              <a:rPr lang="en-US" sz="1400" b="1" spc="-22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will</a:t>
            </a:r>
            <a:r>
              <a:rPr lang="en-US" sz="1400" b="1" spc="-22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you</a:t>
            </a:r>
            <a:r>
              <a:rPr lang="en-US" sz="1400" b="1" spc="-22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inform</a:t>
            </a:r>
            <a:r>
              <a:rPr lang="en-US" sz="1400" b="1" spc="-22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your</a:t>
            </a:r>
            <a:r>
              <a:rPr lang="en-US" sz="1400" b="1" spc="-22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administrator,</a:t>
            </a:r>
            <a:r>
              <a:rPr lang="en-US" sz="1400" b="1" spc="-22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mentor,</a:t>
            </a:r>
            <a:r>
              <a:rPr lang="en-US" sz="1400" b="1" spc="-22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or</a:t>
            </a:r>
            <a:r>
              <a:rPr lang="en-US" sz="1400" b="1" spc="-22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coach</a:t>
            </a:r>
            <a:r>
              <a:rPr lang="en-US" sz="1400" b="1" spc="-22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about</a:t>
            </a:r>
            <a:r>
              <a:rPr lang="en-US" sz="1400" b="1" spc="-22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your</a:t>
            </a:r>
            <a:r>
              <a:rPr lang="en-US" sz="1400" b="1" spc="-22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findings and</a:t>
            </a:r>
            <a:r>
              <a:rPr lang="en-US" sz="1400" b="1" spc="-25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implementation</a:t>
            </a:r>
            <a:r>
              <a:rPr lang="en-US" sz="1400" b="1" spc="-250"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 </a:t>
            </a:r>
            <a:r>
              <a:rPr lang="en-US" sz="1400" b="1" dirty="0">
                <a:solidFill>
                  <a:srgbClr val="025299"/>
                </a:solidFill>
                <a:latin typeface="Lucida Sans" panose="020B0602030504020204" pitchFamily="34" charset="0"/>
                <a:ea typeface="Arial Narrow" panose="020B0606020202030204" pitchFamily="34" charset="0"/>
                <a:cs typeface="Arial Narrow" panose="020B0606020202030204" pitchFamily="34" charset="0"/>
              </a:rPr>
              <a:t>plans?</a:t>
            </a:r>
            <a:endParaRPr lang="en-US" sz="1100" dirty="0">
              <a:effectLst/>
              <a:latin typeface="Arial Narrow" panose="020B0606020202030204" pitchFamily="34" charset="0"/>
              <a:ea typeface="Arial Narrow" panose="020B0606020202030204" pitchFamily="34" charset="0"/>
              <a:cs typeface="Arial Narrow" panose="020B0606020202030204" pitchFamily="34" charset="0"/>
            </a:endParaRPr>
          </a:p>
        </p:txBody>
      </p:sp>
      <p:sp>
        <p:nvSpPr>
          <p:cNvPr id="5" name="Rectangle 4">
            <a:extLst>
              <a:ext uri="{FF2B5EF4-FFF2-40B4-BE49-F238E27FC236}">
                <a16:creationId xmlns:a16="http://schemas.microsoft.com/office/drawing/2014/main" id="{556A41BB-DE0C-4BF7-BF24-8A0EFD6ADA68}"/>
              </a:ext>
              <a:ext uri="{C183D7F6-B498-43B3-948B-1728B52AA6E4}">
                <adec:decorative xmlns:adec="http://schemas.microsoft.com/office/drawing/2017/decorative" val="1"/>
              </a:ext>
            </a:extLst>
          </p:cNvPr>
          <p:cNvSpPr/>
          <p:nvPr/>
        </p:nvSpPr>
        <p:spPr>
          <a:xfrm>
            <a:off x="287489" y="1846284"/>
            <a:ext cx="8569021" cy="4421723"/>
          </a:xfrm>
          <a:prstGeom prst="rect">
            <a:avLst/>
          </a:prstGeom>
          <a:no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32F56654-EA74-422C-B706-D11B8105EAF5}"/>
              </a:ext>
            </a:extLst>
          </p:cNvPr>
          <p:cNvSpPr>
            <a:spLocks noGrp="1"/>
          </p:cNvSpPr>
          <p:nvPr>
            <p:ph type="sldNum" sz="quarter" idx="12"/>
          </p:nvPr>
        </p:nvSpPr>
        <p:spPr/>
        <p:txBody>
          <a:bodyPr/>
          <a:lstStyle/>
          <a:p>
            <a:fld id="{2E1F5172-9DC6-4992-BA96-E03821AEDFC2}" type="slidenum">
              <a:rPr lang="en-US" smtClean="0"/>
              <a:t>24</a:t>
            </a:fld>
            <a:endParaRPr lang="en-US" dirty="0"/>
          </a:p>
        </p:txBody>
      </p:sp>
    </p:spTree>
    <p:extLst>
      <p:ext uri="{BB962C8B-B14F-4D97-AF65-F5344CB8AC3E}">
        <p14:creationId xmlns:p14="http://schemas.microsoft.com/office/powerpoint/2010/main" val="3380069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480BD-3DCA-46C1-9620-2289A0BC38CF}"/>
              </a:ext>
            </a:extLst>
          </p:cNvPr>
          <p:cNvSpPr>
            <a:spLocks noGrp="1"/>
          </p:cNvSpPr>
          <p:nvPr>
            <p:ph type="title"/>
          </p:nvPr>
        </p:nvSpPr>
        <p:spPr>
          <a:xfrm>
            <a:off x="357809" y="902763"/>
            <a:ext cx="8136835" cy="849465"/>
          </a:xfrm>
        </p:spPr>
        <p:txBody>
          <a:bodyPr/>
          <a:lstStyle/>
          <a:p>
            <a:r>
              <a:rPr lang="en-US" dirty="0"/>
              <a:t>Let’s Look at the Tools!</a:t>
            </a:r>
          </a:p>
        </p:txBody>
      </p:sp>
      <p:sp>
        <p:nvSpPr>
          <p:cNvPr id="4" name="TextBox 3">
            <a:extLst>
              <a:ext uri="{FF2B5EF4-FFF2-40B4-BE49-F238E27FC236}">
                <a16:creationId xmlns:a16="http://schemas.microsoft.com/office/drawing/2014/main" id="{5C717ADB-489D-4448-92E2-2DC70B6140E0}"/>
              </a:ext>
            </a:extLst>
          </p:cNvPr>
          <p:cNvSpPr txBox="1"/>
          <p:nvPr/>
        </p:nvSpPr>
        <p:spPr>
          <a:xfrm>
            <a:off x="911873" y="2238762"/>
            <a:ext cx="7832077" cy="2769989"/>
          </a:xfrm>
          <a:prstGeom prst="rect">
            <a:avLst/>
          </a:prstGeom>
          <a:noFill/>
        </p:spPr>
        <p:txBody>
          <a:bodyPr wrap="square" rtlCol="0">
            <a:spAutoFit/>
          </a:bodyPr>
          <a:lstStyle/>
          <a:p>
            <a:pPr marL="457200" indent="-457200">
              <a:buBlip>
                <a:blip r:embed="rId2"/>
              </a:buBlip>
            </a:pPr>
            <a:r>
              <a:rPr lang="en-US" sz="3000" dirty="0"/>
              <a:t>High-Leverage Practices Planning Form</a:t>
            </a:r>
          </a:p>
          <a:p>
            <a:pPr marL="285750" indent="-285750">
              <a:buClr>
                <a:srgbClr val="E28650"/>
              </a:buClr>
              <a:buFont typeface="Wingdings" panose="05000000000000000000" pitchFamily="2" charset="2"/>
              <a:buChar char="§"/>
            </a:pPr>
            <a:r>
              <a:rPr lang="en-US" sz="2400" dirty="0"/>
              <a:t>HLP Practice</a:t>
            </a:r>
          </a:p>
          <a:p>
            <a:pPr marL="285750" indent="-285750">
              <a:buClr>
                <a:srgbClr val="E28650"/>
              </a:buClr>
              <a:buFont typeface="Wingdings" panose="05000000000000000000" pitchFamily="2" charset="2"/>
              <a:buChar char="§"/>
            </a:pPr>
            <a:r>
              <a:rPr lang="en-US" sz="2400" dirty="0"/>
              <a:t>Goal</a:t>
            </a:r>
          </a:p>
          <a:p>
            <a:pPr marL="285750" indent="-285750">
              <a:buClr>
                <a:srgbClr val="E28650"/>
              </a:buClr>
              <a:buFont typeface="Wingdings" panose="05000000000000000000" pitchFamily="2" charset="2"/>
              <a:buChar char="§"/>
            </a:pPr>
            <a:r>
              <a:rPr lang="en-US" sz="2400" dirty="0"/>
              <a:t>Activities to Reach Goal</a:t>
            </a:r>
          </a:p>
          <a:p>
            <a:pPr marL="285750" indent="-285750">
              <a:buClr>
                <a:srgbClr val="E28650"/>
              </a:buClr>
              <a:buFont typeface="Wingdings" panose="05000000000000000000" pitchFamily="2" charset="2"/>
              <a:buChar char="§"/>
            </a:pPr>
            <a:r>
              <a:rPr lang="en-US" sz="2400" dirty="0"/>
              <a:t>Resources Needed</a:t>
            </a:r>
          </a:p>
          <a:p>
            <a:pPr marL="285750" indent="-285750">
              <a:buClr>
                <a:srgbClr val="E28650"/>
              </a:buClr>
              <a:buFont typeface="Wingdings" panose="05000000000000000000" pitchFamily="2" charset="2"/>
              <a:buChar char="§"/>
            </a:pPr>
            <a:r>
              <a:rPr lang="en-US" sz="2400" dirty="0"/>
              <a:t>Begin Date/End Date</a:t>
            </a:r>
          </a:p>
          <a:p>
            <a:pPr marL="285750" indent="-285750">
              <a:buClr>
                <a:srgbClr val="E28650"/>
              </a:buClr>
              <a:buFont typeface="Wingdings" panose="05000000000000000000" pitchFamily="2" charset="2"/>
              <a:buChar char="§"/>
            </a:pPr>
            <a:r>
              <a:rPr lang="en-US" sz="2400" dirty="0"/>
              <a:t>Outcomes</a:t>
            </a:r>
          </a:p>
        </p:txBody>
      </p:sp>
      <p:pic>
        <p:nvPicPr>
          <p:cNvPr id="6" name="Picture 5" descr="Taking the Next Step: Planning">
            <a:extLst>
              <a:ext uri="{FF2B5EF4-FFF2-40B4-BE49-F238E27FC236}">
                <a16:creationId xmlns:a16="http://schemas.microsoft.com/office/drawing/2014/main" id="{3ECC22D4-40BD-40CC-BCF2-30C116AFBF06}"/>
              </a:ext>
            </a:extLst>
          </p:cNvPr>
          <p:cNvPicPr>
            <a:picLocks noChangeAspect="1"/>
          </p:cNvPicPr>
          <p:nvPr/>
        </p:nvPicPr>
        <p:blipFill rotWithShape="1">
          <a:blip r:embed="rId3"/>
          <a:srcRect l="1421" r="960"/>
          <a:stretch/>
        </p:blipFill>
        <p:spPr>
          <a:xfrm>
            <a:off x="5234939" y="2766404"/>
            <a:ext cx="2967963" cy="2489351"/>
          </a:xfrm>
          <a:prstGeom prst="rect">
            <a:avLst/>
          </a:prstGeom>
          <a:ln>
            <a:solidFill>
              <a:schemeClr val="accent5">
                <a:lumMod val="20000"/>
                <a:lumOff val="80000"/>
              </a:schemeClr>
            </a:solidFill>
          </a:ln>
        </p:spPr>
      </p:pic>
      <p:sp>
        <p:nvSpPr>
          <p:cNvPr id="7" name="Rectangle 6">
            <a:extLst>
              <a:ext uri="{FF2B5EF4-FFF2-40B4-BE49-F238E27FC236}">
                <a16:creationId xmlns:a16="http://schemas.microsoft.com/office/drawing/2014/main" id="{7A1E745E-53B8-48BC-A049-E1A139FFF6D0}"/>
              </a:ext>
            </a:extLst>
          </p:cNvPr>
          <p:cNvSpPr/>
          <p:nvPr/>
        </p:nvSpPr>
        <p:spPr>
          <a:xfrm>
            <a:off x="5330170" y="3710181"/>
            <a:ext cx="2763533" cy="1492716"/>
          </a:xfrm>
          <a:prstGeom prst="rect">
            <a:avLst/>
          </a:prstGeom>
        </p:spPr>
        <p:txBody>
          <a:bodyPr wrap="square">
            <a:spAutoFit/>
          </a:bodyPr>
          <a:lstStyle/>
          <a:p>
            <a:r>
              <a:rPr lang="en-US" sz="1000" b="1" dirty="0">
                <a:solidFill>
                  <a:srgbClr val="E38750"/>
                </a:solidFill>
              </a:rPr>
              <a:t>Activity Overview</a:t>
            </a:r>
          </a:p>
          <a:p>
            <a:r>
              <a:rPr lang="en-US" sz="900" dirty="0"/>
              <a:t>School leaders may find that some school staff members will want to analyze their own practices to determine the extent to which they reflect the high-leverage practices. Investigating all twenty-two practices may not be a realistic task, but teachers can select one or two practices to begin their self-discovery. The tool, “Analyzing My Current Practice,” can be given to teachers as a guide.</a:t>
            </a:r>
          </a:p>
        </p:txBody>
      </p:sp>
      <p:sp>
        <p:nvSpPr>
          <p:cNvPr id="3" name="Slide Number Placeholder 2">
            <a:extLst>
              <a:ext uri="{FF2B5EF4-FFF2-40B4-BE49-F238E27FC236}">
                <a16:creationId xmlns:a16="http://schemas.microsoft.com/office/drawing/2014/main" id="{09C69161-92A9-4110-B866-0A3194238CC0}"/>
              </a:ext>
            </a:extLst>
          </p:cNvPr>
          <p:cNvSpPr>
            <a:spLocks noGrp="1"/>
          </p:cNvSpPr>
          <p:nvPr>
            <p:ph type="sldNum" sz="quarter" idx="12"/>
          </p:nvPr>
        </p:nvSpPr>
        <p:spPr/>
        <p:txBody>
          <a:bodyPr/>
          <a:lstStyle/>
          <a:p>
            <a:fld id="{2E1F5172-9DC6-4992-BA96-E03821AEDFC2}" type="slidenum">
              <a:rPr lang="en-US" smtClean="0"/>
              <a:t>25</a:t>
            </a:fld>
            <a:endParaRPr lang="en-US" dirty="0"/>
          </a:p>
        </p:txBody>
      </p:sp>
    </p:spTree>
    <p:extLst>
      <p:ext uri="{BB962C8B-B14F-4D97-AF65-F5344CB8AC3E}">
        <p14:creationId xmlns:p14="http://schemas.microsoft.com/office/powerpoint/2010/main" val="1251293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B2AB6-2122-4A1B-AD55-E5EBC9B7D2F2}"/>
              </a:ext>
            </a:extLst>
          </p:cNvPr>
          <p:cNvSpPr>
            <a:spLocks noGrp="1"/>
          </p:cNvSpPr>
          <p:nvPr>
            <p:ph type="title"/>
          </p:nvPr>
        </p:nvSpPr>
        <p:spPr/>
        <p:txBody>
          <a:bodyPr/>
          <a:lstStyle/>
          <a:p>
            <a:r>
              <a:rPr lang="en-US" dirty="0"/>
              <a:t>Let’s Look at the Tools!</a:t>
            </a:r>
          </a:p>
        </p:txBody>
      </p:sp>
      <p:sp>
        <p:nvSpPr>
          <p:cNvPr id="4" name="TextBox 3">
            <a:extLst>
              <a:ext uri="{FF2B5EF4-FFF2-40B4-BE49-F238E27FC236}">
                <a16:creationId xmlns:a16="http://schemas.microsoft.com/office/drawing/2014/main" id="{6685F70E-20C9-4EBD-8F26-535A05FF5EFA}"/>
              </a:ext>
            </a:extLst>
          </p:cNvPr>
          <p:cNvSpPr txBox="1"/>
          <p:nvPr/>
        </p:nvSpPr>
        <p:spPr>
          <a:xfrm>
            <a:off x="357809" y="2228850"/>
            <a:ext cx="8603311" cy="461665"/>
          </a:xfrm>
          <a:prstGeom prst="rect">
            <a:avLst/>
          </a:prstGeom>
          <a:noFill/>
        </p:spPr>
        <p:txBody>
          <a:bodyPr wrap="square" rtlCol="0">
            <a:spAutoFit/>
          </a:bodyPr>
          <a:lstStyle/>
          <a:p>
            <a:r>
              <a:rPr lang="en-US" sz="2400" dirty="0"/>
              <a:t>Surveying Staff Members’ Interest in High-Leverage Practices</a:t>
            </a:r>
          </a:p>
        </p:txBody>
      </p:sp>
      <p:sp>
        <p:nvSpPr>
          <p:cNvPr id="5" name="TextBox 4">
            <a:extLst>
              <a:ext uri="{FF2B5EF4-FFF2-40B4-BE49-F238E27FC236}">
                <a16:creationId xmlns:a16="http://schemas.microsoft.com/office/drawing/2014/main" id="{1F2ED69A-0DA4-4D5F-8EFA-B93ABE001590}"/>
              </a:ext>
            </a:extLst>
          </p:cNvPr>
          <p:cNvSpPr txBox="1"/>
          <p:nvPr/>
        </p:nvSpPr>
        <p:spPr>
          <a:xfrm>
            <a:off x="1841969" y="3813543"/>
            <a:ext cx="5634989" cy="707886"/>
          </a:xfrm>
          <a:prstGeom prst="rect">
            <a:avLst/>
          </a:prstGeom>
          <a:noFill/>
        </p:spPr>
        <p:txBody>
          <a:bodyPr wrap="square" rtlCol="0">
            <a:spAutoFit/>
          </a:bodyPr>
          <a:lstStyle/>
          <a:p>
            <a:r>
              <a:rPr lang="en-US" sz="4000" dirty="0"/>
              <a:t>Let’s take the Survey!</a:t>
            </a:r>
          </a:p>
        </p:txBody>
      </p:sp>
      <p:pic>
        <p:nvPicPr>
          <p:cNvPr id="6" name="Picture 5" descr="text bubbles that say &quot;Your opinion counts&quot;">
            <a:extLst>
              <a:ext uri="{FF2B5EF4-FFF2-40B4-BE49-F238E27FC236}">
                <a16:creationId xmlns:a16="http://schemas.microsoft.com/office/drawing/2014/main" id="{1139A4F4-91D8-4E01-AE69-69B06A012536}"/>
              </a:ext>
            </a:extLst>
          </p:cNvPr>
          <p:cNvPicPr>
            <a:picLocks noChangeAspect="1"/>
          </p:cNvPicPr>
          <p:nvPr/>
        </p:nvPicPr>
        <p:blipFill rotWithShape="1">
          <a:blip r:embed="rId2"/>
          <a:srcRect l="33440" r="32240"/>
          <a:stretch/>
        </p:blipFill>
        <p:spPr>
          <a:xfrm>
            <a:off x="6860154" y="2652552"/>
            <a:ext cx="1634490" cy="1905000"/>
          </a:xfrm>
          <a:prstGeom prst="rect">
            <a:avLst/>
          </a:prstGeom>
        </p:spPr>
      </p:pic>
      <p:sp>
        <p:nvSpPr>
          <p:cNvPr id="3" name="Slide Number Placeholder 2">
            <a:extLst>
              <a:ext uri="{FF2B5EF4-FFF2-40B4-BE49-F238E27FC236}">
                <a16:creationId xmlns:a16="http://schemas.microsoft.com/office/drawing/2014/main" id="{311C1559-DD3C-4263-8A46-0DDA218D3B09}"/>
              </a:ext>
            </a:extLst>
          </p:cNvPr>
          <p:cNvSpPr>
            <a:spLocks noGrp="1"/>
          </p:cNvSpPr>
          <p:nvPr>
            <p:ph type="sldNum" sz="quarter" idx="12"/>
          </p:nvPr>
        </p:nvSpPr>
        <p:spPr/>
        <p:txBody>
          <a:bodyPr/>
          <a:lstStyle/>
          <a:p>
            <a:fld id="{2E1F5172-9DC6-4992-BA96-E03821AEDFC2}" type="slidenum">
              <a:rPr lang="en-US" smtClean="0"/>
              <a:t>26</a:t>
            </a:fld>
            <a:endParaRPr lang="en-US" dirty="0"/>
          </a:p>
        </p:txBody>
      </p:sp>
    </p:spTree>
    <p:extLst>
      <p:ext uri="{BB962C8B-B14F-4D97-AF65-F5344CB8AC3E}">
        <p14:creationId xmlns:p14="http://schemas.microsoft.com/office/powerpoint/2010/main" val="4013617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HLP video series survey">
            <a:extLst>
              <a:ext uri="{FF2B5EF4-FFF2-40B4-BE49-F238E27FC236}">
                <a16:creationId xmlns:a16="http://schemas.microsoft.com/office/drawing/2014/main" id="{0E8FDAF1-5F06-4C76-990F-D0BBDE2E5236}"/>
              </a:ext>
            </a:extLst>
          </p:cNvPr>
          <p:cNvGrpSpPr/>
          <p:nvPr/>
        </p:nvGrpSpPr>
        <p:grpSpPr>
          <a:xfrm>
            <a:off x="905745" y="67596"/>
            <a:ext cx="7402356" cy="6044291"/>
            <a:chOff x="905745" y="67596"/>
            <a:chExt cx="7402356" cy="6044291"/>
          </a:xfrm>
        </p:grpSpPr>
        <p:pic>
          <p:nvPicPr>
            <p:cNvPr id="7" name="Picture 6">
              <a:extLst>
                <a:ext uri="{FF2B5EF4-FFF2-40B4-BE49-F238E27FC236}">
                  <a16:creationId xmlns:a16="http://schemas.microsoft.com/office/drawing/2014/main" id="{FD3C4A4E-B431-4623-BC21-D8D6D9A1C77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745" y="67596"/>
              <a:ext cx="7402356" cy="6044291"/>
            </a:xfrm>
            <a:prstGeom prst="rect">
              <a:avLst/>
            </a:prstGeom>
          </p:spPr>
        </p:pic>
        <p:sp>
          <p:nvSpPr>
            <p:cNvPr id="9" name="Rectangle 8">
              <a:extLst>
                <a:ext uri="{FF2B5EF4-FFF2-40B4-BE49-F238E27FC236}">
                  <a16:creationId xmlns:a16="http://schemas.microsoft.com/office/drawing/2014/main" id="{8A131F70-79EE-4AB4-9231-5125CABF3A9D}"/>
                </a:ext>
                <a:ext uri="{C183D7F6-B498-43B3-948B-1728B52AA6E4}">
                  <adec:decorative xmlns:adec="http://schemas.microsoft.com/office/drawing/2017/decorative" val="1"/>
                </a:ext>
              </a:extLst>
            </p:cNvPr>
            <p:cNvSpPr/>
            <p:nvPr/>
          </p:nvSpPr>
          <p:spPr>
            <a:xfrm>
              <a:off x="6172200" y="4812030"/>
              <a:ext cx="194310" cy="377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omic Sans MS" panose="030F0702030302020204" pitchFamily="66" charset="0"/>
                </a:rPr>
                <a:t>G</a:t>
              </a:r>
            </a:p>
          </p:txBody>
        </p:sp>
      </p:grpSp>
      <p:sp>
        <p:nvSpPr>
          <p:cNvPr id="3" name="Slide Number Placeholder 2">
            <a:extLst>
              <a:ext uri="{FF2B5EF4-FFF2-40B4-BE49-F238E27FC236}">
                <a16:creationId xmlns:a16="http://schemas.microsoft.com/office/drawing/2014/main" id="{CCA6C973-3CB3-40F4-9C22-57EA5E774395}"/>
              </a:ext>
            </a:extLst>
          </p:cNvPr>
          <p:cNvSpPr>
            <a:spLocks noGrp="1"/>
          </p:cNvSpPr>
          <p:nvPr>
            <p:ph type="sldNum" sz="quarter" idx="12"/>
          </p:nvPr>
        </p:nvSpPr>
        <p:spPr/>
        <p:txBody>
          <a:bodyPr/>
          <a:lstStyle/>
          <a:p>
            <a:fld id="{2E1F5172-9DC6-4992-BA96-E03821AEDFC2}" type="slidenum">
              <a:rPr lang="en-US" smtClean="0"/>
              <a:t>27</a:t>
            </a:fld>
            <a:endParaRPr lang="en-US" dirty="0"/>
          </a:p>
        </p:txBody>
      </p:sp>
    </p:spTree>
    <p:extLst>
      <p:ext uri="{BB962C8B-B14F-4D97-AF65-F5344CB8AC3E}">
        <p14:creationId xmlns:p14="http://schemas.microsoft.com/office/powerpoint/2010/main" val="1044921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5965305-FBCA-4B53-B10D-9237904D2361}"/>
              </a:ext>
            </a:extLst>
          </p:cNvPr>
          <p:cNvGrpSpPr/>
          <p:nvPr/>
        </p:nvGrpSpPr>
        <p:grpSpPr>
          <a:xfrm>
            <a:off x="905745" y="200029"/>
            <a:ext cx="7432440" cy="6039494"/>
            <a:chOff x="905745" y="200029"/>
            <a:chExt cx="7432440" cy="6039494"/>
          </a:xfrm>
        </p:grpSpPr>
        <p:sp>
          <p:nvSpPr>
            <p:cNvPr id="7" name="Rectangle 6">
              <a:extLst>
                <a:ext uri="{FF2B5EF4-FFF2-40B4-BE49-F238E27FC236}">
                  <a16:creationId xmlns:a16="http://schemas.microsoft.com/office/drawing/2014/main" id="{AEF86AA4-BD37-4D5C-8654-F8BBFC0CC0F3}"/>
                </a:ext>
                <a:ext uri="{C183D7F6-B498-43B3-948B-1728B52AA6E4}">
                  <adec:decorative xmlns:adec="http://schemas.microsoft.com/office/drawing/2017/decorative" val="1"/>
                </a:ext>
              </a:extLst>
            </p:cNvPr>
            <p:cNvSpPr/>
            <p:nvPr/>
          </p:nvSpPr>
          <p:spPr>
            <a:xfrm>
              <a:off x="8052435" y="4103370"/>
              <a:ext cx="28575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image showing to talk to Matt Seitz about how HLPs are being used">
              <a:extLst>
                <a:ext uri="{FF2B5EF4-FFF2-40B4-BE49-F238E27FC236}">
                  <a16:creationId xmlns:a16="http://schemas.microsoft.com/office/drawing/2014/main" id="{C7A3687C-1961-4396-8D3C-179731327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745" y="200029"/>
              <a:ext cx="7204473" cy="6039494"/>
            </a:xfrm>
            <a:prstGeom prst="rect">
              <a:avLst/>
            </a:prstGeom>
          </p:spPr>
        </p:pic>
      </p:grpSp>
      <p:pic>
        <p:nvPicPr>
          <p:cNvPr id="10" name="Picture 9" descr="headshot of Matt Setiz">
            <a:extLst>
              <a:ext uri="{FF2B5EF4-FFF2-40B4-BE49-F238E27FC236}">
                <a16:creationId xmlns:a16="http://schemas.microsoft.com/office/drawing/2014/main" id="{39F2502C-19A4-4807-AF9F-8E30488E4DA7}"/>
              </a:ext>
            </a:extLst>
          </p:cNvPr>
          <p:cNvPicPr>
            <a:picLocks noChangeAspect="1"/>
          </p:cNvPicPr>
          <p:nvPr/>
        </p:nvPicPr>
        <p:blipFill>
          <a:blip r:embed="rId3"/>
          <a:stretch>
            <a:fillRect/>
          </a:stretch>
        </p:blipFill>
        <p:spPr>
          <a:xfrm>
            <a:off x="1961425" y="2649495"/>
            <a:ext cx="1042237" cy="911957"/>
          </a:xfrm>
          <a:prstGeom prst="rect">
            <a:avLst/>
          </a:prstGeom>
        </p:spPr>
      </p:pic>
      <p:sp>
        <p:nvSpPr>
          <p:cNvPr id="11" name="TextBox 10">
            <a:extLst>
              <a:ext uri="{FF2B5EF4-FFF2-40B4-BE49-F238E27FC236}">
                <a16:creationId xmlns:a16="http://schemas.microsoft.com/office/drawing/2014/main" id="{41CEC18D-CC5E-487C-8294-F14134CA7D5D}"/>
              </a:ext>
            </a:extLst>
          </p:cNvPr>
          <p:cNvSpPr txBox="1"/>
          <p:nvPr/>
        </p:nvSpPr>
        <p:spPr>
          <a:xfrm>
            <a:off x="5869305" y="2523763"/>
            <a:ext cx="2183130" cy="1323439"/>
          </a:xfrm>
          <a:prstGeom prst="rect">
            <a:avLst/>
          </a:prstGeom>
          <a:noFill/>
        </p:spPr>
        <p:txBody>
          <a:bodyPr wrap="square" rtlCol="0">
            <a:spAutoFit/>
          </a:bodyPr>
          <a:lstStyle/>
          <a:p>
            <a:r>
              <a:rPr lang="en-US" sz="2000" dirty="0">
                <a:solidFill>
                  <a:schemeClr val="bg1"/>
                </a:solidFill>
              </a:rPr>
              <a:t>www.</a:t>
            </a:r>
          </a:p>
          <a:p>
            <a:r>
              <a:rPr lang="en-US" sz="2000" dirty="0">
                <a:solidFill>
                  <a:schemeClr val="bg1"/>
                </a:solidFill>
              </a:rPr>
              <a:t>highleverage</a:t>
            </a:r>
          </a:p>
          <a:p>
            <a:r>
              <a:rPr lang="en-US" sz="2000" dirty="0">
                <a:solidFill>
                  <a:schemeClr val="bg1"/>
                </a:solidFill>
              </a:rPr>
              <a:t>practices</a:t>
            </a:r>
          </a:p>
          <a:p>
            <a:r>
              <a:rPr lang="en-US" sz="2000" dirty="0">
                <a:solidFill>
                  <a:schemeClr val="bg1"/>
                </a:solidFill>
              </a:rPr>
              <a:t>.org</a:t>
            </a:r>
          </a:p>
        </p:txBody>
      </p:sp>
      <p:sp>
        <p:nvSpPr>
          <p:cNvPr id="4" name="Slide Number Placeholder 3">
            <a:extLst>
              <a:ext uri="{FF2B5EF4-FFF2-40B4-BE49-F238E27FC236}">
                <a16:creationId xmlns:a16="http://schemas.microsoft.com/office/drawing/2014/main" id="{89450028-5AD5-401C-8F95-42E72855FB8C}"/>
              </a:ext>
            </a:extLst>
          </p:cNvPr>
          <p:cNvSpPr>
            <a:spLocks noGrp="1"/>
          </p:cNvSpPr>
          <p:nvPr>
            <p:ph type="sldNum" sz="quarter" idx="12"/>
          </p:nvPr>
        </p:nvSpPr>
        <p:spPr/>
        <p:txBody>
          <a:bodyPr/>
          <a:lstStyle/>
          <a:p>
            <a:fld id="{2E1F5172-9DC6-4992-BA96-E03821AEDFC2}" type="slidenum">
              <a:rPr lang="en-US" smtClean="0"/>
              <a:t>28</a:t>
            </a:fld>
            <a:endParaRPr lang="en-US" dirty="0"/>
          </a:p>
        </p:txBody>
      </p:sp>
    </p:spTree>
    <p:extLst>
      <p:ext uri="{BB962C8B-B14F-4D97-AF65-F5344CB8AC3E}">
        <p14:creationId xmlns:p14="http://schemas.microsoft.com/office/powerpoint/2010/main" val="3791644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BC4719E-A339-4FF8-A28E-13E31D78E15E}"/>
              </a:ext>
            </a:extLst>
          </p:cNvPr>
          <p:cNvGrpSpPr/>
          <p:nvPr/>
        </p:nvGrpSpPr>
        <p:grpSpPr>
          <a:xfrm>
            <a:off x="757649" y="0"/>
            <a:ext cx="7628702" cy="6159798"/>
            <a:chOff x="757649" y="0"/>
            <a:chExt cx="7628702" cy="6159798"/>
          </a:xfrm>
        </p:grpSpPr>
        <p:pic>
          <p:nvPicPr>
            <p:cNvPr id="8" name="Picture 7" descr="People holding up text boxes above their heads">
              <a:extLst>
                <a:ext uri="{FF2B5EF4-FFF2-40B4-BE49-F238E27FC236}">
                  <a16:creationId xmlns:a16="http://schemas.microsoft.com/office/drawing/2014/main" id="{35743088-9BC3-4A17-A4E7-185D14A3A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9" y="0"/>
              <a:ext cx="7347982" cy="6159798"/>
            </a:xfrm>
            <a:prstGeom prst="rect">
              <a:avLst/>
            </a:prstGeom>
          </p:spPr>
        </p:pic>
        <p:sp>
          <p:nvSpPr>
            <p:cNvPr id="9" name="Rectangle 8">
              <a:extLst>
                <a:ext uri="{FF2B5EF4-FFF2-40B4-BE49-F238E27FC236}">
                  <a16:creationId xmlns:a16="http://schemas.microsoft.com/office/drawing/2014/main" id="{248E07DB-0DDC-4FD2-AEF5-22A26CD0A434}"/>
                </a:ext>
                <a:ext uri="{C183D7F6-B498-43B3-948B-1728B52AA6E4}">
                  <adec:decorative xmlns:adec="http://schemas.microsoft.com/office/drawing/2017/decorative" val="1"/>
                </a:ext>
              </a:extLst>
            </p:cNvPr>
            <p:cNvSpPr/>
            <p:nvPr/>
          </p:nvSpPr>
          <p:spPr>
            <a:xfrm>
              <a:off x="8105631" y="4160520"/>
              <a:ext cx="280720" cy="32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B417349B-F8C4-4089-81A4-23F95A581E93}"/>
              </a:ext>
            </a:extLst>
          </p:cNvPr>
          <p:cNvSpPr txBox="1"/>
          <p:nvPr/>
        </p:nvSpPr>
        <p:spPr>
          <a:xfrm>
            <a:off x="4864706" y="1499664"/>
            <a:ext cx="3240925" cy="477054"/>
          </a:xfrm>
          <a:prstGeom prst="rect">
            <a:avLst/>
          </a:prstGeom>
          <a:noFill/>
        </p:spPr>
        <p:txBody>
          <a:bodyPr wrap="square" rtlCol="0">
            <a:spAutoFit/>
          </a:bodyPr>
          <a:lstStyle/>
          <a:p>
            <a:r>
              <a:rPr lang="en-US" sz="2500" b="1" cap="small" dirty="0"/>
              <a:t>#myfirstclassroom</a:t>
            </a:r>
          </a:p>
        </p:txBody>
      </p:sp>
      <p:sp>
        <p:nvSpPr>
          <p:cNvPr id="11" name="TextBox 10">
            <a:extLst>
              <a:ext uri="{FF2B5EF4-FFF2-40B4-BE49-F238E27FC236}">
                <a16:creationId xmlns:a16="http://schemas.microsoft.com/office/drawing/2014/main" id="{95D1471A-F305-47F3-84D8-893F9A62A5B6}"/>
              </a:ext>
            </a:extLst>
          </p:cNvPr>
          <p:cNvSpPr txBox="1"/>
          <p:nvPr/>
        </p:nvSpPr>
        <p:spPr>
          <a:xfrm>
            <a:off x="1741592" y="2393211"/>
            <a:ext cx="1588770" cy="338554"/>
          </a:xfrm>
          <a:prstGeom prst="rect">
            <a:avLst/>
          </a:prstGeom>
          <a:noFill/>
        </p:spPr>
        <p:txBody>
          <a:bodyPr wrap="square" rtlCol="0">
            <a:spAutoFit/>
          </a:bodyPr>
          <a:lstStyle/>
          <a:p>
            <a:r>
              <a:rPr lang="en-US" sz="1600" b="1" dirty="0">
                <a:solidFill>
                  <a:schemeClr val="bg1"/>
                </a:solidFill>
              </a:rPr>
              <a:t>Fascinating!</a:t>
            </a:r>
          </a:p>
        </p:txBody>
      </p:sp>
      <p:sp>
        <p:nvSpPr>
          <p:cNvPr id="12" name="TextBox 11">
            <a:extLst>
              <a:ext uri="{FF2B5EF4-FFF2-40B4-BE49-F238E27FC236}">
                <a16:creationId xmlns:a16="http://schemas.microsoft.com/office/drawing/2014/main" id="{F4E224D9-9F03-4F90-B87C-C5D93C6F9956}"/>
              </a:ext>
            </a:extLst>
          </p:cNvPr>
          <p:cNvSpPr txBox="1"/>
          <p:nvPr/>
        </p:nvSpPr>
        <p:spPr>
          <a:xfrm rot="19196125">
            <a:off x="3218090" y="2975198"/>
            <a:ext cx="1089546" cy="338554"/>
          </a:xfrm>
          <a:prstGeom prst="rect">
            <a:avLst/>
          </a:prstGeom>
          <a:noFill/>
        </p:spPr>
        <p:txBody>
          <a:bodyPr wrap="square" rtlCol="0">
            <a:spAutoFit/>
          </a:bodyPr>
          <a:lstStyle/>
          <a:p>
            <a:r>
              <a:rPr lang="en-US" sz="1600" b="1" dirty="0">
                <a:solidFill>
                  <a:schemeClr val="bg1"/>
                </a:solidFill>
              </a:rPr>
              <a:t>Positive!</a:t>
            </a:r>
          </a:p>
        </p:txBody>
      </p:sp>
      <p:sp>
        <p:nvSpPr>
          <p:cNvPr id="13" name="TextBox 12">
            <a:extLst>
              <a:ext uri="{FF2B5EF4-FFF2-40B4-BE49-F238E27FC236}">
                <a16:creationId xmlns:a16="http://schemas.microsoft.com/office/drawing/2014/main" id="{840A8D90-9696-45C0-8A63-B3800EC87D10}"/>
              </a:ext>
            </a:extLst>
          </p:cNvPr>
          <p:cNvSpPr txBox="1"/>
          <p:nvPr/>
        </p:nvSpPr>
        <p:spPr>
          <a:xfrm>
            <a:off x="4366177" y="2562488"/>
            <a:ext cx="1235403" cy="338554"/>
          </a:xfrm>
          <a:prstGeom prst="rect">
            <a:avLst/>
          </a:prstGeom>
          <a:noFill/>
        </p:spPr>
        <p:txBody>
          <a:bodyPr wrap="square" rtlCol="0">
            <a:spAutoFit/>
          </a:bodyPr>
          <a:lstStyle/>
          <a:p>
            <a:r>
              <a:rPr lang="en-US" sz="1600" b="1" dirty="0">
                <a:solidFill>
                  <a:schemeClr val="bg1"/>
                </a:solidFill>
              </a:rPr>
              <a:t>Engaging!</a:t>
            </a:r>
          </a:p>
        </p:txBody>
      </p:sp>
      <p:sp>
        <p:nvSpPr>
          <p:cNvPr id="14" name="TextBox 13">
            <a:extLst>
              <a:ext uri="{FF2B5EF4-FFF2-40B4-BE49-F238E27FC236}">
                <a16:creationId xmlns:a16="http://schemas.microsoft.com/office/drawing/2014/main" id="{419DAA0C-1CEC-4C69-8A27-5CBCDC35C0B1}"/>
              </a:ext>
            </a:extLst>
          </p:cNvPr>
          <p:cNvSpPr txBox="1"/>
          <p:nvPr/>
        </p:nvSpPr>
        <p:spPr>
          <a:xfrm>
            <a:off x="5687908" y="2711584"/>
            <a:ext cx="1387865" cy="369332"/>
          </a:xfrm>
          <a:prstGeom prst="rect">
            <a:avLst/>
          </a:prstGeom>
          <a:noFill/>
        </p:spPr>
        <p:txBody>
          <a:bodyPr wrap="square" rtlCol="0">
            <a:spAutoFit/>
          </a:bodyPr>
          <a:lstStyle/>
          <a:p>
            <a:r>
              <a:rPr lang="en-US" b="1" dirty="0">
                <a:solidFill>
                  <a:schemeClr val="bg1"/>
                </a:solidFill>
              </a:rPr>
              <a:t>Awesome!</a:t>
            </a:r>
          </a:p>
        </p:txBody>
      </p:sp>
      <p:sp>
        <p:nvSpPr>
          <p:cNvPr id="4" name="Slide Number Placeholder 3">
            <a:extLst>
              <a:ext uri="{FF2B5EF4-FFF2-40B4-BE49-F238E27FC236}">
                <a16:creationId xmlns:a16="http://schemas.microsoft.com/office/drawing/2014/main" id="{0342CAE4-4EC7-499A-B4E8-09B8A174DAB7}"/>
              </a:ext>
            </a:extLst>
          </p:cNvPr>
          <p:cNvSpPr>
            <a:spLocks noGrp="1"/>
          </p:cNvSpPr>
          <p:nvPr>
            <p:ph type="sldNum" sz="quarter" idx="12"/>
          </p:nvPr>
        </p:nvSpPr>
        <p:spPr/>
        <p:txBody>
          <a:bodyPr/>
          <a:lstStyle/>
          <a:p>
            <a:fld id="{2E1F5172-9DC6-4992-BA96-E03821AEDFC2}" type="slidenum">
              <a:rPr lang="en-US" smtClean="0"/>
              <a:t>29</a:t>
            </a:fld>
            <a:endParaRPr lang="en-US" dirty="0"/>
          </a:p>
        </p:txBody>
      </p:sp>
    </p:spTree>
    <p:extLst>
      <p:ext uri="{BB962C8B-B14F-4D97-AF65-F5344CB8AC3E}">
        <p14:creationId xmlns:p14="http://schemas.microsoft.com/office/powerpoint/2010/main" val="462340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9952-11D1-0740-B653-5E5512D0953D}"/>
              </a:ext>
            </a:extLst>
          </p:cNvPr>
          <p:cNvSpPr>
            <a:spLocks noGrp="1"/>
          </p:cNvSpPr>
          <p:nvPr>
            <p:ph type="title"/>
          </p:nvPr>
        </p:nvSpPr>
        <p:spPr/>
        <p:txBody>
          <a:bodyPr/>
          <a:lstStyle/>
          <a:p>
            <a:r>
              <a:rPr lang="en-US" dirty="0"/>
              <a:t>But, special educators play. . .  </a:t>
            </a:r>
          </a:p>
        </p:txBody>
      </p:sp>
      <p:sp>
        <p:nvSpPr>
          <p:cNvPr id="3" name="Content Placeholder 2">
            <a:extLst>
              <a:ext uri="{FF2B5EF4-FFF2-40B4-BE49-F238E27FC236}">
                <a16:creationId xmlns:a16="http://schemas.microsoft.com/office/drawing/2014/main" id="{283F2D03-BD0E-DC4B-B297-C505EB306D13}"/>
              </a:ext>
            </a:extLst>
          </p:cNvPr>
          <p:cNvSpPr>
            <a:spLocks noGrp="1"/>
          </p:cNvSpPr>
          <p:nvPr>
            <p:ph idx="1"/>
          </p:nvPr>
        </p:nvSpPr>
        <p:spPr/>
        <p:txBody>
          <a:bodyPr>
            <a:normAutofit/>
          </a:bodyPr>
          <a:lstStyle/>
          <a:p>
            <a:r>
              <a:rPr lang="en-US" sz="3600" dirty="0"/>
              <a:t>so many different roles and teach so many different types of learners.</a:t>
            </a:r>
          </a:p>
          <a:p>
            <a:r>
              <a:rPr lang="en-US" sz="3600" dirty="0"/>
              <a:t>And, they need to know so many different evidence-based practices.</a:t>
            </a:r>
          </a:p>
        </p:txBody>
      </p:sp>
      <p:pic>
        <p:nvPicPr>
          <p:cNvPr id="5" name="Picture 4" descr="A woman at her computer being overwhelmed with a lot of paperwork in her face">
            <a:extLst>
              <a:ext uri="{FF2B5EF4-FFF2-40B4-BE49-F238E27FC236}">
                <a16:creationId xmlns:a16="http://schemas.microsoft.com/office/drawing/2014/main" id="{D6470079-00FC-B043-A089-8322CB267AE8}"/>
              </a:ext>
            </a:extLst>
          </p:cNvPr>
          <p:cNvPicPr>
            <a:picLocks noChangeAspect="1"/>
          </p:cNvPicPr>
          <p:nvPr/>
        </p:nvPicPr>
        <p:blipFill>
          <a:blip r:embed="rId3"/>
          <a:stretch>
            <a:fillRect/>
          </a:stretch>
        </p:blipFill>
        <p:spPr>
          <a:xfrm>
            <a:off x="5875020" y="4343400"/>
            <a:ext cx="2912504" cy="2081190"/>
          </a:xfrm>
          <a:prstGeom prst="rect">
            <a:avLst/>
          </a:prstGeom>
        </p:spPr>
      </p:pic>
      <p:sp>
        <p:nvSpPr>
          <p:cNvPr id="4" name="Slide Number Placeholder 3">
            <a:extLst>
              <a:ext uri="{FF2B5EF4-FFF2-40B4-BE49-F238E27FC236}">
                <a16:creationId xmlns:a16="http://schemas.microsoft.com/office/drawing/2014/main" id="{098DA675-EC3F-434F-AEF3-EB5F62A42D51}"/>
              </a:ext>
            </a:extLst>
          </p:cNvPr>
          <p:cNvSpPr>
            <a:spLocks noGrp="1"/>
          </p:cNvSpPr>
          <p:nvPr>
            <p:ph type="sldNum" sz="quarter" idx="12"/>
          </p:nvPr>
        </p:nvSpPr>
        <p:spPr/>
        <p:txBody>
          <a:bodyPr/>
          <a:lstStyle/>
          <a:p>
            <a:fld id="{2E1F5172-9DC6-4992-BA96-E03821AEDFC2}" type="slidenum">
              <a:rPr lang="en-US" smtClean="0"/>
              <a:t>3</a:t>
            </a:fld>
            <a:endParaRPr lang="en-US" dirty="0"/>
          </a:p>
        </p:txBody>
      </p:sp>
    </p:spTree>
    <p:extLst>
      <p:ext uri="{BB962C8B-B14F-4D97-AF65-F5344CB8AC3E}">
        <p14:creationId xmlns:p14="http://schemas.microsoft.com/office/powerpoint/2010/main" val="30016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3D3D56-CC80-4A0B-A74D-8AB932D8A85C}"/>
              </a:ext>
            </a:extLst>
          </p:cNvPr>
          <p:cNvSpPr>
            <a:spLocks noGrp="1"/>
          </p:cNvSpPr>
          <p:nvPr>
            <p:ph type="title"/>
          </p:nvPr>
        </p:nvSpPr>
        <p:spPr/>
        <p:txBody>
          <a:bodyPr/>
          <a:lstStyle/>
          <a:p>
            <a:r>
              <a:rPr lang="en-US" dirty="0"/>
              <a:t>Questions for you to discuss:</a:t>
            </a:r>
          </a:p>
        </p:txBody>
      </p:sp>
      <p:sp>
        <p:nvSpPr>
          <p:cNvPr id="6" name="Content Placeholder 5">
            <a:extLst>
              <a:ext uri="{FF2B5EF4-FFF2-40B4-BE49-F238E27FC236}">
                <a16:creationId xmlns:a16="http://schemas.microsoft.com/office/drawing/2014/main" id="{530CFC10-EB5E-472A-988A-3ACF69DB6EBB}"/>
              </a:ext>
            </a:extLst>
          </p:cNvPr>
          <p:cNvSpPr>
            <a:spLocks noGrp="1"/>
          </p:cNvSpPr>
          <p:nvPr>
            <p:ph idx="1"/>
          </p:nvPr>
        </p:nvSpPr>
        <p:spPr>
          <a:xfrm>
            <a:off x="375037" y="2156731"/>
            <a:ext cx="8768963" cy="2140949"/>
          </a:xfrm>
        </p:spPr>
        <p:txBody>
          <a:bodyPr/>
          <a:lstStyle/>
          <a:p>
            <a:pPr>
              <a:buFont typeface="Wingdings" panose="05000000000000000000" pitchFamily="2" charset="2"/>
              <a:buChar char="§"/>
            </a:pPr>
            <a:r>
              <a:rPr lang="en-US" dirty="0"/>
              <a:t>Turn to your neighbor and consider the following questions:</a:t>
            </a:r>
          </a:p>
          <a:p>
            <a:pPr lvl="1">
              <a:buFont typeface="Arial" panose="020B0604020202020204" pitchFamily="34" charset="0"/>
              <a:buChar char="▫"/>
            </a:pPr>
            <a:r>
              <a:rPr lang="en-US" dirty="0"/>
              <a:t>How are you addressing high-leverage practices in your professional development plan?</a:t>
            </a:r>
          </a:p>
          <a:p>
            <a:pPr lvl="1">
              <a:buFont typeface="Arial" panose="020B0604020202020204" pitchFamily="34" charset="0"/>
              <a:buChar char="▫"/>
            </a:pPr>
            <a:r>
              <a:rPr lang="en-US" dirty="0"/>
              <a:t>What actions could you take in your program to use this HLPS Professional Development Guide?</a:t>
            </a:r>
          </a:p>
        </p:txBody>
      </p:sp>
      <p:sp>
        <p:nvSpPr>
          <p:cNvPr id="4" name="Slide Number Placeholder 3">
            <a:extLst>
              <a:ext uri="{FF2B5EF4-FFF2-40B4-BE49-F238E27FC236}">
                <a16:creationId xmlns:a16="http://schemas.microsoft.com/office/drawing/2014/main" id="{3B5828E8-9DAF-47EE-9C5B-AB322B4DADB2}"/>
              </a:ext>
            </a:extLst>
          </p:cNvPr>
          <p:cNvSpPr>
            <a:spLocks noGrp="1"/>
          </p:cNvSpPr>
          <p:nvPr>
            <p:ph type="sldNum" sz="quarter" idx="12"/>
          </p:nvPr>
        </p:nvSpPr>
        <p:spPr/>
        <p:txBody>
          <a:bodyPr/>
          <a:lstStyle/>
          <a:p>
            <a:fld id="{2E1F5172-9DC6-4992-BA96-E03821AEDFC2}" type="slidenum">
              <a:rPr lang="en-US" smtClean="0"/>
              <a:t>30</a:t>
            </a:fld>
            <a:endParaRPr lang="en-US" dirty="0"/>
          </a:p>
        </p:txBody>
      </p:sp>
    </p:spTree>
    <p:extLst>
      <p:ext uri="{BB962C8B-B14F-4D97-AF65-F5344CB8AC3E}">
        <p14:creationId xmlns:p14="http://schemas.microsoft.com/office/powerpoint/2010/main" val="3283258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403081-7FF6-499D-A9EB-E52350EC7395}"/>
              </a:ext>
            </a:extLst>
          </p:cNvPr>
          <p:cNvSpPr txBox="1">
            <a:spLocks/>
          </p:cNvSpPr>
          <p:nvPr/>
        </p:nvSpPr>
        <p:spPr>
          <a:xfrm>
            <a:off x="2804160" y="1013809"/>
            <a:ext cx="3185160" cy="72355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lang="en-US" sz="4400" kern="1200" spc="-50" baseline="0">
                <a:solidFill>
                  <a:srgbClr val="00529B"/>
                </a:solidFill>
                <a:latin typeface="+mj-lt"/>
                <a:ea typeface="+mj-ea"/>
                <a:cs typeface="+mj-cs"/>
              </a:defRPr>
            </a:lvl1pPr>
          </a:lstStyle>
          <a:p>
            <a:r>
              <a:rPr lang="en-US" dirty="0"/>
              <a:t>Questions?</a:t>
            </a:r>
          </a:p>
        </p:txBody>
      </p:sp>
      <p:pic>
        <p:nvPicPr>
          <p:cNvPr id="2" name="Picture 1" descr="raised hands">
            <a:extLst>
              <a:ext uri="{FF2B5EF4-FFF2-40B4-BE49-F238E27FC236}">
                <a16:creationId xmlns:a16="http://schemas.microsoft.com/office/drawing/2014/main" id="{4F6D030A-FF0C-44DE-8359-AEE5B15848DD}"/>
              </a:ext>
            </a:extLst>
          </p:cNvPr>
          <p:cNvPicPr>
            <a:picLocks noChangeAspect="1"/>
          </p:cNvPicPr>
          <p:nvPr/>
        </p:nvPicPr>
        <p:blipFill>
          <a:blip r:embed="rId2"/>
          <a:stretch>
            <a:fillRect/>
          </a:stretch>
        </p:blipFill>
        <p:spPr>
          <a:xfrm>
            <a:off x="1474470" y="1985129"/>
            <a:ext cx="6195060" cy="3547887"/>
          </a:xfrm>
          <a:prstGeom prst="rect">
            <a:avLst/>
          </a:prstGeom>
        </p:spPr>
      </p:pic>
    </p:spTree>
    <p:extLst>
      <p:ext uri="{BB962C8B-B14F-4D97-AF65-F5344CB8AC3E}">
        <p14:creationId xmlns:p14="http://schemas.microsoft.com/office/powerpoint/2010/main" val="1900232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49358" y="2501075"/>
            <a:ext cx="7964554" cy="2825305"/>
          </a:xfrm>
        </p:spPr>
        <p:txBody>
          <a:bodyPr>
            <a:normAutofit/>
          </a:bodyPr>
          <a:lstStyle/>
          <a:p>
            <a:pPr>
              <a:spcBef>
                <a:spcPts val="1200"/>
              </a:spcBef>
              <a:buFont typeface="Wingdings" panose="05000000000000000000" pitchFamily="2" charset="2"/>
              <a:buChar char="§"/>
            </a:pPr>
            <a:r>
              <a:rPr lang="en-US" altLang="en-US" dirty="0"/>
              <a:t>McLeskey, J., Barringer, M., Billingsley, B., Brownell, M., Jackson, D., Kennedy, M., Lewis, T.,  Maheady, L., Rodriguez, J., Scheeler, M., Winn, J., &amp; Ziegler, D. (2017). </a:t>
            </a:r>
            <a:r>
              <a:rPr lang="en-US" altLang="en-US" i="1" dirty="0"/>
              <a:t>High leverage practices in special education: The final report of the HLP Writing Team. </a:t>
            </a:r>
            <a:r>
              <a:rPr lang="en-US" altLang="en-US" dirty="0"/>
              <a:t>Arlington, VA: CEC &amp; CEEDAR Center. </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1262890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3B61CE6A-ABB4-5A44-A2DA-40709AB4FFFA}"/>
              </a:ext>
            </a:extLst>
          </p:cNvPr>
          <p:cNvSpPr>
            <a:spLocks noGrp="1"/>
          </p:cNvSpPr>
          <p:nvPr>
            <p:ph type="title"/>
          </p:nvPr>
        </p:nvSpPr>
        <p:spPr>
          <a:ln>
            <a:miter lim="800000"/>
            <a:headEnd/>
            <a:tailEnd/>
          </a:ln>
        </p:spPr>
        <p:txBody>
          <a:bodyPr/>
          <a:lstStyle/>
          <a:p>
            <a:r>
              <a:rPr lang="en-US" altLang="en-US" dirty="0"/>
              <a:t>CEC &amp; CEEDAR</a:t>
            </a:r>
          </a:p>
        </p:txBody>
      </p:sp>
      <p:sp>
        <p:nvSpPr>
          <p:cNvPr id="30724" name="TextBox 5">
            <a:extLst>
              <a:ext uri="{FF2B5EF4-FFF2-40B4-BE49-F238E27FC236}">
                <a16:creationId xmlns:a16="http://schemas.microsoft.com/office/drawing/2014/main" id="{4BF750B7-6E76-B040-8BBF-8D2E2EDC312C}"/>
              </a:ext>
            </a:extLst>
          </p:cNvPr>
          <p:cNvSpPr txBox="1">
            <a:spLocks noChangeArrowheads="1"/>
          </p:cNvSpPr>
          <p:nvPr/>
        </p:nvSpPr>
        <p:spPr bwMode="auto">
          <a:xfrm>
            <a:off x="905745" y="2015213"/>
            <a:ext cx="427011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2800" dirty="0">
                <a:solidFill>
                  <a:schemeClr val="tx1"/>
                </a:solidFill>
              </a:rPr>
              <a:t>Put a stake in the ground. We felt that if we were going to improve practice, we had to define those practices that were most fundamental to good teaching and providing students with disabilities FAPE</a:t>
            </a:r>
          </a:p>
        </p:txBody>
      </p:sp>
      <p:pic>
        <p:nvPicPr>
          <p:cNvPr id="30721" name="Content Placeholder 4" descr="A stake planted in the ground">
            <a:extLst>
              <a:ext uri="{FF2B5EF4-FFF2-40B4-BE49-F238E27FC236}">
                <a16:creationId xmlns:a16="http://schemas.microsoft.com/office/drawing/2014/main" id="{71D90B81-BFEF-0044-8E4C-B32EA59ECE3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580063" y="2017713"/>
            <a:ext cx="2619375" cy="3629025"/>
          </a:xfrm>
        </p:spPr>
      </p:pic>
      <p:sp>
        <p:nvSpPr>
          <p:cNvPr id="30723" name="Slide Number Placeholder 3">
            <a:extLst>
              <a:ext uri="{FF2B5EF4-FFF2-40B4-BE49-F238E27FC236}">
                <a16:creationId xmlns:a16="http://schemas.microsoft.com/office/drawing/2014/main" id="{0D7D7C3B-5729-C14F-A277-523C15E2721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57D0473A-12CA-5E4D-84BF-B7A482D2D5B6}" type="slidenum">
              <a:rPr lang="es-ES" altLang="en-US" sz="1800" smtClean="0">
                <a:solidFill>
                  <a:schemeClr val="tx1"/>
                </a:solidFill>
              </a:rPr>
              <a:pPr>
                <a:spcBef>
                  <a:spcPct val="0"/>
                </a:spcBef>
                <a:buFontTx/>
                <a:buNone/>
              </a:pPr>
              <a:t>4</a:t>
            </a:fld>
            <a:endParaRPr lang="es-ES" altLang="en-US" sz="1800" dirty="0">
              <a:solidFill>
                <a:schemeClr val="tx1"/>
              </a:solidFill>
            </a:endParaRPr>
          </a:p>
        </p:txBody>
      </p:sp>
    </p:spTree>
    <p:extLst>
      <p:ext uri="{BB962C8B-B14F-4D97-AF65-F5344CB8AC3E}">
        <p14:creationId xmlns:p14="http://schemas.microsoft.com/office/powerpoint/2010/main" val="3079354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924EE9-FDE6-4E65-89B1-74857F9158AD}"/>
              </a:ext>
            </a:extLst>
          </p:cNvPr>
          <p:cNvSpPr>
            <a:spLocks noGrp="1"/>
          </p:cNvSpPr>
          <p:nvPr>
            <p:ph type="title"/>
          </p:nvPr>
        </p:nvSpPr>
        <p:spPr>
          <a:xfrm>
            <a:off x="975360" y="278984"/>
            <a:ext cx="7543800" cy="1450757"/>
          </a:xfrm>
        </p:spPr>
        <p:txBody>
          <a:bodyPr/>
          <a:lstStyle/>
          <a:p>
            <a:r>
              <a:rPr lang="en-US" dirty="0"/>
              <a:t>Finally finished. . .</a:t>
            </a:r>
          </a:p>
        </p:txBody>
      </p:sp>
      <p:sp>
        <p:nvSpPr>
          <p:cNvPr id="9" name="TextBox 8">
            <a:extLst>
              <a:ext uri="{FF2B5EF4-FFF2-40B4-BE49-F238E27FC236}">
                <a16:creationId xmlns:a16="http://schemas.microsoft.com/office/drawing/2014/main" id="{4EDCA407-FB15-4826-BC4B-6811BB6E632B}"/>
              </a:ext>
            </a:extLst>
          </p:cNvPr>
          <p:cNvSpPr txBox="1"/>
          <p:nvPr/>
        </p:nvSpPr>
        <p:spPr>
          <a:xfrm>
            <a:off x="413735" y="2081487"/>
            <a:ext cx="7463486" cy="461665"/>
          </a:xfrm>
          <a:prstGeom prst="rect">
            <a:avLst/>
          </a:prstGeom>
          <a:noFill/>
        </p:spPr>
        <p:txBody>
          <a:bodyPr wrap="square" rtlCol="0">
            <a:spAutoFit/>
          </a:bodyPr>
          <a:lstStyle/>
          <a:p>
            <a:r>
              <a:rPr lang="en-US" sz="2400" dirty="0">
                <a:solidFill>
                  <a:schemeClr val="tx1">
                    <a:lumMod val="75000"/>
                    <a:lumOff val="25000"/>
                  </a:schemeClr>
                </a:solidFill>
              </a:rPr>
              <a:t>What Every Special Educator Needs to Know Day 1</a:t>
            </a:r>
          </a:p>
        </p:txBody>
      </p:sp>
      <p:sp>
        <p:nvSpPr>
          <p:cNvPr id="6" name="Content Placeholder 2">
            <a:extLst>
              <a:ext uri="{FF2B5EF4-FFF2-40B4-BE49-F238E27FC236}">
                <a16:creationId xmlns:a16="http://schemas.microsoft.com/office/drawing/2014/main" id="{77A12093-01F6-422D-AACB-A1327FF85E56}"/>
              </a:ext>
            </a:extLst>
          </p:cNvPr>
          <p:cNvSpPr>
            <a:spLocks noGrp="1"/>
          </p:cNvSpPr>
          <p:nvPr>
            <p:ph sz="half" idx="1"/>
          </p:nvPr>
        </p:nvSpPr>
        <p:spPr>
          <a:xfrm>
            <a:off x="206349" y="2695553"/>
            <a:ext cx="7291730" cy="2996510"/>
          </a:xfrm>
        </p:spPr>
        <p:txBody>
          <a:bodyPr>
            <a:normAutofit/>
          </a:bodyPr>
          <a:lstStyle/>
          <a:p>
            <a:pPr>
              <a:buFont typeface="Wingdings" panose="05000000000000000000" pitchFamily="2" charset="2"/>
              <a:buChar char="§"/>
            </a:pPr>
            <a:r>
              <a:rPr lang="en-US" sz="2200" dirty="0"/>
              <a:t>22 High-Leverage Practices for special educators</a:t>
            </a:r>
          </a:p>
          <a:p>
            <a:pPr lvl="3">
              <a:buClr>
                <a:srgbClr val="00529B"/>
              </a:buClr>
              <a:buFont typeface="Wingdings" panose="05000000000000000000" pitchFamily="2" charset="2"/>
              <a:buChar char="§"/>
            </a:pPr>
            <a:r>
              <a:rPr lang="en-US" sz="2000" dirty="0"/>
              <a:t>Collaboration</a:t>
            </a:r>
          </a:p>
          <a:p>
            <a:pPr lvl="3">
              <a:buClr>
                <a:srgbClr val="BE3627"/>
              </a:buClr>
              <a:buFont typeface="Wingdings" panose="05000000000000000000" pitchFamily="2" charset="2"/>
              <a:buChar char="§"/>
            </a:pPr>
            <a:r>
              <a:rPr lang="en-US" sz="2000" dirty="0"/>
              <a:t>Assessment</a:t>
            </a:r>
          </a:p>
          <a:p>
            <a:pPr lvl="3">
              <a:buClr>
                <a:srgbClr val="E28650"/>
              </a:buClr>
              <a:buFont typeface="Wingdings" panose="05000000000000000000" pitchFamily="2" charset="2"/>
              <a:buChar char="§"/>
            </a:pPr>
            <a:r>
              <a:rPr lang="en-US" sz="2000" dirty="0"/>
              <a:t>Social/emotional/behavioral</a:t>
            </a:r>
          </a:p>
          <a:p>
            <a:pPr lvl="3">
              <a:buFont typeface="Wingdings" panose="05000000000000000000" pitchFamily="2" charset="2"/>
              <a:buChar char="§"/>
            </a:pPr>
            <a:r>
              <a:rPr lang="en-US" sz="2000" dirty="0"/>
              <a:t>Instruction</a:t>
            </a:r>
          </a:p>
        </p:txBody>
      </p:sp>
      <p:pic>
        <p:nvPicPr>
          <p:cNvPr id="7" name="Picture 5" descr="High-Leverage Practices in Special Education report">
            <a:extLst>
              <a:ext uri="{FF2B5EF4-FFF2-40B4-BE49-F238E27FC236}">
                <a16:creationId xmlns:a16="http://schemas.microsoft.com/office/drawing/2014/main" id="{61446334-FC37-4CF4-9AA6-F43237604F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14613" y="2695552"/>
            <a:ext cx="2325215" cy="299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5D26FE5D-B693-44E0-8CA7-1BD77F19564E}"/>
              </a:ext>
            </a:extLst>
          </p:cNvPr>
          <p:cNvSpPr>
            <a:spLocks noGrp="1"/>
          </p:cNvSpPr>
          <p:nvPr>
            <p:ph type="sldNum" sz="quarter" idx="12"/>
          </p:nvPr>
        </p:nvSpPr>
        <p:spPr/>
        <p:txBody>
          <a:bodyPr/>
          <a:lstStyle/>
          <a:p>
            <a:fld id="{2E1F5172-9DC6-4992-BA96-E03821AEDFC2}" type="slidenum">
              <a:rPr lang="en-US" smtClean="0"/>
              <a:t>5</a:t>
            </a:fld>
            <a:endParaRPr lang="en-US" dirty="0"/>
          </a:p>
        </p:txBody>
      </p:sp>
    </p:spTree>
    <p:extLst>
      <p:ext uri="{BB962C8B-B14F-4D97-AF65-F5344CB8AC3E}">
        <p14:creationId xmlns:p14="http://schemas.microsoft.com/office/powerpoint/2010/main" val="932062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 High-Leverage Practices</a:t>
            </a:r>
          </a:p>
        </p:txBody>
      </p:sp>
      <p:pic>
        <p:nvPicPr>
          <p:cNvPr id="4" name="Picture 3" descr="The High-Leverage Practices flyer">
            <a:extLst>
              <a:ext uri="{FF2B5EF4-FFF2-40B4-BE49-F238E27FC236}">
                <a16:creationId xmlns:a16="http://schemas.microsoft.com/office/drawing/2014/main" id="{AB200A89-AC98-4EE9-8D61-0C2F532C5FC1}"/>
              </a:ext>
            </a:extLst>
          </p:cNvPr>
          <p:cNvPicPr>
            <a:picLocks noChangeAspect="1"/>
          </p:cNvPicPr>
          <p:nvPr/>
        </p:nvPicPr>
        <p:blipFill rotWithShape="1">
          <a:blip r:embed="rId3"/>
          <a:srcRect l="30750" t="11847" r="29709" b="9865"/>
          <a:stretch/>
        </p:blipFill>
        <p:spPr>
          <a:xfrm>
            <a:off x="2764210" y="1807365"/>
            <a:ext cx="3615579" cy="4456275"/>
          </a:xfrm>
          <a:prstGeom prst="rect">
            <a:avLst/>
          </a:prstGeom>
          <a:ln>
            <a:solidFill>
              <a:schemeClr val="accent5">
                <a:lumMod val="20000"/>
                <a:lumOff val="80000"/>
              </a:schemeClr>
            </a:solidFill>
          </a:ln>
        </p:spPr>
      </p:pic>
      <p:sp>
        <p:nvSpPr>
          <p:cNvPr id="6" name="Slide Number Placeholder 3">
            <a:extLst>
              <a:ext uri="{FF2B5EF4-FFF2-40B4-BE49-F238E27FC236}">
                <a16:creationId xmlns:a16="http://schemas.microsoft.com/office/drawing/2014/main" id="{15379F63-196F-4248-875F-5CE1C86C350E}"/>
              </a:ext>
            </a:extLst>
          </p:cNvPr>
          <p:cNvSpPr>
            <a:spLocks noGrp="1"/>
          </p:cNvSpPr>
          <p:nvPr>
            <p:ph type="sldNum" sz="quarter" idx="12"/>
          </p:nvPr>
        </p:nvSpPr>
        <p:spPr>
          <a:xfrm>
            <a:off x="413735" y="6424590"/>
            <a:ext cx="492010" cy="365125"/>
          </a:xfrm>
        </p:spPr>
        <p:txBody>
          <a:bodyPr/>
          <a:lstStyle/>
          <a:p>
            <a:fld id="{2E1F5172-9DC6-4992-BA96-E03821AEDFC2}" type="slidenum">
              <a:rPr lang="en-US" smtClean="0"/>
              <a:t>6</a:t>
            </a:fld>
            <a:endParaRPr lang="en-US" dirty="0"/>
          </a:p>
        </p:txBody>
      </p:sp>
    </p:spTree>
    <p:extLst>
      <p:ext uri="{BB962C8B-B14F-4D97-AF65-F5344CB8AC3E}">
        <p14:creationId xmlns:p14="http://schemas.microsoft.com/office/powerpoint/2010/main" val="1303228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956C-F184-EB47-A8C8-D00BEF3458B5}"/>
              </a:ext>
            </a:extLst>
          </p:cNvPr>
          <p:cNvSpPr>
            <a:spLocks noGrp="1"/>
          </p:cNvSpPr>
          <p:nvPr>
            <p:ph type="title"/>
          </p:nvPr>
        </p:nvSpPr>
        <p:spPr/>
        <p:txBody>
          <a:bodyPr>
            <a:normAutofit/>
          </a:bodyPr>
          <a:lstStyle/>
          <a:p>
            <a:r>
              <a:rPr lang="en-US" sz="3300" dirty="0"/>
              <a:t>A foundation is insufficient without</a:t>
            </a:r>
          </a:p>
        </p:txBody>
      </p:sp>
      <p:sp>
        <p:nvSpPr>
          <p:cNvPr id="6" name="TextBox 5">
            <a:extLst>
              <a:ext uri="{FF2B5EF4-FFF2-40B4-BE49-F238E27FC236}">
                <a16:creationId xmlns:a16="http://schemas.microsoft.com/office/drawing/2014/main" id="{91A58ECC-AFE3-B04C-9D0C-82A99BEA130E}"/>
              </a:ext>
            </a:extLst>
          </p:cNvPr>
          <p:cNvSpPr txBox="1"/>
          <p:nvPr/>
        </p:nvSpPr>
        <p:spPr>
          <a:xfrm>
            <a:off x="2580060" y="1999537"/>
            <a:ext cx="5417252" cy="507831"/>
          </a:xfrm>
          <a:prstGeom prst="rect">
            <a:avLst/>
          </a:prstGeom>
          <a:noFill/>
        </p:spPr>
        <p:txBody>
          <a:bodyPr wrap="none" rtlCol="0">
            <a:spAutoFit/>
          </a:bodyPr>
          <a:lstStyle/>
          <a:p>
            <a:r>
              <a:rPr lang="en-US" sz="2700" cap="all" dirty="0"/>
              <a:t>Opportunities to Practice</a:t>
            </a:r>
          </a:p>
        </p:txBody>
      </p:sp>
      <p:pic>
        <p:nvPicPr>
          <p:cNvPr id="4" name="Content Placeholder 4" descr="A young girl playing a tuba">
            <a:extLst>
              <a:ext uri="{FF2B5EF4-FFF2-40B4-BE49-F238E27FC236}">
                <a16:creationId xmlns:a16="http://schemas.microsoft.com/office/drawing/2014/main" id="{F748DC88-B08B-D242-9321-48261DE71A71}"/>
              </a:ext>
            </a:extLst>
          </p:cNvPr>
          <p:cNvPicPr>
            <a:picLocks noGrp="1" noChangeAspect="1"/>
          </p:cNvPicPr>
          <p:nvPr>
            <p:ph idx="1"/>
          </p:nvPr>
        </p:nvPicPr>
        <p:blipFill>
          <a:blip r:embed="rId2"/>
          <a:stretch>
            <a:fillRect/>
          </a:stretch>
        </p:blipFill>
        <p:spPr>
          <a:xfrm>
            <a:off x="0" y="2610015"/>
            <a:ext cx="9144000" cy="2974585"/>
          </a:xfrm>
        </p:spPr>
      </p:pic>
    </p:spTree>
    <p:extLst>
      <p:ext uri="{BB962C8B-B14F-4D97-AF65-F5344CB8AC3E}">
        <p14:creationId xmlns:p14="http://schemas.microsoft.com/office/powerpoint/2010/main" val="1547422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D62B-E00B-A74F-A1F1-95986598D0FC}"/>
              </a:ext>
            </a:extLst>
          </p:cNvPr>
          <p:cNvSpPr>
            <a:spLocks noGrp="1"/>
          </p:cNvSpPr>
          <p:nvPr>
            <p:ph type="title"/>
          </p:nvPr>
        </p:nvSpPr>
        <p:spPr>
          <a:xfrm>
            <a:off x="477077" y="638828"/>
            <a:ext cx="8136835" cy="1165018"/>
          </a:xfrm>
        </p:spPr>
        <p:txBody>
          <a:bodyPr>
            <a:normAutofit/>
          </a:bodyPr>
          <a:lstStyle/>
          <a:p>
            <a:r>
              <a:rPr lang="en-US" dirty="0"/>
              <a:t>Practice opportunities must</a:t>
            </a:r>
          </a:p>
        </p:txBody>
      </p:sp>
      <p:pic>
        <p:nvPicPr>
          <p:cNvPr id="5" name="Picture 4" descr="A teacher using the practice of modeling">
            <a:extLst>
              <a:ext uri="{FF2B5EF4-FFF2-40B4-BE49-F238E27FC236}">
                <a16:creationId xmlns:a16="http://schemas.microsoft.com/office/drawing/2014/main" id="{799B79CD-1C86-444D-8953-0A332268C350}"/>
              </a:ext>
            </a:extLst>
          </p:cNvPr>
          <p:cNvPicPr>
            <a:picLocks noChangeAspect="1"/>
          </p:cNvPicPr>
          <p:nvPr/>
        </p:nvPicPr>
        <p:blipFill>
          <a:blip r:embed="rId3"/>
          <a:stretch>
            <a:fillRect/>
          </a:stretch>
        </p:blipFill>
        <p:spPr>
          <a:xfrm>
            <a:off x="477077" y="2369880"/>
            <a:ext cx="3556000" cy="2425700"/>
          </a:xfrm>
          <a:prstGeom prst="rect">
            <a:avLst/>
          </a:prstGeom>
        </p:spPr>
      </p:pic>
      <p:sp>
        <p:nvSpPr>
          <p:cNvPr id="8" name="TextBox 7">
            <a:extLst>
              <a:ext uri="{FF2B5EF4-FFF2-40B4-BE49-F238E27FC236}">
                <a16:creationId xmlns:a16="http://schemas.microsoft.com/office/drawing/2014/main" id="{85C35918-28E5-5E4A-913E-FB54F7C0829B}"/>
              </a:ext>
            </a:extLst>
          </p:cNvPr>
          <p:cNvSpPr txBox="1"/>
          <p:nvPr/>
        </p:nvSpPr>
        <p:spPr>
          <a:xfrm>
            <a:off x="1387251" y="5147671"/>
            <a:ext cx="1436612" cy="461665"/>
          </a:xfrm>
          <a:prstGeom prst="rect">
            <a:avLst/>
          </a:prstGeom>
          <a:noFill/>
        </p:spPr>
        <p:txBody>
          <a:bodyPr wrap="none" rtlCol="0">
            <a:spAutoFit/>
          </a:bodyPr>
          <a:lstStyle/>
          <a:p>
            <a:r>
              <a:rPr lang="en-US" sz="2400" dirty="0"/>
              <a:t>Modeling</a:t>
            </a:r>
          </a:p>
        </p:txBody>
      </p:sp>
      <p:pic>
        <p:nvPicPr>
          <p:cNvPr id="6" name="Picture 5" descr="A hand dropping a slip of paper into a box labeled &quot;Feedback&quot;">
            <a:extLst>
              <a:ext uri="{FF2B5EF4-FFF2-40B4-BE49-F238E27FC236}">
                <a16:creationId xmlns:a16="http://schemas.microsoft.com/office/drawing/2014/main" id="{EE76EA9D-F6E1-7348-9404-8C57DCB4783D}"/>
              </a:ext>
            </a:extLst>
          </p:cNvPr>
          <p:cNvPicPr>
            <a:picLocks noChangeAspect="1"/>
          </p:cNvPicPr>
          <p:nvPr/>
        </p:nvPicPr>
        <p:blipFill>
          <a:blip r:embed="rId4"/>
          <a:stretch>
            <a:fillRect/>
          </a:stretch>
        </p:blipFill>
        <p:spPr>
          <a:xfrm>
            <a:off x="5424104" y="1908670"/>
            <a:ext cx="1739900" cy="1299150"/>
          </a:xfrm>
          <a:prstGeom prst="rect">
            <a:avLst/>
          </a:prstGeom>
        </p:spPr>
      </p:pic>
      <p:sp>
        <p:nvSpPr>
          <p:cNvPr id="9" name="TextBox 8">
            <a:extLst>
              <a:ext uri="{FF2B5EF4-FFF2-40B4-BE49-F238E27FC236}">
                <a16:creationId xmlns:a16="http://schemas.microsoft.com/office/drawing/2014/main" id="{687FB579-5FDD-9144-B3DF-E86CD7CA0EC1}"/>
              </a:ext>
            </a:extLst>
          </p:cNvPr>
          <p:cNvSpPr txBox="1"/>
          <p:nvPr/>
        </p:nvSpPr>
        <p:spPr>
          <a:xfrm>
            <a:off x="5487604" y="3448141"/>
            <a:ext cx="1965960" cy="461665"/>
          </a:xfrm>
          <a:prstGeom prst="rect">
            <a:avLst/>
          </a:prstGeom>
          <a:noFill/>
        </p:spPr>
        <p:txBody>
          <a:bodyPr wrap="square" rtlCol="0">
            <a:spAutoFit/>
          </a:bodyPr>
          <a:lstStyle/>
          <a:p>
            <a:r>
              <a:rPr lang="en-US" sz="2400" dirty="0"/>
              <a:t>Feedback</a:t>
            </a:r>
          </a:p>
        </p:txBody>
      </p:sp>
      <p:pic>
        <p:nvPicPr>
          <p:cNvPr id="7" name="Picture 6" descr="A mannequin looking at itself in a mirror">
            <a:extLst>
              <a:ext uri="{FF2B5EF4-FFF2-40B4-BE49-F238E27FC236}">
                <a16:creationId xmlns:a16="http://schemas.microsoft.com/office/drawing/2014/main" id="{A8F15666-6B85-784C-8739-000798A2C127}"/>
              </a:ext>
            </a:extLst>
          </p:cNvPr>
          <p:cNvPicPr>
            <a:picLocks noChangeAspect="1"/>
          </p:cNvPicPr>
          <p:nvPr/>
        </p:nvPicPr>
        <p:blipFill>
          <a:blip r:embed="rId5"/>
          <a:stretch>
            <a:fillRect/>
          </a:stretch>
        </p:blipFill>
        <p:spPr>
          <a:xfrm>
            <a:off x="5487604" y="4166930"/>
            <a:ext cx="1676400" cy="1257300"/>
          </a:xfrm>
          <a:prstGeom prst="rect">
            <a:avLst/>
          </a:prstGeom>
        </p:spPr>
      </p:pic>
      <p:sp>
        <p:nvSpPr>
          <p:cNvPr id="10" name="TextBox 9">
            <a:extLst>
              <a:ext uri="{FF2B5EF4-FFF2-40B4-BE49-F238E27FC236}">
                <a16:creationId xmlns:a16="http://schemas.microsoft.com/office/drawing/2014/main" id="{416F91FB-9DA2-F44A-99DC-E07F5E4CD1BE}"/>
              </a:ext>
            </a:extLst>
          </p:cNvPr>
          <p:cNvSpPr txBox="1"/>
          <p:nvPr/>
        </p:nvSpPr>
        <p:spPr>
          <a:xfrm>
            <a:off x="5485294" y="5609336"/>
            <a:ext cx="1931939" cy="461665"/>
          </a:xfrm>
          <a:prstGeom prst="rect">
            <a:avLst/>
          </a:prstGeom>
          <a:noFill/>
        </p:spPr>
        <p:txBody>
          <a:bodyPr wrap="none" rtlCol="0">
            <a:spAutoFit/>
          </a:bodyPr>
          <a:lstStyle/>
          <a:p>
            <a:r>
              <a:rPr lang="en-US" sz="2400" dirty="0"/>
              <a:t>Self-analysis</a:t>
            </a:r>
          </a:p>
        </p:txBody>
      </p:sp>
      <p:sp>
        <p:nvSpPr>
          <p:cNvPr id="4" name="Slide Number Placeholder 3">
            <a:extLst>
              <a:ext uri="{FF2B5EF4-FFF2-40B4-BE49-F238E27FC236}">
                <a16:creationId xmlns:a16="http://schemas.microsoft.com/office/drawing/2014/main" id="{538CCB59-20F5-7F44-9E79-AAC5C4F2352C}"/>
              </a:ext>
            </a:extLst>
          </p:cNvPr>
          <p:cNvSpPr>
            <a:spLocks noGrp="1"/>
          </p:cNvSpPr>
          <p:nvPr>
            <p:ph type="sldNum" sz="quarter" idx="12"/>
          </p:nvPr>
        </p:nvSpPr>
        <p:spPr/>
        <p:txBody>
          <a:bodyPr/>
          <a:lstStyle/>
          <a:p>
            <a:fld id="{2E1F5172-9DC6-4992-BA96-E03821AEDFC2}" type="slidenum">
              <a:rPr lang="en-US" smtClean="0"/>
              <a:t>8</a:t>
            </a:fld>
            <a:endParaRPr lang="en-US" dirty="0"/>
          </a:p>
        </p:txBody>
      </p:sp>
    </p:spTree>
    <p:extLst>
      <p:ext uri="{BB962C8B-B14F-4D97-AF65-F5344CB8AC3E}">
        <p14:creationId xmlns:p14="http://schemas.microsoft.com/office/powerpoint/2010/main" val="2579993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Need examples of HLPs in action</a:t>
            </a:r>
          </a:p>
        </p:txBody>
      </p:sp>
      <p:sp>
        <p:nvSpPr>
          <p:cNvPr id="6" name="Content Placeholder 2"/>
          <p:cNvSpPr txBox="1">
            <a:spLocks/>
          </p:cNvSpPr>
          <p:nvPr/>
        </p:nvSpPr>
        <p:spPr>
          <a:xfrm>
            <a:off x="603637" y="1815482"/>
            <a:ext cx="8300333" cy="4139755"/>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a:t>High Leverage Practices for Inclusive Classrooms - Co-published, CEC &amp; Routledge </a:t>
            </a:r>
          </a:p>
        </p:txBody>
      </p:sp>
      <p:pic>
        <p:nvPicPr>
          <p:cNvPr id="5" name="Picture 4" descr="High Leverage Pracitces for Inclusive Classrooms report">
            <a:extLst>
              <a:ext uri="{FF2B5EF4-FFF2-40B4-BE49-F238E27FC236}">
                <a16:creationId xmlns:a16="http://schemas.microsoft.com/office/drawing/2014/main" id="{FC125F87-CAD6-4847-B67F-C51415294A5F}"/>
              </a:ext>
            </a:extLst>
          </p:cNvPr>
          <p:cNvPicPr>
            <a:picLocks noChangeAspect="1"/>
          </p:cNvPicPr>
          <p:nvPr/>
        </p:nvPicPr>
        <p:blipFill>
          <a:blip r:embed="rId2"/>
          <a:stretch>
            <a:fillRect/>
          </a:stretch>
        </p:blipFill>
        <p:spPr>
          <a:xfrm>
            <a:off x="3473726" y="3028950"/>
            <a:ext cx="1905000" cy="2914650"/>
          </a:xfrm>
          <a:prstGeom prst="rect">
            <a:avLst/>
          </a:prstGeom>
        </p:spPr>
      </p:pic>
      <p:sp>
        <p:nvSpPr>
          <p:cNvPr id="7" name="Slide Number Placeholder 3">
            <a:extLst>
              <a:ext uri="{FF2B5EF4-FFF2-40B4-BE49-F238E27FC236}">
                <a16:creationId xmlns:a16="http://schemas.microsoft.com/office/drawing/2014/main" id="{7CB3839A-E8C7-45DD-B9DD-25F98BA0450B}"/>
              </a:ext>
            </a:extLst>
          </p:cNvPr>
          <p:cNvSpPr>
            <a:spLocks noGrp="1"/>
          </p:cNvSpPr>
          <p:nvPr>
            <p:ph type="sldNum" sz="quarter" idx="12"/>
          </p:nvPr>
        </p:nvSpPr>
        <p:spPr>
          <a:xfrm>
            <a:off x="413735" y="6424590"/>
            <a:ext cx="492010" cy="365125"/>
          </a:xfrm>
        </p:spPr>
        <p:txBody>
          <a:bodyPr/>
          <a:lstStyle/>
          <a:p>
            <a:fld id="{2E1F5172-9DC6-4992-BA96-E03821AEDFC2}" type="slidenum">
              <a:rPr lang="en-US" smtClean="0"/>
              <a:t>9</a:t>
            </a:fld>
            <a:endParaRPr lang="en-US" dirty="0"/>
          </a:p>
        </p:txBody>
      </p:sp>
    </p:spTree>
    <p:extLst>
      <p:ext uri="{BB962C8B-B14F-4D97-AF65-F5344CB8AC3E}">
        <p14:creationId xmlns:p14="http://schemas.microsoft.com/office/powerpoint/2010/main" val="1477284451"/>
      </p:ext>
    </p:extLst>
  </p:cSld>
  <p:clrMapOvr>
    <a:masterClrMapping/>
  </p:clrMapOvr>
</p:sld>
</file>

<file path=ppt/theme/theme1.xml><?xml version="1.0" encoding="utf-8"?>
<a:theme xmlns:a="http://schemas.openxmlformats.org/drawingml/2006/main" name="HLPs">
  <a:themeElements>
    <a:clrScheme name="Custom 5">
      <a:dk1>
        <a:sysClr val="windowText" lastClr="000000"/>
      </a:dk1>
      <a:lt1>
        <a:sysClr val="window" lastClr="FFFFFF"/>
      </a:lt1>
      <a:dk2>
        <a:srgbClr val="44546A"/>
      </a:dk2>
      <a:lt2>
        <a:srgbClr val="E7E6E6"/>
      </a:lt2>
      <a:accent1>
        <a:srgbClr val="045AB0"/>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1297</TotalTime>
  <Words>1664</Words>
  <Application>Microsoft Macintosh PowerPoint</Application>
  <PresentationFormat>On-screen Show (4:3)</PresentationFormat>
  <Paragraphs>225</Paragraphs>
  <Slides>32</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Arial Narrow</vt:lpstr>
      <vt:lpstr>Calibri</vt:lpstr>
      <vt:lpstr>Comic Sans MS</vt:lpstr>
      <vt:lpstr>Lucida Sans</vt:lpstr>
      <vt:lpstr>Wingdings</vt:lpstr>
      <vt:lpstr>Wingdings 2</vt:lpstr>
      <vt:lpstr>HLPs</vt:lpstr>
      <vt:lpstr>High-Leverage Practices in Special Education</vt:lpstr>
      <vt:lpstr>Improving Instructional Practice</vt:lpstr>
      <vt:lpstr>But, special educators play. . .  </vt:lpstr>
      <vt:lpstr>CEC &amp; CEEDAR</vt:lpstr>
      <vt:lpstr>Finally finished. . .</vt:lpstr>
      <vt:lpstr>22 High-Leverage Practices</vt:lpstr>
      <vt:lpstr>A foundation is insufficient without</vt:lpstr>
      <vt:lpstr>Practice opportunities must</vt:lpstr>
      <vt:lpstr>Need examples of HLPs in action</vt:lpstr>
      <vt:lpstr>Need examples of HLPs in action</vt:lpstr>
      <vt:lpstr>PowerPoint Presentation</vt:lpstr>
      <vt:lpstr>PowerPoint Presentation</vt:lpstr>
      <vt:lpstr>What’s Next?</vt:lpstr>
      <vt:lpstr>Where to Find HLP Resources</vt:lpstr>
      <vt:lpstr>Models are a first step, but then. ..</vt:lpstr>
      <vt:lpstr>CEEDAR and CEC</vt:lpstr>
      <vt:lpstr>Who? What?</vt:lpstr>
      <vt:lpstr>What is Included?</vt:lpstr>
      <vt:lpstr>Getting to Know High-Leverage Practices</vt:lpstr>
      <vt:lpstr>Sharing High-Leverage Practices</vt:lpstr>
      <vt:lpstr>Reflecting on High-Leverage Practices</vt:lpstr>
      <vt:lpstr>Let’s Look at the Tools!</vt:lpstr>
      <vt:lpstr>PowerPoint Presentation</vt:lpstr>
      <vt:lpstr>Let’s Look at the Tools!</vt:lpstr>
      <vt:lpstr>Let’s Look at the Tools!</vt:lpstr>
      <vt:lpstr>Let’s Look at the Tools!</vt:lpstr>
      <vt:lpstr>PowerPoint Presentation</vt:lpstr>
      <vt:lpstr>PowerPoint Presentation</vt:lpstr>
      <vt:lpstr>PowerPoint Presentation</vt:lpstr>
      <vt:lpstr>Questions for you to discuss:</vt:lpstr>
      <vt:lpstr>PowerPoint Presentation</vt:lpstr>
      <vt:lpstr>References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Revolutionize Instruction for Students with Disabilities:  High-Leverage Practices</dc:title>
  <dc:creator>Megan Jones</dc:creator>
  <cp:lastModifiedBy>Hudson,Andrew D</cp:lastModifiedBy>
  <cp:revision>146</cp:revision>
  <cp:lastPrinted>2019-01-20T00:08:13Z</cp:lastPrinted>
  <dcterms:created xsi:type="dcterms:W3CDTF">2017-09-28T14:02:32Z</dcterms:created>
  <dcterms:modified xsi:type="dcterms:W3CDTF">2019-02-08T15:54:28Z</dcterms:modified>
</cp:coreProperties>
</file>