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85" r:id="rId3"/>
    <p:sldMasterId id="2147483671" r:id="rId4"/>
  </p:sldMasterIdLst>
  <p:notesMasterIdLst>
    <p:notesMasterId r:id="rId42"/>
  </p:notesMasterIdLst>
  <p:sldIdLst>
    <p:sldId id="272" r:id="rId5"/>
    <p:sldId id="317" r:id="rId6"/>
    <p:sldId id="370" r:id="rId7"/>
    <p:sldId id="350" r:id="rId8"/>
    <p:sldId id="347" r:id="rId9"/>
    <p:sldId id="346" r:id="rId10"/>
    <p:sldId id="371" r:id="rId11"/>
    <p:sldId id="365" r:id="rId12"/>
    <p:sldId id="366" r:id="rId13"/>
    <p:sldId id="367" r:id="rId14"/>
    <p:sldId id="369" r:id="rId15"/>
    <p:sldId id="368" r:id="rId16"/>
    <p:sldId id="349" r:id="rId17"/>
    <p:sldId id="342" r:id="rId18"/>
    <p:sldId id="353" r:id="rId19"/>
    <p:sldId id="354" r:id="rId20"/>
    <p:sldId id="355" r:id="rId21"/>
    <p:sldId id="356" r:id="rId22"/>
    <p:sldId id="357" r:id="rId23"/>
    <p:sldId id="358" r:id="rId24"/>
    <p:sldId id="359" r:id="rId25"/>
    <p:sldId id="360" r:id="rId26"/>
    <p:sldId id="361" r:id="rId27"/>
    <p:sldId id="362" r:id="rId28"/>
    <p:sldId id="363" r:id="rId29"/>
    <p:sldId id="375" r:id="rId30"/>
    <p:sldId id="364" r:id="rId31"/>
    <p:sldId id="374" r:id="rId32"/>
    <p:sldId id="257" r:id="rId33"/>
    <p:sldId id="258" r:id="rId34"/>
    <p:sldId id="259" r:id="rId35"/>
    <p:sldId id="260" r:id="rId36"/>
    <p:sldId id="261" r:id="rId37"/>
    <p:sldId id="262" r:id="rId38"/>
    <p:sldId id="372" r:id="rId39"/>
    <p:sldId id="373" r:id="rId40"/>
    <p:sldId id="32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 id="4" name="Meg Kamman" initials="MK" lastIdx="1" clrIdx="3">
    <p:extLst>
      <p:ext uri="{19B8F6BF-5375-455C-9EA6-DF929625EA0E}">
        <p15:presenceInfo xmlns:p15="http://schemas.microsoft.com/office/powerpoint/2012/main" userId="Meg Kam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0"/>
    <p:restoredTop sz="66041" autoAdjust="0"/>
  </p:normalViewPr>
  <p:slideViewPr>
    <p:cSldViewPr snapToGrid="0" snapToObjects="1">
      <p:cViewPr varScale="1">
        <p:scale>
          <a:sx n="57" d="100"/>
          <a:sy n="57" d="100"/>
        </p:scale>
        <p:origin x="1312" y="176"/>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Teacher Race/Ethnicity  2003-04</a:t>
            </a:r>
            <a:r>
              <a:rPr lang="en-US" baseline="0" dirty="0">
                <a:solidFill>
                  <a:schemeClr val="bg1"/>
                </a:solidFill>
              </a:rPr>
              <a:t> &amp; 2011-12</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2003-04</c:v>
                </c:pt>
              </c:strCache>
            </c:strRef>
          </c:tx>
          <c:spPr>
            <a:solidFill>
              <a:schemeClr val="accent6"/>
            </a:solidFill>
            <a:ln>
              <a:noFill/>
            </a:ln>
            <a:effectLst/>
          </c:spPr>
          <c:invertIfNegative val="0"/>
          <c:cat>
            <c:strRef>
              <c:f>Sheet1!$A$2:$A$8</c:f>
              <c:strCache>
                <c:ptCount val="6"/>
                <c:pt idx="0">
                  <c:v>White</c:v>
                </c:pt>
                <c:pt idx="1">
                  <c:v>Black</c:v>
                </c:pt>
                <c:pt idx="2">
                  <c:v>Hispanic</c:v>
                </c:pt>
                <c:pt idx="3">
                  <c:v>Asian/Pacific Islander</c:v>
                </c:pt>
                <c:pt idx="4">
                  <c:v>American Indian/Alaska Native</c:v>
                </c:pt>
                <c:pt idx="5">
                  <c:v>2+ Races</c:v>
                </c:pt>
              </c:strCache>
            </c:strRef>
          </c:cat>
          <c:val>
            <c:numRef>
              <c:f>Sheet1!$B$2:$B$8</c:f>
              <c:numCache>
                <c:formatCode>General</c:formatCode>
                <c:ptCount val="7"/>
                <c:pt idx="0">
                  <c:v>83.1</c:v>
                </c:pt>
                <c:pt idx="1">
                  <c:v>7.9</c:v>
                </c:pt>
                <c:pt idx="2">
                  <c:v>6.2</c:v>
                </c:pt>
                <c:pt idx="3">
                  <c:v>1.3</c:v>
                </c:pt>
                <c:pt idx="4">
                  <c:v>0.5</c:v>
                </c:pt>
                <c:pt idx="5">
                  <c:v>0.7</c:v>
                </c:pt>
              </c:numCache>
            </c:numRef>
          </c:val>
          <c:extLst>
            <c:ext xmlns:c16="http://schemas.microsoft.com/office/drawing/2014/chart" uri="{C3380CC4-5D6E-409C-BE32-E72D297353CC}">
              <c16:uniqueId val="{00000000-2BFA-4E4D-A0C0-ECC65D670C1E}"/>
            </c:ext>
          </c:extLst>
        </c:ser>
        <c:ser>
          <c:idx val="1"/>
          <c:order val="1"/>
          <c:tx>
            <c:strRef>
              <c:f>Sheet1!$C$1</c:f>
              <c:strCache>
                <c:ptCount val="1"/>
                <c:pt idx="0">
                  <c:v>2011-12</c:v>
                </c:pt>
              </c:strCache>
            </c:strRef>
          </c:tx>
          <c:spPr>
            <a:solidFill>
              <a:schemeClr val="accent5"/>
            </a:solidFill>
            <a:ln>
              <a:noFill/>
            </a:ln>
            <a:effectLst/>
          </c:spPr>
          <c:invertIfNegative val="0"/>
          <c:cat>
            <c:strRef>
              <c:f>Sheet1!$A$2:$A$8</c:f>
              <c:strCache>
                <c:ptCount val="6"/>
                <c:pt idx="0">
                  <c:v>White</c:v>
                </c:pt>
                <c:pt idx="1">
                  <c:v>Black</c:v>
                </c:pt>
                <c:pt idx="2">
                  <c:v>Hispanic</c:v>
                </c:pt>
                <c:pt idx="3">
                  <c:v>Asian/Pacific Islander</c:v>
                </c:pt>
                <c:pt idx="4">
                  <c:v>American Indian/Alaska Native</c:v>
                </c:pt>
                <c:pt idx="5">
                  <c:v>2+ Races</c:v>
                </c:pt>
              </c:strCache>
            </c:strRef>
          </c:cat>
          <c:val>
            <c:numRef>
              <c:f>Sheet1!$C$2:$C$8</c:f>
              <c:numCache>
                <c:formatCode>General</c:formatCode>
                <c:ptCount val="7"/>
                <c:pt idx="0">
                  <c:v>81.900000000000006</c:v>
                </c:pt>
                <c:pt idx="1">
                  <c:v>6.8</c:v>
                </c:pt>
                <c:pt idx="2">
                  <c:v>7.8</c:v>
                </c:pt>
                <c:pt idx="3">
                  <c:v>1.8</c:v>
                </c:pt>
                <c:pt idx="4">
                  <c:v>0.5</c:v>
                </c:pt>
                <c:pt idx="5">
                  <c:v>1</c:v>
                </c:pt>
              </c:numCache>
            </c:numRef>
          </c:val>
          <c:extLst>
            <c:ext xmlns:c16="http://schemas.microsoft.com/office/drawing/2014/chart" uri="{C3380CC4-5D6E-409C-BE32-E72D297353CC}">
              <c16:uniqueId val="{00000001-2BFA-4E4D-A0C0-ECC65D670C1E}"/>
            </c:ext>
          </c:extLst>
        </c:ser>
        <c:dLbls>
          <c:showLegendKey val="0"/>
          <c:showVal val="0"/>
          <c:showCatName val="0"/>
          <c:showSerName val="0"/>
          <c:showPercent val="0"/>
          <c:showBubbleSize val="0"/>
        </c:dLbls>
        <c:gapWidth val="219"/>
        <c:overlap val="-27"/>
        <c:axId val="386143792"/>
        <c:axId val="386144184"/>
      </c:barChart>
      <c:catAx>
        <c:axId val="3861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FF00"/>
                </a:solidFill>
                <a:latin typeface="+mn-lt"/>
                <a:ea typeface="+mn-ea"/>
                <a:cs typeface="+mn-cs"/>
              </a:defRPr>
            </a:pPr>
            <a:endParaRPr lang="en-US"/>
          </a:p>
        </c:txPr>
        <c:crossAx val="386144184"/>
        <c:crosses val="autoZero"/>
        <c:auto val="1"/>
        <c:lblAlgn val="ctr"/>
        <c:lblOffset val="100"/>
        <c:noMultiLvlLbl val="0"/>
      </c:catAx>
      <c:valAx>
        <c:axId val="38614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14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11DAF-8419-5443-86DC-602D96974181}" type="doc">
      <dgm:prSet loTypeId="urn:microsoft.com/office/officeart/2005/8/layout/hierarchy2" loCatId="" qsTypeId="urn:microsoft.com/office/officeart/2005/8/quickstyle/simple3" qsCatId="simple" csTypeId="urn:microsoft.com/office/officeart/2005/8/colors/accent3_1" csCatId="accent3" phldr="1"/>
      <dgm:spPr/>
      <dgm:t>
        <a:bodyPr/>
        <a:lstStyle/>
        <a:p>
          <a:endParaRPr lang="en-US"/>
        </a:p>
      </dgm:t>
    </dgm:pt>
    <dgm:pt modelId="{3CE7F83D-A5BE-C742-B9B0-2152D33B55A8}">
      <dgm:prSet phldrT="[Text]"/>
      <dgm:spPr/>
      <dgm:t>
        <a:bodyPr/>
        <a:lstStyle/>
        <a:p>
          <a:r>
            <a:rPr lang="en-US" dirty="0"/>
            <a:t>Focus Areas</a:t>
          </a:r>
        </a:p>
      </dgm:t>
    </dgm:pt>
    <dgm:pt modelId="{7864DC69-E804-9C4D-AF3F-3D2DE1587522}" type="parTrans" cxnId="{8ED8BC82-EFD2-B441-9778-DEF5394C9399}">
      <dgm:prSet/>
      <dgm:spPr/>
      <dgm:t>
        <a:bodyPr/>
        <a:lstStyle/>
        <a:p>
          <a:endParaRPr lang="en-US"/>
        </a:p>
      </dgm:t>
    </dgm:pt>
    <dgm:pt modelId="{93F31446-F756-7840-9F3A-93B1D13EF31E}" type="sibTrans" cxnId="{8ED8BC82-EFD2-B441-9778-DEF5394C9399}">
      <dgm:prSet/>
      <dgm:spPr/>
      <dgm:t>
        <a:bodyPr/>
        <a:lstStyle/>
        <a:p>
          <a:endParaRPr lang="en-US"/>
        </a:p>
      </dgm:t>
    </dgm:pt>
    <dgm:pt modelId="{D149A7E1-4F67-F042-9BB6-C75596CEAE59}">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Preparation Program Reform</a:t>
          </a:r>
        </a:p>
      </dgm:t>
    </dgm:pt>
    <dgm:pt modelId="{EB914A93-A71B-134E-B447-5CD9886BB238}" type="parTrans" cxnId="{AB5C7773-8A51-E344-A307-68FBCEBA8B11}">
      <dgm:prSet/>
      <dgm:spPr>
        <a:ln>
          <a:solidFill>
            <a:schemeClr val="bg1"/>
          </a:solidFill>
        </a:ln>
      </dgm:spPr>
      <dgm:t>
        <a:bodyPr/>
        <a:lstStyle/>
        <a:p>
          <a:endParaRPr lang="en-US"/>
        </a:p>
      </dgm:t>
    </dgm:pt>
    <dgm:pt modelId="{CDB91A7D-9454-EC46-835B-155F397D9DB4}" type="sibTrans" cxnId="{AB5C7773-8A51-E344-A307-68FBCEBA8B11}">
      <dgm:prSet/>
      <dgm:spPr/>
      <dgm:t>
        <a:bodyPr/>
        <a:lstStyle/>
        <a:p>
          <a:endParaRPr lang="en-US"/>
        </a:p>
      </dgm:t>
    </dgm:pt>
    <dgm:pt modelId="{8C61F5C9-D202-4B4D-A362-83909FCAB1ED}">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General Education</a:t>
          </a:r>
        </a:p>
      </dgm:t>
    </dgm:pt>
    <dgm:pt modelId="{78B0A6F4-7AEC-1B4F-B01F-1A6BFEA815A9}" type="parTrans" cxnId="{B27298C4-43D6-9848-88D9-0CEAA5C584A9}">
      <dgm:prSet/>
      <dgm:spPr>
        <a:ln>
          <a:solidFill>
            <a:schemeClr val="bg1"/>
          </a:solidFill>
        </a:ln>
      </dgm:spPr>
      <dgm:t>
        <a:bodyPr/>
        <a:lstStyle/>
        <a:p>
          <a:endParaRPr lang="en-US"/>
        </a:p>
      </dgm:t>
    </dgm:pt>
    <dgm:pt modelId="{E33B3495-2D36-CD4D-8ACF-1F6EFCA20AB9}" type="sibTrans" cxnId="{B27298C4-43D6-9848-88D9-0CEAA5C584A9}">
      <dgm:prSet/>
      <dgm:spPr/>
      <dgm:t>
        <a:bodyPr/>
        <a:lstStyle/>
        <a:p>
          <a:endParaRPr lang="en-US"/>
        </a:p>
      </dgm:t>
    </dgm:pt>
    <dgm:pt modelId="{18999319-24F7-5540-B653-591FF348E9B3}">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Special Education</a:t>
          </a:r>
        </a:p>
      </dgm:t>
    </dgm:pt>
    <dgm:pt modelId="{FBA1DD3A-217F-AD47-A6A4-D11A1BCE2F85}" type="parTrans" cxnId="{6433E353-C357-E548-9A36-706BEA3FD17A}">
      <dgm:prSet/>
      <dgm:spPr>
        <a:ln>
          <a:solidFill>
            <a:schemeClr val="bg1"/>
          </a:solidFill>
        </a:ln>
      </dgm:spPr>
      <dgm:t>
        <a:bodyPr/>
        <a:lstStyle/>
        <a:p>
          <a:endParaRPr lang="en-US"/>
        </a:p>
      </dgm:t>
    </dgm:pt>
    <dgm:pt modelId="{FE97AF5F-1A60-9A43-83E7-9FF5B47748B1}" type="sibTrans" cxnId="{6433E353-C357-E548-9A36-706BEA3FD17A}">
      <dgm:prSet/>
      <dgm:spPr/>
      <dgm:t>
        <a:bodyPr/>
        <a:lstStyle/>
        <a:p>
          <a:endParaRPr lang="en-US"/>
        </a:p>
      </dgm:t>
    </dgm:pt>
    <dgm:pt modelId="{BBA667E2-D4BF-3E4F-8A87-ACC569F6E8C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solidFill>
                <a:schemeClr val="bg1"/>
              </a:solidFill>
            </a:rPr>
            <a:t>Preparation Program Evaluation</a:t>
          </a:r>
        </a:p>
      </dgm:t>
    </dgm:pt>
    <dgm:pt modelId="{F6056700-50F5-9F47-B0DF-002679E634CF}" type="parTrans" cxnId="{90F92587-1751-054E-B1DB-A48BF3324D59}">
      <dgm:prSet/>
      <dgm:spPr>
        <a:ln>
          <a:solidFill>
            <a:schemeClr val="bg1"/>
          </a:solidFill>
        </a:ln>
      </dgm:spPr>
      <dgm:t>
        <a:bodyPr/>
        <a:lstStyle/>
        <a:p>
          <a:endParaRPr lang="en-US"/>
        </a:p>
      </dgm:t>
    </dgm:pt>
    <dgm:pt modelId="{1EBF62E9-F900-154C-9831-C8E3E8403FC9}" type="sibTrans" cxnId="{90F92587-1751-054E-B1DB-A48BF3324D59}">
      <dgm:prSet/>
      <dgm:spPr/>
      <dgm:t>
        <a:bodyPr/>
        <a:lstStyle/>
        <a:p>
          <a:endParaRPr lang="en-US"/>
        </a:p>
      </dgm:t>
    </dgm:pt>
    <dgm:pt modelId="{73EE9A45-5AF5-9642-807B-14714A8C1670}">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solidFill>
                <a:schemeClr val="bg1"/>
              </a:solidFill>
            </a:rPr>
            <a:t>Standards, Licensure, and Program Accreditation</a:t>
          </a:r>
        </a:p>
      </dgm:t>
    </dgm:pt>
    <dgm:pt modelId="{B83A0A85-4A1B-E34A-9529-343F76E17849}" type="parTrans" cxnId="{9A88E2B9-FD08-5E4B-980F-A992A1FBC779}">
      <dgm:prSet/>
      <dgm:spPr>
        <a:ln>
          <a:solidFill>
            <a:schemeClr val="bg1"/>
          </a:solidFill>
        </a:ln>
      </dgm:spPr>
      <dgm:t>
        <a:bodyPr/>
        <a:lstStyle/>
        <a:p>
          <a:endParaRPr lang="en-US"/>
        </a:p>
      </dgm:t>
    </dgm:pt>
    <dgm:pt modelId="{A995775F-5F7D-574D-97BB-998D72131A53}" type="sibTrans" cxnId="{9A88E2B9-FD08-5E4B-980F-A992A1FBC779}">
      <dgm:prSet/>
      <dgm:spPr/>
      <dgm:t>
        <a:bodyPr/>
        <a:lstStyle/>
        <a:p>
          <a:endParaRPr lang="en-US"/>
        </a:p>
      </dgm:t>
    </dgm:pt>
    <dgm:pt modelId="{AE7B4D88-BF5E-2145-A4A3-5B73A1EB2DC0}">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Leadership</a:t>
          </a:r>
        </a:p>
      </dgm:t>
    </dgm:pt>
    <dgm:pt modelId="{5711948C-79BE-7243-9B1A-8D3E467ED9B1}" type="parTrans" cxnId="{FB62EBC5-064A-3C4E-BFA8-148A2EB11B58}">
      <dgm:prSet/>
      <dgm:spPr>
        <a:ln>
          <a:solidFill>
            <a:schemeClr val="bg1"/>
          </a:solidFill>
        </a:ln>
      </dgm:spPr>
      <dgm:t>
        <a:bodyPr/>
        <a:lstStyle/>
        <a:p>
          <a:endParaRPr lang="en-US"/>
        </a:p>
      </dgm:t>
    </dgm:pt>
    <dgm:pt modelId="{736E7A11-8A0E-6A40-8D06-A18B6C4D85AF}" type="sibTrans" cxnId="{FB62EBC5-064A-3C4E-BFA8-148A2EB11B58}">
      <dgm:prSet/>
      <dgm:spPr/>
      <dgm:t>
        <a:bodyPr/>
        <a:lstStyle/>
        <a:p>
          <a:endParaRPr lang="en-US"/>
        </a:p>
      </dgm:t>
    </dgm:pt>
    <dgm:pt modelId="{BC6871DA-999D-BB45-913C-36BC3482CACF}" type="pres">
      <dgm:prSet presAssocID="{BDD11DAF-8419-5443-86DC-602D96974181}" presName="diagram" presStyleCnt="0">
        <dgm:presLayoutVars>
          <dgm:chPref val="1"/>
          <dgm:dir/>
          <dgm:animOne val="branch"/>
          <dgm:animLvl val="lvl"/>
          <dgm:resizeHandles val="exact"/>
        </dgm:presLayoutVars>
      </dgm:prSet>
      <dgm:spPr/>
    </dgm:pt>
    <dgm:pt modelId="{2B251EC1-AA02-744D-8204-E80CE92B16D4}" type="pres">
      <dgm:prSet presAssocID="{3CE7F83D-A5BE-C742-B9B0-2152D33B55A8}" presName="root1" presStyleCnt="0"/>
      <dgm:spPr/>
    </dgm:pt>
    <dgm:pt modelId="{7B95A0EA-93D3-8844-AD43-17A20D870A8C}" type="pres">
      <dgm:prSet presAssocID="{3CE7F83D-A5BE-C742-B9B0-2152D33B55A8}" presName="LevelOneTextNode" presStyleLbl="node0" presStyleIdx="0" presStyleCnt="1" custLinFactNeighborX="1940" custLinFactNeighborY="-67586">
        <dgm:presLayoutVars>
          <dgm:chPref val="3"/>
        </dgm:presLayoutVars>
      </dgm:prSet>
      <dgm:spPr/>
    </dgm:pt>
    <dgm:pt modelId="{08AAC6FD-BF92-704A-80D7-51AFEBA03702}" type="pres">
      <dgm:prSet presAssocID="{3CE7F83D-A5BE-C742-B9B0-2152D33B55A8}" presName="level2hierChild" presStyleCnt="0"/>
      <dgm:spPr/>
    </dgm:pt>
    <dgm:pt modelId="{C8B0A5F1-CE60-1A49-B14C-B02B26310112}" type="pres">
      <dgm:prSet presAssocID="{EB914A93-A71B-134E-B447-5CD9886BB238}" presName="conn2-1" presStyleLbl="parChTrans1D2" presStyleIdx="0" presStyleCnt="3"/>
      <dgm:spPr/>
    </dgm:pt>
    <dgm:pt modelId="{6BA95FF7-D920-2440-9EA7-59DA3DC3EA71}" type="pres">
      <dgm:prSet presAssocID="{EB914A93-A71B-134E-B447-5CD9886BB238}" presName="connTx" presStyleLbl="parChTrans1D2" presStyleIdx="0" presStyleCnt="3"/>
      <dgm:spPr/>
    </dgm:pt>
    <dgm:pt modelId="{A504A395-9404-9543-BD87-9DBE0F481C67}" type="pres">
      <dgm:prSet presAssocID="{D149A7E1-4F67-F042-9BB6-C75596CEAE59}" presName="root2" presStyleCnt="0"/>
      <dgm:spPr/>
    </dgm:pt>
    <dgm:pt modelId="{B13C765A-81BC-B84C-B331-C7646A4B9205}" type="pres">
      <dgm:prSet presAssocID="{D149A7E1-4F67-F042-9BB6-C75596CEAE59}" presName="LevelTwoTextNode" presStyleLbl="node2" presStyleIdx="0" presStyleCnt="3" custLinFactNeighborX="-1397" custLinFactNeighborY="46663">
        <dgm:presLayoutVars>
          <dgm:chPref val="3"/>
        </dgm:presLayoutVars>
      </dgm:prSet>
      <dgm:spPr/>
    </dgm:pt>
    <dgm:pt modelId="{E0F33EB8-654C-FB46-BDDA-15D4A6B28017}" type="pres">
      <dgm:prSet presAssocID="{D149A7E1-4F67-F042-9BB6-C75596CEAE59}" presName="level3hierChild" presStyleCnt="0"/>
      <dgm:spPr/>
    </dgm:pt>
    <dgm:pt modelId="{353E511E-FAD6-984C-9E0A-4A681E7C30B3}" type="pres">
      <dgm:prSet presAssocID="{78B0A6F4-7AEC-1B4F-B01F-1A6BFEA815A9}" presName="conn2-1" presStyleLbl="parChTrans1D3" presStyleIdx="0" presStyleCnt="3"/>
      <dgm:spPr/>
    </dgm:pt>
    <dgm:pt modelId="{97C1F70D-21F5-8040-8A92-C8C4BF5B0323}" type="pres">
      <dgm:prSet presAssocID="{78B0A6F4-7AEC-1B4F-B01F-1A6BFEA815A9}" presName="connTx" presStyleLbl="parChTrans1D3" presStyleIdx="0" presStyleCnt="3"/>
      <dgm:spPr/>
    </dgm:pt>
    <dgm:pt modelId="{B5D8272B-4729-274D-8653-F93B0F5DD9F1}" type="pres">
      <dgm:prSet presAssocID="{8C61F5C9-D202-4B4D-A362-83909FCAB1ED}" presName="root2" presStyleCnt="0"/>
      <dgm:spPr/>
    </dgm:pt>
    <dgm:pt modelId="{B778D843-3343-DA43-A8BD-E083AC597881}" type="pres">
      <dgm:prSet presAssocID="{8C61F5C9-D202-4B4D-A362-83909FCAB1ED}" presName="LevelTwoTextNode" presStyleLbl="node3" presStyleIdx="0" presStyleCnt="3" custLinFactNeighborX="214" custLinFactNeighborY="29902">
        <dgm:presLayoutVars>
          <dgm:chPref val="3"/>
        </dgm:presLayoutVars>
      </dgm:prSet>
      <dgm:spPr/>
    </dgm:pt>
    <dgm:pt modelId="{344B29C3-AB86-2944-87B0-F7CE087F6447}" type="pres">
      <dgm:prSet presAssocID="{8C61F5C9-D202-4B4D-A362-83909FCAB1ED}" presName="level3hierChild" presStyleCnt="0"/>
      <dgm:spPr/>
    </dgm:pt>
    <dgm:pt modelId="{BE93BE69-0C10-0443-BB41-CE02DBC0710D}" type="pres">
      <dgm:prSet presAssocID="{FBA1DD3A-217F-AD47-A6A4-D11A1BCE2F85}" presName="conn2-1" presStyleLbl="parChTrans1D3" presStyleIdx="1" presStyleCnt="3"/>
      <dgm:spPr/>
    </dgm:pt>
    <dgm:pt modelId="{3ED806A8-72AF-EB45-B68B-4547E8285776}" type="pres">
      <dgm:prSet presAssocID="{FBA1DD3A-217F-AD47-A6A4-D11A1BCE2F85}" presName="connTx" presStyleLbl="parChTrans1D3" presStyleIdx="1" presStyleCnt="3"/>
      <dgm:spPr/>
    </dgm:pt>
    <dgm:pt modelId="{AA1E6445-28CB-E248-9269-595C99D8F3B7}" type="pres">
      <dgm:prSet presAssocID="{18999319-24F7-5540-B653-591FF348E9B3}" presName="root2" presStyleCnt="0"/>
      <dgm:spPr/>
    </dgm:pt>
    <dgm:pt modelId="{533AB810-BB33-C54D-96D3-69C562F0E8B1}" type="pres">
      <dgm:prSet presAssocID="{18999319-24F7-5540-B653-591FF348E9B3}" presName="LevelTwoTextNode" presStyleLbl="node3" presStyleIdx="1" presStyleCnt="3" custLinFactNeighborX="214" custLinFactNeighborY="20912">
        <dgm:presLayoutVars>
          <dgm:chPref val="3"/>
        </dgm:presLayoutVars>
      </dgm:prSet>
      <dgm:spPr/>
    </dgm:pt>
    <dgm:pt modelId="{4DDA9194-2340-654F-A926-96381BAA2F07}" type="pres">
      <dgm:prSet presAssocID="{18999319-24F7-5540-B653-591FF348E9B3}" presName="level3hierChild" presStyleCnt="0"/>
      <dgm:spPr/>
    </dgm:pt>
    <dgm:pt modelId="{C0307A28-E7FC-2042-82FD-EC2F7A91ADAE}" type="pres">
      <dgm:prSet presAssocID="{5711948C-79BE-7243-9B1A-8D3E467ED9B1}" presName="conn2-1" presStyleLbl="parChTrans1D3" presStyleIdx="2" presStyleCnt="3"/>
      <dgm:spPr/>
    </dgm:pt>
    <dgm:pt modelId="{1075A20E-21DC-E646-8124-473A70C480E9}" type="pres">
      <dgm:prSet presAssocID="{5711948C-79BE-7243-9B1A-8D3E467ED9B1}" presName="connTx" presStyleLbl="parChTrans1D3" presStyleIdx="2" presStyleCnt="3"/>
      <dgm:spPr/>
    </dgm:pt>
    <dgm:pt modelId="{17D6D9D5-0741-B545-B6BB-64D79A990711}" type="pres">
      <dgm:prSet presAssocID="{AE7B4D88-BF5E-2145-A4A3-5B73A1EB2DC0}" presName="root2" presStyleCnt="0"/>
      <dgm:spPr/>
    </dgm:pt>
    <dgm:pt modelId="{2D638027-326F-5D47-B138-7BABB066C0B2}" type="pres">
      <dgm:prSet presAssocID="{AE7B4D88-BF5E-2145-A4A3-5B73A1EB2DC0}" presName="LevelTwoTextNode" presStyleLbl="node3" presStyleIdx="2" presStyleCnt="3" custLinFactNeighborX="214" custLinFactNeighborY="11921">
        <dgm:presLayoutVars>
          <dgm:chPref val="3"/>
        </dgm:presLayoutVars>
      </dgm:prSet>
      <dgm:spPr/>
    </dgm:pt>
    <dgm:pt modelId="{1D52315E-5FEC-7C46-8338-6D1327E4F6AE}" type="pres">
      <dgm:prSet presAssocID="{AE7B4D88-BF5E-2145-A4A3-5B73A1EB2DC0}" presName="level3hierChild" presStyleCnt="0"/>
      <dgm:spPr/>
    </dgm:pt>
    <dgm:pt modelId="{5482BAFD-A09E-A043-94BB-B2ACBBF2C017}" type="pres">
      <dgm:prSet presAssocID="{F6056700-50F5-9F47-B0DF-002679E634CF}" presName="conn2-1" presStyleLbl="parChTrans1D2" presStyleIdx="1" presStyleCnt="3"/>
      <dgm:spPr/>
    </dgm:pt>
    <dgm:pt modelId="{A4A33E40-79CB-C043-92B3-720938CC718B}" type="pres">
      <dgm:prSet presAssocID="{F6056700-50F5-9F47-B0DF-002679E634CF}" presName="connTx" presStyleLbl="parChTrans1D2" presStyleIdx="1" presStyleCnt="3"/>
      <dgm:spPr/>
    </dgm:pt>
    <dgm:pt modelId="{164EF00E-6AD8-8C4A-90B3-B74821864968}" type="pres">
      <dgm:prSet presAssocID="{BBA667E2-D4BF-3E4F-8A87-ACC569F6E8C4}" presName="root2" presStyleCnt="0"/>
      <dgm:spPr/>
    </dgm:pt>
    <dgm:pt modelId="{3551BBA6-7BEA-EC43-824A-6C7C72026740}" type="pres">
      <dgm:prSet presAssocID="{BBA667E2-D4BF-3E4F-8A87-ACC569F6E8C4}" presName="LevelTwoTextNode" presStyleLbl="node2" presStyleIdx="1" presStyleCnt="3" custLinFactY="9096" custLinFactNeighborX="3285" custLinFactNeighborY="100000">
        <dgm:presLayoutVars>
          <dgm:chPref val="3"/>
        </dgm:presLayoutVars>
      </dgm:prSet>
      <dgm:spPr/>
    </dgm:pt>
    <dgm:pt modelId="{3755DAEC-7425-E34D-BDA5-4BD7D2FED5F0}" type="pres">
      <dgm:prSet presAssocID="{BBA667E2-D4BF-3E4F-8A87-ACC569F6E8C4}" presName="level3hierChild" presStyleCnt="0"/>
      <dgm:spPr/>
    </dgm:pt>
    <dgm:pt modelId="{4AE07A32-E4F3-CA4E-ACA0-ADA430EABA84}" type="pres">
      <dgm:prSet presAssocID="{B83A0A85-4A1B-E34A-9529-343F76E17849}" presName="conn2-1" presStyleLbl="parChTrans1D2" presStyleIdx="2" presStyleCnt="3"/>
      <dgm:spPr/>
    </dgm:pt>
    <dgm:pt modelId="{72EFB455-B150-AA42-AC06-8354A73D0208}" type="pres">
      <dgm:prSet presAssocID="{B83A0A85-4A1B-E34A-9529-343F76E17849}" presName="connTx" presStyleLbl="parChTrans1D2" presStyleIdx="2" presStyleCnt="3"/>
      <dgm:spPr/>
    </dgm:pt>
    <dgm:pt modelId="{F8550933-7D09-D94A-9A36-F7ED8F7E9F16}" type="pres">
      <dgm:prSet presAssocID="{73EE9A45-5AF5-9642-807B-14714A8C1670}" presName="root2" presStyleCnt="0"/>
      <dgm:spPr/>
    </dgm:pt>
    <dgm:pt modelId="{8BD0A484-3370-DF44-B44B-93C7335D753E}" type="pres">
      <dgm:prSet presAssocID="{73EE9A45-5AF5-9642-807B-14714A8C1670}" presName="LevelTwoTextNode" presStyleLbl="node2" presStyleIdx="2" presStyleCnt="3" custLinFactY="-141600" custLinFactNeighborX="-1132" custLinFactNeighborY="-200000">
        <dgm:presLayoutVars>
          <dgm:chPref val="3"/>
        </dgm:presLayoutVars>
      </dgm:prSet>
      <dgm:spPr/>
    </dgm:pt>
    <dgm:pt modelId="{E6E8E992-8AE6-9E4A-8357-E3746BA6802A}" type="pres">
      <dgm:prSet presAssocID="{73EE9A45-5AF5-9642-807B-14714A8C1670}" presName="level3hierChild" presStyleCnt="0"/>
      <dgm:spPr/>
    </dgm:pt>
  </dgm:ptLst>
  <dgm:cxnLst>
    <dgm:cxn modelId="{28E9F402-0A37-674A-98A0-FE0971A58055}" type="presOf" srcId="{F6056700-50F5-9F47-B0DF-002679E634CF}" destId="{5482BAFD-A09E-A043-94BB-B2ACBBF2C017}" srcOrd="0" destOrd="0" presId="urn:microsoft.com/office/officeart/2005/8/layout/hierarchy2"/>
    <dgm:cxn modelId="{C1B07B08-2CFA-D347-B8A7-5D392CAFA1B2}" type="presOf" srcId="{BBA667E2-D4BF-3E4F-8A87-ACC569F6E8C4}" destId="{3551BBA6-7BEA-EC43-824A-6C7C72026740}" srcOrd="0" destOrd="0" presId="urn:microsoft.com/office/officeart/2005/8/layout/hierarchy2"/>
    <dgm:cxn modelId="{84DEA70D-27AD-EB4D-B66F-B5F88729C655}" type="presOf" srcId="{18999319-24F7-5540-B653-591FF348E9B3}" destId="{533AB810-BB33-C54D-96D3-69C562F0E8B1}" srcOrd="0" destOrd="0" presId="urn:microsoft.com/office/officeart/2005/8/layout/hierarchy2"/>
    <dgm:cxn modelId="{8654D92E-F07B-DF49-8D67-8A41E4C4584E}" type="presOf" srcId="{D149A7E1-4F67-F042-9BB6-C75596CEAE59}" destId="{B13C765A-81BC-B84C-B331-C7646A4B9205}" srcOrd="0" destOrd="0" presId="urn:microsoft.com/office/officeart/2005/8/layout/hierarchy2"/>
    <dgm:cxn modelId="{2056EF2F-2674-434E-ADC8-3860159CF9F1}" type="presOf" srcId="{B83A0A85-4A1B-E34A-9529-343F76E17849}" destId="{4AE07A32-E4F3-CA4E-ACA0-ADA430EABA84}" srcOrd="0" destOrd="0" presId="urn:microsoft.com/office/officeart/2005/8/layout/hierarchy2"/>
    <dgm:cxn modelId="{BC1EFF30-EA44-8246-96A1-838242B6F317}" type="presOf" srcId="{78B0A6F4-7AEC-1B4F-B01F-1A6BFEA815A9}" destId="{353E511E-FAD6-984C-9E0A-4A681E7C30B3}" srcOrd="0" destOrd="0" presId="urn:microsoft.com/office/officeart/2005/8/layout/hierarchy2"/>
    <dgm:cxn modelId="{C950BB35-E395-4842-AE16-D9990DEF7C05}" type="presOf" srcId="{EB914A93-A71B-134E-B447-5CD9886BB238}" destId="{C8B0A5F1-CE60-1A49-B14C-B02B26310112}" srcOrd="0" destOrd="0" presId="urn:microsoft.com/office/officeart/2005/8/layout/hierarchy2"/>
    <dgm:cxn modelId="{F04FA240-5D88-464A-94CD-97E9ABC33970}" type="presOf" srcId="{EB914A93-A71B-134E-B447-5CD9886BB238}" destId="{6BA95FF7-D920-2440-9EA7-59DA3DC3EA71}" srcOrd="1" destOrd="0" presId="urn:microsoft.com/office/officeart/2005/8/layout/hierarchy2"/>
    <dgm:cxn modelId="{BD7DF64D-173F-4547-8E3F-891A99E82EB2}" type="presOf" srcId="{78B0A6F4-7AEC-1B4F-B01F-1A6BFEA815A9}" destId="{97C1F70D-21F5-8040-8A92-C8C4BF5B0323}" srcOrd="1" destOrd="0" presId="urn:microsoft.com/office/officeart/2005/8/layout/hierarchy2"/>
    <dgm:cxn modelId="{B468AF52-27AD-E940-BE5F-C2368B79D461}" type="presOf" srcId="{FBA1DD3A-217F-AD47-A6A4-D11A1BCE2F85}" destId="{BE93BE69-0C10-0443-BB41-CE02DBC0710D}" srcOrd="0" destOrd="0" presId="urn:microsoft.com/office/officeart/2005/8/layout/hierarchy2"/>
    <dgm:cxn modelId="{6433E353-C357-E548-9A36-706BEA3FD17A}" srcId="{D149A7E1-4F67-F042-9BB6-C75596CEAE59}" destId="{18999319-24F7-5540-B653-591FF348E9B3}" srcOrd="1" destOrd="0" parTransId="{FBA1DD3A-217F-AD47-A6A4-D11A1BCE2F85}" sibTransId="{FE97AF5F-1A60-9A43-83E7-9FF5B47748B1}"/>
    <dgm:cxn modelId="{237C5A72-5A68-484C-927E-17FFF760F04C}" type="presOf" srcId="{F6056700-50F5-9F47-B0DF-002679E634CF}" destId="{A4A33E40-79CB-C043-92B3-720938CC718B}" srcOrd="1" destOrd="0" presId="urn:microsoft.com/office/officeart/2005/8/layout/hierarchy2"/>
    <dgm:cxn modelId="{AB5C7773-8A51-E344-A307-68FBCEBA8B11}" srcId="{3CE7F83D-A5BE-C742-B9B0-2152D33B55A8}" destId="{D149A7E1-4F67-F042-9BB6-C75596CEAE59}" srcOrd="0" destOrd="0" parTransId="{EB914A93-A71B-134E-B447-5CD9886BB238}" sibTransId="{CDB91A7D-9454-EC46-835B-155F397D9DB4}"/>
    <dgm:cxn modelId="{109F997D-8E07-564C-B8C1-A8A3CFE0F1AB}" type="presOf" srcId="{73EE9A45-5AF5-9642-807B-14714A8C1670}" destId="{8BD0A484-3370-DF44-B44B-93C7335D753E}" srcOrd="0" destOrd="0" presId="urn:microsoft.com/office/officeart/2005/8/layout/hierarchy2"/>
    <dgm:cxn modelId="{8ED8BC82-EFD2-B441-9778-DEF5394C9399}" srcId="{BDD11DAF-8419-5443-86DC-602D96974181}" destId="{3CE7F83D-A5BE-C742-B9B0-2152D33B55A8}" srcOrd="0" destOrd="0" parTransId="{7864DC69-E804-9C4D-AF3F-3D2DE1587522}" sibTransId="{93F31446-F756-7840-9F3A-93B1D13EF31E}"/>
    <dgm:cxn modelId="{90F92587-1751-054E-B1DB-A48BF3324D59}" srcId="{3CE7F83D-A5BE-C742-B9B0-2152D33B55A8}" destId="{BBA667E2-D4BF-3E4F-8A87-ACC569F6E8C4}" srcOrd="1" destOrd="0" parTransId="{F6056700-50F5-9F47-B0DF-002679E634CF}" sibTransId="{1EBF62E9-F900-154C-9831-C8E3E8403FC9}"/>
    <dgm:cxn modelId="{8337E78B-6536-8A42-A769-ED4E0A381721}" type="presOf" srcId="{BDD11DAF-8419-5443-86DC-602D96974181}" destId="{BC6871DA-999D-BB45-913C-36BC3482CACF}" srcOrd="0" destOrd="0" presId="urn:microsoft.com/office/officeart/2005/8/layout/hierarchy2"/>
    <dgm:cxn modelId="{D7343B95-1BC2-5D43-A838-AAE761AFB0E2}" type="presOf" srcId="{5711948C-79BE-7243-9B1A-8D3E467ED9B1}" destId="{1075A20E-21DC-E646-8124-473A70C480E9}" srcOrd="1" destOrd="0" presId="urn:microsoft.com/office/officeart/2005/8/layout/hierarchy2"/>
    <dgm:cxn modelId="{C335A1A0-BCA4-F044-BC22-6D76876F3082}" type="presOf" srcId="{5711948C-79BE-7243-9B1A-8D3E467ED9B1}" destId="{C0307A28-E7FC-2042-82FD-EC2F7A91ADAE}" srcOrd="0" destOrd="0" presId="urn:microsoft.com/office/officeart/2005/8/layout/hierarchy2"/>
    <dgm:cxn modelId="{501829A2-27D6-164E-BC6E-4859F6D4F427}" type="presOf" srcId="{3CE7F83D-A5BE-C742-B9B0-2152D33B55A8}" destId="{7B95A0EA-93D3-8844-AD43-17A20D870A8C}" srcOrd="0" destOrd="0" presId="urn:microsoft.com/office/officeart/2005/8/layout/hierarchy2"/>
    <dgm:cxn modelId="{A515FBB8-1844-BA42-9320-B33FE4E23A0B}" type="presOf" srcId="{FBA1DD3A-217F-AD47-A6A4-D11A1BCE2F85}" destId="{3ED806A8-72AF-EB45-B68B-4547E8285776}" srcOrd="1" destOrd="0" presId="urn:microsoft.com/office/officeart/2005/8/layout/hierarchy2"/>
    <dgm:cxn modelId="{9A88E2B9-FD08-5E4B-980F-A992A1FBC779}" srcId="{3CE7F83D-A5BE-C742-B9B0-2152D33B55A8}" destId="{73EE9A45-5AF5-9642-807B-14714A8C1670}" srcOrd="2" destOrd="0" parTransId="{B83A0A85-4A1B-E34A-9529-343F76E17849}" sibTransId="{A995775F-5F7D-574D-97BB-998D72131A53}"/>
    <dgm:cxn modelId="{B27298C4-43D6-9848-88D9-0CEAA5C584A9}" srcId="{D149A7E1-4F67-F042-9BB6-C75596CEAE59}" destId="{8C61F5C9-D202-4B4D-A362-83909FCAB1ED}" srcOrd="0" destOrd="0" parTransId="{78B0A6F4-7AEC-1B4F-B01F-1A6BFEA815A9}" sibTransId="{E33B3495-2D36-CD4D-8ACF-1F6EFCA20AB9}"/>
    <dgm:cxn modelId="{FB62EBC5-064A-3C4E-BFA8-148A2EB11B58}" srcId="{D149A7E1-4F67-F042-9BB6-C75596CEAE59}" destId="{AE7B4D88-BF5E-2145-A4A3-5B73A1EB2DC0}" srcOrd="2" destOrd="0" parTransId="{5711948C-79BE-7243-9B1A-8D3E467ED9B1}" sibTransId="{736E7A11-8A0E-6A40-8D06-A18B6C4D85AF}"/>
    <dgm:cxn modelId="{240134D5-7CA0-1A40-8133-1D05946088B1}" type="presOf" srcId="{8C61F5C9-D202-4B4D-A362-83909FCAB1ED}" destId="{B778D843-3343-DA43-A8BD-E083AC597881}" srcOrd="0" destOrd="0" presId="urn:microsoft.com/office/officeart/2005/8/layout/hierarchy2"/>
    <dgm:cxn modelId="{538E08E8-3038-874A-AD7F-CF3E87656B9F}" type="presOf" srcId="{B83A0A85-4A1B-E34A-9529-343F76E17849}" destId="{72EFB455-B150-AA42-AC06-8354A73D0208}" srcOrd="1" destOrd="0" presId="urn:microsoft.com/office/officeart/2005/8/layout/hierarchy2"/>
    <dgm:cxn modelId="{A0EFF1FE-75E7-1A4D-A0B0-AB452747840C}" type="presOf" srcId="{AE7B4D88-BF5E-2145-A4A3-5B73A1EB2DC0}" destId="{2D638027-326F-5D47-B138-7BABB066C0B2}" srcOrd="0" destOrd="0" presId="urn:microsoft.com/office/officeart/2005/8/layout/hierarchy2"/>
    <dgm:cxn modelId="{4F2A0106-76E3-3243-93E1-3EC3ED4D1936}" type="presParOf" srcId="{BC6871DA-999D-BB45-913C-36BC3482CACF}" destId="{2B251EC1-AA02-744D-8204-E80CE92B16D4}" srcOrd="0" destOrd="0" presId="urn:microsoft.com/office/officeart/2005/8/layout/hierarchy2"/>
    <dgm:cxn modelId="{285F6917-6CFC-694C-9DC6-C0B4AE2AF6AB}" type="presParOf" srcId="{2B251EC1-AA02-744D-8204-E80CE92B16D4}" destId="{7B95A0EA-93D3-8844-AD43-17A20D870A8C}" srcOrd="0" destOrd="0" presId="urn:microsoft.com/office/officeart/2005/8/layout/hierarchy2"/>
    <dgm:cxn modelId="{38E33153-68F2-CC41-A711-E5A286AE5210}" type="presParOf" srcId="{2B251EC1-AA02-744D-8204-E80CE92B16D4}" destId="{08AAC6FD-BF92-704A-80D7-51AFEBA03702}" srcOrd="1" destOrd="0" presId="urn:microsoft.com/office/officeart/2005/8/layout/hierarchy2"/>
    <dgm:cxn modelId="{093AAD71-6907-024D-BE8A-32E9D285B1F3}" type="presParOf" srcId="{08AAC6FD-BF92-704A-80D7-51AFEBA03702}" destId="{C8B0A5F1-CE60-1A49-B14C-B02B26310112}" srcOrd="0" destOrd="0" presId="urn:microsoft.com/office/officeart/2005/8/layout/hierarchy2"/>
    <dgm:cxn modelId="{30B5EDA2-4B86-8340-83AD-EAE31EFB196C}" type="presParOf" srcId="{C8B0A5F1-CE60-1A49-B14C-B02B26310112}" destId="{6BA95FF7-D920-2440-9EA7-59DA3DC3EA71}" srcOrd="0" destOrd="0" presId="urn:microsoft.com/office/officeart/2005/8/layout/hierarchy2"/>
    <dgm:cxn modelId="{8EEA9190-5B64-0A43-905E-37A5E00EAC7B}" type="presParOf" srcId="{08AAC6FD-BF92-704A-80D7-51AFEBA03702}" destId="{A504A395-9404-9543-BD87-9DBE0F481C67}" srcOrd="1" destOrd="0" presId="urn:microsoft.com/office/officeart/2005/8/layout/hierarchy2"/>
    <dgm:cxn modelId="{F2C3AEB3-F5B0-014B-B14E-D1BBE1BDAD54}" type="presParOf" srcId="{A504A395-9404-9543-BD87-9DBE0F481C67}" destId="{B13C765A-81BC-B84C-B331-C7646A4B9205}" srcOrd="0" destOrd="0" presId="urn:microsoft.com/office/officeart/2005/8/layout/hierarchy2"/>
    <dgm:cxn modelId="{F95218CD-97A1-D34A-8533-E5A5656C9F15}" type="presParOf" srcId="{A504A395-9404-9543-BD87-9DBE0F481C67}" destId="{E0F33EB8-654C-FB46-BDDA-15D4A6B28017}" srcOrd="1" destOrd="0" presId="urn:microsoft.com/office/officeart/2005/8/layout/hierarchy2"/>
    <dgm:cxn modelId="{ED61B328-18BD-AB4B-B366-0828FC9A174B}" type="presParOf" srcId="{E0F33EB8-654C-FB46-BDDA-15D4A6B28017}" destId="{353E511E-FAD6-984C-9E0A-4A681E7C30B3}" srcOrd="0" destOrd="0" presId="urn:microsoft.com/office/officeart/2005/8/layout/hierarchy2"/>
    <dgm:cxn modelId="{36F0BB40-DEC4-224C-BF40-A204E1A6013F}" type="presParOf" srcId="{353E511E-FAD6-984C-9E0A-4A681E7C30B3}" destId="{97C1F70D-21F5-8040-8A92-C8C4BF5B0323}" srcOrd="0" destOrd="0" presId="urn:microsoft.com/office/officeart/2005/8/layout/hierarchy2"/>
    <dgm:cxn modelId="{5F3812F5-8FE5-8E4C-822E-8875B416F575}" type="presParOf" srcId="{E0F33EB8-654C-FB46-BDDA-15D4A6B28017}" destId="{B5D8272B-4729-274D-8653-F93B0F5DD9F1}" srcOrd="1" destOrd="0" presId="urn:microsoft.com/office/officeart/2005/8/layout/hierarchy2"/>
    <dgm:cxn modelId="{B907832C-D19E-9F49-879C-BBA24FD4CD75}" type="presParOf" srcId="{B5D8272B-4729-274D-8653-F93B0F5DD9F1}" destId="{B778D843-3343-DA43-A8BD-E083AC597881}" srcOrd="0" destOrd="0" presId="urn:microsoft.com/office/officeart/2005/8/layout/hierarchy2"/>
    <dgm:cxn modelId="{D847ECEF-7027-534A-9BEF-E2D58F708631}" type="presParOf" srcId="{B5D8272B-4729-274D-8653-F93B0F5DD9F1}" destId="{344B29C3-AB86-2944-87B0-F7CE087F6447}" srcOrd="1" destOrd="0" presId="urn:microsoft.com/office/officeart/2005/8/layout/hierarchy2"/>
    <dgm:cxn modelId="{1547E419-45D2-6D40-9DDE-3A7A1B7EC993}" type="presParOf" srcId="{E0F33EB8-654C-FB46-BDDA-15D4A6B28017}" destId="{BE93BE69-0C10-0443-BB41-CE02DBC0710D}" srcOrd="2" destOrd="0" presId="urn:microsoft.com/office/officeart/2005/8/layout/hierarchy2"/>
    <dgm:cxn modelId="{25841304-226C-FC45-908C-3009E71C34D2}" type="presParOf" srcId="{BE93BE69-0C10-0443-BB41-CE02DBC0710D}" destId="{3ED806A8-72AF-EB45-B68B-4547E8285776}" srcOrd="0" destOrd="0" presId="urn:microsoft.com/office/officeart/2005/8/layout/hierarchy2"/>
    <dgm:cxn modelId="{1BE50630-DD8F-414A-9F42-8F077AB7266A}" type="presParOf" srcId="{E0F33EB8-654C-FB46-BDDA-15D4A6B28017}" destId="{AA1E6445-28CB-E248-9269-595C99D8F3B7}" srcOrd="3" destOrd="0" presId="urn:microsoft.com/office/officeart/2005/8/layout/hierarchy2"/>
    <dgm:cxn modelId="{EEA55B8B-5ED1-2543-AE43-2F53FE84E4D3}" type="presParOf" srcId="{AA1E6445-28CB-E248-9269-595C99D8F3B7}" destId="{533AB810-BB33-C54D-96D3-69C562F0E8B1}" srcOrd="0" destOrd="0" presId="urn:microsoft.com/office/officeart/2005/8/layout/hierarchy2"/>
    <dgm:cxn modelId="{C5DB6454-2971-5C41-9C47-189FADF1F98C}" type="presParOf" srcId="{AA1E6445-28CB-E248-9269-595C99D8F3B7}" destId="{4DDA9194-2340-654F-A926-96381BAA2F07}" srcOrd="1" destOrd="0" presId="urn:microsoft.com/office/officeart/2005/8/layout/hierarchy2"/>
    <dgm:cxn modelId="{D1F7B324-10B5-F249-ADF5-FFA101E4B960}" type="presParOf" srcId="{E0F33EB8-654C-FB46-BDDA-15D4A6B28017}" destId="{C0307A28-E7FC-2042-82FD-EC2F7A91ADAE}" srcOrd="4" destOrd="0" presId="urn:microsoft.com/office/officeart/2005/8/layout/hierarchy2"/>
    <dgm:cxn modelId="{1B46A8B3-F369-864B-9987-DCA4B5F813A8}" type="presParOf" srcId="{C0307A28-E7FC-2042-82FD-EC2F7A91ADAE}" destId="{1075A20E-21DC-E646-8124-473A70C480E9}" srcOrd="0" destOrd="0" presId="urn:microsoft.com/office/officeart/2005/8/layout/hierarchy2"/>
    <dgm:cxn modelId="{187D07BC-77F2-5348-A935-91389BAB9C05}" type="presParOf" srcId="{E0F33EB8-654C-FB46-BDDA-15D4A6B28017}" destId="{17D6D9D5-0741-B545-B6BB-64D79A990711}" srcOrd="5" destOrd="0" presId="urn:microsoft.com/office/officeart/2005/8/layout/hierarchy2"/>
    <dgm:cxn modelId="{A2354CD1-42C6-BE4D-857B-F347D2E9C408}" type="presParOf" srcId="{17D6D9D5-0741-B545-B6BB-64D79A990711}" destId="{2D638027-326F-5D47-B138-7BABB066C0B2}" srcOrd="0" destOrd="0" presId="urn:microsoft.com/office/officeart/2005/8/layout/hierarchy2"/>
    <dgm:cxn modelId="{0E4B1433-B9C0-1E47-9379-E8566E613CA8}" type="presParOf" srcId="{17D6D9D5-0741-B545-B6BB-64D79A990711}" destId="{1D52315E-5FEC-7C46-8338-6D1327E4F6AE}" srcOrd="1" destOrd="0" presId="urn:microsoft.com/office/officeart/2005/8/layout/hierarchy2"/>
    <dgm:cxn modelId="{66D1C4FA-DB8B-6F44-B0FD-B59F0B744CD8}" type="presParOf" srcId="{08AAC6FD-BF92-704A-80D7-51AFEBA03702}" destId="{5482BAFD-A09E-A043-94BB-B2ACBBF2C017}" srcOrd="2" destOrd="0" presId="urn:microsoft.com/office/officeart/2005/8/layout/hierarchy2"/>
    <dgm:cxn modelId="{042E79EB-3318-E243-8255-0F61F40CA5C4}" type="presParOf" srcId="{5482BAFD-A09E-A043-94BB-B2ACBBF2C017}" destId="{A4A33E40-79CB-C043-92B3-720938CC718B}" srcOrd="0" destOrd="0" presId="urn:microsoft.com/office/officeart/2005/8/layout/hierarchy2"/>
    <dgm:cxn modelId="{19566D8B-4BB9-7240-9FB3-3B9C4FE55989}" type="presParOf" srcId="{08AAC6FD-BF92-704A-80D7-51AFEBA03702}" destId="{164EF00E-6AD8-8C4A-90B3-B74821864968}" srcOrd="3" destOrd="0" presId="urn:microsoft.com/office/officeart/2005/8/layout/hierarchy2"/>
    <dgm:cxn modelId="{FEAA3B50-2513-024B-8BFE-736CB41A1A64}" type="presParOf" srcId="{164EF00E-6AD8-8C4A-90B3-B74821864968}" destId="{3551BBA6-7BEA-EC43-824A-6C7C72026740}" srcOrd="0" destOrd="0" presId="urn:microsoft.com/office/officeart/2005/8/layout/hierarchy2"/>
    <dgm:cxn modelId="{1D58A7F8-FCB2-D045-9569-FD193D8CBE55}" type="presParOf" srcId="{164EF00E-6AD8-8C4A-90B3-B74821864968}" destId="{3755DAEC-7425-E34D-BDA5-4BD7D2FED5F0}" srcOrd="1" destOrd="0" presId="urn:microsoft.com/office/officeart/2005/8/layout/hierarchy2"/>
    <dgm:cxn modelId="{54048108-40FB-2543-93F3-47456EA01AF0}" type="presParOf" srcId="{08AAC6FD-BF92-704A-80D7-51AFEBA03702}" destId="{4AE07A32-E4F3-CA4E-ACA0-ADA430EABA84}" srcOrd="4" destOrd="0" presId="urn:microsoft.com/office/officeart/2005/8/layout/hierarchy2"/>
    <dgm:cxn modelId="{AC205A10-1154-8C43-9C89-B9B65B5E4488}" type="presParOf" srcId="{4AE07A32-E4F3-CA4E-ACA0-ADA430EABA84}" destId="{72EFB455-B150-AA42-AC06-8354A73D0208}" srcOrd="0" destOrd="0" presId="urn:microsoft.com/office/officeart/2005/8/layout/hierarchy2"/>
    <dgm:cxn modelId="{7042A47A-0D18-5D45-9168-430D579D3BED}" type="presParOf" srcId="{08AAC6FD-BF92-704A-80D7-51AFEBA03702}" destId="{F8550933-7D09-D94A-9A36-F7ED8F7E9F16}" srcOrd="5" destOrd="0" presId="urn:microsoft.com/office/officeart/2005/8/layout/hierarchy2"/>
    <dgm:cxn modelId="{48291160-DC2E-DC41-A333-D21F76EBD37D}" type="presParOf" srcId="{F8550933-7D09-D94A-9A36-F7ED8F7E9F16}" destId="{8BD0A484-3370-DF44-B44B-93C7335D753E}" srcOrd="0" destOrd="0" presId="urn:microsoft.com/office/officeart/2005/8/layout/hierarchy2"/>
    <dgm:cxn modelId="{979A49BE-1619-9A4D-B2B7-1F5F54A4E22C}" type="presParOf" srcId="{F8550933-7D09-D94A-9A36-F7ED8F7E9F16}" destId="{E6E8E992-8AE6-9E4A-8357-E3746BA6802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5A0EA-93D3-8844-AD43-17A20D870A8C}">
      <dsp:nvSpPr>
        <dsp:cNvPr id="0" name=""/>
        <dsp:cNvSpPr/>
      </dsp:nvSpPr>
      <dsp:spPr>
        <a:xfrm>
          <a:off x="1154023" y="1810367"/>
          <a:ext cx="2227833" cy="111391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Focus Areas</a:t>
          </a:r>
        </a:p>
      </dsp:txBody>
      <dsp:txXfrm>
        <a:off x="1186648" y="1842992"/>
        <a:ext cx="2162583" cy="1048666"/>
      </dsp:txXfrm>
    </dsp:sp>
    <dsp:sp modelId="{C8B0A5F1-CE60-1A49-B14C-B02B26310112}">
      <dsp:nvSpPr>
        <dsp:cNvPr id="0" name=""/>
        <dsp:cNvSpPr/>
      </dsp:nvSpPr>
      <dsp:spPr>
        <a:xfrm rot="21564792">
          <a:off x="3381835" y="2342927"/>
          <a:ext cx="816833" cy="40429"/>
        </a:xfrm>
        <a:custGeom>
          <a:avLst/>
          <a:gdLst/>
          <a:ahLst/>
          <a:cxnLst/>
          <a:rect l="0" t="0" r="0" b="0"/>
          <a:pathLst>
            <a:path>
              <a:moveTo>
                <a:pt x="0" y="20214"/>
              </a:moveTo>
              <a:lnTo>
                <a:pt x="816833"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9831" y="2342721"/>
        <a:ext cx="40841" cy="40841"/>
      </dsp:txXfrm>
    </dsp:sp>
    <dsp:sp modelId="{B13C765A-81BC-B84C-B331-C7646A4B9205}">
      <dsp:nvSpPr>
        <dsp:cNvPr id="0" name=""/>
        <dsp:cNvSpPr/>
      </dsp:nvSpPr>
      <dsp:spPr>
        <a:xfrm>
          <a:off x="4198647" y="1802001"/>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Preparation Program Reform</a:t>
          </a:r>
        </a:p>
      </dsp:txBody>
      <dsp:txXfrm>
        <a:off x="4231272" y="1834626"/>
        <a:ext cx="2162583" cy="1048666"/>
      </dsp:txXfrm>
    </dsp:sp>
    <dsp:sp modelId="{353E511E-FAD6-984C-9E0A-4A681E7C30B3}">
      <dsp:nvSpPr>
        <dsp:cNvPr id="0" name=""/>
        <dsp:cNvSpPr/>
      </dsp:nvSpPr>
      <dsp:spPr>
        <a:xfrm rot="18136623">
          <a:off x="6022014" y="1604891"/>
          <a:ext cx="1735954" cy="40429"/>
        </a:xfrm>
        <a:custGeom>
          <a:avLst/>
          <a:gdLst/>
          <a:ahLst/>
          <a:cxnLst/>
          <a:rect l="0" t="0" r="0" b="0"/>
          <a:pathLst>
            <a:path>
              <a:moveTo>
                <a:pt x="0" y="20214"/>
              </a:moveTo>
              <a:lnTo>
                <a:pt x="1735954"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846593" y="1581707"/>
        <a:ext cx="86797" cy="86797"/>
      </dsp:txXfrm>
    </dsp:sp>
    <dsp:sp modelId="{B778D843-3343-DA43-A8BD-E083AC597881}">
      <dsp:nvSpPr>
        <dsp:cNvPr id="0" name=""/>
        <dsp:cNvSpPr/>
      </dsp:nvSpPr>
      <dsp:spPr>
        <a:xfrm>
          <a:off x="7353503" y="334294"/>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General Education</a:t>
          </a:r>
        </a:p>
      </dsp:txBody>
      <dsp:txXfrm>
        <a:off x="7386128" y="366919"/>
        <a:ext cx="2162583" cy="1048666"/>
      </dsp:txXfrm>
    </dsp:sp>
    <dsp:sp modelId="{BE93BE69-0C10-0443-BB41-CE02DBC0710D}">
      <dsp:nvSpPr>
        <dsp:cNvPr id="0" name=""/>
        <dsp:cNvSpPr/>
      </dsp:nvSpPr>
      <dsp:spPr>
        <a:xfrm rot="20568396">
          <a:off x="6404798" y="2195322"/>
          <a:ext cx="970387" cy="40429"/>
        </a:xfrm>
        <a:custGeom>
          <a:avLst/>
          <a:gdLst/>
          <a:ahLst/>
          <a:cxnLst/>
          <a:rect l="0" t="0" r="0" b="0"/>
          <a:pathLst>
            <a:path>
              <a:moveTo>
                <a:pt x="0" y="20214"/>
              </a:moveTo>
              <a:lnTo>
                <a:pt x="970387"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5732" y="2191277"/>
        <a:ext cx="48519" cy="48519"/>
      </dsp:txXfrm>
    </dsp:sp>
    <dsp:sp modelId="{533AB810-BB33-C54D-96D3-69C562F0E8B1}">
      <dsp:nvSpPr>
        <dsp:cNvPr id="0" name=""/>
        <dsp:cNvSpPr/>
      </dsp:nvSpPr>
      <dsp:spPr>
        <a:xfrm>
          <a:off x="7353503" y="1515156"/>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Special Education</a:t>
          </a:r>
        </a:p>
      </dsp:txBody>
      <dsp:txXfrm>
        <a:off x="7386128" y="1547781"/>
        <a:ext cx="2162583" cy="1048666"/>
      </dsp:txXfrm>
    </dsp:sp>
    <dsp:sp modelId="{C0307A28-E7FC-2042-82FD-EC2F7A91ADAE}">
      <dsp:nvSpPr>
        <dsp:cNvPr id="0" name=""/>
        <dsp:cNvSpPr/>
      </dsp:nvSpPr>
      <dsp:spPr>
        <a:xfrm rot="2637678">
          <a:off x="6246054" y="2785748"/>
          <a:ext cx="1287874" cy="40429"/>
        </a:xfrm>
        <a:custGeom>
          <a:avLst/>
          <a:gdLst/>
          <a:ahLst/>
          <a:cxnLst/>
          <a:rect l="0" t="0" r="0" b="0"/>
          <a:pathLst>
            <a:path>
              <a:moveTo>
                <a:pt x="0" y="20214"/>
              </a:moveTo>
              <a:lnTo>
                <a:pt x="1287874"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7795" y="2773766"/>
        <a:ext cx="64393" cy="64393"/>
      </dsp:txXfrm>
    </dsp:sp>
    <dsp:sp modelId="{2D638027-326F-5D47-B138-7BABB066C0B2}">
      <dsp:nvSpPr>
        <dsp:cNvPr id="0" name=""/>
        <dsp:cNvSpPr/>
      </dsp:nvSpPr>
      <dsp:spPr>
        <a:xfrm>
          <a:off x="7353503" y="2696008"/>
          <a:ext cx="2227833" cy="111391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Leadership</a:t>
          </a:r>
        </a:p>
      </dsp:txBody>
      <dsp:txXfrm>
        <a:off x="7386128" y="2728633"/>
        <a:ext cx="2162583" cy="1048666"/>
      </dsp:txXfrm>
    </dsp:sp>
    <dsp:sp modelId="{5482BAFD-A09E-A043-94BB-B2ACBBF2C017}">
      <dsp:nvSpPr>
        <dsp:cNvPr id="0" name=""/>
        <dsp:cNvSpPr/>
      </dsp:nvSpPr>
      <dsp:spPr>
        <a:xfrm rot="3895179">
          <a:off x="2755920" y="3331155"/>
          <a:ext cx="2172970" cy="40429"/>
        </a:xfrm>
        <a:custGeom>
          <a:avLst/>
          <a:gdLst/>
          <a:ahLst/>
          <a:cxnLst/>
          <a:rect l="0" t="0" r="0" b="0"/>
          <a:pathLst>
            <a:path>
              <a:moveTo>
                <a:pt x="0" y="20214"/>
              </a:moveTo>
              <a:lnTo>
                <a:pt x="2172970"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88081" y="3297046"/>
        <a:ext cx="108648" cy="108648"/>
      </dsp:txXfrm>
    </dsp:sp>
    <dsp:sp modelId="{3551BBA6-7BEA-EC43-824A-6C7C72026740}">
      <dsp:nvSpPr>
        <dsp:cNvPr id="0" name=""/>
        <dsp:cNvSpPr/>
      </dsp:nvSpPr>
      <dsp:spPr>
        <a:xfrm>
          <a:off x="4302954" y="3778457"/>
          <a:ext cx="2227833" cy="1113916"/>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Preparation Program Evaluation</a:t>
          </a:r>
        </a:p>
      </dsp:txBody>
      <dsp:txXfrm>
        <a:off x="4335579" y="3811082"/>
        <a:ext cx="2162583" cy="1048666"/>
      </dsp:txXfrm>
    </dsp:sp>
    <dsp:sp modelId="{4AE07A32-E4F3-CA4E-ACA0-ADA430EABA84}">
      <dsp:nvSpPr>
        <dsp:cNvPr id="0" name=""/>
        <dsp:cNvSpPr/>
      </dsp:nvSpPr>
      <dsp:spPr>
        <a:xfrm rot="17694785">
          <a:off x="2816696" y="1461468"/>
          <a:ext cx="1953015" cy="40429"/>
        </a:xfrm>
        <a:custGeom>
          <a:avLst/>
          <a:gdLst/>
          <a:ahLst/>
          <a:cxnLst/>
          <a:rect l="0" t="0" r="0" b="0"/>
          <a:pathLst>
            <a:path>
              <a:moveTo>
                <a:pt x="0" y="20214"/>
              </a:moveTo>
              <a:lnTo>
                <a:pt x="1953015" y="2021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744378" y="1432858"/>
        <a:ext cx="97650" cy="97650"/>
      </dsp:txXfrm>
    </dsp:sp>
    <dsp:sp modelId="{8BD0A484-3370-DF44-B44B-93C7335D753E}">
      <dsp:nvSpPr>
        <dsp:cNvPr id="0" name=""/>
        <dsp:cNvSpPr/>
      </dsp:nvSpPr>
      <dsp:spPr>
        <a:xfrm>
          <a:off x="4204550" y="39083"/>
          <a:ext cx="2227833" cy="1113916"/>
        </a:xfrm>
        <a:prstGeom prst="roundRect">
          <a:avLst>
            <a:gd name="adj" fmla="val 10000"/>
          </a:avLst>
        </a:prstGeom>
        <a:solidFill>
          <a:schemeClr val="accent6"/>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Standards, Licensure, and Program Accreditation</a:t>
          </a:r>
        </a:p>
      </dsp:txBody>
      <dsp:txXfrm>
        <a:off x="4237175" y="71708"/>
        <a:ext cx="2162583" cy="10486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2/21/19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00485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e14410b0a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e14410b0a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98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e14410b0a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e14410b0a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78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4410b0a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e14410b0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Colorado had started an effort to recruit more diverse teachers into the pipeline in 2017 prior to the launch of DLRT, while participating in the national initiative of Diversifying Teacher Pipeline.  The result of the 2017 convening in DC is a draft of the document titled </a:t>
            </a:r>
            <a:r>
              <a:rPr lang="en-US" sz="1400" dirty="0">
                <a:solidFill>
                  <a:srgbClr val="FFFFFF"/>
                </a:solidFill>
                <a:latin typeface="Arial"/>
                <a:ea typeface="Arial"/>
                <a:cs typeface="Arial"/>
                <a:sym typeface="Arial"/>
              </a:rPr>
              <a:t>For Colorado Kids: Diversifying the Colorado Educator Pipeline.</a:t>
            </a:r>
            <a:r>
              <a:rPr lang="en-US" sz="1400" dirty="0">
                <a:latin typeface="+mn-lt"/>
                <a:ea typeface="Calibri"/>
                <a:cs typeface="Calibri"/>
                <a:sym typeface="Calibri"/>
              </a:rPr>
              <a:t>, where ideas were explored by rep from CDE, IHE, DA, and Teacher Rep.  Then nothing really happened till DLRT Initiative was launched in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ea typeface="Arial"/>
                <a:cs typeface="Arial"/>
                <a:sym typeface="Arial"/>
              </a:rPr>
              <a:t>The 2018 DLRT initiative almost functioned as a force for acceleration. It has managed to encourage the state to pay specific attention to the challenges, which has led the state to systematically identify minority recruitment strategies employed in a variety of settings that have been proven to be more effective.  In terms of culturally responsive practice, Colorado had been working on encouraging the teaching professionals to be culturally responsive, pressured by the Department of Justice. The DLRT initiative has helped validate and thus further encouraged policy changes that is making tangible impacts.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97193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4410b0a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e14410b0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14101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195F-7375-467E-83D0-A41783FA7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4410b0a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e14410b0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419304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e14410b0a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e14410b0a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319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e14410b0a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e14410b0a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200" dirty="0">
                <a:latin typeface="Calibri"/>
                <a:ea typeface="Calibri"/>
                <a:cs typeface="Calibri"/>
                <a:sym typeface="Calibri"/>
              </a:rPr>
              <a:t>Recruitment of Teachers of Color</a:t>
            </a:r>
            <a:endParaRPr sz="1200" dirty="0">
              <a:latin typeface="Calibri"/>
              <a:ea typeface="Calibri"/>
              <a:cs typeface="Calibri"/>
              <a:sym typeface="Calibri"/>
            </a:endParaRPr>
          </a:p>
          <a:p>
            <a:pPr marL="457200" lvl="0" indent="-304800" algn="l" rtl="0">
              <a:lnSpc>
                <a:spcPct val="115000"/>
              </a:lnSpc>
              <a:spcBef>
                <a:spcPts val="0"/>
              </a:spcBef>
              <a:spcAft>
                <a:spcPts val="0"/>
              </a:spcAft>
              <a:buSzPts val="1200"/>
              <a:buChar char="●"/>
            </a:pPr>
            <a:r>
              <a:rPr lang="en" sz="1200" dirty="0">
                <a:latin typeface="Calibri"/>
                <a:ea typeface="Calibri"/>
                <a:cs typeface="Calibri"/>
                <a:sym typeface="Calibri"/>
              </a:rPr>
              <a:t>2018: validated and encouraged by DLRT Initiative, </a:t>
            </a:r>
            <a:r>
              <a:rPr lang="en" sz="1200" b="1" dirty="0">
                <a:latin typeface="Calibri"/>
                <a:ea typeface="Calibri"/>
                <a:cs typeface="Calibri"/>
                <a:sym typeface="Calibri"/>
              </a:rPr>
              <a:t>Colorado Diverse Educator Alliance</a:t>
            </a:r>
            <a:r>
              <a:rPr lang="en" sz="1200" dirty="0">
                <a:latin typeface="Calibri"/>
                <a:ea typeface="Calibri"/>
                <a:cs typeface="Calibri"/>
                <a:sym typeface="Calibri"/>
              </a:rPr>
              <a:t> was formed: Effort led by CDE; Process facilitated by National Collaborators from DLRT; Plan for actions developed and advocated by Alliance members:</a:t>
            </a:r>
            <a:endParaRPr sz="1200" dirty="0">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708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B195F-7375-467E-83D0-A41783FA7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455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4410b0a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e14410b0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32837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2</a:t>
            </a:fld>
            <a:endParaRPr lang="en-US"/>
          </a:p>
        </p:txBody>
      </p:sp>
    </p:spTree>
    <p:extLst>
      <p:ext uri="{BB962C8B-B14F-4D97-AF65-F5344CB8AC3E}">
        <p14:creationId xmlns:p14="http://schemas.microsoft.com/office/powerpoint/2010/main" val="817949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e14410b0a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e14410b0a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p>
        </p:txBody>
      </p:sp>
    </p:spTree>
    <p:extLst>
      <p:ext uri="{BB962C8B-B14F-4D97-AF65-F5344CB8AC3E}">
        <p14:creationId xmlns:p14="http://schemas.microsoft.com/office/powerpoint/2010/main" val="281816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942D9-22A8-284A-B434-0763B2331CC0}" type="slidenum">
              <a:rPr lang="en-US" smtClean="0"/>
              <a:t>26</a:t>
            </a:fld>
            <a:endParaRPr lang="en-US"/>
          </a:p>
        </p:txBody>
      </p:sp>
    </p:spTree>
    <p:extLst>
      <p:ext uri="{BB962C8B-B14F-4D97-AF65-F5344CB8AC3E}">
        <p14:creationId xmlns:p14="http://schemas.microsoft.com/office/powerpoint/2010/main" val="68780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e14410b0a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e14410b0a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795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37</a:t>
            </a:fld>
            <a:endParaRPr lang="en-US"/>
          </a:p>
        </p:txBody>
      </p:sp>
    </p:spTree>
    <p:extLst>
      <p:ext uri="{BB962C8B-B14F-4D97-AF65-F5344CB8AC3E}">
        <p14:creationId xmlns:p14="http://schemas.microsoft.com/office/powerpoint/2010/main" val="69643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4</a:t>
            </a:fld>
            <a:endParaRPr lang="en-US"/>
          </a:p>
        </p:txBody>
      </p:sp>
    </p:spTree>
    <p:extLst>
      <p:ext uri="{BB962C8B-B14F-4D97-AF65-F5344CB8AC3E}">
        <p14:creationId xmlns:p14="http://schemas.microsoft.com/office/powerpoint/2010/main" val="25180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Problem we are trying to solve: </a:t>
            </a:r>
            <a:r>
              <a:rPr lang="en-US" sz="1200" b="1" kern="1200" dirty="0">
                <a:solidFill>
                  <a:schemeClr val="tx1"/>
                </a:solidFill>
                <a:effectLst/>
                <a:latin typeface="+mn-lt"/>
                <a:ea typeface="+mn-ea"/>
                <a:cs typeface="+mn-cs"/>
              </a:rPr>
              <a:t>Achieve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greater racial diversity in the teacher workforce.</a:t>
            </a:r>
            <a:endParaRPr lang="en-US"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students benefit from being educated by teachers from a variety of different backgrounds, races and ethnic groups, as this experience better prepares them to succeed in an increasingly diverse society, but today, more than 40 percent of public schools have no minority teachers on staff.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shows minority students benefit from seeing teachers from their own racial and ethnic group who can serve as academically successful role models and who can share greater knowledge of their heritage culture. </a:t>
            </a:r>
          </a:p>
          <a:p>
            <a:endParaRPr lang="en-US" dirty="0"/>
          </a:p>
        </p:txBody>
      </p:sp>
      <p:sp>
        <p:nvSpPr>
          <p:cNvPr id="4" name="Slide Number Placeholder 3"/>
          <p:cNvSpPr>
            <a:spLocks noGrp="1"/>
          </p:cNvSpPr>
          <p:nvPr>
            <p:ph type="sldNum" sz="quarter" idx="10"/>
          </p:nvPr>
        </p:nvSpPr>
        <p:spPr/>
        <p:txBody>
          <a:bodyPr/>
          <a:lstStyle/>
          <a:p>
            <a:fld id="{AB1F9145-C0CF-4226-AB52-100EC588309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199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ensure all teachers regardless of their race demonstrate culturally responsive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Many teachers are inadequately prepared with the relevant content knowledge, experience, and training, particularly for supporting the learning of diverse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White teachers have been shown to have significantly lower expectations for students of color than their non-white peers, creating an “expectation gap” for too many students, especially black males, and their student outcomes suffer as a result.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Inadequate preparation can create a cultural gap between teachers and students that limits the ability of educators to choose effective instructional practices and curricular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Positive exposure to individuals from a variety of races and ethnic groups, especially in childhood, can help to break stereotypes, grow more comfort with differences, reduce unconscious implicit biases and lead to innovation and greater social-cohesion.</a:t>
            </a:r>
          </a:p>
          <a:p>
            <a:endParaRPr lang="en-US" dirty="0"/>
          </a:p>
        </p:txBody>
      </p:sp>
      <p:sp>
        <p:nvSpPr>
          <p:cNvPr id="4" name="Slide Number Placeholder 3"/>
          <p:cNvSpPr>
            <a:spLocks noGrp="1"/>
          </p:cNvSpPr>
          <p:nvPr>
            <p:ph type="sldNum" sz="quarter" idx="10"/>
          </p:nvPr>
        </p:nvSpPr>
        <p:spPr/>
        <p:txBody>
          <a:bodyPr/>
          <a:lstStyle/>
          <a:p>
            <a:fld id="{AB1F9145-C0CF-4226-AB52-100EC588309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1263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none" strike="noStrike" dirty="0">
                <a:effectLst/>
              </a:rPr>
              <a:t>It means building a diverse and prepared pipeline of highly effective educators and leaders that mirror the demographics of the student population. </a:t>
            </a:r>
          </a:p>
          <a:p>
            <a:pPr lvl="1"/>
            <a:r>
              <a:rPr lang="en-US" u="none" strike="noStrike" dirty="0">
                <a:effectLst/>
              </a:rPr>
              <a:t>It means providing teachers with excellent professional development to build better and more responsive instructional practices throughout their careers. </a:t>
            </a:r>
          </a:p>
          <a:p>
            <a:pPr lvl="1"/>
            <a:r>
              <a:rPr lang="en-US" u="none" strike="noStrike" dirty="0">
                <a:effectLst/>
              </a:rPr>
              <a:t>It means recognizing and engaging teachers as leaders to thoughtfully inform policy and drive improvement across schools, districts, and states.</a:t>
            </a:r>
          </a:p>
          <a:p>
            <a:endParaRPr lang="en-US" dirty="0"/>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320006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a:solidFill>
                  <a:schemeClr val="tx1"/>
                </a:solidFill>
                <a:effectLst/>
                <a:latin typeface="Arial" charset="0"/>
                <a:ea typeface="ＭＳ Ｐゴシック" pitchFamily="-110" charset="-128"/>
                <a:cs typeface="Arial" charset="0"/>
              </a:rPr>
              <a:t>Not random acts of improvement but a comprehensive pipeline and systems approach.</a:t>
            </a:r>
            <a:endParaRPr lang="en-US" sz="1200" b="0" kern="1200" dirty="0">
              <a:solidFill>
                <a:schemeClr val="tx1"/>
              </a:solidFill>
              <a:effectLst/>
              <a:latin typeface="Arial" charset="0"/>
              <a:ea typeface="ＭＳ Ｐゴシック" pitchFamily="-110" charset="-128"/>
              <a:cs typeface="Arial" charset="0"/>
            </a:endParaRP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The work states</a:t>
            </a:r>
            <a:r>
              <a:rPr lang="en-US" sz="1200" kern="1200" baseline="0" dirty="0">
                <a:solidFill>
                  <a:schemeClr val="tx1"/>
                </a:solidFill>
                <a:effectLst/>
                <a:latin typeface="Arial" charset="0"/>
                <a:ea typeface="ＭＳ Ｐゴシック" pitchFamily="-110" charset="-128"/>
                <a:cs typeface="Arial" charset="0"/>
              </a:rPr>
              <a:t> in this room are doing </a:t>
            </a:r>
            <a:r>
              <a:rPr lang="en-US" sz="1200" kern="1200" dirty="0">
                <a:solidFill>
                  <a:schemeClr val="tx1"/>
                </a:solidFill>
                <a:effectLst/>
                <a:latin typeface="Arial" charset="0"/>
                <a:ea typeface="ＭＳ Ｐゴシック" pitchFamily="-110" charset="-128"/>
                <a:cs typeface="Arial" charset="0"/>
              </a:rPr>
              <a:t>is happening in partnership with experts from the research community and national collaborating</a:t>
            </a:r>
            <a:r>
              <a:rPr lang="en-US" sz="1200" kern="1200" baseline="0" dirty="0">
                <a:solidFill>
                  <a:schemeClr val="tx1"/>
                </a:solidFill>
                <a:effectLst/>
                <a:latin typeface="Arial" charset="0"/>
                <a:ea typeface="ＭＳ Ｐゴシック" pitchFamily="-110" charset="-128"/>
                <a:cs typeface="Arial" charset="0"/>
              </a:rPr>
              <a:t> organizations</a:t>
            </a:r>
          </a:p>
          <a:p>
            <a:pPr marL="171450" lvl="0"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States will develop this week preliminary plans of action that:</a:t>
            </a:r>
          </a:p>
          <a:p>
            <a:pPr marL="628650" lvl="1"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Are driven by a clear theory of action for change</a:t>
            </a:r>
          </a:p>
          <a:p>
            <a:pPr marL="628650" lvl="1"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Are informed by data</a:t>
            </a:r>
          </a:p>
          <a:p>
            <a:pPr marL="628650" lvl="1"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Support the use of evidence-based best practices and strategies to meet goals</a:t>
            </a:r>
          </a:p>
          <a:p>
            <a:pPr marL="628650" lvl="1"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Identify milestones and indicators for measuring progress</a:t>
            </a:r>
          </a:p>
          <a:p>
            <a:pPr marL="628650" lvl="1"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Include stakeholder engagement and communications strategies</a:t>
            </a:r>
          </a:p>
          <a:p>
            <a:pPr marL="171450" indent="-171450">
              <a:buFont typeface="Arial" panose="020B0604020202020204" pitchFamily="34" charset="0"/>
              <a:buChar char="•"/>
            </a:pPr>
            <a:r>
              <a:rPr lang="en-US" sz="1200" kern="1200" dirty="0">
                <a:solidFill>
                  <a:schemeClr val="tx1"/>
                </a:solidFill>
                <a:effectLst/>
                <a:latin typeface="Arial" charset="0"/>
                <a:ea typeface="ＭＳ Ｐゴシック" pitchFamily="-110" charset="-128"/>
                <a:cs typeface="Arial" charset="0"/>
              </a:rPr>
              <a:t>The</a:t>
            </a:r>
            <a:r>
              <a:rPr lang="en-US" sz="1200" kern="1200" baseline="0" dirty="0">
                <a:solidFill>
                  <a:schemeClr val="tx1"/>
                </a:solidFill>
                <a:effectLst/>
                <a:latin typeface="Arial" charset="0"/>
                <a:ea typeface="ＭＳ Ｐゴシック" pitchFamily="-110" charset="-128"/>
                <a:cs typeface="Arial" charset="0"/>
              </a:rPr>
              <a:t> policy levers from OROP continue to be key in the preparation space.</a:t>
            </a:r>
          </a:p>
          <a:p>
            <a:pPr marL="171450" indent="-171450">
              <a:buFont typeface="Arial" panose="020B0604020202020204" pitchFamily="34" charset="0"/>
              <a:buChar char="•"/>
            </a:pPr>
            <a:r>
              <a:rPr lang="en-US" sz="1200" kern="1200" baseline="0" dirty="0">
                <a:solidFill>
                  <a:schemeClr val="tx1"/>
                </a:solidFill>
                <a:effectLst/>
                <a:latin typeface="Arial" charset="0"/>
                <a:ea typeface="ＭＳ Ｐゴシック" pitchFamily="-110" charset="-128"/>
                <a:cs typeface="Arial" charset="0"/>
              </a:rPr>
              <a:t>The added challenge in this work will be figuring out the SEA policy and influence arena in the post-licensure space.</a:t>
            </a:r>
          </a:p>
          <a:p>
            <a:pPr marL="171450" indent="-171450">
              <a:buFont typeface="Arial" panose="020B0604020202020204" pitchFamily="34" charset="0"/>
              <a:buChar char="•"/>
            </a:pPr>
            <a:r>
              <a:rPr lang="en-US" baseline="0" dirty="0"/>
              <a:t>While we get better at teacher prep, both ensuring we recruit and prepare a diverse crop of teachers and that they can demonstrate CRP, we have to continue to transform the current teacher workforce to develop their abilities to be CR in practice and remain in the profession, especially teachers of color. </a:t>
            </a:r>
            <a:endParaRPr lang="en-US" sz="1200" kern="1200" baseline="0" dirty="0">
              <a:solidFill>
                <a:schemeClr val="tx1"/>
              </a:solidFill>
              <a:effectLst/>
              <a:latin typeface="Arial" charset="0"/>
              <a:ea typeface="ＭＳ Ｐゴシック" pitchFamily="-110" charset="-128"/>
              <a:cs typeface="Arial" charset="0"/>
            </a:endParaRPr>
          </a:p>
        </p:txBody>
      </p:sp>
      <p:sp>
        <p:nvSpPr>
          <p:cNvPr id="4" name="Slide Number Placeholder 3"/>
          <p:cNvSpPr>
            <a:spLocks noGrp="1"/>
          </p:cNvSpPr>
          <p:nvPr>
            <p:ph type="sldNum" sz="quarter" idx="10"/>
          </p:nvPr>
        </p:nvSpPr>
        <p:spPr/>
        <p:txBody>
          <a:bodyPr/>
          <a:lstStyle/>
          <a:p>
            <a:fld id="{C74F9B83-B56D-42D4-9FDF-9F376365F25B}"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112338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choose goals that fit within their contexts across the pipeline. </a:t>
            </a:r>
          </a:p>
        </p:txBody>
      </p:sp>
      <p:sp>
        <p:nvSpPr>
          <p:cNvPr id="4" name="Slide Number Placeholder 3"/>
          <p:cNvSpPr>
            <a:spLocks noGrp="1"/>
          </p:cNvSpPr>
          <p:nvPr>
            <p:ph type="sldNum" sz="quarter" idx="10"/>
          </p:nvPr>
        </p:nvSpPr>
        <p:spPr/>
        <p:txBody>
          <a:bodyPr/>
          <a:lstStyle/>
          <a:p>
            <a:fld id="{DCD942D9-22A8-284A-B434-0763B2331CC0}" type="slidenum">
              <a:rPr lang="en-US" smtClean="0"/>
              <a:t>13</a:t>
            </a:fld>
            <a:endParaRPr lang="en-US"/>
          </a:p>
        </p:txBody>
      </p:sp>
    </p:spTree>
    <p:extLst>
      <p:ext uri="{BB962C8B-B14F-4D97-AF65-F5344CB8AC3E}">
        <p14:creationId xmlns:p14="http://schemas.microsoft.com/office/powerpoint/2010/main" val="191446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942D9-22A8-284A-B434-0763B2331CC0}" type="slidenum">
              <a:rPr lang="en-US" smtClean="0"/>
              <a:t>14</a:t>
            </a:fld>
            <a:endParaRPr lang="en-US"/>
          </a:p>
        </p:txBody>
      </p:sp>
    </p:spTree>
    <p:extLst>
      <p:ext uri="{BB962C8B-B14F-4D97-AF65-F5344CB8AC3E}">
        <p14:creationId xmlns:p14="http://schemas.microsoft.com/office/powerpoint/2010/main" val="399616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0253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D9506326-2B8B-A840-93C5-0DA1DDCEA1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7200" y="304800"/>
            <a:ext cx="8636000"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56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D0EB-69E5-4942-A3E7-468524203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0868-F869-9E46-97B4-0BBAD108E7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F88726-5F51-F24B-9C4E-AA1B7AE8F3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C89AD65-9F7E-9941-87EC-C75ADEF6721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38150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60A1-D6DD-DB4C-B10D-CF369501AE79}"/>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300F26-A79C-8D40-8BBB-EE017DE2A83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52F55-C172-0E4C-B6F2-DD3275F201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495318-E6F1-2148-8509-32494EA484B3}"/>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6662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B3C-2988-2149-9B5B-FC4D62E47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F6C11-DD1D-FF45-AFAA-1D0F39B008E4}"/>
              </a:ext>
            </a:extLst>
          </p:cNvPr>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8D4840-00D5-C146-9071-B8FD381C6F1D}"/>
              </a:ext>
            </a:extLst>
          </p:cNvPr>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8E4ECF-7F5E-0344-ABDC-C1A40525BB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11C513-13C2-7448-B015-AE1D8A16A00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21538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366D-4107-AF48-A02E-A4F7687357B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84D46-8711-F84D-B231-F435A5435D5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D7044A-25D2-CC49-A7D8-C603055C2A10}"/>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83CB0-22E5-5143-9C11-6A02548DC2D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18841-F808-D14E-BC2A-A1365FD39278}"/>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D15981-B261-4442-BF56-6C104B95DF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A14996D-4102-D14A-ABCE-61912A9DC6F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14905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99A3-759A-7E40-BEE5-0A0B78131DEF}"/>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875FE7-F0C3-854C-B151-668EC53481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7F7B79B-839A-B847-A637-4E3A34942563}"/>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86510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E22C0C-947E-FB4A-A0F2-BF6AB42D2C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DD1269E-15C0-EC46-9116-15A20D46547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45047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A728-056B-2049-AD05-766D0271E11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CBC5B-21B2-0F46-BBEA-5555C6E872E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1B05E5-1163-A247-B9E3-6B59BC4E853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EE44A47-5FA2-BD42-8048-1A9BB3B34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2735C9D-A5EE-7D40-BBAD-F1776A6CD06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2542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C4687-F755-2B46-AE27-E1BB245AA3F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136381-A19F-214D-8AE6-BC7B5ED53B2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18D05C6-EEAC-B746-838E-E8CC42AB5E5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5EA5B6C-150D-8B42-9601-9B573FC0F2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DD1147-F738-7541-A984-90D627A9D0CC}"/>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1631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3804-76AB-264C-B464-25AC4E0B1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AAE36-648A-2249-AD12-6303051FE1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D2F7E5-7FEA-294F-88D0-28441EDB37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0E44525-393C-9840-86F0-3EBCC33C9DB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06585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F1EFF-5603-8142-80CC-AC8228C527A3}"/>
              </a:ext>
            </a:extLst>
          </p:cNvPr>
          <p:cNvSpPr>
            <a:spLocks noGrp="1"/>
          </p:cNvSpPr>
          <p:nvPr>
            <p:ph type="title" orient="vert"/>
          </p:nvPr>
        </p:nvSpPr>
        <p:spPr>
          <a:xfrm>
            <a:off x="8788400" y="609600"/>
            <a:ext cx="26924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CB5F24-420C-4249-A6E9-175D6ECC0365}"/>
              </a:ext>
            </a:extLst>
          </p:cNvPr>
          <p:cNvSpPr>
            <a:spLocks noGrp="1"/>
          </p:cNvSpPr>
          <p:nvPr>
            <p:ph type="body" orient="vert" idx="1"/>
          </p:nvPr>
        </p:nvSpPr>
        <p:spPr>
          <a:xfrm>
            <a:off x="711200" y="609600"/>
            <a:ext cx="78740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962C43-67F4-4446-B9DE-83F16D57C7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8AECF8E-3FE0-6B45-85BC-A94893E85C9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2707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740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DDAF-D06D-4D75-A170-34EA2D41C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5EAE43-3F5F-41D1-97FD-4D726070B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784A65-FB68-4740-B41C-8F986B64A339}"/>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6AE3EB74-797D-4A5A-B13F-8CB22F48B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7B8AC-2AB1-463C-81B3-F953246A6A3C}"/>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300440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21A1-8778-4964-B1CA-BE19B21EC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1724B5-59DD-462F-9BCB-DD3F8085B4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7A7FE-697D-44B6-95FE-15E6A7A33A30}"/>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C1246A95-224E-4E7A-8871-CA8E74FC8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1B9A3-7F96-4242-BE51-6BD3CC5855D1}"/>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4121259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AF67-5961-4F61-9FA6-4500D4A47E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2E8D4-7655-427E-91AF-F240B3C13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74F9F8-EFC8-4B04-B3C1-A26612979401}"/>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61C1808A-C67D-40BC-9433-2E479F3F5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B9B8D-2BFB-436D-893B-1AE38C98358F}"/>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1078961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EB31-DF64-4FBC-8BE3-A412F539B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A48DC-CFBD-4929-BD99-B184707241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22E83-AA77-4430-B017-EDC7B2D14A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FB0660-BB0F-4C1D-8B4E-ABED856ADF4D}"/>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6" name="Footer Placeholder 5">
            <a:extLst>
              <a:ext uri="{FF2B5EF4-FFF2-40B4-BE49-F238E27FC236}">
                <a16:creationId xmlns:a16="http://schemas.microsoft.com/office/drawing/2014/main" id="{CB344276-0D1E-4B0D-8C6B-04E688100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B1D8E-5599-4374-B7C2-13965CFCCE36}"/>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2210519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5458-C6F3-4FAE-9C5C-E8166BBFA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1C8B2B-6869-4F97-9941-6A8BD7DF8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19400E-FEB9-4F51-A5FB-663999AFC1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9F6CC5-1A7F-48A9-89D7-04957AEEE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CB98DD-8F7C-40E2-91D4-0DB242D468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0C8F2A-CE98-4D6F-80EC-231D2D24B3F7}"/>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8" name="Footer Placeholder 7">
            <a:extLst>
              <a:ext uri="{FF2B5EF4-FFF2-40B4-BE49-F238E27FC236}">
                <a16:creationId xmlns:a16="http://schemas.microsoft.com/office/drawing/2014/main" id="{C0734B79-A223-4D5B-99D7-F4065EEE1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D0F9A3-D1E5-4590-BBC5-E462490558C2}"/>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4193869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3DF4-B711-41D0-81D0-CFA48ADA4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04CF5-3937-4595-9FCF-ACF37C474F95}"/>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4" name="Footer Placeholder 3">
            <a:extLst>
              <a:ext uri="{FF2B5EF4-FFF2-40B4-BE49-F238E27FC236}">
                <a16:creationId xmlns:a16="http://schemas.microsoft.com/office/drawing/2014/main" id="{CEE74257-6A05-47C4-A536-51A519D3F4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88620-76E8-4003-A166-1D4EFFFC564E}"/>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1312646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9846B-24E8-473F-B8FA-6BA7E2618B87}"/>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3" name="Footer Placeholder 2">
            <a:extLst>
              <a:ext uri="{FF2B5EF4-FFF2-40B4-BE49-F238E27FC236}">
                <a16:creationId xmlns:a16="http://schemas.microsoft.com/office/drawing/2014/main" id="{CAEE7CD1-C544-41DE-8A5A-38A5897A88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201FC-0724-45FC-812D-02A1B5E85176}"/>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3290889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3CFA-C2CB-4A4F-8070-AC214D577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20658-857C-4D51-A68B-53C4C7383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D3E78A-154D-4FBA-8525-916FA5003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BBF3FD-FE63-46F3-BC0D-E8916B055273}"/>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6" name="Footer Placeholder 5">
            <a:extLst>
              <a:ext uri="{FF2B5EF4-FFF2-40B4-BE49-F238E27FC236}">
                <a16:creationId xmlns:a16="http://schemas.microsoft.com/office/drawing/2014/main" id="{5A38CD68-1515-49D4-9002-80BB71D89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6D403-3E0C-4285-9D5C-8105C00C8614}"/>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3913660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712B-11DA-4C81-BB8D-084E0B579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EC8C9-294C-4890-8EEB-EF053119E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61E3E-99E3-496E-B390-70E89FAB2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719F2-496B-4E8D-B0C2-4B4975340803}"/>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6" name="Footer Placeholder 5">
            <a:extLst>
              <a:ext uri="{FF2B5EF4-FFF2-40B4-BE49-F238E27FC236}">
                <a16:creationId xmlns:a16="http://schemas.microsoft.com/office/drawing/2014/main" id="{88D8B1B8-C027-4215-B572-C9221E929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296CB-DF59-451C-93F5-3C387F316DCD}"/>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52218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AEA2-10A6-4824-ACC6-03DE49B11B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019C9-2EF8-4B4F-865D-7D332F8EC9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8B72A-A151-43C2-87DE-DA173E5A986B}"/>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08F00753-D0CB-4313-977D-C35EFF056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7EC8A-5852-43A6-B928-48D4B17896C3}"/>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2769877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AC190-AEA4-4A6D-AC60-2356074F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0BCF49-93BF-4AA5-9F40-8C3253D09B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86DAC-0AAC-4B21-8416-1BD6A7B2326C}"/>
              </a:ext>
            </a:extLst>
          </p:cNvPr>
          <p:cNvSpPr>
            <a:spLocks noGrp="1"/>
          </p:cNvSpPr>
          <p:nvPr>
            <p:ph type="dt" sz="half" idx="10"/>
          </p:nvPr>
        </p:nvSpPr>
        <p:spPr/>
        <p:txBody>
          <a:body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E3EB945A-37E5-4F25-B8AB-02BFCBC4B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BEFC-020E-4376-A834-265E219E70FA}"/>
              </a:ext>
            </a:extLst>
          </p:cNvPr>
          <p:cNvSpPr>
            <a:spLocks noGrp="1"/>
          </p:cNvSpPr>
          <p:nvPr>
            <p:ph type="sldNum" sz="quarter" idx="12"/>
          </p:nvPr>
        </p:nvSpPr>
        <p:spPr/>
        <p:txBody>
          <a:bodyPr/>
          <a:lstStyle/>
          <a:p>
            <a:fld id="{6E05F330-92FE-4A63-92B1-8C72917D0E80}" type="slidenum">
              <a:rPr lang="en-US" smtClean="0"/>
              <a:t>‹#›</a:t>
            </a:fld>
            <a:endParaRPr lang="en-US"/>
          </a:p>
        </p:txBody>
      </p:sp>
    </p:spTree>
    <p:extLst>
      <p:ext uri="{BB962C8B-B14F-4D97-AF65-F5344CB8AC3E}">
        <p14:creationId xmlns:p14="http://schemas.microsoft.com/office/powerpoint/2010/main" val="344731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8364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76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6"/>
            </a:gs>
            <a:gs pos="100000">
              <a:srgbClr val="000022"/>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B32AD7-0E19-3E4E-9C1C-88807EB68904}"/>
              </a:ext>
            </a:extLst>
          </p:cNvPr>
          <p:cNvSpPr>
            <a:spLocks noGrp="1" noChangeArrowheads="1"/>
          </p:cNvSpPr>
          <p:nvPr>
            <p:ph type="title"/>
          </p:nvPr>
        </p:nvSpPr>
        <p:spPr bwMode="auto">
          <a:xfrm>
            <a:off x="711200" y="609600"/>
            <a:ext cx="1076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0653E5F-3B4F-B046-9DDC-867DF774825D}"/>
              </a:ext>
            </a:extLst>
          </p:cNvPr>
          <p:cNvSpPr>
            <a:spLocks noGrp="1" noChangeArrowheads="1"/>
          </p:cNvSpPr>
          <p:nvPr>
            <p:ph type="body" idx="1"/>
          </p:nvPr>
        </p:nvSpPr>
        <p:spPr bwMode="auto">
          <a:xfrm>
            <a:off x="914400" y="1981200"/>
            <a:ext cx="103632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64F0FF-3AF1-2E41-BC98-31F238F02C17}"/>
              </a:ext>
            </a:extLst>
          </p:cNvPr>
          <p:cNvSpPr>
            <a:spLocks noGrp="1" noChangeArrowheads="1"/>
          </p:cNvSpPr>
          <p:nvPr>
            <p:ph type="dt" sz="half" idx="2"/>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altLang="en-US"/>
          </a:p>
        </p:txBody>
      </p:sp>
      <p:sp>
        <p:nvSpPr>
          <p:cNvPr id="1029" name="Rectangle 5">
            <a:extLst>
              <a:ext uri="{FF2B5EF4-FFF2-40B4-BE49-F238E27FC236}">
                <a16:creationId xmlns:a16="http://schemas.microsoft.com/office/drawing/2014/main" id="{3B852E87-9E35-344B-9082-1B3F256E9839}"/>
              </a:ext>
            </a:extLst>
          </p:cNvPr>
          <p:cNvSpPr>
            <a:spLocks noGrp="1" noChangeArrowheads="1"/>
          </p:cNvSpPr>
          <p:nvPr>
            <p:ph type="ftr" sz="quarter" idx="3"/>
          </p:nvPr>
        </p:nvSpPr>
        <p:spPr bwMode="auto">
          <a:xfrm>
            <a:off x="4876800" y="6248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altLang="en-US"/>
          </a:p>
        </p:txBody>
      </p:sp>
      <p:pic>
        <p:nvPicPr>
          <p:cNvPr id="1030" name="Picture 11">
            <a:extLst>
              <a:ext uri="{FF2B5EF4-FFF2-40B4-BE49-F238E27FC236}">
                <a16:creationId xmlns:a16="http://schemas.microsoft.com/office/drawing/2014/main" id="{8EF4FC4D-1BE5-A349-98D1-5BC4F9177A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0" y="5883276"/>
            <a:ext cx="416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1126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anose="020B0604020202020204" pitchFamily="34" charset="0"/>
        </a:defRPr>
      </a:lvl2pPr>
      <a:lvl3pPr algn="ctr" rtl="0" eaLnBrk="0" fontAlgn="base" hangingPunct="0">
        <a:spcBef>
          <a:spcPct val="0"/>
        </a:spcBef>
        <a:spcAft>
          <a:spcPct val="0"/>
        </a:spcAft>
        <a:defRPr sz="4400" b="1">
          <a:solidFill>
            <a:schemeClr val="bg1"/>
          </a:solidFill>
          <a:latin typeface="Arial" panose="020B0604020202020204" pitchFamily="34" charset="0"/>
        </a:defRPr>
      </a:lvl3pPr>
      <a:lvl4pPr algn="ctr" rtl="0" eaLnBrk="0" fontAlgn="base" hangingPunct="0">
        <a:spcBef>
          <a:spcPct val="0"/>
        </a:spcBef>
        <a:spcAft>
          <a:spcPct val="0"/>
        </a:spcAft>
        <a:defRPr sz="4400" b="1">
          <a:solidFill>
            <a:schemeClr val="bg1"/>
          </a:solidFill>
          <a:latin typeface="Arial" panose="020B0604020202020204" pitchFamily="34" charset="0"/>
        </a:defRPr>
      </a:lvl4pPr>
      <a:lvl5pPr algn="ctr" rtl="0" eaLnBrk="0" fontAlgn="base" hangingPunct="0">
        <a:spcBef>
          <a:spcPct val="0"/>
        </a:spcBef>
        <a:spcAft>
          <a:spcPct val="0"/>
        </a:spcAft>
        <a:defRPr sz="4400" b="1">
          <a:solidFill>
            <a:schemeClr val="bg1"/>
          </a:solidFill>
          <a:latin typeface="Arial" panose="020B0604020202020204" pitchFamily="34" charset="0"/>
        </a:defRPr>
      </a:lvl5pPr>
      <a:lvl6pPr marL="457200" algn="ctr" rtl="0" eaLnBrk="0" fontAlgn="base" hangingPunct="0">
        <a:spcBef>
          <a:spcPct val="0"/>
        </a:spcBef>
        <a:spcAft>
          <a:spcPct val="0"/>
        </a:spcAft>
        <a:defRPr sz="4400" b="1">
          <a:solidFill>
            <a:schemeClr val="bg1"/>
          </a:solidFill>
          <a:latin typeface="Arial" panose="020B0604020202020204" pitchFamily="34" charset="0"/>
        </a:defRPr>
      </a:lvl6pPr>
      <a:lvl7pPr marL="914400" algn="ctr" rtl="0" eaLnBrk="0" fontAlgn="base" hangingPunct="0">
        <a:spcBef>
          <a:spcPct val="0"/>
        </a:spcBef>
        <a:spcAft>
          <a:spcPct val="0"/>
        </a:spcAft>
        <a:defRPr sz="4400" b="1">
          <a:solidFill>
            <a:schemeClr val="bg1"/>
          </a:solidFill>
          <a:latin typeface="Arial" panose="020B0604020202020204" pitchFamily="34" charset="0"/>
        </a:defRPr>
      </a:lvl7pPr>
      <a:lvl8pPr marL="1371600" algn="ctr" rtl="0" eaLnBrk="0" fontAlgn="base" hangingPunct="0">
        <a:spcBef>
          <a:spcPct val="0"/>
        </a:spcBef>
        <a:spcAft>
          <a:spcPct val="0"/>
        </a:spcAft>
        <a:defRPr sz="4400" b="1">
          <a:solidFill>
            <a:schemeClr val="bg1"/>
          </a:solidFill>
          <a:latin typeface="Arial" panose="020B0604020202020204" pitchFamily="34" charset="0"/>
        </a:defRPr>
      </a:lvl8pPr>
      <a:lvl9pPr marL="1828800" algn="ctr" rtl="0" eaLnBrk="0" fontAlgn="base" hangingPunct="0">
        <a:spcBef>
          <a:spcPct val="0"/>
        </a:spcBef>
        <a:spcAft>
          <a:spcPct val="0"/>
        </a:spcAft>
        <a:defRPr sz="44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32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3200"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A2942-E51D-4B00-9E28-FE6D6D7AB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12649-3977-44F6-AF03-84B746496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A0D24-2194-4A1A-8886-2A42F17A6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A9336-D8DB-48D8-A3D7-FFC0CB76F75D}" type="datetimeFigureOut">
              <a:rPr lang="en-US" smtClean="0"/>
              <a:t>2/21/19</a:t>
            </a:fld>
            <a:endParaRPr lang="en-US"/>
          </a:p>
        </p:txBody>
      </p:sp>
      <p:sp>
        <p:nvSpPr>
          <p:cNvPr id="5" name="Footer Placeholder 4">
            <a:extLst>
              <a:ext uri="{FF2B5EF4-FFF2-40B4-BE49-F238E27FC236}">
                <a16:creationId xmlns:a16="http://schemas.microsoft.com/office/drawing/2014/main" id="{5A3E36E9-46E1-489D-8D45-4417E0E70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B75BAA-792B-4945-973D-37CF2C1EE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F330-92FE-4A63-92B1-8C72917D0E80}" type="slidenum">
              <a:rPr lang="en-US" smtClean="0"/>
              <a:t>‹#›</a:t>
            </a:fld>
            <a:endParaRPr lang="en-US"/>
          </a:p>
        </p:txBody>
      </p:sp>
    </p:spTree>
    <p:extLst>
      <p:ext uri="{BB962C8B-B14F-4D97-AF65-F5344CB8AC3E}">
        <p14:creationId xmlns:p14="http://schemas.microsoft.com/office/powerpoint/2010/main" val="304298950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educatortalent/eledprep"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18.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3.xml"/><Relationship Id="rId5" Type="http://schemas.openxmlformats.org/officeDocument/2006/relationships/image" Target="../media/image1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educatortalent/eledprep"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hyperlink" Target="http://www.cde.state.co.us/educatortalent/elpdprogram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D4440EFA-E6F7-40C0-B452-6E5E18A3A871}" type="slidenum">
              <a:rPr lang="es-ES" altLang="en-US" smtClean="0">
                <a:solidFill>
                  <a:prstClr val="black">
                    <a:tint val="75000"/>
                  </a:prstClr>
                </a:solidFill>
              </a:rPr>
              <a:pPr>
                <a:defRPr/>
              </a:pPr>
              <a:t>1</a:t>
            </a:fld>
            <a:endParaRPr lang="es-ES" altLang="en-US" dirty="0">
              <a:solidFill>
                <a:prstClr val="black">
                  <a:tint val="75000"/>
                </a:prstClr>
              </a:solidFill>
            </a:endParaRPr>
          </a:p>
        </p:txBody>
      </p:sp>
      <p:sp>
        <p:nvSpPr>
          <p:cNvPr id="3" name="Title 2">
            <a:extLst>
              <a:ext uri="{FF2B5EF4-FFF2-40B4-BE49-F238E27FC236}">
                <a16:creationId xmlns:a16="http://schemas.microsoft.com/office/drawing/2014/main" id="{1EB7E80B-65D4-3F41-9141-C60EF687BFA7}"/>
              </a:ext>
            </a:extLst>
          </p:cNvPr>
          <p:cNvSpPr>
            <a:spLocks noGrp="1"/>
          </p:cNvSpPr>
          <p:nvPr>
            <p:ph type="title"/>
          </p:nvPr>
        </p:nvSpPr>
        <p:spPr>
          <a:xfrm>
            <a:off x="858078" y="4712735"/>
            <a:ext cx="10515600" cy="1325563"/>
          </a:xfrm>
        </p:spPr>
        <p:txBody>
          <a:bodyPr>
            <a:normAutofit/>
          </a:bodyPr>
          <a:lstStyle/>
          <a:p>
            <a:pPr algn="ctr"/>
            <a:r>
              <a:rPr lang="en-US" sz="3200" dirty="0">
                <a:solidFill>
                  <a:schemeClr val="bg1"/>
                </a:solidFill>
              </a:rPr>
              <a:t>Reflective and responsive reform: </a:t>
            </a:r>
            <a:br>
              <a:rPr lang="en-US" sz="3200" dirty="0">
                <a:solidFill>
                  <a:schemeClr val="bg1"/>
                </a:solidFill>
              </a:rPr>
            </a:br>
            <a:r>
              <a:rPr lang="en-US" sz="3200" dirty="0">
                <a:solidFill>
                  <a:schemeClr val="bg1"/>
                </a:solidFill>
              </a:rPr>
              <a:t>Statewide efforts to diversify educator pipeline and practice </a:t>
            </a:r>
          </a:p>
        </p:txBody>
      </p:sp>
      <p:sp>
        <p:nvSpPr>
          <p:cNvPr id="7" name="TextBox 6">
            <a:extLst>
              <a:ext uri="{FF2B5EF4-FFF2-40B4-BE49-F238E27FC236}">
                <a16:creationId xmlns:a16="http://schemas.microsoft.com/office/drawing/2014/main" id="{1D4D7ECA-E5F3-9444-A734-E6ECCFA4B165}"/>
              </a:ext>
            </a:extLst>
          </p:cNvPr>
          <p:cNvSpPr txBox="1"/>
          <p:nvPr/>
        </p:nvSpPr>
        <p:spPr>
          <a:xfrm>
            <a:off x="4204252" y="6028491"/>
            <a:ext cx="3319669" cy="646331"/>
          </a:xfrm>
          <a:prstGeom prst="rect">
            <a:avLst/>
          </a:prstGeom>
          <a:noFill/>
        </p:spPr>
        <p:txBody>
          <a:bodyPr wrap="square" rtlCol="0">
            <a:spAutoFit/>
          </a:bodyPr>
          <a:lstStyle/>
          <a:p>
            <a:pPr algn="ctr"/>
            <a:r>
              <a:rPr lang="en-US" dirty="0">
                <a:solidFill>
                  <a:schemeClr val="bg1"/>
                </a:solidFill>
              </a:rPr>
              <a:t>Nichelle Boyd</a:t>
            </a:r>
          </a:p>
          <a:p>
            <a:pPr algn="ctr"/>
            <a:r>
              <a:rPr lang="en-US" dirty="0">
                <a:solidFill>
                  <a:schemeClr val="bg1"/>
                </a:solidFill>
              </a:rPr>
              <a:t>University of Mississippi  </a:t>
            </a:r>
          </a:p>
        </p:txBody>
      </p:sp>
      <p:sp>
        <p:nvSpPr>
          <p:cNvPr id="8" name="TextBox 7">
            <a:extLst>
              <a:ext uri="{FF2B5EF4-FFF2-40B4-BE49-F238E27FC236}">
                <a16:creationId xmlns:a16="http://schemas.microsoft.com/office/drawing/2014/main" id="{E2536EAE-57AB-3E48-BF94-E50D245A8745}"/>
              </a:ext>
            </a:extLst>
          </p:cNvPr>
          <p:cNvSpPr txBox="1"/>
          <p:nvPr/>
        </p:nvSpPr>
        <p:spPr>
          <a:xfrm>
            <a:off x="884583" y="6028490"/>
            <a:ext cx="3319669" cy="646331"/>
          </a:xfrm>
          <a:prstGeom prst="rect">
            <a:avLst/>
          </a:prstGeom>
          <a:noFill/>
        </p:spPr>
        <p:txBody>
          <a:bodyPr wrap="square" rtlCol="0">
            <a:spAutoFit/>
          </a:bodyPr>
          <a:lstStyle/>
          <a:p>
            <a:pPr algn="ctr"/>
            <a:r>
              <a:rPr lang="en-US" dirty="0">
                <a:solidFill>
                  <a:schemeClr val="bg1"/>
                </a:solidFill>
              </a:rPr>
              <a:t>Meg Kamman &amp; Erica McCray </a:t>
            </a:r>
          </a:p>
          <a:p>
            <a:pPr algn="ctr"/>
            <a:r>
              <a:rPr lang="en-US" dirty="0">
                <a:solidFill>
                  <a:schemeClr val="bg1"/>
                </a:solidFill>
              </a:rPr>
              <a:t>University of Florida </a:t>
            </a:r>
          </a:p>
        </p:txBody>
      </p:sp>
      <p:sp>
        <p:nvSpPr>
          <p:cNvPr id="9" name="TextBox 8">
            <a:extLst>
              <a:ext uri="{FF2B5EF4-FFF2-40B4-BE49-F238E27FC236}">
                <a16:creationId xmlns:a16="http://schemas.microsoft.com/office/drawing/2014/main" id="{522BB9A8-6F52-A34E-9DE3-0D35913ADF00}"/>
              </a:ext>
            </a:extLst>
          </p:cNvPr>
          <p:cNvSpPr txBox="1"/>
          <p:nvPr/>
        </p:nvSpPr>
        <p:spPr>
          <a:xfrm>
            <a:off x="7788965" y="6028492"/>
            <a:ext cx="3319669" cy="646331"/>
          </a:xfrm>
          <a:prstGeom prst="rect">
            <a:avLst/>
          </a:prstGeom>
          <a:noFill/>
        </p:spPr>
        <p:txBody>
          <a:bodyPr wrap="square" rtlCol="0">
            <a:spAutoFit/>
          </a:bodyPr>
          <a:lstStyle/>
          <a:p>
            <a:pPr algn="ctr"/>
            <a:r>
              <a:rPr lang="en-US" b="1" i="1" dirty="0" err="1">
                <a:solidFill>
                  <a:schemeClr val="bg1"/>
                </a:solidFill>
              </a:rPr>
              <a:t>Jingzi</a:t>
            </a:r>
            <a:r>
              <a:rPr lang="en-US" b="1" i="1" dirty="0">
                <a:solidFill>
                  <a:schemeClr val="bg1"/>
                </a:solidFill>
              </a:rPr>
              <a:t>  (Ginny) Huang</a:t>
            </a:r>
            <a:r>
              <a:rPr lang="en-US" dirty="0">
                <a:solidFill>
                  <a:schemeClr val="bg1"/>
                </a:solidFill>
              </a:rPr>
              <a:t> </a:t>
            </a:r>
          </a:p>
          <a:p>
            <a:pPr algn="ctr"/>
            <a:r>
              <a:rPr lang="en-US" dirty="0">
                <a:solidFill>
                  <a:schemeClr val="bg1"/>
                </a:solidFill>
              </a:rPr>
              <a:t>University of Northern Colorado</a:t>
            </a:r>
          </a:p>
        </p:txBody>
      </p:sp>
    </p:spTree>
    <p:extLst>
      <p:ext uri="{BB962C8B-B14F-4D97-AF65-F5344CB8AC3E}">
        <p14:creationId xmlns:p14="http://schemas.microsoft.com/office/powerpoint/2010/main" val="230771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9519" y="2509077"/>
            <a:ext cx="4758519" cy="1754326"/>
          </a:xfrm>
          <a:prstGeom prst="rect">
            <a:avLst/>
          </a:prstGeom>
        </p:spPr>
        <p:txBody>
          <a:bodyPr wrap="square">
            <a:spAutoFit/>
          </a:bodyPr>
          <a:lstStyle/>
          <a:p>
            <a:pPr algn="ctr"/>
            <a:r>
              <a:rPr lang="en-US" sz="3600" dirty="0">
                <a:solidFill>
                  <a:schemeClr val="bg1"/>
                </a:solidFill>
              </a:rPr>
              <a:t>Each student deserves effective teachers and leaders</a:t>
            </a:r>
            <a:endParaRPr lang="en-US" sz="3600" dirty="0">
              <a:solidFill>
                <a:srgbClr val="000000"/>
              </a:solidFill>
            </a:endParaRPr>
          </a:p>
        </p:txBody>
      </p:sp>
      <p:grpSp>
        <p:nvGrpSpPr>
          <p:cNvPr id="4" name="Group 3"/>
          <p:cNvGrpSpPr/>
          <p:nvPr/>
        </p:nvGrpSpPr>
        <p:grpSpPr>
          <a:xfrm>
            <a:off x="5863532" y="1366374"/>
            <a:ext cx="5172710" cy="4998468"/>
            <a:chOff x="5958125" y="1224484"/>
            <a:chExt cx="5172710" cy="4998468"/>
          </a:xfrm>
        </p:grpSpPr>
        <p:pic>
          <p:nvPicPr>
            <p:cNvPr id="6" name="Picture 5"/>
            <p:cNvPicPr/>
            <p:nvPr/>
          </p:nvPicPr>
          <p:blipFill rotWithShape="1">
            <a:blip r:embed="rId3"/>
            <a:srcRect l="36752" t="28420" r="45013" b="30500"/>
            <a:stretch/>
          </p:blipFill>
          <p:spPr bwMode="auto">
            <a:xfrm>
              <a:off x="5958125" y="1224484"/>
              <a:ext cx="2362200" cy="3173730"/>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338" y="2550363"/>
              <a:ext cx="2754441" cy="3672589"/>
            </a:xfrm>
            <a:prstGeom prst="rect">
              <a:avLst/>
            </a:prstGeom>
          </p:spPr>
        </p:pic>
        <p:pic>
          <p:nvPicPr>
            <p:cNvPr id="8" name="Picture 7"/>
            <p:cNvPicPr/>
            <p:nvPr/>
          </p:nvPicPr>
          <p:blipFill rotWithShape="1">
            <a:blip r:embed="rId5"/>
            <a:srcRect l="65964" t="18867" r="15670" b="46260"/>
            <a:stretch/>
          </p:blipFill>
          <p:spPr bwMode="auto">
            <a:xfrm>
              <a:off x="6236262" y="4370711"/>
              <a:ext cx="1473076" cy="1608449"/>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60831" t="30569" r="9687" b="46502"/>
            <a:stretch/>
          </p:blipFill>
          <p:spPr bwMode="auto">
            <a:xfrm>
              <a:off x="8320325" y="1256416"/>
              <a:ext cx="2810510" cy="130365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0936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6540-2574-4947-8C34-307690CDF5CE}"/>
              </a:ext>
            </a:extLst>
          </p:cNvPr>
          <p:cNvSpPr>
            <a:spLocks noGrp="1"/>
          </p:cNvSpPr>
          <p:nvPr>
            <p:ph type="title"/>
          </p:nvPr>
        </p:nvSpPr>
        <p:spPr/>
        <p:txBody>
          <a:bodyPr/>
          <a:lstStyle/>
          <a:p>
            <a:r>
              <a:rPr lang="en-US" dirty="0"/>
              <a:t>Two National Approaches </a:t>
            </a:r>
          </a:p>
        </p:txBody>
      </p:sp>
      <p:sp>
        <p:nvSpPr>
          <p:cNvPr id="3" name="Content Placeholder 2">
            <a:extLst>
              <a:ext uri="{FF2B5EF4-FFF2-40B4-BE49-F238E27FC236}">
                <a16:creationId xmlns:a16="http://schemas.microsoft.com/office/drawing/2014/main" id="{3764C6E7-F57F-FD46-B135-27DDC712F773}"/>
              </a:ext>
            </a:extLst>
          </p:cNvPr>
          <p:cNvSpPr>
            <a:spLocks noGrp="1"/>
          </p:cNvSpPr>
          <p:nvPr>
            <p:ph idx="1"/>
          </p:nvPr>
        </p:nvSpPr>
        <p:spPr/>
        <p:txBody>
          <a:bodyPr/>
          <a:lstStyle/>
          <a:p>
            <a:r>
              <a:rPr lang="en-US" dirty="0"/>
              <a:t>Collaboration for Effective Educator Development Accountability and Reform -CEEDAR Center </a:t>
            </a:r>
          </a:p>
          <a:p>
            <a:pPr marL="0" indent="0">
              <a:buNone/>
            </a:pPr>
            <a:endParaRPr lang="en-US" dirty="0"/>
          </a:p>
          <a:p>
            <a:r>
              <a:rPr lang="en-US" dirty="0"/>
              <a:t>Diverse and Learner Ready Teacher Initiative- DLRT </a:t>
            </a:r>
          </a:p>
        </p:txBody>
      </p:sp>
      <p:sp>
        <p:nvSpPr>
          <p:cNvPr id="4" name="Slide Number Placeholder 3">
            <a:extLst>
              <a:ext uri="{FF2B5EF4-FFF2-40B4-BE49-F238E27FC236}">
                <a16:creationId xmlns:a16="http://schemas.microsoft.com/office/drawing/2014/main" id="{7D9D9FEA-9780-6B4A-9745-A6AA25C9FE38}"/>
              </a:ext>
            </a:extLst>
          </p:cNvPr>
          <p:cNvSpPr>
            <a:spLocks noGrp="1"/>
          </p:cNvSpPr>
          <p:nvPr>
            <p:ph type="sldNum" sz="quarter" idx="12"/>
          </p:nvPr>
        </p:nvSpPr>
        <p:spPr/>
        <p:txBody>
          <a:bodyPr/>
          <a:lstStyle/>
          <a:p>
            <a:fld id="{B90A4184-460D-9148-B9D1-7566FBEE2D09}" type="slidenum">
              <a:rPr lang="en-US" smtClean="0"/>
              <a:pPr/>
              <a:t>11</a:t>
            </a:fld>
            <a:endParaRPr lang="en-US" dirty="0"/>
          </a:p>
        </p:txBody>
      </p:sp>
    </p:spTree>
    <p:extLst>
      <p:ext uri="{BB962C8B-B14F-4D97-AF65-F5344CB8AC3E}">
        <p14:creationId xmlns:p14="http://schemas.microsoft.com/office/powerpoint/2010/main" val="284840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Comprehensive Pipeline &amp; Systems Approach</a:t>
            </a:r>
          </a:p>
        </p:txBody>
      </p:sp>
      <p:grpSp>
        <p:nvGrpSpPr>
          <p:cNvPr id="12" name="Group 4"/>
          <p:cNvGrpSpPr>
            <a:grpSpLocks/>
          </p:cNvGrpSpPr>
          <p:nvPr/>
        </p:nvGrpSpPr>
        <p:grpSpPr bwMode="auto">
          <a:xfrm>
            <a:off x="864974" y="1680519"/>
            <a:ext cx="10307631" cy="2522547"/>
            <a:chOff x="457196" y="3346110"/>
            <a:chExt cx="5338951" cy="1213411"/>
          </a:xfrm>
        </p:grpSpPr>
        <p:sp>
          <p:nvSpPr>
            <p:cNvPr id="13" name="Rectangle 12"/>
            <p:cNvSpPr/>
            <p:nvPr/>
          </p:nvSpPr>
          <p:spPr bwMode="auto">
            <a:xfrm>
              <a:off x="457196" y="3346110"/>
              <a:ext cx="1299692" cy="1213411"/>
            </a:xfrm>
            <a:prstGeom prst="rect">
              <a:avLst/>
            </a:prstGeom>
            <a:solidFill>
              <a:srgbClr val="006B6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fontAlgn="base">
                <a:lnSpc>
                  <a:spcPct val="93000"/>
                </a:lnSpc>
                <a:spcBef>
                  <a:spcPct val="0"/>
                </a:spcBef>
                <a:spcAft>
                  <a:spcPct val="0"/>
                </a:spcAft>
                <a:buClr>
                  <a:srgbClr val="000000"/>
                </a:buClr>
                <a:buSzPct val="100000"/>
                <a:defRPr/>
              </a:pPr>
              <a:r>
                <a:rPr lang="en-US" sz="3200" dirty="0">
                  <a:solidFill>
                    <a:schemeClr val="bg1"/>
                  </a:solidFill>
                  <a:ea typeface="Tahoma" panose="020B0604030504040204" pitchFamily="34" charset="0"/>
                  <a:cs typeface="Tahoma" panose="020B0604030504040204" pitchFamily="34" charset="0"/>
                </a:rPr>
                <a:t>Attract</a:t>
              </a:r>
            </a:p>
          </p:txBody>
        </p:sp>
        <p:sp>
          <p:nvSpPr>
            <p:cNvPr id="14" name="Rectangle 13"/>
            <p:cNvSpPr/>
            <p:nvPr/>
          </p:nvSpPr>
          <p:spPr bwMode="auto">
            <a:xfrm>
              <a:off x="1803616" y="3346110"/>
              <a:ext cx="1298606" cy="1213411"/>
            </a:xfrm>
            <a:prstGeom prst="rect">
              <a:avLst/>
            </a:prstGeom>
            <a:solidFill>
              <a:srgbClr val="0070C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fontAlgn="base">
                <a:lnSpc>
                  <a:spcPct val="93000"/>
                </a:lnSpc>
                <a:spcBef>
                  <a:spcPct val="0"/>
                </a:spcBef>
                <a:spcAft>
                  <a:spcPct val="0"/>
                </a:spcAft>
                <a:buClr>
                  <a:srgbClr val="000000"/>
                </a:buClr>
                <a:buSzPct val="100000"/>
                <a:defRPr/>
              </a:pPr>
              <a:r>
                <a:rPr lang="en-US" sz="3200" dirty="0">
                  <a:solidFill>
                    <a:srgbClr val="FFFFFF"/>
                  </a:solidFill>
                  <a:ea typeface="Tahoma" panose="020B0604030504040204" pitchFamily="34" charset="0"/>
                  <a:cs typeface="Tahoma" panose="020B0604030504040204" pitchFamily="34" charset="0"/>
                </a:rPr>
                <a:t>Prepare</a:t>
              </a:r>
            </a:p>
          </p:txBody>
        </p:sp>
        <p:sp>
          <p:nvSpPr>
            <p:cNvPr id="15" name="Rectangle 14"/>
            <p:cNvSpPr/>
            <p:nvPr/>
          </p:nvSpPr>
          <p:spPr bwMode="auto">
            <a:xfrm>
              <a:off x="3150036" y="3346110"/>
              <a:ext cx="1298605" cy="1213411"/>
            </a:xfrm>
            <a:prstGeom prst="rect">
              <a:avLst/>
            </a:prstGeom>
            <a:solidFill>
              <a:srgbClr val="552988"/>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fontAlgn="base">
                <a:lnSpc>
                  <a:spcPct val="93000"/>
                </a:lnSpc>
                <a:spcBef>
                  <a:spcPct val="0"/>
                </a:spcBef>
                <a:spcAft>
                  <a:spcPct val="0"/>
                </a:spcAft>
                <a:buClr>
                  <a:srgbClr val="000000"/>
                </a:buClr>
                <a:buSzPct val="100000"/>
                <a:defRPr/>
              </a:pPr>
              <a:r>
                <a:rPr lang="en-US" sz="3200" dirty="0">
                  <a:solidFill>
                    <a:srgbClr val="FFFFFF"/>
                  </a:solidFill>
                  <a:ea typeface="Tahoma" panose="020B0604030504040204" pitchFamily="34" charset="0"/>
                  <a:cs typeface="Tahoma" panose="020B0604030504040204" pitchFamily="34" charset="0"/>
                </a:rPr>
                <a:t>Support</a:t>
              </a:r>
            </a:p>
          </p:txBody>
        </p:sp>
        <p:sp>
          <p:nvSpPr>
            <p:cNvPr id="16" name="Rectangle 15"/>
            <p:cNvSpPr/>
            <p:nvPr/>
          </p:nvSpPr>
          <p:spPr bwMode="auto">
            <a:xfrm>
              <a:off x="4496455" y="3346110"/>
              <a:ext cx="1299692" cy="1213411"/>
            </a:xfrm>
            <a:prstGeom prst="rect">
              <a:avLst/>
            </a:prstGeom>
            <a:solidFill>
              <a:srgbClr val="DE84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fontAlgn="base">
                <a:lnSpc>
                  <a:spcPct val="93000"/>
                </a:lnSpc>
                <a:spcBef>
                  <a:spcPct val="0"/>
                </a:spcBef>
                <a:spcAft>
                  <a:spcPct val="0"/>
                </a:spcAft>
                <a:buClr>
                  <a:srgbClr val="000000"/>
                </a:buClr>
                <a:buSzPct val="100000"/>
                <a:defRPr/>
              </a:pPr>
              <a:r>
                <a:rPr lang="en-US" sz="3200" dirty="0">
                  <a:solidFill>
                    <a:srgbClr val="FFFFFF"/>
                  </a:solidFill>
                  <a:ea typeface="Tahoma" panose="020B0604030504040204" pitchFamily="34" charset="0"/>
                  <a:cs typeface="Tahoma" panose="020B0604030504040204" pitchFamily="34" charset="0"/>
                </a:rPr>
                <a:t>Retain</a:t>
              </a:r>
            </a:p>
          </p:txBody>
        </p:sp>
      </p:grpSp>
      <p:cxnSp>
        <p:nvCxnSpPr>
          <p:cNvPr id="27" name="Straight Arrow Connector 26"/>
          <p:cNvCxnSpPr/>
          <p:nvPr/>
        </p:nvCxnSpPr>
        <p:spPr>
          <a:xfrm flipV="1">
            <a:off x="1394456" y="4568516"/>
            <a:ext cx="9046029" cy="1632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34896" y="4871200"/>
            <a:ext cx="4165148" cy="769441"/>
          </a:xfrm>
          <a:prstGeom prst="rect">
            <a:avLst/>
          </a:prstGeom>
          <a:noFill/>
        </p:spPr>
        <p:txBody>
          <a:bodyPr wrap="square" rtlCol="0">
            <a:spAutoFit/>
          </a:bodyPr>
          <a:lstStyle/>
          <a:p>
            <a:pPr algn="ctr" fontAlgn="base">
              <a:spcBef>
                <a:spcPct val="0"/>
              </a:spcBef>
              <a:spcAft>
                <a:spcPct val="0"/>
              </a:spcAft>
            </a:pPr>
            <a:r>
              <a:rPr lang="en-US" sz="4400" b="1" dirty="0">
                <a:solidFill>
                  <a:schemeClr val="bg1"/>
                </a:solidFill>
                <a:ea typeface="ＭＳ Ｐゴシック" panose="020B0600070205080204" pitchFamily="34" charset="-128"/>
              </a:rPr>
              <a:t>DATA</a:t>
            </a:r>
          </a:p>
        </p:txBody>
      </p:sp>
    </p:spTree>
    <p:extLst>
      <p:ext uri="{BB962C8B-B14F-4D97-AF65-F5344CB8AC3E}">
        <p14:creationId xmlns:p14="http://schemas.microsoft.com/office/powerpoint/2010/main" val="354634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0D8D-0557-7A40-A4E5-FFC48ABE7A7E}"/>
              </a:ext>
            </a:extLst>
          </p:cNvPr>
          <p:cNvSpPr>
            <a:spLocks noGrp="1"/>
          </p:cNvSpPr>
          <p:nvPr>
            <p:ph type="title"/>
          </p:nvPr>
        </p:nvSpPr>
        <p:spPr>
          <a:xfrm>
            <a:off x="838200" y="500732"/>
            <a:ext cx="10515600" cy="1011688"/>
          </a:xfrm>
        </p:spPr>
        <p:txBody>
          <a:bodyPr>
            <a:normAutofit fontScale="90000"/>
          </a:bodyPr>
          <a:lstStyle/>
          <a:p>
            <a:r>
              <a:rPr lang="en-US" sz="4000" dirty="0" err="1"/>
              <a:t>Ceedar</a:t>
            </a:r>
            <a:r>
              <a:rPr lang="en-US" sz="4000" dirty="0"/>
              <a:t> center</a:t>
            </a:r>
            <a:br>
              <a:rPr lang="en-US" dirty="0"/>
            </a:br>
            <a:r>
              <a:rPr lang="en-US" dirty="0"/>
              <a:t> </a:t>
            </a:r>
          </a:p>
        </p:txBody>
      </p:sp>
      <p:graphicFrame>
        <p:nvGraphicFramePr>
          <p:cNvPr id="5" name="Content Placeholder 3" descr="Focus Areas of CEEDAR are: Preparation Program Reform; Preparation Program Evaluation; and Standards, Licensure, and Program Accreditation across general education, special education, and leadership.">
            <a:extLst>
              <a:ext uri="{FF2B5EF4-FFF2-40B4-BE49-F238E27FC236}">
                <a16:creationId xmlns:a16="http://schemas.microsoft.com/office/drawing/2014/main" id="{CF871F4D-5275-884C-820A-0A6F867343DD}"/>
              </a:ext>
            </a:extLst>
          </p:cNvPr>
          <p:cNvGraphicFramePr>
            <a:graphicFrameLocks noGrp="1"/>
          </p:cNvGraphicFramePr>
          <p:nvPr>
            <p:ph idx="1"/>
            <p:extLst>
              <p:ext uri="{D42A27DB-BD31-4B8C-83A1-F6EECF244321}">
                <p14:modId xmlns:p14="http://schemas.microsoft.com/office/powerpoint/2010/main" val="1822376798"/>
              </p:ext>
            </p:extLst>
          </p:nvPr>
        </p:nvGraphicFramePr>
        <p:xfrm>
          <a:off x="2151278" y="1557522"/>
          <a:ext cx="10687373"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FF3C0C3-B9E7-C442-82F5-E0DD8D5A5EDA}"/>
              </a:ext>
            </a:extLst>
          </p:cNvPr>
          <p:cNvSpPr>
            <a:spLocks noGrp="1"/>
          </p:cNvSpPr>
          <p:nvPr>
            <p:ph type="sldNum" sz="quarter" idx="12"/>
          </p:nvPr>
        </p:nvSpPr>
        <p:spPr/>
        <p:txBody>
          <a:bodyPr/>
          <a:lstStyle/>
          <a:p>
            <a:fld id="{B90A4184-460D-9148-B9D1-7566FBEE2D09}" type="slidenum">
              <a:rPr lang="en-US" smtClean="0"/>
              <a:pPr/>
              <a:t>13</a:t>
            </a:fld>
            <a:endParaRPr lang="en-US" dirty="0"/>
          </a:p>
        </p:txBody>
      </p:sp>
      <p:sp>
        <p:nvSpPr>
          <p:cNvPr id="3" name="TextBox 2">
            <a:extLst>
              <a:ext uri="{FF2B5EF4-FFF2-40B4-BE49-F238E27FC236}">
                <a16:creationId xmlns:a16="http://schemas.microsoft.com/office/drawing/2014/main" id="{AC7705EC-3BBD-A847-A5E8-D5554B04E0BA}"/>
              </a:ext>
            </a:extLst>
          </p:cNvPr>
          <p:cNvSpPr txBox="1"/>
          <p:nvPr/>
        </p:nvSpPr>
        <p:spPr>
          <a:xfrm>
            <a:off x="278336" y="3137483"/>
            <a:ext cx="2432807"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itchFamily="2" charset="2"/>
              <a:buChar char="ü"/>
            </a:pPr>
            <a:r>
              <a:rPr lang="en-US" dirty="0"/>
              <a:t>Alignment</a:t>
            </a:r>
          </a:p>
          <a:p>
            <a:pPr marL="285750" indent="-285750">
              <a:buFont typeface="Wingdings" pitchFamily="2" charset="2"/>
              <a:buChar char="ü"/>
            </a:pPr>
            <a:endParaRPr lang="en-US" dirty="0"/>
          </a:p>
          <a:p>
            <a:pPr marL="285750" indent="-285750">
              <a:buFont typeface="Wingdings" pitchFamily="2" charset="2"/>
              <a:buChar char="ü"/>
            </a:pPr>
            <a:r>
              <a:rPr lang="en-US" dirty="0"/>
              <a:t>Data Collection &amp; Use</a:t>
            </a:r>
          </a:p>
          <a:p>
            <a:pPr marL="285750" indent="-285750">
              <a:buFont typeface="Wingdings" pitchFamily="2" charset="2"/>
              <a:buChar char="ü"/>
            </a:pPr>
            <a:endParaRPr lang="en-US" dirty="0"/>
          </a:p>
          <a:p>
            <a:pPr marL="285750" indent="-285750">
              <a:buFont typeface="Wingdings" pitchFamily="2" charset="2"/>
              <a:buChar char="ü"/>
            </a:pPr>
            <a:r>
              <a:rPr lang="en-US" dirty="0"/>
              <a:t>Equity &amp; Access</a:t>
            </a:r>
          </a:p>
        </p:txBody>
      </p:sp>
      <p:cxnSp>
        <p:nvCxnSpPr>
          <p:cNvPr id="9" name="Straight Connector 8">
            <a:extLst>
              <a:ext uri="{FF2B5EF4-FFF2-40B4-BE49-F238E27FC236}">
                <a16:creationId xmlns:a16="http://schemas.microsoft.com/office/drawing/2014/main" id="{BF09FA7F-815C-1C4C-B449-150E9894B309}"/>
              </a:ext>
            </a:extLst>
          </p:cNvPr>
          <p:cNvCxnSpPr>
            <a:cxnSpLocks/>
          </p:cNvCxnSpPr>
          <p:nvPr/>
        </p:nvCxnSpPr>
        <p:spPr>
          <a:xfrm>
            <a:off x="2711143" y="3917659"/>
            <a:ext cx="60250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08862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F3C0C3-B9E7-C442-82F5-E0DD8D5A5EDA}"/>
              </a:ext>
            </a:extLst>
          </p:cNvPr>
          <p:cNvSpPr>
            <a:spLocks noGrp="1"/>
          </p:cNvSpPr>
          <p:nvPr>
            <p:ph type="sldNum" sz="quarter" idx="12"/>
          </p:nvPr>
        </p:nvSpPr>
        <p:spPr/>
        <p:txBody>
          <a:bodyPr/>
          <a:lstStyle/>
          <a:p>
            <a:fld id="{B90A4184-460D-9148-B9D1-7566FBEE2D09}" type="slidenum">
              <a:rPr lang="en-US" smtClean="0"/>
              <a:pPr/>
              <a:t>14</a:t>
            </a:fld>
            <a:endParaRPr lang="en-US" dirty="0"/>
          </a:p>
        </p:txBody>
      </p:sp>
      <p:sp>
        <p:nvSpPr>
          <p:cNvPr id="8" name="Content Placeholder 7">
            <a:extLst>
              <a:ext uri="{FF2B5EF4-FFF2-40B4-BE49-F238E27FC236}">
                <a16:creationId xmlns:a16="http://schemas.microsoft.com/office/drawing/2014/main" id="{638338FB-740C-F34F-8CF8-DFFCB8F4B28A}"/>
              </a:ext>
            </a:extLst>
          </p:cNvPr>
          <p:cNvSpPr>
            <a:spLocks noGrp="1"/>
          </p:cNvSpPr>
          <p:nvPr>
            <p:ph idx="1"/>
          </p:nvPr>
        </p:nvSpPr>
        <p:spPr>
          <a:xfrm>
            <a:off x="949411" y="1312419"/>
            <a:ext cx="10515600" cy="4904445"/>
          </a:xfrm>
        </p:spPr>
        <p:txBody>
          <a:bodyPr>
            <a:normAutofit/>
          </a:bodyPr>
          <a:lstStyle/>
          <a:p>
            <a:r>
              <a:rPr lang="en-US" dirty="0"/>
              <a:t>9 states, 2 goals:</a:t>
            </a:r>
          </a:p>
          <a:p>
            <a:pPr lvl="1"/>
            <a:r>
              <a:rPr lang="en-US" dirty="0"/>
              <a:t>Increase the racial diversity of the teacher workforce to reflect the racial diversity of K12 students</a:t>
            </a:r>
          </a:p>
          <a:p>
            <a:pPr lvl="1"/>
            <a:r>
              <a:rPr lang="en-US" dirty="0"/>
              <a:t>Ensure all teachers, regardless of race, demonstrate culturally responsive practice</a:t>
            </a:r>
          </a:p>
          <a:p>
            <a:pPr marL="457200" lvl="1" indent="0">
              <a:buNone/>
            </a:pPr>
            <a:endParaRPr lang="en-US" dirty="0"/>
          </a:p>
          <a:p>
            <a:r>
              <a:rPr lang="en-US" dirty="0"/>
              <a:t>State Policy Levers– preservice space</a:t>
            </a:r>
          </a:p>
          <a:p>
            <a:pPr lvl="1"/>
            <a:r>
              <a:rPr lang="en-US" dirty="0"/>
              <a:t>Licensure</a:t>
            </a:r>
          </a:p>
          <a:p>
            <a:pPr lvl="1"/>
            <a:r>
              <a:rPr lang="en-US" dirty="0"/>
              <a:t>Ed prep program approval</a:t>
            </a:r>
          </a:p>
          <a:p>
            <a:pPr lvl="1"/>
            <a:r>
              <a:rPr lang="en-US" dirty="0"/>
              <a:t>Data collection, analysis and reporting</a:t>
            </a:r>
          </a:p>
          <a:p>
            <a:pPr lvl="1"/>
            <a:endParaRPr lang="en-US" dirty="0"/>
          </a:p>
          <a:p>
            <a:endParaRPr lang="en-US" dirty="0"/>
          </a:p>
          <a:p>
            <a:pPr marL="914400" lvl="1" indent="-457200">
              <a:buFont typeface="+mj-lt"/>
              <a:buAutoNum type="arabicParenR"/>
            </a:pPr>
            <a:endParaRPr lang="en-US" dirty="0"/>
          </a:p>
          <a:p>
            <a:pPr marL="914400" lvl="1" indent="-457200">
              <a:buFont typeface="+mj-lt"/>
              <a:buAutoNum type="arabicParenR"/>
            </a:pPr>
            <a:endParaRPr lang="en-US" dirty="0"/>
          </a:p>
        </p:txBody>
      </p:sp>
      <p:sp>
        <p:nvSpPr>
          <p:cNvPr id="6" name="TextBox 5">
            <a:extLst>
              <a:ext uri="{FF2B5EF4-FFF2-40B4-BE49-F238E27FC236}">
                <a16:creationId xmlns:a16="http://schemas.microsoft.com/office/drawing/2014/main" id="{E31E21F9-5CEF-6143-862D-4F2C3915A260}"/>
              </a:ext>
            </a:extLst>
          </p:cNvPr>
          <p:cNvSpPr txBox="1"/>
          <p:nvPr/>
        </p:nvSpPr>
        <p:spPr>
          <a:xfrm>
            <a:off x="949411" y="472440"/>
            <a:ext cx="10312949" cy="646331"/>
          </a:xfrm>
          <a:prstGeom prst="rect">
            <a:avLst/>
          </a:prstGeom>
          <a:noFill/>
        </p:spPr>
        <p:txBody>
          <a:bodyPr wrap="square" rtlCol="0">
            <a:spAutoFit/>
          </a:bodyPr>
          <a:lstStyle/>
          <a:p>
            <a:pPr algn="ctr"/>
            <a:r>
              <a:rPr lang="en-US" sz="3600" dirty="0">
                <a:solidFill>
                  <a:schemeClr val="bg1"/>
                </a:solidFill>
              </a:rPr>
              <a:t>CCSSO’s Diverse and Learner Ready Initiative </a:t>
            </a:r>
          </a:p>
        </p:txBody>
      </p:sp>
    </p:spTree>
    <p:extLst>
      <p:ext uri="{BB962C8B-B14F-4D97-AF65-F5344CB8AC3E}">
        <p14:creationId xmlns:p14="http://schemas.microsoft.com/office/powerpoint/2010/main" val="59385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15600" y="182832"/>
            <a:ext cx="6166355" cy="798567"/>
          </a:xfrm>
          <a:prstGeom prst="rect">
            <a:avLst/>
          </a:prstGeom>
        </p:spPr>
        <p:txBody>
          <a:bodyPr spcFirstLastPara="1" vert="horz" wrap="square" lIns="121900" tIns="121900" rIns="121900" bIns="121900" rtlCol="0" anchor="t" anchorCtr="0">
            <a:noAutofit/>
          </a:bodyPr>
          <a:lstStyle/>
          <a:p>
            <a:r>
              <a:rPr lang="en-US" sz="3333" b="1" dirty="0">
                <a:solidFill>
                  <a:srgbClr val="FFC000"/>
                </a:solidFill>
                <a:latin typeface="Arial"/>
                <a:ea typeface="Arial"/>
                <a:cs typeface="Arial"/>
                <a:sym typeface="Arial"/>
              </a:rPr>
              <a:t>Colorado Approach</a:t>
            </a:r>
            <a:endParaRPr sz="3200" dirty="0"/>
          </a:p>
        </p:txBody>
      </p:sp>
      <p:sp>
        <p:nvSpPr>
          <p:cNvPr id="103" name="Google Shape;103;p20"/>
          <p:cNvSpPr txBox="1">
            <a:spLocks noGrp="1"/>
          </p:cNvSpPr>
          <p:nvPr>
            <p:ph type="body" idx="1"/>
          </p:nvPr>
        </p:nvSpPr>
        <p:spPr>
          <a:xfrm>
            <a:off x="415600" y="833529"/>
            <a:ext cx="7673200" cy="5686571"/>
          </a:xfrm>
          <a:prstGeom prst="rect">
            <a:avLst/>
          </a:prstGeom>
        </p:spPr>
        <p:txBody>
          <a:bodyPr spcFirstLastPara="1" vert="horz" wrap="square" lIns="121900" tIns="121900" rIns="121900" bIns="121900" rtlCol="0" anchor="t" anchorCtr="0">
            <a:noAutofit/>
          </a:bodyPr>
          <a:lstStyle/>
          <a:p>
            <a:pPr marL="0" indent="0">
              <a:lnSpc>
                <a:spcPct val="95000"/>
              </a:lnSpc>
              <a:spcBef>
                <a:spcPts val="1867"/>
              </a:spcBef>
              <a:buClr>
                <a:srgbClr val="000000"/>
              </a:buClr>
              <a:buSzPts val="1100"/>
              <a:buNone/>
            </a:pPr>
            <a:r>
              <a:rPr lang="en" sz="2800" b="1" dirty="0">
                <a:solidFill>
                  <a:srgbClr val="FFFFFF"/>
                </a:solidFill>
                <a:latin typeface="Arial"/>
                <a:ea typeface="Arial"/>
                <a:cs typeface="Arial"/>
                <a:sym typeface="Arial"/>
              </a:rPr>
              <a:t>Context:</a:t>
            </a:r>
            <a:endParaRPr sz="2800" b="1" dirty="0">
              <a:solidFill>
                <a:srgbClr val="FFFFFF"/>
              </a:solidFill>
              <a:latin typeface="Arial"/>
              <a:ea typeface="Arial"/>
              <a:cs typeface="Arial"/>
              <a:sym typeface="Arial"/>
            </a:endParaRPr>
          </a:p>
          <a:p>
            <a:pPr indent="-457189">
              <a:lnSpc>
                <a:spcPct val="95000"/>
              </a:lnSpc>
              <a:spcBef>
                <a:spcPts val="1867"/>
              </a:spcBef>
              <a:buSzPts val="1800"/>
              <a:buFont typeface="Arial"/>
              <a:buChar char="●"/>
            </a:pPr>
            <a:r>
              <a:rPr lang="en" sz="2600" dirty="0">
                <a:solidFill>
                  <a:srgbClr val="FFFFFF"/>
                </a:solidFill>
                <a:latin typeface="Arial"/>
                <a:ea typeface="Arial"/>
                <a:cs typeface="Arial"/>
                <a:sym typeface="Arial"/>
              </a:rPr>
              <a:t>CDE ( 2017). Teacher Shortages Across the Nation and Colorado: Similar Issues, Varying Magnitudes;</a:t>
            </a:r>
            <a:endParaRPr sz="2600" dirty="0">
              <a:solidFill>
                <a:srgbClr val="FFFFFF"/>
              </a:solidFill>
              <a:latin typeface="Arial"/>
              <a:ea typeface="Arial"/>
              <a:cs typeface="Arial"/>
              <a:sym typeface="Arial"/>
            </a:endParaRPr>
          </a:p>
          <a:p>
            <a:pPr indent="-457189">
              <a:lnSpc>
                <a:spcPct val="95000"/>
              </a:lnSpc>
              <a:buSzPts val="1800"/>
              <a:buFont typeface="Arial"/>
              <a:buChar char="●"/>
            </a:pPr>
            <a:r>
              <a:rPr lang="en" sz="2600" dirty="0">
                <a:solidFill>
                  <a:srgbClr val="FFFFFF"/>
                </a:solidFill>
                <a:latin typeface="Arial"/>
                <a:ea typeface="Arial"/>
                <a:cs typeface="Arial"/>
                <a:sym typeface="Arial"/>
              </a:rPr>
              <a:t>A finding: mismatch between the diversity of the overall student population and that of the teacher workforce;</a:t>
            </a:r>
            <a:endParaRPr sz="2600" dirty="0">
              <a:solidFill>
                <a:srgbClr val="FFFFFF"/>
              </a:solidFill>
              <a:latin typeface="Arial"/>
              <a:ea typeface="Arial"/>
              <a:cs typeface="Arial"/>
              <a:sym typeface="Arial"/>
            </a:endParaRPr>
          </a:p>
          <a:p>
            <a:pPr indent="-457189">
              <a:lnSpc>
                <a:spcPct val="95000"/>
              </a:lnSpc>
              <a:buSzPts val="1800"/>
              <a:buFont typeface="Arial"/>
              <a:buChar char="●"/>
            </a:pPr>
            <a:r>
              <a:rPr lang="en-US" sz="2600" dirty="0">
                <a:solidFill>
                  <a:srgbClr val="FFFFFF"/>
                </a:solidFill>
                <a:latin typeface="Arial"/>
                <a:ea typeface="Arial"/>
                <a:cs typeface="Arial"/>
                <a:sym typeface="Arial"/>
              </a:rPr>
              <a:t>Teachers not prepared to address the needs of culturally and linguistically diverse students in their instructional practices</a:t>
            </a:r>
            <a:endParaRPr sz="2600" dirty="0">
              <a:solidFill>
                <a:srgbClr val="FFFFFF"/>
              </a:solidFill>
              <a:latin typeface="Arial"/>
              <a:ea typeface="Arial"/>
              <a:cs typeface="Arial"/>
              <a:sym typeface="Arial"/>
            </a:endParaRPr>
          </a:p>
          <a:p>
            <a:pPr marL="0" indent="0">
              <a:spcBef>
                <a:spcPts val="267"/>
              </a:spcBef>
              <a:spcAft>
                <a:spcPts val="2133"/>
              </a:spcAft>
              <a:buNone/>
            </a:pPr>
            <a:endParaRPr sz="2400" dirty="0"/>
          </a:p>
        </p:txBody>
      </p:sp>
      <p:pic>
        <p:nvPicPr>
          <p:cNvPr id="104" name="Google Shape;104;p20"/>
          <p:cNvPicPr preferRelativeResize="0"/>
          <p:nvPr/>
        </p:nvPicPr>
        <p:blipFill>
          <a:blip r:embed="rId3">
            <a:alphaModFix/>
          </a:blip>
          <a:stretch>
            <a:fillRect/>
          </a:stretch>
        </p:blipFill>
        <p:spPr>
          <a:xfrm>
            <a:off x="8088600" y="6094400"/>
            <a:ext cx="4103400" cy="763600"/>
          </a:xfrm>
          <a:prstGeom prst="rect">
            <a:avLst/>
          </a:prstGeom>
          <a:noFill/>
          <a:ln>
            <a:noFill/>
          </a:ln>
        </p:spPr>
      </p:pic>
      <p:pic>
        <p:nvPicPr>
          <p:cNvPr id="105" name="Google Shape;105;p20"/>
          <p:cNvPicPr preferRelativeResize="0"/>
          <p:nvPr/>
        </p:nvPicPr>
        <p:blipFill>
          <a:blip r:embed="rId4">
            <a:alphaModFix/>
          </a:blip>
          <a:stretch>
            <a:fillRect/>
          </a:stretch>
        </p:blipFill>
        <p:spPr>
          <a:xfrm>
            <a:off x="8514718" y="833529"/>
            <a:ext cx="3540967" cy="4920200"/>
          </a:xfrm>
          <a:prstGeom prst="rect">
            <a:avLst/>
          </a:prstGeom>
          <a:noFill/>
          <a:ln>
            <a:noFill/>
          </a:ln>
        </p:spPr>
      </p:pic>
      <p:pic>
        <p:nvPicPr>
          <p:cNvPr id="106" name="Google Shape;106;p20"/>
          <p:cNvPicPr preferRelativeResize="0"/>
          <p:nvPr/>
        </p:nvPicPr>
        <p:blipFill>
          <a:blip r:embed="rId5">
            <a:alphaModFix/>
          </a:blip>
          <a:stretch>
            <a:fillRect/>
          </a:stretch>
        </p:blipFill>
        <p:spPr>
          <a:xfrm>
            <a:off x="10380333" y="1"/>
            <a:ext cx="1811667" cy="1159100"/>
          </a:xfrm>
          <a:prstGeom prst="rect">
            <a:avLst/>
          </a:prstGeom>
          <a:noFill/>
          <a:ln>
            <a:noFill/>
          </a:ln>
        </p:spPr>
      </p:pic>
    </p:spTree>
    <p:extLst>
      <p:ext uri="{BB962C8B-B14F-4D97-AF65-F5344CB8AC3E}">
        <p14:creationId xmlns:p14="http://schemas.microsoft.com/office/powerpoint/2010/main" val="418459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15600" y="336433"/>
            <a:ext cx="11360800" cy="763600"/>
          </a:xfrm>
          <a:prstGeom prst="rect">
            <a:avLst/>
          </a:prstGeom>
        </p:spPr>
        <p:txBody>
          <a:bodyPr spcFirstLastPara="1" vert="horz" wrap="square" lIns="121900" tIns="121900" rIns="121900" bIns="121900" rtlCol="0" anchor="t" anchorCtr="0">
            <a:noAutofit/>
          </a:bodyPr>
          <a:lstStyle/>
          <a:p>
            <a:pPr>
              <a:buClr>
                <a:srgbClr val="000000"/>
              </a:buClr>
              <a:buSzPts val="1100"/>
            </a:pPr>
            <a:r>
              <a:rPr lang="en" sz="2667">
                <a:solidFill>
                  <a:srgbClr val="FFFFFF"/>
                </a:solidFill>
                <a:latin typeface="Arial"/>
                <a:ea typeface="Arial"/>
                <a:cs typeface="Arial"/>
                <a:sym typeface="Arial"/>
              </a:rPr>
              <a:t>Proportion of minority students in CO: 43%</a:t>
            </a:r>
            <a:endParaRPr sz="2667">
              <a:solidFill>
                <a:srgbClr val="FFFFFF"/>
              </a:solidFill>
              <a:latin typeface="Arial"/>
              <a:ea typeface="Arial"/>
              <a:cs typeface="Arial"/>
              <a:sym typeface="Arial"/>
            </a:endParaRPr>
          </a:p>
          <a:p>
            <a:r>
              <a:rPr lang="en" sz="2667">
                <a:solidFill>
                  <a:srgbClr val="FFC000"/>
                </a:solidFill>
                <a:latin typeface="Arial"/>
                <a:ea typeface="Arial"/>
                <a:cs typeface="Arial"/>
                <a:sym typeface="Arial"/>
              </a:rPr>
              <a:t>Proportion of Teachers by Race/Ethnicity: 12% (National: 18%)</a:t>
            </a:r>
            <a:endParaRPr sz="2667"/>
          </a:p>
        </p:txBody>
      </p:sp>
      <p:sp>
        <p:nvSpPr>
          <p:cNvPr id="112" name="Google Shape;112;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113" name="Google Shape;113;p21"/>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14" name="Google Shape;114;p21"/>
          <p:cNvPicPr preferRelativeResize="0"/>
          <p:nvPr/>
        </p:nvPicPr>
        <p:blipFill>
          <a:blip r:embed="rId4">
            <a:alphaModFix/>
          </a:blip>
          <a:stretch>
            <a:fillRect/>
          </a:stretch>
        </p:blipFill>
        <p:spPr>
          <a:xfrm>
            <a:off x="415600" y="1378971"/>
            <a:ext cx="9098701" cy="5110867"/>
          </a:xfrm>
          <a:prstGeom prst="rect">
            <a:avLst/>
          </a:prstGeom>
          <a:noFill/>
          <a:ln>
            <a:noFill/>
          </a:ln>
        </p:spPr>
      </p:pic>
      <p:pic>
        <p:nvPicPr>
          <p:cNvPr id="115" name="Google Shape;115;p21"/>
          <p:cNvPicPr preferRelativeResize="0"/>
          <p:nvPr/>
        </p:nvPicPr>
        <p:blipFill>
          <a:blip r:embed="rId5">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253657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336433"/>
            <a:ext cx="9851600" cy="763600"/>
          </a:xfrm>
          <a:prstGeom prst="rect">
            <a:avLst/>
          </a:prstGeom>
        </p:spPr>
        <p:txBody>
          <a:bodyPr spcFirstLastPara="1" vert="horz" wrap="square" lIns="121900" tIns="121900" rIns="121900" bIns="121900" rtlCol="0" anchor="t" anchorCtr="0">
            <a:noAutofit/>
          </a:bodyPr>
          <a:lstStyle/>
          <a:p>
            <a:r>
              <a:rPr lang="en-US" dirty="0">
                <a:solidFill>
                  <a:srgbClr val="FFC000"/>
                </a:solidFill>
                <a:latin typeface="Arial"/>
                <a:ea typeface="Arial"/>
                <a:cs typeface="Arial"/>
                <a:sym typeface="Arial"/>
              </a:rPr>
              <a:t>CO State Level Effort: DLRT</a:t>
            </a:r>
            <a:endParaRPr dirty="0"/>
          </a:p>
        </p:txBody>
      </p:sp>
      <p:sp>
        <p:nvSpPr>
          <p:cNvPr id="121" name="Google Shape;121;p22"/>
          <p:cNvSpPr txBox="1">
            <a:spLocks noGrp="1"/>
          </p:cNvSpPr>
          <p:nvPr>
            <p:ph type="body" idx="1"/>
          </p:nvPr>
        </p:nvSpPr>
        <p:spPr>
          <a:xfrm>
            <a:off x="415600" y="1448972"/>
            <a:ext cx="11360800" cy="4747396"/>
          </a:xfrm>
          <a:prstGeom prst="rect">
            <a:avLst/>
          </a:prstGeom>
        </p:spPr>
        <p:txBody>
          <a:bodyPr spcFirstLastPara="1" vert="horz" wrap="square" lIns="121900" tIns="121900" rIns="121900" bIns="121900" rtlCol="0" anchor="t" anchorCtr="0">
            <a:noAutofit/>
          </a:bodyPr>
          <a:lstStyle/>
          <a:p>
            <a:pPr>
              <a:lnSpc>
                <a:spcPct val="95000"/>
              </a:lnSpc>
              <a:spcBef>
                <a:spcPts val="1867"/>
              </a:spcBef>
              <a:buFont typeface="Arial"/>
              <a:buChar char="●"/>
            </a:pPr>
            <a:r>
              <a:rPr lang="en-US" sz="2400" dirty="0">
                <a:solidFill>
                  <a:srgbClr val="FFFFFF"/>
                </a:solidFill>
                <a:latin typeface="Arial"/>
                <a:ea typeface="Arial"/>
                <a:cs typeface="Arial"/>
                <a:sym typeface="Arial"/>
              </a:rPr>
              <a:t>Pre DLRT effort: For Colorado Kids: Diversifying the Colorado Educator Pipeline (Educator Pipeline Strategic Implementation Team, Draft 2017)</a:t>
            </a:r>
            <a:endParaRPr lang="en" sz="2400" dirty="0">
              <a:solidFill>
                <a:srgbClr val="FFFFFF"/>
              </a:solidFill>
              <a:latin typeface="Arial"/>
              <a:ea typeface="Arial"/>
              <a:cs typeface="Arial"/>
              <a:sym typeface="Arial"/>
            </a:endParaRPr>
          </a:p>
          <a:p>
            <a:pPr>
              <a:lnSpc>
                <a:spcPct val="95000"/>
              </a:lnSpc>
              <a:spcBef>
                <a:spcPts val="1867"/>
              </a:spcBef>
              <a:buFont typeface="Arial"/>
              <a:buChar char="●"/>
            </a:pPr>
            <a:r>
              <a:rPr lang="en" sz="2400" dirty="0">
                <a:solidFill>
                  <a:srgbClr val="FFFFFF"/>
                </a:solidFill>
                <a:latin typeface="Arial"/>
                <a:ea typeface="Arial"/>
                <a:cs typeface="Arial"/>
                <a:sym typeface="Arial"/>
              </a:rPr>
              <a:t>CCSSO’s DLRT National Initiative has managed to encourage the state to pay specific attention to the challenges, which has led the state to systematically identify minority recruitment strategies employed in a variety of settings that have been proven to be more effective;</a:t>
            </a:r>
            <a:endParaRPr sz="2400" dirty="0">
              <a:solidFill>
                <a:srgbClr val="FFFFFF"/>
              </a:solidFill>
              <a:latin typeface="Arial"/>
              <a:ea typeface="Arial"/>
              <a:cs typeface="Arial"/>
              <a:sym typeface="Arial"/>
            </a:endParaRPr>
          </a:p>
          <a:p>
            <a:pPr indent="-491054">
              <a:lnSpc>
                <a:spcPct val="95000"/>
              </a:lnSpc>
              <a:buSzPts val="2200"/>
              <a:buFont typeface="Arial"/>
              <a:buChar char="●"/>
            </a:pPr>
            <a:r>
              <a:rPr lang="en" sz="2400" dirty="0">
                <a:solidFill>
                  <a:srgbClr val="FFFFFF"/>
                </a:solidFill>
                <a:latin typeface="Arial"/>
                <a:ea typeface="Arial"/>
                <a:cs typeface="Arial"/>
                <a:sym typeface="Arial"/>
              </a:rPr>
              <a:t>Colorado had been working on encouraging the teaching professionals to be culturally responsive, pressured by the Department of Justice. The DLRT initiative has helped validate and thus further encouraged policy changes that is making tangible impacts. </a:t>
            </a:r>
            <a:endParaRPr sz="2400" dirty="0">
              <a:solidFill>
                <a:srgbClr val="FFFFFF"/>
              </a:solidFill>
              <a:latin typeface="Arial"/>
              <a:ea typeface="Arial"/>
              <a:cs typeface="Arial"/>
              <a:sym typeface="Arial"/>
            </a:endParaRPr>
          </a:p>
          <a:p>
            <a:pPr marL="0" indent="0">
              <a:spcBef>
                <a:spcPts val="267"/>
              </a:spcBef>
              <a:spcAft>
                <a:spcPts val="2133"/>
              </a:spcAft>
              <a:buNone/>
            </a:pPr>
            <a:endParaRPr dirty="0"/>
          </a:p>
        </p:txBody>
      </p:sp>
      <p:pic>
        <p:nvPicPr>
          <p:cNvPr id="122" name="Google Shape;122;p22"/>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23" name="Google Shape;123;p22"/>
          <p:cNvPicPr preferRelativeResize="0"/>
          <p:nvPr/>
        </p:nvPicPr>
        <p:blipFill>
          <a:blip r:embed="rId4">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71432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336433"/>
            <a:ext cx="9851600" cy="763600"/>
          </a:xfrm>
          <a:prstGeom prst="rect">
            <a:avLst/>
          </a:prstGeom>
        </p:spPr>
        <p:txBody>
          <a:bodyPr spcFirstLastPara="1" vert="horz" wrap="square" lIns="121900" tIns="121900" rIns="121900" bIns="121900" rtlCol="0" anchor="t" anchorCtr="0">
            <a:noAutofit/>
          </a:bodyPr>
          <a:lstStyle/>
          <a:p>
            <a:r>
              <a:rPr lang="en-US" b="1" dirty="0">
                <a:solidFill>
                  <a:srgbClr val="FFC000"/>
                </a:solidFill>
              </a:rPr>
              <a:t>CO Theory of Action for Goal 1- DLRT</a:t>
            </a:r>
            <a:endParaRPr b="1" dirty="0">
              <a:solidFill>
                <a:srgbClr val="FFC000"/>
              </a:solidFill>
            </a:endParaRPr>
          </a:p>
        </p:txBody>
      </p:sp>
      <p:sp>
        <p:nvSpPr>
          <p:cNvPr id="121" name="Google Shape;121;p22"/>
          <p:cNvSpPr txBox="1">
            <a:spLocks noGrp="1"/>
          </p:cNvSpPr>
          <p:nvPr>
            <p:ph type="body" idx="1"/>
          </p:nvPr>
        </p:nvSpPr>
        <p:spPr>
          <a:xfrm>
            <a:off x="415600" y="1280160"/>
            <a:ext cx="11360800" cy="4712677"/>
          </a:xfrm>
          <a:prstGeom prst="rect">
            <a:avLst/>
          </a:prstGeom>
        </p:spPr>
        <p:txBody>
          <a:bodyPr spcFirstLastPara="1" vert="horz" wrap="square" lIns="121900" tIns="121900" rIns="121900" bIns="121900" rtlCol="0" anchor="t" anchorCtr="0">
            <a:noAutofit/>
          </a:bodyPr>
          <a:lstStyle/>
          <a:p>
            <a:pPr marL="152396" indent="0">
              <a:buNone/>
            </a:pPr>
            <a:r>
              <a:rPr lang="en-US" b="1" dirty="0">
                <a:solidFill>
                  <a:srgbClr val="FFFF00"/>
                </a:solidFill>
              </a:rPr>
              <a:t>If the State of Colorado</a:t>
            </a:r>
            <a:r>
              <a:rPr lang="en-US" dirty="0">
                <a:solidFill>
                  <a:srgbClr val="FFFF00"/>
                </a:solidFill>
              </a:rPr>
              <a:t> </a:t>
            </a:r>
            <a:r>
              <a:rPr lang="en-US" dirty="0"/>
              <a:t>creates opportunities for diverse candidates entering the education profession by: </a:t>
            </a:r>
          </a:p>
          <a:p>
            <a:pPr fontAlgn="base"/>
            <a:r>
              <a:rPr lang="en-US" dirty="0"/>
              <a:t>promoting multiple pathways into education as a career, including early career awareness and grow your own programs; </a:t>
            </a:r>
          </a:p>
          <a:p>
            <a:pPr fontAlgn="base"/>
            <a:r>
              <a:rPr lang="en-US" dirty="0"/>
              <a:t>developing a statewide Diverse Educator Alliance focused on support for diverse educator candidates and statewide district and EPP-based culturally responsive systems</a:t>
            </a:r>
          </a:p>
          <a:p>
            <a:pPr marL="152396" indent="0" fontAlgn="base">
              <a:buNone/>
            </a:pPr>
            <a:endParaRPr lang="en-US" dirty="0"/>
          </a:p>
          <a:p>
            <a:pPr marL="152396" indent="0">
              <a:buNone/>
            </a:pPr>
            <a:r>
              <a:rPr lang="en-US" b="1" dirty="0">
                <a:solidFill>
                  <a:srgbClr val="FFFF00"/>
                </a:solidFill>
              </a:rPr>
              <a:t>Then we will</a:t>
            </a:r>
            <a:r>
              <a:rPr lang="en-US" dirty="0">
                <a:solidFill>
                  <a:srgbClr val="FFFF00"/>
                </a:solidFill>
              </a:rPr>
              <a:t> </a:t>
            </a:r>
            <a:r>
              <a:rPr lang="en-US" dirty="0"/>
              <a:t>elevate the profession and recruit, attract, and retain an increased diverse educator workforce that is highly effective and purposefully reflective of our students population.</a:t>
            </a:r>
            <a:br>
              <a:rPr lang="en-US" dirty="0"/>
            </a:br>
            <a:endParaRPr dirty="0"/>
          </a:p>
        </p:txBody>
      </p:sp>
      <p:pic>
        <p:nvPicPr>
          <p:cNvPr id="122" name="Google Shape;122;p22"/>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23" name="Google Shape;123;p22"/>
          <p:cNvPicPr preferRelativeResize="0"/>
          <p:nvPr/>
        </p:nvPicPr>
        <p:blipFill>
          <a:blip r:embed="rId4">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98233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653A10-C5C2-4FB3-A598-22CCC679A4DC}"/>
              </a:ext>
            </a:extLst>
          </p:cNvPr>
          <p:cNvSpPr>
            <a:spLocks noGrp="1"/>
          </p:cNvSpPr>
          <p:nvPr>
            <p:ph type="body" idx="1"/>
          </p:nvPr>
        </p:nvSpPr>
        <p:spPr>
          <a:xfrm>
            <a:off x="5108552" y="590843"/>
            <a:ext cx="6667848" cy="5500990"/>
          </a:xfrm>
        </p:spPr>
        <p:txBody>
          <a:bodyPr/>
          <a:lstStyle/>
          <a:p>
            <a:pPr>
              <a:spcBef>
                <a:spcPts val="600"/>
              </a:spcBef>
              <a:spcAft>
                <a:spcPts val="600"/>
              </a:spcAft>
            </a:pPr>
            <a:r>
              <a:rPr lang="en-US" sz="3600" dirty="0"/>
              <a:t>Does your state have similar awareness of and/or eagerness to solve an urgent issue related to diversifying teacher pipeline and practices?</a:t>
            </a:r>
          </a:p>
          <a:p>
            <a:pPr>
              <a:spcBef>
                <a:spcPts val="600"/>
              </a:spcBef>
              <a:spcAft>
                <a:spcPts val="600"/>
              </a:spcAft>
            </a:pPr>
            <a:r>
              <a:rPr lang="en-US" sz="3600" dirty="0"/>
              <a:t>Are there already grass roots efforts that could leverage support from the state or vice versa?</a:t>
            </a:r>
          </a:p>
          <a:p>
            <a:pPr marL="152396" indent="0">
              <a:buNone/>
            </a:pPr>
            <a:endParaRPr lang="en-US" dirty="0"/>
          </a:p>
        </p:txBody>
      </p:sp>
      <p:pic>
        <p:nvPicPr>
          <p:cNvPr id="1026" name="Picture 2" descr="Image result for Stop and think">
            <a:extLst>
              <a:ext uri="{FF2B5EF4-FFF2-40B4-BE49-F238E27FC236}">
                <a16:creationId xmlns:a16="http://schemas.microsoft.com/office/drawing/2014/main" id="{2C663DE0-3B04-4EAB-9485-359573C2A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21" y="1536633"/>
            <a:ext cx="4524375"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6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0B0BC-4663-C242-8374-2055F7EADDE7}"/>
              </a:ext>
            </a:extLst>
          </p:cNvPr>
          <p:cNvSpPr>
            <a:spLocks noGrp="1"/>
          </p:cNvSpPr>
          <p:nvPr>
            <p:ph type="title"/>
          </p:nvPr>
        </p:nvSpPr>
        <p:spPr>
          <a:xfrm>
            <a:off x="333213" y="365125"/>
            <a:ext cx="10515600" cy="1325563"/>
          </a:xfrm>
        </p:spPr>
        <p:txBody>
          <a:bodyPr/>
          <a:lstStyle/>
          <a:p>
            <a:r>
              <a:rPr lang="en-US" dirty="0"/>
              <a:t>Today</a:t>
            </a:r>
          </a:p>
        </p:txBody>
      </p:sp>
      <p:sp>
        <p:nvSpPr>
          <p:cNvPr id="4" name="Slide Number Placeholder 3">
            <a:extLst>
              <a:ext uri="{FF2B5EF4-FFF2-40B4-BE49-F238E27FC236}">
                <a16:creationId xmlns:a16="http://schemas.microsoft.com/office/drawing/2014/main" id="{CF8B755A-738D-C445-A2FE-3D8DFBA66DFA}"/>
              </a:ext>
            </a:extLst>
          </p:cNvPr>
          <p:cNvSpPr>
            <a:spLocks noGrp="1"/>
          </p:cNvSpPr>
          <p:nvPr>
            <p:ph type="sldNum" sz="quarter" idx="12"/>
          </p:nvPr>
        </p:nvSpPr>
        <p:spPr/>
        <p:txBody>
          <a:bodyPr/>
          <a:lstStyle/>
          <a:p>
            <a:fld id="{B90A4184-460D-9148-B9D1-7566FBEE2D09}" type="slidenum">
              <a:rPr lang="en-US" smtClean="0"/>
              <a:pPr/>
              <a:t>2</a:t>
            </a:fld>
            <a:endParaRPr lang="en-US" dirty="0"/>
          </a:p>
        </p:txBody>
      </p:sp>
      <p:sp>
        <p:nvSpPr>
          <p:cNvPr id="6" name="Content Placeholder 2">
            <a:extLst>
              <a:ext uri="{FF2B5EF4-FFF2-40B4-BE49-F238E27FC236}">
                <a16:creationId xmlns:a16="http://schemas.microsoft.com/office/drawing/2014/main" id="{3F42214C-6730-4C45-89DE-9EFB80ABF019}"/>
              </a:ext>
            </a:extLst>
          </p:cNvPr>
          <p:cNvSpPr txBox="1">
            <a:spLocks/>
          </p:cNvSpPr>
          <p:nvPr/>
        </p:nvSpPr>
        <p:spPr>
          <a:xfrm>
            <a:off x="2105770" y="1410726"/>
            <a:ext cx="10515600" cy="42342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a:p>
            <a:r>
              <a:rPr lang="en-US" dirty="0"/>
              <a:t>Challenges </a:t>
            </a:r>
          </a:p>
          <a:p>
            <a:r>
              <a:rPr lang="en-US" dirty="0"/>
              <a:t>National Efforts</a:t>
            </a:r>
          </a:p>
          <a:p>
            <a:r>
              <a:rPr lang="en-US" dirty="0"/>
              <a:t>State Efforts</a:t>
            </a:r>
          </a:p>
          <a:p>
            <a:r>
              <a:rPr lang="en-US" dirty="0"/>
              <a:t>Resources  </a:t>
            </a:r>
          </a:p>
          <a:p>
            <a:r>
              <a:rPr lang="en-US" dirty="0"/>
              <a:t>Discussion </a:t>
            </a:r>
          </a:p>
        </p:txBody>
      </p:sp>
      <p:pic>
        <p:nvPicPr>
          <p:cNvPr id="3" name="Picture 2">
            <a:extLst>
              <a:ext uri="{FF2B5EF4-FFF2-40B4-BE49-F238E27FC236}">
                <a16:creationId xmlns:a16="http://schemas.microsoft.com/office/drawing/2014/main" id="{11C6B26E-8FAB-6741-B9BA-C74159FC27D7}"/>
              </a:ext>
            </a:extLst>
          </p:cNvPr>
          <p:cNvPicPr>
            <a:picLocks noChangeAspect="1"/>
          </p:cNvPicPr>
          <p:nvPr/>
        </p:nvPicPr>
        <p:blipFill>
          <a:blip r:embed="rId3"/>
          <a:stretch>
            <a:fillRect/>
          </a:stretch>
        </p:blipFill>
        <p:spPr>
          <a:xfrm>
            <a:off x="6629400" y="2001573"/>
            <a:ext cx="3332480" cy="3332480"/>
          </a:xfrm>
          <a:prstGeom prst="rect">
            <a:avLst/>
          </a:prstGeom>
        </p:spPr>
      </p:pic>
    </p:spTree>
    <p:extLst>
      <p:ext uri="{BB962C8B-B14F-4D97-AF65-F5344CB8AC3E}">
        <p14:creationId xmlns:p14="http://schemas.microsoft.com/office/powerpoint/2010/main" val="236040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336433"/>
            <a:ext cx="9851600" cy="763600"/>
          </a:xfrm>
          <a:prstGeom prst="rect">
            <a:avLst/>
          </a:prstGeom>
        </p:spPr>
        <p:txBody>
          <a:bodyPr spcFirstLastPara="1" vert="horz" wrap="square" lIns="121900" tIns="121900" rIns="121900" bIns="121900" rtlCol="0" anchor="t" anchorCtr="0">
            <a:noAutofit/>
          </a:bodyPr>
          <a:lstStyle/>
          <a:p>
            <a:r>
              <a:rPr lang="en-US" b="1" dirty="0">
                <a:solidFill>
                  <a:srgbClr val="FFC000"/>
                </a:solidFill>
              </a:rPr>
              <a:t>CO Theory of Action for Goal 2- DLRT</a:t>
            </a:r>
            <a:endParaRPr b="1" dirty="0">
              <a:solidFill>
                <a:srgbClr val="FFC000"/>
              </a:solidFill>
            </a:endParaRPr>
          </a:p>
        </p:txBody>
      </p:sp>
      <p:sp>
        <p:nvSpPr>
          <p:cNvPr id="121" name="Google Shape;121;p22"/>
          <p:cNvSpPr txBox="1">
            <a:spLocks noGrp="1"/>
          </p:cNvSpPr>
          <p:nvPr>
            <p:ph type="body" idx="1"/>
          </p:nvPr>
        </p:nvSpPr>
        <p:spPr>
          <a:xfrm>
            <a:off x="415600" y="1322362"/>
            <a:ext cx="11360800" cy="4874005"/>
          </a:xfrm>
          <a:prstGeom prst="rect">
            <a:avLst/>
          </a:prstGeom>
        </p:spPr>
        <p:txBody>
          <a:bodyPr spcFirstLastPara="1" vert="horz" wrap="square" lIns="121900" tIns="121900" rIns="121900" bIns="121900" rtlCol="0" anchor="t" anchorCtr="0">
            <a:noAutofit/>
          </a:bodyPr>
          <a:lstStyle/>
          <a:p>
            <a:pPr marL="152396" indent="0">
              <a:buNone/>
            </a:pPr>
            <a:r>
              <a:rPr lang="en-US" b="1" dirty="0">
                <a:solidFill>
                  <a:srgbClr val="FFFF00"/>
                </a:solidFill>
              </a:rPr>
              <a:t>If the State of Colorado </a:t>
            </a:r>
            <a:r>
              <a:rPr lang="en-US" dirty="0"/>
              <a:t>promotes culturally relevant and responsive instruction for our diverse population of students by:</a:t>
            </a:r>
          </a:p>
          <a:p>
            <a:pPr fontAlgn="base"/>
            <a:r>
              <a:rPr lang="en-US" dirty="0"/>
              <a:t>ensuring our pre-service and core content teachers have knowledge, skills, and efficacy around culturally responsive practices; and</a:t>
            </a:r>
          </a:p>
          <a:p>
            <a:pPr fontAlgn="base"/>
            <a:r>
              <a:rPr lang="en-US" dirty="0"/>
              <a:t>curating and enhancing accessibility of culturally responsive resources and support to our educational leaders.</a:t>
            </a:r>
          </a:p>
          <a:p>
            <a:pPr marL="152396" indent="0" fontAlgn="base">
              <a:buNone/>
            </a:pPr>
            <a:endParaRPr lang="en-US" dirty="0"/>
          </a:p>
          <a:p>
            <a:pPr marL="152396" indent="0">
              <a:buNone/>
            </a:pPr>
            <a:r>
              <a:rPr lang="en-US" b="1" dirty="0">
                <a:solidFill>
                  <a:srgbClr val="FFFF00"/>
                </a:solidFill>
              </a:rPr>
              <a:t>Then we will </a:t>
            </a:r>
            <a:r>
              <a:rPr lang="en-US" dirty="0"/>
              <a:t>increase the number of learner-ready teachers and provide all students access to a meaningful, dynamic educational experience for postsecondary and workforce success.</a:t>
            </a:r>
          </a:p>
          <a:p>
            <a:pPr marL="152396" indent="0">
              <a:buNone/>
            </a:pPr>
            <a:br>
              <a:rPr lang="en-US" dirty="0"/>
            </a:br>
            <a:br>
              <a:rPr lang="en-US" dirty="0"/>
            </a:br>
            <a:endParaRPr dirty="0"/>
          </a:p>
        </p:txBody>
      </p:sp>
      <p:pic>
        <p:nvPicPr>
          <p:cNvPr id="122" name="Google Shape;122;p22"/>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23" name="Google Shape;123;p22"/>
          <p:cNvPicPr preferRelativeResize="0"/>
          <p:nvPr/>
        </p:nvPicPr>
        <p:blipFill>
          <a:blip r:embed="rId4">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34077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415600" y="359666"/>
            <a:ext cx="7441643" cy="959634"/>
          </a:xfrm>
          <a:prstGeom prst="rect">
            <a:avLst/>
          </a:prstGeom>
        </p:spPr>
        <p:txBody>
          <a:bodyPr spcFirstLastPara="1" vert="horz" wrap="square" lIns="121900" tIns="121900" rIns="121900" bIns="121900" rtlCol="0" anchor="t" anchorCtr="0">
            <a:noAutofit/>
          </a:bodyPr>
          <a:lstStyle/>
          <a:p>
            <a:r>
              <a:rPr lang="en-US" sz="3200" b="1" dirty="0">
                <a:solidFill>
                  <a:srgbClr val="FFC000"/>
                </a:solidFill>
                <a:latin typeface="Arial"/>
                <a:ea typeface="Arial"/>
                <a:cs typeface="Arial"/>
                <a:sym typeface="Arial"/>
              </a:rPr>
              <a:t>Progress Being Made:</a:t>
            </a:r>
            <a:endParaRPr sz="3200" dirty="0"/>
          </a:p>
        </p:txBody>
      </p:sp>
      <p:sp>
        <p:nvSpPr>
          <p:cNvPr id="129" name="Google Shape;129;p23"/>
          <p:cNvSpPr txBox="1">
            <a:spLocks noGrp="1"/>
          </p:cNvSpPr>
          <p:nvPr>
            <p:ph type="body" idx="1"/>
          </p:nvPr>
        </p:nvSpPr>
        <p:spPr>
          <a:xfrm>
            <a:off x="415600" y="1319299"/>
            <a:ext cx="5333200" cy="4732033"/>
          </a:xfrm>
          <a:prstGeom prst="rect">
            <a:avLst/>
          </a:prstGeom>
        </p:spPr>
        <p:txBody>
          <a:bodyPr spcFirstLastPara="1" vert="horz" wrap="square" lIns="121900" tIns="121900" rIns="121900" bIns="121900" rtlCol="0" anchor="t" anchorCtr="0">
            <a:noAutofit/>
          </a:bodyPr>
          <a:lstStyle/>
          <a:p>
            <a:pPr marL="0" indent="0">
              <a:lnSpc>
                <a:spcPct val="95000"/>
              </a:lnSpc>
              <a:spcBef>
                <a:spcPts val="1867"/>
              </a:spcBef>
              <a:buClr>
                <a:srgbClr val="000000"/>
              </a:buClr>
              <a:buSzPts val="1100"/>
              <a:buNone/>
            </a:pPr>
            <a:r>
              <a:rPr lang="en" sz="2800" b="1" dirty="0">
                <a:solidFill>
                  <a:srgbClr val="FFFF00"/>
                </a:solidFill>
                <a:latin typeface="Arial"/>
                <a:ea typeface="Arial"/>
                <a:cs typeface="Arial"/>
                <a:sym typeface="Arial"/>
              </a:rPr>
              <a:t>Recruitment of </a:t>
            </a:r>
            <a:r>
              <a:rPr lang="en-US" sz="2800" b="1" dirty="0">
                <a:solidFill>
                  <a:srgbClr val="FFFF00"/>
                </a:solidFill>
                <a:latin typeface="Arial"/>
                <a:ea typeface="Arial"/>
                <a:cs typeface="Arial"/>
                <a:sym typeface="Arial"/>
              </a:rPr>
              <a:t>Diverse Teachers</a:t>
            </a:r>
            <a:endParaRPr sz="2800" b="1" dirty="0">
              <a:solidFill>
                <a:srgbClr val="FFFF00"/>
              </a:solidFill>
              <a:latin typeface="Arial"/>
              <a:ea typeface="Arial"/>
              <a:cs typeface="Arial"/>
              <a:sym typeface="Arial"/>
            </a:endParaRPr>
          </a:p>
          <a:p>
            <a:pPr indent="-474121">
              <a:lnSpc>
                <a:spcPct val="95000"/>
              </a:lnSpc>
              <a:spcBef>
                <a:spcPts val="600"/>
              </a:spcBef>
              <a:buSzPts val="2000"/>
              <a:buFont typeface="Arial"/>
              <a:buChar char="●"/>
            </a:pPr>
            <a:r>
              <a:rPr lang="en" sz="2667" dirty="0">
                <a:solidFill>
                  <a:srgbClr val="FFFFFF"/>
                </a:solidFill>
                <a:latin typeface="Arial"/>
                <a:ea typeface="Arial"/>
                <a:cs typeface="Arial"/>
                <a:sym typeface="Arial"/>
              </a:rPr>
              <a:t>2017: For Colorado Kids: Diversifying the Colorado Educator Pipeline (draft)</a:t>
            </a:r>
            <a:endParaRPr sz="2667" dirty="0">
              <a:solidFill>
                <a:srgbClr val="FFFFFF"/>
              </a:solidFill>
              <a:latin typeface="Arial"/>
              <a:ea typeface="Arial"/>
              <a:cs typeface="Arial"/>
              <a:sym typeface="Arial"/>
            </a:endParaRPr>
          </a:p>
          <a:p>
            <a:pPr indent="-474121">
              <a:lnSpc>
                <a:spcPct val="95000"/>
              </a:lnSpc>
              <a:spcBef>
                <a:spcPts val="600"/>
              </a:spcBef>
              <a:buSzPts val="2000"/>
              <a:buFont typeface="Arial"/>
              <a:buChar char="●"/>
            </a:pPr>
            <a:r>
              <a:rPr lang="en" sz="2667" dirty="0">
                <a:solidFill>
                  <a:srgbClr val="FFFFFF"/>
                </a:solidFill>
                <a:latin typeface="Arial"/>
                <a:ea typeface="Arial"/>
                <a:cs typeface="Arial"/>
                <a:sym typeface="Arial"/>
              </a:rPr>
              <a:t>2018: DLRT </a:t>
            </a:r>
            <a:r>
              <a:rPr lang="en" sz="2667" dirty="0">
                <a:solidFill>
                  <a:srgbClr val="FFFFFF"/>
                </a:solidFill>
                <a:highlight>
                  <a:srgbClr val="808080"/>
                </a:highlight>
                <a:latin typeface="Arial"/>
                <a:ea typeface="Arial"/>
                <a:cs typeface="Arial"/>
                <a:sym typeface="Arial"/>
              </a:rPr>
              <a:t>Colorado Diverse Educator Alliance </a:t>
            </a:r>
            <a:r>
              <a:rPr lang="en" sz="2667" dirty="0">
                <a:solidFill>
                  <a:srgbClr val="FFFFFF"/>
                </a:solidFill>
                <a:latin typeface="Arial"/>
                <a:ea typeface="Arial"/>
                <a:cs typeface="Arial"/>
                <a:sym typeface="Arial"/>
              </a:rPr>
              <a:t>was formed:</a:t>
            </a:r>
            <a:endParaRPr sz="2667" dirty="0">
              <a:solidFill>
                <a:srgbClr val="FFFFFF"/>
              </a:solidFill>
              <a:latin typeface="Arial"/>
              <a:ea typeface="Arial"/>
              <a:cs typeface="Arial"/>
              <a:sym typeface="Arial"/>
            </a:endParaRPr>
          </a:p>
          <a:p>
            <a:pPr indent="-474121">
              <a:lnSpc>
                <a:spcPct val="95000"/>
              </a:lnSpc>
              <a:spcBef>
                <a:spcPts val="600"/>
              </a:spcBef>
              <a:buSzPts val="2000"/>
              <a:buFont typeface="Arial"/>
              <a:buChar char="●"/>
            </a:pPr>
            <a:r>
              <a:rPr lang="en" sz="2667" dirty="0">
                <a:solidFill>
                  <a:srgbClr val="FFFFFF"/>
                </a:solidFill>
                <a:latin typeface="Arial"/>
                <a:ea typeface="Arial"/>
                <a:cs typeface="Arial"/>
                <a:sym typeface="Arial"/>
              </a:rPr>
              <a:t>Work in progress</a:t>
            </a:r>
            <a:endParaRPr dirty="0"/>
          </a:p>
        </p:txBody>
      </p:sp>
      <p:sp>
        <p:nvSpPr>
          <p:cNvPr id="130" name="Google Shape;130;p23"/>
          <p:cNvSpPr txBox="1">
            <a:spLocks noGrp="1"/>
          </p:cNvSpPr>
          <p:nvPr>
            <p:ph type="body" idx="2"/>
          </p:nvPr>
        </p:nvSpPr>
        <p:spPr>
          <a:xfrm>
            <a:off x="6443200" y="1319300"/>
            <a:ext cx="5333200" cy="4908866"/>
          </a:xfrm>
          <a:prstGeom prst="rect">
            <a:avLst/>
          </a:prstGeom>
        </p:spPr>
        <p:txBody>
          <a:bodyPr spcFirstLastPara="1" vert="horz" wrap="square" lIns="121900" tIns="121900" rIns="121900" bIns="121900" rtlCol="0" anchor="t" anchorCtr="0">
            <a:noAutofit/>
          </a:bodyPr>
          <a:lstStyle/>
          <a:p>
            <a:pPr marL="0" indent="0">
              <a:lnSpc>
                <a:spcPct val="95000"/>
              </a:lnSpc>
              <a:spcBef>
                <a:spcPts val="1867"/>
              </a:spcBef>
              <a:buClr>
                <a:srgbClr val="000000"/>
              </a:buClr>
              <a:buSzPts val="1100"/>
              <a:buNone/>
            </a:pPr>
            <a:r>
              <a:rPr lang="en" sz="2800" b="1" dirty="0">
                <a:solidFill>
                  <a:srgbClr val="FFFF00"/>
                </a:solidFill>
                <a:latin typeface="Arial"/>
                <a:ea typeface="Arial"/>
                <a:cs typeface="Arial"/>
                <a:sym typeface="Arial"/>
              </a:rPr>
              <a:t>Cultural </a:t>
            </a:r>
            <a:r>
              <a:rPr lang="en-US" sz="2800" b="1" dirty="0">
                <a:solidFill>
                  <a:srgbClr val="FFFF00"/>
                </a:solidFill>
                <a:latin typeface="Arial"/>
                <a:ea typeface="Arial"/>
                <a:cs typeface="Arial"/>
                <a:sym typeface="Arial"/>
              </a:rPr>
              <a:t>R</a:t>
            </a:r>
            <a:r>
              <a:rPr lang="en" sz="2800" b="1" dirty="0">
                <a:solidFill>
                  <a:srgbClr val="FFFF00"/>
                </a:solidFill>
                <a:latin typeface="Arial"/>
                <a:ea typeface="Arial"/>
                <a:cs typeface="Arial"/>
                <a:sym typeface="Arial"/>
              </a:rPr>
              <a:t>esponsiveness in </a:t>
            </a:r>
            <a:r>
              <a:rPr lang="en-US" sz="2800" b="1" dirty="0">
                <a:solidFill>
                  <a:srgbClr val="FFFF00"/>
                </a:solidFill>
                <a:latin typeface="Arial"/>
                <a:ea typeface="Arial"/>
                <a:cs typeface="Arial"/>
                <a:sym typeface="Arial"/>
              </a:rPr>
              <a:t>P</a:t>
            </a:r>
            <a:r>
              <a:rPr lang="en" sz="2800" b="1" dirty="0">
                <a:solidFill>
                  <a:srgbClr val="FFFF00"/>
                </a:solidFill>
                <a:latin typeface="Arial"/>
                <a:ea typeface="Arial"/>
                <a:cs typeface="Arial"/>
                <a:sym typeface="Arial"/>
              </a:rPr>
              <a:t>ractice</a:t>
            </a:r>
            <a:endParaRPr sz="2800" b="1" dirty="0">
              <a:solidFill>
                <a:srgbClr val="FFFF00"/>
              </a:solidFill>
              <a:latin typeface="Arial"/>
              <a:ea typeface="Arial"/>
              <a:cs typeface="Arial"/>
              <a:sym typeface="Arial"/>
            </a:endParaRPr>
          </a:p>
          <a:p>
            <a:pPr indent="-457189">
              <a:lnSpc>
                <a:spcPct val="95000"/>
              </a:lnSpc>
              <a:spcBef>
                <a:spcPts val="600"/>
              </a:spcBef>
              <a:buSzPts val="1800"/>
              <a:buFont typeface="Arial"/>
              <a:buChar char="●"/>
            </a:pPr>
            <a:r>
              <a:rPr lang="en" sz="2400" dirty="0">
                <a:solidFill>
                  <a:srgbClr val="FFFFFF"/>
                </a:solidFill>
                <a:latin typeface="Arial"/>
                <a:ea typeface="Arial"/>
                <a:cs typeface="Arial"/>
                <a:sym typeface="Arial"/>
              </a:rPr>
              <a:t>Prior to 2018: The internal need of CO student population with external pressure from the DOJ</a:t>
            </a:r>
            <a:endParaRPr sz="2400" dirty="0">
              <a:solidFill>
                <a:srgbClr val="FFFFFF"/>
              </a:solidFill>
              <a:latin typeface="Arial"/>
              <a:ea typeface="Arial"/>
              <a:cs typeface="Arial"/>
              <a:sym typeface="Arial"/>
            </a:endParaRPr>
          </a:p>
          <a:p>
            <a:pPr indent="-457189">
              <a:lnSpc>
                <a:spcPct val="95000"/>
              </a:lnSpc>
              <a:spcBef>
                <a:spcPts val="600"/>
              </a:spcBef>
              <a:buSzPts val="1800"/>
              <a:buFont typeface="Arial"/>
              <a:buChar char="●"/>
            </a:pPr>
            <a:r>
              <a:rPr lang="en" sz="2400" dirty="0">
                <a:solidFill>
                  <a:srgbClr val="FFFFFF"/>
                </a:solidFill>
                <a:latin typeface="Arial"/>
                <a:ea typeface="Arial"/>
                <a:cs typeface="Arial"/>
                <a:sym typeface="Arial"/>
              </a:rPr>
              <a:t>2018: The launch of the English Language Learners Educator Preparation Requirements</a:t>
            </a:r>
            <a:endParaRPr sz="2400" u="sng" dirty="0">
              <a:solidFill>
                <a:schemeClr val="hlink"/>
              </a:solidFill>
              <a:latin typeface="Arial"/>
              <a:ea typeface="Arial"/>
              <a:cs typeface="Arial"/>
              <a:sym typeface="Arial"/>
              <a:hlinkClick r:id="rId3"/>
            </a:endParaRPr>
          </a:p>
          <a:p>
            <a:pPr marL="0" indent="0">
              <a:spcBef>
                <a:spcPts val="267"/>
              </a:spcBef>
              <a:spcAft>
                <a:spcPts val="2133"/>
              </a:spcAft>
              <a:buNone/>
            </a:pPr>
            <a:endParaRPr dirty="0"/>
          </a:p>
        </p:txBody>
      </p:sp>
      <p:pic>
        <p:nvPicPr>
          <p:cNvPr id="131" name="Google Shape;131;p23"/>
          <p:cNvPicPr preferRelativeResize="0"/>
          <p:nvPr/>
        </p:nvPicPr>
        <p:blipFill>
          <a:blip r:embed="rId4">
            <a:alphaModFix/>
          </a:blip>
          <a:stretch>
            <a:fillRect/>
          </a:stretch>
        </p:blipFill>
        <p:spPr>
          <a:xfrm>
            <a:off x="7857243" y="6051333"/>
            <a:ext cx="4334757" cy="806667"/>
          </a:xfrm>
          <a:prstGeom prst="rect">
            <a:avLst/>
          </a:prstGeom>
          <a:noFill/>
          <a:ln>
            <a:noFill/>
          </a:ln>
        </p:spPr>
      </p:pic>
      <p:pic>
        <p:nvPicPr>
          <p:cNvPr id="132" name="Google Shape;132;p23"/>
          <p:cNvPicPr preferRelativeResize="0"/>
          <p:nvPr/>
        </p:nvPicPr>
        <p:blipFill>
          <a:blip r:embed="rId5">
            <a:alphaModFix/>
          </a:blip>
          <a:stretch>
            <a:fillRect/>
          </a:stretch>
        </p:blipFill>
        <p:spPr>
          <a:xfrm>
            <a:off x="10414000" y="-13233"/>
            <a:ext cx="1778000" cy="1155700"/>
          </a:xfrm>
          <a:prstGeom prst="rect">
            <a:avLst/>
          </a:prstGeom>
          <a:noFill/>
          <a:ln>
            <a:noFill/>
          </a:ln>
        </p:spPr>
      </p:pic>
    </p:spTree>
    <p:extLst>
      <p:ext uri="{BB962C8B-B14F-4D97-AF65-F5344CB8AC3E}">
        <p14:creationId xmlns:p14="http://schemas.microsoft.com/office/powerpoint/2010/main" val="267766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4"/>
          <p:cNvPicPr preferRelativeResize="0"/>
          <p:nvPr/>
        </p:nvPicPr>
        <p:blipFill rotWithShape="1">
          <a:blip r:embed="rId3">
            <a:alphaModFix/>
          </a:blip>
          <a:srcRect t="-1160" b="1160"/>
          <a:stretch/>
        </p:blipFill>
        <p:spPr>
          <a:xfrm>
            <a:off x="203200" y="203201"/>
            <a:ext cx="10438533" cy="6439767"/>
          </a:xfrm>
          <a:prstGeom prst="rect">
            <a:avLst/>
          </a:prstGeom>
          <a:noFill/>
          <a:ln>
            <a:noFill/>
          </a:ln>
        </p:spPr>
      </p:pic>
      <p:pic>
        <p:nvPicPr>
          <p:cNvPr id="138" name="Google Shape;138;p24"/>
          <p:cNvPicPr preferRelativeResize="0"/>
          <p:nvPr/>
        </p:nvPicPr>
        <p:blipFill>
          <a:blip r:embed="rId4">
            <a:alphaModFix/>
          </a:blip>
          <a:stretch>
            <a:fillRect/>
          </a:stretch>
        </p:blipFill>
        <p:spPr>
          <a:xfrm>
            <a:off x="10414000" y="-13233"/>
            <a:ext cx="1778000" cy="1155700"/>
          </a:xfrm>
          <a:prstGeom prst="rect">
            <a:avLst/>
          </a:prstGeom>
          <a:noFill/>
          <a:ln>
            <a:noFill/>
          </a:ln>
        </p:spPr>
      </p:pic>
      <p:pic>
        <p:nvPicPr>
          <p:cNvPr id="139" name="Google Shape;139;p24"/>
          <p:cNvPicPr preferRelativeResize="0"/>
          <p:nvPr/>
        </p:nvPicPr>
        <p:blipFill>
          <a:blip r:embed="rId5">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419093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653A10-C5C2-4FB3-A598-22CCC679A4DC}"/>
              </a:ext>
            </a:extLst>
          </p:cNvPr>
          <p:cNvSpPr>
            <a:spLocks noGrp="1"/>
          </p:cNvSpPr>
          <p:nvPr>
            <p:ph type="body" idx="1"/>
          </p:nvPr>
        </p:nvSpPr>
        <p:spPr>
          <a:xfrm>
            <a:off x="5108552" y="590843"/>
            <a:ext cx="6667848" cy="5500990"/>
          </a:xfrm>
        </p:spPr>
        <p:txBody>
          <a:bodyPr/>
          <a:lstStyle/>
          <a:p>
            <a:pPr>
              <a:spcBef>
                <a:spcPts val="600"/>
              </a:spcBef>
              <a:spcAft>
                <a:spcPts val="600"/>
              </a:spcAft>
            </a:pPr>
            <a:r>
              <a:rPr lang="en-US" sz="4000" dirty="0"/>
              <a:t>Is there any potential for your state to form a coalition or alliance?</a:t>
            </a:r>
          </a:p>
          <a:p>
            <a:pPr>
              <a:spcBef>
                <a:spcPts val="600"/>
              </a:spcBef>
              <a:spcAft>
                <a:spcPts val="600"/>
              </a:spcAft>
            </a:pPr>
            <a:r>
              <a:rPr lang="en-US" sz="4000" dirty="0"/>
              <a:t>Who would be the members with the commitment and resources (human, financial, etc.)</a:t>
            </a:r>
          </a:p>
          <a:p>
            <a:pPr marL="152396" indent="0">
              <a:buNone/>
            </a:pPr>
            <a:endParaRPr lang="en-US" dirty="0"/>
          </a:p>
        </p:txBody>
      </p:sp>
      <p:pic>
        <p:nvPicPr>
          <p:cNvPr id="1026" name="Picture 2" descr="Image result for Stop and think">
            <a:extLst>
              <a:ext uri="{FF2B5EF4-FFF2-40B4-BE49-F238E27FC236}">
                <a16:creationId xmlns:a16="http://schemas.microsoft.com/office/drawing/2014/main" id="{2C663DE0-3B04-4EAB-9485-359573C2A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21" y="1536633"/>
            <a:ext cx="4524375"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97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336433"/>
            <a:ext cx="9851600" cy="763600"/>
          </a:xfrm>
          <a:prstGeom prst="rect">
            <a:avLst/>
          </a:prstGeom>
        </p:spPr>
        <p:txBody>
          <a:bodyPr spcFirstLastPara="1" vert="horz" wrap="square" lIns="121900" tIns="121900" rIns="121900" bIns="121900" rtlCol="0" anchor="t" anchorCtr="0">
            <a:noAutofit/>
          </a:bodyPr>
          <a:lstStyle/>
          <a:p>
            <a:r>
              <a:rPr lang="en-US" sz="4000" b="1" dirty="0">
                <a:solidFill>
                  <a:srgbClr val="FFC000"/>
                </a:solidFill>
              </a:rPr>
              <a:t>Evolving Effort on Diversifying Teaching Force</a:t>
            </a:r>
            <a:endParaRPr sz="4000" b="1" dirty="0">
              <a:solidFill>
                <a:srgbClr val="FFC000"/>
              </a:solidFill>
            </a:endParaRPr>
          </a:p>
        </p:txBody>
      </p:sp>
      <p:sp>
        <p:nvSpPr>
          <p:cNvPr id="121" name="Google Shape;121;p22"/>
          <p:cNvSpPr txBox="1">
            <a:spLocks noGrp="1"/>
          </p:cNvSpPr>
          <p:nvPr>
            <p:ph type="body" idx="1"/>
          </p:nvPr>
        </p:nvSpPr>
        <p:spPr>
          <a:xfrm>
            <a:off x="415600" y="1100034"/>
            <a:ext cx="11360800" cy="5096334"/>
          </a:xfrm>
          <a:prstGeom prst="rect">
            <a:avLst/>
          </a:prstGeom>
        </p:spPr>
        <p:txBody>
          <a:bodyPr spcFirstLastPara="1" vert="horz" wrap="square" lIns="121900" tIns="121900" rIns="121900" bIns="121900" rtlCol="0" anchor="t" anchorCtr="0">
            <a:noAutofit/>
          </a:bodyPr>
          <a:lstStyle/>
          <a:p>
            <a:pPr marL="152396" indent="0">
              <a:spcBef>
                <a:spcPts val="600"/>
              </a:spcBef>
              <a:buNone/>
            </a:pPr>
            <a:r>
              <a:rPr lang="en-US" sz="3200" b="1" dirty="0">
                <a:solidFill>
                  <a:srgbClr val="FFFF00"/>
                </a:solidFill>
              </a:rPr>
              <a:t>Focus on Teachers of Colors: </a:t>
            </a:r>
          </a:p>
          <a:p>
            <a:pPr fontAlgn="base">
              <a:spcBef>
                <a:spcPts val="600"/>
              </a:spcBef>
            </a:pPr>
            <a:r>
              <a:rPr lang="en-US" sz="3200" dirty="0"/>
              <a:t>Not just a recruitment issue: impossible to narrow the gap immediately due to many and various factors;</a:t>
            </a:r>
          </a:p>
          <a:p>
            <a:pPr fontAlgn="base">
              <a:spcBef>
                <a:spcPts val="600"/>
              </a:spcBef>
            </a:pPr>
            <a:r>
              <a:rPr lang="en-US" sz="3200" dirty="0"/>
              <a:t>Retention plays a crucial role</a:t>
            </a:r>
          </a:p>
          <a:p>
            <a:pPr lvl="1" fontAlgn="base">
              <a:spcBef>
                <a:spcPts val="600"/>
              </a:spcBef>
            </a:pPr>
            <a:r>
              <a:rPr lang="en-US" dirty="0"/>
              <a:t>What challenges do teachers of color face once in the teaching profession?</a:t>
            </a:r>
          </a:p>
          <a:p>
            <a:pPr lvl="1" fontAlgn="base">
              <a:spcBef>
                <a:spcPts val="600"/>
              </a:spcBef>
            </a:pPr>
            <a:r>
              <a:rPr lang="en-US" dirty="0"/>
              <a:t>What drives teachers of color out of the teaching profession and how we collectively contribute to the practices that result in unsuccessful retention of teachers of colors?</a:t>
            </a:r>
          </a:p>
          <a:p>
            <a:pPr lvl="1" fontAlgn="base">
              <a:spcBef>
                <a:spcPts val="600"/>
              </a:spcBef>
            </a:pPr>
            <a:r>
              <a:rPr lang="en-US" dirty="0"/>
              <a:t>How did some teachers of color manage to stay and grow?</a:t>
            </a:r>
          </a:p>
          <a:p>
            <a:pPr fontAlgn="base">
              <a:spcBef>
                <a:spcPts val="600"/>
              </a:spcBef>
            </a:pPr>
            <a:r>
              <a:rPr lang="en-US" sz="3200" dirty="0"/>
              <a:t>Two convenings are being planned by the CO Diverse Educator Alliance</a:t>
            </a:r>
            <a:endParaRPr sz="3200" dirty="0"/>
          </a:p>
        </p:txBody>
      </p:sp>
      <p:pic>
        <p:nvPicPr>
          <p:cNvPr id="122" name="Google Shape;122;p22"/>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23" name="Google Shape;123;p22"/>
          <p:cNvPicPr preferRelativeResize="0"/>
          <p:nvPr/>
        </p:nvPicPr>
        <p:blipFill>
          <a:blip r:embed="rId4">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1044347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415600" y="336433"/>
            <a:ext cx="9851600" cy="763600"/>
          </a:xfrm>
          <a:prstGeom prst="rect">
            <a:avLst/>
          </a:prstGeom>
        </p:spPr>
        <p:txBody>
          <a:bodyPr spcFirstLastPara="1" vert="horz" wrap="square" lIns="121900" tIns="121900" rIns="121900" bIns="121900" rtlCol="0" anchor="t" anchorCtr="0">
            <a:noAutofit/>
          </a:bodyPr>
          <a:lstStyle/>
          <a:p>
            <a:r>
              <a:rPr lang="en-US" sz="4000" b="1" dirty="0">
                <a:solidFill>
                  <a:srgbClr val="FFC000"/>
                </a:solidFill>
              </a:rPr>
              <a:t>Effort on Cultural Responsiveness in Practice</a:t>
            </a:r>
            <a:endParaRPr sz="4000" b="1" dirty="0">
              <a:solidFill>
                <a:srgbClr val="FFC000"/>
              </a:solidFill>
            </a:endParaRPr>
          </a:p>
        </p:txBody>
      </p:sp>
      <p:sp>
        <p:nvSpPr>
          <p:cNvPr id="121" name="Google Shape;121;p22"/>
          <p:cNvSpPr txBox="1">
            <a:spLocks noGrp="1"/>
          </p:cNvSpPr>
          <p:nvPr>
            <p:ph type="body" idx="1"/>
          </p:nvPr>
        </p:nvSpPr>
        <p:spPr>
          <a:xfrm>
            <a:off x="415600" y="1100034"/>
            <a:ext cx="11360800" cy="5096334"/>
          </a:xfrm>
          <a:prstGeom prst="rect">
            <a:avLst/>
          </a:prstGeom>
        </p:spPr>
        <p:txBody>
          <a:bodyPr spcFirstLastPara="1" vert="horz" wrap="square" lIns="121900" tIns="121900" rIns="121900" bIns="121900" rtlCol="0" anchor="t" anchorCtr="0">
            <a:noAutofit/>
          </a:bodyPr>
          <a:lstStyle/>
          <a:p>
            <a:pPr marL="152396" indent="0">
              <a:spcBef>
                <a:spcPts val="600"/>
              </a:spcBef>
              <a:buNone/>
            </a:pPr>
            <a:r>
              <a:rPr lang="en-US" b="1" dirty="0">
                <a:solidFill>
                  <a:srgbClr val="FFFF00"/>
                </a:solidFill>
              </a:rPr>
              <a:t>Legislation: </a:t>
            </a:r>
          </a:p>
          <a:p>
            <a:pPr>
              <a:spcBef>
                <a:spcPts val="600"/>
              </a:spcBef>
            </a:pPr>
            <a:r>
              <a:rPr lang="en-US" dirty="0">
                <a:solidFill>
                  <a:srgbClr val="FFFFFF"/>
                </a:solidFill>
                <a:latin typeface="Arial"/>
                <a:ea typeface="Arial"/>
                <a:cs typeface="Arial"/>
                <a:sym typeface="Arial"/>
              </a:rPr>
              <a:t>2018: The launch of the English Language Learners Educator Preparation Requirements:</a:t>
            </a:r>
            <a:r>
              <a:rPr lang="en-US" dirty="0">
                <a:solidFill>
                  <a:srgbClr val="FFFFFF"/>
                </a:solidFill>
                <a:uFill>
                  <a:noFill/>
                </a:uFill>
                <a:latin typeface="Arial"/>
                <a:ea typeface="Arial"/>
                <a:cs typeface="Arial"/>
                <a:sym typeface="Arial"/>
                <a:hlinkClick r:id="rId3"/>
              </a:rPr>
              <a:t> </a:t>
            </a:r>
            <a:r>
              <a:rPr lang="en-US" u="sng" dirty="0">
                <a:solidFill>
                  <a:schemeClr val="hlink"/>
                </a:solidFill>
                <a:latin typeface="Arial"/>
                <a:ea typeface="Arial"/>
                <a:cs typeface="Arial"/>
                <a:sym typeface="Arial"/>
                <a:hlinkClick r:id="rId3"/>
              </a:rPr>
              <a:t>http://www.cde.state.co.us/educatortalent/eledprep</a:t>
            </a:r>
          </a:p>
          <a:p>
            <a:pPr marL="152396" indent="0">
              <a:lnSpc>
                <a:spcPct val="95000"/>
              </a:lnSpc>
              <a:buNone/>
            </a:pPr>
            <a:endParaRPr lang="en-US" b="1" dirty="0">
              <a:solidFill>
                <a:srgbClr val="FFFF00"/>
              </a:solidFill>
            </a:endParaRPr>
          </a:p>
          <a:p>
            <a:pPr marL="152396" indent="0">
              <a:lnSpc>
                <a:spcPct val="95000"/>
              </a:lnSpc>
              <a:buNone/>
            </a:pPr>
            <a:r>
              <a:rPr lang="en-US" b="1" dirty="0">
                <a:solidFill>
                  <a:srgbClr val="FFFF00"/>
                </a:solidFill>
              </a:rPr>
              <a:t>Support</a:t>
            </a:r>
            <a:endParaRPr lang="en-US" u="sng" dirty="0">
              <a:solidFill>
                <a:schemeClr val="hlink"/>
              </a:solidFill>
              <a:latin typeface="Arial"/>
              <a:ea typeface="Arial"/>
              <a:cs typeface="Arial"/>
              <a:sym typeface="Arial"/>
              <a:hlinkClick r:id="rId3"/>
            </a:endParaRPr>
          </a:p>
          <a:p>
            <a:pPr indent="-474121">
              <a:lnSpc>
                <a:spcPct val="95000"/>
              </a:lnSpc>
              <a:spcBef>
                <a:spcPts val="2133"/>
              </a:spcBef>
              <a:buSzPts val="2000"/>
              <a:buFont typeface="Arial"/>
              <a:buChar char="●"/>
            </a:pPr>
            <a:r>
              <a:rPr lang="en-US" sz="2667" dirty="0">
                <a:solidFill>
                  <a:srgbClr val="FFFFFF"/>
                </a:solidFill>
                <a:latin typeface="Arial"/>
                <a:ea typeface="Arial"/>
                <a:cs typeface="Arial"/>
                <a:sym typeface="Arial"/>
              </a:rPr>
              <a:t>EPPs reaching out to districts via CDE system:</a:t>
            </a:r>
            <a:r>
              <a:rPr lang="en-US" sz="2667" dirty="0">
                <a:solidFill>
                  <a:srgbClr val="FFFFFF"/>
                </a:solidFill>
                <a:uFill>
                  <a:noFill/>
                </a:uFill>
                <a:latin typeface="Arial"/>
                <a:ea typeface="Arial"/>
                <a:cs typeface="Arial"/>
                <a:sym typeface="Arial"/>
                <a:hlinkClick r:id="rId4"/>
              </a:rPr>
              <a:t> </a:t>
            </a:r>
            <a:r>
              <a:rPr lang="en-US" sz="2667" u="sng" dirty="0">
                <a:solidFill>
                  <a:schemeClr val="hlink"/>
                </a:solidFill>
                <a:latin typeface="Arial"/>
                <a:ea typeface="Arial"/>
                <a:cs typeface="Arial"/>
                <a:sym typeface="Arial"/>
                <a:hlinkClick r:id="rId4"/>
              </a:rPr>
              <a:t>http://www.cde.state.co.us/educatortalent/elpdprograms</a:t>
            </a:r>
          </a:p>
          <a:p>
            <a:pPr indent="-474121">
              <a:lnSpc>
                <a:spcPct val="95000"/>
              </a:lnSpc>
              <a:buSzPts val="2000"/>
              <a:buFont typeface="Arial"/>
              <a:buChar char="●"/>
            </a:pPr>
            <a:r>
              <a:rPr lang="en-US" sz="2667" dirty="0">
                <a:solidFill>
                  <a:srgbClr val="FFFFFF"/>
                </a:solidFill>
                <a:latin typeface="Arial"/>
                <a:ea typeface="Arial"/>
                <a:cs typeface="Arial"/>
                <a:sym typeface="Arial"/>
              </a:rPr>
              <a:t>Districts reaching out to EPPs:</a:t>
            </a:r>
          </a:p>
          <a:p>
            <a:pPr indent="-474121">
              <a:lnSpc>
                <a:spcPct val="95000"/>
              </a:lnSpc>
              <a:buSzPts val="2000"/>
              <a:buFont typeface="Arial"/>
              <a:buChar char="●"/>
            </a:pPr>
            <a:r>
              <a:rPr lang="en-US" sz="2667" dirty="0">
                <a:solidFill>
                  <a:srgbClr val="FFFFFF"/>
                </a:solidFill>
                <a:latin typeface="Arial"/>
                <a:ea typeface="Arial"/>
                <a:cs typeface="Arial"/>
                <a:sym typeface="Arial"/>
              </a:rPr>
              <a:t>CEEDAR Involvement: Cross Walk of CEEDAR elements and new ELL teacher quality standards.</a:t>
            </a:r>
          </a:p>
        </p:txBody>
      </p:sp>
      <p:pic>
        <p:nvPicPr>
          <p:cNvPr id="122" name="Google Shape;122;p22"/>
          <p:cNvPicPr preferRelativeResize="0"/>
          <p:nvPr/>
        </p:nvPicPr>
        <p:blipFill>
          <a:blip r:embed="rId5">
            <a:alphaModFix/>
          </a:blip>
          <a:stretch>
            <a:fillRect/>
          </a:stretch>
        </p:blipFill>
        <p:spPr>
          <a:xfrm>
            <a:off x="10380333" y="1"/>
            <a:ext cx="1811667" cy="1159100"/>
          </a:xfrm>
          <a:prstGeom prst="rect">
            <a:avLst/>
          </a:prstGeom>
          <a:noFill/>
          <a:ln>
            <a:noFill/>
          </a:ln>
        </p:spPr>
      </p:pic>
      <p:pic>
        <p:nvPicPr>
          <p:cNvPr id="123" name="Google Shape;123;p22"/>
          <p:cNvPicPr preferRelativeResize="0"/>
          <p:nvPr/>
        </p:nvPicPr>
        <p:blipFill>
          <a:blip r:embed="rId6">
            <a:alphaModFix/>
          </a:blip>
          <a:stretch>
            <a:fillRect/>
          </a:stretch>
        </p:blipFill>
        <p:spPr>
          <a:xfrm>
            <a:off x="8088600" y="6094400"/>
            <a:ext cx="4103400" cy="763600"/>
          </a:xfrm>
          <a:prstGeom prst="rect">
            <a:avLst/>
          </a:prstGeom>
          <a:noFill/>
          <a:ln>
            <a:noFill/>
          </a:ln>
        </p:spPr>
      </p:pic>
    </p:spTree>
    <p:extLst>
      <p:ext uri="{BB962C8B-B14F-4D97-AF65-F5344CB8AC3E}">
        <p14:creationId xmlns:p14="http://schemas.microsoft.com/office/powerpoint/2010/main" val="330717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B7C3-3254-40DC-9CAF-5C041447DA73}"/>
              </a:ext>
            </a:extLst>
          </p:cNvPr>
          <p:cNvSpPr>
            <a:spLocks noGrp="1"/>
          </p:cNvSpPr>
          <p:nvPr>
            <p:ph type="title"/>
          </p:nvPr>
        </p:nvSpPr>
        <p:spPr>
          <a:xfrm>
            <a:off x="415600" y="211567"/>
            <a:ext cx="11360800" cy="763600"/>
          </a:xfrm>
        </p:spPr>
        <p:txBody>
          <a:bodyPr>
            <a:normAutofit fontScale="90000"/>
          </a:bodyPr>
          <a:lstStyle/>
          <a:p>
            <a:r>
              <a:rPr lang="en-US" b="1" dirty="0">
                <a:solidFill>
                  <a:srgbClr val="FFC000"/>
                </a:solidFill>
              </a:rPr>
              <a:t>CLD – CEEDAR Crosswalk: an example</a:t>
            </a:r>
          </a:p>
        </p:txBody>
      </p:sp>
      <p:graphicFrame>
        <p:nvGraphicFramePr>
          <p:cNvPr id="5" name="Table 4">
            <a:extLst>
              <a:ext uri="{FF2B5EF4-FFF2-40B4-BE49-F238E27FC236}">
                <a16:creationId xmlns:a16="http://schemas.microsoft.com/office/drawing/2014/main" id="{4E4CE14A-C7A5-4884-BF87-C4E53292501F}"/>
              </a:ext>
            </a:extLst>
          </p:cNvPr>
          <p:cNvGraphicFramePr>
            <a:graphicFrameLocks noGrp="1"/>
          </p:cNvGraphicFramePr>
          <p:nvPr>
            <p:extLst>
              <p:ext uri="{D42A27DB-BD31-4B8C-83A1-F6EECF244321}">
                <p14:modId xmlns:p14="http://schemas.microsoft.com/office/powerpoint/2010/main" val="3629321539"/>
              </p:ext>
            </p:extLst>
          </p:nvPr>
        </p:nvGraphicFramePr>
        <p:xfrm>
          <a:off x="304800" y="875076"/>
          <a:ext cx="11586087" cy="5771357"/>
        </p:xfrm>
        <a:graphic>
          <a:graphicData uri="http://schemas.openxmlformats.org/drawingml/2006/table">
            <a:tbl>
              <a:tblPr>
                <a:tableStyleId>{5C22544A-7EE6-4342-B048-85BDC9FD1C3A}</a:tableStyleId>
              </a:tblPr>
              <a:tblGrid>
                <a:gridCol w="3377525">
                  <a:extLst>
                    <a:ext uri="{9D8B030D-6E8A-4147-A177-3AD203B41FA5}">
                      <a16:colId xmlns:a16="http://schemas.microsoft.com/office/drawing/2014/main" val="4155736704"/>
                    </a:ext>
                  </a:extLst>
                </a:gridCol>
                <a:gridCol w="798171">
                  <a:extLst>
                    <a:ext uri="{9D8B030D-6E8A-4147-A177-3AD203B41FA5}">
                      <a16:colId xmlns:a16="http://schemas.microsoft.com/office/drawing/2014/main" val="3325391184"/>
                    </a:ext>
                  </a:extLst>
                </a:gridCol>
                <a:gridCol w="1270836">
                  <a:extLst>
                    <a:ext uri="{9D8B030D-6E8A-4147-A177-3AD203B41FA5}">
                      <a16:colId xmlns:a16="http://schemas.microsoft.com/office/drawing/2014/main" val="3423286577"/>
                    </a:ext>
                  </a:extLst>
                </a:gridCol>
                <a:gridCol w="6139555">
                  <a:extLst>
                    <a:ext uri="{9D8B030D-6E8A-4147-A177-3AD203B41FA5}">
                      <a16:colId xmlns:a16="http://schemas.microsoft.com/office/drawing/2014/main" val="29798976"/>
                    </a:ext>
                  </a:extLst>
                </a:gridCol>
              </a:tblGrid>
              <a:tr h="770660">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Course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Evidence/Outcomes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CEEDAR IC Essential Elements</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1818734"/>
                  </a:ext>
                </a:extLst>
              </a:tr>
              <a:tr h="395210">
                <a:tc gridSpan="3">
                  <a:txBody>
                    <a:bodyPr/>
                    <a:lstStyle/>
                    <a:p>
                      <a:pPr algn="l" fontAlgn="b"/>
                      <a:r>
                        <a:rPr lang="en-US" sz="1600" u="none" strike="noStrike">
                          <a:effectLst/>
                        </a:rPr>
                        <a:t>5.12 Quality Standard I: Educators are knowledgeable about CLD populations</a:t>
                      </a:r>
                      <a:endParaRPr lang="en-US" sz="16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28656696"/>
                  </a:ext>
                </a:extLst>
              </a:tr>
              <a:tr h="2272459">
                <a:tc>
                  <a:txBody>
                    <a:bodyPr/>
                    <a:lstStyle/>
                    <a:p>
                      <a:pPr algn="l" fontAlgn="b"/>
                      <a:r>
                        <a:rPr lang="en-US" sz="1600" u="none" strike="noStrike">
                          <a:effectLst/>
                        </a:rPr>
                        <a:t>5.12(1) ELEMENT A: Educators are knowledgeable in, understand, and able to apply the major theories, concepts and research related to culture, diversity and equity in order to support academic access and opportunity for CLD student populations.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AI-3.1 Consider transferability of literacy skills for student literate in first language.</a:t>
                      </a:r>
                      <a:br>
                        <a:rPr lang="en-US" sz="1600" u="none" strike="noStrike">
                          <a:effectLst/>
                        </a:rPr>
                      </a:br>
                      <a:r>
                        <a:rPr lang="en-US" sz="1600" u="none" strike="noStrike">
                          <a:effectLst/>
                        </a:rPr>
                        <a:t>AI-3.2 Provide students with bilingual programs when possible (including intervention in language of instruction).</a:t>
                      </a:r>
                      <a:br>
                        <a:rPr lang="en-US" sz="1600" u="none" strike="noStrike">
                          <a:effectLst/>
                        </a:rPr>
                      </a:br>
                      <a:r>
                        <a:rPr lang="en-US" sz="1600" u="none" strike="noStrike">
                          <a:effectLst/>
                        </a:rPr>
                        <a:t>AI-3.3 In English-only instruction, primary language support is useful.</a:t>
                      </a:r>
                      <a:br>
                        <a:rPr lang="en-US" sz="1600" u="none" strike="noStrike">
                          <a:effectLst/>
                        </a:rPr>
                      </a:br>
                      <a:r>
                        <a:rPr lang="en-US" sz="1600" u="none" strike="noStrike">
                          <a:effectLst/>
                        </a:rPr>
                        <a:t>FSP-1.4 Consider the concerns, ideas, and cultural resources of parents.</a:t>
                      </a:r>
                      <a:br>
                        <a:rPr lang="en-US" sz="1600" u="none" strike="noStrike">
                          <a:effectLst/>
                        </a:rPr>
                      </a:b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94738541"/>
                  </a:ext>
                </a:extLst>
              </a:tr>
              <a:tr h="2232938">
                <a:tc>
                  <a:txBody>
                    <a:bodyPr/>
                    <a:lstStyle/>
                    <a:p>
                      <a:pPr algn="l" fontAlgn="b"/>
                      <a:r>
                        <a:rPr lang="en-US" sz="1600" u="none" strike="noStrike" dirty="0">
                          <a:effectLst/>
                        </a:rPr>
                        <a:t>5.12(2) ELEMENT B: Educators are knowledgeable in, understand, and able to use progress monitoring in conjunction with formative and summative assessments to support student learning.</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MSP-3.1 Consider multiple variables when explaining ELs’ lack of progress.</a:t>
                      </a:r>
                      <a:br>
                        <a:rPr lang="en-US" sz="1600" u="none" strike="noStrike" dirty="0">
                          <a:effectLst/>
                        </a:rPr>
                      </a:br>
                      <a:r>
                        <a:rPr lang="en-US" sz="1600" u="none" strike="noStrike" dirty="0">
                          <a:effectLst/>
                        </a:rPr>
                        <a:t>MSP-3.2 Collaborate with qualified educational professionals.</a:t>
                      </a:r>
                      <a:br>
                        <a:rPr lang="en-US" sz="1600" u="none" strike="noStrike" dirty="0">
                          <a:effectLst/>
                        </a:rPr>
                      </a:br>
                      <a:r>
                        <a:rPr lang="en-US" sz="1600" u="none" strike="noStrike" dirty="0">
                          <a:effectLst/>
                        </a:rPr>
                        <a:t>MSP-3.4 Monitor short- and long-term progress, and more frequently with ELs experiencing difficulty.</a:t>
                      </a:r>
                      <a:br>
                        <a:rPr lang="en-US" sz="1600" u="none" strike="noStrike" dirty="0">
                          <a:effectLst/>
                        </a:rPr>
                      </a:br>
                      <a:r>
                        <a:rPr lang="en-US" sz="1600" u="none" strike="noStrike" dirty="0">
                          <a:effectLst/>
                        </a:rPr>
                        <a:t>MSP-3.5 Support teacher judgment regarding the performance of ELs with multiple and consistent documented examples of progress over time.</a:t>
                      </a:r>
                      <a:br>
                        <a:rPr lang="en-US" sz="1600" u="none" strike="noStrike" dirty="0">
                          <a:effectLst/>
                        </a:rPr>
                      </a:b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87892608"/>
                  </a:ext>
                </a:extLst>
              </a:tr>
            </a:tbl>
          </a:graphicData>
        </a:graphic>
      </p:graphicFrame>
      <p:pic>
        <p:nvPicPr>
          <p:cNvPr id="6" name="Google Shape;122;p22">
            <a:extLst>
              <a:ext uri="{FF2B5EF4-FFF2-40B4-BE49-F238E27FC236}">
                <a16:creationId xmlns:a16="http://schemas.microsoft.com/office/drawing/2014/main" id="{94259A1F-4038-40E2-B54B-3C68084A704D}"/>
              </a:ext>
            </a:extLst>
          </p:cNvPr>
          <p:cNvPicPr preferRelativeResize="0"/>
          <p:nvPr/>
        </p:nvPicPr>
        <p:blipFill>
          <a:blip r:embed="rId3">
            <a:alphaModFix/>
          </a:blip>
          <a:stretch>
            <a:fillRect/>
          </a:stretch>
        </p:blipFill>
        <p:spPr>
          <a:xfrm>
            <a:off x="10380333" y="1"/>
            <a:ext cx="1811667" cy="1159100"/>
          </a:xfrm>
          <a:prstGeom prst="rect">
            <a:avLst/>
          </a:prstGeom>
          <a:noFill/>
          <a:ln>
            <a:noFill/>
          </a:ln>
        </p:spPr>
      </p:pic>
    </p:spTree>
    <p:extLst>
      <p:ext uri="{BB962C8B-B14F-4D97-AF65-F5344CB8AC3E}">
        <p14:creationId xmlns:p14="http://schemas.microsoft.com/office/powerpoint/2010/main" val="3235482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790033" y="1056100"/>
            <a:ext cx="9851600" cy="1260000"/>
          </a:xfrm>
          <a:prstGeom prst="rect">
            <a:avLst/>
          </a:prstGeom>
        </p:spPr>
        <p:txBody>
          <a:bodyPr spcFirstLastPara="1" vert="horz" wrap="square" lIns="121900" tIns="121900" rIns="121900" bIns="121900" rtlCol="0" anchor="t" anchorCtr="0">
            <a:noAutofit/>
          </a:bodyPr>
          <a:lstStyle/>
          <a:p>
            <a:r>
              <a:rPr lang="en" sz="4800" b="1">
                <a:solidFill>
                  <a:srgbClr val="FFC000"/>
                </a:solidFill>
                <a:latin typeface="Arial"/>
                <a:ea typeface="Arial"/>
                <a:cs typeface="Arial"/>
                <a:sym typeface="Arial"/>
              </a:rPr>
              <a:t>Effort continues: No conclusion</a:t>
            </a:r>
            <a:endParaRPr sz="4800"/>
          </a:p>
        </p:txBody>
      </p:sp>
      <p:pic>
        <p:nvPicPr>
          <p:cNvPr id="154" name="Google Shape;154;p26"/>
          <p:cNvPicPr preferRelativeResize="0"/>
          <p:nvPr/>
        </p:nvPicPr>
        <p:blipFill>
          <a:blip r:embed="rId3">
            <a:alphaModFix/>
          </a:blip>
          <a:stretch>
            <a:fillRect/>
          </a:stretch>
        </p:blipFill>
        <p:spPr>
          <a:xfrm>
            <a:off x="10380333" y="1"/>
            <a:ext cx="1811667" cy="1159100"/>
          </a:xfrm>
          <a:prstGeom prst="rect">
            <a:avLst/>
          </a:prstGeom>
          <a:noFill/>
          <a:ln>
            <a:noFill/>
          </a:ln>
        </p:spPr>
      </p:pic>
      <p:pic>
        <p:nvPicPr>
          <p:cNvPr id="155" name="Google Shape;155;p26"/>
          <p:cNvPicPr preferRelativeResize="0"/>
          <p:nvPr/>
        </p:nvPicPr>
        <p:blipFill>
          <a:blip r:embed="rId4">
            <a:alphaModFix/>
          </a:blip>
          <a:stretch>
            <a:fillRect/>
          </a:stretch>
        </p:blipFill>
        <p:spPr>
          <a:xfrm>
            <a:off x="8088600" y="6094400"/>
            <a:ext cx="4103400" cy="763600"/>
          </a:xfrm>
          <a:prstGeom prst="rect">
            <a:avLst/>
          </a:prstGeom>
          <a:noFill/>
          <a:ln>
            <a:noFill/>
          </a:ln>
        </p:spPr>
      </p:pic>
      <p:pic>
        <p:nvPicPr>
          <p:cNvPr id="156" name="Google Shape;156;p26"/>
          <p:cNvPicPr preferRelativeResize="0"/>
          <p:nvPr/>
        </p:nvPicPr>
        <p:blipFill>
          <a:blip r:embed="rId5">
            <a:alphaModFix/>
          </a:blip>
          <a:stretch>
            <a:fillRect/>
          </a:stretch>
        </p:blipFill>
        <p:spPr>
          <a:xfrm>
            <a:off x="3123139" y="2198366"/>
            <a:ext cx="6282661" cy="3453167"/>
          </a:xfrm>
          <a:prstGeom prst="rect">
            <a:avLst/>
          </a:prstGeom>
          <a:noFill/>
          <a:ln>
            <a:noFill/>
          </a:ln>
        </p:spPr>
      </p:pic>
    </p:spTree>
    <p:extLst>
      <p:ext uri="{BB962C8B-B14F-4D97-AF65-F5344CB8AC3E}">
        <p14:creationId xmlns:p14="http://schemas.microsoft.com/office/powerpoint/2010/main" val="381824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100000">
              <a:srgbClr val="000022"/>
            </a:gs>
          </a:gsLst>
          <a:lin ang="27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3A1CC-36AA-7E41-BB40-43E3ECF170AC}"/>
              </a:ext>
            </a:extLst>
          </p:cNvPr>
          <p:cNvSpPr/>
          <p:nvPr/>
        </p:nvSpPr>
        <p:spPr>
          <a:xfrm>
            <a:off x="1188720" y="685801"/>
            <a:ext cx="9814560" cy="2123658"/>
          </a:xfrm>
          <a:prstGeom prst="rect">
            <a:avLst/>
          </a:prstGeom>
        </p:spPr>
        <p:txBody>
          <a:bodyPr wrap="square">
            <a:spAutoFit/>
          </a:bodyPr>
          <a:lstStyle/>
          <a:p>
            <a:pPr algn="ctr"/>
            <a:r>
              <a:rPr lang="en-US" sz="4400" dirty="0">
                <a:solidFill>
                  <a:schemeClr val="bg1"/>
                </a:solidFill>
              </a:rPr>
              <a:t>A Framework for Enhancing Culturally Responsive Teaching in the Teacher Education Curriculum</a:t>
            </a:r>
          </a:p>
        </p:txBody>
      </p:sp>
      <p:sp>
        <p:nvSpPr>
          <p:cNvPr id="3" name="Subtitle 2">
            <a:extLst>
              <a:ext uri="{FF2B5EF4-FFF2-40B4-BE49-F238E27FC236}">
                <a16:creationId xmlns:a16="http://schemas.microsoft.com/office/drawing/2014/main" id="{A91A5991-92A4-9140-99CE-0CCC0826108F}"/>
              </a:ext>
            </a:extLst>
          </p:cNvPr>
          <p:cNvSpPr txBox="1">
            <a:spLocks/>
          </p:cNvSpPr>
          <p:nvPr/>
        </p:nvSpPr>
        <p:spPr>
          <a:xfrm>
            <a:off x="1524000" y="3602038"/>
            <a:ext cx="9144000" cy="1655762"/>
          </a:xfrm>
          <a:prstGeom prst="rect">
            <a:avLst/>
          </a:prstGeom>
        </p:spPr>
        <p:txBody>
          <a:bodyPr/>
          <a:lst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t>Developed by: Dr. Nichelle C. Robinson</a:t>
            </a:r>
          </a:p>
          <a:p>
            <a:pPr marL="0" indent="0" algn="ctr">
              <a:buNone/>
            </a:pPr>
            <a:r>
              <a:rPr lang="en-US" dirty="0"/>
              <a:t>The University of Mississippi</a:t>
            </a:r>
          </a:p>
        </p:txBody>
      </p:sp>
    </p:spTree>
    <p:extLst>
      <p:ext uri="{BB962C8B-B14F-4D97-AF65-F5344CB8AC3E}">
        <p14:creationId xmlns:p14="http://schemas.microsoft.com/office/powerpoint/2010/main" val="312155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6B68-90EF-9345-B258-D4B4D8D86E1A}"/>
              </a:ext>
            </a:extLst>
          </p:cNvPr>
          <p:cNvSpPr>
            <a:spLocks noGrp="1"/>
          </p:cNvSpPr>
          <p:nvPr>
            <p:ph type="title"/>
          </p:nvPr>
        </p:nvSpPr>
        <p:spPr>
          <a:xfrm>
            <a:off x="711200" y="142674"/>
            <a:ext cx="10769600" cy="1143000"/>
          </a:xfrm>
        </p:spPr>
        <p:txBody>
          <a:bodyPr/>
          <a:lstStyle/>
          <a:p>
            <a:r>
              <a:rPr lang="en-US" dirty="0"/>
              <a:t>Year 1 Goals and Objectives:</a:t>
            </a:r>
          </a:p>
        </p:txBody>
      </p:sp>
      <p:graphicFrame>
        <p:nvGraphicFramePr>
          <p:cNvPr id="4" name="Content Placeholder 3">
            <a:extLst>
              <a:ext uri="{FF2B5EF4-FFF2-40B4-BE49-F238E27FC236}">
                <a16:creationId xmlns:a16="http://schemas.microsoft.com/office/drawing/2014/main" id="{CD3F1026-E7CD-1B48-AA58-DCF8DA464C5C}"/>
              </a:ext>
            </a:extLst>
          </p:cNvPr>
          <p:cNvGraphicFramePr>
            <a:graphicFrameLocks noGrp="1"/>
          </p:cNvGraphicFramePr>
          <p:nvPr>
            <p:ph idx="1"/>
            <p:extLst>
              <p:ext uri="{D42A27DB-BD31-4B8C-83A1-F6EECF244321}">
                <p14:modId xmlns:p14="http://schemas.microsoft.com/office/powerpoint/2010/main" val="3900453848"/>
              </p:ext>
            </p:extLst>
          </p:nvPr>
        </p:nvGraphicFramePr>
        <p:xfrm>
          <a:off x="914400" y="1533728"/>
          <a:ext cx="10363200" cy="41198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77639925"/>
                    </a:ext>
                  </a:extLst>
                </a:gridCol>
                <a:gridCol w="2590800">
                  <a:extLst>
                    <a:ext uri="{9D8B030D-6E8A-4147-A177-3AD203B41FA5}">
                      <a16:colId xmlns:a16="http://schemas.microsoft.com/office/drawing/2014/main" val="24005055"/>
                    </a:ext>
                  </a:extLst>
                </a:gridCol>
                <a:gridCol w="2590800">
                  <a:extLst>
                    <a:ext uri="{9D8B030D-6E8A-4147-A177-3AD203B41FA5}">
                      <a16:colId xmlns:a16="http://schemas.microsoft.com/office/drawing/2014/main" val="2745505502"/>
                    </a:ext>
                  </a:extLst>
                </a:gridCol>
                <a:gridCol w="2590800">
                  <a:extLst>
                    <a:ext uri="{9D8B030D-6E8A-4147-A177-3AD203B41FA5}">
                      <a16:colId xmlns:a16="http://schemas.microsoft.com/office/drawing/2014/main" val="3699949133"/>
                    </a:ext>
                  </a:extLst>
                </a:gridCol>
              </a:tblGrid>
              <a:tr h="370840">
                <a:tc>
                  <a:txBody>
                    <a:bodyPr/>
                    <a:lstStyle/>
                    <a:p>
                      <a:pPr algn="ctr"/>
                      <a:r>
                        <a:rPr lang="en-US" sz="1600" dirty="0"/>
                        <a:t>GOALS</a:t>
                      </a:r>
                    </a:p>
                  </a:txBody>
                  <a:tcPr marL="90115" marR="90115"/>
                </a:tc>
                <a:tc>
                  <a:txBody>
                    <a:bodyPr/>
                    <a:lstStyle/>
                    <a:p>
                      <a:pPr algn="ctr"/>
                      <a:r>
                        <a:rPr lang="en-US" sz="1600" dirty="0"/>
                        <a:t>OBJECTIVES</a:t>
                      </a:r>
                    </a:p>
                  </a:txBody>
                  <a:tcPr marL="90115" marR="90115"/>
                </a:tc>
                <a:tc>
                  <a:txBody>
                    <a:bodyPr/>
                    <a:lstStyle/>
                    <a:p>
                      <a:pPr algn="ctr"/>
                      <a:r>
                        <a:rPr lang="en-US" sz="1600" dirty="0"/>
                        <a:t>FACULTY ACTIVITIES</a:t>
                      </a:r>
                    </a:p>
                  </a:txBody>
                  <a:tcPr marL="90115" marR="90115"/>
                </a:tc>
                <a:tc>
                  <a:txBody>
                    <a:bodyPr/>
                    <a:lstStyle/>
                    <a:p>
                      <a:pPr algn="ctr"/>
                      <a:r>
                        <a:rPr lang="en-US" sz="1600" dirty="0"/>
                        <a:t>STUDENT ACTIVITIES</a:t>
                      </a:r>
                    </a:p>
                  </a:txBody>
                  <a:tcPr marL="90115" marR="90115"/>
                </a:tc>
                <a:extLst>
                  <a:ext uri="{0D108BD9-81ED-4DB2-BD59-A6C34878D82A}">
                    <a16:rowId xmlns:a16="http://schemas.microsoft.com/office/drawing/2014/main" val="3925854994"/>
                  </a:ext>
                </a:extLst>
              </a:tr>
              <a:tr h="370840">
                <a:tc>
                  <a:txBody>
                    <a:bodyPr/>
                    <a:lstStyle/>
                    <a:p>
                      <a:r>
                        <a:rPr lang="en-US" sz="1600" dirty="0"/>
                        <a:t>Goal 1: Increase faculty understanding and use of culturally responsive pedagogy</a:t>
                      </a:r>
                    </a:p>
                  </a:txBody>
                  <a:tcPr marL="90115" marR="90115"/>
                </a:tc>
                <a:tc>
                  <a:txBody>
                    <a:bodyPr/>
                    <a:lstStyle/>
                    <a:p>
                      <a:r>
                        <a:rPr lang="en-US" sz="1600" dirty="0" err="1"/>
                        <a:t>Obj</a:t>
                      </a:r>
                      <a:r>
                        <a:rPr lang="en-US" sz="1600" dirty="0"/>
                        <a:t> 1: Explore personal beliefs/perceptions of diversity/culturally responsive pedagogy</a:t>
                      </a:r>
                    </a:p>
                    <a:p>
                      <a:endParaRPr lang="en-US" sz="1600" dirty="0"/>
                    </a:p>
                    <a:p>
                      <a:r>
                        <a:rPr lang="en-US" sz="1600" dirty="0"/>
                        <a:t>Obj. 2: Introduce faculty to best practices for culturally responsive teaching</a:t>
                      </a:r>
                    </a:p>
                    <a:p>
                      <a:endParaRPr lang="en-US" sz="1600" dirty="0"/>
                    </a:p>
                    <a:p>
                      <a:r>
                        <a:rPr lang="en-US" sz="1600" dirty="0" err="1"/>
                        <a:t>Obj</a:t>
                      </a:r>
                      <a:r>
                        <a:rPr lang="en-US" sz="1600" dirty="0"/>
                        <a:t> 3: Review Courses and integrate culturally responsive practices through programs. </a:t>
                      </a:r>
                    </a:p>
                  </a:txBody>
                  <a:tcPr marL="90115" marR="90115"/>
                </a:tc>
                <a:tc>
                  <a:txBody>
                    <a:bodyPr/>
                    <a:lstStyle/>
                    <a:p>
                      <a:r>
                        <a:rPr lang="en-US" sz="1600" dirty="0"/>
                        <a:t>Expert talk on implicit bias.</a:t>
                      </a:r>
                    </a:p>
                    <a:p>
                      <a:endParaRPr lang="en-US" sz="1600" dirty="0"/>
                    </a:p>
                    <a:p>
                      <a:r>
                        <a:rPr lang="en-US" sz="1600" dirty="0"/>
                        <a:t>Expert talk on creating an identity safe and culturally responsive learning community.</a:t>
                      </a:r>
                    </a:p>
                    <a:p>
                      <a:endParaRPr lang="en-US" sz="1600" dirty="0"/>
                    </a:p>
                    <a:p>
                      <a:r>
                        <a:rPr lang="en-US" sz="1600" dirty="0"/>
                        <a:t>Expert talk on culturally responsive evidence-based practices.</a:t>
                      </a:r>
                    </a:p>
                    <a:p>
                      <a:endParaRPr lang="en-US" sz="1600" dirty="0"/>
                    </a:p>
                    <a:p>
                      <a:r>
                        <a:rPr lang="en-US" sz="1600" dirty="0"/>
                        <a:t>IC training with faculty developing graduate courses by CEEDAR experts. </a:t>
                      </a:r>
                    </a:p>
                  </a:txBody>
                  <a:tcPr marL="90115" marR="90115"/>
                </a:tc>
                <a:tc>
                  <a:txBody>
                    <a:bodyPr/>
                    <a:lstStyle/>
                    <a:p>
                      <a:endParaRPr lang="en-US" sz="1600" dirty="0"/>
                    </a:p>
                  </a:txBody>
                  <a:tcPr marL="90115" marR="90115"/>
                </a:tc>
                <a:extLst>
                  <a:ext uri="{0D108BD9-81ED-4DB2-BD59-A6C34878D82A}">
                    <a16:rowId xmlns:a16="http://schemas.microsoft.com/office/drawing/2014/main" val="703296402"/>
                  </a:ext>
                </a:extLst>
              </a:tr>
            </a:tbl>
          </a:graphicData>
        </a:graphic>
      </p:graphicFrame>
    </p:spTree>
    <p:extLst>
      <p:ext uri="{BB962C8B-B14F-4D97-AF65-F5344CB8AC3E}">
        <p14:creationId xmlns:p14="http://schemas.microsoft.com/office/powerpoint/2010/main" val="143911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319253-F509-5B46-B8B6-B8CCB9258C17}"/>
              </a:ext>
            </a:extLst>
          </p:cNvPr>
          <p:cNvSpPr>
            <a:spLocks noGrp="1"/>
          </p:cNvSpPr>
          <p:nvPr>
            <p:ph type="sldNum" sz="quarter" idx="12"/>
          </p:nvPr>
        </p:nvSpPr>
        <p:spPr/>
        <p:txBody>
          <a:bodyPr/>
          <a:lstStyle/>
          <a:p>
            <a:fld id="{B90A4184-460D-9148-B9D1-7566FBEE2D09}" type="slidenum">
              <a:rPr lang="en-US" smtClean="0"/>
              <a:pPr/>
              <a:t>3</a:t>
            </a:fld>
            <a:endParaRPr lang="en-US" dirty="0"/>
          </a:p>
        </p:txBody>
      </p:sp>
      <p:sp>
        <p:nvSpPr>
          <p:cNvPr id="7" name="TextBox 6">
            <a:extLst>
              <a:ext uri="{FF2B5EF4-FFF2-40B4-BE49-F238E27FC236}">
                <a16:creationId xmlns:a16="http://schemas.microsoft.com/office/drawing/2014/main" id="{52FB4E78-1219-4F43-B69B-9E1103EBC342}"/>
              </a:ext>
            </a:extLst>
          </p:cNvPr>
          <p:cNvSpPr txBox="1"/>
          <p:nvPr/>
        </p:nvSpPr>
        <p:spPr>
          <a:xfrm>
            <a:off x="1691640" y="1600200"/>
            <a:ext cx="9250680" cy="3416320"/>
          </a:xfrm>
          <a:prstGeom prst="rect">
            <a:avLst/>
          </a:prstGeom>
          <a:noFill/>
        </p:spPr>
        <p:txBody>
          <a:bodyPr wrap="square" rtlCol="0">
            <a:spAutoFit/>
          </a:bodyPr>
          <a:lstStyle/>
          <a:p>
            <a:pPr algn="ctr"/>
            <a:r>
              <a:rPr lang="en-US" sz="3600" dirty="0">
                <a:solidFill>
                  <a:schemeClr val="bg1"/>
                </a:solidFill>
              </a:rPr>
              <a:t>Think about the teachers and leaders at the schools you attended. </a:t>
            </a:r>
          </a:p>
          <a:p>
            <a:pPr algn="ctr"/>
            <a:endParaRPr lang="en-US" sz="3600" dirty="0">
              <a:solidFill>
                <a:schemeClr val="bg1"/>
              </a:solidFill>
            </a:endParaRPr>
          </a:p>
          <a:p>
            <a:pPr algn="ctr"/>
            <a:r>
              <a:rPr lang="en-US" sz="3600" dirty="0">
                <a:solidFill>
                  <a:schemeClr val="bg1"/>
                </a:solidFill>
              </a:rPr>
              <a:t>Turn to the person next to you and tell them about all the teachers and leaders of color you had throughout school. </a:t>
            </a:r>
          </a:p>
        </p:txBody>
      </p:sp>
    </p:spTree>
    <p:extLst>
      <p:ext uri="{BB962C8B-B14F-4D97-AF65-F5344CB8AC3E}">
        <p14:creationId xmlns:p14="http://schemas.microsoft.com/office/powerpoint/2010/main" val="49795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3443-3E7C-624E-AB3E-56A380E91DAF}"/>
              </a:ext>
            </a:extLst>
          </p:cNvPr>
          <p:cNvSpPr>
            <a:spLocks noGrp="1"/>
          </p:cNvSpPr>
          <p:nvPr>
            <p:ph type="title"/>
          </p:nvPr>
        </p:nvSpPr>
        <p:spPr>
          <a:xfrm>
            <a:off x="711200" y="103763"/>
            <a:ext cx="10769600" cy="1143000"/>
          </a:xfrm>
        </p:spPr>
        <p:txBody>
          <a:bodyPr/>
          <a:lstStyle/>
          <a:p>
            <a:r>
              <a:rPr lang="en-US" dirty="0"/>
              <a:t>Year 1 Goals and Objectives continued</a:t>
            </a:r>
          </a:p>
        </p:txBody>
      </p:sp>
      <p:graphicFrame>
        <p:nvGraphicFramePr>
          <p:cNvPr id="4" name="Content Placeholder 3">
            <a:extLst>
              <a:ext uri="{FF2B5EF4-FFF2-40B4-BE49-F238E27FC236}">
                <a16:creationId xmlns:a16="http://schemas.microsoft.com/office/drawing/2014/main" id="{E5266BBE-C259-8240-9601-631E27E5D891}"/>
              </a:ext>
            </a:extLst>
          </p:cNvPr>
          <p:cNvGraphicFramePr>
            <a:graphicFrameLocks noGrp="1"/>
          </p:cNvGraphicFramePr>
          <p:nvPr>
            <p:ph idx="1"/>
            <p:extLst>
              <p:ext uri="{D42A27DB-BD31-4B8C-83A1-F6EECF244321}">
                <p14:modId xmlns:p14="http://schemas.microsoft.com/office/powerpoint/2010/main" val="3849911334"/>
              </p:ext>
            </p:extLst>
          </p:nvPr>
        </p:nvGraphicFramePr>
        <p:xfrm>
          <a:off x="914400" y="1514273"/>
          <a:ext cx="10363200" cy="41198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65984597"/>
                    </a:ext>
                  </a:extLst>
                </a:gridCol>
                <a:gridCol w="2590800">
                  <a:extLst>
                    <a:ext uri="{9D8B030D-6E8A-4147-A177-3AD203B41FA5}">
                      <a16:colId xmlns:a16="http://schemas.microsoft.com/office/drawing/2014/main" val="1941726362"/>
                    </a:ext>
                  </a:extLst>
                </a:gridCol>
                <a:gridCol w="2590800">
                  <a:extLst>
                    <a:ext uri="{9D8B030D-6E8A-4147-A177-3AD203B41FA5}">
                      <a16:colId xmlns:a16="http://schemas.microsoft.com/office/drawing/2014/main" val="3615146780"/>
                    </a:ext>
                  </a:extLst>
                </a:gridCol>
                <a:gridCol w="2590800">
                  <a:extLst>
                    <a:ext uri="{9D8B030D-6E8A-4147-A177-3AD203B41FA5}">
                      <a16:colId xmlns:a16="http://schemas.microsoft.com/office/drawing/2014/main" val="2290104390"/>
                    </a:ext>
                  </a:extLst>
                </a:gridCol>
              </a:tblGrid>
              <a:tr h="370840">
                <a:tc>
                  <a:txBody>
                    <a:bodyPr/>
                    <a:lstStyle/>
                    <a:p>
                      <a:pPr algn="ctr"/>
                      <a:r>
                        <a:rPr lang="en-US" dirty="0"/>
                        <a:t>GOALS</a:t>
                      </a:r>
                    </a:p>
                  </a:txBody>
                  <a:tcPr marL="90115" marR="90115"/>
                </a:tc>
                <a:tc>
                  <a:txBody>
                    <a:bodyPr/>
                    <a:lstStyle/>
                    <a:p>
                      <a:pPr algn="ctr"/>
                      <a:r>
                        <a:rPr lang="en-US" dirty="0"/>
                        <a:t>OBJECTIVES</a:t>
                      </a:r>
                    </a:p>
                  </a:txBody>
                  <a:tcPr marL="90115" marR="90115"/>
                </a:tc>
                <a:tc>
                  <a:txBody>
                    <a:bodyPr/>
                    <a:lstStyle/>
                    <a:p>
                      <a:pPr algn="ctr"/>
                      <a:r>
                        <a:rPr lang="en-US" dirty="0"/>
                        <a:t>FACULTY ACTIVITIES</a:t>
                      </a:r>
                    </a:p>
                  </a:txBody>
                  <a:tcPr marL="90115" marR="90115"/>
                </a:tc>
                <a:tc>
                  <a:txBody>
                    <a:bodyPr/>
                    <a:lstStyle/>
                    <a:p>
                      <a:pPr algn="ctr"/>
                      <a:r>
                        <a:rPr lang="en-US" dirty="0"/>
                        <a:t>STUDENT ACTIVITIES</a:t>
                      </a:r>
                    </a:p>
                  </a:txBody>
                  <a:tcPr marL="90115" marR="90115"/>
                </a:tc>
                <a:extLst>
                  <a:ext uri="{0D108BD9-81ED-4DB2-BD59-A6C34878D82A}">
                    <a16:rowId xmlns:a16="http://schemas.microsoft.com/office/drawing/2014/main" val="2411769006"/>
                  </a:ext>
                </a:extLst>
              </a:tr>
              <a:tr h="370840">
                <a:tc>
                  <a:txBody>
                    <a:bodyPr/>
                    <a:lstStyle/>
                    <a:p>
                      <a:r>
                        <a:rPr lang="en-US" dirty="0"/>
                        <a:t>Goal 2: Increase program graduate’s skill in using culturally responsive practices</a:t>
                      </a:r>
                    </a:p>
                  </a:txBody>
                  <a:tcPr marL="90115" marR="90115"/>
                </a:tc>
                <a:tc>
                  <a:txBody>
                    <a:bodyPr/>
                    <a:lstStyle/>
                    <a:p>
                      <a:r>
                        <a:rPr lang="en-US" dirty="0" err="1"/>
                        <a:t>Obj</a:t>
                      </a:r>
                      <a:r>
                        <a:rPr lang="en-US" dirty="0"/>
                        <a:t> 1: Provide opportunities for program graduates to learn culturally responsive practices.</a:t>
                      </a:r>
                    </a:p>
                    <a:p>
                      <a:endParaRPr lang="en-US" dirty="0"/>
                    </a:p>
                    <a:p>
                      <a:r>
                        <a:rPr lang="en-US" dirty="0" err="1"/>
                        <a:t>Obj</a:t>
                      </a:r>
                      <a:r>
                        <a:rPr lang="en-US" dirty="0"/>
                        <a:t> 2: Increase program graduates’ skill in using culturally responsive practices.</a:t>
                      </a:r>
                    </a:p>
                  </a:txBody>
                  <a:tcPr marL="90115" marR="90115"/>
                </a:tc>
                <a:tc>
                  <a:txBody>
                    <a:bodyPr/>
                    <a:lstStyle/>
                    <a:p>
                      <a:r>
                        <a:rPr lang="en-US" dirty="0"/>
                        <a:t>Teacher education faculty developed 5 graduate diversity courses to be used for an emphasis area in diversity for the specialist degree program.</a:t>
                      </a:r>
                    </a:p>
                  </a:txBody>
                  <a:tcPr marL="90115" marR="90115"/>
                </a:tc>
                <a:tc>
                  <a:txBody>
                    <a:bodyPr/>
                    <a:lstStyle/>
                    <a:p>
                      <a:r>
                        <a:rPr lang="en-US" sz="1200" dirty="0"/>
                        <a:t>-Workshop on implicit bias with topic expert.</a:t>
                      </a:r>
                    </a:p>
                    <a:p>
                      <a:r>
                        <a:rPr lang="en-US" sz="1200" dirty="0"/>
                        <a:t>-Workshop on addressing sensitive topics of diversity with expert from </a:t>
                      </a:r>
                      <a:r>
                        <a:rPr lang="en-US" sz="1200" i="1" dirty="0"/>
                        <a:t>Facing History and Ourselves</a:t>
                      </a:r>
                      <a:r>
                        <a:rPr lang="en-US" sz="1200" dirty="0"/>
                        <a:t>.</a:t>
                      </a:r>
                    </a:p>
                    <a:p>
                      <a:r>
                        <a:rPr lang="en-US" sz="1200" dirty="0"/>
                        <a:t>-Chamber music performance that explores diversity through chamber music, </a:t>
                      </a:r>
                      <a:r>
                        <a:rPr lang="en-US" sz="1200" i="1" dirty="0"/>
                        <a:t>Of Ebony Embers </a:t>
                      </a:r>
                      <a:r>
                        <a:rPr lang="en-US" sz="1200" dirty="0"/>
                        <a:t>(explored the </a:t>
                      </a:r>
                      <a:r>
                        <a:rPr lang="en-US" sz="1200" i="1" dirty="0"/>
                        <a:t>Harlem Renaissance</a:t>
                      </a:r>
                      <a:r>
                        <a:rPr lang="en-US" sz="1200" dirty="0"/>
                        <a:t>).</a:t>
                      </a:r>
                    </a:p>
                    <a:p>
                      <a:r>
                        <a:rPr lang="en-US" sz="1200" dirty="0"/>
                        <a:t>-Special viewing and discussion of </a:t>
                      </a:r>
                      <a:r>
                        <a:rPr lang="en-US" sz="1200" i="1" dirty="0"/>
                        <a:t>Hidden Figures</a:t>
                      </a:r>
                      <a:r>
                        <a:rPr lang="en-US" sz="1200" dirty="0"/>
                        <a:t> movie in partnership with the School of Engineering, Center for Inclusion, and Student Activities Association in the Grove.</a:t>
                      </a:r>
                    </a:p>
                    <a:p>
                      <a:r>
                        <a:rPr lang="en-US" sz="1200" dirty="0"/>
                        <a:t>-Video chat discussions filmed with undergraduate and graduate students about their diversity experiences (</a:t>
                      </a:r>
                      <a:r>
                        <a:rPr lang="en-US" sz="1200" i="1" dirty="0"/>
                        <a:t>Multicultural Moments</a:t>
                      </a:r>
                      <a:r>
                        <a:rPr lang="en-US" sz="1200" dirty="0"/>
                        <a:t>).</a:t>
                      </a:r>
                    </a:p>
                  </a:txBody>
                  <a:tcPr marL="90115" marR="90115"/>
                </a:tc>
                <a:extLst>
                  <a:ext uri="{0D108BD9-81ED-4DB2-BD59-A6C34878D82A}">
                    <a16:rowId xmlns:a16="http://schemas.microsoft.com/office/drawing/2014/main" val="1949620337"/>
                  </a:ext>
                </a:extLst>
              </a:tr>
            </a:tbl>
          </a:graphicData>
        </a:graphic>
      </p:graphicFrame>
    </p:spTree>
    <p:extLst>
      <p:ext uri="{BB962C8B-B14F-4D97-AF65-F5344CB8AC3E}">
        <p14:creationId xmlns:p14="http://schemas.microsoft.com/office/powerpoint/2010/main" val="174977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C416-94B8-2C49-9E5E-6104363BCF9C}"/>
              </a:ext>
            </a:extLst>
          </p:cNvPr>
          <p:cNvSpPr>
            <a:spLocks noGrp="1"/>
          </p:cNvSpPr>
          <p:nvPr>
            <p:ph type="title"/>
          </p:nvPr>
        </p:nvSpPr>
        <p:spPr>
          <a:xfrm>
            <a:off x="711200" y="123216"/>
            <a:ext cx="10769600" cy="1143000"/>
          </a:xfrm>
        </p:spPr>
        <p:txBody>
          <a:bodyPr/>
          <a:lstStyle/>
          <a:p>
            <a:r>
              <a:rPr lang="en-US" dirty="0"/>
              <a:t>Year 2 Goals and Objectives</a:t>
            </a:r>
          </a:p>
        </p:txBody>
      </p:sp>
      <p:graphicFrame>
        <p:nvGraphicFramePr>
          <p:cNvPr id="4" name="Content Placeholder 3">
            <a:extLst>
              <a:ext uri="{FF2B5EF4-FFF2-40B4-BE49-F238E27FC236}">
                <a16:creationId xmlns:a16="http://schemas.microsoft.com/office/drawing/2014/main" id="{C63BC31F-33E4-0743-813F-3BD4C1962435}"/>
              </a:ext>
            </a:extLst>
          </p:cNvPr>
          <p:cNvGraphicFramePr>
            <a:graphicFrameLocks noGrp="1"/>
          </p:cNvGraphicFramePr>
          <p:nvPr>
            <p:ph idx="1"/>
            <p:extLst>
              <p:ext uri="{D42A27DB-BD31-4B8C-83A1-F6EECF244321}">
                <p14:modId xmlns:p14="http://schemas.microsoft.com/office/powerpoint/2010/main" val="444066148"/>
              </p:ext>
            </p:extLst>
          </p:nvPr>
        </p:nvGraphicFramePr>
        <p:xfrm>
          <a:off x="914400" y="1358630"/>
          <a:ext cx="10363200" cy="43637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007008934"/>
                    </a:ext>
                  </a:extLst>
                </a:gridCol>
                <a:gridCol w="2590800">
                  <a:extLst>
                    <a:ext uri="{9D8B030D-6E8A-4147-A177-3AD203B41FA5}">
                      <a16:colId xmlns:a16="http://schemas.microsoft.com/office/drawing/2014/main" val="3470108689"/>
                    </a:ext>
                  </a:extLst>
                </a:gridCol>
                <a:gridCol w="2590800">
                  <a:extLst>
                    <a:ext uri="{9D8B030D-6E8A-4147-A177-3AD203B41FA5}">
                      <a16:colId xmlns:a16="http://schemas.microsoft.com/office/drawing/2014/main" val="217742573"/>
                    </a:ext>
                  </a:extLst>
                </a:gridCol>
                <a:gridCol w="2590800">
                  <a:extLst>
                    <a:ext uri="{9D8B030D-6E8A-4147-A177-3AD203B41FA5}">
                      <a16:colId xmlns:a16="http://schemas.microsoft.com/office/drawing/2014/main" val="3295584319"/>
                    </a:ext>
                  </a:extLst>
                </a:gridCol>
              </a:tblGrid>
              <a:tr h="370840">
                <a:tc>
                  <a:txBody>
                    <a:bodyPr/>
                    <a:lstStyle/>
                    <a:p>
                      <a:pPr algn="ctr"/>
                      <a:r>
                        <a:rPr lang="en-US" sz="1600" dirty="0"/>
                        <a:t>GOALS</a:t>
                      </a:r>
                    </a:p>
                  </a:txBody>
                  <a:tcPr marL="90115" marR="90115"/>
                </a:tc>
                <a:tc>
                  <a:txBody>
                    <a:bodyPr/>
                    <a:lstStyle/>
                    <a:p>
                      <a:pPr algn="ctr"/>
                      <a:r>
                        <a:rPr lang="en-US" sz="1600" dirty="0"/>
                        <a:t>OBJECTIVES</a:t>
                      </a:r>
                    </a:p>
                  </a:txBody>
                  <a:tcPr marL="90115" marR="90115"/>
                </a:tc>
                <a:tc>
                  <a:txBody>
                    <a:bodyPr/>
                    <a:lstStyle/>
                    <a:p>
                      <a:pPr algn="ctr"/>
                      <a:r>
                        <a:rPr lang="en-US" sz="1600" dirty="0"/>
                        <a:t>FACULTY ACTIVITIES</a:t>
                      </a:r>
                    </a:p>
                  </a:txBody>
                  <a:tcPr marL="90115" marR="90115"/>
                </a:tc>
                <a:tc>
                  <a:txBody>
                    <a:bodyPr/>
                    <a:lstStyle/>
                    <a:p>
                      <a:pPr algn="ctr"/>
                      <a:r>
                        <a:rPr lang="en-US" sz="1600" dirty="0"/>
                        <a:t>STUDENT ACTIVITIES</a:t>
                      </a:r>
                    </a:p>
                  </a:txBody>
                  <a:tcPr marL="90115" marR="90115"/>
                </a:tc>
                <a:extLst>
                  <a:ext uri="{0D108BD9-81ED-4DB2-BD59-A6C34878D82A}">
                    <a16:rowId xmlns:a16="http://schemas.microsoft.com/office/drawing/2014/main" val="1873204362"/>
                  </a:ext>
                </a:extLst>
              </a:tr>
              <a:tr h="370840">
                <a:tc>
                  <a:txBody>
                    <a:bodyPr/>
                    <a:lstStyle/>
                    <a:p>
                      <a:r>
                        <a:rPr lang="en-US" sz="1600" dirty="0"/>
                        <a:t>Goal 1: Increase faculty understanding and use of culturally responsive pedagogy</a:t>
                      </a:r>
                    </a:p>
                  </a:txBody>
                  <a:tcPr marL="90115" marR="90115"/>
                </a:tc>
                <a:tc>
                  <a:txBody>
                    <a:bodyPr/>
                    <a:lstStyle/>
                    <a:p>
                      <a:r>
                        <a:rPr lang="en-US" sz="1600" dirty="0" err="1"/>
                        <a:t>Obj</a:t>
                      </a:r>
                      <a:r>
                        <a:rPr lang="en-US" sz="1600" dirty="0"/>
                        <a:t> 1: Explore personal beliefs/perceptions of diversity/culturally responsive pedagogy</a:t>
                      </a:r>
                    </a:p>
                    <a:p>
                      <a:endParaRPr lang="en-US" sz="1600" dirty="0"/>
                    </a:p>
                    <a:p>
                      <a:r>
                        <a:rPr lang="en-US" sz="1600" dirty="0" err="1"/>
                        <a:t>Obj</a:t>
                      </a:r>
                      <a:r>
                        <a:rPr lang="en-US" sz="1600" dirty="0"/>
                        <a:t> 2: Introduce faculty to best practices for culturally responsive teaching</a:t>
                      </a:r>
                    </a:p>
                    <a:p>
                      <a:endParaRPr lang="en-US" sz="1600" dirty="0"/>
                    </a:p>
                    <a:p>
                      <a:r>
                        <a:rPr lang="en-US" sz="1600" dirty="0" err="1"/>
                        <a:t>Obj</a:t>
                      </a:r>
                      <a:r>
                        <a:rPr lang="en-US" sz="1600" dirty="0"/>
                        <a:t> 3: Review courses and integrate culturally responsive practices through programs</a:t>
                      </a:r>
                    </a:p>
                  </a:txBody>
                  <a:tcPr marL="90115" marR="90115"/>
                </a:tc>
                <a:tc>
                  <a:txBody>
                    <a:bodyPr/>
                    <a:lstStyle/>
                    <a:p>
                      <a:r>
                        <a:rPr lang="en-US" sz="1600" dirty="0"/>
                        <a:t>Brown Bag – Engaging in Courageous Conversations about Charlottesville: How to and When?</a:t>
                      </a:r>
                    </a:p>
                    <a:p>
                      <a:endParaRPr lang="en-US" sz="1600" dirty="0"/>
                    </a:p>
                    <a:p>
                      <a:r>
                        <a:rPr lang="en-US" sz="1600" dirty="0"/>
                        <a:t>Education Symposium – Faculty in and outside of the School of Education presented posters on topics related to the state of education for African American students in Mississippi 63 years after Brown v. Board of Education</a:t>
                      </a:r>
                    </a:p>
                  </a:txBody>
                  <a:tcPr marL="90115" marR="90115"/>
                </a:tc>
                <a:tc>
                  <a:txBody>
                    <a:bodyPr/>
                    <a:lstStyle/>
                    <a:p>
                      <a:endParaRPr lang="en-US" sz="1600" dirty="0"/>
                    </a:p>
                  </a:txBody>
                  <a:tcPr marL="90115" marR="90115"/>
                </a:tc>
                <a:extLst>
                  <a:ext uri="{0D108BD9-81ED-4DB2-BD59-A6C34878D82A}">
                    <a16:rowId xmlns:a16="http://schemas.microsoft.com/office/drawing/2014/main" val="3159422580"/>
                  </a:ext>
                </a:extLst>
              </a:tr>
            </a:tbl>
          </a:graphicData>
        </a:graphic>
      </p:graphicFrame>
    </p:spTree>
    <p:extLst>
      <p:ext uri="{BB962C8B-B14F-4D97-AF65-F5344CB8AC3E}">
        <p14:creationId xmlns:p14="http://schemas.microsoft.com/office/powerpoint/2010/main" val="345821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2DA1-036A-D142-8392-5B60F78BE0A5}"/>
              </a:ext>
            </a:extLst>
          </p:cNvPr>
          <p:cNvSpPr>
            <a:spLocks noGrp="1"/>
          </p:cNvSpPr>
          <p:nvPr>
            <p:ph type="title"/>
          </p:nvPr>
        </p:nvSpPr>
        <p:spPr>
          <a:xfrm>
            <a:off x="711200" y="103763"/>
            <a:ext cx="10769600" cy="1143000"/>
          </a:xfrm>
        </p:spPr>
        <p:txBody>
          <a:bodyPr/>
          <a:lstStyle/>
          <a:p>
            <a:r>
              <a:rPr lang="en-US" dirty="0"/>
              <a:t>Year 2 Goals and Objectives continued</a:t>
            </a:r>
          </a:p>
        </p:txBody>
      </p:sp>
      <p:graphicFrame>
        <p:nvGraphicFramePr>
          <p:cNvPr id="4" name="Content Placeholder 3">
            <a:extLst>
              <a:ext uri="{FF2B5EF4-FFF2-40B4-BE49-F238E27FC236}">
                <a16:creationId xmlns:a16="http://schemas.microsoft.com/office/drawing/2014/main" id="{2515EEF1-5E7B-C44B-9D30-81975EC3820E}"/>
              </a:ext>
            </a:extLst>
          </p:cNvPr>
          <p:cNvGraphicFramePr>
            <a:graphicFrameLocks noGrp="1"/>
          </p:cNvGraphicFramePr>
          <p:nvPr>
            <p:ph idx="1"/>
            <p:extLst>
              <p:ext uri="{D42A27DB-BD31-4B8C-83A1-F6EECF244321}">
                <p14:modId xmlns:p14="http://schemas.microsoft.com/office/powerpoint/2010/main" val="3886278165"/>
              </p:ext>
            </p:extLst>
          </p:nvPr>
        </p:nvGraphicFramePr>
        <p:xfrm>
          <a:off x="914400" y="1241899"/>
          <a:ext cx="10363200" cy="448564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320052525"/>
                    </a:ext>
                  </a:extLst>
                </a:gridCol>
                <a:gridCol w="2590800">
                  <a:extLst>
                    <a:ext uri="{9D8B030D-6E8A-4147-A177-3AD203B41FA5}">
                      <a16:colId xmlns:a16="http://schemas.microsoft.com/office/drawing/2014/main" val="1313362962"/>
                    </a:ext>
                  </a:extLst>
                </a:gridCol>
                <a:gridCol w="2590800">
                  <a:extLst>
                    <a:ext uri="{9D8B030D-6E8A-4147-A177-3AD203B41FA5}">
                      <a16:colId xmlns:a16="http://schemas.microsoft.com/office/drawing/2014/main" val="3069565843"/>
                    </a:ext>
                  </a:extLst>
                </a:gridCol>
                <a:gridCol w="2590800">
                  <a:extLst>
                    <a:ext uri="{9D8B030D-6E8A-4147-A177-3AD203B41FA5}">
                      <a16:colId xmlns:a16="http://schemas.microsoft.com/office/drawing/2014/main" val="55897802"/>
                    </a:ext>
                  </a:extLst>
                </a:gridCol>
              </a:tblGrid>
              <a:tr h="370840">
                <a:tc>
                  <a:txBody>
                    <a:bodyPr/>
                    <a:lstStyle/>
                    <a:p>
                      <a:pPr algn="ctr"/>
                      <a:r>
                        <a:rPr lang="en-US" dirty="0"/>
                        <a:t>GOALS </a:t>
                      </a:r>
                    </a:p>
                  </a:txBody>
                  <a:tcPr marL="90115" marR="90115"/>
                </a:tc>
                <a:tc>
                  <a:txBody>
                    <a:bodyPr/>
                    <a:lstStyle/>
                    <a:p>
                      <a:pPr algn="ctr"/>
                      <a:r>
                        <a:rPr lang="en-US" dirty="0"/>
                        <a:t>OBJECTIVES</a:t>
                      </a:r>
                    </a:p>
                  </a:txBody>
                  <a:tcPr marL="90115" marR="90115"/>
                </a:tc>
                <a:tc>
                  <a:txBody>
                    <a:bodyPr/>
                    <a:lstStyle/>
                    <a:p>
                      <a:pPr algn="ctr"/>
                      <a:r>
                        <a:rPr lang="en-US" dirty="0"/>
                        <a:t>FACULTY ACTIVITIES</a:t>
                      </a:r>
                    </a:p>
                  </a:txBody>
                  <a:tcPr marL="90115" marR="90115"/>
                </a:tc>
                <a:tc>
                  <a:txBody>
                    <a:bodyPr/>
                    <a:lstStyle/>
                    <a:p>
                      <a:pPr algn="ctr"/>
                      <a:r>
                        <a:rPr lang="en-US" dirty="0"/>
                        <a:t>STUDENT ACTIVITIES</a:t>
                      </a:r>
                    </a:p>
                  </a:txBody>
                  <a:tcPr marL="90115" marR="90115"/>
                </a:tc>
                <a:extLst>
                  <a:ext uri="{0D108BD9-81ED-4DB2-BD59-A6C34878D82A}">
                    <a16:rowId xmlns:a16="http://schemas.microsoft.com/office/drawing/2014/main" val="210181929"/>
                  </a:ext>
                </a:extLst>
              </a:tr>
              <a:tr h="370840">
                <a:tc>
                  <a:txBody>
                    <a:bodyPr/>
                    <a:lstStyle/>
                    <a:p>
                      <a:r>
                        <a:rPr lang="en-US" dirty="0"/>
                        <a:t>Goal 2: Increase program graduates’ skill in using culturally responsive practices</a:t>
                      </a:r>
                    </a:p>
                  </a:txBody>
                  <a:tcPr marL="90115" marR="90115"/>
                </a:tc>
                <a:tc>
                  <a:txBody>
                    <a:bodyPr/>
                    <a:lstStyle/>
                    <a:p>
                      <a:r>
                        <a:rPr lang="en-US" dirty="0" err="1"/>
                        <a:t>Obj</a:t>
                      </a:r>
                      <a:r>
                        <a:rPr lang="en-US" dirty="0"/>
                        <a:t> 1: Provide opportunities for program graduates to learn culturally responsive practices.</a:t>
                      </a:r>
                    </a:p>
                    <a:p>
                      <a:endParaRPr lang="en-US" dirty="0"/>
                    </a:p>
                    <a:p>
                      <a:r>
                        <a:rPr lang="en-US" dirty="0" err="1"/>
                        <a:t>Obj</a:t>
                      </a:r>
                      <a:r>
                        <a:rPr lang="en-US" dirty="0"/>
                        <a:t> 2: Increase program graduates’ skill in using culturally responsive practices through experiences.</a:t>
                      </a:r>
                    </a:p>
                  </a:txBody>
                  <a:tcPr marL="90115" marR="90115"/>
                </a:tc>
                <a:tc>
                  <a:txBody>
                    <a:bodyPr/>
                    <a:lstStyle/>
                    <a:p>
                      <a:r>
                        <a:rPr lang="en-US" dirty="0"/>
                        <a:t>Workshop on using the CEEDAR NIC to analyze programs and courses with CEEDAR experts.</a:t>
                      </a:r>
                    </a:p>
                    <a:p>
                      <a:endParaRPr lang="en-US" dirty="0"/>
                    </a:p>
                    <a:p>
                      <a:r>
                        <a:rPr lang="en-US" dirty="0"/>
                        <a:t>Syllabi and course activities uploaded to the CEEDAR NIC. </a:t>
                      </a:r>
                    </a:p>
                  </a:txBody>
                  <a:tcPr marL="90115" marR="90115"/>
                </a:tc>
                <a:tc>
                  <a:txBody>
                    <a:bodyPr/>
                    <a:lstStyle/>
                    <a:p>
                      <a:r>
                        <a:rPr lang="en-US" sz="1100" dirty="0"/>
                        <a:t>-Workshop on using culturally relevant children’s literature.</a:t>
                      </a:r>
                    </a:p>
                    <a:p>
                      <a:r>
                        <a:rPr lang="en-US" sz="1100" dirty="0"/>
                        <a:t>-Workshop on addressing sensitive topics of diversity with expert from </a:t>
                      </a:r>
                      <a:r>
                        <a:rPr lang="en-US" sz="1100" i="1" dirty="0"/>
                        <a:t>Facing History and Ourselves</a:t>
                      </a:r>
                      <a:r>
                        <a:rPr lang="en-US" sz="1100" dirty="0"/>
                        <a:t>.</a:t>
                      </a:r>
                    </a:p>
                    <a:p>
                      <a:r>
                        <a:rPr lang="en-US" sz="1100" dirty="0"/>
                        <a:t>-Education Symposium – Undergraduate and graduate students in and outside of the School of Education presented posters on topics related to the state of education for African American students in Mississippi 63 years after Brown v. Board of Education</a:t>
                      </a:r>
                    </a:p>
                    <a:p>
                      <a:r>
                        <a:rPr lang="en-US" sz="1100" dirty="0"/>
                        <a:t>-Doctoral student panel discussion on the state of education for African American Students in Mississippi 63 years after Brown v. Board of Education in conjunction with the Black History Month celebration.</a:t>
                      </a:r>
                    </a:p>
                    <a:p>
                      <a:r>
                        <a:rPr lang="en-US" sz="1100" dirty="0"/>
                        <a:t>-Chamber music performance that explores diversity through chamber music, </a:t>
                      </a:r>
                      <a:r>
                        <a:rPr lang="en-US" sz="1100" i="1" dirty="0"/>
                        <a:t>Equally Divine </a:t>
                      </a:r>
                      <a:r>
                        <a:rPr lang="en-US" sz="1100" dirty="0"/>
                        <a:t>(explored gender fluidity) in conjunction with Women’s History Month celebration.</a:t>
                      </a:r>
                    </a:p>
                  </a:txBody>
                  <a:tcPr marL="90115" marR="90115"/>
                </a:tc>
                <a:extLst>
                  <a:ext uri="{0D108BD9-81ED-4DB2-BD59-A6C34878D82A}">
                    <a16:rowId xmlns:a16="http://schemas.microsoft.com/office/drawing/2014/main" val="3619879903"/>
                  </a:ext>
                </a:extLst>
              </a:tr>
            </a:tbl>
          </a:graphicData>
        </a:graphic>
      </p:graphicFrame>
    </p:spTree>
    <p:extLst>
      <p:ext uri="{BB962C8B-B14F-4D97-AF65-F5344CB8AC3E}">
        <p14:creationId xmlns:p14="http://schemas.microsoft.com/office/powerpoint/2010/main" val="2522069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CD18-E3CB-1D47-A95F-067EEB1B17FA}"/>
              </a:ext>
            </a:extLst>
          </p:cNvPr>
          <p:cNvSpPr>
            <a:spLocks noGrp="1"/>
          </p:cNvSpPr>
          <p:nvPr>
            <p:ph type="title"/>
          </p:nvPr>
        </p:nvSpPr>
        <p:spPr>
          <a:xfrm>
            <a:off x="711200" y="103763"/>
            <a:ext cx="10769600" cy="1143000"/>
          </a:xfrm>
        </p:spPr>
        <p:txBody>
          <a:bodyPr/>
          <a:lstStyle/>
          <a:p>
            <a:r>
              <a:rPr lang="en-US" dirty="0"/>
              <a:t>Year 3 Objectives and Tasks</a:t>
            </a:r>
          </a:p>
        </p:txBody>
      </p:sp>
      <p:graphicFrame>
        <p:nvGraphicFramePr>
          <p:cNvPr id="4" name="Content Placeholder 3">
            <a:extLst>
              <a:ext uri="{FF2B5EF4-FFF2-40B4-BE49-F238E27FC236}">
                <a16:creationId xmlns:a16="http://schemas.microsoft.com/office/drawing/2014/main" id="{A170B534-581C-F04D-A0FF-89DAF6B01098}"/>
              </a:ext>
            </a:extLst>
          </p:cNvPr>
          <p:cNvGraphicFramePr>
            <a:graphicFrameLocks noGrp="1"/>
          </p:cNvGraphicFramePr>
          <p:nvPr>
            <p:ph idx="1"/>
            <p:extLst>
              <p:ext uri="{D42A27DB-BD31-4B8C-83A1-F6EECF244321}">
                <p14:modId xmlns:p14="http://schemas.microsoft.com/office/powerpoint/2010/main" val="3466793080"/>
              </p:ext>
            </p:extLst>
          </p:nvPr>
        </p:nvGraphicFramePr>
        <p:xfrm>
          <a:off x="914400" y="1378086"/>
          <a:ext cx="10363200" cy="43027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490899640"/>
                    </a:ext>
                  </a:extLst>
                </a:gridCol>
                <a:gridCol w="2590800">
                  <a:extLst>
                    <a:ext uri="{9D8B030D-6E8A-4147-A177-3AD203B41FA5}">
                      <a16:colId xmlns:a16="http://schemas.microsoft.com/office/drawing/2014/main" val="2082545627"/>
                    </a:ext>
                  </a:extLst>
                </a:gridCol>
                <a:gridCol w="2590800">
                  <a:extLst>
                    <a:ext uri="{9D8B030D-6E8A-4147-A177-3AD203B41FA5}">
                      <a16:colId xmlns:a16="http://schemas.microsoft.com/office/drawing/2014/main" val="3778275368"/>
                    </a:ext>
                  </a:extLst>
                </a:gridCol>
                <a:gridCol w="2590800">
                  <a:extLst>
                    <a:ext uri="{9D8B030D-6E8A-4147-A177-3AD203B41FA5}">
                      <a16:colId xmlns:a16="http://schemas.microsoft.com/office/drawing/2014/main" val="2951418446"/>
                    </a:ext>
                  </a:extLst>
                </a:gridCol>
              </a:tblGrid>
              <a:tr h="370840">
                <a:tc>
                  <a:txBody>
                    <a:bodyPr/>
                    <a:lstStyle/>
                    <a:p>
                      <a:pPr algn="ctr"/>
                      <a:r>
                        <a:rPr lang="en-US" dirty="0"/>
                        <a:t>GOALS</a:t>
                      </a:r>
                    </a:p>
                  </a:txBody>
                  <a:tcPr marL="90115" marR="90115"/>
                </a:tc>
                <a:tc>
                  <a:txBody>
                    <a:bodyPr/>
                    <a:lstStyle/>
                    <a:p>
                      <a:pPr algn="ctr"/>
                      <a:r>
                        <a:rPr lang="en-US" dirty="0"/>
                        <a:t>OBJECTIVES</a:t>
                      </a:r>
                    </a:p>
                  </a:txBody>
                  <a:tcPr marL="90115" marR="90115"/>
                </a:tc>
                <a:tc>
                  <a:txBody>
                    <a:bodyPr/>
                    <a:lstStyle/>
                    <a:p>
                      <a:pPr algn="ctr"/>
                      <a:r>
                        <a:rPr lang="en-US" dirty="0"/>
                        <a:t>FACULTY ACTIVITIES</a:t>
                      </a:r>
                    </a:p>
                  </a:txBody>
                  <a:tcPr marL="90115" marR="90115"/>
                </a:tc>
                <a:tc>
                  <a:txBody>
                    <a:bodyPr/>
                    <a:lstStyle/>
                    <a:p>
                      <a:pPr algn="ctr"/>
                      <a:r>
                        <a:rPr lang="en-US" dirty="0"/>
                        <a:t>STUDENT ACTIVITIES</a:t>
                      </a:r>
                    </a:p>
                  </a:txBody>
                  <a:tcPr marL="90115" marR="90115"/>
                </a:tc>
                <a:extLst>
                  <a:ext uri="{0D108BD9-81ED-4DB2-BD59-A6C34878D82A}">
                    <a16:rowId xmlns:a16="http://schemas.microsoft.com/office/drawing/2014/main" val="3738560480"/>
                  </a:ext>
                </a:extLst>
              </a:tr>
              <a:tr h="370840">
                <a:tc>
                  <a:txBody>
                    <a:bodyPr/>
                    <a:lstStyle/>
                    <a:p>
                      <a:endParaRPr lang="en-US" dirty="0"/>
                    </a:p>
                  </a:txBody>
                  <a:tcPr marL="90115" marR="90115"/>
                </a:tc>
                <a:tc>
                  <a:txBody>
                    <a:bodyPr/>
                    <a:lstStyle/>
                    <a:p>
                      <a:r>
                        <a:rPr lang="en-US" dirty="0" err="1"/>
                        <a:t>Obj</a:t>
                      </a:r>
                      <a:r>
                        <a:rPr lang="en-US" dirty="0"/>
                        <a:t> 1: Provide opportunities for program graduates to learn culturally responsive practices.</a:t>
                      </a:r>
                    </a:p>
                    <a:p>
                      <a:endParaRPr lang="en-US" dirty="0"/>
                    </a:p>
                    <a:p>
                      <a:r>
                        <a:rPr lang="en-US" dirty="0"/>
                        <a:t>Task 1: Revise 300/400 level teacher education courses to ensure culturally responsive practices are being addressed with fidelity. </a:t>
                      </a:r>
                    </a:p>
                  </a:txBody>
                  <a:tcPr marL="90115" marR="90115"/>
                </a:tc>
                <a:tc>
                  <a:txBody>
                    <a:bodyPr/>
                    <a:lstStyle/>
                    <a:p>
                      <a:r>
                        <a:rPr lang="en-US" dirty="0"/>
                        <a:t>Use the culturally responsive CEEDAR IC to review and revise course syllabi.</a:t>
                      </a:r>
                    </a:p>
                    <a:p>
                      <a:endParaRPr lang="en-US" dirty="0"/>
                    </a:p>
                    <a:p>
                      <a:r>
                        <a:rPr lang="en-US" dirty="0"/>
                        <a:t>Explore Iris Module on culturally responsive practices.</a:t>
                      </a:r>
                    </a:p>
                    <a:p>
                      <a:endParaRPr lang="en-US" dirty="0"/>
                    </a:p>
                    <a:p>
                      <a:r>
                        <a:rPr lang="en-US" dirty="0"/>
                        <a:t>Faculty diversity retreat on diversity, equity, and inclusion.</a:t>
                      </a:r>
                    </a:p>
                  </a:txBody>
                  <a:tcPr marL="90115" marR="90115"/>
                </a:tc>
                <a:tc>
                  <a:txBody>
                    <a:bodyPr/>
                    <a:lstStyle/>
                    <a:p>
                      <a:r>
                        <a:rPr lang="en-US" dirty="0"/>
                        <a:t>Workshop on addressing sensitive topics of diversity with expert from Facing History and Ourselves.</a:t>
                      </a:r>
                    </a:p>
                    <a:p>
                      <a:endParaRPr lang="en-US" dirty="0"/>
                    </a:p>
                    <a:p>
                      <a:r>
                        <a:rPr lang="en-US" dirty="0"/>
                        <a:t>Workshop on implementing high leverage practices (HLPs) into instruction with CEEDAR expert.</a:t>
                      </a:r>
                    </a:p>
                    <a:p>
                      <a:endParaRPr lang="en-US" dirty="0"/>
                    </a:p>
                    <a:p>
                      <a:r>
                        <a:rPr lang="en-US" dirty="0"/>
                        <a:t>Workshop on implicit bias with topic expert.</a:t>
                      </a:r>
                    </a:p>
                  </a:txBody>
                  <a:tcPr marL="90115" marR="90115"/>
                </a:tc>
                <a:extLst>
                  <a:ext uri="{0D108BD9-81ED-4DB2-BD59-A6C34878D82A}">
                    <a16:rowId xmlns:a16="http://schemas.microsoft.com/office/drawing/2014/main" val="416975638"/>
                  </a:ext>
                </a:extLst>
              </a:tr>
            </a:tbl>
          </a:graphicData>
        </a:graphic>
      </p:graphicFrame>
    </p:spTree>
    <p:extLst>
      <p:ext uri="{BB962C8B-B14F-4D97-AF65-F5344CB8AC3E}">
        <p14:creationId xmlns:p14="http://schemas.microsoft.com/office/powerpoint/2010/main" val="548620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9AE5-1463-AE41-A63B-1B94C29F1116}"/>
              </a:ext>
            </a:extLst>
          </p:cNvPr>
          <p:cNvSpPr>
            <a:spLocks noGrp="1"/>
          </p:cNvSpPr>
          <p:nvPr>
            <p:ph type="title"/>
          </p:nvPr>
        </p:nvSpPr>
        <p:spPr>
          <a:xfrm>
            <a:off x="711200" y="103763"/>
            <a:ext cx="10769600" cy="1143000"/>
          </a:xfrm>
        </p:spPr>
        <p:txBody>
          <a:bodyPr/>
          <a:lstStyle/>
          <a:p>
            <a:r>
              <a:rPr lang="en-US" dirty="0"/>
              <a:t>Year 3 Objectives and Tasks continued</a:t>
            </a:r>
          </a:p>
        </p:txBody>
      </p:sp>
      <p:graphicFrame>
        <p:nvGraphicFramePr>
          <p:cNvPr id="4" name="Content Placeholder 3">
            <a:extLst>
              <a:ext uri="{FF2B5EF4-FFF2-40B4-BE49-F238E27FC236}">
                <a16:creationId xmlns:a16="http://schemas.microsoft.com/office/drawing/2014/main" id="{62CCFFB6-4FAC-5947-84E2-3FC904689BA4}"/>
              </a:ext>
            </a:extLst>
          </p:cNvPr>
          <p:cNvGraphicFramePr>
            <a:graphicFrameLocks noGrp="1"/>
          </p:cNvGraphicFramePr>
          <p:nvPr>
            <p:ph idx="1"/>
            <p:extLst>
              <p:ext uri="{D42A27DB-BD31-4B8C-83A1-F6EECF244321}">
                <p14:modId xmlns:p14="http://schemas.microsoft.com/office/powerpoint/2010/main" val="3919841055"/>
              </p:ext>
            </p:extLst>
          </p:nvPr>
        </p:nvGraphicFramePr>
        <p:xfrm>
          <a:off x="914400" y="1164082"/>
          <a:ext cx="10363200" cy="4717551"/>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41980710"/>
                    </a:ext>
                  </a:extLst>
                </a:gridCol>
                <a:gridCol w="2590800">
                  <a:extLst>
                    <a:ext uri="{9D8B030D-6E8A-4147-A177-3AD203B41FA5}">
                      <a16:colId xmlns:a16="http://schemas.microsoft.com/office/drawing/2014/main" val="1200188551"/>
                    </a:ext>
                  </a:extLst>
                </a:gridCol>
                <a:gridCol w="2590800">
                  <a:extLst>
                    <a:ext uri="{9D8B030D-6E8A-4147-A177-3AD203B41FA5}">
                      <a16:colId xmlns:a16="http://schemas.microsoft.com/office/drawing/2014/main" val="1730553872"/>
                    </a:ext>
                  </a:extLst>
                </a:gridCol>
                <a:gridCol w="2590800">
                  <a:extLst>
                    <a:ext uri="{9D8B030D-6E8A-4147-A177-3AD203B41FA5}">
                      <a16:colId xmlns:a16="http://schemas.microsoft.com/office/drawing/2014/main" val="1503592840"/>
                    </a:ext>
                  </a:extLst>
                </a:gridCol>
              </a:tblGrid>
              <a:tr h="359635">
                <a:tc>
                  <a:txBody>
                    <a:bodyPr/>
                    <a:lstStyle/>
                    <a:p>
                      <a:pPr algn="ctr"/>
                      <a:r>
                        <a:rPr lang="en-US" dirty="0"/>
                        <a:t>GOALS</a:t>
                      </a:r>
                    </a:p>
                  </a:txBody>
                  <a:tcPr marL="90115" marR="90115"/>
                </a:tc>
                <a:tc>
                  <a:txBody>
                    <a:bodyPr/>
                    <a:lstStyle/>
                    <a:p>
                      <a:pPr algn="ctr"/>
                      <a:r>
                        <a:rPr lang="en-US" dirty="0"/>
                        <a:t>OBJECTIVES</a:t>
                      </a:r>
                    </a:p>
                  </a:txBody>
                  <a:tcPr marL="90115" marR="90115"/>
                </a:tc>
                <a:tc>
                  <a:txBody>
                    <a:bodyPr/>
                    <a:lstStyle/>
                    <a:p>
                      <a:pPr algn="ctr"/>
                      <a:r>
                        <a:rPr lang="en-US" dirty="0"/>
                        <a:t>FACULTY ACTIVITIES</a:t>
                      </a:r>
                    </a:p>
                  </a:txBody>
                  <a:tcPr marL="90115" marR="90115"/>
                </a:tc>
                <a:tc>
                  <a:txBody>
                    <a:bodyPr/>
                    <a:lstStyle/>
                    <a:p>
                      <a:pPr algn="ctr"/>
                      <a:r>
                        <a:rPr lang="en-US" dirty="0"/>
                        <a:t>STUDENT ACTIVITIES</a:t>
                      </a:r>
                    </a:p>
                  </a:txBody>
                  <a:tcPr marL="90115" marR="90115"/>
                </a:tc>
                <a:extLst>
                  <a:ext uri="{0D108BD9-81ED-4DB2-BD59-A6C34878D82A}">
                    <a16:rowId xmlns:a16="http://schemas.microsoft.com/office/drawing/2014/main" val="980153863"/>
                  </a:ext>
                </a:extLst>
              </a:tr>
              <a:tr h="4351791">
                <a:tc>
                  <a:txBody>
                    <a:bodyPr/>
                    <a:lstStyle/>
                    <a:p>
                      <a:endParaRPr lang="en-US" sz="1600" dirty="0"/>
                    </a:p>
                  </a:txBody>
                  <a:tcPr marL="90115" marR="90115"/>
                </a:tc>
                <a:tc>
                  <a:txBody>
                    <a:bodyPr/>
                    <a:lstStyle/>
                    <a:p>
                      <a:r>
                        <a:rPr lang="en-US" sz="1600" dirty="0" err="1"/>
                        <a:t>Obj</a:t>
                      </a:r>
                      <a:r>
                        <a:rPr lang="en-US" sz="1600" dirty="0"/>
                        <a:t> 2: Increase program graduates’ skills in using culturally responsive practices through experiences.</a:t>
                      </a:r>
                    </a:p>
                    <a:p>
                      <a:endParaRPr lang="en-US" sz="1600" dirty="0"/>
                    </a:p>
                    <a:p>
                      <a:r>
                        <a:rPr lang="en-US" sz="1600" dirty="0"/>
                        <a:t>Task 1: Develop district partnership and provide PD on culturally responsive practices.</a:t>
                      </a:r>
                    </a:p>
                    <a:p>
                      <a:endParaRPr lang="en-US" sz="1600" dirty="0"/>
                    </a:p>
                    <a:p>
                      <a:r>
                        <a:rPr lang="en-US" sz="1600" dirty="0"/>
                        <a:t>Task 2: Create a faculty/student book study discussion group that focuses on books that explore issues of diversity.</a:t>
                      </a:r>
                    </a:p>
                  </a:txBody>
                  <a:tcPr marL="90115" marR="90115"/>
                </a:tc>
                <a:tc>
                  <a:txBody>
                    <a:bodyPr/>
                    <a:lstStyle/>
                    <a:p>
                      <a:r>
                        <a:rPr lang="en-US" sz="1200" dirty="0"/>
                        <a:t>Expert talk on implicit bias with Oxford School District administrators and teachers.</a:t>
                      </a:r>
                    </a:p>
                    <a:p>
                      <a:endParaRPr lang="en-US" sz="1200" dirty="0"/>
                    </a:p>
                    <a:p>
                      <a:r>
                        <a:rPr lang="en-US" sz="1200" dirty="0"/>
                        <a:t>Expert talk on implicit bias with SOE faculty.</a:t>
                      </a:r>
                    </a:p>
                    <a:p>
                      <a:endParaRPr lang="en-US" sz="1200" dirty="0"/>
                    </a:p>
                    <a:p>
                      <a:r>
                        <a:rPr lang="en-US" sz="1200" dirty="0"/>
                        <a:t>Book study on </a:t>
                      </a:r>
                      <a:r>
                        <a:rPr lang="en-US" sz="1200" i="1" dirty="0"/>
                        <a:t>The Hate U Give</a:t>
                      </a:r>
                      <a:r>
                        <a:rPr lang="en-US" sz="1200" dirty="0"/>
                        <a:t> and Skype discussion with author of the book (Fall 2018).</a:t>
                      </a:r>
                    </a:p>
                    <a:p>
                      <a:endParaRPr lang="en-US" sz="1200" dirty="0"/>
                    </a:p>
                    <a:p>
                      <a:r>
                        <a:rPr lang="en-US" sz="1200" dirty="0"/>
                        <a:t>Book study on another book addressing a diverse topic (Spring/Summer 2019).</a:t>
                      </a:r>
                    </a:p>
                    <a:p>
                      <a:endParaRPr lang="en-US" sz="1200" dirty="0"/>
                    </a:p>
                    <a:p>
                      <a:r>
                        <a:rPr lang="en-US" sz="1200" dirty="0"/>
                        <a:t>Book study group will attend </a:t>
                      </a:r>
                      <a:r>
                        <a:rPr lang="en-US" sz="1200" i="1" dirty="0"/>
                        <a:t>The Hate U Give </a:t>
                      </a:r>
                      <a:r>
                        <a:rPr lang="en-US" sz="1200" dirty="0"/>
                        <a:t>movie together and discuss/compare movie and book.</a:t>
                      </a:r>
                    </a:p>
                    <a:p>
                      <a:endParaRPr lang="en-US" sz="1200" dirty="0"/>
                    </a:p>
                    <a:p>
                      <a:r>
                        <a:rPr lang="en-US" sz="1200" dirty="0"/>
                        <a:t>Expert talk on HLPs with Oxford School District administrators/teachers and SOE faculty.</a:t>
                      </a:r>
                    </a:p>
                  </a:txBody>
                  <a:tcPr marL="90115" marR="90115"/>
                </a:tc>
                <a:tc>
                  <a:txBody>
                    <a:bodyPr/>
                    <a:lstStyle/>
                    <a:p>
                      <a:r>
                        <a:rPr lang="en-US" sz="1200" dirty="0"/>
                        <a:t>Chamber music performance that explores diversity through chamber music, </a:t>
                      </a:r>
                      <a:r>
                        <a:rPr lang="en-US" sz="1200" i="1" dirty="0"/>
                        <a:t>Los Valientes </a:t>
                      </a:r>
                      <a:r>
                        <a:rPr lang="en-US" sz="1200" dirty="0"/>
                        <a:t>(explores the lives of Diego Rivera, Archbishop Oscar Romero, and Joaquin Murrieta: Zorro) in conjunction with Hispanic Heritage Month celebration.</a:t>
                      </a:r>
                    </a:p>
                    <a:p>
                      <a:endParaRPr lang="en-US" sz="1200" dirty="0"/>
                    </a:p>
                    <a:p>
                      <a:r>
                        <a:rPr lang="en-US" sz="1200" dirty="0"/>
                        <a:t>Book study on </a:t>
                      </a:r>
                      <a:r>
                        <a:rPr lang="en-US" sz="1200" i="1" dirty="0"/>
                        <a:t>The Hate U Give </a:t>
                      </a:r>
                      <a:r>
                        <a:rPr lang="en-US" sz="1200" dirty="0"/>
                        <a:t>and Skype discussion with author of the book (Fall 2018).</a:t>
                      </a:r>
                    </a:p>
                    <a:p>
                      <a:endParaRPr lang="en-US" sz="1200" dirty="0"/>
                    </a:p>
                    <a:p>
                      <a:r>
                        <a:rPr lang="en-US" sz="1200" dirty="0"/>
                        <a:t>Book study group will attend </a:t>
                      </a:r>
                      <a:r>
                        <a:rPr lang="en-US" sz="1200" i="1" dirty="0"/>
                        <a:t>The Hate U Give </a:t>
                      </a:r>
                      <a:r>
                        <a:rPr lang="en-US" sz="1200" dirty="0"/>
                        <a:t>movie together and discuss/compare movie and book.</a:t>
                      </a:r>
                    </a:p>
                    <a:p>
                      <a:endParaRPr lang="en-US" sz="1200" dirty="0"/>
                    </a:p>
                    <a:p>
                      <a:r>
                        <a:rPr lang="en-US" sz="1200" dirty="0"/>
                        <a:t>Book study on another book addressing a diverse topic (Spring 2019).</a:t>
                      </a:r>
                    </a:p>
                  </a:txBody>
                  <a:tcPr marL="90115" marR="90115"/>
                </a:tc>
                <a:extLst>
                  <a:ext uri="{0D108BD9-81ED-4DB2-BD59-A6C34878D82A}">
                    <a16:rowId xmlns:a16="http://schemas.microsoft.com/office/drawing/2014/main" val="3898021781"/>
                  </a:ext>
                </a:extLst>
              </a:tr>
            </a:tbl>
          </a:graphicData>
        </a:graphic>
      </p:graphicFrame>
    </p:spTree>
    <p:extLst>
      <p:ext uri="{BB962C8B-B14F-4D97-AF65-F5344CB8AC3E}">
        <p14:creationId xmlns:p14="http://schemas.microsoft.com/office/powerpoint/2010/main" val="295182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43A1-8A20-9E49-AC71-F385A86F583D}"/>
              </a:ext>
            </a:extLst>
          </p:cNvPr>
          <p:cNvSpPr>
            <a:spLocks noGrp="1"/>
          </p:cNvSpPr>
          <p:nvPr>
            <p:ph type="title"/>
          </p:nvPr>
        </p:nvSpPr>
        <p:spPr>
          <a:xfrm>
            <a:off x="333213" y="349885"/>
            <a:ext cx="10515600" cy="1325563"/>
          </a:xfrm>
        </p:spPr>
        <p:txBody>
          <a:bodyPr/>
          <a:lstStyle/>
          <a:p>
            <a:r>
              <a:rPr lang="en-US" dirty="0"/>
              <a:t>Resources </a:t>
            </a:r>
          </a:p>
        </p:txBody>
      </p:sp>
      <p:sp>
        <p:nvSpPr>
          <p:cNvPr id="3" name="Slide Number Placeholder 2">
            <a:extLst>
              <a:ext uri="{FF2B5EF4-FFF2-40B4-BE49-F238E27FC236}">
                <a16:creationId xmlns:a16="http://schemas.microsoft.com/office/drawing/2014/main" id="{B949FE0E-2C43-334A-8590-372C28E41764}"/>
              </a:ext>
            </a:extLst>
          </p:cNvPr>
          <p:cNvSpPr>
            <a:spLocks noGrp="1"/>
          </p:cNvSpPr>
          <p:nvPr>
            <p:ph type="sldNum" sz="quarter" idx="12"/>
          </p:nvPr>
        </p:nvSpPr>
        <p:spPr/>
        <p:txBody>
          <a:bodyPr/>
          <a:lstStyle/>
          <a:p>
            <a:fld id="{B90A4184-460D-9148-B9D1-7566FBEE2D09}" type="slidenum">
              <a:rPr lang="en-US" smtClean="0"/>
              <a:pPr/>
              <a:t>35</a:t>
            </a:fld>
            <a:endParaRPr lang="en-US" dirty="0"/>
          </a:p>
        </p:txBody>
      </p:sp>
      <p:sp>
        <p:nvSpPr>
          <p:cNvPr id="4" name="TextBox 3">
            <a:extLst>
              <a:ext uri="{FF2B5EF4-FFF2-40B4-BE49-F238E27FC236}">
                <a16:creationId xmlns:a16="http://schemas.microsoft.com/office/drawing/2014/main" id="{8867FF85-E99A-C84F-AB87-23F6D09BB605}"/>
              </a:ext>
            </a:extLst>
          </p:cNvPr>
          <p:cNvSpPr txBox="1"/>
          <p:nvPr/>
        </p:nvSpPr>
        <p:spPr>
          <a:xfrm>
            <a:off x="1112520" y="1234440"/>
            <a:ext cx="9098280" cy="523220"/>
          </a:xfrm>
          <a:prstGeom prst="rect">
            <a:avLst/>
          </a:prstGeom>
          <a:noFill/>
        </p:spPr>
        <p:txBody>
          <a:bodyPr wrap="square" rtlCol="0">
            <a:spAutoFit/>
          </a:bodyPr>
          <a:lstStyle/>
          <a:p>
            <a:r>
              <a:rPr lang="en-US" sz="2800" dirty="0" err="1">
                <a:solidFill>
                  <a:schemeClr val="bg1"/>
                </a:solidFill>
              </a:rPr>
              <a:t>Ceedar.org</a:t>
            </a:r>
            <a:r>
              <a:rPr lang="en-US" sz="2800" dirty="0">
                <a:solidFill>
                  <a:schemeClr val="bg1"/>
                </a:solidFill>
              </a:rPr>
              <a:t>						          </a:t>
            </a:r>
            <a:r>
              <a:rPr lang="en-US" sz="2800" dirty="0" err="1">
                <a:solidFill>
                  <a:schemeClr val="bg1"/>
                </a:solidFill>
              </a:rPr>
              <a:t>Ccsso.org</a:t>
            </a:r>
            <a:r>
              <a:rPr lang="en-US" sz="2800" dirty="0">
                <a:solidFill>
                  <a:schemeClr val="bg1"/>
                </a:solidFill>
              </a:rPr>
              <a:t>  </a:t>
            </a:r>
          </a:p>
        </p:txBody>
      </p:sp>
      <p:pic>
        <p:nvPicPr>
          <p:cNvPr id="6" name="Picture 5">
            <a:extLst>
              <a:ext uri="{FF2B5EF4-FFF2-40B4-BE49-F238E27FC236}">
                <a16:creationId xmlns:a16="http://schemas.microsoft.com/office/drawing/2014/main" id="{1085B207-3E06-454E-86B4-721DE78BD7BB}"/>
              </a:ext>
            </a:extLst>
          </p:cNvPr>
          <p:cNvPicPr>
            <a:picLocks noChangeAspect="1"/>
          </p:cNvPicPr>
          <p:nvPr/>
        </p:nvPicPr>
        <p:blipFill>
          <a:blip r:embed="rId2"/>
          <a:stretch>
            <a:fillRect/>
          </a:stretch>
        </p:blipFill>
        <p:spPr>
          <a:xfrm rot="21102267">
            <a:off x="473766" y="1942655"/>
            <a:ext cx="2829897" cy="3661007"/>
          </a:xfrm>
          <a:prstGeom prst="rect">
            <a:avLst/>
          </a:prstGeom>
        </p:spPr>
      </p:pic>
      <p:pic>
        <p:nvPicPr>
          <p:cNvPr id="8" name="Picture 7">
            <a:extLst>
              <a:ext uri="{FF2B5EF4-FFF2-40B4-BE49-F238E27FC236}">
                <a16:creationId xmlns:a16="http://schemas.microsoft.com/office/drawing/2014/main" id="{096E3F43-55F2-8742-A75A-A7BAA1229334}"/>
              </a:ext>
            </a:extLst>
          </p:cNvPr>
          <p:cNvPicPr>
            <a:picLocks noChangeAspect="1"/>
          </p:cNvPicPr>
          <p:nvPr/>
        </p:nvPicPr>
        <p:blipFill>
          <a:blip r:embed="rId3"/>
          <a:stretch>
            <a:fillRect/>
          </a:stretch>
        </p:blipFill>
        <p:spPr>
          <a:xfrm rot="877323">
            <a:off x="2636998" y="2159920"/>
            <a:ext cx="2753192" cy="3519067"/>
          </a:xfrm>
          <a:prstGeom prst="rect">
            <a:avLst/>
          </a:prstGeom>
        </p:spPr>
      </p:pic>
      <p:pic>
        <p:nvPicPr>
          <p:cNvPr id="10" name="Picture 9">
            <a:extLst>
              <a:ext uri="{FF2B5EF4-FFF2-40B4-BE49-F238E27FC236}">
                <a16:creationId xmlns:a16="http://schemas.microsoft.com/office/drawing/2014/main" id="{97DC3DE7-8634-8E4B-B386-1389FE4B2E10}"/>
              </a:ext>
            </a:extLst>
          </p:cNvPr>
          <p:cNvPicPr>
            <a:picLocks noChangeAspect="1"/>
          </p:cNvPicPr>
          <p:nvPr/>
        </p:nvPicPr>
        <p:blipFill>
          <a:blip r:embed="rId4"/>
          <a:stretch>
            <a:fillRect/>
          </a:stretch>
        </p:blipFill>
        <p:spPr>
          <a:xfrm rot="1152380">
            <a:off x="7212135" y="2208394"/>
            <a:ext cx="3563104" cy="1909161"/>
          </a:xfrm>
          <a:prstGeom prst="rect">
            <a:avLst/>
          </a:prstGeom>
        </p:spPr>
      </p:pic>
      <p:pic>
        <p:nvPicPr>
          <p:cNvPr id="12" name="Picture 11">
            <a:extLst>
              <a:ext uri="{FF2B5EF4-FFF2-40B4-BE49-F238E27FC236}">
                <a16:creationId xmlns:a16="http://schemas.microsoft.com/office/drawing/2014/main" id="{62565930-97B6-A845-8AFA-F3EA447AB68B}"/>
              </a:ext>
            </a:extLst>
          </p:cNvPr>
          <p:cNvPicPr>
            <a:picLocks noChangeAspect="1"/>
          </p:cNvPicPr>
          <p:nvPr/>
        </p:nvPicPr>
        <p:blipFill>
          <a:blip r:embed="rId5"/>
          <a:stretch>
            <a:fillRect/>
          </a:stretch>
        </p:blipFill>
        <p:spPr>
          <a:xfrm rot="20747178">
            <a:off x="7048781" y="3825048"/>
            <a:ext cx="3889810" cy="1692822"/>
          </a:xfrm>
          <a:prstGeom prst="rect">
            <a:avLst/>
          </a:prstGeom>
        </p:spPr>
      </p:pic>
    </p:spTree>
    <p:extLst>
      <p:ext uri="{BB962C8B-B14F-4D97-AF65-F5344CB8AC3E}">
        <p14:creationId xmlns:p14="http://schemas.microsoft.com/office/powerpoint/2010/main" val="2659907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CF47-9A63-254A-B852-3885DEA0A9B2}"/>
              </a:ext>
            </a:extLst>
          </p:cNvPr>
          <p:cNvSpPr>
            <a:spLocks noGrp="1"/>
          </p:cNvSpPr>
          <p:nvPr>
            <p:ph type="title"/>
          </p:nvPr>
        </p:nvSpPr>
        <p:spPr/>
        <p:txBody>
          <a:bodyPr/>
          <a:lstStyle/>
          <a:p>
            <a:r>
              <a:rPr lang="en-US" dirty="0"/>
              <a:t>Discussion </a:t>
            </a:r>
          </a:p>
        </p:txBody>
      </p:sp>
      <p:sp>
        <p:nvSpPr>
          <p:cNvPr id="3" name="Slide Number Placeholder 2">
            <a:extLst>
              <a:ext uri="{FF2B5EF4-FFF2-40B4-BE49-F238E27FC236}">
                <a16:creationId xmlns:a16="http://schemas.microsoft.com/office/drawing/2014/main" id="{ABF68AAB-0DAD-8A46-B948-92148CECC10A}"/>
              </a:ext>
            </a:extLst>
          </p:cNvPr>
          <p:cNvSpPr>
            <a:spLocks noGrp="1"/>
          </p:cNvSpPr>
          <p:nvPr>
            <p:ph type="sldNum" sz="quarter" idx="12"/>
          </p:nvPr>
        </p:nvSpPr>
        <p:spPr/>
        <p:txBody>
          <a:bodyPr/>
          <a:lstStyle/>
          <a:p>
            <a:fld id="{B90A4184-460D-9148-B9D1-7566FBEE2D09}" type="slidenum">
              <a:rPr lang="en-US" smtClean="0"/>
              <a:pPr/>
              <a:t>36</a:t>
            </a:fld>
            <a:endParaRPr lang="en-US" dirty="0"/>
          </a:p>
        </p:txBody>
      </p:sp>
      <p:pic>
        <p:nvPicPr>
          <p:cNvPr id="4" name="Picture 2" descr="Image result for Stop and think">
            <a:extLst>
              <a:ext uri="{FF2B5EF4-FFF2-40B4-BE49-F238E27FC236}">
                <a16:creationId xmlns:a16="http://schemas.microsoft.com/office/drawing/2014/main" id="{7449883C-2451-DF4F-9F6B-5812276F5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27" y="1428243"/>
            <a:ext cx="3641996" cy="28369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7814C4-570F-F24F-A938-B61E0EE4CCBC}"/>
              </a:ext>
            </a:extLst>
          </p:cNvPr>
          <p:cNvSpPr txBox="1"/>
          <p:nvPr/>
        </p:nvSpPr>
        <p:spPr>
          <a:xfrm>
            <a:off x="4892040" y="2159789"/>
            <a:ext cx="5288280" cy="2554545"/>
          </a:xfrm>
          <a:prstGeom prst="rect">
            <a:avLst/>
          </a:prstGeom>
          <a:noFill/>
        </p:spPr>
        <p:txBody>
          <a:bodyPr wrap="square" rtlCol="0">
            <a:spAutoFit/>
          </a:bodyPr>
          <a:lstStyle/>
          <a:p>
            <a:r>
              <a:rPr lang="en-US" sz="3200" dirty="0">
                <a:solidFill>
                  <a:schemeClr val="bg1"/>
                </a:solidFill>
              </a:rPr>
              <a:t>What are some efforts at your University/State? </a:t>
            </a:r>
          </a:p>
          <a:p>
            <a:endParaRPr lang="en-US" sz="3200" dirty="0">
              <a:solidFill>
                <a:schemeClr val="bg1"/>
              </a:solidFill>
            </a:endParaRPr>
          </a:p>
          <a:p>
            <a:r>
              <a:rPr lang="en-US" sz="3200" dirty="0">
                <a:solidFill>
                  <a:schemeClr val="bg1"/>
                </a:solidFill>
              </a:rPr>
              <a:t>What are some ways you can personally help in your role? </a:t>
            </a:r>
          </a:p>
        </p:txBody>
      </p:sp>
    </p:spTree>
    <p:extLst>
      <p:ext uri="{BB962C8B-B14F-4D97-AF65-F5344CB8AC3E}">
        <p14:creationId xmlns:p14="http://schemas.microsoft.com/office/powerpoint/2010/main" val="4199408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a:ln>
            <a:solidFill>
              <a:schemeClr val="bg1"/>
            </a:solidFill>
          </a:ln>
        </p:spPr>
      </p:pic>
      <p:sp>
        <p:nvSpPr>
          <p:cNvPr id="7" name="TextBox 6"/>
          <p:cNvSpPr txBox="1"/>
          <p:nvPr/>
        </p:nvSpPr>
        <p:spPr>
          <a:xfrm>
            <a:off x="2597258" y="2364271"/>
            <a:ext cx="8756542" cy="258532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charset="0"/>
                <a:ea typeface="Helvetica Neue" charset="0"/>
                <a:cs typeface="Helvetica Neue" charset="0"/>
              </a:rPr>
              <a:t>This content was produced under U.S. Department of Education, Office of Special Education Programs, Award No. H325A170003. David </a:t>
            </a:r>
            <a:r>
              <a:rPr kumimoji="0" lang="en-US" sz="1800" b="0" i="0" u="none" strike="noStrike" kern="1200" cap="none" spc="0" normalizeH="0" baseline="0" noProof="0" dirty="0" err="1">
                <a:ln>
                  <a:noFill/>
                </a:ln>
                <a:solidFill>
                  <a:prstClr val="white"/>
                </a:solidFill>
                <a:effectLst/>
                <a:uLnTx/>
                <a:uFillTx/>
                <a:latin typeface="Helvetica Neue" charset="0"/>
                <a:ea typeface="Helvetica Neue" charset="0"/>
                <a:cs typeface="Helvetica Neue" charset="0"/>
              </a:rPr>
              <a:t>Guardino</a:t>
            </a:r>
            <a:r>
              <a:rPr kumimoji="0" lang="en-US" sz="1800" b="0" i="0" u="none" strike="noStrike" kern="1200" cap="none" spc="0" normalizeH="0" baseline="0" noProof="0" dirty="0">
                <a:ln>
                  <a:noFill/>
                </a:ln>
                <a:solidFill>
                  <a:prstClr val="white"/>
                </a:solidFill>
                <a:effectLst/>
                <a:uLnTx/>
                <a:uFillTx/>
                <a:latin typeface="Helvetica Neue" charset="0"/>
                <a:ea typeface="Helvetica Neue" charset="0"/>
                <a:cs typeface="Helvetica Neue" charset="0"/>
              </a:rPr>
              <a:t> serve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3" name="Slide Number Placeholder 2">
            <a:extLst>
              <a:ext uri="{FF2B5EF4-FFF2-40B4-BE49-F238E27FC236}">
                <a16:creationId xmlns:a16="http://schemas.microsoft.com/office/drawing/2014/main" id="{A5581839-0163-334F-BB31-8CA13E7579BD}"/>
              </a:ext>
            </a:extLst>
          </p:cNvPr>
          <p:cNvSpPr>
            <a:spLocks noGrp="1"/>
          </p:cNvSpPr>
          <p:nvPr>
            <p:ph type="sldNum" sz="quarter" idx="12"/>
          </p:nvPr>
        </p:nvSpPr>
        <p:spPr/>
        <p:txBody>
          <a:bodyPr/>
          <a:lstStyle/>
          <a:p>
            <a:fld id="{B90A4184-460D-9148-B9D1-7566FBEE2D09}" type="slidenum">
              <a:rPr lang="en-US" smtClean="0"/>
              <a:pPr/>
              <a:t>37</a:t>
            </a:fld>
            <a:endParaRPr lang="en-US" dirty="0"/>
          </a:p>
        </p:txBody>
      </p:sp>
    </p:spTree>
    <p:extLst>
      <p:ext uri="{BB962C8B-B14F-4D97-AF65-F5344CB8AC3E}">
        <p14:creationId xmlns:p14="http://schemas.microsoft.com/office/powerpoint/2010/main" val="217198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B87A-519E-F948-8FD7-C5DE18DE524D}"/>
              </a:ext>
            </a:extLst>
          </p:cNvPr>
          <p:cNvSpPr>
            <a:spLocks noGrp="1"/>
          </p:cNvSpPr>
          <p:nvPr>
            <p:ph type="title"/>
          </p:nvPr>
        </p:nvSpPr>
        <p:spPr/>
        <p:txBody>
          <a:bodyPr/>
          <a:lstStyle/>
          <a:p>
            <a:r>
              <a:rPr lang="en-US" dirty="0"/>
              <a:t>Centering thoughts</a:t>
            </a:r>
          </a:p>
        </p:txBody>
      </p:sp>
      <p:sp>
        <p:nvSpPr>
          <p:cNvPr id="3" name="Content Placeholder 2">
            <a:extLst>
              <a:ext uri="{FF2B5EF4-FFF2-40B4-BE49-F238E27FC236}">
                <a16:creationId xmlns:a16="http://schemas.microsoft.com/office/drawing/2014/main" id="{19549FC6-B302-5A48-BB42-B9ABB72C966B}"/>
              </a:ext>
            </a:extLst>
          </p:cNvPr>
          <p:cNvSpPr>
            <a:spLocks noGrp="1"/>
          </p:cNvSpPr>
          <p:nvPr>
            <p:ph idx="1"/>
          </p:nvPr>
        </p:nvSpPr>
        <p:spPr>
          <a:xfrm>
            <a:off x="533400" y="1613536"/>
            <a:ext cx="10515600" cy="4234212"/>
          </a:xfrm>
        </p:spPr>
        <p:txBody>
          <a:bodyPr/>
          <a:lstStyle/>
          <a:p>
            <a:r>
              <a:rPr lang="en-US" dirty="0"/>
              <a:t>Children are indigenous to classrooms</a:t>
            </a:r>
          </a:p>
          <a:p>
            <a:r>
              <a:rPr lang="en-US" dirty="0"/>
              <a:t>Willingness to change children, coupled with an unwillingness to change schools</a:t>
            </a:r>
          </a:p>
          <a:p>
            <a:pPr marL="457200" lvl="1" indent="0">
              <a:buNone/>
            </a:pPr>
            <a:r>
              <a:rPr lang="en-US" dirty="0"/>
              <a:t>(</a:t>
            </a:r>
            <a:r>
              <a:rPr lang="en-US" dirty="0" err="1"/>
              <a:t>Shalaby</a:t>
            </a:r>
            <a:r>
              <a:rPr lang="en-US" dirty="0"/>
              <a:t>, 2017)</a:t>
            </a:r>
          </a:p>
        </p:txBody>
      </p:sp>
      <p:sp>
        <p:nvSpPr>
          <p:cNvPr id="4" name="Slide Number Placeholder 3">
            <a:extLst>
              <a:ext uri="{FF2B5EF4-FFF2-40B4-BE49-F238E27FC236}">
                <a16:creationId xmlns:a16="http://schemas.microsoft.com/office/drawing/2014/main" id="{8AF0C224-1A28-C442-B6E0-430C27C8FECD}"/>
              </a:ext>
            </a:extLst>
          </p:cNvPr>
          <p:cNvSpPr>
            <a:spLocks noGrp="1"/>
          </p:cNvSpPr>
          <p:nvPr>
            <p:ph type="sldNum" sz="quarter" idx="12"/>
          </p:nvPr>
        </p:nvSpPr>
        <p:spPr/>
        <p:txBody>
          <a:bodyPr/>
          <a:lstStyle/>
          <a:p>
            <a:fld id="{B90A4184-460D-9148-B9D1-7566FBEE2D09}" type="slidenum">
              <a:rPr lang="en-US" smtClean="0"/>
              <a:pPr/>
              <a:t>4</a:t>
            </a:fld>
            <a:endParaRPr lang="en-US" dirty="0"/>
          </a:p>
        </p:txBody>
      </p:sp>
      <p:pic>
        <p:nvPicPr>
          <p:cNvPr id="5" name="Picture 4">
            <a:extLst>
              <a:ext uri="{FF2B5EF4-FFF2-40B4-BE49-F238E27FC236}">
                <a16:creationId xmlns:a16="http://schemas.microsoft.com/office/drawing/2014/main" id="{5F4C49B4-43F3-9F48-B862-EA5302FA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314" y="3069329"/>
            <a:ext cx="4481973" cy="3422375"/>
          </a:xfrm>
          <a:prstGeom prst="rect">
            <a:avLst/>
          </a:prstGeom>
        </p:spPr>
      </p:pic>
    </p:spTree>
    <p:extLst>
      <p:ext uri="{BB962C8B-B14F-4D97-AF65-F5344CB8AC3E}">
        <p14:creationId xmlns:p14="http://schemas.microsoft.com/office/powerpoint/2010/main" val="30692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C999-7607-5143-A6FA-ABCCFD674468}"/>
              </a:ext>
            </a:extLst>
          </p:cNvPr>
          <p:cNvSpPr>
            <a:spLocks noGrp="1"/>
          </p:cNvSpPr>
          <p:nvPr>
            <p:ph type="title"/>
          </p:nvPr>
        </p:nvSpPr>
        <p:spPr/>
        <p:txBody>
          <a:bodyPr/>
          <a:lstStyle/>
          <a:p>
            <a:r>
              <a:rPr lang="en-US" dirty="0"/>
              <a:t>Teacher Population</a:t>
            </a:r>
          </a:p>
        </p:txBody>
      </p:sp>
      <p:graphicFrame>
        <p:nvGraphicFramePr>
          <p:cNvPr id="5" name="Content Placeholder 4">
            <a:extLst>
              <a:ext uri="{FF2B5EF4-FFF2-40B4-BE49-F238E27FC236}">
                <a16:creationId xmlns:a16="http://schemas.microsoft.com/office/drawing/2014/main" id="{92DB2994-39CC-DA45-A09D-61EAB80EDE25}"/>
              </a:ext>
            </a:extLst>
          </p:cNvPr>
          <p:cNvGraphicFramePr>
            <a:graphicFrameLocks noGrp="1"/>
          </p:cNvGraphicFramePr>
          <p:nvPr>
            <p:ph idx="1"/>
            <p:extLst>
              <p:ext uri="{D42A27DB-BD31-4B8C-83A1-F6EECF244321}">
                <p14:modId xmlns:p14="http://schemas.microsoft.com/office/powerpoint/2010/main" val="2911666708"/>
              </p:ext>
            </p:extLst>
          </p:nvPr>
        </p:nvGraphicFramePr>
        <p:xfrm>
          <a:off x="838200" y="1456509"/>
          <a:ext cx="10515600" cy="42338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8FD7676-40CE-2640-A9C3-BA6AD973A292}"/>
              </a:ext>
            </a:extLst>
          </p:cNvPr>
          <p:cNvSpPr>
            <a:spLocks noGrp="1"/>
          </p:cNvSpPr>
          <p:nvPr>
            <p:ph type="sldNum" sz="quarter" idx="12"/>
          </p:nvPr>
        </p:nvSpPr>
        <p:spPr/>
        <p:txBody>
          <a:bodyPr/>
          <a:lstStyle/>
          <a:p>
            <a:fld id="{B90A4184-460D-9148-B9D1-7566FBEE2D09}" type="slidenum">
              <a:rPr lang="en-US" smtClean="0"/>
              <a:pPr/>
              <a:t>5</a:t>
            </a:fld>
            <a:endParaRPr lang="en-US" dirty="0"/>
          </a:p>
        </p:txBody>
      </p:sp>
      <p:sp>
        <p:nvSpPr>
          <p:cNvPr id="6" name="TextBox 5">
            <a:extLst>
              <a:ext uri="{FF2B5EF4-FFF2-40B4-BE49-F238E27FC236}">
                <a16:creationId xmlns:a16="http://schemas.microsoft.com/office/drawing/2014/main" id="{6ED71031-561F-FF4F-BA81-5A3B3026B9A9}"/>
              </a:ext>
            </a:extLst>
          </p:cNvPr>
          <p:cNvSpPr txBox="1"/>
          <p:nvPr/>
        </p:nvSpPr>
        <p:spPr>
          <a:xfrm>
            <a:off x="3649210" y="5662866"/>
            <a:ext cx="7784983" cy="1107996"/>
          </a:xfrm>
          <a:prstGeom prst="rect">
            <a:avLst/>
          </a:prstGeom>
          <a:noFill/>
        </p:spPr>
        <p:txBody>
          <a:bodyPr wrap="square" rtlCol="0">
            <a:spAutoFit/>
          </a:bodyPr>
          <a:lstStyle/>
          <a:p>
            <a:r>
              <a:rPr lang="en-US" sz="1200" dirty="0"/>
              <a:t>SOURCE: U.S. Department of Education, National Center for Education Statistics, Schools and Staffing Survey (SASS), "Public School Teacher Data File," 1987-88 through 2011-12; "Private School Teacher Data File," 1987-88 through 2011-12; and "Charter School Teacher Data File," 1999-2000; and National Teacher and Principal Survey (NTPS), “Public School Teacher Data File,” 2015-16. (This table was prepared September 2017.)</a:t>
            </a:r>
          </a:p>
          <a:p>
            <a:endParaRPr lang="en-US" dirty="0"/>
          </a:p>
        </p:txBody>
      </p:sp>
    </p:spTree>
    <p:extLst>
      <p:ext uri="{BB962C8B-B14F-4D97-AF65-F5344CB8AC3E}">
        <p14:creationId xmlns:p14="http://schemas.microsoft.com/office/powerpoint/2010/main" val="25832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5C1E-6810-D643-9868-483786CAD9F2}"/>
              </a:ext>
            </a:extLst>
          </p:cNvPr>
          <p:cNvSpPr>
            <a:spLocks noGrp="1"/>
          </p:cNvSpPr>
          <p:nvPr>
            <p:ph type="title"/>
          </p:nvPr>
        </p:nvSpPr>
        <p:spPr>
          <a:xfrm>
            <a:off x="827872" y="230654"/>
            <a:ext cx="10515600" cy="1325563"/>
          </a:xfrm>
        </p:spPr>
        <p:txBody>
          <a:bodyPr/>
          <a:lstStyle/>
          <a:p>
            <a:r>
              <a:rPr lang="en-US" dirty="0"/>
              <a:t>Student Population </a:t>
            </a:r>
          </a:p>
        </p:txBody>
      </p:sp>
      <p:pic>
        <p:nvPicPr>
          <p:cNvPr id="6" name="Content Placeholder 5">
            <a:extLst>
              <a:ext uri="{FF2B5EF4-FFF2-40B4-BE49-F238E27FC236}">
                <a16:creationId xmlns:a16="http://schemas.microsoft.com/office/drawing/2014/main" id="{4316EEB1-7AEB-0647-BEF7-FBEDD2D0E1F9}"/>
              </a:ext>
            </a:extLst>
          </p:cNvPr>
          <p:cNvPicPr>
            <a:picLocks noGrp="1" noChangeAspect="1"/>
          </p:cNvPicPr>
          <p:nvPr>
            <p:ph idx="1"/>
          </p:nvPr>
        </p:nvPicPr>
        <p:blipFill>
          <a:blip r:embed="rId2"/>
          <a:stretch>
            <a:fillRect/>
          </a:stretch>
        </p:blipFill>
        <p:spPr>
          <a:xfrm>
            <a:off x="2591696" y="1375026"/>
            <a:ext cx="6469793" cy="4592125"/>
          </a:xfrm>
        </p:spPr>
      </p:pic>
      <p:sp>
        <p:nvSpPr>
          <p:cNvPr id="4" name="Slide Number Placeholder 3">
            <a:extLst>
              <a:ext uri="{FF2B5EF4-FFF2-40B4-BE49-F238E27FC236}">
                <a16:creationId xmlns:a16="http://schemas.microsoft.com/office/drawing/2014/main" id="{093A1474-9CC3-6A42-A50C-E1702CD9DA1A}"/>
              </a:ext>
            </a:extLst>
          </p:cNvPr>
          <p:cNvSpPr>
            <a:spLocks noGrp="1"/>
          </p:cNvSpPr>
          <p:nvPr>
            <p:ph type="sldNum" sz="quarter" idx="12"/>
          </p:nvPr>
        </p:nvSpPr>
        <p:spPr/>
        <p:txBody>
          <a:bodyPr/>
          <a:lstStyle/>
          <a:p>
            <a:fld id="{B90A4184-460D-9148-B9D1-7566FBEE2D09}" type="slidenum">
              <a:rPr lang="en-US" smtClean="0"/>
              <a:pPr/>
              <a:t>6</a:t>
            </a:fld>
            <a:endParaRPr lang="en-US" dirty="0"/>
          </a:p>
        </p:txBody>
      </p:sp>
    </p:spTree>
    <p:extLst>
      <p:ext uri="{BB962C8B-B14F-4D97-AF65-F5344CB8AC3E}">
        <p14:creationId xmlns:p14="http://schemas.microsoft.com/office/powerpoint/2010/main" val="105967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F86C77-9F32-194A-9A98-1FBB2C420124}"/>
              </a:ext>
            </a:extLst>
          </p:cNvPr>
          <p:cNvSpPr>
            <a:spLocks noGrp="1"/>
          </p:cNvSpPr>
          <p:nvPr>
            <p:ph idx="1"/>
          </p:nvPr>
        </p:nvSpPr>
        <p:spPr/>
        <p:txBody>
          <a:bodyPr/>
          <a:lstStyle/>
          <a:p>
            <a:pPr marL="0" indent="0">
              <a:buNone/>
            </a:pPr>
            <a:r>
              <a:rPr lang="en-US" dirty="0"/>
              <a:t>Discuss with your neighbor: </a:t>
            </a:r>
          </a:p>
          <a:p>
            <a:pPr marL="0" indent="0">
              <a:buNone/>
            </a:pPr>
            <a:endParaRPr lang="en-US" dirty="0"/>
          </a:p>
          <a:p>
            <a:pPr marL="0" indent="0">
              <a:buNone/>
            </a:pPr>
            <a:r>
              <a:rPr lang="en-US" dirty="0"/>
              <a:t>What are some of the challenges you see to having many diverse students and few diverse teachers? </a:t>
            </a:r>
          </a:p>
        </p:txBody>
      </p:sp>
      <p:sp>
        <p:nvSpPr>
          <p:cNvPr id="4" name="Slide Number Placeholder 3">
            <a:extLst>
              <a:ext uri="{FF2B5EF4-FFF2-40B4-BE49-F238E27FC236}">
                <a16:creationId xmlns:a16="http://schemas.microsoft.com/office/drawing/2014/main" id="{3F073ED2-C4E0-8D48-AC10-5AF52909E094}"/>
              </a:ext>
            </a:extLst>
          </p:cNvPr>
          <p:cNvSpPr>
            <a:spLocks noGrp="1"/>
          </p:cNvSpPr>
          <p:nvPr>
            <p:ph type="sldNum" sz="quarter" idx="12"/>
          </p:nvPr>
        </p:nvSpPr>
        <p:spPr/>
        <p:txBody>
          <a:bodyPr/>
          <a:lstStyle/>
          <a:p>
            <a:fld id="{B90A4184-460D-9148-B9D1-7566FBEE2D09}" type="slidenum">
              <a:rPr lang="en-US" smtClean="0"/>
              <a:pPr/>
              <a:t>7</a:t>
            </a:fld>
            <a:endParaRPr lang="en-US" dirty="0"/>
          </a:p>
        </p:txBody>
      </p:sp>
      <p:pic>
        <p:nvPicPr>
          <p:cNvPr id="5" name="Picture 2" descr="Image result for Stop and think">
            <a:extLst>
              <a:ext uri="{FF2B5EF4-FFF2-40B4-BE49-F238E27FC236}">
                <a16:creationId xmlns:a16="http://schemas.microsoft.com/office/drawing/2014/main" id="{EF5E42BA-DF04-CD42-A3BE-2B77A44D3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7163"/>
            <a:ext cx="3641996" cy="283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4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77788"/>
            <a:ext cx="11704320" cy="1143000"/>
          </a:xfrm>
        </p:spPr>
        <p:txBody>
          <a:bodyPr/>
          <a:lstStyle/>
          <a:p>
            <a:r>
              <a:rPr lang="en-US" dirty="0"/>
              <a:t>Challenge: </a:t>
            </a:r>
            <a:br>
              <a:rPr lang="en-US" dirty="0"/>
            </a:br>
            <a:r>
              <a:rPr lang="en-US" dirty="0"/>
              <a:t>Need Greater Racial Diversity in Teacher Workforce</a:t>
            </a:r>
          </a:p>
        </p:txBody>
      </p:sp>
      <p:sp>
        <p:nvSpPr>
          <p:cNvPr id="7" name="TextBox 6"/>
          <p:cNvSpPr txBox="1"/>
          <p:nvPr/>
        </p:nvSpPr>
        <p:spPr>
          <a:xfrm>
            <a:off x="75889" y="1649454"/>
            <a:ext cx="5363858" cy="440120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solidFill>
                  <a:schemeClr val="bg1"/>
                </a:solidFill>
              </a:rPr>
              <a:t>All students benefit from being educated by teachers from a variety of different backgrounds, races and ethnic groups,</a:t>
            </a:r>
          </a:p>
          <a:p>
            <a:pPr marL="914400" lvl="1" indent="-457200">
              <a:buFont typeface="Arial" panose="020B0604020202020204" pitchFamily="34" charset="0"/>
              <a:buChar char="•"/>
            </a:pPr>
            <a:endParaRPr lang="en-US" sz="2800" dirty="0">
              <a:solidFill>
                <a:schemeClr val="bg1"/>
              </a:solidFill>
            </a:endParaRPr>
          </a:p>
          <a:p>
            <a:pPr marL="914400" lvl="1" indent="-457200">
              <a:buFont typeface="Arial" panose="020B0604020202020204" pitchFamily="34" charset="0"/>
              <a:buChar char="•"/>
            </a:pPr>
            <a:r>
              <a:rPr lang="en-US" sz="2800" dirty="0">
                <a:solidFill>
                  <a:schemeClr val="bg1"/>
                </a:solidFill>
              </a:rPr>
              <a:t>Research shows minority students benefit from seeing teachers from their own racial and ethnic group</a:t>
            </a:r>
          </a:p>
        </p:txBody>
      </p:sp>
      <p:pic>
        <p:nvPicPr>
          <p:cNvPr id="1028" name="Picture 4" descr="https://pbs.twimg.com/media/Dgu-e7AW0AEP8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897" y="1729291"/>
            <a:ext cx="6342263" cy="381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9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77788"/>
            <a:ext cx="11704320" cy="1143000"/>
          </a:xfrm>
        </p:spPr>
        <p:txBody>
          <a:bodyPr/>
          <a:lstStyle/>
          <a:p>
            <a:r>
              <a:rPr lang="en-US" dirty="0"/>
              <a:t>Challenge: </a:t>
            </a:r>
            <a:br>
              <a:rPr lang="en-US" dirty="0"/>
            </a:br>
            <a:r>
              <a:rPr lang="en-US" sz="2800" dirty="0"/>
              <a:t>Ensure All Teachers Demonstrate Culturally Responsive Practice</a:t>
            </a:r>
          </a:p>
        </p:txBody>
      </p:sp>
      <p:sp>
        <p:nvSpPr>
          <p:cNvPr id="6" name="TextBox 5"/>
          <p:cNvSpPr txBox="1"/>
          <p:nvPr/>
        </p:nvSpPr>
        <p:spPr>
          <a:xfrm>
            <a:off x="690759" y="1860868"/>
            <a:ext cx="11115281" cy="3385542"/>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Many teachers are inadequately prepared for supporting the learning of diverse students.</a:t>
            </a:r>
          </a:p>
          <a:p>
            <a:pPr lvl="1"/>
            <a:endParaRPr lang="en-US" sz="2800" dirty="0">
              <a:solidFill>
                <a:schemeClr val="bg1"/>
              </a:solidFill>
            </a:endParaRPr>
          </a:p>
          <a:p>
            <a:pPr marL="342900" indent="-342900">
              <a:buFont typeface="Arial" panose="020B0604020202020204" pitchFamily="34" charset="0"/>
              <a:buChar char="•"/>
            </a:pPr>
            <a:r>
              <a:rPr lang="en-US" sz="2800" dirty="0">
                <a:solidFill>
                  <a:schemeClr val="bg1"/>
                </a:solidFill>
              </a:rPr>
              <a:t>Positive exposure to individuals from a variety of races and ethnic groups, especially in childhood, can help to break stereotypes, grow more comfort with differences, reduce unconscious implicit biases and lead to innovation and greater social-cohesion.</a:t>
            </a:r>
          </a:p>
          <a:p>
            <a:pPr marL="342900" indent="-342900">
              <a:buFont typeface="Wingdings" panose="05000000000000000000" pitchFamily="2" charset="2"/>
              <a:buChar char="v"/>
            </a:pPr>
            <a:endParaRPr lang="en-US" dirty="0">
              <a:solidFill>
                <a:srgbClr val="000000"/>
              </a:solidFill>
            </a:endParaRPr>
          </a:p>
        </p:txBody>
      </p:sp>
    </p:spTree>
    <p:extLst>
      <p:ext uri="{BB962C8B-B14F-4D97-AF65-F5344CB8AC3E}">
        <p14:creationId xmlns:p14="http://schemas.microsoft.com/office/powerpoint/2010/main" val="123358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3094</Words>
  <Application>Microsoft Macintosh PowerPoint</Application>
  <PresentationFormat>Widescreen</PresentationFormat>
  <Paragraphs>314</Paragraphs>
  <Slides>37</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37</vt:i4>
      </vt:variant>
    </vt:vector>
  </HeadingPairs>
  <TitlesOfParts>
    <vt:vector size="49" baseType="lpstr">
      <vt:lpstr>ＭＳ Ｐゴシック</vt:lpstr>
      <vt:lpstr>Arial</vt:lpstr>
      <vt:lpstr>Calibri</vt:lpstr>
      <vt:lpstr>Calibri Light</vt:lpstr>
      <vt:lpstr>Gotham Bold</vt:lpstr>
      <vt:lpstr>Helvetica Neue</vt:lpstr>
      <vt:lpstr>Tahoma</vt:lpstr>
      <vt:lpstr>Wingdings</vt:lpstr>
      <vt:lpstr>Office Theme</vt:lpstr>
      <vt:lpstr>1_CEEDAR Theme</vt:lpstr>
      <vt:lpstr>Blank Presentation</vt:lpstr>
      <vt:lpstr>1_Office Theme</vt:lpstr>
      <vt:lpstr>Reflective and responsive reform:  Statewide efforts to diversify educator pipeline and practice </vt:lpstr>
      <vt:lpstr>Today</vt:lpstr>
      <vt:lpstr>PowerPoint Presentation</vt:lpstr>
      <vt:lpstr>Centering thoughts</vt:lpstr>
      <vt:lpstr>Teacher Population</vt:lpstr>
      <vt:lpstr>Student Population </vt:lpstr>
      <vt:lpstr>PowerPoint Presentation</vt:lpstr>
      <vt:lpstr>Challenge:  Need Greater Racial Diversity in Teacher Workforce</vt:lpstr>
      <vt:lpstr>Challenge:  Ensure All Teachers Demonstrate Culturally Responsive Practice</vt:lpstr>
      <vt:lpstr>PowerPoint Presentation</vt:lpstr>
      <vt:lpstr>Two National Approaches </vt:lpstr>
      <vt:lpstr>Comprehensive Pipeline &amp; Systems Approach</vt:lpstr>
      <vt:lpstr>Ceedar center  </vt:lpstr>
      <vt:lpstr>PowerPoint Presentation</vt:lpstr>
      <vt:lpstr>Colorado Approach</vt:lpstr>
      <vt:lpstr>Proportion of minority students in CO: 43% Proportion of Teachers by Race/Ethnicity: 12% (National: 18%)</vt:lpstr>
      <vt:lpstr>CO State Level Effort: DLRT</vt:lpstr>
      <vt:lpstr>CO Theory of Action for Goal 1- DLRT</vt:lpstr>
      <vt:lpstr>PowerPoint Presentation</vt:lpstr>
      <vt:lpstr>CO Theory of Action for Goal 2- DLRT</vt:lpstr>
      <vt:lpstr>Progress Being Made:</vt:lpstr>
      <vt:lpstr>PowerPoint Presentation</vt:lpstr>
      <vt:lpstr>PowerPoint Presentation</vt:lpstr>
      <vt:lpstr>Evolving Effort on Diversifying Teaching Force</vt:lpstr>
      <vt:lpstr>Effort on Cultural Responsiveness in Practice</vt:lpstr>
      <vt:lpstr>CLD – CEEDAR Crosswalk: an example</vt:lpstr>
      <vt:lpstr>Effort continues: No conclusion</vt:lpstr>
      <vt:lpstr>PowerPoint Presentation</vt:lpstr>
      <vt:lpstr>Year 1 Goals and Objectives:</vt:lpstr>
      <vt:lpstr>Year 1 Goals and Objectives continued</vt:lpstr>
      <vt:lpstr>Year 2 Goals and Objectives</vt:lpstr>
      <vt:lpstr>Year 2 Goals and Objectives continued</vt:lpstr>
      <vt:lpstr>Year 3 Objectives and Tasks</vt:lpstr>
      <vt:lpstr>Year 3 Objectives and Tasks continued</vt:lpstr>
      <vt:lpstr>Resources </vt:lpstr>
      <vt:lpstr>Discussion </vt:lpstr>
      <vt:lpstr>DISCLAIMER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Meg Kamman</cp:lastModifiedBy>
  <cp:revision>90</cp:revision>
  <dcterms:created xsi:type="dcterms:W3CDTF">2018-03-16T13:31:09Z</dcterms:created>
  <dcterms:modified xsi:type="dcterms:W3CDTF">2019-02-21T17:01:55Z</dcterms:modified>
</cp:coreProperties>
</file>