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1" r:id="rId1"/>
  </p:sldMasterIdLst>
  <p:sldIdLst>
    <p:sldId id="267" r:id="rId2"/>
    <p:sldId id="275" r:id="rId3"/>
    <p:sldId id="283" r:id="rId4"/>
    <p:sldId id="284" r:id="rId5"/>
    <p:sldId id="290" r:id="rId6"/>
    <p:sldId id="276" r:id="rId7"/>
    <p:sldId id="285" r:id="rId8"/>
    <p:sldId id="286" r:id="rId9"/>
    <p:sldId id="277" r:id="rId10"/>
    <p:sldId id="291"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76"/>
    <p:restoredTop sz="94643"/>
  </p:normalViewPr>
  <p:slideViewPr>
    <p:cSldViewPr snapToGrid="0" snapToObjects="1">
      <p:cViewPr>
        <p:scale>
          <a:sx n="200" d="100"/>
          <a:sy n="200" d="100"/>
        </p:scale>
        <p:origin x="14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85DBC-BB1D-BE47-9517-CAED2EA7D7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D44A0A2-F348-854F-AD69-52A5FD27E1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369305-94AF-1A44-A5FB-91122005FB72}"/>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5" name="Footer Placeholder 4">
            <a:extLst>
              <a:ext uri="{FF2B5EF4-FFF2-40B4-BE49-F238E27FC236}">
                <a16:creationId xmlns:a16="http://schemas.microsoft.com/office/drawing/2014/main" id="{3F8C67C9-E452-4347-8F2A-7F00616037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FE9D96-9B34-9C44-AE88-3D34270D1B2C}"/>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28285922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ACB35-ABFB-2E4E-A899-63933E2BDC7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E955851-8433-3C45-9964-524223E61B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E63CE-B25B-2744-9FD7-629280CA914E}"/>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5" name="Footer Placeholder 4">
            <a:extLst>
              <a:ext uri="{FF2B5EF4-FFF2-40B4-BE49-F238E27FC236}">
                <a16:creationId xmlns:a16="http://schemas.microsoft.com/office/drawing/2014/main" id="{0A615D5C-B229-7A41-9F88-B78047B6E6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2063D-6BAE-EC43-93A3-9ECFCEEE7386}"/>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2118288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C0879F-C6AD-D249-A46D-40F707D7B3B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DD6B75-0F9B-3246-80F0-B8B39BF753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DADAD5-BC20-E941-85F8-C20594783832}"/>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5" name="Footer Placeholder 4">
            <a:extLst>
              <a:ext uri="{FF2B5EF4-FFF2-40B4-BE49-F238E27FC236}">
                <a16:creationId xmlns:a16="http://schemas.microsoft.com/office/drawing/2014/main" id="{45F57A6D-EB29-6E46-85CF-0D78C1B6B1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DFA4FF-0B3A-474E-8B2A-6AE660930BBE}"/>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3184271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1E38EE-93CB-EC41-93D4-4596D01C4C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6824047-AE73-A043-B8B0-FB60669742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7A1269-CA4F-324F-BEE7-73BED07F2C05}"/>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5" name="Footer Placeholder 4">
            <a:extLst>
              <a:ext uri="{FF2B5EF4-FFF2-40B4-BE49-F238E27FC236}">
                <a16:creationId xmlns:a16="http://schemas.microsoft.com/office/drawing/2014/main" id="{CC2BB4F0-6E0F-B744-A3D9-756E0F6219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99B935-4D95-DF45-BEA1-B815E6B93129}"/>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58147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C6238-627E-9540-B275-B8863F911C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CC6DB8-8864-904D-8156-A5600A3643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6316A9-4411-264D-93A9-C4FD1797C6FF}"/>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5" name="Footer Placeholder 4">
            <a:extLst>
              <a:ext uri="{FF2B5EF4-FFF2-40B4-BE49-F238E27FC236}">
                <a16:creationId xmlns:a16="http://schemas.microsoft.com/office/drawing/2014/main" id="{E63C896C-B43C-A246-84EA-DB9B2378E5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C7E0EF-E7E2-EF47-A449-F34C33F1A997}"/>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261595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21153-FF7C-A446-AE13-2F94267EEC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FD8FB0B-83D8-6241-AFB6-F206D17033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DF70CCA-37FA-104F-9D1D-837AD15B35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A0DCC7-BC59-4B4B-B9EF-A5097BDA30CC}"/>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6" name="Footer Placeholder 5">
            <a:extLst>
              <a:ext uri="{FF2B5EF4-FFF2-40B4-BE49-F238E27FC236}">
                <a16:creationId xmlns:a16="http://schemas.microsoft.com/office/drawing/2014/main" id="{84F9566A-2B10-6F45-96D6-70B542761A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9195684-2846-FB4D-ADD0-8EDF7EC04FC1}"/>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1250372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77685-E770-AF4A-BA31-7611937BFAD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1A1115E-A2B5-FC40-B821-236E54E938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432066-7B7B-F34B-9961-4B351A63DC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D94601-8A82-2148-8649-476BE97439D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FEBBEAE-064A-9943-94ED-A4F46A400E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D25E2A8-49A3-504B-8022-DB69CB91A88D}"/>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8" name="Footer Placeholder 7">
            <a:extLst>
              <a:ext uri="{FF2B5EF4-FFF2-40B4-BE49-F238E27FC236}">
                <a16:creationId xmlns:a16="http://schemas.microsoft.com/office/drawing/2014/main" id="{15FAAAB4-2F50-5344-B14D-763B4E58A9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064E35-813E-2247-8A65-58E9335110A0}"/>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4224828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990CE-018E-0747-BB5B-4A2940AD26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1BF7B2B-7020-C748-BC31-CC0EF3FC47EE}"/>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4" name="Footer Placeholder 3">
            <a:extLst>
              <a:ext uri="{FF2B5EF4-FFF2-40B4-BE49-F238E27FC236}">
                <a16:creationId xmlns:a16="http://schemas.microsoft.com/office/drawing/2014/main" id="{8C5D66B4-41C0-024E-901C-C1A543DF092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846168-A759-8642-B89A-74ED9BAD4574}"/>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1160901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EF1969-FE75-1F47-9CA6-42661987725E}"/>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3" name="Footer Placeholder 2">
            <a:extLst>
              <a:ext uri="{FF2B5EF4-FFF2-40B4-BE49-F238E27FC236}">
                <a16:creationId xmlns:a16="http://schemas.microsoft.com/office/drawing/2014/main" id="{1D214F96-817B-FE43-9313-CAF13323ED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0AF1E60-F425-E74D-8288-6A68CAD5AA6F}"/>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4006669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8BADB-847E-404D-A76F-E5B96D2BB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A77781-9C58-9D47-AD05-C611A94D6B1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72428A8-B7B2-DD49-8291-1DCBDE2D97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3902D97-FDA4-A14C-A375-285D87B4A895}"/>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6" name="Footer Placeholder 5">
            <a:extLst>
              <a:ext uri="{FF2B5EF4-FFF2-40B4-BE49-F238E27FC236}">
                <a16:creationId xmlns:a16="http://schemas.microsoft.com/office/drawing/2014/main" id="{48ED48CD-FD6E-3044-AC72-D7A240ACA4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1C7F2E-7467-6249-83A7-C6445E9A9DD5}"/>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1715231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2D5BB-C163-9E40-9B11-047D393B109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BFA5EB9-D11A-B14B-A7D9-57D7595777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1586F1-6670-8C48-97AA-0D1CE3BEC69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E92499-8EFE-AF41-BCFE-4619980AADDA}"/>
              </a:ext>
            </a:extLst>
          </p:cNvPr>
          <p:cNvSpPr>
            <a:spLocks noGrp="1"/>
          </p:cNvSpPr>
          <p:nvPr>
            <p:ph type="dt" sz="half" idx="10"/>
          </p:nvPr>
        </p:nvSpPr>
        <p:spPr/>
        <p:txBody>
          <a:bodyPr/>
          <a:lstStyle/>
          <a:p>
            <a:fld id="{1F7EEC63-145B-A442-A1E4-EAD063B8F2AB}" type="datetimeFigureOut">
              <a:rPr lang="en-US" smtClean="0"/>
              <a:t>3/7/21</a:t>
            </a:fld>
            <a:endParaRPr lang="en-US"/>
          </a:p>
        </p:txBody>
      </p:sp>
      <p:sp>
        <p:nvSpPr>
          <p:cNvPr id="6" name="Footer Placeholder 5">
            <a:extLst>
              <a:ext uri="{FF2B5EF4-FFF2-40B4-BE49-F238E27FC236}">
                <a16:creationId xmlns:a16="http://schemas.microsoft.com/office/drawing/2014/main" id="{362E42EB-5D07-CB4D-B87E-7030E845FA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387642-8E1E-254B-85B4-6866BDF3AF26}"/>
              </a:ext>
            </a:extLst>
          </p:cNvPr>
          <p:cNvSpPr>
            <a:spLocks noGrp="1"/>
          </p:cNvSpPr>
          <p:nvPr>
            <p:ph type="sldNum" sz="quarter" idx="12"/>
          </p:nvPr>
        </p:nvSpPr>
        <p:spPr/>
        <p:txBody>
          <a:bodyPr/>
          <a:lstStyle/>
          <a:p>
            <a:fld id="{3C7FB944-17AB-4E4D-AC5F-17B4B10532F5}" type="slidenum">
              <a:rPr lang="en-US" smtClean="0"/>
              <a:t>‹#›</a:t>
            </a:fld>
            <a:endParaRPr lang="en-US"/>
          </a:p>
        </p:txBody>
      </p:sp>
    </p:spTree>
    <p:extLst>
      <p:ext uri="{BB962C8B-B14F-4D97-AF65-F5344CB8AC3E}">
        <p14:creationId xmlns:p14="http://schemas.microsoft.com/office/powerpoint/2010/main" val="400336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tint val="94000"/>
                <a:satMod val="80000"/>
                <a:lumMod val="106000"/>
              </a:schemeClr>
            </a:gs>
            <a:gs pos="100000">
              <a:schemeClr val="bg2">
                <a:shade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4145F5-6F3D-8240-AB0F-77D5BBA14C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7D9C4D5-7AEA-E74A-8532-3EB8BD14646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A98BB-1A60-1145-9D0F-5F0510F34E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7EEC63-145B-A442-A1E4-EAD063B8F2AB}" type="datetimeFigureOut">
              <a:rPr lang="en-US" smtClean="0"/>
              <a:t>3/7/21</a:t>
            </a:fld>
            <a:endParaRPr lang="en-US"/>
          </a:p>
        </p:txBody>
      </p:sp>
      <p:sp>
        <p:nvSpPr>
          <p:cNvPr id="5" name="Footer Placeholder 4">
            <a:extLst>
              <a:ext uri="{FF2B5EF4-FFF2-40B4-BE49-F238E27FC236}">
                <a16:creationId xmlns:a16="http://schemas.microsoft.com/office/drawing/2014/main" id="{C18F0BE4-E181-6F44-ABD0-7183E1EC66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98B9D2E-0B39-4D47-92E1-483A8906DB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7FB944-17AB-4E4D-AC5F-17B4B10532F5}" type="slidenum">
              <a:rPr lang="en-US" smtClean="0"/>
              <a:t>‹#›</a:t>
            </a:fld>
            <a:endParaRPr lang="en-US"/>
          </a:p>
        </p:txBody>
      </p:sp>
    </p:spTree>
    <p:extLst>
      <p:ext uri="{BB962C8B-B14F-4D97-AF65-F5344CB8AC3E}">
        <p14:creationId xmlns:p14="http://schemas.microsoft.com/office/powerpoint/2010/main" val="2643103593"/>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4B319-7523-1645-A81C-C548454B87B5}"/>
              </a:ext>
            </a:extLst>
          </p:cNvPr>
          <p:cNvSpPr>
            <a:spLocks noGrp="1"/>
          </p:cNvSpPr>
          <p:nvPr>
            <p:ph type="title"/>
          </p:nvPr>
        </p:nvSpPr>
        <p:spPr/>
        <p:txBody>
          <a:bodyPr/>
          <a:lstStyle/>
          <a:p>
            <a:r>
              <a:rPr lang="en-US" dirty="0"/>
              <a:t>Explicit Instruction: Lesson Plan for </a:t>
            </a:r>
            <a:r>
              <a:rPr lang="en-US" b="1" dirty="0"/>
              <a:t>Skills &amp; Strategies</a:t>
            </a:r>
          </a:p>
        </p:txBody>
      </p:sp>
      <p:sp>
        <p:nvSpPr>
          <p:cNvPr id="3" name="Content Placeholder 2">
            <a:extLst>
              <a:ext uri="{FF2B5EF4-FFF2-40B4-BE49-F238E27FC236}">
                <a16:creationId xmlns:a16="http://schemas.microsoft.com/office/drawing/2014/main" id="{3A4F6766-8A39-E64D-95C2-101B3F6A5DE5}"/>
              </a:ext>
            </a:extLst>
          </p:cNvPr>
          <p:cNvSpPr>
            <a:spLocks noGrp="1"/>
          </p:cNvSpPr>
          <p:nvPr>
            <p:ph idx="1"/>
          </p:nvPr>
        </p:nvSpPr>
        <p:spPr>
          <a:ln>
            <a:solidFill>
              <a:schemeClr val="accent5"/>
            </a:solidFill>
          </a:ln>
        </p:spPr>
        <p:txBody>
          <a:bodyPr>
            <a:normAutofit fontScale="62500" lnSpcReduction="20000"/>
          </a:bodyPr>
          <a:lstStyle/>
          <a:p>
            <a:pPr>
              <a:lnSpc>
                <a:spcPct val="160000"/>
              </a:lnSpc>
            </a:pPr>
            <a:r>
              <a:rPr lang="en-US" sz="4400" b="1" dirty="0">
                <a:solidFill>
                  <a:schemeClr val="accent1"/>
                </a:solidFill>
              </a:rPr>
              <a:t>Cue</a:t>
            </a:r>
            <a:r>
              <a:rPr lang="en-US" sz="4400" dirty="0">
                <a:solidFill>
                  <a:schemeClr val="accent1"/>
                </a:solidFill>
              </a:rPr>
              <a:t> up the lesson</a:t>
            </a:r>
            <a:endParaRPr lang="en-US" sz="4400" dirty="0"/>
          </a:p>
          <a:p>
            <a:pPr>
              <a:lnSpc>
                <a:spcPct val="160000"/>
              </a:lnSpc>
            </a:pPr>
            <a:r>
              <a:rPr lang="en-US" sz="4400" b="1" dirty="0">
                <a:solidFill>
                  <a:schemeClr val="accent2"/>
                </a:solidFill>
              </a:rPr>
              <a:t>Do</a:t>
            </a:r>
            <a:r>
              <a:rPr lang="en-US" sz="4400" dirty="0">
                <a:solidFill>
                  <a:schemeClr val="accent2"/>
                </a:solidFill>
              </a:rPr>
              <a:t> the lesson</a:t>
            </a:r>
          </a:p>
          <a:p>
            <a:pPr lvl="1">
              <a:lnSpc>
                <a:spcPct val="160000"/>
              </a:lnSpc>
            </a:pPr>
            <a:r>
              <a:rPr lang="en-US" sz="4400" dirty="0">
                <a:solidFill>
                  <a:schemeClr val="accent2"/>
                </a:solidFill>
              </a:rPr>
              <a:t>I do</a:t>
            </a:r>
          </a:p>
          <a:p>
            <a:pPr lvl="1">
              <a:lnSpc>
                <a:spcPct val="160000"/>
              </a:lnSpc>
            </a:pPr>
            <a:r>
              <a:rPr lang="en-US" sz="4400" dirty="0">
                <a:solidFill>
                  <a:schemeClr val="accent2"/>
                </a:solidFill>
              </a:rPr>
              <a:t>You do</a:t>
            </a:r>
          </a:p>
          <a:p>
            <a:pPr lvl="1">
              <a:lnSpc>
                <a:spcPct val="160000"/>
              </a:lnSpc>
            </a:pPr>
            <a:r>
              <a:rPr lang="en-US" sz="4400" dirty="0">
                <a:solidFill>
                  <a:schemeClr val="accent2"/>
                </a:solidFill>
              </a:rPr>
              <a:t>We do</a:t>
            </a:r>
            <a:endParaRPr lang="en-US" sz="4400" dirty="0"/>
          </a:p>
          <a:p>
            <a:pPr>
              <a:lnSpc>
                <a:spcPct val="160000"/>
              </a:lnSpc>
            </a:pPr>
            <a:r>
              <a:rPr lang="en-US" sz="4400" b="1" dirty="0">
                <a:solidFill>
                  <a:schemeClr val="accent6"/>
                </a:solidFill>
              </a:rPr>
              <a:t>Review</a:t>
            </a:r>
            <a:r>
              <a:rPr lang="en-US" sz="4400" dirty="0">
                <a:solidFill>
                  <a:schemeClr val="accent6"/>
                </a:solidFill>
              </a:rPr>
              <a:t> the lesson</a:t>
            </a:r>
          </a:p>
          <a:p>
            <a:endParaRPr lang="en-US" dirty="0"/>
          </a:p>
        </p:txBody>
      </p:sp>
    </p:spTree>
    <p:extLst>
      <p:ext uri="{BB962C8B-B14F-4D97-AF65-F5344CB8AC3E}">
        <p14:creationId xmlns:p14="http://schemas.microsoft.com/office/powerpoint/2010/main" val="3224124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45897-BEF7-F449-97E7-C2CB7F05417A}"/>
              </a:ext>
            </a:extLst>
          </p:cNvPr>
          <p:cNvSpPr>
            <a:spLocks noGrp="1"/>
          </p:cNvSpPr>
          <p:nvPr>
            <p:ph type="title"/>
          </p:nvPr>
        </p:nvSpPr>
        <p:spPr/>
        <p:txBody>
          <a:bodyPr/>
          <a:lstStyle/>
          <a:p>
            <a:r>
              <a:rPr lang="en-US" dirty="0"/>
              <a:t>References</a:t>
            </a:r>
          </a:p>
        </p:txBody>
      </p:sp>
      <p:sp>
        <p:nvSpPr>
          <p:cNvPr id="6" name="Content Placeholder 5">
            <a:extLst>
              <a:ext uri="{FF2B5EF4-FFF2-40B4-BE49-F238E27FC236}">
                <a16:creationId xmlns:a16="http://schemas.microsoft.com/office/drawing/2014/main" id="{4C850CE0-CAAA-9B48-A689-2D792144C652}"/>
              </a:ext>
            </a:extLst>
          </p:cNvPr>
          <p:cNvSpPr>
            <a:spLocks noGrp="1"/>
          </p:cNvSpPr>
          <p:nvPr>
            <p:ph idx="1"/>
          </p:nvPr>
        </p:nvSpPr>
        <p:spPr>
          <a:xfrm>
            <a:off x="838200" y="1405054"/>
            <a:ext cx="10515600" cy="4771909"/>
          </a:xfrm>
        </p:spPr>
        <p:txBody>
          <a:bodyPr>
            <a:normAutofit fontScale="62500" lnSpcReduction="20000"/>
          </a:bodyPr>
          <a:lstStyle/>
          <a:p>
            <a:pPr>
              <a:lnSpc>
                <a:spcPct val="160000"/>
              </a:lnSpc>
            </a:pPr>
            <a:r>
              <a:rPr lang="en-US" dirty="0"/>
              <a:t>Archer, A. L., &amp; Hughes, C. A. (2011). </a:t>
            </a:r>
            <a:r>
              <a:rPr lang="en-US" i="1" dirty="0"/>
              <a:t>Explicit instruction: Effective and efficient teaching.</a:t>
            </a:r>
            <a:r>
              <a:rPr lang="en-US" dirty="0"/>
              <a:t> New York, NY: Guilford Press. </a:t>
            </a:r>
          </a:p>
          <a:p>
            <a:pPr>
              <a:lnSpc>
                <a:spcPct val="160000"/>
              </a:lnSpc>
            </a:pPr>
            <a:r>
              <a:rPr lang="en-US" dirty="0"/>
              <a:t>Deshler, D. D., &amp; Lenz, B. K. (1996). </a:t>
            </a:r>
            <a:r>
              <a:rPr lang="en-US" i="1" dirty="0"/>
              <a:t>Teaching adolescents with learning disabilities: Strategies and methods. </a:t>
            </a:r>
            <a:r>
              <a:rPr lang="en-US" dirty="0"/>
              <a:t>Denver, CO: Love Publishing.</a:t>
            </a:r>
          </a:p>
          <a:p>
            <a:pPr>
              <a:lnSpc>
                <a:spcPct val="160000"/>
              </a:lnSpc>
            </a:pPr>
            <a:r>
              <a:rPr lang="en-US" dirty="0" err="1"/>
              <a:t>Desher</a:t>
            </a:r>
            <a:r>
              <a:rPr lang="en-US" dirty="0"/>
              <a:t>, D. D., &amp; </a:t>
            </a:r>
            <a:r>
              <a:rPr lang="en-US" dirty="0" err="1"/>
              <a:t>Schumaker</a:t>
            </a:r>
            <a:r>
              <a:rPr lang="en-US" dirty="0"/>
              <a:t>, J. B. (1988). An instructional model for teaching students how to learn. In J. E. Zins &amp; M. J. Curtis (Eds.), </a:t>
            </a:r>
            <a:r>
              <a:rPr lang="en-US" i="1" dirty="0"/>
              <a:t>Alternative educational delivery system: Enhancing instructional options for all students </a:t>
            </a:r>
            <a:r>
              <a:rPr lang="en-US" dirty="0"/>
              <a:t>(pp. 391-411). Washington, DC: National Association of School Psychologists.</a:t>
            </a:r>
          </a:p>
          <a:p>
            <a:pPr>
              <a:lnSpc>
                <a:spcPct val="160000"/>
              </a:lnSpc>
            </a:pPr>
            <a:r>
              <a:rPr lang="en-US" dirty="0"/>
              <a:t>Fisher, J. B. (1999). Mediating the learning of academically diverse groups of students in content-area courses. In K. Harris, M. Pressley, S. Graham., &amp; D. Deshler (Eds.), </a:t>
            </a:r>
            <a:r>
              <a:rPr lang="en-US" i="1" dirty="0"/>
              <a:t>Teaching every adolescent every day: Learning in diverse schools and classrooms </a:t>
            </a:r>
            <a:r>
              <a:rPr lang="en-US" dirty="0"/>
              <a:t>(pp. 240-290). Cambridge, MA: Brookline.</a:t>
            </a:r>
          </a:p>
        </p:txBody>
      </p:sp>
    </p:spTree>
    <p:extLst>
      <p:ext uri="{BB962C8B-B14F-4D97-AF65-F5344CB8AC3E}">
        <p14:creationId xmlns:p14="http://schemas.microsoft.com/office/powerpoint/2010/main" val="10155674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A351B-09EC-E445-B4E9-F6DCD89A17BC}"/>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464D5447-0F51-744A-987E-9CFA44F19CF2}"/>
              </a:ext>
            </a:extLst>
          </p:cNvPr>
          <p:cNvSpPr>
            <a:spLocks noGrp="1"/>
          </p:cNvSpPr>
          <p:nvPr>
            <p:ph idx="1"/>
          </p:nvPr>
        </p:nvSpPr>
        <p:spPr/>
        <p:txBody>
          <a:bodyPr>
            <a:normAutofit fontScale="32500" lnSpcReduction="20000"/>
          </a:bodyPr>
          <a:lstStyle/>
          <a:p>
            <a:pPr>
              <a:lnSpc>
                <a:spcPct val="170000"/>
              </a:lnSpc>
            </a:pPr>
            <a:r>
              <a:rPr lang="en-US" sz="5100" b="1" dirty="0">
                <a:solidFill>
                  <a:schemeClr val="accent1"/>
                </a:solidFill>
                <a:cs typeface="Times New Roman"/>
              </a:rPr>
              <a:t>Cue</a:t>
            </a:r>
            <a:r>
              <a:rPr lang="en-US" sz="5100" b="1" dirty="0">
                <a:solidFill>
                  <a:schemeClr val="accent1"/>
                </a:solidFill>
              </a:rPr>
              <a:t> </a:t>
            </a:r>
            <a:r>
              <a:rPr lang="en-US" sz="5100" dirty="0">
                <a:solidFill>
                  <a:schemeClr val="accent1"/>
                </a:solidFill>
              </a:rPr>
              <a:t>up the lesson </a:t>
            </a:r>
          </a:p>
          <a:p>
            <a:pPr lvl="1">
              <a:lnSpc>
                <a:spcPct val="170000"/>
              </a:lnSpc>
            </a:pPr>
            <a:r>
              <a:rPr lang="en-US" sz="5100" b="1" dirty="0">
                <a:solidFill>
                  <a:schemeClr val="accent1"/>
                </a:solidFill>
              </a:rPr>
              <a:t>Review </a:t>
            </a:r>
            <a:r>
              <a:rPr lang="en-US" sz="5100" dirty="0">
                <a:solidFill>
                  <a:schemeClr val="accent1"/>
                </a:solidFill>
              </a:rPr>
              <a:t>previous lessons</a:t>
            </a:r>
          </a:p>
          <a:p>
            <a:pPr lvl="2">
              <a:lnSpc>
                <a:spcPct val="170000"/>
              </a:lnSpc>
            </a:pPr>
            <a:r>
              <a:rPr lang="en-US" sz="5100" dirty="0">
                <a:solidFill>
                  <a:schemeClr val="accent1"/>
                </a:solidFill>
              </a:rPr>
              <a:t>Access previously learned knowledge critical to lesson</a:t>
            </a:r>
          </a:p>
          <a:p>
            <a:pPr lvl="2">
              <a:lnSpc>
                <a:spcPct val="170000"/>
              </a:lnSpc>
            </a:pPr>
            <a:r>
              <a:rPr lang="en-US" sz="5100" dirty="0">
                <a:solidFill>
                  <a:schemeClr val="accent1"/>
                </a:solidFill>
              </a:rPr>
              <a:t>Practice previously learned skills or strategies critical to lesson</a:t>
            </a:r>
          </a:p>
          <a:p>
            <a:pPr lvl="1">
              <a:lnSpc>
                <a:spcPct val="170000"/>
              </a:lnSpc>
            </a:pPr>
            <a:r>
              <a:rPr lang="en-US" sz="5100" b="1" dirty="0">
                <a:solidFill>
                  <a:schemeClr val="accent1"/>
                </a:solidFill>
              </a:rPr>
              <a:t>Preview </a:t>
            </a:r>
            <a:r>
              <a:rPr lang="en-US" sz="5100" dirty="0">
                <a:solidFill>
                  <a:schemeClr val="accent1"/>
                </a:solidFill>
              </a:rPr>
              <a:t>today’s lesson</a:t>
            </a:r>
          </a:p>
          <a:p>
            <a:pPr lvl="2">
              <a:lnSpc>
                <a:spcPct val="170000"/>
              </a:lnSpc>
            </a:pPr>
            <a:r>
              <a:rPr lang="en-US" sz="5100" dirty="0">
                <a:solidFill>
                  <a:schemeClr val="accent1"/>
                </a:solidFill>
              </a:rPr>
              <a:t>Discuss </a:t>
            </a:r>
            <a:r>
              <a:rPr lang="en-US" sz="5100" u="sng" dirty="0">
                <a:solidFill>
                  <a:schemeClr val="accent1"/>
                </a:solidFill>
              </a:rPr>
              <a:t>what</a:t>
            </a:r>
            <a:r>
              <a:rPr lang="en-US" sz="5100" dirty="0">
                <a:solidFill>
                  <a:schemeClr val="accent1"/>
                </a:solidFill>
              </a:rPr>
              <a:t> is going to be learned</a:t>
            </a:r>
          </a:p>
          <a:p>
            <a:pPr lvl="2">
              <a:lnSpc>
                <a:spcPct val="170000"/>
              </a:lnSpc>
            </a:pPr>
            <a:r>
              <a:rPr lang="en-US" sz="5100" dirty="0">
                <a:solidFill>
                  <a:schemeClr val="accent1"/>
                </a:solidFill>
              </a:rPr>
              <a:t>Discuss </a:t>
            </a:r>
            <a:r>
              <a:rPr lang="en-US" sz="5100" u="sng" dirty="0">
                <a:solidFill>
                  <a:schemeClr val="accent1"/>
                </a:solidFill>
              </a:rPr>
              <a:t>why</a:t>
            </a:r>
            <a:r>
              <a:rPr lang="en-US" sz="5100" dirty="0">
                <a:solidFill>
                  <a:schemeClr val="accent1"/>
                </a:solidFill>
              </a:rPr>
              <a:t> it is going to be learned</a:t>
            </a:r>
          </a:p>
          <a:p>
            <a:pPr lvl="2">
              <a:lnSpc>
                <a:spcPct val="170000"/>
              </a:lnSpc>
            </a:pPr>
            <a:r>
              <a:rPr lang="en-US" sz="5100" dirty="0">
                <a:solidFill>
                  <a:schemeClr val="accent1"/>
                </a:solidFill>
              </a:rPr>
              <a:t>Discuss </a:t>
            </a:r>
            <a:r>
              <a:rPr lang="en-US" sz="5100" u="sng" dirty="0">
                <a:solidFill>
                  <a:schemeClr val="accent1"/>
                </a:solidFill>
              </a:rPr>
              <a:t>how</a:t>
            </a:r>
            <a:r>
              <a:rPr lang="en-US" sz="5100" dirty="0">
                <a:solidFill>
                  <a:schemeClr val="accent1"/>
                </a:solidFill>
              </a:rPr>
              <a:t> it is going to be learned</a:t>
            </a:r>
          </a:p>
          <a:p>
            <a:pPr>
              <a:lnSpc>
                <a:spcPct val="170000"/>
              </a:lnSpc>
            </a:pPr>
            <a:r>
              <a:rPr lang="en-US" sz="5100" dirty="0"/>
              <a:t>Let’s practice! Learn how to paraphrase text by using a cognitive strategy called the paraphrasing strategy.</a:t>
            </a:r>
          </a:p>
          <a:p>
            <a:endParaRPr lang="en-US" dirty="0"/>
          </a:p>
        </p:txBody>
      </p:sp>
    </p:spTree>
    <p:extLst>
      <p:ext uri="{BB962C8B-B14F-4D97-AF65-F5344CB8AC3E}">
        <p14:creationId xmlns:p14="http://schemas.microsoft.com/office/powerpoint/2010/main" val="2487346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7F5FF-49F0-144C-A902-21DE9445347F}"/>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4D508EA7-1FD4-9D48-9B63-B66DB8B4B440}"/>
              </a:ext>
            </a:extLst>
          </p:cNvPr>
          <p:cNvSpPr>
            <a:spLocks noGrp="1"/>
          </p:cNvSpPr>
          <p:nvPr>
            <p:ph idx="1"/>
          </p:nvPr>
        </p:nvSpPr>
        <p:spPr/>
        <p:txBody>
          <a:bodyPr/>
          <a:lstStyle/>
          <a:p>
            <a:endParaRPr lang="en-US" b="1" dirty="0">
              <a:solidFill>
                <a:schemeClr val="accent1"/>
              </a:solidFill>
              <a:latin typeface="Times New Roman"/>
              <a:cs typeface="Times New Roman"/>
            </a:endParaRPr>
          </a:p>
          <a:p>
            <a:pPr>
              <a:lnSpc>
                <a:spcPct val="150000"/>
              </a:lnSpc>
            </a:pPr>
            <a:r>
              <a:rPr lang="en-US" b="1" dirty="0">
                <a:solidFill>
                  <a:schemeClr val="accent1"/>
                </a:solidFill>
                <a:cs typeface="Times New Roman"/>
              </a:rPr>
              <a:t>Cue</a:t>
            </a:r>
            <a:r>
              <a:rPr lang="en-US" b="1" dirty="0">
                <a:solidFill>
                  <a:schemeClr val="accent1"/>
                </a:solidFill>
              </a:rPr>
              <a:t> </a:t>
            </a:r>
            <a:r>
              <a:rPr lang="en-US" dirty="0">
                <a:solidFill>
                  <a:schemeClr val="accent1"/>
                </a:solidFill>
              </a:rPr>
              <a:t>up the lesson </a:t>
            </a:r>
          </a:p>
          <a:p>
            <a:pPr>
              <a:lnSpc>
                <a:spcPct val="150000"/>
              </a:lnSpc>
            </a:pPr>
            <a:r>
              <a:rPr lang="en-US" b="1" dirty="0">
                <a:solidFill>
                  <a:schemeClr val="accent1"/>
                </a:solidFill>
              </a:rPr>
              <a:t>Review </a:t>
            </a:r>
            <a:r>
              <a:rPr lang="en-US" dirty="0">
                <a:solidFill>
                  <a:schemeClr val="accent1"/>
                </a:solidFill>
              </a:rPr>
              <a:t>previous lessons</a:t>
            </a:r>
          </a:p>
          <a:p>
            <a:pPr lvl="2">
              <a:lnSpc>
                <a:spcPct val="150000"/>
              </a:lnSpc>
            </a:pPr>
            <a:r>
              <a:rPr lang="en-US" dirty="0">
                <a:solidFill>
                  <a:schemeClr val="accent1"/>
                </a:solidFill>
              </a:rPr>
              <a:t>Access previously learned knowledge critical to lesson</a:t>
            </a:r>
          </a:p>
          <a:p>
            <a:pPr lvl="2">
              <a:lnSpc>
                <a:spcPct val="150000"/>
              </a:lnSpc>
            </a:pPr>
            <a:r>
              <a:rPr lang="en-US" dirty="0">
                <a:solidFill>
                  <a:schemeClr val="accent1"/>
                </a:solidFill>
              </a:rPr>
              <a:t>Practice previously learned skills or strategies critical to lesson</a:t>
            </a:r>
          </a:p>
          <a:p>
            <a:endParaRPr lang="en-US" dirty="0"/>
          </a:p>
          <a:p>
            <a:pPr marL="0" indent="0">
              <a:buNone/>
            </a:pPr>
            <a:endParaRPr lang="en-US" dirty="0"/>
          </a:p>
        </p:txBody>
      </p:sp>
    </p:spTree>
    <p:extLst>
      <p:ext uri="{BB962C8B-B14F-4D97-AF65-F5344CB8AC3E}">
        <p14:creationId xmlns:p14="http://schemas.microsoft.com/office/powerpoint/2010/main" val="527771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A379D-47EB-E447-9E42-DC420708B0A4}"/>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B8F92C0F-480F-1F47-928E-89E062026B06}"/>
              </a:ext>
            </a:extLst>
          </p:cNvPr>
          <p:cNvSpPr>
            <a:spLocks noGrp="1"/>
          </p:cNvSpPr>
          <p:nvPr>
            <p:ph idx="1"/>
          </p:nvPr>
        </p:nvSpPr>
        <p:spPr/>
        <p:txBody>
          <a:bodyPr>
            <a:normAutofit lnSpcReduction="10000"/>
          </a:bodyPr>
          <a:lstStyle/>
          <a:p>
            <a:pPr>
              <a:lnSpc>
                <a:spcPct val="150000"/>
              </a:lnSpc>
            </a:pPr>
            <a:r>
              <a:rPr lang="en-US" b="1" dirty="0">
                <a:solidFill>
                  <a:schemeClr val="accent1"/>
                </a:solidFill>
                <a:cs typeface="Times New Roman"/>
              </a:rPr>
              <a:t>Cue</a:t>
            </a:r>
            <a:r>
              <a:rPr lang="en-US" b="1" dirty="0">
                <a:solidFill>
                  <a:schemeClr val="accent1"/>
                </a:solidFill>
              </a:rPr>
              <a:t> </a:t>
            </a:r>
            <a:r>
              <a:rPr lang="en-US" dirty="0">
                <a:solidFill>
                  <a:schemeClr val="accent1"/>
                </a:solidFill>
              </a:rPr>
              <a:t>up the Lesson</a:t>
            </a:r>
            <a:endParaRPr lang="en-US" b="1" dirty="0">
              <a:solidFill>
                <a:schemeClr val="accent1"/>
              </a:solidFill>
            </a:endParaRPr>
          </a:p>
          <a:p>
            <a:pPr lvl="1">
              <a:lnSpc>
                <a:spcPct val="150000"/>
              </a:lnSpc>
            </a:pPr>
            <a:r>
              <a:rPr lang="en-US" b="1" dirty="0">
                <a:solidFill>
                  <a:schemeClr val="accent1"/>
                </a:solidFill>
              </a:rPr>
              <a:t>Review </a:t>
            </a:r>
            <a:r>
              <a:rPr lang="en-US" dirty="0">
                <a:solidFill>
                  <a:schemeClr val="accent1"/>
                </a:solidFill>
              </a:rPr>
              <a:t>previous lessons</a:t>
            </a:r>
          </a:p>
          <a:p>
            <a:pPr lvl="2">
              <a:lnSpc>
                <a:spcPct val="150000"/>
              </a:lnSpc>
            </a:pPr>
            <a:r>
              <a:rPr lang="en-US" dirty="0">
                <a:solidFill>
                  <a:schemeClr val="accent1"/>
                </a:solidFill>
              </a:rPr>
              <a:t>Access previously learned knowledge </a:t>
            </a:r>
          </a:p>
          <a:p>
            <a:pPr lvl="2">
              <a:lnSpc>
                <a:spcPct val="150000"/>
              </a:lnSpc>
            </a:pPr>
            <a:r>
              <a:rPr lang="en-US" dirty="0">
                <a:solidFill>
                  <a:schemeClr val="accent1"/>
                </a:solidFill>
              </a:rPr>
              <a:t>Practice previously learned skills or strategies critical to lesson</a:t>
            </a:r>
          </a:p>
          <a:p>
            <a:pPr lvl="1">
              <a:lnSpc>
                <a:spcPct val="150000"/>
              </a:lnSpc>
            </a:pPr>
            <a:r>
              <a:rPr lang="en-US" b="1" dirty="0">
                <a:solidFill>
                  <a:schemeClr val="accent1"/>
                </a:solidFill>
              </a:rPr>
              <a:t>Preview </a:t>
            </a:r>
            <a:r>
              <a:rPr lang="en-US" dirty="0">
                <a:solidFill>
                  <a:schemeClr val="accent1"/>
                </a:solidFill>
              </a:rPr>
              <a:t>today’s lesson</a:t>
            </a:r>
          </a:p>
          <a:p>
            <a:pPr lvl="2">
              <a:lnSpc>
                <a:spcPct val="150000"/>
              </a:lnSpc>
            </a:pPr>
            <a:r>
              <a:rPr lang="en-US" dirty="0">
                <a:solidFill>
                  <a:schemeClr val="accent1"/>
                </a:solidFill>
              </a:rPr>
              <a:t>Discuss </a:t>
            </a:r>
            <a:r>
              <a:rPr lang="en-US" u="sng" dirty="0">
                <a:solidFill>
                  <a:schemeClr val="accent1"/>
                </a:solidFill>
              </a:rPr>
              <a:t>what</a:t>
            </a:r>
            <a:r>
              <a:rPr lang="en-US" dirty="0">
                <a:solidFill>
                  <a:schemeClr val="accent1"/>
                </a:solidFill>
              </a:rPr>
              <a:t> is going to be learned</a:t>
            </a:r>
          </a:p>
          <a:p>
            <a:pPr lvl="2">
              <a:lnSpc>
                <a:spcPct val="150000"/>
              </a:lnSpc>
            </a:pPr>
            <a:r>
              <a:rPr lang="en-US" dirty="0">
                <a:solidFill>
                  <a:schemeClr val="accent1"/>
                </a:solidFill>
              </a:rPr>
              <a:t>Discuss </a:t>
            </a:r>
            <a:r>
              <a:rPr lang="en-US" u="sng" dirty="0">
                <a:solidFill>
                  <a:schemeClr val="accent1"/>
                </a:solidFill>
              </a:rPr>
              <a:t>why</a:t>
            </a:r>
            <a:r>
              <a:rPr lang="en-US" dirty="0">
                <a:solidFill>
                  <a:schemeClr val="accent1"/>
                </a:solidFill>
              </a:rPr>
              <a:t> it is going to be learned</a:t>
            </a:r>
          </a:p>
          <a:p>
            <a:pPr lvl="2">
              <a:lnSpc>
                <a:spcPct val="150000"/>
              </a:lnSpc>
            </a:pPr>
            <a:r>
              <a:rPr lang="en-US" dirty="0">
                <a:solidFill>
                  <a:schemeClr val="accent1"/>
                </a:solidFill>
              </a:rPr>
              <a:t>Discuss </a:t>
            </a:r>
            <a:r>
              <a:rPr lang="en-US" u="sng" dirty="0">
                <a:solidFill>
                  <a:schemeClr val="accent1"/>
                </a:solidFill>
              </a:rPr>
              <a:t>how</a:t>
            </a:r>
            <a:r>
              <a:rPr lang="en-US" dirty="0">
                <a:solidFill>
                  <a:schemeClr val="accent1"/>
                </a:solidFill>
              </a:rPr>
              <a:t> it is going to be learned</a:t>
            </a:r>
          </a:p>
          <a:p>
            <a:pPr lvl="2"/>
            <a:endParaRPr lang="en-US" dirty="0"/>
          </a:p>
          <a:p>
            <a:pPr marL="914400" lvl="2" indent="0">
              <a:buNone/>
            </a:pPr>
            <a:endParaRPr lang="en-US" dirty="0"/>
          </a:p>
          <a:p>
            <a:endParaRPr lang="en-US" dirty="0"/>
          </a:p>
        </p:txBody>
      </p:sp>
    </p:spTree>
    <p:extLst>
      <p:ext uri="{BB962C8B-B14F-4D97-AF65-F5344CB8AC3E}">
        <p14:creationId xmlns:p14="http://schemas.microsoft.com/office/powerpoint/2010/main" val="3175826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92D57-5B25-C744-AF65-847E65C6CC0E}"/>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BA4CC89C-174C-134D-A6C6-26AE3DA41D51}"/>
              </a:ext>
            </a:extLst>
          </p:cNvPr>
          <p:cNvSpPr>
            <a:spLocks noGrp="1"/>
          </p:cNvSpPr>
          <p:nvPr>
            <p:ph idx="1"/>
          </p:nvPr>
        </p:nvSpPr>
        <p:spPr/>
        <p:txBody>
          <a:bodyPr>
            <a:normAutofit fontScale="92500" lnSpcReduction="20000"/>
          </a:bodyPr>
          <a:lstStyle/>
          <a:p>
            <a:pPr lvl="1">
              <a:lnSpc>
                <a:spcPct val="150000"/>
              </a:lnSpc>
            </a:pPr>
            <a:r>
              <a:rPr lang="en-US" b="1" dirty="0">
                <a:solidFill>
                  <a:schemeClr val="accent2"/>
                </a:solidFill>
              </a:rPr>
              <a:t>Describe</a:t>
            </a:r>
            <a:r>
              <a:rPr lang="en-US" dirty="0">
                <a:solidFill>
                  <a:schemeClr val="accent2"/>
                </a:solidFill>
              </a:rPr>
              <a:t> new skill or strategy using clear and concise language</a:t>
            </a:r>
          </a:p>
          <a:p>
            <a:pPr lvl="2">
              <a:lnSpc>
                <a:spcPct val="150000"/>
              </a:lnSpc>
            </a:pPr>
            <a:r>
              <a:rPr lang="en-US" dirty="0">
                <a:solidFill>
                  <a:schemeClr val="accent2"/>
                </a:solidFill>
              </a:rPr>
              <a:t>Break down the skill into teachable parts</a:t>
            </a:r>
          </a:p>
          <a:p>
            <a:pPr lvl="1">
              <a:lnSpc>
                <a:spcPct val="150000"/>
              </a:lnSpc>
            </a:pPr>
            <a:r>
              <a:rPr lang="en-US" b="1" dirty="0">
                <a:solidFill>
                  <a:schemeClr val="accent2"/>
                </a:solidFill>
              </a:rPr>
              <a:t>Model</a:t>
            </a:r>
            <a:r>
              <a:rPr lang="en-US" dirty="0">
                <a:solidFill>
                  <a:schemeClr val="accent2"/>
                </a:solidFill>
              </a:rPr>
              <a:t> new skill or strategy using carefully selected and sequenced steps</a:t>
            </a:r>
          </a:p>
          <a:p>
            <a:pPr lvl="2">
              <a:lnSpc>
                <a:spcPct val="150000"/>
              </a:lnSpc>
            </a:pPr>
            <a:r>
              <a:rPr lang="en-US" dirty="0">
                <a:solidFill>
                  <a:schemeClr val="accent2"/>
                </a:solidFill>
              </a:rPr>
              <a:t>Show </a:t>
            </a:r>
            <a:r>
              <a:rPr lang="en-US" u="sng" dirty="0">
                <a:solidFill>
                  <a:schemeClr val="accent2"/>
                </a:solidFill>
              </a:rPr>
              <a:t>how to perform physical behaviors </a:t>
            </a:r>
            <a:r>
              <a:rPr lang="en-US" dirty="0">
                <a:solidFill>
                  <a:schemeClr val="accent2"/>
                </a:solidFill>
              </a:rPr>
              <a:t>for skill or strategy</a:t>
            </a:r>
          </a:p>
          <a:p>
            <a:pPr lvl="2">
              <a:lnSpc>
                <a:spcPct val="150000"/>
              </a:lnSpc>
            </a:pPr>
            <a:r>
              <a:rPr lang="en-US" dirty="0">
                <a:solidFill>
                  <a:schemeClr val="accent2"/>
                </a:solidFill>
              </a:rPr>
              <a:t>Show </a:t>
            </a:r>
            <a:r>
              <a:rPr lang="en-US" u="sng" dirty="0">
                <a:solidFill>
                  <a:schemeClr val="accent2"/>
                </a:solidFill>
              </a:rPr>
              <a:t>how to think </a:t>
            </a:r>
            <a:r>
              <a:rPr lang="en-US" dirty="0">
                <a:solidFill>
                  <a:schemeClr val="accent2"/>
                </a:solidFill>
              </a:rPr>
              <a:t>while performing skill or strategy</a:t>
            </a:r>
          </a:p>
          <a:p>
            <a:pPr lvl="1">
              <a:lnSpc>
                <a:spcPct val="150000"/>
              </a:lnSpc>
            </a:pPr>
            <a:r>
              <a:rPr lang="en-US" b="1" dirty="0">
                <a:solidFill>
                  <a:schemeClr val="accent2"/>
                </a:solidFill>
              </a:rPr>
              <a:t>Practice with feedback </a:t>
            </a:r>
          </a:p>
          <a:p>
            <a:pPr lvl="2">
              <a:lnSpc>
                <a:spcPct val="150000"/>
              </a:lnSpc>
            </a:pPr>
            <a:r>
              <a:rPr lang="en-US" u="sng" dirty="0">
                <a:solidFill>
                  <a:schemeClr val="accent2"/>
                </a:solidFill>
              </a:rPr>
              <a:t>Verbal</a:t>
            </a:r>
            <a:r>
              <a:rPr lang="en-US" dirty="0">
                <a:solidFill>
                  <a:schemeClr val="accent2"/>
                </a:solidFill>
              </a:rPr>
              <a:t> practice with feedback </a:t>
            </a:r>
            <a:r>
              <a:rPr lang="en-US" b="1" dirty="0">
                <a:solidFill>
                  <a:schemeClr val="accent2"/>
                </a:solidFill>
              </a:rPr>
              <a:t>(check for understanding)</a:t>
            </a:r>
          </a:p>
          <a:p>
            <a:pPr lvl="2">
              <a:lnSpc>
                <a:spcPct val="150000"/>
              </a:lnSpc>
            </a:pPr>
            <a:r>
              <a:rPr lang="en-US" u="sng" dirty="0">
                <a:solidFill>
                  <a:schemeClr val="accent2"/>
                </a:solidFill>
              </a:rPr>
              <a:t>Guided</a:t>
            </a:r>
            <a:r>
              <a:rPr lang="en-US" dirty="0">
                <a:solidFill>
                  <a:schemeClr val="accent2"/>
                </a:solidFill>
              </a:rPr>
              <a:t> practice with feedback</a:t>
            </a:r>
          </a:p>
          <a:p>
            <a:pPr lvl="2">
              <a:lnSpc>
                <a:spcPct val="150000"/>
              </a:lnSpc>
            </a:pPr>
            <a:r>
              <a:rPr lang="en-US" u="sng" dirty="0">
                <a:solidFill>
                  <a:schemeClr val="accent2"/>
                </a:solidFill>
              </a:rPr>
              <a:t>Independent</a:t>
            </a:r>
            <a:r>
              <a:rPr lang="en-US" dirty="0">
                <a:solidFill>
                  <a:schemeClr val="accent2"/>
                </a:solidFill>
              </a:rPr>
              <a:t> practice with feedback</a:t>
            </a:r>
          </a:p>
          <a:p>
            <a:endParaRPr lang="en-US" dirty="0"/>
          </a:p>
        </p:txBody>
      </p:sp>
    </p:spTree>
    <p:extLst>
      <p:ext uri="{BB962C8B-B14F-4D97-AF65-F5344CB8AC3E}">
        <p14:creationId xmlns:p14="http://schemas.microsoft.com/office/powerpoint/2010/main" val="2474684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9487-295F-7F43-9556-FB3AA1DA76D5}"/>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FBD5D834-9313-214A-BB4E-AB5B84D3E463}"/>
              </a:ext>
            </a:extLst>
          </p:cNvPr>
          <p:cNvSpPr>
            <a:spLocks noGrp="1"/>
          </p:cNvSpPr>
          <p:nvPr>
            <p:ph idx="1"/>
          </p:nvPr>
        </p:nvSpPr>
        <p:spPr/>
        <p:txBody>
          <a:bodyPr>
            <a:normAutofit fontScale="92500" lnSpcReduction="10000"/>
          </a:bodyPr>
          <a:lstStyle/>
          <a:p>
            <a:pPr>
              <a:lnSpc>
                <a:spcPct val="150000"/>
              </a:lnSpc>
            </a:pPr>
            <a:r>
              <a:rPr lang="en-US" b="1" dirty="0">
                <a:solidFill>
                  <a:schemeClr val="accent2"/>
                </a:solidFill>
              </a:rPr>
              <a:t>Do </a:t>
            </a:r>
            <a:r>
              <a:rPr lang="en-US" dirty="0">
                <a:solidFill>
                  <a:schemeClr val="accent2"/>
                </a:solidFill>
              </a:rPr>
              <a:t>the Lesson </a:t>
            </a:r>
          </a:p>
          <a:p>
            <a:pPr lvl="1">
              <a:lnSpc>
                <a:spcPct val="150000"/>
              </a:lnSpc>
            </a:pPr>
            <a:r>
              <a:rPr lang="en-US" b="1" dirty="0">
                <a:solidFill>
                  <a:schemeClr val="accent2"/>
                </a:solidFill>
              </a:rPr>
              <a:t>Describe</a:t>
            </a:r>
            <a:r>
              <a:rPr lang="en-US" dirty="0">
                <a:solidFill>
                  <a:schemeClr val="accent2"/>
                </a:solidFill>
              </a:rPr>
              <a:t> new skill or strategy using clear and concise language</a:t>
            </a:r>
          </a:p>
          <a:p>
            <a:pPr lvl="2">
              <a:lnSpc>
                <a:spcPct val="150000"/>
              </a:lnSpc>
            </a:pPr>
            <a:r>
              <a:rPr lang="en-US" dirty="0">
                <a:solidFill>
                  <a:schemeClr val="accent2"/>
                </a:solidFill>
              </a:rPr>
              <a:t>OK, so we have discussed some times when you have had to remember what you read. The paraphrasing strategy we are learning today can help you remember what you read by helping you identify the main idea and important details. This strategy has three important steps:</a:t>
            </a:r>
          </a:p>
          <a:p>
            <a:pPr lvl="3">
              <a:lnSpc>
                <a:spcPct val="150000"/>
              </a:lnSpc>
            </a:pPr>
            <a:r>
              <a:rPr lang="en-US" dirty="0">
                <a:solidFill>
                  <a:schemeClr val="accent2"/>
                </a:solidFill>
              </a:rPr>
              <a:t>Read the paragraph</a:t>
            </a:r>
          </a:p>
          <a:p>
            <a:pPr lvl="3">
              <a:lnSpc>
                <a:spcPct val="150000"/>
              </a:lnSpc>
            </a:pPr>
            <a:r>
              <a:rPr lang="en-US" dirty="0">
                <a:solidFill>
                  <a:schemeClr val="accent2"/>
                </a:solidFill>
              </a:rPr>
              <a:t>Ask yourself what are the main ideas and two important details related to the main idea</a:t>
            </a:r>
          </a:p>
          <a:p>
            <a:pPr lvl="3">
              <a:lnSpc>
                <a:spcPct val="150000"/>
              </a:lnSpc>
            </a:pPr>
            <a:r>
              <a:rPr lang="en-US" dirty="0">
                <a:solidFill>
                  <a:schemeClr val="accent2"/>
                </a:solidFill>
              </a:rPr>
              <a:t>Put the main idea and important details into your own words</a:t>
            </a:r>
          </a:p>
          <a:p>
            <a:pPr lvl="1"/>
            <a:endParaRPr lang="en-US" dirty="0">
              <a:solidFill>
                <a:schemeClr val="accent2"/>
              </a:solidFill>
            </a:endParaRPr>
          </a:p>
          <a:p>
            <a:pPr marL="457200" lvl="1" indent="0">
              <a:buNone/>
            </a:pPr>
            <a:endParaRPr lang="en-US" dirty="0"/>
          </a:p>
        </p:txBody>
      </p:sp>
    </p:spTree>
    <p:extLst>
      <p:ext uri="{BB962C8B-B14F-4D97-AF65-F5344CB8AC3E}">
        <p14:creationId xmlns:p14="http://schemas.microsoft.com/office/powerpoint/2010/main" val="821785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9487-295F-7F43-9556-FB3AA1DA76D5}"/>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FBD5D834-9313-214A-BB4E-AB5B84D3E463}"/>
              </a:ext>
            </a:extLst>
          </p:cNvPr>
          <p:cNvSpPr>
            <a:spLocks noGrp="1"/>
          </p:cNvSpPr>
          <p:nvPr>
            <p:ph idx="1"/>
          </p:nvPr>
        </p:nvSpPr>
        <p:spPr/>
        <p:txBody>
          <a:bodyPr>
            <a:normAutofit fontScale="85000" lnSpcReduction="10000"/>
          </a:bodyPr>
          <a:lstStyle/>
          <a:p>
            <a:pPr>
              <a:lnSpc>
                <a:spcPct val="150000"/>
              </a:lnSpc>
            </a:pPr>
            <a:r>
              <a:rPr lang="en-US" b="1" dirty="0">
                <a:solidFill>
                  <a:schemeClr val="accent2"/>
                </a:solidFill>
              </a:rPr>
              <a:t>Do </a:t>
            </a:r>
            <a:r>
              <a:rPr lang="en-US" dirty="0">
                <a:solidFill>
                  <a:schemeClr val="accent2"/>
                </a:solidFill>
              </a:rPr>
              <a:t>the lesson </a:t>
            </a:r>
          </a:p>
          <a:p>
            <a:pPr lvl="1">
              <a:lnSpc>
                <a:spcPct val="150000"/>
              </a:lnSpc>
            </a:pPr>
            <a:r>
              <a:rPr lang="en-US" b="1" dirty="0">
                <a:solidFill>
                  <a:schemeClr val="accent2"/>
                </a:solidFill>
              </a:rPr>
              <a:t>Describe</a:t>
            </a:r>
            <a:r>
              <a:rPr lang="en-US" dirty="0">
                <a:solidFill>
                  <a:schemeClr val="accent2"/>
                </a:solidFill>
              </a:rPr>
              <a:t> new skill or strategy using clear and concise language</a:t>
            </a:r>
          </a:p>
          <a:p>
            <a:pPr lvl="1">
              <a:lnSpc>
                <a:spcPct val="150000"/>
              </a:lnSpc>
            </a:pPr>
            <a:r>
              <a:rPr lang="en-US" b="1" dirty="0">
                <a:solidFill>
                  <a:schemeClr val="accent2"/>
                </a:solidFill>
              </a:rPr>
              <a:t>Model</a:t>
            </a:r>
            <a:r>
              <a:rPr lang="en-US" dirty="0">
                <a:solidFill>
                  <a:schemeClr val="accent2"/>
                </a:solidFill>
              </a:rPr>
              <a:t> new skill or strategy using carefully selected and sequenced steps</a:t>
            </a:r>
          </a:p>
          <a:p>
            <a:pPr marL="914400" lvl="2" indent="0">
              <a:lnSpc>
                <a:spcPct val="150000"/>
              </a:lnSpc>
              <a:buNone/>
            </a:pPr>
            <a:r>
              <a:rPr lang="en-US" dirty="0">
                <a:solidFill>
                  <a:schemeClr val="accent2"/>
                </a:solidFill>
              </a:rPr>
              <a:t>Teacher thinks aloud while using the steps of the strategy. </a:t>
            </a:r>
            <a:r>
              <a:rPr lang="en-US" i="1" dirty="0">
                <a:solidFill>
                  <a:schemeClr val="accent2"/>
                </a:solidFill>
              </a:rPr>
              <a:t>The first thing I have to do is read the paragraph. OK, now that I have read the paragraph about controlled burns, I need to ask myself,  “What are the main idea and two important details?” Well, the title usually helps me figure out the main idea. I am pretty sure this paragraph is about how controlled burns help the forest. It is part of the title, and the entire paragraph talks about controlled burns and how they help to manage the forest. Let’s see, what are two important details? Well, professionals set the fires, and they use the fires to manage the forest.</a:t>
            </a:r>
          </a:p>
          <a:p>
            <a:pPr marL="914400" lvl="2" indent="0">
              <a:lnSpc>
                <a:spcPct val="150000"/>
              </a:lnSpc>
              <a:buNone/>
            </a:pPr>
            <a:r>
              <a:rPr lang="en-US" dirty="0"/>
              <a:t>		</a:t>
            </a:r>
          </a:p>
          <a:p>
            <a:pPr marL="914400" lvl="2" indent="0">
              <a:buNone/>
            </a:pPr>
            <a:endParaRPr lang="en-US" dirty="0"/>
          </a:p>
        </p:txBody>
      </p:sp>
    </p:spTree>
    <p:extLst>
      <p:ext uri="{BB962C8B-B14F-4D97-AF65-F5344CB8AC3E}">
        <p14:creationId xmlns:p14="http://schemas.microsoft.com/office/powerpoint/2010/main" val="302379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F9487-295F-7F43-9556-FB3AA1DA76D5}"/>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FBD5D834-9313-214A-BB4E-AB5B84D3E463}"/>
              </a:ext>
            </a:extLst>
          </p:cNvPr>
          <p:cNvSpPr>
            <a:spLocks noGrp="1"/>
          </p:cNvSpPr>
          <p:nvPr>
            <p:ph idx="1"/>
          </p:nvPr>
        </p:nvSpPr>
        <p:spPr/>
        <p:txBody>
          <a:bodyPr>
            <a:normAutofit/>
          </a:bodyPr>
          <a:lstStyle/>
          <a:p>
            <a:pPr>
              <a:lnSpc>
                <a:spcPct val="150000"/>
              </a:lnSpc>
            </a:pPr>
            <a:r>
              <a:rPr lang="en-US" b="1" dirty="0">
                <a:solidFill>
                  <a:schemeClr val="accent2"/>
                </a:solidFill>
              </a:rPr>
              <a:t>Do </a:t>
            </a:r>
            <a:r>
              <a:rPr lang="en-US" dirty="0">
                <a:solidFill>
                  <a:schemeClr val="accent2"/>
                </a:solidFill>
              </a:rPr>
              <a:t>the lesson </a:t>
            </a:r>
          </a:p>
          <a:p>
            <a:pPr lvl="1">
              <a:lnSpc>
                <a:spcPct val="150000"/>
              </a:lnSpc>
            </a:pPr>
            <a:r>
              <a:rPr lang="en-US" b="1" dirty="0">
                <a:solidFill>
                  <a:schemeClr val="accent2"/>
                </a:solidFill>
              </a:rPr>
              <a:t>Practice with feedback (gradual release)</a:t>
            </a:r>
          </a:p>
          <a:p>
            <a:pPr lvl="2">
              <a:lnSpc>
                <a:spcPct val="150000"/>
              </a:lnSpc>
            </a:pPr>
            <a:r>
              <a:rPr lang="en-US" u="sng" dirty="0">
                <a:solidFill>
                  <a:schemeClr val="accent2"/>
                </a:solidFill>
              </a:rPr>
              <a:t>Verbal</a:t>
            </a:r>
            <a:r>
              <a:rPr lang="en-US" dirty="0">
                <a:solidFill>
                  <a:schemeClr val="accent2"/>
                </a:solidFill>
              </a:rPr>
              <a:t> practice with feedback </a:t>
            </a:r>
            <a:r>
              <a:rPr lang="en-US" b="1" dirty="0">
                <a:solidFill>
                  <a:schemeClr val="accent2"/>
                </a:solidFill>
              </a:rPr>
              <a:t>(check for understanding)</a:t>
            </a:r>
          </a:p>
          <a:p>
            <a:pPr lvl="2">
              <a:lnSpc>
                <a:spcPct val="150000"/>
              </a:lnSpc>
            </a:pPr>
            <a:r>
              <a:rPr lang="en-US" u="sng" dirty="0">
                <a:solidFill>
                  <a:schemeClr val="accent2"/>
                </a:solidFill>
              </a:rPr>
              <a:t>Guided</a:t>
            </a:r>
            <a:r>
              <a:rPr lang="en-US" dirty="0">
                <a:solidFill>
                  <a:schemeClr val="accent2"/>
                </a:solidFill>
              </a:rPr>
              <a:t> practice with feedback (I do, we do)</a:t>
            </a:r>
          </a:p>
          <a:p>
            <a:pPr lvl="2">
              <a:lnSpc>
                <a:spcPct val="150000"/>
              </a:lnSpc>
            </a:pPr>
            <a:r>
              <a:rPr lang="en-US" u="sng" dirty="0">
                <a:solidFill>
                  <a:schemeClr val="accent2"/>
                </a:solidFill>
              </a:rPr>
              <a:t>Independent</a:t>
            </a:r>
            <a:r>
              <a:rPr lang="en-US" dirty="0">
                <a:solidFill>
                  <a:schemeClr val="accent2"/>
                </a:solidFill>
              </a:rPr>
              <a:t> practice with feedback (you do)</a:t>
            </a:r>
          </a:p>
          <a:p>
            <a:pPr lvl="2"/>
            <a:endParaRPr lang="en-US" dirty="0"/>
          </a:p>
          <a:p>
            <a:pPr marL="457200" lvl="1" indent="0">
              <a:buNone/>
            </a:pPr>
            <a:endParaRPr lang="en-US" dirty="0"/>
          </a:p>
        </p:txBody>
      </p:sp>
    </p:spTree>
    <p:extLst>
      <p:ext uri="{BB962C8B-B14F-4D97-AF65-F5344CB8AC3E}">
        <p14:creationId xmlns:p14="http://schemas.microsoft.com/office/powerpoint/2010/main" val="356622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C441A-954C-0448-B24F-29B30026A9AC}"/>
              </a:ext>
            </a:extLst>
          </p:cNvPr>
          <p:cNvSpPr>
            <a:spLocks noGrp="1"/>
          </p:cNvSpPr>
          <p:nvPr>
            <p:ph type="title"/>
          </p:nvPr>
        </p:nvSpPr>
        <p:spPr/>
        <p:txBody>
          <a:bodyPr/>
          <a:lstStyle/>
          <a:p>
            <a:r>
              <a:rPr lang="en-US" dirty="0"/>
              <a:t>Explicit Instruction: Lesson Plan for </a:t>
            </a:r>
            <a:r>
              <a:rPr lang="en-US" b="1" dirty="0"/>
              <a:t>Skills &amp; Strategies</a:t>
            </a:r>
            <a:endParaRPr lang="en-US" dirty="0"/>
          </a:p>
        </p:txBody>
      </p:sp>
      <p:sp>
        <p:nvSpPr>
          <p:cNvPr id="3" name="Content Placeholder 2">
            <a:extLst>
              <a:ext uri="{FF2B5EF4-FFF2-40B4-BE49-F238E27FC236}">
                <a16:creationId xmlns:a16="http://schemas.microsoft.com/office/drawing/2014/main" id="{C5518E58-6FA7-F343-B60A-448623A41BE6}"/>
              </a:ext>
            </a:extLst>
          </p:cNvPr>
          <p:cNvSpPr>
            <a:spLocks noGrp="1"/>
          </p:cNvSpPr>
          <p:nvPr>
            <p:ph idx="1"/>
          </p:nvPr>
        </p:nvSpPr>
        <p:spPr/>
        <p:txBody>
          <a:bodyPr>
            <a:normAutofit/>
          </a:bodyPr>
          <a:lstStyle/>
          <a:p>
            <a:pPr>
              <a:lnSpc>
                <a:spcPct val="150000"/>
              </a:lnSpc>
            </a:pPr>
            <a:r>
              <a:rPr lang="en-US" b="1" dirty="0">
                <a:solidFill>
                  <a:schemeClr val="accent6"/>
                </a:solidFill>
              </a:rPr>
              <a:t>Review </a:t>
            </a:r>
            <a:r>
              <a:rPr lang="en-US" dirty="0">
                <a:solidFill>
                  <a:schemeClr val="accent6"/>
                </a:solidFill>
              </a:rPr>
              <a:t>today’s lesson </a:t>
            </a:r>
            <a:endParaRPr lang="en-US" b="1" dirty="0">
              <a:solidFill>
                <a:schemeClr val="accent6"/>
              </a:solidFill>
            </a:endParaRPr>
          </a:p>
          <a:p>
            <a:pPr lvl="1">
              <a:lnSpc>
                <a:spcPct val="150000"/>
              </a:lnSpc>
            </a:pPr>
            <a:r>
              <a:rPr lang="en-US" dirty="0">
                <a:solidFill>
                  <a:schemeClr val="accent6"/>
                </a:solidFill>
              </a:rPr>
              <a:t>Discuss </a:t>
            </a:r>
            <a:r>
              <a:rPr lang="en-US" u="sng" dirty="0">
                <a:solidFill>
                  <a:schemeClr val="accent6"/>
                </a:solidFill>
              </a:rPr>
              <a:t>what</a:t>
            </a:r>
            <a:r>
              <a:rPr lang="en-US" dirty="0">
                <a:solidFill>
                  <a:schemeClr val="accent6"/>
                </a:solidFill>
              </a:rPr>
              <a:t> was learned </a:t>
            </a:r>
          </a:p>
          <a:p>
            <a:pPr lvl="1">
              <a:lnSpc>
                <a:spcPct val="150000"/>
              </a:lnSpc>
            </a:pPr>
            <a:r>
              <a:rPr lang="en-US" dirty="0">
                <a:solidFill>
                  <a:schemeClr val="accent6"/>
                </a:solidFill>
              </a:rPr>
              <a:t>Discuss </a:t>
            </a:r>
            <a:r>
              <a:rPr lang="en-US" u="sng" dirty="0">
                <a:solidFill>
                  <a:schemeClr val="accent6"/>
                </a:solidFill>
              </a:rPr>
              <a:t>why</a:t>
            </a:r>
            <a:r>
              <a:rPr lang="en-US" dirty="0">
                <a:solidFill>
                  <a:schemeClr val="accent6"/>
                </a:solidFill>
              </a:rPr>
              <a:t> it was learned </a:t>
            </a:r>
          </a:p>
          <a:p>
            <a:pPr lvl="1">
              <a:lnSpc>
                <a:spcPct val="150000"/>
              </a:lnSpc>
            </a:pPr>
            <a:r>
              <a:rPr lang="en-US" dirty="0">
                <a:solidFill>
                  <a:schemeClr val="accent6"/>
                </a:solidFill>
              </a:rPr>
              <a:t>Discuss </a:t>
            </a:r>
            <a:r>
              <a:rPr lang="en-US" u="sng" dirty="0">
                <a:solidFill>
                  <a:schemeClr val="accent6"/>
                </a:solidFill>
              </a:rPr>
              <a:t>where</a:t>
            </a:r>
            <a:r>
              <a:rPr lang="en-US" dirty="0">
                <a:solidFill>
                  <a:schemeClr val="accent6"/>
                </a:solidFill>
              </a:rPr>
              <a:t> it is to be used </a:t>
            </a:r>
            <a:endParaRPr lang="en-US" dirty="0"/>
          </a:p>
          <a:p>
            <a:pPr lvl="1"/>
            <a:endParaRPr lang="en-US" dirty="0"/>
          </a:p>
          <a:p>
            <a:pPr lvl="1"/>
            <a:endParaRPr lang="en-US" dirty="0"/>
          </a:p>
          <a:p>
            <a:pPr marL="457200" lvl="1" indent="0">
              <a:buNone/>
            </a:pPr>
            <a:endParaRPr lang="en-US" dirty="0"/>
          </a:p>
        </p:txBody>
      </p:sp>
    </p:spTree>
    <p:extLst>
      <p:ext uri="{BB962C8B-B14F-4D97-AF65-F5344CB8AC3E}">
        <p14:creationId xmlns:p14="http://schemas.microsoft.com/office/powerpoint/2010/main" val="37334993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12668</TotalTime>
  <Words>805</Words>
  <Application>Microsoft Macintosh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Explicit Instruction: Lesson Plan for Skills &amp; Strategies</vt:lpstr>
      <vt:lpstr>Explicit Instruction: Lesson Plan for Skills &amp; Strategies</vt:lpstr>
      <vt:lpstr>Explicit Instruction: Lesson Plan for Skills &amp; Strategies</vt:lpstr>
      <vt:lpstr>Explicit Instruction: Lesson Plan for Skills &amp; Strategies</vt:lpstr>
      <vt:lpstr>Explicit Instruction: Lesson Plan for Skills &amp; Strategies</vt:lpstr>
      <vt:lpstr>Explicit Instruction: Lesson Plan for Skills &amp; Strategies</vt:lpstr>
      <vt:lpstr>Explicit Instruction: Lesson Plan for Skills &amp; Strategies</vt:lpstr>
      <vt:lpstr>Explicit Instruction: Lesson Plan for Skills &amp; Strategies</vt:lpstr>
      <vt:lpstr>Explicit Instruction: Lesson Plan for Skills &amp; Strategies</vt:lpstr>
      <vt:lpstr>References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Information Processing &amp;  Explicit Instruction</dc:title>
  <dc:creator>Microsoft Office User</dc:creator>
  <cp:lastModifiedBy>Jacki Donaldson</cp:lastModifiedBy>
  <cp:revision>44</cp:revision>
  <cp:lastPrinted>2020-01-27T16:31:40Z</cp:lastPrinted>
  <dcterms:created xsi:type="dcterms:W3CDTF">2019-09-05T13:41:08Z</dcterms:created>
  <dcterms:modified xsi:type="dcterms:W3CDTF">2021-03-07T21:42:17Z</dcterms:modified>
</cp:coreProperties>
</file>