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715" r:id="rId5"/>
    <p:sldMasterId id="2147483729" r:id="rId6"/>
  </p:sldMasterIdLst>
  <p:notesMasterIdLst>
    <p:notesMasterId r:id="rId43"/>
  </p:notesMasterIdLst>
  <p:handoutMasterIdLst>
    <p:handoutMasterId r:id="rId44"/>
  </p:handoutMasterIdLst>
  <p:sldIdLst>
    <p:sldId id="387" r:id="rId7"/>
    <p:sldId id="406" r:id="rId8"/>
    <p:sldId id="415" r:id="rId9"/>
    <p:sldId id="434" r:id="rId10"/>
    <p:sldId id="433" r:id="rId11"/>
    <p:sldId id="435" r:id="rId12"/>
    <p:sldId id="377" r:id="rId13"/>
    <p:sldId id="378" r:id="rId14"/>
    <p:sldId id="408" r:id="rId15"/>
    <p:sldId id="416" r:id="rId16"/>
    <p:sldId id="443" r:id="rId17"/>
    <p:sldId id="444" r:id="rId18"/>
    <p:sldId id="420" r:id="rId19"/>
    <p:sldId id="425" r:id="rId20"/>
    <p:sldId id="399" r:id="rId21"/>
    <p:sldId id="386" r:id="rId22"/>
    <p:sldId id="391" r:id="rId23"/>
    <p:sldId id="403" r:id="rId24"/>
    <p:sldId id="380" r:id="rId25"/>
    <p:sldId id="392" r:id="rId26"/>
    <p:sldId id="397" r:id="rId27"/>
    <p:sldId id="424" r:id="rId28"/>
    <p:sldId id="436" r:id="rId29"/>
    <p:sldId id="440" r:id="rId30"/>
    <p:sldId id="439" r:id="rId31"/>
    <p:sldId id="383" r:id="rId32"/>
    <p:sldId id="445" r:id="rId33"/>
    <p:sldId id="447" r:id="rId34"/>
    <p:sldId id="446" r:id="rId35"/>
    <p:sldId id="448" r:id="rId36"/>
    <p:sldId id="441" r:id="rId37"/>
    <p:sldId id="438" r:id="rId38"/>
    <p:sldId id="449" r:id="rId39"/>
    <p:sldId id="326" r:id="rId40"/>
    <p:sldId id="396" r:id="rId41"/>
    <p:sldId id="442"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Liden" initials="SL" lastIdx="5" clrIdx="0">
    <p:extLst>
      <p:ext uri="{19B8F6BF-5375-455C-9EA6-DF929625EA0E}">
        <p15:presenceInfo xmlns:p15="http://schemas.microsoft.com/office/powerpoint/2012/main" userId="S-1-5-21-1606980848-1425521274-839522115-211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242"/>
    <a:srgbClr val="C15811"/>
    <a:srgbClr val="ED7D31"/>
    <a:srgbClr val="F4EEE8"/>
    <a:srgbClr val="72AF2F"/>
    <a:srgbClr val="5F9127"/>
    <a:srgbClr val="F09456"/>
    <a:srgbClr val="AC75D5"/>
    <a:srgbClr val="6EA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4" autoAdjust="0"/>
    <p:restoredTop sz="85000" autoAdjust="0"/>
  </p:normalViewPr>
  <p:slideViewPr>
    <p:cSldViewPr snapToGrid="0">
      <p:cViewPr varScale="1">
        <p:scale>
          <a:sx n="83" d="100"/>
          <a:sy n="83" d="100"/>
        </p:scale>
        <p:origin x="256" y="200"/>
      </p:cViewPr>
      <p:guideLst/>
    </p:cSldViewPr>
  </p:slideViewPr>
  <p:outlineViewPr>
    <p:cViewPr>
      <p:scale>
        <a:sx n="33" d="100"/>
        <a:sy n="33" d="100"/>
      </p:scale>
      <p:origin x="0" y="-1633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6" d="100"/>
          <a:sy n="86" d="100"/>
        </p:scale>
        <p:origin x="3747"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rv-file03\Special%20Ed\S%20Drive%20Files\Data%20Administration\ESSA%20Data%20for%20next%20dive\2017-18%20Accountability_T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P:\S%20Drive%20Files\Monitoring\Indicator%20B13%20Planning\Data\Graduation%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952580470428089E-2"/>
          <c:y val="3.9846749825529257E-2"/>
          <c:w val="0.94892621702263924"/>
          <c:h val="0.46296646658163287"/>
        </c:manualLayout>
      </c:layout>
      <c:barChart>
        <c:barDir val="col"/>
        <c:grouping val="clustered"/>
        <c:varyColors val="0"/>
        <c:ser>
          <c:idx val="1"/>
          <c:order val="0"/>
          <c:tx>
            <c:strRef>
              <c:f>'ELs Dis School Age Nov 18'!$A$49</c:f>
              <c:strCache>
                <c:ptCount val="1"/>
                <c:pt idx="0">
                  <c:v>2018</c:v>
                </c:pt>
              </c:strCache>
            </c:strRef>
          </c:tx>
          <c:spPr>
            <a:solidFill>
              <a:srgbClr val="3C85C6"/>
            </a:solidFill>
            <a:ln>
              <a:solidFill>
                <a:srgbClr val="3C85C6"/>
              </a:solid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3D5-48DF-B37E-E0B10F26D2A8}"/>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3D5-48DF-B37E-E0B10F26D2A8}"/>
                </c:ext>
              </c:extLst>
            </c:dLbl>
            <c:dLbl>
              <c:idx val="1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3D5-48DF-B37E-E0B10F26D2A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'ELs Dis School Age Nov 18'!$A$48:$O$48</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'ELs Dis School Age Nov 18'!$A$49:$O$49</c:f>
              <c:numCache>
                <c:formatCode>0.0%</c:formatCode>
                <c:ptCount val="14"/>
                <c:pt idx="0">
                  <c:v>0.11007142419226289</c:v>
                </c:pt>
                <c:pt idx="1">
                  <c:v>0.13358316473545459</c:v>
                </c:pt>
                <c:pt idx="2">
                  <c:v>1.6859787873214395E-4</c:v>
                </c:pt>
                <c:pt idx="3">
                  <c:v>1.831586046226473E-3</c:v>
                </c:pt>
                <c:pt idx="4">
                  <c:v>6.4618968794065354E-2</c:v>
                </c:pt>
                <c:pt idx="5">
                  <c:v>4.0800686653178833E-2</c:v>
                </c:pt>
                <c:pt idx="6">
                  <c:v>0.20882379988964503</c:v>
                </c:pt>
                <c:pt idx="7">
                  <c:v>5.8702715958555574E-3</c:v>
                </c:pt>
                <c:pt idx="8">
                  <c:v>3.8401998651216969E-2</c:v>
                </c:pt>
                <c:pt idx="9">
                  <c:v>2.2576788670222548E-2</c:v>
                </c:pt>
                <c:pt idx="10">
                  <c:v>2.8431733186193367E-3</c:v>
                </c:pt>
                <c:pt idx="11">
                  <c:v>0.3648228189565324</c:v>
                </c:pt>
                <c:pt idx="12">
                  <c:v>2.3756973821347557E-3</c:v>
                </c:pt>
                <c:pt idx="13">
                  <c:v>3.2110232358531052E-3</c:v>
                </c:pt>
              </c:numCache>
            </c:numRef>
          </c:val>
          <c:extLst>
            <c:ext xmlns:c16="http://schemas.microsoft.com/office/drawing/2014/chart" uri="{C3380CC4-5D6E-409C-BE32-E72D297353CC}">
              <c16:uniqueId val="{00000001-9C89-4F50-A13A-156DFAA0A713}"/>
            </c:ext>
          </c:extLst>
        </c:ser>
        <c:dLbls>
          <c:showLegendKey val="0"/>
          <c:showVal val="0"/>
          <c:showCatName val="0"/>
          <c:showSerName val="0"/>
          <c:showPercent val="0"/>
          <c:showBubbleSize val="0"/>
        </c:dLbls>
        <c:gapWidth val="40"/>
        <c:axId val="572612736"/>
        <c:axId val="572614048"/>
      </c:barChart>
      <c:catAx>
        <c:axId val="57261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crossAx val="572614048"/>
        <c:crosses val="autoZero"/>
        <c:auto val="1"/>
        <c:lblAlgn val="ctr"/>
        <c:lblOffset val="100"/>
        <c:noMultiLvlLbl val="0"/>
      </c:catAx>
      <c:valAx>
        <c:axId val="572614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57261273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00206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952555632279787E-2"/>
          <c:y val="3.9846779266010282E-2"/>
          <c:w val="0.94892621702263924"/>
          <c:h val="0.52790651209079864"/>
        </c:manualLayout>
      </c:layout>
      <c:barChart>
        <c:barDir val="col"/>
        <c:grouping val="clustered"/>
        <c:varyColors val="0"/>
        <c:ser>
          <c:idx val="1"/>
          <c:order val="0"/>
          <c:tx>
            <c:strRef>
              <c:f>'ELs Dis School Age Nov 18'!$A$44</c:f>
              <c:strCache>
                <c:ptCount val="1"/>
                <c:pt idx="0">
                  <c:v>All SWDs</c:v>
                </c:pt>
              </c:strCache>
            </c:strRef>
          </c:tx>
          <c:spPr>
            <a:solidFill>
              <a:srgbClr val="5B9BD5"/>
            </a:solidFill>
            <a:ln>
              <a:solidFill>
                <a:srgbClr val="5B9BD5"/>
              </a:solidFill>
            </a:ln>
            <a:effectLst/>
          </c:spPr>
          <c:invertIfNegative val="0"/>
          <c:dLbls>
            <c:dLbl>
              <c:idx val="1"/>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0EF-4A02-BDE6-33943BEF0462}"/>
                </c:ext>
              </c:extLst>
            </c:dLbl>
            <c:dLbl>
              <c:idx val="2"/>
              <c:layout>
                <c:manualLayout>
                  <c:x val="-2.0299059927952148E-17"/>
                  <c:y val="-2.7553854768503243E-2"/>
                </c:manualLayout>
              </c:layout>
              <c:numFmt formatCode="0.00%" sourceLinked="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89-4F50-A13A-156DFAA0A713}"/>
                </c:ext>
              </c:extLst>
            </c:dLbl>
            <c:dLbl>
              <c:idx val="6"/>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4F6C-4BB7-9D9C-E2001D3F89D6}"/>
                </c:ext>
              </c:extLst>
            </c:dLbl>
            <c:dLbl>
              <c:idx val="11"/>
              <c:layout>
                <c:manualLayout>
                  <c:x val="-1.4394045137319279E-2"/>
                  <c:y val="0"/>
                </c:manualLayout>
              </c:layout>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D7-465C-8775-185FA684E0AB}"/>
                </c:ext>
              </c:extLst>
            </c:dLbl>
            <c:numFmt formatCode="0.0%" sourceLinked="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'ELs Dis School Age Nov 18'!$B$42:$O$42</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'ELs Dis School Age Nov 18'!$B$44:$O$44</c:f>
              <c:numCache>
                <c:formatCode>0.00%</c:formatCode>
                <c:ptCount val="14"/>
                <c:pt idx="0">
                  <c:v>0.11007142419226289</c:v>
                </c:pt>
                <c:pt idx="1">
                  <c:v>0.13358316473545459</c:v>
                </c:pt>
                <c:pt idx="2">
                  <c:v>1.6859787873214395E-4</c:v>
                </c:pt>
                <c:pt idx="3">
                  <c:v>1.831586046226473E-3</c:v>
                </c:pt>
                <c:pt idx="4">
                  <c:v>6.4618968794065354E-2</c:v>
                </c:pt>
                <c:pt idx="5">
                  <c:v>4.0800686653178833E-2</c:v>
                </c:pt>
                <c:pt idx="6">
                  <c:v>0.20882379988964503</c:v>
                </c:pt>
                <c:pt idx="7">
                  <c:v>5.8702715958555574E-3</c:v>
                </c:pt>
                <c:pt idx="8">
                  <c:v>3.8401998651216969E-2</c:v>
                </c:pt>
                <c:pt idx="9">
                  <c:v>2.2576788670222548E-2</c:v>
                </c:pt>
                <c:pt idx="10">
                  <c:v>2.8431733186193367E-3</c:v>
                </c:pt>
                <c:pt idx="11">
                  <c:v>0.3648228189565324</c:v>
                </c:pt>
                <c:pt idx="12">
                  <c:v>2.3756973821347557E-3</c:v>
                </c:pt>
                <c:pt idx="13">
                  <c:v>3.2110232358531052E-3</c:v>
                </c:pt>
              </c:numCache>
            </c:numRef>
          </c:val>
          <c:extLst>
            <c:ext xmlns:c16="http://schemas.microsoft.com/office/drawing/2014/chart" uri="{C3380CC4-5D6E-409C-BE32-E72D297353CC}">
              <c16:uniqueId val="{00000001-9C89-4F50-A13A-156DFAA0A713}"/>
            </c:ext>
          </c:extLst>
        </c:ser>
        <c:ser>
          <c:idx val="0"/>
          <c:order val="1"/>
          <c:tx>
            <c:strRef>
              <c:f>'ELs Dis School Age Nov 18'!$A$43</c:f>
              <c:strCache>
                <c:ptCount val="1"/>
                <c:pt idx="0">
                  <c:v>ELWDs</c:v>
                </c:pt>
              </c:strCache>
            </c:strRef>
          </c:tx>
          <c:spPr>
            <a:solidFill>
              <a:srgbClr val="ED7D31"/>
            </a:solidFill>
            <a:ln>
              <a:solidFill>
                <a:srgbClr val="ED7D31"/>
              </a:solidFill>
            </a:ln>
            <a:effectLst/>
          </c:spPr>
          <c:invertIfNegative val="0"/>
          <c:dLbls>
            <c:dLbl>
              <c:idx val="1"/>
              <c:layout>
                <c:manualLayout>
                  <c:x val="3.5431495722632045E-2"/>
                  <c:y val="-7.2155606121296163E-3"/>
                </c:manualLayout>
              </c:layout>
              <c:numFmt formatCode="0.0%" sourceLinked="0"/>
              <c:spPr>
                <a:noFill/>
                <a:ln>
                  <a:noFill/>
                </a:ln>
                <a:effectLst/>
              </c:spPr>
              <c:txPr>
                <a:bodyPr rot="0" spcFirstLastPara="1" vertOverflow="ellipsis" vert="horz" wrap="square" anchor="ctr" anchorCtr="1"/>
                <a:lstStyle/>
                <a:p>
                  <a:pPr>
                    <a:defRPr sz="1600" b="1" i="0" u="none" strike="noStrike" kern="1200" baseline="0">
                      <a:solidFill>
                        <a:srgbClr val="C1581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D7-465C-8775-185FA684E0AB}"/>
                </c:ext>
              </c:extLst>
            </c:dLbl>
            <c:dLbl>
              <c:idx val="2"/>
              <c:numFmt formatCode="0.00%" sourceLinked="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F6C-4BB7-9D9C-E2001D3F89D6}"/>
                </c:ext>
              </c:extLst>
            </c:dLbl>
            <c:dLbl>
              <c:idx val="6"/>
              <c:layout>
                <c:manualLayout>
                  <c:x val="1.9930216343980539E-2"/>
                  <c:y val="-1.924149496567874E-2"/>
                </c:manualLayout>
              </c:layout>
              <c:numFmt formatCode="0.0%" sourceLinked="0"/>
              <c:spPr>
                <a:noFill/>
                <a:ln>
                  <a:noFill/>
                </a:ln>
                <a:effectLst/>
              </c:spPr>
              <c:txPr>
                <a:bodyPr rot="0" spcFirstLastPara="1" vertOverflow="ellipsis" vert="horz" wrap="square" anchor="ctr" anchorCtr="1"/>
                <a:lstStyle/>
                <a:p>
                  <a:pPr>
                    <a:defRPr sz="1600" b="1" i="0" u="none" strike="noStrike" kern="1200" baseline="0">
                      <a:solidFill>
                        <a:srgbClr val="C1581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D7-465C-8775-185FA684E0AB}"/>
                </c:ext>
              </c:extLst>
            </c:dLbl>
            <c:dLbl>
              <c:idx val="11"/>
              <c:numFmt formatCode="0.0%" sourceLinked="0"/>
              <c:spPr>
                <a:noFill/>
                <a:ln>
                  <a:noFill/>
                </a:ln>
                <a:effectLst/>
              </c:spPr>
              <c:txPr>
                <a:bodyPr rot="0" spcFirstLastPara="1" vertOverflow="ellipsis" vert="horz" wrap="square" anchor="ctr" anchorCtr="1"/>
                <a:lstStyle/>
                <a:p>
                  <a:pPr>
                    <a:defRPr sz="1600" b="1" i="0" u="none" strike="noStrike" kern="1200" baseline="0">
                      <a:solidFill>
                        <a:srgbClr val="C1581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F6C-4BB7-9D9C-E2001D3F89D6}"/>
                </c:ext>
              </c:extLst>
            </c:dLbl>
            <c:numFmt formatCode="0.0%" sourceLinked="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'ELs Dis School Age Nov 18'!$B$42:$O$42</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'ELs Dis School Age Nov 18'!$B$43:$O$43</c:f>
              <c:numCache>
                <c:formatCode>0.00%</c:formatCode>
                <c:ptCount val="14"/>
                <c:pt idx="0">
                  <c:v>5.9081913404450452E-2</c:v>
                </c:pt>
                <c:pt idx="1">
                  <c:v>0.12192885070232176</c:v>
                </c:pt>
                <c:pt idx="2">
                  <c:v>9.6539074190278519E-5</c:v>
                </c:pt>
                <c:pt idx="3">
                  <c:v>1.2067384273784815E-3</c:v>
                </c:pt>
                <c:pt idx="4">
                  <c:v>7.6796833518366553E-2</c:v>
                </c:pt>
                <c:pt idx="5">
                  <c:v>1.5494521407539702E-2</c:v>
                </c:pt>
                <c:pt idx="6">
                  <c:v>0.10764106772216055</c:v>
                </c:pt>
                <c:pt idx="7">
                  <c:v>8.4954385287445092E-3</c:v>
                </c:pt>
                <c:pt idx="8">
                  <c:v>4.8124728483853838E-2</c:v>
                </c:pt>
                <c:pt idx="9">
                  <c:v>1.5977216778491093E-2</c:v>
                </c:pt>
                <c:pt idx="10">
                  <c:v>2.5582854660423805E-3</c:v>
                </c:pt>
                <c:pt idx="11">
                  <c:v>0.53675725249794859</c:v>
                </c:pt>
                <c:pt idx="12">
                  <c:v>2.6065550031375197E-3</c:v>
                </c:pt>
                <c:pt idx="13">
                  <c:v>3.2340589853743305E-3</c:v>
                </c:pt>
              </c:numCache>
            </c:numRef>
          </c:val>
          <c:extLst>
            <c:ext xmlns:c16="http://schemas.microsoft.com/office/drawing/2014/chart" uri="{C3380CC4-5D6E-409C-BE32-E72D297353CC}">
              <c16:uniqueId val="{00000000-9C89-4F50-A13A-156DFAA0A713}"/>
            </c:ext>
          </c:extLst>
        </c:ser>
        <c:dLbls>
          <c:showLegendKey val="0"/>
          <c:showVal val="0"/>
          <c:showCatName val="0"/>
          <c:showSerName val="0"/>
          <c:showPercent val="0"/>
          <c:showBubbleSize val="0"/>
        </c:dLbls>
        <c:gapWidth val="50"/>
        <c:axId val="226661984"/>
        <c:axId val="226662376"/>
      </c:barChart>
      <c:catAx>
        <c:axId val="22666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226662376"/>
        <c:crosses val="autoZero"/>
        <c:auto val="1"/>
        <c:lblAlgn val="ctr"/>
        <c:lblOffset val="100"/>
        <c:noMultiLvlLbl val="0"/>
      </c:catAx>
      <c:valAx>
        <c:axId val="226662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22666198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00206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73920864707446E-2"/>
          <c:y val="2.6210696853684462E-2"/>
          <c:w val="0.96662607913529253"/>
          <c:h val="0.56700268303305745"/>
        </c:manualLayout>
      </c:layout>
      <c:barChart>
        <c:barDir val="col"/>
        <c:grouping val="percentStacked"/>
        <c:varyColors val="0"/>
        <c:ser>
          <c:idx val="0"/>
          <c:order val="0"/>
          <c:tx>
            <c:strRef>
              <c:f>'Nov 18 State LRE # and %'!$A$14</c:f>
              <c:strCache>
                <c:ptCount val="1"/>
                <c:pt idx="0">
                  <c:v>1, 80% - 100% Regular Class</c:v>
                </c:pt>
              </c:strCache>
            </c:strRef>
          </c:tx>
          <c:spPr>
            <a:solidFill>
              <a:srgbClr val="3C85C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'Nov 18 State LRE # and %'!$B$13:$P$13</c:f>
              <c:strCache>
                <c:ptCount val="15"/>
                <c:pt idx="0">
                  <c:v>Statewide LRE</c:v>
                </c:pt>
                <c:pt idx="1">
                  <c:v>Autism</c:v>
                </c:pt>
                <c:pt idx="2">
                  <c:v>Communication Disorders</c:v>
                </c:pt>
                <c:pt idx="3">
                  <c:v>Deaf-Blindness</c:v>
                </c:pt>
                <c:pt idx="4">
                  <c:v>Deafness</c:v>
                </c:pt>
                <c:pt idx="5">
                  <c:v>Developmental Delays</c:v>
                </c:pt>
                <c:pt idx="6">
                  <c:v>Emotional/Behavioral Disability</c:v>
                </c:pt>
                <c:pt idx="7">
                  <c:v>Health Impairment</c:v>
                </c:pt>
                <c:pt idx="8">
                  <c:v>Hearing Impairment</c:v>
                </c:pt>
                <c:pt idx="9">
                  <c:v>Intellectual Disability</c:v>
                </c:pt>
                <c:pt idx="10">
                  <c:v>Multiple Disabilities</c:v>
                </c:pt>
                <c:pt idx="11">
                  <c:v>Orthopedic Impairment</c:v>
                </c:pt>
                <c:pt idx="12">
                  <c:v>Specific Learning Disability</c:v>
                </c:pt>
                <c:pt idx="13">
                  <c:v>Traumatic Brain Injury</c:v>
                </c:pt>
                <c:pt idx="14">
                  <c:v>Visual Impairment</c:v>
                </c:pt>
              </c:strCache>
            </c:strRef>
          </c:cat>
          <c:val>
            <c:numRef>
              <c:f>'Nov 18 State LRE # and %'!$B$14:$P$14</c:f>
              <c:numCache>
                <c:formatCode>0.00%</c:formatCode>
                <c:ptCount val="15"/>
                <c:pt idx="0">
                  <c:v>0.56626662988167498</c:v>
                </c:pt>
                <c:pt idx="1">
                  <c:v>0.36928218338787161</c:v>
                </c:pt>
                <c:pt idx="2">
                  <c:v>0.95249842235098392</c:v>
                </c:pt>
                <c:pt idx="3">
                  <c:v>0.18181818181818182</c:v>
                </c:pt>
                <c:pt idx="4">
                  <c:v>0.26778242677824265</c:v>
                </c:pt>
                <c:pt idx="5">
                  <c:v>0.58870967741935487</c:v>
                </c:pt>
                <c:pt idx="6">
                  <c:v>0.4596168294515402</c:v>
                </c:pt>
                <c:pt idx="7">
                  <c:v>0.52570736540790486</c:v>
                </c:pt>
                <c:pt idx="8">
                  <c:v>0.54830287206266315</c:v>
                </c:pt>
                <c:pt idx="9">
                  <c:v>5.328277788864498E-2</c:v>
                </c:pt>
                <c:pt idx="10">
                  <c:v>0.11235573659198914</c:v>
                </c:pt>
                <c:pt idx="11">
                  <c:v>0.63611859838274931</c:v>
                </c:pt>
                <c:pt idx="12">
                  <c:v>0.59966390085075094</c:v>
                </c:pt>
                <c:pt idx="13">
                  <c:v>0.35806451612903228</c:v>
                </c:pt>
                <c:pt idx="14">
                  <c:v>0.63961813842482096</c:v>
                </c:pt>
              </c:numCache>
            </c:numRef>
          </c:val>
          <c:extLst>
            <c:ext xmlns:c16="http://schemas.microsoft.com/office/drawing/2014/chart" uri="{C3380CC4-5D6E-409C-BE32-E72D297353CC}">
              <c16:uniqueId val="{00000000-CD43-46AD-ACAE-F0D07927DA4D}"/>
            </c:ext>
          </c:extLst>
        </c:ser>
        <c:ser>
          <c:idx val="1"/>
          <c:order val="1"/>
          <c:tx>
            <c:strRef>
              <c:f>'Nov 18 State LRE # and %'!$A$15</c:f>
              <c:strCache>
                <c:ptCount val="1"/>
                <c:pt idx="0">
                  <c:v>2, 40% - 79% Regular Class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'Nov 18 State LRE # and %'!$B$13:$P$13</c:f>
              <c:strCache>
                <c:ptCount val="15"/>
                <c:pt idx="0">
                  <c:v>Statewide LRE</c:v>
                </c:pt>
                <c:pt idx="1">
                  <c:v>Autism</c:v>
                </c:pt>
                <c:pt idx="2">
                  <c:v>Communication Disorders</c:v>
                </c:pt>
                <c:pt idx="3">
                  <c:v>Deaf-Blindness</c:v>
                </c:pt>
                <c:pt idx="4">
                  <c:v>Deafness</c:v>
                </c:pt>
                <c:pt idx="5">
                  <c:v>Developmental Delays</c:v>
                </c:pt>
                <c:pt idx="6">
                  <c:v>Emotional/Behavioral Disability</c:v>
                </c:pt>
                <c:pt idx="7">
                  <c:v>Health Impairment</c:v>
                </c:pt>
                <c:pt idx="8">
                  <c:v>Hearing Impairment</c:v>
                </c:pt>
                <c:pt idx="9">
                  <c:v>Intellectual Disability</c:v>
                </c:pt>
                <c:pt idx="10">
                  <c:v>Multiple Disabilities</c:v>
                </c:pt>
                <c:pt idx="11">
                  <c:v>Orthopedic Impairment</c:v>
                </c:pt>
                <c:pt idx="12">
                  <c:v>Specific Learning Disability</c:v>
                </c:pt>
                <c:pt idx="13">
                  <c:v>Traumatic Brain Injury</c:v>
                </c:pt>
                <c:pt idx="14">
                  <c:v>Visual Impairment</c:v>
                </c:pt>
              </c:strCache>
            </c:strRef>
          </c:cat>
          <c:val>
            <c:numRef>
              <c:f>'Nov 18 State LRE # and %'!$B$15:$P$15</c:f>
              <c:numCache>
                <c:formatCode>0.00%</c:formatCode>
                <c:ptCount val="15"/>
                <c:pt idx="0">
                  <c:v>0.29180461038562933</c:v>
                </c:pt>
                <c:pt idx="1">
                  <c:v>0.25878994639002995</c:v>
                </c:pt>
                <c:pt idx="2">
                  <c:v>2.9372956227410936E-2</c:v>
                </c:pt>
                <c:pt idx="3">
                  <c:v>0.22727272727272727</c:v>
                </c:pt>
                <c:pt idx="4">
                  <c:v>0.28870292887029286</c:v>
                </c:pt>
                <c:pt idx="5">
                  <c:v>0.21703036053130931</c:v>
                </c:pt>
                <c:pt idx="6">
                  <c:v>0.26803155522163785</c:v>
                </c:pt>
                <c:pt idx="7">
                  <c:v>0.35377445043854822</c:v>
                </c:pt>
                <c:pt idx="8">
                  <c:v>0.32637075718015668</c:v>
                </c:pt>
                <c:pt idx="9">
                  <c:v>0.35761325084813411</c:v>
                </c:pt>
                <c:pt idx="10">
                  <c:v>0.21554650373387643</c:v>
                </c:pt>
                <c:pt idx="11">
                  <c:v>0.22371967654986524</c:v>
                </c:pt>
                <c:pt idx="12">
                  <c:v>0.3764100409620838</c:v>
                </c:pt>
                <c:pt idx="13">
                  <c:v>0.35483870967741937</c:v>
                </c:pt>
                <c:pt idx="14">
                  <c:v>0.21002386634844869</c:v>
                </c:pt>
              </c:numCache>
            </c:numRef>
          </c:val>
          <c:extLst>
            <c:ext xmlns:c16="http://schemas.microsoft.com/office/drawing/2014/chart" uri="{C3380CC4-5D6E-409C-BE32-E72D297353CC}">
              <c16:uniqueId val="{00000001-CD43-46AD-ACAE-F0D07927DA4D}"/>
            </c:ext>
          </c:extLst>
        </c:ser>
        <c:ser>
          <c:idx val="2"/>
          <c:order val="2"/>
          <c:tx>
            <c:strRef>
              <c:f>'Nov 18 State LRE # and %'!$A$16</c:f>
              <c:strCache>
                <c:ptCount val="1"/>
                <c:pt idx="0">
                  <c:v>3, 0% - 39% Regular Class</c:v>
                </c:pt>
              </c:strCache>
            </c:strRef>
          </c:tx>
          <c:spPr>
            <a:solidFill>
              <a:srgbClr val="FFFFFF">
                <a:lumMod val="65000"/>
              </a:srgb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4E09-4A33-AA8A-9941BA99C87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'Nov 18 State LRE # and %'!$B$13:$P$13</c:f>
              <c:strCache>
                <c:ptCount val="15"/>
                <c:pt idx="0">
                  <c:v>Statewide LRE</c:v>
                </c:pt>
                <c:pt idx="1">
                  <c:v>Autism</c:v>
                </c:pt>
                <c:pt idx="2">
                  <c:v>Communication Disorders</c:v>
                </c:pt>
                <c:pt idx="3">
                  <c:v>Deaf-Blindness</c:v>
                </c:pt>
                <c:pt idx="4">
                  <c:v>Deafness</c:v>
                </c:pt>
                <c:pt idx="5">
                  <c:v>Developmental Delays</c:v>
                </c:pt>
                <c:pt idx="6">
                  <c:v>Emotional/Behavioral Disability</c:v>
                </c:pt>
                <c:pt idx="7">
                  <c:v>Health Impairment</c:v>
                </c:pt>
                <c:pt idx="8">
                  <c:v>Hearing Impairment</c:v>
                </c:pt>
                <c:pt idx="9">
                  <c:v>Intellectual Disability</c:v>
                </c:pt>
                <c:pt idx="10">
                  <c:v>Multiple Disabilities</c:v>
                </c:pt>
                <c:pt idx="11">
                  <c:v>Orthopedic Impairment</c:v>
                </c:pt>
                <c:pt idx="12">
                  <c:v>Specific Learning Disability</c:v>
                </c:pt>
                <c:pt idx="13">
                  <c:v>Traumatic Brain Injury</c:v>
                </c:pt>
                <c:pt idx="14">
                  <c:v>Visual Impairment</c:v>
                </c:pt>
              </c:strCache>
            </c:strRef>
          </c:cat>
          <c:val>
            <c:numRef>
              <c:f>'Nov 18 State LRE # and %'!$B$16:$P$16</c:f>
              <c:numCache>
                <c:formatCode>0.00%</c:formatCode>
                <c:ptCount val="15"/>
                <c:pt idx="0">
                  <c:v>0.12833363987493102</c:v>
                </c:pt>
                <c:pt idx="1">
                  <c:v>0.35257258232959687</c:v>
                </c:pt>
                <c:pt idx="2">
                  <c:v>4.5321553554012965E-3</c:v>
                </c:pt>
                <c:pt idx="3">
                  <c:v>0.40909090909090912</c:v>
                </c:pt>
                <c:pt idx="4">
                  <c:v>0.22175732217573221</c:v>
                </c:pt>
                <c:pt idx="5">
                  <c:v>0.18809297912713471</c:v>
                </c:pt>
                <c:pt idx="6">
                  <c:v>0.19778362133734034</c:v>
                </c:pt>
                <c:pt idx="7">
                  <c:v>0.10738008734265478</c:v>
                </c:pt>
                <c:pt idx="8">
                  <c:v>6.7885117493472591E-2</c:v>
                </c:pt>
                <c:pt idx="9">
                  <c:v>0.57992416683296744</c:v>
                </c:pt>
                <c:pt idx="10">
                  <c:v>0.62423625254582482</c:v>
                </c:pt>
                <c:pt idx="11">
                  <c:v>0.13207547169811321</c:v>
                </c:pt>
                <c:pt idx="12">
                  <c:v>2.1321289780485243E-2</c:v>
                </c:pt>
                <c:pt idx="13">
                  <c:v>0.26129032258064516</c:v>
                </c:pt>
                <c:pt idx="14">
                  <c:v>8.1145584725536998E-2</c:v>
                </c:pt>
              </c:numCache>
            </c:numRef>
          </c:val>
          <c:extLst>
            <c:ext xmlns:c16="http://schemas.microsoft.com/office/drawing/2014/chart" uri="{C3380CC4-5D6E-409C-BE32-E72D297353CC}">
              <c16:uniqueId val="{00000002-CD43-46AD-ACAE-F0D07927DA4D}"/>
            </c:ext>
          </c:extLst>
        </c:ser>
        <c:ser>
          <c:idx val="3"/>
          <c:order val="3"/>
          <c:tx>
            <c:strRef>
              <c:f>'Nov 18 State LRE # and %'!$A$17</c:f>
              <c:strCache>
                <c:ptCount val="1"/>
                <c:pt idx="0">
                  <c:v>28, 29, 30, 31, 8</c:v>
                </c:pt>
              </c:strCache>
            </c:strRef>
          </c:tx>
          <c:spPr>
            <a:solidFill>
              <a:srgbClr val="FFC0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4E09-4A33-AA8A-9941BA99C87F}"/>
                </c:ext>
              </c:extLst>
            </c:dLbl>
            <c:dLbl>
              <c:idx val="12"/>
              <c:delete val="1"/>
              <c:extLst>
                <c:ext xmlns:c15="http://schemas.microsoft.com/office/drawing/2012/chart" uri="{CE6537A1-D6FC-4f65-9D91-7224C49458BB}"/>
                <c:ext xmlns:c16="http://schemas.microsoft.com/office/drawing/2014/chart" uri="{C3380CC4-5D6E-409C-BE32-E72D297353CC}">
                  <c16:uniqueId val="{00000002-4E09-4A33-AA8A-9941BA99C87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'Nov 18 State LRE # and %'!$B$13:$P$13</c:f>
              <c:strCache>
                <c:ptCount val="15"/>
                <c:pt idx="0">
                  <c:v>Statewide LRE</c:v>
                </c:pt>
                <c:pt idx="1">
                  <c:v>Autism</c:v>
                </c:pt>
                <c:pt idx="2">
                  <c:v>Communication Disorders</c:v>
                </c:pt>
                <c:pt idx="3">
                  <c:v>Deaf-Blindness</c:v>
                </c:pt>
                <c:pt idx="4">
                  <c:v>Deafness</c:v>
                </c:pt>
                <c:pt idx="5">
                  <c:v>Developmental Delays</c:v>
                </c:pt>
                <c:pt idx="6">
                  <c:v>Emotional/Behavioral Disability</c:v>
                </c:pt>
                <c:pt idx="7">
                  <c:v>Health Impairment</c:v>
                </c:pt>
                <c:pt idx="8">
                  <c:v>Hearing Impairment</c:v>
                </c:pt>
                <c:pt idx="9">
                  <c:v>Intellectual Disability</c:v>
                </c:pt>
                <c:pt idx="10">
                  <c:v>Multiple Disabilities</c:v>
                </c:pt>
                <c:pt idx="11">
                  <c:v>Orthopedic Impairment</c:v>
                </c:pt>
                <c:pt idx="12">
                  <c:v>Specific Learning Disability</c:v>
                </c:pt>
                <c:pt idx="13">
                  <c:v>Traumatic Brain Injury</c:v>
                </c:pt>
                <c:pt idx="14">
                  <c:v>Visual Impairment</c:v>
                </c:pt>
              </c:strCache>
            </c:strRef>
          </c:cat>
          <c:val>
            <c:numRef>
              <c:f>'Nov 18 State LRE # and %'!$B$17:$P$17</c:f>
              <c:numCache>
                <c:formatCode>0.00%</c:formatCode>
                <c:ptCount val="15"/>
                <c:pt idx="0">
                  <c:v>1.3595119857764699E-2</c:v>
                </c:pt>
                <c:pt idx="1">
                  <c:v>1.9355287892501568E-2</c:v>
                </c:pt>
                <c:pt idx="2">
                  <c:v>1.3596466066203889E-2</c:v>
                </c:pt>
                <c:pt idx="3">
                  <c:v>0.18181818181818182</c:v>
                </c:pt>
                <c:pt idx="4">
                  <c:v>0.22175732217573221</c:v>
                </c:pt>
                <c:pt idx="5">
                  <c:v>6.1669829222011389E-3</c:v>
                </c:pt>
                <c:pt idx="6">
                  <c:v>7.4567993989481593E-2</c:v>
                </c:pt>
                <c:pt idx="7">
                  <c:v>1.3138096810892144E-2</c:v>
                </c:pt>
                <c:pt idx="8">
                  <c:v>5.7441253263707574E-2</c:v>
                </c:pt>
                <c:pt idx="9">
                  <c:v>9.179804430253442E-3</c:v>
                </c:pt>
                <c:pt idx="10">
                  <c:v>4.7861507128309569E-2</c:v>
                </c:pt>
                <c:pt idx="11">
                  <c:v>8.0862533692722376E-3</c:v>
                </c:pt>
                <c:pt idx="12">
                  <c:v>2.6047684066799704E-3</c:v>
                </c:pt>
                <c:pt idx="13">
                  <c:v>2.5806451612903226E-2</c:v>
                </c:pt>
                <c:pt idx="14">
                  <c:v>6.9212410501193311E-2</c:v>
                </c:pt>
              </c:numCache>
            </c:numRef>
          </c:val>
          <c:extLst>
            <c:ext xmlns:c16="http://schemas.microsoft.com/office/drawing/2014/chart" uri="{C3380CC4-5D6E-409C-BE32-E72D297353CC}">
              <c16:uniqueId val="{00000003-CD43-46AD-ACAE-F0D07927DA4D}"/>
            </c:ext>
          </c:extLst>
        </c:ser>
        <c:dLbls>
          <c:showLegendKey val="0"/>
          <c:showVal val="0"/>
          <c:showCatName val="0"/>
          <c:showSerName val="0"/>
          <c:showPercent val="0"/>
          <c:showBubbleSize val="0"/>
        </c:dLbls>
        <c:gapWidth val="40"/>
        <c:overlap val="100"/>
        <c:axId val="473276400"/>
        <c:axId val="473273776"/>
      </c:barChart>
      <c:catAx>
        <c:axId val="47327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n-US"/>
          </a:p>
        </c:txPr>
        <c:crossAx val="473273776"/>
        <c:crosses val="autoZero"/>
        <c:auto val="1"/>
        <c:lblAlgn val="ctr"/>
        <c:lblOffset val="100"/>
        <c:noMultiLvlLbl val="0"/>
      </c:catAx>
      <c:valAx>
        <c:axId val="473273776"/>
        <c:scaling>
          <c:orientation val="minMax"/>
        </c:scaling>
        <c:delete val="1"/>
        <c:axPos val="l"/>
        <c:numFmt formatCode="0%" sourceLinked="1"/>
        <c:majorTickMark val="none"/>
        <c:minorTickMark val="none"/>
        <c:tickLblPos val="nextTo"/>
        <c:crossAx val="47327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875338753387536E-3"/>
          <c:y val="3.0142890679481602E-2"/>
          <c:w val="0.99548328816621501"/>
          <c:h val="0.65845601942954191"/>
        </c:manualLayout>
      </c:layout>
      <c:barChart>
        <c:barDir val="col"/>
        <c:grouping val="percentStacked"/>
        <c:varyColors val="0"/>
        <c:ser>
          <c:idx val="0"/>
          <c:order val="0"/>
          <c:tx>
            <c:strRef>
              <c:f>Sheet1!$I$1</c:f>
              <c:strCache>
                <c:ptCount val="1"/>
                <c:pt idx="0">
                  <c:v>1, 80% - 100% Regular Class (aged 6-21)</c:v>
                </c:pt>
              </c:strCache>
            </c:strRef>
          </c:tx>
          <c:spPr>
            <a:solidFill>
              <a:srgbClr val="3C85C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Sheet1!$H$2:$H$9</c:f>
              <c:strCache>
                <c:ptCount val="8"/>
                <c:pt idx="0">
                  <c:v>Statewide LRE</c:v>
                </c:pt>
                <c:pt idx="1">
                  <c:v>American Indian/Alaskan Native</c:v>
                </c:pt>
                <c:pt idx="2">
                  <c:v>Asian</c:v>
                </c:pt>
                <c:pt idx="3">
                  <c:v>Black/African American</c:v>
                </c:pt>
                <c:pt idx="4">
                  <c:v>Hispanic/Latino of any race(s)</c:v>
                </c:pt>
                <c:pt idx="5">
                  <c:v>Native Hawaiian/Other Pacific Islander</c:v>
                </c:pt>
                <c:pt idx="6">
                  <c:v>Two or More Races</c:v>
                </c:pt>
                <c:pt idx="7">
                  <c:v>White</c:v>
                </c:pt>
              </c:strCache>
            </c:strRef>
          </c:cat>
          <c:val>
            <c:numRef>
              <c:f>Sheet1!$I$2:$I$9</c:f>
              <c:numCache>
                <c:formatCode>0.00%</c:formatCode>
                <c:ptCount val="8"/>
                <c:pt idx="0">
                  <c:v>0.5662732776457966</c:v>
                </c:pt>
                <c:pt idx="1">
                  <c:v>0.53746567281286783</c:v>
                </c:pt>
                <c:pt idx="2">
                  <c:v>0.52936444086886569</c:v>
                </c:pt>
                <c:pt idx="3">
                  <c:v>0.48870664157031463</c:v>
                </c:pt>
                <c:pt idx="4">
                  <c:v>0.53281394034910345</c:v>
                </c:pt>
                <c:pt idx="5">
                  <c:v>0.50129198966408273</c:v>
                </c:pt>
                <c:pt idx="6">
                  <c:v>0.58128932251299348</c:v>
                </c:pt>
                <c:pt idx="7">
                  <c:v>0.59307191790638347</c:v>
                </c:pt>
              </c:numCache>
            </c:numRef>
          </c:val>
          <c:extLst>
            <c:ext xmlns:c16="http://schemas.microsoft.com/office/drawing/2014/chart" uri="{C3380CC4-5D6E-409C-BE32-E72D297353CC}">
              <c16:uniqueId val="{00000000-FF72-4112-8D74-CD7380F0419B}"/>
            </c:ext>
          </c:extLst>
        </c:ser>
        <c:ser>
          <c:idx val="1"/>
          <c:order val="1"/>
          <c:tx>
            <c:strRef>
              <c:f>Sheet1!$J$1</c:f>
              <c:strCache>
                <c:ptCount val="1"/>
                <c:pt idx="0">
                  <c:v>2, 40% - 79% Regular Class (aged 6-21)</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Sheet1!$H$2:$H$9</c:f>
              <c:strCache>
                <c:ptCount val="8"/>
                <c:pt idx="0">
                  <c:v>Statewide LRE</c:v>
                </c:pt>
                <c:pt idx="1">
                  <c:v>American Indian/Alaskan Native</c:v>
                </c:pt>
                <c:pt idx="2">
                  <c:v>Asian</c:v>
                </c:pt>
                <c:pt idx="3">
                  <c:v>Black/African American</c:v>
                </c:pt>
                <c:pt idx="4">
                  <c:v>Hispanic/Latino of any race(s)</c:v>
                </c:pt>
                <c:pt idx="5">
                  <c:v>Native Hawaiian/Other Pacific Islander</c:v>
                </c:pt>
                <c:pt idx="6">
                  <c:v>Two or More Races</c:v>
                </c:pt>
                <c:pt idx="7">
                  <c:v>White</c:v>
                </c:pt>
              </c:strCache>
            </c:strRef>
          </c:cat>
          <c:val>
            <c:numRef>
              <c:f>Sheet1!$J$2:$J$9</c:f>
              <c:numCache>
                <c:formatCode>0.00%</c:formatCode>
                <c:ptCount val="8"/>
                <c:pt idx="0">
                  <c:v>0.2918001379416047</c:v>
                </c:pt>
                <c:pt idx="1">
                  <c:v>0.34994115339348764</c:v>
                </c:pt>
                <c:pt idx="2">
                  <c:v>0.2333065164923572</c:v>
                </c:pt>
                <c:pt idx="3">
                  <c:v>0.3155418123151385</c:v>
                </c:pt>
                <c:pt idx="4">
                  <c:v>0.34122334889529871</c:v>
                </c:pt>
                <c:pt idx="5">
                  <c:v>0.32988802756244617</c:v>
                </c:pt>
                <c:pt idx="6">
                  <c:v>0.27199781161666819</c:v>
                </c:pt>
                <c:pt idx="7">
                  <c:v>0.26997162266746927</c:v>
                </c:pt>
              </c:numCache>
            </c:numRef>
          </c:val>
          <c:extLst>
            <c:ext xmlns:c16="http://schemas.microsoft.com/office/drawing/2014/chart" uri="{C3380CC4-5D6E-409C-BE32-E72D297353CC}">
              <c16:uniqueId val="{00000001-FF72-4112-8D74-CD7380F0419B}"/>
            </c:ext>
          </c:extLst>
        </c:ser>
        <c:ser>
          <c:idx val="2"/>
          <c:order val="2"/>
          <c:tx>
            <c:strRef>
              <c:f>Sheet1!$K$1</c:f>
              <c:strCache>
                <c:ptCount val="1"/>
                <c:pt idx="0">
                  <c:v>3, 0% - 39% Regular Class (aged 6-21)</c:v>
                </c:pt>
              </c:strCache>
            </c:strRef>
          </c:tx>
          <c:spPr>
            <a:solidFill>
              <a:srgbClr val="848382">
                <a:lumMod val="60000"/>
                <a:lumOff val="40000"/>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Sheet1!$H$2:$H$9</c:f>
              <c:strCache>
                <c:ptCount val="8"/>
                <c:pt idx="0">
                  <c:v>Statewide LRE</c:v>
                </c:pt>
                <c:pt idx="1">
                  <c:v>American Indian/Alaskan Native</c:v>
                </c:pt>
                <c:pt idx="2">
                  <c:v>Asian</c:v>
                </c:pt>
                <c:pt idx="3">
                  <c:v>Black/African American</c:v>
                </c:pt>
                <c:pt idx="4">
                  <c:v>Hispanic/Latino of any race(s)</c:v>
                </c:pt>
                <c:pt idx="5">
                  <c:v>Native Hawaiian/Other Pacific Islander</c:v>
                </c:pt>
                <c:pt idx="6">
                  <c:v>Two or More Races</c:v>
                </c:pt>
                <c:pt idx="7">
                  <c:v>White</c:v>
                </c:pt>
              </c:strCache>
            </c:strRef>
          </c:cat>
          <c:val>
            <c:numRef>
              <c:f>Sheet1!$K$2:$K$9</c:f>
              <c:numCache>
                <c:formatCode>0.00%</c:formatCode>
                <c:ptCount val="8"/>
                <c:pt idx="0">
                  <c:v>0.12833167292512837</c:v>
                </c:pt>
                <c:pt idx="1">
                  <c:v>0.10317771675166731</c:v>
                </c:pt>
                <c:pt idx="2">
                  <c:v>0.22184231697506035</c:v>
                </c:pt>
                <c:pt idx="3">
                  <c:v>0.17813928475396612</c:v>
                </c:pt>
                <c:pt idx="4">
                  <c:v>0.11805287103392904</c:v>
                </c:pt>
                <c:pt idx="5">
                  <c:v>0.15331610680447891</c:v>
                </c:pt>
                <c:pt idx="6">
                  <c:v>0.1320324610194219</c:v>
                </c:pt>
                <c:pt idx="7">
                  <c:v>0.12123427064522602</c:v>
                </c:pt>
              </c:numCache>
            </c:numRef>
          </c:val>
          <c:extLst>
            <c:ext xmlns:c16="http://schemas.microsoft.com/office/drawing/2014/chart" uri="{C3380CC4-5D6E-409C-BE32-E72D297353CC}">
              <c16:uniqueId val="{00000002-FF72-4112-8D74-CD7380F0419B}"/>
            </c:ext>
          </c:extLst>
        </c:ser>
        <c:ser>
          <c:idx val="3"/>
          <c:order val="3"/>
          <c:tx>
            <c:strRef>
              <c:f>Sheet1!$L$1</c:f>
              <c:strCache>
                <c:ptCount val="1"/>
                <c:pt idx="0">
                  <c:v>28, 29, 30, 31, 8</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Sheet1!$H$2:$H$9</c:f>
              <c:strCache>
                <c:ptCount val="8"/>
                <c:pt idx="0">
                  <c:v>Statewide LRE</c:v>
                </c:pt>
                <c:pt idx="1">
                  <c:v>American Indian/Alaskan Native</c:v>
                </c:pt>
                <c:pt idx="2">
                  <c:v>Asian</c:v>
                </c:pt>
                <c:pt idx="3">
                  <c:v>Black/African American</c:v>
                </c:pt>
                <c:pt idx="4">
                  <c:v>Hispanic/Latino of any race(s)</c:v>
                </c:pt>
                <c:pt idx="5">
                  <c:v>Native Hawaiian/Other Pacific Islander</c:v>
                </c:pt>
                <c:pt idx="6">
                  <c:v>Two or More Races</c:v>
                </c:pt>
                <c:pt idx="7">
                  <c:v>White</c:v>
                </c:pt>
              </c:strCache>
            </c:strRef>
          </c:cat>
          <c:val>
            <c:numRef>
              <c:f>Sheet1!$L$2:$L$9</c:f>
              <c:numCache>
                <c:formatCode>0.00%</c:formatCode>
                <c:ptCount val="8"/>
                <c:pt idx="0">
                  <c:v>1.3594911487470305E-2</c:v>
                </c:pt>
                <c:pt idx="1">
                  <c:v>9.4154570419772467E-3</c:v>
                </c:pt>
                <c:pt idx="2">
                  <c:v>1.5486725663716814E-2</c:v>
                </c:pt>
                <c:pt idx="3">
                  <c:v>1.7612261360580802E-2</c:v>
                </c:pt>
                <c:pt idx="4">
                  <c:v>7.9098397216687977E-3</c:v>
                </c:pt>
                <c:pt idx="5">
                  <c:v>1.5503875968992248E-2</c:v>
                </c:pt>
                <c:pt idx="6">
                  <c:v>1.4680404850916385E-2</c:v>
                </c:pt>
                <c:pt idx="7">
                  <c:v>1.572218878092126E-2</c:v>
                </c:pt>
              </c:numCache>
            </c:numRef>
          </c:val>
          <c:extLst>
            <c:ext xmlns:c16="http://schemas.microsoft.com/office/drawing/2014/chart" uri="{C3380CC4-5D6E-409C-BE32-E72D297353CC}">
              <c16:uniqueId val="{00000003-FF72-4112-8D74-CD7380F0419B}"/>
            </c:ext>
          </c:extLst>
        </c:ser>
        <c:dLbls>
          <c:dLblPos val="ctr"/>
          <c:showLegendKey val="0"/>
          <c:showVal val="1"/>
          <c:showCatName val="0"/>
          <c:showSerName val="0"/>
          <c:showPercent val="0"/>
          <c:showBubbleSize val="0"/>
        </c:dLbls>
        <c:gapWidth val="50"/>
        <c:overlap val="100"/>
        <c:axId val="513975896"/>
        <c:axId val="513970320"/>
      </c:barChart>
      <c:catAx>
        <c:axId val="513975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n-US"/>
          </a:p>
        </c:txPr>
        <c:crossAx val="513970320"/>
        <c:crosses val="autoZero"/>
        <c:auto val="1"/>
        <c:lblAlgn val="ctr"/>
        <c:lblOffset val="100"/>
        <c:noMultiLvlLbl val="0"/>
      </c:catAx>
      <c:valAx>
        <c:axId val="513970320"/>
        <c:scaling>
          <c:orientation val="minMax"/>
        </c:scaling>
        <c:delete val="1"/>
        <c:axPos val="l"/>
        <c:numFmt formatCode="0%" sourceLinked="1"/>
        <c:majorTickMark val="none"/>
        <c:minorTickMark val="none"/>
        <c:tickLblPos val="nextTo"/>
        <c:crossAx val="513975896"/>
        <c:crosses val="autoZero"/>
        <c:crossBetween val="between"/>
      </c:valAx>
      <c:spPr>
        <a:noFill/>
        <a:ln>
          <a:noFill/>
        </a:ln>
        <a:effectLst/>
      </c:spPr>
    </c:plotArea>
    <c:legend>
      <c:legendPos val="b"/>
      <c:layout>
        <c:manualLayout>
          <c:xMode val="edge"/>
          <c:yMode val="edge"/>
          <c:x val="4.6450325314520129E-3"/>
          <c:y val="0.91960629975626762"/>
          <c:w val="0.9884943594413611"/>
          <c:h val="8.0393700243732352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r>
              <a:rPr lang="en-US" sz="2400" b="1"/>
              <a:t>2017-18 English Language Arts</a:t>
            </a: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'[Chart in Microsoft PowerPoint]ELA'!$B$1</c:f>
              <c:strCache>
                <c:ptCount val="1"/>
                <c:pt idx="0">
                  <c:v>All Students</c:v>
                </c:pt>
              </c:strCache>
            </c:strRef>
          </c:tx>
          <c:spPr>
            <a:ln w="28575" cap="rnd">
              <a:solidFill>
                <a:schemeClr val="bg2">
                  <a:lumMod val="75000"/>
                </a:schemeClr>
              </a:solidFill>
              <a:prstDash val="dash"/>
              <a:round/>
            </a:ln>
            <a:effectLst/>
          </c:spPr>
          <c:marker>
            <c:symbol val="square"/>
            <c:size val="7"/>
            <c:spPr>
              <a:solidFill>
                <a:srgbClr val="C00000"/>
              </a:solidFill>
              <a:ln w="9525">
                <a:solidFill>
                  <a:srgbClr val="C00000"/>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PowerPoint]ELA'!$A$2:$A$4</c:f>
              <c:strCache>
                <c:ptCount val="3"/>
                <c:pt idx="0">
                  <c:v>3rd</c:v>
                </c:pt>
                <c:pt idx="1">
                  <c:v>8th</c:v>
                </c:pt>
                <c:pt idx="2">
                  <c:v>10th</c:v>
                </c:pt>
              </c:strCache>
            </c:strRef>
          </c:cat>
          <c:val>
            <c:numRef>
              <c:f>'[Chart in Microsoft PowerPoint]ELA'!$B$2:$B$4</c:f>
              <c:numCache>
                <c:formatCode>0.0%</c:formatCode>
                <c:ptCount val="3"/>
                <c:pt idx="0">
                  <c:v>0.55500000000000005</c:v>
                </c:pt>
                <c:pt idx="1">
                  <c:v>0.58899999999999997</c:v>
                </c:pt>
                <c:pt idx="2">
                  <c:v>0.69499999999999995</c:v>
                </c:pt>
              </c:numCache>
            </c:numRef>
          </c:val>
          <c:smooth val="0"/>
          <c:extLst>
            <c:ext xmlns:c16="http://schemas.microsoft.com/office/drawing/2014/chart" uri="{C3380CC4-5D6E-409C-BE32-E72D297353CC}">
              <c16:uniqueId val="{00000000-4B5E-4796-ABF2-4832B3860BDD}"/>
            </c:ext>
          </c:extLst>
        </c:ser>
        <c:ser>
          <c:idx val="1"/>
          <c:order val="1"/>
          <c:tx>
            <c:strRef>
              <c:f>'[Chart in Microsoft PowerPoint]ELA'!$C$1</c:f>
              <c:strCache>
                <c:ptCount val="1"/>
                <c:pt idx="0">
                  <c:v>Students with Disabilities</c:v>
                </c:pt>
              </c:strCache>
            </c:strRef>
          </c:tx>
          <c:spPr>
            <a:ln w="28575" cap="rnd">
              <a:solidFill>
                <a:schemeClr val="bg2">
                  <a:lumMod val="75000"/>
                </a:schemeClr>
              </a:solidFill>
              <a:prstDash val="dash"/>
              <a:round/>
            </a:ln>
            <a:effectLst/>
          </c:spPr>
          <c:marker>
            <c:symbol val="square"/>
            <c:size val="7"/>
            <c:spPr>
              <a:solidFill>
                <a:schemeClr val="tx2"/>
              </a:solidFill>
              <a:ln w="9525">
                <a:solidFill>
                  <a:schemeClr val="tx2"/>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PowerPoint]ELA'!$A$2:$A$4</c:f>
              <c:strCache>
                <c:ptCount val="3"/>
                <c:pt idx="0">
                  <c:v>3rd</c:v>
                </c:pt>
                <c:pt idx="1">
                  <c:v>8th</c:v>
                </c:pt>
                <c:pt idx="2">
                  <c:v>10th</c:v>
                </c:pt>
              </c:strCache>
            </c:strRef>
          </c:cat>
          <c:val>
            <c:numRef>
              <c:f>'[Chart in Microsoft PowerPoint]ELA'!$C$2:$C$4</c:f>
              <c:numCache>
                <c:formatCode>0.0%</c:formatCode>
                <c:ptCount val="3"/>
                <c:pt idx="0">
                  <c:v>0.252</c:v>
                </c:pt>
                <c:pt idx="1">
                  <c:v>0.14000000000000001</c:v>
                </c:pt>
                <c:pt idx="2">
                  <c:v>0.21</c:v>
                </c:pt>
              </c:numCache>
            </c:numRef>
          </c:val>
          <c:smooth val="0"/>
          <c:extLst>
            <c:ext xmlns:c16="http://schemas.microsoft.com/office/drawing/2014/chart" uri="{C3380CC4-5D6E-409C-BE32-E72D297353CC}">
              <c16:uniqueId val="{00000001-4B5E-4796-ABF2-4832B3860BDD}"/>
            </c:ext>
          </c:extLst>
        </c:ser>
        <c:ser>
          <c:idx val="2"/>
          <c:order val="2"/>
          <c:tx>
            <c:strRef>
              <c:f>'[Chart in Microsoft PowerPoint]ELA'!$D$1</c:f>
              <c:strCache>
                <c:ptCount val="1"/>
                <c:pt idx="0">
                  <c:v>English Learners</c:v>
                </c:pt>
              </c:strCache>
            </c:strRef>
          </c:tx>
          <c:spPr>
            <a:ln w="28575" cap="rnd">
              <a:solidFill>
                <a:schemeClr val="accent1">
                  <a:lumMod val="60000"/>
                  <a:lumOff val="40000"/>
                </a:schemeClr>
              </a:solidFill>
              <a:prstDash val="dash"/>
              <a:round/>
            </a:ln>
            <a:effectLst/>
          </c:spPr>
          <c:marker>
            <c:symbol val="square"/>
            <c:size val="7"/>
            <c:spPr>
              <a:solidFill>
                <a:srgbClr val="ED7D31"/>
              </a:solidFill>
              <a:ln w="9525">
                <a:solidFill>
                  <a:srgbClr val="ED7D31"/>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ED7D3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PowerPoint]ELA'!$A$2:$A$4</c:f>
              <c:strCache>
                <c:ptCount val="3"/>
                <c:pt idx="0">
                  <c:v>3rd</c:v>
                </c:pt>
                <c:pt idx="1">
                  <c:v>8th</c:v>
                </c:pt>
                <c:pt idx="2">
                  <c:v>10th</c:v>
                </c:pt>
              </c:strCache>
            </c:strRef>
          </c:cat>
          <c:val>
            <c:numRef>
              <c:f>'[Chart in Microsoft PowerPoint]ELA'!$D$2:$D$4</c:f>
              <c:numCache>
                <c:formatCode>0.0%</c:formatCode>
                <c:ptCount val="3"/>
                <c:pt idx="0">
                  <c:v>0.186</c:v>
                </c:pt>
                <c:pt idx="1">
                  <c:v>9.6000000000000002E-2</c:v>
                </c:pt>
                <c:pt idx="2">
                  <c:v>0.17699999999999999</c:v>
                </c:pt>
              </c:numCache>
            </c:numRef>
          </c:val>
          <c:smooth val="0"/>
          <c:extLst>
            <c:ext xmlns:c16="http://schemas.microsoft.com/office/drawing/2014/chart" uri="{C3380CC4-5D6E-409C-BE32-E72D297353CC}">
              <c16:uniqueId val="{00000002-4B5E-4796-ABF2-4832B3860BDD}"/>
            </c:ext>
          </c:extLst>
        </c:ser>
        <c:dLbls>
          <c:showLegendKey val="0"/>
          <c:showVal val="0"/>
          <c:showCatName val="0"/>
          <c:showSerName val="0"/>
          <c:showPercent val="0"/>
          <c:showBubbleSize val="0"/>
        </c:dLbls>
        <c:marker val="1"/>
        <c:smooth val="0"/>
        <c:axId val="1001453328"/>
        <c:axId val="1001455296"/>
      </c:lineChart>
      <c:catAx>
        <c:axId val="1001453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400" b="1" i="0" u="none" strike="noStrike" kern="1200" baseline="0">
                <a:solidFill>
                  <a:srgbClr val="002060"/>
                </a:solidFill>
                <a:latin typeface="+mn-lt"/>
                <a:ea typeface="+mn-ea"/>
                <a:cs typeface="+mn-cs"/>
              </a:defRPr>
            </a:pPr>
            <a:endParaRPr lang="en-US"/>
          </a:p>
        </c:txPr>
        <c:crossAx val="1001455296"/>
        <c:crosses val="autoZero"/>
        <c:auto val="1"/>
        <c:lblAlgn val="ctr"/>
        <c:lblOffset val="100"/>
        <c:noMultiLvlLbl val="0"/>
      </c:catAx>
      <c:valAx>
        <c:axId val="1001455296"/>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2060"/>
                </a:solidFill>
                <a:latin typeface="+mn-lt"/>
                <a:ea typeface="+mn-ea"/>
                <a:cs typeface="+mn-cs"/>
              </a:defRPr>
            </a:pPr>
            <a:endParaRPr lang="en-US"/>
          </a:p>
        </c:txPr>
        <c:crossAx val="100145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00206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r>
              <a:rPr lang="en-US" sz="2400" b="1"/>
              <a:t>2017-18 Mathematics</a:t>
            </a: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Math!$B$1</c:f>
              <c:strCache>
                <c:ptCount val="1"/>
                <c:pt idx="0">
                  <c:v>All Students</c:v>
                </c:pt>
              </c:strCache>
            </c:strRef>
          </c:tx>
          <c:spPr>
            <a:ln w="28575" cap="rnd">
              <a:solidFill>
                <a:schemeClr val="bg2">
                  <a:lumMod val="75000"/>
                </a:schemeClr>
              </a:solidFill>
              <a:prstDash val="dash"/>
              <a:round/>
            </a:ln>
            <a:effectLst/>
          </c:spPr>
          <c:marker>
            <c:symbol val="square"/>
            <c:size val="7"/>
            <c:spPr>
              <a:solidFill>
                <a:srgbClr val="C00000"/>
              </a:solidFill>
              <a:ln w="9525">
                <a:solidFill>
                  <a:srgbClr val="C00000"/>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Math!$A$2:$A$4</c:f>
              <c:strCache>
                <c:ptCount val="3"/>
                <c:pt idx="0">
                  <c:v>3rd</c:v>
                </c:pt>
                <c:pt idx="1">
                  <c:v>8th</c:v>
                </c:pt>
                <c:pt idx="2">
                  <c:v>10th</c:v>
                </c:pt>
              </c:strCache>
            </c:strRef>
          </c:cat>
          <c:val>
            <c:numRef>
              <c:f>Math!$B$2:$B$4</c:f>
              <c:numCache>
                <c:formatCode>0.0%</c:formatCode>
                <c:ptCount val="3"/>
                <c:pt idx="0">
                  <c:v>0.57499999999999996</c:v>
                </c:pt>
                <c:pt idx="1">
                  <c:v>0.47499999999999998</c:v>
                </c:pt>
                <c:pt idx="2">
                  <c:v>0.27800000000000002</c:v>
                </c:pt>
              </c:numCache>
            </c:numRef>
          </c:val>
          <c:smooth val="0"/>
          <c:extLst>
            <c:ext xmlns:c16="http://schemas.microsoft.com/office/drawing/2014/chart" uri="{C3380CC4-5D6E-409C-BE32-E72D297353CC}">
              <c16:uniqueId val="{00000000-3967-4D0D-A063-3AF5CCE423BE}"/>
            </c:ext>
          </c:extLst>
        </c:ser>
        <c:ser>
          <c:idx val="1"/>
          <c:order val="1"/>
          <c:tx>
            <c:strRef>
              <c:f>Math!$C$1</c:f>
              <c:strCache>
                <c:ptCount val="1"/>
                <c:pt idx="0">
                  <c:v>Students with Disabilities</c:v>
                </c:pt>
              </c:strCache>
            </c:strRef>
          </c:tx>
          <c:spPr>
            <a:ln w="28575" cap="rnd">
              <a:solidFill>
                <a:schemeClr val="bg2">
                  <a:lumMod val="75000"/>
                </a:schemeClr>
              </a:solidFill>
              <a:prstDash val="dash"/>
              <a:round/>
            </a:ln>
            <a:effectLst/>
          </c:spPr>
          <c:marker>
            <c:symbol val="square"/>
            <c:size val="7"/>
            <c:spPr>
              <a:solidFill>
                <a:schemeClr val="tx2"/>
              </a:solidFill>
              <a:ln w="9525">
                <a:solidFill>
                  <a:schemeClr val="tx2"/>
                </a:solidFill>
              </a:ln>
              <a:effectLst/>
            </c:spPr>
          </c:marker>
          <c:dLbls>
            <c:dLbl>
              <c:idx val="1"/>
              <c:layout>
                <c:manualLayout>
                  <c:x val="-0.10337873076497153"/>
                  <c:y val="2.6780904844886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67-4D0D-A063-3AF5CCE423BE}"/>
                </c:ext>
              </c:extLst>
            </c:dLbl>
            <c:dLbl>
              <c:idx val="2"/>
              <c:layout>
                <c:manualLayout>
                  <c:x val="7.4832247906297432E-3"/>
                  <c:y val="9.3349187016332621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67-4D0D-A063-3AF5CCE423BE}"/>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Math!$A$2:$A$4</c:f>
              <c:strCache>
                <c:ptCount val="3"/>
                <c:pt idx="0">
                  <c:v>3rd</c:v>
                </c:pt>
                <c:pt idx="1">
                  <c:v>8th</c:v>
                </c:pt>
                <c:pt idx="2">
                  <c:v>10th</c:v>
                </c:pt>
              </c:strCache>
            </c:strRef>
          </c:cat>
          <c:val>
            <c:numRef>
              <c:f>Math!$C$2:$C$4</c:f>
              <c:numCache>
                <c:formatCode>0.0%</c:formatCode>
                <c:ptCount val="3"/>
                <c:pt idx="0">
                  <c:v>0.27900000000000003</c:v>
                </c:pt>
                <c:pt idx="1">
                  <c:v>8.5999999999999993E-2</c:v>
                </c:pt>
                <c:pt idx="2">
                  <c:v>5.2999999999999999E-2</c:v>
                </c:pt>
              </c:numCache>
            </c:numRef>
          </c:val>
          <c:smooth val="0"/>
          <c:extLst>
            <c:ext xmlns:c16="http://schemas.microsoft.com/office/drawing/2014/chart" uri="{C3380CC4-5D6E-409C-BE32-E72D297353CC}">
              <c16:uniqueId val="{00000001-3967-4D0D-A063-3AF5CCE423BE}"/>
            </c:ext>
          </c:extLst>
        </c:ser>
        <c:ser>
          <c:idx val="2"/>
          <c:order val="2"/>
          <c:tx>
            <c:strRef>
              <c:f>Math!$D$1</c:f>
              <c:strCache>
                <c:ptCount val="1"/>
                <c:pt idx="0">
                  <c:v>English Learners</c:v>
                </c:pt>
              </c:strCache>
            </c:strRef>
          </c:tx>
          <c:spPr>
            <a:ln w="28575" cap="rnd">
              <a:solidFill>
                <a:schemeClr val="accent1">
                  <a:lumMod val="60000"/>
                  <a:lumOff val="40000"/>
                </a:schemeClr>
              </a:solidFill>
              <a:prstDash val="dash"/>
              <a:round/>
            </a:ln>
            <a:effectLst/>
          </c:spPr>
          <c:marker>
            <c:symbol val="square"/>
            <c:size val="7"/>
            <c:spPr>
              <a:solidFill>
                <a:srgbClr val="ED7D31"/>
              </a:solidFill>
              <a:ln w="9525">
                <a:solidFill>
                  <a:srgbClr val="ED7D31"/>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ED7D3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Math!$A$2:$A$4</c:f>
              <c:strCache>
                <c:ptCount val="3"/>
                <c:pt idx="0">
                  <c:v>3rd</c:v>
                </c:pt>
                <c:pt idx="1">
                  <c:v>8th</c:v>
                </c:pt>
                <c:pt idx="2">
                  <c:v>10th</c:v>
                </c:pt>
              </c:strCache>
            </c:strRef>
          </c:cat>
          <c:val>
            <c:numRef>
              <c:f>Math!$D$2:$D$4</c:f>
              <c:numCache>
                <c:formatCode>0.0%</c:formatCode>
                <c:ptCount val="3"/>
                <c:pt idx="0">
                  <c:v>0.27800000000000002</c:v>
                </c:pt>
                <c:pt idx="1">
                  <c:v>0.105</c:v>
                </c:pt>
                <c:pt idx="2">
                  <c:v>8.5000000000000006E-2</c:v>
                </c:pt>
              </c:numCache>
            </c:numRef>
          </c:val>
          <c:smooth val="0"/>
          <c:extLst>
            <c:ext xmlns:c16="http://schemas.microsoft.com/office/drawing/2014/chart" uri="{C3380CC4-5D6E-409C-BE32-E72D297353CC}">
              <c16:uniqueId val="{00000002-3967-4D0D-A063-3AF5CCE423BE}"/>
            </c:ext>
          </c:extLst>
        </c:ser>
        <c:dLbls>
          <c:showLegendKey val="0"/>
          <c:showVal val="0"/>
          <c:showCatName val="0"/>
          <c:showSerName val="0"/>
          <c:showPercent val="0"/>
          <c:showBubbleSize val="0"/>
        </c:dLbls>
        <c:marker val="1"/>
        <c:smooth val="0"/>
        <c:axId val="1001453328"/>
        <c:axId val="1001455296"/>
      </c:lineChart>
      <c:catAx>
        <c:axId val="1001453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crossAx val="1001455296"/>
        <c:crosses val="autoZero"/>
        <c:auto val="1"/>
        <c:lblAlgn val="ctr"/>
        <c:lblOffset val="100"/>
        <c:noMultiLvlLbl val="0"/>
      </c:catAx>
      <c:valAx>
        <c:axId val="1001455296"/>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2060"/>
                </a:solidFill>
                <a:latin typeface="+mn-lt"/>
                <a:ea typeface="+mn-ea"/>
                <a:cs typeface="+mn-cs"/>
              </a:defRPr>
            </a:pPr>
            <a:endParaRPr lang="en-US"/>
          </a:p>
        </c:txPr>
        <c:crossAx val="100145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00206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30421927279326E-2"/>
          <c:y val="3.9664243698736376E-2"/>
          <c:w val="0.90949330606626444"/>
          <c:h val="0.61461740355927119"/>
        </c:manualLayout>
      </c:layout>
      <c:lineChart>
        <c:grouping val="standard"/>
        <c:varyColors val="0"/>
        <c:ser>
          <c:idx val="0"/>
          <c:order val="0"/>
          <c:tx>
            <c:strRef>
              <c:f>Sheet1!$A$3</c:f>
              <c:strCache>
                <c:ptCount val="1"/>
                <c:pt idx="0">
                  <c:v>All Students</c:v>
                </c:pt>
              </c:strCache>
            </c:strRef>
          </c:tx>
          <c:spPr>
            <a:ln w="38100" cap="rnd">
              <a:solidFill>
                <a:srgbClr val="C00000"/>
              </a:solidFill>
              <a:round/>
            </a:ln>
            <a:effectLst/>
          </c:spPr>
          <c:marker>
            <c:symbol val="square"/>
            <c:size val="7"/>
            <c:spPr>
              <a:solidFill>
                <a:srgbClr val="C00000"/>
              </a:solidFill>
              <a:ln w="38100">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Sheet1!$B$2:$E$2</c:f>
              <c:strCache>
                <c:ptCount val="4"/>
                <c:pt idx="0">
                  <c:v>4 Year 
(Class of 2018)</c:v>
                </c:pt>
                <c:pt idx="1">
                  <c:v>5 Year 
(Class of 2017)</c:v>
                </c:pt>
                <c:pt idx="2">
                  <c:v>6 Year 
(Class of 2016)</c:v>
                </c:pt>
                <c:pt idx="3">
                  <c:v>7 Year 
(Class of 2015)</c:v>
                </c:pt>
              </c:strCache>
            </c:strRef>
          </c:cat>
          <c:val>
            <c:numRef>
              <c:f>Sheet1!$B$3:$E$3</c:f>
              <c:numCache>
                <c:formatCode>0.0%</c:formatCode>
                <c:ptCount val="4"/>
                <c:pt idx="0">
                  <c:v>0.80900000000000005</c:v>
                </c:pt>
                <c:pt idx="1">
                  <c:v>0.82699999999999996</c:v>
                </c:pt>
                <c:pt idx="2">
                  <c:v>0.83599999999999997</c:v>
                </c:pt>
                <c:pt idx="3">
                  <c:v>0.84</c:v>
                </c:pt>
              </c:numCache>
            </c:numRef>
          </c:val>
          <c:smooth val="0"/>
          <c:extLst>
            <c:ext xmlns:c16="http://schemas.microsoft.com/office/drawing/2014/chart" uri="{C3380CC4-5D6E-409C-BE32-E72D297353CC}">
              <c16:uniqueId val="{00000000-0F93-43A3-A1C5-360ACECAE861}"/>
            </c:ext>
          </c:extLst>
        </c:ser>
        <c:ser>
          <c:idx val="1"/>
          <c:order val="1"/>
          <c:tx>
            <c:strRef>
              <c:f>Sheet1!$A$4</c:f>
              <c:strCache>
                <c:ptCount val="1"/>
                <c:pt idx="0">
                  <c:v>Students with Disabilities</c:v>
                </c:pt>
              </c:strCache>
            </c:strRef>
          </c:tx>
          <c:spPr>
            <a:ln w="38100" cap="rnd">
              <a:solidFill>
                <a:schemeClr val="tx2"/>
              </a:solidFill>
              <a:round/>
            </a:ln>
            <a:effectLst/>
          </c:spPr>
          <c:marker>
            <c:symbol val="square"/>
            <c:size val="7"/>
            <c:spPr>
              <a:solidFill>
                <a:schemeClr val="tx2"/>
              </a:solidFill>
              <a:ln w="38100">
                <a:solidFill>
                  <a:schemeClr val="tx2"/>
                </a:solidFill>
              </a:ln>
              <a:effectLst/>
            </c:spPr>
          </c:marker>
          <c:dLbls>
            <c:dLbl>
              <c:idx val="0"/>
              <c:layout>
                <c:manualLayout>
                  <c:x val="-3.3896215627552427E-2"/>
                  <c:y val="5.49079927628323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31-4753-9FD5-163B78BF340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Sheet1!$B$2:$E$2</c:f>
              <c:strCache>
                <c:ptCount val="4"/>
                <c:pt idx="0">
                  <c:v>4 Year 
(Class of 2018)</c:v>
                </c:pt>
                <c:pt idx="1">
                  <c:v>5 Year 
(Class of 2017)</c:v>
                </c:pt>
                <c:pt idx="2">
                  <c:v>6 Year 
(Class of 2016)</c:v>
                </c:pt>
                <c:pt idx="3">
                  <c:v>7 Year 
(Class of 2015)</c:v>
                </c:pt>
              </c:strCache>
            </c:strRef>
          </c:cat>
          <c:val>
            <c:numRef>
              <c:f>Sheet1!$B$4:$E$4</c:f>
              <c:numCache>
                <c:formatCode>0.0%</c:formatCode>
                <c:ptCount val="4"/>
                <c:pt idx="0">
                  <c:v>0.61699999999999999</c:v>
                </c:pt>
                <c:pt idx="1">
                  <c:v>0.66700000000000004</c:v>
                </c:pt>
                <c:pt idx="2">
                  <c:v>0.70099999999999996</c:v>
                </c:pt>
                <c:pt idx="3">
                  <c:v>0.746</c:v>
                </c:pt>
              </c:numCache>
            </c:numRef>
          </c:val>
          <c:smooth val="0"/>
          <c:extLst>
            <c:ext xmlns:c16="http://schemas.microsoft.com/office/drawing/2014/chart" uri="{C3380CC4-5D6E-409C-BE32-E72D297353CC}">
              <c16:uniqueId val="{00000001-0F93-43A3-A1C5-360ACECAE861}"/>
            </c:ext>
          </c:extLst>
        </c:ser>
        <c:ser>
          <c:idx val="2"/>
          <c:order val="2"/>
          <c:tx>
            <c:strRef>
              <c:f>Sheet1!$A$5</c:f>
              <c:strCache>
                <c:ptCount val="1"/>
                <c:pt idx="0">
                  <c:v>English Learners</c:v>
                </c:pt>
              </c:strCache>
            </c:strRef>
          </c:tx>
          <c:spPr>
            <a:ln w="28575" cap="rnd">
              <a:solidFill>
                <a:srgbClr val="ED7D31"/>
              </a:solidFill>
              <a:round/>
            </a:ln>
            <a:effectLst/>
          </c:spPr>
          <c:marker>
            <c:symbol val="square"/>
            <c:size val="7"/>
            <c:spPr>
              <a:solidFill>
                <a:srgbClr val="ED7D31"/>
              </a:solidFill>
              <a:ln w="38100">
                <a:solidFill>
                  <a:srgbClr val="ED7D31"/>
                </a:solidFill>
              </a:ln>
              <a:effectLst/>
            </c:spPr>
          </c:marker>
          <c:dLbls>
            <c:dLbl>
              <c:idx val="0"/>
              <c:layout>
                <c:manualLayout>
                  <c:x val="-3.0576858154097487E-2"/>
                  <c:y val="-5.4907779100584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31-4753-9FD5-163B78BF340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ED7D3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Sheet1!$B$2:$E$2</c:f>
              <c:strCache>
                <c:ptCount val="4"/>
                <c:pt idx="0">
                  <c:v>4 Year 
(Class of 2018)</c:v>
                </c:pt>
                <c:pt idx="1">
                  <c:v>5 Year 
(Class of 2017)</c:v>
                </c:pt>
                <c:pt idx="2">
                  <c:v>6 Year 
(Class of 2016)</c:v>
                </c:pt>
                <c:pt idx="3">
                  <c:v>7 Year 
(Class of 2015)</c:v>
                </c:pt>
              </c:strCache>
            </c:strRef>
          </c:cat>
          <c:val>
            <c:numRef>
              <c:f>Sheet1!$B$5:$E$5</c:f>
              <c:numCache>
                <c:formatCode>0.0%</c:formatCode>
                <c:ptCount val="4"/>
                <c:pt idx="0">
                  <c:v>0.64100000000000001</c:v>
                </c:pt>
                <c:pt idx="1">
                  <c:v>0.66600000000000004</c:v>
                </c:pt>
                <c:pt idx="2">
                  <c:v>0.67400000000000004</c:v>
                </c:pt>
                <c:pt idx="3">
                  <c:v>0.69199999999999995</c:v>
                </c:pt>
              </c:numCache>
            </c:numRef>
          </c:val>
          <c:smooth val="0"/>
          <c:extLst>
            <c:ext xmlns:c16="http://schemas.microsoft.com/office/drawing/2014/chart" uri="{C3380CC4-5D6E-409C-BE32-E72D297353CC}">
              <c16:uniqueId val="{00000000-D131-4753-9FD5-163B78BF3407}"/>
            </c:ext>
          </c:extLst>
        </c:ser>
        <c:dLbls>
          <c:showLegendKey val="0"/>
          <c:showVal val="0"/>
          <c:showCatName val="0"/>
          <c:showSerName val="0"/>
          <c:showPercent val="0"/>
          <c:showBubbleSize val="0"/>
        </c:dLbls>
        <c:marker val="1"/>
        <c:smooth val="0"/>
        <c:axId val="176800568"/>
        <c:axId val="176532568"/>
      </c:lineChart>
      <c:catAx>
        <c:axId val="17680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Segoe UI" panose="020B0502040204020203" pitchFamily="34" charset="0"/>
                <a:ea typeface="+mn-ea"/>
                <a:cs typeface="Segoe UI" panose="020B0502040204020203" pitchFamily="34" charset="0"/>
              </a:defRPr>
            </a:pPr>
            <a:endParaRPr lang="en-US"/>
          </a:p>
        </c:txPr>
        <c:crossAx val="176532568"/>
        <c:crosses val="autoZero"/>
        <c:auto val="1"/>
        <c:lblAlgn val="ctr"/>
        <c:lblOffset val="100"/>
        <c:noMultiLvlLbl val="0"/>
      </c:catAx>
      <c:valAx>
        <c:axId val="17653256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Segoe UI" panose="020B0502040204020203" pitchFamily="34" charset="0"/>
                <a:ea typeface="+mn-ea"/>
                <a:cs typeface="Segoe UI" panose="020B0502040204020203" pitchFamily="34" charset="0"/>
              </a:defRPr>
            </a:pPr>
            <a:endParaRPr lang="en-US"/>
          </a:p>
        </c:txPr>
        <c:crossAx val="176800568"/>
        <c:crosses val="autoZero"/>
        <c:crossBetween val="between"/>
        <c:majorUnit val="0.1"/>
      </c:valAx>
      <c:spPr>
        <a:noFill/>
        <a:ln>
          <a:noFill/>
        </a:ln>
        <a:effectLst/>
      </c:spPr>
    </c:plotArea>
    <c:legend>
      <c:legendPos val="b"/>
      <c:layout>
        <c:manualLayout>
          <c:xMode val="edge"/>
          <c:yMode val="edge"/>
          <c:x val="5.7194620201470189E-2"/>
          <c:y val="0.85665656186675865"/>
          <c:w val="0.8950597767492513"/>
          <c:h val="7.344725234622515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2"/>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221981292954995E-2"/>
          <c:y val="3.4483101044335045E-2"/>
          <c:w val="0.93347346186140523"/>
          <c:h val="0.6203773140783867"/>
        </c:manualLayout>
      </c:layout>
      <c:barChart>
        <c:barDir val="col"/>
        <c:grouping val="clustered"/>
        <c:varyColors val="0"/>
        <c:ser>
          <c:idx val="0"/>
          <c:order val="0"/>
          <c:tx>
            <c:strRef>
              <c:f>Sheet1!$B$1</c:f>
              <c:strCache>
                <c:ptCount val="1"/>
                <c:pt idx="0">
                  <c:v>Math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Reg Assmt &amp; 
Other CAA Options</c:v>
                </c:pt>
                <c:pt idx="1">
                  <c:v>WA-AIM (CIA)</c:v>
                </c:pt>
                <c:pt idx="2">
                  <c:v>Other CIA Options</c:v>
                </c:pt>
                <c:pt idx="3">
                  <c:v>Not Yet Met</c:v>
                </c:pt>
              </c:strCache>
            </c:strRef>
          </c:cat>
          <c:val>
            <c:numRef>
              <c:f>Sheet1!$B$2:$B$5</c:f>
              <c:numCache>
                <c:formatCode>0.0%</c:formatCode>
                <c:ptCount val="4"/>
                <c:pt idx="0">
                  <c:v>0.25600000000000001</c:v>
                </c:pt>
                <c:pt idx="1">
                  <c:v>8.5000000000000006E-2</c:v>
                </c:pt>
                <c:pt idx="2">
                  <c:v>0.52</c:v>
                </c:pt>
                <c:pt idx="3">
                  <c:v>0.13800000000000001</c:v>
                </c:pt>
              </c:numCache>
            </c:numRef>
          </c:val>
          <c:extLst>
            <c:ext xmlns:c16="http://schemas.microsoft.com/office/drawing/2014/chart" uri="{C3380CC4-5D6E-409C-BE32-E72D297353CC}">
              <c16:uniqueId val="{00000000-67B2-4C54-94F9-FA9E1838F94A}"/>
            </c:ext>
          </c:extLst>
        </c:ser>
        <c:ser>
          <c:idx val="1"/>
          <c:order val="1"/>
          <c:tx>
            <c:strRef>
              <c:f>Sheet1!$C$1</c:f>
              <c:strCache>
                <c:ptCount val="1"/>
                <c:pt idx="0">
                  <c:v>ELA</c:v>
                </c:pt>
              </c:strCache>
            </c:strRef>
          </c:tx>
          <c:spPr>
            <a:solidFill>
              <a:srgbClr val="72AF2F"/>
            </a:solidFill>
            <a:ln>
              <a:solidFill>
                <a:srgbClr val="72AF2F"/>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Reg Assmt &amp; 
Other CAA Options</c:v>
                </c:pt>
                <c:pt idx="1">
                  <c:v>WA-AIM (CIA)</c:v>
                </c:pt>
                <c:pt idx="2">
                  <c:v>Other CIA Options</c:v>
                </c:pt>
                <c:pt idx="3">
                  <c:v>Not Yet Met</c:v>
                </c:pt>
              </c:strCache>
            </c:strRef>
          </c:cat>
          <c:val>
            <c:numRef>
              <c:f>Sheet1!$C$2:$C$5</c:f>
              <c:numCache>
                <c:formatCode>0.0%</c:formatCode>
                <c:ptCount val="4"/>
                <c:pt idx="0">
                  <c:v>0.28799999999999998</c:v>
                </c:pt>
                <c:pt idx="1">
                  <c:v>8.4000000000000005E-2</c:v>
                </c:pt>
                <c:pt idx="2">
                  <c:v>0.48899999999999999</c:v>
                </c:pt>
                <c:pt idx="3">
                  <c:v>0.14000000000000001</c:v>
                </c:pt>
              </c:numCache>
            </c:numRef>
          </c:val>
          <c:extLst>
            <c:ext xmlns:c16="http://schemas.microsoft.com/office/drawing/2014/chart" uri="{C3380CC4-5D6E-409C-BE32-E72D297353CC}">
              <c16:uniqueId val="{00000001-67B2-4C54-94F9-FA9E1838F94A}"/>
            </c:ext>
          </c:extLst>
        </c:ser>
        <c:dLbls>
          <c:showLegendKey val="0"/>
          <c:showVal val="0"/>
          <c:showCatName val="0"/>
          <c:showSerName val="0"/>
          <c:showPercent val="0"/>
          <c:showBubbleSize val="0"/>
        </c:dLbls>
        <c:gapWidth val="219"/>
        <c:overlap val="-27"/>
        <c:axId val="455082136"/>
        <c:axId val="455082464"/>
      </c:barChart>
      <c:catAx>
        <c:axId val="45508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n-US"/>
          </a:p>
        </c:txPr>
        <c:crossAx val="455082464"/>
        <c:crosses val="autoZero"/>
        <c:auto val="1"/>
        <c:lblAlgn val="ctr"/>
        <c:lblOffset val="100"/>
        <c:noMultiLvlLbl val="0"/>
      </c:catAx>
      <c:valAx>
        <c:axId val="455082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crossAx val="455082136"/>
        <c:crosses val="autoZero"/>
        <c:crossBetween val="between"/>
      </c:valAx>
      <c:spPr>
        <a:noFill/>
        <a:ln>
          <a:noFill/>
        </a:ln>
        <a:effectLst/>
      </c:spPr>
    </c:plotArea>
    <c:legend>
      <c:legendPos val="b"/>
      <c:layout>
        <c:manualLayout>
          <c:xMode val="edge"/>
          <c:yMode val="edge"/>
          <c:x val="0.15569002896796622"/>
          <c:y val="3.9728682526926705E-2"/>
          <c:w val="0.31498355001544343"/>
          <c:h val="9.3817109882289335E-2"/>
        </c:manualLayout>
      </c:layout>
      <c:overlay val="0"/>
      <c:spPr>
        <a:noFill/>
        <a:ln>
          <a:noFill/>
        </a:ln>
        <a:effectLst/>
      </c:spPr>
      <c:txPr>
        <a:bodyPr rot="0" spcFirstLastPara="1" vertOverflow="ellipsis" vert="horz" wrap="square" anchor="ctr" anchorCtr="1"/>
        <a:lstStyle/>
        <a:p>
          <a:pPr>
            <a:defRPr sz="2800" b="0"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rgbClr val="00206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63208975291011"/>
          <c:y val="2.2741906713479601E-2"/>
          <c:w val="0.65452287282107868"/>
          <c:h val="0.94555766561816135"/>
        </c:manualLayout>
      </c:layout>
      <c:barChart>
        <c:barDir val="bar"/>
        <c:grouping val="clustered"/>
        <c:varyColors val="0"/>
        <c:ser>
          <c:idx val="0"/>
          <c:order val="0"/>
          <c:tx>
            <c:strRef>
              <c:f>Sheet1!$B$1</c:f>
              <c:strCache>
                <c:ptCount val="1"/>
                <c:pt idx="0">
                  <c:v>Series 1</c:v>
                </c:pt>
              </c:strCache>
            </c:strRef>
          </c:tx>
          <c:spPr>
            <a:solidFill>
              <a:schemeClr val="accent1"/>
            </a:solidFill>
            <a:ln w="12700">
              <a:solidFill>
                <a:srgbClr val="393839"/>
              </a:solidFill>
            </a:ln>
            <a:effectLst/>
          </c:spPr>
          <c:invertIfNegative val="0"/>
          <c:dPt>
            <c:idx val="0"/>
            <c:invertIfNegative val="0"/>
            <c:bubble3D val="0"/>
            <c:spPr>
              <a:solidFill>
                <a:srgbClr val="FDB913"/>
              </a:solidFill>
              <a:ln w="12700">
                <a:solidFill>
                  <a:srgbClr val="393839"/>
                </a:solidFill>
              </a:ln>
              <a:effectLst/>
            </c:spPr>
            <c:extLst>
              <c:ext xmlns:c16="http://schemas.microsoft.com/office/drawing/2014/chart" uri="{C3380CC4-5D6E-409C-BE32-E72D297353CC}">
                <c16:uniqueId val="{00000001-F759-4762-AEF4-DF66A8649760}"/>
              </c:ext>
            </c:extLst>
          </c:dPt>
          <c:dPt>
            <c:idx val="1"/>
            <c:invertIfNegative val="0"/>
            <c:bubble3D val="0"/>
            <c:spPr>
              <a:solidFill>
                <a:srgbClr val="004C97"/>
              </a:solidFill>
              <a:ln w="12700">
                <a:solidFill>
                  <a:srgbClr val="393839"/>
                </a:solidFill>
              </a:ln>
              <a:effectLst/>
            </c:spPr>
            <c:extLst>
              <c:ext xmlns:c16="http://schemas.microsoft.com/office/drawing/2014/chart" uri="{C3380CC4-5D6E-409C-BE32-E72D297353CC}">
                <c16:uniqueId val="{00000003-F759-4762-AEF4-DF66A8649760}"/>
              </c:ext>
            </c:extLst>
          </c:dPt>
          <c:dPt>
            <c:idx val="2"/>
            <c:invertIfNegative val="0"/>
            <c:bubble3D val="0"/>
            <c:spPr>
              <a:solidFill>
                <a:srgbClr val="6CB33F"/>
              </a:solidFill>
              <a:ln w="12700">
                <a:solidFill>
                  <a:srgbClr val="393839"/>
                </a:solidFill>
              </a:ln>
              <a:effectLst/>
            </c:spPr>
            <c:extLst>
              <c:ext xmlns:c16="http://schemas.microsoft.com/office/drawing/2014/chart" uri="{C3380CC4-5D6E-409C-BE32-E72D297353CC}">
                <c16:uniqueId val="{00000005-F759-4762-AEF4-DF66A8649760}"/>
              </c:ext>
            </c:extLst>
          </c:dPt>
          <c:dPt>
            <c:idx val="3"/>
            <c:invertIfNegative val="0"/>
            <c:bubble3D val="0"/>
            <c:spPr>
              <a:solidFill>
                <a:srgbClr val="AA0000"/>
              </a:solidFill>
              <a:ln w="12700">
                <a:solidFill>
                  <a:srgbClr val="393839"/>
                </a:solidFill>
              </a:ln>
              <a:effectLst/>
            </c:spPr>
            <c:extLst>
              <c:ext xmlns:c16="http://schemas.microsoft.com/office/drawing/2014/chart" uri="{C3380CC4-5D6E-409C-BE32-E72D297353CC}">
                <c16:uniqueId val="{00000007-F759-4762-AEF4-DF66A8649760}"/>
              </c:ext>
            </c:extLst>
          </c:dPt>
          <c:dPt>
            <c:idx val="4"/>
            <c:invertIfNegative val="0"/>
            <c:bubble3D val="0"/>
            <c:spPr>
              <a:solidFill>
                <a:srgbClr val="47C3D3"/>
              </a:solidFill>
              <a:ln w="12700">
                <a:solidFill>
                  <a:srgbClr val="393839"/>
                </a:solidFill>
              </a:ln>
              <a:effectLst/>
            </c:spPr>
            <c:extLst>
              <c:ext xmlns:c16="http://schemas.microsoft.com/office/drawing/2014/chart" uri="{C3380CC4-5D6E-409C-BE32-E72D297353CC}">
                <c16:uniqueId val="{00000009-F759-4762-AEF4-DF66A8649760}"/>
              </c:ext>
            </c:extLst>
          </c:dPt>
          <c:dLbls>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Engagement</c:v>
                </c:pt>
                <c:pt idx="1">
                  <c:v>Other Employment</c:v>
                </c:pt>
                <c:pt idx="2">
                  <c:v>Other Education/
Training</c:v>
                </c:pt>
                <c:pt idx="3">
                  <c:v>Competitive Employment</c:v>
                </c:pt>
                <c:pt idx="4">
                  <c:v>Higher Education</c:v>
                </c:pt>
              </c:strCache>
            </c:strRef>
          </c:cat>
          <c:val>
            <c:numRef>
              <c:f>Sheet1!$B$2:$B$6</c:f>
              <c:numCache>
                <c:formatCode>0.0%</c:formatCode>
                <c:ptCount val="5"/>
                <c:pt idx="0">
                  <c:v>0.27800000000000002</c:v>
                </c:pt>
                <c:pt idx="1">
                  <c:v>0.13100000000000001</c:v>
                </c:pt>
                <c:pt idx="2">
                  <c:v>3.1E-2</c:v>
                </c:pt>
                <c:pt idx="3">
                  <c:v>0.34799999999999998</c:v>
                </c:pt>
                <c:pt idx="4">
                  <c:v>0.21299999999999999</c:v>
                </c:pt>
              </c:numCache>
            </c:numRef>
          </c:val>
          <c:extLst>
            <c:ext xmlns:c16="http://schemas.microsoft.com/office/drawing/2014/chart" uri="{C3380CC4-5D6E-409C-BE32-E72D297353CC}">
              <c16:uniqueId val="{0000000A-F759-4762-AEF4-DF66A8649760}"/>
            </c:ext>
          </c:extLst>
        </c:ser>
        <c:dLbls>
          <c:dLblPos val="outEnd"/>
          <c:showLegendKey val="0"/>
          <c:showVal val="1"/>
          <c:showCatName val="0"/>
          <c:showSerName val="0"/>
          <c:showPercent val="0"/>
          <c:showBubbleSize val="0"/>
        </c:dLbls>
        <c:gapWidth val="52"/>
        <c:axId val="421169888"/>
        <c:axId val="426654464"/>
      </c:barChart>
      <c:catAx>
        <c:axId val="421169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426654464"/>
        <c:crosses val="autoZero"/>
        <c:auto val="1"/>
        <c:lblAlgn val="ctr"/>
        <c:lblOffset val="100"/>
        <c:noMultiLvlLbl val="0"/>
      </c:catAx>
      <c:valAx>
        <c:axId val="42665446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21169888"/>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sz="2000">
          <a:solidFill>
            <a:srgbClr val="00206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https://doi.org/10.1016/j.ridd.2015.08.014" TargetMode="External"/><Relationship Id="rId2" Type="http://schemas.openxmlformats.org/officeDocument/2006/relationships/hyperlink" Target="https://doi.org/10.1177/002246698501900412" TargetMode="External"/><Relationship Id="rId1" Type="http://schemas.openxmlformats.org/officeDocument/2006/relationships/hyperlink" Target="https://doi.org/10.1177/002246698001400304" TargetMode="External"/><Relationship Id="rId4" Type="http://schemas.openxmlformats.org/officeDocument/2006/relationships/hyperlink" Target="https://doi.org/10.1177/0022219418775121"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doi.org/10.1016/j.ridd.2015.08.014" TargetMode="External"/><Relationship Id="rId2" Type="http://schemas.openxmlformats.org/officeDocument/2006/relationships/hyperlink" Target="https://doi.org/10.1177/002246698501900412" TargetMode="External"/><Relationship Id="rId1" Type="http://schemas.openxmlformats.org/officeDocument/2006/relationships/hyperlink" Target="https://doi.org/10.1177/002246698001400304" TargetMode="External"/><Relationship Id="rId4" Type="http://schemas.openxmlformats.org/officeDocument/2006/relationships/hyperlink" Target="https://doi.org/10.1177/002221941877512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755A2D-961C-4F08-A5FB-2FF1C392E4A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DB6190-B3EE-4BA6-A2CB-578B19A6999E}">
      <dgm:prSet phldrT="[Text]" custT="1"/>
      <dgm:spPr>
        <a:noFill/>
        <a:ln w="38100">
          <a:solidFill>
            <a:srgbClr val="000000"/>
          </a:solidFill>
        </a:ln>
      </dgm:spPr>
      <dgm:t>
        <a:bodyPr/>
        <a:lstStyle/>
        <a:p>
          <a:pPr>
            <a:lnSpc>
              <a:spcPct val="100000"/>
            </a:lnSpc>
            <a:spcAft>
              <a:spcPts val="0"/>
            </a:spcAft>
          </a:pPr>
          <a:r>
            <a:rPr lang="en-US" sz="3200" b="1" dirty="0">
              <a:solidFill>
                <a:srgbClr val="002060"/>
              </a:solidFill>
            </a:rPr>
            <a:t>Over 80 years of research has shown</a:t>
          </a:r>
        </a:p>
        <a:p>
          <a:pPr>
            <a:lnSpc>
              <a:spcPct val="100000"/>
            </a:lnSpc>
            <a:spcAft>
              <a:spcPts val="0"/>
            </a:spcAft>
          </a:pPr>
          <a:r>
            <a:rPr lang="en-US" sz="3200" b="1" dirty="0">
              <a:solidFill>
                <a:srgbClr val="002060"/>
              </a:solidFill>
            </a:rPr>
            <a:t>that placement in the general education setting positively impacts outcomes!</a:t>
          </a:r>
        </a:p>
      </dgm:t>
    </dgm:pt>
    <dgm:pt modelId="{30120A46-D91F-426E-B7E1-9EF014D0138C}" type="parTrans" cxnId="{73975495-4F6B-4388-BEA5-99D94BF97DB9}">
      <dgm:prSet/>
      <dgm:spPr/>
      <dgm:t>
        <a:bodyPr/>
        <a:lstStyle/>
        <a:p>
          <a:endParaRPr lang="en-US">
            <a:solidFill>
              <a:schemeClr val="accent2"/>
            </a:solidFill>
          </a:endParaRPr>
        </a:p>
      </dgm:t>
    </dgm:pt>
    <dgm:pt modelId="{D76E5BA2-4C39-4DF1-AF65-246F909D882E}" type="sibTrans" cxnId="{73975495-4F6B-4388-BEA5-99D94BF97DB9}">
      <dgm:prSet/>
      <dgm:spPr/>
      <dgm:t>
        <a:bodyPr/>
        <a:lstStyle/>
        <a:p>
          <a:endParaRPr lang="en-US">
            <a:solidFill>
              <a:schemeClr val="accent2"/>
            </a:solidFill>
          </a:endParaRPr>
        </a:p>
      </dgm:t>
    </dgm:pt>
    <dgm:pt modelId="{75EC25A5-D2EF-41CD-9B7E-C0ABA148B4AE}">
      <dgm:prSet phldrT="[Text]" custT="1"/>
      <dgm:spPr>
        <a:noFill/>
        <a:ln w="38100">
          <a:solidFill>
            <a:srgbClr val="000000"/>
          </a:solidFill>
        </a:ln>
      </dgm:spPr>
      <dgm:t>
        <a:bodyPr/>
        <a:lstStyle/>
        <a:p>
          <a:r>
            <a:rPr lang="en-US" sz="1600" dirty="0">
              <a:solidFill>
                <a:srgbClr val="000000"/>
              </a:solidFill>
              <a:hlinkClick xmlns:r="http://schemas.openxmlformats.org/officeDocument/2006/relationships" r:id="rId1"/>
            </a:rPr>
            <a:t>Carlberg &amp; Kavale (1980)</a:t>
          </a:r>
          <a:endParaRPr lang="en-US" sz="1600" dirty="0">
            <a:solidFill>
              <a:srgbClr val="000000"/>
            </a:solidFill>
          </a:endParaRPr>
        </a:p>
        <a:p>
          <a:r>
            <a:rPr lang="en-US" sz="1400" dirty="0">
              <a:solidFill>
                <a:srgbClr val="000000"/>
              </a:solidFill>
            </a:rPr>
            <a:t>50 research studies </a:t>
          </a:r>
          <a:br>
            <a:rPr lang="en-US" sz="1400" dirty="0">
              <a:solidFill>
                <a:srgbClr val="000000"/>
              </a:solidFill>
            </a:rPr>
          </a:br>
          <a:r>
            <a:rPr lang="en-US" sz="1400" dirty="0">
              <a:solidFill>
                <a:srgbClr val="000000"/>
              </a:solidFill>
            </a:rPr>
            <a:t>from 1932 – 1970</a:t>
          </a:r>
        </a:p>
      </dgm:t>
    </dgm:pt>
    <dgm:pt modelId="{717B1643-07CA-404E-BB0C-B191396DC661}" type="parTrans" cxnId="{1E5BF3FB-78AA-4978-84CE-C53CFA28FF70}">
      <dgm:prSet/>
      <dgm:spPr>
        <a:ln w="28575"/>
      </dgm:spPr>
      <dgm:t>
        <a:bodyPr/>
        <a:lstStyle/>
        <a:p>
          <a:endParaRPr lang="en-US">
            <a:solidFill>
              <a:schemeClr val="accent2"/>
            </a:solidFill>
          </a:endParaRPr>
        </a:p>
      </dgm:t>
    </dgm:pt>
    <dgm:pt modelId="{5B66BBB9-3D36-4D02-B99F-B5ED886DD49E}" type="sibTrans" cxnId="{1E5BF3FB-78AA-4978-84CE-C53CFA28FF70}">
      <dgm:prSet/>
      <dgm:spPr/>
      <dgm:t>
        <a:bodyPr/>
        <a:lstStyle/>
        <a:p>
          <a:endParaRPr lang="en-US">
            <a:solidFill>
              <a:schemeClr val="accent2"/>
            </a:solidFill>
          </a:endParaRPr>
        </a:p>
      </dgm:t>
    </dgm:pt>
    <dgm:pt modelId="{0FAABC9D-CD99-44B5-A083-5D6F7033CC30}">
      <dgm:prSet phldrT="[Text]" custT="1"/>
      <dgm:spPr>
        <a:noFill/>
        <a:ln w="38100">
          <a:solidFill>
            <a:srgbClr val="000000"/>
          </a:solidFill>
        </a:ln>
      </dgm:spPr>
      <dgm:t>
        <a:bodyPr/>
        <a:lstStyle/>
        <a:p>
          <a:r>
            <a:rPr lang="en-US" sz="1800" dirty="0">
              <a:solidFill>
                <a:srgbClr val="000000"/>
              </a:solidFill>
              <a:hlinkClick xmlns:r="http://schemas.openxmlformats.org/officeDocument/2006/relationships" r:id="rId2"/>
            </a:rPr>
            <a:t>Wang &amp; Baker (1985)</a:t>
          </a:r>
          <a:endParaRPr lang="en-US" sz="1800" dirty="0">
            <a:solidFill>
              <a:srgbClr val="000000"/>
            </a:solidFill>
          </a:endParaRPr>
        </a:p>
        <a:p>
          <a:r>
            <a:rPr lang="en-US" sz="1400" dirty="0">
              <a:solidFill>
                <a:srgbClr val="000000"/>
              </a:solidFill>
            </a:rPr>
            <a:t>Meta-analysis</a:t>
          </a:r>
          <a:br>
            <a:rPr lang="en-US" sz="1400" dirty="0">
              <a:solidFill>
                <a:srgbClr val="000000"/>
              </a:solidFill>
            </a:rPr>
          </a:br>
          <a:r>
            <a:rPr lang="en-US" sz="1400" dirty="0">
              <a:solidFill>
                <a:srgbClr val="000000"/>
              </a:solidFill>
            </a:rPr>
            <a:t>from 1975 – 1984</a:t>
          </a:r>
        </a:p>
      </dgm:t>
    </dgm:pt>
    <dgm:pt modelId="{6015C8E0-1297-43A5-B573-B34442A7BF8B}" type="parTrans" cxnId="{60E611C2-1FF0-4433-862C-BFA4102AF77D}">
      <dgm:prSet/>
      <dgm:spPr>
        <a:ln w="28575"/>
      </dgm:spPr>
      <dgm:t>
        <a:bodyPr/>
        <a:lstStyle/>
        <a:p>
          <a:endParaRPr lang="en-US">
            <a:solidFill>
              <a:schemeClr val="accent2"/>
            </a:solidFill>
          </a:endParaRPr>
        </a:p>
      </dgm:t>
    </dgm:pt>
    <dgm:pt modelId="{90768B91-D997-4A5F-BAE1-FB6EFB51D08C}" type="sibTrans" cxnId="{60E611C2-1FF0-4433-862C-BFA4102AF77D}">
      <dgm:prSet/>
      <dgm:spPr/>
      <dgm:t>
        <a:bodyPr/>
        <a:lstStyle/>
        <a:p>
          <a:endParaRPr lang="en-US">
            <a:solidFill>
              <a:schemeClr val="accent2"/>
            </a:solidFill>
          </a:endParaRPr>
        </a:p>
      </dgm:t>
    </dgm:pt>
    <dgm:pt modelId="{7BA0076E-3EAA-46FF-997E-46568694EA48}">
      <dgm:prSet phldrT="[Text]" custT="1"/>
      <dgm:spPr>
        <a:noFill/>
        <a:ln w="38100">
          <a:solidFill>
            <a:srgbClr val="000000"/>
          </a:solidFill>
        </a:ln>
      </dgm:spPr>
      <dgm:t>
        <a:bodyPr/>
        <a:lstStyle/>
        <a:p>
          <a:r>
            <a:rPr lang="en-US" sz="1600" dirty="0">
              <a:solidFill>
                <a:srgbClr val="000000"/>
              </a:solidFill>
              <a:hlinkClick xmlns:r="http://schemas.openxmlformats.org/officeDocument/2006/relationships" r:id="rId3"/>
            </a:rPr>
            <a:t>Oh-Young &amp; Filler (2015)</a:t>
          </a:r>
          <a:endParaRPr lang="en-US" sz="1600" dirty="0">
            <a:solidFill>
              <a:srgbClr val="000000"/>
            </a:solidFill>
          </a:endParaRPr>
        </a:p>
        <a:p>
          <a:r>
            <a:rPr lang="en-US" sz="1400" dirty="0">
              <a:solidFill>
                <a:srgbClr val="000000"/>
              </a:solidFill>
            </a:rPr>
            <a:t>Research studies</a:t>
          </a:r>
          <a:br>
            <a:rPr lang="en-US" sz="1400" dirty="0">
              <a:solidFill>
                <a:srgbClr val="000000"/>
              </a:solidFill>
            </a:rPr>
          </a:br>
          <a:r>
            <a:rPr lang="en-US" sz="1400" dirty="0">
              <a:solidFill>
                <a:srgbClr val="000000"/>
              </a:solidFill>
            </a:rPr>
            <a:t>from 1980 – 2013</a:t>
          </a:r>
        </a:p>
      </dgm:t>
    </dgm:pt>
    <dgm:pt modelId="{DEDC21C1-A4C3-4E6F-AED6-CC2D1C3608FF}" type="parTrans" cxnId="{4B9B2103-78A2-4B52-8ED2-1D3E670784FF}">
      <dgm:prSet/>
      <dgm:spPr>
        <a:ln w="28575"/>
      </dgm:spPr>
      <dgm:t>
        <a:bodyPr/>
        <a:lstStyle/>
        <a:p>
          <a:endParaRPr lang="en-US">
            <a:solidFill>
              <a:schemeClr val="accent2"/>
            </a:solidFill>
          </a:endParaRPr>
        </a:p>
      </dgm:t>
    </dgm:pt>
    <dgm:pt modelId="{569B6B00-80AD-4878-B0BC-D27AE43F7127}" type="sibTrans" cxnId="{4B9B2103-78A2-4B52-8ED2-1D3E670784FF}">
      <dgm:prSet/>
      <dgm:spPr/>
      <dgm:t>
        <a:bodyPr/>
        <a:lstStyle/>
        <a:p>
          <a:endParaRPr lang="en-US">
            <a:solidFill>
              <a:schemeClr val="accent2"/>
            </a:solidFill>
          </a:endParaRPr>
        </a:p>
      </dgm:t>
    </dgm:pt>
    <dgm:pt modelId="{0E8027B9-ECC7-47AC-B7CC-99AB3B53AEB5}">
      <dgm:prSet phldrT="[Text]" custT="1"/>
      <dgm:spPr>
        <a:noFill/>
        <a:ln w="38100">
          <a:solidFill>
            <a:srgbClr val="000000"/>
          </a:solidFill>
        </a:ln>
      </dgm:spPr>
      <dgm:t>
        <a:bodyPr/>
        <a:lstStyle/>
        <a:p>
          <a:r>
            <a:rPr lang="en-US" sz="1600" dirty="0">
              <a:solidFill>
                <a:srgbClr val="000000"/>
              </a:solidFill>
              <a:hlinkClick xmlns:r="http://schemas.openxmlformats.org/officeDocument/2006/relationships" r:id="rId4"/>
            </a:rPr>
            <a:t>Theobald, et al. (2018</a:t>
          </a:r>
          <a:r>
            <a:rPr lang="en-US" sz="1800" dirty="0">
              <a:solidFill>
                <a:srgbClr val="000000"/>
              </a:solidFill>
              <a:hlinkClick xmlns:r="http://schemas.openxmlformats.org/officeDocument/2006/relationships" r:id="rId4"/>
            </a:rPr>
            <a:t>)</a:t>
          </a:r>
          <a:endParaRPr lang="en-US" sz="1800" dirty="0">
            <a:solidFill>
              <a:srgbClr val="000000"/>
            </a:solidFill>
          </a:endParaRPr>
        </a:p>
        <a:p>
          <a:r>
            <a:rPr lang="en-US" sz="1400" dirty="0">
              <a:solidFill>
                <a:srgbClr val="000000"/>
              </a:solidFill>
            </a:rPr>
            <a:t>WA Study on</a:t>
          </a:r>
          <a:br>
            <a:rPr lang="en-US" sz="1400" dirty="0">
              <a:solidFill>
                <a:srgbClr val="000000"/>
              </a:solidFill>
            </a:rPr>
          </a:br>
          <a:r>
            <a:rPr lang="en-US" sz="1400" dirty="0">
              <a:solidFill>
                <a:srgbClr val="000000"/>
              </a:solidFill>
            </a:rPr>
            <a:t>CTE &amp; Outcomes</a:t>
          </a:r>
        </a:p>
      </dgm:t>
    </dgm:pt>
    <dgm:pt modelId="{085538F8-C02E-42D0-9C5D-51C0C62411CA}" type="parTrans" cxnId="{3E3A7680-A299-4340-929F-F9E8C3D852A0}">
      <dgm:prSet/>
      <dgm:spPr>
        <a:ln w="28575"/>
      </dgm:spPr>
      <dgm:t>
        <a:bodyPr/>
        <a:lstStyle/>
        <a:p>
          <a:endParaRPr lang="en-US"/>
        </a:p>
      </dgm:t>
    </dgm:pt>
    <dgm:pt modelId="{641CBE22-3EBC-4428-981F-A8D17A8FE09F}" type="sibTrans" cxnId="{3E3A7680-A299-4340-929F-F9E8C3D852A0}">
      <dgm:prSet/>
      <dgm:spPr/>
      <dgm:t>
        <a:bodyPr/>
        <a:lstStyle/>
        <a:p>
          <a:endParaRPr lang="en-US"/>
        </a:p>
      </dgm:t>
    </dgm:pt>
    <dgm:pt modelId="{AAF1EC6D-8FB1-4FB2-9B1B-16FC687A7382}" type="pres">
      <dgm:prSet presAssocID="{BE755A2D-961C-4F08-A5FB-2FF1C392E4A6}" presName="hierChild1" presStyleCnt="0">
        <dgm:presLayoutVars>
          <dgm:orgChart val="1"/>
          <dgm:chPref val="1"/>
          <dgm:dir/>
          <dgm:animOne val="branch"/>
          <dgm:animLvl val="lvl"/>
          <dgm:resizeHandles/>
        </dgm:presLayoutVars>
      </dgm:prSet>
      <dgm:spPr/>
    </dgm:pt>
    <dgm:pt modelId="{A1A40994-2803-410C-9BB0-22D5AFA053DA}" type="pres">
      <dgm:prSet presAssocID="{5FDB6190-B3EE-4BA6-A2CB-578B19A6999E}" presName="hierRoot1" presStyleCnt="0">
        <dgm:presLayoutVars>
          <dgm:hierBranch val="init"/>
        </dgm:presLayoutVars>
      </dgm:prSet>
      <dgm:spPr/>
    </dgm:pt>
    <dgm:pt modelId="{1139469A-5BA7-445A-9AFB-E8DA6B05A6FE}" type="pres">
      <dgm:prSet presAssocID="{5FDB6190-B3EE-4BA6-A2CB-578B19A6999E}" presName="rootComposite1" presStyleCnt="0"/>
      <dgm:spPr/>
    </dgm:pt>
    <dgm:pt modelId="{94069EB3-A40F-4B99-9568-5939A5AFE8B4}" type="pres">
      <dgm:prSet presAssocID="{5FDB6190-B3EE-4BA6-A2CB-578B19A6999E}" presName="rootText1" presStyleLbl="node0" presStyleIdx="0" presStyleCnt="1" custScaleX="332726" custScaleY="154827">
        <dgm:presLayoutVars>
          <dgm:chPref val="3"/>
        </dgm:presLayoutVars>
      </dgm:prSet>
      <dgm:spPr/>
    </dgm:pt>
    <dgm:pt modelId="{D21D329C-11BB-4267-8793-D8F832DBAFC1}" type="pres">
      <dgm:prSet presAssocID="{5FDB6190-B3EE-4BA6-A2CB-578B19A6999E}" presName="rootConnector1" presStyleLbl="node1" presStyleIdx="0" presStyleCnt="0"/>
      <dgm:spPr/>
    </dgm:pt>
    <dgm:pt modelId="{62E32E66-A87A-421E-A155-26899890F367}" type="pres">
      <dgm:prSet presAssocID="{5FDB6190-B3EE-4BA6-A2CB-578B19A6999E}" presName="hierChild2" presStyleCnt="0"/>
      <dgm:spPr/>
    </dgm:pt>
    <dgm:pt modelId="{E139F99E-3156-45D3-8826-7675887D21A9}" type="pres">
      <dgm:prSet presAssocID="{717B1643-07CA-404E-BB0C-B191396DC661}" presName="Name37" presStyleLbl="parChTrans1D2" presStyleIdx="0" presStyleCnt="4"/>
      <dgm:spPr/>
    </dgm:pt>
    <dgm:pt modelId="{7217679A-A639-43A7-87D5-9C066BA5F019}" type="pres">
      <dgm:prSet presAssocID="{75EC25A5-D2EF-41CD-9B7E-C0ABA148B4AE}" presName="hierRoot2" presStyleCnt="0">
        <dgm:presLayoutVars>
          <dgm:hierBranch val="init"/>
        </dgm:presLayoutVars>
      </dgm:prSet>
      <dgm:spPr/>
    </dgm:pt>
    <dgm:pt modelId="{373B1341-A0A7-43A2-A1C4-D3CB402731D4}" type="pres">
      <dgm:prSet presAssocID="{75EC25A5-D2EF-41CD-9B7E-C0ABA148B4AE}" presName="rootComposite" presStyleCnt="0"/>
      <dgm:spPr/>
    </dgm:pt>
    <dgm:pt modelId="{636FDF47-D43C-4A19-94C1-22054F4B3D15}" type="pres">
      <dgm:prSet presAssocID="{75EC25A5-D2EF-41CD-9B7E-C0ABA148B4AE}" presName="rootText" presStyleLbl="node2" presStyleIdx="0" presStyleCnt="4" custScaleX="102371">
        <dgm:presLayoutVars>
          <dgm:chPref val="3"/>
        </dgm:presLayoutVars>
      </dgm:prSet>
      <dgm:spPr/>
    </dgm:pt>
    <dgm:pt modelId="{DBF921B6-4CB3-4A88-8C92-09576DDF3F9F}" type="pres">
      <dgm:prSet presAssocID="{75EC25A5-D2EF-41CD-9B7E-C0ABA148B4AE}" presName="rootConnector" presStyleLbl="node2" presStyleIdx="0" presStyleCnt="4"/>
      <dgm:spPr/>
    </dgm:pt>
    <dgm:pt modelId="{77B8BA18-09D9-4426-9FC5-5F1830B5B519}" type="pres">
      <dgm:prSet presAssocID="{75EC25A5-D2EF-41CD-9B7E-C0ABA148B4AE}" presName="hierChild4" presStyleCnt="0"/>
      <dgm:spPr/>
    </dgm:pt>
    <dgm:pt modelId="{07EAC303-EE02-4BFD-9A77-67BF8A28D19D}" type="pres">
      <dgm:prSet presAssocID="{75EC25A5-D2EF-41CD-9B7E-C0ABA148B4AE}" presName="hierChild5" presStyleCnt="0"/>
      <dgm:spPr/>
    </dgm:pt>
    <dgm:pt modelId="{549EAA04-1C12-4320-8C82-AA4FEF19EACC}" type="pres">
      <dgm:prSet presAssocID="{6015C8E0-1297-43A5-B573-B34442A7BF8B}" presName="Name37" presStyleLbl="parChTrans1D2" presStyleIdx="1" presStyleCnt="4"/>
      <dgm:spPr/>
    </dgm:pt>
    <dgm:pt modelId="{E5709EBF-1D14-4BEE-8EAB-E905566A0385}" type="pres">
      <dgm:prSet presAssocID="{0FAABC9D-CD99-44B5-A083-5D6F7033CC30}" presName="hierRoot2" presStyleCnt="0">
        <dgm:presLayoutVars>
          <dgm:hierBranch val="init"/>
        </dgm:presLayoutVars>
      </dgm:prSet>
      <dgm:spPr/>
    </dgm:pt>
    <dgm:pt modelId="{79DAD431-07BF-4CD1-AC1C-567AAB2A4814}" type="pres">
      <dgm:prSet presAssocID="{0FAABC9D-CD99-44B5-A083-5D6F7033CC30}" presName="rootComposite" presStyleCnt="0"/>
      <dgm:spPr/>
    </dgm:pt>
    <dgm:pt modelId="{47548180-BD00-4883-92A5-0ED1E501217B}" type="pres">
      <dgm:prSet presAssocID="{0FAABC9D-CD99-44B5-A083-5D6F7033CC30}" presName="rootText" presStyleLbl="node2" presStyleIdx="1" presStyleCnt="4" custScaleX="99692">
        <dgm:presLayoutVars>
          <dgm:chPref val="3"/>
        </dgm:presLayoutVars>
      </dgm:prSet>
      <dgm:spPr/>
    </dgm:pt>
    <dgm:pt modelId="{8495A362-8703-4BFC-A071-E5467344D477}" type="pres">
      <dgm:prSet presAssocID="{0FAABC9D-CD99-44B5-A083-5D6F7033CC30}" presName="rootConnector" presStyleLbl="node2" presStyleIdx="1" presStyleCnt="4"/>
      <dgm:spPr/>
    </dgm:pt>
    <dgm:pt modelId="{D6B7B39E-BDBA-48FA-A6DF-459053A2FCFB}" type="pres">
      <dgm:prSet presAssocID="{0FAABC9D-CD99-44B5-A083-5D6F7033CC30}" presName="hierChild4" presStyleCnt="0"/>
      <dgm:spPr/>
    </dgm:pt>
    <dgm:pt modelId="{73BDDCA4-7B47-454D-9570-173BA51D31CC}" type="pres">
      <dgm:prSet presAssocID="{0FAABC9D-CD99-44B5-A083-5D6F7033CC30}" presName="hierChild5" presStyleCnt="0"/>
      <dgm:spPr/>
    </dgm:pt>
    <dgm:pt modelId="{A569F568-F01D-4ED3-8EC4-F2C3A7E578B8}" type="pres">
      <dgm:prSet presAssocID="{DEDC21C1-A4C3-4E6F-AED6-CC2D1C3608FF}" presName="Name37" presStyleLbl="parChTrans1D2" presStyleIdx="2" presStyleCnt="4"/>
      <dgm:spPr/>
    </dgm:pt>
    <dgm:pt modelId="{11F475D7-5625-4D4C-9823-4EDF35437905}" type="pres">
      <dgm:prSet presAssocID="{7BA0076E-3EAA-46FF-997E-46568694EA48}" presName="hierRoot2" presStyleCnt="0">
        <dgm:presLayoutVars>
          <dgm:hierBranch val="init"/>
        </dgm:presLayoutVars>
      </dgm:prSet>
      <dgm:spPr/>
    </dgm:pt>
    <dgm:pt modelId="{5C20A5A8-66F3-4A95-B6F6-769E25D90BBB}" type="pres">
      <dgm:prSet presAssocID="{7BA0076E-3EAA-46FF-997E-46568694EA48}" presName="rootComposite" presStyleCnt="0"/>
      <dgm:spPr/>
    </dgm:pt>
    <dgm:pt modelId="{DCAB5436-5443-441A-940C-38DD8CBD2590}" type="pres">
      <dgm:prSet presAssocID="{7BA0076E-3EAA-46FF-997E-46568694EA48}" presName="rootText" presStyleLbl="node2" presStyleIdx="2" presStyleCnt="4" custScaleX="102808">
        <dgm:presLayoutVars>
          <dgm:chPref val="3"/>
        </dgm:presLayoutVars>
      </dgm:prSet>
      <dgm:spPr/>
    </dgm:pt>
    <dgm:pt modelId="{B598C351-2CA6-4B2B-AE57-2470B475F11F}" type="pres">
      <dgm:prSet presAssocID="{7BA0076E-3EAA-46FF-997E-46568694EA48}" presName="rootConnector" presStyleLbl="node2" presStyleIdx="2" presStyleCnt="4"/>
      <dgm:spPr/>
    </dgm:pt>
    <dgm:pt modelId="{273D85B8-B859-488B-95A5-EDE6526BBEC8}" type="pres">
      <dgm:prSet presAssocID="{7BA0076E-3EAA-46FF-997E-46568694EA48}" presName="hierChild4" presStyleCnt="0"/>
      <dgm:spPr/>
    </dgm:pt>
    <dgm:pt modelId="{860798CF-EE7B-48B4-9EC9-50D188ADADE7}" type="pres">
      <dgm:prSet presAssocID="{7BA0076E-3EAA-46FF-997E-46568694EA48}" presName="hierChild5" presStyleCnt="0"/>
      <dgm:spPr/>
    </dgm:pt>
    <dgm:pt modelId="{9CFC0534-EFBD-4358-BD8B-EB03C7ED8D78}" type="pres">
      <dgm:prSet presAssocID="{085538F8-C02E-42D0-9C5D-51C0C62411CA}" presName="Name37" presStyleLbl="parChTrans1D2" presStyleIdx="3" presStyleCnt="4"/>
      <dgm:spPr/>
    </dgm:pt>
    <dgm:pt modelId="{5BA18009-E376-41AA-87C8-456FA4A71B2E}" type="pres">
      <dgm:prSet presAssocID="{0E8027B9-ECC7-47AC-B7CC-99AB3B53AEB5}" presName="hierRoot2" presStyleCnt="0">
        <dgm:presLayoutVars>
          <dgm:hierBranch val="init"/>
        </dgm:presLayoutVars>
      </dgm:prSet>
      <dgm:spPr/>
    </dgm:pt>
    <dgm:pt modelId="{9A5C32C5-6DF8-4BAE-B2A8-404C80F43847}" type="pres">
      <dgm:prSet presAssocID="{0E8027B9-ECC7-47AC-B7CC-99AB3B53AEB5}" presName="rootComposite" presStyleCnt="0"/>
      <dgm:spPr/>
    </dgm:pt>
    <dgm:pt modelId="{9F4AFACB-2D1A-41CB-9E9E-523CEA64EEF9}" type="pres">
      <dgm:prSet presAssocID="{0E8027B9-ECC7-47AC-B7CC-99AB3B53AEB5}" presName="rootText" presStyleLbl="node2" presStyleIdx="3" presStyleCnt="4" custScaleX="103395">
        <dgm:presLayoutVars>
          <dgm:chPref val="3"/>
        </dgm:presLayoutVars>
      </dgm:prSet>
      <dgm:spPr/>
    </dgm:pt>
    <dgm:pt modelId="{A2D27B05-DF82-411B-9A19-577F644F9320}" type="pres">
      <dgm:prSet presAssocID="{0E8027B9-ECC7-47AC-B7CC-99AB3B53AEB5}" presName="rootConnector" presStyleLbl="node2" presStyleIdx="3" presStyleCnt="4"/>
      <dgm:spPr/>
    </dgm:pt>
    <dgm:pt modelId="{63D624B4-770D-4753-B774-A90CDD531190}" type="pres">
      <dgm:prSet presAssocID="{0E8027B9-ECC7-47AC-B7CC-99AB3B53AEB5}" presName="hierChild4" presStyleCnt="0"/>
      <dgm:spPr/>
    </dgm:pt>
    <dgm:pt modelId="{468C4231-CE83-4E28-B013-8DB4A6408B1F}" type="pres">
      <dgm:prSet presAssocID="{0E8027B9-ECC7-47AC-B7CC-99AB3B53AEB5}" presName="hierChild5" presStyleCnt="0"/>
      <dgm:spPr/>
    </dgm:pt>
    <dgm:pt modelId="{623D6FFC-4883-4E23-846B-1CB2C72D3148}" type="pres">
      <dgm:prSet presAssocID="{5FDB6190-B3EE-4BA6-A2CB-578B19A6999E}" presName="hierChild3" presStyleCnt="0"/>
      <dgm:spPr/>
    </dgm:pt>
  </dgm:ptLst>
  <dgm:cxnLst>
    <dgm:cxn modelId="{4B9B2103-78A2-4B52-8ED2-1D3E670784FF}" srcId="{5FDB6190-B3EE-4BA6-A2CB-578B19A6999E}" destId="{7BA0076E-3EAA-46FF-997E-46568694EA48}" srcOrd="2" destOrd="0" parTransId="{DEDC21C1-A4C3-4E6F-AED6-CC2D1C3608FF}" sibTransId="{569B6B00-80AD-4878-B0BC-D27AE43F7127}"/>
    <dgm:cxn modelId="{F0979B0E-AB56-4823-83F2-D0FE4047516E}" type="presOf" srcId="{085538F8-C02E-42D0-9C5D-51C0C62411CA}" destId="{9CFC0534-EFBD-4358-BD8B-EB03C7ED8D78}" srcOrd="0" destOrd="0" presId="urn:microsoft.com/office/officeart/2005/8/layout/orgChart1"/>
    <dgm:cxn modelId="{5A14CD1D-619D-4415-B2E8-25BD942378C0}" type="presOf" srcId="{0FAABC9D-CD99-44B5-A083-5D6F7033CC30}" destId="{47548180-BD00-4883-92A5-0ED1E501217B}" srcOrd="0" destOrd="0" presId="urn:microsoft.com/office/officeart/2005/8/layout/orgChart1"/>
    <dgm:cxn modelId="{2178F922-2939-48B2-96B6-3883D3A00E3A}" type="presOf" srcId="{DEDC21C1-A4C3-4E6F-AED6-CC2D1C3608FF}" destId="{A569F568-F01D-4ED3-8EC4-F2C3A7E578B8}" srcOrd="0" destOrd="0" presId="urn:microsoft.com/office/officeart/2005/8/layout/orgChart1"/>
    <dgm:cxn modelId="{9FC6C02C-E706-4D81-8915-57FE436BFA37}" type="presOf" srcId="{75EC25A5-D2EF-41CD-9B7E-C0ABA148B4AE}" destId="{636FDF47-D43C-4A19-94C1-22054F4B3D15}" srcOrd="0" destOrd="0" presId="urn:microsoft.com/office/officeart/2005/8/layout/orgChart1"/>
    <dgm:cxn modelId="{6AC06B41-0D0D-4636-BED5-99C1CD42B17B}" type="presOf" srcId="{7BA0076E-3EAA-46FF-997E-46568694EA48}" destId="{DCAB5436-5443-441A-940C-38DD8CBD2590}" srcOrd="0" destOrd="0" presId="urn:microsoft.com/office/officeart/2005/8/layout/orgChart1"/>
    <dgm:cxn modelId="{8ACB0669-1CD0-4B82-95E5-834D8D891304}" type="presOf" srcId="{0E8027B9-ECC7-47AC-B7CC-99AB3B53AEB5}" destId="{9F4AFACB-2D1A-41CB-9E9E-523CEA64EEF9}" srcOrd="0" destOrd="0" presId="urn:microsoft.com/office/officeart/2005/8/layout/orgChart1"/>
    <dgm:cxn modelId="{76FFF370-4CF4-41B8-90AD-CE46F2C46CF0}" type="presOf" srcId="{717B1643-07CA-404E-BB0C-B191396DC661}" destId="{E139F99E-3156-45D3-8826-7675887D21A9}" srcOrd="0" destOrd="0" presId="urn:microsoft.com/office/officeart/2005/8/layout/orgChart1"/>
    <dgm:cxn modelId="{4887AC74-D6B9-488B-ABE0-8576218BBE3F}" type="presOf" srcId="{0E8027B9-ECC7-47AC-B7CC-99AB3B53AEB5}" destId="{A2D27B05-DF82-411B-9A19-577F644F9320}" srcOrd="1" destOrd="0" presId="urn:microsoft.com/office/officeart/2005/8/layout/orgChart1"/>
    <dgm:cxn modelId="{3E3A7680-A299-4340-929F-F9E8C3D852A0}" srcId="{5FDB6190-B3EE-4BA6-A2CB-578B19A6999E}" destId="{0E8027B9-ECC7-47AC-B7CC-99AB3B53AEB5}" srcOrd="3" destOrd="0" parTransId="{085538F8-C02E-42D0-9C5D-51C0C62411CA}" sibTransId="{641CBE22-3EBC-4428-981F-A8D17A8FE09F}"/>
    <dgm:cxn modelId="{73975495-4F6B-4388-BEA5-99D94BF97DB9}" srcId="{BE755A2D-961C-4F08-A5FB-2FF1C392E4A6}" destId="{5FDB6190-B3EE-4BA6-A2CB-578B19A6999E}" srcOrd="0" destOrd="0" parTransId="{30120A46-D91F-426E-B7E1-9EF014D0138C}" sibTransId="{D76E5BA2-4C39-4DF1-AF65-246F909D882E}"/>
    <dgm:cxn modelId="{7E2A24AD-3196-4B8F-8432-26E30072C417}" type="presOf" srcId="{5FDB6190-B3EE-4BA6-A2CB-578B19A6999E}" destId="{D21D329C-11BB-4267-8793-D8F832DBAFC1}" srcOrd="1" destOrd="0" presId="urn:microsoft.com/office/officeart/2005/8/layout/orgChart1"/>
    <dgm:cxn modelId="{3473FBC1-1D51-4881-B3D4-0C30964A18DF}" type="presOf" srcId="{BE755A2D-961C-4F08-A5FB-2FF1C392E4A6}" destId="{AAF1EC6D-8FB1-4FB2-9B1B-16FC687A7382}" srcOrd="0" destOrd="0" presId="urn:microsoft.com/office/officeart/2005/8/layout/orgChart1"/>
    <dgm:cxn modelId="{60E611C2-1FF0-4433-862C-BFA4102AF77D}" srcId="{5FDB6190-B3EE-4BA6-A2CB-578B19A6999E}" destId="{0FAABC9D-CD99-44B5-A083-5D6F7033CC30}" srcOrd="1" destOrd="0" parTransId="{6015C8E0-1297-43A5-B573-B34442A7BF8B}" sibTransId="{90768B91-D997-4A5F-BAE1-FB6EFB51D08C}"/>
    <dgm:cxn modelId="{CED565C8-1276-49A3-B574-6D662A5A3EF7}" type="presOf" srcId="{0FAABC9D-CD99-44B5-A083-5D6F7033CC30}" destId="{8495A362-8703-4BFC-A071-E5467344D477}" srcOrd="1" destOrd="0" presId="urn:microsoft.com/office/officeart/2005/8/layout/orgChart1"/>
    <dgm:cxn modelId="{1ECD94CC-AEFB-4334-91FA-8DE99BC7077A}" type="presOf" srcId="{7BA0076E-3EAA-46FF-997E-46568694EA48}" destId="{B598C351-2CA6-4B2B-AE57-2470B475F11F}" srcOrd="1" destOrd="0" presId="urn:microsoft.com/office/officeart/2005/8/layout/orgChart1"/>
    <dgm:cxn modelId="{1E9FC1DD-CA74-44D6-839D-8553EFC4B0BF}" type="presOf" srcId="{6015C8E0-1297-43A5-B573-B34442A7BF8B}" destId="{549EAA04-1C12-4320-8C82-AA4FEF19EACC}" srcOrd="0" destOrd="0" presId="urn:microsoft.com/office/officeart/2005/8/layout/orgChart1"/>
    <dgm:cxn modelId="{89160DDF-C86E-4D8A-9E14-496267B43090}" type="presOf" srcId="{75EC25A5-D2EF-41CD-9B7E-C0ABA148B4AE}" destId="{DBF921B6-4CB3-4A88-8C92-09576DDF3F9F}" srcOrd="1" destOrd="0" presId="urn:microsoft.com/office/officeart/2005/8/layout/orgChart1"/>
    <dgm:cxn modelId="{5BAEA6ED-41DC-405C-8643-FAC082366AED}" type="presOf" srcId="{5FDB6190-B3EE-4BA6-A2CB-578B19A6999E}" destId="{94069EB3-A40F-4B99-9568-5939A5AFE8B4}" srcOrd="0" destOrd="0" presId="urn:microsoft.com/office/officeart/2005/8/layout/orgChart1"/>
    <dgm:cxn modelId="{1E5BF3FB-78AA-4978-84CE-C53CFA28FF70}" srcId="{5FDB6190-B3EE-4BA6-A2CB-578B19A6999E}" destId="{75EC25A5-D2EF-41CD-9B7E-C0ABA148B4AE}" srcOrd="0" destOrd="0" parTransId="{717B1643-07CA-404E-BB0C-B191396DC661}" sibTransId="{5B66BBB9-3D36-4D02-B99F-B5ED886DD49E}"/>
    <dgm:cxn modelId="{5DE3C3C1-1C80-40B7-9322-216D70AA2420}" type="presParOf" srcId="{AAF1EC6D-8FB1-4FB2-9B1B-16FC687A7382}" destId="{A1A40994-2803-410C-9BB0-22D5AFA053DA}" srcOrd="0" destOrd="0" presId="urn:microsoft.com/office/officeart/2005/8/layout/orgChart1"/>
    <dgm:cxn modelId="{8B9D272C-1146-4B8D-A3D7-D84AF95D11BD}" type="presParOf" srcId="{A1A40994-2803-410C-9BB0-22D5AFA053DA}" destId="{1139469A-5BA7-445A-9AFB-E8DA6B05A6FE}" srcOrd="0" destOrd="0" presId="urn:microsoft.com/office/officeart/2005/8/layout/orgChart1"/>
    <dgm:cxn modelId="{B299EBE4-9AB5-4555-A41D-DDA189406ECA}" type="presParOf" srcId="{1139469A-5BA7-445A-9AFB-E8DA6B05A6FE}" destId="{94069EB3-A40F-4B99-9568-5939A5AFE8B4}" srcOrd="0" destOrd="0" presId="urn:microsoft.com/office/officeart/2005/8/layout/orgChart1"/>
    <dgm:cxn modelId="{8609FBB9-4FAF-4728-BE6E-91B3A2B640F4}" type="presParOf" srcId="{1139469A-5BA7-445A-9AFB-E8DA6B05A6FE}" destId="{D21D329C-11BB-4267-8793-D8F832DBAFC1}" srcOrd="1" destOrd="0" presId="urn:microsoft.com/office/officeart/2005/8/layout/orgChart1"/>
    <dgm:cxn modelId="{436906FF-DFD3-4BDF-BB02-02CFDC9E794E}" type="presParOf" srcId="{A1A40994-2803-410C-9BB0-22D5AFA053DA}" destId="{62E32E66-A87A-421E-A155-26899890F367}" srcOrd="1" destOrd="0" presId="urn:microsoft.com/office/officeart/2005/8/layout/orgChart1"/>
    <dgm:cxn modelId="{648EC2A1-A2D3-42D0-B9C3-1595E5088BFD}" type="presParOf" srcId="{62E32E66-A87A-421E-A155-26899890F367}" destId="{E139F99E-3156-45D3-8826-7675887D21A9}" srcOrd="0" destOrd="0" presId="urn:microsoft.com/office/officeart/2005/8/layout/orgChart1"/>
    <dgm:cxn modelId="{AAEE1040-01F2-47EB-BBF7-34430A593E07}" type="presParOf" srcId="{62E32E66-A87A-421E-A155-26899890F367}" destId="{7217679A-A639-43A7-87D5-9C066BA5F019}" srcOrd="1" destOrd="0" presId="urn:microsoft.com/office/officeart/2005/8/layout/orgChart1"/>
    <dgm:cxn modelId="{C3CDF18E-1879-4FB5-A02B-BE2EA64D6F3A}" type="presParOf" srcId="{7217679A-A639-43A7-87D5-9C066BA5F019}" destId="{373B1341-A0A7-43A2-A1C4-D3CB402731D4}" srcOrd="0" destOrd="0" presId="urn:microsoft.com/office/officeart/2005/8/layout/orgChart1"/>
    <dgm:cxn modelId="{98BA8141-DF45-47C5-9E8D-D69A660A10EE}" type="presParOf" srcId="{373B1341-A0A7-43A2-A1C4-D3CB402731D4}" destId="{636FDF47-D43C-4A19-94C1-22054F4B3D15}" srcOrd="0" destOrd="0" presId="urn:microsoft.com/office/officeart/2005/8/layout/orgChart1"/>
    <dgm:cxn modelId="{4CA67D91-ABBD-4E51-B030-060567BE3212}" type="presParOf" srcId="{373B1341-A0A7-43A2-A1C4-D3CB402731D4}" destId="{DBF921B6-4CB3-4A88-8C92-09576DDF3F9F}" srcOrd="1" destOrd="0" presId="urn:microsoft.com/office/officeart/2005/8/layout/orgChart1"/>
    <dgm:cxn modelId="{C3A997B7-200D-4DEE-ADFF-A2750B5DD5C6}" type="presParOf" srcId="{7217679A-A639-43A7-87D5-9C066BA5F019}" destId="{77B8BA18-09D9-4426-9FC5-5F1830B5B519}" srcOrd="1" destOrd="0" presId="urn:microsoft.com/office/officeart/2005/8/layout/orgChart1"/>
    <dgm:cxn modelId="{8CC7FE1F-B225-4D72-BE93-A63FC9104EAF}" type="presParOf" srcId="{7217679A-A639-43A7-87D5-9C066BA5F019}" destId="{07EAC303-EE02-4BFD-9A77-67BF8A28D19D}" srcOrd="2" destOrd="0" presId="urn:microsoft.com/office/officeart/2005/8/layout/orgChart1"/>
    <dgm:cxn modelId="{868F84EA-7C18-46EB-A859-FD90E863C46E}" type="presParOf" srcId="{62E32E66-A87A-421E-A155-26899890F367}" destId="{549EAA04-1C12-4320-8C82-AA4FEF19EACC}" srcOrd="2" destOrd="0" presId="urn:microsoft.com/office/officeart/2005/8/layout/orgChart1"/>
    <dgm:cxn modelId="{9AC6ECBB-7BD6-40A4-AFFF-B299511A108B}" type="presParOf" srcId="{62E32E66-A87A-421E-A155-26899890F367}" destId="{E5709EBF-1D14-4BEE-8EAB-E905566A0385}" srcOrd="3" destOrd="0" presId="urn:microsoft.com/office/officeart/2005/8/layout/orgChart1"/>
    <dgm:cxn modelId="{0492E04F-7A79-4D2B-88BD-383773D55F4E}" type="presParOf" srcId="{E5709EBF-1D14-4BEE-8EAB-E905566A0385}" destId="{79DAD431-07BF-4CD1-AC1C-567AAB2A4814}" srcOrd="0" destOrd="0" presId="urn:microsoft.com/office/officeart/2005/8/layout/orgChart1"/>
    <dgm:cxn modelId="{39EEC3A2-82A2-4450-A32F-19E86E1657C3}" type="presParOf" srcId="{79DAD431-07BF-4CD1-AC1C-567AAB2A4814}" destId="{47548180-BD00-4883-92A5-0ED1E501217B}" srcOrd="0" destOrd="0" presId="urn:microsoft.com/office/officeart/2005/8/layout/orgChart1"/>
    <dgm:cxn modelId="{C5B23684-2EB2-4659-8506-0FA820AA9F6B}" type="presParOf" srcId="{79DAD431-07BF-4CD1-AC1C-567AAB2A4814}" destId="{8495A362-8703-4BFC-A071-E5467344D477}" srcOrd="1" destOrd="0" presId="urn:microsoft.com/office/officeart/2005/8/layout/orgChart1"/>
    <dgm:cxn modelId="{73006B0E-6125-4649-90B4-90BC47466AAB}" type="presParOf" srcId="{E5709EBF-1D14-4BEE-8EAB-E905566A0385}" destId="{D6B7B39E-BDBA-48FA-A6DF-459053A2FCFB}" srcOrd="1" destOrd="0" presId="urn:microsoft.com/office/officeart/2005/8/layout/orgChart1"/>
    <dgm:cxn modelId="{B6231187-451A-4B34-B0DF-BDB6E02E648D}" type="presParOf" srcId="{E5709EBF-1D14-4BEE-8EAB-E905566A0385}" destId="{73BDDCA4-7B47-454D-9570-173BA51D31CC}" srcOrd="2" destOrd="0" presId="urn:microsoft.com/office/officeart/2005/8/layout/orgChart1"/>
    <dgm:cxn modelId="{17D582F8-48D6-4A78-A58B-971C547D22EE}" type="presParOf" srcId="{62E32E66-A87A-421E-A155-26899890F367}" destId="{A569F568-F01D-4ED3-8EC4-F2C3A7E578B8}" srcOrd="4" destOrd="0" presId="urn:microsoft.com/office/officeart/2005/8/layout/orgChart1"/>
    <dgm:cxn modelId="{4F33DEB6-E8A3-4C63-8899-EF60A95DB50F}" type="presParOf" srcId="{62E32E66-A87A-421E-A155-26899890F367}" destId="{11F475D7-5625-4D4C-9823-4EDF35437905}" srcOrd="5" destOrd="0" presId="urn:microsoft.com/office/officeart/2005/8/layout/orgChart1"/>
    <dgm:cxn modelId="{27785329-3909-4C7E-BBA7-38F0E0AD5AD1}" type="presParOf" srcId="{11F475D7-5625-4D4C-9823-4EDF35437905}" destId="{5C20A5A8-66F3-4A95-B6F6-769E25D90BBB}" srcOrd="0" destOrd="0" presId="urn:microsoft.com/office/officeart/2005/8/layout/orgChart1"/>
    <dgm:cxn modelId="{00E8AB08-A3C4-401E-8F62-A9C518A4B8E6}" type="presParOf" srcId="{5C20A5A8-66F3-4A95-B6F6-769E25D90BBB}" destId="{DCAB5436-5443-441A-940C-38DD8CBD2590}" srcOrd="0" destOrd="0" presId="urn:microsoft.com/office/officeart/2005/8/layout/orgChart1"/>
    <dgm:cxn modelId="{C857587B-76E7-42AD-BB52-77B8A7D0A167}" type="presParOf" srcId="{5C20A5A8-66F3-4A95-B6F6-769E25D90BBB}" destId="{B598C351-2CA6-4B2B-AE57-2470B475F11F}" srcOrd="1" destOrd="0" presId="urn:microsoft.com/office/officeart/2005/8/layout/orgChart1"/>
    <dgm:cxn modelId="{A526320B-BE0B-4830-B7E5-D89B221642F7}" type="presParOf" srcId="{11F475D7-5625-4D4C-9823-4EDF35437905}" destId="{273D85B8-B859-488B-95A5-EDE6526BBEC8}" srcOrd="1" destOrd="0" presId="urn:microsoft.com/office/officeart/2005/8/layout/orgChart1"/>
    <dgm:cxn modelId="{13D51E55-7043-463C-8B28-5A11BA4815DF}" type="presParOf" srcId="{11F475D7-5625-4D4C-9823-4EDF35437905}" destId="{860798CF-EE7B-48B4-9EC9-50D188ADADE7}" srcOrd="2" destOrd="0" presId="urn:microsoft.com/office/officeart/2005/8/layout/orgChart1"/>
    <dgm:cxn modelId="{763796FA-4756-4813-993F-30A64BC92799}" type="presParOf" srcId="{62E32E66-A87A-421E-A155-26899890F367}" destId="{9CFC0534-EFBD-4358-BD8B-EB03C7ED8D78}" srcOrd="6" destOrd="0" presId="urn:microsoft.com/office/officeart/2005/8/layout/orgChart1"/>
    <dgm:cxn modelId="{2B0201C8-720F-4782-AA34-CCEF203FB923}" type="presParOf" srcId="{62E32E66-A87A-421E-A155-26899890F367}" destId="{5BA18009-E376-41AA-87C8-456FA4A71B2E}" srcOrd="7" destOrd="0" presId="urn:microsoft.com/office/officeart/2005/8/layout/orgChart1"/>
    <dgm:cxn modelId="{5C59AE91-CF18-486D-B433-5EB02B0E04EA}" type="presParOf" srcId="{5BA18009-E376-41AA-87C8-456FA4A71B2E}" destId="{9A5C32C5-6DF8-4BAE-B2A8-404C80F43847}" srcOrd="0" destOrd="0" presId="urn:microsoft.com/office/officeart/2005/8/layout/orgChart1"/>
    <dgm:cxn modelId="{C850365C-8286-4AE3-873F-4B29484EB62A}" type="presParOf" srcId="{9A5C32C5-6DF8-4BAE-B2A8-404C80F43847}" destId="{9F4AFACB-2D1A-41CB-9E9E-523CEA64EEF9}" srcOrd="0" destOrd="0" presId="urn:microsoft.com/office/officeart/2005/8/layout/orgChart1"/>
    <dgm:cxn modelId="{1BA7297E-AC36-4544-A697-16BFCBE78935}" type="presParOf" srcId="{9A5C32C5-6DF8-4BAE-B2A8-404C80F43847}" destId="{A2D27B05-DF82-411B-9A19-577F644F9320}" srcOrd="1" destOrd="0" presId="urn:microsoft.com/office/officeart/2005/8/layout/orgChart1"/>
    <dgm:cxn modelId="{96D1EB41-8204-4076-A14E-A622ABE1863A}" type="presParOf" srcId="{5BA18009-E376-41AA-87C8-456FA4A71B2E}" destId="{63D624B4-770D-4753-B774-A90CDD531190}" srcOrd="1" destOrd="0" presId="urn:microsoft.com/office/officeart/2005/8/layout/orgChart1"/>
    <dgm:cxn modelId="{3EE407B2-AC84-462C-A406-E110C00158A0}" type="presParOf" srcId="{5BA18009-E376-41AA-87C8-456FA4A71B2E}" destId="{468C4231-CE83-4E28-B013-8DB4A6408B1F}" srcOrd="2" destOrd="0" presId="urn:microsoft.com/office/officeart/2005/8/layout/orgChart1"/>
    <dgm:cxn modelId="{CFB3D930-E18E-41C5-ACC6-EF935B205D95}" type="presParOf" srcId="{A1A40994-2803-410C-9BB0-22D5AFA053DA}" destId="{623D6FFC-4883-4E23-846B-1CB2C72D3148}"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C0534-EFBD-4358-BD8B-EB03C7ED8D78}">
      <dsp:nvSpPr>
        <dsp:cNvPr id="0" name=""/>
        <dsp:cNvSpPr/>
      </dsp:nvSpPr>
      <dsp:spPr>
        <a:xfrm>
          <a:off x="4967857" y="2776910"/>
          <a:ext cx="3876140" cy="442540"/>
        </a:xfrm>
        <a:custGeom>
          <a:avLst/>
          <a:gdLst/>
          <a:ahLst/>
          <a:cxnLst/>
          <a:rect l="0" t="0" r="0" b="0"/>
          <a:pathLst>
            <a:path>
              <a:moveTo>
                <a:pt x="0" y="0"/>
              </a:moveTo>
              <a:lnTo>
                <a:pt x="0" y="221270"/>
              </a:lnTo>
              <a:lnTo>
                <a:pt x="3876140" y="221270"/>
              </a:lnTo>
              <a:lnTo>
                <a:pt x="387614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A569F568-F01D-4ED3-8EC4-F2C3A7E578B8}">
      <dsp:nvSpPr>
        <dsp:cNvPr id="0" name=""/>
        <dsp:cNvSpPr/>
      </dsp:nvSpPr>
      <dsp:spPr>
        <a:xfrm>
          <a:off x="4967857" y="2776910"/>
          <a:ext cx="1260903" cy="442540"/>
        </a:xfrm>
        <a:custGeom>
          <a:avLst/>
          <a:gdLst/>
          <a:ahLst/>
          <a:cxnLst/>
          <a:rect l="0" t="0" r="0" b="0"/>
          <a:pathLst>
            <a:path>
              <a:moveTo>
                <a:pt x="0" y="0"/>
              </a:moveTo>
              <a:lnTo>
                <a:pt x="0" y="221270"/>
              </a:lnTo>
              <a:lnTo>
                <a:pt x="1260903" y="221270"/>
              </a:lnTo>
              <a:lnTo>
                <a:pt x="1260903"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49EAA04-1C12-4320-8C82-AA4FEF19EACC}">
      <dsp:nvSpPr>
        <dsp:cNvPr id="0" name=""/>
        <dsp:cNvSpPr/>
      </dsp:nvSpPr>
      <dsp:spPr>
        <a:xfrm>
          <a:off x="3652541" y="2776910"/>
          <a:ext cx="1315315" cy="442540"/>
        </a:xfrm>
        <a:custGeom>
          <a:avLst/>
          <a:gdLst/>
          <a:ahLst/>
          <a:cxnLst/>
          <a:rect l="0" t="0" r="0" b="0"/>
          <a:pathLst>
            <a:path>
              <a:moveTo>
                <a:pt x="1315315" y="0"/>
              </a:moveTo>
              <a:lnTo>
                <a:pt x="1315315" y="221270"/>
              </a:lnTo>
              <a:lnTo>
                <a:pt x="0" y="221270"/>
              </a:lnTo>
              <a:lnTo>
                <a:pt x="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139F99E-3156-45D3-8826-7675887D21A9}">
      <dsp:nvSpPr>
        <dsp:cNvPr id="0" name=""/>
        <dsp:cNvSpPr/>
      </dsp:nvSpPr>
      <dsp:spPr>
        <a:xfrm>
          <a:off x="1080926" y="2776910"/>
          <a:ext cx="3886930" cy="442540"/>
        </a:xfrm>
        <a:custGeom>
          <a:avLst/>
          <a:gdLst/>
          <a:ahLst/>
          <a:cxnLst/>
          <a:rect l="0" t="0" r="0" b="0"/>
          <a:pathLst>
            <a:path>
              <a:moveTo>
                <a:pt x="3886930" y="0"/>
              </a:moveTo>
              <a:lnTo>
                <a:pt x="3886930" y="221270"/>
              </a:lnTo>
              <a:lnTo>
                <a:pt x="0" y="221270"/>
              </a:lnTo>
              <a:lnTo>
                <a:pt x="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4069EB3-A40F-4B99-9568-5939A5AFE8B4}">
      <dsp:nvSpPr>
        <dsp:cNvPr id="0" name=""/>
        <dsp:cNvSpPr/>
      </dsp:nvSpPr>
      <dsp:spPr>
        <a:xfrm>
          <a:off x="1462028" y="1145547"/>
          <a:ext cx="7011657" cy="1631363"/>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0"/>
            </a:spcAft>
            <a:buNone/>
          </a:pPr>
          <a:r>
            <a:rPr lang="en-US" sz="3200" b="1" kern="1200" dirty="0">
              <a:solidFill>
                <a:srgbClr val="002060"/>
              </a:solidFill>
            </a:rPr>
            <a:t>Over 80 years of research has shown</a:t>
          </a:r>
        </a:p>
        <a:p>
          <a:pPr marL="0" lvl="0" indent="0" algn="ctr" defTabSz="1422400">
            <a:lnSpc>
              <a:spcPct val="100000"/>
            </a:lnSpc>
            <a:spcBef>
              <a:spcPct val="0"/>
            </a:spcBef>
            <a:spcAft>
              <a:spcPts val="0"/>
            </a:spcAft>
            <a:buNone/>
          </a:pPr>
          <a:r>
            <a:rPr lang="en-US" sz="3200" b="1" kern="1200" dirty="0">
              <a:solidFill>
                <a:srgbClr val="002060"/>
              </a:solidFill>
            </a:rPr>
            <a:t>that placement in the general education setting positively impacts outcomes!</a:t>
          </a:r>
        </a:p>
      </dsp:txBody>
      <dsp:txXfrm>
        <a:off x="1462028" y="1145547"/>
        <a:ext cx="7011657" cy="1631363"/>
      </dsp:txXfrm>
    </dsp:sp>
    <dsp:sp modelId="{636FDF47-D43C-4A19-94C1-22054F4B3D15}">
      <dsp:nvSpPr>
        <dsp:cNvPr id="0" name=""/>
        <dsp:cNvSpPr/>
      </dsp:nvSpPr>
      <dsp:spPr>
        <a:xfrm>
          <a:off x="2276" y="3219451"/>
          <a:ext cx="2157301" cy="1053668"/>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hlinkClick xmlns:r="http://schemas.openxmlformats.org/officeDocument/2006/relationships" r:id="rId1"/>
            </a:rPr>
            <a:t>Carlberg &amp; Kavale (1980)</a:t>
          </a:r>
          <a:endParaRPr lang="en-US" sz="1600" kern="1200" dirty="0">
            <a:solidFill>
              <a:srgbClr val="000000"/>
            </a:solidFill>
          </a:endParaRPr>
        </a:p>
        <a:p>
          <a:pPr marL="0" lvl="0" indent="0" algn="ctr" defTabSz="711200">
            <a:lnSpc>
              <a:spcPct val="90000"/>
            </a:lnSpc>
            <a:spcBef>
              <a:spcPct val="0"/>
            </a:spcBef>
            <a:spcAft>
              <a:spcPct val="35000"/>
            </a:spcAft>
            <a:buNone/>
          </a:pPr>
          <a:r>
            <a:rPr lang="en-US" sz="1400" kern="1200" dirty="0">
              <a:solidFill>
                <a:srgbClr val="000000"/>
              </a:solidFill>
            </a:rPr>
            <a:t>50 research studies </a:t>
          </a:r>
          <a:br>
            <a:rPr lang="en-US" sz="1400" kern="1200" dirty="0">
              <a:solidFill>
                <a:srgbClr val="000000"/>
              </a:solidFill>
            </a:rPr>
          </a:br>
          <a:r>
            <a:rPr lang="en-US" sz="1400" kern="1200" dirty="0">
              <a:solidFill>
                <a:srgbClr val="000000"/>
              </a:solidFill>
            </a:rPr>
            <a:t>from 1932 – 1970</a:t>
          </a:r>
        </a:p>
      </dsp:txBody>
      <dsp:txXfrm>
        <a:off x="2276" y="3219451"/>
        <a:ext cx="2157301" cy="1053668"/>
      </dsp:txXfrm>
    </dsp:sp>
    <dsp:sp modelId="{47548180-BD00-4883-92A5-0ED1E501217B}">
      <dsp:nvSpPr>
        <dsp:cNvPr id="0" name=""/>
        <dsp:cNvSpPr/>
      </dsp:nvSpPr>
      <dsp:spPr>
        <a:xfrm>
          <a:off x="2602118" y="3219451"/>
          <a:ext cx="2100846" cy="1053668"/>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hlinkClick xmlns:r="http://schemas.openxmlformats.org/officeDocument/2006/relationships" r:id="rId2"/>
            </a:rPr>
            <a:t>Wang &amp; Baker (1985)</a:t>
          </a:r>
          <a:endParaRPr lang="en-US" sz="1800" kern="1200" dirty="0">
            <a:solidFill>
              <a:srgbClr val="000000"/>
            </a:solidFill>
          </a:endParaRPr>
        </a:p>
        <a:p>
          <a:pPr marL="0" lvl="0" indent="0" algn="ctr" defTabSz="800100">
            <a:lnSpc>
              <a:spcPct val="90000"/>
            </a:lnSpc>
            <a:spcBef>
              <a:spcPct val="0"/>
            </a:spcBef>
            <a:spcAft>
              <a:spcPct val="35000"/>
            </a:spcAft>
            <a:buNone/>
          </a:pPr>
          <a:r>
            <a:rPr lang="en-US" sz="1400" kern="1200" dirty="0">
              <a:solidFill>
                <a:srgbClr val="000000"/>
              </a:solidFill>
            </a:rPr>
            <a:t>Meta-analysis</a:t>
          </a:r>
          <a:br>
            <a:rPr lang="en-US" sz="1400" kern="1200" dirty="0">
              <a:solidFill>
                <a:srgbClr val="000000"/>
              </a:solidFill>
            </a:rPr>
          </a:br>
          <a:r>
            <a:rPr lang="en-US" sz="1400" kern="1200" dirty="0">
              <a:solidFill>
                <a:srgbClr val="000000"/>
              </a:solidFill>
            </a:rPr>
            <a:t>from 1975 – 1984</a:t>
          </a:r>
        </a:p>
      </dsp:txBody>
      <dsp:txXfrm>
        <a:off x="2602118" y="3219451"/>
        <a:ext cx="2100846" cy="1053668"/>
      </dsp:txXfrm>
    </dsp:sp>
    <dsp:sp modelId="{DCAB5436-5443-441A-940C-38DD8CBD2590}">
      <dsp:nvSpPr>
        <dsp:cNvPr id="0" name=""/>
        <dsp:cNvSpPr/>
      </dsp:nvSpPr>
      <dsp:spPr>
        <a:xfrm>
          <a:off x="5145505" y="3219451"/>
          <a:ext cx="2166510" cy="1053668"/>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hlinkClick xmlns:r="http://schemas.openxmlformats.org/officeDocument/2006/relationships" r:id="rId3"/>
            </a:rPr>
            <a:t>Oh-Young &amp; Filler (2015)</a:t>
          </a:r>
          <a:endParaRPr lang="en-US" sz="1600" kern="1200" dirty="0">
            <a:solidFill>
              <a:srgbClr val="000000"/>
            </a:solidFill>
          </a:endParaRPr>
        </a:p>
        <a:p>
          <a:pPr marL="0" lvl="0" indent="0" algn="ctr" defTabSz="711200">
            <a:lnSpc>
              <a:spcPct val="90000"/>
            </a:lnSpc>
            <a:spcBef>
              <a:spcPct val="0"/>
            </a:spcBef>
            <a:spcAft>
              <a:spcPct val="35000"/>
            </a:spcAft>
            <a:buNone/>
          </a:pPr>
          <a:r>
            <a:rPr lang="en-US" sz="1400" kern="1200" dirty="0">
              <a:solidFill>
                <a:srgbClr val="000000"/>
              </a:solidFill>
            </a:rPr>
            <a:t>Research studies</a:t>
          </a:r>
          <a:br>
            <a:rPr lang="en-US" sz="1400" kern="1200" dirty="0">
              <a:solidFill>
                <a:srgbClr val="000000"/>
              </a:solidFill>
            </a:rPr>
          </a:br>
          <a:r>
            <a:rPr lang="en-US" sz="1400" kern="1200" dirty="0">
              <a:solidFill>
                <a:srgbClr val="000000"/>
              </a:solidFill>
            </a:rPr>
            <a:t>from 1980 – 2013</a:t>
          </a:r>
        </a:p>
      </dsp:txBody>
      <dsp:txXfrm>
        <a:off x="5145505" y="3219451"/>
        <a:ext cx="2166510" cy="1053668"/>
      </dsp:txXfrm>
    </dsp:sp>
    <dsp:sp modelId="{9F4AFACB-2D1A-41CB-9E9E-523CEA64EEF9}">
      <dsp:nvSpPr>
        <dsp:cNvPr id="0" name=""/>
        <dsp:cNvSpPr/>
      </dsp:nvSpPr>
      <dsp:spPr>
        <a:xfrm>
          <a:off x="7754557" y="3219451"/>
          <a:ext cx="2178880" cy="1053668"/>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hlinkClick xmlns:r="http://schemas.openxmlformats.org/officeDocument/2006/relationships" r:id="rId4"/>
            </a:rPr>
            <a:t>Theobald, et al. (2018</a:t>
          </a:r>
          <a:r>
            <a:rPr lang="en-US" sz="1800" kern="1200" dirty="0">
              <a:solidFill>
                <a:srgbClr val="000000"/>
              </a:solidFill>
              <a:hlinkClick xmlns:r="http://schemas.openxmlformats.org/officeDocument/2006/relationships" r:id="rId4"/>
            </a:rPr>
            <a:t>)</a:t>
          </a:r>
          <a:endParaRPr lang="en-US" sz="1800" kern="1200" dirty="0">
            <a:solidFill>
              <a:srgbClr val="000000"/>
            </a:solidFill>
          </a:endParaRPr>
        </a:p>
        <a:p>
          <a:pPr marL="0" lvl="0" indent="0" algn="ctr" defTabSz="711200">
            <a:lnSpc>
              <a:spcPct val="90000"/>
            </a:lnSpc>
            <a:spcBef>
              <a:spcPct val="0"/>
            </a:spcBef>
            <a:spcAft>
              <a:spcPct val="35000"/>
            </a:spcAft>
            <a:buNone/>
          </a:pPr>
          <a:r>
            <a:rPr lang="en-US" sz="1400" kern="1200" dirty="0">
              <a:solidFill>
                <a:srgbClr val="000000"/>
              </a:solidFill>
            </a:rPr>
            <a:t>WA Study on</a:t>
          </a:r>
          <a:br>
            <a:rPr lang="en-US" sz="1400" kern="1200" dirty="0">
              <a:solidFill>
                <a:srgbClr val="000000"/>
              </a:solidFill>
            </a:rPr>
          </a:br>
          <a:r>
            <a:rPr lang="en-US" sz="1400" kern="1200" dirty="0">
              <a:solidFill>
                <a:srgbClr val="000000"/>
              </a:solidFill>
            </a:rPr>
            <a:t>CTE &amp; Outcomes</a:t>
          </a:r>
        </a:p>
      </dsp:txBody>
      <dsp:txXfrm>
        <a:off x="7754557" y="3219451"/>
        <a:ext cx="2178880" cy="10536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D924BCBF-C69F-4D89-BAD6-50AE7C720EA0}" type="slidenum">
              <a:rPr lang="en-US" smtClean="0"/>
              <a:t>‹#›</a:t>
            </a:fld>
            <a:endParaRPr lang="en-US"/>
          </a:p>
        </p:txBody>
      </p:sp>
    </p:spTree>
    <p:extLst>
      <p:ext uri="{BB962C8B-B14F-4D97-AF65-F5344CB8AC3E}">
        <p14:creationId xmlns:p14="http://schemas.microsoft.com/office/powerpoint/2010/main" val="193708846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881032E-8435-4810-B872-D429860A9133}" type="slidenum">
              <a:rPr lang="en-US" smtClean="0"/>
              <a:t>‹#›</a:t>
            </a:fld>
            <a:endParaRPr lang="en-US"/>
          </a:p>
        </p:txBody>
      </p:sp>
    </p:spTree>
    <p:extLst>
      <p:ext uri="{BB962C8B-B14F-4D97-AF65-F5344CB8AC3E}">
        <p14:creationId xmlns:p14="http://schemas.microsoft.com/office/powerpoint/2010/main" val="157327999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89405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951435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03297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881032E-8435-4810-B872-D429860A9133}" type="slidenum">
              <a:rPr lang="en-US" smtClean="0"/>
              <a:t>13</a:t>
            </a:fld>
            <a:endParaRPr lang="en-US"/>
          </a:p>
        </p:txBody>
      </p:sp>
    </p:spTree>
    <p:extLst>
      <p:ext uri="{BB962C8B-B14F-4D97-AF65-F5344CB8AC3E}">
        <p14:creationId xmlns:p14="http://schemas.microsoft.com/office/powerpoint/2010/main" val="185002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a:t>
            </a:r>
            <a:r>
              <a:rPr lang="en-US" baseline="0" dirty="0"/>
              <a:t>chart shows 2017-18 graduation rates (Indicator B-1) - the percentage of all students (blue line) and students with disabilities (red line) that graduated within 4 years, 5 years, 6 years, and 7 years – which helps to account for those students for whom the IEP team decided the student needed more than 4 years to graduate.  These data are cause for both celebration and concern:</a:t>
            </a:r>
          </a:p>
          <a:p>
            <a:pPr marL="171425" indent="-171425">
              <a:buFont typeface="Arial" panose="020B0604020202020204" pitchFamily="34" charset="0"/>
              <a:buChar char="•"/>
            </a:pPr>
            <a:r>
              <a:rPr lang="en-US" baseline="0" dirty="0"/>
              <a:t>[Celebration] - The gap gets narrower the more years the student has to graduate.   </a:t>
            </a:r>
          </a:p>
          <a:p>
            <a:pPr marL="171425" indent="-171425">
              <a:buFont typeface="Arial" panose="020B0604020202020204" pitchFamily="34" charset="0"/>
              <a:buChar char="•"/>
            </a:pPr>
            <a:r>
              <a:rPr lang="en-US" baseline="0" dirty="0"/>
              <a:t>[Concern] - There is still a gap between the two groups.  Note: all students includes students with disabilities, so if you remove students with disabilities from the all students group, the gap would be wider. </a:t>
            </a:r>
          </a:p>
          <a:p>
            <a:endParaRPr lang="en-US" baseline="0" dirty="0"/>
          </a:p>
        </p:txBody>
      </p:sp>
      <p:sp>
        <p:nvSpPr>
          <p:cNvPr id="4" name="Slide Number Placeholder 3"/>
          <p:cNvSpPr>
            <a:spLocks noGrp="1"/>
          </p:cNvSpPr>
          <p:nvPr>
            <p:ph type="sldNum" sz="quarter" idx="10"/>
          </p:nvPr>
        </p:nvSpPr>
        <p:spPr/>
        <p:txBody>
          <a:bodyPr/>
          <a:lstStyle/>
          <a:p>
            <a:fld id="{E881032E-8435-4810-B872-D429860A9133}" type="slidenum">
              <a:rPr lang="en-US" smtClean="0"/>
              <a:t>14</a:t>
            </a:fld>
            <a:endParaRPr lang="en-US" dirty="0"/>
          </a:p>
        </p:txBody>
      </p:sp>
    </p:spTree>
    <p:extLst>
      <p:ext uri="{BB962C8B-B14F-4D97-AF65-F5344CB8AC3E}">
        <p14:creationId xmlns:p14="http://schemas.microsoft.com/office/powerpoint/2010/main" val="8683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n-lt"/>
                <a:ea typeface="+mn-ea"/>
                <a:cs typeface="+mn-cs"/>
              </a:rPr>
              <a:t>Of 2018 11</a:t>
            </a:r>
            <a:r>
              <a:rPr lang="en-US" sz="1400" b="0" kern="1200" baseline="30000" dirty="0">
                <a:solidFill>
                  <a:schemeClr val="tx1"/>
                </a:solidFill>
                <a:effectLst/>
                <a:latin typeface="+mn-lt"/>
                <a:ea typeface="+mn-ea"/>
                <a:cs typeface="+mn-cs"/>
              </a:rPr>
              <a:t>th</a:t>
            </a:r>
            <a:r>
              <a:rPr lang="en-US" sz="1400" b="0" kern="1200" dirty="0">
                <a:solidFill>
                  <a:schemeClr val="tx1"/>
                </a:solidFill>
                <a:effectLst/>
                <a:latin typeface="+mn-lt"/>
                <a:ea typeface="+mn-ea"/>
                <a:cs typeface="+mn-cs"/>
              </a:rPr>
              <a:t> graders with disabilities… 1,879 of them took the 3</a:t>
            </a:r>
            <a:r>
              <a:rPr lang="en-US" sz="1400" b="0" kern="1200" baseline="30000" dirty="0">
                <a:solidFill>
                  <a:schemeClr val="tx1"/>
                </a:solidFill>
                <a:effectLst/>
                <a:latin typeface="+mn-lt"/>
                <a:ea typeface="+mn-ea"/>
                <a:cs typeface="+mn-cs"/>
              </a:rPr>
              <a:t>rd</a:t>
            </a:r>
            <a:r>
              <a:rPr lang="en-US" sz="1400" b="0" kern="1200" dirty="0">
                <a:solidFill>
                  <a:schemeClr val="tx1"/>
                </a:solidFill>
                <a:effectLst/>
                <a:latin typeface="+mn-lt"/>
                <a:ea typeface="+mn-ea"/>
                <a:cs typeface="+mn-cs"/>
              </a:rPr>
              <a:t> grade math (1,315 for</a:t>
            </a:r>
            <a:r>
              <a:rPr lang="en-US" sz="1400" b="0" kern="1200" baseline="0" dirty="0">
                <a:solidFill>
                  <a:schemeClr val="tx1"/>
                </a:solidFill>
                <a:effectLst/>
                <a:latin typeface="+mn-lt"/>
                <a:ea typeface="+mn-ea"/>
                <a:cs typeface="+mn-cs"/>
              </a:rPr>
              <a:t> ELA</a:t>
            </a:r>
            <a:r>
              <a:rPr lang="en-US" sz="1400" b="0" kern="1200" dirty="0">
                <a:solidFill>
                  <a:schemeClr val="tx1"/>
                </a:solidFill>
                <a:effectLst/>
                <a:latin typeface="+mn-lt"/>
                <a:ea typeface="+mn-ea"/>
                <a:cs typeface="+mn-cs"/>
              </a:rPr>
              <a:t>), - w</a:t>
            </a:r>
            <a:r>
              <a:rPr lang="en-US" sz="1400" b="0" kern="1200" baseline="0" dirty="0">
                <a:solidFill>
                  <a:schemeClr val="tx1"/>
                </a:solidFill>
                <a:effectLst/>
                <a:latin typeface="+mn-lt"/>
                <a:ea typeface="+mn-ea"/>
                <a:cs typeface="+mn-cs"/>
              </a:rPr>
              <a:t>ithout attempting an on-grade-level retake or a higher off-grade-level test. ~20% of all SWDs </a:t>
            </a:r>
            <a:r>
              <a:rPr lang="en-US" sz="1400" b="0" kern="1200" baseline="0">
                <a:solidFill>
                  <a:schemeClr val="tx1"/>
                </a:solidFill>
                <a:effectLst/>
                <a:latin typeface="+mn-lt"/>
                <a:ea typeface="+mn-ea"/>
                <a:cs typeface="+mn-cs"/>
              </a:rPr>
              <a:t>were routed to </a:t>
            </a:r>
            <a:r>
              <a:rPr lang="en-US" sz="1400" b="0" kern="1200" baseline="0" dirty="0">
                <a:solidFill>
                  <a:schemeClr val="tx1"/>
                </a:solidFill>
                <a:effectLst/>
                <a:latin typeface="+mn-lt"/>
                <a:ea typeface="+mn-ea"/>
                <a:cs typeface="+mn-cs"/>
              </a:rPr>
              <a:t>the lowest possible option.</a:t>
            </a:r>
            <a:endParaRPr lang="en-US" sz="1400" b="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E881032E-8435-4810-B872-D429860A9133}" type="slidenum">
              <a:rPr lang="en-US" smtClean="0"/>
              <a:t>15</a:t>
            </a:fld>
            <a:endParaRPr lang="en-US" dirty="0"/>
          </a:p>
        </p:txBody>
      </p:sp>
    </p:spTree>
    <p:extLst>
      <p:ext uri="{BB962C8B-B14F-4D97-AF65-F5344CB8AC3E}">
        <p14:creationId xmlns:p14="http://schemas.microsoft.com/office/powerpoint/2010/main" val="138769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8113" y="449263"/>
            <a:ext cx="4344987" cy="2443162"/>
          </a:xfrm>
        </p:spPr>
      </p:sp>
      <p:sp>
        <p:nvSpPr>
          <p:cNvPr id="3" name="Notes Placeholder 2"/>
          <p:cNvSpPr>
            <a:spLocks noGrp="1"/>
          </p:cNvSpPr>
          <p:nvPr>
            <p:ph type="body" idx="1"/>
          </p:nvPr>
        </p:nvSpPr>
        <p:spPr/>
        <p:txBody>
          <a:bodyPr/>
          <a:lstStyle/>
          <a:p>
            <a:r>
              <a:rPr lang="en-US" baseline="0" dirty="0"/>
              <a:t>One year after students with IEPs leave high school, district staff contact them to complete the post-school survey (through the Center for Change in Transition Services website).  The survey measures whether the student is engaged in post-secondary education or employment, which is our State Performance Plan (SPP) Indicator B-14.</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most current data available are for the 2016-17 “leavers”, who completed the survey on or before November 1, 2018: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Yellow is the not engaged – those students who are not employed or involved in any sort of postsecondary education or training.  This is the area we would want to be the smallest.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Light blue = participating in higher education (full or part time in a 2-year community college or 4-year university program for at least one complete 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Red = competitively employed (20 hours or more a week at minimum wage for at least 90 total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Green = other education training (e.g. Job Corps, vocational/technical school, on the job training, apprenticeships) for at least one complete 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Dark blue = other employment (less than 20 hours or less than minimum wage – student has worked for pay for at least 90 total days).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These data show that more than ¼ of students with IEPs are not participating in any form of education, training, or employment one year after leaving high school.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E46E3-F50B-40B7-A854-E3050C9E6C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Center for Change in Transition Services | 20181002</a:t>
            </a:r>
          </a:p>
        </p:txBody>
      </p:sp>
    </p:spTree>
    <p:extLst>
      <p:ext uri="{BB962C8B-B14F-4D97-AF65-F5344CB8AC3E}">
        <p14:creationId xmlns:p14="http://schemas.microsoft.com/office/powerpoint/2010/main" val="429330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rPr>
              <a:t>CAA: ELA 28.8%; Math: 25.6% </a:t>
            </a:r>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49456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we’ll pause and reflect</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936976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stage</a:t>
            </a:r>
            <a:r>
              <a:rPr lang="en-US" baseline="0" dirty="0"/>
              <a:t> is about process, procedures, how we build and shape the vision of why</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351531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a:t>
            </a:r>
            <a:r>
              <a:rPr lang="en-US" baseline="0" dirty="0"/>
              <a:t> we are attempting the reframe the conversation: how is the environment disabling to students, rather than expecting our students to “earn the right” to be included!</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23695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602421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03917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a:t>
            </a:r>
            <a:r>
              <a:rPr lang="en-US" baseline="0" dirty="0"/>
              <a:t> our hope that this past year of discussions of data, access and equity, and mindset have started to ripple across divisions. These data tell a story, create urgency, and form the foundation for our vision. They are the incentives to help us leverage much-needed changes.</a:t>
            </a:r>
          </a:p>
          <a:p>
            <a:endParaRPr lang="en-US" baseline="0" dirty="0"/>
          </a:p>
          <a:p>
            <a:r>
              <a:rPr lang="en-US" baseline="0" dirty="0"/>
              <a:t>As that vision continues to shape and coalesce, we continue to collaborate with partners across regions, agencies, and communities to continue building capacity.</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720677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87837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674251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51439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Kristen!</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758569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655421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557495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65339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7043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81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415150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702255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too many situations, segregation is the default, and SWDs are expected to “earn the right” t</a:t>
            </a:r>
            <a:r>
              <a:rPr lang="en-US" baseline="0" dirty="0"/>
              <a:t>o be included, rather than accommodating settings to be inclusive of all students.</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924696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my great hope that today’s discussion brought to mind your why. </a:t>
            </a:r>
            <a:r>
              <a:rPr lang="en-US" dirty="0"/>
              <a:t>Thank you for</a:t>
            </a:r>
            <a:r>
              <a:rPr lang="en-US" baseline="0" dirty="0"/>
              <a:t> this opportunity—and for all that you do, every day, for your students.</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643553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84044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19502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20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Carlberg &amp; Kavale – 50 research studies from 1932 – 1970</a:t>
            </a:r>
          </a:p>
          <a:p>
            <a:r>
              <a:rPr lang="en-US" dirty="0"/>
              <a:t>Wang &amp; Baker – meta-analysis from 1975 – 1984</a:t>
            </a:r>
          </a:p>
          <a:p>
            <a:r>
              <a:rPr lang="en-US" dirty="0"/>
              <a:t>Oh-Young &amp; Filler from 1980</a:t>
            </a:r>
            <a:r>
              <a:rPr lang="en-US" baseline="0" dirty="0"/>
              <a:t> – 2013</a:t>
            </a:r>
          </a:p>
          <a:p>
            <a:r>
              <a:rPr lang="en-US" baseline="0" dirty="0"/>
              <a:t>Theobald – WA-state study on impact of CTE on post-school outcomes; found outcomes highest for students placed in </a:t>
            </a:r>
            <a:r>
              <a:rPr lang="en-US" baseline="0" dirty="0" err="1"/>
              <a:t>gened</a:t>
            </a:r>
            <a:r>
              <a:rPr lang="en-US" baseline="0" dirty="0"/>
              <a:t> 80-100% of the day</a:t>
            </a:r>
            <a:endParaRPr lang="en-US" dirty="0"/>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81114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64263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t>Top</a:t>
            </a:r>
            <a:r>
              <a:rPr lang="en-US" sz="1400" baseline="0" dirty="0"/>
              <a:t> categories: SLD, HI, and CD = 70.8%</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98791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t>Top</a:t>
            </a:r>
            <a:r>
              <a:rPr lang="en-US" sz="1400" baseline="0" dirty="0"/>
              <a:t> categories: SLD, HI, and CD</a:t>
            </a:r>
          </a:p>
          <a:p>
            <a:pPr lvl="1"/>
            <a:r>
              <a:rPr lang="en-US" sz="1400" baseline="0" dirty="0"/>
              <a:t>All SWDs: 70.8%</a:t>
            </a:r>
          </a:p>
          <a:p>
            <a:pPr lvl="1"/>
            <a:r>
              <a:rPr lang="en-US" sz="1400" baseline="0" dirty="0"/>
              <a:t>ELWDs: 76.7%</a:t>
            </a:r>
            <a:endParaRPr lang="en-US" sz="1400"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01198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NUL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33E1F-3E66-524D-A1B0-BF899242A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95" t="11124" r="4517" b="6048"/>
          <a:stretch/>
        </p:blipFill>
        <p:spPr>
          <a:xfrm>
            <a:off x="0" y="0"/>
            <a:ext cx="12192000" cy="6868909"/>
          </a:xfrm>
          <a:prstGeom prst="rect">
            <a:avLst/>
          </a:prstGeom>
        </p:spPr>
      </p:pic>
      <p:sp>
        <p:nvSpPr>
          <p:cNvPr id="2" name="Title 1"/>
          <p:cNvSpPr>
            <a:spLocks noGrp="1"/>
          </p:cNvSpPr>
          <p:nvPr>
            <p:ph type="ctrTitle"/>
          </p:nvPr>
        </p:nvSpPr>
        <p:spPr>
          <a:xfrm>
            <a:off x="1524000" y="704353"/>
            <a:ext cx="9144000" cy="2387600"/>
          </a:xfrm>
        </p:spPr>
        <p:txBody>
          <a:bodyPr anchor="b"/>
          <a:lstStyle>
            <a:lvl1pPr algn="ctr">
              <a:defRPr sz="6000" b="1"/>
            </a:lvl1pPr>
          </a:lstStyle>
          <a:p>
            <a:r>
              <a:rPr lang="en-US" dirty="0"/>
              <a:t>Click to edit Master title</a:t>
            </a:r>
          </a:p>
        </p:txBody>
      </p:sp>
      <p:sp>
        <p:nvSpPr>
          <p:cNvPr id="3" name="Subtitle 2"/>
          <p:cNvSpPr>
            <a:spLocks noGrp="1"/>
          </p:cNvSpPr>
          <p:nvPr>
            <p:ph type="subTitle" idx="1" hasCustomPrompt="1"/>
          </p:nvPr>
        </p:nvSpPr>
        <p:spPr>
          <a:xfrm>
            <a:off x="1524000" y="318402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for subtitle here</a:t>
            </a:r>
          </a:p>
        </p:txBody>
      </p:sp>
      <p:pic>
        <p:nvPicPr>
          <p:cNvPr id="6" name="Picture 5">
            <a:extLst>
              <a:ext uri="{FF2B5EF4-FFF2-40B4-BE49-F238E27FC236}">
                <a16:creationId xmlns:a16="http://schemas.microsoft.com/office/drawing/2014/main" id="{AAC01360-7CB3-A644-AE82-50D615F347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262" y="74431"/>
            <a:ext cx="1428307" cy="1428307"/>
          </a:xfrm>
          <a:prstGeom prst="rect">
            <a:avLst/>
          </a:prstGeom>
        </p:spPr>
      </p:pic>
    </p:spTree>
    <p:extLst>
      <p:ext uri="{BB962C8B-B14F-4D97-AF65-F5344CB8AC3E}">
        <p14:creationId xmlns:p14="http://schemas.microsoft.com/office/powerpoint/2010/main" val="257499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33E1F-3E66-524D-A1B0-BF899242A82B}"/>
              </a:ext>
            </a:extLst>
          </p:cNvPr>
          <p:cNvPicPr>
            <a:picLocks noChangeAspect="1"/>
          </p:cNvPicPr>
          <p:nvPr/>
        </p:nvPicPr>
        <p:blipFill rotWithShape="1">
          <a:blip r:embed="rId2">
            <a:extLst>
              <a:ext uri="{28A0092B-C50C-407E-A947-70E740481C1C}">
                <a14:useLocalDpi xmlns:a14="http://schemas.microsoft.com/office/drawing/2010/main" val="0"/>
              </a:ext>
            </a:extLst>
          </a:blip>
          <a:srcRect l="9995" t="11124" r="4517" b="6048"/>
          <a:stretch/>
        </p:blipFill>
        <p:spPr>
          <a:xfrm>
            <a:off x="0" y="0"/>
            <a:ext cx="12192000" cy="6868909"/>
          </a:xfrm>
          <a:prstGeom prst="rect">
            <a:avLst/>
          </a:prstGeom>
        </p:spPr>
      </p:pic>
      <p:sp>
        <p:nvSpPr>
          <p:cNvPr id="2" name="Title 1"/>
          <p:cNvSpPr>
            <a:spLocks noGrp="1"/>
          </p:cNvSpPr>
          <p:nvPr>
            <p:ph type="ctrTitle"/>
          </p:nvPr>
        </p:nvSpPr>
        <p:spPr>
          <a:xfrm>
            <a:off x="1524000" y="70435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hasCustomPrompt="1"/>
          </p:nvPr>
        </p:nvSpPr>
        <p:spPr>
          <a:xfrm>
            <a:off x="1524000" y="318402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for subtitle here</a:t>
            </a:r>
          </a:p>
        </p:txBody>
      </p:sp>
      <p:pic>
        <p:nvPicPr>
          <p:cNvPr id="6" name="Picture 5">
            <a:extLst>
              <a:ext uri="{FF2B5EF4-FFF2-40B4-BE49-F238E27FC236}">
                <a16:creationId xmlns:a16="http://schemas.microsoft.com/office/drawing/2014/main" id="{AAC01360-7CB3-A644-AE82-50D615F34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9262" y="74431"/>
            <a:ext cx="1428307" cy="1428307"/>
          </a:xfrm>
          <a:prstGeom prst="rect">
            <a:avLst/>
          </a:prstGeom>
        </p:spPr>
      </p:pic>
      <p:pic>
        <p:nvPicPr>
          <p:cNvPr id="7" name="Picture 6" hidden="1">
            <a:extLst>
              <a:ext uri="{FF2B5EF4-FFF2-40B4-BE49-F238E27FC236}">
                <a16:creationId xmlns:a16="http://schemas.microsoft.com/office/drawing/2014/main" id="{1A833E1F-3E66-524D-A1B0-BF899242A82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995" t="11124" r="4517" b="6048"/>
          <a:stretch/>
        </p:blipFill>
        <p:spPr>
          <a:xfrm>
            <a:off x="0" y="0"/>
            <a:ext cx="12192000" cy="6868909"/>
          </a:xfrm>
          <a:prstGeom prst="rect">
            <a:avLst/>
          </a:prstGeom>
        </p:spPr>
      </p:pic>
      <p:pic>
        <p:nvPicPr>
          <p:cNvPr id="8" name="Picture 7" hidden="1">
            <a:extLst>
              <a:ext uri="{FF2B5EF4-FFF2-40B4-BE49-F238E27FC236}">
                <a16:creationId xmlns:a16="http://schemas.microsoft.com/office/drawing/2014/main" id="{AAC01360-7CB3-A644-AE82-50D615F347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9262" y="74431"/>
            <a:ext cx="1428307" cy="1428307"/>
          </a:xfrm>
          <a:prstGeom prst="rect">
            <a:avLst/>
          </a:prstGeom>
        </p:spPr>
      </p:pic>
    </p:spTree>
    <p:extLst>
      <p:ext uri="{BB962C8B-B14F-4D97-AF65-F5344CB8AC3E}">
        <p14:creationId xmlns:p14="http://schemas.microsoft.com/office/powerpoint/2010/main" val="350576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HEX">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2" name="Title 1"/>
          <p:cNvSpPr>
            <a:spLocks noGrp="1"/>
          </p:cNvSpPr>
          <p:nvPr>
            <p:ph type="title" hasCustomPrompt="1"/>
          </p:nvPr>
        </p:nvSpPr>
        <p:spPr>
          <a:xfrm>
            <a:off x="838200" y="422275"/>
            <a:ext cx="10515600" cy="1325563"/>
          </a:xfrm>
        </p:spPr>
        <p:txBody>
          <a:bodyPr/>
          <a:lstStyle>
            <a:lvl1pPr>
              <a:defRPr baseline="0">
                <a:latin typeface="Palatino Linotype" panose="02040502050505030304" pitchFamily="18" charset="0"/>
                <a:cs typeface="Segoe UI Light" panose="020B0502040204020203" pitchFamily="34" charset="0"/>
              </a:defRPr>
            </a:lvl1pPr>
          </a:lstStyle>
          <a:p>
            <a:r>
              <a:rPr lang="en-US" dirty="0"/>
              <a:t>Click to edit Master title style but no more than two lines max high</a:t>
            </a:r>
          </a:p>
        </p:txBody>
      </p:sp>
      <p:sp>
        <p:nvSpPr>
          <p:cNvPr id="3"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cs typeface="Segoe UI" panose="020B0502040204020203" pitchFamily="34" charset="0"/>
              </a:defRPr>
            </a:lvl1pPr>
            <a:lvl2pPr>
              <a:defRPr>
                <a:latin typeface="Palatino Linotype" panose="02040502050505030304" pitchFamily="18" charset="0"/>
                <a:cs typeface="Segoe UI" panose="020B0502040204020203" pitchFamily="34" charset="0"/>
              </a:defRPr>
            </a:lvl2pPr>
            <a:lvl3pPr>
              <a:defRPr>
                <a:latin typeface="Palatino Linotype" panose="02040502050505030304" pitchFamily="18" charset="0"/>
                <a:cs typeface="Segoe UI" panose="020B0502040204020203" pitchFamily="34" charset="0"/>
              </a:defRPr>
            </a:lvl3pPr>
            <a:lvl4pPr>
              <a:defRPr>
                <a:latin typeface="Palatino Linotype" panose="02040502050505030304" pitchFamily="18" charset="0"/>
                <a:cs typeface="Segoe UI" panose="020B0502040204020203" pitchFamily="34" charset="0"/>
              </a:defRPr>
            </a:lvl4pPr>
            <a:lvl5pPr>
              <a:defRPr>
                <a:latin typeface="Palatino Linotype" panose="02040502050505030304" pitchFamily="18"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FBF7FD54-69B1-F147-9B2B-1E9F4A800D2E}"/>
              </a:ext>
            </a:extLst>
          </p:cNvPr>
          <p:cNvSpPr txBox="1"/>
          <p:nvPr/>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8" name="TextBox 7">
            <a:extLst>
              <a:ext uri="{FF2B5EF4-FFF2-40B4-BE49-F238E27FC236}">
                <a16:creationId xmlns:a16="http://schemas.microsoft.com/office/drawing/2014/main" id="{FBF7FD54-69B1-F147-9B2B-1E9F4A800D2E}"/>
              </a:ext>
            </a:extLst>
          </p:cNvPr>
          <p:cNvSpPr txBox="1"/>
          <p:nvPr/>
        </p:nvSpPr>
        <p:spPr>
          <a:xfrm>
            <a:off x="5584411" y="6304555"/>
            <a:ext cx="4343349" cy="276999"/>
          </a:xfrm>
          <a:prstGeom prst="rect">
            <a:avLst/>
          </a:prstGeom>
          <a:noFill/>
        </p:spPr>
        <p:txBody>
          <a:bodyPr wrap="square" rtlCol="0">
            <a:spAutoFit/>
          </a:bodyPr>
          <a:lstStyle/>
          <a:p>
            <a:pPr algn="l"/>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SECTION</a:t>
            </a:r>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289573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BLANK">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2" name="Title 1"/>
          <p:cNvSpPr>
            <a:spLocks noGrp="1"/>
          </p:cNvSpPr>
          <p:nvPr>
            <p:ph type="title" hasCustomPrompt="1"/>
          </p:nvPr>
        </p:nvSpPr>
        <p:spPr>
          <a:xfrm>
            <a:off x="838200" y="422275"/>
            <a:ext cx="10515600" cy="1325563"/>
          </a:xfrm>
        </p:spPr>
        <p:txBody>
          <a:bodyPr/>
          <a:lstStyle>
            <a:lvl1pPr>
              <a:defRPr baseline="0">
                <a:latin typeface="Palatino Linotype" panose="02040502050505030304" pitchFamily="18" charset="0"/>
                <a:cs typeface="Segoe UI Light" panose="020B0502040204020203" pitchFamily="34" charset="0"/>
              </a:defRPr>
            </a:lvl1pPr>
          </a:lstStyle>
          <a:p>
            <a:r>
              <a:rPr lang="en-US" dirty="0"/>
              <a:t>Click to edit Master title style but no more than two lines max high</a:t>
            </a:r>
          </a:p>
        </p:txBody>
      </p:sp>
      <p:sp>
        <p:nvSpPr>
          <p:cNvPr id="3"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cs typeface="Segoe UI" panose="020B0502040204020203" pitchFamily="34" charset="0"/>
              </a:defRPr>
            </a:lvl1pPr>
            <a:lvl2pPr>
              <a:defRPr>
                <a:latin typeface="Palatino Linotype" panose="02040502050505030304" pitchFamily="18" charset="0"/>
                <a:cs typeface="Segoe UI" panose="020B0502040204020203" pitchFamily="34" charset="0"/>
              </a:defRPr>
            </a:lvl2pPr>
            <a:lvl3pPr>
              <a:defRPr>
                <a:latin typeface="Palatino Linotype" panose="02040502050505030304" pitchFamily="18" charset="0"/>
                <a:cs typeface="Segoe UI" panose="020B0502040204020203" pitchFamily="34" charset="0"/>
              </a:defRPr>
            </a:lvl3pPr>
            <a:lvl4pPr>
              <a:defRPr>
                <a:latin typeface="Palatino Linotype" panose="02040502050505030304" pitchFamily="18" charset="0"/>
                <a:cs typeface="Segoe UI" panose="020B0502040204020203" pitchFamily="34" charset="0"/>
              </a:defRPr>
            </a:lvl4pPr>
            <a:lvl5pPr>
              <a:defRPr>
                <a:latin typeface="Palatino Linotype" panose="02040502050505030304" pitchFamily="18"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FBF7FD54-69B1-F147-9B2B-1E9F4A800D2E}"/>
              </a:ext>
            </a:extLst>
          </p:cNvPr>
          <p:cNvSpPr txBox="1"/>
          <p:nvPr/>
        </p:nvSpPr>
        <p:spPr>
          <a:xfrm>
            <a:off x="5584411" y="6304555"/>
            <a:ext cx="4343349" cy="276999"/>
          </a:xfrm>
          <a:prstGeom prst="rect">
            <a:avLst/>
          </a:prstGeom>
          <a:noFill/>
        </p:spPr>
        <p:txBody>
          <a:bodyPr wrap="square" rtlCol="0">
            <a:spAutoFit/>
          </a:bodyPr>
          <a:lstStyle/>
          <a:p>
            <a:pPr algn="l"/>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SECTION</a:t>
            </a:r>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TextBox 9">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90866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no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22275"/>
            <a:ext cx="10515600" cy="1325563"/>
          </a:xfrm>
        </p:spPr>
        <p:txBody>
          <a:bodyPr/>
          <a:lstStyle>
            <a:lvl1pPr>
              <a:defRPr baseline="0">
                <a:latin typeface="Palatino Linotype" panose="02040502050505030304" pitchFamily="18" charset="0"/>
                <a:cs typeface="Segoe UI Light" panose="020B0502040204020203" pitchFamily="34" charset="0"/>
              </a:defRPr>
            </a:lvl1pPr>
          </a:lstStyle>
          <a:p>
            <a:r>
              <a:rPr lang="en-US" dirty="0"/>
              <a:t>Click to edit Master title style but no more than two lines max high</a:t>
            </a:r>
          </a:p>
        </p:txBody>
      </p:sp>
      <p:sp>
        <p:nvSpPr>
          <p:cNvPr id="3"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cs typeface="Segoe UI" panose="020B0502040204020203" pitchFamily="34" charset="0"/>
              </a:defRPr>
            </a:lvl1pPr>
            <a:lvl2pPr>
              <a:defRPr>
                <a:latin typeface="Palatino Linotype" panose="02040502050505030304" pitchFamily="18" charset="0"/>
                <a:cs typeface="Segoe UI" panose="020B0502040204020203" pitchFamily="34" charset="0"/>
              </a:defRPr>
            </a:lvl2pPr>
            <a:lvl3pPr>
              <a:defRPr>
                <a:latin typeface="Palatino Linotype" panose="02040502050505030304" pitchFamily="18" charset="0"/>
                <a:cs typeface="Segoe UI" panose="020B0502040204020203" pitchFamily="34" charset="0"/>
              </a:defRPr>
            </a:lvl3pPr>
            <a:lvl4pPr>
              <a:defRPr>
                <a:latin typeface="Palatino Linotype" panose="02040502050505030304" pitchFamily="18" charset="0"/>
                <a:cs typeface="Segoe UI" panose="020B0502040204020203" pitchFamily="34" charset="0"/>
              </a:defRPr>
            </a:lvl4pPr>
            <a:lvl5pPr>
              <a:defRPr>
                <a:latin typeface="Palatino Linotype" panose="02040502050505030304" pitchFamily="18"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FBF7FD54-69B1-F147-9B2B-1E9F4A800D2E}"/>
              </a:ext>
            </a:extLst>
          </p:cNvPr>
          <p:cNvSpPr txBox="1"/>
          <p:nvPr/>
        </p:nvSpPr>
        <p:spPr>
          <a:xfrm>
            <a:off x="10377377" y="6339391"/>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12/12/2019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75587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F5A732-E668-BA40-A6A8-7647447DF223}"/>
              </a:ext>
            </a:extLst>
          </p:cNvPr>
          <p:cNvPicPr>
            <a:picLocks noChangeAspect="1"/>
          </p:cNvPicPr>
          <p:nvPr/>
        </p:nvPicPr>
        <p:blipFill rotWithShape="1">
          <a:blip r:embed="rId2">
            <a:extLst>
              <a:ext uri="{28A0092B-C50C-407E-A947-70E740481C1C}">
                <a14:useLocalDpi xmlns:a14="http://schemas.microsoft.com/office/drawing/2010/main" val="0"/>
              </a:ext>
            </a:extLst>
          </a:blip>
          <a:srcRect l="76496" b="40177"/>
          <a:stretch/>
        </p:blipFill>
        <p:spPr>
          <a:xfrm>
            <a:off x="9505506" y="0"/>
            <a:ext cx="2686493" cy="407227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hidden="1">
            <a:extLst>
              <a:ext uri="{FF2B5EF4-FFF2-40B4-BE49-F238E27FC236}">
                <a16:creationId xmlns:a16="http://schemas.microsoft.com/office/drawing/2014/main" id="{5CF5A732-E668-BA40-A6A8-7647447DF2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496" b="40177"/>
          <a:stretch/>
        </p:blipFill>
        <p:spPr>
          <a:xfrm>
            <a:off x="9505506" y="0"/>
            <a:ext cx="2686493" cy="4072270"/>
          </a:xfrm>
          <a:prstGeom prst="rect">
            <a:avLst/>
          </a:prstGeom>
        </p:spPr>
      </p:pic>
    </p:spTree>
    <p:extLst>
      <p:ext uri="{BB962C8B-B14F-4D97-AF65-F5344CB8AC3E}">
        <p14:creationId xmlns:p14="http://schemas.microsoft.com/office/powerpoint/2010/main" val="3545620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52661"/>
          </a:xfrm>
        </p:spPr>
        <p:txBody>
          <a:bodyPr/>
          <a:lstStyle>
            <a:lvl1pPr>
              <a:defRPr>
                <a:latin typeface="Palatino Linotype" panose="02040502050505030304" pitchFamily="18" charset="0"/>
                <a:cs typeface="Segoe UI" panose="020B0502040204020203" pitchFamily="34" charset="0"/>
              </a:defRPr>
            </a:lvl1pPr>
            <a:lvl2pPr>
              <a:defRPr>
                <a:latin typeface="Palatino Linotype" panose="02040502050505030304" pitchFamily="18" charset="0"/>
                <a:cs typeface="Segoe UI" panose="020B0502040204020203" pitchFamily="34" charset="0"/>
              </a:defRPr>
            </a:lvl2pPr>
            <a:lvl3pPr>
              <a:defRPr>
                <a:latin typeface="Palatino Linotype" panose="02040502050505030304" pitchFamily="18" charset="0"/>
                <a:cs typeface="Segoe UI" panose="020B0502040204020203" pitchFamily="34" charset="0"/>
              </a:defRPr>
            </a:lvl3pPr>
            <a:lvl4pPr>
              <a:defRPr>
                <a:latin typeface="Palatino Linotype" panose="02040502050505030304" pitchFamily="18" charset="0"/>
                <a:cs typeface="Segoe UI" panose="020B0502040204020203" pitchFamily="34" charset="0"/>
              </a:defRPr>
            </a:lvl4pPr>
            <a:lvl5pPr>
              <a:defRPr>
                <a:latin typeface="Palatino Linotype" panose="02040502050505030304" pitchFamily="18"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052661"/>
          </a:xfrm>
        </p:spPr>
        <p:txBody>
          <a:bodyPr/>
          <a:lstStyle>
            <a:lvl1pPr>
              <a:defRPr>
                <a:latin typeface="Palatino Linotype" panose="02040502050505030304" pitchFamily="18" charset="0"/>
                <a:cs typeface="Segoe UI" panose="020B0502040204020203" pitchFamily="34" charset="0"/>
              </a:defRPr>
            </a:lvl1pPr>
            <a:lvl2pPr>
              <a:defRPr>
                <a:latin typeface="Palatino Linotype" panose="02040502050505030304" pitchFamily="18" charset="0"/>
                <a:cs typeface="Segoe UI" panose="020B0502040204020203" pitchFamily="34" charset="0"/>
              </a:defRPr>
            </a:lvl2pPr>
            <a:lvl3pPr>
              <a:defRPr>
                <a:latin typeface="Palatino Linotype" panose="02040502050505030304" pitchFamily="18" charset="0"/>
                <a:cs typeface="Segoe UI" panose="020B0502040204020203" pitchFamily="34" charset="0"/>
              </a:defRPr>
            </a:lvl3pPr>
            <a:lvl4pPr>
              <a:defRPr>
                <a:latin typeface="Palatino Linotype" panose="02040502050505030304" pitchFamily="18" charset="0"/>
                <a:cs typeface="Segoe UI" panose="020B0502040204020203" pitchFamily="34" charset="0"/>
              </a:defRPr>
            </a:lvl4pPr>
            <a:lvl5pPr>
              <a:defRPr>
                <a:latin typeface="Palatino Linotype" panose="02040502050505030304" pitchFamily="18"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FBF7FD54-69B1-F147-9B2B-1E9F4A800D2E}"/>
              </a:ext>
            </a:extLst>
          </p:cNvPr>
          <p:cNvSpPr txBox="1"/>
          <p:nvPr/>
        </p:nvSpPr>
        <p:spPr>
          <a:xfrm>
            <a:off x="5584411" y="6304555"/>
            <a:ext cx="4343349" cy="276999"/>
          </a:xfrm>
          <a:prstGeom prst="rect">
            <a:avLst/>
          </a:prstGeom>
          <a:noFill/>
        </p:spPr>
        <p:txBody>
          <a:bodyPr wrap="square" rtlCol="0">
            <a:spAutoFit/>
          </a:bodyPr>
          <a:lstStyle/>
          <a:p>
            <a:pPr algn="l"/>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SECTION</a:t>
            </a:r>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0" name="Picture 9"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39484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3645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3645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BF7FD54-69B1-F147-9B2B-1E9F4A800D2E}"/>
              </a:ext>
            </a:extLst>
          </p:cNvPr>
          <p:cNvSpPr txBox="1"/>
          <p:nvPr/>
        </p:nvSpPr>
        <p:spPr>
          <a:xfrm>
            <a:off x="5584411" y="6304555"/>
            <a:ext cx="4343349" cy="276999"/>
          </a:xfrm>
          <a:prstGeom prst="rect">
            <a:avLst/>
          </a:prstGeom>
          <a:noFill/>
        </p:spPr>
        <p:txBody>
          <a:bodyPr wrap="square" rtlCol="0">
            <a:spAutoFit/>
          </a:bodyPr>
          <a:lstStyle/>
          <a:p>
            <a:pPr algn="l"/>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SECTION</a:t>
            </a:r>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2" name="Picture 11"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790872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Box 7">
            <a:extLst>
              <a:ext uri="{FF2B5EF4-FFF2-40B4-BE49-F238E27FC236}">
                <a16:creationId xmlns:a16="http://schemas.microsoft.com/office/drawing/2014/main" id="{FBF7FD54-69B1-F147-9B2B-1E9F4A800D2E}"/>
              </a:ext>
            </a:extLst>
          </p:cNvPr>
          <p:cNvSpPr txBox="1"/>
          <p:nvPr/>
        </p:nvSpPr>
        <p:spPr>
          <a:xfrm>
            <a:off x="5584411" y="6304555"/>
            <a:ext cx="4343349" cy="276999"/>
          </a:xfrm>
          <a:prstGeom prst="rect">
            <a:avLst/>
          </a:prstGeom>
          <a:noFill/>
        </p:spPr>
        <p:txBody>
          <a:bodyPr wrap="square" rtlCol="0">
            <a:spAutoFit/>
          </a:bodyPr>
          <a:lstStyle/>
          <a:p>
            <a:pPr algn="l"/>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SECTION</a:t>
            </a:r>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9" name="Picture 8"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11978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5"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5690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5" name="TextBox 4">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6"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high</a:t>
            </a:r>
          </a:p>
        </p:txBody>
      </p:sp>
      <p:sp>
        <p:nvSpPr>
          <p:cNvPr id="8"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763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a:t>
            </a:r>
            <a:r>
              <a:rPr lang="en-US" dirty="0" err="1"/>
              <a:t>hgh</a:t>
            </a:r>
            <a:endParaRPr lang="en-US" dirty="0"/>
          </a:p>
        </p:txBody>
      </p:sp>
      <p:sp>
        <p:nvSpPr>
          <p:cNvPr id="3"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FBF7FD54-69B1-F147-9B2B-1E9F4A800D2E}"/>
              </a:ext>
            </a:extLst>
          </p:cNvPr>
          <p:cNvSpPr txBox="1"/>
          <p:nvPr userDrawn="1"/>
        </p:nvSpPr>
        <p:spPr>
          <a:xfrm>
            <a:off x="10088218" y="6339391"/>
            <a:ext cx="197540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568852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4" name="TextBox 3">
            <a:extLst>
              <a:ext uri="{FF2B5EF4-FFF2-40B4-BE49-F238E27FC236}">
                <a16:creationId xmlns:a16="http://schemas.microsoft.com/office/drawing/2014/main" id="{FBF7FD54-69B1-F147-9B2B-1E9F4A800D2E}"/>
              </a:ext>
            </a:extLst>
          </p:cNvPr>
          <p:cNvSpPr txBox="1"/>
          <p:nvPr userDrawn="1"/>
        </p:nvSpPr>
        <p:spPr>
          <a:xfrm>
            <a:off x="10377377" y="6321973"/>
            <a:ext cx="168624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100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958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9" name="TextBox 8">
            <a:extLst>
              <a:ext uri="{FF2B5EF4-FFF2-40B4-BE49-F238E27FC236}">
                <a16:creationId xmlns:a16="http://schemas.microsoft.com/office/drawing/2014/main" id="{FBF7FD54-69B1-F147-9B2B-1E9F4A800D2E}"/>
              </a:ext>
            </a:extLst>
          </p:cNvPr>
          <p:cNvSpPr txBox="1"/>
          <p:nvPr userDrawn="1"/>
        </p:nvSpPr>
        <p:spPr>
          <a:xfrm>
            <a:off x="10178041" y="6321973"/>
            <a:ext cx="1885582"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932246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33E1F-3E66-524D-A1B0-BF899242A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95" t="11124" r="4517" b="6048"/>
          <a:stretch/>
        </p:blipFill>
        <p:spPr>
          <a:xfrm>
            <a:off x="0" y="0"/>
            <a:ext cx="12192000" cy="6868909"/>
          </a:xfrm>
          <a:prstGeom prst="rect">
            <a:avLst/>
          </a:prstGeom>
        </p:spPr>
      </p:pic>
      <p:sp>
        <p:nvSpPr>
          <p:cNvPr id="2" name="Title 1"/>
          <p:cNvSpPr>
            <a:spLocks noGrp="1"/>
          </p:cNvSpPr>
          <p:nvPr>
            <p:ph type="ctrTitle"/>
          </p:nvPr>
        </p:nvSpPr>
        <p:spPr>
          <a:xfrm>
            <a:off x="1524000" y="704353"/>
            <a:ext cx="9144000" cy="2387600"/>
          </a:xfrm>
        </p:spPr>
        <p:txBody>
          <a:bodyPr anchor="b"/>
          <a:lstStyle>
            <a:lvl1pPr algn="ctr">
              <a:defRPr sz="6000" b="1"/>
            </a:lvl1pPr>
          </a:lstStyle>
          <a:p>
            <a:r>
              <a:rPr lang="en-US" dirty="0"/>
              <a:t>Click to edit Master title</a:t>
            </a:r>
          </a:p>
        </p:txBody>
      </p:sp>
      <p:sp>
        <p:nvSpPr>
          <p:cNvPr id="3" name="Subtitle 2"/>
          <p:cNvSpPr>
            <a:spLocks noGrp="1"/>
          </p:cNvSpPr>
          <p:nvPr>
            <p:ph type="subTitle" idx="1" hasCustomPrompt="1"/>
          </p:nvPr>
        </p:nvSpPr>
        <p:spPr>
          <a:xfrm>
            <a:off x="1524000" y="318402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for subtitle here</a:t>
            </a:r>
          </a:p>
        </p:txBody>
      </p:sp>
      <p:pic>
        <p:nvPicPr>
          <p:cNvPr id="6" name="Picture 5">
            <a:extLst>
              <a:ext uri="{FF2B5EF4-FFF2-40B4-BE49-F238E27FC236}">
                <a16:creationId xmlns:a16="http://schemas.microsoft.com/office/drawing/2014/main" id="{AAC01360-7CB3-A644-AE82-50D615F347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262" y="74431"/>
            <a:ext cx="1428307" cy="1428307"/>
          </a:xfrm>
          <a:prstGeom prst="rect">
            <a:avLst/>
          </a:prstGeom>
        </p:spPr>
      </p:pic>
    </p:spTree>
    <p:extLst>
      <p:ext uri="{BB962C8B-B14F-4D97-AF65-F5344CB8AC3E}">
        <p14:creationId xmlns:p14="http://schemas.microsoft.com/office/powerpoint/2010/main" val="3027640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high</a:t>
            </a:r>
          </a:p>
        </p:txBody>
      </p:sp>
      <p:sp>
        <p:nvSpPr>
          <p:cNvPr id="3"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FBF7FD54-69B1-F147-9B2B-1E9F4A800D2E}"/>
              </a:ext>
            </a:extLst>
          </p:cNvPr>
          <p:cNvSpPr txBox="1"/>
          <p:nvPr userDrawn="1"/>
        </p:nvSpPr>
        <p:spPr>
          <a:xfrm>
            <a:off x="10088218" y="6339391"/>
            <a:ext cx="197540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March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399007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4" name="TextBox 3">
            <a:extLst>
              <a:ext uri="{FF2B5EF4-FFF2-40B4-BE49-F238E27FC236}">
                <a16:creationId xmlns:a16="http://schemas.microsoft.com/office/drawing/2014/main" id="{FBF7FD54-69B1-F147-9B2B-1E9F4A800D2E}"/>
              </a:ext>
            </a:extLst>
          </p:cNvPr>
          <p:cNvSpPr txBox="1"/>
          <p:nvPr userDrawn="1"/>
        </p:nvSpPr>
        <p:spPr>
          <a:xfrm>
            <a:off x="10190672" y="6339391"/>
            <a:ext cx="1872951"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Spring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BF7FD54-69B1-F147-9B2B-1E9F4A800D2E}"/>
              </a:ext>
            </a:extLst>
          </p:cNvPr>
          <p:cNvSpPr txBox="1"/>
          <p:nvPr userDrawn="1"/>
        </p:nvSpPr>
        <p:spPr>
          <a:xfrm>
            <a:off x="10088218" y="6339391"/>
            <a:ext cx="197540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Spring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65103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HE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4" name="TextBox 3">
            <a:extLst>
              <a:ext uri="{FF2B5EF4-FFF2-40B4-BE49-F238E27FC236}">
                <a16:creationId xmlns:a16="http://schemas.microsoft.com/office/drawing/2014/main" id="{FBF7FD54-69B1-F147-9B2B-1E9F4A800D2E}"/>
              </a:ext>
            </a:extLst>
          </p:cNvPr>
          <p:cNvSpPr txBox="1"/>
          <p:nvPr userDrawn="1"/>
        </p:nvSpPr>
        <p:spPr>
          <a:xfrm>
            <a:off x="10088218" y="6339391"/>
            <a:ext cx="197540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Spring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8034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BF7FD54-69B1-F147-9B2B-1E9F4A800D2E}"/>
              </a:ext>
            </a:extLst>
          </p:cNvPr>
          <p:cNvSpPr txBox="1"/>
          <p:nvPr userDrawn="1"/>
        </p:nvSpPr>
        <p:spPr>
          <a:xfrm>
            <a:off x="10108096" y="6339391"/>
            <a:ext cx="1955527" cy="276999"/>
          </a:xfrm>
          <a:prstGeom prst="rect">
            <a:avLst/>
          </a:prstGeom>
          <a:solidFill>
            <a:srgbClr val="274D62"/>
          </a:solid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2019</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7862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ner">
    <p:spTree>
      <p:nvGrpSpPr>
        <p:cNvPr id="1" name=""/>
        <p:cNvGrpSpPr/>
        <p:nvPr/>
      </p:nvGrpSpPr>
      <p:grpSpPr>
        <a:xfrm>
          <a:off x="0" y="0"/>
          <a:ext cx="0" cy="0"/>
          <a:chOff x="0" y="0"/>
          <a:chExt cx="0" cy="0"/>
        </a:xfrm>
      </p:grpSpPr>
      <p:sp>
        <p:nvSpPr>
          <p:cNvPr id="5" name="Rounded Rectangle 4"/>
          <p:cNvSpPr/>
          <p:nvPr userDrawn="1"/>
        </p:nvSpPr>
        <p:spPr>
          <a:xfrm>
            <a:off x="258416" y="218661"/>
            <a:ext cx="11648661" cy="5923722"/>
          </a:xfrm>
          <a:prstGeom prst="roundRect">
            <a:avLst>
              <a:gd name="adj" fmla="val 190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F5A732-E668-BA40-A6A8-7647447DF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160" t="1" b="41888"/>
          <a:stretch/>
        </p:blipFill>
        <p:spPr>
          <a:xfrm>
            <a:off x="10038522" y="0"/>
            <a:ext cx="2153477" cy="3955774"/>
          </a:xfrm>
          <a:prstGeom prst="rect">
            <a:avLst/>
          </a:prstGeom>
          <a:solidFill>
            <a:schemeClr val="bg2"/>
          </a:solidFill>
        </p:spPr>
      </p:pic>
      <p:sp>
        <p:nvSpPr>
          <p:cNvPr id="4" name="Rectangle 3"/>
          <p:cNvSpPr/>
          <p:nvPr userDrawn="1"/>
        </p:nvSpPr>
        <p:spPr>
          <a:xfrm>
            <a:off x="0" y="6298249"/>
            <a:ext cx="12191999" cy="376015"/>
          </a:xfrm>
          <a:prstGeom prst="rect">
            <a:avLst/>
          </a:prstGeom>
          <a:solidFill>
            <a:srgbClr val="274D62"/>
          </a:solidFill>
          <a:ln>
            <a:solidFill>
              <a:srgbClr val="274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F7FD54-69B1-F147-9B2B-1E9F4A800D2E}"/>
              </a:ext>
            </a:extLst>
          </p:cNvPr>
          <p:cNvSpPr txBox="1"/>
          <p:nvPr userDrawn="1"/>
        </p:nvSpPr>
        <p:spPr>
          <a:xfrm>
            <a:off x="10108096" y="6359269"/>
            <a:ext cx="1955527" cy="276999"/>
          </a:xfrm>
          <a:prstGeom prst="rect">
            <a:avLst/>
          </a:prstGeom>
          <a:solidFill>
            <a:srgbClr val="274D62"/>
          </a:solid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2019</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63635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BF7FD54-69B1-F147-9B2B-1E9F4A800D2E}"/>
              </a:ext>
            </a:extLst>
          </p:cNvPr>
          <p:cNvSpPr txBox="1"/>
          <p:nvPr userDrawn="1"/>
        </p:nvSpPr>
        <p:spPr>
          <a:xfrm>
            <a:off x="10098158" y="6339391"/>
            <a:ext cx="1965466"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2019</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40674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FBF7FD54-69B1-F147-9B2B-1E9F4A800D2E}"/>
              </a:ext>
            </a:extLst>
          </p:cNvPr>
          <p:cNvSpPr txBox="1"/>
          <p:nvPr userDrawn="1"/>
        </p:nvSpPr>
        <p:spPr>
          <a:xfrm>
            <a:off x="10048462" y="6339391"/>
            <a:ext cx="2015162"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2019</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00606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HE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047"/>
            <a:ext cx="12182052" cy="6846313"/>
          </a:xfrm>
          <a:prstGeom prst="rect">
            <a:avLst/>
          </a:prstGeom>
        </p:spPr>
      </p:pic>
      <p:sp>
        <p:nvSpPr>
          <p:cNvPr id="7" name="TextBox 6">
            <a:extLst>
              <a:ext uri="{FF2B5EF4-FFF2-40B4-BE49-F238E27FC236}">
                <a16:creationId xmlns:a16="http://schemas.microsoft.com/office/drawing/2014/main" id="{FBF7FD54-69B1-F147-9B2B-1E9F4A800D2E}"/>
              </a:ext>
            </a:extLst>
          </p:cNvPr>
          <p:cNvSpPr txBox="1"/>
          <p:nvPr userDrawn="1"/>
        </p:nvSpPr>
        <p:spPr>
          <a:xfrm>
            <a:off x="10178041" y="6321973"/>
            <a:ext cx="1885582"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97446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9" name="TextBox 8">
            <a:extLst>
              <a:ext uri="{FF2B5EF4-FFF2-40B4-BE49-F238E27FC236}">
                <a16:creationId xmlns:a16="http://schemas.microsoft.com/office/drawing/2014/main" id="{FBF7FD54-69B1-F147-9B2B-1E9F4A800D2E}"/>
              </a:ext>
            </a:extLst>
          </p:cNvPr>
          <p:cNvSpPr txBox="1"/>
          <p:nvPr userDrawn="1"/>
        </p:nvSpPr>
        <p:spPr>
          <a:xfrm>
            <a:off x="10178041" y="6321973"/>
            <a:ext cx="1885582"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a:t>
            </a:r>
            <a:r>
              <a:rPr lang="en-US" sz="1200" baseline="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04788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4" name="TextBox 3">
            <a:extLst>
              <a:ext uri="{FF2B5EF4-FFF2-40B4-BE49-F238E27FC236}">
                <a16:creationId xmlns:a16="http://schemas.microsoft.com/office/drawing/2014/main" id="{FBF7FD54-69B1-F147-9B2B-1E9F4A800D2E}"/>
              </a:ext>
            </a:extLst>
          </p:cNvPr>
          <p:cNvSpPr txBox="1"/>
          <p:nvPr userDrawn="1"/>
        </p:nvSpPr>
        <p:spPr>
          <a:xfrm>
            <a:off x="10190672" y="6339391"/>
            <a:ext cx="1872951"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February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Title 1"/>
          <p:cNvSpPr>
            <a:spLocks noGrp="1"/>
          </p:cNvSpPr>
          <p:nvPr>
            <p:ph type="title" hasCustomPrompt="1"/>
          </p:nvPr>
        </p:nvSpPr>
        <p:spPr>
          <a:xfrm>
            <a:off x="838200" y="422275"/>
            <a:ext cx="10515600" cy="1325563"/>
          </a:xfrm>
        </p:spPr>
        <p:txBody>
          <a:bodyPr/>
          <a:lstStyle>
            <a:lvl1pPr>
              <a:defRPr baseline="0">
                <a:latin typeface="Segoe UI Light" panose="020B0502040204020203" pitchFamily="34" charset="0"/>
                <a:cs typeface="Segoe UI Light" panose="020B0502040204020203" pitchFamily="34" charset="0"/>
              </a:defRPr>
            </a:lvl1pPr>
          </a:lstStyle>
          <a:p>
            <a:r>
              <a:rPr lang="en-US" dirty="0"/>
              <a:t>Click to edit Master title style but no more than two lines max </a:t>
            </a:r>
            <a:r>
              <a:rPr lang="en-US" dirty="0" err="1"/>
              <a:t>hgh</a:t>
            </a:r>
            <a:endParaRPr lang="en-US" dirty="0"/>
          </a:p>
        </p:txBody>
      </p:sp>
      <p:sp>
        <p:nvSpPr>
          <p:cNvPr id="6" name="Content Placeholder 2"/>
          <p:cNvSpPr>
            <a:spLocks noGrp="1"/>
          </p:cNvSpPr>
          <p:nvPr>
            <p:ph idx="1"/>
          </p:nvPr>
        </p:nvSpPr>
        <p:spPr>
          <a:xfrm>
            <a:off x="838200" y="1882775"/>
            <a:ext cx="10515600" cy="3927475"/>
          </a:xfr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80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6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53" r:id="rId6"/>
    <p:sldLayoutId id="2147483693" r:id="rId7"/>
    <p:sldLayoutId id="2147483694" r:id="rId8"/>
    <p:sldLayoutId id="2147483712" r:id="rId9"/>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2461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Palatino Linotype" panose="02040502050505030304" pitchFamily="18"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3421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s://washingtonstatereportcard.ospi.k12.wa.us/" TargetMode="External"/><Relationship Id="rId5" Type="http://schemas.openxmlformats.org/officeDocument/2006/relationships/image" Target="../media/image10.png"/><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www.k12.wa.us/DataAdmin/pubdocs/GradDropout/17-18/2018GraduationRatesLegislativeAppendices.xlsx" TargetMode="External"/><Relationship Id="rId4" Type="http://schemas.openxmlformats.org/officeDocument/2006/relationships/hyperlink" Target="https://washingtonstatereportcard.ospi.k12.wa.us/"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www.k12.wa.us/SpecialEd/ResourceLibrary/pubdocs/IEP-Team-Guidelines-Assess.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eattleu.edu/media/ccts/post-schoolsurveyandoutcomes/reports/CCTS_PSO_MiniReport_FINAL_20190110.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hyperlink" Target="http://www.k12.wa.us/SpecialEd/ResourceLibrary/pubdocs/IEP-Team-Guidelines-Assess.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osep.grads360.org/#report/apr/2016B/publicView?state=WA&amp;ispublic=true&#82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4.bp.blogspot.com/-1L3f5hS8i6E/VQMeyRD1pNI/AAAAAAAACqw/cgNSaCZTMFo/s1200/header.png" TargetMode="External"/><Relationship Id="rId5" Type="http://schemas.openxmlformats.org/officeDocument/2006/relationships/image" Target="../media/image13.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www.k12.wa.us/SpecialEd/pubdocs/OSPI-SpEd-Prioritie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k12.wa.us/CEDARS/Data/Toolkit.asp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k12.wa.us/CEDARS/Data/Toolkit.aspx"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hyperlink" Target="http://k12.wa.us/CEDARS/Data/Toolkit.asp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k12.wa.us/CEDARS/Data/Toolkit.aspx"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pbs.twimg.com/media/CyBBuVCXAAAryfY.jpg"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hyperlink" Target="mailto:tania.may@k12.wa.us" TargetMode="External"/><Relationship Id="rId7" Type="http://schemas.openxmlformats.org/officeDocument/2006/relationships/hyperlink" Target="https://www.data.com/connect/index_files/connect-home-image-0118.png"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hyperlink" Target="http://www.k12.wa.us/" TargetMode="External"/><Relationship Id="rId4" Type="http://schemas.openxmlformats.org/officeDocument/2006/relationships/hyperlink" Target="https://twitter.com/TaniaMay_OSP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hyperlink" Target="https://www.ted.com/talks/simon_sinek_how_great_leaders_inspire_action?language=en" TargetMode="External"/><Relationship Id="rId4" Type="http://schemas.openxmlformats.org/officeDocument/2006/relationships/hyperlink" Target="https://i.pinimg.com/originals/0d/b7/15/0db715b1b2a52cf229ed8bc9f59de056.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doi.org/10.1080/13613324.2012.730511" TargetMode="External"/><Relationship Id="rId5" Type="http://schemas.openxmlformats.org/officeDocument/2006/relationships/hyperlink" Target="http://multiplevoicesjournal.org/doi/abs/10.5555/2158-396X.16.1.50" TargetMode="External"/><Relationship Id="rId4" Type="http://schemas.openxmlformats.org/officeDocument/2006/relationships/hyperlink" Target="https://doi.org/10.1177/001440291007600303"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CC3E-C3A0-D741-A1E4-9C41C6248D05}"/>
              </a:ext>
            </a:extLst>
          </p:cNvPr>
          <p:cNvSpPr>
            <a:spLocks noGrp="1"/>
          </p:cNvSpPr>
          <p:nvPr>
            <p:ph type="ctrTitle"/>
          </p:nvPr>
        </p:nvSpPr>
        <p:spPr>
          <a:xfrm>
            <a:off x="547475" y="704353"/>
            <a:ext cx="11130053" cy="2387600"/>
          </a:xfrm>
        </p:spPr>
        <p:txBody>
          <a:bodyPr>
            <a:normAutofit/>
          </a:bodyPr>
          <a:lstStyle/>
          <a:p>
            <a:pPr>
              <a:lnSpc>
                <a:spcPct val="100000"/>
              </a:lnSpc>
              <a:spcBef>
                <a:spcPts val="600"/>
              </a:spcBef>
            </a:pPr>
            <a:r>
              <a:rPr lang="en-US" sz="7200" dirty="0">
                <a:solidFill>
                  <a:srgbClr val="002060"/>
                </a:solidFill>
              </a:rPr>
              <a:t>High Expectations</a:t>
            </a:r>
            <a:br>
              <a:rPr lang="en-US" sz="7200" dirty="0">
                <a:solidFill>
                  <a:srgbClr val="002060"/>
                </a:solidFill>
              </a:rPr>
            </a:br>
            <a:r>
              <a:rPr lang="en-US" sz="5200" dirty="0">
                <a:solidFill>
                  <a:srgbClr val="002060"/>
                </a:solidFill>
              </a:rPr>
              <a:t>for Access, Outcomes &amp; Collaboration</a:t>
            </a:r>
          </a:p>
        </p:txBody>
      </p:sp>
      <p:sp>
        <p:nvSpPr>
          <p:cNvPr id="3" name="Subtitle 2">
            <a:extLst>
              <a:ext uri="{FF2B5EF4-FFF2-40B4-BE49-F238E27FC236}">
                <a16:creationId xmlns:a16="http://schemas.microsoft.com/office/drawing/2014/main" id="{2F70EFD7-1A35-414B-9579-82D9296B813E}"/>
              </a:ext>
            </a:extLst>
          </p:cNvPr>
          <p:cNvSpPr>
            <a:spLocks noGrp="1"/>
          </p:cNvSpPr>
          <p:nvPr>
            <p:ph type="subTitle" idx="1"/>
          </p:nvPr>
        </p:nvSpPr>
        <p:spPr>
          <a:xfrm>
            <a:off x="1524000" y="3616830"/>
            <a:ext cx="9144000" cy="1222959"/>
          </a:xfrm>
        </p:spPr>
        <p:txBody>
          <a:bodyPr/>
          <a:lstStyle/>
          <a:p>
            <a:pPr lvl="0"/>
            <a:r>
              <a:rPr lang="en-US" sz="3200" dirty="0">
                <a:solidFill>
                  <a:srgbClr val="002060"/>
                </a:solidFill>
                <a:latin typeface="Palatino Linotype" panose="02040502050505030304" pitchFamily="18" charset="0"/>
                <a:cs typeface="+mn-cs"/>
              </a:rPr>
              <a:t>Special Education Division</a:t>
            </a:r>
          </a:p>
          <a:p>
            <a:pPr lvl="0"/>
            <a:r>
              <a:rPr lang="en-US" sz="3200" dirty="0">
                <a:solidFill>
                  <a:srgbClr val="002060"/>
                </a:solidFill>
              </a:rPr>
              <a:t>Spring</a:t>
            </a:r>
            <a:r>
              <a:rPr lang="en-US" sz="3200" dirty="0">
                <a:solidFill>
                  <a:srgbClr val="002060"/>
                </a:solidFill>
                <a:latin typeface="Palatino Linotype" panose="02040502050505030304" pitchFamily="18" charset="0"/>
                <a:cs typeface="+mn-cs"/>
              </a:rPr>
              <a:t> 2019</a:t>
            </a:r>
          </a:p>
        </p:txBody>
      </p:sp>
      <p:sp>
        <p:nvSpPr>
          <p:cNvPr id="4" name="Title 4">
            <a:extLst>
              <a:ext uri="{FF2B5EF4-FFF2-40B4-BE49-F238E27FC236}">
                <a16:creationId xmlns:a16="http://schemas.microsoft.com/office/drawing/2014/main" id="{EEC2653B-09B9-2F4B-BFD1-78702681655A}"/>
              </a:ext>
            </a:extLst>
          </p:cNvPr>
          <p:cNvSpPr txBox="1">
            <a:spLocks/>
          </p:cNvSpPr>
          <p:nvPr/>
        </p:nvSpPr>
        <p:spPr>
          <a:xfrm>
            <a:off x="0" y="6293460"/>
            <a:ext cx="12192000" cy="564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tx1"/>
                </a:solidFill>
                <a:latin typeface="Segoe UI Light" panose="020B0502040204020203" pitchFamily="34" charset="0"/>
                <a:ea typeface="+mj-ea"/>
                <a:cs typeface="Segoe UI Light" panose="020B0502040204020203" pitchFamily="34" charset="0"/>
              </a:defRPr>
            </a:lvl1pPr>
          </a:lstStyle>
          <a:p>
            <a:r>
              <a:rPr lang="en-US" sz="3200" b="1" dirty="0">
                <a:solidFill>
                  <a:srgbClr val="002060"/>
                </a:solidFill>
              </a:rPr>
              <a:t>Office of Superintendent of Public Instruction</a:t>
            </a:r>
          </a:p>
        </p:txBody>
      </p:sp>
    </p:spTree>
    <p:extLst>
      <p:ext uri="{BB962C8B-B14F-4D97-AF65-F5344CB8AC3E}">
        <p14:creationId xmlns:p14="http://schemas.microsoft.com/office/powerpoint/2010/main" val="165236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3168056350"/>
              </p:ext>
            </p:extLst>
          </p:nvPr>
        </p:nvGraphicFramePr>
        <p:xfrm>
          <a:off x="399011" y="853844"/>
          <a:ext cx="11470021" cy="52802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87622" y="1184602"/>
            <a:ext cx="4647969" cy="646331"/>
          </a:xfrm>
          <a:prstGeom prst="rect">
            <a:avLst/>
          </a:prstGeom>
          <a:noFill/>
        </p:spPr>
        <p:txBody>
          <a:bodyPr wrap="square" rtlCol="0" anchor="ctr">
            <a:spAutoFit/>
          </a:bodyPr>
          <a:lstStyle/>
          <a:p>
            <a:pPr algn="r"/>
            <a:r>
              <a:rPr lang="en-US" dirty="0">
                <a:solidFill>
                  <a:srgbClr val="002060"/>
                </a:solidFill>
              </a:rPr>
              <a:t>Students with Disabilities, age 6-21: </a:t>
            </a:r>
            <a:r>
              <a:rPr lang="en-US" b="1" dirty="0">
                <a:solidFill>
                  <a:srgbClr val="002060"/>
                </a:solidFill>
              </a:rPr>
              <a:t>130,488</a:t>
            </a:r>
          </a:p>
          <a:p>
            <a:pPr algn="r"/>
            <a:r>
              <a:rPr lang="en-US" dirty="0">
                <a:solidFill>
                  <a:srgbClr val="002060"/>
                </a:solidFill>
              </a:rPr>
              <a:t>English Learners with Disabilities, 6-21: </a:t>
            </a:r>
            <a:r>
              <a:rPr lang="en-US" b="1" dirty="0">
                <a:solidFill>
                  <a:srgbClr val="002060"/>
                </a:solidFill>
              </a:rPr>
              <a:t>20,717</a:t>
            </a:r>
            <a:endParaRPr lang="en-US" dirty="0">
              <a:solidFill>
                <a:srgbClr val="002060"/>
              </a:solidFill>
            </a:endParaRPr>
          </a:p>
        </p:txBody>
      </p:sp>
      <p:sp>
        <p:nvSpPr>
          <p:cNvPr id="10" name="Rectangle 9"/>
          <p:cNvSpPr/>
          <p:nvPr/>
        </p:nvSpPr>
        <p:spPr>
          <a:xfrm>
            <a:off x="2329038" y="1310097"/>
            <a:ext cx="138546" cy="129309"/>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 name="Rectangle 1"/>
          <p:cNvSpPr/>
          <p:nvPr/>
        </p:nvSpPr>
        <p:spPr>
          <a:xfrm>
            <a:off x="2133342" y="1574408"/>
            <a:ext cx="138546" cy="12930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25120" y="332936"/>
            <a:ext cx="11543912" cy="5789341"/>
            <a:chOff x="300112" y="464002"/>
            <a:chExt cx="11463154" cy="5653507"/>
          </a:xfrm>
        </p:grpSpPr>
        <p:sp>
          <p:nvSpPr>
            <p:cNvPr id="9" name="TextBox 8"/>
            <p:cNvSpPr txBox="1"/>
            <p:nvPr/>
          </p:nvSpPr>
          <p:spPr>
            <a:xfrm>
              <a:off x="3238500" y="5847009"/>
              <a:ext cx="8524766" cy="270500"/>
            </a:xfrm>
            <a:prstGeom prst="rect">
              <a:avLst/>
            </a:prstGeom>
            <a:noFill/>
          </p:spPr>
          <p:txBody>
            <a:bodyPr wrap="square" rtlCol="0">
              <a:spAutoFit/>
            </a:bodyPr>
            <a:lstStyle/>
            <a:p>
              <a:pPr algn="r"/>
              <a:r>
                <a:rPr lang="en-US" sz="1200" dirty="0">
                  <a:solidFill>
                    <a:srgbClr val="002060"/>
                  </a:solidFill>
                </a:rPr>
                <a:t>Source: Special Education Federal Child Count (Draft), </a:t>
              </a:r>
              <a:r>
                <a:rPr lang="en-US" sz="1200" i="1" dirty="0">
                  <a:solidFill>
                    <a:srgbClr val="002060"/>
                  </a:solidFill>
                </a:rPr>
                <a:t>Office of Superintendent of Public Instruction</a:t>
              </a:r>
              <a:r>
                <a:rPr lang="en-US" sz="1200" dirty="0">
                  <a:solidFill>
                    <a:srgbClr val="002060"/>
                  </a:solidFill>
                </a:rPr>
                <a:t>, November 1, 2018. </a:t>
              </a:r>
            </a:p>
          </p:txBody>
        </p:sp>
        <p:sp>
          <p:nvSpPr>
            <p:cNvPr id="11" name="Title 1"/>
            <p:cNvSpPr txBox="1">
              <a:spLocks/>
            </p:cNvSpPr>
            <p:nvPr/>
          </p:nvSpPr>
          <p:spPr>
            <a:xfrm>
              <a:off x="300112" y="464002"/>
              <a:ext cx="11463154" cy="508686"/>
            </a:xfrm>
            <a:prstGeom prst="rect">
              <a:avLst/>
            </a:prstGeom>
            <a:no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a:lstStyle>
            <a:p>
              <a:pPr algn="ctr"/>
              <a:r>
                <a:rPr lang="en-US" sz="2600" b="1" dirty="0">
                  <a:solidFill>
                    <a:srgbClr val="002060"/>
                  </a:solidFill>
                  <a:latin typeface="Segoe UI" panose="020B0502040204020203" pitchFamily="34" charset="0"/>
                  <a:cs typeface="Segoe UI" panose="020B0502040204020203" pitchFamily="34" charset="0"/>
                </a:rPr>
                <a:t>2018 Percentage of WA Students with Disabilities, by Eligibility &amp; EL Status</a:t>
              </a:r>
            </a:p>
          </p:txBody>
        </p:sp>
      </p:grpSp>
    </p:spTree>
    <p:extLst>
      <p:ext uri="{BB962C8B-B14F-4D97-AF65-F5344CB8AC3E}">
        <p14:creationId xmlns:p14="http://schemas.microsoft.com/office/powerpoint/2010/main" val="103412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541981451"/>
              </p:ext>
            </p:extLst>
          </p:nvPr>
        </p:nvGraphicFramePr>
        <p:xfrm>
          <a:off x="349622" y="717837"/>
          <a:ext cx="11449050" cy="541402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49622" y="211704"/>
            <a:ext cx="11698941" cy="487363"/>
          </a:xfrm>
        </p:spPr>
        <p:txBody>
          <a:bodyPr>
            <a:noAutofit/>
          </a:bodyPr>
          <a:lstStyle/>
          <a:p>
            <a:r>
              <a:rPr lang="en-US" sz="2900" b="1" dirty="0">
                <a:solidFill>
                  <a:srgbClr val="002060"/>
                </a:solidFill>
                <a:latin typeface="Segoe UI" panose="020B0502040204020203" pitchFamily="34" charset="0"/>
                <a:cs typeface="Segoe UI" panose="020B0502040204020203" pitchFamily="34" charset="0"/>
              </a:rPr>
              <a:t>2018 Percent of LRE category within a specific disability category</a:t>
            </a:r>
            <a:endParaRPr lang="en-US" sz="2900" dirty="0"/>
          </a:p>
        </p:txBody>
      </p:sp>
      <p:sp>
        <p:nvSpPr>
          <p:cNvPr id="7" name="TextBox 1"/>
          <p:cNvSpPr txBox="1"/>
          <p:nvPr/>
        </p:nvSpPr>
        <p:spPr>
          <a:xfrm>
            <a:off x="5559528" y="6336734"/>
            <a:ext cx="4991800" cy="1934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solidFill>
                  <a:schemeClr val="bg2"/>
                </a:solidFill>
                <a:latin typeface="Segoe UI" panose="020B0502040204020203" pitchFamily="34" charset="0"/>
                <a:cs typeface="Segoe UI" panose="020B0502040204020203" pitchFamily="34" charset="0"/>
              </a:rPr>
              <a:t>Source: November 2018 November Federal Child Count by Serving District, students aged 6-21</a:t>
            </a:r>
          </a:p>
        </p:txBody>
      </p:sp>
      <p:cxnSp>
        <p:nvCxnSpPr>
          <p:cNvPr id="4" name="Straight Connector 3"/>
          <p:cNvCxnSpPr/>
          <p:nvPr/>
        </p:nvCxnSpPr>
        <p:spPr>
          <a:xfrm flipH="1">
            <a:off x="1463040" y="726141"/>
            <a:ext cx="2690" cy="344580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18928884">
            <a:off x="8411534" y="4597975"/>
            <a:ext cx="1868632" cy="234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928884">
            <a:off x="5163253" y="4415384"/>
            <a:ext cx="1342793" cy="222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928884">
            <a:off x="1067624" y="4526274"/>
            <a:ext cx="1835135" cy="2916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7723" y="6193843"/>
            <a:ext cx="8167494" cy="276999"/>
          </a:xfrm>
          <a:prstGeom prst="rect">
            <a:avLst/>
          </a:prstGeom>
          <a:noFill/>
        </p:spPr>
        <p:txBody>
          <a:bodyPr wrap="square" rtlCol="0">
            <a:spAutoFit/>
          </a:bodyPr>
          <a:lstStyle/>
          <a:p>
            <a:pPr algn="r"/>
            <a:r>
              <a:rPr lang="en-US" sz="1200" dirty="0">
                <a:solidFill>
                  <a:srgbClr val="002060"/>
                </a:solidFill>
              </a:rPr>
              <a:t>Source: Special Education Federal Child Count (Draft), </a:t>
            </a:r>
            <a:r>
              <a:rPr lang="en-US" sz="1200" i="1" dirty="0">
                <a:solidFill>
                  <a:srgbClr val="002060"/>
                </a:solidFill>
              </a:rPr>
              <a:t>Office of Superintendent of Public Instruction</a:t>
            </a:r>
            <a:r>
              <a:rPr lang="en-US" sz="1200" dirty="0">
                <a:solidFill>
                  <a:srgbClr val="002060"/>
                </a:solidFill>
              </a:rPr>
              <a:t>, November 1, 2018. </a:t>
            </a:r>
          </a:p>
        </p:txBody>
      </p:sp>
    </p:spTree>
    <p:extLst>
      <p:ext uri="{BB962C8B-B14F-4D97-AF65-F5344CB8AC3E}">
        <p14:creationId xmlns:p14="http://schemas.microsoft.com/office/powerpoint/2010/main" val="36784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6"/>
            <a:ext cx="10515600" cy="753382"/>
          </a:xfrm>
        </p:spPr>
        <p:txBody>
          <a:bodyPr>
            <a:normAutofit/>
          </a:bodyPr>
          <a:lstStyle/>
          <a:p>
            <a:pPr algn="ctr"/>
            <a:r>
              <a:rPr lang="en-US" sz="3200" b="1" dirty="0">
                <a:solidFill>
                  <a:srgbClr val="002060"/>
                </a:solidFill>
                <a:latin typeface="Segoe UI" panose="020B0502040204020203" pitchFamily="34" charset="0"/>
                <a:cs typeface="Segoe UI" panose="020B0502040204020203" pitchFamily="34" charset="0"/>
              </a:rPr>
              <a:t>2018 Percent of LRE category by Race/Ethnicity</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52075830"/>
              </p:ext>
            </p:extLst>
          </p:nvPr>
        </p:nvGraphicFramePr>
        <p:xfrm>
          <a:off x="377190" y="1175659"/>
          <a:ext cx="11464290" cy="46345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673986" y="5810251"/>
            <a:ext cx="8167494" cy="276999"/>
          </a:xfrm>
          <a:prstGeom prst="rect">
            <a:avLst/>
          </a:prstGeom>
          <a:noFill/>
        </p:spPr>
        <p:txBody>
          <a:bodyPr wrap="square" rtlCol="0">
            <a:spAutoFit/>
          </a:bodyPr>
          <a:lstStyle/>
          <a:p>
            <a:pPr algn="r"/>
            <a:r>
              <a:rPr lang="en-US" sz="1200" dirty="0">
                <a:solidFill>
                  <a:srgbClr val="002060"/>
                </a:solidFill>
              </a:rPr>
              <a:t>Source: Special Education Federal Child Count (Draft), </a:t>
            </a:r>
            <a:r>
              <a:rPr lang="en-US" sz="1200" i="1" dirty="0">
                <a:solidFill>
                  <a:srgbClr val="002060"/>
                </a:solidFill>
              </a:rPr>
              <a:t>Office of Superintendent of Public Instruction</a:t>
            </a:r>
            <a:r>
              <a:rPr lang="en-US" sz="1200" dirty="0">
                <a:solidFill>
                  <a:srgbClr val="002060"/>
                </a:solidFill>
              </a:rPr>
              <a:t>, November 1, 2018. </a:t>
            </a:r>
          </a:p>
        </p:txBody>
      </p:sp>
      <p:cxnSp>
        <p:nvCxnSpPr>
          <p:cNvPr id="6" name="Straight Connector 5"/>
          <p:cNvCxnSpPr/>
          <p:nvPr/>
        </p:nvCxnSpPr>
        <p:spPr>
          <a:xfrm>
            <a:off x="1813302" y="1175658"/>
            <a:ext cx="0" cy="352032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285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653" y="317149"/>
            <a:ext cx="8915400" cy="1325563"/>
          </a:xfrm>
        </p:spPr>
        <p:txBody>
          <a:bodyPr/>
          <a:lstStyle/>
          <a:p>
            <a:r>
              <a:rPr lang="en-US" dirty="0">
                <a:solidFill>
                  <a:schemeClr val="bg2"/>
                </a:solidFill>
              </a:rPr>
              <a:t>Assessment and Accountability</a:t>
            </a:r>
          </a:p>
        </p:txBody>
      </p:sp>
      <p:graphicFrame>
        <p:nvGraphicFramePr>
          <p:cNvPr id="8" name="Chart 7"/>
          <p:cNvGraphicFramePr>
            <a:graphicFrameLocks/>
          </p:cNvGraphicFramePr>
          <p:nvPr>
            <p:extLst>
              <p:ext uri="{D42A27DB-BD31-4B8C-83A1-F6EECF244321}">
                <p14:modId xmlns:p14="http://schemas.microsoft.com/office/powerpoint/2010/main" val="1129306453"/>
              </p:ext>
            </p:extLst>
          </p:nvPr>
        </p:nvGraphicFramePr>
        <p:xfrm>
          <a:off x="339970" y="1503206"/>
          <a:ext cx="5681383" cy="44221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532411102"/>
              </p:ext>
            </p:extLst>
          </p:nvPr>
        </p:nvGraphicFramePr>
        <p:xfrm>
          <a:off x="6031902" y="1503206"/>
          <a:ext cx="5842401" cy="442210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6095230" y="464030"/>
            <a:ext cx="4047903" cy="646331"/>
          </a:xfrm>
          <a:prstGeom prst="rect">
            <a:avLst/>
          </a:prstGeom>
        </p:spPr>
        <p:txBody>
          <a:bodyPr wrap="none">
            <a:spAutoFit/>
          </a:bodyPr>
          <a:lstStyle/>
          <a:p>
            <a:r>
              <a:rPr lang="en-US" sz="3600" b="1" dirty="0">
                <a:solidFill>
                  <a:srgbClr val="F05D26"/>
                </a:solidFill>
                <a:effectLst>
                  <a:innerShdw blurRad="63500" dist="50800">
                    <a:prstClr val="black">
                      <a:alpha val="50000"/>
                    </a:prstClr>
                  </a:innerShdw>
                </a:effectLst>
                <a:latin typeface="Lucida Handwriting" panose="03010101010101010101" pitchFamily="66" charset="0"/>
              </a:rPr>
              <a:t>Accountability</a:t>
            </a:r>
            <a:endParaRPr lang="en-US" sz="3600" b="1" dirty="0">
              <a:solidFill>
                <a:srgbClr val="F05D26"/>
              </a:solidFill>
              <a:effectLst>
                <a:innerShdw blurRad="63500" dist="50800">
                  <a:prstClr val="black">
                    <a:alpha val="50000"/>
                  </a:prstClr>
                </a:innerShdw>
              </a:effectLst>
            </a:endParaRPr>
          </a:p>
        </p:txBody>
      </p:sp>
      <p:sp>
        <p:nvSpPr>
          <p:cNvPr id="11" name="Rectangle 10"/>
          <p:cNvSpPr/>
          <p:nvPr/>
        </p:nvSpPr>
        <p:spPr>
          <a:xfrm>
            <a:off x="5603002" y="577202"/>
            <a:ext cx="450764" cy="461665"/>
          </a:xfrm>
          <a:prstGeom prst="rect">
            <a:avLst/>
          </a:prstGeom>
        </p:spPr>
        <p:txBody>
          <a:bodyPr wrap="none">
            <a:spAutoFit/>
          </a:bodyPr>
          <a:lstStyle/>
          <a:p>
            <a:r>
              <a:rPr lang="en-US" sz="2400" b="1" dirty="0">
                <a:solidFill>
                  <a:srgbClr val="F05D26"/>
                </a:solidFill>
                <a:effectLst>
                  <a:innerShdw blurRad="63500" dist="50800">
                    <a:prstClr val="black">
                      <a:alpha val="50000"/>
                    </a:prstClr>
                  </a:innerShdw>
                </a:effectLst>
                <a:latin typeface="Lucida Handwriting" panose="03010101010101010101" pitchFamily="66" charset="0"/>
              </a:rPr>
              <a:t>&amp;</a:t>
            </a:r>
            <a:endParaRPr lang="en-US" sz="2800" b="1" dirty="0">
              <a:solidFill>
                <a:srgbClr val="F05D26"/>
              </a:solidFill>
              <a:effectLst>
                <a:innerShdw blurRad="63500" dist="50800">
                  <a:prstClr val="black">
                    <a:alpha val="50000"/>
                  </a:prstClr>
                </a:innerShdw>
              </a:effectLst>
            </a:endParaRPr>
          </a:p>
        </p:txBody>
      </p:sp>
      <p:pic>
        <p:nvPicPr>
          <p:cNvPr id="12" name="Picture 1" descr="Image result for assess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0709" y="280603"/>
            <a:ext cx="3322842" cy="13735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54612" y="5902452"/>
            <a:ext cx="5753100" cy="261610"/>
          </a:xfrm>
          <a:prstGeom prst="rect">
            <a:avLst/>
          </a:prstGeom>
        </p:spPr>
        <p:txBody>
          <a:bodyPr wrap="square">
            <a:spAutoFit/>
          </a:bodyPr>
          <a:lstStyle/>
          <a:p>
            <a:pPr algn="r"/>
            <a:r>
              <a:rPr lang="en-US" sz="1100" dirty="0">
                <a:solidFill>
                  <a:srgbClr val="002060"/>
                </a:solidFill>
              </a:rPr>
              <a:t>Source: </a:t>
            </a:r>
            <a:r>
              <a:rPr lang="en-US" sz="1100" dirty="0">
                <a:solidFill>
                  <a:srgbClr val="002060"/>
                </a:solidFill>
                <a:hlinkClick r:id="rId6"/>
              </a:rPr>
              <a:t>Washington State Report Card</a:t>
            </a:r>
            <a:r>
              <a:rPr lang="en-US" sz="1100" dirty="0">
                <a:solidFill>
                  <a:srgbClr val="002060"/>
                </a:solidFill>
              </a:rPr>
              <a:t>, </a:t>
            </a:r>
            <a:r>
              <a:rPr lang="en-US" sz="1100" i="1" dirty="0">
                <a:solidFill>
                  <a:srgbClr val="002060"/>
                </a:solidFill>
              </a:rPr>
              <a:t>Office of Superintendent of Public Instruction</a:t>
            </a:r>
            <a:r>
              <a:rPr lang="en-US" sz="1100" dirty="0">
                <a:solidFill>
                  <a:srgbClr val="002060"/>
                </a:solidFill>
              </a:rPr>
              <a:t>, 2019</a:t>
            </a:r>
            <a:endParaRPr lang="en-US" sz="1100" dirty="0"/>
          </a:p>
        </p:txBody>
      </p:sp>
    </p:spTree>
    <p:extLst>
      <p:ext uri="{BB962C8B-B14F-4D97-AF65-F5344CB8AC3E}">
        <p14:creationId xmlns:p14="http://schemas.microsoft.com/office/powerpoint/2010/main" val="111025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033" y="318704"/>
            <a:ext cx="10643952" cy="811518"/>
          </a:xfrm>
          <a:prstGeom prst="rect">
            <a:avLst/>
          </a:prstGeom>
          <a:solidFill>
            <a:schemeClr val="bg2"/>
          </a:solidFill>
        </p:spPr>
        <p:txBody>
          <a:bodyPr>
            <a:normAutofit/>
          </a:bodyPr>
          <a:lstStyle/>
          <a:p>
            <a:pPr algn="ctr"/>
            <a:r>
              <a:rPr lang="en-US" sz="3800" b="1" dirty="0">
                <a:solidFill>
                  <a:srgbClr val="002060"/>
                </a:solidFill>
                <a:latin typeface="Segoe UI" panose="020B0502040204020203" pitchFamily="34" charset="0"/>
                <a:cs typeface="Segoe UI" panose="020B0502040204020203" pitchFamily="34" charset="0"/>
              </a:rPr>
              <a:t>2017-18 Adjusted Cohort Graduation Rates</a:t>
            </a:r>
          </a:p>
        </p:txBody>
      </p:sp>
      <p:graphicFrame>
        <p:nvGraphicFramePr>
          <p:cNvPr id="5" name="Chart 4"/>
          <p:cNvGraphicFramePr>
            <a:graphicFrameLocks/>
          </p:cNvGraphicFramePr>
          <p:nvPr/>
        </p:nvGraphicFramePr>
        <p:xfrm>
          <a:off x="366404" y="1130222"/>
          <a:ext cx="11478125" cy="46802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653022" y="5638125"/>
            <a:ext cx="7191507" cy="461665"/>
          </a:xfrm>
          <a:prstGeom prst="rect">
            <a:avLst/>
          </a:prstGeom>
          <a:noFill/>
        </p:spPr>
        <p:txBody>
          <a:bodyPr wrap="square" rtlCol="0">
            <a:spAutoFit/>
          </a:bodyPr>
          <a:lstStyle/>
          <a:p>
            <a:pPr algn="r"/>
            <a:r>
              <a:rPr lang="en-US" sz="1200" dirty="0">
                <a:solidFill>
                  <a:srgbClr val="002060"/>
                </a:solidFill>
              </a:rPr>
              <a:t>Sources: </a:t>
            </a:r>
            <a:r>
              <a:rPr lang="en-US" sz="1200" dirty="0">
                <a:solidFill>
                  <a:srgbClr val="002060"/>
                </a:solidFill>
                <a:hlinkClick r:id="rId4"/>
              </a:rPr>
              <a:t>Washington State Report Card</a:t>
            </a:r>
            <a:r>
              <a:rPr lang="en-US" sz="1200" dirty="0">
                <a:solidFill>
                  <a:srgbClr val="002060"/>
                </a:solidFill>
              </a:rPr>
              <a:t>, </a:t>
            </a:r>
            <a:r>
              <a:rPr lang="en-US" sz="1200" i="1" dirty="0">
                <a:solidFill>
                  <a:srgbClr val="002060"/>
                </a:solidFill>
              </a:rPr>
              <a:t>Office of Superintendent of Public Instruction</a:t>
            </a:r>
            <a:r>
              <a:rPr lang="en-US" sz="1200" dirty="0">
                <a:solidFill>
                  <a:srgbClr val="002060"/>
                </a:solidFill>
              </a:rPr>
              <a:t>, 2019;</a:t>
            </a:r>
          </a:p>
          <a:p>
            <a:pPr algn="r"/>
            <a:r>
              <a:rPr lang="en-US" sz="1200" dirty="0">
                <a:solidFill>
                  <a:srgbClr val="002060"/>
                </a:solidFill>
              </a:rPr>
              <a:t> </a:t>
            </a:r>
            <a:r>
              <a:rPr lang="en-US" sz="1200" dirty="0">
                <a:solidFill>
                  <a:srgbClr val="002060"/>
                </a:solidFill>
                <a:hlinkClick r:id="rId5"/>
              </a:rPr>
              <a:t>2018 Graduation Rates, Legislative Appendices</a:t>
            </a:r>
            <a:r>
              <a:rPr lang="en-US" sz="1200" dirty="0">
                <a:solidFill>
                  <a:srgbClr val="002060"/>
                </a:solidFill>
              </a:rPr>
              <a:t>, </a:t>
            </a:r>
            <a:r>
              <a:rPr lang="en-US" sz="1200" i="1" dirty="0">
                <a:solidFill>
                  <a:srgbClr val="002060"/>
                </a:solidFill>
              </a:rPr>
              <a:t>Office of Superintendent of Public Instruction</a:t>
            </a:r>
            <a:endParaRPr lang="en-US" sz="1200" dirty="0">
              <a:solidFill>
                <a:srgbClr val="002060"/>
              </a:solidFill>
            </a:endParaRPr>
          </a:p>
        </p:txBody>
      </p:sp>
    </p:spTree>
    <p:extLst>
      <p:ext uri="{BB962C8B-B14F-4D97-AF65-F5344CB8AC3E}">
        <p14:creationId xmlns:p14="http://schemas.microsoft.com/office/powerpoint/2010/main" val="402922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48F63A3B-78C7-47BE-AE5E-E10140E04643}" type="slidenum">
              <a:rPr lang="en-US" smtClean="0"/>
              <a:t>15</a:t>
            </a:fld>
            <a:endParaRPr lang="en-US" dirty="0"/>
          </a:p>
        </p:txBody>
      </p:sp>
      <p:sp>
        <p:nvSpPr>
          <p:cNvPr id="5" name="Title 1"/>
          <p:cNvSpPr txBox="1">
            <a:spLocks/>
          </p:cNvSpPr>
          <p:nvPr/>
        </p:nvSpPr>
        <p:spPr>
          <a:xfrm>
            <a:off x="357527" y="419725"/>
            <a:ext cx="11454722" cy="87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2060"/>
                </a:solidFill>
                <a:latin typeface="Segoe UI" panose="020B0502040204020203" pitchFamily="34" charset="0"/>
                <a:cs typeface="Segoe UI" panose="020B0502040204020203" pitchFamily="34" charset="0"/>
              </a:rPr>
              <a:t>Graduation Pathways Used by SWDs in 2016-17</a:t>
            </a:r>
          </a:p>
        </p:txBody>
      </p:sp>
      <p:graphicFrame>
        <p:nvGraphicFramePr>
          <p:cNvPr id="6" name="Chart 5"/>
          <p:cNvGraphicFramePr/>
          <p:nvPr>
            <p:extLst>
              <p:ext uri="{D42A27DB-BD31-4B8C-83A1-F6EECF244321}">
                <p14:modId xmlns:p14="http://schemas.microsoft.com/office/powerpoint/2010/main" val="1217605455"/>
              </p:ext>
            </p:extLst>
          </p:nvPr>
        </p:nvGraphicFramePr>
        <p:xfrm>
          <a:off x="357527" y="1283565"/>
          <a:ext cx="11454722" cy="543791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75657" y="5879706"/>
            <a:ext cx="10700185" cy="276999"/>
          </a:xfrm>
          <a:prstGeom prst="rect">
            <a:avLst/>
          </a:prstGeom>
          <a:noFill/>
        </p:spPr>
        <p:txBody>
          <a:bodyPr wrap="square" rtlCol="0">
            <a:spAutoFit/>
          </a:bodyPr>
          <a:lstStyle/>
          <a:p>
            <a:pPr algn="r"/>
            <a:r>
              <a:rPr lang="en-US" sz="1200" dirty="0">
                <a:solidFill>
                  <a:srgbClr val="002060"/>
                </a:solidFill>
              </a:rPr>
              <a:t>Source: </a:t>
            </a:r>
            <a:r>
              <a:rPr lang="en-US" sz="1200" dirty="0">
                <a:solidFill>
                  <a:srgbClr val="002060"/>
                </a:solidFill>
                <a:hlinkClick r:id="rId4"/>
              </a:rPr>
              <a:t>Guidance for IEP Teams: Student Participation in Statewide Assessments for Accountability and Graduation</a:t>
            </a:r>
            <a:r>
              <a:rPr lang="en-US" sz="1200" dirty="0">
                <a:solidFill>
                  <a:srgbClr val="002060"/>
                </a:solidFill>
              </a:rPr>
              <a:t>, </a:t>
            </a:r>
            <a:r>
              <a:rPr lang="en-US" sz="1200" i="1" dirty="0">
                <a:solidFill>
                  <a:srgbClr val="002060"/>
                </a:solidFill>
              </a:rPr>
              <a:t>Office of Superintendent of Public Instruction</a:t>
            </a:r>
            <a:r>
              <a:rPr lang="en-US" sz="1200" dirty="0">
                <a:solidFill>
                  <a:srgbClr val="002060"/>
                </a:solidFill>
              </a:rPr>
              <a:t>, 2019. </a:t>
            </a:r>
          </a:p>
        </p:txBody>
      </p:sp>
    </p:spTree>
    <p:extLst>
      <p:ext uri="{BB962C8B-B14F-4D97-AF65-F5344CB8AC3E}">
        <p14:creationId xmlns:p14="http://schemas.microsoft.com/office/powerpoint/2010/main" val="219641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6892" y="485776"/>
            <a:ext cx="11514218" cy="879316"/>
          </a:xfrm>
          <a:solidFill>
            <a:schemeClr val="bg2"/>
          </a:solidFill>
        </p:spPr>
        <p:txBody>
          <a:bodyPr>
            <a:noAutofit/>
          </a:bodyPr>
          <a:lstStyle/>
          <a:p>
            <a:pPr algn="ctr"/>
            <a:r>
              <a:rPr lang="en-US" b="1" dirty="0">
                <a:solidFill>
                  <a:srgbClr val="002060"/>
                </a:solidFill>
                <a:latin typeface="Segoe UI" panose="020B0502040204020203" pitchFamily="34" charset="0"/>
                <a:cs typeface="Segoe UI" panose="020B0502040204020203" pitchFamily="34" charset="0"/>
              </a:rPr>
              <a:t>2016-17 Post-School Outcomes for SWDs</a:t>
            </a:r>
          </a:p>
        </p:txBody>
      </p:sp>
      <p:sp>
        <p:nvSpPr>
          <p:cNvPr id="8" name="Rectangle 7"/>
          <p:cNvSpPr/>
          <p:nvPr/>
        </p:nvSpPr>
        <p:spPr>
          <a:xfrm>
            <a:off x="1430591" y="5787750"/>
            <a:ext cx="10495723" cy="276999"/>
          </a:xfrm>
          <a:prstGeom prst="rect">
            <a:avLst/>
          </a:prstGeom>
        </p:spPr>
        <p:txBody>
          <a:bodyPr wrap="square">
            <a:spAutoFit/>
          </a:bodyPr>
          <a:lstStyle/>
          <a:p>
            <a:pPr lvl="0" algn="ctr">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Source: </a:t>
            </a:r>
            <a:r>
              <a:rPr lang="en-US" sz="1200" dirty="0">
                <a:solidFill>
                  <a:srgbClr val="002060"/>
                </a:solidFill>
                <a:latin typeface="Arial" panose="020B0604020202020204" pitchFamily="34" charset="0"/>
                <a:cs typeface="Arial" panose="020B0604020202020204" pitchFamily="34" charset="0"/>
                <a:hlinkClick r:id="rId3"/>
              </a:rPr>
              <a:t>Indicator 14 Post-School Outcome Mini-Report, Washington state, 2016-17</a:t>
            </a:r>
            <a:r>
              <a:rPr lang="en-US" sz="1200" dirty="0">
                <a:solidFill>
                  <a:srgbClr val="002060"/>
                </a:solidFill>
                <a:latin typeface="Arial" panose="020B0604020202020204" pitchFamily="34" charset="0"/>
                <a:cs typeface="Arial" panose="020B0604020202020204" pitchFamily="34" charset="0"/>
              </a:rPr>
              <a:t>, </a:t>
            </a:r>
            <a:r>
              <a:rPr lang="en-US" sz="1200" i="1" dirty="0">
                <a:solidFill>
                  <a:srgbClr val="002060"/>
                </a:solidFill>
                <a:latin typeface="Arial" panose="020B0604020202020204" pitchFamily="34" charset="0"/>
                <a:cs typeface="Arial" panose="020B0604020202020204" pitchFamily="34" charset="0"/>
              </a:rPr>
              <a:t>Center </a:t>
            </a:r>
            <a:r>
              <a:rPr kumimoji="0" lang="en-US" sz="12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for Change in Transition Services, Seattle University</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2018</a:t>
            </a:r>
          </a:p>
        </p:txBody>
      </p:sp>
      <p:graphicFrame>
        <p:nvGraphicFramePr>
          <p:cNvPr id="7" name="Content Placeholder 8" descr="Table of engagement outcomes for graduation and nongraduates with disabilities in WA State in 2015-16."/>
          <p:cNvGraphicFramePr>
            <a:graphicFrameLocks noGrp="1"/>
          </p:cNvGraphicFramePr>
          <p:nvPr>
            <p:ph idx="4294967295"/>
          </p:nvPr>
        </p:nvGraphicFramePr>
        <p:xfrm>
          <a:off x="748146" y="1548390"/>
          <a:ext cx="10714038" cy="40560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275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a:xfrm>
            <a:off x="0" y="365125"/>
            <a:ext cx="10515600" cy="1325563"/>
          </a:xfrm>
        </p:spPr>
        <p:txBody>
          <a:bodyPr/>
          <a:lstStyle/>
          <a:p>
            <a:r>
              <a:rPr lang="en-US" b="1" dirty="0">
                <a:solidFill>
                  <a:schemeClr val="bg2"/>
                </a:solidFill>
                <a:latin typeface="+mn-lt"/>
              </a:rPr>
              <a:t>Data: Access</a:t>
            </a:r>
          </a:p>
        </p:txBody>
      </p:sp>
      <p:sp>
        <p:nvSpPr>
          <p:cNvPr id="5" name="TextBox 4"/>
          <p:cNvSpPr txBox="1"/>
          <p:nvPr/>
        </p:nvSpPr>
        <p:spPr>
          <a:xfrm>
            <a:off x="368415" y="5805449"/>
            <a:ext cx="11487523" cy="276999"/>
          </a:xfrm>
          <a:prstGeom prst="rect">
            <a:avLst/>
          </a:prstGeom>
          <a:noFill/>
        </p:spPr>
        <p:txBody>
          <a:bodyPr wrap="square" rtlCol="0">
            <a:spAutoFit/>
          </a:bodyPr>
          <a:lstStyle/>
          <a:p>
            <a:pPr algn="ctr"/>
            <a:r>
              <a:rPr lang="en-US" sz="1200" dirty="0">
                <a:solidFill>
                  <a:srgbClr val="002060"/>
                </a:solidFill>
              </a:rPr>
              <a:t>Sources: OSPI </a:t>
            </a:r>
            <a:r>
              <a:rPr lang="en-US" sz="1200" dirty="0">
                <a:solidFill>
                  <a:srgbClr val="002060"/>
                </a:solidFill>
                <a:hlinkClick r:id="rId3"/>
              </a:rPr>
              <a:t>Guidance for IEP Teams: Student Participation in Statewide Assessments for Accountability and Graduation </a:t>
            </a:r>
            <a:r>
              <a:rPr lang="en-US" sz="1200" dirty="0">
                <a:solidFill>
                  <a:srgbClr val="002060"/>
                </a:solidFill>
              </a:rPr>
              <a:t>&amp; </a:t>
            </a:r>
            <a:r>
              <a:rPr lang="en-US" sz="1200" dirty="0">
                <a:solidFill>
                  <a:srgbClr val="002060"/>
                </a:solidFill>
                <a:hlinkClick r:id="rId4"/>
              </a:rPr>
              <a:t>Annual Performance Report</a:t>
            </a:r>
            <a:r>
              <a:rPr lang="en-US" sz="1200" dirty="0">
                <a:solidFill>
                  <a:srgbClr val="002060"/>
                </a:solidFill>
              </a:rPr>
              <a:t>, FFY 2016 &amp; (Draft) 2017. </a:t>
            </a:r>
          </a:p>
        </p:txBody>
      </p:sp>
      <p:sp>
        <p:nvSpPr>
          <p:cNvPr id="2" name="Rectangle 1"/>
          <p:cNvSpPr/>
          <p:nvPr/>
        </p:nvSpPr>
        <p:spPr>
          <a:xfrm>
            <a:off x="368416" y="502363"/>
            <a:ext cx="11487522" cy="5232202"/>
          </a:xfrm>
          <a:prstGeom prst="rect">
            <a:avLst/>
          </a:prstGeom>
        </p:spPr>
        <p:txBody>
          <a:bodyPr wrap="square">
            <a:spAutoFit/>
          </a:bodyPr>
          <a:lstStyle/>
          <a:p>
            <a:pPr marL="114300">
              <a:spcAft>
                <a:spcPts val="1200"/>
              </a:spcAft>
            </a:pPr>
            <a:r>
              <a:rPr lang="en-US" sz="4400" b="1" dirty="0">
                <a:solidFill>
                  <a:srgbClr val="002060"/>
                </a:solidFill>
              </a:rPr>
              <a:t>The State of the State of Special Education:</a:t>
            </a:r>
          </a:p>
          <a:p>
            <a:pPr marL="463550" indent="-231775">
              <a:spcAft>
                <a:spcPts val="1200"/>
              </a:spcAft>
              <a:buFont typeface="Arial" panose="020B0604020202020204" pitchFamily="34" charset="0"/>
              <a:buChar char="•"/>
            </a:pPr>
            <a:r>
              <a:rPr lang="en-US" sz="3000" dirty="0">
                <a:solidFill>
                  <a:srgbClr val="002060"/>
                </a:solidFill>
              </a:rPr>
              <a:t>Less than 4% of students are identified with an intellectual disability.</a:t>
            </a:r>
          </a:p>
          <a:p>
            <a:pPr marL="463550" indent="-231775">
              <a:spcAft>
                <a:spcPts val="1200"/>
              </a:spcAft>
              <a:buFont typeface="Arial" panose="020B0604020202020204" pitchFamily="34" charset="0"/>
              <a:buChar char="•"/>
            </a:pPr>
            <a:r>
              <a:rPr lang="en-US" sz="3000" dirty="0">
                <a:solidFill>
                  <a:srgbClr val="002060"/>
                </a:solidFill>
              </a:rPr>
              <a:t>Upwards of 90% present with average to above-average intellectual functioning.</a:t>
            </a:r>
          </a:p>
          <a:p>
            <a:pPr marL="463550" indent="-231775">
              <a:spcAft>
                <a:spcPts val="1200"/>
              </a:spcAft>
              <a:buFont typeface="Arial" panose="020B0604020202020204" pitchFamily="34" charset="0"/>
              <a:buChar char="•"/>
            </a:pPr>
            <a:r>
              <a:rPr lang="en-US" sz="3000" b="1" dirty="0">
                <a:solidFill>
                  <a:srgbClr val="FF0000"/>
                </a:solidFill>
              </a:rPr>
              <a:t>Yet only 56.6% are placed in general education for 80-100% of the day. [For students of color, that total falls to 49%]</a:t>
            </a:r>
          </a:p>
          <a:p>
            <a:pPr marL="463550" indent="-231775">
              <a:spcAft>
                <a:spcPts val="600"/>
              </a:spcAft>
              <a:buFont typeface="Arial" panose="020B0604020202020204" pitchFamily="34" charset="0"/>
              <a:buChar char="•"/>
            </a:pPr>
            <a:r>
              <a:rPr lang="en-US" sz="3000" b="1" dirty="0">
                <a:solidFill>
                  <a:srgbClr val="002060"/>
                </a:solidFill>
              </a:rPr>
              <a:t>2016-17 Outcome Data:</a:t>
            </a:r>
          </a:p>
          <a:p>
            <a:pPr marL="1146175" lvl="1" indent="-285750">
              <a:spcAft>
                <a:spcPts val="600"/>
              </a:spcAft>
              <a:buFont typeface="Wingdings" panose="05000000000000000000" pitchFamily="2" charset="2"/>
              <a:buChar char="§"/>
            </a:pPr>
            <a:r>
              <a:rPr lang="en-US" sz="3000" b="1" dirty="0">
                <a:solidFill>
                  <a:srgbClr val="002060"/>
                </a:solidFill>
              </a:rPr>
              <a:t>Graduation Alternative options (CIA): ELA 48.9%; Math 52%</a:t>
            </a:r>
          </a:p>
          <a:p>
            <a:pPr marL="1146175" lvl="1" indent="-285750">
              <a:spcAft>
                <a:spcPts val="600"/>
              </a:spcAft>
              <a:buFont typeface="Wingdings" panose="05000000000000000000" pitchFamily="2" charset="2"/>
              <a:buChar char="§"/>
            </a:pPr>
            <a:r>
              <a:rPr lang="en-US" sz="3000" b="1" dirty="0">
                <a:solidFill>
                  <a:srgbClr val="002060"/>
                </a:solidFill>
              </a:rPr>
              <a:t>Achievement gap for ELA: 30% in 3</a:t>
            </a:r>
            <a:r>
              <a:rPr lang="en-US" sz="3000" b="1" baseline="30000" dirty="0">
                <a:solidFill>
                  <a:srgbClr val="002060"/>
                </a:solidFill>
              </a:rPr>
              <a:t>rd</a:t>
            </a:r>
            <a:r>
              <a:rPr lang="en-US" sz="3000" b="1" dirty="0">
                <a:solidFill>
                  <a:srgbClr val="002060"/>
                </a:solidFill>
              </a:rPr>
              <a:t> grade </a:t>
            </a:r>
            <a:r>
              <a:rPr lang="en-US" sz="2400" b="1" dirty="0">
                <a:solidFill>
                  <a:srgbClr val="002060"/>
                </a:solidFill>
                <a:sym typeface="Wingdings" panose="05000000000000000000" pitchFamily="2" charset="2"/>
              </a:rPr>
              <a:t></a:t>
            </a:r>
            <a:r>
              <a:rPr lang="en-US" sz="3000" b="1" dirty="0">
                <a:solidFill>
                  <a:srgbClr val="002060"/>
                </a:solidFill>
              </a:rPr>
              <a:t> 50% in 10</a:t>
            </a:r>
            <a:r>
              <a:rPr lang="en-US" sz="3000" b="1" baseline="30000" dirty="0">
                <a:solidFill>
                  <a:srgbClr val="002060"/>
                </a:solidFill>
              </a:rPr>
              <a:t>th</a:t>
            </a:r>
            <a:r>
              <a:rPr lang="en-US" sz="3000" b="1" dirty="0">
                <a:solidFill>
                  <a:srgbClr val="002060"/>
                </a:solidFill>
              </a:rPr>
              <a:t> grade</a:t>
            </a:r>
          </a:p>
        </p:txBody>
      </p:sp>
    </p:spTree>
    <p:extLst>
      <p:ext uri="{BB962C8B-B14F-4D97-AF65-F5344CB8AC3E}">
        <p14:creationId xmlns:p14="http://schemas.microsoft.com/office/powerpoint/2010/main" val="422702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solidFill>
                  <a:schemeClr val="bg2"/>
                </a:solidFill>
              </a:rPr>
              <a:t>Stars and wishes</a:t>
            </a:r>
          </a:p>
        </p:txBody>
      </p:sp>
      <p:grpSp>
        <p:nvGrpSpPr>
          <p:cNvPr id="6" name="Group 5"/>
          <p:cNvGrpSpPr/>
          <p:nvPr/>
        </p:nvGrpSpPr>
        <p:grpSpPr>
          <a:xfrm>
            <a:off x="1539071" y="595338"/>
            <a:ext cx="9113856" cy="1972520"/>
            <a:chOff x="783428" y="255849"/>
            <a:chExt cx="8255613" cy="192464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121" t="40814" r="30837" b="-1"/>
            <a:stretch/>
          </p:blipFill>
          <p:spPr>
            <a:xfrm>
              <a:off x="7807569" y="321550"/>
              <a:ext cx="1231472" cy="185894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351" t="14712" r="7417" b="8488"/>
            <a:stretch/>
          </p:blipFill>
          <p:spPr>
            <a:xfrm flipH="1">
              <a:off x="783428" y="255849"/>
              <a:ext cx="2020060" cy="1899138"/>
            </a:xfrm>
            <a:prstGeom prst="rect">
              <a:avLst/>
            </a:prstGeom>
          </p:spPr>
        </p:pic>
        <p:pic>
          <p:nvPicPr>
            <p:cNvPr id="5" name="Picture 2" descr="Stars and Wishes"/>
            <p:cNvPicPr>
              <a:picLocks noChangeAspect="1" noChangeArrowheads="1"/>
            </p:cNvPicPr>
            <p:nvPr/>
          </p:nvPicPr>
          <p:blipFill rotWithShape="1">
            <a:blip r:embed="rId5">
              <a:extLst>
                <a:ext uri="{28A0092B-C50C-407E-A947-70E740481C1C}">
                  <a14:useLocalDpi xmlns:a14="http://schemas.microsoft.com/office/drawing/2010/main" val="0"/>
                </a:ext>
              </a:extLst>
            </a:blip>
            <a:srcRect l="11738" t="16118" r="9668" b="33480"/>
            <a:stretch/>
          </p:blipFill>
          <p:spPr bwMode="auto">
            <a:xfrm>
              <a:off x="2903973" y="723096"/>
              <a:ext cx="4973934" cy="1196192"/>
            </a:xfrm>
            <a:prstGeom prst="roundRect">
              <a:avLst>
                <a:gd name="adj" fmla="val 47364"/>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5560087" y="266878"/>
            <a:ext cx="6096000" cy="215444"/>
          </a:xfrm>
          <a:prstGeom prst="rect">
            <a:avLst/>
          </a:prstGeom>
        </p:spPr>
        <p:txBody>
          <a:bodyPr>
            <a:spAutoFit/>
          </a:bodyPr>
          <a:lstStyle/>
          <a:p>
            <a:r>
              <a:rPr lang="en-US" sz="800" dirty="0">
                <a:hlinkClick r:id="rId6"/>
              </a:rPr>
              <a:t>https://4.bp.blogspot.com/-1L3f5hS8i6E/VQMeyRD1pNI/AAAAAAAACqw/cgNSaCZTMFo/s1200/header.png</a:t>
            </a:r>
            <a:r>
              <a:rPr lang="en-US" sz="800" dirty="0"/>
              <a:t> </a:t>
            </a:r>
          </a:p>
        </p:txBody>
      </p:sp>
      <p:sp>
        <p:nvSpPr>
          <p:cNvPr id="9" name="TextBox 8"/>
          <p:cNvSpPr txBox="1"/>
          <p:nvPr/>
        </p:nvSpPr>
        <p:spPr>
          <a:xfrm>
            <a:off x="1192980" y="2892042"/>
            <a:ext cx="9981103" cy="2646878"/>
          </a:xfrm>
          <a:prstGeom prst="rect">
            <a:avLst/>
          </a:prstGeom>
          <a:noFill/>
        </p:spPr>
        <p:txBody>
          <a:bodyPr wrap="square" rtlCol="0">
            <a:spAutoFit/>
          </a:bodyPr>
          <a:lstStyle/>
          <a:p>
            <a:pPr>
              <a:spcAft>
                <a:spcPts val="1800"/>
              </a:spcAft>
            </a:pPr>
            <a:r>
              <a:rPr lang="en-US" sz="4000" b="1" dirty="0">
                <a:solidFill>
                  <a:srgbClr val="002060"/>
                </a:solidFill>
              </a:rPr>
              <a:t>Finding your why… </a:t>
            </a:r>
          </a:p>
          <a:p>
            <a:pPr marL="231775">
              <a:spcAft>
                <a:spcPts val="1800"/>
              </a:spcAft>
            </a:pPr>
            <a:r>
              <a:rPr lang="en-US" sz="3200" dirty="0">
                <a:solidFill>
                  <a:srgbClr val="002060"/>
                </a:solidFill>
              </a:rPr>
              <a:t>What are the stars, or points of light, in these data? Where are some leverage points for change?</a:t>
            </a:r>
          </a:p>
          <a:p>
            <a:pPr marL="231775">
              <a:spcAft>
                <a:spcPts val="1800"/>
              </a:spcAft>
            </a:pPr>
            <a:r>
              <a:rPr lang="en-US" sz="3200" dirty="0">
                <a:solidFill>
                  <a:srgbClr val="002060"/>
                </a:solidFill>
              </a:rPr>
              <a:t>What do you hope to learn from today’s data discussion?</a:t>
            </a:r>
            <a:endParaRPr lang="en-US" sz="3600" dirty="0">
              <a:solidFill>
                <a:srgbClr val="002060"/>
              </a:solidFill>
            </a:endParaRPr>
          </a:p>
        </p:txBody>
      </p:sp>
    </p:spTree>
    <p:extLst>
      <p:ext uri="{BB962C8B-B14F-4D97-AF65-F5344CB8AC3E}">
        <p14:creationId xmlns:p14="http://schemas.microsoft.com/office/powerpoint/2010/main" val="2277162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78442" y="465222"/>
            <a:ext cx="5486400" cy="5486400"/>
            <a:chOff x="3272589" y="433138"/>
            <a:chExt cx="5486400" cy="5486400"/>
          </a:xfrm>
        </p:grpSpPr>
        <p:sp>
          <p:nvSpPr>
            <p:cNvPr id="2" name="Oval 1"/>
            <p:cNvSpPr/>
            <p:nvPr/>
          </p:nvSpPr>
          <p:spPr>
            <a:xfrm>
              <a:off x="3272589" y="433138"/>
              <a:ext cx="5486400" cy="54864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186989" y="1347538"/>
              <a:ext cx="3657600" cy="3657600"/>
            </a:xfrm>
            <a:prstGeom prst="ellipse">
              <a:avLst/>
            </a:prstGeom>
            <a:solidFill>
              <a:srgbClr val="EF3E36"/>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01389" y="2261938"/>
              <a:ext cx="1828800" cy="1828800"/>
            </a:xfrm>
            <a:prstGeom prst="ellipse">
              <a:avLst/>
            </a:prstGeom>
            <a:solidFill>
              <a:srgbClr val="D4AF36"/>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00"/>
                  </a:solidFill>
                  <a:latin typeface="Ink Free" panose="03080402000500000000" pitchFamily="66" charset="0"/>
                </a:rPr>
                <a:t>WHY?</a:t>
              </a:r>
            </a:p>
          </p:txBody>
        </p:sp>
      </p:grpSp>
      <p:sp>
        <p:nvSpPr>
          <p:cNvPr id="5" name="Rectangle 4"/>
          <p:cNvSpPr/>
          <p:nvPr/>
        </p:nvSpPr>
        <p:spPr>
          <a:xfrm>
            <a:off x="545432" y="1620902"/>
            <a:ext cx="3416968" cy="3416320"/>
          </a:xfrm>
          <a:prstGeom prst="rect">
            <a:avLst/>
          </a:prstGeom>
        </p:spPr>
        <p:txBody>
          <a:bodyPr wrap="square">
            <a:spAutoFit/>
          </a:bodyPr>
          <a:lstStyle/>
          <a:p>
            <a:r>
              <a:rPr lang="en-US" sz="5400" b="1" u="sng" dirty="0">
                <a:solidFill>
                  <a:srgbClr val="FF0000"/>
                </a:solidFill>
                <a:latin typeface="Ink Free" panose="03080402000500000000" pitchFamily="66" charset="0"/>
              </a:rPr>
              <a:t>How</a:t>
            </a:r>
            <a:r>
              <a:rPr lang="en-US" sz="5400" b="1" dirty="0">
                <a:solidFill>
                  <a:srgbClr val="FF0000"/>
                </a:solidFill>
                <a:latin typeface="Ink Free" panose="03080402000500000000" pitchFamily="66" charset="0"/>
              </a:rPr>
              <a:t> </a:t>
            </a:r>
            <a:r>
              <a:rPr lang="en-US" sz="5400" b="1" dirty="0">
                <a:solidFill>
                  <a:srgbClr val="002060"/>
                </a:solidFill>
                <a:latin typeface="Ink Free" panose="03080402000500000000" pitchFamily="66" charset="0"/>
              </a:rPr>
              <a:t>do</a:t>
            </a:r>
          </a:p>
          <a:p>
            <a:r>
              <a:rPr lang="en-US" sz="5400" b="1" dirty="0">
                <a:solidFill>
                  <a:srgbClr val="002060"/>
                </a:solidFill>
                <a:latin typeface="Ink Free" panose="03080402000500000000" pitchFamily="66" charset="0"/>
              </a:rPr>
              <a:t>we disrupt these patterns?</a:t>
            </a:r>
            <a:endParaRPr lang="en-US" sz="5400" dirty="0">
              <a:solidFill>
                <a:srgbClr val="002060"/>
              </a:solidFill>
            </a:endParaRPr>
          </a:p>
        </p:txBody>
      </p:sp>
      <p:cxnSp>
        <p:nvCxnSpPr>
          <p:cNvPr id="7" name="Straight Arrow Connector 6"/>
          <p:cNvCxnSpPr/>
          <p:nvPr/>
        </p:nvCxnSpPr>
        <p:spPr>
          <a:xfrm flipV="1">
            <a:off x="3604591" y="4246512"/>
            <a:ext cx="1593051" cy="471262"/>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06890" y="4214428"/>
            <a:ext cx="1388522" cy="646331"/>
          </a:xfrm>
          <a:prstGeom prst="rect">
            <a:avLst/>
          </a:prstGeom>
        </p:spPr>
        <p:txBody>
          <a:bodyPr wrap="none">
            <a:spAutoFit/>
          </a:bodyPr>
          <a:lstStyle/>
          <a:p>
            <a:pPr algn="ctr"/>
            <a:r>
              <a:rPr lang="en-US" sz="3600" b="1" dirty="0">
                <a:solidFill>
                  <a:schemeClr val="bg2"/>
                </a:solidFill>
                <a:latin typeface="Ink Free" panose="03080402000500000000" pitchFamily="66" charset="0"/>
              </a:rPr>
              <a:t>HOW?</a:t>
            </a:r>
          </a:p>
        </p:txBody>
      </p:sp>
    </p:spTree>
    <p:extLst>
      <p:ext uri="{BB962C8B-B14F-4D97-AF65-F5344CB8AC3E}">
        <p14:creationId xmlns:p14="http://schemas.microsoft.com/office/powerpoint/2010/main" val="271564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txBox="1">
            <a:spLocks/>
          </p:cNvSpPr>
          <p:nvPr/>
        </p:nvSpPr>
        <p:spPr>
          <a:xfrm>
            <a:off x="679939" y="178660"/>
            <a:ext cx="9144000" cy="793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US" sz="4400" b="1" dirty="0">
                <a:solidFill>
                  <a:srgbClr val="002060"/>
                </a:solidFill>
              </a:rPr>
              <a:t>OSPI Vision: </a:t>
            </a:r>
          </a:p>
        </p:txBody>
      </p:sp>
      <p:sp>
        <p:nvSpPr>
          <p:cNvPr id="12" name="Subtitle 5"/>
          <p:cNvSpPr txBox="1">
            <a:spLocks/>
          </p:cNvSpPr>
          <p:nvPr/>
        </p:nvSpPr>
        <p:spPr>
          <a:xfrm>
            <a:off x="820611" y="983454"/>
            <a:ext cx="9144000" cy="11546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alatino Linotype" panose="02040502050505030304"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002060"/>
                </a:solidFill>
              </a:rPr>
              <a:t>All students prepared for post-secondary pathways, careers, and civic engagement.</a:t>
            </a:r>
          </a:p>
        </p:txBody>
      </p:sp>
      <p:sp>
        <p:nvSpPr>
          <p:cNvPr id="13" name="Title 4"/>
          <p:cNvSpPr txBox="1">
            <a:spLocks/>
          </p:cNvSpPr>
          <p:nvPr/>
        </p:nvSpPr>
        <p:spPr>
          <a:xfrm>
            <a:off x="679939" y="2015759"/>
            <a:ext cx="9144000" cy="793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US" sz="4400" b="1" dirty="0">
                <a:solidFill>
                  <a:srgbClr val="002060"/>
                </a:solidFill>
              </a:rPr>
              <a:t>OSPI Mission: </a:t>
            </a:r>
          </a:p>
        </p:txBody>
      </p:sp>
      <p:sp>
        <p:nvSpPr>
          <p:cNvPr id="14" name="Subtitle 5"/>
          <p:cNvSpPr txBox="1">
            <a:spLocks/>
          </p:cNvSpPr>
          <p:nvPr/>
        </p:nvSpPr>
        <p:spPr>
          <a:xfrm>
            <a:off x="820611" y="2777952"/>
            <a:ext cx="10445152" cy="20162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alatino Linotype" panose="02040502050505030304"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002060"/>
                </a:solidFill>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lang="en-US" b="1" dirty="0">
              <a:solidFill>
                <a:srgbClr val="002060"/>
              </a:solidFill>
            </a:endParaRPr>
          </a:p>
        </p:txBody>
      </p:sp>
      <p:sp>
        <p:nvSpPr>
          <p:cNvPr id="7" name="Title 4"/>
          <p:cNvSpPr>
            <a:spLocks noGrp="1"/>
          </p:cNvSpPr>
          <p:nvPr>
            <p:ph type="ctrTitle"/>
          </p:nvPr>
        </p:nvSpPr>
        <p:spPr>
          <a:xfrm>
            <a:off x="750960" y="4397237"/>
            <a:ext cx="9144000" cy="793140"/>
          </a:xfrm>
        </p:spPr>
        <p:txBody>
          <a:bodyPr>
            <a:normAutofit/>
          </a:bodyPr>
          <a:lstStyle/>
          <a:p>
            <a:pPr algn="l"/>
            <a:r>
              <a:rPr lang="en-US" sz="4400" b="1" dirty="0">
                <a:solidFill>
                  <a:srgbClr val="002060"/>
                </a:solidFill>
              </a:rPr>
              <a:t>OSPI Values: </a:t>
            </a:r>
          </a:p>
        </p:txBody>
      </p:sp>
      <p:sp>
        <p:nvSpPr>
          <p:cNvPr id="9" name="Subtitle 5"/>
          <p:cNvSpPr>
            <a:spLocks noGrp="1"/>
          </p:cNvSpPr>
          <p:nvPr>
            <p:ph type="subTitle" idx="1"/>
          </p:nvPr>
        </p:nvSpPr>
        <p:spPr>
          <a:xfrm>
            <a:off x="891632" y="5148762"/>
            <a:ext cx="9144000" cy="2016252"/>
          </a:xfrm>
        </p:spPr>
        <p:txBody>
          <a:bodyPr/>
          <a:lstStyle/>
          <a:p>
            <a:pPr marL="342900" lvl="0" indent="-342900" algn="l">
              <a:spcBef>
                <a:spcPts val="0"/>
              </a:spcBef>
              <a:buFont typeface="Arial" panose="020B0604020202020204" pitchFamily="34" charset="0"/>
              <a:buChar char="•"/>
            </a:pPr>
            <a:r>
              <a:rPr lang="en-US" dirty="0">
                <a:solidFill>
                  <a:srgbClr val="002060"/>
                </a:solidFill>
              </a:rPr>
              <a:t>Ensuring Equity</a:t>
            </a:r>
          </a:p>
          <a:p>
            <a:pPr marL="342900" lvl="0" indent="-342900" algn="l">
              <a:spcBef>
                <a:spcPts val="0"/>
              </a:spcBef>
              <a:buFont typeface="Arial" panose="020B0604020202020204" pitchFamily="34" charset="0"/>
              <a:buChar char="•"/>
            </a:pPr>
            <a:r>
              <a:rPr lang="en-US" dirty="0">
                <a:solidFill>
                  <a:srgbClr val="002060"/>
                </a:solidFill>
              </a:rPr>
              <a:t>Collaboration and Service</a:t>
            </a:r>
          </a:p>
          <a:p>
            <a:pPr marL="342900" lvl="0" indent="-342900" algn="l">
              <a:spcBef>
                <a:spcPts val="0"/>
              </a:spcBef>
              <a:buFont typeface="Arial" panose="020B0604020202020204" pitchFamily="34" charset="0"/>
              <a:buChar char="•"/>
            </a:pPr>
            <a:r>
              <a:rPr lang="en-US" dirty="0">
                <a:solidFill>
                  <a:srgbClr val="002060"/>
                </a:solidFill>
              </a:rPr>
              <a:t>Achieving Excellence through Continuous Improvement</a:t>
            </a:r>
          </a:p>
          <a:p>
            <a:pPr marL="342900" lvl="0" indent="-342900" algn="l">
              <a:spcBef>
                <a:spcPts val="0"/>
              </a:spcBef>
              <a:buFont typeface="Arial" panose="020B0604020202020204" pitchFamily="34" charset="0"/>
              <a:buChar char="•"/>
            </a:pPr>
            <a:r>
              <a:rPr lang="en-US" dirty="0">
                <a:solidFill>
                  <a:srgbClr val="002060"/>
                </a:solidFill>
              </a:rPr>
              <a:t>Focus on the Whole Child</a:t>
            </a:r>
          </a:p>
        </p:txBody>
      </p:sp>
    </p:spTree>
    <p:extLst>
      <p:ext uri="{BB962C8B-B14F-4D97-AF65-F5344CB8AC3E}">
        <p14:creationId xmlns:p14="http://schemas.microsoft.com/office/powerpoint/2010/main" val="340675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idx="4294967295"/>
          </p:nvPr>
        </p:nvSpPr>
        <p:spPr>
          <a:xfrm>
            <a:off x="0" y="365125"/>
            <a:ext cx="10515600" cy="1325563"/>
          </a:xfrm>
        </p:spPr>
        <p:txBody>
          <a:bodyPr/>
          <a:lstStyle/>
          <a:p>
            <a:r>
              <a:rPr lang="en-US" sz="4400" b="1" dirty="0">
                <a:solidFill>
                  <a:schemeClr val="bg2"/>
                </a:solidFill>
                <a:latin typeface="+mn-lt"/>
              </a:rPr>
              <a:t>Systems Change</a:t>
            </a:r>
          </a:p>
        </p:txBody>
      </p:sp>
      <p:grpSp>
        <p:nvGrpSpPr>
          <p:cNvPr id="8" name="Group 7" title="Flipping the conversations"/>
          <p:cNvGrpSpPr/>
          <p:nvPr/>
        </p:nvGrpSpPr>
        <p:grpSpPr>
          <a:xfrm>
            <a:off x="3061713" y="3366143"/>
            <a:ext cx="6714255" cy="2585323"/>
            <a:chOff x="1824368" y="1590124"/>
            <a:chExt cx="6714255" cy="2442441"/>
          </a:xfrm>
        </p:grpSpPr>
        <p:sp>
          <p:nvSpPr>
            <p:cNvPr id="3" name="TextBox 2"/>
            <p:cNvSpPr txBox="1"/>
            <p:nvPr/>
          </p:nvSpPr>
          <p:spPr>
            <a:xfrm rot="10800000">
              <a:off x="1824368" y="3073034"/>
              <a:ext cx="6340539" cy="959531"/>
            </a:xfrm>
            <a:prstGeom prst="rect">
              <a:avLst/>
            </a:prstGeom>
            <a:noFill/>
            <a:effectLst>
              <a:outerShdw blurRad="50800" dist="50800" dir="13500000" algn="br" rotWithShape="0">
                <a:prstClr val="black">
                  <a:alpha val="40000"/>
                </a:prstClr>
              </a:outerShdw>
            </a:effectLst>
          </p:spPr>
          <p:txBody>
            <a:bodyPr wrap="square" rtlCol="0">
              <a:spAutoFit/>
            </a:bodyPr>
            <a:lstStyle/>
            <a:p>
              <a:r>
                <a:rPr lang="en-US" sz="6000" i="1" dirty="0">
                  <a:solidFill>
                    <a:srgbClr val="10C626"/>
                  </a:solidFill>
                </a:rPr>
                <a:t>the conversations</a:t>
              </a:r>
            </a:p>
          </p:txBody>
        </p:sp>
        <p:cxnSp>
          <p:nvCxnSpPr>
            <p:cNvPr id="5" name="Straight Connector 4"/>
            <p:cNvCxnSpPr/>
            <p:nvPr/>
          </p:nvCxnSpPr>
          <p:spPr>
            <a:xfrm flipV="1">
              <a:off x="2098067" y="3132922"/>
              <a:ext cx="6440556" cy="19878"/>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31583" y="1590124"/>
              <a:ext cx="4224233" cy="1482910"/>
            </a:xfrm>
            <a:prstGeom prst="rect">
              <a:avLst/>
            </a:prstGeom>
            <a:noFill/>
            <a:effectLst>
              <a:outerShdw blurRad="50800" dist="101600" dir="2700000" algn="tl" rotWithShape="0">
                <a:prstClr val="black">
                  <a:alpha val="40000"/>
                </a:prstClr>
              </a:outerShdw>
            </a:effectLst>
          </p:spPr>
          <p:txBody>
            <a:bodyPr wrap="none" lIns="91440" tIns="45720" rIns="91440" bIns="45720">
              <a:spAutoFit/>
            </a:bodyPr>
            <a:lstStyle/>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Flipping</a:t>
              </a:r>
            </a:p>
          </p:txBody>
        </p:sp>
      </p:grpSp>
      <p:grpSp>
        <p:nvGrpSpPr>
          <p:cNvPr id="7" name="Group 6" descr="&quot;Every System is Perfectly Designed to Get the Results It Gets&quot; Quote by Paul Bataldan."/>
          <p:cNvGrpSpPr/>
          <p:nvPr/>
        </p:nvGrpSpPr>
        <p:grpSpPr>
          <a:xfrm>
            <a:off x="858086" y="482253"/>
            <a:ext cx="7640232" cy="2737661"/>
            <a:chOff x="757878" y="582461"/>
            <a:chExt cx="7640232" cy="2737661"/>
          </a:xfrm>
        </p:grpSpPr>
        <p:sp>
          <p:nvSpPr>
            <p:cNvPr id="4" name="Rectangle 3"/>
            <p:cNvSpPr/>
            <p:nvPr/>
          </p:nvSpPr>
          <p:spPr>
            <a:xfrm>
              <a:off x="757878" y="3058512"/>
              <a:ext cx="7640232" cy="261610"/>
            </a:xfrm>
            <a:prstGeom prst="rect">
              <a:avLst/>
            </a:prstGeom>
          </p:spPr>
          <p:txBody>
            <a:bodyPr wrap="square">
              <a:spAutoFit/>
            </a:bodyPr>
            <a:lstStyle/>
            <a:p>
              <a:r>
                <a:rPr lang="en-US" sz="1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Source: Batalden, P. &amp; Davidoff, F. (2007). Teaching quality improvement: The devil is in the details. </a:t>
              </a:r>
              <a:r>
                <a:rPr lang="en-US" sz="11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JAMA, 298</a:t>
              </a:r>
              <a:r>
                <a:rPr lang="en-US" sz="1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(9), 1059–1061.</a:t>
              </a:r>
              <a:endParaRPr lang="en-US" dirty="0">
                <a:solidFill>
                  <a:schemeClr val="accent1">
                    <a:lumMod val="50000"/>
                  </a:schemeClr>
                </a:solidFill>
              </a:endParaRPr>
            </a:p>
          </p:txBody>
        </p:sp>
        <p:pic>
          <p:nvPicPr>
            <p:cNvPr id="6" name="Picture 5" descr="&quot;&quot;"/>
            <p:cNvPicPr>
              <a:picLocks noChangeAspect="1"/>
            </p:cNvPicPr>
            <p:nvPr/>
          </p:nvPicPr>
          <p:blipFill rotWithShape="1">
            <a:blip r:embed="rId3"/>
            <a:srcRect l="13241" t="23477" r="12666" b="30310"/>
            <a:stretch/>
          </p:blipFill>
          <p:spPr>
            <a:xfrm>
              <a:off x="757878" y="582461"/>
              <a:ext cx="7640232" cy="2461179"/>
            </a:xfrm>
            <a:prstGeom prst="rect">
              <a:avLst/>
            </a:prstGeom>
          </p:spPr>
        </p:pic>
      </p:grpSp>
    </p:spTree>
    <p:extLst>
      <p:ext uri="{BB962C8B-B14F-4D97-AF65-F5344CB8AC3E}">
        <p14:creationId xmlns:p14="http://schemas.microsoft.com/office/powerpoint/2010/main" val="1872829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2925" y="381167"/>
            <a:ext cx="10515600" cy="1325563"/>
          </a:xfrm>
        </p:spPr>
        <p:txBody>
          <a:bodyPr/>
          <a:lstStyle/>
          <a:p>
            <a:r>
              <a:rPr lang="en-US" sz="4400" b="1" dirty="0">
                <a:solidFill>
                  <a:schemeClr val="bg2"/>
                </a:solidFill>
                <a:latin typeface="+mn-lt"/>
              </a:rPr>
              <a:t>OSPI Priorities</a:t>
            </a:r>
          </a:p>
        </p:txBody>
      </p:sp>
      <p:sp>
        <p:nvSpPr>
          <p:cNvPr id="4" name="Content Placeholder 3"/>
          <p:cNvSpPr>
            <a:spLocks noGrp="1"/>
          </p:cNvSpPr>
          <p:nvPr>
            <p:ph idx="4294967295"/>
          </p:nvPr>
        </p:nvSpPr>
        <p:spPr>
          <a:xfrm>
            <a:off x="0" y="1825625"/>
            <a:ext cx="10515600" cy="4351338"/>
          </a:xfrm>
        </p:spPr>
        <p:txBody>
          <a:bodyPr/>
          <a:lstStyle/>
          <a:p>
            <a:r>
              <a:rPr lang="en-US" dirty="0">
                <a:solidFill>
                  <a:schemeClr val="bg2"/>
                </a:solidFill>
              </a:rPr>
              <a:t>Leadership</a:t>
            </a:r>
          </a:p>
          <a:p>
            <a:r>
              <a:rPr lang="en-US" dirty="0">
                <a:solidFill>
                  <a:schemeClr val="bg2"/>
                </a:solidFill>
              </a:rPr>
              <a:t>Growth</a:t>
            </a:r>
            <a:r>
              <a:rPr lang="en-US" baseline="0" dirty="0">
                <a:solidFill>
                  <a:schemeClr val="bg2"/>
                </a:solidFill>
              </a:rPr>
              <a:t> Mindset</a:t>
            </a:r>
          </a:p>
          <a:p>
            <a:r>
              <a:rPr lang="en-US" baseline="0" dirty="0">
                <a:solidFill>
                  <a:schemeClr val="bg2"/>
                </a:solidFill>
              </a:rPr>
              <a:t>Evidence-based Practices</a:t>
            </a:r>
          </a:p>
          <a:p>
            <a:r>
              <a:rPr lang="en-US" baseline="0" dirty="0">
                <a:solidFill>
                  <a:schemeClr val="bg2"/>
                </a:solidFill>
              </a:rPr>
              <a:t>Professional Development</a:t>
            </a:r>
          </a:p>
          <a:p>
            <a:r>
              <a:rPr lang="en-US" baseline="0" dirty="0">
                <a:solidFill>
                  <a:schemeClr val="bg2"/>
                </a:solidFill>
              </a:rPr>
              <a:t>Resource Allocation</a:t>
            </a:r>
          </a:p>
          <a:p>
            <a:r>
              <a:rPr lang="en-US" baseline="0" dirty="0">
                <a:solidFill>
                  <a:schemeClr val="bg2"/>
                </a:solidFill>
              </a:rPr>
              <a:t>Recruitment &amp; Retention</a:t>
            </a:r>
            <a:endParaRPr lang="en-US" dirty="0">
              <a:solidFill>
                <a:schemeClr val="bg2"/>
              </a:solidFill>
            </a:endParaRPr>
          </a:p>
        </p:txBody>
      </p:sp>
      <p:grpSp>
        <p:nvGrpSpPr>
          <p:cNvPr id="6" name="Group 5"/>
          <p:cNvGrpSpPr/>
          <p:nvPr/>
        </p:nvGrpSpPr>
        <p:grpSpPr>
          <a:xfrm>
            <a:off x="792093" y="381168"/>
            <a:ext cx="10084156" cy="5458264"/>
            <a:chOff x="1587260" y="155274"/>
            <a:chExt cx="8876582" cy="487171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034" t="6541" r="11143" b="32327"/>
            <a:stretch/>
          </p:blipFill>
          <p:spPr>
            <a:xfrm>
              <a:off x="1587260" y="155274"/>
              <a:ext cx="8876582" cy="4192439"/>
            </a:xfrm>
            <a:prstGeom prst="rect">
              <a:avLst/>
            </a:prstGeom>
          </p:spPr>
        </p:pic>
        <p:sp>
          <p:nvSpPr>
            <p:cNvPr id="8" name="TextBox 7"/>
            <p:cNvSpPr txBox="1"/>
            <p:nvPr/>
          </p:nvSpPr>
          <p:spPr>
            <a:xfrm>
              <a:off x="3509510" y="387534"/>
              <a:ext cx="5236234" cy="894993"/>
            </a:xfrm>
            <a:prstGeom prst="rect">
              <a:avLst/>
            </a:prstGeom>
            <a:noFill/>
          </p:spPr>
          <p:txBody>
            <a:bodyPr wrap="square" rtlCol="0">
              <a:spAutoFit/>
            </a:bodyPr>
            <a:lstStyle/>
            <a:p>
              <a:pPr algn="ctr" defTabSz="457200">
                <a:lnSpc>
                  <a:spcPts val="1800"/>
                </a:lnSpc>
              </a:pPr>
              <a:r>
                <a:rPr lang="en-US" sz="3200" b="1" dirty="0">
                  <a:solidFill>
                    <a:prstClr val="white"/>
                  </a:solidFill>
                  <a:latin typeface="Segoe UI" panose="020B0502040204020203" pitchFamily="34" charset="0"/>
                  <a:cs typeface="Segoe UI" panose="020B0502040204020203" pitchFamily="34" charset="0"/>
                </a:rPr>
                <a:t>OSPI Priorities:</a:t>
              </a:r>
            </a:p>
            <a:p>
              <a:pPr algn="ctr" defTabSz="457200"/>
              <a:r>
                <a:rPr lang="en-US" sz="2300" dirty="0">
                  <a:solidFill>
                    <a:prstClr val="white"/>
                  </a:solidFill>
                  <a:latin typeface="Segoe UI" panose="020B0502040204020203" pitchFamily="34" charset="0"/>
                  <a:cs typeface="Segoe UI" panose="020B0502040204020203" pitchFamily="34" charset="0"/>
                </a:rPr>
                <a:t>Improving Outcomes for Students </a:t>
              </a:r>
            </a:p>
            <a:p>
              <a:pPr algn="ctr" defTabSz="457200"/>
              <a:r>
                <a:rPr lang="en-US" sz="2300" dirty="0">
                  <a:solidFill>
                    <a:prstClr val="white"/>
                  </a:solidFill>
                  <a:latin typeface="Segoe UI" panose="020B0502040204020203" pitchFamily="34" charset="0"/>
                  <a:cs typeface="Segoe UI" panose="020B0502040204020203" pitchFamily="34" charset="0"/>
                </a:rPr>
                <a:t>with Disabilities</a:t>
              </a:r>
            </a:p>
          </p:txBody>
        </p:sp>
        <p:sp>
          <p:nvSpPr>
            <p:cNvPr id="9" name="TextBox 8"/>
            <p:cNvSpPr txBox="1"/>
            <p:nvPr/>
          </p:nvSpPr>
          <p:spPr>
            <a:xfrm>
              <a:off x="1656270" y="4146345"/>
              <a:ext cx="1561381" cy="357114"/>
            </a:xfrm>
            <a:prstGeom prst="rect">
              <a:avLst/>
            </a:prstGeom>
            <a:noFill/>
          </p:spPr>
          <p:txBody>
            <a:bodyPr wrap="square" rtlCol="0">
              <a:spAutoFit/>
            </a:bodyPr>
            <a:lstStyle/>
            <a:p>
              <a:pPr algn="ctr" defTabSz="457200"/>
              <a:r>
                <a:rPr lang="en-US" sz="2000" b="1" dirty="0">
                  <a:solidFill>
                    <a:srgbClr val="002060"/>
                  </a:solidFill>
                  <a:latin typeface="Segoe UI" panose="020B0502040204020203" pitchFamily="34" charset="0"/>
                  <a:cs typeface="Segoe UI" panose="020B0502040204020203" pitchFamily="34" charset="0"/>
                </a:rPr>
                <a:t>Leadership</a:t>
              </a:r>
              <a:endParaRPr lang="en-US" sz="2400" b="1" dirty="0">
                <a:solidFill>
                  <a:srgbClr val="002060"/>
                </a:solidFill>
                <a:latin typeface="Segoe UI" panose="020B0502040204020203" pitchFamily="34" charset="0"/>
                <a:cs typeface="Segoe UI" panose="020B0502040204020203" pitchFamily="34" charset="0"/>
              </a:endParaRPr>
            </a:p>
          </p:txBody>
        </p:sp>
        <p:sp>
          <p:nvSpPr>
            <p:cNvPr id="10" name="TextBox 9"/>
            <p:cNvSpPr txBox="1"/>
            <p:nvPr/>
          </p:nvSpPr>
          <p:spPr>
            <a:xfrm>
              <a:off x="3111258" y="3436106"/>
              <a:ext cx="1561381" cy="631816"/>
            </a:xfrm>
            <a:prstGeom prst="rect">
              <a:avLst/>
            </a:prstGeom>
            <a:noFill/>
          </p:spPr>
          <p:txBody>
            <a:bodyPr wrap="square" rtlCol="0">
              <a:spAutoFit/>
            </a:bodyPr>
            <a:lstStyle/>
            <a:p>
              <a:pPr algn="ctr" defTabSz="457200"/>
              <a:r>
                <a:rPr lang="en-US" sz="2000" b="1" dirty="0">
                  <a:solidFill>
                    <a:srgbClr val="002060"/>
                  </a:solidFill>
                  <a:latin typeface="Segoe UI" panose="020B0502040204020203" pitchFamily="34" charset="0"/>
                  <a:cs typeface="Segoe UI" panose="020B0502040204020203" pitchFamily="34" charset="0"/>
                </a:rPr>
                <a:t>Growth Mindset</a:t>
              </a:r>
            </a:p>
          </p:txBody>
        </p:sp>
        <p:sp>
          <p:nvSpPr>
            <p:cNvPr id="11" name="TextBox 10"/>
            <p:cNvSpPr txBox="1"/>
            <p:nvPr/>
          </p:nvSpPr>
          <p:spPr>
            <a:xfrm>
              <a:off x="4566246" y="4120467"/>
              <a:ext cx="1561381" cy="906518"/>
            </a:xfrm>
            <a:prstGeom prst="rect">
              <a:avLst/>
            </a:prstGeom>
            <a:noFill/>
          </p:spPr>
          <p:txBody>
            <a:bodyPr wrap="square" rtlCol="0">
              <a:spAutoFit/>
            </a:bodyPr>
            <a:lstStyle/>
            <a:p>
              <a:pPr algn="ctr" defTabSz="457200"/>
              <a:r>
                <a:rPr lang="en-US" sz="2000" b="1" dirty="0">
                  <a:solidFill>
                    <a:srgbClr val="002060"/>
                  </a:solidFill>
                  <a:latin typeface="Segoe UI" panose="020B0502040204020203" pitchFamily="34" charset="0"/>
                  <a:cs typeface="Segoe UI" panose="020B0502040204020203" pitchFamily="34" charset="0"/>
                </a:rPr>
                <a:t>Evidence-Based Practices</a:t>
              </a:r>
            </a:p>
          </p:txBody>
        </p:sp>
        <p:sp>
          <p:nvSpPr>
            <p:cNvPr id="12" name="TextBox 11"/>
            <p:cNvSpPr txBox="1"/>
            <p:nvPr/>
          </p:nvSpPr>
          <p:spPr>
            <a:xfrm>
              <a:off x="6012608" y="3453358"/>
              <a:ext cx="1561381" cy="604345"/>
            </a:xfrm>
            <a:prstGeom prst="rect">
              <a:avLst/>
            </a:prstGeom>
            <a:noFill/>
          </p:spPr>
          <p:txBody>
            <a:bodyPr wrap="square" rtlCol="0">
              <a:spAutoFit/>
            </a:bodyPr>
            <a:lstStyle/>
            <a:p>
              <a:pPr algn="ctr" defTabSz="457200"/>
              <a:r>
                <a:rPr lang="en-US" sz="1900" b="1" dirty="0">
                  <a:solidFill>
                    <a:srgbClr val="002060"/>
                  </a:solidFill>
                  <a:latin typeface="Segoe UI" panose="020B0502040204020203" pitchFamily="34" charset="0"/>
                  <a:cs typeface="Segoe UI" panose="020B0502040204020203" pitchFamily="34" charset="0"/>
                </a:rPr>
                <a:t>Professional Development</a:t>
              </a:r>
            </a:p>
          </p:txBody>
        </p:sp>
        <p:sp>
          <p:nvSpPr>
            <p:cNvPr id="13" name="TextBox 12"/>
            <p:cNvSpPr txBox="1"/>
            <p:nvPr/>
          </p:nvSpPr>
          <p:spPr>
            <a:xfrm>
              <a:off x="7444138" y="4163597"/>
              <a:ext cx="1561381" cy="631816"/>
            </a:xfrm>
            <a:prstGeom prst="rect">
              <a:avLst/>
            </a:prstGeom>
            <a:noFill/>
          </p:spPr>
          <p:txBody>
            <a:bodyPr wrap="square" rtlCol="0">
              <a:spAutoFit/>
            </a:bodyPr>
            <a:lstStyle/>
            <a:p>
              <a:pPr algn="ctr" defTabSz="457200"/>
              <a:r>
                <a:rPr lang="en-US" sz="2000" b="1" dirty="0">
                  <a:solidFill>
                    <a:srgbClr val="002060"/>
                  </a:solidFill>
                  <a:latin typeface="Segoe UI" panose="020B0502040204020203" pitchFamily="34" charset="0"/>
                  <a:cs typeface="Segoe UI" panose="020B0502040204020203" pitchFamily="34" charset="0"/>
                </a:rPr>
                <a:t>Resource Allocation</a:t>
              </a:r>
            </a:p>
          </p:txBody>
        </p:sp>
        <p:sp>
          <p:nvSpPr>
            <p:cNvPr id="14" name="TextBox 13"/>
            <p:cNvSpPr txBox="1"/>
            <p:nvPr/>
          </p:nvSpPr>
          <p:spPr>
            <a:xfrm>
              <a:off x="8890500" y="3453358"/>
              <a:ext cx="1561381" cy="631816"/>
            </a:xfrm>
            <a:prstGeom prst="rect">
              <a:avLst/>
            </a:prstGeom>
            <a:noFill/>
          </p:spPr>
          <p:txBody>
            <a:bodyPr wrap="square" rtlCol="0">
              <a:spAutoFit/>
            </a:bodyPr>
            <a:lstStyle/>
            <a:p>
              <a:pPr algn="ctr" defTabSz="457200"/>
              <a:r>
                <a:rPr lang="en-US" sz="2000" b="1" dirty="0">
                  <a:solidFill>
                    <a:srgbClr val="002060"/>
                  </a:solidFill>
                  <a:latin typeface="Segoe UI" panose="020B0502040204020203" pitchFamily="34" charset="0"/>
                  <a:cs typeface="Segoe UI" panose="020B0502040204020203" pitchFamily="34" charset="0"/>
                </a:rPr>
                <a:t>Recruitment &amp; Retention</a:t>
              </a:r>
            </a:p>
          </p:txBody>
        </p:sp>
      </p:grpSp>
      <p:sp>
        <p:nvSpPr>
          <p:cNvPr id="15" name="Rectangle 14"/>
          <p:cNvSpPr/>
          <p:nvPr/>
        </p:nvSpPr>
        <p:spPr>
          <a:xfrm>
            <a:off x="4117641" y="5901816"/>
            <a:ext cx="7852948" cy="276999"/>
          </a:xfrm>
          <a:prstGeom prst="rect">
            <a:avLst/>
          </a:prstGeom>
        </p:spPr>
        <p:txBody>
          <a:bodyPr wrap="square">
            <a:spAutoFit/>
          </a:bodyPr>
          <a:lstStyle/>
          <a:p>
            <a:r>
              <a:rPr lang="en-US" sz="1200" dirty="0">
                <a:solidFill>
                  <a:srgbClr val="002060"/>
                </a:solidFill>
              </a:rPr>
              <a:t>Source: </a:t>
            </a:r>
            <a:r>
              <a:rPr lang="en-US" sz="1200" dirty="0">
                <a:solidFill>
                  <a:srgbClr val="002060"/>
                </a:solidFill>
                <a:hlinkClick r:id="rId4"/>
              </a:rPr>
              <a:t>OSPI Priorities for Improving Outcomes for Students with Disabilities</a:t>
            </a:r>
            <a:r>
              <a:rPr lang="en-US" sz="1200" dirty="0">
                <a:solidFill>
                  <a:srgbClr val="002060"/>
                </a:solidFill>
              </a:rPr>
              <a:t>, Office of Superintendent of Public Instruction</a:t>
            </a:r>
          </a:p>
        </p:txBody>
      </p:sp>
    </p:spTree>
    <p:extLst>
      <p:ext uri="{BB962C8B-B14F-4D97-AF65-F5344CB8AC3E}">
        <p14:creationId xmlns:p14="http://schemas.microsoft.com/office/powerpoint/2010/main" val="82194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616" y="361047"/>
            <a:ext cx="8668510" cy="578578"/>
          </a:xfrm>
        </p:spPr>
        <p:txBody>
          <a:bodyPr>
            <a:noAutofit/>
          </a:bodyPr>
          <a:lstStyle/>
          <a:p>
            <a:pPr algn="ctr"/>
            <a:r>
              <a:rPr lang="en-US" sz="4000" b="1" dirty="0">
                <a:solidFill>
                  <a:srgbClr val="000000"/>
                </a:solidFill>
                <a:latin typeface="+mn-lt"/>
                <a:cs typeface="Segoe UI" panose="020B0502040204020203" pitchFamily="34" charset="0"/>
              </a:rPr>
              <a:t>Facilitating Systems Change</a:t>
            </a:r>
          </a:p>
        </p:txBody>
      </p:sp>
      <p:sp>
        <p:nvSpPr>
          <p:cNvPr id="9" name="Rectangle 8"/>
          <p:cNvSpPr/>
          <p:nvPr/>
        </p:nvSpPr>
        <p:spPr>
          <a:xfrm>
            <a:off x="6011297" y="5891910"/>
            <a:ext cx="5917004" cy="246221"/>
          </a:xfrm>
          <a:prstGeom prst="rect">
            <a:avLst/>
          </a:prstGeom>
        </p:spPr>
        <p:txBody>
          <a:bodyPr wrap="none">
            <a:spAutoFit/>
          </a:bodyPr>
          <a:lstStyle/>
          <a:p>
            <a:r>
              <a:rPr lang="en-US" sz="1000" dirty="0">
                <a:solidFill>
                  <a:srgbClr val="000000"/>
                </a:solidFill>
                <a:latin typeface="Lato"/>
              </a:rPr>
              <a:t>Adapted from: Knoster, Villa and Thousand (2000). </a:t>
            </a:r>
            <a:r>
              <a:rPr lang="en-US" sz="1000" i="1" dirty="0">
                <a:solidFill>
                  <a:srgbClr val="000000"/>
                </a:solidFill>
                <a:latin typeface="Lato"/>
              </a:rPr>
              <a:t>A Framework for Thinking about Systems Change.</a:t>
            </a:r>
            <a:endParaRPr lang="en-US" sz="1000" dirty="0">
              <a:solidFill>
                <a:srgbClr val="000000"/>
              </a:solidFill>
            </a:endParaRPr>
          </a:p>
        </p:txBody>
      </p:sp>
      <p:pic>
        <p:nvPicPr>
          <p:cNvPr id="3" name="Picture 2"/>
          <p:cNvPicPr>
            <a:picLocks noChangeAspect="1"/>
          </p:cNvPicPr>
          <p:nvPr/>
        </p:nvPicPr>
        <p:blipFill>
          <a:blip r:embed="rId3"/>
          <a:stretch>
            <a:fillRect/>
          </a:stretch>
        </p:blipFill>
        <p:spPr>
          <a:xfrm>
            <a:off x="2019300" y="914400"/>
            <a:ext cx="8153400" cy="5029200"/>
          </a:xfrm>
          <a:prstGeom prst="rect">
            <a:avLst/>
          </a:prstGeom>
        </p:spPr>
      </p:pic>
    </p:spTree>
    <p:extLst>
      <p:ext uri="{BB962C8B-B14F-4D97-AF65-F5344CB8AC3E}">
        <p14:creationId xmlns:p14="http://schemas.microsoft.com/office/powerpoint/2010/main" val="2969268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3628" y="969767"/>
            <a:ext cx="9403944" cy="5082422"/>
          </a:xfrm>
          <a:prstGeom prst="rect">
            <a:avLst/>
          </a:prstGeom>
        </p:spPr>
      </p:pic>
      <p:sp>
        <p:nvSpPr>
          <p:cNvPr id="5" name="Title 4"/>
          <p:cNvSpPr>
            <a:spLocks noGrp="1"/>
          </p:cNvSpPr>
          <p:nvPr>
            <p:ph type="title"/>
          </p:nvPr>
        </p:nvSpPr>
        <p:spPr>
          <a:xfrm>
            <a:off x="863838" y="318101"/>
            <a:ext cx="10515600" cy="701731"/>
          </a:xfrm>
          <a:prstGeom prst="rect">
            <a:avLst/>
          </a:prstGeom>
        </p:spPr>
        <p:txBody>
          <a:bodyPr wrap="square">
            <a:spAutoFit/>
          </a:bodyPr>
          <a:lstStyle/>
          <a:p>
            <a:pPr algn="ctr">
              <a:spcAft>
                <a:spcPts val="1800"/>
              </a:spcAft>
            </a:pPr>
            <a:r>
              <a:rPr lang="en-US" sz="4400" b="1" dirty="0">
                <a:solidFill>
                  <a:srgbClr val="002060"/>
                </a:solidFill>
                <a:latin typeface="Segoe UI" panose="020B0502040204020203" pitchFamily="34" charset="0"/>
                <a:cs typeface="Segoe UI" panose="020B0502040204020203" pitchFamily="34" charset="0"/>
              </a:rPr>
              <a:t>PCG’s Data Use Theory of Action</a:t>
            </a:r>
          </a:p>
        </p:txBody>
      </p:sp>
      <p:sp>
        <p:nvSpPr>
          <p:cNvPr id="6" name="Rectangle 5"/>
          <p:cNvSpPr/>
          <p:nvPr/>
        </p:nvSpPr>
        <p:spPr>
          <a:xfrm>
            <a:off x="1652226" y="5804649"/>
            <a:ext cx="4635062" cy="307777"/>
          </a:xfrm>
          <a:prstGeom prst="rect">
            <a:avLst/>
          </a:prstGeom>
          <a:solidFill>
            <a:schemeClr val="bg2"/>
          </a:solidFill>
        </p:spPr>
        <p:txBody>
          <a:bodyPr wrap="square">
            <a:spAutoFit/>
          </a:bodyPr>
          <a:lstStyle/>
          <a:p>
            <a:r>
              <a:rPr lang="en-US" sz="1400" b="1" dirty="0">
                <a:solidFill>
                  <a:schemeClr val="accent2"/>
                </a:solidFill>
              </a:rPr>
              <a:t>Source: </a:t>
            </a:r>
            <a:r>
              <a:rPr lang="en-US" sz="1400" b="1" dirty="0">
                <a:solidFill>
                  <a:schemeClr val="accent2"/>
                </a:solidFill>
                <a:hlinkClick r:id="rId4"/>
              </a:rPr>
              <a:t>District and School Data Team Toolkit</a:t>
            </a:r>
            <a:r>
              <a:rPr lang="en-US" sz="1400" b="1" dirty="0">
                <a:solidFill>
                  <a:schemeClr val="accent2"/>
                </a:solidFill>
              </a:rPr>
              <a:t>, 2011, p. 2.</a:t>
            </a:r>
          </a:p>
        </p:txBody>
      </p:sp>
    </p:spTree>
    <p:extLst>
      <p:ext uri="{BB962C8B-B14F-4D97-AF65-F5344CB8AC3E}">
        <p14:creationId xmlns:p14="http://schemas.microsoft.com/office/powerpoint/2010/main" val="4059553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918"/>
            <a:ext cx="10515600" cy="927848"/>
          </a:xfrm>
        </p:spPr>
        <p:txBody>
          <a:bodyPr>
            <a:normAutofit/>
          </a:bodyPr>
          <a:lstStyle/>
          <a:p>
            <a:pPr algn="ctr"/>
            <a:r>
              <a:rPr lang="en-US" b="1" dirty="0">
                <a:solidFill>
                  <a:srgbClr val="002060"/>
                </a:solidFill>
                <a:latin typeface="Segoe UI" panose="020B0502040204020203" pitchFamily="34" charset="0"/>
                <a:cs typeface="Segoe UI" panose="020B0502040204020203" pitchFamily="34" charset="0"/>
              </a:rPr>
              <a:t>The Seven Stages of Concern</a:t>
            </a:r>
            <a:endParaRPr lang="en-US" sz="4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427814363"/>
              </p:ext>
            </p:extLst>
          </p:nvPr>
        </p:nvGraphicFramePr>
        <p:xfrm>
          <a:off x="403412" y="1075768"/>
          <a:ext cx="11163302" cy="5594347"/>
        </p:xfrm>
        <a:graphic>
          <a:graphicData uri="http://schemas.openxmlformats.org/drawingml/2006/table">
            <a:tbl>
              <a:tblPr firstRow="1" bandRow="1">
                <a:tableStyleId>{00A15C55-8517-42AA-B614-E9B94910E393}</a:tableStyleId>
              </a:tblPr>
              <a:tblGrid>
                <a:gridCol w="1745850">
                  <a:extLst>
                    <a:ext uri="{9D8B030D-6E8A-4147-A177-3AD203B41FA5}">
                      <a16:colId xmlns:a16="http://schemas.microsoft.com/office/drawing/2014/main" val="4020271381"/>
                    </a:ext>
                  </a:extLst>
                </a:gridCol>
                <a:gridCol w="3027856">
                  <a:extLst>
                    <a:ext uri="{9D8B030D-6E8A-4147-A177-3AD203B41FA5}">
                      <a16:colId xmlns:a16="http://schemas.microsoft.com/office/drawing/2014/main" val="3450653608"/>
                    </a:ext>
                  </a:extLst>
                </a:gridCol>
                <a:gridCol w="6389596">
                  <a:extLst>
                    <a:ext uri="{9D8B030D-6E8A-4147-A177-3AD203B41FA5}">
                      <a16:colId xmlns:a16="http://schemas.microsoft.com/office/drawing/2014/main" val="1028300957"/>
                    </a:ext>
                  </a:extLst>
                </a:gridCol>
              </a:tblGrid>
              <a:tr h="360216">
                <a:tc>
                  <a:txBody>
                    <a:bodyPr/>
                    <a:lstStyle/>
                    <a:p>
                      <a:pPr algn="ctr"/>
                      <a:r>
                        <a:rPr lang="en-US" sz="1800" dirty="0">
                          <a:solidFill>
                            <a:srgbClr val="F4EEE8"/>
                          </a:solidFill>
                        </a:rPr>
                        <a:t>STAGE</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pPr algn="ctr"/>
                      <a:r>
                        <a:rPr lang="en-US" sz="1800" dirty="0">
                          <a:solidFill>
                            <a:srgbClr val="F4EEE8"/>
                          </a:solidFill>
                        </a:rPr>
                        <a:t>GENERAL CONCERN</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pPr algn="ctr"/>
                      <a:r>
                        <a:rPr lang="en-US" sz="1800" dirty="0">
                          <a:solidFill>
                            <a:srgbClr val="F4EEE8"/>
                          </a:solidFill>
                        </a:rPr>
                        <a:t>OBSERVABLE BEHAVIORS</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3565977188"/>
                  </a:ext>
                </a:extLst>
              </a:tr>
              <a:tr h="687684">
                <a:tc>
                  <a:txBody>
                    <a:bodyPr/>
                    <a:lstStyle/>
                    <a:p>
                      <a:pPr algn="ctr"/>
                      <a:r>
                        <a:rPr lang="en-US" sz="1800" b="1" dirty="0">
                          <a:solidFill>
                            <a:srgbClr val="F4EEE8"/>
                          </a:solidFill>
                        </a:rPr>
                        <a:t>Awareness</a:t>
                      </a:r>
                      <a:endParaRPr lang="en-US" sz="1600" b="1" dirty="0">
                        <a:solidFill>
                          <a:srgbClr val="F4EEE8"/>
                        </a:solidFill>
                      </a:endParaRP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What is this change I’ve been hearing about?</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tc>
                  <a:txBody>
                    <a:bodyPr/>
                    <a:lstStyle/>
                    <a:p>
                      <a:r>
                        <a:rPr lang="en-US" sz="1900" b="0" dirty="0">
                          <a:solidFill>
                            <a:srgbClr val="000000"/>
                          </a:solidFill>
                        </a:rPr>
                        <a:t>Expressions of surprise and sometimes disbelief that a change has been initiated.</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extLst>
                  <a:ext uri="{0D108BD9-81ED-4DB2-BD59-A6C34878D82A}">
                    <a16:rowId xmlns:a16="http://schemas.microsoft.com/office/drawing/2014/main" val="4217681109"/>
                  </a:ext>
                </a:extLst>
              </a:tr>
              <a:tr h="687684">
                <a:tc>
                  <a:txBody>
                    <a:bodyPr/>
                    <a:lstStyle/>
                    <a:p>
                      <a:pPr algn="ctr"/>
                      <a:r>
                        <a:rPr lang="en-US" sz="1800" b="1" dirty="0">
                          <a:solidFill>
                            <a:srgbClr val="F4EEE8"/>
                          </a:solidFill>
                        </a:rPr>
                        <a:t>Information</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Tell me everything I need to know.</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tc>
                  <a:txBody>
                    <a:bodyPr/>
                    <a:lstStyle/>
                    <a:p>
                      <a:r>
                        <a:rPr lang="en-US" sz="1900" b="0" dirty="0">
                          <a:solidFill>
                            <a:srgbClr val="000000"/>
                          </a:solidFill>
                        </a:rPr>
                        <a:t>Direct questions about the reasons behind the change, and what they are being asked to do differently.</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extLst>
                  <a:ext uri="{0D108BD9-81ED-4DB2-BD59-A6C34878D82A}">
                    <a16:rowId xmlns:a16="http://schemas.microsoft.com/office/drawing/2014/main" val="2467910291"/>
                  </a:ext>
                </a:extLst>
              </a:tr>
              <a:tr h="687684">
                <a:tc>
                  <a:txBody>
                    <a:bodyPr/>
                    <a:lstStyle/>
                    <a:p>
                      <a:pPr algn="ctr"/>
                      <a:r>
                        <a:rPr lang="en-US" sz="1800" b="1" dirty="0">
                          <a:solidFill>
                            <a:srgbClr val="F4EEE8"/>
                          </a:solidFill>
                        </a:rPr>
                        <a:t>Personal</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What does this mean for me? </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tc>
                  <a:txBody>
                    <a:bodyPr/>
                    <a:lstStyle/>
                    <a:p>
                      <a:r>
                        <a:rPr lang="en-US" sz="1900" b="0" dirty="0">
                          <a:solidFill>
                            <a:srgbClr val="000000"/>
                          </a:solidFill>
                        </a:rPr>
                        <a:t>Expressions of confusion about the change and what it will mean personally for them.</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extLst>
                  <a:ext uri="{0D108BD9-81ED-4DB2-BD59-A6C34878D82A}">
                    <a16:rowId xmlns:a16="http://schemas.microsoft.com/office/drawing/2014/main" val="178590515"/>
                  </a:ext>
                </a:extLst>
              </a:tr>
              <a:tr h="807761">
                <a:tc>
                  <a:txBody>
                    <a:bodyPr/>
                    <a:lstStyle/>
                    <a:p>
                      <a:pPr algn="ctr"/>
                      <a:r>
                        <a:rPr lang="en-US" sz="1800" b="1" dirty="0">
                          <a:solidFill>
                            <a:srgbClr val="F4EEE8"/>
                          </a:solidFill>
                        </a:rPr>
                        <a:t>Management</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How will I manage all of this?</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tc>
                  <a:txBody>
                    <a:bodyPr/>
                    <a:lstStyle/>
                    <a:p>
                      <a:r>
                        <a:rPr lang="en-US" sz="1900" b="0" dirty="0">
                          <a:solidFill>
                            <a:srgbClr val="000000"/>
                          </a:solidFill>
                        </a:rPr>
                        <a:t>Expressions of frustration about the change with an underlying feeling that this change is another thing added to a full plate.</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extLst>
                  <a:ext uri="{0D108BD9-81ED-4DB2-BD59-A6C34878D82A}">
                    <a16:rowId xmlns:a16="http://schemas.microsoft.com/office/drawing/2014/main" val="2252138320"/>
                  </a:ext>
                </a:extLst>
              </a:tr>
              <a:tr h="982406">
                <a:tc>
                  <a:txBody>
                    <a:bodyPr/>
                    <a:lstStyle/>
                    <a:p>
                      <a:pPr algn="ctr"/>
                      <a:r>
                        <a:rPr lang="en-US" sz="1800" b="1" dirty="0">
                          <a:solidFill>
                            <a:srgbClr val="F4EEE8"/>
                          </a:solidFill>
                        </a:rPr>
                        <a:t>Consequence</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What will happen if I implement the change? What will happen if I don’t?</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tc>
                  <a:txBody>
                    <a:bodyPr/>
                    <a:lstStyle/>
                    <a:p>
                      <a:r>
                        <a:rPr lang="en-US" sz="1900" b="0" dirty="0">
                          <a:solidFill>
                            <a:srgbClr val="000000"/>
                          </a:solidFill>
                        </a:rPr>
                        <a:t>Behaviors and expressions of potential resistance to implementing the change with possible underlying concerns similar to those in the personal and management stages. </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extLst>
                  <a:ext uri="{0D108BD9-81ED-4DB2-BD59-A6C34878D82A}">
                    <a16:rowId xmlns:a16="http://schemas.microsoft.com/office/drawing/2014/main" val="2369474584"/>
                  </a:ext>
                </a:extLst>
              </a:tr>
              <a:tr h="687684">
                <a:tc>
                  <a:txBody>
                    <a:bodyPr/>
                    <a:lstStyle/>
                    <a:p>
                      <a:pPr algn="ctr"/>
                      <a:r>
                        <a:rPr lang="en-US" sz="1800" b="1" dirty="0">
                          <a:solidFill>
                            <a:srgbClr val="F4EEE8"/>
                          </a:solidFill>
                        </a:rPr>
                        <a:t>Collaboration</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How can we help each other through the change?</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tc>
                  <a:txBody>
                    <a:bodyPr/>
                    <a:lstStyle/>
                    <a:p>
                      <a:r>
                        <a:rPr lang="en-US" sz="1900" b="0" dirty="0">
                          <a:solidFill>
                            <a:srgbClr val="000000"/>
                          </a:solidFill>
                        </a:rPr>
                        <a:t>Expressions of acceptance of the change being called for and a willingness to work with others as they try it out. </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bg2"/>
                    </a:solidFill>
                  </a:tcPr>
                </a:tc>
                <a:extLst>
                  <a:ext uri="{0D108BD9-81ED-4DB2-BD59-A6C34878D82A}">
                    <a16:rowId xmlns:a16="http://schemas.microsoft.com/office/drawing/2014/main" val="2903787795"/>
                  </a:ext>
                </a:extLst>
              </a:tr>
              <a:tr h="687684">
                <a:tc>
                  <a:txBody>
                    <a:bodyPr/>
                    <a:lstStyle/>
                    <a:p>
                      <a:pPr algn="ctr"/>
                      <a:r>
                        <a:rPr lang="en-US" sz="1800" b="1" dirty="0">
                          <a:solidFill>
                            <a:srgbClr val="F4EEE8"/>
                          </a:solidFill>
                        </a:rPr>
                        <a:t>Refocusing</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chemeClr val="accent4">
                        <a:lumMod val="50000"/>
                      </a:schemeClr>
                    </a:solidFill>
                  </a:tcPr>
                </a:tc>
                <a:tc>
                  <a:txBody>
                    <a:bodyPr/>
                    <a:lstStyle/>
                    <a:p>
                      <a:r>
                        <a:rPr lang="en-US" sz="1900" b="0" dirty="0">
                          <a:solidFill>
                            <a:srgbClr val="000000"/>
                          </a:solidFill>
                        </a:rPr>
                        <a:t>How can I make it even better?</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tc>
                  <a:txBody>
                    <a:bodyPr/>
                    <a:lstStyle/>
                    <a:p>
                      <a:r>
                        <a:rPr lang="en-US" sz="1900" b="0" dirty="0">
                          <a:solidFill>
                            <a:srgbClr val="000000"/>
                          </a:solidFill>
                        </a:rPr>
                        <a:t>Behaviors/expressions that indicate a person understands the big picture and has ideas about how to make improvements. </a:t>
                      </a:r>
                    </a:p>
                  </a:txBody>
                  <a:tcPr anchor="ctr">
                    <a:lnL w="12700" cap="flat" cmpd="sng" algn="ctr">
                      <a:solidFill>
                        <a:srgbClr val="C69788"/>
                      </a:solidFill>
                      <a:prstDash val="solid"/>
                      <a:round/>
                      <a:headEnd type="none" w="med" len="med"/>
                      <a:tailEnd type="none" w="med" len="med"/>
                    </a:lnL>
                    <a:lnR w="12700" cap="flat" cmpd="sng" algn="ctr">
                      <a:solidFill>
                        <a:srgbClr val="C69788"/>
                      </a:solidFill>
                      <a:prstDash val="solid"/>
                      <a:round/>
                      <a:headEnd type="none" w="med" len="med"/>
                      <a:tailEnd type="none" w="med" len="med"/>
                    </a:lnR>
                    <a:lnT w="12700" cap="flat" cmpd="sng" algn="ctr">
                      <a:solidFill>
                        <a:srgbClr val="C69788"/>
                      </a:solidFill>
                      <a:prstDash val="solid"/>
                      <a:round/>
                      <a:headEnd type="none" w="med" len="med"/>
                      <a:tailEnd type="none" w="med" len="med"/>
                    </a:lnT>
                    <a:lnB w="12700" cap="flat" cmpd="sng" algn="ctr">
                      <a:solidFill>
                        <a:srgbClr val="C69788"/>
                      </a:solidFill>
                      <a:prstDash val="solid"/>
                      <a:round/>
                      <a:headEnd type="none" w="med" len="med"/>
                      <a:tailEnd type="none" w="med" len="med"/>
                    </a:lnB>
                    <a:solidFill>
                      <a:srgbClr val="F4EEE8"/>
                    </a:solidFill>
                  </a:tcPr>
                </a:tc>
                <a:extLst>
                  <a:ext uri="{0D108BD9-81ED-4DB2-BD59-A6C34878D82A}">
                    <a16:rowId xmlns:a16="http://schemas.microsoft.com/office/drawing/2014/main" val="3125147100"/>
                  </a:ext>
                </a:extLst>
              </a:tr>
            </a:tbl>
          </a:graphicData>
        </a:graphic>
      </p:graphicFrame>
      <p:sp>
        <p:nvSpPr>
          <p:cNvPr id="5" name="Rectangle 4"/>
          <p:cNvSpPr/>
          <p:nvPr/>
        </p:nvSpPr>
        <p:spPr>
          <a:xfrm rot="16200000">
            <a:off x="9363229" y="4153309"/>
            <a:ext cx="4714747" cy="307777"/>
          </a:xfrm>
          <a:prstGeom prst="rect">
            <a:avLst/>
          </a:prstGeom>
          <a:solidFill>
            <a:schemeClr val="bg2"/>
          </a:solidFill>
        </p:spPr>
        <p:txBody>
          <a:bodyPr wrap="square">
            <a:spAutoFit/>
          </a:bodyPr>
          <a:lstStyle/>
          <a:p>
            <a:r>
              <a:rPr lang="en-US" sz="1400" b="1" dirty="0">
                <a:solidFill>
                  <a:schemeClr val="accent2"/>
                </a:solidFill>
              </a:rPr>
              <a:t>Source: </a:t>
            </a:r>
            <a:r>
              <a:rPr lang="en-US" sz="1400" b="1" dirty="0">
                <a:solidFill>
                  <a:schemeClr val="accent2"/>
                </a:solidFill>
                <a:hlinkClick r:id="rId3"/>
              </a:rPr>
              <a:t>District and School Data Team Toolkit</a:t>
            </a:r>
            <a:r>
              <a:rPr lang="en-US" sz="1400" b="1" dirty="0">
                <a:solidFill>
                  <a:schemeClr val="accent2"/>
                </a:solidFill>
              </a:rPr>
              <a:t>, 2011, p. 9.</a:t>
            </a:r>
          </a:p>
        </p:txBody>
      </p:sp>
    </p:spTree>
    <p:extLst>
      <p:ext uri="{BB962C8B-B14F-4D97-AF65-F5344CB8AC3E}">
        <p14:creationId xmlns:p14="http://schemas.microsoft.com/office/powerpoint/2010/main" val="74035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5464" y="275241"/>
            <a:ext cx="11577234" cy="590931"/>
          </a:xfrm>
          <a:prstGeom prst="rect">
            <a:avLst/>
          </a:prstGeom>
        </p:spPr>
        <p:txBody>
          <a:bodyPr wrap="square">
            <a:spAutoFit/>
          </a:bodyPr>
          <a:lstStyle/>
          <a:p>
            <a:pPr algn="ctr">
              <a:spcAft>
                <a:spcPts val="1800"/>
              </a:spcAft>
            </a:pPr>
            <a:r>
              <a:rPr lang="en-US" sz="3600" b="1" dirty="0">
                <a:solidFill>
                  <a:srgbClr val="002060"/>
                </a:solidFill>
                <a:latin typeface="Segoe UI" panose="020B0502040204020203" pitchFamily="34" charset="0"/>
                <a:cs typeface="Segoe UI" panose="020B0502040204020203" pitchFamily="34" charset="0"/>
              </a:rPr>
              <a:t>Data Analysis for Continuous School Improvement</a:t>
            </a:r>
          </a:p>
        </p:txBody>
      </p:sp>
      <p:pic>
        <p:nvPicPr>
          <p:cNvPr id="3" name="Content Placeholder 2"/>
          <p:cNvPicPr>
            <a:picLocks noGrp="1" noChangeAspect="1"/>
          </p:cNvPicPr>
          <p:nvPr>
            <p:ph idx="4294967295"/>
          </p:nvPr>
        </p:nvPicPr>
        <p:blipFill rotWithShape="1">
          <a:blip r:embed="rId3"/>
          <a:srcRect b="20985"/>
          <a:stretch/>
        </p:blipFill>
        <p:spPr>
          <a:xfrm>
            <a:off x="1769625" y="921572"/>
            <a:ext cx="7898811" cy="5906266"/>
          </a:xfrm>
          <a:prstGeom prst="rect">
            <a:avLst/>
          </a:prstGeom>
        </p:spPr>
      </p:pic>
      <p:sp>
        <p:nvSpPr>
          <p:cNvPr id="6" name="Rectangle 5"/>
          <p:cNvSpPr/>
          <p:nvPr/>
        </p:nvSpPr>
        <p:spPr>
          <a:xfrm>
            <a:off x="2045776" y="6409870"/>
            <a:ext cx="3790247" cy="253916"/>
          </a:xfrm>
          <a:prstGeom prst="rect">
            <a:avLst/>
          </a:prstGeom>
          <a:noFill/>
        </p:spPr>
        <p:txBody>
          <a:bodyPr wrap="square">
            <a:spAutoFit/>
          </a:bodyPr>
          <a:lstStyle/>
          <a:p>
            <a:r>
              <a:rPr lang="en-US" sz="1050" b="1" dirty="0">
                <a:solidFill>
                  <a:schemeClr val="accent2"/>
                </a:solidFill>
              </a:rPr>
              <a:t>Source: OSSI </a:t>
            </a:r>
            <a:r>
              <a:rPr lang="en-US" sz="1050" b="1" dirty="0">
                <a:solidFill>
                  <a:schemeClr val="accent2"/>
                </a:solidFill>
                <a:hlinkClick r:id="rId4"/>
              </a:rPr>
              <a:t>District and School Data Team Toolkit</a:t>
            </a:r>
            <a:r>
              <a:rPr lang="en-US" sz="1050" b="1" dirty="0">
                <a:solidFill>
                  <a:schemeClr val="accent2"/>
                </a:solidFill>
              </a:rPr>
              <a:t>, 2011, p. 6.</a:t>
            </a:r>
          </a:p>
        </p:txBody>
      </p:sp>
    </p:spTree>
    <p:extLst>
      <p:ext uri="{BB962C8B-B14F-4D97-AF65-F5344CB8AC3E}">
        <p14:creationId xmlns:p14="http://schemas.microsoft.com/office/powerpoint/2010/main" val="1753717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225735" y="465222"/>
            <a:ext cx="5486400" cy="5486400"/>
            <a:chOff x="3272589" y="433138"/>
            <a:chExt cx="5486400" cy="5486400"/>
          </a:xfrm>
        </p:grpSpPr>
        <p:sp>
          <p:nvSpPr>
            <p:cNvPr id="2" name="Oval 1"/>
            <p:cNvSpPr/>
            <p:nvPr/>
          </p:nvSpPr>
          <p:spPr>
            <a:xfrm>
              <a:off x="3272589" y="433138"/>
              <a:ext cx="5486400" cy="5486400"/>
            </a:xfrm>
            <a:prstGeom prst="ellipse">
              <a:avLst/>
            </a:prstGeom>
            <a:solidFill>
              <a:srgbClr val="39B54A"/>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186989" y="1347538"/>
              <a:ext cx="3657600" cy="3657600"/>
            </a:xfrm>
            <a:prstGeom prst="ellipse">
              <a:avLst/>
            </a:prstGeom>
            <a:solidFill>
              <a:srgbClr val="EF3E36"/>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01389" y="2261938"/>
              <a:ext cx="1828800" cy="1828800"/>
            </a:xfrm>
            <a:prstGeom prst="ellipse">
              <a:avLst/>
            </a:prstGeom>
            <a:solidFill>
              <a:srgbClr val="D4AF36"/>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00"/>
                  </a:solidFill>
                  <a:latin typeface="Ink Free" panose="03080402000500000000" pitchFamily="66" charset="0"/>
                </a:rPr>
                <a:t>WHY?</a:t>
              </a:r>
            </a:p>
          </p:txBody>
        </p:sp>
      </p:grpSp>
      <p:sp>
        <p:nvSpPr>
          <p:cNvPr id="5" name="Rectangle 4"/>
          <p:cNvSpPr/>
          <p:nvPr/>
        </p:nvSpPr>
        <p:spPr>
          <a:xfrm>
            <a:off x="305875" y="3416930"/>
            <a:ext cx="3887397" cy="1754326"/>
          </a:xfrm>
          <a:prstGeom prst="rect">
            <a:avLst/>
          </a:prstGeom>
        </p:spPr>
        <p:txBody>
          <a:bodyPr wrap="square">
            <a:spAutoFit/>
          </a:bodyPr>
          <a:lstStyle/>
          <a:p>
            <a:r>
              <a:rPr lang="en-US" sz="5400" b="1" dirty="0">
                <a:solidFill>
                  <a:srgbClr val="002060"/>
                </a:solidFill>
                <a:latin typeface="Ink Free" panose="03080402000500000000" pitchFamily="66" charset="0"/>
              </a:rPr>
              <a:t>So… </a:t>
            </a:r>
            <a:r>
              <a:rPr lang="en-US" sz="5400" b="1" u="sng" dirty="0">
                <a:solidFill>
                  <a:srgbClr val="FF0000"/>
                </a:solidFill>
                <a:latin typeface="Ink Free" panose="03080402000500000000" pitchFamily="66" charset="0"/>
              </a:rPr>
              <a:t>What</a:t>
            </a:r>
            <a:r>
              <a:rPr lang="en-US" sz="5400" b="1" dirty="0">
                <a:solidFill>
                  <a:srgbClr val="FF0000"/>
                </a:solidFill>
                <a:latin typeface="Ink Free" panose="03080402000500000000" pitchFamily="66" charset="0"/>
              </a:rPr>
              <a:t> </a:t>
            </a:r>
            <a:r>
              <a:rPr lang="en-US" sz="5400" b="1" dirty="0">
                <a:solidFill>
                  <a:srgbClr val="002060"/>
                </a:solidFill>
                <a:latin typeface="Ink Free" panose="03080402000500000000" pitchFamily="66" charset="0"/>
              </a:rPr>
              <a:t>do we do next?</a:t>
            </a:r>
            <a:endParaRPr lang="en-US" sz="5400" dirty="0">
              <a:solidFill>
                <a:srgbClr val="002060"/>
              </a:solidFill>
            </a:endParaRPr>
          </a:p>
        </p:txBody>
      </p:sp>
      <p:sp>
        <p:nvSpPr>
          <p:cNvPr id="8" name="Rectangle 7"/>
          <p:cNvSpPr/>
          <p:nvPr/>
        </p:nvSpPr>
        <p:spPr>
          <a:xfrm>
            <a:off x="6254183" y="4214428"/>
            <a:ext cx="1388522" cy="646331"/>
          </a:xfrm>
          <a:prstGeom prst="rect">
            <a:avLst/>
          </a:prstGeom>
        </p:spPr>
        <p:txBody>
          <a:bodyPr wrap="none">
            <a:spAutoFit/>
          </a:bodyPr>
          <a:lstStyle/>
          <a:p>
            <a:pPr algn="ctr"/>
            <a:r>
              <a:rPr lang="en-US" sz="3600" b="1" dirty="0">
                <a:solidFill>
                  <a:schemeClr val="bg2"/>
                </a:solidFill>
                <a:latin typeface="Ink Free" panose="03080402000500000000" pitchFamily="66" charset="0"/>
              </a:rPr>
              <a:t>HOW?</a:t>
            </a:r>
          </a:p>
        </p:txBody>
      </p:sp>
      <p:sp>
        <p:nvSpPr>
          <p:cNvPr id="9" name="Rectangle 8"/>
          <p:cNvSpPr/>
          <p:nvPr/>
        </p:nvSpPr>
        <p:spPr>
          <a:xfrm>
            <a:off x="6133610" y="5171256"/>
            <a:ext cx="1670650" cy="646331"/>
          </a:xfrm>
          <a:prstGeom prst="rect">
            <a:avLst/>
          </a:prstGeom>
        </p:spPr>
        <p:txBody>
          <a:bodyPr wrap="none">
            <a:spAutoFit/>
          </a:bodyPr>
          <a:lstStyle/>
          <a:p>
            <a:pPr algn="ctr"/>
            <a:r>
              <a:rPr lang="en-US" sz="3600" b="1" dirty="0">
                <a:solidFill>
                  <a:schemeClr val="bg2"/>
                </a:solidFill>
                <a:latin typeface="Ink Free" panose="03080402000500000000" pitchFamily="66" charset="0"/>
              </a:rPr>
              <a:t>WHAT?</a:t>
            </a:r>
          </a:p>
        </p:txBody>
      </p:sp>
      <p:sp>
        <p:nvSpPr>
          <p:cNvPr id="19" name="Bent Arrow 18"/>
          <p:cNvSpPr/>
          <p:nvPr/>
        </p:nvSpPr>
        <p:spPr>
          <a:xfrm rot="10800000" flipH="1">
            <a:off x="3029651" y="5037221"/>
            <a:ext cx="2243963" cy="780366"/>
          </a:xfrm>
          <a:prstGeom prst="bentArrow">
            <a:avLst>
              <a:gd name="adj1" fmla="val 33105"/>
              <a:gd name="adj2" fmla="val 35028"/>
              <a:gd name="adj3" fmla="val 50000"/>
              <a:gd name="adj4" fmla="val 506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7870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817589"/>
          </a:xfrm>
        </p:spPr>
        <p:txBody>
          <a:bodyPr>
            <a:normAutofit/>
          </a:bodyPr>
          <a:lstStyle/>
          <a:p>
            <a:r>
              <a:rPr lang="en-US" b="1" dirty="0">
                <a:solidFill>
                  <a:srgbClr val="002060"/>
                </a:solidFill>
                <a:latin typeface="Segoe UI" panose="020B0502040204020203" pitchFamily="34" charset="0"/>
                <a:cs typeface="Segoe UI" panose="020B0502040204020203" pitchFamily="34" charset="0"/>
              </a:rPr>
              <a:t>Diving Deeper: </a:t>
            </a:r>
            <a:r>
              <a:rPr lang="en-US" b="1" dirty="0">
                <a:solidFill>
                  <a:srgbClr val="7030A0"/>
                </a:solidFill>
                <a:latin typeface="Segoe UI" panose="020B0502040204020203" pitchFamily="34" charset="0"/>
                <a:cs typeface="Segoe UI" panose="020B0502040204020203" pitchFamily="34" charset="0"/>
              </a:rPr>
              <a:t>State Data</a:t>
            </a:r>
          </a:p>
        </p:txBody>
      </p:sp>
      <p:sp>
        <p:nvSpPr>
          <p:cNvPr id="5" name="Content Placeholder 4"/>
          <p:cNvSpPr>
            <a:spLocks noGrp="1"/>
          </p:cNvSpPr>
          <p:nvPr>
            <p:ph idx="1"/>
          </p:nvPr>
        </p:nvSpPr>
        <p:spPr>
          <a:xfrm>
            <a:off x="757451" y="1230048"/>
            <a:ext cx="10713491" cy="512478"/>
          </a:xfrm>
        </p:spPr>
        <p:txBody>
          <a:bodyPr anchor="ctr">
            <a:normAutofit/>
          </a:bodyPr>
          <a:lstStyle/>
          <a:p>
            <a:pPr marL="0" indent="0" algn="ctr">
              <a:buNone/>
            </a:pPr>
            <a:r>
              <a:rPr lang="en-US" b="1" dirty="0">
                <a:solidFill>
                  <a:srgbClr val="002060"/>
                </a:solidFill>
                <a:latin typeface="Segoe UI" panose="020B0502040204020203" pitchFamily="34" charset="0"/>
              </a:rPr>
              <a:t>On your tables, you should have a few printouts of state data</a:t>
            </a:r>
          </a:p>
        </p:txBody>
      </p:sp>
      <p:pic>
        <p:nvPicPr>
          <p:cNvPr id="4" name="Picture 3"/>
          <p:cNvPicPr>
            <a:picLocks noChangeAspect="1"/>
          </p:cNvPicPr>
          <p:nvPr/>
        </p:nvPicPr>
        <p:blipFill>
          <a:blip r:embed="rId3"/>
          <a:stretch>
            <a:fillRect/>
          </a:stretch>
        </p:blipFill>
        <p:spPr>
          <a:xfrm>
            <a:off x="3812551" y="1849315"/>
            <a:ext cx="4236044" cy="4116818"/>
          </a:xfrm>
          <a:prstGeom prst="rect">
            <a:avLst/>
          </a:prstGeom>
          <a:ln w="19050">
            <a:solidFill>
              <a:srgbClr val="002060"/>
            </a:solidFill>
          </a:ln>
        </p:spPr>
      </p:pic>
    </p:spTree>
    <p:extLst>
      <p:ext uri="{BB962C8B-B14F-4D97-AF65-F5344CB8AC3E}">
        <p14:creationId xmlns:p14="http://schemas.microsoft.com/office/powerpoint/2010/main" val="340525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817589"/>
          </a:xfrm>
        </p:spPr>
        <p:txBody>
          <a:bodyPr>
            <a:normAutofit/>
          </a:bodyPr>
          <a:lstStyle/>
          <a:p>
            <a:r>
              <a:rPr lang="en-US" b="1" dirty="0">
                <a:solidFill>
                  <a:srgbClr val="002060"/>
                </a:solidFill>
                <a:latin typeface="Segoe UI" panose="020B0502040204020203" pitchFamily="34" charset="0"/>
                <a:cs typeface="Segoe UI" panose="020B0502040204020203" pitchFamily="34" charset="0"/>
              </a:rPr>
              <a:t>Diving Deeper: </a:t>
            </a:r>
            <a:r>
              <a:rPr lang="en-US" b="1" dirty="0">
                <a:solidFill>
                  <a:srgbClr val="7030A0"/>
                </a:solidFill>
                <a:latin typeface="Segoe UI" panose="020B0502040204020203" pitchFamily="34" charset="0"/>
                <a:cs typeface="Segoe UI" panose="020B0502040204020203" pitchFamily="34" charset="0"/>
              </a:rPr>
              <a:t>Building Data</a:t>
            </a:r>
          </a:p>
        </p:txBody>
      </p:sp>
      <p:sp>
        <p:nvSpPr>
          <p:cNvPr id="5" name="Content Placeholder 4"/>
          <p:cNvSpPr>
            <a:spLocks noGrp="1"/>
          </p:cNvSpPr>
          <p:nvPr>
            <p:ph idx="1"/>
          </p:nvPr>
        </p:nvSpPr>
        <p:spPr>
          <a:xfrm>
            <a:off x="757451" y="1230048"/>
            <a:ext cx="10713491" cy="512478"/>
          </a:xfrm>
        </p:spPr>
        <p:txBody>
          <a:bodyPr anchor="ctr">
            <a:normAutofit fontScale="85000" lnSpcReduction="10000"/>
          </a:bodyPr>
          <a:lstStyle/>
          <a:p>
            <a:pPr marL="0" indent="0" algn="ctr">
              <a:buNone/>
            </a:pPr>
            <a:r>
              <a:rPr lang="en-US" b="1" dirty="0">
                <a:solidFill>
                  <a:srgbClr val="002060"/>
                </a:solidFill>
                <a:latin typeface="Segoe UI" panose="020B0502040204020203" pitchFamily="34" charset="0"/>
              </a:rPr>
              <a:t>Open the data file, titled ‘</a:t>
            </a:r>
            <a:r>
              <a:rPr lang="en-US" b="1" dirty="0">
                <a:solidFill>
                  <a:srgbClr val="7030A0"/>
                </a:solidFill>
                <a:latin typeface="Segoe UI" panose="020B0502040204020203" pitchFamily="34" charset="0"/>
              </a:rPr>
              <a:t>Building_Data_v3.12_DOWNLOAD OR SAVE AS</a:t>
            </a:r>
            <a:r>
              <a:rPr lang="en-US" b="1" dirty="0">
                <a:solidFill>
                  <a:srgbClr val="002060"/>
                </a:solidFill>
                <a:latin typeface="Segoe UI" panose="020B0502040204020203" pitchFamily="34" charset="0"/>
              </a:rPr>
              <a:t>’</a:t>
            </a:r>
          </a:p>
        </p:txBody>
      </p:sp>
      <p:grpSp>
        <p:nvGrpSpPr>
          <p:cNvPr id="3" name="Group 2"/>
          <p:cNvGrpSpPr/>
          <p:nvPr/>
        </p:nvGrpSpPr>
        <p:grpSpPr>
          <a:xfrm>
            <a:off x="3308445" y="1832499"/>
            <a:ext cx="4821620" cy="4167752"/>
            <a:chOff x="781459" y="1859796"/>
            <a:chExt cx="4821620" cy="4167752"/>
          </a:xfrm>
        </p:grpSpPr>
        <p:pic>
          <p:nvPicPr>
            <p:cNvPr id="6" name="Picture 5"/>
            <p:cNvPicPr>
              <a:picLocks noChangeAspect="1"/>
            </p:cNvPicPr>
            <p:nvPr/>
          </p:nvPicPr>
          <p:blipFill>
            <a:blip r:embed="rId3"/>
            <a:stretch>
              <a:fillRect/>
            </a:stretch>
          </p:blipFill>
          <p:spPr>
            <a:xfrm>
              <a:off x="1930105" y="1910730"/>
              <a:ext cx="3672974" cy="4116818"/>
            </a:xfrm>
            <a:prstGeom prst="rect">
              <a:avLst/>
            </a:prstGeom>
            <a:ln w="19050">
              <a:solidFill>
                <a:srgbClr val="002060"/>
              </a:solidFill>
            </a:ln>
          </p:spPr>
        </p:pic>
        <p:sp>
          <p:nvSpPr>
            <p:cNvPr id="7" name="Right Arrow 6"/>
            <p:cNvSpPr/>
            <p:nvPr/>
          </p:nvSpPr>
          <p:spPr>
            <a:xfrm>
              <a:off x="781459" y="1859796"/>
              <a:ext cx="1051868" cy="33652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6582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1158"/>
          <a:stretch/>
        </p:blipFill>
        <p:spPr>
          <a:xfrm>
            <a:off x="2777418" y="873760"/>
            <a:ext cx="6897099" cy="5241330"/>
          </a:xfrm>
          <a:prstGeom prst="rect">
            <a:avLst/>
          </a:prstGeom>
        </p:spPr>
      </p:pic>
      <p:sp>
        <p:nvSpPr>
          <p:cNvPr id="4" name="Title 3"/>
          <p:cNvSpPr>
            <a:spLocks noGrp="1"/>
          </p:cNvSpPr>
          <p:nvPr>
            <p:ph type="title"/>
          </p:nvPr>
        </p:nvSpPr>
        <p:spPr>
          <a:xfrm>
            <a:off x="838200" y="371475"/>
            <a:ext cx="10515600" cy="593725"/>
          </a:xfrm>
        </p:spPr>
        <p:txBody>
          <a:bodyPr>
            <a:normAutofit fontScale="90000"/>
          </a:bodyPr>
          <a:lstStyle/>
          <a:p>
            <a:pPr algn="ctr"/>
            <a:r>
              <a:rPr lang="en-US" sz="4000" b="1" dirty="0">
                <a:solidFill>
                  <a:srgbClr val="002060"/>
                </a:solidFill>
                <a:latin typeface="Segoe UI" panose="020B0502040204020203" pitchFamily="34" charset="0"/>
                <a:cs typeface="Segoe UI" panose="020B0502040204020203" pitchFamily="34" charset="0"/>
              </a:rPr>
              <a:t>Navigating the Data Reports</a:t>
            </a:r>
          </a:p>
        </p:txBody>
      </p:sp>
      <p:sp>
        <p:nvSpPr>
          <p:cNvPr id="7" name="Right Arrow 6"/>
          <p:cNvSpPr/>
          <p:nvPr/>
        </p:nvSpPr>
        <p:spPr>
          <a:xfrm>
            <a:off x="1515436" y="899160"/>
            <a:ext cx="1261982" cy="4775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1</a:t>
            </a:r>
          </a:p>
        </p:txBody>
      </p:sp>
      <p:sp>
        <p:nvSpPr>
          <p:cNvPr id="9" name="Left Arrow 8"/>
          <p:cNvSpPr/>
          <p:nvPr/>
        </p:nvSpPr>
        <p:spPr>
          <a:xfrm>
            <a:off x="7152640" y="4763069"/>
            <a:ext cx="579120" cy="3991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2</a:t>
            </a:r>
          </a:p>
        </p:txBody>
      </p:sp>
      <p:sp>
        <p:nvSpPr>
          <p:cNvPr id="10" name="Right Arrow 9"/>
          <p:cNvSpPr/>
          <p:nvPr/>
        </p:nvSpPr>
        <p:spPr>
          <a:xfrm>
            <a:off x="2009633" y="2169992"/>
            <a:ext cx="767785" cy="4246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3</a:t>
            </a:r>
          </a:p>
        </p:txBody>
      </p:sp>
    </p:spTree>
    <p:extLst>
      <p:ext uri="{BB962C8B-B14F-4D97-AF65-F5344CB8AC3E}">
        <p14:creationId xmlns:p14="http://schemas.microsoft.com/office/powerpoint/2010/main" val="27764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txBox="1">
            <a:spLocks/>
          </p:cNvSpPr>
          <p:nvPr/>
        </p:nvSpPr>
        <p:spPr>
          <a:xfrm>
            <a:off x="820611" y="464523"/>
            <a:ext cx="9144000" cy="793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chemeClr val="tx1"/>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OSPI Equity Statement: </a:t>
            </a:r>
          </a:p>
        </p:txBody>
      </p:sp>
      <p:sp>
        <p:nvSpPr>
          <p:cNvPr id="12" name="Subtitle 5"/>
          <p:cNvSpPr txBox="1">
            <a:spLocks/>
          </p:cNvSpPr>
          <p:nvPr/>
        </p:nvSpPr>
        <p:spPr>
          <a:xfrm>
            <a:off x="820611" y="1427605"/>
            <a:ext cx="10693727" cy="51071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alatino Linotype" panose="02040502050505030304"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Each student, family, and community possesses strengths and cultural knowledge that benefit their peers, educators, and schools.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Ensuring educational equity: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Requires education leaders to develop an understanding of historical contexts; engage students, families, and community representatives as partners in decision-making; and </a:t>
            </a:r>
            <a:r>
              <a:rPr kumimoji="0" lang="en-US"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actively dismantle systemic barriers, replacing them with policies and practices that ensure all students have access to the instruction and support they need to succeed in our schools.</a:t>
            </a: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p>
        </p:txBody>
      </p:sp>
      <p:sp>
        <p:nvSpPr>
          <p:cNvPr id="2" name="TextBox 1"/>
          <p:cNvSpPr txBox="1"/>
          <p:nvPr/>
        </p:nvSpPr>
        <p:spPr>
          <a:xfrm>
            <a:off x="1335505" y="2381813"/>
            <a:ext cx="9396663" cy="3016210"/>
          </a:xfrm>
          <a:prstGeom prst="rect">
            <a:avLst/>
          </a:prstGeom>
          <a:noFill/>
        </p:spPr>
        <p:txBody>
          <a:bodyPr wrap="square" rtlCol="0">
            <a:spAutoFit/>
          </a:bodyPr>
          <a:lstStyle/>
          <a:p>
            <a:pPr algn="ctr"/>
            <a:r>
              <a:rPr lang="en-US" sz="3800" b="1" dirty="0">
                <a:solidFill>
                  <a:srgbClr val="FF0000"/>
                </a:solidFill>
                <a:latin typeface="Palatino Linotype" panose="02040502050505030304" pitchFamily="18" charset="0"/>
              </a:rPr>
              <a:t>…actively dismantle systemic barriers, replacing them with policies and practices that ensure all students have access to the instruction and support they need to succeed in our schools.</a:t>
            </a:r>
            <a:endParaRPr lang="en-US" sz="3800" dirty="0"/>
          </a:p>
        </p:txBody>
      </p:sp>
    </p:spTree>
    <p:extLst>
      <p:ext uri="{BB962C8B-B14F-4D97-AF65-F5344CB8AC3E}">
        <p14:creationId xmlns:p14="http://schemas.microsoft.com/office/powerpoint/2010/main" val="57476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451"/>
            <a:ext cx="10515600" cy="600075"/>
          </a:xfrm>
        </p:spPr>
        <p:txBody>
          <a:bodyPr>
            <a:normAutofit/>
          </a:bodyPr>
          <a:lstStyle/>
          <a:p>
            <a:pPr algn="ctr"/>
            <a:r>
              <a:rPr lang="en-US" sz="3600" b="1" dirty="0">
                <a:solidFill>
                  <a:srgbClr val="002060"/>
                </a:solidFill>
                <a:latin typeface="Segoe UI" panose="020B0502040204020203" pitchFamily="34" charset="0"/>
                <a:cs typeface="Segoe UI" panose="020B0502040204020203" pitchFamily="34" charset="0"/>
              </a:rPr>
              <a:t>Navigating the Data Reports</a:t>
            </a:r>
            <a:endParaRPr lang="en-US" sz="3600" dirty="0"/>
          </a:p>
        </p:txBody>
      </p:sp>
      <p:sp>
        <p:nvSpPr>
          <p:cNvPr id="4" name="Title 3"/>
          <p:cNvSpPr txBox="1">
            <a:spLocks/>
          </p:cNvSpPr>
          <p:nvPr/>
        </p:nvSpPr>
        <p:spPr>
          <a:xfrm>
            <a:off x="838200" y="371475"/>
            <a:ext cx="10515600" cy="59372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algn="ctr"/>
            <a:endParaRPr lang="en-US" sz="4000" b="1" dirty="0">
              <a:solidFill>
                <a:srgbClr val="002060"/>
              </a:solidFill>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3"/>
          <a:stretch>
            <a:fillRect/>
          </a:stretch>
        </p:blipFill>
        <p:spPr>
          <a:xfrm>
            <a:off x="1402663" y="749526"/>
            <a:ext cx="9392566" cy="6070374"/>
          </a:xfrm>
          <a:prstGeom prst="rect">
            <a:avLst/>
          </a:prstGeom>
        </p:spPr>
      </p:pic>
      <p:sp>
        <p:nvSpPr>
          <p:cNvPr id="6" name="Left Arrow 5"/>
          <p:cNvSpPr/>
          <p:nvPr/>
        </p:nvSpPr>
        <p:spPr>
          <a:xfrm>
            <a:off x="4552951" y="1129051"/>
            <a:ext cx="604838" cy="428399"/>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2</a:t>
            </a:r>
          </a:p>
        </p:txBody>
      </p:sp>
      <p:sp>
        <p:nvSpPr>
          <p:cNvPr id="7" name="Left Arrow 6"/>
          <p:cNvSpPr/>
          <p:nvPr/>
        </p:nvSpPr>
        <p:spPr>
          <a:xfrm>
            <a:off x="4500562" y="1694811"/>
            <a:ext cx="409576" cy="219075"/>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rPr>
              <a:t>3</a:t>
            </a:r>
          </a:p>
        </p:txBody>
      </p:sp>
      <p:sp>
        <p:nvSpPr>
          <p:cNvPr id="8" name="Left Arrow 7"/>
          <p:cNvSpPr/>
          <p:nvPr/>
        </p:nvSpPr>
        <p:spPr>
          <a:xfrm>
            <a:off x="4505325" y="2258848"/>
            <a:ext cx="409576" cy="219075"/>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rPr>
              <a:t>3</a:t>
            </a:r>
          </a:p>
        </p:txBody>
      </p:sp>
      <p:sp>
        <p:nvSpPr>
          <p:cNvPr id="9" name="Left Arrow 8"/>
          <p:cNvSpPr/>
          <p:nvPr/>
        </p:nvSpPr>
        <p:spPr>
          <a:xfrm>
            <a:off x="4500562" y="2816061"/>
            <a:ext cx="409576" cy="219075"/>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rPr>
              <a:t>3</a:t>
            </a:r>
          </a:p>
        </p:txBody>
      </p:sp>
      <p:grpSp>
        <p:nvGrpSpPr>
          <p:cNvPr id="13" name="Group 12"/>
          <p:cNvGrpSpPr/>
          <p:nvPr/>
        </p:nvGrpSpPr>
        <p:grpSpPr>
          <a:xfrm>
            <a:off x="1753737" y="6240439"/>
            <a:ext cx="6175612" cy="460611"/>
            <a:chOff x="1753737" y="6240439"/>
            <a:chExt cx="6175612" cy="460611"/>
          </a:xfrm>
        </p:grpSpPr>
        <p:sp>
          <p:nvSpPr>
            <p:cNvPr id="10" name="Rectangle 9"/>
            <p:cNvSpPr/>
            <p:nvPr/>
          </p:nvSpPr>
          <p:spPr>
            <a:xfrm>
              <a:off x="1753737" y="6516805"/>
              <a:ext cx="6175612" cy="1842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13296" y="6240439"/>
              <a:ext cx="279779" cy="27636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1</a:t>
              </a:r>
            </a:p>
          </p:txBody>
        </p:sp>
      </p:grpSp>
      <p:grpSp>
        <p:nvGrpSpPr>
          <p:cNvPr id="15" name="Group 14"/>
          <p:cNvGrpSpPr/>
          <p:nvPr/>
        </p:nvGrpSpPr>
        <p:grpSpPr>
          <a:xfrm>
            <a:off x="8830101" y="6428096"/>
            <a:ext cx="481084" cy="398628"/>
            <a:chOff x="8830101" y="6428096"/>
            <a:chExt cx="481084" cy="398628"/>
          </a:xfrm>
        </p:grpSpPr>
        <p:sp>
          <p:nvSpPr>
            <p:cNvPr id="11" name="Oval 10"/>
            <p:cNvSpPr/>
            <p:nvPr/>
          </p:nvSpPr>
          <p:spPr>
            <a:xfrm>
              <a:off x="8830101" y="6666931"/>
              <a:ext cx="481084" cy="1597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964019" y="6428096"/>
              <a:ext cx="213247" cy="2388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4</a:t>
              </a:r>
            </a:p>
          </p:txBody>
        </p:sp>
      </p:grpSp>
    </p:spTree>
    <p:extLst>
      <p:ext uri="{BB962C8B-B14F-4D97-AF65-F5344CB8AC3E}">
        <p14:creationId xmlns:p14="http://schemas.microsoft.com/office/powerpoint/2010/main" val="41467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62617"/>
            <a:ext cx="10515600" cy="895536"/>
          </a:xfrm>
        </p:spPr>
        <p:txBody>
          <a:bodyPr/>
          <a:lstStyle/>
          <a:p>
            <a:pPr algn="ctr"/>
            <a:r>
              <a:rPr lang="en-US" b="1" dirty="0">
                <a:solidFill>
                  <a:srgbClr val="002060"/>
                </a:solidFill>
                <a:latin typeface="Segoe UI" panose="020B0502040204020203" pitchFamily="34" charset="0"/>
                <a:cs typeface="Segoe UI" panose="020B0502040204020203" pitchFamily="34" charset="0"/>
              </a:rPr>
              <a:t>Analyzing 2018 LRE Data</a:t>
            </a:r>
          </a:p>
        </p:txBody>
      </p:sp>
      <p:graphicFrame>
        <p:nvGraphicFramePr>
          <p:cNvPr id="5" name="Table 4" descr="Table suggests transition planning activities for 9th and 10th graders."/>
          <p:cNvGraphicFramePr>
            <a:graphicFrameLocks noGrp="1"/>
          </p:cNvGraphicFramePr>
          <p:nvPr>
            <p:extLst>
              <p:ext uri="{D42A27DB-BD31-4B8C-83A1-F6EECF244321}">
                <p14:modId xmlns:p14="http://schemas.microsoft.com/office/powerpoint/2010/main" val="1341653360"/>
              </p:ext>
            </p:extLst>
          </p:nvPr>
        </p:nvGraphicFramePr>
        <p:xfrm>
          <a:off x="407121" y="1358154"/>
          <a:ext cx="11377758" cy="4480371"/>
        </p:xfrm>
        <a:graphic>
          <a:graphicData uri="http://schemas.openxmlformats.org/drawingml/2006/table">
            <a:tbl>
              <a:tblPr firstRow="1" firstCol="1" bandRow="1"/>
              <a:tblGrid>
                <a:gridCol w="1919220">
                  <a:extLst>
                    <a:ext uri="{9D8B030D-6E8A-4147-A177-3AD203B41FA5}">
                      <a16:colId xmlns:a16="http://schemas.microsoft.com/office/drawing/2014/main" val="994904880"/>
                    </a:ext>
                  </a:extLst>
                </a:gridCol>
                <a:gridCol w="5665952">
                  <a:extLst>
                    <a:ext uri="{9D8B030D-6E8A-4147-A177-3AD203B41FA5}">
                      <a16:colId xmlns:a16="http://schemas.microsoft.com/office/drawing/2014/main" val="1658134733"/>
                    </a:ext>
                  </a:extLst>
                </a:gridCol>
                <a:gridCol w="3792586">
                  <a:extLst>
                    <a:ext uri="{9D8B030D-6E8A-4147-A177-3AD203B41FA5}">
                      <a16:colId xmlns:a16="http://schemas.microsoft.com/office/drawing/2014/main" val="240755253"/>
                    </a:ext>
                  </a:extLst>
                </a:gridCol>
              </a:tblGrid>
              <a:tr h="10107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15000"/>
                        </a:lnSpc>
                        <a:spcBef>
                          <a:spcPts val="0"/>
                        </a:spcBef>
                        <a:spcAft>
                          <a:spcPts val="0"/>
                        </a:spcAft>
                      </a:pPr>
                      <a:endParaRPr lang="en-US" sz="11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endParaRP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Demographics:</a:t>
                      </a:r>
                    </a:p>
                    <a:p>
                      <a:pPr marL="0" marR="0" algn="ctr">
                        <a:lnSpc>
                          <a:spcPct val="115000"/>
                        </a:lnSpc>
                        <a:spcBef>
                          <a:spcPts val="0"/>
                        </a:spcBef>
                        <a:spcAft>
                          <a:spcPts val="0"/>
                        </a:spcAft>
                      </a:pPr>
                      <a:r>
                        <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 of SLD + HI</a:t>
                      </a:r>
                      <a:r>
                        <a:rPr lang="en-US" sz="2400" b="1" baseline="0"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 + CD</a:t>
                      </a:r>
                      <a:endPar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endParaRP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LRE:</a:t>
                      </a:r>
                    </a:p>
                    <a:p>
                      <a:pPr marL="0" marR="0" algn="ctr">
                        <a:lnSpc>
                          <a:spcPct val="115000"/>
                        </a:lnSpc>
                        <a:spcBef>
                          <a:spcPts val="0"/>
                        </a:spcBef>
                        <a:spcAft>
                          <a:spcPts val="0"/>
                        </a:spcAft>
                      </a:pPr>
                      <a:r>
                        <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 at</a:t>
                      </a:r>
                      <a:r>
                        <a:rPr lang="en-US" sz="2400" b="1" baseline="0" dirty="0">
                          <a:solidFill>
                            <a:schemeClr val="bg2"/>
                          </a:solidFill>
                          <a:effectLst/>
                          <a:latin typeface="Segoe UI" panose="020B0502040204020203" pitchFamily="34" charset="0"/>
                          <a:ea typeface="Calibri" panose="020F0502020204030204" pitchFamily="34" charset="0"/>
                          <a:cs typeface="Segoe UI" panose="020B0502040204020203" pitchFamily="34" charset="0"/>
                        </a:rPr>
                        <a:t> 80-100% in GenEd</a:t>
                      </a:r>
                      <a:endParaRPr lang="en-US" sz="2400" b="1" dirty="0">
                        <a:solidFill>
                          <a:schemeClr val="bg2"/>
                        </a:solidFill>
                        <a:effectLst/>
                        <a:latin typeface="Segoe UI" panose="020B0502040204020203" pitchFamily="34" charset="0"/>
                        <a:ea typeface="Calibri" panose="020F0502020204030204" pitchFamily="34" charset="0"/>
                        <a:cs typeface="Segoe UI" panose="020B0502040204020203" pitchFamily="34" charset="0"/>
                      </a:endParaRP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497016535"/>
                  </a:ext>
                </a:extLst>
              </a:tr>
              <a:tr h="11565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400" b="1" dirty="0">
                          <a:solidFill>
                            <a:srgbClr val="002060"/>
                          </a:solidFill>
                          <a:effectLst/>
                          <a:latin typeface="Segoe UI" panose="020B0502040204020203" pitchFamily="34" charset="0"/>
                          <a:cs typeface="Segoe UI" panose="020B0502040204020203" pitchFamily="34" charset="0"/>
                        </a:rPr>
                        <a:t>Statewide</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800" b="1" dirty="0">
                          <a:solidFill>
                            <a:srgbClr val="002060"/>
                          </a:solidFill>
                          <a:effectLst/>
                          <a:latin typeface="Segoe UI" panose="020B0502040204020203" pitchFamily="34" charset="0"/>
                          <a:cs typeface="Segoe UI" panose="020B0502040204020203" pitchFamily="34" charset="0"/>
                        </a:rPr>
                        <a:t>36.5 + 20.9 + 13.4 = 70.8%</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3200" b="1" dirty="0">
                          <a:solidFill>
                            <a:srgbClr val="002060"/>
                          </a:solidFill>
                          <a:effectLst/>
                          <a:latin typeface="Segoe UI" panose="020B0502040204020203" pitchFamily="34" charset="0"/>
                          <a:cs typeface="Segoe UI" panose="020B0502040204020203" pitchFamily="34" charset="0"/>
                        </a:rPr>
                        <a:t>56%</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extLst>
                  <a:ext uri="{0D108BD9-81ED-4DB2-BD59-A6C34878D82A}">
                    <a16:rowId xmlns:a16="http://schemas.microsoft.com/office/drawing/2014/main" val="1291839992"/>
                  </a:ext>
                </a:extLst>
              </a:tr>
              <a:tr h="11565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400" b="1" dirty="0">
                          <a:solidFill>
                            <a:srgbClr val="002060"/>
                          </a:solidFill>
                          <a:effectLst/>
                          <a:latin typeface="Segoe UI" panose="020B0502040204020203" pitchFamily="34" charset="0"/>
                          <a:cs typeface="Segoe UI" panose="020B0502040204020203" pitchFamily="34" charset="0"/>
                        </a:rPr>
                        <a:t>District:</a:t>
                      </a:r>
                    </a:p>
                    <a:p>
                      <a:pPr marL="0" marR="0" lvl="0" indent="0" algn="ctr">
                        <a:lnSpc>
                          <a:spcPct val="115000"/>
                        </a:lnSpc>
                        <a:spcBef>
                          <a:spcPts val="0"/>
                        </a:spcBef>
                        <a:spcAft>
                          <a:spcPts val="0"/>
                        </a:spcAft>
                        <a:buFont typeface="Wingdings" panose="05000000000000000000" pitchFamily="2" charset="2"/>
                        <a:buNone/>
                        <a:tabLst>
                          <a:tab pos="575945" algn="l"/>
                        </a:tabLst>
                      </a:pPr>
                      <a:r>
                        <a:rPr lang="en-US" sz="2400" b="1" dirty="0">
                          <a:solidFill>
                            <a:srgbClr val="002060"/>
                          </a:solidFill>
                          <a:effectLst/>
                          <a:latin typeface="Segoe UI" panose="020B0502040204020203" pitchFamily="34" charset="0"/>
                          <a:cs typeface="Segoe UI" panose="020B0502040204020203" pitchFamily="34" charset="0"/>
                        </a:rPr>
                        <a:t>______________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800" b="1" dirty="0">
                          <a:solidFill>
                            <a:srgbClr val="002060"/>
                          </a:solidFill>
                          <a:effectLst/>
                          <a:latin typeface="Segoe UI" panose="020B0502040204020203" pitchFamily="34" charset="0"/>
                          <a:cs typeface="Segoe UI" panose="020B0502040204020203" pitchFamily="34" charset="0"/>
                        </a:rPr>
                        <a:t>______ + ______ + ______ = 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3200" b="1" dirty="0">
                          <a:solidFill>
                            <a:srgbClr val="002060"/>
                          </a:solidFill>
                          <a:effectLst/>
                          <a:latin typeface="Segoe UI" panose="020B0502040204020203" pitchFamily="34" charset="0"/>
                          <a:cs typeface="Segoe UI" panose="020B0502040204020203" pitchFamily="34" charset="0"/>
                        </a:rPr>
                        <a:t>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82185467"/>
                  </a:ext>
                </a:extLst>
              </a:tr>
              <a:tr h="11565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400" b="1" dirty="0">
                          <a:solidFill>
                            <a:srgbClr val="002060"/>
                          </a:solidFill>
                          <a:effectLst/>
                          <a:latin typeface="Segoe UI" panose="020B0502040204020203" pitchFamily="34" charset="0"/>
                          <a:cs typeface="Segoe UI" panose="020B0502040204020203" pitchFamily="34" charset="0"/>
                        </a:rPr>
                        <a:t>Building:</a:t>
                      </a:r>
                    </a:p>
                    <a:p>
                      <a:pPr marL="0" marR="0" lvl="0" indent="0" algn="ctr">
                        <a:lnSpc>
                          <a:spcPct val="115000"/>
                        </a:lnSpc>
                        <a:spcBef>
                          <a:spcPts val="0"/>
                        </a:spcBef>
                        <a:spcAft>
                          <a:spcPts val="0"/>
                        </a:spcAft>
                        <a:buFont typeface="Wingdings" panose="05000000000000000000" pitchFamily="2" charset="2"/>
                        <a:buNone/>
                        <a:tabLst>
                          <a:tab pos="575945" algn="l"/>
                        </a:tabLst>
                      </a:pPr>
                      <a:r>
                        <a:rPr lang="en-US" sz="2400" b="1" dirty="0">
                          <a:solidFill>
                            <a:srgbClr val="002060"/>
                          </a:solidFill>
                          <a:effectLst/>
                          <a:latin typeface="Segoe UI" panose="020B0502040204020203" pitchFamily="34" charset="0"/>
                          <a:cs typeface="Segoe UI" panose="020B0502040204020203" pitchFamily="34" charset="0"/>
                        </a:rPr>
                        <a:t>______________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2800" b="1" dirty="0">
                          <a:solidFill>
                            <a:srgbClr val="002060"/>
                          </a:solidFill>
                          <a:effectLst/>
                          <a:latin typeface="Segoe UI" panose="020B0502040204020203" pitchFamily="34" charset="0"/>
                          <a:cs typeface="Segoe UI" panose="020B0502040204020203" pitchFamily="34" charset="0"/>
                        </a:rPr>
                        <a:t>______ + ______ + ______ = 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tc>
                  <a:txBody>
                    <a:bodyPr/>
                    <a:lstStyle/>
                    <a:p>
                      <a:pPr marL="0" marR="0" lvl="0" indent="0" algn="ctr">
                        <a:lnSpc>
                          <a:spcPct val="115000"/>
                        </a:lnSpc>
                        <a:spcBef>
                          <a:spcPts val="0"/>
                        </a:spcBef>
                        <a:spcAft>
                          <a:spcPts val="0"/>
                        </a:spcAft>
                        <a:buFont typeface="Wingdings" panose="05000000000000000000" pitchFamily="2" charset="2"/>
                        <a:buNone/>
                        <a:tabLst>
                          <a:tab pos="575945" algn="l"/>
                        </a:tabLst>
                      </a:pPr>
                      <a:r>
                        <a:rPr lang="en-US" sz="3200" b="1" dirty="0">
                          <a:solidFill>
                            <a:srgbClr val="002060"/>
                          </a:solidFill>
                          <a:effectLst/>
                          <a:latin typeface="Segoe UI" panose="020B0502040204020203" pitchFamily="34" charset="0"/>
                          <a:cs typeface="Segoe UI" panose="020B0502040204020203" pitchFamily="34" charset="0"/>
                        </a:rPr>
                        <a:t>______%</a:t>
                      </a:r>
                    </a:p>
                  </a:txBody>
                  <a:tcPr marL="47937" marR="47937" marT="0" marB="0" anchor="ctr">
                    <a:lnL w="12700" cap="flat" cmpd="sng" algn="ctr">
                      <a:solidFill>
                        <a:srgbClr val="244A5F"/>
                      </a:solidFill>
                      <a:prstDash val="solid"/>
                      <a:round/>
                      <a:headEnd type="none" w="med" len="med"/>
                      <a:tailEnd type="none" w="med" len="med"/>
                    </a:lnL>
                    <a:lnR w="12700" cap="flat" cmpd="sng" algn="ctr">
                      <a:solidFill>
                        <a:srgbClr val="244A5F"/>
                      </a:solidFill>
                      <a:prstDash val="solid"/>
                      <a:round/>
                      <a:headEnd type="none" w="med" len="med"/>
                      <a:tailEnd type="none" w="med" len="med"/>
                    </a:lnR>
                    <a:lnT w="12700" cap="flat" cmpd="sng" algn="ctr">
                      <a:solidFill>
                        <a:srgbClr val="244A5F"/>
                      </a:solidFill>
                      <a:prstDash val="solid"/>
                      <a:round/>
                      <a:headEnd type="none" w="med" len="med"/>
                      <a:tailEnd type="none" w="med" len="med"/>
                    </a:lnT>
                    <a:lnB w="12700" cap="flat" cmpd="sng" algn="ctr">
                      <a:solidFill>
                        <a:srgbClr val="244A5F"/>
                      </a:solidFill>
                      <a:prstDash val="solid"/>
                      <a:round/>
                      <a:headEnd type="none" w="med" len="med"/>
                      <a:tailEnd type="none" w="med" len="med"/>
                    </a:lnB>
                    <a:lnTlToBr w="12700" cmpd="sng">
                      <a:noFill/>
                      <a:prstDash val="solid"/>
                    </a:lnTlToBr>
                    <a:lnBlToTr w="12700" cmpd="sng">
                      <a:noFill/>
                      <a:prstDash val="solid"/>
                    </a:lnBlToTr>
                    <a:solidFill>
                      <a:srgbClr val="3C85C6">
                        <a:lumMod val="20000"/>
                        <a:lumOff val="80000"/>
                      </a:srgbClr>
                    </a:solidFill>
                  </a:tcPr>
                </a:tc>
                <a:extLst>
                  <a:ext uri="{0D108BD9-81ED-4DB2-BD59-A6C34878D82A}">
                    <a16:rowId xmlns:a16="http://schemas.microsoft.com/office/drawing/2014/main" val="1749167798"/>
                  </a:ext>
                </a:extLst>
              </a:tr>
            </a:tbl>
          </a:graphicData>
        </a:graphic>
      </p:graphicFrame>
    </p:spTree>
    <p:extLst>
      <p:ext uri="{BB962C8B-B14F-4D97-AF65-F5344CB8AC3E}">
        <p14:creationId xmlns:p14="http://schemas.microsoft.com/office/powerpoint/2010/main" val="3683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8826" y="323267"/>
            <a:ext cx="10515600" cy="701731"/>
          </a:xfrm>
          <a:prstGeom prst="rect">
            <a:avLst/>
          </a:prstGeom>
        </p:spPr>
        <p:txBody>
          <a:bodyPr wrap="square">
            <a:spAutoFit/>
          </a:bodyPr>
          <a:lstStyle/>
          <a:p>
            <a:pPr algn="ctr">
              <a:spcAft>
                <a:spcPts val="1800"/>
              </a:spcAft>
            </a:pPr>
            <a:r>
              <a:rPr lang="en-US" sz="4400" b="1" dirty="0">
                <a:solidFill>
                  <a:srgbClr val="002060"/>
                </a:solidFill>
                <a:latin typeface="Segoe UI" panose="020B0502040204020203" pitchFamily="34" charset="0"/>
                <a:cs typeface="Segoe UI" panose="020B0502040204020203" pitchFamily="34" charset="0"/>
              </a:rPr>
              <a:t>Building</a:t>
            </a:r>
            <a:r>
              <a:rPr lang="en-US" b="1" dirty="0">
                <a:solidFill>
                  <a:srgbClr val="002060"/>
                </a:solidFill>
                <a:latin typeface="Segoe UI" panose="020B0502040204020203" pitchFamily="34" charset="0"/>
                <a:cs typeface="Segoe UI" panose="020B0502040204020203" pitchFamily="34" charset="0"/>
              </a:rPr>
              <a:t> Inclusive Environments</a:t>
            </a:r>
            <a:endParaRPr lang="en-US" sz="4400" b="1" dirty="0">
              <a:solidFill>
                <a:srgbClr val="002060"/>
              </a:solidFill>
              <a:latin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4866918"/>
              </p:ext>
            </p:extLst>
          </p:nvPr>
        </p:nvGraphicFramePr>
        <p:xfrm>
          <a:off x="460352" y="1019174"/>
          <a:ext cx="11312548" cy="4833100"/>
        </p:xfrm>
        <a:graphic>
          <a:graphicData uri="http://schemas.openxmlformats.org/drawingml/2006/table">
            <a:tbl>
              <a:tblPr firstRow="1" bandRow="1">
                <a:tableStyleId>{5C22544A-7EE6-4342-B048-85BDC9FD1C3A}</a:tableStyleId>
              </a:tblPr>
              <a:tblGrid>
                <a:gridCol w="5656274">
                  <a:extLst>
                    <a:ext uri="{9D8B030D-6E8A-4147-A177-3AD203B41FA5}">
                      <a16:colId xmlns:a16="http://schemas.microsoft.com/office/drawing/2014/main" val="96307150"/>
                    </a:ext>
                  </a:extLst>
                </a:gridCol>
                <a:gridCol w="5656274">
                  <a:extLst>
                    <a:ext uri="{9D8B030D-6E8A-4147-A177-3AD203B41FA5}">
                      <a16:colId xmlns:a16="http://schemas.microsoft.com/office/drawing/2014/main" val="1628428434"/>
                    </a:ext>
                  </a:extLst>
                </a:gridCol>
              </a:tblGrid>
              <a:tr h="2416550">
                <a:tc>
                  <a:txBody>
                    <a:bodyPr/>
                    <a:lstStyle/>
                    <a:p>
                      <a:r>
                        <a:rPr lang="en-US" sz="3200" b="1" dirty="0"/>
                        <a:t>System</a:t>
                      </a:r>
                      <a:r>
                        <a:rPr lang="en-US" sz="3200" dirty="0"/>
                        <a:t> Supports</a:t>
                      </a:r>
                    </a:p>
                  </a:txBody>
                  <a:tcP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Preferred Future</a:t>
                      </a:r>
                    </a:p>
                  </a:txBody>
                  <a:tcP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21410672"/>
                  </a:ext>
                </a:extLst>
              </a:tr>
              <a:tr h="2416550">
                <a:tc>
                  <a:txBody>
                    <a:bodyPr/>
                    <a:lstStyle/>
                    <a:p>
                      <a:r>
                        <a:rPr lang="en-US" sz="3200" b="1" dirty="0">
                          <a:solidFill>
                            <a:srgbClr val="002060"/>
                          </a:solidFill>
                        </a:rPr>
                        <a:t>Current Reality</a:t>
                      </a:r>
                    </a:p>
                  </a:txBody>
                  <a:tcPr anchor="b">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3200" b="1" dirty="0">
                          <a:solidFill>
                            <a:schemeClr val="accent3">
                              <a:lumMod val="50000"/>
                            </a:schemeClr>
                          </a:solidFill>
                        </a:rPr>
                        <a:t>System Barriers</a:t>
                      </a:r>
                    </a:p>
                  </a:txBody>
                  <a:tcPr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61193025"/>
                  </a:ext>
                </a:extLst>
              </a:tr>
            </a:tbl>
          </a:graphicData>
        </a:graphic>
      </p:graphicFrame>
      <p:sp>
        <p:nvSpPr>
          <p:cNvPr id="6" name="Rectangle 5"/>
          <p:cNvSpPr/>
          <p:nvPr/>
        </p:nvSpPr>
        <p:spPr>
          <a:xfrm>
            <a:off x="6581775" y="5852274"/>
            <a:ext cx="5343525" cy="307777"/>
          </a:xfrm>
          <a:prstGeom prst="rect">
            <a:avLst/>
          </a:prstGeom>
          <a:noFill/>
        </p:spPr>
        <p:txBody>
          <a:bodyPr wrap="square">
            <a:spAutoFit/>
          </a:bodyPr>
          <a:lstStyle/>
          <a:p>
            <a:pPr algn="r"/>
            <a:r>
              <a:rPr lang="en-US" sz="1400" b="1" dirty="0">
                <a:solidFill>
                  <a:schemeClr val="accent2"/>
                </a:solidFill>
              </a:rPr>
              <a:t>Adapted from: </a:t>
            </a:r>
            <a:r>
              <a:rPr lang="en-US" sz="1400" b="1" dirty="0">
                <a:solidFill>
                  <a:schemeClr val="accent2"/>
                </a:solidFill>
                <a:hlinkClick r:id="rId3"/>
              </a:rPr>
              <a:t>District and School Data Team Toolkit</a:t>
            </a:r>
            <a:r>
              <a:rPr lang="en-US" sz="1400" b="1" dirty="0">
                <a:solidFill>
                  <a:schemeClr val="accent2"/>
                </a:solidFill>
              </a:rPr>
              <a:t>, 2011.</a:t>
            </a:r>
          </a:p>
        </p:txBody>
      </p:sp>
      <p:cxnSp>
        <p:nvCxnSpPr>
          <p:cNvPr id="3" name="Straight Arrow Connector 2"/>
          <p:cNvCxnSpPr/>
          <p:nvPr/>
        </p:nvCxnSpPr>
        <p:spPr>
          <a:xfrm flipV="1">
            <a:off x="5470902" y="2792115"/>
            <a:ext cx="1247775" cy="1295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Plus 6"/>
          <p:cNvSpPr/>
          <p:nvPr/>
        </p:nvSpPr>
        <p:spPr>
          <a:xfrm>
            <a:off x="5623302" y="2982616"/>
            <a:ext cx="471487" cy="435094"/>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6154320" y="3398660"/>
            <a:ext cx="504825" cy="504825"/>
          </a:xfrm>
          <a:prstGeom prst="mathMinus">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496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798971"/>
          </a:xfrm>
        </p:spPr>
        <p:txBody>
          <a:bodyPr/>
          <a:lstStyle/>
          <a:p>
            <a:pPr algn="ctr"/>
            <a:r>
              <a:rPr lang="en-US" b="1" dirty="0">
                <a:solidFill>
                  <a:srgbClr val="002060"/>
                </a:solidFill>
                <a:latin typeface="Segoe UI" panose="020B0502040204020203" pitchFamily="34" charset="0"/>
                <a:cs typeface="Segoe UI" panose="020B0502040204020203" pitchFamily="34" charset="0"/>
              </a:rPr>
              <a:t>Data Discussion Questions</a:t>
            </a:r>
            <a:endParaRPr lang="en-US" dirty="0"/>
          </a:p>
        </p:txBody>
      </p:sp>
      <p:sp>
        <p:nvSpPr>
          <p:cNvPr id="3" name="Content Placeholder 2"/>
          <p:cNvSpPr>
            <a:spLocks noGrp="1"/>
          </p:cNvSpPr>
          <p:nvPr>
            <p:ph idx="1"/>
          </p:nvPr>
        </p:nvSpPr>
        <p:spPr>
          <a:xfrm>
            <a:off x="1031000" y="1417627"/>
            <a:ext cx="10322799" cy="4842024"/>
          </a:xfrm>
        </p:spPr>
        <p:txBody>
          <a:bodyPr>
            <a:normAutofit/>
          </a:bodyPr>
          <a:lstStyle/>
          <a:p>
            <a:pPr marL="0" indent="0">
              <a:lnSpc>
                <a:spcPct val="100000"/>
              </a:lnSpc>
              <a:spcBef>
                <a:spcPts val="0"/>
              </a:spcBef>
              <a:spcAft>
                <a:spcPts val="2400"/>
              </a:spcAft>
              <a:buNone/>
            </a:pPr>
            <a:r>
              <a:rPr lang="en-US" sz="3500" dirty="0">
                <a:solidFill>
                  <a:srgbClr val="002060"/>
                </a:solidFill>
                <a:latin typeface="Calibri" panose="020F0502020204030204" pitchFamily="34" charset="0"/>
              </a:rPr>
              <a:t>Who are the stakeholders in your system who have influence over building inclusive practices? </a:t>
            </a:r>
          </a:p>
          <a:p>
            <a:pPr marL="0" indent="0">
              <a:lnSpc>
                <a:spcPct val="100000"/>
              </a:lnSpc>
              <a:spcBef>
                <a:spcPts val="0"/>
              </a:spcBef>
              <a:spcAft>
                <a:spcPts val="2400"/>
              </a:spcAft>
              <a:buNone/>
            </a:pPr>
            <a:r>
              <a:rPr lang="en-US" sz="3500" dirty="0">
                <a:solidFill>
                  <a:srgbClr val="002060"/>
                </a:solidFill>
                <a:latin typeface="Calibri" panose="020F0502020204030204" pitchFamily="34" charset="0"/>
              </a:rPr>
              <a:t>At what stage(s) do you believe these stakeholders are with respect to building inclusive environments? </a:t>
            </a:r>
          </a:p>
          <a:p>
            <a:pPr marL="0" indent="0">
              <a:lnSpc>
                <a:spcPct val="100000"/>
              </a:lnSpc>
              <a:spcBef>
                <a:spcPts val="0"/>
              </a:spcBef>
              <a:spcAft>
                <a:spcPts val="2400"/>
              </a:spcAft>
              <a:buNone/>
            </a:pPr>
            <a:r>
              <a:rPr lang="en-US" sz="3500" dirty="0">
                <a:solidFill>
                  <a:srgbClr val="002060"/>
                </a:solidFill>
                <a:latin typeface="Calibri" panose="020F0502020204030204" pitchFamily="34" charset="0"/>
              </a:rPr>
              <a:t>What are some next steps for engaging these stakeholders and identifying points of leverage for increasing inclusive practices?</a:t>
            </a:r>
            <a:endParaRPr lang="en-US" sz="3500"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301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descr="&quot;&quot;" hidden="1"/>
          <p:cNvSpPr/>
          <p:nvPr/>
        </p:nvSpPr>
        <p:spPr>
          <a:xfrm>
            <a:off x="-5055217" y="252665"/>
            <a:ext cx="6742601" cy="6742601"/>
          </a:xfrm>
          <a:prstGeom prst="blockArc">
            <a:avLst>
              <a:gd name="adj1" fmla="val 18900000"/>
              <a:gd name="adj2" fmla="val 2700000"/>
              <a:gd name="adj3" fmla="val 32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4" name="Freeform 13"/>
          <p:cNvSpPr/>
          <p:nvPr/>
        </p:nvSpPr>
        <p:spPr>
          <a:xfrm>
            <a:off x="926352" y="1724250"/>
            <a:ext cx="10541747" cy="435433"/>
          </a:xfrm>
          <a:custGeom>
            <a:avLst/>
            <a:gdLst>
              <a:gd name="connsiteX0" fmla="*/ 0 w 10152391"/>
              <a:gd name="connsiteY0" fmla="*/ 0 h 435433"/>
              <a:gd name="connsiteX1" fmla="*/ 10152391 w 10152391"/>
              <a:gd name="connsiteY1" fmla="*/ 0 h 435433"/>
              <a:gd name="connsiteX2" fmla="*/ 10152391 w 10152391"/>
              <a:gd name="connsiteY2" fmla="*/ 435433 h 435433"/>
              <a:gd name="connsiteX3" fmla="*/ 0 w 10152391"/>
              <a:gd name="connsiteY3" fmla="*/ 435433 h 435433"/>
              <a:gd name="connsiteX4" fmla="*/ 0 w 10152391"/>
              <a:gd name="connsiteY4" fmla="*/ 0 h 4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2391" h="435433">
                <a:moveTo>
                  <a:pt x="0" y="0"/>
                </a:moveTo>
                <a:lnTo>
                  <a:pt x="10152391" y="0"/>
                </a:lnTo>
                <a:lnTo>
                  <a:pt x="10152391" y="435433"/>
                </a:lnTo>
                <a:lnTo>
                  <a:pt x="0" y="435433"/>
                </a:lnTo>
                <a:lnTo>
                  <a:pt x="0" y="0"/>
                </a:lnTo>
                <a:close/>
              </a:path>
            </a:pathLst>
          </a:custGeom>
          <a:solidFill>
            <a:schemeClr val="bg2"/>
          </a:solidFill>
          <a:ln w="28575">
            <a:solidFill>
              <a:srgbClr val="002060"/>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795144" tIns="55880" rIns="55880" bIns="55880" numCol="1" spcCol="1270" anchor="ctr" anchorCtr="0">
            <a:noAutofit/>
          </a:bodyPr>
          <a:lstStyle/>
          <a:p>
            <a:pPr marR="0" lvl="0" algn="l" defTabSz="914400" eaLnBrk="1" fontAlgn="auto" latinLnBrk="0" hangingPunct="1">
              <a:lnSpc>
                <a:spcPct val="100000"/>
              </a:lnSpc>
              <a:spcBef>
                <a:spcPct val="0"/>
              </a:spcBef>
              <a:spcAft>
                <a:spcPts val="0"/>
              </a:spcAft>
              <a:buClrTx/>
              <a:buSzTx/>
              <a:buFontTx/>
              <a:buNone/>
              <a:tabLst/>
              <a:defRPr/>
            </a:pPr>
            <a:r>
              <a:rPr lang="en-US" sz="2200" b="1" kern="1200" dirty="0">
                <a:solidFill>
                  <a:srgbClr val="002060"/>
                </a:solidFill>
              </a:rPr>
              <a:t>Foster collaboration between general &amp; special education and community partners!</a:t>
            </a:r>
          </a:p>
        </p:txBody>
      </p:sp>
      <p:sp>
        <p:nvSpPr>
          <p:cNvPr id="15" name="Oval 14" descr="&quot;&quot;"/>
          <p:cNvSpPr/>
          <p:nvPr/>
        </p:nvSpPr>
        <p:spPr>
          <a:xfrm>
            <a:off x="768485" y="1549522"/>
            <a:ext cx="804735" cy="785113"/>
          </a:xfrm>
          <a:prstGeom prst="ellipse">
            <a:avLst/>
          </a:prstGeom>
          <a:solidFill>
            <a:srgbClr val="002060"/>
          </a:solidFill>
          <a:ln>
            <a:solidFill>
              <a:srgbClr val="002060"/>
            </a:solidFill>
          </a:ln>
        </p:spPr>
        <p:style>
          <a:lnRef idx="2">
            <a:scrgbClr r="0" g="0" b="0"/>
          </a:lnRef>
          <a:fillRef idx="1">
            <a:scrgbClr r="0" g="0" b="0"/>
          </a:fillRef>
          <a:effectRef idx="0">
            <a:schemeClr val="lt2">
              <a:hueOff val="0"/>
              <a:satOff val="0"/>
              <a:lumOff val="0"/>
              <a:alphaOff val="0"/>
            </a:schemeClr>
          </a:effectRef>
          <a:fontRef idx="minor">
            <a:schemeClr val="dk1">
              <a:hueOff val="0"/>
              <a:satOff val="0"/>
              <a:lumOff val="0"/>
              <a:alphaOff val="0"/>
            </a:schemeClr>
          </a:fontRef>
        </p:style>
      </p:sp>
      <p:sp>
        <p:nvSpPr>
          <p:cNvPr id="16" name="Freeform 15"/>
          <p:cNvSpPr/>
          <p:nvPr/>
        </p:nvSpPr>
        <p:spPr>
          <a:xfrm>
            <a:off x="1573220" y="2705131"/>
            <a:ext cx="9894879" cy="1001028"/>
          </a:xfrm>
          <a:custGeom>
            <a:avLst/>
            <a:gdLst>
              <a:gd name="connsiteX0" fmla="*/ 0 w 9682959"/>
              <a:gd name="connsiteY0" fmla="*/ 0 h 1072680"/>
              <a:gd name="connsiteX1" fmla="*/ 9682959 w 9682959"/>
              <a:gd name="connsiteY1" fmla="*/ 0 h 1072680"/>
              <a:gd name="connsiteX2" fmla="*/ 9682959 w 9682959"/>
              <a:gd name="connsiteY2" fmla="*/ 1072680 h 1072680"/>
              <a:gd name="connsiteX3" fmla="*/ 0 w 9682959"/>
              <a:gd name="connsiteY3" fmla="*/ 1072680 h 1072680"/>
              <a:gd name="connsiteX4" fmla="*/ 0 w 9682959"/>
              <a:gd name="connsiteY4" fmla="*/ 0 h 107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2959" h="1072680">
                <a:moveTo>
                  <a:pt x="0" y="0"/>
                </a:moveTo>
                <a:lnTo>
                  <a:pt x="9682959" y="0"/>
                </a:lnTo>
                <a:lnTo>
                  <a:pt x="9682959" y="1072680"/>
                </a:lnTo>
                <a:lnTo>
                  <a:pt x="0" y="1072680"/>
                </a:lnTo>
                <a:lnTo>
                  <a:pt x="0" y="0"/>
                </a:lnTo>
                <a:close/>
              </a:path>
            </a:pathLst>
          </a:custGeom>
          <a:solidFill>
            <a:schemeClr val="bg2"/>
          </a:solidFill>
          <a:ln w="28575">
            <a:solidFill>
              <a:srgbClr val="002060"/>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795144" tIns="60960" rIns="60960" bIns="60960" numCol="1" spcCol="1270" anchor="ctr" anchorCtr="0">
            <a:noAutofit/>
          </a:bodyPr>
          <a:lstStyle/>
          <a:p>
            <a:pPr lvl="0" defTabSz="1066800">
              <a:spcBef>
                <a:spcPct val="0"/>
              </a:spcBef>
              <a:buSzPct val="85000"/>
            </a:pPr>
            <a:r>
              <a:rPr lang="en-US" sz="2400" b="1" dirty="0">
                <a:solidFill>
                  <a:srgbClr val="002060"/>
                </a:solidFill>
              </a:rPr>
              <a:t>Build a Multi-Tiered System of Supports (MTSS)</a:t>
            </a:r>
          </a:p>
          <a:p>
            <a:pPr marL="457200" lvl="0" indent="-285750" defTabSz="1066800">
              <a:spcBef>
                <a:spcPct val="0"/>
              </a:spcBef>
              <a:buSzPct val="100000"/>
              <a:buFont typeface="Arial" panose="020B0604020202020204" pitchFamily="34" charset="0"/>
              <a:buChar char="•"/>
            </a:pPr>
            <a:r>
              <a:rPr lang="en-US" sz="2000" dirty="0">
                <a:solidFill>
                  <a:srgbClr val="002060"/>
                </a:solidFill>
              </a:rPr>
              <a:t>Framework of tiered interventions &amp; supports</a:t>
            </a:r>
          </a:p>
          <a:p>
            <a:pPr marL="457200" lvl="0" indent="-285750" defTabSz="1066800">
              <a:spcBef>
                <a:spcPct val="0"/>
              </a:spcBef>
              <a:buSzPct val="100000"/>
              <a:buFont typeface="Arial" panose="020B0604020202020204" pitchFamily="34" charset="0"/>
              <a:buChar char="•"/>
            </a:pPr>
            <a:r>
              <a:rPr lang="en-US" sz="2000" dirty="0">
                <a:solidFill>
                  <a:srgbClr val="002060"/>
                </a:solidFill>
              </a:rPr>
              <a:t>Data-informed (culturally-responsive!) pre-referral interventions</a:t>
            </a:r>
          </a:p>
        </p:txBody>
      </p:sp>
      <p:sp>
        <p:nvSpPr>
          <p:cNvPr id="17" name="Oval 16" descr="&quot;&quot;"/>
          <p:cNvSpPr/>
          <p:nvPr/>
        </p:nvSpPr>
        <p:spPr>
          <a:xfrm>
            <a:off x="1159901" y="2635731"/>
            <a:ext cx="1151277" cy="1112120"/>
          </a:xfrm>
          <a:prstGeom prst="ellipse">
            <a:avLst/>
          </a:prstGeom>
          <a:solidFill>
            <a:srgbClr val="002060"/>
          </a:solidFill>
          <a:ln>
            <a:solidFill>
              <a:srgbClr val="002060"/>
            </a:solidFill>
          </a:ln>
        </p:spPr>
        <p:style>
          <a:lnRef idx="2">
            <a:scrgbClr r="0" g="0" b="0"/>
          </a:lnRef>
          <a:fillRef idx="1">
            <a:scrgbClr r="0" g="0" b="0"/>
          </a:fillRef>
          <a:effectRef idx="0">
            <a:schemeClr val="lt2">
              <a:hueOff val="0"/>
              <a:satOff val="0"/>
              <a:lumOff val="0"/>
              <a:alphaOff val="0"/>
            </a:schemeClr>
          </a:effectRef>
          <a:fontRef idx="minor">
            <a:schemeClr val="dk1">
              <a:hueOff val="0"/>
              <a:satOff val="0"/>
              <a:lumOff val="0"/>
              <a:alphaOff val="0"/>
            </a:schemeClr>
          </a:fontRef>
        </p:style>
      </p:sp>
      <p:sp>
        <p:nvSpPr>
          <p:cNvPr id="18" name="Freeform 17"/>
          <p:cNvSpPr/>
          <p:nvPr/>
        </p:nvSpPr>
        <p:spPr>
          <a:xfrm>
            <a:off x="1761563" y="4275517"/>
            <a:ext cx="9706536" cy="1517008"/>
          </a:xfrm>
          <a:custGeom>
            <a:avLst/>
            <a:gdLst>
              <a:gd name="connsiteX0" fmla="*/ 0 w 9781050"/>
              <a:gd name="connsiteY0" fmla="*/ 0 h 1436408"/>
              <a:gd name="connsiteX1" fmla="*/ 9781050 w 9781050"/>
              <a:gd name="connsiteY1" fmla="*/ 0 h 1436408"/>
              <a:gd name="connsiteX2" fmla="*/ 9781050 w 9781050"/>
              <a:gd name="connsiteY2" fmla="*/ 1436408 h 1436408"/>
              <a:gd name="connsiteX3" fmla="*/ 0 w 9781050"/>
              <a:gd name="connsiteY3" fmla="*/ 1436408 h 1436408"/>
              <a:gd name="connsiteX4" fmla="*/ 0 w 9781050"/>
              <a:gd name="connsiteY4" fmla="*/ 0 h 143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1050" h="1436408">
                <a:moveTo>
                  <a:pt x="0" y="0"/>
                </a:moveTo>
                <a:lnTo>
                  <a:pt x="9781050" y="0"/>
                </a:lnTo>
                <a:lnTo>
                  <a:pt x="9781050" y="1436408"/>
                </a:lnTo>
                <a:lnTo>
                  <a:pt x="0" y="1436408"/>
                </a:lnTo>
                <a:lnTo>
                  <a:pt x="0" y="0"/>
                </a:lnTo>
                <a:close/>
              </a:path>
            </a:pathLst>
          </a:custGeom>
          <a:solidFill>
            <a:schemeClr val="bg2"/>
          </a:solidFill>
          <a:ln w="28575">
            <a:solidFill>
              <a:srgbClr val="002060"/>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795144" tIns="60960" rIns="60960" bIns="60960" numCol="1" spcCol="1270" anchor="ctr" anchorCtr="0">
            <a:noAutofit/>
          </a:bodyPr>
          <a:lstStyle/>
          <a:p>
            <a:pPr lvl="0" algn="l" defTabSz="1066800">
              <a:lnSpc>
                <a:spcPct val="90000"/>
              </a:lnSpc>
              <a:spcBef>
                <a:spcPct val="0"/>
              </a:spcBef>
              <a:spcAft>
                <a:spcPts val="0"/>
              </a:spcAft>
            </a:pPr>
            <a:r>
              <a:rPr lang="en-US" sz="3200" b="1" kern="1200" dirty="0">
                <a:solidFill>
                  <a:srgbClr val="002060"/>
                </a:solidFill>
              </a:rPr>
              <a:t>Mindset matters!</a:t>
            </a:r>
          </a:p>
          <a:p>
            <a:pPr marL="457200" lvl="0" indent="-285750" algn="l" defTabSz="1066800">
              <a:lnSpc>
                <a:spcPct val="100000"/>
              </a:lnSpc>
              <a:spcBef>
                <a:spcPct val="0"/>
              </a:spcBef>
              <a:spcAft>
                <a:spcPts val="0"/>
              </a:spcAft>
              <a:buFont typeface="Arial" panose="020B0604020202020204" pitchFamily="34" charset="0"/>
              <a:buChar char="•"/>
            </a:pPr>
            <a:r>
              <a:rPr lang="en-US" sz="2400" kern="1200" dirty="0">
                <a:solidFill>
                  <a:srgbClr val="002060"/>
                </a:solidFill>
              </a:rPr>
              <a:t>Student need (academic, social/emotional, etc.) ≠ disability</a:t>
            </a:r>
          </a:p>
          <a:p>
            <a:pPr marL="457200" lvl="0" indent="-285750" algn="l" defTabSz="1066800">
              <a:lnSpc>
                <a:spcPct val="100000"/>
              </a:lnSpc>
              <a:spcBef>
                <a:spcPct val="0"/>
              </a:spcBef>
              <a:spcAft>
                <a:spcPts val="0"/>
              </a:spcAft>
              <a:buFont typeface="Arial" panose="020B0604020202020204" pitchFamily="34" charset="0"/>
              <a:buChar char="•"/>
            </a:pPr>
            <a:r>
              <a:rPr lang="en-US" sz="2400" kern="1200" dirty="0">
                <a:solidFill>
                  <a:srgbClr val="002060"/>
                </a:solidFill>
              </a:rPr>
              <a:t>All students are capable of achieving with the right supports</a:t>
            </a:r>
          </a:p>
          <a:p>
            <a:pPr marL="457200" lvl="0" indent="-285750" algn="l" defTabSz="1066800">
              <a:lnSpc>
                <a:spcPct val="100000"/>
              </a:lnSpc>
              <a:spcBef>
                <a:spcPct val="0"/>
              </a:spcBef>
              <a:spcAft>
                <a:spcPts val="0"/>
              </a:spcAft>
              <a:buFont typeface="Arial" panose="020B0604020202020204" pitchFamily="34" charset="0"/>
              <a:buChar char="•"/>
            </a:pPr>
            <a:r>
              <a:rPr lang="en-US" sz="2400" kern="1200" dirty="0">
                <a:solidFill>
                  <a:srgbClr val="002060"/>
                </a:solidFill>
              </a:rPr>
              <a:t>Addressing structural inequality must be part of the discussion</a:t>
            </a:r>
          </a:p>
        </p:txBody>
      </p:sp>
      <p:sp>
        <p:nvSpPr>
          <p:cNvPr id="19" name="Oval 18" descr="&quot;&quot;"/>
          <p:cNvSpPr/>
          <p:nvPr/>
        </p:nvSpPr>
        <p:spPr>
          <a:xfrm>
            <a:off x="497146" y="4112291"/>
            <a:ext cx="1887465" cy="1822130"/>
          </a:xfrm>
          <a:prstGeom prst="ellipse">
            <a:avLst/>
          </a:prstGeom>
          <a:solidFill>
            <a:srgbClr val="002060"/>
          </a:solidFill>
          <a:ln>
            <a:solidFill>
              <a:srgbClr val="002060"/>
            </a:solidFill>
          </a:ln>
        </p:spPr>
        <p:style>
          <a:lnRef idx="2">
            <a:scrgbClr r="0" g="0" b="0"/>
          </a:lnRef>
          <a:fillRef idx="1">
            <a:scrgbClr r="0" g="0" b="0"/>
          </a:fillRef>
          <a:effectRef idx="0">
            <a:schemeClr val="lt2">
              <a:hueOff val="0"/>
              <a:satOff val="0"/>
              <a:lumOff val="0"/>
              <a:alphaOff val="0"/>
            </a:schemeClr>
          </a:effectRef>
          <a:fontRef idx="minor">
            <a:schemeClr val="dk1">
              <a:hueOff val="0"/>
              <a:satOff val="0"/>
              <a:lumOff val="0"/>
              <a:alphaOff val="0"/>
            </a:schemeClr>
          </a:fontRef>
        </p:style>
      </p:sp>
      <p:sp>
        <p:nvSpPr>
          <p:cNvPr id="9" name="Right Arrow 8" descr="&quot;&quot;"/>
          <p:cNvSpPr/>
          <p:nvPr/>
        </p:nvSpPr>
        <p:spPr>
          <a:xfrm>
            <a:off x="842696" y="1719015"/>
            <a:ext cx="675344" cy="442259"/>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descr="&quot;&quot;"/>
          <p:cNvSpPr/>
          <p:nvPr/>
        </p:nvSpPr>
        <p:spPr>
          <a:xfrm>
            <a:off x="602509" y="4548870"/>
            <a:ext cx="1708670" cy="949367"/>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descr="&quot;&quot;"/>
          <p:cNvSpPr/>
          <p:nvPr/>
        </p:nvSpPr>
        <p:spPr>
          <a:xfrm>
            <a:off x="1296307" y="2868131"/>
            <a:ext cx="930512" cy="619918"/>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97145" y="514350"/>
            <a:ext cx="11233643" cy="979488"/>
          </a:xfrm>
        </p:spPr>
        <p:txBody>
          <a:bodyPr>
            <a:normAutofit/>
          </a:bodyPr>
          <a:lstStyle/>
          <a:p>
            <a:pPr algn="ctr" rtl="0" eaLnBrk="1" latinLnBrk="0" hangingPunct="1"/>
            <a:r>
              <a:rPr lang="en-US" sz="5400" b="1" kern="1200" dirty="0">
                <a:solidFill>
                  <a:srgbClr val="002060"/>
                </a:solidFill>
                <a:effectLst/>
                <a:latin typeface="Lucida Handwriting" panose="03010101010101010101" pitchFamily="66" charset="0"/>
                <a:ea typeface="+mn-ea"/>
                <a:cs typeface="+mn-cs"/>
              </a:rPr>
              <a:t>What </a:t>
            </a:r>
            <a:r>
              <a:rPr lang="en-US" sz="5400" b="1" kern="1200" dirty="0">
                <a:solidFill>
                  <a:srgbClr val="FF0000"/>
                </a:solidFill>
                <a:effectLst/>
                <a:latin typeface="Lucida Handwriting" panose="03010101010101010101" pitchFamily="66" charset="0"/>
                <a:ea typeface="+mn-ea"/>
                <a:cs typeface="+mn-cs"/>
              </a:rPr>
              <a:t>More</a:t>
            </a:r>
            <a:r>
              <a:rPr lang="en-US" sz="5400" b="1" kern="1200" dirty="0">
                <a:solidFill>
                  <a:srgbClr val="002060"/>
                </a:solidFill>
                <a:effectLst/>
                <a:latin typeface="Lucida Handwriting" panose="03010101010101010101" pitchFamily="66" charset="0"/>
                <a:ea typeface="+mn-ea"/>
                <a:cs typeface="+mn-cs"/>
              </a:rPr>
              <a:t> Can We Do?</a:t>
            </a:r>
            <a:endParaRPr lang="en-US" sz="5400" dirty="0">
              <a:effectLst/>
              <a:latin typeface="Lucida Handwriting" panose="03010101010101010101" pitchFamily="66" charset="0"/>
            </a:endParaRPr>
          </a:p>
        </p:txBody>
      </p:sp>
    </p:spTree>
    <p:extLst>
      <p:ext uri="{BB962C8B-B14F-4D97-AF65-F5344CB8AC3E}">
        <p14:creationId xmlns:p14="http://schemas.microsoft.com/office/powerpoint/2010/main" val="284031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Thank you!</a:t>
            </a:r>
          </a:p>
        </p:txBody>
      </p:sp>
      <p:sp>
        <p:nvSpPr>
          <p:cNvPr id="4" name="Rectangle 3"/>
          <p:cNvSpPr/>
          <p:nvPr/>
        </p:nvSpPr>
        <p:spPr>
          <a:xfrm>
            <a:off x="7713934" y="977334"/>
            <a:ext cx="2440092" cy="215444"/>
          </a:xfrm>
          <a:prstGeom prst="rect">
            <a:avLst/>
          </a:prstGeom>
        </p:spPr>
        <p:txBody>
          <a:bodyPr wrap="none">
            <a:spAutoFit/>
          </a:bodyPr>
          <a:lstStyle/>
          <a:p>
            <a:r>
              <a:rPr lang="en-US" sz="800" dirty="0">
                <a:hlinkClick r:id="rId3"/>
              </a:rPr>
              <a:t>https://pbs.twimg.com/media/CyBBuVCXAAAryfY.jpg</a:t>
            </a:r>
            <a:r>
              <a:rPr lang="en-US" sz="800" dirty="0"/>
              <a:t> </a:t>
            </a:r>
          </a:p>
        </p:txBody>
      </p:sp>
      <p:grpSp>
        <p:nvGrpSpPr>
          <p:cNvPr id="5" name="Group 4"/>
          <p:cNvGrpSpPr/>
          <p:nvPr/>
        </p:nvGrpSpPr>
        <p:grpSpPr>
          <a:xfrm>
            <a:off x="838200" y="509638"/>
            <a:ext cx="10515600" cy="5361160"/>
            <a:chOff x="838200" y="393154"/>
            <a:chExt cx="10515600" cy="5361160"/>
          </a:xfrm>
        </p:grpSpPr>
        <p:pic>
          <p:nvPicPr>
            <p:cNvPr id="2052"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5785" b="4072"/>
            <a:stretch/>
          </p:blipFill>
          <p:spPr bwMode="auto">
            <a:xfrm>
              <a:off x="1077831" y="582421"/>
              <a:ext cx="10036337" cy="517189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3931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r>
                <a:rPr lang="en-US">
                  <a:solidFill>
                    <a:schemeClr val="bg2"/>
                  </a:solidFill>
                </a:rPr>
                <a:t>Thank you!</a:t>
              </a:r>
              <a:endParaRPr lang="en-US" dirty="0">
                <a:solidFill>
                  <a:schemeClr val="bg2"/>
                </a:solidFill>
              </a:endParaRPr>
            </a:p>
          </p:txBody>
        </p:sp>
        <p:sp>
          <p:nvSpPr>
            <p:cNvPr id="8" name="Rectangle 7"/>
            <p:cNvSpPr/>
            <p:nvPr/>
          </p:nvSpPr>
          <p:spPr>
            <a:xfrm>
              <a:off x="7713934" y="948213"/>
              <a:ext cx="2440092" cy="215444"/>
            </a:xfrm>
            <a:prstGeom prst="rect">
              <a:avLst/>
            </a:prstGeom>
          </p:spPr>
          <p:txBody>
            <a:bodyPr wrap="none">
              <a:spAutoFit/>
            </a:bodyPr>
            <a:lstStyle/>
            <a:p>
              <a:r>
                <a:rPr lang="en-US" sz="800" dirty="0">
                  <a:hlinkClick r:id="rId3"/>
                </a:rPr>
                <a:t>https://pbs.twimg.com/media/CyBBuVCXAAAryfY.jpg</a:t>
              </a:r>
              <a:r>
                <a:rPr lang="en-US" sz="800" dirty="0"/>
                <a:t> </a:t>
              </a:r>
            </a:p>
          </p:txBody>
        </p:sp>
      </p:grpSp>
    </p:spTree>
    <p:extLst>
      <p:ext uri="{BB962C8B-B14F-4D97-AF65-F5344CB8AC3E}">
        <p14:creationId xmlns:p14="http://schemas.microsoft.com/office/powerpoint/2010/main" val="3890243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88" y="597086"/>
            <a:ext cx="10515600" cy="828301"/>
          </a:xfrm>
        </p:spPr>
        <p:txBody>
          <a:bodyPr>
            <a:noAutofit/>
          </a:bodyPr>
          <a:lstStyle/>
          <a:p>
            <a:pPr algn="ctr"/>
            <a:r>
              <a:rPr lang="en-US" sz="5400" b="1" dirty="0">
                <a:solidFill>
                  <a:srgbClr val="009242"/>
                </a:solidFill>
                <a:latin typeface="Lucida Handwriting" panose="03010101010101010101" pitchFamily="66" charset="0"/>
                <a:cs typeface="Segoe UI" panose="020B0502040204020203" pitchFamily="34" charset="0"/>
              </a:rPr>
              <a:t>Connect with Me!</a:t>
            </a:r>
          </a:p>
        </p:txBody>
      </p:sp>
      <p:sp>
        <p:nvSpPr>
          <p:cNvPr id="4" name="Content Placeholder 2"/>
          <p:cNvSpPr txBox="1">
            <a:spLocks/>
          </p:cNvSpPr>
          <p:nvPr/>
        </p:nvSpPr>
        <p:spPr>
          <a:xfrm>
            <a:off x="5430677" y="1834914"/>
            <a:ext cx="6353120" cy="3778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002060"/>
                </a:solidFill>
                <a:latin typeface="Segoe UI" panose="020B0502040204020203" pitchFamily="34" charset="0"/>
                <a:cs typeface="Segoe UI" panose="020B0502040204020203" pitchFamily="34" charset="0"/>
              </a:rPr>
              <a:t>Tania May</a:t>
            </a:r>
          </a:p>
          <a:p>
            <a:pPr marL="0" indent="0">
              <a:buFont typeface="Arial" panose="020B0604020202020204" pitchFamily="34" charset="0"/>
              <a:buNone/>
            </a:pPr>
            <a:r>
              <a:rPr lang="en-US" sz="3600" dirty="0">
                <a:solidFill>
                  <a:srgbClr val="002060"/>
                </a:solidFill>
                <a:latin typeface="Segoe UI" panose="020B0502040204020203" pitchFamily="34" charset="0"/>
                <a:cs typeface="Segoe UI" panose="020B0502040204020203" pitchFamily="34" charset="0"/>
              </a:rPr>
              <a:t>Director of Special Education</a:t>
            </a:r>
          </a:p>
          <a:p>
            <a:pPr marL="0" indent="0">
              <a:buFont typeface="Arial" panose="020B0604020202020204" pitchFamily="34" charset="0"/>
              <a:buNone/>
            </a:pPr>
            <a:r>
              <a:rPr lang="en-US" sz="3600" dirty="0">
                <a:solidFill>
                  <a:srgbClr val="002060"/>
                </a:solidFill>
                <a:latin typeface="Segoe UI" panose="020B0502040204020203" pitchFamily="34" charset="0"/>
                <a:cs typeface="Segoe UI" panose="020B0502040204020203" pitchFamily="34" charset="0"/>
                <a:hlinkClick r:id="rId3"/>
              </a:rPr>
              <a:t>tania.may@k12.wa.us</a:t>
            </a:r>
            <a:r>
              <a:rPr lang="en-US" sz="3600" dirty="0">
                <a:solidFill>
                  <a:srgbClr val="002060"/>
                </a:solidFill>
                <a:latin typeface="Segoe UI" panose="020B0502040204020203" pitchFamily="34" charset="0"/>
                <a:cs typeface="Segoe UI" panose="020B0502040204020203" pitchFamily="34" charset="0"/>
              </a:rPr>
              <a:t> </a:t>
            </a:r>
          </a:p>
          <a:p>
            <a:pPr marL="0" indent="0">
              <a:buFont typeface="Arial" panose="020B0604020202020204" pitchFamily="34" charset="0"/>
              <a:buNone/>
            </a:pPr>
            <a:r>
              <a:rPr lang="en-US" sz="3600" dirty="0">
                <a:solidFill>
                  <a:srgbClr val="002060"/>
                </a:solidFill>
                <a:latin typeface="Segoe UI" panose="020B0502040204020203" pitchFamily="34" charset="0"/>
                <a:cs typeface="Segoe UI" panose="020B0502040204020203" pitchFamily="34" charset="0"/>
                <a:hlinkClick r:id="rId4"/>
              </a:rPr>
              <a:t>@TaniaMay_OSPI</a:t>
            </a:r>
            <a:r>
              <a:rPr lang="en-US" sz="3600" dirty="0">
                <a:solidFill>
                  <a:srgbClr val="002060"/>
                </a:solidFill>
                <a:latin typeface="Segoe UI" panose="020B0502040204020203" pitchFamily="34" charset="0"/>
                <a:cs typeface="Segoe UI" panose="020B0502040204020203" pitchFamily="34" charset="0"/>
              </a:rPr>
              <a:t> </a:t>
            </a:r>
          </a:p>
          <a:p>
            <a:pPr marL="0" indent="0">
              <a:buFont typeface="Arial" panose="020B0604020202020204" pitchFamily="34" charset="0"/>
              <a:buNone/>
            </a:pPr>
            <a:r>
              <a:rPr lang="en-US" sz="3600" dirty="0">
                <a:solidFill>
                  <a:srgbClr val="002060"/>
                </a:solidFill>
                <a:latin typeface="Segoe UI" panose="020B0502040204020203" pitchFamily="34" charset="0"/>
                <a:cs typeface="Segoe UI" panose="020B0502040204020203" pitchFamily="34" charset="0"/>
                <a:hlinkClick r:id="rId5"/>
              </a:rPr>
              <a:t>www.k12.wa.us</a:t>
            </a:r>
            <a:endParaRPr lang="en-US" sz="3600" dirty="0">
              <a:solidFill>
                <a:srgbClr val="00206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en-US" sz="3600" dirty="0">
                <a:solidFill>
                  <a:srgbClr val="002060"/>
                </a:solidFill>
                <a:latin typeface="Segoe UI" panose="020B0502040204020203" pitchFamily="34" charset="0"/>
                <a:cs typeface="Segoe UI" panose="020B0502040204020203" pitchFamily="34" charset="0"/>
              </a:rPr>
              <a:t>360-725-6075 </a:t>
            </a:r>
          </a:p>
        </p:txBody>
      </p:sp>
      <p:grpSp>
        <p:nvGrpSpPr>
          <p:cNvPr id="3" name="Group 2"/>
          <p:cNvGrpSpPr/>
          <p:nvPr/>
        </p:nvGrpSpPr>
        <p:grpSpPr>
          <a:xfrm>
            <a:off x="512506" y="2252364"/>
            <a:ext cx="4678142" cy="2943536"/>
            <a:chOff x="419516" y="2352228"/>
            <a:chExt cx="4678142" cy="2943536"/>
          </a:xfrm>
        </p:grpSpPr>
        <p:pic>
          <p:nvPicPr>
            <p:cNvPr id="6" name="Picture 5"/>
            <p:cNvPicPr>
              <a:picLocks noChangeAspect="1"/>
            </p:cNvPicPr>
            <p:nvPr/>
          </p:nvPicPr>
          <p:blipFill>
            <a:blip r:embed="rId6"/>
            <a:stretch>
              <a:fillRect/>
            </a:stretch>
          </p:blipFill>
          <p:spPr>
            <a:xfrm>
              <a:off x="419516" y="2352228"/>
              <a:ext cx="4678142" cy="2743809"/>
            </a:xfrm>
            <a:prstGeom prst="rect">
              <a:avLst/>
            </a:prstGeom>
          </p:spPr>
        </p:pic>
        <p:sp>
          <p:nvSpPr>
            <p:cNvPr id="8" name="Rectangle 7"/>
            <p:cNvSpPr/>
            <p:nvPr/>
          </p:nvSpPr>
          <p:spPr>
            <a:xfrm>
              <a:off x="690541" y="5049543"/>
              <a:ext cx="4136091" cy="246221"/>
            </a:xfrm>
            <a:prstGeom prst="rect">
              <a:avLst/>
            </a:prstGeom>
          </p:spPr>
          <p:txBody>
            <a:bodyPr wrap="square">
              <a:spAutoFit/>
            </a:bodyPr>
            <a:lstStyle/>
            <a:p>
              <a:r>
                <a:rPr lang="en-US" sz="1000" dirty="0">
                  <a:hlinkClick r:id="rId7"/>
                </a:rPr>
                <a:t>https://www.data.com/connect/index_files/connect-home-image-0118.png</a:t>
              </a:r>
              <a:r>
                <a:rPr lang="en-US" sz="1000" dirty="0"/>
                <a:t> </a:t>
              </a:r>
            </a:p>
          </p:txBody>
        </p:sp>
      </p:grpSp>
    </p:spTree>
    <p:extLst>
      <p:ext uri="{BB962C8B-B14F-4D97-AF65-F5344CB8AC3E}">
        <p14:creationId xmlns:p14="http://schemas.microsoft.com/office/powerpoint/2010/main" val="180750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64369" y="407973"/>
            <a:ext cx="5983705" cy="5602322"/>
            <a:chOff x="1524388" y="701932"/>
            <a:chExt cx="4764505" cy="4427621"/>
          </a:xfrm>
        </p:grpSpPr>
        <p:pic>
          <p:nvPicPr>
            <p:cNvPr id="2050" name="Picture 2" descr="Image result for golden circle start with wh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071"/>
            <a:stretch/>
          </p:blipFill>
          <p:spPr bwMode="auto">
            <a:xfrm>
              <a:off x="1524388" y="701932"/>
              <a:ext cx="4764505" cy="4427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34161" y="743440"/>
              <a:ext cx="3229308"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44A5F"/>
                  </a:solidFill>
                  <a:effectLst/>
                  <a:uLnTx/>
                  <a:uFillTx/>
                  <a:latin typeface="Calibri" panose="020F0502020204030204"/>
                  <a:ea typeface="+mn-ea"/>
                  <a:cs typeface="+mn-cs"/>
                  <a:hlinkClick r:id="rId4"/>
                </a:rPr>
                <a:t>https://i.pinimg.com/originals/0d/b7/15/0db715b1b2a52cf229ed8bc9f59de056.png</a:t>
              </a:r>
              <a:r>
                <a:rPr kumimoji="0" lang="en-US" sz="600" b="0" i="0" u="none" strike="noStrike" kern="1200" cap="none" spc="0" normalizeH="0" baseline="0" noProof="0" dirty="0">
                  <a:ln>
                    <a:noFill/>
                  </a:ln>
                  <a:solidFill>
                    <a:srgbClr val="244A5F"/>
                  </a:solidFill>
                  <a:effectLst/>
                  <a:uLnTx/>
                  <a:uFillTx/>
                  <a:latin typeface="Calibri" panose="020F0502020204030204"/>
                  <a:ea typeface="+mn-ea"/>
                  <a:cs typeface="+mn-cs"/>
                </a:rPr>
                <a:t> </a:t>
              </a:r>
            </a:p>
          </p:txBody>
        </p:sp>
      </p:grpSp>
      <p:sp>
        <p:nvSpPr>
          <p:cNvPr id="6" name="Rectangle 5"/>
          <p:cNvSpPr/>
          <p:nvPr/>
        </p:nvSpPr>
        <p:spPr>
          <a:xfrm>
            <a:off x="8310561" y="5166632"/>
            <a:ext cx="3152775" cy="584775"/>
          </a:xfrm>
          <a:prstGeom prst="rect">
            <a:avLst/>
          </a:prstGeom>
          <a:ln w="28575">
            <a:solidFill>
              <a:srgbClr val="F2C6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a:ea typeface="+mn-ea"/>
                <a:cs typeface="+mn-cs"/>
                <a:hlinkClick r:id="rId5"/>
              </a:rPr>
              <a:t>TED Talk: Simon Sinek</a:t>
            </a:r>
            <a:br>
              <a:rPr kumimoji="0" lang="en-US" sz="1600" b="0" i="0" u="none" strike="noStrike" kern="0" cap="none" spc="0" normalizeH="0" baseline="0" noProof="0" dirty="0">
                <a:ln>
                  <a:noFill/>
                </a:ln>
                <a:solidFill>
                  <a:srgbClr val="000000"/>
                </a:solidFill>
                <a:effectLst/>
                <a:uLnTx/>
                <a:uFillTx/>
                <a:latin typeface="Open Sans"/>
                <a:ea typeface="+mn-ea"/>
                <a:cs typeface="+mn-cs"/>
                <a:hlinkClick r:id="rId5"/>
              </a:rPr>
            </a:br>
            <a:r>
              <a:rPr kumimoji="0" lang="en-US" sz="1600" b="0" i="1" u="none" strike="noStrike" kern="0" cap="none" spc="0" normalizeH="0" baseline="0" noProof="0" dirty="0">
                <a:ln>
                  <a:noFill/>
                </a:ln>
                <a:solidFill>
                  <a:srgbClr val="000000"/>
                </a:solidFill>
                <a:effectLst/>
                <a:uLnTx/>
                <a:uFillTx/>
                <a:latin typeface="Open Sans"/>
                <a:ea typeface="+mn-ea"/>
                <a:cs typeface="+mn-cs"/>
                <a:hlinkClick r:id="rId5"/>
              </a:rPr>
              <a:t>How great leaders inspire action</a:t>
            </a:r>
            <a:endParaRPr kumimoji="0" lang="en-US" sz="1600" b="0" i="1" u="none" strike="noStrike" kern="0" cap="none" spc="0" normalizeH="0" baseline="0" noProof="0" dirty="0">
              <a:ln>
                <a:noFill/>
              </a:ln>
              <a:solidFill>
                <a:srgbClr val="244A5F"/>
              </a:solidFill>
              <a:effectLst/>
              <a:uLnTx/>
              <a:uFillTx/>
              <a:latin typeface="Calibri" panose="020F0502020204030204"/>
              <a:ea typeface="+mn-ea"/>
              <a:cs typeface="+mn-cs"/>
            </a:endParaRPr>
          </a:p>
        </p:txBody>
      </p:sp>
      <p:sp>
        <p:nvSpPr>
          <p:cNvPr id="7" name="Rectangle 6"/>
          <p:cNvSpPr/>
          <p:nvPr/>
        </p:nvSpPr>
        <p:spPr>
          <a:xfrm>
            <a:off x="8310561" y="4199250"/>
            <a:ext cx="3152775" cy="646331"/>
          </a:xfrm>
          <a:prstGeom prst="rect">
            <a:avLst/>
          </a:prstGeom>
          <a:ln w="28575">
            <a:solidFill>
              <a:srgbClr val="F2C6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Open Sans"/>
                <a:ea typeface="+mn-ea"/>
                <a:cs typeface="+mn-cs"/>
              </a:rPr>
              <a:t>Source: Sinek, S. (2009). </a:t>
            </a:r>
            <a:r>
              <a:rPr kumimoji="0" lang="en-US" sz="1200" b="0" i="1" u="none" strike="noStrike" kern="0" cap="none" spc="0" normalizeH="0" baseline="0" noProof="0" dirty="0">
                <a:ln>
                  <a:noFill/>
                </a:ln>
                <a:solidFill>
                  <a:srgbClr val="000000"/>
                </a:solidFill>
                <a:effectLst/>
                <a:uLnTx/>
                <a:uFillTx/>
                <a:latin typeface="Open Sans"/>
                <a:ea typeface="+mn-ea"/>
                <a:cs typeface="+mn-cs"/>
              </a:rPr>
              <a:t>Start with why: How great leaders inspire everyone to take action</a:t>
            </a:r>
            <a:r>
              <a:rPr kumimoji="0" lang="en-US" sz="1200" b="0" i="0" u="none" strike="noStrike" kern="0" cap="none" spc="0" normalizeH="0" baseline="0" noProof="0" dirty="0">
                <a:ln>
                  <a:noFill/>
                </a:ln>
                <a:solidFill>
                  <a:srgbClr val="000000"/>
                </a:solidFill>
                <a:effectLst/>
                <a:uLnTx/>
                <a:uFillTx/>
                <a:latin typeface="Open Sans"/>
                <a:ea typeface="+mn-ea"/>
                <a:cs typeface="+mn-cs"/>
              </a:rPr>
              <a:t>. New York: Portfolio.</a:t>
            </a:r>
            <a:endParaRPr kumimoji="0" lang="en-US" sz="1200" b="0" i="0" u="none" strike="noStrike" kern="0" cap="none" spc="0" normalizeH="0" baseline="0" noProof="0" dirty="0">
              <a:ln>
                <a:noFill/>
              </a:ln>
              <a:solidFill>
                <a:srgbClr val="244A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7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quot;&quot;"/>
          <p:cNvGrpSpPr/>
          <p:nvPr/>
        </p:nvGrpSpPr>
        <p:grpSpPr>
          <a:xfrm>
            <a:off x="6955787" y="664322"/>
            <a:ext cx="4909627" cy="4863901"/>
            <a:chOff x="571919" y="1015096"/>
            <a:chExt cx="3624751" cy="3742156"/>
          </a:xfrm>
        </p:grpSpPr>
        <p:pic>
          <p:nvPicPr>
            <p:cNvPr id="6" name="Picture 5"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0" r="8872" b="6355"/>
            <a:stretch/>
          </p:blipFill>
          <p:spPr bwMode="auto">
            <a:xfrm>
              <a:off x="571919" y="1015096"/>
              <a:ext cx="3624751" cy="3312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3434989">
              <a:off x="-10619" y="3116904"/>
              <a:ext cx="3132997" cy="147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srgbClr val="244A5F"/>
                  </a:solidFill>
                  <a:effectLst/>
                  <a:uLnTx/>
                  <a:uFillTx/>
                  <a:latin typeface="Calibri" panose="020F0502020204030204"/>
                  <a:ea typeface="+mn-ea"/>
                  <a:cs typeface="+mn-cs"/>
                </a:rPr>
                <a:t>https://www.ourtowneguilderland.com/wp-content/uploads/2018/02/checklist-1024x768-300x225.jpg </a:t>
              </a:r>
            </a:p>
          </p:txBody>
        </p:sp>
      </p:grpSp>
      <p:sp>
        <p:nvSpPr>
          <p:cNvPr id="2" name="Title 4"/>
          <p:cNvSpPr>
            <a:spLocks noGrp="1"/>
          </p:cNvSpPr>
          <p:nvPr>
            <p:ph type="title"/>
          </p:nvPr>
        </p:nvSpPr>
        <p:spPr>
          <a:xfrm>
            <a:off x="641897" y="422276"/>
            <a:ext cx="10711903" cy="1100904"/>
          </a:xfrm>
          <a:noFill/>
        </p:spPr>
        <p:txBody>
          <a:bodyPr>
            <a:noAutofit/>
          </a:bodyPr>
          <a:lstStyle/>
          <a:p>
            <a:r>
              <a:rPr lang="en-US" sz="4800" b="1" dirty="0">
                <a:solidFill>
                  <a:srgbClr val="002060"/>
                </a:solidFill>
                <a:latin typeface="Segoe UI" panose="020B0502040204020203" pitchFamily="34" charset="0"/>
                <a:cs typeface="Segoe UI" panose="020B0502040204020203" pitchFamily="34" charset="0"/>
              </a:rPr>
              <a:t>Today’s Conversation:</a:t>
            </a:r>
          </a:p>
        </p:txBody>
      </p:sp>
      <p:sp>
        <p:nvSpPr>
          <p:cNvPr id="3" name="Content Placeholder 5"/>
          <p:cNvSpPr>
            <a:spLocks noGrp="1"/>
          </p:cNvSpPr>
          <p:nvPr>
            <p:ph idx="1"/>
          </p:nvPr>
        </p:nvSpPr>
        <p:spPr>
          <a:xfrm>
            <a:off x="641897" y="1483581"/>
            <a:ext cx="10515600" cy="4465497"/>
          </a:xfrm>
        </p:spPr>
        <p:txBody>
          <a:bodyPr>
            <a:noAutofit/>
          </a:bodyPr>
          <a:lstStyle/>
          <a:p>
            <a:pPr marL="626269" lvl="0" indent="-457200">
              <a:lnSpc>
                <a:spcPct val="100000"/>
              </a:lnSpc>
              <a:spcBef>
                <a:spcPts val="600"/>
              </a:spcBef>
              <a:buClr>
                <a:srgbClr val="002060"/>
              </a:buClr>
              <a:buSzPct val="75000"/>
              <a:buFont typeface="Wingdings" panose="05000000000000000000" pitchFamily="2" charset="2"/>
              <a:buChar char="q"/>
            </a:pPr>
            <a:r>
              <a:rPr lang="en-US" sz="3600" b="1" dirty="0">
                <a:solidFill>
                  <a:srgbClr val="002060"/>
                </a:solidFill>
                <a:latin typeface="Segoe UI" panose="020B0502040204020203" pitchFamily="34" charset="0"/>
                <a:cs typeface="Segoe UI" panose="020B0502040204020203" pitchFamily="34" charset="0"/>
              </a:rPr>
              <a:t>Starting with </a:t>
            </a:r>
            <a:r>
              <a:rPr lang="en-US" sz="3600" b="1" u="sng" dirty="0">
                <a:solidFill>
                  <a:srgbClr val="FF0000"/>
                </a:solidFill>
                <a:latin typeface="Segoe UI" panose="020B0502040204020203" pitchFamily="34" charset="0"/>
                <a:cs typeface="Segoe UI" panose="020B0502040204020203" pitchFamily="34" charset="0"/>
              </a:rPr>
              <a:t>Why</a:t>
            </a:r>
            <a:r>
              <a:rPr lang="en-US" sz="3600" b="1" dirty="0">
                <a:solidFill>
                  <a:srgbClr val="002060"/>
                </a:solidFill>
                <a:latin typeface="Segoe UI" panose="020B0502040204020203" pitchFamily="34" charset="0"/>
                <a:cs typeface="Segoe UI" panose="020B0502040204020203" pitchFamily="34" charset="0"/>
              </a:rPr>
              <a:t>:</a:t>
            </a:r>
          </a:p>
          <a:p>
            <a:pPr marL="1082675" lvl="1" indent="-280988">
              <a:lnSpc>
                <a:spcPct val="100000"/>
              </a:lnSpc>
              <a:spcBef>
                <a:spcPts val="600"/>
              </a:spcBef>
              <a:buClr>
                <a:srgbClr val="002060"/>
              </a:buClr>
              <a:buSzPct val="100000"/>
              <a:buFont typeface="Wingdings" panose="05000000000000000000" pitchFamily="2" charset="2"/>
              <a:buChar char="§"/>
            </a:pPr>
            <a:r>
              <a:rPr lang="en-US" sz="2800" dirty="0">
                <a:solidFill>
                  <a:srgbClr val="002060"/>
                </a:solidFill>
                <a:latin typeface="Segoe UI" panose="020B0502040204020203" pitchFamily="34" charset="0"/>
                <a:cs typeface="Segoe UI" panose="020B0502040204020203" pitchFamily="34" charset="0"/>
              </a:rPr>
              <a:t>Research &amp; Data Updates</a:t>
            </a:r>
          </a:p>
          <a:p>
            <a:pPr marL="626269" lvl="0" indent="-457200">
              <a:lnSpc>
                <a:spcPct val="100000"/>
              </a:lnSpc>
              <a:spcBef>
                <a:spcPts val="600"/>
              </a:spcBef>
              <a:buClr>
                <a:srgbClr val="002060"/>
              </a:buClr>
              <a:buSzPct val="75000"/>
              <a:buFont typeface="Wingdings" panose="05000000000000000000" pitchFamily="2" charset="2"/>
              <a:buChar char="q"/>
            </a:pPr>
            <a:r>
              <a:rPr lang="en-US" sz="3600" b="1" dirty="0">
                <a:solidFill>
                  <a:srgbClr val="002060"/>
                </a:solidFill>
                <a:latin typeface="Segoe UI" panose="020B0502040204020203" pitchFamily="34" charset="0"/>
                <a:cs typeface="Segoe UI" panose="020B0502040204020203" pitchFamily="34" charset="0"/>
              </a:rPr>
              <a:t>The </a:t>
            </a:r>
            <a:r>
              <a:rPr lang="en-US" sz="3600" b="1" u="sng" dirty="0">
                <a:solidFill>
                  <a:srgbClr val="FF0000"/>
                </a:solidFill>
                <a:latin typeface="Segoe UI" panose="020B0502040204020203" pitchFamily="34" charset="0"/>
                <a:cs typeface="Segoe UI" panose="020B0502040204020203" pitchFamily="34" charset="0"/>
              </a:rPr>
              <a:t>How</a:t>
            </a:r>
            <a:r>
              <a:rPr lang="en-US" sz="3600" b="1" dirty="0">
                <a:solidFill>
                  <a:srgbClr val="002060"/>
                </a:solidFill>
                <a:latin typeface="Segoe UI" panose="020B0502040204020203" pitchFamily="34" charset="0"/>
                <a:cs typeface="Segoe UI" panose="020B0502040204020203" pitchFamily="34" charset="0"/>
              </a:rPr>
              <a:t>: Policy &amp; Priorities:</a:t>
            </a:r>
          </a:p>
          <a:p>
            <a:pPr marL="1082675" lvl="1" indent="-277813">
              <a:lnSpc>
                <a:spcPct val="100000"/>
              </a:lnSpc>
              <a:spcBef>
                <a:spcPts val="600"/>
              </a:spcBef>
              <a:buClr>
                <a:srgbClr val="002060"/>
              </a:buClr>
              <a:buFont typeface="Wingdings" panose="05000000000000000000" pitchFamily="2" charset="2"/>
              <a:buChar char="§"/>
            </a:pPr>
            <a:r>
              <a:rPr lang="en-US" sz="2800" dirty="0">
                <a:solidFill>
                  <a:srgbClr val="002060"/>
                </a:solidFill>
                <a:latin typeface="Segoe UI" panose="020B0502040204020203" pitchFamily="34" charset="0"/>
                <a:cs typeface="Segoe UI" panose="020B0502040204020203" pitchFamily="34" charset="0"/>
              </a:rPr>
              <a:t>Managing Complex Change</a:t>
            </a:r>
          </a:p>
          <a:p>
            <a:pPr marL="1082675" lvl="1" indent="-277813">
              <a:lnSpc>
                <a:spcPct val="100000"/>
              </a:lnSpc>
              <a:spcBef>
                <a:spcPts val="600"/>
              </a:spcBef>
              <a:buClr>
                <a:srgbClr val="002060"/>
              </a:buClr>
              <a:buFont typeface="Wingdings" panose="05000000000000000000" pitchFamily="2" charset="2"/>
              <a:buChar char="§"/>
            </a:pPr>
            <a:r>
              <a:rPr lang="en-US" sz="2800" dirty="0">
                <a:solidFill>
                  <a:srgbClr val="002060"/>
                </a:solidFill>
                <a:latin typeface="Segoe UI" panose="020B0502040204020203" pitchFamily="34" charset="0"/>
                <a:cs typeface="Segoe UI" panose="020B0502040204020203" pitchFamily="34" charset="0"/>
              </a:rPr>
              <a:t>Data Tools &amp; Resources</a:t>
            </a:r>
          </a:p>
          <a:p>
            <a:pPr marL="626269" lvl="0" indent="-457200">
              <a:lnSpc>
                <a:spcPct val="100000"/>
              </a:lnSpc>
              <a:spcBef>
                <a:spcPts val="600"/>
              </a:spcBef>
              <a:buClr>
                <a:srgbClr val="002060"/>
              </a:buClr>
              <a:buSzPct val="75000"/>
              <a:buFont typeface="Wingdings" panose="05000000000000000000" pitchFamily="2" charset="2"/>
              <a:buChar char="q"/>
            </a:pPr>
            <a:r>
              <a:rPr lang="en-US" sz="3600" b="1" u="sng" dirty="0">
                <a:solidFill>
                  <a:srgbClr val="FF0000"/>
                </a:solidFill>
                <a:latin typeface="Segoe UI" panose="020B0502040204020203" pitchFamily="34" charset="0"/>
                <a:cs typeface="Segoe UI" panose="020B0502040204020203" pitchFamily="34" charset="0"/>
              </a:rPr>
              <a:t>What</a:t>
            </a:r>
            <a:r>
              <a:rPr lang="en-US" sz="3600" b="1" dirty="0">
                <a:solidFill>
                  <a:srgbClr val="002060"/>
                </a:solidFill>
                <a:latin typeface="Segoe UI" panose="020B0502040204020203" pitchFamily="34" charset="0"/>
                <a:cs typeface="Segoe UI" panose="020B0502040204020203" pitchFamily="34" charset="0"/>
              </a:rPr>
              <a:t> This Means for Practice:</a:t>
            </a:r>
          </a:p>
          <a:p>
            <a:pPr marL="1082675" lvl="1" indent="-277813">
              <a:lnSpc>
                <a:spcPct val="100000"/>
              </a:lnSpc>
              <a:spcBef>
                <a:spcPts val="600"/>
              </a:spcBef>
              <a:buClr>
                <a:srgbClr val="002060"/>
              </a:buClr>
              <a:buFont typeface="Wingdings" panose="05000000000000000000" pitchFamily="2" charset="2"/>
              <a:buChar char="§"/>
            </a:pPr>
            <a:r>
              <a:rPr lang="en-US" sz="2800" dirty="0">
                <a:solidFill>
                  <a:srgbClr val="002060"/>
                </a:solidFill>
                <a:latin typeface="Segoe UI" panose="020B0502040204020203" pitchFamily="34" charset="0"/>
                <a:cs typeface="Segoe UI" panose="020B0502040204020203" pitchFamily="34" charset="0"/>
              </a:rPr>
              <a:t>District &amp; Building Data Reports</a:t>
            </a:r>
          </a:p>
          <a:p>
            <a:pPr marL="1082675" lvl="1" indent="-277813">
              <a:lnSpc>
                <a:spcPct val="100000"/>
              </a:lnSpc>
              <a:spcBef>
                <a:spcPts val="600"/>
              </a:spcBef>
              <a:buClr>
                <a:srgbClr val="002060"/>
              </a:buClr>
              <a:buFont typeface="Wingdings" panose="05000000000000000000" pitchFamily="2" charset="2"/>
              <a:buChar char="§"/>
            </a:pPr>
            <a:r>
              <a:rPr lang="en-US" sz="2800" dirty="0">
                <a:solidFill>
                  <a:srgbClr val="002060"/>
                </a:solidFill>
                <a:latin typeface="Segoe UI" panose="020B0502040204020203" pitchFamily="34" charset="0"/>
                <a:cs typeface="Segoe UI" panose="020B0502040204020203" pitchFamily="34" charset="0"/>
              </a:rPr>
              <a:t>LRE Data Activity &amp; Discussion</a:t>
            </a:r>
          </a:p>
          <a:p>
            <a:pPr marL="1082675" lvl="1" indent="-277813">
              <a:lnSpc>
                <a:spcPct val="100000"/>
              </a:lnSpc>
              <a:spcBef>
                <a:spcPts val="600"/>
              </a:spcBef>
              <a:buClr>
                <a:srgbClr val="002060"/>
              </a:buClr>
              <a:buFont typeface="Wingdings" panose="05000000000000000000" pitchFamily="2" charset="2"/>
              <a:buChar char="§"/>
            </a:pPr>
            <a:endParaRPr lang="en-US" sz="3600"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4301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78442" y="465222"/>
            <a:ext cx="5486400" cy="5486400"/>
            <a:chOff x="3272589" y="433138"/>
            <a:chExt cx="5486400" cy="5486400"/>
          </a:xfrm>
        </p:grpSpPr>
        <p:sp>
          <p:nvSpPr>
            <p:cNvPr id="2" name="Oval 1"/>
            <p:cNvSpPr/>
            <p:nvPr/>
          </p:nvSpPr>
          <p:spPr>
            <a:xfrm>
              <a:off x="3272589" y="433138"/>
              <a:ext cx="5486400" cy="54864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997E"/>
                </a:solidFill>
                <a:effectLst/>
                <a:uLnTx/>
                <a:uFillTx/>
                <a:latin typeface="Calibri" panose="020F0502020204030204"/>
                <a:ea typeface="+mn-ea"/>
                <a:cs typeface="+mn-cs"/>
              </a:endParaRPr>
            </a:p>
          </p:txBody>
        </p:sp>
        <p:sp>
          <p:nvSpPr>
            <p:cNvPr id="3" name="Oval 2"/>
            <p:cNvSpPr/>
            <p:nvPr/>
          </p:nvSpPr>
          <p:spPr>
            <a:xfrm>
              <a:off x="4186989" y="1347538"/>
              <a:ext cx="3657600" cy="36576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997E"/>
                </a:solidFill>
                <a:effectLst/>
                <a:uLnTx/>
                <a:uFillTx/>
                <a:latin typeface="Calibri" panose="020F0502020204030204"/>
                <a:ea typeface="+mn-ea"/>
                <a:cs typeface="+mn-cs"/>
              </a:endParaRPr>
            </a:p>
          </p:txBody>
        </p:sp>
        <p:sp>
          <p:nvSpPr>
            <p:cNvPr id="4" name="Oval 3"/>
            <p:cNvSpPr/>
            <p:nvPr/>
          </p:nvSpPr>
          <p:spPr>
            <a:xfrm>
              <a:off x="5101389" y="2261938"/>
              <a:ext cx="1828800" cy="1828800"/>
            </a:xfrm>
            <a:prstGeom prst="ellipse">
              <a:avLst/>
            </a:prstGeom>
            <a:solidFill>
              <a:srgbClr val="D4AF36"/>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Ink Free" panose="03080402000500000000" pitchFamily="66" charset="0"/>
                  <a:ea typeface="+mn-ea"/>
                  <a:cs typeface="+mn-cs"/>
                </a:rPr>
                <a:t>WHY?</a:t>
              </a:r>
            </a:p>
          </p:txBody>
        </p:sp>
      </p:grpSp>
      <p:sp>
        <p:nvSpPr>
          <p:cNvPr id="5" name="Rectangle 4"/>
          <p:cNvSpPr/>
          <p:nvPr/>
        </p:nvSpPr>
        <p:spPr>
          <a:xfrm>
            <a:off x="351222" y="3098230"/>
            <a:ext cx="412623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Starting with </a:t>
            </a:r>
            <a:r>
              <a:rPr kumimoji="0" lang="en-US" sz="6000" b="1" i="0" u="sng" strike="noStrike" kern="1200" cap="none" spc="0" normalizeH="0" baseline="0" noProof="0" dirty="0">
                <a:ln>
                  <a:noFill/>
                </a:ln>
                <a:solidFill>
                  <a:srgbClr val="FF0000"/>
                </a:solidFill>
                <a:effectLst/>
                <a:uLnTx/>
                <a:uFillTx/>
                <a:latin typeface="Ink Free" panose="03080402000500000000" pitchFamily="66" charset="0"/>
                <a:ea typeface="+mn-ea"/>
                <a:cs typeface="+mn-cs"/>
              </a:rPr>
              <a:t>Why</a:t>
            </a:r>
            <a:r>
              <a:rPr kumimoji="0" lang="en-US" sz="60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a:t>
            </a:r>
            <a:endParaRPr kumimoji="0" lang="en-US" sz="6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7" name="Straight Arrow Connector 6"/>
          <p:cNvCxnSpPr/>
          <p:nvPr/>
        </p:nvCxnSpPr>
        <p:spPr>
          <a:xfrm flipV="1">
            <a:off x="3978442" y="3368842"/>
            <a:ext cx="1828800" cy="1317458"/>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41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365125"/>
            <a:ext cx="10515600" cy="1325563"/>
          </a:xfrm>
        </p:spPr>
        <p:txBody>
          <a:bodyPr/>
          <a:lstStyle/>
          <a:p>
            <a:r>
              <a:rPr lang="en-US" b="1" dirty="0">
                <a:solidFill>
                  <a:schemeClr val="bg2"/>
                </a:solidFill>
                <a:latin typeface="+mn-lt"/>
              </a:rPr>
              <a:t>Research on Placement</a:t>
            </a:r>
          </a:p>
        </p:txBody>
      </p:sp>
      <p:graphicFrame>
        <p:nvGraphicFramePr>
          <p:cNvPr id="8" name="Diagram 7" descr="Table highlights 80 years of research showing placement in general education positively impacts outcomes." title="Research on Placement"/>
          <p:cNvGraphicFramePr/>
          <p:nvPr>
            <p:extLst>
              <p:ext uri="{D42A27DB-BD31-4B8C-83A1-F6EECF244321}">
                <p14:modId xmlns:p14="http://schemas.microsoft.com/office/powerpoint/2010/main" val="2856797967"/>
              </p:ext>
            </p:extLst>
          </p:nvPr>
        </p:nvGraphicFramePr>
        <p:xfrm>
          <a:off x="1089630" y="1278621"/>
          <a:ext cx="993571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title="What does the Research say?"/>
          <p:cNvGrpSpPr/>
          <p:nvPr/>
        </p:nvGrpSpPr>
        <p:grpSpPr>
          <a:xfrm>
            <a:off x="1426039" y="515915"/>
            <a:ext cx="6239771" cy="1308989"/>
            <a:chOff x="471578" y="439298"/>
            <a:chExt cx="6009734" cy="1150190"/>
          </a:xfrm>
        </p:grpSpPr>
        <p:sp>
          <p:nvSpPr>
            <p:cNvPr id="5" name="TextBox 4" title="What does the research say?"/>
            <p:cNvSpPr txBox="1"/>
            <p:nvPr/>
          </p:nvSpPr>
          <p:spPr>
            <a:xfrm>
              <a:off x="471578" y="788995"/>
              <a:ext cx="6009734" cy="567922"/>
            </a:xfrm>
            <a:prstGeom prst="rect">
              <a:avLst/>
            </a:prstGeom>
            <a:solidFill>
              <a:srgbClr val="000000"/>
            </a:solidFill>
            <a:ln>
              <a:solidFill>
                <a:srgbClr val="000000"/>
              </a:solidFill>
            </a:ln>
          </p:spPr>
          <p:txBody>
            <a:bodyPr wrap="square" rtlCol="0">
              <a:spAutoFit/>
            </a:bodyPr>
            <a:lstStyle/>
            <a:p>
              <a:pPr algn="ctr"/>
              <a:r>
                <a:rPr lang="en-US" sz="3600" dirty="0">
                  <a:solidFill>
                    <a:schemeClr val="bg2"/>
                  </a:solidFill>
                </a:rPr>
                <a:t>What does the                    say?</a:t>
              </a:r>
            </a:p>
          </p:txBody>
        </p:sp>
        <p:pic>
          <p:nvPicPr>
            <p:cNvPr id="4" name="Picture 3" descr="&quot;&quot;"/>
            <p:cNvPicPr>
              <a:picLocks noChangeAspect="1"/>
            </p:cNvPicPr>
            <p:nvPr/>
          </p:nvPicPr>
          <p:blipFill>
            <a:blip r:embed="rId8"/>
            <a:stretch>
              <a:fillRect/>
            </a:stretch>
          </p:blipFill>
          <p:spPr>
            <a:xfrm>
              <a:off x="3540904" y="439298"/>
              <a:ext cx="1725284" cy="1150190"/>
            </a:xfrm>
            <a:prstGeom prst="rect">
              <a:avLst/>
            </a:prstGeom>
            <a:ln w="38100">
              <a:solidFill>
                <a:srgbClr val="000000"/>
              </a:solidFill>
            </a:ln>
          </p:spPr>
        </p:pic>
      </p:grpSp>
    </p:spTree>
    <p:extLst>
      <p:ext uri="{BB962C8B-B14F-4D97-AF65-F5344CB8AC3E}">
        <p14:creationId xmlns:p14="http://schemas.microsoft.com/office/powerpoint/2010/main" val="179330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467134" y="507856"/>
            <a:ext cx="6239771" cy="1308989"/>
            <a:chOff x="471578" y="439298"/>
            <a:chExt cx="6009734" cy="1150190"/>
          </a:xfrm>
        </p:grpSpPr>
        <p:sp>
          <p:nvSpPr>
            <p:cNvPr id="17" name="TextBox 16"/>
            <p:cNvSpPr txBox="1"/>
            <p:nvPr/>
          </p:nvSpPr>
          <p:spPr>
            <a:xfrm>
              <a:off x="471578" y="788995"/>
              <a:ext cx="6009734" cy="567922"/>
            </a:xfrm>
            <a:prstGeom prst="rect">
              <a:avLst/>
            </a:prstGeom>
            <a:solidFill>
              <a:srgbClr val="49473B">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rPr>
                <a:t>What does the                    say?</a:t>
              </a:r>
            </a:p>
          </p:txBody>
        </p:sp>
        <p:pic>
          <p:nvPicPr>
            <p:cNvPr id="18" name="Picture 17"/>
            <p:cNvPicPr>
              <a:picLocks noChangeAspect="1"/>
            </p:cNvPicPr>
            <p:nvPr/>
          </p:nvPicPr>
          <p:blipFill>
            <a:blip r:embed="rId3"/>
            <a:stretch>
              <a:fillRect/>
            </a:stretch>
          </p:blipFill>
          <p:spPr>
            <a:xfrm>
              <a:off x="3540904" y="439298"/>
              <a:ext cx="1725284" cy="1150190"/>
            </a:xfrm>
            <a:prstGeom prst="rect">
              <a:avLst/>
            </a:prstGeom>
            <a:ln w="38100">
              <a:solidFill>
                <a:srgbClr val="49473B">
                  <a:lumMod val="50000"/>
                </a:srgbClr>
              </a:solidFill>
            </a:ln>
          </p:spPr>
        </p:pic>
      </p:grpSp>
      <p:grpSp>
        <p:nvGrpSpPr>
          <p:cNvPr id="19" name="Group 18"/>
          <p:cNvGrpSpPr/>
          <p:nvPr/>
        </p:nvGrpSpPr>
        <p:grpSpPr>
          <a:xfrm>
            <a:off x="1225107" y="2049917"/>
            <a:ext cx="9735696" cy="3741621"/>
            <a:chOff x="882207" y="2049917"/>
            <a:chExt cx="9735696" cy="3741621"/>
          </a:xfrm>
        </p:grpSpPr>
        <p:grpSp>
          <p:nvGrpSpPr>
            <p:cNvPr id="20" name="Group 19"/>
            <p:cNvGrpSpPr/>
            <p:nvPr/>
          </p:nvGrpSpPr>
          <p:grpSpPr>
            <a:xfrm>
              <a:off x="882207" y="2049917"/>
              <a:ext cx="9735696" cy="3741621"/>
              <a:chOff x="882207" y="1822821"/>
              <a:chExt cx="9735696" cy="3741621"/>
            </a:xfrm>
          </p:grpSpPr>
          <p:sp>
            <p:nvSpPr>
              <p:cNvPr id="22" name="Freeform 21"/>
              <p:cNvSpPr/>
              <p:nvPr/>
            </p:nvSpPr>
            <p:spPr>
              <a:xfrm>
                <a:off x="5664341" y="3610069"/>
                <a:ext cx="3359087" cy="578054"/>
              </a:xfrm>
              <a:custGeom>
                <a:avLst/>
                <a:gdLst/>
                <a:ahLst/>
                <a:cxnLst/>
                <a:rect l="0" t="0" r="0" b="0"/>
                <a:pathLst>
                  <a:path>
                    <a:moveTo>
                      <a:pt x="0" y="0"/>
                    </a:moveTo>
                    <a:lnTo>
                      <a:pt x="0" y="289027"/>
                    </a:lnTo>
                    <a:lnTo>
                      <a:pt x="3359087" y="289027"/>
                    </a:lnTo>
                    <a:lnTo>
                      <a:pt x="3359087" y="578054"/>
                    </a:lnTo>
                  </a:path>
                </a:pathLst>
              </a:custGeom>
              <a:noFill/>
              <a:ln w="28575" cap="flat" cmpd="sng" algn="ctr">
                <a:solidFill>
                  <a:scrgbClr r="0" g="0" b="0"/>
                </a:solidFill>
                <a:prstDash val="solid"/>
                <a:miter lim="800000"/>
              </a:ln>
              <a:effectLst/>
            </p:spPr>
          </p:sp>
          <p:sp>
            <p:nvSpPr>
              <p:cNvPr id="23" name="Freeform 22"/>
              <p:cNvSpPr/>
              <p:nvPr/>
            </p:nvSpPr>
            <p:spPr>
              <a:xfrm>
                <a:off x="2291160" y="3610069"/>
                <a:ext cx="3373181" cy="578054"/>
              </a:xfrm>
              <a:custGeom>
                <a:avLst/>
                <a:gdLst/>
                <a:ahLst/>
                <a:cxnLst/>
                <a:rect l="0" t="0" r="0" b="0"/>
                <a:pathLst>
                  <a:path>
                    <a:moveTo>
                      <a:pt x="3373181" y="0"/>
                    </a:moveTo>
                    <a:lnTo>
                      <a:pt x="3373181" y="289027"/>
                    </a:lnTo>
                    <a:lnTo>
                      <a:pt x="0" y="289027"/>
                    </a:lnTo>
                    <a:lnTo>
                      <a:pt x="0" y="578054"/>
                    </a:lnTo>
                  </a:path>
                </a:pathLst>
              </a:custGeom>
              <a:noFill/>
              <a:ln w="28575" cap="flat" cmpd="sng" algn="ctr">
                <a:solidFill>
                  <a:scrgbClr r="0" g="0" b="0"/>
                </a:solidFill>
                <a:prstDash val="solid"/>
                <a:miter lim="800000"/>
              </a:ln>
              <a:effectLst/>
            </p:spPr>
          </p:sp>
          <p:sp>
            <p:nvSpPr>
              <p:cNvPr id="24" name="Freeform 23"/>
              <p:cNvSpPr/>
              <p:nvPr/>
            </p:nvSpPr>
            <p:spPr>
              <a:xfrm>
                <a:off x="1045882" y="1822821"/>
                <a:ext cx="9311341" cy="1787247"/>
              </a:xfrm>
              <a:custGeom>
                <a:avLst/>
                <a:gdLst>
                  <a:gd name="connsiteX0" fmla="*/ 0 w 9158748"/>
                  <a:gd name="connsiteY0" fmla="*/ 0 h 1787247"/>
                  <a:gd name="connsiteX1" fmla="*/ 9158748 w 9158748"/>
                  <a:gd name="connsiteY1" fmla="*/ 0 h 1787247"/>
                  <a:gd name="connsiteX2" fmla="*/ 9158748 w 9158748"/>
                  <a:gd name="connsiteY2" fmla="*/ 1787247 h 1787247"/>
                  <a:gd name="connsiteX3" fmla="*/ 0 w 9158748"/>
                  <a:gd name="connsiteY3" fmla="*/ 1787247 h 1787247"/>
                  <a:gd name="connsiteX4" fmla="*/ 0 w 9158748"/>
                  <a:gd name="connsiteY4" fmla="*/ 0 h 178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748" h="1787247">
                    <a:moveTo>
                      <a:pt x="0" y="0"/>
                    </a:moveTo>
                    <a:lnTo>
                      <a:pt x="9158748" y="0"/>
                    </a:lnTo>
                    <a:lnTo>
                      <a:pt x="9158748" y="1787247"/>
                    </a:lnTo>
                    <a:lnTo>
                      <a:pt x="0" y="1787247"/>
                    </a:lnTo>
                    <a:lnTo>
                      <a:pt x="0" y="0"/>
                    </a:lnTo>
                    <a:close/>
                  </a:path>
                </a:pathLst>
              </a:custGeom>
              <a:solidFill>
                <a:srgbClr val="FFFFFF"/>
              </a:solidFill>
              <a:ln w="38100" cap="flat" cmpd="sng" algn="ctr">
                <a:solidFill>
                  <a:srgbClr val="49473B">
                    <a:lumMod val="50000"/>
                  </a:srgbClr>
                </a:solidFill>
                <a:prstDash val="solid"/>
                <a:miter lim="800000"/>
              </a:ln>
              <a:effectLst/>
            </p:spPr>
            <p:txBody>
              <a:bodyPr spcFirstLastPara="0" vert="horz" wrap="square" lIns="20320" tIns="20320" rIns="20320" bIns="20320" numCol="1" spcCol="1270" anchor="ctr" anchorCtr="0">
                <a:noAutofit/>
              </a:bodyPr>
              <a:lstStyle/>
              <a:p>
                <a:pPr marL="0" marR="0" lvl="0" indent="0" algn="ctr" defTabSz="142240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rPr>
                  <a:t>The overrepresentation of students of color in special education programs correlated with decreasing</a:t>
                </a:r>
              </a:p>
              <a:p>
                <a:pPr marL="0" marR="0" lvl="0" indent="0" algn="ctr" defTabSz="142240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rPr>
                  <a:t>racial segregation after </a:t>
                </a:r>
                <a:r>
                  <a:rPr kumimoji="0" lang="en-US" sz="3200" b="1" i="1" u="none" strike="noStrike" kern="0" cap="none" spc="0" normalizeH="0" baseline="0" noProof="0" dirty="0">
                    <a:ln>
                      <a:noFill/>
                    </a:ln>
                    <a:solidFill>
                      <a:srgbClr val="FF0000"/>
                    </a:solidFill>
                    <a:effectLst/>
                    <a:uLnTx/>
                    <a:uFillTx/>
                    <a:latin typeface="Calibri" panose="020F0502020204030204"/>
                    <a:ea typeface="+mn-ea"/>
                    <a:cs typeface="+mn-cs"/>
                  </a:rPr>
                  <a:t>Brown v Board of Ed</a:t>
                </a:r>
                <a:r>
                  <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rPr>
                  <a:t>.</a:t>
                </a:r>
              </a:p>
            </p:txBody>
          </p:sp>
          <p:sp>
            <p:nvSpPr>
              <p:cNvPr id="25" name="Freeform 24"/>
              <p:cNvSpPr/>
              <p:nvPr/>
            </p:nvSpPr>
            <p:spPr>
              <a:xfrm>
                <a:off x="882207" y="4188123"/>
                <a:ext cx="3017520" cy="1376319"/>
              </a:xfrm>
              <a:custGeom>
                <a:avLst/>
                <a:gdLst>
                  <a:gd name="connsiteX0" fmla="*/ 0 w 2817905"/>
                  <a:gd name="connsiteY0" fmla="*/ 0 h 1376319"/>
                  <a:gd name="connsiteX1" fmla="*/ 2817905 w 2817905"/>
                  <a:gd name="connsiteY1" fmla="*/ 0 h 1376319"/>
                  <a:gd name="connsiteX2" fmla="*/ 2817905 w 2817905"/>
                  <a:gd name="connsiteY2" fmla="*/ 1376319 h 1376319"/>
                  <a:gd name="connsiteX3" fmla="*/ 0 w 2817905"/>
                  <a:gd name="connsiteY3" fmla="*/ 1376319 h 1376319"/>
                  <a:gd name="connsiteX4" fmla="*/ 0 w 2817905"/>
                  <a:gd name="connsiteY4" fmla="*/ 0 h 13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905" h="1376319">
                    <a:moveTo>
                      <a:pt x="0" y="0"/>
                    </a:moveTo>
                    <a:lnTo>
                      <a:pt x="2817905" y="0"/>
                    </a:lnTo>
                    <a:lnTo>
                      <a:pt x="2817905" y="1376319"/>
                    </a:lnTo>
                    <a:lnTo>
                      <a:pt x="0" y="1376319"/>
                    </a:lnTo>
                    <a:lnTo>
                      <a:pt x="0" y="0"/>
                    </a:lnTo>
                    <a:close/>
                  </a:path>
                </a:pathLst>
              </a:custGeom>
              <a:noFill/>
              <a:ln w="38100" cap="flat" cmpd="sng" algn="ctr">
                <a:solidFill>
                  <a:srgbClr val="49473B">
                    <a:lumMod val="50000"/>
                  </a:srgbClr>
                </a:solidFill>
                <a:prstDash val="solid"/>
                <a:miter lim="800000"/>
              </a:ln>
              <a:effectLst/>
            </p:spPr>
            <p:txBody>
              <a:bodyPr spcFirstLastPara="0" vert="horz" wrap="square" lIns="12700" tIns="12700" rIns="12700" bIns="127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hlinkClick r:id="rId4"/>
                  </a:rPr>
                  <a:t>Artiles et al., 2010</a:t>
                </a:r>
                <a:endPar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rPr>
                  <a:t>Reviewed the history of disproportionality 1975-2008</a:t>
                </a:r>
              </a:p>
            </p:txBody>
          </p:sp>
          <p:sp>
            <p:nvSpPr>
              <p:cNvPr id="26" name="Freeform 25"/>
              <p:cNvSpPr/>
              <p:nvPr/>
            </p:nvSpPr>
            <p:spPr>
              <a:xfrm>
                <a:off x="4241295" y="4188123"/>
                <a:ext cx="3017520" cy="1376319"/>
              </a:xfrm>
              <a:custGeom>
                <a:avLst/>
                <a:gdLst>
                  <a:gd name="connsiteX0" fmla="*/ 0 w 2744161"/>
                  <a:gd name="connsiteY0" fmla="*/ 0 h 1376319"/>
                  <a:gd name="connsiteX1" fmla="*/ 2744161 w 2744161"/>
                  <a:gd name="connsiteY1" fmla="*/ 0 h 1376319"/>
                  <a:gd name="connsiteX2" fmla="*/ 2744161 w 2744161"/>
                  <a:gd name="connsiteY2" fmla="*/ 1376319 h 1376319"/>
                  <a:gd name="connsiteX3" fmla="*/ 0 w 2744161"/>
                  <a:gd name="connsiteY3" fmla="*/ 1376319 h 1376319"/>
                  <a:gd name="connsiteX4" fmla="*/ 0 w 2744161"/>
                  <a:gd name="connsiteY4" fmla="*/ 0 h 13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61" h="1376319">
                    <a:moveTo>
                      <a:pt x="0" y="0"/>
                    </a:moveTo>
                    <a:lnTo>
                      <a:pt x="2744161" y="0"/>
                    </a:lnTo>
                    <a:lnTo>
                      <a:pt x="2744161" y="1376319"/>
                    </a:lnTo>
                    <a:lnTo>
                      <a:pt x="0" y="1376319"/>
                    </a:lnTo>
                    <a:lnTo>
                      <a:pt x="0" y="0"/>
                    </a:lnTo>
                    <a:close/>
                  </a:path>
                </a:pathLst>
              </a:custGeom>
              <a:noFill/>
              <a:ln w="38100" cap="flat" cmpd="sng" algn="ctr">
                <a:solidFill>
                  <a:srgbClr val="49473B"/>
                </a:solidFill>
                <a:prstDash val="solid"/>
                <a:miter lim="800000"/>
              </a:ln>
              <a:effectLst/>
            </p:spPr>
            <p:txBody>
              <a:bodyPr spcFirstLastPara="0" vert="horz" wrap="square" lIns="12700" tIns="12700" rIns="12700" bIns="127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hlinkClick r:id="rId5"/>
                  </a:rPr>
                  <a:t>Ford &amp; Russo, 2016</a:t>
                </a:r>
                <a:endPar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rPr>
                  <a:t>Disproportionality in IDEA, 2005-2014</a:t>
                </a:r>
              </a:p>
            </p:txBody>
          </p:sp>
          <p:sp>
            <p:nvSpPr>
              <p:cNvPr id="27" name="Freeform 26"/>
              <p:cNvSpPr/>
              <p:nvPr/>
            </p:nvSpPr>
            <p:spPr>
              <a:xfrm>
                <a:off x="7600383" y="4188123"/>
                <a:ext cx="3017520" cy="1376319"/>
              </a:xfrm>
              <a:custGeom>
                <a:avLst/>
                <a:gdLst>
                  <a:gd name="connsiteX0" fmla="*/ 0 w 2846092"/>
                  <a:gd name="connsiteY0" fmla="*/ 0 h 1376319"/>
                  <a:gd name="connsiteX1" fmla="*/ 2846092 w 2846092"/>
                  <a:gd name="connsiteY1" fmla="*/ 0 h 1376319"/>
                  <a:gd name="connsiteX2" fmla="*/ 2846092 w 2846092"/>
                  <a:gd name="connsiteY2" fmla="*/ 1376319 h 1376319"/>
                  <a:gd name="connsiteX3" fmla="*/ 0 w 2846092"/>
                  <a:gd name="connsiteY3" fmla="*/ 1376319 h 1376319"/>
                  <a:gd name="connsiteX4" fmla="*/ 0 w 2846092"/>
                  <a:gd name="connsiteY4" fmla="*/ 0 h 13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092" h="1376319">
                    <a:moveTo>
                      <a:pt x="0" y="0"/>
                    </a:moveTo>
                    <a:lnTo>
                      <a:pt x="2846092" y="0"/>
                    </a:lnTo>
                    <a:lnTo>
                      <a:pt x="2846092" y="1376319"/>
                    </a:lnTo>
                    <a:lnTo>
                      <a:pt x="0" y="1376319"/>
                    </a:lnTo>
                    <a:lnTo>
                      <a:pt x="0" y="0"/>
                    </a:lnTo>
                    <a:close/>
                  </a:path>
                </a:pathLst>
              </a:custGeom>
              <a:noFill/>
              <a:ln w="38100" cap="flat" cmpd="sng" algn="ctr">
                <a:solidFill>
                  <a:srgbClr val="49473B">
                    <a:lumMod val="50000"/>
                  </a:srgbClr>
                </a:solidFill>
                <a:prstDash val="solid"/>
                <a:miter lim="800000"/>
              </a:ln>
              <a:effectLst/>
            </p:spPr>
            <p:txBody>
              <a:bodyPr spcFirstLastPara="0" vert="horz" wrap="square" lIns="12700" tIns="12700" rIns="12700" bIns="127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hlinkClick r:id="rId6"/>
                  </a:rPr>
                  <a:t>Annamma, Connor &amp; Ferri, 2013</a:t>
                </a:r>
                <a:endParaRPr kumimoji="0" lang="en-US" sz="24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49473B">
                        <a:lumMod val="50000"/>
                      </a:srgbClr>
                    </a:solidFill>
                    <a:effectLst/>
                    <a:uLnTx/>
                    <a:uFillTx/>
                    <a:latin typeface="Calibri" panose="020F0502020204030204"/>
                    <a:ea typeface="+mn-ea"/>
                    <a:cs typeface="+mn-cs"/>
                  </a:rPr>
                  <a:t>Dis/ability Critical Race Studies</a:t>
                </a:r>
              </a:p>
            </p:txBody>
          </p:sp>
        </p:grpSp>
        <p:cxnSp>
          <p:nvCxnSpPr>
            <p:cNvPr id="21" name="Straight Connector 20"/>
            <p:cNvCxnSpPr/>
            <p:nvPr/>
          </p:nvCxnSpPr>
          <p:spPr>
            <a:xfrm>
              <a:off x="5668175" y="4099853"/>
              <a:ext cx="0" cy="339276"/>
            </a:xfrm>
            <a:prstGeom prst="line">
              <a:avLst/>
            </a:prstGeom>
            <a:noFill/>
            <a:ln w="38100" cap="flat" cmpd="sng" algn="ctr">
              <a:solidFill>
                <a:srgbClr val="49473B">
                  <a:lumMod val="50000"/>
                </a:srgbClr>
              </a:solidFill>
              <a:prstDash val="solid"/>
              <a:miter lim="800000"/>
            </a:ln>
            <a:effectLst/>
          </p:spPr>
        </p:cxnSp>
      </p:grpSp>
    </p:spTree>
    <p:extLst>
      <p:ext uri="{BB962C8B-B14F-4D97-AF65-F5344CB8AC3E}">
        <p14:creationId xmlns:p14="http://schemas.microsoft.com/office/powerpoint/2010/main" val="742981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1923465976"/>
              </p:ext>
            </p:extLst>
          </p:nvPr>
        </p:nvGraphicFramePr>
        <p:xfrm>
          <a:off x="399011" y="802665"/>
          <a:ext cx="11470021" cy="52802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122528" y="1248310"/>
            <a:ext cx="4357624" cy="338554"/>
          </a:xfrm>
          <a:prstGeom prst="rect">
            <a:avLst/>
          </a:prstGeom>
          <a:noFill/>
        </p:spPr>
        <p:txBody>
          <a:bodyPr wrap="square" rtlCol="0" anchor="ctr">
            <a:spAutoFit/>
          </a:bodyPr>
          <a:lstStyle/>
          <a:p>
            <a:pPr algn="r"/>
            <a:r>
              <a:rPr lang="en-US" sz="1600" dirty="0">
                <a:solidFill>
                  <a:srgbClr val="002060"/>
                </a:solidFill>
              </a:rPr>
              <a:t>2018 Students with Disabilities, age 6-21: </a:t>
            </a:r>
            <a:r>
              <a:rPr lang="en-US" sz="1600" b="1" dirty="0">
                <a:solidFill>
                  <a:srgbClr val="002060"/>
                </a:solidFill>
              </a:rPr>
              <a:t>130,488</a:t>
            </a:r>
          </a:p>
        </p:txBody>
      </p:sp>
      <p:grpSp>
        <p:nvGrpSpPr>
          <p:cNvPr id="8" name="Group 7"/>
          <p:cNvGrpSpPr/>
          <p:nvPr/>
        </p:nvGrpSpPr>
        <p:grpSpPr>
          <a:xfrm>
            <a:off x="604192" y="332936"/>
            <a:ext cx="10912435" cy="5789341"/>
            <a:chOff x="373487" y="464002"/>
            <a:chExt cx="11389779" cy="5653507"/>
          </a:xfrm>
        </p:grpSpPr>
        <p:sp>
          <p:nvSpPr>
            <p:cNvPr id="9" name="TextBox 8"/>
            <p:cNvSpPr txBox="1"/>
            <p:nvPr/>
          </p:nvSpPr>
          <p:spPr>
            <a:xfrm>
              <a:off x="3238500" y="5847009"/>
              <a:ext cx="8524766" cy="270500"/>
            </a:xfrm>
            <a:prstGeom prst="rect">
              <a:avLst/>
            </a:prstGeom>
            <a:noFill/>
          </p:spPr>
          <p:txBody>
            <a:bodyPr wrap="square" rtlCol="0">
              <a:spAutoFit/>
            </a:bodyPr>
            <a:lstStyle/>
            <a:p>
              <a:pPr algn="r"/>
              <a:r>
                <a:rPr lang="en-US" sz="1200" dirty="0">
                  <a:solidFill>
                    <a:srgbClr val="002060"/>
                  </a:solidFill>
                </a:rPr>
                <a:t>Source: Special Education Federal Child Count, </a:t>
              </a:r>
              <a:r>
                <a:rPr lang="en-US" sz="1200" i="1" dirty="0">
                  <a:solidFill>
                    <a:srgbClr val="002060"/>
                  </a:solidFill>
                </a:rPr>
                <a:t>Office of Superintendent of Public Instruction</a:t>
              </a:r>
              <a:r>
                <a:rPr lang="en-US" sz="1200" dirty="0">
                  <a:solidFill>
                    <a:srgbClr val="002060"/>
                  </a:solidFill>
                </a:rPr>
                <a:t>, 2017 and (Draft) 2018. </a:t>
              </a:r>
            </a:p>
          </p:txBody>
        </p:sp>
        <p:sp>
          <p:nvSpPr>
            <p:cNvPr id="11" name="Title 1"/>
            <p:cNvSpPr txBox="1">
              <a:spLocks/>
            </p:cNvSpPr>
            <p:nvPr/>
          </p:nvSpPr>
          <p:spPr>
            <a:xfrm>
              <a:off x="373487" y="464002"/>
              <a:ext cx="11349939" cy="508686"/>
            </a:xfrm>
            <a:prstGeom prst="rect">
              <a:avLst/>
            </a:prstGeom>
            <a:no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2"/>
                  </a:solidFill>
                  <a:latin typeface="+mj-lt"/>
                  <a:ea typeface="+mj-ea"/>
                  <a:cs typeface="+mj-cs"/>
                </a:defRPr>
              </a:lvl1pPr>
            </a:lstStyle>
            <a:p>
              <a:pPr algn="ctr"/>
              <a:r>
                <a:rPr lang="en-US" sz="2800" b="1" dirty="0">
                  <a:solidFill>
                    <a:srgbClr val="002060"/>
                  </a:solidFill>
                  <a:latin typeface="Segoe UI" panose="020B0502040204020203" pitchFamily="34" charset="0"/>
                  <a:cs typeface="Segoe UI" panose="020B0502040204020203" pitchFamily="34" charset="0"/>
                </a:rPr>
                <a:t>2018 Percentage of WA Students with Disabilities, by Category</a:t>
              </a:r>
            </a:p>
          </p:txBody>
        </p:sp>
      </p:grpSp>
    </p:spTree>
    <p:extLst>
      <p:ext uri="{BB962C8B-B14F-4D97-AF65-F5344CB8AC3E}">
        <p14:creationId xmlns:p14="http://schemas.microsoft.com/office/powerpoint/2010/main" val="277820976"/>
      </p:ext>
    </p:extLst>
  </p:cSld>
  <p:clrMapOvr>
    <a:masterClrMapping/>
  </p:clrMapOvr>
</p:sld>
</file>

<file path=ppt/theme/theme1.xml><?xml version="1.0" encoding="utf-8"?>
<a:theme xmlns:a="http://schemas.openxmlformats.org/drawingml/2006/main" name="Office Theme">
  <a:themeElements>
    <a:clrScheme name="Custom 2">
      <a:dk1>
        <a:srgbClr val="244A5F"/>
      </a:dk1>
      <a:lt1>
        <a:srgbClr val="06997E"/>
      </a:lt1>
      <a:dk2>
        <a:srgbClr val="3C85C6"/>
      </a:dk2>
      <a:lt2>
        <a:srgbClr val="FFFFFF"/>
      </a:lt2>
      <a:accent1>
        <a:srgbClr val="848382"/>
      </a:accent1>
      <a:accent2>
        <a:srgbClr val="49473B"/>
      </a:accent2>
      <a:accent3>
        <a:srgbClr val="F2C660"/>
      </a:accent3>
      <a:accent4>
        <a:srgbClr val="EF4759"/>
      </a:accent4>
      <a:accent5>
        <a:srgbClr val="FFFFFF"/>
      </a:accent5>
      <a:accent6>
        <a:srgbClr val="FFFFFF"/>
      </a:accent6>
      <a:hlink>
        <a:srgbClr val="3C85C6"/>
      </a:hlink>
      <a:folHlink>
        <a:srgbClr val="3C85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PI Powerpoint template PALATINO 2018 (ADA)">
  <a:themeElements>
    <a:clrScheme name="Custom 1">
      <a:dk1>
        <a:srgbClr val="244A5F"/>
      </a:dk1>
      <a:lt1>
        <a:srgbClr val="06997E"/>
      </a:lt1>
      <a:dk2>
        <a:srgbClr val="3C85C6"/>
      </a:dk2>
      <a:lt2>
        <a:srgbClr val="FFFFFF"/>
      </a:lt2>
      <a:accent1>
        <a:srgbClr val="848382"/>
      </a:accent1>
      <a:accent2>
        <a:srgbClr val="49473B"/>
      </a:accent2>
      <a:accent3>
        <a:srgbClr val="F2C660"/>
      </a:accent3>
      <a:accent4>
        <a:srgbClr val="EF4759"/>
      </a:accent4>
      <a:accent5>
        <a:srgbClr val="FFFFFF"/>
      </a:accent5>
      <a:accent6>
        <a:srgbClr val="FFFFFF"/>
      </a:accent6>
      <a:hlink>
        <a:srgbClr val="3C85C6"/>
      </a:hlink>
      <a:folHlink>
        <a:srgbClr val="F2C6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PI Powerpoint template PALATINO 2018 (ADA)" id="{037EE3DC-5CCE-4C6F-8AEC-8A6BFA7F7769}" vid="{3D63CCE0-D39D-4D0E-8330-8C5278D97498}"/>
    </a:ext>
  </a:extLst>
</a:theme>
</file>

<file path=ppt/theme/theme3.xml><?xml version="1.0" encoding="utf-8"?>
<a:theme xmlns:a="http://schemas.openxmlformats.org/drawingml/2006/main" name="1_Office Theme">
  <a:themeElements>
    <a:clrScheme name="Custom 2">
      <a:dk1>
        <a:srgbClr val="244A5F"/>
      </a:dk1>
      <a:lt1>
        <a:srgbClr val="06997E"/>
      </a:lt1>
      <a:dk2>
        <a:srgbClr val="3C85C6"/>
      </a:dk2>
      <a:lt2>
        <a:srgbClr val="FFFFFF"/>
      </a:lt2>
      <a:accent1>
        <a:srgbClr val="848382"/>
      </a:accent1>
      <a:accent2>
        <a:srgbClr val="49473B"/>
      </a:accent2>
      <a:accent3>
        <a:srgbClr val="F2C660"/>
      </a:accent3>
      <a:accent4>
        <a:srgbClr val="EF4759"/>
      </a:accent4>
      <a:accent5>
        <a:srgbClr val="FFFFFF"/>
      </a:accent5>
      <a:accent6>
        <a:srgbClr val="FFFFFF"/>
      </a:accent6>
      <a:hlink>
        <a:srgbClr val="3C85C6"/>
      </a:hlink>
      <a:folHlink>
        <a:srgbClr val="3C85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DE9A79CABB504F9298A94928D08125" ma:contentTypeVersion="1" ma:contentTypeDescription="Create a new document." ma:contentTypeScope="" ma:versionID="7c06e61c39eafb3624237f99f3534577">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F67784-D90B-4416-9BE5-C88ECF5059A2}">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B4D3AE-6630-4311-824A-E112BCE65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8C3029-1FA2-4406-860F-06D205966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3783</TotalTime>
  <Words>2490</Words>
  <Application>Microsoft Macintosh PowerPoint</Application>
  <PresentationFormat>Widescreen</PresentationFormat>
  <Paragraphs>259</Paragraphs>
  <Slides>36</Slides>
  <Notes>34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Arial</vt:lpstr>
      <vt:lpstr>Calibri</vt:lpstr>
      <vt:lpstr>Ink Free</vt:lpstr>
      <vt:lpstr>Lato</vt:lpstr>
      <vt:lpstr>Lucida Handwriting</vt:lpstr>
      <vt:lpstr>Open Sans</vt:lpstr>
      <vt:lpstr>Palatino Linotype</vt:lpstr>
      <vt:lpstr>Segoe UI</vt:lpstr>
      <vt:lpstr>Segoe UI Historic</vt:lpstr>
      <vt:lpstr>Segoe UI Light</vt:lpstr>
      <vt:lpstr>Wingdings</vt:lpstr>
      <vt:lpstr>Office Theme</vt:lpstr>
      <vt:lpstr>OSPI Powerpoint template PALATINO 2018 (ADA)</vt:lpstr>
      <vt:lpstr>1_Office Theme</vt:lpstr>
      <vt:lpstr>High Expectations for Access, Outcomes &amp; Collaboration</vt:lpstr>
      <vt:lpstr>OSPI Values: </vt:lpstr>
      <vt:lpstr>PowerPoint Presentation</vt:lpstr>
      <vt:lpstr>PowerPoint Presentation</vt:lpstr>
      <vt:lpstr>Today’s Conversation:</vt:lpstr>
      <vt:lpstr>PowerPoint Presentation</vt:lpstr>
      <vt:lpstr>Research on Placement</vt:lpstr>
      <vt:lpstr>PowerPoint Presentation</vt:lpstr>
      <vt:lpstr>PowerPoint Presentation</vt:lpstr>
      <vt:lpstr>PowerPoint Presentation</vt:lpstr>
      <vt:lpstr>2018 Percent of LRE category within a specific disability category</vt:lpstr>
      <vt:lpstr>2018 Percent of LRE category by Race/Ethnicity</vt:lpstr>
      <vt:lpstr>Assessment and Accountability</vt:lpstr>
      <vt:lpstr>2017-18 Adjusted Cohort Graduation Rates</vt:lpstr>
      <vt:lpstr>PowerPoint Presentation</vt:lpstr>
      <vt:lpstr>2016-17 Post-School Outcomes for SWDs</vt:lpstr>
      <vt:lpstr>Data: Access</vt:lpstr>
      <vt:lpstr>Stars and wishes</vt:lpstr>
      <vt:lpstr>PowerPoint Presentation</vt:lpstr>
      <vt:lpstr>Systems Change</vt:lpstr>
      <vt:lpstr>OSPI Priorities</vt:lpstr>
      <vt:lpstr>Facilitating Systems Change</vt:lpstr>
      <vt:lpstr>PCG’s Data Use Theory of Action</vt:lpstr>
      <vt:lpstr>The Seven Stages of Concern</vt:lpstr>
      <vt:lpstr>Data Analysis for Continuous School Improvement</vt:lpstr>
      <vt:lpstr>PowerPoint Presentation</vt:lpstr>
      <vt:lpstr>Diving Deeper: State Data</vt:lpstr>
      <vt:lpstr>Diving Deeper: Building Data</vt:lpstr>
      <vt:lpstr>Navigating the Data Reports</vt:lpstr>
      <vt:lpstr>Navigating the Data Reports</vt:lpstr>
      <vt:lpstr>Analyzing 2018 LRE Data</vt:lpstr>
      <vt:lpstr>Building Inclusive Environments</vt:lpstr>
      <vt:lpstr>Data Discussion Questions</vt:lpstr>
      <vt:lpstr>What More Can We Do?</vt:lpstr>
      <vt:lpstr>Thank you!</vt:lpstr>
      <vt:lpstr>Connect with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Olson</dc:creator>
  <cp:lastModifiedBy>Microsoft Office User</cp:lastModifiedBy>
  <cp:revision>403</cp:revision>
  <cp:lastPrinted>2019-01-08T16:53:02Z</cp:lastPrinted>
  <dcterms:created xsi:type="dcterms:W3CDTF">2018-07-25T20:53:30Z</dcterms:created>
  <dcterms:modified xsi:type="dcterms:W3CDTF">2019-07-26T18:41:30Z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0x0101002FDE9A79CABB504F9298A94928D08125</vt:lpwstr>
  </property>
</Properties>
</file>