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15"/>
  </p:notesMasterIdLst>
  <p:sldIdLst>
    <p:sldId id="267" r:id="rId3"/>
    <p:sldId id="268" r:id="rId4"/>
    <p:sldId id="269" r:id="rId5"/>
    <p:sldId id="270" r:id="rId6"/>
    <p:sldId id="271" r:id="rId7"/>
    <p:sldId id="272" r:id="rId8"/>
    <p:sldId id="273" r:id="rId9"/>
    <p:sldId id="274" r:id="rId10"/>
    <p:sldId id="275" r:id="rId11"/>
    <p:sldId id="276" r:id="rId12"/>
    <p:sldId id="277"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925A9686-DA9C-1049-98FA-094A37B0DDB6}">
          <p14:sldIdLst>
            <p14:sldId id="267"/>
            <p14:sldId id="268"/>
            <p14:sldId id="269"/>
            <p14:sldId id="270"/>
            <p14:sldId id="271"/>
            <p14:sldId id="272"/>
            <p14:sldId id="273"/>
            <p14:sldId id="274"/>
            <p14:sldId id="275"/>
            <p14:sldId id="276"/>
            <p14:sldId id="277"/>
            <p14:sldId id="278"/>
          </p14:sldIdLst>
        </p14:section>
        <p14:section name="Light Slides" id="{9660FC21-13CA-9846-9F93-B585594E0063}">
          <p14:sldIdLst/>
        </p14:section>
        <p14:section name="Dark Background" id="{3D735815-BEF6-D54C-B18E-22917378CA1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 Joe" initials="HJ" lastIdx="6" clrIdx="0">
    <p:extLst>
      <p:ext uri="{19B8F6BF-5375-455C-9EA6-DF929625EA0E}">
        <p15:presenceInfo xmlns:p15="http://schemas.microsoft.com/office/powerpoint/2012/main" userId="S-1-5-21-1472932569-214068005-926709054-6829" providerId="AD"/>
      </p:ext>
    </p:extLst>
  </p:cmAuthor>
  <p:cmAuthor id="2" name="Artzi, Lauren" initials="AL"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48698" autoAdjust="0"/>
  </p:normalViewPr>
  <p:slideViewPr>
    <p:cSldViewPr snapToGrid="0" snapToObjects="1">
      <p:cViewPr varScale="1">
        <p:scale>
          <a:sx n="33" d="100"/>
          <a:sy n="33" d="100"/>
        </p:scale>
        <p:origin x="2208" y="24"/>
      </p:cViewPr>
      <p:guideLst/>
    </p:cSldViewPr>
  </p:slideViewPr>
  <p:notesTextViewPr>
    <p:cViewPr>
      <p:scale>
        <a:sx n="1" d="1"/>
        <a:sy n="1" d="1"/>
      </p:scale>
      <p:origin x="0" y="0"/>
    </p:cViewPr>
  </p:notesTextViewPr>
  <p:notesViewPr>
    <p:cSldViewPr snapToGrid="0" snapToObjects="1">
      <p:cViewPr varScale="1">
        <p:scale>
          <a:sx n="83" d="100"/>
          <a:sy n="83" d="100"/>
        </p:scale>
        <p:origin x="349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0" tIns="45715" rIns="91430" bIns="45715" rtlCol="0"/>
          <a:lstStyle>
            <a:lvl1pPr algn="r">
              <a:defRPr sz="1200"/>
            </a:lvl1pPr>
          </a:lstStyle>
          <a:p>
            <a:fld id="{658AF3CA-9A7D-584A-B36E-DFAF0D349DA8}" type="datetimeFigureOut">
              <a:rPr lang="en-US" smtClean="0"/>
              <a:t>8/26/2019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0" tIns="45715" rIns="91430" bIns="45715"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0" tIns="45715" rIns="91430" bIns="45715" rtlCol="0" anchor="b"/>
          <a:lstStyle>
            <a:lvl1pPr algn="r">
              <a:defRPr sz="1200"/>
            </a:lvl1pPr>
          </a:lstStyle>
          <a:p>
            <a:fld id="{51A334E6-EF21-5246-86BD-D563EC6B364D}" type="slidenum">
              <a:rPr lang="en-US" smtClean="0"/>
              <a:t>‹#›</a:t>
            </a:fld>
            <a:endParaRPr lang="en-US" dirty="0"/>
          </a:p>
        </p:txBody>
      </p:sp>
    </p:spTree>
    <p:extLst>
      <p:ext uri="{BB962C8B-B14F-4D97-AF65-F5344CB8AC3E}">
        <p14:creationId xmlns:p14="http://schemas.microsoft.com/office/powerpoint/2010/main" val="12644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Melinda</a:t>
            </a:r>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dirty="0"/>
          </a:p>
        </p:txBody>
      </p:sp>
    </p:spTree>
    <p:extLst>
      <p:ext uri="{BB962C8B-B14F-4D97-AF65-F5344CB8AC3E}">
        <p14:creationId xmlns:p14="http://schemas.microsoft.com/office/powerpoint/2010/main" val="138333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Breakout Session Short Description: </a:t>
            </a:r>
            <a:r>
              <a:rPr lang="en-US" sz="1200" kern="1200" dirty="0">
                <a:solidFill>
                  <a:schemeClr val="tx1"/>
                </a:solidFill>
                <a:effectLst/>
                <a:latin typeface="+mn-lt"/>
                <a:ea typeface="+mn-ea"/>
                <a:cs typeface="+mn-cs"/>
              </a:rPr>
              <a:t>This interactive breakout session will explore why aligning the work and engaging stakeholders are key components to sustaining CEEDAR within different contexts. Participants will consider ways to leverage resources, initiatives, collaborations, and relationships. Including:</a:t>
            </a:r>
          </a:p>
          <a:p>
            <a:pPr lvl="1"/>
            <a:r>
              <a:rPr lang="en-US" sz="1200" kern="1200" dirty="0">
                <a:solidFill>
                  <a:schemeClr val="tx1"/>
                </a:solidFill>
                <a:effectLst/>
                <a:latin typeface="+mn-lt"/>
                <a:ea typeface="+mn-ea"/>
                <a:cs typeface="+mn-cs"/>
              </a:rPr>
              <a:t>Aligning to and leveraging other work or initiatives to further/scale CEEDAR’s goals and better align the groups and efforts </a:t>
            </a:r>
          </a:p>
          <a:p>
            <a:pPr lvl="1"/>
            <a:r>
              <a:rPr lang="en-US" sz="1200" kern="1200" dirty="0">
                <a:solidFill>
                  <a:schemeClr val="tx1"/>
                </a:solidFill>
                <a:effectLst/>
                <a:latin typeface="+mn-lt"/>
                <a:ea typeface="+mn-ea"/>
                <a:cs typeface="+mn-cs"/>
              </a:rPr>
              <a:t>Discussing methods for engaging stakeholders and keeping them engaged in the CEEDAR work</a:t>
            </a:r>
          </a:p>
          <a:p>
            <a:pPr lvl="1"/>
            <a:r>
              <a:rPr lang="en-US" sz="1200" kern="1200" dirty="0">
                <a:solidFill>
                  <a:schemeClr val="tx1"/>
                </a:solidFill>
                <a:effectLst/>
                <a:latin typeface="+mn-lt"/>
                <a:ea typeface="+mn-ea"/>
                <a:cs typeface="+mn-cs"/>
              </a:rPr>
              <a:t>Discussing methods for overcoming barriers to align, leverage, and engage stakeholders</a:t>
            </a:r>
          </a:p>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4</a:t>
            </a:fld>
            <a:endParaRPr lang="en-US" dirty="0"/>
          </a:p>
        </p:txBody>
      </p:sp>
    </p:spTree>
    <p:extLst>
      <p:ext uri="{BB962C8B-B14F-4D97-AF65-F5344CB8AC3E}">
        <p14:creationId xmlns:p14="http://schemas.microsoft.com/office/powerpoint/2010/main" val="322458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Members from Arizona’s SSC will discuss how they are collaborating to implement the High Leverage Practice work with State Systemic Improvement Plan and preservice and in-service professional development initiatives.</a:t>
            </a:r>
          </a:p>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7</a:t>
            </a:fld>
            <a:endParaRPr lang="en-US" dirty="0"/>
          </a:p>
        </p:txBody>
      </p:sp>
    </p:spTree>
    <p:extLst>
      <p:ext uri="{BB962C8B-B14F-4D97-AF65-F5344CB8AC3E}">
        <p14:creationId xmlns:p14="http://schemas.microsoft.com/office/powerpoint/2010/main" val="3650905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Members from Montana’s SSC will discuss how they have engaged stakeholders in their HLP initiative and how they are linking in with the Higher Education Consortium. They will also talk about how they are engaging local partners in the CEEDAR work. </a:t>
            </a:r>
          </a:p>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8</a:t>
            </a:fld>
            <a:endParaRPr lang="en-US" dirty="0"/>
          </a:p>
        </p:txBody>
      </p:sp>
    </p:spTree>
    <p:extLst>
      <p:ext uri="{BB962C8B-B14F-4D97-AF65-F5344CB8AC3E}">
        <p14:creationId xmlns:p14="http://schemas.microsoft.com/office/powerpoint/2010/main" val="991667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10</a:t>
            </a:fld>
            <a:endParaRPr lang="en-US" dirty="0"/>
          </a:p>
        </p:txBody>
      </p:sp>
    </p:spTree>
    <p:extLst>
      <p:ext uri="{BB962C8B-B14F-4D97-AF65-F5344CB8AC3E}">
        <p14:creationId xmlns:p14="http://schemas.microsoft.com/office/powerpoint/2010/main" val="4229827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11</a:t>
            </a:fld>
            <a:endParaRPr lang="en-US" dirty="0"/>
          </a:p>
        </p:txBody>
      </p:sp>
    </p:spTree>
    <p:extLst>
      <p:ext uri="{BB962C8B-B14F-4D97-AF65-F5344CB8AC3E}">
        <p14:creationId xmlns:p14="http://schemas.microsoft.com/office/powerpoint/2010/main" val="3504431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extLst>
      <p:ext uri="{BB962C8B-B14F-4D97-AF65-F5344CB8AC3E}">
        <p14:creationId xmlns:p14="http://schemas.microsoft.com/office/powerpoint/2010/main" val="120104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5E751-DB1E-4F20-8356-E70C45B0B9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468637-D46F-4DD4-B8AB-BFDA7D6B88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C4A969-72C0-43B8-801C-CB2265043067}"/>
              </a:ext>
            </a:extLst>
          </p:cNvPr>
          <p:cNvSpPr>
            <a:spLocks noGrp="1"/>
          </p:cNvSpPr>
          <p:nvPr>
            <p:ph type="dt" sz="half" idx="10"/>
          </p:nvPr>
        </p:nvSpPr>
        <p:spPr/>
        <p:txBody>
          <a:bodyPr/>
          <a:lstStyle/>
          <a:p>
            <a:fld id="{296DA7CF-1496-4623-8AEC-AFFE2AACE3F8}" type="datetimeFigureOut">
              <a:rPr lang="en-US" smtClean="0"/>
              <a:t>8/26/2019</a:t>
            </a:fld>
            <a:endParaRPr lang="en-US" dirty="0"/>
          </a:p>
        </p:txBody>
      </p:sp>
      <p:sp>
        <p:nvSpPr>
          <p:cNvPr id="5" name="Footer Placeholder 4">
            <a:extLst>
              <a:ext uri="{FF2B5EF4-FFF2-40B4-BE49-F238E27FC236}">
                <a16:creationId xmlns:a16="http://schemas.microsoft.com/office/drawing/2014/main" id="{1E6F64C4-2794-499D-8181-A427974978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6E3071-503A-4C30-9A74-F7D2F2342916}"/>
              </a:ext>
            </a:extLst>
          </p:cNvPr>
          <p:cNvSpPr>
            <a:spLocks noGrp="1"/>
          </p:cNvSpPr>
          <p:nvPr>
            <p:ph type="sldNum" sz="quarter" idx="12"/>
          </p:nvPr>
        </p:nvSpPr>
        <p:spPr/>
        <p:txBody>
          <a:bodyPr/>
          <a:lstStyle/>
          <a:p>
            <a:fld id="{C265FA63-F8A6-4FD9-8B62-E1F69F5EDA6E}" type="slidenum">
              <a:rPr lang="en-US" smtClean="0"/>
              <a:t>‹#›</a:t>
            </a:fld>
            <a:endParaRPr lang="en-US" dirty="0"/>
          </a:p>
        </p:txBody>
      </p:sp>
    </p:spTree>
    <p:extLst>
      <p:ext uri="{BB962C8B-B14F-4D97-AF65-F5344CB8AC3E}">
        <p14:creationId xmlns:p14="http://schemas.microsoft.com/office/powerpoint/2010/main" val="215357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35556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850520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5436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8577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2744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32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5E751-DB1E-4F20-8356-E70C45B0B9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468637-D46F-4DD4-B8AB-BFDA7D6B88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C4A969-72C0-43B8-801C-CB2265043067}"/>
              </a:ext>
            </a:extLst>
          </p:cNvPr>
          <p:cNvSpPr>
            <a:spLocks noGrp="1"/>
          </p:cNvSpPr>
          <p:nvPr>
            <p:ph type="dt" sz="half" idx="10"/>
          </p:nvPr>
        </p:nvSpPr>
        <p:spPr/>
        <p:txBody>
          <a:bodyPr/>
          <a:lstStyle/>
          <a:p>
            <a:fld id="{296DA7CF-1496-4623-8AEC-AFFE2AACE3F8}" type="datetimeFigureOut">
              <a:rPr lang="en-US" smtClean="0"/>
              <a:t>8/26/2019</a:t>
            </a:fld>
            <a:endParaRPr lang="en-US" dirty="0"/>
          </a:p>
        </p:txBody>
      </p:sp>
      <p:sp>
        <p:nvSpPr>
          <p:cNvPr id="5" name="Footer Placeholder 4">
            <a:extLst>
              <a:ext uri="{FF2B5EF4-FFF2-40B4-BE49-F238E27FC236}">
                <a16:creationId xmlns:a16="http://schemas.microsoft.com/office/drawing/2014/main" id="{1E6F64C4-2794-499D-8181-A427974978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6E3071-503A-4C30-9A74-F7D2F2342916}"/>
              </a:ext>
            </a:extLst>
          </p:cNvPr>
          <p:cNvSpPr>
            <a:spLocks noGrp="1"/>
          </p:cNvSpPr>
          <p:nvPr>
            <p:ph type="sldNum" sz="quarter" idx="12"/>
          </p:nvPr>
        </p:nvSpPr>
        <p:spPr/>
        <p:txBody>
          <a:bodyPr/>
          <a:lstStyle/>
          <a:p>
            <a:fld id="{C265FA63-F8A6-4FD9-8B62-E1F69F5EDA6E}" type="slidenum">
              <a:rPr lang="en-US" smtClean="0"/>
              <a:t>‹#›</a:t>
            </a:fld>
            <a:endParaRPr lang="en-US" dirty="0"/>
          </a:p>
        </p:txBody>
      </p:sp>
    </p:spTree>
    <p:extLst>
      <p:ext uri="{BB962C8B-B14F-4D97-AF65-F5344CB8AC3E}">
        <p14:creationId xmlns:p14="http://schemas.microsoft.com/office/powerpoint/2010/main" val="2283388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609600" y="1371600"/>
            <a:ext cx="10972800" cy="4663440"/>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p:txBody>
          <a:bodyPr/>
          <a:lstStyle>
            <a:lvl1pPr>
              <a:defRPr baseline="0"/>
            </a:lvl1pPr>
          </a:lstStyle>
          <a:p>
            <a:r>
              <a:rPr lang="en-US" dirty="0"/>
              <a:t>The Title and Content Layout Is Used for Bullet Lists, Tables, Graphs, SmartArt, or Pictures</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
        <p:nvSpPr>
          <p:cNvPr id="22" name="Source Placeholder"/>
          <p:cNvSpPr>
            <a:spLocks noGrp="1"/>
          </p:cNvSpPr>
          <p:nvPr>
            <p:ph type="body" sz="quarter" idx="13" hasCustomPrompt="1"/>
          </p:nvPr>
        </p:nvSpPr>
        <p:spPr>
          <a:xfrm>
            <a:off x="609600" y="6135624"/>
            <a:ext cx="10972800" cy="192024"/>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3636142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dirty="0"/>
          </a:p>
        </p:txBody>
      </p:sp>
    </p:spTree>
    <p:extLst>
      <p:ext uri="{BB962C8B-B14F-4D97-AF65-F5344CB8AC3E}">
        <p14:creationId xmlns:p14="http://schemas.microsoft.com/office/powerpoint/2010/main" val="2091516826"/>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1" r:id="rId3"/>
    <p:sldLayoutId id="2147483652" r:id="rId4"/>
    <p:sldLayoutId id="2147483654" r:id="rId5"/>
    <p:sldLayoutId id="2147483655" r:id="rId6"/>
    <p:sldLayoutId id="2147483662" r:id="rId7"/>
    <p:sldLayoutId id="2147483673" r:id="rId8"/>
    <p:sldLayoutId id="2147483675" r:id="rId9"/>
  </p:sldLayoutIdLst>
  <p:txStyles>
    <p:titleStyle>
      <a:lvl1pPr algn="ctr" defTabSz="914400" rtl="0" eaLnBrk="1" latinLnBrk="0" hangingPunct="1">
        <a:lnSpc>
          <a:spcPct val="90000"/>
        </a:lnSpc>
        <a:spcBef>
          <a:spcPct val="0"/>
        </a:spcBef>
        <a:buNone/>
        <a:defRPr sz="3600" kern="1200" cap="all" baseline="0">
          <a:solidFill>
            <a:schemeClr val="tx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dirty="0"/>
          </a:p>
        </p:txBody>
      </p:sp>
    </p:spTree>
    <p:extLst>
      <p:ext uri="{BB962C8B-B14F-4D97-AF65-F5344CB8AC3E}">
        <p14:creationId xmlns:p14="http://schemas.microsoft.com/office/powerpoint/2010/main" val="458251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 id="2147483672" r:id="rId7"/>
  </p:sldLayoutIdLst>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99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85A1-378A-4109-9ABF-ACAA5A9E652A}"/>
              </a:ext>
            </a:extLst>
          </p:cNvPr>
          <p:cNvSpPr>
            <a:spLocks noGrp="1"/>
          </p:cNvSpPr>
          <p:nvPr>
            <p:ph type="title"/>
          </p:nvPr>
        </p:nvSpPr>
        <p:spPr/>
        <p:txBody>
          <a:bodyPr/>
          <a:lstStyle/>
          <a:p>
            <a:r>
              <a:rPr lang="en-US" dirty="0"/>
              <a:t>Poster Topics</a:t>
            </a:r>
          </a:p>
        </p:txBody>
      </p:sp>
      <p:sp>
        <p:nvSpPr>
          <p:cNvPr id="3" name="Content Placeholder 2">
            <a:extLst>
              <a:ext uri="{FF2B5EF4-FFF2-40B4-BE49-F238E27FC236}">
                <a16:creationId xmlns:a16="http://schemas.microsoft.com/office/drawing/2014/main" id="{227B5665-8CF5-4751-861D-B09C9083A2E9}"/>
              </a:ext>
            </a:extLst>
          </p:cNvPr>
          <p:cNvSpPr>
            <a:spLocks noGrp="1"/>
          </p:cNvSpPr>
          <p:nvPr>
            <p:ph idx="1"/>
          </p:nvPr>
        </p:nvSpPr>
        <p:spPr/>
        <p:txBody>
          <a:bodyPr/>
          <a:lstStyle/>
          <a:p>
            <a:pPr lvl="0"/>
            <a:r>
              <a:rPr lang="en-US" dirty="0"/>
              <a:t>Aligning to other initiatives</a:t>
            </a:r>
          </a:p>
          <a:p>
            <a:pPr lvl="0"/>
            <a:r>
              <a:rPr lang="en-US" dirty="0"/>
              <a:t>Leveraging resources</a:t>
            </a:r>
          </a:p>
          <a:p>
            <a:pPr lvl="0"/>
            <a:r>
              <a:rPr lang="en-US" dirty="0"/>
              <a:t>Engaging stakeholders</a:t>
            </a:r>
          </a:p>
          <a:p>
            <a:pPr lvl="0"/>
            <a:r>
              <a:rPr lang="en-US" dirty="0"/>
              <a:t>Overcoming barriers with alignment  </a:t>
            </a:r>
          </a:p>
          <a:p>
            <a:pPr marL="0" indent="0">
              <a:buNone/>
            </a:pPr>
            <a:endParaRPr lang="en-US" dirty="0"/>
          </a:p>
        </p:txBody>
      </p:sp>
    </p:spTree>
    <p:extLst>
      <p:ext uri="{BB962C8B-B14F-4D97-AF65-F5344CB8AC3E}">
        <p14:creationId xmlns:p14="http://schemas.microsoft.com/office/powerpoint/2010/main" val="4024950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83C3-1414-4DF8-8607-28FBAE1D98F8}"/>
              </a:ext>
            </a:extLst>
          </p:cNvPr>
          <p:cNvSpPr>
            <a:spLocks noGrp="1"/>
          </p:cNvSpPr>
          <p:nvPr>
            <p:ph type="title"/>
          </p:nvPr>
        </p:nvSpPr>
        <p:spPr/>
        <p:txBody>
          <a:bodyPr/>
          <a:lstStyle/>
          <a:p>
            <a:r>
              <a:rPr lang="en-US" dirty="0"/>
              <a:t>Closing Connections</a:t>
            </a:r>
          </a:p>
        </p:txBody>
      </p:sp>
      <p:sp>
        <p:nvSpPr>
          <p:cNvPr id="3" name="Content Placeholder 2">
            <a:extLst>
              <a:ext uri="{FF2B5EF4-FFF2-40B4-BE49-F238E27FC236}">
                <a16:creationId xmlns:a16="http://schemas.microsoft.com/office/drawing/2014/main" id="{033F5102-B2E3-493C-BD21-8E4A0E5025F6}"/>
              </a:ext>
            </a:extLst>
          </p:cNvPr>
          <p:cNvSpPr>
            <a:spLocks noGrp="1"/>
          </p:cNvSpPr>
          <p:nvPr>
            <p:ph idx="1"/>
          </p:nvPr>
        </p:nvSpPr>
        <p:spPr/>
        <p:txBody>
          <a:bodyPr/>
          <a:lstStyle/>
          <a:p>
            <a:pPr lvl="1"/>
            <a:r>
              <a:rPr lang="en-US" dirty="0"/>
              <a:t>Process what was shared and how it applies to own context</a:t>
            </a:r>
          </a:p>
          <a:p>
            <a:pPr lvl="1"/>
            <a:r>
              <a:rPr lang="en-US" dirty="0"/>
              <a:t>Discuss </a:t>
            </a:r>
            <a:r>
              <a:rPr lang="en-US" dirty="0" err="1"/>
              <a:t>actionables</a:t>
            </a:r>
            <a:r>
              <a:rPr lang="en-US" dirty="0"/>
              <a:t> to take to team time at the convening</a:t>
            </a:r>
          </a:p>
          <a:p>
            <a:pPr lvl="1"/>
            <a:r>
              <a:rPr lang="en-US" dirty="0"/>
              <a:t>Write down, what is important to share with my team that helps my context, lessons learned or things to avoid? </a:t>
            </a:r>
          </a:p>
          <a:p>
            <a:pPr lvl="1"/>
            <a:r>
              <a:rPr lang="en-US" dirty="0"/>
              <a:t>Consider networking.  Who should I connect with later/ when and what should I follow up?  </a:t>
            </a:r>
          </a:p>
          <a:p>
            <a:endParaRPr lang="en-US" dirty="0"/>
          </a:p>
        </p:txBody>
      </p:sp>
    </p:spTree>
    <p:extLst>
      <p:ext uri="{BB962C8B-B14F-4D97-AF65-F5344CB8AC3E}">
        <p14:creationId xmlns:p14="http://schemas.microsoft.com/office/powerpoint/2010/main" val="1853193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5317A-3339-40A6-8E00-331A49093BC4}"/>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109353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A2FE8-72E8-4A30-8B48-D3AE1F2D3B05}"/>
              </a:ext>
            </a:extLst>
          </p:cNvPr>
          <p:cNvSpPr>
            <a:spLocks noGrp="1"/>
          </p:cNvSpPr>
          <p:nvPr>
            <p:ph type="title"/>
          </p:nvPr>
        </p:nvSpPr>
        <p:spPr/>
        <p:txBody>
          <a:bodyPr>
            <a:normAutofit fontScale="90000"/>
          </a:bodyPr>
          <a:lstStyle/>
          <a:p>
            <a:r>
              <a:rPr lang="en-US" b="1" dirty="0"/>
              <a:t>Sustaining the CEEDAR Work through Connections and Collaborations</a:t>
            </a:r>
            <a:br>
              <a:rPr lang="en-US" dirty="0"/>
            </a:br>
            <a:endParaRPr lang="en-US" dirty="0"/>
          </a:p>
        </p:txBody>
      </p:sp>
    </p:spTree>
    <p:extLst>
      <p:ext uri="{BB962C8B-B14F-4D97-AF65-F5344CB8AC3E}">
        <p14:creationId xmlns:p14="http://schemas.microsoft.com/office/powerpoint/2010/main" val="4016679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F640-7A16-4877-90F3-E77E62A3430C}"/>
              </a:ext>
            </a:extLst>
          </p:cNvPr>
          <p:cNvSpPr>
            <a:spLocks noGrp="1"/>
          </p:cNvSpPr>
          <p:nvPr>
            <p:ph type="title"/>
          </p:nvPr>
        </p:nvSpPr>
        <p:spPr/>
        <p:txBody>
          <a:bodyPr/>
          <a:lstStyle/>
          <a:p>
            <a:r>
              <a:rPr lang="en-US" dirty="0"/>
              <a:t>Session Presenters</a:t>
            </a:r>
          </a:p>
        </p:txBody>
      </p:sp>
      <p:sp>
        <p:nvSpPr>
          <p:cNvPr id="3" name="Content Placeholder 2">
            <a:extLst>
              <a:ext uri="{FF2B5EF4-FFF2-40B4-BE49-F238E27FC236}">
                <a16:creationId xmlns:a16="http://schemas.microsoft.com/office/drawing/2014/main" id="{239B9B9D-E280-4B61-A4E9-9559433A4BD1}"/>
              </a:ext>
            </a:extLst>
          </p:cNvPr>
          <p:cNvSpPr>
            <a:spLocks noGrp="1"/>
          </p:cNvSpPr>
          <p:nvPr>
            <p:ph idx="1"/>
          </p:nvPr>
        </p:nvSpPr>
        <p:spPr/>
        <p:txBody>
          <a:bodyPr/>
          <a:lstStyle/>
          <a:p>
            <a:r>
              <a:rPr lang="en-US" b="1" dirty="0"/>
              <a:t>Facilitator: </a:t>
            </a:r>
            <a:r>
              <a:rPr lang="en-US" dirty="0"/>
              <a:t>Lauren Artzi</a:t>
            </a:r>
          </a:p>
          <a:p>
            <a:pPr marL="0" indent="0">
              <a:buNone/>
            </a:pPr>
            <a:endParaRPr lang="en-US" dirty="0"/>
          </a:p>
          <a:p>
            <a:r>
              <a:rPr lang="en-US" b="1" dirty="0"/>
              <a:t>State Teams/Presenters: </a:t>
            </a:r>
            <a:r>
              <a:rPr lang="en-US" dirty="0"/>
              <a:t>Tracey Sridharan, Angel Turoski, Kathleen Puckett, Estee Aiken, Jennifer </a:t>
            </a:r>
            <a:r>
              <a:rPr lang="en-US" dirty="0" err="1"/>
              <a:t>Gresko</a:t>
            </a:r>
            <a:r>
              <a:rPr lang="en-US" dirty="0"/>
              <a:t>, Kim Rice</a:t>
            </a:r>
          </a:p>
          <a:p>
            <a:endParaRPr lang="en-US" dirty="0"/>
          </a:p>
        </p:txBody>
      </p:sp>
    </p:spTree>
    <p:extLst>
      <p:ext uri="{BB962C8B-B14F-4D97-AF65-F5344CB8AC3E}">
        <p14:creationId xmlns:p14="http://schemas.microsoft.com/office/powerpoint/2010/main" val="402739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6ACF-C5A3-4A5E-839A-94EA4F4CB8FB}"/>
              </a:ext>
            </a:extLst>
          </p:cNvPr>
          <p:cNvSpPr>
            <a:spLocks noGrp="1"/>
          </p:cNvSpPr>
          <p:nvPr>
            <p:ph type="title"/>
          </p:nvPr>
        </p:nvSpPr>
        <p:spPr/>
        <p:txBody>
          <a:bodyPr/>
          <a:lstStyle/>
          <a:p>
            <a:r>
              <a:rPr lang="en-US" dirty="0"/>
              <a:t>Session Overview</a:t>
            </a:r>
          </a:p>
        </p:txBody>
      </p:sp>
      <p:sp>
        <p:nvSpPr>
          <p:cNvPr id="3" name="Content Placeholder 2">
            <a:extLst>
              <a:ext uri="{FF2B5EF4-FFF2-40B4-BE49-F238E27FC236}">
                <a16:creationId xmlns:a16="http://schemas.microsoft.com/office/drawing/2014/main" id="{46065FAF-DF48-4224-ADB8-74F7E0A565F7}"/>
              </a:ext>
            </a:extLst>
          </p:cNvPr>
          <p:cNvSpPr>
            <a:spLocks noGrp="1"/>
          </p:cNvSpPr>
          <p:nvPr>
            <p:ph idx="1"/>
          </p:nvPr>
        </p:nvSpPr>
        <p:spPr/>
        <p:txBody>
          <a:bodyPr/>
          <a:lstStyle/>
          <a:p>
            <a:pPr lvl="1"/>
            <a:r>
              <a:rPr lang="en-US" dirty="0"/>
              <a:t>Aligning to and leveraging other work or initiatives to further/scale CEEDAR’s goals and better align the groups and efforts </a:t>
            </a:r>
          </a:p>
          <a:p>
            <a:pPr lvl="1"/>
            <a:r>
              <a:rPr lang="en-US" dirty="0"/>
              <a:t>Discussing methods for engaging stakeholders and keeping them engaged in the CEEDAR work</a:t>
            </a:r>
          </a:p>
          <a:p>
            <a:pPr lvl="1"/>
            <a:r>
              <a:rPr lang="en-US" dirty="0"/>
              <a:t>Discussing methods for overcoming barriers to align, leverage, and engage stakeholders</a:t>
            </a:r>
          </a:p>
          <a:p>
            <a:endParaRPr lang="en-US" dirty="0"/>
          </a:p>
        </p:txBody>
      </p:sp>
    </p:spTree>
    <p:extLst>
      <p:ext uri="{BB962C8B-B14F-4D97-AF65-F5344CB8AC3E}">
        <p14:creationId xmlns:p14="http://schemas.microsoft.com/office/powerpoint/2010/main" val="146636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27D7B-00B7-4ACE-9D35-0440E8962B11}"/>
              </a:ext>
            </a:extLst>
          </p:cNvPr>
          <p:cNvSpPr>
            <a:spLocks noGrp="1"/>
          </p:cNvSpPr>
          <p:nvPr>
            <p:ph type="title"/>
          </p:nvPr>
        </p:nvSpPr>
        <p:spPr/>
        <p:txBody>
          <a:bodyPr/>
          <a:lstStyle/>
          <a:p>
            <a:r>
              <a:rPr lang="en-US" dirty="0"/>
              <a:t>Essential Questions</a:t>
            </a:r>
          </a:p>
        </p:txBody>
      </p:sp>
      <p:sp>
        <p:nvSpPr>
          <p:cNvPr id="3" name="Content Placeholder 2">
            <a:extLst>
              <a:ext uri="{FF2B5EF4-FFF2-40B4-BE49-F238E27FC236}">
                <a16:creationId xmlns:a16="http://schemas.microsoft.com/office/drawing/2014/main" id="{41A28CAF-524D-4AF6-B656-2828408233E5}"/>
              </a:ext>
            </a:extLst>
          </p:cNvPr>
          <p:cNvSpPr>
            <a:spLocks noGrp="1"/>
          </p:cNvSpPr>
          <p:nvPr>
            <p:ph idx="1"/>
          </p:nvPr>
        </p:nvSpPr>
        <p:spPr/>
        <p:txBody>
          <a:bodyPr/>
          <a:lstStyle/>
          <a:p>
            <a:pPr lvl="0"/>
            <a:r>
              <a:rPr lang="en-US" dirty="0"/>
              <a:t>What are ways to leverage other initiatives to sustain the CEEDAR work?</a:t>
            </a:r>
          </a:p>
          <a:p>
            <a:pPr lvl="0"/>
            <a:r>
              <a:rPr lang="en-US" dirty="0"/>
              <a:t>Why is stakeholder engagement a key component to sustaining and aligning CEEDAR?</a:t>
            </a:r>
          </a:p>
          <a:p>
            <a:pPr lvl="0"/>
            <a:r>
              <a:rPr lang="en-US" dirty="0"/>
              <a:t>What are ways to leverage resources to sustain the CEEDAR work?</a:t>
            </a:r>
          </a:p>
          <a:p>
            <a:endParaRPr lang="en-US" dirty="0"/>
          </a:p>
        </p:txBody>
      </p:sp>
    </p:spTree>
    <p:extLst>
      <p:ext uri="{BB962C8B-B14F-4D97-AF65-F5344CB8AC3E}">
        <p14:creationId xmlns:p14="http://schemas.microsoft.com/office/powerpoint/2010/main" val="4098112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80530-E262-4A72-821D-ECE53BD3A32A}"/>
              </a:ext>
            </a:extLst>
          </p:cNvPr>
          <p:cNvSpPr>
            <a:spLocks noGrp="1"/>
          </p:cNvSpPr>
          <p:nvPr>
            <p:ph type="title"/>
          </p:nvPr>
        </p:nvSpPr>
        <p:spPr/>
        <p:txBody>
          <a:bodyPr/>
          <a:lstStyle/>
          <a:p>
            <a:r>
              <a:rPr lang="en-US" dirty="0"/>
              <a:t>Engagement Activity</a:t>
            </a:r>
          </a:p>
        </p:txBody>
      </p:sp>
      <p:sp>
        <p:nvSpPr>
          <p:cNvPr id="3" name="Content Placeholder 2">
            <a:extLst>
              <a:ext uri="{FF2B5EF4-FFF2-40B4-BE49-F238E27FC236}">
                <a16:creationId xmlns:a16="http://schemas.microsoft.com/office/drawing/2014/main" id="{6C76B6B4-25C1-4463-812C-B8862AF56E84}"/>
              </a:ext>
            </a:extLst>
          </p:cNvPr>
          <p:cNvSpPr>
            <a:spLocks noGrp="1"/>
          </p:cNvSpPr>
          <p:nvPr>
            <p:ph idx="1"/>
          </p:nvPr>
        </p:nvSpPr>
        <p:spPr/>
        <p:txBody>
          <a:bodyPr>
            <a:normAutofit/>
          </a:bodyPr>
          <a:lstStyle/>
          <a:p>
            <a:r>
              <a:rPr lang="en-US" dirty="0"/>
              <a:t>Consider your past and present CEEDAR Work. Turn to your table and answer the following question on chart paper:</a:t>
            </a:r>
          </a:p>
          <a:p>
            <a:pPr lvl="1"/>
            <a:r>
              <a:rPr lang="en-US" dirty="0"/>
              <a:t>Is your state focused on the alignment of initiatives that SEAs and EPPs are engage in? If yes, how so and how is that going? If no, what has been the barriers or challenges to the alignment? </a:t>
            </a:r>
          </a:p>
          <a:p>
            <a:pPr lvl="1"/>
            <a:r>
              <a:rPr lang="en-US" sz="2000" dirty="0"/>
              <a:t>How are you reaching out/engaging stakeholders in the CEEDAR work? Who are the appropriate stakeholders to leverage? </a:t>
            </a:r>
          </a:p>
          <a:p>
            <a:endParaRPr lang="en-US" dirty="0"/>
          </a:p>
        </p:txBody>
      </p:sp>
    </p:spTree>
    <p:extLst>
      <p:ext uri="{BB962C8B-B14F-4D97-AF65-F5344CB8AC3E}">
        <p14:creationId xmlns:p14="http://schemas.microsoft.com/office/powerpoint/2010/main" val="188328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D86A-5717-4A47-8FD5-D181A032FAB6}"/>
              </a:ext>
            </a:extLst>
          </p:cNvPr>
          <p:cNvSpPr>
            <a:spLocks noGrp="1"/>
          </p:cNvSpPr>
          <p:nvPr>
            <p:ph type="title"/>
          </p:nvPr>
        </p:nvSpPr>
        <p:spPr/>
        <p:txBody>
          <a:bodyPr>
            <a:normAutofit fontScale="90000"/>
          </a:bodyPr>
          <a:lstStyle/>
          <a:p>
            <a:r>
              <a:rPr lang="en-US" b="1" dirty="0"/>
              <a:t>Sustaining the CEEDAR Work through Connections: Spotlight on Aligning of Initiatives from the Arizona Team </a:t>
            </a:r>
            <a:endParaRPr lang="en-US" dirty="0"/>
          </a:p>
        </p:txBody>
      </p:sp>
      <p:sp>
        <p:nvSpPr>
          <p:cNvPr id="3" name="Content Placeholder 2">
            <a:extLst>
              <a:ext uri="{FF2B5EF4-FFF2-40B4-BE49-F238E27FC236}">
                <a16:creationId xmlns:a16="http://schemas.microsoft.com/office/drawing/2014/main" id="{AD519A95-4A6B-43FD-8B63-9C86A27A42F1}"/>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C711D272-6817-453C-AE24-782A1FB4C918}"/>
              </a:ext>
            </a:extLst>
          </p:cNvPr>
          <p:cNvPicPr>
            <a:picLocks noChangeAspect="1"/>
          </p:cNvPicPr>
          <p:nvPr/>
        </p:nvPicPr>
        <p:blipFill>
          <a:blip r:embed="rId3"/>
          <a:stretch>
            <a:fillRect/>
          </a:stretch>
        </p:blipFill>
        <p:spPr>
          <a:xfrm>
            <a:off x="3812931" y="1825625"/>
            <a:ext cx="6134959" cy="3773000"/>
          </a:xfrm>
          <a:prstGeom prst="rect">
            <a:avLst/>
          </a:prstGeom>
        </p:spPr>
      </p:pic>
    </p:spTree>
    <p:extLst>
      <p:ext uri="{BB962C8B-B14F-4D97-AF65-F5344CB8AC3E}">
        <p14:creationId xmlns:p14="http://schemas.microsoft.com/office/powerpoint/2010/main" val="17960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D99C-365A-4E38-AC34-22405862885D}"/>
              </a:ext>
            </a:extLst>
          </p:cNvPr>
          <p:cNvSpPr>
            <a:spLocks noGrp="1"/>
          </p:cNvSpPr>
          <p:nvPr>
            <p:ph type="title"/>
          </p:nvPr>
        </p:nvSpPr>
        <p:spPr/>
        <p:txBody>
          <a:bodyPr>
            <a:normAutofit fontScale="90000"/>
          </a:bodyPr>
          <a:lstStyle/>
          <a:p>
            <a:r>
              <a:rPr lang="en-US" b="1" dirty="0"/>
              <a:t>Sustaining the CEEDAR Work through Collaborations: Spotlight on Engaging Stakeholders from the Montana Team </a:t>
            </a:r>
            <a:endParaRPr lang="en-US" dirty="0"/>
          </a:p>
        </p:txBody>
      </p:sp>
      <p:pic>
        <p:nvPicPr>
          <p:cNvPr id="4" name="Picture 3">
            <a:extLst>
              <a:ext uri="{FF2B5EF4-FFF2-40B4-BE49-F238E27FC236}">
                <a16:creationId xmlns:a16="http://schemas.microsoft.com/office/drawing/2014/main" id="{8916FA0F-1171-4493-BF94-99E827C6D352}"/>
              </a:ext>
            </a:extLst>
          </p:cNvPr>
          <p:cNvPicPr>
            <a:picLocks noChangeAspect="1"/>
          </p:cNvPicPr>
          <p:nvPr/>
        </p:nvPicPr>
        <p:blipFill>
          <a:blip r:embed="rId3"/>
          <a:stretch>
            <a:fillRect/>
          </a:stretch>
        </p:blipFill>
        <p:spPr>
          <a:xfrm>
            <a:off x="3202965" y="1825625"/>
            <a:ext cx="6527744" cy="4234212"/>
          </a:xfrm>
          <a:prstGeom prst="rect">
            <a:avLst/>
          </a:prstGeom>
        </p:spPr>
      </p:pic>
    </p:spTree>
    <p:extLst>
      <p:ext uri="{BB962C8B-B14F-4D97-AF65-F5344CB8AC3E}">
        <p14:creationId xmlns:p14="http://schemas.microsoft.com/office/powerpoint/2010/main" val="3198479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C0067-2662-48AD-AB55-273CF016AE78}"/>
              </a:ext>
            </a:extLst>
          </p:cNvPr>
          <p:cNvSpPr>
            <a:spLocks noGrp="1"/>
          </p:cNvSpPr>
          <p:nvPr>
            <p:ph type="title"/>
          </p:nvPr>
        </p:nvSpPr>
        <p:spPr/>
        <p:txBody>
          <a:bodyPr/>
          <a:lstStyle/>
          <a:p>
            <a:r>
              <a:rPr lang="en-US" dirty="0"/>
              <a:t>Activity: Gallery Walk </a:t>
            </a:r>
          </a:p>
        </p:txBody>
      </p:sp>
      <p:sp>
        <p:nvSpPr>
          <p:cNvPr id="3" name="Content Placeholder 2">
            <a:extLst>
              <a:ext uri="{FF2B5EF4-FFF2-40B4-BE49-F238E27FC236}">
                <a16:creationId xmlns:a16="http://schemas.microsoft.com/office/drawing/2014/main" id="{076FD719-AE58-4E7F-A64A-D0362A324F5F}"/>
              </a:ext>
            </a:extLst>
          </p:cNvPr>
          <p:cNvSpPr>
            <a:spLocks noGrp="1"/>
          </p:cNvSpPr>
          <p:nvPr>
            <p:ph idx="1"/>
          </p:nvPr>
        </p:nvSpPr>
        <p:spPr/>
        <p:txBody>
          <a:bodyPr/>
          <a:lstStyle/>
          <a:p>
            <a:r>
              <a:rPr lang="en-US" dirty="0"/>
              <a:t>There are posters around the room that specify: Ideas I have, my conversations, my questions I still have. </a:t>
            </a:r>
          </a:p>
          <a:p>
            <a:r>
              <a:rPr lang="en-US" dirty="0"/>
              <a:t>Consider contexts, including rural, and rotate to the posters with teams to engage in conversations and chart ideas on the posters. Teams will rotate to each poster in a gallery walk fashion.</a:t>
            </a:r>
          </a:p>
          <a:p>
            <a:endParaRPr lang="en-US" dirty="0"/>
          </a:p>
        </p:txBody>
      </p:sp>
    </p:spTree>
    <p:extLst>
      <p:ext uri="{BB962C8B-B14F-4D97-AF65-F5344CB8AC3E}">
        <p14:creationId xmlns:p14="http://schemas.microsoft.com/office/powerpoint/2010/main" val="3131002234"/>
      </p:ext>
    </p:extLst>
  </p:cSld>
  <p:clrMapOvr>
    <a:masterClrMapping/>
  </p:clrMapOvr>
</p:sld>
</file>

<file path=ppt/theme/theme1.xml><?xml version="1.0" encoding="utf-8"?>
<a:theme xmlns:a="http://schemas.openxmlformats.org/drawingml/2006/main" name="Light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1059</TotalTime>
  <Words>557</Words>
  <Application>Microsoft Office PowerPoint</Application>
  <PresentationFormat>Widescreen</PresentationFormat>
  <Paragraphs>46</Paragraphs>
  <Slides>12</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Gotham Bold</vt:lpstr>
      <vt:lpstr>Helvetica Neue</vt:lpstr>
      <vt:lpstr>Light Background</vt:lpstr>
      <vt:lpstr>Dark Background</vt:lpstr>
      <vt:lpstr>PowerPoint Presentation</vt:lpstr>
      <vt:lpstr>Sustaining the CEEDAR Work through Connections and Collaborations </vt:lpstr>
      <vt:lpstr>Session Presenters</vt:lpstr>
      <vt:lpstr>Session Overview</vt:lpstr>
      <vt:lpstr>Essential Questions</vt:lpstr>
      <vt:lpstr>Engagement Activity</vt:lpstr>
      <vt:lpstr>Sustaining the CEEDAR Work through Connections: Spotlight on Aligning of Initiatives from the Arizona Team </vt:lpstr>
      <vt:lpstr>Sustaining the CEEDAR Work through Collaborations: Spotlight on Engaging Stakeholders from the Montana Team </vt:lpstr>
      <vt:lpstr>Activity: Gallery Walk </vt:lpstr>
      <vt:lpstr>Poster Topics</vt:lpstr>
      <vt:lpstr>Closing Connections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INSERT TITLE HERE</dc:title>
  <dc:creator>Seitz,Matthew E</dc:creator>
  <cp:lastModifiedBy>linda blanton</cp:lastModifiedBy>
  <cp:revision>161</cp:revision>
  <cp:lastPrinted>2018-06-18T18:04:13Z</cp:lastPrinted>
  <dcterms:created xsi:type="dcterms:W3CDTF">2017-12-28T16:25:01Z</dcterms:created>
  <dcterms:modified xsi:type="dcterms:W3CDTF">2019-08-27T03:20:25Z</dcterms:modified>
</cp:coreProperties>
</file>