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257" r:id="rId2"/>
    <p:sldId id="259" r:id="rId3"/>
    <p:sldId id="262" r:id="rId4"/>
    <p:sldId id="260" r:id="rId5"/>
    <p:sldId id="263" r:id="rId6"/>
    <p:sldId id="264" r:id="rId7"/>
    <p:sldId id="265" r:id="rId8"/>
    <p:sldId id="258" r:id="rId9"/>
    <p:sldId id="266" r:id="rId10"/>
    <p:sldId id="267" r:id="rId11"/>
    <p:sldId id="295" r:id="rId12"/>
    <p:sldId id="290" r:id="rId13"/>
    <p:sldId id="291" r:id="rId14"/>
    <p:sldId id="296" r:id="rId15"/>
    <p:sldId id="297" r:id="rId16"/>
    <p:sldId id="268" r:id="rId17"/>
    <p:sldId id="308" r:id="rId18"/>
    <p:sldId id="307" r:id="rId19"/>
    <p:sldId id="309" r:id="rId20"/>
    <p:sldId id="269" r:id="rId21"/>
    <p:sldId id="270" r:id="rId22"/>
    <p:sldId id="306" r:id="rId23"/>
    <p:sldId id="310" r:id="rId24"/>
    <p:sldId id="292" r:id="rId25"/>
    <p:sldId id="293" r:id="rId26"/>
    <p:sldId id="287" r:id="rId27"/>
    <p:sldId id="298" r:id="rId28"/>
    <p:sldId id="288" r:id="rId29"/>
    <p:sldId id="289" r:id="rId30"/>
    <p:sldId id="311" r:id="rId31"/>
    <p:sldId id="312" r:id="rId32"/>
    <p:sldId id="314" r:id="rId33"/>
    <p:sldId id="315" r:id="rId34"/>
    <p:sldId id="313" r:id="rId35"/>
    <p:sldId id="303" r:id="rId36"/>
    <p:sldId id="271" r:id="rId37"/>
    <p:sldId id="272" r:id="rId38"/>
    <p:sldId id="273" r:id="rId39"/>
    <p:sldId id="274" r:id="rId40"/>
    <p:sldId id="275" r:id="rId41"/>
    <p:sldId id="276" r:id="rId42"/>
    <p:sldId id="277" r:id="rId43"/>
    <p:sldId id="279" r:id="rId44"/>
    <p:sldId id="280" r:id="rId45"/>
    <p:sldId id="281" r:id="rId46"/>
    <p:sldId id="294" r:id="rId47"/>
    <p:sldId id="282" r:id="rId48"/>
    <p:sldId id="286" r:id="rId49"/>
    <p:sldId id="283" r:id="rId50"/>
    <p:sldId id="284" r:id="rId51"/>
    <p:sldId id="285" r:id="rId52"/>
    <p:sldId id="31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8"/>
    <p:restoredTop sz="73210"/>
  </p:normalViewPr>
  <p:slideViewPr>
    <p:cSldViewPr snapToGrid="0" snapToObjects="1">
      <p:cViewPr varScale="1">
        <p:scale>
          <a:sx n="138" d="100"/>
          <a:sy n="138" d="100"/>
        </p:scale>
        <p:origin x="21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714CBE-5425-5441-81AB-C5512A32C78C}" type="doc">
      <dgm:prSet loTypeId="urn:microsoft.com/office/officeart/2005/8/layout/hierarchy2" loCatId="" qsTypeId="urn:microsoft.com/office/officeart/2005/8/quickstyle/simple4" qsCatId="simple" csTypeId="urn:microsoft.com/office/officeart/2005/8/colors/colorful5" csCatId="colorful" phldr="1"/>
      <dgm:spPr/>
      <dgm:t>
        <a:bodyPr/>
        <a:lstStyle/>
        <a:p>
          <a:endParaRPr lang="en-US"/>
        </a:p>
      </dgm:t>
    </dgm:pt>
    <dgm:pt modelId="{AD958ED3-5F8E-A443-95BC-4C899D5D68F4}">
      <dgm:prSet phldrT="[Text]"/>
      <dgm:spPr/>
      <dgm:t>
        <a:bodyPr/>
        <a:lstStyle/>
        <a:p>
          <a:r>
            <a:rPr lang="en-US"/>
            <a:t>Multicultural Education</a:t>
          </a:r>
        </a:p>
      </dgm:t>
    </dgm:pt>
    <dgm:pt modelId="{6023ACDB-BE75-D94B-B2FA-9F1A4920E49F}" type="parTrans" cxnId="{F03CB3C6-3723-B746-A293-8EDF03189FAE}">
      <dgm:prSet/>
      <dgm:spPr/>
      <dgm:t>
        <a:bodyPr/>
        <a:lstStyle/>
        <a:p>
          <a:endParaRPr lang="en-US"/>
        </a:p>
      </dgm:t>
    </dgm:pt>
    <dgm:pt modelId="{689B0B3D-5BD8-B14B-B43D-1C3CD6D9E854}" type="sibTrans" cxnId="{F03CB3C6-3723-B746-A293-8EDF03189FAE}">
      <dgm:prSet/>
      <dgm:spPr/>
      <dgm:t>
        <a:bodyPr/>
        <a:lstStyle/>
        <a:p>
          <a:endParaRPr lang="en-US"/>
        </a:p>
      </dgm:t>
    </dgm:pt>
    <dgm:pt modelId="{56C3CCCA-C610-AD43-AE67-19A3EFFFFCFA}">
      <dgm:prSet phldrT="[Text]"/>
      <dgm:spPr/>
      <dgm:t>
        <a:bodyPr/>
        <a:lstStyle/>
        <a:p>
          <a:r>
            <a:rPr lang="en-US"/>
            <a:t>Content Integration</a:t>
          </a:r>
        </a:p>
      </dgm:t>
    </dgm:pt>
    <dgm:pt modelId="{EBBACFC1-B08B-984C-B572-5953ECAAACEB}" type="parTrans" cxnId="{7F5F6ADB-EB07-0F40-8D9A-16088178DD18}">
      <dgm:prSet/>
      <dgm:spPr/>
      <dgm:t>
        <a:bodyPr/>
        <a:lstStyle/>
        <a:p>
          <a:endParaRPr lang="en-US"/>
        </a:p>
      </dgm:t>
    </dgm:pt>
    <dgm:pt modelId="{CF258A2C-2F87-2F4D-8588-1F698EFAA2A9}" type="sibTrans" cxnId="{7F5F6ADB-EB07-0F40-8D9A-16088178DD18}">
      <dgm:prSet/>
      <dgm:spPr/>
      <dgm:t>
        <a:bodyPr/>
        <a:lstStyle/>
        <a:p>
          <a:endParaRPr lang="en-US"/>
        </a:p>
      </dgm:t>
    </dgm:pt>
    <dgm:pt modelId="{9C82F94A-63CB-1349-81DE-8CB5ED6E7EBD}">
      <dgm:prSet phldrT="[Text]"/>
      <dgm:spPr/>
      <dgm:t>
        <a:bodyPr/>
        <a:lstStyle/>
        <a:p>
          <a:r>
            <a:rPr lang="en-US"/>
            <a:t>Prejudice Reduction</a:t>
          </a:r>
        </a:p>
      </dgm:t>
    </dgm:pt>
    <dgm:pt modelId="{F6494EFE-12EE-324A-BAB0-B20A2729C2A4}" type="parTrans" cxnId="{FC5F650A-3EB7-6349-BBD6-48246B6241D6}">
      <dgm:prSet/>
      <dgm:spPr/>
      <dgm:t>
        <a:bodyPr/>
        <a:lstStyle/>
        <a:p>
          <a:endParaRPr lang="en-US"/>
        </a:p>
      </dgm:t>
    </dgm:pt>
    <dgm:pt modelId="{6B256DD0-8B22-2E4A-8851-6E2B9967DEC0}" type="sibTrans" cxnId="{FC5F650A-3EB7-6349-BBD6-48246B6241D6}">
      <dgm:prSet/>
      <dgm:spPr/>
      <dgm:t>
        <a:bodyPr/>
        <a:lstStyle/>
        <a:p>
          <a:endParaRPr lang="en-US"/>
        </a:p>
      </dgm:t>
    </dgm:pt>
    <dgm:pt modelId="{6039BE96-2CD6-9248-8AE9-1E3FDFF1E53F}">
      <dgm:prSet phldrT="[Text]"/>
      <dgm:spPr/>
      <dgm:t>
        <a:bodyPr/>
        <a:lstStyle/>
        <a:p>
          <a:r>
            <a:rPr lang="en-US"/>
            <a:t>Equity</a:t>
          </a:r>
          <a:r>
            <a:rPr lang="en-US" baseline="0"/>
            <a:t> Pedagogy</a:t>
          </a:r>
          <a:endParaRPr lang="en-US"/>
        </a:p>
      </dgm:t>
    </dgm:pt>
    <dgm:pt modelId="{E21F7559-C779-BB44-9FAE-1952720D01F2}" type="parTrans" cxnId="{78AE0CEB-DF07-014C-95DD-BEC49201F2C2}">
      <dgm:prSet/>
      <dgm:spPr/>
      <dgm:t>
        <a:bodyPr/>
        <a:lstStyle/>
        <a:p>
          <a:endParaRPr lang="en-US"/>
        </a:p>
      </dgm:t>
    </dgm:pt>
    <dgm:pt modelId="{84C8FF00-E541-DC47-AB92-87606BFFE4E2}" type="sibTrans" cxnId="{78AE0CEB-DF07-014C-95DD-BEC49201F2C2}">
      <dgm:prSet/>
      <dgm:spPr/>
      <dgm:t>
        <a:bodyPr/>
        <a:lstStyle/>
        <a:p>
          <a:endParaRPr lang="en-US"/>
        </a:p>
      </dgm:t>
    </dgm:pt>
    <dgm:pt modelId="{810DA78E-EC6D-0142-B2A0-6F4418A85564}">
      <dgm:prSet phldrT="[Text]"/>
      <dgm:spPr/>
      <dgm:t>
        <a:bodyPr/>
        <a:lstStyle/>
        <a:p>
          <a:r>
            <a:rPr lang="en-US"/>
            <a:t>Knowledge Construction Process</a:t>
          </a:r>
        </a:p>
      </dgm:t>
    </dgm:pt>
    <dgm:pt modelId="{3AB8590D-29E2-034F-8FE0-6A2D4DDB4B2E}" type="parTrans" cxnId="{C27AD50F-298D-974D-8905-FB8E851463DC}">
      <dgm:prSet/>
      <dgm:spPr/>
      <dgm:t>
        <a:bodyPr/>
        <a:lstStyle/>
        <a:p>
          <a:endParaRPr lang="en-US"/>
        </a:p>
      </dgm:t>
    </dgm:pt>
    <dgm:pt modelId="{1AF32A69-DDF3-FB49-9C55-07765FBCCFB3}" type="sibTrans" cxnId="{C27AD50F-298D-974D-8905-FB8E851463DC}">
      <dgm:prSet/>
      <dgm:spPr/>
      <dgm:t>
        <a:bodyPr/>
        <a:lstStyle/>
        <a:p>
          <a:endParaRPr lang="en-US"/>
        </a:p>
      </dgm:t>
    </dgm:pt>
    <dgm:pt modelId="{2159BC72-7BB2-D546-9DE5-44AE440033B6}">
      <dgm:prSet phldrT="[Text]"/>
      <dgm:spPr/>
      <dgm:t>
        <a:bodyPr/>
        <a:lstStyle/>
        <a:p>
          <a:r>
            <a:rPr lang="en-US"/>
            <a:t>Empowering School Culture &amp; Social Structure</a:t>
          </a:r>
        </a:p>
      </dgm:t>
    </dgm:pt>
    <dgm:pt modelId="{18FAF8B3-B262-DF42-81E5-6B82BF66A3E8}" type="parTrans" cxnId="{143459C7-C16B-D147-B4B4-68563B82797C}">
      <dgm:prSet/>
      <dgm:spPr/>
      <dgm:t>
        <a:bodyPr/>
        <a:lstStyle/>
        <a:p>
          <a:endParaRPr lang="en-US"/>
        </a:p>
      </dgm:t>
    </dgm:pt>
    <dgm:pt modelId="{1995EA42-6F26-A24F-B5CE-C83BECE85FC5}" type="sibTrans" cxnId="{143459C7-C16B-D147-B4B4-68563B82797C}">
      <dgm:prSet/>
      <dgm:spPr/>
      <dgm:t>
        <a:bodyPr/>
        <a:lstStyle/>
        <a:p>
          <a:endParaRPr lang="en-US"/>
        </a:p>
      </dgm:t>
    </dgm:pt>
    <dgm:pt modelId="{FBEB2B76-0344-4642-867C-10E9F4C89916}" type="pres">
      <dgm:prSet presAssocID="{A1714CBE-5425-5441-81AB-C5512A32C78C}" presName="diagram" presStyleCnt="0">
        <dgm:presLayoutVars>
          <dgm:chPref val="1"/>
          <dgm:dir/>
          <dgm:animOne val="branch"/>
          <dgm:animLvl val="lvl"/>
          <dgm:resizeHandles val="exact"/>
        </dgm:presLayoutVars>
      </dgm:prSet>
      <dgm:spPr/>
    </dgm:pt>
    <dgm:pt modelId="{E823C4A2-5365-8D44-8961-C2A4F23BF496}" type="pres">
      <dgm:prSet presAssocID="{AD958ED3-5F8E-A443-95BC-4C899D5D68F4}" presName="root1" presStyleCnt="0"/>
      <dgm:spPr/>
    </dgm:pt>
    <dgm:pt modelId="{5DE373A9-1F59-3045-A1A0-BBC902604F2A}" type="pres">
      <dgm:prSet presAssocID="{AD958ED3-5F8E-A443-95BC-4C899D5D68F4}" presName="LevelOneTextNode" presStyleLbl="node0" presStyleIdx="0" presStyleCnt="1">
        <dgm:presLayoutVars>
          <dgm:chPref val="3"/>
        </dgm:presLayoutVars>
      </dgm:prSet>
      <dgm:spPr/>
    </dgm:pt>
    <dgm:pt modelId="{5C7A2FD8-6C2E-F649-9809-30C10ECD3631}" type="pres">
      <dgm:prSet presAssocID="{AD958ED3-5F8E-A443-95BC-4C899D5D68F4}" presName="level2hierChild" presStyleCnt="0"/>
      <dgm:spPr/>
    </dgm:pt>
    <dgm:pt modelId="{2ADABDED-7805-0A49-94E4-E537DE6B2AD9}" type="pres">
      <dgm:prSet presAssocID="{EBBACFC1-B08B-984C-B572-5953ECAAACEB}" presName="conn2-1" presStyleLbl="parChTrans1D2" presStyleIdx="0" presStyleCnt="2"/>
      <dgm:spPr/>
    </dgm:pt>
    <dgm:pt modelId="{7BB1E47C-89AD-6840-BFEC-6A578E558969}" type="pres">
      <dgm:prSet presAssocID="{EBBACFC1-B08B-984C-B572-5953ECAAACEB}" presName="connTx" presStyleLbl="parChTrans1D2" presStyleIdx="0" presStyleCnt="2"/>
      <dgm:spPr/>
    </dgm:pt>
    <dgm:pt modelId="{074ABB78-587B-9A4E-A08A-2D6339C5BF47}" type="pres">
      <dgm:prSet presAssocID="{56C3CCCA-C610-AD43-AE67-19A3EFFFFCFA}" presName="root2" presStyleCnt="0"/>
      <dgm:spPr/>
    </dgm:pt>
    <dgm:pt modelId="{F8FB097F-8AB2-E741-98B7-674437557AC2}" type="pres">
      <dgm:prSet presAssocID="{56C3CCCA-C610-AD43-AE67-19A3EFFFFCFA}" presName="LevelTwoTextNode" presStyleLbl="node2" presStyleIdx="0" presStyleCnt="2">
        <dgm:presLayoutVars>
          <dgm:chPref val="3"/>
        </dgm:presLayoutVars>
      </dgm:prSet>
      <dgm:spPr/>
    </dgm:pt>
    <dgm:pt modelId="{B963C43B-3BBA-C948-A56B-B3F5D05A9274}" type="pres">
      <dgm:prSet presAssocID="{56C3CCCA-C610-AD43-AE67-19A3EFFFFCFA}" presName="level3hierChild" presStyleCnt="0"/>
      <dgm:spPr/>
    </dgm:pt>
    <dgm:pt modelId="{31B3D7A2-F685-C041-929E-C2D1989E3F3C}" type="pres">
      <dgm:prSet presAssocID="{F6494EFE-12EE-324A-BAB0-B20A2729C2A4}" presName="conn2-1" presStyleLbl="parChTrans1D3" presStyleIdx="0" presStyleCnt="3"/>
      <dgm:spPr/>
    </dgm:pt>
    <dgm:pt modelId="{144BD464-38EB-B847-9096-68825D7A9D43}" type="pres">
      <dgm:prSet presAssocID="{F6494EFE-12EE-324A-BAB0-B20A2729C2A4}" presName="connTx" presStyleLbl="parChTrans1D3" presStyleIdx="0" presStyleCnt="3"/>
      <dgm:spPr/>
    </dgm:pt>
    <dgm:pt modelId="{C5F59826-F916-0E40-8DFF-AC7A406F0111}" type="pres">
      <dgm:prSet presAssocID="{9C82F94A-63CB-1349-81DE-8CB5ED6E7EBD}" presName="root2" presStyleCnt="0"/>
      <dgm:spPr/>
    </dgm:pt>
    <dgm:pt modelId="{D6D5FC56-DEE3-0646-AA91-2587F84FB641}" type="pres">
      <dgm:prSet presAssocID="{9C82F94A-63CB-1349-81DE-8CB5ED6E7EBD}" presName="LevelTwoTextNode" presStyleLbl="node3" presStyleIdx="0" presStyleCnt="3">
        <dgm:presLayoutVars>
          <dgm:chPref val="3"/>
        </dgm:presLayoutVars>
      </dgm:prSet>
      <dgm:spPr/>
    </dgm:pt>
    <dgm:pt modelId="{4E79F9C4-EFE5-4B49-95D8-F96085C5CBAD}" type="pres">
      <dgm:prSet presAssocID="{9C82F94A-63CB-1349-81DE-8CB5ED6E7EBD}" presName="level3hierChild" presStyleCnt="0"/>
      <dgm:spPr/>
    </dgm:pt>
    <dgm:pt modelId="{121B1FEF-2A4E-C741-8238-B71D367D5272}" type="pres">
      <dgm:prSet presAssocID="{E21F7559-C779-BB44-9FAE-1952720D01F2}" presName="conn2-1" presStyleLbl="parChTrans1D3" presStyleIdx="1" presStyleCnt="3"/>
      <dgm:spPr/>
    </dgm:pt>
    <dgm:pt modelId="{DE418EE6-16E6-4C4A-96AF-855BAF81DC7F}" type="pres">
      <dgm:prSet presAssocID="{E21F7559-C779-BB44-9FAE-1952720D01F2}" presName="connTx" presStyleLbl="parChTrans1D3" presStyleIdx="1" presStyleCnt="3"/>
      <dgm:spPr/>
    </dgm:pt>
    <dgm:pt modelId="{23EACAAD-60E6-6D4B-88FD-F52367F9CBD1}" type="pres">
      <dgm:prSet presAssocID="{6039BE96-2CD6-9248-8AE9-1E3FDFF1E53F}" presName="root2" presStyleCnt="0"/>
      <dgm:spPr/>
    </dgm:pt>
    <dgm:pt modelId="{AFECB788-E0C5-2F41-9E8F-3C346063EB86}" type="pres">
      <dgm:prSet presAssocID="{6039BE96-2CD6-9248-8AE9-1E3FDFF1E53F}" presName="LevelTwoTextNode" presStyleLbl="node3" presStyleIdx="1" presStyleCnt="3">
        <dgm:presLayoutVars>
          <dgm:chPref val="3"/>
        </dgm:presLayoutVars>
      </dgm:prSet>
      <dgm:spPr/>
    </dgm:pt>
    <dgm:pt modelId="{DEDF2CCD-359F-3A41-BDB9-D937C3EEA928}" type="pres">
      <dgm:prSet presAssocID="{6039BE96-2CD6-9248-8AE9-1E3FDFF1E53F}" presName="level3hierChild" presStyleCnt="0"/>
      <dgm:spPr/>
    </dgm:pt>
    <dgm:pt modelId="{87E8617D-5439-DD42-B40B-001D62ED9E44}" type="pres">
      <dgm:prSet presAssocID="{3AB8590D-29E2-034F-8FE0-6A2D4DDB4B2E}" presName="conn2-1" presStyleLbl="parChTrans1D2" presStyleIdx="1" presStyleCnt="2"/>
      <dgm:spPr/>
    </dgm:pt>
    <dgm:pt modelId="{9493E128-4706-5145-8AD8-871EC8137BE9}" type="pres">
      <dgm:prSet presAssocID="{3AB8590D-29E2-034F-8FE0-6A2D4DDB4B2E}" presName="connTx" presStyleLbl="parChTrans1D2" presStyleIdx="1" presStyleCnt="2"/>
      <dgm:spPr/>
    </dgm:pt>
    <dgm:pt modelId="{984E7C0D-563B-7845-8B63-FE8C17FF6C44}" type="pres">
      <dgm:prSet presAssocID="{810DA78E-EC6D-0142-B2A0-6F4418A85564}" presName="root2" presStyleCnt="0"/>
      <dgm:spPr/>
    </dgm:pt>
    <dgm:pt modelId="{C4624E7B-5978-1B47-B689-EDCDC529C0C6}" type="pres">
      <dgm:prSet presAssocID="{810DA78E-EC6D-0142-B2A0-6F4418A85564}" presName="LevelTwoTextNode" presStyleLbl="node2" presStyleIdx="1" presStyleCnt="2">
        <dgm:presLayoutVars>
          <dgm:chPref val="3"/>
        </dgm:presLayoutVars>
      </dgm:prSet>
      <dgm:spPr/>
    </dgm:pt>
    <dgm:pt modelId="{7C9BDBC2-B0C9-2648-85A3-69A321CC45C2}" type="pres">
      <dgm:prSet presAssocID="{810DA78E-EC6D-0142-B2A0-6F4418A85564}" presName="level3hierChild" presStyleCnt="0"/>
      <dgm:spPr/>
    </dgm:pt>
    <dgm:pt modelId="{2B2B4372-E976-C94F-814C-9B875881D2E9}" type="pres">
      <dgm:prSet presAssocID="{18FAF8B3-B262-DF42-81E5-6B82BF66A3E8}" presName="conn2-1" presStyleLbl="parChTrans1D3" presStyleIdx="2" presStyleCnt="3"/>
      <dgm:spPr/>
    </dgm:pt>
    <dgm:pt modelId="{9425A5AC-DDA4-F144-A167-AD8D420789EF}" type="pres">
      <dgm:prSet presAssocID="{18FAF8B3-B262-DF42-81E5-6B82BF66A3E8}" presName="connTx" presStyleLbl="parChTrans1D3" presStyleIdx="2" presStyleCnt="3"/>
      <dgm:spPr/>
    </dgm:pt>
    <dgm:pt modelId="{276A73A5-6544-5F45-94C1-2886CB1B35F5}" type="pres">
      <dgm:prSet presAssocID="{2159BC72-7BB2-D546-9DE5-44AE440033B6}" presName="root2" presStyleCnt="0"/>
      <dgm:spPr/>
    </dgm:pt>
    <dgm:pt modelId="{4C94B000-7050-EB4D-A352-DE71C5DF499E}" type="pres">
      <dgm:prSet presAssocID="{2159BC72-7BB2-D546-9DE5-44AE440033B6}" presName="LevelTwoTextNode" presStyleLbl="node3" presStyleIdx="2" presStyleCnt="3">
        <dgm:presLayoutVars>
          <dgm:chPref val="3"/>
        </dgm:presLayoutVars>
      </dgm:prSet>
      <dgm:spPr/>
    </dgm:pt>
    <dgm:pt modelId="{94381F66-41C2-604E-A91D-CB1D37DFFB62}" type="pres">
      <dgm:prSet presAssocID="{2159BC72-7BB2-D546-9DE5-44AE440033B6}" presName="level3hierChild" presStyleCnt="0"/>
      <dgm:spPr/>
    </dgm:pt>
  </dgm:ptLst>
  <dgm:cxnLst>
    <dgm:cxn modelId="{FC5F650A-3EB7-6349-BBD6-48246B6241D6}" srcId="{56C3CCCA-C610-AD43-AE67-19A3EFFFFCFA}" destId="{9C82F94A-63CB-1349-81DE-8CB5ED6E7EBD}" srcOrd="0" destOrd="0" parTransId="{F6494EFE-12EE-324A-BAB0-B20A2729C2A4}" sibTransId="{6B256DD0-8B22-2E4A-8851-6E2B9967DEC0}"/>
    <dgm:cxn modelId="{C27AD50F-298D-974D-8905-FB8E851463DC}" srcId="{AD958ED3-5F8E-A443-95BC-4C899D5D68F4}" destId="{810DA78E-EC6D-0142-B2A0-6F4418A85564}" srcOrd="1" destOrd="0" parTransId="{3AB8590D-29E2-034F-8FE0-6A2D4DDB4B2E}" sibTransId="{1AF32A69-DDF3-FB49-9C55-07765FBCCFB3}"/>
    <dgm:cxn modelId="{D6A8D022-BE1F-5844-967F-CBFD1F029076}" type="presOf" srcId="{18FAF8B3-B262-DF42-81E5-6B82BF66A3E8}" destId="{9425A5AC-DDA4-F144-A167-AD8D420789EF}" srcOrd="1" destOrd="0" presId="urn:microsoft.com/office/officeart/2005/8/layout/hierarchy2"/>
    <dgm:cxn modelId="{0EFCB336-68F5-5E42-8329-DBD22558FACA}" type="presOf" srcId="{E21F7559-C779-BB44-9FAE-1952720D01F2}" destId="{DE418EE6-16E6-4C4A-96AF-855BAF81DC7F}" srcOrd="1" destOrd="0" presId="urn:microsoft.com/office/officeart/2005/8/layout/hierarchy2"/>
    <dgm:cxn modelId="{BCDAAB42-328A-7540-ABB3-4312FAA58335}" type="presOf" srcId="{EBBACFC1-B08B-984C-B572-5953ECAAACEB}" destId="{2ADABDED-7805-0A49-94E4-E537DE6B2AD9}" srcOrd="0" destOrd="0" presId="urn:microsoft.com/office/officeart/2005/8/layout/hierarchy2"/>
    <dgm:cxn modelId="{3A89985D-327D-7A45-908D-F59D546EFFEF}" type="presOf" srcId="{A1714CBE-5425-5441-81AB-C5512A32C78C}" destId="{FBEB2B76-0344-4642-867C-10E9F4C89916}" srcOrd="0" destOrd="0" presId="urn:microsoft.com/office/officeart/2005/8/layout/hierarchy2"/>
    <dgm:cxn modelId="{E95D1169-9871-7145-8E81-EF72558EFE84}" type="presOf" srcId="{AD958ED3-5F8E-A443-95BC-4C899D5D68F4}" destId="{5DE373A9-1F59-3045-A1A0-BBC902604F2A}" srcOrd="0" destOrd="0" presId="urn:microsoft.com/office/officeart/2005/8/layout/hierarchy2"/>
    <dgm:cxn modelId="{F96FDA74-09C7-7243-9D5E-45AC9452C8DD}" type="presOf" srcId="{6039BE96-2CD6-9248-8AE9-1E3FDFF1E53F}" destId="{AFECB788-E0C5-2F41-9E8F-3C346063EB86}" srcOrd="0" destOrd="0" presId="urn:microsoft.com/office/officeart/2005/8/layout/hierarchy2"/>
    <dgm:cxn modelId="{0C0CAD7C-6430-454E-95A2-359ED186EBCA}" type="presOf" srcId="{EBBACFC1-B08B-984C-B572-5953ECAAACEB}" destId="{7BB1E47C-89AD-6840-BFEC-6A578E558969}" srcOrd="1" destOrd="0" presId="urn:microsoft.com/office/officeart/2005/8/layout/hierarchy2"/>
    <dgm:cxn modelId="{A9E37C86-4F7F-CE4A-9863-35993E872596}" type="presOf" srcId="{3AB8590D-29E2-034F-8FE0-6A2D4DDB4B2E}" destId="{9493E128-4706-5145-8AD8-871EC8137BE9}" srcOrd="1" destOrd="0" presId="urn:microsoft.com/office/officeart/2005/8/layout/hierarchy2"/>
    <dgm:cxn modelId="{717E6D92-EC91-614D-B67D-FBA5D459E358}" type="presOf" srcId="{3AB8590D-29E2-034F-8FE0-6A2D4DDB4B2E}" destId="{87E8617D-5439-DD42-B40B-001D62ED9E44}" srcOrd="0" destOrd="0" presId="urn:microsoft.com/office/officeart/2005/8/layout/hierarchy2"/>
    <dgm:cxn modelId="{8279839E-5F93-314F-9032-9EAD04D0FB99}" type="presOf" srcId="{9C82F94A-63CB-1349-81DE-8CB5ED6E7EBD}" destId="{D6D5FC56-DEE3-0646-AA91-2587F84FB641}" srcOrd="0" destOrd="0" presId="urn:microsoft.com/office/officeart/2005/8/layout/hierarchy2"/>
    <dgm:cxn modelId="{22BE44AA-A3F6-034E-BC1E-9AD3B0B91A0F}" type="presOf" srcId="{E21F7559-C779-BB44-9FAE-1952720D01F2}" destId="{121B1FEF-2A4E-C741-8238-B71D367D5272}" srcOrd="0" destOrd="0" presId="urn:microsoft.com/office/officeart/2005/8/layout/hierarchy2"/>
    <dgm:cxn modelId="{BB49A0BE-B8ED-BD47-B607-ACD87DAB9924}" type="presOf" srcId="{F6494EFE-12EE-324A-BAB0-B20A2729C2A4}" destId="{31B3D7A2-F685-C041-929E-C2D1989E3F3C}" srcOrd="0" destOrd="0" presId="urn:microsoft.com/office/officeart/2005/8/layout/hierarchy2"/>
    <dgm:cxn modelId="{D3E95DC1-F590-DD42-A521-099F60087627}" type="presOf" srcId="{F6494EFE-12EE-324A-BAB0-B20A2729C2A4}" destId="{144BD464-38EB-B847-9096-68825D7A9D43}" srcOrd="1" destOrd="0" presId="urn:microsoft.com/office/officeart/2005/8/layout/hierarchy2"/>
    <dgm:cxn modelId="{F03CB3C6-3723-B746-A293-8EDF03189FAE}" srcId="{A1714CBE-5425-5441-81AB-C5512A32C78C}" destId="{AD958ED3-5F8E-A443-95BC-4C899D5D68F4}" srcOrd="0" destOrd="0" parTransId="{6023ACDB-BE75-D94B-B2FA-9F1A4920E49F}" sibTransId="{689B0B3D-5BD8-B14B-B43D-1C3CD6D9E854}"/>
    <dgm:cxn modelId="{143459C7-C16B-D147-B4B4-68563B82797C}" srcId="{810DA78E-EC6D-0142-B2A0-6F4418A85564}" destId="{2159BC72-7BB2-D546-9DE5-44AE440033B6}" srcOrd="0" destOrd="0" parTransId="{18FAF8B3-B262-DF42-81E5-6B82BF66A3E8}" sibTransId="{1995EA42-6F26-A24F-B5CE-C83BECE85FC5}"/>
    <dgm:cxn modelId="{752EDACD-B9DA-FF46-9489-D8507E079BF2}" type="presOf" srcId="{810DA78E-EC6D-0142-B2A0-6F4418A85564}" destId="{C4624E7B-5978-1B47-B689-EDCDC529C0C6}" srcOrd="0" destOrd="0" presId="urn:microsoft.com/office/officeart/2005/8/layout/hierarchy2"/>
    <dgm:cxn modelId="{7F5F6ADB-EB07-0F40-8D9A-16088178DD18}" srcId="{AD958ED3-5F8E-A443-95BC-4C899D5D68F4}" destId="{56C3CCCA-C610-AD43-AE67-19A3EFFFFCFA}" srcOrd="0" destOrd="0" parTransId="{EBBACFC1-B08B-984C-B572-5953ECAAACEB}" sibTransId="{CF258A2C-2F87-2F4D-8588-1F698EFAA2A9}"/>
    <dgm:cxn modelId="{78AE0CEB-DF07-014C-95DD-BEC49201F2C2}" srcId="{56C3CCCA-C610-AD43-AE67-19A3EFFFFCFA}" destId="{6039BE96-2CD6-9248-8AE9-1E3FDFF1E53F}" srcOrd="1" destOrd="0" parTransId="{E21F7559-C779-BB44-9FAE-1952720D01F2}" sibTransId="{84C8FF00-E541-DC47-AB92-87606BFFE4E2}"/>
    <dgm:cxn modelId="{E577A8F6-AA18-0D4B-AB55-EDA289790D8E}" type="presOf" srcId="{18FAF8B3-B262-DF42-81E5-6B82BF66A3E8}" destId="{2B2B4372-E976-C94F-814C-9B875881D2E9}" srcOrd="0" destOrd="0" presId="urn:microsoft.com/office/officeart/2005/8/layout/hierarchy2"/>
    <dgm:cxn modelId="{0F3DEDF7-ABBD-2143-BA28-DD24E112F327}" type="presOf" srcId="{2159BC72-7BB2-D546-9DE5-44AE440033B6}" destId="{4C94B000-7050-EB4D-A352-DE71C5DF499E}" srcOrd="0" destOrd="0" presId="urn:microsoft.com/office/officeart/2005/8/layout/hierarchy2"/>
    <dgm:cxn modelId="{D0AA14FB-1942-CC4D-88C5-C69046471EA1}" type="presOf" srcId="{56C3CCCA-C610-AD43-AE67-19A3EFFFFCFA}" destId="{F8FB097F-8AB2-E741-98B7-674437557AC2}" srcOrd="0" destOrd="0" presId="urn:microsoft.com/office/officeart/2005/8/layout/hierarchy2"/>
    <dgm:cxn modelId="{F3174067-28FB-8141-B04B-A0983DF40EB7}" type="presParOf" srcId="{FBEB2B76-0344-4642-867C-10E9F4C89916}" destId="{E823C4A2-5365-8D44-8961-C2A4F23BF496}" srcOrd="0" destOrd="0" presId="urn:microsoft.com/office/officeart/2005/8/layout/hierarchy2"/>
    <dgm:cxn modelId="{00AC7784-7F52-5343-9228-81E8D5DD8C58}" type="presParOf" srcId="{E823C4A2-5365-8D44-8961-C2A4F23BF496}" destId="{5DE373A9-1F59-3045-A1A0-BBC902604F2A}" srcOrd="0" destOrd="0" presId="urn:microsoft.com/office/officeart/2005/8/layout/hierarchy2"/>
    <dgm:cxn modelId="{FBC36141-F32E-AC4C-AF7D-0063D09CDC6F}" type="presParOf" srcId="{E823C4A2-5365-8D44-8961-C2A4F23BF496}" destId="{5C7A2FD8-6C2E-F649-9809-30C10ECD3631}" srcOrd="1" destOrd="0" presId="urn:microsoft.com/office/officeart/2005/8/layout/hierarchy2"/>
    <dgm:cxn modelId="{217FDA1F-220F-5948-BEFB-4D6C2B7634B6}" type="presParOf" srcId="{5C7A2FD8-6C2E-F649-9809-30C10ECD3631}" destId="{2ADABDED-7805-0A49-94E4-E537DE6B2AD9}" srcOrd="0" destOrd="0" presId="urn:microsoft.com/office/officeart/2005/8/layout/hierarchy2"/>
    <dgm:cxn modelId="{96A6D4CB-C948-E84A-991C-477AF4C5E096}" type="presParOf" srcId="{2ADABDED-7805-0A49-94E4-E537DE6B2AD9}" destId="{7BB1E47C-89AD-6840-BFEC-6A578E558969}" srcOrd="0" destOrd="0" presId="urn:microsoft.com/office/officeart/2005/8/layout/hierarchy2"/>
    <dgm:cxn modelId="{10848BDA-B58B-D140-9523-E8F7DBF17825}" type="presParOf" srcId="{5C7A2FD8-6C2E-F649-9809-30C10ECD3631}" destId="{074ABB78-587B-9A4E-A08A-2D6339C5BF47}" srcOrd="1" destOrd="0" presId="urn:microsoft.com/office/officeart/2005/8/layout/hierarchy2"/>
    <dgm:cxn modelId="{413DBA3B-6C2A-D442-82E9-B1C10F51B120}" type="presParOf" srcId="{074ABB78-587B-9A4E-A08A-2D6339C5BF47}" destId="{F8FB097F-8AB2-E741-98B7-674437557AC2}" srcOrd="0" destOrd="0" presId="urn:microsoft.com/office/officeart/2005/8/layout/hierarchy2"/>
    <dgm:cxn modelId="{23C99977-B5E4-014A-BA4B-AE4BE9A71AE2}" type="presParOf" srcId="{074ABB78-587B-9A4E-A08A-2D6339C5BF47}" destId="{B963C43B-3BBA-C948-A56B-B3F5D05A9274}" srcOrd="1" destOrd="0" presId="urn:microsoft.com/office/officeart/2005/8/layout/hierarchy2"/>
    <dgm:cxn modelId="{2AC4BA6A-773E-E041-A98C-DC5FD6EFDEE4}" type="presParOf" srcId="{B963C43B-3BBA-C948-A56B-B3F5D05A9274}" destId="{31B3D7A2-F685-C041-929E-C2D1989E3F3C}" srcOrd="0" destOrd="0" presId="urn:microsoft.com/office/officeart/2005/8/layout/hierarchy2"/>
    <dgm:cxn modelId="{99A9EA5C-A14D-7640-AE27-62A5948AE3E2}" type="presParOf" srcId="{31B3D7A2-F685-C041-929E-C2D1989E3F3C}" destId="{144BD464-38EB-B847-9096-68825D7A9D43}" srcOrd="0" destOrd="0" presId="urn:microsoft.com/office/officeart/2005/8/layout/hierarchy2"/>
    <dgm:cxn modelId="{D57F1169-BA76-D34E-8F0C-E471ACC7D48F}" type="presParOf" srcId="{B963C43B-3BBA-C948-A56B-B3F5D05A9274}" destId="{C5F59826-F916-0E40-8DFF-AC7A406F0111}" srcOrd="1" destOrd="0" presId="urn:microsoft.com/office/officeart/2005/8/layout/hierarchy2"/>
    <dgm:cxn modelId="{FAEF5D8D-9668-8545-962C-E3F0636A74A4}" type="presParOf" srcId="{C5F59826-F916-0E40-8DFF-AC7A406F0111}" destId="{D6D5FC56-DEE3-0646-AA91-2587F84FB641}" srcOrd="0" destOrd="0" presId="urn:microsoft.com/office/officeart/2005/8/layout/hierarchy2"/>
    <dgm:cxn modelId="{CF5A2B63-1669-4C48-94BD-1BDDCF0C8F56}" type="presParOf" srcId="{C5F59826-F916-0E40-8DFF-AC7A406F0111}" destId="{4E79F9C4-EFE5-4B49-95D8-F96085C5CBAD}" srcOrd="1" destOrd="0" presId="urn:microsoft.com/office/officeart/2005/8/layout/hierarchy2"/>
    <dgm:cxn modelId="{632E0FCA-3305-AE49-AB0D-4F97BEAA92C7}" type="presParOf" srcId="{B963C43B-3BBA-C948-A56B-B3F5D05A9274}" destId="{121B1FEF-2A4E-C741-8238-B71D367D5272}" srcOrd="2" destOrd="0" presId="urn:microsoft.com/office/officeart/2005/8/layout/hierarchy2"/>
    <dgm:cxn modelId="{4F2D5F17-FA17-6945-8A00-14321B8050A7}" type="presParOf" srcId="{121B1FEF-2A4E-C741-8238-B71D367D5272}" destId="{DE418EE6-16E6-4C4A-96AF-855BAF81DC7F}" srcOrd="0" destOrd="0" presId="urn:microsoft.com/office/officeart/2005/8/layout/hierarchy2"/>
    <dgm:cxn modelId="{188F78FD-F601-5446-9476-4C4FEFB7E613}" type="presParOf" srcId="{B963C43B-3BBA-C948-A56B-B3F5D05A9274}" destId="{23EACAAD-60E6-6D4B-88FD-F52367F9CBD1}" srcOrd="3" destOrd="0" presId="urn:microsoft.com/office/officeart/2005/8/layout/hierarchy2"/>
    <dgm:cxn modelId="{E8A23E85-7506-3044-979D-341A4EDD78FC}" type="presParOf" srcId="{23EACAAD-60E6-6D4B-88FD-F52367F9CBD1}" destId="{AFECB788-E0C5-2F41-9E8F-3C346063EB86}" srcOrd="0" destOrd="0" presId="urn:microsoft.com/office/officeart/2005/8/layout/hierarchy2"/>
    <dgm:cxn modelId="{794A429B-CD9A-684A-853E-663748D99502}" type="presParOf" srcId="{23EACAAD-60E6-6D4B-88FD-F52367F9CBD1}" destId="{DEDF2CCD-359F-3A41-BDB9-D937C3EEA928}" srcOrd="1" destOrd="0" presId="urn:microsoft.com/office/officeart/2005/8/layout/hierarchy2"/>
    <dgm:cxn modelId="{B44A68AC-1B5E-6F45-B847-6BEAC40D284A}" type="presParOf" srcId="{5C7A2FD8-6C2E-F649-9809-30C10ECD3631}" destId="{87E8617D-5439-DD42-B40B-001D62ED9E44}" srcOrd="2" destOrd="0" presId="urn:microsoft.com/office/officeart/2005/8/layout/hierarchy2"/>
    <dgm:cxn modelId="{61E5B9CF-D683-8645-91AC-46E08881958B}" type="presParOf" srcId="{87E8617D-5439-DD42-B40B-001D62ED9E44}" destId="{9493E128-4706-5145-8AD8-871EC8137BE9}" srcOrd="0" destOrd="0" presId="urn:microsoft.com/office/officeart/2005/8/layout/hierarchy2"/>
    <dgm:cxn modelId="{4C59C774-A25F-644A-AF50-EB15D7DB6E67}" type="presParOf" srcId="{5C7A2FD8-6C2E-F649-9809-30C10ECD3631}" destId="{984E7C0D-563B-7845-8B63-FE8C17FF6C44}" srcOrd="3" destOrd="0" presId="urn:microsoft.com/office/officeart/2005/8/layout/hierarchy2"/>
    <dgm:cxn modelId="{D615B646-94BA-614F-893D-764BABFAB215}" type="presParOf" srcId="{984E7C0D-563B-7845-8B63-FE8C17FF6C44}" destId="{C4624E7B-5978-1B47-B689-EDCDC529C0C6}" srcOrd="0" destOrd="0" presId="urn:microsoft.com/office/officeart/2005/8/layout/hierarchy2"/>
    <dgm:cxn modelId="{489874B9-41F2-E845-B537-3FC88F75BA7F}" type="presParOf" srcId="{984E7C0D-563B-7845-8B63-FE8C17FF6C44}" destId="{7C9BDBC2-B0C9-2648-85A3-69A321CC45C2}" srcOrd="1" destOrd="0" presId="urn:microsoft.com/office/officeart/2005/8/layout/hierarchy2"/>
    <dgm:cxn modelId="{2ED6D7CA-16EB-7D48-A151-D47CD885AEBD}" type="presParOf" srcId="{7C9BDBC2-B0C9-2648-85A3-69A321CC45C2}" destId="{2B2B4372-E976-C94F-814C-9B875881D2E9}" srcOrd="0" destOrd="0" presId="urn:microsoft.com/office/officeart/2005/8/layout/hierarchy2"/>
    <dgm:cxn modelId="{BF68CA9A-C1B3-F04E-908F-E843FB214EAA}" type="presParOf" srcId="{2B2B4372-E976-C94F-814C-9B875881D2E9}" destId="{9425A5AC-DDA4-F144-A167-AD8D420789EF}" srcOrd="0" destOrd="0" presId="urn:microsoft.com/office/officeart/2005/8/layout/hierarchy2"/>
    <dgm:cxn modelId="{52BDA1CC-1BE8-C948-B671-F6623EB0FA08}" type="presParOf" srcId="{7C9BDBC2-B0C9-2648-85A3-69A321CC45C2}" destId="{276A73A5-6544-5F45-94C1-2886CB1B35F5}" srcOrd="1" destOrd="0" presId="urn:microsoft.com/office/officeart/2005/8/layout/hierarchy2"/>
    <dgm:cxn modelId="{48B45CD9-0CEA-9A4E-9EBF-A1DCE769F87A}" type="presParOf" srcId="{276A73A5-6544-5F45-94C1-2886CB1B35F5}" destId="{4C94B000-7050-EB4D-A352-DE71C5DF499E}" srcOrd="0" destOrd="0" presId="urn:microsoft.com/office/officeart/2005/8/layout/hierarchy2"/>
    <dgm:cxn modelId="{23B17C98-9625-314C-950F-53B365F69CE0}" type="presParOf" srcId="{276A73A5-6544-5F45-94C1-2886CB1B35F5}" destId="{94381F66-41C2-604E-A91D-CB1D37DFFB6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86B4FD-F887-4A19-82F3-5C1BB42C130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8627618-680E-423A-9D7A-EE5CB6D14D2A}">
      <dgm:prSet/>
      <dgm:spPr/>
      <dgm:t>
        <a:bodyPr/>
        <a:lstStyle/>
        <a:p>
          <a:r>
            <a:rPr lang="en-US" b="1">
              <a:latin typeface="+mn-lt"/>
            </a:rPr>
            <a:t>Content integration </a:t>
          </a:r>
          <a:r>
            <a:rPr lang="en-US">
              <a:latin typeface="+mn-lt"/>
            </a:rPr>
            <a:t>deals with the extent to which teachers use examples and content from a variety of cultures and groups to illustrate key concepts, generalizations, and issues within their subject areas or disciplines. </a:t>
          </a:r>
        </a:p>
      </dgm:t>
    </dgm:pt>
    <dgm:pt modelId="{A4A4B6F3-1BC9-4C33-8624-943721D769DB}" type="parTrans" cxnId="{9D1EA367-4A1A-4336-A0E5-CA62A1FCE31E}">
      <dgm:prSet/>
      <dgm:spPr/>
      <dgm:t>
        <a:bodyPr/>
        <a:lstStyle/>
        <a:p>
          <a:endParaRPr lang="en-US">
            <a:latin typeface="+mn-lt"/>
          </a:endParaRPr>
        </a:p>
      </dgm:t>
    </dgm:pt>
    <dgm:pt modelId="{CD66E3B4-B770-410B-890F-C1C0938E6F5B}" type="sibTrans" cxnId="{9D1EA367-4A1A-4336-A0E5-CA62A1FCE31E}">
      <dgm:prSet phldrT="1" phldr="0"/>
      <dgm:spPr/>
      <dgm:t>
        <a:bodyPr/>
        <a:lstStyle/>
        <a:p>
          <a:endParaRPr lang="en-US">
            <a:latin typeface="+mn-lt"/>
          </a:endParaRPr>
        </a:p>
      </dgm:t>
    </dgm:pt>
    <dgm:pt modelId="{3AFCCF54-54D6-4F95-978A-373EF4955F42}">
      <dgm:prSet/>
      <dgm:spPr/>
      <dgm:t>
        <a:bodyPr/>
        <a:lstStyle/>
        <a:p>
          <a:r>
            <a:rPr lang="en-US">
              <a:latin typeface="+mn-lt"/>
            </a:rPr>
            <a:t>The </a:t>
          </a:r>
          <a:r>
            <a:rPr lang="en-US" b="1">
              <a:latin typeface="+mn-lt"/>
            </a:rPr>
            <a:t>knowledge construction process </a:t>
          </a:r>
          <a:r>
            <a:rPr lang="en-US">
              <a:latin typeface="+mn-lt"/>
            </a:rPr>
            <a:t>describes how teachers help students to understand, investigate, and determine how the biases, frames of reference, and perspectives within a discipline influence the ways in which knowledge is constructed within it (Banks, 1996). Students also learn how to build knowledge themselves in this dimension. </a:t>
          </a:r>
        </a:p>
      </dgm:t>
    </dgm:pt>
    <dgm:pt modelId="{D284EC4E-AC4E-4E8D-AC15-4065098FA101}" type="parTrans" cxnId="{C24CCFBA-6421-4BC6-90A2-19595E425E7A}">
      <dgm:prSet/>
      <dgm:spPr/>
      <dgm:t>
        <a:bodyPr/>
        <a:lstStyle/>
        <a:p>
          <a:endParaRPr lang="en-US">
            <a:latin typeface="+mn-lt"/>
          </a:endParaRPr>
        </a:p>
      </dgm:t>
    </dgm:pt>
    <dgm:pt modelId="{7EAD6084-5BD2-4B3A-8F60-3D9FD15BA8BB}" type="sibTrans" cxnId="{C24CCFBA-6421-4BC6-90A2-19595E425E7A}">
      <dgm:prSet phldrT="2" phldr="0"/>
      <dgm:spPr/>
      <dgm:t>
        <a:bodyPr/>
        <a:lstStyle/>
        <a:p>
          <a:endParaRPr lang="en-US">
            <a:latin typeface="+mn-lt"/>
          </a:endParaRPr>
        </a:p>
      </dgm:t>
    </dgm:pt>
    <dgm:pt modelId="{932BB2A5-F206-4965-AB1A-9E4DFC5EB9C3}">
      <dgm:prSet/>
      <dgm:spPr/>
      <dgm:t>
        <a:bodyPr/>
        <a:lstStyle/>
        <a:p>
          <a:r>
            <a:rPr lang="en-US" b="1" dirty="0">
              <a:latin typeface="+mn-lt"/>
            </a:rPr>
            <a:t>Prejudice reduction </a:t>
          </a:r>
          <a:r>
            <a:rPr lang="en-US" dirty="0">
              <a:latin typeface="+mn-lt"/>
            </a:rPr>
            <a:t>describes lessons and activities teachers use to help students to develop positive attitudes toward different racial, ethnic, and cultural groups. Research indicates that lessons, units, and teaching materials that include content about different racial and ethnic groups can help students to develop more positive intergroup attitudes if certain conditions exist in the teaching situation (Banks, 1995b). These conditions include positive images of the ethnic groups in the materials and use multiethnic materials in a consistent and sequential way.</a:t>
          </a:r>
        </a:p>
      </dgm:t>
    </dgm:pt>
    <dgm:pt modelId="{F1F342E4-BDF7-4567-99A5-FFEDF3C4E92B}" type="parTrans" cxnId="{C4651C25-8B7E-4246-B6D0-805F47113E07}">
      <dgm:prSet/>
      <dgm:spPr/>
      <dgm:t>
        <a:bodyPr/>
        <a:lstStyle/>
        <a:p>
          <a:endParaRPr lang="en-US">
            <a:latin typeface="+mn-lt"/>
          </a:endParaRPr>
        </a:p>
      </dgm:t>
    </dgm:pt>
    <dgm:pt modelId="{70E91CB6-CD8E-4B94-B1B5-8CA07D20E20B}" type="sibTrans" cxnId="{C4651C25-8B7E-4246-B6D0-805F47113E07}">
      <dgm:prSet phldrT="3" phldr="0"/>
      <dgm:spPr/>
      <dgm:t>
        <a:bodyPr/>
        <a:lstStyle/>
        <a:p>
          <a:endParaRPr lang="en-US">
            <a:latin typeface="+mn-lt"/>
          </a:endParaRPr>
        </a:p>
      </dgm:t>
    </dgm:pt>
    <dgm:pt modelId="{24463CA4-F8D0-42D5-8C75-6C163FF3DF44}">
      <dgm:prSet/>
      <dgm:spPr/>
      <dgm:t>
        <a:bodyPr/>
        <a:lstStyle/>
        <a:p>
          <a:r>
            <a:rPr lang="en-US" dirty="0">
              <a:latin typeface="+mn-lt"/>
            </a:rPr>
            <a:t>An </a:t>
          </a:r>
          <a:r>
            <a:rPr lang="en-US" b="1" dirty="0">
              <a:latin typeface="+mn-lt"/>
            </a:rPr>
            <a:t>equity pedagogy </a:t>
          </a:r>
          <a:r>
            <a:rPr lang="en-US" dirty="0">
              <a:latin typeface="+mn-lt"/>
            </a:rPr>
            <a:t>exists when teachers modify their teaching in ways that will facilitate the academic achievement of students from diverse racial, cultural, and social-class groups (Banks &amp; Banks, 1995). Research indicates that the academic achievement of African-American and Mexican-American students increases when cooperative teaching activities and strategies, rather than competitive ones, are used in instruction (Aronson &amp; Gonzalez, 1988). Cooperative learning activities also help all students, including middle-class White students, to develop more positive racial attitudes. </a:t>
          </a:r>
        </a:p>
      </dgm:t>
    </dgm:pt>
    <dgm:pt modelId="{F07CA8FF-1614-4D2C-8AF8-FB0D2F815617}" type="parTrans" cxnId="{B53EDA48-9127-4B08-8F3C-7DD34F4D69DD}">
      <dgm:prSet/>
      <dgm:spPr/>
      <dgm:t>
        <a:bodyPr/>
        <a:lstStyle/>
        <a:p>
          <a:endParaRPr lang="en-US">
            <a:latin typeface="+mn-lt"/>
          </a:endParaRPr>
        </a:p>
      </dgm:t>
    </dgm:pt>
    <dgm:pt modelId="{7B97404F-0F87-4A0F-A9A2-6343CA130935}" type="sibTrans" cxnId="{B53EDA48-9127-4B08-8F3C-7DD34F4D69DD}">
      <dgm:prSet phldrT="4" phldr="0"/>
      <dgm:spPr/>
      <dgm:t>
        <a:bodyPr/>
        <a:lstStyle/>
        <a:p>
          <a:endParaRPr lang="en-US">
            <a:latin typeface="+mn-lt"/>
          </a:endParaRPr>
        </a:p>
      </dgm:t>
    </dgm:pt>
    <dgm:pt modelId="{422C9C61-1046-44DA-8584-E7F791E040C5}">
      <dgm:prSet/>
      <dgm:spPr/>
      <dgm:t>
        <a:bodyPr/>
        <a:lstStyle/>
        <a:p>
          <a:r>
            <a:rPr lang="en-US" dirty="0">
              <a:latin typeface="+mn-lt"/>
            </a:rPr>
            <a:t>An </a:t>
          </a:r>
          <a:r>
            <a:rPr lang="en-US" b="1" dirty="0">
              <a:latin typeface="+mn-lt"/>
            </a:rPr>
            <a:t>empowering school culture and social structure </a:t>
          </a:r>
          <a:r>
            <a:rPr lang="en-US" dirty="0">
              <a:latin typeface="+mn-lt"/>
            </a:rPr>
            <a:t>exists when the culture and organization of the school transform in ways that enable students from diverse racial, ethnic, and gender groups to experience equality and equal status. Implementing this dimension requires reforming  the total environment of the school, including the attitudes, beliefs, and actions of teachers and administrators; the curriculum and course of study; assessment and testing procedures; and the styles and strategies teachers use. </a:t>
          </a:r>
        </a:p>
      </dgm:t>
    </dgm:pt>
    <dgm:pt modelId="{1BD4F830-87C3-4C49-8494-958B50BE0FD0}" type="parTrans" cxnId="{90767B15-6DD8-48F4-9F7B-2ACDCD16FBA5}">
      <dgm:prSet/>
      <dgm:spPr/>
      <dgm:t>
        <a:bodyPr/>
        <a:lstStyle/>
        <a:p>
          <a:endParaRPr lang="en-US">
            <a:latin typeface="+mn-lt"/>
          </a:endParaRPr>
        </a:p>
      </dgm:t>
    </dgm:pt>
    <dgm:pt modelId="{EE961982-8357-46A6-AD13-5278BE064385}" type="sibTrans" cxnId="{90767B15-6DD8-48F4-9F7B-2ACDCD16FBA5}">
      <dgm:prSet phldrT="5" phldr="0"/>
      <dgm:spPr/>
      <dgm:t>
        <a:bodyPr/>
        <a:lstStyle/>
        <a:p>
          <a:endParaRPr lang="en-US">
            <a:latin typeface="+mn-lt"/>
          </a:endParaRPr>
        </a:p>
      </dgm:t>
    </dgm:pt>
    <dgm:pt modelId="{BAEDC103-5624-0E47-8D78-CAA5DFEFAB5B}" type="pres">
      <dgm:prSet presAssocID="{DA86B4FD-F887-4A19-82F3-5C1BB42C1304}" presName="vert0" presStyleCnt="0">
        <dgm:presLayoutVars>
          <dgm:dir/>
          <dgm:animOne val="branch"/>
          <dgm:animLvl val="lvl"/>
        </dgm:presLayoutVars>
      </dgm:prSet>
      <dgm:spPr/>
    </dgm:pt>
    <dgm:pt modelId="{BC6784A8-E8B7-C942-B056-8CE7B655F8B3}" type="pres">
      <dgm:prSet presAssocID="{78627618-680E-423A-9D7A-EE5CB6D14D2A}" presName="thickLine" presStyleLbl="alignNode1" presStyleIdx="0" presStyleCnt="5"/>
      <dgm:spPr/>
    </dgm:pt>
    <dgm:pt modelId="{E703190E-D538-9049-87EF-B81808D010AC}" type="pres">
      <dgm:prSet presAssocID="{78627618-680E-423A-9D7A-EE5CB6D14D2A}" presName="horz1" presStyleCnt="0"/>
      <dgm:spPr/>
    </dgm:pt>
    <dgm:pt modelId="{56694CA6-FAF2-724F-9056-E58DD98231C8}" type="pres">
      <dgm:prSet presAssocID="{78627618-680E-423A-9D7A-EE5CB6D14D2A}" presName="tx1" presStyleLbl="revTx" presStyleIdx="0" presStyleCnt="5"/>
      <dgm:spPr/>
    </dgm:pt>
    <dgm:pt modelId="{BE69FA5F-9EF2-194C-9B41-D738BD9D3CE2}" type="pres">
      <dgm:prSet presAssocID="{78627618-680E-423A-9D7A-EE5CB6D14D2A}" presName="vert1" presStyleCnt="0"/>
      <dgm:spPr/>
    </dgm:pt>
    <dgm:pt modelId="{EC1A1489-A88F-2649-95BF-309CCB2DECC4}" type="pres">
      <dgm:prSet presAssocID="{3AFCCF54-54D6-4F95-978A-373EF4955F42}" presName="thickLine" presStyleLbl="alignNode1" presStyleIdx="1" presStyleCnt="5"/>
      <dgm:spPr/>
    </dgm:pt>
    <dgm:pt modelId="{9D507580-5FF7-7D4A-9E90-F532C4A75B64}" type="pres">
      <dgm:prSet presAssocID="{3AFCCF54-54D6-4F95-978A-373EF4955F42}" presName="horz1" presStyleCnt="0"/>
      <dgm:spPr/>
    </dgm:pt>
    <dgm:pt modelId="{2554237F-B84B-844E-8735-21C3FC20B3F0}" type="pres">
      <dgm:prSet presAssocID="{3AFCCF54-54D6-4F95-978A-373EF4955F42}" presName="tx1" presStyleLbl="revTx" presStyleIdx="1" presStyleCnt="5"/>
      <dgm:spPr/>
    </dgm:pt>
    <dgm:pt modelId="{A5701AB4-026C-9A49-A9D3-06C5010737FE}" type="pres">
      <dgm:prSet presAssocID="{3AFCCF54-54D6-4F95-978A-373EF4955F42}" presName="vert1" presStyleCnt="0"/>
      <dgm:spPr/>
    </dgm:pt>
    <dgm:pt modelId="{2EA8659F-4F93-B74B-86CD-F0ADDAE1D853}" type="pres">
      <dgm:prSet presAssocID="{932BB2A5-F206-4965-AB1A-9E4DFC5EB9C3}" presName="thickLine" presStyleLbl="alignNode1" presStyleIdx="2" presStyleCnt="5"/>
      <dgm:spPr/>
    </dgm:pt>
    <dgm:pt modelId="{4FBB1977-9C1A-5442-83F4-A366C1224319}" type="pres">
      <dgm:prSet presAssocID="{932BB2A5-F206-4965-AB1A-9E4DFC5EB9C3}" presName="horz1" presStyleCnt="0"/>
      <dgm:spPr/>
    </dgm:pt>
    <dgm:pt modelId="{1038D0A6-0672-3841-BD7B-49156A8B7917}" type="pres">
      <dgm:prSet presAssocID="{932BB2A5-F206-4965-AB1A-9E4DFC5EB9C3}" presName="tx1" presStyleLbl="revTx" presStyleIdx="2" presStyleCnt="5"/>
      <dgm:spPr/>
    </dgm:pt>
    <dgm:pt modelId="{C8A64A94-D898-EE47-BF4E-6B9620866A6B}" type="pres">
      <dgm:prSet presAssocID="{932BB2A5-F206-4965-AB1A-9E4DFC5EB9C3}" presName="vert1" presStyleCnt="0"/>
      <dgm:spPr/>
    </dgm:pt>
    <dgm:pt modelId="{3736830E-2B77-9A4B-95A0-FE6041BBACD0}" type="pres">
      <dgm:prSet presAssocID="{24463CA4-F8D0-42D5-8C75-6C163FF3DF44}" presName="thickLine" presStyleLbl="alignNode1" presStyleIdx="3" presStyleCnt="5"/>
      <dgm:spPr/>
    </dgm:pt>
    <dgm:pt modelId="{5748C56F-873E-F943-AA29-B4DA49566637}" type="pres">
      <dgm:prSet presAssocID="{24463CA4-F8D0-42D5-8C75-6C163FF3DF44}" presName="horz1" presStyleCnt="0"/>
      <dgm:spPr/>
    </dgm:pt>
    <dgm:pt modelId="{EEDB6BCF-18A8-9642-B87B-520A530C4822}" type="pres">
      <dgm:prSet presAssocID="{24463CA4-F8D0-42D5-8C75-6C163FF3DF44}" presName="tx1" presStyleLbl="revTx" presStyleIdx="3" presStyleCnt="5"/>
      <dgm:spPr/>
    </dgm:pt>
    <dgm:pt modelId="{4EDF05DC-000F-014D-919E-DB1B2F2964F2}" type="pres">
      <dgm:prSet presAssocID="{24463CA4-F8D0-42D5-8C75-6C163FF3DF44}" presName="vert1" presStyleCnt="0"/>
      <dgm:spPr/>
    </dgm:pt>
    <dgm:pt modelId="{4240559F-884A-4E47-A5E7-80775C6C7224}" type="pres">
      <dgm:prSet presAssocID="{422C9C61-1046-44DA-8584-E7F791E040C5}" presName="thickLine" presStyleLbl="alignNode1" presStyleIdx="4" presStyleCnt="5"/>
      <dgm:spPr/>
    </dgm:pt>
    <dgm:pt modelId="{16734B68-A10E-994F-8C3B-783A59E3AE3F}" type="pres">
      <dgm:prSet presAssocID="{422C9C61-1046-44DA-8584-E7F791E040C5}" presName="horz1" presStyleCnt="0"/>
      <dgm:spPr/>
    </dgm:pt>
    <dgm:pt modelId="{1D47EC86-2CC5-2748-B09A-0E82C812B2A8}" type="pres">
      <dgm:prSet presAssocID="{422C9C61-1046-44DA-8584-E7F791E040C5}" presName="tx1" presStyleLbl="revTx" presStyleIdx="4" presStyleCnt="5"/>
      <dgm:spPr/>
    </dgm:pt>
    <dgm:pt modelId="{D80B4F93-8D8B-9B4A-B54D-86396F4C89C0}" type="pres">
      <dgm:prSet presAssocID="{422C9C61-1046-44DA-8584-E7F791E040C5}" presName="vert1" presStyleCnt="0"/>
      <dgm:spPr/>
    </dgm:pt>
  </dgm:ptLst>
  <dgm:cxnLst>
    <dgm:cxn modelId="{90767B15-6DD8-48F4-9F7B-2ACDCD16FBA5}" srcId="{DA86B4FD-F887-4A19-82F3-5C1BB42C1304}" destId="{422C9C61-1046-44DA-8584-E7F791E040C5}" srcOrd="4" destOrd="0" parTransId="{1BD4F830-87C3-4C49-8494-958B50BE0FD0}" sibTransId="{EE961982-8357-46A6-AD13-5278BE064385}"/>
    <dgm:cxn modelId="{C4651C25-8B7E-4246-B6D0-805F47113E07}" srcId="{DA86B4FD-F887-4A19-82F3-5C1BB42C1304}" destId="{932BB2A5-F206-4965-AB1A-9E4DFC5EB9C3}" srcOrd="2" destOrd="0" parTransId="{F1F342E4-BDF7-4567-99A5-FFEDF3C4E92B}" sibTransId="{70E91CB6-CD8E-4B94-B1B5-8CA07D20E20B}"/>
    <dgm:cxn modelId="{B53EDA48-9127-4B08-8F3C-7DD34F4D69DD}" srcId="{DA86B4FD-F887-4A19-82F3-5C1BB42C1304}" destId="{24463CA4-F8D0-42D5-8C75-6C163FF3DF44}" srcOrd="3" destOrd="0" parTransId="{F07CA8FF-1614-4D2C-8AF8-FB0D2F815617}" sibTransId="{7B97404F-0F87-4A0F-A9A2-6343CA130935}"/>
    <dgm:cxn modelId="{9D1EA367-4A1A-4336-A0E5-CA62A1FCE31E}" srcId="{DA86B4FD-F887-4A19-82F3-5C1BB42C1304}" destId="{78627618-680E-423A-9D7A-EE5CB6D14D2A}" srcOrd="0" destOrd="0" parTransId="{A4A4B6F3-1BC9-4C33-8624-943721D769DB}" sibTransId="{CD66E3B4-B770-410B-890F-C1C0938E6F5B}"/>
    <dgm:cxn modelId="{C7AF5B68-D55F-D94C-87F5-0A54BA823404}" type="presOf" srcId="{932BB2A5-F206-4965-AB1A-9E4DFC5EB9C3}" destId="{1038D0A6-0672-3841-BD7B-49156A8B7917}" srcOrd="0" destOrd="0" presId="urn:microsoft.com/office/officeart/2008/layout/LinedList"/>
    <dgm:cxn modelId="{F7D06371-6DAA-6C44-BC1A-817A3AFB42CB}" type="presOf" srcId="{DA86B4FD-F887-4A19-82F3-5C1BB42C1304}" destId="{BAEDC103-5624-0E47-8D78-CAA5DFEFAB5B}" srcOrd="0" destOrd="0" presId="urn:microsoft.com/office/officeart/2008/layout/LinedList"/>
    <dgm:cxn modelId="{98935F9F-759E-6C40-BD64-BA9A8090EADB}" type="presOf" srcId="{422C9C61-1046-44DA-8584-E7F791E040C5}" destId="{1D47EC86-2CC5-2748-B09A-0E82C812B2A8}" srcOrd="0" destOrd="0" presId="urn:microsoft.com/office/officeart/2008/layout/LinedList"/>
    <dgm:cxn modelId="{C24CCFBA-6421-4BC6-90A2-19595E425E7A}" srcId="{DA86B4FD-F887-4A19-82F3-5C1BB42C1304}" destId="{3AFCCF54-54D6-4F95-978A-373EF4955F42}" srcOrd="1" destOrd="0" parTransId="{D284EC4E-AC4E-4E8D-AC15-4065098FA101}" sibTransId="{7EAD6084-5BD2-4B3A-8F60-3D9FD15BA8BB}"/>
    <dgm:cxn modelId="{3F4322CB-8D27-FC43-BFAD-2400545239A5}" type="presOf" srcId="{78627618-680E-423A-9D7A-EE5CB6D14D2A}" destId="{56694CA6-FAF2-724F-9056-E58DD98231C8}" srcOrd="0" destOrd="0" presId="urn:microsoft.com/office/officeart/2008/layout/LinedList"/>
    <dgm:cxn modelId="{82FDC4DE-BEC6-FD4A-AAC0-87B53A262DCA}" type="presOf" srcId="{3AFCCF54-54D6-4F95-978A-373EF4955F42}" destId="{2554237F-B84B-844E-8735-21C3FC20B3F0}" srcOrd="0" destOrd="0" presId="urn:microsoft.com/office/officeart/2008/layout/LinedList"/>
    <dgm:cxn modelId="{E84110F7-9771-6746-A17E-617FD629DDCC}" type="presOf" srcId="{24463CA4-F8D0-42D5-8C75-6C163FF3DF44}" destId="{EEDB6BCF-18A8-9642-B87B-520A530C4822}" srcOrd="0" destOrd="0" presId="urn:microsoft.com/office/officeart/2008/layout/LinedList"/>
    <dgm:cxn modelId="{7B869166-24D8-2440-A3D6-A6FBB18D5376}" type="presParOf" srcId="{BAEDC103-5624-0E47-8D78-CAA5DFEFAB5B}" destId="{BC6784A8-E8B7-C942-B056-8CE7B655F8B3}" srcOrd="0" destOrd="0" presId="urn:microsoft.com/office/officeart/2008/layout/LinedList"/>
    <dgm:cxn modelId="{DBC6ED97-E0F9-3D46-BDB4-98FC82729645}" type="presParOf" srcId="{BAEDC103-5624-0E47-8D78-CAA5DFEFAB5B}" destId="{E703190E-D538-9049-87EF-B81808D010AC}" srcOrd="1" destOrd="0" presId="urn:microsoft.com/office/officeart/2008/layout/LinedList"/>
    <dgm:cxn modelId="{C1C39C8D-5AE0-1645-B974-081846E5CCDA}" type="presParOf" srcId="{E703190E-D538-9049-87EF-B81808D010AC}" destId="{56694CA6-FAF2-724F-9056-E58DD98231C8}" srcOrd="0" destOrd="0" presId="urn:microsoft.com/office/officeart/2008/layout/LinedList"/>
    <dgm:cxn modelId="{C889A287-83DD-0544-9B6F-389184D21024}" type="presParOf" srcId="{E703190E-D538-9049-87EF-B81808D010AC}" destId="{BE69FA5F-9EF2-194C-9B41-D738BD9D3CE2}" srcOrd="1" destOrd="0" presId="urn:microsoft.com/office/officeart/2008/layout/LinedList"/>
    <dgm:cxn modelId="{2B199940-5205-2240-A1A3-5FC93D6DD005}" type="presParOf" srcId="{BAEDC103-5624-0E47-8D78-CAA5DFEFAB5B}" destId="{EC1A1489-A88F-2649-95BF-309CCB2DECC4}" srcOrd="2" destOrd="0" presId="urn:microsoft.com/office/officeart/2008/layout/LinedList"/>
    <dgm:cxn modelId="{82EAB8E0-AEFA-F04C-8DAE-D77AF4A0F0C2}" type="presParOf" srcId="{BAEDC103-5624-0E47-8D78-CAA5DFEFAB5B}" destId="{9D507580-5FF7-7D4A-9E90-F532C4A75B64}" srcOrd="3" destOrd="0" presId="urn:microsoft.com/office/officeart/2008/layout/LinedList"/>
    <dgm:cxn modelId="{1C36579D-2504-2947-A773-703C74CCB678}" type="presParOf" srcId="{9D507580-5FF7-7D4A-9E90-F532C4A75B64}" destId="{2554237F-B84B-844E-8735-21C3FC20B3F0}" srcOrd="0" destOrd="0" presId="urn:microsoft.com/office/officeart/2008/layout/LinedList"/>
    <dgm:cxn modelId="{992A39D9-BED9-084B-BE7B-56C6BB58AD8B}" type="presParOf" srcId="{9D507580-5FF7-7D4A-9E90-F532C4A75B64}" destId="{A5701AB4-026C-9A49-A9D3-06C5010737FE}" srcOrd="1" destOrd="0" presId="urn:microsoft.com/office/officeart/2008/layout/LinedList"/>
    <dgm:cxn modelId="{E1567761-03EB-4C4F-AE30-FF38EE5C1513}" type="presParOf" srcId="{BAEDC103-5624-0E47-8D78-CAA5DFEFAB5B}" destId="{2EA8659F-4F93-B74B-86CD-F0ADDAE1D853}" srcOrd="4" destOrd="0" presId="urn:microsoft.com/office/officeart/2008/layout/LinedList"/>
    <dgm:cxn modelId="{14E1524F-1E80-5E4A-BAFA-9EFA645CAB70}" type="presParOf" srcId="{BAEDC103-5624-0E47-8D78-CAA5DFEFAB5B}" destId="{4FBB1977-9C1A-5442-83F4-A366C1224319}" srcOrd="5" destOrd="0" presId="urn:microsoft.com/office/officeart/2008/layout/LinedList"/>
    <dgm:cxn modelId="{E01F83AC-36E4-AB4E-9486-34589E72DBD9}" type="presParOf" srcId="{4FBB1977-9C1A-5442-83F4-A366C1224319}" destId="{1038D0A6-0672-3841-BD7B-49156A8B7917}" srcOrd="0" destOrd="0" presId="urn:microsoft.com/office/officeart/2008/layout/LinedList"/>
    <dgm:cxn modelId="{7FF60930-5935-AC46-9A6A-B55215EA4803}" type="presParOf" srcId="{4FBB1977-9C1A-5442-83F4-A366C1224319}" destId="{C8A64A94-D898-EE47-BF4E-6B9620866A6B}" srcOrd="1" destOrd="0" presId="urn:microsoft.com/office/officeart/2008/layout/LinedList"/>
    <dgm:cxn modelId="{EBE615ED-D333-E34A-A147-39A283DCC065}" type="presParOf" srcId="{BAEDC103-5624-0E47-8D78-CAA5DFEFAB5B}" destId="{3736830E-2B77-9A4B-95A0-FE6041BBACD0}" srcOrd="6" destOrd="0" presId="urn:microsoft.com/office/officeart/2008/layout/LinedList"/>
    <dgm:cxn modelId="{414BEFFF-AC85-A043-A1A4-7697F28A2853}" type="presParOf" srcId="{BAEDC103-5624-0E47-8D78-CAA5DFEFAB5B}" destId="{5748C56F-873E-F943-AA29-B4DA49566637}" srcOrd="7" destOrd="0" presId="urn:microsoft.com/office/officeart/2008/layout/LinedList"/>
    <dgm:cxn modelId="{EB7C7D25-BB41-8243-8CAD-4D7BDD50ECBA}" type="presParOf" srcId="{5748C56F-873E-F943-AA29-B4DA49566637}" destId="{EEDB6BCF-18A8-9642-B87B-520A530C4822}" srcOrd="0" destOrd="0" presId="urn:microsoft.com/office/officeart/2008/layout/LinedList"/>
    <dgm:cxn modelId="{7DF19050-D6B4-764B-B605-8161BE208C7B}" type="presParOf" srcId="{5748C56F-873E-F943-AA29-B4DA49566637}" destId="{4EDF05DC-000F-014D-919E-DB1B2F2964F2}" srcOrd="1" destOrd="0" presId="urn:microsoft.com/office/officeart/2008/layout/LinedList"/>
    <dgm:cxn modelId="{9A223843-F53F-9646-9723-4B9369D6AAC8}" type="presParOf" srcId="{BAEDC103-5624-0E47-8D78-CAA5DFEFAB5B}" destId="{4240559F-884A-4E47-A5E7-80775C6C7224}" srcOrd="8" destOrd="0" presId="urn:microsoft.com/office/officeart/2008/layout/LinedList"/>
    <dgm:cxn modelId="{34F18CD4-ED64-FC4E-8797-2B4F7E178ED5}" type="presParOf" srcId="{BAEDC103-5624-0E47-8D78-CAA5DFEFAB5B}" destId="{16734B68-A10E-994F-8C3B-783A59E3AE3F}" srcOrd="9" destOrd="0" presId="urn:microsoft.com/office/officeart/2008/layout/LinedList"/>
    <dgm:cxn modelId="{08B95F39-48E9-1C43-A073-110F6BA7E95E}" type="presParOf" srcId="{16734B68-A10E-994F-8C3B-783A59E3AE3F}" destId="{1D47EC86-2CC5-2748-B09A-0E82C812B2A8}" srcOrd="0" destOrd="0" presId="urn:microsoft.com/office/officeart/2008/layout/LinedList"/>
    <dgm:cxn modelId="{0AB342B7-2953-3947-BB06-891A83A00A4A}" type="presParOf" srcId="{16734B68-A10E-994F-8C3B-783A59E3AE3F}" destId="{D80B4F93-8D8B-9B4A-B54D-86396F4C89C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A83046-EAC8-9745-AE81-BE6549F4A5A2}" type="doc">
      <dgm:prSet loTypeId="urn:microsoft.com/office/officeart/2005/8/layout/pyramid3" loCatId="" qsTypeId="urn:microsoft.com/office/officeart/2005/8/quickstyle/simple1" qsCatId="simple" csTypeId="urn:microsoft.com/office/officeart/2005/8/colors/colorful5" csCatId="colorful" phldr="1"/>
      <dgm:spPr/>
    </dgm:pt>
    <dgm:pt modelId="{77A9FF58-2954-D14A-BE39-0F9E9641FE8D}">
      <dgm:prSet phldrT="[Text]"/>
      <dgm:spPr/>
      <dgm:t>
        <a:bodyPr/>
        <a:lstStyle/>
        <a:p>
          <a:r>
            <a:rPr lang="en-US" b="1"/>
            <a:t>Tier 1/Universal Interventions</a:t>
          </a:r>
        </a:p>
        <a:p>
          <a:r>
            <a:rPr lang="en-US"/>
            <a:t>1. Traditional Hierarchy Behavior Management Plan</a:t>
          </a:r>
        </a:p>
        <a:p>
          <a:r>
            <a:rPr lang="en-US"/>
            <a:t>2. Office Referrals</a:t>
          </a:r>
        </a:p>
        <a:p>
          <a:r>
            <a:rPr lang="en-US"/>
            <a:t>3.Teacher Nominations</a:t>
          </a:r>
        </a:p>
        <a:p>
          <a:r>
            <a:rPr lang="en-US"/>
            <a:t>4. Continuous Progress Monitoring</a:t>
          </a:r>
        </a:p>
        <a:p>
          <a:r>
            <a:rPr lang="en-US"/>
            <a:t>5. Universal Screening</a:t>
          </a:r>
        </a:p>
      </dgm:t>
    </dgm:pt>
    <dgm:pt modelId="{9496196F-E869-6146-BE21-636C78137101}" type="parTrans" cxnId="{52B5BBAE-54C5-F54C-8FFC-A237E0B17BC0}">
      <dgm:prSet/>
      <dgm:spPr/>
      <dgm:t>
        <a:bodyPr/>
        <a:lstStyle/>
        <a:p>
          <a:endParaRPr lang="en-US"/>
        </a:p>
      </dgm:t>
    </dgm:pt>
    <dgm:pt modelId="{C400E907-4EAC-0847-9941-C060BD75AA0D}" type="sibTrans" cxnId="{52B5BBAE-54C5-F54C-8FFC-A237E0B17BC0}">
      <dgm:prSet/>
      <dgm:spPr/>
      <dgm:t>
        <a:bodyPr/>
        <a:lstStyle/>
        <a:p>
          <a:endParaRPr lang="en-US"/>
        </a:p>
      </dgm:t>
    </dgm:pt>
    <dgm:pt modelId="{AAA759E9-8316-894B-ABFB-9A17059856F5}">
      <dgm:prSet phldrT="[Text]"/>
      <dgm:spPr/>
      <dgm:t>
        <a:bodyPr/>
        <a:lstStyle/>
        <a:p>
          <a:r>
            <a:rPr lang="en-US" b="1" dirty="0"/>
            <a:t>Tier 2/Intensive Interventions (Response-to-Intervention – </a:t>
          </a:r>
          <a:r>
            <a:rPr lang="en-US" b="1" dirty="0" err="1"/>
            <a:t>Rti</a:t>
          </a:r>
          <a:r>
            <a:rPr lang="en-US" b="1" dirty="0"/>
            <a:t>)</a:t>
          </a:r>
        </a:p>
        <a:p>
          <a:r>
            <a:rPr lang="en-US" dirty="0"/>
            <a:t>1. Small-Group Instruction</a:t>
          </a:r>
        </a:p>
        <a:p>
          <a:r>
            <a:rPr lang="en-US" dirty="0"/>
            <a:t>2. Teacher-Mediated Instruction</a:t>
          </a:r>
        </a:p>
        <a:p>
          <a:r>
            <a:rPr lang="en-US" dirty="0"/>
            <a:t>3. Peer-Mediated Instruction</a:t>
          </a:r>
        </a:p>
        <a:p>
          <a:r>
            <a:rPr lang="en-US" dirty="0"/>
            <a:t>4.Self-Management Strategies</a:t>
          </a:r>
        </a:p>
        <a:p>
          <a:r>
            <a:rPr lang="en-US" dirty="0"/>
            <a:t>5. Behavior Education Program</a:t>
          </a:r>
        </a:p>
        <a:p>
          <a:r>
            <a:rPr lang="en-US" dirty="0"/>
            <a:t>6. Social Skills Training </a:t>
          </a:r>
        </a:p>
      </dgm:t>
    </dgm:pt>
    <dgm:pt modelId="{3F7BE80C-17A2-D642-94B0-C977C86D8B68}" type="parTrans" cxnId="{3A1D7B93-97FA-5A49-8AEC-B9C33B8C5176}">
      <dgm:prSet/>
      <dgm:spPr/>
      <dgm:t>
        <a:bodyPr/>
        <a:lstStyle/>
        <a:p>
          <a:endParaRPr lang="en-US"/>
        </a:p>
      </dgm:t>
    </dgm:pt>
    <dgm:pt modelId="{94BD8837-7801-4446-8318-B635FC1F8E12}" type="sibTrans" cxnId="{3A1D7B93-97FA-5A49-8AEC-B9C33B8C5176}">
      <dgm:prSet/>
      <dgm:spPr/>
      <dgm:t>
        <a:bodyPr/>
        <a:lstStyle/>
        <a:p>
          <a:endParaRPr lang="en-US"/>
        </a:p>
      </dgm:t>
    </dgm:pt>
    <dgm:pt modelId="{0FDB33D4-22EA-C146-BEB7-CC268523959B}">
      <dgm:prSet phldrT="[Text]"/>
      <dgm:spPr/>
      <dgm:t>
        <a:bodyPr/>
        <a:lstStyle/>
        <a:p>
          <a:r>
            <a:rPr lang="en-US" b="1" dirty="0"/>
            <a:t>Tier 3/Individualized Interventions</a:t>
          </a:r>
        </a:p>
        <a:p>
          <a:r>
            <a:rPr lang="en-US" dirty="0"/>
            <a:t>1. One-on-One Instructions</a:t>
          </a:r>
        </a:p>
        <a:p>
          <a:r>
            <a:rPr lang="en-US" dirty="0"/>
            <a:t>2. Intensive Small-Group Instructions</a:t>
          </a:r>
        </a:p>
        <a:p>
          <a:r>
            <a:rPr lang="en-US" dirty="0"/>
            <a:t>3. Intervention Specialists</a:t>
          </a:r>
        </a:p>
        <a:p>
          <a:r>
            <a:rPr lang="en-US" dirty="0"/>
            <a:t>4. Wraparound Services</a:t>
          </a:r>
        </a:p>
        <a:p>
          <a:r>
            <a:rPr lang="en-US" dirty="0"/>
            <a:t>5. FBA/BIP</a:t>
          </a:r>
        </a:p>
      </dgm:t>
    </dgm:pt>
    <dgm:pt modelId="{F9F77572-376F-9C4F-AD44-CF0A27C8DF96}" type="parTrans" cxnId="{59604D34-1B63-7F4B-A2E6-8319957A67FE}">
      <dgm:prSet/>
      <dgm:spPr/>
      <dgm:t>
        <a:bodyPr/>
        <a:lstStyle/>
        <a:p>
          <a:endParaRPr lang="en-US"/>
        </a:p>
      </dgm:t>
    </dgm:pt>
    <dgm:pt modelId="{5CC6954A-EE93-2C4C-AF99-A1C369EBABC5}" type="sibTrans" cxnId="{59604D34-1B63-7F4B-A2E6-8319957A67FE}">
      <dgm:prSet/>
      <dgm:spPr/>
      <dgm:t>
        <a:bodyPr/>
        <a:lstStyle/>
        <a:p>
          <a:endParaRPr lang="en-US"/>
        </a:p>
      </dgm:t>
    </dgm:pt>
    <dgm:pt modelId="{19544B71-0E59-9043-8FC7-1CEE22685759}" type="pres">
      <dgm:prSet presAssocID="{C7A83046-EAC8-9745-AE81-BE6549F4A5A2}" presName="Name0" presStyleCnt="0">
        <dgm:presLayoutVars>
          <dgm:dir/>
          <dgm:animLvl val="lvl"/>
          <dgm:resizeHandles val="exact"/>
        </dgm:presLayoutVars>
      </dgm:prSet>
      <dgm:spPr/>
    </dgm:pt>
    <dgm:pt modelId="{E65174B9-F0D7-C547-B4DB-51AAC1A621AF}" type="pres">
      <dgm:prSet presAssocID="{77A9FF58-2954-D14A-BE39-0F9E9641FE8D}" presName="Name8" presStyleCnt="0"/>
      <dgm:spPr/>
    </dgm:pt>
    <dgm:pt modelId="{3D9CAC44-5FF2-FB44-9EC0-E6FDB2C489F3}" type="pres">
      <dgm:prSet presAssocID="{77A9FF58-2954-D14A-BE39-0F9E9641FE8D}" presName="level" presStyleLbl="node1" presStyleIdx="0" presStyleCnt="3">
        <dgm:presLayoutVars>
          <dgm:chMax val="1"/>
          <dgm:bulletEnabled val="1"/>
        </dgm:presLayoutVars>
      </dgm:prSet>
      <dgm:spPr/>
    </dgm:pt>
    <dgm:pt modelId="{BD314D13-3BD8-2248-A244-ED9CC71426F9}" type="pres">
      <dgm:prSet presAssocID="{77A9FF58-2954-D14A-BE39-0F9E9641FE8D}" presName="levelTx" presStyleLbl="revTx" presStyleIdx="0" presStyleCnt="0">
        <dgm:presLayoutVars>
          <dgm:chMax val="1"/>
          <dgm:bulletEnabled val="1"/>
        </dgm:presLayoutVars>
      </dgm:prSet>
      <dgm:spPr/>
    </dgm:pt>
    <dgm:pt modelId="{12C53DEF-2FB7-A744-A57A-9A85AB3A7143}" type="pres">
      <dgm:prSet presAssocID="{AAA759E9-8316-894B-ABFB-9A17059856F5}" presName="Name8" presStyleCnt="0"/>
      <dgm:spPr/>
    </dgm:pt>
    <dgm:pt modelId="{72643256-53D6-2942-A530-B7A3333407CB}" type="pres">
      <dgm:prSet presAssocID="{AAA759E9-8316-894B-ABFB-9A17059856F5}" presName="level" presStyleLbl="node1" presStyleIdx="1" presStyleCnt="3">
        <dgm:presLayoutVars>
          <dgm:chMax val="1"/>
          <dgm:bulletEnabled val="1"/>
        </dgm:presLayoutVars>
      </dgm:prSet>
      <dgm:spPr/>
    </dgm:pt>
    <dgm:pt modelId="{6E6D0B23-30A1-DB40-B44B-6DC2E7F64FEA}" type="pres">
      <dgm:prSet presAssocID="{AAA759E9-8316-894B-ABFB-9A17059856F5}" presName="levelTx" presStyleLbl="revTx" presStyleIdx="0" presStyleCnt="0">
        <dgm:presLayoutVars>
          <dgm:chMax val="1"/>
          <dgm:bulletEnabled val="1"/>
        </dgm:presLayoutVars>
      </dgm:prSet>
      <dgm:spPr/>
    </dgm:pt>
    <dgm:pt modelId="{D1A818C4-F386-6145-9110-5C79F6EF47B1}" type="pres">
      <dgm:prSet presAssocID="{0FDB33D4-22EA-C146-BEB7-CC268523959B}" presName="Name8" presStyleCnt="0"/>
      <dgm:spPr/>
    </dgm:pt>
    <dgm:pt modelId="{97CEAF3D-5374-9E48-AE81-625E822CB03A}" type="pres">
      <dgm:prSet presAssocID="{0FDB33D4-22EA-C146-BEB7-CC268523959B}" presName="level" presStyleLbl="node1" presStyleIdx="2" presStyleCnt="3" custLinFactNeighborX="408" custLinFactNeighborY="-1050">
        <dgm:presLayoutVars>
          <dgm:chMax val="1"/>
          <dgm:bulletEnabled val="1"/>
        </dgm:presLayoutVars>
      </dgm:prSet>
      <dgm:spPr/>
    </dgm:pt>
    <dgm:pt modelId="{CB87736C-7281-5F42-9C56-B0B2135F352B}" type="pres">
      <dgm:prSet presAssocID="{0FDB33D4-22EA-C146-BEB7-CC268523959B}" presName="levelTx" presStyleLbl="revTx" presStyleIdx="0" presStyleCnt="0">
        <dgm:presLayoutVars>
          <dgm:chMax val="1"/>
          <dgm:bulletEnabled val="1"/>
        </dgm:presLayoutVars>
      </dgm:prSet>
      <dgm:spPr/>
    </dgm:pt>
  </dgm:ptLst>
  <dgm:cxnLst>
    <dgm:cxn modelId="{59604D34-1B63-7F4B-A2E6-8319957A67FE}" srcId="{C7A83046-EAC8-9745-AE81-BE6549F4A5A2}" destId="{0FDB33D4-22EA-C146-BEB7-CC268523959B}" srcOrd="2" destOrd="0" parTransId="{F9F77572-376F-9C4F-AD44-CF0A27C8DF96}" sibTransId="{5CC6954A-EE93-2C4C-AF99-A1C369EBABC5}"/>
    <dgm:cxn modelId="{FB70FB3F-7DDD-6942-85DE-C68AA540FEE3}" type="presOf" srcId="{0FDB33D4-22EA-C146-BEB7-CC268523959B}" destId="{97CEAF3D-5374-9E48-AE81-625E822CB03A}" srcOrd="0" destOrd="0" presId="urn:microsoft.com/office/officeart/2005/8/layout/pyramid3"/>
    <dgm:cxn modelId="{6E339B43-8C45-A745-9C53-EE93A34304CC}" type="presOf" srcId="{0FDB33D4-22EA-C146-BEB7-CC268523959B}" destId="{CB87736C-7281-5F42-9C56-B0B2135F352B}" srcOrd="1" destOrd="0" presId="urn:microsoft.com/office/officeart/2005/8/layout/pyramid3"/>
    <dgm:cxn modelId="{2CEE7F47-DB9F-9A49-8849-2B68B6BA5589}" type="presOf" srcId="{77A9FF58-2954-D14A-BE39-0F9E9641FE8D}" destId="{BD314D13-3BD8-2248-A244-ED9CC71426F9}" srcOrd="1" destOrd="0" presId="urn:microsoft.com/office/officeart/2005/8/layout/pyramid3"/>
    <dgm:cxn modelId="{0FC9FB5A-4349-0F48-B56A-ACFC995DD420}" type="presOf" srcId="{C7A83046-EAC8-9745-AE81-BE6549F4A5A2}" destId="{19544B71-0E59-9043-8FC7-1CEE22685759}" srcOrd="0" destOrd="0" presId="urn:microsoft.com/office/officeart/2005/8/layout/pyramid3"/>
    <dgm:cxn modelId="{71D3785B-2C47-0243-A407-D492F8327A8C}" type="presOf" srcId="{77A9FF58-2954-D14A-BE39-0F9E9641FE8D}" destId="{3D9CAC44-5FF2-FB44-9EC0-E6FDB2C489F3}" srcOrd="0" destOrd="0" presId="urn:microsoft.com/office/officeart/2005/8/layout/pyramid3"/>
    <dgm:cxn modelId="{3A1D7B93-97FA-5A49-8AEC-B9C33B8C5176}" srcId="{C7A83046-EAC8-9745-AE81-BE6549F4A5A2}" destId="{AAA759E9-8316-894B-ABFB-9A17059856F5}" srcOrd="1" destOrd="0" parTransId="{3F7BE80C-17A2-D642-94B0-C977C86D8B68}" sibTransId="{94BD8837-7801-4446-8318-B635FC1F8E12}"/>
    <dgm:cxn modelId="{52B5BBAE-54C5-F54C-8FFC-A237E0B17BC0}" srcId="{C7A83046-EAC8-9745-AE81-BE6549F4A5A2}" destId="{77A9FF58-2954-D14A-BE39-0F9E9641FE8D}" srcOrd="0" destOrd="0" parTransId="{9496196F-E869-6146-BE21-636C78137101}" sibTransId="{C400E907-4EAC-0847-9941-C060BD75AA0D}"/>
    <dgm:cxn modelId="{C1C362C0-130B-3344-BD15-34D2D5E15BB5}" type="presOf" srcId="{AAA759E9-8316-894B-ABFB-9A17059856F5}" destId="{6E6D0B23-30A1-DB40-B44B-6DC2E7F64FEA}" srcOrd="1" destOrd="0" presId="urn:microsoft.com/office/officeart/2005/8/layout/pyramid3"/>
    <dgm:cxn modelId="{BD6EAADA-4949-C942-9EEF-F46DDF28781B}" type="presOf" srcId="{AAA759E9-8316-894B-ABFB-9A17059856F5}" destId="{72643256-53D6-2942-A530-B7A3333407CB}" srcOrd="0" destOrd="0" presId="urn:microsoft.com/office/officeart/2005/8/layout/pyramid3"/>
    <dgm:cxn modelId="{79EDF62A-545F-4E40-B14D-990BBE240F2E}" type="presParOf" srcId="{19544B71-0E59-9043-8FC7-1CEE22685759}" destId="{E65174B9-F0D7-C547-B4DB-51AAC1A621AF}" srcOrd="0" destOrd="0" presId="urn:microsoft.com/office/officeart/2005/8/layout/pyramid3"/>
    <dgm:cxn modelId="{7C40B215-810A-9747-9EC5-E8077B0DF18B}" type="presParOf" srcId="{E65174B9-F0D7-C547-B4DB-51AAC1A621AF}" destId="{3D9CAC44-5FF2-FB44-9EC0-E6FDB2C489F3}" srcOrd="0" destOrd="0" presId="urn:microsoft.com/office/officeart/2005/8/layout/pyramid3"/>
    <dgm:cxn modelId="{3C0B4E66-6BDD-914A-A0B4-3086880E81A9}" type="presParOf" srcId="{E65174B9-F0D7-C547-B4DB-51AAC1A621AF}" destId="{BD314D13-3BD8-2248-A244-ED9CC71426F9}" srcOrd="1" destOrd="0" presId="urn:microsoft.com/office/officeart/2005/8/layout/pyramid3"/>
    <dgm:cxn modelId="{A451BE69-601C-974B-A56F-2B7A63829F5F}" type="presParOf" srcId="{19544B71-0E59-9043-8FC7-1CEE22685759}" destId="{12C53DEF-2FB7-A744-A57A-9A85AB3A7143}" srcOrd="1" destOrd="0" presId="urn:microsoft.com/office/officeart/2005/8/layout/pyramid3"/>
    <dgm:cxn modelId="{70A07D1C-73FA-8F4C-994E-65D5560B4D87}" type="presParOf" srcId="{12C53DEF-2FB7-A744-A57A-9A85AB3A7143}" destId="{72643256-53D6-2942-A530-B7A3333407CB}" srcOrd="0" destOrd="0" presId="urn:microsoft.com/office/officeart/2005/8/layout/pyramid3"/>
    <dgm:cxn modelId="{6F412BD8-6905-1441-9079-8264FF1CAA59}" type="presParOf" srcId="{12C53DEF-2FB7-A744-A57A-9A85AB3A7143}" destId="{6E6D0B23-30A1-DB40-B44B-6DC2E7F64FEA}" srcOrd="1" destOrd="0" presId="urn:microsoft.com/office/officeart/2005/8/layout/pyramid3"/>
    <dgm:cxn modelId="{CE5DFA96-5CDE-4A4F-81B8-1784C04571BD}" type="presParOf" srcId="{19544B71-0E59-9043-8FC7-1CEE22685759}" destId="{D1A818C4-F386-6145-9110-5C79F6EF47B1}" srcOrd="2" destOrd="0" presId="urn:microsoft.com/office/officeart/2005/8/layout/pyramid3"/>
    <dgm:cxn modelId="{8836986A-E078-814C-804F-90F082B005DE}" type="presParOf" srcId="{D1A818C4-F386-6145-9110-5C79F6EF47B1}" destId="{97CEAF3D-5374-9E48-AE81-625E822CB03A}" srcOrd="0" destOrd="0" presId="urn:microsoft.com/office/officeart/2005/8/layout/pyramid3"/>
    <dgm:cxn modelId="{17F4710D-7334-0F4A-901A-441B098C50C2}" type="presParOf" srcId="{D1A818C4-F386-6145-9110-5C79F6EF47B1}" destId="{CB87736C-7281-5F42-9C56-B0B2135F352B}"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519834-21A3-4E7B-B076-499EB725CB77}"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8598D00-1B2A-4520-8851-D3243B1EEDE2}">
      <dgm:prSet custT="1"/>
      <dgm:spPr/>
      <dgm:t>
        <a:bodyPr/>
        <a:lstStyle/>
        <a:p>
          <a:r>
            <a:rPr lang="en-US" sz="2000" dirty="0">
              <a:latin typeface="+mn-lt"/>
            </a:rPr>
            <a:t>PBIS is an approach to prevent inappropriate behavior and teach appropriate behavior systematically (Metropolitan Center for Urban Education, 2008).</a:t>
          </a:r>
        </a:p>
      </dgm:t>
    </dgm:pt>
    <dgm:pt modelId="{94E261DB-E43B-44C4-886C-0F2BD08B46A6}" type="parTrans" cxnId="{7723EFEB-0CEB-413C-9F7E-8D0CBD408D7C}">
      <dgm:prSet/>
      <dgm:spPr/>
      <dgm:t>
        <a:bodyPr/>
        <a:lstStyle/>
        <a:p>
          <a:endParaRPr lang="en-US">
            <a:latin typeface="+mn-lt"/>
          </a:endParaRPr>
        </a:p>
      </dgm:t>
    </dgm:pt>
    <dgm:pt modelId="{60B959E0-32C2-47DF-9177-89926C9B1F99}" type="sibTrans" cxnId="{7723EFEB-0CEB-413C-9F7E-8D0CBD408D7C}">
      <dgm:prSet/>
      <dgm:spPr/>
      <dgm:t>
        <a:bodyPr/>
        <a:lstStyle/>
        <a:p>
          <a:endParaRPr lang="en-US">
            <a:latin typeface="+mn-lt"/>
          </a:endParaRPr>
        </a:p>
      </dgm:t>
    </dgm:pt>
    <dgm:pt modelId="{8A190110-34DF-4F6D-9821-EA43B99E79B4}">
      <dgm:prSet custT="1"/>
      <dgm:spPr/>
      <dgm:t>
        <a:bodyPr/>
        <a:lstStyle/>
        <a:p>
          <a:r>
            <a:rPr lang="en-US" sz="2000" dirty="0">
              <a:latin typeface="+mn-lt"/>
            </a:rPr>
            <a:t>PBIS offers a method for identifying the environmental events, circumstances, and interactions that trigger problem behavior, developing strategy prevention, and teaching new skills (Metropolitan Center for Urban Education, 2008).</a:t>
          </a:r>
        </a:p>
      </dgm:t>
    </dgm:pt>
    <dgm:pt modelId="{BD53FFAD-F0E5-446C-83DA-AAECAFF41769}" type="parTrans" cxnId="{ECE41FBF-068D-48AA-A1D3-1F609B2A73B9}">
      <dgm:prSet/>
      <dgm:spPr/>
      <dgm:t>
        <a:bodyPr/>
        <a:lstStyle/>
        <a:p>
          <a:endParaRPr lang="en-US">
            <a:latin typeface="+mn-lt"/>
          </a:endParaRPr>
        </a:p>
      </dgm:t>
    </dgm:pt>
    <dgm:pt modelId="{0E9D3C29-09C2-4F39-9248-3DBD6B83CB03}" type="sibTrans" cxnId="{ECE41FBF-068D-48AA-A1D3-1F609B2A73B9}">
      <dgm:prSet/>
      <dgm:spPr/>
      <dgm:t>
        <a:bodyPr/>
        <a:lstStyle/>
        <a:p>
          <a:endParaRPr lang="en-US">
            <a:latin typeface="+mn-lt"/>
          </a:endParaRPr>
        </a:p>
      </dgm:t>
    </dgm:pt>
    <dgm:pt modelId="{58164C5F-AAC4-4FAE-BF58-2A15DDE74FA7}" type="pres">
      <dgm:prSet presAssocID="{AC519834-21A3-4E7B-B076-499EB725CB77}" presName="root" presStyleCnt="0">
        <dgm:presLayoutVars>
          <dgm:dir/>
          <dgm:resizeHandles val="exact"/>
        </dgm:presLayoutVars>
      </dgm:prSet>
      <dgm:spPr/>
    </dgm:pt>
    <dgm:pt modelId="{F8799C2E-0883-4C49-A55B-EE7CB41FCCFC}" type="pres">
      <dgm:prSet presAssocID="{AC519834-21A3-4E7B-B076-499EB725CB77}" presName="container" presStyleCnt="0">
        <dgm:presLayoutVars>
          <dgm:dir/>
          <dgm:resizeHandles val="exact"/>
        </dgm:presLayoutVars>
      </dgm:prSet>
      <dgm:spPr/>
    </dgm:pt>
    <dgm:pt modelId="{49D538C0-7E5D-4CEA-A6AC-03470F49EADB}" type="pres">
      <dgm:prSet presAssocID="{08598D00-1B2A-4520-8851-D3243B1EEDE2}" presName="compNode" presStyleCnt="0"/>
      <dgm:spPr/>
    </dgm:pt>
    <dgm:pt modelId="{0311AD3A-193E-4A75-BC7C-16777A03D476}" type="pres">
      <dgm:prSet presAssocID="{08598D00-1B2A-4520-8851-D3243B1EEDE2}" presName="iconBgRect" presStyleLbl="bgShp" presStyleIdx="0" presStyleCnt="2"/>
      <dgm:spPr/>
    </dgm:pt>
    <dgm:pt modelId="{C34CCC84-0336-43F7-BE73-28E9BE346C45}" type="pres">
      <dgm:prSet presAssocID="{08598D00-1B2A-4520-8851-D3243B1EEDE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42CE7167-B6B4-4B19-9298-A5639B67F0F9}" type="pres">
      <dgm:prSet presAssocID="{08598D00-1B2A-4520-8851-D3243B1EEDE2}" presName="spaceRect" presStyleCnt="0"/>
      <dgm:spPr/>
    </dgm:pt>
    <dgm:pt modelId="{3AD5240D-56A2-47F2-9996-EAAA4643685C}" type="pres">
      <dgm:prSet presAssocID="{08598D00-1B2A-4520-8851-D3243B1EEDE2}" presName="textRect" presStyleLbl="revTx" presStyleIdx="0" presStyleCnt="2">
        <dgm:presLayoutVars>
          <dgm:chMax val="1"/>
          <dgm:chPref val="1"/>
        </dgm:presLayoutVars>
      </dgm:prSet>
      <dgm:spPr/>
    </dgm:pt>
    <dgm:pt modelId="{D0C04CC8-CA2E-402E-9E72-43FEBFAE7BE1}" type="pres">
      <dgm:prSet presAssocID="{60B959E0-32C2-47DF-9177-89926C9B1F99}" presName="sibTrans" presStyleLbl="sibTrans2D1" presStyleIdx="0" presStyleCnt="0"/>
      <dgm:spPr/>
    </dgm:pt>
    <dgm:pt modelId="{B24C5582-AFD6-4043-9C2C-1242CF0FA4E5}" type="pres">
      <dgm:prSet presAssocID="{8A190110-34DF-4F6D-9821-EA43B99E79B4}" presName="compNode" presStyleCnt="0"/>
      <dgm:spPr/>
    </dgm:pt>
    <dgm:pt modelId="{28283534-1FB3-4DAF-AA7B-7FB23BEEA477}" type="pres">
      <dgm:prSet presAssocID="{8A190110-34DF-4F6D-9821-EA43B99E79B4}" presName="iconBgRect" presStyleLbl="bgShp" presStyleIdx="1" presStyleCnt="2"/>
      <dgm:spPr/>
    </dgm:pt>
    <dgm:pt modelId="{6E398F7A-A3D5-4984-BDB9-C46005310618}" type="pres">
      <dgm:prSet presAssocID="{8A190110-34DF-4F6D-9821-EA43B99E79B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F976B63C-7FBB-4764-B42F-BED4807A2067}" type="pres">
      <dgm:prSet presAssocID="{8A190110-34DF-4F6D-9821-EA43B99E79B4}" presName="spaceRect" presStyleCnt="0"/>
      <dgm:spPr/>
    </dgm:pt>
    <dgm:pt modelId="{2F1E1529-17AC-4ED5-871C-28FB6791C0CA}" type="pres">
      <dgm:prSet presAssocID="{8A190110-34DF-4F6D-9821-EA43B99E79B4}" presName="textRect" presStyleLbl="revTx" presStyleIdx="1" presStyleCnt="2">
        <dgm:presLayoutVars>
          <dgm:chMax val="1"/>
          <dgm:chPref val="1"/>
        </dgm:presLayoutVars>
      </dgm:prSet>
      <dgm:spPr/>
    </dgm:pt>
  </dgm:ptLst>
  <dgm:cxnLst>
    <dgm:cxn modelId="{CB744910-C194-4024-8711-AF094F9532A1}" type="presOf" srcId="{8A190110-34DF-4F6D-9821-EA43B99E79B4}" destId="{2F1E1529-17AC-4ED5-871C-28FB6791C0CA}" srcOrd="0" destOrd="0" presId="urn:microsoft.com/office/officeart/2018/2/layout/IconCircleList"/>
    <dgm:cxn modelId="{742FCD1D-8356-4040-B799-7C8EEADF0F08}" type="presOf" srcId="{AC519834-21A3-4E7B-B076-499EB725CB77}" destId="{58164C5F-AAC4-4FAE-BF58-2A15DDE74FA7}" srcOrd="0" destOrd="0" presId="urn:microsoft.com/office/officeart/2018/2/layout/IconCircleList"/>
    <dgm:cxn modelId="{E7AA975F-DD18-4FA2-AB21-776025FEE621}" type="presOf" srcId="{60B959E0-32C2-47DF-9177-89926C9B1F99}" destId="{D0C04CC8-CA2E-402E-9E72-43FEBFAE7BE1}" srcOrd="0" destOrd="0" presId="urn:microsoft.com/office/officeart/2018/2/layout/IconCircleList"/>
    <dgm:cxn modelId="{27AFDC6B-C471-4447-9A4B-71F030449AFC}" type="presOf" srcId="{08598D00-1B2A-4520-8851-D3243B1EEDE2}" destId="{3AD5240D-56A2-47F2-9996-EAAA4643685C}" srcOrd="0" destOrd="0" presId="urn:microsoft.com/office/officeart/2018/2/layout/IconCircleList"/>
    <dgm:cxn modelId="{ECE41FBF-068D-48AA-A1D3-1F609B2A73B9}" srcId="{AC519834-21A3-4E7B-B076-499EB725CB77}" destId="{8A190110-34DF-4F6D-9821-EA43B99E79B4}" srcOrd="1" destOrd="0" parTransId="{BD53FFAD-F0E5-446C-83DA-AAECAFF41769}" sibTransId="{0E9D3C29-09C2-4F39-9248-3DBD6B83CB03}"/>
    <dgm:cxn modelId="{7723EFEB-0CEB-413C-9F7E-8D0CBD408D7C}" srcId="{AC519834-21A3-4E7B-B076-499EB725CB77}" destId="{08598D00-1B2A-4520-8851-D3243B1EEDE2}" srcOrd="0" destOrd="0" parTransId="{94E261DB-E43B-44C4-886C-0F2BD08B46A6}" sibTransId="{60B959E0-32C2-47DF-9177-89926C9B1F99}"/>
    <dgm:cxn modelId="{10E25A60-7018-4A8B-BBA1-1CEBA381E249}" type="presParOf" srcId="{58164C5F-AAC4-4FAE-BF58-2A15DDE74FA7}" destId="{F8799C2E-0883-4C49-A55B-EE7CB41FCCFC}" srcOrd="0" destOrd="0" presId="urn:microsoft.com/office/officeart/2018/2/layout/IconCircleList"/>
    <dgm:cxn modelId="{DD308541-016B-4CBA-B1FE-24D591D7F037}" type="presParOf" srcId="{F8799C2E-0883-4C49-A55B-EE7CB41FCCFC}" destId="{49D538C0-7E5D-4CEA-A6AC-03470F49EADB}" srcOrd="0" destOrd="0" presId="urn:microsoft.com/office/officeart/2018/2/layout/IconCircleList"/>
    <dgm:cxn modelId="{31F77113-0514-4065-86C7-3479E757131A}" type="presParOf" srcId="{49D538C0-7E5D-4CEA-A6AC-03470F49EADB}" destId="{0311AD3A-193E-4A75-BC7C-16777A03D476}" srcOrd="0" destOrd="0" presId="urn:microsoft.com/office/officeart/2018/2/layout/IconCircleList"/>
    <dgm:cxn modelId="{C567ECF5-8E09-423C-9038-6F31C1080E24}" type="presParOf" srcId="{49D538C0-7E5D-4CEA-A6AC-03470F49EADB}" destId="{C34CCC84-0336-43F7-BE73-28E9BE346C45}" srcOrd="1" destOrd="0" presId="urn:microsoft.com/office/officeart/2018/2/layout/IconCircleList"/>
    <dgm:cxn modelId="{B23AA1D3-03D8-4592-9608-A0E7B415F1A1}" type="presParOf" srcId="{49D538C0-7E5D-4CEA-A6AC-03470F49EADB}" destId="{42CE7167-B6B4-4B19-9298-A5639B67F0F9}" srcOrd="2" destOrd="0" presId="urn:microsoft.com/office/officeart/2018/2/layout/IconCircleList"/>
    <dgm:cxn modelId="{0F3D80F3-0AC3-4CFC-854E-BBEFE70A1F62}" type="presParOf" srcId="{49D538C0-7E5D-4CEA-A6AC-03470F49EADB}" destId="{3AD5240D-56A2-47F2-9996-EAAA4643685C}" srcOrd="3" destOrd="0" presId="urn:microsoft.com/office/officeart/2018/2/layout/IconCircleList"/>
    <dgm:cxn modelId="{649BE088-01CE-4B2E-80E4-64C868B2C961}" type="presParOf" srcId="{F8799C2E-0883-4C49-A55B-EE7CB41FCCFC}" destId="{D0C04CC8-CA2E-402E-9E72-43FEBFAE7BE1}" srcOrd="1" destOrd="0" presId="urn:microsoft.com/office/officeart/2018/2/layout/IconCircleList"/>
    <dgm:cxn modelId="{270219E8-5243-458C-A629-E2169B41170A}" type="presParOf" srcId="{F8799C2E-0883-4C49-A55B-EE7CB41FCCFC}" destId="{B24C5582-AFD6-4043-9C2C-1242CF0FA4E5}" srcOrd="2" destOrd="0" presId="urn:microsoft.com/office/officeart/2018/2/layout/IconCircleList"/>
    <dgm:cxn modelId="{CE180C72-529F-4D56-927E-C6AE10C4E8C9}" type="presParOf" srcId="{B24C5582-AFD6-4043-9C2C-1242CF0FA4E5}" destId="{28283534-1FB3-4DAF-AA7B-7FB23BEEA477}" srcOrd="0" destOrd="0" presId="urn:microsoft.com/office/officeart/2018/2/layout/IconCircleList"/>
    <dgm:cxn modelId="{7526245B-93C2-4942-A295-BE74190BE7D3}" type="presParOf" srcId="{B24C5582-AFD6-4043-9C2C-1242CF0FA4E5}" destId="{6E398F7A-A3D5-4984-BDB9-C46005310618}" srcOrd="1" destOrd="0" presId="urn:microsoft.com/office/officeart/2018/2/layout/IconCircleList"/>
    <dgm:cxn modelId="{FA9B1925-E743-4277-8114-063BC984E97C}" type="presParOf" srcId="{B24C5582-AFD6-4043-9C2C-1242CF0FA4E5}" destId="{F976B63C-7FBB-4764-B42F-BED4807A2067}" srcOrd="2" destOrd="0" presId="urn:microsoft.com/office/officeart/2018/2/layout/IconCircleList"/>
    <dgm:cxn modelId="{2DE79ED3-3383-4691-BA94-FF06C403A7B3}" type="presParOf" srcId="{B24C5582-AFD6-4043-9C2C-1242CF0FA4E5}" destId="{2F1E1529-17AC-4ED5-871C-28FB6791C0C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373A9-1F59-3045-A1A0-BBC902604F2A}">
      <dsp:nvSpPr>
        <dsp:cNvPr id="0" name=""/>
        <dsp:cNvSpPr/>
      </dsp:nvSpPr>
      <dsp:spPr>
        <a:xfrm>
          <a:off x="9" y="1876955"/>
          <a:ext cx="1884473" cy="94223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Multicultural Education</a:t>
          </a:r>
        </a:p>
      </dsp:txBody>
      <dsp:txXfrm>
        <a:off x="27606" y="1904552"/>
        <a:ext cx="1829279" cy="887042"/>
      </dsp:txXfrm>
    </dsp:sp>
    <dsp:sp modelId="{2ADABDED-7805-0A49-94E4-E537DE6B2AD9}">
      <dsp:nvSpPr>
        <dsp:cNvPr id="0" name=""/>
        <dsp:cNvSpPr/>
      </dsp:nvSpPr>
      <dsp:spPr>
        <a:xfrm rot="18770822">
          <a:off x="1707155" y="1921321"/>
          <a:ext cx="1108442" cy="40825"/>
        </a:xfrm>
        <a:custGeom>
          <a:avLst/>
          <a:gdLst/>
          <a:ahLst/>
          <a:cxnLst/>
          <a:rect l="0" t="0" r="0" b="0"/>
          <a:pathLst>
            <a:path>
              <a:moveTo>
                <a:pt x="0" y="20412"/>
              </a:moveTo>
              <a:lnTo>
                <a:pt x="1108442" y="2041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3666" y="1914022"/>
        <a:ext cx="55422" cy="55422"/>
      </dsp:txXfrm>
    </dsp:sp>
    <dsp:sp modelId="{F8FB097F-8AB2-E741-98B7-674437557AC2}">
      <dsp:nvSpPr>
        <dsp:cNvPr id="0" name=""/>
        <dsp:cNvSpPr/>
      </dsp:nvSpPr>
      <dsp:spPr>
        <a:xfrm>
          <a:off x="2638271" y="1064276"/>
          <a:ext cx="1884473" cy="94223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Content Integration</a:t>
          </a:r>
        </a:p>
      </dsp:txBody>
      <dsp:txXfrm>
        <a:off x="2665868" y="1091873"/>
        <a:ext cx="1829279" cy="887042"/>
      </dsp:txXfrm>
    </dsp:sp>
    <dsp:sp modelId="{31B3D7A2-F685-C041-929E-C2D1989E3F3C}">
      <dsp:nvSpPr>
        <dsp:cNvPr id="0" name=""/>
        <dsp:cNvSpPr/>
      </dsp:nvSpPr>
      <dsp:spPr>
        <a:xfrm rot="19457599">
          <a:off x="4435492" y="1244088"/>
          <a:ext cx="928294" cy="40825"/>
        </a:xfrm>
        <a:custGeom>
          <a:avLst/>
          <a:gdLst/>
          <a:ahLst/>
          <a:cxnLst/>
          <a:rect l="0" t="0" r="0" b="0"/>
          <a:pathLst>
            <a:path>
              <a:moveTo>
                <a:pt x="0" y="20412"/>
              </a:moveTo>
              <a:lnTo>
                <a:pt x="928294" y="20412"/>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76432" y="1241294"/>
        <a:ext cx="46414" cy="46414"/>
      </dsp:txXfrm>
    </dsp:sp>
    <dsp:sp modelId="{D6D5FC56-DEE3-0646-AA91-2587F84FB641}">
      <dsp:nvSpPr>
        <dsp:cNvPr id="0" name=""/>
        <dsp:cNvSpPr/>
      </dsp:nvSpPr>
      <dsp:spPr>
        <a:xfrm>
          <a:off x="5276534" y="522490"/>
          <a:ext cx="1884473" cy="94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Prejudice Reduction</a:t>
          </a:r>
        </a:p>
      </dsp:txBody>
      <dsp:txXfrm>
        <a:off x="5304131" y="550087"/>
        <a:ext cx="1829279" cy="887042"/>
      </dsp:txXfrm>
    </dsp:sp>
    <dsp:sp modelId="{121B1FEF-2A4E-C741-8238-B71D367D5272}">
      <dsp:nvSpPr>
        <dsp:cNvPr id="0" name=""/>
        <dsp:cNvSpPr/>
      </dsp:nvSpPr>
      <dsp:spPr>
        <a:xfrm rot="2142401">
          <a:off x="4435492" y="1785874"/>
          <a:ext cx="928294" cy="40825"/>
        </a:xfrm>
        <a:custGeom>
          <a:avLst/>
          <a:gdLst/>
          <a:ahLst/>
          <a:cxnLst/>
          <a:rect l="0" t="0" r="0" b="0"/>
          <a:pathLst>
            <a:path>
              <a:moveTo>
                <a:pt x="0" y="20412"/>
              </a:moveTo>
              <a:lnTo>
                <a:pt x="928294" y="20412"/>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76432" y="1783080"/>
        <a:ext cx="46414" cy="46414"/>
      </dsp:txXfrm>
    </dsp:sp>
    <dsp:sp modelId="{AFECB788-E0C5-2F41-9E8F-3C346063EB86}">
      <dsp:nvSpPr>
        <dsp:cNvPr id="0" name=""/>
        <dsp:cNvSpPr/>
      </dsp:nvSpPr>
      <dsp:spPr>
        <a:xfrm>
          <a:off x="5276534" y="1606062"/>
          <a:ext cx="1884473" cy="94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Equity</a:t>
          </a:r>
          <a:r>
            <a:rPr lang="en-US" sz="2000" kern="1200" baseline="0"/>
            <a:t> Pedagogy</a:t>
          </a:r>
          <a:endParaRPr lang="en-US" sz="2000" kern="1200"/>
        </a:p>
      </dsp:txBody>
      <dsp:txXfrm>
        <a:off x="5304131" y="1633659"/>
        <a:ext cx="1829279" cy="887042"/>
      </dsp:txXfrm>
    </dsp:sp>
    <dsp:sp modelId="{87E8617D-5439-DD42-B40B-001D62ED9E44}">
      <dsp:nvSpPr>
        <dsp:cNvPr id="0" name=""/>
        <dsp:cNvSpPr/>
      </dsp:nvSpPr>
      <dsp:spPr>
        <a:xfrm rot="2829178">
          <a:off x="1707155" y="2734000"/>
          <a:ext cx="1108442" cy="40825"/>
        </a:xfrm>
        <a:custGeom>
          <a:avLst/>
          <a:gdLst/>
          <a:ahLst/>
          <a:cxnLst/>
          <a:rect l="0" t="0" r="0" b="0"/>
          <a:pathLst>
            <a:path>
              <a:moveTo>
                <a:pt x="0" y="20412"/>
              </a:moveTo>
              <a:lnTo>
                <a:pt x="1108442" y="2041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3666" y="2726702"/>
        <a:ext cx="55422" cy="55422"/>
      </dsp:txXfrm>
    </dsp:sp>
    <dsp:sp modelId="{C4624E7B-5978-1B47-B689-EDCDC529C0C6}">
      <dsp:nvSpPr>
        <dsp:cNvPr id="0" name=""/>
        <dsp:cNvSpPr/>
      </dsp:nvSpPr>
      <dsp:spPr>
        <a:xfrm>
          <a:off x="2638271" y="2689634"/>
          <a:ext cx="1884473" cy="94223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Knowledge Construction Process</a:t>
          </a:r>
        </a:p>
      </dsp:txBody>
      <dsp:txXfrm>
        <a:off x="2665868" y="2717231"/>
        <a:ext cx="1829279" cy="887042"/>
      </dsp:txXfrm>
    </dsp:sp>
    <dsp:sp modelId="{2B2B4372-E976-C94F-814C-9B875881D2E9}">
      <dsp:nvSpPr>
        <dsp:cNvPr id="0" name=""/>
        <dsp:cNvSpPr/>
      </dsp:nvSpPr>
      <dsp:spPr>
        <a:xfrm>
          <a:off x="4522745" y="3140340"/>
          <a:ext cx="753789" cy="40825"/>
        </a:xfrm>
        <a:custGeom>
          <a:avLst/>
          <a:gdLst/>
          <a:ahLst/>
          <a:cxnLst/>
          <a:rect l="0" t="0" r="0" b="0"/>
          <a:pathLst>
            <a:path>
              <a:moveTo>
                <a:pt x="0" y="20412"/>
              </a:moveTo>
              <a:lnTo>
                <a:pt x="753789" y="20412"/>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80795" y="3141907"/>
        <a:ext cx="37689" cy="37689"/>
      </dsp:txXfrm>
    </dsp:sp>
    <dsp:sp modelId="{4C94B000-7050-EB4D-A352-DE71C5DF499E}">
      <dsp:nvSpPr>
        <dsp:cNvPr id="0" name=""/>
        <dsp:cNvSpPr/>
      </dsp:nvSpPr>
      <dsp:spPr>
        <a:xfrm>
          <a:off x="5276534" y="2689634"/>
          <a:ext cx="1884473" cy="94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Empowering School Culture &amp; Social Structure</a:t>
          </a:r>
        </a:p>
      </dsp:txBody>
      <dsp:txXfrm>
        <a:off x="5304131" y="2717231"/>
        <a:ext cx="1829279" cy="887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784A8-E8B7-C942-B056-8CE7B655F8B3}">
      <dsp:nvSpPr>
        <dsp:cNvPr id="0" name=""/>
        <dsp:cNvSpPr/>
      </dsp:nvSpPr>
      <dsp:spPr>
        <a:xfrm>
          <a:off x="0" y="531"/>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94CA6-FAF2-724F-9056-E58DD98231C8}">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latin typeface="+mn-lt"/>
            </a:rPr>
            <a:t>Content integration </a:t>
          </a:r>
          <a:r>
            <a:rPr lang="en-US" sz="1300" kern="1200">
              <a:latin typeface="+mn-lt"/>
            </a:rPr>
            <a:t>deals with the extent to which teachers use examples and content from a variety of cultures and groups to illustrate key concepts, generalizations, and issues within their subject areas or disciplines. </a:t>
          </a:r>
        </a:p>
      </dsp:txBody>
      <dsp:txXfrm>
        <a:off x="0" y="531"/>
        <a:ext cx="10515600" cy="870055"/>
      </dsp:txXfrm>
    </dsp:sp>
    <dsp:sp modelId="{EC1A1489-A88F-2649-95BF-309CCB2DECC4}">
      <dsp:nvSpPr>
        <dsp:cNvPr id="0" name=""/>
        <dsp:cNvSpPr/>
      </dsp:nvSpPr>
      <dsp:spPr>
        <a:xfrm>
          <a:off x="0" y="870586"/>
          <a:ext cx="10515600"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4237F-B84B-844E-8735-21C3FC20B3F0}">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latin typeface="+mn-lt"/>
            </a:rPr>
            <a:t>The </a:t>
          </a:r>
          <a:r>
            <a:rPr lang="en-US" sz="1300" b="1" kern="1200">
              <a:latin typeface="+mn-lt"/>
            </a:rPr>
            <a:t>knowledge construction process </a:t>
          </a:r>
          <a:r>
            <a:rPr lang="en-US" sz="1300" kern="1200">
              <a:latin typeface="+mn-lt"/>
            </a:rPr>
            <a:t>describes how teachers help students to understand, investigate, and determine how the biases, frames of reference, and perspectives within a discipline influence the ways in which knowledge is constructed within it (Banks, 1996). Students also learn how to build knowledge themselves in this dimension. </a:t>
          </a:r>
        </a:p>
      </dsp:txBody>
      <dsp:txXfrm>
        <a:off x="0" y="870586"/>
        <a:ext cx="10515600" cy="870055"/>
      </dsp:txXfrm>
    </dsp:sp>
    <dsp:sp modelId="{2EA8659F-4F93-B74B-86CD-F0ADDAE1D853}">
      <dsp:nvSpPr>
        <dsp:cNvPr id="0" name=""/>
        <dsp:cNvSpPr/>
      </dsp:nvSpPr>
      <dsp:spPr>
        <a:xfrm>
          <a:off x="0" y="1740641"/>
          <a:ext cx="1051560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38D0A6-0672-3841-BD7B-49156A8B7917}">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latin typeface="+mn-lt"/>
            </a:rPr>
            <a:t>Prejudice reduction </a:t>
          </a:r>
          <a:r>
            <a:rPr lang="en-US" sz="1300" kern="1200" dirty="0">
              <a:latin typeface="+mn-lt"/>
            </a:rPr>
            <a:t>describes lessons and activities teachers use to help students to develop positive attitudes toward different racial, ethnic, and cultural groups. Research indicates that lessons, units, and teaching materials that include content about different racial and ethnic groups can help students to develop more positive intergroup attitudes if certain conditions exist in the teaching situation (Banks, 1995b). These conditions include positive images of the ethnic groups in the materials and use multiethnic materials in a consistent and sequential way.</a:t>
          </a:r>
        </a:p>
      </dsp:txBody>
      <dsp:txXfrm>
        <a:off x="0" y="1740641"/>
        <a:ext cx="10515600" cy="870055"/>
      </dsp:txXfrm>
    </dsp:sp>
    <dsp:sp modelId="{3736830E-2B77-9A4B-95A0-FE6041BBACD0}">
      <dsp:nvSpPr>
        <dsp:cNvPr id="0" name=""/>
        <dsp:cNvSpPr/>
      </dsp:nvSpPr>
      <dsp:spPr>
        <a:xfrm>
          <a:off x="0" y="2610696"/>
          <a:ext cx="10515600"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B6BCF-18A8-9642-B87B-520A530C4822}">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mn-lt"/>
            </a:rPr>
            <a:t>An </a:t>
          </a:r>
          <a:r>
            <a:rPr lang="en-US" sz="1300" b="1" kern="1200" dirty="0">
              <a:latin typeface="+mn-lt"/>
            </a:rPr>
            <a:t>equity pedagogy </a:t>
          </a:r>
          <a:r>
            <a:rPr lang="en-US" sz="1300" kern="1200" dirty="0">
              <a:latin typeface="+mn-lt"/>
            </a:rPr>
            <a:t>exists when teachers modify their teaching in ways that will facilitate the academic achievement of students from diverse racial, cultural, and social-class groups (Banks &amp; Banks, 1995). Research indicates that the academic achievement of African-American and Mexican-American students increases when cooperative teaching activities and strategies, rather than competitive ones, are used in instruction (Aronson &amp; Gonzalez, 1988). Cooperative learning activities also help all students, including middle-class White students, to develop more positive racial attitudes. </a:t>
          </a:r>
        </a:p>
      </dsp:txBody>
      <dsp:txXfrm>
        <a:off x="0" y="2610696"/>
        <a:ext cx="10515600" cy="870055"/>
      </dsp:txXfrm>
    </dsp:sp>
    <dsp:sp modelId="{4240559F-884A-4E47-A5E7-80775C6C7224}">
      <dsp:nvSpPr>
        <dsp:cNvPr id="0" name=""/>
        <dsp:cNvSpPr/>
      </dsp:nvSpPr>
      <dsp:spPr>
        <a:xfrm>
          <a:off x="0" y="3480751"/>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47EC86-2CC5-2748-B09A-0E82C812B2A8}">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mn-lt"/>
            </a:rPr>
            <a:t>An </a:t>
          </a:r>
          <a:r>
            <a:rPr lang="en-US" sz="1300" b="1" kern="1200" dirty="0">
              <a:latin typeface="+mn-lt"/>
            </a:rPr>
            <a:t>empowering school culture and social structure </a:t>
          </a:r>
          <a:r>
            <a:rPr lang="en-US" sz="1300" kern="1200" dirty="0">
              <a:latin typeface="+mn-lt"/>
            </a:rPr>
            <a:t>exists when the culture and organization of the school transform in ways that enable students from diverse racial, ethnic, and gender groups to experience equality and equal status. Implementing this dimension requires reforming  the total environment of the school, including the attitudes, beliefs, and actions of teachers and administrators; the curriculum and course of study; assessment and testing procedures; and the styles and strategies teachers use. </a:t>
          </a:r>
        </a:p>
      </dsp:txBody>
      <dsp:txXfrm>
        <a:off x="0" y="3480751"/>
        <a:ext cx="10515600" cy="870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CAC44-5FF2-FB44-9EC0-E6FDB2C489F3}">
      <dsp:nvSpPr>
        <dsp:cNvPr id="0" name=""/>
        <dsp:cNvSpPr/>
      </dsp:nvSpPr>
      <dsp:spPr>
        <a:xfrm rot="10800000">
          <a:off x="0" y="0"/>
          <a:ext cx="10515599" cy="1360324"/>
        </a:xfrm>
        <a:prstGeom prst="trapezoid">
          <a:avLst>
            <a:gd name="adj" fmla="val 12883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Tier 1/Universal Interventions</a:t>
          </a:r>
        </a:p>
        <a:p>
          <a:pPr marL="0" lvl="0" indent="0" algn="ctr" defTabSz="444500">
            <a:lnSpc>
              <a:spcPct val="90000"/>
            </a:lnSpc>
            <a:spcBef>
              <a:spcPct val="0"/>
            </a:spcBef>
            <a:spcAft>
              <a:spcPct val="35000"/>
            </a:spcAft>
            <a:buNone/>
          </a:pPr>
          <a:r>
            <a:rPr lang="en-US" sz="1000" kern="1200"/>
            <a:t>1. Traditional Hierarchy Behavior Management Plan</a:t>
          </a:r>
        </a:p>
        <a:p>
          <a:pPr marL="0" lvl="0" indent="0" algn="ctr" defTabSz="444500">
            <a:lnSpc>
              <a:spcPct val="90000"/>
            </a:lnSpc>
            <a:spcBef>
              <a:spcPct val="0"/>
            </a:spcBef>
            <a:spcAft>
              <a:spcPct val="35000"/>
            </a:spcAft>
            <a:buNone/>
          </a:pPr>
          <a:r>
            <a:rPr lang="en-US" sz="1000" kern="1200"/>
            <a:t>2. Office Referrals</a:t>
          </a:r>
        </a:p>
        <a:p>
          <a:pPr marL="0" lvl="0" indent="0" algn="ctr" defTabSz="444500">
            <a:lnSpc>
              <a:spcPct val="90000"/>
            </a:lnSpc>
            <a:spcBef>
              <a:spcPct val="0"/>
            </a:spcBef>
            <a:spcAft>
              <a:spcPct val="35000"/>
            </a:spcAft>
            <a:buNone/>
          </a:pPr>
          <a:r>
            <a:rPr lang="en-US" sz="1000" kern="1200"/>
            <a:t>3.Teacher Nominations</a:t>
          </a:r>
        </a:p>
        <a:p>
          <a:pPr marL="0" lvl="0" indent="0" algn="ctr" defTabSz="444500">
            <a:lnSpc>
              <a:spcPct val="90000"/>
            </a:lnSpc>
            <a:spcBef>
              <a:spcPct val="0"/>
            </a:spcBef>
            <a:spcAft>
              <a:spcPct val="35000"/>
            </a:spcAft>
            <a:buNone/>
          </a:pPr>
          <a:r>
            <a:rPr lang="en-US" sz="1000" kern="1200"/>
            <a:t>4. Continuous Progress Monitoring</a:t>
          </a:r>
        </a:p>
        <a:p>
          <a:pPr marL="0" lvl="0" indent="0" algn="ctr" defTabSz="444500">
            <a:lnSpc>
              <a:spcPct val="90000"/>
            </a:lnSpc>
            <a:spcBef>
              <a:spcPct val="0"/>
            </a:spcBef>
            <a:spcAft>
              <a:spcPct val="35000"/>
            </a:spcAft>
            <a:buNone/>
          </a:pPr>
          <a:r>
            <a:rPr lang="en-US" sz="1000" kern="1200"/>
            <a:t>5. Universal Screening</a:t>
          </a:r>
        </a:p>
      </dsp:txBody>
      <dsp:txXfrm rot="-10800000">
        <a:off x="1840230" y="0"/>
        <a:ext cx="6835140" cy="1360324"/>
      </dsp:txXfrm>
    </dsp:sp>
    <dsp:sp modelId="{72643256-53D6-2942-A530-B7A3333407CB}">
      <dsp:nvSpPr>
        <dsp:cNvPr id="0" name=""/>
        <dsp:cNvSpPr/>
      </dsp:nvSpPr>
      <dsp:spPr>
        <a:xfrm rot="10800000">
          <a:off x="1752600" y="1360324"/>
          <a:ext cx="7010400" cy="1360324"/>
        </a:xfrm>
        <a:prstGeom prst="trapezoid">
          <a:avLst>
            <a:gd name="adj" fmla="val 128837"/>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Tier 2/Intensive Interventions (Response-to-Intervention – </a:t>
          </a:r>
          <a:r>
            <a:rPr lang="en-US" sz="1000" b="1" kern="1200" dirty="0" err="1"/>
            <a:t>Rti</a:t>
          </a:r>
          <a:r>
            <a:rPr lang="en-US" sz="1000" b="1" kern="1200" dirty="0"/>
            <a:t>)</a:t>
          </a:r>
        </a:p>
        <a:p>
          <a:pPr marL="0" lvl="0" indent="0" algn="ctr" defTabSz="444500">
            <a:lnSpc>
              <a:spcPct val="90000"/>
            </a:lnSpc>
            <a:spcBef>
              <a:spcPct val="0"/>
            </a:spcBef>
            <a:spcAft>
              <a:spcPct val="35000"/>
            </a:spcAft>
            <a:buNone/>
          </a:pPr>
          <a:r>
            <a:rPr lang="en-US" sz="1000" kern="1200" dirty="0"/>
            <a:t>1. Small-Group Instruction</a:t>
          </a:r>
        </a:p>
        <a:p>
          <a:pPr marL="0" lvl="0" indent="0" algn="ctr" defTabSz="444500">
            <a:lnSpc>
              <a:spcPct val="90000"/>
            </a:lnSpc>
            <a:spcBef>
              <a:spcPct val="0"/>
            </a:spcBef>
            <a:spcAft>
              <a:spcPct val="35000"/>
            </a:spcAft>
            <a:buNone/>
          </a:pPr>
          <a:r>
            <a:rPr lang="en-US" sz="1000" kern="1200" dirty="0"/>
            <a:t>2. Teacher-Mediated Instruction</a:t>
          </a:r>
        </a:p>
        <a:p>
          <a:pPr marL="0" lvl="0" indent="0" algn="ctr" defTabSz="444500">
            <a:lnSpc>
              <a:spcPct val="90000"/>
            </a:lnSpc>
            <a:spcBef>
              <a:spcPct val="0"/>
            </a:spcBef>
            <a:spcAft>
              <a:spcPct val="35000"/>
            </a:spcAft>
            <a:buNone/>
          </a:pPr>
          <a:r>
            <a:rPr lang="en-US" sz="1000" kern="1200" dirty="0"/>
            <a:t>3. Peer-Mediated Instruction</a:t>
          </a:r>
        </a:p>
        <a:p>
          <a:pPr marL="0" lvl="0" indent="0" algn="ctr" defTabSz="444500">
            <a:lnSpc>
              <a:spcPct val="90000"/>
            </a:lnSpc>
            <a:spcBef>
              <a:spcPct val="0"/>
            </a:spcBef>
            <a:spcAft>
              <a:spcPct val="35000"/>
            </a:spcAft>
            <a:buNone/>
          </a:pPr>
          <a:r>
            <a:rPr lang="en-US" sz="1000" kern="1200" dirty="0"/>
            <a:t>4.Self-Management Strategies</a:t>
          </a:r>
        </a:p>
        <a:p>
          <a:pPr marL="0" lvl="0" indent="0" algn="ctr" defTabSz="444500">
            <a:lnSpc>
              <a:spcPct val="90000"/>
            </a:lnSpc>
            <a:spcBef>
              <a:spcPct val="0"/>
            </a:spcBef>
            <a:spcAft>
              <a:spcPct val="35000"/>
            </a:spcAft>
            <a:buNone/>
          </a:pPr>
          <a:r>
            <a:rPr lang="en-US" sz="1000" kern="1200" dirty="0"/>
            <a:t>5. Behavior Education Program</a:t>
          </a:r>
        </a:p>
        <a:p>
          <a:pPr marL="0" lvl="0" indent="0" algn="ctr" defTabSz="444500">
            <a:lnSpc>
              <a:spcPct val="90000"/>
            </a:lnSpc>
            <a:spcBef>
              <a:spcPct val="0"/>
            </a:spcBef>
            <a:spcAft>
              <a:spcPct val="35000"/>
            </a:spcAft>
            <a:buNone/>
          </a:pPr>
          <a:r>
            <a:rPr lang="en-US" sz="1000" kern="1200" dirty="0"/>
            <a:t>6. Social Skills Training </a:t>
          </a:r>
        </a:p>
      </dsp:txBody>
      <dsp:txXfrm rot="-10800000">
        <a:off x="2979420" y="1360324"/>
        <a:ext cx="4556760" cy="1360324"/>
      </dsp:txXfrm>
    </dsp:sp>
    <dsp:sp modelId="{97CEAF3D-5374-9E48-AE81-625E822CB03A}">
      <dsp:nvSpPr>
        <dsp:cNvPr id="0" name=""/>
        <dsp:cNvSpPr/>
      </dsp:nvSpPr>
      <dsp:spPr>
        <a:xfrm rot="10800000">
          <a:off x="3519501" y="2706365"/>
          <a:ext cx="3505200" cy="1360324"/>
        </a:xfrm>
        <a:prstGeom prst="trapezoid">
          <a:avLst>
            <a:gd name="adj" fmla="val 128837"/>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Tier 3/Individualized Interventions</a:t>
          </a:r>
        </a:p>
        <a:p>
          <a:pPr marL="0" lvl="0" indent="0" algn="ctr" defTabSz="444500">
            <a:lnSpc>
              <a:spcPct val="90000"/>
            </a:lnSpc>
            <a:spcBef>
              <a:spcPct val="0"/>
            </a:spcBef>
            <a:spcAft>
              <a:spcPct val="35000"/>
            </a:spcAft>
            <a:buNone/>
          </a:pPr>
          <a:r>
            <a:rPr lang="en-US" sz="1000" kern="1200" dirty="0"/>
            <a:t>1. One-on-One Instructions</a:t>
          </a:r>
        </a:p>
        <a:p>
          <a:pPr marL="0" lvl="0" indent="0" algn="ctr" defTabSz="444500">
            <a:lnSpc>
              <a:spcPct val="90000"/>
            </a:lnSpc>
            <a:spcBef>
              <a:spcPct val="0"/>
            </a:spcBef>
            <a:spcAft>
              <a:spcPct val="35000"/>
            </a:spcAft>
            <a:buNone/>
          </a:pPr>
          <a:r>
            <a:rPr lang="en-US" sz="1000" kern="1200" dirty="0"/>
            <a:t>2. Intensive Small-Group Instructions</a:t>
          </a:r>
        </a:p>
        <a:p>
          <a:pPr marL="0" lvl="0" indent="0" algn="ctr" defTabSz="444500">
            <a:lnSpc>
              <a:spcPct val="90000"/>
            </a:lnSpc>
            <a:spcBef>
              <a:spcPct val="0"/>
            </a:spcBef>
            <a:spcAft>
              <a:spcPct val="35000"/>
            </a:spcAft>
            <a:buNone/>
          </a:pPr>
          <a:r>
            <a:rPr lang="en-US" sz="1000" kern="1200" dirty="0"/>
            <a:t>3. Intervention Specialists</a:t>
          </a:r>
        </a:p>
        <a:p>
          <a:pPr marL="0" lvl="0" indent="0" algn="ctr" defTabSz="444500">
            <a:lnSpc>
              <a:spcPct val="90000"/>
            </a:lnSpc>
            <a:spcBef>
              <a:spcPct val="0"/>
            </a:spcBef>
            <a:spcAft>
              <a:spcPct val="35000"/>
            </a:spcAft>
            <a:buNone/>
          </a:pPr>
          <a:r>
            <a:rPr lang="en-US" sz="1000" kern="1200" dirty="0"/>
            <a:t>4. Wraparound Services</a:t>
          </a:r>
        </a:p>
        <a:p>
          <a:pPr marL="0" lvl="0" indent="0" algn="ctr" defTabSz="444500">
            <a:lnSpc>
              <a:spcPct val="90000"/>
            </a:lnSpc>
            <a:spcBef>
              <a:spcPct val="0"/>
            </a:spcBef>
            <a:spcAft>
              <a:spcPct val="35000"/>
            </a:spcAft>
            <a:buNone/>
          </a:pPr>
          <a:r>
            <a:rPr lang="en-US" sz="1000" kern="1200" dirty="0"/>
            <a:t>5. FBA/BIP</a:t>
          </a:r>
        </a:p>
      </dsp:txBody>
      <dsp:txXfrm rot="-10800000">
        <a:off x="3519501" y="2706365"/>
        <a:ext cx="3505200" cy="13603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1AD3A-193E-4A75-BC7C-16777A03D476}">
      <dsp:nvSpPr>
        <dsp:cNvPr id="0" name=""/>
        <dsp:cNvSpPr/>
      </dsp:nvSpPr>
      <dsp:spPr>
        <a:xfrm>
          <a:off x="212335" y="1372529"/>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4CCC84-0336-43F7-BE73-28E9BE346C45}">
      <dsp:nvSpPr>
        <dsp:cNvPr id="0" name=""/>
        <dsp:cNvSpPr/>
      </dsp:nvSpPr>
      <dsp:spPr>
        <a:xfrm>
          <a:off x="492877" y="1653071"/>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D5240D-56A2-47F2-9996-EAAA4643685C}">
      <dsp:nvSpPr>
        <dsp:cNvPr id="0" name=""/>
        <dsp:cNvSpPr/>
      </dsp:nvSpPr>
      <dsp:spPr>
        <a:xfrm>
          <a:off x="1834517" y="1372529"/>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mn-lt"/>
            </a:rPr>
            <a:t>PBIS is an approach to prevent inappropriate behavior and teach appropriate behavior systematically (Metropolitan Center for Urban Education, 2008).</a:t>
          </a:r>
        </a:p>
      </dsp:txBody>
      <dsp:txXfrm>
        <a:off x="1834517" y="1372529"/>
        <a:ext cx="3148942" cy="1335915"/>
      </dsp:txXfrm>
    </dsp:sp>
    <dsp:sp modelId="{28283534-1FB3-4DAF-AA7B-7FB23BEEA477}">
      <dsp:nvSpPr>
        <dsp:cNvPr id="0" name=""/>
        <dsp:cNvSpPr/>
      </dsp:nvSpPr>
      <dsp:spPr>
        <a:xfrm>
          <a:off x="5532139" y="1372529"/>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398F7A-A3D5-4984-BDB9-C46005310618}">
      <dsp:nvSpPr>
        <dsp:cNvPr id="0" name=""/>
        <dsp:cNvSpPr/>
      </dsp:nvSpPr>
      <dsp:spPr>
        <a:xfrm>
          <a:off x="5812681" y="1653071"/>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1E1529-17AC-4ED5-871C-28FB6791C0CA}">
      <dsp:nvSpPr>
        <dsp:cNvPr id="0" name=""/>
        <dsp:cNvSpPr/>
      </dsp:nvSpPr>
      <dsp:spPr>
        <a:xfrm>
          <a:off x="7154322" y="1372529"/>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mn-lt"/>
            </a:rPr>
            <a:t>PBIS offers a method for identifying the environmental events, circumstances, and interactions that trigger problem behavior, developing strategy prevention, and teaching new skills (Metropolitan Center for Urban Education, 2008).</a:t>
          </a:r>
        </a:p>
      </dsp:txBody>
      <dsp:txXfrm>
        <a:off x="7154322" y="1372529"/>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E012B-1AC4-A64A-9B8A-0FCE375BA54B}" type="datetimeFigureOut">
              <a:rPr lang="en-US" smtClean="0"/>
              <a:t>8/27/19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D8BD1-84E3-3C41-BD77-1FB0E70509B5}" type="slidenum">
              <a:rPr lang="en-US" smtClean="0"/>
              <a:t>‹#›</a:t>
            </a:fld>
            <a:endParaRPr lang="en-US"/>
          </a:p>
        </p:txBody>
      </p:sp>
    </p:spTree>
    <p:extLst>
      <p:ext uri="{BB962C8B-B14F-4D97-AF65-F5344CB8AC3E}">
        <p14:creationId xmlns:p14="http://schemas.microsoft.com/office/powerpoint/2010/main" val="4235613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bis.org/school/mts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bis.org/Common/Cms/files/Forum15_Presentations/RDQ%204%20Brief%20-%20Classroom.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pbisworld.com/tier-2/behavior-contract/"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76BB39-4CF6-9C40-8A9E-AE296CBBD274}" type="slidenum">
              <a:rPr lang="en-US" smtClean="0"/>
              <a:t>2</a:t>
            </a:fld>
            <a:endParaRPr lang="en-US"/>
          </a:p>
        </p:txBody>
      </p:sp>
    </p:spTree>
    <p:extLst>
      <p:ext uri="{BB962C8B-B14F-4D97-AF65-F5344CB8AC3E}">
        <p14:creationId xmlns:p14="http://schemas.microsoft.com/office/powerpoint/2010/main" val="926418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Discuss this question with your table. Be honest and reflective. If you aren't where you'd like to be, what are some practical changes you can make to get to where you'd like to be on the continuum. Be prepared to share where your group members are on the continuum and why each person felt that way. Choose a spokesperson to share this information. </a:t>
            </a:r>
          </a:p>
        </p:txBody>
      </p:sp>
      <p:sp>
        <p:nvSpPr>
          <p:cNvPr id="4" name="Slide Number Placeholder 3"/>
          <p:cNvSpPr>
            <a:spLocks noGrp="1"/>
          </p:cNvSpPr>
          <p:nvPr>
            <p:ph type="sldNum" sz="quarter" idx="5"/>
          </p:nvPr>
        </p:nvSpPr>
        <p:spPr/>
        <p:txBody>
          <a:bodyPr/>
          <a:lstStyle/>
          <a:p>
            <a:fld id="{F876BB39-4CF6-9C40-8A9E-AE296CBBD274}" type="slidenum">
              <a:rPr lang="en-US" smtClean="0"/>
              <a:t>12</a:t>
            </a:fld>
            <a:endParaRPr lang="en-US"/>
          </a:p>
        </p:txBody>
      </p:sp>
    </p:spTree>
    <p:extLst>
      <p:ext uri="{BB962C8B-B14F-4D97-AF65-F5344CB8AC3E}">
        <p14:creationId xmlns:p14="http://schemas.microsoft.com/office/powerpoint/2010/main" val="2971962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important point for you and your students to know is that we all have a cultural identity—not just ethnically/linguistically diverse groups, but all groups have a cultural identity. You have to be aware of your identity to understand and value another group's identity. By creating culturally inclusive lessons, you will show your students that you value who they are and where they come from, which goes a long way toward curtailing behavior problems and building strong relationships with your students. As the saying, "Physician heal thyself” goes, so should "Teachers know thyself so that you can know your students." Model appreciation for different cultures and languages for your students and teach them how to appropriately ask others about their cultures without offending. </a:t>
            </a:r>
          </a:p>
        </p:txBody>
      </p:sp>
      <p:sp>
        <p:nvSpPr>
          <p:cNvPr id="4" name="Slide Number Placeholder 3"/>
          <p:cNvSpPr>
            <a:spLocks noGrp="1"/>
          </p:cNvSpPr>
          <p:nvPr>
            <p:ph type="sldNum" sz="quarter" idx="5"/>
          </p:nvPr>
        </p:nvSpPr>
        <p:spPr/>
        <p:txBody>
          <a:bodyPr/>
          <a:lstStyle/>
          <a:p>
            <a:fld id="{F876BB39-4CF6-9C40-8A9E-AE296CBBD274}" type="slidenum">
              <a:rPr lang="en-US" smtClean="0"/>
              <a:t>13</a:t>
            </a:fld>
            <a:endParaRPr lang="en-US"/>
          </a:p>
        </p:txBody>
      </p:sp>
    </p:spTree>
    <p:extLst>
      <p:ext uri="{BB962C8B-B14F-4D97-AF65-F5344CB8AC3E}">
        <p14:creationId xmlns:p14="http://schemas.microsoft.com/office/powerpoint/2010/main" val="1396978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 honest and reflective in how you answer these questions. </a:t>
            </a:r>
          </a:p>
        </p:txBody>
      </p:sp>
      <p:sp>
        <p:nvSpPr>
          <p:cNvPr id="4" name="Slide Number Placeholder 3"/>
          <p:cNvSpPr>
            <a:spLocks noGrp="1"/>
          </p:cNvSpPr>
          <p:nvPr>
            <p:ph type="sldNum" sz="quarter" idx="5"/>
          </p:nvPr>
        </p:nvSpPr>
        <p:spPr/>
        <p:txBody>
          <a:bodyPr/>
          <a:lstStyle/>
          <a:p>
            <a:fld id="{F876BB39-4CF6-9C40-8A9E-AE296CBBD274}" type="slidenum">
              <a:rPr lang="en-US" smtClean="0"/>
              <a:t>14</a:t>
            </a:fld>
            <a:endParaRPr lang="en-US"/>
          </a:p>
        </p:txBody>
      </p:sp>
    </p:spTree>
    <p:extLst>
      <p:ext uri="{BB962C8B-B14F-4D97-AF65-F5344CB8AC3E}">
        <p14:creationId xmlns:p14="http://schemas.microsoft.com/office/powerpoint/2010/main" val="1009340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Choose a spokesperson to share a synopsis of what your table discussed about the IAT. </a:t>
            </a:r>
          </a:p>
        </p:txBody>
      </p:sp>
      <p:sp>
        <p:nvSpPr>
          <p:cNvPr id="4" name="Slide Number Placeholder 3"/>
          <p:cNvSpPr>
            <a:spLocks noGrp="1"/>
          </p:cNvSpPr>
          <p:nvPr>
            <p:ph type="sldNum" sz="quarter" idx="5"/>
          </p:nvPr>
        </p:nvSpPr>
        <p:spPr/>
        <p:txBody>
          <a:bodyPr/>
          <a:lstStyle/>
          <a:p>
            <a:fld id="{F876BB39-4CF6-9C40-8A9E-AE296CBBD274}" type="slidenum">
              <a:rPr lang="en-US" smtClean="0"/>
              <a:t>16</a:t>
            </a:fld>
            <a:endParaRPr lang="en-US"/>
          </a:p>
        </p:txBody>
      </p:sp>
    </p:spTree>
    <p:extLst>
      <p:ext uri="{BB962C8B-B14F-4D97-AF65-F5344CB8AC3E}">
        <p14:creationId xmlns:p14="http://schemas.microsoft.com/office/powerpoint/2010/main" val="2366338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6BB39-4CF6-9C40-8A9E-AE296CBBD274}" type="slidenum">
              <a:rPr lang="en-US" smtClean="0"/>
              <a:t>18</a:t>
            </a:fld>
            <a:endParaRPr lang="en-US"/>
          </a:p>
        </p:txBody>
      </p:sp>
    </p:spTree>
    <p:extLst>
      <p:ext uri="{BB962C8B-B14F-4D97-AF65-F5344CB8AC3E}">
        <p14:creationId xmlns:p14="http://schemas.microsoft.com/office/powerpoint/2010/main" val="3149504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How does what you believe about different cultural groups impact how you manage students' behavior from those groups? Are you always fair and equitable when managing behaviors? Are you more patient with certain students because they are more similar to you? </a:t>
            </a:r>
          </a:p>
        </p:txBody>
      </p:sp>
      <p:sp>
        <p:nvSpPr>
          <p:cNvPr id="4" name="Slide Number Placeholder 3"/>
          <p:cNvSpPr>
            <a:spLocks noGrp="1"/>
          </p:cNvSpPr>
          <p:nvPr>
            <p:ph type="sldNum" sz="quarter" idx="5"/>
          </p:nvPr>
        </p:nvSpPr>
        <p:spPr/>
        <p:txBody>
          <a:bodyPr/>
          <a:lstStyle/>
          <a:p>
            <a:fld id="{F876BB39-4CF6-9C40-8A9E-AE296CBBD274}" type="slidenum">
              <a:rPr lang="en-US" smtClean="0"/>
              <a:t>20</a:t>
            </a:fld>
            <a:endParaRPr lang="en-US"/>
          </a:p>
        </p:txBody>
      </p:sp>
    </p:spTree>
    <p:extLst>
      <p:ext uri="{BB962C8B-B14F-4D97-AF65-F5344CB8AC3E}">
        <p14:creationId xmlns:p14="http://schemas.microsoft.com/office/powerpoint/2010/main" val="2669250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Key point: Focus is not just on academic outcomes, but also on social and emotional outcomes. How and why is this focus beneficial to the students? How is Positive Behavioral Interventions &amp; Support (PBIS) an equitable practice based on the definition and purpose of PBIS? </a:t>
            </a:r>
          </a:p>
        </p:txBody>
      </p:sp>
      <p:sp>
        <p:nvSpPr>
          <p:cNvPr id="4" name="Slide Number Placeholder 3"/>
          <p:cNvSpPr>
            <a:spLocks noGrp="1"/>
          </p:cNvSpPr>
          <p:nvPr>
            <p:ph type="sldNum" sz="quarter" idx="5"/>
          </p:nvPr>
        </p:nvSpPr>
        <p:spPr/>
        <p:txBody>
          <a:bodyPr/>
          <a:lstStyle/>
          <a:p>
            <a:fld id="{F876BB39-4CF6-9C40-8A9E-AE296CBBD274}" type="slidenum">
              <a:rPr lang="en-US" smtClean="0"/>
              <a:t>21</a:t>
            </a:fld>
            <a:endParaRPr lang="en-US"/>
          </a:p>
        </p:txBody>
      </p:sp>
    </p:spTree>
    <p:extLst>
      <p:ext uri="{BB962C8B-B14F-4D97-AF65-F5344CB8AC3E}">
        <p14:creationId xmlns:p14="http://schemas.microsoft.com/office/powerpoint/2010/main" val="437529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 as tiers for academic learning exist, with PBIS, the tiers relate to different ways to address the behavioral needs of students. Just as with the academic tiers, continuous progress monitoring for students is part of the tier system for behavior. Response to Intervention (</a:t>
            </a:r>
            <a:r>
              <a:rPr lang="en-US" sz="1200" kern="1200" dirty="0" err="1">
                <a:solidFill>
                  <a:schemeClr val="tx1"/>
                </a:solidFill>
                <a:effectLst/>
                <a:latin typeface="+mn-lt"/>
                <a:ea typeface="+mn-ea"/>
                <a:cs typeface="+mn-cs"/>
              </a:rPr>
              <a:t>RtI</a:t>
            </a:r>
            <a:r>
              <a:rPr lang="en-US" sz="1200" kern="1200" dirty="0">
                <a:solidFill>
                  <a:schemeClr val="tx1"/>
                </a:solidFill>
                <a:effectLst/>
                <a:latin typeface="+mn-lt"/>
                <a:ea typeface="+mn-ea"/>
                <a:cs typeface="+mn-cs"/>
              </a:rPr>
              <a:t>) has transitioned to Multi-Tiered System of Supports (MTSS). MTSS is defined as "the practice of providing high-quality instruction and interventions matched to student need, monitoring progress frequently to make decisions about changes in instruction or goals, and applying child response data to important educational decisions" (</a:t>
            </a:r>
            <a:r>
              <a:rPr lang="en-US" sz="1200" kern="1200" dirty="0" err="1">
                <a:solidFill>
                  <a:schemeClr val="tx1"/>
                </a:solidFill>
                <a:effectLst/>
                <a:latin typeface="+mn-lt"/>
                <a:ea typeface="+mn-ea"/>
                <a:cs typeface="+mn-cs"/>
              </a:rPr>
              <a:t>Batsche</a:t>
            </a:r>
            <a:r>
              <a:rPr lang="en-US" sz="1200" kern="1200" dirty="0">
                <a:solidFill>
                  <a:schemeClr val="tx1"/>
                </a:solidFill>
                <a:effectLst/>
                <a:latin typeface="+mn-lt"/>
                <a:ea typeface="+mn-ea"/>
                <a:cs typeface="+mn-cs"/>
              </a:rPr>
              <a:t> et al., 2005). Retrieved from </a:t>
            </a:r>
            <a:r>
              <a:rPr lang="en-US" sz="1200" u="sng" kern="1200" dirty="0">
                <a:solidFill>
                  <a:schemeClr val="tx1"/>
                </a:solidFill>
                <a:effectLst/>
                <a:latin typeface="+mn-lt"/>
                <a:ea typeface="+mn-ea"/>
                <a:cs typeface="+mn-cs"/>
                <a:hlinkClick r:id="rId3"/>
              </a:rPr>
              <a:t>https://www.pbis.org/school/mtss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76BB39-4CF6-9C40-8A9E-AE296CBBD274}" type="slidenum">
              <a:rPr lang="en-US" smtClean="0"/>
              <a:t>22</a:t>
            </a:fld>
            <a:endParaRPr lang="en-US"/>
          </a:p>
        </p:txBody>
      </p:sp>
    </p:spTree>
    <p:extLst>
      <p:ext uri="{BB962C8B-B14F-4D97-AF65-F5344CB8AC3E}">
        <p14:creationId xmlns:p14="http://schemas.microsoft.com/office/powerpoint/2010/main" val="2468969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factors within students’ environments can impact their behavior in the classroom. Knowing these factors allows the teacher to prevent certain behaviors by knowing triggers while allowing the teacher to teach students new skills to control their own behavior. Another key is to systematically teach these skills in a very specific manner. </a:t>
            </a:r>
          </a:p>
        </p:txBody>
      </p:sp>
      <p:sp>
        <p:nvSpPr>
          <p:cNvPr id="4" name="Slide Number Placeholder 3"/>
          <p:cNvSpPr>
            <a:spLocks noGrp="1"/>
          </p:cNvSpPr>
          <p:nvPr>
            <p:ph type="sldNum" sz="quarter" idx="5"/>
          </p:nvPr>
        </p:nvSpPr>
        <p:spPr/>
        <p:txBody>
          <a:bodyPr/>
          <a:lstStyle/>
          <a:p>
            <a:fld id="{F876BB39-4CF6-9C40-8A9E-AE296CBBD274}" type="slidenum">
              <a:rPr lang="en-US" smtClean="0"/>
              <a:t>23</a:t>
            </a:fld>
            <a:endParaRPr lang="en-US"/>
          </a:p>
        </p:txBody>
      </p:sp>
    </p:spTree>
    <p:extLst>
      <p:ext uri="{BB962C8B-B14F-4D97-AF65-F5344CB8AC3E}">
        <p14:creationId xmlns:p14="http://schemas.microsoft.com/office/powerpoint/2010/main" val="3178073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practice brief provides information on PBIS in the classroom: </a:t>
            </a:r>
            <a:r>
              <a:rPr lang="en-US" sz="1200" u="sng" kern="1200" dirty="0">
                <a:solidFill>
                  <a:schemeClr val="tx1"/>
                </a:solidFill>
                <a:effectLst/>
                <a:latin typeface="+mn-lt"/>
                <a:ea typeface="+mn-ea"/>
                <a:cs typeface="+mn-cs"/>
                <a:hlinkClick r:id="rId3"/>
              </a:rPr>
              <a:t>https://www.pbis.org/Common/Cms/files/Forum15_Presentations/RDQ%204%20Brief%20-%20Classroom.pdf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876BB39-4CF6-9C40-8A9E-AE296CBBD274}" type="slidenum">
              <a:rPr lang="en-US" smtClean="0"/>
              <a:t>24</a:t>
            </a:fld>
            <a:endParaRPr lang="en-US"/>
          </a:p>
        </p:txBody>
      </p:sp>
    </p:spTree>
    <p:extLst>
      <p:ext uri="{BB962C8B-B14F-4D97-AF65-F5344CB8AC3E}">
        <p14:creationId xmlns:p14="http://schemas.microsoft.com/office/powerpoint/2010/main" val="288645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will learn the following four big takeaways from this portion of the presentation. </a:t>
            </a:r>
          </a:p>
          <a:p>
            <a:r>
              <a:rPr lang="en-US" sz="1200" kern="1200" dirty="0">
                <a:solidFill>
                  <a:schemeClr val="tx1"/>
                </a:solidFill>
                <a:effectLst/>
                <a:latin typeface="+mn-lt"/>
                <a:ea typeface="+mn-ea"/>
                <a:cs typeface="+mn-cs"/>
              </a:rPr>
              <a:t>1. You should know how to define CRCM. </a:t>
            </a:r>
          </a:p>
          <a:p>
            <a:r>
              <a:rPr lang="en-US" sz="1200" kern="1200" dirty="0">
                <a:solidFill>
                  <a:schemeClr val="tx1"/>
                </a:solidFill>
                <a:effectLst/>
                <a:latin typeface="+mn-lt"/>
                <a:ea typeface="+mn-ea"/>
                <a:cs typeface="+mn-cs"/>
              </a:rPr>
              <a:t>2. You should know how your perceptions of your students impact how you manage their behavior. </a:t>
            </a:r>
          </a:p>
          <a:p>
            <a:r>
              <a:rPr lang="en-US" sz="1200" kern="1200" dirty="0">
                <a:solidFill>
                  <a:schemeClr val="tx1"/>
                </a:solidFill>
                <a:effectLst/>
                <a:latin typeface="+mn-lt"/>
                <a:ea typeface="+mn-ea"/>
                <a:cs typeface="+mn-cs"/>
              </a:rPr>
              <a:t>3. You should know what school-wide, classroom, and individual CRCM strategies are and how they differ. </a:t>
            </a:r>
          </a:p>
          <a:p>
            <a:r>
              <a:rPr lang="en-US" sz="1200" kern="1200" dirty="0">
                <a:solidFill>
                  <a:schemeClr val="tx1"/>
                </a:solidFill>
                <a:effectLst/>
                <a:latin typeface="+mn-lt"/>
                <a:ea typeface="+mn-ea"/>
                <a:cs typeface="+mn-cs"/>
              </a:rPr>
              <a:t>4. You should be able to share how using CRCM strategies benefits student outcomes and how they improve your practice. </a:t>
            </a:r>
          </a:p>
          <a:p>
            <a:endParaRPr lang="en-US" dirty="0">
              <a:cs typeface="Calibri"/>
            </a:endParaRPr>
          </a:p>
        </p:txBody>
      </p:sp>
      <p:sp>
        <p:nvSpPr>
          <p:cNvPr id="4" name="Slide Number Placeholder 3"/>
          <p:cNvSpPr>
            <a:spLocks noGrp="1"/>
          </p:cNvSpPr>
          <p:nvPr>
            <p:ph type="sldNum" sz="quarter" idx="5"/>
          </p:nvPr>
        </p:nvSpPr>
        <p:spPr/>
        <p:txBody>
          <a:bodyPr/>
          <a:lstStyle/>
          <a:p>
            <a:fld id="{F876BB39-4CF6-9C40-8A9E-AE296CBBD274}" type="slidenum">
              <a:rPr lang="en-US" smtClean="0"/>
              <a:t>4</a:t>
            </a:fld>
            <a:endParaRPr lang="en-US"/>
          </a:p>
        </p:txBody>
      </p:sp>
    </p:spTree>
    <p:extLst>
      <p:ext uri="{BB962C8B-B14F-4D97-AF65-F5344CB8AC3E}">
        <p14:creationId xmlns:p14="http://schemas.microsoft.com/office/powerpoint/2010/main" val="214334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 of cultural appropriateness or inappropriateness: You expect students to participate in a lesson in which they question what you are telling them. You chastise the students for not asking questions when their culture teaches them that they do not question the teacher in school.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Example 2: You indirectly suggest that students should consider adding an illustration to their writing with the expectation that they will, but several of your students of color do not add the illustration. You penalize them for not adding the illustration when they felt that they did not have to add the illustration because you did not explicitly state that you wanted them to add an illustration.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Both are examples of cultural expectations (i.e., respect for the teacher by not questioning and expecting explicit directions versus an indirect message).</a:t>
            </a:r>
          </a:p>
        </p:txBody>
      </p:sp>
      <p:sp>
        <p:nvSpPr>
          <p:cNvPr id="4" name="Slide Number Placeholder 3"/>
          <p:cNvSpPr>
            <a:spLocks noGrp="1"/>
          </p:cNvSpPr>
          <p:nvPr>
            <p:ph type="sldNum" sz="quarter" idx="5"/>
          </p:nvPr>
        </p:nvSpPr>
        <p:spPr/>
        <p:txBody>
          <a:bodyPr/>
          <a:lstStyle/>
          <a:p>
            <a:fld id="{F876BB39-4CF6-9C40-8A9E-AE296CBBD274}" type="slidenum">
              <a:rPr lang="en-US" smtClean="0"/>
              <a:t>25</a:t>
            </a:fld>
            <a:endParaRPr lang="en-US"/>
          </a:p>
        </p:txBody>
      </p:sp>
    </p:spTree>
    <p:extLst>
      <p:ext uri="{BB962C8B-B14F-4D97-AF65-F5344CB8AC3E}">
        <p14:creationId xmlns:p14="http://schemas.microsoft.com/office/powerpoint/2010/main" val="2275041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Key point: district wide &gt;&gt;&gt;&gt;&gt; school-wide (both must commit to this strategy); does not focus on punishing and addresses the root cause of student misbehavior (Why is the student acting out?)</a:t>
            </a:r>
          </a:p>
        </p:txBody>
      </p:sp>
      <p:sp>
        <p:nvSpPr>
          <p:cNvPr id="4" name="Slide Number Placeholder 3"/>
          <p:cNvSpPr>
            <a:spLocks noGrp="1"/>
          </p:cNvSpPr>
          <p:nvPr>
            <p:ph type="sldNum" sz="quarter" idx="5"/>
          </p:nvPr>
        </p:nvSpPr>
        <p:spPr/>
        <p:txBody>
          <a:bodyPr/>
          <a:lstStyle/>
          <a:p>
            <a:fld id="{F876BB39-4CF6-9C40-8A9E-AE296CBBD274}" type="slidenum">
              <a:rPr lang="en-US" smtClean="0"/>
              <a:t>27</a:t>
            </a:fld>
            <a:endParaRPr lang="en-US"/>
          </a:p>
        </p:txBody>
      </p:sp>
    </p:spTree>
    <p:extLst>
      <p:ext uri="{BB962C8B-B14F-4D97-AF65-F5344CB8AC3E}">
        <p14:creationId xmlns:p14="http://schemas.microsoft.com/office/powerpoint/2010/main" val="1903292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Notice the number of people who are in this group to support the student’s return to school. Knowing that he has this many people in his corner helps him positively transition back to school and alleviates potential behavior problems that could occur. </a:t>
            </a:r>
          </a:p>
        </p:txBody>
      </p:sp>
      <p:sp>
        <p:nvSpPr>
          <p:cNvPr id="4" name="Slide Number Placeholder 3"/>
          <p:cNvSpPr>
            <a:spLocks noGrp="1"/>
          </p:cNvSpPr>
          <p:nvPr>
            <p:ph type="sldNum" sz="quarter" idx="5"/>
          </p:nvPr>
        </p:nvSpPr>
        <p:spPr/>
        <p:txBody>
          <a:bodyPr/>
          <a:lstStyle/>
          <a:p>
            <a:fld id="{F876BB39-4CF6-9C40-8A9E-AE296CBBD274}" type="slidenum">
              <a:rPr lang="en-US" smtClean="0"/>
              <a:t>28</a:t>
            </a:fld>
            <a:endParaRPr lang="en-US"/>
          </a:p>
        </p:txBody>
      </p:sp>
    </p:spTree>
    <p:extLst>
      <p:ext uri="{BB962C8B-B14F-4D97-AF65-F5344CB8AC3E}">
        <p14:creationId xmlns:p14="http://schemas.microsoft.com/office/powerpoint/2010/main" val="1465295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First: Provide a common language for students, parents, and teachers to understand what is expected of all members of the school community. June Jordan School for Equity uses the acronym RICH to describe its four core values: Respect, Integrity, Courage, and Humility.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Second: Lots of items are necessary in schools: No. 2 pencils, backpacks, binders. Why can't you ask every student to adopt the core values that signify membership in your sacred community? Think of this as benevolent branding: "This is a special place where you want to belong." Requiring students to participate in the community means a couple of things. First, they must do their best to practice its values in word and deed.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Second, they commit to engage in restorative processes if they have harmed the community or another member harms them. A reciprocal principle is implied here: We will keep you safe, but in return, you have to show up as a full participant.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Third: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We know that students need four to 40 exposures to learn a new vocabulary word. Internalizing your school's values is no different. Leverage your most personalized school structures—advisory, circle time, community-building days—to explicitly teach the values of your beloved community. Take time to teach in interactive ways like role-playing, reading and writing stories about the values in action, and asking students to recall their life experiences related to the values.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Finally: A cookie-cutter approach to restorative justice does not exist. You are asking students to make a commitment to stay in a relationship with each other and their community. By extension, if they violate or harm that relationship, they need to make amends. Accountability might look like a verbal "talking-to," having to reflect on choices in a restorative circle, engaging in a restorative conference with the harmed party, or perhaps even being suspended. Real, felt consequences along with opportunities to make amends and learn from mistakes are necessary. A helpful guiding principle is that consequences should always be educational in nature rather than punitive. Matt offers, "I don't care about the quantity of suspensions; I care about the quality.”</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876BB39-4CF6-9C40-8A9E-AE296CBBD274}" type="slidenum">
              <a:rPr lang="en-US" smtClean="0"/>
              <a:t>29</a:t>
            </a:fld>
            <a:endParaRPr lang="en-US"/>
          </a:p>
        </p:txBody>
      </p:sp>
    </p:spTree>
    <p:extLst>
      <p:ext uri="{BB962C8B-B14F-4D97-AF65-F5344CB8AC3E}">
        <p14:creationId xmlns:p14="http://schemas.microsoft.com/office/powerpoint/2010/main" val="2017652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CD8BD1-84E3-3C41-BD77-1FB0E70509B5}" type="slidenum">
              <a:rPr lang="en-US" smtClean="0"/>
              <a:t>30</a:t>
            </a:fld>
            <a:endParaRPr lang="en-US"/>
          </a:p>
        </p:txBody>
      </p:sp>
    </p:spTree>
    <p:extLst>
      <p:ext uri="{BB962C8B-B14F-4D97-AF65-F5344CB8AC3E}">
        <p14:creationId xmlns:p14="http://schemas.microsoft.com/office/powerpoint/2010/main" val="1676280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CD8BD1-84E3-3C41-BD77-1FB0E70509B5}" type="slidenum">
              <a:rPr lang="en-US" smtClean="0"/>
              <a:t>32</a:t>
            </a:fld>
            <a:endParaRPr lang="en-US"/>
          </a:p>
        </p:txBody>
      </p:sp>
    </p:spTree>
    <p:extLst>
      <p:ext uri="{BB962C8B-B14F-4D97-AF65-F5344CB8AC3E}">
        <p14:creationId xmlns:p14="http://schemas.microsoft.com/office/powerpoint/2010/main" val="3266910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you don't have to create a special handshake for each of your students, greeting them at the door daily is an easy way to build relationships. This practice also clues you in to who will have a good/bad day and allows you prevent students from exhibiting negative behaviors by turning their day around before they enter the class. </a:t>
            </a:r>
          </a:p>
        </p:txBody>
      </p:sp>
      <p:sp>
        <p:nvSpPr>
          <p:cNvPr id="4" name="Slide Number Placeholder 3"/>
          <p:cNvSpPr>
            <a:spLocks noGrp="1"/>
          </p:cNvSpPr>
          <p:nvPr>
            <p:ph type="sldNum" sz="quarter" idx="5"/>
          </p:nvPr>
        </p:nvSpPr>
        <p:spPr/>
        <p:txBody>
          <a:bodyPr/>
          <a:lstStyle/>
          <a:p>
            <a:fld id="{F876BB39-4CF6-9C40-8A9E-AE296CBBD274}" type="slidenum">
              <a:rPr lang="en-US" smtClean="0"/>
              <a:t>35</a:t>
            </a:fld>
            <a:endParaRPr lang="en-US"/>
          </a:p>
        </p:txBody>
      </p:sp>
    </p:spTree>
    <p:extLst>
      <p:ext uri="{BB962C8B-B14F-4D97-AF65-F5344CB8AC3E}">
        <p14:creationId xmlns:p14="http://schemas.microsoft.com/office/powerpoint/2010/main" val="3879738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CD8BD1-84E3-3C41-BD77-1FB0E70509B5}" type="slidenum">
              <a:rPr lang="en-US" smtClean="0"/>
              <a:t>36</a:t>
            </a:fld>
            <a:endParaRPr lang="en-US"/>
          </a:p>
        </p:txBody>
      </p:sp>
    </p:spTree>
    <p:extLst>
      <p:ext uri="{BB962C8B-B14F-4D97-AF65-F5344CB8AC3E}">
        <p14:creationId xmlns:p14="http://schemas.microsoft.com/office/powerpoint/2010/main" val="104393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Think about the ways in which you can strategically use the environment to communicate respect for diversity, reaffirm connectedness and community, and avoid marginalizing and disparaging students.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876BB39-4CF6-9C40-8A9E-AE296CBBD274}" type="slidenum">
              <a:rPr lang="en-US" smtClean="0"/>
              <a:t>37</a:t>
            </a:fld>
            <a:endParaRPr lang="en-US"/>
          </a:p>
        </p:txBody>
      </p:sp>
    </p:spTree>
    <p:extLst>
      <p:ext uri="{BB962C8B-B14F-4D97-AF65-F5344CB8AC3E}">
        <p14:creationId xmlns:p14="http://schemas.microsoft.com/office/powerpoint/2010/main" val="2752591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Positively state your rules. Tell students what they need to do versus what they shouldn't do. Example: “Walk at all times” versus “Do not run.” Set the expectation and be explicit when you set it. Allow students to model for you how each rule looks to them. You can also share examples and non-examples with them. </a:t>
            </a:r>
          </a:p>
        </p:txBody>
      </p:sp>
      <p:sp>
        <p:nvSpPr>
          <p:cNvPr id="4" name="Slide Number Placeholder 3"/>
          <p:cNvSpPr>
            <a:spLocks noGrp="1"/>
          </p:cNvSpPr>
          <p:nvPr>
            <p:ph type="sldNum" sz="quarter" idx="5"/>
          </p:nvPr>
        </p:nvSpPr>
        <p:spPr/>
        <p:txBody>
          <a:bodyPr/>
          <a:lstStyle/>
          <a:p>
            <a:fld id="{F876BB39-4CF6-9C40-8A9E-AE296CBBD274}" type="slidenum">
              <a:rPr lang="en-US" smtClean="0"/>
              <a:t>38</a:t>
            </a:fld>
            <a:endParaRPr lang="en-US"/>
          </a:p>
        </p:txBody>
      </p:sp>
    </p:spTree>
    <p:extLst>
      <p:ext uri="{BB962C8B-B14F-4D97-AF65-F5344CB8AC3E}">
        <p14:creationId xmlns:p14="http://schemas.microsoft.com/office/powerpoint/2010/main" val="354122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do you think the point is made that CRCM is more than strategies or practices? Why is this distinction important to point out? Possible talking points: It's what your belief system is, the biases you carry, etc. It's similar to what you believe about how children learn. Do you think all children can learn or just some? Do you think you can positively manage all students' behavior can, or do you think you have to be mean to get the attention of students of color? It's all in your mindset and what you believe about the behavior of students of color. </a:t>
            </a:r>
          </a:p>
        </p:txBody>
      </p:sp>
      <p:sp>
        <p:nvSpPr>
          <p:cNvPr id="4" name="Slide Number Placeholder 3"/>
          <p:cNvSpPr>
            <a:spLocks noGrp="1"/>
          </p:cNvSpPr>
          <p:nvPr>
            <p:ph type="sldNum" sz="quarter" idx="5"/>
          </p:nvPr>
        </p:nvSpPr>
        <p:spPr/>
        <p:txBody>
          <a:bodyPr/>
          <a:lstStyle/>
          <a:p>
            <a:fld id="{F876BB39-4CF6-9C40-8A9E-AE296CBBD274}" type="slidenum">
              <a:rPr lang="en-US" smtClean="0"/>
              <a:t>5</a:t>
            </a:fld>
            <a:endParaRPr lang="en-US"/>
          </a:p>
        </p:txBody>
      </p:sp>
    </p:spTree>
    <p:extLst>
      <p:ext uri="{BB962C8B-B14F-4D97-AF65-F5344CB8AC3E}">
        <p14:creationId xmlns:p14="http://schemas.microsoft.com/office/powerpoint/2010/main" val="2831860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CD8BD1-84E3-3C41-BD77-1FB0E70509B5}" type="slidenum">
              <a:rPr lang="en-US" smtClean="0"/>
              <a:t>40</a:t>
            </a:fld>
            <a:endParaRPr lang="en-US"/>
          </a:p>
        </p:txBody>
      </p:sp>
    </p:spTree>
    <p:extLst>
      <p:ext uri="{BB962C8B-B14F-4D97-AF65-F5344CB8AC3E}">
        <p14:creationId xmlns:p14="http://schemas.microsoft.com/office/powerpoint/2010/main" val="4047077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also administer interest inventories or have parents complete them for younger students, which is an easy way to learn a lot about your students' interests in and out of school as well as their cultural experiences. </a:t>
            </a:r>
            <a:endParaRPr lang="en-US" dirty="0">
              <a:cs typeface="Calibri"/>
            </a:endParaRPr>
          </a:p>
        </p:txBody>
      </p:sp>
      <p:sp>
        <p:nvSpPr>
          <p:cNvPr id="4" name="Slide Number Placeholder 3"/>
          <p:cNvSpPr>
            <a:spLocks noGrp="1"/>
          </p:cNvSpPr>
          <p:nvPr>
            <p:ph type="sldNum" sz="quarter" idx="5"/>
          </p:nvPr>
        </p:nvSpPr>
        <p:spPr/>
        <p:txBody>
          <a:bodyPr/>
          <a:lstStyle/>
          <a:p>
            <a:fld id="{F876BB39-4CF6-9C40-8A9E-AE296CBBD274}" type="slidenum">
              <a:rPr lang="en-US" smtClean="0"/>
              <a:t>43</a:t>
            </a:fld>
            <a:endParaRPr lang="en-US"/>
          </a:p>
        </p:txBody>
      </p:sp>
    </p:spTree>
    <p:extLst>
      <p:ext uri="{BB962C8B-B14F-4D97-AF65-F5344CB8AC3E}">
        <p14:creationId xmlns:p14="http://schemas.microsoft.com/office/powerpoint/2010/main" val="2782747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pbisworld.com</a:t>
            </a:r>
            <a:endParaRPr lang="en-US" dirty="0"/>
          </a:p>
        </p:txBody>
      </p:sp>
      <p:sp>
        <p:nvSpPr>
          <p:cNvPr id="4" name="Slide Number Placeholder 3"/>
          <p:cNvSpPr>
            <a:spLocks noGrp="1"/>
          </p:cNvSpPr>
          <p:nvPr>
            <p:ph type="sldNum" sz="quarter" idx="5"/>
          </p:nvPr>
        </p:nvSpPr>
        <p:spPr/>
        <p:txBody>
          <a:bodyPr/>
          <a:lstStyle/>
          <a:p>
            <a:fld id="{F876BB39-4CF6-9C40-8A9E-AE296CBBD274}" type="slidenum">
              <a:rPr lang="en-US" smtClean="0"/>
              <a:t>45</a:t>
            </a:fld>
            <a:endParaRPr lang="en-US"/>
          </a:p>
        </p:txBody>
      </p:sp>
    </p:spTree>
    <p:extLst>
      <p:ext uri="{BB962C8B-B14F-4D97-AF65-F5344CB8AC3E}">
        <p14:creationId xmlns:p14="http://schemas.microsoft.com/office/powerpoint/2010/main" val="2653929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Discuss with your group, and then share the different contracts they chose and why. Choose a spokesperson to share for your group.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76BB39-4CF6-9C40-8A9E-AE296CBBD274}" type="slidenum">
              <a:rPr lang="en-US" smtClean="0"/>
              <a:t>46</a:t>
            </a:fld>
            <a:endParaRPr lang="en-US"/>
          </a:p>
        </p:txBody>
      </p:sp>
    </p:spTree>
    <p:extLst>
      <p:ext uri="{BB962C8B-B14F-4D97-AF65-F5344CB8AC3E}">
        <p14:creationId xmlns:p14="http://schemas.microsoft.com/office/powerpoint/2010/main" val="4071582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social justice education? Teach your students about making positive change in the world by connecting with them, discussing real-world problems and multiple perspectives, creating classroom community, and including authentic assessment.</a:t>
            </a:r>
          </a:p>
        </p:txBody>
      </p:sp>
      <p:sp>
        <p:nvSpPr>
          <p:cNvPr id="4" name="Slide Number Placeholder 3"/>
          <p:cNvSpPr>
            <a:spLocks noGrp="1"/>
          </p:cNvSpPr>
          <p:nvPr>
            <p:ph type="sldNum" sz="quarter" idx="5"/>
          </p:nvPr>
        </p:nvSpPr>
        <p:spPr/>
        <p:txBody>
          <a:bodyPr/>
          <a:lstStyle/>
          <a:p>
            <a:fld id="{F876BB39-4CF6-9C40-8A9E-AE296CBBD274}" type="slidenum">
              <a:rPr lang="en-US" smtClean="0"/>
              <a:t>47</a:t>
            </a:fld>
            <a:endParaRPr lang="en-US"/>
          </a:p>
        </p:txBody>
      </p:sp>
    </p:spTree>
    <p:extLst>
      <p:ext uri="{BB962C8B-B14F-4D97-AF65-F5344CB8AC3E}">
        <p14:creationId xmlns:p14="http://schemas.microsoft.com/office/powerpoint/2010/main" val="2363231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CD8BD1-84E3-3C41-BD77-1FB0E70509B5}" type="slidenum">
              <a:rPr lang="en-US" smtClean="0"/>
              <a:t>52</a:t>
            </a:fld>
            <a:endParaRPr lang="en-US"/>
          </a:p>
        </p:txBody>
      </p:sp>
    </p:spTree>
    <p:extLst>
      <p:ext uri="{BB962C8B-B14F-4D97-AF65-F5344CB8AC3E}">
        <p14:creationId xmlns:p14="http://schemas.microsoft.com/office/powerpoint/2010/main" val="3018297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Always start with yourself. Who are you? What do you believe? How do you view those with different backgrounds than you? How can you learn about your students' backgrounds in a meaningful way that lets them know that you care about who they are outside of school? How does what's going on in the community and our state, nation, and world impact what we do in classroom? How does the socioeconomic status (SES) of your students' parents impact what happens in the classroom? How do recent issues in the national or local news impact the dynamics of your classroom?</a:t>
            </a:r>
            <a:r>
              <a:rPr lang="en-US" dirty="0">
                <a:effectLst/>
              </a:rPr>
              <a:t> </a:t>
            </a:r>
            <a:r>
              <a:rPr lang="en-US" sz="1200" kern="1200" dirty="0">
                <a:solidFill>
                  <a:schemeClr val="tx1"/>
                </a:solidFill>
                <a:effectLst/>
                <a:latin typeface="+mn-lt"/>
                <a:ea typeface="+mn-ea"/>
                <a:cs typeface="+mn-cs"/>
              </a:rPr>
              <a:t>How do federal and state government policies impact your students and what happens in your classroom? Be open to doing things differently while managing the behavior of your students of color. Be willing to move out of your comfort zone. Make sure that every student in your classroom feels he or she belongs in your classroom. Build positive and meaningful relationships with each student. If you accomplish these tasks, the academics will take care of themselves. Remember, students don't care how much you know until they know how much you care. </a:t>
            </a:r>
          </a:p>
        </p:txBody>
      </p:sp>
      <p:sp>
        <p:nvSpPr>
          <p:cNvPr id="4" name="Slide Number Placeholder 3"/>
          <p:cNvSpPr>
            <a:spLocks noGrp="1"/>
          </p:cNvSpPr>
          <p:nvPr>
            <p:ph type="sldNum" sz="quarter" idx="5"/>
          </p:nvPr>
        </p:nvSpPr>
        <p:spPr/>
        <p:txBody>
          <a:bodyPr/>
          <a:lstStyle/>
          <a:p>
            <a:fld id="{F876BB39-4CF6-9C40-8A9E-AE296CBBD274}" type="slidenum">
              <a:rPr lang="en-US" smtClean="0"/>
              <a:t>6</a:t>
            </a:fld>
            <a:endParaRPr lang="en-US"/>
          </a:p>
        </p:txBody>
      </p:sp>
    </p:spTree>
    <p:extLst>
      <p:ext uri="{BB962C8B-B14F-4D97-AF65-F5344CB8AC3E}">
        <p14:creationId xmlns:p14="http://schemas.microsoft.com/office/powerpoint/2010/main" val="23620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in terms of culture; language; learning needs (e.g., gifted, special education, struggling learning); racial/ethnic background; SES; gender; sexual orientation; and religion.</a:t>
            </a:r>
          </a:p>
        </p:txBody>
      </p:sp>
      <p:sp>
        <p:nvSpPr>
          <p:cNvPr id="4" name="Slide Number Placeholder 3"/>
          <p:cNvSpPr>
            <a:spLocks noGrp="1"/>
          </p:cNvSpPr>
          <p:nvPr>
            <p:ph type="sldNum" sz="quarter" idx="5"/>
          </p:nvPr>
        </p:nvSpPr>
        <p:spPr/>
        <p:txBody>
          <a:bodyPr/>
          <a:lstStyle/>
          <a:p>
            <a:fld id="{F876BB39-4CF6-9C40-8A9E-AE296CBBD274}" type="slidenum">
              <a:rPr lang="en-US" smtClean="0"/>
              <a:t>7</a:t>
            </a:fld>
            <a:endParaRPr lang="en-US"/>
          </a:p>
        </p:txBody>
      </p:sp>
    </p:spTree>
    <p:extLst>
      <p:ext uri="{BB962C8B-B14F-4D97-AF65-F5344CB8AC3E}">
        <p14:creationId xmlns:p14="http://schemas.microsoft.com/office/powerpoint/2010/main" val="2844439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Would you add any group to this list? If so, which group is missing? How many of these different groups are represented in your classrooms? How? How do these groups impact how you manage your classroom? </a:t>
            </a:r>
            <a:endParaRPr lang="en-US" dirty="0">
              <a:cs typeface="Calibri"/>
            </a:endParaRPr>
          </a:p>
        </p:txBody>
      </p:sp>
      <p:sp>
        <p:nvSpPr>
          <p:cNvPr id="4" name="Slide Number Placeholder 3"/>
          <p:cNvSpPr>
            <a:spLocks noGrp="1"/>
          </p:cNvSpPr>
          <p:nvPr>
            <p:ph type="sldNum" sz="quarter" idx="5"/>
          </p:nvPr>
        </p:nvSpPr>
        <p:spPr/>
        <p:txBody>
          <a:bodyPr/>
          <a:lstStyle/>
          <a:p>
            <a:fld id="{F876BB39-4CF6-9C40-8A9E-AE296CBBD274}" type="slidenum">
              <a:rPr lang="en-US" smtClean="0"/>
              <a:t>8</a:t>
            </a:fld>
            <a:endParaRPr lang="en-US"/>
          </a:p>
        </p:txBody>
      </p:sp>
    </p:spTree>
    <p:extLst>
      <p:ext uri="{BB962C8B-B14F-4D97-AF65-F5344CB8AC3E}">
        <p14:creationId xmlns:p14="http://schemas.microsoft.com/office/powerpoint/2010/main" val="139387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group should have a different heading. For example, Group 1 (thinking), Group 2 (feeling), Group 3 (saying), Group 4 (doing). If you have more than four groups, repeat headings until each group has one. Give each group post-its on which to brainstorm thoughts, and then have them place their post-its on their poster and hang the posters on the wall around the room. Then, the participants will complete a walk-about of all of the posters. They will pull post-its to take back to their seats that they feel they need to discuss further. Facilitate a whole-group discussion of brainstorms through participants sharing the post-its that they brought back to their seats. </a:t>
            </a:r>
          </a:p>
        </p:txBody>
      </p:sp>
      <p:sp>
        <p:nvSpPr>
          <p:cNvPr id="4" name="Slide Number Placeholder 3"/>
          <p:cNvSpPr>
            <a:spLocks noGrp="1"/>
          </p:cNvSpPr>
          <p:nvPr>
            <p:ph type="sldNum" sz="quarter" idx="5"/>
          </p:nvPr>
        </p:nvSpPr>
        <p:spPr/>
        <p:txBody>
          <a:bodyPr/>
          <a:lstStyle/>
          <a:p>
            <a:fld id="{F876BB39-4CF6-9C40-8A9E-AE296CBBD274}" type="slidenum">
              <a:rPr lang="en-US" smtClean="0"/>
              <a:t>9</a:t>
            </a:fld>
            <a:endParaRPr lang="en-US"/>
          </a:p>
        </p:txBody>
      </p:sp>
    </p:spTree>
    <p:extLst>
      <p:ext uri="{BB962C8B-B14F-4D97-AF65-F5344CB8AC3E}">
        <p14:creationId xmlns:p14="http://schemas.microsoft.com/office/powerpoint/2010/main" val="7911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View cultural proficiency as a way to understand, embrace, and talk about differences that recognizes and respects individuals and their cultures. To achieve this task, educators must align their values and educational philosophies with their daily practices to create learning communities among and between educators, students, and their families. This model focuses on middle and high schools, but elementary administrators and teachers can easily adopt these principles.</a:t>
            </a:r>
          </a:p>
        </p:txBody>
      </p:sp>
      <p:sp>
        <p:nvSpPr>
          <p:cNvPr id="4" name="Slide Number Placeholder 3"/>
          <p:cNvSpPr>
            <a:spLocks noGrp="1"/>
          </p:cNvSpPr>
          <p:nvPr>
            <p:ph type="sldNum" sz="quarter" idx="5"/>
          </p:nvPr>
        </p:nvSpPr>
        <p:spPr/>
        <p:txBody>
          <a:bodyPr/>
          <a:lstStyle/>
          <a:p>
            <a:fld id="{F876BB39-4CF6-9C40-8A9E-AE296CBBD274}" type="slidenum">
              <a:rPr lang="en-US" smtClean="0"/>
              <a:t>10</a:t>
            </a:fld>
            <a:endParaRPr lang="en-US"/>
          </a:p>
        </p:txBody>
      </p:sp>
    </p:spTree>
    <p:extLst>
      <p:ext uri="{BB962C8B-B14F-4D97-AF65-F5344CB8AC3E}">
        <p14:creationId xmlns:p14="http://schemas.microsoft.com/office/powerpoint/2010/main" val="61704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Notice that the key in all of these questions is communication. What are you hearing/saying? What are your students hearing/saying? Having these conversations are key to building cultural proficiency. </a:t>
            </a:r>
          </a:p>
        </p:txBody>
      </p:sp>
      <p:sp>
        <p:nvSpPr>
          <p:cNvPr id="4" name="Slide Number Placeholder 3"/>
          <p:cNvSpPr>
            <a:spLocks noGrp="1"/>
          </p:cNvSpPr>
          <p:nvPr>
            <p:ph type="sldNum" sz="quarter" idx="5"/>
          </p:nvPr>
        </p:nvSpPr>
        <p:spPr/>
        <p:txBody>
          <a:bodyPr/>
          <a:lstStyle/>
          <a:p>
            <a:fld id="{F876BB39-4CF6-9C40-8A9E-AE296CBBD274}" type="slidenum">
              <a:rPr lang="en-US" smtClean="0"/>
              <a:t>11</a:t>
            </a:fld>
            <a:endParaRPr lang="en-US"/>
          </a:p>
        </p:txBody>
      </p:sp>
    </p:spTree>
    <p:extLst>
      <p:ext uri="{BB962C8B-B14F-4D97-AF65-F5344CB8AC3E}">
        <p14:creationId xmlns:p14="http://schemas.microsoft.com/office/powerpoint/2010/main" val="3948995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135892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89032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69155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1272827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01460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2509047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25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012E-ACFE-364D-A894-20A2746232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4CE28A-9342-1047-8885-82F80A6A93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FDE5C1B-C7D5-4247-938D-1044A709F90D}"/>
              </a:ext>
            </a:extLst>
          </p:cNvPr>
          <p:cNvSpPr>
            <a:spLocks noGrp="1"/>
          </p:cNvSpPr>
          <p:nvPr>
            <p:ph type="dt" sz="half" idx="10"/>
          </p:nvPr>
        </p:nvSpPr>
        <p:spPr/>
        <p:txBody>
          <a:bodyPr/>
          <a:lstStyle/>
          <a:p>
            <a:fld id="{344F6071-7EA0-6B45-B24C-32958611343E}" type="datetimeFigureOut">
              <a:rPr lang="en-US" smtClean="0"/>
              <a:t>8/27/19</a:t>
            </a:fld>
            <a:endParaRPr lang="en-US"/>
          </a:p>
        </p:txBody>
      </p:sp>
      <p:sp>
        <p:nvSpPr>
          <p:cNvPr id="5" name="Footer Placeholder 4">
            <a:extLst>
              <a:ext uri="{FF2B5EF4-FFF2-40B4-BE49-F238E27FC236}">
                <a16:creationId xmlns:a16="http://schemas.microsoft.com/office/drawing/2014/main" id="{B94AD126-11F6-4D4A-8684-444B4B2F5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D78A1-1B58-E646-B1D5-38020300440F}"/>
              </a:ext>
            </a:extLst>
          </p:cNvPr>
          <p:cNvSpPr>
            <a:spLocks noGrp="1"/>
          </p:cNvSpPr>
          <p:nvPr>
            <p:ph type="sldNum" sz="quarter" idx="12"/>
          </p:nvPr>
        </p:nvSpPr>
        <p:spPr/>
        <p:txBody>
          <a:bodyPr/>
          <a:lstStyle/>
          <a:p>
            <a:fld id="{F5E4ADA4-B3AC-A44B-8CA4-22D5E1AF2082}" type="slidenum">
              <a:rPr lang="en-US" smtClean="0"/>
              <a:t>‹#›</a:t>
            </a:fld>
            <a:endParaRPr lang="en-US"/>
          </a:p>
        </p:txBody>
      </p:sp>
    </p:spTree>
    <p:extLst>
      <p:ext uri="{BB962C8B-B14F-4D97-AF65-F5344CB8AC3E}">
        <p14:creationId xmlns:p14="http://schemas.microsoft.com/office/powerpoint/2010/main" val="300980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6DAB8E-B4F5-ED43-A982-0F49C72787B1}" type="datetimeFigureOut">
              <a:rPr lang="en-US" smtClean="0"/>
              <a:t>8/27/19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B7040-D881-3644-B689-7C3D253ABC26}" type="slidenum">
              <a:rPr lang="en-US" smtClean="0"/>
              <a:t>‹#›</a:t>
            </a:fld>
            <a:endParaRPr lang="en-US"/>
          </a:p>
        </p:txBody>
      </p:sp>
    </p:spTree>
    <p:extLst>
      <p:ext uri="{BB962C8B-B14F-4D97-AF65-F5344CB8AC3E}">
        <p14:creationId xmlns:p14="http://schemas.microsoft.com/office/powerpoint/2010/main" val="1945613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1741850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mplicit.harvard.edu/implici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quantuminferno.deviantart.com/art/Diversity-117583319"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HiLtFVHR8Q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https://www.youtube.com/embed/ptEDWF2DWLs?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I0jgcyfC2r8&amp;feature=youtu.b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pbisworld.com/tier-2/behavior-contrac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86279" y="4839811"/>
            <a:ext cx="10790618" cy="1325563"/>
          </a:xfrm>
        </p:spPr>
        <p:txBody>
          <a:bodyPr>
            <a:normAutofit/>
          </a:bodyPr>
          <a:lstStyle/>
          <a:p>
            <a:pPr algn="ctr"/>
            <a:r>
              <a:rPr lang="en-US" dirty="0">
                <a:latin typeface="+mn-lt"/>
                <a:ea typeface="Gotham Bold" charset="0"/>
                <a:cs typeface="Gotham Bold" charset="0"/>
              </a:rPr>
              <a:t>Part 3: culturally RESPONSIVE </a:t>
            </a:r>
            <a:br>
              <a:rPr lang="en-US" dirty="0">
                <a:latin typeface="+mn-lt"/>
                <a:ea typeface="Gotham Bold" charset="0"/>
                <a:cs typeface="Gotham Bold" charset="0"/>
              </a:rPr>
            </a:br>
            <a:r>
              <a:rPr lang="en-US" dirty="0">
                <a:latin typeface="+mn-lt"/>
                <a:ea typeface="Gotham Bold" charset="0"/>
                <a:cs typeface="Gotham Bold" charset="0"/>
              </a:rPr>
              <a:t>classroom management</a:t>
            </a:r>
          </a:p>
        </p:txBody>
      </p:sp>
    </p:spTree>
    <p:extLst>
      <p:ext uri="{BB962C8B-B14F-4D97-AF65-F5344CB8AC3E}">
        <p14:creationId xmlns:p14="http://schemas.microsoft.com/office/powerpoint/2010/main" val="3714317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Teacher perceptions: Culturally Proficient Conversations </a:t>
            </a:r>
            <a:br>
              <a:rPr lang="en-US" dirty="0"/>
            </a:br>
            <a:r>
              <a:rPr lang="en-US" sz="2400" dirty="0"/>
              <a:t>(Nuri-Robins, Lindsey, Terrell, &amp; Lindsey, 2005)</a:t>
            </a:r>
          </a:p>
        </p:txBody>
      </p:sp>
      <p:sp>
        <p:nvSpPr>
          <p:cNvPr id="3" name="Content Placeholder 2"/>
          <p:cNvSpPr>
            <a:spLocks noGrp="1"/>
          </p:cNvSpPr>
          <p:nvPr>
            <p:ph idx="1"/>
          </p:nvPr>
        </p:nvSpPr>
        <p:spPr>
          <a:xfrm>
            <a:off x="557182" y="1893888"/>
            <a:ext cx="10515600" cy="4351338"/>
          </a:xfrm>
        </p:spPr>
        <p:txBody>
          <a:bodyPr>
            <a:normAutofit/>
          </a:bodyPr>
          <a:lstStyle/>
          <a:p>
            <a:pPr marL="457200" lvl="1" indent="0">
              <a:buNone/>
            </a:pPr>
            <a:r>
              <a:rPr lang="en-US" b="1" dirty="0">
                <a:latin typeface="+mn-lt"/>
              </a:rPr>
              <a:t>What is cultural proficiency</a:t>
            </a:r>
            <a:r>
              <a:rPr lang="en-US" dirty="0">
                <a:latin typeface="+mn-lt"/>
              </a:rPr>
              <a:t>? Cultural proficiency is an inside-out approach that makes explicit the values and practices that enable both individuals and schools to effectively interact across cultures. It raises awareness of and closes the gap between a person’s expressed values and how others perceive and experience the person.</a:t>
            </a:r>
          </a:p>
          <a:p>
            <a:pPr lvl="1"/>
            <a:endParaRPr lang="en-US" i="1" dirty="0">
              <a:latin typeface="+mn-lt"/>
            </a:endParaRPr>
          </a:p>
        </p:txBody>
      </p:sp>
      <p:pic>
        <p:nvPicPr>
          <p:cNvPr id="6146" name="Picture 2" descr="Image result for cultural proficiency">
            <a:extLst>
              <a:ext uri="{FF2B5EF4-FFF2-40B4-BE49-F238E27FC236}">
                <a16:creationId xmlns:a16="http://schemas.microsoft.com/office/drawing/2014/main" id="{C51ECE79-48D8-024B-A9E0-5BE07A94C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573" y="3950621"/>
            <a:ext cx="3890853" cy="229460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42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565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E82F-21AF-3946-A813-90B5DC7A2992}"/>
              </a:ext>
            </a:extLst>
          </p:cNvPr>
          <p:cNvSpPr>
            <a:spLocks noGrp="1"/>
          </p:cNvSpPr>
          <p:nvPr>
            <p:ph type="title"/>
          </p:nvPr>
        </p:nvSpPr>
        <p:spPr/>
        <p:txBody>
          <a:bodyPr>
            <a:normAutofit fontScale="90000"/>
          </a:bodyPr>
          <a:lstStyle/>
          <a:p>
            <a:r>
              <a:rPr lang="en-US" dirty="0"/>
              <a:t>Teacher perceptions: Culturally Proficient Conversations </a:t>
            </a:r>
            <a:br>
              <a:rPr lang="en-US" dirty="0"/>
            </a:br>
            <a:r>
              <a:rPr lang="en-US" sz="2400" dirty="0"/>
              <a:t>(Nuri-Robins, Lindsey, Terrell, &amp; Lindsey, 2005)</a:t>
            </a:r>
          </a:p>
        </p:txBody>
      </p:sp>
      <p:sp>
        <p:nvSpPr>
          <p:cNvPr id="3" name="Content Placeholder 2">
            <a:extLst>
              <a:ext uri="{FF2B5EF4-FFF2-40B4-BE49-F238E27FC236}">
                <a16:creationId xmlns:a16="http://schemas.microsoft.com/office/drawing/2014/main" id="{89472A05-A124-7040-9402-AB31257DE40A}"/>
              </a:ext>
            </a:extLst>
          </p:cNvPr>
          <p:cNvSpPr>
            <a:spLocks noGrp="1"/>
          </p:cNvSpPr>
          <p:nvPr>
            <p:ph idx="1"/>
          </p:nvPr>
        </p:nvSpPr>
        <p:spPr>
          <a:xfrm>
            <a:off x="838200" y="2062692"/>
            <a:ext cx="10515600" cy="4351338"/>
          </a:xfrm>
        </p:spPr>
        <p:txBody>
          <a:bodyPr vert="horz" lIns="91440" tIns="45720" rIns="91440" bIns="45720" rtlCol="0" anchor="t">
            <a:normAutofit/>
          </a:bodyPr>
          <a:lstStyle/>
          <a:p>
            <a:pPr lvl="1"/>
            <a:r>
              <a:rPr lang="en-US" b="1" dirty="0">
                <a:latin typeface="+mn-lt"/>
              </a:rPr>
              <a:t>Conversation Along the Continuum</a:t>
            </a:r>
            <a:r>
              <a:rPr lang="en-US" dirty="0">
                <a:latin typeface="+mn-lt"/>
              </a:rPr>
              <a:t>: </a:t>
            </a:r>
            <a:r>
              <a:rPr lang="en-US" i="1" dirty="0">
                <a:latin typeface="+mn-lt"/>
              </a:rPr>
              <a:t>Discuss the questions below</a:t>
            </a:r>
            <a:r>
              <a:rPr lang="en-US" dirty="0">
                <a:latin typeface="+mn-lt"/>
              </a:rPr>
              <a:t>.</a:t>
            </a:r>
          </a:p>
          <a:p>
            <a:pPr lvl="2"/>
            <a:r>
              <a:rPr lang="en-US" i="1" dirty="0">
                <a:latin typeface="+mn-lt"/>
              </a:rPr>
              <a:t>What is the nature of the conversations that you hear about students and their families?</a:t>
            </a:r>
          </a:p>
          <a:p>
            <a:pPr lvl="2"/>
            <a:r>
              <a:rPr lang="en-US" i="1" dirty="0">
                <a:latin typeface="+mn-lt"/>
              </a:rPr>
              <a:t>What conversations would you like to have about your students?</a:t>
            </a:r>
          </a:p>
          <a:p>
            <a:pPr lvl="2"/>
            <a:r>
              <a:rPr lang="en-US" i="1" dirty="0">
                <a:latin typeface="+mn-lt"/>
              </a:rPr>
              <a:t>What conversations would you like to hear among your students?</a:t>
            </a:r>
            <a:endParaRPr lang="en-US" i="1" dirty="0">
              <a:latin typeface="+mn-lt"/>
              <a:cs typeface="Calibri"/>
            </a:endParaRPr>
          </a:p>
          <a:p>
            <a:pPr lvl="2"/>
            <a:r>
              <a:rPr lang="en-US" i="1" dirty="0">
                <a:latin typeface="+mn-lt"/>
              </a:rPr>
              <a:t>What conversations would you like to have with your students?</a:t>
            </a:r>
            <a:endParaRPr lang="en-US" dirty="0">
              <a:latin typeface="+mn-lt"/>
            </a:endParaRPr>
          </a:p>
        </p:txBody>
      </p:sp>
      <p:pic>
        <p:nvPicPr>
          <p:cNvPr id="5122" name="Picture 2" descr="Image result for questions">
            <a:extLst>
              <a:ext uri="{FF2B5EF4-FFF2-40B4-BE49-F238E27FC236}">
                <a16:creationId xmlns:a16="http://schemas.microsoft.com/office/drawing/2014/main" id="{91331390-C50C-484E-9311-21A209570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925" y="4238361"/>
            <a:ext cx="3690149" cy="184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729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Culturally Proficient Continuum</a:t>
            </a:r>
            <a:br>
              <a:rPr lang="en-US" dirty="0"/>
            </a:br>
            <a:r>
              <a:rPr lang="en-US" sz="2400" dirty="0"/>
              <a:t>(Nuri-Robins, Lindsey, Terrell, &amp; Lindsey, 2005)</a:t>
            </a:r>
          </a:p>
        </p:txBody>
      </p:sp>
      <p:sp>
        <p:nvSpPr>
          <p:cNvPr id="3" name="Content Placeholder 2"/>
          <p:cNvSpPr>
            <a:spLocks noGrp="1"/>
          </p:cNvSpPr>
          <p:nvPr>
            <p:ph idx="1"/>
          </p:nvPr>
        </p:nvSpPr>
        <p:spPr>
          <a:xfrm>
            <a:off x="838200" y="1825625"/>
            <a:ext cx="10515600" cy="4351338"/>
          </a:xfrm>
        </p:spPr>
        <p:txBody>
          <a:bodyPr/>
          <a:lstStyle/>
          <a:p>
            <a:pPr marL="914400" lvl="2" indent="0" algn="ctr">
              <a:buNone/>
            </a:pPr>
            <a:r>
              <a:rPr lang="en-US" i="1" dirty="0">
                <a:latin typeface="+mn-lt"/>
              </a:rPr>
              <a:t>Where are you on the continuum? (Discuss this question.)</a:t>
            </a:r>
          </a:p>
          <a:p>
            <a:pPr marL="0" indent="0">
              <a:buNone/>
            </a:pPr>
            <a:endParaRPr lang="en-US" dirty="0">
              <a:latin typeface="+mn-lt"/>
            </a:endParaRPr>
          </a:p>
        </p:txBody>
      </p:sp>
      <p:pic>
        <p:nvPicPr>
          <p:cNvPr id="5" name="Picture 4">
            <a:extLst>
              <a:ext uri="{FF2B5EF4-FFF2-40B4-BE49-F238E27FC236}">
                <a16:creationId xmlns:a16="http://schemas.microsoft.com/office/drawing/2014/main" id="{9972A38B-2B09-1B48-AF41-E61C8CAF7D2D}"/>
              </a:ext>
            </a:extLst>
          </p:cNvPr>
          <p:cNvPicPr>
            <a:picLocks noChangeAspect="1"/>
          </p:cNvPicPr>
          <p:nvPr/>
        </p:nvPicPr>
        <p:blipFill>
          <a:blip r:embed="rId3"/>
          <a:stretch>
            <a:fillRect/>
          </a:stretch>
        </p:blipFill>
        <p:spPr>
          <a:xfrm>
            <a:off x="1266830" y="1825625"/>
            <a:ext cx="9347200" cy="3810000"/>
          </a:xfrm>
          <a:prstGeom prst="rect">
            <a:avLst/>
          </a:prstGeom>
        </p:spPr>
      </p:pic>
    </p:spTree>
    <p:extLst>
      <p:ext uri="{BB962C8B-B14F-4D97-AF65-F5344CB8AC3E}">
        <p14:creationId xmlns:p14="http://schemas.microsoft.com/office/powerpoint/2010/main" val="2760455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Essential Elements </a:t>
            </a:r>
            <a:br>
              <a:rPr lang="en-US" dirty="0"/>
            </a:br>
            <a:r>
              <a:rPr lang="en-US" sz="2400" dirty="0"/>
              <a:t>(Nuri-Robins, Lindsey, Terrell, &amp; Lindsey, 2005)</a:t>
            </a:r>
          </a:p>
        </p:txBody>
      </p:sp>
      <p:graphicFrame>
        <p:nvGraphicFramePr>
          <p:cNvPr id="4" name="Content Placeholder 3"/>
          <p:cNvGraphicFramePr>
            <a:graphicFrameLocks noGrp="1"/>
          </p:cNvGraphicFramePr>
          <p:nvPr>
            <p:ph idx="1"/>
            <p:extLst/>
          </p:nvPr>
        </p:nvGraphicFramePr>
        <p:xfrm>
          <a:off x="838200" y="1825625"/>
          <a:ext cx="10515600" cy="36017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40">
                <a:tc>
                  <a:txBody>
                    <a:bodyPr/>
                    <a:lstStyle/>
                    <a:p>
                      <a:r>
                        <a:rPr lang="en-US" dirty="0"/>
                        <a:t>Essential Element:</a:t>
                      </a:r>
                    </a:p>
                  </a:txBody>
                  <a:tcPr/>
                </a:tc>
                <a:tc>
                  <a:txBody>
                    <a:bodyPr/>
                    <a:lstStyle/>
                    <a:p>
                      <a:r>
                        <a:rPr lang="en-US" dirty="0"/>
                        <a:t>Role of Teachers:</a:t>
                      </a:r>
                    </a:p>
                  </a:txBody>
                  <a:tcPr/>
                </a:tc>
                <a:extLst>
                  <a:ext uri="{0D108BD9-81ED-4DB2-BD59-A6C34878D82A}">
                    <a16:rowId xmlns:a16="http://schemas.microsoft.com/office/drawing/2014/main" val="10000"/>
                  </a:ext>
                </a:extLst>
              </a:tr>
              <a:tr h="370840">
                <a:tc>
                  <a:txBody>
                    <a:bodyPr/>
                    <a:lstStyle/>
                    <a:p>
                      <a:r>
                        <a:rPr lang="en-US" sz="1400" dirty="0"/>
                        <a:t>Assess Culture</a:t>
                      </a:r>
                    </a:p>
                  </a:txBody>
                  <a:tcPr/>
                </a:tc>
                <a:tc>
                  <a:txBody>
                    <a:bodyPr/>
                    <a:lstStyle/>
                    <a:p>
                      <a:pPr marL="285750" indent="-285750">
                        <a:buFont typeface="Arial" charset="0"/>
                        <a:buChar char="•"/>
                      </a:pPr>
                      <a:r>
                        <a:rPr lang="en-US" sz="1400" dirty="0"/>
                        <a:t>Assess own culture and its effect</a:t>
                      </a:r>
                      <a:r>
                        <a:rPr lang="en-US" sz="1400" baseline="0" dirty="0"/>
                        <a:t> on students, assess the culture of the classroom</a:t>
                      </a:r>
                    </a:p>
                    <a:p>
                      <a:pPr marL="285750" indent="-285750">
                        <a:buFont typeface="Arial" charset="0"/>
                        <a:buChar char="•"/>
                      </a:pPr>
                      <a:r>
                        <a:rPr lang="en-US" sz="1400" baseline="0" dirty="0"/>
                        <a:t>Support students in discovering their own cultural identities</a:t>
                      </a:r>
                      <a:endParaRPr lang="en-US" sz="1400" dirty="0"/>
                    </a:p>
                  </a:txBody>
                  <a:tcPr/>
                </a:tc>
                <a:extLst>
                  <a:ext uri="{0D108BD9-81ED-4DB2-BD59-A6C34878D82A}">
                    <a16:rowId xmlns:a16="http://schemas.microsoft.com/office/drawing/2014/main" val="10001"/>
                  </a:ext>
                </a:extLst>
              </a:tr>
              <a:tr h="370840">
                <a:tc>
                  <a:txBody>
                    <a:bodyPr/>
                    <a:lstStyle/>
                    <a:p>
                      <a:r>
                        <a:rPr lang="en-US" sz="1400" dirty="0"/>
                        <a:t>Value Diversity</a:t>
                      </a:r>
                    </a:p>
                  </a:txBody>
                  <a:tcPr/>
                </a:tc>
                <a:tc>
                  <a:txBody>
                    <a:bodyPr/>
                    <a:lstStyle/>
                    <a:p>
                      <a:pPr marL="285750" indent="-285750">
                        <a:buFont typeface="Arial" charset="0"/>
                        <a:buChar char="•"/>
                      </a:pPr>
                      <a:r>
                        <a:rPr lang="en-US" sz="1400" dirty="0"/>
                        <a:t>Teach all subjects from a culturally inclusive perspective</a:t>
                      </a:r>
                    </a:p>
                    <a:p>
                      <a:pPr marL="285750" indent="-285750">
                        <a:buFont typeface="Arial" charset="0"/>
                        <a:buChar char="•"/>
                      </a:pPr>
                      <a:r>
                        <a:rPr lang="en-US" sz="1400" dirty="0"/>
                        <a:t>Insist on classroom language and behaviors that value difference</a:t>
                      </a:r>
                    </a:p>
                  </a:txBody>
                  <a:tcPr/>
                </a:tc>
                <a:extLst>
                  <a:ext uri="{0D108BD9-81ED-4DB2-BD59-A6C34878D82A}">
                    <a16:rowId xmlns:a16="http://schemas.microsoft.com/office/drawing/2014/main" val="10002"/>
                  </a:ext>
                </a:extLst>
              </a:tr>
              <a:tr h="370840">
                <a:tc>
                  <a:txBody>
                    <a:bodyPr/>
                    <a:lstStyle/>
                    <a:p>
                      <a:r>
                        <a:rPr lang="en-US" sz="1400" dirty="0"/>
                        <a:t>Manage</a:t>
                      </a:r>
                      <a:r>
                        <a:rPr lang="en-US" sz="1400" baseline="0" dirty="0"/>
                        <a:t> the Dynamics of Difference</a:t>
                      </a:r>
                      <a:endParaRPr lang="en-US" sz="1400" dirty="0"/>
                    </a:p>
                  </a:txBody>
                  <a:tcPr/>
                </a:tc>
                <a:tc>
                  <a:txBody>
                    <a:bodyPr/>
                    <a:lstStyle/>
                    <a:p>
                      <a:pPr marL="285750" indent="-285750">
                        <a:buFont typeface="Arial" charset="0"/>
                        <a:buChar char="•"/>
                      </a:pPr>
                      <a:r>
                        <a:rPr lang="en-US" sz="1400" dirty="0"/>
                        <a:t>Use conflicts as object lessons</a:t>
                      </a:r>
                    </a:p>
                    <a:p>
                      <a:pPr marL="285750" indent="-285750">
                        <a:buFont typeface="Arial" charset="0"/>
                        <a:buChar char="•"/>
                      </a:pPr>
                      <a:r>
                        <a:rPr lang="en-US" sz="1400" dirty="0"/>
                        <a:t>Teach students a variety of ways to resolve</a:t>
                      </a:r>
                      <a:r>
                        <a:rPr lang="en-US" sz="1400" baseline="0" dirty="0"/>
                        <a:t> conflicts</a:t>
                      </a:r>
                      <a:endParaRPr lang="en-US" sz="1400" dirty="0"/>
                    </a:p>
                  </a:txBody>
                  <a:tcPr/>
                </a:tc>
                <a:extLst>
                  <a:ext uri="{0D108BD9-81ED-4DB2-BD59-A6C34878D82A}">
                    <a16:rowId xmlns:a16="http://schemas.microsoft.com/office/drawing/2014/main" val="10003"/>
                  </a:ext>
                </a:extLst>
              </a:tr>
              <a:tr h="370840">
                <a:tc>
                  <a:txBody>
                    <a:bodyPr/>
                    <a:lstStyle/>
                    <a:p>
                      <a:r>
                        <a:rPr lang="en-US" sz="1400" dirty="0"/>
                        <a:t>Adapt to Diversity</a:t>
                      </a:r>
                    </a:p>
                  </a:txBody>
                  <a:tcPr/>
                </a:tc>
                <a:tc>
                  <a:txBody>
                    <a:bodyPr/>
                    <a:lstStyle/>
                    <a:p>
                      <a:pPr marL="285750" indent="-285750">
                        <a:buFont typeface="Arial" charset="0"/>
                        <a:buChar char="•"/>
                      </a:pPr>
                      <a:r>
                        <a:rPr lang="en-US" sz="1400" dirty="0"/>
                        <a:t>Learn own instructional and interpersonal</a:t>
                      </a:r>
                      <a:r>
                        <a:rPr lang="en-US" sz="1400" baseline="0" dirty="0"/>
                        <a:t> styles</a:t>
                      </a:r>
                    </a:p>
                    <a:p>
                      <a:pPr marL="285750" indent="-285750">
                        <a:buFont typeface="Arial" charset="0"/>
                        <a:buChar char="•"/>
                      </a:pPr>
                      <a:r>
                        <a:rPr lang="en-US" sz="1400" baseline="0" dirty="0"/>
                        <a:t>Develop processes to enhance them so that they meet the needs of all students</a:t>
                      </a:r>
                    </a:p>
                    <a:p>
                      <a:pPr marL="285750" indent="-285750">
                        <a:buFont typeface="Arial" charset="0"/>
                        <a:buChar char="•"/>
                      </a:pPr>
                      <a:r>
                        <a:rPr lang="en-US" sz="1400" baseline="0" dirty="0"/>
                        <a:t>Help students understand why things are done in a particular way</a:t>
                      </a:r>
                      <a:endParaRPr lang="en-US" sz="1400" dirty="0"/>
                    </a:p>
                  </a:txBody>
                  <a:tcPr/>
                </a:tc>
                <a:extLst>
                  <a:ext uri="{0D108BD9-81ED-4DB2-BD59-A6C34878D82A}">
                    <a16:rowId xmlns:a16="http://schemas.microsoft.com/office/drawing/2014/main" val="10004"/>
                  </a:ext>
                </a:extLst>
              </a:tr>
              <a:tr h="370840">
                <a:tc>
                  <a:txBody>
                    <a:bodyPr/>
                    <a:lstStyle/>
                    <a:p>
                      <a:r>
                        <a:rPr lang="en-US" sz="1400" dirty="0"/>
                        <a:t>Institutionalize Cultural Knowledge</a:t>
                      </a:r>
                    </a:p>
                  </a:txBody>
                  <a:tcPr/>
                </a:tc>
                <a:tc>
                  <a:txBody>
                    <a:bodyPr/>
                    <a:lstStyle/>
                    <a:p>
                      <a:pPr marL="285750" indent="-285750">
                        <a:buFont typeface="Arial" charset="0"/>
                        <a:buChar char="•"/>
                      </a:pPr>
                      <a:r>
                        <a:rPr lang="en-US" sz="1400" dirty="0"/>
                        <a:t>Teach students appropriate language for asking questions about other people’s cultures</a:t>
                      </a:r>
                      <a:r>
                        <a:rPr lang="en-US" sz="1400" baseline="0" dirty="0"/>
                        <a:t> and telling other people about theirs</a:t>
                      </a:r>
                      <a:endParaRPr lang="en-US" sz="1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71186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Teacher Perceptions </a:t>
            </a:r>
            <a:br>
              <a:rPr lang="en-US" dirty="0"/>
            </a:br>
            <a:r>
              <a:rPr lang="en-US" sz="2400" dirty="0"/>
              <a:t>(Nuri-Robins, Lindsey, Terrell, &amp; Lindsey, 2005)</a:t>
            </a:r>
          </a:p>
        </p:txBody>
      </p:sp>
      <p:sp>
        <p:nvSpPr>
          <p:cNvPr id="3" name="Content Placeholder 2"/>
          <p:cNvSpPr>
            <a:spLocks noGrp="1"/>
          </p:cNvSpPr>
          <p:nvPr>
            <p:ph idx="1"/>
          </p:nvPr>
        </p:nvSpPr>
        <p:spPr/>
        <p:txBody>
          <a:bodyPr/>
          <a:lstStyle/>
          <a:p>
            <a:r>
              <a:rPr lang="en-US" dirty="0">
                <a:latin typeface="+mn-lt"/>
              </a:rPr>
              <a:t>Examine your own barriers:</a:t>
            </a:r>
          </a:p>
          <a:p>
            <a:pPr lvl="1"/>
            <a:r>
              <a:rPr lang="en-US" dirty="0">
                <a:latin typeface="+mn-lt"/>
              </a:rPr>
              <a:t>What is the nature of your privilege?</a:t>
            </a:r>
          </a:p>
          <a:p>
            <a:pPr lvl="1"/>
            <a:r>
              <a:rPr lang="en-US" dirty="0">
                <a:latin typeface="+mn-lt"/>
              </a:rPr>
              <a:t>How can you use your privilege to catalyze change in your school?</a:t>
            </a:r>
          </a:p>
          <a:p>
            <a:pPr lvl="1"/>
            <a:r>
              <a:rPr lang="en-US" dirty="0">
                <a:latin typeface="+mn-lt"/>
              </a:rPr>
              <a:t>What systemic barriers to cultural proficiency exist in your school’s culture?</a:t>
            </a:r>
          </a:p>
          <a:p>
            <a:pPr lvl="1"/>
            <a:r>
              <a:rPr lang="en-US" dirty="0">
                <a:latin typeface="+mn-lt"/>
              </a:rPr>
              <a:t>Identify some of the systems of privilege and oppression in your school.</a:t>
            </a:r>
          </a:p>
        </p:txBody>
      </p:sp>
      <p:pic>
        <p:nvPicPr>
          <p:cNvPr id="9218" name="Picture 2" descr="Image result for barrier">
            <a:extLst>
              <a:ext uri="{FF2B5EF4-FFF2-40B4-BE49-F238E27FC236}">
                <a16:creationId xmlns:a16="http://schemas.microsoft.com/office/drawing/2014/main" id="{5CA10D7A-7C26-3247-8FF0-B003A5AED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88" y="4330222"/>
            <a:ext cx="2005351" cy="172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038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812E9-A20E-5E4D-BE7B-53908B63BA46}"/>
              </a:ext>
            </a:extLst>
          </p:cNvPr>
          <p:cNvSpPr>
            <a:spLocks noGrp="1"/>
          </p:cNvSpPr>
          <p:nvPr>
            <p:ph type="title"/>
          </p:nvPr>
        </p:nvSpPr>
        <p:spPr/>
        <p:txBody>
          <a:bodyPr>
            <a:normAutofit/>
          </a:bodyPr>
          <a:lstStyle/>
          <a:p>
            <a:r>
              <a:rPr lang="en-US" dirty="0"/>
              <a:t>Teacher Perceptions Continued</a:t>
            </a:r>
            <a:br>
              <a:rPr lang="en-US" dirty="0"/>
            </a:br>
            <a:r>
              <a:rPr lang="en-US" sz="2400" dirty="0"/>
              <a:t>(Nuri-Robins, Lindsey, Terrell, &amp; Lindsey, 2005)</a:t>
            </a:r>
          </a:p>
        </p:txBody>
      </p:sp>
      <p:sp>
        <p:nvSpPr>
          <p:cNvPr id="3" name="Content Placeholder 2">
            <a:extLst>
              <a:ext uri="{FF2B5EF4-FFF2-40B4-BE49-F238E27FC236}">
                <a16:creationId xmlns:a16="http://schemas.microsoft.com/office/drawing/2014/main" id="{328F3B21-1CFE-EC4F-A963-280B12520077}"/>
              </a:ext>
            </a:extLst>
          </p:cNvPr>
          <p:cNvSpPr>
            <a:spLocks noGrp="1"/>
          </p:cNvSpPr>
          <p:nvPr>
            <p:ph idx="1"/>
          </p:nvPr>
        </p:nvSpPr>
        <p:spPr/>
        <p:txBody>
          <a:bodyPr/>
          <a:lstStyle/>
          <a:p>
            <a:r>
              <a:rPr lang="en-US" dirty="0">
                <a:latin typeface="+mn-lt"/>
              </a:rPr>
              <a:t>Examine your own barriers:</a:t>
            </a:r>
          </a:p>
          <a:p>
            <a:pPr lvl="1"/>
            <a:r>
              <a:rPr lang="en-US" dirty="0">
                <a:latin typeface="+mn-lt"/>
              </a:rPr>
              <a:t>Where do you see evidence of a need to adapt to the diversity of your faculty and staff members, students, or their families?</a:t>
            </a:r>
          </a:p>
          <a:p>
            <a:pPr lvl="1"/>
            <a:r>
              <a:rPr lang="en-US" dirty="0">
                <a:latin typeface="+mn-lt"/>
              </a:rPr>
              <a:t>What resistance can you expect to a culturally proficient initiative in your school?</a:t>
            </a:r>
          </a:p>
          <a:p>
            <a:pPr lvl="1"/>
            <a:r>
              <a:rPr lang="en-US" dirty="0">
                <a:latin typeface="+mn-lt"/>
              </a:rPr>
              <a:t>How might you intervene to prevent or redirect the resistance?</a:t>
            </a:r>
          </a:p>
          <a:p>
            <a:pPr lvl="1"/>
            <a:endParaRPr lang="en-US" dirty="0">
              <a:latin typeface="+mn-lt"/>
            </a:endParaRPr>
          </a:p>
        </p:txBody>
      </p:sp>
      <p:pic>
        <p:nvPicPr>
          <p:cNvPr id="10242" name="Picture 2" descr="Image result for barrier">
            <a:extLst>
              <a:ext uri="{FF2B5EF4-FFF2-40B4-BE49-F238E27FC236}">
                <a16:creationId xmlns:a16="http://schemas.microsoft.com/office/drawing/2014/main" id="{A8E67296-1D2C-7340-BB66-6BF9DA4DE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481" y="4223542"/>
            <a:ext cx="2129037" cy="183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104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Harvard Implicit Bias Tests</a:t>
            </a:r>
          </a:p>
        </p:txBody>
      </p:sp>
      <p:sp>
        <p:nvSpPr>
          <p:cNvPr id="3" name="Content Placeholder 2"/>
          <p:cNvSpPr>
            <a:spLocks noGrp="1"/>
          </p:cNvSpPr>
          <p:nvPr>
            <p:ph idx="1"/>
          </p:nvPr>
        </p:nvSpPr>
        <p:spPr/>
        <p:txBody>
          <a:bodyPr/>
          <a:lstStyle/>
          <a:p>
            <a:r>
              <a:rPr lang="en-US" dirty="0">
                <a:latin typeface="+mn-lt"/>
              </a:rPr>
              <a:t>Project Implicit </a:t>
            </a:r>
            <a:r>
              <a:rPr lang="mr-IN" dirty="0">
                <a:latin typeface="+mn-lt"/>
              </a:rPr>
              <a:t>–</a:t>
            </a:r>
            <a:r>
              <a:rPr lang="en-US" dirty="0">
                <a:latin typeface="+mn-lt"/>
              </a:rPr>
              <a:t> </a:t>
            </a:r>
            <a:r>
              <a:rPr lang="en-US" dirty="0">
                <a:latin typeface="+mn-lt"/>
                <a:hlinkClick r:id="rId3"/>
              </a:rPr>
              <a:t>https://</a:t>
            </a:r>
            <a:r>
              <a:rPr lang="en-US" dirty="0" err="1">
                <a:latin typeface="+mn-lt"/>
                <a:hlinkClick r:id="rId3"/>
              </a:rPr>
              <a:t>implicit.harvard.edu</a:t>
            </a:r>
            <a:r>
              <a:rPr lang="en-US" dirty="0">
                <a:latin typeface="+mn-lt"/>
                <a:hlinkClick r:id="rId3"/>
              </a:rPr>
              <a:t>/implicit/</a:t>
            </a:r>
            <a:endParaRPr lang="en-US" dirty="0">
              <a:latin typeface="+mn-lt"/>
            </a:endParaRPr>
          </a:p>
          <a:p>
            <a:r>
              <a:rPr lang="en-US" dirty="0">
                <a:latin typeface="+mn-lt"/>
              </a:rPr>
              <a:t>Take one of the implicit bias tests about social attitudes. The test should take about 15 minutes. After taking your test, discuss your results with your group.</a:t>
            </a:r>
          </a:p>
          <a:p>
            <a:pPr lvl="1"/>
            <a:r>
              <a:rPr lang="en-US" dirty="0">
                <a:latin typeface="+mn-lt"/>
              </a:rPr>
              <a:t>Do you agree with the results? Why/Why not?</a:t>
            </a:r>
          </a:p>
          <a:p>
            <a:pPr lvl="1"/>
            <a:r>
              <a:rPr lang="en-US" dirty="0">
                <a:latin typeface="+mn-lt"/>
              </a:rPr>
              <a:t>How will your results impact how you interact or perceive other groups in the future?</a:t>
            </a:r>
          </a:p>
          <a:p>
            <a:pPr lvl="1"/>
            <a:r>
              <a:rPr lang="en-US" dirty="0">
                <a:latin typeface="+mn-lt"/>
              </a:rPr>
              <a:t>Be prepared to share what your group discussed about the test results. </a:t>
            </a:r>
          </a:p>
          <a:p>
            <a:pPr marL="457200" lvl="1" indent="0">
              <a:buNone/>
            </a:pPr>
            <a:endParaRPr lang="en-US" dirty="0">
              <a:latin typeface="+mn-lt"/>
            </a:endParaRPr>
          </a:p>
        </p:txBody>
      </p:sp>
    </p:spTree>
    <p:extLst>
      <p:ext uri="{BB962C8B-B14F-4D97-AF65-F5344CB8AC3E}">
        <p14:creationId xmlns:p14="http://schemas.microsoft.com/office/powerpoint/2010/main" val="3229225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D030-32C4-3E4D-A864-3D351401EA57}"/>
              </a:ext>
            </a:extLst>
          </p:cNvPr>
          <p:cNvSpPr>
            <a:spLocks noGrp="1"/>
          </p:cNvSpPr>
          <p:nvPr>
            <p:ph type="title"/>
          </p:nvPr>
        </p:nvSpPr>
        <p:spPr/>
        <p:txBody>
          <a:bodyPr/>
          <a:lstStyle/>
          <a:p>
            <a:r>
              <a:rPr lang="en-US" dirty="0"/>
              <a:t>What is multicultural education?</a:t>
            </a:r>
          </a:p>
        </p:txBody>
      </p:sp>
      <p:sp>
        <p:nvSpPr>
          <p:cNvPr id="3" name="Content Placeholder 2">
            <a:extLst>
              <a:ext uri="{FF2B5EF4-FFF2-40B4-BE49-F238E27FC236}">
                <a16:creationId xmlns:a16="http://schemas.microsoft.com/office/drawing/2014/main" id="{1D3FD21B-D743-6E47-BC55-73E3F97B8D32}"/>
              </a:ext>
            </a:extLst>
          </p:cNvPr>
          <p:cNvSpPr>
            <a:spLocks noGrp="1"/>
          </p:cNvSpPr>
          <p:nvPr>
            <p:ph idx="1"/>
          </p:nvPr>
        </p:nvSpPr>
        <p:spPr/>
        <p:txBody>
          <a:bodyPr>
            <a:normAutofit/>
          </a:bodyPr>
          <a:lstStyle/>
          <a:p>
            <a:endParaRPr lang="en-US" dirty="0">
              <a:latin typeface="+mn-lt"/>
            </a:endParaRPr>
          </a:p>
          <a:p>
            <a:pPr marL="0" indent="0">
              <a:buNone/>
            </a:pPr>
            <a:r>
              <a:rPr lang="en-US" dirty="0">
                <a:latin typeface="+mn-lt"/>
              </a:rPr>
              <a:t>Multicultural education is an idea, an educational reform movement, and a process (Banks, 1997). As an idea, multicultural education seeks to create equal educational opportunities for all students, including those from different racial, ethnic, and social-class groups. </a:t>
            </a:r>
          </a:p>
        </p:txBody>
      </p:sp>
      <p:pic>
        <p:nvPicPr>
          <p:cNvPr id="5" name="Picture 4" descr="A close up of a sign&#10;&#10;Description automatically generated">
            <a:extLst>
              <a:ext uri="{FF2B5EF4-FFF2-40B4-BE49-F238E27FC236}">
                <a16:creationId xmlns:a16="http://schemas.microsoft.com/office/drawing/2014/main" id="{D3FD2D52-CCAF-614B-A18E-5EFB98DA217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88835" y="5067277"/>
            <a:ext cx="3190564" cy="1276226"/>
          </a:xfrm>
          <a:prstGeom prst="rect">
            <a:avLst/>
          </a:prstGeom>
        </p:spPr>
      </p:pic>
      <p:sp>
        <p:nvSpPr>
          <p:cNvPr id="6" name="TextBox 5">
            <a:extLst>
              <a:ext uri="{FF2B5EF4-FFF2-40B4-BE49-F238E27FC236}">
                <a16:creationId xmlns:a16="http://schemas.microsoft.com/office/drawing/2014/main" id="{5C88FBC9-2162-9A4F-867F-B8BC9E758756}"/>
              </a:ext>
            </a:extLst>
          </p:cNvPr>
          <p:cNvSpPr txBox="1"/>
          <p:nvPr/>
        </p:nvSpPr>
        <p:spPr>
          <a:xfrm>
            <a:off x="3000374" y="6627168"/>
            <a:ext cx="6567487" cy="230832"/>
          </a:xfrm>
          <a:prstGeom prst="rect">
            <a:avLst/>
          </a:prstGeom>
          <a:noFill/>
        </p:spPr>
        <p:txBody>
          <a:bodyPr wrap="square" rtlCol="0">
            <a:spAutoFit/>
          </a:bodyPr>
          <a:lstStyle/>
          <a:p>
            <a:r>
              <a:rPr lang="en-US" sz="900">
                <a:hlinkClick r:id="rId3" tooltip="http://quantuminferno.deviantart.com/art/Diversity-117583319"/>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1854020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6902-BC73-2846-90B2-8F9DFF869D67}"/>
              </a:ext>
            </a:extLst>
          </p:cNvPr>
          <p:cNvSpPr>
            <a:spLocks noGrp="1"/>
          </p:cNvSpPr>
          <p:nvPr>
            <p:ph type="title"/>
          </p:nvPr>
        </p:nvSpPr>
        <p:spPr>
          <a:xfrm>
            <a:off x="2431842" y="440075"/>
            <a:ext cx="7164493" cy="1325563"/>
          </a:xfrm>
        </p:spPr>
        <p:txBody>
          <a:bodyPr>
            <a:normAutofit fontScale="90000"/>
          </a:bodyPr>
          <a:lstStyle/>
          <a:p>
            <a:r>
              <a:rPr lang="en-US" dirty="0"/>
              <a:t>Banks’ Dimensions of Multiculturalism (Banks, 1995)</a:t>
            </a:r>
          </a:p>
        </p:txBody>
      </p:sp>
      <p:graphicFrame>
        <p:nvGraphicFramePr>
          <p:cNvPr id="4" name="Content Placeholder 3">
            <a:extLst>
              <a:ext uri="{FF2B5EF4-FFF2-40B4-BE49-F238E27FC236}">
                <a16:creationId xmlns:a16="http://schemas.microsoft.com/office/drawing/2014/main" id="{5D09D321-1516-B441-9292-4F3B291C68F2}"/>
              </a:ext>
            </a:extLst>
          </p:cNvPr>
          <p:cNvGraphicFramePr>
            <a:graphicFrameLocks noGrp="1"/>
          </p:cNvGraphicFramePr>
          <p:nvPr>
            <p:ph idx="1"/>
            <p:extLst>
              <p:ext uri="{D42A27DB-BD31-4B8C-83A1-F6EECF244321}">
                <p14:modId xmlns:p14="http://schemas.microsoft.com/office/powerpoint/2010/main" val="2242019185"/>
              </p:ext>
            </p:extLst>
          </p:nvPr>
        </p:nvGraphicFramePr>
        <p:xfrm>
          <a:off x="2435318" y="1765638"/>
          <a:ext cx="7161017" cy="415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5415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200E-40E2-AE4B-A867-08A3444FE6D6}"/>
              </a:ext>
            </a:extLst>
          </p:cNvPr>
          <p:cNvSpPr>
            <a:spLocks noGrp="1"/>
          </p:cNvSpPr>
          <p:nvPr>
            <p:ph type="title"/>
          </p:nvPr>
        </p:nvSpPr>
        <p:spPr>
          <a:xfrm>
            <a:off x="838200" y="365125"/>
            <a:ext cx="10515600" cy="1325563"/>
          </a:xfrm>
        </p:spPr>
        <p:txBody>
          <a:bodyPr>
            <a:normAutofit fontScale="90000"/>
          </a:bodyPr>
          <a:lstStyle/>
          <a:p>
            <a:r>
              <a:rPr lang="en-US" dirty="0"/>
              <a:t>Dimensions Defined </a:t>
            </a:r>
            <a:br>
              <a:rPr lang="en-US" dirty="0"/>
            </a:br>
            <a:r>
              <a:rPr lang="en-US" dirty="0"/>
              <a:t>(Banks, University of WA, College of Education):</a:t>
            </a:r>
          </a:p>
        </p:txBody>
      </p:sp>
      <p:graphicFrame>
        <p:nvGraphicFramePr>
          <p:cNvPr id="22" name="Content Placeholder 2">
            <a:extLst>
              <a:ext uri="{FF2B5EF4-FFF2-40B4-BE49-F238E27FC236}">
                <a16:creationId xmlns:a16="http://schemas.microsoft.com/office/drawing/2014/main" id="{0E872A0D-9842-4A83-9F11-B7A92D173CC1}"/>
              </a:ext>
            </a:extLst>
          </p:cNvPr>
          <p:cNvGraphicFramePr>
            <a:graphicFrameLocks noGrp="1"/>
          </p:cNvGraphicFramePr>
          <p:nvPr>
            <p:ph idx="1"/>
            <p:extLst>
              <p:ext uri="{D42A27DB-BD31-4B8C-83A1-F6EECF244321}">
                <p14:modId xmlns:p14="http://schemas.microsoft.com/office/powerpoint/2010/main" val="12921695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670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CRCM Overview</a:t>
            </a:r>
          </a:p>
        </p:txBody>
      </p:sp>
      <p:sp>
        <p:nvSpPr>
          <p:cNvPr id="3" name="Content Placeholder 2"/>
          <p:cNvSpPr>
            <a:spLocks noGrp="1"/>
          </p:cNvSpPr>
          <p:nvPr>
            <p:ph idx="1"/>
          </p:nvPr>
        </p:nvSpPr>
        <p:spPr/>
        <p:txBody>
          <a:bodyPr>
            <a:normAutofit/>
          </a:bodyPr>
          <a:lstStyle/>
          <a:p>
            <a:r>
              <a:rPr lang="en-US" dirty="0">
                <a:latin typeface="+mn-lt"/>
              </a:rPr>
              <a:t>Part 1: What is culturally responsive classroom management (CRCM)?</a:t>
            </a:r>
          </a:p>
          <a:p>
            <a:r>
              <a:rPr lang="en-US" dirty="0">
                <a:latin typeface="+mn-lt"/>
              </a:rPr>
              <a:t>Part 2: Teacher perceptions and culturally responsive classroom management</a:t>
            </a:r>
          </a:p>
          <a:p>
            <a:r>
              <a:rPr lang="en-US" dirty="0">
                <a:latin typeface="+mn-lt"/>
              </a:rPr>
              <a:t>Part 3: School-wide strategies, classroom strategies, and strategies for individual students</a:t>
            </a:r>
          </a:p>
          <a:p>
            <a:r>
              <a:rPr lang="en-US" dirty="0">
                <a:latin typeface="+mn-lt"/>
              </a:rPr>
              <a:t>Part 4: Implications for student outcomes and implications for teachers</a:t>
            </a:r>
          </a:p>
        </p:txBody>
      </p:sp>
    </p:spTree>
    <p:extLst>
      <p:ext uri="{BB962C8B-B14F-4D97-AF65-F5344CB8AC3E}">
        <p14:creationId xmlns:p14="http://schemas.microsoft.com/office/powerpoint/2010/main" val="603693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Teacher Perceptions</a:t>
            </a:r>
          </a:p>
        </p:txBody>
      </p:sp>
      <p:sp>
        <p:nvSpPr>
          <p:cNvPr id="3" name="Content Placeholder 2"/>
          <p:cNvSpPr>
            <a:spLocks noGrp="1"/>
          </p:cNvSpPr>
          <p:nvPr>
            <p:ph idx="1"/>
          </p:nvPr>
        </p:nvSpPr>
        <p:spPr/>
        <p:txBody>
          <a:bodyPr/>
          <a:lstStyle/>
          <a:p>
            <a:pPr marL="0" indent="0">
              <a:buNone/>
            </a:pPr>
            <a:r>
              <a:rPr lang="en-US" dirty="0">
                <a:latin typeface="+mn-lt"/>
              </a:rPr>
              <a:t>How do teacher biases impact how teachers manage student behavior?</a:t>
            </a:r>
          </a:p>
          <a:p>
            <a:endParaRPr lang="en-US" dirty="0"/>
          </a:p>
        </p:txBody>
      </p:sp>
      <p:pic>
        <p:nvPicPr>
          <p:cNvPr id="8194" name="Picture 2" descr="Image result for bias">
            <a:extLst>
              <a:ext uri="{FF2B5EF4-FFF2-40B4-BE49-F238E27FC236}">
                <a16:creationId xmlns:a16="http://schemas.microsoft.com/office/drawing/2014/main" id="{850B35FF-1EE7-8D48-B08D-EAA983657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666" y="2328718"/>
            <a:ext cx="5926667" cy="398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166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292" y="513612"/>
            <a:ext cx="9894133" cy="1031216"/>
          </a:xfrm>
        </p:spPr>
        <p:txBody>
          <a:bodyPr anchor="b">
            <a:normAutofit/>
          </a:bodyPr>
          <a:lstStyle/>
          <a:p>
            <a:r>
              <a:rPr lang="en-US"/>
              <a:t>School-wide Strategies</a:t>
            </a:r>
            <a:endParaRPr lang="en-US" dirty="0"/>
          </a:p>
        </p:txBody>
      </p:sp>
      <p:pic>
        <p:nvPicPr>
          <p:cNvPr id="11268" name="Picture 4" descr="Image result for pbis">
            <a:extLst>
              <a:ext uri="{FF2B5EF4-FFF2-40B4-BE49-F238E27FC236}">
                <a16:creationId xmlns:a16="http://schemas.microsoft.com/office/drawing/2014/main" id="{BE1790FA-8E3A-3842-8FFA-94B35217EC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4293" y="2870571"/>
            <a:ext cx="5069382" cy="21925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781373" y="2279151"/>
            <a:ext cx="3627063" cy="3387145"/>
          </a:xfrm>
        </p:spPr>
        <p:txBody>
          <a:bodyPr vert="horz" lIns="91440" tIns="45720" rIns="91440" bIns="45720" rtlCol="0" anchor="ctr">
            <a:normAutofit/>
          </a:bodyPr>
          <a:lstStyle/>
          <a:p>
            <a:pPr marL="0" indent="0">
              <a:buNone/>
            </a:pPr>
            <a:r>
              <a:rPr lang="en-US" sz="1700" b="1" dirty="0">
                <a:latin typeface="+mn-lt"/>
              </a:rPr>
              <a:t>Positive Behavioral Interventions &amp; Supports (PBIS): </a:t>
            </a:r>
            <a:r>
              <a:rPr lang="en-US" sz="1700" dirty="0">
                <a:latin typeface="+mn-lt"/>
              </a:rPr>
              <a:t>PBIS improves social, emotional, and academic outcomes for all students, including students with disabilities and students from underrepresented groups. The broad purpose of PBIS is to improve the effectiveness, efficiency, and equity of schools and other agencies (OSEP Technical Assistance Center).</a:t>
            </a:r>
          </a:p>
        </p:txBody>
      </p:sp>
    </p:spTree>
    <p:extLst>
      <p:ext uri="{BB962C8B-B14F-4D97-AF65-F5344CB8AC3E}">
        <p14:creationId xmlns:p14="http://schemas.microsoft.com/office/powerpoint/2010/main" val="2339324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1640-DD1C-6E47-84EC-73A538E22742}"/>
              </a:ext>
            </a:extLst>
          </p:cNvPr>
          <p:cNvSpPr>
            <a:spLocks noGrp="1"/>
          </p:cNvSpPr>
          <p:nvPr>
            <p:ph type="title"/>
          </p:nvPr>
        </p:nvSpPr>
        <p:spPr>
          <a:xfrm>
            <a:off x="2236309" y="4945268"/>
            <a:ext cx="7719381" cy="1096331"/>
          </a:xfrm>
        </p:spPr>
        <p:txBody>
          <a:bodyPr>
            <a:normAutofit/>
          </a:bodyPr>
          <a:lstStyle/>
          <a:p>
            <a:r>
              <a:rPr lang="en-US" sz="3400" dirty="0"/>
              <a:t>PBIS and Tiers – Adapted from </a:t>
            </a:r>
            <a:r>
              <a:rPr lang="en-US" sz="3400" dirty="0" err="1"/>
              <a:t>Sheperd</a:t>
            </a:r>
            <a:r>
              <a:rPr lang="en-US" sz="3400" dirty="0"/>
              <a:t> &amp; Linn, (2015)</a:t>
            </a:r>
          </a:p>
        </p:txBody>
      </p:sp>
      <p:graphicFrame>
        <p:nvGraphicFramePr>
          <p:cNvPr id="4" name="Content Placeholder 3">
            <a:extLst>
              <a:ext uri="{FF2B5EF4-FFF2-40B4-BE49-F238E27FC236}">
                <a16:creationId xmlns:a16="http://schemas.microsoft.com/office/drawing/2014/main" id="{EB1C2007-7EDA-F843-8FBD-F2490D088F71}"/>
              </a:ext>
            </a:extLst>
          </p:cNvPr>
          <p:cNvGraphicFramePr>
            <a:graphicFrameLocks noGrp="1"/>
          </p:cNvGraphicFramePr>
          <p:nvPr>
            <p:ph idx="1"/>
            <p:extLst>
              <p:ext uri="{D42A27DB-BD31-4B8C-83A1-F6EECF244321}">
                <p14:modId xmlns:p14="http://schemas.microsoft.com/office/powerpoint/2010/main" val="1681129931"/>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274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A250-62AE-C342-94BA-3E653D8D64E8}"/>
              </a:ext>
            </a:extLst>
          </p:cNvPr>
          <p:cNvSpPr>
            <a:spLocks noGrp="1"/>
          </p:cNvSpPr>
          <p:nvPr>
            <p:ph type="title"/>
          </p:nvPr>
        </p:nvSpPr>
        <p:spPr>
          <a:xfrm>
            <a:off x="2236309" y="4724441"/>
            <a:ext cx="7719381" cy="1096331"/>
          </a:xfrm>
        </p:spPr>
        <p:txBody>
          <a:bodyPr>
            <a:normAutofit/>
          </a:bodyPr>
          <a:lstStyle/>
          <a:p>
            <a:r>
              <a:rPr lang="en-US" dirty="0"/>
              <a:t>School-wide Strategies</a:t>
            </a:r>
          </a:p>
        </p:txBody>
      </p:sp>
      <p:graphicFrame>
        <p:nvGraphicFramePr>
          <p:cNvPr id="5" name="Content Placeholder 2">
            <a:extLst>
              <a:ext uri="{FF2B5EF4-FFF2-40B4-BE49-F238E27FC236}">
                <a16:creationId xmlns:a16="http://schemas.microsoft.com/office/drawing/2014/main" id="{2C1A18B8-D42A-4BB7-AA8F-18462A5E5DA0}"/>
              </a:ext>
            </a:extLst>
          </p:cNvPr>
          <p:cNvGraphicFramePr>
            <a:graphicFrameLocks noGrp="1"/>
          </p:cNvGraphicFramePr>
          <p:nvPr>
            <p:ph idx="1"/>
            <p:extLst>
              <p:ext uri="{D42A27DB-BD31-4B8C-83A1-F6EECF244321}">
                <p14:modId xmlns:p14="http://schemas.microsoft.com/office/powerpoint/2010/main" val="3530414013"/>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4258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School-wide Strategies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latin typeface="+mn-lt"/>
              </a:rPr>
              <a:t>PBIS includes all students and staff, including teachers, administrators, cafeteria workers, bus drivers, and custodians, and is applied consistently throughout the school—classrooms, hallways, cafeterias, bathrooms, playgrounds, and the school bus (Metropolitan Center for Urban Education, 2008). </a:t>
            </a:r>
          </a:p>
        </p:txBody>
      </p:sp>
    </p:spTree>
    <p:extLst>
      <p:ext uri="{BB962C8B-B14F-4D97-AF65-F5344CB8AC3E}">
        <p14:creationId xmlns:p14="http://schemas.microsoft.com/office/powerpoint/2010/main" val="1074738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of PBIS: Multicultural Perspective</a:t>
            </a:r>
          </a:p>
        </p:txBody>
      </p:sp>
      <p:sp>
        <p:nvSpPr>
          <p:cNvPr id="3" name="Content Placeholder 2"/>
          <p:cNvSpPr>
            <a:spLocks noGrp="1"/>
          </p:cNvSpPr>
          <p:nvPr>
            <p:ph idx="1"/>
          </p:nvPr>
        </p:nvSpPr>
        <p:spPr/>
        <p:txBody>
          <a:bodyPr/>
          <a:lstStyle/>
          <a:p>
            <a:r>
              <a:rPr lang="en-US" dirty="0">
                <a:latin typeface="+mn-lt"/>
              </a:rPr>
              <a:t>Understand that cultural expectations influence how people perceive behavioral appropriateness. In other words, what people perceive as inappropriate varies across cultures, and behaviors occur within larger social and cultural contexts.</a:t>
            </a:r>
          </a:p>
          <a:p>
            <a:r>
              <a:rPr lang="en-US" dirty="0">
                <a:latin typeface="+mn-lt"/>
              </a:rPr>
              <a:t>Connect with students in ways that convey respect and caring.</a:t>
            </a:r>
          </a:p>
          <a:p>
            <a:r>
              <a:rPr lang="en-US" dirty="0">
                <a:latin typeface="+mn-lt"/>
              </a:rPr>
              <a:t>Explicitly teach rules and expected behaviors within a culture of care. </a:t>
            </a:r>
          </a:p>
        </p:txBody>
      </p:sp>
    </p:spTree>
    <p:extLst>
      <p:ext uri="{BB962C8B-B14F-4D97-AF65-F5344CB8AC3E}">
        <p14:creationId xmlns:p14="http://schemas.microsoft.com/office/powerpoint/2010/main" val="3571693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School-wide Strategies </a:t>
            </a:r>
          </a:p>
        </p:txBody>
      </p:sp>
      <p:sp>
        <p:nvSpPr>
          <p:cNvPr id="3" name="Content Placeholder 2"/>
          <p:cNvSpPr>
            <a:spLocks noGrp="1"/>
          </p:cNvSpPr>
          <p:nvPr>
            <p:ph idx="1"/>
          </p:nvPr>
        </p:nvSpPr>
        <p:spPr/>
        <p:txBody>
          <a:bodyPr>
            <a:normAutofit/>
          </a:bodyPr>
          <a:lstStyle/>
          <a:p>
            <a:pPr marL="0" indent="0">
              <a:buNone/>
            </a:pPr>
            <a:r>
              <a:rPr lang="en-US" b="1" dirty="0">
                <a:latin typeface="+mn-lt"/>
              </a:rPr>
              <a:t>Restorative Justice </a:t>
            </a:r>
            <a:r>
              <a:rPr lang="mr-IN" dirty="0">
                <a:latin typeface="+mn-lt"/>
              </a:rPr>
              <a:t>–</a:t>
            </a:r>
            <a:r>
              <a:rPr lang="en-US" dirty="0">
                <a:latin typeface="+mn-lt"/>
              </a:rPr>
              <a:t> Restorative justice (RJ) is a powerful approach to discipline that focuses on repairing harm through inclusive processes that engage all stakeholders. Implemented well, RJ shifts the focus of discipline from punishment to learning and from the individual to the community. However, it is often misperceived and misapplied (Centre for Justice and Reconciliation).</a:t>
            </a:r>
          </a:p>
        </p:txBody>
      </p:sp>
    </p:spTree>
    <p:extLst>
      <p:ext uri="{BB962C8B-B14F-4D97-AF65-F5344CB8AC3E}">
        <p14:creationId xmlns:p14="http://schemas.microsoft.com/office/powerpoint/2010/main" val="838938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DCAE-ACD9-6143-893F-4FF831E0663F}"/>
              </a:ext>
            </a:extLst>
          </p:cNvPr>
          <p:cNvSpPr>
            <a:spLocks noGrp="1"/>
          </p:cNvSpPr>
          <p:nvPr>
            <p:ph type="title"/>
          </p:nvPr>
        </p:nvSpPr>
        <p:spPr/>
        <p:txBody>
          <a:bodyPr/>
          <a:lstStyle/>
          <a:p>
            <a:r>
              <a:rPr lang="en-US" dirty="0"/>
              <a:t>School-wide Strategies </a:t>
            </a:r>
          </a:p>
        </p:txBody>
      </p:sp>
      <p:sp>
        <p:nvSpPr>
          <p:cNvPr id="3" name="Content Placeholder 2">
            <a:extLst>
              <a:ext uri="{FF2B5EF4-FFF2-40B4-BE49-F238E27FC236}">
                <a16:creationId xmlns:a16="http://schemas.microsoft.com/office/drawing/2014/main" id="{CE13E6BE-E7CB-6340-AD2E-EDF619D57D44}"/>
              </a:ext>
            </a:extLst>
          </p:cNvPr>
          <p:cNvSpPr>
            <a:spLocks noGrp="1"/>
          </p:cNvSpPr>
          <p:nvPr>
            <p:ph idx="1"/>
          </p:nvPr>
        </p:nvSpPr>
        <p:spPr/>
        <p:txBody>
          <a:bodyPr>
            <a:normAutofit fontScale="92500"/>
          </a:bodyPr>
          <a:lstStyle/>
          <a:p>
            <a:pPr marL="0" indent="0">
              <a:buNone/>
            </a:pPr>
            <a:r>
              <a:rPr lang="en-US" b="1" dirty="0">
                <a:latin typeface="+mn-lt"/>
              </a:rPr>
              <a:t>Restorative justice </a:t>
            </a:r>
            <a:r>
              <a:rPr lang="en-US" dirty="0">
                <a:latin typeface="+mn-lt"/>
              </a:rPr>
              <a:t>doesn’t work as an add-on. It requires us to address the roots of student “misbehavior” and a willingness to rethink and rework our classrooms, schools, and school districts. Meaningful alternatives to punitive approaches take time and trust. They must be built on school-wide and district-wide participation. They are collaborative and creative, empowering students, teachers, and parents. They rely on social justice curriculum, strong ties among teachers and with families, continuity of leadership, and progress toward building genuine communities of learning (Rethinking Schools).</a:t>
            </a:r>
          </a:p>
          <a:p>
            <a:endParaRPr lang="en-US" dirty="0">
              <a:latin typeface="+mn-lt"/>
            </a:endParaRPr>
          </a:p>
        </p:txBody>
      </p:sp>
    </p:spTree>
    <p:extLst>
      <p:ext uri="{BB962C8B-B14F-4D97-AF65-F5344CB8AC3E}">
        <p14:creationId xmlns:p14="http://schemas.microsoft.com/office/powerpoint/2010/main" val="430888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Restorative Justice Video (Rethinking Schools)</a:t>
            </a:r>
          </a:p>
        </p:txBody>
      </p:sp>
      <p:pic>
        <p:nvPicPr>
          <p:cNvPr id="6" name="Picture 5">
            <a:hlinkClick r:id="rId3"/>
            <a:extLst>
              <a:ext uri="{FF2B5EF4-FFF2-40B4-BE49-F238E27FC236}">
                <a16:creationId xmlns:a16="http://schemas.microsoft.com/office/drawing/2014/main" id="{FB27B6E9-F0B3-C94D-89F8-7959A4B93C99}"/>
              </a:ext>
            </a:extLst>
          </p:cNvPr>
          <p:cNvPicPr>
            <a:picLocks noChangeAspect="1"/>
          </p:cNvPicPr>
          <p:nvPr/>
        </p:nvPicPr>
        <p:blipFill>
          <a:blip r:embed="rId4"/>
          <a:stretch>
            <a:fillRect/>
          </a:stretch>
        </p:blipFill>
        <p:spPr>
          <a:xfrm>
            <a:off x="2586562" y="1555777"/>
            <a:ext cx="7018867" cy="3954793"/>
          </a:xfrm>
          <a:prstGeom prst="rect">
            <a:avLst/>
          </a:prstGeom>
        </p:spPr>
      </p:pic>
      <p:sp>
        <p:nvSpPr>
          <p:cNvPr id="7" name="TextBox 6">
            <a:extLst>
              <a:ext uri="{FF2B5EF4-FFF2-40B4-BE49-F238E27FC236}">
                <a16:creationId xmlns:a16="http://schemas.microsoft.com/office/drawing/2014/main" id="{2C7E3D96-1ABE-F74C-8730-A933A58DB969}"/>
              </a:ext>
            </a:extLst>
          </p:cNvPr>
          <p:cNvSpPr txBox="1"/>
          <p:nvPr/>
        </p:nvSpPr>
        <p:spPr>
          <a:xfrm>
            <a:off x="4127284" y="5645481"/>
            <a:ext cx="3937425" cy="369332"/>
          </a:xfrm>
          <a:prstGeom prst="rect">
            <a:avLst/>
          </a:prstGeom>
          <a:noFill/>
        </p:spPr>
        <p:txBody>
          <a:bodyPr wrap="none" rtlCol="0">
            <a:spAutoFit/>
          </a:bodyPr>
          <a:lstStyle/>
          <a:p>
            <a:r>
              <a:rPr lang="en-US" dirty="0">
                <a:hlinkClick r:id="rId3"/>
              </a:rPr>
              <a:t>Restorative Welcome and Reentry Circle</a:t>
            </a:r>
            <a:endParaRPr lang="en-US" dirty="0"/>
          </a:p>
        </p:txBody>
      </p:sp>
    </p:spTree>
    <p:extLst>
      <p:ext uri="{BB962C8B-B14F-4D97-AF65-F5344CB8AC3E}">
        <p14:creationId xmlns:p14="http://schemas.microsoft.com/office/powerpoint/2010/main" val="3729841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Implement Restorative Justice with Fidelity</a:t>
            </a:r>
            <a:br>
              <a:rPr lang="en-US" dirty="0"/>
            </a:br>
            <a:r>
              <a:rPr lang="en-US" sz="2400" dirty="0"/>
              <a:t>(</a:t>
            </a:r>
            <a:r>
              <a:rPr lang="en-US" sz="2400" dirty="0" err="1"/>
              <a:t>Ferlazzo</a:t>
            </a:r>
            <a:r>
              <a:rPr lang="en-US" sz="2400" dirty="0"/>
              <a:t>, 2016)</a:t>
            </a:r>
          </a:p>
        </p:txBody>
      </p:sp>
      <p:sp>
        <p:nvSpPr>
          <p:cNvPr id="3" name="Content Placeholder 2"/>
          <p:cNvSpPr>
            <a:spLocks noGrp="1"/>
          </p:cNvSpPr>
          <p:nvPr>
            <p:ph idx="1"/>
          </p:nvPr>
        </p:nvSpPr>
        <p:spPr>
          <a:xfrm>
            <a:off x="838200" y="1927225"/>
            <a:ext cx="10515600" cy="4351338"/>
          </a:xfrm>
        </p:spPr>
        <p:txBody>
          <a:bodyPr>
            <a:normAutofit/>
          </a:bodyPr>
          <a:lstStyle/>
          <a:p>
            <a:r>
              <a:rPr lang="en-US" b="1" dirty="0">
                <a:latin typeface="+mn-lt"/>
              </a:rPr>
              <a:t>First, </a:t>
            </a:r>
            <a:r>
              <a:rPr lang="en-US" dirty="0">
                <a:latin typeface="+mn-lt"/>
              </a:rPr>
              <a:t>intentionally create a community that is anchored in shared values. </a:t>
            </a:r>
          </a:p>
          <a:p>
            <a:r>
              <a:rPr lang="en-US" b="1" dirty="0">
                <a:latin typeface="+mn-lt"/>
              </a:rPr>
              <a:t>Second, </a:t>
            </a:r>
            <a:r>
              <a:rPr lang="en-US" dirty="0">
                <a:latin typeface="+mn-lt"/>
              </a:rPr>
              <a:t>make participation in the community a requirement, not an option.</a:t>
            </a:r>
          </a:p>
          <a:p>
            <a:r>
              <a:rPr lang="en-US" b="1" dirty="0">
                <a:latin typeface="+mn-lt"/>
              </a:rPr>
              <a:t>Third, </a:t>
            </a:r>
            <a:r>
              <a:rPr lang="en-US" dirty="0">
                <a:latin typeface="+mn-lt"/>
              </a:rPr>
              <a:t>model and teach your community values. </a:t>
            </a:r>
          </a:p>
          <a:p>
            <a:r>
              <a:rPr lang="en-US" b="1" dirty="0">
                <a:latin typeface="+mn-lt"/>
              </a:rPr>
              <a:t>Finally, </a:t>
            </a:r>
            <a:r>
              <a:rPr lang="en-US" dirty="0">
                <a:latin typeface="+mn-lt"/>
              </a:rPr>
              <a:t>enforce the values and be willing to hold students accountable</a:t>
            </a:r>
          </a:p>
        </p:txBody>
      </p:sp>
    </p:spTree>
    <p:extLst>
      <p:ext uri="{BB962C8B-B14F-4D97-AF65-F5344CB8AC3E}">
        <p14:creationId xmlns:p14="http://schemas.microsoft.com/office/powerpoint/2010/main" val="126194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190" y="2403787"/>
            <a:ext cx="10515600" cy="1325563"/>
          </a:xfrm>
        </p:spPr>
        <p:txBody>
          <a:bodyPr>
            <a:normAutofit/>
          </a:bodyPr>
          <a:lstStyle/>
          <a:p>
            <a:r>
              <a:rPr lang="en-US" dirty="0"/>
              <a:t>What is Culturally Responsive Classroom Management?</a:t>
            </a:r>
          </a:p>
        </p:txBody>
      </p:sp>
    </p:spTree>
    <p:extLst>
      <p:ext uri="{BB962C8B-B14F-4D97-AF65-F5344CB8AC3E}">
        <p14:creationId xmlns:p14="http://schemas.microsoft.com/office/powerpoint/2010/main" val="2474944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6A3FC-5391-9543-910F-5817D8AC9A2A}"/>
              </a:ext>
            </a:extLst>
          </p:cNvPr>
          <p:cNvSpPr>
            <a:spLocks noGrp="1"/>
          </p:cNvSpPr>
          <p:nvPr>
            <p:ph type="title"/>
          </p:nvPr>
        </p:nvSpPr>
        <p:spPr/>
        <p:txBody>
          <a:bodyPr/>
          <a:lstStyle/>
          <a:p>
            <a:r>
              <a:rPr lang="en-US" dirty="0"/>
              <a:t>Social-Emotional Learning (CASEL):</a:t>
            </a:r>
          </a:p>
        </p:txBody>
      </p:sp>
      <p:sp>
        <p:nvSpPr>
          <p:cNvPr id="3" name="Content Placeholder 2">
            <a:extLst>
              <a:ext uri="{FF2B5EF4-FFF2-40B4-BE49-F238E27FC236}">
                <a16:creationId xmlns:a16="http://schemas.microsoft.com/office/drawing/2014/main" id="{CD0F30C7-70EA-104A-8CE4-4D44D5DC20E5}"/>
              </a:ext>
            </a:extLst>
          </p:cNvPr>
          <p:cNvSpPr>
            <a:spLocks noGrp="1"/>
          </p:cNvSpPr>
          <p:nvPr>
            <p:ph idx="1"/>
          </p:nvPr>
        </p:nvSpPr>
        <p:spPr/>
        <p:txBody>
          <a:bodyPr>
            <a:normAutofit/>
          </a:bodyPr>
          <a:lstStyle/>
          <a:p>
            <a:r>
              <a:rPr lang="en-US" dirty="0">
                <a:latin typeface="+mn-lt"/>
              </a:rPr>
              <a:t>Social and emotional learning (SEL) is the process through which children and adults understand and manage emotions, set and achieve positive goals, feel and show empathy for others, establish and maintain positive relationships, and make responsible decisions. </a:t>
            </a:r>
          </a:p>
          <a:p>
            <a:r>
              <a:rPr lang="en-US" dirty="0">
                <a:latin typeface="+mn-lt"/>
              </a:rPr>
              <a:t>SEL is another school-wide approach that can be used in conjunction with PBIS and RJ to assist students and teachers in improving negative behaviors. </a:t>
            </a:r>
          </a:p>
          <a:p>
            <a:endParaRPr lang="en-US" dirty="0">
              <a:latin typeface="+mn-lt"/>
            </a:endParaRPr>
          </a:p>
          <a:p>
            <a:endParaRPr lang="en-US" dirty="0">
              <a:latin typeface="+mn-lt"/>
            </a:endParaRPr>
          </a:p>
          <a:p>
            <a:endParaRPr lang="en-US" dirty="0">
              <a:latin typeface="+mn-lt"/>
            </a:endParaRPr>
          </a:p>
        </p:txBody>
      </p:sp>
    </p:spTree>
    <p:extLst>
      <p:ext uri="{BB962C8B-B14F-4D97-AF65-F5344CB8AC3E}">
        <p14:creationId xmlns:p14="http://schemas.microsoft.com/office/powerpoint/2010/main" val="1293110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25A22-8A6C-164E-A091-9BCBFAAC0298}"/>
              </a:ext>
            </a:extLst>
          </p:cNvPr>
          <p:cNvSpPr>
            <a:spLocks noGrp="1"/>
          </p:cNvSpPr>
          <p:nvPr>
            <p:ph type="title"/>
          </p:nvPr>
        </p:nvSpPr>
        <p:spPr/>
        <p:txBody>
          <a:bodyPr/>
          <a:lstStyle/>
          <a:p>
            <a:r>
              <a:rPr lang="en-US" dirty="0"/>
              <a:t>CASEL SEL video:</a:t>
            </a:r>
          </a:p>
        </p:txBody>
      </p:sp>
      <p:pic>
        <p:nvPicPr>
          <p:cNvPr id="4" name="SEL: Creating Safe &amp; Supportive Learning Environments">
            <a:hlinkClick r:id="" action="ppaction://media"/>
            <a:extLst>
              <a:ext uri="{FF2B5EF4-FFF2-40B4-BE49-F238E27FC236}">
                <a16:creationId xmlns:a16="http://schemas.microsoft.com/office/drawing/2014/main" id="{5F492E8E-0034-044E-A8B2-6A312497D53F}"/>
              </a:ext>
            </a:extLst>
          </p:cNvPr>
          <p:cNvPicPr>
            <a:picLocks noGrp="1" noRot="1" noChangeAspect="1"/>
          </p:cNvPicPr>
          <p:nvPr>
            <p:ph idx="1"/>
            <a:videoFile r:link="rId1"/>
          </p:nvPr>
        </p:nvPicPr>
        <p:blipFill>
          <a:blip r:embed="rId3"/>
          <a:stretch>
            <a:fillRect/>
          </a:stretch>
        </p:blipFill>
        <p:spPr>
          <a:xfrm>
            <a:off x="2228056" y="1495842"/>
            <a:ext cx="7735888" cy="4351338"/>
          </a:xfrm>
          <a:prstGeom prst="rect">
            <a:avLst/>
          </a:prstGeom>
        </p:spPr>
      </p:pic>
    </p:spTree>
    <p:extLst>
      <p:ext uri="{BB962C8B-B14F-4D97-AF65-F5344CB8AC3E}">
        <p14:creationId xmlns:p14="http://schemas.microsoft.com/office/powerpoint/2010/main" val="298257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CAC3-91C8-854A-A1EE-27EAF4A1251B}"/>
              </a:ext>
            </a:extLst>
          </p:cNvPr>
          <p:cNvSpPr>
            <a:spLocks noGrp="1"/>
          </p:cNvSpPr>
          <p:nvPr>
            <p:ph type="title"/>
          </p:nvPr>
        </p:nvSpPr>
        <p:spPr/>
        <p:txBody>
          <a:bodyPr/>
          <a:lstStyle/>
          <a:p>
            <a:r>
              <a:rPr lang="en-US" dirty="0"/>
              <a:t>SEL Competencies Wheel (CASEL):</a:t>
            </a:r>
          </a:p>
        </p:txBody>
      </p:sp>
      <p:pic>
        <p:nvPicPr>
          <p:cNvPr id="9" name="Content Placeholder 8">
            <a:extLst>
              <a:ext uri="{FF2B5EF4-FFF2-40B4-BE49-F238E27FC236}">
                <a16:creationId xmlns:a16="http://schemas.microsoft.com/office/drawing/2014/main" id="{2E959EAF-A3D0-E440-BE05-C4B8A83FE201}"/>
              </a:ext>
            </a:extLst>
          </p:cNvPr>
          <p:cNvPicPr>
            <a:picLocks noGrp="1" noChangeAspect="1"/>
          </p:cNvPicPr>
          <p:nvPr>
            <p:ph idx="1"/>
          </p:nvPr>
        </p:nvPicPr>
        <p:blipFill>
          <a:blip r:embed="rId3"/>
          <a:stretch>
            <a:fillRect/>
          </a:stretch>
        </p:blipFill>
        <p:spPr>
          <a:xfrm>
            <a:off x="3920331" y="1537586"/>
            <a:ext cx="4351338" cy="4351338"/>
          </a:xfrm>
        </p:spPr>
      </p:pic>
    </p:spTree>
    <p:extLst>
      <p:ext uri="{BB962C8B-B14F-4D97-AF65-F5344CB8AC3E}">
        <p14:creationId xmlns:p14="http://schemas.microsoft.com/office/powerpoint/2010/main" val="2276438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51A87-6DAC-D743-8EC1-9FDC60619BAE}"/>
              </a:ext>
            </a:extLst>
          </p:cNvPr>
          <p:cNvSpPr>
            <a:spLocks noGrp="1"/>
          </p:cNvSpPr>
          <p:nvPr>
            <p:ph type="title"/>
          </p:nvPr>
        </p:nvSpPr>
        <p:spPr/>
        <p:txBody>
          <a:bodyPr/>
          <a:lstStyle/>
          <a:p>
            <a:r>
              <a:rPr lang="en-US" dirty="0"/>
              <a:t>Framework for Systemic Social and Emotional Learning (CASEL):</a:t>
            </a:r>
          </a:p>
        </p:txBody>
      </p:sp>
      <p:sp>
        <p:nvSpPr>
          <p:cNvPr id="3" name="Content Placeholder 2">
            <a:extLst>
              <a:ext uri="{FF2B5EF4-FFF2-40B4-BE49-F238E27FC236}">
                <a16:creationId xmlns:a16="http://schemas.microsoft.com/office/drawing/2014/main" id="{60555BE5-D1A3-A841-A643-75EB7BFDB4EF}"/>
              </a:ext>
            </a:extLst>
          </p:cNvPr>
          <p:cNvSpPr>
            <a:spLocks noGrp="1"/>
          </p:cNvSpPr>
          <p:nvPr>
            <p:ph idx="1"/>
          </p:nvPr>
        </p:nvSpPr>
        <p:spPr/>
        <p:txBody>
          <a:bodyPr>
            <a:normAutofit fontScale="70000" lnSpcReduction="20000"/>
          </a:bodyPr>
          <a:lstStyle/>
          <a:p>
            <a:r>
              <a:rPr lang="en-US" b="1" dirty="0">
                <a:latin typeface="+mn-lt"/>
              </a:rPr>
              <a:t>Self-awareness:</a:t>
            </a:r>
            <a:r>
              <a:rPr lang="en-US" dirty="0">
                <a:latin typeface="+mn-lt"/>
              </a:rPr>
              <a:t> Know your strengths and limitations with a well-grounded sense of confidence, optimism, and a “growth mindset.” </a:t>
            </a:r>
          </a:p>
          <a:p>
            <a:r>
              <a:rPr lang="en-US" b="1" dirty="0">
                <a:latin typeface="+mn-lt"/>
              </a:rPr>
              <a:t>Self-management:</a:t>
            </a:r>
            <a:r>
              <a:rPr lang="en-US" dirty="0">
                <a:latin typeface="+mn-lt"/>
              </a:rPr>
              <a:t> Effectively manage stress, control impulses, and motivate yourself to set and achieve goals. </a:t>
            </a:r>
          </a:p>
          <a:p>
            <a:r>
              <a:rPr lang="en-US" b="1" dirty="0">
                <a:latin typeface="+mn-lt"/>
              </a:rPr>
              <a:t>Social awareness:</a:t>
            </a:r>
            <a:r>
              <a:rPr lang="en-US" dirty="0">
                <a:latin typeface="+mn-lt"/>
              </a:rPr>
              <a:t> Understand the perspectives of others and empathize with them, including those from diverse backgrounds and cultures. </a:t>
            </a:r>
          </a:p>
          <a:p>
            <a:r>
              <a:rPr lang="en-US" b="1" dirty="0">
                <a:latin typeface="+mn-lt"/>
              </a:rPr>
              <a:t>Relationship skills:</a:t>
            </a:r>
            <a:r>
              <a:rPr lang="en-US" dirty="0">
                <a:latin typeface="+mn-lt"/>
              </a:rPr>
              <a:t> Communicate clearly, listen well, cooperate with others, resist inappropriate social pressure, negotiate conflict constructively, and seek and offer help when needed. </a:t>
            </a:r>
          </a:p>
          <a:p>
            <a:r>
              <a:rPr lang="en-US" b="1" dirty="0">
                <a:latin typeface="+mn-lt"/>
              </a:rPr>
              <a:t>Responsible decision-making:</a:t>
            </a:r>
            <a:r>
              <a:rPr lang="en-US" dirty="0">
                <a:latin typeface="+mn-lt"/>
              </a:rPr>
              <a:t> Make constructive choices about personal behavior and social interactions based on ethical standards, safety, and social norms. </a:t>
            </a:r>
          </a:p>
          <a:p>
            <a:endParaRPr lang="en-US" dirty="0">
              <a:latin typeface="+mn-lt"/>
            </a:endParaRPr>
          </a:p>
        </p:txBody>
      </p:sp>
    </p:spTree>
    <p:extLst>
      <p:ext uri="{BB962C8B-B14F-4D97-AF65-F5344CB8AC3E}">
        <p14:creationId xmlns:p14="http://schemas.microsoft.com/office/powerpoint/2010/main" val="2687283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CA059-9743-974F-A5CB-E3FC502427C9}"/>
              </a:ext>
            </a:extLst>
          </p:cNvPr>
          <p:cNvSpPr>
            <a:spLocks noGrp="1"/>
          </p:cNvSpPr>
          <p:nvPr>
            <p:ph type="title"/>
          </p:nvPr>
        </p:nvSpPr>
        <p:spPr/>
        <p:txBody>
          <a:bodyPr/>
          <a:lstStyle/>
          <a:p>
            <a:r>
              <a:rPr lang="en-US" dirty="0"/>
              <a:t>Benefits of SEL (CASEL):</a:t>
            </a:r>
          </a:p>
        </p:txBody>
      </p:sp>
      <p:sp>
        <p:nvSpPr>
          <p:cNvPr id="3" name="Content Placeholder 2">
            <a:extLst>
              <a:ext uri="{FF2B5EF4-FFF2-40B4-BE49-F238E27FC236}">
                <a16:creationId xmlns:a16="http://schemas.microsoft.com/office/drawing/2014/main" id="{0DE9CF53-C844-3241-B03A-6C2E2F73AF23}"/>
              </a:ext>
            </a:extLst>
          </p:cNvPr>
          <p:cNvSpPr>
            <a:spLocks noGrp="1"/>
          </p:cNvSpPr>
          <p:nvPr>
            <p:ph idx="1"/>
          </p:nvPr>
        </p:nvSpPr>
        <p:spPr/>
        <p:txBody>
          <a:bodyPr>
            <a:normAutofit/>
          </a:bodyPr>
          <a:lstStyle/>
          <a:p>
            <a:r>
              <a:rPr lang="en-US" b="1" dirty="0">
                <a:latin typeface="+mn-lt"/>
              </a:rPr>
              <a:t>Increased Academic Achievement: </a:t>
            </a:r>
            <a:r>
              <a:rPr lang="en-US" dirty="0">
                <a:latin typeface="+mn-lt"/>
              </a:rPr>
              <a:t>According to a 2011 meta-analysis of 213 studies involving more than 270,000 students, those who participated in evidence-based SEL programs showed an 11% point gain in academic achievement.</a:t>
            </a:r>
          </a:p>
          <a:p>
            <a:r>
              <a:rPr lang="en-US" b="1" dirty="0">
                <a:latin typeface="+mn-lt"/>
              </a:rPr>
              <a:t>Improved Behavior: </a:t>
            </a:r>
            <a:r>
              <a:rPr lang="en-US" dirty="0">
                <a:latin typeface="+mn-lt"/>
              </a:rPr>
              <a:t>Studies show decreased dropout rates, school and classroom behavior issues, drug use, teen pregnancy, mental health problems, and criminal behavior.</a:t>
            </a:r>
          </a:p>
          <a:p>
            <a:endParaRPr lang="en-US" dirty="0">
              <a:latin typeface="+mn-lt"/>
            </a:endParaRPr>
          </a:p>
          <a:p>
            <a:endParaRPr lang="en-US" dirty="0">
              <a:latin typeface="+mn-lt"/>
            </a:endParaRPr>
          </a:p>
        </p:txBody>
      </p:sp>
    </p:spTree>
    <p:extLst>
      <p:ext uri="{BB962C8B-B14F-4D97-AF65-F5344CB8AC3E}">
        <p14:creationId xmlns:p14="http://schemas.microsoft.com/office/powerpoint/2010/main" val="1281269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AB4C-EA0A-3349-9407-E21D40D68B4F}"/>
              </a:ext>
            </a:extLst>
          </p:cNvPr>
          <p:cNvSpPr>
            <a:spLocks noGrp="1"/>
          </p:cNvSpPr>
          <p:nvPr>
            <p:ph type="title"/>
          </p:nvPr>
        </p:nvSpPr>
        <p:spPr/>
        <p:txBody>
          <a:bodyPr/>
          <a:lstStyle/>
          <a:p>
            <a:r>
              <a:rPr lang="en-US" dirty="0"/>
              <a:t>Classroom Strategies</a:t>
            </a:r>
          </a:p>
        </p:txBody>
      </p:sp>
      <p:sp>
        <p:nvSpPr>
          <p:cNvPr id="4" name="Rectangle 3">
            <a:extLst>
              <a:ext uri="{FF2B5EF4-FFF2-40B4-BE49-F238E27FC236}">
                <a16:creationId xmlns:a16="http://schemas.microsoft.com/office/drawing/2014/main" id="{D68DB1E3-D77E-294A-985A-92759B945B35}"/>
              </a:ext>
            </a:extLst>
          </p:cNvPr>
          <p:cNvSpPr/>
          <p:nvPr/>
        </p:nvSpPr>
        <p:spPr>
          <a:xfrm>
            <a:off x="4923365" y="5668502"/>
            <a:ext cx="2345267" cy="369332"/>
          </a:xfrm>
          <a:prstGeom prst="rect">
            <a:avLst/>
          </a:prstGeom>
        </p:spPr>
        <p:txBody>
          <a:bodyPr wrap="square">
            <a:spAutoFit/>
          </a:bodyPr>
          <a:lstStyle/>
          <a:p>
            <a:r>
              <a:rPr lang="en-US" dirty="0">
                <a:hlinkClick r:id="rId3"/>
              </a:rPr>
              <a:t>Building Relationships</a:t>
            </a:r>
            <a:endParaRPr lang="en-US" dirty="0"/>
          </a:p>
        </p:txBody>
      </p:sp>
      <p:pic>
        <p:nvPicPr>
          <p:cNvPr id="5" name="Picture 4">
            <a:extLst>
              <a:ext uri="{FF2B5EF4-FFF2-40B4-BE49-F238E27FC236}">
                <a16:creationId xmlns:a16="http://schemas.microsoft.com/office/drawing/2014/main" id="{2B4B36C8-2362-C04F-ACC5-24FE9E98C5C3}"/>
              </a:ext>
            </a:extLst>
          </p:cNvPr>
          <p:cNvPicPr>
            <a:picLocks noChangeAspect="1"/>
          </p:cNvPicPr>
          <p:nvPr/>
        </p:nvPicPr>
        <p:blipFill>
          <a:blip r:embed="rId4"/>
          <a:stretch>
            <a:fillRect/>
          </a:stretch>
        </p:blipFill>
        <p:spPr>
          <a:xfrm>
            <a:off x="2432723" y="1690688"/>
            <a:ext cx="7326552" cy="3765550"/>
          </a:xfrm>
          <a:prstGeom prst="rect">
            <a:avLst/>
          </a:prstGeom>
        </p:spPr>
      </p:pic>
    </p:spTree>
    <p:extLst>
      <p:ext uri="{BB962C8B-B14F-4D97-AF65-F5344CB8AC3E}">
        <p14:creationId xmlns:p14="http://schemas.microsoft.com/office/powerpoint/2010/main" val="1422514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Classroom Strategies</a:t>
            </a:r>
            <a:br>
              <a:rPr lang="en-US" dirty="0"/>
            </a:br>
            <a:r>
              <a:rPr lang="en-US" sz="2400" dirty="0"/>
              <a:t>(Weinstein, Curran, &amp; Tomlinson-Clarke, 2003)</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latin typeface="+mn-lt"/>
              </a:rPr>
              <a:t>Build caring and inclusive classroom strategies</a:t>
            </a:r>
            <a:endParaRPr lang="en-US" dirty="0">
              <a:latin typeface="+mn-lt"/>
            </a:endParaRPr>
          </a:p>
          <a:p>
            <a:pPr lvl="1"/>
            <a:r>
              <a:rPr lang="en-US" dirty="0">
                <a:latin typeface="+mn-lt"/>
              </a:rPr>
              <a:t>Greet students with a smile and a warm, welcoming comment.</a:t>
            </a:r>
          </a:p>
          <a:p>
            <a:pPr lvl="1"/>
            <a:r>
              <a:rPr lang="en-US" dirty="0">
                <a:latin typeface="+mn-lt"/>
              </a:rPr>
              <a:t>Greet second-language learners with a phrase from their culture.</a:t>
            </a:r>
          </a:p>
          <a:p>
            <a:pPr lvl="1"/>
            <a:r>
              <a:rPr lang="en-US" dirty="0">
                <a:latin typeface="+mn-lt"/>
              </a:rPr>
              <a:t>Shares stories about your life outside of school and let students share their interests and activities outside of school.</a:t>
            </a:r>
          </a:p>
          <a:p>
            <a:pPr lvl="1"/>
            <a:r>
              <a:rPr lang="en-US" dirty="0">
                <a:latin typeface="+mn-lt"/>
              </a:rPr>
              <a:t>Allow students to make choices and decisions about class activities and listen to their concerns or opinions.</a:t>
            </a:r>
          </a:p>
          <a:p>
            <a:pPr lvl="1"/>
            <a:r>
              <a:rPr lang="en-US" dirty="0">
                <a:latin typeface="+mn-lt"/>
              </a:rPr>
              <a:t>Deliberately model your respect for diversity by expressing admiration for students’ bilingual ability, praising the different languages represented in the classroom, and including examples of and content from a variety of cultures in your teaching. </a:t>
            </a:r>
          </a:p>
          <a:p>
            <a:pPr lvl="1"/>
            <a:r>
              <a:rPr lang="en-US" dirty="0">
                <a:latin typeface="+mn-lt"/>
              </a:rPr>
              <a:t>Communicate high expectations for every student and hold them accountable for high-quality academic work.</a:t>
            </a:r>
          </a:p>
          <a:p>
            <a:pPr lvl="1"/>
            <a:r>
              <a:rPr lang="en-US" dirty="0">
                <a:latin typeface="+mn-lt"/>
              </a:rPr>
              <a:t>Create a sense of community: illustrate to students how they are similar and different and engage students in morning meetings and cooperative learning activities.</a:t>
            </a:r>
          </a:p>
          <a:p>
            <a:pPr lvl="1"/>
            <a:endParaRPr lang="en-US" dirty="0">
              <a:latin typeface="+mn-lt"/>
            </a:endParaRPr>
          </a:p>
          <a:p>
            <a:pPr lvl="1"/>
            <a:endParaRPr lang="en-US" dirty="0">
              <a:latin typeface="+mn-lt"/>
            </a:endParaRPr>
          </a:p>
        </p:txBody>
      </p:sp>
    </p:spTree>
    <p:extLst>
      <p:ext uri="{BB962C8B-B14F-4D97-AF65-F5344CB8AC3E}">
        <p14:creationId xmlns:p14="http://schemas.microsoft.com/office/powerpoint/2010/main" val="2970471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Classroom Strategies (cont.)</a:t>
            </a:r>
            <a:br>
              <a:rPr lang="en-US" dirty="0"/>
            </a:br>
            <a:r>
              <a:rPr lang="en-US" sz="2400" dirty="0"/>
              <a:t>(Weinstein, Curran, &amp; Tomlinson-Clarke, 2003)</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latin typeface="+mn-lt"/>
              </a:rPr>
              <a:t>Organize your physical environment in a way that supports cultural diversity</a:t>
            </a:r>
            <a:endParaRPr lang="en-US" dirty="0">
              <a:latin typeface="+mn-lt"/>
            </a:endParaRPr>
          </a:p>
          <a:p>
            <a:pPr lvl="2">
              <a:buFont typeface="Arial" panose="020B0604020202020204" pitchFamily="34" charset="0"/>
              <a:buChar char="•"/>
            </a:pPr>
            <a:r>
              <a:rPr lang="en-US" dirty="0">
                <a:latin typeface="+mn-lt"/>
              </a:rPr>
              <a:t>Use a map of the world to highlight students’ countries of origin.</a:t>
            </a:r>
          </a:p>
          <a:p>
            <a:pPr lvl="2"/>
            <a:r>
              <a:rPr lang="en-US" dirty="0">
                <a:latin typeface="+mn-lt"/>
              </a:rPr>
              <a:t>Welcome students with a sign or banner in the different languages that they speak.</a:t>
            </a:r>
          </a:p>
          <a:p>
            <a:pPr lvl="2"/>
            <a:r>
              <a:rPr lang="en-US" dirty="0">
                <a:latin typeface="+mn-lt"/>
              </a:rPr>
              <a:t>Use posters to depict people of various cultural groups (be sure to stay away from stereotypical images).</a:t>
            </a:r>
          </a:p>
          <a:p>
            <a:pPr lvl="2"/>
            <a:r>
              <a:rPr lang="en-US" dirty="0">
                <a:latin typeface="+mn-lt"/>
              </a:rPr>
              <a:t>Mount children’s individual pictures on posters to create a jigsaw puzzle to reinforce that everyone comes together to make the whole.</a:t>
            </a:r>
          </a:p>
          <a:p>
            <a:pPr lvl="2"/>
            <a:r>
              <a:rPr lang="en-US" dirty="0">
                <a:latin typeface="+mn-lt"/>
              </a:rPr>
              <a:t>Display in your classroom library books that promote themes of diversity, tolerance, and community.</a:t>
            </a:r>
          </a:p>
          <a:p>
            <a:pPr lvl="2"/>
            <a:r>
              <a:rPr lang="en-US" dirty="0">
                <a:latin typeface="+mn-lt"/>
              </a:rPr>
              <a:t>Arrange desks in clusters to encourage students to work together.</a:t>
            </a:r>
          </a:p>
          <a:p>
            <a:pPr lvl="2"/>
            <a:r>
              <a:rPr lang="en-US" dirty="0">
                <a:latin typeface="+mn-lt"/>
              </a:rPr>
              <a:t>Reinforce kindness and tolerance by having students drop kindness notes in the Kindness Box (randomly read notes aloud) and creating a bulletin board display that encourages students to commit “Random Acts of Kindness.”</a:t>
            </a:r>
          </a:p>
          <a:p>
            <a:pPr marL="1371600" lvl="2" indent="-457200">
              <a:buAutoNum type="arabicPeriod"/>
            </a:pPr>
            <a:endParaRPr lang="en-US" dirty="0">
              <a:latin typeface="+mn-lt"/>
            </a:endParaRPr>
          </a:p>
        </p:txBody>
      </p:sp>
    </p:spTree>
    <p:extLst>
      <p:ext uri="{BB962C8B-B14F-4D97-AF65-F5344CB8AC3E}">
        <p14:creationId xmlns:p14="http://schemas.microsoft.com/office/powerpoint/2010/main" val="3366415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Classroom Strategies (cont.)</a:t>
            </a:r>
            <a:br>
              <a:rPr lang="en-US" dirty="0"/>
            </a:br>
            <a:r>
              <a:rPr lang="en-US" sz="2400" dirty="0"/>
              <a:t>(Weinstein, Curran, &amp; Tomlinson-Clarke, 2003)</a:t>
            </a:r>
          </a:p>
        </p:txBody>
      </p:sp>
      <p:sp>
        <p:nvSpPr>
          <p:cNvPr id="3" name="Content Placeholder 2"/>
          <p:cNvSpPr>
            <a:spLocks noGrp="1"/>
          </p:cNvSpPr>
          <p:nvPr>
            <p:ph idx="1"/>
          </p:nvPr>
        </p:nvSpPr>
        <p:spPr/>
        <p:txBody>
          <a:bodyPr>
            <a:normAutofit lnSpcReduction="10000"/>
          </a:bodyPr>
          <a:lstStyle/>
          <a:p>
            <a:pPr marL="0" indent="0">
              <a:buNone/>
            </a:pPr>
            <a:r>
              <a:rPr lang="en-US" b="1" dirty="0">
                <a:latin typeface="+mn-lt"/>
              </a:rPr>
              <a:t>Establish clear expectations for behavior at the beginning of the school year</a:t>
            </a:r>
            <a:endParaRPr lang="en-US" dirty="0">
              <a:latin typeface="+mn-lt"/>
            </a:endParaRPr>
          </a:p>
          <a:p>
            <a:pPr lvl="1"/>
            <a:r>
              <a:rPr lang="en-US" dirty="0">
                <a:latin typeface="+mn-lt"/>
              </a:rPr>
              <a:t>Share three to six general rules for behavior with students at the beginning of the school year.</a:t>
            </a:r>
          </a:p>
          <a:p>
            <a:pPr lvl="1"/>
            <a:r>
              <a:rPr lang="en-US" dirty="0">
                <a:latin typeface="+mn-lt"/>
              </a:rPr>
              <a:t>Make sure that students understand what these specific behaviors look like, especially in culturally diverse classrooms because different cultures have different expectations for appropriate behaviors.</a:t>
            </a:r>
          </a:p>
          <a:p>
            <a:pPr lvl="1"/>
            <a:r>
              <a:rPr lang="en-US" dirty="0">
                <a:latin typeface="+mn-lt"/>
              </a:rPr>
              <a:t>Explicitly explain your expectations by engaging students in discussion about the class behaviors, modeling the expected behavior (share examples and non-examples), and providing opportunities for students to practice through role-playing.</a:t>
            </a:r>
          </a:p>
          <a:p>
            <a:pPr lvl="1"/>
            <a:endParaRPr lang="en-US" dirty="0">
              <a:latin typeface="+mn-lt"/>
            </a:endParaRPr>
          </a:p>
          <a:p>
            <a:pPr lvl="1"/>
            <a:endParaRPr lang="en-US" dirty="0">
              <a:latin typeface="+mn-lt"/>
            </a:endParaRPr>
          </a:p>
        </p:txBody>
      </p:sp>
    </p:spTree>
    <p:extLst>
      <p:ext uri="{BB962C8B-B14F-4D97-AF65-F5344CB8AC3E}">
        <p14:creationId xmlns:p14="http://schemas.microsoft.com/office/powerpoint/2010/main" val="2555118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Strategies (cont.)</a:t>
            </a:r>
            <a:br>
              <a:rPr lang="en-US" dirty="0"/>
            </a:br>
            <a:r>
              <a:rPr lang="en-US" sz="2400" dirty="0"/>
              <a:t>(</a:t>
            </a:r>
            <a:r>
              <a:rPr lang="en-US" sz="2400" dirty="0" err="1"/>
              <a:t>Hambacher</a:t>
            </a:r>
            <a:r>
              <a:rPr lang="en-US" sz="2400" dirty="0"/>
              <a:t>, 2015)</a:t>
            </a:r>
          </a:p>
        </p:txBody>
      </p:sp>
      <p:sp>
        <p:nvSpPr>
          <p:cNvPr id="3" name="Content Placeholder 2"/>
          <p:cNvSpPr>
            <a:spLocks noGrp="1"/>
          </p:cNvSpPr>
          <p:nvPr>
            <p:ph idx="1"/>
          </p:nvPr>
        </p:nvSpPr>
        <p:spPr/>
        <p:txBody>
          <a:bodyPr/>
          <a:lstStyle/>
          <a:p>
            <a:pPr marL="0" indent="0">
              <a:buNone/>
            </a:pPr>
            <a:r>
              <a:rPr lang="en-US" b="1" dirty="0">
                <a:latin typeface="+mn-lt"/>
              </a:rPr>
              <a:t>After you share your expectations, continually and consistently remind students of them all year</a:t>
            </a:r>
            <a:endParaRPr lang="en-US" dirty="0">
              <a:latin typeface="+mn-lt"/>
            </a:endParaRPr>
          </a:p>
          <a:p>
            <a:pPr lvl="1"/>
            <a:r>
              <a:rPr lang="en-US" dirty="0">
                <a:latin typeface="+mn-lt"/>
              </a:rPr>
              <a:t>Continually remind students of expectations at the carpet, in line, on the way to the library, at lunch, etc.</a:t>
            </a:r>
          </a:p>
          <a:p>
            <a:pPr lvl="1"/>
            <a:r>
              <a:rPr lang="en-US" dirty="0">
                <a:latin typeface="+mn-lt"/>
              </a:rPr>
              <a:t>Use subtle and direct reminders </a:t>
            </a:r>
          </a:p>
          <a:p>
            <a:pPr lvl="2"/>
            <a:r>
              <a:rPr lang="en-US" dirty="0">
                <a:latin typeface="+mn-lt"/>
              </a:rPr>
              <a:t>Develop “the look”</a:t>
            </a:r>
          </a:p>
          <a:p>
            <a:pPr lvl="2"/>
            <a:r>
              <a:rPr lang="en-US" dirty="0">
                <a:latin typeface="+mn-lt"/>
              </a:rPr>
              <a:t>Develop a hand signal that students recognize if “the look” doesn’t work for all students</a:t>
            </a:r>
          </a:p>
          <a:p>
            <a:pPr lvl="2"/>
            <a:r>
              <a:rPr lang="en-US" dirty="0">
                <a:latin typeface="+mn-lt"/>
              </a:rPr>
              <a:t>Explicitly state to a student your expectation, “I need you to . . . Thank you for . . . ”</a:t>
            </a:r>
          </a:p>
        </p:txBody>
      </p:sp>
    </p:spTree>
    <p:extLst>
      <p:ext uri="{BB962C8B-B14F-4D97-AF65-F5344CB8AC3E}">
        <p14:creationId xmlns:p14="http://schemas.microsoft.com/office/powerpoint/2010/main" val="2933882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latin typeface="+mn-lt"/>
              </a:rPr>
              <a:t>Objectives</a:t>
            </a:r>
            <a:r>
              <a:rPr lang="en-US" dirty="0">
                <a:latin typeface="+mn-lt"/>
              </a:rPr>
              <a:t>: After participating in this professional learning opportunity, participants will be able to:</a:t>
            </a:r>
          </a:p>
          <a:p>
            <a:pPr lvl="0"/>
            <a:r>
              <a:rPr lang="en-US" dirty="0">
                <a:latin typeface="+mn-lt"/>
              </a:rPr>
              <a:t>Understand what culturally responsive classroom management is and is not.</a:t>
            </a:r>
          </a:p>
          <a:p>
            <a:pPr lvl="0"/>
            <a:r>
              <a:rPr lang="en-US" dirty="0">
                <a:latin typeface="+mn-lt"/>
              </a:rPr>
              <a:t>Understand how their biases impact how they manage their classrooms and their students’ behavior.</a:t>
            </a:r>
          </a:p>
          <a:p>
            <a:pPr lvl="0"/>
            <a:r>
              <a:rPr lang="en-US" dirty="0">
                <a:latin typeface="+mn-lt"/>
              </a:rPr>
              <a:t>Understand the difference between school-wide, classroom, and individual strategies to address culturally responsive classroom management.</a:t>
            </a:r>
          </a:p>
          <a:p>
            <a:pPr lvl="0"/>
            <a:r>
              <a:rPr lang="en-US" dirty="0">
                <a:latin typeface="+mn-lt"/>
              </a:rPr>
              <a:t>Understand the implications for students and teachers.</a:t>
            </a:r>
          </a:p>
        </p:txBody>
      </p:sp>
    </p:spTree>
    <p:extLst>
      <p:ext uri="{BB962C8B-B14F-4D97-AF65-F5344CB8AC3E}">
        <p14:creationId xmlns:p14="http://schemas.microsoft.com/office/powerpoint/2010/main" val="1325601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t>Classroom Strategies (cont.)</a:t>
            </a:r>
            <a:br>
              <a:rPr lang="en-US" dirty="0"/>
            </a:br>
            <a:r>
              <a:rPr lang="en-US" sz="2700" dirty="0"/>
              <a:t>(Weinstein, Curran, &amp; Tomlinson-Clarke, 2003)</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latin typeface="+mn-lt"/>
              </a:rPr>
              <a:t>Communicate in culturally relevant/consistent ways with students and their parents (know the students’ ways of communicating and what’s effective)</a:t>
            </a:r>
            <a:endParaRPr lang="en-US" dirty="0">
              <a:latin typeface="+mn-lt"/>
            </a:endParaRPr>
          </a:p>
          <a:p>
            <a:pPr lvl="1"/>
            <a:r>
              <a:rPr lang="en-US" dirty="0">
                <a:latin typeface="+mn-lt"/>
              </a:rPr>
              <a:t>Be aware that differences in discourse style can have a direct effect on students’ behavior. For example, African American children and children from working-class families are used to straight-forward communication from authority figures versus the indirect discourse strategies that middle-class White teachers use (</a:t>
            </a:r>
            <a:r>
              <a:rPr lang="en-US" dirty="0" err="1">
                <a:latin typeface="+mn-lt"/>
              </a:rPr>
              <a:t>Delpit</a:t>
            </a:r>
            <a:r>
              <a:rPr lang="en-US" dirty="0">
                <a:latin typeface="+mn-lt"/>
              </a:rPr>
              <a:t>, 1995).</a:t>
            </a:r>
          </a:p>
          <a:p>
            <a:pPr lvl="1"/>
            <a:r>
              <a:rPr lang="en-US" dirty="0">
                <a:latin typeface="+mn-lt"/>
              </a:rPr>
              <a:t>Teachers may need to modify their discourse style to be consistent with the cultural backgrounds of their students.</a:t>
            </a:r>
          </a:p>
          <a:p>
            <a:pPr lvl="1"/>
            <a:r>
              <a:rPr lang="en-US" dirty="0">
                <a:latin typeface="+mn-lt"/>
              </a:rPr>
              <a:t>Use parents and guardians as resources to determine the type of discourse or communication style that will work best with students (stern/direct vs. positive reinforcement/compliments/encouragement).</a:t>
            </a:r>
          </a:p>
        </p:txBody>
      </p:sp>
    </p:spTree>
    <p:extLst>
      <p:ext uri="{BB962C8B-B14F-4D97-AF65-F5344CB8AC3E}">
        <p14:creationId xmlns:p14="http://schemas.microsoft.com/office/powerpoint/2010/main" val="617384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t>Classroom Strategies (cont.)</a:t>
            </a:r>
            <a:br>
              <a:rPr lang="en-US" dirty="0"/>
            </a:br>
            <a:r>
              <a:rPr lang="en-US" sz="2700" dirty="0"/>
              <a:t>(Weinstein, Curran, &amp; Tomlinson-Clarke, 2003)</a:t>
            </a:r>
          </a:p>
        </p:txBody>
      </p:sp>
      <p:sp>
        <p:nvSpPr>
          <p:cNvPr id="3" name="Content Placeholder 2"/>
          <p:cNvSpPr>
            <a:spLocks noGrp="1"/>
          </p:cNvSpPr>
          <p:nvPr>
            <p:ph idx="1"/>
          </p:nvPr>
        </p:nvSpPr>
        <p:spPr>
          <a:xfrm>
            <a:off x="701964" y="1825625"/>
            <a:ext cx="10651836" cy="4234212"/>
          </a:xfrm>
        </p:spPr>
        <p:txBody>
          <a:bodyPr>
            <a:normAutofit fontScale="92500" lnSpcReduction="10000"/>
          </a:bodyPr>
          <a:lstStyle/>
          <a:p>
            <a:pPr marL="0" indent="0">
              <a:buNone/>
            </a:pPr>
            <a:r>
              <a:rPr lang="en-US" b="1" dirty="0">
                <a:latin typeface="+mn-lt"/>
              </a:rPr>
              <a:t>Collaborate with families</a:t>
            </a:r>
            <a:endParaRPr lang="en-US" dirty="0">
              <a:latin typeface="+mn-lt"/>
            </a:endParaRPr>
          </a:p>
          <a:p>
            <a:pPr lvl="1"/>
            <a:r>
              <a:rPr lang="en-US" dirty="0">
                <a:latin typeface="+mn-lt"/>
              </a:rPr>
              <a:t>Be aware that culturally responsive classroom managers understand that a lack of direct involvement reflects a differing perspective about parental responsibility rather than a lack of commitment to their children’s education (e.g., Asian American and Latinx families value education but view education as the responsibility of the school).</a:t>
            </a:r>
          </a:p>
          <a:p>
            <a:pPr lvl="1"/>
            <a:r>
              <a:rPr lang="en-US" dirty="0">
                <a:latin typeface="+mn-lt"/>
              </a:rPr>
              <a:t>Be aware that teachers and parents may have different expectations about what constitutes appropriate school behavior (e.g., teacher expects students to ask questions, debate and discuss, but parents from other cultures expect students to be quiet and obedient and not contradict their teacher and ask questions).</a:t>
            </a:r>
          </a:p>
          <a:p>
            <a:pPr lvl="1"/>
            <a:r>
              <a:rPr lang="en-US" dirty="0">
                <a:latin typeface="+mn-lt"/>
              </a:rPr>
              <a:t>Engage in genuine, meaningful two-way communication (e.g., ask parents for their feedback about how you can be effective with their child).</a:t>
            </a:r>
          </a:p>
          <a:p>
            <a:pPr lvl="1"/>
            <a:r>
              <a:rPr lang="en-US" dirty="0">
                <a:latin typeface="+mn-lt"/>
              </a:rPr>
              <a:t>Greet parents before you begin a conference, give parents time to think about how to respond to you to show sensitivity to cultural differences in communication styles.</a:t>
            </a:r>
          </a:p>
        </p:txBody>
      </p:sp>
    </p:spTree>
    <p:extLst>
      <p:ext uri="{BB962C8B-B14F-4D97-AF65-F5344CB8AC3E}">
        <p14:creationId xmlns:p14="http://schemas.microsoft.com/office/powerpoint/2010/main" val="1430672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Strategies (cont.)</a:t>
            </a:r>
            <a:br>
              <a:rPr lang="en-US" dirty="0"/>
            </a:br>
            <a:r>
              <a:rPr lang="en-US" sz="2400" dirty="0"/>
              <a:t>(</a:t>
            </a:r>
            <a:r>
              <a:rPr lang="en-US" sz="2400" dirty="0" err="1"/>
              <a:t>Hambacher</a:t>
            </a:r>
            <a:r>
              <a:rPr lang="en-US" sz="2400" dirty="0"/>
              <a:t>, 2015)</a:t>
            </a:r>
          </a:p>
        </p:txBody>
      </p:sp>
      <p:sp>
        <p:nvSpPr>
          <p:cNvPr id="3" name="Content Placeholder 2"/>
          <p:cNvSpPr>
            <a:spLocks noGrp="1"/>
          </p:cNvSpPr>
          <p:nvPr>
            <p:ph idx="1"/>
          </p:nvPr>
        </p:nvSpPr>
        <p:spPr/>
        <p:txBody>
          <a:bodyPr/>
          <a:lstStyle/>
          <a:p>
            <a:pPr marL="0" indent="0">
              <a:buNone/>
            </a:pPr>
            <a:r>
              <a:rPr lang="en-US" b="1" dirty="0">
                <a:latin typeface="+mn-lt"/>
              </a:rPr>
              <a:t>Use humor</a:t>
            </a:r>
            <a:r>
              <a:rPr lang="en-US" dirty="0">
                <a:latin typeface="+mn-lt"/>
              </a:rPr>
              <a:t>:</a:t>
            </a:r>
          </a:p>
          <a:p>
            <a:pPr lvl="1"/>
            <a:r>
              <a:rPr lang="en-US" dirty="0">
                <a:latin typeface="+mn-lt"/>
              </a:rPr>
              <a:t>To respond to off-task behavior.</a:t>
            </a:r>
          </a:p>
          <a:p>
            <a:pPr lvl="1"/>
            <a:r>
              <a:rPr lang="en-US" dirty="0">
                <a:latin typeface="+mn-lt"/>
              </a:rPr>
              <a:t>To redirect students.</a:t>
            </a:r>
          </a:p>
          <a:p>
            <a:pPr lvl="1"/>
            <a:r>
              <a:rPr lang="en-US" dirty="0">
                <a:latin typeface="+mn-lt"/>
              </a:rPr>
              <a:t>To be proactive and non-punitive to deflect inappropriate behavior.</a:t>
            </a:r>
          </a:p>
          <a:p>
            <a:pPr lvl="1"/>
            <a:r>
              <a:rPr lang="en-US" dirty="0">
                <a:latin typeface="+mn-lt"/>
              </a:rPr>
              <a:t>To develop respectful and caring relationships with students.</a:t>
            </a:r>
          </a:p>
          <a:p>
            <a:pPr lvl="1"/>
            <a:r>
              <a:rPr lang="en-US" dirty="0">
                <a:latin typeface="+mn-lt"/>
              </a:rPr>
              <a:t>To share that you have students’ best interests at heart.</a:t>
            </a:r>
          </a:p>
          <a:p>
            <a:pPr lvl="1"/>
            <a:endParaRPr lang="en-US" dirty="0">
              <a:latin typeface="+mn-lt"/>
            </a:endParaRPr>
          </a:p>
        </p:txBody>
      </p:sp>
    </p:spTree>
    <p:extLst>
      <p:ext uri="{BB962C8B-B14F-4D97-AF65-F5344CB8AC3E}">
        <p14:creationId xmlns:p14="http://schemas.microsoft.com/office/powerpoint/2010/main" val="2338028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individual students</a:t>
            </a:r>
            <a:br>
              <a:rPr lang="en-US" dirty="0"/>
            </a:br>
            <a:r>
              <a:rPr lang="en-US" sz="2400" dirty="0"/>
              <a:t>(</a:t>
            </a:r>
            <a:r>
              <a:rPr lang="en-US" sz="2400" dirty="0" err="1"/>
              <a:t>Hambacher</a:t>
            </a:r>
            <a:r>
              <a:rPr lang="en-US" sz="2400" dirty="0"/>
              <a:t>, 2015)</a:t>
            </a:r>
          </a:p>
        </p:txBody>
      </p:sp>
      <p:sp>
        <p:nvSpPr>
          <p:cNvPr id="3" name="Content Placeholder 2"/>
          <p:cNvSpPr>
            <a:spLocks noGrp="1"/>
          </p:cNvSpPr>
          <p:nvPr>
            <p:ph idx="1"/>
          </p:nvPr>
        </p:nvSpPr>
        <p:spPr/>
        <p:txBody>
          <a:bodyPr>
            <a:normAutofit fontScale="85000" lnSpcReduction="10000"/>
          </a:bodyPr>
          <a:lstStyle/>
          <a:p>
            <a:pPr marL="0" indent="0">
              <a:buNone/>
            </a:pPr>
            <a:r>
              <a:rPr lang="en-US" sz="2600" b="1" dirty="0">
                <a:latin typeface="+mn-lt"/>
              </a:rPr>
              <a:t>Know your students’ cultural backgrounds (dig deep to get to know them on a personal level)</a:t>
            </a:r>
            <a:endParaRPr lang="en-US" sz="2600" dirty="0">
              <a:latin typeface="+mn-lt"/>
            </a:endParaRPr>
          </a:p>
          <a:p>
            <a:pPr lvl="1"/>
            <a:r>
              <a:rPr lang="en-US" sz="2600" dirty="0">
                <a:latin typeface="+mn-lt"/>
              </a:rPr>
              <a:t>Conduct student interviews.</a:t>
            </a:r>
          </a:p>
          <a:p>
            <a:pPr lvl="1"/>
            <a:r>
              <a:rPr lang="en-US" sz="2600" dirty="0">
                <a:latin typeface="+mn-lt"/>
              </a:rPr>
              <a:t>Develop relationships with families.</a:t>
            </a:r>
          </a:p>
          <a:p>
            <a:pPr lvl="1"/>
            <a:r>
              <a:rPr lang="en-US" sz="2600" dirty="0">
                <a:latin typeface="+mn-lt"/>
              </a:rPr>
              <a:t>Observe students as they interact with their peers.</a:t>
            </a:r>
          </a:p>
          <a:p>
            <a:pPr marL="457200" lvl="1" indent="0">
              <a:buNone/>
            </a:pPr>
            <a:endParaRPr lang="en-US" sz="2600" dirty="0">
              <a:latin typeface="+mn-lt"/>
            </a:endParaRPr>
          </a:p>
          <a:p>
            <a:pPr marL="457200" lvl="1" indent="0">
              <a:buNone/>
            </a:pPr>
            <a:r>
              <a:rPr lang="en-US" sz="2600" dirty="0">
                <a:latin typeface="+mn-lt"/>
              </a:rPr>
              <a:t>Incorporating these practices will assist you in learning about the following:</a:t>
            </a:r>
          </a:p>
          <a:p>
            <a:pPr lvl="2"/>
            <a:r>
              <a:rPr lang="en-US" sz="2600" dirty="0">
                <a:latin typeface="+mn-lt"/>
              </a:rPr>
              <a:t>Students’ impoverished living situations and how they affect students’ lives.</a:t>
            </a:r>
          </a:p>
          <a:p>
            <a:pPr lvl="2"/>
            <a:r>
              <a:rPr lang="en-US" sz="2600" dirty="0">
                <a:latin typeface="+mn-lt"/>
              </a:rPr>
              <a:t>Specific family struggles.</a:t>
            </a:r>
          </a:p>
          <a:p>
            <a:pPr lvl="2"/>
            <a:r>
              <a:rPr lang="en-US" sz="2600" dirty="0">
                <a:latin typeface="+mn-lt"/>
              </a:rPr>
              <a:t>Students’ strengths.</a:t>
            </a:r>
          </a:p>
          <a:p>
            <a:pPr lvl="2"/>
            <a:r>
              <a:rPr lang="en-US" sz="2600" dirty="0">
                <a:latin typeface="+mn-lt"/>
              </a:rPr>
              <a:t>How students learn best.</a:t>
            </a:r>
          </a:p>
          <a:p>
            <a:pPr lvl="2"/>
            <a:r>
              <a:rPr lang="en-US" sz="2600" dirty="0">
                <a:latin typeface="+mn-lt"/>
              </a:rPr>
              <a:t>Specific skills that need to be improved.</a:t>
            </a:r>
          </a:p>
          <a:p>
            <a:pPr marL="1371600" lvl="2" indent="-457200">
              <a:buAutoNum type="arabicPeriod"/>
            </a:pPr>
            <a:endParaRPr lang="en-US" dirty="0">
              <a:latin typeface="+mn-lt"/>
            </a:endParaRPr>
          </a:p>
        </p:txBody>
      </p:sp>
    </p:spTree>
    <p:extLst>
      <p:ext uri="{BB962C8B-B14F-4D97-AF65-F5344CB8AC3E}">
        <p14:creationId xmlns:p14="http://schemas.microsoft.com/office/powerpoint/2010/main" val="1836910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Strategies for individual students (cont.)</a:t>
            </a:r>
            <a:br>
              <a:rPr lang="en-US" dirty="0"/>
            </a:br>
            <a:r>
              <a:rPr lang="en-US" sz="2400" dirty="0"/>
              <a:t>(</a:t>
            </a:r>
            <a:r>
              <a:rPr lang="en-US" sz="2400" dirty="0" err="1"/>
              <a:t>Hambacher</a:t>
            </a:r>
            <a:r>
              <a:rPr lang="en-US" sz="2400" dirty="0"/>
              <a:t>, 2015)</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dirty="0">
                <a:latin typeface="+mn-lt"/>
              </a:rPr>
              <a:t>Co-create individualized action plans for student behaviors</a:t>
            </a:r>
            <a:endParaRPr lang="en-US" dirty="0">
              <a:latin typeface="+mn-lt"/>
            </a:endParaRPr>
          </a:p>
          <a:p>
            <a:pPr lvl="1"/>
            <a:r>
              <a:rPr lang="en-US" dirty="0">
                <a:latin typeface="+mn-lt"/>
              </a:rPr>
              <a:t>Students identify personal learning goals for themselves and action plans for reaching these goals.</a:t>
            </a:r>
          </a:p>
          <a:p>
            <a:pPr lvl="1"/>
            <a:r>
              <a:rPr lang="en-US" dirty="0">
                <a:latin typeface="+mn-lt"/>
              </a:rPr>
              <a:t>Meet with each student individually once every nine weeks and discuss their progress and steps they need to take to continue striving toward their goals.</a:t>
            </a:r>
          </a:p>
          <a:p>
            <a:pPr lvl="1"/>
            <a:r>
              <a:rPr lang="en-US" dirty="0">
                <a:latin typeface="+mn-lt"/>
              </a:rPr>
              <a:t>Allow students to generate action plans. </a:t>
            </a:r>
            <a:endParaRPr lang="en-US" dirty="0">
              <a:latin typeface="+mn-lt"/>
              <a:cs typeface="Calibri"/>
            </a:endParaRPr>
          </a:p>
          <a:p>
            <a:pPr lvl="1"/>
            <a:r>
              <a:rPr lang="en-US" dirty="0">
                <a:latin typeface="+mn-lt"/>
              </a:rPr>
              <a:t>Promote shared decision making, which supports students taking responsibility for their learning</a:t>
            </a:r>
          </a:p>
          <a:p>
            <a:pPr lvl="1"/>
            <a:r>
              <a:rPr lang="en-US" dirty="0">
                <a:latin typeface="+mn-lt"/>
              </a:rPr>
              <a:t>Co-create action plans to ensure that students understand hat skills such as organization, respect, and having a positive attitude are important for success in the classroom and in society.</a:t>
            </a:r>
          </a:p>
        </p:txBody>
      </p:sp>
    </p:spTree>
    <p:extLst>
      <p:ext uri="{BB962C8B-B14F-4D97-AF65-F5344CB8AC3E}">
        <p14:creationId xmlns:p14="http://schemas.microsoft.com/office/powerpoint/2010/main" val="4044339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6059"/>
            <a:ext cx="10515600" cy="1325563"/>
          </a:xfrm>
        </p:spPr>
        <p:txBody>
          <a:bodyPr>
            <a:normAutofit fontScale="90000"/>
          </a:bodyPr>
          <a:lstStyle/>
          <a:p>
            <a:r>
              <a:rPr lang="en-US" dirty="0"/>
              <a:t>Strategies for individual students (cont.)</a:t>
            </a:r>
            <a:br>
              <a:rPr lang="en-US" dirty="0"/>
            </a:br>
            <a:endParaRPr lang="en-US" dirty="0"/>
          </a:p>
        </p:txBody>
      </p:sp>
      <p:sp>
        <p:nvSpPr>
          <p:cNvPr id="3" name="Content Placeholder 2"/>
          <p:cNvSpPr>
            <a:spLocks noGrp="1"/>
          </p:cNvSpPr>
          <p:nvPr>
            <p:ph idx="1"/>
          </p:nvPr>
        </p:nvSpPr>
        <p:spPr>
          <a:xfrm>
            <a:off x="719666" y="1690688"/>
            <a:ext cx="10515600" cy="4351338"/>
          </a:xfrm>
        </p:spPr>
        <p:txBody>
          <a:bodyPr vert="horz" lIns="91440" tIns="45720" rIns="91440" bIns="45720" rtlCol="0" anchor="t">
            <a:normAutofit/>
          </a:bodyPr>
          <a:lstStyle/>
          <a:p>
            <a:pPr marL="0" indent="0">
              <a:buNone/>
            </a:pPr>
            <a:r>
              <a:rPr lang="en-US" b="1" dirty="0">
                <a:latin typeface="+mn-lt"/>
              </a:rPr>
              <a:t>Use behavior contracts</a:t>
            </a:r>
            <a:endParaRPr lang="en-US" dirty="0">
              <a:latin typeface="+mn-lt"/>
            </a:endParaRPr>
          </a:p>
          <a:p>
            <a:pPr lvl="1"/>
            <a:r>
              <a:rPr lang="en-US" sz="2600" dirty="0">
                <a:latin typeface="+mn-lt"/>
              </a:rPr>
              <a:t>Provides students with more one-on-one help, support, and intervention.</a:t>
            </a:r>
            <a:endParaRPr lang="en-US" sz="2600" dirty="0">
              <a:latin typeface="+mn-lt"/>
              <a:cs typeface="Calibri"/>
            </a:endParaRPr>
          </a:p>
          <a:p>
            <a:pPr lvl="1"/>
            <a:r>
              <a:rPr lang="en-US" sz="2600" dirty="0">
                <a:latin typeface="+mn-lt"/>
              </a:rPr>
              <a:t>Holds students accountable.</a:t>
            </a:r>
            <a:endParaRPr lang="en-US" sz="2600" dirty="0">
              <a:latin typeface="+mn-lt"/>
              <a:cs typeface="Calibri"/>
            </a:endParaRPr>
          </a:p>
          <a:p>
            <a:pPr lvl="1"/>
            <a:r>
              <a:rPr lang="en-US" sz="2600" dirty="0">
                <a:latin typeface="+mn-lt"/>
              </a:rPr>
              <a:t>Provides structure, routine, consistency, and organization.</a:t>
            </a:r>
            <a:endParaRPr lang="en-US" sz="2600" dirty="0">
              <a:latin typeface="+mn-lt"/>
              <a:cs typeface="Calibri"/>
            </a:endParaRPr>
          </a:p>
          <a:p>
            <a:pPr lvl="1"/>
            <a:r>
              <a:rPr lang="en-US" sz="2600" dirty="0">
                <a:latin typeface="+mn-lt"/>
              </a:rPr>
              <a:t>Promotes self responsibility.</a:t>
            </a:r>
            <a:endParaRPr lang="en-US" sz="2600" dirty="0">
              <a:latin typeface="+mn-lt"/>
              <a:cs typeface="Calibri"/>
            </a:endParaRPr>
          </a:p>
          <a:p>
            <a:pPr lvl="1"/>
            <a:r>
              <a:rPr lang="en-US" sz="2600" dirty="0">
                <a:latin typeface="+mn-lt"/>
              </a:rPr>
              <a:t>Improves students’ grades and accountability.</a:t>
            </a:r>
            <a:endParaRPr lang="en-US" sz="2600" dirty="0">
              <a:latin typeface="+mn-lt"/>
              <a:cs typeface="Calibri"/>
            </a:endParaRPr>
          </a:p>
          <a:p>
            <a:pPr lvl="1"/>
            <a:r>
              <a:rPr lang="en-US" sz="2600" dirty="0">
                <a:latin typeface="+mn-lt"/>
              </a:rPr>
              <a:t>Improves student buy-in.</a:t>
            </a:r>
            <a:endParaRPr lang="en-US" sz="2600" dirty="0">
              <a:latin typeface="+mn-lt"/>
              <a:cs typeface="Calibri"/>
            </a:endParaRPr>
          </a:p>
          <a:p>
            <a:pPr lvl="1"/>
            <a:r>
              <a:rPr lang="en-US" sz="2600" dirty="0">
                <a:latin typeface="+mn-lt"/>
              </a:rPr>
              <a:t>Increases student motivation and effort.</a:t>
            </a:r>
            <a:endParaRPr lang="en-US" sz="2600" dirty="0">
              <a:latin typeface="+mn-lt"/>
              <a:cs typeface="Calibri"/>
            </a:endParaRPr>
          </a:p>
          <a:p>
            <a:pPr lvl="1"/>
            <a:r>
              <a:rPr lang="en-US" sz="2600" dirty="0">
                <a:latin typeface="+mn-lt"/>
              </a:rPr>
              <a:t>Improves school/home communication.</a:t>
            </a:r>
            <a:endParaRPr lang="en-US" dirty="0">
              <a:latin typeface="+mn-lt"/>
            </a:endParaRPr>
          </a:p>
        </p:txBody>
      </p:sp>
    </p:spTree>
    <p:extLst>
      <p:ext uri="{BB962C8B-B14F-4D97-AF65-F5344CB8AC3E}">
        <p14:creationId xmlns:p14="http://schemas.microsoft.com/office/powerpoint/2010/main" val="2190152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E043A-AF0B-408F-93F3-729EB5610088}"/>
              </a:ext>
            </a:extLst>
          </p:cNvPr>
          <p:cNvSpPr>
            <a:spLocks noGrp="1"/>
          </p:cNvSpPr>
          <p:nvPr>
            <p:ph type="title"/>
          </p:nvPr>
        </p:nvSpPr>
        <p:spPr/>
        <p:txBody>
          <a:bodyPr/>
          <a:lstStyle/>
          <a:p>
            <a:r>
              <a:rPr lang="en-US" dirty="0">
                <a:cs typeface="Calibri Light"/>
              </a:rPr>
              <a:t>Strategies for individual students - Activity</a:t>
            </a:r>
            <a:endParaRPr lang="en-US" dirty="0"/>
          </a:p>
        </p:txBody>
      </p:sp>
      <p:sp>
        <p:nvSpPr>
          <p:cNvPr id="3" name="Content Placeholder 2">
            <a:extLst>
              <a:ext uri="{FF2B5EF4-FFF2-40B4-BE49-F238E27FC236}">
                <a16:creationId xmlns:a16="http://schemas.microsoft.com/office/drawing/2014/main" id="{CE70027E-CCBE-47A2-A994-F498CFE171AD}"/>
              </a:ext>
            </a:extLst>
          </p:cNvPr>
          <p:cNvSpPr>
            <a:spLocks noGrp="1"/>
          </p:cNvSpPr>
          <p:nvPr>
            <p:ph idx="1"/>
          </p:nvPr>
        </p:nvSpPr>
        <p:spPr/>
        <p:txBody>
          <a:bodyPr vert="horz" lIns="91440" tIns="45720" rIns="91440" bIns="45720" rtlCol="0" anchor="t">
            <a:normAutofit/>
          </a:bodyPr>
          <a:lstStyle/>
          <a:p>
            <a:pPr marL="0" indent="0">
              <a:buNone/>
            </a:pPr>
            <a:r>
              <a:rPr lang="en-US" dirty="0">
                <a:latin typeface="+mn-lt"/>
                <a:cs typeface="Calibri"/>
              </a:rPr>
              <a:t>Choose one of the behavioral contract examples from the link below and share a student that you would use the contract with and why you feel the contract would be effective in managing this or her behavior.</a:t>
            </a:r>
          </a:p>
          <a:p>
            <a:pPr marL="0" indent="0">
              <a:buNone/>
            </a:pPr>
            <a:r>
              <a:rPr lang="en-US" dirty="0">
                <a:latin typeface="+mn-lt"/>
                <a:cs typeface="Calibri"/>
              </a:rPr>
              <a:t>Behavior contract templates: </a:t>
            </a:r>
            <a:r>
              <a:rPr lang="en-US" dirty="0">
                <a:latin typeface="+mn-lt"/>
                <a:cs typeface="Calibri"/>
                <a:hlinkClick r:id="rId3"/>
              </a:rPr>
              <a:t>http://www.pbisworld.com/tier-2/behavior-contract/</a:t>
            </a:r>
            <a:endParaRPr lang="en-US" dirty="0">
              <a:latin typeface="+mn-lt"/>
              <a:cs typeface="Calibri"/>
            </a:endParaRPr>
          </a:p>
          <a:p>
            <a:pPr marL="457200" lvl="1" indent="0">
              <a:buNone/>
            </a:pPr>
            <a:endParaRPr lang="en-US" dirty="0">
              <a:latin typeface="+mn-lt"/>
              <a:cs typeface="Calibri"/>
            </a:endParaRPr>
          </a:p>
          <a:p>
            <a:pPr marL="457200" lvl="1" indent="0">
              <a:buNone/>
            </a:pPr>
            <a:endParaRPr lang="en-US" dirty="0">
              <a:latin typeface="+mn-lt"/>
              <a:cs typeface="Calibri"/>
            </a:endParaRPr>
          </a:p>
        </p:txBody>
      </p:sp>
      <p:pic>
        <p:nvPicPr>
          <p:cNvPr id="12290" name="Picture 2" descr="Image result for behavior contract">
            <a:extLst>
              <a:ext uri="{FF2B5EF4-FFF2-40B4-BE49-F238E27FC236}">
                <a16:creationId xmlns:a16="http://schemas.microsoft.com/office/drawing/2014/main" id="{07FD7C50-B84F-4C4B-8020-4D7BEFD75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8163">
            <a:off x="5332679" y="4556200"/>
            <a:ext cx="1526642" cy="185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425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 for student outcomes</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US" dirty="0">
                <a:latin typeface="+mn-lt"/>
              </a:rPr>
              <a:t>Students receive an equitable education.</a:t>
            </a:r>
          </a:p>
          <a:p>
            <a:r>
              <a:rPr lang="en-US" dirty="0">
                <a:latin typeface="+mn-lt"/>
              </a:rPr>
              <a:t>CRCM furthers social justice education.</a:t>
            </a:r>
          </a:p>
          <a:p>
            <a:r>
              <a:rPr lang="en-US" dirty="0">
                <a:latin typeface="+mn-lt"/>
              </a:rPr>
              <a:t>One size does not fit all when disciplining students from culturally diverse backgrounds.</a:t>
            </a:r>
          </a:p>
          <a:p>
            <a:r>
              <a:rPr lang="en-US" dirty="0">
                <a:latin typeface="+mn-lt"/>
              </a:rPr>
              <a:t>Being culturally responsive in our management practices leads to fewer discipline referrals for students of color.</a:t>
            </a:r>
          </a:p>
          <a:p>
            <a:r>
              <a:rPr lang="en-US" dirty="0">
                <a:latin typeface="+mn-lt"/>
              </a:rPr>
              <a:t>Not being culturally responsive in our management practices leads to a disproportionate number of discipline referrals for students</a:t>
            </a:r>
            <a:r>
              <a:rPr lang="en-US" dirty="0">
                <a:latin typeface="+mn-lt"/>
                <a:cs typeface="Calibri"/>
              </a:rPr>
              <a:t> of color.</a:t>
            </a:r>
          </a:p>
        </p:txBody>
      </p:sp>
    </p:spTree>
    <p:extLst>
      <p:ext uri="{BB962C8B-B14F-4D97-AF65-F5344CB8AC3E}">
        <p14:creationId xmlns:p14="http://schemas.microsoft.com/office/powerpoint/2010/main" val="753695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student outcomes</a:t>
            </a:r>
          </a:p>
        </p:txBody>
      </p:sp>
      <p:sp>
        <p:nvSpPr>
          <p:cNvPr id="3" name="Content Placeholder 2"/>
          <p:cNvSpPr>
            <a:spLocks noGrp="1"/>
          </p:cNvSpPr>
          <p:nvPr>
            <p:ph idx="1"/>
          </p:nvPr>
        </p:nvSpPr>
        <p:spPr/>
        <p:txBody>
          <a:bodyPr/>
          <a:lstStyle/>
          <a:p>
            <a:r>
              <a:rPr lang="en-US" dirty="0">
                <a:latin typeface="+mn-lt"/>
              </a:rPr>
              <a:t>Why should teachers be aware of the student outcomes for implementing effective culturally responsive classroom management?</a:t>
            </a:r>
          </a:p>
          <a:p>
            <a:r>
              <a:rPr lang="en-US" dirty="0">
                <a:latin typeface="+mn-lt"/>
              </a:rPr>
              <a:t>How do these outcomes positively impact your students and classroom environment?</a:t>
            </a:r>
          </a:p>
        </p:txBody>
      </p:sp>
      <p:pic>
        <p:nvPicPr>
          <p:cNvPr id="13314" name="Picture 2" descr="Image result for debrief">
            <a:extLst>
              <a:ext uri="{FF2B5EF4-FFF2-40B4-BE49-F238E27FC236}">
                <a16:creationId xmlns:a16="http://schemas.microsoft.com/office/drawing/2014/main" id="{DB1A1278-1076-9041-95C8-8B8F2F2B0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4724" y="3942731"/>
            <a:ext cx="1922552" cy="192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634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 for teacher outcomes</a:t>
            </a:r>
          </a:p>
        </p:txBody>
      </p:sp>
      <p:sp>
        <p:nvSpPr>
          <p:cNvPr id="3" name="Content Placeholder 2"/>
          <p:cNvSpPr>
            <a:spLocks noGrp="1"/>
          </p:cNvSpPr>
          <p:nvPr>
            <p:ph idx="1"/>
          </p:nvPr>
        </p:nvSpPr>
        <p:spPr/>
        <p:txBody>
          <a:bodyPr/>
          <a:lstStyle/>
          <a:p>
            <a:r>
              <a:rPr lang="en-US" dirty="0">
                <a:latin typeface="+mn-lt"/>
              </a:rPr>
              <a:t>How do your classroom management decisions promote or obstruct students’ access to learning?</a:t>
            </a:r>
          </a:p>
          <a:p>
            <a:r>
              <a:rPr lang="en-US" dirty="0">
                <a:latin typeface="+mn-lt"/>
              </a:rPr>
              <a:t>Understand that culturally responsive classroom management is a frame of mind as much as a set of strategies or practices.</a:t>
            </a:r>
          </a:p>
          <a:p>
            <a:r>
              <a:rPr lang="en-US" dirty="0">
                <a:latin typeface="+mn-lt"/>
              </a:rPr>
              <a:t>Culturally responsive classroom managers recognize their own biases/values and how they affect their interactions with students.</a:t>
            </a:r>
          </a:p>
        </p:txBody>
      </p:sp>
    </p:spTree>
    <p:extLst>
      <p:ext uri="{BB962C8B-B14F-4D97-AF65-F5344CB8AC3E}">
        <p14:creationId xmlns:p14="http://schemas.microsoft.com/office/powerpoint/2010/main" val="126727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culturally responsive classroom management?</a:t>
            </a:r>
          </a:p>
        </p:txBody>
      </p:sp>
      <p:sp>
        <p:nvSpPr>
          <p:cNvPr id="3" name="Content Placeholder 2"/>
          <p:cNvSpPr>
            <a:spLocks noGrp="1"/>
          </p:cNvSpPr>
          <p:nvPr>
            <p:ph idx="1"/>
          </p:nvPr>
        </p:nvSpPr>
        <p:spPr/>
        <p:txBody>
          <a:bodyPr/>
          <a:lstStyle/>
          <a:p>
            <a:r>
              <a:rPr lang="en-US" dirty="0">
                <a:latin typeface="+mn-lt"/>
              </a:rPr>
              <a:t>CRCM is an approach to running classrooms with </a:t>
            </a:r>
            <a:r>
              <a:rPr lang="en-US" b="1" dirty="0">
                <a:latin typeface="+mn-lt"/>
              </a:rPr>
              <a:t>all</a:t>
            </a:r>
            <a:r>
              <a:rPr lang="en-US" dirty="0">
                <a:latin typeface="+mn-lt"/>
              </a:rPr>
              <a:t> children (not simply for racial/ethnic minority children) in a culturally responsive way.</a:t>
            </a:r>
          </a:p>
          <a:p>
            <a:r>
              <a:rPr lang="en-US" dirty="0">
                <a:latin typeface="+mn-lt"/>
              </a:rPr>
              <a:t>More than a set of strategies or practices, CRCM is a pedagogical approach that guides the management decisions that teachers make (Metropolitan Center for Urban Education, 2008).</a:t>
            </a:r>
          </a:p>
        </p:txBody>
      </p:sp>
      <p:pic>
        <p:nvPicPr>
          <p:cNvPr id="3074" name="Picture 2" descr="Image result for classroom management">
            <a:extLst>
              <a:ext uri="{FF2B5EF4-FFF2-40B4-BE49-F238E27FC236}">
                <a16:creationId xmlns:a16="http://schemas.microsoft.com/office/drawing/2014/main" id="{0C25CE24-A2DC-7842-81D3-655C7B068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978" y="5175094"/>
            <a:ext cx="2999022" cy="1656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63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 for teacher outcomes (cont.)</a:t>
            </a:r>
          </a:p>
        </p:txBody>
      </p:sp>
      <p:sp>
        <p:nvSpPr>
          <p:cNvPr id="3" name="Content Placeholder 2"/>
          <p:cNvSpPr>
            <a:spLocks noGrp="1"/>
          </p:cNvSpPr>
          <p:nvPr>
            <p:ph idx="1"/>
          </p:nvPr>
        </p:nvSpPr>
        <p:spPr/>
        <p:txBody>
          <a:bodyPr>
            <a:normAutofit lnSpcReduction="10000"/>
          </a:bodyPr>
          <a:lstStyle/>
          <a:p>
            <a:r>
              <a:rPr lang="en-US" dirty="0">
                <a:latin typeface="+mn-lt"/>
              </a:rPr>
              <a:t>Culturally responsive classroom managers ask themselves hard questions about how they treat students based on their cultural background.</a:t>
            </a:r>
          </a:p>
          <a:p>
            <a:r>
              <a:rPr lang="en-US" dirty="0">
                <a:latin typeface="+mn-lt"/>
              </a:rPr>
              <a:t>Culturally responsive classroom managers work to know the cultures and communities of their students.</a:t>
            </a:r>
          </a:p>
          <a:p>
            <a:r>
              <a:rPr lang="en-US" dirty="0">
                <a:latin typeface="+mn-lt"/>
              </a:rPr>
              <a:t>Culturally responsive classroom managers explicitly teach their students mainstream ways without making them feel that these ways are better than their own cultural ways. </a:t>
            </a:r>
          </a:p>
        </p:txBody>
      </p:sp>
    </p:spTree>
    <p:extLst>
      <p:ext uri="{BB962C8B-B14F-4D97-AF65-F5344CB8AC3E}">
        <p14:creationId xmlns:p14="http://schemas.microsoft.com/office/powerpoint/2010/main" val="1933494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teacher outcomes </a:t>
            </a:r>
          </a:p>
        </p:txBody>
      </p:sp>
      <p:sp>
        <p:nvSpPr>
          <p:cNvPr id="3" name="Content Placeholder 2"/>
          <p:cNvSpPr>
            <a:spLocks noGrp="1"/>
          </p:cNvSpPr>
          <p:nvPr>
            <p:ph idx="1"/>
          </p:nvPr>
        </p:nvSpPr>
        <p:spPr/>
        <p:txBody>
          <a:bodyPr/>
          <a:lstStyle/>
          <a:p>
            <a:r>
              <a:rPr lang="en-US" dirty="0">
                <a:latin typeface="+mn-lt"/>
              </a:rPr>
              <a:t>Rank order the teacher outcomes from least to most important, and then justify your ranking.</a:t>
            </a:r>
          </a:p>
          <a:p>
            <a:r>
              <a:rPr lang="en-US" dirty="0">
                <a:latin typeface="+mn-lt"/>
              </a:rPr>
              <a:t>Think of these in terms of the impact on students and how you interact with them.</a:t>
            </a:r>
          </a:p>
        </p:txBody>
      </p:sp>
      <p:pic>
        <p:nvPicPr>
          <p:cNvPr id="14338" name="Picture 2" descr="Image result for rank order">
            <a:extLst>
              <a:ext uri="{FF2B5EF4-FFF2-40B4-BE49-F238E27FC236}">
                <a16:creationId xmlns:a16="http://schemas.microsoft.com/office/drawing/2014/main" id="{FC0A1B13-47BA-AA41-9EEA-EFC5FF820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881" y="3886973"/>
            <a:ext cx="3042102" cy="230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776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70FEB6-98B6-1047-810B-A0B4976E5C47}"/>
              </a:ext>
            </a:extLst>
          </p:cNvPr>
          <p:cNvSpPr>
            <a:spLocks noGrp="1"/>
          </p:cNvSpPr>
          <p:nvPr>
            <p:ph type="title"/>
          </p:nvPr>
        </p:nvSpPr>
        <p:spPr>
          <a:xfrm>
            <a:off x="838200" y="487045"/>
            <a:ext cx="10515600" cy="1325563"/>
          </a:xfrm>
        </p:spPr>
        <p:txBody>
          <a:bodyPr/>
          <a:lstStyle/>
          <a:p>
            <a:pPr algn="ctr"/>
            <a:r>
              <a:rPr lang="en-US" dirty="0">
                <a:latin typeface="Gotham Bold" charset="0"/>
                <a:ea typeface="Gotham Bold" charset="0"/>
                <a:cs typeface="Gotham Bold" charset="0"/>
              </a:rPr>
              <a:t>DISCLAIMER</a:t>
            </a:r>
          </a:p>
        </p:txBody>
      </p:sp>
      <p:pic>
        <p:nvPicPr>
          <p:cNvPr id="5" name="Picture 4">
            <a:extLst>
              <a:ext uri="{FF2B5EF4-FFF2-40B4-BE49-F238E27FC236}">
                <a16:creationId xmlns:a16="http://schemas.microsoft.com/office/drawing/2014/main" id="{78266589-F48B-2540-80AD-D9C22C447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09" y="3051103"/>
            <a:ext cx="1587715" cy="1325459"/>
          </a:xfrm>
          <a:prstGeom prst="rect">
            <a:avLst/>
          </a:prstGeom>
        </p:spPr>
      </p:pic>
      <p:sp>
        <p:nvSpPr>
          <p:cNvPr id="6" name="TextBox 5">
            <a:extLst>
              <a:ext uri="{FF2B5EF4-FFF2-40B4-BE49-F238E27FC236}">
                <a16:creationId xmlns:a16="http://schemas.microsoft.com/office/drawing/2014/main" id="{16050ED3-E59B-2C46-AB51-721F3785867F}"/>
              </a:ext>
            </a:extLst>
          </p:cNvPr>
          <p:cNvSpPr txBox="1"/>
          <p:nvPr/>
        </p:nvSpPr>
        <p:spPr>
          <a:xfrm>
            <a:off x="2597258" y="2447780"/>
            <a:ext cx="8756542" cy="2532103"/>
          </a:xfrm>
          <a:prstGeom prst="rect">
            <a:avLst/>
          </a:prstGeom>
          <a:noFill/>
        </p:spPr>
        <p:txBody>
          <a:bodyPr wrap="square" rtlCol="0">
            <a:spAutoFit/>
          </a:bodyPr>
          <a:lstStyle/>
          <a:p>
            <a:pPr>
              <a:lnSpc>
                <a:spcPct val="150000"/>
              </a:lnSpc>
            </a:pPr>
            <a:r>
              <a:rPr lang="en-US" dirty="0">
                <a:ea typeface="Helvetica Neue" charset="0"/>
                <a:cs typeface="Helvetica Neue" charset="0"/>
              </a:rPr>
              <a:t>This content was produced under U.S. Department of Education, Office of Special Education Programs, Award No. H325A120003. David </a:t>
            </a:r>
            <a:r>
              <a:rPr lang="en-US" dirty="0" err="1">
                <a:ea typeface="Helvetica Neue" charset="0"/>
                <a:cs typeface="Helvetica Neue" charset="0"/>
              </a:rPr>
              <a:t>Guardino</a:t>
            </a:r>
            <a:r>
              <a:rPr lang="en-US" dirty="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294498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6400"/>
            <a:ext cx="10515600" cy="1419225"/>
          </a:xfrm>
        </p:spPr>
        <p:txBody>
          <a:bodyPr>
            <a:normAutofit fontScale="90000"/>
          </a:bodyPr>
          <a:lstStyle/>
          <a:p>
            <a:r>
              <a:rPr lang="en-US" sz="4900" dirty="0">
                <a:latin typeface="+mn-lt"/>
              </a:rPr>
              <a:t>Examples of Culturally Responsive Classroom Management </a:t>
            </a:r>
            <a:br>
              <a:rPr lang="en-US" sz="4900" dirty="0">
                <a:latin typeface="+mn-lt"/>
              </a:rPr>
            </a:br>
            <a:r>
              <a:rPr lang="en-US" sz="2700" dirty="0">
                <a:latin typeface="+mn-lt"/>
              </a:rPr>
              <a:t>(Metropolitan Center for Urban Education, 2008)</a:t>
            </a:r>
            <a:br>
              <a:rPr lang="en-US" sz="2700" dirty="0"/>
            </a:br>
            <a:endParaRPr lang="en-US" sz="2700" dirty="0"/>
          </a:p>
        </p:txBody>
      </p:sp>
      <p:sp>
        <p:nvSpPr>
          <p:cNvPr id="3" name="Content Placeholder 2"/>
          <p:cNvSpPr>
            <a:spLocks noGrp="1"/>
          </p:cNvSpPr>
          <p:nvPr>
            <p:ph idx="1"/>
          </p:nvPr>
        </p:nvSpPr>
        <p:spPr/>
        <p:txBody>
          <a:bodyPr/>
          <a:lstStyle/>
          <a:p>
            <a:r>
              <a:rPr lang="en-US" dirty="0">
                <a:latin typeface="+mn-lt"/>
              </a:rPr>
              <a:t>Recognize your own cultural bias and lens (</a:t>
            </a:r>
            <a:r>
              <a:rPr lang="en-US" b="1" dirty="0">
                <a:latin typeface="+mn-lt"/>
              </a:rPr>
              <a:t>self</a:t>
            </a:r>
            <a:r>
              <a:rPr lang="en-US" dirty="0">
                <a:latin typeface="+mn-lt"/>
              </a:rPr>
              <a:t>).</a:t>
            </a:r>
          </a:p>
          <a:p>
            <a:r>
              <a:rPr lang="en-US" dirty="0">
                <a:latin typeface="+mn-lt"/>
              </a:rPr>
              <a:t>Know your students’ cultural backgrounds (</a:t>
            </a:r>
            <a:r>
              <a:rPr lang="en-US" b="1" dirty="0">
                <a:latin typeface="+mn-lt"/>
              </a:rPr>
              <a:t>other</a:t>
            </a:r>
            <a:r>
              <a:rPr lang="en-US" dirty="0">
                <a:latin typeface="+mn-lt"/>
              </a:rPr>
              <a:t>).</a:t>
            </a:r>
          </a:p>
          <a:p>
            <a:r>
              <a:rPr lang="en-US" dirty="0">
                <a:latin typeface="+mn-lt"/>
              </a:rPr>
              <a:t>Be aware of the broader social, economic, and political context (</a:t>
            </a:r>
            <a:r>
              <a:rPr lang="en-US" b="1" dirty="0">
                <a:latin typeface="+mn-lt"/>
              </a:rPr>
              <a:t>context</a:t>
            </a:r>
            <a:r>
              <a:rPr lang="en-US" dirty="0">
                <a:latin typeface="+mn-lt"/>
              </a:rPr>
              <a:t>).</a:t>
            </a:r>
          </a:p>
          <a:p>
            <a:r>
              <a:rPr lang="en-US" dirty="0">
                <a:latin typeface="+mn-lt"/>
              </a:rPr>
              <a:t>Be willing to use culturally appropriate management strategies.</a:t>
            </a:r>
          </a:p>
          <a:p>
            <a:r>
              <a:rPr lang="en-US" dirty="0">
                <a:latin typeface="+mn-lt"/>
              </a:rPr>
              <a:t>Commit to building caring classroom communities.</a:t>
            </a:r>
          </a:p>
        </p:txBody>
      </p:sp>
      <p:pic>
        <p:nvPicPr>
          <p:cNvPr id="4098" name="Picture 2" descr="Image result for recognize">
            <a:extLst>
              <a:ext uri="{FF2B5EF4-FFF2-40B4-BE49-F238E27FC236}">
                <a16:creationId xmlns:a16="http://schemas.microsoft.com/office/drawing/2014/main" id="{21634393-A282-614B-85AA-82FF91811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416" y="4886793"/>
            <a:ext cx="2158584" cy="161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901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diversity look in my classroom?</a:t>
            </a:r>
          </a:p>
        </p:txBody>
      </p:sp>
      <p:sp>
        <p:nvSpPr>
          <p:cNvPr id="3" name="Content Placeholder 2"/>
          <p:cNvSpPr>
            <a:spLocks noGrp="1"/>
          </p:cNvSpPr>
          <p:nvPr>
            <p:ph idx="1"/>
          </p:nvPr>
        </p:nvSpPr>
        <p:spPr/>
        <p:txBody>
          <a:bodyPr/>
          <a:lstStyle/>
          <a:p>
            <a:r>
              <a:rPr lang="en-US" dirty="0">
                <a:latin typeface="+mn-lt"/>
              </a:rPr>
              <a:t>Use the web to brainstorm every type of diversity represented in classrooms today.</a:t>
            </a:r>
          </a:p>
          <a:p>
            <a:r>
              <a:rPr lang="en-US" dirty="0">
                <a:latin typeface="+mn-lt"/>
              </a:rPr>
              <a:t>Use words, pictures, and phrases to describe the different characteristics.</a:t>
            </a:r>
          </a:p>
          <a:p>
            <a:r>
              <a:rPr lang="en-US" dirty="0">
                <a:latin typeface="+mn-lt"/>
              </a:rPr>
              <a:t>Be prepared to share your webs with the group.</a:t>
            </a:r>
          </a:p>
        </p:txBody>
      </p:sp>
      <p:pic>
        <p:nvPicPr>
          <p:cNvPr id="1028" name="Picture 4" descr="Image result for diversity">
            <a:extLst>
              <a:ext uri="{FF2B5EF4-FFF2-40B4-BE49-F238E27FC236}">
                <a16:creationId xmlns:a16="http://schemas.microsoft.com/office/drawing/2014/main" id="{45C40993-B2BA-8144-B456-38F561E7F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996" y="4736891"/>
            <a:ext cx="2481071" cy="132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986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 are our students? How are they diverse?</a:t>
            </a:r>
            <a:br>
              <a:rPr lang="en-US" dirty="0"/>
            </a:br>
            <a:r>
              <a:rPr lang="en-US" sz="2400" dirty="0"/>
              <a:t>(Parker &amp; Beck, 2017)</a:t>
            </a:r>
          </a:p>
        </p:txBody>
      </p:sp>
      <p:sp>
        <p:nvSpPr>
          <p:cNvPr id="3" name="Content Placeholder 2"/>
          <p:cNvSpPr>
            <a:spLocks noGrp="1"/>
          </p:cNvSpPr>
          <p:nvPr>
            <p:ph idx="1"/>
          </p:nvPr>
        </p:nvSpPr>
        <p:spPr/>
        <p:txBody>
          <a:bodyPr>
            <a:normAutofit lnSpcReduction="10000"/>
          </a:bodyPr>
          <a:lstStyle/>
          <a:p>
            <a:r>
              <a:rPr lang="en-US" dirty="0">
                <a:latin typeface="+mn-lt"/>
              </a:rPr>
              <a:t>Race, ethnicity, and culture</a:t>
            </a:r>
          </a:p>
          <a:p>
            <a:r>
              <a:rPr lang="en-US" dirty="0">
                <a:latin typeface="+mn-lt"/>
              </a:rPr>
              <a:t>Social class and religion</a:t>
            </a:r>
          </a:p>
          <a:p>
            <a:r>
              <a:rPr lang="en-US" dirty="0">
                <a:latin typeface="+mn-lt"/>
              </a:rPr>
              <a:t>Language and dialect</a:t>
            </a:r>
          </a:p>
          <a:p>
            <a:r>
              <a:rPr lang="en-US" dirty="0">
                <a:latin typeface="+mn-lt"/>
              </a:rPr>
              <a:t>Sex/gender</a:t>
            </a:r>
          </a:p>
          <a:p>
            <a:r>
              <a:rPr lang="en-US" dirty="0">
                <a:latin typeface="+mn-lt"/>
              </a:rPr>
              <a:t>Sexual orientation</a:t>
            </a:r>
          </a:p>
          <a:p>
            <a:r>
              <a:rPr lang="en-US" dirty="0">
                <a:latin typeface="+mn-lt"/>
              </a:rPr>
              <a:t>Learning differences</a:t>
            </a:r>
          </a:p>
          <a:p>
            <a:r>
              <a:rPr lang="en-US" dirty="0">
                <a:latin typeface="+mn-lt"/>
              </a:rPr>
              <a:t>Multiple intelligences</a:t>
            </a:r>
          </a:p>
        </p:txBody>
      </p:sp>
      <p:pic>
        <p:nvPicPr>
          <p:cNvPr id="2050" name="Picture 2" descr="Image result for diverse students clip art">
            <a:extLst>
              <a:ext uri="{FF2B5EF4-FFF2-40B4-BE49-F238E27FC236}">
                <a16:creationId xmlns:a16="http://schemas.microsoft.com/office/drawing/2014/main" id="{22953707-997A-C342-BE24-DEC55FBAF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088" y="1825625"/>
            <a:ext cx="4712963" cy="3440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773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Thinking, Feeling, Saying, Doing</a:t>
            </a:r>
          </a:p>
        </p:txBody>
      </p:sp>
      <p:sp>
        <p:nvSpPr>
          <p:cNvPr id="3" name="Content Placeholder 2"/>
          <p:cNvSpPr>
            <a:spLocks noGrp="1"/>
          </p:cNvSpPr>
          <p:nvPr>
            <p:ph idx="1"/>
          </p:nvPr>
        </p:nvSpPr>
        <p:spPr/>
        <p:txBody>
          <a:bodyPr>
            <a:normAutofit/>
          </a:bodyPr>
          <a:lstStyle/>
          <a:p>
            <a:r>
              <a:rPr lang="en-US" dirty="0">
                <a:latin typeface="+mn-lt"/>
              </a:rPr>
              <a:t>Brainstorm what you would be thinking, feeling, saying, and doing about working with the diverse students in your classroom.</a:t>
            </a:r>
          </a:p>
          <a:p>
            <a:r>
              <a:rPr lang="en-US" dirty="0">
                <a:latin typeface="+mn-lt"/>
              </a:rPr>
              <a:t>Create a heading for each: thinking, feeling, saying, and doing, and then brainstorm your thoughts, words, actions, etc. on separate post-its. Place your post-its underneath the appropriate heading.</a:t>
            </a:r>
          </a:p>
          <a:p>
            <a:r>
              <a:rPr lang="en-US" dirty="0">
                <a:latin typeface="+mn-lt"/>
              </a:rPr>
              <a:t>Be prepared to share your brainstorm with the group.</a:t>
            </a:r>
          </a:p>
        </p:txBody>
      </p:sp>
    </p:spTree>
    <p:extLst>
      <p:ext uri="{BB962C8B-B14F-4D97-AF65-F5344CB8AC3E}">
        <p14:creationId xmlns:p14="http://schemas.microsoft.com/office/powerpoint/2010/main" val="3922415951"/>
      </p:ext>
    </p:extLst>
  </p:cSld>
  <p:clrMapOvr>
    <a:masterClrMapping/>
  </p:clrMapOvr>
</p:sld>
</file>

<file path=ppt/theme/theme1.xml><?xml version="1.0" encoding="utf-8"?>
<a:theme xmlns:a="http://schemas.openxmlformats.org/drawingml/2006/main" name="CEEDA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Slide demo copy" id="{8D49E817-8A82-1A46-ADC1-8BE2C726D0C6}" vid="{B993A6D5-916B-A54A-9774-B52EA34D5F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5433</Words>
  <Application>Microsoft Macintosh PowerPoint</Application>
  <PresentationFormat>Widescreen</PresentationFormat>
  <Paragraphs>345</Paragraphs>
  <Slides>52</Slides>
  <Notes>35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Gotham Bold</vt:lpstr>
      <vt:lpstr>Helvetica Neue</vt:lpstr>
      <vt:lpstr>CEEDAR Theme</vt:lpstr>
      <vt:lpstr>Part 3: culturally RESPONSIVE  classroom management</vt:lpstr>
      <vt:lpstr>CRCM Overview</vt:lpstr>
      <vt:lpstr>What is Culturally Responsive Classroom Management?</vt:lpstr>
      <vt:lpstr>Goals</vt:lpstr>
      <vt:lpstr>What is culturally responsive classroom management?</vt:lpstr>
      <vt:lpstr>Examples of Culturally Responsive Classroom Management  (Metropolitan Center for Urban Education, 2008) </vt:lpstr>
      <vt:lpstr>How does diversity look in my classroom?</vt:lpstr>
      <vt:lpstr>Who are our students? How are they diverse? (Parker &amp; Beck, 2017)</vt:lpstr>
      <vt:lpstr>Activity: Thinking, Feeling, Saying, Doing</vt:lpstr>
      <vt:lpstr>Teacher perceptions: Culturally Proficient Conversations  (Nuri-Robins, Lindsey, Terrell, &amp; Lindsey, 2005)</vt:lpstr>
      <vt:lpstr>Teacher perceptions: Culturally Proficient Conversations  (Nuri-Robins, Lindsey, Terrell, &amp; Lindsey, 2005)</vt:lpstr>
      <vt:lpstr>Culturally Proficient Continuum (Nuri-Robins, Lindsey, Terrell, &amp; Lindsey, 2005)</vt:lpstr>
      <vt:lpstr>5 Essential Elements  (Nuri-Robins, Lindsey, Terrell, &amp; Lindsey, 2005)</vt:lpstr>
      <vt:lpstr>Teacher Perceptions  (Nuri-Robins, Lindsey, Terrell, &amp; Lindsey, 2005)</vt:lpstr>
      <vt:lpstr>Teacher Perceptions Continued (Nuri-Robins, Lindsey, Terrell, &amp; Lindsey, 2005)</vt:lpstr>
      <vt:lpstr>Harvard Implicit Bias Tests</vt:lpstr>
      <vt:lpstr>What is multicultural education?</vt:lpstr>
      <vt:lpstr>Banks’ Dimensions of Multiculturalism (Banks, 1995)</vt:lpstr>
      <vt:lpstr>Dimensions Defined  (Banks, University of WA, College of Education):</vt:lpstr>
      <vt:lpstr>Debrief: Teacher Perceptions</vt:lpstr>
      <vt:lpstr>School-wide Strategies</vt:lpstr>
      <vt:lpstr>PBIS and Tiers – Adapted from Sheperd &amp; Linn, (2015)</vt:lpstr>
      <vt:lpstr>School-wide Strategies</vt:lpstr>
      <vt:lpstr>School-wide Strategies</vt:lpstr>
      <vt:lpstr>Potential of PBIS: Multicultural Perspective</vt:lpstr>
      <vt:lpstr>School-wide Strategies </vt:lpstr>
      <vt:lpstr>School-wide Strategies </vt:lpstr>
      <vt:lpstr>Restorative Justice Video (Rethinking Schools)</vt:lpstr>
      <vt:lpstr>Implement Restorative Justice with Fidelity (Ferlazzo, 2016)</vt:lpstr>
      <vt:lpstr>Social-Emotional Learning (CASEL):</vt:lpstr>
      <vt:lpstr>CASEL SEL video:</vt:lpstr>
      <vt:lpstr>SEL Competencies Wheel (CASEL):</vt:lpstr>
      <vt:lpstr>Framework for Systemic Social and Emotional Learning (CASEL):</vt:lpstr>
      <vt:lpstr>Benefits of SEL (CASEL):</vt:lpstr>
      <vt:lpstr>Classroom Strategies</vt:lpstr>
      <vt:lpstr>Classroom Strategies (Weinstein, Curran, &amp; Tomlinson-Clarke, 2003)</vt:lpstr>
      <vt:lpstr>Classroom Strategies (cont.) (Weinstein, Curran, &amp; Tomlinson-Clarke, 2003)</vt:lpstr>
      <vt:lpstr>Classroom Strategies (cont.) (Weinstein, Curran, &amp; Tomlinson-Clarke, 2003)</vt:lpstr>
      <vt:lpstr>Classroom Strategies (cont.) (Hambacher, 2015)</vt:lpstr>
      <vt:lpstr>Classroom Strategies (cont.) (Weinstein, Curran, &amp; Tomlinson-Clarke, 2003)</vt:lpstr>
      <vt:lpstr>Classroom Strategies (cont.) (Weinstein, Curran, &amp; Tomlinson-Clarke, 2003)</vt:lpstr>
      <vt:lpstr>Classroom Strategies (cont.) (Hambacher, 2015)</vt:lpstr>
      <vt:lpstr>Strategies for individual students (Hambacher, 2015)</vt:lpstr>
      <vt:lpstr>Strategies for individual students (cont.) (Hambacher, 2015)</vt:lpstr>
      <vt:lpstr>Strategies for individual students (cont.) </vt:lpstr>
      <vt:lpstr>Strategies for individual students - Activity</vt:lpstr>
      <vt:lpstr>Implications for student outcomes</vt:lpstr>
      <vt:lpstr>Debrief student outcomes</vt:lpstr>
      <vt:lpstr>Implications for teacher outcomes</vt:lpstr>
      <vt:lpstr>Implications for teacher outcomes (cont.)</vt:lpstr>
      <vt:lpstr>Debrief teacher outcomes </vt:lpstr>
      <vt:lpstr>DISCLAIMER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1: culturally relevant education: overview &amp; background</dc:title>
  <dc:creator>EDM</dc:creator>
  <cp:lastModifiedBy>EDM</cp:lastModifiedBy>
  <cp:revision>15</cp:revision>
  <dcterms:created xsi:type="dcterms:W3CDTF">2019-05-09T15:06:30Z</dcterms:created>
  <dcterms:modified xsi:type="dcterms:W3CDTF">2019-08-27T16:31:35Z</dcterms:modified>
</cp:coreProperties>
</file>