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61"/>
  </p:notesMasterIdLst>
  <p:sldIdLst>
    <p:sldId id="794" r:id="rId2"/>
    <p:sldId id="1682" r:id="rId3"/>
    <p:sldId id="535" r:id="rId4"/>
    <p:sldId id="262" r:id="rId5"/>
    <p:sldId id="740" r:id="rId6"/>
    <p:sldId id="793" r:id="rId7"/>
    <p:sldId id="759" r:id="rId8"/>
    <p:sldId id="761" r:id="rId9"/>
    <p:sldId id="263" r:id="rId10"/>
    <p:sldId id="763" r:id="rId11"/>
    <p:sldId id="764" r:id="rId12"/>
    <p:sldId id="269" r:id="rId13"/>
    <p:sldId id="706" r:id="rId14"/>
    <p:sldId id="757" r:id="rId15"/>
    <p:sldId id="767" r:id="rId16"/>
    <p:sldId id="768" r:id="rId17"/>
    <p:sldId id="769" r:id="rId18"/>
    <p:sldId id="770" r:id="rId19"/>
    <p:sldId id="772" r:id="rId20"/>
    <p:sldId id="773" r:id="rId21"/>
    <p:sldId id="774" r:id="rId22"/>
    <p:sldId id="775" r:id="rId23"/>
    <p:sldId id="776" r:id="rId24"/>
    <p:sldId id="777" r:id="rId25"/>
    <p:sldId id="779" r:id="rId26"/>
    <p:sldId id="780" r:id="rId27"/>
    <p:sldId id="781" r:id="rId28"/>
    <p:sldId id="782" r:id="rId29"/>
    <p:sldId id="783" r:id="rId30"/>
    <p:sldId id="784" r:id="rId31"/>
    <p:sldId id="785" r:id="rId32"/>
    <p:sldId id="786" r:id="rId33"/>
    <p:sldId id="788" r:id="rId34"/>
    <p:sldId id="791" r:id="rId35"/>
    <p:sldId id="270" r:id="rId36"/>
    <p:sldId id="790" r:id="rId37"/>
    <p:sldId id="789" r:id="rId38"/>
    <p:sldId id="746" r:id="rId39"/>
    <p:sldId id="711" r:id="rId40"/>
    <p:sldId id="745" r:id="rId41"/>
    <p:sldId id="712" r:id="rId42"/>
    <p:sldId id="713" r:id="rId43"/>
    <p:sldId id="725" r:id="rId44"/>
    <p:sldId id="723" r:id="rId45"/>
    <p:sldId id="724" r:id="rId46"/>
    <p:sldId id="726" r:id="rId47"/>
    <p:sldId id="727" r:id="rId48"/>
    <p:sldId id="728" r:id="rId49"/>
    <p:sldId id="717" r:id="rId50"/>
    <p:sldId id="748" r:id="rId51"/>
    <p:sldId id="755" r:id="rId52"/>
    <p:sldId id="749" r:id="rId53"/>
    <p:sldId id="737" r:id="rId54"/>
    <p:sldId id="750" r:id="rId55"/>
    <p:sldId id="751" r:id="rId56"/>
    <p:sldId id="752" r:id="rId57"/>
    <p:sldId id="792" r:id="rId58"/>
    <p:sldId id="1688" r:id="rId59"/>
    <p:sldId id="168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4632" userDrawn="1">
          <p15:clr>
            <a:srgbClr val="A4A3A4"/>
          </p15:clr>
        </p15:guide>
        <p15:guide id="3" pos="595" userDrawn="1">
          <p15:clr>
            <a:srgbClr val="A4A3A4"/>
          </p15:clr>
        </p15:guide>
        <p15:guide id="4" orient="horz" pos="4128" userDrawn="1">
          <p15:clr>
            <a:srgbClr val="A4A3A4"/>
          </p15:clr>
        </p15:guide>
        <p15:guide id="5" orient="horz" pos="737" userDrawn="1">
          <p15:clr>
            <a:srgbClr val="A4A3A4"/>
          </p15:clr>
        </p15:guide>
        <p15:guide id="6" orient="horz"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7" autoAdjust="0"/>
    <p:restoredTop sz="68976" autoAdjust="0"/>
  </p:normalViewPr>
  <p:slideViewPr>
    <p:cSldViewPr snapToGrid="0">
      <p:cViewPr varScale="1">
        <p:scale>
          <a:sx n="77" d="100"/>
          <a:sy n="77" d="100"/>
        </p:scale>
        <p:origin x="2072" y="184"/>
      </p:cViewPr>
      <p:guideLst>
        <p:guide orient="horz" pos="1224"/>
        <p:guide pos="4632"/>
        <p:guide pos="595"/>
        <p:guide orient="horz" pos="4128"/>
        <p:guide orient="horz" pos="737"/>
        <p:guide orient="horz" pos="480"/>
      </p:guideLst>
    </p:cSldViewPr>
  </p:slideViewPr>
  <p:outlineViewPr>
    <p:cViewPr>
      <p:scale>
        <a:sx n="33" d="100"/>
        <a:sy n="33" d="100"/>
      </p:scale>
      <p:origin x="0" y="-3021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36C7E-6898-4141-A4D5-63978F54E795}" type="doc">
      <dgm:prSet loTypeId="urn:microsoft.com/office/officeart/2005/8/layout/cycle5" loCatId="process" qsTypeId="urn:microsoft.com/office/officeart/2005/8/quickstyle/simple4" qsCatId="simple" csTypeId="urn:microsoft.com/office/officeart/2005/8/colors/accent0_3" csCatId="mainScheme" phldr="1"/>
      <dgm:spPr/>
      <dgm:t>
        <a:bodyPr/>
        <a:lstStyle/>
        <a:p>
          <a:endParaRPr lang="en-US"/>
        </a:p>
      </dgm:t>
    </dgm:pt>
    <dgm:pt modelId="{CFF73A0D-9BC0-4C43-8A42-C7C16FB33FA0}">
      <dgm:prSet phldrT="[Text]" custT="1"/>
      <dgm:spPr/>
      <dgm:t>
        <a:bodyPr/>
        <a:lstStyle/>
        <a:p>
          <a:r>
            <a:rPr lang="en-US" sz="1400" dirty="0">
              <a:solidFill>
                <a:schemeClr val="bg1"/>
              </a:solidFill>
            </a:rPr>
            <a:t>Collect Information </a:t>
          </a:r>
        </a:p>
      </dgm:t>
    </dgm:pt>
    <dgm:pt modelId="{AEB4B7AC-D0E3-A942-8E5C-F1196E6AADE8}" type="parTrans" cxnId="{CDA09956-017C-B442-8A13-2A859CFDEAFB}">
      <dgm:prSet/>
      <dgm:spPr/>
      <dgm:t>
        <a:bodyPr/>
        <a:lstStyle/>
        <a:p>
          <a:endParaRPr lang="en-US" sz="1400"/>
        </a:p>
      </dgm:t>
    </dgm:pt>
    <dgm:pt modelId="{9701760A-C9EA-524B-B01A-801EB31D384D}" type="sibTrans" cxnId="{CDA09956-017C-B442-8A13-2A859CFDEAFB}">
      <dgm:prSet/>
      <dgm:spPr/>
      <dgm:t>
        <a:bodyPr/>
        <a:lstStyle/>
        <a:p>
          <a:endParaRPr lang="en-US" sz="1400"/>
        </a:p>
      </dgm:t>
    </dgm:pt>
    <dgm:pt modelId="{BC587D28-E614-AD44-B822-A74BDFB8BB7C}">
      <dgm:prSet phldrT="[Text]" custT="1"/>
      <dgm:spPr/>
      <dgm:t>
        <a:bodyPr/>
        <a:lstStyle/>
        <a:p>
          <a:r>
            <a:rPr lang="en-US" sz="1400" dirty="0"/>
            <a:t>Analyze data to create a learner profile</a:t>
          </a:r>
        </a:p>
      </dgm:t>
    </dgm:pt>
    <dgm:pt modelId="{6247BD1E-EF87-264F-86E2-C5E864EA48DB}" type="parTrans" cxnId="{2A6C224F-ED39-214A-96E4-E2872A32D8C1}">
      <dgm:prSet/>
      <dgm:spPr/>
      <dgm:t>
        <a:bodyPr/>
        <a:lstStyle/>
        <a:p>
          <a:endParaRPr lang="en-US" sz="1400"/>
        </a:p>
      </dgm:t>
    </dgm:pt>
    <dgm:pt modelId="{87DA5D3B-BD7F-5145-B982-A41D09D99611}" type="sibTrans" cxnId="{2A6C224F-ED39-214A-96E4-E2872A32D8C1}">
      <dgm:prSet/>
      <dgm:spPr/>
      <dgm:t>
        <a:bodyPr/>
        <a:lstStyle/>
        <a:p>
          <a:endParaRPr lang="en-US" sz="1400"/>
        </a:p>
      </dgm:t>
    </dgm:pt>
    <dgm:pt modelId="{8B6AD8D4-9F40-0A41-9471-3593B1750937}">
      <dgm:prSet phldrT="[Text]" custT="1"/>
      <dgm:spPr/>
      <dgm:t>
        <a:bodyPr/>
        <a:lstStyle/>
        <a:p>
          <a:r>
            <a:rPr lang="en-US" sz="1400" dirty="0"/>
            <a:t>Interpret and communicate</a:t>
          </a:r>
        </a:p>
      </dgm:t>
    </dgm:pt>
    <dgm:pt modelId="{C6B16505-A520-9142-986B-A63795851ED1}" type="parTrans" cxnId="{0C92E3A9-8184-A44C-80C7-F903CB2F9EA9}">
      <dgm:prSet/>
      <dgm:spPr/>
      <dgm:t>
        <a:bodyPr/>
        <a:lstStyle/>
        <a:p>
          <a:endParaRPr lang="en-US" sz="1400"/>
        </a:p>
      </dgm:t>
    </dgm:pt>
    <dgm:pt modelId="{0CAEBB05-E2A8-C24A-8916-5C8E120E8893}" type="sibTrans" cxnId="{0C92E3A9-8184-A44C-80C7-F903CB2F9EA9}">
      <dgm:prSet/>
      <dgm:spPr/>
      <dgm:t>
        <a:bodyPr/>
        <a:lstStyle/>
        <a:p>
          <a:endParaRPr lang="en-US" sz="1400"/>
        </a:p>
      </dgm:t>
    </dgm:pt>
    <dgm:pt modelId="{12DDFDFC-0DC0-AA4C-AE04-F660BBABAF72}">
      <dgm:prSet phldrT="[Text]" custT="1"/>
      <dgm:spPr/>
      <dgm:t>
        <a:bodyPr/>
        <a:lstStyle/>
        <a:p>
          <a:r>
            <a:rPr lang="en-US" sz="1400" dirty="0"/>
            <a:t>Collaboratively create an educational plan</a:t>
          </a:r>
        </a:p>
      </dgm:t>
    </dgm:pt>
    <dgm:pt modelId="{12B00813-E4D6-4F4F-8DE6-A94A04766F2B}" type="parTrans" cxnId="{3732E9B8-75A9-C74B-ACB5-2286F9C5924C}">
      <dgm:prSet/>
      <dgm:spPr/>
      <dgm:t>
        <a:bodyPr/>
        <a:lstStyle/>
        <a:p>
          <a:endParaRPr lang="en-US" sz="1400"/>
        </a:p>
      </dgm:t>
    </dgm:pt>
    <dgm:pt modelId="{B1E05007-A8D6-4E4B-BC13-040927A5833F}" type="sibTrans" cxnId="{3732E9B8-75A9-C74B-ACB5-2286F9C5924C}">
      <dgm:prSet/>
      <dgm:spPr/>
      <dgm:t>
        <a:bodyPr/>
        <a:lstStyle/>
        <a:p>
          <a:endParaRPr lang="en-US" sz="1400">
            <a:solidFill>
              <a:sysClr val="windowText" lastClr="000000"/>
            </a:solidFill>
          </a:endParaRPr>
        </a:p>
      </dgm:t>
    </dgm:pt>
    <dgm:pt modelId="{9F9E3195-8462-D74B-AC25-4E5C924F9BD8}">
      <dgm:prSet phldrT="[Text]" custT="1"/>
      <dgm:spPr/>
      <dgm:t>
        <a:bodyPr/>
        <a:lstStyle/>
        <a:p>
          <a:r>
            <a:rPr lang="en-US" sz="1400" dirty="0"/>
            <a:t>Ongoing adjustments to implementation </a:t>
          </a:r>
        </a:p>
      </dgm:t>
    </dgm:pt>
    <dgm:pt modelId="{58CEEC14-CEF8-7140-9F29-A5E937E40BF6}" type="parTrans" cxnId="{D65D1E20-8ED9-A745-9D9F-7BFA97C1F91F}">
      <dgm:prSet/>
      <dgm:spPr/>
      <dgm:t>
        <a:bodyPr/>
        <a:lstStyle/>
        <a:p>
          <a:endParaRPr lang="en-US" sz="1400"/>
        </a:p>
      </dgm:t>
    </dgm:pt>
    <dgm:pt modelId="{7CE8D437-62C8-DA4F-836C-BC09F870B857}" type="sibTrans" cxnId="{D65D1E20-8ED9-A745-9D9F-7BFA97C1F91F}">
      <dgm:prSet/>
      <dgm:spPr/>
      <dgm:t>
        <a:bodyPr/>
        <a:lstStyle/>
        <a:p>
          <a:endParaRPr lang="en-US" sz="1400"/>
        </a:p>
      </dgm:t>
    </dgm:pt>
    <dgm:pt modelId="{D8439B88-D277-7C4A-B50D-203373DD6A4C}" type="pres">
      <dgm:prSet presAssocID="{14B36C7E-6898-4141-A4D5-63978F54E795}" presName="cycle" presStyleCnt="0">
        <dgm:presLayoutVars>
          <dgm:dir/>
          <dgm:resizeHandles val="exact"/>
        </dgm:presLayoutVars>
      </dgm:prSet>
      <dgm:spPr/>
    </dgm:pt>
    <dgm:pt modelId="{1B9A23DB-8868-E147-96C7-5D207A502F85}" type="pres">
      <dgm:prSet presAssocID="{CFF73A0D-9BC0-4C43-8A42-C7C16FB33FA0}" presName="node" presStyleLbl="node1" presStyleIdx="0" presStyleCnt="5" custScaleX="120573" custScaleY="120421">
        <dgm:presLayoutVars>
          <dgm:bulletEnabled val="1"/>
        </dgm:presLayoutVars>
      </dgm:prSet>
      <dgm:spPr/>
    </dgm:pt>
    <dgm:pt modelId="{616F990F-C03F-B149-8585-C8C8C0788B4C}" type="pres">
      <dgm:prSet presAssocID="{CFF73A0D-9BC0-4C43-8A42-C7C16FB33FA0}" presName="spNode" presStyleCnt="0"/>
      <dgm:spPr/>
    </dgm:pt>
    <dgm:pt modelId="{6EA35E4D-C3A3-4C43-8597-9EDFEE8408DA}" type="pres">
      <dgm:prSet presAssocID="{9701760A-C9EA-524B-B01A-801EB31D384D}" presName="sibTrans" presStyleLbl="sibTrans1D1" presStyleIdx="0" presStyleCnt="5"/>
      <dgm:spPr/>
    </dgm:pt>
    <dgm:pt modelId="{AD14C01A-2B70-6B44-8C5E-1BB68A3E4A99}" type="pres">
      <dgm:prSet presAssocID="{BC587D28-E614-AD44-B822-A74BDFB8BB7C}" presName="node" presStyleLbl="node1" presStyleIdx="1" presStyleCnt="5" custScaleX="122474" custScaleY="103898">
        <dgm:presLayoutVars>
          <dgm:bulletEnabled val="1"/>
        </dgm:presLayoutVars>
      </dgm:prSet>
      <dgm:spPr/>
    </dgm:pt>
    <dgm:pt modelId="{89EE1028-1D7A-4248-B417-F00B605B27F5}" type="pres">
      <dgm:prSet presAssocID="{BC587D28-E614-AD44-B822-A74BDFB8BB7C}" presName="spNode" presStyleCnt="0"/>
      <dgm:spPr/>
    </dgm:pt>
    <dgm:pt modelId="{04440B70-FE4A-AF42-B68F-20F104711316}" type="pres">
      <dgm:prSet presAssocID="{87DA5D3B-BD7F-5145-B982-A41D09D99611}" presName="sibTrans" presStyleLbl="sibTrans1D1" presStyleIdx="1" presStyleCnt="5"/>
      <dgm:spPr/>
    </dgm:pt>
    <dgm:pt modelId="{DBC92C24-9BB8-4741-B8FA-B8BBACEEDCD1}" type="pres">
      <dgm:prSet presAssocID="{8B6AD8D4-9F40-0A41-9471-3593B1750937}" presName="node" presStyleLbl="node1" presStyleIdx="2" presStyleCnt="5" custScaleX="113127" custScaleY="107354">
        <dgm:presLayoutVars>
          <dgm:bulletEnabled val="1"/>
        </dgm:presLayoutVars>
      </dgm:prSet>
      <dgm:spPr/>
    </dgm:pt>
    <dgm:pt modelId="{E2070B29-28DE-2346-8731-707DEDCA2444}" type="pres">
      <dgm:prSet presAssocID="{8B6AD8D4-9F40-0A41-9471-3593B1750937}" presName="spNode" presStyleCnt="0"/>
      <dgm:spPr/>
    </dgm:pt>
    <dgm:pt modelId="{A865E984-6E57-664E-AEE5-E858A5B88E33}" type="pres">
      <dgm:prSet presAssocID="{0CAEBB05-E2A8-C24A-8916-5C8E120E8893}" presName="sibTrans" presStyleLbl="sibTrans1D1" presStyleIdx="2" presStyleCnt="5"/>
      <dgm:spPr/>
    </dgm:pt>
    <dgm:pt modelId="{45A994C1-1C13-2A46-A964-5F96805747E4}" type="pres">
      <dgm:prSet presAssocID="{12DDFDFC-0DC0-AA4C-AE04-F660BBABAF72}" presName="node" presStyleLbl="node1" presStyleIdx="3" presStyleCnt="5" custScaleX="115516">
        <dgm:presLayoutVars>
          <dgm:bulletEnabled val="1"/>
        </dgm:presLayoutVars>
      </dgm:prSet>
      <dgm:spPr/>
    </dgm:pt>
    <dgm:pt modelId="{C8C5C7E6-5D53-F14C-ABCE-C0AB21AE7352}" type="pres">
      <dgm:prSet presAssocID="{12DDFDFC-0DC0-AA4C-AE04-F660BBABAF72}" presName="spNode" presStyleCnt="0"/>
      <dgm:spPr/>
    </dgm:pt>
    <dgm:pt modelId="{BCF5E08B-F6C5-4344-A8DD-796F5189C4F1}" type="pres">
      <dgm:prSet presAssocID="{B1E05007-A8D6-4E4B-BC13-040927A5833F}" presName="sibTrans" presStyleLbl="sibTrans1D1" presStyleIdx="3" presStyleCnt="5"/>
      <dgm:spPr/>
    </dgm:pt>
    <dgm:pt modelId="{6528DAF3-CB57-AF43-8C61-4B966AA57F6F}" type="pres">
      <dgm:prSet presAssocID="{9F9E3195-8462-D74B-AC25-4E5C924F9BD8}" presName="node" presStyleLbl="node1" presStyleIdx="4" presStyleCnt="5" custScaleX="135667" custScaleY="105247">
        <dgm:presLayoutVars>
          <dgm:bulletEnabled val="1"/>
        </dgm:presLayoutVars>
      </dgm:prSet>
      <dgm:spPr/>
    </dgm:pt>
    <dgm:pt modelId="{DA2D83F7-0B7D-944C-9962-9ECAA01787C9}" type="pres">
      <dgm:prSet presAssocID="{9F9E3195-8462-D74B-AC25-4E5C924F9BD8}" presName="spNode" presStyleCnt="0"/>
      <dgm:spPr/>
    </dgm:pt>
    <dgm:pt modelId="{AD8A3D7F-A836-0941-A373-9F3C13104F2F}" type="pres">
      <dgm:prSet presAssocID="{7CE8D437-62C8-DA4F-836C-BC09F870B857}" presName="sibTrans" presStyleLbl="sibTrans1D1" presStyleIdx="4" presStyleCnt="5"/>
      <dgm:spPr/>
    </dgm:pt>
  </dgm:ptLst>
  <dgm:cxnLst>
    <dgm:cxn modelId="{9907840E-80DD-E546-ADF4-426472FD7108}" type="presOf" srcId="{9F9E3195-8462-D74B-AC25-4E5C924F9BD8}" destId="{6528DAF3-CB57-AF43-8C61-4B966AA57F6F}" srcOrd="0" destOrd="0" presId="urn:microsoft.com/office/officeart/2005/8/layout/cycle5"/>
    <dgm:cxn modelId="{D65D1E20-8ED9-A745-9D9F-7BFA97C1F91F}" srcId="{14B36C7E-6898-4141-A4D5-63978F54E795}" destId="{9F9E3195-8462-D74B-AC25-4E5C924F9BD8}" srcOrd="4" destOrd="0" parTransId="{58CEEC14-CEF8-7140-9F29-A5E937E40BF6}" sibTransId="{7CE8D437-62C8-DA4F-836C-BC09F870B857}"/>
    <dgm:cxn modelId="{EBBE6444-E024-2D49-8556-65523402CBED}" type="presOf" srcId="{BC587D28-E614-AD44-B822-A74BDFB8BB7C}" destId="{AD14C01A-2B70-6B44-8C5E-1BB68A3E4A99}" srcOrd="0" destOrd="0" presId="urn:microsoft.com/office/officeart/2005/8/layout/cycle5"/>
    <dgm:cxn modelId="{B3898F4A-813D-BE47-A3FC-1C5400913939}" type="presOf" srcId="{7CE8D437-62C8-DA4F-836C-BC09F870B857}" destId="{AD8A3D7F-A836-0941-A373-9F3C13104F2F}" srcOrd="0" destOrd="0" presId="urn:microsoft.com/office/officeart/2005/8/layout/cycle5"/>
    <dgm:cxn modelId="{2A6C224F-ED39-214A-96E4-E2872A32D8C1}" srcId="{14B36C7E-6898-4141-A4D5-63978F54E795}" destId="{BC587D28-E614-AD44-B822-A74BDFB8BB7C}" srcOrd="1" destOrd="0" parTransId="{6247BD1E-EF87-264F-86E2-C5E864EA48DB}" sibTransId="{87DA5D3B-BD7F-5145-B982-A41D09D99611}"/>
    <dgm:cxn modelId="{CDA09956-017C-B442-8A13-2A859CFDEAFB}" srcId="{14B36C7E-6898-4141-A4D5-63978F54E795}" destId="{CFF73A0D-9BC0-4C43-8A42-C7C16FB33FA0}" srcOrd="0" destOrd="0" parTransId="{AEB4B7AC-D0E3-A942-8E5C-F1196E6AADE8}" sibTransId="{9701760A-C9EA-524B-B01A-801EB31D384D}"/>
    <dgm:cxn modelId="{EF83F970-70D4-F942-9CFB-CBDF7D1ED15C}" type="presOf" srcId="{14B36C7E-6898-4141-A4D5-63978F54E795}" destId="{D8439B88-D277-7C4A-B50D-203373DD6A4C}" srcOrd="0" destOrd="0" presId="urn:microsoft.com/office/officeart/2005/8/layout/cycle5"/>
    <dgm:cxn modelId="{C6481A75-D118-A54E-A2DA-0EEB2E4789AF}" type="presOf" srcId="{12DDFDFC-0DC0-AA4C-AE04-F660BBABAF72}" destId="{45A994C1-1C13-2A46-A964-5F96805747E4}" srcOrd="0" destOrd="0" presId="urn:microsoft.com/office/officeart/2005/8/layout/cycle5"/>
    <dgm:cxn modelId="{BF9C6586-1379-B249-96AD-D67FC61115A4}" type="presOf" srcId="{9701760A-C9EA-524B-B01A-801EB31D384D}" destId="{6EA35E4D-C3A3-4C43-8597-9EDFEE8408DA}" srcOrd="0" destOrd="0" presId="urn:microsoft.com/office/officeart/2005/8/layout/cycle5"/>
    <dgm:cxn modelId="{B938AAA3-D417-4B40-BB07-532CBA94D43F}" type="presOf" srcId="{87DA5D3B-BD7F-5145-B982-A41D09D99611}" destId="{04440B70-FE4A-AF42-B68F-20F104711316}" srcOrd="0" destOrd="0" presId="urn:microsoft.com/office/officeart/2005/8/layout/cycle5"/>
    <dgm:cxn modelId="{74E35CA5-A25F-774A-85A0-7470B32E833D}" type="presOf" srcId="{0CAEBB05-E2A8-C24A-8916-5C8E120E8893}" destId="{A865E984-6E57-664E-AEE5-E858A5B88E33}" srcOrd="0" destOrd="0" presId="urn:microsoft.com/office/officeart/2005/8/layout/cycle5"/>
    <dgm:cxn modelId="{0C92E3A9-8184-A44C-80C7-F903CB2F9EA9}" srcId="{14B36C7E-6898-4141-A4D5-63978F54E795}" destId="{8B6AD8D4-9F40-0A41-9471-3593B1750937}" srcOrd="2" destOrd="0" parTransId="{C6B16505-A520-9142-986B-A63795851ED1}" sibTransId="{0CAEBB05-E2A8-C24A-8916-5C8E120E8893}"/>
    <dgm:cxn modelId="{2E725AB0-92F9-3344-A974-4FB1438396F3}" type="presOf" srcId="{CFF73A0D-9BC0-4C43-8A42-C7C16FB33FA0}" destId="{1B9A23DB-8868-E147-96C7-5D207A502F85}" srcOrd="0" destOrd="0" presId="urn:microsoft.com/office/officeart/2005/8/layout/cycle5"/>
    <dgm:cxn modelId="{3732E9B8-75A9-C74B-ACB5-2286F9C5924C}" srcId="{14B36C7E-6898-4141-A4D5-63978F54E795}" destId="{12DDFDFC-0DC0-AA4C-AE04-F660BBABAF72}" srcOrd="3" destOrd="0" parTransId="{12B00813-E4D6-4F4F-8DE6-A94A04766F2B}" sibTransId="{B1E05007-A8D6-4E4B-BC13-040927A5833F}"/>
    <dgm:cxn modelId="{C642E4DF-12BF-3C44-B172-C67CF9792CAA}" type="presOf" srcId="{B1E05007-A8D6-4E4B-BC13-040927A5833F}" destId="{BCF5E08B-F6C5-4344-A8DD-796F5189C4F1}" srcOrd="0" destOrd="0" presId="urn:microsoft.com/office/officeart/2005/8/layout/cycle5"/>
    <dgm:cxn modelId="{502AB1FB-8706-774C-A6E7-46897A258B8C}" type="presOf" srcId="{8B6AD8D4-9F40-0A41-9471-3593B1750937}" destId="{DBC92C24-9BB8-4741-B8FA-B8BBACEEDCD1}" srcOrd="0" destOrd="0" presId="urn:microsoft.com/office/officeart/2005/8/layout/cycle5"/>
    <dgm:cxn modelId="{4A1E7486-BBB9-4E44-8825-DE735CD6F4EA}" type="presParOf" srcId="{D8439B88-D277-7C4A-B50D-203373DD6A4C}" destId="{1B9A23DB-8868-E147-96C7-5D207A502F85}" srcOrd="0" destOrd="0" presId="urn:microsoft.com/office/officeart/2005/8/layout/cycle5"/>
    <dgm:cxn modelId="{07EA45CA-DA4D-ED42-99A1-F9F01076CC95}" type="presParOf" srcId="{D8439B88-D277-7C4A-B50D-203373DD6A4C}" destId="{616F990F-C03F-B149-8585-C8C8C0788B4C}" srcOrd="1" destOrd="0" presId="urn:microsoft.com/office/officeart/2005/8/layout/cycle5"/>
    <dgm:cxn modelId="{33EBE8ED-22BC-E043-A257-C1D6326C3BB1}" type="presParOf" srcId="{D8439B88-D277-7C4A-B50D-203373DD6A4C}" destId="{6EA35E4D-C3A3-4C43-8597-9EDFEE8408DA}" srcOrd="2" destOrd="0" presId="urn:microsoft.com/office/officeart/2005/8/layout/cycle5"/>
    <dgm:cxn modelId="{1831290C-CAFA-5F4E-BFE7-0D97633E3981}" type="presParOf" srcId="{D8439B88-D277-7C4A-B50D-203373DD6A4C}" destId="{AD14C01A-2B70-6B44-8C5E-1BB68A3E4A99}" srcOrd="3" destOrd="0" presId="urn:microsoft.com/office/officeart/2005/8/layout/cycle5"/>
    <dgm:cxn modelId="{769C4494-226D-BA4C-84A3-491ABFCB8CC8}" type="presParOf" srcId="{D8439B88-D277-7C4A-B50D-203373DD6A4C}" destId="{89EE1028-1D7A-4248-B417-F00B605B27F5}" srcOrd="4" destOrd="0" presId="urn:microsoft.com/office/officeart/2005/8/layout/cycle5"/>
    <dgm:cxn modelId="{095042DE-2175-D54F-A517-E8202622F5EA}" type="presParOf" srcId="{D8439B88-D277-7C4A-B50D-203373DD6A4C}" destId="{04440B70-FE4A-AF42-B68F-20F104711316}" srcOrd="5" destOrd="0" presId="urn:microsoft.com/office/officeart/2005/8/layout/cycle5"/>
    <dgm:cxn modelId="{47E8F7C7-9ADE-FA45-88C0-21F12392D557}" type="presParOf" srcId="{D8439B88-D277-7C4A-B50D-203373DD6A4C}" destId="{DBC92C24-9BB8-4741-B8FA-B8BBACEEDCD1}" srcOrd="6" destOrd="0" presId="urn:microsoft.com/office/officeart/2005/8/layout/cycle5"/>
    <dgm:cxn modelId="{40FB1D71-4558-A14F-B4BB-FDB88745BBB0}" type="presParOf" srcId="{D8439B88-D277-7C4A-B50D-203373DD6A4C}" destId="{E2070B29-28DE-2346-8731-707DEDCA2444}" srcOrd="7" destOrd="0" presId="urn:microsoft.com/office/officeart/2005/8/layout/cycle5"/>
    <dgm:cxn modelId="{9A85AF2C-CF4D-EC4A-A620-A467EA22F6CA}" type="presParOf" srcId="{D8439B88-D277-7C4A-B50D-203373DD6A4C}" destId="{A865E984-6E57-664E-AEE5-E858A5B88E33}" srcOrd="8" destOrd="0" presId="urn:microsoft.com/office/officeart/2005/8/layout/cycle5"/>
    <dgm:cxn modelId="{865D5756-54DC-8949-89F7-A35FE46CC9F2}" type="presParOf" srcId="{D8439B88-D277-7C4A-B50D-203373DD6A4C}" destId="{45A994C1-1C13-2A46-A964-5F96805747E4}" srcOrd="9" destOrd="0" presId="urn:microsoft.com/office/officeart/2005/8/layout/cycle5"/>
    <dgm:cxn modelId="{72EE60AC-E160-E945-91AC-149ABEBB29DA}" type="presParOf" srcId="{D8439B88-D277-7C4A-B50D-203373DD6A4C}" destId="{C8C5C7E6-5D53-F14C-ABCE-C0AB21AE7352}" srcOrd="10" destOrd="0" presId="urn:microsoft.com/office/officeart/2005/8/layout/cycle5"/>
    <dgm:cxn modelId="{56D78E25-4655-9A46-8D07-99214D630187}" type="presParOf" srcId="{D8439B88-D277-7C4A-B50D-203373DD6A4C}" destId="{BCF5E08B-F6C5-4344-A8DD-796F5189C4F1}" srcOrd="11" destOrd="0" presId="urn:microsoft.com/office/officeart/2005/8/layout/cycle5"/>
    <dgm:cxn modelId="{3B4A6A56-9F9F-6047-AA79-49FCF0F7C586}" type="presParOf" srcId="{D8439B88-D277-7C4A-B50D-203373DD6A4C}" destId="{6528DAF3-CB57-AF43-8C61-4B966AA57F6F}" srcOrd="12" destOrd="0" presId="urn:microsoft.com/office/officeart/2005/8/layout/cycle5"/>
    <dgm:cxn modelId="{3FC29689-C14D-204B-9759-E441C3B04A62}" type="presParOf" srcId="{D8439B88-D277-7C4A-B50D-203373DD6A4C}" destId="{DA2D83F7-0B7D-944C-9962-9ECAA01787C9}" srcOrd="13" destOrd="0" presId="urn:microsoft.com/office/officeart/2005/8/layout/cycle5"/>
    <dgm:cxn modelId="{3FC52171-B961-5E42-A09C-8AF3F78FA412}" type="presParOf" srcId="{D8439B88-D277-7C4A-B50D-203373DD6A4C}" destId="{AD8A3D7F-A836-0941-A373-9F3C13104F2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7149D3-0E0A-DE48-B8AB-585358521DEA}"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813DCAF5-7A79-0B4E-AAF9-9180C7BA979C}">
      <dgm:prSet/>
      <dgm:spPr/>
      <dgm:t>
        <a:bodyPr/>
        <a:lstStyle/>
        <a:p>
          <a:pPr rtl="0"/>
          <a:r>
            <a:rPr lang="en-US" dirty="0"/>
            <a:t>Planning</a:t>
          </a:r>
        </a:p>
      </dgm:t>
    </dgm:pt>
    <dgm:pt modelId="{1C70851F-165E-4040-878C-6192354ABFC1}" type="parTrans" cxnId="{CDB2A7BA-EB6E-B54E-BB74-2646195EE49A}">
      <dgm:prSet/>
      <dgm:spPr/>
      <dgm:t>
        <a:bodyPr/>
        <a:lstStyle/>
        <a:p>
          <a:endParaRPr lang="en-US"/>
        </a:p>
      </dgm:t>
    </dgm:pt>
    <dgm:pt modelId="{68E75F34-0A2A-1A40-989E-20CFC6943051}" type="sibTrans" cxnId="{CDB2A7BA-EB6E-B54E-BB74-2646195EE49A}">
      <dgm:prSet/>
      <dgm:spPr/>
      <dgm:t>
        <a:bodyPr/>
        <a:lstStyle/>
        <a:p>
          <a:endParaRPr lang="en-US"/>
        </a:p>
      </dgm:t>
    </dgm:pt>
    <dgm:pt modelId="{4A9ECD64-6682-454D-97D8-10F0FDD48475}">
      <dgm:prSet/>
      <dgm:spPr/>
      <dgm:t>
        <a:bodyPr/>
        <a:lstStyle/>
        <a:p>
          <a:pPr rtl="0"/>
          <a:r>
            <a:rPr lang="en-US" dirty="0"/>
            <a:t>Assessing</a:t>
          </a:r>
        </a:p>
      </dgm:t>
    </dgm:pt>
    <dgm:pt modelId="{DDC09ADD-0C26-8B4C-B957-EBAFE897AED2}" type="parTrans" cxnId="{6AD4A660-2D33-324B-BC96-32E51189B4D1}">
      <dgm:prSet/>
      <dgm:spPr/>
      <dgm:t>
        <a:bodyPr/>
        <a:lstStyle/>
        <a:p>
          <a:endParaRPr lang="en-US"/>
        </a:p>
      </dgm:t>
    </dgm:pt>
    <dgm:pt modelId="{835D03E5-7565-954B-A466-C7D59D946DB7}" type="sibTrans" cxnId="{6AD4A660-2D33-324B-BC96-32E51189B4D1}">
      <dgm:prSet/>
      <dgm:spPr/>
      <dgm:t>
        <a:bodyPr/>
        <a:lstStyle/>
        <a:p>
          <a:endParaRPr lang="en-US"/>
        </a:p>
      </dgm:t>
    </dgm:pt>
    <dgm:pt modelId="{1FCC6492-321B-2049-9304-9279787B95E4}">
      <dgm:prSet/>
      <dgm:spPr/>
      <dgm:t>
        <a:bodyPr/>
        <a:lstStyle/>
        <a:p>
          <a:r>
            <a:rPr lang="en-US" dirty="0"/>
            <a:t>Implementation</a:t>
          </a:r>
        </a:p>
      </dgm:t>
    </dgm:pt>
    <dgm:pt modelId="{9D460DD4-5F19-6843-AC70-A563A9B3DC2D}" type="parTrans" cxnId="{E4C26C4E-4072-2E40-A007-41442DB26F99}">
      <dgm:prSet/>
      <dgm:spPr/>
      <dgm:t>
        <a:bodyPr/>
        <a:lstStyle/>
        <a:p>
          <a:endParaRPr lang="en-US"/>
        </a:p>
      </dgm:t>
    </dgm:pt>
    <dgm:pt modelId="{84462A80-0D49-6D4F-A3CE-8C406518B355}" type="sibTrans" cxnId="{E4C26C4E-4072-2E40-A007-41442DB26F99}">
      <dgm:prSet/>
      <dgm:spPr/>
      <dgm:t>
        <a:bodyPr/>
        <a:lstStyle/>
        <a:p>
          <a:endParaRPr lang="en-US"/>
        </a:p>
      </dgm:t>
    </dgm:pt>
    <dgm:pt modelId="{82F202B9-1E80-CD4D-8097-1622D7EDF4F4}">
      <dgm:prSet/>
      <dgm:spPr/>
      <dgm:t>
        <a:bodyPr/>
        <a:lstStyle/>
        <a:p>
          <a:r>
            <a:rPr lang="en-US" dirty="0"/>
            <a:t>Reflecting</a:t>
          </a:r>
        </a:p>
      </dgm:t>
    </dgm:pt>
    <dgm:pt modelId="{2A84257D-9116-394C-A6DB-F367C0C14C3B}" type="parTrans" cxnId="{930EFC5F-B553-D544-A104-3B401F4EE896}">
      <dgm:prSet/>
      <dgm:spPr/>
      <dgm:t>
        <a:bodyPr/>
        <a:lstStyle/>
        <a:p>
          <a:endParaRPr lang="en-US"/>
        </a:p>
      </dgm:t>
    </dgm:pt>
    <dgm:pt modelId="{FB901789-1BFC-254A-B257-6AF30AD1C191}" type="sibTrans" cxnId="{930EFC5F-B553-D544-A104-3B401F4EE896}">
      <dgm:prSet/>
      <dgm:spPr/>
      <dgm:t>
        <a:bodyPr/>
        <a:lstStyle/>
        <a:p>
          <a:endParaRPr lang="en-US"/>
        </a:p>
      </dgm:t>
    </dgm:pt>
    <dgm:pt modelId="{7065D6AC-C582-FD4C-A774-1224CEDD5B6B}" type="pres">
      <dgm:prSet presAssocID="{D37149D3-0E0A-DE48-B8AB-585358521DEA}" presName="cycle" presStyleCnt="0">
        <dgm:presLayoutVars>
          <dgm:dir/>
          <dgm:resizeHandles val="exact"/>
        </dgm:presLayoutVars>
      </dgm:prSet>
      <dgm:spPr/>
    </dgm:pt>
    <dgm:pt modelId="{DA5CD2C7-4993-A24E-8A0A-564F92C02007}" type="pres">
      <dgm:prSet presAssocID="{813DCAF5-7A79-0B4E-AAF9-9180C7BA979C}" presName="node" presStyleLbl="node1" presStyleIdx="0" presStyleCnt="4">
        <dgm:presLayoutVars>
          <dgm:bulletEnabled val="1"/>
        </dgm:presLayoutVars>
      </dgm:prSet>
      <dgm:spPr/>
    </dgm:pt>
    <dgm:pt modelId="{CFB7C9D1-8EFE-954D-AC8B-780C100A3E6E}" type="pres">
      <dgm:prSet presAssocID="{813DCAF5-7A79-0B4E-AAF9-9180C7BA979C}" presName="spNode" presStyleCnt="0"/>
      <dgm:spPr/>
    </dgm:pt>
    <dgm:pt modelId="{29F93021-68AC-FA4C-80BC-3CD4C84C5B99}" type="pres">
      <dgm:prSet presAssocID="{68E75F34-0A2A-1A40-989E-20CFC6943051}" presName="sibTrans" presStyleLbl="sibTrans1D1" presStyleIdx="0" presStyleCnt="4"/>
      <dgm:spPr/>
    </dgm:pt>
    <dgm:pt modelId="{981A0EB7-BC0D-584E-A219-80EE515C9363}" type="pres">
      <dgm:prSet presAssocID="{1FCC6492-321B-2049-9304-9279787B95E4}" presName="node" presStyleLbl="node1" presStyleIdx="1" presStyleCnt="4">
        <dgm:presLayoutVars>
          <dgm:bulletEnabled val="1"/>
        </dgm:presLayoutVars>
      </dgm:prSet>
      <dgm:spPr/>
    </dgm:pt>
    <dgm:pt modelId="{7BE9E25A-E90F-E447-AA08-7B06CB2856A1}" type="pres">
      <dgm:prSet presAssocID="{1FCC6492-321B-2049-9304-9279787B95E4}" presName="spNode" presStyleCnt="0"/>
      <dgm:spPr/>
    </dgm:pt>
    <dgm:pt modelId="{2EC22261-49C1-0848-B6DB-D1A3895329D0}" type="pres">
      <dgm:prSet presAssocID="{84462A80-0D49-6D4F-A3CE-8C406518B355}" presName="sibTrans" presStyleLbl="sibTrans1D1" presStyleIdx="1" presStyleCnt="4"/>
      <dgm:spPr/>
    </dgm:pt>
    <dgm:pt modelId="{9896BE85-4002-E947-ACA8-CC1EE0BBA9F4}" type="pres">
      <dgm:prSet presAssocID="{4A9ECD64-6682-454D-97D8-10F0FDD48475}" presName="node" presStyleLbl="node1" presStyleIdx="2" presStyleCnt="4">
        <dgm:presLayoutVars>
          <dgm:bulletEnabled val="1"/>
        </dgm:presLayoutVars>
      </dgm:prSet>
      <dgm:spPr/>
    </dgm:pt>
    <dgm:pt modelId="{9403613F-8812-D346-B35F-4AA3ABA29C1F}" type="pres">
      <dgm:prSet presAssocID="{4A9ECD64-6682-454D-97D8-10F0FDD48475}" presName="spNode" presStyleCnt="0"/>
      <dgm:spPr/>
    </dgm:pt>
    <dgm:pt modelId="{AC84C28E-CAF6-F348-8E67-A38CCC77E0B5}" type="pres">
      <dgm:prSet presAssocID="{835D03E5-7565-954B-A466-C7D59D946DB7}" presName="sibTrans" presStyleLbl="sibTrans1D1" presStyleIdx="2" presStyleCnt="4"/>
      <dgm:spPr/>
    </dgm:pt>
    <dgm:pt modelId="{994D37D2-EA92-D645-80AB-C0B713E74F36}" type="pres">
      <dgm:prSet presAssocID="{82F202B9-1E80-CD4D-8097-1622D7EDF4F4}" presName="node" presStyleLbl="node1" presStyleIdx="3" presStyleCnt="4">
        <dgm:presLayoutVars>
          <dgm:bulletEnabled val="1"/>
        </dgm:presLayoutVars>
      </dgm:prSet>
      <dgm:spPr/>
    </dgm:pt>
    <dgm:pt modelId="{34FA0D8B-D2C8-4F4C-8778-65C32007B307}" type="pres">
      <dgm:prSet presAssocID="{82F202B9-1E80-CD4D-8097-1622D7EDF4F4}" presName="spNode" presStyleCnt="0"/>
      <dgm:spPr/>
    </dgm:pt>
    <dgm:pt modelId="{DF2F4880-E61B-904B-BBA7-9FE93D21E352}" type="pres">
      <dgm:prSet presAssocID="{FB901789-1BFC-254A-B257-6AF30AD1C191}" presName="sibTrans" presStyleLbl="sibTrans1D1" presStyleIdx="3" presStyleCnt="4"/>
      <dgm:spPr/>
    </dgm:pt>
  </dgm:ptLst>
  <dgm:cxnLst>
    <dgm:cxn modelId="{33197610-8CE1-184C-AEC8-5F33B520F1A6}" type="presOf" srcId="{4A9ECD64-6682-454D-97D8-10F0FDD48475}" destId="{9896BE85-4002-E947-ACA8-CC1EE0BBA9F4}" srcOrd="0" destOrd="0" presId="urn:microsoft.com/office/officeart/2005/8/layout/cycle5"/>
    <dgm:cxn modelId="{FDC67116-534F-3940-B8A0-570B8226C74F}" type="presOf" srcId="{68E75F34-0A2A-1A40-989E-20CFC6943051}" destId="{29F93021-68AC-FA4C-80BC-3CD4C84C5B99}" srcOrd="0" destOrd="0" presId="urn:microsoft.com/office/officeart/2005/8/layout/cycle5"/>
    <dgm:cxn modelId="{E4C26C4E-4072-2E40-A007-41442DB26F99}" srcId="{D37149D3-0E0A-DE48-B8AB-585358521DEA}" destId="{1FCC6492-321B-2049-9304-9279787B95E4}" srcOrd="1" destOrd="0" parTransId="{9D460DD4-5F19-6843-AC70-A563A9B3DC2D}" sibTransId="{84462A80-0D49-6D4F-A3CE-8C406518B355}"/>
    <dgm:cxn modelId="{930EFC5F-B553-D544-A104-3B401F4EE896}" srcId="{D37149D3-0E0A-DE48-B8AB-585358521DEA}" destId="{82F202B9-1E80-CD4D-8097-1622D7EDF4F4}" srcOrd="3" destOrd="0" parTransId="{2A84257D-9116-394C-A6DB-F367C0C14C3B}" sibTransId="{FB901789-1BFC-254A-B257-6AF30AD1C191}"/>
    <dgm:cxn modelId="{6AD4A660-2D33-324B-BC96-32E51189B4D1}" srcId="{D37149D3-0E0A-DE48-B8AB-585358521DEA}" destId="{4A9ECD64-6682-454D-97D8-10F0FDD48475}" srcOrd="2" destOrd="0" parTransId="{DDC09ADD-0C26-8B4C-B957-EBAFE897AED2}" sibTransId="{835D03E5-7565-954B-A466-C7D59D946DB7}"/>
    <dgm:cxn modelId="{EBD1866B-B9ED-DC42-A992-BE5FADA5BFBA}" type="presOf" srcId="{FB901789-1BFC-254A-B257-6AF30AD1C191}" destId="{DF2F4880-E61B-904B-BBA7-9FE93D21E352}" srcOrd="0" destOrd="0" presId="urn:microsoft.com/office/officeart/2005/8/layout/cycle5"/>
    <dgm:cxn modelId="{5187826F-CDB5-4147-BA55-5F848D91CEF7}" type="presOf" srcId="{835D03E5-7565-954B-A466-C7D59D946DB7}" destId="{AC84C28E-CAF6-F348-8E67-A38CCC77E0B5}" srcOrd="0" destOrd="0" presId="urn:microsoft.com/office/officeart/2005/8/layout/cycle5"/>
    <dgm:cxn modelId="{E50F0975-3F0F-BA41-9F15-B32E7688B03C}" type="presOf" srcId="{84462A80-0D49-6D4F-A3CE-8C406518B355}" destId="{2EC22261-49C1-0848-B6DB-D1A3895329D0}" srcOrd="0" destOrd="0" presId="urn:microsoft.com/office/officeart/2005/8/layout/cycle5"/>
    <dgm:cxn modelId="{9A67137B-940B-CD4D-AAC3-8459C92387BE}" type="presOf" srcId="{813DCAF5-7A79-0B4E-AAF9-9180C7BA979C}" destId="{DA5CD2C7-4993-A24E-8A0A-564F92C02007}" srcOrd="0" destOrd="0" presId="urn:microsoft.com/office/officeart/2005/8/layout/cycle5"/>
    <dgm:cxn modelId="{D91735A4-97A7-2A40-BB24-D875D4F3C569}" type="presOf" srcId="{82F202B9-1E80-CD4D-8097-1622D7EDF4F4}" destId="{994D37D2-EA92-D645-80AB-C0B713E74F36}" srcOrd="0" destOrd="0" presId="urn:microsoft.com/office/officeart/2005/8/layout/cycle5"/>
    <dgm:cxn modelId="{CDB2A7BA-EB6E-B54E-BB74-2646195EE49A}" srcId="{D37149D3-0E0A-DE48-B8AB-585358521DEA}" destId="{813DCAF5-7A79-0B4E-AAF9-9180C7BA979C}" srcOrd="0" destOrd="0" parTransId="{1C70851F-165E-4040-878C-6192354ABFC1}" sibTransId="{68E75F34-0A2A-1A40-989E-20CFC6943051}"/>
    <dgm:cxn modelId="{4F288AE4-D9CC-1C4E-BCDE-A41E5E763E7A}" type="presOf" srcId="{1FCC6492-321B-2049-9304-9279787B95E4}" destId="{981A0EB7-BC0D-584E-A219-80EE515C9363}" srcOrd="0" destOrd="0" presId="urn:microsoft.com/office/officeart/2005/8/layout/cycle5"/>
    <dgm:cxn modelId="{4303C3FA-C09D-FE4A-9675-4D7D89BD1C36}" type="presOf" srcId="{D37149D3-0E0A-DE48-B8AB-585358521DEA}" destId="{7065D6AC-C582-FD4C-A774-1224CEDD5B6B}" srcOrd="0" destOrd="0" presId="urn:microsoft.com/office/officeart/2005/8/layout/cycle5"/>
    <dgm:cxn modelId="{16E95AB2-D141-974C-863F-468F713873CB}" type="presParOf" srcId="{7065D6AC-C582-FD4C-A774-1224CEDD5B6B}" destId="{DA5CD2C7-4993-A24E-8A0A-564F92C02007}" srcOrd="0" destOrd="0" presId="urn:microsoft.com/office/officeart/2005/8/layout/cycle5"/>
    <dgm:cxn modelId="{0E51F16B-559C-174C-A311-7E9AF501E796}" type="presParOf" srcId="{7065D6AC-C582-FD4C-A774-1224CEDD5B6B}" destId="{CFB7C9D1-8EFE-954D-AC8B-780C100A3E6E}" srcOrd="1" destOrd="0" presId="urn:microsoft.com/office/officeart/2005/8/layout/cycle5"/>
    <dgm:cxn modelId="{AB878A26-C076-6543-8AAA-C605A01CCBB2}" type="presParOf" srcId="{7065D6AC-C582-FD4C-A774-1224CEDD5B6B}" destId="{29F93021-68AC-FA4C-80BC-3CD4C84C5B99}" srcOrd="2" destOrd="0" presId="urn:microsoft.com/office/officeart/2005/8/layout/cycle5"/>
    <dgm:cxn modelId="{B647940A-B10D-DA44-80D8-D1FF9C499E87}" type="presParOf" srcId="{7065D6AC-C582-FD4C-A774-1224CEDD5B6B}" destId="{981A0EB7-BC0D-584E-A219-80EE515C9363}" srcOrd="3" destOrd="0" presId="urn:microsoft.com/office/officeart/2005/8/layout/cycle5"/>
    <dgm:cxn modelId="{5314A77A-1370-494D-875A-1ECF9F404F9C}" type="presParOf" srcId="{7065D6AC-C582-FD4C-A774-1224CEDD5B6B}" destId="{7BE9E25A-E90F-E447-AA08-7B06CB2856A1}" srcOrd="4" destOrd="0" presId="urn:microsoft.com/office/officeart/2005/8/layout/cycle5"/>
    <dgm:cxn modelId="{2613D9D3-FEE4-A34A-AD8E-E05B7CC1BA0D}" type="presParOf" srcId="{7065D6AC-C582-FD4C-A774-1224CEDD5B6B}" destId="{2EC22261-49C1-0848-B6DB-D1A3895329D0}" srcOrd="5" destOrd="0" presId="urn:microsoft.com/office/officeart/2005/8/layout/cycle5"/>
    <dgm:cxn modelId="{C3EE36AE-574C-2544-A47C-03468942EA5D}" type="presParOf" srcId="{7065D6AC-C582-FD4C-A774-1224CEDD5B6B}" destId="{9896BE85-4002-E947-ACA8-CC1EE0BBA9F4}" srcOrd="6" destOrd="0" presId="urn:microsoft.com/office/officeart/2005/8/layout/cycle5"/>
    <dgm:cxn modelId="{D75A39F3-4D6A-C04B-BFBA-085399AD894D}" type="presParOf" srcId="{7065D6AC-C582-FD4C-A774-1224CEDD5B6B}" destId="{9403613F-8812-D346-B35F-4AA3ABA29C1F}" srcOrd="7" destOrd="0" presId="urn:microsoft.com/office/officeart/2005/8/layout/cycle5"/>
    <dgm:cxn modelId="{5ECF2A2F-D80C-9949-BBFA-06D7CE9E4E5E}" type="presParOf" srcId="{7065D6AC-C582-FD4C-A774-1224CEDD5B6B}" destId="{AC84C28E-CAF6-F348-8E67-A38CCC77E0B5}" srcOrd="8" destOrd="0" presId="urn:microsoft.com/office/officeart/2005/8/layout/cycle5"/>
    <dgm:cxn modelId="{587BAD0C-DA10-AD44-B099-A34959A73CAF}" type="presParOf" srcId="{7065D6AC-C582-FD4C-A774-1224CEDD5B6B}" destId="{994D37D2-EA92-D645-80AB-C0B713E74F36}" srcOrd="9" destOrd="0" presId="urn:microsoft.com/office/officeart/2005/8/layout/cycle5"/>
    <dgm:cxn modelId="{CA63AD27-9E74-A645-946D-F0EA7522C146}" type="presParOf" srcId="{7065D6AC-C582-FD4C-A774-1224CEDD5B6B}" destId="{34FA0D8B-D2C8-4F4C-8778-65C32007B307}" srcOrd="10" destOrd="0" presId="urn:microsoft.com/office/officeart/2005/8/layout/cycle5"/>
    <dgm:cxn modelId="{A860C8DE-6303-DD4A-911D-7A8271187B60}" type="presParOf" srcId="{7065D6AC-C582-FD4C-A774-1224CEDD5B6B}" destId="{DF2F4880-E61B-904B-BBA7-9FE93D21E352}"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A23DB-8868-E147-96C7-5D207A502F85}">
      <dsp:nvSpPr>
        <dsp:cNvPr id="0" name=""/>
        <dsp:cNvSpPr/>
      </dsp:nvSpPr>
      <dsp:spPr>
        <a:xfrm>
          <a:off x="2697226" y="-49446"/>
          <a:ext cx="1898183" cy="123226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Collect Information </a:t>
          </a:r>
        </a:p>
      </dsp:txBody>
      <dsp:txXfrm>
        <a:off x="2757380" y="10708"/>
        <a:ext cx="1777875" cy="1111956"/>
      </dsp:txXfrm>
    </dsp:sp>
    <dsp:sp modelId="{6EA35E4D-C3A3-4C43-8597-9EDFEE8408DA}">
      <dsp:nvSpPr>
        <dsp:cNvPr id="0" name=""/>
        <dsp:cNvSpPr/>
      </dsp:nvSpPr>
      <dsp:spPr>
        <a:xfrm>
          <a:off x="1603133" y="566685"/>
          <a:ext cx="4086369" cy="4086369"/>
        </a:xfrm>
        <a:custGeom>
          <a:avLst/>
          <a:gdLst/>
          <a:ahLst/>
          <a:cxnLst/>
          <a:rect l="0" t="0" r="0" b="0"/>
          <a:pathLst>
            <a:path>
              <a:moveTo>
                <a:pt x="3160493" y="332562"/>
              </a:moveTo>
              <a:arcTo wR="2043184" hR="2043184" stAng="18189055" swAng="1000976"/>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D14C01A-2B70-6B44-8C5E-1BB68A3E4A99}">
      <dsp:nvSpPr>
        <dsp:cNvPr id="0" name=""/>
        <dsp:cNvSpPr/>
      </dsp:nvSpPr>
      <dsp:spPr>
        <a:xfrm>
          <a:off x="4625447" y="1446899"/>
          <a:ext cx="1928111" cy="106318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Analyze data to create a learner profile</a:t>
          </a:r>
        </a:p>
      </dsp:txBody>
      <dsp:txXfrm>
        <a:off x="4677347" y="1498799"/>
        <a:ext cx="1824311" cy="959384"/>
      </dsp:txXfrm>
    </dsp:sp>
    <dsp:sp modelId="{04440B70-FE4A-AF42-B68F-20F104711316}">
      <dsp:nvSpPr>
        <dsp:cNvPr id="0" name=""/>
        <dsp:cNvSpPr/>
      </dsp:nvSpPr>
      <dsp:spPr>
        <a:xfrm>
          <a:off x="1603133" y="566685"/>
          <a:ext cx="4086369" cy="4086369"/>
        </a:xfrm>
        <a:custGeom>
          <a:avLst/>
          <a:gdLst/>
          <a:ahLst/>
          <a:cxnLst/>
          <a:rect l="0" t="0" r="0" b="0"/>
          <a:pathLst>
            <a:path>
              <a:moveTo>
                <a:pt x="4080917" y="2192353"/>
              </a:moveTo>
              <a:arcTo wR="2043184" hR="2043184" stAng="21851206" swAng="129139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BC92C24-9BB8-4741-B8FA-B8BBACEEDCD1}">
      <dsp:nvSpPr>
        <dsp:cNvPr id="0" name=""/>
        <dsp:cNvSpPr/>
      </dsp:nvSpPr>
      <dsp:spPr>
        <a:xfrm>
          <a:off x="3956792" y="3713567"/>
          <a:ext cx="1780961" cy="109854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Interpret and communicate</a:t>
          </a:r>
        </a:p>
      </dsp:txBody>
      <dsp:txXfrm>
        <a:off x="4010419" y="3767194"/>
        <a:ext cx="1673707" cy="991295"/>
      </dsp:txXfrm>
    </dsp:sp>
    <dsp:sp modelId="{A865E984-6E57-664E-AEE5-E858A5B88E33}">
      <dsp:nvSpPr>
        <dsp:cNvPr id="0" name=""/>
        <dsp:cNvSpPr/>
      </dsp:nvSpPr>
      <dsp:spPr>
        <a:xfrm>
          <a:off x="1603133" y="566685"/>
          <a:ext cx="4086369" cy="4086369"/>
        </a:xfrm>
        <a:custGeom>
          <a:avLst/>
          <a:gdLst/>
          <a:ahLst/>
          <a:cxnLst/>
          <a:rect l="0" t="0" r="0" b="0"/>
          <a:pathLst>
            <a:path>
              <a:moveTo>
                <a:pt x="2234156" y="4077425"/>
              </a:moveTo>
              <a:arcTo wR="2043184" hR="2043184" stAng="5078212" swAng="611587"/>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5A994C1-1C13-2A46-A964-5F96805747E4}">
      <dsp:nvSpPr>
        <dsp:cNvPr id="0" name=""/>
        <dsp:cNvSpPr/>
      </dsp:nvSpPr>
      <dsp:spPr>
        <a:xfrm>
          <a:off x="1536079" y="3751193"/>
          <a:ext cx="1818571" cy="102329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Collaboratively create an educational plan</a:t>
          </a:r>
        </a:p>
      </dsp:txBody>
      <dsp:txXfrm>
        <a:off x="1586032" y="3801146"/>
        <a:ext cx="1718665" cy="923390"/>
      </dsp:txXfrm>
    </dsp:sp>
    <dsp:sp modelId="{BCF5E08B-F6C5-4344-A8DD-796F5189C4F1}">
      <dsp:nvSpPr>
        <dsp:cNvPr id="0" name=""/>
        <dsp:cNvSpPr/>
      </dsp:nvSpPr>
      <dsp:spPr>
        <a:xfrm>
          <a:off x="1603133" y="566685"/>
          <a:ext cx="4086369" cy="4086369"/>
        </a:xfrm>
        <a:custGeom>
          <a:avLst/>
          <a:gdLst/>
          <a:ahLst/>
          <a:cxnLst/>
          <a:rect l="0" t="0" r="0" b="0"/>
          <a:pathLst>
            <a:path>
              <a:moveTo>
                <a:pt x="218978" y="2963442"/>
              </a:moveTo>
              <a:arcTo wR="2043184" hR="2043184" stAng="9193826" swAng="1331142"/>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28DAF3-CB57-AF43-8C61-4B966AA57F6F}">
      <dsp:nvSpPr>
        <dsp:cNvPr id="0" name=""/>
        <dsp:cNvSpPr/>
      </dsp:nvSpPr>
      <dsp:spPr>
        <a:xfrm>
          <a:off x="635229" y="1439997"/>
          <a:ext cx="2135809" cy="107698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Ongoing adjustments to implementation </a:t>
          </a:r>
        </a:p>
      </dsp:txBody>
      <dsp:txXfrm>
        <a:off x="687803" y="1492571"/>
        <a:ext cx="2030661" cy="971841"/>
      </dsp:txXfrm>
    </dsp:sp>
    <dsp:sp modelId="{AD8A3D7F-A836-0941-A373-9F3C13104F2F}">
      <dsp:nvSpPr>
        <dsp:cNvPr id="0" name=""/>
        <dsp:cNvSpPr/>
      </dsp:nvSpPr>
      <dsp:spPr>
        <a:xfrm>
          <a:off x="1603133" y="566685"/>
          <a:ext cx="4086369" cy="4086369"/>
        </a:xfrm>
        <a:custGeom>
          <a:avLst/>
          <a:gdLst/>
          <a:ahLst/>
          <a:cxnLst/>
          <a:rect l="0" t="0" r="0" b="0"/>
          <a:pathLst>
            <a:path>
              <a:moveTo>
                <a:pt x="486207" y="720148"/>
              </a:moveTo>
              <a:arcTo wR="2043184" hR="2043184" stAng="13221366" swAng="992327"/>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CD2C7-4993-A24E-8A0A-564F92C02007}">
      <dsp:nvSpPr>
        <dsp:cNvPr id="0" name=""/>
        <dsp:cNvSpPr/>
      </dsp:nvSpPr>
      <dsp:spPr>
        <a:xfrm>
          <a:off x="4408028" y="1348"/>
          <a:ext cx="1699542" cy="110470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Planning</a:t>
          </a:r>
        </a:p>
      </dsp:txBody>
      <dsp:txXfrm>
        <a:off x="4461955" y="55275"/>
        <a:ext cx="1591688" cy="996848"/>
      </dsp:txXfrm>
    </dsp:sp>
    <dsp:sp modelId="{29F93021-68AC-FA4C-80BC-3CD4C84C5B99}">
      <dsp:nvSpPr>
        <dsp:cNvPr id="0" name=""/>
        <dsp:cNvSpPr/>
      </dsp:nvSpPr>
      <dsp:spPr>
        <a:xfrm>
          <a:off x="3434059" y="553699"/>
          <a:ext cx="3647480" cy="3647480"/>
        </a:xfrm>
        <a:custGeom>
          <a:avLst/>
          <a:gdLst/>
          <a:ahLst/>
          <a:cxnLst/>
          <a:rect l="0" t="0" r="0" b="0"/>
          <a:pathLst>
            <a:path>
              <a:moveTo>
                <a:pt x="2907721" y="357106"/>
              </a:moveTo>
              <a:arcTo wR="1823740" hR="1823740" stAng="18388074" swAng="163236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81A0EB7-BC0D-584E-A219-80EE515C9363}">
      <dsp:nvSpPr>
        <dsp:cNvPr id="0" name=""/>
        <dsp:cNvSpPr/>
      </dsp:nvSpPr>
      <dsp:spPr>
        <a:xfrm>
          <a:off x="6231769" y="1825088"/>
          <a:ext cx="1699542" cy="110470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Implementation</a:t>
          </a:r>
        </a:p>
      </dsp:txBody>
      <dsp:txXfrm>
        <a:off x="6285696" y="1879015"/>
        <a:ext cx="1591688" cy="996848"/>
      </dsp:txXfrm>
    </dsp:sp>
    <dsp:sp modelId="{2EC22261-49C1-0848-B6DB-D1A3895329D0}">
      <dsp:nvSpPr>
        <dsp:cNvPr id="0" name=""/>
        <dsp:cNvSpPr/>
      </dsp:nvSpPr>
      <dsp:spPr>
        <a:xfrm>
          <a:off x="3434059" y="553699"/>
          <a:ext cx="3647480" cy="3647480"/>
        </a:xfrm>
        <a:custGeom>
          <a:avLst/>
          <a:gdLst/>
          <a:ahLst/>
          <a:cxnLst/>
          <a:rect l="0" t="0" r="0" b="0"/>
          <a:pathLst>
            <a:path>
              <a:moveTo>
                <a:pt x="3458330" y="2632531"/>
              </a:moveTo>
              <a:arcTo wR="1823740" hR="1823740" stAng="1579566" swAng="163236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896BE85-4002-E947-ACA8-CC1EE0BBA9F4}">
      <dsp:nvSpPr>
        <dsp:cNvPr id="0" name=""/>
        <dsp:cNvSpPr/>
      </dsp:nvSpPr>
      <dsp:spPr>
        <a:xfrm>
          <a:off x="4408028" y="3648829"/>
          <a:ext cx="1699542" cy="110470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Assessing</a:t>
          </a:r>
        </a:p>
      </dsp:txBody>
      <dsp:txXfrm>
        <a:off x="4461955" y="3702756"/>
        <a:ext cx="1591688" cy="996848"/>
      </dsp:txXfrm>
    </dsp:sp>
    <dsp:sp modelId="{AC84C28E-CAF6-F348-8E67-A38CCC77E0B5}">
      <dsp:nvSpPr>
        <dsp:cNvPr id="0" name=""/>
        <dsp:cNvSpPr/>
      </dsp:nvSpPr>
      <dsp:spPr>
        <a:xfrm>
          <a:off x="3434059" y="553699"/>
          <a:ext cx="3647480" cy="3647480"/>
        </a:xfrm>
        <a:custGeom>
          <a:avLst/>
          <a:gdLst/>
          <a:ahLst/>
          <a:cxnLst/>
          <a:rect l="0" t="0" r="0" b="0"/>
          <a:pathLst>
            <a:path>
              <a:moveTo>
                <a:pt x="739759" y="3290374"/>
              </a:moveTo>
              <a:arcTo wR="1823740" hR="1823740" stAng="7588074" swAng="163236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94D37D2-EA92-D645-80AB-C0B713E74F36}">
      <dsp:nvSpPr>
        <dsp:cNvPr id="0" name=""/>
        <dsp:cNvSpPr/>
      </dsp:nvSpPr>
      <dsp:spPr>
        <a:xfrm>
          <a:off x="2584288" y="1825088"/>
          <a:ext cx="1699542" cy="110470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Reflecting</a:t>
          </a:r>
        </a:p>
      </dsp:txBody>
      <dsp:txXfrm>
        <a:off x="2638215" y="1879015"/>
        <a:ext cx="1591688" cy="996848"/>
      </dsp:txXfrm>
    </dsp:sp>
    <dsp:sp modelId="{DF2F4880-E61B-904B-BBA7-9FE93D21E352}">
      <dsp:nvSpPr>
        <dsp:cNvPr id="0" name=""/>
        <dsp:cNvSpPr/>
      </dsp:nvSpPr>
      <dsp:spPr>
        <a:xfrm>
          <a:off x="3434059" y="553699"/>
          <a:ext cx="3647480" cy="3647480"/>
        </a:xfrm>
        <a:custGeom>
          <a:avLst/>
          <a:gdLst/>
          <a:ahLst/>
          <a:cxnLst/>
          <a:rect l="0" t="0" r="0" b="0"/>
          <a:pathLst>
            <a:path>
              <a:moveTo>
                <a:pt x="189150" y="1014948"/>
              </a:moveTo>
              <a:arcTo wR="1823740" hR="1823740" stAng="12379566" swAng="163236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6513F-066D-43AC-96F1-20CDB75EA761}" type="datetimeFigureOut">
              <a:rPr lang="en-US" smtClean="0"/>
              <a:t>11/18/19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A302D-99BB-408F-A4FB-9D3F69EF14F4}" type="slidenum">
              <a:rPr lang="en-US" smtClean="0"/>
              <a:t>‹#›</a:t>
            </a:fld>
            <a:endParaRPr lang="en-US" dirty="0"/>
          </a:p>
        </p:txBody>
      </p:sp>
    </p:spTree>
    <p:extLst>
      <p:ext uri="{BB962C8B-B14F-4D97-AF65-F5344CB8AC3E}">
        <p14:creationId xmlns:p14="http://schemas.microsoft.com/office/powerpoint/2010/main" val="138943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Good afternoon everyone and welcome to the fifth session in a series of</a:t>
            </a:r>
            <a:r>
              <a:rPr lang="en-US" b="0" baseline="0" dirty="0"/>
              <a:t> High-Leverage Practices professional learning</a:t>
            </a:r>
            <a:r>
              <a:rPr lang="en-US" b="0" dirty="0"/>
              <a:t>!</a:t>
            </a:r>
            <a:r>
              <a:rPr lang="en-US" b="0" baseline="0" dirty="0"/>
              <a:t> We are thrilled you have chosen to join us today! Before we dive deep into the webinar, we would like to take a moment to introduce ourselves.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9D6CF1-BCB8-4759-B2D5-6FD3B482A2A4}" type="slidenum">
              <a:rPr kumimoji="0" lang="en-US" sz="2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693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DBI</a:t>
            </a:r>
            <a:r>
              <a:rPr lang="en-US" b="1" dirty="0"/>
              <a:t> </a:t>
            </a:r>
            <a:r>
              <a:rPr lang="en-US" b="0" dirty="0"/>
              <a:t>is at the heart of a Multi-Tiered Support System and</a:t>
            </a:r>
            <a:r>
              <a:rPr lang="en-US" b="1" dirty="0"/>
              <a:t> </a:t>
            </a:r>
            <a:r>
              <a:rPr lang="en-US" b="0" dirty="0"/>
              <a:t>begins with a validated intervention program, which intensifies evidence-based core instruction for students.</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Progress monitoring data are collected frequently throughout instruction to determine responsiveness to the intervention. If students are not quite responding, a deeper dive into underlying causes through diagnostic assessment occurs.</a:t>
            </a:r>
            <a:r>
              <a:rPr lang="en-US" b="1" dirty="0">
                <a:cs typeface="Calibri"/>
              </a:rPr>
              <a:t> </a:t>
            </a:r>
            <a:r>
              <a:rPr lang="en-US" b="0" dirty="0">
                <a:cs typeface="Calibri"/>
              </a:rPr>
              <a:t>Additional information, through both formal diagnostic data and informal observation, is used to make changes to instruction and adapt the intervention for individual student strengths and needs. After changes are implemented, progress monitoring needs to continue to determine the effectiveness of the instructional changes and determine next steps. If the intervention is effective, continue. If not, return to Step 3. </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cs typeface="Calibri"/>
            </a:endParaRPr>
          </a:p>
          <a:p>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13</a:t>
            </a:fld>
            <a:endParaRPr lang="en-US" dirty="0"/>
          </a:p>
        </p:txBody>
      </p:sp>
    </p:spTree>
    <p:extLst>
      <p:ext uri="{BB962C8B-B14F-4D97-AF65-F5344CB8AC3E}">
        <p14:creationId xmlns:p14="http://schemas.microsoft.com/office/powerpoint/2010/main" val="392457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Considering the multiple steps involving data collection and analysis, how do you see collaboration among stakeholders (e.g.,</a:t>
            </a:r>
            <a:r>
              <a:rPr lang="en-US" baseline="0" dirty="0"/>
              <a:t> coteachers, administrators, parents)</a:t>
            </a:r>
            <a:r>
              <a:rPr lang="en-US" dirty="0"/>
              <a:t> as a necessary component</a:t>
            </a:r>
            <a:r>
              <a:rPr lang="en-US" baseline="0" dirty="0"/>
              <a:t> </a:t>
            </a:r>
            <a:r>
              <a:rPr lang="en-US" dirty="0"/>
              <a:t>in making the DBI process effective?</a:t>
            </a:r>
          </a:p>
        </p:txBody>
      </p:sp>
      <p:sp>
        <p:nvSpPr>
          <p:cNvPr id="4" name="Slide Number Placeholder 3"/>
          <p:cNvSpPr>
            <a:spLocks noGrp="1"/>
          </p:cNvSpPr>
          <p:nvPr>
            <p:ph type="sldNum" sz="quarter" idx="10"/>
          </p:nvPr>
        </p:nvSpPr>
        <p:spPr/>
        <p:txBody>
          <a:bodyPr/>
          <a:lstStyle/>
          <a:p>
            <a:fld id="{F19D6CF1-BCB8-4759-B2D5-6FD3B482A2A4}" type="slidenum">
              <a:rPr lang="en-US" smtClean="0"/>
              <a:t>14</a:t>
            </a:fld>
            <a:endParaRPr lang="en-US" dirty="0"/>
          </a:p>
        </p:txBody>
      </p:sp>
    </p:spTree>
    <p:extLst>
      <p:ext uri="{BB962C8B-B14F-4D97-AF65-F5344CB8AC3E}">
        <p14:creationId xmlns:p14="http://schemas.microsoft.com/office/powerpoint/2010/main" val="28716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63679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a:t>
            </a:r>
            <a:r>
              <a:rPr lang="en-US" i="1" baseline="0" dirty="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16</a:t>
            </a:fld>
            <a:endParaRPr lang="en-US" dirty="0"/>
          </a:p>
        </p:txBody>
      </p:sp>
    </p:spTree>
    <p:extLst>
      <p:ext uri="{BB962C8B-B14F-4D97-AF65-F5344CB8AC3E}">
        <p14:creationId xmlns:p14="http://schemas.microsoft.com/office/powerpoint/2010/main" val="2767103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17</a:t>
            </a:fld>
            <a:endParaRPr lang="en-US" dirty="0"/>
          </a:p>
        </p:txBody>
      </p:sp>
    </p:spTree>
    <p:extLst>
      <p:ext uri="{BB962C8B-B14F-4D97-AF65-F5344CB8AC3E}">
        <p14:creationId xmlns:p14="http://schemas.microsoft.com/office/powerpoint/2010/main" val="248364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18</a:t>
            </a:fld>
            <a:endParaRPr lang="en-US" dirty="0"/>
          </a:p>
        </p:txBody>
      </p:sp>
    </p:spTree>
    <p:extLst>
      <p:ext uri="{BB962C8B-B14F-4D97-AF65-F5344CB8AC3E}">
        <p14:creationId xmlns:p14="http://schemas.microsoft.com/office/powerpoint/2010/main" val="2573010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7">
              <a:defRPr/>
            </a:pP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47880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80917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85583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88729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high-leverage practices, or HLPs as they are commonly referred to, are identified teacher practices that are likely to result in improved student outcomes. HLPs consist of evidence-based strategies backed by decades of research.</a:t>
            </a:r>
            <a:r>
              <a:rPr lang="en-US" b="0" dirty="0"/>
              <a:t> T</a:t>
            </a:r>
            <a:r>
              <a:rPr lang="en-US" dirty="0"/>
              <a:t>hey are based on the premise that our students need teachers who are well equipped in each of four areas: collaboration, assessment, social/emotional behavior, and instruction. Effective educator practices often span across more than one area. Today we will discuss the role of collaboration, specifically diving into coplanning and analyzing student progress to make informed data-based decisions. </a:t>
            </a:r>
          </a:p>
        </p:txBody>
      </p:sp>
      <p:sp>
        <p:nvSpPr>
          <p:cNvPr id="4" name="Slide Number Placeholder 3"/>
          <p:cNvSpPr>
            <a:spLocks noGrp="1"/>
          </p:cNvSpPr>
          <p:nvPr>
            <p:ph type="sldNum" sz="quarter" idx="10"/>
          </p:nvPr>
        </p:nvSpPr>
        <p:spPr/>
        <p:txBody>
          <a:bodyPr/>
          <a:lstStyle/>
          <a:p>
            <a:fld id="{F19D6CF1-BCB8-4759-B2D5-6FD3B482A2A4}" type="slidenum">
              <a:rPr lang="en-US" smtClean="0"/>
              <a:t>3</a:t>
            </a:fld>
            <a:endParaRPr lang="en-US" dirty="0"/>
          </a:p>
        </p:txBody>
      </p:sp>
    </p:spTree>
    <p:extLst>
      <p:ext uri="{BB962C8B-B14F-4D97-AF65-F5344CB8AC3E}">
        <p14:creationId xmlns:p14="http://schemas.microsoft.com/office/powerpoint/2010/main" val="1851343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908185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17374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54106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26</a:t>
            </a:fld>
            <a:endParaRPr lang="en-US" dirty="0"/>
          </a:p>
        </p:txBody>
      </p:sp>
    </p:spTree>
    <p:extLst>
      <p:ext uri="{BB962C8B-B14F-4D97-AF65-F5344CB8AC3E}">
        <p14:creationId xmlns:p14="http://schemas.microsoft.com/office/powerpoint/2010/main" val="673496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27</a:t>
            </a:fld>
            <a:endParaRPr lang="en-US" dirty="0"/>
          </a:p>
        </p:txBody>
      </p:sp>
    </p:spTree>
    <p:extLst>
      <p:ext uri="{BB962C8B-B14F-4D97-AF65-F5344CB8AC3E}">
        <p14:creationId xmlns:p14="http://schemas.microsoft.com/office/powerpoint/2010/main" val="2088051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a:t>
            </a:r>
            <a:r>
              <a:rPr lang="en-US" i="1" baseline="0" dirty="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28</a:t>
            </a:fld>
            <a:endParaRPr lang="en-US" dirty="0"/>
          </a:p>
        </p:txBody>
      </p:sp>
    </p:spTree>
    <p:extLst>
      <p:ext uri="{BB962C8B-B14F-4D97-AF65-F5344CB8AC3E}">
        <p14:creationId xmlns:p14="http://schemas.microsoft.com/office/powerpoint/2010/main" val="2043099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29</a:t>
            </a:fld>
            <a:endParaRPr lang="en-US" dirty="0"/>
          </a:p>
        </p:txBody>
      </p:sp>
    </p:spTree>
    <p:extLst>
      <p:ext uri="{BB962C8B-B14F-4D97-AF65-F5344CB8AC3E}">
        <p14:creationId xmlns:p14="http://schemas.microsoft.com/office/powerpoint/2010/main" val="416815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a:t>
            </a:r>
            <a:r>
              <a:rPr lang="en-US" i="1" baseline="0" dirty="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30</a:t>
            </a:fld>
            <a:endParaRPr lang="en-US" dirty="0"/>
          </a:p>
        </p:txBody>
      </p:sp>
    </p:spTree>
    <p:extLst>
      <p:ext uri="{BB962C8B-B14F-4D97-AF65-F5344CB8AC3E}">
        <p14:creationId xmlns:p14="http://schemas.microsoft.com/office/powerpoint/2010/main" val="230688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31</a:t>
            </a:fld>
            <a:endParaRPr lang="en-US" dirty="0"/>
          </a:p>
        </p:txBody>
      </p:sp>
    </p:spTree>
    <p:extLst>
      <p:ext uri="{BB962C8B-B14F-4D97-AF65-F5344CB8AC3E}">
        <p14:creationId xmlns:p14="http://schemas.microsoft.com/office/powerpoint/2010/main" val="2322484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32</a:t>
            </a:fld>
            <a:endParaRPr lang="en-US" dirty="0"/>
          </a:p>
        </p:txBody>
      </p:sp>
    </p:spTree>
    <p:extLst>
      <p:ext uri="{BB962C8B-B14F-4D97-AF65-F5344CB8AC3E}">
        <p14:creationId xmlns:p14="http://schemas.microsoft.com/office/powerpoint/2010/main" val="354834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Resource from the book if needed:</a:t>
            </a:r>
          </a:p>
          <a:p>
            <a:endParaRPr lang="en-US" b="1" dirty="0"/>
          </a:p>
          <a:p>
            <a:pPr>
              <a:defRPr/>
            </a:pPr>
            <a:r>
              <a:rPr lang="en-US" b="1" i="0" dirty="0"/>
              <a:t>HLP 1: Collaborate With Professionals to Increase Student Success:</a:t>
            </a:r>
            <a:r>
              <a:rPr lang="en-US" b="1" i="1" dirty="0">
                <a:cs typeface="Calibri"/>
              </a:rPr>
              <a:t> </a:t>
            </a:r>
            <a:r>
              <a:rPr lang="en-US" dirty="0"/>
              <a:t>Collaboration with general education teachers, paraprofessionals, and support staff is necessary to support students’ learning toward measurable outcomes and facilitate students’ social and emotional well-being across all school environments and instructional settings (e.g., co-taught). Collaboration with individuals or teams requires the use of effective collaboration behaviors (e.g., sharing ideas, active listening, questioning, planning, problem solving, negotiating) to develop and adjust instructional or behavioral plans based on student data, and the coordination of expectations, responsibilities, and resources to maximize student learning.</a:t>
            </a:r>
            <a:endParaRPr lang="en-US" i="1" dirty="0">
              <a:cs typeface="Calibri"/>
            </a:endParaRPr>
          </a:p>
          <a:p>
            <a:endParaRPr lang="en-US" b="1" i="1" dirty="0"/>
          </a:p>
          <a:p>
            <a:r>
              <a:rPr lang="en-US" b="1" i="0" dirty="0"/>
              <a:t>HLP 4: Use Multiple Sources of Information to Develop a Comprehensive Understanding of a Student’s Strengths and Needs:</a:t>
            </a:r>
            <a:r>
              <a:rPr lang="en-US" i="0" dirty="0"/>
              <a:t> To develop a deep understanding of a student’s learning needs, special educators compile a comprehensive learner profile by using a variety of assessment measures and other sources (e.g., information from parents, general educators, other stakeholders) that are sensitive to language and culture to (a) analyze and describe students’ strengths and needs and (b) analyze the school-based learning environments to determine potential supports and barriers to students’ academic progress. Teachers should collect, aggregate, and interpret data from multiple sources (e.g., informal and formal observations, work samples, curriculum-based measures, functional behavior assessment, school files, analysis of curriculum, information from families, other data sources). This information is used to create an individualized profile of a student’s strengths and needs.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9D6CF1-BCB8-4759-B2D5-6FD3B482A2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7283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33</a:t>
            </a:fld>
            <a:endParaRPr lang="en-US" dirty="0"/>
          </a:p>
        </p:txBody>
      </p:sp>
    </p:spTree>
    <p:extLst>
      <p:ext uri="{BB962C8B-B14F-4D97-AF65-F5344CB8AC3E}">
        <p14:creationId xmlns:p14="http://schemas.microsoft.com/office/powerpoint/2010/main" val="771560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386D2-1E71-4075-9D7D-376A8ADC3DB5}" type="slidenum">
              <a:rPr lang="en-US" smtClean="0"/>
              <a:t>36</a:t>
            </a:fld>
            <a:endParaRPr lang="en-US" dirty="0"/>
          </a:p>
        </p:txBody>
      </p:sp>
    </p:spTree>
    <p:extLst>
      <p:ext uri="{BB962C8B-B14F-4D97-AF65-F5344CB8AC3E}">
        <p14:creationId xmlns:p14="http://schemas.microsoft.com/office/powerpoint/2010/main" val="2569723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4088B0-5AFD-D845-B801-7876A0132E93}" type="slidenum">
              <a:rPr lang="en-US" smtClean="0"/>
              <a:pPr/>
              <a:t>37</a:t>
            </a:fld>
            <a:endParaRPr lang="en-US" dirty="0"/>
          </a:p>
        </p:txBody>
      </p:sp>
    </p:spTree>
    <p:extLst>
      <p:ext uri="{BB962C8B-B14F-4D97-AF65-F5344CB8AC3E}">
        <p14:creationId xmlns:p14="http://schemas.microsoft.com/office/powerpoint/2010/main" val="4025911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38</a:t>
            </a:fld>
            <a:endParaRPr lang="en-US" dirty="0"/>
          </a:p>
        </p:txBody>
      </p:sp>
    </p:spTree>
    <p:extLst>
      <p:ext uri="{BB962C8B-B14F-4D97-AF65-F5344CB8AC3E}">
        <p14:creationId xmlns:p14="http://schemas.microsoft.com/office/powerpoint/2010/main" val="41463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a:t>
            </a:r>
            <a:endParaRPr lang="en-US" dirty="0"/>
          </a:p>
          <a:p>
            <a:r>
              <a:rPr lang="en-US" dirty="0"/>
              <a:t>Mentor develops the core of the lesson, whereas the fellow finds an applet that can be used to demonstrate a concept, brings some higher order questions from the literature to the planning session, finds a video of a real-world application, or changes the context of a problem to one more pertinent to high school students. The pair builds the lesson from these instructional components.</a:t>
            </a:r>
          </a:p>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43</a:t>
            </a:fld>
            <a:endParaRPr lang="en-US" dirty="0"/>
          </a:p>
        </p:txBody>
      </p:sp>
    </p:spTree>
    <p:extLst>
      <p:ext uri="{BB962C8B-B14F-4D97-AF65-F5344CB8AC3E}">
        <p14:creationId xmlns:p14="http://schemas.microsoft.com/office/powerpoint/2010/main" val="877579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Coteachers take responsibility for about half of the components of the lesson plan. Then they complete the plan collaboratively. </a:t>
            </a:r>
          </a:p>
          <a:p>
            <a:br>
              <a:rPr lang="en-US" dirty="0"/>
            </a:br>
            <a:r>
              <a:rPr lang="en-US" b="1" dirty="0"/>
              <a:t>Examples:</a:t>
            </a:r>
            <a:endParaRPr lang="en-US" dirty="0"/>
          </a:p>
          <a:p>
            <a:pPr marL="171450" indent="-171450" fontAlgn="base">
              <a:buFont typeface="Arial" panose="020B0604020202020204" pitchFamily="34" charset="0"/>
              <a:buChar char="•"/>
            </a:pPr>
            <a:r>
              <a:rPr lang="en-US" dirty="0"/>
              <a:t>One teacher develops a hands-on task, and the other develops a presentation of the content.</a:t>
            </a:r>
          </a:p>
          <a:p>
            <a:pPr marL="171450" indent="-171450" fontAlgn="base">
              <a:buFont typeface="Arial" panose="020B0604020202020204" pitchFamily="34" charset="0"/>
              <a:buChar char="•"/>
            </a:pPr>
            <a:r>
              <a:rPr lang="en-US" dirty="0"/>
              <a:t>Coteachers divide responsibility for the motivation, examples, assessment, and connections in a lesson.</a:t>
            </a:r>
          </a:p>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44</a:t>
            </a:fld>
            <a:endParaRPr lang="en-US" dirty="0"/>
          </a:p>
        </p:txBody>
      </p:sp>
    </p:spTree>
    <p:extLst>
      <p:ext uri="{BB962C8B-B14F-4D97-AF65-F5344CB8AC3E}">
        <p14:creationId xmlns:p14="http://schemas.microsoft.com/office/powerpoint/2010/main" val="1861542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Examples:</a:t>
            </a:r>
            <a:endParaRPr lang="en-US" dirty="0"/>
          </a:p>
          <a:p>
            <a:pPr marL="171450" indent="-171450">
              <a:buFont typeface="Arial" panose="020B0604020202020204" pitchFamily="34" charset="0"/>
              <a:buChar char="•"/>
            </a:pPr>
            <a:r>
              <a:rPr lang="en-US" dirty="0"/>
              <a:t>Mentor reflects on a task to motivate a lesson on geometric transformations, discussing technologies that might be useful and pointing to a source of examples. Fellow writes the plan.</a:t>
            </a:r>
          </a:p>
          <a:p>
            <a:pPr marL="171450" indent="-171450">
              <a:buFont typeface="Arial" panose="020B0604020202020204" pitchFamily="34" charset="0"/>
              <a:buChar char="•"/>
            </a:pPr>
            <a:r>
              <a:rPr lang="en-US" dirty="0"/>
              <a:t>Mentor reflects on a task or activity to support the learning of atomic structure, etc.</a:t>
            </a:r>
          </a:p>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45</a:t>
            </a:fld>
            <a:endParaRPr lang="en-US" dirty="0"/>
          </a:p>
        </p:txBody>
      </p:sp>
    </p:spTree>
    <p:extLst>
      <p:ext uri="{BB962C8B-B14F-4D97-AF65-F5344CB8AC3E}">
        <p14:creationId xmlns:p14="http://schemas.microsoft.com/office/powerpoint/2010/main" val="689961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feedback is perhaps the approach most used in traditional mentor-fellow settings. One teacher provides a lesson, and the other gives feedback on it. What might be different is for the mentor to provide a lesson for the fellow to reflect on and critique. </a:t>
            </a:r>
          </a:p>
          <a:p>
            <a:br>
              <a:rPr lang="en-US" dirty="0"/>
            </a:br>
            <a:r>
              <a:rPr lang="en-US" b="1" dirty="0"/>
              <a:t>Examples:</a:t>
            </a:r>
            <a:endParaRPr lang="en-US" dirty="0"/>
          </a:p>
          <a:p>
            <a:pPr marL="171450" indent="-171450" fontAlgn="base">
              <a:buFont typeface="Arial" panose="020B0604020202020204" pitchFamily="34" charset="0"/>
              <a:buChar char="•"/>
            </a:pPr>
            <a:r>
              <a:rPr lang="en-US" dirty="0"/>
              <a:t>The mentor prepares a lesson on solving systems of equations, and the fellow provides feedback on the set of examples chosen. </a:t>
            </a:r>
          </a:p>
          <a:p>
            <a:pPr marL="171450" indent="-171450" fontAlgn="base">
              <a:buFont typeface="Arial" panose="020B0604020202020204" pitchFamily="34" charset="0"/>
              <a:buChar char="•"/>
            </a:pPr>
            <a:r>
              <a:rPr lang="en-US" dirty="0"/>
              <a:t>In chemistry, the mentor uses equations to solve stoichiometry problems. The colleague selects and works examples for the lesson; the mentor offers alternatives (examples or approaches).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46</a:t>
            </a:fld>
            <a:endParaRPr lang="en-US" dirty="0"/>
          </a:p>
        </p:txBody>
      </p:sp>
    </p:spTree>
    <p:extLst>
      <p:ext uri="{BB962C8B-B14F-4D97-AF65-F5344CB8AC3E}">
        <p14:creationId xmlns:p14="http://schemas.microsoft.com/office/powerpoint/2010/main" val="1165559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member of the coteaching team develops a lesson plan and then together they discuss and integrate both lessons into one plan. </a:t>
            </a:r>
          </a:p>
          <a:p>
            <a:br>
              <a:rPr lang="en-US" dirty="0"/>
            </a:br>
            <a:r>
              <a:rPr lang="en-US" b="1" dirty="0"/>
              <a:t>Example:</a:t>
            </a:r>
            <a:endParaRPr lang="en-US" dirty="0"/>
          </a:p>
          <a:p>
            <a:r>
              <a:rPr lang="en-US" dirty="0"/>
              <a:t>Both teachers brainstorm independently to develop a lesson and then together create the plan to be implemented.</a:t>
            </a:r>
          </a:p>
          <a:p>
            <a:endParaRPr lang="en-US" dirty="0"/>
          </a:p>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47</a:t>
            </a:fld>
            <a:endParaRPr lang="en-US" dirty="0"/>
          </a:p>
        </p:txBody>
      </p:sp>
    </p:spTree>
    <p:extLst>
      <p:ext uri="{BB962C8B-B14F-4D97-AF65-F5344CB8AC3E}">
        <p14:creationId xmlns:p14="http://schemas.microsoft.com/office/powerpoint/2010/main" val="924941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teachers actively plan at the same time and in the same space with no clear distinction of who takes leadership. </a:t>
            </a:r>
          </a:p>
          <a:p>
            <a:br>
              <a:rPr lang="en-US" dirty="0"/>
            </a:br>
            <a:r>
              <a:rPr lang="en-US" b="1" dirty="0"/>
              <a:t>Example:</a:t>
            </a:r>
            <a:endParaRPr lang="en-US" dirty="0"/>
          </a:p>
          <a:p>
            <a:r>
              <a:rPr lang="en-US" dirty="0"/>
              <a:t>Coteachers plan a lesson by coming together with the lesson idea and a few notes on goals for the lesson. The coteachers discuss likely student difficulties, a possible sequence of tasks, and strategies for keeping the cognitive demand of the lesson at a high level.</a:t>
            </a:r>
          </a:p>
          <a:p>
            <a:endParaRPr lang="en-US" dirty="0"/>
          </a:p>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48</a:t>
            </a:fld>
            <a:endParaRPr lang="en-US" dirty="0"/>
          </a:p>
        </p:txBody>
      </p:sp>
    </p:spTree>
    <p:extLst>
      <p:ext uri="{BB962C8B-B14F-4D97-AF65-F5344CB8AC3E}">
        <p14:creationId xmlns:p14="http://schemas.microsoft.com/office/powerpoint/2010/main" val="28166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Informal and formal assessment measures, including ongoing progress monitoring, provide critical information for educators to make instructional decisions. Once data are collected, they have to be </a:t>
            </a:r>
            <a:r>
              <a:rPr lang="en-US" i="1" dirty="0"/>
              <a:t>used</a:t>
            </a:r>
            <a:r>
              <a:rPr lang="en-US" dirty="0"/>
              <a:t> to drive decisions. When we think of students both with and without disabilities, there are typically numerous adults involved in their education. General education teachers, special education teachers, parents and/or guardians, school psychologists, other service providers, English for speakers of other languages teachers, interventionists—the list goes on. Each individual holds critical information unique to his or her perspective. </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9D6CF1-BCB8-4759-B2D5-6FD3B482A2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875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49</a:t>
            </a:fld>
            <a:endParaRPr lang="en-US" dirty="0"/>
          </a:p>
        </p:txBody>
      </p:sp>
    </p:spTree>
    <p:extLst>
      <p:ext uri="{BB962C8B-B14F-4D97-AF65-F5344CB8AC3E}">
        <p14:creationId xmlns:p14="http://schemas.microsoft.com/office/powerpoint/2010/main" val="3170895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745" lvl="1" indent="0">
              <a:buFont typeface="Wingdings 2,Sans-Serif"/>
              <a:buNone/>
            </a:pPr>
            <a:endParaRPr lang="en-US" dirty="0"/>
          </a:p>
        </p:txBody>
      </p:sp>
      <p:sp>
        <p:nvSpPr>
          <p:cNvPr id="4" name="Slide Number Placeholder 3"/>
          <p:cNvSpPr>
            <a:spLocks noGrp="1"/>
          </p:cNvSpPr>
          <p:nvPr>
            <p:ph type="sldNum" sz="quarter" idx="5"/>
          </p:nvPr>
        </p:nvSpPr>
        <p:spPr/>
        <p:txBody>
          <a:bodyPr/>
          <a:lstStyle/>
          <a:p>
            <a:fld id="{DEE386D2-1E71-4075-9D7D-376A8ADC3DB5}" type="slidenum">
              <a:rPr lang="en-US" smtClean="0"/>
              <a:t>50</a:t>
            </a:fld>
            <a:endParaRPr lang="en-US" dirty="0"/>
          </a:p>
        </p:txBody>
      </p:sp>
    </p:spTree>
    <p:extLst>
      <p:ext uri="{BB962C8B-B14F-4D97-AF65-F5344CB8AC3E}">
        <p14:creationId xmlns:p14="http://schemas.microsoft.com/office/powerpoint/2010/main" val="849139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51</a:t>
            </a:fld>
            <a:endParaRPr lang="en-US" dirty="0"/>
          </a:p>
        </p:txBody>
      </p:sp>
    </p:spTree>
    <p:extLst>
      <p:ext uri="{BB962C8B-B14F-4D97-AF65-F5344CB8AC3E}">
        <p14:creationId xmlns:p14="http://schemas.microsoft.com/office/powerpoint/2010/main" val="4279029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52</a:t>
            </a:fld>
            <a:endParaRPr lang="en-US" dirty="0"/>
          </a:p>
        </p:txBody>
      </p:sp>
    </p:spTree>
    <p:extLst>
      <p:ext uri="{BB962C8B-B14F-4D97-AF65-F5344CB8AC3E}">
        <p14:creationId xmlns:p14="http://schemas.microsoft.com/office/powerpoint/2010/main" val="15625715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53</a:t>
            </a:fld>
            <a:endParaRPr lang="en-US" dirty="0"/>
          </a:p>
        </p:txBody>
      </p:sp>
    </p:spTree>
    <p:extLst>
      <p:ext uri="{BB962C8B-B14F-4D97-AF65-F5344CB8AC3E}">
        <p14:creationId xmlns:p14="http://schemas.microsoft.com/office/powerpoint/2010/main" val="1354259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54</a:t>
            </a:fld>
            <a:endParaRPr lang="en-US" dirty="0"/>
          </a:p>
        </p:txBody>
      </p:sp>
    </p:spTree>
    <p:extLst>
      <p:ext uri="{BB962C8B-B14F-4D97-AF65-F5344CB8AC3E}">
        <p14:creationId xmlns:p14="http://schemas.microsoft.com/office/powerpoint/2010/main" val="4161404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EE386D2-1E71-4075-9D7D-376A8ADC3DB5}" type="slidenum">
              <a:rPr lang="en-US" smtClean="0"/>
              <a:t>55</a:t>
            </a:fld>
            <a:endParaRPr lang="en-US" dirty="0"/>
          </a:p>
        </p:txBody>
      </p:sp>
    </p:spTree>
    <p:extLst>
      <p:ext uri="{BB962C8B-B14F-4D97-AF65-F5344CB8AC3E}">
        <p14:creationId xmlns:p14="http://schemas.microsoft.com/office/powerpoint/2010/main" val="1898867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386D2-1E71-4075-9D7D-376A8ADC3DB5}" type="slidenum">
              <a:rPr lang="en-US" smtClean="0"/>
              <a:t>56</a:t>
            </a:fld>
            <a:endParaRPr lang="en-US" dirty="0"/>
          </a:p>
        </p:txBody>
      </p:sp>
    </p:spTree>
    <p:extLst>
      <p:ext uri="{BB962C8B-B14F-4D97-AF65-F5344CB8AC3E}">
        <p14:creationId xmlns:p14="http://schemas.microsoft.com/office/powerpoint/2010/main" val="1686180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6CF1-BCB8-4759-B2D5-6FD3B482A2A4}" type="slidenum">
              <a:rPr lang="en-US" smtClean="0"/>
              <a:t>59</a:t>
            </a:fld>
            <a:endParaRPr lang="en-US" dirty="0"/>
          </a:p>
        </p:txBody>
      </p:sp>
    </p:spTree>
    <p:extLst>
      <p:ext uri="{BB962C8B-B14F-4D97-AF65-F5344CB8AC3E}">
        <p14:creationId xmlns:p14="http://schemas.microsoft.com/office/powerpoint/2010/main" val="347034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7</a:t>
            </a:fld>
            <a:endParaRPr lang="en-US" dirty="0"/>
          </a:p>
        </p:txBody>
      </p:sp>
    </p:spTree>
    <p:extLst>
      <p:ext uri="{BB962C8B-B14F-4D97-AF65-F5344CB8AC3E}">
        <p14:creationId xmlns:p14="http://schemas.microsoft.com/office/powerpoint/2010/main" val="369194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386D2-1E71-4075-9D7D-376A8ADC3DB5}" type="slidenum">
              <a:rPr lang="en-US" smtClean="0"/>
              <a:t>9</a:t>
            </a:fld>
            <a:endParaRPr lang="en-US" dirty="0"/>
          </a:p>
        </p:txBody>
      </p:sp>
    </p:spTree>
    <p:extLst>
      <p:ext uri="{BB962C8B-B14F-4D97-AF65-F5344CB8AC3E}">
        <p14:creationId xmlns:p14="http://schemas.microsoft.com/office/powerpoint/2010/main" val="66103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4287" lvl="1" indent="-462144">
              <a:buFont typeface="Wingdings" pitchFamily="2" charset="2"/>
              <a:buChar char="§"/>
              <a:defRPr/>
            </a:pPr>
            <a:endParaRPr lang="en-US" sz="13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10</a:t>
            </a:fld>
            <a:endParaRPr lang="en-US" dirty="0"/>
          </a:p>
        </p:txBody>
      </p:sp>
    </p:spTree>
    <p:extLst>
      <p:ext uri="{BB962C8B-B14F-4D97-AF65-F5344CB8AC3E}">
        <p14:creationId xmlns:p14="http://schemas.microsoft.com/office/powerpoint/2010/main" val="377628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11</a:t>
            </a:fld>
            <a:endParaRPr lang="en-US" dirty="0"/>
          </a:p>
        </p:txBody>
      </p:sp>
    </p:spTree>
    <p:extLst>
      <p:ext uri="{BB962C8B-B14F-4D97-AF65-F5344CB8AC3E}">
        <p14:creationId xmlns:p14="http://schemas.microsoft.com/office/powerpoint/2010/main" val="294020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386D2-1E71-4075-9D7D-376A8ADC3DB5}" type="slidenum">
              <a:rPr lang="en-US" smtClean="0"/>
              <a:t>12</a:t>
            </a:fld>
            <a:endParaRPr lang="en-US" dirty="0"/>
          </a:p>
        </p:txBody>
      </p:sp>
    </p:spTree>
    <p:extLst>
      <p:ext uri="{BB962C8B-B14F-4D97-AF65-F5344CB8AC3E}">
        <p14:creationId xmlns:p14="http://schemas.microsoft.com/office/powerpoint/2010/main" val="383772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7CA7-2A6F-5641-A47D-F79C6001A9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77A34-DCEB-EB4E-AC08-724C3B137F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AA520D-C919-834A-8E5B-32DBD9FFAB16}"/>
              </a:ext>
            </a:extLst>
          </p:cNvPr>
          <p:cNvSpPr>
            <a:spLocks noGrp="1"/>
          </p:cNvSpPr>
          <p:nvPr>
            <p:ph type="dt" sz="half" idx="10"/>
          </p:nvPr>
        </p:nvSpPr>
        <p:spPr/>
        <p:txBody>
          <a:bodyPr/>
          <a:lstStyle/>
          <a:p>
            <a:fld id="{9AB3A824-1A51-4B26-AD58-A6D8E14F6C04}" type="datetimeFigureOut">
              <a:rPr lang="en-US" smtClean="0"/>
              <a:t>11/18/19</a:t>
            </a:fld>
            <a:endParaRPr lang="en-US" dirty="0"/>
          </a:p>
        </p:txBody>
      </p:sp>
      <p:sp>
        <p:nvSpPr>
          <p:cNvPr id="5" name="Footer Placeholder 4">
            <a:extLst>
              <a:ext uri="{FF2B5EF4-FFF2-40B4-BE49-F238E27FC236}">
                <a16:creationId xmlns:a16="http://schemas.microsoft.com/office/drawing/2014/main" id="{86A7A6C5-D557-B14F-AB9B-C3ADC5FB93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70C052-4617-CD41-AE83-BC4143CF7F4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277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A26F-8FE6-914E-BA68-CB737B520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4E19C2-0650-3842-B28A-C9DBF346DD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7F78E-F083-4E4B-BC63-A22DCF2CE1B4}"/>
              </a:ext>
            </a:extLst>
          </p:cNvPr>
          <p:cNvSpPr>
            <a:spLocks noGrp="1"/>
          </p:cNvSpPr>
          <p:nvPr>
            <p:ph type="dt" sz="half" idx="10"/>
          </p:nvPr>
        </p:nvSpPr>
        <p:spPr/>
        <p:txBody>
          <a:bodyPr/>
          <a:lstStyle/>
          <a:p>
            <a:fld id="{D857E33E-8B18-4087-B112-809917729534}" type="datetimeFigureOut">
              <a:rPr lang="en-US" smtClean="0"/>
              <a:t>11/18/19</a:t>
            </a:fld>
            <a:endParaRPr lang="en-US" dirty="0"/>
          </a:p>
        </p:txBody>
      </p:sp>
      <p:sp>
        <p:nvSpPr>
          <p:cNvPr id="5" name="Footer Placeholder 4">
            <a:extLst>
              <a:ext uri="{FF2B5EF4-FFF2-40B4-BE49-F238E27FC236}">
                <a16:creationId xmlns:a16="http://schemas.microsoft.com/office/drawing/2014/main" id="{6F64EE53-9B9C-1146-ACE3-B09EDFF677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D65FE6-034C-5047-83B9-52A6C1E81E9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127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4462B8-6741-0946-8109-9F7C83241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D0D202-F54B-8749-85D9-A84C97F99B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CB3F2-C250-CF47-B324-6EA982B2BD26}"/>
              </a:ext>
            </a:extLst>
          </p:cNvPr>
          <p:cNvSpPr>
            <a:spLocks noGrp="1"/>
          </p:cNvSpPr>
          <p:nvPr>
            <p:ph type="dt" sz="half" idx="10"/>
          </p:nvPr>
        </p:nvSpPr>
        <p:spPr/>
        <p:txBody>
          <a:bodyPr/>
          <a:lstStyle/>
          <a:p>
            <a:fld id="{D3FFE419-2371-464F-8239-3959401C3561}" type="datetimeFigureOut">
              <a:rPr lang="en-US" smtClean="0"/>
              <a:t>11/18/19</a:t>
            </a:fld>
            <a:endParaRPr lang="en-US" dirty="0"/>
          </a:p>
        </p:txBody>
      </p:sp>
      <p:sp>
        <p:nvSpPr>
          <p:cNvPr id="5" name="Footer Placeholder 4">
            <a:extLst>
              <a:ext uri="{FF2B5EF4-FFF2-40B4-BE49-F238E27FC236}">
                <a16:creationId xmlns:a16="http://schemas.microsoft.com/office/drawing/2014/main" id="{2FF168B0-345F-474C-ABCA-31FF189B41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8611CD-A35E-5246-B12D-31F50C7EA17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05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162445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65937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303216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3860-8392-CC44-A6EC-BD10B62F60EE}"/>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FA090C6-FC55-834E-B6F3-6C2E82A8358B}"/>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5CE593-771C-8446-B40E-3F546ED32C92}"/>
              </a:ext>
            </a:extLst>
          </p:cNvPr>
          <p:cNvSpPr>
            <a:spLocks noGrp="1"/>
          </p:cNvSpPr>
          <p:nvPr>
            <p:ph type="dt" sz="half" idx="10"/>
          </p:nvPr>
        </p:nvSpPr>
        <p:spPr/>
        <p:txBody>
          <a:bodyPr/>
          <a:lstStyle/>
          <a:p>
            <a:fld id="{97D162C4-EDD9-4389-A98B-B87ECEA2A816}" type="datetimeFigureOut">
              <a:rPr lang="en-US" smtClean="0"/>
              <a:t>11/18/19</a:t>
            </a:fld>
            <a:endParaRPr lang="en-US" dirty="0"/>
          </a:p>
        </p:txBody>
      </p:sp>
      <p:sp>
        <p:nvSpPr>
          <p:cNvPr id="5" name="Footer Placeholder 4">
            <a:extLst>
              <a:ext uri="{FF2B5EF4-FFF2-40B4-BE49-F238E27FC236}">
                <a16:creationId xmlns:a16="http://schemas.microsoft.com/office/drawing/2014/main" id="{03B10EC7-B11B-E447-BC4B-501F912E16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CC8B17-84AD-8F40-93AA-E2F45AD1EA5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45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8862-1046-3F49-9750-A35569F44A69}"/>
              </a:ext>
            </a:extLst>
          </p:cNvPr>
          <p:cNvSpPr>
            <a:spLocks noGrp="1"/>
          </p:cNvSpPr>
          <p:nvPr>
            <p:ph type="title"/>
          </p:nvPr>
        </p:nvSpPr>
        <p:spPr>
          <a:xfrm>
            <a:off x="831850" y="1709738"/>
            <a:ext cx="10515600" cy="2852737"/>
          </a:xfrm>
        </p:spPr>
        <p:txBody>
          <a:bodyPr anchor="b"/>
          <a:lstStyle>
            <a:lvl1pPr>
              <a:defRPr sz="600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3819B0D4-D5F3-FE4D-AAC1-FCA484C801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084C7-D479-8747-9251-16C0CB6D2097}"/>
              </a:ext>
            </a:extLst>
          </p:cNvPr>
          <p:cNvSpPr>
            <a:spLocks noGrp="1"/>
          </p:cNvSpPr>
          <p:nvPr>
            <p:ph type="dt" sz="half" idx="10"/>
          </p:nvPr>
        </p:nvSpPr>
        <p:spPr/>
        <p:txBody>
          <a:bodyPr/>
          <a:lstStyle/>
          <a:p>
            <a:fld id="{3E5059C3-6A89-4494-99FF-5A4D6FFD50EB}" type="datetimeFigureOut">
              <a:rPr lang="en-US" smtClean="0"/>
              <a:t>11/18/19</a:t>
            </a:fld>
            <a:endParaRPr lang="en-US" dirty="0"/>
          </a:p>
        </p:txBody>
      </p:sp>
      <p:sp>
        <p:nvSpPr>
          <p:cNvPr id="5" name="Footer Placeholder 4">
            <a:extLst>
              <a:ext uri="{FF2B5EF4-FFF2-40B4-BE49-F238E27FC236}">
                <a16:creationId xmlns:a16="http://schemas.microsoft.com/office/drawing/2014/main" id="{B018D048-C657-9940-B2D0-155652DE3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FBD117-50C1-DC4C-9DC5-7BBAFC52AEF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23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AC2D-3004-9842-9356-CD5E47ABD166}"/>
              </a:ext>
            </a:extLst>
          </p:cNvPr>
          <p:cNvSpPr>
            <a:spLocks noGrp="1"/>
          </p:cNvSpPr>
          <p:nvPr>
            <p:ph type="title"/>
          </p:nvPr>
        </p:nvSpPr>
        <p:spPr/>
        <p:txBody>
          <a:bodyPr/>
          <a:lstStyle>
            <a:lvl1pPr>
              <a:lnSpc>
                <a:spcPct val="100000"/>
              </a:lnSpc>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5DB301B-B926-8B42-90AE-1F30297A8348}"/>
              </a:ext>
            </a:extLst>
          </p:cNvPr>
          <p:cNvSpPr>
            <a:spLocks noGrp="1"/>
          </p:cNvSpPr>
          <p:nvPr>
            <p:ph sz="half" idx="1"/>
          </p:nvPr>
        </p:nvSpPr>
        <p:spPr>
          <a:xfrm>
            <a:off x="838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CBC80CD-6F4C-3749-966B-CDBB2545992C}"/>
              </a:ext>
            </a:extLst>
          </p:cNvPr>
          <p:cNvSpPr>
            <a:spLocks noGrp="1"/>
          </p:cNvSpPr>
          <p:nvPr>
            <p:ph sz="half" idx="2"/>
          </p:nvPr>
        </p:nvSpPr>
        <p:spPr>
          <a:xfrm>
            <a:off x="6172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0C9CB9E-3369-E54B-8BEB-785B4B85F52E}"/>
              </a:ext>
            </a:extLst>
          </p:cNvPr>
          <p:cNvSpPr>
            <a:spLocks noGrp="1"/>
          </p:cNvSpPr>
          <p:nvPr>
            <p:ph type="dt" sz="half" idx="10"/>
          </p:nvPr>
        </p:nvSpPr>
        <p:spPr/>
        <p:txBody>
          <a:bodyPr/>
          <a:lstStyle/>
          <a:p>
            <a:fld id="{CA954B2F-12DE-47F5-8894-472B206D2E1E}" type="datetimeFigureOut">
              <a:rPr lang="en-US" smtClean="0"/>
              <a:t>11/18/19</a:t>
            </a:fld>
            <a:endParaRPr lang="en-US" dirty="0"/>
          </a:p>
        </p:txBody>
      </p:sp>
      <p:sp>
        <p:nvSpPr>
          <p:cNvPr id="6" name="Footer Placeholder 5">
            <a:extLst>
              <a:ext uri="{FF2B5EF4-FFF2-40B4-BE49-F238E27FC236}">
                <a16:creationId xmlns:a16="http://schemas.microsoft.com/office/drawing/2014/main" id="{0555D5EF-87D8-CD44-93C3-DEF1A9F069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835F42-D97D-9543-87A9-F20465A7A49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378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BB01-8C03-AF46-8AEF-910F9095AB70}"/>
              </a:ext>
            </a:extLst>
          </p:cNvPr>
          <p:cNvSpPr>
            <a:spLocks noGrp="1"/>
          </p:cNvSpPr>
          <p:nvPr>
            <p:ph type="title"/>
          </p:nvPr>
        </p:nvSpPr>
        <p:spPr>
          <a:xfrm>
            <a:off x="839788" y="365125"/>
            <a:ext cx="10515600" cy="1325563"/>
          </a:xfrm>
        </p:spPr>
        <p:txBody>
          <a:bodyPr/>
          <a:lstStyle>
            <a:lvl1pPr>
              <a:lnSpc>
                <a:spcPct val="100000"/>
              </a:lnSpc>
              <a:defRPr>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B7D3F19B-5005-0649-9A80-ACAE55EA3982}"/>
              </a:ext>
            </a:extLst>
          </p:cNvPr>
          <p:cNvSpPr>
            <a:spLocks noGrp="1"/>
          </p:cNvSpPr>
          <p:nvPr>
            <p:ph type="body" idx="1"/>
          </p:nvPr>
        </p:nvSpPr>
        <p:spPr>
          <a:xfrm>
            <a:off x="839788" y="1681163"/>
            <a:ext cx="515778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209AEE3-7236-5C4A-A4BA-C1C3D9C9DBC9}"/>
              </a:ext>
            </a:extLst>
          </p:cNvPr>
          <p:cNvSpPr>
            <a:spLocks noGrp="1"/>
          </p:cNvSpPr>
          <p:nvPr>
            <p:ph sz="half" idx="2"/>
          </p:nvPr>
        </p:nvSpPr>
        <p:spPr>
          <a:xfrm>
            <a:off x="839788" y="2505075"/>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FCE4863-9DFA-924E-B2ED-9A20E2197A24}"/>
              </a:ext>
            </a:extLst>
          </p:cNvPr>
          <p:cNvSpPr>
            <a:spLocks noGrp="1"/>
          </p:cNvSpPr>
          <p:nvPr>
            <p:ph type="body" sz="quarter" idx="3"/>
          </p:nvPr>
        </p:nvSpPr>
        <p:spPr>
          <a:xfrm>
            <a:off x="6172200" y="1681163"/>
            <a:ext cx="5183188"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C5F0ED2-C0BC-4F4C-868B-E9D2C1DD09C0}"/>
              </a:ext>
            </a:extLst>
          </p:cNvPr>
          <p:cNvSpPr>
            <a:spLocks noGrp="1"/>
          </p:cNvSpPr>
          <p:nvPr>
            <p:ph sz="quarter" idx="4"/>
          </p:nvPr>
        </p:nvSpPr>
        <p:spPr>
          <a:xfrm>
            <a:off x="6172200" y="2505075"/>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FDDDE02-1DB9-644E-BA43-2E797B62DA4F}"/>
              </a:ext>
            </a:extLst>
          </p:cNvPr>
          <p:cNvSpPr>
            <a:spLocks noGrp="1"/>
          </p:cNvSpPr>
          <p:nvPr>
            <p:ph type="dt" sz="half" idx="10"/>
          </p:nvPr>
        </p:nvSpPr>
        <p:spPr/>
        <p:txBody>
          <a:bodyPr/>
          <a:lstStyle/>
          <a:p>
            <a:fld id="{3F30E46F-7819-4ACF-B48B-48222C2ACC88}" type="datetimeFigureOut">
              <a:rPr lang="en-US" smtClean="0"/>
              <a:t>11/18/19</a:t>
            </a:fld>
            <a:endParaRPr lang="en-US" dirty="0"/>
          </a:p>
        </p:txBody>
      </p:sp>
      <p:sp>
        <p:nvSpPr>
          <p:cNvPr id="8" name="Footer Placeholder 7">
            <a:extLst>
              <a:ext uri="{FF2B5EF4-FFF2-40B4-BE49-F238E27FC236}">
                <a16:creationId xmlns:a16="http://schemas.microsoft.com/office/drawing/2014/main" id="{DAB1022D-7CBB-EC4A-971F-ECB6C9D251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D76EDA-0E25-0246-ADBD-2D028A2978E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42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D5EDE-0C0B-1A46-AECE-A1FBA55E84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BC743-B0DB-A246-8A18-2D8FF9F4D281}"/>
              </a:ext>
            </a:extLst>
          </p:cNvPr>
          <p:cNvSpPr>
            <a:spLocks noGrp="1"/>
          </p:cNvSpPr>
          <p:nvPr>
            <p:ph type="dt" sz="half" idx="10"/>
          </p:nvPr>
        </p:nvSpPr>
        <p:spPr/>
        <p:txBody>
          <a:bodyPr/>
          <a:lstStyle/>
          <a:p>
            <a:fld id="{1FAF3416-4057-4DAA-829D-4CA07428D088}" type="datetimeFigureOut">
              <a:rPr lang="en-US" smtClean="0"/>
              <a:t>11/18/19</a:t>
            </a:fld>
            <a:endParaRPr lang="en-US" dirty="0"/>
          </a:p>
        </p:txBody>
      </p:sp>
      <p:sp>
        <p:nvSpPr>
          <p:cNvPr id="4" name="Footer Placeholder 3">
            <a:extLst>
              <a:ext uri="{FF2B5EF4-FFF2-40B4-BE49-F238E27FC236}">
                <a16:creationId xmlns:a16="http://schemas.microsoft.com/office/drawing/2014/main" id="{960894E6-7073-FB40-BE6D-0E63018DB97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149B527-515F-F141-89C7-E1463376F00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529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FBF1A-B36F-DB4E-AB8B-C8CDFA733D4C}"/>
              </a:ext>
            </a:extLst>
          </p:cNvPr>
          <p:cNvSpPr>
            <a:spLocks noGrp="1"/>
          </p:cNvSpPr>
          <p:nvPr>
            <p:ph type="dt" sz="half" idx="10"/>
          </p:nvPr>
        </p:nvSpPr>
        <p:spPr/>
        <p:txBody>
          <a:bodyPr/>
          <a:lstStyle/>
          <a:p>
            <a:fld id="{921D9284-D300-4297-87F7-E791DCC15DB1}" type="datetimeFigureOut">
              <a:rPr lang="en-US" smtClean="0"/>
              <a:t>11/18/19</a:t>
            </a:fld>
            <a:endParaRPr lang="en-US" dirty="0"/>
          </a:p>
        </p:txBody>
      </p:sp>
      <p:sp>
        <p:nvSpPr>
          <p:cNvPr id="3" name="Footer Placeholder 2">
            <a:extLst>
              <a:ext uri="{FF2B5EF4-FFF2-40B4-BE49-F238E27FC236}">
                <a16:creationId xmlns:a16="http://schemas.microsoft.com/office/drawing/2014/main" id="{207ED721-59BB-1D42-B022-C9E40CF06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AA81AC6-4B16-7142-8FC3-9B53F49BF03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015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9B82-F72B-D446-B725-09BE55AC06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A7DBB-B3DF-9440-AB99-934DB6F4E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7495DC-D077-174D-9C11-899286B6F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74173-C576-FC41-A6AF-0844CE752108}"/>
              </a:ext>
            </a:extLst>
          </p:cNvPr>
          <p:cNvSpPr>
            <a:spLocks noGrp="1"/>
          </p:cNvSpPr>
          <p:nvPr>
            <p:ph type="dt" sz="half" idx="10"/>
          </p:nvPr>
        </p:nvSpPr>
        <p:spPr/>
        <p:txBody>
          <a:bodyPr/>
          <a:lstStyle/>
          <a:p>
            <a:fld id="{37D525BB-DA17-4BA0-B3C8-3AC3ABC827E6}" type="datetimeFigureOut">
              <a:rPr lang="en-US" smtClean="0"/>
              <a:t>11/18/19</a:t>
            </a:fld>
            <a:endParaRPr lang="en-US" dirty="0"/>
          </a:p>
        </p:txBody>
      </p:sp>
      <p:sp>
        <p:nvSpPr>
          <p:cNvPr id="6" name="Footer Placeholder 5">
            <a:extLst>
              <a:ext uri="{FF2B5EF4-FFF2-40B4-BE49-F238E27FC236}">
                <a16:creationId xmlns:a16="http://schemas.microsoft.com/office/drawing/2014/main" id="{5A052145-EC13-524F-B8F9-01D464DF57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4F820F-35C4-4441-81C1-A3A7A7F92E8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176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CBB4-517D-FF40-BFBB-A1EF886F52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79B65-AF07-B44E-ADAC-17E6AD1ECF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200ECF9-7988-6C40-BE75-50E1EF469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8FE74-366F-5043-A94A-0BF28B27399F}"/>
              </a:ext>
            </a:extLst>
          </p:cNvPr>
          <p:cNvSpPr>
            <a:spLocks noGrp="1"/>
          </p:cNvSpPr>
          <p:nvPr>
            <p:ph type="dt" sz="half" idx="10"/>
          </p:nvPr>
        </p:nvSpPr>
        <p:spPr/>
        <p:txBody>
          <a:bodyPr/>
          <a:lstStyle/>
          <a:p>
            <a:fld id="{B16C4C9A-3960-41CF-A4E9-2A8FB932454B}" type="datetimeFigureOut">
              <a:rPr lang="en-US" smtClean="0"/>
              <a:t>11/18/19</a:t>
            </a:fld>
            <a:endParaRPr lang="en-US" dirty="0"/>
          </a:p>
        </p:txBody>
      </p:sp>
      <p:sp>
        <p:nvSpPr>
          <p:cNvPr id="6" name="Footer Placeholder 5">
            <a:extLst>
              <a:ext uri="{FF2B5EF4-FFF2-40B4-BE49-F238E27FC236}">
                <a16:creationId xmlns:a16="http://schemas.microsoft.com/office/drawing/2014/main" id="{DCCF3797-6558-0E47-B8DD-5D9A08C00A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5CB388-DB56-924C-9F36-5821D116DA0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563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677A4E-A317-1041-B2E5-12BF663C3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D1AAF50-9A8D-4140-BD2E-0E365BBBD2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2443C-DED1-D043-A01A-612AAF30B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11/18/19</a:t>
            </a:fld>
            <a:endParaRPr lang="en-US" dirty="0"/>
          </a:p>
        </p:txBody>
      </p:sp>
      <p:sp>
        <p:nvSpPr>
          <p:cNvPr id="5" name="Footer Placeholder 4">
            <a:extLst>
              <a:ext uri="{FF2B5EF4-FFF2-40B4-BE49-F238E27FC236}">
                <a16:creationId xmlns:a16="http://schemas.microsoft.com/office/drawing/2014/main" id="{AD76F806-F6D2-2746-89EE-47977E003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2C79530-4176-DF44-AB84-646CCCDBD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35569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intensiveintervention.org/sites/default/files/DBI_Framework.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intensiveintervention.org/sites/default/files/DBI_Framework.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ntensiveintervention.org/resource/breaking-down-dbi-process-questions-considera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75131"/>
            <a:ext cx="9144000" cy="2387600"/>
          </a:xfrm>
        </p:spPr>
        <p:txBody>
          <a:bodyPr>
            <a:normAutofit fontScale="90000"/>
          </a:bodyPr>
          <a:lstStyle/>
          <a:p>
            <a:br>
              <a:rPr lang="en-US" sz="5300" dirty="0"/>
            </a:br>
            <a:r>
              <a:rPr lang="en-US" sz="5300" dirty="0">
                <a:latin typeface="+mn-lt"/>
              </a:rPr>
              <a:t>High-Leverage Practices </a:t>
            </a:r>
            <a:br>
              <a:rPr lang="en-US" sz="5300" dirty="0">
                <a:latin typeface="+mn-lt"/>
              </a:rPr>
            </a:br>
            <a:br>
              <a:rPr lang="en-US" sz="5300" dirty="0"/>
            </a:br>
            <a:br>
              <a:rPr lang="en-US" sz="5300" dirty="0"/>
            </a:br>
            <a:r>
              <a:rPr lang="en-US" sz="4000" dirty="0">
                <a:latin typeface="+mn-lt"/>
              </a:rPr>
              <a:t>Using Data to Understand Students’ Needs and Inform Practice </a:t>
            </a:r>
            <a:br>
              <a:rPr lang="en-US" sz="4000" dirty="0">
                <a:latin typeface="+mn-lt"/>
              </a:rPr>
            </a:br>
            <a:r>
              <a:rPr lang="en-US" sz="4000" dirty="0">
                <a:latin typeface="+mn-lt"/>
              </a:rPr>
              <a:t>(High-Leverage Practices 1 and 4)</a:t>
            </a:r>
            <a:endParaRPr lang="en-US" sz="3600" dirty="0">
              <a:solidFill>
                <a:srgbClr val="FF0000"/>
              </a:solidFill>
              <a:latin typeface="+mn-lt"/>
            </a:endParaRPr>
          </a:p>
        </p:txBody>
      </p:sp>
    </p:spTree>
    <p:extLst>
      <p:ext uri="{BB962C8B-B14F-4D97-AF65-F5344CB8AC3E}">
        <p14:creationId xmlns:p14="http://schemas.microsoft.com/office/powerpoint/2010/main" val="3559248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Needs Intensive Intervention?</a:t>
            </a:r>
          </a:p>
        </p:txBody>
      </p:sp>
      <p:sp>
        <p:nvSpPr>
          <p:cNvPr id="3" name="Content Placeholder 2"/>
          <p:cNvSpPr>
            <a:spLocks noGrp="1"/>
          </p:cNvSpPr>
          <p:nvPr>
            <p:ph idx="1"/>
          </p:nvPr>
        </p:nvSpPr>
        <p:spPr/>
        <p:txBody>
          <a:bodyPr/>
          <a:lstStyle/>
          <a:p>
            <a:pPr marL="0" indent="0">
              <a:buNone/>
              <a:defRPr/>
            </a:pPr>
            <a:r>
              <a:rPr lang="en-US" dirty="0">
                <a:solidFill>
                  <a:schemeClr val="tx1"/>
                </a:solidFill>
              </a:rPr>
              <a:t>The following types of students need intensive intervention:</a:t>
            </a:r>
          </a:p>
          <a:p>
            <a:pPr>
              <a:spcBef>
                <a:spcPts val="1200"/>
              </a:spcBef>
              <a:defRPr/>
            </a:pPr>
            <a:r>
              <a:rPr lang="en-US" dirty="0">
                <a:solidFill>
                  <a:schemeClr val="tx1"/>
                </a:solidFill>
              </a:rPr>
              <a:t>Students with disabilities who are </a:t>
            </a:r>
            <a:r>
              <a:rPr lang="en-US" b="1" dirty="0">
                <a:solidFill>
                  <a:schemeClr val="tx1"/>
                </a:solidFill>
              </a:rPr>
              <a:t>not making adequate progress</a:t>
            </a:r>
            <a:r>
              <a:rPr lang="en-US" dirty="0">
                <a:solidFill>
                  <a:schemeClr val="tx1"/>
                </a:solidFill>
              </a:rPr>
              <a:t> in their current instructional program</a:t>
            </a:r>
          </a:p>
          <a:p>
            <a:pPr>
              <a:spcBef>
                <a:spcPts val="1200"/>
              </a:spcBef>
              <a:defRPr/>
            </a:pPr>
            <a:r>
              <a:rPr lang="en-US" dirty="0">
                <a:solidFill>
                  <a:schemeClr val="tx1"/>
                </a:solidFill>
              </a:rPr>
              <a:t>Students who present with very </a:t>
            </a:r>
            <a:r>
              <a:rPr lang="en-US" b="1" dirty="0">
                <a:solidFill>
                  <a:schemeClr val="tx1"/>
                </a:solidFill>
              </a:rPr>
              <a:t>low academic achievement</a:t>
            </a:r>
            <a:r>
              <a:rPr lang="en-US" dirty="0">
                <a:solidFill>
                  <a:schemeClr val="tx1"/>
                </a:solidFill>
              </a:rPr>
              <a:t> and/or </a:t>
            </a:r>
            <a:r>
              <a:rPr lang="en-US" b="1" dirty="0">
                <a:solidFill>
                  <a:schemeClr val="tx1"/>
                </a:solidFill>
              </a:rPr>
              <a:t>high-intensity or high-frequency behavior problems</a:t>
            </a:r>
            <a:r>
              <a:rPr lang="en-US" dirty="0">
                <a:solidFill>
                  <a:schemeClr val="tx1"/>
                </a:solidFill>
              </a:rPr>
              <a:t> (typically those with disabilities) </a:t>
            </a:r>
          </a:p>
          <a:p>
            <a:pPr>
              <a:spcBef>
                <a:spcPts val="1200"/>
              </a:spcBef>
              <a:defRPr/>
            </a:pPr>
            <a:r>
              <a:rPr lang="en-US" dirty="0">
                <a:solidFill>
                  <a:schemeClr val="tx1"/>
                </a:solidFill>
              </a:rPr>
              <a:t>Students in a tiered intervention program who have </a:t>
            </a:r>
            <a:r>
              <a:rPr lang="en-US" b="1" dirty="0">
                <a:solidFill>
                  <a:schemeClr val="tx1"/>
                </a:solidFill>
              </a:rPr>
              <a:t>not responded</a:t>
            </a:r>
            <a:r>
              <a:rPr lang="en-US" dirty="0">
                <a:solidFill>
                  <a:schemeClr val="tx1"/>
                </a:solidFill>
              </a:rPr>
              <a:t> to secondary intervention programs delivered with fidelity</a:t>
            </a:r>
          </a:p>
          <a:p>
            <a:endParaRPr lang="en-US" dirty="0"/>
          </a:p>
        </p:txBody>
      </p:sp>
    </p:spTree>
    <p:extLst>
      <p:ext uri="{BB962C8B-B14F-4D97-AF65-F5344CB8AC3E}">
        <p14:creationId xmlns:p14="http://schemas.microsoft.com/office/powerpoint/2010/main" val="226401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Think-Pair-Share </a:t>
            </a:r>
          </a:p>
        </p:txBody>
      </p:sp>
      <p:sp>
        <p:nvSpPr>
          <p:cNvPr id="3" name="Content Placeholder 2"/>
          <p:cNvSpPr>
            <a:spLocks noGrp="1"/>
          </p:cNvSpPr>
          <p:nvPr>
            <p:ph idx="1"/>
          </p:nvPr>
        </p:nvSpPr>
        <p:spPr>
          <a:xfrm>
            <a:off x="838199" y="1825625"/>
            <a:ext cx="10809157" cy="4351338"/>
          </a:xfrm>
        </p:spPr>
        <p:txBody>
          <a:bodyPr/>
          <a:lstStyle/>
          <a:p>
            <a:pPr marL="0" indent="0">
              <a:buNone/>
            </a:pPr>
            <a:r>
              <a:rPr lang="en-US" dirty="0">
                <a:solidFill>
                  <a:schemeClr val="tx1"/>
                </a:solidFill>
              </a:rPr>
              <a:t>In what ways are Tier III or intensive interventions in your school different from special education services? In what ways are they the same?</a:t>
            </a:r>
          </a:p>
        </p:txBody>
      </p:sp>
    </p:spTree>
    <p:extLst>
      <p:ext uri="{BB962C8B-B14F-4D97-AF65-F5344CB8AC3E}">
        <p14:creationId xmlns:p14="http://schemas.microsoft.com/office/powerpoint/2010/main" val="325748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AB89-D0EE-2040-AE82-2A3BE53DD6B5}"/>
              </a:ext>
            </a:extLst>
          </p:cNvPr>
          <p:cNvSpPr>
            <a:spLocks noGrp="1"/>
          </p:cNvSpPr>
          <p:nvPr>
            <p:ph type="title"/>
          </p:nvPr>
        </p:nvSpPr>
        <p:spPr/>
        <p:txBody>
          <a:bodyPr/>
          <a:lstStyle/>
          <a:p>
            <a:r>
              <a:rPr lang="en-US" dirty="0"/>
              <a:t>DBI Resources</a:t>
            </a:r>
          </a:p>
        </p:txBody>
      </p:sp>
      <p:pic>
        <p:nvPicPr>
          <p:cNvPr id="9" name="Picture 8" descr="DBI Resource: Effects of Data-Based Individualization for Students with Intensive Learning Needs: A Meta-Analysis">
            <a:extLst>
              <a:ext uri="{FF2B5EF4-FFF2-40B4-BE49-F238E27FC236}">
                <a16:creationId xmlns:a16="http://schemas.microsoft.com/office/drawing/2014/main" id="{4018DAE0-61A6-C64F-9C7D-D82AA0CE3B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231" y="1981415"/>
            <a:ext cx="3805382" cy="2487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DBI Resource: Introduction to the TEC Special Issue on Data-Based Individualization">
            <a:extLst>
              <a:ext uri="{FF2B5EF4-FFF2-40B4-BE49-F238E27FC236}">
                <a16:creationId xmlns:a16="http://schemas.microsoft.com/office/drawing/2014/main" id="{EA5D4B35-112C-6242-A6C6-E72E10B932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7854" y="2653716"/>
            <a:ext cx="3441185" cy="3255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Content Placeholder 4" descr="DBI Resource: Breaking Down the DBI Process">
            <a:extLst>
              <a:ext uri="{FF2B5EF4-FFF2-40B4-BE49-F238E27FC236}">
                <a16:creationId xmlns:a16="http://schemas.microsoft.com/office/drawing/2014/main" id="{10E17BAD-8FA8-C14F-86D1-B94A9447DD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5054" y="2179847"/>
            <a:ext cx="3674715" cy="2984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342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7D8C2C-DA55-374A-AAA9-20EF4F9DD0FA}"/>
              </a:ext>
            </a:extLst>
          </p:cNvPr>
          <p:cNvSpPr>
            <a:spLocks noGrp="1"/>
          </p:cNvSpPr>
          <p:nvPr>
            <p:ph type="title"/>
          </p:nvPr>
        </p:nvSpPr>
        <p:spPr>
          <a:xfrm>
            <a:off x="838200" y="320155"/>
            <a:ext cx="10515600" cy="1325563"/>
          </a:xfrm>
        </p:spPr>
        <p:txBody>
          <a:bodyPr/>
          <a:lstStyle/>
          <a:p>
            <a:r>
              <a:rPr lang="en-US" dirty="0"/>
              <a:t>DBI Process: Five-Step Process</a:t>
            </a:r>
          </a:p>
        </p:txBody>
      </p:sp>
      <p:pic>
        <p:nvPicPr>
          <p:cNvPr id="11" name="Content Placeholder 10" descr="Flowchart of the DBI Process">
            <a:extLst>
              <a:ext uri="{FF2B5EF4-FFF2-40B4-BE49-F238E27FC236}">
                <a16:creationId xmlns:a16="http://schemas.microsoft.com/office/drawing/2014/main" id="{DE6E8ABD-C2B7-A444-8444-5CA5495FF2D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23210" y="1660708"/>
            <a:ext cx="5953562" cy="4389120"/>
          </a:xfrm>
          <a:prstGeom prst="rect">
            <a:avLst/>
          </a:prstGeom>
        </p:spPr>
      </p:pic>
      <p:sp>
        <p:nvSpPr>
          <p:cNvPr id="8" name="Content Placeholder 7">
            <a:extLst>
              <a:ext uri="{FF2B5EF4-FFF2-40B4-BE49-F238E27FC236}">
                <a16:creationId xmlns:a16="http://schemas.microsoft.com/office/drawing/2014/main" id="{A87CA97B-1A12-DE43-83BC-78667951A219}"/>
              </a:ext>
            </a:extLst>
          </p:cNvPr>
          <p:cNvSpPr>
            <a:spLocks noGrp="1"/>
          </p:cNvSpPr>
          <p:nvPr>
            <p:ph sz="half" idx="2"/>
          </p:nvPr>
        </p:nvSpPr>
        <p:spPr>
          <a:xfrm>
            <a:off x="7222023" y="1933731"/>
            <a:ext cx="4739318" cy="4549429"/>
          </a:xfrm>
        </p:spPr>
        <p:txBody>
          <a:bodyPr/>
          <a:lstStyle/>
          <a:p>
            <a:pPr marL="228600" lvl="1">
              <a:spcBef>
                <a:spcPts val="1200"/>
              </a:spcBef>
            </a:pPr>
            <a:r>
              <a:rPr lang="en-US" dirty="0">
                <a:cs typeface="Arial" panose="020B0604020202020204" pitchFamily="34" charset="0"/>
              </a:rPr>
              <a:t>Step 1: Validated Intervention Program</a:t>
            </a:r>
          </a:p>
          <a:p>
            <a:pPr marL="228600" lvl="1">
              <a:spcBef>
                <a:spcPts val="1200"/>
              </a:spcBef>
            </a:pPr>
            <a:r>
              <a:rPr lang="en-US" dirty="0">
                <a:cs typeface="Arial" panose="020B0604020202020204" pitchFamily="34" charset="0"/>
              </a:rPr>
              <a:t>Step 2: Progress Monitoring</a:t>
            </a:r>
          </a:p>
          <a:p>
            <a:pPr marL="228600" lvl="1">
              <a:spcBef>
                <a:spcPts val="1200"/>
              </a:spcBef>
            </a:pPr>
            <a:r>
              <a:rPr lang="en-US" dirty="0">
                <a:cs typeface="Arial" panose="020B0604020202020204" pitchFamily="34" charset="0"/>
              </a:rPr>
              <a:t>Step 3: Diagnostic Data</a:t>
            </a:r>
          </a:p>
          <a:p>
            <a:pPr marL="228600" lvl="1">
              <a:spcBef>
                <a:spcPts val="1200"/>
              </a:spcBef>
            </a:pPr>
            <a:r>
              <a:rPr lang="en-US" dirty="0">
                <a:cs typeface="Arial" panose="020B0604020202020204" pitchFamily="34" charset="0"/>
              </a:rPr>
              <a:t>Step 4: Intervention Adaptation</a:t>
            </a:r>
          </a:p>
          <a:p>
            <a:pPr marL="228600" lvl="1">
              <a:spcBef>
                <a:spcPts val="1200"/>
              </a:spcBef>
            </a:pPr>
            <a:r>
              <a:rPr lang="en-US" dirty="0">
                <a:cs typeface="Arial" panose="020B0604020202020204" pitchFamily="34" charset="0"/>
              </a:rPr>
              <a:t>Step 5: Ongoing Progress Monitoring</a:t>
            </a:r>
          </a:p>
        </p:txBody>
      </p:sp>
      <p:sp>
        <p:nvSpPr>
          <p:cNvPr id="7" name="Rectangle 6">
            <a:extLst>
              <a:ext uri="{FF2B5EF4-FFF2-40B4-BE49-F238E27FC236}">
                <a16:creationId xmlns:a16="http://schemas.microsoft.com/office/drawing/2014/main" id="{9E5A7B8E-635D-4E13-A2D2-5CE38BB4B2D8}"/>
              </a:ext>
            </a:extLst>
          </p:cNvPr>
          <p:cNvSpPr/>
          <p:nvPr/>
        </p:nvSpPr>
        <p:spPr>
          <a:xfrm>
            <a:off x="838200" y="6306469"/>
            <a:ext cx="10768402" cy="276999"/>
          </a:xfrm>
          <a:prstGeom prst="rect">
            <a:avLst/>
          </a:prstGeom>
        </p:spPr>
        <p:txBody>
          <a:bodyPr wrap="square">
            <a:spAutoFit/>
          </a:bodyPr>
          <a:lstStyle/>
          <a:p>
            <a:r>
              <a:rPr lang="en-US" sz="1200" dirty="0"/>
              <a:t>See </a:t>
            </a:r>
            <a:r>
              <a:rPr lang="en-US" sz="1200" dirty="0">
                <a:hlinkClick r:id="rId4"/>
              </a:rPr>
              <a:t>https://intensiveintervention.org/sites/default/files/DBI_Framework.pdf</a:t>
            </a:r>
            <a:r>
              <a:rPr lang="en-US" sz="1200" dirty="0"/>
              <a:t> for a detailed discussion on the DBI process.</a:t>
            </a:r>
          </a:p>
        </p:txBody>
      </p:sp>
    </p:spTree>
    <p:extLst>
      <p:ext uri="{BB962C8B-B14F-4D97-AF65-F5344CB8AC3E}">
        <p14:creationId xmlns:p14="http://schemas.microsoft.com/office/powerpoint/2010/main" val="216961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7D8C2C-DA55-374A-AAA9-20EF4F9DD0FA}"/>
              </a:ext>
            </a:extLst>
          </p:cNvPr>
          <p:cNvSpPr>
            <a:spLocks noGrp="1"/>
          </p:cNvSpPr>
          <p:nvPr>
            <p:ph type="title"/>
          </p:nvPr>
        </p:nvSpPr>
        <p:spPr>
          <a:xfrm>
            <a:off x="838200" y="335145"/>
            <a:ext cx="10515600" cy="1325563"/>
          </a:xfrm>
        </p:spPr>
        <p:txBody>
          <a:bodyPr/>
          <a:lstStyle/>
          <a:p>
            <a:r>
              <a:rPr lang="en-US" dirty="0"/>
              <a:t>DBI Quick Share!</a:t>
            </a:r>
          </a:p>
        </p:txBody>
      </p:sp>
      <p:pic>
        <p:nvPicPr>
          <p:cNvPr id="11" name="Content Placeholder 10" descr="Flowchart of the DBI Process">
            <a:extLst>
              <a:ext uri="{FF2B5EF4-FFF2-40B4-BE49-F238E27FC236}">
                <a16:creationId xmlns:a16="http://schemas.microsoft.com/office/drawing/2014/main" id="{DE6E8ABD-C2B7-A444-8444-5CA5495FF2D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27071" y="1657508"/>
            <a:ext cx="5953557" cy="4389120"/>
          </a:xfrm>
          <a:prstGeom prst="rect">
            <a:avLst/>
          </a:prstGeom>
        </p:spPr>
      </p:pic>
      <p:sp>
        <p:nvSpPr>
          <p:cNvPr id="8" name="Content Placeholder 7">
            <a:extLst>
              <a:ext uri="{FF2B5EF4-FFF2-40B4-BE49-F238E27FC236}">
                <a16:creationId xmlns:a16="http://schemas.microsoft.com/office/drawing/2014/main" id="{A87CA97B-1A12-DE43-83BC-78667951A219}"/>
              </a:ext>
            </a:extLst>
          </p:cNvPr>
          <p:cNvSpPr>
            <a:spLocks noGrp="1"/>
          </p:cNvSpPr>
          <p:nvPr>
            <p:ph sz="half" idx="2"/>
          </p:nvPr>
        </p:nvSpPr>
        <p:spPr>
          <a:xfrm>
            <a:off x="7225260" y="1943100"/>
            <a:ext cx="4643491" cy="3927349"/>
          </a:xfrm>
        </p:spPr>
        <p:txBody>
          <a:bodyPr>
            <a:normAutofit/>
          </a:bodyPr>
          <a:lstStyle/>
          <a:p>
            <a:pPr marL="228600" lvl="1">
              <a:spcBef>
                <a:spcPts val="1200"/>
              </a:spcBef>
            </a:pPr>
            <a:r>
              <a:rPr lang="en-US" dirty="0"/>
              <a:t>Step 1: Validated Intervention Program</a:t>
            </a:r>
          </a:p>
          <a:p>
            <a:pPr marL="228600" lvl="1">
              <a:spcBef>
                <a:spcPts val="1200"/>
              </a:spcBef>
            </a:pPr>
            <a:r>
              <a:rPr lang="en-US" dirty="0"/>
              <a:t>Step 2: Progress Monitoring</a:t>
            </a:r>
          </a:p>
          <a:p>
            <a:pPr marL="228600" lvl="1">
              <a:spcBef>
                <a:spcPts val="1200"/>
              </a:spcBef>
            </a:pPr>
            <a:r>
              <a:rPr lang="en-US" dirty="0"/>
              <a:t>Step 3: Diagnostic Data</a:t>
            </a:r>
          </a:p>
          <a:p>
            <a:pPr marL="228600" lvl="1">
              <a:spcBef>
                <a:spcPts val="1200"/>
              </a:spcBef>
            </a:pPr>
            <a:r>
              <a:rPr lang="en-US" dirty="0"/>
              <a:t>Step 4: Intervention Adaptation</a:t>
            </a:r>
          </a:p>
          <a:p>
            <a:pPr marL="228600" lvl="1">
              <a:spcBef>
                <a:spcPts val="1200"/>
              </a:spcBef>
            </a:pPr>
            <a:r>
              <a:rPr lang="en-US" dirty="0"/>
              <a:t>Step 5: Ongoing Progress Monitoring</a:t>
            </a:r>
          </a:p>
          <a:p>
            <a:pPr marL="118872" indent="0">
              <a:buNone/>
            </a:pPr>
            <a:endParaRPr lang="en-US" dirty="0"/>
          </a:p>
        </p:txBody>
      </p:sp>
      <p:sp>
        <p:nvSpPr>
          <p:cNvPr id="2" name="Rectangular Callout 1">
            <a:extLst>
              <a:ext uri="{FF2B5EF4-FFF2-40B4-BE49-F238E27FC236}">
                <a16:creationId xmlns:a16="http://schemas.microsoft.com/office/drawing/2014/main" id="{175E29E9-0CF9-7949-BE38-7337DAA103DC}"/>
              </a:ext>
            </a:extLst>
          </p:cNvPr>
          <p:cNvSpPr/>
          <p:nvPr/>
        </p:nvSpPr>
        <p:spPr>
          <a:xfrm>
            <a:off x="6780628" y="5393932"/>
            <a:ext cx="5088123" cy="109697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Talk to your partner. How do you see collaboration among stakeholders being a necessary component in making the DBI process effective?</a:t>
            </a:r>
          </a:p>
        </p:txBody>
      </p:sp>
    </p:spTree>
    <p:extLst>
      <p:ext uri="{BB962C8B-B14F-4D97-AF65-F5344CB8AC3E}">
        <p14:creationId xmlns:p14="http://schemas.microsoft.com/office/powerpoint/2010/main" val="139546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This diagram illustrates the process of secondary intervention delivered with fidelity for responders and nonresponders. Three questions are connected to the nonresponders box. The first box asks, &quot;Does student need a smaller group?&quot; Below this question box is another box that states &quot;secondary intervention with smaller group and one-to-one intervention. The second box asks, &quot;Does student need more time in intervention?&quot; Below this question box is another box that states secondary intervention with additional sessions, more sessions per week, and more minutes per session. The third box asks, &quot;Does student have problem with attention/motivation?&quot; Below this box it states secondary intervention with strategies to promote attention/engagement. These three question boxes connect to a box that says nonresponders, which connects to a box below it that states &quot;Make changes to intervention based on data including but not limited to addition of program components, adjustment of language or vocabulary, increased explicit instruction and error correction procedures, and addition of speeded practic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57041" y="1496027"/>
            <a:ext cx="5269643" cy="521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838200" y="365302"/>
            <a:ext cx="10515600" cy="1325563"/>
          </a:xfrm>
        </p:spPr>
        <p:txBody>
          <a:bodyPr>
            <a:noAutofit/>
          </a:bodyPr>
          <a:lstStyle/>
          <a:p>
            <a:pPr algn="l"/>
            <a:r>
              <a:rPr lang="en-US" sz="4400" b="0" dirty="0"/>
              <a:t>Sample Academic Intervention Progression</a:t>
            </a:r>
          </a:p>
        </p:txBody>
      </p:sp>
      <p:sp>
        <p:nvSpPr>
          <p:cNvPr id="12" name="Right Arrow 11" descr="An arrow points to non-responders, the students who are not making adequate progress while receiving the secondary intervention"/>
          <p:cNvSpPr/>
          <p:nvPr/>
        </p:nvSpPr>
        <p:spPr>
          <a:xfrm>
            <a:off x="4974593" y="2133909"/>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7" name="Right Arrow 16" descr="An arrow points to non-responders, the students who are not making adequate progress while receiving the secondary intervention"/>
          <p:cNvSpPr/>
          <p:nvPr/>
        </p:nvSpPr>
        <p:spPr>
          <a:xfrm>
            <a:off x="4777677" y="1690865"/>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8" name="Right Arrow 17" descr="An arrow points to non-responders, the students who are not making adequate progress while receiving the secondary intervention"/>
          <p:cNvSpPr/>
          <p:nvPr/>
        </p:nvSpPr>
        <p:spPr>
          <a:xfrm>
            <a:off x="3264035" y="2749532"/>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9" name="Right Arrow 18" descr="An arrow points to non-responders, the students who are not making adequate progress while receiving the secondary intervention"/>
          <p:cNvSpPr/>
          <p:nvPr/>
        </p:nvSpPr>
        <p:spPr>
          <a:xfrm>
            <a:off x="3127336" y="3708985"/>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0" name="Right Arrow 19" descr="An arrow points to non-responders, the students who are not making adequate progress while receiving the secondary intervention"/>
          <p:cNvSpPr/>
          <p:nvPr/>
        </p:nvSpPr>
        <p:spPr>
          <a:xfrm>
            <a:off x="4967710" y="4840144"/>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1" name="Right Arrow 20" descr="An arrow points to non-responders, the students who are not making adequate progress while receiving the secondary intervention"/>
          <p:cNvSpPr/>
          <p:nvPr/>
        </p:nvSpPr>
        <p:spPr>
          <a:xfrm>
            <a:off x="4381699" y="5865565"/>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307105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Secondary Intervention Program: </a:t>
            </a:r>
            <a:br>
              <a:rPr lang="en-US" dirty="0"/>
            </a:br>
            <a:r>
              <a:rPr lang="en-US" dirty="0"/>
              <a:t>Student Example—Kelsey</a:t>
            </a:r>
          </a:p>
        </p:txBody>
      </p:sp>
      <p:sp>
        <p:nvSpPr>
          <p:cNvPr id="4" name="Content Placeholder 3"/>
          <p:cNvSpPr>
            <a:spLocks noGrp="1"/>
          </p:cNvSpPr>
          <p:nvPr>
            <p:ph idx="1"/>
          </p:nvPr>
        </p:nvSpPr>
        <p:spPr>
          <a:ln>
            <a:noFill/>
          </a:ln>
        </p:spPr>
        <p:txBody>
          <a:bodyPr/>
          <a:lstStyle/>
          <a:p>
            <a:pPr marL="344488" indent="-344488">
              <a:spcBef>
                <a:spcPts val="1200"/>
              </a:spcBef>
            </a:pPr>
            <a:r>
              <a:rPr lang="en-US" b="1" dirty="0"/>
              <a:t>Background:</a:t>
            </a:r>
            <a:r>
              <a:rPr lang="en-US" dirty="0"/>
              <a:t> Kelsey presented with serious reading problems, reading at an early second-grade level at the beginning of fourth grade.</a:t>
            </a:r>
            <a:endParaRPr lang="en-US" sz="1800" b="1" dirty="0"/>
          </a:p>
          <a:p>
            <a:pPr marL="344488" indent="-344488">
              <a:spcBef>
                <a:spcPts val="1200"/>
              </a:spcBef>
            </a:pPr>
            <a:r>
              <a:rPr lang="en-US" b="1" dirty="0"/>
              <a:t>Intervention program: </a:t>
            </a:r>
            <a:r>
              <a:rPr lang="en-US" dirty="0"/>
              <a:t>Kelsey’s teacher selected a research-validated program that addressed phonological awareness, word study, and fluency skills.</a:t>
            </a:r>
          </a:p>
        </p:txBody>
      </p:sp>
    </p:spTree>
    <p:extLst>
      <p:ext uri="{BB962C8B-B14F-4D97-AF65-F5344CB8AC3E}">
        <p14:creationId xmlns:p14="http://schemas.microsoft.com/office/powerpoint/2010/main" val="413197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Secondary Intervention Program: </a:t>
            </a:r>
            <a:r>
              <a:rPr lang="en-US" b="0" dirty="0"/>
              <a:t>Kelsey</a:t>
            </a:r>
          </a:p>
        </p:txBody>
      </p:sp>
      <p:sp>
        <p:nvSpPr>
          <p:cNvPr id="3" name="Content Placeholder 2"/>
          <p:cNvSpPr>
            <a:spLocks noGrp="1"/>
          </p:cNvSpPr>
          <p:nvPr>
            <p:ph idx="1"/>
          </p:nvPr>
        </p:nvSpPr>
        <p:spPr>
          <a:ln>
            <a:noFill/>
          </a:ln>
        </p:spPr>
        <p:txBody>
          <a:bodyPr/>
          <a:lstStyle/>
          <a:p>
            <a:pPr>
              <a:buNone/>
            </a:pPr>
            <a:r>
              <a:rPr lang="en-US" b="1" dirty="0"/>
              <a:t>Fidelity</a:t>
            </a:r>
          </a:p>
          <a:p>
            <a:pPr marL="344488" lvl="2" indent="-342900"/>
            <a:r>
              <a:rPr lang="en-US" sz="2800" dirty="0"/>
              <a:t>Group size: six students</a:t>
            </a:r>
          </a:p>
          <a:p>
            <a:pPr marL="344488" lvl="2" indent="-342900"/>
            <a:r>
              <a:rPr lang="en-US" sz="2800" dirty="0"/>
              <a:t>Session length: 20</a:t>
            </a:r>
            <a:r>
              <a:rPr lang="en-US" sz="2800" dirty="0">
                <a:latin typeface="Calibri"/>
              </a:rPr>
              <a:t>–</a:t>
            </a:r>
            <a:r>
              <a:rPr lang="en-US" sz="2800" dirty="0"/>
              <a:t>40 minutes per session</a:t>
            </a:r>
          </a:p>
          <a:p>
            <a:pPr marL="344488" lvl="2" indent="-342900"/>
            <a:r>
              <a:rPr lang="en-US" sz="2800" dirty="0"/>
              <a:t>Frequency: three to four sessions per week</a:t>
            </a:r>
          </a:p>
          <a:p>
            <a:pPr marL="344488" lvl="2" indent="-342900"/>
            <a:r>
              <a:rPr lang="en-US" sz="2800" dirty="0"/>
              <a:t>Program duration: 7 weeks</a:t>
            </a:r>
          </a:p>
          <a:p>
            <a:pPr marL="344488" lvl="2" indent="-342900"/>
            <a:r>
              <a:rPr lang="en-US" sz="2800" dirty="0"/>
              <a:t>Instructional content and delivery: explicit instruction covering all components laid out in the instruction manual </a:t>
            </a:r>
          </a:p>
          <a:p>
            <a:pPr marL="344488" lvl="2" indent="-342900"/>
            <a:r>
              <a:rPr lang="en-US" sz="2800" dirty="0"/>
              <a:t>Progress monitoring: Passage Reading Fluency (PRF) </a:t>
            </a:r>
          </a:p>
        </p:txBody>
      </p:sp>
    </p:spTree>
    <p:extLst>
      <p:ext uri="{BB962C8B-B14F-4D97-AF65-F5344CB8AC3E}">
        <p14:creationId xmlns:p14="http://schemas.microsoft.com/office/powerpoint/2010/main" val="3033300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 </a:t>
            </a:r>
            <a:r>
              <a:rPr lang="en-US" b="0" dirty="0"/>
              <a:t>Does Kelsey Need DBI?</a:t>
            </a:r>
          </a:p>
        </p:txBody>
      </p:sp>
      <p:sp>
        <p:nvSpPr>
          <p:cNvPr id="3" name="Content Placeholder 2"/>
          <p:cNvSpPr>
            <a:spLocks noGrp="1"/>
          </p:cNvSpPr>
          <p:nvPr>
            <p:ph idx="1"/>
          </p:nvPr>
        </p:nvSpPr>
        <p:spPr>
          <a:ln>
            <a:noFill/>
          </a:ln>
        </p:spPr>
        <p:txBody>
          <a:bodyPr/>
          <a:lstStyle/>
          <a:p>
            <a:pPr marL="344488" indent="-342900"/>
            <a:r>
              <a:rPr lang="en-US" b="1" dirty="0"/>
              <a:t>Reliable and Valid Tool: </a:t>
            </a:r>
            <a:r>
              <a:rPr lang="en-US" dirty="0"/>
              <a:t>Kelsey’s teacher implemented formal progress monitoring using assessments that were a match for her reading skills.</a:t>
            </a:r>
          </a:p>
          <a:p>
            <a:pPr marL="344488" indent="-342900">
              <a:spcBef>
                <a:spcPts val="1200"/>
              </a:spcBef>
            </a:pPr>
            <a:r>
              <a:rPr lang="en-US" b="1" dirty="0"/>
              <a:t>Detect Improvement: </a:t>
            </a:r>
            <a:r>
              <a:rPr lang="en-US" dirty="0"/>
              <a:t>This progress monitoring tool is appropriate to her skill level, allowing her teacher to detect changes in Kelsey’s reading. </a:t>
            </a:r>
          </a:p>
          <a:p>
            <a:pPr marL="344488" indent="-342900">
              <a:spcBef>
                <a:spcPts val="1200"/>
              </a:spcBef>
            </a:pPr>
            <a:r>
              <a:rPr lang="en-US" b="1" dirty="0"/>
              <a:t>Rate of Progress: </a:t>
            </a:r>
            <a:r>
              <a:rPr lang="en-US" dirty="0"/>
              <a:t>Based on Kelsey’s progress monitoring graph, she was not progressing at the rate needed to meet her goal.</a:t>
            </a:r>
            <a:endParaRPr lang="en-US" b="1" dirty="0"/>
          </a:p>
          <a:p>
            <a:endParaRPr lang="en-US" b="1" dirty="0"/>
          </a:p>
        </p:txBody>
      </p:sp>
    </p:spTree>
    <p:extLst>
      <p:ext uri="{BB962C8B-B14F-4D97-AF65-F5344CB8AC3E}">
        <p14:creationId xmlns:p14="http://schemas.microsoft.com/office/powerpoint/2010/main" val="305295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283" y="632226"/>
            <a:ext cx="3349862" cy="3318492"/>
          </a:xfrm>
        </p:spPr>
        <p:txBody>
          <a:bodyPr anchor="t">
            <a:noAutofit/>
          </a:bodyPr>
          <a:lstStyle/>
          <a:p>
            <a:pPr marL="117475" algn="l"/>
            <a:r>
              <a:rPr lang="en-US" sz="4400" b="0" dirty="0">
                <a:latin typeface="+mn-lt"/>
              </a:rPr>
              <a:t>Progress Monitoring: Determining Kelsey’s Need for DBI</a:t>
            </a:r>
          </a:p>
        </p:txBody>
      </p:sp>
      <p:pic>
        <p:nvPicPr>
          <p:cNvPr id="9" name="Picture 2" descr="The flow chart that shows a sample academic intervention progression.  This is the same flow chart described before, but now highlighting the components related to progress monitor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2128" y="448269"/>
            <a:ext cx="7939872" cy="596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descr="An arrow points to Secondary Intervention Program - Delivered with fidelity.  Kelsey is already receiving a secondary reading program, and her teacher has determined it has been delivered according to instructions."/>
          <p:cNvSpPr/>
          <p:nvPr/>
        </p:nvSpPr>
        <p:spPr>
          <a:xfrm>
            <a:off x="6283406" y="796902"/>
            <a:ext cx="924791" cy="5091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2" name="Oval 11" descr="An oval circles Non-Responders because Kelsey's progress monitoring reveals that her response is not sufficient.  She needs more intensive supports, and her teacher will begin the DBI process."/>
          <p:cNvSpPr/>
          <p:nvPr/>
        </p:nvSpPr>
        <p:spPr>
          <a:xfrm>
            <a:off x="7548885" y="1306056"/>
            <a:ext cx="1346359" cy="542927"/>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229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A46D-F794-5B4A-8542-DBB692E6F3F8}"/>
              </a:ext>
            </a:extLst>
          </p:cNvPr>
          <p:cNvSpPr>
            <a:spLocks noGrp="1"/>
          </p:cNvSpPr>
          <p:nvPr>
            <p:ph type="title"/>
          </p:nvPr>
        </p:nvSpPr>
        <p:spPr/>
        <p:txBody>
          <a:bodyPr/>
          <a:lstStyle/>
          <a:p>
            <a:r>
              <a:rPr lang="en-US" dirty="0"/>
              <a:t>Facilitator Introductions</a:t>
            </a:r>
          </a:p>
        </p:txBody>
      </p:sp>
      <p:sp>
        <p:nvSpPr>
          <p:cNvPr id="4" name="Text Placeholder 3">
            <a:extLst>
              <a:ext uri="{FF2B5EF4-FFF2-40B4-BE49-F238E27FC236}">
                <a16:creationId xmlns:a16="http://schemas.microsoft.com/office/drawing/2014/main" id="{8F4AE1B4-1F93-40B7-AA96-69CF9FC1151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86583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Adaptation/Change </a:t>
            </a:r>
          </a:p>
        </p:txBody>
      </p:sp>
      <p:sp>
        <p:nvSpPr>
          <p:cNvPr id="3" name="Content Placeholder 2"/>
          <p:cNvSpPr>
            <a:spLocks noGrp="1"/>
          </p:cNvSpPr>
          <p:nvPr>
            <p:ph idx="1"/>
          </p:nvPr>
        </p:nvSpPr>
        <p:spPr>
          <a:xfrm>
            <a:off x="838199" y="1825625"/>
            <a:ext cx="10749197" cy="4351338"/>
          </a:xfrm>
        </p:spPr>
        <p:txBody>
          <a:bodyPr/>
          <a:lstStyle/>
          <a:p>
            <a:pPr marL="344488" indent="-344488"/>
            <a:r>
              <a:rPr lang="en-US" sz="2600" dirty="0">
                <a:solidFill>
                  <a:schemeClr val="tx1"/>
                </a:solidFill>
              </a:rPr>
              <a:t>When appropriate, use data to make adjustments/adaptations to the secondary intervention program to meet the unique needs of the individual.</a:t>
            </a:r>
          </a:p>
          <a:p>
            <a:pPr marL="344488" indent="-344488"/>
            <a:r>
              <a:rPr lang="en-US" sz="2600" dirty="0">
                <a:solidFill>
                  <a:schemeClr val="tx1"/>
                </a:solidFill>
              </a:rPr>
              <a:t>In some cases, however, data may indicate that the student requires a different intervention program or approach. </a:t>
            </a:r>
          </a:p>
          <a:p>
            <a:pPr marL="0" indent="0">
              <a:buNone/>
            </a:pPr>
            <a:endParaRPr lang="en-US" sz="1400" dirty="0">
              <a:solidFill>
                <a:schemeClr val="tx1"/>
              </a:solidFill>
            </a:endParaRPr>
          </a:p>
          <a:p>
            <a:pPr marL="0" indent="0">
              <a:buNone/>
            </a:pPr>
            <a:r>
              <a:rPr lang="en-US" sz="2600" b="1" dirty="0">
                <a:solidFill>
                  <a:schemeClr val="tx1"/>
                </a:solidFill>
              </a:rPr>
              <a:t>Consider two types of intervention change: </a:t>
            </a:r>
          </a:p>
          <a:p>
            <a:pPr marL="344488" lvl="1" indent="-344488"/>
            <a:r>
              <a:rPr lang="en-US" sz="2600" dirty="0">
                <a:solidFill>
                  <a:schemeClr val="tx1"/>
                </a:solidFill>
              </a:rPr>
              <a:t>Quantitative changes to setting or format</a:t>
            </a:r>
          </a:p>
          <a:p>
            <a:pPr marL="344488" lvl="1" indent="-344488"/>
            <a:r>
              <a:rPr lang="en-US" sz="2600" dirty="0">
                <a:solidFill>
                  <a:schemeClr val="tx1"/>
                </a:solidFill>
              </a:rPr>
              <a:t>Qualitative changes to delivery </a:t>
            </a:r>
          </a:p>
          <a:p>
            <a:endParaRPr lang="en-US" sz="2400" dirty="0"/>
          </a:p>
        </p:txBody>
      </p:sp>
    </p:spTree>
    <p:extLst>
      <p:ext uri="{BB962C8B-B14F-4D97-AF65-F5344CB8AC3E}">
        <p14:creationId xmlns:p14="http://schemas.microsoft.com/office/powerpoint/2010/main" val="728787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Quantitative Change(s) First</a:t>
            </a:r>
          </a:p>
        </p:txBody>
      </p:sp>
      <p:sp>
        <p:nvSpPr>
          <p:cNvPr id="3" name="Content Placeholder 2"/>
          <p:cNvSpPr>
            <a:spLocks noGrp="1"/>
          </p:cNvSpPr>
          <p:nvPr>
            <p:ph idx="1"/>
          </p:nvPr>
        </p:nvSpPr>
        <p:spPr/>
        <p:txBody>
          <a:bodyPr>
            <a:normAutofit/>
          </a:bodyPr>
          <a:lstStyle/>
          <a:p>
            <a:pPr marL="342900" lvl="2" indent="-342900"/>
            <a:r>
              <a:rPr lang="en-US" sz="2800" b="1" dirty="0">
                <a:solidFill>
                  <a:schemeClr val="tx1"/>
                </a:solidFill>
              </a:rPr>
              <a:t>Increase</a:t>
            </a:r>
            <a:r>
              <a:rPr lang="en-US" sz="2800" dirty="0">
                <a:solidFill>
                  <a:schemeClr val="tx1"/>
                </a:solidFill>
              </a:rPr>
              <a:t> intervention frequency, length of sessions, or duration.</a:t>
            </a:r>
          </a:p>
          <a:p>
            <a:pPr marL="342900" lvl="2" indent="-342900"/>
            <a:r>
              <a:rPr lang="en-US" sz="2800" b="1" dirty="0">
                <a:solidFill>
                  <a:schemeClr val="tx1"/>
                </a:solidFill>
              </a:rPr>
              <a:t>Decrease</a:t>
            </a:r>
            <a:r>
              <a:rPr lang="en-US" sz="2800" dirty="0">
                <a:solidFill>
                  <a:schemeClr val="tx1"/>
                </a:solidFill>
              </a:rPr>
              <a:t> group size.</a:t>
            </a:r>
          </a:p>
          <a:p>
            <a:pPr marL="342900" lvl="2" indent="-342900"/>
            <a:r>
              <a:rPr lang="en-US" sz="2800" b="1" dirty="0">
                <a:solidFill>
                  <a:schemeClr val="tx1"/>
                </a:solidFill>
              </a:rPr>
              <a:t>Decrease </a:t>
            </a:r>
            <a:r>
              <a:rPr lang="en-US" sz="2800" dirty="0">
                <a:solidFill>
                  <a:schemeClr val="tx1"/>
                </a:solidFill>
              </a:rPr>
              <a:t>heterogeneity of the intervention group.</a:t>
            </a:r>
          </a:p>
          <a:p>
            <a:endParaRPr lang="en-US" dirty="0">
              <a:solidFill>
                <a:schemeClr val="tx1"/>
              </a:solidFill>
            </a:endParaRPr>
          </a:p>
          <a:p>
            <a:pPr marL="0" indent="0">
              <a:buNone/>
            </a:pPr>
            <a:r>
              <a:rPr lang="en-US" b="1" dirty="0">
                <a:solidFill>
                  <a:schemeClr val="tx1"/>
                </a:solidFill>
              </a:rPr>
              <a:t>Note: </a:t>
            </a:r>
            <a:r>
              <a:rPr lang="en-US" dirty="0">
                <a:solidFill>
                  <a:schemeClr val="tx1"/>
                </a:solidFill>
              </a:rPr>
              <a:t>In many cases, quantitative changes may be necessary but not sufficient to facilitate progress for students with intensive needs. </a:t>
            </a:r>
            <a:endParaRPr lang="en-US" b="1" dirty="0">
              <a:solidFill>
                <a:schemeClr val="tx1"/>
              </a:solidFill>
            </a:endParaRPr>
          </a:p>
        </p:txBody>
      </p:sp>
    </p:spTree>
    <p:extLst>
      <p:ext uri="{BB962C8B-B14F-4D97-AF65-F5344CB8AC3E}">
        <p14:creationId xmlns:p14="http://schemas.microsoft.com/office/powerpoint/2010/main" val="1680194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Qualitative Changes Second</a:t>
            </a:r>
          </a:p>
        </p:txBody>
      </p:sp>
      <p:sp>
        <p:nvSpPr>
          <p:cNvPr id="3" name="Content Placeholder 2"/>
          <p:cNvSpPr>
            <a:spLocks noGrp="1"/>
          </p:cNvSpPr>
          <p:nvPr>
            <p:ph idx="1"/>
          </p:nvPr>
        </p:nvSpPr>
        <p:spPr/>
        <p:txBody>
          <a:bodyPr>
            <a:normAutofit lnSpcReduction="10000"/>
          </a:bodyPr>
          <a:lstStyle/>
          <a:p>
            <a:pPr marL="0" indent="0">
              <a:buNone/>
            </a:pPr>
            <a:r>
              <a:rPr lang="en-US" sz="2400" b="1" dirty="0">
                <a:solidFill>
                  <a:schemeClr val="tx1"/>
                </a:solidFill>
              </a:rPr>
              <a:t>Qualitative</a:t>
            </a:r>
            <a:r>
              <a:rPr lang="en-US" sz="2400" dirty="0">
                <a:solidFill>
                  <a:schemeClr val="tx1"/>
                </a:solidFill>
              </a:rPr>
              <a:t> adaptations may be made to the intervention program to alter </a:t>
            </a:r>
          </a:p>
          <a:p>
            <a:pPr>
              <a:spcBef>
                <a:spcPts val="800"/>
              </a:spcBef>
            </a:pPr>
            <a:r>
              <a:rPr lang="en-US" sz="2400" dirty="0">
                <a:solidFill>
                  <a:schemeClr val="tx1"/>
                </a:solidFill>
              </a:rPr>
              <a:t>instruction based on learner characteristics (e.g., addressing working memory or attention problems); </a:t>
            </a:r>
          </a:p>
          <a:p>
            <a:pPr>
              <a:spcBef>
                <a:spcPts val="800"/>
              </a:spcBef>
            </a:pPr>
            <a:r>
              <a:rPr lang="en-US" sz="2400" dirty="0">
                <a:solidFill>
                  <a:schemeClr val="tx1"/>
                </a:solidFill>
              </a:rPr>
              <a:t>the skill level of the interventionist;</a:t>
            </a:r>
          </a:p>
          <a:p>
            <a:pPr>
              <a:spcBef>
                <a:spcPts val="800"/>
              </a:spcBef>
            </a:pPr>
            <a:r>
              <a:rPr lang="en-US" sz="2400" dirty="0">
                <a:solidFill>
                  <a:schemeClr val="tx1"/>
                </a:solidFill>
              </a:rPr>
              <a:t>content delivery;</a:t>
            </a:r>
          </a:p>
          <a:p>
            <a:pPr>
              <a:spcBef>
                <a:spcPts val="800"/>
              </a:spcBef>
            </a:pPr>
            <a:r>
              <a:rPr lang="en-US" sz="2400" dirty="0">
                <a:solidFill>
                  <a:schemeClr val="tx1"/>
                </a:solidFill>
              </a:rPr>
              <a:t>how students respond;</a:t>
            </a:r>
          </a:p>
          <a:p>
            <a:pPr>
              <a:spcBef>
                <a:spcPts val="800"/>
              </a:spcBef>
            </a:pPr>
            <a:r>
              <a:rPr lang="en-US" sz="2400" dirty="0">
                <a:solidFill>
                  <a:schemeClr val="tx1"/>
                </a:solidFill>
              </a:rPr>
              <a:t>the amount of adult feedback and error correction students receive;</a:t>
            </a:r>
          </a:p>
          <a:p>
            <a:pPr>
              <a:spcBef>
                <a:spcPts val="800"/>
              </a:spcBef>
            </a:pPr>
            <a:r>
              <a:rPr lang="en-US" sz="2400" dirty="0">
                <a:solidFill>
                  <a:schemeClr val="tx1"/>
                </a:solidFill>
              </a:rPr>
              <a:t>frequency/specificity of checks for retention; and</a:t>
            </a:r>
          </a:p>
          <a:p>
            <a:pPr>
              <a:spcBef>
                <a:spcPts val="800"/>
              </a:spcBef>
            </a:pPr>
            <a:r>
              <a:rPr lang="en-US" sz="2400" dirty="0">
                <a:solidFill>
                  <a:schemeClr val="tx1"/>
                </a:solidFill>
              </a:rPr>
              <a:t>the materials, curriculum, or whole intervention (could be a complete change in program). </a:t>
            </a:r>
          </a:p>
          <a:p>
            <a:endParaRPr lang="en-US" sz="2000" dirty="0"/>
          </a:p>
        </p:txBody>
      </p:sp>
    </p:spTree>
    <p:extLst>
      <p:ext uri="{BB962C8B-B14F-4D97-AF65-F5344CB8AC3E}">
        <p14:creationId xmlns:p14="http://schemas.microsoft.com/office/powerpoint/2010/main" val="2471969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e flow chart that shows a sample academic intervention progression.  This is the same flow chart described before, but now highlighting the components related to intensifying the secondary interven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13094" y="607830"/>
            <a:ext cx="580553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93125" y="631449"/>
            <a:ext cx="3996534" cy="3015330"/>
          </a:xfrm>
        </p:spPr>
        <p:txBody>
          <a:bodyPr anchor="t">
            <a:noAutofit/>
          </a:bodyPr>
          <a:lstStyle/>
          <a:p>
            <a:pPr marL="233363" algn="l"/>
            <a:r>
              <a:rPr lang="en-US" sz="4000" b="0" dirty="0">
                <a:latin typeface="+mn-lt"/>
              </a:rPr>
              <a:t>Intensify the Secondary Intervention: Begin With Quantitative Changes</a:t>
            </a:r>
          </a:p>
        </p:txBody>
      </p:sp>
      <p:sp>
        <p:nvSpPr>
          <p:cNvPr id="11" name="Oval 10" descr="The first oval circles Secondary intervention delivered with fidelity and non-responders, because Kelsey's progress monitoring data showed that the secondary reading intervention was not enough."/>
          <p:cNvSpPr/>
          <p:nvPr/>
        </p:nvSpPr>
        <p:spPr>
          <a:xfrm>
            <a:off x="7180654" y="607830"/>
            <a:ext cx="2270413" cy="1111826"/>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descr="An oval circles Does student need more time in intervention?  Kelsey's teacher thought Kelsey might benefit from more time in intervention"/>
          <p:cNvSpPr/>
          <p:nvPr/>
        </p:nvSpPr>
        <p:spPr>
          <a:xfrm>
            <a:off x="7417048" y="1719656"/>
            <a:ext cx="1797627" cy="912506"/>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descr="An oval circles more minutes per session.  Kelsey's teacher iincreased the length of each intervention session. She will continue progress monitoring to determine Kelsey’s response to the intensified intervention.&#10;&#10;Note that while Kelsey’s teacher has many possible changes she can make, she is starting with just one. Making too many changes at once is hard to implement and also makes it hard to know which specific adaptations, if any, are affecting a student’s performance.&#10;"/>
          <p:cNvSpPr/>
          <p:nvPr/>
        </p:nvSpPr>
        <p:spPr>
          <a:xfrm>
            <a:off x="7578846" y="4176069"/>
            <a:ext cx="1474033" cy="457200"/>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943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Intervention Adaptation: </a:t>
            </a:r>
            <a:br>
              <a:rPr lang="en-US" dirty="0"/>
            </a:br>
            <a:r>
              <a:rPr lang="en-US" b="0" dirty="0"/>
              <a:t>Kelsey</a:t>
            </a:r>
          </a:p>
        </p:txBody>
      </p:sp>
      <p:sp>
        <p:nvSpPr>
          <p:cNvPr id="4" name="Content Placeholder 3"/>
          <p:cNvSpPr>
            <a:spLocks noGrp="1"/>
          </p:cNvSpPr>
          <p:nvPr>
            <p:ph idx="1"/>
          </p:nvPr>
        </p:nvSpPr>
        <p:spPr>
          <a:ln>
            <a:noFill/>
          </a:ln>
        </p:spPr>
        <p:txBody>
          <a:bodyPr/>
          <a:lstStyle/>
          <a:p>
            <a:pPr marL="0" indent="0">
              <a:buNone/>
            </a:pPr>
            <a:r>
              <a:rPr lang="en-US" dirty="0"/>
              <a:t>Kelsey’s teacher intensified her instruction by adding an additional </a:t>
            </a:r>
            <a:br>
              <a:rPr lang="en-US" dirty="0"/>
            </a:br>
            <a:r>
              <a:rPr lang="en-US" dirty="0"/>
              <a:t>15 minutes of instruction per session. Despite this change in intervention length, Kelsey continued to make insufficient progress.</a:t>
            </a:r>
          </a:p>
        </p:txBody>
      </p:sp>
    </p:spTree>
    <p:extLst>
      <p:ext uri="{BB962C8B-B14F-4D97-AF65-F5344CB8AC3E}">
        <p14:creationId xmlns:p14="http://schemas.microsoft.com/office/powerpoint/2010/main" val="1124593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97" y="624346"/>
            <a:ext cx="4100146" cy="3337494"/>
          </a:xfrm>
        </p:spPr>
        <p:txBody>
          <a:bodyPr anchor="t">
            <a:noAutofit/>
          </a:bodyPr>
          <a:lstStyle/>
          <a:p>
            <a:pPr marL="117475" algn="l"/>
            <a:r>
              <a:rPr lang="en-US" sz="4400" b="0" dirty="0">
                <a:latin typeface="+mn-lt"/>
              </a:rPr>
              <a:t>Diagnostic Assessment: </a:t>
            </a:r>
            <a:r>
              <a:rPr lang="en-US" sz="4400" b="0" i="1" dirty="0">
                <a:latin typeface="+mn-lt"/>
              </a:rPr>
              <a:t>What </a:t>
            </a:r>
            <a:r>
              <a:rPr lang="en-US" sz="4400" b="0" dirty="0">
                <a:latin typeface="+mn-lt"/>
              </a:rPr>
              <a:t>Changes Are Needed to Support Kelsey?</a:t>
            </a:r>
          </a:p>
        </p:txBody>
      </p:sp>
      <p:sp>
        <p:nvSpPr>
          <p:cNvPr id="14" name="Right Arrow 13" descr="An arrow points to Diagnostic assessment to determine specific needs.  Kelsey's teacher will conduct informal diagnostic assessment to so she can select qualitative changes aligned with Kelsey's needs."/>
          <p:cNvSpPr/>
          <p:nvPr/>
        </p:nvSpPr>
        <p:spPr>
          <a:xfrm>
            <a:off x="5482433" y="3128537"/>
            <a:ext cx="1246909" cy="7287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pic>
        <p:nvPicPr>
          <p:cNvPr id="4" name="Picture 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back to progress monitor, and the nonresponsive arrow points to the Diagnostic Assessment/Functional Assessment oval. After the assessment oval, the arrow points to a box with Intervention Adaptation, followed by another Progress Monitor oval. This Progress Monitor oval breaks down to a nonresponsive and responsive arrow. The responsive arrow points back to progress monitor,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47367" y="762000"/>
            <a:ext cx="3146108" cy="5546232"/>
          </a:xfrm>
          <a:prstGeom prst="rect">
            <a:avLst/>
          </a:prstGeom>
        </p:spPr>
      </p:pic>
    </p:spTree>
    <p:extLst>
      <p:ext uri="{BB962C8B-B14F-4D97-AF65-F5344CB8AC3E}">
        <p14:creationId xmlns:p14="http://schemas.microsoft.com/office/powerpoint/2010/main" val="686685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Diagnostic Assessment</a:t>
            </a:r>
          </a:p>
        </p:txBody>
      </p:sp>
      <p:sp>
        <p:nvSpPr>
          <p:cNvPr id="3" name="Content Placeholder 2"/>
          <p:cNvSpPr>
            <a:spLocks noGrp="1"/>
          </p:cNvSpPr>
          <p:nvPr>
            <p:ph idx="1"/>
          </p:nvPr>
        </p:nvSpPr>
        <p:spPr/>
        <p:txBody>
          <a:bodyPr/>
          <a:lstStyle/>
          <a:p>
            <a:r>
              <a:rPr lang="en-US" dirty="0"/>
              <a:t>Progress monitoring assessments help teams determine </a:t>
            </a:r>
            <a:r>
              <a:rPr lang="en-US" i="1" dirty="0"/>
              <a:t>when</a:t>
            </a:r>
            <a:r>
              <a:rPr lang="en-US" dirty="0"/>
              <a:t> an instructional change is needed. </a:t>
            </a:r>
          </a:p>
          <a:p>
            <a:pPr>
              <a:spcBef>
                <a:spcPts val="1200"/>
              </a:spcBef>
            </a:pPr>
            <a:r>
              <a:rPr lang="en-US" dirty="0"/>
              <a:t>Informal diagnostic assessments allow teams to use available data (e.g., progress monitoring data, informal skill inventories, work samples) to help determine the </a:t>
            </a:r>
            <a:r>
              <a:rPr lang="en-US" i="1" dirty="0"/>
              <a:t>nature</a:t>
            </a:r>
            <a:r>
              <a:rPr lang="en-US" dirty="0"/>
              <a:t> of the intervention change needed.</a:t>
            </a:r>
            <a:endParaRPr lang="en-US" sz="1200" dirty="0"/>
          </a:p>
          <a:p>
            <a:endParaRPr lang="en-US" sz="1200" dirty="0"/>
          </a:p>
          <a:p>
            <a:pPr>
              <a:buNone/>
            </a:pPr>
            <a:endParaRPr lang="en-US" dirty="0"/>
          </a:p>
        </p:txBody>
      </p:sp>
    </p:spTree>
    <p:extLst>
      <p:ext uri="{BB962C8B-B14F-4D97-AF65-F5344CB8AC3E}">
        <p14:creationId xmlns:p14="http://schemas.microsoft.com/office/powerpoint/2010/main" val="1075609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Diagnostic Assessment </a:t>
            </a:r>
          </a:p>
        </p:txBody>
      </p:sp>
      <p:sp>
        <p:nvSpPr>
          <p:cNvPr id="3" name="Content Placeholder 2"/>
          <p:cNvSpPr>
            <a:spLocks noGrp="1"/>
          </p:cNvSpPr>
          <p:nvPr>
            <p:ph idx="1"/>
          </p:nvPr>
        </p:nvSpPr>
        <p:spPr/>
        <p:txBody>
          <a:bodyPr/>
          <a:lstStyle/>
          <a:p>
            <a:pPr marL="0" indent="0">
              <a:buNone/>
            </a:pPr>
            <a:r>
              <a:rPr lang="en-US" b="1" dirty="0"/>
              <a:t>Potential data sources: </a:t>
            </a:r>
          </a:p>
          <a:p>
            <a:r>
              <a:rPr lang="en-US" dirty="0"/>
              <a:t>Classroom-based assessments </a:t>
            </a:r>
          </a:p>
          <a:p>
            <a:r>
              <a:rPr lang="en-US" dirty="0"/>
              <a:t>Error analysis of progress monitoring data</a:t>
            </a:r>
          </a:p>
          <a:p>
            <a:r>
              <a:rPr lang="en-US" dirty="0"/>
              <a:t>Student work samples</a:t>
            </a:r>
          </a:p>
          <a:p>
            <a:r>
              <a:rPr lang="en-US" dirty="0"/>
              <a:t>Standardized measures (if feasible)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50497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Diagnostic Assessment: Kelsey</a:t>
            </a:r>
          </a:p>
        </p:txBody>
      </p:sp>
      <p:sp>
        <p:nvSpPr>
          <p:cNvPr id="3" name="Content Placeholder 2"/>
          <p:cNvSpPr>
            <a:spLocks noGrp="1"/>
          </p:cNvSpPr>
          <p:nvPr>
            <p:ph idx="1"/>
          </p:nvPr>
        </p:nvSpPr>
        <p:spPr/>
        <p:txBody>
          <a:bodyPr/>
          <a:lstStyle/>
          <a:p>
            <a:r>
              <a:rPr lang="en-US" dirty="0"/>
              <a:t>To determine the nature of the instructional change needed, Kelsey’s teacher conducted an error analysis of Kelsey’s most recent PRF data. </a:t>
            </a:r>
          </a:p>
          <a:p>
            <a:pPr>
              <a:spcBef>
                <a:spcPts val="1200"/>
              </a:spcBef>
            </a:pPr>
            <a:r>
              <a:rPr lang="en-US" dirty="0"/>
              <a:t>She also administered a phonics survey to determine Kelsey’s decoding strengths and weaknesses. </a:t>
            </a:r>
          </a:p>
          <a:p>
            <a:endParaRPr lang="en-US" dirty="0"/>
          </a:p>
        </p:txBody>
      </p:sp>
    </p:spTree>
    <p:extLst>
      <p:ext uri="{BB962C8B-B14F-4D97-AF65-F5344CB8AC3E}">
        <p14:creationId xmlns:p14="http://schemas.microsoft.com/office/powerpoint/2010/main" val="2005810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435" y="1445164"/>
            <a:ext cx="4290359" cy="2043796"/>
          </a:xfrm>
        </p:spPr>
        <p:txBody>
          <a:bodyPr>
            <a:noAutofit/>
          </a:bodyPr>
          <a:lstStyle/>
          <a:p>
            <a:pPr marL="233363" algn="l"/>
            <a:r>
              <a:rPr lang="en-US" sz="4400" b="0" dirty="0">
                <a:latin typeface="+mn-lt"/>
              </a:rPr>
              <a:t>Intervention Adaptation: </a:t>
            </a:r>
            <a:br>
              <a:rPr lang="en-US" sz="4400" dirty="0">
                <a:latin typeface="+mn-lt"/>
              </a:rPr>
            </a:br>
            <a:r>
              <a:rPr lang="en-US" sz="4400" b="0" dirty="0">
                <a:latin typeface="+mn-lt"/>
              </a:rPr>
              <a:t>Use Diagnostic Information to Adapt the Intervention</a:t>
            </a:r>
          </a:p>
        </p:txBody>
      </p:sp>
      <p:sp>
        <p:nvSpPr>
          <p:cNvPr id="7" name="Right Arrow 6" descr="An arrow points to Intervention adaptation - based on observed needs.  Kelsey's teacher will make qualitative changes to the intervention based on the results of informal diagnostic assessment."/>
          <p:cNvSpPr/>
          <p:nvPr/>
        </p:nvSpPr>
        <p:spPr>
          <a:xfrm>
            <a:off x="5129646" y="4116057"/>
            <a:ext cx="1246909" cy="7287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pic>
        <p:nvPicPr>
          <p:cNvPr id="5" name="Picture 4"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back to progress monitor, and the nonresponsive arrow points to the Diagnostic Assessment/Functional Assessment oval. After the assessment oval, the arrow points to a box with Intervention Adaptation, followed by another Progress Monitor oval. This Progress Monitor oval breaks down to a nonresponsive and responsive arrow. The responsive arrow points back to progress monitor,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0342" y="762000"/>
            <a:ext cx="3191828" cy="5626831"/>
          </a:xfrm>
          <a:prstGeom prst="rect">
            <a:avLst/>
          </a:prstGeom>
        </p:spPr>
      </p:pic>
    </p:spTree>
    <p:extLst>
      <p:ext uri="{BB962C8B-B14F-4D97-AF65-F5344CB8AC3E}">
        <p14:creationId xmlns:p14="http://schemas.microsoft.com/office/powerpoint/2010/main" val="312678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High-Leverage Practices</a:t>
            </a:r>
          </a:p>
        </p:txBody>
      </p:sp>
      <p:sp>
        <p:nvSpPr>
          <p:cNvPr id="3" name="Content Placeholder 2"/>
          <p:cNvSpPr>
            <a:spLocks noGrp="1"/>
          </p:cNvSpPr>
          <p:nvPr>
            <p:ph idx="1"/>
          </p:nvPr>
        </p:nvSpPr>
        <p:spPr/>
        <p:txBody>
          <a:bodyPr>
            <a:normAutofit/>
          </a:bodyPr>
          <a:lstStyle/>
          <a:p>
            <a:pPr marL="0" indent="0">
              <a:buNone/>
            </a:pPr>
            <a:r>
              <a:rPr lang="en-US" dirty="0">
                <a:cs typeface="Arial" panose="020B0604020202020204" pitchFamily="34" charset="0"/>
              </a:rPr>
              <a:t>High-leverage practices (HLPs) are identified as </a:t>
            </a:r>
            <a:r>
              <a:rPr lang="en-US" b="1" dirty="0">
                <a:solidFill>
                  <a:schemeClr val="accent6">
                    <a:lumMod val="50000"/>
                  </a:schemeClr>
                </a:solidFill>
                <a:cs typeface="Arial" panose="020B0604020202020204" pitchFamily="34" charset="0"/>
              </a:rPr>
              <a:t>specific teacher practices</a:t>
            </a:r>
            <a:r>
              <a:rPr lang="en-US" dirty="0">
                <a:cs typeface="Arial" panose="020B0604020202020204" pitchFamily="34" charset="0"/>
              </a:rPr>
              <a:t> that are likely to result in </a:t>
            </a:r>
            <a:r>
              <a:rPr lang="en-US" b="1" dirty="0">
                <a:solidFill>
                  <a:schemeClr val="accent5">
                    <a:lumMod val="75000"/>
                  </a:schemeClr>
                </a:solidFill>
                <a:cs typeface="Arial" panose="020B0604020202020204" pitchFamily="34" charset="0"/>
              </a:rPr>
              <a:t>improved student outcomes.</a:t>
            </a:r>
          </a:p>
          <a:p>
            <a:pPr marL="118872" indent="0">
              <a:buNone/>
            </a:pPr>
            <a:endParaRPr lang="en-US" dirty="0"/>
          </a:p>
        </p:txBody>
      </p:sp>
      <p:pic>
        <p:nvPicPr>
          <p:cNvPr id="4" name="Content Placeholder 14" descr="Visual highlighting the four categories of high-leverage practices. The four categories are collaboration, assessment, instruction, and social and emotional behavior. ">
            <a:extLst>
              <a:ext uri="{FF2B5EF4-FFF2-40B4-BE49-F238E27FC236}">
                <a16:creationId xmlns:a16="http://schemas.microsoft.com/office/drawing/2014/main" id="{A7BBB363-1E3D-6447-AA86-69F3F6A667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1241" y="3158961"/>
            <a:ext cx="4009518" cy="2900218"/>
          </a:xfrm>
          <a:prstGeom prst="rect">
            <a:avLst/>
          </a:prstGeom>
        </p:spPr>
      </p:pic>
    </p:spTree>
    <p:extLst>
      <p:ext uri="{BB962C8B-B14F-4D97-AF65-F5344CB8AC3E}">
        <p14:creationId xmlns:p14="http://schemas.microsoft.com/office/powerpoint/2010/main" val="3601521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Intervention Adaptation: Kelsey </a:t>
            </a:r>
          </a:p>
        </p:txBody>
      </p:sp>
      <p:sp>
        <p:nvSpPr>
          <p:cNvPr id="4" name="Content Placeholder 3"/>
          <p:cNvSpPr>
            <a:spLocks noGrp="1"/>
          </p:cNvSpPr>
          <p:nvPr>
            <p:ph idx="1"/>
          </p:nvPr>
        </p:nvSpPr>
        <p:spPr>
          <a:ln>
            <a:noFill/>
          </a:ln>
        </p:spPr>
        <p:txBody>
          <a:bodyPr>
            <a:normAutofit/>
          </a:bodyPr>
          <a:lstStyle/>
          <a:p>
            <a:pPr marL="3175" indent="0">
              <a:buNone/>
            </a:pPr>
            <a:r>
              <a:rPr lang="en-US" dirty="0">
                <a:solidFill>
                  <a:schemeClr val="tx1"/>
                </a:solidFill>
              </a:rPr>
              <a:t>Diagnostic assessment showed that Kelsey had difficulty applying decoding strategies to vowel teams. Her teacher applied the following intensive intervention principles to intensify her decoding instruction:</a:t>
            </a:r>
          </a:p>
          <a:p>
            <a:pPr indent="-225425">
              <a:spcBef>
                <a:spcPts val="1200"/>
              </a:spcBef>
            </a:pPr>
            <a:r>
              <a:rPr lang="en-US" dirty="0">
                <a:solidFill>
                  <a:schemeClr val="tx1"/>
                </a:solidFill>
              </a:rPr>
              <a:t>Incorporated fluency practice of newly taught terms, with specified mastery criteria </a:t>
            </a:r>
          </a:p>
          <a:p>
            <a:pPr indent="-225425">
              <a:spcBef>
                <a:spcPts val="1200"/>
              </a:spcBef>
            </a:pPr>
            <a:r>
              <a:rPr lang="en-US" dirty="0">
                <a:solidFill>
                  <a:schemeClr val="tx1"/>
                </a:solidFill>
              </a:rPr>
              <a:t>Provided explicit instruction and error correction</a:t>
            </a:r>
          </a:p>
          <a:p>
            <a:pPr indent="-225425">
              <a:spcBef>
                <a:spcPts val="1200"/>
              </a:spcBef>
            </a:pPr>
            <a:r>
              <a:rPr lang="en-US" dirty="0">
                <a:solidFill>
                  <a:schemeClr val="tx1"/>
                </a:solidFill>
              </a:rPr>
              <a:t>Frequently checked for retention with reteaching as needed</a:t>
            </a:r>
          </a:p>
        </p:txBody>
      </p:sp>
    </p:spTree>
    <p:extLst>
      <p:ext uri="{BB962C8B-B14F-4D97-AF65-F5344CB8AC3E}">
        <p14:creationId xmlns:p14="http://schemas.microsoft.com/office/powerpoint/2010/main" val="496146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e flow chart that shows a sample academic intervention progression.  This is the same flow chart described before, but now highlighting the components related to adapting the intervention for nonresponder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13094" y="349134"/>
            <a:ext cx="5083906" cy="520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8990" y="349134"/>
            <a:ext cx="3768211" cy="2996501"/>
          </a:xfrm>
        </p:spPr>
        <p:txBody>
          <a:bodyPr>
            <a:noAutofit/>
          </a:bodyPr>
          <a:lstStyle/>
          <a:p>
            <a:pPr marL="457200" algn="l"/>
            <a:r>
              <a:rPr lang="en-US" sz="4800" b="0" dirty="0"/>
              <a:t>Kelsey’s Intervention Adaptation</a:t>
            </a:r>
          </a:p>
        </p:txBody>
      </p:sp>
      <p:sp>
        <p:nvSpPr>
          <p:cNvPr id="7" name="Rounded Rectangle 6" descr="A rounded rectangle highlights - Explicit instruction and error correction.  While the graphic shows several of many possible qualitative changes, kelsey's teacher selected only a few that directly tied to the decoding concerns identified using diagnostic assessment."/>
          <p:cNvSpPr/>
          <p:nvPr/>
        </p:nvSpPr>
        <p:spPr>
          <a:xfrm>
            <a:off x="6663158" y="4826607"/>
            <a:ext cx="2599298" cy="49774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6509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bwMode="gray">
          <a:xfrm>
            <a:off x="838200" y="596411"/>
            <a:ext cx="4858062" cy="1325563"/>
          </a:xfrm>
          <a:prstGeom prst="rect">
            <a:avLst/>
          </a:prstGeom>
          <a:noFill/>
          <a:ln w="9525">
            <a:noFill/>
            <a:miter lim="800000"/>
            <a:headEnd/>
            <a:tailEnd/>
          </a:ln>
        </p:spPr>
        <p:txBody>
          <a:bodyPr wrap="square">
            <a:spAutoFit/>
          </a:bodyPr>
          <a:lstStyle/>
          <a:p>
            <a:pPr algn="l"/>
            <a:r>
              <a:rPr lang="en-US" sz="4400" b="0" kern="0" dirty="0">
                <a:ea typeface="ＭＳ Ｐゴシック" charset="0"/>
              </a:rPr>
              <a:t>Ongoing Progress Monitoring</a:t>
            </a:r>
            <a:endParaRPr lang="en-US" sz="4400" b="0" kern="0" dirty="0"/>
          </a:p>
        </p:txBody>
      </p:sp>
      <p:sp>
        <p:nvSpPr>
          <p:cNvPr id="2" name="Content Placeholder 1">
            <a:extLst>
              <a:ext uri="{FF2B5EF4-FFF2-40B4-BE49-F238E27FC236}">
                <a16:creationId xmlns:a16="http://schemas.microsoft.com/office/drawing/2014/main" id="{C137919F-A9B9-45C8-8939-8DBE4F6E3C5A}"/>
              </a:ext>
            </a:extLst>
          </p:cNvPr>
          <p:cNvSpPr>
            <a:spLocks noGrp="1"/>
          </p:cNvSpPr>
          <p:nvPr>
            <p:ph idx="1"/>
          </p:nvPr>
        </p:nvSpPr>
        <p:spPr>
          <a:xfrm>
            <a:off x="838200" y="2217784"/>
            <a:ext cx="4858062" cy="3959178"/>
          </a:xfrm>
        </p:spPr>
        <p:txBody>
          <a:bodyPr/>
          <a:lstStyle/>
          <a:p>
            <a:pPr marL="342900" indent="-342900"/>
            <a:r>
              <a:rPr lang="en-US" dirty="0"/>
              <a:t>Is Kelsey responding to the adapted instruction?</a:t>
            </a:r>
          </a:p>
          <a:p>
            <a:pPr marL="342900" indent="-342900"/>
            <a:r>
              <a:rPr lang="en-US" dirty="0"/>
              <a:t>Is her response sufficient?</a:t>
            </a:r>
          </a:p>
          <a:p>
            <a:endParaRPr lang="en-US" dirty="0"/>
          </a:p>
        </p:txBody>
      </p:sp>
      <p:sp>
        <p:nvSpPr>
          <p:cNvPr id="8" name="Right Arrow 7" descr="An arrow points to Progress Monitor - to determine response to adaptation."/>
          <p:cNvSpPr/>
          <p:nvPr/>
        </p:nvSpPr>
        <p:spPr>
          <a:xfrm>
            <a:off x="5015345" y="5033598"/>
            <a:ext cx="1246909" cy="7287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pic>
        <p:nvPicPr>
          <p:cNvPr id="3" name="Picture 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back to progress monitor, and the nonresponsive arrow points to the Diagnostic Assessment/Functional Assessment oval. After the assessment oval, the arrow points to a box with Intervention Adaptation, followed by another Progress Monitor oval. This Progress Monitor oval breaks down to a nonresponsive and responsive arrow. The responsive arrow points back to progress monitor,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3212" y="762000"/>
            <a:ext cx="3191828" cy="5626831"/>
          </a:xfrm>
          <a:prstGeom prst="rect">
            <a:avLst/>
          </a:prstGeom>
        </p:spPr>
      </p:pic>
    </p:spTree>
    <p:extLst>
      <p:ext uri="{BB962C8B-B14F-4D97-AF65-F5344CB8AC3E}">
        <p14:creationId xmlns:p14="http://schemas.microsoft.com/office/powerpoint/2010/main" val="1681149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Kelsey’s Progress</a:t>
            </a:r>
          </a:p>
        </p:txBody>
      </p:sp>
      <p:sp>
        <p:nvSpPr>
          <p:cNvPr id="3" name="Content Placeholder 2"/>
          <p:cNvSpPr>
            <a:spLocks noGrp="1"/>
          </p:cNvSpPr>
          <p:nvPr>
            <p:ph idx="1"/>
          </p:nvPr>
        </p:nvSpPr>
        <p:spPr/>
        <p:txBody>
          <a:bodyPr/>
          <a:lstStyle/>
          <a:p>
            <a:pPr marL="344488" indent="-344488"/>
            <a:r>
              <a:rPr lang="en-US" dirty="0"/>
              <a:t>Kelsey’s reading is improving but not fast enough to achieve her goal. Another instructional change is needed. </a:t>
            </a:r>
          </a:p>
          <a:p>
            <a:pPr marL="344488" indent="-344488"/>
            <a:r>
              <a:rPr lang="en-US" dirty="0"/>
              <a:t>Kelsey’s teacher may collect additional diagnostic data if needed to make an informed instructional change. </a:t>
            </a:r>
          </a:p>
          <a:p>
            <a:pPr marL="344488" indent="-344488"/>
            <a:r>
              <a:rPr lang="en-US" dirty="0"/>
              <a:t>Kelsey’s teacher will continue to collect progress monitoring data and meet with the intervention team to evaluate progress and modify the plan as needed. </a:t>
            </a:r>
          </a:p>
        </p:txBody>
      </p:sp>
    </p:spTree>
    <p:extLst>
      <p:ext uri="{BB962C8B-B14F-4D97-AF65-F5344CB8AC3E}">
        <p14:creationId xmlns:p14="http://schemas.microsoft.com/office/powerpoint/2010/main" val="2206075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Turn and Talk </a:t>
            </a:r>
          </a:p>
        </p:txBody>
      </p:sp>
      <p:sp>
        <p:nvSpPr>
          <p:cNvPr id="6" name="Content Placeholder 5"/>
          <p:cNvSpPr>
            <a:spLocks noGrp="1"/>
          </p:cNvSpPr>
          <p:nvPr>
            <p:ph idx="1"/>
          </p:nvPr>
        </p:nvSpPr>
        <p:spPr/>
        <p:txBody>
          <a:bodyPr/>
          <a:lstStyle/>
          <a:p>
            <a:pPr marL="344488" indent="-344488"/>
            <a:r>
              <a:rPr lang="en-US" dirty="0"/>
              <a:t>Work with a partner to recap HLP 4.</a:t>
            </a:r>
          </a:p>
          <a:p>
            <a:pPr marL="344488" indent="-344488"/>
            <a:r>
              <a:rPr lang="en-US" dirty="0"/>
              <a:t>Provide one example of how you can use HLP 4 in the classroom.</a:t>
            </a:r>
          </a:p>
          <a:p>
            <a:pPr marL="344488" indent="-344488"/>
            <a:r>
              <a:rPr lang="en-US" dirty="0"/>
              <a:t>Share with the group. </a:t>
            </a:r>
          </a:p>
        </p:txBody>
      </p:sp>
    </p:spTree>
    <p:extLst>
      <p:ext uri="{BB962C8B-B14F-4D97-AF65-F5344CB8AC3E}">
        <p14:creationId xmlns:p14="http://schemas.microsoft.com/office/powerpoint/2010/main" val="294616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B83A-3BE5-3048-9686-F547373BE883}"/>
              </a:ext>
            </a:extLst>
          </p:cNvPr>
          <p:cNvSpPr>
            <a:spLocks noGrp="1"/>
          </p:cNvSpPr>
          <p:nvPr>
            <p:ph type="title"/>
          </p:nvPr>
        </p:nvSpPr>
        <p:spPr/>
        <p:txBody>
          <a:bodyPr/>
          <a:lstStyle/>
          <a:p>
            <a:r>
              <a:rPr lang="en-US" dirty="0"/>
              <a:t>HLP 1: </a:t>
            </a:r>
            <a:r>
              <a:rPr lang="en-US" dirty="0">
                <a:cs typeface="Arial" panose="020B0604020202020204" pitchFamily="34" charset="0"/>
              </a:rPr>
              <a:t>Collaborate With Professionals to Increase Student Success</a:t>
            </a:r>
            <a:endParaRPr lang="en-US" dirty="0"/>
          </a:p>
        </p:txBody>
      </p:sp>
      <p:pic>
        <p:nvPicPr>
          <p:cNvPr id="4" name="Picture 4">
            <a:extLst>
              <a:ext uri="{FF2B5EF4-FFF2-40B4-BE49-F238E27FC236}">
                <a16:creationId xmlns:a16="http://schemas.microsoft.com/office/drawing/2014/main" id="{3F5468FA-F80A-4E2A-BF0D-3580766605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89431" y="2953538"/>
            <a:ext cx="6013138" cy="2700785"/>
          </a:xfrm>
          <a:prstGeom prst="rect">
            <a:avLst/>
          </a:prstGeom>
        </p:spPr>
      </p:pic>
    </p:spTree>
    <p:extLst>
      <p:ext uri="{BB962C8B-B14F-4D97-AF65-F5344CB8AC3E}">
        <p14:creationId xmlns:p14="http://schemas.microsoft.com/office/powerpoint/2010/main" val="10787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989E-ED57-204B-A8F1-8C32CE37B2CE}"/>
              </a:ext>
            </a:extLst>
          </p:cNvPr>
          <p:cNvSpPr>
            <a:spLocks noGrp="1"/>
          </p:cNvSpPr>
          <p:nvPr>
            <p:ph type="title"/>
          </p:nvPr>
        </p:nvSpPr>
        <p:spPr/>
        <p:txBody>
          <a:bodyPr>
            <a:normAutofit/>
          </a:bodyPr>
          <a:lstStyle/>
          <a:p>
            <a:r>
              <a:rPr lang="en-US" dirty="0"/>
              <a:t>Making Decisions Collaboratively</a:t>
            </a:r>
          </a:p>
        </p:txBody>
      </p:sp>
      <p:pic>
        <p:nvPicPr>
          <p:cNvPr id="2050" name="Picture 2" descr="Image for collaboration. Multiple hands are pointing to a thought bubble with words such as teamwork, success, growth, partner, and help and including minute drawings of idea discussion.">
            <a:extLst>
              <a:ext uri="{FF2B5EF4-FFF2-40B4-BE49-F238E27FC236}">
                <a16:creationId xmlns:a16="http://schemas.microsoft.com/office/drawing/2014/main" id="{98EBC9E5-AE45-DE4D-8A3F-599A9EB19E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54582" y="2665456"/>
            <a:ext cx="4682835" cy="3385299"/>
          </a:xfrm>
          <a:prstGeom prst="rect">
            <a:avLst/>
          </a:prstGeom>
          <a:ln w="127000" cap="sq">
            <a:solidFill>
              <a:srgbClr val="000000"/>
            </a:solid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97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Defining Characteristics of Collaboration</a:t>
            </a:r>
          </a:p>
        </p:txBody>
      </p:sp>
      <p:sp>
        <p:nvSpPr>
          <p:cNvPr id="3" name="Content Placeholder 2"/>
          <p:cNvSpPr>
            <a:spLocks noGrp="1"/>
          </p:cNvSpPr>
          <p:nvPr>
            <p:ph idx="1"/>
          </p:nvPr>
        </p:nvSpPr>
        <p:spPr>
          <a:xfrm>
            <a:off x="838200" y="1417639"/>
            <a:ext cx="9372600" cy="4708525"/>
          </a:xfrm>
        </p:spPr>
        <p:txBody>
          <a:bodyPr>
            <a:normAutofit fontScale="70000" lnSpcReduction="20000"/>
          </a:bodyPr>
          <a:lstStyle/>
          <a:p>
            <a:pPr>
              <a:lnSpc>
                <a:spcPct val="120000"/>
              </a:lnSpc>
            </a:pPr>
            <a:r>
              <a:rPr lang="en-US" dirty="0"/>
              <a:t>Parity</a:t>
            </a:r>
          </a:p>
          <a:p>
            <a:pPr lvl="1">
              <a:lnSpc>
                <a:spcPct val="120000"/>
              </a:lnSpc>
            </a:pPr>
            <a:r>
              <a:rPr lang="en-US" dirty="0"/>
              <a:t>Teachers are equal partners</a:t>
            </a:r>
          </a:p>
          <a:p>
            <a:pPr lvl="1">
              <a:lnSpc>
                <a:spcPct val="120000"/>
              </a:lnSpc>
            </a:pPr>
            <a:r>
              <a:rPr lang="en-US" dirty="0"/>
              <a:t>Equally valued decisions and contributions</a:t>
            </a:r>
          </a:p>
          <a:p>
            <a:pPr>
              <a:lnSpc>
                <a:spcPct val="120000"/>
              </a:lnSpc>
            </a:pPr>
            <a:r>
              <a:rPr lang="en-US" dirty="0"/>
              <a:t>Mutual Goals</a:t>
            </a:r>
          </a:p>
          <a:p>
            <a:pPr lvl="1">
              <a:lnSpc>
                <a:spcPct val="120000"/>
              </a:lnSpc>
            </a:pPr>
            <a:r>
              <a:rPr lang="en-US" dirty="0"/>
              <a:t>Shared goal for the student</a:t>
            </a:r>
          </a:p>
          <a:p>
            <a:pPr lvl="1">
              <a:lnSpc>
                <a:spcPct val="120000"/>
              </a:lnSpc>
            </a:pPr>
            <a:r>
              <a:rPr lang="en-US" dirty="0"/>
              <a:t>Not everyone has to agree on how to reach goal</a:t>
            </a:r>
          </a:p>
          <a:p>
            <a:pPr lvl="1">
              <a:lnSpc>
                <a:spcPct val="120000"/>
              </a:lnSpc>
            </a:pPr>
            <a:r>
              <a:rPr lang="en-US" dirty="0"/>
              <a:t>Find common ground for reaching that goal </a:t>
            </a:r>
          </a:p>
          <a:p>
            <a:pPr>
              <a:lnSpc>
                <a:spcPct val="120000"/>
              </a:lnSpc>
            </a:pPr>
            <a:r>
              <a:rPr lang="en-US" dirty="0"/>
              <a:t>Voluntary</a:t>
            </a:r>
          </a:p>
          <a:p>
            <a:pPr lvl="1">
              <a:lnSpc>
                <a:spcPct val="120000"/>
              </a:lnSpc>
            </a:pPr>
            <a:r>
              <a:rPr lang="en-US" dirty="0"/>
              <a:t>Collaboration will not be successful if everyone does not want to be involved</a:t>
            </a:r>
          </a:p>
          <a:p>
            <a:pPr lvl="1">
              <a:lnSpc>
                <a:spcPct val="120000"/>
              </a:lnSpc>
            </a:pPr>
            <a:r>
              <a:rPr lang="en-US" dirty="0"/>
              <a:t>Seek advice from an administrator or a mentor</a:t>
            </a:r>
          </a:p>
          <a:p>
            <a:pPr>
              <a:lnSpc>
                <a:spcPct val="120000"/>
              </a:lnSpc>
            </a:pPr>
            <a:r>
              <a:rPr lang="en-US" dirty="0"/>
              <a:t>Shared Responsibility, Resources, and Accountability</a:t>
            </a:r>
          </a:p>
          <a:p>
            <a:pPr lvl="1">
              <a:lnSpc>
                <a:spcPct val="120000"/>
              </a:lnSpc>
            </a:pPr>
            <a:r>
              <a:rPr lang="en-US" dirty="0"/>
              <a:t>Share materials and resources</a:t>
            </a:r>
          </a:p>
          <a:p>
            <a:pPr lvl="1">
              <a:lnSpc>
                <a:spcPct val="120000"/>
              </a:lnSpc>
            </a:pPr>
            <a:r>
              <a:rPr lang="en-US" dirty="0"/>
              <a:t>Share responsibility of student outcomes</a:t>
            </a:r>
          </a:p>
        </p:txBody>
      </p:sp>
      <p:sp>
        <p:nvSpPr>
          <p:cNvPr id="5" name="Rectangle 4">
            <a:extLst>
              <a:ext uri="{FF2B5EF4-FFF2-40B4-BE49-F238E27FC236}">
                <a16:creationId xmlns:a16="http://schemas.microsoft.com/office/drawing/2014/main" id="{B5561D36-3E9B-42D1-843D-F0E8D7A4C0A2}"/>
              </a:ext>
            </a:extLst>
          </p:cNvPr>
          <p:cNvSpPr/>
          <p:nvPr/>
        </p:nvSpPr>
        <p:spPr>
          <a:xfrm>
            <a:off x="838200" y="6324395"/>
            <a:ext cx="10768402" cy="276999"/>
          </a:xfrm>
          <a:prstGeom prst="rect">
            <a:avLst/>
          </a:prstGeom>
        </p:spPr>
        <p:txBody>
          <a:bodyPr wrap="square">
            <a:spAutoFit/>
          </a:bodyPr>
          <a:lstStyle/>
          <a:p>
            <a:r>
              <a:rPr lang="en-US" sz="1200" i="1" dirty="0"/>
              <a:t>Source: </a:t>
            </a:r>
            <a:r>
              <a:rPr lang="en-US" sz="1200" dirty="0"/>
              <a:t>Billingsley, Brownell, Israel, and Kamman (in press).</a:t>
            </a:r>
          </a:p>
        </p:txBody>
      </p:sp>
    </p:spTree>
    <p:extLst>
      <p:ext uri="{BB962C8B-B14F-4D97-AF65-F5344CB8AC3E}">
        <p14:creationId xmlns:p14="http://schemas.microsoft.com/office/powerpoint/2010/main" val="37818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Coplanning </a:t>
            </a:r>
          </a:p>
        </p:txBody>
      </p:sp>
      <p:graphicFrame>
        <p:nvGraphicFramePr>
          <p:cNvPr id="4" name="Content Placeholder 3" descr="Visual depiction of the cycle of co-planning."/>
          <p:cNvGraphicFramePr>
            <a:graphicFrameLocks noGrp="1"/>
          </p:cNvGraphicFramePr>
          <p:nvPr>
            <p:ph idx="1"/>
          </p:nvPr>
        </p:nvGraphicFramePr>
        <p:xfrm>
          <a:off x="838200" y="1825625"/>
          <a:ext cx="10515600" cy="4754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87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Coplanning and Coteaching</a:t>
            </a:r>
          </a:p>
        </p:txBody>
      </p:sp>
      <p:sp>
        <p:nvSpPr>
          <p:cNvPr id="3" name="Content Placeholder 2"/>
          <p:cNvSpPr>
            <a:spLocks noGrp="1"/>
          </p:cNvSpPr>
          <p:nvPr>
            <p:ph idx="1"/>
          </p:nvPr>
        </p:nvSpPr>
        <p:spPr/>
        <p:txBody>
          <a:bodyPr/>
          <a:lstStyle/>
          <a:p>
            <a:pPr marL="344488" indent="-344488" fontAlgn="base">
              <a:spcBef>
                <a:spcPts val="1200"/>
              </a:spcBef>
            </a:pPr>
            <a:r>
              <a:rPr lang="en-US" dirty="0">
                <a:cs typeface="Arial" panose="020B0604020202020204" pitchFamily="34" charset="0"/>
              </a:rPr>
              <a:t>Coplanning strategies are designed to parallel coteaching strategies.</a:t>
            </a:r>
          </a:p>
          <a:p>
            <a:pPr marL="344488" indent="-344488" fontAlgn="base">
              <a:spcBef>
                <a:spcPts val="1200"/>
              </a:spcBef>
            </a:pPr>
            <a:r>
              <a:rPr lang="en-US" dirty="0">
                <a:cs typeface="Arial" panose="020B0604020202020204" pitchFamily="34" charset="0"/>
              </a:rPr>
              <a:t>As with coteaching strategies, coplanning strategies are not intended as a hierarchy or progression.</a:t>
            </a:r>
          </a:p>
          <a:p>
            <a:pPr marL="344488" indent="-344488" fontAlgn="base">
              <a:spcBef>
                <a:spcPts val="1200"/>
              </a:spcBef>
            </a:pPr>
            <a:r>
              <a:rPr lang="en-US" dirty="0">
                <a:cs typeface="Arial" panose="020B0604020202020204" pitchFamily="34" charset="0"/>
              </a:rPr>
              <a:t>Coplanning strategies can be selected to fit the needs of a given lesson and the needs of the coteachers.</a:t>
            </a:r>
          </a:p>
          <a:p>
            <a:endParaRPr lang="en-US" dirty="0"/>
          </a:p>
        </p:txBody>
      </p:sp>
    </p:spTree>
    <p:extLst>
      <p:ext uri="{BB962C8B-B14F-4D97-AF65-F5344CB8AC3E}">
        <p14:creationId xmlns:p14="http://schemas.microsoft.com/office/powerpoint/2010/main" val="160945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C599-CFBD-144A-992C-D80012E6EE05}"/>
              </a:ext>
            </a:extLst>
          </p:cNvPr>
          <p:cNvSpPr>
            <a:spLocks noGrp="1"/>
          </p:cNvSpPr>
          <p:nvPr>
            <p:ph type="title"/>
          </p:nvPr>
        </p:nvSpPr>
        <p:spPr/>
        <p:txBody>
          <a:bodyPr/>
          <a:lstStyle/>
          <a:p>
            <a:r>
              <a:rPr lang="en-US" dirty="0"/>
              <a:t>For Today</a:t>
            </a:r>
          </a:p>
        </p:txBody>
      </p:sp>
      <p:sp>
        <p:nvSpPr>
          <p:cNvPr id="3" name="Content Placeholder 2">
            <a:extLst>
              <a:ext uri="{FF2B5EF4-FFF2-40B4-BE49-F238E27FC236}">
                <a16:creationId xmlns:a16="http://schemas.microsoft.com/office/drawing/2014/main" id="{6270CE7F-942A-B940-9C0C-623AD1B37AF4}"/>
              </a:ext>
            </a:extLst>
          </p:cNvPr>
          <p:cNvSpPr>
            <a:spLocks noGrp="1"/>
          </p:cNvSpPr>
          <p:nvPr>
            <p:ph idx="1"/>
          </p:nvPr>
        </p:nvSpPr>
        <p:spPr/>
        <p:txBody>
          <a:bodyPr/>
          <a:lstStyle/>
          <a:p>
            <a:pPr marL="344488" indent="-344488">
              <a:lnSpc>
                <a:spcPct val="100000"/>
              </a:lnSpc>
            </a:pPr>
            <a:r>
              <a:rPr lang="en-US" dirty="0">
                <a:latin typeface="Arial" panose="020B0604020202020204" pitchFamily="34" charset="0"/>
                <a:cs typeface="Arial" panose="020B0604020202020204" pitchFamily="34" charset="0"/>
              </a:rPr>
              <a:t>HLP 1: Collaborate With Professionals to Increase Student Success</a:t>
            </a:r>
          </a:p>
          <a:p>
            <a:pPr marL="344488" indent="-344488">
              <a:lnSpc>
                <a:spcPct val="100000"/>
              </a:lnSpc>
              <a:spcBef>
                <a:spcPts val="1800"/>
              </a:spcBef>
            </a:pPr>
            <a:r>
              <a:rPr lang="en-US" dirty="0">
                <a:latin typeface="Arial" panose="020B0604020202020204" pitchFamily="34" charset="0"/>
                <a:cs typeface="Arial" panose="020B0604020202020204" pitchFamily="34" charset="0"/>
              </a:rPr>
              <a:t>HLP 4: Use Multiple Sources of Information to Develop a Comprehensive Understanding of a Student’s Strengths and Needs</a:t>
            </a:r>
          </a:p>
        </p:txBody>
      </p:sp>
    </p:spTree>
    <p:extLst>
      <p:ext uri="{BB962C8B-B14F-4D97-AF65-F5344CB8AC3E}">
        <p14:creationId xmlns:p14="http://schemas.microsoft.com/office/powerpoint/2010/main" val="3173335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Coplanning</a:t>
            </a:r>
          </a:p>
        </p:txBody>
      </p:sp>
      <p:sp>
        <p:nvSpPr>
          <p:cNvPr id="3" name="Content Placeholder 2"/>
          <p:cNvSpPr>
            <a:spLocks noGrp="1"/>
          </p:cNvSpPr>
          <p:nvPr>
            <p:ph idx="1"/>
          </p:nvPr>
        </p:nvSpPr>
        <p:spPr/>
        <p:txBody>
          <a:bodyPr/>
          <a:lstStyle/>
          <a:p>
            <a:pPr marL="0" indent="0">
              <a:buNone/>
            </a:pPr>
            <a:r>
              <a:rPr lang="en-US" dirty="0"/>
              <a:t>We use coplanning as a model where two or more teachers</a:t>
            </a:r>
          </a:p>
          <a:p>
            <a:pPr marL="344488" indent="-344488"/>
            <a:r>
              <a:rPr lang="en-US" dirty="0"/>
              <a:t>actively engage in planning,</a:t>
            </a:r>
          </a:p>
          <a:p>
            <a:pPr marL="344488" indent="-344488"/>
            <a:r>
              <a:rPr lang="en-US" dirty="0"/>
              <a:t>agree on instructional goals and a timeline for instruction,</a:t>
            </a:r>
          </a:p>
          <a:p>
            <a:pPr marL="344488" indent="-344488"/>
            <a:r>
              <a:rPr lang="en-US" dirty="0"/>
              <a:t>analyze assessment of student learning,</a:t>
            </a:r>
          </a:p>
          <a:p>
            <a:pPr marL="344488" indent="-344488"/>
            <a:r>
              <a:rPr lang="en-US" dirty="0"/>
              <a:t>develop instructional tasks,</a:t>
            </a:r>
          </a:p>
          <a:p>
            <a:pPr marL="344488" indent="-344488"/>
            <a:r>
              <a:rPr lang="en-US" dirty="0"/>
              <a:t>select or develop instructional tools, and</a:t>
            </a:r>
          </a:p>
          <a:p>
            <a:pPr marL="344488" indent="-344488"/>
            <a:r>
              <a:rPr lang="en-US" dirty="0"/>
              <a:t>design an assessment plan.</a:t>
            </a:r>
          </a:p>
        </p:txBody>
      </p:sp>
    </p:spTree>
    <p:extLst>
      <p:ext uri="{BB962C8B-B14F-4D97-AF65-F5344CB8AC3E}">
        <p14:creationId xmlns:p14="http://schemas.microsoft.com/office/powerpoint/2010/main" val="1731862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Models of </a:t>
            </a:r>
            <a:br>
              <a:rPr lang="en-US" dirty="0"/>
            </a:br>
            <a:r>
              <a:rPr lang="en-US" dirty="0"/>
              <a:t>Coplanning</a:t>
            </a:r>
          </a:p>
        </p:txBody>
      </p:sp>
      <p:sp>
        <p:nvSpPr>
          <p:cNvPr id="2" name="Text Placeholder 1">
            <a:extLst>
              <a:ext uri="{FF2B5EF4-FFF2-40B4-BE49-F238E27FC236}">
                <a16:creationId xmlns:a16="http://schemas.microsoft.com/office/drawing/2014/main" id="{3FA4D467-0EA2-463D-9D3C-516EE58848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67260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Coplanning Strategies</a:t>
            </a:r>
          </a:p>
        </p:txBody>
      </p:sp>
      <p:sp>
        <p:nvSpPr>
          <p:cNvPr id="3" name="Content Placeholder 2"/>
          <p:cNvSpPr>
            <a:spLocks noGrp="1"/>
          </p:cNvSpPr>
          <p:nvPr>
            <p:ph idx="1"/>
          </p:nvPr>
        </p:nvSpPr>
        <p:spPr/>
        <p:txBody>
          <a:bodyPr/>
          <a:lstStyle/>
          <a:p>
            <a:pPr marL="344488" indent="-344488" fontAlgn="base">
              <a:spcBef>
                <a:spcPts val="1200"/>
              </a:spcBef>
            </a:pPr>
            <a:r>
              <a:rPr lang="en-US" dirty="0">
                <a:cs typeface="Arial" panose="020B0604020202020204" pitchFamily="34" charset="0"/>
              </a:rPr>
              <a:t>One plans, one assists</a:t>
            </a:r>
          </a:p>
          <a:p>
            <a:pPr marL="344488" indent="-344488" fontAlgn="base">
              <a:spcBef>
                <a:spcPts val="1200"/>
              </a:spcBef>
            </a:pPr>
            <a:r>
              <a:rPr lang="en-US" dirty="0">
                <a:cs typeface="Arial" panose="020B0604020202020204" pitchFamily="34" charset="0"/>
              </a:rPr>
              <a:t>Partner planning</a:t>
            </a:r>
          </a:p>
          <a:p>
            <a:pPr marL="344488" indent="-344488" fontAlgn="base">
              <a:spcBef>
                <a:spcPts val="1200"/>
              </a:spcBef>
            </a:pPr>
            <a:r>
              <a:rPr lang="en-US" dirty="0">
                <a:cs typeface="Arial" panose="020B0604020202020204" pitchFamily="34" charset="0"/>
              </a:rPr>
              <a:t>One reflects, one plans</a:t>
            </a:r>
          </a:p>
          <a:p>
            <a:pPr marL="344488" indent="-344488" fontAlgn="base">
              <a:spcBef>
                <a:spcPts val="1200"/>
              </a:spcBef>
            </a:pPr>
            <a:r>
              <a:rPr lang="en-US" dirty="0">
                <a:cs typeface="Arial" panose="020B0604020202020204" pitchFamily="34" charset="0"/>
              </a:rPr>
              <a:t>One plans, one reacts </a:t>
            </a:r>
          </a:p>
          <a:p>
            <a:pPr marL="344488" indent="-344488" fontAlgn="base">
              <a:spcBef>
                <a:spcPts val="1200"/>
              </a:spcBef>
            </a:pPr>
            <a:r>
              <a:rPr lang="en-US" dirty="0">
                <a:cs typeface="Arial" panose="020B0604020202020204" pitchFamily="34" charset="0"/>
              </a:rPr>
              <a:t>Parallel planning</a:t>
            </a:r>
          </a:p>
          <a:p>
            <a:pPr marL="344488" indent="-344488" fontAlgn="base">
              <a:spcBef>
                <a:spcPts val="1200"/>
              </a:spcBef>
            </a:pPr>
            <a:r>
              <a:rPr lang="en-US" dirty="0">
                <a:cs typeface="Arial" panose="020B0604020202020204" pitchFamily="34" charset="0"/>
              </a:rPr>
              <a:t>Team planning</a:t>
            </a:r>
          </a:p>
          <a:p>
            <a:endParaRPr lang="en-US" dirty="0"/>
          </a:p>
        </p:txBody>
      </p:sp>
    </p:spTree>
    <p:extLst>
      <p:ext uri="{BB962C8B-B14F-4D97-AF65-F5344CB8AC3E}">
        <p14:creationId xmlns:p14="http://schemas.microsoft.com/office/powerpoint/2010/main" val="2052606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54CA92-A396-48E6-AF25-B1513690B704}"/>
              </a:ext>
            </a:extLst>
          </p:cNvPr>
          <p:cNvSpPr>
            <a:spLocks noGrp="1"/>
          </p:cNvSpPr>
          <p:nvPr>
            <p:ph type="title" idx="4294967295"/>
          </p:nvPr>
        </p:nvSpPr>
        <p:spPr/>
        <p:txBody>
          <a:bodyPr/>
          <a:lstStyle/>
          <a:p>
            <a:r>
              <a:rPr lang="en-US" dirty="0"/>
              <a:t>Slide 43</a:t>
            </a:r>
          </a:p>
        </p:txBody>
      </p:sp>
      <p:pic>
        <p:nvPicPr>
          <p:cNvPr id="4" name="image1.jpeg" descr="Diagram of the coplanning strategy, &quot;One Plans, One Assists&quot;"/>
          <p:cNvPicPr/>
          <p:nvPr/>
        </p:nvPicPr>
        <p:blipFill>
          <a:blip r:embed="rId3" cstate="print"/>
          <a:stretch>
            <a:fillRect/>
          </a:stretch>
        </p:blipFill>
        <p:spPr>
          <a:xfrm>
            <a:off x="1066800" y="688109"/>
            <a:ext cx="10058400" cy="5524499"/>
          </a:xfrm>
          <a:prstGeom prst="rect">
            <a:avLst/>
          </a:prstGeom>
        </p:spPr>
      </p:pic>
      <p:sp>
        <p:nvSpPr>
          <p:cNvPr id="6" name="Rectangle 5">
            <a:extLst>
              <a:ext uri="{FF2B5EF4-FFF2-40B4-BE49-F238E27FC236}">
                <a16:creationId xmlns:a16="http://schemas.microsoft.com/office/drawing/2014/main" id="{F649218B-9105-4D40-B021-EFAD2F85E12E}"/>
              </a:ext>
            </a:extLst>
          </p:cNvPr>
          <p:cNvSpPr/>
          <p:nvPr/>
        </p:nvSpPr>
        <p:spPr>
          <a:xfrm>
            <a:off x="838200" y="6354375"/>
            <a:ext cx="10768402" cy="276999"/>
          </a:xfrm>
          <a:prstGeom prst="rect">
            <a:avLst/>
          </a:prstGeom>
        </p:spPr>
        <p:txBody>
          <a:bodyPr wrap="square">
            <a:spAutoFit/>
          </a:bodyPr>
          <a:lstStyle/>
          <a:p>
            <a:r>
              <a:rPr lang="en-US" sz="1200" i="1" dirty="0"/>
              <a:t>Source: </a:t>
            </a:r>
            <a:r>
              <a:rPr lang="en-US" sz="1200" dirty="0"/>
              <a:t>Cayton, Grady, Preston, and Sinicrope (2016).</a:t>
            </a:r>
          </a:p>
        </p:txBody>
      </p:sp>
    </p:spTree>
    <p:extLst>
      <p:ext uri="{BB962C8B-B14F-4D97-AF65-F5344CB8AC3E}">
        <p14:creationId xmlns:p14="http://schemas.microsoft.com/office/powerpoint/2010/main" val="1991634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CBBB90-0B39-4603-8461-49E9C378CB53}"/>
              </a:ext>
            </a:extLst>
          </p:cNvPr>
          <p:cNvSpPr>
            <a:spLocks noGrp="1"/>
          </p:cNvSpPr>
          <p:nvPr>
            <p:ph type="title" idx="4294967295"/>
          </p:nvPr>
        </p:nvSpPr>
        <p:spPr/>
        <p:txBody>
          <a:bodyPr/>
          <a:lstStyle/>
          <a:p>
            <a:r>
              <a:rPr lang="en-US" dirty="0"/>
              <a:t>Slide 44</a:t>
            </a:r>
          </a:p>
        </p:txBody>
      </p:sp>
      <p:pic>
        <p:nvPicPr>
          <p:cNvPr id="4" name="image2.jpeg" descr="Diagram of the Co-Planning strategy, &quot;Partner Planning&quot;"/>
          <p:cNvPicPr/>
          <p:nvPr/>
        </p:nvPicPr>
        <p:blipFill>
          <a:blip r:embed="rId3" cstate="print"/>
          <a:stretch>
            <a:fillRect/>
          </a:stretch>
        </p:blipFill>
        <p:spPr>
          <a:xfrm>
            <a:off x="1144155" y="762000"/>
            <a:ext cx="9903691" cy="5056909"/>
          </a:xfrm>
          <a:prstGeom prst="rect">
            <a:avLst/>
          </a:prstGeom>
        </p:spPr>
      </p:pic>
      <p:sp>
        <p:nvSpPr>
          <p:cNvPr id="6" name="Rectangle 5">
            <a:extLst>
              <a:ext uri="{FF2B5EF4-FFF2-40B4-BE49-F238E27FC236}">
                <a16:creationId xmlns:a16="http://schemas.microsoft.com/office/drawing/2014/main" id="{F0058020-7A37-477F-B3F9-0BBA3A7C27C9}"/>
              </a:ext>
            </a:extLst>
          </p:cNvPr>
          <p:cNvSpPr/>
          <p:nvPr/>
        </p:nvSpPr>
        <p:spPr>
          <a:xfrm>
            <a:off x="838200" y="6324395"/>
            <a:ext cx="10768402" cy="276999"/>
          </a:xfrm>
          <a:prstGeom prst="rect">
            <a:avLst/>
          </a:prstGeom>
        </p:spPr>
        <p:txBody>
          <a:bodyPr wrap="square">
            <a:spAutoFit/>
          </a:bodyPr>
          <a:lstStyle/>
          <a:p>
            <a:r>
              <a:rPr lang="en-US" sz="1200" i="1" dirty="0"/>
              <a:t>Source: </a:t>
            </a:r>
            <a:r>
              <a:rPr lang="en-US" sz="1200" dirty="0"/>
              <a:t>Cayton et al. (2016).</a:t>
            </a:r>
          </a:p>
        </p:txBody>
      </p:sp>
    </p:spTree>
    <p:extLst>
      <p:ext uri="{BB962C8B-B14F-4D97-AF65-F5344CB8AC3E}">
        <p14:creationId xmlns:p14="http://schemas.microsoft.com/office/powerpoint/2010/main" val="757554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960CC3-941C-4433-B75F-038A73587E97}"/>
              </a:ext>
            </a:extLst>
          </p:cNvPr>
          <p:cNvSpPr>
            <a:spLocks noGrp="1"/>
          </p:cNvSpPr>
          <p:nvPr>
            <p:ph type="title" idx="4294967295"/>
          </p:nvPr>
        </p:nvSpPr>
        <p:spPr/>
        <p:txBody>
          <a:bodyPr/>
          <a:lstStyle/>
          <a:p>
            <a:r>
              <a:rPr lang="en-US" dirty="0"/>
              <a:t>Slide 45</a:t>
            </a:r>
          </a:p>
        </p:txBody>
      </p:sp>
      <p:pic>
        <p:nvPicPr>
          <p:cNvPr id="4" name="image3.jpeg" descr="Diagram of the Co-Planning strategy, &quot;One Reflects, One Plans&quot;"/>
          <p:cNvPicPr/>
          <p:nvPr/>
        </p:nvPicPr>
        <p:blipFill>
          <a:blip r:embed="rId3" cstate="print"/>
          <a:stretch>
            <a:fillRect/>
          </a:stretch>
        </p:blipFill>
        <p:spPr>
          <a:xfrm>
            <a:off x="1517650" y="685800"/>
            <a:ext cx="9156700" cy="5384800"/>
          </a:xfrm>
          <a:prstGeom prst="rect">
            <a:avLst/>
          </a:prstGeom>
        </p:spPr>
      </p:pic>
      <p:sp>
        <p:nvSpPr>
          <p:cNvPr id="6" name="Rectangle 5">
            <a:extLst>
              <a:ext uri="{FF2B5EF4-FFF2-40B4-BE49-F238E27FC236}">
                <a16:creationId xmlns:a16="http://schemas.microsoft.com/office/drawing/2014/main" id="{9F67BF30-49DD-41B5-B718-CEF4E1ACCC4A}"/>
              </a:ext>
            </a:extLst>
          </p:cNvPr>
          <p:cNvSpPr/>
          <p:nvPr/>
        </p:nvSpPr>
        <p:spPr>
          <a:xfrm>
            <a:off x="838200" y="6324395"/>
            <a:ext cx="10768402" cy="276999"/>
          </a:xfrm>
          <a:prstGeom prst="rect">
            <a:avLst/>
          </a:prstGeom>
        </p:spPr>
        <p:txBody>
          <a:bodyPr wrap="square">
            <a:spAutoFit/>
          </a:bodyPr>
          <a:lstStyle/>
          <a:p>
            <a:r>
              <a:rPr lang="en-US" sz="1200" i="1" dirty="0"/>
              <a:t>Source: </a:t>
            </a:r>
            <a:r>
              <a:rPr lang="en-US" sz="1200" dirty="0"/>
              <a:t>Cayton et al. (2016).</a:t>
            </a:r>
          </a:p>
        </p:txBody>
      </p:sp>
    </p:spTree>
    <p:extLst>
      <p:ext uri="{BB962C8B-B14F-4D97-AF65-F5344CB8AC3E}">
        <p14:creationId xmlns:p14="http://schemas.microsoft.com/office/powerpoint/2010/main" val="1456065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E63096-405F-4693-B33A-5933A75FD068}"/>
              </a:ext>
            </a:extLst>
          </p:cNvPr>
          <p:cNvSpPr>
            <a:spLocks noGrp="1"/>
          </p:cNvSpPr>
          <p:nvPr>
            <p:ph type="title" idx="4294967295"/>
          </p:nvPr>
        </p:nvSpPr>
        <p:spPr/>
        <p:txBody>
          <a:bodyPr/>
          <a:lstStyle/>
          <a:p>
            <a:r>
              <a:rPr lang="en-US" dirty="0"/>
              <a:t>Slide 46</a:t>
            </a:r>
          </a:p>
        </p:txBody>
      </p:sp>
      <p:pic>
        <p:nvPicPr>
          <p:cNvPr id="4" name="image4.jpeg" descr="Diagram of the Co-Planning strategy, &quot;One Plans, One Reacts&quot;"/>
          <p:cNvPicPr/>
          <p:nvPr/>
        </p:nvPicPr>
        <p:blipFill>
          <a:blip r:embed="rId3" cstate="print"/>
          <a:stretch>
            <a:fillRect/>
          </a:stretch>
        </p:blipFill>
        <p:spPr>
          <a:xfrm>
            <a:off x="1524000" y="762000"/>
            <a:ext cx="9144000" cy="5346700"/>
          </a:xfrm>
          <a:prstGeom prst="rect">
            <a:avLst/>
          </a:prstGeom>
        </p:spPr>
      </p:pic>
      <p:sp>
        <p:nvSpPr>
          <p:cNvPr id="6" name="Rectangle 5">
            <a:extLst>
              <a:ext uri="{FF2B5EF4-FFF2-40B4-BE49-F238E27FC236}">
                <a16:creationId xmlns:a16="http://schemas.microsoft.com/office/drawing/2014/main" id="{50468367-9D0F-4BD3-9FB9-FAF65E3398BB}"/>
              </a:ext>
            </a:extLst>
          </p:cNvPr>
          <p:cNvSpPr/>
          <p:nvPr/>
        </p:nvSpPr>
        <p:spPr>
          <a:xfrm>
            <a:off x="838200" y="6324395"/>
            <a:ext cx="10768402" cy="276999"/>
          </a:xfrm>
          <a:prstGeom prst="rect">
            <a:avLst/>
          </a:prstGeom>
        </p:spPr>
        <p:txBody>
          <a:bodyPr wrap="square">
            <a:spAutoFit/>
          </a:bodyPr>
          <a:lstStyle/>
          <a:p>
            <a:r>
              <a:rPr lang="en-US" sz="1200" i="1" dirty="0"/>
              <a:t>Source: </a:t>
            </a:r>
            <a:r>
              <a:rPr lang="en-US" sz="1200" dirty="0"/>
              <a:t>Cayton et al. (2016).</a:t>
            </a:r>
          </a:p>
        </p:txBody>
      </p:sp>
    </p:spTree>
    <p:extLst>
      <p:ext uri="{BB962C8B-B14F-4D97-AF65-F5344CB8AC3E}">
        <p14:creationId xmlns:p14="http://schemas.microsoft.com/office/powerpoint/2010/main" val="477046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63DAE8-00A0-4152-A490-50DC1001F697}"/>
              </a:ext>
            </a:extLst>
          </p:cNvPr>
          <p:cNvSpPr>
            <a:spLocks noGrp="1"/>
          </p:cNvSpPr>
          <p:nvPr>
            <p:ph type="title" idx="4294967295"/>
          </p:nvPr>
        </p:nvSpPr>
        <p:spPr/>
        <p:txBody>
          <a:bodyPr/>
          <a:lstStyle/>
          <a:p>
            <a:r>
              <a:rPr lang="en-US" dirty="0"/>
              <a:t>Slide 47</a:t>
            </a:r>
          </a:p>
        </p:txBody>
      </p:sp>
      <p:pic>
        <p:nvPicPr>
          <p:cNvPr id="4" name="image5.jpeg" descr="Diagram of the Co-Planning strategy, &quot;Parallel Planning&quot;"/>
          <p:cNvPicPr/>
          <p:nvPr/>
        </p:nvPicPr>
        <p:blipFill>
          <a:blip r:embed="rId3" cstate="print"/>
          <a:stretch>
            <a:fillRect/>
          </a:stretch>
        </p:blipFill>
        <p:spPr>
          <a:xfrm>
            <a:off x="1524000" y="749301"/>
            <a:ext cx="9144000" cy="5486400"/>
          </a:xfrm>
          <a:prstGeom prst="rect">
            <a:avLst/>
          </a:prstGeom>
        </p:spPr>
      </p:pic>
      <p:sp>
        <p:nvSpPr>
          <p:cNvPr id="6" name="Rectangle 5">
            <a:extLst>
              <a:ext uri="{FF2B5EF4-FFF2-40B4-BE49-F238E27FC236}">
                <a16:creationId xmlns:a16="http://schemas.microsoft.com/office/drawing/2014/main" id="{91C3E6B2-8299-4EA7-AA6C-E648A2C0BD05}"/>
              </a:ext>
            </a:extLst>
          </p:cNvPr>
          <p:cNvSpPr/>
          <p:nvPr/>
        </p:nvSpPr>
        <p:spPr>
          <a:xfrm>
            <a:off x="838200" y="6324395"/>
            <a:ext cx="10768402" cy="276999"/>
          </a:xfrm>
          <a:prstGeom prst="rect">
            <a:avLst/>
          </a:prstGeom>
        </p:spPr>
        <p:txBody>
          <a:bodyPr wrap="square">
            <a:spAutoFit/>
          </a:bodyPr>
          <a:lstStyle/>
          <a:p>
            <a:r>
              <a:rPr lang="en-US" sz="1200" i="1" dirty="0"/>
              <a:t>Source: </a:t>
            </a:r>
            <a:r>
              <a:rPr lang="en-US" sz="1200" dirty="0"/>
              <a:t>Cayton et al. (2016).</a:t>
            </a:r>
          </a:p>
        </p:txBody>
      </p:sp>
    </p:spTree>
    <p:extLst>
      <p:ext uri="{BB962C8B-B14F-4D97-AF65-F5344CB8AC3E}">
        <p14:creationId xmlns:p14="http://schemas.microsoft.com/office/powerpoint/2010/main" val="1666879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D78DF0-D3A5-48E9-B73E-23106DFBB11F}"/>
              </a:ext>
            </a:extLst>
          </p:cNvPr>
          <p:cNvSpPr>
            <a:spLocks noGrp="1"/>
          </p:cNvSpPr>
          <p:nvPr>
            <p:ph type="title" idx="4294967295"/>
          </p:nvPr>
        </p:nvSpPr>
        <p:spPr/>
        <p:txBody>
          <a:bodyPr/>
          <a:lstStyle/>
          <a:p>
            <a:r>
              <a:rPr lang="en-US" dirty="0"/>
              <a:t>Slide 48</a:t>
            </a:r>
          </a:p>
        </p:txBody>
      </p:sp>
      <p:pic>
        <p:nvPicPr>
          <p:cNvPr id="4" name="image6.jpeg" descr="Diagram of the coplanning strategy, &quot;Team Planning&quot;"/>
          <p:cNvPicPr/>
          <p:nvPr/>
        </p:nvPicPr>
        <p:blipFill>
          <a:blip r:embed="rId3" cstate="print"/>
          <a:stretch>
            <a:fillRect/>
          </a:stretch>
        </p:blipFill>
        <p:spPr>
          <a:xfrm>
            <a:off x="1066800" y="749300"/>
            <a:ext cx="10058400" cy="5486400"/>
          </a:xfrm>
          <a:prstGeom prst="rect">
            <a:avLst/>
          </a:prstGeom>
        </p:spPr>
      </p:pic>
      <p:sp>
        <p:nvSpPr>
          <p:cNvPr id="6" name="Rectangle 5">
            <a:extLst>
              <a:ext uri="{FF2B5EF4-FFF2-40B4-BE49-F238E27FC236}">
                <a16:creationId xmlns:a16="http://schemas.microsoft.com/office/drawing/2014/main" id="{BD2B5E08-D622-4559-979D-9E7550094743}"/>
              </a:ext>
            </a:extLst>
          </p:cNvPr>
          <p:cNvSpPr/>
          <p:nvPr/>
        </p:nvSpPr>
        <p:spPr>
          <a:xfrm>
            <a:off x="838200" y="6354375"/>
            <a:ext cx="10768402" cy="276999"/>
          </a:xfrm>
          <a:prstGeom prst="rect">
            <a:avLst/>
          </a:prstGeom>
        </p:spPr>
        <p:txBody>
          <a:bodyPr wrap="square">
            <a:spAutoFit/>
          </a:bodyPr>
          <a:lstStyle/>
          <a:p>
            <a:r>
              <a:rPr lang="en-US" sz="1200" i="1" dirty="0"/>
              <a:t>Source: </a:t>
            </a:r>
            <a:r>
              <a:rPr lang="en-US" sz="1200" dirty="0"/>
              <a:t>Cayton et al. (2016).</a:t>
            </a:r>
          </a:p>
        </p:txBody>
      </p:sp>
    </p:spTree>
    <p:extLst>
      <p:ext uri="{BB962C8B-B14F-4D97-AF65-F5344CB8AC3E}">
        <p14:creationId xmlns:p14="http://schemas.microsoft.com/office/powerpoint/2010/main" val="371280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 and Talk </a:t>
            </a:r>
          </a:p>
        </p:txBody>
      </p:sp>
      <p:sp>
        <p:nvSpPr>
          <p:cNvPr id="3" name="Content Placeholder 2"/>
          <p:cNvSpPr>
            <a:spLocks noGrp="1"/>
          </p:cNvSpPr>
          <p:nvPr>
            <p:ph idx="1"/>
          </p:nvPr>
        </p:nvSpPr>
        <p:spPr>
          <a:xfrm>
            <a:off x="883170" y="1765665"/>
            <a:ext cx="10515600" cy="4351338"/>
          </a:xfrm>
        </p:spPr>
        <p:txBody>
          <a:bodyPr vert="horz" lIns="54864" tIns="91440" rtlCol="0" anchor="t">
            <a:normAutofit/>
          </a:bodyPr>
          <a:lstStyle/>
          <a:p>
            <a:pPr marL="0" indent="0">
              <a:buNone/>
            </a:pPr>
            <a:r>
              <a:rPr lang="en-US" dirty="0">
                <a:cs typeface="Arial" panose="020B0604020202020204" pitchFamily="34" charset="0"/>
              </a:rPr>
              <a:t>Which version of coplanning seems most accessible in your settings?</a:t>
            </a:r>
          </a:p>
          <a:p>
            <a:pPr marL="465138" lvl="1" indent="-465138" fontAlgn="base">
              <a:buFont typeface="+mj-lt"/>
              <a:buAutoNum type="arabicPeriod"/>
            </a:pPr>
            <a:r>
              <a:rPr lang="en-US" sz="2800" dirty="0">
                <a:cs typeface="Arial" panose="020B0604020202020204" pitchFamily="34" charset="0"/>
              </a:rPr>
              <a:t>One plans, one assists</a:t>
            </a:r>
          </a:p>
          <a:p>
            <a:pPr marL="465138" lvl="1" indent="-465138" fontAlgn="base">
              <a:buFont typeface="+mj-lt"/>
              <a:buAutoNum type="arabicPeriod"/>
            </a:pPr>
            <a:r>
              <a:rPr lang="en-US" sz="2800" dirty="0">
                <a:cs typeface="Arial" panose="020B0604020202020204" pitchFamily="34" charset="0"/>
              </a:rPr>
              <a:t>Partner planning</a:t>
            </a:r>
          </a:p>
          <a:p>
            <a:pPr marL="465138" lvl="1" indent="-465138" fontAlgn="base">
              <a:buFont typeface="+mj-lt"/>
              <a:buAutoNum type="arabicPeriod"/>
            </a:pPr>
            <a:r>
              <a:rPr lang="en-US" sz="2800" dirty="0">
                <a:cs typeface="Arial" panose="020B0604020202020204" pitchFamily="34" charset="0"/>
              </a:rPr>
              <a:t>One reflects, one plans</a:t>
            </a:r>
          </a:p>
          <a:p>
            <a:pPr marL="465138" lvl="1" indent="-465138" fontAlgn="base">
              <a:buFont typeface="+mj-lt"/>
              <a:buAutoNum type="arabicPeriod"/>
            </a:pPr>
            <a:r>
              <a:rPr lang="en-US" sz="2800" dirty="0">
                <a:cs typeface="Arial" panose="020B0604020202020204" pitchFamily="34" charset="0"/>
              </a:rPr>
              <a:t>One plans, one reacts </a:t>
            </a:r>
          </a:p>
          <a:p>
            <a:pPr marL="465138" lvl="1" indent="-465138" fontAlgn="base">
              <a:buFont typeface="+mj-lt"/>
              <a:buAutoNum type="arabicPeriod"/>
            </a:pPr>
            <a:r>
              <a:rPr lang="en-US" sz="2800" dirty="0">
                <a:cs typeface="Arial" panose="020B0604020202020204" pitchFamily="34" charset="0"/>
              </a:rPr>
              <a:t>Parallel planning</a:t>
            </a:r>
          </a:p>
          <a:p>
            <a:pPr marL="465138" lvl="1" indent="-465138" fontAlgn="base">
              <a:buFont typeface="+mj-lt"/>
              <a:buAutoNum type="arabicPeriod"/>
            </a:pPr>
            <a:r>
              <a:rPr lang="en-US" sz="2800" dirty="0">
                <a:cs typeface="Arial" panose="020B0604020202020204" pitchFamily="34" charset="0"/>
              </a:rPr>
              <a:t>Team planning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75600" y="2979119"/>
            <a:ext cx="3086179" cy="3075891"/>
          </a:xfrm>
          <a:prstGeom prst="rect">
            <a:avLst/>
          </a:prstGeom>
        </p:spPr>
      </p:pic>
    </p:spTree>
    <p:extLst>
      <p:ext uri="{BB962C8B-B14F-4D97-AF65-F5344CB8AC3E}">
        <p14:creationId xmlns:p14="http://schemas.microsoft.com/office/powerpoint/2010/main" val="31851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C599-CFBD-144A-992C-D80012E6EE05}"/>
              </a:ext>
            </a:extLst>
          </p:cNvPr>
          <p:cNvSpPr>
            <a:spLocks noGrp="1"/>
          </p:cNvSpPr>
          <p:nvPr>
            <p:ph type="title"/>
          </p:nvPr>
        </p:nvSpPr>
        <p:spPr/>
        <p:txBody>
          <a:bodyPr>
            <a:normAutofit fontScale="90000"/>
          </a:bodyPr>
          <a:lstStyle/>
          <a:p>
            <a:r>
              <a:rPr lang="en-US" dirty="0"/>
              <a:t>HLP 4: </a:t>
            </a:r>
            <a:r>
              <a:rPr lang="en-US" dirty="0">
                <a:cs typeface="Arial" panose="020B0604020202020204" pitchFamily="34" charset="0"/>
              </a:rPr>
              <a:t>Use Multiple Sources of Information to Develop a Comprehensive Understanding of a Student’s Strengths and Needs</a:t>
            </a:r>
            <a:endParaRPr lang="en-US" dirty="0"/>
          </a:p>
        </p:txBody>
      </p:sp>
      <p:pic>
        <p:nvPicPr>
          <p:cNvPr id="5" name="Picture 2">
            <a:extLst>
              <a:ext uri="{FF2B5EF4-FFF2-40B4-BE49-F238E27FC236}">
                <a16:creationId xmlns:a16="http://schemas.microsoft.com/office/drawing/2014/main" id="{E1ACA67D-160E-CD44-BA73-7B1C52642982}"/>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3164" y="2791860"/>
            <a:ext cx="4285671" cy="241103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800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Coplanning</a:t>
            </a:r>
          </a:p>
        </p:txBody>
      </p:sp>
      <p:sp>
        <p:nvSpPr>
          <p:cNvPr id="3" name="Content Placeholder 2"/>
          <p:cNvSpPr>
            <a:spLocks noGrp="1"/>
          </p:cNvSpPr>
          <p:nvPr>
            <p:ph idx="1"/>
          </p:nvPr>
        </p:nvSpPr>
        <p:spPr>
          <a:xfrm>
            <a:off x="883170" y="1765665"/>
            <a:ext cx="10515600" cy="4351338"/>
          </a:xfrm>
        </p:spPr>
        <p:txBody>
          <a:bodyPr vert="horz" lIns="54864" tIns="91440" rtlCol="0" anchor="t">
            <a:normAutofit/>
          </a:bodyPr>
          <a:lstStyle/>
          <a:p>
            <a:pPr marL="344488" indent="-344488"/>
            <a:r>
              <a:rPr lang="en-US" dirty="0">
                <a:cs typeface="Arial" panose="020B0604020202020204" pitchFamily="34" charset="0"/>
              </a:rPr>
              <a:t>Ensure time for planning.</a:t>
            </a:r>
          </a:p>
          <a:p>
            <a:pPr marL="344488" indent="-344488"/>
            <a:r>
              <a:rPr lang="en-US" dirty="0">
                <a:cs typeface="Arial" panose="020B0604020202020204" pitchFamily="34" charset="0"/>
              </a:rPr>
              <a:t>Have a positive attitude.</a:t>
            </a:r>
          </a:p>
          <a:p>
            <a:pPr marL="344488" indent="-344488"/>
            <a:r>
              <a:rPr lang="en-US" dirty="0">
                <a:cs typeface="Arial" panose="020B0604020202020204" pitchFamily="34" charset="0"/>
              </a:rPr>
              <a:t>Be clear and open about your strengths and limitations as you collaborate with your coteacher.</a:t>
            </a:r>
          </a:p>
        </p:txBody>
      </p:sp>
    </p:spTree>
    <p:extLst>
      <p:ext uri="{BB962C8B-B14F-4D97-AF65-F5344CB8AC3E}">
        <p14:creationId xmlns:p14="http://schemas.microsoft.com/office/powerpoint/2010/main" val="1483497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Turn and Talk </a:t>
            </a:r>
          </a:p>
        </p:txBody>
      </p:sp>
      <p:sp>
        <p:nvSpPr>
          <p:cNvPr id="3" name="TextBox 2"/>
          <p:cNvSpPr txBox="1"/>
          <p:nvPr/>
        </p:nvSpPr>
        <p:spPr>
          <a:xfrm>
            <a:off x="838200" y="2767227"/>
            <a:ext cx="4618183" cy="1107996"/>
          </a:xfrm>
          <a:prstGeom prst="rect">
            <a:avLst/>
          </a:prstGeom>
          <a:noFill/>
        </p:spPr>
        <p:txBody>
          <a:bodyPr wrap="square" rtlCol="0">
            <a:spAutoFit/>
          </a:bodyPr>
          <a:lstStyle/>
          <a:p>
            <a:r>
              <a:rPr lang="en-US" sz="2200" dirty="0">
                <a:cs typeface="Arial" panose="020B0604020202020204" pitchFamily="34" charset="0"/>
              </a:rPr>
              <a:t>What strategy(ies) have you found to be most effective in promoting a positive coplanning relationship?</a:t>
            </a:r>
          </a:p>
        </p:txBody>
      </p:sp>
      <p:pic>
        <p:nvPicPr>
          <p:cNvPr id="5" name="Picture 4">
            <a:extLst>
              <a:ext uri="{FF2B5EF4-FFF2-40B4-BE49-F238E27FC236}">
                <a16:creationId xmlns:a16="http://schemas.microsoft.com/office/drawing/2014/main" id="{FF52880C-FC51-496F-890F-C7AA75B4E2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71169" y="1943100"/>
            <a:ext cx="5982631" cy="3369129"/>
          </a:xfrm>
          <a:prstGeom prst="rect">
            <a:avLst/>
          </a:prstGeom>
        </p:spPr>
      </p:pic>
    </p:spTree>
    <p:extLst>
      <p:ext uri="{BB962C8B-B14F-4D97-AF65-F5344CB8AC3E}">
        <p14:creationId xmlns:p14="http://schemas.microsoft.com/office/powerpoint/2010/main" val="4037094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0850-AE5E-4E23-BAC7-DCE3065C46B8}"/>
              </a:ext>
            </a:extLst>
          </p:cNvPr>
          <p:cNvSpPr>
            <a:spLocks noGrp="1"/>
          </p:cNvSpPr>
          <p:nvPr>
            <p:ph type="title"/>
          </p:nvPr>
        </p:nvSpPr>
        <p:spPr/>
        <p:txBody>
          <a:bodyPr/>
          <a:lstStyle/>
          <a:p>
            <a:r>
              <a:rPr lang="en-US" dirty="0"/>
              <a:t>DBI and Coplanning</a:t>
            </a:r>
          </a:p>
        </p:txBody>
      </p:sp>
      <p:sp>
        <p:nvSpPr>
          <p:cNvPr id="3" name="Content Placeholder 2">
            <a:extLst>
              <a:ext uri="{FF2B5EF4-FFF2-40B4-BE49-F238E27FC236}">
                <a16:creationId xmlns:a16="http://schemas.microsoft.com/office/drawing/2014/main" id="{A78FFFE3-78A3-4CB7-8FC6-525BD843C47A}"/>
              </a:ext>
            </a:extLst>
          </p:cNvPr>
          <p:cNvSpPr>
            <a:spLocks noGrp="1"/>
          </p:cNvSpPr>
          <p:nvPr>
            <p:ph idx="1"/>
          </p:nvPr>
        </p:nvSpPr>
        <p:spPr/>
        <p:txBody>
          <a:bodyPr/>
          <a:lstStyle/>
          <a:p>
            <a:pPr marL="344488" indent="-344488">
              <a:spcBef>
                <a:spcPts val="1200"/>
              </a:spcBef>
            </a:pPr>
            <a:r>
              <a:rPr lang="en-US" b="1" dirty="0">
                <a:cs typeface="Arial" panose="020B0604020202020204" pitchFamily="34" charset="0"/>
              </a:rPr>
              <a:t>Collaboration</a:t>
            </a:r>
            <a:r>
              <a:rPr lang="en-US" dirty="0">
                <a:cs typeface="Arial" panose="020B0604020202020204" pitchFamily="34" charset="0"/>
              </a:rPr>
              <a:t> requires the use of </a:t>
            </a:r>
            <a:r>
              <a:rPr lang="en-US" b="1" dirty="0">
                <a:cs typeface="Arial" panose="020B0604020202020204" pitchFamily="34" charset="0"/>
              </a:rPr>
              <a:t>effective</a:t>
            </a:r>
            <a:r>
              <a:rPr lang="en-US" dirty="0">
                <a:cs typeface="Arial" panose="020B0604020202020204" pitchFamily="34" charset="0"/>
              </a:rPr>
              <a:t> collaboration behaviors to develop and adjust instructional or behavioral plans based on </a:t>
            </a:r>
            <a:r>
              <a:rPr lang="en-US" b="1" dirty="0">
                <a:cs typeface="Arial" panose="020B0604020202020204" pitchFamily="34" charset="0"/>
              </a:rPr>
              <a:t>student data.</a:t>
            </a:r>
          </a:p>
          <a:p>
            <a:pPr marL="344488" indent="-344488">
              <a:spcBef>
                <a:spcPts val="1200"/>
              </a:spcBef>
            </a:pPr>
            <a:r>
              <a:rPr lang="en-US" dirty="0">
                <a:cs typeface="Arial" panose="020B0604020202020204" pitchFamily="34" charset="0"/>
              </a:rPr>
              <a:t>Coplanning models create a structure that make developing data-based interventions possible.</a:t>
            </a:r>
          </a:p>
        </p:txBody>
      </p:sp>
    </p:spTree>
    <p:extLst>
      <p:ext uri="{BB962C8B-B14F-4D97-AF65-F5344CB8AC3E}">
        <p14:creationId xmlns:p14="http://schemas.microsoft.com/office/powerpoint/2010/main" val="1450573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23DE-84C6-4F07-A4DE-C47D8924FA73}"/>
              </a:ext>
            </a:extLst>
          </p:cNvPr>
          <p:cNvSpPr>
            <a:spLocks noGrp="1"/>
          </p:cNvSpPr>
          <p:nvPr>
            <p:ph type="title"/>
          </p:nvPr>
        </p:nvSpPr>
        <p:spPr/>
        <p:txBody>
          <a:bodyPr>
            <a:normAutofit/>
          </a:bodyPr>
          <a:lstStyle/>
          <a:p>
            <a:br>
              <a:rPr lang="en-US" dirty="0">
                <a:latin typeface="Arial Black" panose="020B0A04020102020204" pitchFamily="34" charset="0"/>
              </a:rPr>
            </a:br>
            <a:br>
              <a:rPr lang="en-US" dirty="0">
                <a:latin typeface="Arial Black" panose="020B0A04020102020204" pitchFamily="34" charset="0"/>
              </a:rPr>
            </a:br>
            <a:r>
              <a:rPr lang="en-US" sz="6700" dirty="0"/>
              <a:t>Stakeholder Considerations</a:t>
            </a:r>
          </a:p>
        </p:txBody>
      </p:sp>
      <p:sp>
        <p:nvSpPr>
          <p:cNvPr id="3" name="Text Placeholder 2">
            <a:extLst>
              <a:ext uri="{FF2B5EF4-FFF2-40B4-BE49-F238E27FC236}">
                <a16:creationId xmlns:a16="http://schemas.microsoft.com/office/drawing/2014/main" id="{4826A79F-9261-42A2-86B5-03D9111B1E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6483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9297-790F-428E-9176-C5C0B04CFD94}"/>
              </a:ext>
            </a:extLst>
          </p:cNvPr>
          <p:cNvSpPr>
            <a:spLocks noGrp="1"/>
          </p:cNvSpPr>
          <p:nvPr>
            <p:ph type="title"/>
          </p:nvPr>
        </p:nvSpPr>
        <p:spPr/>
        <p:txBody>
          <a:bodyPr/>
          <a:lstStyle/>
          <a:p>
            <a:r>
              <a:rPr lang="en-US" dirty="0"/>
              <a:t>Considerations for Teachers</a:t>
            </a:r>
          </a:p>
        </p:txBody>
      </p:sp>
      <p:sp>
        <p:nvSpPr>
          <p:cNvPr id="3" name="Content Placeholder 2">
            <a:extLst>
              <a:ext uri="{FF2B5EF4-FFF2-40B4-BE49-F238E27FC236}">
                <a16:creationId xmlns:a16="http://schemas.microsoft.com/office/drawing/2014/main" id="{218C03E9-7DBA-44D6-82FE-8B4185D3F14A}"/>
              </a:ext>
            </a:extLst>
          </p:cNvPr>
          <p:cNvSpPr>
            <a:spLocks noGrp="1"/>
          </p:cNvSpPr>
          <p:nvPr>
            <p:ph idx="1"/>
          </p:nvPr>
        </p:nvSpPr>
        <p:spPr/>
        <p:txBody>
          <a:bodyPr/>
          <a:lstStyle/>
          <a:p>
            <a:pPr marL="344488" indent="-344488">
              <a:spcBef>
                <a:spcPts val="1200"/>
              </a:spcBef>
            </a:pPr>
            <a:r>
              <a:rPr lang="en-US" dirty="0"/>
              <a:t>Consider the dynamics between novice and seasoned teachers.</a:t>
            </a:r>
          </a:p>
          <a:p>
            <a:pPr marL="344488" indent="-344488">
              <a:spcBef>
                <a:spcPts val="1200"/>
              </a:spcBef>
            </a:pPr>
            <a:r>
              <a:rPr lang="en-US" dirty="0"/>
              <a:t>Determine the role of preservice teachers and/or residents.</a:t>
            </a:r>
          </a:p>
          <a:p>
            <a:pPr marL="344488" indent="-344488">
              <a:spcBef>
                <a:spcPts val="1200"/>
              </a:spcBef>
            </a:pPr>
            <a:r>
              <a:rPr lang="en-US" dirty="0"/>
              <a:t>Shift the model to ensure equity and parity of teachers.</a:t>
            </a:r>
          </a:p>
          <a:p>
            <a:pPr marL="344488" indent="-344488">
              <a:spcBef>
                <a:spcPts val="1200"/>
              </a:spcBef>
            </a:pPr>
            <a:r>
              <a:rPr lang="en-US" dirty="0"/>
              <a:t>Consider which model is appropriate for the lesson or teacher needs. </a:t>
            </a:r>
          </a:p>
          <a:p>
            <a:endParaRPr lang="en-US" dirty="0"/>
          </a:p>
          <a:p>
            <a:endParaRPr lang="en-US" dirty="0"/>
          </a:p>
        </p:txBody>
      </p:sp>
    </p:spTree>
    <p:extLst>
      <p:ext uri="{BB962C8B-B14F-4D97-AF65-F5344CB8AC3E}">
        <p14:creationId xmlns:p14="http://schemas.microsoft.com/office/powerpoint/2010/main" val="1815026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0D3F-7866-46EF-9909-087B948D7432}"/>
              </a:ext>
            </a:extLst>
          </p:cNvPr>
          <p:cNvSpPr>
            <a:spLocks noGrp="1"/>
          </p:cNvSpPr>
          <p:nvPr>
            <p:ph type="title"/>
          </p:nvPr>
        </p:nvSpPr>
        <p:spPr/>
        <p:txBody>
          <a:bodyPr/>
          <a:lstStyle/>
          <a:p>
            <a:r>
              <a:rPr lang="en-US" dirty="0"/>
              <a:t>Considerations for School Leaders</a:t>
            </a:r>
          </a:p>
        </p:txBody>
      </p:sp>
      <p:sp>
        <p:nvSpPr>
          <p:cNvPr id="3" name="Content Placeholder 2">
            <a:extLst>
              <a:ext uri="{FF2B5EF4-FFF2-40B4-BE49-F238E27FC236}">
                <a16:creationId xmlns:a16="http://schemas.microsoft.com/office/drawing/2014/main" id="{50D4F5EB-4953-4382-B43A-0E65254FDF49}"/>
              </a:ext>
            </a:extLst>
          </p:cNvPr>
          <p:cNvSpPr>
            <a:spLocks noGrp="1"/>
          </p:cNvSpPr>
          <p:nvPr>
            <p:ph idx="1"/>
          </p:nvPr>
        </p:nvSpPr>
        <p:spPr/>
        <p:txBody>
          <a:bodyPr/>
          <a:lstStyle/>
          <a:p>
            <a:pPr marL="344488" indent="-344488">
              <a:spcBef>
                <a:spcPts val="1200"/>
              </a:spcBef>
            </a:pPr>
            <a:r>
              <a:rPr lang="en-US" dirty="0"/>
              <a:t>Create space in the schedule for collaborative planning to occur.</a:t>
            </a:r>
          </a:p>
          <a:p>
            <a:pPr marL="344488" indent="-344488">
              <a:spcBef>
                <a:spcPts val="1200"/>
              </a:spcBef>
            </a:pPr>
            <a:r>
              <a:rPr lang="en-US" dirty="0"/>
              <a:t>Facilitate review of the data collection procedure.</a:t>
            </a:r>
          </a:p>
          <a:p>
            <a:pPr marL="344488" indent="-344488">
              <a:spcBef>
                <a:spcPts val="1200"/>
              </a:spcBef>
            </a:pPr>
            <a:r>
              <a:rPr lang="en-US" dirty="0"/>
              <a:t>Review coteaching partnerships regularly.</a:t>
            </a:r>
          </a:p>
          <a:p>
            <a:pPr marL="344488" indent="-344488">
              <a:spcBef>
                <a:spcPts val="1200"/>
              </a:spcBef>
            </a:pPr>
            <a:r>
              <a:rPr lang="en-US" dirty="0"/>
              <a:t>Review coplanning and coteaching models frequently with teachers to remind them to select the model that fits the lesson or meets the needs of the teachers.</a:t>
            </a:r>
          </a:p>
          <a:p>
            <a:endParaRPr lang="en-US" dirty="0"/>
          </a:p>
        </p:txBody>
      </p:sp>
    </p:spTree>
    <p:extLst>
      <p:ext uri="{BB962C8B-B14F-4D97-AF65-F5344CB8AC3E}">
        <p14:creationId xmlns:p14="http://schemas.microsoft.com/office/powerpoint/2010/main" val="147179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1899-60BD-4A87-B7F6-1AE89546B536}"/>
              </a:ext>
            </a:extLst>
          </p:cNvPr>
          <p:cNvSpPr>
            <a:spLocks noGrp="1"/>
          </p:cNvSpPr>
          <p:nvPr>
            <p:ph type="title"/>
          </p:nvPr>
        </p:nvSpPr>
        <p:spPr/>
        <p:txBody>
          <a:bodyPr/>
          <a:lstStyle/>
          <a:p>
            <a:r>
              <a:rPr lang="en-US" dirty="0"/>
              <a:t>Considerations for Educator Preparation Providers</a:t>
            </a:r>
          </a:p>
        </p:txBody>
      </p:sp>
      <p:sp>
        <p:nvSpPr>
          <p:cNvPr id="3" name="Content Placeholder 2">
            <a:extLst>
              <a:ext uri="{FF2B5EF4-FFF2-40B4-BE49-F238E27FC236}">
                <a16:creationId xmlns:a16="http://schemas.microsoft.com/office/drawing/2014/main" id="{8E6270F2-BA0D-4A54-83AA-60849D5D7977}"/>
              </a:ext>
            </a:extLst>
          </p:cNvPr>
          <p:cNvSpPr>
            <a:spLocks noGrp="1"/>
          </p:cNvSpPr>
          <p:nvPr>
            <p:ph idx="1"/>
          </p:nvPr>
        </p:nvSpPr>
        <p:spPr/>
        <p:txBody>
          <a:bodyPr/>
          <a:lstStyle/>
          <a:p>
            <a:pPr marL="347663" indent="-347663">
              <a:spcBef>
                <a:spcPts val="1200"/>
              </a:spcBef>
            </a:pPr>
            <a:r>
              <a:rPr lang="en-US" dirty="0"/>
              <a:t>Integrate the DBI process in course content and fieldwork.</a:t>
            </a:r>
          </a:p>
          <a:p>
            <a:pPr marL="347663" indent="-347663">
              <a:spcBef>
                <a:spcPts val="1200"/>
              </a:spcBef>
            </a:pPr>
            <a:r>
              <a:rPr lang="en-US" dirty="0"/>
              <a:t>Provide opportunities for candidates to practice collaboration.</a:t>
            </a:r>
          </a:p>
          <a:p>
            <a:pPr marL="347663" indent="-347663">
              <a:spcBef>
                <a:spcPts val="1200"/>
              </a:spcBef>
            </a:pPr>
            <a:r>
              <a:rPr lang="en-US" dirty="0"/>
              <a:t>Model collaboration and interdisciplinary practice for candidates.</a:t>
            </a:r>
          </a:p>
        </p:txBody>
      </p:sp>
    </p:spTree>
    <p:extLst>
      <p:ext uri="{BB962C8B-B14F-4D97-AF65-F5344CB8AC3E}">
        <p14:creationId xmlns:p14="http://schemas.microsoft.com/office/powerpoint/2010/main" val="519813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 and Talk </a:t>
            </a:r>
          </a:p>
        </p:txBody>
      </p:sp>
      <p:sp>
        <p:nvSpPr>
          <p:cNvPr id="3" name="Content Placeholder 2"/>
          <p:cNvSpPr>
            <a:spLocks noGrp="1"/>
          </p:cNvSpPr>
          <p:nvPr>
            <p:ph idx="1"/>
          </p:nvPr>
        </p:nvSpPr>
        <p:spPr/>
        <p:txBody>
          <a:bodyPr/>
          <a:lstStyle/>
          <a:p>
            <a:pPr marL="347663" indent="-347663">
              <a:spcBef>
                <a:spcPts val="1200"/>
              </a:spcBef>
            </a:pPr>
            <a:r>
              <a:rPr lang="en-US" dirty="0"/>
              <a:t>Work with a partner to recap HLP 1.</a:t>
            </a:r>
          </a:p>
          <a:p>
            <a:pPr marL="347663" indent="-347663">
              <a:spcBef>
                <a:spcPts val="1200"/>
              </a:spcBef>
            </a:pPr>
            <a:r>
              <a:rPr lang="en-US" dirty="0"/>
              <a:t>Provide one example of how you can use HLP 1 in the classroom.</a:t>
            </a:r>
          </a:p>
          <a:p>
            <a:pPr marL="347663" indent="-347663">
              <a:spcBef>
                <a:spcPts val="1200"/>
              </a:spcBef>
            </a:pPr>
            <a:r>
              <a:rPr lang="en-US" dirty="0"/>
              <a:t>Share with the group. </a:t>
            </a:r>
          </a:p>
        </p:txBody>
      </p:sp>
    </p:spTree>
    <p:extLst>
      <p:ext uri="{BB962C8B-B14F-4D97-AF65-F5344CB8AC3E}">
        <p14:creationId xmlns:p14="http://schemas.microsoft.com/office/powerpoint/2010/main" val="2967505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24D3-35BC-4066-A3AA-04C20095E68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FA9C1B0-494D-4245-99BB-1B8FC073A831}"/>
              </a:ext>
            </a:extLst>
          </p:cNvPr>
          <p:cNvSpPr>
            <a:spLocks noGrp="1"/>
          </p:cNvSpPr>
          <p:nvPr>
            <p:ph idx="1"/>
          </p:nvPr>
        </p:nvSpPr>
        <p:spPr/>
        <p:txBody>
          <a:bodyPr/>
          <a:lstStyle/>
          <a:p>
            <a:pPr marL="457200" indent="-457200">
              <a:buNone/>
            </a:pPr>
            <a:r>
              <a:rPr lang="en-US" sz="1800" dirty="0"/>
              <a:t>Billingsley, B., Brownell, M., Israel, M, &amp; Kamman, M. (in press). </a:t>
            </a:r>
            <a:r>
              <a:rPr lang="en-US" sz="1800" i="1" dirty="0"/>
              <a:t>A survival guide for new special educators. </a:t>
            </a:r>
            <a:r>
              <a:rPr lang="en-US" sz="1800" dirty="0"/>
              <a:t>San Francisco, CA: Jossey-Bass. </a:t>
            </a:r>
          </a:p>
          <a:p>
            <a:pPr marL="457200" indent="-457200">
              <a:buNone/>
            </a:pPr>
            <a:r>
              <a:rPr lang="en-US" sz="1800" dirty="0"/>
              <a:t>Cayton, Grady, Preston, &amp; Sinicrope (2016).</a:t>
            </a:r>
          </a:p>
          <a:p>
            <a:pPr marL="457200" indent="-457200">
              <a:buNone/>
            </a:pPr>
            <a:r>
              <a:rPr lang="en-US" sz="1800" dirty="0"/>
              <a:t>National Center on Intensive Intervention. (2013). </a:t>
            </a:r>
            <a:r>
              <a:rPr lang="en-US" sz="1800" i="1" dirty="0"/>
              <a:t>Data-based individualization: A framework for intensive intervention.</a:t>
            </a:r>
            <a:r>
              <a:rPr lang="en-US" sz="1800" dirty="0"/>
              <a:t> Washington, DC: U.S. Department of Education, Office of Special Education Programs. Retrieved from </a:t>
            </a:r>
            <a:r>
              <a:rPr lang="en-US" sz="1800" dirty="0">
                <a:hlinkClick r:id="rId2"/>
              </a:rPr>
              <a:t>https://intensiveintervention.org/sites/default/files/DBI_Framework.pdf</a:t>
            </a:r>
            <a:endParaRPr lang="en-US" sz="1800" dirty="0"/>
          </a:p>
          <a:p>
            <a:pPr marL="457200" indent="-457200">
              <a:buNone/>
            </a:pPr>
            <a:endParaRPr lang="en-US" sz="1800" dirty="0"/>
          </a:p>
        </p:txBody>
      </p:sp>
    </p:spTree>
    <p:extLst>
      <p:ext uri="{BB962C8B-B14F-4D97-AF65-F5344CB8AC3E}">
        <p14:creationId xmlns:p14="http://schemas.microsoft.com/office/powerpoint/2010/main" val="3681143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EA1B-9B60-A142-90FE-628DF1F325F6}"/>
              </a:ext>
            </a:extLst>
          </p:cNvPr>
          <p:cNvSpPr>
            <a:spLocks noGrp="1"/>
          </p:cNvSpPr>
          <p:nvPr>
            <p:ph type="title"/>
          </p:nvPr>
        </p:nvSpPr>
        <p:spPr/>
        <p:txBody>
          <a:bodyPr/>
          <a:lstStyle/>
          <a:p>
            <a:r>
              <a:rPr lang="en-US" dirty="0"/>
              <a:t>Authors</a:t>
            </a:r>
          </a:p>
        </p:txBody>
      </p:sp>
      <p:sp>
        <p:nvSpPr>
          <p:cNvPr id="3" name="Content Placeholder 2">
            <a:extLst>
              <a:ext uri="{FF2B5EF4-FFF2-40B4-BE49-F238E27FC236}">
                <a16:creationId xmlns:a16="http://schemas.microsoft.com/office/drawing/2014/main" id="{8CED3C74-D086-AF4F-9653-9E9ADDBA0005}"/>
              </a:ext>
            </a:extLst>
          </p:cNvPr>
          <p:cNvSpPr>
            <a:spLocks noGrp="1"/>
          </p:cNvSpPr>
          <p:nvPr>
            <p:ph idx="1"/>
          </p:nvPr>
        </p:nvSpPr>
        <p:spPr/>
        <p:txBody>
          <a:bodyPr vert="horz" lIns="91440" tIns="45720" rIns="91440" bIns="45720" rtlCol="0" anchor="t">
            <a:normAutofit fontScale="92500" lnSpcReduction="20000"/>
          </a:bodyPr>
          <a:lstStyle/>
          <a:p>
            <a:pPr marL="0" indent="0">
              <a:lnSpc>
                <a:spcPct val="110000"/>
              </a:lnSpc>
              <a:buNone/>
            </a:pPr>
            <a:r>
              <a:rPr lang="en-US" dirty="0"/>
              <a:t>The HLP Induction Professional Development Series was created by the following individuals:</a:t>
            </a:r>
          </a:p>
          <a:p>
            <a:pPr marL="347663" lvl="1" indent="-344488">
              <a:lnSpc>
                <a:spcPct val="110000"/>
              </a:lnSpc>
            </a:pPr>
            <a:r>
              <a:rPr lang="en-US" dirty="0"/>
              <a:t>Wina Low, Karen Suddeth, and Karen Wyler, Georgia Department of Education</a:t>
            </a:r>
          </a:p>
          <a:p>
            <a:pPr marL="347663" lvl="1" indent="-344488">
              <a:lnSpc>
                <a:spcPct val="110000"/>
              </a:lnSpc>
            </a:pPr>
            <a:r>
              <a:rPr lang="en-US" dirty="0"/>
              <a:t>Flavia Gordon-Gunter, Georgia Professional Standards Commission</a:t>
            </a:r>
          </a:p>
          <a:p>
            <a:pPr marL="347663" lvl="1" indent="-344488">
              <a:lnSpc>
                <a:spcPct val="110000"/>
              </a:lnSpc>
            </a:pPr>
            <a:r>
              <a:rPr lang="en-US" dirty="0"/>
              <a:t>Lisa Hill, East Georgia Learning Resources System</a:t>
            </a:r>
          </a:p>
          <a:p>
            <a:pPr marL="347663" lvl="1" indent="-344488">
              <a:lnSpc>
                <a:spcPct val="110000"/>
              </a:lnSpc>
            </a:pPr>
            <a:r>
              <a:rPr lang="en-US" dirty="0"/>
              <a:t>Jessica Simpson and Kristy Brown, Augusta University</a:t>
            </a:r>
          </a:p>
          <a:p>
            <a:pPr marL="347663" lvl="1" indent="-344488">
              <a:lnSpc>
                <a:spcPct val="110000"/>
              </a:lnSpc>
            </a:pPr>
            <a:r>
              <a:rPr lang="en-US" dirty="0"/>
              <a:t>Stacy Arnold, Jefferson County Schools</a:t>
            </a:r>
          </a:p>
          <a:p>
            <a:pPr marL="347663" lvl="1" indent="-344488">
              <a:lnSpc>
                <a:spcPct val="110000"/>
              </a:lnSpc>
            </a:pPr>
            <a:r>
              <a:rPr lang="en-US" dirty="0"/>
              <a:t>Michele Sherman, Columbia County Schools</a:t>
            </a:r>
          </a:p>
          <a:p>
            <a:pPr marL="347663" lvl="1" indent="-344488">
              <a:lnSpc>
                <a:spcPct val="110000"/>
              </a:lnSpc>
            </a:pPr>
            <a:r>
              <a:rPr lang="en-US" dirty="0">
                <a:ea typeface="+mn-lt"/>
                <a:cs typeface="+mn-lt"/>
              </a:rPr>
              <a:t>Meg Kamman and Amy Colpo, CEEDAR Center</a:t>
            </a:r>
            <a:endParaRPr lang="en-US" dirty="0"/>
          </a:p>
          <a:p>
            <a:pPr marL="347663" lvl="1" indent="-344488">
              <a:lnSpc>
                <a:spcPct val="110000"/>
              </a:lnSpc>
            </a:pPr>
            <a:r>
              <a:rPr lang="en-US" dirty="0"/>
              <a:t>Melissa Driver, DaShaunda Patterson, Kate Zimmer, and Pam Wetherington, materials adapted from the Georgia’s High-Leverage Practices Webinar Series</a:t>
            </a:r>
          </a:p>
          <a:p>
            <a:pPr marL="342900" lvl="1" indent="0">
              <a:buNone/>
            </a:pPr>
            <a:endParaRPr lang="en-US" dirty="0"/>
          </a:p>
          <a:p>
            <a:pPr marL="342900" lvl="1" indent="0">
              <a:buNone/>
            </a:pPr>
            <a:endParaRPr lang="en-US" dirty="0"/>
          </a:p>
          <a:p>
            <a:pPr lvl="1"/>
            <a:endParaRPr lang="en-US" dirty="0"/>
          </a:p>
          <a:p>
            <a:pPr marL="342900" lvl="1" indent="0">
              <a:buNone/>
            </a:pPr>
            <a:endParaRPr lang="en-US" dirty="0"/>
          </a:p>
        </p:txBody>
      </p:sp>
    </p:spTree>
    <p:extLst>
      <p:ext uri="{BB962C8B-B14F-4D97-AF65-F5344CB8AC3E}">
        <p14:creationId xmlns:p14="http://schemas.microsoft.com/office/powerpoint/2010/main" val="17113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a:t>
            </a:r>
          </a:p>
        </p:txBody>
      </p:sp>
      <p:sp>
        <p:nvSpPr>
          <p:cNvPr id="3" name="Content Placeholder 2"/>
          <p:cNvSpPr>
            <a:spLocks noGrp="1"/>
          </p:cNvSpPr>
          <p:nvPr>
            <p:ph idx="1"/>
          </p:nvPr>
        </p:nvSpPr>
        <p:spPr/>
        <p:txBody>
          <a:bodyPr/>
          <a:lstStyle/>
          <a:p>
            <a:pPr marL="0" indent="0">
              <a:buNone/>
            </a:pPr>
            <a:r>
              <a:rPr lang="en-US" dirty="0"/>
              <a:t>Assessments should be sensitive to the importance of culture and ethnic backgrounds.</a:t>
            </a:r>
          </a:p>
        </p:txBody>
      </p:sp>
    </p:spTree>
    <p:extLst>
      <p:ext uri="{BB962C8B-B14F-4D97-AF65-F5344CB8AC3E}">
        <p14:creationId xmlns:p14="http://schemas.microsoft.com/office/powerpoint/2010/main" val="304741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7331" y="461237"/>
            <a:ext cx="7689606" cy="1143000"/>
          </a:xfrm>
        </p:spPr>
        <p:txBody>
          <a:bodyPr/>
          <a:lstStyle/>
          <a:p>
            <a:r>
              <a:rPr lang="en-US" dirty="0"/>
              <a:t>Assessment </a:t>
            </a:r>
          </a:p>
        </p:txBody>
      </p:sp>
      <p:graphicFrame>
        <p:nvGraphicFramePr>
          <p:cNvPr id="12" name="Diagram 11" descr="Visual depicting the cycle of using assessment to make adjustment to content implementation for educators. "/>
          <p:cNvGraphicFramePr/>
          <p:nvPr>
            <p:extLst>
              <p:ext uri="{D42A27DB-BD31-4B8C-83A1-F6EECF244321}">
                <p14:modId xmlns:p14="http://schemas.microsoft.com/office/powerpoint/2010/main" val="1292443609"/>
              </p:ext>
            </p:extLst>
          </p:nvPr>
        </p:nvGraphicFramePr>
        <p:xfrm>
          <a:off x="2501605" y="1604526"/>
          <a:ext cx="7188789" cy="479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726985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Analyze and Describe Students’ Strengths and Needs</a:t>
            </a:r>
          </a:p>
        </p:txBody>
      </p:sp>
      <p:sp>
        <p:nvSpPr>
          <p:cNvPr id="3" name="Content Placeholder 2"/>
          <p:cNvSpPr>
            <a:spLocks noGrp="1"/>
          </p:cNvSpPr>
          <p:nvPr>
            <p:ph idx="1"/>
          </p:nvPr>
        </p:nvSpPr>
        <p:spPr/>
        <p:txBody>
          <a:bodyPr/>
          <a:lstStyle/>
          <a:p>
            <a:pPr marL="344488" indent="-344488"/>
            <a:r>
              <a:rPr lang="en-US" dirty="0"/>
              <a:t>Analysis of student strengths and needs is aligned with the evaluation criteria and/or assessed learning objectives. </a:t>
            </a:r>
          </a:p>
          <a:p>
            <a:pPr marL="344488" indent="-344488"/>
            <a:r>
              <a:rPr lang="en-US" dirty="0"/>
              <a:t>Analysis goes beyond a list of students’ successes and errors; analysis explains students’ understanding in relation to their performance on the identified assessment.</a:t>
            </a:r>
          </a:p>
          <a:p>
            <a:pPr marL="344488" indent="-344488"/>
            <a:r>
              <a:rPr lang="en-US" dirty="0"/>
              <a:t>Analysis identifies specific examples from </a:t>
            </a:r>
            <a:br>
              <a:rPr lang="en-US" dirty="0"/>
            </a:br>
            <a:r>
              <a:rPr lang="en-US" dirty="0"/>
              <a:t>student work to demonstrate strengths </a:t>
            </a:r>
            <a:br>
              <a:rPr lang="en-US" dirty="0"/>
            </a:br>
            <a:r>
              <a:rPr lang="en-US" dirty="0"/>
              <a:t>and needs. </a:t>
            </a:r>
          </a:p>
          <a:p>
            <a:endParaRPr lang="en-US" dirty="0"/>
          </a:p>
        </p:txBody>
      </p:sp>
      <p:pic>
        <p:nvPicPr>
          <p:cNvPr id="4" name="Picture 2">
            <a:extLst>
              <a:ext uri="{FF2B5EF4-FFF2-40B4-BE49-F238E27FC236}">
                <a16:creationId xmlns:a16="http://schemas.microsoft.com/office/drawing/2014/main" id="{21CDD940-CB96-5F45-BD7F-C5AAC3D7FD31}"/>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08760" y="4505986"/>
            <a:ext cx="3156763" cy="1775934"/>
          </a:xfrm>
          <a:prstGeom prst="rect">
            <a:avLst/>
          </a:prstGeom>
          <a:ln w="228600" cap="sq" cmpd="thickThin">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503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1569D-0B2E-4C8D-A016-9B2E0A0549C1}"/>
              </a:ext>
            </a:extLst>
          </p:cNvPr>
          <p:cNvSpPr>
            <a:spLocks noGrp="1"/>
          </p:cNvSpPr>
          <p:nvPr>
            <p:ph type="title"/>
          </p:nvPr>
        </p:nvSpPr>
        <p:spPr/>
        <p:txBody>
          <a:bodyPr/>
          <a:lstStyle/>
          <a:p>
            <a:r>
              <a:rPr lang="en-US" dirty="0"/>
              <a:t>Data-Based Individualization</a:t>
            </a:r>
          </a:p>
        </p:txBody>
      </p:sp>
      <p:sp>
        <p:nvSpPr>
          <p:cNvPr id="3" name="Content Placeholder 2">
            <a:extLst>
              <a:ext uri="{FF2B5EF4-FFF2-40B4-BE49-F238E27FC236}">
                <a16:creationId xmlns:a16="http://schemas.microsoft.com/office/drawing/2014/main" id="{672EB963-9CCE-4313-9924-AA5554F197BA}"/>
              </a:ext>
            </a:extLst>
          </p:cNvPr>
          <p:cNvSpPr>
            <a:spLocks noGrp="1"/>
          </p:cNvSpPr>
          <p:nvPr>
            <p:ph idx="1"/>
          </p:nvPr>
        </p:nvSpPr>
        <p:spPr/>
        <p:txBody>
          <a:bodyPr/>
          <a:lstStyle/>
          <a:p>
            <a:pPr marL="0" indent="0">
              <a:buNone/>
            </a:pPr>
            <a:r>
              <a:rPr lang="en-US" dirty="0"/>
              <a:t>Data-based individualization (DBI) is a research-based process for individualizing and intensifying interventions through the systematic use of assessment data, validated interventions, and research-based adaptation strategies.</a:t>
            </a:r>
          </a:p>
          <a:p>
            <a:endParaRPr lang="en-US" dirty="0"/>
          </a:p>
          <a:p>
            <a:endParaRPr lang="en-US" dirty="0"/>
          </a:p>
        </p:txBody>
      </p:sp>
      <p:sp>
        <p:nvSpPr>
          <p:cNvPr id="4" name="Rectangle 3">
            <a:extLst>
              <a:ext uri="{FF2B5EF4-FFF2-40B4-BE49-F238E27FC236}">
                <a16:creationId xmlns:a16="http://schemas.microsoft.com/office/drawing/2014/main" id="{F8632391-07C2-5C40-B8EB-E59316F49403}"/>
              </a:ext>
            </a:extLst>
          </p:cNvPr>
          <p:cNvSpPr/>
          <p:nvPr/>
        </p:nvSpPr>
        <p:spPr>
          <a:xfrm>
            <a:off x="838200" y="6231519"/>
            <a:ext cx="10768402" cy="276999"/>
          </a:xfrm>
          <a:prstGeom prst="rect">
            <a:avLst/>
          </a:prstGeom>
        </p:spPr>
        <p:txBody>
          <a:bodyPr wrap="square">
            <a:spAutoFit/>
          </a:bodyPr>
          <a:lstStyle/>
          <a:p>
            <a:r>
              <a:rPr lang="en-US" sz="1200" dirty="0"/>
              <a:t>For more information about DBI, see </a:t>
            </a:r>
            <a:r>
              <a:rPr lang="en-US" sz="1200" dirty="0">
                <a:hlinkClick r:id="rId3"/>
              </a:rPr>
              <a:t>https://intensiveintervention.org/resource/breaking-down-dbi-process-questions-considerations</a:t>
            </a:r>
            <a:r>
              <a:rPr lang="en-US" sz="1200" dirty="0"/>
              <a:t>.</a:t>
            </a:r>
          </a:p>
        </p:txBody>
      </p:sp>
      <p:pic>
        <p:nvPicPr>
          <p:cNvPr id="4098" name="Picture 2">
            <a:extLst>
              <a:ext uri="{FF2B5EF4-FFF2-40B4-BE49-F238E27FC236}">
                <a16:creationId xmlns:a16="http://schemas.microsoft.com/office/drawing/2014/main" id="{4F17E873-4983-234A-B56B-26587525E618}"/>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91782" y="3781488"/>
            <a:ext cx="1293667" cy="188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53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6699</TotalTime>
  <Words>2673</Words>
  <Application>Microsoft Macintosh PowerPoint</Application>
  <PresentationFormat>Widescreen</PresentationFormat>
  <Paragraphs>320</Paragraphs>
  <Slides>59</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Arial Black</vt:lpstr>
      <vt:lpstr>Calibri</vt:lpstr>
      <vt:lpstr>Wingdings</vt:lpstr>
      <vt:lpstr>Wingdings 2,Sans-Serif</vt:lpstr>
      <vt:lpstr>Office Theme</vt:lpstr>
      <vt:lpstr> High-Leverage Practices    Using Data to Understand Students’ Needs and Inform Practice  (High-Leverage Practices 1 and 4)</vt:lpstr>
      <vt:lpstr>Facilitator Introductions</vt:lpstr>
      <vt:lpstr>High-Leverage Practices</vt:lpstr>
      <vt:lpstr>For Today</vt:lpstr>
      <vt:lpstr>HLP 4: Use Multiple Sources of Information to Develop a Comprehensive Understanding of a Student’s Strengths and Needs</vt:lpstr>
      <vt:lpstr>Best Practice </vt:lpstr>
      <vt:lpstr>Assessment </vt:lpstr>
      <vt:lpstr>Analyze and Describe Students’ Strengths and Needs</vt:lpstr>
      <vt:lpstr>Data-Based Individualization</vt:lpstr>
      <vt:lpstr>Who Needs Intensive Intervention?</vt:lpstr>
      <vt:lpstr>Think-Pair-Share </vt:lpstr>
      <vt:lpstr>DBI Resources</vt:lpstr>
      <vt:lpstr>DBI Process: Five-Step Process</vt:lpstr>
      <vt:lpstr>DBI Quick Share!</vt:lpstr>
      <vt:lpstr>Sample Academic Intervention Progression</vt:lpstr>
      <vt:lpstr>Secondary Intervention Program:  Student Example—Kelsey</vt:lpstr>
      <vt:lpstr>Secondary Intervention Program: Kelsey</vt:lpstr>
      <vt:lpstr>Progress Monitoring: Does Kelsey Need DBI?</vt:lpstr>
      <vt:lpstr>Progress Monitoring: Determining Kelsey’s Need for DBI</vt:lpstr>
      <vt:lpstr>Intervention Adaptation/Change </vt:lpstr>
      <vt:lpstr>Try Quantitative Change(s) First</vt:lpstr>
      <vt:lpstr>Consider Qualitative Changes Second</vt:lpstr>
      <vt:lpstr>Intensify the Secondary Intervention: Begin With Quantitative Changes</vt:lpstr>
      <vt:lpstr>Quantitative Intervention Adaptation:  Kelsey</vt:lpstr>
      <vt:lpstr>Diagnostic Assessment: What Changes Are Needed to Support Kelsey?</vt:lpstr>
      <vt:lpstr>Informal Diagnostic Assessment</vt:lpstr>
      <vt:lpstr>Informal Diagnostic Assessment </vt:lpstr>
      <vt:lpstr>Informal Diagnostic Assessment: Kelsey</vt:lpstr>
      <vt:lpstr>Intervention Adaptation:  Use Diagnostic Information to Adapt the Intervention</vt:lpstr>
      <vt:lpstr>Intervention Adaptation: Kelsey </vt:lpstr>
      <vt:lpstr>Kelsey’s Intervention Adaptation</vt:lpstr>
      <vt:lpstr>Ongoing Progress Monitoring</vt:lpstr>
      <vt:lpstr>Evaluation of Kelsey’s Progress</vt:lpstr>
      <vt:lpstr>Turn and Talk </vt:lpstr>
      <vt:lpstr>HLP 1: Collaborate With Professionals to Increase Student Success</vt:lpstr>
      <vt:lpstr>Making Decisions Collaboratively</vt:lpstr>
      <vt:lpstr>Defining Characteristics of Collaboration</vt:lpstr>
      <vt:lpstr>Coplanning </vt:lpstr>
      <vt:lpstr>Coplanning and Coteaching</vt:lpstr>
      <vt:lpstr>Coplanning</vt:lpstr>
      <vt:lpstr>Models of  Coplanning</vt:lpstr>
      <vt:lpstr>Coplanning Strategies</vt:lpstr>
      <vt:lpstr>Slide 43</vt:lpstr>
      <vt:lpstr>Slide 44</vt:lpstr>
      <vt:lpstr>Slide 45</vt:lpstr>
      <vt:lpstr>Slide 46</vt:lpstr>
      <vt:lpstr>Slide 47</vt:lpstr>
      <vt:lpstr>Slide 48</vt:lpstr>
      <vt:lpstr>Turn and Talk </vt:lpstr>
      <vt:lpstr>Implementing Coplanning</vt:lpstr>
      <vt:lpstr>Turn and Talk </vt:lpstr>
      <vt:lpstr>DBI and Coplanning</vt:lpstr>
      <vt:lpstr>  Stakeholder Considerations</vt:lpstr>
      <vt:lpstr>Considerations for Teachers</vt:lpstr>
      <vt:lpstr>Considerations for School Leaders</vt:lpstr>
      <vt:lpstr>Considerations for Educator Preparation Providers</vt:lpstr>
      <vt:lpstr>Turn and Talk </vt:lpstr>
      <vt:lpstr>References</vt:lpstr>
      <vt:lpstr>Authors</vt:lpstr>
    </vt:vector>
  </TitlesOfParts>
  <Company>Augusta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 a consistent, organized and respectful learning environment &amp; Teach Social Behaviors</dc:title>
  <dc:creator>Brown, Kristy A.</dc:creator>
  <cp:lastModifiedBy>Colpo, Amy</cp:lastModifiedBy>
  <cp:revision>168</cp:revision>
  <dcterms:created xsi:type="dcterms:W3CDTF">2019-07-23T13:44:12Z</dcterms:created>
  <dcterms:modified xsi:type="dcterms:W3CDTF">2019-11-18T15:06:32Z</dcterms:modified>
</cp:coreProperties>
</file>