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605" r:id="rId2"/>
    <p:sldId id="1682" r:id="rId3"/>
    <p:sldId id="257" r:id="rId4"/>
    <p:sldId id="559" r:id="rId5"/>
    <p:sldId id="787" r:id="rId6"/>
    <p:sldId id="474" r:id="rId7"/>
    <p:sldId id="1642" r:id="rId8"/>
    <p:sldId id="1679" r:id="rId9"/>
    <p:sldId id="1649" r:id="rId10"/>
    <p:sldId id="566" r:id="rId11"/>
    <p:sldId id="535" r:id="rId12"/>
    <p:sldId id="537" r:id="rId13"/>
    <p:sldId id="574" r:id="rId14"/>
    <p:sldId id="595" r:id="rId15"/>
    <p:sldId id="608" r:id="rId16"/>
    <p:sldId id="572" r:id="rId17"/>
    <p:sldId id="1685" r:id="rId18"/>
    <p:sldId id="1680" r:id="rId19"/>
    <p:sldId id="582" r:id="rId20"/>
    <p:sldId id="1681" r:id="rId21"/>
    <p:sldId id="724" r:id="rId22"/>
    <p:sldId id="1656" r:id="rId23"/>
    <p:sldId id="568" r:id="rId24"/>
    <p:sldId id="597" r:id="rId25"/>
    <p:sldId id="1684" r:id="rId26"/>
    <p:sldId id="1686" r:id="rId27"/>
    <p:sldId id="1683" r:id="rId28"/>
  </p:sldIdLst>
  <p:sldSz cx="12192000" cy="6858000"/>
  <p:notesSz cx="6858000" cy="1200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3" userDrawn="1">
          <p15:clr>
            <a:srgbClr val="A4A3A4"/>
          </p15:clr>
        </p15:guide>
        <p15:guide id="2" pos="3840" userDrawn="1">
          <p15:clr>
            <a:srgbClr val="A4A3A4"/>
          </p15:clr>
        </p15:guide>
        <p15:guide id="3" orient="horz" pos="887" userDrawn="1">
          <p15:clr>
            <a:srgbClr val="A4A3A4"/>
          </p15:clr>
        </p15:guide>
        <p15:guide id="4" pos="5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Powell" initials="" lastIdx="2" clrIdx="0"/>
  <p:cmAuthor id="1" name="Microsoft Office User" initials="MO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9" autoAdjust="0"/>
    <p:restoredTop sz="66416" autoAdjust="0"/>
  </p:normalViewPr>
  <p:slideViewPr>
    <p:cSldViewPr>
      <p:cViewPr varScale="1">
        <p:scale>
          <a:sx n="74" d="100"/>
          <a:sy n="74" d="100"/>
        </p:scale>
        <p:origin x="2072" y="168"/>
      </p:cViewPr>
      <p:guideLst>
        <p:guide orient="horz" pos="1143"/>
        <p:guide pos="3840"/>
        <p:guide orient="horz" pos="887"/>
        <p:guide pos="597"/>
      </p:guideLst>
    </p:cSldViewPr>
  </p:slideViewPr>
  <p:outlineViewPr>
    <p:cViewPr>
      <p:scale>
        <a:sx n="33" d="100"/>
        <a:sy n="33" d="100"/>
      </p:scale>
      <p:origin x="0" y="-107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050C3-DEE3-4DA1-9E1D-3EFEBC890B50}"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EE171665-27FC-4AF3-8B4E-2600841134BD}">
      <dgm:prSet phldrT="[Text]" custT="1"/>
      <dgm:spPr>
        <a:solidFill>
          <a:srgbClr val="FF0000"/>
        </a:solidFill>
      </dgm:spPr>
      <dgm:t>
        <a:bodyPr/>
        <a:lstStyle/>
        <a:p>
          <a:endParaRPr lang="en-US" sz="1800" dirty="0"/>
        </a:p>
      </dgm:t>
    </dgm:pt>
    <dgm:pt modelId="{278EA482-EF9B-4DC0-BBB8-4999C689008F}" type="parTrans" cxnId="{59A44EB1-F738-4527-AA62-CB90718F1C5B}">
      <dgm:prSet/>
      <dgm:spPr/>
      <dgm:t>
        <a:bodyPr/>
        <a:lstStyle/>
        <a:p>
          <a:endParaRPr lang="en-US"/>
        </a:p>
      </dgm:t>
    </dgm:pt>
    <dgm:pt modelId="{4BD30B77-BEF1-4A76-A1BB-1AAFADC78FF4}" type="sibTrans" cxnId="{59A44EB1-F738-4527-AA62-CB90718F1C5B}">
      <dgm:prSet/>
      <dgm:spPr/>
      <dgm:t>
        <a:bodyPr/>
        <a:lstStyle/>
        <a:p>
          <a:endParaRPr lang="en-US"/>
        </a:p>
      </dgm:t>
    </dgm:pt>
    <dgm:pt modelId="{281006B8-FA9C-4C70-B0F4-A1755A808A7F}">
      <dgm:prSet phldrT="[Text]" custT="1"/>
      <dgm:spPr>
        <a:solidFill>
          <a:srgbClr val="FFFF00"/>
        </a:solidFill>
      </dgm:spPr>
      <dgm:t>
        <a:bodyPr/>
        <a:lstStyle/>
        <a:p>
          <a:endParaRPr lang="en-US" sz="1800" dirty="0"/>
        </a:p>
      </dgm:t>
    </dgm:pt>
    <dgm:pt modelId="{AB1B506A-4E00-4453-BEAF-9A18C0BCE370}" type="parTrans" cxnId="{55E2AF14-7373-4609-9C21-42DF5801B44D}">
      <dgm:prSet/>
      <dgm:spPr/>
      <dgm:t>
        <a:bodyPr/>
        <a:lstStyle/>
        <a:p>
          <a:endParaRPr lang="en-US"/>
        </a:p>
      </dgm:t>
    </dgm:pt>
    <dgm:pt modelId="{F2566598-5630-4AC8-AAB1-0773E6DCEF0E}" type="sibTrans" cxnId="{55E2AF14-7373-4609-9C21-42DF5801B44D}">
      <dgm:prSet/>
      <dgm:spPr/>
      <dgm:t>
        <a:bodyPr/>
        <a:lstStyle/>
        <a:p>
          <a:endParaRPr lang="en-US"/>
        </a:p>
      </dgm:t>
    </dgm:pt>
    <dgm:pt modelId="{3616E1B5-18F5-4A07-BAE9-A68117252F5A}">
      <dgm:prSet phldrT="[Text]" custT="1"/>
      <dgm:spPr>
        <a:solidFill>
          <a:srgbClr val="00B050"/>
        </a:solidFill>
      </dgm:spPr>
      <dgm:t>
        <a:bodyPr/>
        <a:lstStyle/>
        <a:p>
          <a:endParaRPr lang="en-US" sz="1800" dirty="0"/>
        </a:p>
      </dgm:t>
    </dgm:pt>
    <dgm:pt modelId="{E435F3A8-01EA-48D3-9509-61D6196B9F89}" type="parTrans" cxnId="{15ACE3D5-7BE3-405D-BF5D-5C835C4C96F2}">
      <dgm:prSet/>
      <dgm:spPr/>
      <dgm:t>
        <a:bodyPr/>
        <a:lstStyle/>
        <a:p>
          <a:endParaRPr lang="en-US"/>
        </a:p>
      </dgm:t>
    </dgm:pt>
    <dgm:pt modelId="{A5CBC765-5C47-47AF-8C7C-63E6BB096058}" type="sibTrans" cxnId="{15ACE3D5-7BE3-405D-BF5D-5C835C4C96F2}">
      <dgm:prSet/>
      <dgm:spPr/>
      <dgm:t>
        <a:bodyPr/>
        <a:lstStyle/>
        <a:p>
          <a:endParaRPr lang="en-US"/>
        </a:p>
      </dgm:t>
    </dgm:pt>
    <dgm:pt modelId="{C24EC2B1-8792-47C8-B2DE-8B8E26A370BF}" type="pres">
      <dgm:prSet presAssocID="{E36050C3-DEE3-4DA1-9E1D-3EFEBC890B50}" presName="Name0" presStyleCnt="0">
        <dgm:presLayoutVars>
          <dgm:dir/>
          <dgm:animLvl val="lvl"/>
          <dgm:resizeHandles val="exact"/>
        </dgm:presLayoutVars>
      </dgm:prSet>
      <dgm:spPr/>
    </dgm:pt>
    <dgm:pt modelId="{C9FD85A0-A045-404E-BBFD-2CCA90B5450F}" type="pres">
      <dgm:prSet presAssocID="{EE171665-27FC-4AF3-8B4E-2600841134BD}" presName="Name8" presStyleCnt="0"/>
      <dgm:spPr/>
    </dgm:pt>
    <dgm:pt modelId="{50E629A8-E480-4E3D-9FE0-952F72F11C46}" type="pres">
      <dgm:prSet presAssocID="{EE171665-27FC-4AF3-8B4E-2600841134BD}" presName="level" presStyleLbl="node1" presStyleIdx="0" presStyleCnt="3" custScaleX="98939" custScaleY="54008" custLinFactNeighborX="-672" custLinFactNeighborY="-1007">
        <dgm:presLayoutVars>
          <dgm:chMax val="1"/>
          <dgm:bulletEnabled val="1"/>
        </dgm:presLayoutVars>
      </dgm:prSet>
      <dgm:spPr/>
    </dgm:pt>
    <dgm:pt modelId="{3FC1C8A7-EE5F-4894-A23A-CF82368EDFA4}" type="pres">
      <dgm:prSet presAssocID="{EE171665-27FC-4AF3-8B4E-2600841134BD}" presName="levelTx" presStyleLbl="revTx" presStyleIdx="0" presStyleCnt="0">
        <dgm:presLayoutVars>
          <dgm:chMax val="1"/>
          <dgm:bulletEnabled val="1"/>
        </dgm:presLayoutVars>
      </dgm:prSet>
      <dgm:spPr/>
    </dgm:pt>
    <dgm:pt modelId="{D85D94C9-D6BD-491D-BB3F-8B2E7529BC24}" type="pres">
      <dgm:prSet presAssocID="{281006B8-FA9C-4C70-B0F4-A1755A808A7F}" presName="Name8" presStyleCnt="0"/>
      <dgm:spPr/>
    </dgm:pt>
    <dgm:pt modelId="{4F19DD7A-4B4D-4DBE-935E-F9067F47C6E4}" type="pres">
      <dgm:prSet presAssocID="{281006B8-FA9C-4C70-B0F4-A1755A808A7F}" presName="level" presStyleLbl="node1" presStyleIdx="1" presStyleCnt="3" custScaleX="101789" custScaleY="55842">
        <dgm:presLayoutVars>
          <dgm:chMax val="1"/>
          <dgm:bulletEnabled val="1"/>
        </dgm:presLayoutVars>
      </dgm:prSet>
      <dgm:spPr/>
    </dgm:pt>
    <dgm:pt modelId="{2D4207CF-9EF4-4C8F-B92A-391A6D48D89D}" type="pres">
      <dgm:prSet presAssocID="{281006B8-FA9C-4C70-B0F4-A1755A808A7F}" presName="levelTx" presStyleLbl="revTx" presStyleIdx="0" presStyleCnt="0">
        <dgm:presLayoutVars>
          <dgm:chMax val="1"/>
          <dgm:bulletEnabled val="1"/>
        </dgm:presLayoutVars>
      </dgm:prSet>
      <dgm:spPr/>
    </dgm:pt>
    <dgm:pt modelId="{7175ED36-0237-4331-8FF4-FB00833BB3B0}" type="pres">
      <dgm:prSet presAssocID="{3616E1B5-18F5-4A07-BAE9-A68117252F5A}" presName="Name8" presStyleCnt="0"/>
      <dgm:spPr/>
    </dgm:pt>
    <dgm:pt modelId="{DD41970D-B6B9-4534-BF4D-9E08C2A57013}" type="pres">
      <dgm:prSet presAssocID="{3616E1B5-18F5-4A07-BAE9-A68117252F5A}" presName="level" presStyleLbl="node1" presStyleIdx="2" presStyleCnt="3">
        <dgm:presLayoutVars>
          <dgm:chMax val="1"/>
          <dgm:bulletEnabled val="1"/>
        </dgm:presLayoutVars>
      </dgm:prSet>
      <dgm:spPr/>
    </dgm:pt>
    <dgm:pt modelId="{D79148EA-A74A-4AE0-A12E-92383636F772}" type="pres">
      <dgm:prSet presAssocID="{3616E1B5-18F5-4A07-BAE9-A68117252F5A}" presName="levelTx" presStyleLbl="revTx" presStyleIdx="0" presStyleCnt="0">
        <dgm:presLayoutVars>
          <dgm:chMax val="1"/>
          <dgm:bulletEnabled val="1"/>
        </dgm:presLayoutVars>
      </dgm:prSet>
      <dgm:spPr/>
    </dgm:pt>
  </dgm:ptLst>
  <dgm:cxnLst>
    <dgm:cxn modelId="{0A0DF810-029E-4B9E-B87A-26B9EE2CB927}" type="presOf" srcId="{281006B8-FA9C-4C70-B0F4-A1755A808A7F}" destId="{2D4207CF-9EF4-4C8F-B92A-391A6D48D89D}" srcOrd="1" destOrd="0" presId="urn:microsoft.com/office/officeart/2005/8/layout/pyramid1"/>
    <dgm:cxn modelId="{55E2AF14-7373-4609-9C21-42DF5801B44D}" srcId="{E36050C3-DEE3-4DA1-9E1D-3EFEBC890B50}" destId="{281006B8-FA9C-4C70-B0F4-A1755A808A7F}" srcOrd="1" destOrd="0" parTransId="{AB1B506A-4E00-4453-BEAF-9A18C0BCE370}" sibTransId="{F2566598-5630-4AC8-AAB1-0773E6DCEF0E}"/>
    <dgm:cxn modelId="{BC843217-2F4E-443A-B175-3C0226285292}" type="presOf" srcId="{EE171665-27FC-4AF3-8B4E-2600841134BD}" destId="{50E629A8-E480-4E3D-9FE0-952F72F11C46}" srcOrd="0" destOrd="0" presId="urn:microsoft.com/office/officeart/2005/8/layout/pyramid1"/>
    <dgm:cxn modelId="{299F791F-6AC6-48D4-A897-F50E9B0A5E46}" type="presOf" srcId="{EE171665-27FC-4AF3-8B4E-2600841134BD}" destId="{3FC1C8A7-EE5F-4894-A23A-CF82368EDFA4}" srcOrd="1" destOrd="0" presId="urn:microsoft.com/office/officeart/2005/8/layout/pyramid1"/>
    <dgm:cxn modelId="{AD4E6E5A-C26A-4296-87FD-C853C5ACB7E1}" type="presOf" srcId="{E36050C3-DEE3-4DA1-9E1D-3EFEBC890B50}" destId="{C24EC2B1-8792-47C8-B2DE-8B8E26A370BF}" srcOrd="0" destOrd="0" presId="urn:microsoft.com/office/officeart/2005/8/layout/pyramid1"/>
    <dgm:cxn modelId="{59A44EB1-F738-4527-AA62-CB90718F1C5B}" srcId="{E36050C3-DEE3-4DA1-9E1D-3EFEBC890B50}" destId="{EE171665-27FC-4AF3-8B4E-2600841134BD}" srcOrd="0" destOrd="0" parTransId="{278EA482-EF9B-4DC0-BBB8-4999C689008F}" sibTransId="{4BD30B77-BEF1-4A76-A1BB-1AAFADC78FF4}"/>
    <dgm:cxn modelId="{F364EECB-D1A4-408F-AFB8-645D90AC95BB}" type="presOf" srcId="{3616E1B5-18F5-4A07-BAE9-A68117252F5A}" destId="{D79148EA-A74A-4AE0-A12E-92383636F772}" srcOrd="1" destOrd="0" presId="urn:microsoft.com/office/officeart/2005/8/layout/pyramid1"/>
    <dgm:cxn modelId="{15ACE3D5-7BE3-405D-BF5D-5C835C4C96F2}" srcId="{E36050C3-DEE3-4DA1-9E1D-3EFEBC890B50}" destId="{3616E1B5-18F5-4A07-BAE9-A68117252F5A}" srcOrd="2" destOrd="0" parTransId="{E435F3A8-01EA-48D3-9509-61D6196B9F89}" sibTransId="{A5CBC765-5C47-47AF-8C7C-63E6BB096058}"/>
    <dgm:cxn modelId="{E42338ED-381A-4789-82A7-E3234EEA8593}" type="presOf" srcId="{281006B8-FA9C-4C70-B0F4-A1755A808A7F}" destId="{4F19DD7A-4B4D-4DBE-935E-F9067F47C6E4}" srcOrd="0" destOrd="0" presId="urn:microsoft.com/office/officeart/2005/8/layout/pyramid1"/>
    <dgm:cxn modelId="{789171FD-D39B-49AD-8C2E-1176DC00CB87}" type="presOf" srcId="{3616E1B5-18F5-4A07-BAE9-A68117252F5A}" destId="{DD41970D-B6B9-4534-BF4D-9E08C2A57013}" srcOrd="0" destOrd="0" presId="urn:microsoft.com/office/officeart/2005/8/layout/pyramid1"/>
    <dgm:cxn modelId="{2E88FAC7-2147-41E8-863A-632290F03147}" type="presParOf" srcId="{C24EC2B1-8792-47C8-B2DE-8B8E26A370BF}" destId="{C9FD85A0-A045-404E-BBFD-2CCA90B5450F}" srcOrd="0" destOrd="0" presId="urn:microsoft.com/office/officeart/2005/8/layout/pyramid1"/>
    <dgm:cxn modelId="{97A53210-0779-4575-8E95-23A5542B17E8}" type="presParOf" srcId="{C9FD85A0-A045-404E-BBFD-2CCA90B5450F}" destId="{50E629A8-E480-4E3D-9FE0-952F72F11C46}" srcOrd="0" destOrd="0" presId="urn:microsoft.com/office/officeart/2005/8/layout/pyramid1"/>
    <dgm:cxn modelId="{C9A4D391-990C-497B-ACE5-C769F4A6C072}" type="presParOf" srcId="{C9FD85A0-A045-404E-BBFD-2CCA90B5450F}" destId="{3FC1C8A7-EE5F-4894-A23A-CF82368EDFA4}" srcOrd="1" destOrd="0" presId="urn:microsoft.com/office/officeart/2005/8/layout/pyramid1"/>
    <dgm:cxn modelId="{2B22513D-B077-4BA4-AF73-E56E0759015D}" type="presParOf" srcId="{C24EC2B1-8792-47C8-B2DE-8B8E26A370BF}" destId="{D85D94C9-D6BD-491D-BB3F-8B2E7529BC24}" srcOrd="1" destOrd="0" presId="urn:microsoft.com/office/officeart/2005/8/layout/pyramid1"/>
    <dgm:cxn modelId="{7615614E-8F2D-4C47-885F-098BC71B44CC}" type="presParOf" srcId="{D85D94C9-D6BD-491D-BB3F-8B2E7529BC24}" destId="{4F19DD7A-4B4D-4DBE-935E-F9067F47C6E4}" srcOrd="0" destOrd="0" presId="urn:microsoft.com/office/officeart/2005/8/layout/pyramid1"/>
    <dgm:cxn modelId="{98CB1CAB-DD33-4F6F-AF81-98D4330C94B9}" type="presParOf" srcId="{D85D94C9-D6BD-491D-BB3F-8B2E7529BC24}" destId="{2D4207CF-9EF4-4C8F-B92A-391A6D48D89D}" srcOrd="1" destOrd="0" presId="urn:microsoft.com/office/officeart/2005/8/layout/pyramid1"/>
    <dgm:cxn modelId="{8B90206E-6391-4753-AA80-559ED95D5DF4}" type="presParOf" srcId="{C24EC2B1-8792-47C8-B2DE-8B8E26A370BF}" destId="{7175ED36-0237-4331-8FF4-FB00833BB3B0}" srcOrd="2" destOrd="0" presId="urn:microsoft.com/office/officeart/2005/8/layout/pyramid1"/>
    <dgm:cxn modelId="{DBE69D28-74AA-470A-BFF5-C6A767C4EA63}" type="presParOf" srcId="{7175ED36-0237-4331-8FF4-FB00833BB3B0}" destId="{DD41970D-B6B9-4534-BF4D-9E08C2A57013}" srcOrd="0" destOrd="0" presId="urn:microsoft.com/office/officeart/2005/8/layout/pyramid1"/>
    <dgm:cxn modelId="{748951BB-55C9-4F25-8810-5951B6F49D88}" type="presParOf" srcId="{7175ED36-0237-4331-8FF4-FB00833BB3B0}" destId="{D79148EA-A74A-4AE0-A12E-92383636F77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050C3-DEE3-4DA1-9E1D-3EFEBC890B50}"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EE171665-27FC-4AF3-8B4E-2600841134BD}">
      <dgm:prSet phldrT="[Text]" custT="1"/>
      <dgm:spPr>
        <a:solidFill>
          <a:srgbClr val="FF0000"/>
        </a:solidFill>
      </dgm:spPr>
      <dgm:t>
        <a:bodyPr/>
        <a:lstStyle/>
        <a:p>
          <a:endParaRPr lang="en-US" sz="1800" dirty="0"/>
        </a:p>
      </dgm:t>
    </dgm:pt>
    <dgm:pt modelId="{278EA482-EF9B-4DC0-BBB8-4999C689008F}" type="parTrans" cxnId="{59A44EB1-F738-4527-AA62-CB90718F1C5B}">
      <dgm:prSet/>
      <dgm:spPr/>
      <dgm:t>
        <a:bodyPr/>
        <a:lstStyle/>
        <a:p>
          <a:endParaRPr lang="en-US"/>
        </a:p>
      </dgm:t>
    </dgm:pt>
    <dgm:pt modelId="{4BD30B77-BEF1-4A76-A1BB-1AAFADC78FF4}" type="sibTrans" cxnId="{59A44EB1-F738-4527-AA62-CB90718F1C5B}">
      <dgm:prSet/>
      <dgm:spPr/>
      <dgm:t>
        <a:bodyPr/>
        <a:lstStyle/>
        <a:p>
          <a:endParaRPr lang="en-US"/>
        </a:p>
      </dgm:t>
    </dgm:pt>
    <dgm:pt modelId="{281006B8-FA9C-4C70-B0F4-A1755A808A7F}">
      <dgm:prSet phldrT="[Text]" custT="1"/>
      <dgm:spPr>
        <a:solidFill>
          <a:srgbClr val="FFFF00"/>
        </a:solidFill>
      </dgm:spPr>
      <dgm:t>
        <a:bodyPr/>
        <a:lstStyle/>
        <a:p>
          <a:endParaRPr lang="en-US" sz="1800" dirty="0"/>
        </a:p>
      </dgm:t>
    </dgm:pt>
    <dgm:pt modelId="{AB1B506A-4E00-4453-BEAF-9A18C0BCE370}" type="parTrans" cxnId="{55E2AF14-7373-4609-9C21-42DF5801B44D}">
      <dgm:prSet/>
      <dgm:spPr/>
      <dgm:t>
        <a:bodyPr/>
        <a:lstStyle/>
        <a:p>
          <a:endParaRPr lang="en-US"/>
        </a:p>
      </dgm:t>
    </dgm:pt>
    <dgm:pt modelId="{F2566598-5630-4AC8-AAB1-0773E6DCEF0E}" type="sibTrans" cxnId="{55E2AF14-7373-4609-9C21-42DF5801B44D}">
      <dgm:prSet/>
      <dgm:spPr/>
      <dgm:t>
        <a:bodyPr/>
        <a:lstStyle/>
        <a:p>
          <a:endParaRPr lang="en-US"/>
        </a:p>
      </dgm:t>
    </dgm:pt>
    <dgm:pt modelId="{3616E1B5-18F5-4A07-BAE9-A68117252F5A}">
      <dgm:prSet phldrT="[Text]" custT="1"/>
      <dgm:spPr>
        <a:solidFill>
          <a:srgbClr val="00B050"/>
        </a:solidFill>
      </dgm:spPr>
      <dgm:t>
        <a:bodyPr/>
        <a:lstStyle/>
        <a:p>
          <a:endParaRPr lang="en-US" sz="1800" dirty="0"/>
        </a:p>
      </dgm:t>
    </dgm:pt>
    <dgm:pt modelId="{E435F3A8-01EA-48D3-9509-61D6196B9F89}" type="parTrans" cxnId="{15ACE3D5-7BE3-405D-BF5D-5C835C4C96F2}">
      <dgm:prSet/>
      <dgm:spPr/>
      <dgm:t>
        <a:bodyPr/>
        <a:lstStyle/>
        <a:p>
          <a:endParaRPr lang="en-US"/>
        </a:p>
      </dgm:t>
    </dgm:pt>
    <dgm:pt modelId="{A5CBC765-5C47-47AF-8C7C-63E6BB096058}" type="sibTrans" cxnId="{15ACE3D5-7BE3-405D-BF5D-5C835C4C96F2}">
      <dgm:prSet/>
      <dgm:spPr/>
      <dgm:t>
        <a:bodyPr/>
        <a:lstStyle/>
        <a:p>
          <a:endParaRPr lang="en-US"/>
        </a:p>
      </dgm:t>
    </dgm:pt>
    <dgm:pt modelId="{C24EC2B1-8792-47C8-B2DE-8B8E26A370BF}" type="pres">
      <dgm:prSet presAssocID="{E36050C3-DEE3-4DA1-9E1D-3EFEBC890B50}" presName="Name0" presStyleCnt="0">
        <dgm:presLayoutVars>
          <dgm:dir/>
          <dgm:animLvl val="lvl"/>
          <dgm:resizeHandles val="exact"/>
        </dgm:presLayoutVars>
      </dgm:prSet>
      <dgm:spPr/>
    </dgm:pt>
    <dgm:pt modelId="{C9FD85A0-A045-404E-BBFD-2CCA90B5450F}" type="pres">
      <dgm:prSet presAssocID="{EE171665-27FC-4AF3-8B4E-2600841134BD}" presName="Name8" presStyleCnt="0"/>
      <dgm:spPr/>
    </dgm:pt>
    <dgm:pt modelId="{50E629A8-E480-4E3D-9FE0-952F72F11C46}" type="pres">
      <dgm:prSet presAssocID="{EE171665-27FC-4AF3-8B4E-2600841134BD}" presName="level" presStyleLbl="node1" presStyleIdx="0" presStyleCnt="3" custScaleX="98939" custScaleY="54008" custLinFactNeighborX="-672" custLinFactNeighborY="-1007">
        <dgm:presLayoutVars>
          <dgm:chMax val="1"/>
          <dgm:bulletEnabled val="1"/>
        </dgm:presLayoutVars>
      </dgm:prSet>
      <dgm:spPr/>
    </dgm:pt>
    <dgm:pt modelId="{3FC1C8A7-EE5F-4894-A23A-CF82368EDFA4}" type="pres">
      <dgm:prSet presAssocID="{EE171665-27FC-4AF3-8B4E-2600841134BD}" presName="levelTx" presStyleLbl="revTx" presStyleIdx="0" presStyleCnt="0">
        <dgm:presLayoutVars>
          <dgm:chMax val="1"/>
          <dgm:bulletEnabled val="1"/>
        </dgm:presLayoutVars>
      </dgm:prSet>
      <dgm:spPr/>
    </dgm:pt>
    <dgm:pt modelId="{D85D94C9-D6BD-491D-BB3F-8B2E7529BC24}" type="pres">
      <dgm:prSet presAssocID="{281006B8-FA9C-4C70-B0F4-A1755A808A7F}" presName="Name8" presStyleCnt="0"/>
      <dgm:spPr/>
    </dgm:pt>
    <dgm:pt modelId="{4F19DD7A-4B4D-4DBE-935E-F9067F47C6E4}" type="pres">
      <dgm:prSet presAssocID="{281006B8-FA9C-4C70-B0F4-A1755A808A7F}" presName="level" presStyleLbl="node1" presStyleIdx="1" presStyleCnt="3" custScaleX="101789" custScaleY="55842">
        <dgm:presLayoutVars>
          <dgm:chMax val="1"/>
          <dgm:bulletEnabled val="1"/>
        </dgm:presLayoutVars>
      </dgm:prSet>
      <dgm:spPr/>
    </dgm:pt>
    <dgm:pt modelId="{2D4207CF-9EF4-4C8F-B92A-391A6D48D89D}" type="pres">
      <dgm:prSet presAssocID="{281006B8-FA9C-4C70-B0F4-A1755A808A7F}" presName="levelTx" presStyleLbl="revTx" presStyleIdx="0" presStyleCnt="0">
        <dgm:presLayoutVars>
          <dgm:chMax val="1"/>
          <dgm:bulletEnabled val="1"/>
        </dgm:presLayoutVars>
      </dgm:prSet>
      <dgm:spPr/>
    </dgm:pt>
    <dgm:pt modelId="{7175ED36-0237-4331-8FF4-FB00833BB3B0}" type="pres">
      <dgm:prSet presAssocID="{3616E1B5-18F5-4A07-BAE9-A68117252F5A}" presName="Name8" presStyleCnt="0"/>
      <dgm:spPr/>
    </dgm:pt>
    <dgm:pt modelId="{DD41970D-B6B9-4534-BF4D-9E08C2A57013}" type="pres">
      <dgm:prSet presAssocID="{3616E1B5-18F5-4A07-BAE9-A68117252F5A}" presName="level" presStyleLbl="node1" presStyleIdx="2" presStyleCnt="3">
        <dgm:presLayoutVars>
          <dgm:chMax val="1"/>
          <dgm:bulletEnabled val="1"/>
        </dgm:presLayoutVars>
      </dgm:prSet>
      <dgm:spPr/>
    </dgm:pt>
    <dgm:pt modelId="{D79148EA-A74A-4AE0-A12E-92383636F772}" type="pres">
      <dgm:prSet presAssocID="{3616E1B5-18F5-4A07-BAE9-A68117252F5A}" presName="levelTx" presStyleLbl="revTx" presStyleIdx="0" presStyleCnt="0">
        <dgm:presLayoutVars>
          <dgm:chMax val="1"/>
          <dgm:bulletEnabled val="1"/>
        </dgm:presLayoutVars>
      </dgm:prSet>
      <dgm:spPr/>
    </dgm:pt>
  </dgm:ptLst>
  <dgm:cxnLst>
    <dgm:cxn modelId="{0A0DF810-029E-4B9E-B87A-26B9EE2CB927}" type="presOf" srcId="{281006B8-FA9C-4C70-B0F4-A1755A808A7F}" destId="{2D4207CF-9EF4-4C8F-B92A-391A6D48D89D}" srcOrd="1" destOrd="0" presId="urn:microsoft.com/office/officeart/2005/8/layout/pyramid1"/>
    <dgm:cxn modelId="{55E2AF14-7373-4609-9C21-42DF5801B44D}" srcId="{E36050C3-DEE3-4DA1-9E1D-3EFEBC890B50}" destId="{281006B8-FA9C-4C70-B0F4-A1755A808A7F}" srcOrd="1" destOrd="0" parTransId="{AB1B506A-4E00-4453-BEAF-9A18C0BCE370}" sibTransId="{F2566598-5630-4AC8-AAB1-0773E6DCEF0E}"/>
    <dgm:cxn modelId="{BC843217-2F4E-443A-B175-3C0226285292}" type="presOf" srcId="{EE171665-27FC-4AF3-8B4E-2600841134BD}" destId="{50E629A8-E480-4E3D-9FE0-952F72F11C46}" srcOrd="0" destOrd="0" presId="urn:microsoft.com/office/officeart/2005/8/layout/pyramid1"/>
    <dgm:cxn modelId="{299F791F-6AC6-48D4-A897-F50E9B0A5E46}" type="presOf" srcId="{EE171665-27FC-4AF3-8B4E-2600841134BD}" destId="{3FC1C8A7-EE5F-4894-A23A-CF82368EDFA4}" srcOrd="1" destOrd="0" presId="urn:microsoft.com/office/officeart/2005/8/layout/pyramid1"/>
    <dgm:cxn modelId="{AD4E6E5A-C26A-4296-87FD-C853C5ACB7E1}" type="presOf" srcId="{E36050C3-DEE3-4DA1-9E1D-3EFEBC890B50}" destId="{C24EC2B1-8792-47C8-B2DE-8B8E26A370BF}" srcOrd="0" destOrd="0" presId="urn:microsoft.com/office/officeart/2005/8/layout/pyramid1"/>
    <dgm:cxn modelId="{59A44EB1-F738-4527-AA62-CB90718F1C5B}" srcId="{E36050C3-DEE3-4DA1-9E1D-3EFEBC890B50}" destId="{EE171665-27FC-4AF3-8B4E-2600841134BD}" srcOrd="0" destOrd="0" parTransId="{278EA482-EF9B-4DC0-BBB8-4999C689008F}" sibTransId="{4BD30B77-BEF1-4A76-A1BB-1AAFADC78FF4}"/>
    <dgm:cxn modelId="{F364EECB-D1A4-408F-AFB8-645D90AC95BB}" type="presOf" srcId="{3616E1B5-18F5-4A07-BAE9-A68117252F5A}" destId="{D79148EA-A74A-4AE0-A12E-92383636F772}" srcOrd="1" destOrd="0" presId="urn:microsoft.com/office/officeart/2005/8/layout/pyramid1"/>
    <dgm:cxn modelId="{15ACE3D5-7BE3-405D-BF5D-5C835C4C96F2}" srcId="{E36050C3-DEE3-4DA1-9E1D-3EFEBC890B50}" destId="{3616E1B5-18F5-4A07-BAE9-A68117252F5A}" srcOrd="2" destOrd="0" parTransId="{E435F3A8-01EA-48D3-9509-61D6196B9F89}" sibTransId="{A5CBC765-5C47-47AF-8C7C-63E6BB096058}"/>
    <dgm:cxn modelId="{E42338ED-381A-4789-82A7-E3234EEA8593}" type="presOf" srcId="{281006B8-FA9C-4C70-B0F4-A1755A808A7F}" destId="{4F19DD7A-4B4D-4DBE-935E-F9067F47C6E4}" srcOrd="0" destOrd="0" presId="urn:microsoft.com/office/officeart/2005/8/layout/pyramid1"/>
    <dgm:cxn modelId="{789171FD-D39B-49AD-8C2E-1176DC00CB87}" type="presOf" srcId="{3616E1B5-18F5-4A07-BAE9-A68117252F5A}" destId="{DD41970D-B6B9-4534-BF4D-9E08C2A57013}" srcOrd="0" destOrd="0" presId="urn:microsoft.com/office/officeart/2005/8/layout/pyramid1"/>
    <dgm:cxn modelId="{2E88FAC7-2147-41E8-863A-632290F03147}" type="presParOf" srcId="{C24EC2B1-8792-47C8-B2DE-8B8E26A370BF}" destId="{C9FD85A0-A045-404E-BBFD-2CCA90B5450F}" srcOrd="0" destOrd="0" presId="urn:microsoft.com/office/officeart/2005/8/layout/pyramid1"/>
    <dgm:cxn modelId="{97A53210-0779-4575-8E95-23A5542B17E8}" type="presParOf" srcId="{C9FD85A0-A045-404E-BBFD-2CCA90B5450F}" destId="{50E629A8-E480-4E3D-9FE0-952F72F11C46}" srcOrd="0" destOrd="0" presId="urn:microsoft.com/office/officeart/2005/8/layout/pyramid1"/>
    <dgm:cxn modelId="{C9A4D391-990C-497B-ACE5-C769F4A6C072}" type="presParOf" srcId="{C9FD85A0-A045-404E-BBFD-2CCA90B5450F}" destId="{3FC1C8A7-EE5F-4894-A23A-CF82368EDFA4}" srcOrd="1" destOrd="0" presId="urn:microsoft.com/office/officeart/2005/8/layout/pyramid1"/>
    <dgm:cxn modelId="{2B22513D-B077-4BA4-AF73-E56E0759015D}" type="presParOf" srcId="{C24EC2B1-8792-47C8-B2DE-8B8E26A370BF}" destId="{D85D94C9-D6BD-491D-BB3F-8B2E7529BC24}" srcOrd="1" destOrd="0" presId="urn:microsoft.com/office/officeart/2005/8/layout/pyramid1"/>
    <dgm:cxn modelId="{7615614E-8F2D-4C47-885F-098BC71B44CC}" type="presParOf" srcId="{D85D94C9-D6BD-491D-BB3F-8B2E7529BC24}" destId="{4F19DD7A-4B4D-4DBE-935E-F9067F47C6E4}" srcOrd="0" destOrd="0" presId="urn:microsoft.com/office/officeart/2005/8/layout/pyramid1"/>
    <dgm:cxn modelId="{98CB1CAB-DD33-4F6F-AF81-98D4330C94B9}" type="presParOf" srcId="{D85D94C9-D6BD-491D-BB3F-8B2E7529BC24}" destId="{2D4207CF-9EF4-4C8F-B92A-391A6D48D89D}" srcOrd="1" destOrd="0" presId="urn:microsoft.com/office/officeart/2005/8/layout/pyramid1"/>
    <dgm:cxn modelId="{8B90206E-6391-4753-AA80-559ED95D5DF4}" type="presParOf" srcId="{C24EC2B1-8792-47C8-B2DE-8B8E26A370BF}" destId="{7175ED36-0237-4331-8FF4-FB00833BB3B0}" srcOrd="2" destOrd="0" presId="urn:microsoft.com/office/officeart/2005/8/layout/pyramid1"/>
    <dgm:cxn modelId="{DBE69D28-74AA-470A-BFF5-C6A767C4EA63}" type="presParOf" srcId="{7175ED36-0237-4331-8FF4-FB00833BB3B0}" destId="{DD41970D-B6B9-4534-BF4D-9E08C2A57013}" srcOrd="0" destOrd="0" presId="urn:microsoft.com/office/officeart/2005/8/layout/pyramid1"/>
    <dgm:cxn modelId="{748951BB-55C9-4F25-8810-5951B6F49D88}" type="presParOf" srcId="{7175ED36-0237-4331-8FF4-FB00833BB3B0}" destId="{D79148EA-A74A-4AE0-A12E-92383636F77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6F0C4B-C684-1841-90A9-1B4D702320D9}" type="doc">
      <dgm:prSet loTypeId="urn:microsoft.com/office/officeart/2005/8/layout/cycle6" loCatId="" qsTypeId="urn:microsoft.com/office/officeart/2005/8/quickstyle/simple1" qsCatId="simple" csTypeId="urn:microsoft.com/office/officeart/2005/8/colors/accent1_2" csCatId="accent1" phldr="0"/>
      <dgm:spPr/>
      <dgm:t>
        <a:bodyPr/>
        <a:lstStyle/>
        <a:p>
          <a:endParaRPr lang="en-US"/>
        </a:p>
      </dgm:t>
    </dgm:pt>
    <dgm:pt modelId="{2FEB55A4-4DC3-D546-B48F-349A16D15979}">
      <dgm:prSet phldrT="[Text]" phldr="1"/>
      <dgm:spPr/>
      <dgm:t>
        <a:bodyPr/>
        <a:lstStyle/>
        <a:p>
          <a:endParaRPr lang="en-US" dirty="0"/>
        </a:p>
      </dgm:t>
    </dgm:pt>
    <dgm:pt modelId="{A23B84B6-C398-8648-80CA-9AE866E9067B}" type="parTrans" cxnId="{800BC90F-66E1-6C4A-A276-34AE382972E1}">
      <dgm:prSet/>
      <dgm:spPr/>
      <dgm:t>
        <a:bodyPr/>
        <a:lstStyle/>
        <a:p>
          <a:endParaRPr lang="en-US"/>
        </a:p>
      </dgm:t>
    </dgm:pt>
    <dgm:pt modelId="{2D153BE6-2339-0D44-BB41-7E541E4E77BD}" type="sibTrans" cxnId="{800BC90F-66E1-6C4A-A276-34AE382972E1}">
      <dgm:prSet/>
      <dgm:spPr/>
      <dgm:t>
        <a:bodyPr/>
        <a:lstStyle/>
        <a:p>
          <a:endParaRPr lang="en-US"/>
        </a:p>
      </dgm:t>
    </dgm:pt>
    <dgm:pt modelId="{5737D826-E9B8-5E42-896B-BE86AA0F4928}">
      <dgm:prSet phldrT="[Text]" phldr="1"/>
      <dgm:spPr/>
      <dgm:t>
        <a:bodyPr/>
        <a:lstStyle/>
        <a:p>
          <a:endParaRPr lang="en-US" dirty="0"/>
        </a:p>
      </dgm:t>
    </dgm:pt>
    <dgm:pt modelId="{2823FC8F-1866-8C47-BECA-4F4EAEDAE302}" type="parTrans" cxnId="{3E00BEFB-5BE3-BB49-AC2F-1AE0A5212AB4}">
      <dgm:prSet/>
      <dgm:spPr/>
      <dgm:t>
        <a:bodyPr/>
        <a:lstStyle/>
        <a:p>
          <a:endParaRPr lang="en-US"/>
        </a:p>
      </dgm:t>
    </dgm:pt>
    <dgm:pt modelId="{69706F15-4C85-B346-BAA2-D008E43D87E4}" type="sibTrans" cxnId="{3E00BEFB-5BE3-BB49-AC2F-1AE0A5212AB4}">
      <dgm:prSet/>
      <dgm:spPr/>
      <dgm:t>
        <a:bodyPr/>
        <a:lstStyle/>
        <a:p>
          <a:endParaRPr lang="en-US"/>
        </a:p>
      </dgm:t>
    </dgm:pt>
    <dgm:pt modelId="{CFE4CAB2-F28C-DE4C-BC08-D56E4DD4816E}">
      <dgm:prSet phldrT="[Text]" phldr="1"/>
      <dgm:spPr/>
      <dgm:t>
        <a:bodyPr/>
        <a:lstStyle/>
        <a:p>
          <a:endParaRPr lang="en-US" dirty="0"/>
        </a:p>
      </dgm:t>
    </dgm:pt>
    <dgm:pt modelId="{75045FF2-C885-C44D-B824-B498BEF4583C}" type="parTrans" cxnId="{3DCFFE6C-C3C7-4542-A2B8-3198AF02F771}">
      <dgm:prSet/>
      <dgm:spPr/>
      <dgm:t>
        <a:bodyPr/>
        <a:lstStyle/>
        <a:p>
          <a:endParaRPr lang="en-US"/>
        </a:p>
      </dgm:t>
    </dgm:pt>
    <dgm:pt modelId="{47EEFDB4-0355-EF4A-8B76-5F26F278F685}" type="sibTrans" cxnId="{3DCFFE6C-C3C7-4542-A2B8-3198AF02F771}">
      <dgm:prSet/>
      <dgm:spPr/>
      <dgm:t>
        <a:bodyPr/>
        <a:lstStyle/>
        <a:p>
          <a:endParaRPr lang="en-US"/>
        </a:p>
      </dgm:t>
    </dgm:pt>
    <dgm:pt modelId="{E1F8E1D0-BE01-0845-ABE6-EC5EEE30D773}">
      <dgm:prSet phldrT="[Text]" phldr="1"/>
      <dgm:spPr/>
      <dgm:t>
        <a:bodyPr/>
        <a:lstStyle/>
        <a:p>
          <a:endParaRPr lang="en-US" dirty="0"/>
        </a:p>
      </dgm:t>
    </dgm:pt>
    <dgm:pt modelId="{76B9A7C8-C484-ED46-B9A7-438A7F3F1D2A}" type="parTrans" cxnId="{24D00A64-8D14-464A-A223-CD44BB17DB18}">
      <dgm:prSet/>
      <dgm:spPr/>
      <dgm:t>
        <a:bodyPr/>
        <a:lstStyle/>
        <a:p>
          <a:endParaRPr lang="en-US"/>
        </a:p>
      </dgm:t>
    </dgm:pt>
    <dgm:pt modelId="{D926ACE1-07D0-184F-BA6D-82AF22467794}" type="sibTrans" cxnId="{24D00A64-8D14-464A-A223-CD44BB17DB18}">
      <dgm:prSet/>
      <dgm:spPr/>
      <dgm:t>
        <a:bodyPr/>
        <a:lstStyle/>
        <a:p>
          <a:endParaRPr lang="en-US"/>
        </a:p>
      </dgm:t>
    </dgm:pt>
    <dgm:pt modelId="{A24BD999-F2F6-594E-BF86-42C633EA0737}">
      <dgm:prSet phldrT="[Text]" phldr="1"/>
      <dgm:spPr/>
      <dgm:t>
        <a:bodyPr/>
        <a:lstStyle/>
        <a:p>
          <a:endParaRPr lang="en-US" dirty="0"/>
        </a:p>
      </dgm:t>
    </dgm:pt>
    <dgm:pt modelId="{55DD7E67-9F93-6643-93B2-042586E5F079}" type="parTrans" cxnId="{F2461B16-9218-204A-A265-574A8ADDC2FA}">
      <dgm:prSet/>
      <dgm:spPr/>
      <dgm:t>
        <a:bodyPr/>
        <a:lstStyle/>
        <a:p>
          <a:endParaRPr lang="en-US"/>
        </a:p>
      </dgm:t>
    </dgm:pt>
    <dgm:pt modelId="{7FB46A25-E551-6E47-9EAC-B7566C966B0B}" type="sibTrans" cxnId="{F2461B16-9218-204A-A265-574A8ADDC2FA}">
      <dgm:prSet/>
      <dgm:spPr/>
      <dgm:t>
        <a:bodyPr/>
        <a:lstStyle/>
        <a:p>
          <a:endParaRPr lang="en-US"/>
        </a:p>
      </dgm:t>
    </dgm:pt>
    <dgm:pt modelId="{4DB603A3-EC0B-2641-A847-AFE25D8FC03C}" type="pres">
      <dgm:prSet presAssocID="{866F0C4B-C684-1841-90A9-1B4D702320D9}" presName="cycle" presStyleCnt="0">
        <dgm:presLayoutVars>
          <dgm:dir/>
          <dgm:resizeHandles val="exact"/>
        </dgm:presLayoutVars>
      </dgm:prSet>
      <dgm:spPr/>
    </dgm:pt>
    <dgm:pt modelId="{05566B95-DC20-A540-B056-46578FE807BA}" type="pres">
      <dgm:prSet presAssocID="{2FEB55A4-4DC3-D546-B48F-349A16D15979}" presName="node" presStyleLbl="node1" presStyleIdx="0" presStyleCnt="5">
        <dgm:presLayoutVars>
          <dgm:bulletEnabled val="1"/>
        </dgm:presLayoutVars>
      </dgm:prSet>
      <dgm:spPr/>
    </dgm:pt>
    <dgm:pt modelId="{FC7A8BC7-7C72-7B45-BEA3-1CC24BD1A501}" type="pres">
      <dgm:prSet presAssocID="{2FEB55A4-4DC3-D546-B48F-349A16D15979}" presName="spNode" presStyleCnt="0"/>
      <dgm:spPr/>
    </dgm:pt>
    <dgm:pt modelId="{248E8914-6E6B-724D-8482-0C274893094E}" type="pres">
      <dgm:prSet presAssocID="{2D153BE6-2339-0D44-BB41-7E541E4E77BD}" presName="sibTrans" presStyleLbl="sibTrans1D1" presStyleIdx="0" presStyleCnt="5"/>
      <dgm:spPr/>
    </dgm:pt>
    <dgm:pt modelId="{1C87DEF5-7180-B345-A002-99217CA6C3B8}" type="pres">
      <dgm:prSet presAssocID="{5737D826-E9B8-5E42-896B-BE86AA0F4928}" presName="node" presStyleLbl="node1" presStyleIdx="1" presStyleCnt="5">
        <dgm:presLayoutVars>
          <dgm:bulletEnabled val="1"/>
        </dgm:presLayoutVars>
      </dgm:prSet>
      <dgm:spPr/>
    </dgm:pt>
    <dgm:pt modelId="{246C293E-2031-154A-BB8B-AD4E1892FE55}" type="pres">
      <dgm:prSet presAssocID="{5737D826-E9B8-5E42-896B-BE86AA0F4928}" presName="spNode" presStyleCnt="0"/>
      <dgm:spPr/>
    </dgm:pt>
    <dgm:pt modelId="{BE0ADA62-E668-E848-9923-888A650294E7}" type="pres">
      <dgm:prSet presAssocID="{69706F15-4C85-B346-BAA2-D008E43D87E4}" presName="sibTrans" presStyleLbl="sibTrans1D1" presStyleIdx="1" presStyleCnt="5"/>
      <dgm:spPr/>
    </dgm:pt>
    <dgm:pt modelId="{CCF292A4-8D98-0F4B-A3DC-F014BDF33058}" type="pres">
      <dgm:prSet presAssocID="{CFE4CAB2-F28C-DE4C-BC08-D56E4DD4816E}" presName="node" presStyleLbl="node1" presStyleIdx="2" presStyleCnt="5">
        <dgm:presLayoutVars>
          <dgm:bulletEnabled val="1"/>
        </dgm:presLayoutVars>
      </dgm:prSet>
      <dgm:spPr/>
    </dgm:pt>
    <dgm:pt modelId="{3D7D9252-FCE3-6147-A4E4-D96CA310BB83}" type="pres">
      <dgm:prSet presAssocID="{CFE4CAB2-F28C-DE4C-BC08-D56E4DD4816E}" presName="spNode" presStyleCnt="0"/>
      <dgm:spPr/>
    </dgm:pt>
    <dgm:pt modelId="{25ADB0ED-9074-4E44-80E9-60CB67461D7F}" type="pres">
      <dgm:prSet presAssocID="{47EEFDB4-0355-EF4A-8B76-5F26F278F685}" presName="sibTrans" presStyleLbl="sibTrans1D1" presStyleIdx="2" presStyleCnt="5"/>
      <dgm:spPr/>
    </dgm:pt>
    <dgm:pt modelId="{4123EF7F-EF55-D347-BED1-38E4FF25482E}" type="pres">
      <dgm:prSet presAssocID="{E1F8E1D0-BE01-0845-ABE6-EC5EEE30D773}" presName="node" presStyleLbl="node1" presStyleIdx="3" presStyleCnt="5">
        <dgm:presLayoutVars>
          <dgm:bulletEnabled val="1"/>
        </dgm:presLayoutVars>
      </dgm:prSet>
      <dgm:spPr/>
    </dgm:pt>
    <dgm:pt modelId="{606E221C-62A0-1940-8A30-3F59127B0FE5}" type="pres">
      <dgm:prSet presAssocID="{E1F8E1D0-BE01-0845-ABE6-EC5EEE30D773}" presName="spNode" presStyleCnt="0"/>
      <dgm:spPr/>
    </dgm:pt>
    <dgm:pt modelId="{C2269954-0CF0-A44E-BC32-E8164C4B94D1}" type="pres">
      <dgm:prSet presAssocID="{D926ACE1-07D0-184F-BA6D-82AF22467794}" presName="sibTrans" presStyleLbl="sibTrans1D1" presStyleIdx="3" presStyleCnt="5"/>
      <dgm:spPr/>
    </dgm:pt>
    <dgm:pt modelId="{844E6971-C4AD-914B-8B33-C75E1F7854DF}" type="pres">
      <dgm:prSet presAssocID="{A24BD999-F2F6-594E-BF86-42C633EA0737}" presName="node" presStyleLbl="node1" presStyleIdx="4" presStyleCnt="5">
        <dgm:presLayoutVars>
          <dgm:bulletEnabled val="1"/>
        </dgm:presLayoutVars>
      </dgm:prSet>
      <dgm:spPr/>
    </dgm:pt>
    <dgm:pt modelId="{EA6CAF04-F28C-7D40-BEC9-3FC0B6D9E379}" type="pres">
      <dgm:prSet presAssocID="{A24BD999-F2F6-594E-BF86-42C633EA0737}" presName="spNode" presStyleCnt="0"/>
      <dgm:spPr/>
    </dgm:pt>
    <dgm:pt modelId="{FBD0069F-12EF-604B-8255-F03078C6E4C9}" type="pres">
      <dgm:prSet presAssocID="{7FB46A25-E551-6E47-9EAC-B7566C966B0B}" presName="sibTrans" presStyleLbl="sibTrans1D1" presStyleIdx="4" presStyleCnt="5"/>
      <dgm:spPr/>
    </dgm:pt>
  </dgm:ptLst>
  <dgm:cxnLst>
    <dgm:cxn modelId="{800BC90F-66E1-6C4A-A276-34AE382972E1}" srcId="{866F0C4B-C684-1841-90A9-1B4D702320D9}" destId="{2FEB55A4-4DC3-D546-B48F-349A16D15979}" srcOrd="0" destOrd="0" parTransId="{A23B84B6-C398-8648-80CA-9AE866E9067B}" sibTransId="{2D153BE6-2339-0D44-BB41-7E541E4E77BD}"/>
    <dgm:cxn modelId="{F2461B16-9218-204A-A265-574A8ADDC2FA}" srcId="{866F0C4B-C684-1841-90A9-1B4D702320D9}" destId="{A24BD999-F2F6-594E-BF86-42C633EA0737}" srcOrd="4" destOrd="0" parTransId="{55DD7E67-9F93-6643-93B2-042586E5F079}" sibTransId="{7FB46A25-E551-6E47-9EAC-B7566C966B0B}"/>
    <dgm:cxn modelId="{148C2F2C-6731-5842-840C-7ECD2BB76FA2}" type="presOf" srcId="{E1F8E1D0-BE01-0845-ABE6-EC5EEE30D773}" destId="{4123EF7F-EF55-D347-BED1-38E4FF25482E}" srcOrd="0" destOrd="0" presId="urn:microsoft.com/office/officeart/2005/8/layout/cycle6"/>
    <dgm:cxn modelId="{C0D6B238-E10B-D34F-881B-A631C84DB260}" type="presOf" srcId="{69706F15-4C85-B346-BAA2-D008E43D87E4}" destId="{BE0ADA62-E668-E848-9923-888A650294E7}" srcOrd="0" destOrd="0" presId="urn:microsoft.com/office/officeart/2005/8/layout/cycle6"/>
    <dgm:cxn modelId="{24D00A64-8D14-464A-A223-CD44BB17DB18}" srcId="{866F0C4B-C684-1841-90A9-1B4D702320D9}" destId="{E1F8E1D0-BE01-0845-ABE6-EC5EEE30D773}" srcOrd="3" destOrd="0" parTransId="{76B9A7C8-C484-ED46-B9A7-438A7F3F1D2A}" sibTransId="{D926ACE1-07D0-184F-BA6D-82AF22467794}"/>
    <dgm:cxn modelId="{3DCFFE6C-C3C7-4542-A2B8-3198AF02F771}" srcId="{866F0C4B-C684-1841-90A9-1B4D702320D9}" destId="{CFE4CAB2-F28C-DE4C-BC08-D56E4DD4816E}" srcOrd="2" destOrd="0" parTransId="{75045FF2-C885-C44D-B824-B498BEF4583C}" sibTransId="{47EEFDB4-0355-EF4A-8B76-5F26F278F685}"/>
    <dgm:cxn modelId="{E23A948E-ABF8-7748-A697-498A9C0DB3BC}" type="presOf" srcId="{CFE4CAB2-F28C-DE4C-BC08-D56E4DD4816E}" destId="{CCF292A4-8D98-0F4B-A3DC-F014BDF33058}" srcOrd="0" destOrd="0" presId="urn:microsoft.com/office/officeart/2005/8/layout/cycle6"/>
    <dgm:cxn modelId="{977482AC-1655-CA4B-B0FE-376BBA0A4B3D}" type="presOf" srcId="{D926ACE1-07D0-184F-BA6D-82AF22467794}" destId="{C2269954-0CF0-A44E-BC32-E8164C4B94D1}" srcOrd="0" destOrd="0" presId="urn:microsoft.com/office/officeart/2005/8/layout/cycle6"/>
    <dgm:cxn modelId="{56B586AC-9E26-6840-A2E2-D5373466E571}" type="presOf" srcId="{866F0C4B-C684-1841-90A9-1B4D702320D9}" destId="{4DB603A3-EC0B-2641-A847-AFE25D8FC03C}" srcOrd="0" destOrd="0" presId="urn:microsoft.com/office/officeart/2005/8/layout/cycle6"/>
    <dgm:cxn modelId="{5C7B05C0-7C18-0149-8D55-CFA992AE23A4}" type="presOf" srcId="{7FB46A25-E551-6E47-9EAC-B7566C966B0B}" destId="{FBD0069F-12EF-604B-8255-F03078C6E4C9}" srcOrd="0" destOrd="0" presId="urn:microsoft.com/office/officeart/2005/8/layout/cycle6"/>
    <dgm:cxn modelId="{0D97CDC4-9051-1241-8AFD-90F21D84B953}" type="presOf" srcId="{2D153BE6-2339-0D44-BB41-7E541E4E77BD}" destId="{248E8914-6E6B-724D-8482-0C274893094E}" srcOrd="0" destOrd="0" presId="urn:microsoft.com/office/officeart/2005/8/layout/cycle6"/>
    <dgm:cxn modelId="{8BBFEEC8-EF75-174A-8F1C-48B8ED2747E8}" type="presOf" srcId="{47EEFDB4-0355-EF4A-8B76-5F26F278F685}" destId="{25ADB0ED-9074-4E44-80E9-60CB67461D7F}" srcOrd="0" destOrd="0" presId="urn:microsoft.com/office/officeart/2005/8/layout/cycle6"/>
    <dgm:cxn modelId="{6198C3D4-23D2-E149-9280-4E6E609C33E9}" type="presOf" srcId="{A24BD999-F2F6-594E-BF86-42C633EA0737}" destId="{844E6971-C4AD-914B-8B33-C75E1F7854DF}" srcOrd="0" destOrd="0" presId="urn:microsoft.com/office/officeart/2005/8/layout/cycle6"/>
    <dgm:cxn modelId="{AC1172F4-1152-0141-9BC5-5F1EF6E93D33}" type="presOf" srcId="{5737D826-E9B8-5E42-896B-BE86AA0F4928}" destId="{1C87DEF5-7180-B345-A002-99217CA6C3B8}" srcOrd="0" destOrd="0" presId="urn:microsoft.com/office/officeart/2005/8/layout/cycle6"/>
    <dgm:cxn modelId="{AC6FDCF7-79CF-084E-8DF0-9320C772C6FF}" type="presOf" srcId="{2FEB55A4-4DC3-D546-B48F-349A16D15979}" destId="{05566B95-DC20-A540-B056-46578FE807BA}" srcOrd="0" destOrd="0" presId="urn:microsoft.com/office/officeart/2005/8/layout/cycle6"/>
    <dgm:cxn modelId="{3E00BEFB-5BE3-BB49-AC2F-1AE0A5212AB4}" srcId="{866F0C4B-C684-1841-90A9-1B4D702320D9}" destId="{5737D826-E9B8-5E42-896B-BE86AA0F4928}" srcOrd="1" destOrd="0" parTransId="{2823FC8F-1866-8C47-BECA-4F4EAEDAE302}" sibTransId="{69706F15-4C85-B346-BAA2-D008E43D87E4}"/>
    <dgm:cxn modelId="{7FAF6261-B0F2-C24E-8DA0-3E6554634C20}" type="presParOf" srcId="{4DB603A3-EC0B-2641-A847-AFE25D8FC03C}" destId="{05566B95-DC20-A540-B056-46578FE807BA}" srcOrd="0" destOrd="0" presId="urn:microsoft.com/office/officeart/2005/8/layout/cycle6"/>
    <dgm:cxn modelId="{06D6BCF6-ADE3-3B44-A163-CB0EAA245FC3}" type="presParOf" srcId="{4DB603A3-EC0B-2641-A847-AFE25D8FC03C}" destId="{FC7A8BC7-7C72-7B45-BEA3-1CC24BD1A501}" srcOrd="1" destOrd="0" presId="urn:microsoft.com/office/officeart/2005/8/layout/cycle6"/>
    <dgm:cxn modelId="{0BAE2009-94DE-F44C-AA0F-F225DF48A707}" type="presParOf" srcId="{4DB603A3-EC0B-2641-A847-AFE25D8FC03C}" destId="{248E8914-6E6B-724D-8482-0C274893094E}" srcOrd="2" destOrd="0" presId="urn:microsoft.com/office/officeart/2005/8/layout/cycle6"/>
    <dgm:cxn modelId="{23A085AC-95FF-9F4F-85EA-76B502E3B2AD}" type="presParOf" srcId="{4DB603A3-EC0B-2641-A847-AFE25D8FC03C}" destId="{1C87DEF5-7180-B345-A002-99217CA6C3B8}" srcOrd="3" destOrd="0" presId="urn:microsoft.com/office/officeart/2005/8/layout/cycle6"/>
    <dgm:cxn modelId="{E394C8AF-2B7C-AB4A-BB64-F31FDCEB7361}" type="presParOf" srcId="{4DB603A3-EC0B-2641-A847-AFE25D8FC03C}" destId="{246C293E-2031-154A-BB8B-AD4E1892FE55}" srcOrd="4" destOrd="0" presId="urn:microsoft.com/office/officeart/2005/8/layout/cycle6"/>
    <dgm:cxn modelId="{A1050F5C-7826-BD43-9ED9-AE68E619AE1A}" type="presParOf" srcId="{4DB603A3-EC0B-2641-A847-AFE25D8FC03C}" destId="{BE0ADA62-E668-E848-9923-888A650294E7}" srcOrd="5" destOrd="0" presId="urn:microsoft.com/office/officeart/2005/8/layout/cycle6"/>
    <dgm:cxn modelId="{7322E60A-CD6C-B744-AAB3-91125B9BF27E}" type="presParOf" srcId="{4DB603A3-EC0B-2641-A847-AFE25D8FC03C}" destId="{CCF292A4-8D98-0F4B-A3DC-F014BDF33058}" srcOrd="6" destOrd="0" presId="urn:microsoft.com/office/officeart/2005/8/layout/cycle6"/>
    <dgm:cxn modelId="{102977DA-89F2-2340-A9B5-FDAF5950BB83}" type="presParOf" srcId="{4DB603A3-EC0B-2641-A847-AFE25D8FC03C}" destId="{3D7D9252-FCE3-6147-A4E4-D96CA310BB83}" srcOrd="7" destOrd="0" presId="urn:microsoft.com/office/officeart/2005/8/layout/cycle6"/>
    <dgm:cxn modelId="{06C094AC-BB44-8648-8744-485CB9580048}" type="presParOf" srcId="{4DB603A3-EC0B-2641-A847-AFE25D8FC03C}" destId="{25ADB0ED-9074-4E44-80E9-60CB67461D7F}" srcOrd="8" destOrd="0" presId="urn:microsoft.com/office/officeart/2005/8/layout/cycle6"/>
    <dgm:cxn modelId="{86B83446-D99B-1B4C-A72E-748D185D2F46}" type="presParOf" srcId="{4DB603A3-EC0B-2641-A847-AFE25D8FC03C}" destId="{4123EF7F-EF55-D347-BED1-38E4FF25482E}" srcOrd="9" destOrd="0" presId="urn:microsoft.com/office/officeart/2005/8/layout/cycle6"/>
    <dgm:cxn modelId="{8835C21B-C537-744C-8A19-D6DF0CDF1BEE}" type="presParOf" srcId="{4DB603A3-EC0B-2641-A847-AFE25D8FC03C}" destId="{606E221C-62A0-1940-8A30-3F59127B0FE5}" srcOrd="10" destOrd="0" presId="urn:microsoft.com/office/officeart/2005/8/layout/cycle6"/>
    <dgm:cxn modelId="{216DD8CC-3436-3546-A631-3DA9A3A2909A}" type="presParOf" srcId="{4DB603A3-EC0B-2641-A847-AFE25D8FC03C}" destId="{C2269954-0CF0-A44E-BC32-E8164C4B94D1}" srcOrd="11" destOrd="0" presId="urn:microsoft.com/office/officeart/2005/8/layout/cycle6"/>
    <dgm:cxn modelId="{D518A944-F57F-CB4C-B24B-B1B135B246AC}" type="presParOf" srcId="{4DB603A3-EC0B-2641-A847-AFE25D8FC03C}" destId="{844E6971-C4AD-914B-8B33-C75E1F7854DF}" srcOrd="12" destOrd="0" presId="urn:microsoft.com/office/officeart/2005/8/layout/cycle6"/>
    <dgm:cxn modelId="{E4FC702D-FCF4-1847-BA75-6EE3282CC585}" type="presParOf" srcId="{4DB603A3-EC0B-2641-A847-AFE25D8FC03C}" destId="{EA6CAF04-F28C-7D40-BEC9-3FC0B6D9E379}" srcOrd="13" destOrd="0" presId="urn:microsoft.com/office/officeart/2005/8/layout/cycle6"/>
    <dgm:cxn modelId="{0FD91B0B-2065-5247-BDBD-9627D89673A3}" type="presParOf" srcId="{4DB603A3-EC0B-2641-A847-AFE25D8FC03C}" destId="{FBD0069F-12EF-604B-8255-F03078C6E4C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61302B-36D4-A14B-B1D6-1F3A3634B86E}"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EF5D9869-EE25-994A-8827-592C4988E7CA}">
      <dgm:prSet phldrT="[Text]"/>
      <dgm:spPr/>
      <dgm:t>
        <a:bodyPr/>
        <a:lstStyle/>
        <a:p>
          <a:r>
            <a:rPr lang="en-US" b="1" dirty="0"/>
            <a:t>Collaboration</a:t>
          </a:r>
        </a:p>
      </dgm:t>
    </dgm:pt>
    <dgm:pt modelId="{976ECC59-9112-494E-84F8-7E1B27B2007A}" type="parTrans" cxnId="{FDF0A09E-B7BD-B14F-A71A-A27D0E0C790B}">
      <dgm:prSet/>
      <dgm:spPr/>
      <dgm:t>
        <a:bodyPr/>
        <a:lstStyle/>
        <a:p>
          <a:endParaRPr lang="en-US"/>
        </a:p>
      </dgm:t>
    </dgm:pt>
    <dgm:pt modelId="{EE4EE483-8E30-D84E-B0CC-AAF8FEE6C002}" type="sibTrans" cxnId="{FDF0A09E-B7BD-B14F-A71A-A27D0E0C790B}">
      <dgm:prSet/>
      <dgm:spPr/>
      <dgm:t>
        <a:bodyPr/>
        <a:lstStyle/>
        <a:p>
          <a:endParaRPr lang="en-US"/>
        </a:p>
      </dgm:t>
    </dgm:pt>
    <dgm:pt modelId="{C75BA086-D9AE-1B47-A3DB-C6ACC23F0D45}">
      <dgm:prSet phldrT="[Text]"/>
      <dgm:spPr/>
      <dgm:t>
        <a:bodyPr/>
        <a:lstStyle/>
        <a:p>
          <a:r>
            <a:rPr lang="en-US" b="1" dirty="0"/>
            <a:t>Assessment</a:t>
          </a:r>
        </a:p>
      </dgm:t>
    </dgm:pt>
    <dgm:pt modelId="{83313656-0B78-9746-864F-06096227A020}" type="parTrans" cxnId="{A7D3554E-6487-E94F-9F98-247B80D932E3}">
      <dgm:prSet/>
      <dgm:spPr/>
      <dgm:t>
        <a:bodyPr/>
        <a:lstStyle/>
        <a:p>
          <a:endParaRPr lang="en-US"/>
        </a:p>
      </dgm:t>
    </dgm:pt>
    <dgm:pt modelId="{1EFC5D9C-1AED-4B41-97FE-860015CBC58B}" type="sibTrans" cxnId="{A7D3554E-6487-E94F-9F98-247B80D932E3}">
      <dgm:prSet/>
      <dgm:spPr/>
      <dgm:t>
        <a:bodyPr/>
        <a:lstStyle/>
        <a:p>
          <a:endParaRPr lang="en-US"/>
        </a:p>
      </dgm:t>
    </dgm:pt>
    <dgm:pt modelId="{FBE3BB0A-CD2E-3342-99F9-6C9911865E16}">
      <dgm:prSet phldrT="[Text]"/>
      <dgm:spPr/>
      <dgm:t>
        <a:bodyPr/>
        <a:lstStyle/>
        <a:p>
          <a:r>
            <a:rPr lang="en-US" b="1" dirty="0"/>
            <a:t>Social/ Emotional/ Behavioral</a:t>
          </a:r>
        </a:p>
      </dgm:t>
    </dgm:pt>
    <dgm:pt modelId="{AC54D43A-898D-9F4C-9E38-573957F85346}" type="parTrans" cxnId="{563DD1EA-D64C-E941-9C07-8D1FD3D20A52}">
      <dgm:prSet/>
      <dgm:spPr/>
      <dgm:t>
        <a:bodyPr/>
        <a:lstStyle/>
        <a:p>
          <a:endParaRPr lang="en-US"/>
        </a:p>
      </dgm:t>
    </dgm:pt>
    <dgm:pt modelId="{D6968653-707A-DB41-8E45-DE9EF0FA8B06}" type="sibTrans" cxnId="{563DD1EA-D64C-E941-9C07-8D1FD3D20A52}">
      <dgm:prSet/>
      <dgm:spPr/>
      <dgm:t>
        <a:bodyPr/>
        <a:lstStyle/>
        <a:p>
          <a:endParaRPr lang="en-US"/>
        </a:p>
      </dgm:t>
    </dgm:pt>
    <dgm:pt modelId="{33DCECB1-823E-DD4F-A1F4-3BC257C22CB4}">
      <dgm:prSet phldrT="[Text]"/>
      <dgm:spPr/>
      <dgm:t>
        <a:bodyPr/>
        <a:lstStyle/>
        <a:p>
          <a:r>
            <a:rPr lang="en-US" b="1" dirty="0"/>
            <a:t>Instruction</a:t>
          </a:r>
        </a:p>
      </dgm:t>
    </dgm:pt>
    <dgm:pt modelId="{F442402F-711F-3141-B74C-50DBE60E0A3B}" type="parTrans" cxnId="{016005F9-AA47-AE41-8041-2BA24F34FE54}">
      <dgm:prSet/>
      <dgm:spPr/>
      <dgm:t>
        <a:bodyPr/>
        <a:lstStyle/>
        <a:p>
          <a:endParaRPr lang="en-US"/>
        </a:p>
      </dgm:t>
    </dgm:pt>
    <dgm:pt modelId="{26B79274-77B9-7D44-8079-7A548D25A9D9}" type="sibTrans" cxnId="{016005F9-AA47-AE41-8041-2BA24F34FE54}">
      <dgm:prSet/>
      <dgm:spPr/>
      <dgm:t>
        <a:bodyPr/>
        <a:lstStyle/>
        <a:p>
          <a:endParaRPr lang="en-US"/>
        </a:p>
      </dgm:t>
    </dgm:pt>
    <dgm:pt modelId="{0E129541-9735-B94A-A457-BD1ED48CFBBE}" type="pres">
      <dgm:prSet presAssocID="{1361302B-36D4-A14B-B1D6-1F3A3634B86E}" presName="cycle" presStyleCnt="0">
        <dgm:presLayoutVars>
          <dgm:dir/>
          <dgm:resizeHandles val="exact"/>
        </dgm:presLayoutVars>
      </dgm:prSet>
      <dgm:spPr/>
    </dgm:pt>
    <dgm:pt modelId="{CCBD1705-4609-2C45-8E76-D51FE608CC30}" type="pres">
      <dgm:prSet presAssocID="{EF5D9869-EE25-994A-8827-592C4988E7CA}" presName="node" presStyleLbl="node1" presStyleIdx="0" presStyleCnt="4" custRadScaleRad="104677" custRadScaleInc="-169236">
        <dgm:presLayoutVars>
          <dgm:bulletEnabled val="1"/>
        </dgm:presLayoutVars>
      </dgm:prSet>
      <dgm:spPr/>
    </dgm:pt>
    <dgm:pt modelId="{9C614B57-D023-6948-B9A7-BC221314B9D3}" type="pres">
      <dgm:prSet presAssocID="{EF5D9869-EE25-994A-8827-592C4988E7CA}" presName="spNode" presStyleCnt="0"/>
      <dgm:spPr/>
    </dgm:pt>
    <dgm:pt modelId="{E64DFE1A-07C3-4E4F-B8AB-0E5EBE5FBA06}" type="pres">
      <dgm:prSet presAssocID="{EE4EE483-8E30-D84E-B0CC-AAF8FEE6C002}" presName="sibTrans" presStyleLbl="sibTrans1D1" presStyleIdx="0" presStyleCnt="4"/>
      <dgm:spPr/>
    </dgm:pt>
    <dgm:pt modelId="{5EDEB947-5B89-A344-BCA5-281B1D2C9850}" type="pres">
      <dgm:prSet presAssocID="{C75BA086-D9AE-1B47-A3DB-C6ACC23F0D45}" presName="node" presStyleLbl="node1" presStyleIdx="1" presStyleCnt="4" custRadScaleRad="116717" custRadScaleInc="-88229">
        <dgm:presLayoutVars>
          <dgm:bulletEnabled val="1"/>
        </dgm:presLayoutVars>
      </dgm:prSet>
      <dgm:spPr/>
    </dgm:pt>
    <dgm:pt modelId="{BE558DD7-4964-4741-9404-76ACD5778408}" type="pres">
      <dgm:prSet presAssocID="{C75BA086-D9AE-1B47-A3DB-C6ACC23F0D45}" presName="spNode" presStyleCnt="0"/>
      <dgm:spPr/>
    </dgm:pt>
    <dgm:pt modelId="{CB9FA346-ED81-314E-8A23-FEA0DB358E93}" type="pres">
      <dgm:prSet presAssocID="{1EFC5D9C-1AED-4B41-97FE-860015CBC58B}" presName="sibTrans" presStyleLbl="sibTrans1D1" presStyleIdx="1" presStyleCnt="4"/>
      <dgm:spPr/>
    </dgm:pt>
    <dgm:pt modelId="{BA6500B2-E03A-BC4A-B36E-C7BB7CB4D5EF}" type="pres">
      <dgm:prSet presAssocID="{FBE3BB0A-CD2E-3342-99F9-6C9911865E16}" presName="node" presStyleLbl="node1" presStyleIdx="2" presStyleCnt="4" custRadScaleRad="114008" custRadScaleInc="-193971">
        <dgm:presLayoutVars>
          <dgm:bulletEnabled val="1"/>
        </dgm:presLayoutVars>
      </dgm:prSet>
      <dgm:spPr/>
    </dgm:pt>
    <dgm:pt modelId="{EF9DDEB4-AFC2-6B4F-8DA0-BFC2622C0113}" type="pres">
      <dgm:prSet presAssocID="{FBE3BB0A-CD2E-3342-99F9-6C9911865E16}" presName="spNode" presStyleCnt="0"/>
      <dgm:spPr/>
    </dgm:pt>
    <dgm:pt modelId="{B5B97C23-C087-DF45-B735-ED06E689DE9F}" type="pres">
      <dgm:prSet presAssocID="{D6968653-707A-DB41-8E45-DE9EF0FA8B06}" presName="sibTrans" presStyleLbl="sibTrans1D1" presStyleIdx="2" presStyleCnt="4"/>
      <dgm:spPr/>
    </dgm:pt>
    <dgm:pt modelId="{50F1039B-DA4B-1549-9024-FD7C588D65DC}" type="pres">
      <dgm:prSet presAssocID="{33DCECB1-823E-DD4F-A1F4-3BC257C22CB4}" presName="node" presStyleLbl="node1" presStyleIdx="3" presStyleCnt="4" custRadScaleRad="106246" custRadScaleInc="-106506">
        <dgm:presLayoutVars>
          <dgm:bulletEnabled val="1"/>
        </dgm:presLayoutVars>
      </dgm:prSet>
      <dgm:spPr/>
    </dgm:pt>
    <dgm:pt modelId="{1476C57D-5EC2-924E-9C18-C4C3B1114ECC}" type="pres">
      <dgm:prSet presAssocID="{33DCECB1-823E-DD4F-A1F4-3BC257C22CB4}" presName="spNode" presStyleCnt="0"/>
      <dgm:spPr/>
    </dgm:pt>
    <dgm:pt modelId="{7793C205-FA2A-754F-A9AE-33AE42574945}" type="pres">
      <dgm:prSet presAssocID="{26B79274-77B9-7D44-8079-7A548D25A9D9}" presName="sibTrans" presStyleLbl="sibTrans1D1" presStyleIdx="3" presStyleCnt="4"/>
      <dgm:spPr/>
    </dgm:pt>
  </dgm:ptLst>
  <dgm:cxnLst>
    <dgm:cxn modelId="{DCE56139-5D40-AB42-A096-3E801D5CC0F7}" type="presOf" srcId="{FBE3BB0A-CD2E-3342-99F9-6C9911865E16}" destId="{BA6500B2-E03A-BC4A-B36E-C7BB7CB4D5EF}" srcOrd="0" destOrd="0" presId="urn:microsoft.com/office/officeart/2005/8/layout/cycle6"/>
    <dgm:cxn modelId="{DCD9C839-71BF-2549-955C-9D87DD30F6E1}" type="presOf" srcId="{1361302B-36D4-A14B-B1D6-1F3A3634B86E}" destId="{0E129541-9735-B94A-A457-BD1ED48CFBBE}" srcOrd="0" destOrd="0" presId="urn:microsoft.com/office/officeart/2005/8/layout/cycle6"/>
    <dgm:cxn modelId="{E6B0E83F-CEF5-9044-AF1A-3EC19B8D911A}" type="presOf" srcId="{1EFC5D9C-1AED-4B41-97FE-860015CBC58B}" destId="{CB9FA346-ED81-314E-8A23-FEA0DB358E93}" srcOrd="0" destOrd="0" presId="urn:microsoft.com/office/officeart/2005/8/layout/cycle6"/>
    <dgm:cxn modelId="{A7D3554E-6487-E94F-9F98-247B80D932E3}" srcId="{1361302B-36D4-A14B-B1D6-1F3A3634B86E}" destId="{C75BA086-D9AE-1B47-A3DB-C6ACC23F0D45}" srcOrd="1" destOrd="0" parTransId="{83313656-0B78-9746-864F-06096227A020}" sibTransId="{1EFC5D9C-1AED-4B41-97FE-860015CBC58B}"/>
    <dgm:cxn modelId="{4CA0487F-D911-CB4E-BC8A-2BC9E96D3160}" type="presOf" srcId="{EF5D9869-EE25-994A-8827-592C4988E7CA}" destId="{CCBD1705-4609-2C45-8E76-D51FE608CC30}" srcOrd="0" destOrd="0" presId="urn:microsoft.com/office/officeart/2005/8/layout/cycle6"/>
    <dgm:cxn modelId="{B84DE89A-0946-4646-9DE1-578371041AB8}" type="presOf" srcId="{C75BA086-D9AE-1B47-A3DB-C6ACC23F0D45}" destId="{5EDEB947-5B89-A344-BCA5-281B1D2C9850}" srcOrd="0" destOrd="0" presId="urn:microsoft.com/office/officeart/2005/8/layout/cycle6"/>
    <dgm:cxn modelId="{FDF0A09E-B7BD-B14F-A71A-A27D0E0C790B}" srcId="{1361302B-36D4-A14B-B1D6-1F3A3634B86E}" destId="{EF5D9869-EE25-994A-8827-592C4988E7CA}" srcOrd="0" destOrd="0" parTransId="{976ECC59-9112-494E-84F8-7E1B27B2007A}" sibTransId="{EE4EE483-8E30-D84E-B0CC-AAF8FEE6C002}"/>
    <dgm:cxn modelId="{3FF1A79E-B4D5-3340-B544-990C428713F7}" type="presOf" srcId="{33DCECB1-823E-DD4F-A1F4-3BC257C22CB4}" destId="{50F1039B-DA4B-1549-9024-FD7C588D65DC}" srcOrd="0" destOrd="0" presId="urn:microsoft.com/office/officeart/2005/8/layout/cycle6"/>
    <dgm:cxn modelId="{00E7B7BF-242B-8B4F-AAA9-1621EA8F5817}" type="presOf" srcId="{EE4EE483-8E30-D84E-B0CC-AAF8FEE6C002}" destId="{E64DFE1A-07C3-4E4F-B8AB-0E5EBE5FBA06}" srcOrd="0" destOrd="0" presId="urn:microsoft.com/office/officeart/2005/8/layout/cycle6"/>
    <dgm:cxn modelId="{C32A5EC6-F5F1-4D4A-97D1-88694809CD42}" type="presOf" srcId="{26B79274-77B9-7D44-8079-7A548D25A9D9}" destId="{7793C205-FA2A-754F-A9AE-33AE42574945}" srcOrd="0" destOrd="0" presId="urn:microsoft.com/office/officeart/2005/8/layout/cycle6"/>
    <dgm:cxn modelId="{563DD1EA-D64C-E941-9C07-8D1FD3D20A52}" srcId="{1361302B-36D4-A14B-B1D6-1F3A3634B86E}" destId="{FBE3BB0A-CD2E-3342-99F9-6C9911865E16}" srcOrd="2" destOrd="0" parTransId="{AC54D43A-898D-9F4C-9E38-573957F85346}" sibTransId="{D6968653-707A-DB41-8E45-DE9EF0FA8B06}"/>
    <dgm:cxn modelId="{016005F9-AA47-AE41-8041-2BA24F34FE54}" srcId="{1361302B-36D4-A14B-B1D6-1F3A3634B86E}" destId="{33DCECB1-823E-DD4F-A1F4-3BC257C22CB4}" srcOrd="3" destOrd="0" parTransId="{F442402F-711F-3141-B74C-50DBE60E0A3B}" sibTransId="{26B79274-77B9-7D44-8079-7A548D25A9D9}"/>
    <dgm:cxn modelId="{35779BFF-2F76-2342-9199-F92C803554C3}" type="presOf" srcId="{D6968653-707A-DB41-8E45-DE9EF0FA8B06}" destId="{B5B97C23-C087-DF45-B735-ED06E689DE9F}" srcOrd="0" destOrd="0" presId="urn:microsoft.com/office/officeart/2005/8/layout/cycle6"/>
    <dgm:cxn modelId="{BE9F2165-2080-C748-8FCE-BFD56626B831}" type="presParOf" srcId="{0E129541-9735-B94A-A457-BD1ED48CFBBE}" destId="{CCBD1705-4609-2C45-8E76-D51FE608CC30}" srcOrd="0" destOrd="0" presId="urn:microsoft.com/office/officeart/2005/8/layout/cycle6"/>
    <dgm:cxn modelId="{3D6ABFE5-FD49-4A40-BB96-C281774AC92B}" type="presParOf" srcId="{0E129541-9735-B94A-A457-BD1ED48CFBBE}" destId="{9C614B57-D023-6948-B9A7-BC221314B9D3}" srcOrd="1" destOrd="0" presId="urn:microsoft.com/office/officeart/2005/8/layout/cycle6"/>
    <dgm:cxn modelId="{11C7258D-FEEA-0747-BF9C-65D209C69491}" type="presParOf" srcId="{0E129541-9735-B94A-A457-BD1ED48CFBBE}" destId="{E64DFE1A-07C3-4E4F-B8AB-0E5EBE5FBA06}" srcOrd="2" destOrd="0" presId="urn:microsoft.com/office/officeart/2005/8/layout/cycle6"/>
    <dgm:cxn modelId="{3450FB94-DF67-BC44-BF81-2C174AD0F69C}" type="presParOf" srcId="{0E129541-9735-B94A-A457-BD1ED48CFBBE}" destId="{5EDEB947-5B89-A344-BCA5-281B1D2C9850}" srcOrd="3" destOrd="0" presId="urn:microsoft.com/office/officeart/2005/8/layout/cycle6"/>
    <dgm:cxn modelId="{B4D5A676-CCF3-DA43-8553-90A635F064BF}" type="presParOf" srcId="{0E129541-9735-B94A-A457-BD1ED48CFBBE}" destId="{BE558DD7-4964-4741-9404-76ACD5778408}" srcOrd="4" destOrd="0" presId="urn:microsoft.com/office/officeart/2005/8/layout/cycle6"/>
    <dgm:cxn modelId="{4028AD03-D024-774E-BEF6-600E69E19BD0}" type="presParOf" srcId="{0E129541-9735-B94A-A457-BD1ED48CFBBE}" destId="{CB9FA346-ED81-314E-8A23-FEA0DB358E93}" srcOrd="5" destOrd="0" presId="urn:microsoft.com/office/officeart/2005/8/layout/cycle6"/>
    <dgm:cxn modelId="{A7620561-C15D-A445-A8CF-B230CD1ACCD7}" type="presParOf" srcId="{0E129541-9735-B94A-A457-BD1ED48CFBBE}" destId="{BA6500B2-E03A-BC4A-B36E-C7BB7CB4D5EF}" srcOrd="6" destOrd="0" presId="urn:microsoft.com/office/officeart/2005/8/layout/cycle6"/>
    <dgm:cxn modelId="{33BC6160-A832-7940-926C-331094F5A85F}" type="presParOf" srcId="{0E129541-9735-B94A-A457-BD1ED48CFBBE}" destId="{EF9DDEB4-AFC2-6B4F-8DA0-BFC2622C0113}" srcOrd="7" destOrd="0" presId="urn:microsoft.com/office/officeart/2005/8/layout/cycle6"/>
    <dgm:cxn modelId="{C261490D-228F-9A45-A189-B66BD54077E0}" type="presParOf" srcId="{0E129541-9735-B94A-A457-BD1ED48CFBBE}" destId="{B5B97C23-C087-DF45-B735-ED06E689DE9F}" srcOrd="8" destOrd="0" presId="urn:microsoft.com/office/officeart/2005/8/layout/cycle6"/>
    <dgm:cxn modelId="{694718E3-2BF5-BE47-BE65-01C58E82375D}" type="presParOf" srcId="{0E129541-9735-B94A-A457-BD1ED48CFBBE}" destId="{50F1039B-DA4B-1549-9024-FD7C588D65DC}" srcOrd="9" destOrd="0" presId="urn:microsoft.com/office/officeart/2005/8/layout/cycle6"/>
    <dgm:cxn modelId="{F8DD363A-B65C-9844-A252-13FD94F8F79E}" type="presParOf" srcId="{0E129541-9735-B94A-A457-BD1ED48CFBBE}" destId="{1476C57D-5EC2-924E-9C18-C4C3B1114ECC}" srcOrd="10" destOrd="0" presId="urn:microsoft.com/office/officeart/2005/8/layout/cycle6"/>
    <dgm:cxn modelId="{ACCF38CA-3712-F441-B49A-2419D0BC8F8E}" type="presParOf" srcId="{0E129541-9735-B94A-A457-BD1ED48CFBBE}" destId="{7793C205-FA2A-754F-A9AE-33AE42574945}" srcOrd="11" destOrd="0" presId="urn:microsoft.com/office/officeart/2005/8/layout/cycle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A5AEE1-7553-4E34-935B-EEA70F494409}"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9AE9B18C-AB95-445C-BAAA-847B0F03E2B1}">
      <dgm:prSet phldrT="[Text]"/>
      <dgm:spPr/>
      <dgm:t>
        <a:bodyPr/>
        <a:lstStyle/>
        <a:p>
          <a:r>
            <a:rPr lang="en-US" dirty="0">
              <a:solidFill>
                <a:schemeClr val="tx1"/>
              </a:solidFill>
              <a:latin typeface="Arial" panose="020B0604020202020204" pitchFamily="34" charset="0"/>
              <a:cs typeface="Arial" panose="020B0604020202020204" pitchFamily="34" charset="0"/>
            </a:rPr>
            <a:t>Are Content Specific</a:t>
          </a:r>
        </a:p>
      </dgm:t>
    </dgm:pt>
    <dgm:pt modelId="{E4F76041-03A4-4871-B61B-5DDD03DCBE31}" type="parTrans" cxnId="{92779CFE-E73C-4396-9CAD-825E42E6616C}">
      <dgm:prSet/>
      <dgm:spPr/>
      <dgm:t>
        <a:bodyPr/>
        <a:lstStyle/>
        <a:p>
          <a:endParaRPr lang="en-US"/>
        </a:p>
      </dgm:t>
    </dgm:pt>
    <dgm:pt modelId="{314F7D42-9043-4C3B-AEE1-2AA738EB9F9D}" type="sibTrans" cxnId="{92779CFE-E73C-4396-9CAD-825E42E6616C}">
      <dgm:prSet/>
      <dgm:spPr/>
      <dgm:t>
        <a:bodyPr/>
        <a:lstStyle/>
        <a:p>
          <a:endParaRPr lang="en-US"/>
        </a:p>
      </dgm:t>
    </dgm:pt>
    <dgm:pt modelId="{75DDC2B8-C662-463E-8D1A-088B35306E7D}">
      <dgm:prSet phldrT="[Text]"/>
      <dgm:spPr>
        <a:solidFill>
          <a:srgbClr val="B1D620"/>
        </a:solidFill>
      </dgm:spPr>
      <dgm:t>
        <a:bodyPr/>
        <a:lstStyle/>
        <a:p>
          <a:r>
            <a:rPr lang="en-US" dirty="0">
              <a:solidFill>
                <a:schemeClr val="tx1"/>
              </a:solidFill>
              <a:latin typeface="Arial" panose="020B0604020202020204" pitchFamily="34" charset="0"/>
              <a:cs typeface="Arial" panose="020B0604020202020204" pitchFamily="34" charset="0"/>
            </a:rPr>
            <a:t>Developmentally Appropriate</a:t>
          </a:r>
        </a:p>
      </dgm:t>
    </dgm:pt>
    <dgm:pt modelId="{819CCE65-2A98-4B55-98D8-90AE3D4DA735}" type="parTrans" cxnId="{3D440AAE-9CEF-4925-902B-775F67948DB0}">
      <dgm:prSet/>
      <dgm:spPr/>
      <dgm:t>
        <a:bodyPr/>
        <a:lstStyle/>
        <a:p>
          <a:endParaRPr lang="en-US"/>
        </a:p>
      </dgm:t>
    </dgm:pt>
    <dgm:pt modelId="{E55BBCAF-B80D-4A78-AF04-0F99444F380B}" type="sibTrans" cxnId="{3D440AAE-9CEF-4925-902B-775F67948DB0}">
      <dgm:prSet/>
      <dgm:spPr/>
      <dgm:t>
        <a:bodyPr/>
        <a:lstStyle/>
        <a:p>
          <a:endParaRPr lang="en-US"/>
        </a:p>
      </dgm:t>
    </dgm:pt>
    <dgm:pt modelId="{D051B179-FDCA-49B0-A439-8C0D9413677B}">
      <dgm:prSet phldrT="[Text]"/>
      <dgm:spPr/>
      <dgm:t>
        <a:bodyPr/>
        <a:lstStyle/>
        <a:p>
          <a:r>
            <a:rPr lang="en-US" dirty="0">
              <a:solidFill>
                <a:schemeClr val="tx1"/>
              </a:solidFill>
              <a:latin typeface="Arial" panose="020B0604020202020204" pitchFamily="34" charset="0"/>
              <a:cs typeface="Arial" panose="020B0604020202020204" pitchFamily="34" charset="0"/>
            </a:rPr>
            <a:t>Learner Dependent</a:t>
          </a:r>
        </a:p>
      </dgm:t>
    </dgm:pt>
    <dgm:pt modelId="{5F3C12B8-B81D-4A45-9730-3132498F2BDF}" type="parTrans" cxnId="{38217492-8A8C-4E5B-BC51-405B0BB8A792}">
      <dgm:prSet/>
      <dgm:spPr/>
      <dgm:t>
        <a:bodyPr/>
        <a:lstStyle/>
        <a:p>
          <a:endParaRPr lang="en-US"/>
        </a:p>
      </dgm:t>
    </dgm:pt>
    <dgm:pt modelId="{A802C87E-F207-4854-AE67-E8DA7B5FD707}" type="sibTrans" cxnId="{38217492-8A8C-4E5B-BC51-405B0BB8A792}">
      <dgm:prSet/>
      <dgm:spPr/>
      <dgm:t>
        <a:bodyPr/>
        <a:lstStyle/>
        <a:p>
          <a:endParaRPr lang="en-US"/>
        </a:p>
      </dgm:t>
    </dgm:pt>
    <dgm:pt modelId="{A3397570-DD06-495C-AA6B-848F89F9AD89}">
      <dgm:prSet phldrT="[Text]"/>
      <dgm:spPr>
        <a:solidFill>
          <a:schemeClr val="accent1">
            <a:lumMod val="60000"/>
            <a:lumOff val="40000"/>
          </a:schemeClr>
        </a:solidFill>
      </dgm:spPr>
      <dgm:t>
        <a:bodyPr/>
        <a:lstStyle/>
        <a:p>
          <a:r>
            <a:rPr lang="en-US" b="0" dirty="0">
              <a:solidFill>
                <a:schemeClr val="tx1"/>
              </a:solidFill>
              <a:latin typeface="Arial" panose="020B0604020202020204" pitchFamily="34" charset="0"/>
              <a:cs typeface="Arial" panose="020B0604020202020204" pitchFamily="34" charset="0"/>
            </a:rPr>
            <a:t>Supported by Research</a:t>
          </a:r>
        </a:p>
      </dgm:t>
    </dgm:pt>
    <dgm:pt modelId="{7A414051-9C84-477C-8960-2D3863CA5110}" type="parTrans" cxnId="{150F0D48-0E3F-4E9F-BB17-B67087A83AA4}">
      <dgm:prSet/>
      <dgm:spPr/>
      <dgm:t>
        <a:bodyPr/>
        <a:lstStyle/>
        <a:p>
          <a:endParaRPr lang="en-US"/>
        </a:p>
      </dgm:t>
    </dgm:pt>
    <dgm:pt modelId="{051034D0-D1C2-43A3-B5AC-7C1A078728FA}" type="sibTrans" cxnId="{150F0D48-0E3F-4E9F-BB17-B67087A83AA4}">
      <dgm:prSet/>
      <dgm:spPr/>
      <dgm:t>
        <a:bodyPr/>
        <a:lstStyle/>
        <a:p>
          <a:endParaRPr lang="en-US"/>
        </a:p>
      </dgm:t>
    </dgm:pt>
    <dgm:pt modelId="{3EB0A0AE-70EF-4930-8834-A328206F11A8}" type="pres">
      <dgm:prSet presAssocID="{9EA5AEE1-7553-4E34-935B-EEA70F494409}" presName="diagram" presStyleCnt="0">
        <dgm:presLayoutVars>
          <dgm:dir/>
          <dgm:resizeHandles val="exact"/>
        </dgm:presLayoutVars>
      </dgm:prSet>
      <dgm:spPr/>
    </dgm:pt>
    <dgm:pt modelId="{ED0A4F3D-7D04-4D28-81B1-7DF1F043841C}" type="pres">
      <dgm:prSet presAssocID="{9AE9B18C-AB95-445C-BAAA-847B0F03E2B1}" presName="node" presStyleLbl="node1" presStyleIdx="0" presStyleCnt="4" custScaleX="123106">
        <dgm:presLayoutVars>
          <dgm:bulletEnabled val="1"/>
        </dgm:presLayoutVars>
      </dgm:prSet>
      <dgm:spPr/>
    </dgm:pt>
    <dgm:pt modelId="{CDA49E5A-6409-41CE-8346-11B1D3B6287E}" type="pres">
      <dgm:prSet presAssocID="{314F7D42-9043-4C3B-AEE1-2AA738EB9F9D}" presName="sibTrans" presStyleCnt="0"/>
      <dgm:spPr/>
    </dgm:pt>
    <dgm:pt modelId="{9EE26658-0D72-4121-B6B4-9E9BEC5B8EE7}" type="pres">
      <dgm:prSet presAssocID="{75DDC2B8-C662-463E-8D1A-088B35306E7D}" presName="node" presStyleLbl="node1" presStyleIdx="1" presStyleCnt="4" custScaleX="123162">
        <dgm:presLayoutVars>
          <dgm:bulletEnabled val="1"/>
        </dgm:presLayoutVars>
      </dgm:prSet>
      <dgm:spPr/>
    </dgm:pt>
    <dgm:pt modelId="{81A554A3-FDF2-4EDF-9123-4E53913A3282}" type="pres">
      <dgm:prSet presAssocID="{E55BBCAF-B80D-4A78-AF04-0F99444F380B}" presName="sibTrans" presStyleCnt="0"/>
      <dgm:spPr/>
    </dgm:pt>
    <dgm:pt modelId="{D11C3773-C478-4EB6-B08A-BE8041F66229}" type="pres">
      <dgm:prSet presAssocID="{D051B179-FDCA-49B0-A439-8C0D9413677B}" presName="node" presStyleLbl="node1" presStyleIdx="2" presStyleCnt="4" custScaleX="123106">
        <dgm:presLayoutVars>
          <dgm:bulletEnabled val="1"/>
        </dgm:presLayoutVars>
      </dgm:prSet>
      <dgm:spPr/>
    </dgm:pt>
    <dgm:pt modelId="{FE26C2CD-4194-4054-BA79-176367358661}" type="pres">
      <dgm:prSet presAssocID="{A802C87E-F207-4854-AE67-E8DA7B5FD707}" presName="sibTrans" presStyleCnt="0"/>
      <dgm:spPr/>
    </dgm:pt>
    <dgm:pt modelId="{199FC331-DDE3-4182-AFE4-1D4009A21349}" type="pres">
      <dgm:prSet presAssocID="{A3397570-DD06-495C-AA6B-848F89F9AD89}" presName="node" presStyleLbl="node1" presStyleIdx="3" presStyleCnt="4" custScaleX="123106" custLinFactNeighborX="-1265" custLinFactNeighborY="-946">
        <dgm:presLayoutVars>
          <dgm:bulletEnabled val="1"/>
        </dgm:presLayoutVars>
      </dgm:prSet>
      <dgm:spPr/>
    </dgm:pt>
  </dgm:ptLst>
  <dgm:cxnLst>
    <dgm:cxn modelId="{150F0D48-0E3F-4E9F-BB17-B67087A83AA4}" srcId="{9EA5AEE1-7553-4E34-935B-EEA70F494409}" destId="{A3397570-DD06-495C-AA6B-848F89F9AD89}" srcOrd="3" destOrd="0" parTransId="{7A414051-9C84-477C-8960-2D3863CA5110}" sibTransId="{051034D0-D1C2-43A3-B5AC-7C1A078728FA}"/>
    <dgm:cxn modelId="{D6F4775A-D888-498A-9B36-5A528A07A5CF}" type="presOf" srcId="{75DDC2B8-C662-463E-8D1A-088B35306E7D}" destId="{9EE26658-0D72-4121-B6B4-9E9BEC5B8EE7}" srcOrd="0" destOrd="0" presId="urn:microsoft.com/office/officeart/2005/8/layout/default"/>
    <dgm:cxn modelId="{38217492-8A8C-4E5B-BC51-405B0BB8A792}" srcId="{9EA5AEE1-7553-4E34-935B-EEA70F494409}" destId="{D051B179-FDCA-49B0-A439-8C0D9413677B}" srcOrd="2" destOrd="0" parTransId="{5F3C12B8-B81D-4A45-9730-3132498F2BDF}" sibTransId="{A802C87E-F207-4854-AE67-E8DA7B5FD707}"/>
    <dgm:cxn modelId="{CCE40D97-885E-4FAC-8844-1A6B7CD2AF6E}" type="presOf" srcId="{9AE9B18C-AB95-445C-BAAA-847B0F03E2B1}" destId="{ED0A4F3D-7D04-4D28-81B1-7DF1F043841C}" srcOrd="0" destOrd="0" presId="urn:microsoft.com/office/officeart/2005/8/layout/default"/>
    <dgm:cxn modelId="{3D440AAE-9CEF-4925-902B-775F67948DB0}" srcId="{9EA5AEE1-7553-4E34-935B-EEA70F494409}" destId="{75DDC2B8-C662-463E-8D1A-088B35306E7D}" srcOrd="1" destOrd="0" parTransId="{819CCE65-2A98-4B55-98D8-90AE3D4DA735}" sibTransId="{E55BBCAF-B80D-4A78-AF04-0F99444F380B}"/>
    <dgm:cxn modelId="{E1B22FBC-E0D4-4AA6-AB50-1D7CDD086DF4}" type="presOf" srcId="{9EA5AEE1-7553-4E34-935B-EEA70F494409}" destId="{3EB0A0AE-70EF-4930-8834-A328206F11A8}" srcOrd="0" destOrd="0" presId="urn:microsoft.com/office/officeart/2005/8/layout/default"/>
    <dgm:cxn modelId="{4249E1BC-8063-4467-AFCE-CB7DF95ECBCC}" type="presOf" srcId="{A3397570-DD06-495C-AA6B-848F89F9AD89}" destId="{199FC331-DDE3-4182-AFE4-1D4009A21349}" srcOrd="0" destOrd="0" presId="urn:microsoft.com/office/officeart/2005/8/layout/default"/>
    <dgm:cxn modelId="{11F83FEF-613F-461A-B24D-DCBD90409DB5}" type="presOf" srcId="{D051B179-FDCA-49B0-A439-8C0D9413677B}" destId="{D11C3773-C478-4EB6-B08A-BE8041F66229}" srcOrd="0" destOrd="0" presId="urn:microsoft.com/office/officeart/2005/8/layout/default"/>
    <dgm:cxn modelId="{92779CFE-E73C-4396-9CAD-825E42E6616C}" srcId="{9EA5AEE1-7553-4E34-935B-EEA70F494409}" destId="{9AE9B18C-AB95-445C-BAAA-847B0F03E2B1}" srcOrd="0" destOrd="0" parTransId="{E4F76041-03A4-4871-B61B-5DDD03DCBE31}" sibTransId="{314F7D42-9043-4C3B-AEE1-2AA738EB9F9D}"/>
    <dgm:cxn modelId="{52086E03-BC12-4022-A1A4-7A2566B4C031}" type="presParOf" srcId="{3EB0A0AE-70EF-4930-8834-A328206F11A8}" destId="{ED0A4F3D-7D04-4D28-81B1-7DF1F043841C}" srcOrd="0" destOrd="0" presId="urn:microsoft.com/office/officeart/2005/8/layout/default"/>
    <dgm:cxn modelId="{E92829B5-F180-4152-8A92-4D7D80FCC30A}" type="presParOf" srcId="{3EB0A0AE-70EF-4930-8834-A328206F11A8}" destId="{CDA49E5A-6409-41CE-8346-11B1D3B6287E}" srcOrd="1" destOrd="0" presId="urn:microsoft.com/office/officeart/2005/8/layout/default"/>
    <dgm:cxn modelId="{E00EB9B9-CA18-49F8-A783-BFFC5356C12E}" type="presParOf" srcId="{3EB0A0AE-70EF-4930-8834-A328206F11A8}" destId="{9EE26658-0D72-4121-B6B4-9E9BEC5B8EE7}" srcOrd="2" destOrd="0" presId="urn:microsoft.com/office/officeart/2005/8/layout/default"/>
    <dgm:cxn modelId="{66AA9504-0677-4AB8-97F4-721A7C64E279}" type="presParOf" srcId="{3EB0A0AE-70EF-4930-8834-A328206F11A8}" destId="{81A554A3-FDF2-4EDF-9123-4E53913A3282}" srcOrd="3" destOrd="0" presId="urn:microsoft.com/office/officeart/2005/8/layout/default"/>
    <dgm:cxn modelId="{FB09711E-5397-4598-9B9B-E62BBF180FD2}" type="presParOf" srcId="{3EB0A0AE-70EF-4930-8834-A328206F11A8}" destId="{D11C3773-C478-4EB6-B08A-BE8041F66229}" srcOrd="4" destOrd="0" presId="urn:microsoft.com/office/officeart/2005/8/layout/default"/>
    <dgm:cxn modelId="{930F28B3-A514-443F-8A68-D4BE8F522919}" type="presParOf" srcId="{3EB0A0AE-70EF-4930-8834-A328206F11A8}" destId="{FE26C2CD-4194-4054-BA79-176367358661}" srcOrd="5" destOrd="0" presId="urn:microsoft.com/office/officeart/2005/8/layout/default"/>
    <dgm:cxn modelId="{C88DD3AC-F5E6-4FCF-B334-ABB62FCB00AD}" type="presParOf" srcId="{3EB0A0AE-70EF-4930-8834-A328206F11A8}" destId="{199FC331-DDE3-4182-AFE4-1D4009A2134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629A8-E480-4E3D-9FE0-952F72F11C46}">
      <dsp:nvSpPr>
        <dsp:cNvPr id="0" name=""/>
        <dsp:cNvSpPr/>
      </dsp:nvSpPr>
      <dsp:spPr>
        <a:xfrm>
          <a:off x="2806382" y="0"/>
          <a:ext cx="1926389" cy="1041064"/>
        </a:xfrm>
        <a:prstGeom prst="trapezoid">
          <a:avLst>
            <a:gd name="adj" fmla="val 93512"/>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806382" y="0"/>
        <a:ext cx="1926389" cy="1041064"/>
      </dsp:txXfrm>
    </dsp:sp>
    <dsp:sp modelId="{4F19DD7A-4B4D-4DBE-935E-F9067F47C6E4}">
      <dsp:nvSpPr>
        <dsp:cNvPr id="0" name=""/>
        <dsp:cNvSpPr/>
      </dsp:nvSpPr>
      <dsp:spPr>
        <a:xfrm>
          <a:off x="1767130" y="1041064"/>
          <a:ext cx="4031061" cy="1076416"/>
        </a:xfrm>
        <a:prstGeom prst="trapezoid">
          <a:avLst>
            <a:gd name="adj" fmla="val 93512"/>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472566" y="1041064"/>
        <a:ext cx="2620189" cy="1076416"/>
      </dsp:txXfrm>
    </dsp:sp>
    <dsp:sp modelId="{DD41970D-B6B9-4534-BF4D-9E08C2A57013}">
      <dsp:nvSpPr>
        <dsp:cNvPr id="0" name=""/>
        <dsp:cNvSpPr/>
      </dsp:nvSpPr>
      <dsp:spPr>
        <a:xfrm>
          <a:off x="0" y="2117481"/>
          <a:ext cx="7565323" cy="1927611"/>
        </a:xfrm>
        <a:prstGeom prst="trapezoid">
          <a:avLst>
            <a:gd name="adj" fmla="val 93512"/>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323931" y="2117481"/>
        <a:ext cx="4917459" cy="1927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629A8-E480-4E3D-9FE0-952F72F11C46}">
      <dsp:nvSpPr>
        <dsp:cNvPr id="0" name=""/>
        <dsp:cNvSpPr/>
      </dsp:nvSpPr>
      <dsp:spPr>
        <a:xfrm>
          <a:off x="2806382" y="0"/>
          <a:ext cx="1926389" cy="1041064"/>
        </a:xfrm>
        <a:prstGeom prst="trapezoid">
          <a:avLst>
            <a:gd name="adj" fmla="val 93512"/>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806382" y="0"/>
        <a:ext cx="1926389" cy="1041064"/>
      </dsp:txXfrm>
    </dsp:sp>
    <dsp:sp modelId="{4F19DD7A-4B4D-4DBE-935E-F9067F47C6E4}">
      <dsp:nvSpPr>
        <dsp:cNvPr id="0" name=""/>
        <dsp:cNvSpPr/>
      </dsp:nvSpPr>
      <dsp:spPr>
        <a:xfrm>
          <a:off x="1767130" y="1041064"/>
          <a:ext cx="4031061" cy="1076416"/>
        </a:xfrm>
        <a:prstGeom prst="trapezoid">
          <a:avLst>
            <a:gd name="adj" fmla="val 93512"/>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472566" y="1041064"/>
        <a:ext cx="2620189" cy="1076416"/>
      </dsp:txXfrm>
    </dsp:sp>
    <dsp:sp modelId="{DD41970D-B6B9-4534-BF4D-9E08C2A57013}">
      <dsp:nvSpPr>
        <dsp:cNvPr id="0" name=""/>
        <dsp:cNvSpPr/>
      </dsp:nvSpPr>
      <dsp:spPr>
        <a:xfrm>
          <a:off x="0" y="2117481"/>
          <a:ext cx="7565323" cy="1927611"/>
        </a:xfrm>
        <a:prstGeom prst="trapezoid">
          <a:avLst>
            <a:gd name="adj" fmla="val 93512"/>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323931" y="2117481"/>
        <a:ext cx="4917459" cy="1927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66B95-DC20-A540-B056-46578FE807BA}">
      <dsp:nvSpPr>
        <dsp:cNvPr id="0" name=""/>
        <dsp:cNvSpPr/>
      </dsp:nvSpPr>
      <dsp:spPr>
        <a:xfrm>
          <a:off x="3229002" y="2645"/>
          <a:ext cx="1428694" cy="9286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274335" y="47978"/>
        <a:ext cx="1338028" cy="837985"/>
      </dsp:txXfrm>
    </dsp:sp>
    <dsp:sp modelId="{248E8914-6E6B-724D-8482-0C274893094E}">
      <dsp:nvSpPr>
        <dsp:cNvPr id="0" name=""/>
        <dsp:cNvSpPr/>
      </dsp:nvSpPr>
      <dsp:spPr>
        <a:xfrm>
          <a:off x="2088211" y="466971"/>
          <a:ext cx="3710277" cy="3710277"/>
        </a:xfrm>
        <a:custGeom>
          <a:avLst/>
          <a:gdLst/>
          <a:ahLst/>
          <a:cxnLst/>
          <a:rect l="0" t="0" r="0" b="0"/>
          <a:pathLst>
            <a:path>
              <a:moveTo>
                <a:pt x="2579297" y="147176"/>
              </a:moveTo>
              <a:arcTo wR="1855138" hR="1855138" stAng="17578588" swAng="196120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87DEF5-7180-B345-A002-99217CA6C3B8}">
      <dsp:nvSpPr>
        <dsp:cNvPr id="0" name=""/>
        <dsp:cNvSpPr/>
      </dsp:nvSpPr>
      <dsp:spPr>
        <a:xfrm>
          <a:off x="4993344" y="1284515"/>
          <a:ext cx="1428694" cy="9286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038677" y="1329848"/>
        <a:ext cx="1338028" cy="837985"/>
      </dsp:txXfrm>
    </dsp:sp>
    <dsp:sp modelId="{BE0ADA62-E668-E848-9923-888A650294E7}">
      <dsp:nvSpPr>
        <dsp:cNvPr id="0" name=""/>
        <dsp:cNvSpPr/>
      </dsp:nvSpPr>
      <dsp:spPr>
        <a:xfrm>
          <a:off x="2088211" y="466971"/>
          <a:ext cx="3710277" cy="3710277"/>
        </a:xfrm>
        <a:custGeom>
          <a:avLst/>
          <a:gdLst/>
          <a:ahLst/>
          <a:cxnLst/>
          <a:rect l="0" t="0" r="0" b="0"/>
          <a:pathLst>
            <a:path>
              <a:moveTo>
                <a:pt x="3707735" y="1758052"/>
              </a:moveTo>
              <a:arcTo wR="1855138" hR="1855138" stAng="21420007" swAng="219604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F292A4-8D98-0F4B-A3DC-F014BDF33058}">
      <dsp:nvSpPr>
        <dsp:cNvPr id="0" name=""/>
        <dsp:cNvSpPr/>
      </dsp:nvSpPr>
      <dsp:spPr>
        <a:xfrm>
          <a:off x="4319426" y="3358623"/>
          <a:ext cx="1428694" cy="9286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364759" y="3403956"/>
        <a:ext cx="1338028" cy="837985"/>
      </dsp:txXfrm>
    </dsp:sp>
    <dsp:sp modelId="{25ADB0ED-9074-4E44-80E9-60CB67461D7F}">
      <dsp:nvSpPr>
        <dsp:cNvPr id="0" name=""/>
        <dsp:cNvSpPr/>
      </dsp:nvSpPr>
      <dsp:spPr>
        <a:xfrm>
          <a:off x="2088211" y="466971"/>
          <a:ext cx="3710277" cy="3710277"/>
        </a:xfrm>
        <a:custGeom>
          <a:avLst/>
          <a:gdLst/>
          <a:ahLst/>
          <a:cxnLst/>
          <a:rect l="0" t="0" r="0" b="0"/>
          <a:pathLst>
            <a:path>
              <a:moveTo>
                <a:pt x="2223846" y="3673268"/>
              </a:moveTo>
              <a:arcTo wR="1855138" hR="1855138" stAng="4712170" swAng="137566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23EF7F-EF55-D347-BED1-38E4FF25482E}">
      <dsp:nvSpPr>
        <dsp:cNvPr id="0" name=""/>
        <dsp:cNvSpPr/>
      </dsp:nvSpPr>
      <dsp:spPr>
        <a:xfrm>
          <a:off x="2138579" y="3358623"/>
          <a:ext cx="1428694" cy="9286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2183912" y="3403956"/>
        <a:ext cx="1338028" cy="837985"/>
      </dsp:txXfrm>
    </dsp:sp>
    <dsp:sp modelId="{C2269954-0CF0-A44E-BC32-E8164C4B94D1}">
      <dsp:nvSpPr>
        <dsp:cNvPr id="0" name=""/>
        <dsp:cNvSpPr/>
      </dsp:nvSpPr>
      <dsp:spPr>
        <a:xfrm>
          <a:off x="2088211" y="466971"/>
          <a:ext cx="3710277" cy="3710277"/>
        </a:xfrm>
        <a:custGeom>
          <a:avLst/>
          <a:gdLst/>
          <a:ahLst/>
          <a:cxnLst/>
          <a:rect l="0" t="0" r="0" b="0"/>
          <a:pathLst>
            <a:path>
              <a:moveTo>
                <a:pt x="309970" y="2881781"/>
              </a:moveTo>
              <a:arcTo wR="1855138" hR="1855138" stAng="8783945" swAng="219604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4E6971-C4AD-914B-8B33-C75E1F7854DF}">
      <dsp:nvSpPr>
        <dsp:cNvPr id="0" name=""/>
        <dsp:cNvSpPr/>
      </dsp:nvSpPr>
      <dsp:spPr>
        <a:xfrm>
          <a:off x="1464661" y="1284515"/>
          <a:ext cx="1428694" cy="9286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1509994" y="1329848"/>
        <a:ext cx="1338028" cy="837985"/>
      </dsp:txXfrm>
    </dsp:sp>
    <dsp:sp modelId="{FBD0069F-12EF-604B-8255-F03078C6E4C9}">
      <dsp:nvSpPr>
        <dsp:cNvPr id="0" name=""/>
        <dsp:cNvSpPr/>
      </dsp:nvSpPr>
      <dsp:spPr>
        <a:xfrm>
          <a:off x="2088211" y="466971"/>
          <a:ext cx="3710277" cy="3710277"/>
        </a:xfrm>
        <a:custGeom>
          <a:avLst/>
          <a:gdLst/>
          <a:ahLst/>
          <a:cxnLst/>
          <a:rect l="0" t="0" r="0" b="0"/>
          <a:pathLst>
            <a:path>
              <a:moveTo>
                <a:pt x="323282" y="808736"/>
              </a:moveTo>
              <a:arcTo wR="1855138" hR="1855138" stAng="12860205" swAng="196120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D1705-4609-2C45-8E76-D51FE608CC30}">
      <dsp:nvSpPr>
        <dsp:cNvPr id="0" name=""/>
        <dsp:cNvSpPr/>
      </dsp:nvSpPr>
      <dsp:spPr>
        <a:xfrm>
          <a:off x="1579687" y="667437"/>
          <a:ext cx="1835945" cy="1193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Collaboration</a:t>
          </a:r>
        </a:p>
      </dsp:txBody>
      <dsp:txXfrm>
        <a:off x="1637942" y="725692"/>
        <a:ext cx="1719435" cy="1076854"/>
      </dsp:txXfrm>
    </dsp:sp>
    <dsp:sp modelId="{E64DFE1A-07C3-4E4F-B8AB-0E5EBE5FBA06}">
      <dsp:nvSpPr>
        <dsp:cNvPr id="0" name=""/>
        <dsp:cNvSpPr/>
      </dsp:nvSpPr>
      <dsp:spPr>
        <a:xfrm>
          <a:off x="2363822" y="370926"/>
          <a:ext cx="3942072" cy="3942072"/>
        </a:xfrm>
        <a:custGeom>
          <a:avLst/>
          <a:gdLst/>
          <a:ahLst/>
          <a:cxnLst/>
          <a:rect l="0" t="0" r="0" b="0"/>
          <a:pathLst>
            <a:path>
              <a:moveTo>
                <a:pt x="952227" y="283726"/>
              </a:moveTo>
              <a:arcTo wR="1971036" hR="1971036" stAng="14332568" swAng="452145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DEB947-5B89-A344-BCA5-281B1D2C9850}">
      <dsp:nvSpPr>
        <dsp:cNvPr id="0" name=""/>
        <dsp:cNvSpPr/>
      </dsp:nvSpPr>
      <dsp:spPr>
        <a:xfrm>
          <a:off x="5237293" y="946899"/>
          <a:ext cx="1835945" cy="1193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Assessment</a:t>
          </a:r>
        </a:p>
      </dsp:txBody>
      <dsp:txXfrm>
        <a:off x="5295548" y="1005154"/>
        <a:ext cx="1719435" cy="1076854"/>
      </dsp:txXfrm>
    </dsp:sp>
    <dsp:sp modelId="{CB9FA346-ED81-314E-8A23-FEA0DB358E93}">
      <dsp:nvSpPr>
        <dsp:cNvPr id="0" name=""/>
        <dsp:cNvSpPr/>
      </dsp:nvSpPr>
      <dsp:spPr>
        <a:xfrm>
          <a:off x="2443215" y="507071"/>
          <a:ext cx="3942072" cy="3942072"/>
        </a:xfrm>
        <a:custGeom>
          <a:avLst/>
          <a:gdLst/>
          <a:ahLst/>
          <a:cxnLst/>
          <a:rect l="0" t="0" r="0" b="0"/>
          <a:pathLst>
            <a:path>
              <a:moveTo>
                <a:pt x="3914625" y="1643251"/>
              </a:moveTo>
              <a:arcTo wR="1971036" hR="1971036" stAng="21025632" swAng="176484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A6500B2-E03A-BC4A-B36E-C7BB7CB4D5EF}">
      <dsp:nvSpPr>
        <dsp:cNvPr id="0" name=""/>
        <dsp:cNvSpPr/>
      </dsp:nvSpPr>
      <dsp:spPr>
        <a:xfrm>
          <a:off x="5087552" y="3156701"/>
          <a:ext cx="1835945" cy="1193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Social/ Emotional/ Behavioral</a:t>
          </a:r>
        </a:p>
      </dsp:txBody>
      <dsp:txXfrm>
        <a:off x="5145807" y="3214956"/>
        <a:ext cx="1719435" cy="1076854"/>
      </dsp:txXfrm>
    </dsp:sp>
    <dsp:sp modelId="{B5B97C23-C087-DF45-B735-ED06E689DE9F}">
      <dsp:nvSpPr>
        <dsp:cNvPr id="0" name=""/>
        <dsp:cNvSpPr/>
      </dsp:nvSpPr>
      <dsp:spPr>
        <a:xfrm>
          <a:off x="2245693" y="854469"/>
          <a:ext cx="3942072" cy="3942072"/>
        </a:xfrm>
        <a:custGeom>
          <a:avLst/>
          <a:gdLst/>
          <a:ahLst/>
          <a:cxnLst/>
          <a:rect l="0" t="0" r="0" b="0"/>
          <a:pathLst>
            <a:path>
              <a:moveTo>
                <a:pt x="3200197" y="3511862"/>
              </a:moveTo>
              <a:arcTo wR="1971036" hR="1971036" stAng="3085178" swAng="483216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F1039B-DA4B-1549-9024-FD7C588D65DC}">
      <dsp:nvSpPr>
        <dsp:cNvPr id="0" name=""/>
        <dsp:cNvSpPr/>
      </dsp:nvSpPr>
      <dsp:spPr>
        <a:xfrm>
          <a:off x="1401034" y="3080502"/>
          <a:ext cx="1835945" cy="11933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Instruction</a:t>
          </a:r>
        </a:p>
      </dsp:txBody>
      <dsp:txXfrm>
        <a:off x="1459289" y="3138757"/>
        <a:ext cx="1719435" cy="1076854"/>
      </dsp:txXfrm>
    </dsp:sp>
    <dsp:sp modelId="{7793C205-FA2A-754F-A9AE-33AE42574945}">
      <dsp:nvSpPr>
        <dsp:cNvPr id="0" name=""/>
        <dsp:cNvSpPr/>
      </dsp:nvSpPr>
      <dsp:spPr>
        <a:xfrm>
          <a:off x="2008885" y="641795"/>
          <a:ext cx="3942072" cy="3942072"/>
        </a:xfrm>
        <a:custGeom>
          <a:avLst/>
          <a:gdLst/>
          <a:ahLst/>
          <a:cxnLst/>
          <a:rect l="0" t="0" r="0" b="0"/>
          <a:pathLst>
            <a:path>
              <a:moveTo>
                <a:pt x="53420" y="2426815"/>
              </a:moveTo>
              <a:arcTo wR="1971036" hR="1971036" stAng="9997800" swAng="212661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A4F3D-7D04-4D28-81B1-7DF1F043841C}">
      <dsp:nvSpPr>
        <dsp:cNvPr id="0" name=""/>
        <dsp:cNvSpPr/>
      </dsp:nvSpPr>
      <dsp:spPr>
        <a:xfrm>
          <a:off x="774016" y="493"/>
          <a:ext cx="3136480" cy="152867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latin typeface="Arial" panose="020B0604020202020204" pitchFamily="34" charset="0"/>
              <a:cs typeface="Arial" panose="020B0604020202020204" pitchFamily="34" charset="0"/>
            </a:rPr>
            <a:t>Are Content Specific</a:t>
          </a:r>
        </a:p>
      </dsp:txBody>
      <dsp:txXfrm>
        <a:off x="774016" y="493"/>
        <a:ext cx="3136480" cy="1528673"/>
      </dsp:txXfrm>
    </dsp:sp>
    <dsp:sp modelId="{9EE26658-0D72-4121-B6B4-9E9BEC5B8EE7}">
      <dsp:nvSpPr>
        <dsp:cNvPr id="0" name=""/>
        <dsp:cNvSpPr/>
      </dsp:nvSpPr>
      <dsp:spPr>
        <a:xfrm>
          <a:off x="4165276" y="493"/>
          <a:ext cx="3137907" cy="1528673"/>
        </a:xfrm>
        <a:prstGeom prst="rect">
          <a:avLst/>
        </a:prstGeom>
        <a:solidFill>
          <a:srgbClr val="B1D62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latin typeface="Arial" panose="020B0604020202020204" pitchFamily="34" charset="0"/>
              <a:cs typeface="Arial" panose="020B0604020202020204" pitchFamily="34" charset="0"/>
            </a:rPr>
            <a:t>Developmentally Appropriate</a:t>
          </a:r>
        </a:p>
      </dsp:txBody>
      <dsp:txXfrm>
        <a:off x="4165276" y="493"/>
        <a:ext cx="3137907" cy="1528673"/>
      </dsp:txXfrm>
    </dsp:sp>
    <dsp:sp modelId="{D11C3773-C478-4EB6-B08A-BE8041F66229}">
      <dsp:nvSpPr>
        <dsp:cNvPr id="0" name=""/>
        <dsp:cNvSpPr/>
      </dsp:nvSpPr>
      <dsp:spPr>
        <a:xfrm>
          <a:off x="774729" y="1783945"/>
          <a:ext cx="3136480" cy="152867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latin typeface="Arial" panose="020B0604020202020204" pitchFamily="34" charset="0"/>
              <a:cs typeface="Arial" panose="020B0604020202020204" pitchFamily="34" charset="0"/>
            </a:rPr>
            <a:t>Learner Dependent</a:t>
          </a:r>
        </a:p>
      </dsp:txBody>
      <dsp:txXfrm>
        <a:off x="774729" y="1783945"/>
        <a:ext cx="3136480" cy="1528673"/>
      </dsp:txXfrm>
    </dsp:sp>
    <dsp:sp modelId="{199FC331-DDE3-4182-AFE4-1D4009A21349}">
      <dsp:nvSpPr>
        <dsp:cNvPr id="0" name=""/>
        <dsp:cNvSpPr/>
      </dsp:nvSpPr>
      <dsp:spPr>
        <a:xfrm>
          <a:off x="4133759" y="1769484"/>
          <a:ext cx="3136480" cy="1528673"/>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dirty="0">
              <a:solidFill>
                <a:schemeClr val="tx1"/>
              </a:solidFill>
              <a:latin typeface="Arial" panose="020B0604020202020204" pitchFamily="34" charset="0"/>
              <a:cs typeface="Arial" panose="020B0604020202020204" pitchFamily="34" charset="0"/>
            </a:rPr>
            <a:t>Supported by Research</a:t>
          </a:r>
        </a:p>
      </dsp:txBody>
      <dsp:txXfrm>
        <a:off x="4133759" y="1769484"/>
        <a:ext cx="3136480" cy="15286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B6AC7AB-01FD-4D1B-AE76-6D13DE3B2A46}" type="datetimeFigureOut">
              <a:rPr lang="en-US" smtClean="0"/>
              <a:t>11/18/19</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19D6CF1-BCB8-4759-B2D5-6FD3B482A2A4}" type="slidenum">
              <a:rPr lang="en-US" smtClean="0"/>
              <a:t>‹#›</a:t>
            </a:fld>
            <a:endParaRPr lang="en-US" dirty="0"/>
          </a:p>
        </p:txBody>
      </p:sp>
    </p:spTree>
    <p:extLst>
      <p:ext uri="{BB962C8B-B14F-4D97-AF65-F5344CB8AC3E}">
        <p14:creationId xmlns:p14="http://schemas.microsoft.com/office/powerpoint/2010/main" val="1410677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sible-learning.org/hattie-ranking-influences-effect-sizes-learning-achievement/"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psycnet.apa.org/journals/stl/1/1/79/" TargetMode="External"/><Relationship Id="rId4" Type="http://schemas.openxmlformats.org/officeDocument/2006/relationships/hyperlink" Target="http://geni.us/VLforTeacher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0" dirty="0"/>
              <a:t>Good afternoon everyone and welcome to the first session in a series of</a:t>
            </a:r>
            <a:r>
              <a:rPr lang="en-US" b="0" baseline="0" dirty="0"/>
              <a:t> High-Leverage Practices professional learnings</a:t>
            </a:r>
            <a:r>
              <a:rPr lang="en-US" b="0" dirty="0"/>
              <a:t>!</a:t>
            </a:r>
            <a:r>
              <a:rPr lang="en-US" b="0" baseline="0" dirty="0"/>
              <a:t> We are thrilled you have chosen to join us today! Before we dive deep into the content, we would like to take a moment to introduce ourselves.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9D6CF1-BCB8-4759-B2D5-6FD3B482A2A4}" type="slidenum">
              <a:rPr kumimoji="0" lang="en-US" sz="2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32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In the simplest terms, HLPs are specific teacher practices that are likely to result in improved student outcomes, which is really why we are all here. We know from decades of educational research and our own field experience that certain actions, beliefs, and understandings are beneficial for students (and some are not). We also know that there are numerous best practices out there that may or may not have the evidence to back them up. Basically, there is a lot to sort through and decipher for teachers and those who support teachers. Through extensive work done by TeachingWorks out of the University of Michigan, the Council for Exceptional Children, and the Collaboration for Effective Educator Development, Accountability, and Reform (CEEDAR) Center, educators across the United States are narrowing in a set of core practices that are essential for teachers to know and implement. These are high-leverage practices. </a:t>
            </a:r>
          </a:p>
          <a:p>
            <a:endParaRPr lang="en-US" dirty="0"/>
          </a:p>
          <a:p>
            <a:r>
              <a:rPr lang="en-US" dirty="0"/>
              <a:t>The hope is by focusing on these crucial aspects of teaching, we can become even more strategic in our preparation and ongoing support for educators. HLPs have the potential to become the foundation of a cohesive, practice-based teacher education curriculum that incorporates repeated, scaffolded, and effective opportunities for practice.</a:t>
            </a:r>
          </a:p>
        </p:txBody>
      </p:sp>
      <p:sp>
        <p:nvSpPr>
          <p:cNvPr id="4" name="Slide Number Placeholder 3"/>
          <p:cNvSpPr>
            <a:spLocks noGrp="1"/>
          </p:cNvSpPr>
          <p:nvPr>
            <p:ph type="sldNum" sz="quarter" idx="10"/>
          </p:nvPr>
        </p:nvSpPr>
        <p:spPr/>
        <p:txBody>
          <a:bodyPr/>
          <a:lstStyle/>
          <a:p>
            <a:fld id="{F19D6CF1-BCB8-4759-B2D5-6FD3B482A2A4}" type="slidenum">
              <a:rPr lang="en-US" smtClean="0"/>
              <a:t>11</a:t>
            </a:fld>
            <a:endParaRPr lang="en-US" dirty="0"/>
          </a:p>
        </p:txBody>
      </p:sp>
    </p:spTree>
    <p:extLst>
      <p:ext uri="{BB962C8B-B14F-4D97-AF65-F5344CB8AC3E}">
        <p14:creationId xmlns:p14="http://schemas.microsoft.com/office/powerpoint/2010/main" val="43477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HLPs include essential skills for teachers to learn and practice. They are not an exhaustive list, and as you review the provided resources, you will see that they include many nonnegotiables for effective teaching (e.g., checking student understanding or building respectful relationships with students). We probably all agree that these things should be happening in the classroom.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plenty of beneficial teacher practices out there, but having a defined set helps narrow our focus for what teacher educators must introduce and provide purposeful practice for. Like any skill, preservice and inservice teachers must be introduced to the concept, have the opportunity to apply the learning, and regularly practice with meaningful feedback.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You’ll notice that there is a set of general and special education HLPs. We believe that all educators need both, and this webinar series will explore how they intersect and complement each other in the areas of collaboration, assessment, social and behavioral supports, and instruction. As you become familiar with these HLPs, remember that the special education set is not exclusively for special educators but for educators who work with students with disabilities. In our current educational landscape, where students with disabilities are increasingly being served in general education classrooms, this means this set of HLPs is for </a:t>
            </a:r>
            <a:r>
              <a:rPr lang="en-US" i="1" dirty="0"/>
              <a:t>everybody:</a:t>
            </a:r>
            <a:r>
              <a:rPr lang="en-US" dirty="0"/>
              <a:t> special educators, general educators, academic coaches, teacher leaders, and school and district level administration.</a:t>
            </a:r>
          </a:p>
        </p:txBody>
      </p:sp>
      <p:sp>
        <p:nvSpPr>
          <p:cNvPr id="4" name="Slide Number Placeholder 3"/>
          <p:cNvSpPr>
            <a:spLocks noGrp="1"/>
          </p:cNvSpPr>
          <p:nvPr>
            <p:ph type="sldNum" sz="quarter" idx="10"/>
          </p:nvPr>
        </p:nvSpPr>
        <p:spPr/>
        <p:txBody>
          <a:bodyPr/>
          <a:lstStyle/>
          <a:p>
            <a:fld id="{F19D6CF1-BCB8-4759-B2D5-6FD3B482A2A4}" type="slidenum">
              <a:rPr lang="en-US" smtClean="0"/>
              <a:t>12</a:t>
            </a:fld>
            <a:endParaRPr lang="en-US" dirty="0"/>
          </a:p>
        </p:txBody>
      </p:sp>
    </p:spTree>
    <p:extLst>
      <p:ext uri="{BB962C8B-B14F-4D97-AF65-F5344CB8AC3E}">
        <p14:creationId xmlns:p14="http://schemas.microsoft.com/office/powerpoint/2010/main" val="1800208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aseline="0" dirty="0"/>
              <a:t>HLPs are categorized into four intertwined components of teacher practices:</a:t>
            </a:r>
          </a:p>
          <a:p>
            <a:pPr marL="171450" indent="-171450">
              <a:buFont typeface="Arial" panose="020B0604020202020204" pitchFamily="34" charset="0"/>
              <a:buChar char="•"/>
            </a:pPr>
            <a:r>
              <a:rPr lang="en-US" baseline="0" dirty="0"/>
              <a:t>Collaboration—working with others to improve student achievement. </a:t>
            </a:r>
          </a:p>
          <a:p>
            <a:pPr marL="171450" indent="-171450">
              <a:buFont typeface="Arial" panose="020B0604020202020204" pitchFamily="34" charset="0"/>
              <a:buChar char="•"/>
            </a:pPr>
            <a:r>
              <a:rPr lang="en-US" baseline="0" dirty="0"/>
              <a:t>Assessment—monitor student progress (data-based decision making).</a:t>
            </a:r>
          </a:p>
          <a:p>
            <a:pPr marL="171450" indent="-171450">
              <a:buFont typeface="Arial" panose="020B0604020202020204" pitchFamily="34" charset="0"/>
              <a:buChar char="•"/>
            </a:pPr>
            <a:r>
              <a:rPr lang="en-US" baseline="0" dirty="0"/>
              <a:t>Social Behavior—manage and support student behavior across tiers.</a:t>
            </a:r>
          </a:p>
          <a:p>
            <a:pPr marL="171450" indent="-171450">
              <a:buFont typeface="Arial" panose="020B0604020202020204" pitchFamily="34" charset="0"/>
              <a:buChar char="•"/>
            </a:pPr>
            <a:r>
              <a:rPr lang="en-US" baseline="0" dirty="0"/>
              <a:t>Instruction—provide instruction across tiers.</a:t>
            </a:r>
          </a:p>
          <a:p>
            <a:endParaRPr lang="en-US" baseline="0" dirty="0"/>
          </a:p>
          <a:p>
            <a:r>
              <a:rPr lang="en-US" baseline="0" dirty="0"/>
              <a:t>In subsequent webinars, we will be diving deeper into some of these categories. We will explicitly define specific HLPs, how you can embed them within your instruction, and how this can look within your own school and provide practical materials to share with teachers, academic coaches, school and districts leaders, and teacher preparation programs.</a:t>
            </a:r>
            <a:endParaRPr lang="en-US" dirty="0"/>
          </a:p>
        </p:txBody>
      </p:sp>
      <p:sp>
        <p:nvSpPr>
          <p:cNvPr id="4" name="Slide Number Placeholder 3"/>
          <p:cNvSpPr>
            <a:spLocks noGrp="1"/>
          </p:cNvSpPr>
          <p:nvPr>
            <p:ph type="sldNum" sz="quarter" idx="10"/>
          </p:nvPr>
        </p:nvSpPr>
        <p:spPr/>
        <p:txBody>
          <a:bodyPr/>
          <a:lstStyle/>
          <a:p>
            <a:fld id="{CADA7FF2-F89E-1448-97E2-F499DA702D09}" type="slidenum">
              <a:rPr lang="en-US" smtClean="0"/>
              <a:t>13</a:t>
            </a:fld>
            <a:endParaRPr lang="en-US" dirty="0"/>
          </a:p>
        </p:txBody>
      </p:sp>
    </p:spTree>
    <p:extLst>
      <p:ext uri="{BB962C8B-B14F-4D97-AF65-F5344CB8AC3E}">
        <p14:creationId xmlns:p14="http://schemas.microsoft.com/office/powerpoint/2010/main" val="252888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HLPs are essential dimensions of instruction. They are teacher practices that are essential to promoting improved outcome and are appropriate for all learners. HLPs are useful across all content</a:t>
            </a:r>
            <a:r>
              <a:rPr lang="en-US" baseline="0" dirty="0"/>
              <a:t> </a:t>
            </a:r>
            <a:r>
              <a:rPr lang="en-US" dirty="0"/>
              <a:t>areas and grade levels. And they are grounded in research and have sufficient evidence to make a positive impact. </a:t>
            </a:r>
          </a:p>
        </p:txBody>
      </p:sp>
      <p:sp>
        <p:nvSpPr>
          <p:cNvPr id="4" name="Slide Number Placeholder 3"/>
          <p:cNvSpPr>
            <a:spLocks noGrp="1"/>
          </p:cNvSpPr>
          <p:nvPr>
            <p:ph type="sldNum" sz="quarter" idx="10"/>
          </p:nvPr>
        </p:nvSpPr>
        <p:spPr/>
        <p:txBody>
          <a:bodyPr/>
          <a:lstStyle/>
          <a:p>
            <a:fld id="{F19D6CF1-BCB8-4759-B2D5-6FD3B482A2A4}" type="slidenum">
              <a:rPr lang="en-US" smtClean="0"/>
              <a:t>14</a:t>
            </a:fld>
            <a:endParaRPr lang="en-US" dirty="0"/>
          </a:p>
        </p:txBody>
      </p:sp>
    </p:spTree>
    <p:extLst>
      <p:ext uri="{BB962C8B-B14F-4D97-AF65-F5344CB8AC3E}">
        <p14:creationId xmlns:p14="http://schemas.microsoft.com/office/powerpoint/2010/main" val="2934113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Of the four HLP categories—collaboration, assessment, social/behavioral,</a:t>
            </a:r>
            <a:r>
              <a:rPr lang="en-US" baseline="0" dirty="0"/>
              <a:t> and instruction—w</a:t>
            </a:r>
            <a:r>
              <a:rPr lang="en-US" dirty="0"/>
              <a:t>hich category are</a:t>
            </a:r>
            <a:r>
              <a:rPr lang="en-US" baseline="0" dirty="0"/>
              <a:t> </a:t>
            </a:r>
            <a:r>
              <a:rPr lang="en-US" dirty="0"/>
              <a:t>you most interested</a:t>
            </a:r>
            <a:r>
              <a:rPr lang="en-US" baseline="0" dirty="0"/>
              <a:t> in learning more about? </a:t>
            </a:r>
          </a:p>
          <a:p>
            <a:endParaRPr lang="en-US" baseline="0" dirty="0"/>
          </a:p>
        </p:txBody>
      </p:sp>
      <p:sp>
        <p:nvSpPr>
          <p:cNvPr id="4" name="Slide Number Placeholder 3"/>
          <p:cNvSpPr>
            <a:spLocks noGrp="1"/>
          </p:cNvSpPr>
          <p:nvPr>
            <p:ph type="sldNum" sz="quarter" idx="10"/>
          </p:nvPr>
        </p:nvSpPr>
        <p:spPr/>
        <p:txBody>
          <a:bodyPr/>
          <a:lstStyle/>
          <a:p>
            <a:fld id="{F19D6CF1-BCB8-4759-B2D5-6FD3B482A2A4}" type="slidenum">
              <a:rPr lang="en-US" smtClean="0"/>
              <a:t>15</a:t>
            </a:fld>
            <a:endParaRPr lang="en-US" dirty="0"/>
          </a:p>
        </p:txBody>
      </p:sp>
    </p:spTree>
    <p:extLst>
      <p:ext uri="{BB962C8B-B14F-4D97-AF65-F5344CB8AC3E}">
        <p14:creationId xmlns:p14="http://schemas.microsoft.com/office/powerpoint/2010/main" val="2303164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cs typeface="Calibri"/>
              </a:rPr>
              <a:t> </a:t>
            </a:r>
          </a:p>
        </p:txBody>
      </p:sp>
      <p:sp>
        <p:nvSpPr>
          <p:cNvPr id="4" name="Slide Number Placeholder 3"/>
          <p:cNvSpPr>
            <a:spLocks noGrp="1"/>
          </p:cNvSpPr>
          <p:nvPr>
            <p:ph type="sldNum" sz="quarter" idx="10"/>
          </p:nvPr>
        </p:nvSpPr>
        <p:spPr/>
        <p:txBody>
          <a:bodyPr/>
          <a:lstStyle/>
          <a:p>
            <a:fld id="{F19D6CF1-BCB8-4759-B2D5-6FD3B482A2A4}" type="slidenum">
              <a:rPr lang="en-US" smtClean="0"/>
              <a:t>16</a:t>
            </a:fld>
            <a:endParaRPr lang="en-US" dirty="0"/>
          </a:p>
        </p:txBody>
      </p:sp>
    </p:spTree>
    <p:extLst>
      <p:ext uri="{BB962C8B-B14F-4D97-AF65-F5344CB8AC3E}">
        <p14:creationId xmlns:p14="http://schemas.microsoft.com/office/powerpoint/2010/main" val="2044017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Remember, the model</a:t>
            </a:r>
            <a:r>
              <a:rPr lang="en-US" baseline="0" dirty="0"/>
              <a:t> used in </a:t>
            </a:r>
            <a:r>
              <a:rPr lang="en-US" dirty="0"/>
              <a:t>schools or districts</a:t>
            </a:r>
            <a:r>
              <a:rPr lang="en-US" baseline="0" dirty="0"/>
              <a:t> i</a:t>
            </a:r>
            <a:r>
              <a:rPr lang="en-US" dirty="0"/>
              <a:t>s their interpretation of the framework. Regardless of the number of tiers of intervention that a school or district implements, each should be classified under one of the three levels of prevention: primary, secondary, or tertiary, which allows for a common understanding across schools, districts, and states.</a:t>
            </a:r>
            <a:r>
              <a:rPr lang="en-US" baseline="0" dirty="0"/>
              <a:t> Georgia’s Tiered System of Supports for Students has three tiers, and </a:t>
            </a:r>
            <a:r>
              <a:rPr lang="en-US" dirty="0"/>
              <a:t>practitioners should recognize that as the number of tiers increases, the complexity of the model also increases. In all models, all students receive instruction within the primary prevention level (the core curriculum), which often is synonymous with Tier I. Evidence-based interventions are provided in both the secondary</a:t>
            </a:r>
            <a:r>
              <a:rPr lang="en-US" baseline="0" dirty="0"/>
              <a:t> level (Tier II) and the tertiary prevention level (Tier III).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947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cs typeface="Calibri"/>
              </a:rPr>
              <a:t>M</a:t>
            </a:r>
            <a:r>
              <a:rPr lang="en-US" dirty="0"/>
              <a:t>any educators associate MTSS with the following triangle. It is intended to represent the three levels of prevention and the percentage of students who would be expected to benefit from these levels of prevention in an effective system. </a:t>
            </a:r>
            <a:r>
              <a:rPr lang="en-US" i="1" dirty="0"/>
              <a:t>Click for animation. </a:t>
            </a:r>
            <a:r>
              <a:rPr lang="en-US" dirty="0"/>
              <a:t>The first level, or Tier I, is indicated in green. It is expected that most students, at least 80%, benefit from core curriculum delivered through differentiated instruction. </a:t>
            </a:r>
            <a:endParaRPr lang="en-US" dirty="0">
              <a:cs typeface="Calibri"/>
            </a:endParaRPr>
          </a:p>
          <a:p>
            <a:r>
              <a:rPr lang="en-US" dirty="0"/>
              <a:t> </a:t>
            </a:r>
            <a:endParaRPr lang="en-US" dirty="0">
              <a:cs typeface="Calibri"/>
            </a:endParaRPr>
          </a:p>
          <a:p>
            <a:r>
              <a:rPr lang="en-US" dirty="0"/>
              <a:t>The next level, or Tier II, is supplemental to Tier I. Even with good instruction, it is estimated that approximately 15% of students will need supplemental, small-group instruction to benefit from the core instruction and curriculum.</a:t>
            </a:r>
            <a:endParaRPr lang="en-US" dirty="0">
              <a:cs typeface="Calibri"/>
            </a:endParaRPr>
          </a:p>
          <a:p>
            <a:r>
              <a:rPr lang="en-US" dirty="0"/>
              <a:t> </a:t>
            </a:r>
            <a:endParaRPr lang="en-US" dirty="0">
              <a:cs typeface="Calibri"/>
            </a:endParaRPr>
          </a:p>
          <a:p>
            <a:r>
              <a:rPr lang="en-US" dirty="0"/>
              <a:t>The top level, or intensive instruction or Tier III, includes specialized, individualized systems for students with intensive needs. It typically involves small-group instruction of one to three students who are significantly behind their peers. It is estimated that approximately 3% to 5% of students will need intensive support.</a:t>
            </a:r>
            <a:endParaRPr lang="en-US" dirty="0">
              <a:cs typeface="Calibri"/>
            </a:endParaRPr>
          </a:p>
          <a:p>
            <a:r>
              <a:rPr lang="en-US" dirty="0"/>
              <a:t> </a:t>
            </a:r>
            <a:endParaRPr lang="en-US" dirty="0">
              <a:cs typeface="Calibri"/>
            </a:endParaRPr>
          </a:p>
          <a:p>
            <a:r>
              <a:rPr lang="en-US" dirty="0"/>
              <a:t>If fewer than 80% of the students are benefiting from the current primary prevention system, schools should consider focusing school improvement efforts on improving the core instruction and curriculum. If a large percentage of students is in the Tier II or Tier III, consider implementing large-group instructional activities and system changes within Tier I to reduce the number of students requiring additional support.</a:t>
            </a:r>
            <a:endParaRPr lang="en-US" dirty="0">
              <a:cs typeface="Calibri"/>
            </a:endParaRPr>
          </a:p>
          <a:p>
            <a:r>
              <a:rPr lang="en-US" dirty="0"/>
              <a:t> </a:t>
            </a:r>
            <a:endParaRPr lang="en-US" dirty="0">
              <a:cs typeface="Calibri"/>
            </a:endParaRPr>
          </a:p>
          <a:p>
            <a:r>
              <a:rPr lang="en-US" dirty="0"/>
              <a:t>Students with disabilities may receive supports throughout levels of the system, depending on their individual needs.</a:t>
            </a:r>
            <a:endParaRPr lang="en-US" dirty="0">
              <a:cs typeface="Calibri"/>
            </a:endParaRPr>
          </a:p>
          <a:p>
            <a:r>
              <a:rPr lang="en-US" dirty="0"/>
              <a:t> </a:t>
            </a:r>
            <a:endParaRPr lang="en-US" dirty="0">
              <a:cs typeface="Calibri"/>
            </a:endParaRPr>
          </a:p>
          <a:p>
            <a:r>
              <a:rPr lang="en-US" dirty="0"/>
              <a:t>In the MTSS/Georgia's Tiered System of Supports for Students framework, the ways in which the tiers of support are used re-envisions the current use. Although the general distribution of the way students respond may not be different, the way that students are engaged and supported will be different. Supports may extend beyond students to their families or the teachers in their classrooms. Evidence-based interventions and high leverage practices may be made available in ways that are effective, efficient, and sustainable. HLPs are integral to this framework because these are the areas that have been substantiated to have meaningful and enduring effects on student outcomes and learning environments. As stakeholders work to identify practices within collaboration, instruction, social-emotional learning, and assessment, the HLPs are established as practices</a:t>
            </a:r>
            <a:r>
              <a:rPr lang="en-US" baseline="0" dirty="0"/>
              <a:t> that result in meaningful outcomes.</a:t>
            </a:r>
            <a:endParaRPr lang="en-US" dirty="0">
              <a:cs typeface="Calibri"/>
            </a:endParaRPr>
          </a:p>
        </p:txBody>
      </p:sp>
      <p:sp>
        <p:nvSpPr>
          <p:cNvPr id="4" name="Slide Number Placeholder 3"/>
          <p:cNvSpPr>
            <a:spLocks noGrp="1"/>
          </p:cNvSpPr>
          <p:nvPr>
            <p:ph type="sldNum" sz="quarter" idx="10"/>
          </p:nvPr>
        </p:nvSpPr>
        <p:spPr/>
        <p:txBody>
          <a:bodyPr/>
          <a:lstStyle/>
          <a:p>
            <a:fld id="{F19D6CF1-BCB8-4759-B2D5-6FD3B482A2A4}" type="slidenum">
              <a:rPr lang="en-US" smtClean="0"/>
              <a:t>19</a:t>
            </a:fld>
            <a:endParaRPr lang="en-US" dirty="0"/>
          </a:p>
        </p:txBody>
      </p:sp>
    </p:spTree>
    <p:extLst>
      <p:ext uri="{BB962C8B-B14F-4D97-AF65-F5344CB8AC3E}">
        <p14:creationId xmlns:p14="http://schemas.microsoft.com/office/powerpoint/2010/main" val="4151477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20</a:t>
            </a:fld>
            <a:endParaRPr lang="en-US" dirty="0"/>
          </a:p>
        </p:txBody>
      </p:sp>
    </p:spTree>
    <p:extLst>
      <p:ext uri="{BB962C8B-B14F-4D97-AF65-F5344CB8AC3E}">
        <p14:creationId xmlns:p14="http://schemas.microsoft.com/office/powerpoint/2010/main" val="87849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algn="l"/>
            <a:r>
              <a:rPr lang="en-US" sz="1200" dirty="0"/>
              <a:t>Clarify EBPs and EBIs</a:t>
            </a:r>
          </a:p>
          <a:p>
            <a:pPr algn="l"/>
            <a:endParaRPr lang="en-US" sz="1200" dirty="0"/>
          </a:p>
          <a:p>
            <a:pPr algn="l"/>
            <a:r>
              <a:rPr lang="en-US" sz="1200" dirty="0"/>
              <a:t>Examples:</a:t>
            </a:r>
          </a:p>
          <a:p>
            <a:pPr marL="228600" indent="-228600" algn="l">
              <a:buFont typeface="Arial" panose="020B0604020202020204" pitchFamily="34" charset="0"/>
              <a:buChar char="•"/>
            </a:pPr>
            <a:r>
              <a:rPr lang="en-US" sz="1200" dirty="0"/>
              <a:t>Repeated Readings</a:t>
            </a:r>
          </a:p>
          <a:p>
            <a:pPr marL="228600" indent="-228600" algn="l">
              <a:buFont typeface="Arial" panose="020B0604020202020204" pitchFamily="34" charset="0"/>
              <a:buChar char="•"/>
            </a:pPr>
            <a:r>
              <a:rPr lang="en-US" sz="1200" dirty="0"/>
              <a:t>Reading Mastery</a:t>
            </a:r>
          </a:p>
          <a:p>
            <a:pPr marL="228600" indent="-228600" algn="l">
              <a:buFont typeface="Arial" panose="020B0604020202020204" pitchFamily="34" charset="0"/>
              <a:buChar char="•"/>
            </a:pPr>
            <a:r>
              <a:rPr lang="en-US" sz="1200" dirty="0"/>
              <a:t>Explicit Vocabulary Instruction </a:t>
            </a:r>
          </a:p>
          <a:p>
            <a:pPr marL="228600" indent="-228600" algn="l">
              <a:buFont typeface="Arial" panose="020B0604020202020204" pitchFamily="34" charset="0"/>
              <a:buChar char="•"/>
            </a:pPr>
            <a:r>
              <a:rPr lang="en-US" sz="1200" dirty="0"/>
              <a:t>Check-In/Check-Out</a:t>
            </a:r>
          </a:p>
          <a:p>
            <a:pPr marL="228600" indent="-228600" algn="l">
              <a:buFont typeface="Arial" panose="020B0604020202020204" pitchFamily="34" charset="0"/>
              <a:buChar char="•"/>
            </a:pPr>
            <a:r>
              <a:rPr lang="en-US" sz="1200" dirty="0"/>
              <a:t>Check and Connect</a:t>
            </a:r>
          </a:p>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21</a:t>
            </a:fld>
            <a:endParaRPr lang="en-US" dirty="0"/>
          </a:p>
        </p:txBody>
      </p:sp>
    </p:spTree>
    <p:extLst>
      <p:ext uri="{BB962C8B-B14F-4D97-AF65-F5344CB8AC3E}">
        <p14:creationId xmlns:p14="http://schemas.microsoft.com/office/powerpoint/2010/main" val="212652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0" dirty="0">
                <a:cs typeface="Calibri"/>
              </a:rPr>
              <a:t>Let's take a moment to outline the structure of today. In this session, you can expect us to address five elements. First, we want to define and discuss two constructs that you might be hearing more about---Multi-Tiered System of Supports and high-leverage practices. After that, we will discuss the way that HLPs fit within the MTSS framework. This will include examples and implications for various stakeholders. Then we will offer and unpack a variety of resources that are available to support this work. Finally, we will close by giving you a heads up on what's next.</a:t>
            </a:r>
          </a:p>
        </p:txBody>
      </p:sp>
      <p:sp>
        <p:nvSpPr>
          <p:cNvPr id="4" name="Slide Number Placeholder 3"/>
          <p:cNvSpPr>
            <a:spLocks noGrp="1"/>
          </p:cNvSpPr>
          <p:nvPr>
            <p:ph type="sldNum" sz="quarter" idx="10"/>
          </p:nvPr>
        </p:nvSpPr>
        <p:spPr/>
        <p:txBody>
          <a:bodyPr/>
          <a:lstStyle/>
          <a:p>
            <a:fld id="{F19D6CF1-BCB8-4759-B2D5-6FD3B482A2A4}" type="slidenum">
              <a:rPr lang="en-US" smtClean="0"/>
              <a:t>3</a:t>
            </a:fld>
            <a:endParaRPr lang="en-US" dirty="0"/>
          </a:p>
        </p:txBody>
      </p:sp>
    </p:spTree>
    <p:extLst>
      <p:ext uri="{BB962C8B-B14F-4D97-AF65-F5344CB8AC3E}">
        <p14:creationId xmlns:p14="http://schemas.microsoft.com/office/powerpoint/2010/main" val="1707128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22</a:t>
            </a:fld>
            <a:endParaRPr lang="en-US" dirty="0"/>
          </a:p>
        </p:txBody>
      </p:sp>
    </p:spTree>
    <p:extLst>
      <p:ext uri="{BB962C8B-B14F-4D97-AF65-F5344CB8AC3E}">
        <p14:creationId xmlns:p14="http://schemas.microsoft.com/office/powerpoint/2010/main" val="402556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0" dirty="0"/>
              <a:t>So what are the resources available and how can you use them?</a:t>
            </a:r>
          </a:p>
        </p:txBody>
      </p:sp>
      <p:sp>
        <p:nvSpPr>
          <p:cNvPr id="4" name="Slide Number Placeholder 3"/>
          <p:cNvSpPr>
            <a:spLocks noGrp="1"/>
          </p:cNvSpPr>
          <p:nvPr>
            <p:ph type="sldNum" sz="quarter" idx="10"/>
          </p:nvPr>
        </p:nvSpPr>
        <p:spPr/>
        <p:txBody>
          <a:bodyPr/>
          <a:lstStyle/>
          <a:p>
            <a:fld id="{F19D6CF1-BCB8-4759-B2D5-6FD3B482A2A4}" type="slidenum">
              <a:rPr lang="en-US" smtClean="0"/>
              <a:t>23</a:t>
            </a:fld>
            <a:endParaRPr lang="en-US" dirty="0"/>
          </a:p>
        </p:txBody>
      </p:sp>
    </p:spTree>
    <p:extLst>
      <p:ext uri="{BB962C8B-B14F-4D97-AF65-F5344CB8AC3E}">
        <p14:creationId xmlns:p14="http://schemas.microsoft.com/office/powerpoint/2010/main" val="1294519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D6CF1-BCB8-4759-B2D5-6FD3B482A2A4}" type="slidenum">
              <a:rPr lang="en-US" smtClean="0"/>
              <a:t>24</a:t>
            </a:fld>
            <a:endParaRPr lang="en-US" dirty="0"/>
          </a:p>
        </p:txBody>
      </p:sp>
    </p:spTree>
    <p:extLst>
      <p:ext uri="{BB962C8B-B14F-4D97-AF65-F5344CB8AC3E}">
        <p14:creationId xmlns:p14="http://schemas.microsoft.com/office/powerpoint/2010/main" val="127857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6CF1-BCB8-4759-B2D5-6FD3B482A2A4}" type="slidenum">
              <a:rPr lang="en-US" smtClean="0"/>
              <a:t>27</a:t>
            </a:fld>
            <a:endParaRPr lang="en-US" dirty="0"/>
          </a:p>
        </p:txBody>
      </p:sp>
    </p:spTree>
    <p:extLst>
      <p:ext uri="{BB962C8B-B14F-4D97-AF65-F5344CB8AC3E}">
        <p14:creationId xmlns:p14="http://schemas.microsoft.com/office/powerpoint/2010/main" val="140032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1" dirty="0">
                <a:cs typeface="Calibri"/>
              </a:rPr>
              <a:t>What is MTSS? </a:t>
            </a:r>
            <a:r>
              <a:rPr lang="en-US" b="0" dirty="0">
                <a:cs typeface="Calibri"/>
              </a:rPr>
              <a:t>A Multi-Tiered System of Support is a framework that integrates</a:t>
            </a:r>
            <a:r>
              <a:rPr lang="en-US" b="1" dirty="0">
                <a:cs typeface="Calibri"/>
              </a:rPr>
              <a:t> </a:t>
            </a:r>
            <a:r>
              <a:rPr lang="en-US" dirty="0"/>
              <a:t>assessment and intervention within a schoolwide, multilevel prevention system to maximize student outcomes for all learners.</a:t>
            </a:r>
            <a:r>
              <a:rPr lang="en-US" dirty="0">
                <a:cs typeface="Calibri"/>
              </a:rPr>
              <a:t> In Georgia, you will hear MTSS referred to as Georgia's Tiered System of Supports for Students. This </a:t>
            </a:r>
            <a:r>
              <a:rPr lang="en-US" b="0" dirty="0">
                <a:cs typeface="Calibri"/>
              </a:rPr>
              <a:t>framework is intended to be inclusive of all students regardless of their ability level. It also is intended to consider the stakeholders in the system, including, for example, teachers, families, administrators, and support staff These are key players in ensuring that the system is working properly. It is important to note what we mean by the word </a:t>
            </a:r>
            <a:r>
              <a:rPr lang="en-US" b="0" i="1" dirty="0">
                <a:cs typeface="Calibri"/>
              </a:rPr>
              <a:t>system.</a:t>
            </a:r>
            <a:r>
              <a:rPr lang="en-US" b="0" dirty="0">
                <a:cs typeface="Calibri"/>
              </a:rPr>
              <a:t> Certainly, the system can refer to a school system, but, more importantly, the system refers to the</a:t>
            </a:r>
            <a:r>
              <a:rPr lang="en-US" dirty="0"/>
              <a:t> structures that exist to support students or teachers, plus the protocols and procedures used to determine how and when supports are provided.</a:t>
            </a:r>
            <a:r>
              <a:rPr lang="en-US" dirty="0">
                <a:cs typeface="Calibri"/>
              </a:rPr>
              <a:t> It is the infrastructure that sustains your work.</a:t>
            </a:r>
          </a:p>
          <a:p>
            <a:endParaRPr lang="en-US" b="1" dirty="0"/>
          </a:p>
          <a:p>
            <a:r>
              <a:rPr lang="en-US" b="0" dirty="0"/>
              <a:t>This problem-solving model allows you to consider the following:</a:t>
            </a:r>
            <a:endParaRPr lang="en-US" b="0" dirty="0">
              <a:cs typeface="Calibri"/>
            </a:endParaRPr>
          </a:p>
          <a:p>
            <a:pPr marL="171450" indent="-171450">
              <a:buFont typeface="Arial" panose="020B0604020202020204" pitchFamily="34" charset="0"/>
              <a:buChar char="•"/>
            </a:pPr>
            <a:r>
              <a:rPr lang="en-US" b="0" dirty="0"/>
              <a:t>Who is at risk</a:t>
            </a:r>
          </a:p>
          <a:p>
            <a:pPr marL="171450" indent="-171450">
              <a:buFont typeface="Arial" panose="020B0604020202020204" pitchFamily="34" charset="0"/>
              <a:buChar char="•"/>
            </a:pPr>
            <a:r>
              <a:rPr lang="en-US" b="0" dirty="0"/>
              <a:t>Who is making progress</a:t>
            </a:r>
          </a:p>
          <a:p>
            <a:pPr marL="171450" indent="-171450">
              <a:buFont typeface="Arial" panose="020B0604020202020204" pitchFamily="34" charset="0"/>
              <a:buChar char="•"/>
            </a:pPr>
            <a:r>
              <a:rPr lang="en-US" b="0" dirty="0"/>
              <a:t>Who needs support</a:t>
            </a:r>
          </a:p>
          <a:p>
            <a:pPr marL="171450" indent="-171450">
              <a:buFont typeface="Arial" panose="020B0604020202020204" pitchFamily="34" charset="0"/>
              <a:buChar char="•"/>
            </a:pPr>
            <a:r>
              <a:rPr lang="en-US" b="0" dirty="0"/>
              <a:t>How do we know </a:t>
            </a:r>
          </a:p>
          <a:p>
            <a:r>
              <a:rPr lang="en-US" b="0" dirty="0"/>
              <a:t>You might find that you have already been considering these questions through processes such as response to intervention, or RTI. So what’s the difference?</a:t>
            </a:r>
          </a:p>
        </p:txBody>
      </p:sp>
      <p:sp>
        <p:nvSpPr>
          <p:cNvPr id="4" name="Slide Number Placeholder 3"/>
          <p:cNvSpPr>
            <a:spLocks noGrp="1"/>
          </p:cNvSpPr>
          <p:nvPr>
            <p:ph type="sldNum" sz="quarter" idx="10"/>
          </p:nvPr>
        </p:nvSpPr>
        <p:spPr/>
        <p:txBody>
          <a:bodyPr/>
          <a:lstStyle/>
          <a:p>
            <a:fld id="{F19D6CF1-BCB8-4759-B2D5-6FD3B482A2A4}" type="slidenum">
              <a:rPr lang="en-US" smtClean="0"/>
              <a:t>4</a:t>
            </a:fld>
            <a:endParaRPr lang="en-US" dirty="0"/>
          </a:p>
        </p:txBody>
      </p:sp>
    </p:spTree>
    <p:extLst>
      <p:ext uri="{BB962C8B-B14F-4D97-AF65-F5344CB8AC3E}">
        <p14:creationId xmlns:p14="http://schemas.microsoft.com/office/powerpoint/2010/main" val="253310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Ask audience to make a large circle with their arms; this is MTSS and it is a </a:t>
            </a:r>
            <a:r>
              <a:rPr lang="en-US" b="1" dirty="0"/>
              <a:t>system.</a:t>
            </a:r>
          </a:p>
          <a:p>
            <a:r>
              <a:rPr lang="en-US" b="0" dirty="0"/>
              <a:t>Ask audience to make a tiny circle with their fingers: this is RTI and it is a </a:t>
            </a:r>
            <a:r>
              <a:rPr lang="en-US" b="1" dirty="0"/>
              <a:t>process.</a:t>
            </a:r>
            <a:endParaRPr lang="en-US" b="0" dirty="0"/>
          </a:p>
        </p:txBody>
      </p:sp>
      <p:sp>
        <p:nvSpPr>
          <p:cNvPr id="4" name="Slide Number Placeholder 3"/>
          <p:cNvSpPr>
            <a:spLocks noGrp="1"/>
          </p:cNvSpPr>
          <p:nvPr>
            <p:ph type="sldNum" sz="quarter" idx="5"/>
          </p:nvPr>
        </p:nvSpPr>
        <p:spPr/>
        <p:txBody>
          <a:bodyPr/>
          <a:lstStyle/>
          <a:p>
            <a:fld id="{68297032-55C0-4B04-8C3F-5C7D63C20462}" type="slidenum">
              <a:rPr lang="en-US" smtClean="0"/>
              <a:t>5</a:t>
            </a:fld>
            <a:endParaRPr lang="en-US" dirty="0"/>
          </a:p>
        </p:txBody>
      </p:sp>
    </p:spTree>
    <p:extLst>
      <p:ext uri="{BB962C8B-B14F-4D97-AF65-F5344CB8AC3E}">
        <p14:creationId xmlns:p14="http://schemas.microsoft.com/office/powerpoint/2010/main" val="9499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fontScale="92500"/>
          </a:bodyPr>
          <a:lstStyle/>
          <a:p>
            <a:r>
              <a:rPr lang="en-US" dirty="0">
                <a:latin typeface="Calibri" pitchFamily="34" charset="0"/>
              </a:rPr>
              <a:t>The National Center on Response to Intervention (NCRTI) developed this graphic to highlight the essential components</a:t>
            </a:r>
            <a:r>
              <a:rPr lang="en-US" baseline="0" dirty="0">
                <a:latin typeface="Calibri" pitchFamily="34" charset="0"/>
              </a:rPr>
              <a:t> needed for this work</a:t>
            </a:r>
            <a:r>
              <a:rPr lang="en-US" dirty="0">
                <a:latin typeface="Calibri" pitchFamily="34" charset="0"/>
              </a:rPr>
              <a:t>. Many of you probably associate the red, green, and yellow triangle with RTI. In reality, the triangle does not represent the RTI framework; it represents only one component, the multilevel prevention system. The NCRTI graphic takes into account all the essential components and, most importantly, the use of data to make decisions, which often is absent from the traditional triangle.</a:t>
            </a:r>
          </a:p>
          <a:p>
            <a:r>
              <a:rPr lang="en-US" dirty="0">
                <a:latin typeface="Calibri" pitchFamily="34" charset="0"/>
              </a:rPr>
              <a:t> </a:t>
            </a:r>
          </a:p>
          <a:p>
            <a:r>
              <a:rPr lang="en-US" dirty="0">
                <a:latin typeface="Calibri" pitchFamily="34" charset="0"/>
              </a:rPr>
              <a:t>If you look to the far left, you see </a:t>
            </a:r>
            <a:r>
              <a:rPr lang="en-US" b="1" dirty="0">
                <a:latin typeface="Calibri" pitchFamily="34" charset="0"/>
              </a:rPr>
              <a:t>screening;</a:t>
            </a:r>
            <a:r>
              <a:rPr lang="en-US" dirty="0">
                <a:latin typeface="Calibri" pitchFamily="34" charset="0"/>
              </a:rPr>
              <a:t> to the far right, </a:t>
            </a:r>
            <a:r>
              <a:rPr lang="en-US" b="1" dirty="0">
                <a:latin typeface="Calibri" pitchFamily="34" charset="0"/>
              </a:rPr>
              <a:t>progress monitoring;</a:t>
            </a:r>
            <a:r>
              <a:rPr lang="en-US" dirty="0">
                <a:latin typeface="Calibri" pitchFamily="34" charset="0"/>
              </a:rPr>
              <a:t> and at the bottom, the </a:t>
            </a:r>
            <a:r>
              <a:rPr lang="en-US" b="1" dirty="0">
                <a:latin typeface="Calibri" pitchFamily="34" charset="0"/>
              </a:rPr>
              <a:t>multilevel prevention system.</a:t>
            </a:r>
            <a:r>
              <a:rPr lang="en-US" dirty="0">
                <a:latin typeface="Calibri" pitchFamily="34" charset="0"/>
              </a:rPr>
              <a:t> The three outer components require and are necessary parts of </a:t>
            </a:r>
            <a:r>
              <a:rPr lang="en-US" b="1" dirty="0">
                <a:latin typeface="Calibri" pitchFamily="34" charset="0"/>
              </a:rPr>
              <a:t>data-based decision making, </a:t>
            </a:r>
            <a:r>
              <a:rPr lang="en-US" dirty="0">
                <a:latin typeface="Calibri" pitchFamily="34" charset="0"/>
              </a:rPr>
              <a:t>which is why the arrows travel in both directions. If the three other components are in place, but data-based decision making is absent, then Georgia’s Tiered System of Supports for Students is technically not being implemented. </a:t>
            </a:r>
          </a:p>
          <a:p>
            <a:r>
              <a:rPr lang="en-US" dirty="0">
                <a:latin typeface="Calibri" pitchFamily="34" charset="0"/>
              </a:rPr>
              <a:t> </a:t>
            </a:r>
          </a:p>
          <a:p>
            <a:r>
              <a:rPr lang="en-US" dirty="0">
                <a:latin typeface="Calibri" pitchFamily="34" charset="0"/>
              </a:rPr>
              <a:t>In the center ring, you will see the phrase </a:t>
            </a:r>
            <a:r>
              <a:rPr lang="en-US" b="1" i="1" dirty="0">
                <a:latin typeface="Calibri" pitchFamily="34" charset="0"/>
              </a:rPr>
              <a:t>culturally responsive.</a:t>
            </a:r>
            <a:r>
              <a:rPr lang="en-US" dirty="0">
                <a:latin typeface="Calibri" pitchFamily="34" charset="0"/>
              </a:rPr>
              <a:t> The screening tools, progress monitoring tools, core instruction, interventions, and data-based decision making procedures should all be culturally responsive. In the same ring, you will notice the phrase </a:t>
            </a:r>
            <a:r>
              <a:rPr lang="en-US" b="1" i="1" dirty="0">
                <a:latin typeface="Calibri" pitchFamily="34" charset="0"/>
              </a:rPr>
              <a:t>evidence based,</a:t>
            </a:r>
            <a:r>
              <a:rPr lang="en-US" dirty="0">
                <a:latin typeface="Calibri" pitchFamily="34" charset="0"/>
              </a:rPr>
              <a:t> implying that all components are evidence based. If these components are implemented through a cohesive model, it is expected that </a:t>
            </a:r>
            <a:r>
              <a:rPr lang="en-US" b="1" dirty="0">
                <a:latin typeface="Calibri" pitchFamily="34" charset="0"/>
              </a:rPr>
              <a:t>student outcomes would be improved.</a:t>
            </a:r>
            <a:r>
              <a:rPr lang="en-US" dirty="0">
                <a:latin typeface="Calibri" pitchFamily="34" charset="0"/>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the base of the graphic, you will notice that Georgia added the essential component of infrastructure. Ensuring the proper infrastructure is in place at both the school and district levels can help eliminate barriers to implementation.</a:t>
            </a:r>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a:t>
            </a:fld>
            <a:endParaRPr lang="en-US" dirty="0"/>
          </a:p>
        </p:txBody>
      </p:sp>
    </p:spTree>
    <p:extLst>
      <p:ext uri="{BB962C8B-B14F-4D97-AF65-F5344CB8AC3E}">
        <p14:creationId xmlns:p14="http://schemas.microsoft.com/office/powerpoint/2010/main" val="334692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30200" y="696913"/>
            <a:ext cx="6197600" cy="3486150"/>
          </a:xfrm>
          <a:ln/>
        </p:spPr>
      </p:sp>
      <p:sp>
        <p:nvSpPr>
          <p:cNvPr id="36867" name="Rectangle 3"/>
          <p:cNvSpPr>
            <a:spLocks noGrp="1" noChangeArrowheads="1"/>
          </p:cNvSpPr>
          <p:nvPr>
            <p:ph type="body" idx="1"/>
          </p:nvPr>
        </p:nvSpPr>
        <p:spPr>
          <a:xfrm>
            <a:off x="552745" y="4350713"/>
            <a:ext cx="6164721" cy="4887277"/>
          </a:xfrm>
          <a:noFill/>
          <a:ln/>
        </p:spPr>
        <p:txBody>
          <a:bodyPr/>
          <a:lstStyle/>
          <a:p>
            <a:r>
              <a:rPr lang="en-US" dirty="0"/>
              <a:t>As you saw in the definition, the NCRTI identified four essential components. Georgia adopted these four components and added a fifth essential component: Infrastructure. </a:t>
            </a:r>
          </a:p>
          <a:p>
            <a:pPr marL="176463" indent="-176463">
              <a:buFont typeface="Arial" panose="020B0604020202020204" pitchFamily="34" charset="0"/>
              <a:buChar char="•"/>
            </a:pPr>
            <a:r>
              <a:rPr lang="en-US" b="1" dirty="0"/>
              <a:t>Screening: </a:t>
            </a:r>
            <a:r>
              <a:rPr lang="en-US" dirty="0"/>
              <a:t>a system for identifying students who are in need of enrichment</a:t>
            </a:r>
            <a:r>
              <a:rPr lang="en-US" baseline="0" dirty="0"/>
              <a:t> or acceleration or who are</a:t>
            </a:r>
            <a:r>
              <a:rPr lang="en-US" dirty="0"/>
              <a:t> at risk for poor learning or behavioral outcomes.</a:t>
            </a:r>
          </a:p>
          <a:p>
            <a:pPr marL="187343" indent="-187343">
              <a:buFont typeface="Arial" pitchFamily="34" charset="0"/>
              <a:buChar char="•"/>
            </a:pPr>
            <a:r>
              <a:rPr lang="en-US" b="1" dirty="0"/>
              <a:t>Progress monitoring:</a:t>
            </a:r>
            <a:r>
              <a:rPr lang="en-US" dirty="0"/>
              <a:t> a system for monitoring the effectiveness of the supports provided to students.</a:t>
            </a:r>
          </a:p>
          <a:p>
            <a:pPr marL="187343" indent="-187343">
              <a:buFont typeface="Arial" pitchFamily="34" charset="0"/>
              <a:buChar char="•"/>
            </a:pPr>
            <a:r>
              <a:rPr lang="en-US" b="1" dirty="0"/>
              <a:t>Schoolwide, multilevel prevention system:</a:t>
            </a:r>
            <a:r>
              <a:rPr lang="en-US" dirty="0"/>
              <a:t> at least three increasingly intense levels of instructional support. </a:t>
            </a:r>
          </a:p>
          <a:p>
            <a:pPr lvl="1" indent="-187343">
              <a:buFont typeface="Arial" pitchFamily="34" charset="0"/>
              <a:buChar char="•"/>
            </a:pPr>
            <a:r>
              <a:rPr lang="en-US" b="1" dirty="0"/>
              <a:t>Primary:</a:t>
            </a:r>
            <a:r>
              <a:rPr lang="en-US" dirty="0"/>
              <a:t> core instruction and curriculum</a:t>
            </a:r>
          </a:p>
          <a:p>
            <a:pPr lvl="1" indent="-187343">
              <a:buFont typeface="Arial" pitchFamily="34" charset="0"/>
              <a:buChar char="•"/>
            </a:pPr>
            <a:r>
              <a:rPr lang="en-US" b="1" dirty="0"/>
              <a:t>Secondary:</a:t>
            </a:r>
            <a:r>
              <a:rPr lang="en-US" dirty="0"/>
              <a:t> is in addition to the primary level and provides supports targeted to students’ needs</a:t>
            </a:r>
          </a:p>
          <a:p>
            <a:pPr lvl="1" indent="-187343">
              <a:buFont typeface="Arial" pitchFamily="34" charset="0"/>
              <a:buChar char="•"/>
            </a:pPr>
            <a:r>
              <a:rPr lang="en-US" b="1" dirty="0"/>
              <a:t>Tertiary:</a:t>
            </a:r>
            <a:r>
              <a:rPr lang="en-US" dirty="0"/>
              <a:t> interventions that are more individualized and intensive than secondary</a:t>
            </a:r>
          </a:p>
          <a:p>
            <a:pPr indent="-187343">
              <a:buFont typeface="Arial" pitchFamily="34" charset="0"/>
              <a:buChar char="•"/>
            </a:pPr>
            <a:r>
              <a:rPr lang="en-US" b="1" dirty="0"/>
              <a:t>Data-based decision making</a:t>
            </a:r>
            <a:endParaRPr lang="en-US" dirty="0"/>
          </a:p>
          <a:p>
            <a:pPr lvl="1" indent="-187343">
              <a:buFont typeface="Arial" pitchFamily="34" charset="0"/>
              <a:buChar char="•"/>
            </a:pPr>
            <a:r>
              <a:rPr lang="en-US" b="1" dirty="0"/>
              <a:t>Instruction:</a:t>
            </a:r>
            <a:r>
              <a:rPr lang="en-US" dirty="0"/>
              <a:t> determining, for example, who needs assistance (e.g.,</a:t>
            </a:r>
            <a:r>
              <a:rPr lang="en-US" baseline="0" dirty="0"/>
              <a:t> district, school, staff/teacher, student)</a:t>
            </a:r>
            <a:r>
              <a:rPr lang="en-US" dirty="0"/>
              <a:t>, what type of instruction or assistance is needed, and</a:t>
            </a:r>
            <a:r>
              <a:rPr lang="en-US" baseline="0" dirty="0"/>
              <a:t> if</a:t>
            </a:r>
            <a:r>
              <a:rPr lang="en-US" dirty="0"/>
              <a:t> the duration and intensity are sufficient.</a:t>
            </a:r>
          </a:p>
          <a:p>
            <a:pPr lvl="1" indent="-187343">
              <a:buFont typeface="Arial" pitchFamily="34" charset="0"/>
              <a:buChar char="•"/>
            </a:pPr>
            <a:r>
              <a:rPr lang="en-US" b="1" dirty="0"/>
              <a:t>Evaluating effectiveness: </a:t>
            </a:r>
            <a:r>
              <a:rPr lang="en-US" dirty="0"/>
              <a:t>evaluating the effectiveness of the core curriculum and instruction for all students, interventions, and the Tiered System of Supports for Students.</a:t>
            </a:r>
          </a:p>
          <a:p>
            <a:pPr lvl="1" indent="-187343">
              <a:buFont typeface="Arial" pitchFamily="34" charset="0"/>
              <a:buChar char="•"/>
            </a:pPr>
            <a:r>
              <a:rPr lang="en-US" b="1" dirty="0"/>
              <a:t>Movement</a:t>
            </a:r>
            <a:r>
              <a:rPr lang="en-US" dirty="0"/>
              <a:t> </a:t>
            </a:r>
            <a:r>
              <a:rPr lang="en-US" b="1" dirty="0"/>
              <a:t>within the multilevel system: </a:t>
            </a:r>
            <a:r>
              <a:rPr lang="en-US" dirty="0"/>
              <a:t>when to move students to something more or less intense, who is responding and/or not responding.</a:t>
            </a:r>
          </a:p>
          <a:p>
            <a:pPr indent="-187343">
              <a:buFont typeface="Arial" panose="020B0604020202020204" pitchFamily="34" charset="0"/>
              <a:buChar char="•"/>
            </a:pPr>
            <a:r>
              <a:rPr lang="en-US" b="1" dirty="0"/>
              <a:t>Infrastructure:</a:t>
            </a:r>
            <a:r>
              <a:rPr lang="en-US" dirty="0"/>
              <a:t> leadership, effective teaming, professional learning, and family and community engagement.</a:t>
            </a:r>
          </a:p>
        </p:txBody>
      </p:sp>
      <p:sp>
        <p:nvSpPr>
          <p:cNvPr id="4" name="Slide Number Placeholder 3"/>
          <p:cNvSpPr>
            <a:spLocks noGrp="1"/>
          </p:cNvSpPr>
          <p:nvPr>
            <p:ph type="sldNum" sz="quarter" idx="5"/>
          </p:nvPr>
        </p:nvSpPr>
        <p:spPr>
          <a:xfrm>
            <a:off x="4074050" y="9002029"/>
            <a:ext cx="3116503" cy="4735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99AF3B-6DEB-4270-BDE8-339DF4DA3D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93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Remember, the model</a:t>
            </a:r>
            <a:r>
              <a:rPr lang="en-US" baseline="0" dirty="0"/>
              <a:t> used in </a:t>
            </a:r>
            <a:r>
              <a:rPr lang="en-US" dirty="0"/>
              <a:t>schools or districts</a:t>
            </a:r>
            <a:r>
              <a:rPr lang="en-US" baseline="0" dirty="0"/>
              <a:t> i</a:t>
            </a:r>
            <a:r>
              <a:rPr lang="en-US" dirty="0"/>
              <a:t>s their interpretation of the framework. Regardless of the number of tiers of intervention that a school or district implements, each should be classified under one of the three levels of prevention: primary, secondary, or tertiary, which allows for a common understanding across schools, districts, and states.</a:t>
            </a:r>
            <a:r>
              <a:rPr lang="en-US" baseline="0" dirty="0"/>
              <a:t> Georgia’s Tiered System of Supports for Students has three tiers, and </a:t>
            </a:r>
            <a:r>
              <a:rPr lang="en-US" dirty="0"/>
              <a:t>practitioners should recognize that as the number of tiers increases, the complexity of the model also increases. In all models, all students receive instruction within the primary prevention level (the core curriculum), which often is synonymous with Tier I. Evidence-based interventions are provided in both the secondary</a:t>
            </a:r>
            <a:r>
              <a:rPr lang="en-US" baseline="0" dirty="0"/>
              <a:t> level (Tier II) and the tertiary prevention level (Tier III).</a:t>
            </a: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94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overall MTSS effect size (ES) (original data, ES = 1.07; Hattie, 2015) was recently updated (ES = 1.29) and refers to the results of meta-analyses of RTI/MTSS studies conducted by John Hattie (</a:t>
            </a:r>
            <a:r>
              <a:rPr lang="en-US" sz="1200" u="sng" kern="1200" dirty="0">
                <a:solidFill>
                  <a:schemeClr val="tx1"/>
                </a:solidFill>
                <a:effectLst/>
                <a:latin typeface="+mn-lt"/>
                <a:ea typeface="+mn-ea"/>
                <a:cs typeface="+mn-cs"/>
                <a:hlinkClick r:id="rId3"/>
              </a:rPr>
              <a:t>https://visible-learning.org/hattie-ranking-influences-effect-sizes-learning-achievement/</a:t>
            </a:r>
            <a:r>
              <a:rPr lang="en-US" sz="1200" kern="1200" dirty="0">
                <a:solidFill>
                  <a:schemeClr val="tx1"/>
                </a:solidFill>
                <a:effectLst/>
                <a:latin typeface="+mn-lt"/>
                <a:ea typeface="+mn-ea"/>
                <a:cs typeface="+mn-cs"/>
              </a:rPr>
              <a:t>). The original list of 138 effects changed to 150 effects in </a:t>
            </a:r>
            <a:r>
              <a:rPr lang="en-US" sz="1200" u="sng" kern="1200" dirty="0">
                <a:solidFill>
                  <a:schemeClr val="tx1"/>
                </a:solidFill>
                <a:effectLst/>
                <a:latin typeface="+mn-lt"/>
                <a:ea typeface="+mn-ea"/>
                <a:cs typeface="+mn-cs"/>
                <a:hlinkClick r:id="rId4"/>
              </a:rPr>
              <a:t>Visible Learning for Teachers (2011)</a:t>
            </a:r>
            <a:r>
              <a:rPr lang="en-US" sz="1200" kern="1200" dirty="0">
                <a:solidFill>
                  <a:schemeClr val="tx1"/>
                </a:solidFill>
                <a:effectLst/>
                <a:latin typeface="+mn-lt"/>
                <a:ea typeface="+mn-ea"/>
                <a:cs typeface="+mn-cs"/>
              </a:rPr>
              <a:t>, and then to a list of 195 effects in </a:t>
            </a:r>
            <a:r>
              <a:rPr lang="en-US" sz="1200" u="sng" kern="1200" dirty="0">
                <a:solidFill>
                  <a:schemeClr val="tx1"/>
                </a:solidFill>
                <a:effectLst/>
                <a:latin typeface="+mn-lt"/>
                <a:ea typeface="+mn-ea"/>
                <a:cs typeface="+mn-cs"/>
                <a:hlinkClick r:id="rId5"/>
              </a:rPr>
              <a:t>The Applicability of Visible Learning to Higher Education (2015)</a:t>
            </a:r>
            <a:r>
              <a:rPr lang="en-US" sz="1200" kern="1200" dirty="0">
                <a:solidFill>
                  <a:schemeClr val="tx1"/>
                </a:solidFill>
                <a:effectLst/>
                <a:latin typeface="+mn-lt"/>
                <a:ea typeface="+mn-ea"/>
                <a:cs typeface="+mn-cs"/>
              </a:rPr>
              <a:t>. In November 2017, it was updated to include 252 effects and is based on more than 1,200 meta-analyses, up from the 800 when Visible Learning first came out in 2009. Determining the effect size of RTI/MTSS has been extremely challenging and, at times, controversial. Hattie offered an illustrative example of what is possible based on current meta-analyses at the school level. He suggested that anything greater than .4 is desirable in education. </a:t>
            </a:r>
          </a:p>
          <a:p>
            <a:endParaRPr lang="en-US" i="1" dirty="0"/>
          </a:p>
          <a:p>
            <a:r>
              <a:rPr lang="en-US" i="1" dirty="0"/>
              <a:t>Lead table talk around the last four bullet points. Ask groups to share out how they think MTSS implementation could impact these points/outcomes in their schools and districts. Clarify any misconceptions.</a:t>
            </a:r>
          </a:p>
          <a:p>
            <a:endParaRPr lang="en-US" i="1" dirty="0"/>
          </a:p>
          <a:p>
            <a:r>
              <a:rPr lang="en-US" i="1" dirty="0"/>
              <a:t>The following information can be shared with the group or used as a reference if participants have questions about this slide.</a:t>
            </a:r>
            <a:endParaRPr lang="en-US" dirty="0"/>
          </a:p>
          <a:p>
            <a:pPr marL="466532" indent="-186612">
              <a:buFont typeface="Arial" pitchFamily="34" charset="0"/>
              <a:buChar char="•"/>
            </a:pPr>
            <a:r>
              <a:rPr lang="en-US" i="1" dirty="0"/>
              <a:t>In a review of four studies (research-based and large-scale implementation), Burns, Appleton, and Stehouwer (2005) found strong effects on student academic outcomes and system outcomes (referrals to and/or placements in special education, student time in special education services, and the number of students retained in a grade) when a tiered system of support for students was implemented.</a:t>
            </a:r>
            <a:endParaRPr lang="en-US" dirty="0"/>
          </a:p>
          <a:p>
            <a:pPr marL="466532" indent="-186612">
              <a:buFont typeface="Arial" pitchFamily="34" charset="0"/>
              <a:buChar char="•"/>
            </a:pPr>
            <a:r>
              <a:rPr lang="en-US" i="1" dirty="0"/>
              <a:t>Dexter, Hughes, and Farmer (2008) found improved academic performance and a slight decrease in special education referral and placement rates after implementing a tiered system of support.</a:t>
            </a:r>
            <a:endParaRPr lang="en-US" dirty="0"/>
          </a:p>
          <a:p>
            <a:pPr marL="466532" indent="-186612">
              <a:buFont typeface="Arial" pitchFamily="34" charset="0"/>
              <a:buChar char="•"/>
            </a:pPr>
            <a:r>
              <a:rPr lang="en-US" i="1" dirty="0"/>
              <a:t>Simmons et al. (2008) found that students who were identified early as at risk and were provided additional reading supports had improved performance that was sustained across time.</a:t>
            </a:r>
          </a:p>
          <a:p>
            <a:pPr marL="466532" indent="-186612">
              <a:buFont typeface="Arial" pitchFamily="34" charset="0"/>
              <a:buChar char="•"/>
            </a:pPr>
            <a:endParaRPr lang="en-US" i="1" dirty="0"/>
          </a:p>
          <a:p>
            <a:pPr marL="279920"/>
            <a:r>
              <a:rPr lang="en-US" i="1" dirty="0"/>
              <a:t>NOTES</a:t>
            </a:r>
            <a:r>
              <a:rPr lang="en-US" i="1" baseline="0" dirty="0"/>
              <a:t> FROM DISCUSSION</a:t>
            </a:r>
          </a:p>
          <a:p>
            <a:pPr marL="279920"/>
            <a:endParaRPr lang="en-US" i="1" baseline="0" dirty="0"/>
          </a:p>
          <a:p>
            <a:pPr marL="279920"/>
            <a:r>
              <a:rPr lang="en-US" i="1" baseline="0" dirty="0"/>
              <a:t>Researchers say that between a 0.6 and 0.8 is a </a:t>
            </a:r>
            <a:r>
              <a:rPr lang="en-US" b="1" i="1" baseline="0" dirty="0"/>
              <a:t>large</a:t>
            </a:r>
            <a:r>
              <a:rPr lang="en-US" i="1" baseline="0" dirty="0"/>
              <a:t> effect size.</a:t>
            </a:r>
          </a:p>
        </p:txBody>
      </p:sp>
      <p:sp>
        <p:nvSpPr>
          <p:cNvPr id="4" name="Slide Number Placeholder 3"/>
          <p:cNvSpPr>
            <a:spLocks noGrp="1"/>
          </p:cNvSpPr>
          <p:nvPr>
            <p:ph type="sldNum" sz="quarter" idx="10"/>
          </p:nvPr>
        </p:nvSpPr>
        <p:spPr/>
        <p:txBody>
          <a:bodyPr/>
          <a:lstStyle/>
          <a:p>
            <a:fld id="{4A48F537-075E-4516-814E-66205F0FEF2E}" type="slidenum">
              <a:rPr lang="en-US" smtClean="0"/>
              <a:pPr/>
              <a:t>9</a:t>
            </a:fld>
            <a:endParaRPr lang="en-US" dirty="0"/>
          </a:p>
        </p:txBody>
      </p:sp>
    </p:spTree>
    <p:extLst>
      <p:ext uri="{BB962C8B-B14F-4D97-AF65-F5344CB8AC3E}">
        <p14:creationId xmlns:p14="http://schemas.microsoft.com/office/powerpoint/2010/main" val="733893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b="0" dirty="0"/>
              <a:t>So what exactly are high-leverage practices, or HLPs, as you’ll hear us reference throughout? In this next section of the webinar, we will build a common language for our work implementing HLPs in Georgia’s Tiered System of Supports for Students. </a:t>
            </a:r>
            <a:endParaRPr lang="en-US" b="1" dirty="0"/>
          </a:p>
        </p:txBody>
      </p:sp>
      <p:sp>
        <p:nvSpPr>
          <p:cNvPr id="4" name="Slide Number Placeholder 3"/>
          <p:cNvSpPr>
            <a:spLocks noGrp="1"/>
          </p:cNvSpPr>
          <p:nvPr>
            <p:ph type="sldNum" sz="quarter" idx="10"/>
          </p:nvPr>
        </p:nvSpPr>
        <p:spPr/>
        <p:txBody>
          <a:bodyPr/>
          <a:lstStyle/>
          <a:p>
            <a:fld id="{F19D6CF1-BCB8-4759-B2D5-6FD3B482A2A4}" type="slidenum">
              <a:rPr lang="en-US" smtClean="0"/>
              <a:t>10</a:t>
            </a:fld>
            <a:endParaRPr lang="en-US" dirty="0"/>
          </a:p>
        </p:txBody>
      </p:sp>
    </p:spTree>
    <p:extLst>
      <p:ext uri="{BB962C8B-B14F-4D97-AF65-F5344CB8AC3E}">
        <p14:creationId xmlns:p14="http://schemas.microsoft.com/office/powerpoint/2010/main" val="312573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7CA7-2A6F-5641-A47D-F79C6001A9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77A34-DCEB-EB4E-AC08-724C3B137F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AA520D-C919-834A-8E5B-32DBD9FFAB16}"/>
              </a:ext>
            </a:extLst>
          </p:cNvPr>
          <p:cNvSpPr>
            <a:spLocks noGrp="1"/>
          </p:cNvSpPr>
          <p:nvPr>
            <p:ph type="dt" sz="half" idx="10"/>
          </p:nvPr>
        </p:nvSpPr>
        <p:spPr/>
        <p:txBody>
          <a:bodyPr/>
          <a:lstStyle/>
          <a:p>
            <a:fld id="{9AB3A824-1A51-4B26-AD58-A6D8E14F6C04}" type="datetimeFigureOut">
              <a:rPr lang="en-US" smtClean="0"/>
              <a:t>11/18/19</a:t>
            </a:fld>
            <a:endParaRPr lang="en-US" dirty="0"/>
          </a:p>
        </p:txBody>
      </p:sp>
      <p:sp>
        <p:nvSpPr>
          <p:cNvPr id="5" name="Footer Placeholder 4">
            <a:extLst>
              <a:ext uri="{FF2B5EF4-FFF2-40B4-BE49-F238E27FC236}">
                <a16:creationId xmlns:a16="http://schemas.microsoft.com/office/drawing/2014/main" id="{86A7A6C5-D557-B14F-AB9B-C3ADC5FB93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70C052-4617-CD41-AE83-BC4143CF7F4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326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A26F-8FE6-914E-BA68-CB737B520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4E19C2-0650-3842-B28A-C9DBF346DD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7F78E-F083-4E4B-BC63-A22DCF2CE1B4}"/>
              </a:ext>
            </a:extLst>
          </p:cNvPr>
          <p:cNvSpPr>
            <a:spLocks noGrp="1"/>
          </p:cNvSpPr>
          <p:nvPr>
            <p:ph type="dt" sz="half" idx="10"/>
          </p:nvPr>
        </p:nvSpPr>
        <p:spPr/>
        <p:txBody>
          <a:bodyPr/>
          <a:lstStyle/>
          <a:p>
            <a:fld id="{D857E33E-8B18-4087-B112-809917729534}" type="datetimeFigureOut">
              <a:rPr lang="en-US" smtClean="0"/>
              <a:t>11/18/19</a:t>
            </a:fld>
            <a:endParaRPr lang="en-US" dirty="0"/>
          </a:p>
        </p:txBody>
      </p:sp>
      <p:sp>
        <p:nvSpPr>
          <p:cNvPr id="5" name="Footer Placeholder 4">
            <a:extLst>
              <a:ext uri="{FF2B5EF4-FFF2-40B4-BE49-F238E27FC236}">
                <a16:creationId xmlns:a16="http://schemas.microsoft.com/office/drawing/2014/main" id="{6F64EE53-9B9C-1146-ACE3-B09EDFF677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D65FE6-034C-5047-83B9-52A6C1E81E9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907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4462B8-6741-0946-8109-9F7C83241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D0D202-F54B-8749-85D9-A84C97F99B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CB3F2-C250-CF47-B324-6EA982B2BD26}"/>
              </a:ext>
            </a:extLst>
          </p:cNvPr>
          <p:cNvSpPr>
            <a:spLocks noGrp="1"/>
          </p:cNvSpPr>
          <p:nvPr>
            <p:ph type="dt" sz="half" idx="10"/>
          </p:nvPr>
        </p:nvSpPr>
        <p:spPr/>
        <p:txBody>
          <a:bodyPr/>
          <a:lstStyle/>
          <a:p>
            <a:fld id="{D3FFE419-2371-464F-8239-3959401C3561}" type="datetimeFigureOut">
              <a:rPr lang="en-US" smtClean="0"/>
              <a:t>11/18/19</a:t>
            </a:fld>
            <a:endParaRPr lang="en-US" dirty="0"/>
          </a:p>
        </p:txBody>
      </p:sp>
      <p:sp>
        <p:nvSpPr>
          <p:cNvPr id="5" name="Footer Placeholder 4">
            <a:extLst>
              <a:ext uri="{FF2B5EF4-FFF2-40B4-BE49-F238E27FC236}">
                <a16:creationId xmlns:a16="http://schemas.microsoft.com/office/drawing/2014/main" id="{2FF168B0-345F-474C-ABCA-31FF189B41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8611CD-A35E-5246-B12D-31F50C7EA17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184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9766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952495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1720104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5"/>
            <a:ext cx="11873947"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63183" y="314394"/>
            <a:ext cx="11875008" cy="361468"/>
          </a:xfrm>
        </p:spPr>
        <p:txBody>
          <a:bodyPr>
            <a:normAutofit/>
          </a:bodyPr>
          <a:lstStyle>
            <a:lvl1pPr algn="ctr">
              <a:defRPr sz="1650" b="1"/>
            </a:lvl1pPr>
          </a:lstStyle>
          <a:p>
            <a:r>
              <a:rPr lang="en-US"/>
              <a:t>Click to edit Master title style</a:t>
            </a:r>
            <a:endParaRPr lang="en-US" dirty="0"/>
          </a:p>
        </p:txBody>
      </p:sp>
    </p:spTree>
    <p:extLst>
      <p:ext uri="{BB962C8B-B14F-4D97-AF65-F5344CB8AC3E}">
        <p14:creationId xmlns:p14="http://schemas.microsoft.com/office/powerpoint/2010/main" val="29915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3860-8392-CC44-A6EC-BD10B62F60EE}"/>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FA090C6-FC55-834E-B6F3-6C2E82A8358B}"/>
              </a:ext>
            </a:extLst>
          </p:cNvPr>
          <p:cNvSpPr>
            <a:spLocks noGrp="1"/>
          </p:cNvSpPr>
          <p:nvPr>
            <p:ph idx="1"/>
          </p:nvPr>
        </p:nvSpPr>
        <p:spPr/>
        <p:txBody>
          <a:bodyPr/>
          <a:lstStyle>
            <a:lvl1pPr marL="339725" indent="-339725">
              <a:lnSpc>
                <a:spcPct val="100000"/>
              </a:lnSpc>
              <a:defRPr/>
            </a:lvl1pPr>
            <a:lvl2pPr marL="688975" indent="-342900">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5CE593-771C-8446-B40E-3F546ED32C92}"/>
              </a:ext>
            </a:extLst>
          </p:cNvPr>
          <p:cNvSpPr>
            <a:spLocks noGrp="1"/>
          </p:cNvSpPr>
          <p:nvPr>
            <p:ph type="dt" sz="half" idx="10"/>
          </p:nvPr>
        </p:nvSpPr>
        <p:spPr/>
        <p:txBody>
          <a:bodyPr/>
          <a:lstStyle/>
          <a:p>
            <a:fld id="{97D162C4-EDD9-4389-A98B-B87ECEA2A816}" type="datetimeFigureOut">
              <a:rPr lang="en-US" smtClean="0"/>
              <a:t>11/18/19</a:t>
            </a:fld>
            <a:endParaRPr lang="en-US" dirty="0"/>
          </a:p>
        </p:txBody>
      </p:sp>
      <p:sp>
        <p:nvSpPr>
          <p:cNvPr id="5" name="Footer Placeholder 4">
            <a:extLst>
              <a:ext uri="{FF2B5EF4-FFF2-40B4-BE49-F238E27FC236}">
                <a16:creationId xmlns:a16="http://schemas.microsoft.com/office/drawing/2014/main" id="{03B10EC7-B11B-E447-BC4B-501F912E16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CC8B17-84AD-8F40-93AA-E2F45AD1EA5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761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8862-1046-3F49-9750-A35569F44A69}"/>
              </a:ext>
            </a:extLst>
          </p:cNvPr>
          <p:cNvSpPr>
            <a:spLocks noGrp="1"/>
          </p:cNvSpPr>
          <p:nvPr>
            <p:ph type="title"/>
          </p:nvPr>
        </p:nvSpPr>
        <p:spPr>
          <a:xfrm>
            <a:off x="831850" y="1709738"/>
            <a:ext cx="10515600" cy="2852737"/>
          </a:xfrm>
        </p:spPr>
        <p:txBody>
          <a:bodyPr anchor="b"/>
          <a:lstStyle>
            <a:lvl1pPr>
              <a:defRPr sz="600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3819B0D4-D5F3-FE4D-AAC1-FCA484C801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9084C7-D479-8747-9251-16C0CB6D2097}"/>
              </a:ext>
            </a:extLst>
          </p:cNvPr>
          <p:cNvSpPr>
            <a:spLocks noGrp="1"/>
          </p:cNvSpPr>
          <p:nvPr>
            <p:ph type="dt" sz="half" idx="10"/>
          </p:nvPr>
        </p:nvSpPr>
        <p:spPr/>
        <p:txBody>
          <a:bodyPr/>
          <a:lstStyle/>
          <a:p>
            <a:fld id="{3E5059C3-6A89-4494-99FF-5A4D6FFD50EB}" type="datetimeFigureOut">
              <a:rPr lang="en-US" smtClean="0"/>
              <a:t>11/18/19</a:t>
            </a:fld>
            <a:endParaRPr lang="en-US" dirty="0"/>
          </a:p>
        </p:txBody>
      </p:sp>
      <p:sp>
        <p:nvSpPr>
          <p:cNvPr id="5" name="Footer Placeholder 4">
            <a:extLst>
              <a:ext uri="{FF2B5EF4-FFF2-40B4-BE49-F238E27FC236}">
                <a16:creationId xmlns:a16="http://schemas.microsoft.com/office/drawing/2014/main" id="{B018D048-C657-9940-B2D0-155652DE3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FBD117-50C1-DC4C-9DC5-7BBAFC52AEF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308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AC2D-3004-9842-9356-CD5E47ABD166}"/>
              </a:ext>
            </a:extLst>
          </p:cNvPr>
          <p:cNvSpPr>
            <a:spLocks noGrp="1"/>
          </p:cNvSpPr>
          <p:nvPr>
            <p:ph type="title"/>
          </p:nvPr>
        </p:nvSpPr>
        <p:spPr/>
        <p:txBody>
          <a:bodyPr/>
          <a:lstStyle>
            <a:lvl1pPr>
              <a:lnSpc>
                <a:spcPct val="100000"/>
              </a:lnSpc>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5DB301B-B926-8B42-90AE-1F30297A8348}"/>
              </a:ext>
            </a:extLst>
          </p:cNvPr>
          <p:cNvSpPr>
            <a:spLocks noGrp="1"/>
          </p:cNvSpPr>
          <p:nvPr>
            <p:ph sz="half" idx="1"/>
          </p:nvPr>
        </p:nvSpPr>
        <p:spPr>
          <a:xfrm>
            <a:off x="838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CBC80CD-6F4C-3749-966B-CDBB2545992C}"/>
              </a:ext>
            </a:extLst>
          </p:cNvPr>
          <p:cNvSpPr>
            <a:spLocks noGrp="1"/>
          </p:cNvSpPr>
          <p:nvPr>
            <p:ph sz="half" idx="2"/>
          </p:nvPr>
        </p:nvSpPr>
        <p:spPr>
          <a:xfrm>
            <a:off x="6172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0C9CB9E-3369-E54B-8BEB-785B4B85F52E}"/>
              </a:ext>
            </a:extLst>
          </p:cNvPr>
          <p:cNvSpPr>
            <a:spLocks noGrp="1"/>
          </p:cNvSpPr>
          <p:nvPr>
            <p:ph type="dt" sz="half" idx="10"/>
          </p:nvPr>
        </p:nvSpPr>
        <p:spPr/>
        <p:txBody>
          <a:bodyPr/>
          <a:lstStyle/>
          <a:p>
            <a:fld id="{CA954B2F-12DE-47F5-8894-472B206D2E1E}" type="datetimeFigureOut">
              <a:rPr lang="en-US" smtClean="0"/>
              <a:t>11/18/19</a:t>
            </a:fld>
            <a:endParaRPr lang="en-US" dirty="0"/>
          </a:p>
        </p:txBody>
      </p:sp>
      <p:sp>
        <p:nvSpPr>
          <p:cNvPr id="6" name="Footer Placeholder 5">
            <a:extLst>
              <a:ext uri="{FF2B5EF4-FFF2-40B4-BE49-F238E27FC236}">
                <a16:creationId xmlns:a16="http://schemas.microsoft.com/office/drawing/2014/main" id="{0555D5EF-87D8-CD44-93C3-DEF1A9F069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835F42-D97D-9543-87A9-F20465A7A49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470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BB01-8C03-AF46-8AEF-910F9095AB70}"/>
              </a:ext>
            </a:extLst>
          </p:cNvPr>
          <p:cNvSpPr>
            <a:spLocks noGrp="1"/>
          </p:cNvSpPr>
          <p:nvPr>
            <p:ph type="title"/>
          </p:nvPr>
        </p:nvSpPr>
        <p:spPr>
          <a:xfrm>
            <a:off x="839788" y="365125"/>
            <a:ext cx="10515600" cy="1325563"/>
          </a:xfrm>
        </p:spPr>
        <p:txBody>
          <a:bodyPr/>
          <a:lstStyle>
            <a:lvl1pPr>
              <a:lnSpc>
                <a:spcPct val="100000"/>
              </a:lnSpc>
              <a:defRPr>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B7D3F19B-5005-0649-9A80-ACAE55EA3982}"/>
              </a:ext>
            </a:extLst>
          </p:cNvPr>
          <p:cNvSpPr>
            <a:spLocks noGrp="1"/>
          </p:cNvSpPr>
          <p:nvPr>
            <p:ph type="body" idx="1"/>
          </p:nvPr>
        </p:nvSpPr>
        <p:spPr>
          <a:xfrm>
            <a:off x="839788" y="1681163"/>
            <a:ext cx="515778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209AEE3-7236-5C4A-A4BA-C1C3D9C9DBC9}"/>
              </a:ext>
            </a:extLst>
          </p:cNvPr>
          <p:cNvSpPr>
            <a:spLocks noGrp="1"/>
          </p:cNvSpPr>
          <p:nvPr>
            <p:ph sz="half" idx="2"/>
          </p:nvPr>
        </p:nvSpPr>
        <p:spPr>
          <a:xfrm>
            <a:off x="839788" y="2505075"/>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FCE4863-9DFA-924E-B2ED-9A20E2197A24}"/>
              </a:ext>
            </a:extLst>
          </p:cNvPr>
          <p:cNvSpPr>
            <a:spLocks noGrp="1"/>
          </p:cNvSpPr>
          <p:nvPr>
            <p:ph type="body" sz="quarter" idx="3"/>
          </p:nvPr>
        </p:nvSpPr>
        <p:spPr>
          <a:xfrm>
            <a:off x="6172200" y="1681163"/>
            <a:ext cx="5183188"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C5F0ED2-C0BC-4F4C-868B-E9D2C1DD09C0}"/>
              </a:ext>
            </a:extLst>
          </p:cNvPr>
          <p:cNvSpPr>
            <a:spLocks noGrp="1"/>
          </p:cNvSpPr>
          <p:nvPr>
            <p:ph sz="quarter" idx="4"/>
          </p:nvPr>
        </p:nvSpPr>
        <p:spPr>
          <a:xfrm>
            <a:off x="6172200" y="2505075"/>
            <a:ext cx="5183188"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FDDDE02-1DB9-644E-BA43-2E797B62DA4F}"/>
              </a:ext>
            </a:extLst>
          </p:cNvPr>
          <p:cNvSpPr>
            <a:spLocks noGrp="1"/>
          </p:cNvSpPr>
          <p:nvPr>
            <p:ph type="dt" sz="half" idx="10"/>
          </p:nvPr>
        </p:nvSpPr>
        <p:spPr/>
        <p:txBody>
          <a:bodyPr/>
          <a:lstStyle/>
          <a:p>
            <a:fld id="{3F30E46F-7819-4ACF-B48B-48222C2ACC88}" type="datetimeFigureOut">
              <a:rPr lang="en-US" smtClean="0"/>
              <a:t>11/18/19</a:t>
            </a:fld>
            <a:endParaRPr lang="en-US" dirty="0"/>
          </a:p>
        </p:txBody>
      </p:sp>
      <p:sp>
        <p:nvSpPr>
          <p:cNvPr id="8" name="Footer Placeholder 7">
            <a:extLst>
              <a:ext uri="{FF2B5EF4-FFF2-40B4-BE49-F238E27FC236}">
                <a16:creationId xmlns:a16="http://schemas.microsoft.com/office/drawing/2014/main" id="{DAB1022D-7CBB-EC4A-971F-ECB6C9D251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D76EDA-0E25-0246-ADBD-2D028A2978E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28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D5EDE-0C0B-1A46-AECE-A1FBA55E84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BC743-B0DB-A246-8A18-2D8FF9F4D281}"/>
              </a:ext>
            </a:extLst>
          </p:cNvPr>
          <p:cNvSpPr>
            <a:spLocks noGrp="1"/>
          </p:cNvSpPr>
          <p:nvPr>
            <p:ph type="dt" sz="half" idx="10"/>
          </p:nvPr>
        </p:nvSpPr>
        <p:spPr/>
        <p:txBody>
          <a:bodyPr/>
          <a:lstStyle/>
          <a:p>
            <a:fld id="{1FAF3416-4057-4DAA-829D-4CA07428D088}" type="datetimeFigureOut">
              <a:rPr lang="en-US" smtClean="0"/>
              <a:t>11/18/19</a:t>
            </a:fld>
            <a:endParaRPr lang="en-US" dirty="0"/>
          </a:p>
        </p:txBody>
      </p:sp>
      <p:sp>
        <p:nvSpPr>
          <p:cNvPr id="4" name="Footer Placeholder 3">
            <a:extLst>
              <a:ext uri="{FF2B5EF4-FFF2-40B4-BE49-F238E27FC236}">
                <a16:creationId xmlns:a16="http://schemas.microsoft.com/office/drawing/2014/main" id="{960894E6-7073-FB40-BE6D-0E63018DB97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149B527-515F-F141-89C7-E1463376F00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180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FBF1A-B36F-DB4E-AB8B-C8CDFA733D4C}"/>
              </a:ext>
            </a:extLst>
          </p:cNvPr>
          <p:cNvSpPr>
            <a:spLocks noGrp="1"/>
          </p:cNvSpPr>
          <p:nvPr>
            <p:ph type="dt" sz="half" idx="10"/>
          </p:nvPr>
        </p:nvSpPr>
        <p:spPr/>
        <p:txBody>
          <a:bodyPr/>
          <a:lstStyle/>
          <a:p>
            <a:fld id="{921D9284-D300-4297-87F7-E791DCC15DB1}" type="datetimeFigureOut">
              <a:rPr lang="en-US" smtClean="0"/>
              <a:t>11/18/19</a:t>
            </a:fld>
            <a:endParaRPr lang="en-US" dirty="0"/>
          </a:p>
        </p:txBody>
      </p:sp>
      <p:sp>
        <p:nvSpPr>
          <p:cNvPr id="3" name="Footer Placeholder 2">
            <a:extLst>
              <a:ext uri="{FF2B5EF4-FFF2-40B4-BE49-F238E27FC236}">
                <a16:creationId xmlns:a16="http://schemas.microsoft.com/office/drawing/2014/main" id="{207ED721-59BB-1D42-B022-C9E40CF06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AA81AC6-4B16-7142-8FC3-9B53F49BF03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165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9B82-F72B-D446-B725-09BE55AC06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A7DBB-B3DF-9440-AB99-934DB6F4E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7495DC-D077-174D-9C11-899286B6F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74173-C576-FC41-A6AF-0844CE752108}"/>
              </a:ext>
            </a:extLst>
          </p:cNvPr>
          <p:cNvSpPr>
            <a:spLocks noGrp="1"/>
          </p:cNvSpPr>
          <p:nvPr>
            <p:ph type="dt" sz="half" idx="10"/>
          </p:nvPr>
        </p:nvSpPr>
        <p:spPr/>
        <p:txBody>
          <a:bodyPr/>
          <a:lstStyle/>
          <a:p>
            <a:fld id="{37D525BB-DA17-4BA0-B3C8-3AC3ABC827E6}" type="datetimeFigureOut">
              <a:rPr lang="en-US" smtClean="0"/>
              <a:t>11/18/19</a:t>
            </a:fld>
            <a:endParaRPr lang="en-US" dirty="0"/>
          </a:p>
        </p:txBody>
      </p:sp>
      <p:sp>
        <p:nvSpPr>
          <p:cNvPr id="6" name="Footer Placeholder 5">
            <a:extLst>
              <a:ext uri="{FF2B5EF4-FFF2-40B4-BE49-F238E27FC236}">
                <a16:creationId xmlns:a16="http://schemas.microsoft.com/office/drawing/2014/main" id="{5A052145-EC13-524F-B8F9-01D464DF57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4F820F-35C4-4441-81C1-A3A7A7F92E8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38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CBB4-517D-FF40-BFBB-A1EF886F52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79B65-AF07-B44E-ADAC-17E6AD1ECF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200ECF9-7988-6C40-BE75-50E1EF469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F8FE74-366F-5043-A94A-0BF28B27399F}"/>
              </a:ext>
            </a:extLst>
          </p:cNvPr>
          <p:cNvSpPr>
            <a:spLocks noGrp="1"/>
          </p:cNvSpPr>
          <p:nvPr>
            <p:ph type="dt" sz="half" idx="10"/>
          </p:nvPr>
        </p:nvSpPr>
        <p:spPr/>
        <p:txBody>
          <a:bodyPr/>
          <a:lstStyle/>
          <a:p>
            <a:fld id="{B16C4C9A-3960-41CF-A4E9-2A8FB932454B}" type="datetimeFigureOut">
              <a:rPr lang="en-US" smtClean="0"/>
              <a:t>11/18/19</a:t>
            </a:fld>
            <a:endParaRPr lang="en-US" dirty="0"/>
          </a:p>
        </p:txBody>
      </p:sp>
      <p:sp>
        <p:nvSpPr>
          <p:cNvPr id="6" name="Footer Placeholder 5">
            <a:extLst>
              <a:ext uri="{FF2B5EF4-FFF2-40B4-BE49-F238E27FC236}">
                <a16:creationId xmlns:a16="http://schemas.microsoft.com/office/drawing/2014/main" id="{DCCF3797-6558-0E47-B8DD-5D9A08C00A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5CB388-DB56-924C-9F36-5821D116DA0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03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677A4E-A317-1041-B2E5-12BF663C3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D1AAF50-9A8D-4140-BD2E-0E365BBBD2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2443C-DED1-D043-A01A-612AAF30B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t>11/18/19</a:t>
            </a:fld>
            <a:endParaRPr lang="en-US" dirty="0"/>
          </a:p>
        </p:txBody>
      </p:sp>
      <p:sp>
        <p:nvSpPr>
          <p:cNvPr id="5" name="Footer Placeholder 4">
            <a:extLst>
              <a:ext uri="{FF2B5EF4-FFF2-40B4-BE49-F238E27FC236}">
                <a16:creationId xmlns:a16="http://schemas.microsoft.com/office/drawing/2014/main" id="{AD76F806-F6D2-2746-89EE-47977E003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2C79530-4176-DF44-AB84-646CCCDBD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4111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teachingworks.org/work-of-teaching/high-leverage-practic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ceedar.education.ufl.edu/wp-content/uploads/2017/11/HLP-Crosswalk-with-PSEL1.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ceedar.education.ufl.edu/high-leverage-practices/" TargetMode="External"/><Relationship Id="rId4" Type="http://schemas.openxmlformats.org/officeDocument/2006/relationships/hyperlink" Target="https://highleveragepractices.org/"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177%2F07342829050230040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dx.doi.org/10.1177/002221940731358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981200"/>
            <a:ext cx="8534400" cy="3140312"/>
          </a:xfrm>
        </p:spPr>
        <p:txBody>
          <a:bodyPr>
            <a:normAutofit fontScale="90000"/>
          </a:bodyPr>
          <a:lstStyle/>
          <a:p>
            <a:pPr algn="ctr">
              <a:lnSpc>
                <a:spcPct val="100000"/>
              </a:lnSpc>
            </a:pPr>
            <a:br>
              <a:rPr lang="en-US" sz="5300" dirty="0"/>
            </a:br>
            <a:r>
              <a:rPr lang="en-US" sz="5300" dirty="0"/>
              <a:t>High-Leverage Practices </a:t>
            </a:r>
            <a:br>
              <a:rPr lang="en-US" sz="5300" dirty="0"/>
            </a:br>
            <a:br>
              <a:rPr lang="en-US" sz="5300" dirty="0"/>
            </a:br>
            <a:r>
              <a:rPr lang="en-US" sz="4000" dirty="0"/>
              <a:t>Introduction to High-Leverage Practices Through a Multi-Tiered System of Supports</a:t>
            </a:r>
            <a:br>
              <a:rPr lang="en-US" sz="3200" dirty="0"/>
            </a:br>
            <a:br>
              <a:rPr lang="en-US" sz="3200" dirty="0"/>
            </a:br>
            <a:r>
              <a:rPr lang="en-US" sz="3200" dirty="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2094188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A87815-0C10-F04E-9C6F-1EE5A2D34C0E}"/>
              </a:ext>
            </a:extLst>
          </p:cNvPr>
          <p:cNvSpPr>
            <a:spLocks noGrp="1"/>
          </p:cNvSpPr>
          <p:nvPr>
            <p:ph type="title"/>
          </p:nvPr>
        </p:nvSpPr>
        <p:spPr/>
        <p:txBody>
          <a:bodyPr/>
          <a:lstStyle/>
          <a:p>
            <a:r>
              <a:rPr lang="en-US" dirty="0"/>
              <a:t>What Are HLPs?</a:t>
            </a:r>
          </a:p>
        </p:txBody>
      </p:sp>
    </p:spTree>
    <p:extLst>
      <p:ext uri="{BB962C8B-B14F-4D97-AF65-F5344CB8AC3E}">
        <p14:creationId xmlns:p14="http://schemas.microsoft.com/office/powerpoint/2010/main" val="59514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High-Leverage Practices</a:t>
            </a:r>
          </a:p>
        </p:txBody>
      </p:sp>
      <p:sp>
        <p:nvSpPr>
          <p:cNvPr id="3" name="Content Placeholder 2"/>
          <p:cNvSpPr>
            <a:spLocks noGrp="1"/>
          </p:cNvSpPr>
          <p:nvPr>
            <p:ph idx="1"/>
          </p:nvPr>
        </p:nvSpPr>
        <p:spPr/>
        <p:txBody>
          <a:bodyPr>
            <a:normAutofit/>
          </a:bodyPr>
          <a:lstStyle/>
          <a:p>
            <a:pPr>
              <a:lnSpc>
                <a:spcPct val="100000"/>
              </a:lnSpc>
            </a:pPr>
            <a:r>
              <a:rPr lang="en-US" dirty="0"/>
              <a:t>HLPs are identified as </a:t>
            </a:r>
            <a:r>
              <a:rPr lang="en-US" b="1" dirty="0">
                <a:solidFill>
                  <a:schemeClr val="accent6">
                    <a:lumMod val="50000"/>
                  </a:schemeClr>
                </a:solidFill>
              </a:rPr>
              <a:t>specific teacher practices</a:t>
            </a:r>
            <a:r>
              <a:rPr lang="en-US" dirty="0"/>
              <a:t> that are likely to result in </a:t>
            </a:r>
            <a:r>
              <a:rPr lang="en-US" b="1" dirty="0">
                <a:solidFill>
                  <a:schemeClr val="accent5">
                    <a:lumMod val="75000"/>
                  </a:schemeClr>
                </a:solidFill>
              </a:rPr>
              <a:t>improved student outcomes.</a:t>
            </a:r>
          </a:p>
          <a:p>
            <a:pPr>
              <a:spcBef>
                <a:spcPts val="1200"/>
              </a:spcBef>
            </a:pPr>
            <a:r>
              <a:rPr lang="en-US" dirty="0"/>
              <a:t>“The HLPs can become the foundation of a cohesive, practice-based teacher education curriculum that incorporates repeated, scaffolded, effective opportunities . . .” (McLeskey et al., 2017, 9).</a:t>
            </a:r>
          </a:p>
          <a:p>
            <a:endParaRPr lang="en-US" dirty="0"/>
          </a:p>
        </p:txBody>
      </p:sp>
    </p:spTree>
    <p:extLst>
      <p:ext uri="{BB962C8B-B14F-4D97-AF65-F5344CB8AC3E}">
        <p14:creationId xmlns:p14="http://schemas.microsoft.com/office/powerpoint/2010/main" val="28850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HLPs Are . . .</a:t>
            </a:r>
          </a:p>
        </p:txBody>
      </p:sp>
      <p:pic>
        <p:nvPicPr>
          <p:cNvPr id="4" name="Content Placeholder 3" descr="Image of the word Essential"/>
          <p:cNvPicPr>
            <a:picLocks noGrp="1" noChangeAspect="1"/>
          </p:cNvPicPr>
          <p:nvPr>
            <p:ph idx="1"/>
          </p:nvPr>
        </p:nvPicPr>
        <p:blipFill>
          <a:blip r:embed="rId3"/>
          <a:stretch>
            <a:fillRect/>
          </a:stretch>
        </p:blipFill>
        <p:spPr>
          <a:xfrm>
            <a:off x="3657601" y="2130624"/>
            <a:ext cx="4955983" cy="1174353"/>
          </a:xfrm>
          <a:prstGeom prst="rect">
            <a:avLst/>
          </a:prstGeom>
        </p:spPr>
      </p:pic>
      <p:pic>
        <p:nvPicPr>
          <p:cNvPr id="5" name="Picture 4" descr="Image of the word focus with arrows pointing to it."/>
          <p:cNvPicPr>
            <a:picLocks noChangeAspect="1"/>
          </p:cNvPicPr>
          <p:nvPr/>
        </p:nvPicPr>
        <p:blipFill>
          <a:blip r:embed="rId4"/>
          <a:stretch>
            <a:fillRect/>
          </a:stretch>
        </p:blipFill>
        <p:spPr>
          <a:xfrm>
            <a:off x="2286000" y="4140200"/>
            <a:ext cx="3276600" cy="2184400"/>
          </a:xfrm>
          <a:prstGeom prst="rect">
            <a:avLst/>
          </a:prstGeom>
        </p:spPr>
      </p:pic>
      <p:pic>
        <p:nvPicPr>
          <p:cNvPr id="6" name="Picture 5" descr="Two images showing someone practicing basketball. "/>
          <p:cNvPicPr>
            <a:picLocks noChangeAspect="1"/>
          </p:cNvPicPr>
          <p:nvPr/>
        </p:nvPicPr>
        <p:blipFill>
          <a:blip r:embed="rId5"/>
          <a:stretch>
            <a:fillRect/>
          </a:stretch>
        </p:blipFill>
        <p:spPr>
          <a:xfrm>
            <a:off x="6096001" y="3742208"/>
            <a:ext cx="4154391" cy="3115793"/>
          </a:xfrm>
          <a:prstGeom prst="rect">
            <a:avLst/>
          </a:prstGeom>
        </p:spPr>
      </p:pic>
    </p:spTree>
    <p:extLst>
      <p:ext uri="{BB962C8B-B14F-4D97-AF65-F5344CB8AC3E}">
        <p14:creationId xmlns:p14="http://schemas.microsoft.com/office/powerpoint/2010/main" val="48653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Categories</a:t>
            </a:r>
          </a:p>
        </p:txBody>
      </p:sp>
      <p:pic>
        <p:nvPicPr>
          <p:cNvPr id="15" name="Content Placeholder 14" descr="Visual highlighting the four categories of high-leverage practices. The four categories are collaboration, assessment, instruction, and social and emotional behavior. ">
            <a:extLst>
              <a:ext uri="{FF2B5EF4-FFF2-40B4-BE49-F238E27FC236}">
                <a16:creationId xmlns:a16="http://schemas.microsoft.com/office/drawing/2014/main" id="{4A4B2700-AB70-8D46-A9A8-992E366B95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88803" y="1825625"/>
            <a:ext cx="6014394" cy="4351338"/>
          </a:xfrm>
        </p:spPr>
      </p:pic>
    </p:spTree>
    <p:extLst>
      <p:ext uri="{BB962C8B-B14F-4D97-AF65-F5344CB8AC3E}">
        <p14:creationId xmlns:p14="http://schemas.microsoft.com/office/powerpoint/2010/main" val="245375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374CC-8AB6-4C78-A61D-78FCCDB41279}"/>
              </a:ext>
            </a:extLst>
          </p:cNvPr>
          <p:cNvSpPr>
            <a:spLocks noGrp="1"/>
          </p:cNvSpPr>
          <p:nvPr>
            <p:ph type="title"/>
          </p:nvPr>
        </p:nvSpPr>
        <p:spPr/>
        <p:txBody>
          <a:bodyPr/>
          <a:lstStyle/>
          <a:p>
            <a:r>
              <a:rPr lang="en-US" dirty="0"/>
              <a:t>Benefits of HLPs</a:t>
            </a:r>
          </a:p>
        </p:txBody>
      </p:sp>
      <p:sp>
        <p:nvSpPr>
          <p:cNvPr id="3" name="Content Placeholder 2">
            <a:extLst>
              <a:ext uri="{FF2B5EF4-FFF2-40B4-BE49-F238E27FC236}">
                <a16:creationId xmlns:a16="http://schemas.microsoft.com/office/drawing/2014/main" id="{9B2397A2-A641-4147-B41A-1A41E20AE166}"/>
              </a:ext>
            </a:extLst>
          </p:cNvPr>
          <p:cNvSpPr>
            <a:spLocks noGrp="1"/>
          </p:cNvSpPr>
          <p:nvPr>
            <p:ph idx="1"/>
          </p:nvPr>
        </p:nvSpPr>
        <p:spPr/>
        <p:txBody>
          <a:bodyPr/>
          <a:lstStyle/>
          <a:p>
            <a:r>
              <a:rPr lang="en-US" dirty="0"/>
              <a:t>Appropriate for all learners</a:t>
            </a:r>
          </a:p>
          <a:p>
            <a:pPr>
              <a:spcBef>
                <a:spcPts val="1800"/>
              </a:spcBef>
            </a:pPr>
            <a:r>
              <a:rPr lang="en-US" dirty="0"/>
              <a:t>Useful across content and subject areas</a:t>
            </a:r>
          </a:p>
          <a:p>
            <a:pPr>
              <a:spcBef>
                <a:spcPts val="1800"/>
              </a:spcBef>
            </a:pPr>
            <a:r>
              <a:rPr lang="en-US" dirty="0"/>
              <a:t>Established evidence base</a:t>
            </a:r>
          </a:p>
        </p:txBody>
      </p:sp>
    </p:spTree>
    <p:extLst>
      <p:ext uri="{BB962C8B-B14F-4D97-AF65-F5344CB8AC3E}">
        <p14:creationId xmlns:p14="http://schemas.microsoft.com/office/powerpoint/2010/main" val="105863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96F7AF-3BB7-4E6F-A06D-C4DDB70AF430}"/>
              </a:ext>
            </a:extLst>
          </p:cNvPr>
          <p:cNvSpPr>
            <a:spLocks noGrp="1"/>
          </p:cNvSpPr>
          <p:nvPr>
            <p:ph type="title"/>
          </p:nvPr>
        </p:nvSpPr>
        <p:spPr/>
        <p:txBody>
          <a:bodyPr>
            <a:normAutofit/>
          </a:bodyPr>
          <a:lstStyle/>
          <a:p>
            <a:r>
              <a:rPr lang="en-US" b="1" dirty="0"/>
              <a:t>Poll Time!</a:t>
            </a:r>
          </a:p>
        </p:txBody>
      </p:sp>
      <p:sp>
        <p:nvSpPr>
          <p:cNvPr id="4" name="Content Placeholder 3">
            <a:extLst>
              <a:ext uri="{FF2B5EF4-FFF2-40B4-BE49-F238E27FC236}">
                <a16:creationId xmlns:a16="http://schemas.microsoft.com/office/drawing/2014/main" id="{E15E76A7-5B47-47B8-B6A7-D0FE3A7D964B}"/>
              </a:ext>
            </a:extLst>
          </p:cNvPr>
          <p:cNvSpPr>
            <a:spLocks noGrp="1"/>
          </p:cNvSpPr>
          <p:nvPr>
            <p:ph idx="1"/>
          </p:nvPr>
        </p:nvSpPr>
        <p:spPr/>
        <p:txBody>
          <a:bodyPr/>
          <a:lstStyle/>
          <a:p>
            <a:pPr marL="0" indent="0">
              <a:buNone/>
            </a:pPr>
            <a:r>
              <a:rPr lang="en-US" dirty="0"/>
              <a:t>Which of the HLP categories are you most excited to learn about? </a:t>
            </a:r>
          </a:p>
          <a:p>
            <a:r>
              <a:rPr lang="en-US" dirty="0"/>
              <a:t>Collaboration</a:t>
            </a:r>
          </a:p>
          <a:p>
            <a:r>
              <a:rPr lang="en-US" dirty="0"/>
              <a:t>Assessment</a:t>
            </a:r>
          </a:p>
          <a:p>
            <a:r>
              <a:rPr lang="en-US" dirty="0"/>
              <a:t>Social/Behavioral</a:t>
            </a:r>
          </a:p>
          <a:p>
            <a:r>
              <a:rPr lang="en-US" dirty="0"/>
              <a:t>Instruction</a:t>
            </a:r>
          </a:p>
          <a:p>
            <a:endParaRPr lang="en-US" dirty="0"/>
          </a:p>
        </p:txBody>
      </p:sp>
      <p:sp>
        <p:nvSpPr>
          <p:cNvPr id="5" name="Content Placeholder 2">
            <a:extLst>
              <a:ext uri="{FF2B5EF4-FFF2-40B4-BE49-F238E27FC236}">
                <a16:creationId xmlns:a16="http://schemas.microsoft.com/office/drawing/2014/main" id="{9B2397A2-A641-4147-B41A-1A41E20AE166}"/>
              </a:ext>
            </a:extLst>
          </p:cNvPr>
          <p:cNvSpPr txBox="1">
            <a:spLocks/>
          </p:cNvSpPr>
          <p:nvPr/>
        </p:nvSpPr>
        <p:spPr>
          <a:xfrm>
            <a:off x="3977640" y="1938429"/>
            <a:ext cx="8229600" cy="4625609"/>
          </a:xfrm>
          <a:prstGeom prst="rect">
            <a:avLst/>
          </a:prstGeom>
        </p:spPr>
        <p:txBody>
          <a:bodyPr vert="horz" lIns="54864" tIns="91440" rtlCol="0" anchor="t">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785"/>
            <a:endParaRPr lang="en-US" dirty="0">
              <a:solidFill>
                <a:srgbClr val="FF0000"/>
              </a:solidFill>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19588" y="5084626"/>
            <a:ext cx="3552825" cy="128587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63001" y="115566"/>
            <a:ext cx="1828959" cy="1822862"/>
          </a:xfrm>
          <a:prstGeom prst="rect">
            <a:avLst/>
          </a:prstGeom>
        </p:spPr>
      </p:pic>
    </p:spTree>
    <p:extLst>
      <p:ext uri="{BB962C8B-B14F-4D97-AF65-F5344CB8AC3E}">
        <p14:creationId xmlns:p14="http://schemas.microsoft.com/office/powerpoint/2010/main" val="1986308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23DFE-0DAB-A24B-88F1-BE9CAC6D7BA5}"/>
              </a:ext>
            </a:extLst>
          </p:cNvPr>
          <p:cNvSpPr>
            <a:spLocks noGrp="1"/>
          </p:cNvSpPr>
          <p:nvPr>
            <p:ph type="title"/>
          </p:nvPr>
        </p:nvSpPr>
        <p:spPr/>
        <p:txBody>
          <a:bodyPr>
            <a:normAutofit/>
          </a:bodyPr>
          <a:lstStyle/>
          <a:p>
            <a:r>
              <a:rPr lang="en-US" sz="4800" dirty="0"/>
              <a:t>How Do HLPs and MTSS Relate/</a:t>
            </a:r>
            <a:br>
              <a:rPr lang="en-US" sz="4800" dirty="0"/>
            </a:br>
            <a:r>
              <a:rPr lang="en-US" sz="4800" dirty="0"/>
              <a:t>Work Together?</a:t>
            </a:r>
          </a:p>
        </p:txBody>
      </p:sp>
    </p:spTree>
    <p:extLst>
      <p:ext uri="{BB962C8B-B14F-4D97-AF65-F5344CB8AC3E}">
        <p14:creationId xmlns:p14="http://schemas.microsoft.com/office/powerpoint/2010/main" val="244421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87B8-3C6C-4D85-8D4E-97DCDD52D268}"/>
              </a:ext>
            </a:extLst>
          </p:cNvPr>
          <p:cNvSpPr>
            <a:spLocks noGrp="1"/>
          </p:cNvSpPr>
          <p:nvPr>
            <p:ph type="title"/>
          </p:nvPr>
        </p:nvSpPr>
        <p:spPr/>
        <p:txBody>
          <a:bodyPr/>
          <a:lstStyle/>
          <a:p>
            <a:r>
              <a:rPr lang="en-US" dirty="0">
                <a:cs typeface="Arial" panose="020B0604020202020204" pitchFamily="34" charset="0"/>
              </a:rPr>
              <a:t>MTSS: Integrating the </a:t>
            </a:r>
            <a:r>
              <a:rPr lang="en-US" i="1" dirty="0">
                <a:cs typeface="Arial" panose="020B0604020202020204" pitchFamily="34" charset="0"/>
              </a:rPr>
              <a:t>What</a:t>
            </a:r>
            <a:r>
              <a:rPr lang="en-US" dirty="0">
                <a:cs typeface="Arial" panose="020B0604020202020204" pitchFamily="34" charset="0"/>
              </a:rPr>
              <a:t> and the </a:t>
            </a:r>
            <a:r>
              <a:rPr lang="en-US" i="1" dirty="0">
                <a:cs typeface="Arial" panose="020B0604020202020204" pitchFamily="34" charset="0"/>
              </a:rPr>
              <a:t>How</a:t>
            </a:r>
            <a:endParaRPr lang="en-US" dirty="0"/>
          </a:p>
        </p:txBody>
      </p:sp>
      <p:sp>
        <p:nvSpPr>
          <p:cNvPr id="3" name="Content Placeholder 2">
            <a:extLst>
              <a:ext uri="{FF2B5EF4-FFF2-40B4-BE49-F238E27FC236}">
                <a16:creationId xmlns:a16="http://schemas.microsoft.com/office/drawing/2014/main" id="{531038C3-F161-4A1B-AD5D-AABBF15BA0CA}"/>
              </a:ext>
            </a:extLst>
          </p:cNvPr>
          <p:cNvSpPr>
            <a:spLocks noGrp="1"/>
          </p:cNvSpPr>
          <p:nvPr>
            <p:ph idx="1"/>
          </p:nvPr>
        </p:nvSpPr>
        <p:spPr/>
        <p:txBody>
          <a:bodyPr/>
          <a:lstStyle/>
          <a:p>
            <a:pPr marL="0" indent="0">
              <a:buNone/>
            </a:pPr>
            <a:r>
              <a:rPr lang="en-US" sz="2400" b="1" dirty="0">
                <a:solidFill>
                  <a:srgbClr val="44883E"/>
                </a:solidFill>
                <a:latin typeface="Arial" panose="020B0604020202020204" pitchFamily="34" charset="0"/>
                <a:cs typeface="Arial" panose="020B0604020202020204" pitchFamily="34" charset="0"/>
              </a:rPr>
              <a:t>Integrating the essential components of Georgia’s Tiered System of Supports for Students with Georgia’s Systems of </a:t>
            </a:r>
            <a:br>
              <a:rPr lang="en-US" sz="2400" b="1" dirty="0">
                <a:solidFill>
                  <a:srgbClr val="44883E"/>
                </a:solidFill>
                <a:latin typeface="Arial" panose="020B0604020202020204" pitchFamily="34" charset="0"/>
                <a:cs typeface="Arial" panose="020B0604020202020204" pitchFamily="34" charset="0"/>
              </a:rPr>
            </a:br>
            <a:r>
              <a:rPr lang="en-US" sz="2400" b="1" dirty="0">
                <a:solidFill>
                  <a:srgbClr val="44883E"/>
                </a:solidFill>
                <a:latin typeface="Arial" panose="020B0604020202020204" pitchFamily="34" charset="0"/>
                <a:cs typeface="Arial" panose="020B0604020202020204" pitchFamily="34" charset="0"/>
              </a:rPr>
              <a:t>Continuous Improvement</a:t>
            </a:r>
          </a:p>
          <a:p>
            <a:endParaRPr lang="en-US" dirty="0"/>
          </a:p>
        </p:txBody>
      </p:sp>
      <p:pic>
        <p:nvPicPr>
          <p:cNvPr id="4" name="Content Placeholder 11" descr="Image showing overlapping circles between the Georgia MTSS Framework and Georgia's System of whole child continuous improvement. The MTSS framework includes screening, progress monitoring, data-based decision making, a multilevel prevention system, and infrastructure. The whole child framework is an ongoing process that  begins with identify needs, select interventions, plan implementation, implement plan, and evaluate progress. The inner circle includes the words &quot;Whole Child,&quot; &quot;Ready to Learn,&quot; &quot;Ready to Live,&quot; and &quot;Ready to Lead.&quot; Outside this circle are 'Effective Leadership,&quot; &quot;Professional Capacity,&quot; &quot;Supportive Learning Environment,&quot; and &quot;Family &amp; Community Engagement.">
            <a:extLst>
              <a:ext uri="{FF2B5EF4-FFF2-40B4-BE49-F238E27FC236}">
                <a16:creationId xmlns:a16="http://schemas.microsoft.com/office/drawing/2014/main" id="{AABB09B9-CBB3-4BD7-AE87-34FD3E09F7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2110" y="3342861"/>
            <a:ext cx="5607780" cy="3142757"/>
          </a:xfrm>
          <a:prstGeom prst="rect">
            <a:avLst/>
          </a:prstGeom>
        </p:spPr>
      </p:pic>
    </p:spTree>
    <p:extLst>
      <p:ext uri="{BB962C8B-B14F-4D97-AF65-F5344CB8AC3E}">
        <p14:creationId xmlns:p14="http://schemas.microsoft.com/office/powerpoint/2010/main" val="219764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olor coded visual corresponding to Georgia's multilevel prevention system.&#10;Tier I (primary level of prevention: instruction/core curriculum), 80% of students, corresponds to the color green.&#10;Tier II (secondary level of prevention: intervention), 15% of students, corresponds to the color yellow.&#10;Tier III (tertiary level of prevention: intensive intervention), 3% to 5% of students, corresponds to the color red. SST also corresponds to this color."/>
          <p:cNvGraphicFramePr/>
          <p:nvPr>
            <p:extLst>
              <p:ext uri="{D42A27DB-BD31-4B8C-83A1-F6EECF244321}">
                <p14:modId xmlns:p14="http://schemas.microsoft.com/office/powerpoint/2010/main" val="1462858018"/>
              </p:ext>
            </p:extLst>
          </p:nvPr>
        </p:nvGraphicFramePr>
        <p:xfrm>
          <a:off x="2474027" y="1690690"/>
          <a:ext cx="7565323" cy="4045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p:cNvSpPr/>
          <p:nvPr/>
        </p:nvSpPr>
        <p:spPr>
          <a:xfrm>
            <a:off x="6008826" y="1676689"/>
            <a:ext cx="461603" cy="4059093"/>
          </a:xfrm>
          <a:prstGeom prst="triangle">
            <a:avLst/>
          </a:prstGeom>
          <a:solidFill>
            <a:schemeClr val="tx2">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defRPr/>
            </a:pPr>
            <a:r>
              <a:rPr lang="en-US" sz="1350" dirty="0">
                <a:solidFill>
                  <a:prstClr val="white"/>
                </a:solidFill>
                <a:latin typeface="Calibri"/>
              </a:rPr>
              <a:t>SWD, EL, Gifted</a:t>
            </a:r>
          </a:p>
        </p:txBody>
      </p:sp>
      <p:sp>
        <p:nvSpPr>
          <p:cNvPr id="8" name="Text Box 7"/>
          <p:cNvSpPr txBox="1">
            <a:spLocks noChangeArrowheads="1"/>
          </p:cNvSpPr>
          <p:nvPr/>
        </p:nvSpPr>
        <p:spPr bwMode="auto">
          <a:xfrm>
            <a:off x="6899068" y="4149780"/>
            <a:ext cx="2215933" cy="715581"/>
          </a:xfrm>
          <a:prstGeom prst="rect">
            <a:avLst/>
          </a:prstGeom>
          <a:solidFill>
            <a:schemeClr val="bg1"/>
          </a:solidFill>
          <a:ln w="9525">
            <a:solidFill>
              <a:srgbClr val="000000"/>
            </a:solidFill>
            <a:miter lim="800000"/>
            <a:headEnd/>
            <a:tailEnd/>
          </a:ln>
        </p:spPr>
        <p:txBody>
          <a:bodyPr wrap="square">
            <a:spAutoFit/>
          </a:bodyPr>
          <a:lstStyle/>
          <a:p>
            <a:pPr algn="ctr" defTabSz="685800">
              <a:defRPr/>
            </a:pPr>
            <a:r>
              <a:rPr lang="en-US" sz="1350" b="1" dirty="0">
                <a:solidFill>
                  <a:srgbClr val="000000"/>
                </a:solidFill>
                <a:latin typeface="Calibri"/>
              </a:rPr>
              <a:t>Tier I: Primary Level </a:t>
            </a:r>
            <a:br>
              <a:rPr lang="en-US" sz="1350" b="1" dirty="0">
                <a:solidFill>
                  <a:srgbClr val="000000"/>
                </a:solidFill>
                <a:latin typeface="Calibri"/>
              </a:rPr>
            </a:br>
            <a:r>
              <a:rPr lang="en-US" sz="1350" b="1" dirty="0">
                <a:solidFill>
                  <a:srgbClr val="000000"/>
                </a:solidFill>
                <a:latin typeface="Calibri"/>
              </a:rPr>
              <a:t>of Prevention: Instruction/ Core Curriculum</a:t>
            </a:r>
          </a:p>
        </p:txBody>
      </p:sp>
      <p:sp>
        <p:nvSpPr>
          <p:cNvPr id="9" name="Text Box 11"/>
          <p:cNvSpPr txBox="1">
            <a:spLocks noChangeArrowheads="1"/>
          </p:cNvSpPr>
          <p:nvPr/>
        </p:nvSpPr>
        <p:spPr bwMode="auto">
          <a:xfrm>
            <a:off x="6899067" y="2156273"/>
            <a:ext cx="2038860" cy="715581"/>
          </a:xfrm>
          <a:prstGeom prst="rect">
            <a:avLst/>
          </a:prstGeom>
          <a:solidFill>
            <a:schemeClr val="bg1"/>
          </a:solidFill>
          <a:ln w="9525">
            <a:solidFill>
              <a:srgbClr val="000000"/>
            </a:solidFill>
            <a:miter lim="800000"/>
            <a:headEnd/>
            <a:tailEnd/>
          </a:ln>
        </p:spPr>
        <p:txBody>
          <a:bodyPr wrap="square" lIns="34290" rIns="34290">
            <a:spAutoFit/>
          </a:bodyPr>
          <a:lstStyle/>
          <a:p>
            <a:pPr algn="ctr" defTabSz="685800">
              <a:defRPr/>
            </a:pPr>
            <a:r>
              <a:rPr lang="en-US" sz="1350" b="1" dirty="0">
                <a:solidFill>
                  <a:srgbClr val="000000"/>
                </a:solidFill>
                <a:latin typeface="Calibri"/>
              </a:rPr>
              <a:t>Tier III: Tertiary Level </a:t>
            </a:r>
            <a:br>
              <a:rPr lang="en-US" sz="1350" b="1" dirty="0">
                <a:solidFill>
                  <a:srgbClr val="000000"/>
                </a:solidFill>
                <a:latin typeface="Calibri"/>
              </a:rPr>
            </a:br>
            <a:r>
              <a:rPr lang="en-US" sz="1350" b="1" dirty="0">
                <a:solidFill>
                  <a:srgbClr val="000000"/>
                </a:solidFill>
                <a:latin typeface="Calibri"/>
              </a:rPr>
              <a:t>of Prevention: Intensive Intervention</a:t>
            </a:r>
          </a:p>
        </p:txBody>
      </p:sp>
      <p:sp>
        <p:nvSpPr>
          <p:cNvPr id="10" name="Text Box 10"/>
          <p:cNvSpPr txBox="1">
            <a:spLocks noChangeArrowheads="1"/>
          </p:cNvSpPr>
          <p:nvPr/>
        </p:nvSpPr>
        <p:spPr bwMode="auto">
          <a:xfrm>
            <a:off x="6899067" y="3148901"/>
            <a:ext cx="2171340" cy="507831"/>
          </a:xfrm>
          <a:prstGeom prst="rect">
            <a:avLst/>
          </a:prstGeom>
          <a:solidFill>
            <a:schemeClr val="bg1"/>
          </a:solidFill>
          <a:ln w="9525">
            <a:solidFill>
              <a:srgbClr val="000000"/>
            </a:solidFill>
            <a:miter lim="800000"/>
            <a:headEnd/>
            <a:tailEnd/>
          </a:ln>
        </p:spPr>
        <p:txBody>
          <a:bodyPr wrap="square">
            <a:spAutoFit/>
          </a:bodyPr>
          <a:lstStyle/>
          <a:p>
            <a:pPr algn="ctr" defTabSz="685800">
              <a:defRPr/>
            </a:pPr>
            <a:r>
              <a:rPr lang="en-US" sz="1350" b="1" dirty="0">
                <a:solidFill>
                  <a:srgbClr val="000000"/>
                </a:solidFill>
                <a:latin typeface="Calibri"/>
              </a:rPr>
              <a:t>Tier II: Secondary Level </a:t>
            </a:r>
            <a:br>
              <a:rPr lang="en-US" sz="1350" b="1" dirty="0">
                <a:solidFill>
                  <a:srgbClr val="000000"/>
                </a:solidFill>
                <a:latin typeface="Calibri"/>
              </a:rPr>
            </a:br>
            <a:r>
              <a:rPr lang="en-US" sz="1350" b="1" dirty="0">
                <a:solidFill>
                  <a:srgbClr val="000000"/>
                </a:solidFill>
                <a:latin typeface="Calibri"/>
              </a:rPr>
              <a:t>of Prevention: Intervention</a:t>
            </a:r>
          </a:p>
        </p:txBody>
      </p:sp>
      <p:sp>
        <p:nvSpPr>
          <p:cNvPr id="2" name="Rectangle 1"/>
          <p:cNvSpPr/>
          <p:nvPr/>
        </p:nvSpPr>
        <p:spPr>
          <a:xfrm>
            <a:off x="4445505" y="1932961"/>
            <a:ext cx="1250762" cy="461665"/>
          </a:xfrm>
          <a:prstGeom prst="rect">
            <a:avLst/>
          </a:prstGeom>
        </p:spPr>
        <p:txBody>
          <a:bodyPr wrap="square">
            <a:spAutoFit/>
          </a:bodyPr>
          <a:lstStyle/>
          <a:p>
            <a:pPr algn="ctr" defTabSz="685800">
              <a:defRPr/>
            </a:pPr>
            <a:r>
              <a:rPr lang="en-US" sz="1200" b="1" dirty="0">
                <a:solidFill>
                  <a:prstClr val="black"/>
                </a:solidFill>
                <a:latin typeface="Calibri"/>
              </a:rPr>
              <a:t>3% to 5% of students</a:t>
            </a:r>
            <a:endParaRPr lang="en-US" sz="1200" dirty="0">
              <a:solidFill>
                <a:prstClr val="black"/>
              </a:solidFill>
              <a:latin typeface="Calibri"/>
            </a:endParaRPr>
          </a:p>
        </p:txBody>
      </p:sp>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5499239" y="2225183"/>
            <a:ext cx="391806" cy="0"/>
          </a:xfrm>
          <a:prstGeom prst="straightConnector1">
            <a:avLst/>
          </a:prstGeom>
          <a:ln w="158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302157" y="4410026"/>
            <a:ext cx="1256771" cy="276999"/>
          </a:xfrm>
          <a:prstGeom prst="rect">
            <a:avLst/>
          </a:prstGeom>
        </p:spPr>
        <p:txBody>
          <a:bodyPr wrap="square">
            <a:spAutoFit/>
          </a:bodyPr>
          <a:lstStyle/>
          <a:p>
            <a:pPr algn="ctr" defTabSz="685800">
              <a:defRPr/>
            </a:pPr>
            <a:r>
              <a:rPr lang="en-US" sz="1200" b="1" dirty="0">
                <a:solidFill>
                  <a:prstClr val="black"/>
                </a:solidFill>
                <a:latin typeface="Calibri"/>
              </a:rPr>
              <a:t>80% of students</a:t>
            </a:r>
            <a:endParaRPr lang="en-US" sz="1200" dirty="0">
              <a:solidFill>
                <a:prstClr val="black"/>
              </a:solidFill>
              <a:latin typeface="Calibri"/>
            </a:endParaRPr>
          </a:p>
        </p:txBody>
      </p:sp>
      <p:cxnSp>
        <p:nvCxnSpPr>
          <p:cNvPr id="14" name="Straight Arrow Connector 13">
            <a:extLst>
              <a:ext uri="{C183D7F6-B498-43B3-948B-1728B52AA6E4}">
                <adec:decorative xmlns:adec="http://schemas.microsoft.com/office/drawing/2017/decorative" val="1"/>
              </a:ext>
            </a:extLst>
          </p:cNvPr>
          <p:cNvCxnSpPr>
            <a:cxnSpLocks/>
          </p:cNvCxnSpPr>
          <p:nvPr/>
        </p:nvCxnSpPr>
        <p:spPr>
          <a:xfrm>
            <a:off x="3525423" y="4545880"/>
            <a:ext cx="57003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353338" y="3084269"/>
            <a:ext cx="1207446" cy="276999"/>
          </a:xfrm>
          <a:prstGeom prst="rect">
            <a:avLst/>
          </a:prstGeom>
        </p:spPr>
        <p:txBody>
          <a:bodyPr wrap="none">
            <a:spAutoFit/>
          </a:bodyPr>
          <a:lstStyle/>
          <a:p>
            <a:pPr algn="ctr" defTabSz="685800">
              <a:defRPr/>
            </a:pPr>
            <a:r>
              <a:rPr lang="en-US" sz="1200" b="1" dirty="0">
                <a:solidFill>
                  <a:prstClr val="black"/>
                </a:solidFill>
                <a:latin typeface="Calibri"/>
              </a:rPr>
              <a:t>15% of students</a:t>
            </a:r>
            <a:endParaRPr lang="en-US" sz="1200" dirty="0">
              <a:solidFill>
                <a:prstClr val="black"/>
              </a:solidFill>
              <a:latin typeface="Calibri"/>
            </a:endParaRPr>
          </a:p>
        </p:txBody>
      </p:sp>
      <p:cxnSp>
        <p:nvCxnSpPr>
          <p:cNvPr id="18" name="Straight Arrow Connector 17">
            <a:extLst>
              <a:ext uri="{C183D7F6-B498-43B3-948B-1728B52AA6E4}">
                <adec:decorative xmlns:adec="http://schemas.microsoft.com/office/drawing/2017/decorative" val="1"/>
              </a:ext>
            </a:extLst>
          </p:cNvPr>
          <p:cNvCxnSpPr/>
          <p:nvPr/>
        </p:nvCxnSpPr>
        <p:spPr>
          <a:xfrm>
            <a:off x="4619493" y="3222767"/>
            <a:ext cx="50725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34047" y="5842488"/>
            <a:ext cx="5703880" cy="369332"/>
          </a:xfrm>
          <a:prstGeom prst="rect">
            <a:avLst/>
          </a:prstGeom>
          <a:noFill/>
        </p:spPr>
        <p:txBody>
          <a:bodyPr wrap="square" rtlCol="0">
            <a:spAutoFit/>
          </a:bodyPr>
          <a:lstStyle/>
          <a:p>
            <a:pPr algn="ctr" defTabSz="685800">
              <a:defRPr/>
            </a:pPr>
            <a:r>
              <a:rPr lang="en-US" b="1" dirty="0">
                <a:solidFill>
                  <a:srgbClr val="4472C4">
                    <a:lumMod val="75000"/>
                  </a:srgbClr>
                </a:solidFill>
                <a:latin typeface="Calibri"/>
              </a:rPr>
              <a:t>Students receive services at all levels, depending on need.</a:t>
            </a:r>
          </a:p>
        </p:txBody>
      </p:sp>
      <p:sp>
        <p:nvSpPr>
          <p:cNvPr id="19" name="Title 2">
            <a:extLst>
              <a:ext uri="{FF2B5EF4-FFF2-40B4-BE49-F238E27FC236}">
                <a16:creationId xmlns:a16="http://schemas.microsoft.com/office/drawing/2014/main" id="{9829D362-D5D4-4717-AA94-5AC9DB148EC3}"/>
              </a:ext>
            </a:extLst>
          </p:cNvPr>
          <p:cNvSpPr>
            <a:spLocks noGrp="1"/>
          </p:cNvSpPr>
          <p:nvPr>
            <p:ph type="title"/>
          </p:nvPr>
        </p:nvSpPr>
        <p:spPr/>
        <p:txBody>
          <a:bodyPr>
            <a:normAutofit/>
          </a:bodyPr>
          <a:lstStyle/>
          <a:p>
            <a:r>
              <a:rPr lang="en-US" dirty="0"/>
              <a:t>Georgia’s Multilevel Prevention System</a:t>
            </a:r>
          </a:p>
        </p:txBody>
      </p:sp>
      <p:sp>
        <p:nvSpPr>
          <p:cNvPr id="20" name="Text Box 7">
            <a:extLst>
              <a:ext uri="{FF2B5EF4-FFF2-40B4-BE49-F238E27FC236}">
                <a16:creationId xmlns:a16="http://schemas.microsoft.com/office/drawing/2014/main" id="{BB408FB2-EB1A-4195-86E5-AFAEEE61653E}"/>
              </a:ext>
            </a:extLst>
          </p:cNvPr>
          <p:cNvSpPr txBox="1">
            <a:spLocks noChangeArrowheads="1"/>
          </p:cNvSpPr>
          <p:nvPr/>
        </p:nvSpPr>
        <p:spPr bwMode="auto">
          <a:xfrm>
            <a:off x="4073072" y="2444309"/>
            <a:ext cx="975424" cy="300082"/>
          </a:xfrm>
          <a:prstGeom prst="rect">
            <a:avLst/>
          </a:prstGeom>
          <a:noFill/>
          <a:ln w="9525">
            <a:solidFill>
              <a:srgbClr val="000000"/>
            </a:solidFill>
            <a:miter lim="800000"/>
            <a:headEnd/>
            <a:tailEnd/>
          </a:ln>
        </p:spPr>
        <p:txBody>
          <a:bodyPr wrap="square">
            <a:spAutoFit/>
          </a:bodyPr>
          <a:lstStyle/>
          <a:p>
            <a:pPr algn="ctr" defTabSz="685800">
              <a:defRPr/>
            </a:pPr>
            <a:r>
              <a:rPr lang="en-US" sz="1350" b="1" dirty="0">
                <a:solidFill>
                  <a:srgbClr val="000000"/>
                </a:solidFill>
                <a:latin typeface="Calibri" panose="020F0502020204030204"/>
              </a:rPr>
              <a:t>SST</a:t>
            </a:r>
            <a:endParaRPr lang="en-US" sz="1350" dirty="0">
              <a:solidFill>
                <a:srgbClr val="000000"/>
              </a:solidFill>
              <a:latin typeface="Calibri" panose="020F0502020204030204"/>
            </a:endParaRPr>
          </a:p>
        </p:txBody>
      </p:sp>
      <p:cxnSp>
        <p:nvCxnSpPr>
          <p:cNvPr id="21" name="Straight Arrow Connector 20">
            <a:extLst>
              <a:ext uri="{FF2B5EF4-FFF2-40B4-BE49-F238E27FC236}">
                <a16:creationId xmlns:a16="http://schemas.microsoft.com/office/drawing/2014/main" id="{5652A809-4DC9-40D9-B177-042975C4CB6E}"/>
              </a:ext>
              <a:ext uri="{C183D7F6-B498-43B3-948B-1728B52AA6E4}">
                <adec:decorative xmlns:adec="http://schemas.microsoft.com/office/drawing/2017/decorative" val="1"/>
              </a:ext>
            </a:extLst>
          </p:cNvPr>
          <p:cNvCxnSpPr>
            <a:cxnSpLocks/>
          </p:cNvCxnSpPr>
          <p:nvPr/>
        </p:nvCxnSpPr>
        <p:spPr>
          <a:xfrm>
            <a:off x="5193211" y="2593678"/>
            <a:ext cx="604435"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32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9A387-0AE7-364F-BB73-774621927753}"/>
              </a:ext>
            </a:extLst>
          </p:cNvPr>
          <p:cNvSpPr>
            <a:spLocks noGrp="1"/>
          </p:cNvSpPr>
          <p:nvPr>
            <p:ph type="title"/>
          </p:nvPr>
        </p:nvSpPr>
        <p:spPr/>
        <p:txBody>
          <a:bodyPr/>
          <a:lstStyle/>
          <a:p>
            <a:r>
              <a:rPr lang="en-US" dirty="0"/>
              <a:t>MTSS and HLPs</a:t>
            </a:r>
            <a:endParaRPr lang="en-US" dirty="0">
              <a:solidFill>
                <a:srgbClr val="FF0000"/>
              </a:solidFill>
            </a:endParaRPr>
          </a:p>
        </p:txBody>
      </p:sp>
      <p:graphicFrame>
        <p:nvGraphicFramePr>
          <p:cNvPr id="6" name="Content Placeholder 5">
            <a:extLst>
              <a:ext uri="{FF2B5EF4-FFF2-40B4-BE49-F238E27FC236}">
                <a16:creationId xmlns:a16="http://schemas.microsoft.com/office/drawing/2014/main" id="{7C8DE580-A219-DA40-A40D-8684757B952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73049837"/>
              </p:ext>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triangle that represents students in each of the three tiers of MTSS.">
            <a:extLst>
              <a:ext uri="{FF2B5EF4-FFF2-40B4-BE49-F238E27FC236}">
                <a16:creationId xmlns:a16="http://schemas.microsoft.com/office/drawing/2014/main" id="{F287AE8C-1428-2C47-A831-5E77DAA381CC}"/>
              </a:ext>
            </a:extLst>
          </p:cNvPr>
          <p:cNvPicPr>
            <a:picLocks noChangeAspect="1"/>
          </p:cNvPicPr>
          <p:nvPr/>
        </p:nvPicPr>
        <p:blipFill>
          <a:blip r:embed="rId8"/>
          <a:stretch>
            <a:fillRect/>
          </a:stretch>
        </p:blipFill>
        <p:spPr>
          <a:xfrm>
            <a:off x="2667001" y="1815653"/>
            <a:ext cx="7038975" cy="4789628"/>
          </a:xfrm>
          <a:prstGeom prst="rect">
            <a:avLst/>
          </a:prstGeom>
        </p:spPr>
      </p:pic>
      <p:sp>
        <p:nvSpPr>
          <p:cNvPr id="5" name="Isosceles Triangle 18" descr="A skinny isosceles triangle representing 3-5% of all students. ">
            <a:extLst>
              <a:ext uri="{FF2B5EF4-FFF2-40B4-BE49-F238E27FC236}">
                <a16:creationId xmlns:a16="http://schemas.microsoft.com/office/drawing/2014/main" id="{607CFDE1-B2D5-7E4E-9047-8802EC5A64D0}"/>
              </a:ext>
            </a:extLst>
          </p:cNvPr>
          <p:cNvSpPr/>
          <p:nvPr/>
        </p:nvSpPr>
        <p:spPr>
          <a:xfrm>
            <a:off x="6128647" y="1952107"/>
            <a:ext cx="386552" cy="4245493"/>
          </a:xfrm>
          <a:prstGeom prst="triangle">
            <a:avLst/>
          </a:prstGeom>
          <a:solidFill>
            <a:schemeClr val="tx2">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a:endParaRPr>
          </a:p>
        </p:txBody>
      </p:sp>
      <p:graphicFrame>
        <p:nvGraphicFramePr>
          <p:cNvPr id="8" name="Diagram 7" descr="Using the triangle from the multilevel framework, the words Collaboration, Assessment, Social/Emotion/Behavioral, and Instruction are connected in a circle.">
            <a:extLst>
              <a:ext uri="{FF2B5EF4-FFF2-40B4-BE49-F238E27FC236}">
                <a16:creationId xmlns:a16="http://schemas.microsoft.com/office/drawing/2014/main" id="{5839B619-677D-5C42-A4DC-644EBAD73B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4504776"/>
              </p:ext>
            </p:extLst>
          </p:nvPr>
        </p:nvGraphicFramePr>
        <p:xfrm>
          <a:off x="2095244" y="1641517"/>
          <a:ext cx="8191756" cy="51379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8397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A46D-F794-5B4A-8542-DBB692E6F3F8}"/>
              </a:ext>
            </a:extLst>
          </p:cNvPr>
          <p:cNvSpPr>
            <a:spLocks noGrp="1"/>
          </p:cNvSpPr>
          <p:nvPr>
            <p:ph type="title"/>
          </p:nvPr>
        </p:nvSpPr>
        <p:spPr/>
        <p:txBody>
          <a:bodyPr/>
          <a:lstStyle/>
          <a:p>
            <a:r>
              <a:rPr lang="en-US" dirty="0"/>
              <a:t>Facilitator Introductions</a:t>
            </a:r>
          </a:p>
        </p:txBody>
      </p:sp>
      <p:sp>
        <p:nvSpPr>
          <p:cNvPr id="4" name="Text Placeholder 3">
            <a:extLst>
              <a:ext uri="{FF2B5EF4-FFF2-40B4-BE49-F238E27FC236}">
                <a16:creationId xmlns:a16="http://schemas.microsoft.com/office/drawing/2014/main" id="{F3E4F342-F6B0-46DC-9B98-96D8B8C4B2A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5955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6566-0F6C-4410-A3B4-59B052AFE41D}"/>
              </a:ext>
            </a:extLst>
          </p:cNvPr>
          <p:cNvSpPr>
            <a:spLocks noGrp="1"/>
          </p:cNvSpPr>
          <p:nvPr>
            <p:ph type="title"/>
          </p:nvPr>
        </p:nvSpPr>
        <p:spPr/>
        <p:txBody>
          <a:bodyPr>
            <a:noAutofit/>
          </a:bodyPr>
          <a:lstStyle/>
          <a:p>
            <a:r>
              <a:rPr lang="en-US" dirty="0"/>
              <a:t>Instructional Understandings About Evidence-Based Practices and Interventions</a:t>
            </a:r>
          </a:p>
        </p:txBody>
      </p:sp>
      <p:sp>
        <p:nvSpPr>
          <p:cNvPr id="3" name="Content Placeholder 2">
            <a:extLst>
              <a:ext uri="{FF2B5EF4-FFF2-40B4-BE49-F238E27FC236}">
                <a16:creationId xmlns:a16="http://schemas.microsoft.com/office/drawing/2014/main" id="{2AD5DAC9-8EAF-4DA4-98F0-74E467C1D45C}"/>
              </a:ext>
            </a:extLst>
          </p:cNvPr>
          <p:cNvSpPr>
            <a:spLocks noGrp="1"/>
          </p:cNvSpPr>
          <p:nvPr>
            <p:ph idx="1"/>
          </p:nvPr>
        </p:nvSpPr>
        <p:spPr>
          <a:xfrm>
            <a:off x="838200" y="1825625"/>
            <a:ext cx="9982200" cy="4351338"/>
          </a:xfrm>
        </p:spPr>
        <p:txBody>
          <a:bodyPr vert="horz" lIns="68580" tIns="34290" rIns="68580" bIns="34290" rtlCol="0" anchor="t">
            <a:noAutofit/>
          </a:bodyPr>
          <a:lstStyle/>
          <a:p>
            <a:pPr marL="0" lvl="1" indent="0">
              <a:spcBef>
                <a:spcPts val="506"/>
              </a:spcBef>
              <a:buNone/>
            </a:pPr>
            <a:r>
              <a:rPr lang="en-US" sz="2800" dirty="0"/>
              <a:t>Evidence-based practices (EBPs) and interventions (EBIs) are generally content specific and result in positive impacts on academics and behavior.</a:t>
            </a:r>
          </a:p>
          <a:p>
            <a:pPr marL="0" lvl="1" indent="0">
              <a:spcBef>
                <a:spcPts val="506"/>
              </a:spcBef>
              <a:buNone/>
            </a:pPr>
            <a:endParaRPr lang="en-US" sz="2800" dirty="0"/>
          </a:p>
          <a:p>
            <a:pPr marL="0" lvl="1" indent="0">
              <a:spcBef>
                <a:spcPts val="506"/>
              </a:spcBef>
              <a:buNone/>
            </a:pPr>
            <a:endParaRPr lang="en-US" sz="2800" dirty="0"/>
          </a:p>
          <a:p>
            <a:pPr marL="0" lvl="1" indent="0">
              <a:spcBef>
                <a:spcPts val="506"/>
              </a:spcBef>
              <a:buNone/>
            </a:pPr>
            <a:endParaRPr lang="en-US" sz="2800" dirty="0"/>
          </a:p>
          <a:p>
            <a:pPr marL="0" lvl="1" indent="0">
              <a:spcBef>
                <a:spcPts val="506"/>
              </a:spcBef>
              <a:buNone/>
            </a:pPr>
            <a:endParaRPr lang="en-US" sz="2800" dirty="0"/>
          </a:p>
          <a:p>
            <a:pPr marL="0" lvl="1" indent="0">
              <a:spcBef>
                <a:spcPts val="506"/>
              </a:spcBef>
              <a:buNone/>
            </a:pPr>
            <a:endParaRPr lang="en-US" sz="2800" dirty="0"/>
          </a:p>
          <a:p>
            <a:pPr marL="0" lvl="1" indent="0">
              <a:spcBef>
                <a:spcPts val="1800"/>
              </a:spcBef>
              <a:buClr>
                <a:schemeClr val="accent1"/>
              </a:buClr>
              <a:buNone/>
            </a:pPr>
            <a:r>
              <a:rPr lang="en-US" sz="1400" dirty="0"/>
              <a:t>Tessie Bailey, American Institutes for Research (tbailey@air.org)</a:t>
            </a:r>
            <a:endParaRPr lang="en-US" sz="1400" dirty="0">
              <a:cs typeface="Calibri"/>
            </a:endParaRPr>
          </a:p>
          <a:p>
            <a:pPr marL="0" lvl="1" indent="0">
              <a:spcBef>
                <a:spcPts val="506"/>
              </a:spcBef>
              <a:buClr>
                <a:schemeClr val="accent1"/>
              </a:buClr>
              <a:buNone/>
            </a:pPr>
            <a:endParaRPr lang="en-US" sz="2100" dirty="0"/>
          </a:p>
        </p:txBody>
      </p:sp>
      <p:sp>
        <p:nvSpPr>
          <p:cNvPr id="5" name="Slide Number Placeholder 4">
            <a:extLst>
              <a:ext uri="{FF2B5EF4-FFF2-40B4-BE49-F238E27FC236}">
                <a16:creationId xmlns:a16="http://schemas.microsoft.com/office/drawing/2014/main" id="{7596A7FE-EB80-4F56-8F6F-A6F060196E43}"/>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20</a:t>
            </a:fld>
            <a:endParaRPr lang="en-US" dirty="0"/>
          </a:p>
        </p:txBody>
      </p:sp>
    </p:spTree>
    <p:extLst>
      <p:ext uri="{BB962C8B-B14F-4D97-AF65-F5344CB8AC3E}">
        <p14:creationId xmlns:p14="http://schemas.microsoft.com/office/powerpoint/2010/main" val="3102486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1D2E-0D3F-493B-A1A7-42EC413190D8}"/>
              </a:ext>
            </a:extLst>
          </p:cNvPr>
          <p:cNvSpPr>
            <a:spLocks noGrp="1"/>
          </p:cNvSpPr>
          <p:nvPr>
            <p:ph type="title"/>
          </p:nvPr>
        </p:nvSpPr>
        <p:spPr/>
        <p:txBody>
          <a:bodyPr>
            <a:normAutofit/>
          </a:bodyPr>
          <a:lstStyle/>
          <a:p>
            <a:r>
              <a:rPr lang="en-US" dirty="0"/>
              <a:t>What Are Evidence-Based Practices/Interventions?</a:t>
            </a:r>
          </a:p>
        </p:txBody>
      </p:sp>
      <p:sp>
        <p:nvSpPr>
          <p:cNvPr id="5" name="Slide Number Placeholder 4">
            <a:extLst>
              <a:ext uri="{FF2B5EF4-FFF2-40B4-BE49-F238E27FC236}">
                <a16:creationId xmlns:a16="http://schemas.microsoft.com/office/drawing/2014/main" id="{6806FF80-A91E-438B-9FE4-76BE9283AE77}"/>
              </a:ext>
            </a:extLst>
          </p:cNvPr>
          <p:cNvSpPr>
            <a:spLocks noGrp="1"/>
          </p:cNvSpPr>
          <p:nvPr>
            <p:ph type="sldNum" sz="quarter" idx="12"/>
          </p:nvPr>
        </p:nvSpPr>
        <p:spPr>
          <a:prstGeom prst="rect">
            <a:avLst/>
          </a:prstGeom>
        </p:spPr>
        <p:txBody>
          <a:bodyPr vert="horz" lIns="68580" tIns="34290" rIns="68580" bIns="34290" rtlCol="0" anchor="ctr"/>
          <a:lstStyle>
            <a:defPPr>
              <a:defRPr lang="en-US"/>
            </a:defPPr>
            <a:lvl1pPr marL="0" algn="r" defTabSz="685800" rtl="0" eaLnBrk="1" latinLnBrk="0" hangingPunct="1">
              <a:defRPr sz="675"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63E4CEF-BB1E-48C7-AE93-F39F6AA99AD7}" type="slidenum">
              <a:rPr lang="en-US" smtClean="0"/>
              <a:pPr/>
              <a:t>21</a:t>
            </a:fld>
            <a:endParaRPr lang="en-US" dirty="0"/>
          </a:p>
        </p:txBody>
      </p:sp>
      <p:sp>
        <p:nvSpPr>
          <p:cNvPr id="7" name="TextBox 6">
            <a:extLst>
              <a:ext uri="{FF2B5EF4-FFF2-40B4-BE49-F238E27FC236}">
                <a16:creationId xmlns:a16="http://schemas.microsoft.com/office/drawing/2014/main" id="{2E1D5A4D-7A15-4A47-B7DE-EC8873AC0584}"/>
              </a:ext>
            </a:extLst>
          </p:cNvPr>
          <p:cNvSpPr txBox="1"/>
          <p:nvPr/>
        </p:nvSpPr>
        <p:spPr>
          <a:xfrm>
            <a:off x="838200" y="6192936"/>
            <a:ext cx="6997700" cy="307777"/>
          </a:xfrm>
          <a:prstGeom prst="rect">
            <a:avLst/>
          </a:prstGeom>
          <a:noFill/>
        </p:spPr>
        <p:txBody>
          <a:bodyPr wrap="square" rtlCol="0">
            <a:spAutoFit/>
          </a:bodyPr>
          <a:lstStyle/>
          <a:p>
            <a:r>
              <a:rPr lang="en-US" sz="1400" dirty="0">
                <a:cs typeface="Arial" panose="020B0604020202020204" pitchFamily="34" charset="0"/>
              </a:rPr>
              <a:t>Tessie Bailey, American Institutes for Research (tbailey@air.org) </a:t>
            </a:r>
          </a:p>
        </p:txBody>
      </p:sp>
      <p:graphicFrame>
        <p:nvGraphicFramePr>
          <p:cNvPr id="8" name="Content Placeholder 5" descr="Four images displaying the components of evidence-based practices/interventions.">
            <a:extLst>
              <a:ext uri="{FF2B5EF4-FFF2-40B4-BE49-F238E27FC236}">
                <a16:creationId xmlns:a16="http://schemas.microsoft.com/office/drawing/2014/main" id="{64CC7EDA-90C5-4BF1-B03F-10EA95DAD952}"/>
              </a:ext>
            </a:extLst>
          </p:cNvPr>
          <p:cNvGraphicFramePr>
            <a:graphicFrameLocks/>
          </p:cNvGraphicFramePr>
          <p:nvPr>
            <p:extLst>
              <p:ext uri="{D42A27DB-BD31-4B8C-83A1-F6EECF244321}">
                <p14:modId xmlns:p14="http://schemas.microsoft.com/office/powerpoint/2010/main" val="1316985264"/>
              </p:ext>
            </p:extLst>
          </p:nvPr>
        </p:nvGraphicFramePr>
        <p:xfrm>
          <a:off x="2057400" y="2362200"/>
          <a:ext cx="8077200" cy="331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3503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6566-0F6C-4410-A3B4-59B052AFE41D}"/>
              </a:ext>
            </a:extLst>
          </p:cNvPr>
          <p:cNvSpPr>
            <a:spLocks noGrp="1"/>
          </p:cNvSpPr>
          <p:nvPr>
            <p:ph type="title"/>
          </p:nvPr>
        </p:nvSpPr>
        <p:spPr/>
        <p:txBody>
          <a:bodyPr>
            <a:noAutofit/>
          </a:bodyPr>
          <a:lstStyle/>
          <a:p>
            <a:r>
              <a:rPr lang="en-US" dirty="0"/>
              <a:t>Implementing High-Leverage Practices and Evidence-Based Practices</a:t>
            </a:r>
          </a:p>
        </p:txBody>
      </p:sp>
      <p:sp>
        <p:nvSpPr>
          <p:cNvPr id="3" name="Content Placeholder 2">
            <a:extLst>
              <a:ext uri="{FF2B5EF4-FFF2-40B4-BE49-F238E27FC236}">
                <a16:creationId xmlns:a16="http://schemas.microsoft.com/office/drawing/2014/main" id="{2AD5DAC9-8EAF-4DA4-98F0-74E467C1D45C}"/>
              </a:ext>
            </a:extLst>
          </p:cNvPr>
          <p:cNvSpPr>
            <a:spLocks noGrp="1"/>
          </p:cNvSpPr>
          <p:nvPr>
            <p:ph idx="1"/>
          </p:nvPr>
        </p:nvSpPr>
        <p:spPr/>
        <p:txBody>
          <a:bodyPr vert="horz" lIns="68580" tIns="34290" rIns="68580" bIns="34290" rtlCol="0" anchor="t">
            <a:noAutofit/>
          </a:bodyPr>
          <a:lstStyle/>
          <a:p>
            <a:pPr marL="0" lvl="1" indent="0">
              <a:spcBef>
                <a:spcPts val="506"/>
              </a:spcBef>
              <a:buClr>
                <a:schemeClr val="accent1"/>
              </a:buClr>
              <a:buNone/>
            </a:pPr>
            <a:r>
              <a:rPr lang="en-US" sz="2800" dirty="0"/>
              <a:t>When HLPs are coupled with EBPs/EBIs, they provide a continuum of supports that result in a rapid response to academic and behavioral needs. </a:t>
            </a:r>
          </a:p>
          <a:p>
            <a:pPr marL="190976" lvl="1" indent="-190976">
              <a:spcBef>
                <a:spcPts val="506"/>
              </a:spcBef>
              <a:buClr>
                <a:schemeClr val="accent1"/>
              </a:buClr>
              <a:buFont typeface="Wingdings" pitchFamily="2" charset="2"/>
              <a:buChar char="Ø"/>
            </a:pPr>
            <a:endParaRPr lang="en-US" sz="2100" dirty="0">
              <a:cs typeface="Calibri"/>
            </a:endParaRPr>
          </a:p>
          <a:p>
            <a:pPr marL="0" lvl="1" indent="0">
              <a:spcBef>
                <a:spcPts val="506"/>
              </a:spcBef>
              <a:buClr>
                <a:schemeClr val="accent1"/>
              </a:buClr>
              <a:buNone/>
            </a:pPr>
            <a:r>
              <a:rPr lang="en-US" dirty="0">
                <a:hlinkClick r:id="rId3"/>
              </a:rPr>
              <a:t>http://www.teachingworks.org/work-of-teaching/high-leverage-practices</a:t>
            </a:r>
            <a:endParaRPr lang="en-US" sz="1800" dirty="0">
              <a:cs typeface="Calibri"/>
            </a:endParaRPr>
          </a:p>
          <a:p>
            <a:pPr marL="0" lvl="1" indent="0">
              <a:spcBef>
                <a:spcPts val="506"/>
              </a:spcBef>
              <a:buClr>
                <a:schemeClr val="accent1"/>
              </a:buClr>
              <a:buNone/>
            </a:pPr>
            <a:endParaRPr lang="en-US" sz="2100" dirty="0"/>
          </a:p>
        </p:txBody>
      </p:sp>
      <p:sp>
        <p:nvSpPr>
          <p:cNvPr id="4" name="Date Placeholder 3">
            <a:extLst>
              <a:ext uri="{FF2B5EF4-FFF2-40B4-BE49-F238E27FC236}">
                <a16:creationId xmlns:a16="http://schemas.microsoft.com/office/drawing/2014/main" id="{535FAD15-6E88-44C2-A6C0-FDFD77120D0D}"/>
              </a:ext>
            </a:extLst>
          </p:cNvPr>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FBA3FD-06A9-4788-A37C-806792193DCB}" type="datetime1">
              <a:rPr lang="en-US" smtClean="0"/>
              <a:pPr/>
              <a:t>11/18/19</a:t>
            </a:fld>
            <a:endParaRPr lang="en-US" dirty="0"/>
          </a:p>
        </p:txBody>
      </p:sp>
      <p:sp>
        <p:nvSpPr>
          <p:cNvPr id="5" name="Slide Number Placeholder 4">
            <a:extLst>
              <a:ext uri="{FF2B5EF4-FFF2-40B4-BE49-F238E27FC236}">
                <a16:creationId xmlns:a16="http://schemas.microsoft.com/office/drawing/2014/main" id="{7596A7FE-EB80-4F56-8F6F-A6F060196E43}"/>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22</a:t>
            </a:fld>
            <a:endParaRPr lang="en-US" dirty="0"/>
          </a:p>
        </p:txBody>
      </p:sp>
    </p:spTree>
    <p:extLst>
      <p:ext uri="{BB962C8B-B14F-4D97-AF65-F5344CB8AC3E}">
        <p14:creationId xmlns:p14="http://schemas.microsoft.com/office/powerpoint/2010/main" val="3271259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23DFE-0DAB-A24B-88F1-BE9CAC6D7BA5}"/>
              </a:ext>
            </a:extLst>
          </p:cNvPr>
          <p:cNvSpPr>
            <a:spLocks noGrp="1"/>
          </p:cNvSpPr>
          <p:nvPr>
            <p:ph type="title"/>
          </p:nvPr>
        </p:nvSpPr>
        <p:spPr/>
        <p:txBody>
          <a:bodyPr>
            <a:normAutofit/>
          </a:bodyPr>
          <a:lstStyle/>
          <a:p>
            <a:r>
              <a:rPr lang="en-US" sz="4800" dirty="0"/>
              <a:t>What HLP Resources Are Available and How Do I Use Them?</a:t>
            </a:r>
            <a:endParaRPr lang="en-US" dirty="0"/>
          </a:p>
        </p:txBody>
      </p:sp>
      <p:sp>
        <p:nvSpPr>
          <p:cNvPr id="3" name="Text Placeholder 2">
            <a:extLst>
              <a:ext uri="{FF2B5EF4-FFF2-40B4-BE49-F238E27FC236}">
                <a16:creationId xmlns:a16="http://schemas.microsoft.com/office/drawing/2014/main" id="{30A4858C-7216-4599-B575-EDCC1A19E7B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659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1BB2-1E2E-4B4D-AE2E-F3E46ED2ECCB}"/>
              </a:ext>
            </a:extLst>
          </p:cNvPr>
          <p:cNvSpPr>
            <a:spLocks noGrp="1"/>
          </p:cNvSpPr>
          <p:nvPr>
            <p:ph type="title"/>
          </p:nvPr>
        </p:nvSpPr>
        <p:spPr/>
        <p:txBody>
          <a:bodyPr/>
          <a:lstStyle/>
          <a:p>
            <a:r>
              <a:rPr lang="en-US" dirty="0"/>
              <a:t>Available Resources </a:t>
            </a:r>
          </a:p>
        </p:txBody>
      </p:sp>
      <p:sp>
        <p:nvSpPr>
          <p:cNvPr id="3" name="Content Placeholder 2">
            <a:extLst>
              <a:ext uri="{FF2B5EF4-FFF2-40B4-BE49-F238E27FC236}">
                <a16:creationId xmlns:a16="http://schemas.microsoft.com/office/drawing/2014/main" id="{B0A2B566-4CE0-474E-9F5C-775113FAB273}"/>
              </a:ext>
            </a:extLst>
          </p:cNvPr>
          <p:cNvSpPr>
            <a:spLocks noGrp="1"/>
          </p:cNvSpPr>
          <p:nvPr>
            <p:ph idx="1"/>
          </p:nvPr>
        </p:nvSpPr>
        <p:spPr/>
        <p:txBody>
          <a:bodyPr>
            <a:noAutofit/>
          </a:bodyPr>
          <a:lstStyle/>
          <a:p>
            <a:r>
              <a:rPr lang="en-US" sz="2400" dirty="0"/>
              <a:t>Crosswalk with HLP for general and special education and leadership standards: </a:t>
            </a:r>
            <a:br>
              <a:rPr lang="en-US" sz="2400" dirty="0"/>
            </a:br>
            <a:r>
              <a:rPr lang="en-US" sz="2400" dirty="0">
                <a:hlinkClick r:id="rId3"/>
              </a:rPr>
              <a:t>http://ceedar.education.ufl.edu/wp-content/uploads/2017/11/HLP-Crosswalk-with-PSEL1.pdf</a:t>
            </a:r>
            <a:r>
              <a:rPr lang="en-US" sz="2400" dirty="0"/>
              <a:t> </a:t>
            </a:r>
          </a:p>
          <a:p>
            <a:pPr>
              <a:spcBef>
                <a:spcPts val="1800"/>
              </a:spcBef>
            </a:pPr>
            <a:r>
              <a:rPr lang="en-US" sz="2400" dirty="0"/>
              <a:t>This website explains and provides videos on HLPs:</a:t>
            </a:r>
            <a:br>
              <a:rPr lang="en-US" sz="2400" dirty="0"/>
            </a:br>
            <a:r>
              <a:rPr lang="en-US" sz="2400" dirty="0">
                <a:hlinkClick r:id="rId4"/>
              </a:rPr>
              <a:t>https://highleveragepractices.org/</a:t>
            </a:r>
            <a:endParaRPr lang="en-US" sz="2400" dirty="0"/>
          </a:p>
          <a:p>
            <a:pPr>
              <a:spcBef>
                <a:spcPts val="1800"/>
              </a:spcBef>
            </a:pPr>
            <a:r>
              <a:rPr lang="en-US" sz="2400" dirty="0"/>
              <a:t>A crosswalk with Georgia TKES and HLPs </a:t>
            </a:r>
          </a:p>
          <a:p>
            <a:pPr>
              <a:spcBef>
                <a:spcPts val="1800"/>
              </a:spcBef>
            </a:pPr>
            <a:r>
              <a:rPr lang="en-US" sz="2400" dirty="0"/>
              <a:t>Downloadable HLP Book and additional resources </a:t>
            </a:r>
            <a:br>
              <a:rPr lang="en-US" sz="2400" dirty="0"/>
            </a:br>
            <a:r>
              <a:rPr lang="en-US" sz="2400" dirty="0">
                <a:hlinkClick r:id="rId5"/>
              </a:rPr>
              <a:t>http://ceedar.education.ufl.edu/high-leverage-practices/</a:t>
            </a:r>
            <a:r>
              <a:rPr lang="en-US" sz="2400" dirty="0"/>
              <a:t> </a:t>
            </a:r>
          </a:p>
          <a:p>
            <a:endParaRPr lang="en-US" sz="2400" dirty="0"/>
          </a:p>
          <a:p>
            <a:endParaRPr lang="en-US" sz="2400" dirty="0"/>
          </a:p>
        </p:txBody>
      </p:sp>
    </p:spTree>
    <p:extLst>
      <p:ext uri="{BB962C8B-B14F-4D97-AF65-F5344CB8AC3E}">
        <p14:creationId xmlns:p14="http://schemas.microsoft.com/office/powerpoint/2010/main" val="2195013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2294-233B-425B-8182-380D419D209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ECF82D8-E701-4F92-A357-660F433B9EA1}"/>
              </a:ext>
            </a:extLst>
          </p:cNvPr>
          <p:cNvSpPr>
            <a:spLocks noGrp="1"/>
          </p:cNvSpPr>
          <p:nvPr>
            <p:ph idx="1"/>
          </p:nvPr>
        </p:nvSpPr>
        <p:spPr/>
        <p:txBody>
          <a:bodyPr>
            <a:normAutofit/>
          </a:bodyPr>
          <a:lstStyle/>
          <a:p>
            <a:pPr marL="457200" indent="-457200">
              <a:buNone/>
            </a:pPr>
            <a:r>
              <a:rPr lang="en-US" sz="1800" dirty="0"/>
              <a:t>Burns, M. K., Appleton, J. J., &amp; Stehouwer, J. D. (2005). Meta-analytic review of responsiveness-to-intervention research. </a:t>
            </a:r>
            <a:r>
              <a:rPr lang="en-US" sz="1800" i="1" dirty="0"/>
              <a:t>Educational Psychology, 23</a:t>
            </a:r>
            <a:r>
              <a:rPr lang="en-US" sz="1800" dirty="0"/>
              <a:t>(4), </a:t>
            </a:r>
            <a:br>
              <a:rPr lang="en-US" sz="1800" dirty="0"/>
            </a:br>
            <a:r>
              <a:rPr lang="en-US" sz="1800" dirty="0"/>
              <a:t>381–394. </a:t>
            </a:r>
            <a:r>
              <a:rPr lang="en-US" sz="1800" u="sng" dirty="0">
                <a:hlinkClick r:id="rId2"/>
              </a:rPr>
              <a:t>https://doi.org/10.1177/073428290502300406</a:t>
            </a:r>
            <a:endParaRPr lang="en-US" sz="1800" dirty="0"/>
          </a:p>
          <a:p>
            <a:pPr marL="457200" indent="-457200">
              <a:buNone/>
            </a:pPr>
            <a:r>
              <a:rPr lang="en-US" sz="1800" dirty="0"/>
              <a:t>Dexter, D. D., Hughes, C. A., &amp; Farmer, T. W. (2008). </a:t>
            </a:r>
          </a:p>
          <a:p>
            <a:pPr marL="457200" indent="-457200">
              <a:buNone/>
            </a:pPr>
            <a:r>
              <a:rPr lang="en-US" sz="1800" dirty="0"/>
              <a:t>Hattie (2015).</a:t>
            </a:r>
          </a:p>
          <a:p>
            <a:pPr marL="457200" indent="-457200">
              <a:buNone/>
            </a:pPr>
            <a:r>
              <a:rPr lang="en-US" sz="1800" dirty="0"/>
              <a:t>McLeskey, J., Barringer, M. D., Billingsley, B., Brownell, M., Jackson, D., Kennedy, M., . . . Ziegler, D. (2017). </a:t>
            </a:r>
            <a:r>
              <a:rPr lang="en-US" sz="1800" i="1" dirty="0"/>
              <a:t>High-leverage practices in special education</a:t>
            </a:r>
            <a:r>
              <a:rPr lang="en-US" sz="1800" dirty="0"/>
              <a:t>. Arlington, VA: Council for Exceptional Children and CEEDAR Center</a:t>
            </a:r>
          </a:p>
        </p:txBody>
      </p:sp>
    </p:spTree>
    <p:extLst>
      <p:ext uri="{BB962C8B-B14F-4D97-AF65-F5344CB8AC3E}">
        <p14:creationId xmlns:p14="http://schemas.microsoft.com/office/powerpoint/2010/main" val="721744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47AA-CD94-4FD3-A311-348B5D4707E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0B7E486-928E-4B3B-939C-04B922A29DD9}"/>
              </a:ext>
            </a:extLst>
          </p:cNvPr>
          <p:cNvSpPr>
            <a:spLocks noGrp="1"/>
          </p:cNvSpPr>
          <p:nvPr>
            <p:ph idx="1"/>
          </p:nvPr>
        </p:nvSpPr>
        <p:spPr/>
        <p:txBody>
          <a:bodyPr>
            <a:normAutofit/>
          </a:bodyPr>
          <a:lstStyle/>
          <a:p>
            <a:pPr marL="457200" indent="-457200">
              <a:buNone/>
            </a:pPr>
            <a:r>
              <a:rPr lang="en-US" sz="1800" dirty="0"/>
              <a:t>National Center on Response to Intervention. (2010).</a:t>
            </a:r>
          </a:p>
          <a:p>
            <a:pPr marL="457200" indent="-457200">
              <a:buNone/>
            </a:pPr>
            <a:r>
              <a:rPr lang="en-US" sz="1800" dirty="0"/>
              <a:t>Simmons, D. C., Coyne, M. D., Kwok, O.-m., McDonagh, S., Harn, B. A., &amp; Kame'enui, E. J. (2008). Indexing response to intervention: A longitudinal study of reading risk from kindergarten through third grade. </a:t>
            </a:r>
            <a:r>
              <a:rPr lang="en-US" sz="1800" i="1" dirty="0"/>
              <a:t>Journal of Learning Disabilities, 41</a:t>
            </a:r>
            <a:r>
              <a:rPr lang="en-US" sz="1800" dirty="0"/>
              <a:t>(2), 158–173. </a:t>
            </a:r>
            <a:r>
              <a:rPr lang="en-US" sz="1800" u="sng" dirty="0">
                <a:hlinkClick r:id="rId2"/>
              </a:rPr>
              <a:t>http://dx.doi.org/10.1177/0022219407313587</a:t>
            </a:r>
            <a:endParaRPr lang="en-US" sz="1800" dirty="0"/>
          </a:p>
        </p:txBody>
      </p:sp>
    </p:spTree>
    <p:extLst>
      <p:ext uri="{BB962C8B-B14F-4D97-AF65-F5344CB8AC3E}">
        <p14:creationId xmlns:p14="http://schemas.microsoft.com/office/powerpoint/2010/main" val="680995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EA1B-9B60-A142-90FE-628DF1F325F6}"/>
              </a:ext>
            </a:extLst>
          </p:cNvPr>
          <p:cNvSpPr>
            <a:spLocks noGrp="1"/>
          </p:cNvSpPr>
          <p:nvPr>
            <p:ph type="title"/>
          </p:nvPr>
        </p:nvSpPr>
        <p:spPr/>
        <p:txBody>
          <a:bodyPr/>
          <a:lstStyle/>
          <a:p>
            <a:r>
              <a:rPr lang="en-US" dirty="0"/>
              <a:t>Authors</a:t>
            </a:r>
          </a:p>
        </p:txBody>
      </p:sp>
      <p:sp>
        <p:nvSpPr>
          <p:cNvPr id="3" name="Content Placeholder 2">
            <a:extLst>
              <a:ext uri="{FF2B5EF4-FFF2-40B4-BE49-F238E27FC236}">
                <a16:creationId xmlns:a16="http://schemas.microsoft.com/office/drawing/2014/main" id="{8CED3C74-D086-AF4F-9653-9E9ADDBA0005}"/>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t>The HLP Induction Professional Development Series was created by the following individuals:</a:t>
            </a:r>
          </a:p>
          <a:p>
            <a:pPr>
              <a:spcBef>
                <a:spcPts val="600"/>
              </a:spcBef>
            </a:pPr>
            <a:r>
              <a:rPr lang="en-US" sz="2200" dirty="0"/>
              <a:t>Wina Low, Karen Suddeth, &amp; Karen Wyler, Georgia Department of Education</a:t>
            </a:r>
          </a:p>
          <a:p>
            <a:pPr>
              <a:spcBef>
                <a:spcPts val="600"/>
              </a:spcBef>
            </a:pPr>
            <a:r>
              <a:rPr lang="en-US" sz="2200" dirty="0"/>
              <a:t>Flavia Gordon-Gunter, Georgia Professional Standards Commission</a:t>
            </a:r>
          </a:p>
          <a:p>
            <a:pPr>
              <a:spcBef>
                <a:spcPts val="600"/>
              </a:spcBef>
            </a:pPr>
            <a:r>
              <a:rPr lang="en-US" sz="2200" dirty="0"/>
              <a:t>Lisa Hill, East Georgia Learning Resources System</a:t>
            </a:r>
          </a:p>
          <a:p>
            <a:pPr>
              <a:spcBef>
                <a:spcPts val="600"/>
              </a:spcBef>
            </a:pPr>
            <a:r>
              <a:rPr lang="en-US" sz="2200" dirty="0"/>
              <a:t>Jessica Simpson &amp; Kristy Brown, Augusta University</a:t>
            </a:r>
          </a:p>
          <a:p>
            <a:pPr>
              <a:spcBef>
                <a:spcPts val="600"/>
              </a:spcBef>
            </a:pPr>
            <a:r>
              <a:rPr lang="en-US" sz="2200" dirty="0"/>
              <a:t>Stacy Arnold, Jefferson County Schools</a:t>
            </a:r>
          </a:p>
          <a:p>
            <a:pPr>
              <a:spcBef>
                <a:spcPts val="600"/>
              </a:spcBef>
            </a:pPr>
            <a:r>
              <a:rPr lang="en-US" sz="2200" dirty="0"/>
              <a:t>Michele Sherman, Columbia County Schools</a:t>
            </a:r>
          </a:p>
          <a:p>
            <a:pPr>
              <a:spcBef>
                <a:spcPts val="600"/>
              </a:spcBef>
            </a:pPr>
            <a:r>
              <a:rPr lang="en-US" sz="2200" dirty="0">
                <a:ea typeface="+mn-lt"/>
                <a:cs typeface="+mn-lt"/>
              </a:rPr>
              <a:t>Meg Kamman &amp; Amy Colpo, CEEDAR Center</a:t>
            </a:r>
            <a:endParaRPr lang="en-US" sz="2200" dirty="0"/>
          </a:p>
          <a:p>
            <a:pPr>
              <a:spcBef>
                <a:spcPts val="600"/>
              </a:spcBef>
            </a:pPr>
            <a:r>
              <a:rPr lang="en-US" sz="2200" dirty="0"/>
              <a:t>Melissa Driver, DaShaunda Patterson, Kate Zimmer, &amp; Pam Wetherington, materials adapted from the Georgia’s High-Leverage Practices Webinar Series</a:t>
            </a:r>
          </a:p>
          <a:p>
            <a:pPr marL="342900" lvl="1" indent="0">
              <a:buNone/>
            </a:pPr>
            <a:endParaRPr lang="en-US" dirty="0"/>
          </a:p>
          <a:p>
            <a:pPr marL="342900" lvl="1" indent="0">
              <a:buNone/>
            </a:pPr>
            <a:endParaRPr lang="en-US" dirty="0"/>
          </a:p>
          <a:p>
            <a:pPr lvl="1"/>
            <a:endParaRPr lang="en-US" dirty="0"/>
          </a:p>
          <a:p>
            <a:pPr marL="342900" lvl="1" indent="0">
              <a:buNone/>
            </a:pPr>
            <a:endParaRPr lang="en-US" dirty="0"/>
          </a:p>
        </p:txBody>
      </p:sp>
    </p:spTree>
    <p:extLst>
      <p:ext uri="{BB962C8B-B14F-4D97-AF65-F5344CB8AC3E}">
        <p14:creationId xmlns:p14="http://schemas.microsoft.com/office/powerpoint/2010/main" val="416028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865D74-0574-4A0D-B169-463B6981CF8F}"/>
              </a:ext>
            </a:extLst>
          </p:cNvPr>
          <p:cNvSpPr>
            <a:spLocks noGrp="1"/>
          </p:cNvSpPr>
          <p:nvPr>
            <p:ph type="title"/>
          </p:nvPr>
        </p:nvSpPr>
        <p:spPr/>
        <p:txBody>
          <a:bodyPr/>
          <a:lstStyle/>
          <a:p>
            <a:r>
              <a:rPr lang="en-US" dirty="0"/>
              <a:t>Slide 3</a:t>
            </a:r>
          </a:p>
        </p:txBody>
      </p:sp>
      <p:sp>
        <p:nvSpPr>
          <p:cNvPr id="3" name="Content Placeholder 2"/>
          <p:cNvSpPr>
            <a:spLocks noGrp="1"/>
          </p:cNvSpPr>
          <p:nvPr>
            <p:ph idx="1"/>
          </p:nvPr>
        </p:nvSpPr>
        <p:spPr/>
        <p:txBody>
          <a:bodyPr/>
          <a:lstStyle/>
          <a:p>
            <a:pPr>
              <a:spcBef>
                <a:spcPts val="1200"/>
              </a:spcBef>
            </a:pPr>
            <a:r>
              <a:rPr lang="en-US" dirty="0"/>
              <a:t>What is a Multi-Tiered Support System (MTSS?)</a:t>
            </a:r>
          </a:p>
          <a:p>
            <a:pPr>
              <a:spcBef>
                <a:spcPts val="1200"/>
              </a:spcBef>
            </a:pPr>
            <a:r>
              <a:rPr lang="en-US" dirty="0"/>
              <a:t>What are high-leverage practices (HLPs)?</a:t>
            </a:r>
          </a:p>
          <a:p>
            <a:pPr>
              <a:spcBef>
                <a:spcPts val="1200"/>
              </a:spcBef>
            </a:pPr>
            <a:r>
              <a:rPr lang="en-US" dirty="0"/>
              <a:t>How do HLPs fit within the MTSS framework?</a:t>
            </a:r>
          </a:p>
          <a:p>
            <a:pPr>
              <a:spcBef>
                <a:spcPts val="1200"/>
              </a:spcBef>
            </a:pPr>
            <a:r>
              <a:rPr lang="en-US" dirty="0"/>
              <a:t>What HLP resources are available and how do I use them?</a:t>
            </a:r>
          </a:p>
          <a:p>
            <a:pPr>
              <a:spcBef>
                <a:spcPts val="1200"/>
              </a:spcBef>
            </a:pPr>
            <a:r>
              <a:rPr lang="en-US" dirty="0"/>
              <a:t>What’s next?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139482"/>
            <a:ext cx="2209800" cy="1470897"/>
          </a:xfrm>
          <a:prstGeom prst="rect">
            <a:avLst/>
          </a:prstGeom>
        </p:spPr>
      </p:pic>
      <p:sp>
        <p:nvSpPr>
          <p:cNvPr id="6" name="Title 1">
            <a:extLst>
              <a:ext uri="{FF2B5EF4-FFF2-40B4-BE49-F238E27FC236}">
                <a16:creationId xmlns:a16="http://schemas.microsoft.com/office/drawing/2014/main" id="{A321BF68-25DE-4846-BFEC-4AF4CEF7F322}"/>
              </a:ext>
            </a:extLst>
          </p:cNvPr>
          <p:cNvSpPr txBox="1">
            <a:spLocks/>
          </p:cNvSpPr>
          <p:nvPr/>
        </p:nvSpPr>
        <p:spPr>
          <a:xfrm>
            <a:off x="838200" y="517527"/>
            <a:ext cx="935355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dirty="0">
                <a:latin typeface="+mn-lt"/>
              </a:rPr>
              <a:t>Session Structure</a:t>
            </a:r>
          </a:p>
        </p:txBody>
      </p:sp>
    </p:spTree>
    <p:extLst>
      <p:ext uri="{BB962C8B-B14F-4D97-AF65-F5344CB8AC3E}">
        <p14:creationId xmlns:p14="http://schemas.microsoft.com/office/powerpoint/2010/main" val="36831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E9FD-E1A2-7749-90A7-1B6B5269DF5B}"/>
              </a:ext>
            </a:extLst>
          </p:cNvPr>
          <p:cNvSpPr>
            <a:spLocks noGrp="1"/>
          </p:cNvSpPr>
          <p:nvPr>
            <p:ph type="title"/>
          </p:nvPr>
        </p:nvSpPr>
        <p:spPr/>
        <p:txBody>
          <a:bodyPr/>
          <a:lstStyle/>
          <a:p>
            <a:r>
              <a:rPr lang="en-US" dirty="0"/>
              <a:t>MTSS Statement of Purpose</a:t>
            </a:r>
          </a:p>
        </p:txBody>
      </p:sp>
      <p:sp>
        <p:nvSpPr>
          <p:cNvPr id="3" name="Content Placeholder 2">
            <a:extLst>
              <a:ext uri="{FF2B5EF4-FFF2-40B4-BE49-F238E27FC236}">
                <a16:creationId xmlns:a16="http://schemas.microsoft.com/office/drawing/2014/main" id="{B8399FE4-5079-D84D-A1A1-5DDADE727633}"/>
              </a:ext>
            </a:extLst>
          </p:cNvPr>
          <p:cNvSpPr>
            <a:spLocks noGrp="1"/>
          </p:cNvSpPr>
          <p:nvPr>
            <p:ph idx="1"/>
          </p:nvPr>
        </p:nvSpPr>
        <p:spPr/>
        <p:txBody>
          <a:bodyPr vert="horz" lIns="54864" tIns="91440" rIns="91440" bIns="45720" rtlCol="0" anchor="t">
            <a:normAutofit/>
          </a:bodyPr>
          <a:lstStyle/>
          <a:p>
            <a:pPr marL="347663" indent="-344488">
              <a:spcBef>
                <a:spcPts val="0"/>
              </a:spcBef>
            </a:pPr>
            <a:r>
              <a:rPr lang="en-US" dirty="0"/>
              <a:t>MTSS is a framework that integrates </a:t>
            </a:r>
            <a:r>
              <a:rPr lang="en-US" dirty="0">
                <a:solidFill>
                  <a:srgbClr val="C00000"/>
                </a:solidFill>
              </a:rPr>
              <a:t>assessment </a:t>
            </a:r>
            <a:r>
              <a:rPr lang="en-US" dirty="0"/>
              <a:t>and </a:t>
            </a:r>
            <a:r>
              <a:rPr lang="en-US" dirty="0">
                <a:solidFill>
                  <a:srgbClr val="C00000"/>
                </a:solidFill>
              </a:rPr>
              <a:t>intervention</a:t>
            </a:r>
            <a:r>
              <a:rPr lang="en-US" dirty="0"/>
              <a:t> within a schoolwide, </a:t>
            </a:r>
            <a:r>
              <a:rPr lang="en-US" dirty="0">
                <a:solidFill>
                  <a:srgbClr val="C00000"/>
                </a:solidFill>
              </a:rPr>
              <a:t>multilevel prevention system </a:t>
            </a:r>
            <a:r>
              <a:rPr lang="en-US" dirty="0"/>
              <a:t>to maximize student outcomes for all learners.</a:t>
            </a:r>
          </a:p>
          <a:p>
            <a:pPr marL="347663" indent="-344488">
              <a:spcBef>
                <a:spcPts val="1200"/>
              </a:spcBef>
            </a:pPr>
            <a:r>
              <a:rPr lang="en-US" dirty="0"/>
              <a:t>Georgia’s Tiered System of Supports for Students is based on a problem-solving model.</a:t>
            </a:r>
          </a:p>
        </p:txBody>
      </p:sp>
    </p:spTree>
    <p:extLst>
      <p:ext uri="{BB962C8B-B14F-4D97-AF65-F5344CB8AC3E}">
        <p14:creationId xmlns:p14="http://schemas.microsoft.com/office/powerpoint/2010/main" val="403341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481A-8DE5-420C-8C20-2D2EC16E4354}"/>
              </a:ext>
            </a:extLst>
          </p:cNvPr>
          <p:cNvSpPr>
            <a:spLocks noGrp="1"/>
          </p:cNvSpPr>
          <p:nvPr>
            <p:ph type="title"/>
          </p:nvPr>
        </p:nvSpPr>
        <p:spPr/>
        <p:txBody>
          <a:bodyPr>
            <a:normAutofit/>
          </a:bodyPr>
          <a:lstStyle/>
          <a:p>
            <a:r>
              <a:rPr lang="en-US" dirty="0"/>
              <a:t>MTSS, SST, and RTI: Are These Terms Synonymous? </a:t>
            </a:r>
          </a:p>
        </p:txBody>
      </p:sp>
      <p:sp>
        <p:nvSpPr>
          <p:cNvPr id="3" name="Content Placeholder 2">
            <a:extLst>
              <a:ext uri="{FF2B5EF4-FFF2-40B4-BE49-F238E27FC236}">
                <a16:creationId xmlns:a16="http://schemas.microsoft.com/office/drawing/2014/main" id="{7493EA7A-DAB9-4559-9F7D-3CE2E7B0C76A}"/>
              </a:ext>
            </a:extLst>
          </p:cNvPr>
          <p:cNvSpPr>
            <a:spLocks noGrp="1"/>
          </p:cNvSpPr>
          <p:nvPr>
            <p:ph idx="1"/>
          </p:nvPr>
        </p:nvSpPr>
        <p:spPr/>
        <p:txBody>
          <a:bodyPr>
            <a:normAutofit fontScale="25000" lnSpcReduction="20000"/>
          </a:bodyPr>
          <a:lstStyle/>
          <a:p>
            <a:pPr>
              <a:lnSpc>
                <a:spcPct val="120000"/>
              </a:lnSpc>
              <a:spcBef>
                <a:spcPts val="600"/>
              </a:spcBef>
            </a:pPr>
            <a:r>
              <a:rPr lang="en-US" sz="8000" b="1" dirty="0"/>
              <a:t>MTSS</a:t>
            </a:r>
            <a:r>
              <a:rPr lang="en-US" sz="8000" dirty="0"/>
              <a:t> is</a:t>
            </a:r>
            <a:r>
              <a:rPr lang="en-US" sz="8000" b="1" dirty="0"/>
              <a:t> </a:t>
            </a:r>
            <a:r>
              <a:rPr lang="en-US" sz="8000" dirty="0">
                <a:solidFill>
                  <a:prstClr val="black"/>
                </a:solidFill>
              </a:rPr>
              <a:t>a </a:t>
            </a:r>
            <a:r>
              <a:rPr lang="en-US" sz="8000" b="1" dirty="0">
                <a:solidFill>
                  <a:prstClr val="black"/>
                </a:solidFill>
              </a:rPr>
              <a:t>system</a:t>
            </a:r>
            <a:r>
              <a:rPr lang="en-US" sz="8000" dirty="0">
                <a:solidFill>
                  <a:prstClr val="black"/>
                </a:solidFill>
              </a:rPr>
              <a:t> or </a:t>
            </a:r>
            <a:r>
              <a:rPr lang="en-US" sz="8000" b="1" dirty="0">
                <a:solidFill>
                  <a:prstClr val="black"/>
                </a:solidFill>
              </a:rPr>
              <a:t>framework</a:t>
            </a:r>
            <a:r>
              <a:rPr lang="en-US" sz="8000" dirty="0">
                <a:solidFill>
                  <a:prstClr val="black"/>
                </a:solidFill>
              </a:rPr>
              <a:t> that integrates assessment and intervention within a schoolwide, multilevel prevention system to maximize student achievement and reduce behavioral problems. It promotes systems alignment to increase efficiency and effectiveness of resources. </a:t>
            </a:r>
            <a:r>
              <a:rPr lang="en-US" sz="7200" i="1" dirty="0">
                <a:solidFill>
                  <a:prstClr val="black"/>
                </a:solidFill>
              </a:rPr>
              <a:t>(Adopted from </a:t>
            </a:r>
            <a:r>
              <a:rPr lang="en-US" sz="7200" i="1" dirty="0">
                <a:solidFill>
                  <a:srgbClr val="000000"/>
                </a:solidFill>
              </a:rPr>
              <a:t>Center on Response to Intervention, 2010)</a:t>
            </a:r>
          </a:p>
          <a:p>
            <a:pPr>
              <a:lnSpc>
                <a:spcPct val="120000"/>
              </a:lnSpc>
              <a:spcBef>
                <a:spcPts val="800"/>
              </a:spcBef>
            </a:pPr>
            <a:r>
              <a:rPr lang="en-US" sz="8000" b="1" dirty="0"/>
              <a:t>Response to intervention (RTI)</a:t>
            </a:r>
            <a:r>
              <a:rPr lang="en-US" sz="8000" dirty="0"/>
              <a:t> is</a:t>
            </a:r>
            <a:r>
              <a:rPr lang="en-US" sz="8000" b="1" dirty="0"/>
              <a:t> </a:t>
            </a:r>
            <a:r>
              <a:rPr lang="en-US" sz="8000" dirty="0"/>
              <a:t>a</a:t>
            </a:r>
            <a:r>
              <a:rPr lang="en-US" sz="8000" b="1" dirty="0"/>
              <a:t> process </a:t>
            </a:r>
            <a:r>
              <a:rPr lang="en-US" sz="8000" dirty="0"/>
              <a:t>in which schools identify students at risk for poor learning outcomes, monitor student progress, provide evidence‐based interventions and adjust the intensity and nature of those interventions depending on a student’s responsiveness, and identify students with learning disabilities or other disabilities. </a:t>
            </a:r>
            <a:br>
              <a:rPr lang="en-US" sz="8000" dirty="0"/>
            </a:br>
            <a:r>
              <a:rPr lang="en-US" sz="7200" i="1" dirty="0">
                <a:solidFill>
                  <a:srgbClr val="000000"/>
                </a:solidFill>
              </a:rPr>
              <a:t>(Center on Response to Intervention)</a:t>
            </a:r>
          </a:p>
          <a:p>
            <a:pPr>
              <a:lnSpc>
                <a:spcPct val="120000"/>
              </a:lnSpc>
              <a:spcBef>
                <a:spcPts val="800"/>
              </a:spcBef>
            </a:pPr>
            <a:r>
              <a:rPr lang="en-US" sz="8000" dirty="0">
                <a:solidFill>
                  <a:srgbClr val="000000"/>
                </a:solidFill>
              </a:rPr>
              <a:t>A </a:t>
            </a:r>
            <a:r>
              <a:rPr lang="en-US" sz="8000" b="1" dirty="0">
                <a:solidFill>
                  <a:srgbClr val="000000"/>
                </a:solidFill>
              </a:rPr>
              <a:t>student support team (SST) </a:t>
            </a:r>
            <a:r>
              <a:rPr lang="en-US" sz="8000" dirty="0">
                <a:solidFill>
                  <a:srgbClr val="000000"/>
                </a:solidFill>
              </a:rPr>
              <a:t>is an interdisciplinary </a:t>
            </a:r>
            <a:r>
              <a:rPr lang="en-US" sz="8000" b="1" dirty="0">
                <a:solidFill>
                  <a:srgbClr val="000000"/>
                </a:solidFill>
              </a:rPr>
              <a:t>team</a:t>
            </a:r>
            <a:r>
              <a:rPr lang="en-US" sz="8000" dirty="0">
                <a:solidFill>
                  <a:srgbClr val="000000"/>
                </a:solidFill>
              </a:rPr>
              <a:t> or group that uses a systematic process to address learning and/or behavior problems of students, K–12, in a school. SST is unique to Georgia. </a:t>
            </a:r>
            <a:br>
              <a:rPr lang="en-US" sz="8000" dirty="0">
                <a:solidFill>
                  <a:srgbClr val="000000"/>
                </a:solidFill>
              </a:rPr>
            </a:br>
            <a:r>
              <a:rPr lang="en-US" sz="7200" i="1" dirty="0">
                <a:solidFill>
                  <a:srgbClr val="000000"/>
                </a:solidFill>
              </a:rPr>
              <a:t>(Georgia Department of Education)</a:t>
            </a:r>
            <a:endParaRPr lang="en-US" dirty="0"/>
          </a:p>
        </p:txBody>
      </p:sp>
    </p:spTree>
    <p:extLst>
      <p:ext uri="{BB962C8B-B14F-4D97-AF65-F5344CB8AC3E}">
        <p14:creationId xmlns:p14="http://schemas.microsoft.com/office/powerpoint/2010/main" val="358016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noAutofit/>
          </a:bodyPr>
          <a:lstStyle/>
          <a:p>
            <a:r>
              <a:rPr lang="en-US" dirty="0"/>
              <a:t>Essential Components of the </a:t>
            </a:r>
            <a:br>
              <a:rPr lang="en-US" dirty="0"/>
            </a:br>
            <a:r>
              <a:rPr lang="en-US" dirty="0"/>
              <a:t>Nationally Aligned MTSS Framework</a:t>
            </a:r>
          </a:p>
        </p:txBody>
      </p:sp>
      <p:pic>
        <p:nvPicPr>
          <p:cNvPr id="9" name="Picture 8" descr="Visual of the MTSS Framework.&#10;This framework shows a circle connecting screening, progress monitoring, and the multi-level prevention system. In the center of these three circles is data-based decision making. Encompassing all the elements is an outer circle with Improved Student Outcomes and an inner circle with Culturally Responsive and Evidence Based."/>
          <p:cNvPicPr>
            <a:picLocks noChangeAspect="1"/>
          </p:cNvPicPr>
          <p:nvPr/>
        </p:nvPicPr>
        <p:blipFill>
          <a:blip r:embed="rId3" cstate="print"/>
          <a:stretch>
            <a:fillRect/>
          </a:stretch>
        </p:blipFill>
        <p:spPr>
          <a:xfrm>
            <a:off x="3628571" y="1835769"/>
            <a:ext cx="4310743" cy="3186462"/>
          </a:xfrm>
          <a:prstGeom prst="rect">
            <a:avLst/>
          </a:prstGeom>
        </p:spPr>
      </p:pic>
      <p:sp>
        <p:nvSpPr>
          <p:cNvPr id="6" name="Trapezoid 5">
            <a:extLst>
              <a:ext uri="{C183D7F6-B498-43B3-948B-1728B52AA6E4}">
                <adec:decorative xmlns:adec="http://schemas.microsoft.com/office/drawing/2017/decorative" val="1"/>
              </a:ext>
            </a:extLst>
          </p:cNvPr>
          <p:cNvSpPr/>
          <p:nvPr/>
        </p:nvSpPr>
        <p:spPr>
          <a:xfrm>
            <a:off x="4829190" y="5022232"/>
            <a:ext cx="1823106" cy="1496947"/>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p:cNvSpPr txBox="1"/>
          <p:nvPr/>
        </p:nvSpPr>
        <p:spPr>
          <a:xfrm>
            <a:off x="4149812" y="5187415"/>
            <a:ext cx="3181865" cy="923330"/>
          </a:xfrm>
          <a:prstGeom prst="rect">
            <a:avLst/>
          </a:prstGeom>
          <a:solidFill>
            <a:schemeClr val="bg1">
              <a:lumMod val="50000"/>
            </a:schemeClr>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Supported by </a:t>
            </a:r>
          </a:p>
          <a:p>
            <a:pPr algn="ctr"/>
            <a:r>
              <a:rPr lang="en-US" dirty="0">
                <a:solidFill>
                  <a:schemeClr val="bg1"/>
                </a:solidFill>
                <a:latin typeface="Arial" panose="020B0604020202020204" pitchFamily="34" charset="0"/>
                <a:cs typeface="Arial" panose="020B0604020202020204" pitchFamily="34" charset="0"/>
              </a:rPr>
              <a:t>District and School </a:t>
            </a:r>
          </a:p>
          <a:p>
            <a:pPr algn="ctr"/>
            <a:r>
              <a:rPr lang="en-US" dirty="0">
                <a:solidFill>
                  <a:schemeClr val="bg1"/>
                </a:solidFill>
                <a:latin typeface="Arial" panose="020B0604020202020204" pitchFamily="34" charset="0"/>
                <a:cs typeface="Arial" panose="020B0604020202020204" pitchFamily="34" charset="0"/>
              </a:rPr>
              <a:t>Infrastructure</a:t>
            </a:r>
          </a:p>
        </p:txBody>
      </p:sp>
      <p:sp>
        <p:nvSpPr>
          <p:cNvPr id="3" name="Left Arrow 2"/>
          <p:cNvSpPr/>
          <p:nvPr/>
        </p:nvSpPr>
        <p:spPr>
          <a:xfrm rot="21125324">
            <a:off x="7387071" y="3881704"/>
            <a:ext cx="3212804" cy="1832678"/>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Georgia added the </a:t>
            </a:r>
          </a:p>
          <a:p>
            <a:pPr algn="ctr"/>
            <a:r>
              <a:rPr lang="en-US" dirty="0">
                <a:latin typeface="Arial" panose="020B0604020202020204" pitchFamily="34" charset="0"/>
                <a:cs typeface="Arial" panose="020B0604020202020204" pitchFamily="34" charset="0"/>
              </a:rPr>
              <a:t>essential component of Infrastructure.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dirty="0"/>
              <a:t>Essential Components of Georgia’s </a:t>
            </a:r>
            <a:br>
              <a:rPr lang="en-US" dirty="0"/>
            </a:br>
            <a:r>
              <a:rPr lang="en-US" dirty="0"/>
              <a:t>Tiered System of Supports for Students</a:t>
            </a:r>
          </a:p>
        </p:txBody>
      </p:sp>
      <p:sp>
        <p:nvSpPr>
          <p:cNvPr id="5123" name="Rectangle 3"/>
          <p:cNvSpPr>
            <a:spLocks noGrp="1"/>
          </p:cNvSpPr>
          <p:nvPr>
            <p:ph idx="1"/>
          </p:nvPr>
        </p:nvSpPr>
        <p:spPr/>
        <p:txBody>
          <a:bodyPr>
            <a:noAutofit/>
          </a:bodyPr>
          <a:lstStyle/>
          <a:p>
            <a:r>
              <a:rPr lang="en-US" sz="2400" b="1" dirty="0"/>
              <a:t>Screening</a:t>
            </a:r>
          </a:p>
          <a:p>
            <a:r>
              <a:rPr lang="en-US" sz="2400" b="1" dirty="0"/>
              <a:t>Progress monitoring</a:t>
            </a:r>
          </a:p>
          <a:p>
            <a:r>
              <a:rPr lang="en-US" sz="2400" b="1" dirty="0"/>
              <a:t>Multilevel prevention system</a:t>
            </a:r>
          </a:p>
          <a:p>
            <a:pPr lvl="1"/>
            <a:r>
              <a:rPr lang="en-US" sz="2000" dirty="0"/>
              <a:t>Tier I: Primary level (instruction/core curriculum)</a:t>
            </a:r>
          </a:p>
          <a:p>
            <a:pPr lvl="1"/>
            <a:r>
              <a:rPr lang="en-US" sz="2000" dirty="0"/>
              <a:t>Tier II: Secondary level (intervention)</a:t>
            </a:r>
          </a:p>
          <a:p>
            <a:pPr lvl="1"/>
            <a:r>
              <a:rPr lang="en-US" sz="2000" dirty="0"/>
              <a:t>Tier III: Tertiary level (intensive intervention)</a:t>
            </a:r>
          </a:p>
          <a:p>
            <a:r>
              <a:rPr lang="en-US" sz="2400" b="1" dirty="0"/>
              <a:t>Data-based decision making </a:t>
            </a:r>
          </a:p>
          <a:p>
            <a:pPr lvl="1"/>
            <a:r>
              <a:rPr lang="en-US" sz="2000" dirty="0"/>
              <a:t>Identify instructional needs for academics and/or behavior</a:t>
            </a:r>
          </a:p>
          <a:p>
            <a:pPr lvl="1"/>
            <a:r>
              <a:rPr lang="en-US" sz="2000" dirty="0"/>
              <a:t>Evaluate the effectiveness of core curriculum, instruction, interventions, and the framework</a:t>
            </a:r>
          </a:p>
          <a:p>
            <a:pPr lvl="1"/>
            <a:r>
              <a:rPr lang="en-US" sz="2000" dirty="0"/>
              <a:t>Determine movement within the multilevel system</a:t>
            </a:r>
          </a:p>
          <a:p>
            <a:r>
              <a:rPr lang="en-US" sz="2400" b="1" dirty="0"/>
              <a:t>Infrastructure</a:t>
            </a:r>
          </a:p>
        </p:txBody>
      </p:sp>
    </p:spTree>
    <p:extLst>
      <p:ext uri="{BB962C8B-B14F-4D97-AF65-F5344CB8AC3E}">
        <p14:creationId xmlns:p14="http://schemas.microsoft.com/office/powerpoint/2010/main" val="410418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olor coded visual corresponding to Georgia's multilevel prevention system.&#10;Tier I (primary level of prevention: instruction/core curriculum), 80% of students, corresponds to the color green.&#10;Tier II (secondary level of prevention: intervention), 15% of students, corresponds to the color yellow.&#10;Tier III (tertiary level of prevention: intensive intervention), 3% to 5% of students, corresponds to the color red. SST also corresponds to this color."/>
          <p:cNvGraphicFramePr/>
          <p:nvPr>
            <p:extLst>
              <p:ext uri="{D42A27DB-BD31-4B8C-83A1-F6EECF244321}">
                <p14:modId xmlns:p14="http://schemas.microsoft.com/office/powerpoint/2010/main" val="1422244205"/>
              </p:ext>
            </p:extLst>
          </p:nvPr>
        </p:nvGraphicFramePr>
        <p:xfrm>
          <a:off x="2485540" y="1893786"/>
          <a:ext cx="7565323" cy="4045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p:cNvSpPr/>
          <p:nvPr/>
        </p:nvSpPr>
        <p:spPr>
          <a:xfrm>
            <a:off x="5840982" y="1676689"/>
            <a:ext cx="772279" cy="4059093"/>
          </a:xfrm>
          <a:prstGeom prst="triangle">
            <a:avLst/>
          </a:prstGeom>
          <a:solidFill>
            <a:schemeClr val="tx2">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defTabSz="685800">
              <a:defRPr/>
            </a:pPr>
            <a:r>
              <a:rPr lang="en-US" sz="1350" dirty="0">
                <a:solidFill>
                  <a:prstClr val="white"/>
                </a:solidFill>
                <a:latin typeface="Calibri"/>
              </a:rPr>
              <a:t>Students with disabilities, English learners, gifted</a:t>
            </a:r>
          </a:p>
        </p:txBody>
      </p:sp>
      <p:sp>
        <p:nvSpPr>
          <p:cNvPr id="8" name="Text Box 7"/>
          <p:cNvSpPr txBox="1">
            <a:spLocks noChangeArrowheads="1"/>
          </p:cNvSpPr>
          <p:nvPr/>
        </p:nvSpPr>
        <p:spPr bwMode="auto">
          <a:xfrm>
            <a:off x="6899068" y="4149780"/>
            <a:ext cx="2215933" cy="715581"/>
          </a:xfrm>
          <a:prstGeom prst="rect">
            <a:avLst/>
          </a:prstGeom>
          <a:solidFill>
            <a:schemeClr val="bg1"/>
          </a:solidFill>
          <a:ln w="9525">
            <a:solidFill>
              <a:srgbClr val="000000"/>
            </a:solidFill>
            <a:miter lim="800000"/>
            <a:headEnd/>
            <a:tailEnd/>
          </a:ln>
        </p:spPr>
        <p:txBody>
          <a:bodyPr wrap="square">
            <a:spAutoFit/>
          </a:bodyPr>
          <a:lstStyle/>
          <a:p>
            <a:pPr algn="ctr" defTabSz="685800">
              <a:defRPr/>
            </a:pPr>
            <a:r>
              <a:rPr lang="en-US" sz="1350" b="1" dirty="0">
                <a:solidFill>
                  <a:srgbClr val="000000"/>
                </a:solidFill>
                <a:latin typeface="Calibri"/>
              </a:rPr>
              <a:t>Tier I: Primary Level </a:t>
            </a:r>
            <a:br>
              <a:rPr lang="en-US" sz="1350" b="1" dirty="0">
                <a:solidFill>
                  <a:srgbClr val="000000"/>
                </a:solidFill>
                <a:latin typeface="Calibri"/>
              </a:rPr>
            </a:br>
            <a:r>
              <a:rPr lang="en-US" sz="1350" b="1" dirty="0">
                <a:solidFill>
                  <a:srgbClr val="000000"/>
                </a:solidFill>
                <a:latin typeface="Calibri"/>
              </a:rPr>
              <a:t>of Prevention: Instruction/ Core Curriculum</a:t>
            </a:r>
          </a:p>
        </p:txBody>
      </p:sp>
      <p:sp>
        <p:nvSpPr>
          <p:cNvPr id="9" name="Text Box 11"/>
          <p:cNvSpPr txBox="1">
            <a:spLocks noChangeArrowheads="1"/>
          </p:cNvSpPr>
          <p:nvPr/>
        </p:nvSpPr>
        <p:spPr bwMode="auto">
          <a:xfrm>
            <a:off x="6899067" y="2156273"/>
            <a:ext cx="2038860" cy="715581"/>
          </a:xfrm>
          <a:prstGeom prst="rect">
            <a:avLst/>
          </a:prstGeom>
          <a:solidFill>
            <a:schemeClr val="bg1"/>
          </a:solidFill>
          <a:ln w="9525">
            <a:solidFill>
              <a:srgbClr val="000000"/>
            </a:solidFill>
            <a:miter lim="800000"/>
            <a:headEnd/>
            <a:tailEnd/>
          </a:ln>
        </p:spPr>
        <p:txBody>
          <a:bodyPr wrap="square" lIns="34290" rIns="34290">
            <a:spAutoFit/>
          </a:bodyPr>
          <a:lstStyle/>
          <a:p>
            <a:pPr algn="ctr" defTabSz="685800">
              <a:defRPr/>
            </a:pPr>
            <a:r>
              <a:rPr lang="en-US" sz="1350" b="1" dirty="0">
                <a:solidFill>
                  <a:srgbClr val="000000"/>
                </a:solidFill>
                <a:latin typeface="Calibri"/>
              </a:rPr>
              <a:t>Tier III: Tertiary Level </a:t>
            </a:r>
            <a:br>
              <a:rPr lang="en-US" sz="1350" b="1" dirty="0">
                <a:solidFill>
                  <a:srgbClr val="000000"/>
                </a:solidFill>
                <a:latin typeface="Calibri"/>
              </a:rPr>
            </a:br>
            <a:r>
              <a:rPr lang="en-US" sz="1350" b="1" dirty="0">
                <a:solidFill>
                  <a:srgbClr val="000000"/>
                </a:solidFill>
                <a:latin typeface="Calibri"/>
              </a:rPr>
              <a:t>of Prevention: Intensive Intervention</a:t>
            </a:r>
          </a:p>
        </p:txBody>
      </p:sp>
      <p:sp>
        <p:nvSpPr>
          <p:cNvPr id="10" name="Text Box 10"/>
          <p:cNvSpPr txBox="1">
            <a:spLocks noChangeArrowheads="1"/>
          </p:cNvSpPr>
          <p:nvPr/>
        </p:nvSpPr>
        <p:spPr bwMode="auto">
          <a:xfrm>
            <a:off x="6899067" y="3148901"/>
            <a:ext cx="2171340" cy="507831"/>
          </a:xfrm>
          <a:prstGeom prst="rect">
            <a:avLst/>
          </a:prstGeom>
          <a:solidFill>
            <a:schemeClr val="bg1"/>
          </a:solidFill>
          <a:ln w="9525">
            <a:solidFill>
              <a:srgbClr val="000000"/>
            </a:solidFill>
            <a:miter lim="800000"/>
            <a:headEnd/>
            <a:tailEnd/>
          </a:ln>
        </p:spPr>
        <p:txBody>
          <a:bodyPr wrap="square">
            <a:spAutoFit/>
          </a:bodyPr>
          <a:lstStyle/>
          <a:p>
            <a:pPr algn="ctr" defTabSz="685800">
              <a:defRPr/>
            </a:pPr>
            <a:r>
              <a:rPr lang="en-US" sz="1350" b="1" dirty="0">
                <a:solidFill>
                  <a:srgbClr val="000000"/>
                </a:solidFill>
                <a:latin typeface="Calibri"/>
              </a:rPr>
              <a:t>Tier II: Secondary Level </a:t>
            </a:r>
            <a:br>
              <a:rPr lang="en-US" sz="1350" b="1" dirty="0">
                <a:solidFill>
                  <a:srgbClr val="000000"/>
                </a:solidFill>
                <a:latin typeface="Calibri"/>
              </a:rPr>
            </a:br>
            <a:r>
              <a:rPr lang="en-US" sz="1350" b="1" dirty="0">
                <a:solidFill>
                  <a:srgbClr val="000000"/>
                </a:solidFill>
                <a:latin typeface="Calibri"/>
              </a:rPr>
              <a:t>of Prevention: Intervention</a:t>
            </a:r>
          </a:p>
        </p:txBody>
      </p:sp>
      <p:sp>
        <p:nvSpPr>
          <p:cNvPr id="2" name="Rectangle 1"/>
          <p:cNvSpPr/>
          <p:nvPr/>
        </p:nvSpPr>
        <p:spPr>
          <a:xfrm>
            <a:off x="4445505" y="1932961"/>
            <a:ext cx="1250762" cy="461665"/>
          </a:xfrm>
          <a:prstGeom prst="rect">
            <a:avLst/>
          </a:prstGeom>
        </p:spPr>
        <p:txBody>
          <a:bodyPr wrap="square">
            <a:spAutoFit/>
          </a:bodyPr>
          <a:lstStyle/>
          <a:p>
            <a:pPr algn="ctr" defTabSz="685800">
              <a:defRPr/>
            </a:pPr>
            <a:r>
              <a:rPr lang="en-US" sz="1200" b="1" dirty="0">
                <a:solidFill>
                  <a:prstClr val="black"/>
                </a:solidFill>
                <a:latin typeface="Calibri"/>
              </a:rPr>
              <a:t>3% to 5% of students</a:t>
            </a:r>
            <a:endParaRPr lang="en-US" sz="1200" dirty="0">
              <a:solidFill>
                <a:prstClr val="black"/>
              </a:solidFill>
              <a:latin typeface="Calibri"/>
            </a:endParaRPr>
          </a:p>
        </p:txBody>
      </p:sp>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5499239" y="2225183"/>
            <a:ext cx="391806" cy="0"/>
          </a:xfrm>
          <a:prstGeom prst="straightConnector1">
            <a:avLst/>
          </a:prstGeom>
          <a:ln w="158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302157" y="4410026"/>
            <a:ext cx="1256771" cy="276999"/>
          </a:xfrm>
          <a:prstGeom prst="rect">
            <a:avLst/>
          </a:prstGeom>
        </p:spPr>
        <p:txBody>
          <a:bodyPr wrap="square">
            <a:spAutoFit/>
          </a:bodyPr>
          <a:lstStyle/>
          <a:p>
            <a:pPr algn="ctr" defTabSz="685800">
              <a:defRPr/>
            </a:pPr>
            <a:r>
              <a:rPr lang="en-US" sz="1200" b="1" dirty="0">
                <a:solidFill>
                  <a:prstClr val="black"/>
                </a:solidFill>
                <a:latin typeface="Calibri"/>
              </a:rPr>
              <a:t>80% of students</a:t>
            </a:r>
            <a:endParaRPr lang="en-US" sz="1200" dirty="0">
              <a:solidFill>
                <a:prstClr val="black"/>
              </a:solidFill>
              <a:latin typeface="Calibri"/>
            </a:endParaRPr>
          </a:p>
        </p:txBody>
      </p:sp>
      <p:cxnSp>
        <p:nvCxnSpPr>
          <p:cNvPr id="14" name="Straight Arrow Connector 13">
            <a:extLst>
              <a:ext uri="{C183D7F6-B498-43B3-948B-1728B52AA6E4}">
                <adec:decorative xmlns:adec="http://schemas.microsoft.com/office/drawing/2017/decorative" val="1"/>
              </a:ext>
            </a:extLst>
          </p:cNvPr>
          <p:cNvCxnSpPr>
            <a:cxnSpLocks/>
          </p:cNvCxnSpPr>
          <p:nvPr/>
        </p:nvCxnSpPr>
        <p:spPr>
          <a:xfrm>
            <a:off x="3525423" y="4545880"/>
            <a:ext cx="57003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353338" y="3084269"/>
            <a:ext cx="1207446" cy="276999"/>
          </a:xfrm>
          <a:prstGeom prst="rect">
            <a:avLst/>
          </a:prstGeom>
        </p:spPr>
        <p:txBody>
          <a:bodyPr wrap="none">
            <a:spAutoFit/>
          </a:bodyPr>
          <a:lstStyle/>
          <a:p>
            <a:pPr algn="ctr" defTabSz="685800">
              <a:defRPr/>
            </a:pPr>
            <a:r>
              <a:rPr lang="en-US" sz="1200" b="1" dirty="0">
                <a:solidFill>
                  <a:prstClr val="black"/>
                </a:solidFill>
                <a:latin typeface="Calibri"/>
              </a:rPr>
              <a:t>15% of students</a:t>
            </a:r>
            <a:endParaRPr lang="en-US" sz="1200" dirty="0">
              <a:solidFill>
                <a:prstClr val="black"/>
              </a:solidFill>
              <a:latin typeface="Calibri"/>
            </a:endParaRPr>
          </a:p>
        </p:txBody>
      </p:sp>
      <p:cxnSp>
        <p:nvCxnSpPr>
          <p:cNvPr id="18" name="Straight Arrow Connector 17">
            <a:extLst>
              <a:ext uri="{C183D7F6-B498-43B3-948B-1728B52AA6E4}">
                <adec:decorative xmlns:adec="http://schemas.microsoft.com/office/drawing/2017/decorative" val="1"/>
              </a:ext>
            </a:extLst>
          </p:cNvPr>
          <p:cNvCxnSpPr/>
          <p:nvPr/>
        </p:nvCxnSpPr>
        <p:spPr>
          <a:xfrm>
            <a:off x="4619493" y="3222767"/>
            <a:ext cx="50725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44060" y="5976069"/>
            <a:ext cx="5703880" cy="369332"/>
          </a:xfrm>
          <a:prstGeom prst="rect">
            <a:avLst/>
          </a:prstGeom>
          <a:noFill/>
        </p:spPr>
        <p:txBody>
          <a:bodyPr wrap="square" rtlCol="0">
            <a:spAutoFit/>
          </a:bodyPr>
          <a:lstStyle/>
          <a:p>
            <a:pPr algn="ctr" defTabSz="685800">
              <a:defRPr/>
            </a:pPr>
            <a:r>
              <a:rPr lang="en-US" b="1" dirty="0">
                <a:solidFill>
                  <a:srgbClr val="4472C4">
                    <a:lumMod val="75000"/>
                  </a:srgbClr>
                </a:solidFill>
                <a:latin typeface="Calibri"/>
              </a:rPr>
              <a:t>Students receive services at all levels, depending on need.</a:t>
            </a:r>
          </a:p>
        </p:txBody>
      </p:sp>
      <p:sp>
        <p:nvSpPr>
          <p:cNvPr id="19" name="Title 2">
            <a:extLst>
              <a:ext uri="{FF2B5EF4-FFF2-40B4-BE49-F238E27FC236}">
                <a16:creationId xmlns:a16="http://schemas.microsoft.com/office/drawing/2014/main" id="{9829D362-D5D4-4717-AA94-5AC9DB148EC3}"/>
              </a:ext>
            </a:extLst>
          </p:cNvPr>
          <p:cNvSpPr>
            <a:spLocks noGrp="1"/>
          </p:cNvSpPr>
          <p:nvPr>
            <p:ph type="title"/>
          </p:nvPr>
        </p:nvSpPr>
        <p:spPr/>
        <p:txBody>
          <a:bodyPr>
            <a:normAutofit/>
          </a:bodyPr>
          <a:lstStyle/>
          <a:p>
            <a:r>
              <a:rPr lang="en-US" dirty="0"/>
              <a:t>Georgia’s Multilevel Prevention System</a:t>
            </a:r>
          </a:p>
        </p:txBody>
      </p:sp>
      <p:sp>
        <p:nvSpPr>
          <p:cNvPr id="20" name="Text Box 7">
            <a:extLst>
              <a:ext uri="{FF2B5EF4-FFF2-40B4-BE49-F238E27FC236}">
                <a16:creationId xmlns:a16="http://schemas.microsoft.com/office/drawing/2014/main" id="{BB408FB2-EB1A-4195-86E5-AFAEEE61653E}"/>
              </a:ext>
            </a:extLst>
          </p:cNvPr>
          <p:cNvSpPr txBox="1">
            <a:spLocks noChangeArrowheads="1"/>
          </p:cNvSpPr>
          <p:nvPr/>
        </p:nvSpPr>
        <p:spPr bwMode="auto">
          <a:xfrm>
            <a:off x="4073072" y="2444309"/>
            <a:ext cx="975424" cy="300082"/>
          </a:xfrm>
          <a:prstGeom prst="rect">
            <a:avLst/>
          </a:prstGeom>
          <a:noFill/>
          <a:ln w="9525">
            <a:solidFill>
              <a:srgbClr val="000000"/>
            </a:solidFill>
            <a:miter lim="800000"/>
            <a:headEnd/>
            <a:tailEnd/>
          </a:ln>
        </p:spPr>
        <p:txBody>
          <a:bodyPr wrap="square">
            <a:spAutoFit/>
          </a:bodyPr>
          <a:lstStyle/>
          <a:p>
            <a:pPr algn="ctr" defTabSz="685800">
              <a:defRPr/>
            </a:pPr>
            <a:r>
              <a:rPr lang="en-US" sz="1350" b="1" dirty="0">
                <a:solidFill>
                  <a:srgbClr val="000000"/>
                </a:solidFill>
                <a:latin typeface="Calibri" panose="020F0502020204030204"/>
              </a:rPr>
              <a:t>SST</a:t>
            </a:r>
            <a:endParaRPr lang="en-US" sz="1350" dirty="0">
              <a:solidFill>
                <a:srgbClr val="000000"/>
              </a:solidFill>
              <a:latin typeface="Calibri" panose="020F0502020204030204"/>
            </a:endParaRPr>
          </a:p>
        </p:txBody>
      </p:sp>
      <p:cxnSp>
        <p:nvCxnSpPr>
          <p:cNvPr id="21" name="Straight Arrow Connector 20">
            <a:extLst>
              <a:ext uri="{FF2B5EF4-FFF2-40B4-BE49-F238E27FC236}">
                <a16:creationId xmlns:a16="http://schemas.microsoft.com/office/drawing/2014/main" id="{5652A809-4DC9-40D9-B177-042975C4CB6E}"/>
              </a:ext>
              <a:ext uri="{C183D7F6-B498-43B3-948B-1728B52AA6E4}">
                <adec:decorative xmlns:adec="http://schemas.microsoft.com/office/drawing/2017/decorative" val="1"/>
              </a:ext>
            </a:extLst>
          </p:cNvPr>
          <p:cNvCxnSpPr>
            <a:cxnSpLocks/>
          </p:cNvCxnSpPr>
          <p:nvPr/>
        </p:nvCxnSpPr>
        <p:spPr>
          <a:xfrm>
            <a:off x="5193211" y="2593678"/>
            <a:ext cx="604435"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16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What’s the Big Deal About a Tiered </a:t>
            </a:r>
            <a:br>
              <a:rPr lang="en-US" dirty="0"/>
            </a:br>
            <a:r>
              <a:rPr lang="en-US" dirty="0"/>
              <a:t>System of Supports for Students?</a:t>
            </a:r>
          </a:p>
        </p:txBody>
      </p:sp>
      <p:sp>
        <p:nvSpPr>
          <p:cNvPr id="6" name="TextBox 5"/>
          <p:cNvSpPr txBox="1"/>
          <p:nvPr/>
        </p:nvSpPr>
        <p:spPr>
          <a:xfrm>
            <a:off x="2229489" y="1911351"/>
            <a:ext cx="3537947" cy="1785104"/>
          </a:xfrm>
          <a:prstGeom prst="rect">
            <a:avLst/>
          </a:prstGeom>
          <a:noFill/>
          <a:ln>
            <a:solidFill>
              <a:schemeClr val="tx1"/>
            </a:solidFill>
          </a:ln>
        </p:spPr>
        <p:txBody>
          <a:bodyPr wrap="square" tIns="182880" bIns="91440" rtlCol="0">
            <a:spAutoFit/>
          </a:bodyPr>
          <a:lstStyle/>
          <a:p>
            <a:pPr algn="ctr"/>
            <a:r>
              <a:rPr lang="en-US" sz="4400" dirty="0"/>
              <a:t>1.29</a:t>
            </a:r>
            <a:r>
              <a:rPr lang="en-US" sz="2400" dirty="0"/>
              <a:t> Effect Size</a:t>
            </a:r>
          </a:p>
          <a:p>
            <a:pPr algn="ctr">
              <a:lnSpc>
                <a:spcPct val="150000"/>
              </a:lnSpc>
            </a:pPr>
            <a:r>
              <a:rPr lang="en-US" sz="2400" dirty="0"/>
              <a:t>(that’s really large!!)</a:t>
            </a:r>
            <a:endParaRPr lang="en-US" sz="2100" dirty="0"/>
          </a:p>
          <a:p>
            <a:pPr algn="ctr"/>
            <a:endParaRPr lang="en-US" dirty="0">
              <a:solidFill>
                <a:schemeClr val="bg1"/>
              </a:solidFill>
            </a:endParaRPr>
          </a:p>
        </p:txBody>
      </p:sp>
      <p:sp>
        <p:nvSpPr>
          <p:cNvPr id="7" name="TextBox 6"/>
          <p:cNvSpPr txBox="1"/>
          <p:nvPr/>
        </p:nvSpPr>
        <p:spPr>
          <a:xfrm>
            <a:off x="6076435" y="1905000"/>
            <a:ext cx="3904220" cy="1783080"/>
          </a:xfrm>
          <a:prstGeom prst="rect">
            <a:avLst/>
          </a:prstGeom>
          <a:noFill/>
          <a:ln>
            <a:solidFill>
              <a:schemeClr val="tx1"/>
            </a:solidFill>
          </a:ln>
        </p:spPr>
        <p:txBody>
          <a:bodyPr wrap="square" lIns="182880" tIns="91440" rIns="91440" bIns="91440" rtlCol="0">
            <a:spAutoFit/>
          </a:bodyPr>
          <a:lstStyle/>
          <a:p>
            <a:r>
              <a:rPr lang="en-US" b="1" dirty="0"/>
              <a:t>Improved Outcomes</a:t>
            </a:r>
          </a:p>
          <a:p>
            <a:pPr marL="228600" lvl="1" indent="-228600">
              <a:spcBef>
                <a:spcPts val="600"/>
              </a:spcBef>
              <a:buFont typeface="Arial" pitchFamily="34" charset="0"/>
              <a:buChar char="•"/>
            </a:pPr>
            <a:r>
              <a:rPr lang="en-US" dirty="0"/>
              <a:t>Decreased expulsion, behavioral referrals, and suspension rates</a:t>
            </a:r>
          </a:p>
          <a:p>
            <a:pPr marL="228600" lvl="1" indent="-228600">
              <a:spcBef>
                <a:spcPts val="600"/>
              </a:spcBef>
              <a:buFont typeface="Arial" pitchFamily="34" charset="0"/>
              <a:buChar char="•"/>
            </a:pPr>
            <a:r>
              <a:rPr lang="en-US" dirty="0"/>
              <a:t>Sustained academic improvement</a:t>
            </a:r>
          </a:p>
          <a:p>
            <a:pPr marL="228600" lvl="1" indent="-228600">
              <a:spcBef>
                <a:spcPts val="600"/>
              </a:spcBef>
              <a:spcAft>
                <a:spcPts val="600"/>
              </a:spcAft>
              <a:buFont typeface="Arial" pitchFamily="34" charset="0"/>
              <a:buChar char="•"/>
            </a:pPr>
            <a:r>
              <a:rPr lang="en-US" dirty="0"/>
              <a:t>Increased on-time graduation</a:t>
            </a:r>
          </a:p>
        </p:txBody>
      </p:sp>
      <p:sp>
        <p:nvSpPr>
          <p:cNvPr id="8" name="TextBox 7"/>
          <p:cNvSpPr txBox="1"/>
          <p:nvPr/>
        </p:nvSpPr>
        <p:spPr>
          <a:xfrm>
            <a:off x="2238891" y="3853299"/>
            <a:ext cx="7741765" cy="2262158"/>
          </a:xfrm>
          <a:prstGeom prst="rect">
            <a:avLst/>
          </a:prstGeom>
          <a:noFill/>
          <a:ln>
            <a:solidFill>
              <a:schemeClr val="tx1"/>
            </a:solidFill>
          </a:ln>
        </p:spPr>
        <p:txBody>
          <a:bodyPr wrap="square" lIns="182880" tIns="91440" bIns="91440" rtlCol="0">
            <a:spAutoFit/>
          </a:bodyPr>
          <a:lstStyle/>
          <a:p>
            <a:r>
              <a:rPr lang="en-US" sz="2000" b="1" dirty="0"/>
              <a:t>Strong Positive Effects on System Outcomes</a:t>
            </a:r>
          </a:p>
          <a:p>
            <a:pPr marL="228600" lvl="1" indent="-228600">
              <a:spcBef>
                <a:spcPts val="600"/>
              </a:spcBef>
              <a:buFont typeface="Arial" pitchFamily="34" charset="0"/>
              <a:buChar char="•"/>
            </a:pPr>
            <a:r>
              <a:rPr lang="en-US" dirty="0"/>
              <a:t>Increased instructional and planning time</a:t>
            </a:r>
          </a:p>
          <a:p>
            <a:pPr marL="228600" lvl="1" indent="-228600">
              <a:spcBef>
                <a:spcPts val="600"/>
              </a:spcBef>
              <a:buFont typeface="Arial" pitchFamily="34" charset="0"/>
              <a:buChar char="•"/>
            </a:pPr>
            <a:r>
              <a:rPr lang="en-US" dirty="0"/>
              <a:t>More efficient use of resources and staff</a:t>
            </a:r>
          </a:p>
          <a:p>
            <a:pPr marL="228600" lvl="1" indent="-228600">
              <a:spcBef>
                <a:spcPts val="600"/>
              </a:spcBef>
              <a:buFont typeface="Arial" pitchFamily="34" charset="0"/>
              <a:buChar char="•"/>
            </a:pPr>
            <a:r>
              <a:rPr lang="en-US" dirty="0"/>
              <a:t>Decreased inappropriate special education referrals and placement rates</a:t>
            </a:r>
          </a:p>
          <a:p>
            <a:pPr marL="228600" lvl="1" indent="-228600">
              <a:spcBef>
                <a:spcPts val="600"/>
              </a:spcBef>
              <a:buFont typeface="Arial" pitchFamily="34" charset="0"/>
              <a:buChar char="•"/>
            </a:pPr>
            <a:r>
              <a:rPr lang="en-US" dirty="0"/>
              <a:t>Reduction in amount of time student receives special education services</a:t>
            </a:r>
          </a:p>
          <a:p>
            <a:pPr marL="228600" lvl="1" indent="-228600">
              <a:spcBef>
                <a:spcPts val="600"/>
              </a:spcBef>
              <a:buFont typeface="Arial" pitchFamily="34" charset="0"/>
              <a:buChar char="•"/>
            </a:pPr>
            <a:r>
              <a:rPr lang="en-US" dirty="0"/>
              <a:t>Reduction in student grade retention</a:t>
            </a:r>
          </a:p>
        </p:txBody>
      </p:sp>
      <p:sp>
        <p:nvSpPr>
          <p:cNvPr id="9" name="TextBox 8"/>
          <p:cNvSpPr txBox="1"/>
          <p:nvPr/>
        </p:nvSpPr>
        <p:spPr>
          <a:xfrm>
            <a:off x="838200" y="6365917"/>
            <a:ext cx="7753350" cy="253916"/>
          </a:xfrm>
          <a:prstGeom prst="rect">
            <a:avLst/>
          </a:prstGeom>
          <a:noFill/>
        </p:spPr>
        <p:txBody>
          <a:bodyPr wrap="square" rtlCol="0">
            <a:spAutoFit/>
          </a:bodyPr>
          <a:lstStyle/>
          <a:p>
            <a:r>
              <a:rPr lang="en-US" sz="1050" i="1" dirty="0"/>
              <a:t>Sources:</a:t>
            </a:r>
            <a:r>
              <a:rPr lang="en-US" sz="1050" dirty="0"/>
              <a:t> Burns, Appleton, and Stehouwer (2005); Dexter, Hughes, and Farmer (2008); Hattie (2015); Simmons et al. (2008).</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19420</TotalTime>
  <Words>2680</Words>
  <Application>Microsoft Macintosh PowerPoint</Application>
  <PresentationFormat>Widescreen</PresentationFormat>
  <Paragraphs>247</Paragraphs>
  <Slides>27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Wingdings</vt:lpstr>
      <vt:lpstr>Wingdings 2</vt:lpstr>
      <vt:lpstr>1_Office Theme</vt:lpstr>
      <vt:lpstr> High-Leverage Practices   Introduction to High-Leverage Practices Through a Multi-Tiered System of Supports   </vt:lpstr>
      <vt:lpstr>Facilitator Introductions</vt:lpstr>
      <vt:lpstr>Slide 3</vt:lpstr>
      <vt:lpstr>MTSS Statement of Purpose</vt:lpstr>
      <vt:lpstr>MTSS, SST, and RTI: Are These Terms Synonymous? </vt:lpstr>
      <vt:lpstr>Essential Components of the  Nationally Aligned MTSS Framework</vt:lpstr>
      <vt:lpstr>Essential Components of Georgia’s  Tiered System of Supports for Students</vt:lpstr>
      <vt:lpstr>Georgia’s Multilevel Prevention System</vt:lpstr>
      <vt:lpstr>What’s the Big Deal About a Tiered  System of Supports for Students?</vt:lpstr>
      <vt:lpstr>What Are HLPs?</vt:lpstr>
      <vt:lpstr>High-Leverage Practices</vt:lpstr>
      <vt:lpstr>HLPs Are . . .</vt:lpstr>
      <vt:lpstr>Four Categories</vt:lpstr>
      <vt:lpstr>Benefits of HLPs</vt:lpstr>
      <vt:lpstr>Poll Time!</vt:lpstr>
      <vt:lpstr>How Do HLPs and MTSS Relate/ Work Together?</vt:lpstr>
      <vt:lpstr>MTSS: Integrating the What and the How</vt:lpstr>
      <vt:lpstr>Georgia’s Multilevel Prevention System</vt:lpstr>
      <vt:lpstr>MTSS and HLPs</vt:lpstr>
      <vt:lpstr>Instructional Understandings About Evidence-Based Practices and Interventions</vt:lpstr>
      <vt:lpstr>What Are Evidence-Based Practices/Interventions?</vt:lpstr>
      <vt:lpstr>Implementing High-Leverage Practices and Evidence-Based Practices</vt:lpstr>
      <vt:lpstr>What HLP Resources Are Available and How Do I Use Them?</vt:lpstr>
      <vt:lpstr>Available Resources </vt:lpstr>
      <vt:lpstr>References</vt:lpstr>
      <vt:lpstr>References</vt:lpstr>
      <vt:lpstr>Authors</vt:lpstr>
    </vt:vector>
  </TitlesOfParts>
  <Company>UVa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 5000</dc:title>
  <dc:creator>Powell, Sarah (srp5m)</dc:creator>
  <cp:lastModifiedBy>Colpo, Amy</cp:lastModifiedBy>
  <cp:revision>1237</cp:revision>
  <cp:lastPrinted>2018-08-29T16:27:43Z</cp:lastPrinted>
  <dcterms:created xsi:type="dcterms:W3CDTF">2012-08-27T20:45:34Z</dcterms:created>
  <dcterms:modified xsi:type="dcterms:W3CDTF">2019-11-18T14:53:30Z</dcterms:modified>
</cp:coreProperties>
</file>