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sldIdLst>
    <p:sldId id="257" r:id="rId2"/>
    <p:sldId id="307" r:id="rId3"/>
    <p:sldId id="308" r:id="rId4"/>
    <p:sldId id="309"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288" r:id="rId33"/>
    <p:sldId id="289" r:id="rId34"/>
    <p:sldId id="337" r:id="rId35"/>
    <p:sldId id="290" r:id="rId36"/>
    <p:sldId id="291" r:id="rId37"/>
    <p:sldId id="292" r:id="rId38"/>
    <p:sldId id="293" r:id="rId39"/>
    <p:sldId id="294" r:id="rId40"/>
    <p:sldId id="338" r:id="rId41"/>
    <p:sldId id="295" r:id="rId42"/>
    <p:sldId id="296" r:id="rId43"/>
    <p:sldId id="297" r:id="rId44"/>
    <p:sldId id="298" r:id="rId45"/>
    <p:sldId id="339" r:id="rId46"/>
    <p:sldId id="299" r:id="rId47"/>
    <p:sldId id="340" r:id="rId48"/>
    <p:sldId id="300" r:id="rId49"/>
    <p:sldId id="302" r:id="rId50"/>
    <p:sldId id="341" r:id="rId51"/>
    <p:sldId id="303" r:id="rId52"/>
    <p:sldId id="304" r:id="rId53"/>
    <p:sldId id="305" r:id="rId54"/>
    <p:sldId id="342" r:id="rId55"/>
    <p:sldId id="25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73673"/>
  </p:normalViewPr>
  <p:slideViewPr>
    <p:cSldViewPr snapToGrid="0" snapToObjects="1">
      <p:cViewPr varScale="1">
        <p:scale>
          <a:sx n="141" d="100"/>
          <a:sy n="141" d="100"/>
        </p:scale>
        <p:origin x="224"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60402-E054-41EA-B3AA-3A570BC06AFD}"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4C0793EF-F942-4F50-9B45-8F5F123C1D62}">
      <dgm:prSet phldrT="[Text]"/>
      <dgm:spPr>
        <a:solidFill>
          <a:srgbClr val="7030A0"/>
        </a:solidFill>
      </dgm:spPr>
      <dgm:t>
        <a:bodyPr/>
        <a:lstStyle/>
        <a:p>
          <a:r>
            <a:rPr lang="en-US"/>
            <a:t>High Expectations</a:t>
          </a:r>
        </a:p>
      </dgm:t>
    </dgm:pt>
    <dgm:pt modelId="{ED815C4D-C254-4A88-8E52-CBD5F26EC657}" type="parTrans" cxnId="{7E611F25-E8FC-465B-9575-B3F98AFEB246}">
      <dgm:prSet/>
      <dgm:spPr/>
      <dgm:t>
        <a:bodyPr/>
        <a:lstStyle/>
        <a:p>
          <a:endParaRPr lang="en-US"/>
        </a:p>
      </dgm:t>
    </dgm:pt>
    <dgm:pt modelId="{908BA589-A69A-4C90-BEDD-DB039674FB61}" type="sibTrans" cxnId="{7E611F25-E8FC-465B-9575-B3F98AFEB246}">
      <dgm:prSet/>
      <dgm:spPr/>
      <dgm:t>
        <a:bodyPr/>
        <a:lstStyle/>
        <a:p>
          <a:endParaRPr lang="en-US"/>
        </a:p>
      </dgm:t>
    </dgm:pt>
    <dgm:pt modelId="{11027D04-95A6-4647-B6DF-A42329DB21EE}">
      <dgm:prSet phldrT="[Text]"/>
      <dgm:spPr/>
      <dgm:t>
        <a:bodyPr/>
        <a:lstStyle/>
        <a:p>
          <a:r>
            <a:rPr lang="en-US"/>
            <a:t>Frequent progress monitoring</a:t>
          </a:r>
        </a:p>
      </dgm:t>
    </dgm:pt>
    <dgm:pt modelId="{667D188E-3AE1-4B37-98EB-90E7B4AE2E4B}" type="parTrans" cxnId="{0C33E473-D16D-4696-A811-BFF0EE4939F9}">
      <dgm:prSet/>
      <dgm:spPr/>
      <dgm:t>
        <a:bodyPr/>
        <a:lstStyle/>
        <a:p>
          <a:endParaRPr lang="en-US"/>
        </a:p>
      </dgm:t>
    </dgm:pt>
    <dgm:pt modelId="{9681AE2A-6F14-4EAD-85B5-3399285D280A}" type="sibTrans" cxnId="{0C33E473-D16D-4696-A811-BFF0EE4939F9}">
      <dgm:prSet/>
      <dgm:spPr/>
      <dgm:t>
        <a:bodyPr/>
        <a:lstStyle/>
        <a:p>
          <a:endParaRPr lang="en-US"/>
        </a:p>
      </dgm:t>
    </dgm:pt>
    <dgm:pt modelId="{0D60DAF4-49F3-45ED-BE18-021080DA0B8A}">
      <dgm:prSet phldrT="[Text]"/>
      <dgm:spPr/>
      <dgm:t>
        <a:bodyPr/>
        <a:lstStyle/>
        <a:p>
          <a:r>
            <a:rPr lang="en-US"/>
            <a:t>Curriculum based measures</a:t>
          </a:r>
        </a:p>
      </dgm:t>
    </dgm:pt>
    <dgm:pt modelId="{250745DC-0EF0-45C9-B71C-4CCB912AC173}" type="parTrans" cxnId="{2485BA8A-72CD-40DA-A08B-6ABE1CB07C2B}">
      <dgm:prSet/>
      <dgm:spPr/>
      <dgm:t>
        <a:bodyPr/>
        <a:lstStyle/>
        <a:p>
          <a:endParaRPr lang="en-US"/>
        </a:p>
      </dgm:t>
    </dgm:pt>
    <dgm:pt modelId="{1C1A00D9-7CF2-4DCA-87F1-02AC5869B916}" type="sibTrans" cxnId="{2485BA8A-72CD-40DA-A08B-6ABE1CB07C2B}">
      <dgm:prSet/>
      <dgm:spPr/>
      <dgm:t>
        <a:bodyPr/>
        <a:lstStyle/>
        <a:p>
          <a:endParaRPr lang="en-US"/>
        </a:p>
      </dgm:t>
    </dgm:pt>
    <dgm:pt modelId="{D753BF95-50F7-4B7B-B1B0-6F1966EF8427}" type="pres">
      <dgm:prSet presAssocID="{F2860402-E054-41EA-B3AA-3A570BC06AFD}" presName="Name0" presStyleCnt="0">
        <dgm:presLayoutVars>
          <dgm:chMax val="7"/>
          <dgm:resizeHandles val="exact"/>
        </dgm:presLayoutVars>
      </dgm:prSet>
      <dgm:spPr/>
    </dgm:pt>
    <dgm:pt modelId="{7E7B6780-49F7-4C6B-9FE5-FD680478E6C8}" type="pres">
      <dgm:prSet presAssocID="{F2860402-E054-41EA-B3AA-3A570BC06AFD}" presName="comp1" presStyleCnt="0"/>
      <dgm:spPr/>
    </dgm:pt>
    <dgm:pt modelId="{FA5C1629-B32B-4231-8FCA-D8FDAA00FD17}" type="pres">
      <dgm:prSet presAssocID="{F2860402-E054-41EA-B3AA-3A570BC06AFD}" presName="circle1" presStyleLbl="node1" presStyleIdx="0" presStyleCnt="3"/>
      <dgm:spPr/>
    </dgm:pt>
    <dgm:pt modelId="{72A364BE-0F04-43DD-B03B-55291C52FC08}" type="pres">
      <dgm:prSet presAssocID="{F2860402-E054-41EA-B3AA-3A570BC06AFD}" presName="c1text" presStyleLbl="node1" presStyleIdx="0" presStyleCnt="3">
        <dgm:presLayoutVars>
          <dgm:bulletEnabled val="1"/>
        </dgm:presLayoutVars>
      </dgm:prSet>
      <dgm:spPr/>
    </dgm:pt>
    <dgm:pt modelId="{6CA6C907-D523-46FB-857A-A1D27EB7A7D1}" type="pres">
      <dgm:prSet presAssocID="{F2860402-E054-41EA-B3AA-3A570BC06AFD}" presName="comp2" presStyleCnt="0"/>
      <dgm:spPr/>
    </dgm:pt>
    <dgm:pt modelId="{C86CF5C5-A81A-4DA7-BE70-5E2B00A951A7}" type="pres">
      <dgm:prSet presAssocID="{F2860402-E054-41EA-B3AA-3A570BC06AFD}" presName="circle2" presStyleLbl="node1" presStyleIdx="1" presStyleCnt="3"/>
      <dgm:spPr/>
    </dgm:pt>
    <dgm:pt modelId="{57A20268-7801-4CE6-B9B5-882593C80122}" type="pres">
      <dgm:prSet presAssocID="{F2860402-E054-41EA-B3AA-3A570BC06AFD}" presName="c2text" presStyleLbl="node1" presStyleIdx="1" presStyleCnt="3">
        <dgm:presLayoutVars>
          <dgm:bulletEnabled val="1"/>
        </dgm:presLayoutVars>
      </dgm:prSet>
      <dgm:spPr/>
    </dgm:pt>
    <dgm:pt modelId="{CABC6F82-C6CE-4AEA-8D62-F5745504A90E}" type="pres">
      <dgm:prSet presAssocID="{F2860402-E054-41EA-B3AA-3A570BC06AFD}" presName="comp3" presStyleCnt="0"/>
      <dgm:spPr/>
    </dgm:pt>
    <dgm:pt modelId="{B077D166-CC4D-4967-84A7-3C95CEB6E1B0}" type="pres">
      <dgm:prSet presAssocID="{F2860402-E054-41EA-B3AA-3A570BC06AFD}" presName="circle3" presStyleLbl="node1" presStyleIdx="2" presStyleCnt="3"/>
      <dgm:spPr/>
    </dgm:pt>
    <dgm:pt modelId="{FB62524E-390C-439B-8784-935342CDDC9C}" type="pres">
      <dgm:prSet presAssocID="{F2860402-E054-41EA-B3AA-3A570BC06AFD}" presName="c3text" presStyleLbl="node1" presStyleIdx="2" presStyleCnt="3">
        <dgm:presLayoutVars>
          <dgm:bulletEnabled val="1"/>
        </dgm:presLayoutVars>
      </dgm:prSet>
      <dgm:spPr/>
    </dgm:pt>
  </dgm:ptLst>
  <dgm:cxnLst>
    <dgm:cxn modelId="{A65D0C23-8DD2-4088-8435-18ABF6A0A35A}" type="presOf" srcId="{4C0793EF-F942-4F50-9B45-8F5F123C1D62}" destId="{FA5C1629-B32B-4231-8FCA-D8FDAA00FD17}" srcOrd="0" destOrd="0" presId="urn:microsoft.com/office/officeart/2005/8/layout/venn2"/>
    <dgm:cxn modelId="{7E611F25-E8FC-465B-9575-B3F98AFEB246}" srcId="{F2860402-E054-41EA-B3AA-3A570BC06AFD}" destId="{4C0793EF-F942-4F50-9B45-8F5F123C1D62}" srcOrd="0" destOrd="0" parTransId="{ED815C4D-C254-4A88-8E52-CBD5F26EC657}" sibTransId="{908BA589-A69A-4C90-BEDD-DB039674FB61}"/>
    <dgm:cxn modelId="{AE489F59-6884-4853-95E2-AE4114ADB67E}" type="presOf" srcId="{0D60DAF4-49F3-45ED-BE18-021080DA0B8A}" destId="{B077D166-CC4D-4967-84A7-3C95CEB6E1B0}" srcOrd="0" destOrd="0" presId="urn:microsoft.com/office/officeart/2005/8/layout/venn2"/>
    <dgm:cxn modelId="{EE802D69-C25D-4CE8-8C89-1CA81E970108}" type="presOf" srcId="{4C0793EF-F942-4F50-9B45-8F5F123C1D62}" destId="{72A364BE-0F04-43DD-B03B-55291C52FC08}" srcOrd="1" destOrd="0" presId="urn:microsoft.com/office/officeart/2005/8/layout/venn2"/>
    <dgm:cxn modelId="{0C33E473-D16D-4696-A811-BFF0EE4939F9}" srcId="{F2860402-E054-41EA-B3AA-3A570BC06AFD}" destId="{11027D04-95A6-4647-B6DF-A42329DB21EE}" srcOrd="1" destOrd="0" parTransId="{667D188E-3AE1-4B37-98EB-90E7B4AE2E4B}" sibTransId="{9681AE2A-6F14-4EAD-85B5-3399285D280A}"/>
    <dgm:cxn modelId="{D695AA7F-C756-468C-A63A-DFFFEE002F94}" type="presOf" srcId="{11027D04-95A6-4647-B6DF-A42329DB21EE}" destId="{57A20268-7801-4CE6-B9B5-882593C80122}" srcOrd="1" destOrd="0" presId="urn:microsoft.com/office/officeart/2005/8/layout/venn2"/>
    <dgm:cxn modelId="{2485BA8A-72CD-40DA-A08B-6ABE1CB07C2B}" srcId="{F2860402-E054-41EA-B3AA-3A570BC06AFD}" destId="{0D60DAF4-49F3-45ED-BE18-021080DA0B8A}" srcOrd="2" destOrd="0" parTransId="{250745DC-0EF0-45C9-B71C-4CCB912AC173}" sibTransId="{1C1A00D9-7CF2-4DCA-87F1-02AC5869B916}"/>
    <dgm:cxn modelId="{9D3657BB-EB6A-4FCC-90A3-776E54934FC5}" type="presOf" srcId="{F2860402-E054-41EA-B3AA-3A570BC06AFD}" destId="{D753BF95-50F7-4B7B-B1B0-6F1966EF8427}" srcOrd="0" destOrd="0" presId="urn:microsoft.com/office/officeart/2005/8/layout/venn2"/>
    <dgm:cxn modelId="{7DA92BD5-58CD-42FC-87BD-2834B0D716B4}" type="presOf" srcId="{11027D04-95A6-4647-B6DF-A42329DB21EE}" destId="{C86CF5C5-A81A-4DA7-BE70-5E2B00A951A7}" srcOrd="0" destOrd="0" presId="urn:microsoft.com/office/officeart/2005/8/layout/venn2"/>
    <dgm:cxn modelId="{2D857DDB-8DBE-49F4-96D3-4EE48CC12C28}" type="presOf" srcId="{0D60DAF4-49F3-45ED-BE18-021080DA0B8A}" destId="{FB62524E-390C-439B-8784-935342CDDC9C}" srcOrd="1" destOrd="0" presId="urn:microsoft.com/office/officeart/2005/8/layout/venn2"/>
    <dgm:cxn modelId="{02AB7F0E-96D0-4064-A7EC-538C61081C14}" type="presParOf" srcId="{D753BF95-50F7-4B7B-B1B0-6F1966EF8427}" destId="{7E7B6780-49F7-4C6B-9FE5-FD680478E6C8}" srcOrd="0" destOrd="0" presId="urn:microsoft.com/office/officeart/2005/8/layout/venn2"/>
    <dgm:cxn modelId="{4122B3FA-1B3A-45FA-8091-5177C3846A7B}" type="presParOf" srcId="{7E7B6780-49F7-4C6B-9FE5-FD680478E6C8}" destId="{FA5C1629-B32B-4231-8FCA-D8FDAA00FD17}" srcOrd="0" destOrd="0" presId="urn:microsoft.com/office/officeart/2005/8/layout/venn2"/>
    <dgm:cxn modelId="{29D0730E-8567-4811-BCFE-ED7275E91253}" type="presParOf" srcId="{7E7B6780-49F7-4C6B-9FE5-FD680478E6C8}" destId="{72A364BE-0F04-43DD-B03B-55291C52FC08}" srcOrd="1" destOrd="0" presId="urn:microsoft.com/office/officeart/2005/8/layout/venn2"/>
    <dgm:cxn modelId="{9B3C0B14-4E7D-49DF-8EF6-95AD538EE4E0}" type="presParOf" srcId="{D753BF95-50F7-4B7B-B1B0-6F1966EF8427}" destId="{6CA6C907-D523-46FB-857A-A1D27EB7A7D1}" srcOrd="1" destOrd="0" presId="urn:microsoft.com/office/officeart/2005/8/layout/venn2"/>
    <dgm:cxn modelId="{42BD3652-649D-45DB-B372-67BB0BA83A5D}" type="presParOf" srcId="{6CA6C907-D523-46FB-857A-A1D27EB7A7D1}" destId="{C86CF5C5-A81A-4DA7-BE70-5E2B00A951A7}" srcOrd="0" destOrd="0" presId="urn:microsoft.com/office/officeart/2005/8/layout/venn2"/>
    <dgm:cxn modelId="{F41E3D8C-42E5-44D5-92F4-D761A93DF277}" type="presParOf" srcId="{6CA6C907-D523-46FB-857A-A1D27EB7A7D1}" destId="{57A20268-7801-4CE6-B9B5-882593C80122}" srcOrd="1" destOrd="0" presId="urn:microsoft.com/office/officeart/2005/8/layout/venn2"/>
    <dgm:cxn modelId="{24BF201B-19A4-4941-BE6E-C26BA9F94E81}" type="presParOf" srcId="{D753BF95-50F7-4B7B-B1B0-6F1966EF8427}" destId="{CABC6F82-C6CE-4AEA-8D62-F5745504A90E}" srcOrd="2" destOrd="0" presId="urn:microsoft.com/office/officeart/2005/8/layout/venn2"/>
    <dgm:cxn modelId="{4E2F05CD-F45D-4323-9047-E204267A5344}" type="presParOf" srcId="{CABC6F82-C6CE-4AEA-8D62-F5745504A90E}" destId="{B077D166-CC4D-4967-84A7-3C95CEB6E1B0}" srcOrd="0" destOrd="0" presId="urn:microsoft.com/office/officeart/2005/8/layout/venn2"/>
    <dgm:cxn modelId="{3F8B71B9-8D10-4C3F-9F46-02F81C75D6BF}" type="presParOf" srcId="{CABC6F82-C6CE-4AEA-8D62-F5745504A90E}" destId="{FB62524E-390C-439B-8784-935342CDDC9C}"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31FB8DD-706E-4BF7-AE66-8397A71B2E62}" type="doc">
      <dgm:prSet loTypeId="urn:microsoft.com/office/officeart/2005/8/layout/equation1" loCatId="relationship" qsTypeId="urn:microsoft.com/office/officeart/2005/8/quickstyle/simple1" qsCatId="simple" csTypeId="urn:microsoft.com/office/officeart/2005/8/colors/colorful1" csCatId="colorful" phldr="1"/>
      <dgm:spPr/>
      <dgm:t>
        <a:bodyPr/>
        <a:lstStyle/>
        <a:p>
          <a:endParaRPr lang="en-US"/>
        </a:p>
      </dgm:t>
    </dgm:pt>
    <dgm:pt modelId="{7475DD6E-953A-4CFA-9BD1-6B2F0C3460A7}" type="pres">
      <dgm:prSet presAssocID="{231FB8DD-706E-4BF7-AE66-8397A71B2E62}" presName="linearFlow" presStyleCnt="0">
        <dgm:presLayoutVars>
          <dgm:dir/>
          <dgm:resizeHandles val="exact"/>
        </dgm:presLayoutVars>
      </dgm:prSet>
      <dgm:spPr/>
    </dgm:pt>
  </dgm:ptLst>
  <dgm:cxnLst>
    <dgm:cxn modelId="{B7AFCBF0-B2B0-4FA5-95A6-C19454B90543}" type="presOf" srcId="{231FB8DD-706E-4BF7-AE66-8397A71B2E62}" destId="{7475DD6E-953A-4CFA-9BD1-6B2F0C3460A7}" srcOrd="0"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03CF53-DBE2-4B06-8ACC-2D20B9776AD8}" type="doc">
      <dgm:prSet loTypeId="urn:microsoft.com/office/officeart/2005/8/layout/radial4" loCatId="relationship" qsTypeId="urn:microsoft.com/office/officeart/2005/8/quickstyle/simple1" qsCatId="simple" csTypeId="urn:microsoft.com/office/officeart/2005/8/colors/colorful3" csCatId="colorful" phldr="1"/>
      <dgm:spPr/>
      <dgm:t>
        <a:bodyPr/>
        <a:lstStyle/>
        <a:p>
          <a:endParaRPr lang="en-US"/>
        </a:p>
      </dgm:t>
    </dgm:pt>
    <dgm:pt modelId="{CCAE0C55-891D-4AAA-A51A-290F8D27E4C1}">
      <dgm:prSet/>
      <dgm:spPr/>
      <dgm:t>
        <a:bodyPr/>
        <a:lstStyle/>
        <a:p>
          <a:r>
            <a:rPr lang="en-US"/>
            <a:t>Culturally Responsive Math Instruction</a:t>
          </a:r>
        </a:p>
      </dgm:t>
    </dgm:pt>
    <dgm:pt modelId="{DEC92585-B30D-4C2B-B296-7CD3C56CCEF9}" type="parTrans" cxnId="{34B245B0-4FA1-4F2A-AB00-22FF42E10A89}">
      <dgm:prSet/>
      <dgm:spPr/>
      <dgm:t>
        <a:bodyPr/>
        <a:lstStyle/>
        <a:p>
          <a:endParaRPr lang="en-US"/>
        </a:p>
      </dgm:t>
    </dgm:pt>
    <dgm:pt modelId="{4C55EE0A-E1A3-4041-90B8-0CECF35C1F77}" type="sibTrans" cxnId="{34B245B0-4FA1-4F2A-AB00-22FF42E10A89}">
      <dgm:prSet/>
      <dgm:spPr/>
      <dgm:t>
        <a:bodyPr/>
        <a:lstStyle/>
        <a:p>
          <a:endParaRPr lang="en-US"/>
        </a:p>
      </dgm:t>
    </dgm:pt>
    <dgm:pt modelId="{84C8DDE6-0988-47E1-BD9F-07EEA984FAFB}">
      <dgm:prSet phldrT="[Text]"/>
      <dgm:spPr/>
      <dgm:t>
        <a:bodyPr/>
        <a:lstStyle/>
        <a:p>
          <a:r>
            <a:rPr lang="en-US"/>
            <a:t>Math knowledge &amp; understanding</a:t>
          </a:r>
        </a:p>
      </dgm:t>
    </dgm:pt>
    <dgm:pt modelId="{3078CF53-3A71-4843-A041-121CFC7E54AF}" type="parTrans" cxnId="{7F8127C9-FADD-4C46-B483-617C20DAB2C8}">
      <dgm:prSet/>
      <dgm:spPr/>
      <dgm:t>
        <a:bodyPr/>
        <a:lstStyle/>
        <a:p>
          <a:endParaRPr lang="en-US"/>
        </a:p>
      </dgm:t>
    </dgm:pt>
    <dgm:pt modelId="{27235B5B-0757-484A-8B9D-E775C961BD9D}" type="sibTrans" cxnId="{7F8127C9-FADD-4C46-B483-617C20DAB2C8}">
      <dgm:prSet/>
      <dgm:spPr/>
      <dgm:t>
        <a:bodyPr/>
        <a:lstStyle/>
        <a:p>
          <a:endParaRPr lang="en-US"/>
        </a:p>
      </dgm:t>
    </dgm:pt>
    <dgm:pt modelId="{61A787DF-57EE-45B8-899C-A2AA1EDD724E}">
      <dgm:prSet/>
      <dgm:spPr/>
      <dgm:t>
        <a:bodyPr/>
        <a:lstStyle/>
        <a:p>
          <a:r>
            <a:rPr lang="en-US"/>
            <a:t>Math discourse</a:t>
          </a:r>
        </a:p>
      </dgm:t>
    </dgm:pt>
    <dgm:pt modelId="{825FA043-1703-4524-A6A8-CD369C2F302D}" type="parTrans" cxnId="{4FB00F62-AB4C-4BFE-BB3C-4C0C979C9B9E}">
      <dgm:prSet/>
      <dgm:spPr/>
      <dgm:t>
        <a:bodyPr/>
        <a:lstStyle/>
        <a:p>
          <a:endParaRPr lang="en-US"/>
        </a:p>
      </dgm:t>
    </dgm:pt>
    <dgm:pt modelId="{E47783CE-8298-47DB-8BAD-B130588389A6}" type="sibTrans" cxnId="{4FB00F62-AB4C-4BFE-BB3C-4C0C979C9B9E}">
      <dgm:prSet/>
      <dgm:spPr/>
      <dgm:t>
        <a:bodyPr/>
        <a:lstStyle/>
        <a:p>
          <a:endParaRPr lang="en-US"/>
        </a:p>
      </dgm:t>
    </dgm:pt>
    <dgm:pt modelId="{B81FF761-CBE1-418A-8AC5-7992ED63DC1D}">
      <dgm:prSet/>
      <dgm:spPr/>
      <dgm:t>
        <a:bodyPr/>
        <a:lstStyle/>
        <a:p>
          <a:r>
            <a:rPr lang="en-US"/>
            <a:t>Power &amp; participation</a:t>
          </a:r>
        </a:p>
      </dgm:t>
    </dgm:pt>
    <dgm:pt modelId="{0A00F848-584A-4BFB-9082-1A3F44B1B8E7}" type="parTrans" cxnId="{A4736408-BD03-407A-94AD-460141628FDB}">
      <dgm:prSet/>
      <dgm:spPr/>
      <dgm:t>
        <a:bodyPr/>
        <a:lstStyle/>
        <a:p>
          <a:endParaRPr lang="en-US"/>
        </a:p>
      </dgm:t>
    </dgm:pt>
    <dgm:pt modelId="{3A7EC8C1-05F5-410C-BD70-753A04BD4BB0}" type="sibTrans" cxnId="{A4736408-BD03-407A-94AD-460141628FDB}">
      <dgm:prSet/>
      <dgm:spPr/>
      <dgm:t>
        <a:bodyPr/>
        <a:lstStyle/>
        <a:p>
          <a:endParaRPr lang="en-US"/>
        </a:p>
      </dgm:t>
    </dgm:pt>
    <dgm:pt modelId="{9D840CE2-C4C4-4BC2-850A-BE783184DA7D}">
      <dgm:prSet/>
      <dgm:spPr/>
      <dgm:t>
        <a:bodyPr/>
        <a:lstStyle/>
        <a:p>
          <a:r>
            <a:rPr lang="en-US"/>
            <a:t>Language supports for ELLs</a:t>
          </a:r>
        </a:p>
      </dgm:t>
    </dgm:pt>
    <dgm:pt modelId="{216DC5BB-2F9C-4725-BABA-6F10ADB2DD8B}" type="parTrans" cxnId="{F0473DC2-BA08-4548-8DBE-46E049829796}">
      <dgm:prSet/>
      <dgm:spPr/>
      <dgm:t>
        <a:bodyPr/>
        <a:lstStyle/>
        <a:p>
          <a:endParaRPr lang="en-US"/>
        </a:p>
      </dgm:t>
    </dgm:pt>
    <dgm:pt modelId="{AAC373C0-FD32-421E-9428-52970969D19A}" type="sibTrans" cxnId="{F0473DC2-BA08-4548-8DBE-46E049829796}">
      <dgm:prSet/>
      <dgm:spPr/>
      <dgm:t>
        <a:bodyPr/>
        <a:lstStyle/>
        <a:p>
          <a:endParaRPr lang="en-US"/>
        </a:p>
      </dgm:t>
    </dgm:pt>
    <dgm:pt modelId="{A3CD2BCA-4848-4B83-A16E-22DDF6BF4495}">
      <dgm:prSet/>
      <dgm:spPr/>
      <dgm:t>
        <a:bodyPr/>
        <a:lstStyle/>
        <a:p>
          <a:r>
            <a:rPr lang="en-US"/>
            <a:t> Cognitive demand</a:t>
          </a:r>
        </a:p>
      </dgm:t>
    </dgm:pt>
    <dgm:pt modelId="{C3EC9CC7-4B79-4875-A487-EFE72D0C30D6}" type="parTrans" cxnId="{76C2CBB9-D890-4DE7-83F9-EEA140F327A1}">
      <dgm:prSet/>
      <dgm:spPr/>
      <dgm:t>
        <a:bodyPr/>
        <a:lstStyle/>
        <a:p>
          <a:endParaRPr lang="en-US"/>
        </a:p>
      </dgm:t>
    </dgm:pt>
    <dgm:pt modelId="{F05EF671-2A1E-48F6-BDEA-B182055493D6}" type="sibTrans" cxnId="{76C2CBB9-D890-4DE7-83F9-EEA140F327A1}">
      <dgm:prSet/>
      <dgm:spPr/>
      <dgm:t>
        <a:bodyPr/>
        <a:lstStyle/>
        <a:p>
          <a:endParaRPr lang="en-US"/>
        </a:p>
      </dgm:t>
    </dgm:pt>
    <dgm:pt modelId="{D1A4B02E-8A1F-474E-8D3D-8F56D733FD4B}">
      <dgm:prSet/>
      <dgm:spPr/>
      <dgm:t>
        <a:bodyPr/>
        <a:lstStyle/>
        <a:p>
          <a:r>
            <a:rPr lang="en-US"/>
            <a:t>Cultural funds of knowledge</a:t>
          </a:r>
        </a:p>
      </dgm:t>
    </dgm:pt>
    <dgm:pt modelId="{E65610C3-D43A-4CC0-AEC3-967281DCEF2F}" type="parTrans" cxnId="{B4F2D72C-59E2-41D4-A56C-95FA292F6DAE}">
      <dgm:prSet/>
      <dgm:spPr/>
      <dgm:t>
        <a:bodyPr/>
        <a:lstStyle/>
        <a:p>
          <a:endParaRPr lang="en-US"/>
        </a:p>
      </dgm:t>
    </dgm:pt>
    <dgm:pt modelId="{2215BE02-1CFD-4C55-A3D5-53F4E183A18E}" type="sibTrans" cxnId="{B4F2D72C-59E2-41D4-A56C-95FA292F6DAE}">
      <dgm:prSet/>
      <dgm:spPr/>
      <dgm:t>
        <a:bodyPr/>
        <a:lstStyle/>
        <a:p>
          <a:endParaRPr lang="en-US"/>
        </a:p>
      </dgm:t>
    </dgm:pt>
    <dgm:pt modelId="{6190F705-BC6E-4D09-AD56-18B7FD6E1EAE}" type="pres">
      <dgm:prSet presAssocID="{8E03CF53-DBE2-4B06-8ACC-2D20B9776AD8}" presName="cycle" presStyleCnt="0">
        <dgm:presLayoutVars>
          <dgm:chMax val="1"/>
          <dgm:dir/>
          <dgm:animLvl val="ctr"/>
          <dgm:resizeHandles val="exact"/>
        </dgm:presLayoutVars>
      </dgm:prSet>
      <dgm:spPr/>
    </dgm:pt>
    <dgm:pt modelId="{13457693-E93A-47A0-8561-69798F2705B7}" type="pres">
      <dgm:prSet presAssocID="{CCAE0C55-891D-4AAA-A51A-290F8D27E4C1}" presName="centerShape" presStyleLbl="node0" presStyleIdx="0" presStyleCnt="1"/>
      <dgm:spPr/>
    </dgm:pt>
    <dgm:pt modelId="{2425C6B9-58FE-413C-A5EB-979EDD0EC02F}" type="pres">
      <dgm:prSet presAssocID="{3078CF53-3A71-4843-A041-121CFC7E54AF}" presName="parTrans" presStyleLbl="bgSibTrans2D1" presStyleIdx="0" presStyleCnt="6"/>
      <dgm:spPr/>
    </dgm:pt>
    <dgm:pt modelId="{DD6EB36B-0550-4E27-BB97-5A30D71DDF02}" type="pres">
      <dgm:prSet presAssocID="{84C8DDE6-0988-47E1-BD9F-07EEA984FAFB}" presName="node" presStyleLbl="node1" presStyleIdx="0" presStyleCnt="6">
        <dgm:presLayoutVars>
          <dgm:bulletEnabled val="1"/>
        </dgm:presLayoutVars>
      </dgm:prSet>
      <dgm:spPr/>
    </dgm:pt>
    <dgm:pt modelId="{F4F44168-4FE0-4580-A431-D5E28C33B955}" type="pres">
      <dgm:prSet presAssocID="{825FA043-1703-4524-A6A8-CD369C2F302D}" presName="parTrans" presStyleLbl="bgSibTrans2D1" presStyleIdx="1" presStyleCnt="6"/>
      <dgm:spPr/>
    </dgm:pt>
    <dgm:pt modelId="{3BEC86FD-4D9B-47FB-95C3-CA4DE393FF70}" type="pres">
      <dgm:prSet presAssocID="{61A787DF-57EE-45B8-899C-A2AA1EDD724E}" presName="node" presStyleLbl="node1" presStyleIdx="1" presStyleCnt="6">
        <dgm:presLayoutVars>
          <dgm:bulletEnabled val="1"/>
        </dgm:presLayoutVars>
      </dgm:prSet>
      <dgm:spPr/>
    </dgm:pt>
    <dgm:pt modelId="{828AC5DF-F3B7-444F-A643-BB481720A307}" type="pres">
      <dgm:prSet presAssocID="{0A00F848-584A-4BFB-9082-1A3F44B1B8E7}" presName="parTrans" presStyleLbl="bgSibTrans2D1" presStyleIdx="2" presStyleCnt="6"/>
      <dgm:spPr/>
    </dgm:pt>
    <dgm:pt modelId="{FE7C1FB8-7B7C-49A9-964A-F58738819F89}" type="pres">
      <dgm:prSet presAssocID="{B81FF761-CBE1-418A-8AC5-7992ED63DC1D}" presName="node" presStyleLbl="node1" presStyleIdx="2" presStyleCnt="6">
        <dgm:presLayoutVars>
          <dgm:bulletEnabled val="1"/>
        </dgm:presLayoutVars>
      </dgm:prSet>
      <dgm:spPr/>
    </dgm:pt>
    <dgm:pt modelId="{89080704-D2CC-474D-9F1D-4106B12D2FC6}" type="pres">
      <dgm:prSet presAssocID="{216DC5BB-2F9C-4725-BABA-6F10ADB2DD8B}" presName="parTrans" presStyleLbl="bgSibTrans2D1" presStyleIdx="3" presStyleCnt="6"/>
      <dgm:spPr/>
    </dgm:pt>
    <dgm:pt modelId="{03940919-1B64-4378-9214-E09FC4B978C2}" type="pres">
      <dgm:prSet presAssocID="{9D840CE2-C4C4-4BC2-850A-BE783184DA7D}" presName="node" presStyleLbl="node1" presStyleIdx="3" presStyleCnt="6">
        <dgm:presLayoutVars>
          <dgm:bulletEnabled val="1"/>
        </dgm:presLayoutVars>
      </dgm:prSet>
      <dgm:spPr/>
    </dgm:pt>
    <dgm:pt modelId="{A2FFBA6C-7176-4620-A3A7-FBD12D48B3F0}" type="pres">
      <dgm:prSet presAssocID="{C3EC9CC7-4B79-4875-A487-EFE72D0C30D6}" presName="parTrans" presStyleLbl="bgSibTrans2D1" presStyleIdx="4" presStyleCnt="6"/>
      <dgm:spPr/>
    </dgm:pt>
    <dgm:pt modelId="{C4D90E0C-F11C-4A4A-BE0C-4BBD21DD4AED}" type="pres">
      <dgm:prSet presAssocID="{A3CD2BCA-4848-4B83-A16E-22DDF6BF4495}" presName="node" presStyleLbl="node1" presStyleIdx="4" presStyleCnt="6">
        <dgm:presLayoutVars>
          <dgm:bulletEnabled val="1"/>
        </dgm:presLayoutVars>
      </dgm:prSet>
      <dgm:spPr/>
    </dgm:pt>
    <dgm:pt modelId="{35EE276A-93C2-4F0C-B08D-438CEF30E95C}" type="pres">
      <dgm:prSet presAssocID="{E65610C3-D43A-4CC0-AEC3-967281DCEF2F}" presName="parTrans" presStyleLbl="bgSibTrans2D1" presStyleIdx="5" presStyleCnt="6"/>
      <dgm:spPr/>
    </dgm:pt>
    <dgm:pt modelId="{72BA735C-6534-4FCA-9C66-677C067A8154}" type="pres">
      <dgm:prSet presAssocID="{D1A4B02E-8A1F-474E-8D3D-8F56D733FD4B}" presName="node" presStyleLbl="node1" presStyleIdx="5" presStyleCnt="6">
        <dgm:presLayoutVars>
          <dgm:bulletEnabled val="1"/>
        </dgm:presLayoutVars>
      </dgm:prSet>
      <dgm:spPr/>
    </dgm:pt>
  </dgm:ptLst>
  <dgm:cxnLst>
    <dgm:cxn modelId="{A4736408-BD03-407A-94AD-460141628FDB}" srcId="{CCAE0C55-891D-4AAA-A51A-290F8D27E4C1}" destId="{B81FF761-CBE1-418A-8AC5-7992ED63DC1D}" srcOrd="2" destOrd="0" parTransId="{0A00F848-584A-4BFB-9082-1A3F44B1B8E7}" sibTransId="{3A7EC8C1-05F5-410C-BD70-753A04BD4BB0}"/>
    <dgm:cxn modelId="{6D35B30E-BB97-4930-8AB0-1878AD4A566D}" type="presOf" srcId="{0A00F848-584A-4BFB-9082-1A3F44B1B8E7}" destId="{828AC5DF-F3B7-444F-A643-BB481720A307}" srcOrd="0" destOrd="0" presId="urn:microsoft.com/office/officeart/2005/8/layout/radial4"/>
    <dgm:cxn modelId="{2E06BD1E-19D2-4E4A-9EF0-D514694ABC62}" type="presOf" srcId="{3078CF53-3A71-4843-A041-121CFC7E54AF}" destId="{2425C6B9-58FE-413C-A5EB-979EDD0EC02F}" srcOrd="0" destOrd="0" presId="urn:microsoft.com/office/officeart/2005/8/layout/radial4"/>
    <dgm:cxn modelId="{B4F2D72C-59E2-41D4-A56C-95FA292F6DAE}" srcId="{CCAE0C55-891D-4AAA-A51A-290F8D27E4C1}" destId="{D1A4B02E-8A1F-474E-8D3D-8F56D733FD4B}" srcOrd="5" destOrd="0" parTransId="{E65610C3-D43A-4CC0-AEC3-967281DCEF2F}" sibTransId="{2215BE02-1CFD-4C55-A3D5-53F4E183A18E}"/>
    <dgm:cxn modelId="{4FB00F62-AB4C-4BFE-BB3C-4C0C979C9B9E}" srcId="{CCAE0C55-891D-4AAA-A51A-290F8D27E4C1}" destId="{61A787DF-57EE-45B8-899C-A2AA1EDD724E}" srcOrd="1" destOrd="0" parTransId="{825FA043-1703-4524-A6A8-CD369C2F302D}" sibTransId="{E47783CE-8298-47DB-8BAD-B130588389A6}"/>
    <dgm:cxn modelId="{BFD0C26A-13A3-44B8-96AC-814F0F16977E}" type="presOf" srcId="{216DC5BB-2F9C-4725-BABA-6F10ADB2DD8B}" destId="{89080704-D2CC-474D-9F1D-4106B12D2FC6}" srcOrd="0" destOrd="0" presId="urn:microsoft.com/office/officeart/2005/8/layout/radial4"/>
    <dgm:cxn modelId="{25611071-86DF-41AD-9B35-975F6A08BA3E}" type="presOf" srcId="{8E03CF53-DBE2-4B06-8ACC-2D20B9776AD8}" destId="{6190F705-BC6E-4D09-AD56-18B7FD6E1EAE}" srcOrd="0" destOrd="0" presId="urn:microsoft.com/office/officeart/2005/8/layout/radial4"/>
    <dgm:cxn modelId="{8A28CA76-8F8A-4315-BEA1-004D735B7279}" type="presOf" srcId="{9D840CE2-C4C4-4BC2-850A-BE783184DA7D}" destId="{03940919-1B64-4378-9214-E09FC4B978C2}" srcOrd="0" destOrd="0" presId="urn:microsoft.com/office/officeart/2005/8/layout/radial4"/>
    <dgm:cxn modelId="{F4C9B090-2D62-475B-A240-2BBFB6E447A9}" type="presOf" srcId="{61A787DF-57EE-45B8-899C-A2AA1EDD724E}" destId="{3BEC86FD-4D9B-47FB-95C3-CA4DE393FF70}" srcOrd="0" destOrd="0" presId="urn:microsoft.com/office/officeart/2005/8/layout/radial4"/>
    <dgm:cxn modelId="{C36B7792-8E52-46CC-9C56-95485740E72D}" type="presOf" srcId="{CCAE0C55-891D-4AAA-A51A-290F8D27E4C1}" destId="{13457693-E93A-47A0-8561-69798F2705B7}" srcOrd="0" destOrd="0" presId="urn:microsoft.com/office/officeart/2005/8/layout/radial4"/>
    <dgm:cxn modelId="{F44FD49A-297D-450B-A062-4E34DBB4FB5C}" type="presOf" srcId="{B81FF761-CBE1-418A-8AC5-7992ED63DC1D}" destId="{FE7C1FB8-7B7C-49A9-964A-F58738819F89}" srcOrd="0" destOrd="0" presId="urn:microsoft.com/office/officeart/2005/8/layout/radial4"/>
    <dgm:cxn modelId="{34B245B0-4FA1-4F2A-AB00-22FF42E10A89}" srcId="{8E03CF53-DBE2-4B06-8ACC-2D20B9776AD8}" destId="{CCAE0C55-891D-4AAA-A51A-290F8D27E4C1}" srcOrd="0" destOrd="0" parTransId="{DEC92585-B30D-4C2B-B296-7CD3C56CCEF9}" sibTransId="{4C55EE0A-E1A3-4041-90B8-0CECF35C1F77}"/>
    <dgm:cxn modelId="{797BB1B1-0ECC-4702-AE39-3614633F0F8C}" type="presOf" srcId="{84C8DDE6-0988-47E1-BD9F-07EEA984FAFB}" destId="{DD6EB36B-0550-4E27-BB97-5A30D71DDF02}" srcOrd="0" destOrd="0" presId="urn:microsoft.com/office/officeart/2005/8/layout/radial4"/>
    <dgm:cxn modelId="{570342B3-ADD0-4938-A366-1A40F1DF2BE6}" type="presOf" srcId="{C3EC9CC7-4B79-4875-A487-EFE72D0C30D6}" destId="{A2FFBA6C-7176-4620-A3A7-FBD12D48B3F0}" srcOrd="0" destOrd="0" presId="urn:microsoft.com/office/officeart/2005/8/layout/radial4"/>
    <dgm:cxn modelId="{92375FB8-CEB3-4A55-B742-E96667B7F07E}" type="presOf" srcId="{825FA043-1703-4524-A6A8-CD369C2F302D}" destId="{F4F44168-4FE0-4580-A431-D5E28C33B955}" srcOrd="0" destOrd="0" presId="urn:microsoft.com/office/officeart/2005/8/layout/radial4"/>
    <dgm:cxn modelId="{76C2CBB9-D890-4DE7-83F9-EEA140F327A1}" srcId="{CCAE0C55-891D-4AAA-A51A-290F8D27E4C1}" destId="{A3CD2BCA-4848-4B83-A16E-22DDF6BF4495}" srcOrd="4" destOrd="0" parTransId="{C3EC9CC7-4B79-4875-A487-EFE72D0C30D6}" sibTransId="{F05EF671-2A1E-48F6-BDEA-B182055493D6}"/>
    <dgm:cxn modelId="{44497EBE-E0CD-45C6-A739-34C7A2037EFA}" type="presOf" srcId="{E65610C3-D43A-4CC0-AEC3-967281DCEF2F}" destId="{35EE276A-93C2-4F0C-B08D-438CEF30E95C}" srcOrd="0" destOrd="0" presId="urn:microsoft.com/office/officeart/2005/8/layout/radial4"/>
    <dgm:cxn modelId="{F0473DC2-BA08-4548-8DBE-46E049829796}" srcId="{CCAE0C55-891D-4AAA-A51A-290F8D27E4C1}" destId="{9D840CE2-C4C4-4BC2-850A-BE783184DA7D}" srcOrd="3" destOrd="0" parTransId="{216DC5BB-2F9C-4725-BABA-6F10ADB2DD8B}" sibTransId="{AAC373C0-FD32-421E-9428-52970969D19A}"/>
    <dgm:cxn modelId="{7F8127C9-FADD-4C46-B483-617C20DAB2C8}" srcId="{CCAE0C55-891D-4AAA-A51A-290F8D27E4C1}" destId="{84C8DDE6-0988-47E1-BD9F-07EEA984FAFB}" srcOrd="0" destOrd="0" parTransId="{3078CF53-3A71-4843-A041-121CFC7E54AF}" sibTransId="{27235B5B-0757-484A-8B9D-E775C961BD9D}"/>
    <dgm:cxn modelId="{E3B7AFDB-1029-499F-BB5D-0DF6867F9242}" type="presOf" srcId="{D1A4B02E-8A1F-474E-8D3D-8F56D733FD4B}" destId="{72BA735C-6534-4FCA-9C66-677C067A8154}" srcOrd="0" destOrd="0" presId="urn:microsoft.com/office/officeart/2005/8/layout/radial4"/>
    <dgm:cxn modelId="{11840FE6-1BC4-4F7C-B6CE-9A82120B51E5}" type="presOf" srcId="{A3CD2BCA-4848-4B83-A16E-22DDF6BF4495}" destId="{C4D90E0C-F11C-4A4A-BE0C-4BBD21DD4AED}" srcOrd="0" destOrd="0" presId="urn:microsoft.com/office/officeart/2005/8/layout/radial4"/>
    <dgm:cxn modelId="{ECA4665C-3AF8-4473-B2DD-62AD64829F73}" type="presParOf" srcId="{6190F705-BC6E-4D09-AD56-18B7FD6E1EAE}" destId="{13457693-E93A-47A0-8561-69798F2705B7}" srcOrd="0" destOrd="0" presId="urn:microsoft.com/office/officeart/2005/8/layout/radial4"/>
    <dgm:cxn modelId="{8457B5B9-18AE-4FBD-A1F7-C8480DCE57BE}" type="presParOf" srcId="{6190F705-BC6E-4D09-AD56-18B7FD6E1EAE}" destId="{2425C6B9-58FE-413C-A5EB-979EDD0EC02F}" srcOrd="1" destOrd="0" presId="urn:microsoft.com/office/officeart/2005/8/layout/radial4"/>
    <dgm:cxn modelId="{60BA8415-979F-4918-A8A7-2D0FF0C9B7D1}" type="presParOf" srcId="{6190F705-BC6E-4D09-AD56-18B7FD6E1EAE}" destId="{DD6EB36B-0550-4E27-BB97-5A30D71DDF02}" srcOrd="2" destOrd="0" presId="urn:microsoft.com/office/officeart/2005/8/layout/radial4"/>
    <dgm:cxn modelId="{45D4C653-FC19-44FA-AE25-81A9C9866E47}" type="presParOf" srcId="{6190F705-BC6E-4D09-AD56-18B7FD6E1EAE}" destId="{F4F44168-4FE0-4580-A431-D5E28C33B955}" srcOrd="3" destOrd="0" presId="urn:microsoft.com/office/officeart/2005/8/layout/radial4"/>
    <dgm:cxn modelId="{A566CBC5-1C89-46D8-91B1-6FA6E31EFAE0}" type="presParOf" srcId="{6190F705-BC6E-4D09-AD56-18B7FD6E1EAE}" destId="{3BEC86FD-4D9B-47FB-95C3-CA4DE393FF70}" srcOrd="4" destOrd="0" presId="urn:microsoft.com/office/officeart/2005/8/layout/radial4"/>
    <dgm:cxn modelId="{AD2378F7-824F-435D-B531-EEFD50C45F12}" type="presParOf" srcId="{6190F705-BC6E-4D09-AD56-18B7FD6E1EAE}" destId="{828AC5DF-F3B7-444F-A643-BB481720A307}" srcOrd="5" destOrd="0" presId="urn:microsoft.com/office/officeart/2005/8/layout/radial4"/>
    <dgm:cxn modelId="{4C7B89F6-1E0C-4935-96C0-DD1E692EA3FD}" type="presParOf" srcId="{6190F705-BC6E-4D09-AD56-18B7FD6E1EAE}" destId="{FE7C1FB8-7B7C-49A9-964A-F58738819F89}" srcOrd="6" destOrd="0" presId="urn:microsoft.com/office/officeart/2005/8/layout/radial4"/>
    <dgm:cxn modelId="{ACD5D1BF-8D67-4060-BE18-B1FEFC08DB5F}" type="presParOf" srcId="{6190F705-BC6E-4D09-AD56-18B7FD6E1EAE}" destId="{89080704-D2CC-474D-9F1D-4106B12D2FC6}" srcOrd="7" destOrd="0" presId="urn:microsoft.com/office/officeart/2005/8/layout/radial4"/>
    <dgm:cxn modelId="{5126F8E1-F7EF-4521-962B-CEF90AE49549}" type="presParOf" srcId="{6190F705-BC6E-4D09-AD56-18B7FD6E1EAE}" destId="{03940919-1B64-4378-9214-E09FC4B978C2}" srcOrd="8" destOrd="0" presId="urn:microsoft.com/office/officeart/2005/8/layout/radial4"/>
    <dgm:cxn modelId="{C9EDF9CA-2049-47D5-8887-1F00AF22CF41}" type="presParOf" srcId="{6190F705-BC6E-4D09-AD56-18B7FD6E1EAE}" destId="{A2FFBA6C-7176-4620-A3A7-FBD12D48B3F0}" srcOrd="9" destOrd="0" presId="urn:microsoft.com/office/officeart/2005/8/layout/radial4"/>
    <dgm:cxn modelId="{DF3F2AE5-4222-4A8D-AE80-EF4B87B3C6D7}" type="presParOf" srcId="{6190F705-BC6E-4D09-AD56-18B7FD6E1EAE}" destId="{C4D90E0C-F11C-4A4A-BE0C-4BBD21DD4AED}" srcOrd="10" destOrd="0" presId="urn:microsoft.com/office/officeart/2005/8/layout/radial4"/>
    <dgm:cxn modelId="{65E2C441-7801-4327-B6D4-BCBC3C935BC1}" type="presParOf" srcId="{6190F705-BC6E-4D09-AD56-18B7FD6E1EAE}" destId="{35EE276A-93C2-4F0C-B08D-438CEF30E95C}" srcOrd="11" destOrd="0" presId="urn:microsoft.com/office/officeart/2005/8/layout/radial4"/>
    <dgm:cxn modelId="{2CB0D70D-BFF2-4D70-BB97-5DFAD0B924A7}" type="presParOf" srcId="{6190F705-BC6E-4D09-AD56-18B7FD6E1EAE}" destId="{72BA735C-6534-4FCA-9C66-677C067A8154}" srcOrd="12"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C1629-B32B-4231-8FCA-D8FDAA00FD17}">
      <dsp:nvSpPr>
        <dsp:cNvPr id="0" name=""/>
        <dsp:cNvSpPr/>
      </dsp:nvSpPr>
      <dsp:spPr>
        <a:xfrm>
          <a:off x="1682750" y="0"/>
          <a:ext cx="3629025" cy="3629025"/>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a:t>High Expectations</a:t>
          </a:r>
        </a:p>
      </dsp:txBody>
      <dsp:txXfrm>
        <a:off x="2863090" y="181451"/>
        <a:ext cx="1268344" cy="544353"/>
      </dsp:txXfrm>
    </dsp:sp>
    <dsp:sp modelId="{C86CF5C5-A81A-4DA7-BE70-5E2B00A951A7}">
      <dsp:nvSpPr>
        <dsp:cNvPr id="0" name=""/>
        <dsp:cNvSpPr/>
      </dsp:nvSpPr>
      <dsp:spPr>
        <a:xfrm>
          <a:off x="2136378" y="907256"/>
          <a:ext cx="2721768" cy="2721768"/>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a:t>Frequent progress monitoring</a:t>
          </a:r>
        </a:p>
      </dsp:txBody>
      <dsp:txXfrm>
        <a:off x="2863090" y="1077366"/>
        <a:ext cx="1268344" cy="510331"/>
      </dsp:txXfrm>
    </dsp:sp>
    <dsp:sp modelId="{B077D166-CC4D-4967-84A7-3C95CEB6E1B0}">
      <dsp:nvSpPr>
        <dsp:cNvPr id="0" name=""/>
        <dsp:cNvSpPr/>
      </dsp:nvSpPr>
      <dsp:spPr>
        <a:xfrm>
          <a:off x="2590006" y="1814512"/>
          <a:ext cx="1814512" cy="1814512"/>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a:t>Curriculum based measures</a:t>
          </a:r>
        </a:p>
      </dsp:txBody>
      <dsp:txXfrm>
        <a:off x="2855735" y="2268140"/>
        <a:ext cx="1283054" cy="907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57693-E93A-47A0-8561-69798F2705B7}">
      <dsp:nvSpPr>
        <dsp:cNvPr id="0" name=""/>
        <dsp:cNvSpPr/>
      </dsp:nvSpPr>
      <dsp:spPr>
        <a:xfrm>
          <a:off x="2975292" y="2950868"/>
          <a:ext cx="2177414" cy="217741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Culturally Responsive Math Instruction</a:t>
          </a:r>
        </a:p>
      </dsp:txBody>
      <dsp:txXfrm>
        <a:off x="3294167" y="3269743"/>
        <a:ext cx="1539664" cy="1539664"/>
      </dsp:txXfrm>
    </dsp:sp>
    <dsp:sp modelId="{2425C6B9-58FE-413C-A5EB-979EDD0EC02F}">
      <dsp:nvSpPr>
        <dsp:cNvPr id="0" name=""/>
        <dsp:cNvSpPr/>
      </dsp:nvSpPr>
      <dsp:spPr>
        <a:xfrm rot="10800000">
          <a:off x="762916" y="3729294"/>
          <a:ext cx="2090695" cy="620563"/>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6EB36B-0550-4E27-BB97-5A30D71DDF02}">
      <dsp:nvSpPr>
        <dsp:cNvPr id="0" name=""/>
        <dsp:cNvSpPr/>
      </dsp:nvSpPr>
      <dsp:spPr>
        <a:xfrm>
          <a:off x="821" y="3429900"/>
          <a:ext cx="1524190" cy="121935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Math knowledge &amp; understanding</a:t>
          </a:r>
        </a:p>
      </dsp:txBody>
      <dsp:txXfrm>
        <a:off x="36535" y="3465614"/>
        <a:ext cx="1452762" cy="1147924"/>
      </dsp:txXfrm>
    </dsp:sp>
    <dsp:sp modelId="{F4F44168-4FE0-4580-A431-D5E28C33B955}">
      <dsp:nvSpPr>
        <dsp:cNvPr id="0" name=""/>
        <dsp:cNvSpPr/>
      </dsp:nvSpPr>
      <dsp:spPr>
        <a:xfrm rot="12960000">
          <a:off x="1193723" y="2403406"/>
          <a:ext cx="2090695" cy="620563"/>
        </a:xfrm>
        <a:prstGeom prst="leftArrow">
          <a:avLst>
            <a:gd name="adj1" fmla="val 60000"/>
            <a:gd name="adj2" fmla="val 50000"/>
          </a:avLst>
        </a:prstGeom>
        <a:solidFill>
          <a:schemeClr val="accent3">
            <a:hueOff val="542120"/>
            <a:satOff val="20000"/>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EC86FD-4D9B-47FB-95C3-CA4DE393FF70}">
      <dsp:nvSpPr>
        <dsp:cNvPr id="0" name=""/>
        <dsp:cNvSpPr/>
      </dsp:nvSpPr>
      <dsp:spPr>
        <a:xfrm>
          <a:off x="631271" y="1489571"/>
          <a:ext cx="1524190" cy="1219352"/>
        </a:xfrm>
        <a:prstGeom prst="roundRect">
          <a:avLst>
            <a:gd name="adj" fmla="val 10000"/>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Math discourse</a:t>
          </a:r>
        </a:p>
      </dsp:txBody>
      <dsp:txXfrm>
        <a:off x="666985" y="1525285"/>
        <a:ext cx="1452762" cy="1147924"/>
      </dsp:txXfrm>
    </dsp:sp>
    <dsp:sp modelId="{828AC5DF-F3B7-444F-A643-BB481720A307}">
      <dsp:nvSpPr>
        <dsp:cNvPr id="0" name=""/>
        <dsp:cNvSpPr/>
      </dsp:nvSpPr>
      <dsp:spPr>
        <a:xfrm rot="15120000">
          <a:off x="2321591" y="1583962"/>
          <a:ext cx="2090695" cy="620563"/>
        </a:xfrm>
        <a:prstGeom prst="leftArrow">
          <a:avLst>
            <a:gd name="adj1" fmla="val 60000"/>
            <a:gd name="adj2" fmla="val 50000"/>
          </a:avLst>
        </a:prstGeom>
        <a:solidFill>
          <a:schemeClr val="accent3">
            <a:hueOff val="1084240"/>
            <a:satOff val="40000"/>
            <a:lumOff val="-58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C1FB8-7B7C-49A9-964A-F58738819F89}">
      <dsp:nvSpPr>
        <dsp:cNvPr id="0" name=""/>
        <dsp:cNvSpPr/>
      </dsp:nvSpPr>
      <dsp:spPr>
        <a:xfrm>
          <a:off x="2281813" y="290383"/>
          <a:ext cx="1524190" cy="1219352"/>
        </a:xfrm>
        <a:prstGeom prst="roundRect">
          <a:avLst>
            <a:gd name="adj" fmla="val 10000"/>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Power &amp; participation</a:t>
          </a:r>
        </a:p>
      </dsp:txBody>
      <dsp:txXfrm>
        <a:off x="2317527" y="326097"/>
        <a:ext cx="1452762" cy="1147924"/>
      </dsp:txXfrm>
    </dsp:sp>
    <dsp:sp modelId="{89080704-D2CC-474D-9F1D-4106B12D2FC6}">
      <dsp:nvSpPr>
        <dsp:cNvPr id="0" name=""/>
        <dsp:cNvSpPr/>
      </dsp:nvSpPr>
      <dsp:spPr>
        <a:xfrm rot="17280000">
          <a:off x="3715713" y="1583962"/>
          <a:ext cx="2090695" cy="620563"/>
        </a:xfrm>
        <a:prstGeom prst="leftArrow">
          <a:avLst>
            <a:gd name="adj1" fmla="val 60000"/>
            <a:gd name="adj2" fmla="val 50000"/>
          </a:avLst>
        </a:prstGeom>
        <a:solidFill>
          <a:schemeClr val="accent3">
            <a:hueOff val="1626359"/>
            <a:satOff val="60000"/>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940919-1B64-4378-9214-E09FC4B978C2}">
      <dsp:nvSpPr>
        <dsp:cNvPr id="0" name=""/>
        <dsp:cNvSpPr/>
      </dsp:nvSpPr>
      <dsp:spPr>
        <a:xfrm>
          <a:off x="4321995" y="290383"/>
          <a:ext cx="1524190" cy="1219352"/>
        </a:xfrm>
        <a:prstGeom prst="roundRect">
          <a:avLst>
            <a:gd name="adj" fmla="val 10000"/>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Language supports for ELLs</a:t>
          </a:r>
        </a:p>
      </dsp:txBody>
      <dsp:txXfrm>
        <a:off x="4357709" y="326097"/>
        <a:ext cx="1452762" cy="1147924"/>
      </dsp:txXfrm>
    </dsp:sp>
    <dsp:sp modelId="{A2FFBA6C-7176-4620-A3A7-FBD12D48B3F0}">
      <dsp:nvSpPr>
        <dsp:cNvPr id="0" name=""/>
        <dsp:cNvSpPr/>
      </dsp:nvSpPr>
      <dsp:spPr>
        <a:xfrm rot="19440000">
          <a:off x="4843580" y="2403406"/>
          <a:ext cx="2090695" cy="620563"/>
        </a:xfrm>
        <a:prstGeom prst="leftArrow">
          <a:avLst>
            <a:gd name="adj1" fmla="val 60000"/>
            <a:gd name="adj2" fmla="val 50000"/>
          </a:avLst>
        </a:prstGeom>
        <a:solidFill>
          <a:schemeClr val="accent3">
            <a:hueOff val="2168479"/>
            <a:satOff val="80000"/>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D90E0C-F11C-4A4A-BE0C-4BBD21DD4AED}">
      <dsp:nvSpPr>
        <dsp:cNvPr id="0" name=""/>
        <dsp:cNvSpPr/>
      </dsp:nvSpPr>
      <dsp:spPr>
        <a:xfrm>
          <a:off x="5972537" y="1489571"/>
          <a:ext cx="1524190" cy="1219352"/>
        </a:xfrm>
        <a:prstGeom prst="roundRect">
          <a:avLst>
            <a:gd name="adj" fmla="val 10000"/>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 Cognitive demand</a:t>
          </a:r>
        </a:p>
      </dsp:txBody>
      <dsp:txXfrm>
        <a:off x="6008251" y="1525285"/>
        <a:ext cx="1452762" cy="1147924"/>
      </dsp:txXfrm>
    </dsp:sp>
    <dsp:sp modelId="{35EE276A-93C2-4F0C-B08D-438CEF30E95C}">
      <dsp:nvSpPr>
        <dsp:cNvPr id="0" name=""/>
        <dsp:cNvSpPr/>
      </dsp:nvSpPr>
      <dsp:spPr>
        <a:xfrm>
          <a:off x="5274388" y="3729294"/>
          <a:ext cx="2090695" cy="620563"/>
        </a:xfrm>
        <a:prstGeom prst="lef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BA735C-6534-4FCA-9C66-677C067A8154}">
      <dsp:nvSpPr>
        <dsp:cNvPr id="0" name=""/>
        <dsp:cNvSpPr/>
      </dsp:nvSpPr>
      <dsp:spPr>
        <a:xfrm>
          <a:off x="6602988" y="3429900"/>
          <a:ext cx="1524190" cy="1219352"/>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Cultural funds of knowledge</a:t>
          </a:r>
        </a:p>
      </dsp:txBody>
      <dsp:txXfrm>
        <a:off x="6638702" y="3465614"/>
        <a:ext cx="1452762" cy="1147924"/>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C6A331-9BC7-6348-8AC0-436D6458ACDF}" type="datetimeFigureOut">
              <a:rPr lang="en-US" smtClean="0"/>
              <a:t>8/27/19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14486-FE8E-BC46-95C3-FFD39343CF19}" type="slidenum">
              <a:rPr lang="en-US" smtClean="0"/>
              <a:t>‹#›</a:t>
            </a:fld>
            <a:endParaRPr lang="en-US"/>
          </a:p>
        </p:txBody>
      </p:sp>
    </p:spTree>
    <p:extLst>
      <p:ext uri="{BB962C8B-B14F-4D97-AF65-F5344CB8AC3E}">
        <p14:creationId xmlns:p14="http://schemas.microsoft.com/office/powerpoint/2010/main" val="163064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readingrockets.org/blogs/shanahan-literacy/culturally-responsive-literacy-instructio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nctm.org/Standards-and-Positions/Position-Statements/Teaching-Mathematics-to-English-Language-Learner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14486-FE8E-BC46-95C3-FFD39343CF19}" type="slidenum">
              <a:rPr lang="en-US" smtClean="0"/>
              <a:t>1</a:t>
            </a:fld>
            <a:endParaRPr lang="en-US"/>
          </a:p>
        </p:txBody>
      </p:sp>
    </p:spTree>
    <p:extLst>
      <p:ext uri="{BB962C8B-B14F-4D97-AF65-F5344CB8AC3E}">
        <p14:creationId xmlns:p14="http://schemas.microsoft.com/office/powerpoint/2010/main" val="568593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14486-FE8E-BC46-95C3-FFD39343CF19}" type="slidenum">
              <a:rPr lang="en-US" smtClean="0"/>
              <a:t>10</a:t>
            </a:fld>
            <a:endParaRPr lang="en-US"/>
          </a:p>
        </p:txBody>
      </p:sp>
    </p:spTree>
    <p:extLst>
      <p:ext uri="{BB962C8B-B14F-4D97-AF65-F5344CB8AC3E}">
        <p14:creationId xmlns:p14="http://schemas.microsoft.com/office/powerpoint/2010/main" val="3908499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McLeskey</a:t>
            </a:r>
            <a:r>
              <a:rPr lang="en-US" sz="1200" kern="1200" dirty="0">
                <a:solidFill>
                  <a:schemeClr val="tx1"/>
                </a:solidFill>
                <a:effectLst/>
                <a:latin typeface="+mn-lt"/>
                <a:ea typeface="+mn-ea"/>
                <a:cs typeface="+mn-cs"/>
              </a:rPr>
              <a:t> &amp; Brownell, 2015)</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HLPs are HOW teachers deliver instruction. All teachers should have deep knowledge in a core set of  effective instructional practices.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 HLP is an action or task central to teaching. If carried out skillfully, HLPs increase the likelihood that teaching will be effective for students’ learning. They are useful across a broad range of subject areas, grade levels, and teaching contexts and are helpful in using and managing differences among students. The set of HLPs is intended as a common framework for teaching that will provide a core curriculum for an educator preparation program.</a:t>
            </a:r>
          </a:p>
        </p:txBody>
      </p:sp>
      <p:sp>
        <p:nvSpPr>
          <p:cNvPr id="4" name="Slide Number Placeholder 3"/>
          <p:cNvSpPr>
            <a:spLocks noGrp="1"/>
          </p:cNvSpPr>
          <p:nvPr>
            <p:ph type="sldNum" sz="quarter" idx="5"/>
          </p:nvPr>
        </p:nvSpPr>
        <p:spPr/>
        <p:txBody>
          <a:bodyPr/>
          <a:lstStyle/>
          <a:p>
            <a:fld id="{F7ACCF45-4284-1F42-BC16-F8A737D693B7}" type="slidenum">
              <a:rPr lang="en-US" smtClean="0"/>
              <a:t>11</a:t>
            </a:fld>
            <a:endParaRPr lang="en-US"/>
          </a:p>
        </p:txBody>
      </p:sp>
    </p:spTree>
    <p:extLst>
      <p:ext uri="{BB962C8B-B14F-4D97-AF65-F5344CB8AC3E}">
        <p14:creationId xmlns:p14="http://schemas.microsoft.com/office/powerpoint/2010/main" val="3669474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HLPs are not constrained by content or grade level like EBPs are. HLPs are cross-cutting practices that all teachers use in delivering EBPs. HLPs are about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teachers deliver instruction</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McLeskey</a:t>
            </a:r>
            <a:r>
              <a:rPr lang="en-US" sz="1200" kern="1200" dirty="0">
                <a:solidFill>
                  <a:schemeClr val="tx1"/>
                </a:solidFill>
                <a:effectLst/>
                <a:latin typeface="+mn-lt"/>
                <a:ea typeface="+mn-ea"/>
                <a:cs typeface="+mn-cs"/>
              </a:rPr>
              <a:t> et al., 2017).</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Both research and professional wisdom note the importance of practice — not just any type of practice, but those aspects of practice that are critical to success. Additionally, research supports that practices combined with feedback and emphasis on the critical components of a practice ARE most important in ensuring teachers gaining mastery and expertise over time (McCleskey &amp; Brownell, 2015).</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12</a:t>
            </a:fld>
            <a:endParaRPr lang="en-US"/>
          </a:p>
        </p:txBody>
      </p:sp>
    </p:spTree>
    <p:extLst>
      <p:ext uri="{BB962C8B-B14F-4D97-AF65-F5344CB8AC3E}">
        <p14:creationId xmlns:p14="http://schemas.microsoft.com/office/powerpoint/2010/main" val="790949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Practice combined with feedback focused on main components of effective performance (HLPs) is essential to developing expertise over time. In other practice-based fields, experts are defined by having a core set of knowledge and skills that they flexibly use and integrate depending on the context.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experts, conceptual knowledge and skills along with situational knowledge (or understanding of when to apply particular knowledge and skills) are well integrated, organized,</a:t>
            </a:r>
          </a:p>
          <a:p>
            <a:r>
              <a:rPr lang="en-US" sz="1200" kern="1200" dirty="0">
                <a:solidFill>
                  <a:schemeClr val="tx1"/>
                </a:solidFill>
                <a:effectLst/>
                <a:latin typeface="+mn-lt"/>
                <a:ea typeface="+mn-ea"/>
                <a:cs typeface="+mn-cs"/>
              </a:rPr>
              <a:t>and easily accessible (Bransford Brown, &amp; Cocking, 1999). Experts have “the knowledge and skills readily available from memory that are needed to make sense of future problems and opportunities” (Brown, Roediger, &amp; McDaniel, 2014, p. 2), and such well-integrated knowledge is acquired through practicing in increasingly complex settings over time.”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HLPs are identified, they can be modeled and practiced across different content areas using content-specific strategies (e.g., using explicit instruction in reading to teach a summarization strategy).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educators can demonstrate how the practice changes depending on the structure of the content being taught (McCleskey &amp; Brownell, 2015).</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13</a:t>
            </a:fld>
            <a:endParaRPr lang="en-US"/>
          </a:p>
        </p:txBody>
      </p:sp>
    </p:spTree>
    <p:extLst>
      <p:ext uri="{BB962C8B-B14F-4D97-AF65-F5344CB8AC3E}">
        <p14:creationId xmlns:p14="http://schemas.microsoft.com/office/powerpoint/2010/main" val="380640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NAEP scores consistently show the gap in achievement between SWDs and non-disabled peers. ESSA calls for states to provide an equitable education for ALL students where SWDs and other students from underrepresented groups are able to achieve at high levels. Many SWDs struggle with memory, planning, and self-regulation skills. HLPs address these and other executive functioning skills that permeate all aspects of learning.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Finally, HLPs allow teachers to efficiently and effectively ensure that students acquire new knowledge and skills with little need for remediation.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 ethical imperative exists to provide all children with equitable education. Subgroups of students are not performing well in school, and their outcomes are of great concern.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we want all students to have more equitable outcomes, we must ensure that ALL teachers are well equipped to teach ALL students.  </a:t>
            </a:r>
          </a:p>
          <a:p>
            <a:pPr marL="0" lvl="1"/>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14</a:t>
            </a:fld>
            <a:endParaRPr lang="en-US"/>
          </a:p>
        </p:txBody>
      </p:sp>
    </p:spTree>
    <p:extLst>
      <p:ext uri="{BB962C8B-B14F-4D97-AF65-F5344CB8AC3E}">
        <p14:creationId xmlns:p14="http://schemas.microsoft.com/office/powerpoint/2010/main" val="2524355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issues are not new; we have more two decades of research on the achievement and access gap for students in poverty and SWDs.</a:t>
            </a:r>
          </a:p>
          <a:p>
            <a:pPr lvl="0"/>
            <a:r>
              <a:rPr lang="en-US" sz="1200" kern="1200" dirty="0">
                <a:solidFill>
                  <a:schemeClr val="tx1"/>
                </a:solidFill>
                <a:effectLst/>
                <a:latin typeface="+mn-lt"/>
                <a:ea typeface="+mn-ea"/>
                <a:cs typeface="+mn-cs"/>
              </a:rPr>
              <a:t>Growing “minority” population: 55% by 2025 (U.S. Department of Education, 2015)</a:t>
            </a:r>
          </a:p>
          <a:p>
            <a:pPr lvl="0"/>
            <a:r>
              <a:rPr lang="en-US" sz="1200" kern="1200" dirty="0">
                <a:solidFill>
                  <a:schemeClr val="tx1"/>
                </a:solidFill>
                <a:effectLst/>
                <a:latin typeface="+mn-lt"/>
                <a:ea typeface="+mn-ea"/>
                <a:cs typeface="+mn-cs"/>
              </a:rPr>
              <a:t>Donna Ford (2015) writes about the opportunity for African American boys to have access to gifted education and honors classes</a:t>
            </a:r>
          </a:p>
          <a:p>
            <a:pPr lvl="0"/>
            <a:r>
              <a:rPr lang="en-US" sz="1200" kern="1200" dirty="0">
                <a:solidFill>
                  <a:schemeClr val="tx1"/>
                </a:solidFill>
                <a:effectLst/>
                <a:latin typeface="+mn-lt"/>
                <a:ea typeface="+mn-ea"/>
                <a:cs typeface="+mn-cs"/>
              </a:rPr>
              <a:t>National Assessment of Educational Progress (NAEP) reading and mathematics scores in 2015 </a:t>
            </a:r>
          </a:p>
          <a:p>
            <a:pPr lvl="0"/>
            <a:r>
              <a:rPr lang="en-US" sz="1200" kern="1200" dirty="0">
                <a:solidFill>
                  <a:schemeClr val="tx1"/>
                </a:solidFill>
                <a:effectLst/>
                <a:latin typeface="+mn-lt"/>
                <a:ea typeface="+mn-ea"/>
                <a:cs typeface="+mn-cs"/>
              </a:rPr>
              <a:t>NAEP reading scores in 2015, 46% of White students in fourth grade were proficient in reading while 18% and 21% of Black and Hispanic students (respectively) scored proficient.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mathematics, the results are similar, with 51% of White students in fourth grade scoring proficient whereas between 19% and 26% of Black, Hispanic, and Native American students scored as proficient. In addition, disproportionate representation of CLD students in special education is a long-standing issue that has been discussed in special education literature for more than 45 years. Higher suspension and expulsion rates of CLD students result in negative educational outcomes as reflected in the 13.4% graduation gap between White and minority students in 2013.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16</a:t>
            </a:fld>
            <a:endParaRPr lang="en-US"/>
          </a:p>
        </p:txBody>
      </p:sp>
    </p:spTree>
    <p:extLst>
      <p:ext uri="{BB962C8B-B14F-4D97-AF65-F5344CB8AC3E}">
        <p14:creationId xmlns:p14="http://schemas.microsoft.com/office/powerpoint/2010/main" val="240689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CRE can help teachers and schools overcome the historic underachievement and underappreciation of CLD students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SWDs. Although larger structural forces substantially inhibit student achievement, CRE is one way teachers and schools can better support CLD SWDs despite current limitations of the sociopolitical, educational, and economic systems.</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Orosco</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Abdulrahim’s</a:t>
            </a:r>
            <a:r>
              <a:rPr lang="en-US" sz="1200" kern="1200" dirty="0">
                <a:solidFill>
                  <a:schemeClr val="tx1"/>
                </a:solidFill>
                <a:effectLst/>
                <a:latin typeface="+mn-lt"/>
                <a:ea typeface="+mn-ea"/>
                <a:cs typeface="+mn-cs"/>
              </a:rPr>
              <a:t> study (2017) examines culturally responsive pedagogy across the fields of special education, multicultural literacy education, and teaching English language learners (ELLs). A systematic review of recommendations identified culturally responsive practices (CRPs) in five key areas: dialogue, collaboration, visual representation, explicit instruction, and inquiry. </a:t>
            </a:r>
          </a:p>
        </p:txBody>
      </p:sp>
      <p:sp>
        <p:nvSpPr>
          <p:cNvPr id="4" name="Slide Number Placeholder 3"/>
          <p:cNvSpPr>
            <a:spLocks noGrp="1"/>
          </p:cNvSpPr>
          <p:nvPr>
            <p:ph type="sldNum" sz="quarter" idx="5"/>
          </p:nvPr>
        </p:nvSpPr>
        <p:spPr/>
        <p:txBody>
          <a:bodyPr/>
          <a:lstStyle/>
          <a:p>
            <a:fld id="{F7ACCF45-4284-1F42-BC16-F8A737D693B7}" type="slidenum">
              <a:rPr lang="en-US" smtClean="0"/>
              <a:t>17</a:t>
            </a:fld>
            <a:endParaRPr lang="en-US"/>
          </a:p>
        </p:txBody>
      </p:sp>
    </p:spTree>
    <p:extLst>
      <p:ext uri="{BB962C8B-B14F-4D97-AF65-F5344CB8AC3E}">
        <p14:creationId xmlns:p14="http://schemas.microsoft.com/office/powerpoint/2010/main" val="3657251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CEEDAR Culturally Responsive Teaching (CRT) IC, authors </a:t>
            </a:r>
            <a:r>
              <a:rPr lang="en-US" sz="1200" kern="1200" dirty="0" err="1">
                <a:solidFill>
                  <a:schemeClr val="tx1"/>
                </a:solidFill>
                <a:effectLst/>
                <a:latin typeface="+mn-lt"/>
                <a:ea typeface="+mn-ea"/>
                <a:cs typeface="+mn-cs"/>
              </a:rPr>
              <a:t>Aceves</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Orosco</a:t>
            </a:r>
            <a:r>
              <a:rPr lang="en-US" sz="1200" kern="1200" dirty="0">
                <a:solidFill>
                  <a:schemeClr val="tx1"/>
                </a:solidFill>
                <a:effectLst/>
                <a:latin typeface="+mn-lt"/>
                <a:ea typeface="+mn-ea"/>
                <a:cs typeface="+mn-cs"/>
              </a:rPr>
              <a:t> (2014) found six general CRE themes (i.e., instructional engagement; culture, language, and racial identity; multicultural awareness; high expectations; critical thinking; and social justice); four CRE practices (i.e., collaborative teaching, responsive feedback, modeling, and instructional scaffolding) that were considered emerging EBPs; two recommended teaching approaches (i.e., problem solving and child-centered instruction); and two instructional considerations (i.e., assessment and materials). The CRE literature supports our findings (see Table 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Aceves</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Orosco</a:t>
            </a:r>
            <a:r>
              <a:rPr lang="en-US" sz="1200" kern="1200" dirty="0">
                <a:solidFill>
                  <a:schemeClr val="tx1"/>
                </a:solidFill>
                <a:effectLst/>
                <a:latin typeface="+mn-lt"/>
                <a:ea typeface="+mn-ea"/>
                <a:cs typeface="+mn-cs"/>
              </a:rPr>
              <a:t>, 2014, pg. 9)</a:t>
            </a:r>
          </a:p>
          <a:p>
            <a:r>
              <a:rPr lang="en-US" sz="1200" kern="1200" dirty="0">
                <a:solidFill>
                  <a:schemeClr val="tx1"/>
                </a:solidFill>
                <a:effectLst/>
                <a:latin typeface="+mn-lt"/>
                <a:ea typeface="+mn-ea"/>
                <a:cs typeface="+mn-cs"/>
              </a:rPr>
              <a:t>The review was restricted to empirical studies that included at least 50% of CLD students. Authors reviewed studies that examined instructional practices with K-12 student outcomes. </a:t>
            </a:r>
          </a:p>
          <a:p>
            <a:r>
              <a:rPr lang="en-US" sz="1200" kern="1200" dirty="0">
                <a:solidFill>
                  <a:schemeClr val="tx1"/>
                </a:solidFill>
                <a:effectLst/>
                <a:latin typeface="+mn-lt"/>
                <a:ea typeface="+mn-ea"/>
                <a:cs typeface="+mn-cs"/>
              </a:rPr>
              <a:t>Using ESSA/CEEDAR evidence standards, authors categorized practices found in the literature.  </a:t>
            </a:r>
          </a:p>
          <a:p>
            <a:pPr lvl="0"/>
            <a:r>
              <a:rPr lang="en-US" sz="1200" kern="1200" dirty="0">
                <a:solidFill>
                  <a:schemeClr val="tx1"/>
                </a:solidFill>
                <a:effectLst/>
                <a:latin typeface="+mn-lt"/>
                <a:ea typeface="+mn-ea"/>
                <a:cs typeface="+mn-cs"/>
              </a:rPr>
              <a:t>4 levels of evidence</a:t>
            </a:r>
          </a:p>
          <a:p>
            <a:r>
              <a:rPr lang="en-US" sz="1200" kern="1200" dirty="0">
                <a:solidFill>
                  <a:schemeClr val="tx1"/>
                </a:solidFill>
                <a:effectLst/>
                <a:latin typeface="+mn-lt"/>
                <a:ea typeface="+mn-ea"/>
                <a:cs typeface="+mn-cs"/>
              </a:rPr>
              <a:t>Strong </a:t>
            </a:r>
          </a:p>
          <a:p>
            <a:r>
              <a:rPr lang="en-US" sz="1200" kern="1200" dirty="0">
                <a:solidFill>
                  <a:schemeClr val="tx1"/>
                </a:solidFill>
                <a:effectLst/>
                <a:latin typeface="+mn-lt"/>
                <a:ea typeface="+mn-ea"/>
                <a:cs typeface="+mn-cs"/>
              </a:rPr>
              <a:t>Moderate</a:t>
            </a:r>
          </a:p>
          <a:p>
            <a:r>
              <a:rPr lang="en-US" sz="1200" kern="1200" dirty="0">
                <a:solidFill>
                  <a:schemeClr val="tx1"/>
                </a:solidFill>
                <a:effectLst/>
                <a:latin typeface="+mn-lt"/>
                <a:ea typeface="+mn-ea"/>
                <a:cs typeface="+mn-cs"/>
              </a:rPr>
              <a:t>Limited</a:t>
            </a:r>
          </a:p>
          <a:p>
            <a:r>
              <a:rPr lang="en-US" sz="1200" kern="1200" dirty="0">
                <a:solidFill>
                  <a:schemeClr val="tx1"/>
                </a:solidFill>
                <a:effectLst/>
                <a:latin typeface="+mn-lt"/>
                <a:ea typeface="+mn-ea"/>
                <a:cs typeface="+mn-cs"/>
              </a:rPr>
              <a:t>Emerging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ceedar.education.ufl.edu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wp</a:t>
            </a:r>
            <a:r>
              <a:rPr lang="en-US" sz="1200" kern="1200" dirty="0">
                <a:solidFill>
                  <a:schemeClr val="tx1"/>
                </a:solidFill>
                <a:effectLst/>
                <a:latin typeface="+mn-lt"/>
                <a:ea typeface="+mn-ea"/>
                <a:cs typeface="+mn-cs"/>
              </a:rPr>
              <a:t>-content/uploads/2014/08/Evidence-Based-Practices-</a:t>
            </a:r>
            <a:r>
              <a:rPr lang="en-US" sz="1200" kern="1200" dirty="0" err="1">
                <a:solidFill>
                  <a:schemeClr val="tx1"/>
                </a:solidFill>
                <a:effectLst/>
                <a:latin typeface="+mn-lt"/>
                <a:ea typeface="+mn-ea"/>
                <a:cs typeface="+mn-cs"/>
              </a:rPr>
              <a:t>guide.pdf</a:t>
            </a:r>
            <a:endParaRPr lang="en-US" sz="1200" kern="1200" dirty="0">
              <a:solidFill>
                <a:schemeClr val="tx1"/>
              </a:solidFill>
              <a:effectLst/>
              <a:latin typeface="+mn-lt"/>
              <a:ea typeface="+mn-ea"/>
              <a:cs typeface="+mn-cs"/>
            </a:endParaRPr>
          </a:p>
          <a:p>
            <a:endParaRPr lang="en-US"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18</a:t>
            </a:fld>
            <a:endParaRPr lang="en-US"/>
          </a:p>
        </p:txBody>
      </p:sp>
    </p:spTree>
    <p:extLst>
      <p:ext uri="{BB962C8B-B14F-4D97-AF65-F5344CB8AC3E}">
        <p14:creationId xmlns:p14="http://schemas.microsoft.com/office/powerpoint/2010/main" val="3545022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Although CRE shows promise for enhancing academic outcomes, CRE alone is not enough. CRE is not the same as EBP but, instead,  should be delivered in tandem (describe graphic).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CRE and CRPs are not practices that are done in isolation or separately from HLPs or EBPs, but they should envelop EBPs and be delivered seamlessly. Many expert teachers do this automatically, but these skills can be taught and reinforced.</a:t>
            </a:r>
            <a:r>
              <a:rPr lang="en-US" dirty="0">
                <a:effectLst/>
              </a:rPr>
              <a:t> </a:t>
            </a:r>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19</a:t>
            </a:fld>
            <a:endParaRPr lang="en-US"/>
          </a:p>
        </p:txBody>
      </p:sp>
    </p:spTree>
    <p:extLst>
      <p:ext uri="{BB962C8B-B14F-4D97-AF65-F5344CB8AC3E}">
        <p14:creationId xmlns:p14="http://schemas.microsoft.com/office/powerpoint/2010/main" val="1950032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CRE and CRP are not practices that are done in isolation or separately from HLPs or EBPs, but they should envelop concepts from both practices.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20</a:t>
            </a:fld>
            <a:endParaRPr lang="en-US"/>
          </a:p>
        </p:txBody>
      </p:sp>
    </p:spTree>
    <p:extLst>
      <p:ext uri="{BB962C8B-B14F-4D97-AF65-F5344CB8AC3E}">
        <p14:creationId xmlns:p14="http://schemas.microsoft.com/office/powerpoint/2010/main" val="2509212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CEM is organized in three parts: overview and background, CRE in content, and culturally relevant classroom management.  Some overlap exists between the overview and background and the other two parts.  </a:t>
            </a:r>
          </a:p>
        </p:txBody>
      </p:sp>
      <p:sp>
        <p:nvSpPr>
          <p:cNvPr id="4" name="Slide Number Placeholder 3"/>
          <p:cNvSpPr>
            <a:spLocks noGrp="1"/>
          </p:cNvSpPr>
          <p:nvPr>
            <p:ph type="sldNum" sz="quarter" idx="5"/>
          </p:nvPr>
        </p:nvSpPr>
        <p:spPr/>
        <p:txBody>
          <a:bodyPr/>
          <a:lstStyle/>
          <a:p>
            <a:fld id="{316A388A-61D9-424A-B25B-808DAFBB780B}" type="slidenum">
              <a:rPr lang="en-US" smtClean="0"/>
              <a:t>2</a:t>
            </a:fld>
            <a:endParaRPr lang="en-US" dirty="0"/>
          </a:p>
        </p:txBody>
      </p:sp>
    </p:spTree>
    <p:extLst>
      <p:ext uri="{BB962C8B-B14F-4D97-AF65-F5344CB8AC3E}">
        <p14:creationId xmlns:p14="http://schemas.microsoft.com/office/powerpoint/2010/main" val="2416613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Take a look at the CRE essential elements presented earlier.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Compare these to the HLPs for special education.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Using the handout, note similarities and differences you see between the two lists.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Refer to Activity 2 on the handout to complete this activity.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21</a:t>
            </a:fld>
            <a:endParaRPr lang="en-US"/>
          </a:p>
        </p:txBody>
      </p:sp>
    </p:spTree>
    <p:extLst>
      <p:ext uri="{BB962C8B-B14F-4D97-AF65-F5344CB8AC3E}">
        <p14:creationId xmlns:p14="http://schemas.microsoft.com/office/powerpoint/2010/main" val="1701231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this as an “answer key” to Activity 2. Looking across the rows, discuss the overlap in these practices.</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22</a:t>
            </a:fld>
            <a:endParaRPr lang="en-US"/>
          </a:p>
        </p:txBody>
      </p:sp>
    </p:spTree>
    <p:extLst>
      <p:ext uri="{BB962C8B-B14F-4D97-AF65-F5344CB8AC3E}">
        <p14:creationId xmlns:p14="http://schemas.microsoft.com/office/powerpoint/2010/main" val="1231905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23</a:t>
            </a:fld>
            <a:endParaRPr lang="en-US"/>
          </a:p>
        </p:txBody>
      </p:sp>
    </p:spTree>
    <p:extLst>
      <p:ext uri="{BB962C8B-B14F-4D97-AF65-F5344CB8AC3E}">
        <p14:creationId xmlns:p14="http://schemas.microsoft.com/office/powerpoint/2010/main" val="3798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CRE provides teaching that draws from CLD students’ relevant schemas, background knowledge, and home languages; it also allows students to practice what they are taught (e.g., August &amp; </a:t>
            </a:r>
            <a:r>
              <a:rPr lang="en-US" sz="1200" kern="1200" dirty="0" err="1">
                <a:solidFill>
                  <a:schemeClr val="tx1"/>
                </a:solidFill>
                <a:effectLst/>
                <a:latin typeface="+mn-lt"/>
                <a:ea typeface="+mn-ea"/>
                <a:cs typeface="+mn-cs"/>
              </a:rPr>
              <a:t>Hakuta</a:t>
            </a:r>
            <a:r>
              <a:rPr lang="en-US" sz="1200" kern="1200" dirty="0">
                <a:solidFill>
                  <a:schemeClr val="tx1"/>
                </a:solidFill>
                <a:effectLst/>
                <a:latin typeface="+mn-lt"/>
                <a:ea typeface="+mn-ea"/>
                <a:cs typeface="+mn-cs"/>
              </a:rPr>
              <a:t>, 1997; August &amp; Shanahan, 2006). For example, various classroom studies have indicated that students make greater improvement in reading comprehension when teachers intertwine instructional engagement approaches with skills-based practices (i.e., connections between students’ cultural and linguistic knowledge and lessons) that assist CLD students with integrating new learning information (e.g., </a:t>
            </a:r>
            <a:r>
              <a:rPr lang="en-US" sz="1200" kern="1200" dirty="0" err="1">
                <a:solidFill>
                  <a:schemeClr val="tx1"/>
                </a:solidFill>
                <a:effectLst/>
                <a:latin typeface="+mn-lt"/>
                <a:ea typeface="+mn-ea"/>
                <a:cs typeface="+mn-cs"/>
              </a:rPr>
              <a:t>Orosco</a:t>
            </a:r>
            <a:r>
              <a:rPr lang="en-US" sz="1200" kern="1200" dirty="0">
                <a:solidFill>
                  <a:schemeClr val="tx1"/>
                </a:solidFill>
                <a:effectLst/>
                <a:latin typeface="+mn-lt"/>
                <a:ea typeface="+mn-ea"/>
                <a:cs typeface="+mn-cs"/>
              </a:rPr>
              <a:t>, Swanson, O’Connor, &amp; Lussier, 2013).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Culture and linguistic experiences can help shape students’ identities. Learning may be difficult for many CLD students because they encounter formal schooling as separate from their cultural, linguistic, and racial experiences (Au, 2005; </a:t>
            </a:r>
            <a:r>
              <a:rPr lang="en-US" sz="1200" kern="1200" dirty="0" err="1">
                <a:solidFill>
                  <a:schemeClr val="tx1"/>
                </a:solidFill>
                <a:effectLst/>
                <a:latin typeface="+mn-lt"/>
                <a:ea typeface="+mn-ea"/>
                <a:cs typeface="+mn-cs"/>
              </a:rPr>
              <a:t>Gipe</a:t>
            </a:r>
            <a:r>
              <a:rPr lang="en-US" sz="1200" kern="1200" dirty="0">
                <a:solidFill>
                  <a:schemeClr val="tx1"/>
                </a:solidFill>
                <a:effectLst/>
                <a:latin typeface="+mn-lt"/>
                <a:ea typeface="+mn-ea"/>
                <a:cs typeface="+mn-cs"/>
              </a:rPr>
              <a:t>, 2006). Culturally responsive methods provide teachers with the critical understanding of how students’ cultural, linguistic, and racial identities develop and how these constructs impact learning. </a:t>
            </a:r>
          </a:p>
          <a:p>
            <a:r>
              <a:rPr lang="en-US" sz="1200" kern="1200" dirty="0">
                <a:solidFill>
                  <a:schemeClr val="tx1"/>
                </a:solidFill>
                <a:effectLst/>
                <a:latin typeface="+mn-lt"/>
                <a:ea typeface="+mn-ea"/>
                <a:cs typeface="+mn-cs"/>
              </a:rPr>
              <a:t>Teachers can make connections by making reading relevant to students’ lives through the choice of topics or materials used or themes in the text.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24</a:t>
            </a:fld>
            <a:endParaRPr lang="en-US"/>
          </a:p>
        </p:txBody>
      </p:sp>
    </p:spTree>
    <p:extLst>
      <p:ext uri="{BB962C8B-B14F-4D97-AF65-F5344CB8AC3E}">
        <p14:creationId xmlns:p14="http://schemas.microsoft.com/office/powerpoint/2010/main" val="2069196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ability to objectively examine one’s own cultural values, beliefs, and perceptions provides teachers with a greater understanding, sensitivity, and appreciation of the history, values, experiences, and lifestyles of other cultures, which is particularly important when teachers’ cultures differ from that of their students. It provides teachers with the skills to gain greater self-awareness, greater awareness of others, and better interpersonal skills; it also helps teachers to more effectively challenge stereotypes and prejudices (Banks, 2004).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High expectations refer to the ability to communicate clear and specific expectations to students about what they are expected to know and be able to do (</a:t>
            </a:r>
            <a:r>
              <a:rPr lang="en-US" sz="1200" kern="1200" dirty="0" err="1">
                <a:solidFill>
                  <a:schemeClr val="tx1"/>
                </a:solidFill>
                <a:effectLst/>
                <a:latin typeface="+mn-lt"/>
                <a:ea typeface="+mn-ea"/>
                <a:cs typeface="+mn-cs"/>
              </a:rPr>
              <a:t>Cahnmann</a:t>
            </a:r>
            <a:r>
              <a:rPr lang="en-US" sz="1200" kern="1200" dirty="0">
                <a:solidFill>
                  <a:schemeClr val="tx1"/>
                </a:solidFill>
                <a:effectLst/>
                <a:latin typeface="+mn-lt"/>
                <a:ea typeface="+mn-ea"/>
                <a:cs typeface="+mn-cs"/>
              </a:rPr>
              <a:t>, 2005; </a:t>
            </a:r>
            <a:r>
              <a:rPr lang="en-US" sz="1200" kern="1200" dirty="0" err="1">
                <a:solidFill>
                  <a:schemeClr val="tx1"/>
                </a:solidFill>
                <a:effectLst/>
                <a:latin typeface="+mn-lt"/>
                <a:ea typeface="+mn-ea"/>
                <a:cs typeface="+mn-cs"/>
              </a:rPr>
              <a:t>Cahnmann</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Remillard</a:t>
            </a:r>
            <a:r>
              <a:rPr lang="en-US" sz="1200" kern="1200" dirty="0">
                <a:solidFill>
                  <a:schemeClr val="tx1"/>
                </a:solidFill>
                <a:effectLst/>
                <a:latin typeface="+mn-lt"/>
                <a:ea typeface="+mn-ea"/>
                <a:cs typeface="+mn-cs"/>
              </a:rPr>
              <a:t>, 2002; Mitchell, 1998). CRE includes creating classrooms that promote genuine respect for students and a belief in their learning capabilities (e.g., </a:t>
            </a:r>
            <a:r>
              <a:rPr lang="en-US" sz="1200" kern="1200" dirty="0" err="1">
                <a:solidFill>
                  <a:schemeClr val="tx1"/>
                </a:solidFill>
                <a:effectLst/>
                <a:latin typeface="+mn-lt"/>
                <a:ea typeface="+mn-ea"/>
                <a:cs typeface="+mn-cs"/>
              </a:rPr>
              <a:t>Scheurich</a:t>
            </a:r>
            <a:r>
              <a:rPr lang="en-US" sz="1200" kern="1200" dirty="0">
                <a:solidFill>
                  <a:schemeClr val="tx1"/>
                </a:solidFill>
                <a:effectLst/>
                <a:latin typeface="+mn-lt"/>
                <a:ea typeface="+mn-ea"/>
                <a:cs typeface="+mn-cs"/>
              </a:rPr>
              <a:t>, 1998).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example, Tatum (2006) writes about how he had high expectations for his students and integrated that into literacy instruction: “I introduced James Baldwin's ‘My Dungeon Shook: Letter to My Nephew on the One Hundredth Anniversary of the Emancipation’ giving my students the opportunity to critique society and examine their place within it. We explored such comments as, ‘You were not expected to aspire to excellence; you were expected to make peace with mediocrity’ (p. 7). I asked students to consider the relevance of this essay, not just to young African American men growing up today, but to young men everywhere. Finally, I wanted students to consider the role they played in constructing their own ‘dungeons,’ as well as the roles their teachers, schools, and community played. They might begin to consider why they are in low-level reading tracks or why they are in low-achieving schools.”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Choose content with themes of pursuing excellence, overcoming difficulty, problem solving, and persistence.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25</a:t>
            </a:fld>
            <a:endParaRPr lang="en-US"/>
          </a:p>
        </p:txBody>
      </p:sp>
    </p:spTree>
    <p:extLst>
      <p:ext uri="{BB962C8B-B14F-4D97-AF65-F5344CB8AC3E}">
        <p14:creationId xmlns:p14="http://schemas.microsoft.com/office/powerpoint/2010/main" val="2276212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Critical thinking allows students to share their experiences while applying EBPs. This strategy allows teachers to look past their own points of view and better understand the thoughts of others and in turn help them improve CLD students’ critical thinking skills.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Critical thinking is the ability to think for oneself, apply reasoning and logic to new or unfamiliar ideas, analyze ideas, make inferences, and solve problems (e.g., Diaz-Rico &amp; Weed, 2006). CRE methods provide teachers with the skills to teach students how to become critical thinkers by integrating their cultural and linguistic experiences with challenging learning experiences involving higher order thinking and critical inquiry.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Culturally responsive teachers include a strong social-justice component in their instruction through which they help students identify and confront sociopolitical inequities and issues of social power and class privilege. Teachers with a CRP also nurture a sense of agency and action in their students (Nieto &amp; Bode, 2012); that is, they instill in them a will and sense of efficacy to foster social change. </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26</a:t>
            </a:fld>
            <a:endParaRPr lang="en-US"/>
          </a:p>
        </p:txBody>
      </p:sp>
    </p:spTree>
    <p:extLst>
      <p:ext uri="{BB962C8B-B14F-4D97-AF65-F5344CB8AC3E}">
        <p14:creationId xmlns:p14="http://schemas.microsoft.com/office/powerpoint/2010/main" val="3789807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Funds of knowledge </a:t>
            </a:r>
            <a:r>
              <a:rPr lang="en-US" sz="1200" kern="1200" dirty="0">
                <a:solidFill>
                  <a:schemeClr val="tx1"/>
                </a:solidFill>
                <a:effectLst/>
                <a:latin typeface="+mn-lt"/>
                <a:ea typeface="+mn-ea"/>
                <a:cs typeface="+mn-cs"/>
              </a:rPr>
              <a:t>refers to the knowledge base a household has accumulated from the lived experiences and social practices of its members. In the case of working-class households, social practices may include forming of social networks with other households—both kin or otherwise—that may feature the reciprocal exchange of information,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labor, or knowledge (Gonzalez, Moll, &amp; </a:t>
            </a:r>
            <a:r>
              <a:rPr lang="en-US" sz="1200" kern="1200" dirty="0" err="1">
                <a:solidFill>
                  <a:schemeClr val="tx1"/>
                </a:solidFill>
                <a:effectLst/>
                <a:latin typeface="+mn-lt"/>
                <a:ea typeface="+mn-ea"/>
                <a:cs typeface="+mn-cs"/>
              </a:rPr>
              <a:t>Amanti</a:t>
            </a:r>
            <a:r>
              <a:rPr lang="en-US" sz="1200" kern="1200" dirty="0">
                <a:solidFill>
                  <a:schemeClr val="tx1"/>
                </a:solidFill>
                <a:effectLst/>
                <a:latin typeface="+mn-lt"/>
                <a:ea typeface="+mn-ea"/>
                <a:cs typeface="+mn-cs"/>
              </a:rPr>
              <a:t>, 2005).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Social justice is the ability to understand and think about the social and political challenges that societies, communities, and individuals face and proactively act upon these challenges (Cochran-Smith, 2004). CRE guides teachers’ practices and curricula because it is centered in students’ cultures, and it provides an active process for students to seek out information about what is happening in the communities around them, which guides them to better understandings of and better solutions for the inequities encountered in their communities (Irvine, 2002).</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Consistent with CRE is a pragmatic focus on what students can do given their current contexts, noting that structural change is a long, slow process (</a:t>
            </a:r>
            <a:r>
              <a:rPr lang="en-US" sz="1200" kern="1200" dirty="0" err="1">
                <a:solidFill>
                  <a:schemeClr val="tx1"/>
                </a:solidFill>
                <a:effectLst/>
                <a:latin typeface="+mn-lt"/>
                <a:ea typeface="+mn-ea"/>
                <a:cs typeface="+mn-cs"/>
              </a:rPr>
              <a:t>Anyon</a:t>
            </a:r>
            <a:r>
              <a:rPr lang="en-US" sz="1200" kern="1200" dirty="0">
                <a:solidFill>
                  <a:schemeClr val="tx1"/>
                </a:solidFill>
                <a:effectLst/>
                <a:latin typeface="+mn-lt"/>
                <a:ea typeface="+mn-ea"/>
                <a:cs typeface="+mn-cs"/>
              </a:rPr>
              <a:t>, 2005; Ladson-Billings, 1994). </a:t>
            </a:r>
          </a:p>
          <a:p>
            <a:endParaRPr lang="en-US" dirty="0"/>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27</a:t>
            </a:fld>
            <a:endParaRPr lang="en-US"/>
          </a:p>
        </p:txBody>
      </p:sp>
    </p:spTree>
    <p:extLst>
      <p:ext uri="{BB962C8B-B14F-4D97-AF65-F5344CB8AC3E}">
        <p14:creationId xmlns:p14="http://schemas.microsoft.com/office/powerpoint/2010/main" val="3801398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14486-FE8E-BC46-95C3-FFD39343CF19}" type="slidenum">
              <a:rPr lang="en-US" smtClean="0"/>
              <a:t>28</a:t>
            </a:fld>
            <a:endParaRPr lang="en-US"/>
          </a:p>
        </p:txBody>
      </p:sp>
    </p:spTree>
    <p:extLst>
      <p:ext uri="{BB962C8B-B14F-4D97-AF65-F5344CB8AC3E}">
        <p14:creationId xmlns:p14="http://schemas.microsoft.com/office/powerpoint/2010/main" val="3415094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Research during the past few decades has developed the foundation for EBP that supports teaching for students who struggle with learning basic academic skills. However, despite this research, CLD learners continue to underachieve in United States public schools, which has led researchers and educators to examine research on the development of EBPs with CRE methods. Although empirical research investigating EBPs for diverse students with learning difficulties has increased, a scant research base in this area remains (</a:t>
            </a:r>
            <a:r>
              <a:rPr lang="en-US" sz="1200" kern="1200" dirty="0" err="1">
                <a:solidFill>
                  <a:schemeClr val="tx1"/>
                </a:solidFill>
                <a:effectLst/>
                <a:latin typeface="+mn-lt"/>
                <a:ea typeface="+mn-ea"/>
                <a:cs typeface="+mn-cs"/>
              </a:rPr>
              <a:t>Aceves</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Orosco</a:t>
            </a:r>
            <a:r>
              <a:rPr lang="en-US" sz="1200" kern="1200" dirty="0">
                <a:solidFill>
                  <a:schemeClr val="tx1"/>
                </a:solidFill>
                <a:effectLst/>
                <a:latin typeface="+mn-lt"/>
                <a:ea typeface="+mn-ea"/>
                <a:cs typeface="+mn-cs"/>
              </a:rPr>
              <a:t>, 2014).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	 </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29</a:t>
            </a:fld>
            <a:endParaRPr lang="en-US"/>
          </a:p>
        </p:txBody>
      </p:sp>
    </p:spTree>
    <p:extLst>
      <p:ext uri="{BB962C8B-B14F-4D97-AF65-F5344CB8AC3E}">
        <p14:creationId xmlns:p14="http://schemas.microsoft.com/office/powerpoint/2010/main" val="1527850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Collaborative teaching is an umbrella term for instructional methods (e.g., cooperative learning, differentiated instruction, peer teaching, reciprocal teaching) that involve joint intellectual effort (i.e., requiring individual accountability, positive interdependence, and strong interpersonal skills) between students and teachers (</a:t>
            </a:r>
            <a:r>
              <a:rPr lang="en-US" sz="1200" kern="1200" dirty="0" err="1">
                <a:solidFill>
                  <a:schemeClr val="tx1"/>
                </a:solidFill>
                <a:effectLst/>
                <a:latin typeface="+mn-lt"/>
                <a:ea typeface="+mn-ea"/>
                <a:cs typeface="+mn-cs"/>
              </a:rPr>
              <a:t>Klingner</a:t>
            </a:r>
            <a:r>
              <a:rPr lang="en-US" sz="1200" kern="1200" dirty="0">
                <a:solidFill>
                  <a:schemeClr val="tx1"/>
                </a:solidFill>
                <a:effectLst/>
                <a:latin typeface="+mn-lt"/>
                <a:ea typeface="+mn-ea"/>
                <a:cs typeface="+mn-cs"/>
              </a:rPr>
              <a:t> &amp; Vaughn, 1996, 1999; </a:t>
            </a:r>
            <a:r>
              <a:rPr lang="en-US" sz="1200" kern="1200" dirty="0" err="1">
                <a:solidFill>
                  <a:schemeClr val="tx1"/>
                </a:solidFill>
                <a:effectLst/>
                <a:latin typeface="+mn-lt"/>
                <a:ea typeface="+mn-ea"/>
                <a:cs typeface="+mn-cs"/>
              </a:rPr>
              <a:t>Vadasy</a:t>
            </a:r>
            <a:r>
              <a:rPr lang="en-US" sz="1200" kern="1200" dirty="0">
                <a:solidFill>
                  <a:schemeClr val="tx1"/>
                </a:solidFill>
                <a:effectLst/>
                <a:latin typeface="+mn-lt"/>
                <a:ea typeface="+mn-ea"/>
                <a:cs typeface="+mn-cs"/>
              </a:rPr>
              <a:t> &amp; O’Connor, 2011; Vaughn et al., 2011).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Research indicates that practitioners who use direct and explicit collaborative-based approaches to learning to reinforce students’ background knowledge (e.g., interdependence, sharing, collaboration) improve student literacy engagement and motivation (e.g., Au, 2011; Genesee &amp; Riches, 2006).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collaborative-based instruction, teachers provide a common introduction to lessons and then distribute learning assignments based on students’ academic skills (e.g., reading language level). Although all students learn about the same topic, the assignments may vary according to student ability.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learning challenges persist, teachers may need to reciprocate and teach specific skills for student understanding. For example, several studies (e.g., </a:t>
            </a:r>
            <a:r>
              <a:rPr lang="en-US" sz="1200" kern="1200" dirty="0" err="1">
                <a:solidFill>
                  <a:schemeClr val="tx1"/>
                </a:solidFill>
                <a:effectLst/>
                <a:latin typeface="+mn-lt"/>
                <a:ea typeface="+mn-ea"/>
                <a:cs typeface="+mn-cs"/>
              </a:rPr>
              <a:t>Calhoon</a:t>
            </a:r>
            <a:r>
              <a:rPr lang="en-US" sz="1200" kern="1200" dirty="0">
                <a:solidFill>
                  <a:schemeClr val="tx1"/>
                </a:solidFill>
                <a:effectLst/>
                <a:latin typeface="+mn-lt"/>
                <a:ea typeface="+mn-ea"/>
                <a:cs typeface="+mn-cs"/>
              </a:rPr>
              <a:t>, Al </a:t>
            </a:r>
            <a:r>
              <a:rPr lang="en-US" sz="1200" kern="1200" dirty="0" err="1">
                <a:solidFill>
                  <a:schemeClr val="tx1"/>
                </a:solidFill>
                <a:effectLst/>
                <a:latin typeface="+mn-lt"/>
                <a:ea typeface="+mn-ea"/>
                <a:cs typeface="+mn-cs"/>
              </a:rPr>
              <a:t>Otaiba</a:t>
            </a:r>
            <a:r>
              <a:rPr lang="en-US" sz="1200" kern="1200" dirty="0">
                <a:solidFill>
                  <a:schemeClr val="tx1"/>
                </a:solidFill>
                <a:effectLst/>
                <a:latin typeface="+mn-lt"/>
                <a:ea typeface="+mn-ea"/>
                <a:cs typeface="+mn-cs"/>
              </a:rPr>
              <a:t>, Greenberg, King, &amp; Avalos, 2006; </a:t>
            </a:r>
            <a:r>
              <a:rPr lang="en-US" sz="1200" kern="1200" dirty="0" err="1">
                <a:solidFill>
                  <a:schemeClr val="tx1"/>
                </a:solidFill>
                <a:effectLst/>
                <a:latin typeface="+mn-lt"/>
                <a:ea typeface="+mn-ea"/>
                <a:cs typeface="+mn-cs"/>
              </a:rPr>
              <a:t>Klingner</a:t>
            </a:r>
            <a:r>
              <a:rPr lang="en-US" sz="1200" kern="1200" dirty="0">
                <a:solidFill>
                  <a:schemeClr val="tx1"/>
                </a:solidFill>
                <a:effectLst/>
                <a:latin typeface="+mn-lt"/>
                <a:ea typeface="+mn-ea"/>
                <a:cs typeface="+mn-cs"/>
              </a:rPr>
              <a:t> &amp; Vaughn, 1996; </a:t>
            </a:r>
            <a:r>
              <a:rPr lang="en-US" sz="1200" kern="1200" dirty="0" err="1">
                <a:solidFill>
                  <a:schemeClr val="tx1"/>
                </a:solidFill>
                <a:effectLst/>
                <a:latin typeface="+mn-lt"/>
                <a:ea typeface="+mn-ea"/>
                <a:cs typeface="+mn-cs"/>
              </a:rPr>
              <a:t>Sáenz</a:t>
            </a:r>
            <a:r>
              <a:rPr lang="en-US" sz="1200" kern="1200" dirty="0">
                <a:solidFill>
                  <a:schemeClr val="tx1"/>
                </a:solidFill>
                <a:effectLst/>
                <a:latin typeface="+mn-lt"/>
                <a:ea typeface="+mn-ea"/>
                <a:cs typeface="+mn-cs"/>
              </a:rPr>
              <a:t>, Fuchs, &amp; Fuchs, 2005) have used collaborative-based learning approaches to engage CLD students in small groups in content-related strategic discussion to assist them in understanding concepts, deriving the main ideas, asking and answering questions, and relating what they are learning to their own cultural backgrounds.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ＭＳ Ｐゴシック" charset="0"/>
              </a:rPr>
              <a:t>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30</a:t>
            </a:fld>
            <a:endParaRPr lang="en-US"/>
          </a:p>
        </p:txBody>
      </p:sp>
    </p:spTree>
    <p:extLst>
      <p:ext uri="{BB962C8B-B14F-4D97-AF65-F5344CB8AC3E}">
        <p14:creationId xmlns:p14="http://schemas.microsoft.com/office/powerpoint/2010/main" val="3906917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a:t>
            </a:fld>
            <a:endParaRPr lang="en-US" dirty="0"/>
          </a:p>
        </p:txBody>
      </p:sp>
    </p:spTree>
    <p:extLst>
      <p:ext uri="{BB962C8B-B14F-4D97-AF65-F5344CB8AC3E}">
        <p14:creationId xmlns:p14="http://schemas.microsoft.com/office/powerpoint/2010/main" val="1805710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 feedback is provided when teachers offer critical, ongoing, and immediate feedback regarding students' responses and participation. Through culturally responsive feedback, teachers supply individualized support regarding performance in a manner sensitive to students’ individual and cultural preferences. This strategy includes incorporating students’ responses, ideas, languages, and experiences into the feedback that is provided (</a:t>
            </a:r>
            <a:r>
              <a:rPr lang="en-US" sz="1200" kern="1200" dirty="0" err="1">
                <a:solidFill>
                  <a:schemeClr val="tx1"/>
                </a:solidFill>
                <a:effectLst/>
                <a:latin typeface="+mn-lt"/>
                <a:ea typeface="+mn-ea"/>
                <a:cs typeface="+mn-cs"/>
              </a:rPr>
              <a:t>Gersten</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Geva</a:t>
            </a:r>
            <a:r>
              <a:rPr lang="en-US" sz="1200" kern="1200" dirty="0">
                <a:solidFill>
                  <a:schemeClr val="tx1"/>
                </a:solidFill>
                <a:effectLst/>
                <a:latin typeface="+mn-lt"/>
                <a:ea typeface="+mn-ea"/>
                <a:cs typeface="+mn-cs"/>
              </a:rPr>
              <a:t>, 2003) while inviting students to construct new understandings regarding what they are learning (McIntyre &amp; </a:t>
            </a:r>
            <a:r>
              <a:rPr lang="en-US" sz="1200" kern="1200" dirty="0" err="1">
                <a:solidFill>
                  <a:schemeClr val="tx1"/>
                </a:solidFill>
                <a:effectLst/>
                <a:latin typeface="+mn-lt"/>
                <a:ea typeface="+mn-ea"/>
                <a:cs typeface="+mn-cs"/>
              </a:rPr>
              <a:t>Hulan</a:t>
            </a:r>
            <a:r>
              <a:rPr lang="en-US" sz="1200" kern="1200" dirty="0">
                <a:solidFill>
                  <a:schemeClr val="tx1"/>
                </a:solidFill>
                <a:effectLst/>
                <a:latin typeface="+mn-lt"/>
                <a:ea typeface="+mn-ea"/>
                <a:cs typeface="+mn-cs"/>
              </a:rPr>
              <a:t>, 2013).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Providing responsive feedback is an instructional strategy recommended as a necessary practice in effective instruction with students experiencing academic difficulty (Fuchs &amp; Vaughn, 2012). Responsive feedback has also been implemented as an important strategy within studies involving ELLs (Carlo et al., 2004; Gerber, Jimenez, </a:t>
            </a:r>
            <a:r>
              <a:rPr lang="en-US" sz="1200" kern="1200" dirty="0" err="1">
                <a:solidFill>
                  <a:schemeClr val="tx1"/>
                </a:solidFill>
                <a:effectLst/>
                <a:latin typeface="+mn-lt"/>
                <a:ea typeface="+mn-ea"/>
                <a:cs typeface="+mn-cs"/>
              </a:rPr>
              <a:t>Leafstedt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Villaruz</a:t>
            </a:r>
            <a:r>
              <a:rPr lang="en-US" sz="1200" kern="1200" dirty="0">
                <a:solidFill>
                  <a:schemeClr val="tx1"/>
                </a:solidFill>
                <a:effectLst/>
                <a:latin typeface="+mn-lt"/>
                <a:ea typeface="+mn-ea"/>
                <a:cs typeface="+mn-cs"/>
              </a:rPr>
              <a:t>, Richards, &amp; English 2004; </a:t>
            </a:r>
            <a:r>
              <a:rPr lang="en-US" sz="1200" kern="1200" dirty="0" err="1">
                <a:solidFill>
                  <a:schemeClr val="tx1"/>
                </a:solidFill>
                <a:effectLst/>
                <a:latin typeface="+mn-lt"/>
                <a:ea typeface="+mn-ea"/>
                <a:cs typeface="+mn-cs"/>
              </a:rPr>
              <a:t>Kamps</a:t>
            </a:r>
            <a:r>
              <a:rPr lang="en-US" sz="1200" kern="1200" dirty="0">
                <a:solidFill>
                  <a:schemeClr val="tx1"/>
                </a:solidFill>
                <a:effectLst/>
                <a:latin typeface="+mn-lt"/>
                <a:ea typeface="+mn-ea"/>
                <a:cs typeface="+mn-cs"/>
              </a:rPr>
              <a:t> et al., 2007; Vaughn et al., 2006).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engage in this critical feedback exchange, teachers must create multiple opportunities for students to respond and fluidly dialogue throughout the 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	 </a:t>
            </a:r>
          </a:p>
          <a:p>
            <a:endParaRPr lang="en-US" dirty="0"/>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31</a:t>
            </a:fld>
            <a:endParaRPr lang="en-US"/>
          </a:p>
        </p:txBody>
      </p:sp>
    </p:spTree>
    <p:extLst>
      <p:ext uri="{BB962C8B-B14F-4D97-AF65-F5344CB8AC3E}">
        <p14:creationId xmlns:p14="http://schemas.microsoft.com/office/powerpoint/2010/main" val="2448043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modeling has long been viewed as an essential component of effective teaching. As a CR practice, modeling involves explicit discussion of instructional expectations while providing examples based on students’ cultural, linguistic, and lived experiences. Culturally responsive modeling requires teachers to exemplify learning outcomes of CRE, which include strategy use, content learning, metacognitive and critical thinking, and interest and respect for cultural and linguistic diversity.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Research has established the modeling of skills, strategies, and new content as an essential and effective method for teaching English learners (Gerber et al., 2004; </a:t>
            </a:r>
            <a:r>
              <a:rPr lang="en-US" sz="1200" kern="1200" dirty="0" err="1">
                <a:solidFill>
                  <a:schemeClr val="tx1"/>
                </a:solidFill>
                <a:effectLst/>
                <a:latin typeface="+mn-lt"/>
                <a:ea typeface="+mn-ea"/>
                <a:cs typeface="+mn-cs"/>
              </a:rPr>
              <a:t>Gersten</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Geva</a:t>
            </a:r>
            <a:r>
              <a:rPr lang="en-US" sz="1200" kern="1200" dirty="0">
                <a:solidFill>
                  <a:schemeClr val="tx1"/>
                </a:solidFill>
                <a:effectLst/>
                <a:latin typeface="+mn-lt"/>
                <a:ea typeface="+mn-ea"/>
                <a:cs typeface="+mn-cs"/>
              </a:rPr>
              <a:t> 2003; </a:t>
            </a:r>
            <a:r>
              <a:rPr lang="en-US" sz="1200" kern="1200" dirty="0" err="1">
                <a:solidFill>
                  <a:schemeClr val="tx1"/>
                </a:solidFill>
                <a:effectLst/>
                <a:latin typeface="+mn-lt"/>
                <a:ea typeface="+mn-ea"/>
                <a:cs typeface="+mn-cs"/>
              </a:rPr>
              <a:t>Kamps</a:t>
            </a:r>
            <a:r>
              <a:rPr lang="en-US" sz="1200" kern="1200" dirty="0">
                <a:solidFill>
                  <a:schemeClr val="tx1"/>
                </a:solidFill>
                <a:effectLst/>
                <a:latin typeface="+mn-lt"/>
                <a:ea typeface="+mn-ea"/>
                <a:cs typeface="+mn-cs"/>
              </a:rPr>
              <a:t> et al., 2007; Vaughn et al., 2006).</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32</a:t>
            </a:fld>
            <a:endParaRPr lang="en-US"/>
          </a:p>
        </p:txBody>
      </p:sp>
    </p:spTree>
    <p:extLst>
      <p:ext uri="{BB962C8B-B14F-4D97-AF65-F5344CB8AC3E}">
        <p14:creationId xmlns:p14="http://schemas.microsoft.com/office/powerpoint/2010/main" val="3231471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 instructional scaffolding occurs when teachers control for task difficulty and promote a deeper level of understanding using students' contributions and their cultural and linguistic backgrounds. Scaffolding skills include using different types of questions (e.g., open-ended questions, analytic questions); providing appropriate wait time and taking turns; extending and acknowledging students’ responses; and using supporting instructional materials (e.g., visual organizers, story maps; Jiménez &amp; </a:t>
            </a:r>
            <a:r>
              <a:rPr lang="en-US" sz="1200" kern="1200" dirty="0" err="1">
                <a:solidFill>
                  <a:schemeClr val="tx1"/>
                </a:solidFill>
                <a:effectLst/>
                <a:latin typeface="+mn-lt"/>
                <a:ea typeface="+mn-ea"/>
                <a:cs typeface="+mn-cs"/>
              </a:rPr>
              <a:t>Gersten</a:t>
            </a:r>
            <a:r>
              <a:rPr lang="en-US" sz="1200" kern="1200" dirty="0">
                <a:solidFill>
                  <a:schemeClr val="tx1"/>
                </a:solidFill>
                <a:effectLst/>
                <a:latin typeface="+mn-lt"/>
                <a:ea typeface="+mn-ea"/>
                <a:cs typeface="+mn-cs"/>
              </a:rPr>
              <a:t>, 1999).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Researchers have integrated scaffolding methods in studies involving students experiencing academic difficulty, including students who speak a second language (Gerber et al., 2004; Goldenberg, 2013; Vaughn et al., 2006). For instance, scaffolding may include reference to </a:t>
            </a:r>
            <a:r>
              <a:rPr lang="en-US" sz="1200" kern="1200" dirty="0" err="1">
                <a:solidFill>
                  <a:schemeClr val="tx1"/>
                </a:solidFill>
                <a:effectLst/>
                <a:latin typeface="+mn-lt"/>
                <a:ea typeface="+mn-ea"/>
                <a:cs typeface="+mn-cs"/>
              </a:rPr>
              <a:t>ELLs’</a:t>
            </a:r>
            <a:r>
              <a:rPr lang="en-US" sz="1200" kern="1200" dirty="0">
                <a:solidFill>
                  <a:schemeClr val="tx1"/>
                </a:solidFill>
                <a:effectLst/>
                <a:latin typeface="+mn-lt"/>
                <a:ea typeface="+mn-ea"/>
                <a:cs typeface="+mn-cs"/>
              </a:rPr>
              <a:t> primary languages or cultures.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	 </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33</a:t>
            </a:fld>
            <a:endParaRPr lang="en-US"/>
          </a:p>
        </p:txBody>
      </p:sp>
    </p:spTree>
    <p:extLst>
      <p:ext uri="{BB962C8B-B14F-4D97-AF65-F5344CB8AC3E}">
        <p14:creationId xmlns:p14="http://schemas.microsoft.com/office/powerpoint/2010/main" val="2261617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Use this tool to plan and valuate your math lesson. Participants may use another lesson plan that applies more to their grade level if necessary, the given lesson is for first- through third-grade students. Refer to Activity 3 on the handout.</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34</a:t>
            </a:fld>
            <a:endParaRPr lang="en-US"/>
          </a:p>
        </p:txBody>
      </p:sp>
    </p:spTree>
    <p:extLst>
      <p:ext uri="{BB962C8B-B14F-4D97-AF65-F5344CB8AC3E}">
        <p14:creationId xmlns:p14="http://schemas.microsoft.com/office/powerpoint/2010/main" val="4080449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ACCF45-4284-1F42-BC16-F8A737D693B7}" type="slidenum">
              <a:rPr lang="en-US" smtClean="0"/>
              <a:t>35</a:t>
            </a:fld>
            <a:endParaRPr lang="en-US"/>
          </a:p>
        </p:txBody>
      </p:sp>
    </p:spTree>
    <p:extLst>
      <p:ext uri="{BB962C8B-B14F-4D97-AF65-F5344CB8AC3E}">
        <p14:creationId xmlns:p14="http://schemas.microsoft.com/office/powerpoint/2010/main" val="2898366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 literacy instruction includes a focus on developing academic literacy skills. This can be accomplished by (read slide).</a:t>
            </a:r>
            <a:r>
              <a:rPr lang="en-US" dirty="0">
                <a:effectLst/>
              </a:rPr>
              <a:t> </a:t>
            </a:r>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36</a:t>
            </a:fld>
            <a:endParaRPr lang="en-US"/>
          </a:p>
        </p:txBody>
      </p:sp>
    </p:spTree>
    <p:extLst>
      <p:ext uri="{BB962C8B-B14F-4D97-AF65-F5344CB8AC3E}">
        <p14:creationId xmlns:p14="http://schemas.microsoft.com/office/powerpoint/2010/main" val="1828208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literacy development of African American males, both self-generated and school-rendered, connected to larger ideals such as cultural uplift, economic advancement, resistance to oppression, and intellectual development. </a:t>
            </a:r>
          </a:p>
          <a:p>
            <a:r>
              <a:rPr lang="en-US" sz="1200" kern="1200" dirty="0">
                <a:solidFill>
                  <a:schemeClr val="tx1"/>
                </a:solidFill>
                <a:effectLst/>
                <a:latin typeface="+mn-lt"/>
                <a:ea typeface="+mn-ea"/>
                <a:cs typeface="+mn-cs"/>
              </a:rPr>
              <a:t>During the last 30 years, however, the kinds of texts that African American males as a group encounter in schools have been characteristically “dis-</a:t>
            </a:r>
            <a:r>
              <a:rPr lang="en-US" sz="1200" kern="1200" dirty="0" err="1">
                <a:solidFill>
                  <a:schemeClr val="tx1"/>
                </a:solidFill>
                <a:effectLst/>
                <a:latin typeface="+mn-lt"/>
                <a:ea typeface="+mn-ea"/>
                <a:cs typeface="+mn-cs"/>
              </a:rPr>
              <a:t>abling</a:t>
            </a:r>
            <a:r>
              <a:rPr lang="en-US" sz="1200" kern="1200" dirty="0">
                <a:solidFill>
                  <a:schemeClr val="tx1"/>
                </a:solidFill>
                <a:effectLst/>
                <a:latin typeface="+mn-lt"/>
                <a:ea typeface="+mn-ea"/>
                <a:cs typeface="+mn-cs"/>
              </a:rPr>
              <a:t>.” They lack that broader perspective and largely ignore students' local contexts and their desire as adolescents for self-definition, focusing instead on skill and strategy development. </a:t>
            </a:r>
          </a:p>
          <a:p>
            <a:r>
              <a:rPr lang="en-US" sz="1200" kern="1200" dirty="0">
                <a:solidFill>
                  <a:schemeClr val="tx1"/>
                </a:solidFill>
                <a:effectLst/>
                <a:latin typeface="+mn-lt"/>
                <a:ea typeface="+mn-ea"/>
                <a:cs typeface="+mn-cs"/>
              </a:rPr>
              <a:t>Utilize a wide range of texts that honor students’ multiple identities — cultural, personal, community, economic, national/international — with the aim to help students define who they are and nurture their academic and personal resiliency inside and outside of schools.</a:t>
            </a:r>
          </a:p>
          <a:p>
            <a:r>
              <a:rPr lang="en-US" sz="1200" u="none" strike="noStrike" kern="1200" dirty="0">
                <a:solidFill>
                  <a:schemeClr val="tx1"/>
                </a:solidFill>
                <a:effectLst/>
                <a:latin typeface="+mn-lt"/>
                <a:ea typeface="+mn-ea"/>
                <a:cs typeface="+mn-cs"/>
                <a:hlinkClick r:id="rId3"/>
              </a:rPr>
              <a:t>http://www.readingrockets.org/blogs/shanahan-literacy/culturally-responsive-literacy-instruction</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37</a:t>
            </a:fld>
            <a:endParaRPr lang="en-US"/>
          </a:p>
        </p:txBody>
      </p:sp>
    </p:spTree>
    <p:extLst>
      <p:ext uri="{BB962C8B-B14F-4D97-AF65-F5344CB8AC3E}">
        <p14:creationId xmlns:p14="http://schemas.microsoft.com/office/powerpoint/2010/main" val="465903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Must-read texts have four characteristics: They are intellectually exciting for both students and teachers, they serve as a roadmap and provide apprenticeship, they challenge students cognitively, and they help students apply literacy skills and strategies independently. </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38</a:t>
            </a:fld>
            <a:endParaRPr lang="en-US"/>
          </a:p>
        </p:txBody>
      </p:sp>
    </p:spTree>
    <p:extLst>
      <p:ext uri="{BB962C8B-B14F-4D97-AF65-F5344CB8AC3E}">
        <p14:creationId xmlns:p14="http://schemas.microsoft.com/office/powerpoint/2010/main" val="3434079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Finally, educators must decide whether to select the text that is appropriate and culturally responsive and meets the learning objective and state standards. Consider these elements when choosing text.</a:t>
            </a:r>
            <a:r>
              <a:rPr lang="en-US" dirty="0">
                <a:effectLst/>
              </a:rPr>
              <a:t> </a:t>
            </a:r>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39</a:t>
            </a:fld>
            <a:endParaRPr lang="en-US"/>
          </a:p>
        </p:txBody>
      </p:sp>
    </p:spTree>
    <p:extLst>
      <p:ext uri="{BB962C8B-B14F-4D97-AF65-F5344CB8AC3E}">
        <p14:creationId xmlns:p14="http://schemas.microsoft.com/office/powerpoint/2010/main" val="1838665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Use the handout to complete Activity 4. The objective of this activity is for participants to begin to put into action the strategies learned on previous slides for evaluating text and choosing literature that incorporates CRE themes. </a:t>
            </a:r>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40</a:t>
            </a:fld>
            <a:endParaRPr lang="en-US"/>
          </a:p>
        </p:txBody>
      </p:sp>
    </p:spTree>
    <p:extLst>
      <p:ext uri="{BB962C8B-B14F-4D97-AF65-F5344CB8AC3E}">
        <p14:creationId xmlns:p14="http://schemas.microsoft.com/office/powerpoint/2010/main" val="1379017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14486-FE8E-BC46-95C3-FFD39343CF19}" type="slidenum">
              <a:rPr lang="en-US" smtClean="0"/>
              <a:t>4</a:t>
            </a:fld>
            <a:endParaRPr lang="en-US"/>
          </a:p>
        </p:txBody>
      </p:sp>
    </p:spTree>
    <p:extLst>
      <p:ext uri="{BB962C8B-B14F-4D97-AF65-F5344CB8AC3E}">
        <p14:creationId xmlns:p14="http://schemas.microsoft.com/office/powerpoint/2010/main" val="828936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Discuss how knowledge, dispositions (beliefs), and practices come together to draw on student knowledge and create a collaborative learning approach focused on mathematical thinking, not just math formulas and processes.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Discuss issues of power and justice in math (Aguirre &amp; Zavala, 2013). CRTM combines CRT practices, pedagogical content knowledge of mathematics instruction to comprise culturally responsive mathematics teachers.</a:t>
            </a:r>
          </a:p>
          <a:p>
            <a:endParaRPr lang="en-US" dirty="0">
              <a:cs typeface="Calibri"/>
            </a:endParaRPr>
          </a:p>
        </p:txBody>
      </p:sp>
      <p:sp>
        <p:nvSpPr>
          <p:cNvPr id="4" name="Slide Number Placeholder 3"/>
          <p:cNvSpPr>
            <a:spLocks noGrp="1"/>
          </p:cNvSpPr>
          <p:nvPr>
            <p:ph type="sldNum" sz="quarter" idx="5"/>
          </p:nvPr>
        </p:nvSpPr>
        <p:spPr/>
        <p:txBody>
          <a:bodyPr/>
          <a:lstStyle/>
          <a:p>
            <a:fld id="{F7ACCF45-4284-1F42-BC16-F8A737D693B7}" type="slidenum">
              <a:rPr lang="en-US" smtClean="0"/>
              <a:t>42</a:t>
            </a:fld>
            <a:endParaRPr lang="en-US"/>
          </a:p>
        </p:txBody>
      </p:sp>
    </p:spTree>
    <p:extLst>
      <p:ext uri="{BB962C8B-B14F-4D97-AF65-F5344CB8AC3E}">
        <p14:creationId xmlns:p14="http://schemas.microsoft.com/office/powerpoint/2010/main" val="1713249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Mathematics is an important content area for this work for two reasons. First, math plays a prominent role in the elementary curriculum and can be a gatekeeper (Martin, Gholson, &amp; Leonard, 2010) to advancement and higher level courses. Second, prospective teachers (PSTs) often view school mathematics as a “neutral” subject that is both culture and language free rather than one that reflects particular cultural and sociopolitical contexts and ways of knowing (Gutierrez, 2007; Tate, 1995).</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43</a:t>
            </a:fld>
            <a:endParaRPr lang="en-US"/>
          </a:p>
        </p:txBody>
      </p:sp>
    </p:spTree>
    <p:extLst>
      <p:ext uri="{BB962C8B-B14F-4D97-AF65-F5344CB8AC3E}">
        <p14:creationId xmlns:p14="http://schemas.microsoft.com/office/powerpoint/2010/main" val="2856389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According to Aguirre, Zavala, and </a:t>
            </a:r>
            <a:r>
              <a:rPr lang="en-US" sz="1200" kern="1200" dirty="0" err="1">
                <a:solidFill>
                  <a:schemeClr val="tx1"/>
                </a:solidFill>
                <a:effectLst/>
                <a:latin typeface="+mn-lt"/>
                <a:ea typeface="+mn-ea"/>
                <a:cs typeface="+mn-cs"/>
              </a:rPr>
              <a:t>Katanyoutanant</a:t>
            </a:r>
            <a:r>
              <a:rPr lang="en-US" sz="1200" kern="1200" dirty="0">
                <a:solidFill>
                  <a:schemeClr val="tx1"/>
                </a:solidFill>
                <a:effectLst/>
                <a:latin typeface="+mn-lt"/>
                <a:ea typeface="+mn-ea"/>
                <a:cs typeface="+mn-cs"/>
              </a:rPr>
              <a:t> (2012), culturally relevant mathematics pedagogy (CMRP) refers to “a set of specific pedagogical knowledge, dispositions, and practices that foster mathematical thinking, cultural and linguistic funds of knowledge, and issues of power and social justice in mathematics education” (p. 114).</a:t>
            </a:r>
            <a:r>
              <a:rPr lang="en-US" sz="1200" u="sng" kern="1200" dirty="0">
                <a:solidFill>
                  <a:schemeClr val="tx1"/>
                </a:solidFill>
                <a:effectLst/>
                <a:latin typeface="+mn-lt"/>
                <a:ea typeface="+mn-ea"/>
                <a:cs typeface="+mn-cs"/>
                <a:hlinkClick r:id="rId3"/>
              </a:rPr>
              <a:t> </a:t>
            </a:r>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44</a:t>
            </a:fld>
            <a:endParaRPr lang="en-US"/>
          </a:p>
        </p:txBody>
      </p:sp>
    </p:spTree>
    <p:extLst>
      <p:ext uri="{BB962C8B-B14F-4D97-AF65-F5344CB8AC3E}">
        <p14:creationId xmlns:p14="http://schemas.microsoft.com/office/powerpoint/2010/main" val="2046519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According to Aguirre &amp; Zavala (2013), CRMT is comprised of six elements that combine the essentials of CRT, teacher math expertise, and understanding and draw on student’s lived experience and perspectives they bring to class every day. The six elements include math knowledge and understanding, math discourse, power and participation, language supports for ELLs, attention to cognitive demand, and drawing on cultural funds of knowledge (</a:t>
            </a:r>
            <a:r>
              <a:rPr lang="en-US" sz="1200" kern="1200" dirty="0" err="1">
                <a:solidFill>
                  <a:schemeClr val="tx1"/>
                </a:solidFill>
                <a:effectLst/>
                <a:latin typeface="+mn-lt"/>
                <a:ea typeface="+mn-ea"/>
                <a:cs typeface="+mn-cs"/>
              </a:rPr>
              <a:t>CFoK</a:t>
            </a:r>
            <a:r>
              <a:rPr lang="en-US" sz="1200" kern="1200" dirty="0">
                <a:solidFill>
                  <a:schemeClr val="tx1"/>
                </a:solidFill>
                <a:effectLst/>
                <a:latin typeface="+mn-lt"/>
                <a:ea typeface="+mn-ea"/>
                <a:cs typeface="+mn-cs"/>
              </a:rPr>
              <a:t>).  In their math lesson tool analysis tool, Aguirre &amp; Zavala (2013) describe each of these six elements in detail and provide guiding questions to evaluate and enhance math lesson plans through a culturally responsive lens.</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45</a:t>
            </a:fld>
            <a:endParaRPr lang="en-US"/>
          </a:p>
        </p:txBody>
      </p:sp>
    </p:spTree>
    <p:extLst>
      <p:ext uri="{BB962C8B-B14F-4D97-AF65-F5344CB8AC3E}">
        <p14:creationId xmlns:p14="http://schemas.microsoft.com/office/powerpoint/2010/main" val="38272860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how do EDUCATORS do this? For effective CR math instruction, educators should focus on language development and making connections to student lives to include involving students in the process of learning by offering choice or through other engagement strategies, connecting content to students life experiences, and drawing on funds of knowledge (background information) and valuing the knowledge and skills, both academic and non-academic skills, that students bring to the classroom.</a:t>
            </a:r>
          </a:p>
          <a:p>
            <a:endParaRPr lang="en-US" dirty="0"/>
          </a:p>
          <a:p>
            <a:r>
              <a:rPr lang="en-US" sz="1200" kern="1200" dirty="0">
                <a:solidFill>
                  <a:schemeClr val="tx1"/>
                </a:solidFill>
                <a:effectLst/>
                <a:latin typeface="+mn-lt"/>
                <a:ea typeface="+mn-ea"/>
                <a:cs typeface="+mn-cs"/>
              </a:rPr>
              <a:t>Let’s talk about these in more detail.</a:t>
            </a:r>
            <a:r>
              <a:rPr lang="en-US" sz="1200" b="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46</a:t>
            </a:fld>
            <a:endParaRPr lang="en-US"/>
          </a:p>
        </p:txBody>
      </p:sp>
    </p:spTree>
    <p:extLst>
      <p:ext uri="{BB962C8B-B14F-4D97-AF65-F5344CB8AC3E}">
        <p14:creationId xmlns:p14="http://schemas.microsoft.com/office/powerpoint/2010/main" val="2063315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a few ways teachers can facilitate language development: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Orchestrate classroom discussions in ways that support acquisition of mathematics concepts and language development (Smith &amp; Stein, 2011). All students, but especially ELLs, must have opportunities to speak, write, read, and listen in mathematics classes with teachers providing appropriate linguistic support and encouragement. </a:t>
            </a:r>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47</a:t>
            </a:fld>
            <a:endParaRPr lang="en-US"/>
          </a:p>
        </p:txBody>
      </p:sp>
    </p:spTree>
    <p:extLst>
      <p:ext uri="{BB962C8B-B14F-4D97-AF65-F5344CB8AC3E}">
        <p14:creationId xmlns:p14="http://schemas.microsoft.com/office/powerpoint/2010/main" val="2492022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Research on integrating </a:t>
            </a:r>
            <a:r>
              <a:rPr lang="en-US" sz="1200" kern="1200" dirty="0" err="1">
                <a:solidFill>
                  <a:schemeClr val="tx1"/>
                </a:solidFill>
                <a:effectLst/>
                <a:latin typeface="+mn-lt"/>
                <a:ea typeface="+mn-ea"/>
                <a:cs typeface="+mn-cs"/>
              </a:rPr>
              <a:t>CFoK</a:t>
            </a:r>
            <a:r>
              <a:rPr lang="en-US" sz="1200" kern="1200" dirty="0">
                <a:solidFill>
                  <a:schemeClr val="tx1"/>
                </a:solidFill>
                <a:effectLst/>
                <a:latin typeface="+mn-lt"/>
                <a:ea typeface="+mn-ea"/>
                <a:cs typeface="+mn-cs"/>
              </a:rPr>
              <a:t> in mathematics instruction suggests that teachers need to understand how </a:t>
            </a:r>
            <a:r>
              <a:rPr lang="en-US" sz="1200" kern="1200" dirty="0" err="1">
                <a:solidFill>
                  <a:schemeClr val="tx1"/>
                </a:solidFill>
                <a:effectLst/>
                <a:latin typeface="+mn-lt"/>
                <a:ea typeface="+mn-ea"/>
                <a:cs typeface="+mn-cs"/>
              </a:rPr>
              <a:t>CFoK</a:t>
            </a:r>
            <a:r>
              <a:rPr lang="en-US" sz="1200" kern="1200" dirty="0">
                <a:solidFill>
                  <a:schemeClr val="tx1"/>
                </a:solidFill>
                <a:effectLst/>
                <a:latin typeface="+mn-lt"/>
                <a:ea typeface="+mn-ea"/>
                <a:cs typeface="+mn-cs"/>
              </a:rPr>
              <a:t> — the historically and culturally based knowledge, skills, and practices found in students’ homes and communities — can support their mathematical learning (Civil, 2002; Gonzalez, </a:t>
            </a:r>
            <a:r>
              <a:rPr lang="es-ES" sz="1200" kern="1200" dirty="0">
                <a:solidFill>
                  <a:schemeClr val="tx1"/>
                </a:solidFill>
                <a:effectLst/>
                <a:latin typeface="+mn-lt"/>
                <a:ea typeface="+mn-ea"/>
                <a:cs typeface="+mn-cs"/>
              </a:rPr>
              <a:t>Andrade, Civil, &amp; </a:t>
            </a:r>
            <a:r>
              <a:rPr lang="es-ES" sz="1200" kern="1200" dirty="0" err="1">
                <a:solidFill>
                  <a:schemeClr val="tx1"/>
                </a:solidFill>
                <a:effectLst/>
                <a:latin typeface="+mn-lt"/>
                <a:ea typeface="+mn-ea"/>
                <a:cs typeface="+mn-cs"/>
              </a:rPr>
              <a:t>Moll</a:t>
            </a:r>
            <a:r>
              <a:rPr lang="es-ES" sz="1200" kern="1200" dirty="0">
                <a:solidFill>
                  <a:schemeClr val="tx1"/>
                </a:solidFill>
                <a:effectLst/>
                <a:latin typeface="+mn-lt"/>
                <a:ea typeface="+mn-ea"/>
                <a:cs typeface="+mn-cs"/>
              </a:rPr>
              <a:t>, 2001; </a:t>
            </a:r>
            <a:r>
              <a:rPr lang="es-ES" sz="1200" kern="1200" dirty="0" err="1">
                <a:solidFill>
                  <a:schemeClr val="tx1"/>
                </a:solidFill>
                <a:effectLst/>
                <a:latin typeface="+mn-lt"/>
                <a:ea typeface="+mn-ea"/>
                <a:cs typeface="+mn-cs"/>
              </a:rPr>
              <a:t>Gonzalez</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Moll</a:t>
            </a:r>
            <a:r>
              <a:rPr lang="es-ES" sz="1200" kern="1200" dirty="0">
                <a:solidFill>
                  <a:schemeClr val="tx1"/>
                </a:solidFill>
                <a:effectLst/>
                <a:latin typeface="+mn-lt"/>
                <a:ea typeface="+mn-ea"/>
                <a:cs typeface="+mn-cs"/>
              </a:rPr>
              <a:t>, &amp; </a:t>
            </a:r>
            <a:r>
              <a:rPr lang="es-ES" sz="1200" kern="1200" dirty="0" err="1">
                <a:solidFill>
                  <a:schemeClr val="tx1"/>
                </a:solidFill>
                <a:effectLst/>
                <a:latin typeface="+mn-lt"/>
                <a:ea typeface="+mn-ea"/>
                <a:cs typeface="+mn-cs"/>
              </a:rPr>
              <a:t>Amanti</a:t>
            </a:r>
            <a:r>
              <a:rPr lang="es-E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2005; Moll, </a:t>
            </a:r>
            <a:r>
              <a:rPr lang="en-US" sz="1200" kern="1200" dirty="0" err="1">
                <a:solidFill>
                  <a:schemeClr val="tx1"/>
                </a:solidFill>
                <a:effectLst/>
                <a:latin typeface="+mn-lt"/>
                <a:ea typeface="+mn-ea"/>
                <a:cs typeface="+mn-cs"/>
              </a:rPr>
              <a:t>Amanti</a:t>
            </a:r>
            <a:r>
              <a:rPr lang="en-US" sz="1200" kern="1200" dirty="0">
                <a:solidFill>
                  <a:schemeClr val="tx1"/>
                </a:solidFill>
                <a:effectLst/>
                <a:latin typeface="+mn-lt"/>
                <a:ea typeface="+mn-ea"/>
                <a:cs typeface="+mn-cs"/>
              </a:rPr>
              <a:t>, Neff, &amp; Gonzalez, 1992). Prior work has documented the positive impact of teachers’ drawing on </a:t>
            </a:r>
            <a:r>
              <a:rPr lang="en-US" sz="1200" kern="1200" dirty="0" err="1">
                <a:solidFill>
                  <a:schemeClr val="tx1"/>
                </a:solidFill>
                <a:effectLst/>
                <a:latin typeface="+mn-lt"/>
                <a:ea typeface="+mn-ea"/>
                <a:cs typeface="+mn-cs"/>
              </a:rPr>
              <a:t>CFoK</a:t>
            </a:r>
            <a:r>
              <a:rPr lang="en-US" sz="1200" kern="1200" dirty="0">
                <a:solidFill>
                  <a:schemeClr val="tx1"/>
                </a:solidFill>
                <a:effectLst/>
                <a:latin typeface="+mn-lt"/>
                <a:ea typeface="+mn-ea"/>
                <a:cs typeface="+mn-cs"/>
              </a:rPr>
              <a:t> on students’ participation and learning (Ladson-Billings, 2009; Turner &amp; </a:t>
            </a:r>
            <a:r>
              <a:rPr lang="en-US" sz="1200" kern="1200" dirty="0" err="1">
                <a:solidFill>
                  <a:schemeClr val="tx1"/>
                </a:solidFill>
                <a:effectLst/>
                <a:latin typeface="+mn-lt"/>
                <a:ea typeface="+mn-ea"/>
                <a:cs typeface="+mn-cs"/>
              </a:rPr>
              <a:t>Celedon-Pattichis</a:t>
            </a:r>
            <a:r>
              <a:rPr lang="en-US" sz="1200" kern="1200" dirty="0">
                <a:solidFill>
                  <a:schemeClr val="tx1"/>
                </a:solidFill>
                <a:effectLst/>
                <a:latin typeface="+mn-lt"/>
                <a:ea typeface="+mn-ea"/>
                <a:cs typeface="+mn-cs"/>
              </a:rPr>
              <a:t>, 2011).</a:t>
            </a:r>
          </a:p>
        </p:txBody>
      </p:sp>
      <p:sp>
        <p:nvSpPr>
          <p:cNvPr id="4" name="Slide Number Placeholder 3"/>
          <p:cNvSpPr>
            <a:spLocks noGrp="1"/>
          </p:cNvSpPr>
          <p:nvPr>
            <p:ph type="sldNum" sz="quarter" idx="5"/>
          </p:nvPr>
        </p:nvSpPr>
        <p:spPr/>
        <p:txBody>
          <a:bodyPr/>
          <a:lstStyle/>
          <a:p>
            <a:fld id="{F7ACCF45-4284-1F42-BC16-F8A737D693B7}" type="slidenum">
              <a:rPr lang="en-US" smtClean="0"/>
              <a:t>48</a:t>
            </a:fld>
            <a:endParaRPr lang="en-US"/>
          </a:p>
        </p:txBody>
      </p:sp>
    </p:spTree>
    <p:extLst>
      <p:ext uri="{BB962C8B-B14F-4D97-AF65-F5344CB8AC3E}">
        <p14:creationId xmlns:p14="http://schemas.microsoft.com/office/powerpoint/2010/main" val="218716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Use this tool to plan and evaluate your math lesson. Reflect: How could you use this in your planning process? Would you use it in teams? Before or after teaching a lesson? Does it align with how you are currently planning for math lessons?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49</a:t>
            </a:fld>
            <a:endParaRPr lang="en-US"/>
          </a:p>
        </p:txBody>
      </p:sp>
    </p:spTree>
    <p:extLst>
      <p:ext uri="{BB962C8B-B14F-4D97-AF65-F5344CB8AC3E}">
        <p14:creationId xmlns:p14="http://schemas.microsoft.com/office/powerpoint/2010/main" val="2387493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Optional: To take this activity a step further, have a peer use the tool to give feedback on an observed lesson. Select one category from categories 1-3 and one from categories 4-6. Make a conscious effort to focus your instruction and feedback based on those selected categories.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50</a:t>
            </a:fld>
            <a:endParaRPr lang="en-US"/>
          </a:p>
        </p:txBody>
      </p:sp>
    </p:spTree>
    <p:extLst>
      <p:ext uri="{BB962C8B-B14F-4D97-AF65-F5344CB8AC3E}">
        <p14:creationId xmlns:p14="http://schemas.microsoft.com/office/powerpoint/2010/main" val="4228774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Reminder of available CEEDAR tools and resources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51</a:t>
            </a:fld>
            <a:endParaRPr lang="en-US"/>
          </a:p>
        </p:txBody>
      </p:sp>
    </p:spTree>
    <p:extLst>
      <p:ext uri="{BB962C8B-B14F-4D97-AF65-F5344CB8AC3E}">
        <p14:creationId xmlns:p14="http://schemas.microsoft.com/office/powerpoint/2010/main" val="3332346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CRE values students’ cultural and linguistic resources and views these as assets to build upon rather than deficits to be overcome through schooling.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CRE measures student development in multiple ways, in addition to standardized test scores.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CRE highlights the importance of strong and warm working relationships among school participants and serves as cultural organizer, mediator, and orchestrator of social contexts. CRE helps students and families bridge borders between home and school cultures (</a:t>
            </a:r>
            <a:r>
              <a:rPr lang="en-US" sz="1200" kern="1200" dirty="0" err="1">
                <a:solidFill>
                  <a:schemeClr val="tx1"/>
                </a:solidFill>
                <a:effectLst/>
                <a:latin typeface="+mn-lt"/>
                <a:ea typeface="+mn-ea"/>
                <a:cs typeface="+mn-cs"/>
              </a:rPr>
              <a:t>Orosco</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Abdulrahim</a:t>
            </a:r>
            <a:r>
              <a:rPr lang="en-US" sz="1200" kern="1200" dirty="0">
                <a:solidFill>
                  <a:schemeClr val="tx1"/>
                </a:solidFill>
                <a:effectLst/>
                <a:latin typeface="+mn-lt"/>
                <a:ea typeface="+mn-ea"/>
                <a:cs typeface="+mn-cs"/>
              </a:rPr>
              <a:t>, 2017).</a:t>
            </a:r>
          </a:p>
          <a:p>
            <a:r>
              <a:rPr lang="en-US" sz="1200" kern="1200" dirty="0">
                <a:solidFill>
                  <a:schemeClr val="tx1"/>
                </a:solidFill>
                <a:effectLst/>
                <a:latin typeface="+mn-lt"/>
                <a:ea typeface="+mn-ea"/>
                <a:cs typeface="+mn-cs"/>
              </a:rPr>
              <a:t> </a:t>
            </a:r>
          </a:p>
          <a:p>
            <a:pPr eaLnBrk="0" fontAlgn="base" hangingPunct="0"/>
            <a:r>
              <a:rPr lang="en-US" sz="1200" kern="1200" dirty="0">
                <a:solidFill>
                  <a:schemeClr val="tx1"/>
                </a:solidFill>
                <a:effectLst/>
                <a:latin typeface="+mn-lt"/>
                <a:ea typeface="+mn-ea"/>
                <a:cs typeface="+mn-cs"/>
              </a:rPr>
              <a:t>Utley, C. A., </a:t>
            </a:r>
            <a:r>
              <a:rPr lang="en-US" sz="1200" kern="1200" dirty="0" err="1">
                <a:solidFill>
                  <a:schemeClr val="tx1"/>
                </a:solidFill>
                <a:effectLst/>
                <a:latin typeface="+mn-lt"/>
                <a:ea typeface="+mn-ea"/>
                <a:cs typeface="+mn-cs"/>
              </a:rPr>
              <a:t>Obiakor</a:t>
            </a:r>
            <a:r>
              <a:rPr lang="en-US" sz="1200" kern="1200" dirty="0">
                <a:solidFill>
                  <a:schemeClr val="tx1"/>
                </a:solidFill>
                <a:effectLst/>
                <a:latin typeface="+mn-lt"/>
                <a:ea typeface="+mn-ea"/>
                <a:cs typeface="+mn-cs"/>
              </a:rPr>
              <a:t>, F. E., &amp; Bakken, J. P. (2011). Culturally responsive practices for culturally and linguistically diverse (CLD) students with learning disabilities. </a:t>
            </a:r>
            <a:r>
              <a:rPr lang="en-US" sz="1200" i="1" kern="1200" dirty="0">
                <a:solidFill>
                  <a:schemeClr val="tx1"/>
                </a:solidFill>
                <a:effectLst/>
                <a:latin typeface="+mn-lt"/>
                <a:ea typeface="+mn-ea"/>
                <a:cs typeface="+mn-cs"/>
              </a:rPr>
              <a:t>Learning Disabilities: A Contemporary Journal</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9</a:t>
            </a:r>
            <a:r>
              <a:rPr lang="en-US" sz="1200" kern="1200" dirty="0">
                <a:solidFill>
                  <a:schemeClr val="tx1"/>
                </a:solidFill>
                <a:effectLst/>
                <a:latin typeface="+mn-lt"/>
                <a:ea typeface="+mn-ea"/>
                <a:cs typeface="+mn-cs"/>
              </a:rPr>
              <a:t>(1), 5-18.</a:t>
            </a:r>
          </a:p>
          <a:p>
            <a:endParaRPr lang="en-US" sz="1200" dirty="0"/>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5</a:t>
            </a:fld>
            <a:endParaRPr lang="en-US"/>
          </a:p>
        </p:txBody>
      </p:sp>
    </p:spTree>
    <p:extLst>
      <p:ext uri="{BB962C8B-B14F-4D97-AF65-F5344CB8AC3E}">
        <p14:creationId xmlns:p14="http://schemas.microsoft.com/office/powerpoint/2010/main" val="26123364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14486-FE8E-BC46-95C3-FFD39343CF19}" type="slidenum">
              <a:rPr lang="en-US" smtClean="0"/>
              <a:t>52</a:t>
            </a:fld>
            <a:endParaRPr lang="en-US"/>
          </a:p>
        </p:txBody>
      </p:sp>
    </p:spTree>
    <p:extLst>
      <p:ext uri="{BB962C8B-B14F-4D97-AF65-F5344CB8AC3E}">
        <p14:creationId xmlns:p14="http://schemas.microsoft.com/office/powerpoint/2010/main" val="2255017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teachers are inadequately prepared (e.g., with relevant content knowledge, experience, and training) to address CLD students’ leaning needs</a:t>
            </a:r>
            <a:r>
              <a:rPr lang="is-I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is-IS" sz="1200" kern="1200" dirty="0">
                <a:solidFill>
                  <a:schemeClr val="tx1"/>
                </a:solidFill>
                <a:effectLst/>
                <a:latin typeface="+mn-lt"/>
                <a:ea typeface="+mn-ea"/>
                <a:cs typeface="+mn-cs"/>
              </a:rPr>
              <a:t>Inadequate preparation creates a cultural learning gap between teachers and students and can limit educators’ abilities to choose </a:t>
            </a:r>
            <a:br>
              <a:rPr lang="is-IS" sz="1200" kern="1200" dirty="0">
                <a:solidFill>
                  <a:schemeClr val="tx1"/>
                </a:solidFill>
                <a:effectLst/>
                <a:latin typeface="+mn-lt"/>
                <a:ea typeface="+mn-ea"/>
                <a:cs typeface="+mn-cs"/>
              </a:rPr>
            </a:br>
            <a:r>
              <a:rPr lang="is-IS" sz="1200" kern="1200" dirty="0">
                <a:solidFill>
                  <a:schemeClr val="tx1"/>
                </a:solidFill>
                <a:effectLst/>
                <a:latin typeface="+mn-lt"/>
                <a:ea typeface="+mn-ea"/>
                <a:cs typeface="+mn-cs"/>
              </a:rPr>
              <a:t>effective evidence-based practices (EBPs).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EBPs are not synonymous with CRE. </a:t>
            </a:r>
          </a:p>
        </p:txBody>
      </p:sp>
      <p:sp>
        <p:nvSpPr>
          <p:cNvPr id="4" name="Slide Number Placeholder 3"/>
          <p:cNvSpPr>
            <a:spLocks noGrp="1"/>
          </p:cNvSpPr>
          <p:nvPr>
            <p:ph type="sldNum" sz="quarter" idx="5"/>
          </p:nvPr>
        </p:nvSpPr>
        <p:spPr/>
        <p:txBody>
          <a:bodyPr/>
          <a:lstStyle/>
          <a:p>
            <a:fld id="{F7ACCF45-4284-1F42-BC16-F8A737D693B7}" type="slidenum">
              <a:rPr lang="en-US" smtClean="0"/>
              <a:t>6</a:t>
            </a:fld>
            <a:endParaRPr lang="en-US"/>
          </a:p>
        </p:txBody>
      </p:sp>
    </p:spTree>
    <p:extLst>
      <p:ext uri="{BB962C8B-B14F-4D97-AF65-F5344CB8AC3E}">
        <p14:creationId xmlns:p14="http://schemas.microsoft.com/office/powerpoint/2010/main" val="3299021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beginning the module, have participants read this portrait and reflect on the role of teacher education programs in developing educators prepared to teach diverse learners. In this article, authors highlight the racial and cultural gap between teachers and the student population and the need for culturally relevant learner-ready teachers, also supported by NTEP/CCSSO’s learner-ready teacher guidance document. These documents highlight a national concern about how we effectively educate students who are CLD. Reflect on how your educator preparation program is preparing educators to effectively teacher CLD students. </a:t>
            </a:r>
          </a:p>
        </p:txBody>
      </p:sp>
      <p:sp>
        <p:nvSpPr>
          <p:cNvPr id="4" name="Slide Number Placeholder 3"/>
          <p:cNvSpPr>
            <a:spLocks noGrp="1"/>
          </p:cNvSpPr>
          <p:nvPr>
            <p:ph type="sldNum" sz="quarter" idx="5"/>
          </p:nvPr>
        </p:nvSpPr>
        <p:spPr/>
        <p:txBody>
          <a:bodyPr/>
          <a:lstStyle/>
          <a:p>
            <a:fld id="{F7ACCF45-4284-1F42-BC16-F8A737D693B7}" type="slidenum">
              <a:rPr lang="en-US" smtClean="0"/>
              <a:t>7</a:t>
            </a:fld>
            <a:endParaRPr lang="en-US"/>
          </a:p>
        </p:txBody>
      </p:sp>
    </p:spTree>
    <p:extLst>
      <p:ext uri="{BB962C8B-B14F-4D97-AF65-F5344CB8AC3E}">
        <p14:creationId xmlns:p14="http://schemas.microsoft.com/office/powerpoint/2010/main" val="2852401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14486-FE8E-BC46-95C3-FFD39343CF19}" type="slidenum">
              <a:rPr lang="en-US" smtClean="0"/>
              <a:t>8</a:t>
            </a:fld>
            <a:endParaRPr lang="en-US"/>
          </a:p>
        </p:txBody>
      </p:sp>
    </p:spTree>
    <p:extLst>
      <p:ext uri="{BB962C8B-B14F-4D97-AF65-F5344CB8AC3E}">
        <p14:creationId xmlns:p14="http://schemas.microsoft.com/office/powerpoint/2010/main" val="85150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Self-awareness activity. The objective of this reflection is to allow students to be aware of their own learning experience and how it has shaped their perspectives. Most teachers teach the way teachers taught them. Being aware of the worldview we bring to the classroom and considering how it may hinder our ability to connect with and learn from students is important.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9</a:t>
            </a:fld>
            <a:endParaRPr lang="en-US" dirty="0"/>
          </a:p>
        </p:txBody>
      </p:sp>
    </p:spTree>
    <p:extLst>
      <p:ext uri="{BB962C8B-B14F-4D97-AF65-F5344CB8AC3E}">
        <p14:creationId xmlns:p14="http://schemas.microsoft.com/office/powerpoint/2010/main" val="355991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ext uri="{BB962C8B-B14F-4D97-AF65-F5344CB8AC3E}">
        <p14:creationId xmlns:p14="http://schemas.microsoft.com/office/powerpoint/2010/main" val="4160384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a:p>
        </p:txBody>
      </p:sp>
    </p:spTree>
    <p:extLst>
      <p:ext uri="{BB962C8B-B14F-4D97-AF65-F5344CB8AC3E}">
        <p14:creationId xmlns:p14="http://schemas.microsoft.com/office/powerpoint/2010/main" val="1452403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53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a:p>
        </p:txBody>
      </p:sp>
    </p:spTree>
    <p:extLst>
      <p:ext uri="{BB962C8B-B14F-4D97-AF65-F5344CB8AC3E}">
        <p14:creationId xmlns:p14="http://schemas.microsoft.com/office/powerpoint/2010/main" val="3638227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a:p>
        </p:txBody>
      </p:sp>
    </p:spTree>
    <p:extLst>
      <p:ext uri="{BB962C8B-B14F-4D97-AF65-F5344CB8AC3E}">
        <p14:creationId xmlns:p14="http://schemas.microsoft.com/office/powerpoint/2010/main" val="329210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a:p>
        </p:txBody>
      </p:sp>
    </p:spTree>
    <p:extLst>
      <p:ext uri="{BB962C8B-B14F-4D97-AF65-F5344CB8AC3E}">
        <p14:creationId xmlns:p14="http://schemas.microsoft.com/office/powerpoint/2010/main" val="1013016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56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68963-41B4-EA41-BBB5-0C3F31A83F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DD84E8-2098-F34E-A9CD-590BD5D183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0493DA-E6D7-3E49-9072-972022CF38E4}"/>
              </a:ext>
            </a:extLst>
          </p:cNvPr>
          <p:cNvSpPr>
            <a:spLocks noGrp="1"/>
          </p:cNvSpPr>
          <p:nvPr>
            <p:ph type="dt" sz="half" idx="10"/>
          </p:nvPr>
        </p:nvSpPr>
        <p:spPr/>
        <p:txBody>
          <a:bodyPr/>
          <a:lstStyle/>
          <a:p>
            <a:fld id="{847AEB15-10D6-714F-B2BD-D875A483FE5E}" type="datetimeFigureOut">
              <a:rPr lang="en-US" smtClean="0"/>
              <a:t>8/27/19</a:t>
            </a:fld>
            <a:endParaRPr lang="en-US"/>
          </a:p>
        </p:txBody>
      </p:sp>
      <p:sp>
        <p:nvSpPr>
          <p:cNvPr id="5" name="Footer Placeholder 4">
            <a:extLst>
              <a:ext uri="{FF2B5EF4-FFF2-40B4-BE49-F238E27FC236}">
                <a16:creationId xmlns:a16="http://schemas.microsoft.com/office/drawing/2014/main" id="{158046F4-68C0-D240-BE4D-F9376633D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8B321B-44F7-2949-8105-35B06869714D}"/>
              </a:ext>
            </a:extLst>
          </p:cNvPr>
          <p:cNvSpPr>
            <a:spLocks noGrp="1"/>
          </p:cNvSpPr>
          <p:nvPr>
            <p:ph type="sldNum" sz="quarter" idx="12"/>
          </p:nvPr>
        </p:nvSpPr>
        <p:spPr/>
        <p:txBody>
          <a:bodyPr/>
          <a:lstStyle/>
          <a:p>
            <a:fld id="{9E153C2F-0D9E-9A41-9F06-9E7DAF143A5F}" type="slidenum">
              <a:rPr lang="en-US" smtClean="0"/>
              <a:t>‹#›</a:t>
            </a:fld>
            <a:endParaRPr lang="en-US"/>
          </a:p>
        </p:txBody>
      </p:sp>
    </p:spTree>
    <p:extLst>
      <p:ext uri="{BB962C8B-B14F-4D97-AF65-F5344CB8AC3E}">
        <p14:creationId xmlns:p14="http://schemas.microsoft.com/office/powerpoint/2010/main" val="266796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1524656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teacher.org/wp-content/themes/teacher/scripts/lesson-plans/generate_lesson_plan.php?id=story-theme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www.tolerance.org/classroom-resources/text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baltimorecityschools.org/cms/lib/MD01001351/Centricity/Domain/8555/let%20them%20talk.pd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www.spanish4kiddos.com/blo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mathconnect.hs.iastate.edu/documents/CRMTLessonAnalysisTool.pd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ceedar.education.ufl.edu/wp-content/uploads/2014/08/culturally-responsive.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ceedar.education.ufl.edu/wp-content/uploads/2016/11/CLD-Students-and-EPPs.pdf" TargetMode="External"/><Relationship Id="rId4" Type="http://schemas.openxmlformats.org/officeDocument/2006/relationships/hyperlink" Target="http://ceedar.education.ufl.edu/wp-content/uploads/2014/08/Evidence-Based-Practices-guide.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teachingworks.org/work-of-teaching/high-leverage-practice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ceedar.education.ufl.edu/tools/innovation-configurations/" TargetMode="External"/><Relationship Id="rId2" Type="http://schemas.openxmlformats.org/officeDocument/2006/relationships/hyperlink" Target="http://ceedar.education.ufl.edu/cems/" TargetMode="External"/><Relationship Id="rId1" Type="http://schemas.openxmlformats.org/officeDocument/2006/relationships/slideLayout" Target="../slideLayouts/slideLayout2.xml"/><Relationship Id="rId4" Type="http://schemas.openxmlformats.org/officeDocument/2006/relationships/hyperlink" Target="http://ceedar.education.ufl.edu/report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eedar.education.ufl.edu/wp-content/uploads/2016/11/CLD-Students-and-EPPs.pdf"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966445" y="4947090"/>
            <a:ext cx="10790618" cy="1325563"/>
          </a:xfrm>
        </p:spPr>
        <p:txBody>
          <a:bodyPr>
            <a:normAutofit fontScale="90000"/>
          </a:bodyPr>
          <a:lstStyle/>
          <a:p>
            <a:r>
              <a:rPr lang="en-US" dirty="0">
                <a:latin typeface="+mn-lt"/>
              </a:rPr>
              <a:t>PART 2: </a:t>
            </a:r>
            <a:br>
              <a:rPr lang="en-US" dirty="0">
                <a:latin typeface="+mn-lt"/>
              </a:rPr>
            </a:br>
            <a:r>
              <a:rPr lang="en-US" dirty="0">
                <a:latin typeface="+mn-lt"/>
              </a:rPr>
              <a:t>Culturally RELEVANT Education in the Content Areas</a:t>
            </a:r>
            <a:endParaRPr lang="en-US" dirty="0">
              <a:latin typeface="+mn-lt"/>
              <a:ea typeface="Gotham Bold" charset="0"/>
              <a:cs typeface="Gotham Bold" charset="0"/>
            </a:endParaRPr>
          </a:p>
        </p:txBody>
      </p:sp>
    </p:spTree>
    <p:extLst>
      <p:ext uri="{BB962C8B-B14F-4D97-AF65-F5344CB8AC3E}">
        <p14:creationId xmlns:p14="http://schemas.microsoft.com/office/powerpoint/2010/main" val="1032121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64365-48D1-D749-B7DD-8134512537DD}"/>
              </a:ext>
            </a:extLst>
          </p:cNvPr>
          <p:cNvSpPr>
            <a:spLocks noGrp="1"/>
          </p:cNvSpPr>
          <p:nvPr>
            <p:ph type="title"/>
          </p:nvPr>
        </p:nvSpPr>
        <p:spPr/>
        <p:txBody>
          <a:bodyPr/>
          <a:lstStyle/>
          <a:p>
            <a:r>
              <a:rPr lang="en-US" dirty="0">
                <a:latin typeface="+mn-lt"/>
              </a:rPr>
              <a:t>High-Leverage Practices: Definition and Rationale</a:t>
            </a:r>
          </a:p>
        </p:txBody>
      </p:sp>
    </p:spTree>
    <p:extLst>
      <p:ext uri="{BB962C8B-B14F-4D97-AF65-F5344CB8AC3E}">
        <p14:creationId xmlns:p14="http://schemas.microsoft.com/office/powerpoint/2010/main" val="2791950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E3FD-54B6-D94F-8DB7-5E9A7A09114D}"/>
              </a:ext>
            </a:extLst>
          </p:cNvPr>
          <p:cNvSpPr>
            <a:spLocks noGrp="1"/>
          </p:cNvSpPr>
          <p:nvPr>
            <p:ph type="title"/>
          </p:nvPr>
        </p:nvSpPr>
        <p:spPr/>
        <p:txBody>
          <a:bodyPr/>
          <a:lstStyle/>
          <a:p>
            <a:r>
              <a:rPr lang="en-US" altLang="en-US" dirty="0"/>
              <a:t>What are high-leverage practices?</a:t>
            </a:r>
            <a:endParaRPr lang="en-US" dirty="0"/>
          </a:p>
        </p:txBody>
      </p:sp>
      <p:sp>
        <p:nvSpPr>
          <p:cNvPr id="3" name="Content Placeholder 2">
            <a:extLst>
              <a:ext uri="{FF2B5EF4-FFF2-40B4-BE49-F238E27FC236}">
                <a16:creationId xmlns:a16="http://schemas.microsoft.com/office/drawing/2014/main" id="{A8DC44BF-91F1-7640-B363-9F412EB7DE90}"/>
              </a:ext>
            </a:extLst>
          </p:cNvPr>
          <p:cNvSpPr>
            <a:spLocks noGrp="1"/>
          </p:cNvSpPr>
          <p:nvPr>
            <p:ph idx="1"/>
          </p:nvPr>
        </p:nvSpPr>
        <p:spPr/>
        <p:txBody>
          <a:bodyPr/>
          <a:lstStyle/>
          <a:p>
            <a:pPr marL="0" indent="0">
              <a:buNone/>
            </a:pPr>
            <a:r>
              <a:rPr lang="en-US" altLang="en-US" dirty="0">
                <a:latin typeface="+mn-lt"/>
              </a:rPr>
              <a:t>“A set of practices that are fundamental to support . . . student learning, and that can be taught, learned, and implemented by those entering the profession” (Windschitl, Thompson, Braaten, &amp; Stroupe, 2012, p. 880).</a:t>
            </a:r>
          </a:p>
          <a:p>
            <a:pPr marL="0" indent="0">
              <a:buNone/>
            </a:pPr>
            <a:endParaRPr lang="en-US" dirty="0"/>
          </a:p>
        </p:txBody>
      </p:sp>
    </p:spTree>
    <p:extLst>
      <p:ext uri="{BB962C8B-B14F-4D97-AF65-F5344CB8AC3E}">
        <p14:creationId xmlns:p14="http://schemas.microsoft.com/office/powerpoint/2010/main" val="4019598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061FB9-6B6E-204D-9CBF-D389856D395E}"/>
              </a:ext>
            </a:extLst>
          </p:cNvPr>
          <p:cNvSpPr>
            <a:spLocks noGrp="1"/>
          </p:cNvSpPr>
          <p:nvPr>
            <p:ph type="title"/>
          </p:nvPr>
        </p:nvSpPr>
        <p:spPr/>
        <p:txBody>
          <a:bodyPr/>
          <a:lstStyle/>
          <a:p>
            <a:r>
              <a:rPr lang="en-US" altLang="en-US"/>
              <a:t>High-leverage practices</a:t>
            </a:r>
            <a:endParaRPr lang="en-US"/>
          </a:p>
        </p:txBody>
      </p:sp>
      <p:sp>
        <p:nvSpPr>
          <p:cNvPr id="5" name="Content Placeholder 4">
            <a:extLst>
              <a:ext uri="{FF2B5EF4-FFF2-40B4-BE49-F238E27FC236}">
                <a16:creationId xmlns:a16="http://schemas.microsoft.com/office/drawing/2014/main" id="{AA2FB052-3451-B14E-8265-0E9B20333349}"/>
              </a:ext>
            </a:extLst>
          </p:cNvPr>
          <p:cNvSpPr>
            <a:spLocks noGrp="1"/>
          </p:cNvSpPr>
          <p:nvPr>
            <p:ph idx="1"/>
          </p:nvPr>
        </p:nvSpPr>
        <p:spPr/>
        <p:txBody>
          <a:bodyPr/>
          <a:lstStyle/>
          <a:p>
            <a:r>
              <a:rPr lang="en-US" altLang="en-US" dirty="0">
                <a:latin typeface="+mn-lt"/>
              </a:rPr>
              <a:t>Practices that (</a:t>
            </a:r>
            <a:r>
              <a:rPr lang="en-US" altLang="en-US" dirty="0" err="1">
                <a:latin typeface="+mn-lt"/>
              </a:rPr>
              <a:t>McLeskey</a:t>
            </a:r>
            <a:r>
              <a:rPr lang="en-US" altLang="en-US" dirty="0">
                <a:latin typeface="+mn-lt"/>
              </a:rPr>
              <a:t> et al., 2017):</a:t>
            </a:r>
          </a:p>
          <a:p>
            <a:pPr lvl="1"/>
            <a:r>
              <a:rPr lang="en-US" altLang="en-US" sz="2200" dirty="0">
                <a:latin typeface="+mn-lt"/>
              </a:rPr>
              <a:t>Focus on instructional practice</a:t>
            </a:r>
          </a:p>
          <a:p>
            <a:pPr lvl="1"/>
            <a:r>
              <a:rPr lang="en-US" altLang="en-US" sz="2200" dirty="0">
                <a:latin typeface="+mn-lt"/>
              </a:rPr>
              <a:t>Occur with high frequency in teaching</a:t>
            </a:r>
          </a:p>
          <a:p>
            <a:pPr lvl="1"/>
            <a:r>
              <a:rPr lang="en-US" altLang="en-US" sz="2200" dirty="0">
                <a:latin typeface="+mn-lt"/>
              </a:rPr>
              <a:t>Are research based and known to foster student engagement and learning</a:t>
            </a:r>
          </a:p>
          <a:p>
            <a:pPr lvl="1"/>
            <a:r>
              <a:rPr lang="en-US" altLang="en-US" sz="2200" dirty="0">
                <a:latin typeface="+mn-lt"/>
              </a:rPr>
              <a:t>Are broadly applicable and usable in any content area or approach to teaching</a:t>
            </a:r>
          </a:p>
          <a:p>
            <a:pPr lvl="1"/>
            <a:r>
              <a:rPr lang="en-US" altLang="en-US" sz="2200" dirty="0">
                <a:latin typeface="+mn-lt"/>
              </a:rPr>
              <a:t>Are skillfully executed for effective teaching</a:t>
            </a:r>
            <a:endParaRPr lang="en-US" altLang="en-US" dirty="0">
              <a:latin typeface="+mn-lt"/>
            </a:endParaRPr>
          </a:p>
          <a:p>
            <a:r>
              <a:rPr lang="en-US" altLang="en-US" dirty="0">
                <a:latin typeface="+mn-lt"/>
              </a:rPr>
              <a:t>Why are they important to have in one’s “toolbox”?</a:t>
            </a:r>
          </a:p>
          <a:p>
            <a:pPr marL="0" indent="0">
              <a:buNone/>
            </a:pPr>
            <a:endParaRPr lang="en-US" dirty="0">
              <a:latin typeface="+mn-lt"/>
            </a:endParaRPr>
          </a:p>
        </p:txBody>
      </p:sp>
    </p:spTree>
    <p:extLst>
      <p:ext uri="{BB962C8B-B14F-4D97-AF65-F5344CB8AC3E}">
        <p14:creationId xmlns:p14="http://schemas.microsoft.com/office/powerpoint/2010/main" val="1128246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E62EA-5381-2F44-BF03-8133073DACBC}"/>
              </a:ext>
            </a:extLst>
          </p:cNvPr>
          <p:cNvSpPr>
            <a:spLocks noGrp="1"/>
          </p:cNvSpPr>
          <p:nvPr>
            <p:ph type="title"/>
          </p:nvPr>
        </p:nvSpPr>
        <p:spPr/>
        <p:txBody>
          <a:bodyPr/>
          <a:lstStyle/>
          <a:p>
            <a:r>
              <a:rPr lang="en-US" altLang="en-US" dirty="0"/>
              <a:t>What are HLP?</a:t>
            </a:r>
            <a:endParaRPr lang="en-US" dirty="0"/>
          </a:p>
        </p:txBody>
      </p:sp>
      <p:sp>
        <p:nvSpPr>
          <p:cNvPr id="3" name="Content Placeholder 2">
            <a:extLst>
              <a:ext uri="{FF2B5EF4-FFF2-40B4-BE49-F238E27FC236}">
                <a16:creationId xmlns:a16="http://schemas.microsoft.com/office/drawing/2014/main" id="{40C288C6-E104-774F-85C6-F63E8F1A8965}"/>
              </a:ext>
            </a:extLst>
          </p:cNvPr>
          <p:cNvSpPr>
            <a:spLocks noGrp="1"/>
          </p:cNvSpPr>
          <p:nvPr>
            <p:ph idx="1"/>
          </p:nvPr>
        </p:nvSpPr>
        <p:spPr/>
        <p:txBody>
          <a:bodyPr/>
          <a:lstStyle/>
          <a:p>
            <a:r>
              <a:rPr lang="en-US" altLang="en-US">
                <a:latin typeface="+mn-lt"/>
              </a:rPr>
              <a:t>Cut across content areas and grade levels.</a:t>
            </a:r>
          </a:p>
          <a:p>
            <a:r>
              <a:rPr lang="en-US" altLang="en-US">
                <a:latin typeface="+mn-lt"/>
              </a:rPr>
              <a:t>Can be explicitly taught or modeled.</a:t>
            </a:r>
          </a:p>
          <a:p>
            <a:r>
              <a:rPr lang="en-US" altLang="en-US">
                <a:latin typeface="+mn-lt"/>
              </a:rPr>
              <a:t>Supported by research or have a strong legal foundation.</a:t>
            </a:r>
          </a:p>
          <a:p>
            <a:pPr marL="0" indent="0">
              <a:buNone/>
            </a:pPr>
            <a:endParaRPr lang="en-US">
              <a:latin typeface="+mn-lt"/>
            </a:endParaRPr>
          </a:p>
        </p:txBody>
      </p:sp>
      <p:pic>
        <p:nvPicPr>
          <p:cNvPr id="4" name="Picture 3">
            <a:extLst>
              <a:ext uri="{FF2B5EF4-FFF2-40B4-BE49-F238E27FC236}">
                <a16:creationId xmlns:a16="http://schemas.microsoft.com/office/drawing/2014/main" id="{4D89F167-F317-7C41-8D68-B087CF1477CC}"/>
              </a:ext>
            </a:extLst>
          </p:cNvPr>
          <p:cNvPicPr>
            <a:picLocks noChangeAspect="1"/>
          </p:cNvPicPr>
          <p:nvPr/>
        </p:nvPicPr>
        <p:blipFill>
          <a:blip r:embed="rId3"/>
          <a:stretch>
            <a:fillRect/>
          </a:stretch>
        </p:blipFill>
        <p:spPr>
          <a:xfrm>
            <a:off x="9296400" y="3733817"/>
            <a:ext cx="2057400" cy="2738567"/>
          </a:xfrm>
          <a:prstGeom prst="rect">
            <a:avLst/>
          </a:prstGeom>
        </p:spPr>
      </p:pic>
    </p:spTree>
    <p:extLst>
      <p:ext uri="{BB962C8B-B14F-4D97-AF65-F5344CB8AC3E}">
        <p14:creationId xmlns:p14="http://schemas.microsoft.com/office/powerpoint/2010/main" val="3014215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6F438-E4A2-7043-926A-CFEC4DB6D8C7}"/>
              </a:ext>
            </a:extLst>
          </p:cNvPr>
          <p:cNvSpPr>
            <a:spLocks noGrp="1"/>
          </p:cNvSpPr>
          <p:nvPr>
            <p:ph type="title"/>
          </p:nvPr>
        </p:nvSpPr>
        <p:spPr/>
        <p:txBody>
          <a:bodyPr/>
          <a:lstStyle/>
          <a:p>
            <a:r>
              <a:rPr lang="en-US" altLang="en-US"/>
              <a:t>Why Use HLPs to Support Learning of Students with Disabilities</a:t>
            </a:r>
            <a:endParaRPr lang="en-US"/>
          </a:p>
        </p:txBody>
      </p:sp>
      <p:sp>
        <p:nvSpPr>
          <p:cNvPr id="3" name="Content Placeholder 2">
            <a:extLst>
              <a:ext uri="{FF2B5EF4-FFF2-40B4-BE49-F238E27FC236}">
                <a16:creationId xmlns:a16="http://schemas.microsoft.com/office/drawing/2014/main" id="{86F5A2A1-06CC-F340-9D7B-A39D442C57AC}"/>
              </a:ext>
            </a:extLst>
          </p:cNvPr>
          <p:cNvSpPr>
            <a:spLocks noGrp="1"/>
          </p:cNvSpPr>
          <p:nvPr>
            <p:ph idx="1"/>
          </p:nvPr>
        </p:nvSpPr>
        <p:spPr>
          <a:xfrm>
            <a:off x="838199" y="1490426"/>
            <a:ext cx="10515600" cy="4234212"/>
          </a:xfrm>
        </p:spPr>
        <p:txBody>
          <a:bodyPr/>
          <a:lstStyle/>
          <a:p>
            <a:r>
              <a:rPr lang="en-US" altLang="en-US" sz="2400">
                <a:latin typeface="+mn-lt"/>
              </a:rPr>
              <a:t>National Climate</a:t>
            </a:r>
          </a:p>
          <a:p>
            <a:pPr lvl="1"/>
            <a:r>
              <a:rPr lang="en-US" altLang="en-US" sz="1800">
                <a:latin typeface="+mn-lt"/>
                <a:ea typeface="Arial" panose="020B0604020202020204" pitchFamily="34" charset="0"/>
              </a:rPr>
              <a:t>Low student achievement</a:t>
            </a:r>
          </a:p>
          <a:p>
            <a:pPr lvl="1"/>
            <a:r>
              <a:rPr lang="en-US" altLang="en-US" sz="1800">
                <a:latin typeface="+mn-lt"/>
                <a:ea typeface="Arial" panose="020B0604020202020204" pitchFamily="34" charset="0"/>
              </a:rPr>
              <a:t>ESSA</a:t>
            </a:r>
            <a:endParaRPr lang="en-US" altLang="en-US" sz="2000">
              <a:latin typeface="+mn-lt"/>
              <a:ea typeface="Arial" panose="020B0604020202020204" pitchFamily="34" charset="0"/>
            </a:endParaRPr>
          </a:p>
          <a:p>
            <a:r>
              <a:rPr lang="en-US" altLang="en-US" sz="2400">
                <a:latin typeface="+mn-lt"/>
              </a:rPr>
              <a:t>Executive functioning deficits</a:t>
            </a:r>
          </a:p>
          <a:p>
            <a:r>
              <a:rPr lang="en-US" altLang="en-US" sz="2400">
                <a:latin typeface="+mn-lt"/>
              </a:rPr>
              <a:t>Memory issues  </a:t>
            </a:r>
          </a:p>
          <a:p>
            <a:r>
              <a:rPr lang="en-US" altLang="en-US" sz="2400">
                <a:latin typeface="+mn-lt"/>
              </a:rPr>
              <a:t>Ability to generalize</a:t>
            </a:r>
          </a:p>
          <a:p>
            <a:r>
              <a:rPr lang="en-US" altLang="en-US" sz="2400">
                <a:latin typeface="+mn-lt"/>
              </a:rPr>
              <a:t>Efficiency and effectiveness</a:t>
            </a:r>
          </a:p>
          <a:p>
            <a:pPr marL="0" indent="0">
              <a:buNone/>
            </a:pPr>
            <a:endParaRPr lang="en-US">
              <a:latin typeface="+mn-lt"/>
            </a:endParaRPr>
          </a:p>
        </p:txBody>
      </p:sp>
      <p:pic>
        <p:nvPicPr>
          <p:cNvPr id="4" name="Picture 3">
            <a:extLst>
              <a:ext uri="{FF2B5EF4-FFF2-40B4-BE49-F238E27FC236}">
                <a16:creationId xmlns:a16="http://schemas.microsoft.com/office/drawing/2014/main" id="{626AD4CC-F940-054C-97C8-4A76E44D3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389" y="4703798"/>
            <a:ext cx="2164134" cy="1442756"/>
          </a:xfrm>
          <a:prstGeom prst="rect">
            <a:avLst/>
          </a:prstGeom>
        </p:spPr>
      </p:pic>
    </p:spTree>
    <p:extLst>
      <p:ext uri="{BB962C8B-B14F-4D97-AF65-F5344CB8AC3E}">
        <p14:creationId xmlns:p14="http://schemas.microsoft.com/office/powerpoint/2010/main" val="3137534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A2DE-B5A7-2241-A96D-672C073E1B61}"/>
              </a:ext>
            </a:extLst>
          </p:cNvPr>
          <p:cNvSpPr>
            <a:spLocks noGrp="1"/>
          </p:cNvSpPr>
          <p:nvPr>
            <p:ph type="title"/>
          </p:nvPr>
        </p:nvSpPr>
        <p:spPr/>
        <p:txBody>
          <a:bodyPr/>
          <a:lstStyle/>
          <a:p>
            <a:r>
              <a:rPr lang="en-US" dirty="0"/>
              <a:t>Why do we need HLP and CRE delivered together?</a:t>
            </a:r>
          </a:p>
        </p:txBody>
      </p:sp>
    </p:spTree>
    <p:extLst>
      <p:ext uri="{BB962C8B-B14F-4D97-AF65-F5344CB8AC3E}">
        <p14:creationId xmlns:p14="http://schemas.microsoft.com/office/powerpoint/2010/main" val="1518956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A852A-E9CF-0347-8142-55F89E8A03B1}"/>
              </a:ext>
            </a:extLst>
          </p:cNvPr>
          <p:cNvSpPr>
            <a:spLocks noGrp="1"/>
          </p:cNvSpPr>
          <p:nvPr>
            <p:ph type="title"/>
          </p:nvPr>
        </p:nvSpPr>
        <p:spPr/>
        <p:txBody>
          <a:bodyPr/>
          <a:lstStyle/>
          <a:p>
            <a:r>
              <a:rPr lang="en-US"/>
              <a:t>The Priority</a:t>
            </a:r>
          </a:p>
        </p:txBody>
      </p:sp>
      <p:sp>
        <p:nvSpPr>
          <p:cNvPr id="6" name="Content Placeholder 5">
            <a:extLst>
              <a:ext uri="{FF2B5EF4-FFF2-40B4-BE49-F238E27FC236}">
                <a16:creationId xmlns:a16="http://schemas.microsoft.com/office/drawing/2014/main" id="{5E077E25-913D-1C4E-89B1-BDA315316AC9}"/>
              </a:ext>
            </a:extLst>
          </p:cNvPr>
          <p:cNvSpPr>
            <a:spLocks noGrp="1"/>
          </p:cNvSpPr>
          <p:nvPr>
            <p:ph sz="half" idx="1"/>
          </p:nvPr>
        </p:nvSpPr>
        <p:spPr>
          <a:xfrm>
            <a:off x="838200" y="1264596"/>
            <a:ext cx="5181600" cy="4351338"/>
          </a:xfrm>
        </p:spPr>
        <p:txBody>
          <a:bodyPr>
            <a:normAutofit fontScale="77500" lnSpcReduction="20000"/>
          </a:bodyPr>
          <a:lstStyle/>
          <a:p>
            <a:r>
              <a:rPr lang="en-US">
                <a:latin typeface="+mn-lt"/>
              </a:rPr>
              <a:t>Increasingly diverse student population</a:t>
            </a:r>
          </a:p>
          <a:p>
            <a:r>
              <a:rPr lang="en-US">
                <a:latin typeface="+mn-lt"/>
              </a:rPr>
              <a:t>Inequitable academic opportunities</a:t>
            </a:r>
          </a:p>
          <a:p>
            <a:r>
              <a:rPr lang="en-US">
                <a:solidFill>
                  <a:schemeClr val="tx1"/>
                </a:solidFill>
                <a:latin typeface="+mn-lt"/>
              </a:rPr>
              <a:t>Long-standing achievement gaps</a:t>
            </a:r>
          </a:p>
          <a:p>
            <a:pPr lvl="1"/>
            <a:r>
              <a:rPr lang="en-US" sz="1900">
                <a:solidFill>
                  <a:schemeClr val="tx1"/>
                </a:solidFill>
                <a:latin typeface="+mn-lt"/>
              </a:rPr>
              <a:t>Race/ethnicity</a:t>
            </a:r>
          </a:p>
          <a:p>
            <a:pPr lvl="1"/>
            <a:r>
              <a:rPr lang="en-US" sz="1900">
                <a:solidFill>
                  <a:schemeClr val="tx1"/>
                </a:solidFill>
                <a:latin typeface="+mn-lt"/>
              </a:rPr>
              <a:t>Economic level</a:t>
            </a:r>
          </a:p>
          <a:p>
            <a:pPr lvl="1"/>
            <a:r>
              <a:rPr lang="en-US" sz="1900">
                <a:solidFill>
                  <a:schemeClr val="tx1"/>
                </a:solidFill>
                <a:latin typeface="+mn-lt"/>
              </a:rPr>
              <a:t>Disability status</a:t>
            </a:r>
          </a:p>
          <a:p>
            <a:r>
              <a:rPr lang="en-US">
                <a:solidFill>
                  <a:schemeClr val="tx1"/>
                </a:solidFill>
                <a:latin typeface="+mn-lt"/>
              </a:rPr>
              <a:t>High suspension and expulsion rates</a:t>
            </a:r>
          </a:p>
          <a:p>
            <a:r>
              <a:rPr lang="en-US">
                <a:latin typeface="+mn-lt"/>
              </a:rPr>
              <a:t>Overrepresentation of minorities in special education</a:t>
            </a:r>
          </a:p>
          <a:p>
            <a:endParaRPr lang="en-US">
              <a:solidFill>
                <a:schemeClr val="tx1"/>
              </a:solidFill>
              <a:latin typeface="+mn-lt"/>
            </a:endParaRPr>
          </a:p>
          <a:p>
            <a:endParaRPr lang="en-US">
              <a:latin typeface="+mn-lt"/>
            </a:endParaRPr>
          </a:p>
        </p:txBody>
      </p:sp>
      <p:pic>
        <p:nvPicPr>
          <p:cNvPr id="8" name="Content Placeholder 7">
            <a:extLst>
              <a:ext uri="{FF2B5EF4-FFF2-40B4-BE49-F238E27FC236}">
                <a16:creationId xmlns:a16="http://schemas.microsoft.com/office/drawing/2014/main" id="{B649B110-3F00-3C41-9473-44EB9D73B8F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64400" y="1910062"/>
            <a:ext cx="3302000" cy="2476500"/>
          </a:xfrm>
          <a:prstGeom prst="rect">
            <a:avLst/>
          </a:prstGeom>
        </p:spPr>
      </p:pic>
      <p:sp>
        <p:nvSpPr>
          <p:cNvPr id="9" name="Rectangle 8">
            <a:extLst>
              <a:ext uri="{FF2B5EF4-FFF2-40B4-BE49-F238E27FC236}">
                <a16:creationId xmlns:a16="http://schemas.microsoft.com/office/drawing/2014/main" id="{D7FD0029-E2F1-A445-80C1-CE4062B8C489}"/>
              </a:ext>
            </a:extLst>
          </p:cNvPr>
          <p:cNvSpPr/>
          <p:nvPr/>
        </p:nvSpPr>
        <p:spPr>
          <a:xfrm>
            <a:off x="2919013" y="5269835"/>
            <a:ext cx="6201571" cy="400110"/>
          </a:xfrm>
          <a:prstGeom prst="rect">
            <a:avLst/>
          </a:prstGeom>
        </p:spPr>
        <p:txBody>
          <a:bodyPr wrap="none">
            <a:spAutoFit/>
          </a:bodyPr>
          <a:lstStyle/>
          <a:p>
            <a:pPr algn="ctr">
              <a:spcBef>
                <a:spcPts val="1200"/>
              </a:spcBef>
            </a:pPr>
            <a:r>
              <a:rPr lang="en-US" sz="2000" b="1" i="1">
                <a:solidFill>
                  <a:srgbClr val="0061AF"/>
                </a:solidFill>
              </a:rPr>
              <a:t>Teachers need to be prepared to address these inequities</a:t>
            </a:r>
          </a:p>
        </p:txBody>
      </p:sp>
      <p:sp>
        <p:nvSpPr>
          <p:cNvPr id="10" name="Rectangle 9">
            <a:extLst>
              <a:ext uri="{FF2B5EF4-FFF2-40B4-BE49-F238E27FC236}">
                <a16:creationId xmlns:a16="http://schemas.microsoft.com/office/drawing/2014/main" id="{A6865EAC-0876-D94E-B50C-C6C237146811}"/>
              </a:ext>
            </a:extLst>
          </p:cNvPr>
          <p:cNvSpPr/>
          <p:nvPr/>
        </p:nvSpPr>
        <p:spPr>
          <a:xfrm>
            <a:off x="261422" y="5630667"/>
            <a:ext cx="11516751" cy="523220"/>
          </a:xfrm>
          <a:prstGeom prst="rect">
            <a:avLst/>
          </a:prstGeom>
        </p:spPr>
        <p:txBody>
          <a:bodyPr wrap="square">
            <a:spAutoFit/>
          </a:bodyPr>
          <a:lstStyle/>
          <a:p>
            <a:pPr algn="ctr"/>
            <a:r>
              <a:rPr lang="en-US" sz="1400" dirty="0"/>
              <a:t>(</a:t>
            </a:r>
            <a:r>
              <a:rPr lang="en-US" sz="1400" dirty="0" err="1"/>
              <a:t>Artiles</a:t>
            </a:r>
            <a:r>
              <a:rPr lang="en-US" sz="1400" dirty="0"/>
              <a:t>, Trent, &amp; Palmer, 2004; Donovan &amp; Cross, 2002; Dunn, 1968, Ford, 2012;</a:t>
            </a:r>
          </a:p>
          <a:p>
            <a:pPr algn="ctr"/>
            <a:r>
              <a:rPr lang="en-US" sz="1400" dirty="0"/>
              <a:t>Klinger et al., 2005; U.S. Department of Education, 2015a; U.S. Department of Education, 2016)</a:t>
            </a:r>
          </a:p>
        </p:txBody>
      </p:sp>
    </p:spTree>
    <p:extLst>
      <p:ext uri="{BB962C8B-B14F-4D97-AF65-F5344CB8AC3E}">
        <p14:creationId xmlns:p14="http://schemas.microsoft.com/office/powerpoint/2010/main" val="2320583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BF67-E79A-F747-A94F-D0FABF32CD14}"/>
              </a:ext>
            </a:extLst>
          </p:cNvPr>
          <p:cNvSpPr>
            <a:spLocks noGrp="1"/>
          </p:cNvSpPr>
          <p:nvPr>
            <p:ph type="title"/>
          </p:nvPr>
        </p:nvSpPr>
        <p:spPr/>
        <p:txBody>
          <a:bodyPr/>
          <a:lstStyle/>
          <a:p>
            <a:r>
              <a:rPr lang="en-US" altLang="en-US"/>
              <a:t>Why Students with Disabilities need HLPs </a:t>
            </a:r>
            <a:r>
              <a:rPr lang="en-US" altLang="en-US" u="sng"/>
              <a:t>with</a:t>
            </a:r>
            <a:r>
              <a:rPr lang="en-US" altLang="en-US"/>
              <a:t> CRE</a:t>
            </a:r>
            <a:endParaRPr lang="en-US"/>
          </a:p>
        </p:txBody>
      </p:sp>
      <p:sp>
        <p:nvSpPr>
          <p:cNvPr id="3" name="Content Placeholder 2">
            <a:extLst>
              <a:ext uri="{FF2B5EF4-FFF2-40B4-BE49-F238E27FC236}">
                <a16:creationId xmlns:a16="http://schemas.microsoft.com/office/drawing/2014/main" id="{88D14B80-FA78-A24C-9E86-095253D9349D}"/>
              </a:ext>
            </a:extLst>
          </p:cNvPr>
          <p:cNvSpPr>
            <a:spLocks noGrp="1"/>
          </p:cNvSpPr>
          <p:nvPr>
            <p:ph idx="1"/>
          </p:nvPr>
        </p:nvSpPr>
        <p:spPr>
          <a:xfrm>
            <a:off x="838200" y="1690688"/>
            <a:ext cx="10515600" cy="4351338"/>
          </a:xfrm>
        </p:spPr>
        <p:txBody>
          <a:bodyPr/>
          <a:lstStyle/>
          <a:p>
            <a:r>
              <a:rPr lang="en-US" dirty="0">
                <a:latin typeface="+mn-lt"/>
              </a:rPr>
              <a:t>Students with disabilities are culturally and linguistically diverse (CLD).</a:t>
            </a:r>
          </a:p>
          <a:p>
            <a:r>
              <a:rPr lang="en-US" dirty="0">
                <a:latin typeface="+mn-lt"/>
              </a:rPr>
              <a:t>CRE targets historically disadvantaged students.</a:t>
            </a:r>
          </a:p>
          <a:p>
            <a:r>
              <a:rPr lang="en-US" dirty="0">
                <a:latin typeface="+mn-lt"/>
              </a:rPr>
              <a:t>CRE benefits exist despite systemic inequalities (</a:t>
            </a:r>
            <a:r>
              <a:rPr lang="en-US" dirty="0" err="1">
                <a:latin typeface="+mn-lt"/>
              </a:rPr>
              <a:t>Orosco</a:t>
            </a:r>
            <a:r>
              <a:rPr lang="en-US" dirty="0">
                <a:latin typeface="+mn-lt"/>
              </a:rPr>
              <a:t> &amp; </a:t>
            </a:r>
            <a:r>
              <a:rPr lang="en-US" dirty="0" err="1">
                <a:latin typeface="+mn-lt"/>
              </a:rPr>
              <a:t>Abdulrahim</a:t>
            </a:r>
            <a:r>
              <a:rPr lang="en-US" dirty="0">
                <a:latin typeface="+mn-lt"/>
              </a:rPr>
              <a:t>, 2017). </a:t>
            </a:r>
          </a:p>
          <a:p>
            <a:r>
              <a:rPr lang="en-US" dirty="0">
                <a:latin typeface="+mn-lt"/>
              </a:rPr>
              <a:t>Combined, CRE and HLPs can improve outcomes for the lowest performing students.</a:t>
            </a:r>
          </a:p>
          <a:p>
            <a:r>
              <a:rPr lang="en-US" dirty="0">
                <a:latin typeface="+mn-lt"/>
              </a:rPr>
              <a:t>Teachers need to know both HLPs </a:t>
            </a:r>
            <a:r>
              <a:rPr lang="en-US" b="1" i="1" dirty="0">
                <a:latin typeface="+mn-lt"/>
              </a:rPr>
              <a:t>and</a:t>
            </a:r>
            <a:r>
              <a:rPr lang="en-US" dirty="0">
                <a:latin typeface="+mn-lt"/>
              </a:rPr>
              <a:t> CRE.</a:t>
            </a:r>
          </a:p>
          <a:p>
            <a:pPr marL="0" indent="0">
              <a:buNone/>
            </a:pPr>
            <a:endParaRPr lang="en-US" dirty="0"/>
          </a:p>
        </p:txBody>
      </p:sp>
      <p:sp>
        <p:nvSpPr>
          <p:cNvPr id="4" name="Rectangle 3">
            <a:extLst>
              <a:ext uri="{FF2B5EF4-FFF2-40B4-BE49-F238E27FC236}">
                <a16:creationId xmlns:a16="http://schemas.microsoft.com/office/drawing/2014/main" id="{CF8C51B0-F5BA-2F4C-A795-423ECA43A9BC}"/>
              </a:ext>
            </a:extLst>
          </p:cNvPr>
          <p:cNvSpPr/>
          <p:nvPr/>
        </p:nvSpPr>
        <p:spPr>
          <a:xfrm>
            <a:off x="1092958" y="5734249"/>
            <a:ext cx="7270645" cy="307777"/>
          </a:xfrm>
          <a:prstGeom prst="rect">
            <a:avLst/>
          </a:prstGeom>
        </p:spPr>
        <p:txBody>
          <a:bodyPr wrap="none">
            <a:spAutoFit/>
          </a:bodyPr>
          <a:lstStyle/>
          <a:p>
            <a:r>
              <a:rPr lang="en-US" sz="1400" dirty="0"/>
              <a:t>(Gay, 2002; </a:t>
            </a:r>
            <a:r>
              <a:rPr lang="en-US" sz="1400" dirty="0" err="1"/>
              <a:t>Klingner</a:t>
            </a:r>
            <a:r>
              <a:rPr lang="en-US" sz="1400" dirty="0"/>
              <a:t> &amp; Edwards, 2006; </a:t>
            </a:r>
            <a:r>
              <a:rPr lang="en-US" sz="1400" dirty="0" err="1"/>
              <a:t>Orosco</a:t>
            </a:r>
            <a:r>
              <a:rPr lang="en-US" sz="1400" dirty="0"/>
              <a:t> &amp; </a:t>
            </a:r>
            <a:r>
              <a:rPr lang="en-US" sz="1400" dirty="0" err="1"/>
              <a:t>Abdulrahim</a:t>
            </a:r>
            <a:r>
              <a:rPr lang="en-US" sz="1400" dirty="0"/>
              <a:t>, 2017; Piazza, Rao, &amp; </a:t>
            </a:r>
            <a:r>
              <a:rPr lang="en-US" sz="1400" dirty="0" err="1"/>
              <a:t>Protacio</a:t>
            </a:r>
            <a:r>
              <a:rPr lang="en-US" sz="1400" dirty="0"/>
              <a:t>, 2015)</a:t>
            </a:r>
          </a:p>
        </p:txBody>
      </p:sp>
    </p:spTree>
    <p:extLst>
      <p:ext uri="{BB962C8B-B14F-4D97-AF65-F5344CB8AC3E}">
        <p14:creationId xmlns:p14="http://schemas.microsoft.com/office/powerpoint/2010/main" val="157674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FF03A-DCA6-2142-8CA9-DEA854496CDD}"/>
              </a:ext>
            </a:extLst>
          </p:cNvPr>
          <p:cNvSpPr>
            <a:spLocks noGrp="1"/>
          </p:cNvSpPr>
          <p:nvPr>
            <p:ph type="title"/>
          </p:nvPr>
        </p:nvSpPr>
        <p:spPr/>
        <p:txBody>
          <a:bodyPr/>
          <a:lstStyle/>
          <a:p>
            <a:r>
              <a:rPr lang="en-US" dirty="0"/>
              <a:t>Culturally Relevant education &amp; EBP</a:t>
            </a:r>
          </a:p>
        </p:txBody>
      </p:sp>
      <p:pic>
        <p:nvPicPr>
          <p:cNvPr id="4" name="Picture 3">
            <a:extLst>
              <a:ext uri="{FF2B5EF4-FFF2-40B4-BE49-F238E27FC236}">
                <a16:creationId xmlns:a16="http://schemas.microsoft.com/office/drawing/2014/main" id="{6653C0EB-2EE0-1E4C-AF9D-1AC524CC2249}"/>
              </a:ext>
            </a:extLst>
          </p:cNvPr>
          <p:cNvPicPr>
            <a:picLocks noChangeAspect="1"/>
          </p:cNvPicPr>
          <p:nvPr/>
        </p:nvPicPr>
        <p:blipFill>
          <a:blip r:embed="rId3"/>
          <a:stretch>
            <a:fillRect/>
          </a:stretch>
        </p:blipFill>
        <p:spPr>
          <a:xfrm>
            <a:off x="2139950" y="1395266"/>
            <a:ext cx="7912100" cy="4584700"/>
          </a:xfrm>
          <a:prstGeom prst="rect">
            <a:avLst/>
          </a:prstGeom>
        </p:spPr>
      </p:pic>
    </p:spTree>
    <p:extLst>
      <p:ext uri="{BB962C8B-B14F-4D97-AF65-F5344CB8AC3E}">
        <p14:creationId xmlns:p14="http://schemas.microsoft.com/office/powerpoint/2010/main" val="1583437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8416AA-B09E-1B43-B8C7-433D012CBEE0}"/>
              </a:ext>
            </a:extLst>
          </p:cNvPr>
          <p:cNvSpPr txBox="1"/>
          <p:nvPr/>
        </p:nvSpPr>
        <p:spPr>
          <a:xfrm>
            <a:off x="1600199" y="381000"/>
            <a:ext cx="2409093" cy="1477328"/>
          </a:xfrm>
          <a:prstGeom prst="rect">
            <a:avLst/>
          </a:prstGeom>
          <a:noFill/>
        </p:spPr>
        <p:txBody>
          <a:bodyPr wrap="square" rtlCol="0">
            <a:spAutoFit/>
          </a:bodyPr>
          <a:lstStyle/>
          <a:p>
            <a:r>
              <a:rPr lang="en-US"/>
              <a:t>HLPs in:</a:t>
            </a:r>
          </a:p>
          <a:p>
            <a:pPr marL="285750" indent="-285750">
              <a:buFont typeface="Arial" panose="020B0604020202020204" pitchFamily="34" charset="0"/>
              <a:buChar char="•"/>
            </a:pPr>
            <a:r>
              <a:rPr lang="en-US"/>
              <a:t>Collaboration</a:t>
            </a:r>
          </a:p>
          <a:p>
            <a:pPr marL="285750" indent="-285750">
              <a:buFont typeface="Arial" panose="020B0604020202020204" pitchFamily="34" charset="0"/>
              <a:buChar char="•"/>
            </a:pPr>
            <a:r>
              <a:rPr lang="en-US"/>
              <a:t>Assessment</a:t>
            </a:r>
          </a:p>
          <a:p>
            <a:pPr marL="285750" indent="-285750">
              <a:buFont typeface="Arial" panose="020B0604020202020204" pitchFamily="34" charset="0"/>
              <a:buChar char="•"/>
            </a:pPr>
            <a:r>
              <a:rPr lang="en-US"/>
              <a:t>Social-Emotional </a:t>
            </a:r>
          </a:p>
          <a:p>
            <a:pPr marL="285750" indent="-285750">
              <a:buFont typeface="Arial" panose="020B0604020202020204" pitchFamily="34" charset="0"/>
              <a:buChar char="•"/>
            </a:pPr>
            <a:r>
              <a:rPr lang="en-US"/>
              <a:t>Instruction</a:t>
            </a:r>
          </a:p>
        </p:txBody>
      </p:sp>
      <p:pic>
        <p:nvPicPr>
          <p:cNvPr id="6" name="Picture 5">
            <a:extLst>
              <a:ext uri="{FF2B5EF4-FFF2-40B4-BE49-F238E27FC236}">
                <a16:creationId xmlns:a16="http://schemas.microsoft.com/office/drawing/2014/main" id="{16BF73DD-D7FB-3F43-BAC8-6B1175BB3DCF}"/>
              </a:ext>
            </a:extLst>
          </p:cNvPr>
          <p:cNvPicPr>
            <a:picLocks noChangeAspect="1"/>
          </p:cNvPicPr>
          <p:nvPr/>
        </p:nvPicPr>
        <p:blipFill>
          <a:blip r:embed="rId3"/>
          <a:stretch>
            <a:fillRect/>
          </a:stretch>
        </p:blipFill>
        <p:spPr>
          <a:xfrm>
            <a:off x="2161721" y="2135326"/>
            <a:ext cx="6997700" cy="3644900"/>
          </a:xfrm>
          <a:prstGeom prst="rect">
            <a:avLst/>
          </a:prstGeom>
        </p:spPr>
      </p:pic>
    </p:spTree>
    <p:extLst>
      <p:ext uri="{BB962C8B-B14F-4D97-AF65-F5344CB8AC3E}">
        <p14:creationId xmlns:p14="http://schemas.microsoft.com/office/powerpoint/2010/main" val="3042009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1DCA-13F6-4A40-B7A1-3F5D41D31E0F}"/>
              </a:ext>
            </a:extLst>
          </p:cNvPr>
          <p:cNvSpPr>
            <a:spLocks noGrp="1"/>
          </p:cNvSpPr>
          <p:nvPr>
            <p:ph type="title"/>
          </p:nvPr>
        </p:nvSpPr>
        <p:spPr/>
        <p:txBody>
          <a:bodyPr/>
          <a:lstStyle/>
          <a:p>
            <a:r>
              <a:rPr lang="en-US" dirty="0">
                <a:latin typeface="+mn-lt"/>
              </a:rPr>
              <a:t>CEM Overview</a:t>
            </a:r>
          </a:p>
        </p:txBody>
      </p:sp>
      <p:sp>
        <p:nvSpPr>
          <p:cNvPr id="3" name="Content Placeholder 2">
            <a:extLst>
              <a:ext uri="{FF2B5EF4-FFF2-40B4-BE49-F238E27FC236}">
                <a16:creationId xmlns:a16="http://schemas.microsoft.com/office/drawing/2014/main" id="{45138A90-52FD-534C-8185-454B73DF4B14}"/>
              </a:ext>
            </a:extLst>
          </p:cNvPr>
          <p:cNvSpPr>
            <a:spLocks noGrp="1"/>
          </p:cNvSpPr>
          <p:nvPr>
            <p:ph idx="1"/>
          </p:nvPr>
        </p:nvSpPr>
        <p:spPr/>
        <p:txBody>
          <a:bodyPr/>
          <a:lstStyle/>
          <a:p>
            <a:r>
              <a:rPr lang="en-US" dirty="0">
                <a:latin typeface="+mn-lt"/>
              </a:rPr>
              <a:t>Part 1: CRE: Overview and background </a:t>
            </a:r>
          </a:p>
          <a:p>
            <a:r>
              <a:rPr lang="en-US" b="1" dirty="0">
                <a:latin typeface="+mn-lt"/>
              </a:rPr>
              <a:t>Part 2: CRE in the content areas</a:t>
            </a:r>
          </a:p>
          <a:p>
            <a:r>
              <a:rPr lang="en-US" dirty="0">
                <a:latin typeface="+mn-lt"/>
              </a:rPr>
              <a:t>Part 3: CRE in classroom and behavior management</a:t>
            </a:r>
          </a:p>
          <a:p>
            <a:endParaRPr lang="en-US" dirty="0"/>
          </a:p>
        </p:txBody>
      </p:sp>
    </p:spTree>
    <p:extLst>
      <p:ext uri="{BB962C8B-B14F-4D97-AF65-F5344CB8AC3E}">
        <p14:creationId xmlns:p14="http://schemas.microsoft.com/office/powerpoint/2010/main" val="52840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226F-407C-A446-84CB-1856529B449D}"/>
              </a:ext>
            </a:extLst>
          </p:cNvPr>
          <p:cNvSpPr>
            <a:spLocks noGrp="1"/>
          </p:cNvSpPr>
          <p:nvPr>
            <p:ph type="title"/>
          </p:nvPr>
        </p:nvSpPr>
        <p:spPr/>
        <p:txBody>
          <a:bodyPr/>
          <a:lstStyle/>
          <a:p>
            <a:r>
              <a:rPr lang="en-US"/>
              <a:t>Integrated Example</a:t>
            </a:r>
          </a:p>
        </p:txBody>
      </p:sp>
      <p:sp>
        <p:nvSpPr>
          <p:cNvPr id="4" name="TextBox 3">
            <a:extLst>
              <a:ext uri="{FF2B5EF4-FFF2-40B4-BE49-F238E27FC236}">
                <a16:creationId xmlns:a16="http://schemas.microsoft.com/office/drawing/2014/main" id="{638B38E7-C7DD-854E-8FA6-EDC2FD667E63}"/>
              </a:ext>
            </a:extLst>
          </p:cNvPr>
          <p:cNvSpPr txBox="1"/>
          <p:nvPr/>
        </p:nvSpPr>
        <p:spPr>
          <a:xfrm>
            <a:off x="1322840" y="1690688"/>
            <a:ext cx="2269445" cy="1477328"/>
          </a:xfrm>
          <a:prstGeom prst="rect">
            <a:avLst/>
          </a:prstGeom>
          <a:noFill/>
        </p:spPr>
        <p:txBody>
          <a:bodyPr wrap="square" rtlCol="0">
            <a:spAutoFit/>
          </a:bodyPr>
          <a:lstStyle/>
          <a:p>
            <a:r>
              <a:rPr lang="en-US"/>
              <a:t>HLPs in:</a:t>
            </a:r>
          </a:p>
          <a:p>
            <a:pPr marL="285750" indent="-285750">
              <a:buFont typeface="Arial" panose="020B0604020202020204" pitchFamily="34" charset="0"/>
              <a:buChar char="•"/>
            </a:pPr>
            <a:r>
              <a:rPr lang="en-US"/>
              <a:t>Collaboration</a:t>
            </a:r>
          </a:p>
          <a:p>
            <a:pPr marL="285750" indent="-285750">
              <a:buFont typeface="Arial" panose="020B0604020202020204" pitchFamily="34" charset="0"/>
              <a:buChar char="•"/>
            </a:pPr>
            <a:r>
              <a:rPr lang="en-US" b="1"/>
              <a:t>Assessment</a:t>
            </a:r>
          </a:p>
          <a:p>
            <a:pPr marL="285750" indent="-285750">
              <a:buFont typeface="Arial" panose="020B0604020202020204" pitchFamily="34" charset="0"/>
              <a:buChar char="•"/>
            </a:pPr>
            <a:r>
              <a:rPr lang="en-US"/>
              <a:t>Social-Emotional </a:t>
            </a:r>
          </a:p>
          <a:p>
            <a:pPr marL="285750" indent="-285750">
              <a:buFont typeface="Arial" panose="020B0604020202020204" pitchFamily="34" charset="0"/>
              <a:buChar char="•"/>
            </a:pPr>
            <a:r>
              <a:rPr lang="en-US"/>
              <a:t>Instruction</a:t>
            </a:r>
          </a:p>
        </p:txBody>
      </p:sp>
      <p:graphicFrame>
        <p:nvGraphicFramePr>
          <p:cNvPr id="5" name="Content Placeholder 3">
            <a:extLst>
              <a:ext uri="{FF2B5EF4-FFF2-40B4-BE49-F238E27FC236}">
                <a16:creationId xmlns:a16="http://schemas.microsoft.com/office/drawing/2014/main" id="{E321433C-4419-C34B-9678-F95B310B7184}"/>
              </a:ext>
            </a:extLst>
          </p:cNvPr>
          <p:cNvGraphicFramePr>
            <a:graphicFrameLocks noGrp="1"/>
          </p:cNvGraphicFramePr>
          <p:nvPr>
            <p:ph idx="1"/>
            <p:extLst/>
          </p:nvPr>
        </p:nvGraphicFramePr>
        <p:xfrm>
          <a:off x="2286000" y="2133600"/>
          <a:ext cx="6994525" cy="3629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0827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94CA-5B29-9642-A608-4C2D1868C84F}"/>
              </a:ext>
            </a:extLst>
          </p:cNvPr>
          <p:cNvSpPr>
            <a:spLocks noGrp="1"/>
          </p:cNvSpPr>
          <p:nvPr>
            <p:ph type="title"/>
          </p:nvPr>
        </p:nvSpPr>
        <p:spPr/>
        <p:txBody>
          <a:bodyPr/>
          <a:lstStyle/>
          <a:p>
            <a:r>
              <a:rPr lang="en-US"/>
              <a:t>Activity #2</a:t>
            </a:r>
          </a:p>
        </p:txBody>
      </p:sp>
      <p:sp>
        <p:nvSpPr>
          <p:cNvPr id="3" name="Content Placeholder 2">
            <a:extLst>
              <a:ext uri="{FF2B5EF4-FFF2-40B4-BE49-F238E27FC236}">
                <a16:creationId xmlns:a16="http://schemas.microsoft.com/office/drawing/2014/main" id="{66170552-80F7-DF44-9D35-12FF3C5C0448}"/>
              </a:ext>
            </a:extLst>
          </p:cNvPr>
          <p:cNvSpPr>
            <a:spLocks noGrp="1"/>
          </p:cNvSpPr>
          <p:nvPr>
            <p:ph idx="1"/>
          </p:nvPr>
        </p:nvSpPr>
        <p:spPr/>
        <p:txBody>
          <a:bodyPr/>
          <a:lstStyle/>
          <a:p>
            <a:r>
              <a:rPr lang="en-US">
                <a:latin typeface="+mn-lt"/>
              </a:rPr>
              <a:t>Take a look at the CRE essential elements presented earlier.</a:t>
            </a:r>
          </a:p>
          <a:p>
            <a:r>
              <a:rPr lang="en-US">
                <a:latin typeface="+mn-lt"/>
              </a:rPr>
              <a:t>Compare these to the HLPs for special education.</a:t>
            </a:r>
          </a:p>
          <a:p>
            <a:r>
              <a:rPr lang="en-US">
                <a:latin typeface="+mn-lt"/>
              </a:rPr>
              <a:t>Using the handout, note similarities and differences you see between the two lists.</a:t>
            </a:r>
          </a:p>
        </p:txBody>
      </p:sp>
      <p:sp>
        <p:nvSpPr>
          <p:cNvPr id="4" name="Oval 3">
            <a:extLst>
              <a:ext uri="{FF2B5EF4-FFF2-40B4-BE49-F238E27FC236}">
                <a16:creationId xmlns:a16="http://schemas.microsoft.com/office/drawing/2014/main" id="{678109FE-9B96-0C4D-97CB-1B6D9B371F14}"/>
              </a:ext>
            </a:extLst>
          </p:cNvPr>
          <p:cNvSpPr/>
          <p:nvPr/>
        </p:nvSpPr>
        <p:spPr>
          <a:xfrm>
            <a:off x="9364494" y="4918286"/>
            <a:ext cx="1989306" cy="89818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accent6">
                    <a:lumMod val="50000"/>
                  </a:schemeClr>
                </a:solidFill>
              </a:rPr>
              <a:t> HANDOUT</a:t>
            </a:r>
          </a:p>
        </p:txBody>
      </p:sp>
    </p:spTree>
    <p:extLst>
      <p:ext uri="{BB962C8B-B14F-4D97-AF65-F5344CB8AC3E}">
        <p14:creationId xmlns:p14="http://schemas.microsoft.com/office/powerpoint/2010/main" val="1428587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4310-E1B9-AF4B-AC71-FB59A0D9B607}"/>
              </a:ext>
            </a:extLst>
          </p:cNvPr>
          <p:cNvSpPr>
            <a:spLocks noGrp="1"/>
          </p:cNvSpPr>
          <p:nvPr>
            <p:ph type="title"/>
          </p:nvPr>
        </p:nvSpPr>
        <p:spPr/>
        <p:txBody>
          <a:bodyPr/>
          <a:lstStyle/>
          <a:p>
            <a:r>
              <a:rPr lang="en-US" altLang="en-US"/>
              <a:t>High leverage and culturally responsive practices</a:t>
            </a:r>
            <a:endParaRPr lang="en-US"/>
          </a:p>
        </p:txBody>
      </p:sp>
      <p:graphicFrame>
        <p:nvGraphicFramePr>
          <p:cNvPr id="5" name="Content Placeholder 4">
            <a:extLst>
              <a:ext uri="{FF2B5EF4-FFF2-40B4-BE49-F238E27FC236}">
                <a16:creationId xmlns:a16="http://schemas.microsoft.com/office/drawing/2014/main" id="{9B4B5686-E6E7-A047-8D27-89CFC0B79948}"/>
              </a:ext>
            </a:extLst>
          </p:cNvPr>
          <p:cNvGraphicFramePr>
            <a:graphicFrameLocks/>
          </p:cNvGraphicFramePr>
          <p:nvPr>
            <p:extLst>
              <p:ext uri="{D42A27DB-BD31-4B8C-83A1-F6EECF244321}">
                <p14:modId xmlns:p14="http://schemas.microsoft.com/office/powerpoint/2010/main" val="160291719"/>
              </p:ext>
            </p:extLst>
          </p:nvPr>
        </p:nvGraphicFramePr>
        <p:xfrm>
          <a:off x="1868197" y="1581211"/>
          <a:ext cx="8455605" cy="4967960"/>
        </p:xfrm>
        <a:graphic>
          <a:graphicData uri="http://schemas.openxmlformats.org/drawingml/2006/table">
            <a:tbl>
              <a:tblPr firstRow="1" bandRow="1">
                <a:tableStyleId>{21E4AEA4-8DFA-4A89-87EB-49C32662AFE0}</a:tableStyleId>
              </a:tblPr>
              <a:tblGrid>
                <a:gridCol w="2818535">
                  <a:extLst>
                    <a:ext uri="{9D8B030D-6E8A-4147-A177-3AD203B41FA5}">
                      <a16:colId xmlns:a16="http://schemas.microsoft.com/office/drawing/2014/main" val="20000"/>
                    </a:ext>
                  </a:extLst>
                </a:gridCol>
                <a:gridCol w="2818535">
                  <a:extLst>
                    <a:ext uri="{9D8B030D-6E8A-4147-A177-3AD203B41FA5}">
                      <a16:colId xmlns:a16="http://schemas.microsoft.com/office/drawing/2014/main" val="20001"/>
                    </a:ext>
                  </a:extLst>
                </a:gridCol>
                <a:gridCol w="2818535">
                  <a:extLst>
                    <a:ext uri="{9D8B030D-6E8A-4147-A177-3AD203B41FA5}">
                      <a16:colId xmlns:a16="http://schemas.microsoft.com/office/drawing/2014/main" val="20002"/>
                    </a:ext>
                  </a:extLst>
                </a:gridCol>
              </a:tblGrid>
              <a:tr h="870877">
                <a:tc>
                  <a:txBody>
                    <a:bodyPr/>
                    <a:lstStyle/>
                    <a:p>
                      <a:pPr algn="ctr"/>
                      <a:r>
                        <a:rPr lang="en-US" sz="1400"/>
                        <a:t>High-leverage practices</a:t>
                      </a:r>
                    </a:p>
                    <a:p>
                      <a:pPr algn="ctr"/>
                      <a:r>
                        <a:rPr lang="en-US" sz="1400"/>
                        <a:t>(from</a:t>
                      </a:r>
                      <a:r>
                        <a:rPr lang="en-US" sz="1400" baseline="0"/>
                        <a:t> Teaching Works)</a:t>
                      </a:r>
                      <a:endParaRPr lang="en-US" sz="1400"/>
                    </a:p>
                  </a:txBody>
                  <a:tcPr marT="45700" marB="45700"/>
                </a:tc>
                <a:tc>
                  <a:txBody>
                    <a:bodyPr/>
                    <a:lstStyle/>
                    <a:p>
                      <a:pPr algn="ctr"/>
                      <a:r>
                        <a:rPr lang="en-US" sz="1400"/>
                        <a:t>High-leverage instructional</a:t>
                      </a:r>
                      <a:r>
                        <a:rPr lang="en-US" sz="1400" baseline="0"/>
                        <a:t> practices</a:t>
                      </a:r>
                    </a:p>
                    <a:p>
                      <a:pPr algn="ctr"/>
                      <a:r>
                        <a:rPr lang="en-US" sz="1400"/>
                        <a:t>(from</a:t>
                      </a:r>
                      <a:r>
                        <a:rPr lang="en-US" sz="1400" baseline="0"/>
                        <a:t> CEC/CEEDAR work group)</a:t>
                      </a:r>
                      <a:endParaRPr lang="en-US" sz="1400"/>
                    </a:p>
                    <a:p>
                      <a:endParaRPr lang="en-US" sz="1400"/>
                    </a:p>
                  </a:txBody>
                  <a:tcPr marT="45700" marB="4570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t>CRE themes and practices</a:t>
                      </a:r>
                    </a:p>
                    <a:p>
                      <a:pPr algn="ctr"/>
                      <a:endParaRPr lang="en-US" sz="1800"/>
                    </a:p>
                  </a:txBody>
                  <a:tcPr marT="45700" marB="45700"/>
                </a:tc>
                <a:extLst>
                  <a:ext uri="{0D108BD9-81ED-4DB2-BD59-A6C34878D82A}">
                    <a16:rowId xmlns:a16="http://schemas.microsoft.com/office/drawing/2014/main" val="10000"/>
                  </a:ext>
                </a:extLst>
              </a:tr>
              <a:tr h="252809">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Explaining and modeling content, practices, and strategies</a:t>
                      </a:r>
                    </a:p>
                  </a:txBody>
                  <a:tcPr marT="45700" marB="457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Use explicit instruction</a:t>
                      </a:r>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61AF"/>
                          </a:solidFill>
                        </a:rPr>
                        <a:t>Modeling </a:t>
                      </a:r>
                    </a:p>
                  </a:txBody>
                  <a:tcPr marT="45700" marB="45700"/>
                </a:tc>
                <a:extLst>
                  <a:ext uri="{0D108BD9-81ED-4DB2-BD59-A6C34878D82A}">
                    <a16:rowId xmlns:a16="http://schemas.microsoft.com/office/drawing/2014/main" val="10001"/>
                  </a:ext>
                </a:extLst>
              </a:tr>
              <a:tr h="589937">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Teach cognitive and metacognitive strategies to support learning and independence</a:t>
                      </a:r>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61AF"/>
                          </a:solidFill>
                        </a:rPr>
                        <a:t>Child-Centered</a:t>
                      </a:r>
                      <a:r>
                        <a:rPr lang="en-US" sz="1200" baseline="0">
                          <a:solidFill>
                            <a:srgbClr val="0061AF"/>
                          </a:solidFill>
                        </a:rPr>
                        <a:t> Instruction</a:t>
                      </a:r>
                      <a:endParaRPr lang="en-US" sz="1200">
                        <a:solidFill>
                          <a:srgbClr val="0061A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61AF"/>
                          </a:solidFill>
                        </a:rPr>
                        <a:t>Critical</a:t>
                      </a:r>
                      <a:r>
                        <a:rPr lang="en-US" sz="1200" baseline="0">
                          <a:solidFill>
                            <a:srgbClr val="0061AF"/>
                          </a:solidFill>
                        </a:rPr>
                        <a:t> Thinking</a:t>
                      </a:r>
                      <a:endParaRPr lang="en-US" sz="1200">
                        <a:solidFill>
                          <a:srgbClr val="0061AF"/>
                        </a:solidFill>
                      </a:endParaRPr>
                    </a:p>
                  </a:txBody>
                  <a:tcPr marT="45700" marB="45700"/>
                </a:tc>
                <a:extLst>
                  <a:ext uri="{0D108BD9-81ED-4DB2-BD59-A6C34878D82A}">
                    <a16:rowId xmlns:a16="http://schemas.microsoft.com/office/drawing/2014/main" val="10002"/>
                  </a:ext>
                </a:extLst>
              </a:tr>
              <a:tr h="589937">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Diagnosing</a:t>
                      </a:r>
                      <a:r>
                        <a:rPr lang="en-US" sz="1200" baseline="0"/>
                        <a:t> particular common patterns of student thinking and development in a subject-matter domain</a:t>
                      </a:r>
                      <a:endParaRPr lang="en-US" sz="1200"/>
                    </a:p>
                  </a:txBody>
                  <a:tcPr marT="45700" marB="457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Systematically</a:t>
                      </a:r>
                      <a:r>
                        <a:rPr lang="en-US" sz="1200" baseline="0"/>
                        <a:t> </a:t>
                      </a:r>
                      <a:r>
                        <a:rPr lang="en-US" sz="1200"/>
                        <a:t>design instruction toward a specific learning goal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61AF"/>
                          </a:solidFill>
                        </a:rPr>
                        <a:t>Assessment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61AF"/>
                          </a:solidFill>
                        </a:rPr>
                        <a:t>Responsive Feedback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61AF"/>
                          </a:solidFill>
                        </a:rPr>
                        <a:t>Problem-Solving</a:t>
                      </a:r>
                      <a:r>
                        <a:rPr lang="en-US" sz="1200" baseline="0">
                          <a:solidFill>
                            <a:srgbClr val="0061AF"/>
                          </a:solidFill>
                        </a:rPr>
                        <a:t> Approach</a:t>
                      </a:r>
                      <a:endParaRPr lang="en-US" sz="1200">
                        <a:solidFill>
                          <a:srgbClr val="0061AF"/>
                        </a:solidFill>
                      </a:endParaRPr>
                    </a:p>
                  </a:txBody>
                  <a:tcPr marT="45700" marB="45700"/>
                </a:tc>
                <a:extLst>
                  <a:ext uri="{0D108BD9-81ED-4DB2-BD59-A6C34878D82A}">
                    <a16:rowId xmlns:a16="http://schemas.microsoft.com/office/drawing/2014/main" val="10003"/>
                  </a:ext>
                </a:extLst>
              </a:tr>
              <a:tr h="421410">
                <a:tc vMerge="1">
                  <a:txBody>
                    <a:bodyPr/>
                    <a:lstStyle/>
                    <a:p>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Adapt curriculum tasks and materials for specific learning goals</a:t>
                      </a:r>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61AF"/>
                          </a:solidFill>
                        </a:rPr>
                        <a:t>Assessment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61AF"/>
                          </a:solidFill>
                        </a:rPr>
                        <a:t>Materials</a:t>
                      </a:r>
                    </a:p>
                  </a:txBody>
                  <a:tcPr marL="88585" marR="88585"/>
                </a:tc>
                <a:extLst>
                  <a:ext uri="{0D108BD9-81ED-4DB2-BD59-A6C34878D82A}">
                    <a16:rowId xmlns:a16="http://schemas.microsoft.com/office/drawing/2014/main" val="10004"/>
                  </a:ext>
                </a:extLst>
              </a:tr>
              <a:tr h="4214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Coordinating and adjusting instruction during a lesson</a:t>
                      </a:r>
                    </a:p>
                  </a:txBody>
                  <a:tcPr marT="45700" marB="457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Scaffold instruction</a:t>
                      </a:r>
                    </a:p>
                    <a:p>
                      <a:endParaRPr lang="en-US" sz="1200"/>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61AF"/>
                          </a:solidFill>
                        </a:rPr>
                        <a:t>Instructional Scaffolding</a:t>
                      </a:r>
                    </a:p>
                    <a:p>
                      <a:endParaRPr lang="en-US" sz="1200">
                        <a:solidFill>
                          <a:srgbClr val="0061AF"/>
                        </a:solidFill>
                      </a:endParaRPr>
                    </a:p>
                  </a:txBody>
                  <a:tcPr marL="88585" marR="88585"/>
                </a:tc>
                <a:extLst>
                  <a:ext uri="{0D108BD9-81ED-4DB2-BD59-A6C34878D82A}">
                    <a16:rowId xmlns:a16="http://schemas.microsoft.com/office/drawing/2014/main" val="10005"/>
                  </a:ext>
                </a:extLst>
              </a:tr>
              <a:tr h="421373">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Setting up and managing small-group work</a:t>
                      </a:r>
                    </a:p>
                  </a:txBody>
                  <a:tcPr marT="45700" marB="457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Use flexible grouping</a:t>
                      </a:r>
                    </a:p>
                    <a:p>
                      <a:endParaRPr lang="en-US" sz="1200"/>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61AF"/>
                          </a:solidFill>
                        </a:rPr>
                        <a:t>Child-Centered</a:t>
                      </a:r>
                      <a:r>
                        <a:rPr lang="en-US" sz="1200" baseline="0">
                          <a:solidFill>
                            <a:srgbClr val="0061AF"/>
                          </a:solidFill>
                        </a:rPr>
                        <a:t> Instruction</a:t>
                      </a:r>
                      <a:endParaRPr lang="en-US" sz="1200">
                        <a:solidFill>
                          <a:srgbClr val="0061AF"/>
                        </a:solidFill>
                      </a:endParaRPr>
                    </a:p>
                    <a:p>
                      <a:endParaRPr lang="en-US" sz="1200">
                        <a:solidFill>
                          <a:srgbClr val="0061AF"/>
                        </a:solidFill>
                      </a:endParaRPr>
                    </a:p>
                  </a:txBody>
                  <a:tcPr marT="45700" marB="45700"/>
                </a:tc>
                <a:extLst>
                  <a:ext uri="{0D108BD9-81ED-4DB2-BD59-A6C34878D82A}">
                    <a16:rowId xmlns:a16="http://schemas.microsoft.com/office/drawing/2014/main" val="10006"/>
                  </a:ext>
                </a:extLst>
              </a:tr>
              <a:tr h="422748">
                <a:tc vMerge="1">
                  <a:txBody>
                    <a:bodyPr/>
                    <a:lstStyle/>
                    <a:p>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Use strategies to promote active student engagement</a:t>
                      </a:r>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61AF"/>
                          </a:solidFill>
                        </a:rPr>
                        <a:t>Instructional</a:t>
                      </a:r>
                      <a:r>
                        <a:rPr lang="en-US" sz="1200" baseline="0">
                          <a:solidFill>
                            <a:srgbClr val="0061AF"/>
                          </a:solidFill>
                        </a:rPr>
                        <a:t> Engagement</a:t>
                      </a:r>
                      <a:endParaRPr lang="en-US" sz="1200">
                        <a:solidFill>
                          <a:srgbClr val="0061A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61AF"/>
                          </a:solidFill>
                        </a:rPr>
                        <a:t>Cultural,</a:t>
                      </a:r>
                      <a:r>
                        <a:rPr lang="en-US" sz="1200" baseline="0">
                          <a:solidFill>
                            <a:srgbClr val="0061AF"/>
                          </a:solidFill>
                        </a:rPr>
                        <a:t> Language, and Racial Identity</a:t>
                      </a:r>
                      <a:endParaRPr lang="en-US" sz="1200">
                        <a:solidFill>
                          <a:srgbClr val="0061AF"/>
                        </a:solidFill>
                      </a:endParaRPr>
                    </a:p>
                  </a:txBody>
                  <a:tcPr marT="45700" marB="45700"/>
                </a:tc>
                <a:extLst>
                  <a:ext uri="{0D108BD9-81ED-4DB2-BD59-A6C34878D82A}">
                    <a16:rowId xmlns:a16="http://schemas.microsoft.com/office/drawing/2014/main" val="10007"/>
                  </a:ext>
                </a:extLst>
              </a:tr>
              <a:tr h="58993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Specifying and reinforcing productive student behavior</a:t>
                      </a:r>
                    </a:p>
                    <a:p>
                      <a:endParaRPr lang="en-US" sz="1200"/>
                    </a:p>
                  </a:txBody>
                  <a:tcPr marT="45700" marB="457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t>Provide positive and constructive feedback to guide students’ learning and behavior</a:t>
                      </a:r>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61AF"/>
                          </a:solidFill>
                        </a:rPr>
                        <a:t>Responsive Feedback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a:p>
                  </a:txBody>
                  <a:tcPr marT="45700" marB="4570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69364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83E9B-B47E-7740-B60D-E83A3AB9D18C}"/>
              </a:ext>
            </a:extLst>
          </p:cNvPr>
          <p:cNvSpPr>
            <a:spLocks noGrp="1"/>
          </p:cNvSpPr>
          <p:nvPr>
            <p:ph type="title"/>
          </p:nvPr>
        </p:nvSpPr>
        <p:spPr/>
        <p:txBody>
          <a:bodyPr/>
          <a:lstStyle/>
          <a:p>
            <a:r>
              <a:rPr lang="en-US" dirty="0"/>
              <a:t>Instructional Practices in CRE</a:t>
            </a:r>
          </a:p>
        </p:txBody>
      </p:sp>
    </p:spTree>
    <p:extLst>
      <p:ext uri="{BB962C8B-B14F-4D97-AF65-F5344CB8AC3E}">
        <p14:creationId xmlns:p14="http://schemas.microsoft.com/office/powerpoint/2010/main" val="1382885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7182-679B-CE41-A08B-8912C5532E7C}"/>
              </a:ext>
            </a:extLst>
          </p:cNvPr>
          <p:cNvSpPr>
            <a:spLocks noGrp="1"/>
          </p:cNvSpPr>
          <p:nvPr>
            <p:ph type="title"/>
          </p:nvPr>
        </p:nvSpPr>
        <p:spPr/>
        <p:txBody>
          <a:bodyPr/>
          <a:lstStyle/>
          <a:p>
            <a:r>
              <a:rPr lang="en-US"/>
              <a:t>CRE Research  </a:t>
            </a:r>
          </a:p>
        </p:txBody>
      </p:sp>
      <p:sp>
        <p:nvSpPr>
          <p:cNvPr id="3" name="Content Placeholder 2">
            <a:extLst>
              <a:ext uri="{FF2B5EF4-FFF2-40B4-BE49-F238E27FC236}">
                <a16:creationId xmlns:a16="http://schemas.microsoft.com/office/drawing/2014/main" id="{054F5EAB-F7CB-BB4A-ACC7-75FC6690C050}"/>
              </a:ext>
            </a:extLst>
          </p:cNvPr>
          <p:cNvSpPr>
            <a:spLocks noGrp="1"/>
          </p:cNvSpPr>
          <p:nvPr>
            <p:ph idx="1"/>
          </p:nvPr>
        </p:nvSpPr>
        <p:spPr/>
        <p:txBody>
          <a:bodyPr/>
          <a:lstStyle/>
          <a:p>
            <a:r>
              <a:rPr lang="en-US" dirty="0">
                <a:latin typeface="+mn-lt"/>
              </a:rPr>
              <a:t>Instructional Engagement: engagement strategies integrated with EBPs in reading (</a:t>
            </a:r>
            <a:r>
              <a:rPr lang="en-US" dirty="0" err="1">
                <a:latin typeface="+mn-lt"/>
              </a:rPr>
              <a:t>Aceves</a:t>
            </a:r>
            <a:r>
              <a:rPr lang="en-US" dirty="0">
                <a:latin typeface="+mn-lt"/>
              </a:rPr>
              <a:t> &amp; </a:t>
            </a:r>
            <a:r>
              <a:rPr lang="en-US" dirty="0" err="1">
                <a:latin typeface="+mn-lt"/>
              </a:rPr>
              <a:t>Orosco</a:t>
            </a:r>
            <a:r>
              <a:rPr lang="en-US" dirty="0">
                <a:latin typeface="+mn-lt"/>
              </a:rPr>
              <a:t>, 2014)</a:t>
            </a:r>
          </a:p>
          <a:p>
            <a:r>
              <a:rPr lang="en-US" dirty="0">
                <a:latin typeface="+mn-lt"/>
              </a:rPr>
              <a:t>Culture, Language, and Racial Identity: how these identities develop and impact learning (</a:t>
            </a:r>
            <a:r>
              <a:rPr lang="en-US" dirty="0" err="1">
                <a:latin typeface="+mn-lt"/>
              </a:rPr>
              <a:t>Aceves</a:t>
            </a:r>
            <a:r>
              <a:rPr lang="en-US" dirty="0">
                <a:latin typeface="+mn-lt"/>
              </a:rPr>
              <a:t> &amp; </a:t>
            </a:r>
            <a:r>
              <a:rPr lang="en-US" dirty="0" err="1">
                <a:latin typeface="+mn-lt"/>
              </a:rPr>
              <a:t>Orosco</a:t>
            </a:r>
            <a:r>
              <a:rPr lang="en-US" dirty="0">
                <a:latin typeface="+mn-lt"/>
              </a:rPr>
              <a:t>, 2014)</a:t>
            </a:r>
          </a:p>
          <a:p>
            <a:pPr marL="0" indent="0">
              <a:buNone/>
            </a:pPr>
            <a:endParaRPr lang="en-US" dirty="0"/>
          </a:p>
        </p:txBody>
      </p:sp>
    </p:spTree>
    <p:extLst>
      <p:ext uri="{BB962C8B-B14F-4D97-AF65-F5344CB8AC3E}">
        <p14:creationId xmlns:p14="http://schemas.microsoft.com/office/powerpoint/2010/main" val="2371122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3FADD-1808-DA44-BA9C-2E678F74A1C9}"/>
              </a:ext>
            </a:extLst>
          </p:cNvPr>
          <p:cNvSpPr>
            <a:spLocks noGrp="1"/>
          </p:cNvSpPr>
          <p:nvPr>
            <p:ph type="title"/>
          </p:nvPr>
        </p:nvSpPr>
        <p:spPr/>
        <p:txBody>
          <a:bodyPr/>
          <a:lstStyle/>
          <a:p>
            <a:r>
              <a:rPr lang="en-US"/>
              <a:t>CRE Research</a:t>
            </a:r>
          </a:p>
        </p:txBody>
      </p:sp>
      <p:sp>
        <p:nvSpPr>
          <p:cNvPr id="3" name="Content Placeholder 2">
            <a:extLst>
              <a:ext uri="{FF2B5EF4-FFF2-40B4-BE49-F238E27FC236}">
                <a16:creationId xmlns:a16="http://schemas.microsoft.com/office/drawing/2014/main" id="{7B91DED9-5F15-454C-940C-17FD69023C04}"/>
              </a:ext>
            </a:extLst>
          </p:cNvPr>
          <p:cNvSpPr>
            <a:spLocks noGrp="1"/>
          </p:cNvSpPr>
          <p:nvPr>
            <p:ph idx="1"/>
          </p:nvPr>
        </p:nvSpPr>
        <p:spPr/>
        <p:txBody>
          <a:bodyPr/>
          <a:lstStyle/>
          <a:p>
            <a:r>
              <a:rPr lang="en-US" dirty="0">
                <a:latin typeface="+mn-lt"/>
              </a:rPr>
              <a:t>Multicultural Awareness: being able to critically reflect on one’s own beliefs, values, and experiences and appreciate the differences of others (</a:t>
            </a:r>
            <a:r>
              <a:rPr lang="en-US" dirty="0" err="1">
                <a:latin typeface="+mn-lt"/>
              </a:rPr>
              <a:t>Aceves</a:t>
            </a:r>
            <a:r>
              <a:rPr lang="en-US" dirty="0">
                <a:latin typeface="+mn-lt"/>
              </a:rPr>
              <a:t> &amp; </a:t>
            </a:r>
            <a:r>
              <a:rPr lang="en-US" dirty="0" err="1">
                <a:latin typeface="+mn-lt"/>
              </a:rPr>
              <a:t>Orosco</a:t>
            </a:r>
            <a:r>
              <a:rPr lang="en-US" dirty="0">
                <a:latin typeface="+mn-lt"/>
              </a:rPr>
              <a:t>, 2014).</a:t>
            </a:r>
          </a:p>
          <a:p>
            <a:r>
              <a:rPr lang="en-US" dirty="0">
                <a:latin typeface="+mn-lt"/>
              </a:rPr>
              <a:t>High expectations: creating classrooms that communicate genuine respect for students and a belief in their learning capabilities (</a:t>
            </a:r>
            <a:r>
              <a:rPr lang="en-US" dirty="0" err="1">
                <a:latin typeface="+mn-lt"/>
              </a:rPr>
              <a:t>Aceves</a:t>
            </a:r>
            <a:r>
              <a:rPr lang="en-US" dirty="0">
                <a:latin typeface="+mn-lt"/>
              </a:rPr>
              <a:t> &amp; </a:t>
            </a:r>
            <a:r>
              <a:rPr lang="en-US" dirty="0" err="1">
                <a:latin typeface="+mn-lt"/>
              </a:rPr>
              <a:t>Orosco</a:t>
            </a:r>
            <a:r>
              <a:rPr lang="en-US" dirty="0">
                <a:latin typeface="+mn-lt"/>
              </a:rPr>
              <a:t>, 2014).</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62885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8EF9F-9E0A-C140-AD30-707E2C229A97}"/>
              </a:ext>
            </a:extLst>
          </p:cNvPr>
          <p:cNvSpPr>
            <a:spLocks noGrp="1"/>
          </p:cNvSpPr>
          <p:nvPr>
            <p:ph type="title"/>
          </p:nvPr>
        </p:nvSpPr>
        <p:spPr/>
        <p:txBody>
          <a:bodyPr/>
          <a:lstStyle/>
          <a:p>
            <a:r>
              <a:rPr lang="en-US"/>
              <a:t>CRE Research	</a:t>
            </a:r>
          </a:p>
        </p:txBody>
      </p:sp>
      <p:sp>
        <p:nvSpPr>
          <p:cNvPr id="3" name="Content Placeholder 2">
            <a:extLst>
              <a:ext uri="{FF2B5EF4-FFF2-40B4-BE49-F238E27FC236}">
                <a16:creationId xmlns:a16="http://schemas.microsoft.com/office/drawing/2014/main" id="{09FCD4A7-7E95-D24C-84F2-E1C35D46A0E1}"/>
              </a:ext>
            </a:extLst>
          </p:cNvPr>
          <p:cNvSpPr>
            <a:spLocks noGrp="1"/>
          </p:cNvSpPr>
          <p:nvPr>
            <p:ph idx="1"/>
          </p:nvPr>
        </p:nvSpPr>
        <p:spPr/>
        <p:txBody>
          <a:bodyPr/>
          <a:lstStyle/>
          <a:p>
            <a:r>
              <a:rPr lang="en-US" dirty="0">
                <a:latin typeface="+mn-lt"/>
              </a:rPr>
              <a:t>Critical Thinking: the ability to think for oneself, apply reasoning, analyze ideas, and solve problems (</a:t>
            </a:r>
            <a:r>
              <a:rPr lang="en-US" dirty="0" err="1">
                <a:latin typeface="+mn-lt"/>
              </a:rPr>
              <a:t>Aceves</a:t>
            </a:r>
            <a:r>
              <a:rPr lang="en-US" dirty="0">
                <a:latin typeface="+mn-lt"/>
              </a:rPr>
              <a:t> &amp; </a:t>
            </a:r>
            <a:r>
              <a:rPr lang="en-US" dirty="0" err="1">
                <a:latin typeface="+mn-lt"/>
              </a:rPr>
              <a:t>Orosco</a:t>
            </a:r>
            <a:r>
              <a:rPr lang="en-US" dirty="0">
                <a:latin typeface="+mn-lt"/>
              </a:rPr>
              <a:t>, 2014).</a:t>
            </a:r>
          </a:p>
          <a:p>
            <a:r>
              <a:rPr lang="en-US" dirty="0">
                <a:latin typeface="+mn-lt"/>
              </a:rPr>
              <a:t>Social Justice: the ability to understand and think about the social and political challenges that societies, communities, and individuals face and proactively act upon these challenges (</a:t>
            </a:r>
            <a:r>
              <a:rPr lang="en-US" dirty="0" err="1">
                <a:latin typeface="+mn-lt"/>
              </a:rPr>
              <a:t>Aceves</a:t>
            </a:r>
            <a:r>
              <a:rPr lang="en-US" dirty="0">
                <a:latin typeface="+mn-lt"/>
              </a:rPr>
              <a:t> &amp; </a:t>
            </a:r>
            <a:r>
              <a:rPr lang="en-US" dirty="0" err="1">
                <a:latin typeface="+mn-lt"/>
              </a:rPr>
              <a:t>Orosco</a:t>
            </a:r>
            <a:r>
              <a:rPr lang="en-US" dirty="0">
                <a:latin typeface="+mn-lt"/>
              </a:rPr>
              <a:t>, 2014; Cochran-Smith, 2004). </a:t>
            </a:r>
          </a:p>
          <a:p>
            <a:pPr marL="0" indent="0">
              <a:buNone/>
            </a:pPr>
            <a:endParaRPr lang="en-US" dirty="0"/>
          </a:p>
        </p:txBody>
      </p:sp>
    </p:spTree>
    <p:extLst>
      <p:ext uri="{BB962C8B-B14F-4D97-AF65-F5344CB8AC3E}">
        <p14:creationId xmlns:p14="http://schemas.microsoft.com/office/powerpoint/2010/main" val="321780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DB945-1824-B346-9C9E-EF6F0EBDBD75}"/>
              </a:ext>
            </a:extLst>
          </p:cNvPr>
          <p:cNvSpPr>
            <a:spLocks noGrp="1"/>
          </p:cNvSpPr>
          <p:nvPr>
            <p:ph type="title"/>
          </p:nvPr>
        </p:nvSpPr>
        <p:spPr/>
        <p:txBody>
          <a:bodyPr/>
          <a:lstStyle/>
          <a:p>
            <a:r>
              <a:rPr lang="en-US"/>
              <a:t>CRE Research</a:t>
            </a:r>
          </a:p>
        </p:txBody>
      </p:sp>
      <p:sp>
        <p:nvSpPr>
          <p:cNvPr id="3" name="Content Placeholder 2">
            <a:extLst>
              <a:ext uri="{FF2B5EF4-FFF2-40B4-BE49-F238E27FC236}">
                <a16:creationId xmlns:a16="http://schemas.microsoft.com/office/drawing/2014/main" id="{A2BC129F-F186-6746-9A13-C889007D9E3C}"/>
              </a:ext>
            </a:extLst>
          </p:cNvPr>
          <p:cNvSpPr>
            <a:spLocks noGrp="1"/>
          </p:cNvSpPr>
          <p:nvPr>
            <p:ph idx="1"/>
          </p:nvPr>
        </p:nvSpPr>
        <p:spPr/>
        <p:txBody>
          <a:bodyPr/>
          <a:lstStyle/>
          <a:p>
            <a:r>
              <a:rPr lang="en-US" dirty="0">
                <a:latin typeface="+mn-lt"/>
              </a:rPr>
              <a:t>Critical thinking: funds of knowledge </a:t>
            </a:r>
            <a:r>
              <a:rPr lang="en-US" sz="2400" dirty="0">
                <a:latin typeface="+mn-lt"/>
              </a:rPr>
              <a:t>(González, Moll, &amp; </a:t>
            </a:r>
            <a:r>
              <a:rPr lang="en-US" sz="2400" dirty="0" err="1">
                <a:latin typeface="+mn-lt"/>
              </a:rPr>
              <a:t>Amanti</a:t>
            </a:r>
            <a:r>
              <a:rPr lang="en-US" sz="2400" dirty="0">
                <a:latin typeface="+mn-lt"/>
              </a:rPr>
              <a:t>, 2005)</a:t>
            </a:r>
          </a:p>
          <a:p>
            <a:r>
              <a:rPr lang="en-US" dirty="0">
                <a:latin typeface="+mn-lt"/>
              </a:rPr>
              <a:t>Social Justice: integrate current events that focus on what students can do given their current contexts (</a:t>
            </a:r>
            <a:r>
              <a:rPr lang="en-US" dirty="0" err="1">
                <a:latin typeface="+mn-lt"/>
              </a:rPr>
              <a:t>Anyon</a:t>
            </a:r>
            <a:r>
              <a:rPr lang="en-US" dirty="0">
                <a:latin typeface="+mn-lt"/>
              </a:rPr>
              <a:t>, 2005; Ladson-Billings, 1994).</a:t>
            </a:r>
          </a:p>
          <a:p>
            <a:pPr marL="0" indent="0">
              <a:buNone/>
            </a:pPr>
            <a:endParaRPr lang="en-US" dirty="0"/>
          </a:p>
        </p:txBody>
      </p:sp>
    </p:spTree>
    <p:extLst>
      <p:ext uri="{BB962C8B-B14F-4D97-AF65-F5344CB8AC3E}">
        <p14:creationId xmlns:p14="http://schemas.microsoft.com/office/powerpoint/2010/main" val="546632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C478-3A40-5544-AEF4-B25FA103C273}"/>
              </a:ext>
            </a:extLst>
          </p:cNvPr>
          <p:cNvSpPr>
            <a:spLocks noGrp="1"/>
          </p:cNvSpPr>
          <p:nvPr>
            <p:ph type="title"/>
          </p:nvPr>
        </p:nvSpPr>
        <p:spPr/>
        <p:txBody>
          <a:bodyPr/>
          <a:lstStyle/>
          <a:p>
            <a:r>
              <a:rPr lang="en-US"/>
              <a:t>Best Practices and Instructional Strategies</a:t>
            </a:r>
          </a:p>
        </p:txBody>
      </p:sp>
    </p:spTree>
    <p:extLst>
      <p:ext uri="{BB962C8B-B14F-4D97-AF65-F5344CB8AC3E}">
        <p14:creationId xmlns:p14="http://schemas.microsoft.com/office/powerpoint/2010/main" val="2811450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A4080B-7CC1-784B-B996-C8A45065BC59}"/>
              </a:ext>
            </a:extLst>
          </p:cNvPr>
          <p:cNvSpPr>
            <a:spLocks noGrp="1"/>
          </p:cNvSpPr>
          <p:nvPr>
            <p:ph type="title"/>
          </p:nvPr>
        </p:nvSpPr>
        <p:spPr/>
        <p:txBody>
          <a:bodyPr/>
          <a:lstStyle/>
          <a:p>
            <a:r>
              <a:rPr lang="en-US"/>
              <a:t>4 Emerging Practices</a:t>
            </a:r>
          </a:p>
        </p:txBody>
      </p:sp>
      <p:sp>
        <p:nvSpPr>
          <p:cNvPr id="5" name="Content Placeholder 4">
            <a:extLst>
              <a:ext uri="{FF2B5EF4-FFF2-40B4-BE49-F238E27FC236}">
                <a16:creationId xmlns:a16="http://schemas.microsoft.com/office/drawing/2014/main" id="{A5CB0EE7-4C02-1941-B2B0-3C02E672525E}"/>
              </a:ext>
            </a:extLst>
          </p:cNvPr>
          <p:cNvSpPr>
            <a:spLocks noGrp="1"/>
          </p:cNvSpPr>
          <p:nvPr>
            <p:ph idx="1"/>
          </p:nvPr>
        </p:nvSpPr>
        <p:spPr/>
        <p:txBody>
          <a:bodyPr/>
          <a:lstStyle/>
          <a:p>
            <a:r>
              <a:rPr lang="en-US" dirty="0">
                <a:latin typeface="+mn-lt"/>
              </a:rPr>
              <a:t>Collaborative teaching</a:t>
            </a:r>
          </a:p>
          <a:p>
            <a:r>
              <a:rPr lang="en-US" dirty="0">
                <a:latin typeface="+mn-lt"/>
              </a:rPr>
              <a:t>Relevant and responsive feedback</a:t>
            </a:r>
          </a:p>
          <a:p>
            <a:r>
              <a:rPr lang="en-US" dirty="0">
                <a:latin typeface="+mn-lt"/>
              </a:rPr>
              <a:t>Modeling</a:t>
            </a:r>
          </a:p>
          <a:p>
            <a:r>
              <a:rPr lang="en-US" dirty="0">
                <a:latin typeface="+mn-lt"/>
              </a:rPr>
              <a:t>Instructional scaffolding</a:t>
            </a:r>
          </a:p>
          <a:p>
            <a:endParaRPr lang="en-US" dirty="0">
              <a:latin typeface="+mn-lt"/>
            </a:endParaRPr>
          </a:p>
        </p:txBody>
      </p:sp>
      <p:pic>
        <p:nvPicPr>
          <p:cNvPr id="6" name="Picture 5">
            <a:extLst>
              <a:ext uri="{FF2B5EF4-FFF2-40B4-BE49-F238E27FC236}">
                <a16:creationId xmlns:a16="http://schemas.microsoft.com/office/drawing/2014/main" id="{A6858EDF-51C2-FE4A-B56A-5DBD5E9734CA}"/>
              </a:ext>
            </a:extLst>
          </p:cNvPr>
          <p:cNvPicPr>
            <a:picLocks noChangeAspect="1"/>
          </p:cNvPicPr>
          <p:nvPr/>
        </p:nvPicPr>
        <p:blipFill>
          <a:blip r:embed="rId3"/>
          <a:stretch>
            <a:fillRect/>
          </a:stretch>
        </p:blipFill>
        <p:spPr>
          <a:xfrm>
            <a:off x="4989018" y="4001294"/>
            <a:ext cx="2213963" cy="1458912"/>
          </a:xfrm>
          <a:prstGeom prst="rect">
            <a:avLst/>
          </a:prstGeom>
        </p:spPr>
      </p:pic>
    </p:spTree>
    <p:extLst>
      <p:ext uri="{BB962C8B-B14F-4D97-AF65-F5344CB8AC3E}">
        <p14:creationId xmlns:p14="http://schemas.microsoft.com/office/powerpoint/2010/main" val="1596846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2AC70-FAC7-4947-AE56-8AD9609EF785}"/>
              </a:ext>
            </a:extLst>
          </p:cNvPr>
          <p:cNvSpPr>
            <a:spLocks noGrp="1"/>
          </p:cNvSpPr>
          <p:nvPr>
            <p:ph type="title"/>
          </p:nvPr>
        </p:nvSpPr>
        <p:spPr/>
        <p:txBody>
          <a:bodyPr/>
          <a:lstStyle/>
          <a:p>
            <a:r>
              <a:rPr lang="en-US" dirty="0">
                <a:latin typeface="+mn-lt"/>
              </a:rPr>
              <a:t>Objectives </a:t>
            </a:r>
          </a:p>
        </p:txBody>
      </p:sp>
      <p:sp>
        <p:nvSpPr>
          <p:cNvPr id="3" name="Content Placeholder 2">
            <a:extLst>
              <a:ext uri="{FF2B5EF4-FFF2-40B4-BE49-F238E27FC236}">
                <a16:creationId xmlns:a16="http://schemas.microsoft.com/office/drawing/2014/main" id="{FB301B1C-2011-444B-9DCA-1B0CD0FD259E}"/>
              </a:ext>
            </a:extLst>
          </p:cNvPr>
          <p:cNvSpPr>
            <a:spLocks noGrp="1"/>
          </p:cNvSpPr>
          <p:nvPr>
            <p:ph idx="1"/>
          </p:nvPr>
        </p:nvSpPr>
        <p:spPr>
          <a:xfrm>
            <a:off x="838200" y="1488000"/>
            <a:ext cx="10515600" cy="4234212"/>
          </a:xfrm>
        </p:spPr>
        <p:txBody>
          <a:bodyPr>
            <a:normAutofit/>
          </a:bodyPr>
          <a:lstStyle/>
          <a:p>
            <a:pPr marL="0" indent="0">
              <a:buNone/>
            </a:pPr>
            <a:r>
              <a:rPr lang="en-US" dirty="0">
                <a:latin typeface="+mn-lt"/>
              </a:rPr>
              <a:t>By the end of Part 2 of this module, users will be able to:</a:t>
            </a:r>
          </a:p>
          <a:p>
            <a:pPr lvl="0"/>
            <a:r>
              <a:rPr lang="en-US" dirty="0">
                <a:latin typeface="+mn-lt"/>
              </a:rPr>
              <a:t>Define high-leverage practices (HLPs) that are particularly supportive of students with disabilities (SWDs) and determine the rationale for integrating them into preparation programs.</a:t>
            </a:r>
          </a:p>
          <a:p>
            <a:pPr lvl="0"/>
            <a:r>
              <a:rPr lang="en-US" dirty="0">
                <a:latin typeface="+mn-lt"/>
              </a:rPr>
              <a:t>Define culturally relevant education (CRE) principles and discuss how they can be integrated with HLPs to strengthen educator preparation coursework.</a:t>
            </a:r>
          </a:p>
          <a:p>
            <a:pPr marL="0" indent="0">
              <a:buNone/>
            </a:pPr>
            <a:endParaRPr lang="en-US" dirty="0">
              <a:latin typeface="+mn-lt"/>
            </a:endParaRPr>
          </a:p>
        </p:txBody>
      </p:sp>
    </p:spTree>
    <p:extLst>
      <p:ext uri="{BB962C8B-B14F-4D97-AF65-F5344CB8AC3E}">
        <p14:creationId xmlns:p14="http://schemas.microsoft.com/office/powerpoint/2010/main" val="2375619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37F1C-CEC6-E54C-83B0-B17CB2674C17}"/>
              </a:ext>
            </a:extLst>
          </p:cNvPr>
          <p:cNvSpPr>
            <a:spLocks noGrp="1"/>
          </p:cNvSpPr>
          <p:nvPr>
            <p:ph type="title"/>
          </p:nvPr>
        </p:nvSpPr>
        <p:spPr/>
        <p:txBody>
          <a:bodyPr/>
          <a:lstStyle/>
          <a:p>
            <a:r>
              <a:rPr lang="en-US" dirty="0"/>
              <a:t>Collaborative Teaching</a:t>
            </a:r>
          </a:p>
        </p:txBody>
      </p:sp>
      <p:sp>
        <p:nvSpPr>
          <p:cNvPr id="3" name="Content Placeholder 2">
            <a:extLst>
              <a:ext uri="{FF2B5EF4-FFF2-40B4-BE49-F238E27FC236}">
                <a16:creationId xmlns:a16="http://schemas.microsoft.com/office/drawing/2014/main" id="{61FAA3E3-ED31-814D-8008-314C5B4EEFB8}"/>
              </a:ext>
            </a:extLst>
          </p:cNvPr>
          <p:cNvSpPr>
            <a:spLocks noGrp="1"/>
          </p:cNvSpPr>
          <p:nvPr>
            <p:ph idx="1"/>
          </p:nvPr>
        </p:nvSpPr>
        <p:spPr/>
        <p:txBody>
          <a:bodyPr/>
          <a:lstStyle/>
          <a:p>
            <a:r>
              <a:rPr lang="en-US">
                <a:latin typeface="+mn-lt"/>
              </a:rPr>
              <a:t>Differentiated</a:t>
            </a:r>
          </a:p>
          <a:p>
            <a:r>
              <a:rPr lang="en-US">
                <a:latin typeface="+mn-lt"/>
              </a:rPr>
              <a:t>Small group</a:t>
            </a:r>
          </a:p>
          <a:p>
            <a:endParaRPr lang="en-US"/>
          </a:p>
        </p:txBody>
      </p:sp>
      <p:pic>
        <p:nvPicPr>
          <p:cNvPr id="4" name="Picture 3">
            <a:extLst>
              <a:ext uri="{FF2B5EF4-FFF2-40B4-BE49-F238E27FC236}">
                <a16:creationId xmlns:a16="http://schemas.microsoft.com/office/drawing/2014/main" id="{CB017B77-2623-5644-9609-F7F98C3E8CCC}"/>
              </a:ext>
            </a:extLst>
          </p:cNvPr>
          <p:cNvPicPr>
            <a:picLocks noChangeAspect="1"/>
          </p:cNvPicPr>
          <p:nvPr/>
        </p:nvPicPr>
        <p:blipFill>
          <a:blip r:embed="rId3"/>
          <a:stretch>
            <a:fillRect/>
          </a:stretch>
        </p:blipFill>
        <p:spPr>
          <a:xfrm>
            <a:off x="4437430" y="2808287"/>
            <a:ext cx="3317140" cy="2386013"/>
          </a:xfrm>
          <a:prstGeom prst="rect">
            <a:avLst/>
          </a:prstGeom>
        </p:spPr>
      </p:pic>
    </p:spTree>
    <p:extLst>
      <p:ext uri="{BB962C8B-B14F-4D97-AF65-F5344CB8AC3E}">
        <p14:creationId xmlns:p14="http://schemas.microsoft.com/office/powerpoint/2010/main" val="1109455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727B-1EBC-8E44-A9D7-93A91B946FD2}"/>
              </a:ext>
            </a:extLst>
          </p:cNvPr>
          <p:cNvSpPr>
            <a:spLocks noGrp="1"/>
          </p:cNvSpPr>
          <p:nvPr>
            <p:ph type="title"/>
          </p:nvPr>
        </p:nvSpPr>
        <p:spPr/>
        <p:txBody>
          <a:bodyPr/>
          <a:lstStyle/>
          <a:p>
            <a:r>
              <a:rPr lang="en-US" dirty="0"/>
              <a:t>HLP/CRE: Relevant &amp; responsive Feedback</a:t>
            </a:r>
          </a:p>
        </p:txBody>
      </p:sp>
      <p:sp>
        <p:nvSpPr>
          <p:cNvPr id="3" name="Content Placeholder 2">
            <a:extLst>
              <a:ext uri="{FF2B5EF4-FFF2-40B4-BE49-F238E27FC236}">
                <a16:creationId xmlns:a16="http://schemas.microsoft.com/office/drawing/2014/main" id="{A63AABE7-3982-B24D-BB22-FBAE377AF64B}"/>
              </a:ext>
            </a:extLst>
          </p:cNvPr>
          <p:cNvSpPr>
            <a:spLocks noGrp="1"/>
          </p:cNvSpPr>
          <p:nvPr>
            <p:ph idx="1"/>
          </p:nvPr>
        </p:nvSpPr>
        <p:spPr/>
        <p:txBody>
          <a:bodyPr/>
          <a:lstStyle/>
          <a:p>
            <a:r>
              <a:rPr lang="en-US">
                <a:latin typeface="+mn-lt"/>
              </a:rPr>
              <a:t>Frequent</a:t>
            </a:r>
          </a:p>
          <a:p>
            <a:r>
              <a:rPr lang="en-US">
                <a:latin typeface="+mn-lt"/>
              </a:rPr>
              <a:t>Immediate</a:t>
            </a:r>
          </a:p>
          <a:p>
            <a:r>
              <a:rPr lang="en-US">
                <a:latin typeface="+mn-lt"/>
              </a:rPr>
              <a:t>Provide multiple opportunities to give feedback</a:t>
            </a:r>
          </a:p>
          <a:p>
            <a:endParaRPr lang="en-US"/>
          </a:p>
        </p:txBody>
      </p:sp>
      <p:pic>
        <p:nvPicPr>
          <p:cNvPr id="4" name="Picture 3">
            <a:extLst>
              <a:ext uri="{FF2B5EF4-FFF2-40B4-BE49-F238E27FC236}">
                <a16:creationId xmlns:a16="http://schemas.microsoft.com/office/drawing/2014/main" id="{0B3AA0C8-61DB-CF4A-8CD6-339ED555E1A6}"/>
              </a:ext>
            </a:extLst>
          </p:cNvPr>
          <p:cNvPicPr>
            <a:picLocks noChangeAspect="1"/>
          </p:cNvPicPr>
          <p:nvPr/>
        </p:nvPicPr>
        <p:blipFill>
          <a:blip r:embed="rId3"/>
          <a:stretch>
            <a:fillRect/>
          </a:stretch>
        </p:blipFill>
        <p:spPr>
          <a:xfrm>
            <a:off x="4559376" y="3598537"/>
            <a:ext cx="3073247" cy="2126258"/>
          </a:xfrm>
          <a:prstGeom prst="rect">
            <a:avLst/>
          </a:prstGeom>
        </p:spPr>
      </p:pic>
    </p:spTree>
    <p:extLst>
      <p:ext uri="{BB962C8B-B14F-4D97-AF65-F5344CB8AC3E}">
        <p14:creationId xmlns:p14="http://schemas.microsoft.com/office/powerpoint/2010/main" val="2148639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277EB-F3DF-204E-8148-4D007BA72963}"/>
              </a:ext>
            </a:extLst>
          </p:cNvPr>
          <p:cNvSpPr>
            <a:spLocks noGrp="1"/>
          </p:cNvSpPr>
          <p:nvPr>
            <p:ph type="title"/>
          </p:nvPr>
        </p:nvSpPr>
        <p:spPr/>
        <p:txBody>
          <a:bodyPr/>
          <a:lstStyle/>
          <a:p>
            <a:r>
              <a:rPr lang="en-US"/>
              <a:t>HLP/CRE: Modeling</a:t>
            </a:r>
          </a:p>
        </p:txBody>
      </p:sp>
      <p:pic>
        <p:nvPicPr>
          <p:cNvPr id="4" name="Content Placeholder 3">
            <a:extLst>
              <a:ext uri="{FF2B5EF4-FFF2-40B4-BE49-F238E27FC236}">
                <a16:creationId xmlns:a16="http://schemas.microsoft.com/office/drawing/2014/main" id="{D486D5A5-2A45-7E4B-9D3E-EDE2EBA7ACB4}"/>
              </a:ext>
            </a:extLst>
          </p:cNvPr>
          <p:cNvPicPr>
            <a:picLocks noGrp="1" noChangeAspect="1"/>
          </p:cNvPicPr>
          <p:nvPr>
            <p:ph idx="1"/>
          </p:nvPr>
        </p:nvPicPr>
        <p:blipFill>
          <a:blip r:embed="rId3"/>
          <a:stretch>
            <a:fillRect/>
          </a:stretch>
        </p:blipFill>
        <p:spPr>
          <a:xfrm>
            <a:off x="2133601" y="1974476"/>
            <a:ext cx="3276600" cy="2216524"/>
          </a:xfrm>
          <a:prstGeom prst="rect">
            <a:avLst/>
          </a:prstGeom>
        </p:spPr>
      </p:pic>
      <p:pic>
        <p:nvPicPr>
          <p:cNvPr id="5" name="Picture 4">
            <a:extLst>
              <a:ext uri="{FF2B5EF4-FFF2-40B4-BE49-F238E27FC236}">
                <a16:creationId xmlns:a16="http://schemas.microsoft.com/office/drawing/2014/main" id="{E91A6359-1D60-0440-B532-D08C6A8DCF21}"/>
              </a:ext>
            </a:extLst>
          </p:cNvPr>
          <p:cNvPicPr>
            <a:picLocks noChangeAspect="1"/>
          </p:cNvPicPr>
          <p:nvPr/>
        </p:nvPicPr>
        <p:blipFill>
          <a:blip r:embed="rId4"/>
          <a:stretch>
            <a:fillRect/>
          </a:stretch>
        </p:blipFill>
        <p:spPr>
          <a:xfrm>
            <a:off x="4953000" y="3665089"/>
            <a:ext cx="3085834" cy="2165498"/>
          </a:xfrm>
          <a:prstGeom prst="rect">
            <a:avLst/>
          </a:prstGeom>
        </p:spPr>
      </p:pic>
    </p:spTree>
    <p:extLst>
      <p:ext uri="{BB962C8B-B14F-4D97-AF65-F5344CB8AC3E}">
        <p14:creationId xmlns:p14="http://schemas.microsoft.com/office/powerpoint/2010/main" val="3835861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A788-9934-B84D-9DB5-EE7C78CDAFEC}"/>
              </a:ext>
            </a:extLst>
          </p:cNvPr>
          <p:cNvSpPr>
            <a:spLocks noGrp="1"/>
          </p:cNvSpPr>
          <p:nvPr>
            <p:ph type="title"/>
          </p:nvPr>
        </p:nvSpPr>
        <p:spPr/>
        <p:txBody>
          <a:bodyPr/>
          <a:lstStyle/>
          <a:p>
            <a:r>
              <a:rPr lang="en-US"/>
              <a:t>HLP/CRE: Scaffolding </a:t>
            </a:r>
          </a:p>
        </p:txBody>
      </p:sp>
      <p:pic>
        <p:nvPicPr>
          <p:cNvPr id="4" name="Picture 3">
            <a:extLst>
              <a:ext uri="{FF2B5EF4-FFF2-40B4-BE49-F238E27FC236}">
                <a16:creationId xmlns:a16="http://schemas.microsoft.com/office/drawing/2014/main" id="{7A446A32-32EC-D54E-BD8F-DE2E380565A8}"/>
              </a:ext>
            </a:extLst>
          </p:cNvPr>
          <p:cNvPicPr>
            <a:picLocks noChangeAspect="1"/>
          </p:cNvPicPr>
          <p:nvPr/>
        </p:nvPicPr>
        <p:blipFill>
          <a:blip r:embed="rId3"/>
          <a:stretch>
            <a:fillRect/>
          </a:stretch>
        </p:blipFill>
        <p:spPr>
          <a:xfrm>
            <a:off x="4512031" y="1690688"/>
            <a:ext cx="3167938" cy="3204775"/>
          </a:xfrm>
          <a:prstGeom prst="rect">
            <a:avLst/>
          </a:prstGeom>
        </p:spPr>
      </p:pic>
    </p:spTree>
    <p:extLst>
      <p:ext uri="{BB962C8B-B14F-4D97-AF65-F5344CB8AC3E}">
        <p14:creationId xmlns:p14="http://schemas.microsoft.com/office/powerpoint/2010/main" val="2372532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206EA-F38D-DA45-88E4-7697C707E919}"/>
              </a:ext>
            </a:extLst>
          </p:cNvPr>
          <p:cNvSpPr>
            <a:spLocks noGrp="1"/>
          </p:cNvSpPr>
          <p:nvPr>
            <p:ph type="title"/>
          </p:nvPr>
        </p:nvSpPr>
        <p:spPr/>
        <p:txBody>
          <a:bodyPr/>
          <a:lstStyle/>
          <a:p>
            <a:r>
              <a:rPr lang="en-US"/>
              <a:t>Activity #3: ELA Lesson Analysis with CRE in Mind</a:t>
            </a:r>
          </a:p>
        </p:txBody>
      </p:sp>
      <p:sp>
        <p:nvSpPr>
          <p:cNvPr id="3" name="Content Placeholder 2">
            <a:extLst>
              <a:ext uri="{FF2B5EF4-FFF2-40B4-BE49-F238E27FC236}">
                <a16:creationId xmlns:a16="http://schemas.microsoft.com/office/drawing/2014/main" id="{504A8340-4E1D-B348-9FD6-224ABD7834E2}"/>
              </a:ext>
            </a:extLst>
          </p:cNvPr>
          <p:cNvSpPr>
            <a:spLocks noGrp="1"/>
          </p:cNvSpPr>
          <p:nvPr>
            <p:ph idx="1"/>
          </p:nvPr>
        </p:nvSpPr>
        <p:spPr/>
        <p:txBody>
          <a:bodyPr/>
          <a:lstStyle/>
          <a:p>
            <a:r>
              <a:rPr lang="en-US" dirty="0">
                <a:latin typeface="+mn-lt"/>
              </a:rPr>
              <a:t>When planning an ELA lesson, consider how you can integrate CRE elements throughout your lesson.</a:t>
            </a:r>
          </a:p>
          <a:p>
            <a:r>
              <a:rPr lang="en-US" dirty="0">
                <a:latin typeface="+mn-lt"/>
              </a:rPr>
              <a:t>Given this </a:t>
            </a:r>
            <a:r>
              <a:rPr lang="en-US" dirty="0">
                <a:latin typeface="+mn-lt"/>
                <a:hlinkClick r:id="rId3"/>
              </a:rPr>
              <a:t>lesson plan</a:t>
            </a:r>
            <a:r>
              <a:rPr lang="en-US" dirty="0">
                <a:latin typeface="+mn-lt"/>
              </a:rPr>
              <a:t>, annotate places where you might integrate two to three of the CRE instructional strategies.</a:t>
            </a:r>
          </a:p>
        </p:txBody>
      </p:sp>
    </p:spTree>
    <p:extLst>
      <p:ext uri="{BB962C8B-B14F-4D97-AF65-F5344CB8AC3E}">
        <p14:creationId xmlns:p14="http://schemas.microsoft.com/office/powerpoint/2010/main" val="479567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B1C0-DC05-D04F-8366-CAF21AFC2EC7}"/>
              </a:ext>
            </a:extLst>
          </p:cNvPr>
          <p:cNvSpPr>
            <a:spLocks noGrp="1"/>
          </p:cNvSpPr>
          <p:nvPr>
            <p:ph type="title"/>
          </p:nvPr>
        </p:nvSpPr>
        <p:spPr/>
        <p:txBody>
          <a:bodyPr/>
          <a:lstStyle/>
          <a:p>
            <a:r>
              <a:rPr lang="en-US"/>
              <a:t>CRE in English Language Arts</a:t>
            </a:r>
          </a:p>
        </p:txBody>
      </p:sp>
    </p:spTree>
    <p:extLst>
      <p:ext uri="{BB962C8B-B14F-4D97-AF65-F5344CB8AC3E}">
        <p14:creationId xmlns:p14="http://schemas.microsoft.com/office/powerpoint/2010/main" val="1624907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892EA3-AE67-5340-A09C-1E8C6B6701DC}"/>
              </a:ext>
            </a:extLst>
          </p:cNvPr>
          <p:cNvSpPr>
            <a:spLocks noGrp="1"/>
          </p:cNvSpPr>
          <p:nvPr>
            <p:ph type="title"/>
          </p:nvPr>
        </p:nvSpPr>
        <p:spPr/>
        <p:txBody>
          <a:bodyPr/>
          <a:lstStyle/>
          <a:p>
            <a:r>
              <a:rPr lang="en-US" altLang="en-US"/>
              <a:t>Developing Academic Literacy Skills </a:t>
            </a:r>
            <a:endParaRPr lang="en-US"/>
          </a:p>
        </p:txBody>
      </p:sp>
      <p:sp>
        <p:nvSpPr>
          <p:cNvPr id="5" name="Content Placeholder 4">
            <a:extLst>
              <a:ext uri="{FF2B5EF4-FFF2-40B4-BE49-F238E27FC236}">
                <a16:creationId xmlns:a16="http://schemas.microsoft.com/office/drawing/2014/main" id="{FDC8D2F2-984C-9546-8FBD-C26C0233B6F6}"/>
              </a:ext>
            </a:extLst>
          </p:cNvPr>
          <p:cNvSpPr>
            <a:spLocks noGrp="1"/>
          </p:cNvSpPr>
          <p:nvPr>
            <p:ph idx="1"/>
          </p:nvPr>
        </p:nvSpPr>
        <p:spPr/>
        <p:txBody>
          <a:bodyPr>
            <a:normAutofit/>
          </a:bodyPr>
          <a:lstStyle/>
          <a:p>
            <a:r>
              <a:rPr lang="en-US" altLang="en-US" dirty="0">
                <a:latin typeface="+mn-lt"/>
              </a:rPr>
              <a:t>High-interest and challenging reading material.</a:t>
            </a:r>
          </a:p>
          <a:p>
            <a:r>
              <a:rPr lang="en-US" altLang="en-US" dirty="0">
                <a:latin typeface="+mn-lt"/>
              </a:rPr>
              <a:t>Learning opportunities that develop critical thinking.</a:t>
            </a:r>
          </a:p>
          <a:p>
            <a:r>
              <a:rPr lang="en-US" altLang="en-US" dirty="0">
                <a:latin typeface="+mn-lt"/>
              </a:rPr>
              <a:t>Process-oriented instructional approaches.</a:t>
            </a:r>
          </a:p>
          <a:p>
            <a:r>
              <a:rPr lang="en-US" altLang="en-US" dirty="0">
                <a:latin typeface="+mn-lt"/>
              </a:rPr>
              <a:t>Activate prior knowledge to facilitate prediction and comprehension.</a:t>
            </a:r>
          </a:p>
          <a:p>
            <a:r>
              <a:rPr lang="en-US" altLang="en-US" dirty="0">
                <a:latin typeface="+mn-lt"/>
              </a:rPr>
              <a:t>Opportunities to integrate reading and writing.</a:t>
            </a:r>
          </a:p>
          <a:p>
            <a:pPr marL="0" indent="0">
              <a:buNone/>
            </a:pPr>
            <a:r>
              <a:rPr lang="en-US" altLang="en-US" dirty="0">
                <a:latin typeface="+mn-lt"/>
              </a:rPr>
              <a:t>	</a:t>
            </a:r>
            <a:r>
              <a:rPr lang="en-US" altLang="en-US" sz="2000" dirty="0">
                <a:latin typeface="+mn-lt"/>
              </a:rPr>
              <a:t>(Lewis, 2007)</a:t>
            </a:r>
            <a:endParaRPr lang="en-US" dirty="0">
              <a:latin typeface="+mn-lt"/>
            </a:endParaRPr>
          </a:p>
        </p:txBody>
      </p:sp>
    </p:spTree>
    <p:extLst>
      <p:ext uri="{BB962C8B-B14F-4D97-AF65-F5344CB8AC3E}">
        <p14:creationId xmlns:p14="http://schemas.microsoft.com/office/powerpoint/2010/main" val="462308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626F3-B995-DF44-A472-6EC1D05C3E34}"/>
              </a:ext>
            </a:extLst>
          </p:cNvPr>
          <p:cNvSpPr>
            <a:spLocks noGrp="1"/>
          </p:cNvSpPr>
          <p:nvPr>
            <p:ph type="title"/>
          </p:nvPr>
        </p:nvSpPr>
        <p:spPr/>
        <p:txBody>
          <a:bodyPr/>
          <a:lstStyle/>
          <a:p>
            <a:r>
              <a:rPr lang="en-US"/>
              <a:t>Literacy Content</a:t>
            </a:r>
          </a:p>
        </p:txBody>
      </p:sp>
      <p:sp>
        <p:nvSpPr>
          <p:cNvPr id="3" name="Content Placeholder 2">
            <a:extLst>
              <a:ext uri="{FF2B5EF4-FFF2-40B4-BE49-F238E27FC236}">
                <a16:creationId xmlns:a16="http://schemas.microsoft.com/office/drawing/2014/main" id="{06F74D0F-5370-FD41-9F4E-70950FF740F5}"/>
              </a:ext>
            </a:extLst>
          </p:cNvPr>
          <p:cNvSpPr>
            <a:spLocks noGrp="1"/>
          </p:cNvSpPr>
          <p:nvPr>
            <p:ph idx="1"/>
          </p:nvPr>
        </p:nvSpPr>
        <p:spPr/>
        <p:txBody>
          <a:bodyPr>
            <a:normAutofit/>
          </a:bodyPr>
          <a:lstStyle/>
          <a:p>
            <a:r>
              <a:rPr lang="en-US" dirty="0">
                <a:latin typeface="+mn-lt"/>
              </a:rPr>
              <a:t>Choose </a:t>
            </a:r>
            <a:r>
              <a:rPr lang="en-US" i="1" dirty="0">
                <a:latin typeface="+mn-lt"/>
              </a:rPr>
              <a:t>enabling</a:t>
            </a:r>
            <a:r>
              <a:rPr lang="en-US" dirty="0">
                <a:latin typeface="+mn-lt"/>
              </a:rPr>
              <a:t> text </a:t>
            </a:r>
            <a:r>
              <a:rPr lang="en-US" sz="2000" dirty="0">
                <a:latin typeface="+mn-lt"/>
              </a:rPr>
              <a:t>(Tatum, 2006)</a:t>
            </a:r>
          </a:p>
          <a:p>
            <a:pPr marL="457200" lvl="1" indent="0">
              <a:buNone/>
            </a:pPr>
            <a:r>
              <a:rPr lang="en-US" dirty="0">
                <a:latin typeface="+mn-lt"/>
              </a:rPr>
              <a:t>“An enabling text is one that moves beyond a sole cognitive focus—such as skill and strategy development—to include a social, cultural, political, spiritual, or economic focus.”</a:t>
            </a:r>
          </a:p>
          <a:p>
            <a:r>
              <a:rPr lang="en-US" dirty="0">
                <a:latin typeface="+mn-lt"/>
              </a:rPr>
              <a:t>Should include a wide range of texts that honor students’ multiple identities — cultural, personal, community, economic, national/international.</a:t>
            </a:r>
          </a:p>
          <a:p>
            <a:r>
              <a:rPr lang="en-US" dirty="0">
                <a:latin typeface="+mn-lt"/>
              </a:rPr>
              <a:t>Should include a range of authors from various cultural backgrounds. </a:t>
            </a:r>
          </a:p>
          <a:p>
            <a:endParaRPr lang="en-US" dirty="0"/>
          </a:p>
        </p:txBody>
      </p:sp>
      <p:sp>
        <p:nvSpPr>
          <p:cNvPr id="4" name="TextBox 3">
            <a:extLst>
              <a:ext uri="{FF2B5EF4-FFF2-40B4-BE49-F238E27FC236}">
                <a16:creationId xmlns:a16="http://schemas.microsoft.com/office/drawing/2014/main" id="{440C8D4A-D747-8140-81E7-94074750BCB4}"/>
              </a:ext>
            </a:extLst>
          </p:cNvPr>
          <p:cNvSpPr txBox="1"/>
          <p:nvPr/>
        </p:nvSpPr>
        <p:spPr>
          <a:xfrm>
            <a:off x="1079938" y="5738354"/>
            <a:ext cx="2819400" cy="369332"/>
          </a:xfrm>
          <a:prstGeom prst="rect">
            <a:avLst/>
          </a:prstGeom>
          <a:noFill/>
        </p:spPr>
        <p:txBody>
          <a:bodyPr wrap="square" rtlCol="0">
            <a:spAutoFit/>
          </a:bodyPr>
          <a:lstStyle/>
          <a:p>
            <a:r>
              <a:rPr lang="en-US" dirty="0"/>
              <a:t>(Shanahan, 2016)</a:t>
            </a:r>
          </a:p>
        </p:txBody>
      </p:sp>
    </p:spTree>
    <p:extLst>
      <p:ext uri="{BB962C8B-B14F-4D97-AF65-F5344CB8AC3E}">
        <p14:creationId xmlns:p14="http://schemas.microsoft.com/office/powerpoint/2010/main" val="9202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5DEA5-44DD-9742-8937-2DAE31B2E0F2}"/>
              </a:ext>
            </a:extLst>
          </p:cNvPr>
          <p:cNvSpPr>
            <a:spLocks noGrp="1"/>
          </p:cNvSpPr>
          <p:nvPr>
            <p:ph type="title"/>
          </p:nvPr>
        </p:nvSpPr>
        <p:spPr/>
        <p:txBody>
          <a:bodyPr/>
          <a:lstStyle/>
          <a:p>
            <a:r>
              <a:rPr lang="en-US"/>
              <a:t>Must-read texts </a:t>
            </a:r>
          </a:p>
        </p:txBody>
      </p:sp>
      <p:sp>
        <p:nvSpPr>
          <p:cNvPr id="3" name="Content Placeholder 2">
            <a:extLst>
              <a:ext uri="{FF2B5EF4-FFF2-40B4-BE49-F238E27FC236}">
                <a16:creationId xmlns:a16="http://schemas.microsoft.com/office/drawing/2014/main" id="{54B27B3A-3E84-C548-A2B5-A2A78FE3B6A0}"/>
              </a:ext>
            </a:extLst>
          </p:cNvPr>
          <p:cNvSpPr>
            <a:spLocks noGrp="1"/>
          </p:cNvSpPr>
          <p:nvPr>
            <p:ph idx="1"/>
          </p:nvPr>
        </p:nvSpPr>
        <p:spPr/>
        <p:txBody>
          <a:bodyPr/>
          <a:lstStyle/>
          <a:p>
            <a:r>
              <a:rPr lang="en-US" dirty="0">
                <a:latin typeface="+mn-lt"/>
              </a:rPr>
              <a:t>Are intellectually exciting for both students and teachers.</a:t>
            </a:r>
          </a:p>
          <a:p>
            <a:r>
              <a:rPr lang="en-US" dirty="0">
                <a:latin typeface="+mn-lt"/>
              </a:rPr>
              <a:t>Serve as a roadmap and provide apprenticeship.</a:t>
            </a:r>
          </a:p>
          <a:p>
            <a:r>
              <a:rPr lang="en-US" dirty="0">
                <a:latin typeface="+mn-lt"/>
              </a:rPr>
              <a:t>Challenge students cognitively.</a:t>
            </a:r>
          </a:p>
          <a:p>
            <a:r>
              <a:rPr lang="en-US" dirty="0">
                <a:latin typeface="+mn-lt"/>
              </a:rPr>
              <a:t>Help students apply literacy skills and strategies independently.</a:t>
            </a:r>
            <a:endParaRPr lang="en-US" dirty="0"/>
          </a:p>
        </p:txBody>
      </p:sp>
      <p:sp>
        <p:nvSpPr>
          <p:cNvPr id="4" name="TextBox 3">
            <a:extLst>
              <a:ext uri="{FF2B5EF4-FFF2-40B4-BE49-F238E27FC236}">
                <a16:creationId xmlns:a16="http://schemas.microsoft.com/office/drawing/2014/main" id="{C51FDD97-7172-9F4B-80AE-BEAB5C9C88E3}"/>
              </a:ext>
            </a:extLst>
          </p:cNvPr>
          <p:cNvSpPr txBox="1"/>
          <p:nvPr/>
        </p:nvSpPr>
        <p:spPr>
          <a:xfrm>
            <a:off x="1121228" y="5068485"/>
            <a:ext cx="1600200" cy="369332"/>
          </a:xfrm>
          <a:prstGeom prst="rect">
            <a:avLst/>
          </a:prstGeom>
          <a:noFill/>
        </p:spPr>
        <p:txBody>
          <a:bodyPr wrap="square" rtlCol="0">
            <a:spAutoFit/>
          </a:bodyPr>
          <a:lstStyle/>
          <a:p>
            <a:r>
              <a:rPr lang="en-US" dirty="0"/>
              <a:t>(Tatum, 2006)</a:t>
            </a:r>
          </a:p>
        </p:txBody>
      </p:sp>
    </p:spTree>
    <p:extLst>
      <p:ext uri="{BB962C8B-B14F-4D97-AF65-F5344CB8AC3E}">
        <p14:creationId xmlns:p14="http://schemas.microsoft.com/office/powerpoint/2010/main" val="3864860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BD296-2DF4-B345-88E9-E6E0A257111A}"/>
              </a:ext>
            </a:extLst>
          </p:cNvPr>
          <p:cNvSpPr>
            <a:spLocks noGrp="1"/>
          </p:cNvSpPr>
          <p:nvPr>
            <p:ph type="title"/>
          </p:nvPr>
        </p:nvSpPr>
        <p:spPr/>
        <p:txBody>
          <a:bodyPr/>
          <a:lstStyle/>
          <a:p>
            <a:r>
              <a:rPr lang="en-US"/>
              <a:t>Text Selection</a:t>
            </a:r>
          </a:p>
        </p:txBody>
      </p:sp>
      <p:sp>
        <p:nvSpPr>
          <p:cNvPr id="3" name="Content Placeholder 2">
            <a:extLst>
              <a:ext uri="{FF2B5EF4-FFF2-40B4-BE49-F238E27FC236}">
                <a16:creationId xmlns:a16="http://schemas.microsoft.com/office/drawing/2014/main" id="{AB4C4B01-30CB-3146-B601-683A906DC1F8}"/>
              </a:ext>
            </a:extLst>
          </p:cNvPr>
          <p:cNvSpPr>
            <a:spLocks noGrp="1"/>
          </p:cNvSpPr>
          <p:nvPr>
            <p:ph idx="1"/>
          </p:nvPr>
        </p:nvSpPr>
        <p:spPr>
          <a:xfrm>
            <a:off x="838200" y="1615638"/>
            <a:ext cx="10292255" cy="4764361"/>
          </a:xfrm>
        </p:spPr>
        <p:txBody>
          <a:bodyPr>
            <a:normAutofit fontScale="55000" lnSpcReduction="20000"/>
          </a:bodyPr>
          <a:lstStyle/>
          <a:p>
            <a:pPr marL="0" indent="0">
              <a:buNone/>
            </a:pPr>
            <a:r>
              <a:rPr lang="en-US" dirty="0">
                <a:latin typeface="+mn-lt"/>
              </a:rPr>
              <a:t>Text Selection Considerations: </a:t>
            </a:r>
          </a:p>
          <a:p>
            <a:pPr marL="0" indent="0">
              <a:buNone/>
            </a:pPr>
            <a:r>
              <a:rPr lang="en-US" b="1" dirty="0">
                <a:latin typeface="+mn-lt"/>
              </a:rPr>
              <a:t>COMPLEXITY </a:t>
            </a:r>
            <a:endParaRPr lang="en-US" dirty="0">
              <a:latin typeface="+mn-lt"/>
            </a:endParaRPr>
          </a:p>
          <a:p>
            <a:r>
              <a:rPr lang="en-US" dirty="0">
                <a:latin typeface="+mn-lt"/>
              </a:rPr>
              <a:t>Word length or frequency, sentence length, and text cohesion as well as levels of meaning, purpose, structure, language features (such as conventionality and clarity) and knowledge demands. </a:t>
            </a:r>
          </a:p>
          <a:p>
            <a:pPr marL="0" indent="0">
              <a:buNone/>
            </a:pPr>
            <a:r>
              <a:rPr lang="en-US" b="1" dirty="0">
                <a:latin typeface="+mn-lt"/>
              </a:rPr>
              <a:t>DIVERSITY AND REPRESENTATION </a:t>
            </a:r>
            <a:endParaRPr lang="en-US" dirty="0">
              <a:latin typeface="+mn-lt"/>
            </a:endParaRPr>
          </a:p>
          <a:p>
            <a:r>
              <a:rPr lang="en-US" dirty="0">
                <a:latin typeface="+mn-lt"/>
              </a:rPr>
              <a:t>The ways in which the author and characters in a text include diverse voices in the curriculum. </a:t>
            </a:r>
          </a:p>
          <a:p>
            <a:pPr marL="0" indent="0">
              <a:buNone/>
            </a:pPr>
            <a:r>
              <a:rPr lang="en-US" b="1" dirty="0">
                <a:latin typeface="+mn-lt"/>
              </a:rPr>
              <a:t>CRITICAL LITERACY </a:t>
            </a:r>
            <a:endParaRPr lang="en-US" dirty="0">
              <a:latin typeface="+mn-lt"/>
            </a:endParaRPr>
          </a:p>
          <a:p>
            <a:r>
              <a:rPr lang="en-US" dirty="0">
                <a:latin typeface="+mn-lt"/>
              </a:rPr>
              <a:t>Critical literacy teaches readers to actively and reflectively engage with texts. These skills allow readers to interpret messages and challenge the power relationships found within those messages and question social norms and institutions. </a:t>
            </a:r>
          </a:p>
          <a:p>
            <a:pPr marL="0" indent="0">
              <a:buNone/>
            </a:pPr>
            <a:r>
              <a:rPr lang="en-US" b="1" dirty="0">
                <a:latin typeface="+mn-lt"/>
              </a:rPr>
              <a:t>READER AND TASK CONSIDERATIONS </a:t>
            </a:r>
            <a:endParaRPr lang="en-US" dirty="0">
              <a:latin typeface="+mn-lt"/>
            </a:endParaRPr>
          </a:p>
          <a:p>
            <a:r>
              <a:rPr lang="en-US" dirty="0">
                <a:latin typeface="+mn-lt"/>
              </a:rPr>
              <a:t>Culturally responsive text selection includes finding texts that both reflect your students’ identities, experiences, and motivations (mirrors) and provide insight into the identities, experiences, and motivations of others (windows). Texts should act as windows or mirrors and help meet established learning goals. </a:t>
            </a:r>
          </a:p>
          <a:p>
            <a:endParaRPr lang="en-US" dirty="0"/>
          </a:p>
        </p:txBody>
      </p:sp>
    </p:spTree>
    <p:extLst>
      <p:ext uri="{BB962C8B-B14F-4D97-AF65-F5344CB8AC3E}">
        <p14:creationId xmlns:p14="http://schemas.microsoft.com/office/powerpoint/2010/main" val="1038536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7441FE-6980-634A-A196-91820A7AED36}"/>
              </a:ext>
            </a:extLst>
          </p:cNvPr>
          <p:cNvSpPr>
            <a:spLocks noGrp="1"/>
          </p:cNvSpPr>
          <p:nvPr>
            <p:ph type="title"/>
          </p:nvPr>
        </p:nvSpPr>
        <p:spPr>
          <a:xfrm>
            <a:off x="831850" y="947352"/>
            <a:ext cx="10515600" cy="2852737"/>
          </a:xfrm>
        </p:spPr>
        <p:txBody>
          <a:bodyPr/>
          <a:lstStyle/>
          <a:p>
            <a:r>
              <a:rPr lang="en-US" dirty="0">
                <a:latin typeface="+mn-lt"/>
              </a:rPr>
              <a:t>Culturally relevant education implementation</a:t>
            </a:r>
          </a:p>
        </p:txBody>
      </p:sp>
      <p:pic>
        <p:nvPicPr>
          <p:cNvPr id="6" name="Picture 5">
            <a:extLst>
              <a:ext uri="{FF2B5EF4-FFF2-40B4-BE49-F238E27FC236}">
                <a16:creationId xmlns:a16="http://schemas.microsoft.com/office/drawing/2014/main" id="{1294CE94-CFDB-0644-9595-011249107B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43" r="994"/>
          <a:stretch/>
        </p:blipFill>
        <p:spPr>
          <a:xfrm>
            <a:off x="4451350" y="3800089"/>
            <a:ext cx="3276600" cy="2355400"/>
          </a:xfrm>
          <a:prstGeom prst="rect">
            <a:avLst/>
          </a:prstGeom>
        </p:spPr>
      </p:pic>
    </p:spTree>
    <p:extLst>
      <p:ext uri="{BB962C8B-B14F-4D97-AF65-F5344CB8AC3E}">
        <p14:creationId xmlns:p14="http://schemas.microsoft.com/office/powerpoint/2010/main" val="3717633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CA822-3946-9144-B2A8-CF1FA63C9D45}"/>
              </a:ext>
            </a:extLst>
          </p:cNvPr>
          <p:cNvSpPr>
            <a:spLocks noGrp="1"/>
          </p:cNvSpPr>
          <p:nvPr>
            <p:ph type="title"/>
          </p:nvPr>
        </p:nvSpPr>
        <p:spPr/>
        <p:txBody>
          <a:bodyPr/>
          <a:lstStyle/>
          <a:p>
            <a:r>
              <a:rPr lang="en-US"/>
              <a:t>Activity #4</a:t>
            </a:r>
          </a:p>
        </p:txBody>
      </p:sp>
      <p:sp>
        <p:nvSpPr>
          <p:cNvPr id="3" name="Content Placeholder 2">
            <a:extLst>
              <a:ext uri="{FF2B5EF4-FFF2-40B4-BE49-F238E27FC236}">
                <a16:creationId xmlns:a16="http://schemas.microsoft.com/office/drawing/2014/main" id="{7C785E57-1DBB-AE42-970C-F424A133689A}"/>
              </a:ext>
            </a:extLst>
          </p:cNvPr>
          <p:cNvSpPr>
            <a:spLocks noGrp="1"/>
          </p:cNvSpPr>
          <p:nvPr>
            <p:ph idx="1"/>
          </p:nvPr>
        </p:nvSpPr>
        <p:spPr/>
        <p:txBody>
          <a:bodyPr/>
          <a:lstStyle/>
          <a:p>
            <a:r>
              <a:rPr lang="en-US" dirty="0">
                <a:latin typeface="+mn-lt"/>
              </a:rPr>
              <a:t>Consider your future classroom setting. Use the resource below (or others) to choose five culturally responsive texts for students.</a:t>
            </a:r>
          </a:p>
          <a:p>
            <a:r>
              <a:rPr lang="en-US" dirty="0">
                <a:latin typeface="+mn-lt"/>
              </a:rPr>
              <a:t>Use the handout to note the name of the text and why it is culturally responsive.</a:t>
            </a:r>
          </a:p>
          <a:p>
            <a:r>
              <a:rPr lang="en-US" dirty="0">
                <a:latin typeface="+mn-lt"/>
              </a:rPr>
              <a:t>Perspective Text Resources </a:t>
            </a:r>
            <a:r>
              <a:rPr lang="en-US" dirty="0">
                <a:latin typeface="+mn-lt"/>
                <a:hlinkClick r:id="rId3"/>
              </a:rPr>
              <a:t>https://www.tolerance.org/classroom-resources/texts</a:t>
            </a:r>
            <a:endParaRPr lang="en-US" dirty="0">
              <a:latin typeface="+mn-lt"/>
            </a:endParaRPr>
          </a:p>
        </p:txBody>
      </p:sp>
    </p:spTree>
    <p:extLst>
      <p:ext uri="{BB962C8B-B14F-4D97-AF65-F5344CB8AC3E}">
        <p14:creationId xmlns:p14="http://schemas.microsoft.com/office/powerpoint/2010/main" val="2485978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8611-7F5E-AE4F-8B1C-9C005AAC506F}"/>
              </a:ext>
            </a:extLst>
          </p:cNvPr>
          <p:cNvSpPr>
            <a:spLocks noGrp="1"/>
          </p:cNvSpPr>
          <p:nvPr>
            <p:ph type="title"/>
          </p:nvPr>
        </p:nvSpPr>
        <p:spPr/>
        <p:txBody>
          <a:bodyPr/>
          <a:lstStyle/>
          <a:p>
            <a:r>
              <a:rPr lang="en-US"/>
              <a:t>CRE in Math</a:t>
            </a:r>
          </a:p>
        </p:txBody>
      </p:sp>
    </p:spTree>
    <p:extLst>
      <p:ext uri="{BB962C8B-B14F-4D97-AF65-F5344CB8AC3E}">
        <p14:creationId xmlns:p14="http://schemas.microsoft.com/office/powerpoint/2010/main" val="2039730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DAE6-5695-4D43-BED2-9EBB76779060}"/>
              </a:ext>
            </a:extLst>
          </p:cNvPr>
          <p:cNvSpPr>
            <a:spLocks noGrp="1"/>
          </p:cNvSpPr>
          <p:nvPr>
            <p:ph type="title"/>
          </p:nvPr>
        </p:nvSpPr>
        <p:spPr/>
        <p:txBody>
          <a:bodyPr/>
          <a:lstStyle/>
          <a:p>
            <a:r>
              <a:rPr lang="en-US">
                <a:ea typeface="ＭＳ Ｐゴシック" charset="0"/>
                <a:cs typeface="ＭＳ Ｐゴシック" charset="0"/>
              </a:rPr>
              <a:t>Culturally Relevant Mathematics Pedagogy </a:t>
            </a:r>
            <a:endParaRPr lang="en-US"/>
          </a:p>
        </p:txBody>
      </p:sp>
      <p:sp>
        <p:nvSpPr>
          <p:cNvPr id="3" name="Content Placeholder 2">
            <a:extLst>
              <a:ext uri="{FF2B5EF4-FFF2-40B4-BE49-F238E27FC236}">
                <a16:creationId xmlns:a16="http://schemas.microsoft.com/office/drawing/2014/main" id="{0D2B7C31-4437-7D47-BF63-A836B77D758B}"/>
              </a:ext>
            </a:extLst>
          </p:cNvPr>
          <p:cNvSpPr>
            <a:spLocks noGrp="1"/>
          </p:cNvSpPr>
          <p:nvPr>
            <p:ph idx="1"/>
          </p:nvPr>
        </p:nvSpPr>
        <p:spPr/>
        <p:txBody>
          <a:bodyPr vert="horz" lIns="91440" tIns="45720" rIns="91440" bIns="45720" rtlCol="0" anchor="t">
            <a:normAutofit/>
          </a:bodyPr>
          <a:lstStyle/>
          <a:p>
            <a:pPr marL="0" indent="0" algn="ctr">
              <a:buNone/>
            </a:pPr>
            <a:r>
              <a:rPr lang="en-US" i="1" dirty="0">
                <a:latin typeface="+mn-lt"/>
                <a:ea typeface="ＭＳ Ｐゴシック"/>
                <a:cs typeface="ＭＳ Ｐゴシック" charset="0"/>
              </a:rPr>
              <a:t>“CRMT [culturally relevant math teaching] involves a set of specific pedagogical knowledge, dispositions, and practices that foster mathematical thinking, cultural and linguistic funds of knowledge, and issues of power and social justice in mathematics education.” </a:t>
            </a:r>
            <a:br>
              <a:rPr lang="en-US" i="1" dirty="0">
                <a:latin typeface="+mn-lt"/>
                <a:ea typeface="ＭＳ Ｐゴシック"/>
                <a:cs typeface="ＭＳ Ｐゴシック" charset="0"/>
              </a:rPr>
            </a:br>
            <a:r>
              <a:rPr lang="en-US" i="1" dirty="0">
                <a:latin typeface="+mn-lt"/>
                <a:ea typeface="ＭＳ Ｐゴシック"/>
                <a:cs typeface="ＭＳ Ｐゴシック" charset="0"/>
              </a:rPr>
              <a:t>(</a:t>
            </a:r>
            <a:r>
              <a:rPr lang="en-US" i="1" dirty="0">
                <a:latin typeface="+mn-lt"/>
                <a:ea typeface="ＭＳ Ｐゴシック"/>
                <a:cs typeface="Calibri"/>
              </a:rPr>
              <a:t>Aguirre &amp; Zavala, 2013, p</a:t>
            </a:r>
            <a:r>
              <a:rPr lang="en-US" i="1" dirty="0">
                <a:latin typeface="+mn-lt"/>
                <a:ea typeface="ＭＳ Ｐゴシック"/>
                <a:cs typeface="ＭＳ Ｐゴシック" charset="0"/>
              </a:rPr>
              <a:t>.114)</a:t>
            </a:r>
            <a:endParaRPr lang="en-US" i="1" dirty="0">
              <a:latin typeface="+mn-lt"/>
              <a:ea typeface="ＭＳ Ｐゴシック"/>
              <a:cs typeface="Calibri"/>
            </a:endParaRPr>
          </a:p>
        </p:txBody>
      </p:sp>
    </p:spTree>
    <p:extLst>
      <p:ext uri="{BB962C8B-B14F-4D97-AF65-F5344CB8AC3E}">
        <p14:creationId xmlns:p14="http://schemas.microsoft.com/office/powerpoint/2010/main" val="1640171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2EA7D-7586-2A4F-BB68-8B1F058DAA07}"/>
              </a:ext>
            </a:extLst>
          </p:cNvPr>
          <p:cNvSpPr>
            <a:spLocks noGrp="1"/>
          </p:cNvSpPr>
          <p:nvPr>
            <p:ph type="title"/>
          </p:nvPr>
        </p:nvSpPr>
        <p:spPr/>
        <p:txBody>
          <a:bodyPr/>
          <a:lstStyle/>
          <a:p>
            <a:r>
              <a:rPr lang="en-US"/>
              <a:t>Why CRT is needed in math instruction </a:t>
            </a:r>
          </a:p>
        </p:txBody>
      </p:sp>
      <p:sp>
        <p:nvSpPr>
          <p:cNvPr id="3" name="Content Placeholder 2">
            <a:extLst>
              <a:ext uri="{FF2B5EF4-FFF2-40B4-BE49-F238E27FC236}">
                <a16:creationId xmlns:a16="http://schemas.microsoft.com/office/drawing/2014/main" id="{7BB67783-44A9-C143-A959-8009493741CE}"/>
              </a:ext>
            </a:extLst>
          </p:cNvPr>
          <p:cNvSpPr>
            <a:spLocks noGrp="1"/>
          </p:cNvSpPr>
          <p:nvPr>
            <p:ph idx="1"/>
          </p:nvPr>
        </p:nvSpPr>
        <p:spPr/>
        <p:txBody>
          <a:bodyPr/>
          <a:lstStyle/>
          <a:p>
            <a:r>
              <a:rPr lang="en-US" dirty="0">
                <a:latin typeface="+mn-lt"/>
              </a:rPr>
              <a:t>Math plays a prominent role in the elementary curriculum and can be a gatekeeper (Martin, Gholson, &amp; Leonard, 2010) to advancement and higher level courses. </a:t>
            </a:r>
          </a:p>
          <a:p>
            <a:r>
              <a:rPr lang="en-US" dirty="0">
                <a:latin typeface="+mn-lt"/>
              </a:rPr>
              <a:t>Teachers often see math as a “neutral” subject that is both culture and language free, rather than drawing on cultural contexts and experiences (Gutierrez, 2007; Tate, 1995).</a:t>
            </a:r>
          </a:p>
          <a:p>
            <a:pPr marL="0" indent="0">
              <a:buNone/>
            </a:pPr>
            <a:endParaRPr lang="en-US" dirty="0"/>
          </a:p>
        </p:txBody>
      </p:sp>
    </p:spTree>
    <p:extLst>
      <p:ext uri="{BB962C8B-B14F-4D97-AF65-F5344CB8AC3E}">
        <p14:creationId xmlns:p14="http://schemas.microsoft.com/office/powerpoint/2010/main" val="494332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E5D85-2683-D244-AC7C-1E2D376A8AE5}"/>
              </a:ext>
            </a:extLst>
          </p:cNvPr>
          <p:cNvSpPr>
            <a:spLocks noGrp="1"/>
          </p:cNvSpPr>
          <p:nvPr>
            <p:ph type="title"/>
          </p:nvPr>
        </p:nvSpPr>
        <p:spPr/>
        <p:txBody>
          <a:bodyPr/>
          <a:lstStyle/>
          <a:p>
            <a:r>
              <a:rPr lang="en-US"/>
              <a:t>CR Math Instruction</a:t>
            </a:r>
          </a:p>
        </p:txBody>
      </p:sp>
      <p:sp>
        <p:nvSpPr>
          <p:cNvPr id="3" name="Content Placeholder 2">
            <a:extLst>
              <a:ext uri="{FF2B5EF4-FFF2-40B4-BE49-F238E27FC236}">
                <a16:creationId xmlns:a16="http://schemas.microsoft.com/office/drawing/2014/main" id="{09842111-EDB6-0148-A585-568B22BF426B}"/>
              </a:ext>
            </a:extLst>
          </p:cNvPr>
          <p:cNvSpPr>
            <a:spLocks noGrp="1"/>
          </p:cNvSpPr>
          <p:nvPr>
            <p:ph idx="1"/>
          </p:nvPr>
        </p:nvSpPr>
        <p:spPr/>
        <p:txBody>
          <a:bodyPr/>
          <a:lstStyle/>
          <a:p>
            <a:pPr marL="0" indent="0">
              <a:buNone/>
            </a:pPr>
            <a:r>
              <a:rPr lang="en-US" dirty="0">
                <a:latin typeface="+mn-lt"/>
              </a:rPr>
              <a:t>Three tenets of culturally relevant mathematics pedagogy:</a:t>
            </a:r>
          </a:p>
          <a:p>
            <a:r>
              <a:rPr lang="en-US" dirty="0">
                <a:latin typeface="+mn-lt"/>
              </a:rPr>
              <a:t>Mathematics teaching that results in a deeper conceptual understanding.</a:t>
            </a:r>
          </a:p>
          <a:p>
            <a:r>
              <a:rPr lang="en-US" dirty="0">
                <a:latin typeface="+mn-lt"/>
              </a:rPr>
              <a:t> Instruction focused on the experiences of the learners.</a:t>
            </a:r>
          </a:p>
          <a:p>
            <a:r>
              <a:rPr lang="en-US" dirty="0">
                <a:latin typeface="+mn-lt"/>
              </a:rPr>
              <a:t>Development of a more critical consciousness relative to mathematics (Rubel, 2010).</a:t>
            </a:r>
          </a:p>
          <a:p>
            <a:pPr marL="0" indent="0">
              <a:buNone/>
            </a:pPr>
            <a:endParaRPr lang="en-US" dirty="0"/>
          </a:p>
        </p:txBody>
      </p:sp>
    </p:spTree>
    <p:extLst>
      <p:ext uri="{BB962C8B-B14F-4D97-AF65-F5344CB8AC3E}">
        <p14:creationId xmlns:p14="http://schemas.microsoft.com/office/powerpoint/2010/main" val="2497461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2AFED-BF58-48E2-9A33-E42CDCC9E237}"/>
              </a:ext>
            </a:extLst>
          </p:cNvPr>
          <p:cNvSpPr>
            <a:spLocks noGrp="1"/>
          </p:cNvSpPr>
          <p:nvPr>
            <p:ph type="title"/>
          </p:nvPr>
        </p:nvSpPr>
        <p:spPr/>
        <p:txBody>
          <a:bodyPr/>
          <a:lstStyle/>
          <a:p>
            <a:r>
              <a:rPr lang="en-US">
                <a:cs typeface="Calibri Light"/>
              </a:rPr>
              <a:t>CR Math Instruction</a:t>
            </a:r>
            <a:endParaRPr lang="en-US"/>
          </a:p>
        </p:txBody>
      </p:sp>
      <p:graphicFrame>
        <p:nvGraphicFramePr>
          <p:cNvPr id="4" name="Diagram 4">
            <a:extLst>
              <a:ext uri="{FF2B5EF4-FFF2-40B4-BE49-F238E27FC236}">
                <a16:creationId xmlns:a16="http://schemas.microsoft.com/office/drawing/2014/main" id="{C30C084A-9E01-4B9B-B313-7A509253E03D}"/>
              </a:ext>
            </a:extLst>
          </p:cNvPr>
          <p:cNvGraphicFramePr>
            <a:graphicFrameLocks noGrp="1"/>
          </p:cNvGraphicFramePr>
          <p:nvPr>
            <p:ph idx="1"/>
            <p:extLst/>
          </p:nvPr>
        </p:nvGraphicFramePr>
        <p:xfrm>
          <a:off x="427894" y="1298088"/>
          <a:ext cx="11500336" cy="5195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14F0B0CC-A574-4434-9D64-5000D4E0A55E}"/>
              </a:ext>
            </a:extLst>
          </p:cNvPr>
          <p:cNvGraphicFramePr/>
          <p:nvPr>
            <p:extLst>
              <p:ext uri="{D42A27DB-BD31-4B8C-83A1-F6EECF244321}">
                <p14:modId xmlns:p14="http://schemas.microsoft.com/office/powerpoint/2010/main" val="3783243984"/>
              </p:ext>
            </p:extLst>
          </p:nvPr>
        </p:nvGraphicFramePr>
        <p:xfrm>
          <a:off x="2248568" y="1077813"/>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5484322E-4819-43AF-981D-6B26BED173B7}"/>
              </a:ext>
            </a:extLst>
          </p:cNvPr>
          <p:cNvSpPr txBox="1"/>
          <p:nvPr/>
        </p:nvSpPr>
        <p:spPr>
          <a:xfrm>
            <a:off x="9348537" y="6364705"/>
            <a:ext cx="2579693" cy="307777"/>
          </a:xfrm>
          <a:prstGeom prst="rect">
            <a:avLst/>
          </a:prstGeom>
          <a:noFill/>
        </p:spPr>
        <p:txBody>
          <a:bodyPr wrap="square" rtlCol="0">
            <a:spAutoFit/>
          </a:bodyPr>
          <a:lstStyle/>
          <a:p>
            <a:r>
              <a:rPr lang="en-US" sz="1400" dirty="0"/>
              <a:t>Aguirre &amp; Zavala, 2013</a:t>
            </a:r>
          </a:p>
        </p:txBody>
      </p:sp>
    </p:spTree>
    <p:extLst>
      <p:ext uri="{BB962C8B-B14F-4D97-AF65-F5344CB8AC3E}">
        <p14:creationId xmlns:p14="http://schemas.microsoft.com/office/powerpoint/2010/main" val="188168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875E8-A897-AF45-87C1-21999EAFB129}"/>
              </a:ext>
            </a:extLst>
          </p:cNvPr>
          <p:cNvSpPr>
            <a:spLocks noGrp="1"/>
          </p:cNvSpPr>
          <p:nvPr>
            <p:ph type="title"/>
          </p:nvPr>
        </p:nvSpPr>
        <p:spPr/>
        <p:txBody>
          <a:bodyPr/>
          <a:lstStyle/>
          <a:p>
            <a:r>
              <a:rPr lang="en-US"/>
              <a:t>CR Math Instruction</a:t>
            </a:r>
          </a:p>
        </p:txBody>
      </p:sp>
      <p:sp>
        <p:nvSpPr>
          <p:cNvPr id="3" name="Content Placeholder 2">
            <a:extLst>
              <a:ext uri="{FF2B5EF4-FFF2-40B4-BE49-F238E27FC236}">
                <a16:creationId xmlns:a16="http://schemas.microsoft.com/office/drawing/2014/main" id="{92D37C8C-6F7E-FC4F-873A-C42A5C2BEDCA}"/>
              </a:ext>
            </a:extLst>
          </p:cNvPr>
          <p:cNvSpPr>
            <a:spLocks noGrp="1"/>
          </p:cNvSpPr>
          <p:nvPr>
            <p:ph idx="1"/>
          </p:nvPr>
        </p:nvSpPr>
        <p:spPr/>
        <p:txBody>
          <a:bodyPr/>
          <a:lstStyle/>
          <a:p>
            <a:r>
              <a:rPr lang="en-US">
                <a:latin typeface="+mn-lt"/>
              </a:rPr>
              <a:t>Language development</a:t>
            </a:r>
          </a:p>
          <a:p>
            <a:r>
              <a:rPr lang="en-US">
                <a:latin typeface="+mn-lt"/>
              </a:rPr>
              <a:t>Making connections</a:t>
            </a:r>
          </a:p>
          <a:p>
            <a:pPr lvl="1"/>
            <a:r>
              <a:rPr lang="en-US">
                <a:latin typeface="+mn-lt"/>
              </a:rPr>
              <a:t>Involve students in the process</a:t>
            </a:r>
          </a:p>
          <a:p>
            <a:pPr lvl="1"/>
            <a:r>
              <a:rPr lang="en-US">
                <a:latin typeface="+mn-lt"/>
              </a:rPr>
              <a:t>Connect to student life experiences</a:t>
            </a:r>
          </a:p>
          <a:p>
            <a:pPr lvl="1"/>
            <a:r>
              <a:rPr lang="en-US">
                <a:latin typeface="+mn-lt"/>
              </a:rPr>
              <a:t>Draw on funds of knowledge (background information)</a:t>
            </a:r>
          </a:p>
          <a:p>
            <a:pPr marL="0" indent="0">
              <a:buNone/>
            </a:pPr>
            <a:endParaRPr lang="en-US">
              <a:latin typeface="+mn-lt"/>
            </a:endParaRPr>
          </a:p>
        </p:txBody>
      </p:sp>
    </p:spTree>
    <p:extLst>
      <p:ext uri="{BB962C8B-B14F-4D97-AF65-F5344CB8AC3E}">
        <p14:creationId xmlns:p14="http://schemas.microsoft.com/office/powerpoint/2010/main" val="1387329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680BE-113C-964D-9941-3ED34B6190B4}"/>
              </a:ext>
            </a:extLst>
          </p:cNvPr>
          <p:cNvSpPr>
            <a:spLocks noGrp="1"/>
          </p:cNvSpPr>
          <p:nvPr>
            <p:ph type="title"/>
          </p:nvPr>
        </p:nvSpPr>
        <p:spPr/>
        <p:txBody>
          <a:bodyPr/>
          <a:lstStyle/>
          <a:p>
            <a:r>
              <a:rPr lang="en-US"/>
              <a:t>Language Development</a:t>
            </a:r>
          </a:p>
        </p:txBody>
      </p:sp>
      <p:sp>
        <p:nvSpPr>
          <p:cNvPr id="3" name="Content Placeholder 2">
            <a:extLst>
              <a:ext uri="{FF2B5EF4-FFF2-40B4-BE49-F238E27FC236}">
                <a16:creationId xmlns:a16="http://schemas.microsoft.com/office/drawing/2014/main" id="{B0480ECE-A882-3741-8DF6-8120106919B3}"/>
              </a:ext>
            </a:extLst>
          </p:cNvPr>
          <p:cNvSpPr>
            <a:spLocks noGrp="1"/>
          </p:cNvSpPr>
          <p:nvPr>
            <p:ph idx="1"/>
          </p:nvPr>
        </p:nvSpPr>
        <p:spPr/>
        <p:txBody>
          <a:bodyPr>
            <a:normAutofit fontScale="77500" lnSpcReduction="20000"/>
          </a:bodyPr>
          <a:lstStyle/>
          <a:p>
            <a:r>
              <a:rPr lang="en-US" dirty="0">
                <a:latin typeface="+mn-lt"/>
              </a:rPr>
              <a:t>Orchestrate classroom discussions in ways that support acquisition of mathematics concepts and language development (Smith &amp; Stein, 2011).</a:t>
            </a:r>
          </a:p>
          <a:p>
            <a:r>
              <a:rPr lang="en-US" dirty="0">
                <a:latin typeface="+mn-lt"/>
              </a:rPr>
              <a:t>Ensure that all students, especially ELLs, have opportunities to speak, write, read, and listen in mathematics classes. </a:t>
            </a:r>
          </a:p>
          <a:p>
            <a:r>
              <a:rPr lang="en-US" dirty="0">
                <a:latin typeface="+mn-lt"/>
              </a:rPr>
              <a:t>Provide appropriate linguistic support and encourage and offer corrective feedback.</a:t>
            </a:r>
          </a:p>
          <a:p>
            <a:r>
              <a:rPr lang="en-US" dirty="0">
                <a:latin typeface="+mn-lt"/>
              </a:rPr>
              <a:t>Consider this resource: Smith, M. S., &amp; Stein, M. K. (2011). </a:t>
            </a:r>
            <a:r>
              <a:rPr lang="en-US" i="1" dirty="0">
                <a:latin typeface="+mn-lt"/>
              </a:rPr>
              <a:t>5 practices for orchestrating productive mathematics discussions</a:t>
            </a:r>
            <a:r>
              <a:rPr lang="en-US" dirty="0">
                <a:latin typeface="+mn-lt"/>
              </a:rPr>
              <a:t>. Reston, VA: National Council of Teachers of Mathematics</a:t>
            </a:r>
          </a:p>
          <a:p>
            <a:r>
              <a:rPr lang="en-US" dirty="0">
                <a:latin typeface="+mn-lt"/>
                <a:hlinkClick r:id="rId3"/>
              </a:rPr>
              <a:t>https://www.baltimorecityschools.org/cms/lib/MD01001351/Centricity/Domain/8555/let%20them%20talk.pdf</a:t>
            </a:r>
            <a:r>
              <a:rPr lang="en-US" dirty="0">
                <a:latin typeface="+mn-lt"/>
              </a:rPr>
              <a:t> </a:t>
            </a:r>
          </a:p>
          <a:p>
            <a:endParaRPr lang="en-US" dirty="0"/>
          </a:p>
        </p:txBody>
      </p:sp>
    </p:spTree>
    <p:extLst>
      <p:ext uri="{BB962C8B-B14F-4D97-AF65-F5344CB8AC3E}">
        <p14:creationId xmlns:p14="http://schemas.microsoft.com/office/powerpoint/2010/main" val="2653045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445DF-CFFA-AF42-9F8B-BBD982D80174}"/>
              </a:ext>
            </a:extLst>
          </p:cNvPr>
          <p:cNvSpPr>
            <a:spLocks noGrp="1"/>
          </p:cNvSpPr>
          <p:nvPr>
            <p:ph type="title"/>
          </p:nvPr>
        </p:nvSpPr>
        <p:spPr/>
        <p:txBody>
          <a:bodyPr/>
          <a:lstStyle/>
          <a:p>
            <a:r>
              <a:rPr lang="en-US"/>
              <a:t>Funds of Knowledge</a:t>
            </a:r>
          </a:p>
        </p:txBody>
      </p:sp>
      <p:sp>
        <p:nvSpPr>
          <p:cNvPr id="3" name="Content Placeholder 2">
            <a:extLst>
              <a:ext uri="{FF2B5EF4-FFF2-40B4-BE49-F238E27FC236}">
                <a16:creationId xmlns:a16="http://schemas.microsoft.com/office/drawing/2014/main" id="{EF187511-2384-4B48-BAF0-48F913C4998D}"/>
              </a:ext>
            </a:extLst>
          </p:cNvPr>
          <p:cNvSpPr>
            <a:spLocks noGrp="1"/>
          </p:cNvSpPr>
          <p:nvPr>
            <p:ph idx="1"/>
          </p:nvPr>
        </p:nvSpPr>
        <p:spPr/>
        <p:txBody>
          <a:bodyPr/>
          <a:lstStyle/>
          <a:p>
            <a:r>
              <a:rPr lang="en-US">
                <a:latin typeface="+mn-lt"/>
              </a:rPr>
              <a:t>Strengths-based perspective</a:t>
            </a:r>
          </a:p>
          <a:p>
            <a:r>
              <a:rPr lang="en-US">
                <a:latin typeface="+mn-lt"/>
                <a:ea typeface="ＭＳ Ｐゴシック" charset="0"/>
                <a:cs typeface="ＭＳ Ｐゴシック" charset="0"/>
              </a:rPr>
              <a:t>Reciprocal exchange of information</a:t>
            </a:r>
          </a:p>
          <a:p>
            <a:pPr lvl="1"/>
            <a:r>
              <a:rPr lang="en-US">
                <a:latin typeface="+mn-lt"/>
              </a:rPr>
              <a:t>Students and families as holders of knowledge</a:t>
            </a:r>
          </a:p>
          <a:p>
            <a:pPr lvl="1"/>
            <a:r>
              <a:rPr lang="en-US">
                <a:latin typeface="+mn-lt"/>
              </a:rPr>
              <a:t>Teachers as partners in learning and “connectors”</a:t>
            </a:r>
          </a:p>
          <a:p>
            <a:endParaRPr lang="en-US">
              <a:latin typeface="+mn-lt"/>
            </a:endParaRPr>
          </a:p>
        </p:txBody>
      </p:sp>
      <p:pic>
        <p:nvPicPr>
          <p:cNvPr id="4" name="Picture 3" descr="A group of people posing for the camera&#10;&#10;Description generated with very high confidence">
            <a:extLst>
              <a:ext uri="{FF2B5EF4-FFF2-40B4-BE49-F238E27FC236}">
                <a16:creationId xmlns:a16="http://schemas.microsoft.com/office/drawing/2014/main" id="{15C9315F-8910-0C49-8E6A-D1A6F97153C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79883" y="3790622"/>
            <a:ext cx="2740520" cy="2521278"/>
          </a:xfrm>
          <a:prstGeom prst="rect">
            <a:avLst/>
          </a:prstGeom>
        </p:spPr>
      </p:pic>
    </p:spTree>
    <p:extLst>
      <p:ext uri="{BB962C8B-B14F-4D97-AF65-F5344CB8AC3E}">
        <p14:creationId xmlns:p14="http://schemas.microsoft.com/office/powerpoint/2010/main" val="28188320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1F333-61C6-3D4C-9947-655D2FBD3060}"/>
              </a:ext>
            </a:extLst>
          </p:cNvPr>
          <p:cNvSpPr>
            <a:spLocks noGrp="1"/>
          </p:cNvSpPr>
          <p:nvPr>
            <p:ph type="title"/>
          </p:nvPr>
        </p:nvSpPr>
        <p:spPr/>
        <p:txBody>
          <a:bodyPr/>
          <a:lstStyle/>
          <a:p>
            <a:r>
              <a:rPr lang="en-US"/>
              <a:t>Math Lesson Planning with CRE in Mind</a:t>
            </a:r>
          </a:p>
        </p:txBody>
      </p:sp>
      <p:sp>
        <p:nvSpPr>
          <p:cNvPr id="3" name="Content Placeholder 2">
            <a:extLst>
              <a:ext uri="{FF2B5EF4-FFF2-40B4-BE49-F238E27FC236}">
                <a16:creationId xmlns:a16="http://schemas.microsoft.com/office/drawing/2014/main" id="{6AA491DE-AC06-B24C-BD56-B0042E631207}"/>
              </a:ext>
            </a:extLst>
          </p:cNvPr>
          <p:cNvSpPr>
            <a:spLocks noGrp="1"/>
          </p:cNvSpPr>
          <p:nvPr>
            <p:ph idx="1"/>
          </p:nvPr>
        </p:nvSpPr>
        <p:spPr/>
        <p:txBody>
          <a:bodyPr/>
          <a:lstStyle/>
          <a:p>
            <a:r>
              <a:rPr lang="en-US" dirty="0">
                <a:latin typeface="+mn-lt"/>
              </a:rPr>
              <a:t>When planning a math lesson, consider integrating the CRE elements throughout your lesson.</a:t>
            </a:r>
            <a:endParaRPr lang="en-US" dirty="0">
              <a:latin typeface="+mn-lt"/>
              <a:hlinkClick r:id="rId3"/>
            </a:endParaRPr>
          </a:p>
          <a:p>
            <a:r>
              <a:rPr lang="en-US" dirty="0">
                <a:latin typeface="+mn-lt"/>
                <a:hlinkClick r:id="rId3"/>
              </a:rPr>
              <a:t>Math Lesson Analysis Tool</a:t>
            </a:r>
            <a:endParaRPr lang="en-US" dirty="0">
              <a:latin typeface="+mn-lt"/>
            </a:endParaRPr>
          </a:p>
          <a:p>
            <a:r>
              <a:rPr lang="en-US" dirty="0">
                <a:latin typeface="+mn-lt"/>
              </a:rPr>
              <a:t>Reflect: Take a moment to become familiar with the tool. How could you use this in your planning process?</a:t>
            </a:r>
          </a:p>
          <a:p>
            <a:endParaRPr lang="en-US" dirty="0">
              <a:latin typeface="+mn-lt"/>
            </a:endParaRPr>
          </a:p>
          <a:p>
            <a:endParaRPr lang="en-US" dirty="0">
              <a:latin typeface="+mn-lt"/>
            </a:endParaRPr>
          </a:p>
        </p:txBody>
      </p:sp>
    </p:spTree>
    <p:extLst>
      <p:ext uri="{BB962C8B-B14F-4D97-AF65-F5344CB8AC3E}">
        <p14:creationId xmlns:p14="http://schemas.microsoft.com/office/powerpoint/2010/main" val="3846619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C5E5-C59F-174C-A639-64E3B90656F7}"/>
              </a:ext>
            </a:extLst>
          </p:cNvPr>
          <p:cNvSpPr>
            <a:spLocks noGrp="1"/>
          </p:cNvSpPr>
          <p:nvPr>
            <p:ph type="title"/>
          </p:nvPr>
        </p:nvSpPr>
        <p:spPr/>
        <p:txBody>
          <a:bodyPr/>
          <a:lstStyle/>
          <a:p>
            <a:r>
              <a:rPr lang="en-US" dirty="0">
                <a:latin typeface="+mn-lt"/>
              </a:rPr>
              <a:t>CRE Brief Overview</a:t>
            </a:r>
          </a:p>
        </p:txBody>
      </p:sp>
      <p:sp>
        <p:nvSpPr>
          <p:cNvPr id="3" name="Content Placeholder 2">
            <a:extLst>
              <a:ext uri="{FF2B5EF4-FFF2-40B4-BE49-F238E27FC236}">
                <a16:creationId xmlns:a16="http://schemas.microsoft.com/office/drawing/2014/main" id="{D590FDA0-ACF5-8241-97C2-29E4DFFD24C0}"/>
              </a:ext>
            </a:extLst>
          </p:cNvPr>
          <p:cNvSpPr>
            <a:spLocks noGrp="1"/>
          </p:cNvSpPr>
          <p:nvPr>
            <p:ph idx="1"/>
          </p:nvPr>
        </p:nvSpPr>
        <p:spPr>
          <a:xfrm>
            <a:off x="838200" y="1488000"/>
            <a:ext cx="10515600" cy="4234212"/>
          </a:xfrm>
        </p:spPr>
        <p:txBody>
          <a:bodyPr>
            <a:normAutofit fontScale="85000" lnSpcReduction="20000"/>
          </a:bodyPr>
          <a:lstStyle/>
          <a:p>
            <a:pPr marL="0" indent="0">
              <a:buNone/>
            </a:pPr>
            <a:r>
              <a:rPr lang="en-US" dirty="0">
                <a:latin typeface="+mn-lt"/>
              </a:rPr>
              <a:t>Culturally relevant education is a comprehensive approach to integrating(Aaronson &amp; </a:t>
            </a:r>
            <a:r>
              <a:rPr lang="en-US">
                <a:latin typeface="+mn-lt"/>
              </a:rPr>
              <a:t>Laughter, 2016; Utley</a:t>
            </a:r>
            <a:r>
              <a:rPr lang="en-US" dirty="0">
                <a:latin typeface="+mn-lt"/>
              </a:rPr>
              <a:t>, </a:t>
            </a:r>
            <a:r>
              <a:rPr lang="en-US" dirty="0" err="1">
                <a:latin typeface="+mn-lt"/>
              </a:rPr>
              <a:t>Obiakor</a:t>
            </a:r>
            <a:r>
              <a:rPr lang="en-US" dirty="0">
                <a:latin typeface="+mn-lt"/>
              </a:rPr>
              <a:t>, &amp; Bakken, 2011):</a:t>
            </a:r>
          </a:p>
          <a:p>
            <a:r>
              <a:rPr lang="en-US" dirty="0">
                <a:latin typeface="+mn-lt"/>
              </a:rPr>
              <a:t>Academic achievement—making learning rigorous, exciting, challenging, and equitable with high standards.</a:t>
            </a:r>
          </a:p>
          <a:p>
            <a:r>
              <a:rPr lang="en-US" dirty="0">
                <a:latin typeface="+mn-lt"/>
              </a:rPr>
              <a:t>Cultural competence—knowing and facilitating the learning process in different cultural and linguistic groups.</a:t>
            </a:r>
          </a:p>
          <a:p>
            <a:r>
              <a:rPr lang="en-US" dirty="0">
                <a:latin typeface="+mn-lt"/>
              </a:rPr>
              <a:t>Sociopolitical consciousness—recognizing and assisting culturally and linguistically diverse (CLD) students in the understanding that education and schooling do not occur in a vacuum (Au, 2009; Gay, 2002; Nieto, Bode, Kang, &amp; </a:t>
            </a:r>
            <a:r>
              <a:rPr lang="en-US" dirty="0" err="1">
                <a:latin typeface="+mn-lt"/>
              </a:rPr>
              <a:t>Raible</a:t>
            </a:r>
            <a:r>
              <a:rPr lang="en-US" dirty="0">
                <a:latin typeface="+mn-lt"/>
              </a:rPr>
              <a:t>, 2008).</a:t>
            </a:r>
          </a:p>
          <a:p>
            <a:pPr marL="0" indent="0">
              <a:buNone/>
            </a:pPr>
            <a:endParaRPr lang="en-US" dirty="0"/>
          </a:p>
        </p:txBody>
      </p:sp>
    </p:spTree>
    <p:extLst>
      <p:ext uri="{BB962C8B-B14F-4D97-AF65-F5344CB8AC3E}">
        <p14:creationId xmlns:p14="http://schemas.microsoft.com/office/powerpoint/2010/main" val="4219456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6F16-866E-4A99-8FD8-B46E2321AA36}"/>
              </a:ext>
            </a:extLst>
          </p:cNvPr>
          <p:cNvSpPr>
            <a:spLocks noGrp="1"/>
          </p:cNvSpPr>
          <p:nvPr>
            <p:ph type="title"/>
          </p:nvPr>
        </p:nvSpPr>
        <p:spPr/>
        <p:txBody>
          <a:bodyPr/>
          <a:lstStyle/>
          <a:p>
            <a:r>
              <a:rPr lang="en-US"/>
              <a:t>Activity:  Reflecting on my math instruction </a:t>
            </a:r>
          </a:p>
        </p:txBody>
      </p:sp>
      <p:sp>
        <p:nvSpPr>
          <p:cNvPr id="3" name="Content Placeholder 2">
            <a:extLst>
              <a:ext uri="{FF2B5EF4-FFF2-40B4-BE49-F238E27FC236}">
                <a16:creationId xmlns:a16="http://schemas.microsoft.com/office/drawing/2014/main" id="{9302F47A-EF2E-4A85-B025-A264D7353C44}"/>
              </a:ext>
            </a:extLst>
          </p:cNvPr>
          <p:cNvSpPr>
            <a:spLocks noGrp="1"/>
          </p:cNvSpPr>
          <p:nvPr>
            <p:ph idx="1"/>
          </p:nvPr>
        </p:nvSpPr>
        <p:spPr/>
        <p:txBody>
          <a:bodyPr>
            <a:normAutofit/>
          </a:bodyPr>
          <a:lstStyle/>
          <a:p>
            <a:r>
              <a:rPr lang="en-US">
                <a:latin typeface="+mn-lt"/>
              </a:rPr>
              <a:t>Analyze one of your recently taught math lesson plans using the tool.</a:t>
            </a:r>
          </a:p>
          <a:p>
            <a:r>
              <a:rPr lang="en-US">
                <a:latin typeface="+mn-lt"/>
              </a:rPr>
              <a:t>Analyze how your lesson plan reflects the six dimensions of culturally responsive instruction.</a:t>
            </a:r>
          </a:p>
          <a:p>
            <a:r>
              <a:rPr lang="en-US">
                <a:latin typeface="+mn-lt"/>
              </a:rPr>
              <a:t>After your analysis, use the guiding questions and the resources in this module to brainstorm with a colleague what adaptions you can make to make the lesson more culturally responsive. </a:t>
            </a:r>
          </a:p>
        </p:txBody>
      </p:sp>
    </p:spTree>
    <p:extLst>
      <p:ext uri="{BB962C8B-B14F-4D97-AF65-F5344CB8AC3E}">
        <p14:creationId xmlns:p14="http://schemas.microsoft.com/office/powerpoint/2010/main" val="10856985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2CD64-50F6-2248-9BC1-A22DE8F6C901}"/>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117ED1C0-766B-284B-B32E-80CC6FC0E4AC}"/>
              </a:ext>
            </a:extLst>
          </p:cNvPr>
          <p:cNvSpPr>
            <a:spLocks noGrp="1"/>
          </p:cNvSpPr>
          <p:nvPr>
            <p:ph idx="1"/>
          </p:nvPr>
        </p:nvSpPr>
        <p:spPr/>
        <p:txBody>
          <a:bodyPr/>
          <a:lstStyle/>
          <a:p>
            <a:pPr marL="457200" indent="-457200"/>
            <a:r>
              <a:rPr lang="en-US">
                <a:latin typeface="+mn-lt"/>
                <a:hlinkClick r:id="rId3"/>
              </a:rPr>
              <a:t>CEEDAR IC on CRE </a:t>
            </a:r>
            <a:endParaRPr lang="en-US">
              <a:latin typeface="+mn-lt"/>
            </a:endParaRPr>
          </a:p>
          <a:p>
            <a:pPr marL="457200" indent="-457200"/>
            <a:r>
              <a:rPr lang="en-US">
                <a:latin typeface="+mn-lt"/>
                <a:hlinkClick r:id="rId4"/>
              </a:rPr>
              <a:t>CEEDAR Evidence Standards</a:t>
            </a:r>
            <a:endParaRPr lang="en-US">
              <a:latin typeface="+mn-lt"/>
            </a:endParaRPr>
          </a:p>
          <a:p>
            <a:pPr marL="457200" indent="-457200"/>
            <a:r>
              <a:rPr lang="en-US">
                <a:latin typeface="+mn-lt"/>
                <a:hlinkClick r:id="rId5"/>
              </a:rPr>
              <a:t>CEEDAR Policy and Practice Brief on Culturally Responsive Teaching </a:t>
            </a:r>
            <a:endParaRPr lang="en-US">
              <a:latin typeface="+mn-lt"/>
            </a:endParaRPr>
          </a:p>
          <a:p>
            <a:endParaRPr lang="en-US"/>
          </a:p>
        </p:txBody>
      </p:sp>
    </p:spTree>
    <p:extLst>
      <p:ext uri="{BB962C8B-B14F-4D97-AF65-F5344CB8AC3E}">
        <p14:creationId xmlns:p14="http://schemas.microsoft.com/office/powerpoint/2010/main" val="888166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7DF9-CAE9-A948-834A-0E8E3A77A9FE}"/>
              </a:ext>
            </a:extLst>
          </p:cNvPr>
          <p:cNvSpPr>
            <a:spLocks noGrp="1"/>
          </p:cNvSpPr>
          <p:nvPr>
            <p:ph type="title"/>
          </p:nvPr>
        </p:nvSpPr>
        <p:spPr/>
        <p:txBody>
          <a:bodyPr/>
          <a:lstStyle/>
          <a:p>
            <a:r>
              <a:rPr lang="en-US" altLang="en-US"/>
              <a:t>HLP Sources</a:t>
            </a:r>
            <a:endParaRPr lang="en-US"/>
          </a:p>
        </p:txBody>
      </p:sp>
      <p:sp>
        <p:nvSpPr>
          <p:cNvPr id="3" name="Content Placeholder 2">
            <a:extLst>
              <a:ext uri="{FF2B5EF4-FFF2-40B4-BE49-F238E27FC236}">
                <a16:creationId xmlns:a16="http://schemas.microsoft.com/office/drawing/2014/main" id="{28BF5966-8533-2844-BD79-B1F1224BA572}"/>
              </a:ext>
            </a:extLst>
          </p:cNvPr>
          <p:cNvSpPr>
            <a:spLocks noGrp="1"/>
          </p:cNvSpPr>
          <p:nvPr>
            <p:ph idx="1"/>
          </p:nvPr>
        </p:nvSpPr>
        <p:spPr/>
        <p:txBody>
          <a:bodyPr/>
          <a:lstStyle/>
          <a:p>
            <a:r>
              <a:rPr lang="en-US" altLang="en-US" b="1">
                <a:latin typeface="+mn-lt"/>
              </a:rPr>
              <a:t>Teaching Works </a:t>
            </a:r>
          </a:p>
          <a:p>
            <a:pPr lvl="1"/>
            <a:r>
              <a:rPr lang="en-US" altLang="en-US" u="sng">
                <a:latin typeface="+mn-lt"/>
                <a:hlinkClick r:id="rId3"/>
              </a:rPr>
              <a:t>http://www.teachingworks.org/work-of-teaching/high-leverage-practices</a:t>
            </a:r>
            <a:r>
              <a:rPr lang="en-US" altLang="en-US">
                <a:latin typeface="+mn-lt"/>
              </a:rPr>
              <a:t> </a:t>
            </a:r>
          </a:p>
          <a:p>
            <a:r>
              <a:rPr lang="en-US" altLang="en-US" b="1">
                <a:latin typeface="+mn-lt"/>
              </a:rPr>
              <a:t>High-Leverage Practices for Special Education Teachers</a:t>
            </a:r>
          </a:p>
          <a:p>
            <a:pPr lvl="1"/>
            <a:r>
              <a:rPr lang="en-US" altLang="en-US">
                <a:latin typeface="+mn-lt"/>
              </a:rPr>
              <a:t>draft document supported by CEC, Professional Standards and Practice Committee of CEC, Teacher Education Division of CEC and CEEDAR</a:t>
            </a:r>
          </a:p>
          <a:p>
            <a:endParaRPr lang="en-US"/>
          </a:p>
        </p:txBody>
      </p:sp>
    </p:spTree>
    <p:extLst>
      <p:ext uri="{BB962C8B-B14F-4D97-AF65-F5344CB8AC3E}">
        <p14:creationId xmlns:p14="http://schemas.microsoft.com/office/powerpoint/2010/main" val="2172781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1D43-BCB5-0F43-A211-8B450F70B11A}"/>
              </a:ext>
            </a:extLst>
          </p:cNvPr>
          <p:cNvSpPr>
            <a:spLocks noGrp="1"/>
          </p:cNvSpPr>
          <p:nvPr>
            <p:ph type="title"/>
          </p:nvPr>
        </p:nvSpPr>
        <p:spPr/>
        <p:txBody>
          <a:bodyPr/>
          <a:lstStyle/>
          <a:p>
            <a:r>
              <a:rPr lang="en-US" altLang="en-US"/>
              <a:t>Additional Resources</a:t>
            </a:r>
            <a:endParaRPr lang="en-US"/>
          </a:p>
        </p:txBody>
      </p:sp>
      <p:sp>
        <p:nvSpPr>
          <p:cNvPr id="3" name="Content Placeholder 2">
            <a:extLst>
              <a:ext uri="{FF2B5EF4-FFF2-40B4-BE49-F238E27FC236}">
                <a16:creationId xmlns:a16="http://schemas.microsoft.com/office/drawing/2014/main" id="{009FCCC7-1F08-DA44-A47B-6D9C0D6A71FC}"/>
              </a:ext>
            </a:extLst>
          </p:cNvPr>
          <p:cNvSpPr>
            <a:spLocks noGrp="1"/>
          </p:cNvSpPr>
          <p:nvPr>
            <p:ph idx="1"/>
          </p:nvPr>
        </p:nvSpPr>
        <p:spPr/>
        <p:txBody>
          <a:bodyPr/>
          <a:lstStyle/>
          <a:p>
            <a:r>
              <a:rPr lang="en-US" altLang="en-US" sz="3600">
                <a:latin typeface="+mn-lt"/>
              </a:rPr>
              <a:t>CEEDAR Center Course Enhancement Modules (CEMs) </a:t>
            </a:r>
            <a:r>
              <a:rPr lang="en-US" altLang="en-US">
                <a:latin typeface="+mn-lt"/>
                <a:hlinkClick r:id="rId2"/>
              </a:rPr>
              <a:t>http://ceedar.education.ufl.edu/cems/</a:t>
            </a:r>
            <a:endParaRPr lang="en-US" altLang="en-US">
              <a:latin typeface="+mn-lt"/>
            </a:endParaRPr>
          </a:p>
          <a:p>
            <a:r>
              <a:rPr lang="en-US" altLang="en-US" sz="3600">
                <a:latin typeface="+mn-lt"/>
              </a:rPr>
              <a:t>CEEDAR Center Innovation Configurations </a:t>
            </a:r>
            <a:r>
              <a:rPr lang="en-US" altLang="en-US">
                <a:latin typeface="+mn-lt"/>
                <a:hlinkClick r:id="rId3"/>
              </a:rPr>
              <a:t>http://ceedar.education.ufl.edu/tools/innovation-configurations/</a:t>
            </a:r>
            <a:endParaRPr lang="en-US" altLang="en-US">
              <a:latin typeface="+mn-lt"/>
            </a:endParaRPr>
          </a:p>
          <a:p>
            <a:r>
              <a:rPr lang="en-US" altLang="en-US" sz="3600">
                <a:latin typeface="+mn-lt"/>
              </a:rPr>
              <a:t>CEEDAR Center Reports </a:t>
            </a:r>
            <a:r>
              <a:rPr lang="en-US" altLang="en-US">
                <a:latin typeface="+mn-lt"/>
                <a:hlinkClick r:id="rId4"/>
              </a:rPr>
              <a:t>http://ceedar.education.ufl.edu/reports/</a:t>
            </a:r>
            <a:endParaRPr lang="en-US" altLang="en-US">
              <a:latin typeface="+mn-lt"/>
            </a:endParaRPr>
          </a:p>
          <a:p>
            <a:endParaRPr lang="en-US"/>
          </a:p>
        </p:txBody>
      </p:sp>
    </p:spTree>
    <p:extLst>
      <p:ext uri="{BB962C8B-B14F-4D97-AF65-F5344CB8AC3E}">
        <p14:creationId xmlns:p14="http://schemas.microsoft.com/office/powerpoint/2010/main" val="3600888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3473-5E00-2149-A9B4-18E310D4B7FA}"/>
              </a:ext>
            </a:extLst>
          </p:cNvPr>
          <p:cNvSpPr>
            <a:spLocks noGrp="1"/>
          </p:cNvSpPr>
          <p:nvPr>
            <p:ph type="title"/>
          </p:nvPr>
        </p:nvSpPr>
        <p:spPr/>
        <p:txBody>
          <a:bodyPr/>
          <a:lstStyle/>
          <a:p>
            <a:r>
              <a:rPr lang="en-US"/>
              <a:t>You Have Completed Part 2</a:t>
            </a:r>
          </a:p>
        </p:txBody>
      </p:sp>
      <p:sp>
        <p:nvSpPr>
          <p:cNvPr id="3" name="Content Placeholder 2">
            <a:extLst>
              <a:ext uri="{FF2B5EF4-FFF2-40B4-BE49-F238E27FC236}">
                <a16:creationId xmlns:a16="http://schemas.microsoft.com/office/drawing/2014/main" id="{9B13D99F-C0E0-6546-8DF8-F38A331FCC53}"/>
              </a:ext>
            </a:extLst>
          </p:cNvPr>
          <p:cNvSpPr>
            <a:spLocks noGrp="1"/>
          </p:cNvSpPr>
          <p:nvPr>
            <p:ph idx="1"/>
          </p:nvPr>
        </p:nvSpPr>
        <p:spPr/>
        <p:txBody>
          <a:bodyPr>
            <a:normAutofit/>
          </a:bodyPr>
          <a:lstStyle/>
          <a:p>
            <a:pPr marL="0" indent="0" algn="ctr">
              <a:buNone/>
            </a:pPr>
            <a:r>
              <a:rPr lang="en-US" sz="5400" dirty="0">
                <a:latin typeface="+mn-lt"/>
              </a:rPr>
              <a:t>This is the end of the </a:t>
            </a:r>
          </a:p>
          <a:p>
            <a:pPr marL="0" indent="0" algn="ctr">
              <a:buNone/>
            </a:pPr>
            <a:r>
              <a:rPr lang="en-US" sz="5400" dirty="0">
                <a:latin typeface="+mn-lt"/>
              </a:rPr>
              <a:t>CRE CEM: Culturally Relevant Education in the Content Areas</a:t>
            </a:r>
          </a:p>
        </p:txBody>
      </p:sp>
    </p:spTree>
    <p:extLst>
      <p:ext uri="{BB962C8B-B14F-4D97-AF65-F5344CB8AC3E}">
        <p14:creationId xmlns:p14="http://schemas.microsoft.com/office/powerpoint/2010/main" val="40441704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0365"/>
            <a:ext cx="10515600" cy="1325563"/>
          </a:xfrm>
        </p:spPr>
        <p:txBody>
          <a:bodyPr/>
          <a:lstStyle/>
          <a:p>
            <a:pPr algn="ctr"/>
            <a:r>
              <a:rPr lang="en-US">
                <a:latin typeface="Gotham Bold" charset="0"/>
                <a:ea typeface="Gotham Bold" charset="0"/>
                <a:cs typeface="Gotham Bold" charset="0"/>
              </a:rPr>
              <a:t>DISCLAIMER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09" y="2441503"/>
            <a:ext cx="1587715" cy="1325459"/>
          </a:xfrm>
          <a:prstGeom prst="rect">
            <a:avLst/>
          </a:prstGeom>
        </p:spPr>
      </p:pic>
      <p:sp>
        <p:nvSpPr>
          <p:cNvPr id="7" name="TextBox 6"/>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ea typeface="Helvetica Neue" charset="0"/>
                <a:cs typeface="Helvetica Neue" charset="0"/>
              </a:rPr>
              <a:t>This content was produced under U.S. Department of Education, Office of Special Education Programs, Award No. H325A120003. David </a:t>
            </a:r>
            <a:r>
              <a:rPr lang="en-US" dirty="0" err="1">
                <a:ea typeface="Helvetica Neue" charset="0"/>
                <a:cs typeface="Helvetica Neue" charset="0"/>
              </a:rPr>
              <a:t>Guardino</a:t>
            </a:r>
            <a:r>
              <a:rPr lang="en-US" dirty="0">
                <a:ea typeface="Helvetica Neue" charset="0"/>
                <a:cs typeface="Helvetica Neue" charset="0"/>
              </a:rPr>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2518666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A3B1-66B3-9948-BEE5-EF268D61C898}"/>
              </a:ext>
            </a:extLst>
          </p:cNvPr>
          <p:cNvSpPr>
            <a:spLocks noGrp="1"/>
          </p:cNvSpPr>
          <p:nvPr>
            <p:ph type="title"/>
          </p:nvPr>
        </p:nvSpPr>
        <p:spPr/>
        <p:txBody>
          <a:bodyPr/>
          <a:lstStyle/>
          <a:p>
            <a:r>
              <a:rPr lang="en-US">
                <a:latin typeface="+mn-lt"/>
              </a:rPr>
              <a:t>Concerns</a:t>
            </a:r>
          </a:p>
        </p:txBody>
      </p:sp>
      <p:sp>
        <p:nvSpPr>
          <p:cNvPr id="3" name="Content Placeholder 2">
            <a:extLst>
              <a:ext uri="{FF2B5EF4-FFF2-40B4-BE49-F238E27FC236}">
                <a16:creationId xmlns:a16="http://schemas.microsoft.com/office/drawing/2014/main" id="{C1909AF0-CB9A-6A47-B900-96B9BEF98285}"/>
              </a:ext>
            </a:extLst>
          </p:cNvPr>
          <p:cNvSpPr>
            <a:spLocks noGrp="1"/>
          </p:cNvSpPr>
          <p:nvPr>
            <p:ph idx="1"/>
          </p:nvPr>
        </p:nvSpPr>
        <p:spPr>
          <a:xfrm>
            <a:off x="838200" y="1178511"/>
            <a:ext cx="10515600" cy="4234212"/>
          </a:xfrm>
        </p:spPr>
        <p:txBody>
          <a:bodyPr/>
          <a:lstStyle/>
          <a:p>
            <a:r>
              <a:rPr lang="en-US" dirty="0">
                <a:latin typeface="+mn-lt"/>
              </a:rPr>
              <a:t>Inadequate teacher preparation and high number of unprepared teachers in high-need settings.</a:t>
            </a:r>
          </a:p>
          <a:p>
            <a:r>
              <a:rPr lang="is-IS" dirty="0">
                <a:latin typeface="+mn-lt"/>
              </a:rPr>
              <a:t>Cultural learning gap between teachers and students.</a:t>
            </a:r>
          </a:p>
          <a:p>
            <a:r>
              <a:rPr lang="en-US" dirty="0">
                <a:latin typeface="+mn-lt"/>
              </a:rPr>
              <a:t>Evidence-based practices (EBPs) are not synonymous with CRE. </a:t>
            </a:r>
          </a:p>
          <a:p>
            <a:endParaRPr lang="en-US" dirty="0"/>
          </a:p>
        </p:txBody>
      </p:sp>
      <p:pic>
        <p:nvPicPr>
          <p:cNvPr id="4" name="Picture 3">
            <a:extLst>
              <a:ext uri="{FF2B5EF4-FFF2-40B4-BE49-F238E27FC236}">
                <a16:creationId xmlns:a16="http://schemas.microsoft.com/office/drawing/2014/main" id="{EB1AF6A5-0680-504A-8122-622DF66637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57" r="9835" b="8154"/>
          <a:stretch/>
        </p:blipFill>
        <p:spPr>
          <a:xfrm>
            <a:off x="4259603" y="3583569"/>
            <a:ext cx="3672794" cy="2411827"/>
          </a:xfrm>
          <a:prstGeom prst="rect">
            <a:avLst/>
          </a:prstGeom>
        </p:spPr>
      </p:pic>
    </p:spTree>
    <p:extLst>
      <p:ext uri="{BB962C8B-B14F-4D97-AF65-F5344CB8AC3E}">
        <p14:creationId xmlns:p14="http://schemas.microsoft.com/office/powerpoint/2010/main" val="2245778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4BA7-9BDC-6045-9B5F-2F5533F61373}"/>
              </a:ext>
            </a:extLst>
          </p:cNvPr>
          <p:cNvSpPr>
            <a:spLocks noGrp="1"/>
          </p:cNvSpPr>
          <p:nvPr>
            <p:ph type="title"/>
          </p:nvPr>
        </p:nvSpPr>
        <p:spPr/>
        <p:txBody>
          <a:bodyPr/>
          <a:lstStyle/>
          <a:p>
            <a:r>
              <a:rPr lang="en-US" dirty="0">
                <a:latin typeface="+mn-lt"/>
              </a:rPr>
              <a:t>Pre-work: State Policy and Practice Portrait</a:t>
            </a:r>
          </a:p>
        </p:txBody>
      </p:sp>
      <p:sp>
        <p:nvSpPr>
          <p:cNvPr id="6" name="Content Placeholder 1">
            <a:extLst>
              <a:ext uri="{FF2B5EF4-FFF2-40B4-BE49-F238E27FC236}">
                <a16:creationId xmlns:a16="http://schemas.microsoft.com/office/drawing/2014/main" id="{B35D62A0-6690-7449-870E-139134B234DE}"/>
              </a:ext>
            </a:extLst>
          </p:cNvPr>
          <p:cNvSpPr>
            <a:spLocks noGrp="1"/>
          </p:cNvSpPr>
          <p:nvPr>
            <p:ph sz="half" idx="1"/>
          </p:nvPr>
        </p:nvSpPr>
        <p:spPr/>
        <p:txBody>
          <a:bodyPr vert="horz" lIns="91440" tIns="45720" rIns="91440" bIns="45720" rtlCol="0" anchor="t">
            <a:normAutofit fontScale="92500" lnSpcReduction="20000"/>
          </a:bodyPr>
          <a:lstStyle/>
          <a:p>
            <a:pPr marL="0" indent="0">
              <a:buNone/>
            </a:pPr>
            <a:r>
              <a:rPr lang="en-US" sz="2600" b="1" dirty="0">
                <a:latin typeface="+mn-lt"/>
                <a:hlinkClick r:id="rId3"/>
              </a:rPr>
              <a:t>Culturally and Linguistically Diverse (CLD) Students: What Educator Preparation Programs Need to Do to Support Teacher Learning </a:t>
            </a:r>
            <a:r>
              <a:rPr lang="en-US" sz="2600" b="1" dirty="0">
                <a:latin typeface="+mn-lt"/>
              </a:rPr>
              <a:t> </a:t>
            </a:r>
          </a:p>
          <a:p>
            <a:pPr>
              <a:spcBef>
                <a:spcPts val="1200"/>
              </a:spcBef>
            </a:pPr>
            <a:r>
              <a:rPr lang="en-US" sz="2600" b="1" dirty="0">
                <a:solidFill>
                  <a:srgbClr val="0061AF"/>
                </a:solidFill>
                <a:latin typeface="+mn-lt"/>
              </a:rPr>
              <a:t>The Priority</a:t>
            </a:r>
          </a:p>
          <a:p>
            <a:r>
              <a:rPr lang="en-US" sz="2600" b="1" dirty="0">
                <a:solidFill>
                  <a:srgbClr val="0061AF"/>
                </a:solidFill>
                <a:latin typeface="+mn-lt"/>
              </a:rPr>
              <a:t>State Practice Highlights</a:t>
            </a:r>
          </a:p>
          <a:p>
            <a:r>
              <a:rPr lang="en-US" sz="2600" b="1" dirty="0">
                <a:solidFill>
                  <a:srgbClr val="0061AF"/>
                </a:solidFill>
                <a:latin typeface="+mn-lt"/>
              </a:rPr>
              <a:t>Leveraging the Every Student Succeeds Act (ESSA)</a:t>
            </a:r>
            <a:endParaRPr lang="en-US" sz="2600" dirty="0">
              <a:solidFill>
                <a:srgbClr val="0061AF"/>
              </a:solidFill>
              <a:latin typeface="+mn-lt"/>
            </a:endParaRPr>
          </a:p>
        </p:txBody>
      </p:sp>
      <p:pic>
        <p:nvPicPr>
          <p:cNvPr id="7" name="Content Placeholder 6">
            <a:extLst>
              <a:ext uri="{FF2B5EF4-FFF2-40B4-BE49-F238E27FC236}">
                <a16:creationId xmlns:a16="http://schemas.microsoft.com/office/drawing/2014/main" id="{4B064585-7A54-424E-8EB6-A8995A90523B}"/>
              </a:ext>
            </a:extLst>
          </p:cNvPr>
          <p:cNvPicPr>
            <a:picLocks noGrp="1" noChangeAspect="1"/>
          </p:cNvPicPr>
          <p:nvPr>
            <p:ph sz="half" idx="2"/>
          </p:nvPr>
        </p:nvPicPr>
        <p:blipFill>
          <a:blip r:embed="rId4"/>
          <a:stretch>
            <a:fillRect/>
          </a:stretch>
        </p:blipFill>
        <p:spPr>
          <a:xfrm>
            <a:off x="6928338" y="1338996"/>
            <a:ext cx="3675897" cy="48757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26172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A83D4-5748-3046-B98B-06904C323E9D}"/>
              </a:ext>
            </a:extLst>
          </p:cNvPr>
          <p:cNvSpPr>
            <a:spLocks noGrp="1"/>
          </p:cNvSpPr>
          <p:nvPr>
            <p:ph type="title"/>
          </p:nvPr>
        </p:nvSpPr>
        <p:spPr/>
        <p:txBody>
          <a:bodyPr/>
          <a:lstStyle/>
          <a:p>
            <a:r>
              <a:rPr lang="en-US" altLang="en-US">
                <a:latin typeface="+mn-lt"/>
              </a:rPr>
              <a:t>Teacher Preparation &amp; Professional Development</a:t>
            </a:r>
            <a:endParaRPr lang="en-US">
              <a:latin typeface="+mn-lt"/>
            </a:endParaRPr>
          </a:p>
        </p:txBody>
      </p:sp>
      <p:sp>
        <p:nvSpPr>
          <p:cNvPr id="3" name="Content Placeholder 2">
            <a:extLst>
              <a:ext uri="{FF2B5EF4-FFF2-40B4-BE49-F238E27FC236}">
                <a16:creationId xmlns:a16="http://schemas.microsoft.com/office/drawing/2014/main" id="{D038153D-F188-5146-9E75-2841C94D60E4}"/>
              </a:ext>
            </a:extLst>
          </p:cNvPr>
          <p:cNvSpPr>
            <a:spLocks noGrp="1"/>
          </p:cNvSpPr>
          <p:nvPr>
            <p:ph idx="1"/>
          </p:nvPr>
        </p:nvSpPr>
        <p:spPr/>
        <p:txBody>
          <a:bodyPr vert="horz" lIns="91440" tIns="45720" rIns="91440" bIns="45720" rtlCol="0" anchor="t">
            <a:normAutofit lnSpcReduction="10000"/>
          </a:bodyPr>
          <a:lstStyle/>
          <a:p>
            <a:r>
              <a:rPr lang="en-US" altLang="en-US" dirty="0">
                <a:latin typeface="+mn-lt"/>
              </a:rPr>
              <a:t>Educator beliefs, attitudes, and expectations have an impact on student achievement (Irvine, 2002; Ladson-Billings, 2006; Nieto, 2002).</a:t>
            </a:r>
          </a:p>
          <a:p>
            <a:r>
              <a:rPr lang="en-US" altLang="en-US" dirty="0">
                <a:latin typeface="+mn-lt"/>
              </a:rPr>
              <a:t>Teachers must be highly skilled (Darling-Hammond, Holtzman, Gatlin, &amp; </a:t>
            </a:r>
            <a:r>
              <a:rPr lang="en-US" altLang="en-US" dirty="0" err="1">
                <a:latin typeface="+mn-lt"/>
              </a:rPr>
              <a:t>Heileg</a:t>
            </a:r>
            <a:r>
              <a:rPr lang="en-US" altLang="en-US" dirty="0">
                <a:latin typeface="+mn-lt"/>
              </a:rPr>
              <a:t>, 2005). </a:t>
            </a:r>
            <a:endParaRPr lang="en-US" altLang="en-US" dirty="0">
              <a:latin typeface="+mn-lt"/>
              <a:cs typeface="Calibri"/>
            </a:endParaRPr>
          </a:p>
          <a:p>
            <a:r>
              <a:rPr lang="en-US" altLang="en-US" dirty="0">
                <a:latin typeface="+mn-lt"/>
              </a:rPr>
              <a:t>Learners in schools need innovative teachers who make the content relevant to their everyday lives in engaging ways. </a:t>
            </a:r>
            <a:endParaRPr lang="en-US" altLang="en-US" dirty="0">
              <a:latin typeface="+mn-lt"/>
              <a:cs typeface="Calibri"/>
            </a:endParaRPr>
          </a:p>
          <a:p>
            <a:r>
              <a:rPr lang="en-US" altLang="en-US" dirty="0">
                <a:latin typeface="+mn-lt"/>
              </a:rPr>
              <a:t>Teachers must stay current on best practices in the field.</a:t>
            </a:r>
            <a:endParaRPr lang="en-US" altLang="en-US" dirty="0">
              <a:latin typeface="+mn-lt"/>
              <a:cs typeface="Calibri" panose="020F0502020204030204"/>
            </a:endParaRPr>
          </a:p>
          <a:p>
            <a:pPr marL="0" indent="0">
              <a:buNone/>
            </a:pPr>
            <a:endParaRPr lang="en-US" dirty="0">
              <a:latin typeface="+mn-lt"/>
            </a:endParaRPr>
          </a:p>
        </p:txBody>
      </p:sp>
    </p:spTree>
    <p:extLst>
      <p:ext uri="{BB962C8B-B14F-4D97-AF65-F5344CB8AC3E}">
        <p14:creationId xmlns:p14="http://schemas.microsoft.com/office/powerpoint/2010/main" val="2198471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2E4C-F211-E445-90A1-DA7AEF9462F4}"/>
              </a:ext>
            </a:extLst>
          </p:cNvPr>
          <p:cNvSpPr>
            <a:spLocks noGrp="1"/>
          </p:cNvSpPr>
          <p:nvPr>
            <p:ph type="title"/>
          </p:nvPr>
        </p:nvSpPr>
        <p:spPr/>
        <p:txBody>
          <a:bodyPr/>
          <a:lstStyle/>
          <a:p>
            <a:r>
              <a:rPr lang="en-US" dirty="0"/>
              <a:t>Activity #1: Reflection</a:t>
            </a:r>
          </a:p>
        </p:txBody>
      </p:sp>
      <p:sp>
        <p:nvSpPr>
          <p:cNvPr id="3" name="Content Placeholder 2">
            <a:extLst>
              <a:ext uri="{FF2B5EF4-FFF2-40B4-BE49-F238E27FC236}">
                <a16:creationId xmlns:a16="http://schemas.microsoft.com/office/drawing/2014/main" id="{8B0DC981-D3F2-354B-85A7-5112AFB7CAF4}"/>
              </a:ext>
            </a:extLst>
          </p:cNvPr>
          <p:cNvSpPr>
            <a:spLocks noGrp="1"/>
          </p:cNvSpPr>
          <p:nvPr>
            <p:ph idx="1"/>
          </p:nvPr>
        </p:nvSpPr>
        <p:spPr/>
        <p:txBody>
          <a:bodyPr/>
          <a:lstStyle/>
          <a:p>
            <a:r>
              <a:rPr lang="en-US" dirty="0">
                <a:latin typeface="+mn-lt"/>
              </a:rPr>
              <a:t>Reflect on your own K-12 learning experience. Did you have experiences with teachers from cultures other than your own? Consider how your experience has shaped your perspective and may impact your interactions with culturally and linguistically diverse students. </a:t>
            </a:r>
          </a:p>
        </p:txBody>
      </p:sp>
    </p:spTree>
    <p:extLst>
      <p:ext uri="{BB962C8B-B14F-4D97-AF65-F5344CB8AC3E}">
        <p14:creationId xmlns:p14="http://schemas.microsoft.com/office/powerpoint/2010/main" val="1069302691"/>
      </p:ext>
    </p:extLst>
  </p:cSld>
  <p:clrMapOvr>
    <a:masterClrMapping/>
  </p:clrMapOvr>
</p:sld>
</file>

<file path=ppt/theme/theme1.xml><?xml version="1.0" encoding="utf-8"?>
<a:theme xmlns:a="http://schemas.openxmlformats.org/drawingml/2006/main" name="CEEDA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DAR Slide demo copy" id="{8D49E817-8A82-1A46-ADC1-8BE2C726D0C6}" vid="{B993A6D5-916B-A54A-9774-B52EA34D5F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4707</Words>
  <Application>Microsoft Macintosh PowerPoint</Application>
  <PresentationFormat>Widescreen</PresentationFormat>
  <Paragraphs>449</Paragraphs>
  <Slides>55</Slides>
  <Notes>50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ＭＳ Ｐゴシック</vt:lpstr>
      <vt:lpstr>Arial</vt:lpstr>
      <vt:lpstr>Calibri</vt:lpstr>
      <vt:lpstr>Calibri Light</vt:lpstr>
      <vt:lpstr>Gotham Bold</vt:lpstr>
      <vt:lpstr>Helvetica Neue</vt:lpstr>
      <vt:lpstr>CEEDAR Theme</vt:lpstr>
      <vt:lpstr>PART 2:  Culturally RELEVANT Education in the Content Areas</vt:lpstr>
      <vt:lpstr>CEM Overview</vt:lpstr>
      <vt:lpstr>Objectives </vt:lpstr>
      <vt:lpstr>Culturally relevant education implementation</vt:lpstr>
      <vt:lpstr>CRE Brief Overview</vt:lpstr>
      <vt:lpstr>Concerns</vt:lpstr>
      <vt:lpstr>Pre-work: State Policy and Practice Portrait</vt:lpstr>
      <vt:lpstr>Teacher Preparation &amp; Professional Development</vt:lpstr>
      <vt:lpstr>Activity #1: Reflection</vt:lpstr>
      <vt:lpstr>High-Leverage Practices: Definition and Rationale</vt:lpstr>
      <vt:lpstr>What are high-leverage practices?</vt:lpstr>
      <vt:lpstr>High-leverage practices</vt:lpstr>
      <vt:lpstr>What are HLP?</vt:lpstr>
      <vt:lpstr>Why Use HLPs to Support Learning of Students with Disabilities</vt:lpstr>
      <vt:lpstr>Why do we need HLP and CRE delivered together?</vt:lpstr>
      <vt:lpstr>The Priority</vt:lpstr>
      <vt:lpstr>Why Students with Disabilities need HLPs with CRE</vt:lpstr>
      <vt:lpstr>Culturally Relevant education &amp; EBP</vt:lpstr>
      <vt:lpstr>PowerPoint Presentation</vt:lpstr>
      <vt:lpstr>Integrated Example</vt:lpstr>
      <vt:lpstr>Activity #2</vt:lpstr>
      <vt:lpstr>High leverage and culturally responsive practices</vt:lpstr>
      <vt:lpstr>Instructional Practices in CRE</vt:lpstr>
      <vt:lpstr>CRE Research  </vt:lpstr>
      <vt:lpstr>CRE Research</vt:lpstr>
      <vt:lpstr>CRE Research </vt:lpstr>
      <vt:lpstr>CRE Research</vt:lpstr>
      <vt:lpstr>Best Practices and Instructional Strategies</vt:lpstr>
      <vt:lpstr>4 Emerging Practices</vt:lpstr>
      <vt:lpstr>Collaborative Teaching</vt:lpstr>
      <vt:lpstr>HLP/CRE: Relevant &amp; responsive Feedback</vt:lpstr>
      <vt:lpstr>HLP/CRE: Modeling</vt:lpstr>
      <vt:lpstr>HLP/CRE: Scaffolding </vt:lpstr>
      <vt:lpstr>Activity #3: ELA Lesson Analysis with CRE in Mind</vt:lpstr>
      <vt:lpstr>CRE in English Language Arts</vt:lpstr>
      <vt:lpstr>Developing Academic Literacy Skills </vt:lpstr>
      <vt:lpstr>Literacy Content</vt:lpstr>
      <vt:lpstr>Must-read texts </vt:lpstr>
      <vt:lpstr>Text Selection</vt:lpstr>
      <vt:lpstr>Activity #4</vt:lpstr>
      <vt:lpstr>CRE in Math</vt:lpstr>
      <vt:lpstr>Culturally Relevant Mathematics Pedagogy </vt:lpstr>
      <vt:lpstr>Why CRT is needed in math instruction </vt:lpstr>
      <vt:lpstr>CR Math Instruction</vt:lpstr>
      <vt:lpstr>CR Math Instruction</vt:lpstr>
      <vt:lpstr>CR Math Instruction</vt:lpstr>
      <vt:lpstr>Language Development</vt:lpstr>
      <vt:lpstr>Funds of Knowledge</vt:lpstr>
      <vt:lpstr>Math Lesson Planning with CRE in Mind</vt:lpstr>
      <vt:lpstr>Activity:  Reflecting on my math instruction </vt:lpstr>
      <vt:lpstr>Resources</vt:lpstr>
      <vt:lpstr>HLP Sources</vt:lpstr>
      <vt:lpstr>Additional Resources</vt:lpstr>
      <vt:lpstr>You Have Completed Part 2</vt:lpstr>
      <vt:lpstr>DISCLAIMER</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Ceedar state presentation</dc:title>
  <dc:creator>EDM</dc:creator>
  <cp:lastModifiedBy>EDM</cp:lastModifiedBy>
  <cp:revision>22</cp:revision>
  <dcterms:created xsi:type="dcterms:W3CDTF">2019-04-17T15:17:08Z</dcterms:created>
  <dcterms:modified xsi:type="dcterms:W3CDTF">2019-08-27T16:17:41Z</dcterms:modified>
</cp:coreProperties>
</file>