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72" r:id="rId2"/>
    <p:sldMasterId id="2147483677" r:id="rId3"/>
    <p:sldMasterId id="2147483684" r:id="rId4"/>
  </p:sldMasterIdLst>
  <p:notesMasterIdLst>
    <p:notesMasterId r:id="rId39"/>
  </p:notesMasterIdLst>
  <p:sldIdLst>
    <p:sldId id="256" r:id="rId5"/>
    <p:sldId id="311" r:id="rId6"/>
    <p:sldId id="258" r:id="rId7"/>
    <p:sldId id="640" r:id="rId8"/>
    <p:sldId id="332" r:id="rId9"/>
    <p:sldId id="264" r:id="rId10"/>
    <p:sldId id="867" r:id="rId11"/>
    <p:sldId id="848" r:id="rId12"/>
    <p:sldId id="356" r:id="rId13"/>
    <p:sldId id="847" r:id="rId14"/>
    <p:sldId id="261" r:id="rId15"/>
    <p:sldId id="868" r:id="rId16"/>
    <p:sldId id="851" r:id="rId17"/>
    <p:sldId id="512" r:id="rId18"/>
    <p:sldId id="850" r:id="rId19"/>
    <p:sldId id="855" r:id="rId20"/>
    <p:sldId id="291" r:id="rId21"/>
    <p:sldId id="864" r:id="rId22"/>
    <p:sldId id="865" r:id="rId23"/>
    <p:sldId id="866" r:id="rId24"/>
    <p:sldId id="856" r:id="rId25"/>
    <p:sldId id="857" r:id="rId26"/>
    <p:sldId id="858" r:id="rId27"/>
    <p:sldId id="859" r:id="rId28"/>
    <p:sldId id="860" r:id="rId29"/>
    <p:sldId id="861" r:id="rId30"/>
    <p:sldId id="844" r:id="rId31"/>
    <p:sldId id="853" r:id="rId32"/>
    <p:sldId id="854" r:id="rId33"/>
    <p:sldId id="862" r:id="rId34"/>
    <p:sldId id="869" r:id="rId35"/>
    <p:sldId id="863" r:id="rId36"/>
    <p:sldId id="308" r:id="rId37"/>
    <p:sldId id="31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925A9686-DA9C-1049-98FA-094A37B0DDB6}">
          <p14:sldIdLst/>
        </p14:section>
        <p14:section name="Light Slides" id="{9660FC21-13CA-9846-9F93-B585594E0063}">
          <p14:sldIdLst/>
        </p14:section>
        <p14:section name="Dark Background" id="{3D735815-BEF6-D54C-B18E-22917378CA1E}">
          <p14:sldIdLst>
            <p14:sldId id="256"/>
            <p14:sldId id="311"/>
            <p14:sldId id="258"/>
            <p14:sldId id="640"/>
            <p14:sldId id="332"/>
            <p14:sldId id="264"/>
            <p14:sldId id="867"/>
            <p14:sldId id="848"/>
            <p14:sldId id="356"/>
            <p14:sldId id="847"/>
            <p14:sldId id="261"/>
            <p14:sldId id="868"/>
            <p14:sldId id="851"/>
            <p14:sldId id="512"/>
            <p14:sldId id="850"/>
            <p14:sldId id="855"/>
            <p14:sldId id="291"/>
            <p14:sldId id="864"/>
            <p14:sldId id="865"/>
            <p14:sldId id="866"/>
            <p14:sldId id="856"/>
            <p14:sldId id="857"/>
            <p14:sldId id="858"/>
            <p14:sldId id="859"/>
            <p14:sldId id="860"/>
            <p14:sldId id="861"/>
            <p14:sldId id="844"/>
            <p14:sldId id="853"/>
            <p14:sldId id="854"/>
            <p14:sldId id="862"/>
            <p14:sldId id="869"/>
            <p14:sldId id="863"/>
            <p14:sldId id="308"/>
            <p14:sldId id="31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extLst>
      <p:ext uri="{19B8F6BF-5375-455C-9EA6-DF929625EA0E}">
        <p15:presenceInfo xmlns:p15="http://schemas.microsoft.com/office/powerpoint/2012/main" userId="Microsoft Office User" providerId="None"/>
      </p:ext>
    </p:extLst>
  </p:cmAuthor>
  <p:cmAuthor id="2" name="Holdheide, Lynn" initials="HL" lastIdx="2" clrIdx="1">
    <p:extLst>
      <p:ext uri="{19B8F6BF-5375-455C-9EA6-DF929625EA0E}">
        <p15:presenceInfo xmlns:p15="http://schemas.microsoft.com/office/powerpoint/2012/main" userId="S-1-5-21-1472932569-214068005-926709054-550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F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89"/>
    <p:restoredTop sz="94718"/>
  </p:normalViewPr>
  <p:slideViewPr>
    <p:cSldViewPr snapToGrid="0" snapToObjects="1">
      <p:cViewPr>
        <p:scale>
          <a:sx n="60" d="100"/>
          <a:sy n="60" d="100"/>
        </p:scale>
        <p:origin x="304"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b="1">
                <a:solidFill>
                  <a:schemeClr val="bg1"/>
                </a:solidFill>
              </a:rPr>
              <a:t>Development of Gaps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areaChart>
        <c:grouping val="standard"/>
        <c:varyColors val="0"/>
        <c:ser>
          <c:idx val="2"/>
          <c:order val="2"/>
          <c:spPr>
            <a:pattFill prst="dkVert">
              <a:fgClr>
                <a:srgbClr val="93D1FF"/>
              </a:fgClr>
              <a:bgClr>
                <a:schemeClr val="bg1"/>
              </a:bgClr>
            </a:pattFill>
            <a:ln>
              <a:noFill/>
            </a:ln>
            <a:effectLst/>
          </c:spPr>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Sample!$K$24:$K$41</c:f>
              <c:numCache>
                <c:formatCode>0%</c:formatCode>
                <c:ptCount val="18"/>
                <c:pt idx="0">
                  <c:v>0.5</c:v>
                </c:pt>
                <c:pt idx="1">
                  <c:v>0.51351351351351349</c:v>
                </c:pt>
                <c:pt idx="2">
                  <c:v>0.51851851851851849</c:v>
                </c:pt>
                <c:pt idx="3">
                  <c:v>0.58695652173913049</c:v>
                </c:pt>
                <c:pt idx="4">
                  <c:v>0.64516129032258063</c:v>
                </c:pt>
                <c:pt idx="5">
                  <c:v>0.65517241379310343</c:v>
                </c:pt>
                <c:pt idx="6">
                  <c:v>0.62962962962962965</c:v>
                </c:pt>
                <c:pt idx="7">
                  <c:v>0.73333333333333328</c:v>
                </c:pt>
                <c:pt idx="8">
                  <c:v>0.73684210526315785</c:v>
                </c:pt>
                <c:pt idx="9">
                  <c:v>0.73770491803278693</c:v>
                </c:pt>
                <c:pt idx="10">
                  <c:v>0.8</c:v>
                </c:pt>
                <c:pt idx="11">
                  <c:v>0.8</c:v>
                </c:pt>
                <c:pt idx="12">
                  <c:v>0.81081081081081086</c:v>
                </c:pt>
                <c:pt idx="13">
                  <c:v>0.79365079365079361</c:v>
                </c:pt>
                <c:pt idx="14">
                  <c:v>0.82474226804123707</c:v>
                </c:pt>
                <c:pt idx="15">
                  <c:v>0.78534031413612571</c:v>
                </c:pt>
                <c:pt idx="16">
                  <c:v>0.77192982456140347</c:v>
                </c:pt>
                <c:pt idx="17">
                  <c:v>0.84444444444444444</c:v>
                </c:pt>
              </c:numCache>
            </c:numRef>
          </c:val>
          <c:extLst>
            <c:ext xmlns:c16="http://schemas.microsoft.com/office/drawing/2014/chart" uri="{C3380CC4-5D6E-409C-BE32-E72D297353CC}">
              <c16:uniqueId val="{00000000-8921-43A8-9211-CB9377921BB5}"/>
            </c:ext>
          </c:extLst>
        </c:ser>
        <c:ser>
          <c:idx val="3"/>
          <c:order val="3"/>
          <c:spPr>
            <a:solidFill>
              <a:schemeClr val="bg1"/>
            </a:solidFill>
            <a:ln>
              <a:noFill/>
            </a:ln>
            <a:effectLst/>
          </c:spPr>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Sample!$L$24:$L$41</c:f>
              <c:numCache>
                <c:formatCode>0%</c:formatCode>
                <c:ptCount val="18"/>
                <c:pt idx="0">
                  <c:v>0.5</c:v>
                </c:pt>
                <c:pt idx="1">
                  <c:v>0.48648648648648651</c:v>
                </c:pt>
                <c:pt idx="2">
                  <c:v>0.48148148148148145</c:v>
                </c:pt>
                <c:pt idx="3">
                  <c:v>0.41304347826086957</c:v>
                </c:pt>
                <c:pt idx="4">
                  <c:v>0.35483870967741937</c:v>
                </c:pt>
                <c:pt idx="5">
                  <c:v>0.34482758620689657</c:v>
                </c:pt>
                <c:pt idx="6">
                  <c:v>0.37037037037037035</c:v>
                </c:pt>
                <c:pt idx="7">
                  <c:v>0.26666666666666666</c:v>
                </c:pt>
                <c:pt idx="8">
                  <c:v>0.26315789473684209</c:v>
                </c:pt>
                <c:pt idx="9">
                  <c:v>0.26229508196721313</c:v>
                </c:pt>
                <c:pt idx="10">
                  <c:v>0.2</c:v>
                </c:pt>
                <c:pt idx="11">
                  <c:v>0.2</c:v>
                </c:pt>
                <c:pt idx="12">
                  <c:v>0.1891891891891892</c:v>
                </c:pt>
                <c:pt idx="13">
                  <c:v>0.20634920634920634</c:v>
                </c:pt>
                <c:pt idx="14">
                  <c:v>0.17525773195876287</c:v>
                </c:pt>
                <c:pt idx="15">
                  <c:v>0.21465968586387435</c:v>
                </c:pt>
                <c:pt idx="16">
                  <c:v>0.22807017543859648</c:v>
                </c:pt>
                <c:pt idx="17">
                  <c:v>0.15555555555555556</c:v>
                </c:pt>
              </c:numCache>
            </c:numRef>
          </c:val>
          <c:extLst>
            <c:ext xmlns:c16="http://schemas.microsoft.com/office/drawing/2014/chart" uri="{C3380CC4-5D6E-409C-BE32-E72D297353CC}">
              <c16:uniqueId val="{00000001-8921-43A8-9211-CB9377921BB5}"/>
            </c:ext>
          </c:extLst>
        </c:ser>
        <c:dLbls>
          <c:showLegendKey val="0"/>
          <c:showVal val="0"/>
          <c:showCatName val="0"/>
          <c:showSerName val="0"/>
          <c:showPercent val="0"/>
          <c:showBubbleSize val="0"/>
        </c:dLbls>
        <c:axId val="497882080"/>
        <c:axId val="497878472"/>
      </c:areaChart>
      <c:lineChart>
        <c:grouping val="standard"/>
        <c:varyColors val="0"/>
        <c:ser>
          <c:idx val="0"/>
          <c:order val="0"/>
          <c:tx>
            <c:strRef>
              <c:f>Sample!$K$23</c:f>
              <c:strCache>
                <c:ptCount val="1"/>
                <c:pt idx="0">
                  <c:v>Percent White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Sample!$K$24:$K$41</c:f>
              <c:numCache>
                <c:formatCode>0%</c:formatCode>
                <c:ptCount val="18"/>
                <c:pt idx="0">
                  <c:v>0.5</c:v>
                </c:pt>
                <c:pt idx="1">
                  <c:v>0.51351351351351349</c:v>
                </c:pt>
                <c:pt idx="2">
                  <c:v>0.51851851851851849</c:v>
                </c:pt>
                <c:pt idx="3">
                  <c:v>0.58695652173913049</c:v>
                </c:pt>
                <c:pt idx="4">
                  <c:v>0.64516129032258063</c:v>
                </c:pt>
                <c:pt idx="5">
                  <c:v>0.65517241379310343</c:v>
                </c:pt>
                <c:pt idx="6">
                  <c:v>0.62962962962962965</c:v>
                </c:pt>
                <c:pt idx="7">
                  <c:v>0.73333333333333328</c:v>
                </c:pt>
                <c:pt idx="8">
                  <c:v>0.73684210526315785</c:v>
                </c:pt>
                <c:pt idx="9">
                  <c:v>0.73770491803278693</c:v>
                </c:pt>
                <c:pt idx="10">
                  <c:v>0.8</c:v>
                </c:pt>
                <c:pt idx="11">
                  <c:v>0.8</c:v>
                </c:pt>
                <c:pt idx="12">
                  <c:v>0.81081081081081086</c:v>
                </c:pt>
                <c:pt idx="13">
                  <c:v>0.79365079365079361</c:v>
                </c:pt>
                <c:pt idx="14">
                  <c:v>0.82474226804123707</c:v>
                </c:pt>
                <c:pt idx="15">
                  <c:v>0.78534031413612571</c:v>
                </c:pt>
                <c:pt idx="16">
                  <c:v>0.77192982456140347</c:v>
                </c:pt>
                <c:pt idx="17">
                  <c:v>0.84444444444444444</c:v>
                </c:pt>
              </c:numCache>
            </c:numRef>
          </c:val>
          <c:smooth val="0"/>
          <c:extLst>
            <c:ext xmlns:c16="http://schemas.microsoft.com/office/drawing/2014/chart" uri="{C3380CC4-5D6E-409C-BE32-E72D297353CC}">
              <c16:uniqueId val="{00000002-8921-43A8-9211-CB9377921BB5}"/>
            </c:ext>
          </c:extLst>
        </c:ser>
        <c:ser>
          <c:idx val="1"/>
          <c:order val="1"/>
          <c:tx>
            <c:strRef>
              <c:f>Sample!$L$23</c:f>
              <c:strCache>
                <c:ptCount val="1"/>
                <c:pt idx="0">
                  <c:v>Percent Non White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Sample!$G$24:$G$41</c:f>
              <c:strCache>
                <c:ptCount val="18"/>
                <c:pt idx="0">
                  <c:v>Student Population</c:v>
                </c:pt>
                <c:pt idx="1">
                  <c:v>Public School Enrollment</c:v>
                </c:pt>
                <c:pt idx="2">
                  <c:v>High School Graduation</c:v>
                </c:pt>
                <c:pt idx="3">
                  <c:v>Postsecondary Enrollment</c:v>
                </c:pt>
                <c:pt idx="4">
                  <c:v>Teacher Preparation Program Applied</c:v>
                </c:pt>
                <c:pt idx="5">
                  <c:v>Teacher Preparation Program Admitted</c:v>
                </c:pt>
                <c:pt idx="6">
                  <c:v>Teacher Preparation Program Enrollment</c:v>
                </c:pt>
                <c:pt idx="7">
                  <c:v>Education Bachelors Degree Conferred</c:v>
                </c:pt>
                <c:pt idx="8">
                  <c:v>Pass state licensure test</c:v>
                </c:pt>
                <c:pt idx="9">
                  <c:v>Certified</c:v>
                </c:pt>
                <c:pt idx="10">
                  <c:v>Submitting Applications</c:v>
                </c:pt>
                <c:pt idx="11">
                  <c:v>Passing Initial Screening</c:v>
                </c:pt>
                <c:pt idx="12">
                  <c:v>Participating in District Interviews</c:v>
                </c:pt>
                <c:pt idx="13">
                  <c:v>Participating in School Interviews</c:v>
                </c:pt>
                <c:pt idx="14">
                  <c:v>Selected</c:v>
                </c:pt>
                <c:pt idx="15">
                  <c:v>Accepted Offer</c:v>
                </c:pt>
                <c:pt idx="16">
                  <c:v>3 Year Retention</c:v>
                </c:pt>
                <c:pt idx="17">
                  <c:v>5 Year Retention</c:v>
                </c:pt>
              </c:strCache>
            </c:strRef>
          </c:cat>
          <c:val>
            <c:numRef>
              <c:f>Sample!$L$24:$L$41</c:f>
              <c:numCache>
                <c:formatCode>0%</c:formatCode>
                <c:ptCount val="18"/>
                <c:pt idx="0">
                  <c:v>0.5</c:v>
                </c:pt>
                <c:pt idx="1">
                  <c:v>0.48648648648648651</c:v>
                </c:pt>
                <c:pt idx="2">
                  <c:v>0.48148148148148145</c:v>
                </c:pt>
                <c:pt idx="3">
                  <c:v>0.41304347826086957</c:v>
                </c:pt>
                <c:pt idx="4">
                  <c:v>0.35483870967741937</c:v>
                </c:pt>
                <c:pt idx="5">
                  <c:v>0.34482758620689657</c:v>
                </c:pt>
                <c:pt idx="6">
                  <c:v>0.37037037037037035</c:v>
                </c:pt>
                <c:pt idx="7">
                  <c:v>0.26666666666666666</c:v>
                </c:pt>
                <c:pt idx="8">
                  <c:v>0.26315789473684209</c:v>
                </c:pt>
                <c:pt idx="9">
                  <c:v>0.26229508196721313</c:v>
                </c:pt>
                <c:pt idx="10">
                  <c:v>0.2</c:v>
                </c:pt>
                <c:pt idx="11">
                  <c:v>0.2</c:v>
                </c:pt>
                <c:pt idx="12">
                  <c:v>0.1891891891891892</c:v>
                </c:pt>
                <c:pt idx="13">
                  <c:v>0.20634920634920634</c:v>
                </c:pt>
                <c:pt idx="14">
                  <c:v>0.17525773195876287</c:v>
                </c:pt>
                <c:pt idx="15">
                  <c:v>0.21465968586387435</c:v>
                </c:pt>
                <c:pt idx="16">
                  <c:v>0.22807017543859648</c:v>
                </c:pt>
                <c:pt idx="17">
                  <c:v>0.15555555555555556</c:v>
                </c:pt>
              </c:numCache>
            </c:numRef>
          </c:val>
          <c:smooth val="0"/>
          <c:extLst>
            <c:ext xmlns:c16="http://schemas.microsoft.com/office/drawing/2014/chart" uri="{C3380CC4-5D6E-409C-BE32-E72D297353CC}">
              <c16:uniqueId val="{00000003-8921-43A8-9211-CB9377921BB5}"/>
            </c:ext>
          </c:extLst>
        </c:ser>
        <c:dLbls>
          <c:showLegendKey val="0"/>
          <c:showVal val="0"/>
          <c:showCatName val="0"/>
          <c:showSerName val="0"/>
          <c:showPercent val="0"/>
          <c:showBubbleSize val="0"/>
        </c:dLbls>
        <c:marker val="1"/>
        <c:smooth val="0"/>
        <c:axId val="497882080"/>
        <c:axId val="497878472"/>
      </c:lineChart>
      <c:catAx>
        <c:axId val="49788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497878472"/>
        <c:crosses val="autoZero"/>
        <c:auto val="1"/>
        <c:lblAlgn val="ctr"/>
        <c:lblOffset val="100"/>
        <c:noMultiLvlLbl val="0"/>
      </c:catAx>
      <c:valAx>
        <c:axId val="497878472"/>
        <c:scaling>
          <c:orientation val="minMax"/>
        </c:scaling>
        <c:delete val="1"/>
        <c:axPos val="l"/>
        <c:numFmt formatCode="0%" sourceLinked="1"/>
        <c:majorTickMark val="none"/>
        <c:minorTickMark val="none"/>
        <c:tickLblPos val="nextTo"/>
        <c:crossAx val="497882080"/>
        <c:crosses val="autoZero"/>
        <c:crossBetween val="between"/>
      </c:valAx>
      <c:spPr>
        <a:noFill/>
        <a:ln>
          <a:noFill/>
        </a:ln>
        <a:effectLst/>
      </c:spPr>
    </c:plotArea>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E630FA-A70E-B549-9B64-2620C2D863AD}" type="doc">
      <dgm:prSet loTypeId="urn:microsoft.com/office/officeart/2009/layout/ReverseList" loCatId="" qsTypeId="urn:microsoft.com/office/officeart/2005/8/quickstyle/simple4" qsCatId="simple" csTypeId="urn:microsoft.com/office/officeart/2005/8/colors/accent1_2" csCatId="accent1" phldr="1"/>
      <dgm:spPr/>
      <dgm:t>
        <a:bodyPr/>
        <a:lstStyle/>
        <a:p>
          <a:endParaRPr lang="en-US"/>
        </a:p>
      </dgm:t>
    </dgm:pt>
    <dgm:pt modelId="{48861295-E8D7-174F-8E60-9FA2F07B4C49}">
      <dgm:prSet phldrT="[Text]"/>
      <dgm:spPr/>
      <dgm:t>
        <a:bodyPr/>
        <a:lstStyle/>
        <a:p>
          <a:pPr algn="ctr"/>
          <a:r>
            <a:rPr lang="en-US" dirty="0"/>
            <a:t>Preparation </a:t>
          </a:r>
        </a:p>
      </dgm:t>
    </dgm:pt>
    <dgm:pt modelId="{873375BD-FB2E-5E48-8B57-19ECFF71818F}" type="parTrans" cxnId="{1D7A3294-5EBA-514A-A715-B89683990757}">
      <dgm:prSet/>
      <dgm:spPr/>
      <dgm:t>
        <a:bodyPr/>
        <a:lstStyle/>
        <a:p>
          <a:endParaRPr lang="en-US"/>
        </a:p>
      </dgm:t>
    </dgm:pt>
    <dgm:pt modelId="{9ACB23FA-093B-B040-8DE5-DF651610031A}" type="sibTrans" cxnId="{1D7A3294-5EBA-514A-A715-B89683990757}">
      <dgm:prSet/>
      <dgm:spPr/>
      <dgm:t>
        <a:bodyPr/>
        <a:lstStyle/>
        <a:p>
          <a:endParaRPr lang="en-US"/>
        </a:p>
      </dgm:t>
    </dgm:pt>
    <dgm:pt modelId="{940E1041-04C9-7749-908B-43701306C7B0}">
      <dgm:prSet phldrT="[Text]"/>
      <dgm:spPr/>
      <dgm:t>
        <a:bodyPr/>
        <a:lstStyle/>
        <a:p>
          <a:pPr algn="ctr"/>
          <a:r>
            <a:rPr lang="en-US" dirty="0"/>
            <a:t>Experience </a:t>
          </a:r>
        </a:p>
      </dgm:t>
    </dgm:pt>
    <dgm:pt modelId="{57F79648-2599-1D42-ABEC-A8E728C7A44C}" type="parTrans" cxnId="{C57CD5EE-D354-1A40-A54B-1AA5A6169BB0}">
      <dgm:prSet/>
      <dgm:spPr/>
      <dgm:t>
        <a:bodyPr/>
        <a:lstStyle/>
        <a:p>
          <a:endParaRPr lang="en-US"/>
        </a:p>
      </dgm:t>
    </dgm:pt>
    <dgm:pt modelId="{78BAE624-26FE-8248-B0BB-08586D041FFC}" type="sibTrans" cxnId="{C57CD5EE-D354-1A40-A54B-1AA5A6169BB0}">
      <dgm:prSet/>
      <dgm:spPr/>
      <dgm:t>
        <a:bodyPr/>
        <a:lstStyle/>
        <a:p>
          <a:endParaRPr lang="en-US"/>
        </a:p>
      </dgm:t>
    </dgm:pt>
    <dgm:pt modelId="{99BC6950-B371-F34C-A206-F559A1E029D3}">
      <dgm:prSet/>
      <dgm:spPr/>
      <dgm:t>
        <a:bodyPr/>
        <a:lstStyle/>
        <a:p>
          <a:endParaRPr lang="en-US"/>
        </a:p>
      </dgm:t>
    </dgm:pt>
    <dgm:pt modelId="{FF4DCEEC-6999-234B-88EA-A424F4F6ABCB}" type="parTrans" cxnId="{5D0D18B0-0B55-214F-9830-02916AC794B6}">
      <dgm:prSet/>
      <dgm:spPr/>
      <dgm:t>
        <a:bodyPr/>
        <a:lstStyle/>
        <a:p>
          <a:endParaRPr lang="en-US"/>
        </a:p>
      </dgm:t>
    </dgm:pt>
    <dgm:pt modelId="{F3FF1E21-B448-F64D-83CF-2F995458FA48}" type="sibTrans" cxnId="{5D0D18B0-0B55-214F-9830-02916AC794B6}">
      <dgm:prSet/>
      <dgm:spPr/>
      <dgm:t>
        <a:bodyPr/>
        <a:lstStyle/>
        <a:p>
          <a:endParaRPr lang="en-US"/>
        </a:p>
      </dgm:t>
    </dgm:pt>
    <dgm:pt modelId="{9CBEA324-6170-844F-9B57-42824346C6E6}">
      <dgm:prSet/>
      <dgm:spPr/>
      <dgm:t>
        <a:bodyPr/>
        <a:lstStyle/>
        <a:p>
          <a:endParaRPr lang="en-US"/>
        </a:p>
      </dgm:t>
    </dgm:pt>
    <dgm:pt modelId="{8371E3FF-025B-6445-9FB7-BE03B7BDF9A5}" type="parTrans" cxnId="{E6035F29-937A-9F49-B49D-19BE13E6798D}">
      <dgm:prSet/>
      <dgm:spPr/>
      <dgm:t>
        <a:bodyPr/>
        <a:lstStyle/>
        <a:p>
          <a:endParaRPr lang="en-US"/>
        </a:p>
      </dgm:t>
    </dgm:pt>
    <dgm:pt modelId="{E0F5EC23-092C-0548-B498-3F465F15C350}" type="sibTrans" cxnId="{E6035F29-937A-9F49-B49D-19BE13E6798D}">
      <dgm:prSet/>
      <dgm:spPr/>
      <dgm:t>
        <a:bodyPr/>
        <a:lstStyle/>
        <a:p>
          <a:endParaRPr lang="en-US"/>
        </a:p>
      </dgm:t>
    </dgm:pt>
    <dgm:pt modelId="{75E17EE1-92F1-C243-BE25-757944FE466D}">
      <dgm:prSet/>
      <dgm:spPr/>
      <dgm:t>
        <a:bodyPr/>
        <a:lstStyle/>
        <a:p>
          <a:endParaRPr lang="en-US"/>
        </a:p>
      </dgm:t>
    </dgm:pt>
    <dgm:pt modelId="{582720D3-DDDA-1A4C-8C5E-27F65845A16A}" type="parTrans" cxnId="{B05CC5B2-C3ED-CE47-B7EC-922A517839A7}">
      <dgm:prSet/>
      <dgm:spPr/>
      <dgm:t>
        <a:bodyPr/>
        <a:lstStyle/>
        <a:p>
          <a:endParaRPr lang="en-US"/>
        </a:p>
      </dgm:t>
    </dgm:pt>
    <dgm:pt modelId="{2B481130-A5B8-ED41-8CEF-487765C811F5}" type="sibTrans" cxnId="{B05CC5B2-C3ED-CE47-B7EC-922A517839A7}">
      <dgm:prSet/>
      <dgm:spPr/>
      <dgm:t>
        <a:bodyPr/>
        <a:lstStyle/>
        <a:p>
          <a:endParaRPr lang="en-US"/>
        </a:p>
      </dgm:t>
    </dgm:pt>
    <dgm:pt modelId="{7890B10A-E210-3F45-90D5-FCE5489EF081}">
      <dgm:prSet/>
      <dgm:spPr/>
      <dgm:t>
        <a:bodyPr/>
        <a:lstStyle/>
        <a:p>
          <a:endParaRPr lang="en-US"/>
        </a:p>
      </dgm:t>
    </dgm:pt>
    <dgm:pt modelId="{D27648C7-DE5F-7F42-B58B-4C56F8BCF873}" type="parTrans" cxnId="{6D3DDBE8-C4CB-EA41-A817-4CC9AF414175}">
      <dgm:prSet/>
      <dgm:spPr/>
      <dgm:t>
        <a:bodyPr/>
        <a:lstStyle/>
        <a:p>
          <a:endParaRPr lang="en-US"/>
        </a:p>
      </dgm:t>
    </dgm:pt>
    <dgm:pt modelId="{2BAAFEB1-4F12-3944-B8FD-0375190D8EBE}" type="sibTrans" cxnId="{6D3DDBE8-C4CB-EA41-A817-4CC9AF414175}">
      <dgm:prSet/>
      <dgm:spPr/>
      <dgm:t>
        <a:bodyPr/>
        <a:lstStyle/>
        <a:p>
          <a:endParaRPr lang="en-US"/>
        </a:p>
      </dgm:t>
    </dgm:pt>
    <dgm:pt modelId="{B41F6E04-6B38-A840-B512-7A1040E0552D}" type="pres">
      <dgm:prSet presAssocID="{42E630FA-A70E-B549-9B64-2620C2D863AD}" presName="Name0" presStyleCnt="0">
        <dgm:presLayoutVars>
          <dgm:chMax val="2"/>
          <dgm:chPref val="2"/>
          <dgm:animLvl val="lvl"/>
        </dgm:presLayoutVars>
      </dgm:prSet>
      <dgm:spPr/>
    </dgm:pt>
    <dgm:pt modelId="{248AA9B7-075F-B043-AAD8-F6F2110D9782}" type="pres">
      <dgm:prSet presAssocID="{42E630FA-A70E-B549-9B64-2620C2D863AD}" presName="LeftText" presStyleLbl="revTx" presStyleIdx="0" presStyleCnt="0">
        <dgm:presLayoutVars>
          <dgm:bulletEnabled val="1"/>
        </dgm:presLayoutVars>
      </dgm:prSet>
      <dgm:spPr/>
    </dgm:pt>
    <dgm:pt modelId="{BB2055FB-AF47-1643-B0D1-9AC2FEA25137}" type="pres">
      <dgm:prSet presAssocID="{42E630FA-A70E-B549-9B64-2620C2D863AD}" presName="LeftNode" presStyleLbl="bgImgPlace1" presStyleIdx="0" presStyleCnt="2" custScaleX="151502" custLinFactNeighborX="-38145" custLinFactNeighborY="-248">
        <dgm:presLayoutVars>
          <dgm:chMax val="2"/>
          <dgm:chPref val="2"/>
        </dgm:presLayoutVars>
      </dgm:prSet>
      <dgm:spPr/>
    </dgm:pt>
    <dgm:pt modelId="{CAC33F61-1C05-974D-B7A0-FF210457AA8C}" type="pres">
      <dgm:prSet presAssocID="{42E630FA-A70E-B549-9B64-2620C2D863AD}" presName="RightText" presStyleLbl="revTx" presStyleIdx="0" presStyleCnt="0">
        <dgm:presLayoutVars>
          <dgm:bulletEnabled val="1"/>
        </dgm:presLayoutVars>
      </dgm:prSet>
      <dgm:spPr/>
    </dgm:pt>
    <dgm:pt modelId="{B1F07A6E-0A64-3F46-A7B9-E82CC1064C6B}" type="pres">
      <dgm:prSet presAssocID="{42E630FA-A70E-B549-9B64-2620C2D863AD}" presName="RightNode" presStyleLbl="bgImgPlace1" presStyleIdx="1" presStyleCnt="2" custScaleX="141589" custLinFactNeighborX="13797" custLinFactNeighborY="-496">
        <dgm:presLayoutVars>
          <dgm:chMax val="0"/>
          <dgm:chPref val="0"/>
        </dgm:presLayoutVars>
      </dgm:prSet>
      <dgm:spPr/>
    </dgm:pt>
    <dgm:pt modelId="{BCC01644-76CF-FB4D-A84D-803A545E274B}" type="pres">
      <dgm:prSet presAssocID="{42E630FA-A70E-B549-9B64-2620C2D863AD}" presName="TopArrow" presStyleLbl="node1" presStyleIdx="0" presStyleCnt="2" custLinFactNeighborX="-3493" custLinFactNeighborY="-9821"/>
      <dgm:spPr/>
    </dgm:pt>
    <dgm:pt modelId="{712D958F-D301-BA4D-834B-BADE8903F3BA}" type="pres">
      <dgm:prSet presAssocID="{42E630FA-A70E-B549-9B64-2620C2D863AD}" presName="BottomArrow" presStyleLbl="node1" presStyleIdx="1" presStyleCnt="2" custLinFactNeighborX="-388" custLinFactNeighborY="5823"/>
      <dgm:spPr/>
    </dgm:pt>
  </dgm:ptLst>
  <dgm:cxnLst>
    <dgm:cxn modelId="{6A9CA927-1983-D146-9D23-340F7473E1DC}" type="presOf" srcId="{48861295-E8D7-174F-8E60-9FA2F07B4C49}" destId="{BB2055FB-AF47-1643-B0D1-9AC2FEA25137}" srcOrd="1" destOrd="0" presId="urn:microsoft.com/office/officeart/2009/layout/ReverseList"/>
    <dgm:cxn modelId="{E6035F29-937A-9F49-B49D-19BE13E6798D}" srcId="{99BC6950-B371-F34C-A206-F559A1E029D3}" destId="{9CBEA324-6170-844F-9B57-42824346C6E6}" srcOrd="0" destOrd="0" parTransId="{8371E3FF-025B-6445-9FB7-BE03B7BDF9A5}" sibTransId="{E0F5EC23-092C-0548-B498-3F465F15C350}"/>
    <dgm:cxn modelId="{A24E8231-BAFD-5A4D-9607-01852F6F670A}" type="presOf" srcId="{940E1041-04C9-7749-908B-43701306C7B0}" destId="{CAC33F61-1C05-974D-B7A0-FF210457AA8C}" srcOrd="0" destOrd="0" presId="urn:microsoft.com/office/officeart/2009/layout/ReverseList"/>
    <dgm:cxn modelId="{535A128B-3D48-2640-AC8E-4EEB0B096723}" type="presOf" srcId="{940E1041-04C9-7749-908B-43701306C7B0}" destId="{B1F07A6E-0A64-3F46-A7B9-E82CC1064C6B}" srcOrd="1" destOrd="0" presId="urn:microsoft.com/office/officeart/2009/layout/ReverseList"/>
    <dgm:cxn modelId="{4D88BE8D-F144-C34E-93AF-EDFCA2166A00}" type="presOf" srcId="{48861295-E8D7-174F-8E60-9FA2F07B4C49}" destId="{248AA9B7-075F-B043-AAD8-F6F2110D9782}" srcOrd="0" destOrd="0" presId="urn:microsoft.com/office/officeart/2009/layout/ReverseList"/>
    <dgm:cxn modelId="{1D7A3294-5EBA-514A-A715-B89683990757}" srcId="{42E630FA-A70E-B549-9B64-2620C2D863AD}" destId="{48861295-E8D7-174F-8E60-9FA2F07B4C49}" srcOrd="0" destOrd="0" parTransId="{873375BD-FB2E-5E48-8B57-19ECFF71818F}" sibTransId="{9ACB23FA-093B-B040-8DE5-DF651610031A}"/>
    <dgm:cxn modelId="{5D0D18B0-0B55-214F-9830-02916AC794B6}" srcId="{42E630FA-A70E-B549-9B64-2620C2D863AD}" destId="{99BC6950-B371-F34C-A206-F559A1E029D3}" srcOrd="2" destOrd="0" parTransId="{FF4DCEEC-6999-234B-88EA-A424F4F6ABCB}" sibTransId="{F3FF1E21-B448-F64D-83CF-2F995458FA48}"/>
    <dgm:cxn modelId="{B05CC5B2-C3ED-CE47-B7EC-922A517839A7}" srcId="{42E630FA-A70E-B549-9B64-2620C2D863AD}" destId="{75E17EE1-92F1-C243-BE25-757944FE466D}" srcOrd="3" destOrd="0" parTransId="{582720D3-DDDA-1A4C-8C5E-27F65845A16A}" sibTransId="{2B481130-A5B8-ED41-8CEF-487765C811F5}"/>
    <dgm:cxn modelId="{07530DC8-0A4A-F045-BBC3-1564894E6E1B}" type="presOf" srcId="{42E630FA-A70E-B549-9B64-2620C2D863AD}" destId="{B41F6E04-6B38-A840-B512-7A1040E0552D}" srcOrd="0" destOrd="0" presId="urn:microsoft.com/office/officeart/2009/layout/ReverseList"/>
    <dgm:cxn modelId="{6D3DDBE8-C4CB-EA41-A817-4CC9AF414175}" srcId="{75E17EE1-92F1-C243-BE25-757944FE466D}" destId="{7890B10A-E210-3F45-90D5-FCE5489EF081}" srcOrd="0" destOrd="0" parTransId="{D27648C7-DE5F-7F42-B58B-4C56F8BCF873}" sibTransId="{2BAAFEB1-4F12-3944-B8FD-0375190D8EBE}"/>
    <dgm:cxn modelId="{C57CD5EE-D354-1A40-A54B-1AA5A6169BB0}" srcId="{42E630FA-A70E-B549-9B64-2620C2D863AD}" destId="{940E1041-04C9-7749-908B-43701306C7B0}" srcOrd="1" destOrd="0" parTransId="{57F79648-2599-1D42-ABEC-A8E728C7A44C}" sibTransId="{78BAE624-26FE-8248-B0BB-08586D041FFC}"/>
    <dgm:cxn modelId="{94EB4BA8-94CF-0944-AC6D-6CBA122B1C3B}" type="presParOf" srcId="{B41F6E04-6B38-A840-B512-7A1040E0552D}" destId="{248AA9B7-075F-B043-AAD8-F6F2110D9782}" srcOrd="0" destOrd="0" presId="urn:microsoft.com/office/officeart/2009/layout/ReverseList"/>
    <dgm:cxn modelId="{1D30664A-BDAB-3D48-9099-FB19525530FD}" type="presParOf" srcId="{B41F6E04-6B38-A840-B512-7A1040E0552D}" destId="{BB2055FB-AF47-1643-B0D1-9AC2FEA25137}" srcOrd="1" destOrd="0" presId="urn:microsoft.com/office/officeart/2009/layout/ReverseList"/>
    <dgm:cxn modelId="{72584ECC-DC04-6445-96B1-11E3812F1A1E}" type="presParOf" srcId="{B41F6E04-6B38-A840-B512-7A1040E0552D}" destId="{CAC33F61-1C05-974D-B7A0-FF210457AA8C}" srcOrd="2" destOrd="0" presId="urn:microsoft.com/office/officeart/2009/layout/ReverseList"/>
    <dgm:cxn modelId="{7F93523F-77AB-5F47-9019-A2B0B79D3CB8}" type="presParOf" srcId="{B41F6E04-6B38-A840-B512-7A1040E0552D}" destId="{B1F07A6E-0A64-3F46-A7B9-E82CC1064C6B}" srcOrd="3" destOrd="0" presId="urn:microsoft.com/office/officeart/2009/layout/ReverseList"/>
    <dgm:cxn modelId="{9DDD559C-321F-AC49-B24F-AA0A216E3FCD}" type="presParOf" srcId="{B41F6E04-6B38-A840-B512-7A1040E0552D}" destId="{BCC01644-76CF-FB4D-A84D-803A545E274B}" srcOrd="4" destOrd="0" presId="urn:microsoft.com/office/officeart/2009/layout/ReverseList"/>
    <dgm:cxn modelId="{15522D22-4293-5148-ABF4-CCB26E037A3F}" type="presParOf" srcId="{B41F6E04-6B38-A840-B512-7A1040E0552D}" destId="{712D958F-D301-BA4D-834B-BADE8903F3BA}"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D3C26A-5F48-4632-A600-933848C7FB86}" type="doc">
      <dgm:prSet loTypeId="urn:microsoft.com/office/officeart/2005/8/layout/cycle4" loCatId="matrix" qsTypeId="urn:microsoft.com/office/officeart/2005/8/quickstyle/simple1" qsCatId="simple" csTypeId="urn:microsoft.com/office/officeart/2005/8/colors/colorful4" csCatId="colorful" phldr="1"/>
      <dgm:spPr/>
      <dgm:t>
        <a:bodyPr/>
        <a:lstStyle/>
        <a:p>
          <a:endParaRPr lang="en-US"/>
        </a:p>
      </dgm:t>
    </dgm:pt>
    <dgm:pt modelId="{492C741E-EA5F-4A4B-BEF8-0C80BAE5CE81}">
      <dgm:prSet phldrT="[Text]"/>
      <dgm:spPr/>
      <dgm:t>
        <a:bodyPr/>
        <a:lstStyle/>
        <a:p>
          <a:r>
            <a:rPr lang="en-US" dirty="0">
              <a:solidFill>
                <a:schemeClr val="tx1"/>
              </a:solidFill>
            </a:rPr>
            <a:t>Federal Education Agency</a:t>
          </a:r>
        </a:p>
      </dgm:t>
    </dgm:pt>
    <dgm:pt modelId="{10BE9DDC-B7B8-4952-A320-375C1FE6F464}" type="parTrans" cxnId="{98E3FB1B-9002-4F96-A013-2A6D343F1E98}">
      <dgm:prSet/>
      <dgm:spPr/>
      <dgm:t>
        <a:bodyPr/>
        <a:lstStyle/>
        <a:p>
          <a:endParaRPr lang="en-US"/>
        </a:p>
      </dgm:t>
    </dgm:pt>
    <dgm:pt modelId="{9D5778E6-40BB-4147-9F9E-599CDF327208}" type="sibTrans" cxnId="{98E3FB1B-9002-4F96-A013-2A6D343F1E98}">
      <dgm:prSet/>
      <dgm:spPr/>
      <dgm:t>
        <a:bodyPr/>
        <a:lstStyle/>
        <a:p>
          <a:endParaRPr lang="en-US"/>
        </a:p>
      </dgm:t>
    </dgm:pt>
    <dgm:pt modelId="{2F1F3A40-CEB7-4D81-825D-E6129E2B4818}">
      <dgm:prSet phldrT="[Text]"/>
      <dgm:spPr/>
      <dgm:t>
        <a:bodyPr/>
        <a:lstStyle/>
        <a:p>
          <a:r>
            <a:rPr lang="en-US" dirty="0">
              <a:solidFill>
                <a:schemeClr val="tx1"/>
              </a:solidFill>
            </a:rPr>
            <a:t>State Education Agency</a:t>
          </a:r>
        </a:p>
      </dgm:t>
    </dgm:pt>
    <dgm:pt modelId="{6DC1426C-C7B8-41ED-9FAE-30427DC54398}" type="parTrans" cxnId="{644D11F3-5F4D-4B03-8CED-0E7352881385}">
      <dgm:prSet/>
      <dgm:spPr/>
      <dgm:t>
        <a:bodyPr/>
        <a:lstStyle/>
        <a:p>
          <a:endParaRPr lang="en-US"/>
        </a:p>
      </dgm:t>
    </dgm:pt>
    <dgm:pt modelId="{2AE81E23-1F2A-42A3-AA19-90941EE2C1E6}" type="sibTrans" cxnId="{644D11F3-5F4D-4B03-8CED-0E7352881385}">
      <dgm:prSet/>
      <dgm:spPr/>
      <dgm:t>
        <a:bodyPr/>
        <a:lstStyle/>
        <a:p>
          <a:endParaRPr lang="en-US"/>
        </a:p>
      </dgm:t>
    </dgm:pt>
    <dgm:pt modelId="{12F4E8F5-16CE-49AF-A8FC-B0A64D48FF32}">
      <dgm:prSet phldrT="[Text]"/>
      <dgm:spPr/>
      <dgm:t>
        <a:bodyPr/>
        <a:lstStyle/>
        <a:p>
          <a:r>
            <a:rPr lang="en-US" dirty="0">
              <a:solidFill>
                <a:schemeClr val="tx1"/>
              </a:solidFill>
            </a:rPr>
            <a:t>Local Education Agency</a:t>
          </a:r>
        </a:p>
      </dgm:t>
    </dgm:pt>
    <dgm:pt modelId="{E40D9D4A-04E2-4D5E-8326-1223A5B48B51}" type="parTrans" cxnId="{54E40211-D2AC-49D7-8BF2-11AA6609AFE8}">
      <dgm:prSet/>
      <dgm:spPr/>
      <dgm:t>
        <a:bodyPr/>
        <a:lstStyle/>
        <a:p>
          <a:endParaRPr lang="en-US"/>
        </a:p>
      </dgm:t>
    </dgm:pt>
    <dgm:pt modelId="{EFFA8C1C-5B38-4EE0-BC08-13F073D69FD2}" type="sibTrans" cxnId="{54E40211-D2AC-49D7-8BF2-11AA6609AFE8}">
      <dgm:prSet/>
      <dgm:spPr/>
      <dgm:t>
        <a:bodyPr/>
        <a:lstStyle/>
        <a:p>
          <a:endParaRPr lang="en-US"/>
        </a:p>
      </dgm:t>
    </dgm:pt>
    <dgm:pt modelId="{174911BD-D145-4691-B6C3-EF42C0487F55}">
      <dgm:prSet phldrT="[Text]"/>
      <dgm:spPr/>
      <dgm:t>
        <a:bodyPr/>
        <a:lstStyle/>
        <a:p>
          <a:r>
            <a:rPr lang="en-US" dirty="0">
              <a:solidFill>
                <a:schemeClr val="tx1"/>
              </a:solidFill>
            </a:rPr>
            <a:t>Educator Preparation Programs</a:t>
          </a:r>
        </a:p>
      </dgm:t>
    </dgm:pt>
    <dgm:pt modelId="{259E7EB5-6584-4BB0-9470-9AF3DAF3AC69}" type="parTrans" cxnId="{02D84FCE-28D7-4009-9D21-BD002A65D95D}">
      <dgm:prSet/>
      <dgm:spPr/>
      <dgm:t>
        <a:bodyPr/>
        <a:lstStyle/>
        <a:p>
          <a:endParaRPr lang="en-US"/>
        </a:p>
      </dgm:t>
    </dgm:pt>
    <dgm:pt modelId="{E4B1DB56-1EF8-41F4-A034-65D578083ACA}" type="sibTrans" cxnId="{02D84FCE-28D7-4009-9D21-BD002A65D95D}">
      <dgm:prSet/>
      <dgm:spPr/>
      <dgm:t>
        <a:bodyPr/>
        <a:lstStyle/>
        <a:p>
          <a:endParaRPr lang="en-US"/>
        </a:p>
      </dgm:t>
    </dgm:pt>
    <dgm:pt modelId="{C5DD23CF-3928-48FA-860D-5CDBA243F7E1}" type="pres">
      <dgm:prSet presAssocID="{E5D3C26A-5F48-4632-A600-933848C7FB86}" presName="cycleMatrixDiagram" presStyleCnt="0">
        <dgm:presLayoutVars>
          <dgm:chMax val="1"/>
          <dgm:dir/>
          <dgm:animLvl val="lvl"/>
          <dgm:resizeHandles val="exact"/>
        </dgm:presLayoutVars>
      </dgm:prSet>
      <dgm:spPr/>
    </dgm:pt>
    <dgm:pt modelId="{5654EC1B-3136-4C62-9793-3C8EB2B05C88}" type="pres">
      <dgm:prSet presAssocID="{E5D3C26A-5F48-4632-A600-933848C7FB86}" presName="children" presStyleCnt="0"/>
      <dgm:spPr/>
    </dgm:pt>
    <dgm:pt modelId="{FF15D393-7EEC-4503-BE0D-80E457A52BA9}" type="pres">
      <dgm:prSet presAssocID="{E5D3C26A-5F48-4632-A600-933848C7FB86}" presName="childPlaceholder" presStyleCnt="0"/>
      <dgm:spPr/>
    </dgm:pt>
    <dgm:pt modelId="{72998914-FC03-4B3E-B951-2A202B283135}" type="pres">
      <dgm:prSet presAssocID="{E5D3C26A-5F48-4632-A600-933848C7FB86}" presName="circle" presStyleCnt="0"/>
      <dgm:spPr/>
    </dgm:pt>
    <dgm:pt modelId="{1CB4E328-C873-4742-B13C-B805FAC26ABE}" type="pres">
      <dgm:prSet presAssocID="{E5D3C26A-5F48-4632-A600-933848C7FB86}" presName="quadrant1" presStyleLbl="node1" presStyleIdx="0" presStyleCnt="4">
        <dgm:presLayoutVars>
          <dgm:chMax val="1"/>
          <dgm:bulletEnabled val="1"/>
        </dgm:presLayoutVars>
      </dgm:prSet>
      <dgm:spPr/>
    </dgm:pt>
    <dgm:pt modelId="{53E432A7-602A-4925-B445-7A69D956B6CF}" type="pres">
      <dgm:prSet presAssocID="{E5D3C26A-5F48-4632-A600-933848C7FB86}" presName="quadrant2" presStyleLbl="node1" presStyleIdx="1" presStyleCnt="4">
        <dgm:presLayoutVars>
          <dgm:chMax val="1"/>
          <dgm:bulletEnabled val="1"/>
        </dgm:presLayoutVars>
      </dgm:prSet>
      <dgm:spPr/>
    </dgm:pt>
    <dgm:pt modelId="{FFFF1BC0-B6EB-4D7A-BE2C-63D929DD88A8}" type="pres">
      <dgm:prSet presAssocID="{E5D3C26A-5F48-4632-A600-933848C7FB86}" presName="quadrant3" presStyleLbl="node1" presStyleIdx="2" presStyleCnt="4">
        <dgm:presLayoutVars>
          <dgm:chMax val="1"/>
          <dgm:bulletEnabled val="1"/>
        </dgm:presLayoutVars>
      </dgm:prSet>
      <dgm:spPr/>
    </dgm:pt>
    <dgm:pt modelId="{35E17A43-D794-464B-ADB0-B0D1DDABE944}" type="pres">
      <dgm:prSet presAssocID="{E5D3C26A-5F48-4632-A600-933848C7FB86}" presName="quadrant4" presStyleLbl="node1" presStyleIdx="3" presStyleCnt="4">
        <dgm:presLayoutVars>
          <dgm:chMax val="1"/>
          <dgm:bulletEnabled val="1"/>
        </dgm:presLayoutVars>
      </dgm:prSet>
      <dgm:spPr/>
    </dgm:pt>
    <dgm:pt modelId="{598FC994-9E8D-4084-B408-A2375E6DE603}" type="pres">
      <dgm:prSet presAssocID="{E5D3C26A-5F48-4632-A600-933848C7FB86}" presName="quadrantPlaceholder" presStyleCnt="0"/>
      <dgm:spPr/>
    </dgm:pt>
    <dgm:pt modelId="{EA86216C-F62E-428F-A458-AA13D30A9489}" type="pres">
      <dgm:prSet presAssocID="{E5D3C26A-5F48-4632-A600-933848C7FB86}" presName="center1" presStyleLbl="fgShp" presStyleIdx="0" presStyleCnt="2"/>
      <dgm:spPr/>
    </dgm:pt>
    <dgm:pt modelId="{C8A68A50-7B06-4469-9B1A-658C43DC629D}" type="pres">
      <dgm:prSet presAssocID="{E5D3C26A-5F48-4632-A600-933848C7FB86}" presName="center2" presStyleLbl="fgShp" presStyleIdx="1" presStyleCnt="2"/>
      <dgm:spPr/>
    </dgm:pt>
  </dgm:ptLst>
  <dgm:cxnLst>
    <dgm:cxn modelId="{54E40211-D2AC-49D7-8BF2-11AA6609AFE8}" srcId="{E5D3C26A-5F48-4632-A600-933848C7FB86}" destId="{12F4E8F5-16CE-49AF-A8FC-B0A64D48FF32}" srcOrd="2" destOrd="0" parTransId="{E40D9D4A-04E2-4D5E-8326-1223A5B48B51}" sibTransId="{EFFA8C1C-5B38-4EE0-BC08-13F073D69FD2}"/>
    <dgm:cxn modelId="{98E3FB1B-9002-4F96-A013-2A6D343F1E98}" srcId="{E5D3C26A-5F48-4632-A600-933848C7FB86}" destId="{492C741E-EA5F-4A4B-BEF8-0C80BAE5CE81}" srcOrd="0" destOrd="0" parTransId="{10BE9DDC-B7B8-4952-A320-375C1FE6F464}" sibTransId="{9D5778E6-40BB-4147-9F9E-599CDF327208}"/>
    <dgm:cxn modelId="{E4A27B2F-6AEC-4CCD-95BD-058810E3F2B4}" type="presOf" srcId="{E5D3C26A-5F48-4632-A600-933848C7FB86}" destId="{C5DD23CF-3928-48FA-860D-5CDBA243F7E1}" srcOrd="0" destOrd="0" presId="urn:microsoft.com/office/officeart/2005/8/layout/cycle4"/>
    <dgm:cxn modelId="{B93F043F-A804-4D39-A1AF-86065742961C}" type="presOf" srcId="{2F1F3A40-CEB7-4D81-825D-E6129E2B4818}" destId="{53E432A7-602A-4925-B445-7A69D956B6CF}" srcOrd="0" destOrd="0" presId="urn:microsoft.com/office/officeart/2005/8/layout/cycle4"/>
    <dgm:cxn modelId="{3ED93A51-344B-4702-A648-F0AF0305F735}" type="presOf" srcId="{174911BD-D145-4691-B6C3-EF42C0487F55}" destId="{35E17A43-D794-464B-ADB0-B0D1DDABE944}" srcOrd="0" destOrd="0" presId="urn:microsoft.com/office/officeart/2005/8/layout/cycle4"/>
    <dgm:cxn modelId="{58C8B951-A0B8-4026-8882-7CC8577F3BD9}" type="presOf" srcId="{12F4E8F5-16CE-49AF-A8FC-B0A64D48FF32}" destId="{FFFF1BC0-B6EB-4D7A-BE2C-63D929DD88A8}" srcOrd="0" destOrd="0" presId="urn:microsoft.com/office/officeart/2005/8/layout/cycle4"/>
    <dgm:cxn modelId="{02D84FCE-28D7-4009-9D21-BD002A65D95D}" srcId="{E5D3C26A-5F48-4632-A600-933848C7FB86}" destId="{174911BD-D145-4691-B6C3-EF42C0487F55}" srcOrd="3" destOrd="0" parTransId="{259E7EB5-6584-4BB0-9470-9AF3DAF3AC69}" sibTransId="{E4B1DB56-1EF8-41F4-A034-65D578083ACA}"/>
    <dgm:cxn modelId="{196F2CD6-5518-42C9-AF12-796CB1D4662E}" type="presOf" srcId="{492C741E-EA5F-4A4B-BEF8-0C80BAE5CE81}" destId="{1CB4E328-C873-4742-B13C-B805FAC26ABE}" srcOrd="0" destOrd="0" presId="urn:microsoft.com/office/officeart/2005/8/layout/cycle4"/>
    <dgm:cxn modelId="{644D11F3-5F4D-4B03-8CED-0E7352881385}" srcId="{E5D3C26A-5F48-4632-A600-933848C7FB86}" destId="{2F1F3A40-CEB7-4D81-825D-E6129E2B4818}" srcOrd="1" destOrd="0" parTransId="{6DC1426C-C7B8-41ED-9FAE-30427DC54398}" sibTransId="{2AE81E23-1F2A-42A3-AA19-90941EE2C1E6}"/>
    <dgm:cxn modelId="{B211E649-077C-49ED-8327-DFD29049318A}" type="presParOf" srcId="{C5DD23CF-3928-48FA-860D-5CDBA243F7E1}" destId="{5654EC1B-3136-4C62-9793-3C8EB2B05C88}" srcOrd="0" destOrd="0" presId="urn:microsoft.com/office/officeart/2005/8/layout/cycle4"/>
    <dgm:cxn modelId="{DAFDD49E-F1B0-4C2B-AC03-40E8999D94CC}" type="presParOf" srcId="{5654EC1B-3136-4C62-9793-3C8EB2B05C88}" destId="{FF15D393-7EEC-4503-BE0D-80E457A52BA9}" srcOrd="0" destOrd="0" presId="urn:microsoft.com/office/officeart/2005/8/layout/cycle4"/>
    <dgm:cxn modelId="{A83F8CB6-A04B-4C3A-8DFD-DF5AB2597CB8}" type="presParOf" srcId="{C5DD23CF-3928-48FA-860D-5CDBA243F7E1}" destId="{72998914-FC03-4B3E-B951-2A202B283135}" srcOrd="1" destOrd="0" presId="urn:microsoft.com/office/officeart/2005/8/layout/cycle4"/>
    <dgm:cxn modelId="{441A172F-5542-4C47-9663-4E802C8DE8BB}" type="presParOf" srcId="{72998914-FC03-4B3E-B951-2A202B283135}" destId="{1CB4E328-C873-4742-B13C-B805FAC26ABE}" srcOrd="0" destOrd="0" presId="urn:microsoft.com/office/officeart/2005/8/layout/cycle4"/>
    <dgm:cxn modelId="{6AFC3885-8153-4673-8D78-8B9E391B7C0C}" type="presParOf" srcId="{72998914-FC03-4B3E-B951-2A202B283135}" destId="{53E432A7-602A-4925-B445-7A69D956B6CF}" srcOrd="1" destOrd="0" presId="urn:microsoft.com/office/officeart/2005/8/layout/cycle4"/>
    <dgm:cxn modelId="{5603A6A2-01EA-4AB4-9A3F-68ED82825DB0}" type="presParOf" srcId="{72998914-FC03-4B3E-B951-2A202B283135}" destId="{FFFF1BC0-B6EB-4D7A-BE2C-63D929DD88A8}" srcOrd="2" destOrd="0" presId="urn:microsoft.com/office/officeart/2005/8/layout/cycle4"/>
    <dgm:cxn modelId="{67BFB48C-4C4E-4EBD-8073-6E73687A9F24}" type="presParOf" srcId="{72998914-FC03-4B3E-B951-2A202B283135}" destId="{35E17A43-D794-464B-ADB0-B0D1DDABE944}" srcOrd="3" destOrd="0" presId="urn:microsoft.com/office/officeart/2005/8/layout/cycle4"/>
    <dgm:cxn modelId="{83A5C5AB-CE59-4C19-8C94-6A8E5AD1D4E8}" type="presParOf" srcId="{72998914-FC03-4B3E-B951-2A202B283135}" destId="{598FC994-9E8D-4084-B408-A2375E6DE603}" srcOrd="4" destOrd="0" presId="urn:microsoft.com/office/officeart/2005/8/layout/cycle4"/>
    <dgm:cxn modelId="{244D414A-0C1F-4EF4-981C-602A6842CC5B}" type="presParOf" srcId="{C5DD23CF-3928-48FA-860D-5CDBA243F7E1}" destId="{EA86216C-F62E-428F-A458-AA13D30A9489}" srcOrd="2" destOrd="0" presId="urn:microsoft.com/office/officeart/2005/8/layout/cycle4"/>
    <dgm:cxn modelId="{881B8700-4798-4724-8C8B-671B0FF1160B}" type="presParOf" srcId="{C5DD23CF-3928-48FA-860D-5CDBA243F7E1}" destId="{C8A68A50-7B06-4469-9B1A-658C43DC629D}"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055FB-AF47-1643-B0D1-9AC2FEA25137}">
      <dsp:nvSpPr>
        <dsp:cNvPr id="0" name=""/>
        <dsp:cNvSpPr/>
      </dsp:nvSpPr>
      <dsp:spPr>
        <a:xfrm rot="16200000">
          <a:off x="1256299" y="863104"/>
          <a:ext cx="2762775" cy="2557881"/>
        </a:xfrm>
        <a:prstGeom prst="round2SameRect">
          <a:avLst>
            <a:gd name="adj1" fmla="val 16670"/>
            <a:gd name="adj2" fmla="val 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21920" tIns="203200" rIns="182880" bIns="203200" numCol="1" spcCol="1270" anchor="t" anchorCtr="0">
          <a:noAutofit/>
        </a:bodyPr>
        <a:lstStyle/>
        <a:p>
          <a:pPr marL="0" lvl="0" indent="0" algn="ctr" defTabSz="1422400">
            <a:lnSpc>
              <a:spcPct val="90000"/>
            </a:lnSpc>
            <a:spcBef>
              <a:spcPct val="0"/>
            </a:spcBef>
            <a:spcAft>
              <a:spcPct val="35000"/>
            </a:spcAft>
            <a:buNone/>
          </a:pPr>
          <a:r>
            <a:rPr lang="en-US" sz="3200" kern="1200" dirty="0"/>
            <a:t>Preparation </a:t>
          </a:r>
        </a:p>
      </dsp:txBody>
      <dsp:txXfrm rot="5400000">
        <a:off x="1483634" y="885545"/>
        <a:ext cx="2432993" cy="2512999"/>
      </dsp:txXfrm>
    </dsp:sp>
    <dsp:sp modelId="{B1F07A6E-0A64-3F46-A7B9-E82CC1064C6B}">
      <dsp:nvSpPr>
        <dsp:cNvPr id="0" name=""/>
        <dsp:cNvSpPr/>
      </dsp:nvSpPr>
      <dsp:spPr>
        <a:xfrm rot="5400000">
          <a:off x="3898274" y="939935"/>
          <a:ext cx="2762775" cy="2390515"/>
        </a:xfrm>
        <a:prstGeom prst="round2SameRect">
          <a:avLst>
            <a:gd name="adj1" fmla="val 16670"/>
            <a:gd name="adj2" fmla="val 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77165" tIns="196850" rIns="118110" bIns="196850" numCol="1" spcCol="1270" anchor="t" anchorCtr="0">
          <a:noAutofit/>
        </a:bodyPr>
        <a:lstStyle/>
        <a:p>
          <a:pPr marL="0" lvl="0" indent="0" algn="ctr" defTabSz="1377950">
            <a:lnSpc>
              <a:spcPct val="90000"/>
            </a:lnSpc>
            <a:spcBef>
              <a:spcPct val="0"/>
            </a:spcBef>
            <a:spcAft>
              <a:spcPct val="35000"/>
            </a:spcAft>
            <a:buNone/>
          </a:pPr>
          <a:r>
            <a:rPr lang="en-US" sz="3100" kern="1200" dirty="0"/>
            <a:t>Experience </a:t>
          </a:r>
        </a:p>
      </dsp:txBody>
      <dsp:txXfrm rot="-5400000">
        <a:off x="4084404" y="870521"/>
        <a:ext cx="2273799" cy="2529343"/>
      </dsp:txXfrm>
    </dsp:sp>
    <dsp:sp modelId="{BCC01644-76CF-FB4D-A84D-803A545E274B}">
      <dsp:nvSpPr>
        <dsp:cNvPr id="0" name=""/>
        <dsp:cNvSpPr/>
      </dsp:nvSpPr>
      <dsp:spPr>
        <a:xfrm>
          <a:off x="3219882" y="-173333"/>
          <a:ext cx="1765013" cy="1764927"/>
        </a:xfrm>
        <a:prstGeom prst="circularArrow">
          <a:avLst>
            <a:gd name="adj1" fmla="val 12500"/>
            <a:gd name="adj2" fmla="val 1142322"/>
            <a:gd name="adj3" fmla="val 20457678"/>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12D958F-D301-BA4D-834B-BADE8903F3BA}">
      <dsp:nvSpPr>
        <dsp:cNvPr id="0" name=""/>
        <dsp:cNvSpPr/>
      </dsp:nvSpPr>
      <dsp:spPr>
        <a:xfrm rot="10800000">
          <a:off x="3274686" y="2635208"/>
          <a:ext cx="1765013" cy="1764927"/>
        </a:xfrm>
        <a:prstGeom prst="circularArrow">
          <a:avLst>
            <a:gd name="adj1" fmla="val 12500"/>
            <a:gd name="adj2" fmla="val 1142322"/>
            <a:gd name="adj3" fmla="val 20457678"/>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B4E328-C873-4742-B13C-B805FAC26ABE}">
      <dsp:nvSpPr>
        <dsp:cNvPr id="0" name=""/>
        <dsp:cNvSpPr/>
      </dsp:nvSpPr>
      <dsp:spPr>
        <a:xfrm>
          <a:off x="1991562" y="258860"/>
          <a:ext cx="1966430" cy="1966430"/>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Federal Education Agency</a:t>
          </a:r>
        </a:p>
      </dsp:txBody>
      <dsp:txXfrm>
        <a:off x="2567516" y="834814"/>
        <a:ext cx="1390476" cy="1390476"/>
      </dsp:txXfrm>
    </dsp:sp>
    <dsp:sp modelId="{53E432A7-602A-4925-B445-7A69D956B6CF}">
      <dsp:nvSpPr>
        <dsp:cNvPr id="0" name=""/>
        <dsp:cNvSpPr/>
      </dsp:nvSpPr>
      <dsp:spPr>
        <a:xfrm rot="5400000">
          <a:off x="4048820" y="258860"/>
          <a:ext cx="1966430" cy="1966430"/>
        </a:xfrm>
        <a:prstGeom prst="pieWedg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State Education Agency</a:t>
          </a:r>
        </a:p>
      </dsp:txBody>
      <dsp:txXfrm rot="-5400000">
        <a:off x="4048820" y="834814"/>
        <a:ext cx="1390476" cy="1390476"/>
      </dsp:txXfrm>
    </dsp:sp>
    <dsp:sp modelId="{FFFF1BC0-B6EB-4D7A-BE2C-63D929DD88A8}">
      <dsp:nvSpPr>
        <dsp:cNvPr id="0" name=""/>
        <dsp:cNvSpPr/>
      </dsp:nvSpPr>
      <dsp:spPr>
        <a:xfrm rot="10800000">
          <a:off x="4048820" y="2316118"/>
          <a:ext cx="1966430" cy="1966430"/>
        </a:xfrm>
        <a:prstGeom prst="pieWedg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Local Education Agency</a:t>
          </a:r>
        </a:p>
      </dsp:txBody>
      <dsp:txXfrm rot="10800000">
        <a:off x="4048820" y="2316118"/>
        <a:ext cx="1390476" cy="1390476"/>
      </dsp:txXfrm>
    </dsp:sp>
    <dsp:sp modelId="{35E17A43-D794-464B-ADB0-B0D1DDABE944}">
      <dsp:nvSpPr>
        <dsp:cNvPr id="0" name=""/>
        <dsp:cNvSpPr/>
      </dsp:nvSpPr>
      <dsp:spPr>
        <a:xfrm rot="16200000">
          <a:off x="1991562" y="2316118"/>
          <a:ext cx="1966430" cy="1966430"/>
        </a:xfrm>
        <a:prstGeom prst="pieWedg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Educator Preparation Programs</a:t>
          </a:r>
        </a:p>
      </dsp:txBody>
      <dsp:txXfrm rot="5400000">
        <a:off x="2567516" y="2316118"/>
        <a:ext cx="1390476" cy="1390476"/>
      </dsp:txXfrm>
    </dsp:sp>
    <dsp:sp modelId="{EA86216C-F62E-428F-A458-AA13D30A9489}">
      <dsp:nvSpPr>
        <dsp:cNvPr id="0" name=""/>
        <dsp:cNvSpPr/>
      </dsp:nvSpPr>
      <dsp:spPr>
        <a:xfrm>
          <a:off x="3663936" y="1861977"/>
          <a:ext cx="678940" cy="590383"/>
        </a:xfrm>
        <a:prstGeom prst="circular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A68A50-7B06-4469-9B1A-658C43DC629D}">
      <dsp:nvSpPr>
        <dsp:cNvPr id="0" name=""/>
        <dsp:cNvSpPr/>
      </dsp:nvSpPr>
      <dsp:spPr>
        <a:xfrm rot="10800000">
          <a:off x="3663936" y="2089048"/>
          <a:ext cx="678940" cy="590383"/>
        </a:xfrm>
        <a:prstGeom prst="circular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AF3CA-9A7D-584A-B36E-DFAF0D349DA8}" type="datetimeFigureOut">
              <a:rPr lang="en-US" smtClean="0"/>
              <a:t>11/9/18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A334E6-EF21-5246-86BD-D563EC6B364D}" type="slidenum">
              <a:rPr lang="en-US" smtClean="0"/>
              <a:t>‹#›</a:t>
            </a:fld>
            <a:endParaRPr lang="en-US"/>
          </a:p>
        </p:txBody>
      </p:sp>
    </p:spTree>
    <p:extLst>
      <p:ext uri="{BB962C8B-B14F-4D97-AF65-F5344CB8AC3E}">
        <p14:creationId xmlns:p14="http://schemas.microsoft.com/office/powerpoint/2010/main" val="12644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9742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Create a systemic approach to address teacher shortages specific to local context that does not compromise quality;</a:t>
            </a:r>
          </a:p>
          <a:p>
            <a:pPr lvl="0"/>
            <a:r>
              <a:rPr lang="en-US" dirty="0"/>
              <a:t>Facilitate strong networks and partnerships that establish shared ownership, collective action, and joint accountability;</a:t>
            </a:r>
          </a:p>
          <a:p>
            <a:pPr lvl="0"/>
            <a:r>
              <a:rPr lang="en-US" dirty="0"/>
              <a:t>Recognize that no two shortages are created equal and strategies designed to address local contexts and specific needs are needed;</a:t>
            </a:r>
          </a:p>
          <a:p>
            <a:pPr lvl="0"/>
            <a:r>
              <a:rPr lang="en-US" dirty="0"/>
              <a:t>Understand that shortages can be addressed and impacted anywhere across the career continuum.</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26</a:t>
            </a:fld>
            <a:endParaRPr lang="en-US"/>
          </a:p>
        </p:txBody>
      </p:sp>
    </p:spTree>
    <p:extLst>
      <p:ext uri="{BB962C8B-B14F-4D97-AF65-F5344CB8AC3E}">
        <p14:creationId xmlns:p14="http://schemas.microsoft.com/office/powerpoint/2010/main" val="2228029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D942D9-22A8-284A-B434-0763B2331CC0}" type="slidenum">
              <a:rPr lang="en-US" smtClean="0"/>
              <a:t>34</a:t>
            </a:fld>
            <a:endParaRPr lang="en-US"/>
          </a:p>
        </p:txBody>
      </p:sp>
    </p:spTree>
    <p:extLst>
      <p:ext uri="{BB962C8B-B14F-4D97-AF65-F5344CB8AC3E}">
        <p14:creationId xmlns:p14="http://schemas.microsoft.com/office/powerpoint/2010/main" val="96894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ITC Franklin Gothic Std Bk Cd"/>
                <a:ea typeface="ＭＳ Ｐゴシック" pitchFamily="-48" charset="-128"/>
                <a:cs typeface="ＭＳ Ｐゴシック"/>
              </a:rPr>
              <a:t>We all know that teachers matter – most particularly when it comes to student achievement. We also know that not all students have equal access to effective teachers – most particularly students that need it the most. With national shortages – most particularly in hard to staff schools and subjects – we cannot hire our way to equitable access. We need an infrastructure or systems of support to help all teachers grow in their professional practice. </a:t>
            </a:r>
          </a:p>
          <a:p>
            <a:endParaRPr lang="en-US" sz="1200" b="0" i="0" kern="1200" dirty="0">
              <a:solidFill>
                <a:schemeClr val="tx1"/>
              </a:solidFill>
              <a:effectLst/>
              <a:latin typeface="ITC Franklin Gothic Std Bk Cd"/>
              <a:ea typeface="ＭＳ Ｐゴシック" pitchFamily="-48" charset="-128"/>
              <a:cs typeface="ＭＳ Ｐゴシック"/>
            </a:endParaRPr>
          </a:p>
          <a:p>
            <a:r>
              <a:rPr lang="en-US" sz="1200" b="0" i="0" kern="1200" dirty="0">
                <a:solidFill>
                  <a:schemeClr val="tx1"/>
                </a:solidFill>
                <a:effectLst/>
                <a:latin typeface="ITC Franklin Gothic Std Bk Cd"/>
                <a:ea typeface="ＭＳ Ｐゴシック" pitchFamily="-48" charset="-128"/>
                <a:cs typeface="ＭＳ Ｐゴシック"/>
              </a:rPr>
              <a:t>Not all states included their definition of effective teacher within their state ESSA plan, but of those that did, 16 states are using evaluation data and results within their definition.  While yes, many may think of this as just a reporting requirement, the definition of effective educators can be used to inform and target professional learning efforts. </a:t>
            </a:r>
          </a:p>
          <a:p>
            <a:endParaRPr lang="en-US" sz="1200" b="0" i="0" kern="1200" dirty="0">
              <a:solidFill>
                <a:schemeClr val="tx1"/>
              </a:solidFill>
              <a:effectLst/>
              <a:latin typeface="ITC Franklin Gothic Std Bk Cd"/>
              <a:ea typeface="ＭＳ Ｐゴシック" pitchFamily="-48" charset="-128"/>
              <a:cs typeface="ＭＳ Ｐゴシック"/>
            </a:endParaRPr>
          </a:p>
          <a:p>
            <a:r>
              <a:rPr lang="en-US" sz="1200" b="0" i="0" kern="1200" dirty="0">
                <a:solidFill>
                  <a:schemeClr val="tx1"/>
                </a:solidFill>
                <a:effectLst/>
                <a:latin typeface="ITC Franklin Gothic Std Bk Cd"/>
                <a:ea typeface="ＭＳ Ｐゴシック" pitchFamily="-48" charset="-128"/>
                <a:cs typeface="ＭＳ Ｐゴシック"/>
              </a:rPr>
              <a:t>A number of states mentioned their equity plans under the excellent educators for all initiative within their ESSA plans.</a:t>
            </a:r>
          </a:p>
          <a:p>
            <a:endParaRPr lang="en-US" sz="1200" b="0" i="0" kern="1200" dirty="0">
              <a:solidFill>
                <a:schemeClr val="tx1"/>
              </a:solidFill>
              <a:effectLst/>
              <a:latin typeface="ITC Franklin Gothic Std Bk Cd"/>
              <a:ea typeface="ＭＳ Ｐゴシック" pitchFamily="-48" charset="-128"/>
              <a:cs typeface="ＭＳ Ｐゴシック"/>
            </a:endParaRPr>
          </a:p>
          <a:p>
            <a:r>
              <a:rPr lang="en-US" sz="1200" b="1" i="0" kern="1200" dirty="0">
                <a:solidFill>
                  <a:schemeClr val="tx1"/>
                </a:solidFill>
                <a:effectLst/>
                <a:latin typeface="ITC Franklin Gothic Std Bk Cd"/>
                <a:ea typeface="ＭＳ Ｐゴシック" pitchFamily="-48" charset="-128"/>
                <a:cs typeface="ＭＳ Ｐゴシック"/>
              </a:rPr>
              <a:t>Tennessee</a:t>
            </a:r>
            <a:r>
              <a:rPr lang="en-US" sz="1200" b="0" i="0" kern="1200" dirty="0">
                <a:solidFill>
                  <a:schemeClr val="tx1"/>
                </a:solidFill>
                <a:effectLst/>
                <a:latin typeface="ITC Franklin Gothic Std Bk Cd"/>
                <a:ea typeface="ＭＳ Ｐゴシック" pitchFamily="-48" charset="-128"/>
                <a:cs typeface="ＭＳ Ｐゴシック"/>
              </a:rPr>
              <a:t> and </a:t>
            </a:r>
            <a:r>
              <a:rPr lang="en-US" sz="1200" b="1" i="0" kern="1200" dirty="0">
                <a:solidFill>
                  <a:schemeClr val="tx1"/>
                </a:solidFill>
                <a:effectLst/>
                <a:latin typeface="ITC Franklin Gothic Std Bk Cd"/>
                <a:ea typeface="ＭＳ Ｐゴシック" pitchFamily="-48" charset="-128"/>
                <a:cs typeface="ＭＳ Ｐゴシック"/>
              </a:rPr>
              <a:t>Oregon</a:t>
            </a:r>
            <a:r>
              <a:rPr lang="en-US" sz="1200" b="0" i="0" kern="1200" dirty="0">
                <a:solidFill>
                  <a:schemeClr val="tx1"/>
                </a:solidFill>
                <a:effectLst/>
                <a:latin typeface="ITC Franklin Gothic Std Bk Cd"/>
                <a:ea typeface="ＭＳ Ｐゴシック" pitchFamily="-48" charset="-128"/>
                <a:cs typeface="ＭＳ Ｐゴシック"/>
              </a:rPr>
              <a:t> emphasize their equity plans as a basis for their ESSA plans. While other states like North Dakota and Delaware commit to expand the existing plan and strategies. </a:t>
            </a:r>
          </a:p>
          <a:p>
            <a:endParaRPr lang="en-US" sz="1200" b="0" i="0" kern="1200" dirty="0">
              <a:solidFill>
                <a:schemeClr val="tx1"/>
              </a:solidFill>
              <a:effectLst/>
              <a:latin typeface="ITC Franklin Gothic Std Bk Cd"/>
              <a:ea typeface="ＭＳ Ｐゴシック" pitchFamily="-48" charset="-128"/>
              <a:cs typeface="ＭＳ Ｐゴシック"/>
            </a:endParaRPr>
          </a:p>
          <a:p>
            <a:r>
              <a:rPr lang="en-US" sz="1200" b="0" i="0" kern="1200" dirty="0">
                <a:solidFill>
                  <a:schemeClr val="tx1"/>
                </a:solidFill>
                <a:effectLst/>
                <a:latin typeface="ITC Franklin Gothic Std Bk Cd"/>
                <a:ea typeface="ＭＳ Ｐゴシック" pitchFamily="-48" charset="-128"/>
                <a:cs typeface="ＭＳ Ｐゴシック"/>
              </a:rPr>
              <a:t>Building on their earlier equity plans allows states to capitalize on the significant stakeholder engagement they invested and the strategy implementation progress made to date. </a:t>
            </a:r>
            <a:r>
              <a:rPr lang="en-US" sz="1200" b="1" i="0" kern="1200" dirty="0">
                <a:solidFill>
                  <a:schemeClr val="tx1"/>
                </a:solidFill>
                <a:effectLst/>
                <a:latin typeface="ITC Franklin Gothic Std Bk Cd"/>
                <a:ea typeface="ＭＳ Ｐゴシック" pitchFamily="-48" charset="-128"/>
                <a:cs typeface="ＭＳ Ｐゴシック"/>
              </a:rPr>
              <a:t>And it ensures that ESSA is not just another plan layered onto the others but rather part of a multi-year thoughtful, coherent vision for equipping all classrooms with the teachers they need.</a:t>
            </a:r>
          </a:p>
          <a:p>
            <a:endParaRPr lang="en-US" sz="1200" b="0" i="0" kern="1200" dirty="0">
              <a:solidFill>
                <a:schemeClr val="tx1"/>
              </a:solidFill>
              <a:effectLst/>
              <a:latin typeface="ITC Franklin Gothic Std Bk Cd"/>
              <a:ea typeface="ＭＳ Ｐゴシック" pitchFamily="-48" charset="-128"/>
              <a:cs typeface="ＭＳ Ｐゴシック"/>
            </a:endParaRPr>
          </a:p>
          <a:p>
            <a:r>
              <a:rPr lang="en-US" sz="1200" b="0" i="0" kern="1200" dirty="0">
                <a:solidFill>
                  <a:schemeClr val="tx1"/>
                </a:solidFill>
                <a:effectLst/>
                <a:latin typeface="ITC Franklin Gothic Std Bk Cd"/>
                <a:ea typeface="ＭＳ Ｐゴシック" pitchFamily="-48" charset="-128"/>
                <a:cs typeface="ＭＳ Ｐゴシック"/>
              </a:rPr>
              <a:t>ESSA allows the use of Title II Part A dollars to use funds for improving equitable access to effective </a:t>
            </a:r>
            <a:r>
              <a:rPr lang="en-US" sz="1200" b="0" i="0" kern="1200" dirty="0" err="1">
                <a:solidFill>
                  <a:schemeClr val="tx1"/>
                </a:solidFill>
                <a:effectLst/>
                <a:latin typeface="ITC Franklin Gothic Std Bk Cd"/>
                <a:ea typeface="ＭＳ Ｐゴシック" pitchFamily="-48" charset="-128"/>
                <a:cs typeface="ＭＳ Ｐゴシック"/>
              </a:rPr>
              <a:t>teachers..if</a:t>
            </a:r>
            <a:r>
              <a:rPr lang="en-US" sz="1200" b="0" i="0" kern="1200" dirty="0">
                <a:solidFill>
                  <a:schemeClr val="tx1"/>
                </a:solidFill>
                <a:effectLst/>
                <a:latin typeface="ITC Franklin Gothic Std Bk Cd"/>
                <a:ea typeface="ＭＳ Ｐゴシック" pitchFamily="-48" charset="-128"/>
                <a:cs typeface="ＭＳ Ｐゴシック"/>
              </a:rPr>
              <a:t> so, they must describe the purpose and report on the use of funds</a:t>
            </a:r>
          </a:p>
          <a:p>
            <a:endParaRPr lang="en-US" sz="1200" b="0" i="0" kern="1200" dirty="0">
              <a:solidFill>
                <a:schemeClr val="tx1"/>
              </a:solidFill>
              <a:effectLst/>
              <a:latin typeface="ITC Franklin Gothic Std Bk Cd"/>
              <a:ea typeface="ＭＳ Ｐゴシック" pitchFamily="-48" charset="-128"/>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901273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Buddy feels like when he is trying to fill the 3 vacant teaching positions at his school. </a:t>
            </a:r>
          </a:p>
        </p:txBody>
      </p:sp>
      <p:sp>
        <p:nvSpPr>
          <p:cNvPr id="4" name="Slide Number Placeholder 3"/>
          <p:cNvSpPr>
            <a:spLocks noGrp="1"/>
          </p:cNvSpPr>
          <p:nvPr>
            <p:ph type="sldNum" sz="quarter" idx="5"/>
          </p:nvPr>
        </p:nvSpPr>
        <p:spPr/>
        <p:txBody>
          <a:bodyPr/>
          <a:lstStyle/>
          <a:p>
            <a:fld id="{51A334E6-EF21-5246-86BD-D563EC6B364D}" type="slidenum">
              <a:rPr lang="en-US" smtClean="0"/>
              <a:t>7</a:t>
            </a:fld>
            <a:endParaRPr lang="en-US"/>
          </a:p>
        </p:txBody>
      </p:sp>
    </p:spTree>
    <p:extLst>
      <p:ext uri="{BB962C8B-B14F-4D97-AF65-F5344CB8AC3E}">
        <p14:creationId xmlns:p14="http://schemas.microsoft.com/office/powerpoint/2010/main" val="316611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to place individuals into classrooms that have little preparation to teach and with no classroom experience</a:t>
            </a:r>
          </a:p>
          <a:p>
            <a:endParaRPr lang="en-US" dirty="0"/>
          </a:p>
          <a:p>
            <a:r>
              <a:rPr lang="en-US" dirty="0"/>
              <a:t>Students most impacted are those already disadvantaged by virtue of attending low achieving, high poverty schools, where fully qualified teachers already are in short supply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334E6-EF21-5246-86BD-D563EC6B3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178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Challenge: </a:t>
            </a:r>
            <a:r>
              <a:rPr lang="en-US" dirty="0"/>
              <a:t>The components of talent systems—such as hiring criteria, advanced roles and criteria, career paths, compensation and evaluation—are not simple for states to tackle; they are full of thorny issues related to tradition, turf, politics, and limitations on funding and capacity.</a:t>
            </a:r>
          </a:p>
          <a:p>
            <a:r>
              <a:rPr lang="en-US" b="1" dirty="0"/>
              <a:t>The Opportunity: </a:t>
            </a:r>
            <a:r>
              <a:rPr lang="en-US" dirty="0"/>
              <a:t>A clear vision of an ideal talent system must map out a plan that will be achieved over time. Recently, states have endeavored to improve components of talent systems, sometimes by their own initiation and other times in response to mandates with defined parameters.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ITC Franklin Gothic Std Bk Cd"/>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579243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lumMod val="75000"/>
                </a:schemeClr>
              </a:solidFill>
            </a:endParaRPr>
          </a:p>
          <a:p>
            <a:pPr marL="0" indent="0">
              <a:buNone/>
            </a:pPr>
            <a:endParaRPr lang="en-US" dirty="0">
              <a:solidFill>
                <a:schemeClr val="accent1">
                  <a:lumMod val="75000"/>
                </a:schemeClr>
              </a:solidFill>
            </a:endParaRPr>
          </a:p>
          <a:p>
            <a:pPr lvl="1"/>
            <a:r>
              <a:rPr lang="en-US" sz="2600" b="1" dirty="0">
                <a:solidFill>
                  <a:schemeClr val="accent1">
                    <a:lumMod val="75000"/>
                  </a:schemeClr>
                </a:solidFill>
              </a:rPr>
              <a:t>Purpose: </a:t>
            </a:r>
            <a:r>
              <a:rPr lang="en-US" sz="2600" dirty="0">
                <a:solidFill>
                  <a:schemeClr val="accent1">
                    <a:lumMod val="75000"/>
                  </a:schemeClr>
                </a:solidFill>
              </a:rPr>
              <a:t>Just-in-time assistance to schools and districts that have had to place less-than-fully-prepared special education teachers into classrooms.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75000"/>
                  </a:schemeClr>
                </a:solidFill>
              </a:rPr>
              <a:t>Purpose: </a:t>
            </a:r>
            <a:r>
              <a:rPr lang="en-US" sz="1200" dirty="0">
                <a:solidFill>
                  <a:schemeClr val="accent1">
                    <a:lumMod val="75000"/>
                  </a:schemeClr>
                </a:solidFill>
              </a:rPr>
              <a:t>Support state education agencies, local districts, and educator preparation programs to launch a collaborative effort to establish long-term solutions to address shortages specific to local contexts and where all partners are equally engaged and accountable. </a:t>
            </a:r>
            <a:endParaRPr lang="en-US" sz="1200" b="1"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lumMod val="75000"/>
                  </a:schemeClr>
                </a:solidFill>
              </a:rPr>
              <a:t>Note: </a:t>
            </a:r>
            <a:r>
              <a:rPr lang="en-US" sz="1200" dirty="0">
                <a:solidFill>
                  <a:schemeClr val="accent1">
                    <a:lumMod val="75000"/>
                  </a:schemeClr>
                </a:solidFill>
              </a:rPr>
              <a:t>This phase acknowledges that while short-term support is provided to these educators, concurrent efforts to lay the foundation for longer-term solutions must occur.  </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15</a:t>
            </a:fld>
            <a:endParaRPr lang="en-US"/>
          </a:p>
        </p:txBody>
      </p:sp>
    </p:spTree>
    <p:extLst>
      <p:ext uri="{BB962C8B-B14F-4D97-AF65-F5344CB8AC3E}">
        <p14:creationId xmlns:p14="http://schemas.microsoft.com/office/powerpoint/2010/main" val="495538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dirty="0"/>
              <a:t>Exemplar </a:t>
            </a:r>
          </a:p>
          <a:p>
            <a:pPr marL="0">
              <a:spcBef>
                <a:spcPts val="0"/>
              </a:spcBef>
            </a:pPr>
            <a:r>
              <a:rPr lang="en-US" i="1" dirty="0">
                <a:latin typeface="Bookman Old Style" panose="02050604050505020204" pitchFamily="18" charset="0"/>
                <a:ea typeface="Calibri" panose="020F0502020204030204" pitchFamily="34" charset="0"/>
                <a:cs typeface="Times New Roman" panose="02020603050405020304" pitchFamily="18" charset="0"/>
              </a:rPr>
              <a:t>Eligibility </a:t>
            </a:r>
            <a:endParaRPr lang="en-US" dirty="0">
              <a:latin typeface="Bookman Old Style" panose="02050604050505020204" pitchFamily="18" charset="0"/>
              <a:ea typeface="Calibri" panose="020F0502020204030204" pitchFamily="34" charset="0"/>
              <a:cs typeface="Times New Roman" panose="02020603050405020304" pitchFamily="18" charset="0"/>
            </a:endParaRPr>
          </a:p>
          <a:p>
            <a:pPr marL="800100" lvl="1" indent="-342900">
              <a:spcBef>
                <a:spcPts val="0"/>
              </a:spcBef>
              <a:buFont typeface="Wingdings" pitchFamily="2" charset="2"/>
              <a:buChar char=""/>
            </a:pPr>
            <a:r>
              <a:rPr lang="en-US" sz="2000" dirty="0">
                <a:latin typeface="Bookman Old Style" panose="02050604050505020204" pitchFamily="18" charset="0"/>
                <a:ea typeface="Calibri" panose="020F0502020204030204" pitchFamily="34" charset="0"/>
                <a:cs typeface="Times New Roman" panose="02020603050405020304" pitchFamily="18" charset="0"/>
              </a:rPr>
              <a:t>28 hours teaching skills coursework</a:t>
            </a:r>
          </a:p>
          <a:p>
            <a:pPr marL="800100" lvl="1" indent="-342900">
              <a:spcBef>
                <a:spcPts val="0"/>
              </a:spcBef>
              <a:buFont typeface="Wingdings" pitchFamily="2" charset="2"/>
              <a:buChar char=""/>
            </a:pPr>
            <a:r>
              <a:rPr lang="en-US" sz="2000" dirty="0">
                <a:latin typeface="Bookman Old Style" panose="02050604050505020204" pitchFamily="18" charset="0"/>
                <a:ea typeface="Calibri" panose="020F0502020204030204" pitchFamily="34" charset="0"/>
                <a:cs typeface="Times New Roman" panose="02020603050405020304" pitchFamily="18" charset="0"/>
              </a:rPr>
              <a:t>Course requirements </a:t>
            </a:r>
          </a:p>
          <a:p>
            <a:pPr marL="800100" lvl="1" indent="-342900">
              <a:spcBef>
                <a:spcPts val="0"/>
              </a:spcBef>
              <a:buFont typeface="Wingdings" pitchFamily="2" charset="2"/>
              <a:buChar char=""/>
            </a:pPr>
            <a:r>
              <a:rPr lang="en-US" sz="2000" dirty="0">
                <a:latin typeface="Bookman Old Style" panose="02050604050505020204" pitchFamily="18" charset="0"/>
                <a:ea typeface="Calibri" panose="020F0502020204030204" pitchFamily="34" charset="0"/>
                <a:cs typeface="Times New Roman" panose="02020603050405020304" pitchFamily="18" charset="0"/>
              </a:rPr>
              <a:t>50 hours field experience</a:t>
            </a:r>
          </a:p>
          <a:p>
            <a:pPr marL="0">
              <a:spcBef>
                <a:spcPts val="0"/>
              </a:spcBef>
            </a:pPr>
            <a:r>
              <a:rPr lang="en-US" i="1" dirty="0">
                <a:latin typeface="Bookman Old Style" panose="02050604050505020204" pitchFamily="18" charset="0"/>
                <a:ea typeface="Calibri" panose="020F0502020204030204" pitchFamily="34" charset="0"/>
                <a:cs typeface="Times New Roman" panose="02020603050405020304" pitchFamily="18" charset="0"/>
              </a:rPr>
              <a:t>Training &amp; Mentorship </a:t>
            </a:r>
          </a:p>
          <a:p>
            <a:pPr marL="800100" lvl="1" indent="-342900">
              <a:spcBef>
                <a:spcPts val="0"/>
              </a:spcBef>
              <a:buFont typeface="Wingdings" pitchFamily="2" charset="2"/>
              <a:buChar char=""/>
            </a:pPr>
            <a:r>
              <a:rPr lang="en-US" sz="2000" b="1" i="1" u="sng" dirty="0">
                <a:latin typeface="Bookman Old Style" panose="02050604050505020204" pitchFamily="18" charset="0"/>
                <a:ea typeface="Calibri" panose="020F0502020204030204" pitchFamily="34" charset="0"/>
                <a:cs typeface="Times New Roman" panose="02020603050405020304" pitchFamily="18" charset="0"/>
              </a:rPr>
              <a:t>Mentorship, Supervision, and Induction </a:t>
            </a:r>
          </a:p>
          <a:p>
            <a:pPr marL="800100" lvl="1" indent="-342900">
              <a:spcBef>
                <a:spcPts val="0"/>
              </a:spcBef>
              <a:buFont typeface="Wingdings" pitchFamily="2" charset="2"/>
              <a:buChar char=""/>
            </a:pPr>
            <a:r>
              <a:rPr lang="en-US" sz="2000" dirty="0">
                <a:latin typeface="Bookman Old Style" panose="02050604050505020204" pitchFamily="18" charset="0"/>
                <a:ea typeface="Calibri" panose="020F0502020204030204" pitchFamily="34" charset="0"/>
                <a:cs typeface="Times New Roman" panose="02020603050405020304" pitchFamily="18" charset="0"/>
              </a:rPr>
              <a:t>Internship seminar</a:t>
            </a:r>
            <a:endParaRPr lang="en-US" sz="2800" dirty="0">
              <a:latin typeface="Bookman Old Style" panose="02050604050505020204" pitchFamily="18" charset="0"/>
              <a:ea typeface="Calibri" panose="020F0502020204030204" pitchFamily="34" charset="0"/>
              <a:cs typeface="Times New Roman" panose="02020603050405020304" pitchFamily="18" charset="0"/>
            </a:endParaRPr>
          </a:p>
          <a:p>
            <a:pPr marL="0">
              <a:spcBef>
                <a:spcPts val="0"/>
              </a:spcBef>
            </a:pPr>
            <a:r>
              <a:rPr lang="en-US" i="1" dirty="0">
                <a:latin typeface="Bookman Old Style" panose="02050604050505020204" pitchFamily="18" charset="0"/>
                <a:ea typeface="Calibri" panose="020F0502020204030204" pitchFamily="34" charset="0"/>
                <a:cs typeface="Times New Roman" panose="02020603050405020304" pitchFamily="18" charset="0"/>
              </a:rPr>
              <a:t>Test</a:t>
            </a:r>
            <a:r>
              <a:rPr lang="en-US" dirty="0">
                <a:latin typeface="Bookman Old Style" panose="02050604050505020204" pitchFamily="18" charset="0"/>
                <a:ea typeface="Calibri" panose="020F0502020204030204" pitchFamily="34" charset="0"/>
                <a:cs typeface="Times New Roman" panose="02020603050405020304" pitchFamily="18" charset="0"/>
              </a:rPr>
              <a:t> </a:t>
            </a:r>
            <a:r>
              <a:rPr lang="en-US" i="1" dirty="0">
                <a:latin typeface="Bookman Old Style" panose="02050604050505020204" pitchFamily="18" charset="0"/>
                <a:ea typeface="Calibri" panose="020F0502020204030204" pitchFamily="34" charset="0"/>
                <a:cs typeface="Times New Roman" panose="02020603050405020304" pitchFamily="18" charset="0"/>
              </a:rPr>
              <a:t>Requirements</a:t>
            </a:r>
            <a:endParaRPr lang="en-US" dirty="0">
              <a:latin typeface="Bookman Old Style" panose="02050604050505020204" pitchFamily="18" charset="0"/>
              <a:ea typeface="Calibri" panose="020F0502020204030204" pitchFamily="34" charset="0"/>
              <a:cs typeface="Times New Roman" panose="02020603050405020304" pitchFamily="18" charset="0"/>
            </a:endParaRPr>
          </a:p>
          <a:p>
            <a:pPr marL="800100" lvl="1" indent="-342900">
              <a:spcBef>
                <a:spcPts val="0"/>
              </a:spcBef>
              <a:buFont typeface="Wingdings" pitchFamily="2" charset="2"/>
              <a:buChar char=""/>
            </a:pPr>
            <a:r>
              <a:rPr lang="en-US" sz="2000" dirty="0">
                <a:latin typeface="Bookman Old Style" panose="02050604050505020204" pitchFamily="18" charset="0"/>
                <a:ea typeface="Calibri" panose="020F0502020204030204" pitchFamily="34" charset="0"/>
                <a:cs typeface="Times New Roman" panose="02020603050405020304" pitchFamily="18" charset="0"/>
              </a:rPr>
              <a:t>Praxis Content Area Praxis PLT</a:t>
            </a:r>
          </a:p>
          <a:p>
            <a:pPr marL="800100" lvl="1" indent="-342900">
              <a:spcBef>
                <a:spcPts val="0"/>
              </a:spcBef>
              <a:buFont typeface="Wingdings" pitchFamily="2" charset="2"/>
              <a:buChar char=""/>
            </a:pPr>
            <a:r>
              <a:rPr lang="en-US" sz="2000" dirty="0" err="1">
                <a:latin typeface="Bookman Old Style" panose="02050604050505020204" pitchFamily="18" charset="0"/>
                <a:ea typeface="Calibri" panose="020F0502020204030204" pitchFamily="34" charset="0"/>
                <a:cs typeface="Times New Roman" panose="02020603050405020304" pitchFamily="18" charset="0"/>
              </a:rPr>
              <a:t>edTPA</a:t>
            </a:r>
            <a:endParaRPr lang="en-US" sz="2000" dirty="0">
              <a:latin typeface="Bookman Old Style" panose="020506040505050202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19</a:t>
            </a:fld>
            <a:endParaRPr lang="en-US"/>
          </a:p>
        </p:txBody>
      </p:sp>
    </p:spTree>
    <p:extLst>
      <p:ext uri="{BB962C8B-B14F-4D97-AF65-F5344CB8AC3E}">
        <p14:creationId xmlns:p14="http://schemas.microsoft.com/office/powerpoint/2010/main" val="1728171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b="1" dirty="0"/>
              <a:t>Exemplar </a:t>
            </a:r>
          </a:p>
          <a:p>
            <a:pPr marL="0">
              <a:spcBef>
                <a:spcPts val="0"/>
              </a:spcBef>
            </a:pPr>
            <a:r>
              <a:rPr lang="en-US" sz="2200" i="1" dirty="0">
                <a:latin typeface="Bookman Old Style" panose="02050604050505020204" pitchFamily="18" charset="0"/>
                <a:ea typeface="Calibri" panose="020F0502020204030204" pitchFamily="34" charset="0"/>
                <a:cs typeface="Times New Roman" panose="02020603050405020304" pitchFamily="18" charset="0"/>
              </a:rPr>
              <a:t>Eligibility </a:t>
            </a:r>
            <a:endParaRPr lang="en-US" sz="2200" dirty="0">
              <a:latin typeface="Bookman Old Style" panose="02050604050505020204" pitchFamily="18" charset="0"/>
              <a:ea typeface="Calibri" panose="020F0502020204030204" pitchFamily="34" charset="0"/>
              <a:cs typeface="Times New Roman" panose="02020603050405020304" pitchFamily="18" charset="0"/>
            </a:endParaRPr>
          </a:p>
          <a:p>
            <a:pPr marL="800100" lvl="1" indent="-342900">
              <a:spcBef>
                <a:spcPts val="0"/>
              </a:spcBef>
              <a:buFont typeface="Wingdings" pitchFamily="2" charset="2"/>
              <a:buChar char=""/>
            </a:pPr>
            <a:r>
              <a:rPr lang="en-US" sz="2200" dirty="0">
                <a:latin typeface="Bookman Old Style" panose="02050604050505020204" pitchFamily="18" charset="0"/>
                <a:ea typeface="Calibri" panose="020F0502020204030204" pitchFamily="34" charset="0"/>
                <a:cs typeface="Times New Roman" panose="02020603050405020304" pitchFamily="18" charset="0"/>
              </a:rPr>
              <a:t>Bachelor’s degree</a:t>
            </a:r>
          </a:p>
          <a:p>
            <a:pPr marL="800100" lvl="1" indent="-342900">
              <a:spcBef>
                <a:spcPts val="0"/>
              </a:spcBef>
              <a:buFont typeface="Wingdings" pitchFamily="2" charset="2"/>
              <a:buChar char=""/>
            </a:pPr>
            <a:r>
              <a:rPr lang="en-US" sz="2200" dirty="0">
                <a:latin typeface="Bookman Old Style" panose="02050604050505020204" pitchFamily="18" charset="0"/>
                <a:ea typeface="Calibri" panose="020F0502020204030204" pitchFamily="34" charset="0"/>
                <a:cs typeface="Times New Roman" panose="02020603050405020304" pitchFamily="18" charset="0"/>
              </a:rPr>
              <a:t>At least 5 years of work experience</a:t>
            </a:r>
          </a:p>
          <a:p>
            <a:pPr marL="800100" lvl="1" indent="-342900">
              <a:spcBef>
                <a:spcPts val="0"/>
              </a:spcBef>
              <a:buFont typeface="Wingdings" pitchFamily="2" charset="2"/>
              <a:buChar char=""/>
            </a:pPr>
            <a:r>
              <a:rPr lang="en-US" sz="2200" dirty="0">
                <a:latin typeface="Bookman Old Style" panose="02050604050505020204" pitchFamily="18" charset="0"/>
                <a:ea typeface="Calibri" panose="020F0502020204030204" pitchFamily="34" charset="0"/>
                <a:cs typeface="Times New Roman" panose="02020603050405020304" pitchFamily="18" charset="0"/>
              </a:rPr>
              <a:t>Qualifying test scores for subject</a:t>
            </a:r>
          </a:p>
          <a:p>
            <a:pPr marL="0">
              <a:spcBef>
                <a:spcPts val="0"/>
              </a:spcBef>
            </a:pPr>
            <a:r>
              <a:rPr lang="en-US" sz="2200" i="1" dirty="0">
                <a:latin typeface="Bookman Old Style" panose="02050604050505020204" pitchFamily="18" charset="0"/>
                <a:ea typeface="Calibri" panose="020F0502020204030204" pitchFamily="34" charset="0"/>
                <a:cs typeface="Times New Roman" panose="02020603050405020304" pitchFamily="18" charset="0"/>
              </a:rPr>
              <a:t>Training &amp; Mentorship </a:t>
            </a:r>
          </a:p>
          <a:p>
            <a:pPr lvl="1">
              <a:spcBef>
                <a:spcPts val="0"/>
              </a:spcBef>
              <a:buFont typeface="Wingdings" pitchFamily="2" charset="2"/>
              <a:buChar char="§"/>
            </a:pPr>
            <a:r>
              <a:rPr lang="en-US" sz="2200" u="sng" dirty="0">
                <a:latin typeface="Bookman Old Style" panose="02050604050505020204" pitchFamily="18" charset="0"/>
                <a:ea typeface="Calibri" panose="020F0502020204030204" pitchFamily="34" charset="0"/>
                <a:cs typeface="Times New Roman" panose="02020603050405020304" pitchFamily="18" charset="0"/>
              </a:rPr>
              <a:t>Year I </a:t>
            </a:r>
            <a:r>
              <a:rPr lang="en-US" sz="2200" dirty="0">
                <a:latin typeface="Bookman Old Style" panose="02050604050505020204" pitchFamily="18" charset="0"/>
                <a:ea typeface="Calibri" panose="020F0502020204030204" pitchFamily="34" charset="0"/>
                <a:cs typeface="Times New Roman" panose="02020603050405020304" pitchFamily="18" charset="0"/>
              </a:rPr>
              <a:t>: Coursework-Pedagogy &amp; Instruction +  At least 180 hours of instruction, including field experience </a:t>
            </a:r>
          </a:p>
          <a:p>
            <a:pPr lvl="1">
              <a:spcBef>
                <a:spcPts val="0"/>
              </a:spcBef>
              <a:buFont typeface="Wingdings" pitchFamily="2" charset="2"/>
              <a:buChar char="§"/>
            </a:pPr>
            <a:r>
              <a:rPr lang="en-US" sz="2200" u="sng" dirty="0">
                <a:latin typeface="Bookman Old Style" panose="02050604050505020204" pitchFamily="18" charset="0"/>
                <a:ea typeface="Calibri" panose="020F0502020204030204" pitchFamily="34" charset="0"/>
                <a:cs typeface="Times New Roman" panose="02020603050405020304" pitchFamily="18" charset="0"/>
              </a:rPr>
              <a:t>Year II:</a:t>
            </a:r>
            <a:r>
              <a:rPr lang="en-US" sz="2200" dirty="0">
                <a:latin typeface="Bookman Old Style" panose="02050604050505020204" pitchFamily="18" charset="0"/>
                <a:ea typeface="Calibri" panose="020F0502020204030204" pitchFamily="34" charset="0"/>
                <a:cs typeface="Times New Roman" panose="02020603050405020304" pitchFamily="18" charset="0"/>
              </a:rPr>
              <a:t> Teaching position and </a:t>
            </a:r>
            <a:r>
              <a:rPr lang="en-US" sz="2200" b="1" i="1" u="sng" dirty="0">
                <a:latin typeface="Bookman Old Style" panose="02050604050505020204" pitchFamily="18" charset="0"/>
                <a:ea typeface="Calibri" panose="020F0502020204030204" pitchFamily="34" charset="0"/>
                <a:cs typeface="Times New Roman" panose="02020603050405020304" pitchFamily="18" charset="0"/>
              </a:rPr>
              <a:t>mentorship</a:t>
            </a:r>
            <a:r>
              <a:rPr lang="en-US" sz="2200" dirty="0">
                <a:latin typeface="Bookman Old Style" panose="02050604050505020204" pitchFamily="18" charset="0"/>
                <a:ea typeface="Calibri" panose="020F0502020204030204" pitchFamily="34" charset="0"/>
                <a:cs typeface="Times New Roman" panose="02020603050405020304" pitchFamily="18" charset="0"/>
              </a:rPr>
              <a:t> </a:t>
            </a:r>
          </a:p>
          <a:p>
            <a:pPr>
              <a:spcBef>
                <a:spcPts val="0"/>
              </a:spcBef>
            </a:pPr>
            <a:r>
              <a:rPr lang="en-US" sz="2200" i="1" dirty="0">
                <a:latin typeface="Bookman Old Style" panose="02050604050505020204" pitchFamily="18" charset="0"/>
                <a:ea typeface="Calibri" panose="020F0502020204030204" pitchFamily="34" charset="0"/>
                <a:cs typeface="Times New Roman" panose="02020603050405020304" pitchFamily="18" charset="0"/>
              </a:rPr>
              <a:t>Test</a:t>
            </a:r>
            <a:r>
              <a:rPr lang="en-US" sz="2200" dirty="0">
                <a:latin typeface="Bookman Old Style" panose="02050604050505020204" pitchFamily="18" charset="0"/>
                <a:ea typeface="Calibri" panose="020F0502020204030204" pitchFamily="34" charset="0"/>
                <a:cs typeface="Times New Roman" panose="02020603050405020304" pitchFamily="18" charset="0"/>
              </a:rPr>
              <a:t> </a:t>
            </a:r>
            <a:r>
              <a:rPr lang="en-US" sz="2200" i="1" dirty="0">
                <a:latin typeface="Bookman Old Style" panose="02050604050505020204" pitchFamily="18" charset="0"/>
                <a:ea typeface="Calibri" panose="020F0502020204030204" pitchFamily="34" charset="0"/>
                <a:cs typeface="Times New Roman" panose="02020603050405020304" pitchFamily="18" charset="0"/>
              </a:rPr>
              <a:t>Requirements</a:t>
            </a:r>
            <a:endParaRPr lang="en-US" sz="2200" dirty="0">
              <a:latin typeface="Bookman Old Style" panose="02050604050505020204" pitchFamily="18" charset="0"/>
              <a:ea typeface="Calibri" panose="020F0502020204030204" pitchFamily="34" charset="0"/>
              <a:cs typeface="Times New Roman" panose="02020603050405020304" pitchFamily="18" charset="0"/>
            </a:endParaRPr>
          </a:p>
          <a:p>
            <a:pPr marL="800100" lvl="1" indent="-342900">
              <a:spcBef>
                <a:spcPts val="0"/>
              </a:spcBef>
              <a:buFont typeface="Wingdings" pitchFamily="2" charset="2"/>
              <a:buChar char=""/>
            </a:pPr>
            <a:r>
              <a:rPr lang="en-US" sz="2200" dirty="0">
                <a:latin typeface="Bookman Old Style" panose="02050604050505020204" pitchFamily="18" charset="0"/>
                <a:ea typeface="Calibri" panose="020F0502020204030204" pitchFamily="34" charset="0"/>
                <a:cs typeface="Times New Roman" panose="02020603050405020304" pitchFamily="18" charset="0"/>
              </a:rPr>
              <a:t>Praxis Content Area Praxis PLT</a:t>
            </a:r>
          </a:p>
          <a:p>
            <a:pPr marL="800100" lvl="1" indent="-342900">
              <a:spcBef>
                <a:spcPts val="0"/>
              </a:spcBef>
              <a:buFont typeface="Wingdings" pitchFamily="2" charset="2"/>
              <a:buChar char=""/>
            </a:pPr>
            <a:r>
              <a:rPr lang="en-US" sz="2200" dirty="0" err="1">
                <a:latin typeface="Bookman Old Style" panose="02050604050505020204" pitchFamily="18" charset="0"/>
                <a:ea typeface="Calibri" panose="020F0502020204030204" pitchFamily="34" charset="0"/>
                <a:cs typeface="Times New Roman" panose="02020603050405020304" pitchFamily="18" charset="0"/>
              </a:rPr>
              <a:t>edTPA</a:t>
            </a:r>
            <a:endParaRPr lang="en-US" sz="2200" dirty="0">
              <a:latin typeface="Bookman Old Style" panose="020506040505050202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20</a:t>
            </a:fld>
            <a:endParaRPr lang="en-US"/>
          </a:p>
        </p:txBody>
      </p:sp>
    </p:spTree>
    <p:extLst>
      <p:ext uri="{BB962C8B-B14F-4D97-AF65-F5344CB8AC3E}">
        <p14:creationId xmlns:p14="http://schemas.microsoft.com/office/powerpoint/2010/main" val="217296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Billingsley, Bettini &amp; Jones, in press</a:t>
            </a:r>
          </a:p>
          <a:p>
            <a:r>
              <a:rPr lang="en-US" dirty="0"/>
              <a:t>High leverage practices as a instructional framework for special education teacher induction </a:t>
            </a:r>
          </a:p>
          <a:p>
            <a:endParaRPr lang="en-US" dirty="0"/>
          </a:p>
        </p:txBody>
      </p:sp>
      <p:sp>
        <p:nvSpPr>
          <p:cNvPr id="4" name="Slide Number Placeholder 3"/>
          <p:cNvSpPr>
            <a:spLocks noGrp="1"/>
          </p:cNvSpPr>
          <p:nvPr>
            <p:ph type="sldNum" sz="quarter" idx="5"/>
          </p:nvPr>
        </p:nvSpPr>
        <p:spPr/>
        <p:txBody>
          <a:bodyPr/>
          <a:lstStyle/>
          <a:p>
            <a:fld id="{51A334E6-EF21-5246-86BD-D563EC6B364D}" type="slidenum">
              <a:rPr lang="en-US" smtClean="0"/>
              <a:t>21</a:t>
            </a:fld>
            <a:endParaRPr lang="en-US"/>
          </a:p>
        </p:txBody>
      </p:sp>
    </p:spTree>
    <p:extLst>
      <p:ext uri="{BB962C8B-B14F-4D97-AF65-F5344CB8AC3E}">
        <p14:creationId xmlns:p14="http://schemas.microsoft.com/office/powerpoint/2010/main" val="724768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1831975"/>
            <a:ext cx="5296839"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1831975"/>
            <a:ext cx="5296839"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70667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510088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a:prstGeom prst="rect">
            <a:avLst/>
          </a:prstGeom>
        </p:spPr>
        <p:txBody>
          <a:bodyPr wrap="none" anchor="b" anchorCtr="0"/>
          <a:lstStyle/>
          <a:p>
            <a:pPr algn="r"/>
            <a:fld id="{F3477EC8-074D-41C4-94AE-E9EA7CEEA348}" type="slidenum">
              <a:rPr lang="en-US" smtClean="0"/>
              <a:pPr algn="r"/>
              <a:t>‹#›</a:t>
            </a:fld>
            <a:endParaRPr lang="en-US" dirty="0"/>
          </a:p>
        </p:txBody>
      </p:sp>
      <p:sp>
        <p:nvSpPr>
          <p:cNvPr id="7" name="Text Placeholder 2"/>
          <p:cNvSpPr>
            <a:spLocks noGrp="1"/>
          </p:cNvSpPr>
          <p:nvPr>
            <p:ph idx="1"/>
          </p:nvPr>
        </p:nvSpPr>
        <p:spPr bwMode="gray">
          <a:xfrm>
            <a:off x="916518" y="1130300"/>
            <a:ext cx="10966449" cy="4624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buNone/>
              <a:defRPr/>
            </a:lvl1pPr>
            <a:lvl2pPr marL="230187" indent="0">
              <a:buNone/>
              <a:defRPr/>
            </a:lvl2pPr>
            <a:lvl3pPr marL="458788" indent="0">
              <a:buNone/>
              <a:defRPr/>
            </a:lvl3pPr>
            <a:lvl4pPr marL="1371600" indent="0">
              <a:buNone/>
              <a:defRPr/>
            </a:lvl4pPr>
            <a:lvl5pPr marL="1828800" indent="0">
              <a:buNone/>
              <a:defRPr/>
            </a:lvl5pPr>
            <a:lvl6pPr marL="2286000" indent="0">
              <a:buNone/>
              <a:defRPr/>
            </a:lvl6pPr>
            <a:lvl7pPr marL="2743200" indent="0">
              <a:buNone/>
              <a:defRPr/>
            </a:lvl7pPr>
            <a:lvl8pPr marL="3200400" indent="0">
              <a:buNone/>
              <a:defRPr/>
            </a:lvl8pPr>
            <a:lvl9pPr marL="3657600" indent="0">
              <a:buNone/>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cxnSp>
        <p:nvCxnSpPr>
          <p:cNvPr id="8" name="Straight Connector 7"/>
          <p:cNvCxnSpPr/>
          <p:nvPr userDrawn="1"/>
        </p:nvCxnSpPr>
        <p:spPr>
          <a:xfrm flipV="1">
            <a:off x="911552" y="885989"/>
            <a:ext cx="11280449" cy="1"/>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866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11725873" y="6507316"/>
            <a:ext cx="157094" cy="153888"/>
          </a:xfrm>
          <a:prstGeom prst="rect">
            <a:avLst/>
          </a:prstGeom>
        </p:spPr>
        <p:txBody>
          <a:bodyPr wrap="none" anchor="b" anchorCtr="0"/>
          <a:lstStyle/>
          <a:p>
            <a:pPr algn="r"/>
            <a:fld id="{F3477EC8-074D-41C4-94AE-E9EA7CEEA348}" type="slidenum">
              <a:rPr lang="en-US" smtClean="0"/>
              <a:pPr algn="r"/>
              <a:t>‹#›</a:t>
            </a:fld>
            <a:endParaRPr lang="en-US" dirty="0"/>
          </a:p>
        </p:txBody>
      </p:sp>
      <p:sp>
        <p:nvSpPr>
          <p:cNvPr id="6" name="Text Placeholder 2"/>
          <p:cNvSpPr>
            <a:spLocks noGrp="1"/>
          </p:cNvSpPr>
          <p:nvPr>
            <p:ph idx="1"/>
          </p:nvPr>
        </p:nvSpPr>
        <p:spPr bwMode="gray">
          <a:xfrm>
            <a:off x="916518" y="1130300"/>
            <a:ext cx="10966449" cy="4624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cxnSp>
        <p:nvCxnSpPr>
          <p:cNvPr id="7" name="Straight Connector 6"/>
          <p:cNvCxnSpPr/>
          <p:nvPr userDrawn="1"/>
        </p:nvCxnSpPr>
        <p:spPr>
          <a:xfrm flipV="1">
            <a:off x="911552" y="885989"/>
            <a:ext cx="11280449" cy="1"/>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430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1130301"/>
            <a:ext cx="5296839" cy="4631871"/>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1130301"/>
            <a:ext cx="5296839" cy="4631871"/>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a:xfrm>
            <a:off x="916518" y="139700"/>
            <a:ext cx="10966449" cy="746288"/>
          </a:xfrm>
        </p:spPr>
        <p:txBody>
          <a:bodyPr/>
          <a:lstStyle/>
          <a:p>
            <a:r>
              <a:rPr lang="en-US" dirty="0"/>
              <a:t>Click to edit Master title style</a:t>
            </a:r>
          </a:p>
        </p:txBody>
      </p:sp>
      <p:sp>
        <p:nvSpPr>
          <p:cNvPr id="6" name="Slide Number Placeholder 3"/>
          <p:cNvSpPr>
            <a:spLocks noGrp="1"/>
          </p:cNvSpPr>
          <p:nvPr>
            <p:ph type="sldNum" sz="quarter" idx="11"/>
          </p:nvPr>
        </p:nvSpPr>
        <p:spPr bwMode="gray">
          <a:xfrm>
            <a:off x="11725873" y="6507316"/>
            <a:ext cx="157094" cy="153888"/>
          </a:xfrm>
          <a:prstGeom prst="rect">
            <a:avLst/>
          </a:prstGeom>
        </p:spPr>
        <p:txBody>
          <a:bodyPr wrap="none" anchor="b" anchorCtr="0"/>
          <a:lstStyle/>
          <a:p>
            <a:pPr algn="r"/>
            <a:fld id="{F3477EC8-074D-41C4-94AE-E9EA7CEEA348}" type="slidenum">
              <a:rPr lang="en-US" smtClean="0"/>
              <a:pPr algn="r"/>
              <a:t>‹#›</a:t>
            </a:fld>
            <a:endParaRPr lang="en-US" dirty="0"/>
          </a:p>
        </p:txBody>
      </p:sp>
      <p:cxnSp>
        <p:nvCxnSpPr>
          <p:cNvPr id="8" name="Straight Connector 7"/>
          <p:cNvCxnSpPr/>
          <p:nvPr userDrawn="1"/>
        </p:nvCxnSpPr>
        <p:spPr>
          <a:xfrm flipV="1">
            <a:off x="911552" y="885989"/>
            <a:ext cx="11280449" cy="1"/>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536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 Title">
    <p:spTree>
      <p:nvGrpSpPr>
        <p:cNvPr id="1" name=""/>
        <p:cNvGrpSpPr/>
        <p:nvPr/>
      </p:nvGrpSpPr>
      <p:grpSpPr>
        <a:xfrm>
          <a:off x="0" y="0"/>
          <a:ext cx="0" cy="0"/>
          <a:chOff x="0" y="0"/>
          <a:chExt cx="0" cy="0"/>
        </a:xfrm>
      </p:grpSpPr>
      <p:sp>
        <p:nvSpPr>
          <p:cNvPr id="4" name="Content Placeholder 2"/>
          <p:cNvSpPr>
            <a:spLocks noGrp="1"/>
          </p:cNvSpPr>
          <p:nvPr>
            <p:ph idx="10"/>
          </p:nvPr>
        </p:nvSpPr>
        <p:spPr bwMode="gray">
          <a:xfrm>
            <a:off x="6586129" y="139701"/>
            <a:ext cx="5296839" cy="5622471"/>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a:xfrm>
            <a:off x="916519" y="132100"/>
            <a:ext cx="5334301" cy="5659100"/>
          </a:xfrm>
        </p:spPr>
        <p:txBody>
          <a:bodyPr anchor="t" anchorCtr="0"/>
          <a:lstStyle/>
          <a:p>
            <a:r>
              <a:rPr lang="en-US" dirty="0"/>
              <a:t>Click to edit Master title style</a:t>
            </a:r>
          </a:p>
        </p:txBody>
      </p:sp>
      <p:sp>
        <p:nvSpPr>
          <p:cNvPr id="6" name="Slide Number Placeholder 3"/>
          <p:cNvSpPr>
            <a:spLocks noGrp="1"/>
          </p:cNvSpPr>
          <p:nvPr>
            <p:ph type="sldNum" sz="quarter" idx="11"/>
          </p:nvPr>
        </p:nvSpPr>
        <p:spPr bwMode="gray">
          <a:xfrm>
            <a:off x="11725873" y="6507316"/>
            <a:ext cx="157094" cy="153888"/>
          </a:xfrm>
          <a:prstGeom prst="rect">
            <a:avLst/>
          </a:prstGeo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122849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a:prstGeom prst="rect">
            <a:avLst/>
          </a:prstGeom>
        </p:spPr>
        <p:txBody>
          <a:bodyPr wrap="none" anchor="b" anchorCtr="0"/>
          <a:lstStyle/>
          <a:p>
            <a:pPr algn="r"/>
            <a:fld id="{F3477EC8-074D-41C4-94AE-E9EA7CEEA348}" type="slidenum">
              <a:rPr lang="en-US" smtClean="0"/>
              <a:pPr algn="r"/>
              <a:t>‹#›</a:t>
            </a:fld>
            <a:endParaRPr lang="en-US" dirty="0"/>
          </a:p>
        </p:txBody>
      </p:sp>
      <p:cxnSp>
        <p:nvCxnSpPr>
          <p:cNvPr id="5" name="Straight Connector 4"/>
          <p:cNvCxnSpPr/>
          <p:nvPr userDrawn="1"/>
        </p:nvCxnSpPr>
        <p:spPr>
          <a:xfrm flipV="1">
            <a:off x="911552" y="885989"/>
            <a:ext cx="11280449" cy="1"/>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722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Ru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a:prstGeom prst="rect">
            <a:avLst/>
          </a:prstGeo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27959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Title">
    <p:spTree>
      <p:nvGrpSpPr>
        <p:cNvPr id="1" name=""/>
        <p:cNvGrpSpPr/>
        <p:nvPr/>
      </p:nvGrpSpPr>
      <p:grpSpPr>
        <a:xfrm>
          <a:off x="0" y="0"/>
          <a:ext cx="0" cy="0"/>
          <a:chOff x="0" y="0"/>
          <a:chExt cx="0" cy="0"/>
        </a:xfrm>
      </p:grpSpPr>
      <p:grpSp>
        <p:nvGrpSpPr>
          <p:cNvPr id="4" name="Group 3"/>
          <p:cNvGrpSpPr/>
          <p:nvPr userDrawn="1"/>
        </p:nvGrpSpPr>
        <p:grpSpPr>
          <a:xfrm>
            <a:off x="8227357" y="0"/>
            <a:ext cx="3964644" cy="2821214"/>
            <a:chOff x="6270928" y="0"/>
            <a:chExt cx="2973483" cy="2821214"/>
          </a:xfrm>
        </p:grpSpPr>
        <p:sp>
          <p:nvSpPr>
            <p:cNvPr id="5" name="Rectangle 4"/>
            <p:cNvSpPr/>
            <p:nvPr userDrawn="1"/>
          </p:nvSpPr>
          <p:spPr>
            <a:xfrm rot="10800000">
              <a:off x="6270928" y="1"/>
              <a:ext cx="2973483" cy="576016"/>
            </a:xfrm>
            <a:prstGeom prst="rect">
              <a:avLst/>
            </a:prstGeom>
            <a:gradFill>
              <a:gsLst>
                <a:gs pos="0">
                  <a:srgbClr val="4C8C2B"/>
                </a:gs>
                <a:gs pos="100000">
                  <a:srgbClr val="4C8C2B">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6" name="Rectangle 5"/>
            <p:cNvSpPr/>
            <p:nvPr userDrawn="1"/>
          </p:nvSpPr>
          <p:spPr>
            <a:xfrm rot="10800000">
              <a:off x="7556499" y="574149"/>
              <a:ext cx="1687911" cy="576016"/>
            </a:xfrm>
            <a:prstGeom prst="rect">
              <a:avLst/>
            </a:prstGeom>
            <a:gradFill>
              <a:gsLst>
                <a:gs pos="0">
                  <a:srgbClr val="009CDE">
                    <a:alpha val="0"/>
                  </a:srgbClr>
                </a:gs>
                <a:gs pos="100000">
                  <a:srgbClr val="009CDE"/>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7" name="Rectangle 6"/>
            <p:cNvSpPr/>
            <p:nvPr userDrawn="1"/>
          </p:nvSpPr>
          <p:spPr>
            <a:xfrm rot="5400000">
              <a:off x="7538945" y="1122600"/>
              <a:ext cx="2821213" cy="576016"/>
            </a:xfrm>
            <a:prstGeom prst="rect">
              <a:avLst/>
            </a:prstGeom>
            <a:gradFill>
              <a:gsLst>
                <a:gs pos="0">
                  <a:srgbClr val="642F6C">
                    <a:alpha val="0"/>
                  </a:srgbClr>
                </a:gs>
                <a:gs pos="100000">
                  <a:srgbClr val="642F6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8" name="Rectangle 7"/>
            <p:cNvSpPr/>
            <p:nvPr userDrawn="1"/>
          </p:nvSpPr>
          <p:spPr>
            <a:xfrm rot="16200000">
              <a:off x="7347892" y="740944"/>
              <a:ext cx="2057903" cy="576016"/>
            </a:xfrm>
            <a:prstGeom prst="rect">
              <a:avLst/>
            </a:prstGeom>
            <a:gradFill>
              <a:gsLst>
                <a:gs pos="0">
                  <a:srgbClr val="D57800">
                    <a:alpha val="0"/>
                  </a:srgbClr>
                </a:gs>
                <a:gs pos="100000">
                  <a:srgbClr val="D578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grpSp>
      <p:sp>
        <p:nvSpPr>
          <p:cNvPr id="2" name="Title 1"/>
          <p:cNvSpPr>
            <a:spLocks noGrp="1"/>
          </p:cNvSpPr>
          <p:nvPr>
            <p:ph type="title"/>
          </p:nvPr>
        </p:nvSpPr>
        <p:spPr>
          <a:xfrm>
            <a:off x="911749" y="2864961"/>
            <a:ext cx="10503095" cy="738664"/>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dirty="0"/>
          </a:p>
        </p:txBody>
      </p:sp>
      <p:sp>
        <p:nvSpPr>
          <p:cNvPr id="9" name="Text Placeholder 5"/>
          <p:cNvSpPr>
            <a:spLocks noGrp="1"/>
          </p:cNvSpPr>
          <p:nvPr>
            <p:ph type="body" sz="quarter" idx="12"/>
          </p:nvPr>
        </p:nvSpPr>
        <p:spPr>
          <a:xfrm>
            <a:off x="911749" y="3826933"/>
            <a:ext cx="10966449" cy="1598900"/>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4608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grpSp>
        <p:nvGrpSpPr>
          <p:cNvPr id="5" name="Group 4"/>
          <p:cNvGrpSpPr/>
          <p:nvPr userDrawn="1"/>
        </p:nvGrpSpPr>
        <p:grpSpPr>
          <a:xfrm>
            <a:off x="5633996" y="-1"/>
            <a:ext cx="6561763" cy="5080370"/>
            <a:chOff x="4315147" y="-1"/>
            <a:chExt cx="4921322" cy="5080370"/>
          </a:xfrm>
        </p:grpSpPr>
        <p:sp>
          <p:nvSpPr>
            <p:cNvPr id="7" name="Rectangle 6"/>
            <p:cNvSpPr/>
            <p:nvPr/>
          </p:nvSpPr>
          <p:spPr>
            <a:xfrm rot="10800000">
              <a:off x="4841422" y="564967"/>
              <a:ext cx="4388829" cy="1202078"/>
            </a:xfrm>
            <a:prstGeom prst="rect">
              <a:avLst/>
            </a:prstGeom>
            <a:gradFill>
              <a:gsLst>
                <a:gs pos="0">
                  <a:srgbClr val="4C8C2B"/>
                </a:gs>
                <a:gs pos="100000">
                  <a:srgbClr val="4C8C2B">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8" name="Rectangle 7"/>
            <p:cNvSpPr/>
            <p:nvPr/>
          </p:nvSpPr>
          <p:spPr>
            <a:xfrm>
              <a:off x="4315147" y="2440221"/>
              <a:ext cx="4921322" cy="1202078"/>
            </a:xfrm>
            <a:prstGeom prst="rect">
              <a:avLst/>
            </a:prstGeom>
            <a:gradFill>
              <a:gsLst>
                <a:gs pos="0">
                  <a:srgbClr val="009CDE">
                    <a:alpha val="0"/>
                  </a:srgbClr>
                </a:gs>
                <a:gs pos="100000">
                  <a:srgbClr val="009CDE"/>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Rectangle 8"/>
            <p:cNvSpPr/>
            <p:nvPr/>
          </p:nvSpPr>
          <p:spPr>
            <a:xfrm rot="5400000">
              <a:off x="4020619" y="2069157"/>
              <a:ext cx="4820347" cy="1202078"/>
            </a:xfrm>
            <a:prstGeom prst="rect">
              <a:avLst/>
            </a:prstGeom>
            <a:gradFill>
              <a:gsLst>
                <a:gs pos="0">
                  <a:srgbClr val="642F6C">
                    <a:alpha val="0"/>
                  </a:srgbClr>
                </a:gs>
                <a:gs pos="100000">
                  <a:srgbClr val="642F6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10" name="Rectangle 9"/>
            <p:cNvSpPr/>
            <p:nvPr/>
          </p:nvSpPr>
          <p:spPr>
            <a:xfrm rot="16200000">
              <a:off x="6444787" y="1589603"/>
              <a:ext cx="4381286" cy="1202078"/>
            </a:xfrm>
            <a:prstGeom prst="rect">
              <a:avLst/>
            </a:prstGeom>
            <a:gradFill>
              <a:gsLst>
                <a:gs pos="0">
                  <a:srgbClr val="D57800">
                    <a:alpha val="0"/>
                  </a:srgbClr>
                </a:gs>
                <a:gs pos="100000">
                  <a:srgbClr val="D578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pic>
          <p:nvPicPr>
            <p:cNvPr id="11"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4595" t="-1" r="21867" b="4017"/>
            <a:stretch/>
          </p:blipFill>
          <p:spPr>
            <a:xfrm>
              <a:off x="6769750" y="891438"/>
              <a:ext cx="2460501" cy="2477907"/>
            </a:xfrm>
            <a:prstGeom prst="rect">
              <a:avLst/>
            </a:prstGeom>
            <a:ln>
              <a:solidFill>
                <a:schemeClr val="bg1"/>
              </a:solidFill>
            </a:ln>
          </p:spPr>
        </p:pic>
      </p:grpSp>
      <p:sp>
        <p:nvSpPr>
          <p:cNvPr id="2" name="Title 1"/>
          <p:cNvSpPr>
            <a:spLocks noGrp="1"/>
          </p:cNvSpPr>
          <p:nvPr>
            <p:ph type="title"/>
          </p:nvPr>
        </p:nvSpPr>
        <p:spPr>
          <a:xfrm>
            <a:off x="911748" y="2126298"/>
            <a:ext cx="6705600" cy="1477328"/>
          </a:xfrm>
        </p:spPr>
        <p:txBody>
          <a:bodyPr/>
          <a:lstStyle>
            <a:lvl1pPr>
              <a:defRPr/>
            </a:lvl1pPr>
          </a:lstStyle>
          <a:p>
            <a:r>
              <a:rPr lang="en-US"/>
              <a:t>Click to edit Master title style</a:t>
            </a:r>
            <a:endParaRPr lang="en-US" dirty="0"/>
          </a:p>
        </p:txBody>
      </p:sp>
      <p:sp>
        <p:nvSpPr>
          <p:cNvPr id="6" name="Text Placeholder 5"/>
          <p:cNvSpPr>
            <a:spLocks noGrp="1"/>
          </p:cNvSpPr>
          <p:nvPr>
            <p:ph type="body" sz="quarter" idx="12"/>
          </p:nvPr>
        </p:nvSpPr>
        <p:spPr>
          <a:xfrm>
            <a:off x="911749" y="3826933"/>
            <a:ext cx="10966449" cy="1598900"/>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2"/>
          <p:cNvSpPr>
            <a:spLocks noGrp="1"/>
          </p:cNvSpPr>
          <p:nvPr>
            <p:ph type="ftr" sz="quarter" idx="10"/>
          </p:nvPr>
        </p:nvSpPr>
        <p:spPr>
          <a:xfrm>
            <a:off x="7104454" y="6567845"/>
            <a:ext cx="4778513" cy="123111"/>
          </a:xfrm>
        </p:spPr>
        <p:txBody>
          <a:bodyPr/>
          <a:lstStyle/>
          <a:p>
            <a:endParaRPr lang="en-US" dirty="0"/>
          </a:p>
        </p:txBody>
      </p:sp>
    </p:spTree>
    <p:extLst>
      <p:ext uri="{BB962C8B-B14F-4D97-AF65-F5344CB8AC3E}">
        <p14:creationId xmlns:p14="http://schemas.microsoft.com/office/powerpoint/2010/main" val="1975702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916517" y="4424899"/>
            <a:ext cx="10972800" cy="935641"/>
          </a:xfrm>
        </p:spPr>
        <p:txBody>
          <a:bodyPr/>
          <a:lstStyle>
            <a:lvl2pPr>
              <a:defRPr lang="en-US" sz="2400" kern="1200" dirty="0">
                <a:solidFill>
                  <a:schemeClr val="bg1"/>
                </a:solidFill>
                <a:latin typeface="+mn-lt"/>
                <a:ea typeface="+mn-ea"/>
                <a:cs typeface="Arial" pitchFamily="34" charset="0"/>
              </a:defRPr>
            </a:lvl2pPr>
            <a:lvl3pPr>
              <a:defRPr lang="en-US" sz="2000" kern="1200" dirty="0">
                <a:solidFill>
                  <a:schemeClr val="bg1"/>
                </a:solidFill>
                <a:latin typeface="+mn-lt"/>
                <a:ea typeface="+mn-ea"/>
                <a:cs typeface="Arial" pitchFamily="34" charset="0"/>
              </a:defRPr>
            </a:lvl3pPr>
          </a:lstStyle>
          <a:p>
            <a:pPr marL="457200" lvl="0" indent="-457200" algn="l" rtl="0" eaLnBrk="1" fontAlgn="base" hangingPunct="1">
              <a:spcBef>
                <a:spcPct val="20000"/>
              </a:spcBef>
              <a:spcAft>
                <a:spcPct val="0"/>
              </a:spcAft>
            </a:pPr>
            <a:r>
              <a:rPr lang="en-US"/>
              <a:t>Click to edit Master text styles</a:t>
            </a:r>
          </a:p>
          <a:p>
            <a:pPr marL="457200" lvl="1" indent="-457200" algn="l" rtl="0" eaLnBrk="1" fontAlgn="base" hangingPunct="1">
              <a:spcBef>
                <a:spcPct val="20000"/>
              </a:spcBef>
              <a:spcAft>
                <a:spcPct val="0"/>
              </a:spcAft>
            </a:pPr>
            <a:r>
              <a:rPr lang="en-US"/>
              <a:t>Second level</a:t>
            </a:r>
          </a:p>
        </p:txBody>
      </p:sp>
      <p:sp>
        <p:nvSpPr>
          <p:cNvPr id="2" name="Title 1"/>
          <p:cNvSpPr>
            <a:spLocks noGrp="1"/>
          </p:cNvSpPr>
          <p:nvPr>
            <p:ph type="title"/>
          </p:nvPr>
        </p:nvSpPr>
        <p:spPr>
          <a:xfrm>
            <a:off x="911749" y="905710"/>
            <a:ext cx="10971217" cy="1785104"/>
          </a:xfrm>
        </p:spPr>
        <p:txBody>
          <a:bodyPr>
            <a:normAutofit/>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8559799" y="6046887"/>
            <a:ext cx="3323167" cy="153888"/>
          </a:xfrm>
          <a:prstGeom prst="rect">
            <a:avLst/>
          </a:prstGeom>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916518" y="2938998"/>
            <a:ext cx="10966449" cy="1404402"/>
          </a:xfrm>
        </p:spPr>
        <p:txBody>
          <a:bodyPr>
            <a:normAutofit/>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3014556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2634567"/>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a:xfrm>
            <a:off x="11673508"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863648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127010"/>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86129" y="2055813"/>
            <a:ext cx="5296839" cy="3127010"/>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a:xfrm>
            <a:off x="11673508"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070703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a:xfrm>
            <a:off x="11673508"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01161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1749" y="3832225"/>
            <a:ext cx="10971108" cy="19697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477358"/>
            <a:ext cx="3860800" cy="12311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673508" y="6507316"/>
            <a:ext cx="209459" cy="153888"/>
          </a:xfrm>
          <a:prstGeom prst="rect">
            <a:avLst/>
          </a:prstGeom>
        </p:spPr>
        <p:txBody>
          <a:bodyPr/>
          <a:lstStyle/>
          <a:p>
            <a:fld id="{E7D3BFBB-51F0-4920-A090-9CE36CC12ECD}" type="slidenum">
              <a:rPr lang="en-US" smtClean="0"/>
              <a:t>‹#›</a:t>
            </a:fld>
            <a:endParaRPr lang="en-US" dirty="0"/>
          </a:p>
        </p:txBody>
      </p:sp>
    </p:spTree>
    <p:extLst>
      <p:ext uri="{BB962C8B-B14F-4D97-AF65-F5344CB8AC3E}">
        <p14:creationId xmlns:p14="http://schemas.microsoft.com/office/powerpoint/2010/main" val="411026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519" y="2055814"/>
            <a:ext cx="10966448" cy="276999"/>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2" name="Slide Number Placeholder 1"/>
          <p:cNvSpPr>
            <a:spLocks noGrp="1"/>
          </p:cNvSpPr>
          <p:nvPr>
            <p:ph type="sldNum" sz="quarter" idx="10"/>
          </p:nvPr>
        </p:nvSpPr>
        <p:spPr>
          <a:xfrm>
            <a:off x="11673508" y="6507316"/>
            <a:ext cx="209459" cy="153888"/>
          </a:xfrm>
          <a:prstGeom prst="rect">
            <a:avLst/>
          </a:prstGeom>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001361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16518" y="2055814"/>
            <a:ext cx="10966449" cy="1538883"/>
          </a:xfrm>
        </p:spPr>
        <p:txBody>
          <a:bodyPr/>
          <a:lstStyle>
            <a:lvl1pPr>
              <a:defRPr lang="en-US" sz="2000" kern="1200" dirty="0">
                <a:solidFill>
                  <a:schemeClr val="bg1"/>
                </a:solidFill>
                <a:latin typeface="+mn-lt"/>
                <a:ea typeface="Arial" pitchFamily="34" charset="0"/>
                <a:cs typeface="Arial" pitchFamily="34" charset="0"/>
              </a:defRPr>
            </a:lvl1pPr>
          </a:lstStyle>
          <a:p>
            <a:pPr marL="0" lvl="0" indent="0" algn="l" rtl="0" eaLnBrk="0" fontAlgn="base" hangingPunct="0">
              <a:spcBef>
                <a:spcPts val="0"/>
              </a:spcBef>
              <a:spcAft>
                <a:spcPts val="0"/>
              </a:spcAft>
              <a:buClr>
                <a:schemeClr val="tx2"/>
              </a:buClr>
              <a:buFont typeface="Arial" pitchFamily="34" charset="0"/>
              <a:buNone/>
            </a:pPr>
            <a:r>
              <a:rPr lang="en-US" dirty="0"/>
              <a:t>Click to edit Master text styles</a:t>
            </a:r>
          </a:p>
          <a:p>
            <a:pPr marL="0" lvl="0" indent="0" algn="l" rtl="0" eaLnBrk="0" fontAlgn="base" hangingPunct="0">
              <a:spcBef>
                <a:spcPts val="0"/>
              </a:spcBef>
              <a:spcAft>
                <a:spcPts val="0"/>
              </a:spcAft>
              <a:buClr>
                <a:schemeClr val="tx2"/>
              </a:buClr>
              <a:buFont typeface="Arial" pitchFamily="34" charset="0"/>
              <a:buNone/>
            </a:pPr>
            <a:r>
              <a:rPr lang="en-US" dirty="0"/>
              <a:t>Second level</a:t>
            </a:r>
          </a:p>
          <a:p>
            <a:pPr marL="0" lvl="0" indent="0" algn="l" rtl="0" eaLnBrk="0" fontAlgn="base" hangingPunct="0">
              <a:spcBef>
                <a:spcPts val="0"/>
              </a:spcBef>
              <a:spcAft>
                <a:spcPts val="0"/>
              </a:spcAft>
              <a:buClr>
                <a:schemeClr val="tx2"/>
              </a:buClr>
              <a:buFont typeface="Arial" pitchFamily="34" charset="0"/>
              <a:buNone/>
            </a:pPr>
            <a:r>
              <a:rPr lang="en-US" dirty="0"/>
              <a:t>Third level</a:t>
            </a:r>
          </a:p>
          <a:p>
            <a:pPr marL="0" lvl="0" indent="0" algn="l" rtl="0" eaLnBrk="0" fontAlgn="base" hangingPunct="0">
              <a:spcBef>
                <a:spcPts val="0"/>
              </a:spcBef>
              <a:spcAft>
                <a:spcPts val="0"/>
              </a:spcAft>
              <a:buClr>
                <a:schemeClr val="tx2"/>
              </a:buClr>
              <a:buFont typeface="Arial" pitchFamily="34" charset="0"/>
              <a:buNone/>
            </a:pPr>
            <a:r>
              <a:rPr lang="en-US" dirty="0"/>
              <a:t>Fourth level</a:t>
            </a:r>
          </a:p>
          <a:p>
            <a:pPr marL="0" lvl="0" indent="0" algn="l" rtl="0" eaLnBrk="0" fontAlgn="base" hangingPunct="0">
              <a:spcBef>
                <a:spcPts val="0"/>
              </a:spcBef>
              <a:spcAft>
                <a:spcPts val="0"/>
              </a:spcAft>
              <a:buClr>
                <a:schemeClr val="tx2"/>
              </a:buClr>
              <a:buFont typeface="Arial" pitchFamily="34" charset="0"/>
              <a:buNone/>
            </a:pPr>
            <a:r>
              <a:rPr lang="en-US" dirty="0"/>
              <a:t>Fifth level</a:t>
            </a:r>
          </a:p>
        </p:txBody>
      </p:sp>
      <p:sp>
        <p:nvSpPr>
          <p:cNvPr id="6" name="Slide Number Placeholder 5"/>
          <p:cNvSpPr txBox="1">
            <a:spLocks/>
          </p:cNvSpPr>
          <p:nvPr userDrawn="1"/>
        </p:nvSpPr>
        <p:spPr>
          <a:xfrm>
            <a:off x="11730120" y="6089304"/>
            <a:ext cx="157094" cy="153888"/>
          </a:xfrm>
          <a:prstGeom prst="rect">
            <a:avLst/>
          </a:prstGeom>
        </p:spPr>
        <p:txBody>
          <a:bodyPr vert="horz" wrap="none" lIns="0" tIns="0" rIns="0" bIns="0" rtlCol="0" anchor="ctr">
            <a:spAutoFit/>
          </a:bodyPr>
          <a:lstStyle>
            <a:defPPr>
              <a:defRPr lang="en-US"/>
            </a:defPPr>
            <a:lvl1pPr algn="r" rtl="0" fontAlgn="base">
              <a:spcBef>
                <a:spcPct val="0"/>
              </a:spcBef>
              <a:spcAft>
                <a:spcPct val="0"/>
              </a:spcAft>
              <a:defRPr sz="1000" kern="1200">
                <a:solidFill>
                  <a:schemeClr val="tx2">
                    <a:lumMod val="75000"/>
                  </a:schemeClr>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a:fld id="{A1A8B8B9-B651-4439-A868-E8F04EF81465}" type="slidenum">
              <a:rPr lang="en-US" sz="1000" smtClean="0"/>
              <a:pPr/>
              <a:t>‹#›</a:t>
            </a:fld>
            <a:endParaRPr lang="en-US" sz="1000" dirty="0"/>
          </a:p>
        </p:txBody>
      </p:sp>
    </p:spTree>
    <p:extLst>
      <p:ext uri="{BB962C8B-B14F-4D97-AF65-F5344CB8AC3E}">
        <p14:creationId xmlns:p14="http://schemas.microsoft.com/office/powerpoint/2010/main" val="3410314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11725873" y="6507316"/>
            <a:ext cx="157094" cy="153888"/>
          </a:xfrm>
          <a:prstGeom prst="rect">
            <a:avLst/>
          </a:prstGeom>
        </p:spPr>
        <p:txBody>
          <a:bodyPr wrap="none" anchor="b" anchorCtr="0"/>
          <a:lstStyle/>
          <a:p>
            <a:pPr algn="r"/>
            <a:fld id="{F3477EC8-074D-41C4-94AE-E9EA7CEEA348}" type="slidenum">
              <a:rPr lang="en-US" smtClean="0"/>
              <a:pPr algn="r"/>
              <a:t>‹#›</a:t>
            </a:fld>
            <a:endParaRPr lang="en-US" dirty="0"/>
          </a:p>
        </p:txBody>
      </p:sp>
      <p:sp>
        <p:nvSpPr>
          <p:cNvPr id="6" name="Text Placeholder 2"/>
          <p:cNvSpPr>
            <a:spLocks noGrp="1"/>
          </p:cNvSpPr>
          <p:nvPr>
            <p:ph idx="1"/>
          </p:nvPr>
        </p:nvSpPr>
        <p:spPr bwMode="gray">
          <a:xfrm>
            <a:off x="916518" y="1130300"/>
            <a:ext cx="10966449" cy="4624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cxnSp>
        <p:nvCxnSpPr>
          <p:cNvPr id="7" name="Straight Connector 6"/>
          <p:cNvCxnSpPr/>
          <p:nvPr userDrawn="1"/>
        </p:nvCxnSpPr>
        <p:spPr>
          <a:xfrm flipV="1">
            <a:off x="911552" y="885989"/>
            <a:ext cx="11280449" cy="1"/>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666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18" y="1831975"/>
            <a:ext cx="10966449" cy="3956576"/>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33893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1831975"/>
            <a:ext cx="10966265" cy="4075844"/>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35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5.jpg"/><Relationship Id="rId5" Type="http://schemas.openxmlformats.org/officeDocument/2006/relationships/slideLayout" Target="../slideLayouts/slideLayout22.xml"/><Relationship Id="rId10" Type="http://schemas.openxmlformats.org/officeDocument/2006/relationships/theme" Target="../theme/theme4.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458251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 id="2147483694" r:id="rId7"/>
  </p:sldLayoutIdLst>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3310 GTL PPT Template_Text_MAR2013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3" name="Title Placeholder 1"/>
          <p:cNvSpPr>
            <a:spLocks noGrp="1"/>
          </p:cNvSpPr>
          <p:nvPr>
            <p:ph type="title"/>
          </p:nvPr>
        </p:nvSpPr>
        <p:spPr bwMode="gray">
          <a:xfrm>
            <a:off x="916518" y="121788"/>
            <a:ext cx="10966449"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916518" y="1831976"/>
            <a:ext cx="10966449" cy="382169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5126230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t="86138"/>
          <a:stretch/>
        </p:blipFill>
        <p:spPr>
          <a:xfrm>
            <a:off x="0" y="5907054"/>
            <a:ext cx="12192000" cy="950946"/>
          </a:xfrm>
          <a:prstGeom prst="rect">
            <a:avLst/>
          </a:prstGeom>
          <a:noFill/>
          <a:ln>
            <a:noFill/>
          </a:ln>
        </p:spPr>
      </p:pic>
      <p:sp>
        <p:nvSpPr>
          <p:cNvPr id="5123" name="Title Placeholder 1"/>
          <p:cNvSpPr>
            <a:spLocks noGrp="1"/>
          </p:cNvSpPr>
          <p:nvPr>
            <p:ph type="title"/>
          </p:nvPr>
        </p:nvSpPr>
        <p:spPr bwMode="gray">
          <a:xfrm>
            <a:off x="916518" y="127554"/>
            <a:ext cx="10966449" cy="758435"/>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916518" y="1130300"/>
            <a:ext cx="10966449" cy="4624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8" name="Slide Number Placeholder 1"/>
          <p:cNvSpPr>
            <a:spLocks noGrp="1"/>
          </p:cNvSpPr>
          <p:nvPr>
            <p:ph type="sldNum" sz="quarter" idx="4"/>
          </p:nvPr>
        </p:nvSpPr>
        <p:spPr bwMode="gray">
          <a:xfrm>
            <a:off x="11725873"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9782848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Lst>
  <p:hf hdr="0" ftr="0" dt="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p:cNvSpPr>
            <a:spLocks noGrp="1"/>
          </p:cNvSpPr>
          <p:nvPr>
            <p:ph type="ftr" sz="quarter" idx="3"/>
          </p:nvPr>
        </p:nvSpPr>
        <p:spPr bwMode="gray">
          <a:xfrm>
            <a:off x="7104454" y="6567845"/>
            <a:ext cx="4778513" cy="123111"/>
          </a:xfrm>
          <a:prstGeom prst="rect">
            <a:avLst/>
          </a:prstGeom>
        </p:spPr>
        <p:txBody>
          <a:bodyPr vert="horz" lIns="0" tIns="0" rIns="0" bIns="0" rtlCol="0" anchor="ctr">
            <a:spAutoFit/>
          </a:bodyPr>
          <a:lstStyle>
            <a:lvl1pPr algn="r">
              <a:defRPr sz="800">
                <a:solidFill>
                  <a:schemeClr val="bg1"/>
                </a:solidFill>
                <a:latin typeface="Arial Narrow" pitchFamily="34" charset="0"/>
              </a:defRPr>
            </a:lvl1pPr>
          </a:lstStyle>
          <a:p>
            <a:endParaRPr lang="en-US" dirty="0"/>
          </a:p>
        </p:txBody>
      </p:sp>
      <p:sp>
        <p:nvSpPr>
          <p:cNvPr id="2051" name="Title Placeholder 1"/>
          <p:cNvSpPr>
            <a:spLocks noGrp="1"/>
          </p:cNvSpPr>
          <p:nvPr>
            <p:ph type="title"/>
          </p:nvPr>
        </p:nvSpPr>
        <p:spPr bwMode="gray">
          <a:xfrm>
            <a:off x="911748" y="2864961"/>
            <a:ext cx="10972800" cy="738664"/>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911749" y="3832225"/>
            <a:ext cx="10971108" cy="16004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Month 20XX</a:t>
            </a:r>
          </a:p>
        </p:txBody>
      </p:sp>
    </p:spTree>
    <p:extLst>
      <p:ext uri="{BB962C8B-B14F-4D97-AF65-F5344CB8AC3E}">
        <p14:creationId xmlns:p14="http://schemas.microsoft.com/office/powerpoint/2010/main" val="4157294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hdr="0" ftr="0" dt="0"/>
  <p:txStyles>
    <p:titleStyle>
      <a:lvl1pPr algn="l" rtl="0" eaLnBrk="1" fontAlgn="base" hangingPunct="1">
        <a:spcBef>
          <a:spcPct val="0"/>
        </a:spcBef>
        <a:spcAft>
          <a:spcPct val="0"/>
        </a:spcAft>
        <a:defRPr sz="48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8.tiff"/><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9.jp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242875" y="1316614"/>
            <a:ext cx="9410430" cy="2215991"/>
          </a:xfrm>
        </p:spPr>
        <p:txBody>
          <a:bodyPr/>
          <a:lstStyle/>
          <a:p>
            <a:pPr algn="ctr"/>
            <a:r>
              <a:rPr lang="en-US" dirty="0"/>
              <a:t>Mitigating Special Education Teacher Shortages: A Multi-pronged, Strategic, Statewide Approach</a:t>
            </a:r>
          </a:p>
        </p:txBody>
      </p:sp>
      <p:sp>
        <p:nvSpPr>
          <p:cNvPr id="6" name="Text Placeholder 5">
            <a:extLst>
              <a:ext uri="{FF2B5EF4-FFF2-40B4-BE49-F238E27FC236}">
                <a16:creationId xmlns:a16="http://schemas.microsoft.com/office/drawing/2014/main" id="{68CC6890-5777-4DA4-9690-7A14F378B1A8}"/>
              </a:ext>
            </a:extLst>
          </p:cNvPr>
          <p:cNvSpPr>
            <a:spLocks noGrp="1"/>
          </p:cNvSpPr>
          <p:nvPr>
            <p:ph type="body" sz="quarter" idx="12"/>
          </p:nvPr>
        </p:nvSpPr>
        <p:spPr>
          <a:xfrm>
            <a:off x="2207812" y="3826934"/>
            <a:ext cx="8224837" cy="1748171"/>
          </a:xfrm>
        </p:spPr>
        <p:txBody>
          <a:bodyPr/>
          <a:lstStyle/>
          <a:p>
            <a:endParaRPr lang="en-US" dirty="0"/>
          </a:p>
          <a:p>
            <a:pPr algn="ctr"/>
            <a:r>
              <a:rPr lang="en-US" sz="2400" dirty="0">
                <a:solidFill>
                  <a:schemeClr val="bg1"/>
                </a:solidFill>
              </a:rPr>
              <a:t>Teacher Education Division</a:t>
            </a:r>
          </a:p>
          <a:p>
            <a:pPr algn="ctr"/>
            <a:r>
              <a:rPr lang="en-US" sz="2400" dirty="0">
                <a:solidFill>
                  <a:schemeClr val="bg1"/>
                </a:solidFill>
              </a:rPr>
              <a:t>Council for Exceptional Children</a:t>
            </a:r>
          </a:p>
          <a:p>
            <a:pPr algn="ctr"/>
            <a:r>
              <a:rPr lang="en-US" sz="2000" dirty="0">
                <a:solidFill>
                  <a:schemeClr val="bg1"/>
                </a:solidFill>
              </a:rPr>
              <a:t>11/8/2018</a:t>
            </a:r>
          </a:p>
        </p:txBody>
      </p:sp>
    </p:spTree>
    <p:extLst>
      <p:ext uri="{BB962C8B-B14F-4D97-AF65-F5344CB8AC3E}">
        <p14:creationId xmlns:p14="http://schemas.microsoft.com/office/powerpoint/2010/main" val="3722708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9510-CFF9-7F4B-BB23-BABF8339C9D7}"/>
              </a:ext>
            </a:extLst>
          </p:cNvPr>
          <p:cNvSpPr>
            <a:spLocks noGrp="1"/>
          </p:cNvSpPr>
          <p:nvPr>
            <p:ph type="title"/>
          </p:nvPr>
        </p:nvSpPr>
        <p:spPr>
          <a:xfrm>
            <a:off x="838200" y="365125"/>
            <a:ext cx="9166934" cy="1325563"/>
          </a:xfrm>
        </p:spPr>
        <p:txBody>
          <a:bodyPr/>
          <a:lstStyle/>
          <a:p>
            <a:r>
              <a:rPr lang="en-US" dirty="0"/>
              <a:t>Shortages of Special Education Teachers</a:t>
            </a:r>
          </a:p>
        </p:txBody>
      </p:sp>
      <p:sp>
        <p:nvSpPr>
          <p:cNvPr id="6" name="Rectangle 5">
            <a:extLst>
              <a:ext uri="{FF2B5EF4-FFF2-40B4-BE49-F238E27FC236}">
                <a16:creationId xmlns:a16="http://schemas.microsoft.com/office/drawing/2014/main" id="{973C9A15-A144-4DCA-A45C-42ADAFA5F8A4}"/>
              </a:ext>
            </a:extLst>
          </p:cNvPr>
          <p:cNvSpPr/>
          <p:nvPr/>
        </p:nvSpPr>
        <p:spPr>
          <a:xfrm>
            <a:off x="1521445" y="1573286"/>
            <a:ext cx="6201314" cy="461665"/>
          </a:xfrm>
          <a:prstGeom prst="rect">
            <a:avLst/>
          </a:prstGeom>
        </p:spPr>
        <p:txBody>
          <a:bodyPr wrap="none">
            <a:spAutoFit/>
          </a:bodyPr>
          <a:lstStyle/>
          <a:p>
            <a:pPr algn="ctr"/>
            <a:r>
              <a:rPr lang="en-US" sz="2400" dirty="0">
                <a:solidFill>
                  <a:schemeClr val="bg1"/>
                </a:solidFill>
              </a:rPr>
              <a:t>In a small group answer the following questions</a:t>
            </a:r>
          </a:p>
        </p:txBody>
      </p:sp>
      <p:sp>
        <p:nvSpPr>
          <p:cNvPr id="3" name="Content Placeholder 2">
            <a:extLst>
              <a:ext uri="{FF2B5EF4-FFF2-40B4-BE49-F238E27FC236}">
                <a16:creationId xmlns:a16="http://schemas.microsoft.com/office/drawing/2014/main" id="{3303679C-CE3F-734C-BAF7-846D14C270E2}"/>
              </a:ext>
            </a:extLst>
          </p:cNvPr>
          <p:cNvSpPr>
            <a:spLocks noGrp="1"/>
          </p:cNvSpPr>
          <p:nvPr>
            <p:ph sz="half" idx="1"/>
          </p:nvPr>
        </p:nvSpPr>
        <p:spPr>
          <a:xfrm>
            <a:off x="838200" y="2379215"/>
            <a:ext cx="5181600" cy="3680621"/>
          </a:xfrm>
          <a:solidFill>
            <a:schemeClr val="bg1"/>
          </a:solidFill>
          <a:ln>
            <a:solidFill>
              <a:schemeClr val="accent1"/>
            </a:solidFill>
          </a:ln>
        </p:spPr>
        <p:txBody>
          <a:bodyPr/>
          <a:lstStyle/>
          <a:p>
            <a:pPr>
              <a:lnSpc>
                <a:spcPct val="100000"/>
              </a:lnSpc>
            </a:pPr>
            <a:r>
              <a:rPr lang="en-US" sz="2400" dirty="0">
                <a:solidFill>
                  <a:schemeClr val="accent1">
                    <a:lumMod val="75000"/>
                  </a:schemeClr>
                </a:solidFill>
              </a:rPr>
              <a:t>What are the implications of shortages on the field of special education and for students with disabilities?</a:t>
            </a:r>
          </a:p>
          <a:p>
            <a:endParaRPr lang="en-US" dirty="0"/>
          </a:p>
        </p:txBody>
      </p:sp>
      <p:sp>
        <p:nvSpPr>
          <p:cNvPr id="7" name="Content Placeholder 6">
            <a:extLst>
              <a:ext uri="{FF2B5EF4-FFF2-40B4-BE49-F238E27FC236}">
                <a16:creationId xmlns:a16="http://schemas.microsoft.com/office/drawing/2014/main" id="{F353CBA4-9EF5-4F5F-AF37-A5C70C1C08ED}"/>
              </a:ext>
            </a:extLst>
          </p:cNvPr>
          <p:cNvSpPr>
            <a:spLocks noGrp="1"/>
          </p:cNvSpPr>
          <p:nvPr>
            <p:ph sz="half" idx="2"/>
          </p:nvPr>
        </p:nvSpPr>
        <p:spPr>
          <a:xfrm>
            <a:off x="6172200" y="2379215"/>
            <a:ext cx="5181600" cy="3680622"/>
          </a:xfrm>
          <a:solidFill>
            <a:schemeClr val="bg1"/>
          </a:solidFill>
        </p:spPr>
        <p:txBody>
          <a:bodyPr>
            <a:normAutofit/>
          </a:bodyPr>
          <a:lstStyle/>
          <a:p>
            <a:pPr>
              <a:lnSpc>
                <a:spcPct val="100000"/>
              </a:lnSpc>
            </a:pPr>
            <a:r>
              <a:rPr lang="en-US" sz="2400" dirty="0">
                <a:solidFill>
                  <a:schemeClr val="accent1">
                    <a:lumMod val="75000"/>
                  </a:schemeClr>
                </a:solidFill>
              </a:rPr>
              <a:t>If you were only able to select one strategy to fix shortages in special education, what would it be?</a:t>
            </a:r>
          </a:p>
        </p:txBody>
      </p:sp>
      <p:pic>
        <p:nvPicPr>
          <p:cNvPr id="4" name="Picture 3" descr="The word &quot;News&quot; with a no sign over it.">
            <a:extLst>
              <a:ext uri="{FF2B5EF4-FFF2-40B4-BE49-F238E27FC236}">
                <a16:creationId xmlns:a16="http://schemas.microsoft.com/office/drawing/2014/main" id="{5864B496-EA67-3A48-B79E-B75D0F3AE1BB}"/>
              </a:ext>
            </a:extLst>
          </p:cNvPr>
          <p:cNvPicPr>
            <a:picLocks noChangeAspect="1"/>
          </p:cNvPicPr>
          <p:nvPr/>
        </p:nvPicPr>
        <p:blipFill>
          <a:blip r:embed="rId2"/>
          <a:stretch>
            <a:fillRect/>
          </a:stretch>
        </p:blipFill>
        <p:spPr>
          <a:xfrm>
            <a:off x="10085137" y="472992"/>
            <a:ext cx="1422400" cy="1422400"/>
          </a:xfrm>
          <a:prstGeom prst="rect">
            <a:avLst/>
          </a:prstGeom>
        </p:spPr>
      </p:pic>
    </p:spTree>
    <p:extLst>
      <p:ext uri="{BB962C8B-B14F-4D97-AF65-F5344CB8AC3E}">
        <p14:creationId xmlns:p14="http://schemas.microsoft.com/office/powerpoint/2010/main" val="2209318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8869C-3B30-E843-BD7E-389558CF3EF3}"/>
              </a:ext>
            </a:extLst>
          </p:cNvPr>
          <p:cNvSpPr>
            <a:spLocks noGrp="1"/>
          </p:cNvSpPr>
          <p:nvPr>
            <p:ph type="title"/>
          </p:nvPr>
        </p:nvSpPr>
        <p:spPr/>
        <p:txBody>
          <a:bodyPr/>
          <a:lstStyle/>
          <a:p>
            <a:r>
              <a:rPr lang="en-US" dirty="0"/>
              <a:t>What should we do?</a:t>
            </a:r>
          </a:p>
        </p:txBody>
      </p:sp>
      <p:pic>
        <p:nvPicPr>
          <p:cNvPr id="5" name="Picture 4" descr="A toddler facepalming.">
            <a:extLst>
              <a:ext uri="{FF2B5EF4-FFF2-40B4-BE49-F238E27FC236}">
                <a16:creationId xmlns:a16="http://schemas.microsoft.com/office/drawing/2014/main" id="{2D1986D0-365B-5148-832D-F5527E2654C8}"/>
              </a:ext>
            </a:extLst>
          </p:cNvPr>
          <p:cNvPicPr>
            <a:picLocks noChangeAspect="1"/>
          </p:cNvPicPr>
          <p:nvPr/>
        </p:nvPicPr>
        <p:blipFill>
          <a:blip r:embed="rId2"/>
          <a:stretch>
            <a:fillRect/>
          </a:stretch>
        </p:blipFill>
        <p:spPr>
          <a:xfrm>
            <a:off x="2786677" y="1813561"/>
            <a:ext cx="6145031" cy="4064682"/>
          </a:xfrm>
          <a:prstGeom prst="rect">
            <a:avLst/>
          </a:prstGeom>
        </p:spPr>
      </p:pic>
    </p:spTree>
    <p:extLst>
      <p:ext uri="{BB962C8B-B14F-4D97-AF65-F5344CB8AC3E}">
        <p14:creationId xmlns:p14="http://schemas.microsoft.com/office/powerpoint/2010/main" val="2734598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2B72-F2BD-914A-A02B-1735E5EDBEDE}"/>
              </a:ext>
            </a:extLst>
          </p:cNvPr>
          <p:cNvSpPr>
            <a:spLocks noGrp="1"/>
          </p:cNvSpPr>
          <p:nvPr>
            <p:ph type="title"/>
          </p:nvPr>
        </p:nvSpPr>
        <p:spPr/>
        <p:txBody>
          <a:bodyPr/>
          <a:lstStyle/>
          <a:p>
            <a:r>
              <a:rPr lang="en-US" dirty="0"/>
              <a:t>No Easy Solution </a:t>
            </a:r>
          </a:p>
        </p:txBody>
      </p:sp>
      <p:pic>
        <p:nvPicPr>
          <p:cNvPr id="4" name="Picture 3" descr="The difficult path taken to get from a problem to a solution drawn out on a napkin.">
            <a:extLst>
              <a:ext uri="{FF2B5EF4-FFF2-40B4-BE49-F238E27FC236}">
                <a16:creationId xmlns:a16="http://schemas.microsoft.com/office/drawing/2014/main" id="{837C2F53-FA68-6E4F-948D-4E441B866C58}"/>
              </a:ext>
            </a:extLst>
          </p:cNvPr>
          <p:cNvPicPr>
            <a:picLocks noChangeAspect="1"/>
          </p:cNvPicPr>
          <p:nvPr/>
        </p:nvPicPr>
        <p:blipFill>
          <a:blip r:embed="rId2"/>
          <a:stretch>
            <a:fillRect/>
          </a:stretch>
        </p:blipFill>
        <p:spPr>
          <a:xfrm>
            <a:off x="1497693" y="1690688"/>
            <a:ext cx="4776346" cy="3591516"/>
          </a:xfrm>
          <a:prstGeom prst="rect">
            <a:avLst/>
          </a:prstGeom>
        </p:spPr>
      </p:pic>
      <p:pic>
        <p:nvPicPr>
          <p:cNvPr id="5" name="Picture 4" descr="A stick figure man with the caption &quot;You have no choice!&quot;">
            <a:extLst>
              <a:ext uri="{FF2B5EF4-FFF2-40B4-BE49-F238E27FC236}">
                <a16:creationId xmlns:a16="http://schemas.microsoft.com/office/drawing/2014/main" id="{2753852D-7F26-4208-A32F-94DD5828F14F}"/>
              </a:ext>
            </a:extLst>
          </p:cNvPr>
          <p:cNvPicPr>
            <a:picLocks noChangeAspect="1"/>
          </p:cNvPicPr>
          <p:nvPr/>
        </p:nvPicPr>
        <p:blipFill rotWithShape="1">
          <a:blip r:embed="rId3"/>
          <a:srcRect l="35000"/>
          <a:stretch/>
        </p:blipFill>
        <p:spPr>
          <a:xfrm>
            <a:off x="8432733" y="1980836"/>
            <a:ext cx="2776716" cy="2896328"/>
          </a:xfrm>
          <a:prstGeom prst="rect">
            <a:avLst/>
          </a:prstGeom>
        </p:spPr>
      </p:pic>
      <p:sp>
        <p:nvSpPr>
          <p:cNvPr id="6" name="Callout: Line 5">
            <a:extLst>
              <a:ext uri="{FF2B5EF4-FFF2-40B4-BE49-F238E27FC236}">
                <a16:creationId xmlns:a16="http://schemas.microsoft.com/office/drawing/2014/main" id="{83CEEAE1-66BC-4BD0-B81F-205DC120C16B}"/>
              </a:ext>
            </a:extLst>
          </p:cNvPr>
          <p:cNvSpPr/>
          <p:nvPr/>
        </p:nvSpPr>
        <p:spPr>
          <a:xfrm>
            <a:off x="7816968" y="1764216"/>
            <a:ext cx="1484555" cy="900168"/>
          </a:xfrm>
          <a:prstGeom prst="borderCallout1">
            <a:avLst>
              <a:gd name="adj1" fmla="val 102419"/>
              <a:gd name="adj2" fmla="val 30983"/>
              <a:gd name="adj3" fmla="val 147953"/>
              <a:gd name="adj4" fmla="val 548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Select/Hire Me</a:t>
            </a:r>
          </a:p>
        </p:txBody>
      </p:sp>
    </p:spTree>
    <p:extLst>
      <p:ext uri="{BB962C8B-B14F-4D97-AF65-F5344CB8AC3E}">
        <p14:creationId xmlns:p14="http://schemas.microsoft.com/office/powerpoint/2010/main" val="2421900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Educator Talent management</a:t>
            </a:r>
          </a:p>
        </p:txBody>
      </p:sp>
      <p:sp>
        <p:nvSpPr>
          <p:cNvPr id="12" name="Content Placeholder 11">
            <a:extLst>
              <a:ext uri="{FF2B5EF4-FFF2-40B4-BE49-F238E27FC236}">
                <a16:creationId xmlns:a16="http://schemas.microsoft.com/office/drawing/2014/main" id="{D62E512C-3612-4E13-BEA4-1AAD8AE7B233}"/>
              </a:ext>
            </a:extLst>
          </p:cNvPr>
          <p:cNvSpPr>
            <a:spLocks noGrp="1"/>
          </p:cNvSpPr>
          <p:nvPr>
            <p:ph sz="half" idx="1"/>
          </p:nvPr>
        </p:nvSpPr>
        <p:spPr>
          <a:xfrm>
            <a:off x="498390" y="1825625"/>
            <a:ext cx="5877316" cy="4234212"/>
          </a:xfrm>
        </p:spPr>
        <p:txBody>
          <a:bodyPr vert="horz" lIns="91440" tIns="45720" rIns="91440" bIns="45720" rtlCol="0" anchor="t">
            <a:normAutofit/>
          </a:bodyPr>
          <a:lstStyle/>
          <a:p>
            <a:pPr marL="0" indent="0">
              <a:lnSpc>
                <a:spcPct val="100000"/>
              </a:lnSpc>
              <a:buNone/>
            </a:pPr>
            <a:r>
              <a:rPr lang="en-US" dirty="0"/>
              <a:t>Framework that:</a:t>
            </a:r>
          </a:p>
          <a:p>
            <a:pPr marL="0" indent="0">
              <a:lnSpc>
                <a:spcPct val="100000"/>
              </a:lnSpc>
              <a:buNone/>
            </a:pPr>
            <a:endParaRPr lang="en-US" sz="800" dirty="0"/>
          </a:p>
          <a:p>
            <a:pPr>
              <a:lnSpc>
                <a:spcPct val="100000"/>
              </a:lnSpc>
              <a:buFont typeface="Wingdings"/>
              <a:buChar char="ü"/>
            </a:pPr>
            <a:r>
              <a:rPr lang="en-US" dirty="0"/>
              <a:t>  Addresses the career continuum</a:t>
            </a:r>
          </a:p>
          <a:p>
            <a:pPr marL="0" indent="0">
              <a:lnSpc>
                <a:spcPct val="100000"/>
              </a:lnSpc>
              <a:buNone/>
            </a:pPr>
            <a:endParaRPr lang="en-US" sz="800" dirty="0"/>
          </a:p>
          <a:p>
            <a:pPr>
              <a:lnSpc>
                <a:spcPct val="100000"/>
              </a:lnSpc>
              <a:buFont typeface="Wingdings"/>
              <a:buChar char="ü"/>
            </a:pPr>
            <a:r>
              <a:rPr lang="en-US" dirty="0"/>
              <a:t>  Considers unique contexts</a:t>
            </a:r>
          </a:p>
          <a:p>
            <a:pPr marL="0" indent="0">
              <a:lnSpc>
                <a:spcPct val="100000"/>
              </a:lnSpc>
              <a:buNone/>
            </a:pPr>
            <a:endParaRPr lang="en-US" sz="800" dirty="0"/>
          </a:p>
          <a:p>
            <a:pPr>
              <a:lnSpc>
                <a:spcPct val="100000"/>
              </a:lnSpc>
              <a:buFont typeface="Wingdings"/>
              <a:buChar char="ü"/>
            </a:pPr>
            <a:r>
              <a:rPr lang="en-US" dirty="0"/>
              <a:t>  Clarifies partner roles</a:t>
            </a:r>
          </a:p>
        </p:txBody>
      </p:sp>
      <p:pic>
        <p:nvPicPr>
          <p:cNvPr id="5" name="Picture 4" descr="The Educator Talent Management Framework from the Center on Great Teachers and Leaders.">
            <a:extLst>
              <a:ext uri="{FF2B5EF4-FFF2-40B4-BE49-F238E27FC236}">
                <a16:creationId xmlns:a16="http://schemas.microsoft.com/office/drawing/2014/main" id="{1C65E07B-CCA5-41DD-A96A-C9E4220C932D}"/>
              </a:ext>
            </a:extLst>
          </p:cNvPr>
          <p:cNvPicPr/>
          <p:nvPr/>
        </p:nvPicPr>
        <p:blipFill rotWithShape="1">
          <a:blip r:embed="rId2" cstate="print">
            <a:extLst>
              <a:ext uri="{28A0092B-C50C-407E-A947-70E740481C1C}">
                <a14:useLocalDpi xmlns:a14="http://schemas.microsoft.com/office/drawing/2010/main" val="0"/>
              </a:ext>
            </a:extLst>
          </a:blip>
          <a:srcRect t="6645" r="10019"/>
          <a:stretch/>
        </p:blipFill>
        <p:spPr>
          <a:xfrm>
            <a:off x="6375706" y="1874307"/>
            <a:ext cx="4973320" cy="3615911"/>
          </a:xfrm>
          <a:prstGeom prst="rect">
            <a:avLst/>
          </a:prstGeom>
        </p:spPr>
      </p:pic>
      <p:sp>
        <p:nvSpPr>
          <p:cNvPr id="3" name="TextBox 2">
            <a:extLst>
              <a:ext uri="{FF2B5EF4-FFF2-40B4-BE49-F238E27FC236}">
                <a16:creationId xmlns:a16="http://schemas.microsoft.com/office/drawing/2014/main" id="{69955750-A486-4BF8-9273-4F6DB8A96471}"/>
              </a:ext>
            </a:extLst>
          </p:cNvPr>
          <p:cNvSpPr txBox="1"/>
          <p:nvPr/>
        </p:nvSpPr>
        <p:spPr>
          <a:xfrm>
            <a:off x="6375706" y="5548443"/>
            <a:ext cx="48199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Educator Talent Management Framework: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Center on Great Teachers and Leaders</a:t>
            </a:r>
          </a:p>
        </p:txBody>
      </p:sp>
    </p:spTree>
    <p:extLst>
      <p:ext uri="{BB962C8B-B14F-4D97-AF65-F5344CB8AC3E}">
        <p14:creationId xmlns:p14="http://schemas.microsoft.com/office/powerpoint/2010/main" val="2788138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69190" y="498230"/>
            <a:ext cx="7914346" cy="707886"/>
          </a:xfrm>
          <a:prstGeom prst="rect">
            <a:avLst/>
          </a:prstGeom>
          <a:noFill/>
        </p:spPr>
        <p:txBody>
          <a:bodyPr wrap="none" rtlCol="0">
            <a:spAutoFit/>
          </a:bodyPr>
          <a:lstStyle/>
          <a:p>
            <a:pPr fontAlgn="base">
              <a:spcBef>
                <a:spcPct val="0"/>
              </a:spcBef>
              <a:spcAft>
                <a:spcPct val="0"/>
              </a:spcAft>
            </a:pPr>
            <a:r>
              <a:rPr lang="en-US" sz="4000" dirty="0">
                <a:solidFill>
                  <a:schemeClr val="bg1"/>
                </a:solidFill>
                <a:latin typeface="Arial" pitchFamily="34" charset="0"/>
                <a:ea typeface="ＭＳ Ｐゴシック"/>
              </a:rPr>
              <a:t>Everyone takes a piece of the pie </a:t>
            </a:r>
          </a:p>
        </p:txBody>
      </p:sp>
      <p:pic>
        <p:nvPicPr>
          <p:cNvPr id="23" name="Picture 22" descr="Six slices of different types of pies">
            <a:extLst>
              <a:ext uri="{FF2B5EF4-FFF2-40B4-BE49-F238E27FC236}">
                <a16:creationId xmlns:a16="http://schemas.microsoft.com/office/drawing/2014/main" id="{3F88CB92-6F4C-0349-AA67-2F224E8BDD53}"/>
              </a:ext>
            </a:extLst>
          </p:cNvPr>
          <p:cNvPicPr>
            <a:picLocks noChangeAspect="1"/>
          </p:cNvPicPr>
          <p:nvPr/>
        </p:nvPicPr>
        <p:blipFill>
          <a:blip r:embed="rId3"/>
          <a:stretch>
            <a:fillRect/>
          </a:stretch>
        </p:blipFill>
        <p:spPr>
          <a:xfrm>
            <a:off x="9240732" y="259836"/>
            <a:ext cx="2066662" cy="2361899"/>
          </a:xfrm>
          <a:prstGeom prst="rect">
            <a:avLst/>
          </a:prstGeom>
        </p:spPr>
      </p:pic>
      <p:sp>
        <p:nvSpPr>
          <p:cNvPr id="8" name="Right Arrow 7">
            <a:extLst>
              <a:ext uri="{FF2B5EF4-FFF2-40B4-BE49-F238E27FC236}">
                <a16:creationId xmlns:a16="http://schemas.microsoft.com/office/drawing/2014/main" id="{F59C3376-2595-1740-ABF0-1FD07D53F2DC}"/>
              </a:ext>
            </a:extLst>
          </p:cNvPr>
          <p:cNvSpPr/>
          <p:nvPr/>
        </p:nvSpPr>
        <p:spPr>
          <a:xfrm rot="6842253">
            <a:off x="2865740" y="2772373"/>
            <a:ext cx="1254760" cy="75115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an who is contemplating the answer to a question"/>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40496" y="4108578"/>
            <a:ext cx="1952625" cy="1895475"/>
          </a:xfrm>
        </p:spPr>
      </p:pic>
      <p:sp>
        <p:nvSpPr>
          <p:cNvPr id="7" name="Speech Bubble: Oval 6">
            <a:extLst>
              <a:ext uri="{FF2B5EF4-FFF2-40B4-BE49-F238E27FC236}">
                <a16:creationId xmlns:a16="http://schemas.microsoft.com/office/drawing/2014/main" id="{D2061D6C-5157-41D2-832C-035BCF830F1E}"/>
              </a:ext>
            </a:extLst>
          </p:cNvPr>
          <p:cNvSpPr/>
          <p:nvPr/>
        </p:nvSpPr>
        <p:spPr>
          <a:xfrm>
            <a:off x="2172609" y="4108578"/>
            <a:ext cx="1516828" cy="860611"/>
          </a:xfrm>
          <a:prstGeom prst="wedgeEllipseCallout">
            <a:avLst>
              <a:gd name="adj1" fmla="val -28487"/>
              <a:gd name="adj2" fmla="val 793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What is my role</a:t>
            </a:r>
            <a:r>
              <a:rPr lang="en-US" dirty="0"/>
              <a:t>?</a:t>
            </a:r>
          </a:p>
        </p:txBody>
      </p:sp>
      <p:graphicFrame>
        <p:nvGraphicFramePr>
          <p:cNvPr id="10" name="Diagram 9"/>
          <p:cNvGraphicFramePr/>
          <p:nvPr>
            <p:extLst>
              <p:ext uri="{D42A27DB-BD31-4B8C-83A1-F6EECF244321}">
                <p14:modId xmlns:p14="http://schemas.microsoft.com/office/powerpoint/2010/main" val="3265048982"/>
              </p:ext>
            </p:extLst>
          </p:nvPr>
        </p:nvGraphicFramePr>
        <p:xfrm>
          <a:off x="2516807" y="1675454"/>
          <a:ext cx="8006813" cy="45414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p:cNvSpPr>
            <a:spLocks noGrp="1"/>
          </p:cNvSpPr>
          <p:nvPr>
            <p:ph type="sldNum" sz="quarter" idx="12"/>
          </p:nvPr>
        </p:nvSpPr>
        <p:spPr/>
        <p:txBody>
          <a:bodyPr/>
          <a:lstStyle/>
          <a:p>
            <a:pPr algn="r" fontAlgn="base">
              <a:spcBef>
                <a:spcPct val="0"/>
              </a:spcBef>
              <a:spcAft>
                <a:spcPct val="0"/>
              </a:spcAft>
            </a:pPr>
            <a:fld id="{F3477EC8-074D-41C4-94AE-E9EA7CEEA348}" type="slidenum">
              <a:rPr lang="en-US" smtClean="0">
                <a:solidFill>
                  <a:srgbClr val="FFFFFF">
                    <a:lumMod val="75000"/>
                  </a:srgbClr>
                </a:solidFill>
                <a:latin typeface="Arial"/>
              </a:rPr>
              <a:pPr algn="r" fontAlgn="base">
                <a:spcBef>
                  <a:spcPct val="0"/>
                </a:spcBef>
                <a:spcAft>
                  <a:spcPct val="0"/>
                </a:spcAft>
              </a:pPr>
              <a:t>14</a:t>
            </a:fld>
            <a:endParaRPr lang="en-US" dirty="0">
              <a:solidFill>
                <a:srgbClr val="FFFFFF">
                  <a:lumMod val="75000"/>
                </a:srgbClr>
              </a:solidFill>
              <a:latin typeface="Arial"/>
            </a:endParaRPr>
          </a:p>
        </p:txBody>
      </p:sp>
    </p:spTree>
    <p:extLst>
      <p:ext uri="{BB962C8B-B14F-4D97-AF65-F5344CB8AC3E}">
        <p14:creationId xmlns:p14="http://schemas.microsoft.com/office/powerpoint/2010/main" val="1756285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8024-FC78-41CF-B984-74FEFC710445}"/>
              </a:ext>
            </a:extLst>
          </p:cNvPr>
          <p:cNvSpPr>
            <a:spLocks noGrp="1"/>
          </p:cNvSpPr>
          <p:nvPr>
            <p:ph type="title"/>
          </p:nvPr>
        </p:nvSpPr>
        <p:spPr>
          <a:xfrm>
            <a:off x="838200" y="160730"/>
            <a:ext cx="10515600" cy="1325563"/>
          </a:xfrm>
        </p:spPr>
        <p:txBody>
          <a:bodyPr/>
          <a:lstStyle/>
          <a:p>
            <a:r>
              <a:rPr lang="en-US" dirty="0"/>
              <a:t>Shortage Toolkit</a:t>
            </a:r>
          </a:p>
        </p:txBody>
      </p:sp>
      <p:sp>
        <p:nvSpPr>
          <p:cNvPr id="3" name="Content Placeholder 2">
            <a:extLst>
              <a:ext uri="{FF2B5EF4-FFF2-40B4-BE49-F238E27FC236}">
                <a16:creationId xmlns:a16="http://schemas.microsoft.com/office/drawing/2014/main" id="{26CF02E4-BEF6-45B1-BD6C-878AE46D67B8}"/>
              </a:ext>
            </a:extLst>
          </p:cNvPr>
          <p:cNvSpPr>
            <a:spLocks noGrp="1"/>
          </p:cNvSpPr>
          <p:nvPr>
            <p:ph sz="half" idx="1"/>
          </p:nvPr>
        </p:nvSpPr>
        <p:spPr>
          <a:xfrm>
            <a:off x="198759" y="1311894"/>
            <a:ext cx="2714466" cy="1901569"/>
          </a:xfrm>
          <a:noFill/>
        </p:spPr>
        <p:txBody>
          <a:bodyPr>
            <a:normAutofit fontScale="92500" lnSpcReduction="10000"/>
          </a:bodyPr>
          <a:lstStyle/>
          <a:p>
            <a:pPr marL="0" indent="0" algn="ctr">
              <a:buNone/>
            </a:pPr>
            <a:r>
              <a:rPr lang="en-US" b="1" dirty="0"/>
              <a:t>Phase I:</a:t>
            </a:r>
          </a:p>
          <a:p>
            <a:pPr marL="0" indent="0" algn="ctr">
              <a:buNone/>
            </a:pPr>
            <a:r>
              <a:rPr lang="en-US" b="1" dirty="0"/>
              <a:t> Short-Term Strategies </a:t>
            </a:r>
          </a:p>
        </p:txBody>
      </p:sp>
      <p:sp>
        <p:nvSpPr>
          <p:cNvPr id="4" name="Content Placeholder 3">
            <a:extLst>
              <a:ext uri="{FF2B5EF4-FFF2-40B4-BE49-F238E27FC236}">
                <a16:creationId xmlns:a16="http://schemas.microsoft.com/office/drawing/2014/main" id="{313FB405-E1E6-409B-91AD-5C21F8C24159}"/>
              </a:ext>
            </a:extLst>
          </p:cNvPr>
          <p:cNvSpPr>
            <a:spLocks noGrp="1"/>
          </p:cNvSpPr>
          <p:nvPr>
            <p:ph sz="half" idx="2"/>
          </p:nvPr>
        </p:nvSpPr>
        <p:spPr>
          <a:xfrm>
            <a:off x="8365957" y="3213463"/>
            <a:ext cx="3259985" cy="1645920"/>
          </a:xfrm>
          <a:noFill/>
        </p:spPr>
        <p:txBody>
          <a:bodyPr>
            <a:normAutofit fontScale="92500" lnSpcReduction="10000"/>
          </a:bodyPr>
          <a:lstStyle/>
          <a:p>
            <a:pPr marL="0" indent="0" algn="ctr">
              <a:lnSpc>
                <a:spcPct val="100000"/>
              </a:lnSpc>
              <a:buNone/>
            </a:pPr>
            <a:r>
              <a:rPr lang="en-US" b="1" dirty="0"/>
              <a:t>Phase II </a:t>
            </a:r>
          </a:p>
          <a:p>
            <a:pPr marL="0" indent="0" algn="ctr">
              <a:lnSpc>
                <a:spcPct val="100000"/>
              </a:lnSpc>
              <a:buNone/>
            </a:pPr>
            <a:r>
              <a:rPr lang="en-US" b="1" dirty="0"/>
              <a:t>Multi-pronged, long-term systemic Strategies</a:t>
            </a:r>
          </a:p>
        </p:txBody>
      </p:sp>
      <p:pic>
        <p:nvPicPr>
          <p:cNvPr id="8" name="Picture 7" descr="Two road signs that say short term and long term respectively.">
            <a:extLst>
              <a:ext uri="{FF2B5EF4-FFF2-40B4-BE49-F238E27FC236}">
                <a16:creationId xmlns:a16="http://schemas.microsoft.com/office/drawing/2014/main" id="{1D73AF2E-20DC-E244-856E-37920B9DA57B}"/>
              </a:ext>
            </a:extLst>
          </p:cNvPr>
          <p:cNvPicPr>
            <a:picLocks noChangeAspect="1"/>
          </p:cNvPicPr>
          <p:nvPr/>
        </p:nvPicPr>
        <p:blipFill>
          <a:blip r:embed="rId3"/>
          <a:stretch>
            <a:fillRect/>
          </a:stretch>
        </p:blipFill>
        <p:spPr>
          <a:xfrm>
            <a:off x="3208420" y="1592165"/>
            <a:ext cx="4681545" cy="3520231"/>
          </a:xfrm>
          <a:prstGeom prst="rect">
            <a:avLst/>
          </a:prstGeom>
        </p:spPr>
      </p:pic>
      <p:pic>
        <p:nvPicPr>
          <p:cNvPr id="5" name="Picture 4" descr="Center on Great Teachers and Leaders logo">
            <a:extLst>
              <a:ext uri="{FF2B5EF4-FFF2-40B4-BE49-F238E27FC236}">
                <a16:creationId xmlns:a16="http://schemas.microsoft.com/office/drawing/2014/main" id="{905BA1D2-8410-4224-9F74-325ADEF400A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735" y="5706130"/>
            <a:ext cx="3057525" cy="554355"/>
          </a:xfrm>
          <a:prstGeom prst="rect">
            <a:avLst/>
          </a:prstGeom>
          <a:noFill/>
          <a:ln>
            <a:noFill/>
          </a:ln>
        </p:spPr>
      </p:pic>
      <p:pic>
        <p:nvPicPr>
          <p:cNvPr id="6" name="Picture 5" descr="CEEDAR Center logo">
            <a:extLst>
              <a:ext uri="{FF2B5EF4-FFF2-40B4-BE49-F238E27FC236}">
                <a16:creationId xmlns:a16="http://schemas.microsoft.com/office/drawing/2014/main" id="{9CAAAC8D-9D7F-4884-BE64-1FCD1D81DDB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724243" y="5665600"/>
            <a:ext cx="2366010" cy="617809"/>
          </a:xfrm>
          <a:prstGeom prst="rect">
            <a:avLst/>
          </a:prstGeom>
          <a:noFill/>
        </p:spPr>
      </p:pic>
      <p:pic>
        <p:nvPicPr>
          <p:cNvPr id="7" name="Content Placeholder 8" descr="Learning Policy Institute logo">
            <a:extLst>
              <a:ext uri="{FF2B5EF4-FFF2-40B4-BE49-F238E27FC236}">
                <a16:creationId xmlns:a16="http://schemas.microsoft.com/office/drawing/2014/main" id="{D7D07034-B924-4E05-8129-6D6CA3942ED3}"/>
              </a:ext>
            </a:extLst>
          </p:cNvPr>
          <p:cNvPicPr>
            <a:picLocks noChangeAspect="1"/>
          </p:cNvPicPr>
          <p:nvPr/>
        </p:nvPicPr>
        <p:blipFill rotWithShape="1">
          <a:blip r:embed="rId6"/>
          <a:srcRect l="1634" t="14304" r="86937" b="73817"/>
          <a:stretch/>
        </p:blipFill>
        <p:spPr>
          <a:xfrm>
            <a:off x="8558212" y="5643201"/>
            <a:ext cx="2601017" cy="681266"/>
          </a:xfrm>
          <a:prstGeom prst="rect">
            <a:avLst/>
          </a:prstGeom>
        </p:spPr>
      </p:pic>
    </p:spTree>
    <p:extLst>
      <p:ext uri="{BB962C8B-B14F-4D97-AF65-F5344CB8AC3E}">
        <p14:creationId xmlns:p14="http://schemas.microsoft.com/office/powerpoint/2010/main" val="1163184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9920-8081-4CE4-BABB-CF27F97BBBE8}"/>
              </a:ext>
            </a:extLst>
          </p:cNvPr>
          <p:cNvSpPr>
            <a:spLocks noGrp="1"/>
          </p:cNvSpPr>
          <p:nvPr>
            <p:ph type="title"/>
          </p:nvPr>
        </p:nvSpPr>
        <p:spPr/>
        <p:txBody>
          <a:bodyPr/>
          <a:lstStyle/>
          <a:p>
            <a:r>
              <a:rPr lang="en-US" dirty="0"/>
              <a:t>Phase I: Short Term Strategies</a:t>
            </a:r>
          </a:p>
        </p:txBody>
      </p:sp>
      <p:sp>
        <p:nvSpPr>
          <p:cNvPr id="3" name="Content Placeholder 2">
            <a:extLst>
              <a:ext uri="{FF2B5EF4-FFF2-40B4-BE49-F238E27FC236}">
                <a16:creationId xmlns:a16="http://schemas.microsoft.com/office/drawing/2014/main" id="{8417E8DB-208E-4627-840A-AEAC15585E8B}"/>
              </a:ext>
            </a:extLst>
          </p:cNvPr>
          <p:cNvSpPr>
            <a:spLocks noGrp="1"/>
          </p:cNvSpPr>
          <p:nvPr>
            <p:ph sz="half" idx="1"/>
          </p:nvPr>
        </p:nvSpPr>
        <p:spPr>
          <a:xfrm>
            <a:off x="838200" y="1968650"/>
            <a:ext cx="4637442" cy="3252091"/>
          </a:xfrm>
          <a:solidFill>
            <a:schemeClr val="bg1">
              <a:lumMod val="95000"/>
            </a:schemeClr>
          </a:solidFill>
        </p:spPr>
        <p:txBody>
          <a:bodyPr>
            <a:normAutofit fontScale="92500"/>
          </a:bodyPr>
          <a:lstStyle/>
          <a:p>
            <a:pPr marL="0" indent="0" algn="ctr">
              <a:buNone/>
            </a:pPr>
            <a:r>
              <a:rPr lang="en-US" sz="4400" dirty="0">
                <a:solidFill>
                  <a:schemeClr val="accent1"/>
                </a:solidFill>
              </a:rPr>
              <a:t>Real-time Support for Immediate “Pains” </a:t>
            </a:r>
          </a:p>
          <a:p>
            <a:pPr algn="ctr"/>
            <a:endParaRPr lang="en-US" dirty="0"/>
          </a:p>
        </p:txBody>
      </p:sp>
      <p:sp>
        <p:nvSpPr>
          <p:cNvPr id="5" name="Arrow: Right 4">
            <a:extLst>
              <a:ext uri="{FF2B5EF4-FFF2-40B4-BE49-F238E27FC236}">
                <a16:creationId xmlns:a16="http://schemas.microsoft.com/office/drawing/2014/main" id="{44494110-3AAC-498B-AB3E-188EC181D046}"/>
              </a:ext>
            </a:extLst>
          </p:cNvPr>
          <p:cNvSpPr/>
          <p:nvPr/>
        </p:nvSpPr>
        <p:spPr>
          <a:xfrm>
            <a:off x="5766099" y="3141233"/>
            <a:ext cx="849853" cy="505609"/>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55689B1-7132-4254-AD23-1085C4636C62}"/>
              </a:ext>
            </a:extLst>
          </p:cNvPr>
          <p:cNvSpPr>
            <a:spLocks noGrp="1"/>
          </p:cNvSpPr>
          <p:nvPr>
            <p:ph sz="half" idx="2"/>
          </p:nvPr>
        </p:nvSpPr>
        <p:spPr>
          <a:xfrm>
            <a:off x="6615952" y="1825625"/>
            <a:ext cx="4737847" cy="4234212"/>
          </a:xfrm>
        </p:spPr>
        <p:txBody>
          <a:bodyPr>
            <a:normAutofit fontScale="92500"/>
          </a:bodyPr>
          <a:lstStyle/>
          <a:p>
            <a:pPr marL="514350" indent="-514350">
              <a:buFont typeface="+mj-lt"/>
              <a:buAutoNum type="arabicPeriod"/>
            </a:pPr>
            <a:r>
              <a:rPr lang="en-US" dirty="0"/>
              <a:t>Alternative Preparation Programs</a:t>
            </a:r>
          </a:p>
          <a:p>
            <a:pPr marL="514350" indent="-514350">
              <a:buFont typeface="+mj-lt"/>
              <a:buAutoNum type="arabicPeriod"/>
            </a:pPr>
            <a:r>
              <a:rPr lang="en-US" dirty="0"/>
              <a:t>Mentoring and Induction</a:t>
            </a:r>
          </a:p>
          <a:p>
            <a:pPr marL="514350" indent="-514350">
              <a:buFont typeface="+mj-lt"/>
              <a:buAutoNum type="arabicPeriod"/>
            </a:pPr>
            <a:r>
              <a:rPr lang="en-US" dirty="0"/>
              <a:t>Professional Learning</a:t>
            </a:r>
          </a:p>
          <a:p>
            <a:pPr marL="514350" indent="-514350">
              <a:buFont typeface="+mj-lt"/>
              <a:buAutoNum type="arabicPeriod"/>
            </a:pPr>
            <a:r>
              <a:rPr lang="en-US" dirty="0"/>
              <a:t>Micro-credentials</a:t>
            </a:r>
          </a:p>
        </p:txBody>
      </p:sp>
      <p:pic>
        <p:nvPicPr>
          <p:cNvPr id="8" name="Picture 7" descr="A bandage">
            <a:extLst>
              <a:ext uri="{FF2B5EF4-FFF2-40B4-BE49-F238E27FC236}">
                <a16:creationId xmlns:a16="http://schemas.microsoft.com/office/drawing/2014/main" id="{2E8A89E1-C61E-BD4A-96C2-E45CCE7A9DD8}"/>
              </a:ext>
            </a:extLst>
          </p:cNvPr>
          <p:cNvPicPr>
            <a:picLocks noChangeAspect="1"/>
          </p:cNvPicPr>
          <p:nvPr/>
        </p:nvPicPr>
        <p:blipFill>
          <a:blip r:embed="rId2"/>
          <a:stretch>
            <a:fillRect/>
          </a:stretch>
        </p:blipFill>
        <p:spPr>
          <a:xfrm>
            <a:off x="9660835" y="365124"/>
            <a:ext cx="1890367" cy="1255645"/>
          </a:xfrm>
          <a:prstGeom prst="rect">
            <a:avLst/>
          </a:prstGeom>
        </p:spPr>
      </p:pic>
    </p:spTree>
    <p:extLst>
      <p:ext uri="{BB962C8B-B14F-4D97-AF65-F5344CB8AC3E}">
        <p14:creationId xmlns:p14="http://schemas.microsoft.com/office/powerpoint/2010/main" val="521741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B0BA-F13F-B942-BD2E-7F955FE3D4C1}"/>
              </a:ext>
            </a:extLst>
          </p:cNvPr>
          <p:cNvSpPr>
            <a:spLocks noGrp="1"/>
          </p:cNvSpPr>
          <p:nvPr>
            <p:ph type="title"/>
          </p:nvPr>
        </p:nvSpPr>
        <p:spPr>
          <a:xfrm>
            <a:off x="-825913" y="239799"/>
            <a:ext cx="10515600" cy="1325563"/>
          </a:xfrm>
        </p:spPr>
        <p:txBody>
          <a:bodyPr>
            <a:normAutofit/>
          </a:bodyPr>
          <a:lstStyle/>
          <a:p>
            <a:r>
              <a:rPr lang="en-US" dirty="0"/>
              <a:t>Alternative routes – Quality Features</a:t>
            </a:r>
          </a:p>
        </p:txBody>
      </p:sp>
      <p:sp>
        <p:nvSpPr>
          <p:cNvPr id="3" name="Content Placeholder 2">
            <a:extLst>
              <a:ext uri="{FF2B5EF4-FFF2-40B4-BE49-F238E27FC236}">
                <a16:creationId xmlns:a16="http://schemas.microsoft.com/office/drawing/2014/main" id="{8B79902E-5811-2941-834E-29D2243B83B2}"/>
              </a:ext>
            </a:extLst>
          </p:cNvPr>
          <p:cNvSpPr>
            <a:spLocks noGrp="1"/>
          </p:cNvSpPr>
          <p:nvPr>
            <p:ph sz="half" idx="1"/>
          </p:nvPr>
        </p:nvSpPr>
        <p:spPr>
          <a:xfrm>
            <a:off x="660400" y="1565362"/>
            <a:ext cx="7214358" cy="4680742"/>
          </a:xfrm>
        </p:spPr>
        <p:txBody>
          <a:bodyPr>
            <a:normAutofit fontScale="47500" lnSpcReduction="20000"/>
          </a:bodyPr>
          <a:lstStyle/>
          <a:p>
            <a:r>
              <a:rPr lang="en-US" sz="5500" b="1" dirty="0"/>
              <a:t>Meaningful collaboration </a:t>
            </a:r>
            <a:r>
              <a:rPr lang="en-US" sz="5500" dirty="0"/>
              <a:t>between institutes of higher education (IHEs) and districts</a:t>
            </a:r>
          </a:p>
          <a:p>
            <a:r>
              <a:rPr lang="en-US" sz="5500" dirty="0"/>
              <a:t>Adequate program </a:t>
            </a:r>
            <a:r>
              <a:rPr lang="en-US" sz="5500" b="1" dirty="0"/>
              <a:t>length with cohesive </a:t>
            </a:r>
            <a:r>
              <a:rPr lang="en-US" sz="5500" dirty="0"/>
              <a:t>learning opportunities</a:t>
            </a:r>
          </a:p>
          <a:p>
            <a:r>
              <a:rPr lang="en-US" sz="5500" b="1" dirty="0"/>
              <a:t>Adequate supervision </a:t>
            </a:r>
            <a:r>
              <a:rPr lang="en-US" sz="5500" dirty="0"/>
              <a:t>from IHE supervising teachers and building-based mentors</a:t>
            </a:r>
            <a:r>
              <a:rPr lang="en-US" sz="4400" dirty="0"/>
              <a:t> </a:t>
            </a:r>
          </a:p>
          <a:p>
            <a:pPr marL="0" indent="0">
              <a:buNone/>
            </a:pPr>
            <a:r>
              <a:rPr lang="en-US" sz="3000" dirty="0">
                <a:solidFill>
                  <a:schemeClr val="bg1"/>
                </a:solidFill>
              </a:rPr>
              <a:t>					Rosenberg &amp; Sindelar, 2005</a:t>
            </a:r>
          </a:p>
        </p:txBody>
      </p:sp>
      <p:pic>
        <p:nvPicPr>
          <p:cNvPr id="4" name="Picture 3" descr="A bandage">
            <a:extLst>
              <a:ext uri="{FF2B5EF4-FFF2-40B4-BE49-F238E27FC236}">
                <a16:creationId xmlns:a16="http://schemas.microsoft.com/office/drawing/2014/main" id="{9FE03B3F-3F84-A249-A5B9-4939C697D40E}"/>
              </a:ext>
            </a:extLst>
          </p:cNvPr>
          <p:cNvPicPr>
            <a:picLocks noChangeAspect="1"/>
          </p:cNvPicPr>
          <p:nvPr/>
        </p:nvPicPr>
        <p:blipFill>
          <a:blip r:embed="rId2"/>
          <a:stretch>
            <a:fillRect/>
          </a:stretch>
        </p:blipFill>
        <p:spPr>
          <a:xfrm>
            <a:off x="8998000" y="314481"/>
            <a:ext cx="2501761" cy="2501761"/>
          </a:xfrm>
          <a:prstGeom prst="rect">
            <a:avLst/>
          </a:prstGeom>
        </p:spPr>
      </p:pic>
      <p:sp>
        <p:nvSpPr>
          <p:cNvPr id="5" name="TextBox 4">
            <a:extLst>
              <a:ext uri="{FF2B5EF4-FFF2-40B4-BE49-F238E27FC236}">
                <a16:creationId xmlns:a16="http://schemas.microsoft.com/office/drawing/2014/main" id="{30F2F9A6-B026-8847-BB51-0567F03A46CB}"/>
              </a:ext>
            </a:extLst>
          </p:cNvPr>
          <p:cNvSpPr txBox="1"/>
          <p:nvPr/>
        </p:nvSpPr>
        <p:spPr>
          <a:xfrm>
            <a:off x="9871233" y="1242195"/>
            <a:ext cx="941696" cy="646331"/>
          </a:xfrm>
          <a:prstGeom prst="rect">
            <a:avLst/>
          </a:prstGeom>
          <a:noFill/>
        </p:spPr>
        <p:txBody>
          <a:bodyPr wrap="square" rtlCol="0">
            <a:spAutoFit/>
          </a:bodyPr>
          <a:lstStyle/>
          <a:p>
            <a:r>
              <a:rPr lang="en-US" sz="3600" dirty="0"/>
              <a:t>#1</a:t>
            </a:r>
          </a:p>
        </p:txBody>
      </p:sp>
    </p:spTree>
    <p:extLst>
      <p:ext uri="{BB962C8B-B14F-4D97-AF65-F5344CB8AC3E}">
        <p14:creationId xmlns:p14="http://schemas.microsoft.com/office/powerpoint/2010/main" val="4231357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B0BA-F13F-B942-BD2E-7F955FE3D4C1}"/>
              </a:ext>
            </a:extLst>
          </p:cNvPr>
          <p:cNvSpPr>
            <a:spLocks noGrp="1"/>
          </p:cNvSpPr>
          <p:nvPr>
            <p:ph type="title"/>
          </p:nvPr>
        </p:nvSpPr>
        <p:spPr/>
        <p:txBody>
          <a:bodyPr>
            <a:normAutofit/>
          </a:bodyPr>
          <a:lstStyle/>
          <a:p>
            <a:r>
              <a:rPr lang="en-US" dirty="0"/>
              <a:t>Alternative routes- Models </a:t>
            </a:r>
          </a:p>
        </p:txBody>
      </p:sp>
      <p:sp>
        <p:nvSpPr>
          <p:cNvPr id="7" name="Content Placeholder 6">
            <a:extLst>
              <a:ext uri="{FF2B5EF4-FFF2-40B4-BE49-F238E27FC236}">
                <a16:creationId xmlns:a16="http://schemas.microsoft.com/office/drawing/2014/main" id="{20E7595C-1BD2-F246-949A-0BE85B324E08}"/>
              </a:ext>
            </a:extLst>
          </p:cNvPr>
          <p:cNvSpPr>
            <a:spLocks noGrp="1"/>
          </p:cNvSpPr>
          <p:nvPr>
            <p:ph sz="half" idx="1"/>
          </p:nvPr>
        </p:nvSpPr>
        <p:spPr>
          <a:xfrm>
            <a:off x="838200" y="1397134"/>
            <a:ext cx="10515600" cy="4234212"/>
          </a:xfrm>
        </p:spPr>
        <p:txBody>
          <a:bodyPr>
            <a:normAutofit fontScale="92500" lnSpcReduction="10000"/>
          </a:bodyPr>
          <a:lstStyle/>
          <a:p>
            <a:pPr marL="0" indent="0">
              <a:buNone/>
            </a:pPr>
            <a:endParaRPr lang="en-US" sz="4000" dirty="0"/>
          </a:p>
          <a:p>
            <a:pPr marL="0" indent="0">
              <a:buNone/>
            </a:pPr>
            <a:endParaRPr lang="en-US" sz="4000" dirty="0"/>
          </a:p>
          <a:p>
            <a:pPr marL="0" indent="0">
              <a:buNone/>
            </a:pPr>
            <a:endParaRPr lang="en-US" sz="4000" dirty="0"/>
          </a:p>
          <a:p>
            <a:pPr marL="0" indent="0">
              <a:buNone/>
            </a:pPr>
            <a:endParaRPr lang="en-US" sz="4000" dirty="0"/>
          </a:p>
          <a:p>
            <a:pPr marL="0" indent="0" algn="ctr">
              <a:buNone/>
            </a:pPr>
            <a:r>
              <a:rPr lang="en-US" sz="4000" dirty="0"/>
              <a:t>Typically meet Assurance 14 requirements</a:t>
            </a:r>
          </a:p>
        </p:txBody>
      </p:sp>
      <p:pic>
        <p:nvPicPr>
          <p:cNvPr id="4" name="Picture 3" descr="A group collaborating and the title &quot;Teacher Residency Program&quot;">
            <a:extLst>
              <a:ext uri="{FF2B5EF4-FFF2-40B4-BE49-F238E27FC236}">
                <a16:creationId xmlns:a16="http://schemas.microsoft.com/office/drawing/2014/main" id="{797C73DA-7FEE-4D47-8301-3C04D68959CF}"/>
              </a:ext>
            </a:extLst>
          </p:cNvPr>
          <p:cNvPicPr>
            <a:picLocks noChangeAspect="1"/>
          </p:cNvPicPr>
          <p:nvPr/>
        </p:nvPicPr>
        <p:blipFill>
          <a:blip r:embed="rId2"/>
          <a:stretch>
            <a:fillRect/>
          </a:stretch>
        </p:blipFill>
        <p:spPr>
          <a:xfrm>
            <a:off x="1473958" y="1827566"/>
            <a:ext cx="4315289" cy="2674264"/>
          </a:xfrm>
          <a:prstGeom prst="rect">
            <a:avLst/>
          </a:prstGeom>
        </p:spPr>
      </p:pic>
      <p:pic>
        <p:nvPicPr>
          <p:cNvPr id="3" name="Picture 2" descr="A group of seven professionals and the word &quot;Inernship&quot;">
            <a:extLst>
              <a:ext uri="{FF2B5EF4-FFF2-40B4-BE49-F238E27FC236}">
                <a16:creationId xmlns:a16="http://schemas.microsoft.com/office/drawing/2014/main" id="{488EEDAE-47A9-4F46-BF4E-05C8B01E66DE}"/>
              </a:ext>
            </a:extLst>
          </p:cNvPr>
          <p:cNvPicPr>
            <a:picLocks noChangeAspect="1"/>
          </p:cNvPicPr>
          <p:nvPr/>
        </p:nvPicPr>
        <p:blipFill>
          <a:blip r:embed="rId3"/>
          <a:stretch>
            <a:fillRect/>
          </a:stretch>
        </p:blipFill>
        <p:spPr>
          <a:xfrm>
            <a:off x="6892119" y="1827566"/>
            <a:ext cx="4026090" cy="2674264"/>
          </a:xfrm>
          <a:prstGeom prst="rect">
            <a:avLst/>
          </a:prstGeom>
        </p:spPr>
      </p:pic>
    </p:spTree>
    <p:extLst>
      <p:ext uri="{BB962C8B-B14F-4D97-AF65-F5344CB8AC3E}">
        <p14:creationId xmlns:p14="http://schemas.microsoft.com/office/powerpoint/2010/main" val="4141919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91D6-2C78-AD41-B85D-186DE469E37B}"/>
              </a:ext>
            </a:extLst>
          </p:cNvPr>
          <p:cNvSpPr>
            <a:spLocks noGrp="1"/>
          </p:cNvSpPr>
          <p:nvPr>
            <p:ph type="title"/>
          </p:nvPr>
        </p:nvSpPr>
        <p:spPr>
          <a:xfrm>
            <a:off x="762000" y="224942"/>
            <a:ext cx="10515600" cy="1067146"/>
          </a:xfrm>
        </p:spPr>
        <p:txBody>
          <a:bodyPr/>
          <a:lstStyle/>
          <a:p>
            <a:r>
              <a:rPr lang="en-US" dirty="0"/>
              <a:t>Internship Model – Key Features </a:t>
            </a:r>
          </a:p>
        </p:txBody>
      </p:sp>
      <p:sp>
        <p:nvSpPr>
          <p:cNvPr id="3" name="Content Placeholder 2">
            <a:extLst>
              <a:ext uri="{FF2B5EF4-FFF2-40B4-BE49-F238E27FC236}">
                <a16:creationId xmlns:a16="http://schemas.microsoft.com/office/drawing/2014/main" id="{B9A3C210-2916-4E45-896E-F62364183730}"/>
              </a:ext>
            </a:extLst>
          </p:cNvPr>
          <p:cNvSpPr>
            <a:spLocks noGrp="1"/>
          </p:cNvSpPr>
          <p:nvPr>
            <p:ph sz="half" idx="1"/>
          </p:nvPr>
        </p:nvSpPr>
        <p:spPr>
          <a:xfrm>
            <a:off x="1118233" y="1292088"/>
            <a:ext cx="9494803" cy="4750905"/>
          </a:xfrm>
          <a:ln>
            <a:noFill/>
          </a:ln>
        </p:spPr>
        <p:txBody>
          <a:bodyPr>
            <a:normAutofit fontScale="55000" lnSpcReduction="20000"/>
          </a:bodyPr>
          <a:lstStyle/>
          <a:p>
            <a:pPr marL="0" indent="0">
              <a:buNone/>
            </a:pPr>
            <a:endParaRPr lang="en-US" sz="5100" b="1" dirty="0"/>
          </a:p>
          <a:p>
            <a:pPr marL="0" indent="0">
              <a:buNone/>
            </a:pPr>
            <a:endParaRPr lang="en-US" sz="5100" b="1" dirty="0"/>
          </a:p>
          <a:p>
            <a:pPr>
              <a:spcBef>
                <a:spcPts val="0"/>
              </a:spcBef>
            </a:pPr>
            <a:r>
              <a:rPr lang="en-US" sz="5100" dirty="0">
                <a:latin typeface="Helvetica Neue" panose="02000503000000020004" pitchFamily="2" charset="0"/>
                <a:ea typeface="Helvetica Neue" panose="02000503000000020004" pitchFamily="2" charset="0"/>
                <a:cs typeface="Helvetica Neue" panose="02000503000000020004" pitchFamily="2" charset="0"/>
              </a:rPr>
              <a:t>Bachelor’s degree in any field </a:t>
            </a:r>
          </a:p>
          <a:p>
            <a:pPr>
              <a:spcBef>
                <a:spcPts val="0"/>
              </a:spcBef>
            </a:pPr>
            <a:r>
              <a:rPr lang="en-US" sz="5100" dirty="0">
                <a:latin typeface="Helvetica Neue" panose="02000503000000020004" pitchFamily="2" charset="0"/>
                <a:ea typeface="Helvetica Neue" panose="02000503000000020004" pitchFamily="2" charset="0"/>
                <a:cs typeface="Helvetica Neue" panose="02000503000000020004" pitchFamily="2" charset="0"/>
              </a:rPr>
              <a:t>Coursework/ PD</a:t>
            </a:r>
          </a:p>
          <a:p>
            <a:pPr>
              <a:spcBef>
                <a:spcPts val="0"/>
              </a:spcBef>
            </a:pPr>
            <a:r>
              <a:rPr lang="en-US" sz="5100" dirty="0">
                <a:latin typeface="Helvetica Neue" panose="02000503000000020004" pitchFamily="2" charset="0"/>
                <a:ea typeface="Helvetica Neue" panose="02000503000000020004" pitchFamily="2" charset="0"/>
                <a:cs typeface="Helvetica Neue" panose="02000503000000020004" pitchFamily="2" charset="0"/>
              </a:rPr>
              <a:t>Mentoring/Induction</a:t>
            </a:r>
          </a:p>
          <a:p>
            <a:pPr>
              <a:spcBef>
                <a:spcPts val="0"/>
              </a:spcBef>
            </a:pPr>
            <a:r>
              <a:rPr lang="en-US" sz="5100" b="1" dirty="0">
                <a:latin typeface="Helvetica Neue" panose="02000503000000020004" pitchFamily="2" charset="0"/>
                <a:ea typeface="Helvetica Neue" panose="02000503000000020004" pitchFamily="2" charset="0"/>
                <a:cs typeface="Helvetica Neue" panose="02000503000000020004" pitchFamily="2" charset="0"/>
              </a:rPr>
              <a:t>Allows candidates to be the teacher of record </a:t>
            </a:r>
          </a:p>
          <a:p>
            <a:pPr>
              <a:spcBef>
                <a:spcPts val="0"/>
              </a:spcBef>
            </a:pPr>
            <a:r>
              <a:rPr lang="en-US" sz="5100" dirty="0">
                <a:latin typeface="Helvetica Neue" panose="02000503000000020004" pitchFamily="2" charset="0"/>
                <a:ea typeface="Helvetica Neue" panose="02000503000000020004" pitchFamily="2" charset="0"/>
                <a:cs typeface="Helvetica Neue" panose="02000503000000020004" pitchFamily="2" charset="0"/>
              </a:rPr>
              <a:t>Fulfill state testing requirements </a:t>
            </a:r>
          </a:p>
          <a:p>
            <a:pPr>
              <a:spcBef>
                <a:spcPts val="0"/>
              </a:spcBef>
            </a:pPr>
            <a:r>
              <a:rPr lang="en-US" sz="5100" dirty="0">
                <a:latin typeface="Helvetica Neue" panose="02000503000000020004" pitchFamily="2" charset="0"/>
                <a:ea typeface="Helvetica Neue" panose="02000503000000020004" pitchFamily="2" charset="0"/>
                <a:cs typeface="Helvetica Neue" panose="02000503000000020004" pitchFamily="2" charset="0"/>
              </a:rPr>
              <a:t>Duration generally up to 3 years</a:t>
            </a:r>
          </a:p>
          <a:p>
            <a:pPr marL="0" indent="0">
              <a:buNone/>
            </a:pPr>
            <a:endParaRPr lang="en-US" dirty="0"/>
          </a:p>
          <a:p>
            <a:pPr marL="0" indent="0">
              <a:buNone/>
            </a:pPr>
            <a:endParaRPr lang="en-US" dirty="0"/>
          </a:p>
        </p:txBody>
      </p:sp>
      <p:pic>
        <p:nvPicPr>
          <p:cNvPr id="5" name="Picture 4" descr="A group of seven professionals and the word &quot;Inernship&quot;">
            <a:extLst>
              <a:ext uri="{FF2B5EF4-FFF2-40B4-BE49-F238E27FC236}">
                <a16:creationId xmlns:a16="http://schemas.microsoft.com/office/drawing/2014/main" id="{721A256F-55DB-2944-B7AB-FCBCA6867D7A}"/>
              </a:ext>
            </a:extLst>
          </p:cNvPr>
          <p:cNvPicPr>
            <a:picLocks noChangeAspect="1"/>
          </p:cNvPicPr>
          <p:nvPr/>
        </p:nvPicPr>
        <p:blipFill>
          <a:blip r:embed="rId3"/>
          <a:stretch>
            <a:fillRect/>
          </a:stretch>
        </p:blipFill>
        <p:spPr>
          <a:xfrm>
            <a:off x="7268914" y="1414854"/>
            <a:ext cx="3225667" cy="2142596"/>
          </a:xfrm>
          <a:prstGeom prst="rect">
            <a:avLst/>
          </a:prstGeom>
        </p:spPr>
      </p:pic>
    </p:spTree>
    <p:extLst>
      <p:ext uri="{BB962C8B-B14F-4D97-AF65-F5344CB8AC3E}">
        <p14:creationId xmlns:p14="http://schemas.microsoft.com/office/powerpoint/2010/main" val="71503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DD69C-B8BC-AE46-A8DC-58CDDF00B884}"/>
              </a:ext>
            </a:extLst>
          </p:cNvPr>
          <p:cNvSpPr>
            <a:spLocks noGrp="1"/>
          </p:cNvSpPr>
          <p:nvPr>
            <p:ph type="title"/>
          </p:nvPr>
        </p:nvSpPr>
        <p:spPr/>
        <p:txBody>
          <a:bodyPr/>
          <a:lstStyle/>
          <a:p>
            <a:r>
              <a:rPr lang="en-US" dirty="0"/>
              <a:t>Presenters &amp; Moderator </a:t>
            </a:r>
          </a:p>
        </p:txBody>
      </p:sp>
      <p:sp>
        <p:nvSpPr>
          <p:cNvPr id="3" name="Content Placeholder 2">
            <a:extLst>
              <a:ext uri="{FF2B5EF4-FFF2-40B4-BE49-F238E27FC236}">
                <a16:creationId xmlns:a16="http://schemas.microsoft.com/office/drawing/2014/main" id="{45A1E484-8E8E-9743-B308-D89032ED5A37}"/>
              </a:ext>
            </a:extLst>
          </p:cNvPr>
          <p:cNvSpPr>
            <a:spLocks noGrp="1"/>
          </p:cNvSpPr>
          <p:nvPr>
            <p:ph idx="1"/>
          </p:nvPr>
        </p:nvSpPr>
        <p:spPr/>
        <p:txBody>
          <a:bodyPr/>
          <a:lstStyle/>
          <a:p>
            <a:pPr marL="0" indent="0">
              <a:buNone/>
            </a:pPr>
            <a:r>
              <a:rPr lang="en-US" dirty="0"/>
              <a:t>Moderator: Dave </a:t>
            </a:r>
            <a:r>
              <a:rPr lang="en-US" dirty="0" err="1"/>
              <a:t>Guardino</a:t>
            </a:r>
            <a:r>
              <a:rPr lang="en-US" dirty="0"/>
              <a:t>, OSEP </a:t>
            </a:r>
          </a:p>
          <a:p>
            <a:pPr marL="0" indent="0">
              <a:buNone/>
            </a:pPr>
            <a:r>
              <a:rPr lang="en-US" dirty="0"/>
              <a:t>Presenters: </a:t>
            </a:r>
          </a:p>
          <a:p>
            <a:pPr marL="0" indent="0">
              <a:buNone/>
            </a:pPr>
            <a:r>
              <a:rPr lang="en-US" dirty="0"/>
              <a:t>		Mary Brownell, UF </a:t>
            </a:r>
          </a:p>
          <a:p>
            <a:pPr marL="0" indent="0">
              <a:buNone/>
            </a:pPr>
            <a:r>
              <a:rPr lang="en-US" dirty="0"/>
              <a:t>		Lynn </a:t>
            </a:r>
            <a:r>
              <a:rPr lang="en-US" dirty="0" err="1"/>
              <a:t>Holdheide</a:t>
            </a:r>
            <a:r>
              <a:rPr lang="en-US" dirty="0"/>
              <a:t>, AIR </a:t>
            </a:r>
          </a:p>
          <a:p>
            <a:pPr marL="0" indent="0">
              <a:buNone/>
            </a:pPr>
            <a:r>
              <a:rPr lang="en-US" dirty="0"/>
              <a:t>		Meg Kamman, UF </a:t>
            </a:r>
          </a:p>
          <a:p>
            <a:pPr marL="0" indent="0">
              <a:buNone/>
            </a:pPr>
            <a:r>
              <a:rPr lang="en-US" dirty="0"/>
              <a:t>		</a:t>
            </a:r>
            <a:r>
              <a:rPr lang="en-US" dirty="0" err="1"/>
              <a:t>Jonte</a:t>
            </a:r>
            <a:r>
              <a:rPr lang="en-US" dirty="0"/>
              <a:t> Myers, UF </a:t>
            </a:r>
          </a:p>
        </p:txBody>
      </p:sp>
    </p:spTree>
    <p:extLst>
      <p:ext uri="{BB962C8B-B14F-4D97-AF65-F5344CB8AC3E}">
        <p14:creationId xmlns:p14="http://schemas.microsoft.com/office/powerpoint/2010/main" val="1806851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91D6-2C78-AD41-B85D-186DE469E37B}"/>
              </a:ext>
            </a:extLst>
          </p:cNvPr>
          <p:cNvSpPr>
            <a:spLocks noGrp="1"/>
          </p:cNvSpPr>
          <p:nvPr>
            <p:ph type="title"/>
          </p:nvPr>
        </p:nvSpPr>
        <p:spPr>
          <a:xfrm>
            <a:off x="762000" y="224942"/>
            <a:ext cx="10515600" cy="1067146"/>
          </a:xfrm>
        </p:spPr>
        <p:txBody>
          <a:bodyPr/>
          <a:lstStyle/>
          <a:p>
            <a:r>
              <a:rPr lang="en-US" dirty="0"/>
              <a:t>Residency model- Key Features </a:t>
            </a:r>
          </a:p>
        </p:txBody>
      </p:sp>
      <p:sp>
        <p:nvSpPr>
          <p:cNvPr id="3" name="Content Placeholder 2">
            <a:extLst>
              <a:ext uri="{FF2B5EF4-FFF2-40B4-BE49-F238E27FC236}">
                <a16:creationId xmlns:a16="http://schemas.microsoft.com/office/drawing/2014/main" id="{B9A3C210-2916-4E45-896E-F62364183730}"/>
              </a:ext>
            </a:extLst>
          </p:cNvPr>
          <p:cNvSpPr>
            <a:spLocks noGrp="1"/>
          </p:cNvSpPr>
          <p:nvPr>
            <p:ph sz="half" idx="1"/>
          </p:nvPr>
        </p:nvSpPr>
        <p:spPr>
          <a:xfrm>
            <a:off x="221207" y="1970866"/>
            <a:ext cx="10713493" cy="4525184"/>
          </a:xfrm>
          <a:ln>
            <a:noFill/>
          </a:ln>
        </p:spPr>
        <p:txBody>
          <a:bodyPr>
            <a:normAutofit fontScale="92500" lnSpcReduction="20000"/>
          </a:bodyPr>
          <a:lstStyle/>
          <a:p>
            <a:pPr>
              <a:spcBef>
                <a:spcPts val="0"/>
              </a:spcBef>
            </a:pPr>
            <a:r>
              <a:rPr lang="en-US" sz="3000" dirty="0">
                <a:latin typeface="Helvetica Neue" panose="02000503000000020004" pitchFamily="2" charset="0"/>
                <a:ea typeface="Helvetica Neue" panose="02000503000000020004" pitchFamily="2" charset="0"/>
                <a:cs typeface="Helvetica Neue" panose="02000503000000020004" pitchFamily="2" charset="0"/>
              </a:rPr>
              <a:t>Requires Bachelor’s degree </a:t>
            </a:r>
          </a:p>
          <a:p>
            <a:pPr>
              <a:spcBef>
                <a:spcPts val="0"/>
              </a:spcBef>
            </a:pPr>
            <a:r>
              <a:rPr lang="en-US" sz="3000" dirty="0">
                <a:latin typeface="Helvetica Neue" panose="02000503000000020004" pitchFamily="2" charset="0"/>
                <a:ea typeface="Helvetica Neue" panose="02000503000000020004" pitchFamily="2" charset="0"/>
                <a:cs typeface="Helvetica Neue" panose="02000503000000020004" pitchFamily="2" charset="0"/>
              </a:rPr>
              <a:t>Coursework/ PD</a:t>
            </a:r>
          </a:p>
          <a:p>
            <a:pPr>
              <a:spcBef>
                <a:spcPts val="0"/>
              </a:spcBef>
            </a:pPr>
            <a:r>
              <a:rPr lang="en-US" sz="3000" dirty="0">
                <a:latin typeface="Helvetica Neue" panose="02000503000000020004" pitchFamily="2" charset="0"/>
                <a:ea typeface="Helvetica Neue" panose="02000503000000020004" pitchFamily="2" charset="0"/>
                <a:cs typeface="Helvetica Neue" panose="02000503000000020004" pitchFamily="2" charset="0"/>
              </a:rPr>
              <a:t>Mentoring/Induction</a:t>
            </a:r>
          </a:p>
          <a:p>
            <a:pPr>
              <a:spcBef>
                <a:spcPts val="0"/>
              </a:spcBef>
            </a:pPr>
            <a:r>
              <a:rPr lang="en-US" sz="3000" b="1" dirty="0">
                <a:latin typeface="Helvetica Neue" panose="02000503000000020004" pitchFamily="2" charset="0"/>
                <a:ea typeface="Helvetica Neue" panose="02000503000000020004" pitchFamily="2" charset="0"/>
                <a:cs typeface="Helvetica Neue" panose="02000503000000020004" pitchFamily="2" charset="0"/>
              </a:rPr>
              <a:t>Candidates are not initially allowed serve as the teacher of record* </a:t>
            </a:r>
          </a:p>
          <a:p>
            <a:pPr>
              <a:spcBef>
                <a:spcPts val="0"/>
              </a:spcBef>
            </a:pPr>
            <a:r>
              <a:rPr lang="en-US" sz="3000" dirty="0">
                <a:latin typeface="Helvetica Neue" panose="02000503000000020004" pitchFamily="2" charset="0"/>
                <a:ea typeface="Helvetica Neue" panose="02000503000000020004" pitchFamily="2" charset="0"/>
                <a:cs typeface="Helvetica Neue" panose="02000503000000020004" pitchFamily="2" charset="0"/>
              </a:rPr>
              <a:t>Fulfill state testing requirements </a:t>
            </a:r>
          </a:p>
          <a:p>
            <a:pPr>
              <a:spcBef>
                <a:spcPts val="0"/>
              </a:spcBef>
            </a:pPr>
            <a:r>
              <a:rPr lang="en-US" sz="3000" dirty="0">
                <a:latin typeface="Helvetica Neue" panose="02000503000000020004" pitchFamily="2" charset="0"/>
                <a:ea typeface="Helvetica Neue" panose="02000503000000020004" pitchFamily="2" charset="0"/>
                <a:cs typeface="Helvetica Neue" panose="02000503000000020004" pitchFamily="2" charset="0"/>
              </a:rPr>
              <a:t>Duration generally up to 3 years</a:t>
            </a:r>
          </a:p>
          <a:p>
            <a:pPr marL="0" indent="0">
              <a:buNone/>
            </a:pPr>
            <a:r>
              <a:rPr lang="en-US" sz="3000" i="1" dirty="0">
                <a:latin typeface="Helvetica Neue" panose="02000503000000020004" pitchFamily="2" charset="0"/>
                <a:ea typeface="Helvetica Neue" panose="02000503000000020004" pitchFamily="2" charset="0"/>
                <a:cs typeface="Helvetica Neue" panose="02000503000000020004" pitchFamily="2" charset="0"/>
              </a:rPr>
              <a:t>*May assume teaching role after first year in some cases</a:t>
            </a:r>
          </a:p>
          <a:p>
            <a:pPr marL="0" indent="0">
              <a:buNone/>
            </a:pPr>
            <a:endParaRPr lang="en-US" dirty="0"/>
          </a:p>
        </p:txBody>
      </p:sp>
      <p:pic>
        <p:nvPicPr>
          <p:cNvPr id="5" name="Picture 4" descr="A group collaborating and the title &quot;Teacher Residency Program&quot;">
            <a:extLst>
              <a:ext uri="{FF2B5EF4-FFF2-40B4-BE49-F238E27FC236}">
                <a16:creationId xmlns:a16="http://schemas.microsoft.com/office/drawing/2014/main" id="{357A5471-228B-244A-B892-07422D4C09EA}"/>
              </a:ext>
            </a:extLst>
          </p:cNvPr>
          <p:cNvPicPr>
            <a:picLocks noChangeAspect="1"/>
          </p:cNvPicPr>
          <p:nvPr/>
        </p:nvPicPr>
        <p:blipFill>
          <a:blip r:embed="rId3"/>
          <a:stretch>
            <a:fillRect/>
          </a:stretch>
        </p:blipFill>
        <p:spPr>
          <a:xfrm>
            <a:off x="7844779" y="1101436"/>
            <a:ext cx="3615466" cy="2240571"/>
          </a:xfrm>
          <a:prstGeom prst="rect">
            <a:avLst/>
          </a:prstGeom>
        </p:spPr>
      </p:pic>
    </p:spTree>
    <p:extLst>
      <p:ext uri="{BB962C8B-B14F-4D97-AF65-F5344CB8AC3E}">
        <p14:creationId xmlns:p14="http://schemas.microsoft.com/office/powerpoint/2010/main" val="348458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9A10-415B-4181-A53B-93076AB562BB}"/>
              </a:ext>
            </a:extLst>
          </p:cNvPr>
          <p:cNvSpPr>
            <a:spLocks noGrp="1"/>
          </p:cNvSpPr>
          <p:nvPr>
            <p:ph type="title"/>
          </p:nvPr>
        </p:nvSpPr>
        <p:spPr>
          <a:xfrm>
            <a:off x="358515" y="351748"/>
            <a:ext cx="8318484" cy="1325563"/>
          </a:xfrm>
        </p:spPr>
        <p:txBody>
          <a:bodyPr/>
          <a:lstStyle/>
          <a:p>
            <a:r>
              <a:rPr lang="en-US" dirty="0"/>
              <a:t>Mentoring and Induction –</a:t>
            </a:r>
            <a:br>
              <a:rPr lang="en-US" dirty="0"/>
            </a:br>
            <a:r>
              <a:rPr lang="en-US" dirty="0"/>
              <a:t> Quality Features</a:t>
            </a:r>
          </a:p>
        </p:txBody>
      </p:sp>
      <p:sp>
        <p:nvSpPr>
          <p:cNvPr id="3" name="Content Placeholder 2">
            <a:extLst>
              <a:ext uri="{FF2B5EF4-FFF2-40B4-BE49-F238E27FC236}">
                <a16:creationId xmlns:a16="http://schemas.microsoft.com/office/drawing/2014/main" id="{E2515626-C18C-441C-A1F2-5B7DC0EDC006}"/>
              </a:ext>
            </a:extLst>
          </p:cNvPr>
          <p:cNvSpPr>
            <a:spLocks noGrp="1"/>
          </p:cNvSpPr>
          <p:nvPr>
            <p:ph idx="1"/>
          </p:nvPr>
        </p:nvSpPr>
        <p:spPr/>
        <p:txBody>
          <a:bodyPr>
            <a:normAutofit fontScale="92500" lnSpcReduction="20000"/>
          </a:bodyPr>
          <a:lstStyle/>
          <a:p>
            <a:r>
              <a:rPr lang="en-US" dirty="0"/>
              <a:t>Rigorous mentor selection </a:t>
            </a:r>
          </a:p>
          <a:p>
            <a:r>
              <a:rPr lang="en-US" dirty="0"/>
              <a:t>Mentor training and ongoing professional development </a:t>
            </a:r>
          </a:p>
          <a:p>
            <a:r>
              <a:rPr lang="en-US" dirty="0"/>
              <a:t>Time for mentee/mentor interaction </a:t>
            </a:r>
          </a:p>
          <a:p>
            <a:r>
              <a:rPr lang="en-US" dirty="0"/>
              <a:t>Multi-year </a:t>
            </a:r>
          </a:p>
          <a:p>
            <a:r>
              <a:rPr lang="en-US" dirty="0"/>
              <a:t>Focus on improving instruction, data driven discussions </a:t>
            </a:r>
          </a:p>
          <a:p>
            <a:r>
              <a:rPr lang="en-US" dirty="0"/>
              <a:t>Ongoing beginning teacher professional development </a:t>
            </a:r>
          </a:p>
          <a:p>
            <a:r>
              <a:rPr lang="en-US" dirty="0"/>
              <a:t>Administrative support </a:t>
            </a:r>
          </a:p>
          <a:p>
            <a:r>
              <a:rPr lang="en-US" dirty="0"/>
              <a:t>Process for communication between stakeholders </a:t>
            </a:r>
          </a:p>
          <a:p>
            <a:endParaRPr lang="en-US" dirty="0"/>
          </a:p>
          <a:p>
            <a:endParaRPr lang="en-US" dirty="0"/>
          </a:p>
        </p:txBody>
      </p:sp>
      <p:pic>
        <p:nvPicPr>
          <p:cNvPr id="7" name="Picture 6" descr="A bandage">
            <a:extLst>
              <a:ext uri="{FF2B5EF4-FFF2-40B4-BE49-F238E27FC236}">
                <a16:creationId xmlns:a16="http://schemas.microsoft.com/office/drawing/2014/main" id="{628CA788-D84E-5D4A-813B-13331BAB7719}"/>
              </a:ext>
            </a:extLst>
          </p:cNvPr>
          <p:cNvPicPr>
            <a:picLocks noChangeAspect="1"/>
          </p:cNvPicPr>
          <p:nvPr/>
        </p:nvPicPr>
        <p:blipFill>
          <a:blip r:embed="rId3"/>
          <a:stretch>
            <a:fillRect/>
          </a:stretch>
        </p:blipFill>
        <p:spPr>
          <a:xfrm>
            <a:off x="9577562" y="162586"/>
            <a:ext cx="2370752" cy="2370752"/>
          </a:xfrm>
          <a:prstGeom prst="rect">
            <a:avLst/>
          </a:prstGeom>
        </p:spPr>
      </p:pic>
      <p:sp>
        <p:nvSpPr>
          <p:cNvPr id="8" name="TextBox 7">
            <a:extLst>
              <a:ext uri="{FF2B5EF4-FFF2-40B4-BE49-F238E27FC236}">
                <a16:creationId xmlns:a16="http://schemas.microsoft.com/office/drawing/2014/main" id="{F32067C0-3418-E84D-831B-5F99A88A005A}"/>
              </a:ext>
            </a:extLst>
          </p:cNvPr>
          <p:cNvSpPr txBox="1"/>
          <p:nvPr/>
        </p:nvSpPr>
        <p:spPr>
          <a:xfrm>
            <a:off x="10478125" y="1117129"/>
            <a:ext cx="569626" cy="461665"/>
          </a:xfrm>
          <a:prstGeom prst="rect">
            <a:avLst/>
          </a:prstGeom>
          <a:noFill/>
        </p:spPr>
        <p:txBody>
          <a:bodyPr wrap="square" rtlCol="0">
            <a:spAutoFit/>
          </a:bodyPr>
          <a:lstStyle/>
          <a:p>
            <a:r>
              <a:rPr lang="en-US" sz="2400" dirty="0"/>
              <a:t>#2</a:t>
            </a:r>
          </a:p>
        </p:txBody>
      </p:sp>
    </p:spTree>
    <p:extLst>
      <p:ext uri="{BB962C8B-B14F-4D97-AF65-F5344CB8AC3E}">
        <p14:creationId xmlns:p14="http://schemas.microsoft.com/office/powerpoint/2010/main" val="2812672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0AAAE-38D3-4396-A421-83566A09DAB7}"/>
              </a:ext>
            </a:extLst>
          </p:cNvPr>
          <p:cNvSpPr>
            <a:spLocks noGrp="1"/>
          </p:cNvSpPr>
          <p:nvPr>
            <p:ph type="title"/>
          </p:nvPr>
        </p:nvSpPr>
        <p:spPr>
          <a:xfrm>
            <a:off x="233500" y="258286"/>
            <a:ext cx="9135352" cy="1325563"/>
          </a:xfrm>
        </p:spPr>
        <p:txBody>
          <a:bodyPr/>
          <a:lstStyle/>
          <a:p>
            <a:pPr algn="l"/>
            <a:r>
              <a:rPr lang="en-US" dirty="0"/>
              <a:t>Practice-Based Opportunities &amp; Professional Learning- Quality Features </a:t>
            </a:r>
          </a:p>
        </p:txBody>
      </p:sp>
      <p:pic>
        <p:nvPicPr>
          <p:cNvPr id="4" name="Picture 2" descr="Images depicting the three steps of Modeling, Spaced Learning, and Varied Learning.">
            <a:extLst>
              <a:ext uri="{FF2B5EF4-FFF2-40B4-BE49-F238E27FC236}">
                <a16:creationId xmlns:a16="http://schemas.microsoft.com/office/drawing/2014/main" id="{BAA626C7-7C68-4E82-B2FF-CE7E2F3B0087}"/>
              </a:ext>
            </a:extLst>
          </p:cNvPr>
          <p:cNvPicPr>
            <a:picLocks noChangeAspect="1" noChangeArrowheads="1"/>
          </p:cNvPicPr>
          <p:nvPr/>
        </p:nvPicPr>
        <p:blipFill rotWithShape="1">
          <a:blip r:embed="rId2"/>
          <a:srcRect l="50174" t="39607" r="28923" b="49552"/>
          <a:stretch/>
        </p:blipFill>
        <p:spPr bwMode="auto">
          <a:xfrm>
            <a:off x="674733" y="1943222"/>
            <a:ext cx="6085033" cy="1774339"/>
          </a:xfrm>
          <a:prstGeom prst="rect">
            <a:avLst/>
          </a:prstGeom>
          <a:noFill/>
          <a:ln>
            <a:solidFill>
              <a:srgbClr val="0367B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5" name="Picture 2" descr="Images depicting the three practices of Coaching and Feedback, Analyzing and Reflecting, and Scaffolding">
            <a:extLst>
              <a:ext uri="{FF2B5EF4-FFF2-40B4-BE49-F238E27FC236}">
                <a16:creationId xmlns:a16="http://schemas.microsoft.com/office/drawing/2014/main" id="{BB4C27A8-9626-4463-A654-1475063E422E}"/>
              </a:ext>
            </a:extLst>
          </p:cNvPr>
          <p:cNvPicPr>
            <a:picLocks noChangeAspect="1" noChangeArrowheads="1"/>
          </p:cNvPicPr>
          <p:nvPr/>
        </p:nvPicPr>
        <p:blipFill rotWithShape="1">
          <a:blip r:embed="rId2"/>
          <a:srcRect l="70858" t="39607" r="12415" b="49552"/>
          <a:stretch/>
        </p:blipFill>
        <p:spPr bwMode="auto">
          <a:xfrm>
            <a:off x="3402943" y="3984121"/>
            <a:ext cx="6334403" cy="1847053"/>
          </a:xfrm>
          <a:prstGeom prst="rect">
            <a:avLst/>
          </a:prstGeom>
          <a:noFill/>
          <a:ln>
            <a:solidFill>
              <a:srgbClr val="0367B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7" name="Picture 6" descr="A bandage">
            <a:extLst>
              <a:ext uri="{FF2B5EF4-FFF2-40B4-BE49-F238E27FC236}">
                <a16:creationId xmlns:a16="http://schemas.microsoft.com/office/drawing/2014/main" id="{28B1086D-1961-E041-89C8-F8DB072C1E89}"/>
              </a:ext>
            </a:extLst>
          </p:cNvPr>
          <p:cNvPicPr>
            <a:picLocks noChangeAspect="1"/>
          </p:cNvPicPr>
          <p:nvPr/>
        </p:nvPicPr>
        <p:blipFill>
          <a:blip r:embed="rId3"/>
          <a:stretch>
            <a:fillRect/>
          </a:stretch>
        </p:blipFill>
        <p:spPr>
          <a:xfrm>
            <a:off x="9473783" y="258286"/>
            <a:ext cx="2130910" cy="2130910"/>
          </a:xfrm>
          <a:prstGeom prst="rect">
            <a:avLst/>
          </a:prstGeom>
        </p:spPr>
      </p:pic>
      <p:sp>
        <p:nvSpPr>
          <p:cNvPr id="8" name="TextBox 7">
            <a:extLst>
              <a:ext uri="{FF2B5EF4-FFF2-40B4-BE49-F238E27FC236}">
                <a16:creationId xmlns:a16="http://schemas.microsoft.com/office/drawing/2014/main" id="{E8A60B95-5817-F246-90BF-F229E9FAD389}"/>
              </a:ext>
            </a:extLst>
          </p:cNvPr>
          <p:cNvSpPr txBox="1"/>
          <p:nvPr/>
        </p:nvSpPr>
        <p:spPr>
          <a:xfrm>
            <a:off x="10329375" y="1092908"/>
            <a:ext cx="629587" cy="461665"/>
          </a:xfrm>
          <a:prstGeom prst="rect">
            <a:avLst/>
          </a:prstGeom>
          <a:noFill/>
        </p:spPr>
        <p:txBody>
          <a:bodyPr wrap="square" rtlCol="0">
            <a:spAutoFit/>
          </a:bodyPr>
          <a:lstStyle/>
          <a:p>
            <a:r>
              <a:rPr lang="en-US" sz="2400" dirty="0"/>
              <a:t>#3</a:t>
            </a:r>
          </a:p>
        </p:txBody>
      </p:sp>
    </p:spTree>
    <p:extLst>
      <p:ext uri="{BB962C8B-B14F-4D97-AF65-F5344CB8AC3E}">
        <p14:creationId xmlns:p14="http://schemas.microsoft.com/office/powerpoint/2010/main" val="2433605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CC7-E98C-41A7-957E-22726DFC07B8}"/>
              </a:ext>
            </a:extLst>
          </p:cNvPr>
          <p:cNvSpPr>
            <a:spLocks noGrp="1"/>
          </p:cNvSpPr>
          <p:nvPr>
            <p:ph type="title"/>
          </p:nvPr>
        </p:nvSpPr>
        <p:spPr>
          <a:xfrm>
            <a:off x="254833" y="350135"/>
            <a:ext cx="9160239" cy="1325563"/>
          </a:xfrm>
        </p:spPr>
        <p:txBody>
          <a:bodyPr/>
          <a:lstStyle/>
          <a:p>
            <a:pPr algn="l"/>
            <a:r>
              <a:rPr lang="en-US" dirty="0"/>
              <a:t>Micro-credentials- Quality Features</a:t>
            </a:r>
          </a:p>
        </p:txBody>
      </p:sp>
      <p:sp>
        <p:nvSpPr>
          <p:cNvPr id="6" name="Content Placeholder 5">
            <a:extLst>
              <a:ext uri="{FF2B5EF4-FFF2-40B4-BE49-F238E27FC236}">
                <a16:creationId xmlns:a16="http://schemas.microsoft.com/office/drawing/2014/main" id="{718D0DC1-E78C-408E-9387-56EE5A106306}"/>
              </a:ext>
            </a:extLst>
          </p:cNvPr>
          <p:cNvSpPr>
            <a:spLocks noGrp="1"/>
          </p:cNvSpPr>
          <p:nvPr>
            <p:ph sz="half" idx="1"/>
          </p:nvPr>
        </p:nvSpPr>
        <p:spPr>
          <a:xfrm>
            <a:off x="254833" y="1825625"/>
            <a:ext cx="8634334" cy="4234212"/>
          </a:xfrm>
        </p:spPr>
        <p:txBody>
          <a:bodyPr>
            <a:normAutofit/>
          </a:bodyPr>
          <a:lstStyle/>
          <a:p>
            <a:pPr>
              <a:buFont typeface="Arial" panose="020B0604020202020204" pitchFamily="34" charset="0"/>
              <a:buChar char="•"/>
            </a:pPr>
            <a:r>
              <a:rPr lang="en-US" sz="2400" dirty="0"/>
              <a:t>Focus on skills related to teaching students with disabilities</a:t>
            </a:r>
          </a:p>
          <a:p>
            <a:pPr>
              <a:buFont typeface="Arial" panose="020B0604020202020204" pitchFamily="34" charset="0"/>
              <a:buChar char="•"/>
            </a:pPr>
            <a:r>
              <a:rPr lang="en-US" sz="2400" dirty="0"/>
              <a:t>Provide opportunities for educators to learn and demonstrate discrete skills</a:t>
            </a:r>
          </a:p>
          <a:p>
            <a:pPr>
              <a:buFont typeface="Arial" panose="020B0604020202020204" pitchFamily="34" charset="0"/>
              <a:buChar char="•"/>
            </a:pPr>
            <a:r>
              <a:rPr lang="en-US" sz="2400" dirty="0"/>
              <a:t>Recognize educators for mastery of skills with shareable micro-badges</a:t>
            </a:r>
          </a:p>
          <a:p>
            <a:pPr marL="0" indent="0">
              <a:buNone/>
            </a:pPr>
            <a:endParaRPr lang="en-US" sz="2400" dirty="0"/>
          </a:p>
        </p:txBody>
      </p:sp>
      <p:pic>
        <p:nvPicPr>
          <p:cNvPr id="10" name="Picture 9" descr="A bandage">
            <a:extLst>
              <a:ext uri="{FF2B5EF4-FFF2-40B4-BE49-F238E27FC236}">
                <a16:creationId xmlns:a16="http://schemas.microsoft.com/office/drawing/2014/main" id="{4FB6A83D-95EF-D142-AC0F-DD1181BFB5E4}"/>
              </a:ext>
            </a:extLst>
          </p:cNvPr>
          <p:cNvPicPr>
            <a:picLocks noChangeAspect="1"/>
          </p:cNvPicPr>
          <p:nvPr/>
        </p:nvPicPr>
        <p:blipFill>
          <a:blip r:embed="rId2"/>
          <a:stretch>
            <a:fillRect/>
          </a:stretch>
        </p:blipFill>
        <p:spPr>
          <a:xfrm>
            <a:off x="9415072" y="233428"/>
            <a:ext cx="2337217" cy="2337217"/>
          </a:xfrm>
          <a:prstGeom prst="rect">
            <a:avLst/>
          </a:prstGeom>
        </p:spPr>
      </p:pic>
      <p:sp>
        <p:nvSpPr>
          <p:cNvPr id="5" name="TextBox 4">
            <a:extLst>
              <a:ext uri="{FF2B5EF4-FFF2-40B4-BE49-F238E27FC236}">
                <a16:creationId xmlns:a16="http://schemas.microsoft.com/office/drawing/2014/main" id="{21C27A0B-B7E4-9E4B-8DE7-4E35877AB9C2}"/>
              </a:ext>
            </a:extLst>
          </p:cNvPr>
          <p:cNvSpPr txBox="1"/>
          <p:nvPr/>
        </p:nvSpPr>
        <p:spPr>
          <a:xfrm>
            <a:off x="10253272" y="1214033"/>
            <a:ext cx="884419" cy="461665"/>
          </a:xfrm>
          <a:prstGeom prst="rect">
            <a:avLst/>
          </a:prstGeom>
          <a:noFill/>
        </p:spPr>
        <p:txBody>
          <a:bodyPr wrap="square" rtlCol="0">
            <a:spAutoFit/>
          </a:bodyPr>
          <a:lstStyle/>
          <a:p>
            <a:r>
              <a:rPr lang="en-US" sz="2400" dirty="0"/>
              <a:t>#4</a:t>
            </a:r>
          </a:p>
        </p:txBody>
      </p:sp>
    </p:spTree>
    <p:extLst>
      <p:ext uri="{BB962C8B-B14F-4D97-AF65-F5344CB8AC3E}">
        <p14:creationId xmlns:p14="http://schemas.microsoft.com/office/powerpoint/2010/main" val="2155996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37ED2-6988-4B38-B61D-21735D792225}"/>
              </a:ext>
            </a:extLst>
          </p:cNvPr>
          <p:cNvSpPr>
            <a:spLocks noGrp="1"/>
          </p:cNvSpPr>
          <p:nvPr>
            <p:ph type="title"/>
          </p:nvPr>
        </p:nvSpPr>
        <p:spPr/>
        <p:txBody>
          <a:bodyPr/>
          <a:lstStyle/>
          <a:p>
            <a:r>
              <a:rPr lang="en-US" dirty="0"/>
              <a:t>Commonalities &amp; Strategies</a:t>
            </a:r>
          </a:p>
        </p:txBody>
      </p:sp>
      <p:sp>
        <p:nvSpPr>
          <p:cNvPr id="3" name="Content Placeholder 2">
            <a:extLst>
              <a:ext uri="{FF2B5EF4-FFF2-40B4-BE49-F238E27FC236}">
                <a16:creationId xmlns:a16="http://schemas.microsoft.com/office/drawing/2014/main" id="{E5F9867B-946E-45E5-B3E2-8AF72ADBC5C3}"/>
              </a:ext>
            </a:extLst>
          </p:cNvPr>
          <p:cNvSpPr>
            <a:spLocks noGrp="1"/>
          </p:cNvSpPr>
          <p:nvPr>
            <p:ph idx="1"/>
          </p:nvPr>
        </p:nvSpPr>
        <p:spPr>
          <a:xfrm>
            <a:off x="838201" y="1825625"/>
            <a:ext cx="5181600" cy="3886686"/>
          </a:xfrm>
        </p:spPr>
        <p:txBody>
          <a:bodyPr>
            <a:normAutofit fontScale="85000" lnSpcReduction="20000"/>
          </a:bodyPr>
          <a:lstStyle/>
          <a:p>
            <a:pPr marL="0" indent="0">
              <a:buNone/>
            </a:pPr>
            <a:r>
              <a:rPr lang="en-US" sz="3300" dirty="0"/>
              <a:t>Commonalities</a:t>
            </a:r>
          </a:p>
          <a:p>
            <a:pPr>
              <a:buFont typeface="Wingdings" panose="05000000000000000000" pitchFamily="2" charset="2"/>
              <a:buChar char="ü"/>
            </a:pPr>
            <a:r>
              <a:rPr lang="en-US" sz="3200" dirty="0"/>
              <a:t> </a:t>
            </a:r>
            <a:r>
              <a:rPr lang="en-US" dirty="0"/>
              <a:t>Partnerships</a:t>
            </a:r>
          </a:p>
          <a:p>
            <a:pPr>
              <a:buFont typeface="Wingdings" panose="05000000000000000000" pitchFamily="2" charset="2"/>
              <a:buChar char="ü"/>
            </a:pPr>
            <a:r>
              <a:rPr lang="en-US" dirty="0"/>
              <a:t> Mentor Selection &amp; Training</a:t>
            </a:r>
          </a:p>
          <a:p>
            <a:pPr>
              <a:buFont typeface="Wingdings" panose="05000000000000000000" pitchFamily="2" charset="2"/>
              <a:buChar char="ü"/>
            </a:pPr>
            <a:r>
              <a:rPr lang="en-US" dirty="0"/>
              <a:t> Pedagogy – Instructional Strategies</a:t>
            </a:r>
          </a:p>
          <a:p>
            <a:pPr>
              <a:buFont typeface="Wingdings" panose="05000000000000000000" pitchFamily="2" charset="2"/>
              <a:buChar char="ü"/>
            </a:pPr>
            <a:r>
              <a:rPr lang="en-US" dirty="0"/>
              <a:t> Practice-Based Opportunities/Professional Learning</a:t>
            </a:r>
          </a:p>
          <a:p>
            <a:endParaRPr lang="en-US" dirty="0"/>
          </a:p>
        </p:txBody>
      </p:sp>
      <p:sp>
        <p:nvSpPr>
          <p:cNvPr id="5" name="Content Placeholder 7">
            <a:extLst>
              <a:ext uri="{FF2B5EF4-FFF2-40B4-BE49-F238E27FC236}">
                <a16:creationId xmlns:a16="http://schemas.microsoft.com/office/drawing/2014/main" id="{3C1D7F1A-8CDA-4D51-897A-A0E18B5E7D92}"/>
              </a:ext>
            </a:extLst>
          </p:cNvPr>
          <p:cNvSpPr txBox="1">
            <a:spLocks/>
          </p:cNvSpPr>
          <p:nvPr/>
        </p:nvSpPr>
        <p:spPr>
          <a:xfrm>
            <a:off x="6172200" y="1690688"/>
            <a:ext cx="4629150" cy="4234212"/>
          </a:xfrm>
          <a:prstGeom prst="rect">
            <a:avLst/>
          </a:prstGeom>
        </p:spPr>
        <p:txBody>
          <a:bodyPr>
            <a:normAutofit/>
          </a:bodyPr>
          <a:lst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Design Strategies:</a:t>
            </a:r>
          </a:p>
          <a:p>
            <a:r>
              <a:rPr lang="en-US" dirty="0"/>
              <a:t>High-Leverage Practices</a:t>
            </a:r>
          </a:p>
          <a:p>
            <a:endParaRPr lang="en-US" dirty="0"/>
          </a:p>
          <a:p>
            <a:endParaRPr lang="en-US" dirty="0"/>
          </a:p>
          <a:p>
            <a:pPr>
              <a:lnSpc>
                <a:spcPct val="100000"/>
              </a:lnSpc>
            </a:pPr>
            <a:r>
              <a:rPr lang="en-US" dirty="0"/>
              <a:t>Practice-Based Opportunities</a:t>
            </a:r>
          </a:p>
        </p:txBody>
      </p:sp>
      <p:pic>
        <p:nvPicPr>
          <p:cNvPr id="6" name="Picture 5" descr="A screenshot of the HLP video series cover slide">
            <a:extLst>
              <a:ext uri="{FF2B5EF4-FFF2-40B4-BE49-F238E27FC236}">
                <a16:creationId xmlns:a16="http://schemas.microsoft.com/office/drawing/2014/main" id="{9AEDAE02-E99C-4A00-A4DF-EEBA89E1A894}"/>
              </a:ext>
            </a:extLst>
          </p:cNvPr>
          <p:cNvPicPr>
            <a:picLocks noChangeAspect="1"/>
          </p:cNvPicPr>
          <p:nvPr/>
        </p:nvPicPr>
        <p:blipFill>
          <a:blip r:embed="rId2"/>
          <a:stretch>
            <a:fillRect/>
          </a:stretch>
        </p:blipFill>
        <p:spPr>
          <a:xfrm>
            <a:off x="6739935" y="3077118"/>
            <a:ext cx="2829245" cy="1461352"/>
          </a:xfrm>
          <a:prstGeom prst="rect">
            <a:avLst/>
          </a:prstGeom>
        </p:spPr>
      </p:pic>
      <p:pic>
        <p:nvPicPr>
          <p:cNvPr id="7" name="Picture 2" descr="Learning to Teach cover page">
            <a:extLst>
              <a:ext uri="{FF2B5EF4-FFF2-40B4-BE49-F238E27FC236}">
                <a16:creationId xmlns:a16="http://schemas.microsoft.com/office/drawing/2014/main" id="{67875E7E-0DD3-4336-AC86-CABD57AA4385}"/>
              </a:ext>
            </a:extLst>
          </p:cNvPr>
          <p:cNvPicPr>
            <a:picLocks noChangeAspect="1" noChangeArrowheads="1"/>
          </p:cNvPicPr>
          <p:nvPr/>
        </p:nvPicPr>
        <p:blipFill rotWithShape="1">
          <a:blip r:embed="rId3"/>
          <a:srcRect l="34351" t="13630" r="32902" b="8489"/>
          <a:stretch/>
        </p:blipFill>
        <p:spPr>
          <a:xfrm>
            <a:off x="10041664" y="3914612"/>
            <a:ext cx="1873727" cy="2505399"/>
          </a:xfrm>
          <a:prstGeom prst="rect">
            <a:avLst/>
          </a:prstGeom>
          <a:ln w="25400">
            <a:solidFill>
              <a:schemeClr val="tx2">
                <a:lumMod val="50000"/>
              </a:schemeClr>
            </a:solidFill>
            <a:miter lim="800000"/>
            <a:headEnd/>
            <a:tailEnd/>
          </a:ln>
        </p:spPr>
      </p:pic>
    </p:spTree>
    <p:extLst>
      <p:ext uri="{BB962C8B-B14F-4D97-AF65-F5344CB8AC3E}">
        <p14:creationId xmlns:p14="http://schemas.microsoft.com/office/powerpoint/2010/main" val="1627729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7781-CF93-438D-80BE-D7FD9B29BC09}"/>
              </a:ext>
            </a:extLst>
          </p:cNvPr>
          <p:cNvSpPr>
            <a:spLocks noGrp="1"/>
          </p:cNvSpPr>
          <p:nvPr>
            <p:ph type="title"/>
          </p:nvPr>
        </p:nvSpPr>
        <p:spPr/>
        <p:txBody>
          <a:bodyPr/>
          <a:lstStyle/>
          <a:p>
            <a:r>
              <a:rPr lang="en-US" dirty="0"/>
              <a:t> Decision-Guide &amp; How to Guide </a:t>
            </a:r>
            <a:br>
              <a:rPr lang="en-US" dirty="0"/>
            </a:br>
            <a:endParaRPr lang="en-US" dirty="0"/>
          </a:p>
        </p:txBody>
      </p:sp>
      <p:graphicFrame>
        <p:nvGraphicFramePr>
          <p:cNvPr id="8" name="Table 7">
            <a:extLst>
              <a:ext uri="{FF2B5EF4-FFF2-40B4-BE49-F238E27FC236}">
                <a16:creationId xmlns:a16="http://schemas.microsoft.com/office/drawing/2014/main" id="{38283B80-5B3C-4290-9722-5E0F68982940}"/>
              </a:ext>
            </a:extLst>
          </p:cNvPr>
          <p:cNvGraphicFramePr>
            <a:graphicFrameLocks noGrp="1"/>
          </p:cNvGraphicFramePr>
          <p:nvPr>
            <p:extLst>
              <p:ext uri="{D42A27DB-BD31-4B8C-83A1-F6EECF244321}">
                <p14:modId xmlns:p14="http://schemas.microsoft.com/office/powerpoint/2010/main" val="276629798"/>
              </p:ext>
            </p:extLst>
          </p:nvPr>
        </p:nvGraphicFramePr>
        <p:xfrm>
          <a:off x="1917082" y="1690688"/>
          <a:ext cx="8357836" cy="3699792"/>
        </p:xfrm>
        <a:graphic>
          <a:graphicData uri="http://schemas.openxmlformats.org/drawingml/2006/table">
            <a:tbl>
              <a:tblPr firstRow="1" bandRow="1">
                <a:tableStyleId>{5C22544A-7EE6-4342-B048-85BDC9FD1C3A}</a:tableStyleId>
              </a:tblPr>
              <a:tblGrid>
                <a:gridCol w="2766489">
                  <a:extLst>
                    <a:ext uri="{9D8B030D-6E8A-4147-A177-3AD203B41FA5}">
                      <a16:colId xmlns:a16="http://schemas.microsoft.com/office/drawing/2014/main" val="379463436"/>
                    </a:ext>
                  </a:extLst>
                </a:gridCol>
                <a:gridCol w="1632419">
                  <a:extLst>
                    <a:ext uri="{9D8B030D-6E8A-4147-A177-3AD203B41FA5}">
                      <a16:colId xmlns:a16="http://schemas.microsoft.com/office/drawing/2014/main" val="1524146120"/>
                    </a:ext>
                  </a:extLst>
                </a:gridCol>
                <a:gridCol w="1858692">
                  <a:extLst>
                    <a:ext uri="{9D8B030D-6E8A-4147-A177-3AD203B41FA5}">
                      <a16:colId xmlns:a16="http://schemas.microsoft.com/office/drawing/2014/main" val="529044037"/>
                    </a:ext>
                  </a:extLst>
                </a:gridCol>
                <a:gridCol w="2100236">
                  <a:extLst>
                    <a:ext uri="{9D8B030D-6E8A-4147-A177-3AD203B41FA5}">
                      <a16:colId xmlns:a16="http://schemas.microsoft.com/office/drawing/2014/main" val="2744099046"/>
                    </a:ext>
                  </a:extLst>
                </a:gridCol>
              </a:tblGrid>
              <a:tr h="488400">
                <a:tc>
                  <a:txBody>
                    <a:bodyPr/>
                    <a:lstStyle/>
                    <a:p>
                      <a:endParaRPr lang="en-US" dirty="0"/>
                    </a:p>
                  </a:txBody>
                  <a:tcPr/>
                </a:tc>
                <a:tc>
                  <a:txBody>
                    <a:bodyPr/>
                    <a:lstStyle/>
                    <a:p>
                      <a:r>
                        <a:rPr lang="en-US" dirty="0"/>
                        <a:t>Role</a:t>
                      </a:r>
                    </a:p>
                  </a:txBody>
                  <a:tcPr/>
                </a:tc>
                <a:tc>
                  <a:txBody>
                    <a:bodyPr/>
                    <a:lstStyle/>
                    <a:p>
                      <a:r>
                        <a:rPr lang="en-US" dirty="0"/>
                        <a:t>Steps</a:t>
                      </a:r>
                    </a:p>
                  </a:txBody>
                  <a:tcPr/>
                </a:tc>
                <a:tc>
                  <a:txBody>
                    <a:bodyPr/>
                    <a:lstStyle/>
                    <a:p>
                      <a:r>
                        <a:rPr lang="en-US" dirty="0"/>
                        <a:t>Exemplars</a:t>
                      </a:r>
                    </a:p>
                  </a:txBody>
                  <a:tcPr/>
                </a:tc>
                <a:extLst>
                  <a:ext uri="{0D108BD9-81ED-4DB2-BD59-A6C34878D82A}">
                    <a16:rowId xmlns:a16="http://schemas.microsoft.com/office/drawing/2014/main" val="838999293"/>
                  </a:ext>
                </a:extLst>
              </a:tr>
              <a:tr h="642278">
                <a:tc>
                  <a: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What can the school leadership do?</a:t>
                      </a:r>
                    </a:p>
                  </a:txBody>
                  <a:tcPr marL="68580" marR="68580" marT="0" marB="0"/>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554784283"/>
                  </a:ext>
                </a:extLst>
              </a:tr>
              <a:tr h="642278">
                <a:tc>
                  <a:txBody>
                    <a:bodyPr/>
                    <a:lstStyle/>
                    <a:p>
                      <a:pPr marL="0" marR="0">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What can the district do?</a:t>
                      </a:r>
                    </a:p>
                  </a:txBody>
                  <a:tcPr marL="68580" marR="68580" marT="0" marB="0"/>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74807794"/>
                  </a:ext>
                </a:extLst>
              </a:tr>
              <a:tr h="1284558">
                <a:tc>
                  <a: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What can the Educator Preparation Program do?</a:t>
                      </a:r>
                    </a:p>
                  </a:txBody>
                  <a:tcPr marL="68580" marR="68580" marT="0" marB="0"/>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21631359"/>
                  </a:ext>
                </a:extLst>
              </a:tr>
              <a:tr h="642278">
                <a:tc>
                  <a: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What can the SEA do?</a:t>
                      </a:r>
                    </a:p>
                  </a:txBody>
                  <a:tcPr marL="68580" marR="68580" marT="0" marB="0"/>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639788982"/>
                  </a:ext>
                </a:extLst>
              </a:tr>
            </a:tbl>
          </a:graphicData>
        </a:graphic>
      </p:graphicFrame>
    </p:spTree>
    <p:extLst>
      <p:ext uri="{BB962C8B-B14F-4D97-AF65-F5344CB8AC3E}">
        <p14:creationId xmlns:p14="http://schemas.microsoft.com/office/powerpoint/2010/main" val="2830874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2B03-DC4E-4282-B760-A728A4ACBC08}"/>
              </a:ext>
            </a:extLst>
          </p:cNvPr>
          <p:cNvSpPr>
            <a:spLocks noGrp="1"/>
          </p:cNvSpPr>
          <p:nvPr>
            <p:ph type="title"/>
          </p:nvPr>
        </p:nvSpPr>
        <p:spPr/>
        <p:txBody>
          <a:bodyPr>
            <a:normAutofit fontScale="90000"/>
          </a:bodyPr>
          <a:lstStyle/>
          <a:p>
            <a:r>
              <a:rPr lang="en-US" dirty="0"/>
              <a:t>Phase II: Multi-pronged, long-term systemic Strategies</a:t>
            </a:r>
            <a:br>
              <a:rPr lang="en-US" dirty="0"/>
            </a:br>
            <a:endParaRPr lang="en-US" dirty="0"/>
          </a:p>
        </p:txBody>
      </p:sp>
      <p:pic>
        <p:nvPicPr>
          <p:cNvPr id="3" name="Picture 2" descr="A long, winding road through a mountainous valley.">
            <a:extLst>
              <a:ext uri="{FF2B5EF4-FFF2-40B4-BE49-F238E27FC236}">
                <a16:creationId xmlns:a16="http://schemas.microsoft.com/office/drawing/2014/main" id="{4DEB16CB-EC1A-E54E-B2F5-D8F74F81A2DF}"/>
              </a:ext>
            </a:extLst>
          </p:cNvPr>
          <p:cNvPicPr>
            <a:picLocks noChangeAspect="1"/>
          </p:cNvPicPr>
          <p:nvPr/>
        </p:nvPicPr>
        <p:blipFill>
          <a:blip r:embed="rId3"/>
          <a:stretch>
            <a:fillRect/>
          </a:stretch>
        </p:blipFill>
        <p:spPr>
          <a:xfrm>
            <a:off x="2902606" y="1540787"/>
            <a:ext cx="6631138" cy="4372706"/>
          </a:xfrm>
          <a:prstGeom prst="rect">
            <a:avLst/>
          </a:prstGeom>
        </p:spPr>
      </p:pic>
    </p:spTree>
    <p:extLst>
      <p:ext uri="{BB962C8B-B14F-4D97-AF65-F5344CB8AC3E}">
        <p14:creationId xmlns:p14="http://schemas.microsoft.com/office/powerpoint/2010/main" val="694346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8733-ADCD-4A0E-BBC5-F37A869F2D1D}"/>
              </a:ext>
            </a:extLst>
          </p:cNvPr>
          <p:cNvSpPr>
            <a:spLocks noGrp="1"/>
          </p:cNvSpPr>
          <p:nvPr>
            <p:ph type="title"/>
          </p:nvPr>
        </p:nvSpPr>
        <p:spPr>
          <a:xfrm>
            <a:off x="804169" y="162063"/>
            <a:ext cx="10515600" cy="1325563"/>
          </a:xfrm>
        </p:spPr>
        <p:txBody>
          <a:bodyPr/>
          <a:lstStyle/>
          <a:p>
            <a:r>
              <a:rPr lang="en-US" dirty="0"/>
              <a:t>Existing Educator Shortage Resources</a:t>
            </a:r>
          </a:p>
        </p:txBody>
      </p:sp>
      <p:pic>
        <p:nvPicPr>
          <p:cNvPr id="6" name="Picture 5" descr="Education Commission of the States logo">
            <a:extLst>
              <a:ext uri="{FF2B5EF4-FFF2-40B4-BE49-F238E27FC236}">
                <a16:creationId xmlns:a16="http://schemas.microsoft.com/office/drawing/2014/main" id="{C2A90282-5F32-450B-ABE0-8ED3AA429802}"/>
              </a:ext>
            </a:extLst>
          </p:cNvPr>
          <p:cNvPicPr>
            <a:picLocks noChangeAspect="1"/>
          </p:cNvPicPr>
          <p:nvPr/>
        </p:nvPicPr>
        <p:blipFill rotWithShape="1">
          <a:blip r:embed="rId2"/>
          <a:srcRect l="9417" t="10842" r="72475" b="75954"/>
          <a:stretch/>
        </p:blipFill>
        <p:spPr>
          <a:xfrm>
            <a:off x="758301" y="1442089"/>
            <a:ext cx="5181600" cy="1062671"/>
          </a:xfrm>
          <a:prstGeom prst="rect">
            <a:avLst/>
          </a:prstGeom>
        </p:spPr>
      </p:pic>
      <p:pic>
        <p:nvPicPr>
          <p:cNvPr id="11" name="Picture 10" descr="Teacher Shortages: What We Know">
            <a:extLst>
              <a:ext uri="{FF2B5EF4-FFF2-40B4-BE49-F238E27FC236}">
                <a16:creationId xmlns:a16="http://schemas.microsoft.com/office/drawing/2014/main" id="{0823FB5D-FB78-458A-B861-57D28B1C6165}"/>
              </a:ext>
            </a:extLst>
          </p:cNvPr>
          <p:cNvPicPr>
            <a:picLocks noChangeAspect="1"/>
          </p:cNvPicPr>
          <p:nvPr/>
        </p:nvPicPr>
        <p:blipFill rotWithShape="1">
          <a:blip r:embed="rId3"/>
          <a:srcRect t="35356" r="61250" b="27281"/>
          <a:stretch/>
        </p:blipFill>
        <p:spPr>
          <a:xfrm>
            <a:off x="758301" y="2504760"/>
            <a:ext cx="5148678" cy="1281167"/>
          </a:xfrm>
          <a:prstGeom prst="rect">
            <a:avLst/>
          </a:prstGeom>
        </p:spPr>
      </p:pic>
      <p:pic>
        <p:nvPicPr>
          <p:cNvPr id="7" name="Content Placeholder 6" descr="Images of links to different reports detailing more information on teacher shortages">
            <a:extLst>
              <a:ext uri="{FF2B5EF4-FFF2-40B4-BE49-F238E27FC236}">
                <a16:creationId xmlns:a16="http://schemas.microsoft.com/office/drawing/2014/main" id="{C11AA861-249C-43BA-8D64-31FD4CCD1625}"/>
              </a:ext>
            </a:extLst>
          </p:cNvPr>
          <p:cNvPicPr>
            <a:picLocks noGrp="1" noChangeAspect="1"/>
          </p:cNvPicPr>
          <p:nvPr>
            <p:ph sz="half" idx="1"/>
          </p:nvPr>
        </p:nvPicPr>
        <p:blipFill rotWithShape="1">
          <a:blip r:embed="rId4"/>
          <a:srcRect l="3184" t="15232" r="51078" b="17899"/>
          <a:stretch/>
        </p:blipFill>
        <p:spPr>
          <a:xfrm>
            <a:off x="758301" y="3785927"/>
            <a:ext cx="5181600" cy="2130641"/>
          </a:xfrm>
          <a:prstGeom prst="rect">
            <a:avLst/>
          </a:prstGeom>
        </p:spPr>
      </p:pic>
      <p:sp>
        <p:nvSpPr>
          <p:cNvPr id="8" name="Rectangle 7">
            <a:extLst>
              <a:ext uri="{FF2B5EF4-FFF2-40B4-BE49-F238E27FC236}">
                <a16:creationId xmlns:a16="http://schemas.microsoft.com/office/drawing/2014/main" id="{397D1989-A3C6-41E0-AB9F-0FE2B7A9B031}"/>
              </a:ext>
            </a:extLst>
          </p:cNvPr>
          <p:cNvSpPr/>
          <p:nvPr/>
        </p:nvSpPr>
        <p:spPr>
          <a:xfrm>
            <a:off x="446843" y="5916568"/>
            <a:ext cx="5572957" cy="276999"/>
          </a:xfrm>
          <a:prstGeom prst="rect">
            <a:avLst/>
          </a:prstGeom>
        </p:spPr>
        <p:txBody>
          <a:bodyPr wrap="square">
            <a:spAutoFit/>
          </a:bodyPr>
          <a:lstStyle/>
          <a:p>
            <a:r>
              <a:rPr lang="en-US" sz="1200" dirty="0">
                <a:solidFill>
                  <a:schemeClr val="bg1"/>
                </a:solidFill>
              </a:rPr>
              <a:t>https://www.ecs.org/wp-content/uploads/Teacher-Shortages-What-We-Know.pdf</a:t>
            </a:r>
          </a:p>
        </p:txBody>
      </p:sp>
      <p:pic>
        <p:nvPicPr>
          <p:cNvPr id="9" name="Content Placeholder 8" descr="Learning Policy Institute logo">
            <a:extLst>
              <a:ext uri="{FF2B5EF4-FFF2-40B4-BE49-F238E27FC236}">
                <a16:creationId xmlns:a16="http://schemas.microsoft.com/office/drawing/2014/main" id="{6A437467-517D-4652-8909-ABD14D65A406}"/>
              </a:ext>
            </a:extLst>
          </p:cNvPr>
          <p:cNvPicPr>
            <a:picLocks noGrp="1" noChangeAspect="1"/>
          </p:cNvPicPr>
          <p:nvPr>
            <p:ph sz="half" idx="2"/>
          </p:nvPr>
        </p:nvPicPr>
        <p:blipFill rotWithShape="1">
          <a:blip r:embed="rId5"/>
          <a:srcRect l="1634" t="14304" r="86937" b="73817"/>
          <a:stretch/>
        </p:blipFill>
        <p:spPr>
          <a:xfrm>
            <a:off x="6889071" y="1442090"/>
            <a:ext cx="4270159" cy="1118452"/>
          </a:xfrm>
          <a:prstGeom prst="rect">
            <a:avLst/>
          </a:prstGeom>
        </p:spPr>
      </p:pic>
      <p:pic>
        <p:nvPicPr>
          <p:cNvPr id="10" name="Picture 9" descr="Screenshot from the Teacher Shortage Solution Toolkit online">
            <a:extLst>
              <a:ext uri="{FF2B5EF4-FFF2-40B4-BE49-F238E27FC236}">
                <a16:creationId xmlns:a16="http://schemas.microsoft.com/office/drawing/2014/main" id="{A8C152D9-8CED-46CA-A206-4003433DEB60}"/>
              </a:ext>
            </a:extLst>
          </p:cNvPr>
          <p:cNvPicPr>
            <a:picLocks noChangeAspect="1"/>
          </p:cNvPicPr>
          <p:nvPr/>
        </p:nvPicPr>
        <p:blipFill rotWithShape="1">
          <a:blip r:embed="rId6"/>
          <a:srcRect l="4442" t="7993" r="56237" b="35526"/>
          <a:stretch/>
        </p:blipFill>
        <p:spPr>
          <a:xfrm>
            <a:off x="6889070" y="2560542"/>
            <a:ext cx="4270159" cy="1461133"/>
          </a:xfrm>
          <a:prstGeom prst="rect">
            <a:avLst/>
          </a:prstGeom>
        </p:spPr>
      </p:pic>
      <p:pic>
        <p:nvPicPr>
          <p:cNvPr id="12" name="Picture 11" descr="Screenshot from the Teacher Shortage Solution Toolkit online">
            <a:extLst>
              <a:ext uri="{FF2B5EF4-FFF2-40B4-BE49-F238E27FC236}">
                <a16:creationId xmlns:a16="http://schemas.microsoft.com/office/drawing/2014/main" id="{E5C995CA-F7DF-4BEA-A9F9-B2B0690F072C}"/>
              </a:ext>
            </a:extLst>
          </p:cNvPr>
          <p:cNvPicPr>
            <a:picLocks noChangeAspect="1"/>
          </p:cNvPicPr>
          <p:nvPr/>
        </p:nvPicPr>
        <p:blipFill rotWithShape="1">
          <a:blip r:embed="rId7"/>
          <a:srcRect l="5950" t="15243" r="58517" b="16926"/>
          <a:stretch/>
        </p:blipFill>
        <p:spPr>
          <a:xfrm>
            <a:off x="6889070" y="4021676"/>
            <a:ext cx="4270160" cy="1896468"/>
          </a:xfrm>
          <a:prstGeom prst="rect">
            <a:avLst/>
          </a:prstGeom>
        </p:spPr>
      </p:pic>
      <p:sp>
        <p:nvSpPr>
          <p:cNvPr id="13" name="TextBox 12">
            <a:extLst>
              <a:ext uri="{FF2B5EF4-FFF2-40B4-BE49-F238E27FC236}">
                <a16:creationId xmlns:a16="http://schemas.microsoft.com/office/drawing/2014/main" id="{2587C1A4-872C-4C06-B726-2E17306346EA}"/>
              </a:ext>
            </a:extLst>
          </p:cNvPr>
          <p:cNvSpPr txBox="1"/>
          <p:nvPr/>
        </p:nvSpPr>
        <p:spPr>
          <a:xfrm>
            <a:off x="6835032" y="5918144"/>
            <a:ext cx="2941767" cy="276999"/>
          </a:xfrm>
          <a:prstGeom prst="rect">
            <a:avLst/>
          </a:prstGeom>
          <a:noFill/>
        </p:spPr>
        <p:txBody>
          <a:bodyPr wrap="none" rtlCol="0">
            <a:spAutoFit/>
          </a:bodyPr>
          <a:lstStyle/>
          <a:p>
            <a:r>
              <a:rPr lang="en-US" sz="1200" dirty="0">
                <a:solidFill>
                  <a:schemeClr val="bg1"/>
                </a:solidFill>
              </a:rPr>
              <a:t>https://teachershortage.solutiontoolkit.org/</a:t>
            </a:r>
          </a:p>
        </p:txBody>
      </p:sp>
    </p:spTree>
    <p:extLst>
      <p:ext uri="{BB962C8B-B14F-4D97-AF65-F5344CB8AC3E}">
        <p14:creationId xmlns:p14="http://schemas.microsoft.com/office/powerpoint/2010/main" val="2221216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75E07-CD77-4041-BBE8-59D7FB1BEB93}"/>
              </a:ext>
            </a:extLst>
          </p:cNvPr>
          <p:cNvSpPr>
            <a:spLocks noGrp="1"/>
          </p:cNvSpPr>
          <p:nvPr>
            <p:ph type="title"/>
          </p:nvPr>
        </p:nvSpPr>
        <p:spPr/>
        <p:txBody>
          <a:bodyPr/>
          <a:lstStyle/>
          <a:p>
            <a:r>
              <a:rPr lang="en-US" dirty="0"/>
              <a:t>Phase II: Comprehensive, systematic approach</a:t>
            </a:r>
          </a:p>
        </p:txBody>
      </p:sp>
      <p:pic>
        <p:nvPicPr>
          <p:cNvPr id="4" name="Content Placeholder 3" descr="The three steps of Phase II: 1. Combine and tailor the evidence-based strategies best suited to their own unique context to... 2. Create an aligned and coherent talent management system to... 3. Attract, support, and retain a diverse, effective educator workforce for the students who need them most.">
            <a:extLst>
              <a:ext uri="{FF2B5EF4-FFF2-40B4-BE49-F238E27FC236}">
                <a16:creationId xmlns:a16="http://schemas.microsoft.com/office/drawing/2014/main" id="{CF3848AA-4420-4FFA-BC6D-30FF0551D495}"/>
              </a:ext>
            </a:extLst>
          </p:cNvPr>
          <p:cNvPicPr>
            <a:picLocks noGrp="1" noChangeAspect="1"/>
          </p:cNvPicPr>
          <p:nvPr>
            <p:ph idx="1"/>
          </p:nvPr>
        </p:nvPicPr>
        <p:blipFill rotWithShape="1">
          <a:blip r:embed="rId2"/>
          <a:srcRect l="7637" t="49061" r="56603" b="9075"/>
          <a:stretch/>
        </p:blipFill>
        <p:spPr>
          <a:xfrm>
            <a:off x="1907689" y="1486422"/>
            <a:ext cx="8390965" cy="2762790"/>
          </a:xfrm>
          <a:prstGeom prst="rect">
            <a:avLst/>
          </a:prstGeom>
        </p:spPr>
      </p:pic>
      <p:sp>
        <p:nvSpPr>
          <p:cNvPr id="8" name="Rectangle: Rounded Corners 7">
            <a:extLst>
              <a:ext uri="{FF2B5EF4-FFF2-40B4-BE49-F238E27FC236}">
                <a16:creationId xmlns:a16="http://schemas.microsoft.com/office/drawing/2014/main" id="{5793D69A-13ED-44F2-998B-3979ED6D75E0}"/>
              </a:ext>
            </a:extLst>
          </p:cNvPr>
          <p:cNvSpPr/>
          <p:nvPr/>
        </p:nvSpPr>
        <p:spPr>
          <a:xfrm>
            <a:off x="2549563" y="4558306"/>
            <a:ext cx="7458635" cy="1624405"/>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2000" dirty="0">
                <a:solidFill>
                  <a:schemeClr val="accent1">
                    <a:lumMod val="75000"/>
                  </a:schemeClr>
                </a:solidFill>
              </a:rPr>
              <a:t>Identification of strategies per gaps across the career continuum</a:t>
            </a:r>
          </a:p>
          <a:p>
            <a:pPr marL="285750" indent="-285750">
              <a:buFont typeface="Wingdings" panose="05000000000000000000" pitchFamily="2" charset="2"/>
              <a:buChar char="ü"/>
            </a:pPr>
            <a:r>
              <a:rPr lang="en-US" sz="2000" dirty="0">
                <a:solidFill>
                  <a:schemeClr val="accent1">
                    <a:lumMod val="75000"/>
                  </a:schemeClr>
                </a:solidFill>
              </a:rPr>
              <a:t>Smorgasbord/diversification of the portfolio</a:t>
            </a:r>
          </a:p>
          <a:p>
            <a:pPr marL="285750" indent="-285750">
              <a:buFont typeface="Wingdings" panose="05000000000000000000" pitchFamily="2" charset="2"/>
              <a:buChar char="ü"/>
            </a:pPr>
            <a:r>
              <a:rPr lang="en-US" sz="2000" dirty="0">
                <a:solidFill>
                  <a:schemeClr val="accent1">
                    <a:lumMod val="75000"/>
                  </a:schemeClr>
                </a:solidFill>
              </a:rPr>
              <a:t>Targeted strategy selection per unique contexts</a:t>
            </a:r>
          </a:p>
        </p:txBody>
      </p:sp>
    </p:spTree>
    <p:extLst>
      <p:ext uri="{BB962C8B-B14F-4D97-AF65-F5344CB8AC3E}">
        <p14:creationId xmlns:p14="http://schemas.microsoft.com/office/powerpoint/2010/main" val="3802527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9600-2D2B-4252-B839-03044423846C}"/>
              </a:ext>
            </a:extLst>
          </p:cNvPr>
          <p:cNvSpPr>
            <a:spLocks noGrp="1"/>
          </p:cNvSpPr>
          <p:nvPr>
            <p:ph type="title"/>
          </p:nvPr>
        </p:nvSpPr>
        <p:spPr/>
        <p:txBody>
          <a:bodyPr/>
          <a:lstStyle/>
          <a:p>
            <a:r>
              <a:rPr lang="en-US" dirty="0"/>
              <a:t>Phase ii: Strategy Selection Facilitation Process</a:t>
            </a:r>
          </a:p>
        </p:txBody>
      </p:sp>
      <p:pic>
        <p:nvPicPr>
          <p:cNvPr id="4" name="Content Placeholder 3" descr="Phase II: 1. Authentically engage stakeholders. 2. Analyze and report workforce and equity data and uncover root causes. 3. Ecaluate and select evidence-based strategies. 4. infuse implementation science principles to ensure continuous improvement and identify partners for implementation.">
            <a:extLst>
              <a:ext uri="{FF2B5EF4-FFF2-40B4-BE49-F238E27FC236}">
                <a16:creationId xmlns:a16="http://schemas.microsoft.com/office/drawing/2014/main" id="{30D38EFE-8CEF-48B2-89E7-1EF1F260955E}"/>
              </a:ext>
            </a:extLst>
          </p:cNvPr>
          <p:cNvPicPr>
            <a:picLocks noGrp="1" noChangeAspect="1"/>
          </p:cNvPicPr>
          <p:nvPr>
            <p:ph idx="1"/>
          </p:nvPr>
        </p:nvPicPr>
        <p:blipFill rotWithShape="1">
          <a:blip r:embed="rId2"/>
          <a:srcRect l="6250" t="38205" r="56475" b="9075"/>
          <a:stretch/>
        </p:blipFill>
        <p:spPr>
          <a:xfrm>
            <a:off x="978946" y="1839558"/>
            <a:ext cx="10060169" cy="4001844"/>
          </a:xfrm>
          <a:prstGeom prst="rect">
            <a:avLst/>
          </a:prstGeom>
        </p:spPr>
      </p:pic>
    </p:spTree>
    <p:extLst>
      <p:ext uri="{BB962C8B-B14F-4D97-AF65-F5344CB8AC3E}">
        <p14:creationId xmlns:p14="http://schemas.microsoft.com/office/powerpoint/2010/main" val="2583710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 </a:t>
            </a:r>
          </a:p>
        </p:txBody>
      </p:sp>
      <p:sp>
        <p:nvSpPr>
          <p:cNvPr id="3" name="Content Placeholder 2"/>
          <p:cNvSpPr>
            <a:spLocks noGrp="1"/>
          </p:cNvSpPr>
          <p:nvPr>
            <p:ph idx="1"/>
          </p:nvPr>
        </p:nvSpPr>
        <p:spPr>
          <a:xfrm>
            <a:off x="994611" y="1600201"/>
            <a:ext cx="10359189" cy="4525963"/>
          </a:xfrm>
        </p:spPr>
        <p:txBody>
          <a:bodyPr vert="horz" lIns="91440" tIns="45720" rIns="91440" bIns="45720" rtlCol="0" anchor="t">
            <a:normAutofit/>
          </a:bodyPr>
          <a:lstStyle/>
          <a:p>
            <a:pPr lvl="0"/>
            <a:r>
              <a:rPr lang="en-US" dirty="0"/>
              <a:t>Background and research on shortages </a:t>
            </a:r>
          </a:p>
          <a:p>
            <a:pPr lvl="0"/>
            <a:r>
              <a:rPr lang="en-US" dirty="0"/>
              <a:t>Introduce Shortage Toolkit </a:t>
            </a:r>
          </a:p>
          <a:p>
            <a:r>
              <a:rPr lang="en-US" dirty="0"/>
              <a:t>Gain your feedback </a:t>
            </a:r>
          </a:p>
          <a:p>
            <a:pPr marL="0" indent="0">
              <a:buNone/>
            </a:pPr>
            <a:endParaRPr lang="en-US" dirty="0"/>
          </a:p>
        </p:txBody>
      </p:sp>
      <p:pic>
        <p:nvPicPr>
          <p:cNvPr id="4" name="Picture 3" descr="A sign saying &quot;We need YOU!&quot;">
            <a:extLst>
              <a:ext uri="{FF2B5EF4-FFF2-40B4-BE49-F238E27FC236}">
                <a16:creationId xmlns:a16="http://schemas.microsoft.com/office/drawing/2014/main" id="{DF3B91CC-6463-314A-8A6E-D3988F13EB8F}"/>
              </a:ext>
            </a:extLst>
          </p:cNvPr>
          <p:cNvPicPr>
            <a:picLocks noChangeAspect="1"/>
          </p:cNvPicPr>
          <p:nvPr/>
        </p:nvPicPr>
        <p:blipFill>
          <a:blip r:embed="rId2"/>
          <a:stretch>
            <a:fillRect/>
          </a:stretch>
        </p:blipFill>
        <p:spPr>
          <a:xfrm>
            <a:off x="6448926" y="2776298"/>
            <a:ext cx="4297403" cy="2854479"/>
          </a:xfrm>
          <a:prstGeom prst="rect">
            <a:avLst/>
          </a:prstGeom>
        </p:spPr>
      </p:pic>
    </p:spTree>
    <p:extLst>
      <p:ext uri="{BB962C8B-B14F-4D97-AF65-F5344CB8AC3E}">
        <p14:creationId xmlns:p14="http://schemas.microsoft.com/office/powerpoint/2010/main" val="2533552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BC9D-AE66-4514-808A-9E5BA502D4DC}"/>
              </a:ext>
            </a:extLst>
          </p:cNvPr>
          <p:cNvSpPr>
            <a:spLocks noGrp="1"/>
          </p:cNvSpPr>
          <p:nvPr>
            <p:ph type="title"/>
          </p:nvPr>
        </p:nvSpPr>
        <p:spPr/>
        <p:txBody>
          <a:bodyPr/>
          <a:lstStyle/>
          <a:p>
            <a:r>
              <a:rPr lang="en-US" dirty="0"/>
              <a:t>Gap Analysis</a:t>
            </a:r>
          </a:p>
        </p:txBody>
      </p:sp>
      <p:pic>
        <p:nvPicPr>
          <p:cNvPr id="4" name="Content Placeholder 3" descr="Step 2: Analyze and report workforce and equity data and uncover root causes.">
            <a:extLst>
              <a:ext uri="{FF2B5EF4-FFF2-40B4-BE49-F238E27FC236}">
                <a16:creationId xmlns:a16="http://schemas.microsoft.com/office/drawing/2014/main" id="{808CF23F-CAF9-4EEF-8D6C-42F2040F4EC6}"/>
              </a:ext>
            </a:extLst>
          </p:cNvPr>
          <p:cNvPicPr>
            <a:picLocks noGrp="1" noChangeAspect="1"/>
          </p:cNvPicPr>
          <p:nvPr>
            <p:ph sz="half" idx="1"/>
          </p:nvPr>
        </p:nvPicPr>
        <p:blipFill rotWithShape="1">
          <a:blip r:embed="rId2"/>
          <a:srcRect l="23893" t="49745" r="50571"/>
          <a:stretch/>
        </p:blipFill>
        <p:spPr>
          <a:xfrm>
            <a:off x="175708" y="125382"/>
            <a:ext cx="2173045" cy="1700243"/>
          </a:xfrm>
          <a:prstGeom prst="rect">
            <a:avLst/>
          </a:prstGeom>
        </p:spPr>
      </p:pic>
      <p:sp>
        <p:nvSpPr>
          <p:cNvPr id="6" name="Content Placeholder 5">
            <a:extLst>
              <a:ext uri="{FF2B5EF4-FFF2-40B4-BE49-F238E27FC236}">
                <a16:creationId xmlns:a16="http://schemas.microsoft.com/office/drawing/2014/main" id="{038B2AB4-720D-4A61-A39F-024B043025E3}"/>
              </a:ext>
            </a:extLst>
          </p:cNvPr>
          <p:cNvSpPr>
            <a:spLocks noGrp="1"/>
          </p:cNvSpPr>
          <p:nvPr>
            <p:ph sz="half" idx="2"/>
          </p:nvPr>
        </p:nvSpPr>
        <p:spPr>
          <a:xfrm>
            <a:off x="361494" y="2112546"/>
            <a:ext cx="5852694" cy="4234212"/>
          </a:xfrm>
        </p:spPr>
        <p:txBody>
          <a:bodyPr>
            <a:normAutofit lnSpcReduction="10000"/>
          </a:bodyPr>
          <a:lstStyle/>
          <a:p>
            <a:r>
              <a:rPr lang="en-US" dirty="0"/>
              <a:t>Is it a production problem?  (Attract)</a:t>
            </a:r>
          </a:p>
          <a:p>
            <a:r>
              <a:rPr lang="en-US" dirty="0"/>
              <a:t>Is it an attrition problem? (Prepare and Support)</a:t>
            </a:r>
          </a:p>
          <a:p>
            <a:r>
              <a:rPr lang="en-US" dirty="0"/>
              <a:t>Is it a distribution/equitable access problem (Attract, Prepare, and Support)?</a:t>
            </a:r>
          </a:p>
          <a:p>
            <a:endParaRPr lang="en-US" dirty="0"/>
          </a:p>
        </p:txBody>
      </p:sp>
      <p:graphicFrame>
        <p:nvGraphicFramePr>
          <p:cNvPr id="8" name="Chart 7">
            <a:extLst>
              <a:ext uri="{FF2B5EF4-FFF2-40B4-BE49-F238E27FC236}">
                <a16:creationId xmlns:a16="http://schemas.microsoft.com/office/drawing/2014/main" id="{D21433FD-A957-4A45-B30F-CEDB27C8FA44}"/>
              </a:ext>
            </a:extLst>
          </p:cNvPr>
          <p:cNvGraphicFramePr/>
          <p:nvPr>
            <p:extLst>
              <p:ext uri="{D42A27DB-BD31-4B8C-83A1-F6EECF244321}">
                <p14:modId xmlns:p14="http://schemas.microsoft.com/office/powerpoint/2010/main" val="4268939937"/>
              </p:ext>
            </p:extLst>
          </p:nvPr>
        </p:nvGraphicFramePr>
        <p:xfrm>
          <a:off x="6288122" y="1866214"/>
          <a:ext cx="5542384" cy="428545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418D30B6-F8BB-497B-AD4A-70C1F219AD18}"/>
              </a:ext>
            </a:extLst>
          </p:cNvPr>
          <p:cNvSpPr txBox="1"/>
          <p:nvPr/>
        </p:nvSpPr>
        <p:spPr>
          <a:xfrm>
            <a:off x="5696055" y="6138144"/>
            <a:ext cx="6495945" cy="276999"/>
          </a:xfrm>
          <a:prstGeom prst="rect">
            <a:avLst/>
          </a:prstGeom>
          <a:noFill/>
        </p:spPr>
        <p:txBody>
          <a:bodyPr wrap="none" rtlCol="0">
            <a:spAutoFit/>
          </a:bodyPr>
          <a:lstStyle/>
          <a:p>
            <a:r>
              <a:rPr lang="en-US" sz="1200" dirty="0">
                <a:solidFill>
                  <a:schemeClr val="bg1"/>
                </a:solidFill>
              </a:rPr>
              <a:t>Center on Great Teachers and Leaders Data Tool to Establish an Diverse, Effective Educator Workforce</a:t>
            </a:r>
          </a:p>
        </p:txBody>
      </p:sp>
      <p:sp>
        <p:nvSpPr>
          <p:cNvPr id="9" name="TextBox 8">
            <a:extLst>
              <a:ext uri="{FF2B5EF4-FFF2-40B4-BE49-F238E27FC236}">
                <a16:creationId xmlns:a16="http://schemas.microsoft.com/office/drawing/2014/main" id="{E6F63F11-C1B9-4C31-B2A4-8FA123BF1774}"/>
              </a:ext>
            </a:extLst>
          </p:cNvPr>
          <p:cNvSpPr txBox="1"/>
          <p:nvPr/>
        </p:nvSpPr>
        <p:spPr>
          <a:xfrm>
            <a:off x="6955129" y="6313670"/>
            <a:ext cx="5389271" cy="461665"/>
          </a:xfrm>
          <a:prstGeom prst="rect">
            <a:avLst/>
          </a:prstGeom>
          <a:noFill/>
        </p:spPr>
        <p:txBody>
          <a:bodyPr wrap="square" rtlCol="0">
            <a:spAutoFit/>
          </a:bodyPr>
          <a:lstStyle/>
          <a:p>
            <a:r>
              <a:rPr lang="en-US" sz="1200" dirty="0">
                <a:solidFill>
                  <a:schemeClr val="bg1"/>
                </a:solidFill>
              </a:rPr>
              <a:t>Center on Great Teachers and Leaders Data Tool to Establish an Diverse, Effective Educator Workforce</a:t>
            </a:r>
          </a:p>
        </p:txBody>
      </p:sp>
    </p:spTree>
    <p:extLst>
      <p:ext uri="{BB962C8B-B14F-4D97-AF65-F5344CB8AC3E}">
        <p14:creationId xmlns:p14="http://schemas.microsoft.com/office/powerpoint/2010/main" val="1468569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4961DEF4-5B41-4B52-94BE-1C6896A6A010}"/>
              </a:ext>
            </a:extLst>
          </p:cNvPr>
          <p:cNvSpPr txBox="1">
            <a:spLocks/>
          </p:cNvSpPr>
          <p:nvPr/>
        </p:nvSpPr>
        <p:spPr>
          <a:xfrm>
            <a:off x="1600200" y="269580"/>
            <a:ext cx="8991600" cy="1325563"/>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a:lstStyle>
          <a:p>
            <a:r>
              <a:rPr lang="en-US" dirty="0"/>
              <a:t>Multiple options based upon needs</a:t>
            </a:r>
          </a:p>
        </p:txBody>
      </p:sp>
      <p:pic>
        <p:nvPicPr>
          <p:cNvPr id="5" name="Picture 4" descr="The Educator Talent Management Framework from the Center on Great Teachers and Leaders.">
            <a:extLst>
              <a:ext uri="{FF2B5EF4-FFF2-40B4-BE49-F238E27FC236}">
                <a16:creationId xmlns:a16="http://schemas.microsoft.com/office/drawing/2014/main" id="{2DBDC82A-BFEF-476C-9BA2-482EF7656D28}"/>
              </a:ext>
            </a:extLst>
          </p:cNvPr>
          <p:cNvPicPr/>
          <p:nvPr/>
        </p:nvPicPr>
        <p:blipFill rotWithShape="1">
          <a:blip r:embed="rId2" cstate="print">
            <a:extLst>
              <a:ext uri="{28A0092B-C50C-407E-A947-70E740481C1C}">
                <a14:useLocalDpi xmlns:a14="http://schemas.microsoft.com/office/drawing/2010/main" val="0"/>
              </a:ext>
            </a:extLst>
          </a:blip>
          <a:srcRect t="6645" r="10019"/>
          <a:stretch/>
        </p:blipFill>
        <p:spPr>
          <a:xfrm>
            <a:off x="3287484" y="1447798"/>
            <a:ext cx="5094516" cy="3701144"/>
          </a:xfrm>
          <a:prstGeom prst="rect">
            <a:avLst/>
          </a:prstGeom>
        </p:spPr>
      </p:pic>
      <p:sp>
        <p:nvSpPr>
          <p:cNvPr id="6" name="Rectangle: Rounded Corners 5">
            <a:extLst>
              <a:ext uri="{FF2B5EF4-FFF2-40B4-BE49-F238E27FC236}">
                <a16:creationId xmlns:a16="http://schemas.microsoft.com/office/drawing/2014/main" id="{280BC13F-548F-4883-8961-8A9DC939AC02}"/>
              </a:ext>
            </a:extLst>
          </p:cNvPr>
          <p:cNvSpPr/>
          <p:nvPr/>
        </p:nvSpPr>
        <p:spPr>
          <a:xfrm>
            <a:off x="111216" y="1481228"/>
            <a:ext cx="2161218" cy="95949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Incentives and Loan Forgiveness</a:t>
            </a:r>
          </a:p>
        </p:txBody>
      </p:sp>
      <p:sp>
        <p:nvSpPr>
          <p:cNvPr id="15" name="Rectangle: Rounded Corners 14">
            <a:extLst>
              <a:ext uri="{FF2B5EF4-FFF2-40B4-BE49-F238E27FC236}">
                <a16:creationId xmlns:a16="http://schemas.microsoft.com/office/drawing/2014/main" id="{FFB9D89D-DB96-44A6-884E-3AAA5C584F45}"/>
              </a:ext>
            </a:extLst>
          </p:cNvPr>
          <p:cNvSpPr/>
          <p:nvPr/>
        </p:nvSpPr>
        <p:spPr>
          <a:xfrm>
            <a:off x="980030" y="2949251"/>
            <a:ext cx="2099014" cy="95949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Grow Your Own Programs</a:t>
            </a:r>
          </a:p>
        </p:txBody>
      </p:sp>
      <p:sp>
        <p:nvSpPr>
          <p:cNvPr id="18" name="Rectangle: Rounded Corners 17">
            <a:extLst>
              <a:ext uri="{FF2B5EF4-FFF2-40B4-BE49-F238E27FC236}">
                <a16:creationId xmlns:a16="http://schemas.microsoft.com/office/drawing/2014/main" id="{1BBFE626-6E35-4D9D-84F5-10A4CCC0D55B}"/>
              </a:ext>
            </a:extLst>
          </p:cNvPr>
          <p:cNvSpPr/>
          <p:nvPr/>
        </p:nvSpPr>
        <p:spPr>
          <a:xfrm>
            <a:off x="324434" y="4303359"/>
            <a:ext cx="2031947" cy="95949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Paraprofessional Step Up Programs</a:t>
            </a:r>
          </a:p>
        </p:txBody>
      </p:sp>
      <p:sp>
        <p:nvSpPr>
          <p:cNvPr id="20" name="Rectangle: Rounded Corners 19">
            <a:extLst>
              <a:ext uri="{FF2B5EF4-FFF2-40B4-BE49-F238E27FC236}">
                <a16:creationId xmlns:a16="http://schemas.microsoft.com/office/drawing/2014/main" id="{2D909FAC-8805-4B78-B072-1D587B05FBF8}"/>
              </a:ext>
            </a:extLst>
          </p:cNvPr>
          <p:cNvSpPr/>
          <p:nvPr/>
        </p:nvSpPr>
        <p:spPr>
          <a:xfrm>
            <a:off x="2206875" y="5376772"/>
            <a:ext cx="2161218" cy="95949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Competitive Compensation</a:t>
            </a:r>
          </a:p>
        </p:txBody>
      </p:sp>
      <p:sp>
        <p:nvSpPr>
          <p:cNvPr id="22" name="Rectangle: Rounded Corners 21">
            <a:extLst>
              <a:ext uri="{FF2B5EF4-FFF2-40B4-BE49-F238E27FC236}">
                <a16:creationId xmlns:a16="http://schemas.microsoft.com/office/drawing/2014/main" id="{D1E1BEAA-9B1E-4719-B525-720B92138B21}"/>
              </a:ext>
            </a:extLst>
          </p:cNvPr>
          <p:cNvSpPr/>
          <p:nvPr/>
        </p:nvSpPr>
        <p:spPr>
          <a:xfrm>
            <a:off x="5513915" y="5381597"/>
            <a:ext cx="2250407" cy="95949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Teacher Leadership</a:t>
            </a:r>
          </a:p>
        </p:txBody>
      </p:sp>
      <p:sp>
        <p:nvSpPr>
          <p:cNvPr id="23" name="Rectangle: Rounded Corners 22">
            <a:extLst>
              <a:ext uri="{FF2B5EF4-FFF2-40B4-BE49-F238E27FC236}">
                <a16:creationId xmlns:a16="http://schemas.microsoft.com/office/drawing/2014/main" id="{4008648A-C426-499C-B49B-67CFC2045309}"/>
              </a:ext>
            </a:extLst>
          </p:cNvPr>
          <p:cNvSpPr/>
          <p:nvPr/>
        </p:nvSpPr>
        <p:spPr>
          <a:xfrm>
            <a:off x="8625068" y="5262857"/>
            <a:ext cx="2250407" cy="95949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Quality Professional Learning Systems</a:t>
            </a:r>
          </a:p>
        </p:txBody>
      </p:sp>
      <p:sp>
        <p:nvSpPr>
          <p:cNvPr id="19" name="Rectangle: Rounded Corners 18">
            <a:extLst>
              <a:ext uri="{FF2B5EF4-FFF2-40B4-BE49-F238E27FC236}">
                <a16:creationId xmlns:a16="http://schemas.microsoft.com/office/drawing/2014/main" id="{46F53AFE-5BE1-4742-B94B-065ADA0D507E}"/>
              </a:ext>
            </a:extLst>
          </p:cNvPr>
          <p:cNvSpPr/>
          <p:nvPr/>
        </p:nvSpPr>
        <p:spPr>
          <a:xfrm>
            <a:off x="8821837" y="3851701"/>
            <a:ext cx="2334231" cy="95949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Sign-on Bonus</a:t>
            </a:r>
          </a:p>
        </p:txBody>
      </p:sp>
      <p:sp>
        <p:nvSpPr>
          <p:cNvPr id="21" name="Rectangle: Rounded Corners 20">
            <a:extLst>
              <a:ext uri="{FF2B5EF4-FFF2-40B4-BE49-F238E27FC236}">
                <a16:creationId xmlns:a16="http://schemas.microsoft.com/office/drawing/2014/main" id="{786549D7-2F5A-4531-A8AA-1A3E61385889}"/>
              </a:ext>
            </a:extLst>
          </p:cNvPr>
          <p:cNvSpPr/>
          <p:nvPr/>
        </p:nvSpPr>
        <p:spPr>
          <a:xfrm>
            <a:off x="9666090" y="2595063"/>
            <a:ext cx="2418769" cy="95949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National Board Certified Teachers</a:t>
            </a:r>
          </a:p>
        </p:txBody>
      </p:sp>
      <p:sp>
        <p:nvSpPr>
          <p:cNvPr id="13" name="Rectangle: Rounded Corners 12">
            <a:extLst>
              <a:ext uri="{FF2B5EF4-FFF2-40B4-BE49-F238E27FC236}">
                <a16:creationId xmlns:a16="http://schemas.microsoft.com/office/drawing/2014/main" id="{0B85C05F-9AA1-4063-A98A-7A39BDF36A41}"/>
              </a:ext>
            </a:extLst>
          </p:cNvPr>
          <p:cNvSpPr/>
          <p:nvPr/>
        </p:nvSpPr>
        <p:spPr>
          <a:xfrm>
            <a:off x="8553856" y="1415372"/>
            <a:ext cx="2515897" cy="959498"/>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Five Year Preparation Programs with Practice-Based Opportunities</a:t>
            </a:r>
          </a:p>
        </p:txBody>
      </p:sp>
    </p:spTree>
    <p:extLst>
      <p:ext uri="{BB962C8B-B14F-4D97-AF65-F5344CB8AC3E}">
        <p14:creationId xmlns:p14="http://schemas.microsoft.com/office/powerpoint/2010/main" val="3470177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21212-40DB-41C3-9F33-47AD66DA8364}"/>
              </a:ext>
            </a:extLst>
          </p:cNvPr>
          <p:cNvSpPr>
            <a:spLocks noGrp="1"/>
          </p:cNvSpPr>
          <p:nvPr>
            <p:ph type="title"/>
          </p:nvPr>
        </p:nvSpPr>
        <p:spPr>
          <a:xfrm>
            <a:off x="298553" y="493938"/>
            <a:ext cx="6462010" cy="1325563"/>
          </a:xfrm>
        </p:spPr>
        <p:txBody>
          <a:bodyPr/>
          <a:lstStyle/>
          <a:p>
            <a:r>
              <a:rPr lang="en-US" dirty="0"/>
              <a:t>Toolkit Feedback</a:t>
            </a:r>
          </a:p>
        </p:txBody>
      </p:sp>
      <p:sp>
        <p:nvSpPr>
          <p:cNvPr id="3" name="Content Placeholder 2">
            <a:extLst>
              <a:ext uri="{FF2B5EF4-FFF2-40B4-BE49-F238E27FC236}">
                <a16:creationId xmlns:a16="http://schemas.microsoft.com/office/drawing/2014/main" id="{1C950860-0BD5-4628-8597-2249DEFD0C0E}"/>
              </a:ext>
            </a:extLst>
          </p:cNvPr>
          <p:cNvSpPr>
            <a:spLocks noGrp="1"/>
          </p:cNvSpPr>
          <p:nvPr>
            <p:ph idx="1"/>
          </p:nvPr>
        </p:nvSpPr>
        <p:spPr>
          <a:xfrm>
            <a:off x="688298" y="2077534"/>
            <a:ext cx="10515600" cy="4234212"/>
          </a:xfrm>
        </p:spPr>
        <p:txBody>
          <a:bodyPr>
            <a:normAutofit fontScale="92500" lnSpcReduction="10000"/>
          </a:bodyPr>
          <a:lstStyle/>
          <a:p>
            <a:r>
              <a:rPr lang="en-US" dirty="0"/>
              <a:t>Phase I</a:t>
            </a:r>
          </a:p>
          <a:p>
            <a:pPr lvl="1"/>
            <a:r>
              <a:rPr lang="en-US" dirty="0"/>
              <a:t>What other short-term strategies should be included/considered in supporting less-than prepared teachers?  </a:t>
            </a:r>
          </a:p>
          <a:p>
            <a:pPr lvl="1"/>
            <a:r>
              <a:rPr lang="en-US" dirty="0"/>
              <a:t>What are some innovative ways that EPPs can or have engaged in short-term solutions?</a:t>
            </a:r>
          </a:p>
          <a:p>
            <a:r>
              <a:rPr lang="en-US" dirty="0"/>
              <a:t>Phase II</a:t>
            </a:r>
          </a:p>
          <a:p>
            <a:pPr lvl="1"/>
            <a:r>
              <a:rPr lang="en-US" dirty="0"/>
              <a:t>How can the tool be used to establish regional partnerships to address shortages per unique contexts?</a:t>
            </a:r>
          </a:p>
          <a:p>
            <a:pPr lvl="1"/>
            <a:r>
              <a:rPr lang="en-US" dirty="0"/>
              <a:t>What role can or have EPPs play(</a:t>
            </a:r>
            <a:r>
              <a:rPr lang="en-US" dirty="0" err="1"/>
              <a:t>ed</a:t>
            </a:r>
            <a:r>
              <a:rPr lang="en-US" dirty="0"/>
              <a:t>) in creating a multi-pronged, long-term approach to addressing shortages? Are there policies/requirements that prevent innovative solutions? What innovative solutions are already underway?</a:t>
            </a:r>
          </a:p>
        </p:txBody>
      </p:sp>
      <p:pic>
        <p:nvPicPr>
          <p:cNvPr id="4" name="Picture 3" descr="two hands holding up a sign tat says &quot;We need you!&quot;">
            <a:extLst>
              <a:ext uri="{FF2B5EF4-FFF2-40B4-BE49-F238E27FC236}">
                <a16:creationId xmlns:a16="http://schemas.microsoft.com/office/drawing/2014/main" id="{FF49465B-2BA9-8141-99A4-A5362D9FDC3C}"/>
              </a:ext>
            </a:extLst>
          </p:cNvPr>
          <p:cNvPicPr>
            <a:picLocks noChangeAspect="1"/>
          </p:cNvPicPr>
          <p:nvPr/>
        </p:nvPicPr>
        <p:blipFill>
          <a:blip r:embed="rId2"/>
          <a:stretch>
            <a:fillRect/>
          </a:stretch>
        </p:blipFill>
        <p:spPr>
          <a:xfrm>
            <a:off x="6760563" y="101731"/>
            <a:ext cx="2974561" cy="1975803"/>
          </a:xfrm>
          <a:prstGeom prst="rect">
            <a:avLst/>
          </a:prstGeom>
        </p:spPr>
      </p:pic>
    </p:spTree>
    <p:extLst>
      <p:ext uri="{BB962C8B-B14F-4D97-AF65-F5344CB8AC3E}">
        <p14:creationId xmlns:p14="http://schemas.microsoft.com/office/powerpoint/2010/main" val="312980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5F39-2471-CE40-ADD1-25C98C01F5B9}"/>
              </a:ext>
            </a:extLst>
          </p:cNvPr>
          <p:cNvSpPr>
            <a:spLocks noGrp="1"/>
          </p:cNvSpPr>
          <p:nvPr>
            <p:ph type="title"/>
          </p:nvPr>
        </p:nvSpPr>
        <p:spPr/>
        <p:txBody>
          <a:bodyPr/>
          <a:lstStyle/>
          <a:p>
            <a:r>
              <a:rPr lang="en-US" dirty="0"/>
              <a:t>Questions </a:t>
            </a:r>
          </a:p>
        </p:txBody>
      </p:sp>
      <p:sp>
        <p:nvSpPr>
          <p:cNvPr id="4" name="Slide Number Placeholder 3">
            <a:extLst>
              <a:ext uri="{FF2B5EF4-FFF2-40B4-BE49-F238E27FC236}">
                <a16:creationId xmlns:a16="http://schemas.microsoft.com/office/drawing/2014/main" id="{3F6C8C8C-A17C-E743-9844-2202CA269C1B}"/>
              </a:ext>
            </a:extLst>
          </p:cNvPr>
          <p:cNvSpPr>
            <a:spLocks noGrp="1"/>
          </p:cNvSpPr>
          <p:nvPr>
            <p:ph type="sldNum" sz="quarter" idx="12"/>
          </p:nvPr>
        </p:nvSpPr>
        <p:spPr/>
        <p:txBody>
          <a:bodyPr/>
          <a:lstStyle/>
          <a:p>
            <a:fld id="{B90A4184-460D-9148-B9D1-7566FBEE2D09}" type="slidenum">
              <a:rPr lang="en-US" smtClean="0"/>
              <a:pPr/>
              <a:t>33</a:t>
            </a:fld>
            <a:endParaRPr lang="en-US" dirty="0"/>
          </a:p>
        </p:txBody>
      </p:sp>
      <p:pic>
        <p:nvPicPr>
          <p:cNvPr id="5" name="Picture 4" descr="Many hands raised and question marks">
            <a:extLst>
              <a:ext uri="{FF2B5EF4-FFF2-40B4-BE49-F238E27FC236}">
                <a16:creationId xmlns:a16="http://schemas.microsoft.com/office/drawing/2014/main" id="{73640E5C-B255-C54B-A124-AA5C52DD5FE8}"/>
              </a:ext>
            </a:extLst>
          </p:cNvPr>
          <p:cNvPicPr>
            <a:picLocks noChangeAspect="1"/>
          </p:cNvPicPr>
          <p:nvPr/>
        </p:nvPicPr>
        <p:blipFill>
          <a:blip r:embed="rId2"/>
          <a:stretch>
            <a:fillRect/>
          </a:stretch>
        </p:blipFill>
        <p:spPr>
          <a:xfrm>
            <a:off x="3660849" y="1841372"/>
            <a:ext cx="4870305" cy="3569406"/>
          </a:xfrm>
          <a:prstGeom prst="rect">
            <a:avLst/>
          </a:prstGeom>
        </p:spPr>
      </p:pic>
    </p:spTree>
    <p:extLst>
      <p:ext uri="{BB962C8B-B14F-4D97-AF65-F5344CB8AC3E}">
        <p14:creationId xmlns:p14="http://schemas.microsoft.com/office/powerpoint/2010/main" val="1515424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descr="IDEAs that work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982" y="2426265"/>
            <a:ext cx="1190786" cy="1325459"/>
          </a:xfrm>
          <a:prstGeom prst="rect">
            <a:avLst/>
          </a:prstGeom>
          <a:solidFill>
            <a:schemeClr val="bg1">
              <a:lumMod val="85000"/>
            </a:schemeClr>
          </a:solidFill>
        </p:spPr>
      </p:pic>
      <p:sp>
        <p:nvSpPr>
          <p:cNvPr id="7" name="TextBox 6"/>
          <p:cNvSpPr txBox="1"/>
          <p:nvPr/>
        </p:nvSpPr>
        <p:spPr>
          <a:xfrm>
            <a:off x="3148670" y="2279606"/>
            <a:ext cx="7062130" cy="339323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nSpc>
                <a:spcPct val="150000"/>
              </a:lnSpc>
              <a:defRPr/>
            </a:pPr>
            <a:r>
              <a:rPr lang="en-US" dirty="0">
                <a:solidFill>
                  <a:schemeClr val="accent1"/>
                </a:solidFill>
                <a:latin typeface="Helvetica Neue" charset="0"/>
                <a:ea typeface="Helvetica Neue" charset="0"/>
                <a:cs typeface="Helvetica Neue" charset="0"/>
              </a:rPr>
              <a:t>This content was produced under U.S. Department of Education, Office of Special Education Programs, Award No. H325A170003. David Guardino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
        <p:nvSpPr>
          <p:cNvPr id="3" name="Slide Number Placeholder 2">
            <a:extLst>
              <a:ext uri="{FF2B5EF4-FFF2-40B4-BE49-F238E27FC236}">
                <a16:creationId xmlns:a16="http://schemas.microsoft.com/office/drawing/2014/main" id="{A5581839-0163-334F-BB31-8CA13E7579BD}"/>
              </a:ext>
            </a:extLst>
          </p:cNvPr>
          <p:cNvSpPr>
            <a:spLocks noGrp="1"/>
          </p:cNvSpPr>
          <p:nvPr>
            <p:ph type="sldNum" sz="quarter" idx="12"/>
          </p:nvPr>
        </p:nvSpPr>
        <p:spPr/>
        <p:txBody>
          <a:bodyPr/>
          <a:lstStyle/>
          <a:p>
            <a:fld id="{B90A4184-460D-9148-B9D1-7566FBEE2D09}" type="slidenum">
              <a:rPr lang="en-US" smtClean="0"/>
              <a:pPr/>
              <a:t>34</a:t>
            </a:fld>
            <a:endParaRPr lang="en-US" dirty="0"/>
          </a:p>
        </p:txBody>
      </p:sp>
    </p:spTree>
    <p:extLst>
      <p:ext uri="{BB962C8B-B14F-4D97-AF65-F5344CB8AC3E}">
        <p14:creationId xmlns:p14="http://schemas.microsoft.com/office/powerpoint/2010/main" val="2753128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7F40-F657-46FD-A310-7447C82714FB}"/>
              </a:ext>
            </a:extLst>
          </p:cNvPr>
          <p:cNvSpPr>
            <a:spLocks noGrp="1"/>
          </p:cNvSpPr>
          <p:nvPr>
            <p:ph type="title"/>
          </p:nvPr>
        </p:nvSpPr>
        <p:spPr/>
        <p:txBody>
          <a:bodyPr/>
          <a:lstStyle/>
          <a:p>
            <a:r>
              <a:rPr lang="en-US" dirty="0"/>
              <a:t>Educator Effectiveness</a:t>
            </a:r>
          </a:p>
        </p:txBody>
      </p:sp>
      <p:pic>
        <p:nvPicPr>
          <p:cNvPr id="8" name="Picture 7" descr="&quot;Students assigned to effective teachers five years in a row would... close income and racial achievement gaps&quot;">
            <a:extLst>
              <a:ext uri="{FF2B5EF4-FFF2-40B4-BE49-F238E27FC236}">
                <a16:creationId xmlns:a16="http://schemas.microsoft.com/office/drawing/2014/main" id="{9D94BE62-1B06-4FF6-BD78-7DC845CA5895}"/>
              </a:ext>
            </a:extLst>
          </p:cNvPr>
          <p:cNvPicPr>
            <a:picLocks noChangeAspect="1"/>
          </p:cNvPicPr>
          <p:nvPr/>
        </p:nvPicPr>
        <p:blipFill rotWithShape="1">
          <a:blip r:embed="rId2"/>
          <a:srcRect l="11433" t="19333" r="60533" b="10712"/>
          <a:stretch/>
        </p:blipFill>
        <p:spPr>
          <a:xfrm>
            <a:off x="3657602" y="1547542"/>
            <a:ext cx="4982302" cy="3496669"/>
          </a:xfrm>
          <a:prstGeom prst="rect">
            <a:avLst/>
          </a:prstGeom>
        </p:spPr>
      </p:pic>
      <p:sp>
        <p:nvSpPr>
          <p:cNvPr id="7" name="TextBox 6">
            <a:extLst>
              <a:ext uri="{FF2B5EF4-FFF2-40B4-BE49-F238E27FC236}">
                <a16:creationId xmlns:a16="http://schemas.microsoft.com/office/drawing/2014/main" id="{98091A4B-D774-4E3A-A6AA-03B2C4175E1A}"/>
              </a:ext>
            </a:extLst>
          </p:cNvPr>
          <p:cNvSpPr txBox="1"/>
          <p:nvPr/>
        </p:nvSpPr>
        <p:spPr>
          <a:xfrm>
            <a:off x="1935332" y="5521910"/>
            <a:ext cx="8656537" cy="369332"/>
          </a:xfrm>
          <a:prstGeom prst="rect">
            <a:avLst/>
          </a:prstGeom>
          <a:noFill/>
        </p:spPr>
        <p:txBody>
          <a:bodyPr wrap="none" rtlCol="0">
            <a:spAutoFit/>
          </a:bodyPr>
          <a:lstStyle/>
          <a:p>
            <a:r>
              <a:rPr lang="en-US" dirty="0">
                <a:solidFill>
                  <a:schemeClr val="bg1"/>
                </a:solidFill>
              </a:rPr>
              <a:t>Accountability systems don’t get schools out of needs improvement status, EDUCATORs do!</a:t>
            </a:r>
          </a:p>
        </p:txBody>
      </p:sp>
    </p:spTree>
    <p:extLst>
      <p:ext uri="{BB962C8B-B14F-4D97-AF65-F5344CB8AC3E}">
        <p14:creationId xmlns:p14="http://schemas.microsoft.com/office/powerpoint/2010/main" val="402215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p:txBody>
          <a:bodyPr>
            <a:normAutofit/>
          </a:bodyPr>
          <a:lstStyle/>
          <a:p>
            <a:r>
              <a:rPr lang="en-US" sz="4400" dirty="0"/>
              <a:t>Equitable Access to Effective Teachers</a:t>
            </a:r>
          </a:p>
        </p:txBody>
      </p:sp>
      <p:pic>
        <p:nvPicPr>
          <p:cNvPr id="4" name="Picture 3" descr="&quot;Schools with a higher number of students living in poverty, students of color, English language learners, or students with disabilities are more likely to be taught by ineffective, inexperienced, and out-of-field teachers.&quot;">
            <a:extLst>
              <a:ext uri="{FF2B5EF4-FFF2-40B4-BE49-F238E27FC236}">
                <a16:creationId xmlns:a16="http://schemas.microsoft.com/office/drawing/2014/main" id="{77B8A424-303D-443D-AEB7-95243110228F}"/>
              </a:ext>
            </a:extLst>
          </p:cNvPr>
          <p:cNvPicPr>
            <a:picLocks noChangeAspect="1"/>
          </p:cNvPicPr>
          <p:nvPr/>
        </p:nvPicPr>
        <p:blipFill rotWithShape="1">
          <a:blip r:embed="rId3"/>
          <a:srcRect l="14564" t="18951" r="14959" b="10773"/>
          <a:stretch/>
        </p:blipFill>
        <p:spPr>
          <a:xfrm>
            <a:off x="2282732" y="1690688"/>
            <a:ext cx="7970975" cy="4414236"/>
          </a:xfrm>
          <a:prstGeom prst="rect">
            <a:avLst/>
          </a:prstGeom>
          <a:ln>
            <a:solidFill>
              <a:schemeClr val="accent1"/>
            </a:solidFill>
          </a:ln>
        </p:spPr>
      </p:pic>
      <p:sp>
        <p:nvSpPr>
          <p:cNvPr id="3" name="Slide Number Placeholder 2"/>
          <p:cNvSpPr>
            <a:spLocks noGrp="1"/>
          </p:cNvSpPr>
          <p:nvPr>
            <p:ph type="sldNum" sz="quarter" idx="12"/>
          </p:nvPr>
        </p:nvSpPr>
        <p:spPr/>
        <p:txBody>
          <a:bodyPr/>
          <a:lstStyle/>
          <a:p>
            <a:pPr fontAlgn="base">
              <a:spcBef>
                <a:spcPct val="0"/>
              </a:spcBef>
              <a:spcAft>
                <a:spcPct val="0"/>
              </a:spcAft>
            </a:pPr>
            <a:fld id="{F3477EC8-074D-41C4-94AE-E9EA7CEEA348}" type="slidenum">
              <a:rPr lang="en-US">
                <a:solidFill>
                  <a:srgbClr val="FFFFFF">
                    <a:lumMod val="75000"/>
                  </a:srgbClr>
                </a:solidFill>
                <a:latin typeface="Arial"/>
              </a:rPr>
              <a:pPr fontAlgn="base">
                <a:spcBef>
                  <a:spcPct val="0"/>
                </a:spcBef>
                <a:spcAft>
                  <a:spcPct val="0"/>
                </a:spcAft>
              </a:pPr>
              <a:t>5</a:t>
            </a:fld>
            <a:endParaRPr lang="en-US" dirty="0">
              <a:solidFill>
                <a:srgbClr val="FFFFFF">
                  <a:lumMod val="75000"/>
                </a:srgbClr>
              </a:solidFill>
              <a:latin typeface="Arial"/>
            </a:endParaRPr>
          </a:p>
        </p:txBody>
      </p:sp>
    </p:spTree>
    <p:extLst>
      <p:ext uri="{BB962C8B-B14F-4D97-AF65-F5344CB8AC3E}">
        <p14:creationId xmlns:p14="http://schemas.microsoft.com/office/powerpoint/2010/main" val="214168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a:t>
            </a:r>
          </a:p>
        </p:txBody>
      </p:sp>
      <p:graphicFrame>
        <p:nvGraphicFramePr>
          <p:cNvPr id="4" name="Content Placeholder 3"/>
          <p:cNvGraphicFramePr>
            <a:graphicFrameLocks noGrp="1"/>
          </p:cNvGraphicFramePr>
          <p:nvPr>
            <p:ph idx="1"/>
            <p:extLst/>
          </p:nvPr>
        </p:nvGraphicFramePr>
        <p:xfrm>
          <a:off x="1892968" y="1714500"/>
          <a:ext cx="8244745" cy="4297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teacher pointing to a board that has a light bulb on it."/>
          <p:cNvPicPr>
            <a:picLocks noChangeAspect="1"/>
          </p:cNvPicPr>
          <p:nvPr/>
        </p:nvPicPr>
        <p:blipFill rotWithShape="1">
          <a:blip r:embed="rId7"/>
          <a:srcRect l="20359" t="9711" r="20142" b="13538"/>
          <a:stretch/>
        </p:blipFill>
        <p:spPr>
          <a:xfrm>
            <a:off x="3349553" y="3290541"/>
            <a:ext cx="2345078" cy="1392708"/>
          </a:xfrm>
          <a:prstGeom prst="rect">
            <a:avLst/>
          </a:prstGeom>
        </p:spPr>
      </p:pic>
      <p:pic>
        <p:nvPicPr>
          <p:cNvPr id="6" name="Picture 5" descr="A woman who has a good idea and people around her with their thumbs up."/>
          <p:cNvPicPr>
            <a:picLocks noChangeAspect="1"/>
          </p:cNvPicPr>
          <p:nvPr/>
        </p:nvPicPr>
        <p:blipFill>
          <a:blip r:embed="rId8"/>
          <a:stretch>
            <a:fillRect/>
          </a:stretch>
        </p:blipFill>
        <p:spPr>
          <a:xfrm>
            <a:off x="6170863" y="3290541"/>
            <a:ext cx="2092531" cy="1327762"/>
          </a:xfrm>
          <a:prstGeom prst="rect">
            <a:avLst/>
          </a:prstGeom>
        </p:spPr>
      </p:pic>
      <p:sp>
        <p:nvSpPr>
          <p:cNvPr id="10" name="Callout: Line 9">
            <a:extLst>
              <a:ext uri="{FF2B5EF4-FFF2-40B4-BE49-F238E27FC236}">
                <a16:creationId xmlns:a16="http://schemas.microsoft.com/office/drawing/2014/main" id="{907778E9-DDC1-497E-8D8D-4B18AB89D565}"/>
              </a:ext>
            </a:extLst>
          </p:cNvPr>
          <p:cNvSpPr/>
          <p:nvPr/>
        </p:nvSpPr>
        <p:spPr>
          <a:xfrm>
            <a:off x="249652" y="365125"/>
            <a:ext cx="2902851" cy="1913561"/>
          </a:xfrm>
          <a:prstGeom prst="borderCallout1">
            <a:avLst>
              <a:gd name="adj1" fmla="val 101791"/>
              <a:gd name="adj2" fmla="val 99470"/>
              <a:gd name="adj3" fmla="val 115016"/>
              <a:gd name="adj4" fmla="val 107802"/>
            </a:avLst>
          </a:prstGeom>
          <a:solidFill>
            <a:schemeClr val="bg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SETs with a certificate from a preparation program or 30 hours of credit completion have higher student value-added scores in reading and math (Feng &amp; Sass, 2013).</a:t>
            </a:r>
          </a:p>
        </p:txBody>
      </p:sp>
      <p:sp>
        <p:nvSpPr>
          <p:cNvPr id="11" name="Callout: Line 10">
            <a:extLst>
              <a:ext uri="{FF2B5EF4-FFF2-40B4-BE49-F238E27FC236}">
                <a16:creationId xmlns:a16="http://schemas.microsoft.com/office/drawing/2014/main" id="{96A8A85B-67CF-44E8-A0F6-FE168DD1BEBE}"/>
              </a:ext>
            </a:extLst>
          </p:cNvPr>
          <p:cNvSpPr/>
          <p:nvPr/>
        </p:nvSpPr>
        <p:spPr>
          <a:xfrm>
            <a:off x="184643" y="4115787"/>
            <a:ext cx="2902851" cy="2296444"/>
          </a:xfrm>
          <a:prstGeom prst="borderCallout1">
            <a:avLst>
              <a:gd name="adj1" fmla="val 51667"/>
              <a:gd name="adj2" fmla="val 98728"/>
              <a:gd name="adj3" fmla="val 40627"/>
              <a:gd name="adj4" fmla="val 110397"/>
            </a:avLst>
          </a:prstGeom>
          <a:solidFill>
            <a:schemeClr val="bg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Fully prepared special education teachers demonstrate more effective instruction than those teachers with little preparation (</a:t>
            </a:r>
            <a:r>
              <a:rPr kumimoji="0" lang="en-US" sz="1800" b="0" i="0" u="none" strike="noStrike" kern="1200" cap="none" spc="0" normalizeH="0" baseline="0" noProof="0" dirty="0" err="1">
                <a:ln>
                  <a:noFill/>
                </a:ln>
                <a:solidFill>
                  <a:srgbClr val="4472C4"/>
                </a:solidFill>
                <a:effectLst/>
                <a:uLnTx/>
                <a:uFillTx/>
                <a:latin typeface="Calibri" panose="020F0502020204030204"/>
                <a:ea typeface="+mn-ea"/>
                <a:cs typeface="+mn-cs"/>
              </a:rPr>
              <a:t>Nougaret</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Scruggs, &amp; Mastropieri, 2005)</a:t>
            </a:r>
          </a:p>
        </p:txBody>
      </p:sp>
      <p:sp>
        <p:nvSpPr>
          <p:cNvPr id="12" name="Callout: Line 11">
            <a:extLst>
              <a:ext uri="{FF2B5EF4-FFF2-40B4-BE49-F238E27FC236}">
                <a16:creationId xmlns:a16="http://schemas.microsoft.com/office/drawing/2014/main" id="{226F76F7-F54C-4177-8EA2-95ED6B7A86A7}"/>
              </a:ext>
            </a:extLst>
          </p:cNvPr>
          <p:cNvSpPr/>
          <p:nvPr/>
        </p:nvSpPr>
        <p:spPr>
          <a:xfrm>
            <a:off x="8934298" y="537328"/>
            <a:ext cx="2902851" cy="1913561"/>
          </a:xfrm>
          <a:prstGeom prst="borderCallout1">
            <a:avLst>
              <a:gd name="adj1" fmla="val 98980"/>
              <a:gd name="adj2" fmla="val 523"/>
              <a:gd name="adj3" fmla="val 112767"/>
              <a:gd name="adj4" fmla="val -21163"/>
            </a:avLst>
          </a:prstGeom>
          <a:solidFill>
            <a:schemeClr val="bg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Experience has been linked to the effectiveness of SETs and early childhood teachers (Croninger, King, Rathbun, &amp; </a:t>
            </a:r>
            <a:r>
              <a:rPr kumimoji="0" lang="en-US" sz="1800" b="0" i="0" u="none" strike="noStrike" kern="1200" cap="none" spc="0" normalizeH="0" baseline="0" noProof="0" dirty="0" err="1">
                <a:ln>
                  <a:noFill/>
                </a:ln>
                <a:solidFill>
                  <a:srgbClr val="4472C4"/>
                </a:solidFill>
                <a:effectLst/>
                <a:uLnTx/>
                <a:uFillTx/>
                <a:latin typeface="Calibri" panose="020F0502020204030204"/>
                <a:ea typeface="+mn-ea"/>
                <a:cs typeface="+mn-cs"/>
              </a:rPr>
              <a:t>Nishio</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2007; Feng &amp; Sass, 2013).</a:t>
            </a:r>
          </a:p>
        </p:txBody>
      </p:sp>
      <p:sp>
        <p:nvSpPr>
          <p:cNvPr id="13" name="Callout: Line 12">
            <a:extLst>
              <a:ext uri="{FF2B5EF4-FFF2-40B4-BE49-F238E27FC236}">
                <a16:creationId xmlns:a16="http://schemas.microsoft.com/office/drawing/2014/main" id="{8824A96D-2585-47EB-891C-CDBA029AB9AE}"/>
              </a:ext>
            </a:extLst>
          </p:cNvPr>
          <p:cNvSpPr/>
          <p:nvPr/>
        </p:nvSpPr>
        <p:spPr>
          <a:xfrm>
            <a:off x="8894602" y="3854730"/>
            <a:ext cx="2902851" cy="2296443"/>
          </a:xfrm>
          <a:prstGeom prst="borderCallout1">
            <a:avLst>
              <a:gd name="adj1" fmla="val 53540"/>
              <a:gd name="adj2" fmla="val 2005"/>
              <a:gd name="adj3" fmla="val 39689"/>
              <a:gd name="adj4" fmla="val -18198"/>
            </a:avLst>
          </a:prstGeom>
          <a:solidFill>
            <a:schemeClr val="bg2"/>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Having experienced and effective peers as colleagues influences the effectiveness of teacher candidates and the effectiveness of other peers (</a:t>
            </a:r>
            <a:r>
              <a:rPr kumimoji="0" lang="en-US" sz="1800" b="0" i="0" u="none" strike="noStrike" kern="1200" cap="none" spc="0" normalizeH="0" baseline="0" noProof="0" dirty="0" err="1">
                <a:ln>
                  <a:noFill/>
                </a:ln>
                <a:solidFill>
                  <a:srgbClr val="4472C4"/>
                </a:solidFill>
                <a:effectLst/>
                <a:uLnTx/>
                <a:uFillTx/>
                <a:latin typeface="Calibri" panose="020F0502020204030204"/>
                <a:ea typeface="+mn-ea"/>
                <a:cs typeface="+mn-cs"/>
              </a:rPr>
              <a:t>Ronfeldt</a:t>
            </a: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 Loeb, &amp; Wyckoff, 2013; Sin, Loeb, &amp; Grissom, 2017).</a:t>
            </a:r>
          </a:p>
        </p:txBody>
      </p:sp>
    </p:spTree>
    <p:extLst>
      <p:ext uri="{BB962C8B-B14F-4D97-AF65-F5344CB8AC3E}">
        <p14:creationId xmlns:p14="http://schemas.microsoft.com/office/powerpoint/2010/main" val="3770383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FCED3-F4F5-4849-AD83-E0225397362E}"/>
              </a:ext>
            </a:extLst>
          </p:cNvPr>
          <p:cNvSpPr>
            <a:spLocks noGrp="1"/>
          </p:cNvSpPr>
          <p:nvPr>
            <p:ph type="title"/>
          </p:nvPr>
        </p:nvSpPr>
        <p:spPr/>
        <p:txBody>
          <a:bodyPr/>
          <a:lstStyle/>
          <a:p>
            <a:r>
              <a:rPr lang="en-US" dirty="0"/>
              <a:t>Shortages</a:t>
            </a:r>
          </a:p>
        </p:txBody>
      </p:sp>
      <p:pic>
        <p:nvPicPr>
          <p:cNvPr id="4" name="Picture 3" descr="A grocery store aisle with many empty shelves.">
            <a:extLst>
              <a:ext uri="{FF2B5EF4-FFF2-40B4-BE49-F238E27FC236}">
                <a16:creationId xmlns:a16="http://schemas.microsoft.com/office/drawing/2014/main" id="{93CBD186-8796-4C41-9917-2C87EC6B5783}"/>
              </a:ext>
            </a:extLst>
          </p:cNvPr>
          <p:cNvPicPr>
            <a:picLocks noChangeAspect="1"/>
          </p:cNvPicPr>
          <p:nvPr/>
        </p:nvPicPr>
        <p:blipFill>
          <a:blip r:embed="rId3"/>
          <a:stretch>
            <a:fillRect/>
          </a:stretch>
        </p:blipFill>
        <p:spPr>
          <a:xfrm>
            <a:off x="2823410" y="1822448"/>
            <a:ext cx="6313054" cy="4193342"/>
          </a:xfrm>
          <a:prstGeom prst="rect">
            <a:avLst/>
          </a:prstGeom>
        </p:spPr>
      </p:pic>
    </p:spTree>
    <p:extLst>
      <p:ext uri="{BB962C8B-B14F-4D97-AF65-F5344CB8AC3E}">
        <p14:creationId xmlns:p14="http://schemas.microsoft.com/office/powerpoint/2010/main" val="3954440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7490-466C-4B4B-B3BD-3B76539222FE}"/>
              </a:ext>
            </a:extLst>
          </p:cNvPr>
          <p:cNvSpPr>
            <a:spLocks noGrp="1"/>
          </p:cNvSpPr>
          <p:nvPr>
            <p:ph type="title"/>
          </p:nvPr>
        </p:nvSpPr>
        <p:spPr>
          <a:xfrm>
            <a:off x="838200" y="365125"/>
            <a:ext cx="9053384" cy="1325563"/>
          </a:xfrm>
        </p:spPr>
        <p:txBody>
          <a:bodyPr/>
          <a:lstStyle/>
          <a:p>
            <a:r>
              <a:rPr lang="en-US" dirty="0"/>
              <a:t>State responses to shortages</a:t>
            </a:r>
          </a:p>
        </p:txBody>
      </p:sp>
      <p:sp>
        <p:nvSpPr>
          <p:cNvPr id="3" name="Content Placeholder 2">
            <a:extLst>
              <a:ext uri="{FF2B5EF4-FFF2-40B4-BE49-F238E27FC236}">
                <a16:creationId xmlns:a16="http://schemas.microsoft.com/office/drawing/2014/main" id="{BE7524BF-B372-4EAD-8B62-837C940CBCAA}"/>
              </a:ext>
            </a:extLst>
          </p:cNvPr>
          <p:cNvSpPr>
            <a:spLocks noGrp="1"/>
          </p:cNvSpPr>
          <p:nvPr>
            <p:ph idx="1"/>
          </p:nvPr>
        </p:nvSpPr>
        <p:spPr/>
        <p:txBody>
          <a:bodyPr>
            <a:normAutofit fontScale="92500" lnSpcReduction="10000"/>
          </a:bodyPr>
          <a:lstStyle/>
          <a:p>
            <a:r>
              <a:rPr lang="en-US" dirty="0"/>
              <a:t>Oklahoma and California have issued more emergency certificates</a:t>
            </a:r>
          </a:p>
          <a:p>
            <a:r>
              <a:rPr lang="en-US" dirty="0"/>
              <a:t>Arizona, Illinois, and Minnesota have lowered the standards</a:t>
            </a:r>
          </a:p>
          <a:p>
            <a:r>
              <a:rPr lang="en-US" dirty="0"/>
              <a:t>Arizona gave local school administrators the power to determine teacher certification</a:t>
            </a:r>
          </a:p>
          <a:p>
            <a:r>
              <a:rPr lang="en-US" dirty="0"/>
              <a:t>New York has allowed charter schools to certify their own teachers with less rigorous preparation</a:t>
            </a:r>
          </a:p>
          <a:p>
            <a:pPr marL="0" indent="0">
              <a:buNone/>
            </a:pPr>
            <a:endParaRPr lang="en-US" dirty="0"/>
          </a:p>
          <a:p>
            <a:pPr marL="0" indent="0">
              <a:buNone/>
            </a:pPr>
            <a:r>
              <a:rPr lang="en-US" sz="1500" dirty="0"/>
              <a:t>West, J. (2018). Calling All Teachers, Flexing your Advocacy Muscles to Address Teacher Shortages. MSLD Rethinking Behavior</a:t>
            </a:r>
          </a:p>
        </p:txBody>
      </p:sp>
      <p:sp>
        <p:nvSpPr>
          <p:cNvPr id="4" name="Rectangle: Rounded Corners 3">
            <a:extLst>
              <a:ext uri="{FF2B5EF4-FFF2-40B4-BE49-F238E27FC236}">
                <a16:creationId xmlns:a16="http://schemas.microsoft.com/office/drawing/2014/main" id="{4406E9E2-BDB3-4178-8D15-7B0722E5980D}"/>
              </a:ext>
            </a:extLst>
          </p:cNvPr>
          <p:cNvSpPr/>
          <p:nvPr/>
        </p:nvSpPr>
        <p:spPr>
          <a:xfrm rot="860382">
            <a:off x="9923455" y="495370"/>
            <a:ext cx="1740023" cy="10603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solidFill>
              </a:rPr>
              <a:t>Nobody rises to low expectations!</a:t>
            </a:r>
          </a:p>
        </p:txBody>
      </p:sp>
    </p:spTree>
    <p:extLst>
      <p:ext uri="{BB962C8B-B14F-4D97-AF65-F5344CB8AC3E}">
        <p14:creationId xmlns:p14="http://schemas.microsoft.com/office/powerpoint/2010/main" val="2736915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389"/>
            <a:ext cx="10515600" cy="1325563"/>
          </a:xfrm>
        </p:spPr>
        <p:txBody>
          <a:bodyPr/>
          <a:lstStyle/>
          <a:p>
            <a:pPr algn="ctr"/>
            <a:r>
              <a:rPr lang="en-US" dirty="0"/>
              <a:t>Quiz – You know this! </a:t>
            </a:r>
          </a:p>
        </p:txBody>
      </p:sp>
      <p:sp>
        <p:nvSpPr>
          <p:cNvPr id="3" name="Content Placeholder 2"/>
          <p:cNvSpPr>
            <a:spLocks noGrp="1"/>
          </p:cNvSpPr>
          <p:nvPr>
            <p:ph idx="1"/>
          </p:nvPr>
        </p:nvSpPr>
        <p:spPr>
          <a:xfrm>
            <a:off x="838200" y="1386713"/>
            <a:ext cx="10515600" cy="4234212"/>
          </a:xfrm>
        </p:spPr>
        <p:txBody>
          <a:bodyPr>
            <a:noAutofit/>
          </a:bodyPr>
          <a:lstStyle/>
          <a:p>
            <a:pPr>
              <a:buFont typeface="Wingdings" panose="05000000000000000000" pitchFamily="2" charset="2"/>
              <a:buChar char="ü"/>
            </a:pPr>
            <a:r>
              <a:rPr lang="en-US" dirty="0"/>
              <a:t>Shortages in special education are….</a:t>
            </a:r>
            <a:r>
              <a:rPr lang="en-US" b="1" dirty="0"/>
              <a:t>pervasive or rare</a:t>
            </a:r>
          </a:p>
          <a:p>
            <a:pPr marL="0" indent="0">
              <a:buNone/>
            </a:pPr>
            <a:r>
              <a:rPr lang="en-US" b="1" dirty="0"/>
              <a:t> </a:t>
            </a:r>
            <a:endParaRPr lang="en-US" sz="1400" dirty="0"/>
          </a:p>
          <a:p>
            <a:pPr>
              <a:buFont typeface="Wingdings" panose="05000000000000000000" pitchFamily="2" charset="2"/>
              <a:buChar char="ü"/>
            </a:pPr>
            <a:r>
              <a:rPr lang="en-US" dirty="0"/>
              <a:t>Schools have </a:t>
            </a:r>
            <a:r>
              <a:rPr lang="en-US" b="1" dirty="0"/>
              <a:t>many or few choices</a:t>
            </a:r>
          </a:p>
          <a:p>
            <a:pPr>
              <a:buFont typeface="Wingdings" panose="05000000000000000000" pitchFamily="2" charset="2"/>
              <a:buChar char="ü"/>
            </a:pPr>
            <a:endParaRPr lang="en-US" sz="1400" b="1" dirty="0"/>
          </a:p>
          <a:p>
            <a:pPr marL="0" indent="0">
              <a:buNone/>
            </a:pPr>
            <a:endParaRPr lang="en-US" sz="1400" dirty="0"/>
          </a:p>
          <a:p>
            <a:pPr>
              <a:buFont typeface="Wingdings" panose="05000000000000000000" pitchFamily="2" charset="2"/>
              <a:buChar char="ü"/>
            </a:pPr>
            <a:r>
              <a:rPr lang="en-US" dirty="0"/>
              <a:t>The students most impacted are </a:t>
            </a:r>
            <a:r>
              <a:rPr lang="en-US" b="1" dirty="0"/>
              <a:t>advantaged or disadvantaged</a:t>
            </a:r>
          </a:p>
        </p:txBody>
      </p:sp>
      <p:sp>
        <p:nvSpPr>
          <p:cNvPr id="5" name="Oval 4">
            <a:extLst>
              <a:ext uri="{FF2B5EF4-FFF2-40B4-BE49-F238E27FC236}">
                <a16:creationId xmlns:a16="http://schemas.microsoft.com/office/drawing/2014/main" id="{07EFB522-D23D-3C4B-AB38-6E96929592AA}"/>
              </a:ext>
            </a:extLst>
          </p:cNvPr>
          <p:cNvSpPr/>
          <p:nvPr/>
        </p:nvSpPr>
        <p:spPr>
          <a:xfrm>
            <a:off x="7072314" y="1171575"/>
            <a:ext cx="1671636" cy="1285875"/>
          </a:xfrm>
          <a:prstGeom prst="ellipse">
            <a:avLst/>
          </a:prstGeom>
          <a:noFill/>
          <a:ln w="349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C4183B5-8A18-A04C-8A6C-1B25233C71EC}"/>
              </a:ext>
            </a:extLst>
          </p:cNvPr>
          <p:cNvSpPr/>
          <p:nvPr/>
        </p:nvSpPr>
        <p:spPr>
          <a:xfrm>
            <a:off x="4943475" y="2366899"/>
            <a:ext cx="2305050" cy="1285875"/>
          </a:xfrm>
          <a:prstGeom prst="ellipse">
            <a:avLst/>
          </a:prstGeom>
          <a:noFill/>
          <a:ln w="349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FC3A5C3-43A8-2848-8A76-BF61DBB3CCAB}"/>
              </a:ext>
            </a:extLst>
          </p:cNvPr>
          <p:cNvSpPr/>
          <p:nvPr/>
        </p:nvSpPr>
        <p:spPr>
          <a:xfrm>
            <a:off x="971550" y="4476750"/>
            <a:ext cx="2952750" cy="1144175"/>
          </a:xfrm>
          <a:prstGeom prst="ellipse">
            <a:avLst/>
          </a:prstGeom>
          <a:noFill/>
          <a:ln w="349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40EFA-E6F7-40C0-B452-6E5E18A3A871}" type="slidenum">
              <a:rPr kumimoji="0" lang="es-ES" altLang="en-US" sz="1400" b="0" i="0" u="none" strike="noStrike" kern="1200" cap="none" spc="0" normalizeH="0" baseline="0" noProof="0" smtClean="0">
                <a:ln>
                  <a:noFill/>
                </a:ln>
                <a:solidFill>
                  <a:prstClr val="white"/>
                </a:solidFill>
                <a:effectLst/>
                <a:uLnTx/>
                <a:uFillTx/>
                <a:latin typeface="Gotham Bold"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altLang="en-US" sz="1400" b="0" i="0" u="none" strike="noStrike" kern="1200" cap="none" spc="0" normalizeH="0" baseline="0" noProof="0" dirty="0">
              <a:ln>
                <a:noFill/>
              </a:ln>
              <a:solidFill>
                <a:prstClr val="white"/>
              </a:solidFill>
              <a:effectLst/>
              <a:uLnTx/>
              <a:uFillTx/>
              <a:latin typeface="Gotham Bold" charset="0"/>
            </a:endParaRPr>
          </a:p>
        </p:txBody>
      </p:sp>
    </p:spTree>
    <p:extLst>
      <p:ext uri="{BB962C8B-B14F-4D97-AF65-F5344CB8AC3E}">
        <p14:creationId xmlns:p14="http://schemas.microsoft.com/office/powerpoint/2010/main" val="23304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animBg="1"/>
      <p:bldP spid="7" grpId="0" animBg="1"/>
    </p:bldLst>
  </p:timing>
</p:sld>
</file>

<file path=ppt/theme/theme1.xml><?xml version="1.0" encoding="utf-8"?>
<a:theme xmlns:a="http://schemas.openxmlformats.org/drawingml/2006/main" name="Dar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ge Graph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TL_PowerPoint_Template_11-19-13">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7030A0"/>
      </a:accent5>
      <a:accent6>
        <a:srgbClr val="FF0000"/>
      </a:accent6>
      <a:hlink>
        <a:srgbClr val="5B9BD5"/>
      </a:hlink>
      <a:folHlink>
        <a:srgbClr val="954F72"/>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8035</TotalTime>
  <Words>1815</Words>
  <Application>Microsoft Macintosh PowerPoint</Application>
  <PresentationFormat>Widescreen</PresentationFormat>
  <Paragraphs>252</Paragraphs>
  <Slides>34</Slides>
  <Notes>11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34</vt:i4>
      </vt:variant>
    </vt:vector>
  </HeadingPairs>
  <TitlesOfParts>
    <vt:vector size="53" baseType="lpstr">
      <vt:lpstr>ＭＳ Ｐゴシック</vt:lpstr>
      <vt:lpstr>Arial</vt:lpstr>
      <vt:lpstr>Arial Narrow</vt:lpstr>
      <vt:lpstr>Bookman Old Style</vt:lpstr>
      <vt:lpstr>Calibri</vt:lpstr>
      <vt:lpstr>Comic Sans MS</vt:lpstr>
      <vt:lpstr>Courier New</vt:lpstr>
      <vt:lpstr>Franklin Gothic Book</vt:lpstr>
      <vt:lpstr>Franklin Gothic Demi</vt:lpstr>
      <vt:lpstr>FranklinGothic</vt:lpstr>
      <vt:lpstr>Gotham Bold</vt:lpstr>
      <vt:lpstr>Helvetica Neue</vt:lpstr>
      <vt:lpstr>ITC Franklin Gothic Std Bk Cd</vt:lpstr>
      <vt:lpstr>Times New Roman</vt:lpstr>
      <vt:lpstr>Wingdings</vt:lpstr>
      <vt:lpstr>Dark Background</vt:lpstr>
      <vt:lpstr>Basic</vt:lpstr>
      <vt:lpstr>Large Graphic</vt:lpstr>
      <vt:lpstr>GTL_PowerPoint_Template_11-19-13</vt:lpstr>
      <vt:lpstr>Mitigating Special Education Teacher Shortages: A Multi-pronged, Strategic, Statewide Approach</vt:lpstr>
      <vt:lpstr>Presenters &amp; Moderator </vt:lpstr>
      <vt:lpstr>Today </vt:lpstr>
      <vt:lpstr>Educator Effectiveness</vt:lpstr>
      <vt:lpstr>Equitable Access to Effective Teachers</vt:lpstr>
      <vt:lpstr>What Matters? </vt:lpstr>
      <vt:lpstr>Shortages</vt:lpstr>
      <vt:lpstr>State responses to shortages</vt:lpstr>
      <vt:lpstr>Quiz – You know this! </vt:lpstr>
      <vt:lpstr>Shortages of Special Education Teachers</vt:lpstr>
      <vt:lpstr>What should we do?</vt:lpstr>
      <vt:lpstr>No Easy Solution </vt:lpstr>
      <vt:lpstr>Educator Talent management</vt:lpstr>
      <vt:lpstr>PowerPoint Presentation</vt:lpstr>
      <vt:lpstr>Shortage Toolkit</vt:lpstr>
      <vt:lpstr>Phase I: Short Term Strategies</vt:lpstr>
      <vt:lpstr>Alternative routes – Quality Features</vt:lpstr>
      <vt:lpstr>Alternative routes- Models </vt:lpstr>
      <vt:lpstr>Internship Model – Key Features </vt:lpstr>
      <vt:lpstr>Residency model- Key Features </vt:lpstr>
      <vt:lpstr>Mentoring and Induction –  Quality Features</vt:lpstr>
      <vt:lpstr>Practice-Based Opportunities &amp; Professional Learning- Quality Features </vt:lpstr>
      <vt:lpstr>Micro-credentials- Quality Features</vt:lpstr>
      <vt:lpstr>Commonalities &amp; Strategies</vt:lpstr>
      <vt:lpstr> Decision-Guide &amp; How to Guide  </vt:lpstr>
      <vt:lpstr>Phase II: Multi-pronged, long-term systemic Strategies </vt:lpstr>
      <vt:lpstr>Existing Educator Shortage Resources</vt:lpstr>
      <vt:lpstr>Phase II: Comprehensive, systematic approach</vt:lpstr>
      <vt:lpstr>Phase ii: Strategy Selection Facilitation Process</vt:lpstr>
      <vt:lpstr>Gap Analysis</vt:lpstr>
      <vt:lpstr>PowerPoint Presentation</vt:lpstr>
      <vt:lpstr>Toolkit Feedback</vt:lpstr>
      <vt:lpstr>Questions </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INSERT TITLE HERE</dc:title>
  <dc:creator>Seitz,Matthew E</dc:creator>
  <cp:lastModifiedBy>Hudson,Andrew D</cp:lastModifiedBy>
  <cp:revision>163</cp:revision>
  <cp:lastPrinted>2018-01-01T23:10:42Z</cp:lastPrinted>
  <dcterms:created xsi:type="dcterms:W3CDTF">2017-12-28T16:25:01Z</dcterms:created>
  <dcterms:modified xsi:type="dcterms:W3CDTF">2018-11-13T17:56:35Z</dcterms:modified>
</cp:coreProperties>
</file>