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9"/>
  </p:notesMasterIdLst>
  <p:sldIdLst>
    <p:sldId id="263" r:id="rId3"/>
    <p:sldId id="272" r:id="rId4"/>
    <p:sldId id="259" r:id="rId5"/>
    <p:sldId id="257" r:id="rId6"/>
    <p:sldId id="273" r:id="rId7"/>
    <p:sldId id="275" r:id="rId8"/>
    <p:sldId id="274" r:id="rId9"/>
    <p:sldId id="276" r:id="rId10"/>
    <p:sldId id="277" r:id="rId11"/>
    <p:sldId id="344" r:id="rId12"/>
    <p:sldId id="345" r:id="rId13"/>
    <p:sldId id="349" r:id="rId14"/>
    <p:sldId id="361" r:id="rId15"/>
    <p:sldId id="350" r:id="rId16"/>
    <p:sldId id="352" r:id="rId17"/>
    <p:sldId id="353" r:id="rId18"/>
    <p:sldId id="354" r:id="rId19"/>
    <p:sldId id="362" r:id="rId20"/>
    <p:sldId id="335" r:id="rId21"/>
    <p:sldId id="355" r:id="rId22"/>
    <p:sldId id="356" r:id="rId23"/>
    <p:sldId id="357" r:id="rId24"/>
    <p:sldId id="339" r:id="rId25"/>
    <p:sldId id="372" r:id="rId26"/>
    <p:sldId id="373" r:id="rId27"/>
    <p:sldId id="364" r:id="rId28"/>
    <p:sldId id="359" r:id="rId29"/>
    <p:sldId id="374" r:id="rId30"/>
    <p:sldId id="366" r:id="rId31"/>
    <p:sldId id="375" r:id="rId32"/>
    <p:sldId id="367" r:id="rId33"/>
    <p:sldId id="368" r:id="rId34"/>
    <p:sldId id="376" r:id="rId35"/>
    <p:sldId id="380" r:id="rId36"/>
    <p:sldId id="381" r:id="rId37"/>
    <p:sldId id="3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ection>
        <p14:section name="Light Slides" id="{9660FC21-13CA-9846-9F93-B585594E0063}">
          <p14:sldIdLst>
            <p14:sldId id="263"/>
            <p14:sldId id="272"/>
            <p14:sldId id="259"/>
            <p14:sldId id="257"/>
            <p14:sldId id="273"/>
            <p14:sldId id="275"/>
            <p14:sldId id="274"/>
            <p14:sldId id="276"/>
            <p14:sldId id="277"/>
            <p14:sldId id="344"/>
            <p14:sldId id="345"/>
            <p14:sldId id="349"/>
            <p14:sldId id="361"/>
            <p14:sldId id="350"/>
            <p14:sldId id="352"/>
            <p14:sldId id="353"/>
            <p14:sldId id="354"/>
            <p14:sldId id="362"/>
          </p14:sldIdLst>
        </p14:section>
        <p14:section name="Dark Background" id="{3D735815-BEF6-D54C-B18E-22917378CA1E}">
          <p14:sldIdLst>
            <p14:sldId id="335"/>
            <p14:sldId id="355"/>
            <p14:sldId id="356"/>
            <p14:sldId id="357"/>
            <p14:sldId id="339"/>
            <p14:sldId id="372"/>
            <p14:sldId id="373"/>
            <p14:sldId id="364"/>
            <p14:sldId id="359"/>
            <p14:sldId id="374"/>
            <p14:sldId id="366"/>
            <p14:sldId id="375"/>
            <p14:sldId id="367"/>
            <p14:sldId id="368"/>
            <p14:sldId id="376"/>
            <p14:sldId id="380"/>
            <p14:sldId id="381"/>
            <p14:sldId id="3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p:restoredTop sz="77289"/>
  </p:normalViewPr>
  <p:slideViewPr>
    <p:cSldViewPr snapToGrid="0" snapToObjects="1">
      <p:cViewPr varScale="1">
        <p:scale>
          <a:sx n="73" d="100"/>
          <a:sy n="73" d="100"/>
        </p:scale>
        <p:origin x="6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11/9/18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dirty="0"/>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would be a good place to discuss how school district partners use MTSS and that it is a mutual beneficial partnership.</a:t>
            </a:r>
          </a:p>
        </p:txBody>
      </p:sp>
      <p:sp>
        <p:nvSpPr>
          <p:cNvPr id="4" name="Slide Number Placeholder 3"/>
          <p:cNvSpPr>
            <a:spLocks noGrp="1"/>
          </p:cNvSpPr>
          <p:nvPr>
            <p:ph type="sldNum" sz="quarter" idx="10"/>
          </p:nvPr>
        </p:nvSpPr>
        <p:spPr/>
        <p:txBody>
          <a:bodyPr/>
          <a:lstStyle/>
          <a:p>
            <a:fld id="{51A334E6-EF21-5246-86BD-D563EC6B364D}" type="slidenum">
              <a:rPr lang="en-US" smtClean="0"/>
              <a:t>11</a:t>
            </a:fld>
            <a:endParaRPr lang="en-US" dirty="0"/>
          </a:p>
        </p:txBody>
      </p:sp>
    </p:spTree>
    <p:extLst>
      <p:ext uri="{BB962C8B-B14F-4D97-AF65-F5344CB8AC3E}">
        <p14:creationId xmlns:p14="http://schemas.microsoft.com/office/powerpoint/2010/main" val="23573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charset="-128"/>
              </a:rPr>
              <a:t>getting higher fidelity as intervention moved on; area of difficulty was corrective feedback and opportunities to respond; candidates who were working with more complex skills like vocabulary and comprehension struggled more with corrective feedback</a:t>
            </a:r>
          </a:p>
          <a:p>
            <a:r>
              <a:rPr lang="en-US" altLang="en-US" b="1" dirty="0">
                <a:ea typeface="ＭＳ Ｐゴシック" charset="-128"/>
              </a:rPr>
              <a:t> </a:t>
            </a:r>
            <a:endParaRPr lang="en-US" altLang="en-US" dirty="0">
              <a:ea typeface="ＭＳ Ｐゴシック" charset="-128"/>
            </a:endParaRPr>
          </a:p>
          <a:p>
            <a:r>
              <a:rPr lang="en-US" altLang="en-US" b="1" dirty="0">
                <a:ea typeface="ＭＳ Ｐゴシック" charset="-128"/>
              </a:rPr>
              <a:t> </a:t>
            </a:r>
          </a:p>
          <a:p>
            <a:r>
              <a:rPr lang="en-US" altLang="en-US" b="1" dirty="0">
                <a:ea typeface="ＭＳ Ｐゴシック" charset="-128"/>
              </a:rPr>
              <a:t>Component</a:t>
            </a:r>
          </a:p>
          <a:p>
            <a:r>
              <a:rPr lang="en-US" altLang="en-US" dirty="0">
                <a:ea typeface="ＭＳ Ｐゴシック" charset="-128"/>
              </a:rPr>
              <a:t>Stated the objective for the activity.</a:t>
            </a:r>
          </a:p>
          <a:p>
            <a:r>
              <a:rPr lang="en-US" altLang="en-US" dirty="0">
                <a:ea typeface="ＭＳ Ｐゴシック" charset="-128"/>
              </a:rPr>
              <a:t> </a:t>
            </a:r>
          </a:p>
          <a:p>
            <a:r>
              <a:rPr lang="en-US" altLang="en-US" dirty="0">
                <a:ea typeface="ＭＳ Ｐゴシック" charset="-128"/>
              </a:rPr>
              <a:t>Gave clear directions.</a:t>
            </a:r>
          </a:p>
          <a:p>
            <a:r>
              <a:rPr lang="en-US" altLang="en-US" dirty="0">
                <a:ea typeface="ＭＳ Ｐゴシック" charset="-128"/>
              </a:rPr>
              <a:t> </a:t>
            </a:r>
          </a:p>
          <a:p>
            <a:r>
              <a:rPr lang="en-US" altLang="en-US" dirty="0">
                <a:ea typeface="ＭＳ Ｐゴシック" charset="-128"/>
              </a:rPr>
              <a:t>Modeled each activity prior to guided practice.</a:t>
            </a:r>
          </a:p>
          <a:p>
            <a:r>
              <a:rPr lang="en-US" altLang="en-US" dirty="0">
                <a:ea typeface="ＭＳ Ｐゴシック" charset="-128"/>
              </a:rPr>
              <a:t> </a:t>
            </a:r>
          </a:p>
          <a:p>
            <a:r>
              <a:rPr lang="en-US" altLang="en-US" dirty="0">
                <a:ea typeface="ＭＳ Ｐゴシック" charset="-128"/>
              </a:rPr>
              <a:t>Activities were broken down into steps for students.</a:t>
            </a:r>
          </a:p>
          <a:p>
            <a:r>
              <a:rPr lang="en-US" altLang="en-US" dirty="0">
                <a:ea typeface="ＭＳ Ｐゴシック" charset="-128"/>
              </a:rPr>
              <a:t>Provided corrective feedback using staircase.</a:t>
            </a:r>
          </a:p>
          <a:p>
            <a:r>
              <a:rPr lang="en-US" altLang="en-US" dirty="0">
                <a:ea typeface="ＭＳ Ｐゴシック" charset="-128"/>
              </a:rPr>
              <a:t> </a:t>
            </a:r>
          </a:p>
          <a:p>
            <a:r>
              <a:rPr lang="en-US" altLang="en-US" dirty="0">
                <a:ea typeface="ＭＳ Ｐゴシック" charset="-128"/>
              </a:rPr>
              <a:t>Provided verbal praise for correct responses.</a:t>
            </a:r>
          </a:p>
          <a:p>
            <a:r>
              <a:rPr lang="en-US" altLang="en-US" dirty="0">
                <a:ea typeface="ＭＳ Ｐゴシック" charset="-128"/>
              </a:rPr>
              <a:t> </a:t>
            </a:r>
          </a:p>
          <a:p>
            <a:r>
              <a:rPr lang="en-US" altLang="en-US" dirty="0">
                <a:ea typeface="ＭＳ Ｐゴシック" charset="-128"/>
              </a:rPr>
              <a:t>Students had many opportunities to respond.</a:t>
            </a:r>
          </a:p>
          <a:p>
            <a:r>
              <a:rPr lang="en-US" altLang="en-US" dirty="0">
                <a:ea typeface="ＭＳ Ｐゴシック" charset="-128"/>
              </a:rPr>
              <a:t> </a:t>
            </a:r>
          </a:p>
          <a:p>
            <a:endParaRPr lang="en-US" altLang="en-US" dirty="0">
              <a:ea typeface="ＭＳ Ｐゴシック" charset="-128"/>
            </a:endParaRPr>
          </a:p>
          <a:p>
            <a:endParaRPr lang="en-US" altLang="en-US" dirty="0">
              <a:ea typeface="ＭＳ Ｐゴシック" charset="-128"/>
            </a:endParaRPr>
          </a:p>
          <a:p>
            <a:endParaRPr lang="en-US" altLang="en-US" dirty="0">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FB78540-1708-FB47-886A-1C50D1848251}" type="slidenum">
              <a:rPr lang="en-US" altLang="en-US">
                <a:latin typeface="Arial" charset="0"/>
              </a:rPr>
              <a:pPr>
                <a:spcBef>
                  <a:spcPct val="0"/>
                </a:spcBef>
              </a:pPr>
              <a:t>15</a:t>
            </a:fld>
            <a:endParaRPr lang="en-US" altLang="en-US" dirty="0">
              <a:latin typeface="Arial" charset="0"/>
            </a:endParaRPr>
          </a:p>
        </p:txBody>
      </p:sp>
    </p:spTree>
    <p:extLst>
      <p:ext uri="{BB962C8B-B14F-4D97-AF65-F5344CB8AC3E}">
        <p14:creationId xmlns:p14="http://schemas.microsoft.com/office/powerpoint/2010/main" val="111682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t>Still need to analyze difference between student in special education and general education.</a:t>
            </a:r>
          </a:p>
          <a:p>
            <a:endParaRPr lang="en-US" dirty="0"/>
          </a:p>
        </p:txBody>
      </p:sp>
      <p:sp>
        <p:nvSpPr>
          <p:cNvPr id="4" name="Slide Number Placeholder 3"/>
          <p:cNvSpPr>
            <a:spLocks noGrp="1"/>
          </p:cNvSpPr>
          <p:nvPr>
            <p:ph type="sldNum" sz="quarter" idx="10"/>
          </p:nvPr>
        </p:nvSpPr>
        <p:spPr/>
        <p:txBody>
          <a:bodyPr/>
          <a:lstStyle/>
          <a:p>
            <a:fld id="{20CE125B-BA82-4280-913E-50EB8F4281CC}" type="slidenum">
              <a:rPr lang="en-US" altLang="en-US" smtClean="0"/>
              <a:pPr/>
              <a:t>16</a:t>
            </a:fld>
            <a:endParaRPr lang="en-US" altLang="en-US" dirty="0"/>
          </a:p>
        </p:txBody>
      </p:sp>
    </p:spTree>
    <p:extLst>
      <p:ext uri="{BB962C8B-B14F-4D97-AF65-F5344CB8AC3E}">
        <p14:creationId xmlns:p14="http://schemas.microsoft.com/office/powerpoint/2010/main" val="204042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charset="-128"/>
              </a:rPr>
              <a:t>Candidates felt empowered that they could create change and be effective</a:t>
            </a:r>
          </a:p>
          <a:p>
            <a:endParaRPr lang="en-US" altLang="en-US" dirty="0">
              <a:ea typeface="ＭＳ Ｐゴシック" charset="-128"/>
            </a:endParaRPr>
          </a:p>
          <a:p>
            <a:r>
              <a:rPr lang="en-US" altLang="en-US" dirty="0">
                <a:ea typeface="ＭＳ Ｐゴシック" charset="-128"/>
              </a:rPr>
              <a:t>Collecting baseline data: What was helpful about this step of the intervention process?  Why? What was challenging? Why?</a:t>
            </a:r>
          </a:p>
          <a:p>
            <a:r>
              <a:rPr lang="en-US" altLang="en-US" dirty="0">
                <a:ea typeface="ＭＳ Ｐゴシック" charset="-128"/>
              </a:rPr>
              <a:t>How did you feel about collaborating with your classmates in discussing data and designing intervention? Challenges? Benefits? What do you think the impact of this was on your intervention and ultimately your students? </a:t>
            </a:r>
          </a:p>
          <a:p>
            <a:r>
              <a:rPr lang="en-US" altLang="en-US" dirty="0">
                <a:ea typeface="ＭＳ Ｐゴシック" charset="-128"/>
              </a:rPr>
              <a:t>Did the data you collected before and during intervention help you plan intervention? How so? Do you think you would use data like this in the future?</a:t>
            </a:r>
          </a:p>
          <a:p>
            <a:r>
              <a:rPr lang="en-US" altLang="en-US" dirty="0">
                <a:ea typeface="ＭＳ Ｐゴシック" charset="-128"/>
              </a:rPr>
              <a:t>What do you believe were the key elements to delivering your intervention?</a:t>
            </a:r>
          </a:p>
          <a:p>
            <a:r>
              <a:rPr lang="en-US" altLang="en-US" dirty="0">
                <a:ea typeface="ＭＳ Ｐゴシック" charset="-128"/>
              </a:rPr>
              <a:t>In class we discussed the following key components of intervention:  Which did you find we fairly easy to implement? Which were difficult?</a:t>
            </a:r>
          </a:p>
          <a:p>
            <a:r>
              <a:rPr lang="en-US" altLang="en-US" dirty="0">
                <a:ea typeface="ＭＳ Ｐゴシック" charset="-128"/>
              </a:rPr>
              <a:t>What was your overall take away from this process of implementing intervention</a:t>
            </a:r>
          </a:p>
          <a:p>
            <a:endParaRPr lang="en-US" altLang="en-US" dirty="0">
              <a:ea typeface="ＭＳ Ｐゴシック"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267FB31-4437-E04E-BD42-DB931C111BEC}" type="slidenum">
              <a:rPr lang="en-US" altLang="en-US">
                <a:latin typeface="Arial" charset="0"/>
              </a:rPr>
              <a:pPr>
                <a:spcBef>
                  <a:spcPct val="0"/>
                </a:spcBef>
              </a:pPr>
              <a:t>17</a:t>
            </a:fld>
            <a:endParaRPr lang="en-US" altLang="en-US" dirty="0">
              <a:latin typeface="Arial" charset="0"/>
            </a:endParaRPr>
          </a:p>
        </p:txBody>
      </p:sp>
    </p:spTree>
    <p:extLst>
      <p:ext uri="{BB962C8B-B14F-4D97-AF65-F5344CB8AC3E}">
        <p14:creationId xmlns:p14="http://schemas.microsoft.com/office/powerpoint/2010/main" val="400355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collect data in student teaching on HLPs (one being intervention) do not focus on this level of details in regards to intervention, how can we also collect this data…not overwhelm university supervisors and master teachers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we in agreement regarding what we see and therefore guide candidates similarly.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18</a:t>
            </a:fld>
            <a:endParaRPr lang="en-US" dirty="0"/>
          </a:p>
        </p:txBody>
      </p:sp>
    </p:spTree>
    <p:extLst>
      <p:ext uri="{BB962C8B-B14F-4D97-AF65-F5344CB8AC3E}">
        <p14:creationId xmlns:p14="http://schemas.microsoft.com/office/powerpoint/2010/main" val="168295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38100" y="5373689"/>
            <a:ext cx="1729317" cy="268287"/>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dirty="0"/>
          </a:p>
        </p:txBody>
      </p:sp>
      <p:sp>
        <p:nvSpPr>
          <p:cNvPr id="6" name="Slide Number Placeholder 5"/>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5C49DE0-5C94-40DB-85B0-64D75C5B71A9}" type="slidenum">
              <a:rPr lang="es-ES" altLang="en-US"/>
              <a:pPr/>
              <a:t>‹#›</a:t>
            </a:fld>
            <a:endParaRPr lang="es-ES" altLang="en-US" dirty="0"/>
          </a:p>
        </p:txBody>
      </p:sp>
    </p:spTree>
    <p:extLst>
      <p:ext uri="{BB962C8B-B14F-4D97-AF65-F5344CB8AC3E}">
        <p14:creationId xmlns:p14="http://schemas.microsoft.com/office/powerpoint/2010/main" val="173750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52" r:id="rId4"/>
    <p:sldLayoutId id="2147483654" r:id="rId5"/>
    <p:sldLayoutId id="2147483655" r:id="rId6"/>
    <p:sldLayoutId id="2147483662" r:id="rId7"/>
    <p:sldLayoutId id="2147483671" r:id="rId8"/>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dirty="0"/>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31592"/>
            <a:ext cx="10515600" cy="1325563"/>
          </a:xfrm>
        </p:spPr>
        <p:txBody>
          <a:bodyPr>
            <a:normAutofit fontScale="90000"/>
          </a:bodyPr>
          <a:lstStyle/>
          <a:p>
            <a:pPr fontAlgn="base"/>
            <a:r>
              <a:rPr lang="en-US" dirty="0"/>
              <a:t>Improving teacher preparation from within: Using data to validate and improve practice-based preparation opportunities</a:t>
            </a:r>
          </a:p>
        </p:txBody>
      </p:sp>
    </p:spTree>
    <p:extLst>
      <p:ext uri="{BB962C8B-B14F-4D97-AF65-F5344CB8AC3E}">
        <p14:creationId xmlns:p14="http://schemas.microsoft.com/office/powerpoint/2010/main" val="17201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CSU Long Beach</a:t>
            </a:r>
            <a:br>
              <a:rPr lang="en-US" dirty="0"/>
            </a:br>
            <a:r>
              <a:rPr lang="en-US" dirty="0"/>
              <a:t>Dr. Cara Richards-TuTor</a:t>
            </a:r>
          </a:p>
        </p:txBody>
      </p:sp>
    </p:spTree>
    <p:extLst>
      <p:ext uri="{BB962C8B-B14F-4D97-AF65-F5344CB8AC3E}">
        <p14:creationId xmlns:p14="http://schemas.microsoft.com/office/powerpoint/2010/main" val="336271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ln>
            <a:miter lim="800000"/>
            <a:headEnd/>
            <a:tailEnd/>
          </a:ln>
        </p:spPr>
        <p:txBody>
          <a:bodyPr>
            <a:normAutofit/>
          </a:bodyPr>
          <a:lstStyle/>
          <a:p>
            <a:r>
              <a:rPr lang="en-US" altLang="en-US" sz="4000" dirty="0"/>
              <a:t>CSU Long Beach</a:t>
            </a:r>
            <a:br>
              <a:rPr lang="en-US" altLang="en-US" sz="4000" dirty="0"/>
            </a:br>
            <a:r>
              <a:rPr lang="en-US" altLang="en-US" sz="4000" dirty="0"/>
              <a:t>Urban Dual Credential Program</a:t>
            </a:r>
          </a:p>
        </p:txBody>
      </p:sp>
      <p:sp>
        <p:nvSpPr>
          <p:cNvPr id="20482" name="Content Placeholder 2"/>
          <p:cNvSpPr>
            <a:spLocks noGrp="1"/>
          </p:cNvSpPr>
          <p:nvPr>
            <p:ph idx="1"/>
          </p:nvPr>
        </p:nvSpPr>
        <p:spPr/>
        <p:txBody>
          <a:bodyPr>
            <a:normAutofit/>
          </a:bodyPr>
          <a:lstStyle/>
          <a:p>
            <a:r>
              <a:rPr lang="en-US" altLang="en-US" sz="3200" dirty="0"/>
              <a:t>Two year clinical residency-like program</a:t>
            </a:r>
          </a:p>
          <a:p>
            <a:r>
              <a:rPr lang="en-US" altLang="en-US" sz="3200" dirty="0"/>
              <a:t>Earn both elementary and education specialist credential</a:t>
            </a:r>
          </a:p>
          <a:p>
            <a:r>
              <a:rPr lang="en-US" altLang="en-US" sz="3200" dirty="0"/>
              <a:t>Undergraduate and post-bac options</a:t>
            </a:r>
          </a:p>
          <a:p>
            <a:r>
              <a:rPr lang="en-US" altLang="en-US" sz="3200" dirty="0"/>
              <a:t>Grounded in MTSS Framework</a:t>
            </a:r>
          </a:p>
          <a:p>
            <a:r>
              <a:rPr lang="en-US" altLang="en-US" sz="3200" dirty="0"/>
              <a:t>Strong Partnerships with school districts and schools</a:t>
            </a:r>
          </a:p>
          <a:p>
            <a:endParaRPr lang="en-US" altLang="en-US" sz="3200" dirty="0"/>
          </a:p>
        </p:txBody>
      </p:sp>
    </p:spTree>
    <p:extLst>
      <p:ext uri="{BB962C8B-B14F-4D97-AF65-F5344CB8AC3E}">
        <p14:creationId xmlns:p14="http://schemas.microsoft.com/office/powerpoint/2010/main" val="252462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A20F-DA03-5341-8FDE-16A4B6BEDE6A}"/>
              </a:ext>
            </a:extLst>
          </p:cNvPr>
          <p:cNvSpPr>
            <a:spLocks noGrp="1"/>
          </p:cNvSpPr>
          <p:nvPr>
            <p:ph type="title"/>
          </p:nvPr>
        </p:nvSpPr>
        <p:spPr/>
        <p:txBody>
          <a:bodyPr/>
          <a:lstStyle/>
          <a:p>
            <a:r>
              <a:rPr lang="en-US" dirty="0"/>
              <a:t>HLPs Addressed</a:t>
            </a:r>
          </a:p>
        </p:txBody>
      </p:sp>
      <p:sp>
        <p:nvSpPr>
          <p:cNvPr id="3" name="Content Placeholder 2">
            <a:extLst>
              <a:ext uri="{FF2B5EF4-FFF2-40B4-BE49-F238E27FC236}">
                <a16:creationId xmlns:a16="http://schemas.microsoft.com/office/drawing/2014/main" id="{87E26920-F7FA-9242-9BBD-1B54EACDF3B2}"/>
              </a:ext>
            </a:extLst>
          </p:cNvPr>
          <p:cNvSpPr>
            <a:spLocks noGrp="1"/>
          </p:cNvSpPr>
          <p:nvPr>
            <p:ph idx="1"/>
          </p:nvPr>
        </p:nvSpPr>
        <p:spPr>
          <a:xfrm>
            <a:off x="838200" y="1690688"/>
            <a:ext cx="10515600" cy="4680682"/>
          </a:xfrm>
        </p:spPr>
        <p:txBody>
          <a:bodyPr>
            <a:normAutofit fontScale="85000" lnSpcReduction="10000"/>
          </a:bodyPr>
          <a:lstStyle/>
          <a:p>
            <a:pPr lvl="0"/>
            <a:r>
              <a:rPr lang="en-US" dirty="0"/>
              <a:t>HLP #1:  Collaborate with professionals to increase student success</a:t>
            </a:r>
          </a:p>
          <a:p>
            <a:pPr lvl="0"/>
            <a:r>
              <a:rPr lang="en-US" dirty="0"/>
              <a:t>HLP #6: Use student assessment data, analyze instructional practices, and make necessary adjustments that improve student learning</a:t>
            </a:r>
          </a:p>
          <a:p>
            <a:pPr lvl="0"/>
            <a:r>
              <a:rPr lang="en-US" dirty="0"/>
              <a:t>HLP #12: Systematically design instruction toward a specific learning goal</a:t>
            </a:r>
          </a:p>
          <a:p>
            <a:pPr lvl="0"/>
            <a:r>
              <a:rPr lang="en-US" dirty="0"/>
              <a:t>HLP #16: Use explicit instruction</a:t>
            </a:r>
          </a:p>
          <a:p>
            <a:r>
              <a:rPr lang="en-US" dirty="0"/>
              <a:t>HLP #20: Provide intensive instruction</a:t>
            </a:r>
          </a:p>
          <a:p>
            <a:pPr lvl="0"/>
            <a:r>
              <a:rPr lang="en-US" dirty="0"/>
              <a:t>HLP #22: Provide positive and constructive feedback to guide students’ learning and behavior</a:t>
            </a:r>
          </a:p>
          <a:p>
            <a:endParaRPr lang="en-US" dirty="0"/>
          </a:p>
        </p:txBody>
      </p:sp>
    </p:spTree>
    <p:extLst>
      <p:ext uri="{BB962C8B-B14F-4D97-AF65-F5344CB8AC3E}">
        <p14:creationId xmlns:p14="http://schemas.microsoft.com/office/powerpoint/2010/main" val="161459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9186-F8AB-114B-BA94-190CCA0CA67F}"/>
              </a:ext>
            </a:extLst>
          </p:cNvPr>
          <p:cNvSpPr>
            <a:spLocks noGrp="1"/>
          </p:cNvSpPr>
          <p:nvPr>
            <p:ph type="title"/>
          </p:nvPr>
        </p:nvSpPr>
        <p:spPr>
          <a:xfrm>
            <a:off x="838200" y="222739"/>
            <a:ext cx="10515600" cy="1066800"/>
          </a:xfrm>
        </p:spPr>
        <p:txBody>
          <a:bodyPr>
            <a:normAutofit fontScale="90000"/>
          </a:bodyPr>
          <a:lstStyle/>
          <a:p>
            <a:r>
              <a:rPr lang="en-US" dirty="0"/>
              <a:t>Example of One Practice Based Opportunity: </a:t>
            </a:r>
            <a:br>
              <a:rPr lang="en-US" dirty="0"/>
            </a:br>
            <a:r>
              <a:rPr lang="en-US" dirty="0"/>
              <a:t>Tier 2/Tier 3 Intervention</a:t>
            </a:r>
            <a:br>
              <a:rPr lang="en-US" dirty="0"/>
            </a:br>
            <a:endParaRPr lang="en-US" dirty="0"/>
          </a:p>
        </p:txBody>
      </p:sp>
      <p:graphicFrame>
        <p:nvGraphicFramePr>
          <p:cNvPr id="5" name="Content Placeholder 5">
            <a:extLst>
              <a:ext uri="{FF2B5EF4-FFF2-40B4-BE49-F238E27FC236}">
                <a16:creationId xmlns:a16="http://schemas.microsoft.com/office/drawing/2014/main" id="{E9BAFF9F-6E4D-3C42-8CEF-572BE8E717AD}"/>
              </a:ext>
            </a:extLst>
          </p:cNvPr>
          <p:cNvGraphicFramePr>
            <a:graphicFrameLocks noGrp="1"/>
          </p:cNvGraphicFramePr>
          <p:nvPr>
            <p:ph idx="1"/>
            <p:extLst>
              <p:ext uri="{D42A27DB-BD31-4B8C-83A1-F6EECF244321}">
                <p14:modId xmlns:p14="http://schemas.microsoft.com/office/powerpoint/2010/main" val="1002081618"/>
              </p:ext>
            </p:extLst>
          </p:nvPr>
        </p:nvGraphicFramePr>
        <p:xfrm>
          <a:off x="304801" y="1383323"/>
          <a:ext cx="11723076" cy="5349052"/>
        </p:xfrm>
        <a:graphic>
          <a:graphicData uri="http://schemas.openxmlformats.org/drawingml/2006/table">
            <a:tbl>
              <a:tblPr firstRow="1" bandRow="1">
                <a:tableStyleId>{5C22544A-7EE6-4342-B048-85BDC9FD1C3A}</a:tableStyleId>
              </a:tblPr>
              <a:tblGrid>
                <a:gridCol w="2930769">
                  <a:extLst>
                    <a:ext uri="{9D8B030D-6E8A-4147-A177-3AD203B41FA5}">
                      <a16:colId xmlns:a16="http://schemas.microsoft.com/office/drawing/2014/main" val="2110666018"/>
                    </a:ext>
                  </a:extLst>
                </a:gridCol>
                <a:gridCol w="2930769">
                  <a:extLst>
                    <a:ext uri="{9D8B030D-6E8A-4147-A177-3AD203B41FA5}">
                      <a16:colId xmlns:a16="http://schemas.microsoft.com/office/drawing/2014/main" val="3901014548"/>
                    </a:ext>
                  </a:extLst>
                </a:gridCol>
                <a:gridCol w="2930769">
                  <a:extLst>
                    <a:ext uri="{9D8B030D-6E8A-4147-A177-3AD203B41FA5}">
                      <a16:colId xmlns:a16="http://schemas.microsoft.com/office/drawing/2014/main" val="2619814725"/>
                    </a:ext>
                  </a:extLst>
                </a:gridCol>
                <a:gridCol w="2930769">
                  <a:extLst>
                    <a:ext uri="{9D8B030D-6E8A-4147-A177-3AD203B41FA5}">
                      <a16:colId xmlns:a16="http://schemas.microsoft.com/office/drawing/2014/main" val="492633574"/>
                    </a:ext>
                  </a:extLst>
                </a:gridCol>
              </a:tblGrid>
              <a:tr h="517663">
                <a:tc>
                  <a:txBody>
                    <a:bodyPr/>
                    <a:lstStyle/>
                    <a:p>
                      <a:pPr algn="ctr"/>
                      <a:r>
                        <a:rPr lang="en-US" sz="1800" dirty="0"/>
                        <a:t>Year 1, Semester 1</a:t>
                      </a:r>
                    </a:p>
                    <a:p>
                      <a:pPr algn="ctr"/>
                      <a:r>
                        <a:rPr lang="en-US" sz="1800" dirty="0"/>
                        <a:t>(Clinical Practice 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bg1"/>
                          </a:solidFill>
                        </a:rPr>
                        <a:t>Year 1, Semester 2</a:t>
                      </a:r>
                    </a:p>
                    <a:p>
                      <a:pPr algn="ctr"/>
                      <a:r>
                        <a:rPr lang="en-US" sz="1800" dirty="0">
                          <a:solidFill>
                            <a:schemeClr val="bg1"/>
                          </a:solidFill>
                        </a:rPr>
                        <a:t>(Clinical Practice Rounds)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bg1"/>
                          </a:solidFill>
                        </a:rPr>
                        <a:t>Year 2, Semester 3</a:t>
                      </a:r>
                    </a:p>
                    <a:p>
                      <a:pPr algn="ctr"/>
                      <a:r>
                        <a:rPr lang="en-US" sz="1800" dirty="0">
                          <a:solidFill>
                            <a:schemeClr val="bg1"/>
                          </a:solidFill>
                        </a:rPr>
                        <a:t>(Student Teaching)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bg1"/>
                          </a:solidFill>
                        </a:rPr>
                        <a:t>Year 2, Semester 4</a:t>
                      </a:r>
                    </a:p>
                    <a:p>
                      <a:pPr algn="ctr"/>
                      <a:r>
                        <a:rPr lang="en-US" sz="1800" dirty="0">
                          <a:solidFill>
                            <a:schemeClr val="bg1"/>
                          </a:solidFill>
                        </a:rPr>
                        <a:t>(Student Teaching)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759026"/>
                  </a:ext>
                </a:extLst>
              </a:tr>
              <a:tr h="1322564">
                <a:tc>
                  <a:txBody>
                    <a:bodyPr/>
                    <a:lstStyle/>
                    <a:p>
                      <a:pPr marL="285750" indent="-285750">
                        <a:buFont typeface="Arial" panose="020B0604020202020204" pitchFamily="34" charset="0"/>
                        <a:buChar char="•"/>
                      </a:pPr>
                      <a:r>
                        <a:rPr lang="en-US" sz="1800" dirty="0"/>
                        <a:t>Collaboratively develop two tier 1 lessons with input from classroom teachers and faculty using lesson study approach</a:t>
                      </a:r>
                    </a:p>
                    <a:p>
                      <a:pPr marL="285750" indent="-285750">
                        <a:buFont typeface="Arial" panose="020B0604020202020204" pitchFamily="34" charset="0"/>
                        <a:buChar char="•"/>
                      </a:pPr>
                      <a:r>
                        <a:rPr lang="en-US" sz="1800" dirty="0"/>
                        <a:t>Teach lessons and receive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800" dirty="0"/>
                        <a:t>Coursework in assessment and literacy (intervention)</a:t>
                      </a:r>
                    </a:p>
                    <a:p>
                      <a:pPr marL="342900" indent="-342900">
                        <a:buFont typeface="Arial" panose="020B0604020202020204" pitchFamily="34" charset="0"/>
                        <a:buChar char="•"/>
                      </a:pPr>
                      <a:r>
                        <a:rPr lang="en-US" sz="1800" dirty="0"/>
                        <a:t>Collaboratively plan with “grade level team” small group intervention instruction for tiers 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1800" dirty="0"/>
                        <a:t>Coursework in Mathematics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Collaboratively plan with “grade level team” small group intervention instruction for tiers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High leverage practices checklist for student teaching</a:t>
                      </a:r>
                    </a:p>
                    <a:p>
                      <a:pPr marL="342900" indent="-342900">
                        <a:buFont typeface="Arial" panose="020B0604020202020204" pitchFamily="34" charset="0"/>
                        <a:buChar char="•"/>
                      </a:pPr>
                      <a:r>
                        <a:rPr lang="en-US" sz="1800" dirty="0"/>
                        <a:t>Apply intervention in ”true context”, not for a course assignment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1874894"/>
                  </a:ext>
                </a:extLst>
              </a:tr>
              <a:tr h="2697292">
                <a:tc>
                  <a:txBody>
                    <a:bodyPr/>
                    <a:lstStyle/>
                    <a:p>
                      <a:pPr marL="342900" indent="-342900">
                        <a:buFont typeface="Arial" panose="020B0604020202020204" pitchFamily="34" charset="0"/>
                        <a:buChar char="•"/>
                      </a:pPr>
                      <a:r>
                        <a:rPr lang="en-US" sz="1800" dirty="0"/>
                        <a:t>First lesson: Basic comprehension skill, e.g., main idea</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Second lesson: More complex comprehension skill, e.g., compare and contrast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Critical Content: Reading (PA, phonics, fluency, vocabulary or comprehension)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Critical Pedagogy: data-driven decision decision making; intervention—direct instruction, corrective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Critical Content: Mathematics (number sense, word problems, algebra)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t>Critical Pedagogy: data-driven decision decision making; intervention—direct instruction, corrective 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marL="342900" indent="-342900">
                        <a:buFont typeface="Arial" panose="020B0604020202020204" pitchFamily="34" charset="0"/>
                        <a:buChar cha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extLst>
                  <a:ext uri="{0D108BD9-81ED-4DB2-BD59-A6C34878D82A}">
                    <a16:rowId xmlns:a16="http://schemas.microsoft.com/office/drawing/2014/main" val="1235134454"/>
                  </a:ext>
                </a:extLst>
              </a:tr>
            </a:tbl>
          </a:graphicData>
        </a:graphic>
      </p:graphicFrame>
    </p:spTree>
    <p:extLst>
      <p:ext uri="{BB962C8B-B14F-4D97-AF65-F5344CB8AC3E}">
        <p14:creationId xmlns:p14="http://schemas.microsoft.com/office/powerpoint/2010/main" val="382413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536A-69BC-D649-82A3-662C3D0007A8}"/>
              </a:ext>
            </a:extLst>
          </p:cNvPr>
          <p:cNvSpPr>
            <a:spLocks noGrp="1"/>
          </p:cNvSpPr>
          <p:nvPr>
            <p:ph type="title"/>
          </p:nvPr>
        </p:nvSpPr>
        <p:spPr>
          <a:xfrm>
            <a:off x="685800" y="2322879"/>
            <a:ext cx="10515600" cy="1325563"/>
          </a:xfrm>
        </p:spPr>
        <p:txBody>
          <a:bodyPr/>
          <a:lstStyle/>
          <a:p>
            <a:r>
              <a:rPr lang="en-US" dirty="0"/>
              <a:t>Data Collected to inform revisions</a:t>
            </a:r>
          </a:p>
        </p:txBody>
      </p:sp>
    </p:spTree>
    <p:extLst>
      <p:ext uri="{BB962C8B-B14F-4D97-AF65-F5344CB8AC3E}">
        <p14:creationId xmlns:p14="http://schemas.microsoft.com/office/powerpoint/2010/main" val="404649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38200" y="365125"/>
            <a:ext cx="10515600" cy="748567"/>
          </a:xfrm>
          <a:ln>
            <a:miter lim="800000"/>
            <a:headEnd/>
            <a:tailEnd/>
          </a:ln>
        </p:spPr>
        <p:txBody>
          <a:bodyPr/>
          <a:lstStyle/>
          <a:p>
            <a:r>
              <a:rPr lang="en-US" altLang="en-US" dirty="0"/>
              <a:t>Fidelity Data: 2 years</a:t>
            </a:r>
          </a:p>
        </p:txBody>
      </p:sp>
      <p:sp>
        <p:nvSpPr>
          <p:cNvPr id="28674" name="Content Placeholder 2"/>
          <p:cNvSpPr>
            <a:spLocks noGrp="1"/>
          </p:cNvSpPr>
          <p:nvPr>
            <p:ph idx="1"/>
          </p:nvPr>
        </p:nvSpPr>
        <p:spPr>
          <a:xfrm>
            <a:off x="838200" y="1301262"/>
            <a:ext cx="10515600" cy="4758575"/>
          </a:xfrm>
        </p:spPr>
        <p:txBody>
          <a:bodyPr/>
          <a:lstStyle/>
          <a:p>
            <a:r>
              <a:rPr lang="en-US" altLang="en-US" dirty="0"/>
              <a:t>Observation Protocol: modeling, many opportunities to respond, praise, corrective feedback</a:t>
            </a:r>
          </a:p>
          <a:p>
            <a:r>
              <a:rPr lang="en-US" altLang="en-US" dirty="0"/>
              <a:t>Observed at least 20% of lessons</a:t>
            </a:r>
          </a:p>
          <a:p>
            <a:r>
              <a:rPr lang="en-US" altLang="en-US" dirty="0"/>
              <a:t>Average fidelity scores from first intervention experience=93%  Year 1: 82%-100%, Year 2: 71%-100%</a:t>
            </a:r>
          </a:p>
          <a:p>
            <a:r>
              <a:rPr lang="en-US" altLang="en-US" dirty="0"/>
              <a:t>Almost all candidates improved to 100% by end of first intervention practice opportunity (4 weeks, 8 intervention lessons)</a:t>
            </a:r>
          </a:p>
        </p:txBody>
      </p:sp>
    </p:spTree>
    <p:extLst>
      <p:ext uri="{BB962C8B-B14F-4D97-AF65-F5344CB8AC3E}">
        <p14:creationId xmlns:p14="http://schemas.microsoft.com/office/powerpoint/2010/main" val="339922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ln>
            <a:miter lim="800000"/>
            <a:headEnd/>
            <a:tailEnd/>
          </a:ln>
        </p:spPr>
        <p:txBody>
          <a:bodyPr/>
          <a:lstStyle/>
          <a:p>
            <a:r>
              <a:rPr lang="en-US" altLang="en-US" dirty="0"/>
              <a:t>K-5 Student data</a:t>
            </a:r>
          </a:p>
        </p:txBody>
      </p:sp>
      <p:sp>
        <p:nvSpPr>
          <p:cNvPr id="30722" name="Content Placeholder 2"/>
          <p:cNvSpPr>
            <a:spLocks noGrp="1"/>
          </p:cNvSpPr>
          <p:nvPr>
            <p:ph idx="1"/>
          </p:nvPr>
        </p:nvSpPr>
        <p:spPr>
          <a:xfrm>
            <a:off x="1195754" y="1690688"/>
            <a:ext cx="8675077" cy="4982048"/>
          </a:xfrm>
        </p:spPr>
        <p:txBody>
          <a:bodyPr/>
          <a:lstStyle/>
          <a:p>
            <a:r>
              <a:rPr lang="en-US" altLang="en-US" dirty="0"/>
              <a:t>88 percent of K-5 students in intervention made growth on at least one target skill from DIBELS assessments (reading).</a:t>
            </a:r>
          </a:p>
          <a:p>
            <a:r>
              <a:rPr lang="en-US" altLang="en-US" dirty="0"/>
              <a:t>Younger students (K-1) made more growth than older students (2-5). </a:t>
            </a:r>
          </a:p>
        </p:txBody>
      </p:sp>
    </p:spTree>
    <p:extLst>
      <p:ext uri="{BB962C8B-B14F-4D97-AF65-F5344CB8AC3E}">
        <p14:creationId xmlns:p14="http://schemas.microsoft.com/office/powerpoint/2010/main" val="328267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ln>
            <a:miter lim="800000"/>
            <a:headEnd/>
            <a:tailEnd/>
          </a:ln>
        </p:spPr>
        <p:txBody>
          <a:bodyPr/>
          <a:lstStyle/>
          <a:p>
            <a:r>
              <a:rPr lang="en-US" altLang="en-US" dirty="0"/>
              <a:t>Candidate Interviews</a:t>
            </a:r>
          </a:p>
        </p:txBody>
      </p:sp>
      <p:sp>
        <p:nvSpPr>
          <p:cNvPr id="31746" name="Content Placeholder 2"/>
          <p:cNvSpPr>
            <a:spLocks noGrp="1"/>
          </p:cNvSpPr>
          <p:nvPr>
            <p:ph idx="1"/>
          </p:nvPr>
        </p:nvSpPr>
        <p:spPr>
          <a:xfrm>
            <a:off x="1317137" y="1906292"/>
            <a:ext cx="9717656" cy="4951708"/>
          </a:xfrm>
        </p:spPr>
        <p:txBody>
          <a:bodyPr>
            <a:normAutofit/>
          </a:bodyPr>
          <a:lstStyle/>
          <a:p>
            <a:pPr marL="228600" lvl="1" indent="-214313"/>
            <a:r>
              <a:rPr lang="en-US" altLang="en-US" sz="3200" dirty="0"/>
              <a:t>Data helped individualize intervention</a:t>
            </a:r>
          </a:p>
          <a:p>
            <a:pPr marL="228600" lvl="1" indent="-214313"/>
            <a:r>
              <a:rPr lang="en-US" altLang="en-US" sz="3200" dirty="0"/>
              <a:t>Collaborating with classmates helped get ideas to use for my students</a:t>
            </a:r>
          </a:p>
          <a:p>
            <a:pPr marL="228600" lvl="1" indent="-214313"/>
            <a:r>
              <a:rPr lang="en-US" altLang="en-US" sz="3200" dirty="0"/>
              <a:t>Individualizing the intervention allowed me to meet students’ needs</a:t>
            </a:r>
          </a:p>
          <a:p>
            <a:pPr marL="228600" lvl="1" indent="-214313"/>
            <a:r>
              <a:rPr lang="en-US" altLang="en-US" sz="3200" dirty="0"/>
              <a:t>Conducting the intervention helped us to feel we were making a difference and helping students succeed</a:t>
            </a:r>
          </a:p>
        </p:txBody>
      </p:sp>
    </p:spTree>
    <p:extLst>
      <p:ext uri="{BB962C8B-B14F-4D97-AF65-F5344CB8AC3E}">
        <p14:creationId xmlns:p14="http://schemas.microsoft.com/office/powerpoint/2010/main" val="339857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05B9-B82E-2040-B4B4-43406F97749D}"/>
              </a:ext>
            </a:extLst>
          </p:cNvPr>
          <p:cNvSpPr>
            <a:spLocks noGrp="1"/>
          </p:cNvSpPr>
          <p:nvPr>
            <p:ph type="title"/>
          </p:nvPr>
        </p:nvSpPr>
        <p:spPr/>
        <p:txBody>
          <a:bodyPr/>
          <a:lstStyle/>
          <a:p>
            <a:r>
              <a:rPr lang="en-US" dirty="0"/>
              <a:t>Further Considerations for Program Improvement</a:t>
            </a:r>
          </a:p>
        </p:txBody>
      </p:sp>
      <p:sp>
        <p:nvSpPr>
          <p:cNvPr id="3" name="Content Placeholder 2">
            <a:extLst>
              <a:ext uri="{FF2B5EF4-FFF2-40B4-BE49-F238E27FC236}">
                <a16:creationId xmlns:a16="http://schemas.microsoft.com/office/drawing/2014/main" id="{9127FF80-96CC-2A47-A40C-28E25CAEDF47}"/>
              </a:ext>
            </a:extLst>
          </p:cNvPr>
          <p:cNvSpPr>
            <a:spLocks noGrp="1"/>
          </p:cNvSpPr>
          <p:nvPr>
            <p:ph idx="1"/>
          </p:nvPr>
        </p:nvSpPr>
        <p:spPr/>
        <p:txBody>
          <a:bodyPr>
            <a:normAutofit lnSpcReduction="10000"/>
          </a:bodyPr>
          <a:lstStyle/>
          <a:p>
            <a:r>
              <a:rPr lang="en-US" dirty="0"/>
              <a:t>Consider collecting same data for math intervention, but there are issues.</a:t>
            </a:r>
          </a:p>
          <a:p>
            <a:r>
              <a:rPr lang="en-US" dirty="0"/>
              <a:t>Consider reliability across master teachers and university faculty related to intervention for the purpose of professional consensus and feedback</a:t>
            </a:r>
          </a:p>
          <a:p>
            <a:r>
              <a:rPr lang="en-US" dirty="0"/>
              <a:t>Develop/use a data guide to more strategically help candidates make decisions about instruction during collaborative team time (if school site uses one that directly aligns).</a:t>
            </a:r>
          </a:p>
        </p:txBody>
      </p:sp>
    </p:spTree>
    <p:extLst>
      <p:ext uri="{BB962C8B-B14F-4D97-AF65-F5344CB8AC3E}">
        <p14:creationId xmlns:p14="http://schemas.microsoft.com/office/powerpoint/2010/main" val="387361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462" y="5183187"/>
            <a:ext cx="10515600" cy="1325563"/>
          </a:xfrm>
        </p:spPr>
        <p:txBody>
          <a:bodyPr/>
          <a:lstStyle/>
          <a:p>
            <a:r>
              <a:rPr lang="en-US" dirty="0"/>
              <a:t>KENT STATE UNIVERSITY</a:t>
            </a:r>
            <a:br>
              <a:rPr lang="en-US" dirty="0"/>
            </a:br>
            <a:r>
              <a:rPr lang="en-US" dirty="0"/>
              <a:t>Dr. BRIAN R. BARBER</a:t>
            </a:r>
          </a:p>
        </p:txBody>
      </p:sp>
    </p:spTree>
    <p:extLst>
      <p:ext uri="{BB962C8B-B14F-4D97-AF65-F5344CB8AC3E}">
        <p14:creationId xmlns:p14="http://schemas.microsoft.com/office/powerpoint/2010/main" val="320045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B659-2C6F-C342-B700-77EFD4807576}"/>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1FFB1884-E71D-1448-8D71-07A2F2CF1CCC}"/>
              </a:ext>
            </a:extLst>
          </p:cNvPr>
          <p:cNvSpPr>
            <a:spLocks noGrp="1"/>
          </p:cNvSpPr>
          <p:nvPr>
            <p:ph idx="1"/>
          </p:nvPr>
        </p:nvSpPr>
        <p:spPr/>
        <p:txBody>
          <a:bodyPr/>
          <a:lstStyle/>
          <a:p>
            <a:r>
              <a:rPr lang="en-US" dirty="0"/>
              <a:t>Mary T. Brownell, CEEDAR Director, University of Florida</a:t>
            </a:r>
          </a:p>
          <a:p>
            <a:r>
              <a:rPr lang="en-US" dirty="0"/>
              <a:t>Amber Benedict, University of Florida</a:t>
            </a:r>
          </a:p>
          <a:p>
            <a:r>
              <a:rPr lang="en-US" dirty="0"/>
              <a:t>Melinda Leko, Chair, University of Wisconsin Madison</a:t>
            </a:r>
          </a:p>
          <a:p>
            <a:r>
              <a:rPr lang="en-US" dirty="0"/>
              <a:t>Cara Richards-Tutor, California State University at Long Beach</a:t>
            </a:r>
          </a:p>
          <a:p>
            <a:r>
              <a:rPr lang="en-US" dirty="0"/>
              <a:t>Brian Barber, Kent State University</a:t>
            </a:r>
          </a:p>
        </p:txBody>
      </p:sp>
    </p:spTree>
    <p:extLst>
      <p:ext uri="{BB962C8B-B14F-4D97-AF65-F5344CB8AC3E}">
        <p14:creationId xmlns:p14="http://schemas.microsoft.com/office/powerpoint/2010/main" val="385320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D904-33CC-884D-A803-937D0D35FE7B}"/>
              </a:ext>
            </a:extLst>
          </p:cNvPr>
          <p:cNvSpPr>
            <a:spLocks noGrp="1"/>
          </p:cNvSpPr>
          <p:nvPr>
            <p:ph type="title"/>
          </p:nvPr>
        </p:nvSpPr>
        <p:spPr>
          <a:xfrm>
            <a:off x="5611090" y="365125"/>
            <a:ext cx="6428510" cy="1484661"/>
          </a:xfrm>
        </p:spPr>
        <p:txBody>
          <a:bodyPr anchor="t">
            <a:noAutofit/>
          </a:bodyPr>
          <a:lstStyle/>
          <a:p>
            <a:pPr algn="l"/>
            <a:r>
              <a:rPr lang="en-US" sz="2400" b="1" dirty="0">
                <a:solidFill>
                  <a:srgbClr val="002060"/>
                </a:solidFill>
                <a:latin typeface="Helvetica Neue" charset="0"/>
                <a:ea typeface="Helvetica Neue" charset="0"/>
                <a:cs typeface="Helvetica Neue" charset="0"/>
              </a:rPr>
              <a:t>School-University Partnerships to Promote Ongoing and Reciprocal Training in Effective Classroom Management</a:t>
            </a:r>
          </a:p>
        </p:txBody>
      </p:sp>
      <p:pic>
        <p:nvPicPr>
          <p:cNvPr id="4" name="Content Placeholder 3" descr="Project Support logo"/>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7862" y="365125"/>
            <a:ext cx="5006247" cy="1484661"/>
          </a:xfrm>
          <a:effectLst>
            <a:outerShdw blurRad="50800" dist="76200" dir="2700000" algn="tl" rotWithShape="0">
              <a:prstClr val="black">
                <a:alpha val="40000"/>
              </a:prstClr>
            </a:outerShdw>
          </a:effectLst>
        </p:spPr>
      </p:pic>
      <p:sp>
        <p:nvSpPr>
          <p:cNvPr id="5" name="Rectangle 4"/>
          <p:cNvSpPr/>
          <p:nvPr/>
        </p:nvSpPr>
        <p:spPr>
          <a:xfrm>
            <a:off x="410818" y="2070584"/>
            <a:ext cx="11370364" cy="4037003"/>
          </a:xfrm>
          <a:prstGeom prst="rect">
            <a:avLst/>
          </a:prstGeom>
        </p:spPr>
        <p:txBody>
          <a:bodyPr wrap="square">
            <a:spAutoFit/>
          </a:bodyPr>
          <a:lstStyle/>
          <a:p>
            <a:pPr>
              <a:spcBef>
                <a:spcPts val="500"/>
              </a:spcBef>
            </a:pPr>
            <a:r>
              <a:rPr lang="en-US" sz="2400" dirty="0">
                <a:solidFill>
                  <a:srgbClr val="002060"/>
                </a:solidFill>
                <a:latin typeface="Helvetica Neue" charset="0"/>
                <a:ea typeface="Helvetica Neue" charset="0"/>
                <a:cs typeface="Helvetica Neue" charset="0"/>
              </a:rPr>
              <a:t>Project funded by the Ohio Dean’s Compact on Exceptional Children</a:t>
            </a:r>
          </a:p>
          <a:p>
            <a:pPr>
              <a:spcBef>
                <a:spcPts val="500"/>
              </a:spcBef>
            </a:pPr>
            <a:br>
              <a:rPr lang="en-US" sz="2400" dirty="0">
                <a:solidFill>
                  <a:srgbClr val="002060"/>
                </a:solidFill>
                <a:latin typeface="Helvetica Neue" charset="0"/>
                <a:ea typeface="Helvetica Neue" charset="0"/>
                <a:cs typeface="Helvetica Neue" charset="0"/>
              </a:rPr>
            </a:br>
            <a:r>
              <a:rPr lang="en-US" sz="2400" dirty="0">
                <a:solidFill>
                  <a:srgbClr val="002060"/>
                </a:solidFill>
                <a:latin typeface="Helvetica Neue" charset="0"/>
                <a:ea typeface="Helvetica Neue" charset="0"/>
                <a:cs typeface="Helvetica Neue" charset="0"/>
              </a:rPr>
              <a:t>Establish partnerships for teacher preparation through university-public school partnerships as contexts for mutually beneficial learning, or “</a:t>
            </a:r>
            <a:r>
              <a:rPr lang="en-US" sz="2400" b="1" dirty="0">
                <a:solidFill>
                  <a:srgbClr val="002060"/>
                </a:solidFill>
                <a:latin typeface="Helvetica Neue" charset="0"/>
                <a:ea typeface="Helvetica Neue" charset="0"/>
                <a:cs typeface="Helvetica Neue" charset="0"/>
              </a:rPr>
              <a:t>simultaneous renewal</a:t>
            </a:r>
            <a:r>
              <a:rPr lang="en-US" sz="2400" dirty="0">
                <a:solidFill>
                  <a:srgbClr val="002060"/>
                </a:solidFill>
                <a:latin typeface="Helvetica Neue" charset="0"/>
                <a:ea typeface="Helvetica Neue" charset="0"/>
                <a:cs typeface="Helvetica Neue" charset="0"/>
              </a:rPr>
              <a:t>” </a:t>
            </a:r>
            <a:r>
              <a:rPr lang="en-US" sz="2400" baseline="30000" dirty="0">
                <a:solidFill>
                  <a:srgbClr val="002060"/>
                </a:solidFill>
                <a:latin typeface="Helvetica Neue" charset="0"/>
                <a:ea typeface="Helvetica Neue" charset="0"/>
                <a:cs typeface="Helvetica Neue" charset="0"/>
              </a:rPr>
              <a:t>1</a:t>
            </a:r>
            <a:r>
              <a:rPr lang="en-US" sz="2400" dirty="0">
                <a:solidFill>
                  <a:srgbClr val="002060"/>
                </a:solidFill>
                <a:latin typeface="Helvetica Neue" charset="0"/>
                <a:ea typeface="Helvetica Neue" charset="0"/>
                <a:cs typeface="Helvetica Neue" charset="0"/>
              </a:rPr>
              <a:t> </a:t>
            </a:r>
          </a:p>
          <a:p>
            <a:pPr>
              <a:spcBef>
                <a:spcPts val="500"/>
              </a:spcBef>
            </a:pPr>
            <a:br>
              <a:rPr lang="en-US" sz="2400" dirty="0">
                <a:solidFill>
                  <a:srgbClr val="002060"/>
                </a:solidFill>
                <a:latin typeface="Helvetica Neue" charset="0"/>
                <a:ea typeface="Helvetica Neue" charset="0"/>
                <a:cs typeface="Helvetica Neue" charset="0"/>
              </a:rPr>
            </a:br>
            <a:r>
              <a:rPr lang="en-US" sz="2400" dirty="0">
                <a:solidFill>
                  <a:srgbClr val="002060"/>
                </a:solidFill>
                <a:latin typeface="Helvetica Neue" charset="0"/>
                <a:ea typeface="Helvetica Neue" charset="0"/>
                <a:cs typeface="Helvetica Neue" charset="0"/>
              </a:rPr>
              <a:t>Project SUPPORT creates shared opportunities for teacher learning and development that are embedded in practical activities related to analysis of P-12 student </a:t>
            </a:r>
            <a:r>
              <a:rPr lang="en-US" sz="2400" b="1" dirty="0">
                <a:solidFill>
                  <a:srgbClr val="002060"/>
                </a:solidFill>
                <a:latin typeface="Helvetica Neue" charset="0"/>
                <a:ea typeface="Helvetica Neue" charset="0"/>
                <a:cs typeface="Helvetica Neue" charset="0"/>
              </a:rPr>
              <a:t>behavioral</a:t>
            </a:r>
            <a:r>
              <a:rPr lang="en-US" sz="2400" dirty="0">
                <a:solidFill>
                  <a:srgbClr val="002060"/>
                </a:solidFill>
                <a:latin typeface="Helvetica Neue" charset="0"/>
                <a:ea typeface="Helvetica Neue" charset="0"/>
                <a:cs typeface="Helvetica Neue" charset="0"/>
              </a:rPr>
              <a:t> outcomes</a:t>
            </a:r>
            <a:br>
              <a:rPr lang="en-US" sz="2400" dirty="0">
                <a:solidFill>
                  <a:srgbClr val="002060"/>
                </a:solidFill>
                <a:latin typeface="Helvetica Neue" charset="0"/>
                <a:ea typeface="Helvetica Neue" charset="0"/>
                <a:cs typeface="Helvetica Neue" charset="0"/>
              </a:rPr>
            </a:br>
            <a:br>
              <a:rPr lang="en-US" dirty="0"/>
            </a:br>
            <a:r>
              <a:rPr lang="en-US" sz="1050" baseline="30000" dirty="0">
                <a:solidFill>
                  <a:srgbClr val="1B194C"/>
                </a:solidFill>
                <a:latin typeface="Roboto Slab" charset="0"/>
              </a:rPr>
              <a:t>1 </a:t>
            </a:r>
            <a:r>
              <a:rPr lang="en-US" sz="1400" dirty="0">
                <a:solidFill>
                  <a:srgbClr val="1B194C"/>
                </a:solidFill>
                <a:latin typeface="Roboto Slab" charset="0"/>
              </a:rPr>
              <a:t>Goodlad (1994)</a:t>
            </a:r>
            <a:endParaRPr lang="en-US" dirty="0"/>
          </a:p>
        </p:txBody>
      </p:sp>
    </p:spTree>
    <p:extLst>
      <p:ext uri="{BB962C8B-B14F-4D97-AF65-F5344CB8AC3E}">
        <p14:creationId xmlns:p14="http://schemas.microsoft.com/office/powerpoint/2010/main" val="291810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11F9-3B5A-3641-BD9F-34B6B5FCFF30}"/>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Align District and preparation </a:t>
            </a:r>
            <a:br>
              <a:rPr lang="en-US" sz="2800" b="1" dirty="0">
                <a:solidFill>
                  <a:srgbClr val="002060"/>
                </a:solidFill>
                <a:latin typeface="Helvetica Neue" charset="0"/>
                <a:ea typeface="Helvetica Neue" charset="0"/>
                <a:cs typeface="Helvetica Neue" charset="0"/>
              </a:rPr>
            </a:br>
            <a:r>
              <a:rPr lang="en-US" sz="2800" b="1" dirty="0">
                <a:solidFill>
                  <a:srgbClr val="002060"/>
                </a:solidFill>
                <a:latin typeface="Helvetica Neue" charset="0"/>
                <a:ea typeface="Helvetica Neue" charset="0"/>
                <a:cs typeface="Helvetica Neue" charset="0"/>
              </a:rPr>
              <a:t>program Priorities</a:t>
            </a:r>
          </a:p>
        </p:txBody>
      </p:sp>
      <p:sp>
        <p:nvSpPr>
          <p:cNvPr id="3" name="Content Placeholder 2">
            <a:extLst>
              <a:ext uri="{FF2B5EF4-FFF2-40B4-BE49-F238E27FC236}">
                <a16:creationId xmlns:a16="http://schemas.microsoft.com/office/drawing/2014/main" id="{64E2BA75-AC5B-7946-9588-7AEFE8E66F5A}"/>
              </a:ext>
            </a:extLst>
          </p:cNvPr>
          <p:cNvSpPr>
            <a:spLocks noGrp="1"/>
          </p:cNvSpPr>
          <p:nvPr>
            <p:ph idx="1"/>
          </p:nvPr>
        </p:nvSpPr>
        <p:spPr/>
        <p:txBody>
          <a:bodyPr>
            <a:normAutofit fontScale="85000" lnSpcReduction="20000"/>
          </a:bodyPr>
          <a:lstStyle/>
          <a:p>
            <a:pPr marL="0" indent="0">
              <a:buNone/>
            </a:pPr>
            <a:r>
              <a:rPr lang="en-US" u="sng" dirty="0">
                <a:solidFill>
                  <a:srgbClr val="002060"/>
                </a:solidFill>
              </a:rPr>
              <a:t>District priorities:</a:t>
            </a:r>
          </a:p>
          <a:p>
            <a:r>
              <a:rPr lang="en-US" dirty="0">
                <a:solidFill>
                  <a:srgbClr val="002060"/>
                </a:solidFill>
              </a:rPr>
              <a:t>Maintain excellence in teaching by developing data based decision-making skills</a:t>
            </a:r>
          </a:p>
          <a:p>
            <a:r>
              <a:rPr lang="en-US" dirty="0">
                <a:solidFill>
                  <a:srgbClr val="002060"/>
                </a:solidFill>
              </a:rPr>
              <a:t>Improve technology skills of staff</a:t>
            </a:r>
          </a:p>
          <a:p>
            <a:r>
              <a:rPr lang="en-US" dirty="0">
                <a:solidFill>
                  <a:srgbClr val="002060"/>
                </a:solidFill>
              </a:rPr>
              <a:t>Utilize expertise of Kent State faculty to improve instruction</a:t>
            </a:r>
          </a:p>
          <a:p>
            <a:r>
              <a:rPr lang="en-US" dirty="0">
                <a:solidFill>
                  <a:srgbClr val="002060"/>
                </a:solidFill>
              </a:rPr>
              <a:t>Use staff expertise to share knowledge and information through site based inservice</a:t>
            </a:r>
          </a:p>
          <a:p>
            <a:r>
              <a:rPr lang="en-US" dirty="0">
                <a:solidFill>
                  <a:srgbClr val="002060"/>
                </a:solidFill>
              </a:rPr>
              <a:t>Improve staff classroom management skills</a:t>
            </a:r>
          </a:p>
          <a:p>
            <a:r>
              <a:rPr lang="en-US" dirty="0">
                <a:solidFill>
                  <a:srgbClr val="002060"/>
                </a:solidFill>
              </a:rPr>
              <a:t>Reduce use of punitive disciplinary practices, such as suspension</a:t>
            </a:r>
          </a:p>
        </p:txBody>
      </p:sp>
      <p:pic>
        <p:nvPicPr>
          <p:cNvPr id="4" name="Picture 3" descr="Project Support logo"/>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986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7A0A-84B3-E54C-B869-A30922A0869E}"/>
              </a:ext>
            </a:extLst>
          </p:cNvPr>
          <p:cNvSpPr>
            <a:spLocks noGrp="1"/>
          </p:cNvSpPr>
          <p:nvPr>
            <p:ph type="title"/>
          </p:nvPr>
        </p:nvSpPr>
        <p:spPr>
          <a:xfrm>
            <a:off x="838200" y="121272"/>
            <a:ext cx="10515600" cy="1325563"/>
          </a:xfrm>
        </p:spPr>
        <p:txBody>
          <a:bodyPr>
            <a:normAutofit/>
          </a:bodyPr>
          <a:lstStyle/>
          <a:p>
            <a:r>
              <a:rPr lang="en-US" sz="2800" b="1" dirty="0">
                <a:solidFill>
                  <a:srgbClr val="002060"/>
                </a:solidFill>
                <a:latin typeface="Helvetica Neue" charset="0"/>
                <a:ea typeface="Helvetica Neue" charset="0"/>
                <a:cs typeface="Helvetica Neue" charset="0"/>
              </a:rPr>
              <a:t>Clinical Practice Developmental Continuum</a:t>
            </a:r>
          </a:p>
        </p:txBody>
      </p:sp>
      <p:graphicFrame>
        <p:nvGraphicFramePr>
          <p:cNvPr id="7" name="Table 6">
            <a:extLst>
              <a:ext uri="{FF2B5EF4-FFF2-40B4-BE49-F238E27FC236}">
                <a16:creationId xmlns:a16="http://schemas.microsoft.com/office/drawing/2014/main" id="{19826676-78F3-F448-B9F5-EFBA75059F2B}"/>
              </a:ext>
            </a:extLst>
          </p:cNvPr>
          <p:cNvGraphicFramePr>
            <a:graphicFrameLocks noGrp="1"/>
          </p:cNvGraphicFramePr>
          <p:nvPr>
            <p:extLst>
              <p:ext uri="{D42A27DB-BD31-4B8C-83A1-F6EECF244321}">
                <p14:modId xmlns:p14="http://schemas.microsoft.com/office/powerpoint/2010/main" val="741479556"/>
              </p:ext>
            </p:extLst>
          </p:nvPr>
        </p:nvGraphicFramePr>
        <p:xfrm>
          <a:off x="997527" y="1238051"/>
          <a:ext cx="10356273" cy="4846320"/>
        </p:xfrm>
        <a:graphic>
          <a:graphicData uri="http://schemas.openxmlformats.org/drawingml/2006/table">
            <a:tbl>
              <a:tblPr firstRow="1" bandRow="1">
                <a:effectLst>
                  <a:outerShdw blurRad="50800" dist="76200" dir="2700000" algn="tl" rotWithShape="0">
                    <a:prstClr val="black">
                      <a:alpha val="40000"/>
                    </a:prstClr>
                  </a:outerShdw>
                </a:effectLst>
                <a:tableStyleId>{21E4AEA4-8DFA-4A89-87EB-49C32662AFE0}</a:tableStyleId>
              </a:tblPr>
              <a:tblGrid>
                <a:gridCol w="653975">
                  <a:extLst>
                    <a:ext uri="{9D8B030D-6E8A-4147-A177-3AD203B41FA5}">
                      <a16:colId xmlns:a16="http://schemas.microsoft.com/office/drawing/2014/main" val="20000"/>
                    </a:ext>
                  </a:extLst>
                </a:gridCol>
                <a:gridCol w="3467922">
                  <a:extLst>
                    <a:ext uri="{9D8B030D-6E8A-4147-A177-3AD203B41FA5}">
                      <a16:colId xmlns:a16="http://schemas.microsoft.com/office/drawing/2014/main" val="20001"/>
                    </a:ext>
                  </a:extLst>
                </a:gridCol>
                <a:gridCol w="3135947">
                  <a:extLst>
                    <a:ext uri="{9D8B030D-6E8A-4147-A177-3AD203B41FA5}">
                      <a16:colId xmlns:a16="http://schemas.microsoft.com/office/drawing/2014/main" val="20002"/>
                    </a:ext>
                  </a:extLst>
                </a:gridCol>
                <a:gridCol w="3098429">
                  <a:extLst>
                    <a:ext uri="{9D8B030D-6E8A-4147-A177-3AD203B41FA5}">
                      <a16:colId xmlns:a16="http://schemas.microsoft.com/office/drawing/2014/main" val="20003"/>
                    </a:ext>
                  </a:extLst>
                </a:gridCol>
              </a:tblGrid>
              <a:tr h="782587">
                <a:tc gridSpan="2">
                  <a:txBody>
                    <a:bodyPr/>
                    <a:lstStyle/>
                    <a:p>
                      <a:r>
                        <a:rPr lang="en-US" sz="2400" dirty="0"/>
                        <a:t>Instructional Foci By Year</a:t>
                      </a:r>
                    </a:p>
                  </a:txBody>
                  <a:tcPr>
                    <a:solidFill>
                      <a:srgbClr val="0070C0"/>
                    </a:solidFill>
                  </a:tcPr>
                </a:tc>
                <a:tc hMerge="1">
                  <a:txBody>
                    <a:bodyPr/>
                    <a:lstStyle/>
                    <a:p>
                      <a:endParaRPr lang="en-US" dirty="0"/>
                    </a:p>
                  </a:txBody>
                  <a:tcPr/>
                </a:tc>
                <a:tc>
                  <a:txBody>
                    <a:bodyPr/>
                    <a:lstStyle/>
                    <a:p>
                      <a:r>
                        <a:rPr lang="en-US" sz="2400" dirty="0"/>
                        <a:t>Learning Objectives</a:t>
                      </a:r>
                    </a:p>
                  </a:txBody>
                  <a:tcPr>
                    <a:solidFill>
                      <a:srgbClr val="0070C0"/>
                    </a:solidFill>
                  </a:tcPr>
                </a:tc>
                <a:tc>
                  <a:txBody>
                    <a:bodyPr/>
                    <a:lstStyle/>
                    <a:p>
                      <a:r>
                        <a:rPr lang="en-US" sz="2400" dirty="0"/>
                        <a:t>Practice-Based</a:t>
                      </a:r>
                      <a:r>
                        <a:rPr lang="en-US" sz="2400" baseline="0" dirty="0"/>
                        <a:t> </a:t>
                      </a:r>
                      <a:r>
                        <a:rPr lang="en-US" sz="2400" dirty="0"/>
                        <a:t>Activities</a:t>
                      </a:r>
                    </a:p>
                  </a:txBody>
                  <a:tcPr>
                    <a:solidFill>
                      <a:srgbClr val="0070C0"/>
                    </a:solidFill>
                  </a:tcPr>
                </a:tc>
                <a:extLst>
                  <a:ext uri="{0D108BD9-81ED-4DB2-BD59-A6C34878D82A}">
                    <a16:rowId xmlns:a16="http://schemas.microsoft.com/office/drawing/2014/main" val="10000"/>
                  </a:ext>
                </a:extLst>
              </a:tr>
              <a:tr h="956495">
                <a:tc>
                  <a:txBody>
                    <a:bodyPr/>
                    <a:lstStyle/>
                    <a:p>
                      <a:pPr algn="ctr"/>
                      <a:r>
                        <a:rPr lang="en-US" sz="1400" b="1" dirty="0"/>
                        <a:t>Y1</a:t>
                      </a:r>
                    </a:p>
                  </a:txBody>
                  <a:tcPr>
                    <a:solidFill>
                      <a:schemeClr val="accent5">
                        <a:lumMod val="60000"/>
                        <a:lumOff val="40000"/>
                      </a:schemeClr>
                    </a:solidFill>
                  </a:tcPr>
                </a:tc>
                <a:tc>
                  <a:txBody>
                    <a:bodyPr/>
                    <a:lstStyle/>
                    <a:p>
                      <a:r>
                        <a:rPr lang="en-US" sz="2000" dirty="0"/>
                        <a:t>School Systems, Instructional Planning</a:t>
                      </a:r>
                      <a:r>
                        <a:rPr lang="en-US" sz="2000" baseline="0" dirty="0"/>
                        <a:t> &amp; Delivery Models</a:t>
                      </a:r>
                      <a:endParaRPr lang="en-US" sz="2000" dirty="0"/>
                    </a:p>
                  </a:txBody>
                  <a:tcPr>
                    <a:solidFill>
                      <a:schemeClr val="accent5">
                        <a:lumMod val="60000"/>
                        <a:lumOff val="40000"/>
                      </a:schemeClr>
                    </a:solidFill>
                  </a:tcPr>
                </a:tc>
                <a:tc>
                  <a:txBody>
                    <a:bodyPr/>
                    <a:lstStyle/>
                    <a:p>
                      <a:r>
                        <a:rPr lang="en-US" sz="2000" dirty="0"/>
                        <a:t>Professional Problem</a:t>
                      </a:r>
                      <a:r>
                        <a:rPr lang="en-US" sz="2000" baseline="0" dirty="0"/>
                        <a:t> Solving &amp; Collaboration, Content Knowledge</a:t>
                      </a:r>
                      <a:endParaRPr lang="en-US" sz="2000" dirty="0"/>
                    </a:p>
                  </a:txBody>
                  <a:tcPr>
                    <a:solidFill>
                      <a:schemeClr val="accent5">
                        <a:lumMod val="60000"/>
                        <a:lumOff val="40000"/>
                      </a:schemeClr>
                    </a:solidFill>
                  </a:tcPr>
                </a:tc>
                <a:tc>
                  <a:txBody>
                    <a:bodyPr/>
                    <a:lstStyle/>
                    <a:p>
                      <a:r>
                        <a:rPr lang="en-US" sz="2000" dirty="0"/>
                        <a:t>Teaming, Co-teaching,</a:t>
                      </a:r>
                      <a:r>
                        <a:rPr lang="en-US" sz="2000" baseline="0" dirty="0"/>
                        <a:t> Peer Tutoring</a:t>
                      </a:r>
                      <a:endParaRPr lang="en-US" sz="2000" dirty="0"/>
                    </a:p>
                  </a:txBody>
                  <a:tcPr>
                    <a:solidFill>
                      <a:schemeClr val="accent5">
                        <a:lumMod val="60000"/>
                        <a:lumOff val="40000"/>
                      </a:schemeClr>
                    </a:solidFill>
                  </a:tcPr>
                </a:tc>
                <a:extLst>
                  <a:ext uri="{0D108BD9-81ED-4DB2-BD59-A6C34878D82A}">
                    <a16:rowId xmlns:a16="http://schemas.microsoft.com/office/drawing/2014/main" val="10001"/>
                  </a:ext>
                </a:extLst>
              </a:tr>
              <a:tr h="666648">
                <a:tc>
                  <a:txBody>
                    <a:bodyPr/>
                    <a:lstStyle/>
                    <a:p>
                      <a:pPr algn="ctr"/>
                      <a:r>
                        <a:rPr lang="en-US" sz="1400" b="1" dirty="0"/>
                        <a:t>Y2</a:t>
                      </a:r>
                    </a:p>
                  </a:txBody>
                  <a:tcPr/>
                </a:tc>
                <a:tc>
                  <a:txBody>
                    <a:bodyPr/>
                    <a:lstStyle/>
                    <a:p>
                      <a:r>
                        <a:rPr lang="en-US" sz="2000" b="1" dirty="0"/>
                        <a:t>Universal Instruction and Supports</a:t>
                      </a:r>
                    </a:p>
                  </a:txBody>
                  <a:tcPr/>
                </a:tc>
                <a:tc>
                  <a:txBody>
                    <a:bodyPr/>
                    <a:lstStyle/>
                    <a:p>
                      <a:r>
                        <a:rPr lang="en-US" sz="2000" b="1" dirty="0"/>
                        <a:t>Evidence-based</a:t>
                      </a:r>
                      <a:r>
                        <a:rPr lang="en-US" sz="2000" b="1" baseline="0" dirty="0"/>
                        <a:t> &amp; High Leverage Practices</a:t>
                      </a:r>
                      <a:endParaRPr lang="en-US" sz="2000" b="1" dirty="0"/>
                    </a:p>
                  </a:txBody>
                  <a:tcPr/>
                </a:tc>
                <a:tc>
                  <a:txBody>
                    <a:bodyPr/>
                    <a:lstStyle/>
                    <a:p>
                      <a:r>
                        <a:rPr lang="en-US" sz="2000" b="1" dirty="0"/>
                        <a:t>Classroom Management,</a:t>
                      </a:r>
                      <a:r>
                        <a:rPr lang="en-US" sz="2000" b="1" baseline="0" dirty="0"/>
                        <a:t> Whole Group Instruction</a:t>
                      </a:r>
                      <a:endParaRPr lang="en-US" sz="2000" b="1" dirty="0"/>
                    </a:p>
                  </a:txBody>
                  <a:tcPr/>
                </a:tc>
                <a:extLst>
                  <a:ext uri="{0D108BD9-81ED-4DB2-BD59-A6C34878D82A}">
                    <a16:rowId xmlns:a16="http://schemas.microsoft.com/office/drawing/2014/main" val="10002"/>
                  </a:ext>
                </a:extLst>
              </a:tr>
              <a:tr h="956495">
                <a:tc>
                  <a:txBody>
                    <a:bodyPr/>
                    <a:lstStyle/>
                    <a:p>
                      <a:pPr algn="ctr"/>
                      <a:r>
                        <a:rPr lang="en-US" sz="1400" b="1" dirty="0"/>
                        <a:t>Y3</a:t>
                      </a:r>
                    </a:p>
                  </a:txBody>
                  <a:tcPr>
                    <a:solidFill>
                      <a:schemeClr val="accent5">
                        <a:lumMod val="60000"/>
                        <a:lumOff val="40000"/>
                      </a:schemeClr>
                    </a:solidFill>
                  </a:tcPr>
                </a:tc>
                <a:tc>
                  <a:txBody>
                    <a:bodyPr/>
                    <a:lstStyle/>
                    <a:p>
                      <a:r>
                        <a:rPr lang="en-US" sz="2000" dirty="0"/>
                        <a:t>Selected Instruction and Supports</a:t>
                      </a:r>
                    </a:p>
                  </a:txBody>
                  <a:tcPr>
                    <a:solidFill>
                      <a:schemeClr val="accent5">
                        <a:lumMod val="60000"/>
                        <a:lumOff val="40000"/>
                      </a:schemeClr>
                    </a:solidFill>
                  </a:tcPr>
                </a:tc>
                <a:tc>
                  <a:txBody>
                    <a:bodyPr/>
                    <a:lstStyle/>
                    <a:p>
                      <a:r>
                        <a:rPr lang="en-US" sz="2000" dirty="0"/>
                        <a:t>Data Literacy, Risk Assessment, Early Warning Signs</a:t>
                      </a:r>
                    </a:p>
                  </a:txBody>
                  <a:tcPr>
                    <a:solidFill>
                      <a:schemeClr val="accent5">
                        <a:lumMod val="60000"/>
                        <a:lumOff val="40000"/>
                      </a:schemeClr>
                    </a:solidFill>
                  </a:tcPr>
                </a:tc>
                <a:tc>
                  <a:txBody>
                    <a:bodyPr/>
                    <a:lstStyle/>
                    <a:p>
                      <a:r>
                        <a:rPr lang="en-US" sz="2000" dirty="0"/>
                        <a:t>Small Group Instruction</a:t>
                      </a:r>
                    </a:p>
                  </a:txBody>
                  <a:tcPr>
                    <a:solidFill>
                      <a:schemeClr val="accent5">
                        <a:lumMod val="60000"/>
                        <a:lumOff val="40000"/>
                      </a:schemeClr>
                    </a:solidFill>
                  </a:tcPr>
                </a:tc>
                <a:extLst>
                  <a:ext uri="{0D108BD9-81ED-4DB2-BD59-A6C34878D82A}">
                    <a16:rowId xmlns:a16="http://schemas.microsoft.com/office/drawing/2014/main" val="10003"/>
                  </a:ext>
                </a:extLst>
              </a:tr>
              <a:tr h="1246342">
                <a:tc>
                  <a:txBody>
                    <a:bodyPr/>
                    <a:lstStyle/>
                    <a:p>
                      <a:pPr algn="ctr"/>
                      <a:r>
                        <a:rPr lang="en-US" sz="1400" b="1" dirty="0"/>
                        <a:t>Y4</a:t>
                      </a:r>
                    </a:p>
                  </a:txBody>
                  <a:tcPr/>
                </a:tc>
                <a:tc>
                  <a:txBody>
                    <a:bodyPr/>
                    <a:lstStyle/>
                    <a:p>
                      <a:r>
                        <a:rPr lang="en-US" sz="2000" dirty="0"/>
                        <a:t>Intensive</a:t>
                      </a:r>
                      <a:r>
                        <a:rPr lang="en-US" sz="2000" baseline="0" dirty="0"/>
                        <a:t> Instruction and Supports</a:t>
                      </a:r>
                      <a:endParaRPr lang="en-US" sz="2000" dirty="0"/>
                    </a:p>
                  </a:txBody>
                  <a:tcPr/>
                </a:tc>
                <a:tc>
                  <a:txBody>
                    <a:bodyPr/>
                    <a:lstStyle/>
                    <a:p>
                      <a:r>
                        <a:rPr lang="en-US" sz="2000" dirty="0"/>
                        <a:t>Data-based Individualization</a:t>
                      </a:r>
                    </a:p>
                  </a:txBody>
                  <a:tcPr/>
                </a:tc>
                <a:tc>
                  <a:txBody>
                    <a:bodyPr/>
                    <a:lstStyle/>
                    <a:p>
                      <a:r>
                        <a:rPr lang="en-US" sz="2000" dirty="0"/>
                        <a:t>Evaluation Team Reports/Individualized</a:t>
                      </a:r>
                      <a:r>
                        <a:rPr lang="en-US" sz="2000" baseline="0" dirty="0"/>
                        <a:t> Education Programs, 1:1 Instruction</a:t>
                      </a:r>
                      <a:endParaRPr lang="en-US" sz="2000" dirty="0"/>
                    </a:p>
                  </a:txBody>
                  <a:tcPr/>
                </a:tc>
                <a:extLst>
                  <a:ext uri="{0D108BD9-81ED-4DB2-BD59-A6C34878D82A}">
                    <a16:rowId xmlns:a16="http://schemas.microsoft.com/office/drawing/2014/main" val="10004"/>
                  </a:ext>
                </a:extLst>
              </a:tr>
            </a:tbl>
          </a:graphicData>
        </a:graphic>
      </p:graphicFrame>
      <p:sp>
        <p:nvSpPr>
          <p:cNvPr id="9" name="Right Arrow 8">
            <a:extLst>
              <a:ext uri="{FF2B5EF4-FFF2-40B4-BE49-F238E27FC236}">
                <a16:creationId xmlns:a16="http://schemas.microsoft.com/office/drawing/2014/main" id="{0AF36EB2-7A7A-3340-BDFE-969ED9A9C376}"/>
              </a:ext>
            </a:extLst>
          </p:cNvPr>
          <p:cNvSpPr/>
          <p:nvPr/>
        </p:nvSpPr>
        <p:spPr>
          <a:xfrm>
            <a:off x="428660" y="3280971"/>
            <a:ext cx="978408" cy="484632"/>
          </a:xfrm>
          <a:prstGeom prst="rightArrow">
            <a:avLst/>
          </a:prstGeom>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3940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276" y="274638"/>
            <a:ext cx="6994525" cy="706090"/>
          </a:xfrm>
        </p:spPr>
        <p:txBody>
          <a:bodyPr>
            <a:normAutofit/>
          </a:bodyPr>
          <a:lstStyle/>
          <a:p>
            <a:r>
              <a:rPr lang="en-US" sz="2800" b="1" dirty="0">
                <a:solidFill>
                  <a:srgbClr val="002060"/>
                </a:solidFill>
                <a:latin typeface="Helvetica Neue" charset="0"/>
                <a:ea typeface="Helvetica Neue" charset="0"/>
                <a:cs typeface="Helvetica Neue" charset="0"/>
              </a:rPr>
              <a:t>HLPs in Clinical Practice</a:t>
            </a:r>
          </a:p>
        </p:txBody>
      </p:sp>
      <p:pic>
        <p:nvPicPr>
          <p:cNvPr id="8" name="Picture 7" descr="HLP addressed, 1. Collaborate with Professionals to Increase Student Success in the General Education Curriculum (Collaboration) and the strategies taught are OIP within Teacher-Based Teams and Communication Skills. HLP addressed, 5. Communicate Assessment Information with Stakeholders to Collaboratively Design Educational Programs (Assessment) and the strategies taught are using terminology with assessment and data interpretation. HLP addressed, 6. Use Assessment Continouously to Design, Evaluate, and Adjust Instruction that is Responsive to Students' Needs (Assessment) and the strategies taught are setting assessment purpose, designing data collection protocol, using data to monitor student progress, adjusting instruction based on data, and using technology for data collection. HLP addressed, 8. Provide Appropriate Rates of Positive and Constructive Feedback to Guide Students' Learning and Behavior (Social-Behavioral) and the strategies taught are behavior-specific praise, pre-correction, instructional feedback, high-p requests, and behavior contracts (Tier II). HLP addressed, 18. Use Strategies to Promote Active Student Engagement (Instructional) and the strategies taught are opportunities to respond, active supervision, and incorporating choice. The final HLP addressed is 19. Use Assistive and Instructional Technologies (Instructional) and the strategy taught is self-monitoring with mobile applications (Tier II)." title="Table of HLP Addressed and Strategy Tau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073" y="980728"/>
            <a:ext cx="9975273" cy="5006483"/>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487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5" y="274638"/>
            <a:ext cx="7416823" cy="706090"/>
          </a:xfrm>
        </p:spPr>
        <p:txBody>
          <a:bodyPr/>
          <a:lstStyle/>
          <a:p>
            <a:r>
              <a:rPr lang="en-US" dirty="0">
                <a:latin typeface="Arial Narrow"/>
                <a:cs typeface="Arial Narrow"/>
              </a:rPr>
              <a:t>Engagement Structure</a:t>
            </a:r>
            <a:endParaRPr lang="en-US" dirty="0"/>
          </a:p>
        </p:txBody>
      </p:sp>
      <p:sp>
        <p:nvSpPr>
          <p:cNvPr id="5" name="Content Placeholder 2"/>
          <p:cNvSpPr>
            <a:spLocks noGrp="1"/>
          </p:cNvSpPr>
          <p:nvPr>
            <p:ph idx="1"/>
          </p:nvPr>
        </p:nvSpPr>
        <p:spPr>
          <a:xfrm>
            <a:off x="668214" y="980728"/>
            <a:ext cx="10738340" cy="5619364"/>
          </a:xfrm>
          <a:noFill/>
        </p:spPr>
        <p:txBody>
          <a:bodyPr>
            <a:noAutofit/>
          </a:bodyPr>
          <a:lstStyle/>
          <a:p>
            <a:pPr lvl="1"/>
            <a:r>
              <a:rPr lang="en-US" dirty="0">
                <a:latin typeface="Arial Narrow"/>
                <a:cs typeface="Arial Narrow"/>
              </a:rPr>
              <a:t>Student pairs rotate across pods/grade levels to cooperating teacher “strategy experts” every 3 weeks</a:t>
            </a:r>
          </a:p>
          <a:p>
            <a:pPr lvl="2"/>
            <a:r>
              <a:rPr lang="en-US" sz="2400" dirty="0">
                <a:latin typeface="Arial Narrow"/>
                <a:cs typeface="Arial Narrow"/>
              </a:rPr>
              <a:t>Per teacher – 2 preventive, 1 responsive CM strategy</a:t>
            </a:r>
          </a:p>
          <a:p>
            <a:pPr lvl="2"/>
            <a:r>
              <a:rPr lang="en-US" sz="2400" dirty="0">
                <a:latin typeface="Arial Narrow"/>
                <a:cs typeface="Arial Narrow"/>
              </a:rPr>
              <a:t>10 total CM strategies (8 preventive, 2 responsive)</a:t>
            </a:r>
          </a:p>
          <a:p>
            <a:pPr marL="914400" lvl="2" indent="0">
              <a:buNone/>
            </a:pPr>
            <a:endParaRPr lang="en-US" sz="2400" dirty="0">
              <a:latin typeface="Arial Narrow"/>
              <a:cs typeface="Arial Narrow"/>
            </a:endParaRPr>
          </a:p>
          <a:p>
            <a:pPr lvl="1"/>
            <a:r>
              <a:rPr lang="en-US" dirty="0">
                <a:latin typeface="Arial Narrow"/>
                <a:cs typeface="Arial Narrow"/>
              </a:rPr>
              <a:t>Strategies selected by pods based on data review, re-evaluated each semester</a:t>
            </a:r>
          </a:p>
          <a:p>
            <a:pPr marL="457200" lvl="1" indent="0">
              <a:buNone/>
            </a:pPr>
            <a:endParaRPr lang="en-US" dirty="0">
              <a:latin typeface="Arial Narrow"/>
              <a:cs typeface="Arial Narrow"/>
            </a:endParaRPr>
          </a:p>
          <a:p>
            <a:pPr lvl="1"/>
            <a:r>
              <a:rPr lang="en-US" dirty="0">
                <a:latin typeface="Arial Narrow"/>
                <a:cs typeface="Arial Narrow"/>
              </a:rPr>
              <a:t>Teacher &amp; faculty set time for weekly data review meetings</a:t>
            </a:r>
          </a:p>
          <a:p>
            <a:pPr marL="457200" lvl="1" indent="0">
              <a:buNone/>
            </a:pPr>
            <a:endParaRPr lang="en-US" dirty="0">
              <a:latin typeface="Arial Narrow"/>
              <a:cs typeface="Arial Narrow"/>
            </a:endParaRPr>
          </a:p>
          <a:p>
            <a:pPr lvl="1"/>
            <a:r>
              <a:rPr lang="en-US" dirty="0">
                <a:latin typeface="Arial Narrow"/>
                <a:cs typeface="Arial Narrow"/>
              </a:rPr>
              <a:t>Faculty available on-site during practice sessions for observations/consultation</a:t>
            </a:r>
          </a:p>
          <a:p>
            <a:pPr marL="457200" lvl="1" indent="0">
              <a:buNone/>
            </a:pPr>
            <a:endParaRPr lang="en-US" dirty="0">
              <a:latin typeface="Arial Narrow"/>
              <a:cs typeface="Arial Narrow"/>
            </a:endParaRPr>
          </a:p>
          <a:p>
            <a:pPr lvl="1"/>
            <a:r>
              <a:rPr lang="en-US" dirty="0">
                <a:latin typeface="Arial Narrow"/>
                <a:cs typeface="Arial Narrow"/>
              </a:rPr>
              <a:t>Students receive, in total, immersive instruction and practice across grade levels with 8 universal, low-intensity CM strategies, while practicing skills associated with 6 HLPs </a:t>
            </a:r>
          </a:p>
          <a:p>
            <a:pPr lvl="1"/>
            <a:endParaRPr lang="en-US" dirty="0">
              <a:latin typeface="Arial Narrow"/>
              <a:cs typeface="Arial Narrow"/>
            </a:endParaRPr>
          </a:p>
          <a:p>
            <a:pPr lvl="1"/>
            <a:endParaRPr lang="en-US" dirty="0">
              <a:latin typeface="Arial Narrow"/>
              <a:cs typeface="Arial Narrow"/>
            </a:endParaRPr>
          </a:p>
        </p:txBody>
      </p:sp>
    </p:spTree>
    <p:extLst>
      <p:ext uri="{BB962C8B-B14F-4D97-AF65-F5344CB8AC3E}">
        <p14:creationId xmlns:p14="http://schemas.microsoft.com/office/powerpoint/2010/main" val="85055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9790-FBF6-0542-94ED-5002FB964303}"/>
              </a:ext>
            </a:extLst>
          </p:cNvPr>
          <p:cNvSpPr>
            <a:spLocks noGrp="1"/>
          </p:cNvSpPr>
          <p:nvPr>
            <p:ph type="title"/>
          </p:nvPr>
        </p:nvSpPr>
        <p:spPr/>
        <p:txBody>
          <a:bodyPr/>
          <a:lstStyle/>
          <a:p>
            <a:r>
              <a:rPr lang="en-US" dirty="0"/>
              <a:t>Revisions Made During and After Implementation</a:t>
            </a:r>
          </a:p>
        </p:txBody>
      </p:sp>
      <p:sp>
        <p:nvSpPr>
          <p:cNvPr id="3" name="Content Placeholder 2">
            <a:extLst>
              <a:ext uri="{FF2B5EF4-FFF2-40B4-BE49-F238E27FC236}">
                <a16:creationId xmlns:a16="http://schemas.microsoft.com/office/drawing/2014/main" id="{765082FD-6A46-414C-AC0F-E9D64D095BA7}"/>
              </a:ext>
            </a:extLst>
          </p:cNvPr>
          <p:cNvSpPr>
            <a:spLocks noGrp="1"/>
          </p:cNvSpPr>
          <p:nvPr>
            <p:ph idx="1"/>
          </p:nvPr>
        </p:nvSpPr>
        <p:spPr/>
        <p:txBody>
          <a:bodyPr>
            <a:normAutofit fontScale="85000" lnSpcReduction="20000"/>
          </a:bodyPr>
          <a:lstStyle/>
          <a:p>
            <a:r>
              <a:rPr lang="en-US" dirty="0"/>
              <a:t>Data revealed ”corrective feedback” was element most often not used. Individual candidates discussed more in class had it modeled as they delivered intervention.</a:t>
            </a:r>
          </a:p>
          <a:p>
            <a:r>
              <a:rPr lang="en-US" dirty="0"/>
              <a:t>Interviews revealed data analysis helped learn to individualize. We tightly aligned assessment and intervention courses to better support this skill. </a:t>
            </a:r>
          </a:p>
          <a:p>
            <a:r>
              <a:rPr lang="en-US" dirty="0"/>
              <a:t>K-5 data indicated older students made less growth. Spent additional time on content related to higher level decoding and reading comprehension interventions. </a:t>
            </a:r>
          </a:p>
          <a:p>
            <a:r>
              <a:rPr lang="en-US" dirty="0"/>
              <a:t>Based on interviews we provided candidates more structured opportunities in assessment and intervention courses to collaborate. </a:t>
            </a:r>
          </a:p>
          <a:p>
            <a:endParaRPr lang="en-US" dirty="0"/>
          </a:p>
        </p:txBody>
      </p:sp>
    </p:spTree>
    <p:extLst>
      <p:ext uri="{BB962C8B-B14F-4D97-AF65-F5344CB8AC3E}">
        <p14:creationId xmlns:p14="http://schemas.microsoft.com/office/powerpoint/2010/main" val="345869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6E4E-EE77-5E40-A551-64C4B96F3AFE}"/>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Candidates’ Observed use        </a:t>
            </a:r>
            <a:br>
              <a:rPr lang="en-US" sz="2800" b="1" dirty="0">
                <a:solidFill>
                  <a:srgbClr val="002060"/>
                </a:solidFill>
                <a:latin typeface="Helvetica Neue" charset="0"/>
                <a:ea typeface="Helvetica Neue" charset="0"/>
                <a:cs typeface="Helvetica Neue" charset="0"/>
              </a:rPr>
            </a:br>
            <a:r>
              <a:rPr lang="en-US" sz="2800" b="1" dirty="0">
                <a:solidFill>
                  <a:srgbClr val="002060"/>
                </a:solidFill>
                <a:latin typeface="Helvetica Neue" charset="0"/>
                <a:ea typeface="Helvetica Neue" charset="0"/>
                <a:cs typeface="Helvetica Neue" charset="0"/>
              </a:rPr>
              <a:t>of practices</a:t>
            </a:r>
          </a:p>
        </p:txBody>
      </p:sp>
      <p:sp>
        <p:nvSpPr>
          <p:cNvPr id="3" name="Content Placeholder 2">
            <a:extLst>
              <a:ext uri="{FF2B5EF4-FFF2-40B4-BE49-F238E27FC236}">
                <a16:creationId xmlns:a16="http://schemas.microsoft.com/office/drawing/2014/main" id="{3AD0F144-7AD9-7F4F-9001-5B5676A8D071}"/>
              </a:ext>
            </a:extLst>
          </p:cNvPr>
          <p:cNvSpPr>
            <a:spLocks noGrp="1"/>
          </p:cNvSpPr>
          <p:nvPr>
            <p:ph idx="1"/>
          </p:nvPr>
        </p:nvSpPr>
        <p:spPr>
          <a:xfrm>
            <a:off x="838200" y="1549831"/>
            <a:ext cx="10515600" cy="4747730"/>
          </a:xfrm>
        </p:spPr>
        <p:txBody>
          <a:bodyPr>
            <a:normAutofit/>
          </a:bodyPr>
          <a:lstStyle/>
          <a:p>
            <a:pPr marL="0" indent="0">
              <a:spcBef>
                <a:spcPts val="0"/>
              </a:spcBef>
              <a:buNone/>
            </a:pPr>
            <a:endParaRPr lang="en-US" sz="1200" dirty="0">
              <a:solidFill>
                <a:srgbClr val="002060"/>
              </a:solidFill>
            </a:endParaRPr>
          </a:p>
          <a:p>
            <a:pPr lvl="1" fontAlgn="base"/>
            <a:r>
              <a:rPr lang="en-US" dirty="0">
                <a:solidFill>
                  <a:srgbClr val="002060"/>
                </a:solidFill>
              </a:rPr>
              <a:t>Use of practices and associated change in instances of off-task behavior</a:t>
            </a:r>
          </a:p>
          <a:p>
            <a:pPr lvl="1" fontAlgn="base"/>
            <a:endParaRPr lang="en-US" sz="1200" dirty="0">
              <a:solidFill>
                <a:srgbClr val="002060"/>
              </a:solidFill>
            </a:endParaRPr>
          </a:p>
          <a:p>
            <a:pPr lvl="1" fontAlgn="base"/>
            <a:r>
              <a:rPr lang="en-US" dirty="0">
                <a:solidFill>
                  <a:srgbClr val="002060"/>
                </a:solidFill>
              </a:rPr>
              <a:t>Percentage decrease in classroom off-task behaviors by strategy implemented by candidate (aggregated across 16 candidates)</a:t>
            </a:r>
          </a:p>
          <a:p>
            <a:pPr marL="457200" lvl="1" indent="0" fontAlgn="base">
              <a:buNone/>
            </a:pPr>
            <a:endParaRPr lang="en-US" sz="1200" dirty="0">
              <a:solidFill>
                <a:srgbClr val="002060"/>
              </a:solidFill>
            </a:endParaRPr>
          </a:p>
          <a:p>
            <a:pPr lvl="2"/>
            <a:r>
              <a:rPr lang="en-US" sz="2400" dirty="0">
                <a:solidFill>
                  <a:srgbClr val="002060"/>
                </a:solidFill>
              </a:rPr>
              <a:t>Pre correction 7.9%</a:t>
            </a:r>
          </a:p>
          <a:p>
            <a:pPr lvl="2"/>
            <a:r>
              <a:rPr lang="en-US" sz="2400" dirty="0">
                <a:solidFill>
                  <a:srgbClr val="002060"/>
                </a:solidFill>
              </a:rPr>
              <a:t>Opportunities to Respond 21.7%</a:t>
            </a:r>
          </a:p>
          <a:p>
            <a:pPr lvl="2"/>
            <a:r>
              <a:rPr lang="en-US" sz="2400" dirty="0">
                <a:solidFill>
                  <a:srgbClr val="002060"/>
                </a:solidFill>
              </a:rPr>
              <a:t>High Probability Request Sequences 10.6%</a:t>
            </a:r>
          </a:p>
          <a:p>
            <a:pPr lvl="2"/>
            <a:r>
              <a:rPr lang="en-US" sz="2400" dirty="0">
                <a:solidFill>
                  <a:srgbClr val="002060"/>
                </a:solidFill>
              </a:rPr>
              <a:t>Actionable Feedback 23.1%</a:t>
            </a:r>
          </a:p>
          <a:p>
            <a:pPr lvl="2"/>
            <a:r>
              <a:rPr lang="en-US" sz="2400" dirty="0">
                <a:solidFill>
                  <a:srgbClr val="002060"/>
                </a:solidFill>
              </a:rPr>
              <a:t>Behavior Specific Praise 11.3%</a:t>
            </a:r>
          </a:p>
          <a:p>
            <a:pPr marL="914400" lvl="2" indent="0">
              <a:buNone/>
            </a:pPr>
            <a:endParaRPr lang="en-US" sz="2400" dirty="0">
              <a:solidFill>
                <a:srgbClr val="002060"/>
              </a:solidFill>
            </a:endParaRPr>
          </a:p>
        </p:txBody>
      </p:sp>
      <p:pic>
        <p:nvPicPr>
          <p:cNvPr id="5" name="Picture 4" descr="Project Sopport logo"/>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281952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B326-BD74-294C-85E4-5BE2C9386E58}"/>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Relation to School-wide ODR data</a:t>
            </a:r>
          </a:p>
        </p:txBody>
      </p:sp>
      <p:pic>
        <p:nvPicPr>
          <p:cNvPr id="2052" name="Picture 4" descr="ODRs by ethnicity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9022"/>
            <a:ext cx="5627826" cy="41821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DRs by Grade Level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253" y="1825625"/>
            <a:ext cx="5287433" cy="3965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oject Sopport logo"/>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753789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563C-2B76-664D-85F4-0D7E6F042C60}"/>
              </a:ext>
            </a:extLst>
          </p:cNvPr>
          <p:cNvSpPr>
            <a:spLocks noGrp="1"/>
          </p:cNvSpPr>
          <p:nvPr>
            <p:ph type="title"/>
          </p:nvPr>
        </p:nvSpPr>
        <p:spPr>
          <a:xfrm>
            <a:off x="563308" y="432593"/>
            <a:ext cx="10515600" cy="1325563"/>
          </a:xfrm>
        </p:spPr>
        <p:txBody>
          <a:bodyPr/>
          <a:lstStyle/>
          <a:p>
            <a:r>
              <a:rPr lang="en-US" b="1" dirty="0">
                <a:solidFill>
                  <a:srgbClr val="002060"/>
                </a:solidFill>
                <a:latin typeface="Helvetica Neue" charset="0"/>
                <a:ea typeface="Helvetica Neue" charset="0"/>
                <a:cs typeface="Helvetica Neue" charset="0"/>
              </a:rPr>
              <a:t>Teacher &amp; Candidates’ ratings </a:t>
            </a:r>
            <a:br>
              <a:rPr lang="en-US" b="1" dirty="0">
                <a:solidFill>
                  <a:srgbClr val="002060"/>
                </a:solidFill>
                <a:latin typeface="Helvetica Neue" charset="0"/>
                <a:ea typeface="Helvetica Neue" charset="0"/>
                <a:cs typeface="Helvetica Neue" charset="0"/>
              </a:rPr>
            </a:br>
            <a:r>
              <a:rPr lang="en-US" b="1" dirty="0">
                <a:solidFill>
                  <a:srgbClr val="002060"/>
                </a:solidFill>
                <a:latin typeface="Helvetica Neue" charset="0"/>
                <a:ea typeface="Helvetica Neue" charset="0"/>
                <a:cs typeface="Helvetica Neue" charset="0"/>
              </a:rPr>
              <a:t>of practices</a:t>
            </a:r>
            <a:endParaRPr lang="en-US" dirty="0"/>
          </a:p>
        </p:txBody>
      </p:sp>
      <p:sp>
        <p:nvSpPr>
          <p:cNvPr id="3" name="Content Placeholder 2">
            <a:extLst>
              <a:ext uri="{FF2B5EF4-FFF2-40B4-BE49-F238E27FC236}">
                <a16:creationId xmlns:a16="http://schemas.microsoft.com/office/drawing/2014/main" id="{CB448EC3-BCB9-9F47-8DDC-AA6A323755BA}"/>
              </a:ext>
            </a:extLst>
          </p:cNvPr>
          <p:cNvSpPr>
            <a:spLocks noGrp="1"/>
          </p:cNvSpPr>
          <p:nvPr>
            <p:ph idx="1"/>
          </p:nvPr>
        </p:nvSpPr>
        <p:spPr>
          <a:xfrm>
            <a:off x="563308" y="1893093"/>
            <a:ext cx="10515600" cy="4234212"/>
          </a:xfrm>
        </p:spPr>
        <p:txBody>
          <a:bodyPr>
            <a:normAutofit lnSpcReduction="10000"/>
          </a:bodyPr>
          <a:lstStyle/>
          <a:p>
            <a:pPr>
              <a:spcBef>
                <a:spcPts val="0"/>
              </a:spcBef>
            </a:pPr>
            <a:r>
              <a:rPr lang="en-US" sz="2400" dirty="0">
                <a:solidFill>
                  <a:srgbClr val="002060"/>
                </a:solidFill>
              </a:rPr>
              <a:t>Teachers and candidates completed Usage Rating Profile-Intervention (UPR-1) after learning each practice during PD training, and at semester’s end</a:t>
            </a:r>
          </a:p>
          <a:p>
            <a:pPr fontAlgn="base">
              <a:spcBef>
                <a:spcPts val="0"/>
              </a:spcBef>
            </a:pPr>
            <a:r>
              <a:rPr lang="en-US" sz="2400" dirty="0">
                <a:solidFill>
                  <a:srgbClr val="002060"/>
                </a:solidFill>
              </a:rPr>
              <a:t>Six factors of analysis for each practice</a:t>
            </a:r>
            <a:br>
              <a:rPr lang="en-US" sz="2400" dirty="0">
                <a:solidFill>
                  <a:srgbClr val="002060"/>
                </a:solidFill>
              </a:rPr>
            </a:br>
            <a:endParaRPr lang="en-US" sz="1200" dirty="0">
              <a:solidFill>
                <a:srgbClr val="002060"/>
              </a:solidFill>
            </a:endParaRPr>
          </a:p>
          <a:p>
            <a:pPr lvl="1" fontAlgn="base">
              <a:spcBef>
                <a:spcPts val="0"/>
              </a:spcBef>
            </a:pPr>
            <a:r>
              <a:rPr lang="en-US" dirty="0">
                <a:solidFill>
                  <a:srgbClr val="002060"/>
                </a:solidFill>
              </a:rPr>
              <a:t>Acceptability*</a:t>
            </a:r>
          </a:p>
          <a:p>
            <a:pPr lvl="1" fontAlgn="base">
              <a:spcBef>
                <a:spcPts val="0"/>
              </a:spcBef>
            </a:pPr>
            <a:r>
              <a:rPr lang="en-US" dirty="0">
                <a:solidFill>
                  <a:srgbClr val="002060"/>
                </a:solidFill>
              </a:rPr>
              <a:t>Understanding*</a:t>
            </a:r>
          </a:p>
          <a:p>
            <a:pPr lvl="1" fontAlgn="base">
              <a:spcBef>
                <a:spcPts val="0"/>
              </a:spcBef>
            </a:pPr>
            <a:r>
              <a:rPr lang="en-US" dirty="0">
                <a:solidFill>
                  <a:srgbClr val="002060"/>
                </a:solidFill>
              </a:rPr>
              <a:t>Home-School Collaboration</a:t>
            </a:r>
          </a:p>
          <a:p>
            <a:pPr lvl="1" fontAlgn="base">
              <a:spcBef>
                <a:spcPts val="0"/>
              </a:spcBef>
            </a:pPr>
            <a:r>
              <a:rPr lang="en-US" dirty="0">
                <a:solidFill>
                  <a:srgbClr val="002060"/>
                </a:solidFill>
              </a:rPr>
              <a:t>Feasibility*</a:t>
            </a:r>
          </a:p>
          <a:p>
            <a:pPr lvl="1" fontAlgn="base">
              <a:spcBef>
                <a:spcPts val="0"/>
              </a:spcBef>
            </a:pPr>
            <a:r>
              <a:rPr lang="en-US" dirty="0">
                <a:solidFill>
                  <a:srgbClr val="002060"/>
                </a:solidFill>
              </a:rPr>
              <a:t>System Climate</a:t>
            </a:r>
          </a:p>
          <a:p>
            <a:pPr lvl="1" fontAlgn="base">
              <a:spcBef>
                <a:spcPts val="0"/>
              </a:spcBef>
            </a:pPr>
            <a:r>
              <a:rPr lang="en-US" dirty="0">
                <a:solidFill>
                  <a:srgbClr val="002060"/>
                </a:solidFill>
              </a:rPr>
              <a:t>System Support</a:t>
            </a:r>
          </a:p>
          <a:p>
            <a:pPr fontAlgn="base"/>
            <a:r>
              <a:rPr lang="en-US" sz="2200" dirty="0">
                <a:solidFill>
                  <a:srgbClr val="002060"/>
                </a:solidFill>
              </a:rPr>
              <a:t>“Strongly disagree” (1) to “Strongly Agree” (6) Scale</a:t>
            </a:r>
          </a:p>
          <a:p>
            <a:endParaRPr lang="en-US" dirty="0"/>
          </a:p>
        </p:txBody>
      </p:sp>
      <p:pic>
        <p:nvPicPr>
          <p:cNvPr id="4" name="Picture 3" descr="Project Sopport logo">
            <a:extLst>
              <a:ext uri="{FF2B5EF4-FFF2-40B4-BE49-F238E27FC236}">
                <a16:creationId xmlns:a16="http://schemas.microsoft.com/office/drawing/2014/main" id="{7AEE77D2-7D82-AF4B-8745-A05AEB4CB28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6"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78811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6E4E-EE77-5E40-A551-64C4B96F3AFE}"/>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Focus Groups</a:t>
            </a:r>
          </a:p>
        </p:txBody>
      </p:sp>
      <p:sp>
        <p:nvSpPr>
          <p:cNvPr id="3" name="Content Placeholder 2">
            <a:extLst>
              <a:ext uri="{FF2B5EF4-FFF2-40B4-BE49-F238E27FC236}">
                <a16:creationId xmlns:a16="http://schemas.microsoft.com/office/drawing/2014/main" id="{3AD0F144-7AD9-7F4F-9001-5B5676A8D071}"/>
              </a:ext>
            </a:extLst>
          </p:cNvPr>
          <p:cNvSpPr>
            <a:spLocks noGrp="1"/>
          </p:cNvSpPr>
          <p:nvPr>
            <p:ph idx="1"/>
          </p:nvPr>
        </p:nvSpPr>
        <p:spPr>
          <a:xfrm>
            <a:off x="942108" y="1825625"/>
            <a:ext cx="10411691" cy="4234212"/>
          </a:xfrm>
        </p:spPr>
        <p:txBody>
          <a:bodyPr>
            <a:normAutofit/>
          </a:bodyPr>
          <a:lstStyle/>
          <a:p>
            <a:pPr marL="0" indent="0">
              <a:spcBef>
                <a:spcPts val="0"/>
              </a:spcBef>
              <a:buNone/>
            </a:pPr>
            <a:r>
              <a:rPr lang="en-US" b="1" u="sng" dirty="0">
                <a:solidFill>
                  <a:srgbClr val="002060"/>
                </a:solidFill>
              </a:rPr>
              <a:t>Teachers</a:t>
            </a:r>
          </a:p>
          <a:p>
            <a:pPr marL="0" indent="0">
              <a:spcBef>
                <a:spcPts val="0"/>
              </a:spcBef>
              <a:buNone/>
            </a:pPr>
            <a:endParaRPr lang="en-US" sz="2400" dirty="0">
              <a:solidFill>
                <a:srgbClr val="002060"/>
              </a:solidFill>
            </a:endParaRPr>
          </a:p>
          <a:p>
            <a:pPr marL="0" indent="0">
              <a:lnSpc>
                <a:spcPct val="100000"/>
              </a:lnSpc>
              <a:spcBef>
                <a:spcPts val="0"/>
              </a:spcBef>
              <a:buNone/>
            </a:pPr>
            <a:r>
              <a:rPr lang="en-US" sz="2400" dirty="0">
                <a:solidFill>
                  <a:srgbClr val="002060"/>
                </a:solidFill>
              </a:rPr>
              <a:t>Practice opportunity should be a dedicated course – allowing for more time for observation and getting acclimated to students and the content.</a:t>
            </a:r>
          </a:p>
          <a:p>
            <a:pPr marL="0" indent="0">
              <a:lnSpc>
                <a:spcPct val="100000"/>
              </a:lnSpc>
              <a:spcBef>
                <a:spcPts val="0"/>
              </a:spcBef>
              <a:buNone/>
            </a:pPr>
            <a:endParaRPr lang="en-US" sz="1400" dirty="0">
              <a:solidFill>
                <a:srgbClr val="002060"/>
              </a:solidFill>
            </a:endParaRPr>
          </a:p>
          <a:p>
            <a:pPr lvl="1">
              <a:lnSpc>
                <a:spcPct val="100000"/>
              </a:lnSpc>
              <a:spcBef>
                <a:spcPts val="0"/>
              </a:spcBef>
            </a:pPr>
            <a:r>
              <a:rPr lang="en-US" sz="2800" i="1" dirty="0">
                <a:solidFill>
                  <a:srgbClr val="002060"/>
                </a:solidFill>
              </a:rPr>
              <a:t>“If I had a recommendation, I think this should be done in a student teaching or some sort of long term experience so they can one, know the teacher, two, know the students, three, know the content”</a:t>
            </a:r>
            <a:endParaRPr lang="en-US" sz="2800" dirty="0">
              <a:solidFill>
                <a:srgbClr val="002060"/>
              </a:solidFill>
            </a:endParaRPr>
          </a:p>
          <a:p>
            <a:pPr marL="0" indent="0">
              <a:lnSpc>
                <a:spcPct val="100000"/>
              </a:lnSpc>
              <a:spcBef>
                <a:spcPts val="0"/>
              </a:spcBef>
              <a:buNone/>
            </a:pPr>
            <a:endParaRPr lang="en-US" sz="1200" dirty="0">
              <a:solidFill>
                <a:srgbClr val="002060"/>
              </a:solidFill>
            </a:endParaRPr>
          </a:p>
        </p:txBody>
      </p:sp>
      <p:pic>
        <p:nvPicPr>
          <p:cNvPr id="7" name="Picture 6" descr="Project Sopport logo"/>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4922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OSEP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H325A120003. Bonnie Jones and David Guardino serve as the project officers.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366D-EB39-D446-9109-92F45FBDC176}"/>
              </a:ext>
            </a:extLst>
          </p:cNvPr>
          <p:cNvSpPr>
            <a:spLocks noGrp="1"/>
          </p:cNvSpPr>
          <p:nvPr>
            <p:ph type="title"/>
          </p:nvPr>
        </p:nvSpPr>
        <p:spPr/>
        <p:txBody>
          <a:bodyPr/>
          <a:lstStyle/>
          <a:p>
            <a:r>
              <a:rPr lang="en-US" b="1" dirty="0">
                <a:solidFill>
                  <a:srgbClr val="002060"/>
                </a:solidFill>
                <a:latin typeface="Helvetica Neue" charset="0"/>
                <a:ea typeface="Helvetica Neue" charset="0"/>
                <a:cs typeface="Helvetica Neue" charset="0"/>
              </a:rPr>
              <a:t>Focus Groups</a:t>
            </a:r>
            <a:endParaRPr lang="en-US" dirty="0"/>
          </a:p>
        </p:txBody>
      </p:sp>
      <p:sp>
        <p:nvSpPr>
          <p:cNvPr id="3" name="Content Placeholder 2">
            <a:extLst>
              <a:ext uri="{FF2B5EF4-FFF2-40B4-BE49-F238E27FC236}">
                <a16:creationId xmlns:a16="http://schemas.microsoft.com/office/drawing/2014/main" id="{56D407BB-ABD4-0A46-8113-E55DBE104EC5}"/>
              </a:ext>
            </a:extLst>
          </p:cNvPr>
          <p:cNvSpPr>
            <a:spLocks noGrp="1"/>
          </p:cNvSpPr>
          <p:nvPr>
            <p:ph idx="1"/>
          </p:nvPr>
        </p:nvSpPr>
        <p:spPr/>
        <p:txBody>
          <a:bodyPr>
            <a:normAutofit fontScale="92500"/>
          </a:bodyPr>
          <a:lstStyle/>
          <a:p>
            <a:pPr marL="0" indent="0">
              <a:spcBef>
                <a:spcPts val="0"/>
              </a:spcBef>
              <a:buNone/>
            </a:pPr>
            <a:r>
              <a:rPr lang="en-US" b="1" u="sng" dirty="0">
                <a:solidFill>
                  <a:srgbClr val="002060"/>
                </a:solidFill>
              </a:rPr>
              <a:t>Candidates</a:t>
            </a:r>
          </a:p>
          <a:p>
            <a:pPr marL="0" indent="0">
              <a:spcBef>
                <a:spcPts val="0"/>
              </a:spcBef>
              <a:buNone/>
            </a:pPr>
            <a:endParaRPr lang="en-US" sz="1200" dirty="0">
              <a:solidFill>
                <a:srgbClr val="002060"/>
              </a:solidFill>
            </a:endParaRPr>
          </a:p>
          <a:p>
            <a:pPr marL="0" indent="0">
              <a:spcBef>
                <a:spcPts val="0"/>
              </a:spcBef>
              <a:buNone/>
            </a:pPr>
            <a:r>
              <a:rPr lang="en-US" sz="2400" dirty="0">
                <a:solidFill>
                  <a:srgbClr val="002060"/>
                </a:solidFill>
              </a:rPr>
              <a:t>Noted [it] would be better as a dedicated field experience course.</a:t>
            </a:r>
          </a:p>
          <a:p>
            <a:pPr marL="0" indent="0">
              <a:spcBef>
                <a:spcPts val="0"/>
              </a:spcBef>
              <a:buNone/>
            </a:pPr>
            <a:endParaRPr lang="en-US" sz="1400" dirty="0">
              <a:solidFill>
                <a:srgbClr val="002060"/>
              </a:solidFill>
            </a:endParaRPr>
          </a:p>
          <a:p>
            <a:pPr lvl="1"/>
            <a:r>
              <a:rPr lang="en-US" sz="2800" i="1" dirty="0">
                <a:solidFill>
                  <a:srgbClr val="002060"/>
                </a:solidFill>
              </a:rPr>
              <a:t>“….because we don’t have a class on classroom management I feel more equipped now to go into Field II and student teaching.”</a:t>
            </a:r>
          </a:p>
          <a:p>
            <a:pPr lvl="1"/>
            <a:endParaRPr lang="en-US" sz="2800" dirty="0">
              <a:solidFill>
                <a:srgbClr val="002060"/>
              </a:solidFill>
            </a:endParaRPr>
          </a:p>
          <a:p>
            <a:pPr lvl="1"/>
            <a:r>
              <a:rPr lang="en-US" sz="2800" i="1" dirty="0">
                <a:solidFill>
                  <a:srgbClr val="002060"/>
                </a:solidFill>
              </a:rPr>
              <a:t>“I feel like all in all this field experience was like a much needed one especially since like behavior issues in the classroom is like the number one thing to make teachers not to be teachers anymore”</a:t>
            </a:r>
            <a:endParaRPr lang="en-US" sz="2800" dirty="0">
              <a:solidFill>
                <a:srgbClr val="002060"/>
              </a:solidFill>
            </a:endParaRPr>
          </a:p>
          <a:p>
            <a:endParaRPr lang="en-US" dirty="0"/>
          </a:p>
        </p:txBody>
      </p:sp>
      <p:pic>
        <p:nvPicPr>
          <p:cNvPr id="4" name="Picture 3" descr="Project Sopport logo">
            <a:extLst>
              <a:ext uri="{FF2B5EF4-FFF2-40B4-BE49-F238E27FC236}">
                <a16:creationId xmlns:a16="http://schemas.microsoft.com/office/drawing/2014/main" id="{BF0D1CF1-B012-8045-ADEB-55C925C3924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43671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6E4E-EE77-5E40-A551-64C4B96F3AFE}"/>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Limitations</a:t>
            </a:r>
          </a:p>
        </p:txBody>
      </p:sp>
      <p:sp>
        <p:nvSpPr>
          <p:cNvPr id="3" name="Content Placeholder 2">
            <a:extLst>
              <a:ext uri="{FF2B5EF4-FFF2-40B4-BE49-F238E27FC236}">
                <a16:creationId xmlns:a16="http://schemas.microsoft.com/office/drawing/2014/main" id="{3AD0F144-7AD9-7F4F-9001-5B5676A8D071}"/>
              </a:ext>
            </a:extLst>
          </p:cNvPr>
          <p:cNvSpPr>
            <a:spLocks noGrp="1"/>
          </p:cNvSpPr>
          <p:nvPr>
            <p:ph idx="1"/>
          </p:nvPr>
        </p:nvSpPr>
        <p:spPr/>
        <p:txBody>
          <a:bodyPr>
            <a:normAutofit/>
          </a:bodyPr>
          <a:lstStyle/>
          <a:p>
            <a:pPr marL="0" indent="0" fontAlgn="base">
              <a:buNone/>
            </a:pPr>
            <a:r>
              <a:rPr lang="en-US" sz="2400" dirty="0">
                <a:solidFill>
                  <a:srgbClr val="002060"/>
                </a:solidFill>
              </a:rPr>
              <a:t>Priority was professional development and training</a:t>
            </a:r>
          </a:p>
          <a:p>
            <a:pPr marL="0" indent="0" fontAlgn="base">
              <a:spcBef>
                <a:spcPts val="0"/>
              </a:spcBef>
              <a:buNone/>
            </a:pPr>
            <a:br>
              <a:rPr lang="en-US" sz="1200" dirty="0">
                <a:solidFill>
                  <a:srgbClr val="002060"/>
                </a:solidFill>
              </a:rPr>
            </a:br>
            <a:r>
              <a:rPr lang="en-US" sz="2400" b="1" u="sng" dirty="0">
                <a:solidFill>
                  <a:srgbClr val="002060"/>
                </a:solidFill>
              </a:rPr>
              <a:t>Design limitations</a:t>
            </a:r>
          </a:p>
          <a:p>
            <a:pPr lvl="1" fontAlgn="base"/>
            <a:r>
              <a:rPr lang="en-US" sz="2000" dirty="0">
                <a:solidFill>
                  <a:srgbClr val="002060"/>
                </a:solidFill>
              </a:rPr>
              <a:t>Small sample (n = 6 teachers, 18 candidates)</a:t>
            </a:r>
          </a:p>
          <a:p>
            <a:pPr lvl="1" fontAlgn="base"/>
            <a:r>
              <a:rPr lang="en-US" sz="2000" dirty="0">
                <a:solidFill>
                  <a:srgbClr val="002060"/>
                </a:solidFill>
              </a:rPr>
              <a:t>Training done simultaneously for all teachers</a:t>
            </a:r>
          </a:p>
          <a:p>
            <a:pPr lvl="1" fontAlgn="base"/>
            <a:r>
              <a:rPr lang="en-US" sz="2000" dirty="0">
                <a:solidFill>
                  <a:srgbClr val="002060"/>
                </a:solidFill>
              </a:rPr>
              <a:t>Each teacher self-selected as a “strategy expert” (e.g. non-random)</a:t>
            </a:r>
          </a:p>
          <a:p>
            <a:pPr marL="0" indent="0" fontAlgn="base">
              <a:buNone/>
            </a:pPr>
            <a:r>
              <a:rPr lang="en-US" sz="2400" b="1" u="sng" dirty="0">
                <a:solidFill>
                  <a:srgbClr val="002060"/>
                </a:solidFill>
              </a:rPr>
              <a:t>Data Collection</a:t>
            </a:r>
          </a:p>
          <a:p>
            <a:pPr lvl="1" fontAlgn="base"/>
            <a:r>
              <a:rPr lang="en-US" sz="2000" dirty="0">
                <a:solidFill>
                  <a:srgbClr val="002060"/>
                </a:solidFill>
              </a:rPr>
              <a:t>Responsive strategies  (e.g. Precision Requests) had to be preceded by a problematic behavior - &gt; which did not occur consistently</a:t>
            </a:r>
          </a:p>
          <a:p>
            <a:pPr lvl="1" fontAlgn="base"/>
            <a:r>
              <a:rPr lang="en-US" sz="2000" dirty="0">
                <a:solidFill>
                  <a:srgbClr val="002060"/>
                </a:solidFill>
              </a:rPr>
              <a:t>Difficulty reaching 80% criteria on Inter-observer agreement</a:t>
            </a:r>
          </a:p>
          <a:p>
            <a:pPr>
              <a:lnSpc>
                <a:spcPct val="100000"/>
              </a:lnSpc>
              <a:spcBef>
                <a:spcPts val="0"/>
              </a:spcBef>
            </a:pPr>
            <a:endParaRPr lang="en-US" dirty="0"/>
          </a:p>
        </p:txBody>
      </p:sp>
      <p:pic>
        <p:nvPicPr>
          <p:cNvPr id="5" name="Picture 4" descr="Project Sopport logo"/>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51024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6E4E-EE77-5E40-A551-64C4B96F3AFE}"/>
              </a:ext>
            </a:extLst>
          </p:cNvPr>
          <p:cNvSpPr>
            <a:spLocks noGrp="1"/>
          </p:cNvSpPr>
          <p:nvPr>
            <p:ph type="title"/>
          </p:nvPr>
        </p:nvSpPr>
        <p:spPr/>
        <p:txBody>
          <a:bodyPr>
            <a:normAutofit/>
          </a:bodyPr>
          <a:lstStyle/>
          <a:p>
            <a:r>
              <a:rPr lang="en-US" sz="2800" b="1" dirty="0">
                <a:solidFill>
                  <a:srgbClr val="002060"/>
                </a:solidFill>
                <a:latin typeface="Helvetica Neue" charset="0"/>
                <a:ea typeface="Helvetica Neue" charset="0"/>
                <a:cs typeface="Helvetica Neue" charset="0"/>
              </a:rPr>
              <a:t>Data-based revisions</a:t>
            </a:r>
          </a:p>
        </p:txBody>
      </p:sp>
      <p:sp>
        <p:nvSpPr>
          <p:cNvPr id="3" name="Content Placeholder 2">
            <a:extLst>
              <a:ext uri="{FF2B5EF4-FFF2-40B4-BE49-F238E27FC236}">
                <a16:creationId xmlns:a16="http://schemas.microsoft.com/office/drawing/2014/main" id="{3AD0F144-7AD9-7F4F-9001-5B5676A8D071}"/>
              </a:ext>
            </a:extLst>
          </p:cNvPr>
          <p:cNvSpPr>
            <a:spLocks noGrp="1"/>
          </p:cNvSpPr>
          <p:nvPr>
            <p:ph idx="1"/>
          </p:nvPr>
        </p:nvSpPr>
        <p:spPr>
          <a:xfrm>
            <a:off x="334241" y="2054225"/>
            <a:ext cx="11523517" cy="4618964"/>
          </a:xfrm>
        </p:spPr>
        <p:txBody>
          <a:bodyPr>
            <a:noAutofit/>
          </a:bodyPr>
          <a:lstStyle/>
          <a:p>
            <a:pPr fontAlgn="base">
              <a:spcBef>
                <a:spcPts val="0"/>
              </a:spcBef>
            </a:pPr>
            <a:r>
              <a:rPr lang="en-US" dirty="0">
                <a:solidFill>
                  <a:srgbClr val="002060"/>
                </a:solidFill>
              </a:rPr>
              <a:t>SUPPORT now operates as an independent course during Year 2 of program</a:t>
            </a:r>
          </a:p>
          <a:p>
            <a:pPr marL="0" indent="0" fontAlgn="base">
              <a:spcBef>
                <a:spcPts val="0"/>
              </a:spcBef>
              <a:buNone/>
            </a:pPr>
            <a:endParaRPr lang="en-US" dirty="0">
              <a:solidFill>
                <a:srgbClr val="002060"/>
              </a:solidFill>
            </a:endParaRPr>
          </a:p>
          <a:p>
            <a:pPr fontAlgn="base">
              <a:spcBef>
                <a:spcPts val="0"/>
              </a:spcBef>
            </a:pPr>
            <a:r>
              <a:rPr lang="en-US" dirty="0">
                <a:solidFill>
                  <a:srgbClr val="002060"/>
                </a:solidFill>
              </a:rPr>
              <a:t>Each student (n=26) works with a participating pod in two 4-week cycles, focusing on three strategies per cycle</a:t>
            </a:r>
          </a:p>
          <a:p>
            <a:pPr marL="0" indent="0" fontAlgn="base">
              <a:spcBef>
                <a:spcPts val="0"/>
              </a:spcBef>
              <a:buNone/>
            </a:pPr>
            <a:endParaRPr lang="en-US" sz="1200" dirty="0">
              <a:solidFill>
                <a:srgbClr val="002060"/>
              </a:solidFill>
            </a:endParaRPr>
          </a:p>
        </p:txBody>
      </p:sp>
      <p:pic>
        <p:nvPicPr>
          <p:cNvPr id="5" name="Picture 4" descr="Project Sopport logo"/>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1737" y="230188"/>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198253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7F45-D46C-9C43-9DDC-5232B5D250CE}"/>
              </a:ext>
            </a:extLst>
          </p:cNvPr>
          <p:cNvSpPr>
            <a:spLocks noGrp="1"/>
          </p:cNvSpPr>
          <p:nvPr>
            <p:ph type="title"/>
          </p:nvPr>
        </p:nvSpPr>
        <p:spPr/>
        <p:txBody>
          <a:bodyPr/>
          <a:lstStyle/>
          <a:p>
            <a:r>
              <a:rPr lang="en-US" b="1" dirty="0">
                <a:solidFill>
                  <a:srgbClr val="002060"/>
                </a:solidFill>
                <a:latin typeface="Helvetica Neue" charset="0"/>
                <a:ea typeface="Helvetica Neue" charset="0"/>
                <a:cs typeface="Helvetica Neue" charset="0"/>
              </a:rPr>
              <a:t>Data-based revisions</a:t>
            </a:r>
            <a:endParaRPr lang="en-US" dirty="0"/>
          </a:p>
        </p:txBody>
      </p:sp>
      <p:sp>
        <p:nvSpPr>
          <p:cNvPr id="3" name="Content Placeholder 2">
            <a:extLst>
              <a:ext uri="{FF2B5EF4-FFF2-40B4-BE49-F238E27FC236}">
                <a16:creationId xmlns:a16="http://schemas.microsoft.com/office/drawing/2014/main" id="{1129A074-5749-F74A-B0D2-895C9B4A3A12}"/>
              </a:ext>
            </a:extLst>
          </p:cNvPr>
          <p:cNvSpPr>
            <a:spLocks noGrp="1"/>
          </p:cNvSpPr>
          <p:nvPr>
            <p:ph idx="1"/>
          </p:nvPr>
        </p:nvSpPr>
        <p:spPr>
          <a:xfrm>
            <a:off x="695325" y="1659502"/>
            <a:ext cx="10515600" cy="4760914"/>
          </a:xfrm>
        </p:spPr>
        <p:txBody>
          <a:bodyPr>
            <a:normAutofit/>
          </a:bodyPr>
          <a:lstStyle/>
          <a:p>
            <a:pPr fontAlgn="base">
              <a:spcBef>
                <a:spcPts val="0"/>
              </a:spcBef>
            </a:pPr>
            <a:r>
              <a:rPr lang="en-US" dirty="0">
                <a:solidFill>
                  <a:srgbClr val="002060"/>
                </a:solidFill>
              </a:rPr>
              <a:t>Each cycle includes:</a:t>
            </a:r>
          </a:p>
          <a:p>
            <a:pPr marL="0" indent="0" fontAlgn="base">
              <a:spcBef>
                <a:spcPts val="0"/>
              </a:spcBef>
              <a:buNone/>
            </a:pPr>
            <a:endParaRPr lang="en-US" sz="2400" dirty="0">
              <a:solidFill>
                <a:srgbClr val="002060"/>
              </a:solidFill>
            </a:endParaRPr>
          </a:p>
          <a:p>
            <a:pPr lvl="1" fontAlgn="base">
              <a:spcBef>
                <a:spcPts val="0"/>
              </a:spcBef>
            </a:pPr>
            <a:r>
              <a:rPr lang="en-US" sz="2500" dirty="0">
                <a:solidFill>
                  <a:srgbClr val="002060"/>
                </a:solidFill>
              </a:rPr>
              <a:t>Observation of teachers using specific classroom management strategies</a:t>
            </a:r>
          </a:p>
          <a:p>
            <a:pPr lvl="1" fontAlgn="base">
              <a:spcBef>
                <a:spcPts val="0"/>
              </a:spcBef>
            </a:pPr>
            <a:r>
              <a:rPr lang="en-US" sz="2500" dirty="0">
                <a:solidFill>
                  <a:srgbClr val="002060"/>
                </a:solidFill>
              </a:rPr>
              <a:t>Planning a brief lesson with team that includes opportunity to incorporate the strategy</a:t>
            </a:r>
          </a:p>
          <a:p>
            <a:pPr lvl="1" fontAlgn="base">
              <a:spcBef>
                <a:spcPts val="0"/>
              </a:spcBef>
            </a:pPr>
            <a:r>
              <a:rPr lang="en-US" sz="2500" dirty="0">
                <a:solidFill>
                  <a:srgbClr val="002060"/>
                </a:solidFill>
              </a:rPr>
              <a:t>Teaching brief lesson in which the specific strategy is practiced</a:t>
            </a:r>
          </a:p>
          <a:p>
            <a:pPr lvl="1" fontAlgn="base">
              <a:spcBef>
                <a:spcPts val="0"/>
              </a:spcBef>
            </a:pPr>
            <a:r>
              <a:rPr lang="en-US" sz="2500" dirty="0">
                <a:solidFill>
                  <a:srgbClr val="002060"/>
                </a:solidFill>
              </a:rPr>
              <a:t>Observing and collecting data on a peer during teaching demonstration (using app)</a:t>
            </a:r>
          </a:p>
          <a:p>
            <a:pPr lvl="1" fontAlgn="base">
              <a:spcBef>
                <a:spcPts val="0"/>
              </a:spcBef>
            </a:pPr>
            <a:r>
              <a:rPr lang="en-US" sz="2500" dirty="0">
                <a:solidFill>
                  <a:srgbClr val="002060"/>
                </a:solidFill>
              </a:rPr>
              <a:t>Working with teachers to analyze data that was collected during teaching demonstration</a:t>
            </a:r>
          </a:p>
          <a:p>
            <a:pPr lvl="1" fontAlgn="base">
              <a:spcBef>
                <a:spcPts val="0"/>
              </a:spcBef>
            </a:pPr>
            <a:r>
              <a:rPr lang="en-US" sz="2500" dirty="0">
                <a:solidFill>
                  <a:srgbClr val="002060"/>
                </a:solidFill>
              </a:rPr>
              <a:t>Completing online activities using Powerschool</a:t>
            </a:r>
            <a:r>
              <a:rPr lang="en-US" sz="2500" baseline="30000" dirty="0">
                <a:solidFill>
                  <a:srgbClr val="002060"/>
                </a:solidFill>
              </a:rPr>
              <a:t>TM</a:t>
            </a:r>
            <a:r>
              <a:rPr lang="en-US" sz="2500" dirty="0">
                <a:solidFill>
                  <a:srgbClr val="002060"/>
                </a:solidFill>
              </a:rPr>
              <a:t> LMS </a:t>
            </a:r>
          </a:p>
          <a:p>
            <a:endParaRPr lang="en-US" dirty="0"/>
          </a:p>
        </p:txBody>
      </p:sp>
      <p:pic>
        <p:nvPicPr>
          <p:cNvPr id="5" name="Picture 4" descr="Project Sopport logo">
            <a:extLst>
              <a:ext uri="{FF2B5EF4-FFF2-40B4-BE49-F238E27FC236}">
                <a16:creationId xmlns:a16="http://schemas.microsoft.com/office/drawing/2014/main" id="{0FC7DAA9-7EE1-914E-90D0-3FCA444CF2E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46266" y="112201"/>
            <a:ext cx="1734344" cy="1460500"/>
          </a:xfrm>
          <a:prstGeom prst="rect">
            <a:avLst/>
          </a:prstGeom>
          <a:effectLst>
            <a:outerShdw blurRad="50800" dist="76200" dir="2700000" algn="tl" rotWithShape="0">
              <a:srgbClr val="002060">
                <a:alpha val="40000"/>
              </a:srgbClr>
            </a:outerShdw>
          </a:effectLst>
        </p:spPr>
      </p:pic>
    </p:spTree>
    <p:extLst>
      <p:ext uri="{BB962C8B-B14F-4D97-AF65-F5344CB8AC3E}">
        <p14:creationId xmlns:p14="http://schemas.microsoft.com/office/powerpoint/2010/main" val="40997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541D-D930-1D4C-9FA0-79EB944DD74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18AD363-5896-1C46-BF7C-CD1471E2E4BA}"/>
              </a:ext>
            </a:extLst>
          </p:cNvPr>
          <p:cNvSpPr>
            <a:spLocks noGrp="1"/>
          </p:cNvSpPr>
          <p:nvPr>
            <p:ph idx="1"/>
          </p:nvPr>
        </p:nvSpPr>
        <p:spPr/>
        <p:txBody>
          <a:bodyPr/>
          <a:lstStyle/>
          <a:p>
            <a:r>
              <a:rPr lang="en-US" dirty="0"/>
              <a:t>Programs were clear about the instructional practices (EBPs and HLPs) they wanted teacher candidates to demonstrate</a:t>
            </a:r>
          </a:p>
          <a:p>
            <a:r>
              <a:rPr lang="en-US" dirty="0"/>
              <a:t>Had clear theories about how those practices would develop; the theories were research based</a:t>
            </a:r>
          </a:p>
          <a:p>
            <a:r>
              <a:rPr lang="en-US" dirty="0"/>
              <a:t>Used data to refine program</a:t>
            </a:r>
          </a:p>
        </p:txBody>
      </p:sp>
    </p:spTree>
    <p:extLst>
      <p:ext uri="{BB962C8B-B14F-4D97-AF65-F5344CB8AC3E}">
        <p14:creationId xmlns:p14="http://schemas.microsoft.com/office/powerpoint/2010/main" val="730200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586-4DC1-434E-9ACA-71EB50C0D7CD}"/>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7826E19D-CEC6-B44E-96BF-AEB5670C98E6}"/>
              </a:ext>
            </a:extLst>
          </p:cNvPr>
          <p:cNvSpPr>
            <a:spLocks noGrp="1"/>
          </p:cNvSpPr>
          <p:nvPr>
            <p:ph idx="1"/>
          </p:nvPr>
        </p:nvSpPr>
        <p:spPr/>
        <p:txBody>
          <a:bodyPr>
            <a:normAutofit/>
          </a:bodyPr>
          <a:lstStyle/>
          <a:p>
            <a:r>
              <a:rPr lang="en-US" sz="3200" dirty="0"/>
              <a:t>This is intellectually demanding and logistically challenging work.</a:t>
            </a:r>
          </a:p>
        </p:txBody>
      </p:sp>
    </p:spTree>
    <p:extLst>
      <p:ext uri="{BB962C8B-B14F-4D97-AF65-F5344CB8AC3E}">
        <p14:creationId xmlns:p14="http://schemas.microsoft.com/office/powerpoint/2010/main" val="2049261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760F8-55F8-E942-B17A-D8FA298A42D8}"/>
              </a:ext>
            </a:extLst>
          </p:cNvPr>
          <p:cNvSpPr>
            <a:spLocks noGrp="1"/>
          </p:cNvSpPr>
          <p:nvPr>
            <p:ph type="title"/>
          </p:nvPr>
        </p:nvSpPr>
        <p:spPr/>
        <p:txBody>
          <a:bodyPr/>
          <a:lstStyle/>
          <a:p>
            <a:r>
              <a:rPr lang="en-US" dirty="0"/>
              <a:t>Improvement Science in Teacher Education</a:t>
            </a:r>
          </a:p>
        </p:txBody>
      </p:sp>
      <p:sp>
        <p:nvSpPr>
          <p:cNvPr id="3" name="Content Placeholder 2">
            <a:extLst>
              <a:ext uri="{FF2B5EF4-FFF2-40B4-BE49-F238E27FC236}">
                <a16:creationId xmlns:a16="http://schemas.microsoft.com/office/drawing/2014/main" id="{9D251AFA-FFF9-0942-817E-AF57E2316EFA}"/>
              </a:ext>
            </a:extLst>
          </p:cNvPr>
          <p:cNvSpPr>
            <a:spLocks noGrp="1"/>
          </p:cNvSpPr>
          <p:nvPr>
            <p:ph idx="1"/>
          </p:nvPr>
        </p:nvSpPr>
        <p:spPr/>
        <p:txBody>
          <a:bodyPr/>
          <a:lstStyle/>
          <a:p>
            <a:pPr marL="0" indent="0">
              <a:buNone/>
            </a:pPr>
            <a:r>
              <a:rPr lang="en-US" dirty="0"/>
              <a:t>Requires a more comprehensive approach to program development and study. </a:t>
            </a:r>
          </a:p>
          <a:p>
            <a:pPr lvl="1"/>
            <a:r>
              <a:rPr lang="en-US" dirty="0"/>
              <a:t>Where is the place for this sort of scholarship? </a:t>
            </a:r>
          </a:p>
          <a:p>
            <a:pPr lvl="1"/>
            <a:r>
              <a:rPr lang="en-US" dirty="0"/>
              <a:t>How do we ensure that the work we are doing has merit and is rigorous? </a:t>
            </a:r>
          </a:p>
          <a:p>
            <a:pPr lvl="1"/>
            <a:r>
              <a:rPr lang="en-US" dirty="0"/>
              <a:t>How can we ensure it adds to the advancement of our knowledge in teacher education?</a:t>
            </a:r>
          </a:p>
          <a:p>
            <a:pPr lvl="1"/>
            <a:r>
              <a:rPr lang="en-US" dirty="0"/>
              <a:t>How can we educate chairs and administrators about its importance?</a:t>
            </a:r>
          </a:p>
          <a:p>
            <a:endParaRPr lang="en-US" dirty="0"/>
          </a:p>
        </p:txBody>
      </p:sp>
    </p:spTree>
    <p:extLst>
      <p:ext uri="{BB962C8B-B14F-4D97-AF65-F5344CB8AC3E}">
        <p14:creationId xmlns:p14="http://schemas.microsoft.com/office/powerpoint/2010/main" val="148055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Practice-based Teacher Preparation</a:t>
            </a:r>
          </a:p>
        </p:txBody>
      </p:sp>
      <p:sp>
        <p:nvSpPr>
          <p:cNvPr id="5" name="Content Placeholder 4"/>
          <p:cNvSpPr>
            <a:spLocks noGrp="1"/>
          </p:cNvSpPr>
          <p:nvPr>
            <p:ph idx="1"/>
          </p:nvPr>
        </p:nvSpPr>
        <p:spPr>
          <a:xfrm>
            <a:off x="838200" y="1825625"/>
            <a:ext cx="10515600" cy="3947378"/>
          </a:xfrm>
        </p:spPr>
        <p:txBody>
          <a:bodyPr/>
          <a:lstStyle/>
          <a:p>
            <a:r>
              <a:rPr lang="en-US" dirty="0"/>
              <a:t>High leverage practices (HLPs) and select evidence-based practices (EBPs) serve as the curriculum</a:t>
            </a:r>
          </a:p>
          <a:p>
            <a:r>
              <a:rPr lang="en-US" dirty="0"/>
              <a:t>Practice based preparation allows for the thoughtful implementation of HLPs and EBPs</a:t>
            </a:r>
          </a:p>
        </p:txBody>
      </p:sp>
    </p:spTree>
    <p:extLst>
      <p:ext uri="{BB962C8B-B14F-4D97-AF65-F5344CB8AC3E}">
        <p14:creationId xmlns:p14="http://schemas.microsoft.com/office/powerpoint/2010/main" val="200993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A6F5-9C92-FE44-832D-1702D432E02E}"/>
              </a:ext>
            </a:extLst>
          </p:cNvPr>
          <p:cNvSpPr>
            <a:spLocks noGrp="1"/>
          </p:cNvSpPr>
          <p:nvPr>
            <p:ph type="title"/>
          </p:nvPr>
        </p:nvSpPr>
        <p:spPr/>
        <p:txBody>
          <a:bodyPr/>
          <a:lstStyle/>
          <a:p>
            <a:r>
              <a:rPr lang="en-US" dirty="0"/>
              <a:t>Practice-based preparation</a:t>
            </a:r>
          </a:p>
        </p:txBody>
      </p:sp>
      <p:sp>
        <p:nvSpPr>
          <p:cNvPr id="3" name="Content Placeholder 2">
            <a:extLst>
              <a:ext uri="{FF2B5EF4-FFF2-40B4-BE49-F238E27FC236}">
                <a16:creationId xmlns:a16="http://schemas.microsoft.com/office/drawing/2014/main" id="{8DC97C82-F9DA-5E4B-A436-669E3B72A3CD}"/>
              </a:ext>
            </a:extLst>
          </p:cNvPr>
          <p:cNvSpPr>
            <a:spLocks noGrp="1"/>
          </p:cNvSpPr>
          <p:nvPr>
            <p:ph idx="1"/>
          </p:nvPr>
        </p:nvSpPr>
        <p:spPr/>
        <p:txBody>
          <a:bodyPr/>
          <a:lstStyle/>
          <a:p>
            <a:r>
              <a:rPr lang="en-US" dirty="0"/>
              <a:t>Involves a </a:t>
            </a:r>
            <a:r>
              <a:rPr lang="en-US" b="1" i="1" dirty="0"/>
              <a:t>cohesive</a:t>
            </a:r>
            <a:r>
              <a:rPr lang="en-US" dirty="0"/>
              <a:t> and </a:t>
            </a:r>
            <a:r>
              <a:rPr lang="en-US" b="1" i="1" dirty="0"/>
              <a:t>carefully curated </a:t>
            </a:r>
            <a:r>
              <a:rPr lang="en-US" dirty="0"/>
              <a:t>set of practice opportunities designed to help preservice candidates acquire the curriculum. </a:t>
            </a:r>
          </a:p>
        </p:txBody>
      </p:sp>
    </p:spTree>
    <p:extLst>
      <p:ext uri="{BB962C8B-B14F-4D97-AF65-F5344CB8AC3E}">
        <p14:creationId xmlns:p14="http://schemas.microsoft.com/office/powerpoint/2010/main" val="101906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58F5-1D50-EF42-984A-051EFE04B8CC}"/>
              </a:ext>
            </a:extLst>
          </p:cNvPr>
          <p:cNvSpPr>
            <a:spLocks noGrp="1"/>
          </p:cNvSpPr>
          <p:nvPr>
            <p:ph type="title"/>
          </p:nvPr>
        </p:nvSpPr>
        <p:spPr/>
        <p:txBody>
          <a:bodyPr/>
          <a:lstStyle/>
          <a:p>
            <a:r>
              <a:rPr lang="en-US" dirty="0"/>
              <a:t>Individual Features of the opportunities</a:t>
            </a:r>
          </a:p>
        </p:txBody>
      </p:sp>
      <p:sp>
        <p:nvSpPr>
          <p:cNvPr id="5" name="Content Placeholder 4">
            <a:extLst>
              <a:ext uri="{FF2B5EF4-FFF2-40B4-BE49-F238E27FC236}">
                <a16:creationId xmlns:a16="http://schemas.microsoft.com/office/drawing/2014/main" id="{FA64AAF0-3176-0D49-B401-8B79F45C95AC}"/>
              </a:ext>
            </a:extLst>
          </p:cNvPr>
          <p:cNvSpPr>
            <a:spLocks noGrp="1"/>
          </p:cNvSpPr>
          <p:nvPr>
            <p:ph idx="1"/>
          </p:nvPr>
        </p:nvSpPr>
        <p:spPr/>
        <p:txBody>
          <a:bodyPr/>
          <a:lstStyle/>
          <a:p>
            <a:r>
              <a:rPr lang="en-US" dirty="0"/>
              <a:t>Modeling</a:t>
            </a:r>
          </a:p>
          <a:p>
            <a:r>
              <a:rPr lang="en-US" dirty="0"/>
              <a:t>Feedback</a:t>
            </a:r>
          </a:p>
          <a:p>
            <a:r>
              <a:rPr lang="en-US" dirty="0"/>
              <a:t>Analysis </a:t>
            </a:r>
          </a:p>
          <a:p>
            <a:r>
              <a:rPr lang="en-US" dirty="0"/>
              <a:t>Interleaving</a:t>
            </a:r>
          </a:p>
        </p:txBody>
      </p:sp>
    </p:spTree>
    <p:extLst>
      <p:ext uri="{BB962C8B-B14F-4D97-AF65-F5344CB8AC3E}">
        <p14:creationId xmlns:p14="http://schemas.microsoft.com/office/powerpoint/2010/main" val="396425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D105-18BB-614C-B3A9-3CA712AE96F3}"/>
              </a:ext>
            </a:extLst>
          </p:cNvPr>
          <p:cNvSpPr>
            <a:spLocks noGrp="1"/>
          </p:cNvSpPr>
          <p:nvPr>
            <p:ph type="title"/>
          </p:nvPr>
        </p:nvSpPr>
        <p:spPr/>
        <p:txBody>
          <a:bodyPr/>
          <a:lstStyle/>
          <a:p>
            <a:r>
              <a:rPr lang="en-US" dirty="0"/>
              <a:t>Overarching features</a:t>
            </a:r>
          </a:p>
        </p:txBody>
      </p:sp>
      <p:sp>
        <p:nvSpPr>
          <p:cNvPr id="3" name="Content Placeholder 2">
            <a:extLst>
              <a:ext uri="{FF2B5EF4-FFF2-40B4-BE49-F238E27FC236}">
                <a16:creationId xmlns:a16="http://schemas.microsoft.com/office/drawing/2014/main" id="{B185DBA4-4DDB-8E42-B03E-E43A3D69FDBF}"/>
              </a:ext>
            </a:extLst>
          </p:cNvPr>
          <p:cNvSpPr>
            <a:spLocks noGrp="1"/>
          </p:cNvSpPr>
          <p:nvPr>
            <p:ph idx="1"/>
          </p:nvPr>
        </p:nvSpPr>
        <p:spPr/>
        <p:txBody>
          <a:bodyPr/>
          <a:lstStyle/>
          <a:p>
            <a:r>
              <a:rPr lang="en-US" dirty="0"/>
              <a:t>Scaffolded</a:t>
            </a:r>
          </a:p>
          <a:p>
            <a:r>
              <a:rPr lang="en-US" dirty="0"/>
              <a:t>Duration </a:t>
            </a:r>
          </a:p>
          <a:p>
            <a:r>
              <a:rPr lang="en-US" dirty="0"/>
              <a:t>Cohesion</a:t>
            </a:r>
          </a:p>
        </p:txBody>
      </p:sp>
    </p:spTree>
    <p:extLst>
      <p:ext uri="{BB962C8B-B14F-4D97-AF65-F5344CB8AC3E}">
        <p14:creationId xmlns:p14="http://schemas.microsoft.com/office/powerpoint/2010/main" val="370299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B6C067-381D-7F4D-9830-785CB462F1F7}"/>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E02ADFE5-0A21-4E4B-A41E-DF9916AE6796}"/>
              </a:ext>
            </a:extLst>
          </p:cNvPr>
          <p:cNvSpPr>
            <a:spLocks noGrp="1"/>
          </p:cNvSpPr>
          <p:nvPr>
            <p:ph idx="1"/>
          </p:nvPr>
        </p:nvSpPr>
        <p:spPr/>
        <p:txBody>
          <a:bodyPr/>
          <a:lstStyle/>
          <a:p>
            <a:r>
              <a:rPr lang="en-US" dirty="0"/>
              <a:t>Although practice-based preparation is generating enthusiasm, we still do not have programmatic evidence of its impact (Brownell, Benedict, Leko, Peyton, Pua, &amp; Richards-Tutor, under review).</a:t>
            </a:r>
          </a:p>
          <a:p>
            <a:r>
              <a:rPr lang="en-US" dirty="0"/>
              <a:t>And, we do not have systematic ways of collecting data that can be used to improve it! </a:t>
            </a:r>
          </a:p>
        </p:txBody>
      </p:sp>
    </p:spTree>
    <p:extLst>
      <p:ext uri="{BB962C8B-B14F-4D97-AF65-F5344CB8AC3E}">
        <p14:creationId xmlns:p14="http://schemas.microsoft.com/office/powerpoint/2010/main" val="367652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9607-9BFB-0746-B8BF-A2849B974B54}"/>
              </a:ext>
            </a:extLst>
          </p:cNvPr>
          <p:cNvSpPr>
            <a:spLocks noGrp="1"/>
          </p:cNvSpPr>
          <p:nvPr>
            <p:ph type="title"/>
          </p:nvPr>
        </p:nvSpPr>
        <p:spPr/>
        <p:txBody>
          <a:bodyPr/>
          <a:lstStyle/>
          <a:p>
            <a:r>
              <a:rPr lang="en-US" dirty="0"/>
              <a:t>Improvement Science Approach</a:t>
            </a:r>
          </a:p>
        </p:txBody>
      </p:sp>
      <p:sp>
        <p:nvSpPr>
          <p:cNvPr id="3" name="Content Placeholder 2">
            <a:extLst>
              <a:ext uri="{FF2B5EF4-FFF2-40B4-BE49-F238E27FC236}">
                <a16:creationId xmlns:a16="http://schemas.microsoft.com/office/drawing/2014/main" id="{DD6AE1DC-2974-7447-A643-7F9110F1F14C}"/>
              </a:ext>
            </a:extLst>
          </p:cNvPr>
          <p:cNvSpPr>
            <a:spLocks noGrp="1"/>
          </p:cNvSpPr>
          <p:nvPr>
            <p:ph idx="1"/>
          </p:nvPr>
        </p:nvSpPr>
        <p:spPr/>
        <p:txBody>
          <a:bodyPr/>
          <a:lstStyle/>
          <a:p>
            <a:r>
              <a:rPr lang="en-US" dirty="0"/>
              <a:t>To guide their efforts, teacher educators need ways of collecting data to design, implement, and improve their practice-based approaches </a:t>
            </a:r>
          </a:p>
          <a:p>
            <a:r>
              <a:rPr lang="en-US" dirty="0"/>
              <a:t>And, to demonstrate that these approaches are having the desired impact</a:t>
            </a:r>
          </a:p>
        </p:txBody>
      </p:sp>
    </p:spTree>
    <p:extLst>
      <p:ext uri="{BB962C8B-B14F-4D97-AF65-F5344CB8AC3E}">
        <p14:creationId xmlns:p14="http://schemas.microsoft.com/office/powerpoint/2010/main" val="3438103968"/>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1982</Words>
  <Application>Microsoft Macintosh PowerPoint</Application>
  <PresentationFormat>Widescreen</PresentationFormat>
  <Paragraphs>240</Paragraphs>
  <Slides>36</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ＭＳ Ｐゴシック</vt:lpstr>
      <vt:lpstr>Arial</vt:lpstr>
      <vt:lpstr>Arial Narrow</vt:lpstr>
      <vt:lpstr>Calibri</vt:lpstr>
      <vt:lpstr>Gotham Bold</vt:lpstr>
      <vt:lpstr>Helvetica Neue</vt:lpstr>
      <vt:lpstr>Roboto Slab</vt:lpstr>
      <vt:lpstr>Light Background</vt:lpstr>
      <vt:lpstr>Dark Background</vt:lpstr>
      <vt:lpstr>Improving teacher preparation from within: Using data to validate and improve practice-based preparation opportunities</vt:lpstr>
      <vt:lpstr>Presenters</vt:lpstr>
      <vt:lpstr>DISCLAIMER</vt:lpstr>
      <vt:lpstr>Practice-based Teacher Preparation</vt:lpstr>
      <vt:lpstr>Practice-based preparation</vt:lpstr>
      <vt:lpstr>Individual Features of the opportunities</vt:lpstr>
      <vt:lpstr>Overarching features</vt:lpstr>
      <vt:lpstr>PowerPoint Presentation</vt:lpstr>
      <vt:lpstr>Improvement Science Approach</vt:lpstr>
      <vt:lpstr>CSU Long Beach Dr. Cara Richards-TuTor</vt:lpstr>
      <vt:lpstr>CSU Long Beach Urban Dual Credential Program</vt:lpstr>
      <vt:lpstr>HLPs Addressed</vt:lpstr>
      <vt:lpstr>Example of One Practice Based Opportunity:  Tier 2/Tier 3 Intervention </vt:lpstr>
      <vt:lpstr>Data Collected to inform revisions</vt:lpstr>
      <vt:lpstr>Fidelity Data: 2 years</vt:lpstr>
      <vt:lpstr>K-5 Student data</vt:lpstr>
      <vt:lpstr>Candidate Interviews</vt:lpstr>
      <vt:lpstr>Further Considerations for Program Improvement</vt:lpstr>
      <vt:lpstr>KENT STATE UNIVERSITY Dr. BRIAN R. BARBER</vt:lpstr>
      <vt:lpstr>School-University Partnerships to Promote Ongoing and Reciprocal Training in Effective Classroom Management</vt:lpstr>
      <vt:lpstr>Align District and preparation  program Priorities</vt:lpstr>
      <vt:lpstr>Clinical Practice Developmental Continuum</vt:lpstr>
      <vt:lpstr>HLPs in Clinical Practice</vt:lpstr>
      <vt:lpstr>Engagement Structure</vt:lpstr>
      <vt:lpstr>Revisions Made During and After Implementation</vt:lpstr>
      <vt:lpstr>Candidates’ Observed use         of practices</vt:lpstr>
      <vt:lpstr>Relation to School-wide ODR data</vt:lpstr>
      <vt:lpstr>Teacher &amp; Candidates’ ratings  of practices</vt:lpstr>
      <vt:lpstr>Focus Groups</vt:lpstr>
      <vt:lpstr>Focus Groups</vt:lpstr>
      <vt:lpstr>Limitations</vt:lpstr>
      <vt:lpstr>Data-based revisions</vt:lpstr>
      <vt:lpstr>Data-based revisions</vt:lpstr>
      <vt:lpstr>Conclusions</vt:lpstr>
      <vt:lpstr>Challenge</vt:lpstr>
      <vt:lpstr>Improvement Science in Teacher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INSERT TITLE HERE</dc:title>
  <dc:creator>Seitz,Matthew E</dc:creator>
  <cp:lastModifiedBy>Hudson,Andrew D</cp:lastModifiedBy>
  <cp:revision>72</cp:revision>
  <cp:lastPrinted>2018-01-01T23:10:42Z</cp:lastPrinted>
  <dcterms:created xsi:type="dcterms:W3CDTF">2017-12-28T16:25:01Z</dcterms:created>
  <dcterms:modified xsi:type="dcterms:W3CDTF">2018-11-09T18:04:10Z</dcterms:modified>
</cp:coreProperties>
</file>