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7" r:id="rId2"/>
    <p:sldId id="286" r:id="rId3"/>
    <p:sldId id="287" r:id="rId4"/>
    <p:sldId id="288" r:id="rId5"/>
    <p:sldId id="289" r:id="rId6"/>
    <p:sldId id="290" r:id="rId7"/>
    <p:sldId id="291" r:id="rId8"/>
    <p:sldId id="269" r:id="rId9"/>
    <p:sldId id="275" r:id="rId10"/>
    <p:sldId id="259" r:id="rId11"/>
    <p:sldId id="281" r:id="rId12"/>
    <p:sldId id="276" r:id="rId13"/>
    <p:sldId id="270" r:id="rId14"/>
    <p:sldId id="277" r:id="rId15"/>
    <p:sldId id="272" r:id="rId16"/>
    <p:sldId id="279" r:id="rId17"/>
    <p:sldId id="258" r:id="rId18"/>
    <p:sldId id="273" r:id="rId19"/>
    <p:sldId id="278" r:id="rId20"/>
    <p:sldId id="280" r:id="rId21"/>
    <p:sldId id="274" r:id="rId22"/>
    <p:sldId id="283" r:id="rId23"/>
    <p:sldId id="284" r:id="rId24"/>
    <p:sldId id="292" r:id="rId25"/>
    <p:sldId id="285" r:id="rId26"/>
    <p:sldId id="293" r:id="rId27"/>
    <p:sldId id="264" r:id="rId28"/>
  </p:sldIdLst>
  <p:sldSz cx="12188825"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25" autoAdjust="0"/>
    <p:restoredTop sz="94660"/>
  </p:normalViewPr>
  <p:slideViewPr>
    <p:cSldViewPr>
      <p:cViewPr varScale="1">
        <p:scale>
          <a:sx n="73" d="100"/>
          <a:sy n="73" d="100"/>
        </p:scale>
        <p:origin x="200" y="744"/>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4" d="100"/>
          <a:sy n="84" d="100"/>
        </p:scale>
        <p:origin x="1002" y="60"/>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B36C7E-6898-4141-A4D5-63978F54E795}" type="doc">
      <dgm:prSet loTypeId="urn:microsoft.com/office/officeart/2005/8/layout/cycle5" loCatId="process" qsTypeId="urn:microsoft.com/office/officeart/2005/8/quickstyle/simple4" qsCatId="simple" csTypeId="urn:microsoft.com/office/officeart/2005/8/colors/accent0_3" csCatId="mainScheme" phldr="1"/>
      <dgm:spPr/>
      <dgm:t>
        <a:bodyPr/>
        <a:lstStyle/>
        <a:p>
          <a:endParaRPr lang="en-US"/>
        </a:p>
      </dgm:t>
    </dgm:pt>
    <dgm:pt modelId="{CFF73A0D-9BC0-4C43-8A42-C7C16FB33FA0}">
      <dgm:prSet phldrT="[Text]" custT="1"/>
      <dgm:spPr/>
      <dgm:t>
        <a:bodyPr/>
        <a:lstStyle/>
        <a:p>
          <a:r>
            <a:rPr lang="en-US" sz="2000" dirty="0">
              <a:solidFill>
                <a:schemeClr val="bg1"/>
              </a:solidFill>
            </a:rPr>
            <a:t>Collect Information </a:t>
          </a:r>
        </a:p>
      </dgm:t>
    </dgm:pt>
    <dgm:pt modelId="{AEB4B7AC-D0E3-A942-8E5C-F1196E6AADE8}" type="parTrans" cxnId="{CDA09956-017C-B442-8A13-2A859CFDEAFB}">
      <dgm:prSet/>
      <dgm:spPr/>
      <dgm:t>
        <a:bodyPr/>
        <a:lstStyle/>
        <a:p>
          <a:endParaRPr lang="en-US" sz="2000"/>
        </a:p>
      </dgm:t>
    </dgm:pt>
    <dgm:pt modelId="{9701760A-C9EA-524B-B01A-801EB31D384D}" type="sibTrans" cxnId="{CDA09956-017C-B442-8A13-2A859CFDEAFB}">
      <dgm:prSet/>
      <dgm:spPr/>
      <dgm:t>
        <a:bodyPr/>
        <a:lstStyle/>
        <a:p>
          <a:endParaRPr lang="en-US" sz="2000"/>
        </a:p>
      </dgm:t>
    </dgm:pt>
    <dgm:pt modelId="{BC587D28-E614-AD44-B822-A74BDFB8BB7C}">
      <dgm:prSet phldrT="[Text]" custT="1"/>
      <dgm:spPr/>
      <dgm:t>
        <a:bodyPr/>
        <a:lstStyle/>
        <a:p>
          <a:r>
            <a:rPr lang="en-US" sz="2000" dirty="0"/>
            <a:t>Analyze data to create a learner profile  </a:t>
          </a:r>
        </a:p>
      </dgm:t>
    </dgm:pt>
    <dgm:pt modelId="{6247BD1E-EF87-264F-86E2-C5E864EA48DB}" type="parTrans" cxnId="{2A6C224F-ED39-214A-96E4-E2872A32D8C1}">
      <dgm:prSet/>
      <dgm:spPr/>
      <dgm:t>
        <a:bodyPr/>
        <a:lstStyle/>
        <a:p>
          <a:endParaRPr lang="en-US" sz="2000"/>
        </a:p>
      </dgm:t>
    </dgm:pt>
    <dgm:pt modelId="{87DA5D3B-BD7F-5145-B982-A41D09D99611}" type="sibTrans" cxnId="{2A6C224F-ED39-214A-96E4-E2872A32D8C1}">
      <dgm:prSet/>
      <dgm:spPr/>
      <dgm:t>
        <a:bodyPr/>
        <a:lstStyle/>
        <a:p>
          <a:endParaRPr lang="en-US" sz="2000"/>
        </a:p>
      </dgm:t>
    </dgm:pt>
    <dgm:pt modelId="{8B6AD8D4-9F40-0A41-9471-3593B1750937}">
      <dgm:prSet phldrT="[Text]" custT="1"/>
      <dgm:spPr/>
      <dgm:t>
        <a:bodyPr/>
        <a:lstStyle/>
        <a:p>
          <a:r>
            <a:rPr lang="en-US" sz="2000" dirty="0"/>
            <a:t>Interpret and communicate  </a:t>
          </a:r>
        </a:p>
      </dgm:t>
    </dgm:pt>
    <dgm:pt modelId="{C6B16505-A520-9142-986B-A63795851ED1}" type="parTrans" cxnId="{0C92E3A9-8184-A44C-80C7-F903CB2F9EA9}">
      <dgm:prSet/>
      <dgm:spPr/>
      <dgm:t>
        <a:bodyPr/>
        <a:lstStyle/>
        <a:p>
          <a:endParaRPr lang="en-US" sz="2000"/>
        </a:p>
      </dgm:t>
    </dgm:pt>
    <dgm:pt modelId="{0CAEBB05-E2A8-C24A-8916-5C8E120E8893}" type="sibTrans" cxnId="{0C92E3A9-8184-A44C-80C7-F903CB2F9EA9}">
      <dgm:prSet/>
      <dgm:spPr/>
      <dgm:t>
        <a:bodyPr/>
        <a:lstStyle/>
        <a:p>
          <a:endParaRPr lang="en-US" sz="2000"/>
        </a:p>
      </dgm:t>
    </dgm:pt>
    <dgm:pt modelId="{12DDFDFC-0DC0-AA4C-AE04-F660BBABAF72}">
      <dgm:prSet phldrT="[Text]" custT="1"/>
      <dgm:spPr/>
      <dgm:t>
        <a:bodyPr/>
        <a:lstStyle/>
        <a:p>
          <a:r>
            <a:rPr lang="en-US" sz="2000" dirty="0"/>
            <a:t>Collaboratively create an educational plan  </a:t>
          </a:r>
        </a:p>
      </dgm:t>
    </dgm:pt>
    <dgm:pt modelId="{12B00813-E4D6-4F4F-8DE6-A94A04766F2B}" type="parTrans" cxnId="{3732E9B8-75A9-C74B-ACB5-2286F9C5924C}">
      <dgm:prSet/>
      <dgm:spPr/>
      <dgm:t>
        <a:bodyPr/>
        <a:lstStyle/>
        <a:p>
          <a:endParaRPr lang="en-US" sz="2000"/>
        </a:p>
      </dgm:t>
    </dgm:pt>
    <dgm:pt modelId="{B1E05007-A8D6-4E4B-BC13-040927A5833F}" type="sibTrans" cxnId="{3732E9B8-75A9-C74B-ACB5-2286F9C5924C}">
      <dgm:prSet/>
      <dgm:spPr/>
      <dgm:t>
        <a:bodyPr/>
        <a:lstStyle/>
        <a:p>
          <a:endParaRPr lang="en-US" sz="2000">
            <a:solidFill>
              <a:sysClr val="windowText" lastClr="000000"/>
            </a:solidFill>
          </a:endParaRPr>
        </a:p>
      </dgm:t>
    </dgm:pt>
    <dgm:pt modelId="{9F9E3195-8462-D74B-AC25-4E5C924F9BD8}">
      <dgm:prSet phldrT="[Text]" custT="1"/>
      <dgm:spPr/>
      <dgm:t>
        <a:bodyPr/>
        <a:lstStyle/>
        <a:p>
          <a:r>
            <a:rPr lang="en-US" sz="2000" dirty="0"/>
            <a:t>Ongoing adjustments to implementation </a:t>
          </a:r>
        </a:p>
      </dgm:t>
    </dgm:pt>
    <dgm:pt modelId="{58CEEC14-CEF8-7140-9F29-A5E937E40BF6}" type="parTrans" cxnId="{D65D1E20-8ED9-A745-9D9F-7BFA97C1F91F}">
      <dgm:prSet/>
      <dgm:spPr/>
      <dgm:t>
        <a:bodyPr/>
        <a:lstStyle/>
        <a:p>
          <a:endParaRPr lang="en-US" sz="2000"/>
        </a:p>
      </dgm:t>
    </dgm:pt>
    <dgm:pt modelId="{7CE8D437-62C8-DA4F-836C-BC09F870B857}" type="sibTrans" cxnId="{D65D1E20-8ED9-A745-9D9F-7BFA97C1F91F}">
      <dgm:prSet/>
      <dgm:spPr/>
      <dgm:t>
        <a:bodyPr/>
        <a:lstStyle/>
        <a:p>
          <a:endParaRPr lang="en-US" sz="2000"/>
        </a:p>
      </dgm:t>
    </dgm:pt>
    <dgm:pt modelId="{D8439B88-D277-7C4A-B50D-203373DD6A4C}" type="pres">
      <dgm:prSet presAssocID="{14B36C7E-6898-4141-A4D5-63978F54E795}" presName="cycle" presStyleCnt="0">
        <dgm:presLayoutVars>
          <dgm:dir/>
          <dgm:resizeHandles val="exact"/>
        </dgm:presLayoutVars>
      </dgm:prSet>
      <dgm:spPr/>
    </dgm:pt>
    <dgm:pt modelId="{1B9A23DB-8868-E147-96C7-5D207A502F85}" type="pres">
      <dgm:prSet presAssocID="{CFF73A0D-9BC0-4C43-8A42-C7C16FB33FA0}" presName="node" presStyleLbl="node1" presStyleIdx="0" presStyleCnt="5" custScaleX="120573" custScaleY="120421">
        <dgm:presLayoutVars>
          <dgm:bulletEnabled val="1"/>
        </dgm:presLayoutVars>
      </dgm:prSet>
      <dgm:spPr/>
    </dgm:pt>
    <dgm:pt modelId="{616F990F-C03F-B149-8585-C8C8C0788B4C}" type="pres">
      <dgm:prSet presAssocID="{CFF73A0D-9BC0-4C43-8A42-C7C16FB33FA0}" presName="spNode" presStyleCnt="0"/>
      <dgm:spPr/>
    </dgm:pt>
    <dgm:pt modelId="{6EA35E4D-C3A3-4C43-8597-9EDFEE8408DA}" type="pres">
      <dgm:prSet presAssocID="{9701760A-C9EA-524B-B01A-801EB31D384D}" presName="sibTrans" presStyleLbl="sibTrans1D1" presStyleIdx="0" presStyleCnt="5"/>
      <dgm:spPr/>
    </dgm:pt>
    <dgm:pt modelId="{AD14C01A-2B70-6B44-8C5E-1BB68A3E4A99}" type="pres">
      <dgm:prSet presAssocID="{BC587D28-E614-AD44-B822-A74BDFB8BB7C}" presName="node" presStyleLbl="node1" presStyleIdx="1" presStyleCnt="5" custScaleX="122474" custScaleY="122734">
        <dgm:presLayoutVars>
          <dgm:bulletEnabled val="1"/>
        </dgm:presLayoutVars>
      </dgm:prSet>
      <dgm:spPr/>
    </dgm:pt>
    <dgm:pt modelId="{89EE1028-1D7A-4248-B417-F00B605B27F5}" type="pres">
      <dgm:prSet presAssocID="{BC587D28-E614-AD44-B822-A74BDFB8BB7C}" presName="spNode" presStyleCnt="0"/>
      <dgm:spPr/>
    </dgm:pt>
    <dgm:pt modelId="{04440B70-FE4A-AF42-B68F-20F104711316}" type="pres">
      <dgm:prSet presAssocID="{87DA5D3B-BD7F-5145-B982-A41D09D99611}" presName="sibTrans" presStyleLbl="sibTrans1D1" presStyleIdx="1" presStyleCnt="5"/>
      <dgm:spPr/>
    </dgm:pt>
    <dgm:pt modelId="{DBC92C24-9BB8-4741-B8FA-B8BBACEEDCD1}" type="pres">
      <dgm:prSet presAssocID="{8B6AD8D4-9F40-0A41-9471-3593B1750937}" presName="node" presStyleLbl="node1" presStyleIdx="2" presStyleCnt="5" custScaleX="113127" custScaleY="133898">
        <dgm:presLayoutVars>
          <dgm:bulletEnabled val="1"/>
        </dgm:presLayoutVars>
      </dgm:prSet>
      <dgm:spPr/>
    </dgm:pt>
    <dgm:pt modelId="{E2070B29-28DE-2346-8731-707DEDCA2444}" type="pres">
      <dgm:prSet presAssocID="{8B6AD8D4-9F40-0A41-9471-3593B1750937}" presName="spNode" presStyleCnt="0"/>
      <dgm:spPr/>
    </dgm:pt>
    <dgm:pt modelId="{A865E984-6E57-664E-AEE5-E858A5B88E33}" type="pres">
      <dgm:prSet presAssocID="{0CAEBB05-E2A8-C24A-8916-5C8E120E8893}" presName="sibTrans" presStyleLbl="sibTrans1D1" presStyleIdx="2" presStyleCnt="5"/>
      <dgm:spPr/>
    </dgm:pt>
    <dgm:pt modelId="{45A994C1-1C13-2A46-A964-5F96805747E4}" type="pres">
      <dgm:prSet presAssocID="{12DDFDFC-0DC0-AA4C-AE04-F660BBABAF72}" presName="node" presStyleLbl="node1" presStyleIdx="3" presStyleCnt="5" custScaleX="123974" custScaleY="127438">
        <dgm:presLayoutVars>
          <dgm:bulletEnabled val="1"/>
        </dgm:presLayoutVars>
      </dgm:prSet>
      <dgm:spPr/>
    </dgm:pt>
    <dgm:pt modelId="{C8C5C7E6-5D53-F14C-ABCE-C0AB21AE7352}" type="pres">
      <dgm:prSet presAssocID="{12DDFDFC-0DC0-AA4C-AE04-F660BBABAF72}" presName="spNode" presStyleCnt="0"/>
      <dgm:spPr/>
    </dgm:pt>
    <dgm:pt modelId="{BCF5E08B-F6C5-4344-A8DD-796F5189C4F1}" type="pres">
      <dgm:prSet presAssocID="{B1E05007-A8D6-4E4B-BC13-040927A5833F}" presName="sibTrans" presStyleLbl="sibTrans1D1" presStyleIdx="3" presStyleCnt="5"/>
      <dgm:spPr/>
    </dgm:pt>
    <dgm:pt modelId="{6528DAF3-CB57-AF43-8C61-4B966AA57F6F}" type="pres">
      <dgm:prSet presAssocID="{9F9E3195-8462-D74B-AC25-4E5C924F9BD8}" presName="node" presStyleLbl="node1" presStyleIdx="4" presStyleCnt="5" custScaleX="135667" custScaleY="122734">
        <dgm:presLayoutVars>
          <dgm:bulletEnabled val="1"/>
        </dgm:presLayoutVars>
      </dgm:prSet>
      <dgm:spPr/>
    </dgm:pt>
    <dgm:pt modelId="{DA2D83F7-0B7D-944C-9962-9ECAA01787C9}" type="pres">
      <dgm:prSet presAssocID="{9F9E3195-8462-D74B-AC25-4E5C924F9BD8}" presName="spNode" presStyleCnt="0"/>
      <dgm:spPr/>
    </dgm:pt>
    <dgm:pt modelId="{AD8A3D7F-A836-0941-A373-9F3C13104F2F}" type="pres">
      <dgm:prSet presAssocID="{7CE8D437-62C8-DA4F-836C-BC09F870B857}" presName="sibTrans" presStyleLbl="sibTrans1D1" presStyleIdx="4" presStyleCnt="5"/>
      <dgm:spPr/>
    </dgm:pt>
  </dgm:ptLst>
  <dgm:cxnLst>
    <dgm:cxn modelId="{9907840E-80DD-E546-ADF4-426472FD7108}" type="presOf" srcId="{9F9E3195-8462-D74B-AC25-4E5C924F9BD8}" destId="{6528DAF3-CB57-AF43-8C61-4B966AA57F6F}" srcOrd="0" destOrd="0" presId="urn:microsoft.com/office/officeart/2005/8/layout/cycle5"/>
    <dgm:cxn modelId="{D65D1E20-8ED9-A745-9D9F-7BFA97C1F91F}" srcId="{14B36C7E-6898-4141-A4D5-63978F54E795}" destId="{9F9E3195-8462-D74B-AC25-4E5C924F9BD8}" srcOrd="4" destOrd="0" parTransId="{58CEEC14-CEF8-7140-9F29-A5E937E40BF6}" sibTransId="{7CE8D437-62C8-DA4F-836C-BC09F870B857}"/>
    <dgm:cxn modelId="{EBBE6444-E024-2D49-8556-65523402CBED}" type="presOf" srcId="{BC587D28-E614-AD44-B822-A74BDFB8BB7C}" destId="{AD14C01A-2B70-6B44-8C5E-1BB68A3E4A99}" srcOrd="0" destOrd="0" presId="urn:microsoft.com/office/officeart/2005/8/layout/cycle5"/>
    <dgm:cxn modelId="{B3898F4A-813D-BE47-A3FC-1C5400913939}" type="presOf" srcId="{7CE8D437-62C8-DA4F-836C-BC09F870B857}" destId="{AD8A3D7F-A836-0941-A373-9F3C13104F2F}" srcOrd="0" destOrd="0" presId="urn:microsoft.com/office/officeart/2005/8/layout/cycle5"/>
    <dgm:cxn modelId="{2A6C224F-ED39-214A-96E4-E2872A32D8C1}" srcId="{14B36C7E-6898-4141-A4D5-63978F54E795}" destId="{BC587D28-E614-AD44-B822-A74BDFB8BB7C}" srcOrd="1" destOrd="0" parTransId="{6247BD1E-EF87-264F-86E2-C5E864EA48DB}" sibTransId="{87DA5D3B-BD7F-5145-B982-A41D09D99611}"/>
    <dgm:cxn modelId="{CDA09956-017C-B442-8A13-2A859CFDEAFB}" srcId="{14B36C7E-6898-4141-A4D5-63978F54E795}" destId="{CFF73A0D-9BC0-4C43-8A42-C7C16FB33FA0}" srcOrd="0" destOrd="0" parTransId="{AEB4B7AC-D0E3-A942-8E5C-F1196E6AADE8}" sibTransId="{9701760A-C9EA-524B-B01A-801EB31D384D}"/>
    <dgm:cxn modelId="{EF83F970-70D4-F942-9CFB-CBDF7D1ED15C}" type="presOf" srcId="{14B36C7E-6898-4141-A4D5-63978F54E795}" destId="{D8439B88-D277-7C4A-B50D-203373DD6A4C}" srcOrd="0" destOrd="0" presId="urn:microsoft.com/office/officeart/2005/8/layout/cycle5"/>
    <dgm:cxn modelId="{C6481A75-D118-A54E-A2DA-0EEB2E4789AF}" type="presOf" srcId="{12DDFDFC-0DC0-AA4C-AE04-F660BBABAF72}" destId="{45A994C1-1C13-2A46-A964-5F96805747E4}" srcOrd="0" destOrd="0" presId="urn:microsoft.com/office/officeart/2005/8/layout/cycle5"/>
    <dgm:cxn modelId="{BF9C6586-1379-B249-96AD-D67FC61115A4}" type="presOf" srcId="{9701760A-C9EA-524B-B01A-801EB31D384D}" destId="{6EA35E4D-C3A3-4C43-8597-9EDFEE8408DA}" srcOrd="0" destOrd="0" presId="urn:microsoft.com/office/officeart/2005/8/layout/cycle5"/>
    <dgm:cxn modelId="{B938AAA3-D417-4B40-BB07-532CBA94D43F}" type="presOf" srcId="{87DA5D3B-BD7F-5145-B982-A41D09D99611}" destId="{04440B70-FE4A-AF42-B68F-20F104711316}" srcOrd="0" destOrd="0" presId="urn:microsoft.com/office/officeart/2005/8/layout/cycle5"/>
    <dgm:cxn modelId="{74E35CA5-A25F-774A-85A0-7470B32E833D}" type="presOf" srcId="{0CAEBB05-E2A8-C24A-8916-5C8E120E8893}" destId="{A865E984-6E57-664E-AEE5-E858A5B88E33}" srcOrd="0" destOrd="0" presId="urn:microsoft.com/office/officeart/2005/8/layout/cycle5"/>
    <dgm:cxn modelId="{0C92E3A9-8184-A44C-80C7-F903CB2F9EA9}" srcId="{14B36C7E-6898-4141-A4D5-63978F54E795}" destId="{8B6AD8D4-9F40-0A41-9471-3593B1750937}" srcOrd="2" destOrd="0" parTransId="{C6B16505-A520-9142-986B-A63795851ED1}" sibTransId="{0CAEBB05-E2A8-C24A-8916-5C8E120E8893}"/>
    <dgm:cxn modelId="{2E725AB0-92F9-3344-A974-4FB1438396F3}" type="presOf" srcId="{CFF73A0D-9BC0-4C43-8A42-C7C16FB33FA0}" destId="{1B9A23DB-8868-E147-96C7-5D207A502F85}" srcOrd="0" destOrd="0" presId="urn:microsoft.com/office/officeart/2005/8/layout/cycle5"/>
    <dgm:cxn modelId="{3732E9B8-75A9-C74B-ACB5-2286F9C5924C}" srcId="{14B36C7E-6898-4141-A4D5-63978F54E795}" destId="{12DDFDFC-0DC0-AA4C-AE04-F660BBABAF72}" srcOrd="3" destOrd="0" parTransId="{12B00813-E4D6-4F4F-8DE6-A94A04766F2B}" sibTransId="{B1E05007-A8D6-4E4B-BC13-040927A5833F}"/>
    <dgm:cxn modelId="{C642E4DF-12BF-3C44-B172-C67CF9792CAA}" type="presOf" srcId="{B1E05007-A8D6-4E4B-BC13-040927A5833F}" destId="{BCF5E08B-F6C5-4344-A8DD-796F5189C4F1}" srcOrd="0" destOrd="0" presId="urn:microsoft.com/office/officeart/2005/8/layout/cycle5"/>
    <dgm:cxn modelId="{502AB1FB-8706-774C-A6E7-46897A258B8C}" type="presOf" srcId="{8B6AD8D4-9F40-0A41-9471-3593B1750937}" destId="{DBC92C24-9BB8-4741-B8FA-B8BBACEEDCD1}" srcOrd="0" destOrd="0" presId="urn:microsoft.com/office/officeart/2005/8/layout/cycle5"/>
    <dgm:cxn modelId="{4A1E7486-BBB9-4E44-8825-DE735CD6F4EA}" type="presParOf" srcId="{D8439B88-D277-7C4A-B50D-203373DD6A4C}" destId="{1B9A23DB-8868-E147-96C7-5D207A502F85}" srcOrd="0" destOrd="0" presId="urn:microsoft.com/office/officeart/2005/8/layout/cycle5"/>
    <dgm:cxn modelId="{07EA45CA-DA4D-ED42-99A1-F9F01076CC95}" type="presParOf" srcId="{D8439B88-D277-7C4A-B50D-203373DD6A4C}" destId="{616F990F-C03F-B149-8585-C8C8C0788B4C}" srcOrd="1" destOrd="0" presId="urn:microsoft.com/office/officeart/2005/8/layout/cycle5"/>
    <dgm:cxn modelId="{33EBE8ED-22BC-E043-A257-C1D6326C3BB1}" type="presParOf" srcId="{D8439B88-D277-7C4A-B50D-203373DD6A4C}" destId="{6EA35E4D-C3A3-4C43-8597-9EDFEE8408DA}" srcOrd="2" destOrd="0" presId="urn:microsoft.com/office/officeart/2005/8/layout/cycle5"/>
    <dgm:cxn modelId="{1831290C-CAFA-5F4E-BFE7-0D97633E3981}" type="presParOf" srcId="{D8439B88-D277-7C4A-B50D-203373DD6A4C}" destId="{AD14C01A-2B70-6B44-8C5E-1BB68A3E4A99}" srcOrd="3" destOrd="0" presId="urn:microsoft.com/office/officeart/2005/8/layout/cycle5"/>
    <dgm:cxn modelId="{769C4494-226D-BA4C-84A3-491ABFCB8CC8}" type="presParOf" srcId="{D8439B88-D277-7C4A-B50D-203373DD6A4C}" destId="{89EE1028-1D7A-4248-B417-F00B605B27F5}" srcOrd="4" destOrd="0" presId="urn:microsoft.com/office/officeart/2005/8/layout/cycle5"/>
    <dgm:cxn modelId="{095042DE-2175-D54F-A517-E8202622F5EA}" type="presParOf" srcId="{D8439B88-D277-7C4A-B50D-203373DD6A4C}" destId="{04440B70-FE4A-AF42-B68F-20F104711316}" srcOrd="5" destOrd="0" presId="urn:microsoft.com/office/officeart/2005/8/layout/cycle5"/>
    <dgm:cxn modelId="{47E8F7C7-9ADE-FA45-88C0-21F12392D557}" type="presParOf" srcId="{D8439B88-D277-7C4A-B50D-203373DD6A4C}" destId="{DBC92C24-9BB8-4741-B8FA-B8BBACEEDCD1}" srcOrd="6" destOrd="0" presId="urn:microsoft.com/office/officeart/2005/8/layout/cycle5"/>
    <dgm:cxn modelId="{40FB1D71-4558-A14F-B4BB-FDB88745BBB0}" type="presParOf" srcId="{D8439B88-D277-7C4A-B50D-203373DD6A4C}" destId="{E2070B29-28DE-2346-8731-707DEDCA2444}" srcOrd="7" destOrd="0" presId="urn:microsoft.com/office/officeart/2005/8/layout/cycle5"/>
    <dgm:cxn modelId="{9A85AF2C-CF4D-EC4A-A620-A467EA22F6CA}" type="presParOf" srcId="{D8439B88-D277-7C4A-B50D-203373DD6A4C}" destId="{A865E984-6E57-664E-AEE5-E858A5B88E33}" srcOrd="8" destOrd="0" presId="urn:microsoft.com/office/officeart/2005/8/layout/cycle5"/>
    <dgm:cxn modelId="{865D5756-54DC-8949-89F7-A35FE46CC9F2}" type="presParOf" srcId="{D8439B88-D277-7C4A-B50D-203373DD6A4C}" destId="{45A994C1-1C13-2A46-A964-5F96805747E4}" srcOrd="9" destOrd="0" presId="urn:microsoft.com/office/officeart/2005/8/layout/cycle5"/>
    <dgm:cxn modelId="{72EE60AC-E160-E945-91AC-149ABEBB29DA}" type="presParOf" srcId="{D8439B88-D277-7C4A-B50D-203373DD6A4C}" destId="{C8C5C7E6-5D53-F14C-ABCE-C0AB21AE7352}" srcOrd="10" destOrd="0" presId="urn:microsoft.com/office/officeart/2005/8/layout/cycle5"/>
    <dgm:cxn modelId="{56D78E25-4655-9A46-8D07-99214D630187}" type="presParOf" srcId="{D8439B88-D277-7C4A-B50D-203373DD6A4C}" destId="{BCF5E08B-F6C5-4344-A8DD-796F5189C4F1}" srcOrd="11" destOrd="0" presId="urn:microsoft.com/office/officeart/2005/8/layout/cycle5"/>
    <dgm:cxn modelId="{3B4A6A56-9F9F-6047-AA79-49FCF0F7C586}" type="presParOf" srcId="{D8439B88-D277-7C4A-B50D-203373DD6A4C}" destId="{6528DAF3-CB57-AF43-8C61-4B966AA57F6F}" srcOrd="12" destOrd="0" presId="urn:microsoft.com/office/officeart/2005/8/layout/cycle5"/>
    <dgm:cxn modelId="{3FC29689-C14D-204B-9759-E441C3B04A62}" type="presParOf" srcId="{D8439B88-D277-7C4A-B50D-203373DD6A4C}" destId="{DA2D83F7-0B7D-944C-9962-9ECAA01787C9}" srcOrd="13" destOrd="0" presId="urn:microsoft.com/office/officeart/2005/8/layout/cycle5"/>
    <dgm:cxn modelId="{3FC52171-B961-5E42-A09C-8AF3F78FA412}" type="presParOf" srcId="{D8439B88-D277-7C4A-B50D-203373DD6A4C}" destId="{AD8A3D7F-A836-0941-A373-9F3C13104F2F}"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49D7CE-03CA-4CAB-A316-480CB9BB2F36}"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591AC5D8-D307-47C7-A89D-2A7948B0A980}">
      <dgm:prSet phldrT="[Text]"/>
      <dgm:spPr/>
      <dgm:t>
        <a:bodyPr/>
        <a:lstStyle/>
        <a:p>
          <a:r>
            <a:rPr lang="en-US" dirty="0">
              <a:solidFill>
                <a:schemeClr val="tx1"/>
              </a:solidFill>
            </a:rPr>
            <a:t>Eliciting &amp; Interpreting individual students’ thinking #3 </a:t>
          </a:r>
          <a:r>
            <a:rPr lang="en-US" dirty="0"/>
            <a:t>AND</a:t>
          </a:r>
        </a:p>
        <a:p>
          <a:r>
            <a:rPr lang="en-US" dirty="0">
              <a:solidFill>
                <a:schemeClr val="tx1"/>
              </a:solidFill>
            </a:rPr>
            <a:t>Providing oral and written feedback #18</a:t>
          </a:r>
        </a:p>
      </dgm:t>
    </dgm:pt>
    <dgm:pt modelId="{6C3493CD-311D-4ABB-B213-F81F5A1AE9F4}" type="parTrans" cxnId="{9EFC1E6A-AF1A-42DF-A693-46E198A67CA4}">
      <dgm:prSet/>
      <dgm:spPr/>
      <dgm:t>
        <a:bodyPr/>
        <a:lstStyle/>
        <a:p>
          <a:endParaRPr lang="en-US"/>
        </a:p>
      </dgm:t>
    </dgm:pt>
    <dgm:pt modelId="{D567CDC7-27BA-4693-9DBF-60B0D596605F}" type="sibTrans" cxnId="{9EFC1E6A-AF1A-42DF-A693-46E198A67CA4}">
      <dgm:prSet/>
      <dgm:spPr/>
      <dgm:t>
        <a:bodyPr/>
        <a:lstStyle/>
        <a:p>
          <a:endParaRPr lang="en-US"/>
        </a:p>
      </dgm:t>
    </dgm:pt>
    <dgm:pt modelId="{CB6D921B-4363-4BAF-91ED-3D1488891C30}">
      <dgm:prSet phldrT="[Text]"/>
      <dgm:spPr/>
      <dgm:t>
        <a:bodyPr/>
        <a:lstStyle/>
        <a:p>
          <a:r>
            <a:rPr lang="en-US" dirty="0">
              <a:solidFill>
                <a:schemeClr val="tx1"/>
              </a:solidFill>
            </a:rPr>
            <a:t>Providing positive and constructive feedback to guide students’ learning and behavior #8 &amp; #22</a:t>
          </a:r>
        </a:p>
      </dgm:t>
    </dgm:pt>
    <dgm:pt modelId="{367573AE-FDB2-4818-90BC-93497033AF37}" type="parTrans" cxnId="{F001173B-F25C-4481-A3D2-2AFFFFC55416}">
      <dgm:prSet/>
      <dgm:spPr/>
      <dgm:t>
        <a:bodyPr/>
        <a:lstStyle/>
        <a:p>
          <a:endParaRPr lang="en-US"/>
        </a:p>
      </dgm:t>
    </dgm:pt>
    <dgm:pt modelId="{F4068B7B-71EE-4E35-BFA6-934DA231C132}" type="sibTrans" cxnId="{F001173B-F25C-4481-A3D2-2AFFFFC55416}">
      <dgm:prSet/>
      <dgm:spPr/>
      <dgm:t>
        <a:bodyPr/>
        <a:lstStyle/>
        <a:p>
          <a:endParaRPr lang="en-US"/>
        </a:p>
      </dgm:t>
    </dgm:pt>
    <dgm:pt modelId="{4D3C02C6-4E20-4C21-848D-D2F37FEF9447}" type="pres">
      <dgm:prSet presAssocID="{C349D7CE-03CA-4CAB-A316-480CB9BB2F36}" presName="diagram" presStyleCnt="0">
        <dgm:presLayoutVars>
          <dgm:dir/>
          <dgm:resizeHandles val="exact"/>
        </dgm:presLayoutVars>
      </dgm:prSet>
      <dgm:spPr/>
    </dgm:pt>
    <dgm:pt modelId="{32206558-787E-453C-BC25-B3A58C60924B}" type="pres">
      <dgm:prSet presAssocID="{591AC5D8-D307-47C7-A89D-2A7948B0A980}" presName="arrow" presStyleLbl="node1" presStyleIdx="0" presStyleCnt="2" custRadScaleRad="117752" custRadScaleInc="23">
        <dgm:presLayoutVars>
          <dgm:bulletEnabled val="1"/>
        </dgm:presLayoutVars>
      </dgm:prSet>
      <dgm:spPr/>
    </dgm:pt>
    <dgm:pt modelId="{68FAF2FB-C054-420B-B7DB-D6415A55C9F0}" type="pres">
      <dgm:prSet presAssocID="{CB6D921B-4363-4BAF-91ED-3D1488891C30}" presName="arrow" presStyleLbl="node1" presStyleIdx="1" presStyleCnt="2" custScaleY="100108" custRadScaleRad="88679" custRadScaleInc="-30">
        <dgm:presLayoutVars>
          <dgm:bulletEnabled val="1"/>
        </dgm:presLayoutVars>
      </dgm:prSet>
      <dgm:spPr/>
    </dgm:pt>
  </dgm:ptLst>
  <dgm:cxnLst>
    <dgm:cxn modelId="{F001173B-F25C-4481-A3D2-2AFFFFC55416}" srcId="{C349D7CE-03CA-4CAB-A316-480CB9BB2F36}" destId="{CB6D921B-4363-4BAF-91ED-3D1488891C30}" srcOrd="1" destOrd="0" parTransId="{367573AE-FDB2-4818-90BC-93497033AF37}" sibTransId="{F4068B7B-71EE-4E35-BFA6-934DA231C132}"/>
    <dgm:cxn modelId="{9EFC1E6A-AF1A-42DF-A693-46E198A67CA4}" srcId="{C349D7CE-03CA-4CAB-A316-480CB9BB2F36}" destId="{591AC5D8-D307-47C7-A89D-2A7948B0A980}" srcOrd="0" destOrd="0" parTransId="{6C3493CD-311D-4ABB-B213-F81F5A1AE9F4}" sibTransId="{D567CDC7-27BA-4693-9DBF-60B0D596605F}"/>
    <dgm:cxn modelId="{86B2377E-EC0A-4CF6-B2D6-67481CCC179D}" type="presOf" srcId="{591AC5D8-D307-47C7-A89D-2A7948B0A980}" destId="{32206558-787E-453C-BC25-B3A58C60924B}" srcOrd="0" destOrd="0" presId="urn:microsoft.com/office/officeart/2005/8/layout/arrow5"/>
    <dgm:cxn modelId="{C4A9DA9E-26AB-470E-96C1-CA0E286744D3}" type="presOf" srcId="{CB6D921B-4363-4BAF-91ED-3D1488891C30}" destId="{68FAF2FB-C054-420B-B7DB-D6415A55C9F0}" srcOrd="0" destOrd="0" presId="urn:microsoft.com/office/officeart/2005/8/layout/arrow5"/>
    <dgm:cxn modelId="{837552DC-82B3-48BD-8449-0ADF1C32625A}" type="presOf" srcId="{C349D7CE-03CA-4CAB-A316-480CB9BB2F36}" destId="{4D3C02C6-4E20-4C21-848D-D2F37FEF9447}" srcOrd="0" destOrd="0" presId="urn:microsoft.com/office/officeart/2005/8/layout/arrow5"/>
    <dgm:cxn modelId="{BB27E66E-33AD-4D71-AE5E-80D540D8DEB3}" type="presParOf" srcId="{4D3C02C6-4E20-4C21-848D-D2F37FEF9447}" destId="{32206558-787E-453C-BC25-B3A58C60924B}" srcOrd="0" destOrd="0" presId="urn:microsoft.com/office/officeart/2005/8/layout/arrow5"/>
    <dgm:cxn modelId="{6E6857DB-8329-4F2F-8359-40CDB5EB31E7}" type="presParOf" srcId="{4D3C02C6-4E20-4C21-848D-D2F37FEF9447}" destId="{68FAF2FB-C054-420B-B7DB-D6415A55C9F0}"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C62DA5-2A2F-436D-961C-27F71082B80A}" type="doc">
      <dgm:prSet loTypeId="urn:microsoft.com/office/officeart/2005/8/layout/cycle3" loCatId="cycle" qsTypeId="urn:microsoft.com/office/officeart/2005/8/quickstyle/simple1" qsCatId="simple" csTypeId="urn:microsoft.com/office/officeart/2005/8/colors/accent1_1" csCatId="accent1" phldr="1"/>
      <dgm:spPr/>
      <dgm:t>
        <a:bodyPr/>
        <a:lstStyle/>
        <a:p>
          <a:endParaRPr lang="en-US"/>
        </a:p>
      </dgm:t>
    </dgm:pt>
    <dgm:pt modelId="{BF70AF45-7F05-453B-9B84-F6A146359D3C}">
      <dgm:prSet phldrT="[Text]"/>
      <dgm:spPr/>
      <dgm:t>
        <a:bodyPr/>
        <a:lstStyle/>
        <a:p>
          <a:r>
            <a:rPr lang="en-US" dirty="0"/>
            <a:t>Model</a:t>
          </a:r>
        </a:p>
      </dgm:t>
    </dgm:pt>
    <dgm:pt modelId="{FE741D6D-7588-497C-B378-98F2629BB9EF}" type="parTrans" cxnId="{9D54F492-9A48-40B5-99B0-77A65815C721}">
      <dgm:prSet/>
      <dgm:spPr/>
      <dgm:t>
        <a:bodyPr/>
        <a:lstStyle/>
        <a:p>
          <a:endParaRPr lang="en-US"/>
        </a:p>
      </dgm:t>
    </dgm:pt>
    <dgm:pt modelId="{EF509D38-45B4-40DE-A0DF-06D9D2478DAC}" type="sibTrans" cxnId="{9D54F492-9A48-40B5-99B0-77A65815C721}">
      <dgm:prSet/>
      <dgm:spPr/>
      <dgm:t>
        <a:bodyPr/>
        <a:lstStyle/>
        <a:p>
          <a:endParaRPr lang="en-US"/>
        </a:p>
      </dgm:t>
    </dgm:pt>
    <dgm:pt modelId="{63CA2DEA-31F6-4CF4-88E6-63724842EACC}">
      <dgm:prSet phldrT="[Text]"/>
      <dgm:spPr/>
      <dgm:t>
        <a:bodyPr/>
        <a:lstStyle/>
        <a:p>
          <a:r>
            <a:rPr lang="en-US" dirty="0"/>
            <a:t>Practice</a:t>
          </a:r>
        </a:p>
      </dgm:t>
    </dgm:pt>
    <dgm:pt modelId="{F24D3743-3BAB-4121-937F-7A1AB8F2477A}" type="parTrans" cxnId="{8004C9FB-4B8F-4EDA-BFED-1E99947F14D1}">
      <dgm:prSet/>
      <dgm:spPr/>
      <dgm:t>
        <a:bodyPr/>
        <a:lstStyle/>
        <a:p>
          <a:endParaRPr lang="en-US"/>
        </a:p>
      </dgm:t>
    </dgm:pt>
    <dgm:pt modelId="{30559FF1-E3F5-41E8-94EA-9DDAAF7240F9}" type="sibTrans" cxnId="{8004C9FB-4B8F-4EDA-BFED-1E99947F14D1}">
      <dgm:prSet/>
      <dgm:spPr/>
      <dgm:t>
        <a:bodyPr/>
        <a:lstStyle/>
        <a:p>
          <a:endParaRPr lang="en-US"/>
        </a:p>
      </dgm:t>
    </dgm:pt>
    <dgm:pt modelId="{2A04600B-ADF7-4BE9-933C-2309B67F2DB8}">
      <dgm:prSet phldrT="[Text]"/>
      <dgm:spPr/>
      <dgm:t>
        <a:bodyPr/>
        <a:lstStyle/>
        <a:p>
          <a:r>
            <a:rPr lang="en-US" dirty="0"/>
            <a:t>Perform</a:t>
          </a:r>
        </a:p>
      </dgm:t>
    </dgm:pt>
    <dgm:pt modelId="{BC4974DB-2187-4F03-8E80-1FD9F1638001}" type="parTrans" cxnId="{63EAD1FB-574C-40DB-A937-07AFBB797323}">
      <dgm:prSet/>
      <dgm:spPr/>
      <dgm:t>
        <a:bodyPr/>
        <a:lstStyle/>
        <a:p>
          <a:endParaRPr lang="en-US"/>
        </a:p>
      </dgm:t>
    </dgm:pt>
    <dgm:pt modelId="{95CC6B17-9BC3-4B13-96B6-5372B8AF3CC0}" type="sibTrans" cxnId="{63EAD1FB-574C-40DB-A937-07AFBB797323}">
      <dgm:prSet/>
      <dgm:spPr/>
      <dgm:t>
        <a:bodyPr/>
        <a:lstStyle/>
        <a:p>
          <a:endParaRPr lang="en-US"/>
        </a:p>
      </dgm:t>
    </dgm:pt>
    <dgm:pt modelId="{89FFD1B1-83F5-4E55-AB67-A892038B615E}">
      <dgm:prSet phldrT="[Text]"/>
      <dgm:spPr>
        <a:solidFill>
          <a:schemeClr val="bg2">
            <a:lumMod val="75000"/>
          </a:schemeClr>
        </a:solidFill>
      </dgm:spPr>
      <dgm:t>
        <a:bodyPr/>
        <a:lstStyle/>
        <a:p>
          <a:r>
            <a:rPr lang="en-US" dirty="0"/>
            <a:t>Feedback</a:t>
          </a:r>
        </a:p>
      </dgm:t>
    </dgm:pt>
    <dgm:pt modelId="{960564C4-1CE0-4EE8-98B7-97E95C8A3DF6}" type="parTrans" cxnId="{0B035D58-4A3E-4B92-87EC-7E5CE1DA1EE8}">
      <dgm:prSet/>
      <dgm:spPr/>
      <dgm:t>
        <a:bodyPr/>
        <a:lstStyle/>
        <a:p>
          <a:endParaRPr lang="en-US"/>
        </a:p>
      </dgm:t>
    </dgm:pt>
    <dgm:pt modelId="{4FB5A869-F3B9-4CA5-91C3-28D47C1A7F10}" type="sibTrans" cxnId="{0B035D58-4A3E-4B92-87EC-7E5CE1DA1EE8}">
      <dgm:prSet/>
      <dgm:spPr/>
      <dgm:t>
        <a:bodyPr/>
        <a:lstStyle/>
        <a:p>
          <a:endParaRPr lang="en-US"/>
        </a:p>
      </dgm:t>
    </dgm:pt>
    <dgm:pt modelId="{7C63F5DD-85B9-42D3-8D98-A8E103092C2B}">
      <dgm:prSet phldrT="[Text]"/>
      <dgm:spPr/>
      <dgm:t>
        <a:bodyPr/>
        <a:lstStyle/>
        <a:p>
          <a:r>
            <a:rPr lang="en-US" dirty="0"/>
            <a:t>Perform</a:t>
          </a:r>
        </a:p>
      </dgm:t>
    </dgm:pt>
    <dgm:pt modelId="{A2B122DF-66F4-47D5-8861-25D521DE88D9}" type="parTrans" cxnId="{5D810978-30D9-4EEF-8462-9F1B23D73D78}">
      <dgm:prSet/>
      <dgm:spPr/>
      <dgm:t>
        <a:bodyPr/>
        <a:lstStyle/>
        <a:p>
          <a:endParaRPr lang="en-US"/>
        </a:p>
      </dgm:t>
    </dgm:pt>
    <dgm:pt modelId="{6A9FCCFE-E2A1-40B1-8168-6105E40DC83F}" type="sibTrans" cxnId="{5D810978-30D9-4EEF-8462-9F1B23D73D78}">
      <dgm:prSet/>
      <dgm:spPr/>
      <dgm:t>
        <a:bodyPr/>
        <a:lstStyle/>
        <a:p>
          <a:endParaRPr lang="en-US"/>
        </a:p>
      </dgm:t>
    </dgm:pt>
    <dgm:pt modelId="{C0539B89-AF0C-4162-9562-527BB4779069}" type="pres">
      <dgm:prSet presAssocID="{01C62DA5-2A2F-436D-961C-27F71082B80A}" presName="Name0" presStyleCnt="0">
        <dgm:presLayoutVars>
          <dgm:dir/>
          <dgm:resizeHandles val="exact"/>
        </dgm:presLayoutVars>
      </dgm:prSet>
      <dgm:spPr/>
    </dgm:pt>
    <dgm:pt modelId="{6D9F3CEF-83BD-4749-A741-36ED36AAC48C}" type="pres">
      <dgm:prSet presAssocID="{01C62DA5-2A2F-436D-961C-27F71082B80A}" presName="cycle" presStyleCnt="0"/>
      <dgm:spPr/>
    </dgm:pt>
    <dgm:pt modelId="{8054AAE3-D4C6-4BAB-8D9D-88E7BBFD12E5}" type="pres">
      <dgm:prSet presAssocID="{BF70AF45-7F05-453B-9B84-F6A146359D3C}" presName="nodeFirstNode" presStyleLbl="node1" presStyleIdx="0" presStyleCnt="5">
        <dgm:presLayoutVars>
          <dgm:bulletEnabled val="1"/>
        </dgm:presLayoutVars>
      </dgm:prSet>
      <dgm:spPr/>
    </dgm:pt>
    <dgm:pt modelId="{E6D71727-5E12-4D96-AE1A-0D3EEA528ABE}" type="pres">
      <dgm:prSet presAssocID="{EF509D38-45B4-40DE-A0DF-06D9D2478DAC}" presName="sibTransFirstNode" presStyleLbl="bgShp" presStyleIdx="0" presStyleCnt="1"/>
      <dgm:spPr/>
    </dgm:pt>
    <dgm:pt modelId="{CB545A5D-75C9-49DB-AD8B-B348DB1A7A4A}" type="pres">
      <dgm:prSet presAssocID="{63CA2DEA-31F6-4CF4-88E6-63724842EACC}" presName="nodeFollowingNodes" presStyleLbl="node1" presStyleIdx="1" presStyleCnt="5">
        <dgm:presLayoutVars>
          <dgm:bulletEnabled val="1"/>
        </dgm:presLayoutVars>
      </dgm:prSet>
      <dgm:spPr/>
    </dgm:pt>
    <dgm:pt modelId="{7FAAA5A5-C0CF-4BAE-8E75-BF0E96369C22}" type="pres">
      <dgm:prSet presAssocID="{2A04600B-ADF7-4BE9-933C-2309B67F2DB8}" presName="nodeFollowingNodes" presStyleLbl="node1" presStyleIdx="2" presStyleCnt="5">
        <dgm:presLayoutVars>
          <dgm:bulletEnabled val="1"/>
        </dgm:presLayoutVars>
      </dgm:prSet>
      <dgm:spPr/>
    </dgm:pt>
    <dgm:pt modelId="{00D0B52D-2A0F-4D47-83A4-4DDE411B4460}" type="pres">
      <dgm:prSet presAssocID="{89FFD1B1-83F5-4E55-AB67-A892038B615E}" presName="nodeFollowingNodes" presStyleLbl="node1" presStyleIdx="3" presStyleCnt="5">
        <dgm:presLayoutVars>
          <dgm:bulletEnabled val="1"/>
        </dgm:presLayoutVars>
      </dgm:prSet>
      <dgm:spPr/>
    </dgm:pt>
    <dgm:pt modelId="{B10813D8-140F-424F-845A-D15528B6A811}" type="pres">
      <dgm:prSet presAssocID="{7C63F5DD-85B9-42D3-8D98-A8E103092C2B}" presName="nodeFollowingNodes" presStyleLbl="node1" presStyleIdx="4" presStyleCnt="5">
        <dgm:presLayoutVars>
          <dgm:bulletEnabled val="1"/>
        </dgm:presLayoutVars>
      </dgm:prSet>
      <dgm:spPr/>
    </dgm:pt>
  </dgm:ptLst>
  <dgm:cxnLst>
    <dgm:cxn modelId="{7900073E-0038-4ECD-A015-A6314D1A920F}" type="presOf" srcId="{EF509D38-45B4-40DE-A0DF-06D9D2478DAC}" destId="{E6D71727-5E12-4D96-AE1A-0D3EEA528ABE}" srcOrd="0" destOrd="0" presId="urn:microsoft.com/office/officeart/2005/8/layout/cycle3"/>
    <dgm:cxn modelId="{0B035D58-4A3E-4B92-87EC-7E5CE1DA1EE8}" srcId="{01C62DA5-2A2F-436D-961C-27F71082B80A}" destId="{89FFD1B1-83F5-4E55-AB67-A892038B615E}" srcOrd="3" destOrd="0" parTransId="{960564C4-1CE0-4EE8-98B7-97E95C8A3DF6}" sibTransId="{4FB5A869-F3B9-4CA5-91C3-28D47C1A7F10}"/>
    <dgm:cxn modelId="{F821F770-C360-4E61-B991-19A68055C566}" type="presOf" srcId="{7C63F5DD-85B9-42D3-8D98-A8E103092C2B}" destId="{B10813D8-140F-424F-845A-D15528B6A811}" srcOrd="0" destOrd="0" presId="urn:microsoft.com/office/officeart/2005/8/layout/cycle3"/>
    <dgm:cxn modelId="{5D810978-30D9-4EEF-8462-9F1B23D73D78}" srcId="{01C62DA5-2A2F-436D-961C-27F71082B80A}" destId="{7C63F5DD-85B9-42D3-8D98-A8E103092C2B}" srcOrd="4" destOrd="0" parTransId="{A2B122DF-66F4-47D5-8861-25D521DE88D9}" sibTransId="{6A9FCCFE-E2A1-40B1-8168-6105E40DC83F}"/>
    <dgm:cxn modelId="{223CE486-7CF8-4EF1-B612-A082B9F94D3D}" type="presOf" srcId="{89FFD1B1-83F5-4E55-AB67-A892038B615E}" destId="{00D0B52D-2A0F-4D47-83A4-4DDE411B4460}" srcOrd="0" destOrd="0" presId="urn:microsoft.com/office/officeart/2005/8/layout/cycle3"/>
    <dgm:cxn modelId="{9D54F492-9A48-40B5-99B0-77A65815C721}" srcId="{01C62DA5-2A2F-436D-961C-27F71082B80A}" destId="{BF70AF45-7F05-453B-9B84-F6A146359D3C}" srcOrd="0" destOrd="0" parTransId="{FE741D6D-7588-497C-B378-98F2629BB9EF}" sibTransId="{EF509D38-45B4-40DE-A0DF-06D9D2478DAC}"/>
    <dgm:cxn modelId="{6C29D7A2-F20D-4463-9325-1A0DDF2678DD}" type="presOf" srcId="{BF70AF45-7F05-453B-9B84-F6A146359D3C}" destId="{8054AAE3-D4C6-4BAB-8D9D-88E7BBFD12E5}" srcOrd="0" destOrd="0" presId="urn:microsoft.com/office/officeart/2005/8/layout/cycle3"/>
    <dgm:cxn modelId="{141262A7-7486-4855-8B18-6C0BFBC93191}" type="presOf" srcId="{01C62DA5-2A2F-436D-961C-27F71082B80A}" destId="{C0539B89-AF0C-4162-9562-527BB4779069}" srcOrd="0" destOrd="0" presId="urn:microsoft.com/office/officeart/2005/8/layout/cycle3"/>
    <dgm:cxn modelId="{9CA555C3-1D59-48BC-AC03-60E42655AAF6}" type="presOf" srcId="{2A04600B-ADF7-4BE9-933C-2309B67F2DB8}" destId="{7FAAA5A5-C0CF-4BAE-8E75-BF0E96369C22}" srcOrd="0" destOrd="0" presId="urn:microsoft.com/office/officeart/2005/8/layout/cycle3"/>
    <dgm:cxn modelId="{3F1583E2-783D-4219-9D6A-3820970FEA83}" type="presOf" srcId="{63CA2DEA-31F6-4CF4-88E6-63724842EACC}" destId="{CB545A5D-75C9-49DB-AD8B-B348DB1A7A4A}" srcOrd="0" destOrd="0" presId="urn:microsoft.com/office/officeart/2005/8/layout/cycle3"/>
    <dgm:cxn modelId="{8004C9FB-4B8F-4EDA-BFED-1E99947F14D1}" srcId="{01C62DA5-2A2F-436D-961C-27F71082B80A}" destId="{63CA2DEA-31F6-4CF4-88E6-63724842EACC}" srcOrd="1" destOrd="0" parTransId="{F24D3743-3BAB-4121-937F-7A1AB8F2477A}" sibTransId="{30559FF1-E3F5-41E8-94EA-9DDAAF7240F9}"/>
    <dgm:cxn modelId="{63EAD1FB-574C-40DB-A937-07AFBB797323}" srcId="{01C62DA5-2A2F-436D-961C-27F71082B80A}" destId="{2A04600B-ADF7-4BE9-933C-2309B67F2DB8}" srcOrd="2" destOrd="0" parTransId="{BC4974DB-2187-4F03-8E80-1FD9F1638001}" sibTransId="{95CC6B17-9BC3-4B13-96B6-5372B8AF3CC0}"/>
    <dgm:cxn modelId="{F16EE5D2-13A3-467C-8408-FE4AEA5AE196}" type="presParOf" srcId="{C0539B89-AF0C-4162-9562-527BB4779069}" destId="{6D9F3CEF-83BD-4749-A741-36ED36AAC48C}" srcOrd="0" destOrd="0" presId="urn:microsoft.com/office/officeart/2005/8/layout/cycle3"/>
    <dgm:cxn modelId="{426D0986-58E2-4553-A785-9FB72C1178BC}" type="presParOf" srcId="{6D9F3CEF-83BD-4749-A741-36ED36AAC48C}" destId="{8054AAE3-D4C6-4BAB-8D9D-88E7BBFD12E5}" srcOrd="0" destOrd="0" presId="urn:microsoft.com/office/officeart/2005/8/layout/cycle3"/>
    <dgm:cxn modelId="{487877E7-A4C3-4269-A1A9-BEA3B7D66688}" type="presParOf" srcId="{6D9F3CEF-83BD-4749-A741-36ED36AAC48C}" destId="{E6D71727-5E12-4D96-AE1A-0D3EEA528ABE}" srcOrd="1" destOrd="0" presId="urn:microsoft.com/office/officeart/2005/8/layout/cycle3"/>
    <dgm:cxn modelId="{2705312F-FA8A-4BAB-B294-94D22FF46B2B}" type="presParOf" srcId="{6D9F3CEF-83BD-4749-A741-36ED36AAC48C}" destId="{CB545A5D-75C9-49DB-AD8B-B348DB1A7A4A}" srcOrd="2" destOrd="0" presId="urn:microsoft.com/office/officeart/2005/8/layout/cycle3"/>
    <dgm:cxn modelId="{DD30FA20-6404-4733-8668-14DD30E50648}" type="presParOf" srcId="{6D9F3CEF-83BD-4749-A741-36ED36AAC48C}" destId="{7FAAA5A5-C0CF-4BAE-8E75-BF0E96369C22}" srcOrd="3" destOrd="0" presId="urn:microsoft.com/office/officeart/2005/8/layout/cycle3"/>
    <dgm:cxn modelId="{4C1CD90C-DD9D-4A48-AFDD-4E81A8E90D79}" type="presParOf" srcId="{6D9F3CEF-83BD-4749-A741-36ED36AAC48C}" destId="{00D0B52D-2A0F-4D47-83A4-4DDE411B4460}" srcOrd="4" destOrd="0" presId="urn:microsoft.com/office/officeart/2005/8/layout/cycle3"/>
    <dgm:cxn modelId="{A80B6FFC-26AA-468B-956F-03259ECCF6AB}" type="presParOf" srcId="{6D9F3CEF-83BD-4749-A741-36ED36AAC48C}" destId="{B10813D8-140F-424F-845A-D15528B6A811}"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C62DA5-2A2F-436D-961C-27F71082B80A}" type="doc">
      <dgm:prSet loTypeId="urn:microsoft.com/office/officeart/2005/8/layout/cycle3" loCatId="cycle" qsTypeId="urn:microsoft.com/office/officeart/2005/8/quickstyle/simple1" qsCatId="simple" csTypeId="urn:microsoft.com/office/officeart/2005/8/colors/accent1_1" csCatId="accent1" phldr="1"/>
      <dgm:spPr/>
      <dgm:t>
        <a:bodyPr/>
        <a:lstStyle/>
        <a:p>
          <a:endParaRPr lang="en-US"/>
        </a:p>
      </dgm:t>
    </dgm:pt>
    <dgm:pt modelId="{BF70AF45-7F05-453B-9B84-F6A146359D3C}">
      <dgm:prSet phldrT="[Text]" custT="1"/>
      <dgm:spPr>
        <a:solidFill>
          <a:schemeClr val="bg2">
            <a:lumMod val="75000"/>
          </a:schemeClr>
        </a:solidFill>
      </dgm:spPr>
      <dgm:t>
        <a:bodyPr/>
        <a:lstStyle/>
        <a:p>
          <a:r>
            <a:rPr lang="en-US" sz="1600" dirty="0"/>
            <a:t>Feedback informs</a:t>
          </a:r>
        </a:p>
      </dgm:t>
    </dgm:pt>
    <dgm:pt modelId="{FE741D6D-7588-497C-B378-98F2629BB9EF}" type="parTrans" cxnId="{9D54F492-9A48-40B5-99B0-77A65815C721}">
      <dgm:prSet/>
      <dgm:spPr/>
      <dgm:t>
        <a:bodyPr/>
        <a:lstStyle/>
        <a:p>
          <a:endParaRPr lang="en-US" sz="2000"/>
        </a:p>
      </dgm:t>
    </dgm:pt>
    <dgm:pt modelId="{EF509D38-45B4-40DE-A0DF-06D9D2478DAC}" type="sibTrans" cxnId="{9D54F492-9A48-40B5-99B0-77A65815C721}">
      <dgm:prSet/>
      <dgm:spPr/>
      <dgm:t>
        <a:bodyPr/>
        <a:lstStyle/>
        <a:p>
          <a:endParaRPr lang="en-US" sz="2000"/>
        </a:p>
      </dgm:t>
    </dgm:pt>
    <dgm:pt modelId="{63CA2DEA-31F6-4CF4-88E6-63724842EACC}">
      <dgm:prSet phldrT="[Text]" custT="1"/>
      <dgm:spPr/>
      <dgm:t>
        <a:bodyPr/>
        <a:lstStyle/>
        <a:p>
          <a:r>
            <a:rPr lang="en-US" sz="1600" dirty="0"/>
            <a:t>Self-assessment</a:t>
          </a:r>
        </a:p>
      </dgm:t>
    </dgm:pt>
    <dgm:pt modelId="{F24D3743-3BAB-4121-937F-7A1AB8F2477A}" type="parTrans" cxnId="{8004C9FB-4B8F-4EDA-BFED-1E99947F14D1}">
      <dgm:prSet/>
      <dgm:spPr/>
      <dgm:t>
        <a:bodyPr/>
        <a:lstStyle/>
        <a:p>
          <a:endParaRPr lang="en-US" sz="2000"/>
        </a:p>
      </dgm:t>
    </dgm:pt>
    <dgm:pt modelId="{30559FF1-E3F5-41E8-94EA-9DDAAF7240F9}" type="sibTrans" cxnId="{8004C9FB-4B8F-4EDA-BFED-1E99947F14D1}">
      <dgm:prSet/>
      <dgm:spPr/>
      <dgm:t>
        <a:bodyPr/>
        <a:lstStyle/>
        <a:p>
          <a:endParaRPr lang="en-US" sz="2000"/>
        </a:p>
      </dgm:t>
    </dgm:pt>
    <dgm:pt modelId="{2A04600B-ADF7-4BE9-933C-2309B67F2DB8}">
      <dgm:prSet phldrT="[Text]" custT="1"/>
      <dgm:spPr/>
      <dgm:t>
        <a:bodyPr/>
        <a:lstStyle/>
        <a:p>
          <a:r>
            <a:rPr lang="en-US" sz="1600" dirty="0"/>
            <a:t>New goal setting</a:t>
          </a:r>
        </a:p>
      </dgm:t>
    </dgm:pt>
    <dgm:pt modelId="{BC4974DB-2187-4F03-8E80-1FD9F1638001}" type="parTrans" cxnId="{63EAD1FB-574C-40DB-A937-07AFBB797323}">
      <dgm:prSet/>
      <dgm:spPr/>
      <dgm:t>
        <a:bodyPr/>
        <a:lstStyle/>
        <a:p>
          <a:endParaRPr lang="en-US" sz="2000"/>
        </a:p>
      </dgm:t>
    </dgm:pt>
    <dgm:pt modelId="{95CC6B17-9BC3-4B13-96B6-5372B8AF3CC0}" type="sibTrans" cxnId="{63EAD1FB-574C-40DB-A937-07AFBB797323}">
      <dgm:prSet/>
      <dgm:spPr/>
      <dgm:t>
        <a:bodyPr/>
        <a:lstStyle/>
        <a:p>
          <a:endParaRPr lang="en-US" sz="2000"/>
        </a:p>
      </dgm:t>
    </dgm:pt>
    <dgm:pt modelId="{7C63F5DD-85B9-42D3-8D98-A8E103092C2B}">
      <dgm:prSet phldrT="[Text]" custT="1"/>
      <dgm:spPr/>
      <dgm:t>
        <a:bodyPr/>
        <a:lstStyle/>
        <a:p>
          <a:r>
            <a:rPr lang="en-US" sz="1600" dirty="0"/>
            <a:t>Self-adjustment</a:t>
          </a:r>
        </a:p>
      </dgm:t>
    </dgm:pt>
    <dgm:pt modelId="{A2B122DF-66F4-47D5-8861-25D521DE88D9}" type="parTrans" cxnId="{5D810978-30D9-4EEF-8462-9F1B23D73D78}">
      <dgm:prSet/>
      <dgm:spPr/>
      <dgm:t>
        <a:bodyPr/>
        <a:lstStyle/>
        <a:p>
          <a:endParaRPr lang="en-US" sz="2000"/>
        </a:p>
      </dgm:t>
    </dgm:pt>
    <dgm:pt modelId="{6A9FCCFE-E2A1-40B1-8168-6105E40DC83F}" type="sibTrans" cxnId="{5D810978-30D9-4EEF-8462-9F1B23D73D78}">
      <dgm:prSet/>
      <dgm:spPr/>
      <dgm:t>
        <a:bodyPr/>
        <a:lstStyle/>
        <a:p>
          <a:endParaRPr lang="en-US" sz="2000"/>
        </a:p>
      </dgm:t>
    </dgm:pt>
    <dgm:pt modelId="{75EBA17E-3D7C-4781-BD4A-66E20FACE059}">
      <dgm:prSet custT="1"/>
      <dgm:spPr/>
      <dgm:t>
        <a:bodyPr/>
        <a:lstStyle/>
        <a:p>
          <a:r>
            <a:rPr lang="en-US" sz="1600" dirty="0"/>
            <a:t>Goals achieved &amp; new goal setting</a:t>
          </a:r>
        </a:p>
      </dgm:t>
    </dgm:pt>
    <dgm:pt modelId="{A407B093-DDE6-4A44-9B0E-F9DC24D625E6}" type="sibTrans" cxnId="{A5CE17E1-A61E-41DD-BF45-02A72C1E4E47}">
      <dgm:prSet/>
      <dgm:spPr/>
      <dgm:t>
        <a:bodyPr/>
        <a:lstStyle/>
        <a:p>
          <a:endParaRPr lang="en-US" sz="2000"/>
        </a:p>
      </dgm:t>
    </dgm:pt>
    <dgm:pt modelId="{C405694C-DBBA-4DD9-A2CD-0856A20B3FA4}" type="parTrans" cxnId="{A5CE17E1-A61E-41DD-BF45-02A72C1E4E47}">
      <dgm:prSet/>
      <dgm:spPr/>
      <dgm:t>
        <a:bodyPr/>
        <a:lstStyle/>
        <a:p>
          <a:endParaRPr lang="en-US" sz="2000"/>
        </a:p>
      </dgm:t>
    </dgm:pt>
    <dgm:pt modelId="{C0A633D3-3703-45DA-9CA1-7A1A115B3574}">
      <dgm:prSet custT="1"/>
      <dgm:spPr/>
      <dgm:t>
        <a:bodyPr/>
        <a:lstStyle/>
        <a:p>
          <a:r>
            <a:rPr lang="en-US" sz="1600" dirty="0"/>
            <a:t>Ongoing learning</a:t>
          </a:r>
        </a:p>
      </dgm:t>
    </dgm:pt>
    <dgm:pt modelId="{34CD6554-72BA-4F65-9CDE-3CD0C82E67EE}" type="sibTrans" cxnId="{CB491014-CE31-4EA9-B4DE-C843F30E0B91}">
      <dgm:prSet/>
      <dgm:spPr/>
      <dgm:t>
        <a:bodyPr/>
        <a:lstStyle/>
        <a:p>
          <a:endParaRPr lang="en-US" sz="2000"/>
        </a:p>
      </dgm:t>
    </dgm:pt>
    <dgm:pt modelId="{4AA1A26D-F796-4150-97B0-4A0991BA6EB3}" type="parTrans" cxnId="{CB491014-CE31-4EA9-B4DE-C843F30E0B91}">
      <dgm:prSet/>
      <dgm:spPr/>
      <dgm:t>
        <a:bodyPr/>
        <a:lstStyle/>
        <a:p>
          <a:endParaRPr lang="en-US" sz="2000"/>
        </a:p>
      </dgm:t>
    </dgm:pt>
    <dgm:pt modelId="{C0539B89-AF0C-4162-9562-527BB4779069}" type="pres">
      <dgm:prSet presAssocID="{01C62DA5-2A2F-436D-961C-27F71082B80A}" presName="Name0" presStyleCnt="0">
        <dgm:presLayoutVars>
          <dgm:dir/>
          <dgm:resizeHandles val="exact"/>
        </dgm:presLayoutVars>
      </dgm:prSet>
      <dgm:spPr/>
    </dgm:pt>
    <dgm:pt modelId="{6D9F3CEF-83BD-4749-A741-36ED36AAC48C}" type="pres">
      <dgm:prSet presAssocID="{01C62DA5-2A2F-436D-961C-27F71082B80A}" presName="cycle" presStyleCnt="0"/>
      <dgm:spPr/>
    </dgm:pt>
    <dgm:pt modelId="{8054AAE3-D4C6-4BAB-8D9D-88E7BBFD12E5}" type="pres">
      <dgm:prSet presAssocID="{BF70AF45-7F05-453B-9B84-F6A146359D3C}" presName="nodeFirstNode" presStyleLbl="node1" presStyleIdx="0" presStyleCnt="6">
        <dgm:presLayoutVars>
          <dgm:bulletEnabled val="1"/>
        </dgm:presLayoutVars>
      </dgm:prSet>
      <dgm:spPr/>
    </dgm:pt>
    <dgm:pt modelId="{E6D71727-5E12-4D96-AE1A-0D3EEA528ABE}" type="pres">
      <dgm:prSet presAssocID="{EF509D38-45B4-40DE-A0DF-06D9D2478DAC}" presName="sibTransFirstNode" presStyleLbl="bgShp" presStyleIdx="0" presStyleCnt="1"/>
      <dgm:spPr/>
    </dgm:pt>
    <dgm:pt modelId="{CB545A5D-75C9-49DB-AD8B-B348DB1A7A4A}" type="pres">
      <dgm:prSet presAssocID="{63CA2DEA-31F6-4CF4-88E6-63724842EACC}" presName="nodeFollowingNodes" presStyleLbl="node1" presStyleIdx="1" presStyleCnt="6">
        <dgm:presLayoutVars>
          <dgm:bulletEnabled val="1"/>
        </dgm:presLayoutVars>
      </dgm:prSet>
      <dgm:spPr/>
    </dgm:pt>
    <dgm:pt modelId="{7FAAA5A5-C0CF-4BAE-8E75-BF0E96369C22}" type="pres">
      <dgm:prSet presAssocID="{2A04600B-ADF7-4BE9-933C-2309B67F2DB8}" presName="nodeFollowingNodes" presStyleLbl="node1" presStyleIdx="2" presStyleCnt="6">
        <dgm:presLayoutVars>
          <dgm:bulletEnabled val="1"/>
        </dgm:presLayoutVars>
      </dgm:prSet>
      <dgm:spPr/>
    </dgm:pt>
    <dgm:pt modelId="{B10813D8-140F-424F-845A-D15528B6A811}" type="pres">
      <dgm:prSet presAssocID="{7C63F5DD-85B9-42D3-8D98-A8E103092C2B}" presName="nodeFollowingNodes" presStyleLbl="node1" presStyleIdx="3" presStyleCnt="6">
        <dgm:presLayoutVars>
          <dgm:bulletEnabled val="1"/>
        </dgm:presLayoutVars>
      </dgm:prSet>
      <dgm:spPr/>
    </dgm:pt>
    <dgm:pt modelId="{D8FD8420-C3F9-412C-9D02-4CAE2BB0C034}" type="pres">
      <dgm:prSet presAssocID="{75EBA17E-3D7C-4781-BD4A-66E20FACE059}" presName="nodeFollowingNodes" presStyleLbl="node1" presStyleIdx="4" presStyleCnt="6" custScaleX="106802" custScaleY="113643">
        <dgm:presLayoutVars>
          <dgm:bulletEnabled val="1"/>
        </dgm:presLayoutVars>
      </dgm:prSet>
      <dgm:spPr/>
    </dgm:pt>
    <dgm:pt modelId="{5392CD47-93C2-438F-B639-E3A098A2371E}" type="pres">
      <dgm:prSet presAssocID="{C0A633D3-3703-45DA-9CA1-7A1A115B3574}" presName="nodeFollowingNodes" presStyleLbl="node1" presStyleIdx="5" presStyleCnt="6">
        <dgm:presLayoutVars>
          <dgm:bulletEnabled val="1"/>
        </dgm:presLayoutVars>
      </dgm:prSet>
      <dgm:spPr/>
    </dgm:pt>
  </dgm:ptLst>
  <dgm:cxnLst>
    <dgm:cxn modelId="{CB491014-CE31-4EA9-B4DE-C843F30E0B91}" srcId="{01C62DA5-2A2F-436D-961C-27F71082B80A}" destId="{C0A633D3-3703-45DA-9CA1-7A1A115B3574}" srcOrd="5" destOrd="0" parTransId="{4AA1A26D-F796-4150-97B0-4A0991BA6EB3}" sibTransId="{34CD6554-72BA-4F65-9CDE-3CD0C82E67EE}"/>
    <dgm:cxn modelId="{7900073E-0038-4ECD-A015-A6314D1A920F}" type="presOf" srcId="{EF509D38-45B4-40DE-A0DF-06D9D2478DAC}" destId="{E6D71727-5E12-4D96-AE1A-0D3EEA528ABE}" srcOrd="0" destOrd="0" presId="urn:microsoft.com/office/officeart/2005/8/layout/cycle3"/>
    <dgm:cxn modelId="{F821F770-C360-4E61-B991-19A68055C566}" type="presOf" srcId="{7C63F5DD-85B9-42D3-8D98-A8E103092C2B}" destId="{B10813D8-140F-424F-845A-D15528B6A811}" srcOrd="0" destOrd="0" presId="urn:microsoft.com/office/officeart/2005/8/layout/cycle3"/>
    <dgm:cxn modelId="{5D810978-30D9-4EEF-8462-9F1B23D73D78}" srcId="{01C62DA5-2A2F-436D-961C-27F71082B80A}" destId="{7C63F5DD-85B9-42D3-8D98-A8E103092C2B}" srcOrd="3" destOrd="0" parTransId="{A2B122DF-66F4-47D5-8861-25D521DE88D9}" sibTransId="{6A9FCCFE-E2A1-40B1-8168-6105E40DC83F}"/>
    <dgm:cxn modelId="{9D54F492-9A48-40B5-99B0-77A65815C721}" srcId="{01C62DA5-2A2F-436D-961C-27F71082B80A}" destId="{BF70AF45-7F05-453B-9B84-F6A146359D3C}" srcOrd="0" destOrd="0" parTransId="{FE741D6D-7588-497C-B378-98F2629BB9EF}" sibTransId="{EF509D38-45B4-40DE-A0DF-06D9D2478DAC}"/>
    <dgm:cxn modelId="{B02A159E-44DB-41E0-AC45-12DED188F7EA}" type="presOf" srcId="{C0A633D3-3703-45DA-9CA1-7A1A115B3574}" destId="{5392CD47-93C2-438F-B639-E3A098A2371E}" srcOrd="0" destOrd="0" presId="urn:microsoft.com/office/officeart/2005/8/layout/cycle3"/>
    <dgm:cxn modelId="{6C29D7A2-F20D-4463-9325-1A0DDF2678DD}" type="presOf" srcId="{BF70AF45-7F05-453B-9B84-F6A146359D3C}" destId="{8054AAE3-D4C6-4BAB-8D9D-88E7BBFD12E5}" srcOrd="0" destOrd="0" presId="urn:microsoft.com/office/officeart/2005/8/layout/cycle3"/>
    <dgm:cxn modelId="{141262A7-7486-4855-8B18-6C0BFBC93191}" type="presOf" srcId="{01C62DA5-2A2F-436D-961C-27F71082B80A}" destId="{C0539B89-AF0C-4162-9562-527BB4779069}" srcOrd="0" destOrd="0" presId="urn:microsoft.com/office/officeart/2005/8/layout/cycle3"/>
    <dgm:cxn modelId="{9CA555C3-1D59-48BC-AC03-60E42655AAF6}" type="presOf" srcId="{2A04600B-ADF7-4BE9-933C-2309B67F2DB8}" destId="{7FAAA5A5-C0CF-4BAE-8E75-BF0E96369C22}" srcOrd="0" destOrd="0" presId="urn:microsoft.com/office/officeart/2005/8/layout/cycle3"/>
    <dgm:cxn modelId="{D9E81FC6-A6A7-4725-A7B7-BC6C90CCC217}" type="presOf" srcId="{75EBA17E-3D7C-4781-BD4A-66E20FACE059}" destId="{D8FD8420-C3F9-412C-9D02-4CAE2BB0C034}" srcOrd="0" destOrd="0" presId="urn:microsoft.com/office/officeart/2005/8/layout/cycle3"/>
    <dgm:cxn modelId="{A5CE17E1-A61E-41DD-BF45-02A72C1E4E47}" srcId="{01C62DA5-2A2F-436D-961C-27F71082B80A}" destId="{75EBA17E-3D7C-4781-BD4A-66E20FACE059}" srcOrd="4" destOrd="0" parTransId="{C405694C-DBBA-4DD9-A2CD-0856A20B3FA4}" sibTransId="{A407B093-DDE6-4A44-9B0E-F9DC24D625E6}"/>
    <dgm:cxn modelId="{3F1583E2-783D-4219-9D6A-3820970FEA83}" type="presOf" srcId="{63CA2DEA-31F6-4CF4-88E6-63724842EACC}" destId="{CB545A5D-75C9-49DB-AD8B-B348DB1A7A4A}" srcOrd="0" destOrd="0" presId="urn:microsoft.com/office/officeart/2005/8/layout/cycle3"/>
    <dgm:cxn modelId="{8004C9FB-4B8F-4EDA-BFED-1E99947F14D1}" srcId="{01C62DA5-2A2F-436D-961C-27F71082B80A}" destId="{63CA2DEA-31F6-4CF4-88E6-63724842EACC}" srcOrd="1" destOrd="0" parTransId="{F24D3743-3BAB-4121-937F-7A1AB8F2477A}" sibTransId="{30559FF1-E3F5-41E8-94EA-9DDAAF7240F9}"/>
    <dgm:cxn modelId="{63EAD1FB-574C-40DB-A937-07AFBB797323}" srcId="{01C62DA5-2A2F-436D-961C-27F71082B80A}" destId="{2A04600B-ADF7-4BE9-933C-2309B67F2DB8}" srcOrd="2" destOrd="0" parTransId="{BC4974DB-2187-4F03-8E80-1FD9F1638001}" sibTransId="{95CC6B17-9BC3-4B13-96B6-5372B8AF3CC0}"/>
    <dgm:cxn modelId="{F16EE5D2-13A3-467C-8408-FE4AEA5AE196}" type="presParOf" srcId="{C0539B89-AF0C-4162-9562-527BB4779069}" destId="{6D9F3CEF-83BD-4749-A741-36ED36AAC48C}" srcOrd="0" destOrd="0" presId="urn:microsoft.com/office/officeart/2005/8/layout/cycle3"/>
    <dgm:cxn modelId="{426D0986-58E2-4553-A785-9FB72C1178BC}" type="presParOf" srcId="{6D9F3CEF-83BD-4749-A741-36ED36AAC48C}" destId="{8054AAE3-D4C6-4BAB-8D9D-88E7BBFD12E5}" srcOrd="0" destOrd="0" presId="urn:microsoft.com/office/officeart/2005/8/layout/cycle3"/>
    <dgm:cxn modelId="{487877E7-A4C3-4269-A1A9-BEA3B7D66688}" type="presParOf" srcId="{6D9F3CEF-83BD-4749-A741-36ED36AAC48C}" destId="{E6D71727-5E12-4D96-AE1A-0D3EEA528ABE}" srcOrd="1" destOrd="0" presId="urn:microsoft.com/office/officeart/2005/8/layout/cycle3"/>
    <dgm:cxn modelId="{2705312F-FA8A-4BAB-B294-94D22FF46B2B}" type="presParOf" srcId="{6D9F3CEF-83BD-4749-A741-36ED36AAC48C}" destId="{CB545A5D-75C9-49DB-AD8B-B348DB1A7A4A}" srcOrd="2" destOrd="0" presId="urn:microsoft.com/office/officeart/2005/8/layout/cycle3"/>
    <dgm:cxn modelId="{DD30FA20-6404-4733-8668-14DD30E50648}" type="presParOf" srcId="{6D9F3CEF-83BD-4749-A741-36ED36AAC48C}" destId="{7FAAA5A5-C0CF-4BAE-8E75-BF0E96369C22}" srcOrd="3" destOrd="0" presId="urn:microsoft.com/office/officeart/2005/8/layout/cycle3"/>
    <dgm:cxn modelId="{A80B6FFC-26AA-468B-956F-03259ECCF6AB}" type="presParOf" srcId="{6D9F3CEF-83BD-4749-A741-36ED36AAC48C}" destId="{B10813D8-140F-424F-845A-D15528B6A811}" srcOrd="4" destOrd="0" presId="urn:microsoft.com/office/officeart/2005/8/layout/cycle3"/>
    <dgm:cxn modelId="{E0553530-2BC8-4EEE-97FA-8D8E6C358D88}" type="presParOf" srcId="{6D9F3CEF-83BD-4749-A741-36ED36AAC48C}" destId="{D8FD8420-C3F9-412C-9D02-4CAE2BB0C034}" srcOrd="5" destOrd="0" presId="urn:microsoft.com/office/officeart/2005/8/layout/cycle3"/>
    <dgm:cxn modelId="{0CF72D71-55F9-4AF9-ADB5-F741424F65BC}" type="presParOf" srcId="{6D9F3CEF-83BD-4749-A741-36ED36AAC48C}" destId="{5392CD47-93C2-438F-B639-E3A098A2371E}"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C5702F-80DE-414D-8976-12CD0E1681CA}"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4689B534-6BDF-437C-A5A5-7FDA675C0CB1}">
      <dgm:prSet phldrT="[Text]"/>
      <dgm:spPr/>
      <dgm:t>
        <a:bodyPr/>
        <a:lstStyle/>
        <a:p>
          <a:r>
            <a:rPr lang="en-US" dirty="0">
              <a:solidFill>
                <a:schemeClr val="tx1"/>
              </a:solidFill>
            </a:rPr>
            <a:t>Feedback Defined</a:t>
          </a:r>
        </a:p>
      </dgm:t>
    </dgm:pt>
    <dgm:pt modelId="{42BE4579-3EE0-48AD-AFE0-0F0BF085C90C}" type="parTrans" cxnId="{58728469-EC81-4D01-B91C-71585EDF98CC}">
      <dgm:prSet/>
      <dgm:spPr/>
      <dgm:t>
        <a:bodyPr/>
        <a:lstStyle/>
        <a:p>
          <a:endParaRPr lang="en-US"/>
        </a:p>
      </dgm:t>
    </dgm:pt>
    <dgm:pt modelId="{630ECF87-7D51-48A2-94E8-B47308D55F59}" type="sibTrans" cxnId="{58728469-EC81-4D01-B91C-71585EDF98CC}">
      <dgm:prSet/>
      <dgm:spPr/>
      <dgm:t>
        <a:bodyPr/>
        <a:lstStyle/>
        <a:p>
          <a:endParaRPr lang="en-US"/>
        </a:p>
      </dgm:t>
    </dgm:pt>
    <dgm:pt modelId="{95FB23B0-6186-46B6-9FE4-460C35BEBD6D}">
      <dgm:prSet phldrT="[Text]"/>
      <dgm:spPr/>
      <dgm:t>
        <a:bodyPr/>
        <a:lstStyle/>
        <a:p>
          <a:r>
            <a:rPr lang="en-US" dirty="0">
              <a:solidFill>
                <a:schemeClr val="tx1"/>
              </a:solidFill>
            </a:rPr>
            <a:t>Types </a:t>
          </a:r>
          <a:r>
            <a:rPr lang="en-US">
              <a:solidFill>
                <a:schemeClr val="tx1"/>
              </a:solidFill>
            </a:rPr>
            <a:t>of Effective Feedback</a:t>
          </a:r>
          <a:endParaRPr lang="en-US" dirty="0">
            <a:solidFill>
              <a:schemeClr val="tx1"/>
            </a:solidFill>
          </a:endParaRPr>
        </a:p>
      </dgm:t>
    </dgm:pt>
    <dgm:pt modelId="{9434D42B-2165-4D64-9F56-75399FC15C5F}" type="parTrans" cxnId="{610F2891-EE54-44C1-AF5A-6C3D61D762AA}">
      <dgm:prSet/>
      <dgm:spPr/>
      <dgm:t>
        <a:bodyPr/>
        <a:lstStyle/>
        <a:p>
          <a:endParaRPr lang="en-US"/>
        </a:p>
      </dgm:t>
    </dgm:pt>
    <dgm:pt modelId="{6219A769-0F6D-4927-BB5F-E45246B3886F}" type="sibTrans" cxnId="{610F2891-EE54-44C1-AF5A-6C3D61D762AA}">
      <dgm:prSet/>
      <dgm:spPr/>
      <dgm:t>
        <a:bodyPr/>
        <a:lstStyle/>
        <a:p>
          <a:endParaRPr lang="en-US"/>
        </a:p>
      </dgm:t>
    </dgm:pt>
    <dgm:pt modelId="{51AD12E1-99D4-4412-8EA2-045F2A9C780E}">
      <dgm:prSet phldrT="[Text]"/>
      <dgm:spPr/>
      <dgm:t>
        <a:bodyPr/>
        <a:lstStyle/>
        <a:p>
          <a:r>
            <a:rPr lang="en-US" dirty="0">
              <a:solidFill>
                <a:schemeClr val="tx1"/>
              </a:solidFill>
            </a:rPr>
            <a:t>Strategies to Support Students’ Use of Feedback</a:t>
          </a:r>
        </a:p>
      </dgm:t>
    </dgm:pt>
    <dgm:pt modelId="{68CDC934-65D8-4798-AD92-FA00897BDD68}" type="parTrans" cxnId="{392C6D8F-9A68-48AB-B0EB-A45060A19B5A}">
      <dgm:prSet/>
      <dgm:spPr/>
      <dgm:t>
        <a:bodyPr/>
        <a:lstStyle/>
        <a:p>
          <a:endParaRPr lang="en-US"/>
        </a:p>
      </dgm:t>
    </dgm:pt>
    <dgm:pt modelId="{033C2135-B848-4EC9-8588-0C53FB8EED94}" type="sibTrans" cxnId="{392C6D8F-9A68-48AB-B0EB-A45060A19B5A}">
      <dgm:prSet/>
      <dgm:spPr/>
      <dgm:t>
        <a:bodyPr/>
        <a:lstStyle/>
        <a:p>
          <a:endParaRPr lang="en-US"/>
        </a:p>
      </dgm:t>
    </dgm:pt>
    <dgm:pt modelId="{6AD7DAE6-B4C9-4542-A5FB-8B6D4EFAF9B8}">
      <dgm:prSet phldrT="[Text]"/>
      <dgm:spPr/>
      <dgm:t>
        <a:bodyPr/>
        <a:lstStyle/>
        <a:p>
          <a:r>
            <a:rPr lang="en-US" dirty="0">
              <a:solidFill>
                <a:schemeClr val="tx1"/>
              </a:solidFill>
            </a:rPr>
            <a:t>Assessment Reform</a:t>
          </a:r>
        </a:p>
      </dgm:t>
    </dgm:pt>
    <dgm:pt modelId="{575DDD04-8CE9-4902-91BD-E6A67B9D82B7}" type="parTrans" cxnId="{7534F328-7EEA-4F67-B779-DF6473F16183}">
      <dgm:prSet/>
      <dgm:spPr/>
      <dgm:t>
        <a:bodyPr/>
        <a:lstStyle/>
        <a:p>
          <a:endParaRPr lang="en-US"/>
        </a:p>
      </dgm:t>
    </dgm:pt>
    <dgm:pt modelId="{5D659F0B-B95C-4AB3-8853-3BCFA209FD16}" type="sibTrans" cxnId="{7534F328-7EEA-4F67-B779-DF6473F16183}">
      <dgm:prSet/>
      <dgm:spPr/>
      <dgm:t>
        <a:bodyPr/>
        <a:lstStyle/>
        <a:p>
          <a:endParaRPr lang="en-US"/>
        </a:p>
      </dgm:t>
    </dgm:pt>
    <dgm:pt modelId="{16C69E49-03D8-4DE4-A813-23383F20B89D}" type="pres">
      <dgm:prSet presAssocID="{A6C5702F-80DE-414D-8976-12CD0E1681CA}" presName="CompostProcess" presStyleCnt="0">
        <dgm:presLayoutVars>
          <dgm:dir/>
          <dgm:resizeHandles val="exact"/>
        </dgm:presLayoutVars>
      </dgm:prSet>
      <dgm:spPr/>
    </dgm:pt>
    <dgm:pt modelId="{6597B0C7-EB9C-479E-87EB-CF8F792F1924}" type="pres">
      <dgm:prSet presAssocID="{A6C5702F-80DE-414D-8976-12CD0E1681CA}" presName="arrow" presStyleLbl="bgShp" presStyleIdx="0" presStyleCnt="1"/>
      <dgm:spPr/>
    </dgm:pt>
    <dgm:pt modelId="{CC8F4251-773C-4850-87FD-B9813116179B}" type="pres">
      <dgm:prSet presAssocID="{A6C5702F-80DE-414D-8976-12CD0E1681CA}" presName="linearProcess" presStyleCnt="0"/>
      <dgm:spPr/>
    </dgm:pt>
    <dgm:pt modelId="{2CE78C61-8B1D-4F61-B206-DA7C1D0183AD}" type="pres">
      <dgm:prSet presAssocID="{4689B534-6BDF-437C-A5A5-7FDA675C0CB1}" presName="textNode" presStyleLbl="node1" presStyleIdx="0" presStyleCnt="4" custScaleX="52207" custLinFactNeighborX="-92560" custLinFactNeighborY="-2273">
        <dgm:presLayoutVars>
          <dgm:bulletEnabled val="1"/>
        </dgm:presLayoutVars>
      </dgm:prSet>
      <dgm:spPr/>
    </dgm:pt>
    <dgm:pt modelId="{C3886B67-EE4C-4C25-9101-39DFCCF27204}" type="pres">
      <dgm:prSet presAssocID="{630ECF87-7D51-48A2-94E8-B47308D55F59}" presName="sibTrans" presStyleCnt="0"/>
      <dgm:spPr/>
    </dgm:pt>
    <dgm:pt modelId="{DFC59D9A-5E1F-4F2F-9E32-C6A9DC31F18C}" type="pres">
      <dgm:prSet presAssocID="{95FB23B0-6186-46B6-9FE4-460C35BEBD6D}" presName="textNode" presStyleLbl="node1" presStyleIdx="1" presStyleCnt="4" custScaleX="47793" custLinFactX="-6864" custLinFactNeighborX="-100000" custLinFactNeighborY="-2273">
        <dgm:presLayoutVars>
          <dgm:bulletEnabled val="1"/>
        </dgm:presLayoutVars>
      </dgm:prSet>
      <dgm:spPr/>
    </dgm:pt>
    <dgm:pt modelId="{EE004F17-0A98-4622-A5FF-4A9ED67538AD}" type="pres">
      <dgm:prSet presAssocID="{6219A769-0F6D-4927-BB5F-E45246B3886F}" presName="sibTrans" presStyleCnt="0"/>
      <dgm:spPr/>
    </dgm:pt>
    <dgm:pt modelId="{560C53AB-33AA-4C40-B76B-6C008BB8FE48}" type="pres">
      <dgm:prSet presAssocID="{51AD12E1-99D4-4412-8EA2-045F2A9C780E}" presName="textNode" presStyleLbl="node1" presStyleIdx="2" presStyleCnt="4" custScaleX="51793" custLinFactX="-12259" custLinFactNeighborX="-100000" custLinFactNeighborY="-2273">
        <dgm:presLayoutVars>
          <dgm:bulletEnabled val="1"/>
        </dgm:presLayoutVars>
      </dgm:prSet>
      <dgm:spPr/>
    </dgm:pt>
    <dgm:pt modelId="{0DFD84D6-03D2-4E73-8E26-751EADC5249F}" type="pres">
      <dgm:prSet presAssocID="{033C2135-B848-4EC9-8588-0C53FB8EED94}" presName="sibTrans" presStyleCnt="0"/>
      <dgm:spPr/>
    </dgm:pt>
    <dgm:pt modelId="{9D3B438F-5A9D-4BE7-8A66-35EE4320BB5C}" type="pres">
      <dgm:prSet presAssocID="{6AD7DAE6-B4C9-4542-A5FB-8B6D4EFAF9B8}" presName="textNode" presStyleLbl="node1" presStyleIdx="3" presStyleCnt="4" custScaleX="52207" custLinFactX="-18036" custLinFactNeighborX="-100000" custLinFactNeighborY="-2273">
        <dgm:presLayoutVars>
          <dgm:bulletEnabled val="1"/>
        </dgm:presLayoutVars>
      </dgm:prSet>
      <dgm:spPr/>
    </dgm:pt>
  </dgm:ptLst>
  <dgm:cxnLst>
    <dgm:cxn modelId="{48C5B514-6BE1-45D7-9CEF-4BC701DB0499}" type="presOf" srcId="{A6C5702F-80DE-414D-8976-12CD0E1681CA}" destId="{16C69E49-03D8-4DE4-A813-23383F20B89D}" srcOrd="0" destOrd="0" presId="urn:microsoft.com/office/officeart/2005/8/layout/hProcess9"/>
    <dgm:cxn modelId="{1B009018-DC0E-4533-8D72-A7469692556E}" type="presOf" srcId="{4689B534-6BDF-437C-A5A5-7FDA675C0CB1}" destId="{2CE78C61-8B1D-4F61-B206-DA7C1D0183AD}" srcOrd="0" destOrd="0" presId="urn:microsoft.com/office/officeart/2005/8/layout/hProcess9"/>
    <dgm:cxn modelId="{D9DA0421-D0C1-4C4F-AAA3-D88AC2674A47}" type="presOf" srcId="{51AD12E1-99D4-4412-8EA2-045F2A9C780E}" destId="{560C53AB-33AA-4C40-B76B-6C008BB8FE48}" srcOrd="0" destOrd="0" presId="urn:microsoft.com/office/officeart/2005/8/layout/hProcess9"/>
    <dgm:cxn modelId="{7534F328-7EEA-4F67-B779-DF6473F16183}" srcId="{A6C5702F-80DE-414D-8976-12CD0E1681CA}" destId="{6AD7DAE6-B4C9-4542-A5FB-8B6D4EFAF9B8}" srcOrd="3" destOrd="0" parTransId="{575DDD04-8CE9-4902-91BD-E6A67B9D82B7}" sibTransId="{5D659F0B-B95C-4AB3-8853-3BCFA209FD16}"/>
    <dgm:cxn modelId="{58728469-EC81-4D01-B91C-71585EDF98CC}" srcId="{A6C5702F-80DE-414D-8976-12CD0E1681CA}" destId="{4689B534-6BDF-437C-A5A5-7FDA675C0CB1}" srcOrd="0" destOrd="0" parTransId="{42BE4579-3EE0-48AD-AFE0-0F0BF085C90C}" sibTransId="{630ECF87-7D51-48A2-94E8-B47308D55F59}"/>
    <dgm:cxn modelId="{00A53F78-E2C7-4924-9104-9D719229DBE3}" type="presOf" srcId="{6AD7DAE6-B4C9-4542-A5FB-8B6D4EFAF9B8}" destId="{9D3B438F-5A9D-4BE7-8A66-35EE4320BB5C}" srcOrd="0" destOrd="0" presId="urn:microsoft.com/office/officeart/2005/8/layout/hProcess9"/>
    <dgm:cxn modelId="{392C6D8F-9A68-48AB-B0EB-A45060A19B5A}" srcId="{A6C5702F-80DE-414D-8976-12CD0E1681CA}" destId="{51AD12E1-99D4-4412-8EA2-045F2A9C780E}" srcOrd="2" destOrd="0" parTransId="{68CDC934-65D8-4798-AD92-FA00897BDD68}" sibTransId="{033C2135-B848-4EC9-8588-0C53FB8EED94}"/>
    <dgm:cxn modelId="{610F2891-EE54-44C1-AF5A-6C3D61D762AA}" srcId="{A6C5702F-80DE-414D-8976-12CD0E1681CA}" destId="{95FB23B0-6186-46B6-9FE4-460C35BEBD6D}" srcOrd="1" destOrd="0" parTransId="{9434D42B-2165-4D64-9F56-75399FC15C5F}" sibTransId="{6219A769-0F6D-4927-BB5F-E45246B3886F}"/>
    <dgm:cxn modelId="{659E26C0-D7C9-44EB-8FBE-9FE2D4E1BCC0}" type="presOf" srcId="{95FB23B0-6186-46B6-9FE4-460C35BEBD6D}" destId="{DFC59D9A-5E1F-4F2F-9E32-C6A9DC31F18C}" srcOrd="0" destOrd="0" presId="urn:microsoft.com/office/officeart/2005/8/layout/hProcess9"/>
    <dgm:cxn modelId="{8CB1D627-A584-4E9A-B99C-F664CFE24B02}" type="presParOf" srcId="{16C69E49-03D8-4DE4-A813-23383F20B89D}" destId="{6597B0C7-EB9C-479E-87EB-CF8F792F1924}" srcOrd="0" destOrd="0" presId="urn:microsoft.com/office/officeart/2005/8/layout/hProcess9"/>
    <dgm:cxn modelId="{BEBB4C96-29F7-46E8-B4DB-466929AB9D3B}" type="presParOf" srcId="{16C69E49-03D8-4DE4-A813-23383F20B89D}" destId="{CC8F4251-773C-4850-87FD-B9813116179B}" srcOrd="1" destOrd="0" presId="urn:microsoft.com/office/officeart/2005/8/layout/hProcess9"/>
    <dgm:cxn modelId="{D3294A62-C0EB-45E4-8AFF-7E2BFBA13C4A}" type="presParOf" srcId="{CC8F4251-773C-4850-87FD-B9813116179B}" destId="{2CE78C61-8B1D-4F61-B206-DA7C1D0183AD}" srcOrd="0" destOrd="0" presId="urn:microsoft.com/office/officeart/2005/8/layout/hProcess9"/>
    <dgm:cxn modelId="{4071B04A-20F9-492C-828C-96162F2C792A}" type="presParOf" srcId="{CC8F4251-773C-4850-87FD-B9813116179B}" destId="{C3886B67-EE4C-4C25-9101-39DFCCF27204}" srcOrd="1" destOrd="0" presId="urn:microsoft.com/office/officeart/2005/8/layout/hProcess9"/>
    <dgm:cxn modelId="{8A731F53-10C1-44B9-B00C-253E8138FE0C}" type="presParOf" srcId="{CC8F4251-773C-4850-87FD-B9813116179B}" destId="{DFC59D9A-5E1F-4F2F-9E32-C6A9DC31F18C}" srcOrd="2" destOrd="0" presId="urn:microsoft.com/office/officeart/2005/8/layout/hProcess9"/>
    <dgm:cxn modelId="{1A304E0E-1391-44E6-8666-6598553D888C}" type="presParOf" srcId="{CC8F4251-773C-4850-87FD-B9813116179B}" destId="{EE004F17-0A98-4622-A5FF-4A9ED67538AD}" srcOrd="3" destOrd="0" presId="urn:microsoft.com/office/officeart/2005/8/layout/hProcess9"/>
    <dgm:cxn modelId="{402B42DC-3E0C-4B41-BDC9-B2B322FC4AA1}" type="presParOf" srcId="{CC8F4251-773C-4850-87FD-B9813116179B}" destId="{560C53AB-33AA-4C40-B76B-6C008BB8FE48}" srcOrd="4" destOrd="0" presId="urn:microsoft.com/office/officeart/2005/8/layout/hProcess9"/>
    <dgm:cxn modelId="{0799BF30-AA93-414B-A8A5-91CC934ED3EF}" type="presParOf" srcId="{CC8F4251-773C-4850-87FD-B9813116179B}" destId="{0DFD84D6-03D2-4E73-8E26-751EADC5249F}" srcOrd="5" destOrd="0" presId="urn:microsoft.com/office/officeart/2005/8/layout/hProcess9"/>
    <dgm:cxn modelId="{AB96647D-B668-4410-9E3B-BDF97207A532}" type="presParOf" srcId="{CC8F4251-773C-4850-87FD-B9813116179B}" destId="{9D3B438F-5A9D-4BE7-8A66-35EE4320BB5C}"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A23DB-8868-E147-96C7-5D207A502F85}">
      <dsp:nvSpPr>
        <dsp:cNvPr id="0" name=""/>
        <dsp:cNvSpPr/>
      </dsp:nvSpPr>
      <dsp:spPr>
        <a:xfrm>
          <a:off x="3168330" y="-113920"/>
          <a:ext cx="2083105" cy="1352311"/>
        </a:xfrm>
        <a:prstGeom prst="roundRect">
          <a:avLst/>
        </a:prstGeom>
        <a:gradFill rotWithShape="0">
          <a:gsLst>
            <a:gs pos="0">
              <a:schemeClr val="dk2">
                <a:hueOff val="0"/>
                <a:satOff val="0"/>
                <a:lumOff val="0"/>
                <a:alphaOff val="0"/>
                <a:satMod val="103000"/>
                <a:lumMod val="118000"/>
              </a:schemeClr>
            </a:gs>
            <a:gs pos="50000">
              <a:schemeClr val="dk2">
                <a:hueOff val="0"/>
                <a:satOff val="0"/>
                <a:lumOff val="0"/>
                <a:alphaOff val="0"/>
                <a:satMod val="89000"/>
                <a:lumMod val="91000"/>
              </a:schemeClr>
            </a:gs>
            <a:gs pos="100000">
              <a:schemeClr val="dk2">
                <a:hueOff val="0"/>
                <a:satOff val="0"/>
                <a:lumOff val="0"/>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Collect Information </a:t>
          </a:r>
        </a:p>
      </dsp:txBody>
      <dsp:txXfrm>
        <a:off x="3234344" y="-47906"/>
        <a:ext cx="1951077" cy="1220283"/>
      </dsp:txXfrm>
    </dsp:sp>
    <dsp:sp modelId="{6EA35E4D-C3A3-4C43-8597-9EDFEE8408DA}">
      <dsp:nvSpPr>
        <dsp:cNvPr id="0" name=""/>
        <dsp:cNvSpPr/>
      </dsp:nvSpPr>
      <dsp:spPr>
        <a:xfrm>
          <a:off x="1966865" y="562235"/>
          <a:ext cx="4486034" cy="4486034"/>
        </a:xfrm>
        <a:custGeom>
          <a:avLst/>
          <a:gdLst/>
          <a:ahLst/>
          <a:cxnLst/>
          <a:rect l="0" t="0" r="0" b="0"/>
          <a:pathLst>
            <a:path>
              <a:moveTo>
                <a:pt x="3447851" y="351060"/>
              </a:moveTo>
              <a:arcTo wR="2243017" hR="2243017" stAng="18149386" swAng="878736"/>
            </a:path>
          </a:pathLst>
        </a:custGeom>
        <a:noFill/>
        <a:ln w="635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D14C01A-2B70-6B44-8C5E-1BB68A3E4A99}">
      <dsp:nvSpPr>
        <dsp:cNvPr id="0" name=""/>
        <dsp:cNvSpPr/>
      </dsp:nvSpPr>
      <dsp:spPr>
        <a:xfrm>
          <a:off x="5285145" y="1422979"/>
          <a:ext cx="2115948" cy="1378286"/>
        </a:xfrm>
        <a:prstGeom prst="roundRect">
          <a:avLst/>
        </a:prstGeom>
        <a:gradFill rotWithShape="0">
          <a:gsLst>
            <a:gs pos="0">
              <a:schemeClr val="dk2">
                <a:hueOff val="0"/>
                <a:satOff val="0"/>
                <a:lumOff val="0"/>
                <a:alphaOff val="0"/>
                <a:satMod val="103000"/>
                <a:lumMod val="118000"/>
              </a:schemeClr>
            </a:gs>
            <a:gs pos="50000">
              <a:schemeClr val="dk2">
                <a:hueOff val="0"/>
                <a:satOff val="0"/>
                <a:lumOff val="0"/>
                <a:alphaOff val="0"/>
                <a:satMod val="89000"/>
                <a:lumMod val="91000"/>
              </a:schemeClr>
            </a:gs>
            <a:gs pos="100000">
              <a:schemeClr val="dk2">
                <a:hueOff val="0"/>
                <a:satOff val="0"/>
                <a:lumOff val="0"/>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Analyze data to create a learner profile  </a:t>
          </a:r>
        </a:p>
      </dsp:txBody>
      <dsp:txXfrm>
        <a:off x="5352427" y="1490261"/>
        <a:ext cx="1981384" cy="1243722"/>
      </dsp:txXfrm>
    </dsp:sp>
    <dsp:sp modelId="{04440B70-FE4A-AF42-B68F-20F104711316}">
      <dsp:nvSpPr>
        <dsp:cNvPr id="0" name=""/>
        <dsp:cNvSpPr/>
      </dsp:nvSpPr>
      <dsp:spPr>
        <a:xfrm>
          <a:off x="1966865" y="562235"/>
          <a:ext cx="4486034" cy="4486034"/>
        </a:xfrm>
        <a:custGeom>
          <a:avLst/>
          <a:gdLst/>
          <a:ahLst/>
          <a:cxnLst/>
          <a:rect l="0" t="0" r="0" b="0"/>
          <a:pathLst>
            <a:path>
              <a:moveTo>
                <a:pt x="4475643" y="2458674"/>
              </a:moveTo>
              <a:arcTo wR="2243017" hR="2243017" stAng="21931037" swAng="1028810"/>
            </a:path>
          </a:pathLst>
        </a:custGeom>
        <a:noFill/>
        <a:ln w="635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BC92C24-9BB8-4741-B8FA-B8BBACEEDCD1}">
      <dsp:nvSpPr>
        <dsp:cNvPr id="0" name=""/>
        <dsp:cNvSpPr/>
      </dsp:nvSpPr>
      <dsp:spPr>
        <a:xfrm>
          <a:off x="4551064" y="3868063"/>
          <a:ext cx="1954462" cy="1503656"/>
        </a:xfrm>
        <a:prstGeom prst="roundRect">
          <a:avLst/>
        </a:prstGeom>
        <a:gradFill rotWithShape="0">
          <a:gsLst>
            <a:gs pos="0">
              <a:schemeClr val="dk2">
                <a:hueOff val="0"/>
                <a:satOff val="0"/>
                <a:lumOff val="0"/>
                <a:alphaOff val="0"/>
                <a:satMod val="103000"/>
                <a:lumMod val="118000"/>
              </a:schemeClr>
            </a:gs>
            <a:gs pos="50000">
              <a:schemeClr val="dk2">
                <a:hueOff val="0"/>
                <a:satOff val="0"/>
                <a:lumOff val="0"/>
                <a:alphaOff val="0"/>
                <a:satMod val="89000"/>
                <a:lumMod val="91000"/>
              </a:schemeClr>
            </a:gs>
            <a:gs pos="100000">
              <a:schemeClr val="dk2">
                <a:hueOff val="0"/>
                <a:satOff val="0"/>
                <a:lumOff val="0"/>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Interpret and communicate  </a:t>
          </a:r>
        </a:p>
      </dsp:txBody>
      <dsp:txXfrm>
        <a:off x="4624466" y="3941465"/>
        <a:ext cx="1807658" cy="1356852"/>
      </dsp:txXfrm>
    </dsp:sp>
    <dsp:sp modelId="{A865E984-6E57-664E-AEE5-E858A5B88E33}">
      <dsp:nvSpPr>
        <dsp:cNvPr id="0" name=""/>
        <dsp:cNvSpPr/>
      </dsp:nvSpPr>
      <dsp:spPr>
        <a:xfrm>
          <a:off x="1966865" y="562235"/>
          <a:ext cx="4486034" cy="4486034"/>
        </a:xfrm>
        <a:custGeom>
          <a:avLst/>
          <a:gdLst/>
          <a:ahLst/>
          <a:cxnLst/>
          <a:rect l="0" t="0" r="0" b="0"/>
          <a:pathLst>
            <a:path>
              <a:moveTo>
                <a:pt x="2467393" y="4474784"/>
              </a:moveTo>
              <a:arcTo wR="2243017" hR="2243017" stAng="5055535" swAng="544057"/>
            </a:path>
          </a:pathLst>
        </a:custGeom>
        <a:noFill/>
        <a:ln w="635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5A994C1-1C13-2A46-A964-5F96805747E4}">
      <dsp:nvSpPr>
        <dsp:cNvPr id="0" name=""/>
        <dsp:cNvSpPr/>
      </dsp:nvSpPr>
      <dsp:spPr>
        <a:xfrm>
          <a:off x="1820538" y="3904336"/>
          <a:ext cx="2141863" cy="1431111"/>
        </a:xfrm>
        <a:prstGeom prst="roundRect">
          <a:avLst/>
        </a:prstGeom>
        <a:gradFill rotWithShape="0">
          <a:gsLst>
            <a:gs pos="0">
              <a:schemeClr val="dk2">
                <a:hueOff val="0"/>
                <a:satOff val="0"/>
                <a:lumOff val="0"/>
                <a:alphaOff val="0"/>
                <a:satMod val="103000"/>
                <a:lumMod val="118000"/>
              </a:schemeClr>
            </a:gs>
            <a:gs pos="50000">
              <a:schemeClr val="dk2">
                <a:hueOff val="0"/>
                <a:satOff val="0"/>
                <a:lumOff val="0"/>
                <a:alphaOff val="0"/>
                <a:satMod val="89000"/>
                <a:lumMod val="91000"/>
              </a:schemeClr>
            </a:gs>
            <a:gs pos="100000">
              <a:schemeClr val="dk2">
                <a:hueOff val="0"/>
                <a:satOff val="0"/>
                <a:lumOff val="0"/>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Collaboratively create an educational plan  </a:t>
          </a:r>
        </a:p>
      </dsp:txBody>
      <dsp:txXfrm>
        <a:off x="1890399" y="3974197"/>
        <a:ext cx="2002141" cy="1291389"/>
      </dsp:txXfrm>
    </dsp:sp>
    <dsp:sp modelId="{BCF5E08B-F6C5-4344-A8DD-796F5189C4F1}">
      <dsp:nvSpPr>
        <dsp:cNvPr id="0" name=""/>
        <dsp:cNvSpPr/>
      </dsp:nvSpPr>
      <dsp:spPr>
        <a:xfrm>
          <a:off x="1966865" y="562235"/>
          <a:ext cx="4486034" cy="4486034"/>
        </a:xfrm>
        <a:custGeom>
          <a:avLst/>
          <a:gdLst/>
          <a:ahLst/>
          <a:cxnLst/>
          <a:rect l="0" t="0" r="0" b="0"/>
          <a:pathLst>
            <a:path>
              <a:moveTo>
                <a:pt x="186297" y="3138021"/>
              </a:moveTo>
              <a:arcTo wR="2243017" hR="2243017" stAng="9388993" swAng="1067682"/>
            </a:path>
          </a:pathLst>
        </a:custGeom>
        <a:noFill/>
        <a:ln w="635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528DAF3-CB57-AF43-8C61-4B966AA57F6F}">
      <dsp:nvSpPr>
        <dsp:cNvPr id="0" name=""/>
        <dsp:cNvSpPr/>
      </dsp:nvSpPr>
      <dsp:spPr>
        <a:xfrm>
          <a:off x="904706" y="1422979"/>
          <a:ext cx="2343879" cy="1378286"/>
        </a:xfrm>
        <a:prstGeom prst="roundRect">
          <a:avLst/>
        </a:prstGeom>
        <a:gradFill rotWithShape="0">
          <a:gsLst>
            <a:gs pos="0">
              <a:schemeClr val="dk2">
                <a:hueOff val="0"/>
                <a:satOff val="0"/>
                <a:lumOff val="0"/>
                <a:alphaOff val="0"/>
                <a:satMod val="103000"/>
                <a:lumMod val="118000"/>
              </a:schemeClr>
            </a:gs>
            <a:gs pos="50000">
              <a:schemeClr val="dk2">
                <a:hueOff val="0"/>
                <a:satOff val="0"/>
                <a:lumOff val="0"/>
                <a:alphaOff val="0"/>
                <a:satMod val="89000"/>
                <a:lumMod val="91000"/>
              </a:schemeClr>
            </a:gs>
            <a:gs pos="100000">
              <a:schemeClr val="dk2">
                <a:hueOff val="0"/>
                <a:satOff val="0"/>
                <a:lumOff val="0"/>
                <a:alphaOff val="0"/>
                <a:lumMod val="6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Ongoing adjustments to implementation </a:t>
          </a:r>
        </a:p>
      </dsp:txBody>
      <dsp:txXfrm>
        <a:off x="971988" y="1490261"/>
        <a:ext cx="2209315" cy="1243722"/>
      </dsp:txXfrm>
    </dsp:sp>
    <dsp:sp modelId="{AD8A3D7F-A836-0941-A373-9F3C13104F2F}">
      <dsp:nvSpPr>
        <dsp:cNvPr id="0" name=""/>
        <dsp:cNvSpPr/>
      </dsp:nvSpPr>
      <dsp:spPr>
        <a:xfrm>
          <a:off x="1966865" y="562235"/>
          <a:ext cx="4486034" cy="4486034"/>
        </a:xfrm>
        <a:custGeom>
          <a:avLst/>
          <a:gdLst/>
          <a:ahLst/>
          <a:cxnLst/>
          <a:rect l="0" t="0" r="0" b="0"/>
          <a:pathLst>
            <a:path>
              <a:moveTo>
                <a:pt x="598968" y="717162"/>
              </a:moveTo>
              <a:arcTo wR="2243017" hR="2243017" stAng="13371878" swAng="878736"/>
            </a:path>
          </a:pathLst>
        </a:custGeom>
        <a:noFill/>
        <a:ln w="635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06558-787E-453C-BC25-B3A58C60924B}">
      <dsp:nvSpPr>
        <dsp:cNvPr id="0" name=""/>
        <dsp:cNvSpPr/>
      </dsp:nvSpPr>
      <dsp:spPr>
        <a:xfrm rot="16200000">
          <a:off x="0" y="0"/>
          <a:ext cx="4186460" cy="4186460"/>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Eliciting &amp; Interpreting individual students’ thinking #3 </a:t>
          </a:r>
          <a:r>
            <a:rPr lang="en-US" sz="2100" kern="1200" dirty="0"/>
            <a:t>AND</a:t>
          </a:r>
        </a:p>
        <a:p>
          <a:pPr marL="0" lvl="0" indent="0" algn="ctr" defTabSz="933450">
            <a:lnSpc>
              <a:spcPct val="90000"/>
            </a:lnSpc>
            <a:spcBef>
              <a:spcPct val="0"/>
            </a:spcBef>
            <a:spcAft>
              <a:spcPct val="35000"/>
            </a:spcAft>
            <a:buNone/>
          </a:pPr>
          <a:r>
            <a:rPr lang="en-US" sz="2100" kern="1200" dirty="0">
              <a:solidFill>
                <a:schemeClr val="tx1"/>
              </a:solidFill>
            </a:rPr>
            <a:t>Providing oral and written feedback #18</a:t>
          </a:r>
        </a:p>
      </dsp:txBody>
      <dsp:txXfrm rot="5400000">
        <a:off x="0" y="1046615"/>
        <a:ext cx="3453830" cy="2093230"/>
      </dsp:txXfrm>
    </dsp:sp>
    <dsp:sp modelId="{68FAF2FB-C054-420B-B7DB-D6415A55C9F0}">
      <dsp:nvSpPr>
        <dsp:cNvPr id="0" name=""/>
        <dsp:cNvSpPr/>
      </dsp:nvSpPr>
      <dsp:spPr>
        <a:xfrm rot="5400000">
          <a:off x="5107668" y="-2253"/>
          <a:ext cx="4186460" cy="4190982"/>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Providing positive and constructive feedback to guide students’ learning and behavior #8 &amp; #22</a:t>
          </a:r>
        </a:p>
      </dsp:txBody>
      <dsp:txXfrm rot="-5400000">
        <a:off x="5838037" y="1046623"/>
        <a:ext cx="3458352" cy="20932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71727-5E12-4D96-AE1A-0D3EEA528ABE}">
      <dsp:nvSpPr>
        <dsp:cNvPr id="0" name=""/>
        <dsp:cNvSpPr/>
      </dsp:nvSpPr>
      <dsp:spPr>
        <a:xfrm>
          <a:off x="514660" y="118421"/>
          <a:ext cx="3923677" cy="3923677"/>
        </a:xfrm>
        <a:prstGeom prst="circularArrow">
          <a:avLst>
            <a:gd name="adj1" fmla="val 5544"/>
            <a:gd name="adj2" fmla="val 330680"/>
            <a:gd name="adj3" fmla="val 13859938"/>
            <a:gd name="adj4" fmla="val 17335044"/>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54AAE3-D4C6-4BAB-8D9D-88E7BBFD12E5}">
      <dsp:nvSpPr>
        <dsp:cNvPr id="0" name=""/>
        <dsp:cNvSpPr/>
      </dsp:nvSpPr>
      <dsp:spPr>
        <a:xfrm>
          <a:off x="1591344" y="139489"/>
          <a:ext cx="1770310" cy="88515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Model</a:t>
          </a:r>
        </a:p>
      </dsp:txBody>
      <dsp:txXfrm>
        <a:off x="1634554" y="182699"/>
        <a:ext cx="1683890" cy="798735"/>
      </dsp:txXfrm>
    </dsp:sp>
    <dsp:sp modelId="{CB545A5D-75C9-49DB-AD8B-B348DB1A7A4A}">
      <dsp:nvSpPr>
        <dsp:cNvPr id="0" name=""/>
        <dsp:cNvSpPr/>
      </dsp:nvSpPr>
      <dsp:spPr>
        <a:xfrm>
          <a:off x="3182661" y="1295649"/>
          <a:ext cx="1770310" cy="88515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Practice</a:t>
          </a:r>
        </a:p>
      </dsp:txBody>
      <dsp:txXfrm>
        <a:off x="3225871" y="1338859"/>
        <a:ext cx="1683890" cy="798735"/>
      </dsp:txXfrm>
    </dsp:sp>
    <dsp:sp modelId="{7FAAA5A5-C0CF-4BAE-8E75-BF0E96369C22}">
      <dsp:nvSpPr>
        <dsp:cNvPr id="0" name=""/>
        <dsp:cNvSpPr/>
      </dsp:nvSpPr>
      <dsp:spPr>
        <a:xfrm>
          <a:off x="2574832" y="3166355"/>
          <a:ext cx="1770310" cy="88515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Perform</a:t>
          </a:r>
        </a:p>
      </dsp:txBody>
      <dsp:txXfrm>
        <a:off x="2618042" y="3209565"/>
        <a:ext cx="1683890" cy="798735"/>
      </dsp:txXfrm>
    </dsp:sp>
    <dsp:sp modelId="{00D0B52D-2A0F-4D47-83A4-4DDE411B4460}">
      <dsp:nvSpPr>
        <dsp:cNvPr id="0" name=""/>
        <dsp:cNvSpPr/>
      </dsp:nvSpPr>
      <dsp:spPr>
        <a:xfrm>
          <a:off x="607856" y="3166355"/>
          <a:ext cx="1770310" cy="885155"/>
        </a:xfrm>
        <a:prstGeom prst="roundRect">
          <a:avLst/>
        </a:prstGeom>
        <a:solidFill>
          <a:schemeClr val="bg2">
            <a:lumMod val="7500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Feedback</a:t>
          </a:r>
        </a:p>
      </dsp:txBody>
      <dsp:txXfrm>
        <a:off x="651066" y="3209565"/>
        <a:ext cx="1683890" cy="798735"/>
      </dsp:txXfrm>
    </dsp:sp>
    <dsp:sp modelId="{B10813D8-140F-424F-845A-D15528B6A811}">
      <dsp:nvSpPr>
        <dsp:cNvPr id="0" name=""/>
        <dsp:cNvSpPr/>
      </dsp:nvSpPr>
      <dsp:spPr>
        <a:xfrm>
          <a:off x="26" y="1295649"/>
          <a:ext cx="1770310" cy="88515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Perform</a:t>
          </a:r>
        </a:p>
      </dsp:txBody>
      <dsp:txXfrm>
        <a:off x="43236" y="1338859"/>
        <a:ext cx="1683890" cy="7987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71727-5E12-4D96-AE1A-0D3EEA528ABE}">
      <dsp:nvSpPr>
        <dsp:cNvPr id="0" name=""/>
        <dsp:cNvSpPr/>
      </dsp:nvSpPr>
      <dsp:spPr>
        <a:xfrm>
          <a:off x="280867" y="-4435"/>
          <a:ext cx="4214836" cy="4214836"/>
        </a:xfrm>
        <a:prstGeom prst="circularArrow">
          <a:avLst>
            <a:gd name="adj1" fmla="val 5274"/>
            <a:gd name="adj2" fmla="val 312630"/>
            <a:gd name="adj3" fmla="val 14303158"/>
            <a:gd name="adj4" fmla="val 17083248"/>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54AAE3-D4C6-4BAB-8D9D-88E7BBFD12E5}">
      <dsp:nvSpPr>
        <dsp:cNvPr id="0" name=""/>
        <dsp:cNvSpPr/>
      </dsp:nvSpPr>
      <dsp:spPr>
        <a:xfrm>
          <a:off x="1621263" y="2115"/>
          <a:ext cx="1534045" cy="767022"/>
        </a:xfrm>
        <a:prstGeom prst="roundRect">
          <a:avLst/>
        </a:prstGeom>
        <a:solidFill>
          <a:schemeClr val="bg2">
            <a:lumMod val="7500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Feedback informs</a:t>
          </a:r>
        </a:p>
      </dsp:txBody>
      <dsp:txXfrm>
        <a:off x="1658706" y="39558"/>
        <a:ext cx="1459159" cy="692136"/>
      </dsp:txXfrm>
    </dsp:sp>
    <dsp:sp modelId="{CB545A5D-75C9-49DB-AD8B-B348DB1A7A4A}">
      <dsp:nvSpPr>
        <dsp:cNvPr id="0" name=""/>
        <dsp:cNvSpPr/>
      </dsp:nvSpPr>
      <dsp:spPr>
        <a:xfrm>
          <a:off x="3102056" y="857052"/>
          <a:ext cx="1534045" cy="767022"/>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Self-assessment</a:t>
          </a:r>
        </a:p>
      </dsp:txBody>
      <dsp:txXfrm>
        <a:off x="3139499" y="894495"/>
        <a:ext cx="1459159" cy="692136"/>
      </dsp:txXfrm>
    </dsp:sp>
    <dsp:sp modelId="{7FAAA5A5-C0CF-4BAE-8E75-BF0E96369C22}">
      <dsp:nvSpPr>
        <dsp:cNvPr id="0" name=""/>
        <dsp:cNvSpPr/>
      </dsp:nvSpPr>
      <dsp:spPr>
        <a:xfrm>
          <a:off x="3102056" y="2566925"/>
          <a:ext cx="1534045" cy="767022"/>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New goal setting</a:t>
          </a:r>
        </a:p>
      </dsp:txBody>
      <dsp:txXfrm>
        <a:off x="3139499" y="2604368"/>
        <a:ext cx="1459159" cy="692136"/>
      </dsp:txXfrm>
    </dsp:sp>
    <dsp:sp modelId="{B10813D8-140F-424F-845A-D15528B6A811}">
      <dsp:nvSpPr>
        <dsp:cNvPr id="0" name=""/>
        <dsp:cNvSpPr/>
      </dsp:nvSpPr>
      <dsp:spPr>
        <a:xfrm>
          <a:off x="1621263" y="3421861"/>
          <a:ext cx="1534045" cy="767022"/>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Self-adjustment</a:t>
          </a:r>
        </a:p>
      </dsp:txBody>
      <dsp:txXfrm>
        <a:off x="1658706" y="3459304"/>
        <a:ext cx="1459159" cy="692136"/>
      </dsp:txXfrm>
    </dsp:sp>
    <dsp:sp modelId="{D8FD8420-C3F9-412C-9D02-4CAE2BB0C034}">
      <dsp:nvSpPr>
        <dsp:cNvPr id="0" name=""/>
        <dsp:cNvSpPr/>
      </dsp:nvSpPr>
      <dsp:spPr>
        <a:xfrm>
          <a:off x="88296" y="2514602"/>
          <a:ext cx="1638391" cy="871667"/>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Goals achieved &amp; new goal setting</a:t>
          </a:r>
        </a:p>
      </dsp:txBody>
      <dsp:txXfrm>
        <a:off x="130847" y="2557153"/>
        <a:ext cx="1553289" cy="786565"/>
      </dsp:txXfrm>
    </dsp:sp>
    <dsp:sp modelId="{5392CD47-93C2-438F-B639-E3A098A2371E}">
      <dsp:nvSpPr>
        <dsp:cNvPr id="0" name=""/>
        <dsp:cNvSpPr/>
      </dsp:nvSpPr>
      <dsp:spPr>
        <a:xfrm>
          <a:off x="140469" y="857052"/>
          <a:ext cx="1534045" cy="767022"/>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Ongoing learning</a:t>
          </a:r>
        </a:p>
      </dsp:txBody>
      <dsp:txXfrm>
        <a:off x="177912" y="894495"/>
        <a:ext cx="1459159" cy="6921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7B0C7-EB9C-479E-87EB-CF8F792F1924}">
      <dsp:nvSpPr>
        <dsp:cNvPr id="0" name=""/>
        <dsp:cNvSpPr/>
      </dsp:nvSpPr>
      <dsp:spPr>
        <a:xfrm>
          <a:off x="720089" y="0"/>
          <a:ext cx="8161020" cy="4191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E78C61-8B1D-4F61-B206-DA7C1D0183AD}">
      <dsp:nvSpPr>
        <dsp:cNvPr id="0" name=""/>
        <dsp:cNvSpPr/>
      </dsp:nvSpPr>
      <dsp:spPr>
        <a:xfrm>
          <a:off x="767685" y="1219195"/>
          <a:ext cx="1719619" cy="1676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Feedback Defined</a:t>
          </a:r>
        </a:p>
      </dsp:txBody>
      <dsp:txXfrm>
        <a:off x="849520" y="1301030"/>
        <a:ext cx="1555949" cy="1512730"/>
      </dsp:txXfrm>
    </dsp:sp>
    <dsp:sp modelId="{DFC59D9A-5E1F-4F2F-9E32-C6A9DC31F18C}">
      <dsp:nvSpPr>
        <dsp:cNvPr id="0" name=""/>
        <dsp:cNvSpPr/>
      </dsp:nvSpPr>
      <dsp:spPr>
        <a:xfrm>
          <a:off x="2518101" y="1219195"/>
          <a:ext cx="1574229" cy="1676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Types </a:t>
          </a:r>
          <a:r>
            <a:rPr lang="en-US" sz="1800" kern="1200">
              <a:solidFill>
                <a:schemeClr val="tx1"/>
              </a:solidFill>
            </a:rPr>
            <a:t>of Effective Feedback</a:t>
          </a:r>
          <a:endParaRPr lang="en-US" sz="1800" kern="1200" dirty="0">
            <a:solidFill>
              <a:schemeClr val="tx1"/>
            </a:solidFill>
          </a:endParaRPr>
        </a:p>
      </dsp:txBody>
      <dsp:txXfrm>
        <a:off x="2594949" y="1296043"/>
        <a:ext cx="1420533" cy="1522704"/>
      </dsp:txXfrm>
    </dsp:sp>
    <dsp:sp modelId="{560C53AB-33AA-4C40-B76B-6C008BB8FE48}">
      <dsp:nvSpPr>
        <dsp:cNvPr id="0" name=""/>
        <dsp:cNvSpPr/>
      </dsp:nvSpPr>
      <dsp:spPr>
        <a:xfrm>
          <a:off x="4192162" y="1219195"/>
          <a:ext cx="1705983" cy="1676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Strategies to Support Students’ Use of Feedback</a:t>
          </a:r>
        </a:p>
      </dsp:txBody>
      <dsp:txXfrm>
        <a:off x="4273997" y="1301030"/>
        <a:ext cx="1542313" cy="1512730"/>
      </dsp:txXfrm>
    </dsp:sp>
    <dsp:sp modelId="{9D3B438F-5A9D-4BE7-8A66-35EE4320BB5C}">
      <dsp:nvSpPr>
        <dsp:cNvPr id="0" name=""/>
        <dsp:cNvSpPr/>
      </dsp:nvSpPr>
      <dsp:spPr>
        <a:xfrm>
          <a:off x="5985395" y="1219195"/>
          <a:ext cx="1719619" cy="1676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Assessment Reform</a:t>
          </a:r>
        </a:p>
      </dsp:txBody>
      <dsp:txXfrm>
        <a:off x="6067230" y="1301030"/>
        <a:ext cx="1555949" cy="1512730"/>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56414" cy="465455"/>
          </a:xfrm>
          <a:prstGeom prst="rect">
            <a:avLst/>
          </a:prstGeom>
        </p:spPr>
        <p:txBody>
          <a:bodyPr vert="horz" lIns="93497" tIns="46749" rIns="93497" bIns="46749" rtlCol="0"/>
          <a:lstStyle>
            <a:lvl1pPr algn="l">
              <a:defRPr sz="1200"/>
            </a:lvl1pPr>
          </a:lstStyle>
          <a:p>
            <a:endParaRPr/>
          </a:p>
        </p:txBody>
      </p:sp>
      <p:sp>
        <p:nvSpPr>
          <p:cNvPr id="3" name="Date Placeholder 2"/>
          <p:cNvSpPr>
            <a:spLocks noGrp="1"/>
          </p:cNvSpPr>
          <p:nvPr>
            <p:ph type="dt" sz="quarter" idx="1"/>
          </p:nvPr>
        </p:nvSpPr>
        <p:spPr>
          <a:xfrm>
            <a:off x="3995218" y="2"/>
            <a:ext cx="3056414" cy="465455"/>
          </a:xfrm>
          <a:prstGeom prst="rect">
            <a:avLst/>
          </a:prstGeom>
        </p:spPr>
        <p:txBody>
          <a:bodyPr vert="horz" lIns="93497" tIns="46749" rIns="93497" bIns="46749" rtlCol="0"/>
          <a:lstStyle>
            <a:lvl1pPr algn="r">
              <a:defRPr sz="1200"/>
            </a:lvl1pPr>
          </a:lstStyle>
          <a:p>
            <a:fld id="{004A8D02-4E65-4CCD-8312-4AB164C6C77D}" type="datetimeFigureOut">
              <a:rPr lang="en-US"/>
              <a:t>6/21/18</a:t>
            </a:fld>
            <a:endParaRPr/>
          </a:p>
        </p:txBody>
      </p:sp>
      <p:sp>
        <p:nvSpPr>
          <p:cNvPr id="4" name="Footer Placeholder 3"/>
          <p:cNvSpPr>
            <a:spLocks noGrp="1"/>
          </p:cNvSpPr>
          <p:nvPr>
            <p:ph type="ftr" sz="quarter" idx="2"/>
          </p:nvPr>
        </p:nvSpPr>
        <p:spPr>
          <a:xfrm>
            <a:off x="0" y="8842031"/>
            <a:ext cx="3056414" cy="465455"/>
          </a:xfrm>
          <a:prstGeom prst="rect">
            <a:avLst/>
          </a:prstGeom>
        </p:spPr>
        <p:txBody>
          <a:bodyPr vert="horz" lIns="93497" tIns="46749" rIns="93497" bIns="46749" rtlCol="0" anchor="b"/>
          <a:lstStyle>
            <a:lvl1pPr algn="l">
              <a:defRPr sz="1200"/>
            </a:lvl1pPr>
          </a:lstStyle>
          <a:p>
            <a:endParaRPr/>
          </a:p>
        </p:txBody>
      </p:sp>
      <p:sp>
        <p:nvSpPr>
          <p:cNvPr id="5" name="Slide Number Placeholder 4"/>
          <p:cNvSpPr>
            <a:spLocks noGrp="1"/>
          </p:cNvSpPr>
          <p:nvPr>
            <p:ph type="sldNum" sz="quarter" idx="3"/>
          </p:nvPr>
        </p:nvSpPr>
        <p:spPr>
          <a:xfrm>
            <a:off x="3995218" y="8842031"/>
            <a:ext cx="3056414" cy="465455"/>
          </a:xfrm>
          <a:prstGeom prst="rect">
            <a:avLst/>
          </a:prstGeom>
        </p:spPr>
        <p:txBody>
          <a:bodyPr vert="horz" lIns="93497" tIns="46749" rIns="93497" bIns="46749"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56414" cy="465455"/>
          </a:xfrm>
          <a:prstGeom prst="rect">
            <a:avLst/>
          </a:prstGeom>
        </p:spPr>
        <p:txBody>
          <a:bodyPr vert="horz" lIns="93497" tIns="46749" rIns="93497" bIns="46749" rtlCol="0"/>
          <a:lstStyle>
            <a:lvl1pPr algn="l">
              <a:defRPr sz="1200"/>
            </a:lvl1pPr>
          </a:lstStyle>
          <a:p>
            <a:endParaRPr/>
          </a:p>
        </p:txBody>
      </p:sp>
      <p:sp>
        <p:nvSpPr>
          <p:cNvPr id="3" name="Date Placeholder 2"/>
          <p:cNvSpPr>
            <a:spLocks noGrp="1"/>
          </p:cNvSpPr>
          <p:nvPr>
            <p:ph type="dt" idx="1"/>
          </p:nvPr>
        </p:nvSpPr>
        <p:spPr>
          <a:xfrm>
            <a:off x="3995218" y="2"/>
            <a:ext cx="3056414" cy="465455"/>
          </a:xfrm>
          <a:prstGeom prst="rect">
            <a:avLst/>
          </a:prstGeom>
        </p:spPr>
        <p:txBody>
          <a:bodyPr vert="horz" lIns="93497" tIns="46749" rIns="93497" bIns="46749" rtlCol="0"/>
          <a:lstStyle>
            <a:lvl1pPr algn="r">
              <a:defRPr sz="1200"/>
            </a:lvl1pPr>
          </a:lstStyle>
          <a:p>
            <a:fld id="{67A755D9-D361-47B8-9652-3B4EA9776CE5}" type="datetimeFigureOut">
              <a:rPr lang="en-US"/>
              <a:t>6/21/18</a:t>
            </a:fld>
            <a:endParaRPr/>
          </a:p>
        </p:txBody>
      </p:sp>
      <p:sp>
        <p:nvSpPr>
          <p:cNvPr id="4" name="Slide Image Placeholder 3"/>
          <p:cNvSpPr>
            <a:spLocks noGrp="1" noRot="1" noChangeAspect="1"/>
          </p:cNvSpPr>
          <p:nvPr>
            <p:ph type="sldImg" idx="2"/>
          </p:nvPr>
        </p:nvSpPr>
        <p:spPr>
          <a:xfrm>
            <a:off x="423863" y="698500"/>
            <a:ext cx="6205537" cy="3490913"/>
          </a:xfrm>
          <a:prstGeom prst="rect">
            <a:avLst/>
          </a:prstGeom>
          <a:noFill/>
          <a:ln w="12700">
            <a:solidFill>
              <a:prstClr val="black"/>
            </a:solidFill>
          </a:ln>
        </p:spPr>
        <p:txBody>
          <a:bodyPr vert="horz" lIns="93497" tIns="46749" rIns="93497" bIns="46749" rtlCol="0" anchor="ctr"/>
          <a:lstStyle/>
          <a:p>
            <a:endParaRPr/>
          </a:p>
        </p:txBody>
      </p:sp>
      <p:sp>
        <p:nvSpPr>
          <p:cNvPr id="5" name="Notes Placeholder 4"/>
          <p:cNvSpPr>
            <a:spLocks noGrp="1"/>
          </p:cNvSpPr>
          <p:nvPr>
            <p:ph type="body" sz="quarter" idx="3"/>
          </p:nvPr>
        </p:nvSpPr>
        <p:spPr>
          <a:xfrm>
            <a:off x="705327" y="4421825"/>
            <a:ext cx="5642610" cy="4189095"/>
          </a:xfrm>
          <a:prstGeom prst="rect">
            <a:avLst/>
          </a:prstGeom>
        </p:spPr>
        <p:txBody>
          <a:bodyPr vert="horz" lIns="93497" tIns="46749" rIns="93497" bIns="4674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42031"/>
            <a:ext cx="3056414" cy="465455"/>
          </a:xfrm>
          <a:prstGeom prst="rect">
            <a:avLst/>
          </a:prstGeom>
        </p:spPr>
        <p:txBody>
          <a:bodyPr vert="horz" lIns="93497" tIns="46749" rIns="93497" bIns="46749" rtlCol="0" anchor="b"/>
          <a:lstStyle>
            <a:lvl1pPr algn="l">
              <a:defRPr sz="1200"/>
            </a:lvl1pPr>
          </a:lstStyle>
          <a:p>
            <a:endParaRPr/>
          </a:p>
        </p:txBody>
      </p:sp>
      <p:sp>
        <p:nvSpPr>
          <p:cNvPr id="7" name="Slide Number Placeholder 6"/>
          <p:cNvSpPr>
            <a:spLocks noGrp="1"/>
          </p:cNvSpPr>
          <p:nvPr>
            <p:ph type="sldNum" sz="quarter" idx="5"/>
          </p:nvPr>
        </p:nvSpPr>
        <p:spPr>
          <a:xfrm>
            <a:off x="3995218" y="8842031"/>
            <a:ext cx="3056414" cy="465455"/>
          </a:xfrm>
          <a:prstGeom prst="rect">
            <a:avLst/>
          </a:prstGeom>
        </p:spPr>
        <p:txBody>
          <a:bodyPr vert="horz" lIns="93497" tIns="46749" rIns="93497" bIns="46749"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a:t>
            </a:fld>
            <a:endParaRPr lang="en-US"/>
          </a:p>
        </p:txBody>
      </p:sp>
    </p:spTree>
    <p:extLst>
      <p:ext uri="{BB962C8B-B14F-4D97-AF65-F5344CB8AC3E}">
        <p14:creationId xmlns:p14="http://schemas.microsoft.com/office/powerpoint/2010/main" val="1245023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13</a:t>
            </a:fld>
            <a:endParaRPr lang="en-US"/>
          </a:p>
        </p:txBody>
      </p:sp>
    </p:spTree>
    <p:extLst>
      <p:ext uri="{BB962C8B-B14F-4D97-AF65-F5344CB8AC3E}">
        <p14:creationId xmlns:p14="http://schemas.microsoft.com/office/powerpoint/2010/main" val="820523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15</a:t>
            </a:fld>
            <a:endParaRPr lang="en-US"/>
          </a:p>
        </p:txBody>
      </p:sp>
    </p:spTree>
    <p:extLst>
      <p:ext uri="{BB962C8B-B14F-4D97-AF65-F5344CB8AC3E}">
        <p14:creationId xmlns:p14="http://schemas.microsoft.com/office/powerpoint/2010/main" val="1564090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4974">
              <a:defRPr/>
            </a:pPr>
            <a:fld id="{E3B36274-F2B9-4C45-BBB4-0EDF4CD651A7}" type="slidenum">
              <a:rPr lang="en-US">
                <a:solidFill>
                  <a:prstClr val="black"/>
                </a:solidFill>
                <a:latin typeface="Palatino Linotype"/>
              </a:rPr>
              <a:pPr defTabSz="934974">
                <a:defRPr/>
              </a:pPr>
              <a:t>16</a:t>
            </a:fld>
            <a:endParaRPr lang="en-US">
              <a:solidFill>
                <a:prstClr val="black"/>
              </a:solidFill>
              <a:latin typeface="Palatino Linotype"/>
            </a:endParaRPr>
          </a:p>
        </p:txBody>
      </p:sp>
    </p:spTree>
    <p:extLst>
      <p:ext uri="{BB962C8B-B14F-4D97-AF65-F5344CB8AC3E}">
        <p14:creationId xmlns:p14="http://schemas.microsoft.com/office/powerpoint/2010/main" val="2598203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17</a:t>
            </a:fld>
            <a:endParaRPr lang="en-US"/>
          </a:p>
        </p:txBody>
      </p:sp>
    </p:spTree>
    <p:extLst>
      <p:ext uri="{BB962C8B-B14F-4D97-AF65-F5344CB8AC3E}">
        <p14:creationId xmlns:p14="http://schemas.microsoft.com/office/powerpoint/2010/main" val="2405613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4974">
              <a:defRPr/>
            </a:pPr>
            <a:fld id="{E3B36274-F2B9-4C45-BBB4-0EDF4CD651A7}" type="slidenum">
              <a:rPr lang="en-US">
                <a:solidFill>
                  <a:prstClr val="black"/>
                </a:solidFill>
                <a:latin typeface="Palatino Linotype"/>
              </a:rPr>
              <a:pPr defTabSz="934974">
                <a:defRPr/>
              </a:pPr>
              <a:t>19</a:t>
            </a:fld>
            <a:endParaRPr lang="en-US">
              <a:solidFill>
                <a:prstClr val="black"/>
              </a:solidFill>
              <a:latin typeface="Palatino Linotype"/>
            </a:endParaRPr>
          </a:p>
        </p:txBody>
      </p:sp>
    </p:spTree>
    <p:extLst>
      <p:ext uri="{BB962C8B-B14F-4D97-AF65-F5344CB8AC3E}">
        <p14:creationId xmlns:p14="http://schemas.microsoft.com/office/powerpoint/2010/main" val="2133283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27</a:t>
            </a:fld>
            <a:endParaRPr lang="en-US"/>
          </a:p>
        </p:txBody>
      </p:sp>
    </p:spTree>
    <p:extLst>
      <p:ext uri="{BB962C8B-B14F-4D97-AF65-F5344CB8AC3E}">
        <p14:creationId xmlns:p14="http://schemas.microsoft.com/office/powerpoint/2010/main" val="1838885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=9zFmHeUcHXE&amp;feature=</a:t>
            </a:r>
            <a:r>
              <a:rPr lang="en-US" dirty="0" err="1"/>
              <a:t>youtu.be</a:t>
            </a:r>
            <a:endParaRPr lang="en-US" dirty="0"/>
          </a:p>
          <a:p>
            <a:endParaRPr lang="en-US" dirty="0"/>
          </a:p>
          <a:p>
            <a:r>
              <a:rPr lang="en-US" dirty="0"/>
              <a:t>Many people have a negative view of assessment. They think of assessment is taking a test. Given the current</a:t>
            </a:r>
            <a:r>
              <a:rPr lang="en-US" baseline="0" dirty="0"/>
              <a:t> climate in many locations, assessment for teachers provides anxiety, sometimes for students, but assessment is really a good thing. It is a critical part of ensuring that as educators we are leveraging student strengths and meeting student needs.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604DA78-5E5D-104A-9D48-DB219717AF33}" type="slidenum">
              <a:rPr lang="en-US" smtClean="0"/>
              <a:t>2</a:t>
            </a:fld>
            <a:endParaRPr lang="en-US"/>
          </a:p>
        </p:txBody>
      </p:sp>
    </p:spTree>
    <p:extLst>
      <p:ext uri="{BB962C8B-B14F-4D97-AF65-F5344CB8AC3E}">
        <p14:creationId xmlns:p14="http://schemas.microsoft.com/office/powerpoint/2010/main" val="3934648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Assessment</a:t>
            </a:r>
            <a:r>
              <a:rPr lang="en-US" baseline="0" dirty="0"/>
              <a:t> is complex and because it guides educational plans, instruction and student learning- so we want to make sure we get it right. </a:t>
            </a:r>
            <a:endParaRPr lang="en-US" dirty="0"/>
          </a:p>
        </p:txBody>
      </p:sp>
      <p:sp>
        <p:nvSpPr>
          <p:cNvPr id="4" name="Slide Number Placeholder 3"/>
          <p:cNvSpPr>
            <a:spLocks noGrp="1"/>
          </p:cNvSpPr>
          <p:nvPr>
            <p:ph type="sldNum" sz="quarter" idx="10"/>
          </p:nvPr>
        </p:nvSpPr>
        <p:spPr/>
        <p:txBody>
          <a:bodyPr/>
          <a:lstStyle/>
          <a:p>
            <a:fld id="{9604DA78-5E5D-104A-9D48-DB219717AF33}" type="slidenum">
              <a:rPr lang="en-US" smtClean="0"/>
              <a:t>3</a:t>
            </a:fld>
            <a:endParaRPr lang="en-US"/>
          </a:p>
        </p:txBody>
      </p:sp>
    </p:spTree>
    <p:extLst>
      <p:ext uri="{BB962C8B-B14F-4D97-AF65-F5344CB8AC3E}">
        <p14:creationId xmlns:p14="http://schemas.microsoft.com/office/powerpoint/2010/main" val="441761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Assessment is also not a one and done event. Assessment</a:t>
            </a:r>
            <a:r>
              <a:rPr lang="en-US" baseline="0" dirty="0"/>
              <a:t> is a process, that is ongoing. Many teacher candidates come into their programs and field experiences with experiences about assessment that are not aligned with the idea of a process. It is our job to help our teacher and leader candidates have experiences in using assessment to guide educational programing and student learning </a:t>
            </a:r>
            <a:endParaRPr lang="en-US" dirty="0"/>
          </a:p>
        </p:txBody>
      </p:sp>
      <p:sp>
        <p:nvSpPr>
          <p:cNvPr id="4" name="Slide Number Placeholder 3"/>
          <p:cNvSpPr>
            <a:spLocks noGrp="1"/>
          </p:cNvSpPr>
          <p:nvPr>
            <p:ph type="sldNum" sz="quarter" idx="10"/>
          </p:nvPr>
        </p:nvSpPr>
        <p:spPr/>
        <p:txBody>
          <a:bodyPr/>
          <a:lstStyle/>
          <a:p>
            <a:fld id="{9604DA78-5E5D-104A-9D48-DB219717AF33}" type="slidenum">
              <a:rPr lang="en-US" smtClean="0"/>
              <a:t>4</a:t>
            </a:fld>
            <a:endParaRPr lang="en-US"/>
          </a:p>
        </p:txBody>
      </p:sp>
    </p:spTree>
    <p:extLst>
      <p:ext uri="{BB962C8B-B14F-4D97-AF65-F5344CB8AC3E}">
        <p14:creationId xmlns:p14="http://schemas.microsoft.com/office/powerpoint/2010/main" val="166973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alibri" charset="0"/>
              </a:rPr>
              <a:t>Beginning</a:t>
            </a:r>
            <a:r>
              <a:rPr lang="en-US" baseline="0" dirty="0">
                <a:latin typeface="Calibri" charset="0"/>
              </a:rPr>
              <a:t> teachers have likely had many personal experiences with assessment, but often do not have enough opportunities to learn about what is appropriate assessment data and how to analyze that data to create student learning profiles.  General educators aren’t often taught their role in assessments that are appropriate for all their students, including diverse learners and students with disabilities. Special education teachers often do not learn how to use multiple sources of data to better understand student strengths and needs. Finally, parents often do not understand how they can contribute to the data that is used for student learning profiles. </a:t>
            </a:r>
            <a:endParaRPr lang="en-US" dirty="0">
              <a:latin typeface="Calibri" charset="0"/>
            </a:endParaRPr>
          </a:p>
        </p:txBody>
      </p:sp>
      <p:sp>
        <p:nvSpPr>
          <p:cNvPr id="2048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0698390-304B-FD4B-BB60-B9AC4BAE3188}" type="slidenum">
              <a:rPr lang="en-US" sz="1200">
                <a:cs typeface="Arial" charset="0"/>
              </a:rPr>
              <a:pPr eaLnBrk="1" hangingPunct="1"/>
              <a:t>5</a:t>
            </a:fld>
            <a:endParaRPr lang="en-US" sz="1200">
              <a:cs typeface="Arial" charset="0"/>
            </a:endParaRPr>
          </a:p>
        </p:txBody>
      </p:sp>
    </p:spTree>
    <p:extLst>
      <p:ext uri="{BB962C8B-B14F-4D97-AF65-F5344CB8AC3E}">
        <p14:creationId xmlns:p14="http://schemas.microsoft.com/office/powerpoint/2010/main" val="44951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get</a:t>
            </a:r>
            <a:r>
              <a:rPr lang="en-US" baseline="0" dirty="0"/>
              <a:t> the multiple sources of data and it has been analyzed, communicating and interpreting results for key stakeholders is critical. All too often, meetings are held and assessment is either not talked about at all, or it discussed in a </a:t>
            </a:r>
            <a:r>
              <a:rPr lang="en-US" baseline="0" dirty="0" err="1"/>
              <a:t>cursery</a:t>
            </a:r>
            <a:r>
              <a:rPr lang="en-US" baseline="0" dirty="0"/>
              <a:t> way. It might include numbers of scores for different assessments. Often parents and teachers in meetings do not feel like they can ask for further clarification, and so the team is not fully informed when making decisions about educational plans. Having everyone understanding the data together is imperative so that the most effective plans for students with disabilities can be created. </a:t>
            </a:r>
            <a:endParaRPr lang="en-US" dirty="0"/>
          </a:p>
        </p:txBody>
      </p:sp>
      <p:sp>
        <p:nvSpPr>
          <p:cNvPr id="4" name="Slide Number Placeholder 3"/>
          <p:cNvSpPr>
            <a:spLocks noGrp="1"/>
          </p:cNvSpPr>
          <p:nvPr>
            <p:ph type="sldNum" sz="quarter" idx="10"/>
          </p:nvPr>
        </p:nvSpPr>
        <p:spPr/>
        <p:txBody>
          <a:bodyPr/>
          <a:lstStyle/>
          <a:p>
            <a:fld id="{9604DA78-5E5D-104A-9D48-DB219717AF33}" type="slidenum">
              <a:rPr lang="en-US" smtClean="0"/>
              <a:t>6</a:t>
            </a:fld>
            <a:endParaRPr lang="en-US"/>
          </a:p>
        </p:txBody>
      </p:sp>
    </p:spTree>
    <p:extLst>
      <p:ext uri="{BB962C8B-B14F-4D97-AF65-F5344CB8AC3E}">
        <p14:creationId xmlns:p14="http://schemas.microsoft.com/office/powerpoint/2010/main" val="3988986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a:t>
            </a:r>
            <a:r>
              <a:rPr lang="en-US" baseline="0" dirty="0"/>
              <a:t> when the assessments are complete and then plan made, we are still not done. Helping teacher candidates understand and practice using assessments on an ongoing basis to adjust student instruction. Too often meetings on students with disabilities reveal that progress in student learning was not made. Special and general education candidates need to learn and practice using assessment on a regular basis to adjust the instruction to make sure students are making progress on student learning goals. </a:t>
            </a:r>
            <a:endParaRPr lang="en-US" dirty="0"/>
          </a:p>
        </p:txBody>
      </p:sp>
      <p:sp>
        <p:nvSpPr>
          <p:cNvPr id="4" name="Slide Number Placeholder 3"/>
          <p:cNvSpPr>
            <a:spLocks noGrp="1"/>
          </p:cNvSpPr>
          <p:nvPr>
            <p:ph type="sldNum" sz="quarter" idx="10"/>
          </p:nvPr>
        </p:nvSpPr>
        <p:spPr/>
        <p:txBody>
          <a:bodyPr/>
          <a:lstStyle/>
          <a:p>
            <a:fld id="{9604DA78-5E5D-104A-9D48-DB219717AF33}" type="slidenum">
              <a:rPr lang="en-US" smtClean="0"/>
              <a:t>7</a:t>
            </a:fld>
            <a:endParaRPr lang="en-US"/>
          </a:p>
        </p:txBody>
      </p:sp>
    </p:spTree>
    <p:extLst>
      <p:ext uri="{BB962C8B-B14F-4D97-AF65-F5344CB8AC3E}">
        <p14:creationId xmlns:p14="http://schemas.microsoft.com/office/powerpoint/2010/main" val="2489555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8</a:t>
            </a:fld>
            <a:endParaRPr lang="en-US"/>
          </a:p>
        </p:txBody>
      </p:sp>
    </p:spTree>
    <p:extLst>
      <p:ext uri="{BB962C8B-B14F-4D97-AF65-F5344CB8AC3E}">
        <p14:creationId xmlns:p14="http://schemas.microsoft.com/office/powerpoint/2010/main" val="278656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10</a:t>
            </a:fld>
            <a:endParaRPr lang="en-US"/>
          </a:p>
        </p:txBody>
      </p:sp>
    </p:spTree>
    <p:extLst>
      <p:ext uri="{BB962C8B-B14F-4D97-AF65-F5344CB8AC3E}">
        <p14:creationId xmlns:p14="http://schemas.microsoft.com/office/powerpoint/2010/main" val="395466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371600"/>
            <a:ext cx="9144000" cy="3505200"/>
          </a:xfrm>
        </p:spPr>
        <p:txBody>
          <a:bodyPr>
            <a:noAutofit/>
          </a:bodyPr>
          <a:lstStyle>
            <a:lvl1pPr>
              <a:defRPr sz="7200"/>
            </a:lvl1pPr>
          </a:lstStyle>
          <a:p>
            <a:r>
              <a:rPr lang="en-US"/>
              <a:t>Click to edit Master title style</a:t>
            </a:r>
            <a:endParaRPr/>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6/21/18</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6/21/18</a:t>
            </a:fld>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2" y="533400"/>
            <a:ext cx="1371600" cy="559276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83829175-527E-46A3-863C-1BB1F163B849}" type="datetimeFigureOut">
              <a:rPr lang="en-US"/>
              <a:t>6/21/18</a:t>
            </a:fld>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6/21/18</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rPr lang="en-US"/>
              <a:t>Click to edit Master title style</a:t>
            </a:r>
            <a:endParaRPr dirty="0"/>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6/21/18</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p>
            <a:r>
              <a:rPr lang="en-US"/>
              <a:t>Click to edit Master title style</a:t>
            </a:r>
            <a:endParaRP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dirty="0"/>
          </a:p>
        </p:txBody>
      </p:sp>
      <p:sp>
        <p:nvSpPr>
          <p:cNvPr id="5" name="Date Placeholder 5"/>
          <p:cNvSpPr>
            <a:spLocks noGrp="1"/>
          </p:cNvSpPr>
          <p:nvPr>
            <p:ph type="dt" sz="half" idx="10"/>
          </p:nvPr>
        </p:nvSpPr>
        <p:spPr/>
        <p:txBody>
          <a:bodyPr/>
          <a:lstStyle/>
          <a:p>
            <a:fld id="{83829175-527E-46A3-863C-1BB1F163B849}" type="datetimeFigureOut">
              <a:rPr lang="en-US"/>
              <a:t>6/21/18</a:t>
            </a:fld>
            <a:endParaRPr/>
          </a:p>
        </p:txBody>
      </p:sp>
      <p:sp>
        <p:nvSpPr>
          <p:cNvPr id="7" name="Slide Number Placeholder 6"/>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6"/>
          <p:cNvSpPr>
            <a:spLocks noGrp="1"/>
          </p:cNvSpPr>
          <p:nvPr>
            <p:ph type="ftr" sz="quarter" idx="11"/>
          </p:nvPr>
        </p:nvSpPr>
        <p:spPr/>
        <p:txBody>
          <a:bodyPr/>
          <a:lstStyle/>
          <a:p>
            <a:endParaRPr dirty="0"/>
          </a:p>
        </p:txBody>
      </p:sp>
      <p:sp>
        <p:nvSpPr>
          <p:cNvPr id="7" name="Date Placeholder 7"/>
          <p:cNvSpPr>
            <a:spLocks noGrp="1"/>
          </p:cNvSpPr>
          <p:nvPr>
            <p:ph type="dt" sz="half" idx="10"/>
          </p:nvPr>
        </p:nvSpPr>
        <p:spPr/>
        <p:txBody>
          <a:bodyPr/>
          <a:lstStyle/>
          <a:p>
            <a:fld id="{83829175-527E-46A3-863C-1BB1F163B849}" type="datetimeFigureOut">
              <a:rPr lang="en-US"/>
              <a:t>6/21/18</a:t>
            </a:fld>
            <a:endParaRPr dirty="0"/>
          </a:p>
        </p:txBody>
      </p:sp>
      <p:sp>
        <p:nvSpPr>
          <p:cNvPr id="9" name="Slide Number Placeholder 8"/>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2"/>
          <p:cNvSpPr>
            <a:spLocks noGrp="1"/>
          </p:cNvSpPr>
          <p:nvPr>
            <p:ph type="ftr" sz="quarter" idx="11"/>
          </p:nvPr>
        </p:nvSpPr>
        <p:spPr/>
        <p:txBody>
          <a:bodyPr/>
          <a:lstStyle/>
          <a:p>
            <a:endParaRPr dirty="0"/>
          </a:p>
        </p:txBody>
      </p:sp>
      <p:sp>
        <p:nvSpPr>
          <p:cNvPr id="3" name="Date Placeholder 3"/>
          <p:cNvSpPr>
            <a:spLocks noGrp="1"/>
          </p:cNvSpPr>
          <p:nvPr>
            <p:ph type="dt" sz="half" idx="10"/>
          </p:nvPr>
        </p:nvSpPr>
        <p:spPr/>
        <p:txBody>
          <a:bodyPr/>
          <a:lstStyle/>
          <a:p>
            <a:fld id="{83829175-527E-46A3-863C-1BB1F163B849}" type="datetimeFigureOut">
              <a:rPr lang="en-US"/>
              <a:t>6/21/18</a:t>
            </a:fld>
            <a:endParaRPr/>
          </a:p>
        </p:txBody>
      </p:sp>
      <p:sp>
        <p:nvSpPr>
          <p:cNvPr id="5" name="Slide Number Placeholder 4"/>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a:p>
        </p:txBody>
      </p:sp>
      <p:sp>
        <p:nvSpPr>
          <p:cNvPr id="2" name="Date Placeholder 2"/>
          <p:cNvSpPr>
            <a:spLocks noGrp="1"/>
          </p:cNvSpPr>
          <p:nvPr>
            <p:ph type="dt" sz="half" idx="10"/>
          </p:nvPr>
        </p:nvSpPr>
        <p:spPr/>
        <p:txBody>
          <a:bodyPr/>
          <a:lstStyle/>
          <a:p>
            <a:fld id="{83829175-527E-46A3-863C-1BB1F163B849}" type="datetimeFigureOut">
              <a:rPr lang="en-US"/>
              <a:t>6/21/18</a:t>
            </a:fld>
            <a:endParaRPr/>
          </a:p>
        </p:txBody>
      </p:sp>
      <p:sp>
        <p:nvSpPr>
          <p:cNvPr id="4" name="Slide Number Placeholder 3"/>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dirty="0"/>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3"/>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Footer Placeholder 4"/>
          <p:cNvSpPr>
            <a:spLocks noGrp="1"/>
          </p:cNvSpPr>
          <p:nvPr>
            <p:ph type="ftr" sz="quarter" idx="11"/>
          </p:nvPr>
        </p:nvSpPr>
        <p:spPr/>
        <p:txBody>
          <a:bodyPr/>
          <a:lstStyle/>
          <a:p>
            <a:endParaRPr dirty="0"/>
          </a:p>
        </p:txBody>
      </p:sp>
      <p:sp>
        <p:nvSpPr>
          <p:cNvPr id="8" name="Date Placeholder 5"/>
          <p:cNvSpPr>
            <a:spLocks noGrp="1"/>
          </p:cNvSpPr>
          <p:nvPr>
            <p:ph type="dt" sz="half" idx="10"/>
          </p:nvPr>
        </p:nvSpPr>
        <p:spPr/>
        <p:txBody>
          <a:bodyPr/>
          <a:lstStyle/>
          <a:p>
            <a:fld id="{83829175-527E-46A3-863C-1BB1F163B849}" type="datetimeFigureOut">
              <a:rPr lang="en-US"/>
              <a:pPr/>
              <a:t>6/21/18</a:t>
            </a:fld>
            <a:endParaRPr dirty="0"/>
          </a:p>
        </p:txBody>
      </p:sp>
      <p:sp>
        <p:nvSpPr>
          <p:cNvPr id="10" name="Slide Number Placeholder 6"/>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3"/>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pic>
        <p:nvPicPr>
          <p:cNvPr id="9" name="Picture 4" descr="An empty placeholder to add an image. Click on the placeholder and select the image that you wish to ad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3"/>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6/21/18</a:t>
            </a:fld>
            <a:endParaRPr lang="en-US" dirty="0"/>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ctanguay@gsu.edu"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371600"/>
            <a:ext cx="9144000" cy="2590800"/>
          </a:xfrm>
        </p:spPr>
        <p:txBody>
          <a:bodyPr/>
          <a:lstStyle/>
          <a:p>
            <a:pPr algn="ctr"/>
            <a:r>
              <a:rPr lang="en-US" sz="4400" dirty="0"/>
              <a:t>HLP Component: Assessment</a:t>
            </a:r>
            <a:br>
              <a:rPr lang="en-US" sz="4400" dirty="0"/>
            </a:br>
            <a:r>
              <a:rPr lang="en-US" sz="4400" dirty="0"/>
              <a:t>The Gift of Feedback and Guidance to Support Student Learning</a:t>
            </a:r>
          </a:p>
        </p:txBody>
      </p:sp>
      <p:sp>
        <p:nvSpPr>
          <p:cNvPr id="3" name="Subtitle 2"/>
          <p:cNvSpPr>
            <a:spLocks noGrp="1"/>
          </p:cNvSpPr>
          <p:nvPr>
            <p:ph type="subTitle" idx="1"/>
          </p:nvPr>
        </p:nvSpPr>
        <p:spPr>
          <a:xfrm>
            <a:off x="1522413" y="4800600"/>
            <a:ext cx="8229600" cy="1371600"/>
          </a:xfrm>
        </p:spPr>
        <p:txBody>
          <a:bodyPr>
            <a:normAutofit lnSpcReduction="10000"/>
          </a:bodyPr>
          <a:lstStyle/>
          <a:p>
            <a:pPr algn="ctr"/>
            <a:r>
              <a:rPr lang="en-US" dirty="0"/>
              <a:t>Dr. Carla Tanguay</a:t>
            </a:r>
          </a:p>
          <a:p>
            <a:pPr algn="ctr"/>
            <a:r>
              <a:rPr lang="en-US" dirty="0"/>
              <a:t>Associate to the Dean for Clinical Practice</a:t>
            </a:r>
          </a:p>
          <a:p>
            <a:pPr algn="ctr"/>
            <a:r>
              <a:rPr lang="en-US" dirty="0"/>
              <a:t>Georgia State University</a:t>
            </a:r>
          </a:p>
          <a:p>
            <a:pPr algn="ctr"/>
            <a:r>
              <a:rPr lang="en-US" dirty="0"/>
              <a:t>ctanguay@gsu.edu</a:t>
            </a:r>
          </a:p>
        </p:txBody>
      </p:sp>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304800"/>
            <a:ext cx="9601200" cy="1371600"/>
          </a:xfrm>
        </p:spPr>
        <p:txBody>
          <a:bodyPr>
            <a:normAutofit fontScale="90000"/>
          </a:bodyPr>
          <a:lstStyle/>
          <a:p>
            <a:r>
              <a:rPr lang="en-US" dirty="0"/>
              <a:t>High Leverage Practice #8 &amp; #22: </a:t>
            </a:r>
            <a:br>
              <a:rPr lang="en-US" dirty="0"/>
            </a:br>
            <a:r>
              <a:rPr lang="en-US" b="1" dirty="0"/>
              <a:t>Providing Positive and Constructive Feedback to Guide Students’ </a:t>
            </a:r>
            <a:r>
              <a:rPr lang="en-US" b="1" i="1" dirty="0"/>
              <a:t>Learning</a:t>
            </a:r>
            <a:r>
              <a:rPr lang="en-US" b="1" dirty="0"/>
              <a:t> and </a:t>
            </a:r>
            <a:r>
              <a:rPr lang="en-US" b="1" i="1" dirty="0"/>
              <a:t>Behavior</a:t>
            </a:r>
            <a:r>
              <a:rPr lang="en-US" b="1" dirty="0"/>
              <a:t> </a:t>
            </a:r>
          </a:p>
        </p:txBody>
      </p:sp>
      <p:sp>
        <p:nvSpPr>
          <p:cNvPr id="3" name="Content Placeholder 2"/>
          <p:cNvSpPr>
            <a:spLocks noGrp="1"/>
          </p:cNvSpPr>
          <p:nvPr>
            <p:ph idx="1"/>
          </p:nvPr>
        </p:nvSpPr>
        <p:spPr/>
        <p:txBody>
          <a:bodyPr/>
          <a:lstStyle/>
          <a:p>
            <a:r>
              <a:rPr lang="en-US" dirty="0"/>
              <a:t>“Feedback is information about how a person did in light of what he or she attempted – </a:t>
            </a:r>
            <a:r>
              <a:rPr lang="en-US" b="1" dirty="0"/>
              <a:t>intent versus effect</a:t>
            </a:r>
            <a:r>
              <a:rPr lang="en-US" dirty="0"/>
              <a:t>, actual versus ideal performance” (Wiggins, 1998, p. 46).</a:t>
            </a:r>
          </a:p>
          <a:p>
            <a:r>
              <a:rPr lang="en-US" dirty="0"/>
              <a:t>“Feedback is conceptualized as information provided by an agent (e.g., teacher, peer, book, parent, self, experience) </a:t>
            </a:r>
            <a:r>
              <a:rPr lang="en-US" b="1" dirty="0"/>
              <a:t>regarding aspects of one’s performance or understanding</a:t>
            </a:r>
            <a:r>
              <a:rPr lang="en-US" dirty="0"/>
              <a:t>” (Hattie &amp; Timperley, 2007, p. 81).</a:t>
            </a:r>
          </a:p>
          <a:p>
            <a:r>
              <a:rPr lang="en-US" dirty="0"/>
              <a:t>As part of the teaching process, feedback is addressed in a learning context and </a:t>
            </a:r>
            <a:r>
              <a:rPr lang="en-US" b="1" dirty="0"/>
              <a:t>“takes on the forms of new instruction”</a:t>
            </a:r>
            <a:r>
              <a:rPr lang="en-US" dirty="0"/>
              <a:t> in addition to providing the student with information about the </a:t>
            </a:r>
            <a:r>
              <a:rPr lang="en-US" b="1" dirty="0"/>
              <a:t>“consequence” </a:t>
            </a:r>
            <a:r>
              <a:rPr lang="en-US" dirty="0"/>
              <a:t>of performance (Hattie &amp; Timperley, 2007, pp. 81, 82).</a:t>
            </a:r>
          </a:p>
          <a:p>
            <a:pPr lvl="0"/>
            <a:r>
              <a:rPr lang="en-US" dirty="0">
                <a:solidFill>
                  <a:prstClr val="black"/>
                </a:solidFill>
              </a:rPr>
              <a:t>Feedback has a dual implication as it is included in the </a:t>
            </a:r>
            <a:r>
              <a:rPr lang="en-US" b="1" dirty="0">
                <a:solidFill>
                  <a:prstClr val="black"/>
                </a:solidFill>
              </a:rPr>
              <a:t>instruction (academic) </a:t>
            </a:r>
            <a:r>
              <a:rPr lang="en-US" dirty="0">
                <a:solidFill>
                  <a:prstClr val="black"/>
                </a:solidFill>
              </a:rPr>
              <a:t>and </a:t>
            </a:r>
            <a:r>
              <a:rPr lang="en-US" b="1" dirty="0">
                <a:solidFill>
                  <a:prstClr val="black"/>
                </a:solidFill>
              </a:rPr>
              <a:t>social/emotional/behavioral</a:t>
            </a:r>
            <a:r>
              <a:rPr lang="en-US" dirty="0">
                <a:solidFill>
                  <a:prstClr val="black"/>
                </a:solidFill>
              </a:rPr>
              <a:t> high leverage practices domains.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8959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High Leverage Practices Crosswalk</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0563462"/>
              </p:ext>
            </p:extLst>
          </p:nvPr>
        </p:nvGraphicFramePr>
        <p:xfrm>
          <a:off x="1522413" y="1828800"/>
          <a:ext cx="96012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522413" y="2362200"/>
            <a:ext cx="2678169" cy="369332"/>
          </a:xfrm>
          <a:prstGeom prst="rect">
            <a:avLst/>
          </a:prstGeom>
          <a:noFill/>
        </p:spPr>
        <p:txBody>
          <a:bodyPr wrap="none" rtlCol="0">
            <a:spAutoFit/>
          </a:bodyPr>
          <a:lstStyle/>
          <a:p>
            <a:r>
              <a:rPr lang="en-US" dirty="0"/>
              <a:t>High-Leverage Practices</a:t>
            </a:r>
          </a:p>
        </p:txBody>
      </p:sp>
      <p:sp>
        <p:nvSpPr>
          <p:cNvPr id="6" name="TextBox 5"/>
          <p:cNvSpPr txBox="1"/>
          <p:nvPr/>
        </p:nvSpPr>
        <p:spPr>
          <a:xfrm>
            <a:off x="8075612" y="2223700"/>
            <a:ext cx="2937856" cy="646331"/>
          </a:xfrm>
          <a:prstGeom prst="rect">
            <a:avLst/>
          </a:prstGeom>
          <a:noFill/>
        </p:spPr>
        <p:txBody>
          <a:bodyPr wrap="none" rtlCol="0">
            <a:spAutoFit/>
          </a:bodyPr>
          <a:lstStyle/>
          <a:p>
            <a:r>
              <a:rPr lang="en-US" dirty="0"/>
              <a:t>High-Leverage Practices in</a:t>
            </a:r>
          </a:p>
          <a:p>
            <a:r>
              <a:rPr lang="en-US" dirty="0"/>
              <a:t>Special Education</a:t>
            </a:r>
          </a:p>
        </p:txBody>
      </p:sp>
      <p:sp>
        <p:nvSpPr>
          <p:cNvPr id="7" name="TextBox 6"/>
          <p:cNvSpPr txBox="1"/>
          <p:nvPr/>
        </p:nvSpPr>
        <p:spPr>
          <a:xfrm>
            <a:off x="5229019" y="3447246"/>
            <a:ext cx="1824538" cy="1077218"/>
          </a:xfrm>
          <a:prstGeom prst="rect">
            <a:avLst/>
          </a:prstGeom>
          <a:noFill/>
        </p:spPr>
        <p:txBody>
          <a:bodyPr wrap="none" rtlCol="0">
            <a:spAutoFit/>
          </a:bodyPr>
          <a:lstStyle/>
          <a:p>
            <a:pPr algn="ctr"/>
            <a:r>
              <a:rPr lang="en-US" sz="3200" dirty="0"/>
              <a:t>Student</a:t>
            </a:r>
          </a:p>
          <a:p>
            <a:pPr algn="ctr"/>
            <a:r>
              <a:rPr lang="en-US" sz="3200" dirty="0"/>
              <a:t>Learning</a:t>
            </a:r>
          </a:p>
        </p:txBody>
      </p:sp>
    </p:spTree>
    <p:extLst>
      <p:ext uri="{BB962C8B-B14F-4D97-AF65-F5344CB8AC3E}">
        <p14:creationId xmlns:p14="http://schemas.microsoft.com/office/powerpoint/2010/main" val="11818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t>Types of Feedback</a:t>
            </a:r>
          </a:p>
        </p:txBody>
      </p:sp>
      <p:sp>
        <p:nvSpPr>
          <p:cNvPr id="3" name="Text Placeholder 2"/>
          <p:cNvSpPr>
            <a:spLocks noGrp="1"/>
          </p:cNvSpPr>
          <p:nvPr>
            <p:ph type="body" idx="1"/>
          </p:nvPr>
        </p:nvSpPr>
        <p:spPr/>
        <p:txBody>
          <a:bodyPr>
            <a:normAutofit/>
          </a:bodyPr>
          <a:lstStyle/>
          <a:p>
            <a:r>
              <a:rPr lang="en-US" sz="3600" dirty="0"/>
              <a:t>What types of feedback are associated with effectiveness and why?</a:t>
            </a:r>
          </a:p>
        </p:txBody>
      </p:sp>
    </p:spTree>
    <p:extLst>
      <p:ext uri="{BB962C8B-B14F-4D97-AF65-F5344CB8AC3E}">
        <p14:creationId xmlns:p14="http://schemas.microsoft.com/office/powerpoint/2010/main" val="348233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212" y="76200"/>
            <a:ext cx="9601200" cy="685800"/>
          </a:xfrm>
        </p:spPr>
        <p:txBody>
          <a:bodyPr>
            <a:normAutofit/>
          </a:bodyPr>
          <a:lstStyle/>
          <a:p>
            <a:r>
              <a:rPr lang="en-US" dirty="0"/>
              <a:t>Types of feedback associated with effectiveness</a:t>
            </a:r>
          </a:p>
        </p:txBody>
      </p:sp>
      <p:graphicFrame>
        <p:nvGraphicFramePr>
          <p:cNvPr id="9" name="Content Placeholder 3"/>
          <p:cNvGraphicFramePr>
            <a:graphicFrameLocks noGrp="1"/>
          </p:cNvGraphicFramePr>
          <p:nvPr>
            <p:ph sz="half" idx="2"/>
            <p:extLst>
              <p:ext uri="{D42A27DB-BD31-4B8C-83A1-F6EECF244321}">
                <p14:modId xmlns:p14="http://schemas.microsoft.com/office/powerpoint/2010/main" val="624063738"/>
              </p:ext>
            </p:extLst>
          </p:nvPr>
        </p:nvGraphicFramePr>
        <p:xfrm>
          <a:off x="531812" y="794652"/>
          <a:ext cx="10972800" cy="5588419"/>
        </p:xfrm>
        <a:graphic>
          <a:graphicData uri="http://schemas.openxmlformats.org/drawingml/2006/table">
            <a:tbl>
              <a:tblPr firstRow="1" bandRow="1">
                <a:tableStyleId>{F5AB1C69-6EDB-4FF4-983F-18BD219EF322}</a:tableStyleId>
              </a:tblPr>
              <a:tblGrid>
                <a:gridCol w="3733801">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3505199">
                  <a:extLst>
                    <a:ext uri="{9D8B030D-6E8A-4147-A177-3AD203B41FA5}">
                      <a16:colId xmlns:a16="http://schemas.microsoft.com/office/drawing/2014/main" val="754842919"/>
                    </a:ext>
                  </a:extLst>
                </a:gridCol>
              </a:tblGrid>
              <a:tr h="349338">
                <a:tc>
                  <a:txBody>
                    <a:bodyPr/>
                    <a:lstStyle/>
                    <a:p>
                      <a:r>
                        <a:rPr lang="en-US" sz="1600" dirty="0"/>
                        <a:t>Most</a:t>
                      </a:r>
                      <a:r>
                        <a:rPr lang="en-US" sz="1600" baseline="0" dirty="0"/>
                        <a:t> effective feedback</a:t>
                      </a:r>
                      <a:endParaRPr lang="en-US" sz="1600" dirty="0"/>
                    </a:p>
                  </a:txBody>
                  <a:tcPr anchor="ctr">
                    <a:solidFill>
                      <a:schemeClr val="tx2">
                        <a:lumMod val="75000"/>
                      </a:schemeClr>
                    </a:solidFill>
                  </a:tcPr>
                </a:tc>
                <a:tc>
                  <a:txBody>
                    <a:bodyPr/>
                    <a:lstStyle/>
                    <a:p>
                      <a:pPr algn="l"/>
                      <a:r>
                        <a:rPr lang="en-US" sz="1600" dirty="0"/>
                        <a:t>Why?</a:t>
                      </a:r>
                    </a:p>
                  </a:txBody>
                  <a:tcPr anchor="ctr">
                    <a:solidFill>
                      <a:schemeClr val="tx2">
                        <a:lumMod val="75000"/>
                      </a:schemeClr>
                    </a:solidFill>
                  </a:tcPr>
                </a:tc>
                <a:tc>
                  <a:txBody>
                    <a:bodyPr/>
                    <a:lstStyle/>
                    <a:p>
                      <a:pPr algn="l"/>
                      <a:r>
                        <a:rPr lang="en-US" sz="1600" dirty="0"/>
                        <a:t>Least effective feedback</a:t>
                      </a:r>
                    </a:p>
                  </a:txBody>
                  <a:tcPr anchor="ctr">
                    <a:solidFill>
                      <a:schemeClr val="accent5"/>
                    </a:solidFill>
                  </a:tcPr>
                </a:tc>
                <a:extLst>
                  <a:ext uri="{0D108BD9-81ED-4DB2-BD59-A6C34878D82A}">
                    <a16:rowId xmlns:a16="http://schemas.microsoft.com/office/drawing/2014/main" val="10000"/>
                  </a:ext>
                </a:extLst>
              </a:tr>
              <a:tr h="627480">
                <a:tc>
                  <a:txBody>
                    <a:bodyPr/>
                    <a:lstStyle/>
                    <a:p>
                      <a:r>
                        <a:rPr lang="en-US" sz="1200" dirty="0"/>
                        <a:t>Feedback is goal</a:t>
                      </a:r>
                      <a:r>
                        <a:rPr lang="en-US" sz="1200" baseline="0" dirty="0"/>
                        <a:t> directed.</a:t>
                      </a:r>
                    </a:p>
                    <a:p>
                      <a:r>
                        <a:rPr lang="en-US" sz="1200" b="1" baseline="0" dirty="0"/>
                        <a:t>AFFIRM WHAT THEY DID WELL &amp; WHERE THEY ARE GOING</a:t>
                      </a:r>
                      <a:endParaRPr lang="en-US" sz="1200" b="1" dirty="0"/>
                    </a:p>
                  </a:txBody>
                  <a:tcPr>
                    <a:solidFill>
                      <a:schemeClr val="bg2">
                        <a:lumMod val="75000"/>
                      </a:schemeClr>
                    </a:solidFill>
                  </a:tcPr>
                </a:tc>
                <a:tc>
                  <a:txBody>
                    <a:bodyPr/>
                    <a:lstStyle/>
                    <a:p>
                      <a:pPr algn="l"/>
                      <a:r>
                        <a:rPr lang="en-US" sz="1100" dirty="0"/>
                        <a:t>Closes the gap between </a:t>
                      </a:r>
                      <a:r>
                        <a:rPr lang="en-US" sz="1100" b="1" dirty="0"/>
                        <a:t>where students’ are </a:t>
                      </a:r>
                      <a:r>
                        <a:rPr lang="en-US" sz="1100" dirty="0"/>
                        <a:t>(i.e., current knowledge and understanding) and informs them of </a:t>
                      </a:r>
                      <a:r>
                        <a:rPr lang="en-US" sz="1100" b="1" dirty="0"/>
                        <a:t>where they need to be</a:t>
                      </a:r>
                      <a:r>
                        <a:rPr lang="en-US" sz="1100" dirty="0"/>
                        <a:t>.</a:t>
                      </a:r>
                    </a:p>
                  </a:txBody>
                  <a:tcPr>
                    <a:solidFill>
                      <a:schemeClr val="bg2">
                        <a:lumMod val="75000"/>
                      </a:schemeClr>
                    </a:solidFill>
                  </a:tcPr>
                </a:tc>
                <a:tc>
                  <a:txBody>
                    <a:bodyPr/>
                    <a:lstStyle/>
                    <a:p>
                      <a:pPr algn="l"/>
                      <a:r>
                        <a:rPr lang="en-US" sz="1200" dirty="0"/>
                        <a:t>Feedback</a:t>
                      </a:r>
                      <a:r>
                        <a:rPr lang="en-US" sz="1200" baseline="0" dirty="0"/>
                        <a:t> is not directed toward attainment of goals.</a:t>
                      </a:r>
                      <a:endParaRPr lang="en-US" sz="1200" dirty="0"/>
                    </a:p>
                  </a:txBody>
                  <a:tcPr>
                    <a:solidFill>
                      <a:schemeClr val="accent5">
                        <a:lumMod val="60000"/>
                        <a:lumOff val="40000"/>
                      </a:schemeClr>
                    </a:solidFill>
                  </a:tcPr>
                </a:tc>
                <a:extLst>
                  <a:ext uri="{0D108BD9-81ED-4DB2-BD59-A6C34878D82A}">
                    <a16:rowId xmlns:a16="http://schemas.microsoft.com/office/drawing/2014/main" val="10001"/>
                  </a:ext>
                </a:extLst>
              </a:tr>
              <a:tr h="614817">
                <a:tc>
                  <a:txBody>
                    <a:bodyPr/>
                    <a:lstStyle/>
                    <a:p>
                      <a:r>
                        <a:rPr lang="en-US" sz="1200" dirty="0"/>
                        <a:t>Feedback</a:t>
                      </a:r>
                      <a:r>
                        <a:rPr lang="en-US" sz="1200" baseline="0" dirty="0"/>
                        <a:t> provides i</a:t>
                      </a:r>
                      <a:r>
                        <a:rPr lang="en-US" sz="1200" dirty="0"/>
                        <a:t>nformation</a:t>
                      </a:r>
                      <a:r>
                        <a:rPr lang="en-US" sz="1200" baseline="0" dirty="0"/>
                        <a:t> on the c</a:t>
                      </a:r>
                      <a:r>
                        <a:rPr lang="en-US" sz="1200" dirty="0"/>
                        <a:t>orrect</a:t>
                      </a:r>
                      <a:r>
                        <a:rPr lang="en-US" sz="1200" baseline="0" dirty="0"/>
                        <a:t> response.</a:t>
                      </a:r>
                    </a:p>
                    <a:p>
                      <a:r>
                        <a:rPr lang="en-US" sz="1200" b="1" baseline="0" dirty="0"/>
                        <a:t>CORRECT &amp; DIRECT</a:t>
                      </a:r>
                      <a:endParaRPr lang="en-US" sz="1200" b="1" dirty="0"/>
                    </a:p>
                  </a:txBody>
                  <a:tcPr>
                    <a:solidFill>
                      <a:schemeClr val="bg2"/>
                    </a:solidFill>
                  </a:tcPr>
                </a:tc>
                <a:tc>
                  <a:txBody>
                    <a:bodyPr/>
                    <a:lstStyle/>
                    <a:p>
                      <a:pPr algn="l"/>
                      <a:r>
                        <a:rPr lang="en-US" sz="1100" dirty="0"/>
                        <a:t>Promotes understanding of</a:t>
                      </a:r>
                      <a:r>
                        <a:rPr lang="en-US" sz="1100" baseline="0" dirty="0"/>
                        <a:t> feedback and aids memory of the correct rather than incorrect response </a:t>
                      </a:r>
                      <a:r>
                        <a:rPr lang="en-US" sz="1100" b="1" baseline="0" dirty="0"/>
                        <a:t>(Feedback on the Task – FT).</a:t>
                      </a:r>
                      <a:endParaRPr lang="en-US" sz="1100" b="1" dirty="0"/>
                    </a:p>
                  </a:txBody>
                  <a:tcPr>
                    <a:solidFill>
                      <a:schemeClr val="bg2"/>
                    </a:solidFill>
                  </a:tcPr>
                </a:tc>
                <a:tc>
                  <a:txBody>
                    <a:bodyPr/>
                    <a:lstStyle/>
                    <a:p>
                      <a:pPr algn="l"/>
                      <a:r>
                        <a:rPr lang="en-US" sz="1200" dirty="0"/>
                        <a:t>Feedback</a:t>
                      </a:r>
                      <a:r>
                        <a:rPr lang="en-US" sz="1200" baseline="0" dirty="0"/>
                        <a:t> focuses on the incorrect response increasing the likelihood that it will be remembered.</a:t>
                      </a:r>
                      <a:endParaRPr lang="en-US" sz="1200" dirty="0"/>
                    </a:p>
                  </a:txBody>
                  <a:tcPr>
                    <a:solidFill>
                      <a:schemeClr val="accent5">
                        <a:lumMod val="20000"/>
                        <a:lumOff val="80000"/>
                      </a:schemeClr>
                    </a:solidFill>
                  </a:tcPr>
                </a:tc>
                <a:extLst>
                  <a:ext uri="{0D108BD9-81ED-4DB2-BD59-A6C34878D82A}">
                    <a16:rowId xmlns:a16="http://schemas.microsoft.com/office/drawing/2014/main" val="1306312216"/>
                  </a:ext>
                </a:extLst>
              </a:tr>
              <a:tr h="731926">
                <a:tc>
                  <a:txBody>
                    <a:bodyPr/>
                    <a:lstStyle/>
                    <a:p>
                      <a:r>
                        <a:rPr lang="en-US" sz="1200" baseline="0" dirty="0"/>
                        <a:t>Feedback is simple rather than complex. It is age appropriate and relative to the performance.</a:t>
                      </a:r>
                      <a:endParaRPr lang="en-US" sz="1200" dirty="0"/>
                    </a:p>
                  </a:txBody>
                  <a:tcPr>
                    <a:solidFill>
                      <a:schemeClr val="bg2"/>
                    </a:solidFill>
                  </a:tcPr>
                </a:tc>
                <a:tc>
                  <a:txBody>
                    <a:bodyPr/>
                    <a:lstStyle/>
                    <a:p>
                      <a:pPr algn="l"/>
                      <a:r>
                        <a:rPr lang="en-US" sz="1100" dirty="0"/>
                        <a:t>Is</a:t>
                      </a:r>
                      <a:r>
                        <a:rPr lang="en-US" sz="1100" baseline="0" dirty="0"/>
                        <a:t> </a:t>
                      </a:r>
                      <a:r>
                        <a:rPr lang="en-US" sz="1100" dirty="0"/>
                        <a:t>most effective when goals are specific and challenging and task complexity is not</a:t>
                      </a:r>
                      <a:r>
                        <a:rPr lang="en-US" sz="1100" baseline="0" dirty="0"/>
                        <a:t> too complex</a:t>
                      </a:r>
                      <a:r>
                        <a:rPr lang="en-US" sz="1100" dirty="0"/>
                        <a:t> and at an appropriate level for the student</a:t>
                      </a:r>
                      <a:r>
                        <a:rPr lang="en-US" sz="1100" baseline="0" dirty="0"/>
                        <a:t> </a:t>
                      </a:r>
                      <a:r>
                        <a:rPr lang="en-US" sz="1100" b="1" dirty="0"/>
                        <a:t>(Feedback</a:t>
                      </a:r>
                      <a:r>
                        <a:rPr lang="en-US" sz="1100" b="1" baseline="0" dirty="0"/>
                        <a:t> on the Task – FT)</a:t>
                      </a:r>
                      <a:r>
                        <a:rPr lang="en-US" sz="1100" baseline="0" dirty="0"/>
                        <a:t>.</a:t>
                      </a:r>
                      <a:endParaRPr lang="en-US" sz="1100" dirty="0"/>
                    </a:p>
                  </a:txBody>
                  <a:tcPr>
                    <a:solidFill>
                      <a:schemeClr val="bg2"/>
                    </a:solidFill>
                  </a:tcPr>
                </a:tc>
                <a:tc>
                  <a:txBody>
                    <a:bodyPr/>
                    <a:lstStyle/>
                    <a:p>
                      <a:pPr algn="l"/>
                      <a:r>
                        <a:rPr lang="en-US" sz="1200" dirty="0"/>
                        <a:t>Feedback is too complex.</a:t>
                      </a:r>
                    </a:p>
                  </a:txBody>
                  <a:tcPr>
                    <a:solidFill>
                      <a:schemeClr val="accent5">
                        <a:lumMod val="20000"/>
                        <a:lumOff val="80000"/>
                      </a:schemeClr>
                    </a:solidFill>
                  </a:tcPr>
                </a:tc>
                <a:extLst>
                  <a:ext uri="{0D108BD9-81ED-4DB2-BD59-A6C34878D82A}">
                    <a16:rowId xmlns:a16="http://schemas.microsoft.com/office/drawing/2014/main" val="2370705656"/>
                  </a:ext>
                </a:extLst>
              </a:tr>
              <a:tr h="627480">
                <a:tc>
                  <a:txBody>
                    <a:bodyPr/>
                    <a:lstStyle/>
                    <a:p>
                      <a:r>
                        <a:rPr lang="en-US" sz="1200" baseline="0" dirty="0"/>
                        <a:t>*Feedback builds on changes from previous trials (more effective than FT).</a:t>
                      </a:r>
                    </a:p>
                    <a:p>
                      <a:r>
                        <a:rPr lang="en-US" sz="1200" b="1" baseline="0" dirty="0"/>
                        <a:t>POINT OUT THE PROCESS</a:t>
                      </a:r>
                      <a:endParaRPr lang="en-US" sz="1200" b="1" dirty="0"/>
                    </a:p>
                  </a:txBody>
                  <a:tcPr>
                    <a:solidFill>
                      <a:schemeClr val="bg2">
                        <a:lumMod val="75000"/>
                      </a:schemeClr>
                    </a:solidFill>
                  </a:tcPr>
                </a:tc>
                <a:tc>
                  <a:txBody>
                    <a:bodyPr/>
                    <a:lstStyle/>
                    <a:p>
                      <a:pPr algn="l"/>
                      <a:r>
                        <a:rPr lang="en-US" sz="1100" dirty="0"/>
                        <a:t>Strategically delivers</a:t>
                      </a:r>
                      <a:r>
                        <a:rPr lang="en-US" sz="1100" baseline="0" dirty="0"/>
                        <a:t> </a:t>
                      </a:r>
                      <a:r>
                        <a:rPr lang="en-US" sz="1100" dirty="0"/>
                        <a:t>and aims at the processes (i.e., </a:t>
                      </a:r>
                      <a:r>
                        <a:rPr lang="en-US" sz="1100" b="1" dirty="0"/>
                        <a:t>ways to improve</a:t>
                      </a:r>
                      <a:r>
                        <a:rPr lang="en-US" sz="1100" dirty="0"/>
                        <a:t>) for completion of a task or for creation of a product</a:t>
                      </a:r>
                      <a:r>
                        <a:rPr lang="en-US" sz="1100" baseline="0" dirty="0"/>
                        <a:t> </a:t>
                      </a:r>
                      <a:r>
                        <a:rPr lang="en-US" sz="1100" b="1" baseline="0" dirty="0"/>
                        <a:t>(Feedback on the Process – FP).</a:t>
                      </a:r>
                      <a:endParaRPr lang="en-US" sz="1100" b="1" dirty="0"/>
                    </a:p>
                  </a:txBody>
                  <a:tcPr>
                    <a:solidFill>
                      <a:schemeClr val="bg2">
                        <a:lumMod val="75000"/>
                      </a:schemeClr>
                    </a:solidFill>
                  </a:tcPr>
                </a:tc>
                <a:tc>
                  <a:txBody>
                    <a:bodyPr/>
                    <a:lstStyle/>
                    <a:p>
                      <a:pPr algn="l"/>
                      <a:r>
                        <a:rPr lang="en-US" sz="1200" dirty="0"/>
                        <a:t>Feedback does</a:t>
                      </a:r>
                      <a:r>
                        <a:rPr lang="en-US" sz="1200" baseline="0" dirty="0"/>
                        <a:t> not include strategies to achieve goals that will promote student commitment and deeper learning.</a:t>
                      </a:r>
                      <a:endParaRPr lang="en-US" sz="1200" dirty="0"/>
                    </a:p>
                  </a:txBody>
                  <a:tcPr>
                    <a:solidFill>
                      <a:schemeClr val="accent5">
                        <a:lumMod val="60000"/>
                        <a:lumOff val="40000"/>
                      </a:schemeClr>
                    </a:solidFill>
                  </a:tcPr>
                </a:tc>
                <a:extLst>
                  <a:ext uri="{0D108BD9-81ED-4DB2-BD59-A6C34878D82A}">
                    <a16:rowId xmlns:a16="http://schemas.microsoft.com/office/drawing/2014/main" val="1146765306"/>
                  </a:ext>
                </a:extLst>
              </a:tr>
              <a:tr h="488041">
                <a:tc>
                  <a:txBody>
                    <a:bodyPr/>
                    <a:lstStyle/>
                    <a:p>
                      <a:r>
                        <a:rPr lang="en-US" sz="1200" dirty="0"/>
                        <a:t>Meaningful</a:t>
                      </a:r>
                      <a:r>
                        <a:rPr lang="en-US" sz="1200" baseline="0" dirty="0"/>
                        <a:t> f</a:t>
                      </a:r>
                      <a:r>
                        <a:rPr lang="en-US" sz="1200" dirty="0"/>
                        <a:t>eedback</a:t>
                      </a:r>
                      <a:r>
                        <a:rPr lang="en-US" sz="1200" baseline="0" dirty="0"/>
                        <a:t> is verbal, non-verbal, or written and goes beyond marks/scores/grades.</a:t>
                      </a:r>
                      <a:endParaRPr lang="en-US" sz="1200" dirty="0"/>
                    </a:p>
                  </a:txBody>
                  <a:tcPr>
                    <a:solidFill>
                      <a:schemeClr val="bg2">
                        <a:lumMod val="75000"/>
                      </a:schemeClr>
                    </a:solidFill>
                  </a:tcPr>
                </a:tc>
                <a:tc>
                  <a:txBody>
                    <a:bodyPr/>
                    <a:lstStyle/>
                    <a:p>
                      <a:pPr algn="l"/>
                      <a:r>
                        <a:rPr lang="en-US" sz="1100" b="0" baseline="0" dirty="0"/>
                        <a:t>Increases performance rather than involvement.</a:t>
                      </a:r>
                      <a:endParaRPr lang="en-US" sz="1100" b="0" dirty="0"/>
                    </a:p>
                  </a:txBody>
                  <a:tcPr>
                    <a:solidFill>
                      <a:schemeClr val="bg2">
                        <a:lumMod val="75000"/>
                      </a:schemeClr>
                    </a:solidFill>
                  </a:tcPr>
                </a:tc>
                <a:tc>
                  <a:txBody>
                    <a:bodyPr/>
                    <a:lstStyle/>
                    <a:p>
                      <a:pPr algn="l"/>
                      <a:r>
                        <a:rPr lang="en-US" sz="1200" dirty="0"/>
                        <a:t>Feedback</a:t>
                      </a:r>
                      <a:r>
                        <a:rPr lang="en-US" sz="1200" baseline="0" dirty="0"/>
                        <a:t> focuses only on marks/scores/grades.</a:t>
                      </a:r>
                      <a:endParaRPr lang="en-US" sz="1200" dirty="0"/>
                    </a:p>
                  </a:txBody>
                  <a:tcPr>
                    <a:solidFill>
                      <a:schemeClr val="accent5">
                        <a:lumMod val="60000"/>
                        <a:lumOff val="40000"/>
                      </a:schemeClr>
                    </a:solidFill>
                  </a:tcPr>
                </a:tc>
                <a:extLst>
                  <a:ext uri="{0D108BD9-81ED-4DB2-BD59-A6C34878D82A}">
                    <a16:rowId xmlns:a16="http://schemas.microsoft.com/office/drawing/2014/main" val="1828322836"/>
                  </a:ext>
                </a:extLst>
              </a:tr>
              <a:tr h="1317466">
                <a:tc>
                  <a:txBody>
                    <a:bodyPr/>
                    <a:lstStyle/>
                    <a:p>
                      <a:r>
                        <a:rPr lang="en-US" sz="1200" dirty="0"/>
                        <a:t>“Feedback [is] timely,</a:t>
                      </a:r>
                      <a:r>
                        <a:rPr lang="en-US" sz="1200" baseline="0" dirty="0"/>
                        <a:t> </a:t>
                      </a:r>
                      <a:r>
                        <a:rPr lang="en-US" sz="1200" dirty="0"/>
                        <a:t>contingent, genuine,</a:t>
                      </a:r>
                      <a:r>
                        <a:rPr lang="en-US" sz="1200" baseline="0" dirty="0"/>
                        <a:t> meaningful, age appropriate, and at rates commensurate with task and phase of learning (i.e., acquisition, fluency, maintenance)” (</a:t>
                      </a:r>
                      <a:r>
                        <a:rPr lang="en-US" sz="1200" baseline="0" dirty="0" err="1"/>
                        <a:t>McLeskey</a:t>
                      </a:r>
                      <a:r>
                        <a:rPr lang="en-US" sz="1200" baseline="0" dirty="0"/>
                        <a:t>, et al. 2017). </a:t>
                      </a:r>
                    </a:p>
                    <a:p>
                      <a:r>
                        <a:rPr lang="en-US" sz="1200" b="1" baseline="0" dirty="0"/>
                        <a:t>AIM FOR TIMELY, MEANINGFUL, &amp; AGE APPROPRIATE FEEDBACK</a:t>
                      </a:r>
                      <a:endParaRPr lang="en-US" sz="1200" b="1" dirty="0"/>
                    </a:p>
                  </a:txBody>
                  <a:tcPr>
                    <a:solidFill>
                      <a:schemeClr val="bg2"/>
                    </a:solidFill>
                  </a:tcPr>
                </a:tc>
                <a:tc>
                  <a:txBody>
                    <a:bodyPr/>
                    <a:lstStyle/>
                    <a:p>
                      <a:pPr algn="l"/>
                      <a:r>
                        <a:rPr lang="en-US" sz="1100" baseline="0" dirty="0"/>
                        <a:t>Considers the timing of feedback (i.e., immediate or delayed) based on the phase learning.</a:t>
                      </a:r>
                    </a:p>
                    <a:p>
                      <a:pPr algn="l"/>
                      <a:endParaRPr lang="en-US" sz="1100" baseline="0" dirty="0"/>
                    </a:p>
                    <a:p>
                      <a:pPr algn="l"/>
                      <a:r>
                        <a:rPr lang="en-US" sz="1100" baseline="0" dirty="0"/>
                        <a:t>Feedback is positive and not a threat to self-esteem.</a:t>
                      </a:r>
                    </a:p>
                    <a:p>
                      <a:pPr algn="l"/>
                      <a:endParaRPr lang="en-US" sz="1100" baseline="0" dirty="0"/>
                    </a:p>
                  </a:txBody>
                  <a:tcPr>
                    <a:solidFill>
                      <a:schemeClr val="bg2"/>
                    </a:solidFill>
                  </a:tcPr>
                </a:tc>
                <a:tc>
                  <a:txBody>
                    <a:bodyPr/>
                    <a:lstStyle/>
                    <a:p>
                      <a:pPr algn="l"/>
                      <a:r>
                        <a:rPr lang="en-US" sz="1200" dirty="0"/>
                        <a:t>Feedback</a:t>
                      </a:r>
                      <a:r>
                        <a:rPr lang="en-US" sz="1200" baseline="0" dirty="0"/>
                        <a:t> is not timely. </a:t>
                      </a:r>
                    </a:p>
                    <a:p>
                      <a:pPr algn="l"/>
                      <a:r>
                        <a:rPr lang="en-US" sz="1200" baseline="0" dirty="0"/>
                        <a:t>Feedback is a threat to self-esteem.</a:t>
                      </a:r>
                    </a:p>
                    <a:p>
                      <a:pPr algn="l"/>
                      <a:endParaRPr lang="en-US" sz="1200" baseline="0" dirty="0"/>
                    </a:p>
                    <a:p>
                      <a:pPr algn="l"/>
                      <a:r>
                        <a:rPr lang="en-US" sz="1200" baseline="0" dirty="0"/>
                        <a:t>Praise, rather than meaningful feedback, directs attention away from the task to focus on self or the person </a:t>
                      </a:r>
                      <a:r>
                        <a:rPr lang="en-US" sz="1100" b="1" baseline="0" dirty="0"/>
                        <a:t>(Feedback About Self – FS).</a:t>
                      </a:r>
                      <a:endParaRPr lang="en-US" sz="1200" b="1" dirty="0"/>
                    </a:p>
                  </a:txBody>
                  <a:tcPr>
                    <a:solidFill>
                      <a:schemeClr val="accent5">
                        <a:lumMod val="20000"/>
                        <a:lumOff val="80000"/>
                      </a:schemeClr>
                    </a:solidFill>
                  </a:tcPr>
                </a:tc>
                <a:extLst>
                  <a:ext uri="{0D108BD9-81ED-4DB2-BD59-A6C34878D82A}">
                    <a16:rowId xmlns:a16="http://schemas.microsoft.com/office/drawing/2014/main" val="10003"/>
                  </a:ext>
                </a:extLst>
              </a:tr>
              <a:tr h="697200">
                <a:tc>
                  <a:txBody>
                    <a:bodyPr/>
                    <a:lstStyle/>
                    <a:p>
                      <a:r>
                        <a:rPr lang="en-US" sz="1200" dirty="0"/>
                        <a:t>Feedback</a:t>
                      </a:r>
                      <a:r>
                        <a:rPr lang="en-US" sz="1200" baseline="0" dirty="0"/>
                        <a:t> is the catalyst for helping learners create their own feedback and cognitive routines. </a:t>
                      </a:r>
                      <a:r>
                        <a:rPr lang="en-US" sz="1200" b="1" baseline="0" dirty="0"/>
                        <a:t>ENCOURAGE SELF-REGULATION</a:t>
                      </a:r>
                      <a:endParaRPr lang="en-US" sz="1200" b="1" dirty="0"/>
                    </a:p>
                  </a:txBody>
                  <a:tcP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Aims at increasing motivation, effort, and confidence leading to self-regulation </a:t>
                      </a:r>
                      <a:r>
                        <a:rPr kumimoji="0" lang="en-US" sz="1100" b="1" i="0" u="none" strike="noStrike" kern="1200" cap="none" spc="0" normalizeH="0" baseline="0" noProof="0" dirty="0">
                          <a:ln>
                            <a:noFill/>
                          </a:ln>
                          <a:solidFill>
                            <a:prstClr val="black"/>
                          </a:solidFill>
                          <a:effectLst/>
                          <a:uLnTx/>
                          <a:uFillTx/>
                          <a:latin typeface="+mn-lt"/>
                          <a:ea typeface="+mn-ea"/>
                          <a:cs typeface="+mn-cs"/>
                        </a:rPr>
                        <a:t>(Feedback about Self-Regulation – FR).</a:t>
                      </a:r>
                    </a:p>
                  </a:txBody>
                  <a:tcPr>
                    <a:solidFill>
                      <a:schemeClr val="bg2">
                        <a:lumMod val="75000"/>
                      </a:schemeClr>
                    </a:solidFill>
                  </a:tcPr>
                </a:tc>
                <a:tc>
                  <a:txBody>
                    <a:bodyPr/>
                    <a:lstStyle/>
                    <a:p>
                      <a:pPr algn="l"/>
                      <a:r>
                        <a:rPr lang="en-US" sz="1200" b="0" dirty="0"/>
                        <a:t>Students</a:t>
                      </a:r>
                      <a:r>
                        <a:rPr lang="en-US" sz="1200" b="0" baseline="0" dirty="0"/>
                        <a:t> are not provided opportunities to self-assess and critique their own work.</a:t>
                      </a:r>
                      <a:endParaRPr lang="en-US" sz="1200" b="0" dirty="0"/>
                    </a:p>
                  </a:txBody>
                  <a:tcPr>
                    <a:solidFill>
                      <a:schemeClr val="accent5">
                        <a:lumMod val="60000"/>
                        <a:lumOff val="40000"/>
                      </a:schemeClr>
                    </a:solidFill>
                  </a:tcPr>
                </a:tc>
                <a:extLst>
                  <a:ext uri="{0D108BD9-81ED-4DB2-BD59-A6C34878D82A}">
                    <a16:rowId xmlns:a16="http://schemas.microsoft.com/office/drawing/2014/main" val="2258380237"/>
                  </a:ext>
                </a:extLst>
              </a:tr>
            </a:tbl>
          </a:graphicData>
        </a:graphic>
      </p:graphicFrame>
      <p:sp>
        <p:nvSpPr>
          <p:cNvPr id="7" name="TextBox 6"/>
          <p:cNvSpPr txBox="1"/>
          <p:nvPr/>
        </p:nvSpPr>
        <p:spPr>
          <a:xfrm>
            <a:off x="8990012" y="6400800"/>
            <a:ext cx="2623219" cy="369332"/>
          </a:xfrm>
          <a:prstGeom prst="rect">
            <a:avLst/>
          </a:prstGeom>
          <a:noFill/>
        </p:spPr>
        <p:txBody>
          <a:bodyPr wrap="none" rtlCol="0">
            <a:spAutoFit/>
          </a:bodyPr>
          <a:lstStyle/>
          <a:p>
            <a:pPr lvl="0" algn="ctr"/>
            <a:r>
              <a:rPr lang="en-US" sz="1600" b="1" dirty="0"/>
              <a:t>Hattie &amp; Timperley (2007</a:t>
            </a:r>
            <a:r>
              <a:rPr lang="en-US" b="1" dirty="0"/>
              <a:t>)</a:t>
            </a:r>
          </a:p>
        </p:txBody>
      </p:sp>
    </p:spTree>
    <p:extLst>
      <p:ext uri="{BB962C8B-B14F-4D97-AF65-F5344CB8AC3E}">
        <p14:creationId xmlns:p14="http://schemas.microsoft.com/office/powerpoint/2010/main" val="11417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t>Strategies to Support Students’ Use of Feedback </a:t>
            </a:r>
          </a:p>
        </p:txBody>
      </p:sp>
      <p:sp>
        <p:nvSpPr>
          <p:cNvPr id="3" name="Text Placeholder 2"/>
          <p:cNvSpPr>
            <a:spLocks noGrp="1"/>
          </p:cNvSpPr>
          <p:nvPr>
            <p:ph type="body" idx="1"/>
          </p:nvPr>
        </p:nvSpPr>
        <p:spPr/>
        <p:txBody>
          <a:bodyPr>
            <a:normAutofit fontScale="92500"/>
          </a:bodyPr>
          <a:lstStyle/>
          <a:p>
            <a:r>
              <a:rPr lang="en-US" sz="3600" dirty="0"/>
              <a:t>What kinds of strategies support students’ use of feedback to enhance learning?</a:t>
            </a:r>
          </a:p>
        </p:txBody>
      </p:sp>
    </p:spTree>
    <p:extLst>
      <p:ext uri="{BB962C8B-B14F-4D97-AF65-F5344CB8AC3E}">
        <p14:creationId xmlns:p14="http://schemas.microsoft.com/office/powerpoint/2010/main" val="333057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533400"/>
            <a:ext cx="11125200" cy="762000"/>
          </a:xfrm>
        </p:spPr>
        <p:txBody>
          <a:bodyPr>
            <a:normAutofit fontScale="90000"/>
          </a:bodyPr>
          <a:lstStyle/>
          <a:p>
            <a:br>
              <a:rPr lang="en-US" dirty="0"/>
            </a:br>
            <a:r>
              <a:rPr lang="en-US" dirty="0"/>
              <a:t>Strategies to support students’ use of feedback to enhance learning</a:t>
            </a:r>
          </a:p>
        </p:txBody>
      </p:sp>
      <p:graphicFrame>
        <p:nvGraphicFramePr>
          <p:cNvPr id="9" name="Content Placeholder 3" descr="Continuous process showing five tasks connected through an arrow use to indicate continuous progression"/>
          <p:cNvGraphicFramePr>
            <a:graphicFrameLocks noGrp="1"/>
          </p:cNvGraphicFramePr>
          <p:nvPr>
            <p:ph sz="half" idx="1"/>
            <p:extLst>
              <p:ext uri="{D42A27DB-BD31-4B8C-83A1-F6EECF244321}">
                <p14:modId xmlns:p14="http://schemas.microsoft.com/office/powerpoint/2010/main" val="307154173"/>
              </p:ext>
            </p:extLst>
          </p:nvPr>
        </p:nvGraphicFramePr>
        <p:xfrm>
          <a:off x="1370012" y="1828800"/>
          <a:ext cx="4952999"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032042" y="3715434"/>
            <a:ext cx="1625766" cy="646331"/>
          </a:xfrm>
          <a:prstGeom prst="rect">
            <a:avLst/>
          </a:prstGeom>
          <a:noFill/>
        </p:spPr>
        <p:txBody>
          <a:bodyPr wrap="none" rtlCol="0">
            <a:spAutoFit/>
          </a:bodyPr>
          <a:lstStyle/>
          <a:p>
            <a:pPr algn="ctr"/>
            <a:r>
              <a:rPr lang="en-US" dirty="0"/>
              <a:t>Use models </a:t>
            </a:r>
          </a:p>
          <a:p>
            <a:pPr algn="ctr"/>
            <a:r>
              <a:rPr lang="en-US" dirty="0"/>
              <a:t>with feedback</a:t>
            </a:r>
          </a:p>
        </p:txBody>
      </p:sp>
      <p:sp>
        <p:nvSpPr>
          <p:cNvPr id="6" name="Content Placeholder 2"/>
          <p:cNvSpPr>
            <a:spLocks noGrp="1"/>
          </p:cNvSpPr>
          <p:nvPr>
            <p:ph sz="half" idx="2"/>
          </p:nvPr>
        </p:nvSpPr>
        <p:spPr>
          <a:xfrm>
            <a:off x="6475412" y="1676400"/>
            <a:ext cx="4648201" cy="4343400"/>
          </a:xfrm>
        </p:spPr>
        <p:txBody>
          <a:bodyPr>
            <a:normAutofit/>
          </a:bodyPr>
          <a:lstStyle/>
          <a:p>
            <a:r>
              <a:rPr lang="en-US" sz="2400" dirty="0"/>
              <a:t>Assist students in answering the following questions:</a:t>
            </a:r>
          </a:p>
          <a:p>
            <a:pPr marL="736282" lvl="1" indent="-457200">
              <a:buAutoNum type="arabicPeriod"/>
            </a:pPr>
            <a:r>
              <a:rPr lang="en-US" sz="2000" dirty="0"/>
              <a:t>Where am I going?</a:t>
            </a:r>
          </a:p>
          <a:p>
            <a:pPr marL="736282" lvl="1" indent="-457200">
              <a:buAutoNum type="arabicPeriod"/>
            </a:pPr>
            <a:r>
              <a:rPr lang="en-US" sz="2000" dirty="0"/>
              <a:t>How am I going?</a:t>
            </a:r>
          </a:p>
          <a:p>
            <a:pPr marL="736282" lvl="1" indent="-457200">
              <a:buAutoNum type="arabicPeriod"/>
            </a:pPr>
            <a:r>
              <a:rPr lang="en-US" sz="2000" dirty="0"/>
              <a:t>Where to next? </a:t>
            </a:r>
          </a:p>
          <a:p>
            <a:pPr marL="279082" lvl="1" indent="0">
              <a:buNone/>
            </a:pPr>
            <a:r>
              <a:rPr lang="en-US" sz="2000" dirty="0"/>
              <a:t>	(Hattie &amp; Timperley, 2007)</a:t>
            </a:r>
          </a:p>
          <a:p>
            <a:r>
              <a:rPr lang="en-US" sz="2400" dirty="0"/>
              <a:t>Use models with feedback to provide opportunities for students to use feedback 		</a:t>
            </a:r>
            <a:r>
              <a:rPr lang="en-US" dirty="0"/>
              <a:t>(Wiggins, 1998)</a:t>
            </a:r>
          </a:p>
        </p:txBody>
      </p:sp>
    </p:spTree>
    <p:extLst>
      <p:ext uri="{BB962C8B-B14F-4D97-AF65-F5344CB8AC3E}">
        <p14:creationId xmlns:p14="http://schemas.microsoft.com/office/powerpoint/2010/main" val="331616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533399"/>
            <a:ext cx="10591800" cy="762001"/>
          </a:xfrm>
        </p:spPr>
        <p:txBody>
          <a:bodyPr>
            <a:normAutofit fontScale="90000"/>
          </a:bodyPr>
          <a:lstStyle/>
          <a:p>
            <a:br>
              <a:rPr lang="en-US" dirty="0"/>
            </a:br>
            <a:r>
              <a:rPr lang="en-US" dirty="0"/>
              <a:t>Strategies to support feedback use to enhance student learning</a:t>
            </a:r>
          </a:p>
        </p:txBody>
      </p:sp>
      <p:graphicFrame>
        <p:nvGraphicFramePr>
          <p:cNvPr id="9" name="Content Placeholder 3" descr="Continuous process showing five tasks connected through an arrow use to indicate continuous progression"/>
          <p:cNvGraphicFramePr>
            <a:graphicFrameLocks noGrp="1"/>
          </p:cNvGraphicFramePr>
          <p:nvPr>
            <p:ph sz="half" idx="1"/>
            <p:extLst>
              <p:ext uri="{D42A27DB-BD31-4B8C-83A1-F6EECF244321}">
                <p14:modId xmlns:p14="http://schemas.microsoft.com/office/powerpoint/2010/main" val="3381217937"/>
              </p:ext>
            </p:extLst>
          </p:nvPr>
        </p:nvGraphicFramePr>
        <p:xfrm>
          <a:off x="1230768" y="1828800"/>
          <a:ext cx="4724399"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2513012" y="3601134"/>
            <a:ext cx="2717411" cy="646331"/>
          </a:xfrm>
          <a:prstGeom prst="rect">
            <a:avLst/>
          </a:prstGeom>
          <a:noFill/>
        </p:spPr>
        <p:txBody>
          <a:bodyPr wrap="none" rtlCol="0">
            <a:spAutoFit/>
          </a:bodyPr>
          <a:lstStyle/>
          <a:p>
            <a:pPr algn="ctr"/>
            <a:r>
              <a:rPr lang="en-US" dirty="0"/>
              <a:t>Promote self-regulation: </a:t>
            </a:r>
          </a:p>
          <a:p>
            <a:pPr algn="ctr"/>
            <a:r>
              <a:rPr lang="en-US" dirty="0"/>
              <a:t>The feedback loop</a:t>
            </a:r>
          </a:p>
        </p:txBody>
      </p:sp>
      <p:sp>
        <p:nvSpPr>
          <p:cNvPr id="7" name="Content Placeholder 2"/>
          <p:cNvSpPr>
            <a:spLocks noGrp="1"/>
          </p:cNvSpPr>
          <p:nvPr>
            <p:ph sz="half" idx="2"/>
          </p:nvPr>
        </p:nvSpPr>
        <p:spPr/>
        <p:txBody>
          <a:bodyPr>
            <a:normAutofit lnSpcReduction="10000"/>
          </a:bodyPr>
          <a:lstStyle/>
          <a:p>
            <a:r>
              <a:rPr lang="en-US" dirty="0"/>
              <a:t>Provide feedback to inform students on the progress of their learning</a:t>
            </a:r>
          </a:p>
          <a:p>
            <a:r>
              <a:rPr lang="en-US" dirty="0"/>
              <a:t>Provide opportunities for student self-assessment using scoring guides and educative rubrics (Wiggins, 1998)</a:t>
            </a:r>
          </a:p>
          <a:p>
            <a:r>
              <a:rPr lang="en-US" dirty="0"/>
              <a:t>Encourage goal setting </a:t>
            </a:r>
          </a:p>
          <a:p>
            <a:r>
              <a:rPr lang="en-US" dirty="0"/>
              <a:t>Promote self-adjustment (i.e., of effort, direction, strategy) as part of an ongoing learning process (Hattie &amp; Timperley, 2007; Wiggins, 1998)</a:t>
            </a:r>
          </a:p>
          <a:p>
            <a:r>
              <a:rPr lang="en-US" dirty="0"/>
              <a:t>Continue the process when goals are achieved with new goal setting</a:t>
            </a:r>
          </a:p>
        </p:txBody>
      </p:sp>
      <p:sp>
        <p:nvSpPr>
          <p:cNvPr id="8" name="TextBox 7"/>
          <p:cNvSpPr txBox="1"/>
          <p:nvPr/>
        </p:nvSpPr>
        <p:spPr>
          <a:xfrm>
            <a:off x="2560107" y="6172200"/>
            <a:ext cx="2623219" cy="369332"/>
          </a:xfrm>
          <a:prstGeom prst="rect">
            <a:avLst/>
          </a:prstGeom>
          <a:noFill/>
        </p:spPr>
        <p:txBody>
          <a:bodyPr wrap="none" rtlCol="0">
            <a:spAutoFit/>
          </a:bodyPr>
          <a:lstStyle/>
          <a:p>
            <a:pPr lvl="0" algn="ctr"/>
            <a:r>
              <a:rPr lang="en-US" sz="1600" b="1" dirty="0"/>
              <a:t>Hattie &amp; Timperley (2007</a:t>
            </a:r>
            <a:r>
              <a:rPr lang="en-US" b="1" dirty="0"/>
              <a:t>)</a:t>
            </a:r>
          </a:p>
        </p:txBody>
      </p:sp>
    </p:spTree>
    <p:extLst>
      <p:ext uri="{BB962C8B-B14F-4D97-AF65-F5344CB8AC3E}">
        <p14:creationId xmlns:p14="http://schemas.microsoft.com/office/powerpoint/2010/main" val="78908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t>Quality Feedback &amp; Assessment Reform</a:t>
            </a:r>
          </a:p>
        </p:txBody>
      </p:sp>
      <p:sp>
        <p:nvSpPr>
          <p:cNvPr id="3" name="Text Placeholder 2"/>
          <p:cNvSpPr>
            <a:spLocks noGrp="1"/>
          </p:cNvSpPr>
          <p:nvPr>
            <p:ph type="body" idx="1"/>
          </p:nvPr>
        </p:nvSpPr>
        <p:spPr>
          <a:xfrm>
            <a:off x="1522412" y="990600"/>
            <a:ext cx="9067799" cy="1143000"/>
          </a:xfrm>
        </p:spPr>
        <p:txBody>
          <a:bodyPr>
            <a:normAutofit/>
          </a:bodyPr>
          <a:lstStyle/>
          <a:p>
            <a:r>
              <a:rPr lang="en-US" sz="3300" dirty="0"/>
              <a:t>Why is quality feedback a critical component of assessment reform?</a:t>
            </a:r>
          </a:p>
        </p:txBody>
      </p:sp>
    </p:spTree>
    <p:extLst>
      <p:ext uri="{BB962C8B-B14F-4D97-AF65-F5344CB8AC3E}">
        <p14:creationId xmlns:p14="http://schemas.microsoft.com/office/powerpoint/2010/main" val="287311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381000"/>
            <a:ext cx="9601200" cy="914400"/>
          </a:xfrm>
        </p:spPr>
        <p:txBody>
          <a:bodyPr>
            <a:normAutofit fontScale="90000"/>
          </a:bodyPr>
          <a:lstStyle/>
          <a:p>
            <a:r>
              <a:rPr lang="en-US" dirty="0"/>
              <a:t>Quality Feedback – a Critical Component of</a:t>
            </a:r>
            <a:br>
              <a:rPr lang="en-US" dirty="0"/>
            </a:br>
            <a:r>
              <a:rPr lang="en-US" dirty="0"/>
              <a:t>Assessment Reform</a:t>
            </a:r>
          </a:p>
        </p:txBody>
      </p:sp>
      <p:sp>
        <p:nvSpPr>
          <p:cNvPr id="3" name="Text Placeholder 2"/>
          <p:cNvSpPr>
            <a:spLocks noGrp="1"/>
          </p:cNvSpPr>
          <p:nvPr>
            <p:ph type="body" idx="1"/>
          </p:nvPr>
        </p:nvSpPr>
        <p:spPr>
          <a:xfrm>
            <a:off x="1531912" y="1562100"/>
            <a:ext cx="4645152" cy="533400"/>
          </a:xfrm>
        </p:spPr>
        <p:txBody>
          <a:bodyPr/>
          <a:lstStyle/>
          <a:p>
            <a:r>
              <a:rPr lang="en-US" dirty="0"/>
              <a:t>We can strive for reform by…</a:t>
            </a:r>
          </a:p>
        </p:txBody>
      </p:sp>
      <p:sp>
        <p:nvSpPr>
          <p:cNvPr id="4" name="Content Placeholder 3"/>
          <p:cNvSpPr>
            <a:spLocks noGrp="1"/>
          </p:cNvSpPr>
          <p:nvPr>
            <p:ph sz="half" idx="2"/>
          </p:nvPr>
        </p:nvSpPr>
        <p:spPr>
          <a:xfrm>
            <a:off x="1534282" y="2362200"/>
            <a:ext cx="4645152" cy="3962400"/>
          </a:xfrm>
        </p:spPr>
        <p:txBody>
          <a:bodyPr>
            <a:normAutofit/>
          </a:bodyPr>
          <a:lstStyle/>
          <a:p>
            <a:r>
              <a:rPr lang="en-US" sz="1800" dirty="0"/>
              <a:t>Designing engaging, authentic assessment tasks that will provide students with information to</a:t>
            </a:r>
            <a:r>
              <a:rPr lang="en-US" sz="1800" b="1" dirty="0"/>
              <a:t> understand the gap </a:t>
            </a:r>
            <a:r>
              <a:rPr lang="en-US" sz="1800" dirty="0"/>
              <a:t>between their current performance and the learning goal.</a:t>
            </a:r>
          </a:p>
          <a:p>
            <a:r>
              <a:rPr lang="en-US" sz="1800" b="1" dirty="0"/>
              <a:t>Providing feedback </a:t>
            </a:r>
            <a:r>
              <a:rPr lang="en-US" sz="1800" dirty="0"/>
              <a:t>about the task (FT), about the processes or strategies to understand the task (FP), or about self-regulation (FR).</a:t>
            </a:r>
          </a:p>
          <a:p>
            <a:r>
              <a:rPr lang="en-US" sz="1800" dirty="0"/>
              <a:t>Giving students </a:t>
            </a:r>
            <a:r>
              <a:rPr lang="en-US" sz="1800" b="1" dirty="0"/>
              <a:t>opportunities to interpret and use the feedback </a:t>
            </a:r>
            <a:r>
              <a:rPr lang="en-US" sz="1800" dirty="0"/>
              <a:t>promoting self-efficacy about learning which leads to further learning.</a:t>
            </a:r>
          </a:p>
        </p:txBody>
      </p:sp>
      <p:sp>
        <p:nvSpPr>
          <p:cNvPr id="5" name="Text Placeholder 4"/>
          <p:cNvSpPr>
            <a:spLocks noGrp="1"/>
          </p:cNvSpPr>
          <p:nvPr>
            <p:ph type="body" sz="quarter" idx="3"/>
          </p:nvPr>
        </p:nvSpPr>
        <p:spPr>
          <a:xfrm>
            <a:off x="6478462" y="1562100"/>
            <a:ext cx="5178550" cy="533400"/>
          </a:xfrm>
        </p:spPr>
        <p:txBody>
          <a:bodyPr>
            <a:normAutofit fontScale="92500"/>
          </a:bodyPr>
          <a:lstStyle/>
          <a:p>
            <a:r>
              <a:rPr lang="en-US" dirty="0"/>
              <a:t>Let’s move past the status quo where…</a:t>
            </a:r>
          </a:p>
        </p:txBody>
      </p:sp>
      <p:sp>
        <p:nvSpPr>
          <p:cNvPr id="6" name="Content Placeholder 5"/>
          <p:cNvSpPr>
            <a:spLocks noGrp="1"/>
          </p:cNvSpPr>
          <p:nvPr>
            <p:ph sz="quarter" idx="4"/>
          </p:nvPr>
        </p:nvSpPr>
        <p:spPr>
          <a:xfrm>
            <a:off x="6478462" y="2362200"/>
            <a:ext cx="4645152" cy="3352800"/>
          </a:xfrm>
        </p:spPr>
        <p:txBody>
          <a:bodyPr>
            <a:normAutofit/>
          </a:bodyPr>
          <a:lstStyle/>
          <a:p>
            <a:r>
              <a:rPr lang="en-US" sz="1800" dirty="0"/>
              <a:t>Assessment tasks are aimed at </a:t>
            </a:r>
            <a:r>
              <a:rPr lang="en-US" sz="1800" b="1" dirty="0"/>
              <a:t>measuring students’ levels of proficiency only </a:t>
            </a:r>
            <a:r>
              <a:rPr lang="en-US" sz="1800" dirty="0"/>
              <a:t>(i.e., concern for adequacy of scores/grades).</a:t>
            </a:r>
          </a:p>
        </p:txBody>
      </p:sp>
      <p:sp>
        <p:nvSpPr>
          <p:cNvPr id="7" name="TextBox 6"/>
          <p:cNvSpPr txBox="1"/>
          <p:nvPr/>
        </p:nvSpPr>
        <p:spPr>
          <a:xfrm>
            <a:off x="6792754" y="5867400"/>
            <a:ext cx="4172809" cy="369332"/>
          </a:xfrm>
          <a:prstGeom prst="rect">
            <a:avLst/>
          </a:prstGeom>
          <a:noFill/>
        </p:spPr>
        <p:txBody>
          <a:bodyPr wrap="none" rtlCol="0">
            <a:spAutoFit/>
          </a:bodyPr>
          <a:lstStyle/>
          <a:p>
            <a:pPr lvl="0" algn="ctr"/>
            <a:r>
              <a:rPr lang="en-US" sz="1600" b="1" dirty="0"/>
              <a:t>Hattie &amp; Timperley (2007</a:t>
            </a:r>
            <a:r>
              <a:rPr lang="en-US" b="1" dirty="0"/>
              <a:t>); </a:t>
            </a:r>
            <a:r>
              <a:rPr lang="en-US" sz="1600" b="1" dirty="0"/>
              <a:t>Wiggins, (1998)</a:t>
            </a:r>
          </a:p>
        </p:txBody>
      </p:sp>
    </p:spTree>
    <p:extLst>
      <p:ext uri="{BB962C8B-B14F-4D97-AF65-F5344CB8AC3E}">
        <p14:creationId xmlns:p14="http://schemas.microsoft.com/office/powerpoint/2010/main" val="53397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t>Implications for Teacher Preparation</a:t>
            </a:r>
          </a:p>
        </p:txBody>
      </p:sp>
      <p:sp>
        <p:nvSpPr>
          <p:cNvPr id="3" name="Text Placeholder 2"/>
          <p:cNvSpPr>
            <a:spLocks noGrp="1"/>
          </p:cNvSpPr>
          <p:nvPr>
            <p:ph type="body" idx="1"/>
          </p:nvPr>
        </p:nvSpPr>
        <p:spPr>
          <a:xfrm>
            <a:off x="1522412" y="990600"/>
            <a:ext cx="9067799" cy="1143000"/>
          </a:xfrm>
        </p:spPr>
        <p:txBody>
          <a:bodyPr>
            <a:normAutofit/>
          </a:bodyPr>
          <a:lstStyle/>
          <a:p>
            <a:r>
              <a:rPr lang="en-US" sz="3300" dirty="0"/>
              <a:t>How does the gift of feedback and students’ use inform teacher preparation?</a:t>
            </a:r>
          </a:p>
        </p:txBody>
      </p:sp>
    </p:spTree>
    <p:extLst>
      <p:ext uri="{BB962C8B-B14F-4D97-AF65-F5344CB8AC3E}">
        <p14:creationId xmlns:p14="http://schemas.microsoft.com/office/powerpoint/2010/main" val="62983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2412" y="3932243"/>
            <a:ext cx="9753599" cy="2893100"/>
          </a:xfrm>
          <a:prstGeom prst="rect">
            <a:avLst/>
          </a:prstGeom>
        </p:spPr>
        <p:txBody>
          <a:bodyPr wrap="square">
            <a:spAutoFit/>
          </a:bodyPr>
          <a:lstStyle/>
          <a:p>
            <a:r>
              <a:rPr lang="en-US" sz="2400" dirty="0"/>
              <a:t>“When a teacher teaches, no matter how well he or she might design a lesson, what a child learns is unpredictable. Children do not always learn what we teach. That is why the most important assessment does not happen at the end of learning – it happens during the learning, when there is still time to do something with the information.” </a:t>
            </a:r>
            <a:endParaRPr lang="en-US" sz="2400" dirty="0">
              <a:solidFill>
                <a:schemeClr val="tx2"/>
              </a:solidFill>
              <a:latin typeface="Arial" charset="0"/>
            </a:endParaRPr>
          </a:p>
          <a:p>
            <a:r>
              <a:rPr lang="en-US" sz="2400" dirty="0">
                <a:solidFill>
                  <a:schemeClr val="tx2"/>
                </a:solidFill>
                <a:latin typeface="Arial" charset="0"/>
              </a:rPr>
              <a:t>				                                 </a:t>
            </a:r>
          </a:p>
          <a:p>
            <a:r>
              <a:rPr lang="en-US" sz="2000" dirty="0">
                <a:solidFill>
                  <a:schemeClr val="tx2"/>
                </a:solidFill>
                <a:latin typeface="Arial" charset="0"/>
              </a:rPr>
              <a:t>                                                                                                     –</a:t>
            </a:r>
            <a:r>
              <a:rPr lang="en-US" sz="2000" dirty="0"/>
              <a:t>Dylan </a:t>
            </a:r>
            <a:r>
              <a:rPr lang="en-US" sz="2000" dirty="0" err="1"/>
              <a:t>Wiliam</a:t>
            </a:r>
            <a:r>
              <a:rPr lang="en-US" sz="2000" dirty="0"/>
              <a:t>, 2011</a:t>
            </a:r>
          </a:p>
          <a:p>
            <a:endParaRPr lang="en-US" dirty="0">
              <a:solidFill>
                <a:schemeClr val="tx2"/>
              </a:solidFill>
            </a:endParaRPr>
          </a:p>
        </p:txBody>
      </p:sp>
      <p:pic>
        <p:nvPicPr>
          <p:cNvPr id="11" name="Picture 10" descr="A teacher giving assistance to her studen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212" y="609600"/>
            <a:ext cx="2569464" cy="1752600"/>
          </a:xfrm>
          <a:prstGeom prst="rect">
            <a:avLst/>
          </a:prstGeom>
        </p:spPr>
      </p:pic>
      <p:pic>
        <p:nvPicPr>
          <p:cNvPr id="12" name="Picture 11" descr="A teacher calling on students with their hands rais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2612" y="266699"/>
            <a:ext cx="4800600" cy="3295650"/>
          </a:xfrm>
          <a:prstGeom prst="rect">
            <a:avLst/>
          </a:prstGeom>
        </p:spPr>
      </p:pic>
      <p:pic>
        <p:nvPicPr>
          <p:cNvPr id="10" name="Picture 9" descr="A teacher working one on one helping a studen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4212" y="1382537"/>
            <a:ext cx="3692856" cy="2216935"/>
          </a:xfrm>
          <a:prstGeom prst="rect">
            <a:avLst/>
          </a:prstGeom>
        </p:spPr>
      </p:pic>
    </p:spTree>
    <p:extLst>
      <p:ext uri="{BB962C8B-B14F-4D97-AF65-F5344CB8AC3E}">
        <p14:creationId xmlns:p14="http://schemas.microsoft.com/office/powerpoint/2010/main" val="189168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grayscl/>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Incorporate a conceptual framework for understanding feedback, a high leverage practice…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93147840"/>
              </p:ext>
            </p:extLst>
          </p:nvPr>
        </p:nvGraphicFramePr>
        <p:xfrm>
          <a:off x="1522413" y="1828800"/>
          <a:ext cx="96012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768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4212" y="3657600"/>
            <a:ext cx="3276599" cy="1924050"/>
          </a:xfrm>
        </p:spPr>
        <p:txBody>
          <a:bodyPr/>
          <a:lstStyle/>
          <a:p>
            <a:r>
              <a:rPr lang="en-US" dirty="0"/>
              <a:t>Coursework and Clinical Experiences</a:t>
            </a:r>
          </a:p>
        </p:txBody>
      </p:sp>
      <p:sp>
        <p:nvSpPr>
          <p:cNvPr id="5" name="Text Placeholder 4"/>
          <p:cNvSpPr>
            <a:spLocks noGrp="1"/>
          </p:cNvSpPr>
          <p:nvPr>
            <p:ph type="body" sz="half" idx="2"/>
          </p:nvPr>
        </p:nvSpPr>
        <p:spPr>
          <a:xfrm>
            <a:off x="531812" y="457200"/>
            <a:ext cx="3276599" cy="1371600"/>
          </a:xfrm>
        </p:spPr>
        <p:txBody>
          <a:bodyPr>
            <a:normAutofit/>
          </a:bodyPr>
          <a:lstStyle/>
          <a:p>
            <a:r>
              <a:rPr lang="en-US" sz="2400" dirty="0"/>
              <a:t>Thoughts from teacher educators?</a:t>
            </a:r>
          </a:p>
        </p:txBody>
      </p:sp>
      <p:sp>
        <p:nvSpPr>
          <p:cNvPr id="3" name="Content Placeholder 2"/>
          <p:cNvSpPr>
            <a:spLocks noGrp="1"/>
          </p:cNvSpPr>
          <p:nvPr>
            <p:ph idx="1"/>
          </p:nvPr>
        </p:nvSpPr>
        <p:spPr>
          <a:xfrm>
            <a:off x="5180012" y="609600"/>
            <a:ext cx="6705600" cy="5943600"/>
          </a:xfrm>
        </p:spPr>
        <p:txBody>
          <a:bodyPr>
            <a:normAutofit fontScale="92500" lnSpcReduction="10000"/>
          </a:bodyPr>
          <a:lstStyle/>
          <a:p>
            <a:r>
              <a:rPr lang="en-US" dirty="0"/>
              <a:t>Design authentic, meaningful assessment tasks for teacher candidates aligned to learning goals.</a:t>
            </a:r>
          </a:p>
          <a:p>
            <a:r>
              <a:rPr lang="en-US" dirty="0"/>
              <a:t>Model effective ways of giving feedback about the tasks, about the processes, and about self-regulation.</a:t>
            </a:r>
          </a:p>
          <a:p>
            <a:r>
              <a:rPr lang="en-US" dirty="0"/>
              <a:t>Provide opportunities for teacher candidates to use the feedback as applied to their own coursework.</a:t>
            </a:r>
          </a:p>
          <a:p>
            <a:r>
              <a:rPr lang="en-US" dirty="0"/>
              <a:t>Encourage peer feedback and self-assessment in the university classroom.</a:t>
            </a:r>
          </a:p>
          <a:p>
            <a:r>
              <a:rPr lang="en-US" dirty="0"/>
              <a:t>Connect coursework with clinical experiences by embedding ongoing opportunities for teacher candidates to complete tasks with their students requiring their attention to feedback and student use of feedback.</a:t>
            </a:r>
          </a:p>
          <a:p>
            <a:r>
              <a:rPr lang="en-US" dirty="0"/>
              <a:t>Assist teacher candidates in making connections to edTPA Rubrics 12 (Providing Feedback) and 13 (Student Understanding and Use of Feedback).</a:t>
            </a:r>
          </a:p>
          <a:p>
            <a:r>
              <a:rPr lang="en-US" dirty="0"/>
              <a:t>Model effective feedback strategies during clinical experience observations, encouraging self-assessment, reflection, goal setting, and self-adjustment.</a:t>
            </a:r>
          </a:p>
        </p:txBody>
      </p:sp>
    </p:spTree>
    <p:extLst>
      <p:ext uri="{BB962C8B-B14F-4D97-AF65-F5344CB8AC3E}">
        <p14:creationId xmlns:p14="http://schemas.microsoft.com/office/powerpoint/2010/main" val="96530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edTPA Rubric 12: Providing Feedback to Guide Further Learning </a:t>
            </a:r>
          </a:p>
        </p:txBody>
      </p:sp>
      <p:sp>
        <p:nvSpPr>
          <p:cNvPr id="3" name="TextBox 2"/>
          <p:cNvSpPr txBox="1"/>
          <p:nvPr/>
        </p:nvSpPr>
        <p:spPr>
          <a:xfrm>
            <a:off x="6475412" y="1435040"/>
            <a:ext cx="4800600" cy="400110"/>
          </a:xfrm>
          <a:prstGeom prst="rect">
            <a:avLst/>
          </a:prstGeom>
          <a:solidFill>
            <a:schemeClr val="tx2">
              <a:lumMod val="20000"/>
              <a:lumOff val="80000"/>
            </a:schemeClr>
          </a:solidFill>
        </p:spPr>
        <p:txBody>
          <a:bodyPr wrap="square" rtlCol="0">
            <a:spAutoFit/>
          </a:bodyPr>
          <a:lstStyle/>
          <a:p>
            <a:r>
              <a:rPr lang="en-US" sz="2000" dirty="0"/>
              <a:t>What do  you notice or what stands out?</a:t>
            </a:r>
          </a:p>
        </p:txBody>
      </p:sp>
      <p:pic>
        <p:nvPicPr>
          <p:cNvPr id="4" name="Content Placeholder 3" descr="A rubric called &quot;Provideing Feedback to Guide Further Learning&quot; that displays the levels of feedback that a candidate can provide focus students."/>
          <p:cNvPicPr>
            <a:picLocks noGrp="1" noChangeAspect="1"/>
          </p:cNvPicPr>
          <p:nvPr>
            <p:ph idx="1"/>
          </p:nvPr>
        </p:nvPicPr>
        <p:blipFill>
          <a:blip r:embed="rId2"/>
          <a:stretch>
            <a:fillRect/>
          </a:stretch>
        </p:blipFill>
        <p:spPr>
          <a:xfrm>
            <a:off x="1065212" y="2038350"/>
            <a:ext cx="10363200" cy="3771900"/>
          </a:xfrm>
          <a:prstGeom prst="rect">
            <a:avLst/>
          </a:prstGeom>
        </p:spPr>
      </p:pic>
      <p:sp>
        <p:nvSpPr>
          <p:cNvPr id="5" name="TextBox 4"/>
          <p:cNvSpPr txBox="1"/>
          <p:nvPr/>
        </p:nvSpPr>
        <p:spPr>
          <a:xfrm>
            <a:off x="2208212" y="5943600"/>
            <a:ext cx="7535461" cy="830997"/>
          </a:xfrm>
          <a:prstGeom prst="rect">
            <a:avLst/>
          </a:prstGeom>
          <a:noFill/>
        </p:spPr>
        <p:txBody>
          <a:bodyPr wrap="none" rtlCol="0">
            <a:spAutoFit/>
          </a:bodyPr>
          <a:lstStyle/>
          <a:p>
            <a:r>
              <a:rPr lang="en-US" sz="1600" dirty="0"/>
              <a:t>Information taken from the edTPA Elementary Education Assessment Handbook</a:t>
            </a:r>
          </a:p>
          <a:p>
            <a:r>
              <a:rPr lang="en-US" sz="1600" dirty="0"/>
              <a:t>Copyright 2017 Board of Trustees of the Leland Stanford Junior University </a:t>
            </a:r>
          </a:p>
          <a:p>
            <a:r>
              <a:rPr lang="en-US" sz="1600" dirty="0"/>
              <a:t>All rights reserved.</a:t>
            </a:r>
          </a:p>
        </p:txBody>
      </p:sp>
    </p:spTree>
    <p:extLst>
      <p:ext uri="{BB962C8B-B14F-4D97-AF65-F5344CB8AC3E}">
        <p14:creationId xmlns:p14="http://schemas.microsoft.com/office/powerpoint/2010/main" val="165934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edTPA Rubric 13: Student Understanding and </a:t>
            </a:r>
            <a:br>
              <a:rPr lang="en-US" dirty="0"/>
            </a:br>
            <a:r>
              <a:rPr lang="en-US" dirty="0"/>
              <a:t>Use of Feedback</a:t>
            </a:r>
          </a:p>
        </p:txBody>
      </p:sp>
      <p:sp>
        <p:nvSpPr>
          <p:cNvPr id="5" name="TextBox 4"/>
          <p:cNvSpPr txBox="1"/>
          <p:nvPr/>
        </p:nvSpPr>
        <p:spPr>
          <a:xfrm>
            <a:off x="6475412" y="1435040"/>
            <a:ext cx="4800600" cy="400110"/>
          </a:xfrm>
          <a:prstGeom prst="rect">
            <a:avLst/>
          </a:prstGeom>
          <a:solidFill>
            <a:schemeClr val="tx2">
              <a:lumMod val="20000"/>
              <a:lumOff val="80000"/>
            </a:schemeClr>
          </a:solidFill>
        </p:spPr>
        <p:txBody>
          <a:bodyPr wrap="square" rtlCol="0">
            <a:spAutoFit/>
          </a:bodyPr>
          <a:lstStyle/>
          <a:p>
            <a:r>
              <a:rPr lang="en-US" sz="2000" dirty="0"/>
              <a:t>What do you notice or what stands out?</a:t>
            </a:r>
          </a:p>
        </p:txBody>
      </p:sp>
      <p:pic>
        <p:nvPicPr>
          <p:cNvPr id="4" name="Content Placeholder 3" descr="A rubric titled &quot;Student Understanding and Use of Feedback&quot; that covers how well students understand the feedback they receive from teachers."/>
          <p:cNvPicPr>
            <a:picLocks noGrp="1" noChangeAspect="1"/>
          </p:cNvPicPr>
          <p:nvPr>
            <p:ph idx="1"/>
          </p:nvPr>
        </p:nvPicPr>
        <p:blipFill>
          <a:blip r:embed="rId2"/>
          <a:stretch>
            <a:fillRect/>
          </a:stretch>
        </p:blipFill>
        <p:spPr>
          <a:xfrm>
            <a:off x="912812" y="1981200"/>
            <a:ext cx="10439399" cy="3409950"/>
          </a:xfrm>
          <a:prstGeom prst="rect">
            <a:avLst/>
          </a:prstGeom>
        </p:spPr>
      </p:pic>
      <p:sp>
        <p:nvSpPr>
          <p:cNvPr id="7" name="TextBox 6"/>
          <p:cNvSpPr txBox="1"/>
          <p:nvPr/>
        </p:nvSpPr>
        <p:spPr>
          <a:xfrm>
            <a:off x="2208212" y="5638800"/>
            <a:ext cx="7535461" cy="830997"/>
          </a:xfrm>
          <a:prstGeom prst="rect">
            <a:avLst/>
          </a:prstGeom>
          <a:noFill/>
        </p:spPr>
        <p:txBody>
          <a:bodyPr wrap="none" rtlCol="0">
            <a:spAutoFit/>
          </a:bodyPr>
          <a:lstStyle/>
          <a:p>
            <a:r>
              <a:rPr lang="en-US" sz="1600" dirty="0"/>
              <a:t>Information taken from the edTPA Elementary Education Assessment Handbook</a:t>
            </a:r>
          </a:p>
          <a:p>
            <a:r>
              <a:rPr lang="en-US" sz="1600" dirty="0"/>
              <a:t>Copyright 2017 Board of Trustees of the Leland Stanford Junior University </a:t>
            </a:r>
          </a:p>
          <a:p>
            <a:r>
              <a:rPr lang="en-US" sz="1600" dirty="0"/>
              <a:t>All rights reserved.</a:t>
            </a:r>
          </a:p>
        </p:txBody>
      </p:sp>
    </p:spTree>
    <p:extLst>
      <p:ext uri="{BB962C8B-B14F-4D97-AF65-F5344CB8AC3E}">
        <p14:creationId xmlns:p14="http://schemas.microsoft.com/office/powerpoint/2010/main" val="20532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Guiding Questions</a:t>
            </a:r>
          </a:p>
        </p:txBody>
      </p:sp>
      <p:sp>
        <p:nvSpPr>
          <p:cNvPr id="3" name="Text Placeholder 2"/>
          <p:cNvSpPr>
            <a:spLocks noGrp="1"/>
          </p:cNvSpPr>
          <p:nvPr>
            <p:ph type="body" idx="1"/>
          </p:nvPr>
        </p:nvSpPr>
        <p:spPr>
          <a:xfrm>
            <a:off x="1037498" y="1790699"/>
            <a:ext cx="4645152" cy="762000"/>
          </a:xfrm>
        </p:spPr>
        <p:txBody>
          <a:bodyPr>
            <a:noAutofit/>
          </a:bodyPr>
          <a:lstStyle/>
          <a:p>
            <a:pPr algn="ctr"/>
            <a:r>
              <a:rPr lang="en-US" sz="2800" dirty="0"/>
              <a:t>Teacher Education Faculty</a:t>
            </a:r>
          </a:p>
        </p:txBody>
      </p:sp>
      <p:sp>
        <p:nvSpPr>
          <p:cNvPr id="4" name="Content Placeholder 3"/>
          <p:cNvSpPr>
            <a:spLocks noGrp="1"/>
          </p:cNvSpPr>
          <p:nvPr>
            <p:ph sz="half" idx="2"/>
          </p:nvPr>
        </p:nvSpPr>
        <p:spPr>
          <a:xfrm>
            <a:off x="989012" y="2628899"/>
            <a:ext cx="4645152" cy="2895601"/>
          </a:xfrm>
        </p:spPr>
        <p:txBody>
          <a:bodyPr>
            <a:normAutofit/>
          </a:bodyPr>
          <a:lstStyle/>
          <a:p>
            <a:r>
              <a:rPr lang="en-US" sz="2400" dirty="0"/>
              <a:t>What HLPs (or domains) are evident in course syllabi?</a:t>
            </a:r>
          </a:p>
          <a:p>
            <a:r>
              <a:rPr lang="en-US" sz="2400" dirty="0"/>
              <a:t>What strategies/activities are you using to teach these HLPs in the classroom? </a:t>
            </a:r>
          </a:p>
          <a:p>
            <a:r>
              <a:rPr lang="en-US" sz="2400" dirty="0"/>
              <a:t>How are HLPs embedded in field experience activities?</a:t>
            </a:r>
          </a:p>
        </p:txBody>
      </p:sp>
      <p:sp>
        <p:nvSpPr>
          <p:cNvPr id="5" name="Text Placeholder 4"/>
          <p:cNvSpPr>
            <a:spLocks noGrp="1"/>
          </p:cNvSpPr>
          <p:nvPr>
            <p:ph type="body" sz="quarter" idx="3"/>
          </p:nvPr>
        </p:nvSpPr>
        <p:spPr>
          <a:xfrm>
            <a:off x="6627812" y="1733003"/>
            <a:ext cx="4645152" cy="762000"/>
          </a:xfrm>
        </p:spPr>
        <p:txBody>
          <a:bodyPr>
            <a:normAutofit/>
          </a:bodyPr>
          <a:lstStyle/>
          <a:p>
            <a:pPr algn="ctr"/>
            <a:r>
              <a:rPr lang="en-US" sz="2800" dirty="0"/>
              <a:t>P-12 Partners</a:t>
            </a:r>
          </a:p>
        </p:txBody>
      </p:sp>
      <p:sp>
        <p:nvSpPr>
          <p:cNvPr id="6" name="Content Placeholder 5"/>
          <p:cNvSpPr>
            <a:spLocks noGrp="1"/>
          </p:cNvSpPr>
          <p:nvPr>
            <p:ph sz="quarter" idx="4"/>
          </p:nvPr>
        </p:nvSpPr>
        <p:spPr>
          <a:xfrm>
            <a:off x="6425495" y="2438400"/>
            <a:ext cx="5559550" cy="3352800"/>
          </a:xfrm>
        </p:spPr>
        <p:txBody>
          <a:bodyPr>
            <a:noAutofit/>
          </a:bodyPr>
          <a:lstStyle/>
          <a:p>
            <a:r>
              <a:rPr lang="en-US" sz="2400" dirty="0"/>
              <a:t>How are you integrating HLPs into the classroom/school?</a:t>
            </a:r>
          </a:p>
          <a:p>
            <a:r>
              <a:rPr lang="en-US" sz="2400" dirty="0"/>
              <a:t>Which of these HLPs are challenging and support for integration would be beneficial?</a:t>
            </a:r>
          </a:p>
          <a:p>
            <a:r>
              <a:rPr lang="en-US" sz="2400" dirty="0"/>
              <a:t>Which HLPs are most relevant and potentially helpful for your particular setting?</a:t>
            </a:r>
          </a:p>
        </p:txBody>
      </p:sp>
      <p:sp>
        <p:nvSpPr>
          <p:cNvPr id="7" name="TextBox 6"/>
          <p:cNvSpPr txBox="1"/>
          <p:nvPr/>
        </p:nvSpPr>
        <p:spPr>
          <a:xfrm>
            <a:off x="1522414" y="5665600"/>
            <a:ext cx="9982198" cy="830997"/>
          </a:xfrm>
          <a:prstGeom prst="rect">
            <a:avLst/>
          </a:prstGeom>
          <a:noFill/>
        </p:spPr>
        <p:txBody>
          <a:bodyPr wrap="square" rtlCol="0">
            <a:spAutoFit/>
          </a:bodyPr>
          <a:lstStyle/>
          <a:p>
            <a:r>
              <a:rPr lang="en-US" sz="2400" dirty="0"/>
              <a:t>How can we support teacher candidates to learn and integrate HLPs in field experiences?</a:t>
            </a:r>
          </a:p>
        </p:txBody>
      </p:sp>
    </p:spTree>
    <p:extLst>
      <p:ext uri="{BB962C8B-B14F-4D97-AF65-F5344CB8AC3E}">
        <p14:creationId xmlns:p14="http://schemas.microsoft.com/office/powerpoint/2010/main" val="13735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2362200"/>
            <a:ext cx="3276599" cy="1219200"/>
          </a:xfrm>
        </p:spPr>
        <p:txBody>
          <a:bodyPr/>
          <a:lstStyle/>
          <a:p>
            <a:r>
              <a:rPr lang="en-US" dirty="0"/>
              <a:t>Sharing final thoughts</a:t>
            </a:r>
          </a:p>
        </p:txBody>
      </p:sp>
      <p:sp>
        <p:nvSpPr>
          <p:cNvPr id="4" name="Content Placeholder 3"/>
          <p:cNvSpPr>
            <a:spLocks noGrp="1"/>
          </p:cNvSpPr>
          <p:nvPr>
            <p:ph idx="1"/>
          </p:nvPr>
        </p:nvSpPr>
        <p:spPr>
          <a:xfrm>
            <a:off x="5180012" y="2152650"/>
            <a:ext cx="6172201" cy="2362200"/>
          </a:xfrm>
        </p:spPr>
        <p:txBody>
          <a:bodyPr>
            <a:normAutofit/>
          </a:bodyPr>
          <a:lstStyle/>
          <a:p>
            <a:r>
              <a:rPr lang="en-US" sz="2400" dirty="0"/>
              <a:t>Something you learned</a:t>
            </a:r>
          </a:p>
          <a:p>
            <a:r>
              <a:rPr lang="en-US" sz="2400" dirty="0"/>
              <a:t>Something you are still wondering about</a:t>
            </a:r>
          </a:p>
          <a:p>
            <a:r>
              <a:rPr lang="en-US" sz="2400" dirty="0"/>
              <a:t>Something you heard someone else share</a:t>
            </a:r>
          </a:p>
          <a:p>
            <a:r>
              <a:rPr lang="en-US" sz="2400" dirty="0"/>
              <a:t>Something you heard and can extend</a:t>
            </a:r>
          </a:p>
        </p:txBody>
      </p:sp>
    </p:spTree>
    <p:extLst>
      <p:ext uri="{BB962C8B-B14F-4D97-AF65-F5344CB8AC3E}">
        <p14:creationId xmlns:p14="http://schemas.microsoft.com/office/powerpoint/2010/main" val="426459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a:t>Hattie, J. &amp; Timperley, H. (2007). The power of feedback. </a:t>
            </a:r>
            <a:r>
              <a:rPr lang="en-US" i="1" dirty="0"/>
              <a:t>Review of Educational</a:t>
            </a:r>
          </a:p>
          <a:p>
            <a:pPr marL="0" indent="0">
              <a:buNone/>
            </a:pPr>
            <a:r>
              <a:rPr lang="en-US" i="1" dirty="0"/>
              <a:t>	Research, 77</a:t>
            </a:r>
            <a:r>
              <a:rPr lang="en-US" dirty="0"/>
              <a:t>(1), 81-112. </a:t>
            </a:r>
            <a:r>
              <a:rPr lang="en-US" dirty="0" err="1"/>
              <a:t>doi</a:t>
            </a:r>
            <a:r>
              <a:rPr lang="en-US" dirty="0"/>
              <a:t>: 10.3102/003465430298487</a:t>
            </a:r>
          </a:p>
          <a:p>
            <a:r>
              <a:rPr lang="en-US" dirty="0" err="1"/>
              <a:t>McLeskey</a:t>
            </a:r>
            <a:r>
              <a:rPr lang="en-US" dirty="0"/>
              <a:t>, J., </a:t>
            </a:r>
            <a:r>
              <a:rPr lang="en-US" dirty="0" err="1"/>
              <a:t>Barringer</a:t>
            </a:r>
            <a:r>
              <a:rPr lang="en-US" dirty="0"/>
              <a:t>, M.D., Billingsley, B., Brownell, M., Jackson, D., Kennedy,</a:t>
            </a:r>
          </a:p>
          <a:p>
            <a:pPr marL="0" indent="0">
              <a:buNone/>
            </a:pPr>
            <a:r>
              <a:rPr lang="en-US" dirty="0"/>
              <a:t>	M., Lewis, T.,  Maheady, L., Rodriguez, J., </a:t>
            </a:r>
            <a:r>
              <a:rPr lang="en-US" dirty="0" err="1"/>
              <a:t>Scheeler</a:t>
            </a:r>
            <a:r>
              <a:rPr lang="en-US" dirty="0"/>
              <a:t>, M. C., Winn, J., &amp; </a:t>
            </a:r>
          </a:p>
          <a:p>
            <a:pPr marL="0" indent="0">
              <a:buNone/>
            </a:pPr>
            <a:r>
              <a:rPr lang="en-US" dirty="0"/>
              <a:t>	Ziegler, D. (2017, January). </a:t>
            </a:r>
            <a:r>
              <a:rPr lang="en-US" i="1" dirty="0"/>
              <a:t>High-leverage practices in special education.</a:t>
            </a:r>
          </a:p>
          <a:p>
            <a:pPr marL="0" indent="0">
              <a:buNone/>
            </a:pPr>
            <a:r>
              <a:rPr lang="en-US" i="1" dirty="0"/>
              <a:t>	</a:t>
            </a:r>
            <a:r>
              <a:rPr lang="en-US" dirty="0"/>
              <a:t>Arlington, VA: Council for Exceptional Children &amp; CEEDAR Center.</a:t>
            </a:r>
          </a:p>
          <a:p>
            <a:r>
              <a:rPr lang="en-US" dirty="0"/>
              <a:t>Wiggins, G. (1998). </a:t>
            </a:r>
            <a:r>
              <a:rPr lang="en-US" i="1" dirty="0"/>
              <a:t>Educative assessment: Designing assessments to inform and</a:t>
            </a:r>
          </a:p>
          <a:p>
            <a:pPr marL="0" indent="0">
              <a:buNone/>
            </a:pPr>
            <a:r>
              <a:rPr lang="en-US" i="1" dirty="0"/>
              <a:t>	improve student performance.</a:t>
            </a:r>
            <a:r>
              <a:rPr lang="en-US" dirty="0"/>
              <a:t> San Francisco, CA: John Wiley &amp; Sons, Inc.</a:t>
            </a:r>
          </a:p>
        </p:txBody>
      </p:sp>
    </p:spTree>
    <p:extLst>
      <p:ext uri="{BB962C8B-B14F-4D97-AF65-F5344CB8AC3E}">
        <p14:creationId xmlns:p14="http://schemas.microsoft.com/office/powerpoint/2010/main" val="2002331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4012" y="1447800"/>
            <a:ext cx="3276599" cy="762000"/>
          </a:xfrm>
        </p:spPr>
        <p:txBody>
          <a:bodyPr>
            <a:normAutofit/>
          </a:bodyPr>
          <a:lstStyle/>
          <a:p>
            <a:pPr algn="ctr"/>
            <a:r>
              <a:rPr lang="en-US" sz="4800" dirty="0"/>
              <a:t>Questions?</a:t>
            </a:r>
          </a:p>
        </p:txBody>
      </p:sp>
      <p:sp>
        <p:nvSpPr>
          <p:cNvPr id="4" name="Text Placeholder 3"/>
          <p:cNvSpPr>
            <a:spLocks noGrp="1"/>
          </p:cNvSpPr>
          <p:nvPr>
            <p:ph type="body" sz="half" idx="2"/>
          </p:nvPr>
        </p:nvSpPr>
        <p:spPr>
          <a:xfrm>
            <a:off x="760412" y="2743200"/>
            <a:ext cx="3276599" cy="1371600"/>
          </a:xfrm>
        </p:spPr>
        <p:txBody>
          <a:bodyPr>
            <a:normAutofit/>
          </a:bodyPr>
          <a:lstStyle/>
          <a:p>
            <a:r>
              <a:rPr lang="en-US" sz="2400" dirty="0"/>
              <a:t>Dr. Carla Tanguay</a:t>
            </a:r>
          </a:p>
          <a:p>
            <a:r>
              <a:rPr lang="en-US" sz="2400" dirty="0">
                <a:hlinkClick r:id="rId3"/>
              </a:rPr>
              <a:t>ctanguay@gsu.edu</a:t>
            </a:r>
            <a:r>
              <a:rPr lang="en-US" sz="2400" dirty="0"/>
              <a:t> </a:t>
            </a:r>
          </a:p>
        </p:txBody>
      </p:sp>
      <p:pic>
        <p:nvPicPr>
          <p:cNvPr id="5" name="Content Placeholder 3" descr="Word art that is focused on Feedback. Some words include exchange, receiver, giver, learning, new, etc."/>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artisticPhotocopy/>
                    </a14:imgEffect>
                    <a14:imgEffect>
                      <a14:colorTemperature colorTemp="5300"/>
                    </a14:imgEffect>
                    <a14:imgEffect>
                      <a14:saturation sat="33000"/>
                    </a14:imgEffect>
                  </a14:imgLayer>
                </a14:imgProps>
              </a:ext>
            </a:extLst>
          </a:blip>
          <a:stretch>
            <a:fillRect/>
          </a:stretch>
        </p:blipFill>
        <p:spPr>
          <a:xfrm>
            <a:off x="5180012" y="2895600"/>
            <a:ext cx="6629400" cy="2209800"/>
          </a:xfrm>
          <a:prstGeom prst="rect">
            <a:avLst/>
          </a:prstGeom>
          <a:solidFill>
            <a:schemeClr val="accent1">
              <a:lumMod val="60000"/>
              <a:lumOff val="40000"/>
            </a:schemeClr>
          </a:solidFill>
          <a:ln w="190500" cap="sq">
            <a:solidFill>
              <a:srgbClr val="C8C6BD"/>
            </a:solidFill>
            <a:prstDash val="solid"/>
            <a:miter lim="800000"/>
          </a:ln>
          <a:effectLst>
            <a:glow rad="228600">
              <a:schemeClr val="tx2">
                <a:lumMod val="60000"/>
                <a:lumOff val="40000"/>
                <a:alpha val="40000"/>
              </a:schemeClr>
            </a:glow>
            <a:outerShdw blurRad="101600" algn="bl" rotWithShape="0">
              <a:schemeClr val="bg2">
                <a:lumMod val="50000"/>
                <a:alpha val="43000"/>
              </a:scheme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67008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image of word art that uses a number of education terms that have to do with assessment, such as: instructional, Comprehensive, collaborative, functional behavioral assessment, et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6894" y="594827"/>
            <a:ext cx="8509519" cy="5234609"/>
          </a:xfrm>
          <a:prstGeom prst="rect">
            <a:avLst/>
          </a:prstGeom>
        </p:spPr>
      </p:pic>
      <p:sp>
        <p:nvSpPr>
          <p:cNvPr id="2" name="Rectangle 1"/>
          <p:cNvSpPr/>
          <p:nvPr/>
        </p:nvSpPr>
        <p:spPr>
          <a:xfrm>
            <a:off x="9066212" y="6096000"/>
            <a:ext cx="2821735" cy="523220"/>
          </a:xfrm>
          <a:prstGeom prst="rect">
            <a:avLst/>
          </a:prstGeom>
        </p:spPr>
        <p:txBody>
          <a:bodyPr wrap="none">
            <a:spAutoFit/>
          </a:bodyPr>
          <a:lstStyle/>
          <a:p>
            <a:r>
              <a:rPr lang="en-US" sz="2800" dirty="0"/>
              <a:t>CEEDAR Center</a:t>
            </a:r>
          </a:p>
        </p:txBody>
      </p:sp>
    </p:spTree>
    <p:extLst>
      <p:ext uri="{BB962C8B-B14F-4D97-AF65-F5344CB8AC3E}">
        <p14:creationId xmlns:p14="http://schemas.microsoft.com/office/powerpoint/2010/main" val="124285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6612" y="381000"/>
            <a:ext cx="6994525" cy="685800"/>
          </a:xfrm>
        </p:spPr>
        <p:txBody>
          <a:bodyPr>
            <a:normAutofit/>
          </a:bodyPr>
          <a:lstStyle/>
          <a:p>
            <a:r>
              <a:rPr lang="en-US" sz="4000" dirty="0"/>
              <a:t>HLPs: Assessment </a:t>
            </a:r>
          </a:p>
        </p:txBody>
      </p:sp>
      <p:graphicFrame>
        <p:nvGraphicFramePr>
          <p:cNvPr id="12" name="Diagram 11"/>
          <p:cNvGraphicFramePr/>
          <p:nvPr>
            <p:extLst>
              <p:ext uri="{D42A27DB-BD31-4B8C-83A1-F6EECF244321}">
                <p14:modId xmlns:p14="http://schemas.microsoft.com/office/powerpoint/2010/main" val="3491221597"/>
              </p:ext>
            </p:extLst>
          </p:nvPr>
        </p:nvGraphicFramePr>
        <p:xfrm>
          <a:off x="1979612" y="1047206"/>
          <a:ext cx="8305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9066212" y="5638800"/>
            <a:ext cx="2759075" cy="461665"/>
          </a:xfrm>
          <a:prstGeom prst="rect">
            <a:avLst/>
          </a:prstGeom>
          <a:noFill/>
        </p:spPr>
        <p:txBody>
          <a:bodyPr wrap="square" rtlCol="0">
            <a:spAutoFit/>
          </a:bodyPr>
          <a:lstStyle/>
          <a:p>
            <a:r>
              <a:rPr lang="en-US" sz="2400" dirty="0"/>
              <a:t>CEEDAR Center</a:t>
            </a:r>
          </a:p>
        </p:txBody>
      </p:sp>
    </p:spTree>
    <p:extLst>
      <p:ext uri="{BB962C8B-B14F-4D97-AF65-F5344CB8AC3E}">
        <p14:creationId xmlns:p14="http://schemas.microsoft.com/office/powerpoint/2010/main" val="325538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of HLP 4: Use Multiple sources of information to develop a comprehensive understanding of a student's strengths and need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112" y="1447800"/>
            <a:ext cx="6581776" cy="3929419"/>
          </a:xfrm>
          <a:prstGeom prst="rect">
            <a:avLst/>
          </a:prstGeom>
        </p:spPr>
      </p:pic>
      <p:sp>
        <p:nvSpPr>
          <p:cNvPr id="4" name="TextBox 3"/>
          <p:cNvSpPr txBox="1"/>
          <p:nvPr/>
        </p:nvSpPr>
        <p:spPr>
          <a:xfrm>
            <a:off x="7161212" y="609600"/>
            <a:ext cx="4825360" cy="461665"/>
          </a:xfrm>
          <a:prstGeom prst="rect">
            <a:avLst/>
          </a:prstGeom>
          <a:noFill/>
        </p:spPr>
        <p:txBody>
          <a:bodyPr wrap="none" rtlCol="0">
            <a:spAutoFit/>
          </a:bodyPr>
          <a:lstStyle/>
          <a:p>
            <a:r>
              <a:rPr lang="en-US" sz="2400" dirty="0"/>
              <a:t>Sample activities and experiences:</a:t>
            </a:r>
          </a:p>
        </p:txBody>
      </p:sp>
      <p:sp>
        <p:nvSpPr>
          <p:cNvPr id="5" name="TextBox 4"/>
          <p:cNvSpPr txBox="1"/>
          <p:nvPr/>
        </p:nvSpPr>
        <p:spPr>
          <a:xfrm>
            <a:off x="7618412" y="1284972"/>
            <a:ext cx="4191000" cy="4708981"/>
          </a:xfrm>
          <a:prstGeom prst="rect">
            <a:avLst/>
          </a:prstGeom>
          <a:noFill/>
        </p:spPr>
        <p:txBody>
          <a:bodyPr wrap="square" rtlCol="0">
            <a:spAutoFit/>
          </a:bodyPr>
          <a:lstStyle/>
          <a:p>
            <a:pPr marL="285750" indent="-285750">
              <a:buFont typeface="Arial" charset="0"/>
              <a:buChar char="•"/>
            </a:pPr>
            <a:r>
              <a:rPr lang="en-US" sz="2000" dirty="0"/>
              <a:t>Identify appropriate measures from multiple sources </a:t>
            </a:r>
          </a:p>
          <a:p>
            <a:endParaRPr lang="en-US" sz="2000" dirty="0"/>
          </a:p>
          <a:p>
            <a:pPr marL="285750" indent="-285750">
              <a:buFont typeface="Arial" charset="0"/>
              <a:buChar char="•"/>
            </a:pPr>
            <a:r>
              <a:rPr lang="en-US" sz="2000" dirty="0"/>
              <a:t>Analyze real student data related to the creation of a lesson or unit </a:t>
            </a:r>
          </a:p>
          <a:p>
            <a:endParaRPr lang="en-US" sz="2000" dirty="0"/>
          </a:p>
          <a:p>
            <a:pPr marL="285750" indent="-285750">
              <a:buFont typeface="Arial" charset="0"/>
              <a:buChar char="•"/>
            </a:pPr>
            <a:r>
              <a:rPr lang="en-US" sz="2000" dirty="0"/>
              <a:t>Use real and simulated case studies of students to create learner profiles using assessment data </a:t>
            </a:r>
          </a:p>
          <a:p>
            <a:endParaRPr lang="en-US" sz="2000" dirty="0"/>
          </a:p>
          <a:p>
            <a:pPr marL="285750" indent="-285750">
              <a:buFont typeface="Arial" charset="0"/>
              <a:buChar char="•"/>
            </a:pPr>
            <a:r>
              <a:rPr lang="en-US" sz="2000" dirty="0"/>
              <a:t>Use Examples and Non-Examples to reflect culture and language challenges </a:t>
            </a:r>
          </a:p>
        </p:txBody>
      </p:sp>
      <p:sp>
        <p:nvSpPr>
          <p:cNvPr id="2" name="TextBox 1"/>
          <p:cNvSpPr txBox="1"/>
          <p:nvPr/>
        </p:nvSpPr>
        <p:spPr>
          <a:xfrm>
            <a:off x="912812" y="5715000"/>
            <a:ext cx="6048376" cy="461665"/>
          </a:xfrm>
          <a:prstGeom prst="rect">
            <a:avLst/>
          </a:prstGeom>
          <a:noFill/>
        </p:spPr>
        <p:txBody>
          <a:bodyPr wrap="square" rtlCol="0">
            <a:spAutoFit/>
          </a:bodyPr>
          <a:lstStyle/>
          <a:p>
            <a:r>
              <a:rPr lang="en-US" sz="2400" dirty="0" err="1"/>
              <a:t>McLeskey</a:t>
            </a:r>
            <a:r>
              <a:rPr lang="en-US" sz="2400" dirty="0"/>
              <a:t>, et al. 2017; CEEDAR Center</a:t>
            </a:r>
          </a:p>
        </p:txBody>
      </p:sp>
    </p:spTree>
    <p:extLst>
      <p:ext uri="{BB962C8B-B14F-4D97-AF65-F5344CB8AC3E}">
        <p14:creationId xmlns:p14="http://schemas.microsoft.com/office/powerpoint/2010/main" val="136712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of HLP5: Interpret and communicate assessment information with stakeholders to collaboratively design and implement educational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2" y="1447800"/>
            <a:ext cx="6781800" cy="3449083"/>
          </a:xfrm>
          <a:prstGeom prst="rect">
            <a:avLst/>
          </a:prstGeom>
        </p:spPr>
        <p:style>
          <a:lnRef idx="1">
            <a:schemeClr val="accent1"/>
          </a:lnRef>
          <a:fillRef idx="2">
            <a:schemeClr val="accent1"/>
          </a:fillRef>
          <a:effectRef idx="1">
            <a:schemeClr val="accent1"/>
          </a:effectRef>
          <a:fontRef idx="minor">
            <a:schemeClr val="dk1"/>
          </a:fontRef>
        </p:style>
      </p:pic>
      <p:sp>
        <p:nvSpPr>
          <p:cNvPr id="5" name="TextBox 4"/>
          <p:cNvSpPr txBox="1"/>
          <p:nvPr/>
        </p:nvSpPr>
        <p:spPr>
          <a:xfrm>
            <a:off x="7161212" y="609600"/>
            <a:ext cx="4825360" cy="461665"/>
          </a:xfrm>
          <a:prstGeom prst="rect">
            <a:avLst/>
          </a:prstGeom>
          <a:noFill/>
        </p:spPr>
        <p:txBody>
          <a:bodyPr wrap="none" rtlCol="0">
            <a:spAutoFit/>
          </a:bodyPr>
          <a:lstStyle/>
          <a:p>
            <a:r>
              <a:rPr lang="en-US" sz="2400" dirty="0"/>
              <a:t>Sample activities and experiences:</a:t>
            </a:r>
          </a:p>
        </p:txBody>
      </p:sp>
      <p:sp>
        <p:nvSpPr>
          <p:cNvPr id="6" name="TextBox 5"/>
          <p:cNvSpPr txBox="1"/>
          <p:nvPr/>
        </p:nvSpPr>
        <p:spPr>
          <a:xfrm>
            <a:off x="7466012" y="1283018"/>
            <a:ext cx="4572000" cy="4401205"/>
          </a:xfrm>
          <a:prstGeom prst="rect">
            <a:avLst/>
          </a:prstGeom>
          <a:noFill/>
        </p:spPr>
        <p:txBody>
          <a:bodyPr wrap="square" rtlCol="0">
            <a:spAutoFit/>
          </a:bodyPr>
          <a:lstStyle/>
          <a:p>
            <a:pPr marL="285750" indent="-285750">
              <a:buFont typeface="Arial" charset="0"/>
              <a:buChar char="•"/>
            </a:pPr>
            <a:r>
              <a:rPr lang="en-US" sz="2000" dirty="0"/>
              <a:t>Observe IEP meetings where data is discussed </a:t>
            </a:r>
          </a:p>
          <a:p>
            <a:endParaRPr lang="en-US" sz="2000" dirty="0"/>
          </a:p>
          <a:p>
            <a:pPr marL="285750" indent="-285750">
              <a:buFont typeface="Arial" charset="0"/>
              <a:buChar char="•"/>
            </a:pPr>
            <a:r>
              <a:rPr lang="en-US" sz="2000" dirty="0"/>
              <a:t>Role play the interpretation of assessment information with different stakeholders </a:t>
            </a:r>
          </a:p>
          <a:p>
            <a:endParaRPr lang="en-US" sz="2000" dirty="0"/>
          </a:p>
          <a:p>
            <a:pPr marL="285750" indent="-285750">
              <a:buFont typeface="Arial" charset="0"/>
              <a:buChar char="•"/>
            </a:pPr>
            <a:r>
              <a:rPr lang="en-US" sz="2000" dirty="0"/>
              <a:t>Generate questions parents or other key stakeholders may ask </a:t>
            </a:r>
          </a:p>
          <a:p>
            <a:endParaRPr lang="en-US" sz="2000" dirty="0"/>
          </a:p>
          <a:p>
            <a:pPr marL="285750" indent="-285750">
              <a:buFont typeface="Arial" charset="0"/>
              <a:buChar char="•"/>
            </a:pPr>
            <a:r>
              <a:rPr lang="en-US" sz="2000" dirty="0"/>
              <a:t>Create a case study of 3 different families from different backgrounds and how culture and language changes a meeting</a:t>
            </a:r>
          </a:p>
        </p:txBody>
      </p:sp>
      <p:sp>
        <p:nvSpPr>
          <p:cNvPr id="4" name="TextBox 3"/>
          <p:cNvSpPr txBox="1"/>
          <p:nvPr/>
        </p:nvSpPr>
        <p:spPr>
          <a:xfrm>
            <a:off x="912812" y="5715000"/>
            <a:ext cx="6048376" cy="461665"/>
          </a:xfrm>
          <a:prstGeom prst="rect">
            <a:avLst/>
          </a:prstGeom>
          <a:noFill/>
        </p:spPr>
        <p:txBody>
          <a:bodyPr wrap="square" rtlCol="0">
            <a:spAutoFit/>
          </a:bodyPr>
          <a:lstStyle/>
          <a:p>
            <a:r>
              <a:rPr lang="en-US" sz="2400" dirty="0" err="1"/>
              <a:t>McLeskey</a:t>
            </a:r>
            <a:r>
              <a:rPr lang="en-US" sz="2400" dirty="0"/>
              <a:t>, et al. 2017; CEEDAR Center</a:t>
            </a:r>
          </a:p>
        </p:txBody>
      </p:sp>
    </p:spTree>
    <p:extLst>
      <p:ext uri="{BB962C8B-B14F-4D97-AF65-F5344CB8AC3E}">
        <p14:creationId xmlns:p14="http://schemas.microsoft.com/office/powerpoint/2010/main" val="166818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 image of HLP6: Use student assessment data, analyze instructional practices, and make necessary adjustments that improve student outcom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2" y="1270131"/>
            <a:ext cx="6629400" cy="4023401"/>
          </a:xfrm>
          <a:prstGeom prst="rect">
            <a:avLst/>
          </a:prstGeom>
        </p:spPr>
      </p:pic>
      <p:sp>
        <p:nvSpPr>
          <p:cNvPr id="5" name="TextBox 4"/>
          <p:cNvSpPr txBox="1"/>
          <p:nvPr/>
        </p:nvSpPr>
        <p:spPr>
          <a:xfrm>
            <a:off x="7161212" y="609600"/>
            <a:ext cx="4825360" cy="461665"/>
          </a:xfrm>
          <a:prstGeom prst="rect">
            <a:avLst/>
          </a:prstGeom>
          <a:noFill/>
        </p:spPr>
        <p:txBody>
          <a:bodyPr wrap="none" rtlCol="0">
            <a:spAutoFit/>
          </a:bodyPr>
          <a:lstStyle/>
          <a:p>
            <a:r>
              <a:rPr lang="en-US" sz="2400" dirty="0"/>
              <a:t>Sample activities and experiences:</a:t>
            </a:r>
          </a:p>
        </p:txBody>
      </p:sp>
      <p:sp>
        <p:nvSpPr>
          <p:cNvPr id="7" name="TextBox 6"/>
          <p:cNvSpPr txBox="1"/>
          <p:nvPr/>
        </p:nvSpPr>
        <p:spPr>
          <a:xfrm>
            <a:off x="7618412" y="1287548"/>
            <a:ext cx="3886200" cy="2554545"/>
          </a:xfrm>
          <a:prstGeom prst="rect">
            <a:avLst/>
          </a:prstGeom>
          <a:noFill/>
        </p:spPr>
        <p:txBody>
          <a:bodyPr wrap="square" rtlCol="0">
            <a:spAutoFit/>
          </a:bodyPr>
          <a:lstStyle/>
          <a:p>
            <a:pPr marL="285750" indent="-285750">
              <a:buFont typeface="Arial" charset="0"/>
              <a:buChar char="•"/>
            </a:pPr>
            <a:r>
              <a:rPr lang="en-US" sz="2000" dirty="0"/>
              <a:t>Identify learning goals that are being met and not met </a:t>
            </a:r>
          </a:p>
          <a:p>
            <a:endParaRPr lang="en-US" sz="2000" dirty="0"/>
          </a:p>
          <a:p>
            <a:pPr marL="285750" indent="-285750">
              <a:buFont typeface="Arial" charset="0"/>
              <a:buChar char="•"/>
            </a:pPr>
            <a:r>
              <a:rPr lang="en-US" sz="2000" dirty="0"/>
              <a:t>Create lessons using student data </a:t>
            </a:r>
          </a:p>
          <a:p>
            <a:endParaRPr lang="en-US" sz="2000" dirty="0"/>
          </a:p>
          <a:p>
            <a:pPr marL="285750" indent="-285750">
              <a:buFont typeface="Arial" charset="0"/>
              <a:buChar char="•"/>
            </a:pPr>
            <a:r>
              <a:rPr lang="en-US" sz="2000" dirty="0"/>
              <a:t>Generate opportunities for ongoing assessment </a:t>
            </a:r>
          </a:p>
        </p:txBody>
      </p:sp>
      <p:sp>
        <p:nvSpPr>
          <p:cNvPr id="4" name="TextBox 3"/>
          <p:cNvSpPr txBox="1"/>
          <p:nvPr/>
        </p:nvSpPr>
        <p:spPr>
          <a:xfrm>
            <a:off x="912812" y="5715000"/>
            <a:ext cx="6048376" cy="461665"/>
          </a:xfrm>
          <a:prstGeom prst="rect">
            <a:avLst/>
          </a:prstGeom>
          <a:noFill/>
        </p:spPr>
        <p:txBody>
          <a:bodyPr wrap="square" rtlCol="0">
            <a:spAutoFit/>
          </a:bodyPr>
          <a:lstStyle/>
          <a:p>
            <a:r>
              <a:rPr lang="en-US" sz="2400" dirty="0" err="1"/>
              <a:t>McLeskey</a:t>
            </a:r>
            <a:r>
              <a:rPr lang="en-US" sz="2400" dirty="0"/>
              <a:t>, et al. 2017; CEEDAR Center</a:t>
            </a:r>
          </a:p>
        </p:txBody>
      </p:sp>
    </p:spTree>
    <p:extLst>
      <p:ext uri="{BB962C8B-B14F-4D97-AF65-F5344CB8AC3E}">
        <p14:creationId xmlns:p14="http://schemas.microsoft.com/office/powerpoint/2010/main" val="578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522414" y="457200"/>
            <a:ext cx="9601200" cy="1752600"/>
          </a:xfrm>
        </p:spPr>
        <p:txBody>
          <a:bodyPr>
            <a:normAutofit fontScale="90000"/>
          </a:bodyPr>
          <a:lstStyle/>
          <a:p>
            <a:r>
              <a:rPr lang="en-US" b="1" dirty="0"/>
              <a:t>Goal of this session: </a:t>
            </a:r>
            <a:br>
              <a:rPr lang="en-US" b="1" dirty="0"/>
            </a:br>
            <a:r>
              <a:rPr lang="en-US" dirty="0"/>
              <a:t>To provide a conceptual framework for understanding feedback, a high leverage practice, included in the Assessment Domain…</a:t>
            </a:r>
          </a:p>
        </p:txBody>
      </p:sp>
      <p:sp>
        <p:nvSpPr>
          <p:cNvPr id="14" name="Content Placeholder 2"/>
          <p:cNvSpPr>
            <a:spLocks noGrp="1"/>
          </p:cNvSpPr>
          <p:nvPr>
            <p:ph idx="1"/>
          </p:nvPr>
        </p:nvSpPr>
        <p:spPr>
          <a:xfrm>
            <a:off x="1522414" y="2819400"/>
            <a:ext cx="9601200" cy="3200400"/>
          </a:xfrm>
        </p:spPr>
        <p:txBody>
          <a:bodyPr/>
          <a:lstStyle/>
          <a:p>
            <a:r>
              <a:rPr lang="en-US" sz="2800" dirty="0"/>
              <a:t>Feedback defined</a:t>
            </a:r>
          </a:p>
          <a:p>
            <a:r>
              <a:rPr lang="en-US" sz="2800" dirty="0"/>
              <a:t>Types of feedback associated with effectiveness</a:t>
            </a:r>
          </a:p>
          <a:p>
            <a:r>
              <a:rPr lang="en-US" sz="2800" dirty="0"/>
              <a:t>Strategies to support students’ use of feedback to enhance learning</a:t>
            </a:r>
          </a:p>
          <a:p>
            <a:r>
              <a:rPr lang="en-US" sz="2800" dirty="0"/>
              <a:t>Quality feedback - a critical component of assessment reform</a:t>
            </a:r>
          </a:p>
          <a:p>
            <a:endParaRPr lang="en-US" dirty="0"/>
          </a:p>
        </p:txBody>
      </p:sp>
    </p:spTree>
    <p:extLst>
      <p:ext uri="{BB962C8B-B14F-4D97-AF65-F5344CB8AC3E}">
        <p14:creationId xmlns:p14="http://schemas.microsoft.com/office/powerpoint/2010/main" val="412428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t>Feedback defined</a:t>
            </a:r>
          </a:p>
        </p:txBody>
      </p:sp>
      <p:sp>
        <p:nvSpPr>
          <p:cNvPr id="3" name="Text Placeholder 2"/>
          <p:cNvSpPr>
            <a:spLocks noGrp="1"/>
          </p:cNvSpPr>
          <p:nvPr>
            <p:ph type="body" idx="1"/>
          </p:nvPr>
        </p:nvSpPr>
        <p:spPr/>
        <p:txBody>
          <a:bodyPr>
            <a:normAutofit/>
          </a:bodyPr>
          <a:lstStyle/>
          <a:p>
            <a:r>
              <a:rPr lang="en-US" sz="3600" dirty="0"/>
              <a:t>What is feedback?</a:t>
            </a:r>
          </a:p>
        </p:txBody>
      </p:sp>
    </p:spTree>
    <p:extLst>
      <p:ext uri="{BB962C8B-B14F-4D97-AF65-F5344CB8AC3E}">
        <p14:creationId xmlns:p14="http://schemas.microsoft.com/office/powerpoint/2010/main" val="420751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TM02892315[[fn=Wisp]]</Template>
  <TotalTime>612</TotalTime>
  <Words>2202</Words>
  <Application>Microsoft Macintosh PowerPoint</Application>
  <PresentationFormat>Custom</PresentationFormat>
  <Paragraphs>216</Paragraphs>
  <Slides>27</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ＭＳ Ｐゴシック</vt:lpstr>
      <vt:lpstr>Arial</vt:lpstr>
      <vt:lpstr>Calibri</vt:lpstr>
      <vt:lpstr>Palatino Linotype</vt:lpstr>
      <vt:lpstr>Watercolor_16x9</vt:lpstr>
      <vt:lpstr>HLP Component: Assessment The Gift of Feedback and Guidance to Support Student Learning</vt:lpstr>
      <vt:lpstr>PowerPoint Presentation</vt:lpstr>
      <vt:lpstr>PowerPoint Presentation</vt:lpstr>
      <vt:lpstr>HLPs: Assessment </vt:lpstr>
      <vt:lpstr>PowerPoint Presentation</vt:lpstr>
      <vt:lpstr>PowerPoint Presentation</vt:lpstr>
      <vt:lpstr>PowerPoint Presentation</vt:lpstr>
      <vt:lpstr>Goal of this session:  To provide a conceptual framework for understanding feedback, a high leverage practice, included in the Assessment Domain…</vt:lpstr>
      <vt:lpstr>Feedback defined</vt:lpstr>
      <vt:lpstr>High Leverage Practice #8 &amp; #22:  Providing Positive and Constructive Feedback to Guide Students’ Learning and Behavior </vt:lpstr>
      <vt:lpstr>High Leverage Practices Crosswalk</vt:lpstr>
      <vt:lpstr>Types of Feedback</vt:lpstr>
      <vt:lpstr>Types of feedback associated with effectiveness</vt:lpstr>
      <vt:lpstr>Strategies to Support Students’ Use of Feedback </vt:lpstr>
      <vt:lpstr> Strategies to support students’ use of feedback to enhance learning</vt:lpstr>
      <vt:lpstr> Strategies to support feedback use to enhance student learning</vt:lpstr>
      <vt:lpstr>Quality Feedback &amp; Assessment Reform</vt:lpstr>
      <vt:lpstr>Quality Feedback – a Critical Component of Assessment Reform</vt:lpstr>
      <vt:lpstr>Implications for Teacher Preparation</vt:lpstr>
      <vt:lpstr>Incorporate a conceptual framework for understanding feedback, a high leverage practice…</vt:lpstr>
      <vt:lpstr>Coursework and Clinical Experiences</vt:lpstr>
      <vt:lpstr>edTPA Rubric 12: Providing Feedback to Guide Further Learning </vt:lpstr>
      <vt:lpstr>edTPA Rubric 13: Student Understanding and  Use of Feedback</vt:lpstr>
      <vt:lpstr>Guiding Questions</vt:lpstr>
      <vt:lpstr>Sharing final thoughts</vt:lpstr>
      <vt:lpstr>References</vt:lpstr>
      <vt:lpstr>Questions?</vt:lpstr>
    </vt:vector>
  </TitlesOfParts>
  <Company>Georgia State University</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Gift of Feedback and Guidance to Support Student Learning</dc:title>
  <dc:creator>Carla Lynn Tanguay</dc:creator>
  <cp:lastModifiedBy>Hudson,Andrew D</cp:lastModifiedBy>
  <cp:revision>150</cp:revision>
  <cp:lastPrinted>2018-06-19T17:59:50Z</cp:lastPrinted>
  <dcterms:created xsi:type="dcterms:W3CDTF">2018-06-13T17:31:37Z</dcterms:created>
  <dcterms:modified xsi:type="dcterms:W3CDTF">2018-06-21T16:09:26Z</dcterms:modified>
</cp:coreProperties>
</file>