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347" r:id="rId3"/>
    <p:sldId id="338" r:id="rId4"/>
    <p:sldId id="339" r:id="rId5"/>
    <p:sldId id="364" r:id="rId6"/>
    <p:sldId id="352" r:id="rId7"/>
    <p:sldId id="353" r:id="rId8"/>
    <p:sldId id="354" r:id="rId9"/>
    <p:sldId id="355" r:id="rId10"/>
    <p:sldId id="356" r:id="rId11"/>
    <p:sldId id="357" r:id="rId12"/>
    <p:sldId id="358" r:id="rId13"/>
    <p:sldId id="359" r:id="rId14"/>
    <p:sldId id="360" r:id="rId15"/>
    <p:sldId id="361" r:id="rId16"/>
    <p:sldId id="362" r:id="rId17"/>
    <p:sldId id="366" r:id="rId18"/>
    <p:sldId id="367" r:id="rId19"/>
    <p:sldId id="365" r:id="rId20"/>
    <p:sldId id="344" r:id="rId21"/>
    <p:sldId id="345" r:id="rId22"/>
    <p:sldId id="340" r:id="rId23"/>
    <p:sldId id="346" r:id="rId24"/>
    <p:sldId id="369" r:id="rId25"/>
    <p:sldId id="348" r:id="rId26"/>
    <p:sldId id="349" r:id="rId27"/>
    <p:sldId id="371" r:id="rId28"/>
    <p:sldId id="372" r:id="rId29"/>
    <p:sldId id="385" r:id="rId30"/>
    <p:sldId id="321" r:id="rId31"/>
    <p:sldId id="322" r:id="rId32"/>
    <p:sldId id="323" r:id="rId33"/>
    <p:sldId id="370" r:id="rId34"/>
    <p:sldId id="373" r:id="rId35"/>
    <p:sldId id="386" r:id="rId36"/>
    <p:sldId id="374" r:id="rId37"/>
    <p:sldId id="375" r:id="rId38"/>
    <p:sldId id="388" r:id="rId39"/>
    <p:sldId id="376" r:id="rId40"/>
    <p:sldId id="377" r:id="rId41"/>
    <p:sldId id="378" r:id="rId42"/>
    <p:sldId id="380" r:id="rId43"/>
    <p:sldId id="298" r:id="rId44"/>
    <p:sldId id="381" r:id="rId45"/>
    <p:sldId id="382" r:id="rId46"/>
    <p:sldId id="383" r:id="rId47"/>
    <p:sldId id="384" r:id="rId48"/>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iley, Tessie" initials="BT" lastIdx="1" clrIdx="0"/>
  <p:cmAuthor id="2" name="Sacco, Helen" initials="SH" lastIdx="2" clrIdx="1">
    <p:extLst/>
  </p:cmAuthor>
  <p:cmAuthor id="3" name="Kelly Randall" initials="KR" lastIdx="1" clrIdx="2">
    <p:extLst>
      <p:ext uri="{19B8F6BF-5375-455C-9EA6-DF929625EA0E}">
        <p15:presenceInfo xmlns:p15="http://schemas.microsoft.com/office/powerpoint/2012/main" userId="23f6efbf334a2fe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6BE478"/>
    <a:srgbClr val="E475E4"/>
    <a:srgbClr val="0061AF"/>
    <a:srgbClr val="0C788E"/>
    <a:srgbClr val="025198"/>
    <a:srgbClr val="000099"/>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74530" autoAdjust="0"/>
  </p:normalViewPr>
  <p:slideViewPr>
    <p:cSldViewPr>
      <p:cViewPr varScale="1">
        <p:scale>
          <a:sx n="80" d="100"/>
          <a:sy n="80" d="100"/>
        </p:scale>
        <p:origin x="776" y="184"/>
      </p:cViewPr>
      <p:guideLst>
        <p:guide orient="horz" pos="2160"/>
        <p:guide pos="2880"/>
      </p:guideLst>
    </p:cSldViewPr>
  </p:slideViewPr>
  <p:outlineViewPr>
    <p:cViewPr>
      <p:scale>
        <a:sx n="33" d="100"/>
        <a:sy n="33" d="100"/>
      </p:scale>
      <p:origin x="0" y="-4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811" y="3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0DC6EFB-12B3-4C6F-BD84-FB9E21F4250C}"/>
    <pc:docChg chg="modSld">
      <pc:chgData name="" userId="" providerId="" clId="Web-{A0DC6EFB-12B3-4C6F-BD84-FB9E21F4250C}" dt="2018-05-15T02:17:28.303" v="124" actId="20577"/>
      <pc:docMkLst>
        <pc:docMk/>
      </pc:docMkLst>
      <pc:sldChg chg="modSp">
        <pc:chgData name="" userId="" providerId="" clId="Web-{A0DC6EFB-12B3-4C6F-BD84-FB9E21F4250C}" dt="2018-05-15T02:17:27.600" v="122" actId="20577"/>
        <pc:sldMkLst>
          <pc:docMk/>
          <pc:sldMk cId="0" sldId="298"/>
        </pc:sldMkLst>
        <pc:spChg chg="mod">
          <ac:chgData name="" userId="" providerId="" clId="Web-{A0DC6EFB-12B3-4C6F-BD84-FB9E21F4250C}" dt="2018-05-15T02:17:27.600" v="122" actId="20577"/>
          <ac:spMkLst>
            <pc:docMk/>
            <pc:sldMk cId="0" sldId="298"/>
            <ac:spMk id="90115" creationId="{00000000-0000-0000-0000-000000000000}"/>
          </ac:spMkLst>
        </pc:spChg>
      </pc:sldChg>
      <pc:sldChg chg="modSp">
        <pc:chgData name="" userId="" providerId="" clId="Web-{A0DC6EFB-12B3-4C6F-BD84-FB9E21F4250C}" dt="2018-05-15T02:16:27.241" v="88" actId="20577"/>
        <pc:sldMkLst>
          <pc:docMk/>
          <pc:sldMk cId="0" sldId="321"/>
        </pc:sldMkLst>
        <pc:spChg chg="mod">
          <ac:chgData name="" userId="" providerId="" clId="Web-{A0DC6EFB-12B3-4C6F-BD84-FB9E21F4250C}" dt="2018-05-15T02:16:27.241" v="88" actId="20577"/>
          <ac:spMkLst>
            <pc:docMk/>
            <pc:sldMk cId="0" sldId="321"/>
            <ac:spMk id="68612" creationId="{00000000-0000-0000-0000-000000000000}"/>
          </ac:spMkLst>
        </pc:spChg>
      </pc:sldChg>
      <pc:sldChg chg="modSp modNotes">
        <pc:chgData name="" userId="" providerId="" clId="Web-{A0DC6EFB-12B3-4C6F-BD84-FB9E21F4250C}" dt="2018-05-15T02:16:34.429" v="92" actId="20577"/>
        <pc:sldMkLst>
          <pc:docMk/>
          <pc:sldMk cId="0" sldId="322"/>
        </pc:sldMkLst>
        <pc:spChg chg="mod">
          <ac:chgData name="" userId="" providerId="" clId="Web-{A0DC6EFB-12B3-4C6F-BD84-FB9E21F4250C}" dt="2018-05-15T02:16:34.429" v="92" actId="20577"/>
          <ac:spMkLst>
            <pc:docMk/>
            <pc:sldMk cId="0" sldId="322"/>
            <ac:spMk id="70660" creationId="{00000000-0000-0000-0000-000000000000}"/>
          </ac:spMkLst>
        </pc:spChg>
      </pc:sldChg>
      <pc:sldChg chg="modSp modNotes">
        <pc:chgData name="" userId="" providerId="" clId="Web-{A0DC6EFB-12B3-4C6F-BD84-FB9E21F4250C}" dt="2018-05-15T02:15:39.695" v="60" actId="20577"/>
        <pc:sldMkLst>
          <pc:docMk/>
          <pc:sldMk cId="0" sldId="344"/>
        </pc:sldMkLst>
        <pc:spChg chg="mod">
          <ac:chgData name="" userId="" providerId="" clId="Web-{A0DC6EFB-12B3-4C6F-BD84-FB9E21F4250C}" dt="2018-05-15T02:15:39.695" v="60" actId="20577"/>
          <ac:spMkLst>
            <pc:docMk/>
            <pc:sldMk cId="0" sldId="344"/>
            <ac:spMk id="51203" creationId="{00000000-0000-0000-0000-000000000000}"/>
          </ac:spMkLst>
        </pc:spChg>
      </pc:sldChg>
      <pc:sldChg chg="modSp">
        <pc:chgData name="" userId="" providerId="" clId="Web-{A0DC6EFB-12B3-4C6F-BD84-FB9E21F4250C}" dt="2018-05-15T02:15:51.398" v="65" actId="20577"/>
        <pc:sldMkLst>
          <pc:docMk/>
          <pc:sldMk cId="0" sldId="346"/>
        </pc:sldMkLst>
        <pc:spChg chg="mod">
          <ac:chgData name="" userId="" providerId="" clId="Web-{A0DC6EFB-12B3-4C6F-BD84-FB9E21F4250C}" dt="2018-05-15T02:15:51.398" v="65" actId="20577"/>
          <ac:spMkLst>
            <pc:docMk/>
            <pc:sldMk cId="0" sldId="346"/>
            <ac:spMk id="57347" creationId="{00000000-0000-0000-0000-000000000000}"/>
          </ac:spMkLst>
        </pc:spChg>
      </pc:sldChg>
      <pc:sldChg chg="modSp">
        <pc:chgData name="" userId="" providerId="" clId="Web-{A0DC6EFB-12B3-4C6F-BD84-FB9E21F4250C}" dt="2018-05-15T02:15:59.226" v="70" actId="20577"/>
        <pc:sldMkLst>
          <pc:docMk/>
          <pc:sldMk cId="0" sldId="348"/>
        </pc:sldMkLst>
        <pc:spChg chg="mod">
          <ac:chgData name="" userId="" providerId="" clId="Web-{A0DC6EFB-12B3-4C6F-BD84-FB9E21F4250C}" dt="2018-05-15T02:15:59.226" v="70" actId="20577"/>
          <ac:spMkLst>
            <pc:docMk/>
            <pc:sldMk cId="0" sldId="348"/>
            <ac:spMk id="60420" creationId="{00000000-0000-0000-0000-000000000000}"/>
          </ac:spMkLst>
        </pc:spChg>
      </pc:sldChg>
      <pc:sldChg chg="modSp">
        <pc:chgData name="" userId="" providerId="" clId="Web-{A0DC6EFB-12B3-4C6F-BD84-FB9E21F4250C}" dt="2018-05-15T02:16:05.492" v="75" actId="20577"/>
        <pc:sldMkLst>
          <pc:docMk/>
          <pc:sldMk cId="0" sldId="349"/>
        </pc:sldMkLst>
        <pc:spChg chg="mod">
          <ac:chgData name="" userId="" providerId="" clId="Web-{A0DC6EFB-12B3-4C6F-BD84-FB9E21F4250C}" dt="2018-05-15T02:16:05.492" v="75" actId="20577"/>
          <ac:spMkLst>
            <pc:docMk/>
            <pc:sldMk cId="0" sldId="349"/>
            <ac:spMk id="62469" creationId="{00000000-0000-0000-0000-000000000000}"/>
          </ac:spMkLst>
        </pc:spChg>
      </pc:sldChg>
      <pc:sldChg chg="modNotes">
        <pc:chgData name="" userId="" providerId="" clId="Web-{A0DC6EFB-12B3-4C6F-BD84-FB9E21F4250C}" dt="2018-05-15T02:06:07.800" v="5" actId="20577"/>
        <pc:sldMkLst>
          <pc:docMk/>
          <pc:sldMk cId="0" sldId="358"/>
        </pc:sldMkLst>
      </pc:sldChg>
      <pc:sldChg chg="modNotes">
        <pc:chgData name="" userId="" providerId="" clId="Web-{A0DC6EFB-12B3-4C6F-BD84-FB9E21F4250C}" dt="2018-05-15T02:06:51.659" v="14" actId="20577"/>
        <pc:sldMkLst>
          <pc:docMk/>
          <pc:sldMk cId="0" sldId="359"/>
        </pc:sldMkLst>
      </pc:sldChg>
      <pc:sldChg chg="modSp modNotes">
        <pc:chgData name="" userId="" providerId="" clId="Web-{A0DC6EFB-12B3-4C6F-BD84-FB9E21F4250C}" dt="2018-05-15T02:15:21.493" v="51" actId="20577"/>
        <pc:sldMkLst>
          <pc:docMk/>
          <pc:sldMk cId="0" sldId="360"/>
        </pc:sldMkLst>
        <pc:spChg chg="mod">
          <ac:chgData name="" userId="" providerId="" clId="Web-{A0DC6EFB-12B3-4C6F-BD84-FB9E21F4250C}" dt="2018-05-15T02:15:21.493" v="51" actId="20577"/>
          <ac:spMkLst>
            <pc:docMk/>
            <pc:sldMk cId="0" sldId="360"/>
            <ac:spMk id="39940" creationId="{00000000-0000-0000-0000-000000000000}"/>
          </ac:spMkLst>
        </pc:spChg>
      </pc:sldChg>
      <pc:sldChg chg="modSp modNotes">
        <pc:chgData name="" userId="" providerId="" clId="Web-{A0DC6EFB-12B3-4C6F-BD84-FB9E21F4250C}" dt="2018-05-15T02:15:30.274" v="56" actId="20577"/>
        <pc:sldMkLst>
          <pc:docMk/>
          <pc:sldMk cId="0" sldId="361"/>
        </pc:sldMkLst>
        <pc:spChg chg="mod">
          <ac:chgData name="" userId="" providerId="" clId="Web-{A0DC6EFB-12B3-4C6F-BD84-FB9E21F4250C}" dt="2018-05-15T02:15:30.274" v="56" actId="20577"/>
          <ac:spMkLst>
            <pc:docMk/>
            <pc:sldMk cId="0" sldId="361"/>
            <ac:spMk id="8" creationId="{00000000-0000-0000-0000-000000000000}"/>
          </ac:spMkLst>
        </pc:spChg>
      </pc:sldChg>
      <pc:sldChg chg="modNotes">
        <pc:chgData name="" userId="" providerId="" clId="Web-{A0DC6EFB-12B3-4C6F-BD84-FB9E21F4250C}" dt="2018-05-15T02:07:42.174" v="22" actId="20577"/>
        <pc:sldMkLst>
          <pc:docMk/>
          <pc:sldMk cId="0" sldId="362"/>
        </pc:sldMkLst>
      </pc:sldChg>
      <pc:sldChg chg="modSp">
        <pc:chgData name="" userId="" providerId="" clId="Web-{A0DC6EFB-12B3-4C6F-BD84-FB9E21F4250C}" dt="2018-05-15T02:16:43.663" v="96" actId="20577"/>
        <pc:sldMkLst>
          <pc:docMk/>
          <pc:sldMk cId="0" sldId="370"/>
        </pc:sldMkLst>
        <pc:spChg chg="mod">
          <ac:chgData name="" userId="" providerId="" clId="Web-{A0DC6EFB-12B3-4C6F-BD84-FB9E21F4250C}" dt="2018-05-15T02:16:43.663" v="96" actId="20577"/>
          <ac:spMkLst>
            <pc:docMk/>
            <pc:sldMk cId="0" sldId="370"/>
            <ac:spMk id="74757" creationId="{00000000-0000-0000-0000-000000000000}"/>
          </ac:spMkLst>
        </pc:spChg>
      </pc:sldChg>
      <pc:sldChg chg="modSp">
        <pc:chgData name="" userId="" providerId="" clId="Web-{A0DC6EFB-12B3-4C6F-BD84-FB9E21F4250C}" dt="2018-05-15T02:16:13.148" v="80" actId="20577"/>
        <pc:sldMkLst>
          <pc:docMk/>
          <pc:sldMk cId="0" sldId="371"/>
        </pc:sldMkLst>
        <pc:spChg chg="mod">
          <ac:chgData name="" userId="" providerId="" clId="Web-{A0DC6EFB-12B3-4C6F-BD84-FB9E21F4250C}" dt="2018-05-15T02:16:13.148" v="80" actId="20577"/>
          <ac:spMkLst>
            <pc:docMk/>
            <pc:sldMk cId="0" sldId="371"/>
            <ac:spMk id="64516" creationId="{00000000-0000-0000-0000-000000000000}"/>
          </ac:spMkLst>
        </pc:spChg>
      </pc:sldChg>
      <pc:sldChg chg="modSp modNotes">
        <pc:chgData name="" userId="" providerId="" clId="Web-{A0DC6EFB-12B3-4C6F-BD84-FB9E21F4250C}" dt="2018-05-15T02:16:19.632" v="84" actId="20577"/>
        <pc:sldMkLst>
          <pc:docMk/>
          <pc:sldMk cId="0" sldId="372"/>
        </pc:sldMkLst>
        <pc:spChg chg="mod">
          <ac:chgData name="" userId="" providerId="" clId="Web-{A0DC6EFB-12B3-4C6F-BD84-FB9E21F4250C}" dt="2018-05-15T02:16:19.632" v="84" actId="20577"/>
          <ac:spMkLst>
            <pc:docMk/>
            <pc:sldMk cId="0" sldId="372"/>
            <ac:spMk id="66564" creationId="{00000000-0000-0000-0000-000000000000}"/>
          </ac:spMkLst>
        </pc:spChg>
      </pc:sldChg>
      <pc:sldChg chg="modSp modNotes">
        <pc:chgData name="" userId="" providerId="" clId="Web-{A0DC6EFB-12B3-4C6F-BD84-FB9E21F4250C}" dt="2018-05-15T02:16:49.897" v="100" actId="20577"/>
        <pc:sldMkLst>
          <pc:docMk/>
          <pc:sldMk cId="0" sldId="373"/>
        </pc:sldMkLst>
        <pc:spChg chg="mod">
          <ac:chgData name="" userId="" providerId="" clId="Web-{A0DC6EFB-12B3-4C6F-BD84-FB9E21F4250C}" dt="2018-05-15T02:16:49.897" v="100" actId="20577"/>
          <ac:spMkLst>
            <pc:docMk/>
            <pc:sldMk cId="0" sldId="373"/>
            <ac:spMk id="76804" creationId="{00000000-0000-0000-0000-000000000000}"/>
          </ac:spMkLst>
        </pc:spChg>
      </pc:sldChg>
      <pc:sldChg chg="modSp">
        <pc:chgData name="" userId="" providerId="" clId="Web-{A0DC6EFB-12B3-4C6F-BD84-FB9E21F4250C}" dt="2018-05-15T02:16:56.663" v="102" actId="20577"/>
        <pc:sldMkLst>
          <pc:docMk/>
          <pc:sldMk cId="0" sldId="374"/>
        </pc:sldMkLst>
        <pc:spChg chg="mod">
          <ac:chgData name="" userId="" providerId="" clId="Web-{A0DC6EFB-12B3-4C6F-BD84-FB9E21F4250C}" dt="2018-05-15T02:16:56.663" v="102" actId="20577"/>
          <ac:spMkLst>
            <pc:docMk/>
            <pc:sldMk cId="0" sldId="374"/>
            <ac:spMk id="78852" creationId="{00000000-0000-0000-0000-000000000000}"/>
          </ac:spMkLst>
        </pc:spChg>
      </pc:sldChg>
      <pc:sldChg chg="modSp modNotes">
        <pc:chgData name="" userId="" providerId="" clId="Web-{A0DC6EFB-12B3-4C6F-BD84-FB9E21F4250C}" dt="2018-05-15T02:17:04.069" v="106" actId="20577"/>
        <pc:sldMkLst>
          <pc:docMk/>
          <pc:sldMk cId="0" sldId="375"/>
        </pc:sldMkLst>
        <pc:spChg chg="mod">
          <ac:chgData name="" userId="" providerId="" clId="Web-{A0DC6EFB-12B3-4C6F-BD84-FB9E21F4250C}" dt="2018-05-15T02:17:04.069" v="106" actId="20577"/>
          <ac:spMkLst>
            <pc:docMk/>
            <pc:sldMk cId="0" sldId="375"/>
            <ac:spMk id="80900" creationId="{00000000-0000-0000-0000-000000000000}"/>
          </ac:spMkLst>
        </pc:spChg>
      </pc:sldChg>
      <pc:sldChg chg="modSp">
        <pc:chgData name="" userId="" providerId="" clId="Web-{A0DC6EFB-12B3-4C6F-BD84-FB9E21F4250C}" dt="2018-05-15T02:17:11.397" v="112" actId="20577"/>
        <pc:sldMkLst>
          <pc:docMk/>
          <pc:sldMk cId="0" sldId="376"/>
        </pc:sldMkLst>
        <pc:spChg chg="mod">
          <ac:chgData name="" userId="" providerId="" clId="Web-{A0DC6EFB-12B3-4C6F-BD84-FB9E21F4250C}" dt="2018-05-15T02:17:11.397" v="112" actId="20577"/>
          <ac:spMkLst>
            <pc:docMk/>
            <pc:sldMk cId="0" sldId="376"/>
            <ac:spMk id="82948" creationId="{00000000-0000-0000-0000-000000000000}"/>
          </ac:spMkLst>
        </pc:spChg>
      </pc:sldChg>
      <pc:sldChg chg="modSp modNotes">
        <pc:chgData name="" userId="" providerId="" clId="Web-{A0DC6EFB-12B3-4C6F-BD84-FB9E21F4250C}" dt="2018-05-15T02:17:20.147" v="118" actId="20577"/>
        <pc:sldMkLst>
          <pc:docMk/>
          <pc:sldMk cId="0" sldId="377"/>
        </pc:sldMkLst>
        <pc:spChg chg="mod">
          <ac:chgData name="" userId="" providerId="" clId="Web-{A0DC6EFB-12B3-4C6F-BD84-FB9E21F4250C}" dt="2018-05-15T02:17:20.147" v="118" actId="20577"/>
          <ac:spMkLst>
            <pc:docMk/>
            <pc:sldMk cId="0" sldId="377"/>
            <ac:spMk id="84996" creationId="{00000000-0000-0000-0000-000000000000}"/>
          </ac:spMkLst>
        </pc:spChg>
      </pc:sldChg>
      <pc:sldChg chg="modNotes">
        <pc:chgData name="" userId="" providerId="" clId="Web-{A0DC6EFB-12B3-4C6F-BD84-FB9E21F4250C}" dt="2018-05-15T02:13:19.620" v="38" actId="20577"/>
        <pc:sldMkLst>
          <pc:docMk/>
          <pc:sldMk cId="0" sldId="378"/>
        </pc:sldMkLst>
      </pc:sldChg>
      <pc:sldChg chg="modNotes">
        <pc:chgData name="" userId="" providerId="" clId="Web-{A0DC6EFB-12B3-4C6F-BD84-FB9E21F4250C}" dt="2018-05-15T02:15:03.696" v="48" actId="20577"/>
        <pc:sldMkLst>
          <pc:docMk/>
          <pc:sldMk cId="0" sldId="382"/>
        </pc:sldMkLst>
      </pc:sldChg>
      <pc:sldChg chg="modNotes">
        <pc:chgData name="" userId="" providerId="" clId="Web-{A0DC6EFB-12B3-4C6F-BD84-FB9E21F4250C}" dt="2018-05-15T02:11:23.450" v="30" actId="20577"/>
        <pc:sldMkLst>
          <pc:docMk/>
          <pc:sldMk cId="3553158837" sldId="385"/>
        </pc:sldMkLst>
      </pc:sldChg>
    </pc:docChg>
  </pc:docChgLst>
  <pc:docChgLst>
    <pc:chgData clId="Web-{B2C851FA-A03F-452C-A46A-C7583E152038}"/>
    <pc:docChg chg="modSld">
      <pc:chgData name="" userId="" providerId="" clId="Web-{B2C851FA-A03F-452C-A46A-C7583E152038}" dt="2018-05-06T01:28:15.455" v="1"/>
      <pc:docMkLst>
        <pc:docMk/>
      </pc:docMkLst>
      <pc:sldChg chg="addSp modSp">
        <pc:chgData name="" userId="" providerId="" clId="Web-{B2C851FA-A03F-452C-A46A-C7583E152038}" dt="2018-05-06T01:28:15.455" v="1"/>
        <pc:sldMkLst>
          <pc:docMk/>
          <pc:sldMk cId="0" sldId="360"/>
        </pc:sldMkLst>
        <pc:spChg chg="add mod">
          <ac:chgData name="" userId="" providerId="" clId="Web-{B2C851FA-A03F-452C-A46A-C7583E152038}" dt="2018-05-06T01:28:15.455" v="1"/>
          <ac:spMkLst>
            <pc:docMk/>
            <pc:sldMk cId="0" sldId="360"/>
            <ac:spMk id="2" creationId="{E91FCC8E-1520-486B-A84C-69D71B6853F1}"/>
          </ac:spMkLst>
        </pc:spChg>
      </pc:sldChg>
    </pc:docChg>
  </pc:docChgLst>
  <pc:docChgLst>
    <pc:chgData clId="Web-{3B06A4C1-F28C-41C2-BBEF-B851BBF0E86E}"/>
    <pc:docChg chg="modSld">
      <pc:chgData name="" userId="" providerId="" clId="Web-{3B06A4C1-F28C-41C2-BBEF-B851BBF0E86E}" dt="2018-05-06T01:26:53.438" v="57"/>
      <pc:docMkLst>
        <pc:docMk/>
      </pc:docMkLst>
      <pc:sldChg chg="modSp">
        <pc:chgData name="" userId="" providerId="" clId="Web-{3B06A4C1-F28C-41C2-BBEF-B851BBF0E86E}" dt="2018-05-06T01:22:47.493" v="3"/>
        <pc:sldMkLst>
          <pc:docMk/>
          <pc:sldMk cId="0" sldId="256"/>
        </pc:sldMkLst>
        <pc:spChg chg="mod">
          <ac:chgData name="" userId="" providerId="" clId="Web-{3B06A4C1-F28C-41C2-BBEF-B851BBF0E86E}" dt="2018-05-06T01:22:30.368" v="0"/>
          <ac:spMkLst>
            <pc:docMk/>
            <pc:sldMk cId="0" sldId="256"/>
            <ac:spMk id="14338" creationId="{00000000-0000-0000-0000-000000000000}"/>
          </ac:spMkLst>
        </pc:spChg>
        <pc:spChg chg="mod">
          <ac:chgData name="" userId="" providerId="" clId="Web-{3B06A4C1-F28C-41C2-BBEF-B851BBF0E86E}" dt="2018-05-06T01:22:38.353" v="2"/>
          <ac:spMkLst>
            <pc:docMk/>
            <pc:sldMk cId="0" sldId="256"/>
            <ac:spMk id="14340" creationId="{00000000-0000-0000-0000-000000000000}"/>
          </ac:spMkLst>
        </pc:spChg>
        <pc:spChg chg="mod">
          <ac:chgData name="" userId="" providerId="" clId="Web-{3B06A4C1-F28C-41C2-BBEF-B851BBF0E86E}" dt="2018-05-06T01:22:47.493" v="3"/>
          <ac:spMkLst>
            <pc:docMk/>
            <pc:sldMk cId="0" sldId="256"/>
            <ac:spMk id="14341" creationId="{00000000-0000-0000-0000-000000000000}"/>
          </ac:spMkLst>
        </pc:spChg>
      </pc:sldChg>
      <pc:sldChg chg="modSp">
        <pc:chgData name="" userId="" providerId="" clId="Web-{3B06A4C1-F28C-41C2-BBEF-B851BBF0E86E}" dt="2018-05-06T01:23:12.246" v="8"/>
        <pc:sldMkLst>
          <pc:docMk/>
          <pc:sldMk cId="0" sldId="338"/>
        </pc:sldMkLst>
        <pc:spChg chg="mod">
          <ac:chgData name="" userId="" providerId="" clId="Web-{3B06A4C1-F28C-41C2-BBEF-B851BBF0E86E}" dt="2018-05-06T01:23:12.246" v="8"/>
          <ac:spMkLst>
            <pc:docMk/>
            <pc:sldMk cId="0" sldId="338"/>
            <ac:spMk id="16386" creationId="{00000000-0000-0000-0000-000000000000}"/>
          </ac:spMkLst>
        </pc:spChg>
      </pc:sldChg>
      <pc:sldChg chg="modSp">
        <pc:chgData name="" userId="" providerId="" clId="Web-{3B06A4C1-F28C-41C2-BBEF-B851BBF0E86E}" dt="2018-05-06T01:23:34.497" v="19"/>
        <pc:sldMkLst>
          <pc:docMk/>
          <pc:sldMk cId="0" sldId="339"/>
        </pc:sldMkLst>
        <pc:spChg chg="mod">
          <ac:chgData name="" userId="" providerId="" clId="Web-{3B06A4C1-F28C-41C2-BBEF-B851BBF0E86E}" dt="2018-05-06T01:23:19.981" v="9"/>
          <ac:spMkLst>
            <pc:docMk/>
            <pc:sldMk cId="0" sldId="339"/>
            <ac:spMk id="20482" creationId="{00000000-0000-0000-0000-000000000000}"/>
          </ac:spMkLst>
        </pc:spChg>
        <pc:spChg chg="mod">
          <ac:chgData name="" userId="" providerId="" clId="Web-{3B06A4C1-F28C-41C2-BBEF-B851BBF0E86E}" dt="2018-05-06T01:23:34.497" v="19"/>
          <ac:spMkLst>
            <pc:docMk/>
            <pc:sldMk cId="0" sldId="339"/>
            <ac:spMk id="20483" creationId="{00000000-0000-0000-0000-000000000000}"/>
          </ac:spMkLst>
        </pc:spChg>
      </pc:sldChg>
      <pc:sldChg chg="modSp">
        <pc:chgData name="" userId="" providerId="" clId="Web-{3B06A4C1-F28C-41C2-BBEF-B851BBF0E86E}" dt="2018-05-06T01:22:58.744" v="7"/>
        <pc:sldMkLst>
          <pc:docMk/>
          <pc:sldMk cId="0" sldId="347"/>
        </pc:sldMkLst>
        <pc:spChg chg="mod">
          <ac:chgData name="" userId="" providerId="" clId="Web-{3B06A4C1-F28C-41C2-BBEF-B851BBF0E86E}" dt="2018-05-06T01:22:58.744" v="6"/>
          <ac:spMkLst>
            <pc:docMk/>
            <pc:sldMk cId="0" sldId="347"/>
            <ac:spMk id="16386" creationId="{00000000-0000-0000-0000-000000000000}"/>
          </ac:spMkLst>
        </pc:spChg>
        <pc:spChg chg="mod">
          <ac:chgData name="" userId="" providerId="" clId="Web-{3B06A4C1-F28C-41C2-BBEF-B851BBF0E86E}" dt="2018-05-06T01:22:58.744" v="7"/>
          <ac:spMkLst>
            <pc:docMk/>
            <pc:sldMk cId="0" sldId="347"/>
            <ac:spMk id="16387" creationId="{00000000-0000-0000-0000-000000000000}"/>
          </ac:spMkLst>
        </pc:spChg>
      </pc:sldChg>
      <pc:sldChg chg="delSp modSp">
        <pc:chgData name="" userId="" providerId="" clId="Web-{3B06A4C1-F28C-41C2-BBEF-B851BBF0E86E}" dt="2018-05-06T01:24:03.514" v="22"/>
        <pc:sldMkLst>
          <pc:docMk/>
          <pc:sldMk cId="0" sldId="352"/>
        </pc:sldMkLst>
        <pc:spChg chg="mod">
          <ac:chgData name="" userId="" providerId="" clId="Web-{3B06A4C1-F28C-41C2-BBEF-B851BBF0E86E}" dt="2018-05-06T01:24:03.514" v="22"/>
          <ac:spMkLst>
            <pc:docMk/>
            <pc:sldMk cId="0" sldId="352"/>
            <ac:spMk id="4" creationId="{00000000-0000-0000-0000-000000000000}"/>
          </ac:spMkLst>
        </pc:spChg>
        <pc:spChg chg="del">
          <ac:chgData name="" userId="" providerId="" clId="Web-{3B06A4C1-F28C-41C2-BBEF-B851BBF0E86E}" dt="2018-05-06T01:23:59.421" v="21"/>
          <ac:spMkLst>
            <pc:docMk/>
            <pc:sldMk cId="0" sldId="352"/>
            <ac:spMk id="24579" creationId="{00000000-0000-0000-0000-000000000000}"/>
          </ac:spMkLst>
        </pc:spChg>
      </pc:sldChg>
      <pc:sldChg chg="modSp">
        <pc:chgData name="" userId="" providerId="" clId="Web-{3B06A4C1-F28C-41C2-BBEF-B851BBF0E86E}" dt="2018-05-06T01:24:13.702" v="24"/>
        <pc:sldMkLst>
          <pc:docMk/>
          <pc:sldMk cId="0" sldId="353"/>
        </pc:sldMkLst>
        <pc:spChg chg="mod">
          <ac:chgData name="" userId="" providerId="" clId="Web-{3B06A4C1-F28C-41C2-BBEF-B851BBF0E86E}" dt="2018-05-06T01:24:13.686" v="23"/>
          <ac:spMkLst>
            <pc:docMk/>
            <pc:sldMk cId="0" sldId="353"/>
            <ac:spMk id="2" creationId="{00000000-0000-0000-0000-000000000000}"/>
          </ac:spMkLst>
        </pc:spChg>
        <pc:spChg chg="mod">
          <ac:chgData name="" userId="" providerId="" clId="Web-{3B06A4C1-F28C-41C2-BBEF-B851BBF0E86E}" dt="2018-05-06T01:24:13.702" v="24"/>
          <ac:spMkLst>
            <pc:docMk/>
            <pc:sldMk cId="0" sldId="353"/>
            <ac:spMk id="25603" creationId="{00000000-0000-0000-0000-000000000000}"/>
          </ac:spMkLst>
        </pc:spChg>
      </pc:sldChg>
      <pc:sldChg chg="modSp">
        <pc:chgData name="" userId="" providerId="" clId="Web-{3B06A4C1-F28C-41C2-BBEF-B851BBF0E86E}" dt="2018-05-06T01:24:55.953" v="34"/>
        <pc:sldMkLst>
          <pc:docMk/>
          <pc:sldMk cId="0" sldId="354"/>
        </pc:sldMkLst>
        <pc:spChg chg="mod">
          <ac:chgData name="" userId="" providerId="" clId="Web-{3B06A4C1-F28C-41C2-BBEF-B851BBF0E86E}" dt="2018-05-06T01:24:37.656" v="25"/>
          <ac:spMkLst>
            <pc:docMk/>
            <pc:sldMk cId="0" sldId="354"/>
            <ac:spMk id="27650" creationId="{00000000-0000-0000-0000-000000000000}"/>
          </ac:spMkLst>
        </pc:spChg>
        <pc:spChg chg="mod">
          <ac:chgData name="" userId="" providerId="" clId="Web-{3B06A4C1-F28C-41C2-BBEF-B851BBF0E86E}" dt="2018-05-06T01:24:55.953" v="34"/>
          <ac:spMkLst>
            <pc:docMk/>
            <pc:sldMk cId="0" sldId="354"/>
            <ac:spMk id="27651" creationId="{00000000-0000-0000-0000-000000000000}"/>
          </ac:spMkLst>
        </pc:spChg>
      </pc:sldChg>
      <pc:sldChg chg="modSp">
        <pc:chgData name="" userId="" providerId="" clId="Web-{3B06A4C1-F28C-41C2-BBEF-B851BBF0E86E}" dt="2018-05-06T01:25:03.203" v="38"/>
        <pc:sldMkLst>
          <pc:docMk/>
          <pc:sldMk cId="0" sldId="355"/>
        </pc:sldMkLst>
        <pc:spChg chg="mod">
          <ac:chgData name="" userId="" providerId="" clId="Web-{3B06A4C1-F28C-41C2-BBEF-B851BBF0E86E}" dt="2018-05-06T01:25:03.203" v="37"/>
          <ac:spMkLst>
            <pc:docMk/>
            <pc:sldMk cId="0" sldId="355"/>
            <ac:spMk id="2" creationId="{00000000-0000-0000-0000-000000000000}"/>
          </ac:spMkLst>
        </pc:spChg>
        <pc:spChg chg="mod">
          <ac:chgData name="" userId="" providerId="" clId="Web-{3B06A4C1-F28C-41C2-BBEF-B851BBF0E86E}" dt="2018-05-06T01:25:03.203" v="38"/>
          <ac:spMkLst>
            <pc:docMk/>
            <pc:sldMk cId="0" sldId="355"/>
            <ac:spMk id="6" creationId="{00000000-0000-0000-0000-000000000000}"/>
          </ac:spMkLst>
        </pc:spChg>
        <pc:spChg chg="mod">
          <ac:chgData name="" userId="" providerId="" clId="Web-{3B06A4C1-F28C-41C2-BBEF-B851BBF0E86E}" dt="2018-05-06T01:25:03.187" v="35"/>
          <ac:spMkLst>
            <pc:docMk/>
            <pc:sldMk cId="0" sldId="355"/>
            <ac:spMk id="29698" creationId="{00000000-0000-0000-0000-000000000000}"/>
          </ac:spMkLst>
        </pc:spChg>
        <pc:spChg chg="mod">
          <ac:chgData name="" userId="" providerId="" clId="Web-{3B06A4C1-F28C-41C2-BBEF-B851BBF0E86E}" dt="2018-05-06T01:25:03.187" v="36"/>
          <ac:spMkLst>
            <pc:docMk/>
            <pc:sldMk cId="0" sldId="355"/>
            <ac:spMk id="29699" creationId="{00000000-0000-0000-0000-000000000000}"/>
          </ac:spMkLst>
        </pc:spChg>
      </pc:sldChg>
      <pc:sldChg chg="modSp">
        <pc:chgData name="" userId="" providerId="" clId="Web-{3B06A4C1-F28C-41C2-BBEF-B851BBF0E86E}" dt="2018-05-06T01:25:18.844" v="40"/>
        <pc:sldMkLst>
          <pc:docMk/>
          <pc:sldMk cId="0" sldId="356"/>
        </pc:sldMkLst>
        <pc:spChg chg="mod">
          <ac:chgData name="" userId="" providerId="" clId="Web-{3B06A4C1-F28C-41C2-BBEF-B851BBF0E86E}" dt="2018-05-06T01:25:18.828" v="39"/>
          <ac:spMkLst>
            <pc:docMk/>
            <pc:sldMk cId="0" sldId="356"/>
            <ac:spMk id="31746" creationId="{00000000-0000-0000-0000-000000000000}"/>
          </ac:spMkLst>
        </pc:spChg>
        <pc:spChg chg="mod">
          <ac:chgData name="" userId="" providerId="" clId="Web-{3B06A4C1-F28C-41C2-BBEF-B851BBF0E86E}" dt="2018-05-06T01:25:18.844" v="40"/>
          <ac:spMkLst>
            <pc:docMk/>
            <pc:sldMk cId="0" sldId="356"/>
            <ac:spMk id="31747" creationId="{00000000-0000-0000-0000-000000000000}"/>
          </ac:spMkLst>
        </pc:spChg>
      </pc:sldChg>
      <pc:sldChg chg="modSp">
        <pc:chgData name="" userId="" providerId="" clId="Web-{3B06A4C1-F28C-41C2-BBEF-B851BBF0E86E}" dt="2018-05-06T01:25:47.297" v="42"/>
        <pc:sldMkLst>
          <pc:docMk/>
          <pc:sldMk cId="0" sldId="357"/>
        </pc:sldMkLst>
        <pc:spChg chg="mod">
          <ac:chgData name="" userId="" providerId="" clId="Web-{3B06A4C1-F28C-41C2-BBEF-B851BBF0E86E}" dt="2018-05-06T01:25:47.297" v="42"/>
          <ac:spMkLst>
            <pc:docMk/>
            <pc:sldMk cId="0" sldId="357"/>
            <ac:spMk id="33794" creationId="{00000000-0000-0000-0000-000000000000}"/>
          </ac:spMkLst>
        </pc:spChg>
        <pc:spChg chg="mod">
          <ac:chgData name="" userId="" providerId="" clId="Web-{3B06A4C1-F28C-41C2-BBEF-B851BBF0E86E}" dt="2018-05-06T01:25:47.281" v="41"/>
          <ac:spMkLst>
            <pc:docMk/>
            <pc:sldMk cId="0" sldId="357"/>
            <ac:spMk id="33799" creationId="{00000000-0000-0000-0000-000000000000}"/>
          </ac:spMkLst>
        </pc:spChg>
      </pc:sldChg>
      <pc:sldChg chg="modSp">
        <pc:chgData name="" userId="" providerId="" clId="Web-{3B06A4C1-F28C-41C2-BBEF-B851BBF0E86E}" dt="2018-05-06T01:26:19.094" v="49"/>
        <pc:sldMkLst>
          <pc:docMk/>
          <pc:sldMk cId="0" sldId="358"/>
        </pc:sldMkLst>
        <pc:spChg chg="mod">
          <ac:chgData name="" userId="" providerId="" clId="Web-{3B06A4C1-F28C-41C2-BBEF-B851BBF0E86E}" dt="2018-05-06T01:26:02.782" v="43"/>
          <ac:spMkLst>
            <pc:docMk/>
            <pc:sldMk cId="0" sldId="358"/>
            <ac:spMk id="35842" creationId="{00000000-0000-0000-0000-000000000000}"/>
          </ac:spMkLst>
        </pc:spChg>
        <pc:spChg chg="mod">
          <ac:chgData name="" userId="" providerId="" clId="Web-{3B06A4C1-F28C-41C2-BBEF-B851BBF0E86E}" dt="2018-05-06T01:26:19.094" v="49"/>
          <ac:spMkLst>
            <pc:docMk/>
            <pc:sldMk cId="0" sldId="358"/>
            <ac:spMk id="35843" creationId="{00000000-0000-0000-0000-000000000000}"/>
          </ac:spMkLst>
        </pc:spChg>
      </pc:sldChg>
      <pc:sldChg chg="modSp">
        <pc:chgData name="" userId="" providerId="" clId="Web-{3B06A4C1-F28C-41C2-BBEF-B851BBF0E86E}" dt="2018-05-06T01:26:26.673" v="52"/>
        <pc:sldMkLst>
          <pc:docMk/>
          <pc:sldMk cId="0" sldId="359"/>
        </pc:sldMkLst>
        <pc:spChg chg="mod">
          <ac:chgData name="" userId="" providerId="" clId="Web-{3B06A4C1-F28C-41C2-BBEF-B851BBF0E86E}" dt="2018-05-06T01:26:26.673" v="52"/>
          <ac:spMkLst>
            <pc:docMk/>
            <pc:sldMk cId="0" sldId="359"/>
            <ac:spMk id="7" creationId="{00000000-0000-0000-0000-000000000000}"/>
          </ac:spMkLst>
        </pc:spChg>
        <pc:spChg chg="mod">
          <ac:chgData name="" userId="" providerId="" clId="Web-{3B06A4C1-F28C-41C2-BBEF-B851BBF0E86E}" dt="2018-05-06T01:26:26.673" v="50"/>
          <ac:spMkLst>
            <pc:docMk/>
            <pc:sldMk cId="0" sldId="359"/>
            <ac:spMk id="37890" creationId="{00000000-0000-0000-0000-000000000000}"/>
          </ac:spMkLst>
        </pc:spChg>
        <pc:spChg chg="mod">
          <ac:chgData name="" userId="" providerId="" clId="Web-{3B06A4C1-F28C-41C2-BBEF-B851BBF0E86E}" dt="2018-05-06T01:26:26.673" v="51"/>
          <ac:spMkLst>
            <pc:docMk/>
            <pc:sldMk cId="0" sldId="359"/>
            <ac:spMk id="37891" creationId="{00000000-0000-0000-0000-000000000000}"/>
          </ac:spMkLst>
        </pc:spChg>
      </pc:sldChg>
      <pc:sldChg chg="delSp modSp">
        <pc:chgData name="" userId="" providerId="" clId="Web-{3B06A4C1-F28C-41C2-BBEF-B851BBF0E86E}" dt="2018-05-06T01:26:53.438" v="57"/>
        <pc:sldMkLst>
          <pc:docMk/>
          <pc:sldMk cId="0" sldId="360"/>
        </pc:sldMkLst>
        <pc:spChg chg="mod">
          <ac:chgData name="" userId="" providerId="" clId="Web-{3B06A4C1-F28C-41C2-BBEF-B851BBF0E86E}" dt="2018-05-06T01:26:40.204" v="53"/>
          <ac:spMkLst>
            <pc:docMk/>
            <pc:sldMk cId="0" sldId="360"/>
            <ac:spMk id="39939" creationId="{00000000-0000-0000-0000-000000000000}"/>
          </ac:spMkLst>
        </pc:spChg>
        <pc:spChg chg="mod">
          <ac:chgData name="" userId="" providerId="" clId="Web-{3B06A4C1-F28C-41C2-BBEF-B851BBF0E86E}" dt="2018-05-06T01:26:47.282" v="54"/>
          <ac:spMkLst>
            <pc:docMk/>
            <pc:sldMk cId="0" sldId="360"/>
            <ac:spMk id="39940" creationId="{00000000-0000-0000-0000-000000000000}"/>
          </ac:spMkLst>
        </pc:spChg>
        <pc:picChg chg="del">
          <ac:chgData name="" userId="" providerId="" clId="Web-{3B06A4C1-F28C-41C2-BBEF-B851BBF0E86E}" dt="2018-05-06T01:26:53.438" v="57"/>
          <ac:picMkLst>
            <pc:docMk/>
            <pc:sldMk cId="0" sldId="360"/>
            <ac:picMk id="39938" creationId="{00000000-0000-0000-0000-000000000000}"/>
          </ac:picMkLst>
        </pc:picChg>
      </pc:sldChg>
      <pc:sldChg chg="modSp">
        <pc:chgData name="" userId="" providerId="" clId="Web-{3B06A4C1-F28C-41C2-BBEF-B851BBF0E86E}" dt="2018-05-06T01:23:44.639" v="20"/>
        <pc:sldMkLst>
          <pc:docMk/>
          <pc:sldMk cId="0" sldId="364"/>
        </pc:sldMkLst>
        <pc:spChg chg="mod">
          <ac:chgData name="" userId="" providerId="" clId="Web-{3B06A4C1-F28C-41C2-BBEF-B851BBF0E86E}" dt="2018-05-06T01:23:44.639" v="20"/>
          <ac:spMkLst>
            <pc:docMk/>
            <pc:sldMk cId="0" sldId="364"/>
            <ac:spMk id="22530" creationId="{00000000-0000-0000-0000-000000000000}"/>
          </ac:spMkLst>
        </pc:spChg>
      </pc:sldChg>
    </pc:docChg>
  </pc:docChgLst>
  <pc:docChgLst>
    <pc:chgData clId="Web-{FCB3799C-D872-40A9-BA77-3F061694171B}"/>
    <pc:docChg chg="modSld">
      <pc:chgData name="" userId="" providerId="" clId="Web-{FCB3799C-D872-40A9-BA77-3F061694171B}" dt="2018-05-06T01:34:12.651" v="25"/>
      <pc:docMkLst>
        <pc:docMk/>
      </pc:docMkLst>
      <pc:sldChg chg="addSp delSp modSp">
        <pc:chgData name="" userId="" providerId="" clId="Web-{FCB3799C-D872-40A9-BA77-3F061694171B}" dt="2018-05-06T01:31:46.943" v="4"/>
        <pc:sldMkLst>
          <pc:docMk/>
          <pc:sldMk cId="0" sldId="360"/>
        </pc:sldMkLst>
        <pc:picChg chg="add del mod">
          <ac:chgData name="" userId="" providerId="" clId="Web-{FCB3799C-D872-40A9-BA77-3F061694171B}" dt="2018-05-06T01:31:46.943" v="4"/>
          <ac:picMkLst>
            <pc:docMk/>
            <pc:sldMk cId="0" sldId="360"/>
            <ac:picMk id="2" creationId="{B886F483-D66B-4B12-B7CB-35B35C15E048}"/>
          </ac:picMkLst>
        </pc:picChg>
      </pc:sldChg>
      <pc:sldChg chg="delSp modSp">
        <pc:chgData name="" userId="" providerId="" clId="Web-{FCB3799C-D872-40A9-BA77-3F061694171B}" dt="2018-05-06T01:34:12.651" v="25"/>
        <pc:sldMkLst>
          <pc:docMk/>
          <pc:sldMk cId="0" sldId="361"/>
        </pc:sldMkLst>
        <pc:spChg chg="mod">
          <ac:chgData name="" userId="" providerId="" clId="Web-{FCB3799C-D872-40A9-BA77-3F061694171B}" dt="2018-05-06T01:33:20.194" v="24"/>
          <ac:spMkLst>
            <pc:docMk/>
            <pc:sldMk cId="0" sldId="361"/>
            <ac:spMk id="41987" creationId="{00000000-0000-0000-0000-000000000000}"/>
          </ac:spMkLst>
        </pc:spChg>
        <pc:grpChg chg="del">
          <ac:chgData name="" userId="" providerId="" clId="Web-{FCB3799C-D872-40A9-BA77-3F061694171B}" dt="2018-05-06T01:34:12.651" v="25"/>
          <ac:grpSpMkLst>
            <pc:docMk/>
            <pc:sldMk cId="0" sldId="361"/>
            <ac:grpSpMk id="3" creationId="{00000000-0000-0000-0000-000000000000}"/>
          </ac:grpSpMkLst>
        </pc:grpChg>
      </pc:sldChg>
      <pc:sldChg chg="modSp">
        <pc:chgData name="" userId="" providerId="" clId="Web-{FCB3799C-D872-40A9-BA77-3F061694171B}" dt="2018-05-06T01:33:10.366" v="23"/>
        <pc:sldMkLst>
          <pc:docMk/>
          <pc:sldMk cId="0" sldId="362"/>
        </pc:sldMkLst>
        <pc:spChg chg="mod">
          <ac:chgData name="" userId="" providerId="" clId="Web-{FCB3799C-D872-40A9-BA77-3F061694171B}" dt="2018-05-06T01:32:45.428" v="11"/>
          <ac:spMkLst>
            <pc:docMk/>
            <pc:sldMk cId="0" sldId="362"/>
            <ac:spMk id="44034" creationId="{00000000-0000-0000-0000-000000000000}"/>
          </ac:spMkLst>
        </pc:spChg>
        <pc:spChg chg="mod">
          <ac:chgData name="" userId="" providerId="" clId="Web-{FCB3799C-D872-40A9-BA77-3F061694171B}" dt="2018-05-06T01:33:10.366" v="23"/>
          <ac:spMkLst>
            <pc:docMk/>
            <pc:sldMk cId="0" sldId="362"/>
            <ac:spMk id="44035" creationId="{00000000-0000-0000-0000-000000000000}"/>
          </ac:spMkLst>
        </pc:spChg>
      </pc:sldChg>
      <pc:sldChg chg="delSp">
        <pc:chgData name="" userId="" providerId="" clId="Web-{FCB3799C-D872-40A9-BA77-3F061694171B}" dt="2018-05-06T01:32:06.521" v="5"/>
        <pc:sldMkLst>
          <pc:docMk/>
          <pc:sldMk cId="0" sldId="365"/>
        </pc:sldMkLst>
        <pc:spChg chg="del">
          <ac:chgData name="" userId="" providerId="" clId="Web-{FCB3799C-D872-40A9-BA77-3F061694171B}" dt="2018-05-06T01:32:06.521" v="5"/>
          <ac:spMkLst>
            <pc:docMk/>
            <pc:sldMk cId="0" sldId="365"/>
            <ac:spMk id="50179" creationId="{00000000-0000-0000-0000-000000000000}"/>
          </ac:spMkLst>
        </pc:spChg>
      </pc:sldChg>
      <pc:sldChg chg="modSp">
        <pc:chgData name="" userId="" providerId="" clId="Web-{FCB3799C-D872-40A9-BA77-3F061694171B}" dt="2018-05-06T01:32:34.537" v="10"/>
        <pc:sldMkLst>
          <pc:docMk/>
          <pc:sldMk cId="0" sldId="366"/>
        </pc:sldMkLst>
        <pc:spChg chg="mod">
          <ac:chgData name="" userId="" providerId="" clId="Web-{FCB3799C-D872-40A9-BA77-3F061694171B}" dt="2018-05-06T01:32:34.522" v="9"/>
          <ac:spMkLst>
            <pc:docMk/>
            <pc:sldMk cId="0" sldId="366"/>
            <ac:spMk id="46082" creationId="{00000000-0000-0000-0000-000000000000}"/>
          </ac:spMkLst>
        </pc:spChg>
        <pc:spChg chg="mod">
          <ac:chgData name="" userId="" providerId="" clId="Web-{FCB3799C-D872-40A9-BA77-3F061694171B}" dt="2018-05-06T01:32:34.537" v="10"/>
          <ac:spMkLst>
            <pc:docMk/>
            <pc:sldMk cId="0" sldId="366"/>
            <ac:spMk id="46083" creationId="{00000000-0000-0000-0000-000000000000}"/>
          </ac:spMkLst>
        </pc:spChg>
      </pc:sldChg>
      <pc:sldChg chg="modSp">
        <pc:chgData name="" userId="" providerId="" clId="Web-{FCB3799C-D872-40A9-BA77-3F061694171B}" dt="2018-05-06T01:32:20.115" v="8"/>
        <pc:sldMkLst>
          <pc:docMk/>
          <pc:sldMk cId="0" sldId="367"/>
        </pc:sldMkLst>
        <pc:spChg chg="mod">
          <ac:chgData name="" userId="" providerId="" clId="Web-{FCB3799C-D872-40A9-BA77-3F061694171B}" dt="2018-05-06T01:32:20.115" v="8"/>
          <ac:spMkLst>
            <pc:docMk/>
            <pc:sldMk cId="0" sldId="367"/>
            <ac:spMk id="4" creationId="{1CBC046F-7D88-4A7E-B676-C6D816BD050F}"/>
          </ac:spMkLst>
        </pc:spChg>
        <pc:spChg chg="mod">
          <ac:chgData name="" userId="" providerId="" clId="Web-{FCB3799C-D872-40A9-BA77-3F061694171B}" dt="2018-05-06T01:32:20.100" v="6"/>
          <ac:spMkLst>
            <pc:docMk/>
            <pc:sldMk cId="0" sldId="367"/>
            <ac:spMk id="48130" creationId="{00000000-0000-0000-0000-000000000000}"/>
          </ac:spMkLst>
        </pc:spChg>
        <pc:spChg chg="mod">
          <ac:chgData name="" userId="" providerId="" clId="Web-{FCB3799C-D872-40A9-BA77-3F061694171B}" dt="2018-05-06T01:32:20.115" v="7"/>
          <ac:spMkLst>
            <pc:docMk/>
            <pc:sldMk cId="0" sldId="367"/>
            <ac:spMk id="48131" creationId="{00000000-0000-0000-0000-000000000000}"/>
          </ac:spMkLst>
        </pc:spChg>
      </pc:sldChg>
    </pc:docChg>
  </pc:docChgLst>
  <pc:docChgLst>
    <pc:chgData clId="Web-{B2EC224A-D039-4317-8812-2F2BFDDAB2DB}"/>
    <pc:docChg chg="modSld">
      <pc:chgData name="" userId="" providerId="" clId="Web-{B2EC224A-D039-4317-8812-2F2BFDDAB2DB}" dt="2018-05-06T01:59:13.755" v="332"/>
      <pc:docMkLst>
        <pc:docMk/>
      </pc:docMkLst>
      <pc:sldChg chg="modSp">
        <pc:chgData name="" userId="" providerId="" clId="Web-{B2EC224A-D039-4317-8812-2F2BFDDAB2DB}" dt="2018-05-06T01:56:36.046" v="286"/>
        <pc:sldMkLst>
          <pc:docMk/>
          <pc:sldMk cId="0" sldId="298"/>
        </pc:sldMkLst>
        <pc:spChg chg="mod">
          <ac:chgData name="" userId="" providerId="" clId="Web-{B2EC224A-D039-4317-8812-2F2BFDDAB2DB}" dt="2018-05-06T01:55:17.571" v="252"/>
          <ac:spMkLst>
            <pc:docMk/>
            <pc:sldMk cId="0" sldId="298"/>
            <ac:spMk id="2" creationId="{00000000-0000-0000-0000-000000000000}"/>
          </ac:spMkLst>
        </pc:spChg>
        <pc:spChg chg="mod">
          <ac:chgData name="" userId="" providerId="" clId="Web-{B2EC224A-D039-4317-8812-2F2BFDDAB2DB}" dt="2018-05-06T01:55:17.556" v="249"/>
          <ac:spMkLst>
            <pc:docMk/>
            <pc:sldMk cId="0" sldId="298"/>
            <ac:spMk id="3" creationId="{00000000-0000-0000-0000-000000000000}"/>
          </ac:spMkLst>
        </pc:spChg>
        <pc:spChg chg="mod">
          <ac:chgData name="" userId="" providerId="" clId="Web-{B2EC224A-D039-4317-8812-2F2BFDDAB2DB}" dt="2018-05-06T01:56:36.046" v="286"/>
          <ac:spMkLst>
            <pc:docMk/>
            <pc:sldMk cId="0" sldId="298"/>
            <ac:spMk id="90114" creationId="{00000000-0000-0000-0000-000000000000}"/>
          </ac:spMkLst>
        </pc:spChg>
        <pc:spChg chg="mod">
          <ac:chgData name="" userId="" providerId="" clId="Web-{B2EC224A-D039-4317-8812-2F2BFDDAB2DB}" dt="2018-05-06T01:55:17.571" v="251"/>
          <ac:spMkLst>
            <pc:docMk/>
            <pc:sldMk cId="0" sldId="298"/>
            <ac:spMk id="90115" creationId="{00000000-0000-0000-0000-000000000000}"/>
          </ac:spMkLst>
        </pc:spChg>
      </pc:sldChg>
      <pc:sldChg chg="modSp">
        <pc:chgData name="" userId="" providerId="" clId="Web-{B2EC224A-D039-4317-8812-2F2BFDDAB2DB}" dt="2018-05-06T01:49:47.236" v="133"/>
        <pc:sldMkLst>
          <pc:docMk/>
          <pc:sldMk cId="0" sldId="321"/>
        </pc:sldMkLst>
        <pc:spChg chg="mod">
          <ac:chgData name="" userId="" providerId="" clId="Web-{B2EC224A-D039-4317-8812-2F2BFDDAB2DB}" dt="2018-05-06T01:49:39.236" v="132"/>
          <ac:spMkLst>
            <pc:docMk/>
            <pc:sldMk cId="0" sldId="321"/>
            <ac:spMk id="68612" creationId="{00000000-0000-0000-0000-000000000000}"/>
          </ac:spMkLst>
        </pc:spChg>
        <pc:spChg chg="mod">
          <ac:chgData name="" userId="" providerId="" clId="Web-{B2EC224A-D039-4317-8812-2F2BFDDAB2DB}" dt="2018-05-06T01:49:39.220" v="130"/>
          <ac:spMkLst>
            <pc:docMk/>
            <pc:sldMk cId="0" sldId="321"/>
            <ac:spMk id="68613" creationId="{00000000-0000-0000-0000-000000000000}"/>
          </ac:spMkLst>
        </pc:spChg>
        <pc:spChg chg="mod">
          <ac:chgData name="" userId="" providerId="" clId="Web-{B2EC224A-D039-4317-8812-2F2BFDDAB2DB}" dt="2018-05-06T01:49:47.236" v="133"/>
          <ac:spMkLst>
            <pc:docMk/>
            <pc:sldMk cId="0" sldId="321"/>
            <ac:spMk id="76802" creationId="{00000000-0000-0000-0000-000000000000}"/>
          </ac:spMkLst>
        </pc:spChg>
      </pc:sldChg>
      <pc:sldChg chg="modSp">
        <pc:chgData name="" userId="" providerId="" clId="Web-{B2EC224A-D039-4317-8812-2F2BFDDAB2DB}" dt="2018-05-06T01:57:54.301" v="307"/>
        <pc:sldMkLst>
          <pc:docMk/>
          <pc:sldMk cId="0" sldId="322"/>
        </pc:sldMkLst>
        <pc:spChg chg="mod">
          <ac:chgData name="" userId="" providerId="" clId="Web-{B2EC224A-D039-4317-8812-2F2BFDDAB2DB}" dt="2018-05-06T01:49:54.126" v="134"/>
          <ac:spMkLst>
            <pc:docMk/>
            <pc:sldMk cId="0" sldId="322"/>
            <ac:spMk id="70658" creationId="{00000000-0000-0000-0000-000000000000}"/>
          </ac:spMkLst>
        </pc:spChg>
        <pc:spChg chg="mod">
          <ac:chgData name="" userId="" providerId="" clId="Web-{B2EC224A-D039-4317-8812-2F2BFDDAB2DB}" dt="2018-05-06T01:57:54.301" v="307"/>
          <ac:spMkLst>
            <pc:docMk/>
            <pc:sldMk cId="0" sldId="322"/>
            <ac:spMk id="70659" creationId="{00000000-0000-0000-0000-000000000000}"/>
          </ac:spMkLst>
        </pc:spChg>
        <pc:spChg chg="mod">
          <ac:chgData name="" userId="" providerId="" clId="Web-{B2EC224A-D039-4317-8812-2F2BFDDAB2DB}" dt="2018-05-06T01:49:54.142" v="136"/>
          <ac:spMkLst>
            <pc:docMk/>
            <pc:sldMk cId="0" sldId="322"/>
            <ac:spMk id="70660" creationId="{00000000-0000-0000-0000-000000000000}"/>
          </ac:spMkLst>
        </pc:spChg>
      </pc:sldChg>
      <pc:sldChg chg="modSp">
        <pc:chgData name="" userId="" providerId="" clId="Web-{B2EC224A-D039-4317-8812-2F2BFDDAB2DB}" dt="2018-05-06T01:50:48.192" v="162"/>
        <pc:sldMkLst>
          <pc:docMk/>
          <pc:sldMk cId="0" sldId="323"/>
        </pc:sldMkLst>
        <pc:spChg chg="mod">
          <ac:chgData name="" userId="" providerId="" clId="Web-{B2EC224A-D039-4317-8812-2F2BFDDAB2DB}" dt="2018-05-06T01:50:32.611" v="152"/>
          <ac:spMkLst>
            <pc:docMk/>
            <pc:sldMk cId="0" sldId="323"/>
            <ac:spMk id="72706" creationId="{00000000-0000-0000-0000-000000000000}"/>
          </ac:spMkLst>
        </pc:spChg>
        <pc:spChg chg="mod">
          <ac:chgData name="" userId="" providerId="" clId="Web-{B2EC224A-D039-4317-8812-2F2BFDDAB2DB}" dt="2018-05-06T01:50:48.192" v="162"/>
          <ac:spMkLst>
            <pc:docMk/>
            <pc:sldMk cId="0" sldId="323"/>
            <ac:spMk id="72707" creationId="{00000000-0000-0000-0000-000000000000}"/>
          </ac:spMkLst>
        </pc:spChg>
      </pc:sldChg>
      <pc:sldChg chg="modSp">
        <pc:chgData name="" userId="" providerId="" clId="Web-{B2EC224A-D039-4317-8812-2F2BFDDAB2DB}" dt="2018-05-06T01:40:17.095" v="34"/>
        <pc:sldMkLst>
          <pc:docMk/>
          <pc:sldMk cId="0" sldId="340"/>
        </pc:sldMkLst>
        <pc:spChg chg="mod">
          <ac:chgData name="" userId="" providerId="" clId="Web-{B2EC224A-D039-4317-8812-2F2BFDDAB2DB}" dt="2018-05-06T01:40:05.314" v="32"/>
          <ac:spMkLst>
            <pc:docMk/>
            <pc:sldMk cId="0" sldId="340"/>
            <ac:spMk id="55298" creationId="{00000000-0000-0000-0000-000000000000}"/>
          </ac:spMkLst>
        </pc:spChg>
        <pc:spChg chg="mod">
          <ac:chgData name="" userId="" providerId="" clId="Web-{B2EC224A-D039-4317-8812-2F2BFDDAB2DB}" dt="2018-05-06T01:40:17.095" v="34"/>
          <ac:spMkLst>
            <pc:docMk/>
            <pc:sldMk cId="0" sldId="340"/>
            <ac:spMk id="55299" creationId="{00000000-0000-0000-0000-000000000000}"/>
          </ac:spMkLst>
        </pc:spChg>
      </pc:sldChg>
      <pc:sldChg chg="modSp">
        <pc:chgData name="" userId="" providerId="" clId="Web-{B2EC224A-D039-4317-8812-2F2BFDDAB2DB}" dt="2018-05-06T01:39:33.048" v="27"/>
        <pc:sldMkLst>
          <pc:docMk/>
          <pc:sldMk cId="0" sldId="344"/>
        </pc:sldMkLst>
        <pc:spChg chg="mod">
          <ac:chgData name="" userId="" providerId="" clId="Web-{B2EC224A-D039-4317-8812-2F2BFDDAB2DB}" dt="2018-05-06T01:39:33.048" v="27"/>
          <ac:spMkLst>
            <pc:docMk/>
            <pc:sldMk cId="0" sldId="344"/>
            <ac:spMk id="6" creationId="{00000000-0000-0000-0000-000000000000}"/>
          </ac:spMkLst>
        </pc:spChg>
        <pc:spChg chg="mod">
          <ac:chgData name="" userId="" providerId="" clId="Web-{B2EC224A-D039-4317-8812-2F2BFDDAB2DB}" dt="2018-05-06T01:39:33.032" v="25"/>
          <ac:spMkLst>
            <pc:docMk/>
            <pc:sldMk cId="0" sldId="344"/>
            <ac:spMk id="51202" creationId="{00000000-0000-0000-0000-000000000000}"/>
          </ac:spMkLst>
        </pc:spChg>
        <pc:spChg chg="mod">
          <ac:chgData name="" userId="" providerId="" clId="Web-{B2EC224A-D039-4317-8812-2F2BFDDAB2DB}" dt="2018-05-06T01:39:33.048" v="26"/>
          <ac:spMkLst>
            <pc:docMk/>
            <pc:sldMk cId="0" sldId="344"/>
            <ac:spMk id="51203" creationId="{00000000-0000-0000-0000-000000000000}"/>
          </ac:spMkLst>
        </pc:spChg>
      </pc:sldChg>
      <pc:sldChg chg="modSp">
        <pc:chgData name="" userId="" providerId="" clId="Web-{B2EC224A-D039-4317-8812-2F2BFDDAB2DB}" dt="2018-05-06T01:39:58.173" v="31"/>
        <pc:sldMkLst>
          <pc:docMk/>
          <pc:sldMk cId="0" sldId="345"/>
        </pc:sldMkLst>
        <pc:spChg chg="mod">
          <ac:chgData name="" userId="" providerId="" clId="Web-{B2EC224A-D039-4317-8812-2F2BFDDAB2DB}" dt="2018-05-06T01:39:58.173" v="30"/>
          <ac:spMkLst>
            <pc:docMk/>
            <pc:sldMk cId="0" sldId="345"/>
            <ac:spMk id="53250" creationId="{00000000-0000-0000-0000-000000000000}"/>
          </ac:spMkLst>
        </pc:spChg>
        <pc:spChg chg="mod">
          <ac:chgData name="" userId="" providerId="" clId="Web-{B2EC224A-D039-4317-8812-2F2BFDDAB2DB}" dt="2018-05-06T01:39:58.173" v="31"/>
          <ac:spMkLst>
            <pc:docMk/>
            <pc:sldMk cId="0" sldId="345"/>
            <ac:spMk id="53251" creationId="{00000000-0000-0000-0000-000000000000}"/>
          </ac:spMkLst>
        </pc:spChg>
      </pc:sldChg>
      <pc:sldChg chg="modSp">
        <pc:chgData name="" userId="" providerId="" clId="Web-{B2EC224A-D039-4317-8812-2F2BFDDAB2DB}" dt="2018-05-06T01:40:23.095" v="36"/>
        <pc:sldMkLst>
          <pc:docMk/>
          <pc:sldMk cId="0" sldId="346"/>
        </pc:sldMkLst>
        <pc:spChg chg="mod">
          <ac:chgData name="" userId="" providerId="" clId="Web-{B2EC224A-D039-4317-8812-2F2BFDDAB2DB}" dt="2018-05-06T01:40:23.080" v="35"/>
          <ac:spMkLst>
            <pc:docMk/>
            <pc:sldMk cId="0" sldId="346"/>
            <ac:spMk id="57347" creationId="{00000000-0000-0000-0000-000000000000}"/>
          </ac:spMkLst>
        </pc:spChg>
        <pc:spChg chg="mod">
          <ac:chgData name="" userId="" providerId="" clId="Web-{B2EC224A-D039-4317-8812-2F2BFDDAB2DB}" dt="2018-05-06T01:40:23.095" v="36"/>
          <ac:spMkLst>
            <pc:docMk/>
            <pc:sldMk cId="0" sldId="346"/>
            <ac:spMk id="57348" creationId="{00000000-0000-0000-0000-000000000000}"/>
          </ac:spMkLst>
        </pc:spChg>
      </pc:sldChg>
      <pc:sldChg chg="addSp delSp modSp delAnim">
        <pc:chgData name="" userId="" providerId="" clId="Web-{B2EC224A-D039-4317-8812-2F2BFDDAB2DB}" dt="2018-05-06T01:46:18.855" v="85"/>
        <pc:sldMkLst>
          <pc:docMk/>
          <pc:sldMk cId="0" sldId="348"/>
        </pc:sldMkLst>
        <pc:spChg chg="add mod">
          <ac:chgData name="" userId="" providerId="" clId="Web-{B2EC224A-D039-4317-8812-2F2BFDDAB2DB}" dt="2018-05-06T01:46:06.917" v="81"/>
          <ac:spMkLst>
            <pc:docMk/>
            <pc:sldMk cId="0" sldId="348"/>
            <ac:spMk id="4" creationId="{15BA6EC5-C506-45E9-A16F-AE48781CCAA4}"/>
          </ac:spMkLst>
        </pc:spChg>
        <pc:spChg chg="del">
          <ac:chgData name="" userId="" providerId="" clId="Web-{B2EC224A-D039-4317-8812-2F2BFDDAB2DB}" dt="2018-05-06T01:43:26.832" v="49"/>
          <ac:spMkLst>
            <pc:docMk/>
            <pc:sldMk cId="0" sldId="348"/>
            <ac:spMk id="5" creationId="{00000000-0000-0000-0000-000000000000}"/>
          </ac:spMkLst>
        </pc:spChg>
        <pc:spChg chg="add mod">
          <ac:chgData name="" userId="" providerId="" clId="Web-{B2EC224A-D039-4317-8812-2F2BFDDAB2DB}" dt="2018-05-06T01:46:10.308" v="82"/>
          <ac:spMkLst>
            <pc:docMk/>
            <pc:sldMk cId="0" sldId="348"/>
            <ac:spMk id="6" creationId="{87CDFFC5-8F6C-4CB3-85DF-B71D5C91A640}"/>
          </ac:spMkLst>
        </pc:spChg>
        <pc:spChg chg="add mod">
          <ac:chgData name="" userId="" providerId="" clId="Web-{B2EC224A-D039-4317-8812-2F2BFDDAB2DB}" dt="2018-05-06T01:46:18.855" v="85"/>
          <ac:spMkLst>
            <pc:docMk/>
            <pc:sldMk cId="0" sldId="348"/>
            <ac:spMk id="7" creationId="{F2A74BFA-E2EE-4093-A615-C04920EFB673}"/>
          </ac:spMkLst>
        </pc:spChg>
        <pc:spChg chg="del">
          <ac:chgData name="" userId="" providerId="" clId="Web-{B2EC224A-D039-4317-8812-2F2BFDDAB2DB}" dt="2018-05-06T01:43:27.988" v="50"/>
          <ac:spMkLst>
            <pc:docMk/>
            <pc:sldMk cId="0" sldId="348"/>
            <ac:spMk id="8" creationId="{00000000-0000-0000-0000-000000000000}"/>
          </ac:spMkLst>
        </pc:spChg>
        <pc:spChg chg="del">
          <ac:chgData name="" userId="" providerId="" clId="Web-{B2EC224A-D039-4317-8812-2F2BFDDAB2DB}" dt="2018-05-06T01:43:28.973" v="51"/>
          <ac:spMkLst>
            <pc:docMk/>
            <pc:sldMk cId="0" sldId="348"/>
            <ac:spMk id="9" creationId="{00000000-0000-0000-0000-000000000000}"/>
          </ac:spMkLst>
        </pc:spChg>
        <pc:spChg chg="mod">
          <ac:chgData name="" userId="" providerId="" clId="Web-{B2EC224A-D039-4317-8812-2F2BFDDAB2DB}" dt="2018-05-06T01:41:02.565" v="41"/>
          <ac:spMkLst>
            <pc:docMk/>
            <pc:sldMk cId="0" sldId="348"/>
            <ac:spMk id="60419" creationId="{00000000-0000-0000-0000-000000000000}"/>
          </ac:spMkLst>
        </pc:spChg>
        <pc:spChg chg="mod">
          <ac:chgData name="" userId="" providerId="" clId="Web-{B2EC224A-D039-4317-8812-2F2BFDDAB2DB}" dt="2018-05-06T01:41:02.565" v="42"/>
          <ac:spMkLst>
            <pc:docMk/>
            <pc:sldMk cId="0" sldId="348"/>
            <ac:spMk id="60420" creationId="{00000000-0000-0000-0000-000000000000}"/>
          </ac:spMkLst>
        </pc:spChg>
        <pc:picChg chg="add mod">
          <ac:chgData name="" userId="" providerId="" clId="Web-{B2EC224A-D039-4317-8812-2F2BFDDAB2DB}" dt="2018-05-06T01:43:38.556" v="54"/>
          <ac:picMkLst>
            <pc:docMk/>
            <pc:sldMk cId="0" sldId="348"/>
            <ac:picMk id="2" creationId="{5502B846-94EA-4DED-A6A9-BF236EABB015}"/>
          </ac:picMkLst>
        </pc:picChg>
        <pc:picChg chg="del">
          <ac:chgData name="" userId="" providerId="" clId="Web-{B2EC224A-D039-4317-8812-2F2BFDDAB2DB}" dt="2018-05-06T01:43:13.676" v="47"/>
          <ac:picMkLst>
            <pc:docMk/>
            <pc:sldMk cId="0" sldId="348"/>
            <ac:picMk id="60418" creationId="{00000000-0000-0000-0000-000000000000}"/>
          </ac:picMkLst>
        </pc:picChg>
      </pc:sldChg>
      <pc:sldChg chg="addSp delSp modSp delAnim">
        <pc:chgData name="" userId="" providerId="" clId="Web-{B2EC224A-D039-4317-8812-2F2BFDDAB2DB}" dt="2018-05-06T01:48:27.219" v="108"/>
        <pc:sldMkLst>
          <pc:docMk/>
          <pc:sldMk cId="0" sldId="349"/>
        </pc:sldMkLst>
        <pc:spChg chg="del">
          <ac:chgData name="" userId="" providerId="" clId="Web-{B2EC224A-D039-4317-8812-2F2BFDDAB2DB}" dt="2018-05-06T01:46:52.590" v="87"/>
          <ac:spMkLst>
            <pc:docMk/>
            <pc:sldMk cId="0" sldId="349"/>
            <ac:spMk id="2" creationId="{00000000-0000-0000-0000-000000000000}"/>
          </ac:spMkLst>
        </pc:spChg>
        <pc:spChg chg="del">
          <ac:chgData name="" userId="" providerId="" clId="Web-{B2EC224A-D039-4317-8812-2F2BFDDAB2DB}" dt="2018-05-06T01:47:00.934" v="90"/>
          <ac:spMkLst>
            <pc:docMk/>
            <pc:sldMk cId="0" sldId="349"/>
            <ac:spMk id="3" creationId="{00000000-0000-0000-0000-000000000000}"/>
          </ac:spMkLst>
        </pc:spChg>
        <pc:spChg chg="add mod">
          <ac:chgData name="" userId="" providerId="" clId="Web-{B2EC224A-D039-4317-8812-2F2BFDDAB2DB}" dt="2018-05-06T01:48:02.969" v="101"/>
          <ac:spMkLst>
            <pc:docMk/>
            <pc:sldMk cId="0" sldId="349"/>
            <ac:spMk id="6" creationId="{0CC4335A-4E69-48B8-9747-331C9F1EB3A7}"/>
          </ac:spMkLst>
        </pc:spChg>
        <pc:spChg chg="del">
          <ac:chgData name="" userId="" providerId="" clId="Web-{B2EC224A-D039-4317-8812-2F2BFDDAB2DB}" dt="2018-05-06T01:46:53.652" v="88"/>
          <ac:spMkLst>
            <pc:docMk/>
            <pc:sldMk cId="0" sldId="349"/>
            <ac:spMk id="7" creationId="{00000000-0000-0000-0000-000000000000}"/>
          </ac:spMkLst>
        </pc:spChg>
        <pc:spChg chg="add mod">
          <ac:chgData name="" userId="" providerId="" clId="Web-{B2EC224A-D039-4317-8812-2F2BFDDAB2DB}" dt="2018-05-06T01:48:27.219" v="108"/>
          <ac:spMkLst>
            <pc:docMk/>
            <pc:sldMk cId="0" sldId="349"/>
            <ac:spMk id="8" creationId="{FFEFC588-984A-4494-AB27-690518866FD8}"/>
          </ac:spMkLst>
        </pc:spChg>
        <pc:spChg chg="mod">
          <ac:chgData name="" userId="" providerId="" clId="Web-{B2EC224A-D039-4317-8812-2F2BFDDAB2DB}" dt="2018-05-06T01:41:12.752" v="46"/>
          <ac:spMkLst>
            <pc:docMk/>
            <pc:sldMk cId="0" sldId="349"/>
            <ac:spMk id="62467" creationId="{00000000-0000-0000-0000-000000000000}"/>
          </ac:spMkLst>
        </pc:spChg>
        <pc:spChg chg="mod">
          <ac:chgData name="" userId="" providerId="" clId="Web-{B2EC224A-D039-4317-8812-2F2BFDDAB2DB}" dt="2018-05-06T01:41:09.627" v="44"/>
          <ac:spMkLst>
            <pc:docMk/>
            <pc:sldMk cId="0" sldId="349"/>
            <ac:spMk id="62469" creationId="{00000000-0000-0000-0000-000000000000}"/>
          </ac:spMkLst>
        </pc:spChg>
        <pc:picChg chg="add mod">
          <ac:chgData name="" userId="" providerId="" clId="Web-{B2EC224A-D039-4317-8812-2F2BFDDAB2DB}" dt="2018-05-06T01:47:26.621" v="94"/>
          <ac:picMkLst>
            <pc:docMk/>
            <pc:sldMk cId="0" sldId="349"/>
            <ac:picMk id="4" creationId="{0E5A70DE-9DEF-4E16-BDF9-8E864952E98F}"/>
          </ac:picMkLst>
        </pc:picChg>
        <pc:picChg chg="del">
          <ac:chgData name="" userId="" providerId="" clId="Web-{B2EC224A-D039-4317-8812-2F2BFDDAB2DB}" dt="2018-05-06T01:46:59.277" v="89"/>
          <ac:picMkLst>
            <pc:docMk/>
            <pc:sldMk cId="0" sldId="349"/>
            <ac:picMk id="62466" creationId="{00000000-0000-0000-0000-000000000000}"/>
          </ac:picMkLst>
        </pc:picChg>
        <pc:picChg chg="del">
          <ac:chgData name="" userId="" providerId="" clId="Web-{B2EC224A-D039-4317-8812-2F2BFDDAB2DB}" dt="2018-05-06T01:46:47.543" v="86"/>
          <ac:picMkLst>
            <pc:docMk/>
            <pc:sldMk cId="0" sldId="349"/>
            <ac:picMk id="62468" creationId="{00000000-0000-0000-0000-000000000000}"/>
          </ac:picMkLst>
        </pc:picChg>
      </pc:sldChg>
      <pc:sldChg chg="addSp delSp modSp">
        <pc:chgData name="" userId="" providerId="" clId="Web-{B2EC224A-D039-4317-8812-2F2BFDDAB2DB}" dt="2018-05-06T01:39:13.657" v="24"/>
        <pc:sldMkLst>
          <pc:docMk/>
          <pc:sldMk cId="0" sldId="360"/>
        </pc:sldMkLst>
        <pc:spChg chg="mod">
          <ac:chgData name="" userId="" providerId="" clId="Web-{B2EC224A-D039-4317-8812-2F2BFDDAB2DB}" dt="2018-05-06T01:39:13.657" v="24"/>
          <ac:spMkLst>
            <pc:docMk/>
            <pc:sldMk cId="0" sldId="360"/>
            <ac:spMk id="39940" creationId="{00000000-0000-0000-0000-000000000000}"/>
          </ac:spMkLst>
        </pc:spChg>
        <pc:picChg chg="add del mod">
          <ac:chgData name="" userId="" providerId="" clId="Web-{B2EC224A-D039-4317-8812-2F2BFDDAB2DB}" dt="2018-05-06T01:35:20.870" v="4"/>
          <ac:picMkLst>
            <pc:docMk/>
            <pc:sldMk cId="0" sldId="360"/>
            <ac:picMk id="2" creationId="{5BC46D1B-C1FC-4A6D-928B-A7255594D94A}"/>
          </ac:picMkLst>
        </pc:picChg>
        <pc:picChg chg="add mod">
          <ac:chgData name="" userId="" providerId="" clId="Web-{B2EC224A-D039-4317-8812-2F2BFDDAB2DB}" dt="2018-05-06T01:37:13.528" v="10"/>
          <ac:picMkLst>
            <pc:docMk/>
            <pc:sldMk cId="0" sldId="360"/>
            <ac:picMk id="4" creationId="{A017AC22-C05E-498C-8229-73D02080141E}"/>
          </ac:picMkLst>
        </pc:picChg>
      </pc:sldChg>
      <pc:sldChg chg="addSp delSp modSp">
        <pc:chgData name="" userId="" providerId="" clId="Web-{B2EC224A-D039-4317-8812-2F2BFDDAB2DB}" dt="2018-05-06T01:38:55.248" v="21"/>
        <pc:sldMkLst>
          <pc:docMk/>
          <pc:sldMk cId="0" sldId="361"/>
        </pc:sldMkLst>
        <pc:spChg chg="del">
          <ac:chgData name="" userId="" providerId="" clId="Web-{B2EC224A-D039-4317-8812-2F2BFDDAB2DB}" dt="2018-05-06T01:38:06.826" v="11"/>
          <ac:spMkLst>
            <pc:docMk/>
            <pc:sldMk cId="0" sldId="361"/>
            <ac:spMk id="2" creationId="{00000000-0000-0000-0000-000000000000}"/>
          </ac:spMkLst>
        </pc:spChg>
        <pc:spChg chg="mod">
          <ac:chgData name="" userId="" providerId="" clId="Web-{B2EC224A-D039-4317-8812-2F2BFDDAB2DB}" dt="2018-05-06T01:38:55.248" v="21"/>
          <ac:spMkLst>
            <pc:docMk/>
            <pc:sldMk cId="0" sldId="361"/>
            <ac:spMk id="8" creationId="{00000000-0000-0000-0000-000000000000}"/>
          </ac:spMkLst>
        </pc:spChg>
        <pc:picChg chg="add del mod">
          <ac:chgData name="" userId="" providerId="" clId="Web-{B2EC224A-D039-4317-8812-2F2BFDDAB2DB}" dt="2018-05-06T01:38:30.466" v="16"/>
          <ac:picMkLst>
            <pc:docMk/>
            <pc:sldMk cId="0" sldId="361"/>
            <ac:picMk id="3" creationId="{5D44B072-3A82-4EEC-BE33-706C0BA81A5C}"/>
          </ac:picMkLst>
        </pc:picChg>
        <pc:picChg chg="add mod">
          <ac:chgData name="" userId="" providerId="" clId="Web-{B2EC224A-D039-4317-8812-2F2BFDDAB2DB}" dt="2018-05-06T01:38:48.248" v="20"/>
          <ac:picMkLst>
            <pc:docMk/>
            <pc:sldMk cId="0" sldId="361"/>
            <ac:picMk id="5" creationId="{FEEE8288-B429-4618-9AEE-459D8B9FD66F}"/>
          </ac:picMkLst>
        </pc:picChg>
      </pc:sldChg>
      <pc:sldChg chg="modSp modNotes">
        <pc:chgData name="" userId="" providerId="" clId="Web-{B2EC224A-D039-4317-8812-2F2BFDDAB2DB}" dt="2018-05-06T01:59:13.755" v="332"/>
        <pc:sldMkLst>
          <pc:docMk/>
          <pc:sldMk cId="0" sldId="365"/>
        </pc:sldMkLst>
        <pc:spChg chg="mod">
          <ac:chgData name="" userId="" providerId="" clId="Web-{B2EC224A-D039-4317-8812-2F2BFDDAB2DB}" dt="2018-05-06T01:59:03.942" v="331"/>
          <ac:spMkLst>
            <pc:docMk/>
            <pc:sldMk cId="0" sldId="365"/>
            <ac:spMk id="4" creationId="{00000000-0000-0000-0000-000000000000}"/>
          </ac:spMkLst>
        </pc:spChg>
      </pc:sldChg>
      <pc:sldChg chg="modSp">
        <pc:chgData name="" userId="" providerId="" clId="Web-{B2EC224A-D039-4317-8812-2F2BFDDAB2DB}" dt="2018-05-06T01:40:31.564" v="37"/>
        <pc:sldMkLst>
          <pc:docMk/>
          <pc:sldMk cId="0" sldId="369"/>
        </pc:sldMkLst>
        <pc:spChg chg="mod">
          <ac:chgData name="" userId="" providerId="" clId="Web-{B2EC224A-D039-4317-8812-2F2BFDDAB2DB}" dt="2018-05-06T01:40:31.564" v="37"/>
          <ac:spMkLst>
            <pc:docMk/>
            <pc:sldMk cId="0" sldId="369"/>
            <ac:spMk id="4" creationId="{00000000-0000-0000-0000-000000000000}"/>
          </ac:spMkLst>
        </pc:spChg>
      </pc:sldChg>
      <pc:sldChg chg="modSp">
        <pc:chgData name="" userId="" providerId="" clId="Web-{B2EC224A-D039-4317-8812-2F2BFDDAB2DB}" dt="2018-05-06T01:57:42.832" v="305"/>
        <pc:sldMkLst>
          <pc:docMk/>
          <pc:sldMk cId="0" sldId="370"/>
        </pc:sldMkLst>
        <pc:spChg chg="mod">
          <ac:chgData name="" userId="" providerId="" clId="Web-{B2EC224A-D039-4317-8812-2F2BFDDAB2DB}" dt="2018-05-06T01:52:27.960" v="201"/>
          <ac:spMkLst>
            <pc:docMk/>
            <pc:sldMk cId="0" sldId="370"/>
            <ac:spMk id="74756" creationId="{00000000-0000-0000-0000-000000000000}"/>
          </ac:spMkLst>
        </pc:spChg>
        <pc:spChg chg="mod">
          <ac:chgData name="" userId="" providerId="" clId="Web-{B2EC224A-D039-4317-8812-2F2BFDDAB2DB}" dt="2018-05-06T01:50:53.895" v="165"/>
          <ac:spMkLst>
            <pc:docMk/>
            <pc:sldMk cId="0" sldId="370"/>
            <ac:spMk id="74757" creationId="{00000000-0000-0000-0000-000000000000}"/>
          </ac:spMkLst>
        </pc:spChg>
        <pc:spChg chg="mod">
          <ac:chgData name="" userId="" providerId="" clId="Web-{B2EC224A-D039-4317-8812-2F2BFDDAB2DB}" dt="2018-05-06T01:57:42.832" v="305"/>
          <ac:spMkLst>
            <pc:docMk/>
            <pc:sldMk cId="0" sldId="370"/>
            <ac:spMk id="76802" creationId="{00000000-0000-0000-0000-000000000000}"/>
          </ac:spMkLst>
        </pc:spChg>
      </pc:sldChg>
      <pc:sldChg chg="modSp">
        <pc:chgData name="" userId="" providerId="" clId="Web-{B2EC224A-D039-4317-8812-2F2BFDDAB2DB}" dt="2018-05-06T01:40:50.439" v="40"/>
        <pc:sldMkLst>
          <pc:docMk/>
          <pc:sldMk cId="0" sldId="371"/>
        </pc:sldMkLst>
        <pc:spChg chg="mod">
          <ac:chgData name="" userId="" providerId="" clId="Web-{B2EC224A-D039-4317-8812-2F2BFDDAB2DB}" dt="2018-05-06T01:40:50.424" v="38"/>
          <ac:spMkLst>
            <pc:docMk/>
            <pc:sldMk cId="0" sldId="371"/>
            <ac:spMk id="64514" creationId="{00000000-0000-0000-0000-000000000000}"/>
          </ac:spMkLst>
        </pc:spChg>
        <pc:spChg chg="mod">
          <ac:chgData name="" userId="" providerId="" clId="Web-{B2EC224A-D039-4317-8812-2F2BFDDAB2DB}" dt="2018-05-06T01:40:50.424" v="39"/>
          <ac:spMkLst>
            <pc:docMk/>
            <pc:sldMk cId="0" sldId="371"/>
            <ac:spMk id="64515" creationId="{00000000-0000-0000-0000-000000000000}"/>
          </ac:spMkLst>
        </pc:spChg>
        <pc:spChg chg="mod">
          <ac:chgData name="" userId="" providerId="" clId="Web-{B2EC224A-D039-4317-8812-2F2BFDDAB2DB}" dt="2018-05-06T01:40:50.439" v="40"/>
          <ac:spMkLst>
            <pc:docMk/>
            <pc:sldMk cId="0" sldId="371"/>
            <ac:spMk id="64516" creationId="{00000000-0000-0000-0000-000000000000}"/>
          </ac:spMkLst>
        </pc:spChg>
      </pc:sldChg>
      <pc:sldChg chg="modSp">
        <pc:chgData name="" userId="" providerId="" clId="Web-{B2EC224A-D039-4317-8812-2F2BFDDAB2DB}" dt="2018-05-06T01:48:56.375" v="116"/>
        <pc:sldMkLst>
          <pc:docMk/>
          <pc:sldMk cId="0" sldId="372"/>
        </pc:sldMkLst>
        <pc:spChg chg="mod">
          <ac:chgData name="" userId="" providerId="" clId="Web-{B2EC224A-D039-4317-8812-2F2BFDDAB2DB}" dt="2018-05-06T01:48:38.110" v="109"/>
          <ac:spMkLst>
            <pc:docMk/>
            <pc:sldMk cId="0" sldId="372"/>
            <ac:spMk id="66562" creationId="{00000000-0000-0000-0000-000000000000}"/>
          </ac:spMkLst>
        </pc:spChg>
        <pc:spChg chg="mod">
          <ac:chgData name="" userId="" providerId="" clId="Web-{B2EC224A-D039-4317-8812-2F2BFDDAB2DB}" dt="2018-05-06T01:48:56.375" v="116"/>
          <ac:spMkLst>
            <pc:docMk/>
            <pc:sldMk cId="0" sldId="372"/>
            <ac:spMk id="66563" creationId="{00000000-0000-0000-0000-000000000000}"/>
          </ac:spMkLst>
        </pc:spChg>
        <pc:spChg chg="mod">
          <ac:chgData name="" userId="" providerId="" clId="Web-{B2EC224A-D039-4317-8812-2F2BFDDAB2DB}" dt="2018-05-06T01:48:38.125" v="111"/>
          <ac:spMkLst>
            <pc:docMk/>
            <pc:sldMk cId="0" sldId="372"/>
            <ac:spMk id="66564" creationId="{00000000-0000-0000-0000-000000000000}"/>
          </ac:spMkLst>
        </pc:spChg>
      </pc:sldChg>
      <pc:sldChg chg="modSp">
        <pc:chgData name="" userId="" providerId="" clId="Web-{B2EC224A-D039-4317-8812-2F2BFDDAB2DB}" dt="2018-05-06T01:51:24.551" v="175"/>
        <pc:sldMkLst>
          <pc:docMk/>
          <pc:sldMk cId="0" sldId="373"/>
        </pc:sldMkLst>
        <pc:spChg chg="mod">
          <ac:chgData name="" userId="" providerId="" clId="Web-{B2EC224A-D039-4317-8812-2F2BFDDAB2DB}" dt="2018-05-06T01:51:08.145" v="167"/>
          <ac:spMkLst>
            <pc:docMk/>
            <pc:sldMk cId="0" sldId="373"/>
            <ac:spMk id="76802" creationId="{00000000-0000-0000-0000-000000000000}"/>
          </ac:spMkLst>
        </pc:spChg>
        <pc:spChg chg="mod">
          <ac:chgData name="" userId="" providerId="" clId="Web-{B2EC224A-D039-4317-8812-2F2BFDDAB2DB}" dt="2018-05-06T01:51:24.551" v="175"/>
          <ac:spMkLst>
            <pc:docMk/>
            <pc:sldMk cId="0" sldId="373"/>
            <ac:spMk id="76803" creationId="{00000000-0000-0000-0000-000000000000}"/>
          </ac:spMkLst>
        </pc:spChg>
        <pc:spChg chg="mod">
          <ac:chgData name="" userId="" providerId="" clId="Web-{B2EC224A-D039-4317-8812-2F2BFDDAB2DB}" dt="2018-05-06T01:51:08.161" v="169"/>
          <ac:spMkLst>
            <pc:docMk/>
            <pc:sldMk cId="0" sldId="373"/>
            <ac:spMk id="76804" creationId="{00000000-0000-0000-0000-000000000000}"/>
          </ac:spMkLst>
        </pc:spChg>
      </pc:sldChg>
      <pc:sldChg chg="modSp">
        <pc:chgData name="" userId="" providerId="" clId="Web-{B2EC224A-D039-4317-8812-2F2BFDDAB2DB}" dt="2018-05-06T01:53:10.476" v="211"/>
        <pc:sldMkLst>
          <pc:docMk/>
          <pc:sldMk cId="0" sldId="374"/>
        </pc:sldMkLst>
        <pc:spChg chg="mod">
          <ac:chgData name="" userId="" providerId="" clId="Web-{B2EC224A-D039-4317-8812-2F2BFDDAB2DB}" dt="2018-05-06T01:52:56.866" v="204"/>
          <ac:spMkLst>
            <pc:docMk/>
            <pc:sldMk cId="0" sldId="374"/>
            <ac:spMk id="78850" creationId="{00000000-0000-0000-0000-000000000000}"/>
          </ac:spMkLst>
        </pc:spChg>
        <pc:spChg chg="mod">
          <ac:chgData name="" userId="" providerId="" clId="Web-{B2EC224A-D039-4317-8812-2F2BFDDAB2DB}" dt="2018-05-06T01:53:10.476" v="211"/>
          <ac:spMkLst>
            <pc:docMk/>
            <pc:sldMk cId="0" sldId="374"/>
            <ac:spMk id="78851" creationId="{00000000-0000-0000-0000-000000000000}"/>
          </ac:spMkLst>
        </pc:spChg>
        <pc:spChg chg="mod">
          <ac:chgData name="" userId="" providerId="" clId="Web-{B2EC224A-D039-4317-8812-2F2BFDDAB2DB}" dt="2018-05-06T01:52:56.882" v="206"/>
          <ac:spMkLst>
            <pc:docMk/>
            <pc:sldMk cId="0" sldId="374"/>
            <ac:spMk id="78852" creationId="{00000000-0000-0000-0000-000000000000}"/>
          </ac:spMkLst>
        </pc:spChg>
      </pc:sldChg>
      <pc:sldChg chg="modSp">
        <pc:chgData name="" userId="" providerId="" clId="Web-{B2EC224A-D039-4317-8812-2F2BFDDAB2DB}" dt="2018-05-06T01:53:24.445" v="218"/>
        <pc:sldMkLst>
          <pc:docMk/>
          <pc:sldMk cId="0" sldId="375"/>
        </pc:sldMkLst>
        <pc:spChg chg="mod">
          <ac:chgData name="" userId="" providerId="" clId="Web-{B2EC224A-D039-4317-8812-2F2BFDDAB2DB}" dt="2018-05-06T01:53:24.445" v="218"/>
          <ac:spMkLst>
            <pc:docMk/>
            <pc:sldMk cId="0" sldId="375"/>
            <ac:spMk id="4" creationId="{00000000-0000-0000-0000-000000000000}"/>
          </ac:spMkLst>
        </pc:spChg>
        <pc:spChg chg="mod">
          <ac:chgData name="" userId="" providerId="" clId="Web-{B2EC224A-D039-4317-8812-2F2BFDDAB2DB}" dt="2018-05-06T01:53:16.757" v="212"/>
          <ac:spMkLst>
            <pc:docMk/>
            <pc:sldMk cId="0" sldId="375"/>
            <ac:spMk id="80898" creationId="{00000000-0000-0000-0000-000000000000}"/>
          </ac:spMkLst>
        </pc:spChg>
        <pc:spChg chg="mod">
          <ac:chgData name="" userId="" providerId="" clId="Web-{B2EC224A-D039-4317-8812-2F2BFDDAB2DB}" dt="2018-05-06T01:53:16.773" v="214"/>
          <ac:spMkLst>
            <pc:docMk/>
            <pc:sldMk cId="0" sldId="375"/>
            <ac:spMk id="80900" creationId="{00000000-0000-0000-0000-000000000000}"/>
          </ac:spMkLst>
        </pc:spChg>
      </pc:sldChg>
      <pc:sldChg chg="modSp">
        <pc:chgData name="" userId="" providerId="" clId="Web-{B2EC224A-D039-4317-8812-2F2BFDDAB2DB}" dt="2018-05-06T01:54:00.367" v="229"/>
        <pc:sldMkLst>
          <pc:docMk/>
          <pc:sldMk cId="0" sldId="376"/>
        </pc:sldMkLst>
        <pc:spChg chg="mod">
          <ac:chgData name="" userId="" providerId="" clId="Web-{B2EC224A-D039-4317-8812-2F2BFDDAB2DB}" dt="2018-05-06T01:53:45.101" v="224"/>
          <ac:spMkLst>
            <pc:docMk/>
            <pc:sldMk cId="0" sldId="376"/>
            <ac:spMk id="82946" creationId="{00000000-0000-0000-0000-000000000000}"/>
          </ac:spMkLst>
        </pc:spChg>
        <pc:spChg chg="mod">
          <ac:chgData name="" userId="" providerId="" clId="Web-{B2EC224A-D039-4317-8812-2F2BFDDAB2DB}" dt="2018-05-06T01:54:00.367" v="229"/>
          <ac:spMkLst>
            <pc:docMk/>
            <pc:sldMk cId="0" sldId="376"/>
            <ac:spMk id="82947" creationId="{00000000-0000-0000-0000-000000000000}"/>
          </ac:spMkLst>
        </pc:spChg>
        <pc:spChg chg="mod">
          <ac:chgData name="" userId="" providerId="" clId="Web-{B2EC224A-D039-4317-8812-2F2BFDDAB2DB}" dt="2018-05-06T01:53:45.101" v="226"/>
          <ac:spMkLst>
            <pc:docMk/>
            <pc:sldMk cId="0" sldId="376"/>
            <ac:spMk id="82948" creationId="{00000000-0000-0000-0000-000000000000}"/>
          </ac:spMkLst>
        </pc:spChg>
      </pc:sldChg>
      <pc:sldChg chg="modSp">
        <pc:chgData name="" userId="" providerId="" clId="Web-{B2EC224A-D039-4317-8812-2F2BFDDAB2DB}" dt="2018-05-06T01:54:26.414" v="238"/>
        <pc:sldMkLst>
          <pc:docMk/>
          <pc:sldMk cId="0" sldId="377"/>
        </pc:sldMkLst>
        <pc:spChg chg="mod">
          <ac:chgData name="" userId="" providerId="" clId="Web-{B2EC224A-D039-4317-8812-2F2BFDDAB2DB}" dt="2018-05-06T01:54:06.492" v="230"/>
          <ac:spMkLst>
            <pc:docMk/>
            <pc:sldMk cId="0" sldId="377"/>
            <ac:spMk id="84994" creationId="{00000000-0000-0000-0000-000000000000}"/>
          </ac:spMkLst>
        </pc:spChg>
        <pc:spChg chg="mod">
          <ac:chgData name="" userId="" providerId="" clId="Web-{B2EC224A-D039-4317-8812-2F2BFDDAB2DB}" dt="2018-05-06T01:54:26.414" v="238"/>
          <ac:spMkLst>
            <pc:docMk/>
            <pc:sldMk cId="0" sldId="377"/>
            <ac:spMk id="84995" creationId="{00000000-0000-0000-0000-000000000000}"/>
          </ac:spMkLst>
        </pc:spChg>
        <pc:spChg chg="mod">
          <ac:chgData name="" userId="" providerId="" clId="Web-{B2EC224A-D039-4317-8812-2F2BFDDAB2DB}" dt="2018-05-06T01:54:06.524" v="232"/>
          <ac:spMkLst>
            <pc:docMk/>
            <pc:sldMk cId="0" sldId="377"/>
            <ac:spMk id="84996" creationId="{00000000-0000-0000-0000-000000000000}"/>
          </ac:spMkLst>
        </pc:spChg>
      </pc:sldChg>
      <pc:sldChg chg="modSp">
        <pc:chgData name="" userId="" providerId="" clId="Web-{B2EC224A-D039-4317-8812-2F2BFDDAB2DB}" dt="2018-05-06T01:54:58.790" v="246"/>
        <pc:sldMkLst>
          <pc:docMk/>
          <pc:sldMk cId="0" sldId="378"/>
        </pc:sldMkLst>
        <pc:spChg chg="mod">
          <ac:chgData name="" userId="" providerId="" clId="Web-{B2EC224A-D039-4317-8812-2F2BFDDAB2DB}" dt="2018-05-06T01:54:31.930" v="239"/>
          <ac:spMkLst>
            <pc:docMk/>
            <pc:sldMk cId="0" sldId="378"/>
            <ac:spMk id="87042" creationId="{00000000-0000-0000-0000-000000000000}"/>
          </ac:spMkLst>
        </pc:spChg>
        <pc:spChg chg="mod">
          <ac:chgData name="" userId="" providerId="" clId="Web-{B2EC224A-D039-4317-8812-2F2BFDDAB2DB}" dt="2018-05-06T01:54:58.790" v="246"/>
          <ac:spMkLst>
            <pc:docMk/>
            <pc:sldMk cId="0" sldId="378"/>
            <ac:spMk id="87043" creationId="{00000000-0000-0000-0000-000000000000}"/>
          </ac:spMkLst>
        </pc:spChg>
      </pc:sldChg>
      <pc:sldChg chg="delSp modSp">
        <pc:chgData name="" userId="" providerId="" clId="Web-{B2EC224A-D039-4317-8812-2F2BFDDAB2DB}" dt="2018-05-06T01:55:10.587" v="248"/>
        <pc:sldMkLst>
          <pc:docMk/>
          <pc:sldMk cId="0" sldId="380"/>
        </pc:sldMkLst>
        <pc:spChg chg="mod">
          <ac:chgData name="" userId="" providerId="" clId="Web-{B2EC224A-D039-4317-8812-2F2BFDDAB2DB}" dt="2018-05-06T01:55:10.587" v="248"/>
          <ac:spMkLst>
            <pc:docMk/>
            <pc:sldMk cId="0" sldId="380"/>
            <ac:spMk id="4" creationId="{00000000-0000-0000-0000-000000000000}"/>
          </ac:spMkLst>
        </pc:spChg>
        <pc:spChg chg="del">
          <ac:chgData name="" userId="" providerId="" clId="Web-{B2EC224A-D039-4317-8812-2F2BFDDAB2DB}" dt="2018-05-06T01:55:07.946" v="247"/>
          <ac:spMkLst>
            <pc:docMk/>
            <pc:sldMk cId="0" sldId="380"/>
            <ac:spMk id="89091" creationId="{00000000-0000-0000-0000-000000000000}"/>
          </ac:spMkLst>
        </pc:spChg>
      </pc:sldChg>
      <pc:sldChg chg="modSp">
        <pc:chgData name="" userId="" providerId="" clId="Web-{B2EC224A-D039-4317-8812-2F2BFDDAB2DB}" dt="2018-05-06T01:56:51.628" v="291"/>
        <pc:sldMkLst>
          <pc:docMk/>
          <pc:sldMk cId="0" sldId="381"/>
        </pc:sldMkLst>
        <pc:spChg chg="mod">
          <ac:chgData name="" userId="" providerId="" clId="Web-{B2EC224A-D039-4317-8812-2F2BFDDAB2DB}" dt="2018-05-06T01:56:43.015" v="287"/>
          <ac:spMkLst>
            <pc:docMk/>
            <pc:sldMk cId="0" sldId="381"/>
            <ac:spMk id="92162" creationId="{00000000-0000-0000-0000-000000000000}"/>
          </ac:spMkLst>
        </pc:spChg>
        <pc:spChg chg="mod">
          <ac:chgData name="" userId="" providerId="" clId="Web-{B2EC224A-D039-4317-8812-2F2BFDDAB2DB}" dt="2018-05-06T01:56:51.628" v="291"/>
          <ac:spMkLst>
            <pc:docMk/>
            <pc:sldMk cId="0" sldId="381"/>
            <ac:spMk id="92163" creationId="{00000000-0000-0000-0000-000000000000}"/>
          </ac:spMkLst>
        </pc:spChg>
      </pc:sldChg>
      <pc:sldChg chg="modSp">
        <pc:chgData name="" userId="" providerId="" clId="Web-{B2EC224A-D039-4317-8812-2F2BFDDAB2DB}" dt="2018-05-06T01:57:00.722" v="293"/>
        <pc:sldMkLst>
          <pc:docMk/>
          <pc:sldMk cId="0" sldId="382"/>
        </pc:sldMkLst>
        <pc:spChg chg="mod">
          <ac:chgData name="" userId="" providerId="" clId="Web-{B2EC224A-D039-4317-8812-2F2BFDDAB2DB}" dt="2018-05-06T01:57:00.706" v="292"/>
          <ac:spMkLst>
            <pc:docMk/>
            <pc:sldMk cId="0" sldId="382"/>
            <ac:spMk id="94210" creationId="{00000000-0000-0000-0000-000000000000}"/>
          </ac:spMkLst>
        </pc:spChg>
        <pc:spChg chg="mod">
          <ac:chgData name="" userId="" providerId="" clId="Web-{B2EC224A-D039-4317-8812-2F2BFDDAB2DB}" dt="2018-05-06T01:57:00.722" v="293"/>
          <ac:spMkLst>
            <pc:docMk/>
            <pc:sldMk cId="0" sldId="382"/>
            <ac:spMk id="94211" creationId="{00000000-0000-0000-0000-000000000000}"/>
          </ac:spMkLst>
        </pc:spChg>
      </pc:sldChg>
      <pc:sldChg chg="modSp">
        <pc:chgData name="" userId="" providerId="" clId="Web-{B2EC224A-D039-4317-8812-2F2BFDDAB2DB}" dt="2018-05-06T01:57:12.769" v="297"/>
        <pc:sldMkLst>
          <pc:docMk/>
          <pc:sldMk cId="0" sldId="383"/>
        </pc:sldMkLst>
        <pc:spChg chg="mod">
          <ac:chgData name="" userId="" providerId="" clId="Web-{B2EC224A-D039-4317-8812-2F2BFDDAB2DB}" dt="2018-05-06T01:57:12.769" v="297"/>
          <ac:spMkLst>
            <pc:docMk/>
            <pc:sldMk cId="0" sldId="383"/>
            <ac:spMk id="2" creationId="{00000000-0000-0000-0000-000000000000}"/>
          </ac:spMkLst>
        </pc:spChg>
        <pc:spChg chg="mod">
          <ac:chgData name="" userId="" providerId="" clId="Web-{B2EC224A-D039-4317-8812-2F2BFDDAB2DB}" dt="2018-05-06T01:57:12.753" v="296"/>
          <ac:spMkLst>
            <pc:docMk/>
            <pc:sldMk cId="0" sldId="383"/>
            <ac:spMk id="96260" creationId="{00000000-0000-0000-0000-000000000000}"/>
          </ac:spMkLst>
        </pc:spChg>
      </pc:sldChg>
      <pc:sldChg chg="modSp">
        <pc:chgData name="" userId="" providerId="" clId="Web-{B2EC224A-D039-4317-8812-2F2BFDDAB2DB}" dt="2018-05-06T01:57:22.300" v="301"/>
        <pc:sldMkLst>
          <pc:docMk/>
          <pc:sldMk cId="0" sldId="384"/>
        </pc:sldMkLst>
        <pc:spChg chg="mod">
          <ac:chgData name="" userId="" providerId="" clId="Web-{B2EC224A-D039-4317-8812-2F2BFDDAB2DB}" dt="2018-05-06T01:57:22.300" v="300"/>
          <ac:spMkLst>
            <pc:docMk/>
            <pc:sldMk cId="0" sldId="384"/>
            <ac:spMk id="98306" creationId="{00000000-0000-0000-0000-000000000000}"/>
          </ac:spMkLst>
        </pc:spChg>
        <pc:spChg chg="mod">
          <ac:chgData name="" userId="" providerId="" clId="Web-{B2EC224A-D039-4317-8812-2F2BFDDAB2DB}" dt="2018-05-06T01:57:22.300" v="301"/>
          <ac:spMkLst>
            <pc:docMk/>
            <pc:sldMk cId="0" sldId="384"/>
            <ac:spMk id="98307" creationId="{00000000-0000-0000-0000-000000000000}"/>
          </ac:spMkLst>
        </pc:spChg>
      </pc:sldChg>
      <pc:sldChg chg="modSp">
        <pc:chgData name="" userId="" providerId="" clId="Web-{B2EC224A-D039-4317-8812-2F2BFDDAB2DB}" dt="2018-05-06T01:49:33.282" v="129"/>
        <pc:sldMkLst>
          <pc:docMk/>
          <pc:sldMk cId="3553158837" sldId="385"/>
        </pc:sldMkLst>
        <pc:spChg chg="mod">
          <ac:chgData name="" userId="" providerId="" clId="Web-{B2EC224A-D039-4317-8812-2F2BFDDAB2DB}" dt="2018-05-06T01:49:02.188" v="117"/>
          <ac:spMkLst>
            <pc:docMk/>
            <pc:sldMk cId="3553158837" sldId="385"/>
            <ac:spMk id="2" creationId="{2FD83371-4DB6-4567-B1E5-28FD357DDF62}"/>
          </ac:spMkLst>
        </pc:spChg>
        <pc:spChg chg="mod">
          <ac:chgData name="" userId="" providerId="" clId="Web-{B2EC224A-D039-4317-8812-2F2BFDDAB2DB}" dt="2018-05-06T01:49:33.282" v="129"/>
          <ac:spMkLst>
            <pc:docMk/>
            <pc:sldMk cId="3553158837" sldId="385"/>
            <ac:spMk id="3" creationId="{86F1EFAA-30AA-4FE0-8B1D-6A101B70CED1}"/>
          </ac:spMkLst>
        </pc:spChg>
      </pc:sldChg>
      <pc:sldChg chg="modSp">
        <pc:chgData name="" userId="" providerId="" clId="Web-{B2EC224A-D039-4317-8812-2F2BFDDAB2DB}" dt="2018-05-06T01:52:50.163" v="203"/>
        <pc:sldMkLst>
          <pc:docMk/>
          <pc:sldMk cId="776262530" sldId="386"/>
        </pc:sldMkLst>
        <pc:spChg chg="mod">
          <ac:chgData name="" userId="" providerId="" clId="Web-{B2EC224A-D039-4317-8812-2F2BFDDAB2DB}" dt="2018-05-06T01:52:50.163" v="203"/>
          <ac:spMkLst>
            <pc:docMk/>
            <pc:sldMk cId="776262530" sldId="386"/>
            <ac:spMk id="72706" creationId="{00000000-0000-0000-0000-000000000000}"/>
          </ac:spMkLst>
        </pc:spChg>
        <pc:spChg chg="mod">
          <ac:chgData name="" userId="" providerId="" clId="Web-{B2EC224A-D039-4317-8812-2F2BFDDAB2DB}" dt="2018-05-06T01:52:18.850" v="199"/>
          <ac:spMkLst>
            <pc:docMk/>
            <pc:sldMk cId="776262530" sldId="386"/>
            <ac:spMk id="72707" creationId="{00000000-0000-0000-0000-000000000000}"/>
          </ac:spMkLst>
        </pc:spChg>
      </pc:sldChg>
      <pc:sldChg chg="modSp">
        <pc:chgData name="" userId="" providerId="" clId="Web-{B2EC224A-D039-4317-8812-2F2BFDDAB2DB}" dt="2018-05-06T01:53:38.304" v="223"/>
        <pc:sldMkLst>
          <pc:docMk/>
          <pc:sldMk cId="3295787063" sldId="388"/>
        </pc:sldMkLst>
        <pc:spChg chg="mod">
          <ac:chgData name="" userId="" providerId="" clId="Web-{B2EC224A-D039-4317-8812-2F2BFDDAB2DB}" dt="2018-05-06T01:53:38.304" v="223"/>
          <ac:spMkLst>
            <pc:docMk/>
            <pc:sldMk cId="3295787063" sldId="388"/>
            <ac:spMk id="72706" creationId="{00000000-0000-0000-0000-000000000000}"/>
          </ac:spMkLst>
        </pc:spChg>
        <pc:spChg chg="mod">
          <ac:chgData name="" userId="" providerId="" clId="Web-{B2EC224A-D039-4317-8812-2F2BFDDAB2DB}" dt="2018-05-06T01:53:29.961" v="220"/>
          <ac:spMkLst>
            <pc:docMk/>
            <pc:sldMk cId="3295787063" sldId="388"/>
            <ac:spMk id="72707" creationId="{00000000-0000-0000-0000-000000000000}"/>
          </ac:spMkLst>
        </pc:spChg>
      </pc:sldChg>
    </pc:docChg>
  </pc:docChgLst>
  <pc:docChgLst>
    <pc:chgData clId="Web-{C9C74403-56DA-4B81-8465-4E0FEFCA996C}"/>
    <pc:docChg chg="modSld">
      <pc:chgData name="" userId="" providerId="" clId="Web-{C9C74403-56DA-4B81-8465-4E0FEFCA996C}" dt="2018-05-06T01:30:42.817" v="0"/>
      <pc:docMkLst>
        <pc:docMk/>
      </pc:docMkLst>
      <pc:sldChg chg="delSp">
        <pc:chgData name="" userId="" providerId="" clId="Web-{C9C74403-56DA-4B81-8465-4E0FEFCA996C}" dt="2018-05-06T01:30:42.817" v="0"/>
        <pc:sldMkLst>
          <pc:docMk/>
          <pc:sldMk cId="0" sldId="360"/>
        </pc:sldMkLst>
        <pc:spChg chg="del">
          <ac:chgData name="" userId="" providerId="" clId="Web-{C9C74403-56DA-4B81-8465-4E0FEFCA996C}" dt="2018-05-06T01:30:42.817" v="0"/>
          <ac:spMkLst>
            <pc:docMk/>
            <pc:sldMk cId="0" sldId="360"/>
            <ac:spMk id="2" creationId="{E91FCC8E-1520-486B-A84C-69D71B6853F1}"/>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18-06-06T14:48:59.967" idx="1">
    <p:pos x="2425" y="1839"/>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84F84E-7BBE-074D-8EC4-6454045FF4B9}" type="doc">
      <dgm:prSet loTypeId="urn:microsoft.com/office/officeart/2005/8/layout/radial4" loCatId="" qsTypeId="urn:microsoft.com/office/officeart/2005/8/quickstyle/simple4" qsCatId="simple" csTypeId="urn:microsoft.com/office/officeart/2005/8/colors/accent2_2" csCatId="accent2" phldr="1"/>
      <dgm:spPr/>
      <dgm:t>
        <a:bodyPr/>
        <a:lstStyle/>
        <a:p>
          <a:endParaRPr lang="en-US"/>
        </a:p>
      </dgm:t>
    </dgm:pt>
    <dgm:pt modelId="{8A72C934-877D-E846-8D54-2C851441E395}">
      <dgm:prSet phldrT="[Text]"/>
      <dgm:spPr/>
      <dgm:t>
        <a:bodyPr/>
        <a:lstStyle/>
        <a:p>
          <a:r>
            <a:rPr lang="en-US" dirty="0"/>
            <a:t>Program Structure</a:t>
          </a:r>
        </a:p>
        <a:p>
          <a:r>
            <a:rPr lang="en-US" dirty="0"/>
            <a:t>Essential Components</a:t>
          </a:r>
        </a:p>
      </dgm:t>
    </dgm:pt>
    <dgm:pt modelId="{8EE28F83-4FA8-224A-81FC-F04692669979}" type="parTrans" cxnId="{1F4EDEFF-7D07-2F45-B877-8D6984650AD0}">
      <dgm:prSet/>
      <dgm:spPr/>
      <dgm:t>
        <a:bodyPr/>
        <a:lstStyle/>
        <a:p>
          <a:endParaRPr lang="en-US"/>
        </a:p>
      </dgm:t>
    </dgm:pt>
    <dgm:pt modelId="{CA522AC6-7AA6-574D-B586-963FFC3DA039}" type="sibTrans" cxnId="{1F4EDEFF-7D07-2F45-B877-8D6984650AD0}">
      <dgm:prSet/>
      <dgm:spPr/>
      <dgm:t>
        <a:bodyPr/>
        <a:lstStyle/>
        <a:p>
          <a:endParaRPr lang="en-US"/>
        </a:p>
      </dgm:t>
    </dgm:pt>
    <dgm:pt modelId="{94DB11D8-22F1-8A4B-AC4E-ADC584AC41F8}">
      <dgm:prSet phldrT="[Text]"/>
      <dgm:spPr/>
      <dgm:t>
        <a:bodyPr/>
        <a:lstStyle/>
        <a:p>
          <a:r>
            <a:rPr lang="en-US" dirty="0"/>
            <a:t>Extended transition services (ages 18</a:t>
          </a:r>
          <a:r>
            <a:rPr lang="en-US" dirty="0">
              <a:latin typeface="Arial" panose="020B0604020202020204" pitchFamily="34" charset="0"/>
              <a:cs typeface="Arial" panose="020B0604020202020204" pitchFamily="34" charset="0"/>
            </a:rPr>
            <a:t>–</a:t>
          </a:r>
          <a:r>
            <a:rPr lang="en-US" dirty="0"/>
            <a:t>21)</a:t>
          </a:r>
        </a:p>
      </dgm:t>
    </dgm:pt>
    <dgm:pt modelId="{E2EF5ECF-2E68-5842-880B-F3F04FCB9EDE}" type="sibTrans" cxnId="{1CECBCFF-2BFA-8349-A5A2-3EA9EA4EC333}">
      <dgm:prSet/>
      <dgm:spPr/>
      <dgm:t>
        <a:bodyPr/>
        <a:lstStyle/>
        <a:p>
          <a:endParaRPr lang="en-US"/>
        </a:p>
      </dgm:t>
    </dgm:pt>
    <dgm:pt modelId="{0D1D4D54-5333-6247-9AF9-B0ABB166F445}" type="parTrans" cxnId="{1CECBCFF-2BFA-8349-A5A2-3EA9EA4EC333}">
      <dgm:prSet/>
      <dgm:spPr/>
      <dgm:t>
        <a:bodyPr/>
        <a:lstStyle/>
        <a:p>
          <a:endParaRPr lang="en-US"/>
        </a:p>
      </dgm:t>
    </dgm:pt>
    <dgm:pt modelId="{58173A6D-09F4-314C-B751-92F349E5DC40}">
      <dgm:prSet/>
      <dgm:spPr/>
      <dgm:t>
        <a:bodyPr/>
        <a:lstStyle/>
        <a:p>
          <a:r>
            <a:rPr lang="en-US" dirty="0"/>
            <a:t>Inclusion in general education</a:t>
          </a:r>
        </a:p>
      </dgm:t>
    </dgm:pt>
    <dgm:pt modelId="{F1D977BF-5D22-174D-B852-3B77C60A72F1}" type="sibTrans" cxnId="{4EB53732-075E-6B4D-9B98-63A58B9DBA2D}">
      <dgm:prSet/>
      <dgm:spPr/>
      <dgm:t>
        <a:bodyPr/>
        <a:lstStyle/>
        <a:p>
          <a:endParaRPr lang="en-US"/>
        </a:p>
      </dgm:t>
    </dgm:pt>
    <dgm:pt modelId="{A8EDF192-1A81-344C-A388-3459A8025D9B}" type="parTrans" cxnId="{4EB53732-075E-6B4D-9B98-63A58B9DBA2D}">
      <dgm:prSet/>
      <dgm:spPr/>
      <dgm:t>
        <a:bodyPr/>
        <a:lstStyle/>
        <a:p>
          <a:endParaRPr lang="en-US"/>
        </a:p>
      </dgm:t>
    </dgm:pt>
    <dgm:pt modelId="{6EF21F4E-09A6-D647-A73F-8C4A32057732}">
      <dgm:prSet/>
      <dgm:spPr/>
      <dgm:t>
        <a:bodyPr/>
        <a:lstStyle/>
        <a:p>
          <a:r>
            <a:rPr lang="en-US" dirty="0"/>
            <a:t>Effective practices</a:t>
          </a:r>
        </a:p>
      </dgm:t>
    </dgm:pt>
    <dgm:pt modelId="{1B045E0D-C45A-254B-9065-6411C34F1765}" type="sibTrans" cxnId="{B9374980-F240-5145-A581-56794B37D987}">
      <dgm:prSet/>
      <dgm:spPr/>
      <dgm:t>
        <a:bodyPr/>
        <a:lstStyle/>
        <a:p>
          <a:endParaRPr lang="en-US"/>
        </a:p>
      </dgm:t>
    </dgm:pt>
    <dgm:pt modelId="{C0D34295-F9ED-A344-93C1-79D8C7EF551F}" type="parTrans" cxnId="{B9374980-F240-5145-A581-56794B37D987}">
      <dgm:prSet/>
      <dgm:spPr/>
      <dgm:t>
        <a:bodyPr/>
        <a:lstStyle/>
        <a:p>
          <a:endParaRPr lang="en-US"/>
        </a:p>
      </dgm:t>
    </dgm:pt>
    <dgm:pt modelId="{94D30DC7-96A6-45BC-BB54-32798E358603}">
      <dgm:prSet phldrT="[Text]" custRadScaleRad="99154" custRadScaleInc="2184"/>
      <dgm:spPr/>
      <dgm:t>
        <a:bodyPr/>
        <a:lstStyle/>
        <a:p>
          <a:endParaRPr lang="en-US"/>
        </a:p>
      </dgm:t>
    </dgm:pt>
    <dgm:pt modelId="{43AE85F2-6D89-434C-9CEE-5CD2ED70B1BC}" type="sibTrans" cxnId="{4F243758-7D8A-4965-B2C4-C2711D2CD18B}">
      <dgm:prSet/>
      <dgm:spPr/>
      <dgm:t>
        <a:bodyPr/>
        <a:lstStyle/>
        <a:p>
          <a:endParaRPr lang="en-US"/>
        </a:p>
      </dgm:t>
    </dgm:pt>
    <dgm:pt modelId="{51DE4F54-163B-4E79-B139-027C258ACC37}" type="parTrans" cxnId="{4F243758-7D8A-4965-B2C4-C2711D2CD18B}">
      <dgm:prSet/>
      <dgm:spPr/>
      <dgm:t>
        <a:bodyPr/>
        <a:lstStyle/>
        <a:p>
          <a:endParaRPr lang="en-US"/>
        </a:p>
      </dgm:t>
    </dgm:pt>
    <dgm:pt modelId="{120702BF-2EA5-45DA-A2C1-53FCEC9F2C7B}">
      <dgm:prSet/>
      <dgm:spPr/>
      <dgm:t>
        <a:bodyPr/>
        <a:lstStyle/>
        <a:p>
          <a:r>
            <a:rPr lang="en-US" dirty="0"/>
            <a:t>Student supports</a:t>
          </a:r>
        </a:p>
      </dgm:t>
    </dgm:pt>
    <dgm:pt modelId="{4E7EA544-D23E-44CA-99EC-E1DB49F8A522}" type="sibTrans" cxnId="{134A5E88-49B2-435F-B1FA-71F6993CF24C}">
      <dgm:prSet/>
      <dgm:spPr/>
      <dgm:t>
        <a:bodyPr/>
        <a:lstStyle/>
        <a:p>
          <a:endParaRPr lang="en-US"/>
        </a:p>
      </dgm:t>
    </dgm:pt>
    <dgm:pt modelId="{258E3908-B4C6-45CB-B222-DF8CD74BBAAF}" type="parTrans" cxnId="{134A5E88-49B2-435F-B1FA-71F6993CF24C}">
      <dgm:prSet/>
      <dgm:spPr/>
      <dgm:t>
        <a:bodyPr/>
        <a:lstStyle/>
        <a:p>
          <a:endParaRPr lang="en-US"/>
        </a:p>
      </dgm:t>
    </dgm:pt>
    <dgm:pt modelId="{473C1013-DEF1-4A30-B060-8D3743DCD20A}">
      <dgm:prSet/>
      <dgm:spPr/>
      <dgm:t>
        <a:bodyPr/>
        <a:lstStyle/>
        <a:p>
          <a:r>
            <a:rPr lang="en-US" dirty="0"/>
            <a:t>Exit requirements/ graduation</a:t>
          </a:r>
        </a:p>
      </dgm:t>
    </dgm:pt>
    <dgm:pt modelId="{D3D048B1-329F-4C32-99AF-12B191A5FE58}" type="sibTrans" cxnId="{860B3887-0F98-4010-B638-9060D16F5ECB}">
      <dgm:prSet/>
      <dgm:spPr/>
      <dgm:t>
        <a:bodyPr/>
        <a:lstStyle/>
        <a:p>
          <a:endParaRPr lang="en-US"/>
        </a:p>
      </dgm:t>
    </dgm:pt>
    <dgm:pt modelId="{15E9D66F-E1FA-4471-A0C4-92D1DD7DB3EF}" type="parTrans" cxnId="{860B3887-0F98-4010-B638-9060D16F5ECB}">
      <dgm:prSet/>
      <dgm:spPr/>
      <dgm:t>
        <a:bodyPr/>
        <a:lstStyle/>
        <a:p>
          <a:endParaRPr lang="en-US"/>
        </a:p>
      </dgm:t>
    </dgm:pt>
    <dgm:pt modelId="{7CEC0E27-2BB7-4E2A-83D0-D1EA3989640B}">
      <dgm:prSet/>
      <dgm:spPr/>
      <dgm:t>
        <a:bodyPr/>
        <a:lstStyle/>
        <a:p>
          <a:r>
            <a:rPr lang="en-US" dirty="0"/>
            <a:t>Dropout prevention</a:t>
          </a:r>
        </a:p>
      </dgm:t>
    </dgm:pt>
    <dgm:pt modelId="{C56466F4-28BB-48AB-8EAD-4F219C9FA5BB}" type="sibTrans" cxnId="{DC79EC39-6247-41C1-9E75-4C2412B4B89C}">
      <dgm:prSet/>
      <dgm:spPr/>
      <dgm:t>
        <a:bodyPr/>
        <a:lstStyle/>
        <a:p>
          <a:endParaRPr lang="en-US"/>
        </a:p>
      </dgm:t>
    </dgm:pt>
    <dgm:pt modelId="{0660F86E-8E72-4D24-BC7D-CBCAB7F11B88}" type="parTrans" cxnId="{DC79EC39-6247-41C1-9E75-4C2412B4B89C}">
      <dgm:prSet/>
      <dgm:spPr/>
      <dgm:t>
        <a:bodyPr/>
        <a:lstStyle/>
        <a:p>
          <a:endParaRPr lang="en-US"/>
        </a:p>
      </dgm:t>
    </dgm:pt>
    <dgm:pt modelId="{556D4ABA-85AC-1B45-ACC5-8CC863BC5A28}" type="pres">
      <dgm:prSet presAssocID="{B884F84E-7BBE-074D-8EC4-6454045FF4B9}" presName="cycle" presStyleCnt="0">
        <dgm:presLayoutVars>
          <dgm:chMax val="1"/>
          <dgm:dir/>
          <dgm:animLvl val="ctr"/>
          <dgm:resizeHandles val="exact"/>
        </dgm:presLayoutVars>
      </dgm:prSet>
      <dgm:spPr/>
    </dgm:pt>
    <dgm:pt modelId="{A6047CD0-626F-E44D-93E6-267A2E58CE7B}" type="pres">
      <dgm:prSet presAssocID="{8A72C934-877D-E846-8D54-2C851441E395}" presName="centerShape" presStyleLbl="node0" presStyleIdx="0" presStyleCnt="1"/>
      <dgm:spPr/>
    </dgm:pt>
    <dgm:pt modelId="{00929596-A6B0-A843-9CA9-FB09C499D81F}" type="pres">
      <dgm:prSet presAssocID="{0D1D4D54-5333-6247-9AF9-B0ABB166F445}" presName="parTrans" presStyleLbl="bgSibTrans2D1" presStyleIdx="0" presStyleCnt="6"/>
      <dgm:spPr/>
    </dgm:pt>
    <dgm:pt modelId="{1BFD1EB2-8683-E842-AEE0-2C6B30FDA6C6}" type="pres">
      <dgm:prSet presAssocID="{94DB11D8-22F1-8A4B-AC4E-ADC584AC41F8}" presName="node" presStyleLbl="node1" presStyleIdx="0" presStyleCnt="6" custRadScaleRad="99154" custRadScaleInc="2184">
        <dgm:presLayoutVars>
          <dgm:bulletEnabled val="1"/>
        </dgm:presLayoutVars>
      </dgm:prSet>
      <dgm:spPr/>
    </dgm:pt>
    <dgm:pt modelId="{9EFC9B38-4C63-414D-B3D1-2B3FBE01803A}" type="pres">
      <dgm:prSet presAssocID="{A8EDF192-1A81-344C-A388-3459A8025D9B}" presName="parTrans" presStyleLbl="bgSibTrans2D1" presStyleIdx="1" presStyleCnt="6"/>
      <dgm:spPr/>
    </dgm:pt>
    <dgm:pt modelId="{7C9D51CD-53FC-FA45-9DE1-CA8C2CC7BD78}" type="pres">
      <dgm:prSet presAssocID="{58173A6D-09F4-314C-B751-92F349E5DC40}" presName="node" presStyleLbl="node1" presStyleIdx="1" presStyleCnt="6">
        <dgm:presLayoutVars>
          <dgm:bulletEnabled val="1"/>
        </dgm:presLayoutVars>
      </dgm:prSet>
      <dgm:spPr/>
    </dgm:pt>
    <dgm:pt modelId="{390D2E6F-26D7-394C-8E57-54029C95DFB1}" type="pres">
      <dgm:prSet presAssocID="{C0D34295-F9ED-A344-93C1-79D8C7EF551F}" presName="parTrans" presStyleLbl="bgSibTrans2D1" presStyleIdx="2" presStyleCnt="6"/>
      <dgm:spPr/>
    </dgm:pt>
    <dgm:pt modelId="{77EFA52A-8EFF-5C4D-9C2D-7505B5BD9DAA}" type="pres">
      <dgm:prSet presAssocID="{6EF21F4E-09A6-D647-A73F-8C4A32057732}" presName="node" presStyleLbl="node1" presStyleIdx="2" presStyleCnt="6">
        <dgm:presLayoutVars>
          <dgm:bulletEnabled val="1"/>
        </dgm:presLayoutVars>
      </dgm:prSet>
      <dgm:spPr/>
    </dgm:pt>
    <dgm:pt modelId="{F8BFCF04-96E1-43C5-8119-698F147FFF6E}" type="pres">
      <dgm:prSet presAssocID="{258E3908-B4C6-45CB-B222-DF8CD74BBAAF}" presName="parTrans" presStyleLbl="bgSibTrans2D1" presStyleIdx="3" presStyleCnt="6"/>
      <dgm:spPr/>
    </dgm:pt>
    <dgm:pt modelId="{B66831E3-DC9D-47B3-AE60-7FDECD5C5FF2}" type="pres">
      <dgm:prSet presAssocID="{120702BF-2EA5-45DA-A2C1-53FCEC9F2C7B}" presName="node" presStyleLbl="node1" presStyleIdx="3" presStyleCnt="6">
        <dgm:presLayoutVars>
          <dgm:bulletEnabled val="1"/>
        </dgm:presLayoutVars>
      </dgm:prSet>
      <dgm:spPr/>
    </dgm:pt>
    <dgm:pt modelId="{A05D53CD-18B0-49E2-8E3F-B6E9118BB303}" type="pres">
      <dgm:prSet presAssocID="{15E9D66F-E1FA-4471-A0C4-92D1DD7DB3EF}" presName="parTrans" presStyleLbl="bgSibTrans2D1" presStyleIdx="4" presStyleCnt="6"/>
      <dgm:spPr/>
    </dgm:pt>
    <dgm:pt modelId="{D0886769-C349-4179-8BC3-25DCF50F39A3}" type="pres">
      <dgm:prSet presAssocID="{473C1013-DEF1-4A30-B060-8D3743DCD20A}" presName="node" presStyleLbl="node1" presStyleIdx="4" presStyleCnt="6">
        <dgm:presLayoutVars>
          <dgm:bulletEnabled val="1"/>
        </dgm:presLayoutVars>
      </dgm:prSet>
      <dgm:spPr/>
    </dgm:pt>
    <dgm:pt modelId="{8FC676E7-3B76-4B92-B969-49ABA66BB97D}" type="pres">
      <dgm:prSet presAssocID="{0660F86E-8E72-4D24-BC7D-CBCAB7F11B88}" presName="parTrans" presStyleLbl="bgSibTrans2D1" presStyleIdx="5" presStyleCnt="6"/>
      <dgm:spPr/>
    </dgm:pt>
    <dgm:pt modelId="{69D503B4-64D1-4E58-A2B8-7B7C6CB7F55B}" type="pres">
      <dgm:prSet presAssocID="{7CEC0E27-2BB7-4E2A-83D0-D1EA3989640B}" presName="node" presStyleLbl="node1" presStyleIdx="5" presStyleCnt="6">
        <dgm:presLayoutVars>
          <dgm:bulletEnabled val="1"/>
        </dgm:presLayoutVars>
      </dgm:prSet>
      <dgm:spPr/>
    </dgm:pt>
  </dgm:ptLst>
  <dgm:cxnLst>
    <dgm:cxn modelId="{B83E4817-97DC-4BB7-8803-D320395B031E}" type="presOf" srcId="{15E9D66F-E1FA-4471-A0C4-92D1DD7DB3EF}" destId="{A05D53CD-18B0-49E2-8E3F-B6E9118BB303}" srcOrd="0" destOrd="0" presId="urn:microsoft.com/office/officeart/2005/8/layout/radial4"/>
    <dgm:cxn modelId="{4EB53732-075E-6B4D-9B98-63A58B9DBA2D}" srcId="{8A72C934-877D-E846-8D54-2C851441E395}" destId="{58173A6D-09F4-314C-B751-92F349E5DC40}" srcOrd="1" destOrd="0" parTransId="{A8EDF192-1A81-344C-A388-3459A8025D9B}" sibTransId="{F1D977BF-5D22-174D-B852-3B77C60A72F1}"/>
    <dgm:cxn modelId="{DC79EC39-6247-41C1-9E75-4C2412B4B89C}" srcId="{8A72C934-877D-E846-8D54-2C851441E395}" destId="{7CEC0E27-2BB7-4E2A-83D0-D1EA3989640B}" srcOrd="5" destOrd="0" parTransId="{0660F86E-8E72-4D24-BC7D-CBCAB7F11B88}" sibTransId="{C56466F4-28BB-48AB-8EAD-4F219C9FA5BB}"/>
    <dgm:cxn modelId="{F86D1E3F-62BC-41AB-BC73-621C086590A4}" type="presOf" srcId="{58173A6D-09F4-314C-B751-92F349E5DC40}" destId="{7C9D51CD-53FC-FA45-9DE1-CA8C2CC7BD78}" srcOrd="0" destOrd="0" presId="urn:microsoft.com/office/officeart/2005/8/layout/radial4"/>
    <dgm:cxn modelId="{AB4B3D4F-B235-4A5C-92C7-41EC85A281B4}" type="presOf" srcId="{473C1013-DEF1-4A30-B060-8D3743DCD20A}" destId="{D0886769-C349-4179-8BC3-25DCF50F39A3}" srcOrd="0" destOrd="0" presId="urn:microsoft.com/office/officeart/2005/8/layout/radial4"/>
    <dgm:cxn modelId="{4F243758-7D8A-4965-B2C4-C2711D2CD18B}" srcId="{B884F84E-7BBE-074D-8EC4-6454045FF4B9}" destId="{94D30DC7-96A6-45BC-BB54-32798E358603}" srcOrd="1" destOrd="0" parTransId="{51DE4F54-163B-4E79-B139-027C258ACC37}" sibTransId="{43AE85F2-6D89-434C-9CEE-5CD2ED70B1BC}"/>
    <dgm:cxn modelId="{C3E90B62-852B-49E7-92B6-28BFA277E5AC}" type="presOf" srcId="{120702BF-2EA5-45DA-A2C1-53FCEC9F2C7B}" destId="{B66831E3-DC9D-47B3-AE60-7FDECD5C5FF2}" srcOrd="0" destOrd="0" presId="urn:microsoft.com/office/officeart/2005/8/layout/radial4"/>
    <dgm:cxn modelId="{992BCD72-8F7D-4890-BC55-0878EDA99795}" type="presOf" srcId="{6EF21F4E-09A6-D647-A73F-8C4A32057732}" destId="{77EFA52A-8EFF-5C4D-9C2D-7505B5BD9DAA}" srcOrd="0" destOrd="0" presId="urn:microsoft.com/office/officeart/2005/8/layout/radial4"/>
    <dgm:cxn modelId="{B9374980-F240-5145-A581-56794B37D987}" srcId="{8A72C934-877D-E846-8D54-2C851441E395}" destId="{6EF21F4E-09A6-D647-A73F-8C4A32057732}" srcOrd="2" destOrd="0" parTransId="{C0D34295-F9ED-A344-93C1-79D8C7EF551F}" sibTransId="{1B045E0D-C45A-254B-9065-6411C34F1765}"/>
    <dgm:cxn modelId="{893E0081-CAA5-439D-9355-071D6B264AE0}" type="presOf" srcId="{0D1D4D54-5333-6247-9AF9-B0ABB166F445}" destId="{00929596-A6B0-A843-9CA9-FB09C499D81F}" srcOrd="0" destOrd="0" presId="urn:microsoft.com/office/officeart/2005/8/layout/radial4"/>
    <dgm:cxn modelId="{860B3887-0F98-4010-B638-9060D16F5ECB}" srcId="{8A72C934-877D-E846-8D54-2C851441E395}" destId="{473C1013-DEF1-4A30-B060-8D3743DCD20A}" srcOrd="4" destOrd="0" parTransId="{15E9D66F-E1FA-4471-A0C4-92D1DD7DB3EF}" sibTransId="{D3D048B1-329F-4C32-99AF-12B191A5FE58}"/>
    <dgm:cxn modelId="{134A5E88-49B2-435F-B1FA-71F6993CF24C}" srcId="{8A72C934-877D-E846-8D54-2C851441E395}" destId="{120702BF-2EA5-45DA-A2C1-53FCEC9F2C7B}" srcOrd="3" destOrd="0" parTransId="{258E3908-B4C6-45CB-B222-DF8CD74BBAAF}" sibTransId="{4E7EA544-D23E-44CA-99EC-E1DB49F8A522}"/>
    <dgm:cxn modelId="{D6BE5C8A-D5F4-4BFE-9961-1E2B5A9A3742}" type="presOf" srcId="{B884F84E-7BBE-074D-8EC4-6454045FF4B9}" destId="{556D4ABA-85AC-1B45-ACC5-8CC863BC5A28}" srcOrd="0" destOrd="0" presId="urn:microsoft.com/office/officeart/2005/8/layout/radial4"/>
    <dgm:cxn modelId="{F5341491-A64A-4FAD-B3B4-619F8EB72274}" type="presOf" srcId="{94DB11D8-22F1-8A4B-AC4E-ADC584AC41F8}" destId="{1BFD1EB2-8683-E842-AEE0-2C6B30FDA6C6}" srcOrd="0" destOrd="0" presId="urn:microsoft.com/office/officeart/2005/8/layout/radial4"/>
    <dgm:cxn modelId="{29522BA1-EB02-48E2-8B49-19B0543390F2}" type="presOf" srcId="{7CEC0E27-2BB7-4E2A-83D0-D1EA3989640B}" destId="{69D503B4-64D1-4E58-A2B8-7B7C6CB7F55B}" srcOrd="0" destOrd="0" presId="urn:microsoft.com/office/officeart/2005/8/layout/radial4"/>
    <dgm:cxn modelId="{2013A5AA-BB38-441B-9927-E203F32027A2}" type="presOf" srcId="{258E3908-B4C6-45CB-B222-DF8CD74BBAAF}" destId="{F8BFCF04-96E1-43C5-8119-698F147FFF6E}" srcOrd="0" destOrd="0" presId="urn:microsoft.com/office/officeart/2005/8/layout/radial4"/>
    <dgm:cxn modelId="{311B8BAF-D406-4A57-B35B-C4852C0B0A74}" type="presOf" srcId="{0660F86E-8E72-4D24-BC7D-CBCAB7F11B88}" destId="{8FC676E7-3B76-4B92-B969-49ABA66BB97D}" srcOrd="0" destOrd="0" presId="urn:microsoft.com/office/officeart/2005/8/layout/radial4"/>
    <dgm:cxn modelId="{8F5FE4C5-F07B-4EB8-9B73-7165A7AC771D}" type="presOf" srcId="{A8EDF192-1A81-344C-A388-3459A8025D9B}" destId="{9EFC9B38-4C63-414D-B3D1-2B3FBE01803A}" srcOrd="0" destOrd="0" presId="urn:microsoft.com/office/officeart/2005/8/layout/radial4"/>
    <dgm:cxn modelId="{FDF7DCE3-0FDC-4DD9-BECA-8BA9FDD8CABF}" type="presOf" srcId="{C0D34295-F9ED-A344-93C1-79D8C7EF551F}" destId="{390D2E6F-26D7-394C-8E57-54029C95DFB1}" srcOrd="0" destOrd="0" presId="urn:microsoft.com/office/officeart/2005/8/layout/radial4"/>
    <dgm:cxn modelId="{5174B0FA-BB5A-42F0-8547-BDCC124F2D1C}" type="presOf" srcId="{8A72C934-877D-E846-8D54-2C851441E395}" destId="{A6047CD0-626F-E44D-93E6-267A2E58CE7B}" srcOrd="0" destOrd="0" presId="urn:microsoft.com/office/officeart/2005/8/layout/radial4"/>
    <dgm:cxn modelId="{1CECBCFF-2BFA-8349-A5A2-3EA9EA4EC333}" srcId="{8A72C934-877D-E846-8D54-2C851441E395}" destId="{94DB11D8-22F1-8A4B-AC4E-ADC584AC41F8}" srcOrd="0" destOrd="0" parTransId="{0D1D4D54-5333-6247-9AF9-B0ABB166F445}" sibTransId="{E2EF5ECF-2E68-5842-880B-F3F04FCB9EDE}"/>
    <dgm:cxn modelId="{1F4EDEFF-7D07-2F45-B877-8D6984650AD0}" srcId="{B884F84E-7BBE-074D-8EC4-6454045FF4B9}" destId="{8A72C934-877D-E846-8D54-2C851441E395}" srcOrd="0" destOrd="0" parTransId="{8EE28F83-4FA8-224A-81FC-F04692669979}" sibTransId="{CA522AC6-7AA6-574D-B586-963FFC3DA039}"/>
    <dgm:cxn modelId="{9E034978-123A-4BB9-98C7-7C0251B1BE78}" type="presParOf" srcId="{556D4ABA-85AC-1B45-ACC5-8CC863BC5A28}" destId="{A6047CD0-626F-E44D-93E6-267A2E58CE7B}" srcOrd="0" destOrd="0" presId="urn:microsoft.com/office/officeart/2005/8/layout/radial4"/>
    <dgm:cxn modelId="{82E0F175-E747-4838-86E0-AB2FE6484D43}" type="presParOf" srcId="{556D4ABA-85AC-1B45-ACC5-8CC863BC5A28}" destId="{00929596-A6B0-A843-9CA9-FB09C499D81F}" srcOrd="1" destOrd="0" presId="urn:microsoft.com/office/officeart/2005/8/layout/radial4"/>
    <dgm:cxn modelId="{D7DE8811-6538-4912-AB64-8FD49264383D}" type="presParOf" srcId="{556D4ABA-85AC-1B45-ACC5-8CC863BC5A28}" destId="{1BFD1EB2-8683-E842-AEE0-2C6B30FDA6C6}" srcOrd="2" destOrd="0" presId="urn:microsoft.com/office/officeart/2005/8/layout/radial4"/>
    <dgm:cxn modelId="{3B922ABF-7148-44A2-A8BB-B4B385951B79}" type="presParOf" srcId="{556D4ABA-85AC-1B45-ACC5-8CC863BC5A28}" destId="{9EFC9B38-4C63-414D-B3D1-2B3FBE01803A}" srcOrd="3" destOrd="0" presId="urn:microsoft.com/office/officeart/2005/8/layout/radial4"/>
    <dgm:cxn modelId="{6FB831AA-86E8-497E-B92E-E53E2B21E9FC}" type="presParOf" srcId="{556D4ABA-85AC-1B45-ACC5-8CC863BC5A28}" destId="{7C9D51CD-53FC-FA45-9DE1-CA8C2CC7BD78}" srcOrd="4" destOrd="0" presId="urn:microsoft.com/office/officeart/2005/8/layout/radial4"/>
    <dgm:cxn modelId="{4F14FA3D-F853-4024-9D23-B0B0258258C1}" type="presParOf" srcId="{556D4ABA-85AC-1B45-ACC5-8CC863BC5A28}" destId="{390D2E6F-26D7-394C-8E57-54029C95DFB1}" srcOrd="5" destOrd="0" presId="urn:microsoft.com/office/officeart/2005/8/layout/radial4"/>
    <dgm:cxn modelId="{20FA0E20-3B67-4FE8-815E-83E6FC8B99F4}" type="presParOf" srcId="{556D4ABA-85AC-1B45-ACC5-8CC863BC5A28}" destId="{77EFA52A-8EFF-5C4D-9C2D-7505B5BD9DAA}" srcOrd="6" destOrd="0" presId="urn:microsoft.com/office/officeart/2005/8/layout/radial4"/>
    <dgm:cxn modelId="{B829E7B9-B78A-4720-9616-129FC17B2947}" type="presParOf" srcId="{556D4ABA-85AC-1B45-ACC5-8CC863BC5A28}" destId="{F8BFCF04-96E1-43C5-8119-698F147FFF6E}" srcOrd="7" destOrd="0" presId="urn:microsoft.com/office/officeart/2005/8/layout/radial4"/>
    <dgm:cxn modelId="{EF9F02CD-7700-4964-9618-7CF0E5EB196E}" type="presParOf" srcId="{556D4ABA-85AC-1B45-ACC5-8CC863BC5A28}" destId="{B66831E3-DC9D-47B3-AE60-7FDECD5C5FF2}" srcOrd="8" destOrd="0" presId="urn:microsoft.com/office/officeart/2005/8/layout/radial4"/>
    <dgm:cxn modelId="{51977000-D155-40C0-B64C-76F5620E403D}" type="presParOf" srcId="{556D4ABA-85AC-1B45-ACC5-8CC863BC5A28}" destId="{A05D53CD-18B0-49E2-8E3F-B6E9118BB303}" srcOrd="9" destOrd="0" presId="urn:microsoft.com/office/officeart/2005/8/layout/radial4"/>
    <dgm:cxn modelId="{AD122CFB-683E-42D7-80F5-CA5F6DBF7819}" type="presParOf" srcId="{556D4ABA-85AC-1B45-ACC5-8CC863BC5A28}" destId="{D0886769-C349-4179-8BC3-25DCF50F39A3}" srcOrd="10" destOrd="0" presId="urn:microsoft.com/office/officeart/2005/8/layout/radial4"/>
    <dgm:cxn modelId="{27B97438-F31E-4B1D-8772-43B685164412}" type="presParOf" srcId="{556D4ABA-85AC-1B45-ACC5-8CC863BC5A28}" destId="{8FC676E7-3B76-4B92-B969-49ABA66BB97D}" srcOrd="11" destOrd="0" presId="urn:microsoft.com/office/officeart/2005/8/layout/radial4"/>
    <dgm:cxn modelId="{B4E27048-4430-4956-BEF6-509116A83056}" type="presParOf" srcId="{556D4ABA-85AC-1B45-ACC5-8CC863BC5A28}" destId="{69D503B4-64D1-4E58-A2B8-7B7C6CB7F55B}"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47CD0-626F-E44D-93E6-267A2E58CE7B}">
      <dsp:nvSpPr>
        <dsp:cNvPr id="0" name=""/>
        <dsp:cNvSpPr/>
      </dsp:nvSpPr>
      <dsp:spPr>
        <a:xfrm>
          <a:off x="2618190" y="2876841"/>
          <a:ext cx="1916075" cy="191607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Program Structure</a:t>
          </a:r>
        </a:p>
        <a:p>
          <a:pPr marL="0" lvl="0" indent="0" algn="ctr" defTabSz="800100">
            <a:lnSpc>
              <a:spcPct val="90000"/>
            </a:lnSpc>
            <a:spcBef>
              <a:spcPct val="0"/>
            </a:spcBef>
            <a:spcAft>
              <a:spcPct val="35000"/>
            </a:spcAft>
            <a:buNone/>
          </a:pPr>
          <a:r>
            <a:rPr lang="en-US" sz="1800" kern="1200" dirty="0"/>
            <a:t>Essential Components</a:t>
          </a:r>
        </a:p>
      </dsp:txBody>
      <dsp:txXfrm>
        <a:off x="2898793" y="3157444"/>
        <a:ext cx="1354869" cy="1354869"/>
      </dsp:txXfrm>
    </dsp:sp>
    <dsp:sp modelId="{00929596-A6B0-A843-9CA9-FB09C499D81F}">
      <dsp:nvSpPr>
        <dsp:cNvPr id="0" name=""/>
        <dsp:cNvSpPr/>
      </dsp:nvSpPr>
      <dsp:spPr>
        <a:xfrm rot="10839312">
          <a:off x="696053" y="3539288"/>
          <a:ext cx="1816541"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BFD1EB2-8683-E842-AEE0-2C6B30FDA6C6}">
      <dsp:nvSpPr>
        <dsp:cNvPr id="0" name=""/>
        <dsp:cNvSpPr/>
      </dsp:nvSpPr>
      <dsp:spPr>
        <a:xfrm>
          <a:off x="25486" y="3265441"/>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Extended transition services (ages 18</a:t>
          </a:r>
          <a:r>
            <a:rPr lang="en-US" sz="1500" kern="1200" dirty="0">
              <a:latin typeface="Arial" panose="020B0604020202020204" pitchFamily="34" charset="0"/>
              <a:cs typeface="Arial" panose="020B0604020202020204" pitchFamily="34" charset="0"/>
            </a:rPr>
            <a:t>–</a:t>
          </a:r>
          <a:r>
            <a:rPr lang="en-US" sz="1500" kern="1200" dirty="0"/>
            <a:t>21)</a:t>
          </a:r>
        </a:p>
      </dsp:txBody>
      <dsp:txXfrm>
        <a:off x="56913" y="3296868"/>
        <a:ext cx="1278399" cy="1010148"/>
      </dsp:txXfrm>
    </dsp:sp>
    <dsp:sp modelId="{9EFC9B38-4C63-414D-B3D1-2B3FBE01803A}">
      <dsp:nvSpPr>
        <dsp:cNvPr id="0" name=""/>
        <dsp:cNvSpPr/>
      </dsp:nvSpPr>
      <dsp:spPr>
        <a:xfrm rot="12960000">
          <a:off x="1050449"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C9D51CD-53FC-FA45-9DE1-CA8C2CC7BD78}">
      <dsp:nvSpPr>
        <dsp:cNvPr id="0" name=""/>
        <dsp:cNvSpPr/>
      </dsp:nvSpPr>
      <dsp:spPr>
        <a:xfrm>
          <a:off x="555505"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Inclusion in general education</a:t>
          </a:r>
        </a:p>
      </dsp:txBody>
      <dsp:txXfrm>
        <a:off x="586932" y="1622360"/>
        <a:ext cx="1278399" cy="1010148"/>
      </dsp:txXfrm>
    </dsp:sp>
    <dsp:sp modelId="{390D2E6F-26D7-394C-8E57-54029C95DFB1}">
      <dsp:nvSpPr>
        <dsp:cNvPr id="0" name=""/>
        <dsp:cNvSpPr/>
      </dsp:nvSpPr>
      <dsp:spPr>
        <a:xfrm rot="15120000">
          <a:off x="2042947"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EFA52A-8EFF-5C4D-9C2D-7505B5BD9DAA}">
      <dsp:nvSpPr>
        <dsp:cNvPr id="0" name=""/>
        <dsp:cNvSpPr/>
      </dsp:nvSpPr>
      <dsp:spPr>
        <a:xfrm>
          <a:off x="2007944"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Effective practices</a:t>
          </a:r>
        </a:p>
      </dsp:txBody>
      <dsp:txXfrm>
        <a:off x="2039371" y="567101"/>
        <a:ext cx="1278399" cy="1010148"/>
      </dsp:txXfrm>
    </dsp:sp>
    <dsp:sp modelId="{F8BFCF04-96E1-43C5-8119-698F147FFF6E}">
      <dsp:nvSpPr>
        <dsp:cNvPr id="0" name=""/>
        <dsp:cNvSpPr/>
      </dsp:nvSpPr>
      <dsp:spPr>
        <a:xfrm rot="17280000">
          <a:off x="3269743" y="1673994"/>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66831E3-DC9D-47B3-AE60-7FDECD5C5FF2}">
      <dsp:nvSpPr>
        <dsp:cNvPr id="0" name=""/>
        <dsp:cNvSpPr/>
      </dsp:nvSpPr>
      <dsp:spPr>
        <a:xfrm>
          <a:off x="3803258" y="535674"/>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Student supports</a:t>
          </a:r>
        </a:p>
      </dsp:txBody>
      <dsp:txXfrm>
        <a:off x="3834685" y="567101"/>
        <a:ext cx="1278399" cy="1010148"/>
      </dsp:txXfrm>
    </dsp:sp>
    <dsp:sp modelId="{A05D53CD-18B0-49E2-8E3F-B6E9118BB303}">
      <dsp:nvSpPr>
        <dsp:cNvPr id="0" name=""/>
        <dsp:cNvSpPr/>
      </dsp:nvSpPr>
      <dsp:spPr>
        <a:xfrm rot="19440000">
          <a:off x="4262241" y="2395087"/>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886769-C349-4179-8BC3-25DCF50F39A3}">
      <dsp:nvSpPr>
        <dsp:cNvPr id="0" name=""/>
        <dsp:cNvSpPr/>
      </dsp:nvSpPr>
      <dsp:spPr>
        <a:xfrm>
          <a:off x="5255697" y="1590933"/>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Exit requirements/ graduation</a:t>
          </a:r>
        </a:p>
      </dsp:txBody>
      <dsp:txXfrm>
        <a:off x="5287124" y="1622360"/>
        <a:ext cx="1278399" cy="1010148"/>
      </dsp:txXfrm>
    </dsp:sp>
    <dsp:sp modelId="{8FC676E7-3B76-4B92-B969-49ABA66BB97D}">
      <dsp:nvSpPr>
        <dsp:cNvPr id="0" name=""/>
        <dsp:cNvSpPr/>
      </dsp:nvSpPr>
      <dsp:spPr>
        <a:xfrm>
          <a:off x="4641342" y="3561838"/>
          <a:ext cx="1839764" cy="546081"/>
        </a:xfrm>
        <a:prstGeom prst="leftArrow">
          <a:avLst>
            <a:gd name="adj1" fmla="val 60000"/>
            <a:gd name="adj2" fmla="val 50000"/>
          </a:avLst>
        </a:prstGeom>
        <a:gradFill rotWithShape="0">
          <a:gsLst>
            <a:gs pos="0">
              <a:schemeClr val="accent2">
                <a:tint val="60000"/>
                <a:hueOff val="0"/>
                <a:satOff val="0"/>
                <a:lumOff val="0"/>
                <a:alphaOff val="0"/>
                <a:tint val="100000"/>
                <a:shade val="100000"/>
                <a:satMod val="130000"/>
              </a:schemeClr>
            </a:gs>
            <a:gs pos="100000">
              <a:schemeClr val="accent2">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D503B4-64D1-4E58-A2B8-7B7C6CB7F55B}">
      <dsp:nvSpPr>
        <dsp:cNvPr id="0" name=""/>
        <dsp:cNvSpPr/>
      </dsp:nvSpPr>
      <dsp:spPr>
        <a:xfrm>
          <a:off x="5810480" y="3298378"/>
          <a:ext cx="1341253" cy="1073002"/>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kern="1200" dirty="0"/>
            <a:t>Dropout prevention</a:t>
          </a:r>
        </a:p>
      </dsp:txBody>
      <dsp:txXfrm>
        <a:off x="5841907" y="3329805"/>
        <a:ext cx="1278399" cy="101014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MS PGothic" panose="020B0600070205080204" pitchFamily="34" charset="-128"/>
              </a:defRPr>
            </a:lvl1pPr>
          </a:lstStyle>
          <a:p>
            <a:pPr>
              <a:defRPr/>
            </a:pPr>
            <a:endParaRPr lang="en-US" alt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anose="020B0600070205080204" pitchFamily="34" charset="-128"/>
              </a:defRPr>
            </a:lvl1pPr>
          </a:lstStyle>
          <a:p>
            <a:pPr>
              <a:defRPr/>
            </a:pPr>
            <a:fld id="{57744E4C-A720-4FFB-936F-866AFB7DBE74}" type="datetimeFigureOut">
              <a:rPr lang="en-US" altLang="en-US"/>
              <a:pPr>
                <a:defRPr/>
              </a:pPr>
              <a:t>6/6/18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MS PGothic" panose="020B0600070205080204" pitchFamily="34" charset="-128"/>
              </a:defRPr>
            </a:lvl1pPr>
          </a:lstStyle>
          <a:p>
            <a:pPr>
              <a:defRPr/>
            </a:pPr>
            <a:endParaRPr lang="en-US" alt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81148A81-0267-4BAC-BD65-B90BE08E010C}" type="slidenum">
              <a:rPr lang="en-US" altLang="en-US"/>
              <a:pPr>
                <a:defRPr/>
              </a:pPr>
              <a:t>‹#›</a:t>
            </a:fld>
            <a:endParaRPr lang="en-US" altLang="en-US" dirty="0"/>
          </a:p>
        </p:txBody>
      </p:sp>
    </p:spTree>
    <p:extLst>
      <p:ext uri="{BB962C8B-B14F-4D97-AF65-F5344CB8AC3E}">
        <p14:creationId xmlns:p14="http://schemas.microsoft.com/office/powerpoint/2010/main" val="70898840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transitionta.org/system/files/effectivepractices/EP_Criteria_2017.pdf?file=1&amp;type=node&amp;id=1185&amp;force"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transitionta.org/sites/default/files/Predictor_Self-Assessment2.0.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p:cNvSpPr>
            <a:spLocks noGrp="1"/>
          </p:cNvSpPr>
          <p:nvPr>
            <p:ph type="body" idx="1"/>
          </p:nvPr>
        </p:nvSpPr>
        <p:spPr bwMode="auto">
          <a:xfrm>
            <a:off x="685800" y="4343400"/>
            <a:ext cx="5486400" cy="4114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This PowerPoint presentation is part of the Implementing Transition Planning and Services Content Enhancement Module (CEM). This presentation, used in conjunction with the other supporting materials, is intended for use by university and college faculty and other appropriate educator preparation program (EPP) staff to develop and enhance their teacher and leadership education courses as well as their professional development (PD) programs for practitioners. </a:t>
            </a:r>
          </a:p>
          <a:p>
            <a:endParaRPr lang="en-US" dirty="0"/>
          </a:p>
          <a:p>
            <a:r>
              <a:rPr lang="en-US" dirty="0"/>
              <a:t>The CEM is aligned with the innovation configuration (IC) on this topic: </a:t>
            </a:r>
            <a:r>
              <a:rPr lang="en-US" i="1" dirty="0"/>
              <a:t>Teacher Preparation to Deliver Evidence-Based Transition Planning and Services for Youth with Disabilities</a:t>
            </a:r>
            <a:r>
              <a:rPr lang="en-US" dirty="0"/>
              <a:t>. The focus of the CEM is to first provide understanding of transition planning and the IDEA regulations. The remaining topics addressed in this CEM target the critical characteristics of schools that prepare and support youth with disabilities to successfully transition from school to postsecondary education, integrated employment, and community living and participation. </a:t>
            </a:r>
          </a:p>
          <a:p>
            <a:endParaRPr lang="en-US" dirty="0"/>
          </a:p>
          <a:p>
            <a:pPr marL="0" indent="0">
              <a:buFont typeface="Arial" panose="020B0604020202020204" pitchFamily="34" charset="0"/>
              <a:buNone/>
            </a:pPr>
            <a:r>
              <a:rPr lang="en-US" dirty="0"/>
              <a:t>The topics associated with this CEM include: </a:t>
            </a:r>
          </a:p>
          <a:p>
            <a:pPr marL="171450" lvl="0" indent="-171450">
              <a:buFont typeface="Arial" panose="020B0604020202020204" pitchFamily="34" charset="0"/>
              <a:buChar char="•"/>
            </a:pPr>
            <a:r>
              <a:rPr lang="en-US" dirty="0"/>
              <a:t>Introduction to transition planning and IDEA.</a:t>
            </a:r>
          </a:p>
          <a:p>
            <a:pPr marL="171450" lvl="0" indent="-171450">
              <a:buFont typeface="Arial" panose="020B0604020202020204" pitchFamily="34" charset="0"/>
              <a:buChar char="•"/>
            </a:pPr>
            <a:r>
              <a:rPr lang="en-US" dirty="0"/>
              <a:t>Overview of evidence-based predictors and practices associated with transition.</a:t>
            </a:r>
          </a:p>
          <a:p>
            <a:pPr marL="171450" lvl="0" indent="-171450">
              <a:buFont typeface="Arial" panose="020B0604020202020204" pitchFamily="34" charset="0"/>
              <a:buChar char="•"/>
            </a:pPr>
            <a:r>
              <a:rPr lang="en-US" dirty="0"/>
              <a:t>Strategies to ensure transition planning and preparation is student</a:t>
            </a:r>
            <a:r>
              <a:rPr lang="en-US" baseline="0" dirty="0"/>
              <a:t> </a:t>
            </a:r>
            <a:r>
              <a:rPr lang="en-US" dirty="0"/>
              <a:t>focused.</a:t>
            </a:r>
          </a:p>
          <a:p>
            <a:pPr marL="171450" lvl="0" indent="-171450">
              <a:buFont typeface="Arial" panose="020B0604020202020204" pitchFamily="34" charset="0"/>
              <a:buChar char="•"/>
            </a:pPr>
            <a:r>
              <a:rPr lang="en-US" dirty="0"/>
              <a:t>Access to secondary academic general education curriculum.</a:t>
            </a:r>
          </a:p>
          <a:p>
            <a:pPr marL="171450" lvl="0" indent="-171450">
              <a:buFont typeface="Arial" panose="020B0604020202020204" pitchFamily="34" charset="0"/>
              <a:buChar char="•"/>
            </a:pPr>
            <a:r>
              <a:rPr lang="en-US" dirty="0"/>
              <a:t>Engagement and involvement of families during transition planning.</a:t>
            </a:r>
          </a:p>
          <a:p>
            <a:pPr marL="171450" lvl="0" indent="-171450">
              <a:buFont typeface="Arial" panose="020B0604020202020204" pitchFamily="34" charset="0"/>
              <a:buChar char="•"/>
            </a:pPr>
            <a:r>
              <a:rPr lang="en-US" dirty="0"/>
              <a:t>Strategies to ensure positive collaboration both within school systems and with the community.</a:t>
            </a:r>
          </a:p>
          <a:p>
            <a:pPr marL="0" lvl="0" indent="0">
              <a:buFont typeface="Arial" panose="020B0604020202020204" pitchFamily="34" charset="0"/>
              <a:buNone/>
            </a:pPr>
            <a:endParaRPr lang="en-US" dirty="0"/>
          </a:p>
          <a:p>
            <a:r>
              <a:rPr lang="en-US" dirty="0"/>
              <a:t>This CEM is divided into six hours of content</a:t>
            </a:r>
            <a:r>
              <a:rPr lang="en-US" baseline="0" dirty="0"/>
              <a:t> </a:t>
            </a:r>
            <a:r>
              <a:rPr lang="en-US" dirty="0"/>
              <a:t>with each hour building on previous information and resources. However, the sessions can stand alone with content embedded into a class or PD session.</a:t>
            </a:r>
            <a:r>
              <a:rPr lang="en-US" baseline="0" dirty="0"/>
              <a:t> </a:t>
            </a:r>
            <a:r>
              <a:rPr lang="en-US" dirty="0"/>
              <a:t>These speaker notes are provided for most of the PowerPoint slides. The notes provide to supplement the material in the PowerPoint.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BF87D3-2B02-4437-AB7F-161309F55E1F}" type="slidenum">
              <a:rPr lang="en-US" altLang="en-US" smtClean="0"/>
              <a:pPr/>
              <a:t>1</a:t>
            </a:fld>
            <a:endParaRPr lang="en-US" altLang="en-US" dirty="0"/>
          </a:p>
        </p:txBody>
      </p:sp>
    </p:spTree>
    <p:extLst>
      <p:ext uri="{BB962C8B-B14F-4D97-AF65-F5344CB8AC3E}">
        <p14:creationId xmlns:p14="http://schemas.microsoft.com/office/powerpoint/2010/main" val="3717030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i="1" dirty="0"/>
              <a:t>This slide includes animation.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altLang="en-US" i="1" dirty="0"/>
          </a:p>
          <a:p>
            <a:r>
              <a:rPr lang="en-US" altLang="en-US" i="1" dirty="0"/>
              <a:t>This and the next slide provide four opportunities for participants to see the connection between predictors and outcomes. Consider modeling the first example and then provide opportunities for the remaining three examples.</a:t>
            </a:r>
          </a:p>
          <a:p>
            <a:endParaRPr lang="en-US" altLang="en-US" i="1" dirty="0"/>
          </a:p>
          <a:p>
            <a:r>
              <a:rPr lang="en-US" altLang="en-US" i="1" dirty="0"/>
              <a:t>Example activity: Think-Pair-Share or Response Card activity based on number of students in class.</a:t>
            </a:r>
          </a:p>
          <a:p>
            <a:pPr>
              <a:buFontTx/>
              <a:buChar char="•"/>
            </a:pPr>
            <a:r>
              <a:rPr lang="en-US" altLang="en-US" i="1" dirty="0"/>
              <a:t>Read off each predictor statement.</a:t>
            </a:r>
          </a:p>
          <a:p>
            <a:pPr>
              <a:buFontTx/>
              <a:buChar char="•"/>
            </a:pPr>
            <a:r>
              <a:rPr lang="en-US" altLang="en-US" i="1" dirty="0"/>
              <a:t>Have the audience identify the predictor and the outcome for each item (#s 1-4).</a:t>
            </a:r>
          </a:p>
          <a:p>
            <a:pPr>
              <a:buFontTx/>
              <a:buChar char="•"/>
            </a:pPr>
            <a:r>
              <a:rPr lang="en-US" altLang="en-US" i="1" dirty="0"/>
              <a:t>Click to show answer as predictors and outcomes are identified.</a:t>
            </a:r>
          </a:p>
          <a:p>
            <a:endParaRPr lang="en-US" altLang="en-US" i="1" dirty="0"/>
          </a:p>
          <a:p>
            <a:r>
              <a:rPr lang="en-US" altLang="en-US" i="1" dirty="0"/>
              <a:t>Answers:</a:t>
            </a:r>
          </a:p>
          <a:p>
            <a:pPr>
              <a:buFontTx/>
              <a:buAutoNum type="arabicPeriod"/>
            </a:pPr>
            <a:r>
              <a:rPr lang="en-US" altLang="en-US" i="1" dirty="0"/>
              <a:t>Career Tech Education &amp; Postsecondary Education </a:t>
            </a:r>
          </a:p>
          <a:p>
            <a:pPr>
              <a:buFontTx/>
              <a:buAutoNum type="arabicPeriod"/>
            </a:pPr>
            <a:r>
              <a:rPr lang="en-US" altLang="en-US" i="1" dirty="0"/>
              <a:t>Career Counseling &amp; Graduation </a:t>
            </a:r>
          </a:p>
          <a:p>
            <a:pPr>
              <a:buFontTx/>
              <a:buAutoNum type="arabicPeriod"/>
            </a:pPr>
            <a:r>
              <a:rPr lang="en-US" altLang="en-US" i="1" dirty="0"/>
              <a:t>Mentors &amp; Course Completion </a:t>
            </a:r>
          </a:p>
          <a:p>
            <a:pPr>
              <a:buFontTx/>
              <a:buAutoNum type="arabicPeriod"/>
            </a:pPr>
            <a:r>
              <a:rPr lang="en-US" altLang="en-US" i="1" dirty="0"/>
              <a:t>Rigorous Academic Instruction &amp; Higher GPA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1C6B4A1-F840-4FF6-BEBD-2AFA9DF7C817}" type="slidenum">
              <a:rPr lang="en-US" altLang="en-US" smtClean="0">
                <a:latin typeface="Arial" panose="020B0604020202020204" pitchFamily="34" charset="0"/>
                <a:cs typeface="Arial" panose="020B0604020202020204" pitchFamily="34" charset="0"/>
              </a:rPr>
              <a:pPr>
                <a:spcBef>
                  <a:spcPct val="0"/>
                </a:spcBef>
              </a:pPr>
              <a:t>10</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816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i="1" kern="1200" dirty="0">
                <a:solidFill>
                  <a:schemeClr val="tx1"/>
                </a:solidFill>
                <a:effectLst/>
                <a:latin typeface="+mn-lt"/>
                <a:ea typeface="ＭＳ Ｐゴシック" panose="020B0600070205080204" pitchFamily="34" charset="-128"/>
                <a:cs typeface="ＭＳ Ｐゴシック" charset="0"/>
              </a:rPr>
              <a:t>The next two slides provide four opportunities for participants to see the connection between predictors and outcomes. Consider modeling the first example and then provide opportunities for the remaining three examples, </a:t>
            </a:r>
            <a:endParaRPr lang="en-US" sz="1200" kern="1200" dirty="0">
              <a:solidFill>
                <a:schemeClr val="tx1"/>
              </a:solidFill>
              <a:effectLst/>
              <a:latin typeface="+mn-lt"/>
              <a:ea typeface="ＭＳ Ｐゴシック" panose="020B0600070205080204" pitchFamily="34" charset="-128"/>
              <a:cs typeface="ＭＳ Ｐゴシック" charset="0"/>
            </a:endParaRPr>
          </a:p>
          <a:p>
            <a:r>
              <a:rPr lang="en-US" sz="1200" i="1" kern="1200" dirty="0">
                <a:solidFill>
                  <a:schemeClr val="tx1"/>
                </a:solidFill>
                <a:effectLst/>
                <a:latin typeface="+mn-lt"/>
                <a:ea typeface="ＭＳ Ｐゴシック" panose="020B0600070205080204" pitchFamily="34" charset="-128"/>
                <a:cs typeface="ＭＳ Ｐゴシック" charset="0"/>
              </a:rPr>
              <a:t>This slide includes animation. </a:t>
            </a:r>
            <a:endParaRPr lang="en-US" sz="1200" kern="1200" dirty="0">
              <a:solidFill>
                <a:schemeClr val="tx1"/>
              </a:solidFill>
              <a:effectLst/>
              <a:latin typeface="+mn-lt"/>
              <a:ea typeface="ＭＳ Ｐゴシック" panose="020B0600070205080204" pitchFamily="34" charset="-128"/>
              <a:cs typeface="ＭＳ Ｐゴシック" charset="0"/>
            </a:endParaRPr>
          </a:p>
          <a:p>
            <a:endParaRPr lang="en-US" altLang="en-US" i="1"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54E8EE2-A922-4622-A1C6-A94648A84766}" type="slidenum">
              <a:rPr lang="en-US" altLang="en-US" smtClean="0">
                <a:latin typeface="Arial" panose="020B0604020202020204" pitchFamily="34" charset="0"/>
                <a:cs typeface="Arial" panose="020B0604020202020204" pitchFamily="34" charset="0"/>
              </a:rPr>
              <a:pPr>
                <a:spcBef>
                  <a:spcPct val="0"/>
                </a:spcBef>
              </a:pPr>
              <a:t>11</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240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Several</a:t>
            </a:r>
            <a:r>
              <a:rPr lang="en-US" baseline="0" dirty="0"/>
              <a:t> </a:t>
            </a:r>
            <a:r>
              <a:rPr lang="en-US" dirty="0"/>
              <a:t>types of predictors affect both in-school and post-school outcomes for youth with disabilities. In-school predictors can improve the likelihood of youth achieving better in-school outcomes,</a:t>
            </a:r>
            <a:r>
              <a:rPr lang="en-US" baseline="0" dirty="0"/>
              <a:t> </a:t>
            </a:r>
            <a:r>
              <a:rPr lang="en-US" dirty="0"/>
              <a:t>like keeping youth in school, improving behavior, and attaining academic skills. In-school predictors can also improve the likelihood of youth achieving better post-school outcomes,</a:t>
            </a:r>
            <a:r>
              <a:rPr lang="en-US" baseline="0" dirty="0"/>
              <a:t> </a:t>
            </a:r>
            <a:r>
              <a:rPr lang="en-US" dirty="0"/>
              <a:t>like working, attending further education, and living independently.</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57243B3-8D53-4C5A-A779-F89B03EC0599}" type="slidenum">
              <a:rPr lang="en-US" altLang="en-US" smtClean="0">
                <a:latin typeface="Arial" panose="020B0604020202020204" pitchFamily="34" charset="0"/>
                <a:cs typeface="Arial" panose="020B0604020202020204" pitchFamily="34" charset="0"/>
              </a:rPr>
              <a:pPr>
                <a:spcBef>
                  <a:spcPct val="0"/>
                </a:spcBef>
              </a:pPr>
              <a:t>12</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686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Have participants return to their responses to Handout 2.1. The answers will be shown on the next two slides. Facilitators or instructors should pass out a complete copy of the Predictors of Post-School Outcomes Handout 2.2 for reference. This handout will be referenced in each of the remaining sections. </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C50774-399F-41C1-99FD-0D3F95C0264E}" type="slidenum">
              <a:rPr lang="en-US" altLang="en-US" smtClean="0"/>
              <a:pPr/>
              <a:t>13</a:t>
            </a:fld>
            <a:endParaRPr lang="en-US" altLang="en-US" dirty="0"/>
          </a:p>
        </p:txBody>
      </p:sp>
    </p:spTree>
    <p:extLst>
      <p:ext uri="{BB962C8B-B14F-4D97-AF65-F5344CB8AC3E}">
        <p14:creationId xmlns:p14="http://schemas.microsoft.com/office/powerpoint/2010/main" val="4185084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Currently, 19 evidence-based in-school predictors of post-school success for secondary youth with disabilities exist. This chart identifies the predictor and the outcome area that each predictor is associated with. These will be discussed in more detail in the remaining sections of this CEM.</a:t>
            </a:r>
          </a:p>
          <a:p>
            <a:endParaRPr lang="en-US" dirty="0"/>
          </a:p>
          <a:p>
            <a:r>
              <a:rPr lang="en-US" i="1" dirty="0"/>
              <a:t>Read through three to four predictors as an example.</a:t>
            </a:r>
            <a:endParaRPr lang="en-US" dirty="0"/>
          </a:p>
          <a:p>
            <a:r>
              <a:rPr lang="en-US" i="1" dirty="0"/>
              <a:t>For example, students who have career awareness skills in high school are more likely to experience positive post-school employment and education outcomes. Students who are involved in goal</a:t>
            </a:r>
            <a:r>
              <a:rPr lang="en-US" i="1" baseline="0" dirty="0"/>
              <a:t> </a:t>
            </a:r>
            <a:r>
              <a:rPr lang="en-US" i="1" dirty="0"/>
              <a:t>setting related to IEP or ILP goals and post-school goals are more likely to experience positive post-school education and employment outcomes. Secondary youth who engage in paid employment and/or work experiences in high school are more likely to achieve positive post-school outcomes across all three areas.</a:t>
            </a: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EB2EB6C-CC91-4DD6-BF40-8D3026C8A11D}" type="slidenum">
              <a:rPr lang="en-US" altLang="en-US" smtClean="0">
                <a:latin typeface="Arial" panose="020B0604020202020204" pitchFamily="34" charset="0"/>
                <a:cs typeface="Arial" panose="020B0604020202020204" pitchFamily="34" charset="0"/>
              </a:rPr>
              <a:pPr>
                <a:spcBef>
                  <a:spcPct val="0"/>
                </a:spcBef>
              </a:pPr>
              <a:t>14</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0380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Read through three to four predictors as an example.</a:t>
            </a:r>
          </a:p>
          <a:p>
            <a:endParaRPr lang="en-US" dirty="0"/>
          </a:p>
          <a:p>
            <a:r>
              <a:rPr lang="en-US" i="1" dirty="0"/>
              <a:t>For example, students who have self-determination/self-advocacy skills in high school are more likely to experience positive post-school employment and education outcomes. Students who participate in vocational education are more likely to experience positive post-school education and employment outcomes. Secondary youth who engage in work study experiences in high school are more likely to achieve positive post-school employment outcomes.</a:t>
            </a: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A226431-D3D2-4BAB-BFDB-73DEDA9E0D21}" type="slidenum">
              <a:rPr lang="en-US" altLang="en-US" smtClean="0">
                <a:latin typeface="Arial" panose="020B0604020202020204" pitchFamily="34" charset="0"/>
                <a:cs typeface="Arial" panose="020B0604020202020204" pitchFamily="34" charset="0"/>
              </a:rPr>
              <a:pPr>
                <a:spcBef>
                  <a:spcPct val="0"/>
                </a:spcBef>
              </a:pPr>
              <a:t>15</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640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Predictors provide: </a:t>
            </a:r>
          </a:p>
          <a:p>
            <a:r>
              <a:rPr lang="en-US" i="1" dirty="0"/>
              <a:t>Read slide.</a:t>
            </a:r>
            <a:endParaRPr lang="en-US" dirty="0"/>
          </a:p>
          <a:p>
            <a:r>
              <a:rPr lang="en-US" dirty="0"/>
              <a:t>Implementing the predictors should be a priority for all state and local education agencies (LEAs) when considering effective transition planning for youth. The predictors act as a framework that schools, districts, and state personnel can use to evaluate, develop, and improve secondary transition programs and practices with the ultimate goal that all youth will graduate high school college and career ready with the skills to be successful in living, learning, and working post school. </a:t>
            </a:r>
            <a:endParaRPr lang="en-US" dirty="0">
              <a:cs typeface="Calibri"/>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87D8513-EAA8-4296-9BE4-BF1C80AF070E}" type="slidenum">
              <a:rPr lang="en-US" altLang="en-US" smtClean="0">
                <a:latin typeface="Arial" panose="020B0604020202020204" pitchFamily="34" charset="0"/>
                <a:cs typeface="Arial" panose="020B0604020202020204" pitchFamily="34" charset="0"/>
              </a:rPr>
              <a:pPr>
                <a:spcBef>
                  <a:spcPct val="0"/>
                </a:spcBef>
              </a:pPr>
              <a:t>16</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995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Access the link provided and review the descriptions of the four levels of evidence for effective practices and predictors in transition. Read the descriptions available under each header. </a:t>
            </a:r>
          </a:p>
          <a:p>
            <a:endParaRPr lang="en-US" altLang="en-US" i="1" dirty="0"/>
          </a:p>
          <a:p>
            <a:r>
              <a:rPr lang="en-US" altLang="en-US" i="1" dirty="0"/>
              <a:t>OPTIONAL HANDOUT: Consider providing a copy of the Criteria for Levels of Evidence, available online here </a:t>
            </a:r>
            <a:r>
              <a:rPr lang="en-US" sz="1200" u="sng" kern="1200" dirty="0">
                <a:solidFill>
                  <a:schemeClr val="tx1"/>
                </a:solidFill>
                <a:effectLst/>
                <a:latin typeface="+mn-lt"/>
                <a:ea typeface="ＭＳ Ｐゴシック" panose="020B0600070205080204" pitchFamily="34" charset="-128"/>
                <a:cs typeface="ＭＳ Ｐゴシック" charset="0"/>
                <a:hlinkClick r:id="rId3"/>
              </a:rPr>
              <a:t>http://transitionta.org/system/files/effectivepractices/EP_Criteria_2017.pdf?file=1&amp;type=node&amp;id=1185&amp;force</a:t>
            </a:r>
            <a:r>
              <a:rPr lang="en-US" sz="1200" kern="1200" dirty="0">
                <a:solidFill>
                  <a:schemeClr val="tx1"/>
                </a:solidFill>
                <a:effectLst/>
                <a:latin typeface="+mn-lt"/>
                <a:ea typeface="ＭＳ Ｐゴシック" panose="020B0600070205080204" pitchFamily="34" charset="-128"/>
                <a:cs typeface="ＭＳ Ｐゴシック" charset="0"/>
              </a:rPr>
              <a:t>= </a:t>
            </a:r>
            <a:endParaRPr lang="en-US" altLang="en-US" i="1"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3F328C-1661-4069-8DF6-754D79C0098E}" type="slidenum">
              <a:rPr lang="en-US" altLang="en-US" smtClean="0"/>
              <a:pPr/>
              <a:t>17</a:t>
            </a:fld>
            <a:endParaRPr lang="en-US" altLang="en-US" dirty="0"/>
          </a:p>
        </p:txBody>
      </p:sp>
    </p:spTree>
    <p:extLst>
      <p:ext uri="{BB962C8B-B14F-4D97-AF65-F5344CB8AC3E}">
        <p14:creationId xmlns:p14="http://schemas.microsoft.com/office/powerpoint/2010/main" val="1439443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Provide participants with a copy of the Handout 2.3 NTACT Effective Practices Matrix, available here https://transitionta.org/epmatrix.</a:t>
            </a:r>
          </a:p>
          <a:p>
            <a:endParaRPr lang="en-US" altLang="en-US" i="1" dirty="0"/>
          </a:p>
          <a:p>
            <a:endParaRPr lang="en-US" altLang="en-US" dirty="0"/>
          </a:p>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1F147A7-3794-40CE-B11B-0D0398D13657}" type="slidenum">
              <a:rPr lang="en-US" altLang="en-US" smtClean="0"/>
              <a:pPr/>
              <a:t>18</a:t>
            </a:fld>
            <a:endParaRPr lang="en-US" altLang="en-US" dirty="0"/>
          </a:p>
        </p:txBody>
      </p:sp>
    </p:spTree>
    <p:extLst>
      <p:ext uri="{BB962C8B-B14F-4D97-AF65-F5344CB8AC3E}">
        <p14:creationId xmlns:p14="http://schemas.microsoft.com/office/powerpoint/2010/main" val="3896760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schools provide students access to evidence-based interventions and program structures likely to predict positive post-school outcomes? In this section, you will be introduced to the Taxonomy of Transition Programming 2.0, which provides the features necessary for providing a transition focused education.  </a:t>
            </a:r>
          </a:p>
        </p:txBody>
      </p:sp>
      <p:sp>
        <p:nvSpPr>
          <p:cNvPr id="4" name="Slide Number Placeholder 3"/>
          <p:cNvSpPr>
            <a:spLocks noGrp="1"/>
          </p:cNvSpPr>
          <p:nvPr>
            <p:ph type="sldNum" sz="quarter" idx="10"/>
          </p:nvPr>
        </p:nvSpPr>
        <p:spPr/>
        <p:txBody>
          <a:bodyPr/>
          <a:lstStyle/>
          <a:p>
            <a:pPr>
              <a:defRPr/>
            </a:pPr>
            <a:fld id="{81148A81-0267-4BAC-BD65-B90BE08E010C}" type="slidenum">
              <a:rPr lang="en-US" altLang="en-US" smtClean="0"/>
              <a:pPr>
                <a:defRPr/>
              </a:pPr>
              <a:t>19</a:t>
            </a:fld>
            <a:endParaRPr lang="en-US" altLang="en-US" dirty="0"/>
          </a:p>
        </p:txBody>
      </p:sp>
    </p:spTree>
    <p:extLst>
      <p:ext uri="{BB962C8B-B14F-4D97-AF65-F5344CB8AC3E}">
        <p14:creationId xmlns:p14="http://schemas.microsoft.com/office/powerpoint/2010/main" val="121458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The Transition CEM is divided into six sections. The sections were designed to be one hour in length. However, extension activities are included for those wishing to make these sessions longer. Please refer to the facilitator guide for more information in adapting this section for delivery in various contexts.</a:t>
            </a:r>
          </a:p>
          <a:p>
            <a:endParaRPr lang="en-US" altLang="en-US" i="1" dirty="0"/>
          </a:p>
          <a:p>
            <a:r>
              <a:rPr lang="en-US" altLang="en-US" i="1" dirty="0"/>
              <a:t>This session will focus on Part 2: Designing Effective Transition Program Structures </a:t>
            </a:r>
          </a:p>
          <a:p>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C6067FF-23C5-4A66-A817-D84728B659AD}" type="slidenum">
              <a:rPr lang="en-US" altLang="en-US" smtClean="0">
                <a:solidFill>
                  <a:srgbClr val="000000"/>
                </a:solidFill>
                <a:latin typeface="Arial" panose="020B0604020202020204" pitchFamily="34" charset="0"/>
                <a:cs typeface="Arial" panose="020B0604020202020204" pitchFamily="34" charset="0"/>
              </a:rPr>
              <a:pPr>
                <a:spcBef>
                  <a:spcPct val="0"/>
                </a:spcBef>
              </a:pPr>
              <a:t>2</a:t>
            </a:fld>
            <a:endParaRPr lang="en-US"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5489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The Taxonomy for Transition Programming 2.0 Handout, available at http://transitionta.org/sites/default/files/Tax_Trans_Prog_0.pdf, will be referenced in Parts 2-6. Refer participants to Pages 2-3 to learn more about the purpose of the taxonomy. </a:t>
            </a:r>
          </a:p>
          <a:p>
            <a:endParaRPr lang="en-US" dirty="0"/>
          </a:p>
          <a:p>
            <a:r>
              <a:rPr lang="en-US" dirty="0"/>
              <a:t>The Taxonomy for Transition 2.0 combines the most recent literature regarding predictors of post-school success, strategies to increase graduation and reduce dropout, school climate, and vocational rehabilitation services focused on fostering successful transition of youth with disabilities in college and careers. The model continues with five primary practice categories: Student‐Focused Planning, Student Development, Interagency Collaboration, Family Engagement, and Program Structure. In this section,</a:t>
            </a:r>
            <a:r>
              <a:rPr lang="en-US" baseline="0" dirty="0"/>
              <a:t> we will look at the category Program Structures and </a:t>
            </a:r>
            <a:r>
              <a:rPr lang="en-US" dirty="0"/>
              <a:t>discuss the remaining component in greater detail in Parts 3-6. </a:t>
            </a:r>
          </a:p>
          <a:p>
            <a:endParaRPr lang="en-US" dirty="0"/>
          </a:p>
          <a:p>
            <a:r>
              <a:rPr lang="en-US" i="1" dirty="0"/>
              <a:t>Review each of the components. Click for animation. </a:t>
            </a:r>
          </a:p>
          <a:p>
            <a:endParaRPr lang="en-US" dirty="0"/>
          </a:p>
          <a:p>
            <a:r>
              <a:rPr lang="en-US" dirty="0"/>
              <a:t>The predictors discussed in the previous section align with the program structures in the LEAs,</a:t>
            </a:r>
            <a:r>
              <a:rPr lang="en-US" baseline="0" dirty="0"/>
              <a:t> </a:t>
            </a:r>
            <a:r>
              <a:rPr lang="en-US" dirty="0"/>
              <a:t>and schools should be using predictors to develop and evaluate transition programs, which aligns with the Taxonomy category. </a:t>
            </a:r>
          </a:p>
          <a:p>
            <a:endParaRPr lang="en-US" i="1" dirty="0"/>
          </a:p>
          <a:p>
            <a:r>
              <a:rPr lang="en-US" i="1" dirty="0"/>
              <a:t>Resource: Kohler, P. D., Gothberg, J. E., Fowler, C., &amp; Coyle, J. (2016). Taxonomy for transition programming 2.0: A model for planning, organizing, and evaluating transition education, services, and programs. Western Michigan University. Available at www.transitionta.org. </a:t>
            </a: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51EB891-4D55-4E8D-88F6-FBDB23084466}" type="slidenum">
              <a:rPr lang="en-US" altLang="en-US" smtClean="0"/>
              <a:pPr/>
              <a:t>20</a:t>
            </a:fld>
            <a:endParaRPr lang="en-US" altLang="en-US" dirty="0"/>
          </a:p>
        </p:txBody>
      </p:sp>
    </p:spTree>
    <p:extLst>
      <p:ext uri="{BB962C8B-B14F-4D97-AF65-F5344CB8AC3E}">
        <p14:creationId xmlns:p14="http://schemas.microsoft.com/office/powerpoint/2010/main" val="213348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This is an optional activity and can be adapted for in-service and pre-service settings. </a:t>
            </a:r>
          </a:p>
          <a:p>
            <a:endParaRPr lang="en-US" altLang="en-US" i="1" dirty="0"/>
          </a:p>
          <a:p>
            <a:r>
              <a:rPr lang="en-US" altLang="en-US" i="1" dirty="0"/>
              <a:t>In-service: Review the components under the program structures framework and service delivery model. On chart paper, have teams record the strengths and areas of improvement for their current transition programming in each area. Refer to this throughout the session. Consider including action planning activities around identified areas of improvement. </a:t>
            </a:r>
          </a:p>
          <a:p>
            <a:endParaRPr lang="en-US" altLang="en-US" i="1" dirty="0"/>
          </a:p>
          <a:p>
            <a:r>
              <a:rPr lang="en-US" altLang="en-US" i="1" dirty="0"/>
              <a:t>Pre-service: Review the components under the program structure framework and service delivery model. With a partner(s), identify the three activities in each column that should be considered first when developing program structures. Be prepared to explain your selections.</a:t>
            </a:r>
          </a:p>
          <a:p>
            <a:endParaRPr lang="en-US" altLang="en-US" i="1" dirty="0"/>
          </a:p>
          <a:p>
            <a:r>
              <a:rPr lang="en-US" altLang="en-US" i="1" dirty="0"/>
              <a:t>Handout: Taxonomy for Transition Programming 2.0 (Pages 9-10)</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BA6C583-7A04-42BA-B698-D4ED5D04C94D}" type="slidenum">
              <a:rPr lang="en-US" altLang="en-US" smtClean="0"/>
              <a:pPr/>
              <a:t>21</a:t>
            </a:fld>
            <a:endParaRPr lang="en-US" altLang="en-US" dirty="0"/>
          </a:p>
        </p:txBody>
      </p:sp>
    </p:spTree>
    <p:extLst>
      <p:ext uri="{BB962C8B-B14F-4D97-AF65-F5344CB8AC3E}">
        <p14:creationId xmlns:p14="http://schemas.microsoft.com/office/powerpoint/2010/main" val="3536832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Read slide. </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E47804-955D-4DA9-9C9D-C735907656A5}" type="slidenum">
              <a:rPr lang="en-US" altLang="en-US" smtClean="0"/>
              <a:pPr/>
              <a:t>22</a:t>
            </a:fld>
            <a:endParaRPr lang="en-US" altLang="en-US" dirty="0"/>
          </a:p>
        </p:txBody>
      </p:sp>
    </p:spTree>
    <p:extLst>
      <p:ext uri="{BB962C8B-B14F-4D97-AF65-F5344CB8AC3E}">
        <p14:creationId xmlns:p14="http://schemas.microsoft.com/office/powerpoint/2010/main" val="1646946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Review slide. </a:t>
            </a:r>
          </a:p>
          <a:p>
            <a:endParaRPr lang="en-US" altLang="en-US" i="1" dirty="0"/>
          </a:p>
          <a:p>
            <a:r>
              <a:rPr lang="en-US" altLang="en-US" i="1" dirty="0"/>
              <a:t>The following essential components are outlined in IC Transition Planning and Services. Each of these essential components are discussed in more detail in this portion of the module. </a:t>
            </a:r>
          </a:p>
          <a:p>
            <a:endParaRPr lang="en-US" altLang="en-US" i="1" dirty="0"/>
          </a:p>
          <a:p>
            <a:endParaRPr lang="en-US" altLang="en-US" i="1"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B064994-B08E-4F9E-A80E-3C02A086B2F4}" type="slidenum">
              <a:rPr lang="en-US" altLang="en-US" smtClean="0"/>
              <a:pPr/>
              <a:t>23</a:t>
            </a:fld>
            <a:endParaRPr lang="en-US" altLang="en-US" dirty="0"/>
          </a:p>
        </p:txBody>
      </p:sp>
    </p:spTree>
    <p:extLst>
      <p:ext uri="{BB962C8B-B14F-4D97-AF65-F5344CB8AC3E}">
        <p14:creationId xmlns:p14="http://schemas.microsoft.com/office/powerpoint/2010/main" val="4082268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148A81-0267-4BAC-BD65-B90BE08E010C}" type="slidenum">
              <a:rPr lang="en-US" altLang="en-US" smtClean="0"/>
              <a:pPr>
                <a:defRPr/>
              </a:pPr>
              <a:t>24</a:t>
            </a:fld>
            <a:endParaRPr lang="en-US" altLang="en-US" dirty="0"/>
          </a:p>
        </p:txBody>
      </p:sp>
    </p:spTree>
    <p:extLst>
      <p:ext uri="{BB962C8B-B14F-4D97-AF65-F5344CB8AC3E}">
        <p14:creationId xmlns:p14="http://schemas.microsoft.com/office/powerpoint/2010/main" val="2462258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Refer participants back to the CEM Handout: Predictors of Post-School Success presented earlier. This slide has animation. </a:t>
            </a:r>
          </a:p>
          <a:p>
            <a:endParaRPr lang="en-US" dirty="0"/>
          </a:p>
          <a:p>
            <a:r>
              <a:rPr lang="en-US" dirty="0"/>
              <a:t>Now that you have a better understanding of transition program structures, which of the predictors fall under this category of program structures? Technically, all of the predictors align with program structures and should be used to develop, improve, and evaluate transition programs and practices. In this module, we will highlight just five of the predictors related to program structures. At the top of the predictors of post-school success handout, you will see three of them. </a:t>
            </a:r>
          </a:p>
          <a:p>
            <a:endParaRPr lang="en-US" dirty="0"/>
          </a:p>
          <a:p>
            <a:r>
              <a:rPr lang="en-US" i="1" dirty="0"/>
              <a:t>Click for animation. </a:t>
            </a:r>
            <a:r>
              <a:rPr lang="en-US" dirty="0"/>
              <a:t>Community experience involve those activities occurring outside of the school setting, supported with in-class instruction, where students apply academic, social,</a:t>
            </a:r>
            <a:r>
              <a:rPr lang="en-US" baseline="0" dirty="0"/>
              <a:t> and/or general work behaviors and skills.</a:t>
            </a:r>
          </a:p>
          <a:p>
            <a:endParaRPr lang="en-US" i="1" baseline="0" dirty="0"/>
          </a:p>
          <a:p>
            <a:r>
              <a:rPr lang="en-US" i="1" dirty="0"/>
              <a:t>Click for animation</a:t>
            </a:r>
            <a:r>
              <a:rPr lang="en-US" dirty="0"/>
              <a:t>.</a:t>
            </a:r>
            <a:r>
              <a:rPr lang="en-US" baseline="0" dirty="0"/>
              <a:t> </a:t>
            </a:r>
            <a:r>
              <a:rPr lang="en-US" dirty="0"/>
              <a:t>Inclusion in general education predicts positive post-school outcomes in education, employment, and independent living skills. It entails students with disabilities having access to general education curriculum and engaging in regular education classes with peers without disabilities.​</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AC3B1B3-9BEF-4B87-ACC0-B622A80BE206}" type="slidenum">
              <a:rPr lang="en-US" altLang="en-US" smtClean="0">
                <a:latin typeface="Arial" panose="020B0604020202020204" pitchFamily="34" charset="0"/>
                <a:cs typeface="Arial" panose="020B0604020202020204" pitchFamily="34" charset="0"/>
              </a:rPr>
              <a:pPr>
                <a:spcBef>
                  <a:spcPct val="0"/>
                </a:spcBef>
              </a:pPr>
              <a:t>25</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037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At the bottom half, you will see two more. </a:t>
            </a:r>
          </a:p>
          <a:p>
            <a:endParaRPr lang="en-US" dirty="0"/>
          </a:p>
          <a:p>
            <a:r>
              <a:rPr lang="en-US" i="1" dirty="0"/>
              <a:t>Click for animation</a:t>
            </a:r>
            <a:r>
              <a:rPr lang="en-US" dirty="0"/>
              <a:t>. The first is student support that is also a significant predictor of positive post-school outcomes in education, employment, and independent living. It is a network of people (e.g., family, friends, educators, adult service providers) who provide services and resources in multiple environments to prepare students to obtain their annual transition and postsecondary goals aligned with their preferences, interests, and needs.</a:t>
            </a:r>
          </a:p>
          <a:p>
            <a:endParaRPr lang="en-US" dirty="0"/>
          </a:p>
          <a:p>
            <a:r>
              <a:rPr lang="en-US" i="1" dirty="0"/>
              <a:t>Click for animation. </a:t>
            </a:r>
            <a:r>
              <a:rPr lang="en-US" dirty="0"/>
              <a:t>The second is a quality transition program. A program that prepares students to move from secondary settings (e.g., middle school, high school) to adult-life, utilizing comprehensive transition planning and education that creates individualized opportunities, services, and supports to help students achieve their post-school goals in education/training, employment, and independent living. The components of the Transition Plan, which outlines the components of the program, was discussed in the previous section. This section will discuss how program structures help ensure that implementation of the plan is likely to lead to positive outcomes for students with disabilities.   </a:t>
            </a:r>
          </a:p>
          <a:p>
            <a:endParaRPr lang="en-US" dirty="0"/>
          </a:p>
          <a:p>
            <a:r>
              <a:rPr lang="en-US" dirty="0"/>
              <a:t>The next section provides information about how we develop and expand secondary transition programs using the predictors and supporting evidence base. </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55E0BED-7D7D-4D59-90D7-B97415769FF9}" type="slidenum">
              <a:rPr lang="en-US" altLang="en-US" smtClean="0">
                <a:latin typeface="Arial" panose="020B0604020202020204" pitchFamily="34" charset="0"/>
                <a:cs typeface="Arial" panose="020B0604020202020204" pitchFamily="34" charset="0"/>
              </a:rPr>
              <a:pPr>
                <a:spcBef>
                  <a:spcPct val="0"/>
                </a:spcBef>
              </a:pPr>
              <a:t>26</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7769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Let’s review the operational definitions of each of the predictor variables and discuss the essential program characteristics needed for implementation of these predictors. </a:t>
            </a:r>
          </a:p>
          <a:p>
            <a:endParaRPr lang="en-US" altLang="en-US" i="1" dirty="0"/>
          </a:p>
          <a:p>
            <a:r>
              <a:rPr lang="en-US" altLang="en-US" i="1" dirty="0"/>
              <a:t>Read slide.</a:t>
            </a:r>
          </a:p>
          <a:p>
            <a:endParaRPr lang="en-US" alt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C7CEA8-E332-4997-95EC-68BD1565B14C}" type="slidenum">
              <a:rPr lang="en-US" altLang="en-US" smtClean="0"/>
              <a:pPr/>
              <a:t>27</a:t>
            </a:fld>
            <a:endParaRPr lang="en-US" altLang="en-US" dirty="0"/>
          </a:p>
        </p:txBody>
      </p:sp>
    </p:spTree>
    <p:extLst>
      <p:ext uri="{BB962C8B-B14F-4D97-AF65-F5344CB8AC3E}">
        <p14:creationId xmlns:p14="http://schemas.microsoft.com/office/powerpoint/2010/main" val="15492975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buFont typeface="Arial" panose="020B0604020202020204" pitchFamily="34" charset="0"/>
              <a:buNone/>
              <a:defRPr/>
            </a:pPr>
            <a:r>
              <a:rPr lang="en-US" i="1" dirty="0"/>
              <a:t>Optional: Provide participants to the predictor self-assessment, retrieved from </a:t>
            </a:r>
            <a:r>
              <a:rPr lang="en-US" sz="1200" u="sng" kern="1200" dirty="0">
                <a:solidFill>
                  <a:schemeClr val="tx1"/>
                </a:solidFill>
                <a:effectLst/>
                <a:latin typeface="+mn-lt"/>
                <a:ea typeface="ＭＳ Ｐゴシック" panose="020B0600070205080204" pitchFamily="34" charset="-128"/>
                <a:cs typeface="ＭＳ Ｐゴシック" charset="0"/>
                <a:hlinkClick r:id="rId3"/>
              </a:rPr>
              <a:t>http://www.transitionta.org/sites/default/files/Predictor_Self-Assessment2.0.pdf</a:t>
            </a:r>
            <a:r>
              <a:rPr lang="en-US" sz="1200" u="none" kern="1200" dirty="0">
                <a:solidFill>
                  <a:schemeClr val="tx1"/>
                </a:solidFill>
                <a:effectLst/>
                <a:latin typeface="+mn-lt"/>
                <a:ea typeface="ＭＳ Ｐゴシック" panose="020B0600070205080204" pitchFamily="34" charset="-128"/>
                <a:cs typeface="ＭＳ Ｐゴシック" charset="0"/>
              </a:rPr>
              <a:t>.</a:t>
            </a:r>
            <a:r>
              <a:rPr lang="en-US" sz="1200" u="none" kern="1200" baseline="0" dirty="0">
                <a:solidFill>
                  <a:schemeClr val="tx1"/>
                </a:solidFill>
                <a:effectLst/>
                <a:latin typeface="+mn-lt"/>
                <a:ea typeface="ＭＳ Ｐゴシック" panose="020B0600070205080204" pitchFamily="34" charset="-128"/>
                <a:cs typeface="ＭＳ Ｐゴシック" charset="0"/>
              </a:rPr>
              <a:t> </a:t>
            </a:r>
            <a:r>
              <a:rPr lang="en-US" i="1" dirty="0"/>
              <a:t>This document will be used for an optional activity at the end of this section.  </a:t>
            </a:r>
          </a:p>
          <a:p>
            <a:pPr>
              <a:buFont typeface="Arial" panose="020B0604020202020204" pitchFamily="34" charset="0"/>
              <a:buNone/>
              <a:defRPr/>
            </a:pPr>
            <a:endParaRPr lang="en-US" dirty="0"/>
          </a:p>
          <a:p>
            <a:pPr>
              <a:buFont typeface="Arial" panose="020B0604020202020204" pitchFamily="34" charset="0"/>
              <a:buNone/>
              <a:defRPr/>
            </a:pPr>
            <a:r>
              <a:rPr lang="en-US" dirty="0"/>
              <a:t>Effective transition program structures systematically embed career awareness K-12. Here are several other more specific program characteristics related to the predictor career awareness.</a:t>
            </a:r>
          </a:p>
          <a:p>
            <a:pPr marL="171450" indent="-171450">
              <a:buFont typeface="Arial" panose="020B0604020202020204" pitchFamily="34" charset="0"/>
              <a:buChar char="•"/>
              <a:defRPr/>
            </a:pPr>
            <a:r>
              <a:rPr lang="en-US" dirty="0"/>
              <a:t>Provide school-wide comprehensive and systematic opportunities to learn about various careers via job shadowing, internships, guest speakers, industry tours, Career Technical Education classes, or career fairs.</a:t>
            </a:r>
          </a:p>
          <a:p>
            <a:pPr marL="171450" indent="-171450">
              <a:buFont typeface="Arial" panose="020B0604020202020204" pitchFamily="34" charset="0"/>
              <a:buChar char="•"/>
              <a:defRPr/>
            </a:pPr>
            <a:r>
              <a:rPr lang="en-US" dirty="0"/>
              <a:t>Embed career awareness in the general curriculum to teach about occupations related to the core content areas. </a:t>
            </a:r>
          </a:p>
          <a:p>
            <a:pPr marL="171450" indent="-171450">
              <a:buFont typeface="Arial" panose="020B0604020202020204" pitchFamily="34" charset="0"/>
              <a:buChar char="•"/>
              <a:defRPr/>
            </a:pPr>
            <a:r>
              <a:rPr lang="en-US" dirty="0"/>
              <a:t>Provide systematic, age-appropriate student assessment of career awareness (e.g., interest inventories, aptitude tests) for students to learn about their preferences and aptitudes for various types of career. </a:t>
            </a:r>
          </a:p>
          <a:p>
            <a:pPr>
              <a:defRPr/>
            </a:pPr>
            <a:endParaRPr lang="en-US" i="1" dirty="0"/>
          </a:p>
          <a:p>
            <a:pPr>
              <a:defRPr/>
            </a:pPr>
            <a:r>
              <a:rPr lang="en-US" i="1" dirty="0"/>
              <a:t>Source: National Secondary Transition Technical Assistance Center and National Post-School Outcomes Center. (2015). Predictor Implementation School/District Self-Assessment. Retrieved from http://www.transitionta.org/sites/default/files/Predictor_Self-Assessment2.0.pdf </a:t>
            </a:r>
            <a:endParaRPr lang="en-US" i="1" dirty="0">
              <a:cs typeface="Calibri"/>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C7F7455-C633-42E8-8C21-17610EE3FFF2}" type="slidenum">
              <a:rPr lang="en-US" altLang="en-US" smtClean="0"/>
              <a:pPr/>
              <a:t>28</a:t>
            </a:fld>
            <a:endParaRPr lang="en-US" altLang="en-US" dirty="0"/>
          </a:p>
        </p:txBody>
      </p:sp>
    </p:spTree>
    <p:extLst>
      <p:ext uri="{BB962C8B-B14F-4D97-AF65-F5344CB8AC3E}">
        <p14:creationId xmlns:p14="http://schemas.microsoft.com/office/powerpoint/2010/main" val="241015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promising and EBPs that support development of career awareness. Career exploration services and career academies are promising practices. Many states include minimum courses of study K-12 to support career development. Students can also access career awareness activities through participation in career and technical education courses. </a:t>
            </a:r>
          </a:p>
        </p:txBody>
      </p:sp>
      <p:sp>
        <p:nvSpPr>
          <p:cNvPr id="4" name="Slide Number Placeholder 3"/>
          <p:cNvSpPr>
            <a:spLocks noGrp="1"/>
          </p:cNvSpPr>
          <p:nvPr>
            <p:ph type="sldNum" sz="quarter" idx="10"/>
          </p:nvPr>
        </p:nvSpPr>
        <p:spPr/>
        <p:txBody>
          <a:bodyPr/>
          <a:lstStyle/>
          <a:p>
            <a:pPr>
              <a:defRPr/>
            </a:pPr>
            <a:fld id="{81148A81-0267-4BAC-BD65-B90BE08E010C}" type="slidenum">
              <a:rPr lang="en-US" altLang="en-US" smtClean="0"/>
              <a:pPr>
                <a:defRPr/>
              </a:pPr>
              <a:t>29</a:t>
            </a:fld>
            <a:endParaRPr lang="en-US" altLang="en-US" dirty="0"/>
          </a:p>
        </p:txBody>
      </p:sp>
    </p:spTree>
    <p:extLst>
      <p:ext uri="{BB962C8B-B14F-4D97-AF65-F5344CB8AC3E}">
        <p14:creationId xmlns:p14="http://schemas.microsoft.com/office/powerpoint/2010/main" val="45581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8B4A354-852A-4F51-804C-3008D1ADCB69}" type="slidenum">
              <a:rPr lang="en-US" altLang="en-US" smtClean="0">
                <a:latin typeface="Arial" panose="020B0604020202020204" pitchFamily="34" charset="0"/>
                <a:cs typeface="Arial" panose="020B0604020202020204" pitchFamily="34" charset="0"/>
              </a:rPr>
              <a:pPr>
                <a:spcBef>
                  <a:spcPct val="0"/>
                </a:spcBef>
              </a:pPr>
              <a:t>3</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690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Read slide.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29EDA7-DEDA-4E58-A551-2597D7F165BE}" type="slidenum">
              <a:rPr lang="en-US" altLang="en-US" smtClean="0"/>
              <a:pPr/>
              <a:t>30</a:t>
            </a:fld>
            <a:endParaRPr lang="en-US" altLang="en-US" dirty="0"/>
          </a:p>
        </p:txBody>
      </p:sp>
    </p:spTree>
    <p:extLst>
      <p:ext uri="{BB962C8B-B14F-4D97-AF65-F5344CB8AC3E}">
        <p14:creationId xmlns:p14="http://schemas.microsoft.com/office/powerpoint/2010/main" val="3220148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465138">
              <a:defRPr/>
            </a:pPr>
            <a:r>
              <a:rPr lang="en-US" altLang="en-US" dirty="0"/>
              <a:t>Here are program characteristics related to community experiences for students with disabilities. Be sure to also consider work study, apprenticeships, and internship environments that are culturally sensitive to students from different cultural backgrounds. Effective transition program structures: </a:t>
            </a:r>
          </a:p>
          <a:p>
            <a:pPr defTabSz="465138">
              <a:defRPr/>
            </a:pPr>
            <a:endParaRPr lang="en-US" altLang="en-US" dirty="0"/>
          </a:p>
          <a:p>
            <a:pPr marL="171450" indent="-171450">
              <a:buFont typeface="Arial" panose="020B0604020202020204" pitchFamily="34" charset="0"/>
              <a:buChar char="•"/>
              <a:defRPr/>
            </a:pPr>
            <a:r>
              <a:rPr lang="en-US" dirty="0"/>
              <a:t>Allocate sufficient resources to support meaningful community-based experiences. </a:t>
            </a:r>
          </a:p>
          <a:p>
            <a:pPr marL="171450" indent="-171450">
              <a:buFont typeface="Arial" panose="020B0604020202020204" pitchFamily="34" charset="0"/>
              <a:buChar char="•"/>
              <a:defRPr/>
            </a:pPr>
            <a:r>
              <a:rPr lang="en-US" dirty="0"/>
              <a:t>Conduct ecological assessments to determine skills needed for various community environments.</a:t>
            </a:r>
          </a:p>
          <a:p>
            <a:pPr marL="171450" indent="-171450">
              <a:buFont typeface="Arial" panose="020B0604020202020204" pitchFamily="34" charset="0"/>
              <a:buChar char="•"/>
              <a:defRPr/>
            </a:pPr>
            <a:r>
              <a:rPr lang="en-US" dirty="0"/>
              <a:t>Provide instruction on skills needed to safely access community environments as identified via ecological assessments.</a:t>
            </a:r>
          </a:p>
          <a:p>
            <a:pPr marL="171450" indent="-171450">
              <a:buFont typeface="Arial" panose="020B0604020202020204" pitchFamily="34" charset="0"/>
              <a:buChar char="•"/>
              <a:defRPr/>
            </a:pPr>
            <a:r>
              <a:rPr lang="en-US" dirty="0"/>
              <a:t>Use community-based instruction to teach, assess, and monitor the attainment of desired academic and/or functional skills. </a:t>
            </a:r>
          </a:p>
          <a:p>
            <a:pPr marL="171450" indent="-171450">
              <a:buFont typeface="Arial" panose="020B0604020202020204" pitchFamily="34" charset="0"/>
              <a:buChar char="•"/>
              <a:defRPr/>
            </a:pPr>
            <a:r>
              <a:rPr lang="en-US" dirty="0"/>
              <a:t>Instruct students in use of public transportation. </a:t>
            </a:r>
          </a:p>
          <a:p>
            <a:pPr marL="171450" indent="-171450">
              <a:buFont typeface="Arial" panose="020B0604020202020204" pitchFamily="34" charset="0"/>
              <a:buChar char="•"/>
              <a:defRPr/>
            </a:pPr>
            <a:r>
              <a:rPr lang="en-US" dirty="0"/>
              <a:t>Involve parent and adult service providers to support student involvement in community experiences.</a:t>
            </a:r>
          </a:p>
          <a:p>
            <a:pPr marL="171450" indent="-171450">
              <a:buFont typeface="Arial" panose="020B0604020202020204" pitchFamily="34" charset="0"/>
              <a:buChar char="•"/>
              <a:defRPr/>
            </a:pPr>
            <a:r>
              <a:rPr lang="en-US" dirty="0"/>
              <a:t>Provide supports for parents to arrange community experiences after school hours.</a:t>
            </a:r>
          </a:p>
          <a:p>
            <a:pPr marL="171450" indent="-171450">
              <a:buFont typeface="Arial" panose="020B0604020202020204" pitchFamily="34" charset="0"/>
              <a:buChar char="•"/>
              <a:defRPr/>
            </a:pPr>
            <a:endParaRPr lang="en-US" dirty="0"/>
          </a:p>
          <a:p>
            <a:pPr defTabSz="465138">
              <a:defRPr/>
            </a:pPr>
            <a:r>
              <a:rPr lang="en-US" altLang="en-US" i="1" dirty="0"/>
              <a:t>Refer participants to the predictor self-assessment for the remaining characteristics. </a:t>
            </a:r>
          </a:p>
          <a:p>
            <a:pPr defTabSz="465138">
              <a:defRPr/>
            </a:pPr>
            <a:endParaRPr lang="en-US" altLang="en-US" i="1" dirty="0"/>
          </a:p>
          <a:p>
            <a:pPr defTabSz="465138">
              <a:defRPr/>
            </a:pPr>
            <a:r>
              <a:rPr lang="en-US" altLang="en-US" i="1" dirty="0"/>
              <a:t>Source: National Secondary Transition Technical Assistance Center and National Post-School Outcomes Center. (2015). Predictor Implementation School/District Self-Assessment. Retrieved from http://www.transitionta.org/sites/default/files/Predictor_Self-Assessment2.0.pdf </a:t>
            </a:r>
            <a:endParaRPr lang="en-US" altLang="en-US" i="1" dirty="0">
              <a:cs typeface="Calibri"/>
            </a:endParaRPr>
          </a:p>
          <a:p>
            <a:pPr defTabSz="465138">
              <a:defRPr/>
            </a:pPr>
            <a:endParaRPr lang="en-US" altLang="en-US" i="1" dirty="0"/>
          </a:p>
          <a:p>
            <a:pPr defTabSz="465138">
              <a:defRPr/>
            </a:pPr>
            <a:endParaRPr lang="en-US" altLang="en-US" dirty="0"/>
          </a:p>
          <a:p>
            <a:pPr defTabSz="465138">
              <a:defRPr/>
            </a:pPr>
            <a:endParaRPr lang="en-US" altLang="en-US" dirty="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FCC295-EE90-491C-B267-33D6D5364A18}" type="slidenum">
              <a:rPr lang="en-US" altLang="en-US" smtClean="0"/>
              <a:pPr/>
              <a:t>31</a:t>
            </a:fld>
            <a:endParaRPr lang="en-US" altLang="en-US" dirty="0"/>
          </a:p>
        </p:txBody>
      </p:sp>
    </p:spTree>
    <p:extLst>
      <p:ext uri="{BB962C8B-B14F-4D97-AF65-F5344CB8AC3E}">
        <p14:creationId xmlns:p14="http://schemas.microsoft.com/office/powerpoint/2010/main" val="500662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Here are the EBPs that align with the community experiences predictor. As you can see, yet again, these are skills that all students need, not just students with disabilities.</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D2D503-A52E-435C-807C-D11B8D62BBFC}" type="slidenum">
              <a:rPr lang="en-US" altLang="en-US" smtClean="0"/>
              <a:pPr/>
              <a:t>32</a:t>
            </a:fld>
            <a:endParaRPr lang="en-US" altLang="en-US" dirty="0"/>
          </a:p>
        </p:txBody>
      </p:sp>
    </p:spTree>
    <p:extLst>
      <p:ext uri="{BB962C8B-B14F-4D97-AF65-F5344CB8AC3E}">
        <p14:creationId xmlns:p14="http://schemas.microsoft.com/office/powerpoint/2010/main" val="234026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Read slide. </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8F023F-528D-4BD9-BE80-859C6FE23CA9}" type="slidenum">
              <a:rPr lang="en-US" altLang="en-US" smtClean="0"/>
              <a:pPr/>
              <a:t>33</a:t>
            </a:fld>
            <a:endParaRPr lang="en-US" altLang="en-US" dirty="0"/>
          </a:p>
        </p:txBody>
      </p:sp>
    </p:spTree>
    <p:extLst>
      <p:ext uri="{BB962C8B-B14F-4D97-AF65-F5344CB8AC3E}">
        <p14:creationId xmlns:p14="http://schemas.microsoft.com/office/powerpoint/2010/main" val="39188566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buFont typeface="Arial" panose="020B0604020202020204" pitchFamily="34" charset="0"/>
              <a:buNone/>
              <a:defRPr/>
            </a:pPr>
            <a:r>
              <a:rPr lang="en-US" dirty="0"/>
              <a:t>Inclusion in general education is a predictor of positive employment, education, and independent living outcomes. Effective transition program structures:</a:t>
            </a:r>
          </a:p>
          <a:p>
            <a:pPr>
              <a:buFont typeface="Arial" panose="020B0604020202020204" pitchFamily="34" charset="0"/>
              <a:buNone/>
              <a:defRPr/>
            </a:pPr>
            <a:endParaRPr lang="en-US" dirty="0"/>
          </a:p>
          <a:p>
            <a:pPr marL="171450" indent="-171450">
              <a:buFont typeface="Arial" panose="020B0604020202020204" pitchFamily="34" charset="0"/>
              <a:buChar char="•"/>
              <a:defRPr/>
            </a:pPr>
            <a:r>
              <a:rPr lang="en-US" dirty="0"/>
              <a:t>Provide administrative support (e.g., PD for teachers and paraprofessionals, common planning, providing paraprofessionals) to teachers for students with disabilities included in general education classrooms. </a:t>
            </a:r>
          </a:p>
          <a:p>
            <a:pPr marL="171450" indent="-171450">
              <a:buFont typeface="Arial" panose="020B0604020202020204" pitchFamily="34" charset="0"/>
              <a:buChar char="•"/>
              <a:defRPr/>
            </a:pPr>
            <a:r>
              <a:rPr lang="en-US" dirty="0"/>
              <a:t>Evaluate the effectiveness of inclusive programming by using formative assessment to identify when adjustments are needed to accommodate all students’ learning differences (e.g., pace, communication skills).  </a:t>
            </a:r>
          </a:p>
          <a:p>
            <a:pPr marL="171450" indent="-171450">
              <a:buFont typeface="Arial" panose="020B0604020202020204" pitchFamily="34" charset="0"/>
              <a:buChar char="•"/>
              <a:defRPr/>
            </a:pPr>
            <a:r>
              <a:rPr lang="en-US" dirty="0"/>
              <a:t>Develop a receptive and inclusive school atmosphere for including students with disabilities in general education by educating administrators, teachers, other staff, and students about person-first language and disability rights. </a:t>
            </a:r>
          </a:p>
          <a:p>
            <a:pPr marL="171450" indent="-171450">
              <a:buFont typeface="Arial" panose="020B0604020202020204" pitchFamily="34" charset="0"/>
              <a:buChar char="•"/>
              <a:defRPr/>
            </a:pPr>
            <a:r>
              <a:rPr lang="en-US" dirty="0"/>
              <a:t>Provide PD for secondary personnel to ensure personnel are qualified to use Universal Design for Learning (UDL)  and evidence-based instructional strategies.</a:t>
            </a:r>
          </a:p>
          <a:p>
            <a:pPr marL="171450" indent="-171450">
              <a:buFont typeface="Arial" panose="020B0604020202020204" pitchFamily="34" charset="0"/>
              <a:buChar char="•"/>
              <a:defRPr/>
            </a:pPr>
            <a:r>
              <a:rPr lang="en-US" dirty="0"/>
              <a:t>Engage students as active participants in general education instructional processes utilizing multiple models of inclusive learning. </a:t>
            </a:r>
          </a:p>
          <a:p>
            <a:pPr>
              <a:buFont typeface="Arial" panose="020B0604020202020204" pitchFamily="34" charset="0"/>
              <a:buNone/>
              <a:defRPr/>
            </a:pPr>
            <a:endParaRPr lang="en-US" dirty="0"/>
          </a:p>
          <a:p>
            <a:pPr>
              <a:buFont typeface="Arial" panose="020B0604020202020204" pitchFamily="34" charset="0"/>
              <a:buNone/>
              <a:defRPr/>
            </a:pPr>
            <a:r>
              <a:rPr lang="en-US" i="1" dirty="0"/>
              <a:t>Refer participants to the predictor self-assessment for the remaining characteristics. </a:t>
            </a:r>
          </a:p>
          <a:p>
            <a:pPr>
              <a:buFont typeface="Arial" panose="020B0604020202020204" pitchFamily="34" charset="0"/>
              <a:buNone/>
              <a:defRPr/>
            </a:pPr>
            <a:endParaRPr lang="en-US" i="1" dirty="0"/>
          </a:p>
          <a:p>
            <a:pPr>
              <a:defRPr/>
            </a:pPr>
            <a:r>
              <a:rPr lang="en-US" i="1" dirty="0"/>
              <a:t>Source: National Secondary Transition Technical Assistance Center and National Post-School Outcomes Center. (2015). Predictor Implementation School/District Self-Assessment. Retrieved from http://www.transitionta.org/sites/default/files/Predictor_Self-Assessment2.0.pdf </a:t>
            </a:r>
            <a:endParaRPr lang="en-US" i="1" dirty="0">
              <a:cs typeface="Calibri"/>
            </a:endParaRPr>
          </a:p>
          <a:p>
            <a:pPr>
              <a:buFont typeface="Arial" panose="020B0604020202020204" pitchFamily="34" charset="0"/>
              <a:buNone/>
              <a:defRPr/>
            </a:pPr>
            <a:endParaRPr 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4D8697D-518F-4666-B5E1-BB6350847242}" type="slidenum">
              <a:rPr lang="en-US" altLang="en-US" smtClean="0"/>
              <a:pPr/>
              <a:t>34</a:t>
            </a:fld>
            <a:endParaRPr lang="en-US" altLang="en-US" dirty="0"/>
          </a:p>
        </p:txBody>
      </p:sp>
    </p:spTree>
    <p:extLst>
      <p:ext uri="{BB962C8B-B14F-4D97-AF65-F5344CB8AC3E}">
        <p14:creationId xmlns:p14="http://schemas.microsoft.com/office/powerpoint/2010/main" val="1743993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Here are the EBPs that align with the inclusion in general education predictor. Model where students can access descriptions and related lessons plan for each practice. If time allows, have small groups of students review the related download and have them share out with the class. The downloads can be accessed</a:t>
            </a:r>
            <a:r>
              <a:rPr lang="en-US" altLang="en-US" baseline="0" dirty="0"/>
              <a:t> at </a:t>
            </a:r>
            <a:r>
              <a:rPr lang="en-US" altLang="en-US" dirty="0"/>
              <a:t>https://transitionta.org/evidencepractices.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D2D503-A52E-435C-807C-D11B8D62BBFC}" type="slidenum">
              <a:rPr lang="en-US" altLang="en-US" smtClean="0"/>
              <a:pPr/>
              <a:t>35</a:t>
            </a:fld>
            <a:endParaRPr lang="en-US" altLang="en-US" dirty="0"/>
          </a:p>
        </p:txBody>
      </p:sp>
    </p:spTree>
    <p:extLst>
      <p:ext uri="{BB962C8B-B14F-4D97-AF65-F5344CB8AC3E}">
        <p14:creationId xmlns:p14="http://schemas.microsoft.com/office/powerpoint/2010/main" val="1840922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Read slide. </a:t>
            </a:r>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188D7CA-0707-427D-8C1A-D7479FA64EF3}" type="slidenum">
              <a:rPr lang="en-US" altLang="en-US" smtClean="0"/>
              <a:pPr/>
              <a:t>36</a:t>
            </a:fld>
            <a:endParaRPr lang="en-US" altLang="en-US" dirty="0"/>
          </a:p>
        </p:txBody>
      </p:sp>
    </p:spTree>
    <p:extLst>
      <p:ext uri="{BB962C8B-B14F-4D97-AF65-F5344CB8AC3E}">
        <p14:creationId xmlns:p14="http://schemas.microsoft.com/office/powerpoint/2010/main" val="18134399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a:t>Develop and implement procedures for cultivating and maintaining school and community networks to assist students in obtaining their postsecondary goals. Consider networks that are culturally, racially, and ethnically representative to accommodate the needs of CLD students.</a:t>
            </a:r>
          </a:p>
          <a:p>
            <a:pPr marL="171450" indent="-171450">
              <a:buFont typeface="Arial" panose="020B0604020202020204" pitchFamily="34" charset="0"/>
              <a:buChar char="•"/>
              <a:defRPr/>
            </a:pPr>
            <a:r>
              <a:rPr lang="en-US" dirty="0"/>
              <a:t>Link students to appropriate individuals who can assist students in obtaining access to assistive technology resources and teach students to use technology to enhance their academic and functional performance; can provide support for financial planning, navigating the health care system, adult services, or transportation; and a community mentor and/or school based mentor/ graduation coach. </a:t>
            </a:r>
          </a:p>
          <a:p>
            <a:pPr marL="171450" indent="-171450">
              <a:buFont typeface="Arial" panose="020B0604020202020204" pitchFamily="34" charset="0"/>
              <a:buChar char="•"/>
              <a:defRPr/>
            </a:pPr>
            <a:r>
              <a:rPr lang="en-US" dirty="0"/>
              <a:t>Provide opportunities for meaningful engagement in the community (e.g., clubs, friends, advocacy groups, sports).</a:t>
            </a:r>
          </a:p>
          <a:p>
            <a:pPr>
              <a:defRPr/>
            </a:pPr>
            <a:endParaRPr lang="en-US" i="1" dirty="0"/>
          </a:p>
          <a:p>
            <a:pPr>
              <a:defRPr/>
            </a:pPr>
            <a:r>
              <a:rPr lang="en-US" i="1" dirty="0"/>
              <a:t>Refer participants to the predictor self-assessment for the remaining characteristics. </a:t>
            </a:r>
          </a:p>
          <a:p>
            <a:pPr>
              <a:defRPr/>
            </a:pPr>
            <a:endParaRPr lang="en-US" i="1" dirty="0"/>
          </a:p>
          <a:p>
            <a:pPr>
              <a:defRPr/>
            </a:pPr>
            <a:r>
              <a:rPr lang="en-US" i="1" dirty="0"/>
              <a:t>Source: National Secondary Transition Technical Assistance Center and National Post-School Outcomes Center. (2015). Predictor Implementation School/District Self-Assessment. Retrieved from http://www.transitionta.org/sites/default/files/Predictor_Self-Assessment2.0.pdf </a:t>
            </a:r>
            <a:endParaRPr lang="en-US" i="1" dirty="0">
              <a:cs typeface="Calibri"/>
            </a:endParaRPr>
          </a:p>
          <a:p>
            <a:pPr>
              <a:defRPr/>
            </a:pPr>
            <a:endParaRPr 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40284CF-1F4D-40AA-93E2-0F33560F3CA7}" type="slidenum">
              <a:rPr lang="en-US" altLang="en-US" smtClean="0"/>
              <a:pPr/>
              <a:t>37</a:t>
            </a:fld>
            <a:endParaRPr lang="en-US" altLang="en-US" dirty="0"/>
          </a:p>
        </p:txBody>
      </p:sp>
    </p:spTree>
    <p:extLst>
      <p:ext uri="{BB962C8B-B14F-4D97-AF65-F5344CB8AC3E}">
        <p14:creationId xmlns:p14="http://schemas.microsoft.com/office/powerpoint/2010/main" val="16917591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Here are the practices that align with the student support predictor. Check and Connect is a research-based intervention used with K-12 students who show warning signs of disengagement with school and who are at risk of dropping out. At the core of Check and Connect is a trusting relationship between the student and a caring, trained mentor who both advocates for and challenges the student to keep education salient. Integrated Students Supports (ISS) is a promising practice for support students at</a:t>
            </a:r>
            <a:r>
              <a:rPr lang="en-US" altLang="en-US" baseline="0" dirty="0"/>
              <a:t> </a:t>
            </a:r>
            <a:r>
              <a:rPr lang="en-US" altLang="en-US" dirty="0"/>
              <a:t>risk. For more information, check out https://www.childtrends.org/wp-content/uploads/2014/02/2014-05ISSWhitePaper1.pdf.  </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5D2D503-A52E-435C-807C-D11B8D62BBFC}" type="slidenum">
              <a:rPr lang="en-US" altLang="en-US" smtClean="0"/>
              <a:pPr/>
              <a:t>38</a:t>
            </a:fld>
            <a:endParaRPr lang="en-US" altLang="en-US" dirty="0"/>
          </a:p>
        </p:txBody>
      </p:sp>
    </p:spTree>
    <p:extLst>
      <p:ext uri="{BB962C8B-B14F-4D97-AF65-F5344CB8AC3E}">
        <p14:creationId xmlns:p14="http://schemas.microsoft.com/office/powerpoint/2010/main" val="12652675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Read slide. </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4BA0B6-AACA-468B-825F-D1CE084561A1}" type="slidenum">
              <a:rPr lang="en-US" altLang="en-US" smtClean="0"/>
              <a:pPr/>
              <a:t>39</a:t>
            </a:fld>
            <a:endParaRPr lang="en-US" altLang="en-US" dirty="0"/>
          </a:p>
        </p:txBody>
      </p:sp>
    </p:spTree>
    <p:extLst>
      <p:ext uri="{BB962C8B-B14F-4D97-AF65-F5344CB8AC3E}">
        <p14:creationId xmlns:p14="http://schemas.microsoft.com/office/powerpoint/2010/main" val="259351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Review slide. </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70CB810-6730-4435-8D5B-100DA52C4A7F}" type="slidenum">
              <a:rPr lang="en-US" altLang="en-US" smtClean="0">
                <a:latin typeface="Arial" panose="020B0604020202020204" pitchFamily="34" charset="0"/>
                <a:cs typeface="Arial" panose="020B0604020202020204" pitchFamily="34" charset="0"/>
              </a:rPr>
              <a:pPr>
                <a:spcBef>
                  <a:spcPct val="0"/>
                </a:spcBef>
              </a:pPr>
              <a:t>4</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347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r>
              <a:rPr lang="en-US" dirty="0"/>
              <a:t>Transition programs were found to predict positive outcomes in employment and education for students with disabilities. Effect program structures: </a:t>
            </a:r>
          </a:p>
          <a:p>
            <a:endParaRPr lang="en-US" dirty="0"/>
          </a:p>
          <a:p>
            <a:pPr marL="171450" lvl="0" indent="-171450">
              <a:buFont typeface="Arial" panose="020B0604020202020204" pitchFamily="34" charset="0"/>
              <a:buChar char="•"/>
            </a:pPr>
            <a:r>
              <a:rPr lang="en-US" dirty="0"/>
              <a:t>Provide systems-level infrastructure (e.g., highly qualified staff and administrators with defined roles and responsibilities, sufficient budget) to monitor and guide students to obtain post-school goals.   </a:t>
            </a:r>
          </a:p>
          <a:p>
            <a:pPr marL="171450" lvl="0" indent="-171450">
              <a:buFont typeface="Arial" panose="020B0604020202020204" pitchFamily="34" charset="0"/>
              <a:buChar char="•"/>
            </a:pPr>
            <a:r>
              <a:rPr lang="en-US" dirty="0"/>
              <a:t>Provide integrated instruction in all areas of independent living (e.g., community living, transportation, recreation leisure, self-advocacy, goal setting, decision making) for all students with disabilities.</a:t>
            </a:r>
          </a:p>
          <a:p>
            <a:pPr marL="171450" lvl="0" indent="-171450">
              <a:buFont typeface="Arial" panose="020B0604020202020204" pitchFamily="34" charset="0"/>
              <a:buChar char="•"/>
            </a:pPr>
            <a:r>
              <a:rPr lang="en-US" dirty="0"/>
              <a:t>Provide instruction and training in natural environments supported by classroom instruction. </a:t>
            </a:r>
          </a:p>
          <a:p>
            <a:pPr marL="171450" lvl="0" indent="-171450">
              <a:buFont typeface="Arial" panose="020B0604020202020204" pitchFamily="34" charset="0"/>
              <a:buChar char="•"/>
            </a:pPr>
            <a:r>
              <a:rPr lang="en-US" dirty="0"/>
              <a:t>Provide opportunities for engagement with non-disabled peers in the school and community.</a:t>
            </a:r>
          </a:p>
          <a:p>
            <a:pPr marL="171450" lvl="0" indent="-171450">
              <a:buFont typeface="Arial" panose="020B0604020202020204" pitchFamily="34" charset="0"/>
              <a:buChar char="•"/>
            </a:pPr>
            <a:r>
              <a:rPr lang="en-US" dirty="0"/>
              <a:t>Use multiple strength-based assessments across multiple domains at different points in time to assist student and IEP teams in post-school planning. </a:t>
            </a:r>
          </a:p>
          <a:p>
            <a:pPr marL="171450" lvl="0" indent="-171450">
              <a:buFont typeface="Arial" panose="020B0604020202020204" pitchFamily="34" charset="0"/>
              <a:buChar char="•"/>
            </a:pPr>
            <a:r>
              <a:rPr lang="en-US" dirty="0"/>
              <a:t>Provide training and resources to families to involve them in transition planning and connect them to adult agencies and support and information networks. </a:t>
            </a:r>
          </a:p>
          <a:p>
            <a:pPr marL="171450" lvl="0" indent="-171450">
              <a:buFont typeface="Arial" panose="020B0604020202020204" pitchFamily="34" charset="0"/>
              <a:buChar char="•"/>
            </a:pPr>
            <a:r>
              <a:rPr lang="en-US" dirty="0"/>
              <a:t>Conduct program evaluation to assess effectiveness of transition program.</a:t>
            </a:r>
          </a:p>
          <a:p>
            <a:pPr marL="171450" lvl="0" indent="-171450">
              <a:buFont typeface="Arial" panose="020B0604020202020204" pitchFamily="34" charset="0"/>
              <a:buChar char="•"/>
            </a:pPr>
            <a:endParaRPr lang="en-US" dirty="0"/>
          </a:p>
          <a:p>
            <a:r>
              <a:rPr lang="en-US" i="1" dirty="0"/>
              <a:t>Refer participants to the predictor self-assessment for the remaining characteristics. </a:t>
            </a:r>
          </a:p>
          <a:p>
            <a:endParaRPr lang="en-US" dirty="0"/>
          </a:p>
          <a:p>
            <a:r>
              <a:rPr lang="en-US" i="1" dirty="0"/>
              <a:t>Source: National Secondary Transition Technical Assistance Center and National Post-school Outcomes Center. (2015). Predictor Implementation School/District Self-Assessment. Retrieved from http://www.transitionta.org/sites/default/files/Predictor_Self-Assessment2.0.pdf </a:t>
            </a:r>
            <a:endParaRPr 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BA2118F-B1ED-4483-BBFD-8A0666ABF152}" type="slidenum">
              <a:rPr lang="en-US" altLang="en-US" smtClean="0"/>
              <a:pPr/>
              <a:t>40</a:t>
            </a:fld>
            <a:endParaRPr lang="en-US" altLang="en-US" dirty="0"/>
          </a:p>
        </p:txBody>
      </p:sp>
    </p:spTree>
    <p:extLst>
      <p:ext uri="{BB962C8B-B14F-4D97-AF65-F5344CB8AC3E}">
        <p14:creationId xmlns:p14="http://schemas.microsoft.com/office/powerpoint/2010/main" val="2841091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pPr>
              <a:defRPr/>
            </a:pPr>
            <a:r>
              <a:rPr lang="en-US" i="1" dirty="0"/>
              <a:t>NOTE: This is an optional, but recommended, activity.</a:t>
            </a:r>
          </a:p>
          <a:p>
            <a:pPr>
              <a:defRPr/>
            </a:pPr>
            <a:r>
              <a:rPr lang="en-US" i="1" dirty="0"/>
              <a:t>Required handout: Predictor Implementation School/District Self-Assessment, available at http://www.transitionta.org/sites/default/files/Predictor_Self-Assessment2.0.pdf</a:t>
            </a:r>
            <a:endParaRPr lang="en-US" i="1" dirty="0">
              <a:cs typeface="Calibri"/>
            </a:endParaRPr>
          </a:p>
          <a:p>
            <a:pPr>
              <a:defRPr/>
            </a:pPr>
            <a:endParaRPr lang="en-US" i="1" dirty="0"/>
          </a:p>
          <a:p>
            <a:pPr>
              <a:defRPr/>
            </a:pPr>
            <a:r>
              <a:rPr lang="en-US" i="1" dirty="0"/>
              <a:t>ESTIMATED TIME: 10-30 minutes, depending on scope</a:t>
            </a:r>
          </a:p>
          <a:p>
            <a:pPr>
              <a:defRPr/>
            </a:pPr>
            <a:endParaRPr lang="en-US" i="1" dirty="0"/>
          </a:p>
          <a:p>
            <a:pPr>
              <a:defRPr/>
            </a:pPr>
            <a:r>
              <a:rPr lang="en-US" i="1" dirty="0"/>
              <a:t>OPTION 1: Recommended for educators currently working in or observing a transition program. </a:t>
            </a:r>
          </a:p>
          <a:p>
            <a:pPr marL="228600" indent="-228600">
              <a:buFontTx/>
              <a:buAutoNum type="arabicPeriod"/>
              <a:defRPr/>
            </a:pPr>
            <a:r>
              <a:rPr lang="en-US" i="1" dirty="0"/>
              <a:t>Provide participants with a copy of the Predictor Implementation School/District Self-Assessment (from previous discussion).</a:t>
            </a:r>
            <a:endParaRPr lang="en-US" i="1" dirty="0">
              <a:cs typeface="Calibri"/>
            </a:endParaRPr>
          </a:p>
          <a:p>
            <a:pPr marL="228600" indent="-228600">
              <a:buFontTx/>
              <a:buAutoNum type="arabicPeriod"/>
              <a:defRPr/>
            </a:pPr>
            <a:r>
              <a:rPr lang="en-US" i="1" dirty="0"/>
              <a:t>Have participants review their current transition programs for some or all of the predictor essential characteristics just discussed: career awareness, community experiences, inclusion in general education, student support, and transition program.</a:t>
            </a:r>
          </a:p>
          <a:p>
            <a:pPr marL="228600" indent="-228600">
              <a:buFontTx/>
              <a:buAutoNum type="arabicPeriod"/>
              <a:defRPr/>
            </a:pPr>
            <a:r>
              <a:rPr lang="en-US" i="1" dirty="0"/>
              <a:t>Discussion questions: What program structure characteristics do you currently have in place? What evidence do you have? To what extent are these predictors and characteristics being implemented?</a:t>
            </a:r>
          </a:p>
          <a:p>
            <a:pPr>
              <a:defRPr/>
            </a:pPr>
            <a:endParaRPr lang="en-US" i="1" dirty="0"/>
          </a:p>
          <a:p>
            <a:pPr>
              <a:defRPr/>
            </a:pPr>
            <a:r>
              <a:rPr lang="en-US" i="1" dirty="0"/>
              <a:t>OPTION 2: Recommended for pre-service students or teachers new to the profession. </a:t>
            </a:r>
          </a:p>
          <a:p>
            <a:pPr>
              <a:defRPr/>
            </a:pPr>
            <a:r>
              <a:rPr lang="en-US" i="1" dirty="0"/>
              <a:t>1. Provide participants with a copy of the Predictor Implementation School/District Self-Assessment (from previous discussion).</a:t>
            </a:r>
            <a:endParaRPr lang="en-US" i="1" dirty="0">
              <a:cs typeface="Calibri"/>
            </a:endParaRPr>
          </a:p>
          <a:p>
            <a:pPr>
              <a:defRPr/>
            </a:pPr>
            <a:r>
              <a:rPr lang="en-US" i="1" dirty="0"/>
              <a:t>2. Watch a short video about a transition program (see examples below).</a:t>
            </a:r>
          </a:p>
          <a:p>
            <a:pPr>
              <a:defRPr/>
            </a:pPr>
            <a:r>
              <a:rPr lang="en-US" i="1" dirty="0"/>
              <a:t>3. Have participants identify essential characteristics from some or all of the predictors just discussed: career awareness, community experiences, inclusion in general education, student support, and transition program.</a:t>
            </a:r>
          </a:p>
          <a:p>
            <a:pPr>
              <a:defRPr/>
            </a:pPr>
            <a:r>
              <a:rPr lang="en-US" i="1" dirty="0"/>
              <a:t>4. Discussion questions: What characteristics did you see or hear about? How were these being implemented within these programs? </a:t>
            </a:r>
          </a:p>
          <a:p>
            <a:pPr>
              <a:defRPr/>
            </a:pPr>
            <a:endParaRPr lang="en-US" i="1" dirty="0"/>
          </a:p>
          <a:p>
            <a:pPr>
              <a:defRPr/>
            </a:pPr>
            <a:r>
              <a:rPr lang="en-US" i="1" dirty="0"/>
              <a:t>Sample Videos: </a:t>
            </a:r>
          </a:p>
          <a:p>
            <a:pPr marL="171450" indent="-171450">
              <a:buFont typeface="Arial" panose="020B0604020202020204" pitchFamily="34" charset="0"/>
              <a:buChar char="•"/>
              <a:defRPr/>
            </a:pPr>
            <a:r>
              <a:rPr lang="en-US" i="1" dirty="0"/>
              <a:t>“Transition Program” Young Adults With Disabilities Are Beating The Odds, https://www.youtube.com/watch?v=j8X-oXCQGk8 (7:30 min)</a:t>
            </a:r>
          </a:p>
          <a:p>
            <a:pPr marL="171450" indent="-171450">
              <a:buFont typeface="Arial" panose="020B0604020202020204" pitchFamily="34" charset="0"/>
              <a:buChar char="•"/>
              <a:defRPr/>
            </a:pPr>
            <a:r>
              <a:rPr lang="en-US" i="1" dirty="0"/>
              <a:t>Helping Young People with Special Needs Transition Into Adulthood, https://www.youtube.com/watch?v=XEPuD3oSULQ (5:03 min)</a:t>
            </a:r>
          </a:p>
          <a:p>
            <a:pPr marL="171450" indent="-171450">
              <a:buFont typeface="Arial" panose="020B0604020202020204" pitchFamily="34" charset="0"/>
              <a:buChar char="•"/>
              <a:defRPr/>
            </a:pPr>
            <a:r>
              <a:rPr lang="en-US" i="1" dirty="0"/>
              <a:t>Special Beyond Special Needs - DPS 18-21 Transition Program, https://www.youtube.com/watch?v=Nxfz_v_DeC4 (2:40 min)</a:t>
            </a:r>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6B8E7D7-5D4B-4FBA-B683-40DD20A1AA6D}" type="slidenum">
              <a:rPr lang="en-US" altLang="en-US" smtClean="0"/>
              <a:pPr/>
              <a:t>41</a:t>
            </a:fld>
            <a:endParaRPr lang="en-US" altLang="en-US" dirty="0"/>
          </a:p>
        </p:txBody>
      </p:sp>
    </p:spTree>
    <p:extLst>
      <p:ext uri="{BB962C8B-B14F-4D97-AF65-F5344CB8AC3E}">
        <p14:creationId xmlns:p14="http://schemas.microsoft.com/office/powerpoint/2010/main" val="38402912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148A81-0267-4BAC-BD65-B90BE08E010C}" type="slidenum">
              <a:rPr lang="en-US" altLang="en-US" smtClean="0"/>
              <a:pPr>
                <a:defRPr/>
              </a:pPr>
              <a:t>42</a:t>
            </a:fld>
            <a:endParaRPr lang="en-US" altLang="en-US" dirty="0"/>
          </a:p>
        </p:txBody>
      </p:sp>
    </p:spTree>
    <p:extLst>
      <p:ext uri="{BB962C8B-B14F-4D97-AF65-F5344CB8AC3E}">
        <p14:creationId xmlns:p14="http://schemas.microsoft.com/office/powerpoint/2010/main" val="38863904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Refer participants to Handout 2.4. Group participants in small group and have them complete the activity. Provide time for sharing out. </a:t>
            </a:r>
          </a:p>
          <a:p>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3183318-8B06-48C8-ADB0-C4AB1F87AE91}" type="slidenum">
              <a:rPr lang="en-US" altLang="en-US" smtClean="0"/>
              <a:pPr/>
              <a:t>43</a:t>
            </a:fld>
            <a:endParaRPr lang="en-US" altLang="en-US" dirty="0"/>
          </a:p>
        </p:txBody>
      </p:sp>
    </p:spTree>
    <p:extLst>
      <p:ext uri="{BB962C8B-B14F-4D97-AF65-F5344CB8AC3E}">
        <p14:creationId xmlns:p14="http://schemas.microsoft.com/office/powerpoint/2010/main" val="1256330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p:txBody>
          <a:bodyPr/>
          <a:lstStyle/>
          <a:p>
            <a:r>
              <a:rPr lang="en-US" i="1" dirty="0"/>
              <a:t>Review the objectives of this section. Have participants reflect on their learning. </a:t>
            </a:r>
            <a:endParaRPr lang="en-US" dirty="0"/>
          </a:p>
          <a:p>
            <a:r>
              <a:rPr lang="en-US" i="1" dirty="0"/>
              <a:t>Consider the following partner discussion prompts: </a:t>
            </a:r>
          </a:p>
          <a:p>
            <a:endParaRPr lang="en-US" dirty="0"/>
          </a:p>
          <a:p>
            <a:pPr marL="171450" lvl="0" indent="-171450">
              <a:buFont typeface="Arial" panose="020B0604020202020204" pitchFamily="34" charset="0"/>
              <a:buChar char="•"/>
            </a:pPr>
            <a:r>
              <a:rPr lang="en-US" i="1" dirty="0"/>
              <a:t>Explain the differences between EBPs and predictors of post-school outcomes.</a:t>
            </a:r>
            <a:endParaRPr lang="en-US" dirty="0"/>
          </a:p>
          <a:p>
            <a:pPr marL="171450" lvl="0" indent="-171450">
              <a:buFont typeface="Arial" panose="020B0604020202020204" pitchFamily="34" charset="0"/>
              <a:buChar char="•"/>
            </a:pPr>
            <a:r>
              <a:rPr lang="en-US" i="1" dirty="0"/>
              <a:t>Identify three essential characteristics of effective program structures for transition planning (choose one or all): career awareness, community experience, inclusion in general education, student support, and transition program.</a:t>
            </a:r>
            <a:endParaRPr lang="en-US" dirty="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79689B5-37D5-439D-90CE-073098FD8EAD}" type="slidenum">
              <a:rPr lang="en-US" altLang="en-US" smtClean="0">
                <a:latin typeface="Arial" panose="020B0604020202020204" pitchFamily="34" charset="0"/>
                <a:cs typeface="Arial" panose="020B0604020202020204" pitchFamily="34" charset="0"/>
              </a:rPr>
              <a:pPr>
                <a:spcBef>
                  <a:spcPct val="0"/>
                </a:spcBef>
              </a:pPr>
              <a:t>44</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48019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Materials: note card or post-it for Ticket Out the Door</a:t>
            </a:r>
          </a:p>
          <a:p>
            <a:endParaRPr lang="en-US" dirty="0"/>
          </a:p>
          <a:p>
            <a:r>
              <a:rPr lang="en-US" i="1" dirty="0"/>
              <a:t>(Provide participants with note card). </a:t>
            </a:r>
            <a:r>
              <a:rPr lang="en-US" dirty="0"/>
              <a:t>Take a moment to talk with a partner and identify follow-up questions you have related to today’s objectives or content and any additional things you would like to know. Write your questions and responses on the notecard, which will serve as your Ticket Out the Door for today.</a:t>
            </a:r>
          </a:p>
          <a:p>
            <a:r>
              <a:rPr lang="en-US" dirty="0"/>
              <a:t> </a:t>
            </a:r>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699813E-8512-45FB-98C7-7155C277B002}" type="slidenum">
              <a:rPr lang="en-US" altLang="en-US" smtClean="0">
                <a:latin typeface="Arial" panose="020B0604020202020204" pitchFamily="34" charset="0"/>
                <a:cs typeface="Arial" panose="020B0604020202020204" pitchFamily="34" charset="0"/>
              </a:rPr>
              <a:pPr>
                <a:spcBef>
                  <a:spcPct val="0"/>
                </a:spcBef>
              </a:pPr>
              <a:t>45</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6545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9C7FCA9-0329-419D-B9F3-6C9A1F0C7C80}" type="slidenum">
              <a:rPr lang="en-US" altLang="en-US" smtClean="0">
                <a:latin typeface="Arial" panose="020B0604020202020204" pitchFamily="34" charset="0"/>
                <a:cs typeface="Arial" panose="020B0604020202020204" pitchFamily="34" charset="0"/>
              </a:rPr>
              <a:pPr>
                <a:spcBef>
                  <a:spcPct val="0"/>
                </a:spcBef>
              </a:pPr>
              <a:t>46</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60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Refer participants to Handout 2.1. This activity can be completed individually or with partners. For each variable, place an X under the outcome you believe evidence suggests it positively impacts. The first one has been completed for you as an example. </a:t>
            </a:r>
          </a:p>
          <a:p>
            <a:endParaRPr lang="en-US" altLang="en-US" i="1" dirty="0"/>
          </a:p>
          <a:p>
            <a:r>
              <a:rPr lang="en-US" altLang="en-US" i="1" dirty="0"/>
              <a:t>The answers to this activity will be presented in the next section of this presentation.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E71AFCB-A4D3-440B-A28B-AA9BECACE932}" type="slidenum">
              <a:rPr lang="en-US" altLang="en-US" smtClean="0">
                <a:latin typeface="Arial" panose="020B0604020202020204" pitchFamily="34" charset="0"/>
                <a:cs typeface="Arial" panose="020B0604020202020204" pitchFamily="34" charset="0"/>
              </a:rPr>
              <a:pPr>
                <a:spcBef>
                  <a:spcPct val="0"/>
                </a:spcBef>
              </a:pPr>
              <a:t>5</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83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148A81-0267-4BAC-BD65-B90BE08E010C}" type="slidenum">
              <a:rPr lang="en-US" altLang="en-US" smtClean="0"/>
              <a:pPr>
                <a:defRPr/>
              </a:pPr>
              <a:t>6</a:t>
            </a:fld>
            <a:endParaRPr lang="en-US" altLang="en-US" dirty="0"/>
          </a:p>
        </p:txBody>
      </p:sp>
    </p:spTree>
    <p:extLst>
      <p:ext uri="{BB962C8B-B14F-4D97-AF65-F5344CB8AC3E}">
        <p14:creationId xmlns:p14="http://schemas.microsoft.com/office/powerpoint/2010/main" val="2999202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Now, let’s talk about the alignment of the secondary transition evidence-based practices (EBPs) and the predictors of post-school success. EBPs are the teaching methods used to teach specific skills to students. They are practices that have been shown to be effective for youth based on high-quality research. By understanding the EBPs that are available to support secondary transition skill development, teachers and schools can use these practices to support implementation of the predictors. </a:t>
            </a:r>
          </a:p>
          <a:p>
            <a:endParaRPr lang="en-US" i="1" dirty="0"/>
          </a:p>
          <a:p>
            <a:r>
              <a:rPr lang="en-US" i="1" dirty="0"/>
              <a:t>Refer participants to the NTACT Effective Practices Matrix</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6960A54-8801-4C4E-9249-9534947CD88E}" type="slidenum">
              <a:rPr lang="en-US" altLang="en-US" smtClean="0">
                <a:solidFill>
                  <a:srgbClr val="800080"/>
                </a:solidFill>
                <a:latin typeface="Arial" panose="020B0604020202020204" pitchFamily="34" charset="0"/>
                <a:cs typeface="Arial" panose="020B0604020202020204" pitchFamily="34" charset="0"/>
              </a:rPr>
              <a:pPr>
                <a:spcBef>
                  <a:spcPct val="0"/>
                </a:spcBef>
              </a:pPr>
              <a:t>7</a:t>
            </a:fld>
            <a:endParaRPr lang="en-US" altLang="en-US" dirty="0">
              <a:solidFill>
                <a:srgbClr val="8000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7464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t>A</a:t>
            </a:r>
            <a:r>
              <a:rPr lang="en-US" i="1" dirty="0"/>
              <a:t> predictor</a:t>
            </a:r>
            <a:r>
              <a:rPr lang="en-US" dirty="0"/>
              <a:t> is defined as an in-school experience, typically a program (e.g., a work-based learning experience) correlated with improved post-school outcomes.</a:t>
            </a:r>
          </a:p>
          <a:p>
            <a:r>
              <a:rPr lang="en-US" dirty="0"/>
              <a:t>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FFE0B1A-17D5-4FB5-A887-B699BA4D939A}" type="slidenum">
              <a:rPr lang="en-US" altLang="en-US" smtClean="0">
                <a:latin typeface="Arial" panose="020B0604020202020204" pitchFamily="34" charset="0"/>
                <a:cs typeface="Arial" panose="020B0604020202020204" pitchFamily="34" charset="0"/>
              </a:rPr>
              <a:pPr>
                <a:spcBef>
                  <a:spcPct val="0"/>
                </a:spcBef>
              </a:pPr>
              <a:t>8</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129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predictor is something used to forecast or tell about something in advance of its occurrence by means of special knowledge or inference. In other words, a predictor is a variable that influences an outcome</a:t>
            </a:r>
            <a:r>
              <a:rPr lang="en-US" altLang="en-US" baseline="0" dirty="0"/>
              <a:t> — f</a:t>
            </a:r>
            <a:r>
              <a:rPr lang="en-US" altLang="en-US" dirty="0"/>
              <a:t>or example, a program or a demographic variable that influences graduation, postsecondary education, or employment. A predictor, simply put, is the ability to tell about something in advance of its occurrence. It is a variable that influences an outcome. If you do X (the variable), then Y (the outcome) will occur. </a:t>
            </a:r>
          </a:p>
          <a:p>
            <a:pPr eaLnBrk="1" hangingPunct="1">
              <a:spcBef>
                <a:spcPct val="0"/>
              </a:spcBef>
            </a:pPr>
            <a:endParaRPr lang="en-US" altLang="en-US" dirty="0"/>
          </a:p>
          <a:p>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0F46F10-19CB-4644-B249-68E133B1D30A}" type="slidenum">
              <a:rPr lang="en-US" altLang="en-US" smtClean="0">
                <a:latin typeface="Arial" panose="020B0604020202020204" pitchFamily="34" charset="0"/>
                <a:cs typeface="Arial" panose="020B0604020202020204" pitchFamily="34" charset="0"/>
              </a:rPr>
              <a:pPr>
                <a:spcBef>
                  <a:spcPct val="0"/>
                </a:spcBef>
              </a:pPr>
              <a:t>9</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622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a:t>Click to edit Master title style</a:t>
            </a:r>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Footer Placeholder 4"/>
          <p:cNvSpPr>
            <a:spLocks noGrp="1"/>
          </p:cNvSpPr>
          <p:nvPr>
            <p:ph type="ftr" sz="quarter" idx="15"/>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6B01651A-47FE-4ACE-88A2-F06DEB76CE74}" type="slidenum">
              <a:rPr lang="es-ES" altLang="en-US"/>
              <a:pPr>
                <a:defRPr/>
              </a:pPr>
              <a:t>‹#›</a:t>
            </a:fld>
            <a:endParaRPr lang="es-ES" altLang="en-US" dirty="0"/>
          </a:p>
        </p:txBody>
      </p:sp>
    </p:spTree>
    <p:extLst>
      <p:ext uri="{BB962C8B-B14F-4D97-AF65-F5344CB8AC3E}">
        <p14:creationId xmlns:p14="http://schemas.microsoft.com/office/powerpoint/2010/main" val="363091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3ACD1DAF-DCBD-44BA-A519-712F5BEBC747}" type="slidenum">
              <a:rPr lang="es-ES" altLang="en-US"/>
              <a:pPr>
                <a:defRPr/>
              </a:pPr>
              <a:t>‹#›</a:t>
            </a:fld>
            <a:endParaRPr lang="es-ES" altLang="en-US" dirty="0"/>
          </a:p>
        </p:txBody>
      </p:sp>
    </p:spTree>
    <p:extLst>
      <p:ext uri="{BB962C8B-B14F-4D97-AF65-F5344CB8AC3E}">
        <p14:creationId xmlns:p14="http://schemas.microsoft.com/office/powerpoint/2010/main" val="247657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A7CB16F2-0A73-4444-BEDB-65DCAD21C91E}" type="slidenum">
              <a:rPr lang="es-ES" altLang="en-US"/>
              <a:pPr>
                <a:defRPr/>
              </a:pPr>
              <a:t>‹#›</a:t>
            </a:fld>
            <a:endParaRPr lang="es-ES" altLang="en-US" dirty="0"/>
          </a:p>
        </p:txBody>
      </p:sp>
    </p:spTree>
    <p:extLst>
      <p:ext uri="{BB962C8B-B14F-4D97-AF65-F5344CB8AC3E}">
        <p14:creationId xmlns:p14="http://schemas.microsoft.com/office/powerpoint/2010/main" val="2101819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722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021D33C4-FB51-4DC1-B1BC-B6B0782F2E82}" type="slidenum">
              <a:rPr lang="es-ES" altLang="en-US"/>
              <a:pPr>
                <a:defRPr/>
              </a:pPr>
              <a:t>‹#›</a:t>
            </a:fld>
            <a:endParaRPr lang="es-ES" altLang="en-US" dirty="0"/>
          </a:p>
        </p:txBody>
      </p:sp>
    </p:spTree>
    <p:extLst>
      <p:ext uri="{BB962C8B-B14F-4D97-AF65-F5344CB8AC3E}">
        <p14:creationId xmlns:p14="http://schemas.microsoft.com/office/powerpoint/2010/main" val="48743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96FD89DE-26C9-4B87-A657-46CE0E77E91A}" type="slidenum">
              <a:rPr lang="es-ES" altLang="en-US"/>
              <a:pPr>
                <a:defRPr/>
              </a:pPr>
              <a:t>‹#›</a:t>
            </a:fld>
            <a:endParaRPr lang="es-ES" altLang="en-US" dirty="0"/>
          </a:p>
        </p:txBody>
      </p:sp>
    </p:spTree>
    <p:extLst>
      <p:ext uri="{BB962C8B-B14F-4D97-AF65-F5344CB8AC3E}">
        <p14:creationId xmlns:p14="http://schemas.microsoft.com/office/powerpoint/2010/main" val="837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BDDA791C-17DF-4A60-B4DE-9E7544A7176A}" type="slidenum">
              <a:rPr lang="es-ES" altLang="en-US"/>
              <a:pPr>
                <a:defRPr/>
              </a:pPr>
              <a:t>‹#›</a:t>
            </a:fld>
            <a:endParaRPr lang="es-ES" altLang="en-US" dirty="0"/>
          </a:p>
        </p:txBody>
      </p:sp>
    </p:spTree>
    <p:extLst>
      <p:ext uri="{BB962C8B-B14F-4D97-AF65-F5344CB8AC3E}">
        <p14:creationId xmlns:p14="http://schemas.microsoft.com/office/powerpoint/2010/main" val="189902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8" name="Footer Placeholder 7"/>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B6E31E38-F342-40AC-ABD6-06C50C6E259E}" type="slidenum">
              <a:rPr lang="es-ES" altLang="en-US"/>
              <a:pPr>
                <a:defRPr/>
              </a:pPr>
              <a:t>‹#›</a:t>
            </a:fld>
            <a:endParaRPr lang="es-ES" altLang="en-US" dirty="0"/>
          </a:p>
        </p:txBody>
      </p:sp>
    </p:spTree>
    <p:extLst>
      <p:ext uri="{BB962C8B-B14F-4D97-AF65-F5344CB8AC3E}">
        <p14:creationId xmlns:p14="http://schemas.microsoft.com/office/powerpoint/2010/main" val="285038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5B893868-21A6-4B70-A822-BB51475A6C22}" type="slidenum">
              <a:rPr lang="es-ES" altLang="en-US"/>
              <a:pPr>
                <a:defRPr/>
              </a:pPr>
              <a:t>‹#›</a:t>
            </a:fld>
            <a:endParaRPr lang="es-ES" altLang="en-US" dirty="0"/>
          </a:p>
        </p:txBody>
      </p:sp>
    </p:spTree>
    <p:extLst>
      <p:ext uri="{BB962C8B-B14F-4D97-AF65-F5344CB8AC3E}">
        <p14:creationId xmlns:p14="http://schemas.microsoft.com/office/powerpoint/2010/main" val="35978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24D31D30-EA0C-457E-AB62-8D2F7FECDD9F}" type="slidenum">
              <a:rPr lang="es-ES" altLang="en-US"/>
              <a:pPr>
                <a:defRPr/>
              </a:pPr>
              <a:t>‹#›</a:t>
            </a:fld>
            <a:endParaRPr lang="es-ES" altLang="en-US" dirty="0"/>
          </a:p>
        </p:txBody>
      </p:sp>
    </p:spTree>
    <p:extLst>
      <p:ext uri="{BB962C8B-B14F-4D97-AF65-F5344CB8AC3E}">
        <p14:creationId xmlns:p14="http://schemas.microsoft.com/office/powerpoint/2010/main" val="305791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FAA60E93-3632-4AAF-80AB-4627A58050DD}" type="slidenum">
              <a:rPr lang="es-ES" altLang="en-US"/>
              <a:pPr>
                <a:defRPr/>
              </a:pPr>
              <a:t>‹#›</a:t>
            </a:fld>
            <a:endParaRPr lang="es-ES" altLang="en-US" dirty="0"/>
          </a:p>
        </p:txBody>
      </p:sp>
    </p:spTree>
    <p:extLst>
      <p:ext uri="{BB962C8B-B14F-4D97-AF65-F5344CB8AC3E}">
        <p14:creationId xmlns:p14="http://schemas.microsoft.com/office/powerpoint/2010/main" val="388890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endParaRPr lang="en-US" altLang="en-U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anose="020B0600070205080204" pitchFamily="34" charset="-128"/>
              </a:defRPr>
            </a:lvl1pPr>
          </a:lstStyle>
          <a:p>
            <a:pPr>
              <a:defRPr/>
            </a:pPr>
            <a:fld id="{98898F88-CCD0-4761-8F3D-7F9862C07269}" type="slidenum">
              <a:rPr lang="es-ES" altLang="en-US"/>
              <a:pPr>
                <a:defRPr/>
              </a:pPr>
              <a:t>‹#›</a:t>
            </a:fld>
            <a:endParaRPr lang="es-ES" altLang="en-US" dirty="0"/>
          </a:p>
        </p:txBody>
      </p:sp>
    </p:spTree>
    <p:extLst>
      <p:ext uri="{BB962C8B-B14F-4D97-AF65-F5344CB8AC3E}">
        <p14:creationId xmlns:p14="http://schemas.microsoft.com/office/powerpoint/2010/main" val="361538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pic>
        <p:nvPicPr>
          <p:cNvPr id="1028" name="Picture 1" descr="CEEDAR-LogoFinal-simple-white-17.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2"/>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39" r:id="rId1"/>
    <p:sldLayoutId id="2147484340" r:id="rId2"/>
    <p:sldLayoutId id="2147484341" r:id="rId3"/>
    <p:sldLayoutId id="2147484342" r:id="rId4"/>
    <p:sldLayoutId id="2147484343" r:id="rId5"/>
    <p:sldLayoutId id="2147484344" r:id="rId6"/>
    <p:sldLayoutId id="2147484345" r:id="rId7"/>
    <p:sldLayoutId id="2147484346" r:id="rId8"/>
    <p:sldLayoutId id="2147484347" r:id="rId9"/>
    <p:sldLayoutId id="2147484348" r:id="rId10"/>
    <p:sldLayoutId id="2147484349" r:id="rId11"/>
    <p:sldLayoutId id="2147484338" r:id="rId12"/>
  </p:sldLayoutIdLst>
  <p:txStyles>
    <p:titleStyle>
      <a:lvl1pPr algn="ctr" rtl="0" eaLnBrk="0" fontAlgn="base" hangingPunct="0">
        <a:spcBef>
          <a:spcPct val="0"/>
        </a:spcBef>
        <a:spcAft>
          <a:spcPct val="0"/>
        </a:spcAft>
        <a:defRPr sz="4400" b="1">
          <a:solidFill>
            <a:srgbClr val="0061AF"/>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2pPr>
      <a:lvl3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3pPr>
      <a:lvl4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4pPr>
      <a:lvl5pPr algn="ctr" rtl="0" eaLnBrk="0" fontAlgn="base" hangingPunct="0">
        <a:spcBef>
          <a:spcPct val="0"/>
        </a:spcBef>
        <a:spcAft>
          <a:spcPct val="0"/>
        </a:spcAft>
        <a:defRPr sz="4400" b="1">
          <a:solidFill>
            <a:srgbClr val="0061AF"/>
          </a:solidFill>
          <a:latin typeface="Arial" charset="0"/>
          <a:ea typeface="ＭＳ Ｐゴシック"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²"/>
        <a:defRPr sz="3200">
          <a:solidFill>
            <a:srgbClr val="0061AF"/>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25"/>
          <p:cNvSpPr>
            <a:spLocks noChangeArrowheads="1"/>
          </p:cNvSpPr>
          <p:nvPr/>
        </p:nvSpPr>
        <p:spPr bwMode="auto">
          <a:xfrm>
            <a:off x="323850" y="4292600"/>
            <a:ext cx="8569325" cy="649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000" b="1" dirty="0">
                <a:latin typeface="Calibri"/>
                <a:cs typeface="Calibri"/>
              </a:rPr>
              <a:t>Evidence-Based Transition Planning and Services: Part 2</a:t>
            </a:r>
          </a:p>
        </p:txBody>
      </p:sp>
      <p:pic>
        <p:nvPicPr>
          <p:cNvPr id="14339"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205038"/>
            <a:ext cx="3243262"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0" name="Rectangle 110"/>
          <p:cNvSpPr txBox="1">
            <a:spLocks noChangeArrowheads="1"/>
          </p:cNvSpPr>
          <p:nvPr/>
        </p:nvSpPr>
        <p:spPr bwMode="auto">
          <a:xfrm>
            <a:off x="539750" y="3429000"/>
            <a:ext cx="8064500" cy="1008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None/>
            </a:pPr>
            <a:r>
              <a:rPr lang="en-US" altLang="en-US" sz="2800" b="1" dirty="0">
                <a:latin typeface="Calibri"/>
                <a:cs typeface="Calibri"/>
              </a:rPr>
              <a:t>Collaboration for Effective Educator Development, Accountability, and Reform  </a:t>
            </a:r>
          </a:p>
        </p:txBody>
      </p:sp>
      <p:sp>
        <p:nvSpPr>
          <p:cNvPr id="14341"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dirty="0">
                <a:solidFill>
                  <a:schemeClr val="bg1"/>
                </a:solidFill>
                <a:latin typeface="Calibri"/>
                <a:cs typeface="Calibri"/>
              </a:rPr>
              <a:t>H325A120003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ln>
            <a:miter lim="800000"/>
            <a:headEnd/>
            <a:tailEnd/>
          </a:ln>
        </p:spPr>
        <p:txBody>
          <a:bodyPr/>
          <a:lstStyle/>
          <a:p>
            <a:r>
              <a:rPr lang="en-US" altLang="en-US" sz="3600" dirty="0">
                <a:solidFill>
                  <a:schemeClr val="tx1"/>
                </a:solidFill>
                <a:latin typeface="Calibri"/>
                <a:cs typeface="Calibri"/>
              </a:rPr>
              <a:t>Can You Identify the Predictors and Outcomes?</a:t>
            </a:r>
          </a:p>
        </p:txBody>
      </p:sp>
      <p:sp>
        <p:nvSpPr>
          <p:cNvPr id="31747" name="Content Placeholder 6"/>
          <p:cNvSpPr>
            <a:spLocks noGrp="1"/>
          </p:cNvSpPr>
          <p:nvPr>
            <p:ph idx="1"/>
          </p:nvPr>
        </p:nvSpPr>
        <p:spPr>
          <a:xfrm>
            <a:off x="1685016" y="1964382"/>
            <a:ext cx="6994525" cy="3629025"/>
          </a:xfrm>
        </p:spPr>
        <p:txBody>
          <a:bodyPr/>
          <a:lstStyle/>
          <a:p>
            <a:pPr marL="514350" indent="-514350">
              <a:buFont typeface="+mj-lt"/>
              <a:buAutoNum type="arabicPeriod"/>
            </a:pPr>
            <a:r>
              <a:rPr lang="en-US" altLang="en-US" sz="2600" dirty="0">
                <a:latin typeface="Calibri"/>
                <a:cs typeface="Calibri"/>
              </a:rPr>
              <a:t>Students who participate in career and technical education (CTE) classes while </a:t>
            </a:r>
            <a:br>
              <a:rPr lang="en-US" altLang="en-US" sz="2600" dirty="0">
                <a:latin typeface="Calibri"/>
                <a:cs typeface="Calibri"/>
              </a:rPr>
            </a:br>
            <a:r>
              <a:rPr lang="en-US" altLang="en-US" sz="2600" dirty="0">
                <a:latin typeface="Calibri"/>
                <a:cs typeface="Calibri"/>
              </a:rPr>
              <a:t>in high school are attending postsecondary education at a higher rate than students who do not participate in CTE courses.</a:t>
            </a:r>
          </a:p>
          <a:p>
            <a:pPr marL="514350" indent="-514350">
              <a:buFont typeface="+mj-lt"/>
              <a:buAutoNum type="arabicPeriod"/>
            </a:pPr>
            <a:endParaRPr lang="en-US" altLang="en-US" sz="2600" dirty="0">
              <a:latin typeface="Calibri"/>
              <a:cs typeface="Calibri"/>
            </a:endParaRPr>
          </a:p>
          <a:p>
            <a:pPr marL="514350" indent="-514350">
              <a:buFont typeface="+mj-lt"/>
              <a:buAutoNum type="arabicPeriod"/>
            </a:pPr>
            <a:r>
              <a:rPr lang="en-US" altLang="en-US" sz="2600" dirty="0">
                <a:latin typeface="Calibri"/>
                <a:cs typeface="Calibri"/>
              </a:rPr>
              <a:t>Students who receive career counseling while in high school are graduating at a higher rate than students who do not receive career counseling. </a:t>
            </a:r>
          </a:p>
          <a:p>
            <a:pPr marL="514350" indent="-514350">
              <a:buFont typeface="Arial" panose="020B0604020202020204" pitchFamily="34" charset="0"/>
              <a:buAutoNum type="arabicParenR"/>
            </a:pPr>
            <a:endParaRPr lang="en-US" altLang="en-US" sz="2600" dirty="0">
              <a:latin typeface="Calibri"/>
              <a:cs typeface="Calibri"/>
            </a:endParaRPr>
          </a:p>
        </p:txBody>
      </p:sp>
      <p:grpSp>
        <p:nvGrpSpPr>
          <p:cNvPr id="24" name="Group 23"/>
          <p:cNvGrpSpPr>
            <a:grpSpLocks/>
          </p:cNvGrpSpPr>
          <p:nvPr/>
        </p:nvGrpSpPr>
        <p:grpSpPr bwMode="auto">
          <a:xfrm>
            <a:off x="4474254" y="1564588"/>
            <a:ext cx="1851025" cy="546100"/>
            <a:chOff x="4482186" y="847120"/>
            <a:chExt cx="1850481" cy="546531"/>
          </a:xfrm>
        </p:grpSpPr>
        <p:sp>
          <p:nvSpPr>
            <p:cNvPr id="3" name="TextBox 2"/>
            <p:cNvSpPr txBox="1"/>
            <p:nvPr/>
          </p:nvSpPr>
          <p:spPr>
            <a:xfrm>
              <a:off x="4482186" y="847120"/>
              <a:ext cx="1340620" cy="400110"/>
            </a:xfrm>
            <a:prstGeom prst="rect">
              <a:avLst/>
            </a:prstGeom>
            <a:noFill/>
            <a:ln>
              <a:solidFill>
                <a:srgbClr val="0000FF"/>
              </a:solidFill>
            </a:ln>
          </p:spPr>
          <p:txBody>
            <a:bodyPr>
              <a:spAutoFit/>
            </a:bodyPr>
            <a:lstStyle/>
            <a:p>
              <a:pPr algn="ctr" eaLnBrk="1" hangingPunct="1">
                <a:defRPr/>
              </a:pPr>
              <a:r>
                <a:rPr lang="en-US" sz="2000" dirty="0">
                  <a:ln>
                    <a:solidFill>
                      <a:srgbClr val="0000FF"/>
                    </a:solidFill>
                  </a:ln>
                  <a:solidFill>
                    <a:srgbClr val="0000FF"/>
                  </a:solidFill>
                  <a:latin typeface="Arial" charset="0"/>
                  <a:ea typeface="ＭＳ Ｐゴシック" charset="-128"/>
                </a:rPr>
                <a:t>Predictor</a:t>
              </a:r>
            </a:p>
          </p:txBody>
        </p:sp>
        <p:cxnSp>
          <p:nvCxnSpPr>
            <p:cNvPr id="14" name="Straight Arrow Connector 13"/>
            <p:cNvCxnSpPr>
              <a:cxnSpLocks noChangeShapeType="1"/>
              <a:stCxn id="3" idx="3"/>
            </p:cNvCxnSpPr>
            <p:nvPr/>
          </p:nvCxnSpPr>
          <p:spPr bwMode="auto">
            <a:xfrm>
              <a:off x="5823229" y="1047303"/>
              <a:ext cx="509438" cy="346348"/>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5" name="Group 24"/>
          <p:cNvGrpSpPr>
            <a:grpSpLocks/>
          </p:cNvGrpSpPr>
          <p:nvPr/>
        </p:nvGrpSpPr>
        <p:grpSpPr bwMode="auto">
          <a:xfrm>
            <a:off x="6233007" y="3143847"/>
            <a:ext cx="1340413" cy="1305565"/>
            <a:chOff x="7631651" y="2210995"/>
            <a:chExt cx="1340620" cy="1303761"/>
          </a:xfrm>
        </p:grpSpPr>
        <p:sp>
          <p:nvSpPr>
            <p:cNvPr id="13" name="TextBox 12"/>
            <p:cNvSpPr txBox="1"/>
            <p:nvPr/>
          </p:nvSpPr>
          <p:spPr>
            <a:xfrm>
              <a:off x="7631651" y="3114646"/>
              <a:ext cx="1340620" cy="400110"/>
            </a:xfrm>
            <a:prstGeom prst="rect">
              <a:avLst/>
            </a:prstGeom>
            <a:noFill/>
            <a:ln>
              <a:solidFill>
                <a:srgbClr val="FF35EF"/>
              </a:solidFill>
            </a:ln>
          </p:spPr>
          <p:txBody>
            <a:bodyPr>
              <a:spAutoFit/>
            </a:bodyPr>
            <a:lstStyle/>
            <a:p>
              <a:pPr algn="ctr" eaLnBrk="1" hangingPunct="1">
                <a:defRPr/>
              </a:pPr>
              <a:r>
                <a:rPr lang="en-US" sz="2000" dirty="0">
                  <a:ln>
                    <a:solidFill>
                      <a:srgbClr val="FF35EF"/>
                    </a:solidFill>
                  </a:ln>
                  <a:solidFill>
                    <a:srgbClr val="0000FF"/>
                  </a:solidFill>
                  <a:latin typeface="Arial" charset="0"/>
                  <a:ea typeface="ＭＳ Ｐゴシック" charset="-128"/>
                </a:rPr>
                <a:t>Outcome</a:t>
              </a:r>
            </a:p>
          </p:txBody>
        </p:sp>
        <p:cxnSp>
          <p:nvCxnSpPr>
            <p:cNvPr id="16" name="Straight Arrow Connector 15"/>
            <p:cNvCxnSpPr>
              <a:cxnSpLocks noChangeShapeType="1"/>
            </p:cNvCxnSpPr>
            <p:nvPr/>
          </p:nvCxnSpPr>
          <p:spPr bwMode="auto">
            <a:xfrm flipV="1">
              <a:off x="8058942" y="2210995"/>
              <a:ext cx="189775" cy="903651"/>
            </a:xfrm>
            <a:prstGeom prst="straightConnector1">
              <a:avLst/>
            </a:prstGeom>
            <a:noFill/>
            <a:ln w="25400">
              <a:solidFill>
                <a:srgbClr val="FF35E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6" name="Group 25"/>
          <p:cNvGrpSpPr>
            <a:grpSpLocks/>
          </p:cNvGrpSpPr>
          <p:nvPr/>
        </p:nvGrpSpPr>
        <p:grpSpPr bwMode="auto">
          <a:xfrm>
            <a:off x="3890502" y="4048748"/>
            <a:ext cx="2046288" cy="565150"/>
            <a:chOff x="4057142" y="3932508"/>
            <a:chExt cx="2046208" cy="565987"/>
          </a:xfrm>
        </p:grpSpPr>
        <p:sp>
          <p:nvSpPr>
            <p:cNvPr id="8" name="TextBox 7"/>
            <p:cNvSpPr txBox="1"/>
            <p:nvPr/>
          </p:nvSpPr>
          <p:spPr>
            <a:xfrm>
              <a:off x="4057142" y="3932508"/>
              <a:ext cx="1340620" cy="400110"/>
            </a:xfrm>
            <a:prstGeom prst="rect">
              <a:avLst/>
            </a:prstGeom>
            <a:noFill/>
            <a:ln>
              <a:solidFill>
                <a:srgbClr val="0000FF"/>
              </a:solidFill>
            </a:ln>
          </p:spPr>
          <p:txBody>
            <a:bodyPr>
              <a:spAutoFit/>
            </a:bodyPr>
            <a:lstStyle/>
            <a:p>
              <a:pPr algn="ctr" eaLnBrk="1" hangingPunct="1">
                <a:defRPr/>
              </a:pPr>
              <a:r>
                <a:rPr lang="en-US" sz="2000" dirty="0">
                  <a:ln>
                    <a:solidFill>
                      <a:srgbClr val="0000FF"/>
                    </a:solidFill>
                  </a:ln>
                  <a:solidFill>
                    <a:srgbClr val="0000FF"/>
                  </a:solidFill>
                  <a:latin typeface="Arial" charset="0"/>
                  <a:ea typeface="ＭＳ Ｐゴシック" charset="-128"/>
                </a:rPr>
                <a:t>Predictor</a:t>
              </a:r>
            </a:p>
          </p:txBody>
        </p:sp>
        <p:cxnSp>
          <p:nvCxnSpPr>
            <p:cNvPr id="18" name="Straight Arrow Connector 17"/>
            <p:cNvCxnSpPr>
              <a:cxnSpLocks noChangeShapeType="1"/>
            </p:cNvCxnSpPr>
            <p:nvPr/>
          </p:nvCxnSpPr>
          <p:spPr bwMode="auto">
            <a:xfrm>
              <a:off x="5431863" y="4132829"/>
              <a:ext cx="671487" cy="365666"/>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7" name="Group 26"/>
          <p:cNvGrpSpPr>
            <a:grpSpLocks/>
          </p:cNvGrpSpPr>
          <p:nvPr/>
        </p:nvGrpSpPr>
        <p:grpSpPr bwMode="auto">
          <a:xfrm>
            <a:off x="6325279" y="5295163"/>
            <a:ext cx="1340331" cy="1086165"/>
            <a:chOff x="6354846" y="5378750"/>
            <a:chExt cx="1340620" cy="1086459"/>
          </a:xfrm>
        </p:grpSpPr>
        <p:sp>
          <p:nvSpPr>
            <p:cNvPr id="9" name="TextBox 8"/>
            <p:cNvSpPr txBox="1"/>
            <p:nvPr/>
          </p:nvSpPr>
          <p:spPr>
            <a:xfrm>
              <a:off x="6354846" y="6065099"/>
              <a:ext cx="1340620" cy="400110"/>
            </a:xfrm>
            <a:prstGeom prst="rect">
              <a:avLst/>
            </a:prstGeom>
            <a:noFill/>
            <a:ln>
              <a:solidFill>
                <a:srgbClr val="FF35EF"/>
              </a:solidFill>
            </a:ln>
          </p:spPr>
          <p:txBody>
            <a:bodyPr>
              <a:spAutoFit/>
            </a:bodyPr>
            <a:lstStyle/>
            <a:p>
              <a:pPr algn="ctr" eaLnBrk="1" hangingPunct="1">
                <a:defRPr/>
              </a:pPr>
              <a:r>
                <a:rPr lang="en-US" sz="2000" dirty="0">
                  <a:ln>
                    <a:solidFill>
                      <a:srgbClr val="FF35EF"/>
                    </a:solidFill>
                  </a:ln>
                  <a:solidFill>
                    <a:srgbClr val="0000FF"/>
                  </a:solidFill>
                  <a:latin typeface="Arial" charset="0"/>
                  <a:ea typeface="ＭＳ Ｐゴシック" charset="-128"/>
                </a:rPr>
                <a:t>Outcome</a:t>
              </a:r>
            </a:p>
          </p:txBody>
        </p:sp>
        <p:cxnSp>
          <p:nvCxnSpPr>
            <p:cNvPr id="20" name="Straight Arrow Connector 19"/>
            <p:cNvCxnSpPr>
              <a:cxnSpLocks noChangeShapeType="1"/>
            </p:cNvCxnSpPr>
            <p:nvPr/>
          </p:nvCxnSpPr>
          <p:spPr bwMode="auto">
            <a:xfrm flipH="1" flipV="1">
              <a:off x="6689871" y="5378750"/>
              <a:ext cx="243034" cy="686349"/>
            </a:xfrm>
            <a:prstGeom prst="straightConnector1">
              <a:avLst/>
            </a:prstGeom>
            <a:noFill/>
            <a:ln w="25400">
              <a:solidFill>
                <a:srgbClr val="FF35E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Title 1"/>
          <p:cNvSpPr>
            <a:spLocks noGrp="1"/>
          </p:cNvSpPr>
          <p:nvPr>
            <p:ph type="title"/>
          </p:nvPr>
        </p:nvSpPr>
        <p:spPr>
          <a:ln>
            <a:miter lim="800000"/>
            <a:headEnd/>
            <a:tailEnd/>
          </a:ln>
        </p:spPr>
        <p:txBody>
          <a:bodyPr/>
          <a:lstStyle/>
          <a:p>
            <a:r>
              <a:rPr lang="en-US" altLang="en-US" sz="3600" dirty="0">
                <a:solidFill>
                  <a:schemeClr val="tx1"/>
                </a:solidFill>
                <a:latin typeface="Calibri"/>
                <a:cs typeface="Calibri"/>
              </a:rPr>
              <a:t>Can You Identify the Predictors and Outcomes?</a:t>
            </a:r>
          </a:p>
        </p:txBody>
      </p:sp>
      <p:sp>
        <p:nvSpPr>
          <p:cNvPr id="33794" name="Content Placeholder 6"/>
          <p:cNvSpPr>
            <a:spLocks noGrp="1"/>
          </p:cNvSpPr>
          <p:nvPr>
            <p:ph idx="1"/>
          </p:nvPr>
        </p:nvSpPr>
        <p:spPr>
          <a:xfrm>
            <a:off x="1692275" y="1556792"/>
            <a:ext cx="7200205" cy="3629025"/>
          </a:xfrm>
        </p:spPr>
        <p:txBody>
          <a:bodyPr/>
          <a:lstStyle/>
          <a:p>
            <a:pPr marL="514350" indent="-514350">
              <a:buFont typeface="Arial" panose="020B0604020202020204" pitchFamily="34" charset="0"/>
              <a:buAutoNum type="arabicParenR" startAt="3"/>
            </a:pPr>
            <a:endParaRPr lang="en-US" altLang="en-US" sz="2600" dirty="0">
              <a:latin typeface="Calibri"/>
              <a:cs typeface="Calibri"/>
            </a:endParaRPr>
          </a:p>
          <a:p>
            <a:pPr marL="514350" indent="-514350">
              <a:buFont typeface="+mj-lt"/>
              <a:buAutoNum type="arabicPeriod" startAt="3"/>
            </a:pPr>
            <a:r>
              <a:rPr lang="en-US" altLang="en-US" sz="2600" dirty="0">
                <a:latin typeface="Calibri"/>
                <a:cs typeface="Calibri"/>
              </a:rPr>
              <a:t>Students who have been assigned mentors in high school have higher rates of course completion than students who have not been assigned mentors. </a:t>
            </a:r>
          </a:p>
          <a:p>
            <a:pPr marL="514350" indent="-514350">
              <a:buFont typeface="Arial" panose="020B0604020202020204" pitchFamily="34" charset="0"/>
              <a:buAutoNum type="arabicPeriod" startAt="3"/>
            </a:pPr>
            <a:endParaRPr lang="en-US" altLang="en-US" sz="2600" dirty="0">
              <a:latin typeface="Calibri"/>
              <a:cs typeface="Calibri"/>
            </a:endParaRPr>
          </a:p>
          <a:p>
            <a:pPr marL="514350" indent="-514350">
              <a:buFont typeface="Arial" panose="020B0604020202020204" pitchFamily="34" charset="0"/>
              <a:buAutoNum type="arabicPeriod" startAt="3"/>
            </a:pPr>
            <a:r>
              <a:rPr lang="en-US" altLang="en-US" sz="2600" dirty="0">
                <a:latin typeface="Calibri"/>
                <a:cs typeface="Calibri"/>
              </a:rPr>
              <a:t>Students who receive rigorous academic instruction have higher GPAs than students who do not receive rigorous academic instruction. </a:t>
            </a:r>
          </a:p>
        </p:txBody>
      </p:sp>
      <p:grpSp>
        <p:nvGrpSpPr>
          <p:cNvPr id="13" name="Group 12"/>
          <p:cNvGrpSpPr>
            <a:grpSpLocks/>
          </p:cNvGrpSpPr>
          <p:nvPr/>
        </p:nvGrpSpPr>
        <p:grpSpPr bwMode="auto">
          <a:xfrm>
            <a:off x="5895690" y="1604466"/>
            <a:ext cx="1851025" cy="546100"/>
            <a:chOff x="4482186" y="847120"/>
            <a:chExt cx="1850481" cy="546531"/>
          </a:xfrm>
        </p:grpSpPr>
        <p:sp>
          <p:nvSpPr>
            <p:cNvPr id="14" name="TextBox 13"/>
            <p:cNvSpPr txBox="1"/>
            <p:nvPr/>
          </p:nvSpPr>
          <p:spPr>
            <a:xfrm>
              <a:off x="4482186" y="847120"/>
              <a:ext cx="1340620" cy="400110"/>
            </a:xfrm>
            <a:prstGeom prst="rect">
              <a:avLst/>
            </a:prstGeom>
            <a:noFill/>
            <a:ln>
              <a:solidFill>
                <a:srgbClr val="0000FF"/>
              </a:solidFill>
            </a:ln>
          </p:spPr>
          <p:txBody>
            <a:bodyPr>
              <a:spAutoFit/>
            </a:bodyPr>
            <a:lstStyle/>
            <a:p>
              <a:pPr algn="ctr" eaLnBrk="1" hangingPunct="1">
                <a:defRPr/>
              </a:pPr>
              <a:r>
                <a:rPr lang="en-US" sz="2000" dirty="0">
                  <a:ln>
                    <a:solidFill>
                      <a:srgbClr val="0000FF"/>
                    </a:solidFill>
                  </a:ln>
                  <a:solidFill>
                    <a:srgbClr val="0000FF"/>
                  </a:solidFill>
                  <a:latin typeface="Arial" charset="0"/>
                  <a:ea typeface="ＭＳ Ｐゴシック" charset="-128"/>
                </a:rPr>
                <a:t>Predictor</a:t>
              </a:r>
            </a:p>
          </p:txBody>
        </p:sp>
        <p:cxnSp>
          <p:nvCxnSpPr>
            <p:cNvPr id="15" name="Straight Arrow Connector 14"/>
            <p:cNvCxnSpPr>
              <a:cxnSpLocks noChangeShapeType="1"/>
              <a:stCxn id="14" idx="3"/>
            </p:cNvCxnSpPr>
            <p:nvPr/>
          </p:nvCxnSpPr>
          <p:spPr bwMode="auto">
            <a:xfrm>
              <a:off x="5823230" y="1047303"/>
              <a:ext cx="509437" cy="346348"/>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16" name="Group 15"/>
          <p:cNvGrpSpPr>
            <a:grpSpLocks/>
          </p:cNvGrpSpPr>
          <p:nvPr/>
        </p:nvGrpSpPr>
        <p:grpSpPr bwMode="auto">
          <a:xfrm>
            <a:off x="7120450" y="2895231"/>
            <a:ext cx="1611956" cy="1202611"/>
            <a:chOff x="7138830" y="2728740"/>
            <a:chExt cx="1340620" cy="840361"/>
          </a:xfrm>
        </p:grpSpPr>
        <p:sp>
          <p:nvSpPr>
            <p:cNvPr id="17" name="TextBox 16"/>
            <p:cNvSpPr txBox="1"/>
            <p:nvPr/>
          </p:nvSpPr>
          <p:spPr>
            <a:xfrm>
              <a:off x="7138830" y="3168991"/>
              <a:ext cx="1340620" cy="400110"/>
            </a:xfrm>
            <a:prstGeom prst="rect">
              <a:avLst/>
            </a:prstGeom>
            <a:noFill/>
            <a:ln>
              <a:solidFill>
                <a:srgbClr val="FF35EF"/>
              </a:solidFill>
            </a:ln>
          </p:spPr>
          <p:txBody>
            <a:bodyPr>
              <a:spAutoFit/>
            </a:bodyPr>
            <a:lstStyle/>
            <a:p>
              <a:pPr algn="ctr" eaLnBrk="1" hangingPunct="1">
                <a:defRPr/>
              </a:pPr>
              <a:r>
                <a:rPr lang="en-US" sz="2000" dirty="0">
                  <a:ln>
                    <a:solidFill>
                      <a:srgbClr val="FF35EF"/>
                    </a:solidFill>
                  </a:ln>
                  <a:solidFill>
                    <a:srgbClr val="0000FF"/>
                  </a:solidFill>
                  <a:latin typeface="Arial" charset="0"/>
                  <a:ea typeface="ＭＳ Ｐゴシック" charset="-128"/>
                </a:rPr>
                <a:t>Outcome</a:t>
              </a:r>
            </a:p>
          </p:txBody>
        </p:sp>
        <p:cxnSp>
          <p:nvCxnSpPr>
            <p:cNvPr id="18" name="Straight Arrow Connector 17"/>
            <p:cNvCxnSpPr>
              <a:cxnSpLocks noChangeShapeType="1"/>
            </p:cNvCxnSpPr>
            <p:nvPr/>
          </p:nvCxnSpPr>
          <p:spPr bwMode="auto">
            <a:xfrm flipV="1">
              <a:off x="7953820" y="2728740"/>
              <a:ext cx="108120" cy="440251"/>
            </a:xfrm>
            <a:prstGeom prst="straightConnector1">
              <a:avLst/>
            </a:prstGeom>
            <a:noFill/>
            <a:ln w="25400">
              <a:solidFill>
                <a:srgbClr val="FF35E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19" name="Group 18"/>
          <p:cNvGrpSpPr>
            <a:grpSpLocks/>
          </p:cNvGrpSpPr>
          <p:nvPr/>
        </p:nvGrpSpPr>
        <p:grpSpPr bwMode="auto">
          <a:xfrm>
            <a:off x="5018951" y="3730077"/>
            <a:ext cx="2101501" cy="582704"/>
            <a:chOff x="3853241" y="4132517"/>
            <a:chExt cx="2101259" cy="582658"/>
          </a:xfrm>
        </p:grpSpPr>
        <p:sp>
          <p:nvSpPr>
            <p:cNvPr id="20" name="TextBox 19"/>
            <p:cNvSpPr txBox="1"/>
            <p:nvPr/>
          </p:nvSpPr>
          <p:spPr>
            <a:xfrm>
              <a:off x="3853241" y="4132517"/>
              <a:ext cx="1340620" cy="400110"/>
            </a:xfrm>
            <a:prstGeom prst="rect">
              <a:avLst/>
            </a:prstGeom>
            <a:noFill/>
            <a:ln>
              <a:solidFill>
                <a:srgbClr val="0000FF"/>
              </a:solidFill>
            </a:ln>
          </p:spPr>
          <p:txBody>
            <a:bodyPr>
              <a:spAutoFit/>
            </a:bodyPr>
            <a:lstStyle/>
            <a:p>
              <a:pPr algn="ctr" eaLnBrk="1" hangingPunct="1">
                <a:defRPr/>
              </a:pPr>
              <a:r>
                <a:rPr lang="en-US" sz="2000" dirty="0">
                  <a:ln>
                    <a:solidFill>
                      <a:srgbClr val="0000FF"/>
                    </a:solidFill>
                  </a:ln>
                  <a:solidFill>
                    <a:srgbClr val="0000FF"/>
                  </a:solidFill>
                  <a:latin typeface="Arial" charset="0"/>
                  <a:ea typeface="ＭＳ Ｐゴシック" charset="-128"/>
                </a:rPr>
                <a:t>Predictor</a:t>
              </a:r>
            </a:p>
          </p:txBody>
        </p:sp>
        <p:cxnSp>
          <p:nvCxnSpPr>
            <p:cNvPr id="21" name="Straight Arrow Connector 20"/>
            <p:cNvCxnSpPr>
              <a:cxnSpLocks noChangeShapeType="1"/>
            </p:cNvCxnSpPr>
            <p:nvPr/>
          </p:nvCxnSpPr>
          <p:spPr bwMode="auto">
            <a:xfrm>
              <a:off x="5193861" y="4332572"/>
              <a:ext cx="760639" cy="382603"/>
            </a:xfrm>
            <a:prstGeom prst="straightConnector1">
              <a:avLst/>
            </a:prstGeom>
            <a:noFill/>
            <a:ln w="25400">
              <a:solidFill>
                <a:srgbClr val="0000F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2" name="Group 21"/>
          <p:cNvGrpSpPr>
            <a:grpSpLocks/>
          </p:cNvGrpSpPr>
          <p:nvPr/>
        </p:nvGrpSpPr>
        <p:grpSpPr bwMode="auto">
          <a:xfrm>
            <a:off x="5959233" y="4953247"/>
            <a:ext cx="1340330" cy="1135809"/>
            <a:chOff x="6702472" y="5303693"/>
            <a:chExt cx="1340620" cy="1136116"/>
          </a:xfrm>
        </p:grpSpPr>
        <p:sp>
          <p:nvSpPr>
            <p:cNvPr id="23" name="TextBox 22"/>
            <p:cNvSpPr txBox="1"/>
            <p:nvPr/>
          </p:nvSpPr>
          <p:spPr>
            <a:xfrm>
              <a:off x="6702472" y="6039699"/>
              <a:ext cx="1340620" cy="400110"/>
            </a:xfrm>
            <a:prstGeom prst="rect">
              <a:avLst/>
            </a:prstGeom>
            <a:noFill/>
            <a:ln>
              <a:solidFill>
                <a:srgbClr val="FF35EF"/>
              </a:solidFill>
            </a:ln>
          </p:spPr>
          <p:txBody>
            <a:bodyPr>
              <a:spAutoFit/>
            </a:bodyPr>
            <a:lstStyle/>
            <a:p>
              <a:pPr algn="ctr" eaLnBrk="1" hangingPunct="1">
                <a:defRPr/>
              </a:pPr>
              <a:r>
                <a:rPr lang="en-US" sz="2000" dirty="0">
                  <a:ln>
                    <a:solidFill>
                      <a:srgbClr val="FF35EF"/>
                    </a:solidFill>
                  </a:ln>
                  <a:solidFill>
                    <a:srgbClr val="0000FF"/>
                  </a:solidFill>
                  <a:latin typeface="Arial" charset="0"/>
                  <a:ea typeface="ＭＳ Ｐゴシック" charset="-128"/>
                </a:rPr>
                <a:t>Outcome</a:t>
              </a:r>
            </a:p>
          </p:txBody>
        </p:sp>
        <p:cxnSp>
          <p:nvCxnSpPr>
            <p:cNvPr id="24" name="Straight Arrow Connector 23"/>
            <p:cNvCxnSpPr>
              <a:cxnSpLocks noChangeShapeType="1"/>
            </p:cNvCxnSpPr>
            <p:nvPr/>
          </p:nvCxnSpPr>
          <p:spPr bwMode="auto">
            <a:xfrm flipH="1" flipV="1">
              <a:off x="6971478" y="5303693"/>
              <a:ext cx="401304" cy="736006"/>
            </a:xfrm>
            <a:prstGeom prst="straightConnector1">
              <a:avLst/>
            </a:prstGeom>
            <a:noFill/>
            <a:ln w="25400">
              <a:solidFill>
                <a:srgbClr val="FF35EF"/>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latin typeface="Calibri"/>
                <a:cs typeface="Calibri"/>
              </a:rPr>
              <a:t>Types of Predictors</a:t>
            </a:r>
          </a:p>
        </p:txBody>
      </p:sp>
      <p:sp>
        <p:nvSpPr>
          <p:cNvPr id="35843" name="Content Placeholder 2"/>
          <p:cNvSpPr>
            <a:spLocks noGrp="1"/>
          </p:cNvSpPr>
          <p:nvPr>
            <p:ph idx="1"/>
          </p:nvPr>
        </p:nvSpPr>
        <p:spPr>
          <a:xfrm>
            <a:off x="1692275" y="1600200"/>
            <a:ext cx="6994525" cy="4333515"/>
          </a:xfrm>
        </p:spPr>
        <p:txBody>
          <a:bodyPr/>
          <a:lstStyle/>
          <a:p>
            <a:r>
              <a:rPr lang="en-US" altLang="en-US" sz="2800" b="1" dirty="0">
                <a:latin typeface="Calibri"/>
                <a:cs typeface="Calibri"/>
              </a:rPr>
              <a:t>Program: </a:t>
            </a:r>
            <a:r>
              <a:rPr lang="en-US" altLang="en-US" sz="2800" dirty="0">
                <a:latin typeface="Calibri"/>
                <a:cs typeface="Calibri"/>
              </a:rPr>
              <a:t>Factors related to engaging youth in academic and career education, services, and supports.</a:t>
            </a:r>
          </a:p>
          <a:p>
            <a:r>
              <a:rPr lang="en-US" altLang="en-US" sz="2800" b="1" dirty="0">
                <a:latin typeface="Calibri"/>
                <a:cs typeface="Calibri"/>
              </a:rPr>
              <a:t>Student: </a:t>
            </a:r>
            <a:r>
              <a:rPr lang="en-US" altLang="en-US" sz="2800" dirty="0">
                <a:latin typeface="Calibri"/>
                <a:cs typeface="Calibri"/>
              </a:rPr>
              <a:t>Factors related to academic proficiency, attendance, behavior, and engagement.</a:t>
            </a:r>
          </a:p>
          <a:p>
            <a:r>
              <a:rPr lang="en-US" altLang="en-US" sz="2800" b="1" dirty="0">
                <a:latin typeface="Calibri"/>
                <a:cs typeface="Calibri"/>
              </a:rPr>
              <a:t>Student demographics: </a:t>
            </a:r>
            <a:r>
              <a:rPr lang="en-US" altLang="en-US" sz="2800" dirty="0">
                <a:latin typeface="Calibri"/>
                <a:cs typeface="Calibri"/>
              </a:rPr>
              <a:t>Factors to related to student gender, ethnicity, disability, and age.</a:t>
            </a:r>
          </a:p>
          <a:p>
            <a:endParaRPr lang="en-US" altLang="en-US" sz="28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r>
              <a:rPr lang="en-US" altLang="en-US" sz="3600" dirty="0">
                <a:latin typeface="Calibri"/>
                <a:cs typeface="Calibri"/>
              </a:rPr>
              <a:t>Activity: Predictors by </a:t>
            </a:r>
            <a:br>
              <a:rPr lang="en-US" altLang="en-US" sz="3600" dirty="0">
                <a:latin typeface="Calibri"/>
                <a:cs typeface="Calibri"/>
              </a:rPr>
            </a:br>
            <a:r>
              <a:rPr lang="en-US" altLang="en-US" sz="3600" dirty="0">
                <a:latin typeface="Calibri"/>
                <a:cs typeface="Calibri"/>
              </a:rPr>
              <a:t>Outcome Area</a:t>
            </a:r>
          </a:p>
        </p:txBody>
      </p:sp>
      <p:sp>
        <p:nvSpPr>
          <p:cNvPr id="37891" name="Content Placeholder 4"/>
          <p:cNvSpPr>
            <a:spLocks noGrp="1"/>
          </p:cNvSpPr>
          <p:nvPr>
            <p:ph idx="1"/>
          </p:nvPr>
        </p:nvSpPr>
        <p:spPr/>
        <p:txBody>
          <a:bodyPr/>
          <a:lstStyle/>
          <a:p>
            <a:r>
              <a:rPr lang="en-US" altLang="en-US" dirty="0">
                <a:latin typeface="Calibri"/>
                <a:cs typeface="Calibri"/>
              </a:rPr>
              <a:t>What variables have been shown to predict positive postsecondary employment, education, and independent living outcomes?</a:t>
            </a:r>
          </a:p>
        </p:txBody>
      </p:sp>
      <p:sp>
        <p:nvSpPr>
          <p:cNvPr id="7" name="Explosion 2 6"/>
          <p:cNvSpPr/>
          <p:nvPr/>
        </p:nvSpPr>
        <p:spPr>
          <a:xfrm>
            <a:off x="5834063" y="5241925"/>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Handout  2.2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1"/>
          <p:cNvSpPr>
            <a:spLocks noGrp="1"/>
          </p:cNvSpPr>
          <p:nvPr>
            <p:ph type="title"/>
          </p:nvPr>
        </p:nvSpPr>
        <p:spPr>
          <a:xfrm>
            <a:off x="1692275" y="274638"/>
            <a:ext cx="6994525" cy="607542"/>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39940" name="TextBox 2"/>
          <p:cNvSpPr txBox="1">
            <a:spLocks noChangeArrowheads="1"/>
          </p:cNvSpPr>
          <p:nvPr/>
        </p:nvSpPr>
        <p:spPr bwMode="auto">
          <a:xfrm>
            <a:off x="2771800" y="6165304"/>
            <a:ext cx="532844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None/>
            </a:pPr>
            <a:r>
              <a:rPr lang="en-US" altLang="en-US" sz="1400" dirty="0" err="1">
                <a:solidFill>
                  <a:schemeClr val="tx1"/>
                </a:solidFill>
                <a:latin typeface="Calibri"/>
                <a:cs typeface="Calibri"/>
              </a:rPr>
              <a:t>Mazzotti</a:t>
            </a:r>
            <a:r>
              <a:rPr lang="en-US" altLang="en-US" sz="1400" dirty="0">
                <a:solidFill>
                  <a:schemeClr val="tx1"/>
                </a:solidFill>
                <a:latin typeface="Calibri"/>
                <a:cs typeface="Calibri"/>
              </a:rPr>
              <a:t> et al., 2015; Test et al., 2009. </a:t>
            </a:r>
          </a:p>
        </p:txBody>
      </p:sp>
      <p:pic>
        <p:nvPicPr>
          <p:cNvPr id="4" name="Picture 4" descr="A screenshot of a cell phone&#10;&#10;Description generated with very high confidence">
            <a:extLst>
              <a:ext uri="{FF2B5EF4-FFF2-40B4-BE49-F238E27FC236}">
                <a16:creationId xmlns:a16="http://schemas.microsoft.com/office/drawing/2014/main" id="{A017AC22-C05E-498C-8229-73D02080141E}"/>
              </a:ext>
            </a:extLst>
          </p:cNvPr>
          <p:cNvPicPr>
            <a:picLocks noChangeAspect="1"/>
          </p:cNvPicPr>
          <p:nvPr/>
        </p:nvPicPr>
        <p:blipFill>
          <a:blip r:embed="rId3"/>
          <a:stretch>
            <a:fillRect/>
          </a:stretch>
        </p:blipFill>
        <p:spPr>
          <a:xfrm>
            <a:off x="1590136" y="1174131"/>
            <a:ext cx="7300822" cy="466789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p:cNvSpPr>
            <a:spLocks noGrp="1"/>
          </p:cNvSpPr>
          <p:nvPr>
            <p:ph type="title"/>
          </p:nvPr>
        </p:nvSpPr>
        <p:spPr>
          <a:xfrm>
            <a:off x="1692275" y="274638"/>
            <a:ext cx="6994525" cy="603504"/>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8" name="TextBox 2"/>
          <p:cNvSpPr txBox="1">
            <a:spLocks noChangeArrowheads="1"/>
          </p:cNvSpPr>
          <p:nvPr/>
        </p:nvSpPr>
        <p:spPr bwMode="auto">
          <a:xfrm>
            <a:off x="2771800" y="6165304"/>
            <a:ext cx="532844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None/>
            </a:pPr>
            <a:r>
              <a:rPr lang="en-US" altLang="en-US" sz="1400" dirty="0" err="1">
                <a:solidFill>
                  <a:schemeClr val="tx1"/>
                </a:solidFill>
                <a:latin typeface="Calibri"/>
                <a:cs typeface="Calibri"/>
              </a:rPr>
              <a:t>Mazzotti</a:t>
            </a:r>
            <a:r>
              <a:rPr lang="en-US" altLang="en-US" sz="1400" dirty="0">
                <a:solidFill>
                  <a:schemeClr val="tx1"/>
                </a:solidFill>
              </a:rPr>
              <a:t> et al., 2015; Test et al., 2009. </a:t>
            </a:r>
          </a:p>
        </p:txBody>
      </p:sp>
      <p:pic>
        <p:nvPicPr>
          <p:cNvPr id="5" name="Picture 5" descr="A screenshot of a cell phone&#10;&#10;Description generated with very high confidence">
            <a:extLst>
              <a:ext uri="{FF2B5EF4-FFF2-40B4-BE49-F238E27FC236}">
                <a16:creationId xmlns:a16="http://schemas.microsoft.com/office/drawing/2014/main" id="{FEEE8288-B429-4618-9AEE-459D8B9FD66F}"/>
              </a:ext>
            </a:extLst>
          </p:cNvPr>
          <p:cNvPicPr>
            <a:picLocks noChangeAspect="1"/>
          </p:cNvPicPr>
          <p:nvPr/>
        </p:nvPicPr>
        <p:blipFill>
          <a:blip r:embed="rId3"/>
          <a:stretch>
            <a:fillRect/>
          </a:stretch>
        </p:blipFill>
        <p:spPr>
          <a:xfrm>
            <a:off x="1604513" y="1266012"/>
            <a:ext cx="7358331" cy="406718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z="3600" spc="-40" dirty="0">
                <a:latin typeface="Calibri"/>
                <a:cs typeface="Calibri"/>
              </a:rPr>
              <a:t>Why Implement Predictors of </a:t>
            </a:r>
            <a:br>
              <a:rPr lang="en-US" altLang="en-US" sz="3600" spc="-40" dirty="0">
                <a:latin typeface="Calibri"/>
                <a:cs typeface="Calibri"/>
              </a:rPr>
            </a:br>
            <a:r>
              <a:rPr lang="en-US" altLang="en-US" sz="3600" spc="-40" dirty="0">
                <a:latin typeface="Calibri"/>
                <a:cs typeface="Calibri"/>
              </a:rPr>
              <a:t>Post-School Success?</a:t>
            </a:r>
          </a:p>
        </p:txBody>
      </p:sp>
      <p:sp>
        <p:nvSpPr>
          <p:cNvPr id="44035" name="Content Placeholder 2"/>
          <p:cNvSpPr>
            <a:spLocks noGrp="1"/>
          </p:cNvSpPr>
          <p:nvPr>
            <p:ph idx="1"/>
          </p:nvPr>
        </p:nvSpPr>
        <p:spPr>
          <a:xfrm>
            <a:off x="1692275" y="1600200"/>
            <a:ext cx="6994525" cy="4376647"/>
          </a:xfrm>
        </p:spPr>
        <p:txBody>
          <a:bodyPr/>
          <a:lstStyle/>
          <a:p>
            <a:r>
              <a:rPr lang="en-US" altLang="en-US" sz="2800" dirty="0">
                <a:latin typeface="Calibri"/>
                <a:cs typeface="Calibri"/>
              </a:rPr>
              <a:t>Evidence-based information to inform secondary transition programs and practices while youth are in high school.</a:t>
            </a:r>
          </a:p>
          <a:p>
            <a:r>
              <a:rPr lang="en-US" altLang="en-US" sz="2800" dirty="0">
                <a:latin typeface="Calibri"/>
                <a:cs typeface="Calibri"/>
              </a:rPr>
              <a:t>A framework to</a:t>
            </a:r>
          </a:p>
          <a:p>
            <a:pPr lvl="1"/>
            <a:r>
              <a:rPr lang="en-US" altLang="en-US" sz="2400" dirty="0">
                <a:latin typeface="Calibri"/>
                <a:cs typeface="Calibri"/>
              </a:rPr>
              <a:t>Evaluate, develop, and improve secondary transition programs and practices.</a:t>
            </a:r>
          </a:p>
          <a:p>
            <a:pPr lvl="1"/>
            <a:r>
              <a:rPr lang="en-US" altLang="en-US" sz="2400" dirty="0">
                <a:latin typeface="Calibri"/>
                <a:cs typeface="Calibri"/>
              </a:rPr>
              <a:t>Determine whether transition programs are implementing effective practices to increase the likelihood youth with disabilities will achieve positive post-school outcomes.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ln>
            <a:miter lim="800000"/>
            <a:headEnd/>
            <a:tailEnd/>
          </a:ln>
        </p:spPr>
        <p:txBody>
          <a:bodyPr/>
          <a:lstStyle/>
          <a:p>
            <a:r>
              <a:rPr lang="en-US" altLang="en-US" sz="3600" dirty="0">
                <a:latin typeface="Calibri"/>
                <a:cs typeface="Calibri"/>
              </a:rPr>
              <a:t>Understanding Evidence Base in Transition</a:t>
            </a:r>
          </a:p>
        </p:txBody>
      </p:sp>
      <p:sp>
        <p:nvSpPr>
          <p:cNvPr id="46083" name="Content Placeholder 2"/>
          <p:cNvSpPr>
            <a:spLocks noGrp="1"/>
          </p:cNvSpPr>
          <p:nvPr>
            <p:ph idx="1"/>
          </p:nvPr>
        </p:nvSpPr>
        <p:spPr/>
        <p:txBody>
          <a:bodyPr/>
          <a:lstStyle/>
          <a:p>
            <a:r>
              <a:rPr lang="en-US" altLang="en-US" sz="2800" dirty="0">
                <a:latin typeface="Calibri"/>
                <a:cs typeface="Calibri"/>
              </a:rPr>
              <a:t>Resource review: https://</a:t>
            </a:r>
            <a:r>
              <a:rPr lang="en-US" altLang="en-US" sz="2800" dirty="0" err="1">
                <a:latin typeface="Calibri"/>
                <a:cs typeface="Calibri"/>
              </a:rPr>
              <a:t>www.transitionta.org</a:t>
            </a:r>
            <a:r>
              <a:rPr lang="en-US" altLang="en-US" sz="2800" dirty="0">
                <a:latin typeface="Calibri"/>
                <a:cs typeface="Calibri"/>
              </a:rPr>
              <a:t>/sites/default/files/</a:t>
            </a:r>
            <a:r>
              <a:rPr lang="en-US" altLang="en-US" sz="2800" dirty="0" err="1">
                <a:latin typeface="Calibri"/>
                <a:cs typeface="Calibri"/>
              </a:rPr>
              <a:t>effectivepractices</a:t>
            </a:r>
            <a:r>
              <a:rPr lang="en-US" altLang="en-US" sz="2800" dirty="0">
                <a:latin typeface="Calibri"/>
                <a:cs typeface="Calibri"/>
              </a:rPr>
              <a:t>/EP_Matrix_print_12_4_2015.pdf</a:t>
            </a:r>
          </a:p>
          <a:p>
            <a:pPr lvl="1"/>
            <a:r>
              <a:rPr lang="en-US" altLang="en-US" sz="2400" dirty="0">
                <a:latin typeface="Calibri"/>
                <a:ea typeface="Arial" panose="020B0604020202020204" pitchFamily="34" charset="0"/>
                <a:cs typeface="Calibri"/>
              </a:rPr>
              <a:t>Evidence based</a:t>
            </a:r>
          </a:p>
          <a:p>
            <a:pPr lvl="1"/>
            <a:r>
              <a:rPr lang="en-US" altLang="en-US" sz="2400" dirty="0">
                <a:latin typeface="Calibri"/>
                <a:ea typeface="Arial" panose="020B0604020202020204" pitchFamily="34" charset="0"/>
                <a:cs typeface="Calibri"/>
              </a:rPr>
              <a:t>Research based</a:t>
            </a:r>
          </a:p>
          <a:p>
            <a:pPr lvl="1"/>
            <a:r>
              <a:rPr lang="en-US" altLang="en-US" sz="2400" dirty="0">
                <a:latin typeface="Calibri"/>
                <a:ea typeface="Arial" panose="020B0604020202020204" pitchFamily="34" charset="0"/>
                <a:cs typeface="Calibri"/>
              </a:rPr>
              <a:t>Promising practice </a:t>
            </a:r>
          </a:p>
          <a:p>
            <a:pPr lvl="1"/>
            <a:r>
              <a:rPr lang="en-US" altLang="en-US" sz="2400" dirty="0">
                <a:latin typeface="Calibri"/>
                <a:ea typeface="Arial" panose="020B0604020202020204" pitchFamily="34" charset="0"/>
                <a:cs typeface="Calibri"/>
              </a:rPr>
              <a:t>Unestablished practice </a:t>
            </a:r>
          </a:p>
          <a:p>
            <a:endParaRPr lang="en-US" altLang="en-US" sz="28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ln>
            <a:miter lim="800000"/>
            <a:headEnd/>
            <a:tailEnd/>
          </a:ln>
        </p:spPr>
        <p:txBody>
          <a:bodyPr/>
          <a:lstStyle/>
          <a:p>
            <a:r>
              <a:rPr lang="en-US" altLang="en-US" sz="3600" dirty="0">
                <a:latin typeface="Calibri"/>
                <a:cs typeface="Calibri"/>
              </a:rPr>
              <a:t>Discussion: Evidence Base </a:t>
            </a:r>
            <a:br>
              <a:rPr lang="en-US" altLang="en-US" sz="3600" dirty="0">
                <a:latin typeface="Calibri"/>
                <a:cs typeface="Calibri"/>
              </a:rPr>
            </a:br>
            <a:r>
              <a:rPr lang="en-US" altLang="en-US" sz="3600" dirty="0">
                <a:latin typeface="Calibri"/>
                <a:cs typeface="Calibri"/>
              </a:rPr>
              <a:t>in Transition </a:t>
            </a:r>
          </a:p>
        </p:txBody>
      </p:sp>
      <p:sp>
        <p:nvSpPr>
          <p:cNvPr id="48131" name="Content Placeholder 2"/>
          <p:cNvSpPr>
            <a:spLocks noGrp="1"/>
          </p:cNvSpPr>
          <p:nvPr>
            <p:ph idx="1"/>
          </p:nvPr>
        </p:nvSpPr>
        <p:spPr/>
        <p:txBody>
          <a:bodyPr/>
          <a:lstStyle/>
          <a:p>
            <a:r>
              <a:rPr lang="en-US" altLang="en-US" dirty="0">
                <a:latin typeface="Calibri"/>
                <a:cs typeface="Calibri"/>
              </a:rPr>
              <a:t>In small groups, review the </a:t>
            </a:r>
            <a:r>
              <a:rPr lang="en-US" altLang="en-US" i="1" dirty="0">
                <a:latin typeface="Calibri"/>
                <a:cs typeface="Calibri"/>
              </a:rPr>
              <a:t>NTACT Effective Practices Matrix.</a:t>
            </a:r>
          </a:p>
          <a:p>
            <a:r>
              <a:rPr lang="en-US" altLang="en-US" dirty="0">
                <a:latin typeface="Calibri"/>
                <a:cs typeface="Calibri"/>
              </a:rPr>
              <a:t>Discuss the following: </a:t>
            </a:r>
          </a:p>
          <a:p>
            <a:pPr lvl="1"/>
            <a:r>
              <a:rPr lang="en-US" altLang="en-US" dirty="0">
                <a:latin typeface="Calibri"/>
                <a:ea typeface="Arial" panose="020B0604020202020204" pitchFamily="34" charset="0"/>
                <a:cs typeface="Calibri"/>
              </a:rPr>
              <a:t>How would you describe the availability of EBPs for students in transition?</a:t>
            </a:r>
          </a:p>
          <a:p>
            <a:pPr lvl="1"/>
            <a:r>
              <a:rPr lang="en-US" altLang="en-US" dirty="0">
                <a:latin typeface="Calibri"/>
                <a:ea typeface="Arial" panose="020B0604020202020204" pitchFamily="34" charset="0"/>
                <a:cs typeface="Calibri"/>
              </a:rPr>
              <a:t>How might this affect how you approach the development of the transition plan? </a:t>
            </a:r>
          </a:p>
        </p:txBody>
      </p:sp>
      <p:sp>
        <p:nvSpPr>
          <p:cNvPr id="4" name="Explosion 2 5">
            <a:extLst>
              <a:ext uri="{FF2B5EF4-FFF2-40B4-BE49-F238E27FC236}">
                <a16:creationId xmlns:a16="http://schemas.microsoft.com/office/drawing/2014/main" id="{1CBC046F-7D88-4A7E-B676-C6D816BD050F}"/>
              </a:ext>
            </a:extLst>
          </p:cNvPr>
          <p:cNvSpPr/>
          <p:nvPr/>
        </p:nvSpPr>
        <p:spPr>
          <a:xfrm>
            <a:off x="6064433" y="5404074"/>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Handout 2.3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defRPr/>
            </a:pPr>
            <a:r>
              <a:rPr lang="en-US" dirty="0"/>
              <a:t>Program Structures for Transition Planning</a:t>
            </a:r>
            <a:endParaRPr lang="en-US" cap="non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ln>
            <a:miter lim="800000"/>
            <a:headEnd/>
            <a:tailEnd/>
          </a:ln>
        </p:spPr>
        <p:txBody>
          <a:bodyPr/>
          <a:lstStyle/>
          <a:p>
            <a:r>
              <a:rPr lang="en-US" altLang="en-US" sz="3600" dirty="0">
                <a:latin typeface="Calibri"/>
                <a:cs typeface="Calibri"/>
              </a:rPr>
              <a:t>CEM Overview</a:t>
            </a:r>
          </a:p>
        </p:txBody>
      </p:sp>
      <p:sp>
        <p:nvSpPr>
          <p:cNvPr id="16387" name="Content Placeholder 2"/>
          <p:cNvSpPr>
            <a:spLocks noGrp="1"/>
          </p:cNvSpPr>
          <p:nvPr>
            <p:ph idx="1"/>
          </p:nvPr>
        </p:nvSpPr>
        <p:spPr>
          <a:xfrm>
            <a:off x="1692275" y="1600200"/>
            <a:ext cx="6994525" cy="5068888"/>
          </a:xfrm>
        </p:spPr>
        <p:txBody>
          <a:bodyPr/>
          <a:lstStyle/>
          <a:p>
            <a:pPr marL="0" indent="0">
              <a:buFont typeface="Wingdings" panose="05000000000000000000" pitchFamily="2" charset="2"/>
              <a:buNone/>
            </a:pPr>
            <a:r>
              <a:rPr lang="en-US" altLang="en-US" sz="2400" dirty="0">
                <a:latin typeface="Calibri"/>
                <a:cs typeface="Calibri"/>
              </a:rPr>
              <a:t>Part 1: Introduction to Transition Planning. </a:t>
            </a:r>
            <a:endParaRPr lang="en-US" altLang="en-US" sz="2400" i="1" dirty="0">
              <a:latin typeface="Calibri"/>
              <a:cs typeface="Calibri"/>
            </a:endParaRPr>
          </a:p>
          <a:p>
            <a:pPr marL="0" indent="0">
              <a:buFont typeface="Wingdings" panose="05000000000000000000" pitchFamily="2" charset="2"/>
              <a:buNone/>
            </a:pPr>
            <a:r>
              <a:rPr lang="en-US" altLang="en-US" sz="2400" b="1" dirty="0">
                <a:latin typeface="Calibri"/>
                <a:cs typeface="Calibri"/>
              </a:rPr>
              <a:t>Part 2: Designing Effective Transition Program Structures </a:t>
            </a:r>
          </a:p>
          <a:p>
            <a:pPr marL="0" indent="0">
              <a:buFont typeface="Wingdings" panose="05000000000000000000" pitchFamily="2" charset="2"/>
              <a:buNone/>
            </a:pPr>
            <a:r>
              <a:rPr lang="en-US" altLang="en-US" sz="2400" dirty="0">
                <a:latin typeface="Calibri"/>
                <a:cs typeface="Calibri"/>
              </a:rPr>
              <a:t>Part 3: Student-Focused Planning</a:t>
            </a:r>
          </a:p>
          <a:p>
            <a:pPr marL="0" indent="0">
              <a:buFont typeface="Wingdings" panose="05000000000000000000" pitchFamily="2" charset="2"/>
              <a:buNone/>
            </a:pPr>
            <a:r>
              <a:rPr lang="en-US" altLang="en-US" sz="2400" dirty="0">
                <a:latin typeface="Calibri"/>
                <a:cs typeface="Calibri"/>
              </a:rPr>
              <a:t>Part 4: Providing a Transition-Focused Education</a:t>
            </a:r>
          </a:p>
          <a:p>
            <a:pPr marL="0" indent="0">
              <a:buFont typeface="Wingdings" panose="05000000000000000000" pitchFamily="2" charset="2"/>
              <a:buNone/>
            </a:pPr>
            <a:r>
              <a:rPr lang="en-US" altLang="en-US" sz="2400" dirty="0">
                <a:latin typeface="Calibri"/>
                <a:cs typeface="Calibri"/>
              </a:rPr>
              <a:t>Part 5: Transition and Family Engagement</a:t>
            </a:r>
          </a:p>
          <a:p>
            <a:pPr marL="0" indent="0">
              <a:buFont typeface="Wingdings" panose="05000000000000000000" pitchFamily="2" charset="2"/>
              <a:buNone/>
            </a:pPr>
            <a:r>
              <a:rPr lang="en-US" altLang="en-US" sz="2400" dirty="0">
                <a:latin typeface="Calibri"/>
                <a:cs typeface="Calibri"/>
              </a:rPr>
              <a:t>Part 6: Interagency Collaboration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ln>
            <a:miter lim="800000"/>
            <a:headEnd/>
            <a:tailEnd/>
          </a:ln>
        </p:spPr>
        <p:txBody>
          <a:bodyPr/>
          <a:lstStyle/>
          <a:p>
            <a:r>
              <a:rPr lang="en-US" sz="3600" dirty="0">
                <a:latin typeface="Calibri"/>
                <a:cs typeface="Calibri"/>
              </a:rPr>
              <a:t>Taxonomy for Transition Programming 2.0 </a:t>
            </a:r>
            <a:endParaRPr lang="en-US" altLang="en-US" sz="3600" dirty="0">
              <a:latin typeface="Calibri"/>
              <a:cs typeface="Calibri"/>
            </a:endParaRPr>
          </a:p>
        </p:txBody>
      </p:sp>
      <p:sp>
        <p:nvSpPr>
          <p:cNvPr id="51203" name="Rectangle 5"/>
          <p:cNvSpPr>
            <a:spLocks noChangeArrowheads="1"/>
          </p:cNvSpPr>
          <p:nvPr/>
        </p:nvSpPr>
        <p:spPr bwMode="auto">
          <a:xfrm>
            <a:off x="1115616" y="6158012"/>
            <a:ext cx="69850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spAutoFit/>
          </a:bodyPr>
          <a:lstStyle>
            <a:lvl1pPr marL="342900" indent="-342900">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lvl="1" algn="r">
              <a:spcBef>
                <a:spcPct val="0"/>
              </a:spcBef>
              <a:buFontTx/>
              <a:buNone/>
            </a:pPr>
            <a:r>
              <a:rPr lang="en-US" altLang="en-US" sz="1400" dirty="0">
                <a:solidFill>
                  <a:schemeClr val="tx1"/>
                </a:solidFill>
                <a:latin typeface="Calibri"/>
                <a:ea typeface="ＭＳ Ｐゴシック" panose="020B0600070205080204" pitchFamily="34" charset="-128"/>
                <a:cs typeface="Calibri"/>
              </a:rPr>
              <a:t>Kohler, </a:t>
            </a:r>
            <a:r>
              <a:rPr lang="en-US" altLang="en-US" sz="1400" dirty="0" err="1">
                <a:solidFill>
                  <a:schemeClr val="tx1"/>
                </a:solidFill>
                <a:latin typeface="Calibri"/>
                <a:ea typeface="ＭＳ Ｐゴシック" panose="020B0600070205080204" pitchFamily="34" charset="-128"/>
                <a:cs typeface="Calibri"/>
              </a:rPr>
              <a:t>Gothberg</a:t>
            </a:r>
            <a:r>
              <a:rPr lang="en-US" altLang="en-US" sz="1400" dirty="0">
                <a:solidFill>
                  <a:schemeClr val="tx1"/>
                </a:solidFill>
                <a:latin typeface="Calibri"/>
                <a:ea typeface="ＭＳ Ｐゴシック" panose="020B0600070205080204" pitchFamily="34" charset="-128"/>
                <a:cs typeface="Calibri"/>
              </a:rPr>
              <a:t>, Fowler, &amp; Coyle, 2016, p. 3.</a:t>
            </a:r>
          </a:p>
        </p:txBody>
      </p:sp>
      <p:pic>
        <p:nvPicPr>
          <p:cNvPr id="51204" name="Picture 1"/>
          <p:cNvPicPr>
            <a:picLocks noChangeAspect="1"/>
          </p:cNvPicPr>
          <p:nvPr/>
        </p:nvPicPr>
        <p:blipFill rotWithShape="1">
          <a:blip r:embed="rId3">
            <a:extLst>
              <a:ext uri="{28A0092B-C50C-407E-A947-70E740481C1C}">
                <a14:useLocalDpi xmlns:a14="http://schemas.microsoft.com/office/drawing/2010/main" val="0"/>
              </a:ext>
            </a:extLst>
          </a:blip>
          <a:srcRect t="11587" b="2204"/>
          <a:stretch/>
        </p:blipFill>
        <p:spPr bwMode="auto">
          <a:xfrm>
            <a:off x="1812925" y="1628800"/>
            <a:ext cx="6896100" cy="3744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6227763" y="2924944"/>
            <a:ext cx="2305050" cy="1392237"/>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Explosion 2 5"/>
          <p:cNvSpPr/>
          <p:nvPr/>
        </p:nvSpPr>
        <p:spPr>
          <a:xfrm>
            <a:off x="6227763" y="4991693"/>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a:cs typeface="Calibri"/>
              </a:rPr>
              <a:t>Available Handout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92275" y="289015"/>
            <a:ext cx="6994525" cy="1143000"/>
          </a:xfrm>
        </p:spPr>
        <p:txBody>
          <a:bodyPr/>
          <a:lstStyle/>
          <a:p>
            <a:r>
              <a:rPr lang="en-US" altLang="en-US" sz="3600" dirty="0">
                <a:latin typeface="Calibri"/>
                <a:cs typeface="Calibri"/>
              </a:rPr>
              <a:t>Activity: Taxonomy and Program Structures </a:t>
            </a:r>
          </a:p>
        </p:txBody>
      </p:sp>
      <p:sp>
        <p:nvSpPr>
          <p:cNvPr id="53251" name="Content Placeholder 2"/>
          <p:cNvSpPr>
            <a:spLocks noGrp="1"/>
          </p:cNvSpPr>
          <p:nvPr>
            <p:ph idx="1"/>
          </p:nvPr>
        </p:nvSpPr>
        <p:spPr>
          <a:xfrm>
            <a:off x="1692275" y="1614577"/>
            <a:ext cx="6994525" cy="3629025"/>
          </a:xfrm>
        </p:spPr>
        <p:txBody>
          <a:bodyPr/>
          <a:lstStyle/>
          <a:p>
            <a:r>
              <a:rPr lang="en-US" altLang="en-US" sz="2800" dirty="0">
                <a:latin typeface="Calibri"/>
                <a:cs typeface="Calibri"/>
              </a:rPr>
              <a:t>Review </a:t>
            </a:r>
            <a:r>
              <a:rPr lang="en-US" altLang="en-US" sz="2800" i="1" dirty="0">
                <a:latin typeface="Calibri"/>
                <a:cs typeface="Calibri"/>
              </a:rPr>
              <a:t>Taxonomy for Transition Programming 2.0: Program Structures</a:t>
            </a:r>
            <a:r>
              <a:rPr lang="en-US" altLang="en-US" sz="2800" dirty="0">
                <a:latin typeface="Calibri"/>
                <a:cs typeface="Calibri"/>
              </a:rPr>
              <a:t>. </a:t>
            </a:r>
          </a:p>
          <a:p>
            <a:r>
              <a:rPr lang="en-US" altLang="en-US" sz="2800" dirty="0">
                <a:latin typeface="Calibri"/>
                <a:cs typeface="Calibri"/>
              </a:rPr>
              <a:t>In teams, identify the three activities in each column that should be considered first when embarking developing program structures to support transition. </a:t>
            </a:r>
          </a:p>
          <a:p>
            <a:r>
              <a:rPr lang="en-US" altLang="en-US" sz="2800" dirty="0">
                <a:latin typeface="Calibri"/>
                <a:cs typeface="Calibri"/>
              </a:rPr>
              <a:t>Explain your selections to the group. </a:t>
            </a:r>
          </a:p>
          <a:p>
            <a:endParaRPr lang="en-US" altLang="en-US" sz="2800" dirty="0">
              <a:latin typeface="Calibri"/>
              <a:cs typeface="Calibri"/>
            </a:endParaRPr>
          </a:p>
          <a:p>
            <a:endParaRPr lang="en-US" altLang="en-US" sz="28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ln>
            <a:miter lim="800000"/>
            <a:headEnd/>
            <a:tailEnd/>
          </a:ln>
        </p:spPr>
        <p:txBody>
          <a:bodyPr/>
          <a:lstStyle/>
          <a:p>
            <a:r>
              <a:rPr lang="en-US" sz="3600" dirty="0">
                <a:latin typeface="Calibri"/>
                <a:cs typeface="Calibri"/>
              </a:rPr>
              <a:t>Program Structures for Transition Planning</a:t>
            </a:r>
            <a:endParaRPr lang="en-US" altLang="en-US" sz="3600" dirty="0">
              <a:latin typeface="Calibri"/>
              <a:cs typeface="Calibri"/>
            </a:endParaRPr>
          </a:p>
        </p:txBody>
      </p:sp>
      <p:sp>
        <p:nvSpPr>
          <p:cNvPr id="55299" name="Content Placeholder 2"/>
          <p:cNvSpPr>
            <a:spLocks noGrp="1"/>
          </p:cNvSpPr>
          <p:nvPr>
            <p:ph idx="1"/>
          </p:nvPr>
        </p:nvSpPr>
        <p:spPr/>
        <p:txBody>
          <a:bodyPr/>
          <a:lstStyle/>
          <a:p>
            <a:r>
              <a:rPr lang="en-US" altLang="en-US" sz="2800" dirty="0">
                <a:latin typeface="Calibri"/>
                <a:cs typeface="Calibri"/>
              </a:rPr>
              <a:t>Infrastructures and systems related to stakeholder involvement and participation in stakeholder groups while providing in-school and post-school transition services for students with disabilities.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25551984"/>
              </p:ext>
            </p:extLst>
          </p:nvPr>
        </p:nvGraphicFramePr>
        <p:xfrm>
          <a:off x="1613309" y="1129734"/>
          <a:ext cx="7152456"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7347" name="TextBox 5"/>
          <p:cNvSpPr txBox="1">
            <a:spLocks noChangeArrowheads="1"/>
          </p:cNvSpPr>
          <p:nvPr/>
        </p:nvSpPr>
        <p:spPr bwMode="auto">
          <a:xfrm>
            <a:off x="2483768" y="6150549"/>
            <a:ext cx="563562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Morningstar &amp; </a:t>
            </a:r>
            <a:r>
              <a:rPr lang="en-US" altLang="en-US" sz="1400" dirty="0" err="1">
                <a:solidFill>
                  <a:schemeClr val="tx1"/>
                </a:solidFill>
                <a:latin typeface="Calibri"/>
                <a:cs typeface="Calibri"/>
              </a:rPr>
              <a:t>Mazzotti</a:t>
            </a:r>
            <a:r>
              <a:rPr lang="en-US" altLang="en-US" sz="1400" dirty="0">
                <a:solidFill>
                  <a:schemeClr val="tx1"/>
                </a:solidFill>
                <a:latin typeface="Calibri"/>
                <a:cs typeface="Calibri"/>
              </a:rPr>
              <a:t>, 2014, p. 21.</a:t>
            </a:r>
          </a:p>
        </p:txBody>
      </p:sp>
      <p:sp>
        <p:nvSpPr>
          <p:cNvPr id="57348" name="Title 1"/>
          <p:cNvSpPr>
            <a:spLocks noGrp="1"/>
          </p:cNvSpPr>
          <p:nvPr>
            <p:ph type="title"/>
          </p:nvPr>
        </p:nvSpPr>
        <p:spPr>
          <a:ln>
            <a:miter lim="800000"/>
            <a:headEnd/>
            <a:tailEnd/>
          </a:ln>
        </p:spPr>
        <p:txBody>
          <a:bodyPr/>
          <a:lstStyle/>
          <a:p>
            <a:r>
              <a:rPr lang="en-US" altLang="en-US" sz="3600" dirty="0">
                <a:latin typeface="Calibri"/>
                <a:cs typeface="Calibri"/>
              </a:rPr>
              <a:t>Components of Program Structures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861048"/>
            <a:ext cx="7772400" cy="1907927"/>
          </a:xfrm>
        </p:spPr>
        <p:txBody>
          <a:bodyPr/>
          <a:lstStyle/>
          <a:p>
            <a:pPr>
              <a:defRPr/>
            </a:pPr>
            <a:r>
              <a:rPr lang="en-US" cap="none" dirty="0">
                <a:latin typeface="Calibri"/>
                <a:cs typeface="Calibri"/>
              </a:rPr>
              <a:t>Essential Characteristics of Effective Transition Program Structures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itle 1"/>
          <p:cNvSpPr>
            <a:spLocks noGrp="1"/>
          </p:cNvSpPr>
          <p:nvPr>
            <p:ph type="title"/>
          </p:nvPr>
        </p:nvSpPr>
        <p:spPr>
          <a:xfrm>
            <a:off x="1692275" y="274638"/>
            <a:ext cx="6994525" cy="603504"/>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60420" name="TextBox 2"/>
          <p:cNvSpPr txBox="1">
            <a:spLocks noChangeArrowheads="1"/>
          </p:cNvSpPr>
          <p:nvPr/>
        </p:nvSpPr>
        <p:spPr bwMode="auto">
          <a:xfrm>
            <a:off x="3131840" y="6147842"/>
            <a:ext cx="504041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err="1">
                <a:solidFill>
                  <a:schemeClr val="tx1"/>
                </a:solidFill>
                <a:latin typeface="Calibri"/>
                <a:cs typeface="Calibri"/>
              </a:rPr>
              <a:t>Mazzotti</a:t>
            </a:r>
            <a:r>
              <a:rPr lang="en-US" altLang="en-US" sz="1400" dirty="0">
                <a:solidFill>
                  <a:schemeClr val="tx1"/>
                </a:solidFill>
                <a:latin typeface="Calibri"/>
                <a:cs typeface="Calibri"/>
              </a:rPr>
              <a:t> et al., 2015; Test et al., 2009.</a:t>
            </a:r>
          </a:p>
        </p:txBody>
      </p:sp>
      <p:pic>
        <p:nvPicPr>
          <p:cNvPr id="2" name="Picture 2" descr="A screenshot of a cell phone&#10;&#10;Description generated with very high confidence">
            <a:extLst>
              <a:ext uri="{FF2B5EF4-FFF2-40B4-BE49-F238E27FC236}">
                <a16:creationId xmlns:a16="http://schemas.microsoft.com/office/drawing/2014/main" id="{5502B846-94EA-4DED-A6A9-BF236EABB015}"/>
              </a:ext>
            </a:extLst>
          </p:cNvPr>
          <p:cNvPicPr>
            <a:picLocks noChangeAspect="1"/>
          </p:cNvPicPr>
          <p:nvPr/>
        </p:nvPicPr>
        <p:blipFill>
          <a:blip r:embed="rId3"/>
          <a:stretch>
            <a:fillRect/>
          </a:stretch>
        </p:blipFill>
        <p:spPr>
          <a:xfrm>
            <a:off x="1633268" y="1217263"/>
            <a:ext cx="7214557" cy="4596003"/>
          </a:xfrm>
          <a:prstGeom prst="rect">
            <a:avLst/>
          </a:prstGeom>
        </p:spPr>
      </p:pic>
      <p:sp>
        <p:nvSpPr>
          <p:cNvPr id="4" name="Rectangle 3">
            <a:extLst>
              <a:ext uri="{FF2B5EF4-FFF2-40B4-BE49-F238E27FC236}">
                <a16:creationId xmlns:a16="http://schemas.microsoft.com/office/drawing/2014/main" id="{15BA6EC5-C506-45E9-A16F-AE48781CCAA4}"/>
              </a:ext>
            </a:extLst>
          </p:cNvPr>
          <p:cNvSpPr/>
          <p:nvPr/>
        </p:nvSpPr>
        <p:spPr>
          <a:xfrm>
            <a:off x="1627518" y="1742536"/>
            <a:ext cx="7197304" cy="41119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6" name="Rectangle 5">
            <a:extLst>
              <a:ext uri="{FF2B5EF4-FFF2-40B4-BE49-F238E27FC236}">
                <a16:creationId xmlns:a16="http://schemas.microsoft.com/office/drawing/2014/main" id="{87CDFFC5-8F6C-4CB3-85DF-B71D5C91A640}"/>
              </a:ext>
            </a:extLst>
          </p:cNvPr>
          <p:cNvSpPr/>
          <p:nvPr/>
        </p:nvSpPr>
        <p:spPr>
          <a:xfrm>
            <a:off x="1627517" y="2159478"/>
            <a:ext cx="7197305" cy="42557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7" name="Rectangle 6">
            <a:extLst>
              <a:ext uri="{FF2B5EF4-FFF2-40B4-BE49-F238E27FC236}">
                <a16:creationId xmlns:a16="http://schemas.microsoft.com/office/drawing/2014/main" id="{F2A74BFA-E2EE-4093-A615-C04920EFB673}"/>
              </a:ext>
            </a:extLst>
          </p:cNvPr>
          <p:cNvSpPr/>
          <p:nvPr/>
        </p:nvSpPr>
        <p:spPr>
          <a:xfrm>
            <a:off x="1627516" y="3395931"/>
            <a:ext cx="7197305" cy="38243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Title 1"/>
          <p:cNvSpPr>
            <a:spLocks noGrp="1"/>
          </p:cNvSpPr>
          <p:nvPr>
            <p:ph type="title"/>
          </p:nvPr>
        </p:nvSpPr>
        <p:spPr>
          <a:xfrm>
            <a:off x="1692275" y="274638"/>
            <a:ext cx="6994525" cy="603504"/>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62469" name="TextBox 6"/>
          <p:cNvSpPr txBox="1">
            <a:spLocks noChangeArrowheads="1"/>
          </p:cNvSpPr>
          <p:nvPr/>
        </p:nvSpPr>
        <p:spPr bwMode="auto">
          <a:xfrm>
            <a:off x="3203848" y="6256377"/>
            <a:ext cx="503984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fr-FR" altLang="en-US" sz="1400" dirty="0" err="1">
                <a:solidFill>
                  <a:schemeClr val="tx1"/>
                </a:solidFill>
                <a:latin typeface="Calibri"/>
                <a:cs typeface="Calibri"/>
              </a:rPr>
              <a:t>Mazzotti</a:t>
            </a:r>
            <a:r>
              <a:rPr lang="fr-FR" altLang="en-US" sz="1400" dirty="0">
                <a:solidFill>
                  <a:schemeClr val="tx1"/>
                </a:solidFill>
                <a:latin typeface="Calibri"/>
                <a:cs typeface="Calibri"/>
              </a:rPr>
              <a:t> et al., 2015; Test et al., 2009.</a:t>
            </a:r>
          </a:p>
        </p:txBody>
      </p:sp>
      <p:pic>
        <p:nvPicPr>
          <p:cNvPr id="4" name="Picture 4" descr="A screenshot of a cell phone&#10;&#10;Description generated with very high confidence">
            <a:extLst>
              <a:ext uri="{FF2B5EF4-FFF2-40B4-BE49-F238E27FC236}">
                <a16:creationId xmlns:a16="http://schemas.microsoft.com/office/drawing/2014/main" id="{0E5A70DE-9DEF-4E16-BDF9-8E864952E98F}"/>
              </a:ext>
            </a:extLst>
          </p:cNvPr>
          <p:cNvPicPr>
            <a:picLocks noChangeAspect="1"/>
          </p:cNvPicPr>
          <p:nvPr/>
        </p:nvPicPr>
        <p:blipFill>
          <a:blip r:embed="rId3"/>
          <a:stretch>
            <a:fillRect/>
          </a:stretch>
        </p:blipFill>
        <p:spPr>
          <a:xfrm>
            <a:off x="1561381" y="1165370"/>
            <a:ext cx="7358331" cy="4052808"/>
          </a:xfrm>
          <a:prstGeom prst="rect">
            <a:avLst/>
          </a:prstGeom>
        </p:spPr>
      </p:pic>
      <p:sp>
        <p:nvSpPr>
          <p:cNvPr id="6" name="Rectangle 5">
            <a:extLst>
              <a:ext uri="{FF2B5EF4-FFF2-40B4-BE49-F238E27FC236}">
                <a16:creationId xmlns:a16="http://schemas.microsoft.com/office/drawing/2014/main" id="{0CC4335A-4E69-48B8-9747-331C9F1EB3A7}"/>
              </a:ext>
            </a:extLst>
          </p:cNvPr>
          <p:cNvSpPr/>
          <p:nvPr/>
        </p:nvSpPr>
        <p:spPr>
          <a:xfrm>
            <a:off x="1555630" y="2792083"/>
            <a:ext cx="7341079" cy="396816"/>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8" name="Rectangle 7">
            <a:extLst>
              <a:ext uri="{FF2B5EF4-FFF2-40B4-BE49-F238E27FC236}">
                <a16:creationId xmlns:a16="http://schemas.microsoft.com/office/drawing/2014/main" id="{FFEFC588-984A-4494-AB27-690518866FD8}"/>
              </a:ext>
            </a:extLst>
          </p:cNvPr>
          <p:cNvSpPr/>
          <p:nvPr/>
        </p:nvSpPr>
        <p:spPr>
          <a:xfrm>
            <a:off x="1555630" y="3194648"/>
            <a:ext cx="7341079" cy="42557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a:ln>
            <a:miter lim="800000"/>
            <a:headEnd/>
            <a:tailEnd/>
          </a:ln>
        </p:spPr>
        <p:txBody>
          <a:bodyPr/>
          <a:lstStyle/>
          <a:p>
            <a:r>
              <a:rPr lang="en-US" altLang="en-US" sz="3600" dirty="0">
                <a:latin typeface="Calibri"/>
                <a:cs typeface="Calibri"/>
              </a:rPr>
              <a:t>Program Structure Predictor: Career Awareness</a:t>
            </a:r>
          </a:p>
        </p:txBody>
      </p:sp>
      <p:sp>
        <p:nvSpPr>
          <p:cNvPr id="64515" name="Content Placeholder 4"/>
          <p:cNvSpPr>
            <a:spLocks noGrp="1"/>
          </p:cNvSpPr>
          <p:nvPr>
            <p:ph idx="1"/>
          </p:nvPr>
        </p:nvSpPr>
        <p:spPr/>
        <p:txBody>
          <a:bodyPr/>
          <a:lstStyle/>
          <a:p>
            <a:r>
              <a:rPr lang="en-US" altLang="en-US" dirty="0">
                <a:latin typeface="Calibri"/>
                <a:cs typeface="Calibri"/>
              </a:rPr>
              <a:t>Learning about opportunities, education, and skills needed in various occupational pathways to choose a career that matches one’s strengths and interests. </a:t>
            </a:r>
          </a:p>
        </p:txBody>
      </p:sp>
      <p:sp>
        <p:nvSpPr>
          <p:cNvPr id="64516" name="TextBox 5"/>
          <p:cNvSpPr txBox="1">
            <a:spLocks noChangeArrowheads="1"/>
          </p:cNvSpPr>
          <p:nvPr/>
        </p:nvSpPr>
        <p:spPr bwMode="auto">
          <a:xfrm>
            <a:off x="1403648" y="6093296"/>
            <a:ext cx="67851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Rowe, Alverson, Unruh, Fowler, Kellems, &amp; Test, 2015, pp 118.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ln>
            <a:miter lim="800000"/>
            <a:headEnd/>
            <a:tailEnd/>
          </a:ln>
        </p:spPr>
        <p:txBody>
          <a:bodyPr/>
          <a:lstStyle/>
          <a:p>
            <a:r>
              <a:rPr lang="en-US" altLang="en-US" sz="3200" dirty="0">
                <a:latin typeface="Calibri"/>
                <a:cs typeface="Calibri"/>
              </a:rPr>
              <a:t>Essential Program Characteristic:</a:t>
            </a:r>
            <a:br>
              <a:rPr lang="en-US" altLang="en-US" sz="3200" dirty="0">
                <a:latin typeface="Calibri"/>
                <a:cs typeface="Calibri"/>
              </a:rPr>
            </a:br>
            <a:r>
              <a:rPr lang="en-US" altLang="en-US" sz="3200" dirty="0">
                <a:latin typeface="Calibri"/>
                <a:cs typeface="Calibri"/>
              </a:rPr>
              <a:t>Career Awareness</a:t>
            </a:r>
          </a:p>
        </p:txBody>
      </p:sp>
      <p:sp>
        <p:nvSpPr>
          <p:cNvPr id="66563" name="Content Placeholder 2"/>
          <p:cNvSpPr>
            <a:spLocks noGrp="1"/>
          </p:cNvSpPr>
          <p:nvPr>
            <p:ph idx="1"/>
          </p:nvPr>
        </p:nvSpPr>
        <p:spPr/>
        <p:txBody>
          <a:bodyPr/>
          <a:lstStyle/>
          <a:p>
            <a:r>
              <a:rPr lang="en-US" altLang="en-US" sz="2800" dirty="0">
                <a:latin typeface="Calibri"/>
                <a:cs typeface="Calibri"/>
              </a:rPr>
              <a:t>School-wide comprehensive and systematic opportunities to learn about various careers.</a:t>
            </a:r>
          </a:p>
          <a:p>
            <a:r>
              <a:rPr lang="en-US" altLang="en-US" sz="2800" dirty="0">
                <a:latin typeface="Calibri"/>
                <a:cs typeface="Calibri"/>
              </a:rPr>
              <a:t>Embedded career awareness opportunities in the general curriculum. </a:t>
            </a:r>
          </a:p>
          <a:p>
            <a:r>
              <a:rPr lang="en-US" altLang="en-US" sz="2800" dirty="0">
                <a:latin typeface="Calibri"/>
                <a:cs typeface="Calibri"/>
              </a:rPr>
              <a:t>Systematic, age-appropriate student assessment of career awareness.</a:t>
            </a:r>
          </a:p>
        </p:txBody>
      </p:sp>
      <p:sp>
        <p:nvSpPr>
          <p:cNvPr id="66564" name="TextBox 3"/>
          <p:cNvSpPr txBox="1">
            <a:spLocks noChangeArrowheads="1"/>
          </p:cNvSpPr>
          <p:nvPr/>
        </p:nvSpPr>
        <p:spPr bwMode="auto">
          <a:xfrm>
            <a:off x="4499992" y="6093296"/>
            <a:ext cx="360057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NSTTAC &amp; NPSO, 2015.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83371-4DB6-4567-B1E5-28FD357DDF62}"/>
              </a:ext>
            </a:extLst>
          </p:cNvPr>
          <p:cNvSpPr>
            <a:spLocks noGrp="1"/>
          </p:cNvSpPr>
          <p:nvPr>
            <p:ph type="title"/>
          </p:nvPr>
        </p:nvSpPr>
        <p:spPr>
          <a:xfrm>
            <a:off x="1692275" y="274638"/>
            <a:ext cx="6994525" cy="1498178"/>
          </a:xfrm>
        </p:spPr>
        <p:txBody>
          <a:bodyPr/>
          <a:lstStyle/>
          <a:p>
            <a:r>
              <a:rPr lang="en-US" sz="3200" dirty="0">
                <a:latin typeface="Calibri"/>
                <a:cs typeface="Calibri"/>
              </a:rPr>
              <a:t>Career Awareness:</a:t>
            </a:r>
            <a:br>
              <a:rPr lang="en-US" sz="3200" dirty="0">
                <a:latin typeface="Calibri"/>
                <a:cs typeface="Calibri"/>
              </a:rPr>
            </a:br>
            <a:r>
              <a:rPr lang="en-US" sz="3200" dirty="0">
                <a:latin typeface="Calibri"/>
                <a:cs typeface="Calibri"/>
              </a:rPr>
              <a:t>EBPs to Support Implementation of the Predictor</a:t>
            </a:r>
          </a:p>
        </p:txBody>
      </p:sp>
      <p:sp>
        <p:nvSpPr>
          <p:cNvPr id="3" name="Content Placeholder 2">
            <a:extLst>
              <a:ext uri="{FF2B5EF4-FFF2-40B4-BE49-F238E27FC236}">
                <a16:creationId xmlns:a16="http://schemas.microsoft.com/office/drawing/2014/main" id="{86F1EFAA-30AA-4FE0-8B1D-6A101B70CED1}"/>
              </a:ext>
            </a:extLst>
          </p:cNvPr>
          <p:cNvSpPr>
            <a:spLocks noGrp="1"/>
          </p:cNvSpPr>
          <p:nvPr>
            <p:ph idx="1"/>
          </p:nvPr>
        </p:nvSpPr>
        <p:spPr>
          <a:xfrm>
            <a:off x="1692275" y="2060848"/>
            <a:ext cx="6994525" cy="3917057"/>
          </a:xfrm>
        </p:spPr>
        <p:txBody>
          <a:bodyPr/>
          <a:lstStyle/>
          <a:p>
            <a:r>
              <a:rPr lang="en-US" dirty="0">
                <a:latin typeface="Calibri"/>
                <a:cs typeface="Calibri"/>
              </a:rPr>
              <a:t>Career exploration services. </a:t>
            </a:r>
          </a:p>
          <a:p>
            <a:r>
              <a:rPr lang="en-US" dirty="0">
                <a:latin typeface="Calibri"/>
                <a:cs typeface="Calibri"/>
              </a:rPr>
              <a:t>Career academies.</a:t>
            </a:r>
          </a:p>
          <a:p>
            <a:r>
              <a:rPr lang="en-US" dirty="0">
                <a:latin typeface="Calibri"/>
                <a:cs typeface="Calibri"/>
              </a:rPr>
              <a:t>Career and technical education courses. </a:t>
            </a:r>
          </a:p>
          <a:p>
            <a:endParaRPr lang="en-US" dirty="0">
              <a:latin typeface="Calibri"/>
              <a:cs typeface="Calibri"/>
            </a:endParaRPr>
          </a:p>
          <a:p>
            <a:endParaRPr lang="en-US" dirty="0">
              <a:latin typeface="Calibri"/>
              <a:cs typeface="Calibri"/>
            </a:endParaRPr>
          </a:p>
        </p:txBody>
      </p:sp>
    </p:spTree>
    <p:extLst>
      <p:ext uri="{BB962C8B-B14F-4D97-AF65-F5344CB8AC3E}">
        <p14:creationId xmlns:p14="http://schemas.microsoft.com/office/powerpoint/2010/main" val="355315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22313" y="4005263"/>
            <a:ext cx="7772400" cy="1763712"/>
          </a:xfrm>
          <a:ln>
            <a:miter lim="800000"/>
            <a:headEnd/>
            <a:tailEnd/>
          </a:ln>
        </p:spPr>
        <p:txBody>
          <a:bodyPr anchor="ctr"/>
          <a:lstStyle/>
          <a:p>
            <a:pPr>
              <a:defRPr/>
            </a:pPr>
            <a:r>
              <a:rPr lang="en-US" altLang="en-US" sz="3600" cap="none" dirty="0">
                <a:latin typeface="Calibri"/>
                <a:ea typeface="+mj-ea"/>
                <a:cs typeface="Calibri"/>
              </a:rPr>
              <a:t>Part 2: Designing Effective Program Structures for Transition Planning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Title 1"/>
          <p:cNvSpPr>
            <a:spLocks noGrp="1"/>
          </p:cNvSpPr>
          <p:nvPr>
            <p:ph type="title"/>
          </p:nvPr>
        </p:nvSpPr>
        <p:spPr/>
        <p:txBody>
          <a:bodyPr/>
          <a:lstStyle/>
          <a:p>
            <a:r>
              <a:rPr lang="en-US" altLang="en-US" sz="3600" dirty="0">
                <a:latin typeface="Calibri"/>
                <a:cs typeface="Calibri"/>
              </a:rPr>
              <a:t>Program Structure Predictor: Community Experiences</a:t>
            </a:r>
          </a:p>
        </p:txBody>
      </p:sp>
      <p:sp>
        <p:nvSpPr>
          <p:cNvPr id="76802" name="Content Placeholder 6"/>
          <p:cNvSpPr>
            <a:spLocks noGrp="1"/>
          </p:cNvSpPr>
          <p:nvPr>
            <p:ph idx="1"/>
          </p:nvPr>
        </p:nvSpPr>
        <p:spPr/>
        <p:txBody>
          <a:bodyPr/>
          <a:lstStyle/>
          <a:p>
            <a:r>
              <a:rPr lang="en-US" altLang="en-US" dirty="0">
                <a:latin typeface="Calibri"/>
                <a:cs typeface="Calibri"/>
              </a:rPr>
              <a:t>Activities occurring </a:t>
            </a:r>
            <a:r>
              <a:rPr lang="en-US" altLang="en-US" b="1" dirty="0">
                <a:latin typeface="Calibri"/>
                <a:cs typeface="Calibri"/>
              </a:rPr>
              <a:t>outside</a:t>
            </a:r>
            <a:r>
              <a:rPr lang="en-US" altLang="en-US" dirty="0">
                <a:latin typeface="Calibri"/>
                <a:cs typeface="Calibri"/>
              </a:rPr>
              <a:t> of the school setting, </a:t>
            </a:r>
            <a:r>
              <a:rPr lang="en-US" altLang="en-US" b="1" dirty="0">
                <a:latin typeface="Calibri"/>
                <a:cs typeface="Calibri"/>
              </a:rPr>
              <a:t>supported with in-class instruction</a:t>
            </a:r>
            <a:r>
              <a:rPr lang="en-US" altLang="en-US" dirty="0">
                <a:latin typeface="Calibri"/>
                <a:cs typeface="Calibri"/>
              </a:rPr>
              <a:t>, where students apply academic, social, and/or general work behaviors and skills.  </a:t>
            </a:r>
          </a:p>
          <a:p>
            <a:endParaRPr lang="en-US" altLang="en-US" dirty="0">
              <a:latin typeface="Calibri"/>
              <a:cs typeface="Calibri"/>
            </a:endParaRPr>
          </a:p>
          <a:p>
            <a:endParaRPr lang="en-US" altLang="en-US" dirty="0">
              <a:latin typeface="Calibri"/>
              <a:cs typeface="Calibri"/>
            </a:endParaRPr>
          </a:p>
          <a:p>
            <a:endParaRPr lang="en-US" altLang="en-US" dirty="0">
              <a:latin typeface="Calibri"/>
              <a:cs typeface="Calibri"/>
            </a:endParaRPr>
          </a:p>
        </p:txBody>
      </p:sp>
      <p:sp>
        <p:nvSpPr>
          <p:cNvPr id="68612" name="Rectangle 4"/>
          <p:cNvSpPr>
            <a:spLocks noChangeArrowheads="1"/>
          </p:cNvSpPr>
          <p:nvPr/>
        </p:nvSpPr>
        <p:spPr bwMode="auto">
          <a:xfrm>
            <a:off x="4860032" y="6093296"/>
            <a:ext cx="32399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a:solidFill>
                  <a:schemeClr val="tx1"/>
                </a:solidFill>
                <a:latin typeface="Calibri"/>
                <a:cs typeface="Calibri"/>
              </a:rPr>
              <a:t>Rowe et al., 2015.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2"/>
          <p:cNvSpPr>
            <a:spLocks noGrp="1"/>
          </p:cNvSpPr>
          <p:nvPr>
            <p:ph type="title"/>
          </p:nvPr>
        </p:nvSpPr>
        <p:spPr>
          <a:ln>
            <a:miter lim="800000"/>
            <a:headEnd/>
            <a:tailEnd/>
          </a:ln>
        </p:spPr>
        <p:txBody>
          <a:bodyPr/>
          <a:lstStyle/>
          <a:p>
            <a:r>
              <a:rPr lang="en-US" altLang="en-US" sz="3000" dirty="0">
                <a:solidFill>
                  <a:schemeClr val="tx1"/>
                </a:solidFill>
                <a:latin typeface="Calibri"/>
                <a:cs typeface="Calibri"/>
              </a:rPr>
              <a:t>Essential Program Characteristics: </a:t>
            </a:r>
            <a:br>
              <a:rPr lang="en-US" altLang="en-US" sz="3000" dirty="0">
                <a:solidFill>
                  <a:schemeClr val="tx1"/>
                </a:solidFill>
                <a:latin typeface="Calibri"/>
                <a:cs typeface="Calibri"/>
              </a:rPr>
            </a:br>
            <a:r>
              <a:rPr lang="en-US" altLang="en-US" sz="3000" dirty="0">
                <a:solidFill>
                  <a:schemeClr val="tx1"/>
                </a:solidFill>
                <a:latin typeface="Calibri"/>
                <a:cs typeface="Calibri"/>
              </a:rPr>
              <a:t>Community Experiences</a:t>
            </a:r>
          </a:p>
        </p:txBody>
      </p:sp>
      <p:sp>
        <p:nvSpPr>
          <p:cNvPr id="70659" name="Content Placeholder 1"/>
          <p:cNvSpPr>
            <a:spLocks noGrp="1"/>
          </p:cNvSpPr>
          <p:nvPr>
            <p:ph idx="1"/>
          </p:nvPr>
        </p:nvSpPr>
        <p:spPr>
          <a:xfrm>
            <a:off x="1692275" y="1600200"/>
            <a:ext cx="6994525" cy="4333515"/>
          </a:xfrm>
        </p:spPr>
        <p:txBody>
          <a:bodyPr/>
          <a:lstStyle/>
          <a:p>
            <a:pPr>
              <a:spcAft>
                <a:spcPts val="600"/>
              </a:spcAft>
            </a:pPr>
            <a:r>
              <a:rPr lang="en-US" altLang="en-US" sz="2400" dirty="0">
                <a:latin typeface="Calibri"/>
                <a:cs typeface="Calibri"/>
              </a:rPr>
              <a:t>Sufficient resources.</a:t>
            </a:r>
          </a:p>
          <a:p>
            <a:pPr>
              <a:spcAft>
                <a:spcPts val="600"/>
              </a:spcAft>
            </a:pPr>
            <a:r>
              <a:rPr lang="en-US" altLang="en-US" sz="2400" dirty="0">
                <a:latin typeface="Calibri"/>
                <a:cs typeface="Calibri"/>
              </a:rPr>
              <a:t>Ecological assessments.</a:t>
            </a:r>
          </a:p>
          <a:p>
            <a:pPr>
              <a:spcAft>
                <a:spcPts val="600"/>
              </a:spcAft>
            </a:pPr>
            <a:r>
              <a:rPr lang="en-US" altLang="en-US" sz="2400" dirty="0">
                <a:latin typeface="Calibri"/>
                <a:cs typeface="Calibri"/>
              </a:rPr>
              <a:t>Instruction on skills needed to safely access community environments.</a:t>
            </a:r>
          </a:p>
          <a:p>
            <a:pPr>
              <a:spcAft>
                <a:spcPts val="600"/>
              </a:spcAft>
            </a:pPr>
            <a:r>
              <a:rPr lang="en-US" altLang="en-US" sz="2400" dirty="0">
                <a:latin typeface="Calibri"/>
                <a:cs typeface="Calibri"/>
              </a:rPr>
              <a:t>Community-based instruction.</a:t>
            </a:r>
          </a:p>
          <a:p>
            <a:pPr>
              <a:spcAft>
                <a:spcPts val="600"/>
              </a:spcAft>
            </a:pPr>
            <a:r>
              <a:rPr lang="en-US" altLang="en-US" sz="2400" dirty="0">
                <a:latin typeface="Calibri"/>
                <a:cs typeface="Calibri"/>
              </a:rPr>
              <a:t>Instruction on using public transportation.</a:t>
            </a:r>
          </a:p>
          <a:p>
            <a:pPr>
              <a:spcAft>
                <a:spcPts val="600"/>
              </a:spcAft>
            </a:pPr>
            <a:r>
              <a:rPr lang="en-US" altLang="en-US" sz="2400" dirty="0">
                <a:latin typeface="Calibri"/>
                <a:cs typeface="Calibri"/>
              </a:rPr>
              <a:t>Involvement of parent and adult service providers.</a:t>
            </a:r>
          </a:p>
          <a:p>
            <a:pPr>
              <a:spcAft>
                <a:spcPts val="600"/>
              </a:spcAft>
            </a:pPr>
            <a:r>
              <a:rPr lang="en-US" altLang="en-US" sz="2400" dirty="0">
                <a:latin typeface="Calibri"/>
                <a:cs typeface="Calibri"/>
              </a:rPr>
              <a:t>Family support for afterschool community experiences. </a:t>
            </a:r>
          </a:p>
        </p:txBody>
      </p:sp>
      <p:sp>
        <p:nvSpPr>
          <p:cNvPr id="70660" name="TextBox 3"/>
          <p:cNvSpPr txBox="1">
            <a:spLocks noChangeArrowheads="1"/>
          </p:cNvSpPr>
          <p:nvPr/>
        </p:nvSpPr>
        <p:spPr bwMode="auto">
          <a:xfrm>
            <a:off x="4427984" y="6093296"/>
            <a:ext cx="367258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NSTTAC &amp; NPSO, 2015.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692275" y="274638"/>
            <a:ext cx="6994525" cy="1455047"/>
          </a:xfrm>
        </p:spPr>
        <p:txBody>
          <a:bodyPr/>
          <a:lstStyle/>
          <a:p>
            <a:r>
              <a:rPr lang="en-US" altLang="en-US" sz="3200" dirty="0">
                <a:latin typeface="Calibri"/>
                <a:cs typeface="Calibri"/>
              </a:rPr>
              <a:t>Community-Based Instruction EBPs to Support Implementation of the Predictor</a:t>
            </a:r>
          </a:p>
        </p:txBody>
      </p:sp>
      <p:sp>
        <p:nvSpPr>
          <p:cNvPr id="72707" name="Content Placeholder 2"/>
          <p:cNvSpPr>
            <a:spLocks noGrp="1"/>
          </p:cNvSpPr>
          <p:nvPr>
            <p:ph idx="1"/>
          </p:nvPr>
        </p:nvSpPr>
        <p:spPr>
          <a:xfrm>
            <a:off x="1692275" y="1988840"/>
            <a:ext cx="6994525" cy="3499629"/>
          </a:xfrm>
        </p:spPr>
        <p:txBody>
          <a:bodyPr/>
          <a:lstStyle/>
          <a:p>
            <a:pPr marL="0" indent="0">
              <a:buNone/>
            </a:pPr>
            <a:r>
              <a:rPr lang="en-US" altLang="en-US" dirty="0">
                <a:latin typeface="Calibri"/>
                <a:cs typeface="Calibri"/>
              </a:rPr>
              <a:t>Using community-based instruction to teach</a:t>
            </a:r>
          </a:p>
          <a:p>
            <a:pPr lvl="1"/>
            <a:r>
              <a:rPr lang="en-US" altLang="en-US" dirty="0">
                <a:latin typeface="Calibri"/>
                <a:cs typeface="Calibri"/>
              </a:rPr>
              <a:t>Employment skills.</a:t>
            </a:r>
          </a:p>
          <a:p>
            <a:pPr lvl="1"/>
            <a:r>
              <a:rPr lang="en-US" altLang="en-US" dirty="0">
                <a:latin typeface="Calibri"/>
                <a:cs typeface="Calibri"/>
              </a:rPr>
              <a:t>Safety skills.</a:t>
            </a:r>
          </a:p>
          <a:p>
            <a:pPr lvl="1"/>
            <a:r>
              <a:rPr lang="en-US" altLang="en-US" dirty="0">
                <a:latin typeface="Calibri"/>
                <a:cs typeface="Calibri"/>
              </a:rPr>
              <a:t>Communication skills.</a:t>
            </a:r>
          </a:p>
          <a:p>
            <a:pPr lvl="1"/>
            <a:r>
              <a:rPr lang="en-US" altLang="en-US" dirty="0">
                <a:latin typeface="Calibri"/>
                <a:cs typeface="Calibri"/>
              </a:rPr>
              <a:t>Community integration skills.</a:t>
            </a:r>
          </a:p>
          <a:p>
            <a:pPr lvl="1"/>
            <a:r>
              <a:rPr lang="en-US" altLang="en-US" dirty="0">
                <a:latin typeface="Calibri"/>
                <a:cs typeface="Calibri"/>
              </a:rPr>
              <a:t>Cooking skills.</a:t>
            </a:r>
          </a:p>
          <a:p>
            <a:pPr lvl="1"/>
            <a:r>
              <a:rPr lang="en-US" altLang="en-US" dirty="0">
                <a:latin typeface="Calibri"/>
                <a:cs typeface="Calibri"/>
              </a:rPr>
              <a:t>Purchasing skills.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itle 1"/>
          <p:cNvSpPr>
            <a:spLocks noGrp="1"/>
          </p:cNvSpPr>
          <p:nvPr>
            <p:ph type="title"/>
          </p:nvPr>
        </p:nvSpPr>
        <p:spPr>
          <a:ln>
            <a:miter lim="800000"/>
            <a:headEnd/>
            <a:tailEnd/>
          </a:ln>
        </p:spPr>
        <p:txBody>
          <a:bodyPr/>
          <a:lstStyle/>
          <a:p>
            <a:r>
              <a:rPr lang="en-US" altLang="en-US" sz="3200" dirty="0">
                <a:solidFill>
                  <a:schemeClr val="tx1"/>
                </a:solidFill>
                <a:latin typeface="Calibri"/>
                <a:cs typeface="Calibri"/>
              </a:rPr>
              <a:t>Program Structure Predictor: </a:t>
            </a:r>
            <a:br>
              <a:rPr lang="en-US" altLang="en-US" sz="3200" dirty="0">
                <a:solidFill>
                  <a:schemeClr val="tx1"/>
                </a:solidFill>
                <a:latin typeface="Calibri"/>
                <a:cs typeface="Calibri"/>
              </a:rPr>
            </a:br>
            <a:r>
              <a:rPr lang="en-US" altLang="en-US" sz="3200" dirty="0">
                <a:solidFill>
                  <a:schemeClr val="tx1"/>
                </a:solidFill>
                <a:latin typeface="Calibri"/>
                <a:cs typeface="Calibri"/>
              </a:rPr>
              <a:t>Inclusion in General Education</a:t>
            </a:r>
          </a:p>
        </p:txBody>
      </p:sp>
      <p:sp>
        <p:nvSpPr>
          <p:cNvPr id="76802" name="Content Placeholder 6"/>
          <p:cNvSpPr>
            <a:spLocks noGrp="1"/>
          </p:cNvSpPr>
          <p:nvPr>
            <p:ph idx="1"/>
          </p:nvPr>
        </p:nvSpPr>
        <p:spPr/>
        <p:txBody>
          <a:bodyPr/>
          <a:lstStyle/>
          <a:p>
            <a:pPr marL="501650" indent="-457200">
              <a:defRPr/>
            </a:pPr>
            <a:r>
              <a:rPr lang="en-US" altLang="en-US" dirty="0">
                <a:latin typeface="Calibri"/>
                <a:cs typeface="Calibri"/>
              </a:rPr>
              <a:t>Activities occurring </a:t>
            </a:r>
            <a:r>
              <a:rPr lang="en-US" altLang="en-US" b="1" dirty="0">
                <a:latin typeface="Calibri"/>
                <a:cs typeface="Calibri"/>
              </a:rPr>
              <a:t>outside </a:t>
            </a:r>
            <a:r>
              <a:rPr lang="en-US" altLang="en-US" dirty="0">
                <a:latin typeface="Calibri"/>
                <a:cs typeface="Calibri"/>
              </a:rPr>
              <a:t>of the school setting, </a:t>
            </a:r>
            <a:r>
              <a:rPr lang="en-US" altLang="en-US" b="1" dirty="0">
                <a:latin typeface="Calibri"/>
                <a:cs typeface="Calibri"/>
              </a:rPr>
              <a:t>supported with in-class instruction</a:t>
            </a:r>
            <a:r>
              <a:rPr lang="en-US" altLang="en-US" dirty="0">
                <a:latin typeface="Calibri"/>
                <a:cs typeface="Calibri"/>
              </a:rPr>
              <a:t>, where students apply academic, social, and/or general work behaviors and skills.</a:t>
            </a:r>
          </a:p>
          <a:p>
            <a:pPr marL="44450" indent="0">
              <a:spcAft>
                <a:spcPts val="1200"/>
              </a:spcAft>
              <a:buFont typeface="Wingdings" panose="05000000000000000000" pitchFamily="2" charset="2"/>
              <a:buNone/>
              <a:defRPr/>
            </a:pPr>
            <a:endParaRPr lang="en-US" altLang="en-US" sz="2400" dirty="0">
              <a:latin typeface="Calibri"/>
              <a:cs typeface="Calibri"/>
            </a:endParaRPr>
          </a:p>
          <a:p>
            <a:pPr marL="44450" indent="0">
              <a:spcAft>
                <a:spcPts val="1200"/>
              </a:spcAft>
              <a:buFont typeface="Wingdings" panose="05000000000000000000" pitchFamily="2" charset="2"/>
              <a:buNone/>
              <a:defRPr/>
            </a:pPr>
            <a:endParaRPr lang="en-US" altLang="en-US" sz="2400" dirty="0">
              <a:latin typeface="Calibri"/>
              <a:cs typeface="Calibri"/>
            </a:endParaRPr>
          </a:p>
        </p:txBody>
      </p:sp>
      <p:sp>
        <p:nvSpPr>
          <p:cNvPr id="74757" name="Rectangle 4"/>
          <p:cNvSpPr>
            <a:spLocks noChangeArrowheads="1"/>
          </p:cNvSpPr>
          <p:nvPr/>
        </p:nvSpPr>
        <p:spPr bwMode="auto">
          <a:xfrm>
            <a:off x="4788024" y="6093296"/>
            <a:ext cx="32399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a:solidFill>
                  <a:schemeClr val="tx1"/>
                </a:solidFill>
                <a:latin typeface="Calibri"/>
                <a:cs typeface="Calibri"/>
              </a:rPr>
              <a:t>Rowe et al., 2015, pp 120.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ln>
            <a:miter lim="800000"/>
            <a:headEnd/>
            <a:tailEnd/>
          </a:ln>
        </p:spPr>
        <p:txBody>
          <a:bodyPr/>
          <a:lstStyle/>
          <a:p>
            <a:r>
              <a:rPr lang="en-US" altLang="en-US" sz="3200" dirty="0">
                <a:latin typeface="Calibri"/>
                <a:cs typeface="Calibri"/>
              </a:rPr>
              <a:t>Essential Program Characteristics: Inclusion in General Education</a:t>
            </a:r>
          </a:p>
        </p:txBody>
      </p:sp>
      <p:sp>
        <p:nvSpPr>
          <p:cNvPr id="76803" name="Content Placeholder 2"/>
          <p:cNvSpPr>
            <a:spLocks noGrp="1"/>
          </p:cNvSpPr>
          <p:nvPr>
            <p:ph idx="1"/>
          </p:nvPr>
        </p:nvSpPr>
        <p:spPr/>
        <p:txBody>
          <a:bodyPr/>
          <a:lstStyle/>
          <a:p>
            <a:r>
              <a:rPr lang="en-US" altLang="en-US" sz="2400" dirty="0">
                <a:latin typeface="Calibri"/>
                <a:cs typeface="Calibri"/>
              </a:rPr>
              <a:t>Administrative support. </a:t>
            </a:r>
          </a:p>
          <a:p>
            <a:r>
              <a:rPr lang="en-US" altLang="en-US" sz="2400" dirty="0">
                <a:latin typeface="Calibri"/>
                <a:cs typeface="Calibri"/>
              </a:rPr>
              <a:t>Evaluation of the effectiveness of inclusive programming. </a:t>
            </a:r>
          </a:p>
          <a:p>
            <a:r>
              <a:rPr lang="en-US" altLang="en-US" sz="2400" dirty="0">
                <a:latin typeface="Calibri"/>
                <a:cs typeface="Calibri"/>
              </a:rPr>
              <a:t>Inclusive atmosphere for including students with disabilities in general education. </a:t>
            </a:r>
          </a:p>
          <a:p>
            <a:r>
              <a:rPr lang="en-US" altLang="en-US" sz="2400" dirty="0">
                <a:latin typeface="Calibri"/>
                <a:cs typeface="Calibri"/>
              </a:rPr>
              <a:t>Professional development.</a:t>
            </a:r>
          </a:p>
          <a:p>
            <a:r>
              <a:rPr lang="en-US" altLang="en-US" sz="2400" dirty="0">
                <a:latin typeface="Calibri"/>
                <a:cs typeface="Calibri"/>
              </a:rPr>
              <a:t>Active student engagement. </a:t>
            </a:r>
          </a:p>
        </p:txBody>
      </p:sp>
      <p:sp>
        <p:nvSpPr>
          <p:cNvPr id="76804" name="TextBox 3"/>
          <p:cNvSpPr txBox="1">
            <a:spLocks noChangeArrowheads="1"/>
          </p:cNvSpPr>
          <p:nvPr/>
        </p:nvSpPr>
        <p:spPr bwMode="auto">
          <a:xfrm>
            <a:off x="4355976" y="6093296"/>
            <a:ext cx="367258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NSTTAC &amp; NPSO, 2015.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692275" y="274638"/>
            <a:ext cx="6994525" cy="1498178"/>
          </a:xfrm>
        </p:spPr>
        <p:txBody>
          <a:bodyPr/>
          <a:lstStyle/>
          <a:p>
            <a:r>
              <a:rPr lang="en-US" altLang="en-US" sz="3200" dirty="0">
                <a:latin typeface="Calibri"/>
                <a:cs typeface="Calibri"/>
              </a:rPr>
              <a:t>Inclusion in General Education:</a:t>
            </a:r>
            <a:br>
              <a:rPr lang="en-US" altLang="en-US" sz="3200" dirty="0">
                <a:latin typeface="Calibri"/>
                <a:cs typeface="Calibri"/>
              </a:rPr>
            </a:br>
            <a:r>
              <a:rPr lang="en-US" altLang="en-US" sz="3200" dirty="0">
                <a:latin typeface="Calibri"/>
                <a:cs typeface="Calibri"/>
              </a:rPr>
              <a:t>EBPs to Support Implementation of the Predictor</a:t>
            </a:r>
          </a:p>
        </p:txBody>
      </p:sp>
      <p:sp>
        <p:nvSpPr>
          <p:cNvPr id="72707" name="Content Placeholder 2"/>
          <p:cNvSpPr>
            <a:spLocks noGrp="1"/>
          </p:cNvSpPr>
          <p:nvPr>
            <p:ph idx="1"/>
          </p:nvPr>
        </p:nvSpPr>
        <p:spPr>
          <a:xfrm>
            <a:off x="1692275" y="1988840"/>
            <a:ext cx="6994525" cy="3629025"/>
          </a:xfrm>
        </p:spPr>
        <p:txBody>
          <a:bodyPr/>
          <a:lstStyle/>
          <a:p>
            <a:pPr lvl="0"/>
            <a:r>
              <a:rPr lang="en-US" altLang="en-US" sz="2400" dirty="0">
                <a:latin typeface="Calibri"/>
                <a:cs typeface="Calibri"/>
              </a:rPr>
              <a:t>Graphic organizers.</a:t>
            </a:r>
          </a:p>
          <a:p>
            <a:pPr lvl="0"/>
            <a:r>
              <a:rPr lang="en-US" altLang="en-US" sz="2400" dirty="0">
                <a:latin typeface="Calibri"/>
                <a:cs typeface="Calibri"/>
              </a:rPr>
              <a:t>Anchored instruction in math.</a:t>
            </a:r>
          </a:p>
          <a:p>
            <a:pPr lvl="0"/>
            <a:r>
              <a:rPr lang="en-US" altLang="en-US" sz="2400" dirty="0">
                <a:latin typeface="Calibri"/>
                <a:cs typeface="Calibri"/>
              </a:rPr>
              <a:t>Mnemonics to support learning.</a:t>
            </a:r>
          </a:p>
          <a:p>
            <a:r>
              <a:rPr lang="en-US" altLang="en-US" sz="2400" dirty="0">
                <a:latin typeface="Calibri"/>
                <a:cs typeface="Calibri"/>
              </a:rPr>
              <a:t>Peer-mediated embedded instruction. </a:t>
            </a:r>
          </a:p>
          <a:p>
            <a:pPr lvl="0"/>
            <a:r>
              <a:rPr lang="en-US" altLang="en-US" sz="2400" dirty="0">
                <a:latin typeface="Calibri"/>
                <a:cs typeface="Calibri"/>
              </a:rPr>
              <a:t>Strategy instruction.</a:t>
            </a:r>
          </a:p>
          <a:p>
            <a:pPr lvl="0"/>
            <a:r>
              <a:rPr lang="en-US" altLang="en-US" sz="2400" dirty="0">
                <a:latin typeface="Calibri"/>
                <a:cs typeface="Calibri"/>
              </a:rPr>
              <a:t>Technology to support instruction.</a:t>
            </a:r>
          </a:p>
          <a:p>
            <a:pPr lvl="0"/>
            <a:endParaRPr lang="en-US" altLang="en-US" sz="2400" dirty="0">
              <a:latin typeface="Calibri"/>
              <a:cs typeface="Calibri"/>
            </a:endParaRPr>
          </a:p>
          <a:p>
            <a:pPr marL="0" indent="0">
              <a:buNone/>
            </a:pPr>
            <a:endParaRPr lang="en-US" altLang="en-US" dirty="0">
              <a:latin typeface="Calibri"/>
              <a:cs typeface="Calibri"/>
            </a:endParaRPr>
          </a:p>
        </p:txBody>
      </p:sp>
    </p:spTree>
    <p:extLst>
      <p:ext uri="{BB962C8B-B14F-4D97-AF65-F5344CB8AC3E}">
        <p14:creationId xmlns:p14="http://schemas.microsoft.com/office/powerpoint/2010/main" val="776262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z="3600" dirty="0">
                <a:latin typeface="Calibri"/>
                <a:cs typeface="Calibri"/>
              </a:rPr>
              <a:t>Program Structure Predictor: Student Support </a:t>
            </a:r>
          </a:p>
        </p:txBody>
      </p:sp>
      <p:sp>
        <p:nvSpPr>
          <p:cNvPr id="78851" name="Content Placeholder 2"/>
          <p:cNvSpPr>
            <a:spLocks noGrp="1"/>
          </p:cNvSpPr>
          <p:nvPr>
            <p:ph idx="1"/>
          </p:nvPr>
        </p:nvSpPr>
        <p:spPr/>
        <p:txBody>
          <a:bodyPr/>
          <a:lstStyle/>
          <a:p>
            <a:r>
              <a:rPr lang="en-US" altLang="en-US" sz="2800" dirty="0">
                <a:latin typeface="Calibri"/>
                <a:cs typeface="Calibri"/>
              </a:rPr>
              <a:t>Network of people (e.g., family, friends, educators, adult service providers) who provide services and resources in multiple environments to prepare students to obtain their annual transition and postsecondary goals aligned with their preferences, interests, and needs. </a:t>
            </a:r>
          </a:p>
          <a:p>
            <a:endParaRPr lang="en-US" altLang="en-US" sz="2800" dirty="0">
              <a:latin typeface="Calibri"/>
              <a:cs typeface="Calibri"/>
            </a:endParaRPr>
          </a:p>
        </p:txBody>
      </p:sp>
      <p:sp>
        <p:nvSpPr>
          <p:cNvPr id="78852" name="Rectangle 4"/>
          <p:cNvSpPr>
            <a:spLocks noChangeArrowheads="1"/>
          </p:cNvSpPr>
          <p:nvPr/>
        </p:nvSpPr>
        <p:spPr bwMode="auto">
          <a:xfrm>
            <a:off x="4788024" y="6093296"/>
            <a:ext cx="32399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a:solidFill>
                  <a:schemeClr val="tx1"/>
                </a:solidFill>
                <a:latin typeface="Calibri"/>
                <a:cs typeface="Calibri"/>
              </a:rPr>
              <a:t>Rowe et al., 2015, pp 123.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z="3200" dirty="0">
                <a:latin typeface="Calibri"/>
                <a:cs typeface="Calibri"/>
              </a:rPr>
              <a:t>Essential Program Characteristics: Student Suppo</a:t>
            </a:r>
            <a:r>
              <a:rPr lang="en-US" altLang="en-US" sz="3400" dirty="0">
                <a:latin typeface="Calibri"/>
                <a:cs typeface="Calibri"/>
              </a:rPr>
              <a:t>rt</a:t>
            </a:r>
          </a:p>
        </p:txBody>
      </p:sp>
      <p:sp>
        <p:nvSpPr>
          <p:cNvPr id="4" name="Content Placeholder 3"/>
          <p:cNvSpPr>
            <a:spLocks noGrp="1"/>
          </p:cNvSpPr>
          <p:nvPr>
            <p:ph idx="1"/>
          </p:nvPr>
        </p:nvSpPr>
        <p:spPr/>
        <p:txBody>
          <a:bodyPr/>
          <a:lstStyle/>
          <a:p>
            <a:r>
              <a:rPr lang="en-US" sz="2800" dirty="0">
                <a:latin typeface="Calibri"/>
                <a:cs typeface="Calibri"/>
              </a:rPr>
              <a:t>System of community networks.</a:t>
            </a:r>
          </a:p>
          <a:p>
            <a:r>
              <a:rPr lang="en-US" sz="2800" dirty="0">
                <a:latin typeface="Calibri"/>
                <a:cs typeface="Calibri"/>
              </a:rPr>
              <a:t>System of linking students to resources, post-school support, and mentors.</a:t>
            </a:r>
          </a:p>
          <a:p>
            <a:r>
              <a:rPr lang="en-US" sz="2800" dirty="0">
                <a:latin typeface="Calibri"/>
                <a:cs typeface="Calibri"/>
              </a:rPr>
              <a:t>Opportunities for meaningful engagement.</a:t>
            </a:r>
          </a:p>
          <a:p>
            <a:endParaRPr lang="en-US" sz="2800" dirty="0">
              <a:latin typeface="Calibri"/>
              <a:cs typeface="Calibri"/>
            </a:endParaRPr>
          </a:p>
        </p:txBody>
      </p:sp>
      <p:sp>
        <p:nvSpPr>
          <p:cNvPr id="80900" name="TextBox 5"/>
          <p:cNvSpPr txBox="1">
            <a:spLocks noChangeArrowheads="1"/>
          </p:cNvSpPr>
          <p:nvPr/>
        </p:nvSpPr>
        <p:spPr bwMode="auto">
          <a:xfrm>
            <a:off x="4427984" y="6093296"/>
            <a:ext cx="360057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NSTTAC &amp; NPSO, 2015.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692275" y="274638"/>
            <a:ext cx="6994525" cy="1498178"/>
          </a:xfrm>
        </p:spPr>
        <p:txBody>
          <a:bodyPr/>
          <a:lstStyle/>
          <a:p>
            <a:r>
              <a:rPr lang="en-US" altLang="en-US" sz="3200" dirty="0">
                <a:latin typeface="Calibri"/>
                <a:cs typeface="Calibri"/>
              </a:rPr>
              <a:t>Student Supports:</a:t>
            </a:r>
            <a:br>
              <a:rPr lang="en-US" altLang="en-US" sz="3200" dirty="0">
                <a:latin typeface="Calibri"/>
                <a:cs typeface="Calibri"/>
              </a:rPr>
            </a:br>
            <a:r>
              <a:rPr lang="en-US" altLang="en-US" sz="3200" dirty="0">
                <a:latin typeface="Calibri"/>
                <a:cs typeface="Calibri"/>
              </a:rPr>
              <a:t>EBPs to Support Implementation of the Predictor</a:t>
            </a:r>
          </a:p>
        </p:txBody>
      </p:sp>
      <p:sp>
        <p:nvSpPr>
          <p:cNvPr id="72707" name="Content Placeholder 2"/>
          <p:cNvSpPr>
            <a:spLocks noGrp="1"/>
          </p:cNvSpPr>
          <p:nvPr>
            <p:ph idx="1"/>
          </p:nvPr>
        </p:nvSpPr>
        <p:spPr>
          <a:xfrm>
            <a:off x="1692275" y="1988840"/>
            <a:ext cx="6994525" cy="3629025"/>
          </a:xfrm>
        </p:spPr>
        <p:txBody>
          <a:bodyPr/>
          <a:lstStyle/>
          <a:p>
            <a:pPr lvl="0"/>
            <a:r>
              <a:rPr lang="en-US" altLang="en-US" sz="2400" dirty="0">
                <a:latin typeface="Calibri"/>
                <a:cs typeface="Calibri"/>
              </a:rPr>
              <a:t>Check and Connect.</a:t>
            </a:r>
          </a:p>
          <a:p>
            <a:pPr lvl="0"/>
            <a:r>
              <a:rPr lang="en-US" altLang="en-US" sz="2400" dirty="0">
                <a:latin typeface="Calibri"/>
                <a:cs typeface="Calibri"/>
              </a:rPr>
              <a:t>Integrated Students Supports (ISS). </a:t>
            </a:r>
          </a:p>
          <a:p>
            <a:pPr lvl="0"/>
            <a:endParaRPr lang="en-US" altLang="en-US" sz="2400" dirty="0">
              <a:latin typeface="Calibri"/>
              <a:cs typeface="Calibri"/>
            </a:endParaRPr>
          </a:p>
          <a:p>
            <a:pPr marL="0" indent="0">
              <a:buNone/>
            </a:pPr>
            <a:endParaRPr lang="en-US" altLang="en-US" dirty="0">
              <a:latin typeface="Calibri"/>
              <a:cs typeface="Calibri"/>
            </a:endParaRPr>
          </a:p>
        </p:txBody>
      </p:sp>
    </p:spTree>
    <p:extLst>
      <p:ext uri="{BB962C8B-B14F-4D97-AF65-F5344CB8AC3E}">
        <p14:creationId xmlns:p14="http://schemas.microsoft.com/office/powerpoint/2010/main" val="329578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ln>
            <a:miter lim="800000"/>
            <a:headEnd/>
            <a:tailEnd/>
          </a:ln>
        </p:spPr>
        <p:txBody>
          <a:bodyPr/>
          <a:lstStyle/>
          <a:p>
            <a:r>
              <a:rPr lang="en-US" altLang="en-US" sz="3600" dirty="0">
                <a:latin typeface="Calibri"/>
                <a:cs typeface="Calibri"/>
              </a:rPr>
              <a:t>Program Structure Predictor: Transition Program</a:t>
            </a:r>
          </a:p>
        </p:txBody>
      </p:sp>
      <p:sp>
        <p:nvSpPr>
          <p:cNvPr id="82947" name="Content Placeholder 2"/>
          <p:cNvSpPr>
            <a:spLocks noGrp="1"/>
          </p:cNvSpPr>
          <p:nvPr>
            <p:ph idx="1"/>
          </p:nvPr>
        </p:nvSpPr>
        <p:spPr/>
        <p:txBody>
          <a:bodyPr/>
          <a:lstStyle/>
          <a:p>
            <a:r>
              <a:rPr lang="en-US" altLang="en-US" sz="2800" dirty="0">
                <a:latin typeface="Calibri"/>
                <a:cs typeface="Calibri"/>
              </a:rPr>
              <a:t>Prepares students to move from secondary settings (e.g., middle school/high school) to adult life, utilizing comprehensive transition planning and education that creates individualized opportunities, services, and supports to help students achieve their post-school goals in education/training, employment, and independent living. </a:t>
            </a:r>
          </a:p>
          <a:p>
            <a:endParaRPr lang="en-US" altLang="en-US" sz="2800" dirty="0">
              <a:latin typeface="Calibri"/>
              <a:cs typeface="Calibri"/>
            </a:endParaRPr>
          </a:p>
        </p:txBody>
      </p:sp>
      <p:sp>
        <p:nvSpPr>
          <p:cNvPr id="82948" name="Rectangle 4"/>
          <p:cNvSpPr>
            <a:spLocks noChangeArrowheads="1"/>
          </p:cNvSpPr>
          <p:nvPr/>
        </p:nvSpPr>
        <p:spPr bwMode="auto">
          <a:xfrm>
            <a:off x="4716016" y="6093296"/>
            <a:ext cx="331197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a:solidFill>
                  <a:schemeClr val="tx1"/>
                </a:solidFill>
                <a:latin typeface="Calibri"/>
                <a:cs typeface="Calibri"/>
              </a:rPr>
              <a:t>Rowe et al., 2015, pp 123.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ln>
            <a:miter lim="800000"/>
            <a:headEnd/>
            <a:tailEnd/>
          </a:ln>
        </p:spPr>
        <p:txBody>
          <a:bodyPr/>
          <a:lstStyle/>
          <a:p>
            <a:r>
              <a:rPr lang="en-US" altLang="en-US" sz="3600" dirty="0">
                <a:latin typeface="Calibri"/>
                <a:cs typeface="Calibri"/>
              </a:rPr>
              <a:t>Objectives</a:t>
            </a:r>
          </a:p>
        </p:txBody>
      </p:sp>
      <p:sp>
        <p:nvSpPr>
          <p:cNvPr id="20483" name="Content Placeholder 2"/>
          <p:cNvSpPr>
            <a:spLocks noGrp="1"/>
          </p:cNvSpPr>
          <p:nvPr>
            <p:ph idx="1"/>
          </p:nvPr>
        </p:nvSpPr>
        <p:spPr>
          <a:xfrm>
            <a:off x="1692275" y="1628775"/>
            <a:ext cx="6994525" cy="4321175"/>
          </a:xfrm>
        </p:spPr>
        <p:txBody>
          <a:bodyPr/>
          <a:lstStyle/>
          <a:p>
            <a:r>
              <a:rPr lang="en-US" altLang="en-US" sz="2600" dirty="0">
                <a:latin typeface="Calibri"/>
                <a:cs typeface="Calibri"/>
              </a:rPr>
              <a:t>Explain the difference between evidence-based practices (EBPs) and predictors of post-school outcomes.</a:t>
            </a:r>
          </a:p>
          <a:p>
            <a:r>
              <a:rPr lang="en-US" altLang="en-US" sz="2600" dirty="0">
                <a:latin typeface="Calibri"/>
                <a:cs typeface="Calibri"/>
              </a:rPr>
              <a:t>Identify essential characteristics of effective program structures for transition planning.</a:t>
            </a:r>
          </a:p>
          <a:p>
            <a:endParaRPr lang="en-US" altLang="en-US" sz="2600" dirty="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ln>
            <a:miter lim="800000"/>
            <a:headEnd/>
            <a:tailEnd/>
          </a:ln>
        </p:spPr>
        <p:txBody>
          <a:bodyPr/>
          <a:lstStyle/>
          <a:p>
            <a:r>
              <a:rPr lang="en-US" altLang="en-US" sz="3200" dirty="0">
                <a:latin typeface="Calibri"/>
                <a:cs typeface="Calibri"/>
              </a:rPr>
              <a:t>Essential Program Characteristics: Transition Program </a:t>
            </a:r>
          </a:p>
        </p:txBody>
      </p:sp>
      <p:sp>
        <p:nvSpPr>
          <p:cNvPr id="84995" name="Content Placeholder 3"/>
          <p:cNvSpPr>
            <a:spLocks noGrp="1"/>
          </p:cNvSpPr>
          <p:nvPr>
            <p:ph idx="1"/>
          </p:nvPr>
        </p:nvSpPr>
        <p:spPr/>
        <p:txBody>
          <a:bodyPr/>
          <a:lstStyle/>
          <a:p>
            <a:r>
              <a:rPr lang="en-US" altLang="en-US" sz="2400" dirty="0">
                <a:latin typeface="Calibri"/>
                <a:cs typeface="Calibri"/>
              </a:rPr>
              <a:t>Systems-level infrastructure. </a:t>
            </a:r>
          </a:p>
          <a:p>
            <a:r>
              <a:rPr lang="en-US" altLang="en-US" sz="2400" dirty="0">
                <a:latin typeface="Calibri"/>
                <a:cs typeface="Calibri"/>
              </a:rPr>
              <a:t>Integrated instruction in all areas of independent living. </a:t>
            </a:r>
          </a:p>
          <a:p>
            <a:r>
              <a:rPr lang="en-US" altLang="en-US" sz="2400" dirty="0">
                <a:latin typeface="Calibri"/>
                <a:cs typeface="Calibri"/>
              </a:rPr>
              <a:t>Instruction and training in natural environments.</a:t>
            </a:r>
          </a:p>
          <a:p>
            <a:r>
              <a:rPr lang="en-US" altLang="en-US" sz="2400" dirty="0">
                <a:latin typeface="Calibri"/>
                <a:cs typeface="Calibri"/>
              </a:rPr>
              <a:t>Opportunities for engagement with non-disabled peers in the school and community.</a:t>
            </a:r>
          </a:p>
          <a:p>
            <a:r>
              <a:rPr lang="en-US" altLang="en-US" sz="2400" dirty="0">
                <a:latin typeface="Calibri"/>
                <a:cs typeface="Calibri"/>
              </a:rPr>
              <a:t>Multiple strength-based assessments across multiple domains at different points in time.</a:t>
            </a:r>
          </a:p>
          <a:p>
            <a:r>
              <a:rPr lang="en-US" altLang="en-US" sz="2400" dirty="0">
                <a:latin typeface="Calibri"/>
                <a:cs typeface="Calibri"/>
              </a:rPr>
              <a:t>Family training and resources. </a:t>
            </a:r>
          </a:p>
          <a:p>
            <a:r>
              <a:rPr lang="en-US" altLang="en-US" sz="2400" dirty="0">
                <a:latin typeface="Calibri"/>
                <a:cs typeface="Calibri"/>
              </a:rPr>
              <a:t>Ongoing program evaluation. </a:t>
            </a:r>
          </a:p>
        </p:txBody>
      </p:sp>
      <p:sp>
        <p:nvSpPr>
          <p:cNvPr id="84996" name="TextBox 4"/>
          <p:cNvSpPr txBox="1">
            <a:spLocks noChangeArrowheads="1"/>
          </p:cNvSpPr>
          <p:nvPr/>
        </p:nvSpPr>
        <p:spPr bwMode="auto">
          <a:xfrm>
            <a:off x="4427984" y="6093296"/>
            <a:ext cx="367201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a:spcBef>
                <a:spcPct val="0"/>
              </a:spcBef>
              <a:buFontTx/>
              <a:buNone/>
            </a:pPr>
            <a:r>
              <a:rPr lang="en-US" altLang="en-US" sz="1400" dirty="0">
                <a:solidFill>
                  <a:schemeClr val="tx1"/>
                </a:solidFill>
                <a:latin typeface="Calibri"/>
                <a:cs typeface="Calibri"/>
              </a:rPr>
              <a:t>NSTTAC &amp; NPSO, 2015.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ln>
            <a:miter lim="800000"/>
            <a:headEnd/>
            <a:tailEnd/>
          </a:ln>
        </p:spPr>
        <p:txBody>
          <a:bodyPr/>
          <a:lstStyle/>
          <a:p>
            <a:r>
              <a:rPr lang="en-US" altLang="en-US" sz="3600" dirty="0">
                <a:latin typeface="Calibri"/>
                <a:cs typeface="Calibri"/>
              </a:rPr>
              <a:t>Optional Activity: Identifying Transition Program Structures</a:t>
            </a:r>
          </a:p>
        </p:txBody>
      </p:sp>
      <p:sp>
        <p:nvSpPr>
          <p:cNvPr id="87043" name="Content Placeholder 2"/>
          <p:cNvSpPr>
            <a:spLocks noGrp="1"/>
          </p:cNvSpPr>
          <p:nvPr>
            <p:ph idx="1"/>
          </p:nvPr>
        </p:nvSpPr>
        <p:spPr/>
        <p:txBody>
          <a:bodyPr/>
          <a:lstStyle/>
          <a:p>
            <a:r>
              <a:rPr lang="en-US" altLang="en-US" sz="2800" dirty="0">
                <a:latin typeface="Calibri"/>
                <a:cs typeface="Calibri"/>
              </a:rPr>
              <a:t>Handout: </a:t>
            </a:r>
            <a:r>
              <a:rPr lang="en-US" altLang="en-US" sz="2800" i="1" dirty="0">
                <a:latin typeface="Calibri"/>
                <a:cs typeface="Calibri"/>
              </a:rPr>
              <a:t>Predictor Implementation School/District Self-Assessment</a:t>
            </a:r>
          </a:p>
          <a:p>
            <a:r>
              <a:rPr lang="en-US" altLang="en-US" sz="2800" dirty="0">
                <a:latin typeface="Calibri"/>
                <a:cs typeface="Calibri"/>
              </a:rPr>
              <a:t>In small groups, complete the following; identify examples of essential transition program characteristics:</a:t>
            </a:r>
          </a:p>
          <a:p>
            <a:pPr lvl="1"/>
            <a:r>
              <a:rPr lang="en-US" altLang="en-US" sz="2400" dirty="0">
                <a:latin typeface="Calibri"/>
                <a:ea typeface="Arial" panose="020B0604020202020204" pitchFamily="34" charset="0"/>
                <a:cs typeface="Calibri"/>
              </a:rPr>
              <a:t>Option 1: Review current school program.</a:t>
            </a:r>
          </a:p>
          <a:p>
            <a:pPr lvl="1"/>
            <a:r>
              <a:rPr lang="en-US" altLang="en-US" sz="2400" dirty="0">
                <a:latin typeface="Calibri"/>
                <a:ea typeface="Arial" panose="020B0604020202020204" pitchFamily="34" charset="0"/>
                <a:cs typeface="Calibri"/>
              </a:rPr>
              <a:t>Option 2: Review video of transition program.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defRPr/>
            </a:pPr>
            <a:r>
              <a:rPr lang="en-US" sz="3600" cap="none" dirty="0">
                <a:latin typeface="Calibri"/>
                <a:ea typeface="MS PGothic" panose="020B0600070205080204" pitchFamily="34" charset="-128"/>
                <a:cs typeface="Calibri"/>
              </a:rPr>
              <a:t>Closing</a:t>
            </a:r>
            <a:r>
              <a:rPr lang="en-US" cap="none" dirty="0">
                <a:latin typeface="Calibri"/>
                <a:ea typeface="MS PGothic" panose="020B0600070205080204" pitchFamily="34" charset="-128"/>
                <a:cs typeface="Calibri"/>
              </a:rPr>
              <a:t> </a:t>
            </a:r>
            <a:endParaRPr lang="en-US" dirty="0">
              <a:latin typeface="Calibri"/>
              <a:ea typeface="MS PGothic" panose="020B0600070205080204" pitchFamily="34" charset="-128"/>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sz="3200" dirty="0">
                <a:solidFill>
                  <a:schemeClr val="tx2"/>
                </a:solidFill>
                <a:latin typeface="Calibri"/>
                <a:cs typeface="Calibri"/>
              </a:rPr>
              <a:t>Case Study: Program Structures and Transition Services</a:t>
            </a:r>
            <a:endParaRPr lang="en-US" dirty="0">
              <a:latin typeface="Calibri"/>
              <a:cs typeface="Calibri"/>
            </a:endParaRPr>
          </a:p>
        </p:txBody>
      </p:sp>
      <p:sp>
        <p:nvSpPr>
          <p:cNvPr id="90114" name="Content Placeholder 2"/>
          <p:cNvSpPr>
            <a:spLocks noGrp="1"/>
          </p:cNvSpPr>
          <p:nvPr>
            <p:ph idx="1"/>
          </p:nvPr>
        </p:nvSpPr>
        <p:spPr/>
        <p:txBody>
          <a:bodyPr/>
          <a:lstStyle/>
          <a:p>
            <a:r>
              <a:rPr lang="en-US" altLang="en-US" sz="2300" dirty="0">
                <a:solidFill>
                  <a:schemeClr val="tx1"/>
                </a:solidFill>
                <a:latin typeface="Calibri"/>
                <a:cs typeface="Calibri"/>
              </a:rPr>
              <a:t>Stephanie is a 16-year-old student with specific learning disabilities in reading and written expression. Her reading and writing performance requires accommodations, </a:t>
            </a:r>
            <a:r>
              <a:rPr lang="en-US" sz="2300" dirty="0">
                <a:solidFill>
                  <a:schemeClr val="tx1"/>
                </a:solidFill>
                <a:latin typeface="Calibri"/>
                <a:cs typeface="Calibri"/>
              </a:rPr>
              <a:t>including extended time, read-aloud, and computer software resources to support reading comprehension and writing, </a:t>
            </a:r>
            <a:r>
              <a:rPr lang="en-US" altLang="en-US" sz="2300" dirty="0">
                <a:solidFill>
                  <a:schemeClr val="tx1"/>
                </a:solidFill>
                <a:latin typeface="Calibri"/>
                <a:cs typeface="Calibri"/>
              </a:rPr>
              <a:t>for testing and participation in the general curriculum.</a:t>
            </a:r>
            <a:endParaRPr lang="en-US" dirty="0">
              <a:latin typeface="Arial"/>
              <a:cs typeface="Arial"/>
            </a:endParaRPr>
          </a:p>
          <a:p>
            <a:r>
              <a:rPr lang="en-US" altLang="en-US" sz="2300" dirty="0">
                <a:solidFill>
                  <a:schemeClr val="tx1"/>
                </a:solidFill>
                <a:latin typeface="Calibri"/>
                <a:cs typeface="Calibri"/>
              </a:rPr>
              <a:t>Goal: After high school, Stephanie </a:t>
            </a:r>
            <a:br>
              <a:rPr lang="en-US" altLang="en-US" sz="2300" dirty="0">
                <a:solidFill>
                  <a:schemeClr val="tx1"/>
                </a:solidFill>
                <a:latin typeface="Calibri"/>
                <a:cs typeface="Calibri"/>
              </a:rPr>
            </a:br>
            <a:r>
              <a:rPr lang="en-US" altLang="en-US" sz="2300" dirty="0">
                <a:solidFill>
                  <a:schemeClr val="tx1"/>
                </a:solidFill>
                <a:latin typeface="Calibri"/>
                <a:cs typeface="Calibri"/>
              </a:rPr>
              <a:t>will work part-time in the computer </a:t>
            </a:r>
            <a:br>
              <a:rPr lang="en-US" altLang="en-US" sz="2300" dirty="0">
                <a:solidFill>
                  <a:schemeClr val="tx1"/>
                </a:solidFill>
                <a:latin typeface="Calibri"/>
                <a:cs typeface="Calibri"/>
              </a:rPr>
            </a:br>
            <a:r>
              <a:rPr lang="en-US" altLang="en-US" sz="2300" dirty="0">
                <a:solidFill>
                  <a:schemeClr val="tx1"/>
                </a:solidFill>
                <a:latin typeface="Calibri"/>
                <a:cs typeface="Calibri"/>
              </a:rPr>
              <a:t>lab at the college she attends. </a:t>
            </a:r>
            <a:endParaRPr lang="en-US" sz="2300" dirty="0">
              <a:solidFill>
                <a:schemeClr val="tx1"/>
              </a:solidFill>
            </a:endParaRPr>
          </a:p>
          <a:p>
            <a:endParaRPr lang="en-US" altLang="en-US" sz="2400" dirty="0">
              <a:solidFill>
                <a:schemeClr val="tx1"/>
              </a:solidFill>
              <a:latin typeface="Calibri"/>
              <a:cs typeface="Calibri"/>
            </a:endParaRPr>
          </a:p>
        </p:txBody>
      </p:sp>
      <p:sp>
        <p:nvSpPr>
          <p:cNvPr id="90115" name="TextBox 3"/>
          <p:cNvSpPr txBox="1">
            <a:spLocks noChangeArrowheads="1"/>
          </p:cNvSpPr>
          <p:nvPr/>
        </p:nvSpPr>
        <p:spPr bwMode="auto">
          <a:xfrm>
            <a:off x="3851920" y="6093296"/>
            <a:ext cx="425536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r" eaLnBrk="1" hangingPunct="1">
              <a:spcBef>
                <a:spcPct val="0"/>
              </a:spcBef>
              <a:buFontTx/>
              <a:buNone/>
            </a:pPr>
            <a:r>
              <a:rPr lang="en-US" altLang="en-US" sz="1400" dirty="0" err="1">
                <a:solidFill>
                  <a:schemeClr val="tx1"/>
                </a:solidFill>
                <a:latin typeface="Calibri"/>
                <a:cs typeface="Calibri"/>
              </a:rPr>
              <a:t>Mazzotti</a:t>
            </a:r>
            <a:r>
              <a:rPr lang="en-US" altLang="en-US" sz="1400" dirty="0">
                <a:solidFill>
                  <a:schemeClr val="tx1"/>
                </a:solidFill>
                <a:latin typeface="Calibri"/>
                <a:cs typeface="Calibri"/>
              </a:rPr>
              <a:t>, Rowe, &amp; Test, 2013.</a:t>
            </a:r>
          </a:p>
        </p:txBody>
      </p:sp>
      <p:sp>
        <p:nvSpPr>
          <p:cNvPr id="2" name="Explosion 2 1"/>
          <p:cNvSpPr/>
          <p:nvPr/>
        </p:nvSpPr>
        <p:spPr>
          <a:xfrm>
            <a:off x="6372200" y="4722812"/>
            <a:ext cx="2520950" cy="1377950"/>
          </a:xfrm>
          <a:prstGeom prst="irregularSeal2">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2">
                    <a:lumMod val="75000"/>
                  </a:schemeClr>
                </a:solidFill>
                <a:latin typeface="Calibri"/>
                <a:cs typeface="Calibri"/>
              </a:rPr>
              <a:t>Handout 2.4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3"/>
          <p:cNvSpPr>
            <a:spLocks noGrp="1"/>
          </p:cNvSpPr>
          <p:nvPr>
            <p:ph type="title"/>
          </p:nvPr>
        </p:nvSpPr>
        <p:spPr/>
        <p:txBody>
          <a:bodyPr/>
          <a:lstStyle/>
          <a:p>
            <a:r>
              <a:rPr lang="en-US" altLang="en-US" sz="3600" dirty="0">
                <a:latin typeface="Calibri"/>
                <a:cs typeface="Calibri"/>
              </a:rPr>
              <a:t>Did We Meet Our Objectives? </a:t>
            </a:r>
          </a:p>
        </p:txBody>
      </p:sp>
      <p:sp>
        <p:nvSpPr>
          <p:cNvPr id="92163" name="Content Placeholder 4"/>
          <p:cNvSpPr>
            <a:spLocks noGrp="1"/>
          </p:cNvSpPr>
          <p:nvPr>
            <p:ph idx="1"/>
          </p:nvPr>
        </p:nvSpPr>
        <p:spPr/>
        <p:txBody>
          <a:bodyPr/>
          <a:lstStyle/>
          <a:p>
            <a:r>
              <a:rPr lang="en-US" altLang="en-US" dirty="0">
                <a:latin typeface="Calibri"/>
                <a:cs typeface="Calibri"/>
              </a:rPr>
              <a:t>Explain the difference between EBPs and predictors of post-school outcomes.</a:t>
            </a:r>
          </a:p>
          <a:p>
            <a:r>
              <a:rPr lang="en-US" altLang="en-US" dirty="0">
                <a:latin typeface="Calibri"/>
                <a:cs typeface="Calibri"/>
              </a:rPr>
              <a:t>Identify essential characteristics of effective program structures for transition planning.</a:t>
            </a:r>
          </a:p>
          <a:p>
            <a:endParaRPr lang="en-US" altLang="en-US" dirty="0">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ltLang="en-US" sz="3600" dirty="0">
                <a:latin typeface="Calibri"/>
                <a:cs typeface="Calibri"/>
              </a:rPr>
              <a:t>Ticket Out the Door</a:t>
            </a:r>
            <a:r>
              <a:rPr lang="is-IS" altLang="en-US" sz="3600" dirty="0">
                <a:latin typeface="Calibri"/>
                <a:cs typeface="Calibri"/>
              </a:rPr>
              <a:t>…</a:t>
            </a:r>
            <a:endParaRPr lang="en-US" altLang="en-US" sz="3600" dirty="0">
              <a:latin typeface="Calibri"/>
              <a:cs typeface="Calibri"/>
            </a:endParaRPr>
          </a:p>
        </p:txBody>
      </p:sp>
      <p:sp>
        <p:nvSpPr>
          <p:cNvPr id="94211" name="Content Placeholder 2"/>
          <p:cNvSpPr>
            <a:spLocks noGrp="1"/>
          </p:cNvSpPr>
          <p:nvPr>
            <p:ph idx="1"/>
          </p:nvPr>
        </p:nvSpPr>
        <p:spPr/>
        <p:txBody>
          <a:bodyPr/>
          <a:lstStyle/>
          <a:p>
            <a:r>
              <a:rPr lang="en-US" altLang="en-US" dirty="0">
                <a:latin typeface="Calibri"/>
                <a:cs typeface="Calibri"/>
              </a:rPr>
              <a:t>Ticket Out the Door</a:t>
            </a:r>
          </a:p>
          <a:p>
            <a:pPr lvl="1"/>
            <a:r>
              <a:rPr lang="en-US" altLang="en-US" dirty="0">
                <a:latin typeface="Calibri"/>
                <a:cs typeface="Calibri"/>
              </a:rPr>
              <a:t>Do you have follow-up questions related to today’s content?</a:t>
            </a:r>
          </a:p>
          <a:p>
            <a:pPr lvl="1"/>
            <a:r>
              <a:rPr lang="en-US" altLang="en-US" dirty="0">
                <a:latin typeface="Calibri"/>
                <a:cs typeface="Calibri"/>
              </a:rPr>
              <a:t>What additional information would you like to have?</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3861048"/>
            <a:ext cx="4248472" cy="1944216"/>
          </a:xfrm>
          <a:noFill/>
          <a:ln>
            <a:noFill/>
          </a:ln>
        </p:spPr>
        <p:txBody>
          <a:bodyPr/>
          <a:lstStyle/>
          <a:p>
            <a:pPr algn="r">
              <a:defRPr/>
            </a:pPr>
            <a:r>
              <a:rPr lang="en-US" sz="2400" dirty="0">
                <a:ln w="1905"/>
                <a:solidFill>
                  <a:schemeClr val="tx1"/>
                </a:solidFill>
                <a:effectLst>
                  <a:innerShdw blurRad="69850" dist="43180" dir="5400000">
                    <a:srgbClr val="000000">
                      <a:alpha val="65000"/>
                    </a:srgbClr>
                  </a:innerShdw>
                </a:effectLst>
                <a:latin typeface="Calibri"/>
                <a:cs typeface="Calibri"/>
              </a:rPr>
              <a:t>Collaboration for Effective Educator Development, Accountability, and Reform</a:t>
            </a:r>
            <a:br>
              <a:rPr lang="en-US" sz="2400" dirty="0">
                <a:solidFill>
                  <a:schemeClr val="tx1"/>
                </a:solidFill>
                <a:latin typeface="Calibri"/>
                <a:cs typeface="Calibri"/>
              </a:rPr>
            </a:br>
            <a:r>
              <a:rPr lang="en-US" sz="2400" dirty="0">
                <a:ln w="1905"/>
                <a:solidFill>
                  <a:schemeClr val="tx1"/>
                </a:solidFill>
                <a:effectLst>
                  <a:innerShdw blurRad="69850" dist="43180" dir="5400000">
                    <a:srgbClr val="000000">
                      <a:alpha val="65000"/>
                    </a:srgbClr>
                  </a:innerShdw>
                </a:effectLst>
                <a:latin typeface="Calibri"/>
                <a:cs typeface="Calibri"/>
              </a:rPr>
              <a:t>(CEEDAR)</a:t>
            </a:r>
          </a:p>
        </p:txBody>
      </p:sp>
      <p:pic>
        <p:nvPicPr>
          <p:cNvPr id="9625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6260" name="TextBox 3"/>
          <p:cNvSpPr txBox="1">
            <a:spLocks noChangeArrowheads="1"/>
          </p:cNvSpPr>
          <p:nvPr/>
        </p:nvSpPr>
        <p:spPr bwMode="auto">
          <a:xfrm>
            <a:off x="3348038" y="6381750"/>
            <a:ext cx="2592387"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dirty="0">
                <a:solidFill>
                  <a:schemeClr val="tx2"/>
                </a:solidFill>
                <a:latin typeface="Calibri"/>
                <a:cs typeface="Calibri"/>
              </a:rPr>
              <a:t>H325A120003</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1692275" y="245883"/>
            <a:ext cx="6994525" cy="1143000"/>
          </a:xfrm>
          <a:ln>
            <a:miter lim="800000"/>
            <a:headEnd/>
            <a:tailEnd/>
          </a:ln>
        </p:spPr>
        <p:txBody>
          <a:bodyPr/>
          <a:lstStyle/>
          <a:p>
            <a:r>
              <a:rPr lang="en-US" altLang="en-US" sz="3600" dirty="0">
                <a:latin typeface="Calibri"/>
                <a:cs typeface="Calibri"/>
              </a:rPr>
              <a:t>Disclaimer</a:t>
            </a:r>
            <a:r>
              <a:rPr lang="en-US" altLang="en-US" dirty="0">
                <a:latin typeface="Calibri"/>
                <a:cs typeface="Calibri"/>
              </a:rPr>
              <a:t> </a:t>
            </a:r>
          </a:p>
        </p:txBody>
      </p:sp>
      <p:sp>
        <p:nvSpPr>
          <p:cNvPr id="98307" name="Content Placeholder 2"/>
          <p:cNvSpPr>
            <a:spLocks noGrp="1"/>
          </p:cNvSpPr>
          <p:nvPr>
            <p:ph idx="1"/>
          </p:nvPr>
        </p:nvSpPr>
        <p:spPr>
          <a:xfrm>
            <a:off x="1692275" y="1571445"/>
            <a:ext cx="6994525" cy="3629025"/>
          </a:xfrm>
        </p:spPr>
        <p:txBody>
          <a:bodyPr/>
          <a:lstStyle/>
          <a:p>
            <a:pPr marL="0" indent="0">
              <a:buFont typeface="Wingdings" panose="05000000000000000000" pitchFamily="2" charset="2"/>
              <a:buNone/>
            </a:pPr>
            <a:r>
              <a:rPr lang="en-US" altLang="en-US" sz="2000" dirty="0">
                <a:latin typeface="Calibri"/>
                <a:cs typeface="Calibri"/>
              </a:rPr>
              <a:t>This content was produced under U.S. Department of Education, Office of Special Education Programs, Award No. H325A120003. Bonnie Jones and David Guardino serve as the project officers. The views expressed herein do not necessarily represent the positions or polices of the U.S. Department of Education. No official endorsement by the U.S. Department of Education of any product, commodity, service, or enterprise mentioned in this website is intended or should be inferred. </a:t>
            </a:r>
          </a:p>
          <a:p>
            <a:pPr marL="0" indent="0">
              <a:buFont typeface="Wingdings" panose="05000000000000000000" pitchFamily="2" charset="2"/>
              <a:buNone/>
            </a:pPr>
            <a:endParaRPr lang="en-US" altLang="en-US"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455" y="1628800"/>
            <a:ext cx="7344800" cy="4572638"/>
          </a:xfrm>
          <a:prstGeom prst="rect">
            <a:avLst/>
          </a:prstGeom>
        </p:spPr>
      </p:pic>
      <p:sp>
        <p:nvSpPr>
          <p:cNvPr id="22530" name="Title 1"/>
          <p:cNvSpPr>
            <a:spLocks noGrp="1"/>
          </p:cNvSpPr>
          <p:nvPr>
            <p:ph type="ctrTitle"/>
          </p:nvPr>
        </p:nvSpPr>
        <p:spPr>
          <a:xfrm>
            <a:off x="1692275" y="333375"/>
            <a:ext cx="6995160" cy="1143000"/>
          </a:xfrm>
          <a:ln>
            <a:miter lim="800000"/>
            <a:headEnd/>
            <a:tailEnd/>
          </a:ln>
        </p:spPr>
        <p:txBody>
          <a:bodyPr/>
          <a:lstStyle/>
          <a:p>
            <a:r>
              <a:rPr lang="en-US" altLang="en-US" sz="3400" dirty="0">
                <a:latin typeface="Calibri"/>
                <a:cs typeface="Calibri"/>
              </a:rPr>
              <a:t>Handout 2.1: How Do Transition Activities Impact Outcomes?</a:t>
            </a:r>
          </a:p>
        </p:txBody>
      </p:sp>
      <p:sp>
        <p:nvSpPr>
          <p:cNvPr id="7" name="Explosion 2 6"/>
          <p:cNvSpPr/>
          <p:nvPr/>
        </p:nvSpPr>
        <p:spPr>
          <a:xfrm>
            <a:off x="5834063" y="5241925"/>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Handout  2.1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defRPr/>
            </a:pPr>
            <a:r>
              <a:rPr lang="en-US" sz="3600" cap="none" dirty="0">
                <a:latin typeface="Calibri"/>
                <a:cs typeface="Calibri"/>
              </a:rPr>
              <a:t>Evidence-Based Practices in Transition Planning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Evidence-Based Practice</a:t>
            </a:r>
          </a:p>
        </p:txBody>
      </p:sp>
      <p:sp>
        <p:nvSpPr>
          <p:cNvPr id="25603" name="Content Placeholder 2"/>
          <p:cNvSpPr>
            <a:spLocks noGrp="1"/>
          </p:cNvSpPr>
          <p:nvPr>
            <p:ph idx="1"/>
          </p:nvPr>
        </p:nvSpPr>
        <p:spPr>
          <a:xfrm>
            <a:off x="1692275" y="1600200"/>
            <a:ext cx="6994525" cy="3629025"/>
          </a:xfrm>
        </p:spPr>
        <p:txBody>
          <a:bodyPr/>
          <a:lstStyle/>
          <a:p>
            <a:r>
              <a:rPr lang="en-US" altLang="en-US" sz="2800" dirty="0">
                <a:latin typeface="Calibri"/>
                <a:cs typeface="Calibri"/>
              </a:rPr>
              <a:t>EBP is a teaching </a:t>
            </a:r>
            <a:br>
              <a:rPr lang="en-US" altLang="en-US" sz="2800" dirty="0">
                <a:latin typeface="Calibri"/>
                <a:cs typeface="Calibri"/>
              </a:rPr>
            </a:br>
            <a:r>
              <a:rPr lang="en-US" altLang="en-US" sz="2800" dirty="0">
                <a:latin typeface="Calibri"/>
                <a:cs typeface="Calibri"/>
              </a:rPr>
              <a:t>method (i.e., strategy,</a:t>
            </a:r>
            <a:br>
              <a:rPr lang="en-US" altLang="en-US" sz="2800" dirty="0">
                <a:latin typeface="Calibri"/>
                <a:cs typeface="Calibri"/>
              </a:rPr>
            </a:br>
            <a:r>
              <a:rPr lang="en-US" altLang="en-US" sz="2800" dirty="0">
                <a:latin typeface="Calibri"/>
                <a:cs typeface="Calibri"/>
              </a:rPr>
              <a:t>curriculum) used to </a:t>
            </a:r>
            <a:br>
              <a:rPr lang="en-US" altLang="en-US" sz="2800" dirty="0">
                <a:latin typeface="Calibri"/>
                <a:cs typeface="Calibri"/>
              </a:rPr>
            </a:br>
            <a:r>
              <a:rPr lang="en-US" altLang="en-US" sz="2800" dirty="0">
                <a:latin typeface="Calibri"/>
                <a:cs typeface="Calibri"/>
              </a:rPr>
              <a:t>teach a specific skill </a:t>
            </a:r>
            <a:br>
              <a:rPr lang="en-US" altLang="en-US" sz="2800" dirty="0">
                <a:latin typeface="Calibri"/>
                <a:cs typeface="Calibri"/>
              </a:rPr>
            </a:br>
            <a:r>
              <a:rPr lang="en-US" altLang="en-US" sz="2800" dirty="0">
                <a:latin typeface="Calibri"/>
                <a:cs typeface="Calibri"/>
              </a:rPr>
              <a:t>that has been shown </a:t>
            </a:r>
            <a:br>
              <a:rPr lang="en-US" altLang="en-US" sz="2800" dirty="0">
                <a:latin typeface="Calibri"/>
                <a:cs typeface="Calibri"/>
              </a:rPr>
            </a:br>
            <a:r>
              <a:rPr lang="en-US" altLang="en-US" sz="2800" dirty="0">
                <a:latin typeface="Calibri"/>
                <a:cs typeface="Calibri"/>
              </a:rPr>
              <a:t>to be effective based </a:t>
            </a:r>
            <a:br>
              <a:rPr lang="en-US" altLang="en-US" sz="2800" dirty="0">
                <a:latin typeface="Calibri"/>
                <a:cs typeface="Calibri"/>
              </a:rPr>
            </a:br>
            <a:r>
              <a:rPr lang="en-US" altLang="en-US" sz="2800" dirty="0">
                <a:latin typeface="Calibri"/>
                <a:cs typeface="Calibri"/>
              </a:rPr>
              <a:t>on high-quality research.</a:t>
            </a:r>
          </a:p>
          <a:p>
            <a:r>
              <a:rPr lang="en-US" altLang="en-US" sz="2800" dirty="0">
                <a:latin typeface="Calibri"/>
                <a:cs typeface="Calibri"/>
              </a:rPr>
              <a:t>EBPs </a:t>
            </a:r>
            <a:r>
              <a:rPr lang="en-US" altLang="en-US" sz="2800" b="1" dirty="0">
                <a:latin typeface="Calibri"/>
                <a:cs typeface="Calibri"/>
              </a:rPr>
              <a:t>support implementation</a:t>
            </a:r>
            <a:r>
              <a:rPr lang="en-US" altLang="en-US" sz="2800" dirty="0">
                <a:latin typeface="Calibri"/>
                <a:cs typeface="Calibri"/>
              </a:rPr>
              <a:t> of predictors.</a:t>
            </a:r>
          </a:p>
          <a:p>
            <a:endParaRPr lang="en-US" altLang="en-US" sz="2800" dirty="0">
              <a:latin typeface="Calibri"/>
              <a:cs typeface="Calibri"/>
            </a:endParaRPr>
          </a:p>
        </p:txBody>
      </p:sp>
      <p:pic>
        <p:nvPicPr>
          <p:cNvPr id="4" name="Picture 3"/>
          <p:cNvPicPr>
            <a:picLocks noChangeAspect="1"/>
          </p:cNvPicPr>
          <p:nvPr/>
        </p:nvPicPr>
        <p:blipFill>
          <a:blip r:embed="rId3"/>
          <a:stretch>
            <a:fillRect/>
          </a:stretch>
        </p:blipFill>
        <p:spPr>
          <a:xfrm>
            <a:off x="5662360" y="1600200"/>
            <a:ext cx="3158112" cy="2120776"/>
          </a:xfrm>
          <a:prstGeom prst="rect">
            <a:avLst/>
          </a:prstGeom>
          <a:ln>
            <a:noFill/>
          </a:ln>
          <a:effectLst>
            <a:softEdge rad="112500"/>
          </a:effec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600" dirty="0">
                <a:latin typeface="Calibri"/>
                <a:cs typeface="Calibri"/>
              </a:rPr>
              <a:t>Predictors of </a:t>
            </a:r>
            <a:br>
              <a:rPr lang="en-US" altLang="en-US" sz="3600" dirty="0">
                <a:latin typeface="Calibri"/>
                <a:cs typeface="Calibri"/>
              </a:rPr>
            </a:br>
            <a:r>
              <a:rPr lang="en-US" altLang="en-US" sz="3600" dirty="0">
                <a:latin typeface="Calibri"/>
                <a:cs typeface="Calibri"/>
              </a:rPr>
              <a:t>Post-School Success</a:t>
            </a:r>
          </a:p>
        </p:txBody>
      </p:sp>
      <p:sp>
        <p:nvSpPr>
          <p:cNvPr id="27651" name="Content Placeholder 2"/>
          <p:cNvSpPr>
            <a:spLocks noGrp="1"/>
          </p:cNvSpPr>
          <p:nvPr>
            <p:ph idx="1"/>
          </p:nvPr>
        </p:nvSpPr>
        <p:spPr>
          <a:xfrm>
            <a:off x="1692275" y="1600200"/>
            <a:ext cx="4463901" cy="3629025"/>
          </a:xfrm>
        </p:spPr>
        <p:txBody>
          <a:bodyPr/>
          <a:lstStyle/>
          <a:p>
            <a:r>
              <a:rPr lang="en-US" altLang="en-US" dirty="0">
                <a:latin typeface="Calibri"/>
                <a:cs typeface="Calibri"/>
              </a:rPr>
              <a:t>A </a:t>
            </a:r>
            <a:r>
              <a:rPr lang="en-US" altLang="en-US" b="1" dirty="0">
                <a:latin typeface="Calibri"/>
                <a:cs typeface="Calibri"/>
              </a:rPr>
              <a:t>predictor</a:t>
            </a:r>
            <a:r>
              <a:rPr lang="en-US" altLang="en-US" dirty="0">
                <a:latin typeface="Calibri"/>
                <a:cs typeface="Calibri"/>
              </a:rPr>
              <a:t> is defined as an in-school experience, typically a program correlated with improved post-school outcomes.</a:t>
            </a:r>
            <a:endParaRPr lang="en-US" dirty="0">
              <a:solidFill>
                <a:schemeClr val="tx1"/>
              </a:solidFill>
            </a:endParaRPr>
          </a:p>
        </p:txBody>
      </p:sp>
      <p:pic>
        <p:nvPicPr>
          <p:cNvPr id="4" name="Picture 3"/>
          <p:cNvPicPr>
            <a:picLocks noChangeAspect="1"/>
          </p:cNvPicPr>
          <p:nvPr/>
        </p:nvPicPr>
        <p:blipFill>
          <a:blip r:embed="rId3"/>
          <a:stretch>
            <a:fillRect/>
          </a:stretch>
        </p:blipFill>
        <p:spPr>
          <a:xfrm>
            <a:off x="6084168" y="1628800"/>
            <a:ext cx="2664296" cy="2632196"/>
          </a:xfrm>
          <a:prstGeom prst="rect">
            <a:avLst/>
          </a:prstGeom>
          <a:ln>
            <a:noFill/>
          </a:ln>
          <a:effectLst>
            <a:softEdge rad="112500"/>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latin typeface="Calibri"/>
                <a:cs typeface="Calibri"/>
              </a:rPr>
              <a:t>What Is a Predictor?</a:t>
            </a:r>
          </a:p>
        </p:txBody>
      </p:sp>
      <p:sp>
        <p:nvSpPr>
          <p:cNvPr id="29699" name="Content Placeholder 2"/>
          <p:cNvSpPr>
            <a:spLocks noGrp="1"/>
          </p:cNvSpPr>
          <p:nvPr>
            <p:ph idx="1"/>
          </p:nvPr>
        </p:nvSpPr>
        <p:spPr/>
        <p:txBody>
          <a:bodyPr/>
          <a:lstStyle/>
          <a:p>
            <a:r>
              <a:rPr lang="en-US" altLang="en-US" dirty="0">
                <a:latin typeface="Calibri"/>
                <a:cs typeface="Calibri"/>
              </a:rPr>
              <a:t>A predictor is used to forecast or tell about something in advance of its occurrence by means of special knowledge or inference.</a:t>
            </a:r>
          </a:p>
          <a:p>
            <a:endParaRPr lang="en-US" altLang="en-US" dirty="0">
              <a:latin typeface="Calibri"/>
              <a:cs typeface="Calibri"/>
            </a:endParaRPr>
          </a:p>
        </p:txBody>
      </p:sp>
      <p:sp>
        <p:nvSpPr>
          <p:cNvPr id="2" name="Rounded Rectangle 1"/>
          <p:cNvSpPr/>
          <p:nvPr/>
        </p:nvSpPr>
        <p:spPr>
          <a:xfrm>
            <a:off x="1979613" y="3833813"/>
            <a:ext cx="2663825" cy="15843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000" dirty="0">
                <a:solidFill>
                  <a:schemeClr val="accent4"/>
                </a:solidFill>
                <a:latin typeface="Calibri"/>
                <a:cs typeface="Calibri"/>
              </a:rPr>
              <a:t>Predictor</a:t>
            </a:r>
          </a:p>
        </p:txBody>
      </p:sp>
      <p:sp>
        <p:nvSpPr>
          <p:cNvPr id="6" name="Rounded Rectangle 5"/>
          <p:cNvSpPr/>
          <p:nvPr/>
        </p:nvSpPr>
        <p:spPr>
          <a:xfrm>
            <a:off x="5580063" y="3827463"/>
            <a:ext cx="2663825" cy="158432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4000" dirty="0">
                <a:solidFill>
                  <a:schemeClr val="accent4"/>
                </a:solidFill>
                <a:latin typeface="Calibri"/>
                <a:cs typeface="Calibri"/>
              </a:rPr>
              <a:t>Outcome</a:t>
            </a:r>
          </a:p>
        </p:txBody>
      </p:sp>
      <p:sp>
        <p:nvSpPr>
          <p:cNvPr id="3" name="Right Arrow 2"/>
          <p:cNvSpPr/>
          <p:nvPr/>
        </p:nvSpPr>
        <p:spPr>
          <a:xfrm>
            <a:off x="4859338" y="4365625"/>
            <a:ext cx="565150" cy="6477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Tree>
  </p:cSld>
  <p:clrMapOvr>
    <a:masterClrMapping/>
  </p:clrMapOvr>
</p:sld>
</file>

<file path=ppt/theme/theme1.xml><?xml version="1.0" encoding="utf-8"?>
<a:theme xmlns:a="http://schemas.openxmlformats.org/drawingml/2006/main" name="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17983</TotalTime>
  <Words>5476</Words>
  <Application>Microsoft Macintosh PowerPoint</Application>
  <PresentationFormat>On-screen Show (4:3)</PresentationFormat>
  <Paragraphs>425</Paragraphs>
  <Slides>47</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ＭＳ Ｐゴシック</vt:lpstr>
      <vt:lpstr>ＭＳ Ｐゴシック</vt:lpstr>
      <vt:lpstr>Arial</vt:lpstr>
      <vt:lpstr>Calibri</vt:lpstr>
      <vt:lpstr>Wingdings</vt:lpstr>
      <vt:lpstr>Diseño predeterminado</vt:lpstr>
      <vt:lpstr>PowerPoint Presentation</vt:lpstr>
      <vt:lpstr>CEM Overview</vt:lpstr>
      <vt:lpstr>Part 2: Designing Effective Program Structures for Transition Planning</vt:lpstr>
      <vt:lpstr>Objectives</vt:lpstr>
      <vt:lpstr>Handout 2.1: How Do Transition Activities Impact Outcomes?</vt:lpstr>
      <vt:lpstr>Evidence-Based Practices in Transition Planning</vt:lpstr>
      <vt:lpstr>Evidence-Based Practice</vt:lpstr>
      <vt:lpstr>Predictors of  Post-School Success</vt:lpstr>
      <vt:lpstr>What Is a Predictor?</vt:lpstr>
      <vt:lpstr>Can You Identify the Predictors and Outcomes?</vt:lpstr>
      <vt:lpstr>Can You Identify the Predictors and Outcomes?</vt:lpstr>
      <vt:lpstr>Types of Predictors</vt:lpstr>
      <vt:lpstr>Activity: Predictors by  Outcome Area</vt:lpstr>
      <vt:lpstr>Predictors of Post-School Success</vt:lpstr>
      <vt:lpstr>Predictors of Post-School Success</vt:lpstr>
      <vt:lpstr>Why Implement Predictors of  Post-School Success?</vt:lpstr>
      <vt:lpstr>Understanding Evidence Base in Transition</vt:lpstr>
      <vt:lpstr>Discussion: Evidence Base  in Transition </vt:lpstr>
      <vt:lpstr>Program Structures for Transition Planning</vt:lpstr>
      <vt:lpstr>Taxonomy for Transition Programming 2.0 </vt:lpstr>
      <vt:lpstr>Activity: Taxonomy and Program Structures </vt:lpstr>
      <vt:lpstr>Program Structures for Transition Planning</vt:lpstr>
      <vt:lpstr>Components of Program Structures </vt:lpstr>
      <vt:lpstr>Essential Characteristics of Effective Transition Program Structures</vt:lpstr>
      <vt:lpstr>Predictors of Post-School Success</vt:lpstr>
      <vt:lpstr>Predictors of Post-School Success</vt:lpstr>
      <vt:lpstr>Program Structure Predictor: Career Awareness</vt:lpstr>
      <vt:lpstr>Essential Program Characteristic: Career Awareness</vt:lpstr>
      <vt:lpstr>Career Awareness: EBPs to Support Implementation of the Predictor</vt:lpstr>
      <vt:lpstr>Program Structure Predictor: Community Experiences</vt:lpstr>
      <vt:lpstr>Essential Program Characteristics:  Community Experiences</vt:lpstr>
      <vt:lpstr>Community-Based Instruction EBPs to Support Implementation of the Predictor</vt:lpstr>
      <vt:lpstr>Program Structure Predictor:  Inclusion in General Education</vt:lpstr>
      <vt:lpstr>Essential Program Characteristics: Inclusion in General Education</vt:lpstr>
      <vt:lpstr>Inclusion in General Education: EBPs to Support Implementation of the Predictor</vt:lpstr>
      <vt:lpstr>Program Structure Predictor: Student Support </vt:lpstr>
      <vt:lpstr>Essential Program Characteristics: Student Support</vt:lpstr>
      <vt:lpstr>Student Supports: EBPs to Support Implementation of the Predictor</vt:lpstr>
      <vt:lpstr>Program Structure Predictor: Transition Program</vt:lpstr>
      <vt:lpstr>Essential Program Characteristics: Transition Program </vt:lpstr>
      <vt:lpstr>Optional Activity: Identifying Transition Program Structures</vt:lpstr>
      <vt:lpstr>Closing </vt:lpstr>
      <vt:lpstr>Case Study: Program Structures and Transition Services</vt:lpstr>
      <vt:lpstr>Did We Meet Our Objectives? </vt:lpstr>
      <vt:lpstr>Ticket Out the Door…</vt:lpstr>
      <vt:lpstr>Collaboration for Effective Educator Development, Accountability, and Reform (CEEDAR)</vt:lpstr>
      <vt:lpstr>Disclaimer </vt:lpstr>
    </vt:vector>
  </TitlesOfParts>
  <Company>Toshiba</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Kelly Randall</cp:lastModifiedBy>
  <cp:revision>1138</cp:revision>
  <dcterms:created xsi:type="dcterms:W3CDTF">2010-05-23T14:28:12Z</dcterms:created>
  <dcterms:modified xsi:type="dcterms:W3CDTF">2018-06-06T18:49:11Z</dcterms:modified>
</cp:coreProperties>
</file>