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2.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handoutMasterIdLst>
    <p:handoutMasterId r:id="rId45"/>
  </p:handoutMasterIdLst>
  <p:sldIdLst>
    <p:sldId id="256" r:id="rId2"/>
    <p:sldId id="474" r:id="rId3"/>
    <p:sldId id="325" r:id="rId4"/>
    <p:sldId id="540" r:id="rId5"/>
    <p:sldId id="371" r:id="rId6"/>
    <p:sldId id="419" r:id="rId7"/>
    <p:sldId id="420" r:id="rId8"/>
    <p:sldId id="537" r:id="rId9"/>
    <p:sldId id="374" r:id="rId10"/>
    <p:sldId id="535" r:id="rId11"/>
    <p:sldId id="543" r:id="rId12"/>
    <p:sldId id="503" r:id="rId13"/>
    <p:sldId id="504" r:id="rId14"/>
    <p:sldId id="507" r:id="rId15"/>
    <p:sldId id="527" r:id="rId16"/>
    <p:sldId id="529" r:id="rId17"/>
    <p:sldId id="530" r:id="rId18"/>
    <p:sldId id="511" r:id="rId19"/>
    <p:sldId id="510" r:id="rId20"/>
    <p:sldId id="528" r:id="rId21"/>
    <p:sldId id="505" r:id="rId22"/>
    <p:sldId id="506" r:id="rId23"/>
    <p:sldId id="531" r:id="rId24"/>
    <p:sldId id="532" r:id="rId25"/>
    <p:sldId id="533" r:id="rId26"/>
    <p:sldId id="514" r:id="rId27"/>
    <p:sldId id="512" r:id="rId28"/>
    <p:sldId id="534" r:id="rId29"/>
    <p:sldId id="515" r:id="rId30"/>
    <p:sldId id="538" r:id="rId31"/>
    <p:sldId id="516" r:id="rId32"/>
    <p:sldId id="517" r:id="rId33"/>
    <p:sldId id="518" r:id="rId34"/>
    <p:sldId id="519" r:id="rId35"/>
    <p:sldId id="539" r:id="rId36"/>
    <p:sldId id="483" r:id="rId37"/>
    <p:sldId id="522" r:id="rId38"/>
    <p:sldId id="526" r:id="rId39"/>
    <p:sldId id="523" r:id="rId40"/>
    <p:sldId id="524" r:id="rId41"/>
    <p:sldId id="541" r:id="rId42"/>
    <p:sldId id="525" r:id="rId43"/>
  </p:sldIdLst>
  <p:sldSz cx="9144000" cy="6858000" type="screen4x3"/>
  <p:notesSz cx="7077075" cy="9363075"/>
  <p:defaultTextStyle>
    <a:defPPr>
      <a:defRPr lang="es-ES"/>
    </a:defPPr>
    <a:lvl1pPr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4785">
          <p15:clr>
            <a:srgbClr val="A4A3A4"/>
          </p15:clr>
        </p15:guide>
      </p15:sldGuideLst>
    </p:ext>
    <p:ext uri="{2D200454-40CA-4A62-9FC3-DE9A4176ACB9}">
      <p15:notesGuideLst xmlns:p15="http://schemas.microsoft.com/office/powerpoint/2012/main" xmlns="">
        <p15:guide id="1" orient="horz" pos="2949">
          <p15:clr>
            <a:srgbClr val="A4A3A4"/>
          </p15:clr>
        </p15:guide>
        <p15:guide id="2" pos="222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onley, Daniel" initials="CD" lastIdx="2" clrIdx="0"/>
  <p:cmAuthor id="1" name="lholdheide" initials="l" lastIdx="3" clrIdx="1"/>
  <p:cmAuthor id="2" name="Brownell" initials="" lastIdx="5" clrIdx="2"/>
  <p:cmAuthor id="3" name="Kelly" initials="" lastIdx="3" clrIdx="3"/>
  <p:cmAuthor id="4" name="Brownell,Mary T" initials="BT" lastIdx="1" clrIdx="4">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1AF"/>
    <a:srgbClr val="422C16"/>
    <a:srgbClr val="0C788E"/>
    <a:srgbClr val="025198"/>
    <a:srgbClr val="000099"/>
    <a:srgbClr val="1C1C1C"/>
    <a:srgbClr val="660066"/>
    <a:srgbClr val="0000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83"/>
    <p:restoredTop sz="83571" autoAdjust="0"/>
  </p:normalViewPr>
  <p:slideViewPr>
    <p:cSldViewPr showGuides="1">
      <p:cViewPr>
        <p:scale>
          <a:sx n="78" d="100"/>
          <a:sy n="78" d="100"/>
        </p:scale>
        <p:origin x="-2008" y="264"/>
      </p:cViewPr>
      <p:guideLst>
        <p:guide orient="horz" pos="2160"/>
        <p:guide pos="478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60"/>
    </p:cViewPr>
  </p:sorterViewPr>
  <p:notesViewPr>
    <p:cSldViewPr showGuides="1">
      <p:cViewPr varScale="1">
        <p:scale>
          <a:sx n="65" d="100"/>
          <a:sy n="65" d="100"/>
        </p:scale>
        <p:origin x="-1632" y="-108"/>
      </p:cViewPr>
      <p:guideLst>
        <p:guide orient="horz" pos="2949"/>
        <p:guide pos="2229"/>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commentAuthors" Target="commentAuthors.xml"/><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16-11-01T11:54:41.799" idx="3">
    <p:pos x="10" y="10"/>
    <p:text>should there be more about TA at the beginning of the presentation since the outline mentions TA?</p:text>
  </p:cm>
</p:cmLst>
</file>

<file path=ppt/comments/comment2.xml><?xml version="1.0" encoding="utf-8"?>
<p:cmLst xmlns:a="http://schemas.openxmlformats.org/drawingml/2006/main" xmlns:r="http://schemas.openxmlformats.org/officeDocument/2006/relationships" xmlns:p="http://schemas.openxmlformats.org/presentationml/2006/main">
  <p:cm authorId="4" dt="2016-11-03T20:32:12.830" idx="1">
    <p:pos x="10" y="10"/>
    <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799B35-253D-0241-83A5-373255651991}" type="doc">
      <dgm:prSet loTypeId="urn:microsoft.com/office/officeart/2005/8/layout/cycle8" loCatId="" qsTypeId="urn:microsoft.com/office/officeart/2005/8/quickstyle/3D3" qsCatId="3D" csTypeId="urn:microsoft.com/office/officeart/2005/8/colors/accent0_3" csCatId="mainScheme" phldr="1"/>
      <dgm:spPr/>
    </dgm:pt>
    <dgm:pt modelId="{E10B6648-710C-3643-906C-7780FEDE8A5D}">
      <dgm:prSet phldrT="[Text]"/>
      <dgm:spPr/>
      <dgm:t>
        <a:bodyPr/>
        <a:lstStyle/>
        <a:p>
          <a:r>
            <a:rPr lang="en-US" dirty="0" smtClean="0"/>
            <a:t>Powerful strategies</a:t>
          </a:r>
          <a:endParaRPr lang="en-US" dirty="0"/>
        </a:p>
      </dgm:t>
    </dgm:pt>
    <dgm:pt modelId="{D911DEDD-62F7-0348-893F-E39F7A803AE6}" type="parTrans" cxnId="{D3114A91-09B9-3749-BBEF-B09C8001B577}">
      <dgm:prSet/>
      <dgm:spPr/>
      <dgm:t>
        <a:bodyPr/>
        <a:lstStyle/>
        <a:p>
          <a:endParaRPr lang="en-US"/>
        </a:p>
      </dgm:t>
    </dgm:pt>
    <dgm:pt modelId="{0D690885-A6EC-1842-A140-E81B277A46FE}" type="sibTrans" cxnId="{D3114A91-09B9-3749-BBEF-B09C8001B577}">
      <dgm:prSet/>
      <dgm:spPr/>
      <dgm:t>
        <a:bodyPr/>
        <a:lstStyle/>
        <a:p>
          <a:endParaRPr lang="en-US"/>
        </a:p>
      </dgm:t>
    </dgm:pt>
    <dgm:pt modelId="{67016853-5D35-614D-9B89-148D9C4EA5BA}">
      <dgm:prSet phldrT="[Text]"/>
      <dgm:spPr/>
      <dgm:t>
        <a:bodyPr/>
        <a:lstStyle/>
        <a:p>
          <a:r>
            <a:rPr lang="en-US" dirty="0" smtClean="0"/>
            <a:t>Effective learning opportunities</a:t>
          </a:r>
          <a:endParaRPr lang="en-US" dirty="0"/>
        </a:p>
      </dgm:t>
    </dgm:pt>
    <dgm:pt modelId="{6A8A6FE2-92C1-5846-81B7-07274B4F2E9B}" type="parTrans" cxnId="{F0EFC344-FD6D-FB42-B595-592E9E52E478}">
      <dgm:prSet/>
      <dgm:spPr/>
      <dgm:t>
        <a:bodyPr/>
        <a:lstStyle/>
        <a:p>
          <a:endParaRPr lang="en-US"/>
        </a:p>
      </dgm:t>
    </dgm:pt>
    <dgm:pt modelId="{36FF5BC8-F0B4-FD41-9F6B-0F7711C51D29}" type="sibTrans" cxnId="{F0EFC344-FD6D-FB42-B595-592E9E52E478}">
      <dgm:prSet/>
      <dgm:spPr/>
      <dgm:t>
        <a:bodyPr/>
        <a:lstStyle/>
        <a:p>
          <a:endParaRPr lang="en-US"/>
        </a:p>
      </dgm:t>
    </dgm:pt>
    <dgm:pt modelId="{93A82449-7F22-174B-8750-02CE339B8484}">
      <dgm:prSet phldrT="[Text]"/>
      <dgm:spPr/>
      <dgm:t>
        <a:bodyPr/>
        <a:lstStyle/>
        <a:p>
          <a:r>
            <a:rPr lang="en-US" dirty="0" smtClean="0"/>
            <a:t>Supportive policies</a:t>
          </a:r>
          <a:endParaRPr lang="en-US" dirty="0"/>
        </a:p>
      </dgm:t>
    </dgm:pt>
    <dgm:pt modelId="{7B17419E-C622-4649-ADC0-1262C2BBB0B6}" type="parTrans" cxnId="{34028B9E-7F74-4541-97CF-35B663F8087F}">
      <dgm:prSet/>
      <dgm:spPr/>
      <dgm:t>
        <a:bodyPr/>
        <a:lstStyle/>
        <a:p>
          <a:endParaRPr lang="en-US"/>
        </a:p>
      </dgm:t>
    </dgm:pt>
    <dgm:pt modelId="{D9B337D3-F079-1044-B90F-8E3E792EF902}" type="sibTrans" cxnId="{34028B9E-7F74-4541-97CF-35B663F8087F}">
      <dgm:prSet/>
      <dgm:spPr/>
      <dgm:t>
        <a:bodyPr/>
        <a:lstStyle/>
        <a:p>
          <a:endParaRPr lang="en-US"/>
        </a:p>
      </dgm:t>
    </dgm:pt>
    <dgm:pt modelId="{6A737481-F894-1A4C-A677-06DBAF43FF8F}">
      <dgm:prSet phldrT="[Text]"/>
      <dgm:spPr/>
      <dgm:t>
        <a:bodyPr/>
        <a:lstStyle/>
        <a:p>
          <a:r>
            <a:rPr lang="en-US" dirty="0" smtClean="0"/>
            <a:t>Sustained learning opportunities</a:t>
          </a:r>
          <a:endParaRPr lang="en-US" dirty="0"/>
        </a:p>
      </dgm:t>
    </dgm:pt>
    <dgm:pt modelId="{6CA37ED3-1480-5741-8083-D76A8BDDF080}" type="parTrans" cxnId="{47783B18-D251-8C4D-8BA9-378F6EA1C011}">
      <dgm:prSet/>
      <dgm:spPr/>
      <dgm:t>
        <a:bodyPr/>
        <a:lstStyle/>
        <a:p>
          <a:endParaRPr lang="en-US"/>
        </a:p>
      </dgm:t>
    </dgm:pt>
    <dgm:pt modelId="{EFD09EF9-E914-1A4A-9CBB-0AD5240A420A}" type="sibTrans" cxnId="{47783B18-D251-8C4D-8BA9-378F6EA1C011}">
      <dgm:prSet/>
      <dgm:spPr/>
      <dgm:t>
        <a:bodyPr/>
        <a:lstStyle/>
        <a:p>
          <a:endParaRPr lang="en-US"/>
        </a:p>
      </dgm:t>
    </dgm:pt>
    <dgm:pt modelId="{C50204E7-F2DD-B64D-8E55-110E7EF46F58}">
      <dgm:prSet phldrT="[Text]"/>
      <dgm:spPr/>
      <dgm:t>
        <a:bodyPr/>
        <a:lstStyle/>
        <a:p>
          <a:r>
            <a:rPr lang="en-US" dirty="0" smtClean="0"/>
            <a:t>Change through collaboration</a:t>
          </a:r>
          <a:endParaRPr lang="en-US" dirty="0"/>
        </a:p>
      </dgm:t>
    </dgm:pt>
    <dgm:pt modelId="{EB255B88-D934-F746-BB29-F355CEDD68DE}" type="parTrans" cxnId="{B77DB12E-E143-A441-9577-1A867326BB70}">
      <dgm:prSet/>
      <dgm:spPr/>
      <dgm:t>
        <a:bodyPr/>
        <a:lstStyle/>
        <a:p>
          <a:endParaRPr lang="en-US"/>
        </a:p>
      </dgm:t>
    </dgm:pt>
    <dgm:pt modelId="{67FE8BD2-A404-DD42-A256-66EB44D1748A}" type="sibTrans" cxnId="{B77DB12E-E143-A441-9577-1A867326BB70}">
      <dgm:prSet/>
      <dgm:spPr/>
      <dgm:t>
        <a:bodyPr/>
        <a:lstStyle/>
        <a:p>
          <a:endParaRPr lang="en-US"/>
        </a:p>
      </dgm:t>
    </dgm:pt>
    <dgm:pt modelId="{0C41E977-FD00-644E-B0C5-4C5AEDFF6D25}" type="pres">
      <dgm:prSet presAssocID="{65799B35-253D-0241-83A5-373255651991}" presName="compositeShape" presStyleCnt="0">
        <dgm:presLayoutVars>
          <dgm:chMax val="7"/>
          <dgm:dir/>
          <dgm:resizeHandles val="exact"/>
        </dgm:presLayoutVars>
      </dgm:prSet>
      <dgm:spPr/>
    </dgm:pt>
    <dgm:pt modelId="{23D8B9CB-6EC0-E048-B760-E70AAC5C6B2B}" type="pres">
      <dgm:prSet presAssocID="{65799B35-253D-0241-83A5-373255651991}" presName="wedge1" presStyleLbl="node1" presStyleIdx="0" presStyleCnt="5"/>
      <dgm:spPr/>
      <dgm:t>
        <a:bodyPr/>
        <a:lstStyle/>
        <a:p>
          <a:endParaRPr lang="en-US"/>
        </a:p>
      </dgm:t>
    </dgm:pt>
    <dgm:pt modelId="{752D9A8F-2CB9-434A-A2A5-70B6A9B2C0A1}" type="pres">
      <dgm:prSet presAssocID="{65799B35-253D-0241-83A5-373255651991}" presName="dummy1a" presStyleCnt="0"/>
      <dgm:spPr/>
    </dgm:pt>
    <dgm:pt modelId="{5F96EF4D-F3E2-7C40-8E30-83C0B1422402}" type="pres">
      <dgm:prSet presAssocID="{65799B35-253D-0241-83A5-373255651991}" presName="dummy1b" presStyleCnt="0"/>
      <dgm:spPr/>
    </dgm:pt>
    <dgm:pt modelId="{F6309E9A-BD0A-144A-827A-4DC9560954B0}" type="pres">
      <dgm:prSet presAssocID="{65799B35-253D-0241-83A5-373255651991}" presName="wedge1Tx" presStyleLbl="node1" presStyleIdx="0" presStyleCnt="5">
        <dgm:presLayoutVars>
          <dgm:chMax val="0"/>
          <dgm:chPref val="0"/>
          <dgm:bulletEnabled val="1"/>
        </dgm:presLayoutVars>
      </dgm:prSet>
      <dgm:spPr/>
      <dgm:t>
        <a:bodyPr/>
        <a:lstStyle/>
        <a:p>
          <a:endParaRPr lang="en-US"/>
        </a:p>
      </dgm:t>
    </dgm:pt>
    <dgm:pt modelId="{EA316C5E-7CB2-0549-8667-98BE631C0D87}" type="pres">
      <dgm:prSet presAssocID="{65799B35-253D-0241-83A5-373255651991}" presName="wedge2" presStyleLbl="node1" presStyleIdx="1" presStyleCnt="5"/>
      <dgm:spPr/>
      <dgm:t>
        <a:bodyPr/>
        <a:lstStyle/>
        <a:p>
          <a:endParaRPr lang="en-US"/>
        </a:p>
      </dgm:t>
    </dgm:pt>
    <dgm:pt modelId="{E5C277AF-1CF2-EB42-A85C-B6641F1A1B8D}" type="pres">
      <dgm:prSet presAssocID="{65799B35-253D-0241-83A5-373255651991}" presName="dummy2a" presStyleCnt="0"/>
      <dgm:spPr/>
    </dgm:pt>
    <dgm:pt modelId="{62C7B26E-9E1B-DB47-A4FC-DD7D331A41F8}" type="pres">
      <dgm:prSet presAssocID="{65799B35-253D-0241-83A5-373255651991}" presName="dummy2b" presStyleCnt="0"/>
      <dgm:spPr/>
    </dgm:pt>
    <dgm:pt modelId="{34826ED4-682C-5341-B386-9C0F094CC6A3}" type="pres">
      <dgm:prSet presAssocID="{65799B35-253D-0241-83A5-373255651991}" presName="wedge2Tx" presStyleLbl="node1" presStyleIdx="1" presStyleCnt="5">
        <dgm:presLayoutVars>
          <dgm:chMax val="0"/>
          <dgm:chPref val="0"/>
          <dgm:bulletEnabled val="1"/>
        </dgm:presLayoutVars>
      </dgm:prSet>
      <dgm:spPr/>
      <dgm:t>
        <a:bodyPr/>
        <a:lstStyle/>
        <a:p>
          <a:endParaRPr lang="en-US"/>
        </a:p>
      </dgm:t>
    </dgm:pt>
    <dgm:pt modelId="{151088A4-12C4-EE4B-8B3F-6DFC865C918A}" type="pres">
      <dgm:prSet presAssocID="{65799B35-253D-0241-83A5-373255651991}" presName="wedge3" presStyleLbl="node1" presStyleIdx="2" presStyleCnt="5"/>
      <dgm:spPr/>
      <dgm:t>
        <a:bodyPr/>
        <a:lstStyle/>
        <a:p>
          <a:endParaRPr lang="en-US"/>
        </a:p>
      </dgm:t>
    </dgm:pt>
    <dgm:pt modelId="{9868EF8F-0AA6-7245-9C91-2A7ADE658835}" type="pres">
      <dgm:prSet presAssocID="{65799B35-253D-0241-83A5-373255651991}" presName="dummy3a" presStyleCnt="0"/>
      <dgm:spPr/>
    </dgm:pt>
    <dgm:pt modelId="{D72B50D1-2666-6F4F-A98C-8FD313CF526E}" type="pres">
      <dgm:prSet presAssocID="{65799B35-253D-0241-83A5-373255651991}" presName="dummy3b" presStyleCnt="0"/>
      <dgm:spPr/>
    </dgm:pt>
    <dgm:pt modelId="{D6457721-87E5-CE48-865B-F1C7F88171A6}" type="pres">
      <dgm:prSet presAssocID="{65799B35-253D-0241-83A5-373255651991}" presName="wedge3Tx" presStyleLbl="node1" presStyleIdx="2" presStyleCnt="5">
        <dgm:presLayoutVars>
          <dgm:chMax val="0"/>
          <dgm:chPref val="0"/>
          <dgm:bulletEnabled val="1"/>
        </dgm:presLayoutVars>
      </dgm:prSet>
      <dgm:spPr/>
      <dgm:t>
        <a:bodyPr/>
        <a:lstStyle/>
        <a:p>
          <a:endParaRPr lang="en-US"/>
        </a:p>
      </dgm:t>
    </dgm:pt>
    <dgm:pt modelId="{B3DDBCFA-8D8D-D346-9782-3527E07757DE}" type="pres">
      <dgm:prSet presAssocID="{65799B35-253D-0241-83A5-373255651991}" presName="wedge4" presStyleLbl="node1" presStyleIdx="3" presStyleCnt="5"/>
      <dgm:spPr/>
      <dgm:t>
        <a:bodyPr/>
        <a:lstStyle/>
        <a:p>
          <a:endParaRPr lang="en-US"/>
        </a:p>
      </dgm:t>
    </dgm:pt>
    <dgm:pt modelId="{A3FA0B72-81D0-D541-B83C-492226B1356B}" type="pres">
      <dgm:prSet presAssocID="{65799B35-253D-0241-83A5-373255651991}" presName="dummy4a" presStyleCnt="0"/>
      <dgm:spPr/>
    </dgm:pt>
    <dgm:pt modelId="{6A86E8E6-B75E-6D46-9A17-8D3B9C006F17}" type="pres">
      <dgm:prSet presAssocID="{65799B35-253D-0241-83A5-373255651991}" presName="dummy4b" presStyleCnt="0"/>
      <dgm:spPr/>
    </dgm:pt>
    <dgm:pt modelId="{C4847C25-E99B-2D41-9F70-4AE5E06C21A3}" type="pres">
      <dgm:prSet presAssocID="{65799B35-253D-0241-83A5-373255651991}" presName="wedge4Tx" presStyleLbl="node1" presStyleIdx="3" presStyleCnt="5">
        <dgm:presLayoutVars>
          <dgm:chMax val="0"/>
          <dgm:chPref val="0"/>
          <dgm:bulletEnabled val="1"/>
        </dgm:presLayoutVars>
      </dgm:prSet>
      <dgm:spPr/>
      <dgm:t>
        <a:bodyPr/>
        <a:lstStyle/>
        <a:p>
          <a:endParaRPr lang="en-US"/>
        </a:p>
      </dgm:t>
    </dgm:pt>
    <dgm:pt modelId="{5F310FBF-1C55-8A41-96C6-1234839623B9}" type="pres">
      <dgm:prSet presAssocID="{65799B35-253D-0241-83A5-373255651991}" presName="wedge5" presStyleLbl="node1" presStyleIdx="4" presStyleCnt="5"/>
      <dgm:spPr/>
      <dgm:t>
        <a:bodyPr/>
        <a:lstStyle/>
        <a:p>
          <a:endParaRPr lang="en-US"/>
        </a:p>
      </dgm:t>
    </dgm:pt>
    <dgm:pt modelId="{426153E7-39BB-1F4E-822C-1ACBF972E0B9}" type="pres">
      <dgm:prSet presAssocID="{65799B35-253D-0241-83A5-373255651991}" presName="dummy5a" presStyleCnt="0"/>
      <dgm:spPr/>
    </dgm:pt>
    <dgm:pt modelId="{6A2E6641-4228-4545-BA6B-96141B678F3B}" type="pres">
      <dgm:prSet presAssocID="{65799B35-253D-0241-83A5-373255651991}" presName="dummy5b" presStyleCnt="0"/>
      <dgm:spPr/>
    </dgm:pt>
    <dgm:pt modelId="{C1E3A642-F284-5642-9D7F-B17060430E4C}" type="pres">
      <dgm:prSet presAssocID="{65799B35-253D-0241-83A5-373255651991}" presName="wedge5Tx" presStyleLbl="node1" presStyleIdx="4" presStyleCnt="5">
        <dgm:presLayoutVars>
          <dgm:chMax val="0"/>
          <dgm:chPref val="0"/>
          <dgm:bulletEnabled val="1"/>
        </dgm:presLayoutVars>
      </dgm:prSet>
      <dgm:spPr/>
      <dgm:t>
        <a:bodyPr/>
        <a:lstStyle/>
        <a:p>
          <a:endParaRPr lang="en-US"/>
        </a:p>
      </dgm:t>
    </dgm:pt>
    <dgm:pt modelId="{56435776-E7F8-C047-A1B4-E50AC04DE167}" type="pres">
      <dgm:prSet presAssocID="{0D690885-A6EC-1842-A140-E81B277A46FE}" presName="arrowWedge1" presStyleLbl="fgSibTrans2D1" presStyleIdx="0" presStyleCnt="5"/>
      <dgm:spPr/>
    </dgm:pt>
    <dgm:pt modelId="{E2F6267B-DE6F-034B-916E-4BF5FFCFD461}" type="pres">
      <dgm:prSet presAssocID="{36FF5BC8-F0B4-FD41-9F6B-0F7711C51D29}" presName="arrowWedge2" presStyleLbl="fgSibTrans2D1" presStyleIdx="1" presStyleCnt="5"/>
      <dgm:spPr/>
    </dgm:pt>
    <dgm:pt modelId="{D7F0CEF9-534C-A748-A1EB-C88A272F734C}" type="pres">
      <dgm:prSet presAssocID="{EFD09EF9-E914-1A4A-9CBB-0AD5240A420A}" presName="arrowWedge3" presStyleLbl="fgSibTrans2D1" presStyleIdx="2" presStyleCnt="5"/>
      <dgm:spPr/>
    </dgm:pt>
    <dgm:pt modelId="{0609750C-874F-9A45-943E-585AD9224235}" type="pres">
      <dgm:prSet presAssocID="{D9B337D3-F079-1044-B90F-8E3E792EF902}" presName="arrowWedge4" presStyleLbl="fgSibTrans2D1" presStyleIdx="3" presStyleCnt="5"/>
      <dgm:spPr/>
    </dgm:pt>
    <dgm:pt modelId="{DCD3A5E0-83AB-4146-A863-0F0C4D4F4272}" type="pres">
      <dgm:prSet presAssocID="{67FE8BD2-A404-DD42-A256-66EB44D1748A}" presName="arrowWedge5" presStyleLbl="fgSibTrans2D1" presStyleIdx="4" presStyleCnt="5"/>
      <dgm:spPr/>
    </dgm:pt>
  </dgm:ptLst>
  <dgm:cxnLst>
    <dgm:cxn modelId="{B803E509-C667-CD43-A66C-A617AA981402}" type="presOf" srcId="{93A82449-7F22-174B-8750-02CE339B8484}" destId="{B3DDBCFA-8D8D-D346-9782-3527E07757DE}" srcOrd="0" destOrd="0" presId="urn:microsoft.com/office/officeart/2005/8/layout/cycle8"/>
    <dgm:cxn modelId="{EFF4FD83-619E-AD42-8907-5BC79B7DC8A4}" type="presOf" srcId="{E10B6648-710C-3643-906C-7780FEDE8A5D}" destId="{23D8B9CB-6EC0-E048-B760-E70AAC5C6B2B}" srcOrd="0" destOrd="0" presId="urn:microsoft.com/office/officeart/2005/8/layout/cycle8"/>
    <dgm:cxn modelId="{1EB6577F-F513-0546-8F33-26743993A034}" type="presOf" srcId="{E10B6648-710C-3643-906C-7780FEDE8A5D}" destId="{F6309E9A-BD0A-144A-827A-4DC9560954B0}" srcOrd="1" destOrd="0" presId="urn:microsoft.com/office/officeart/2005/8/layout/cycle8"/>
    <dgm:cxn modelId="{34028B9E-7F74-4541-97CF-35B663F8087F}" srcId="{65799B35-253D-0241-83A5-373255651991}" destId="{93A82449-7F22-174B-8750-02CE339B8484}" srcOrd="3" destOrd="0" parTransId="{7B17419E-C622-4649-ADC0-1262C2BBB0B6}" sibTransId="{D9B337D3-F079-1044-B90F-8E3E792EF902}"/>
    <dgm:cxn modelId="{47783B18-D251-8C4D-8BA9-378F6EA1C011}" srcId="{65799B35-253D-0241-83A5-373255651991}" destId="{6A737481-F894-1A4C-A677-06DBAF43FF8F}" srcOrd="2" destOrd="0" parTransId="{6CA37ED3-1480-5741-8083-D76A8BDDF080}" sibTransId="{EFD09EF9-E914-1A4A-9CBB-0AD5240A420A}"/>
    <dgm:cxn modelId="{F0EFC344-FD6D-FB42-B595-592E9E52E478}" srcId="{65799B35-253D-0241-83A5-373255651991}" destId="{67016853-5D35-614D-9B89-148D9C4EA5BA}" srcOrd="1" destOrd="0" parTransId="{6A8A6FE2-92C1-5846-81B7-07274B4F2E9B}" sibTransId="{36FF5BC8-F0B4-FD41-9F6B-0F7711C51D29}"/>
    <dgm:cxn modelId="{E7401CFB-A4B7-B046-B3B3-3F34B0DAE92F}" type="presOf" srcId="{6A737481-F894-1A4C-A677-06DBAF43FF8F}" destId="{151088A4-12C4-EE4B-8B3F-6DFC865C918A}" srcOrd="0" destOrd="0" presId="urn:microsoft.com/office/officeart/2005/8/layout/cycle8"/>
    <dgm:cxn modelId="{4F38F4D4-0165-1A43-ACCF-55A892E6D43A}" type="presOf" srcId="{6A737481-F894-1A4C-A677-06DBAF43FF8F}" destId="{D6457721-87E5-CE48-865B-F1C7F88171A6}" srcOrd="1" destOrd="0" presId="urn:microsoft.com/office/officeart/2005/8/layout/cycle8"/>
    <dgm:cxn modelId="{C1CF3FBE-44FB-9F4A-80B8-1985ED183B8A}" type="presOf" srcId="{67016853-5D35-614D-9B89-148D9C4EA5BA}" destId="{34826ED4-682C-5341-B386-9C0F094CC6A3}" srcOrd="1" destOrd="0" presId="urn:microsoft.com/office/officeart/2005/8/layout/cycle8"/>
    <dgm:cxn modelId="{9E33F236-AE53-C242-81D8-A1991B008091}" type="presOf" srcId="{C50204E7-F2DD-B64D-8E55-110E7EF46F58}" destId="{5F310FBF-1C55-8A41-96C6-1234839623B9}" srcOrd="0" destOrd="0" presId="urn:microsoft.com/office/officeart/2005/8/layout/cycle8"/>
    <dgm:cxn modelId="{1436CE74-7F5A-AA4A-81A5-2FCFE720108D}" type="presOf" srcId="{C50204E7-F2DD-B64D-8E55-110E7EF46F58}" destId="{C1E3A642-F284-5642-9D7F-B17060430E4C}" srcOrd="1" destOrd="0" presId="urn:microsoft.com/office/officeart/2005/8/layout/cycle8"/>
    <dgm:cxn modelId="{B77DB12E-E143-A441-9577-1A867326BB70}" srcId="{65799B35-253D-0241-83A5-373255651991}" destId="{C50204E7-F2DD-B64D-8E55-110E7EF46F58}" srcOrd="4" destOrd="0" parTransId="{EB255B88-D934-F746-BB29-F355CEDD68DE}" sibTransId="{67FE8BD2-A404-DD42-A256-66EB44D1748A}"/>
    <dgm:cxn modelId="{8071AEDF-544B-7C4D-B201-B6BC9C271795}" type="presOf" srcId="{67016853-5D35-614D-9B89-148D9C4EA5BA}" destId="{EA316C5E-7CB2-0549-8667-98BE631C0D87}" srcOrd="0" destOrd="0" presId="urn:microsoft.com/office/officeart/2005/8/layout/cycle8"/>
    <dgm:cxn modelId="{71F8915F-5D11-2F46-8F7A-2AC49203E14D}" type="presOf" srcId="{93A82449-7F22-174B-8750-02CE339B8484}" destId="{C4847C25-E99B-2D41-9F70-4AE5E06C21A3}" srcOrd="1" destOrd="0" presId="urn:microsoft.com/office/officeart/2005/8/layout/cycle8"/>
    <dgm:cxn modelId="{D3114A91-09B9-3749-BBEF-B09C8001B577}" srcId="{65799B35-253D-0241-83A5-373255651991}" destId="{E10B6648-710C-3643-906C-7780FEDE8A5D}" srcOrd="0" destOrd="0" parTransId="{D911DEDD-62F7-0348-893F-E39F7A803AE6}" sibTransId="{0D690885-A6EC-1842-A140-E81B277A46FE}"/>
    <dgm:cxn modelId="{630DB68E-BE53-D045-B910-97733F24AA36}" type="presOf" srcId="{65799B35-253D-0241-83A5-373255651991}" destId="{0C41E977-FD00-644E-B0C5-4C5AEDFF6D25}" srcOrd="0" destOrd="0" presId="urn:microsoft.com/office/officeart/2005/8/layout/cycle8"/>
    <dgm:cxn modelId="{1AA503FD-339D-EE47-9B20-5A41BBCFDF52}" type="presParOf" srcId="{0C41E977-FD00-644E-B0C5-4C5AEDFF6D25}" destId="{23D8B9CB-6EC0-E048-B760-E70AAC5C6B2B}" srcOrd="0" destOrd="0" presId="urn:microsoft.com/office/officeart/2005/8/layout/cycle8"/>
    <dgm:cxn modelId="{6AE18D05-C7BA-FF4F-805E-5D6927A261CB}" type="presParOf" srcId="{0C41E977-FD00-644E-B0C5-4C5AEDFF6D25}" destId="{752D9A8F-2CB9-434A-A2A5-70B6A9B2C0A1}" srcOrd="1" destOrd="0" presId="urn:microsoft.com/office/officeart/2005/8/layout/cycle8"/>
    <dgm:cxn modelId="{4E9626F3-6D5C-D04F-B914-682415FE6A50}" type="presParOf" srcId="{0C41E977-FD00-644E-B0C5-4C5AEDFF6D25}" destId="{5F96EF4D-F3E2-7C40-8E30-83C0B1422402}" srcOrd="2" destOrd="0" presId="urn:microsoft.com/office/officeart/2005/8/layout/cycle8"/>
    <dgm:cxn modelId="{77C7AAF8-49C6-FF43-A531-E0CDD894F53A}" type="presParOf" srcId="{0C41E977-FD00-644E-B0C5-4C5AEDFF6D25}" destId="{F6309E9A-BD0A-144A-827A-4DC9560954B0}" srcOrd="3" destOrd="0" presId="urn:microsoft.com/office/officeart/2005/8/layout/cycle8"/>
    <dgm:cxn modelId="{7F2E070B-F319-9645-AD6D-3B466F4643CD}" type="presParOf" srcId="{0C41E977-FD00-644E-B0C5-4C5AEDFF6D25}" destId="{EA316C5E-7CB2-0549-8667-98BE631C0D87}" srcOrd="4" destOrd="0" presId="urn:microsoft.com/office/officeart/2005/8/layout/cycle8"/>
    <dgm:cxn modelId="{98119773-0DE7-FE40-870B-0A0943267AC3}" type="presParOf" srcId="{0C41E977-FD00-644E-B0C5-4C5AEDFF6D25}" destId="{E5C277AF-1CF2-EB42-A85C-B6641F1A1B8D}" srcOrd="5" destOrd="0" presId="urn:microsoft.com/office/officeart/2005/8/layout/cycle8"/>
    <dgm:cxn modelId="{7A1EA6E3-874D-9641-9025-A6C630660AAF}" type="presParOf" srcId="{0C41E977-FD00-644E-B0C5-4C5AEDFF6D25}" destId="{62C7B26E-9E1B-DB47-A4FC-DD7D331A41F8}" srcOrd="6" destOrd="0" presId="urn:microsoft.com/office/officeart/2005/8/layout/cycle8"/>
    <dgm:cxn modelId="{FC9C1345-E610-934E-B5A8-D1D43FB631FB}" type="presParOf" srcId="{0C41E977-FD00-644E-B0C5-4C5AEDFF6D25}" destId="{34826ED4-682C-5341-B386-9C0F094CC6A3}" srcOrd="7" destOrd="0" presId="urn:microsoft.com/office/officeart/2005/8/layout/cycle8"/>
    <dgm:cxn modelId="{2890C939-6467-6240-ADC9-50C1F8A26091}" type="presParOf" srcId="{0C41E977-FD00-644E-B0C5-4C5AEDFF6D25}" destId="{151088A4-12C4-EE4B-8B3F-6DFC865C918A}" srcOrd="8" destOrd="0" presId="urn:microsoft.com/office/officeart/2005/8/layout/cycle8"/>
    <dgm:cxn modelId="{BC800777-1231-C847-8962-2D7F5E6CF14F}" type="presParOf" srcId="{0C41E977-FD00-644E-B0C5-4C5AEDFF6D25}" destId="{9868EF8F-0AA6-7245-9C91-2A7ADE658835}" srcOrd="9" destOrd="0" presId="urn:microsoft.com/office/officeart/2005/8/layout/cycle8"/>
    <dgm:cxn modelId="{F0925004-AD8E-4247-8213-37C9522DB870}" type="presParOf" srcId="{0C41E977-FD00-644E-B0C5-4C5AEDFF6D25}" destId="{D72B50D1-2666-6F4F-A98C-8FD313CF526E}" srcOrd="10" destOrd="0" presId="urn:microsoft.com/office/officeart/2005/8/layout/cycle8"/>
    <dgm:cxn modelId="{5097F0F5-24A3-D342-B230-BC0B2A0A1AFF}" type="presParOf" srcId="{0C41E977-FD00-644E-B0C5-4C5AEDFF6D25}" destId="{D6457721-87E5-CE48-865B-F1C7F88171A6}" srcOrd="11" destOrd="0" presId="urn:microsoft.com/office/officeart/2005/8/layout/cycle8"/>
    <dgm:cxn modelId="{7F83CC29-A2FA-4A48-8014-5BAA3649A45A}" type="presParOf" srcId="{0C41E977-FD00-644E-B0C5-4C5AEDFF6D25}" destId="{B3DDBCFA-8D8D-D346-9782-3527E07757DE}" srcOrd="12" destOrd="0" presId="urn:microsoft.com/office/officeart/2005/8/layout/cycle8"/>
    <dgm:cxn modelId="{8E466EA2-47BA-4340-AE0A-E82B4CE94E8E}" type="presParOf" srcId="{0C41E977-FD00-644E-B0C5-4C5AEDFF6D25}" destId="{A3FA0B72-81D0-D541-B83C-492226B1356B}" srcOrd="13" destOrd="0" presId="urn:microsoft.com/office/officeart/2005/8/layout/cycle8"/>
    <dgm:cxn modelId="{F86D8BA6-7403-274B-8001-8BEFD14DE3D4}" type="presParOf" srcId="{0C41E977-FD00-644E-B0C5-4C5AEDFF6D25}" destId="{6A86E8E6-B75E-6D46-9A17-8D3B9C006F17}" srcOrd="14" destOrd="0" presId="urn:microsoft.com/office/officeart/2005/8/layout/cycle8"/>
    <dgm:cxn modelId="{556E5989-58E7-E24C-8BC2-1685DE990120}" type="presParOf" srcId="{0C41E977-FD00-644E-B0C5-4C5AEDFF6D25}" destId="{C4847C25-E99B-2D41-9F70-4AE5E06C21A3}" srcOrd="15" destOrd="0" presId="urn:microsoft.com/office/officeart/2005/8/layout/cycle8"/>
    <dgm:cxn modelId="{0D39DFB3-506B-0C49-AEE4-307461F416DB}" type="presParOf" srcId="{0C41E977-FD00-644E-B0C5-4C5AEDFF6D25}" destId="{5F310FBF-1C55-8A41-96C6-1234839623B9}" srcOrd="16" destOrd="0" presId="urn:microsoft.com/office/officeart/2005/8/layout/cycle8"/>
    <dgm:cxn modelId="{06D86A2C-384B-2E43-9931-E1EDBC586460}" type="presParOf" srcId="{0C41E977-FD00-644E-B0C5-4C5AEDFF6D25}" destId="{426153E7-39BB-1F4E-822C-1ACBF972E0B9}" srcOrd="17" destOrd="0" presId="urn:microsoft.com/office/officeart/2005/8/layout/cycle8"/>
    <dgm:cxn modelId="{7A71F849-A37F-4B40-BFEA-5821EDD800E1}" type="presParOf" srcId="{0C41E977-FD00-644E-B0C5-4C5AEDFF6D25}" destId="{6A2E6641-4228-4545-BA6B-96141B678F3B}" srcOrd="18" destOrd="0" presId="urn:microsoft.com/office/officeart/2005/8/layout/cycle8"/>
    <dgm:cxn modelId="{8F1487EF-1C21-174A-A21D-F8BC6E236C1C}" type="presParOf" srcId="{0C41E977-FD00-644E-B0C5-4C5AEDFF6D25}" destId="{C1E3A642-F284-5642-9D7F-B17060430E4C}" srcOrd="19" destOrd="0" presId="urn:microsoft.com/office/officeart/2005/8/layout/cycle8"/>
    <dgm:cxn modelId="{B84CE676-2709-A742-A8DC-8B1B3185387D}" type="presParOf" srcId="{0C41E977-FD00-644E-B0C5-4C5AEDFF6D25}" destId="{56435776-E7F8-C047-A1B4-E50AC04DE167}" srcOrd="20" destOrd="0" presId="urn:microsoft.com/office/officeart/2005/8/layout/cycle8"/>
    <dgm:cxn modelId="{132C83BD-1B34-0D43-B52A-71A14AAB4345}" type="presParOf" srcId="{0C41E977-FD00-644E-B0C5-4C5AEDFF6D25}" destId="{E2F6267B-DE6F-034B-916E-4BF5FFCFD461}" srcOrd="21" destOrd="0" presId="urn:microsoft.com/office/officeart/2005/8/layout/cycle8"/>
    <dgm:cxn modelId="{3E0D3608-F70F-4140-8F53-1063877EB1CD}" type="presParOf" srcId="{0C41E977-FD00-644E-B0C5-4C5AEDFF6D25}" destId="{D7F0CEF9-534C-A748-A1EB-C88A272F734C}" srcOrd="22" destOrd="0" presId="urn:microsoft.com/office/officeart/2005/8/layout/cycle8"/>
    <dgm:cxn modelId="{AC689F6C-CAAB-5145-B5FF-B5AC8875373B}" type="presParOf" srcId="{0C41E977-FD00-644E-B0C5-4C5AEDFF6D25}" destId="{0609750C-874F-9A45-943E-585AD9224235}" srcOrd="23" destOrd="0" presId="urn:microsoft.com/office/officeart/2005/8/layout/cycle8"/>
    <dgm:cxn modelId="{6DA829D1-9F1E-6043-B72C-24B1E2B3D392}" type="presParOf" srcId="{0C41E977-FD00-644E-B0C5-4C5AEDFF6D25}" destId="{DCD3A5E0-83AB-4146-A863-0F0C4D4F4272}" srcOrd="2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AA0B54EC-4660-4CB4-B564-831DD04D0F48}"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D7A19F0A-48C8-4948-B7A9-481820F3082B}">
      <dgm:prSet phldrT="[Text]"/>
      <dgm:spPr/>
      <dgm:t>
        <a:bodyPr/>
        <a:lstStyle/>
        <a:p>
          <a:r>
            <a:rPr lang="en-US" dirty="0" smtClean="0"/>
            <a:t>Briefs</a:t>
          </a:r>
          <a:endParaRPr lang="en-US" dirty="0"/>
        </a:p>
      </dgm:t>
    </dgm:pt>
    <dgm:pt modelId="{A4C907DA-03F1-447D-8F6E-CA4A7054B5D4}" type="parTrans" cxnId="{C12B72C3-D742-4CC8-83B1-E4047D48C15D}">
      <dgm:prSet/>
      <dgm:spPr/>
      <dgm:t>
        <a:bodyPr/>
        <a:lstStyle/>
        <a:p>
          <a:endParaRPr lang="en-US"/>
        </a:p>
      </dgm:t>
    </dgm:pt>
    <dgm:pt modelId="{8F095C25-9168-40F3-AB29-6F18A11E3183}" type="sibTrans" cxnId="{C12B72C3-D742-4CC8-83B1-E4047D48C15D}">
      <dgm:prSet/>
      <dgm:spPr/>
      <dgm:t>
        <a:bodyPr/>
        <a:lstStyle/>
        <a:p>
          <a:endParaRPr lang="en-US"/>
        </a:p>
      </dgm:t>
    </dgm:pt>
    <dgm:pt modelId="{7A566B0C-B42E-4F64-9BFF-AC7A987DCAB6}">
      <dgm:prSet phldrT="[Text]"/>
      <dgm:spPr/>
      <dgm:t>
        <a:bodyPr/>
        <a:lstStyle/>
        <a:p>
          <a:r>
            <a:rPr lang="en-US" dirty="0" smtClean="0"/>
            <a:t>Webinars</a:t>
          </a:r>
          <a:endParaRPr lang="en-US" dirty="0"/>
        </a:p>
      </dgm:t>
    </dgm:pt>
    <dgm:pt modelId="{6C265FCD-AAFB-4A8F-A7D0-C12797E731E9}" type="parTrans" cxnId="{7999B0D4-009D-4C20-9D0D-5D07703A800E}">
      <dgm:prSet/>
      <dgm:spPr/>
      <dgm:t>
        <a:bodyPr/>
        <a:lstStyle/>
        <a:p>
          <a:endParaRPr lang="en-US"/>
        </a:p>
      </dgm:t>
    </dgm:pt>
    <dgm:pt modelId="{D636EB61-6B58-4F9D-BEAE-F0B9A090C5DB}" type="sibTrans" cxnId="{7999B0D4-009D-4C20-9D0D-5D07703A800E}">
      <dgm:prSet/>
      <dgm:spPr/>
      <dgm:t>
        <a:bodyPr/>
        <a:lstStyle/>
        <a:p>
          <a:endParaRPr lang="en-US"/>
        </a:p>
      </dgm:t>
    </dgm:pt>
    <dgm:pt modelId="{D80686F0-5303-4183-8030-AEF5B3119995}">
      <dgm:prSet phldrT="[Text]"/>
      <dgm:spPr/>
      <dgm:t>
        <a:bodyPr/>
        <a:lstStyle/>
        <a:p>
          <a:r>
            <a:rPr lang="en-US" dirty="0" smtClean="0"/>
            <a:t>Monthly Newsletters</a:t>
          </a:r>
          <a:endParaRPr lang="en-US" dirty="0"/>
        </a:p>
      </dgm:t>
    </dgm:pt>
    <dgm:pt modelId="{1F2CBA52-6839-4BB8-B880-10FCF9120A68}" type="parTrans" cxnId="{2B1B7D5C-A5E2-4513-A689-C10FD18BB9F0}">
      <dgm:prSet/>
      <dgm:spPr/>
      <dgm:t>
        <a:bodyPr/>
        <a:lstStyle/>
        <a:p>
          <a:endParaRPr lang="en-US"/>
        </a:p>
      </dgm:t>
    </dgm:pt>
    <dgm:pt modelId="{DA695CD5-30C8-413F-8088-7E38E91D7D69}" type="sibTrans" cxnId="{2B1B7D5C-A5E2-4513-A689-C10FD18BB9F0}">
      <dgm:prSet/>
      <dgm:spPr/>
      <dgm:t>
        <a:bodyPr/>
        <a:lstStyle/>
        <a:p>
          <a:endParaRPr lang="en-US"/>
        </a:p>
      </dgm:t>
    </dgm:pt>
    <dgm:pt modelId="{6A37A730-C899-4D7F-8100-33DB9494D6E1}" type="pres">
      <dgm:prSet presAssocID="{AA0B54EC-4660-4CB4-B564-831DD04D0F48}" presName="diagram" presStyleCnt="0">
        <dgm:presLayoutVars>
          <dgm:dir/>
          <dgm:resizeHandles val="exact"/>
        </dgm:presLayoutVars>
      </dgm:prSet>
      <dgm:spPr/>
      <dgm:t>
        <a:bodyPr/>
        <a:lstStyle/>
        <a:p>
          <a:endParaRPr lang="en-US"/>
        </a:p>
      </dgm:t>
    </dgm:pt>
    <dgm:pt modelId="{E3D6A344-E376-4F3A-B396-511EBC6BEA60}" type="pres">
      <dgm:prSet presAssocID="{D7A19F0A-48C8-4948-B7A9-481820F3082B}" presName="node" presStyleLbl="node1" presStyleIdx="0" presStyleCnt="3">
        <dgm:presLayoutVars>
          <dgm:bulletEnabled val="1"/>
        </dgm:presLayoutVars>
      </dgm:prSet>
      <dgm:spPr/>
      <dgm:t>
        <a:bodyPr/>
        <a:lstStyle/>
        <a:p>
          <a:endParaRPr lang="en-US"/>
        </a:p>
      </dgm:t>
    </dgm:pt>
    <dgm:pt modelId="{43975C67-7F6F-4657-9B91-136B80CFC345}" type="pres">
      <dgm:prSet presAssocID="{8F095C25-9168-40F3-AB29-6F18A11E3183}" presName="sibTrans" presStyleCnt="0"/>
      <dgm:spPr/>
    </dgm:pt>
    <dgm:pt modelId="{3241F94B-A16C-4C28-8F53-AAC59D513CEE}" type="pres">
      <dgm:prSet presAssocID="{7A566B0C-B42E-4F64-9BFF-AC7A987DCAB6}" presName="node" presStyleLbl="node1" presStyleIdx="1" presStyleCnt="3">
        <dgm:presLayoutVars>
          <dgm:bulletEnabled val="1"/>
        </dgm:presLayoutVars>
      </dgm:prSet>
      <dgm:spPr/>
      <dgm:t>
        <a:bodyPr/>
        <a:lstStyle/>
        <a:p>
          <a:endParaRPr lang="en-US"/>
        </a:p>
      </dgm:t>
    </dgm:pt>
    <dgm:pt modelId="{B0A62A99-131A-44BB-93C5-16CC7F356599}" type="pres">
      <dgm:prSet presAssocID="{D636EB61-6B58-4F9D-BEAE-F0B9A090C5DB}" presName="sibTrans" presStyleCnt="0"/>
      <dgm:spPr/>
    </dgm:pt>
    <dgm:pt modelId="{2CBABBFA-78D2-475A-94B4-D4EA4F9D5381}" type="pres">
      <dgm:prSet presAssocID="{D80686F0-5303-4183-8030-AEF5B3119995}" presName="node" presStyleLbl="node1" presStyleIdx="2" presStyleCnt="3">
        <dgm:presLayoutVars>
          <dgm:bulletEnabled val="1"/>
        </dgm:presLayoutVars>
      </dgm:prSet>
      <dgm:spPr/>
      <dgm:t>
        <a:bodyPr/>
        <a:lstStyle/>
        <a:p>
          <a:endParaRPr lang="en-US"/>
        </a:p>
      </dgm:t>
    </dgm:pt>
  </dgm:ptLst>
  <dgm:cxnLst>
    <dgm:cxn modelId="{C47E752A-D2F6-8D4C-96CA-B61C44C1C727}" type="presOf" srcId="{7A566B0C-B42E-4F64-9BFF-AC7A987DCAB6}" destId="{3241F94B-A16C-4C28-8F53-AAC59D513CEE}" srcOrd="0" destOrd="0" presId="urn:microsoft.com/office/officeart/2005/8/layout/default"/>
    <dgm:cxn modelId="{C12B72C3-D742-4CC8-83B1-E4047D48C15D}" srcId="{AA0B54EC-4660-4CB4-B564-831DD04D0F48}" destId="{D7A19F0A-48C8-4948-B7A9-481820F3082B}" srcOrd="0" destOrd="0" parTransId="{A4C907DA-03F1-447D-8F6E-CA4A7054B5D4}" sibTransId="{8F095C25-9168-40F3-AB29-6F18A11E3183}"/>
    <dgm:cxn modelId="{7999B0D4-009D-4C20-9D0D-5D07703A800E}" srcId="{AA0B54EC-4660-4CB4-B564-831DD04D0F48}" destId="{7A566B0C-B42E-4F64-9BFF-AC7A987DCAB6}" srcOrd="1" destOrd="0" parTransId="{6C265FCD-AAFB-4A8F-A7D0-C12797E731E9}" sibTransId="{D636EB61-6B58-4F9D-BEAE-F0B9A090C5DB}"/>
    <dgm:cxn modelId="{20C455E8-28B0-394C-A642-56CE2C1A714E}" type="presOf" srcId="{D80686F0-5303-4183-8030-AEF5B3119995}" destId="{2CBABBFA-78D2-475A-94B4-D4EA4F9D5381}" srcOrd="0" destOrd="0" presId="urn:microsoft.com/office/officeart/2005/8/layout/default"/>
    <dgm:cxn modelId="{059E7DBB-1C2F-B944-9B2F-2DC2879A8A43}" type="presOf" srcId="{D7A19F0A-48C8-4948-B7A9-481820F3082B}" destId="{E3D6A344-E376-4F3A-B396-511EBC6BEA60}" srcOrd="0" destOrd="0" presId="urn:microsoft.com/office/officeart/2005/8/layout/default"/>
    <dgm:cxn modelId="{2B1B7D5C-A5E2-4513-A689-C10FD18BB9F0}" srcId="{AA0B54EC-4660-4CB4-B564-831DD04D0F48}" destId="{D80686F0-5303-4183-8030-AEF5B3119995}" srcOrd="2" destOrd="0" parTransId="{1F2CBA52-6839-4BB8-B880-10FCF9120A68}" sibTransId="{DA695CD5-30C8-413F-8088-7E38E91D7D69}"/>
    <dgm:cxn modelId="{E746F375-0818-EB48-8948-8F204B5A22F3}" type="presOf" srcId="{AA0B54EC-4660-4CB4-B564-831DD04D0F48}" destId="{6A37A730-C899-4D7F-8100-33DB9494D6E1}" srcOrd="0" destOrd="0" presId="urn:microsoft.com/office/officeart/2005/8/layout/default"/>
    <dgm:cxn modelId="{87B80BF1-4000-4B4A-B9BF-F754B20A9F19}" type="presParOf" srcId="{6A37A730-C899-4D7F-8100-33DB9494D6E1}" destId="{E3D6A344-E376-4F3A-B396-511EBC6BEA60}" srcOrd="0" destOrd="0" presId="urn:microsoft.com/office/officeart/2005/8/layout/default"/>
    <dgm:cxn modelId="{EB8E4D5E-E704-9044-8B94-47FB75BA4CDD}" type="presParOf" srcId="{6A37A730-C899-4D7F-8100-33DB9494D6E1}" destId="{43975C67-7F6F-4657-9B91-136B80CFC345}" srcOrd="1" destOrd="0" presId="urn:microsoft.com/office/officeart/2005/8/layout/default"/>
    <dgm:cxn modelId="{CA367D0B-CCFE-5C41-8C90-2127762FB81E}" type="presParOf" srcId="{6A37A730-C899-4D7F-8100-33DB9494D6E1}" destId="{3241F94B-A16C-4C28-8F53-AAC59D513CEE}" srcOrd="2" destOrd="0" presId="urn:microsoft.com/office/officeart/2005/8/layout/default"/>
    <dgm:cxn modelId="{13AF48DF-E07E-A54E-A0AE-DB5F3FAEE542}" type="presParOf" srcId="{6A37A730-C899-4D7F-8100-33DB9494D6E1}" destId="{B0A62A99-131A-44BB-93C5-16CC7F356599}" srcOrd="3" destOrd="0" presId="urn:microsoft.com/office/officeart/2005/8/layout/default"/>
    <dgm:cxn modelId="{0643DF85-4C9F-C840-858F-AAB9BDF1606B}" type="presParOf" srcId="{6A37A730-C899-4D7F-8100-33DB9494D6E1}" destId="{2CBABBFA-78D2-475A-94B4-D4EA4F9D5381}"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D8B9CB-6EC0-E048-B760-E70AAC5C6B2B}">
      <dsp:nvSpPr>
        <dsp:cNvPr id="0" name=""/>
        <dsp:cNvSpPr/>
      </dsp:nvSpPr>
      <dsp:spPr>
        <a:xfrm>
          <a:off x="1941840" y="289724"/>
          <a:ext cx="3931635" cy="3931635"/>
        </a:xfrm>
        <a:prstGeom prst="pie">
          <a:avLst>
            <a:gd name="adj1" fmla="val 16200000"/>
            <a:gd name="adj2" fmla="val 20520000"/>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Powerful strategies</a:t>
          </a:r>
          <a:endParaRPr lang="en-US" sz="1500" kern="1200" dirty="0"/>
        </a:p>
      </dsp:txBody>
      <dsp:txXfrm>
        <a:off x="3992843" y="950613"/>
        <a:ext cx="1263740" cy="842493"/>
      </dsp:txXfrm>
    </dsp:sp>
    <dsp:sp modelId="{EA316C5E-7CB2-0549-8667-98BE631C0D87}">
      <dsp:nvSpPr>
        <dsp:cNvPr id="0" name=""/>
        <dsp:cNvSpPr/>
      </dsp:nvSpPr>
      <dsp:spPr>
        <a:xfrm>
          <a:off x="1975539" y="394567"/>
          <a:ext cx="3931635" cy="3931635"/>
        </a:xfrm>
        <a:prstGeom prst="pie">
          <a:avLst>
            <a:gd name="adj1" fmla="val 20520000"/>
            <a:gd name="adj2" fmla="val 3240000"/>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Effective learning opportunities</a:t>
          </a:r>
          <a:endParaRPr lang="en-US" sz="1500" kern="1200" dirty="0"/>
        </a:p>
      </dsp:txBody>
      <dsp:txXfrm>
        <a:off x="4507700" y="2190950"/>
        <a:ext cx="1170129" cy="936103"/>
      </dsp:txXfrm>
    </dsp:sp>
    <dsp:sp modelId="{151088A4-12C4-EE4B-8B3F-6DFC865C918A}">
      <dsp:nvSpPr>
        <dsp:cNvPr id="0" name=""/>
        <dsp:cNvSpPr/>
      </dsp:nvSpPr>
      <dsp:spPr>
        <a:xfrm>
          <a:off x="1886610" y="459158"/>
          <a:ext cx="3931635" cy="3931635"/>
        </a:xfrm>
        <a:prstGeom prst="pie">
          <a:avLst>
            <a:gd name="adj1" fmla="val 3240000"/>
            <a:gd name="adj2" fmla="val 7560000"/>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Sustained learning opportunities</a:t>
          </a:r>
          <a:endParaRPr lang="en-US" sz="1500" kern="1200" dirty="0"/>
        </a:p>
      </dsp:txBody>
      <dsp:txXfrm>
        <a:off x="3290765" y="3220665"/>
        <a:ext cx="1123324" cy="1029714"/>
      </dsp:txXfrm>
    </dsp:sp>
    <dsp:sp modelId="{B3DDBCFA-8D8D-D346-9782-3527E07757DE}">
      <dsp:nvSpPr>
        <dsp:cNvPr id="0" name=""/>
        <dsp:cNvSpPr/>
      </dsp:nvSpPr>
      <dsp:spPr>
        <a:xfrm>
          <a:off x="1797680" y="394567"/>
          <a:ext cx="3931635" cy="3931635"/>
        </a:xfrm>
        <a:prstGeom prst="pie">
          <a:avLst>
            <a:gd name="adj1" fmla="val 7560000"/>
            <a:gd name="adj2" fmla="val 11880000"/>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Supportive policies</a:t>
          </a:r>
          <a:endParaRPr lang="en-US" sz="1500" kern="1200" dirty="0"/>
        </a:p>
      </dsp:txBody>
      <dsp:txXfrm>
        <a:off x="2027025" y="2190950"/>
        <a:ext cx="1170129" cy="936103"/>
      </dsp:txXfrm>
    </dsp:sp>
    <dsp:sp modelId="{5F310FBF-1C55-8A41-96C6-1234839623B9}">
      <dsp:nvSpPr>
        <dsp:cNvPr id="0" name=""/>
        <dsp:cNvSpPr/>
      </dsp:nvSpPr>
      <dsp:spPr>
        <a:xfrm>
          <a:off x="1831379" y="289724"/>
          <a:ext cx="3931635" cy="3931635"/>
        </a:xfrm>
        <a:prstGeom prst="pie">
          <a:avLst>
            <a:gd name="adj1" fmla="val 11880000"/>
            <a:gd name="adj2" fmla="val 16200000"/>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Change through collaboration</a:t>
          </a:r>
          <a:endParaRPr lang="en-US" sz="1500" kern="1200" dirty="0"/>
        </a:p>
      </dsp:txBody>
      <dsp:txXfrm>
        <a:off x="2448272" y="950613"/>
        <a:ext cx="1263740" cy="842493"/>
      </dsp:txXfrm>
    </dsp:sp>
    <dsp:sp modelId="{56435776-E7F8-C047-A1B4-E50AC04DE167}">
      <dsp:nvSpPr>
        <dsp:cNvPr id="0" name=""/>
        <dsp:cNvSpPr/>
      </dsp:nvSpPr>
      <dsp:spPr>
        <a:xfrm>
          <a:off x="1698268" y="46337"/>
          <a:ext cx="4418409" cy="4418409"/>
        </a:xfrm>
        <a:prstGeom prst="circularArrow">
          <a:avLst>
            <a:gd name="adj1" fmla="val 5085"/>
            <a:gd name="adj2" fmla="val 327528"/>
            <a:gd name="adj3" fmla="val 20192361"/>
            <a:gd name="adj4" fmla="val 16200324"/>
            <a:gd name="adj5" fmla="val 5932"/>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E2F6267B-DE6F-034B-916E-4BF5FFCFD461}">
      <dsp:nvSpPr>
        <dsp:cNvPr id="0" name=""/>
        <dsp:cNvSpPr/>
      </dsp:nvSpPr>
      <dsp:spPr>
        <a:xfrm>
          <a:off x="1732424" y="151146"/>
          <a:ext cx="4418409" cy="4418409"/>
        </a:xfrm>
        <a:prstGeom prst="circularArrow">
          <a:avLst>
            <a:gd name="adj1" fmla="val 5085"/>
            <a:gd name="adj2" fmla="val 327528"/>
            <a:gd name="adj3" fmla="val 2912753"/>
            <a:gd name="adj4" fmla="val 20519953"/>
            <a:gd name="adj5" fmla="val 5932"/>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7F0CEF9-534C-A748-A1EB-C88A272F734C}">
      <dsp:nvSpPr>
        <dsp:cNvPr id="0" name=""/>
        <dsp:cNvSpPr/>
      </dsp:nvSpPr>
      <dsp:spPr>
        <a:xfrm>
          <a:off x="1643223" y="215934"/>
          <a:ext cx="4418409" cy="4418409"/>
        </a:xfrm>
        <a:prstGeom prst="circularArrow">
          <a:avLst>
            <a:gd name="adj1" fmla="val 5085"/>
            <a:gd name="adj2" fmla="val 327528"/>
            <a:gd name="adj3" fmla="val 7232777"/>
            <a:gd name="adj4" fmla="val 3239695"/>
            <a:gd name="adj5" fmla="val 5932"/>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0609750C-874F-9A45-943E-585AD9224235}">
      <dsp:nvSpPr>
        <dsp:cNvPr id="0" name=""/>
        <dsp:cNvSpPr/>
      </dsp:nvSpPr>
      <dsp:spPr>
        <a:xfrm>
          <a:off x="1554021" y="151146"/>
          <a:ext cx="4418409" cy="4418409"/>
        </a:xfrm>
        <a:prstGeom prst="circularArrow">
          <a:avLst>
            <a:gd name="adj1" fmla="val 5085"/>
            <a:gd name="adj2" fmla="val 327528"/>
            <a:gd name="adj3" fmla="val 11552519"/>
            <a:gd name="adj4" fmla="val 7559718"/>
            <a:gd name="adj5" fmla="val 5932"/>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CD3A5E0-83AB-4146-A863-0F0C4D4F4272}">
      <dsp:nvSpPr>
        <dsp:cNvPr id="0" name=""/>
        <dsp:cNvSpPr/>
      </dsp:nvSpPr>
      <dsp:spPr>
        <a:xfrm>
          <a:off x="1588178" y="46337"/>
          <a:ext cx="4418409" cy="4418409"/>
        </a:xfrm>
        <a:prstGeom prst="circularArrow">
          <a:avLst>
            <a:gd name="adj1" fmla="val 5085"/>
            <a:gd name="adj2" fmla="val 327528"/>
            <a:gd name="adj3" fmla="val 15872148"/>
            <a:gd name="adj4" fmla="val 11880111"/>
            <a:gd name="adj5" fmla="val 5932"/>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D6A344-E376-4F3A-B396-511EBC6BEA60}">
      <dsp:nvSpPr>
        <dsp:cNvPr id="0" name=""/>
        <dsp:cNvSpPr/>
      </dsp:nvSpPr>
      <dsp:spPr>
        <a:xfrm>
          <a:off x="567451" y="819"/>
          <a:ext cx="2790296" cy="1674177"/>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3700" kern="1200" dirty="0" smtClean="0"/>
            <a:t>Briefs</a:t>
          </a:r>
          <a:endParaRPr lang="en-US" sz="3700" kern="1200" dirty="0"/>
        </a:p>
      </dsp:txBody>
      <dsp:txXfrm>
        <a:off x="567451" y="819"/>
        <a:ext cx="2790296" cy="1674177"/>
      </dsp:txXfrm>
    </dsp:sp>
    <dsp:sp modelId="{3241F94B-A16C-4C28-8F53-AAC59D513CEE}">
      <dsp:nvSpPr>
        <dsp:cNvPr id="0" name=""/>
        <dsp:cNvSpPr/>
      </dsp:nvSpPr>
      <dsp:spPr>
        <a:xfrm>
          <a:off x="3636777" y="819"/>
          <a:ext cx="2790296" cy="1674177"/>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3700" kern="1200" dirty="0" smtClean="0"/>
            <a:t>Webinars</a:t>
          </a:r>
          <a:endParaRPr lang="en-US" sz="3700" kern="1200" dirty="0"/>
        </a:p>
      </dsp:txBody>
      <dsp:txXfrm>
        <a:off x="3636777" y="819"/>
        <a:ext cx="2790296" cy="1674177"/>
      </dsp:txXfrm>
    </dsp:sp>
    <dsp:sp modelId="{2CBABBFA-78D2-475A-94B4-D4EA4F9D5381}">
      <dsp:nvSpPr>
        <dsp:cNvPr id="0" name=""/>
        <dsp:cNvSpPr/>
      </dsp:nvSpPr>
      <dsp:spPr>
        <a:xfrm>
          <a:off x="2102114" y="1954027"/>
          <a:ext cx="2790296" cy="1674177"/>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3700" kern="1200" dirty="0" smtClean="0"/>
            <a:t>Monthly Newsletters</a:t>
          </a:r>
          <a:endParaRPr lang="en-US" sz="3700" kern="1200" dirty="0"/>
        </a:p>
      </dsp:txBody>
      <dsp:txXfrm>
        <a:off x="2102114" y="1954027"/>
        <a:ext cx="2790296" cy="1674177"/>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9900"/>
          </a:xfrm>
          <a:prstGeom prst="rect">
            <a:avLst/>
          </a:prstGeom>
        </p:spPr>
        <p:txBody>
          <a:bodyPr vert="horz" lIns="93936" tIns="46968" rIns="93936" bIns="46968" rtlCol="0"/>
          <a:lstStyle>
            <a:lvl1pPr algn="l" eaLnBrk="1" hangingPunct="1">
              <a:defRPr sz="1200">
                <a:latin typeface="Arial" panose="020B0604020202020204" pitchFamily="34" charset="0"/>
              </a:defRPr>
            </a:lvl1pPr>
          </a:lstStyle>
          <a:p>
            <a:pPr>
              <a:defRPr/>
            </a:pPr>
            <a:endParaRPr lang="en-US" dirty="0"/>
          </a:p>
        </p:txBody>
      </p:sp>
      <p:sp>
        <p:nvSpPr>
          <p:cNvPr id="3" name="Date Placeholder 2"/>
          <p:cNvSpPr>
            <a:spLocks noGrp="1"/>
          </p:cNvSpPr>
          <p:nvPr>
            <p:ph type="dt" sz="quarter" idx="1"/>
          </p:nvPr>
        </p:nvSpPr>
        <p:spPr>
          <a:xfrm>
            <a:off x="4008438" y="0"/>
            <a:ext cx="3067050" cy="469900"/>
          </a:xfrm>
          <a:prstGeom prst="rect">
            <a:avLst/>
          </a:prstGeom>
        </p:spPr>
        <p:txBody>
          <a:bodyPr vert="horz" lIns="93936" tIns="46968" rIns="93936" bIns="46968" rtlCol="0"/>
          <a:lstStyle>
            <a:lvl1pPr algn="r" eaLnBrk="1" hangingPunct="1">
              <a:defRPr sz="1200">
                <a:latin typeface="Arial" panose="020B0604020202020204" pitchFamily="34" charset="0"/>
              </a:defRPr>
            </a:lvl1pPr>
          </a:lstStyle>
          <a:p>
            <a:pPr>
              <a:defRPr/>
            </a:pPr>
            <a:fld id="{7D6CF289-10FF-48C9-9B44-BB33390E0546}" type="datetimeFigureOut">
              <a:rPr lang="en-US"/>
              <a:pPr>
                <a:defRPr/>
              </a:pPr>
              <a:t>1/13/17</a:t>
            </a:fld>
            <a:endParaRPr lang="en-US" dirty="0"/>
          </a:p>
        </p:txBody>
      </p:sp>
      <p:sp>
        <p:nvSpPr>
          <p:cNvPr id="4" name="Footer Placeholder 3"/>
          <p:cNvSpPr>
            <a:spLocks noGrp="1"/>
          </p:cNvSpPr>
          <p:nvPr>
            <p:ph type="ftr" sz="quarter" idx="2"/>
          </p:nvPr>
        </p:nvSpPr>
        <p:spPr>
          <a:xfrm>
            <a:off x="0" y="8893175"/>
            <a:ext cx="3067050" cy="469900"/>
          </a:xfrm>
          <a:prstGeom prst="rect">
            <a:avLst/>
          </a:prstGeom>
        </p:spPr>
        <p:txBody>
          <a:bodyPr vert="horz" lIns="93936" tIns="46968" rIns="93936" bIns="46968" rtlCol="0" anchor="b"/>
          <a:lstStyle>
            <a:lvl1pPr algn="l" eaLnBrk="1" hangingPunct="1">
              <a:defRPr sz="1200">
                <a:latin typeface="Arial" panose="020B0604020202020204" pitchFamily="34" charset="0"/>
              </a:defRPr>
            </a:lvl1pPr>
          </a:lstStyle>
          <a:p>
            <a:pPr>
              <a:defRPr/>
            </a:pPr>
            <a:endParaRPr lang="en-US" dirty="0"/>
          </a:p>
        </p:txBody>
      </p:sp>
      <p:sp>
        <p:nvSpPr>
          <p:cNvPr id="5" name="Slide Number Placeholder 4"/>
          <p:cNvSpPr>
            <a:spLocks noGrp="1"/>
          </p:cNvSpPr>
          <p:nvPr>
            <p:ph type="sldNum" sz="quarter" idx="3"/>
          </p:nvPr>
        </p:nvSpPr>
        <p:spPr>
          <a:xfrm>
            <a:off x="4008438" y="8893175"/>
            <a:ext cx="3067050" cy="469900"/>
          </a:xfrm>
          <a:prstGeom prst="rect">
            <a:avLst/>
          </a:prstGeom>
        </p:spPr>
        <p:txBody>
          <a:bodyPr vert="horz" wrap="square" lIns="93936" tIns="46968" rIns="93936" bIns="46968" numCol="1" anchor="b" anchorCtr="0" compatLnSpc="1">
            <a:prstTxWarp prst="textNoShape">
              <a:avLst/>
            </a:prstTxWarp>
          </a:bodyPr>
          <a:lstStyle>
            <a:lvl1pPr algn="r" eaLnBrk="1" hangingPunct="1">
              <a:defRPr sz="1200" smtClean="0"/>
            </a:lvl1pPr>
          </a:lstStyle>
          <a:p>
            <a:pPr>
              <a:defRPr/>
            </a:pPr>
            <a:fld id="{AD4764DB-20DA-4DED-BBA3-D05BA5C55293}" type="slidenum">
              <a:rPr lang="en-US" altLang="en-US"/>
              <a:pPr>
                <a:defRPr/>
              </a:pPr>
              <a:t>‹#›</a:t>
            </a:fld>
            <a:endParaRPr lang="en-US" altLang="en-US" dirty="0"/>
          </a:p>
        </p:txBody>
      </p:sp>
    </p:spTree>
    <p:extLst>
      <p:ext uri="{BB962C8B-B14F-4D97-AF65-F5344CB8AC3E}">
        <p14:creationId xmlns:p14="http://schemas.microsoft.com/office/powerpoint/2010/main" val="13673261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8313"/>
          </a:xfrm>
          <a:prstGeom prst="rect">
            <a:avLst/>
          </a:prstGeom>
        </p:spPr>
        <p:txBody>
          <a:bodyPr vert="horz" lIns="93936" tIns="46968" rIns="93936" bIns="46968" rtlCol="0"/>
          <a:lstStyle>
            <a:lvl1pPr algn="l" eaLnBrk="1" hangingPunct="1">
              <a:defRPr sz="1200">
                <a:latin typeface="Arial" charset="0"/>
                <a:ea typeface="ＭＳ Ｐゴシック" charset="0"/>
                <a:cs typeface="ＭＳ Ｐゴシック" charset="0"/>
              </a:defRPr>
            </a:lvl1pPr>
          </a:lstStyle>
          <a:p>
            <a:pPr>
              <a:defRPr/>
            </a:pPr>
            <a:endParaRPr lang="en-US" dirty="0"/>
          </a:p>
        </p:txBody>
      </p:sp>
      <p:sp>
        <p:nvSpPr>
          <p:cNvPr id="3" name="Date Placeholder 2"/>
          <p:cNvSpPr>
            <a:spLocks noGrp="1"/>
          </p:cNvSpPr>
          <p:nvPr>
            <p:ph type="dt" idx="1"/>
          </p:nvPr>
        </p:nvSpPr>
        <p:spPr>
          <a:xfrm>
            <a:off x="4008438" y="0"/>
            <a:ext cx="3067050" cy="468313"/>
          </a:xfrm>
          <a:prstGeom prst="rect">
            <a:avLst/>
          </a:prstGeom>
        </p:spPr>
        <p:txBody>
          <a:bodyPr vert="horz" wrap="square" lIns="93936" tIns="46968" rIns="93936" bIns="46968" numCol="1" anchor="t" anchorCtr="0" compatLnSpc="1">
            <a:prstTxWarp prst="textNoShape">
              <a:avLst/>
            </a:prstTxWarp>
          </a:bodyPr>
          <a:lstStyle>
            <a:lvl1pPr algn="r" eaLnBrk="1" hangingPunct="1">
              <a:defRPr sz="1200">
                <a:latin typeface="Arial" pitchFamily="34" charset="0"/>
              </a:defRPr>
            </a:lvl1pPr>
          </a:lstStyle>
          <a:p>
            <a:pPr>
              <a:defRPr/>
            </a:pPr>
            <a:fld id="{D26571DB-150A-4CEA-A77E-17BCD21607EF}" type="datetimeFigureOut">
              <a:rPr lang="en-US"/>
              <a:pPr>
                <a:defRPr/>
              </a:pPr>
              <a:t>1/13/17</a:t>
            </a:fld>
            <a:endParaRPr lang="en-US" dirty="0"/>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pPr lvl="0"/>
            <a:endParaRPr lang="en-US" noProof="0" dirty="0" smtClean="0"/>
          </a:p>
        </p:txBody>
      </p:sp>
      <p:sp>
        <p:nvSpPr>
          <p:cNvPr id="5" name="Notes Placeholder 4"/>
          <p:cNvSpPr>
            <a:spLocks noGrp="1"/>
          </p:cNvSpPr>
          <p:nvPr>
            <p:ph type="body" sz="quarter" idx="3"/>
          </p:nvPr>
        </p:nvSpPr>
        <p:spPr>
          <a:xfrm>
            <a:off x="708025" y="4448175"/>
            <a:ext cx="5661025" cy="4213225"/>
          </a:xfrm>
          <a:prstGeom prst="rect">
            <a:avLst/>
          </a:prstGeom>
        </p:spPr>
        <p:txBody>
          <a:bodyPr vert="horz" lIns="93936" tIns="46968" rIns="93936" bIns="46968"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93175"/>
            <a:ext cx="3067050" cy="468313"/>
          </a:xfrm>
          <a:prstGeom prst="rect">
            <a:avLst/>
          </a:prstGeom>
        </p:spPr>
        <p:txBody>
          <a:bodyPr vert="horz" lIns="93936" tIns="46968" rIns="93936" bIns="46968" rtlCol="0" anchor="b"/>
          <a:lstStyle>
            <a:lvl1pPr algn="l" eaLnBrk="1" hangingPunct="1">
              <a:defRPr sz="1200">
                <a:latin typeface="Arial"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5"/>
          </p:nvPr>
        </p:nvSpPr>
        <p:spPr>
          <a:xfrm>
            <a:off x="4008438" y="8893175"/>
            <a:ext cx="3067050" cy="468313"/>
          </a:xfrm>
          <a:prstGeom prst="rect">
            <a:avLst/>
          </a:prstGeom>
        </p:spPr>
        <p:txBody>
          <a:bodyPr vert="horz" wrap="square" lIns="93936" tIns="46968" rIns="93936" bIns="46968" numCol="1" anchor="b" anchorCtr="0" compatLnSpc="1">
            <a:prstTxWarp prst="textNoShape">
              <a:avLst/>
            </a:prstTxWarp>
          </a:bodyPr>
          <a:lstStyle>
            <a:lvl1pPr algn="r" eaLnBrk="1" hangingPunct="1">
              <a:defRPr sz="1200" smtClean="0"/>
            </a:lvl1pPr>
          </a:lstStyle>
          <a:p>
            <a:pPr>
              <a:defRPr/>
            </a:pPr>
            <a:fld id="{EEDA2FAB-4A02-4BDE-BEC0-7950095D3227}" type="slidenum">
              <a:rPr lang="en-US" altLang="en-US"/>
              <a:pPr>
                <a:defRPr/>
              </a:pPr>
              <a:t>‹#›</a:t>
            </a:fld>
            <a:endParaRPr lang="en-US" altLang="en-US" dirty="0"/>
          </a:p>
        </p:txBody>
      </p:sp>
    </p:spTree>
    <p:extLst>
      <p:ext uri="{BB962C8B-B14F-4D97-AF65-F5344CB8AC3E}">
        <p14:creationId xmlns:p14="http://schemas.microsoft.com/office/powerpoint/2010/main" val="329512600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ea typeface="ＭＳ Ｐゴシック" pitchFamily="34" charset="-128"/>
            </a:endParaRPr>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ＭＳ Ｐゴシック" pitchFamily="34" charset="-128"/>
              </a:defRPr>
            </a:lvl1pPr>
            <a:lvl2pPr marL="762000" indent="-292100">
              <a:spcBef>
                <a:spcPct val="30000"/>
              </a:spcBef>
              <a:defRPr sz="1200">
                <a:solidFill>
                  <a:schemeClr val="tx1"/>
                </a:solidFill>
                <a:latin typeface="Calibri" pitchFamily="34" charset="0"/>
                <a:ea typeface="ＭＳ Ｐゴシック" pitchFamily="34" charset="-128"/>
              </a:defRPr>
            </a:lvl2pPr>
            <a:lvl3pPr marL="1173163" indent="-233363">
              <a:spcBef>
                <a:spcPct val="30000"/>
              </a:spcBef>
              <a:defRPr sz="1200">
                <a:solidFill>
                  <a:schemeClr val="tx1"/>
                </a:solidFill>
                <a:latin typeface="Calibri" pitchFamily="34" charset="0"/>
                <a:ea typeface="ＭＳ Ｐゴシック" pitchFamily="34" charset="-128"/>
              </a:defRPr>
            </a:lvl3pPr>
            <a:lvl4pPr marL="1643063" indent="-233363">
              <a:spcBef>
                <a:spcPct val="30000"/>
              </a:spcBef>
              <a:defRPr sz="1200">
                <a:solidFill>
                  <a:schemeClr val="tx1"/>
                </a:solidFill>
                <a:latin typeface="Calibri" pitchFamily="34" charset="0"/>
                <a:ea typeface="ＭＳ Ｐゴシック" pitchFamily="34" charset="-128"/>
              </a:defRPr>
            </a:lvl4pPr>
            <a:lvl5pPr marL="2112963" indent="-233363">
              <a:spcBef>
                <a:spcPct val="30000"/>
              </a:spcBef>
              <a:defRPr sz="1200">
                <a:solidFill>
                  <a:schemeClr val="tx1"/>
                </a:solidFill>
                <a:latin typeface="Calibri" pitchFamily="34" charset="0"/>
                <a:ea typeface="ＭＳ Ｐゴシック" pitchFamily="34" charset="-128"/>
              </a:defRPr>
            </a:lvl5pPr>
            <a:lvl6pPr marL="2570163" indent="-233363"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27363" indent="-233363"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84563" indent="-233363"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41763" indent="-233363"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fld id="{BC2DC657-D760-4885-B88C-428DF739E893}" type="slidenum">
              <a:rPr lang="en-US" altLang="en-US">
                <a:latin typeface="Arial" charset="0"/>
                <a:cs typeface="Arial" charset="0"/>
              </a:rPr>
              <a:pPr>
                <a:spcBef>
                  <a:spcPct val="0"/>
                </a:spcBef>
              </a:pPr>
              <a:t>1</a:t>
            </a:fld>
            <a:endParaRPr lang="en-US" altLang="en-US" dirty="0">
              <a:latin typeface="Arial" charset="0"/>
              <a:cs typeface="Arial" charset="0"/>
            </a:endParaRPr>
          </a:p>
        </p:txBody>
      </p:sp>
    </p:spTree>
    <p:extLst>
      <p:ext uri="{BB962C8B-B14F-4D97-AF65-F5344CB8AC3E}">
        <p14:creationId xmlns:p14="http://schemas.microsoft.com/office/powerpoint/2010/main" val="1665335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Kentucky is developing systems to track data and program progress</a:t>
            </a:r>
          </a:p>
          <a:p>
            <a:r>
              <a:rPr lang="en-US" dirty="0" smtClean="0"/>
              <a:t>Michigan aims to align program approval with CAEP and CEEDAR goals</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California is modifying teacher observation rubrics</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http://animals-partner.blogspot.com/2015/06/list-of-kentucky-state-symbols-kentucky.html</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https://wcmu.org/news/?p=5663</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EDA2FAB-4A02-4BDE-BEC0-7950095D3227}" type="slidenum">
              <a:rPr lang="en-US" altLang="en-US" smtClean="0"/>
              <a:pPr>
                <a:defRPr/>
              </a:pPr>
              <a:t>15</a:t>
            </a:fld>
            <a:endParaRPr lang="en-US" altLang="en-US" dirty="0"/>
          </a:p>
        </p:txBody>
      </p:sp>
    </p:spTree>
    <p:extLst>
      <p:ext uri="{BB962C8B-B14F-4D97-AF65-F5344CB8AC3E}">
        <p14:creationId xmlns:p14="http://schemas.microsoft.com/office/powerpoint/2010/main" val="341809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Kentucky is developing systems to track data and program progress</a:t>
            </a:r>
          </a:p>
          <a:p>
            <a:r>
              <a:rPr lang="en-US" dirty="0" smtClean="0"/>
              <a:t>Michigan aims to align program approval with CAEP and CEEDAR goals</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California is modifying teacher observation rubrics</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http://animals-partner.blogspot.com/2015/06/list-of-kentucky-state-symbols-kentucky.html</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https://wcmu.org/news/?p=5663</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EDA2FAB-4A02-4BDE-BEC0-7950095D3227}" type="slidenum">
              <a:rPr lang="en-US" altLang="en-US" smtClean="0"/>
              <a:pPr>
                <a:defRPr/>
              </a:pPr>
              <a:t>16</a:t>
            </a:fld>
            <a:endParaRPr lang="en-US" altLang="en-US" dirty="0"/>
          </a:p>
        </p:txBody>
      </p:sp>
    </p:spTree>
    <p:extLst>
      <p:ext uri="{BB962C8B-B14F-4D97-AF65-F5344CB8AC3E}">
        <p14:creationId xmlns:p14="http://schemas.microsoft.com/office/powerpoint/2010/main" val="1964972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http://animals-partner.blogspot.com/2015/06/list-of-kentucky-state-symbols-kentucky.html</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https://wcmu.org/news/?p=5663</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EDA2FAB-4A02-4BDE-BEC0-7950095D3227}" type="slidenum">
              <a:rPr lang="en-US" altLang="en-US" smtClean="0"/>
              <a:pPr>
                <a:defRPr/>
              </a:pPr>
              <a:t>17</a:t>
            </a:fld>
            <a:endParaRPr lang="en-US" altLang="en-US" dirty="0"/>
          </a:p>
        </p:txBody>
      </p:sp>
    </p:spTree>
    <p:extLst>
      <p:ext uri="{BB962C8B-B14F-4D97-AF65-F5344CB8AC3E}">
        <p14:creationId xmlns:p14="http://schemas.microsoft.com/office/powerpoint/2010/main" val="926234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ＭＳ Ｐゴシック" charset="0"/>
                <a:cs typeface="ＭＳ Ｐゴシック" charset="0"/>
              </a:rPr>
              <a:t>TN and</a:t>
            </a:r>
            <a:r>
              <a:rPr lang="en-US" sz="1200" kern="1200" baseline="0" dirty="0" smtClean="0">
                <a:solidFill>
                  <a:schemeClr val="tx1"/>
                </a:solidFill>
                <a:effectLst/>
                <a:latin typeface="+mn-lt"/>
                <a:ea typeface="ＭＳ Ｐゴシック" charset="0"/>
                <a:cs typeface="ＭＳ Ｐゴシック" charset="0"/>
              </a:rPr>
              <a:t> CEEDAR staff</a:t>
            </a:r>
            <a:r>
              <a:rPr lang="en-US" sz="1200" kern="1200" dirty="0" smtClean="0">
                <a:solidFill>
                  <a:schemeClr val="tx1"/>
                </a:solidFill>
                <a:effectLst/>
                <a:latin typeface="+mn-lt"/>
                <a:ea typeface="ＭＳ Ｐゴシック" charset="0"/>
                <a:cs typeface="ＭＳ Ｐゴシック" charset="0"/>
              </a:rPr>
              <a:t> describe how one state revised policy to align with its statewide implementation of Response to Instruction and Intervention. Participants will have an opportunity to learn how Tennessee revised standards to ensure alignment and coherence in the preparation of general and special educators and school leaders. </a:t>
            </a:r>
          </a:p>
          <a:p>
            <a:r>
              <a:rPr lang="en-US" sz="1200" kern="1200" dirty="0" smtClean="0">
                <a:solidFill>
                  <a:schemeClr val="tx1"/>
                </a:solidFill>
                <a:effectLst/>
                <a:latin typeface="+mn-lt"/>
                <a:ea typeface="ＭＳ Ｐゴシック" charset="0"/>
                <a:cs typeface="ＭＳ Ｐゴシック" charset="0"/>
              </a:rPr>
              <a:t>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0"/>
                <a:cs typeface="ＭＳ Ｐゴシック" charset="0"/>
              </a:rPr>
              <a:t>CSULV created a dual credentialing program to align with California’s vision of all educators demonstrating a common foundation to meet the needs of all students. Participants will learn about the development and implementation of the new program and collaboration with partnering schools in clinical practice. </a:t>
            </a:r>
          </a:p>
          <a:p>
            <a:endParaRPr lang="en-US" dirty="0"/>
          </a:p>
        </p:txBody>
      </p:sp>
      <p:sp>
        <p:nvSpPr>
          <p:cNvPr id="4" name="Slide Number Placeholder 3"/>
          <p:cNvSpPr>
            <a:spLocks noGrp="1"/>
          </p:cNvSpPr>
          <p:nvPr>
            <p:ph type="sldNum" sz="quarter" idx="10"/>
          </p:nvPr>
        </p:nvSpPr>
        <p:spPr/>
        <p:txBody>
          <a:bodyPr/>
          <a:lstStyle/>
          <a:p>
            <a:pPr>
              <a:defRPr/>
            </a:pPr>
            <a:fld id="{EEDA2FAB-4A02-4BDE-BEC0-7950095D3227}" type="slidenum">
              <a:rPr lang="en-US" altLang="en-US" smtClean="0"/>
              <a:pPr>
                <a:defRPr/>
              </a:pPr>
              <a:t>18</a:t>
            </a:fld>
            <a:endParaRPr lang="en-US" altLang="en-US" dirty="0"/>
          </a:p>
        </p:txBody>
      </p:sp>
    </p:spTree>
    <p:extLst>
      <p:ext uri="{BB962C8B-B14F-4D97-AF65-F5344CB8AC3E}">
        <p14:creationId xmlns:p14="http://schemas.microsoft.com/office/powerpoint/2010/main" val="1521536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Provides recommendations for the educator preparation policy levers that states have:</a:t>
            </a:r>
            <a:r>
              <a:rPr lang="en-US" baseline="0" dirty="0" smtClean="0"/>
              <a:t> Standards, Licensure and certification, program approval and evaluation. These recommendations are aligned with the CCSSO Our Responsibility: Our Promise, but keyed to ensure that they reach students with disabilities. </a:t>
            </a:r>
            <a:endParaRPr lang="en-US" dirty="0"/>
          </a:p>
        </p:txBody>
      </p:sp>
      <p:sp>
        <p:nvSpPr>
          <p:cNvPr id="4" name="Slide Number Placeholder 3"/>
          <p:cNvSpPr>
            <a:spLocks noGrp="1"/>
          </p:cNvSpPr>
          <p:nvPr>
            <p:ph type="sldNum" sz="quarter" idx="10"/>
          </p:nvPr>
        </p:nvSpPr>
        <p:spPr/>
        <p:txBody>
          <a:bodyPr/>
          <a:lstStyle/>
          <a:p>
            <a:pPr>
              <a:defRPr/>
            </a:pPr>
            <a:fld id="{EEDA2FAB-4A02-4BDE-BEC0-7950095D3227}" type="slidenum">
              <a:rPr lang="en-US" altLang="en-US" smtClean="0"/>
              <a:pPr>
                <a:defRPr/>
              </a:pPr>
              <a:t>19</a:t>
            </a:fld>
            <a:endParaRPr lang="en-US" altLang="en-US" dirty="0"/>
          </a:p>
        </p:txBody>
      </p:sp>
    </p:spTree>
    <p:extLst>
      <p:ext uri="{BB962C8B-B14F-4D97-AF65-F5344CB8AC3E}">
        <p14:creationId xmlns:p14="http://schemas.microsoft.com/office/powerpoint/2010/main" val="1289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DA2FAB-4A02-4BDE-BEC0-7950095D3227}" type="slidenum">
              <a:rPr lang="en-US" altLang="en-US" smtClean="0"/>
              <a:pPr>
                <a:defRPr/>
              </a:pPr>
              <a:t>20</a:t>
            </a:fld>
            <a:endParaRPr lang="en-US" altLang="en-US" dirty="0"/>
          </a:p>
        </p:txBody>
      </p:sp>
    </p:spTree>
    <p:extLst>
      <p:ext uri="{BB962C8B-B14F-4D97-AF65-F5344CB8AC3E}">
        <p14:creationId xmlns:p14="http://schemas.microsoft.com/office/powerpoint/2010/main" val="367673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DA2FAB-4A02-4BDE-BEC0-7950095D3227}" type="slidenum">
              <a:rPr lang="en-US" altLang="en-US" smtClean="0"/>
              <a:pPr>
                <a:defRPr/>
              </a:pPr>
              <a:t>21</a:t>
            </a:fld>
            <a:endParaRPr lang="en-US" altLang="en-US" dirty="0"/>
          </a:p>
        </p:txBody>
      </p:sp>
    </p:spTree>
    <p:extLst>
      <p:ext uri="{BB962C8B-B14F-4D97-AF65-F5344CB8AC3E}">
        <p14:creationId xmlns:p14="http://schemas.microsoft.com/office/powerpoint/2010/main" val="276180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smtClean="0"/>
              <a:t>Georgia – multiple areas</a:t>
            </a:r>
          </a:p>
          <a:p>
            <a:pPr>
              <a:defRPr/>
            </a:pPr>
            <a:r>
              <a:rPr lang="en-US" dirty="0" smtClean="0"/>
              <a:t>Connecticut- literacy </a:t>
            </a:r>
          </a:p>
          <a:p>
            <a:pPr>
              <a:defRPr/>
            </a:pPr>
            <a:r>
              <a:rPr lang="en-US" dirty="0" smtClean="0"/>
              <a:t>Michigan – literacy and field experiences </a:t>
            </a:r>
          </a:p>
          <a:p>
            <a:pPr>
              <a:defRPr/>
            </a:pPr>
            <a:r>
              <a:rPr lang="en-US" dirty="0" smtClean="0"/>
              <a:t>Oregon- high leverage practices and leadership </a:t>
            </a:r>
          </a:p>
          <a:p>
            <a:pPr>
              <a:defRPr/>
            </a:pPr>
            <a:endParaRPr lang="en-US" dirty="0" smtClean="0"/>
          </a:p>
          <a:p>
            <a:pPr>
              <a:defRPr/>
            </a:pPr>
            <a:r>
              <a:rPr lang="en-US" dirty="0" smtClean="0"/>
              <a:t>http://awesomeamerica.com/connecticut/</a:t>
            </a:r>
          </a:p>
          <a:p>
            <a:pPr>
              <a:defRPr/>
            </a:pPr>
            <a:r>
              <a:rPr lang="en-US" dirty="0" smtClean="0"/>
              <a:t>http://awesomeamerica.com/georgia/</a:t>
            </a:r>
          </a:p>
          <a:p>
            <a:endParaRPr lang="en-US" dirty="0"/>
          </a:p>
        </p:txBody>
      </p:sp>
      <p:sp>
        <p:nvSpPr>
          <p:cNvPr id="4" name="Slide Number Placeholder 3"/>
          <p:cNvSpPr>
            <a:spLocks noGrp="1"/>
          </p:cNvSpPr>
          <p:nvPr>
            <p:ph type="sldNum" sz="quarter" idx="10"/>
          </p:nvPr>
        </p:nvSpPr>
        <p:spPr/>
        <p:txBody>
          <a:bodyPr/>
          <a:lstStyle/>
          <a:p>
            <a:pPr>
              <a:defRPr/>
            </a:pPr>
            <a:fld id="{EEDA2FAB-4A02-4BDE-BEC0-7950095D3227}" type="slidenum">
              <a:rPr lang="en-US" altLang="en-US" smtClean="0"/>
              <a:pPr>
                <a:defRPr/>
              </a:pPr>
              <a:t>22</a:t>
            </a:fld>
            <a:endParaRPr lang="en-US" altLang="en-US" dirty="0"/>
          </a:p>
        </p:txBody>
      </p:sp>
    </p:spTree>
    <p:extLst>
      <p:ext uri="{BB962C8B-B14F-4D97-AF65-F5344CB8AC3E}">
        <p14:creationId xmlns:p14="http://schemas.microsoft.com/office/powerpoint/2010/main" val="1539019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0"/>
                <a:cs typeface="ＭＳ Ｐゴシック" charset="0"/>
              </a:rPr>
              <a:t>Define evidence-based practices in literacy instruction for struggling learners K-3 within an MTSS (multi-tiered system of support) model and link educator’s access to the resources. </a:t>
            </a:r>
          </a:p>
          <a:p>
            <a:r>
              <a:rPr lang="en-US" sz="1200" kern="1200" dirty="0" smtClean="0">
                <a:solidFill>
                  <a:schemeClr val="tx1"/>
                </a:solidFill>
                <a:effectLst/>
                <a:latin typeface="+mn-lt"/>
                <a:ea typeface="ＭＳ Ｐゴシック" charset="0"/>
                <a:cs typeface="ＭＳ Ｐゴシック" charset="0"/>
              </a:rPr>
              <a:t>This work specifically addresses literacy instruction and is aligned with the </a:t>
            </a:r>
            <a:r>
              <a:rPr lang="en-US" sz="1200" i="1" kern="1200" dirty="0" smtClean="0">
                <a:solidFill>
                  <a:schemeClr val="tx1"/>
                </a:solidFill>
                <a:effectLst/>
                <a:latin typeface="+mn-lt"/>
                <a:ea typeface="ＭＳ Ｐゴシック" charset="0"/>
                <a:cs typeface="ＭＳ Ｐゴシック" charset="0"/>
              </a:rPr>
              <a:t>Third Grade Reading Workgroup Report to Governor Rick Snyder</a:t>
            </a:r>
            <a:r>
              <a:rPr lang="en-US" sz="1200" kern="1200" dirty="0" smtClean="0">
                <a:solidFill>
                  <a:schemeClr val="tx1"/>
                </a:solidFill>
                <a:effectLst/>
                <a:latin typeface="+mn-lt"/>
                <a:ea typeface="ＭＳ Ｐゴシック" charset="0"/>
                <a:cs typeface="ＭＳ Ｐゴシック" charset="0"/>
              </a:rPr>
              <a:t> and </a:t>
            </a:r>
            <a:r>
              <a:rPr lang="en-US" sz="1200" i="1" kern="1200" dirty="0" smtClean="0">
                <a:solidFill>
                  <a:schemeClr val="tx1"/>
                </a:solidFill>
                <a:effectLst/>
                <a:latin typeface="+mn-lt"/>
                <a:ea typeface="ＭＳ Ｐゴシック" charset="0"/>
                <a:cs typeface="ＭＳ Ｐゴシック" charset="0"/>
              </a:rPr>
              <a:t>Top Ten in Ten Years</a:t>
            </a:r>
            <a:r>
              <a:rPr lang="en-US" sz="1200" kern="1200" dirty="0" smtClean="0">
                <a:solidFill>
                  <a:schemeClr val="tx1"/>
                </a:solidFill>
                <a:effectLst/>
                <a:latin typeface="+mn-lt"/>
                <a:ea typeface="ＭＳ Ｐゴシック" charset="0"/>
                <a:cs typeface="ＭＳ Ｐゴシック" charset="0"/>
              </a:rPr>
              <a:t> initiative from the MDE, which hopes to make Michigan a top ten state in education in ten years. </a:t>
            </a:r>
            <a:endParaRPr lang="en-US" dirty="0"/>
          </a:p>
        </p:txBody>
      </p:sp>
      <p:sp>
        <p:nvSpPr>
          <p:cNvPr id="4" name="Slide Number Placeholder 3"/>
          <p:cNvSpPr>
            <a:spLocks noGrp="1"/>
          </p:cNvSpPr>
          <p:nvPr>
            <p:ph type="sldNum" sz="quarter" idx="10"/>
          </p:nvPr>
        </p:nvSpPr>
        <p:spPr/>
        <p:txBody>
          <a:bodyPr/>
          <a:lstStyle/>
          <a:p>
            <a:pPr>
              <a:defRPr/>
            </a:pPr>
            <a:fld id="{EEDA2FAB-4A02-4BDE-BEC0-7950095D3227}" type="slidenum">
              <a:rPr lang="en-US" altLang="en-US" smtClean="0"/>
              <a:pPr>
                <a:defRPr/>
              </a:pPr>
              <a:t>23</a:t>
            </a:fld>
            <a:endParaRPr lang="en-US" altLang="en-US" dirty="0"/>
          </a:p>
        </p:txBody>
      </p:sp>
    </p:spTree>
    <p:extLst>
      <p:ext uri="{BB962C8B-B14F-4D97-AF65-F5344CB8AC3E}">
        <p14:creationId xmlns:p14="http://schemas.microsoft.com/office/powerpoint/2010/main" val="1777059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Achieve common core</a:t>
            </a:r>
            <a:r>
              <a:rPr lang="en-US" baseline="0" dirty="0" smtClean="0"/>
              <a:t> standards. Goals are based on beginning teachers’ performance on the Foundations of Reading tests.</a:t>
            </a:r>
            <a:endParaRPr lang="en-US" dirty="0"/>
          </a:p>
        </p:txBody>
      </p:sp>
      <p:sp>
        <p:nvSpPr>
          <p:cNvPr id="4" name="Slide Number Placeholder 3"/>
          <p:cNvSpPr>
            <a:spLocks noGrp="1"/>
          </p:cNvSpPr>
          <p:nvPr>
            <p:ph type="sldNum" sz="quarter" idx="10"/>
          </p:nvPr>
        </p:nvSpPr>
        <p:spPr/>
        <p:txBody>
          <a:bodyPr/>
          <a:lstStyle/>
          <a:p>
            <a:pPr>
              <a:defRPr/>
            </a:pPr>
            <a:fld id="{EEDA2FAB-4A02-4BDE-BEC0-7950095D3227}" type="slidenum">
              <a:rPr lang="en-US" altLang="en-US" smtClean="0"/>
              <a:pPr>
                <a:defRPr/>
              </a:pPr>
              <a:t>24</a:t>
            </a:fld>
            <a:endParaRPr lang="en-US" altLang="en-US" dirty="0"/>
          </a:p>
        </p:txBody>
      </p:sp>
    </p:spTree>
    <p:extLst>
      <p:ext uri="{BB962C8B-B14F-4D97-AF65-F5344CB8AC3E}">
        <p14:creationId xmlns:p14="http://schemas.microsoft.com/office/powerpoint/2010/main" val="2099472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itchFamily="34" charset="-128"/>
              </a:rPr>
              <a:t>I want to introduce some of the key people who are involved in the Center. AIR and KU. We also are working with the key professional organizations. New Teacher Center and Goodlad Institute for Educational Renewal. In fact, Lynn Holdheide and Amy Elledge, our colleagues from AIR, are joining us and may be helping to answer questions in the chat box.</a:t>
            </a: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ＭＳ Ｐゴシック" pitchFamily="34" charset="-128"/>
              </a:defRPr>
            </a:lvl1pPr>
            <a:lvl2pPr marL="762000" indent="-292100">
              <a:spcBef>
                <a:spcPct val="30000"/>
              </a:spcBef>
              <a:defRPr sz="1200">
                <a:solidFill>
                  <a:schemeClr val="tx1"/>
                </a:solidFill>
                <a:latin typeface="Calibri" pitchFamily="34" charset="0"/>
                <a:ea typeface="ＭＳ Ｐゴシック" pitchFamily="34" charset="-128"/>
              </a:defRPr>
            </a:lvl2pPr>
            <a:lvl3pPr marL="1173163" indent="-233363">
              <a:spcBef>
                <a:spcPct val="30000"/>
              </a:spcBef>
              <a:defRPr sz="1200">
                <a:solidFill>
                  <a:schemeClr val="tx1"/>
                </a:solidFill>
                <a:latin typeface="Calibri" pitchFamily="34" charset="0"/>
                <a:ea typeface="ＭＳ Ｐゴシック" pitchFamily="34" charset="-128"/>
              </a:defRPr>
            </a:lvl3pPr>
            <a:lvl4pPr marL="1643063" indent="-233363">
              <a:spcBef>
                <a:spcPct val="30000"/>
              </a:spcBef>
              <a:defRPr sz="1200">
                <a:solidFill>
                  <a:schemeClr val="tx1"/>
                </a:solidFill>
                <a:latin typeface="Calibri" pitchFamily="34" charset="0"/>
                <a:ea typeface="ＭＳ Ｐゴシック" pitchFamily="34" charset="-128"/>
              </a:defRPr>
            </a:lvl4pPr>
            <a:lvl5pPr marL="2112963" indent="-233363">
              <a:spcBef>
                <a:spcPct val="30000"/>
              </a:spcBef>
              <a:defRPr sz="1200">
                <a:solidFill>
                  <a:schemeClr val="tx1"/>
                </a:solidFill>
                <a:latin typeface="Calibri" pitchFamily="34" charset="0"/>
                <a:ea typeface="ＭＳ Ｐゴシック" pitchFamily="34" charset="-128"/>
              </a:defRPr>
            </a:lvl5pPr>
            <a:lvl6pPr marL="2570163" indent="-233363"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27363" indent="-233363"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84563" indent="-233363"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41763" indent="-233363"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fld id="{26E5007A-9727-410E-9E83-3B90DDE5DA00}" type="slidenum">
              <a:rPr lang="en-US" altLang="en-US">
                <a:latin typeface="Arial" charset="0"/>
                <a:cs typeface="Arial" charset="0"/>
              </a:rPr>
              <a:pPr>
                <a:spcBef>
                  <a:spcPct val="0"/>
                </a:spcBef>
              </a:pPr>
              <a:t>3</a:t>
            </a:fld>
            <a:endParaRPr lang="en-US" altLang="en-US" dirty="0">
              <a:latin typeface="Arial" charset="0"/>
              <a:cs typeface="Arial" charset="0"/>
            </a:endParaRPr>
          </a:p>
        </p:txBody>
      </p:sp>
    </p:spTree>
    <p:extLst>
      <p:ext uri="{BB962C8B-B14F-4D97-AF65-F5344CB8AC3E}">
        <p14:creationId xmlns:p14="http://schemas.microsoft.com/office/powerpoint/2010/main" val="11427049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http://www.tribune-courier.com/pages/ohio_facts.htm</a:t>
            </a:r>
            <a:endParaRPr lang="en-US" dirty="0"/>
          </a:p>
        </p:txBody>
      </p:sp>
      <p:sp>
        <p:nvSpPr>
          <p:cNvPr id="4" name="Slide Number Placeholder 3"/>
          <p:cNvSpPr>
            <a:spLocks noGrp="1"/>
          </p:cNvSpPr>
          <p:nvPr>
            <p:ph type="sldNum" sz="quarter" idx="10"/>
          </p:nvPr>
        </p:nvSpPr>
        <p:spPr/>
        <p:txBody>
          <a:bodyPr/>
          <a:lstStyle/>
          <a:p>
            <a:pPr>
              <a:defRPr/>
            </a:pPr>
            <a:fld id="{EEDA2FAB-4A02-4BDE-BEC0-7950095D3227}" type="slidenum">
              <a:rPr lang="en-US" altLang="en-US" smtClean="0"/>
              <a:pPr>
                <a:defRPr/>
              </a:pPr>
              <a:t>25</a:t>
            </a:fld>
            <a:endParaRPr lang="en-US" altLang="en-US" dirty="0"/>
          </a:p>
        </p:txBody>
      </p:sp>
    </p:spTree>
    <p:extLst>
      <p:ext uri="{BB962C8B-B14F-4D97-AF65-F5344CB8AC3E}">
        <p14:creationId xmlns:p14="http://schemas.microsoft.com/office/powerpoint/2010/main" val="1465745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DA2FAB-4A02-4BDE-BEC0-7950095D3227}" type="slidenum">
              <a:rPr lang="en-US" altLang="en-US" smtClean="0"/>
              <a:pPr>
                <a:defRPr/>
              </a:pPr>
              <a:t>26</a:t>
            </a:fld>
            <a:endParaRPr lang="en-US" altLang="en-US" dirty="0"/>
          </a:p>
        </p:txBody>
      </p:sp>
    </p:spTree>
    <p:extLst>
      <p:ext uri="{BB962C8B-B14F-4D97-AF65-F5344CB8AC3E}">
        <p14:creationId xmlns:p14="http://schemas.microsoft.com/office/powerpoint/2010/main" val="1905696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DA2FAB-4A02-4BDE-BEC0-7950095D3227}" type="slidenum">
              <a:rPr lang="en-US" altLang="en-US" smtClean="0"/>
              <a:pPr>
                <a:defRPr/>
              </a:pPr>
              <a:t>30</a:t>
            </a:fld>
            <a:endParaRPr lang="en-US" altLang="en-US" dirty="0"/>
          </a:p>
        </p:txBody>
      </p:sp>
    </p:spTree>
    <p:extLst>
      <p:ext uri="{BB962C8B-B14F-4D97-AF65-F5344CB8AC3E}">
        <p14:creationId xmlns:p14="http://schemas.microsoft.com/office/powerpoint/2010/main" val="13644192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US" dirty="0" smtClean="0"/>
              <a:t>Remind them of the upcoming</a:t>
            </a:r>
            <a:r>
              <a:rPr lang="en-US" baseline="0" dirty="0" smtClean="0"/>
              <a:t> webinar on integrating information about working with families in educator preparation, November 14th</a:t>
            </a:r>
            <a:endParaRPr lang="en-US" dirty="0"/>
          </a:p>
        </p:txBody>
      </p:sp>
      <p:sp>
        <p:nvSpPr>
          <p:cNvPr id="4" name="Slide Number Placeholder 3"/>
          <p:cNvSpPr>
            <a:spLocks noGrp="1"/>
          </p:cNvSpPr>
          <p:nvPr>
            <p:ph type="sldNum" sz="quarter" idx="10"/>
          </p:nvPr>
        </p:nvSpPr>
        <p:spPr/>
        <p:txBody>
          <a:bodyPr/>
          <a:lstStyle/>
          <a:p>
            <a:pPr>
              <a:defRPr/>
            </a:pPr>
            <a:fld id="{EEDA2FAB-4A02-4BDE-BEC0-7950095D3227}" type="slidenum">
              <a:rPr lang="en-US" altLang="en-US" smtClean="0"/>
              <a:pPr>
                <a:defRPr/>
              </a:pPr>
              <a:t>39</a:t>
            </a:fld>
            <a:endParaRPr lang="en-US" altLang="en-US" dirty="0"/>
          </a:p>
        </p:txBody>
      </p:sp>
    </p:spTree>
    <p:extLst>
      <p:ext uri="{BB962C8B-B14F-4D97-AF65-F5344CB8AC3E}">
        <p14:creationId xmlns:p14="http://schemas.microsoft.com/office/powerpoint/2010/main" val="19679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69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ndParaRPr>
          </a:p>
        </p:txBody>
      </p:sp>
      <p:sp>
        <p:nvSpPr>
          <p:cNvPr id="1269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763233" indent="-293551" eaLnBrk="0" hangingPunct="0">
              <a:defRPr sz="2500">
                <a:solidFill>
                  <a:schemeClr val="tx1"/>
                </a:solidFill>
                <a:latin typeface="Arial" charset="0"/>
                <a:ea typeface="ＭＳ Ｐゴシック" charset="0"/>
              </a:defRPr>
            </a:lvl2pPr>
            <a:lvl3pPr marL="1174204" indent="-234841" eaLnBrk="0" hangingPunct="0">
              <a:defRPr sz="2500">
                <a:solidFill>
                  <a:schemeClr val="tx1"/>
                </a:solidFill>
                <a:latin typeface="Arial" charset="0"/>
                <a:ea typeface="ＭＳ Ｐゴシック" charset="0"/>
              </a:defRPr>
            </a:lvl3pPr>
            <a:lvl4pPr marL="1643885" indent="-234841" eaLnBrk="0" hangingPunct="0">
              <a:defRPr sz="2500">
                <a:solidFill>
                  <a:schemeClr val="tx1"/>
                </a:solidFill>
                <a:latin typeface="Arial" charset="0"/>
                <a:ea typeface="ＭＳ Ｐゴシック" charset="0"/>
              </a:defRPr>
            </a:lvl4pPr>
            <a:lvl5pPr marL="2113567" indent="-234841" eaLnBrk="0" hangingPunct="0">
              <a:defRPr sz="2500">
                <a:solidFill>
                  <a:schemeClr val="tx1"/>
                </a:solidFill>
                <a:latin typeface="Arial" charset="0"/>
                <a:ea typeface="ＭＳ Ｐゴシック" charset="0"/>
              </a:defRPr>
            </a:lvl5pPr>
            <a:lvl6pPr marL="2583249" indent="-234841" eaLnBrk="0" fontAlgn="base" hangingPunct="0">
              <a:spcBef>
                <a:spcPct val="0"/>
              </a:spcBef>
              <a:spcAft>
                <a:spcPct val="0"/>
              </a:spcAft>
              <a:defRPr sz="2500">
                <a:solidFill>
                  <a:schemeClr val="tx1"/>
                </a:solidFill>
                <a:latin typeface="Arial" charset="0"/>
                <a:ea typeface="ＭＳ Ｐゴシック" charset="0"/>
              </a:defRPr>
            </a:lvl6pPr>
            <a:lvl7pPr marL="3052930" indent="-234841" eaLnBrk="0" fontAlgn="base" hangingPunct="0">
              <a:spcBef>
                <a:spcPct val="0"/>
              </a:spcBef>
              <a:spcAft>
                <a:spcPct val="0"/>
              </a:spcAft>
              <a:defRPr sz="2500">
                <a:solidFill>
                  <a:schemeClr val="tx1"/>
                </a:solidFill>
                <a:latin typeface="Arial" charset="0"/>
                <a:ea typeface="ＭＳ Ｐゴシック" charset="0"/>
              </a:defRPr>
            </a:lvl7pPr>
            <a:lvl8pPr marL="3522612" indent="-234841" eaLnBrk="0" fontAlgn="base" hangingPunct="0">
              <a:spcBef>
                <a:spcPct val="0"/>
              </a:spcBef>
              <a:spcAft>
                <a:spcPct val="0"/>
              </a:spcAft>
              <a:defRPr sz="2500">
                <a:solidFill>
                  <a:schemeClr val="tx1"/>
                </a:solidFill>
                <a:latin typeface="Arial" charset="0"/>
                <a:ea typeface="ＭＳ Ｐゴシック" charset="0"/>
              </a:defRPr>
            </a:lvl8pPr>
            <a:lvl9pPr marL="3992293" indent="-234841"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EE4B2D23-A500-A245-9BD4-B00E1D9A3F28}" type="slidenum">
              <a:rPr lang="en-US" sz="1200">
                <a:cs typeface="Arial" charset="0"/>
              </a:rPr>
              <a:pPr eaLnBrk="1" hangingPunct="1"/>
              <a:t>42</a:t>
            </a:fld>
            <a:endParaRPr lang="en-US" sz="1200" dirty="0">
              <a:cs typeface="Arial" charset="0"/>
            </a:endParaRPr>
          </a:p>
        </p:txBody>
      </p:sp>
    </p:spTree>
    <p:extLst>
      <p:ext uri="{BB962C8B-B14F-4D97-AF65-F5344CB8AC3E}">
        <p14:creationId xmlns:p14="http://schemas.microsoft.com/office/powerpoint/2010/main" val="1676526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itchFamily="34" charset="-128"/>
              </a:rPr>
              <a:t>Where does CEEDAR come in? On the preparation</a:t>
            </a:r>
            <a:r>
              <a:rPr lang="en-US" altLang="en-US" baseline="0" dirty="0" smtClean="0">
                <a:ea typeface="ＭＳ Ｐゴシック" pitchFamily="34" charset="-128"/>
              </a:rPr>
              <a:t> side</a:t>
            </a:r>
            <a:endParaRPr lang="en-US" altLang="en-US" dirty="0" smtClean="0">
              <a:ea typeface="ＭＳ Ｐゴシック" pitchFamily="34" charset="-128"/>
            </a:endParaRPr>
          </a:p>
          <a:p>
            <a:r>
              <a:rPr lang="en-US" altLang="en-US" dirty="0" smtClean="0">
                <a:ea typeface="ＭＳ Ｐゴシック" pitchFamily="34" charset="-128"/>
              </a:rPr>
              <a:t>FIRST, I WILL TALK ABOUT</a:t>
            </a:r>
            <a:r>
              <a:rPr lang="en-US" altLang="en-US" baseline="0" dirty="0" smtClean="0">
                <a:ea typeface="ＭＳ Ｐゴシック" pitchFamily="34" charset="-128"/>
              </a:rPr>
              <a:t> how WE ARE FRAMING OUR WORK </a:t>
            </a:r>
            <a:endParaRPr lang="en-US" altLang="en-US" dirty="0" smtClean="0">
              <a:ea typeface="ＭＳ Ｐゴシック" pitchFamily="34" charset="-128"/>
            </a:endParaRP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ＭＳ Ｐゴシック" pitchFamily="34" charset="-128"/>
              </a:defRPr>
            </a:lvl1pPr>
            <a:lvl2pPr marL="762000" indent="-292100">
              <a:spcBef>
                <a:spcPct val="30000"/>
              </a:spcBef>
              <a:defRPr sz="1200">
                <a:solidFill>
                  <a:schemeClr val="tx1"/>
                </a:solidFill>
                <a:latin typeface="Calibri" pitchFamily="34" charset="0"/>
                <a:ea typeface="ＭＳ Ｐゴシック" pitchFamily="34" charset="-128"/>
              </a:defRPr>
            </a:lvl2pPr>
            <a:lvl3pPr marL="1173163" indent="-233363">
              <a:spcBef>
                <a:spcPct val="30000"/>
              </a:spcBef>
              <a:defRPr sz="1200">
                <a:solidFill>
                  <a:schemeClr val="tx1"/>
                </a:solidFill>
                <a:latin typeface="Calibri" pitchFamily="34" charset="0"/>
                <a:ea typeface="ＭＳ Ｐゴシック" pitchFamily="34" charset="-128"/>
              </a:defRPr>
            </a:lvl3pPr>
            <a:lvl4pPr marL="1643063" indent="-233363">
              <a:spcBef>
                <a:spcPct val="30000"/>
              </a:spcBef>
              <a:defRPr sz="1200">
                <a:solidFill>
                  <a:schemeClr val="tx1"/>
                </a:solidFill>
                <a:latin typeface="Calibri" pitchFamily="34" charset="0"/>
                <a:ea typeface="ＭＳ Ｐゴシック" pitchFamily="34" charset="-128"/>
              </a:defRPr>
            </a:lvl4pPr>
            <a:lvl5pPr marL="2112963" indent="-233363">
              <a:spcBef>
                <a:spcPct val="30000"/>
              </a:spcBef>
              <a:defRPr sz="1200">
                <a:solidFill>
                  <a:schemeClr val="tx1"/>
                </a:solidFill>
                <a:latin typeface="Calibri" pitchFamily="34" charset="0"/>
                <a:ea typeface="ＭＳ Ｐゴシック" pitchFamily="34" charset="-128"/>
              </a:defRPr>
            </a:lvl5pPr>
            <a:lvl6pPr marL="2570163" indent="-233363"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27363" indent="-233363"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84563" indent="-233363"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41763" indent="-233363"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fld id="{DCCCAAE6-5AC1-4626-8584-CF87E74F6AB4}" type="slidenum">
              <a:rPr lang="en-US" altLang="en-US">
                <a:solidFill>
                  <a:srgbClr val="000000"/>
                </a:solidFill>
                <a:latin typeface="Arial" charset="0"/>
                <a:cs typeface="Arial" charset="0"/>
              </a:rPr>
              <a:pPr>
                <a:spcBef>
                  <a:spcPct val="0"/>
                </a:spcBef>
              </a:pPr>
              <a:t>5</a:t>
            </a:fld>
            <a:endParaRPr lang="en-US" altLang="en-US" dirty="0">
              <a:solidFill>
                <a:srgbClr val="000000"/>
              </a:solidFill>
              <a:latin typeface="Arial" charset="0"/>
              <a:cs typeface="Arial" charset="0"/>
            </a:endParaRPr>
          </a:p>
        </p:txBody>
      </p:sp>
    </p:spTree>
    <p:extLst>
      <p:ext uri="{BB962C8B-B14F-4D97-AF65-F5344CB8AC3E}">
        <p14:creationId xmlns:p14="http://schemas.microsoft.com/office/powerpoint/2010/main" val="495587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sz="2400" dirty="0" smtClean="0"/>
              <a:t>To create </a:t>
            </a:r>
            <a:r>
              <a:rPr lang="en-US" sz="2400" b="1" i="1" dirty="0" smtClean="0"/>
              <a:t>aligned</a:t>
            </a:r>
            <a:r>
              <a:rPr lang="en-US" sz="2400" dirty="0" smtClean="0"/>
              <a:t> professional learning systems that provide teachers and leaders effective </a:t>
            </a:r>
            <a:r>
              <a:rPr lang="en-US" sz="2400" b="1" i="1" dirty="0" smtClean="0"/>
              <a:t>opportunities to learn </a:t>
            </a:r>
            <a:r>
              <a:rPr lang="en-US" sz="2400" dirty="0" smtClean="0">
                <a:solidFill>
                  <a:schemeClr val="tx2"/>
                </a:solidFill>
              </a:rPr>
              <a:t>how to improve and support </a:t>
            </a:r>
            <a:r>
              <a:rPr lang="en-US" sz="2400" dirty="0" smtClean="0"/>
              <a:t>core and specialized instruction </a:t>
            </a:r>
            <a:r>
              <a:rPr lang="en-US" sz="2400" dirty="0" smtClean="0">
                <a:solidFill>
                  <a:srgbClr val="0362B1"/>
                </a:solidFill>
              </a:rPr>
              <a:t>in inclusive settings that enable </a:t>
            </a:r>
            <a:r>
              <a:rPr lang="en-US" sz="2400" dirty="0" smtClean="0"/>
              <a:t>students with disabilities </a:t>
            </a:r>
            <a:r>
              <a:rPr lang="en-US" sz="2400" dirty="0" smtClean="0">
                <a:solidFill>
                  <a:srgbClr val="0362B1"/>
                </a:solidFill>
              </a:rPr>
              <a:t>to achieve </a:t>
            </a:r>
            <a:r>
              <a:rPr lang="en-US" sz="2400" dirty="0" smtClean="0"/>
              <a:t>college and career readiness standards</a:t>
            </a:r>
          </a:p>
          <a:p>
            <a:endParaRPr lang="en-US" dirty="0">
              <a:latin typeface="Calibri" charset="0"/>
            </a:endParaRPr>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500">
                <a:solidFill>
                  <a:schemeClr val="tx1"/>
                </a:solidFill>
                <a:latin typeface="Arial" charset="0"/>
                <a:ea typeface="ＭＳ Ｐゴシック" charset="0"/>
                <a:cs typeface="ＭＳ Ｐゴシック" charset="0"/>
              </a:defRPr>
            </a:lvl1pPr>
            <a:lvl2pPr marL="763233" indent="-293551" eaLnBrk="0" hangingPunct="0">
              <a:defRPr sz="2500">
                <a:solidFill>
                  <a:schemeClr val="tx1"/>
                </a:solidFill>
                <a:latin typeface="Arial" charset="0"/>
                <a:ea typeface="ＭＳ Ｐゴシック" charset="0"/>
              </a:defRPr>
            </a:lvl2pPr>
            <a:lvl3pPr marL="1174204" indent="-234841" eaLnBrk="0" hangingPunct="0">
              <a:defRPr sz="2500">
                <a:solidFill>
                  <a:schemeClr val="tx1"/>
                </a:solidFill>
                <a:latin typeface="Arial" charset="0"/>
                <a:ea typeface="ＭＳ Ｐゴシック" charset="0"/>
              </a:defRPr>
            </a:lvl3pPr>
            <a:lvl4pPr marL="1643885" indent="-234841" eaLnBrk="0" hangingPunct="0">
              <a:defRPr sz="2500">
                <a:solidFill>
                  <a:schemeClr val="tx1"/>
                </a:solidFill>
                <a:latin typeface="Arial" charset="0"/>
                <a:ea typeface="ＭＳ Ｐゴシック" charset="0"/>
              </a:defRPr>
            </a:lvl4pPr>
            <a:lvl5pPr marL="2113567" indent="-234841" eaLnBrk="0" hangingPunct="0">
              <a:defRPr sz="2500">
                <a:solidFill>
                  <a:schemeClr val="tx1"/>
                </a:solidFill>
                <a:latin typeface="Arial" charset="0"/>
                <a:ea typeface="ＭＳ Ｐゴシック" charset="0"/>
              </a:defRPr>
            </a:lvl5pPr>
            <a:lvl6pPr marL="2583249" indent="-234841" eaLnBrk="0" fontAlgn="base" hangingPunct="0">
              <a:spcBef>
                <a:spcPct val="0"/>
              </a:spcBef>
              <a:spcAft>
                <a:spcPct val="0"/>
              </a:spcAft>
              <a:defRPr sz="2500">
                <a:solidFill>
                  <a:schemeClr val="tx1"/>
                </a:solidFill>
                <a:latin typeface="Arial" charset="0"/>
                <a:ea typeface="ＭＳ Ｐゴシック" charset="0"/>
              </a:defRPr>
            </a:lvl6pPr>
            <a:lvl7pPr marL="3052930" indent="-234841" eaLnBrk="0" fontAlgn="base" hangingPunct="0">
              <a:spcBef>
                <a:spcPct val="0"/>
              </a:spcBef>
              <a:spcAft>
                <a:spcPct val="0"/>
              </a:spcAft>
              <a:defRPr sz="2500">
                <a:solidFill>
                  <a:schemeClr val="tx1"/>
                </a:solidFill>
                <a:latin typeface="Arial" charset="0"/>
                <a:ea typeface="ＭＳ Ｐゴシック" charset="0"/>
              </a:defRPr>
            </a:lvl7pPr>
            <a:lvl8pPr marL="3522612" indent="-234841" eaLnBrk="0" fontAlgn="base" hangingPunct="0">
              <a:spcBef>
                <a:spcPct val="0"/>
              </a:spcBef>
              <a:spcAft>
                <a:spcPct val="0"/>
              </a:spcAft>
              <a:defRPr sz="2500">
                <a:solidFill>
                  <a:schemeClr val="tx1"/>
                </a:solidFill>
                <a:latin typeface="Arial" charset="0"/>
                <a:ea typeface="ＭＳ Ｐゴシック" charset="0"/>
              </a:defRPr>
            </a:lvl8pPr>
            <a:lvl9pPr marL="3992293" indent="-234841"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4F100E69-7C9D-7B4B-88BB-8DDF190951D8}" type="slidenum">
              <a:rPr lang="en-US" sz="1200"/>
              <a:pPr eaLnBrk="1" hangingPunct="1"/>
              <a:t>6</a:t>
            </a:fld>
            <a:endParaRPr lang="en-US" sz="1200" dirty="0"/>
          </a:p>
        </p:txBody>
      </p:sp>
    </p:spTree>
    <p:extLst>
      <p:ext uri="{BB962C8B-B14F-4D97-AF65-F5344CB8AC3E}">
        <p14:creationId xmlns:p14="http://schemas.microsoft.com/office/powerpoint/2010/main" val="1255267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lvl="1"/>
            <a:r>
              <a:rPr lang="en-US" sz="2500" dirty="0" smtClean="0">
                <a:latin typeface="Calibri" charset="0"/>
              </a:rPr>
              <a:t>Within</a:t>
            </a:r>
            <a:r>
              <a:rPr lang="en-US" sz="2500" baseline="0" dirty="0" smtClean="0">
                <a:latin typeface="Calibri" charset="0"/>
              </a:rPr>
              <a:t> this approach, CEEDAR is . . .</a:t>
            </a:r>
            <a:endParaRPr lang="en-US" sz="2500" dirty="0">
              <a:latin typeface="Calibri" charset="0"/>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500">
                <a:solidFill>
                  <a:schemeClr val="tx1"/>
                </a:solidFill>
                <a:latin typeface="Arial" charset="0"/>
                <a:ea typeface="ＭＳ Ｐゴシック" charset="0"/>
                <a:cs typeface="ＭＳ Ｐゴシック" charset="0"/>
              </a:defRPr>
            </a:lvl1pPr>
            <a:lvl2pPr marL="763233" indent="-293551" eaLnBrk="0" hangingPunct="0">
              <a:defRPr sz="2500">
                <a:solidFill>
                  <a:schemeClr val="tx1"/>
                </a:solidFill>
                <a:latin typeface="Arial" charset="0"/>
                <a:ea typeface="ＭＳ Ｐゴシック" charset="0"/>
              </a:defRPr>
            </a:lvl2pPr>
            <a:lvl3pPr marL="1174204" indent="-234841" eaLnBrk="0" hangingPunct="0">
              <a:defRPr sz="2500">
                <a:solidFill>
                  <a:schemeClr val="tx1"/>
                </a:solidFill>
                <a:latin typeface="Arial" charset="0"/>
                <a:ea typeface="ＭＳ Ｐゴシック" charset="0"/>
              </a:defRPr>
            </a:lvl3pPr>
            <a:lvl4pPr marL="1643885" indent="-234841" eaLnBrk="0" hangingPunct="0">
              <a:defRPr sz="2500">
                <a:solidFill>
                  <a:schemeClr val="tx1"/>
                </a:solidFill>
                <a:latin typeface="Arial" charset="0"/>
                <a:ea typeface="ＭＳ Ｐゴシック" charset="0"/>
              </a:defRPr>
            </a:lvl4pPr>
            <a:lvl5pPr marL="2113567" indent="-234841" eaLnBrk="0" hangingPunct="0">
              <a:defRPr sz="2500">
                <a:solidFill>
                  <a:schemeClr val="tx1"/>
                </a:solidFill>
                <a:latin typeface="Arial" charset="0"/>
                <a:ea typeface="ＭＳ Ｐゴシック" charset="0"/>
              </a:defRPr>
            </a:lvl5pPr>
            <a:lvl6pPr marL="2583249" indent="-234841" eaLnBrk="0" fontAlgn="base" hangingPunct="0">
              <a:spcBef>
                <a:spcPct val="0"/>
              </a:spcBef>
              <a:spcAft>
                <a:spcPct val="0"/>
              </a:spcAft>
              <a:defRPr sz="2500">
                <a:solidFill>
                  <a:schemeClr val="tx1"/>
                </a:solidFill>
                <a:latin typeface="Arial" charset="0"/>
                <a:ea typeface="ＭＳ Ｐゴシック" charset="0"/>
              </a:defRPr>
            </a:lvl6pPr>
            <a:lvl7pPr marL="3052930" indent="-234841" eaLnBrk="0" fontAlgn="base" hangingPunct="0">
              <a:spcBef>
                <a:spcPct val="0"/>
              </a:spcBef>
              <a:spcAft>
                <a:spcPct val="0"/>
              </a:spcAft>
              <a:defRPr sz="2500">
                <a:solidFill>
                  <a:schemeClr val="tx1"/>
                </a:solidFill>
                <a:latin typeface="Arial" charset="0"/>
                <a:ea typeface="ＭＳ Ｐゴシック" charset="0"/>
              </a:defRPr>
            </a:lvl7pPr>
            <a:lvl8pPr marL="3522612" indent="-234841" eaLnBrk="0" fontAlgn="base" hangingPunct="0">
              <a:spcBef>
                <a:spcPct val="0"/>
              </a:spcBef>
              <a:spcAft>
                <a:spcPct val="0"/>
              </a:spcAft>
              <a:defRPr sz="2500">
                <a:solidFill>
                  <a:schemeClr val="tx1"/>
                </a:solidFill>
                <a:latin typeface="Arial" charset="0"/>
                <a:ea typeface="ＭＳ Ｐゴシック" charset="0"/>
              </a:defRPr>
            </a:lvl8pPr>
            <a:lvl9pPr marL="3992293" indent="-234841"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60E5623C-E303-0C42-BE12-63FC206E34CF}" type="slidenum">
              <a:rPr lang="en-US" sz="1200">
                <a:solidFill>
                  <a:srgbClr val="000000"/>
                </a:solidFill>
              </a:rPr>
              <a:pPr eaLnBrk="1" hangingPunct="1"/>
              <a:t>7</a:t>
            </a:fld>
            <a:endParaRPr lang="en-US" sz="1200" dirty="0">
              <a:solidFill>
                <a:srgbClr val="000000"/>
              </a:solidFill>
            </a:endParaRPr>
          </a:p>
        </p:txBody>
      </p:sp>
    </p:spTree>
    <p:extLst>
      <p:ext uri="{BB962C8B-B14F-4D97-AF65-F5344CB8AC3E}">
        <p14:creationId xmlns:p14="http://schemas.microsoft.com/office/powerpoint/2010/main" val="402280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charset="-128"/>
              </a:rPr>
              <a:t>Designed to ensure that the influencers of reform are at the table. Must be empowered to make strategic decisions in policy and practice</a:t>
            </a:r>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A3014BA2-C092-8540-944A-48647A0F77B0}" type="slidenum">
              <a:rPr lang="en-US" altLang="en-US">
                <a:latin typeface="Arial" charset="0"/>
              </a:rPr>
              <a:pPr>
                <a:spcBef>
                  <a:spcPct val="0"/>
                </a:spcBef>
              </a:pPr>
              <a:t>8</a:t>
            </a:fld>
            <a:endParaRPr lang="en-US" altLang="en-US" dirty="0">
              <a:latin typeface="Arial" charset="0"/>
            </a:endParaRPr>
          </a:p>
        </p:txBody>
      </p:sp>
    </p:spTree>
    <p:extLst>
      <p:ext uri="{BB962C8B-B14F-4D97-AF65-F5344CB8AC3E}">
        <p14:creationId xmlns:p14="http://schemas.microsoft.com/office/powerpoint/2010/main" val="1743286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Teachers and leaders must use the most powerful strategies (powerful</a:t>
            </a:r>
            <a:r>
              <a:rPr lang="en-US" baseline="0" dirty="0" smtClean="0"/>
              <a:t> strategies are those that have proven to be effective in promoting student achievement and positive social outcomes)</a:t>
            </a:r>
            <a:endParaRPr lang="en-US" dirty="0" smtClean="0"/>
          </a:p>
          <a:p>
            <a:r>
              <a:rPr lang="en-US" dirty="0" smtClean="0"/>
              <a:t>Teachers and leaders need effective opportunities to learn</a:t>
            </a:r>
          </a:p>
          <a:p>
            <a:r>
              <a:rPr lang="en-US" dirty="0" smtClean="0"/>
              <a:t>Effective opportunities to learn must</a:t>
            </a:r>
            <a:r>
              <a:rPr lang="en-US" baseline="0" dirty="0" smtClean="0"/>
              <a:t> occur over time</a:t>
            </a:r>
            <a:endParaRPr lang="en-US" dirty="0" smtClean="0"/>
          </a:p>
          <a:p>
            <a:r>
              <a:rPr lang="en-US" dirty="0" smtClean="0"/>
              <a:t>Policies must support preparation institutions in providing sustained, effective learning opportunities. In other words, the approach must be systemic</a:t>
            </a:r>
          </a:p>
          <a:p>
            <a:endParaRPr lang="en-US" dirty="0"/>
          </a:p>
        </p:txBody>
      </p:sp>
      <p:sp>
        <p:nvSpPr>
          <p:cNvPr id="4" name="Slide Number Placeholder 3"/>
          <p:cNvSpPr>
            <a:spLocks noGrp="1"/>
          </p:cNvSpPr>
          <p:nvPr>
            <p:ph type="sldNum" sz="quarter" idx="10"/>
          </p:nvPr>
        </p:nvSpPr>
        <p:spPr/>
        <p:txBody>
          <a:bodyPr/>
          <a:lstStyle/>
          <a:p>
            <a:pPr>
              <a:defRPr/>
            </a:pPr>
            <a:fld id="{EEDA2FAB-4A02-4BDE-BEC0-7950095D3227}" type="slidenum">
              <a:rPr lang="en-US" altLang="en-US" smtClean="0"/>
              <a:pPr>
                <a:defRPr/>
              </a:pPr>
              <a:t>9</a:t>
            </a:fld>
            <a:endParaRPr lang="en-US" altLang="en-US" dirty="0"/>
          </a:p>
        </p:txBody>
      </p:sp>
    </p:spTree>
    <p:extLst>
      <p:ext uri="{BB962C8B-B14F-4D97-AF65-F5344CB8AC3E}">
        <p14:creationId xmlns:p14="http://schemas.microsoft.com/office/powerpoint/2010/main" val="1848368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DA2FAB-4A02-4BDE-BEC0-7950095D3227}" type="slidenum">
              <a:rPr lang="en-US" altLang="en-US" smtClean="0"/>
              <a:pPr>
                <a:defRPr/>
              </a:pPr>
              <a:t>12</a:t>
            </a:fld>
            <a:endParaRPr lang="en-US" altLang="en-US" dirty="0"/>
          </a:p>
        </p:txBody>
      </p:sp>
    </p:spTree>
    <p:extLst>
      <p:ext uri="{BB962C8B-B14F-4D97-AF65-F5344CB8AC3E}">
        <p14:creationId xmlns:p14="http://schemas.microsoft.com/office/powerpoint/2010/main" val="382410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California developed general teacher education standards that align with MTSS</a:t>
            </a:r>
          </a:p>
          <a:p>
            <a:pPr>
              <a:defRPr/>
            </a:pPr>
            <a:r>
              <a:rPr lang="en-US" dirty="0" smtClean="0"/>
              <a:t>Ohio modifying for dual licensure structure </a:t>
            </a:r>
          </a:p>
          <a:p>
            <a:endParaRPr lang="en-US" dirty="0" smtClean="0"/>
          </a:p>
          <a:p>
            <a:r>
              <a:rPr lang="en-US" dirty="0" smtClean="0"/>
              <a:t>http://www.craftguardinsurance.com/california-considers-bill-to-shorten-construction-red-tape/</a:t>
            </a:r>
          </a:p>
          <a:p>
            <a:r>
              <a:rPr lang="en-US" dirty="0" smtClean="0"/>
              <a:t>http://www.tribune-courier.com/pages/ohio_facts.htm</a:t>
            </a:r>
            <a:endParaRPr lang="en-US" dirty="0"/>
          </a:p>
        </p:txBody>
      </p:sp>
      <p:sp>
        <p:nvSpPr>
          <p:cNvPr id="4" name="Slide Number Placeholder 3"/>
          <p:cNvSpPr>
            <a:spLocks noGrp="1"/>
          </p:cNvSpPr>
          <p:nvPr>
            <p:ph type="sldNum" sz="quarter" idx="10"/>
          </p:nvPr>
        </p:nvSpPr>
        <p:spPr/>
        <p:txBody>
          <a:bodyPr/>
          <a:lstStyle/>
          <a:p>
            <a:pPr>
              <a:defRPr/>
            </a:pPr>
            <a:fld id="{EEDA2FAB-4A02-4BDE-BEC0-7950095D3227}" type="slidenum">
              <a:rPr lang="en-US" altLang="en-US" smtClean="0"/>
              <a:pPr>
                <a:defRPr/>
              </a:pPr>
              <a:t>13</a:t>
            </a:fld>
            <a:endParaRPr lang="en-US" altLang="en-US" dirty="0"/>
          </a:p>
        </p:txBody>
      </p:sp>
    </p:spTree>
    <p:extLst>
      <p:ext uri="{BB962C8B-B14F-4D97-AF65-F5344CB8AC3E}">
        <p14:creationId xmlns:p14="http://schemas.microsoft.com/office/powerpoint/2010/main" val="185358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91680" y="332656"/>
            <a:ext cx="7313324" cy="1470025"/>
          </a:xfrm>
        </p:spPr>
        <p:txBody>
          <a:bodyPr/>
          <a:lstStyle/>
          <a:p>
            <a:r>
              <a:rPr lang="en-US" dirty="0" smtClean="0"/>
              <a:t>Click to edit Master title style</a:t>
            </a:r>
            <a:endParaRPr lang="en-US" dirty="0"/>
          </a:p>
        </p:txBody>
      </p:sp>
      <p:sp>
        <p:nvSpPr>
          <p:cNvPr id="7" name="Rectangle 3"/>
          <p:cNvSpPr>
            <a:spLocks noGrp="1" noChangeArrowheads="1"/>
          </p:cNvSpPr>
          <p:nvPr>
            <p:ph idx="13"/>
          </p:nvPr>
        </p:nvSpPr>
        <p:spPr bwMode="auto">
          <a:xfrm>
            <a:off x="1691680" y="2060848"/>
            <a:ext cx="7344816" cy="362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lvl="0"/>
            <a:r>
              <a:rPr lang="es-ES" noProof="0" dirty="0"/>
              <a:t>Haga clic para modificar el estilo de texto del patrón</a:t>
            </a:r>
          </a:p>
          <a:p>
            <a:pPr lvl="1"/>
            <a:r>
              <a:rPr lang="es-ES" noProof="0" dirty="0"/>
              <a:t>Segundo nivel</a:t>
            </a:r>
          </a:p>
          <a:p>
            <a:pPr lvl="2"/>
            <a:r>
              <a:rPr lang="es-ES" noProof="0" dirty="0"/>
              <a:t>Tercer nivel</a:t>
            </a:r>
          </a:p>
          <a:p>
            <a:pPr lvl="3"/>
            <a:r>
              <a:rPr lang="es-ES" noProof="0" dirty="0"/>
              <a:t>Cuarto nivel</a:t>
            </a:r>
          </a:p>
          <a:p>
            <a:pPr lvl="4"/>
            <a:r>
              <a:rPr lang="es-ES" noProof="0" dirty="0"/>
              <a:t>Quinto nivel</a:t>
            </a:r>
          </a:p>
        </p:txBody>
      </p:sp>
      <p:sp>
        <p:nvSpPr>
          <p:cNvPr id="4" name="Date Placeholder 3"/>
          <p:cNvSpPr>
            <a:spLocks noGrp="1"/>
          </p:cNvSpPr>
          <p:nvPr>
            <p:ph type="dt" sz="half" idx="14"/>
          </p:nvPr>
        </p:nvSpPr>
        <p:spPr>
          <a:xfrm>
            <a:off x="28575" y="5373688"/>
            <a:ext cx="1296988" cy="268287"/>
          </a:xfrm>
          <a:prstGeom prst="rect">
            <a:avLst/>
          </a:prstGeom>
        </p:spPr>
        <p:txBody>
          <a:bodyPr/>
          <a:lstStyle>
            <a:lvl1pPr eaLnBrk="1" hangingPunct="1">
              <a:defRPr>
                <a:latin typeface="Arial" charset="0"/>
                <a:ea typeface="ＭＳ Ｐゴシック" charset="0"/>
                <a:cs typeface="Arial" charset="0"/>
              </a:defRPr>
            </a:lvl1pPr>
          </a:lstStyle>
          <a:p>
            <a:pPr>
              <a:defRPr/>
            </a:pPr>
            <a:endParaRPr lang="es-ES" dirty="0"/>
          </a:p>
        </p:txBody>
      </p:sp>
      <p:sp>
        <p:nvSpPr>
          <p:cNvPr id="5" name="Footer Placeholder 4"/>
          <p:cNvSpPr>
            <a:spLocks noGrp="1"/>
          </p:cNvSpPr>
          <p:nvPr>
            <p:ph type="ftr" sz="quarter" idx="15"/>
          </p:nvPr>
        </p:nvSpPr>
        <p:spPr>
          <a:xfrm>
            <a:off x="3124200" y="6245225"/>
            <a:ext cx="2895600" cy="476250"/>
          </a:xfrm>
          <a:prstGeom prst="rect">
            <a:avLst/>
          </a:prstGeom>
        </p:spPr>
        <p:txBody>
          <a:bodyPr/>
          <a:lstStyle>
            <a:lvl1pPr eaLnBrk="1" hangingPunct="1">
              <a:defRPr>
                <a:latin typeface="Arial" charset="0"/>
                <a:ea typeface="ＭＳ Ｐゴシック" charset="0"/>
                <a:cs typeface="Arial" charset="0"/>
              </a:defRPr>
            </a:lvl1pPr>
          </a:lstStyle>
          <a:p>
            <a:pPr>
              <a:defRPr/>
            </a:pPr>
            <a:endParaRPr lang="es-ES" dirty="0"/>
          </a:p>
        </p:txBody>
      </p:sp>
      <p:sp>
        <p:nvSpPr>
          <p:cNvPr id="6" name="Slide Number Placeholder 5"/>
          <p:cNvSpPr>
            <a:spLocks noGrp="1"/>
          </p:cNvSpPr>
          <p:nvPr>
            <p:ph type="sldNum" sz="quarter" idx="16"/>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ED58DB67-25A8-468A-B974-7CF7813ADAB9}" type="slidenum">
              <a:rPr lang="es-ES" altLang="en-US"/>
              <a:pPr>
                <a:defRPr/>
              </a:pPr>
              <a:t>‹#›</a:t>
            </a:fld>
            <a:endParaRPr lang="es-ES" altLang="en-US" dirty="0"/>
          </a:p>
        </p:txBody>
      </p:sp>
    </p:spTree>
    <p:extLst>
      <p:ext uri="{BB962C8B-B14F-4D97-AF65-F5344CB8AC3E}">
        <p14:creationId xmlns:p14="http://schemas.microsoft.com/office/powerpoint/2010/main" val="3849653285"/>
      </p:ext>
    </p:extLst>
  </p:cSld>
  <p:clrMapOvr>
    <a:masterClrMapping/>
  </p:clrMapOvr>
  <p:transition xmlns:p14="http://schemas.microsoft.com/office/powerpoint/2010/mai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8575" y="5373688"/>
            <a:ext cx="1296988" cy="268287"/>
          </a:xfrm>
          <a:prstGeom prst="rect">
            <a:avLst/>
          </a:prstGeom>
        </p:spPr>
        <p:txBody>
          <a:bodyPr/>
          <a:lstStyle>
            <a:lvl1pPr eaLnBrk="1" hangingPunct="1">
              <a:defRPr>
                <a:latin typeface="Arial" charset="0"/>
                <a:ea typeface="ＭＳ Ｐゴシック" charset="0"/>
                <a:cs typeface="Arial" charset="0"/>
              </a:defRPr>
            </a:lvl1pPr>
          </a:lstStyle>
          <a:p>
            <a:pPr>
              <a:defRPr/>
            </a:pPr>
            <a:endParaRPr lang="es-ES"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eaLnBrk="1" hangingPunct="1">
              <a:defRPr>
                <a:latin typeface="Arial" charset="0"/>
                <a:ea typeface="ＭＳ Ｐゴシック" charset="0"/>
                <a:cs typeface="Arial" charset="0"/>
              </a:defRPr>
            </a:lvl1pPr>
          </a:lstStyle>
          <a:p>
            <a:pPr>
              <a:defRPr/>
            </a:pPr>
            <a:endParaRPr lang="es-ES"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F03DBD3B-0C8F-4350-8C02-D286AB7AEFDD}" type="slidenum">
              <a:rPr lang="es-ES" altLang="en-US"/>
              <a:pPr>
                <a:defRPr/>
              </a:pPr>
              <a:t>‹#›</a:t>
            </a:fld>
            <a:endParaRPr lang="es-ES" altLang="en-US" dirty="0"/>
          </a:p>
        </p:txBody>
      </p:sp>
    </p:spTree>
    <p:extLst>
      <p:ext uri="{BB962C8B-B14F-4D97-AF65-F5344CB8AC3E}">
        <p14:creationId xmlns:p14="http://schemas.microsoft.com/office/powerpoint/2010/main" val="1744083151"/>
      </p:ext>
    </p:extLst>
  </p:cSld>
  <p:clrMapOvr>
    <a:masterClrMapping/>
  </p:clrMapOvr>
  <p:transition xmlns:p14="http://schemas.microsoft.com/office/powerpoint/2010/mai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8575" y="5373688"/>
            <a:ext cx="1296988" cy="268287"/>
          </a:xfrm>
          <a:prstGeom prst="rect">
            <a:avLst/>
          </a:prstGeom>
        </p:spPr>
        <p:txBody>
          <a:bodyPr/>
          <a:lstStyle>
            <a:lvl1pPr eaLnBrk="1" hangingPunct="1">
              <a:defRPr>
                <a:latin typeface="Arial" charset="0"/>
                <a:ea typeface="ＭＳ Ｐゴシック" charset="0"/>
                <a:cs typeface="Arial" charset="0"/>
              </a:defRPr>
            </a:lvl1pPr>
          </a:lstStyle>
          <a:p>
            <a:pPr>
              <a:defRPr/>
            </a:pPr>
            <a:endParaRPr lang="es-ES"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eaLnBrk="1" hangingPunct="1">
              <a:defRPr>
                <a:latin typeface="Arial" charset="0"/>
                <a:ea typeface="ＭＳ Ｐゴシック" charset="0"/>
                <a:cs typeface="Arial" charset="0"/>
              </a:defRPr>
            </a:lvl1pPr>
          </a:lstStyle>
          <a:p>
            <a:pPr>
              <a:defRPr/>
            </a:pPr>
            <a:endParaRPr lang="es-ES"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977801A8-802D-4F55-AB9F-E6C4F576EDF5}" type="slidenum">
              <a:rPr lang="es-ES" altLang="en-US"/>
              <a:pPr>
                <a:defRPr/>
              </a:pPr>
              <a:t>‹#›</a:t>
            </a:fld>
            <a:endParaRPr lang="es-ES" altLang="en-US" dirty="0"/>
          </a:p>
        </p:txBody>
      </p:sp>
    </p:spTree>
    <p:extLst>
      <p:ext uri="{BB962C8B-B14F-4D97-AF65-F5344CB8AC3E}">
        <p14:creationId xmlns:p14="http://schemas.microsoft.com/office/powerpoint/2010/main" val="3099289663"/>
      </p:ext>
    </p:extLst>
  </p:cSld>
  <p:clrMapOvr>
    <a:masterClrMapping/>
  </p:clrMapOvr>
  <p:transition xmlns:p14="http://schemas.microsoft.com/office/powerpoint/2010/main" spd="slow"/>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55671113"/>
      </p:ext>
    </p:extLst>
  </p:cSld>
  <p:clrMapOvr>
    <a:masterClrMapping/>
  </p:clrMapOvr>
  <p:transition xmlns:p14="http://schemas.microsoft.com/office/powerpoint/2010/mai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8575" y="5373688"/>
            <a:ext cx="1296988" cy="268287"/>
          </a:xfrm>
          <a:prstGeom prst="rect">
            <a:avLst/>
          </a:prstGeom>
        </p:spPr>
        <p:txBody>
          <a:bodyPr/>
          <a:lstStyle>
            <a:lvl1pPr eaLnBrk="1" hangingPunct="1">
              <a:defRPr>
                <a:latin typeface="Arial" charset="0"/>
                <a:ea typeface="ＭＳ Ｐゴシック" charset="0"/>
                <a:cs typeface="Arial" charset="0"/>
              </a:defRPr>
            </a:lvl1pPr>
          </a:lstStyle>
          <a:p>
            <a:pPr>
              <a:defRPr/>
            </a:pPr>
            <a:endParaRPr lang="es-ES"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eaLnBrk="1" hangingPunct="1">
              <a:defRPr>
                <a:latin typeface="Arial" charset="0"/>
                <a:ea typeface="ＭＳ Ｐゴシック" charset="0"/>
                <a:cs typeface="Arial" charset="0"/>
              </a:defRPr>
            </a:lvl1pPr>
          </a:lstStyle>
          <a:p>
            <a:pPr>
              <a:defRPr/>
            </a:pPr>
            <a:endParaRPr lang="es-ES"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D4440EFA-E6F7-40C0-B452-6E5E18A3A871}" type="slidenum">
              <a:rPr lang="es-ES" altLang="en-US"/>
              <a:pPr>
                <a:defRPr/>
              </a:pPr>
              <a:t>‹#›</a:t>
            </a:fld>
            <a:endParaRPr lang="es-ES" altLang="en-US" dirty="0"/>
          </a:p>
        </p:txBody>
      </p:sp>
    </p:spTree>
    <p:extLst>
      <p:ext uri="{BB962C8B-B14F-4D97-AF65-F5344CB8AC3E}">
        <p14:creationId xmlns:p14="http://schemas.microsoft.com/office/powerpoint/2010/main" val="3139572105"/>
      </p:ext>
    </p:extLst>
  </p:cSld>
  <p:clrMapOvr>
    <a:masterClrMapping/>
  </p:clrMapOvr>
  <p:transition xmlns:p14="http://schemas.microsoft.com/office/powerpoint/2010/mai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xfrm>
            <a:off x="28575" y="5373688"/>
            <a:ext cx="1296988" cy="268287"/>
          </a:xfrm>
          <a:prstGeom prst="rect">
            <a:avLst/>
          </a:prstGeom>
        </p:spPr>
        <p:txBody>
          <a:bodyPr/>
          <a:lstStyle>
            <a:lvl1pPr eaLnBrk="1" hangingPunct="1">
              <a:defRPr>
                <a:latin typeface="Arial" charset="0"/>
                <a:ea typeface="ＭＳ Ｐゴシック" charset="0"/>
                <a:cs typeface="Arial" charset="0"/>
              </a:defRPr>
            </a:lvl1pPr>
          </a:lstStyle>
          <a:p>
            <a:pPr>
              <a:defRPr/>
            </a:pPr>
            <a:endParaRPr lang="es-ES"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eaLnBrk="1" hangingPunct="1">
              <a:defRPr>
                <a:latin typeface="Arial" charset="0"/>
                <a:ea typeface="ＭＳ Ｐゴシック" charset="0"/>
                <a:cs typeface="Arial" charset="0"/>
              </a:defRPr>
            </a:lvl1pPr>
          </a:lstStyle>
          <a:p>
            <a:pPr>
              <a:defRPr/>
            </a:pPr>
            <a:endParaRPr lang="es-ES"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5E1F6402-F8B4-436D-AD7F-0D22541FD5B0}" type="slidenum">
              <a:rPr lang="es-ES" altLang="en-US"/>
              <a:pPr>
                <a:defRPr/>
              </a:pPr>
              <a:t>‹#›</a:t>
            </a:fld>
            <a:endParaRPr lang="es-ES" altLang="en-US" dirty="0"/>
          </a:p>
        </p:txBody>
      </p:sp>
    </p:spTree>
    <p:extLst>
      <p:ext uri="{BB962C8B-B14F-4D97-AF65-F5344CB8AC3E}">
        <p14:creationId xmlns:p14="http://schemas.microsoft.com/office/powerpoint/2010/main" val="761027310"/>
      </p:ext>
    </p:extLst>
  </p:cSld>
  <p:clrMapOvr>
    <a:masterClrMapping/>
  </p:clrMapOvr>
  <p:transition xmlns:p14="http://schemas.microsoft.com/office/powerpoint/2010/mai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28575" y="5373688"/>
            <a:ext cx="1296988" cy="268287"/>
          </a:xfrm>
          <a:prstGeom prst="rect">
            <a:avLst/>
          </a:prstGeom>
        </p:spPr>
        <p:txBody>
          <a:bodyPr/>
          <a:lstStyle>
            <a:lvl1pPr eaLnBrk="1" hangingPunct="1">
              <a:defRPr>
                <a:latin typeface="Arial" charset="0"/>
                <a:ea typeface="ＭＳ Ｐゴシック" charset="0"/>
                <a:cs typeface="Arial" charset="0"/>
              </a:defRPr>
            </a:lvl1pPr>
          </a:lstStyle>
          <a:p>
            <a:pPr>
              <a:defRPr/>
            </a:pPr>
            <a:endParaRPr lang="es-ES"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eaLnBrk="1" hangingPunct="1">
              <a:defRPr>
                <a:latin typeface="Arial" charset="0"/>
                <a:ea typeface="ＭＳ Ｐゴシック" charset="0"/>
                <a:cs typeface="Arial" charset="0"/>
              </a:defRPr>
            </a:lvl1pPr>
          </a:lstStyle>
          <a:p>
            <a:pPr>
              <a:defRPr/>
            </a:pPr>
            <a:endParaRPr lang="es-ES"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EBEB1E22-E1C1-44DB-8C26-2BE1F26581B0}" type="slidenum">
              <a:rPr lang="es-ES" altLang="en-US"/>
              <a:pPr>
                <a:defRPr/>
              </a:pPr>
              <a:t>‹#›</a:t>
            </a:fld>
            <a:endParaRPr lang="es-ES" altLang="en-US" dirty="0"/>
          </a:p>
        </p:txBody>
      </p:sp>
    </p:spTree>
    <p:extLst>
      <p:ext uri="{BB962C8B-B14F-4D97-AF65-F5344CB8AC3E}">
        <p14:creationId xmlns:p14="http://schemas.microsoft.com/office/powerpoint/2010/main" val="2995146164"/>
      </p:ext>
    </p:extLst>
  </p:cSld>
  <p:clrMapOvr>
    <a:masterClrMapping/>
  </p:clrMapOvr>
  <p:transition xmlns:p14="http://schemas.microsoft.com/office/powerpoint/2010/mai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28575" y="5373688"/>
            <a:ext cx="1296988" cy="268287"/>
          </a:xfrm>
          <a:prstGeom prst="rect">
            <a:avLst/>
          </a:prstGeom>
        </p:spPr>
        <p:txBody>
          <a:bodyPr/>
          <a:lstStyle>
            <a:lvl1pPr eaLnBrk="1" hangingPunct="1">
              <a:defRPr>
                <a:latin typeface="Arial" charset="0"/>
                <a:ea typeface="ＭＳ Ｐゴシック" charset="0"/>
                <a:cs typeface="Arial" charset="0"/>
              </a:defRPr>
            </a:lvl1pPr>
          </a:lstStyle>
          <a:p>
            <a:pPr>
              <a:defRPr/>
            </a:pPr>
            <a:endParaRPr lang="es-ES" dirty="0"/>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eaLnBrk="1" hangingPunct="1">
              <a:defRPr>
                <a:latin typeface="Arial" charset="0"/>
                <a:ea typeface="ＭＳ Ｐゴシック" charset="0"/>
                <a:cs typeface="Arial" charset="0"/>
              </a:defRPr>
            </a:lvl1pPr>
          </a:lstStyle>
          <a:p>
            <a:pPr>
              <a:defRPr/>
            </a:pPr>
            <a:endParaRPr lang="es-ES" dirty="0"/>
          </a:p>
        </p:txBody>
      </p:sp>
      <p:sp>
        <p:nvSpPr>
          <p:cNvPr id="9" name="Slide Number Placeholder 8"/>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93F103F2-F5E6-4B19-9F54-0075A4F32AF2}" type="slidenum">
              <a:rPr lang="es-ES" altLang="en-US"/>
              <a:pPr>
                <a:defRPr/>
              </a:pPr>
              <a:t>‹#›</a:t>
            </a:fld>
            <a:endParaRPr lang="es-ES" altLang="en-US" dirty="0"/>
          </a:p>
        </p:txBody>
      </p:sp>
    </p:spTree>
    <p:extLst>
      <p:ext uri="{BB962C8B-B14F-4D97-AF65-F5344CB8AC3E}">
        <p14:creationId xmlns:p14="http://schemas.microsoft.com/office/powerpoint/2010/main" val="1100818204"/>
      </p:ext>
    </p:extLst>
  </p:cSld>
  <p:clrMapOvr>
    <a:masterClrMapping/>
  </p:clrMapOvr>
  <p:transition xmlns:p14="http://schemas.microsoft.com/office/powerpoint/2010/mai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28575" y="5373688"/>
            <a:ext cx="1296988" cy="268287"/>
          </a:xfrm>
          <a:prstGeom prst="rect">
            <a:avLst/>
          </a:prstGeom>
        </p:spPr>
        <p:txBody>
          <a:bodyPr/>
          <a:lstStyle>
            <a:lvl1pPr eaLnBrk="1" hangingPunct="1">
              <a:defRPr>
                <a:latin typeface="Arial" charset="0"/>
                <a:ea typeface="ＭＳ Ｐゴシック" charset="0"/>
                <a:cs typeface="Arial" charset="0"/>
              </a:defRPr>
            </a:lvl1pPr>
          </a:lstStyle>
          <a:p>
            <a:pPr>
              <a:defRPr/>
            </a:pPr>
            <a:endParaRPr lang="es-ES" dirty="0"/>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eaLnBrk="1" hangingPunct="1">
              <a:defRPr>
                <a:latin typeface="Arial" charset="0"/>
                <a:ea typeface="ＭＳ Ｐゴシック" charset="0"/>
                <a:cs typeface="Arial" charset="0"/>
              </a:defRPr>
            </a:lvl1pPr>
          </a:lstStyle>
          <a:p>
            <a:pPr>
              <a:defRPr/>
            </a:pPr>
            <a:endParaRPr lang="es-ES" dirty="0"/>
          </a:p>
        </p:txBody>
      </p:sp>
      <p:sp>
        <p:nvSpPr>
          <p:cNvPr id="5" name="Slide Number Placeholder 4"/>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8D0B5327-C578-4C71-B553-ECFEC97FD491}" type="slidenum">
              <a:rPr lang="es-ES" altLang="en-US"/>
              <a:pPr>
                <a:defRPr/>
              </a:pPr>
              <a:t>‹#›</a:t>
            </a:fld>
            <a:endParaRPr lang="es-ES" altLang="en-US" dirty="0"/>
          </a:p>
        </p:txBody>
      </p:sp>
    </p:spTree>
    <p:extLst>
      <p:ext uri="{BB962C8B-B14F-4D97-AF65-F5344CB8AC3E}">
        <p14:creationId xmlns:p14="http://schemas.microsoft.com/office/powerpoint/2010/main" val="788130332"/>
      </p:ext>
    </p:extLst>
  </p:cSld>
  <p:clrMapOvr>
    <a:masterClrMapping/>
  </p:clrMapOvr>
  <p:transition xmlns:p14="http://schemas.microsoft.com/office/powerpoint/2010/mai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8575" y="5373688"/>
            <a:ext cx="1296988" cy="268287"/>
          </a:xfrm>
          <a:prstGeom prst="rect">
            <a:avLst/>
          </a:prstGeom>
        </p:spPr>
        <p:txBody>
          <a:bodyPr/>
          <a:lstStyle>
            <a:lvl1pPr eaLnBrk="1" hangingPunct="1">
              <a:defRPr>
                <a:latin typeface="Arial" charset="0"/>
                <a:ea typeface="ＭＳ Ｐゴシック" charset="0"/>
                <a:cs typeface="Arial" charset="0"/>
              </a:defRPr>
            </a:lvl1pPr>
          </a:lstStyle>
          <a:p>
            <a:pPr>
              <a:defRPr/>
            </a:pPr>
            <a:endParaRPr lang="es-ES" dirty="0"/>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eaLnBrk="1" hangingPunct="1">
              <a:defRPr>
                <a:latin typeface="Arial" charset="0"/>
                <a:ea typeface="ＭＳ Ｐゴシック" charset="0"/>
                <a:cs typeface="Arial" charset="0"/>
              </a:defRPr>
            </a:lvl1pPr>
          </a:lstStyle>
          <a:p>
            <a:pPr>
              <a:defRPr/>
            </a:pPr>
            <a:endParaRPr lang="es-ES" dirty="0"/>
          </a:p>
        </p:txBody>
      </p:sp>
      <p:sp>
        <p:nvSpPr>
          <p:cNvPr id="4" name="Slide Number Placeholder 3"/>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DB459A33-F5AD-42B5-B056-C2EA4DB5FB42}" type="slidenum">
              <a:rPr lang="es-ES" altLang="en-US"/>
              <a:pPr>
                <a:defRPr/>
              </a:pPr>
              <a:t>‹#›</a:t>
            </a:fld>
            <a:endParaRPr lang="es-ES" altLang="en-US" dirty="0"/>
          </a:p>
        </p:txBody>
      </p:sp>
    </p:spTree>
    <p:extLst>
      <p:ext uri="{BB962C8B-B14F-4D97-AF65-F5344CB8AC3E}">
        <p14:creationId xmlns:p14="http://schemas.microsoft.com/office/powerpoint/2010/main" val="1430975394"/>
      </p:ext>
    </p:extLst>
  </p:cSld>
  <p:clrMapOvr>
    <a:masterClrMapping/>
  </p:clrMapOvr>
  <p:transition xmlns:p14="http://schemas.microsoft.com/office/powerpoint/2010/mai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28575" y="5373688"/>
            <a:ext cx="1296988" cy="268287"/>
          </a:xfrm>
          <a:prstGeom prst="rect">
            <a:avLst/>
          </a:prstGeom>
        </p:spPr>
        <p:txBody>
          <a:bodyPr/>
          <a:lstStyle>
            <a:lvl1pPr eaLnBrk="1" hangingPunct="1">
              <a:defRPr>
                <a:latin typeface="Arial" charset="0"/>
                <a:ea typeface="ＭＳ Ｐゴシック" charset="0"/>
                <a:cs typeface="Arial" charset="0"/>
              </a:defRPr>
            </a:lvl1pPr>
          </a:lstStyle>
          <a:p>
            <a:pPr>
              <a:defRPr/>
            </a:pPr>
            <a:endParaRPr lang="es-ES"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eaLnBrk="1" hangingPunct="1">
              <a:defRPr>
                <a:latin typeface="Arial" charset="0"/>
                <a:ea typeface="ＭＳ Ｐゴシック" charset="0"/>
                <a:cs typeface="Arial" charset="0"/>
              </a:defRPr>
            </a:lvl1pPr>
          </a:lstStyle>
          <a:p>
            <a:pPr>
              <a:defRPr/>
            </a:pPr>
            <a:endParaRPr lang="es-ES"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86D6DD63-EF68-45E6-878C-9461DC7836C2}" type="slidenum">
              <a:rPr lang="es-ES" altLang="en-US"/>
              <a:pPr>
                <a:defRPr/>
              </a:pPr>
              <a:t>‹#›</a:t>
            </a:fld>
            <a:endParaRPr lang="es-ES" altLang="en-US" dirty="0"/>
          </a:p>
        </p:txBody>
      </p:sp>
    </p:spTree>
    <p:extLst>
      <p:ext uri="{BB962C8B-B14F-4D97-AF65-F5344CB8AC3E}">
        <p14:creationId xmlns:p14="http://schemas.microsoft.com/office/powerpoint/2010/main" val="878638255"/>
      </p:ext>
    </p:extLst>
  </p:cSld>
  <p:clrMapOvr>
    <a:masterClrMapping/>
  </p:clrMapOvr>
  <p:transition xmlns:p14="http://schemas.microsoft.com/office/powerpoint/2010/mai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28575" y="5373688"/>
            <a:ext cx="1296988" cy="268287"/>
          </a:xfrm>
          <a:prstGeom prst="rect">
            <a:avLst/>
          </a:prstGeom>
        </p:spPr>
        <p:txBody>
          <a:bodyPr/>
          <a:lstStyle>
            <a:lvl1pPr eaLnBrk="1" hangingPunct="1">
              <a:defRPr>
                <a:latin typeface="Arial" charset="0"/>
                <a:ea typeface="ＭＳ Ｐゴシック" charset="0"/>
                <a:cs typeface="Arial" charset="0"/>
              </a:defRPr>
            </a:lvl1pPr>
          </a:lstStyle>
          <a:p>
            <a:pPr>
              <a:defRPr/>
            </a:pPr>
            <a:endParaRPr lang="es-ES"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eaLnBrk="1" hangingPunct="1">
              <a:defRPr>
                <a:latin typeface="Arial" charset="0"/>
                <a:ea typeface="ＭＳ Ｐゴシック" charset="0"/>
                <a:cs typeface="Arial" charset="0"/>
              </a:defRPr>
            </a:lvl1pPr>
          </a:lstStyle>
          <a:p>
            <a:pPr>
              <a:defRPr/>
            </a:pPr>
            <a:endParaRPr lang="es-ES"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E7234389-34EF-4DF9-BD86-E5A095599392}" type="slidenum">
              <a:rPr lang="es-ES" altLang="en-US"/>
              <a:pPr>
                <a:defRPr/>
              </a:pPr>
              <a:t>‹#›</a:t>
            </a:fld>
            <a:endParaRPr lang="es-ES" altLang="en-US" dirty="0"/>
          </a:p>
        </p:txBody>
      </p:sp>
    </p:spTree>
    <p:extLst>
      <p:ext uri="{BB962C8B-B14F-4D97-AF65-F5344CB8AC3E}">
        <p14:creationId xmlns:p14="http://schemas.microsoft.com/office/powerpoint/2010/main" val="2256720540"/>
      </p:ext>
    </p:extLst>
  </p:cSld>
  <p:clrMapOvr>
    <a:masterClrMapping/>
  </p:clrMapOvr>
  <p:transition xmlns:p14="http://schemas.microsoft.com/office/powerpoint/2010/main" spd="slow"/>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5" Type="http://schemas.openxmlformats.org/officeDocument/2006/relationships/image" Target="../media/image2.png"/><Relationship Id="rId1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92275" y="274638"/>
            <a:ext cx="6994525" cy="1143000"/>
          </a:xfrm>
          <a:prstGeom prst="rect">
            <a:avLst/>
          </a:prstGeom>
          <a:ln>
            <a:solidFill>
              <a:srgbClr val="0061AF"/>
            </a:solidFill>
          </a:ln>
          <a:extLst/>
        </p:spPr>
        <p:style>
          <a:lnRef idx="2">
            <a:schemeClr val="accent1"/>
          </a:lnRef>
          <a:fillRef idx="1">
            <a:schemeClr val="lt1"/>
          </a:fillRef>
          <a:effectRef idx="0">
            <a:schemeClr val="accent1"/>
          </a:effectRef>
          <a:fontRef idx="none"/>
        </p:style>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1692275" y="1600200"/>
            <a:ext cx="6994525" cy="362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pic>
        <p:nvPicPr>
          <p:cNvPr id="1028" name="Picture 1" descr="CEEDAR-LogoFinal-simple-white-17.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07950" y="6381750"/>
            <a:ext cx="12588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2"/>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223250" y="6092825"/>
            <a:ext cx="90805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 id="2147484522" r:id="rId12"/>
  </p:sldLayoutIdLst>
  <p:transition xmlns:p14="http://schemas.microsoft.com/office/powerpoint/2010/main" spd="slow"/>
  <p:hf hdr="0" ftr="0" dt="0"/>
  <p:txStyles>
    <p:titleStyle>
      <a:lvl1pPr algn="ctr" rtl="0" eaLnBrk="0" fontAlgn="base" hangingPunct="0">
        <a:spcBef>
          <a:spcPct val="0"/>
        </a:spcBef>
        <a:spcAft>
          <a:spcPct val="0"/>
        </a:spcAft>
        <a:defRPr sz="4400" b="1">
          <a:solidFill>
            <a:srgbClr val="0061AF"/>
          </a:solidFill>
          <a:latin typeface="+mj-lt"/>
          <a:ea typeface="+mj-ea"/>
          <a:cs typeface="+mj-cs"/>
        </a:defRPr>
      </a:lvl1pPr>
      <a:lvl2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2pPr>
      <a:lvl3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3pPr>
      <a:lvl4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4pPr>
      <a:lvl5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Font typeface="Wingdings" pitchFamily="2" charset="2"/>
        <a:buChar char="²"/>
        <a:defRPr sz="3200">
          <a:solidFill>
            <a:srgbClr val="0061AF"/>
          </a:solidFill>
          <a:latin typeface="+mn-lt"/>
          <a:ea typeface="+mn-ea"/>
          <a:cs typeface="+mn-cs"/>
        </a:defRPr>
      </a:lvl1pPr>
      <a:lvl2pPr marL="742950" indent="-285750" algn="l" rtl="0" eaLnBrk="0" fontAlgn="base" hangingPunct="0">
        <a:spcBef>
          <a:spcPct val="20000"/>
        </a:spcBef>
        <a:spcAft>
          <a:spcPct val="0"/>
        </a:spcAft>
        <a:buChar char="–"/>
        <a:defRPr sz="2800">
          <a:solidFill>
            <a:srgbClr val="0061AF"/>
          </a:solidFill>
          <a:latin typeface="+mn-lt"/>
          <a:ea typeface="Arial" charset="0"/>
          <a:cs typeface="+mn-cs"/>
        </a:defRPr>
      </a:lvl2pPr>
      <a:lvl3pPr marL="1143000" indent="-228600" algn="l" rtl="0" eaLnBrk="0" fontAlgn="base" hangingPunct="0">
        <a:spcBef>
          <a:spcPct val="20000"/>
        </a:spcBef>
        <a:spcAft>
          <a:spcPct val="0"/>
        </a:spcAft>
        <a:buChar char="•"/>
        <a:defRPr sz="2400">
          <a:solidFill>
            <a:srgbClr val="0061AF"/>
          </a:solidFill>
          <a:latin typeface="+mn-lt"/>
          <a:ea typeface="Arial" charset="0"/>
          <a:cs typeface="+mn-cs"/>
        </a:defRPr>
      </a:lvl3pPr>
      <a:lvl4pPr marL="1600200" indent="-228600" algn="l" rtl="0" eaLnBrk="0" fontAlgn="base" hangingPunct="0">
        <a:spcBef>
          <a:spcPct val="20000"/>
        </a:spcBef>
        <a:spcAft>
          <a:spcPct val="0"/>
        </a:spcAft>
        <a:buChar char="–"/>
        <a:defRPr sz="2000">
          <a:solidFill>
            <a:srgbClr val="0061AF"/>
          </a:solidFill>
          <a:latin typeface="+mn-lt"/>
          <a:ea typeface="Arial" charset="0"/>
          <a:cs typeface="+mn-cs"/>
        </a:defRPr>
      </a:lvl4pPr>
      <a:lvl5pPr marL="2057400" indent="-228600" algn="l" rtl="0" eaLnBrk="0" fontAlgn="base" hangingPunct="0">
        <a:spcBef>
          <a:spcPct val="20000"/>
        </a:spcBef>
        <a:spcAft>
          <a:spcPct val="0"/>
        </a:spcAft>
        <a:buChar char="»"/>
        <a:defRPr sz="2000">
          <a:solidFill>
            <a:srgbClr val="0061AF"/>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2.png"/><Relationship Id="rId5" Type="http://schemas.openxmlformats.org/officeDocument/2006/relationships/comments" Target="../comments/comment1.xml"/><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11.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4.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0.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comments" Target="../comments/comment2.xml"/></Relationships>
</file>

<file path=ppt/slides/_rels/slide19.xml.rels><?xml version="1.0" encoding="UTF-8" standalone="yes"?>
<Relationships xmlns="http://schemas.openxmlformats.org/package/2006/relationships"><Relationship Id="rId3" Type="http://schemas.openxmlformats.org/officeDocument/2006/relationships/hyperlink" Target="http://ceedar.education.ufl.edu/wp-content/uploads/2015/06/Promises-to-Keep.pdf" TargetMode="External"/><Relationship Id="rId4" Type="http://schemas.openxmlformats.org/officeDocument/2006/relationships/image" Target="../media/image15.jpe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hyperlink" Target="http://ceedar.education.ufl.edu/policy-map/" TargetMode="Externa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9.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4.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0.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1.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hyperlink" Target="http://ceedar.education.ufl.edu/tools/innovation-configuration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hyperlink" Target="http://ceedar.education.ufl.edu/cem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hyperlink" Target="http://ceedar.education.ufl.edu/cems/reading/" TargetMode="External"/><Relationship Id="rId4" Type="http://schemas.openxmlformats.org/officeDocument/2006/relationships/hyperlink" Target="http://ceedar.education.ufl.edu/cems/" TargetMode="External"/><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ceedar.education.ufl.edu/wp-content/uploads/2016/05/High-Leverage-Practices-and-Teacher-Preparation-in-Special-Education.pdf" TargetMode="External"/><Relationship Id="rId3"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hyperlink" Target="http://ceedar.education.ufl.edu/wp-content/uploads/2016/06/Learning-to-Teach-Rubric.pdf" TargetMode="External"/><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ceedar.education.ufl.edu/archived-webinars/" TargetMode="External"/><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3317" name="Picture 1" descr="Logo for the CEEDAR Center" title="CEEDAR Logo"/>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1844675"/>
            <a:ext cx="3243262"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0"/>
          <p:cNvSpPr txBox="1">
            <a:spLocks noChangeArrowheads="1"/>
          </p:cNvSpPr>
          <p:nvPr/>
        </p:nvSpPr>
        <p:spPr bwMode="auto">
          <a:xfrm>
            <a:off x="539750" y="3357563"/>
            <a:ext cx="8208963"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sz="3200" b="1" dirty="0" smtClean="0"/>
              <a:t>C</a:t>
            </a:r>
            <a:r>
              <a:rPr lang="en-US" sz="2800" b="1" dirty="0" smtClean="0"/>
              <a:t>ollaboration for </a:t>
            </a:r>
            <a:r>
              <a:rPr lang="en-US" sz="3200" b="1" dirty="0" smtClean="0"/>
              <a:t>E</a:t>
            </a:r>
            <a:r>
              <a:rPr lang="en-US" sz="2800" b="1" dirty="0" smtClean="0"/>
              <a:t>ffective </a:t>
            </a:r>
            <a:r>
              <a:rPr lang="en-US" sz="3200" b="1" dirty="0" smtClean="0"/>
              <a:t>E</a:t>
            </a:r>
            <a:r>
              <a:rPr lang="en-US" sz="2800" b="1" dirty="0" smtClean="0"/>
              <a:t>ducator </a:t>
            </a:r>
            <a:r>
              <a:rPr lang="en-US" sz="3200" b="1" dirty="0" smtClean="0"/>
              <a:t>D</a:t>
            </a:r>
            <a:r>
              <a:rPr lang="en-US" sz="2800" b="1" dirty="0" smtClean="0"/>
              <a:t>evelopment, </a:t>
            </a:r>
            <a:r>
              <a:rPr lang="en-US" sz="3200" b="1" dirty="0" smtClean="0"/>
              <a:t>A</a:t>
            </a:r>
            <a:r>
              <a:rPr lang="en-US" sz="2800" b="1" dirty="0" smtClean="0"/>
              <a:t>ccountability, and </a:t>
            </a:r>
            <a:r>
              <a:rPr lang="en-US" sz="3200" b="1" dirty="0" smtClean="0"/>
              <a:t>R</a:t>
            </a:r>
            <a:r>
              <a:rPr lang="en-US" sz="2800" b="1" dirty="0" smtClean="0"/>
              <a:t>eform (CEEDAR) Center</a:t>
            </a:r>
            <a:r>
              <a:rPr lang="en-US" sz="2800" dirty="0" smtClean="0"/>
              <a:t> </a:t>
            </a:r>
            <a:endParaRPr lang="en-US" sz="2800" dirty="0"/>
          </a:p>
        </p:txBody>
      </p:sp>
      <p:sp>
        <p:nvSpPr>
          <p:cNvPr id="13316" name="TextBox 1"/>
          <p:cNvSpPr txBox="1">
            <a:spLocks noChangeArrowheads="1"/>
          </p:cNvSpPr>
          <p:nvPr/>
        </p:nvSpPr>
        <p:spPr bwMode="auto">
          <a:xfrm>
            <a:off x="2987675" y="5373688"/>
            <a:ext cx="33845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itchFamily="2" charset="2"/>
              <a:buChar char="²"/>
              <a:defRPr sz="3200">
                <a:solidFill>
                  <a:srgbClr val="0061AF"/>
                </a:solidFill>
                <a:latin typeface="Arial" charset="0"/>
                <a:ea typeface="ＭＳ Ｐゴシック" pitchFamily="34" charset="-128"/>
                <a:cs typeface="Arial" charset="0"/>
              </a:defRPr>
            </a:lvl1pPr>
            <a:lvl2pPr marL="742950" indent="-285750">
              <a:spcBef>
                <a:spcPct val="20000"/>
              </a:spcBef>
              <a:buChar char="–"/>
              <a:defRPr sz="2800">
                <a:solidFill>
                  <a:srgbClr val="0061AF"/>
                </a:solidFill>
                <a:latin typeface="Arial" charset="0"/>
                <a:ea typeface="Arial" charset="0"/>
                <a:cs typeface="Arial" charset="0"/>
              </a:defRPr>
            </a:lvl2pPr>
            <a:lvl3pPr marL="1143000" indent="-228600">
              <a:spcBef>
                <a:spcPct val="20000"/>
              </a:spcBef>
              <a:buChar char="•"/>
              <a:defRPr sz="2400">
                <a:solidFill>
                  <a:srgbClr val="0061AF"/>
                </a:solidFill>
                <a:latin typeface="Arial" charset="0"/>
                <a:ea typeface="Arial" charset="0"/>
                <a:cs typeface="Arial" charset="0"/>
              </a:defRPr>
            </a:lvl3pPr>
            <a:lvl4pPr marL="1600200" indent="-228600">
              <a:spcBef>
                <a:spcPct val="20000"/>
              </a:spcBef>
              <a:buChar char="–"/>
              <a:defRPr sz="2000">
                <a:solidFill>
                  <a:srgbClr val="0061AF"/>
                </a:solidFill>
                <a:latin typeface="Arial" charset="0"/>
                <a:ea typeface="Arial" charset="0"/>
                <a:cs typeface="Arial" charset="0"/>
              </a:defRPr>
            </a:lvl4pPr>
            <a:lvl5pPr marL="2057400" indent="-228600">
              <a:spcBef>
                <a:spcPct val="20000"/>
              </a:spcBef>
              <a:buChar char="»"/>
              <a:defRPr sz="2000">
                <a:solidFill>
                  <a:srgbClr val="0061AF"/>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rgbClr val="0061AF"/>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rgbClr val="0061AF"/>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rgbClr val="0061AF"/>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rgbClr val="0061AF"/>
                </a:solidFill>
                <a:latin typeface="Arial" charset="0"/>
                <a:ea typeface="Arial" charset="0"/>
                <a:cs typeface="Arial" charset="0"/>
              </a:defRPr>
            </a:lvl9pPr>
          </a:lstStyle>
          <a:p>
            <a:pPr algn="ctr" eaLnBrk="1" hangingPunct="1">
              <a:spcBef>
                <a:spcPct val="0"/>
              </a:spcBef>
              <a:buFontTx/>
              <a:buNone/>
            </a:pPr>
            <a:r>
              <a:rPr lang="en-US" altLang="en-US" sz="2400" dirty="0">
                <a:solidFill>
                  <a:schemeClr val="bg1"/>
                </a:solidFill>
              </a:rPr>
              <a:t>U.S. Department of Education, H325A120003</a:t>
            </a:r>
          </a:p>
        </p:txBody>
      </p:sp>
      <p:sp>
        <p:nvSpPr>
          <p:cNvPr id="2173" name="Rectangle 125"/>
          <p:cNvSpPr>
            <a:spLocks noChangeArrowheads="1"/>
          </p:cNvSpPr>
          <p:nvPr/>
        </p:nvSpPr>
        <p:spPr bwMode="auto">
          <a:xfrm>
            <a:off x="755650" y="4437063"/>
            <a:ext cx="7129463"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algn="ctr" eaLnBrk="1" hangingPunct="1">
              <a:defRPr/>
            </a:pPr>
            <a:endParaRPr lang="en-US" sz="2000" b="1" i="1" dirty="0">
              <a:ea typeface="ＭＳ Ｐゴシック" charset="0"/>
              <a:cs typeface="ＭＳ Ｐゴシック" charset="0"/>
            </a:endParaRPr>
          </a:p>
          <a:p>
            <a:pPr algn="ctr" eaLnBrk="1" hangingPunct="1">
              <a:defRPr/>
            </a:pPr>
            <a:endParaRPr lang="en-US" sz="2000" b="1" i="1" dirty="0">
              <a:ea typeface="ＭＳ Ｐゴシック" charset="0"/>
              <a:cs typeface="ＭＳ Ｐゴシック" charset="0"/>
            </a:endParaRPr>
          </a:p>
        </p:txBody>
      </p:sp>
    </p:spTree>
  </p:cSld>
  <p:clrMapOvr>
    <a:masterClrMapping/>
  </p:clrMapOvr>
  <p:transition xmlns:p14="http://schemas.microsoft.com/office/powerpoint/2010/main" spd="slow" advTm="10343"/>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Intensive State Partners</a:t>
            </a:r>
            <a:endParaRPr lang="en-US" dirty="0"/>
          </a:p>
        </p:txBody>
      </p:sp>
      <p:pic>
        <p:nvPicPr>
          <p:cNvPr id="5" name="Content Placeholder 4" descr="Picture of the United States Map with the CEEDAR Intensive TA states filled in." title="Picture of TA Map"/>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23907" y="2084268"/>
            <a:ext cx="6763804" cy="4364409"/>
          </a:xfrm>
        </p:spPr>
      </p:pic>
    </p:spTree>
    <p:extLst>
      <p:ext uri="{BB962C8B-B14F-4D97-AF65-F5344CB8AC3E}">
        <p14:creationId xmlns:p14="http://schemas.microsoft.com/office/powerpoint/2010/main" val="878427162"/>
      </p:ext>
    </p:extLst>
  </p:cSld>
  <p:clrMapOvr>
    <a:masterClrMapping/>
  </p:clrMapOvr>
  <p:transition xmlns:p14="http://schemas.microsoft.com/office/powerpoint/2010/mai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Three reform areas</a:t>
            </a:r>
            <a:endParaRPr lang="en-US" dirty="0"/>
          </a:p>
        </p:txBody>
      </p:sp>
    </p:spTree>
    <p:extLst>
      <p:ext uri="{BB962C8B-B14F-4D97-AF65-F5344CB8AC3E}">
        <p14:creationId xmlns:p14="http://schemas.microsoft.com/office/powerpoint/2010/main" val="1051024751"/>
      </p:ext>
    </p:extLst>
  </p:cSld>
  <p:clrMapOvr>
    <a:masterClrMapping/>
  </p:clrMapOvr>
  <p:transition xmlns:p14="http://schemas.microsoft.com/office/powerpoint/2010/mai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ln>
            <a:miter lim="800000"/>
            <a:headEnd/>
            <a:tailEnd/>
          </a:ln>
        </p:spPr>
        <p:txBody>
          <a:bodyPr/>
          <a:lstStyle/>
          <a:p>
            <a:r>
              <a:rPr lang="en-US" dirty="0">
                <a:latin typeface="Arial" charset="0"/>
                <a:ea typeface="ＭＳ Ｐゴシック" charset="0"/>
              </a:rPr>
              <a:t>Standards &amp; Licensure </a:t>
            </a:r>
          </a:p>
        </p:txBody>
      </p:sp>
      <p:sp>
        <p:nvSpPr>
          <p:cNvPr id="3" name="Content Placeholder 2"/>
          <p:cNvSpPr>
            <a:spLocks noGrp="1"/>
          </p:cNvSpPr>
          <p:nvPr>
            <p:ph idx="1"/>
          </p:nvPr>
        </p:nvSpPr>
        <p:spPr/>
        <p:txBody>
          <a:bodyPr/>
          <a:lstStyle/>
          <a:p>
            <a:pPr>
              <a:defRPr/>
            </a:pPr>
            <a:r>
              <a:rPr lang="en-US" dirty="0" smtClean="0"/>
              <a:t>Analyze/revise policy/requirements to determine alignment with standards</a:t>
            </a:r>
          </a:p>
          <a:p>
            <a:pPr>
              <a:defRPr/>
            </a:pPr>
            <a:r>
              <a:rPr lang="en-US" dirty="0" smtClean="0"/>
              <a:t>Examine preparation program implementation </a:t>
            </a:r>
          </a:p>
          <a:p>
            <a:pPr>
              <a:defRPr/>
            </a:pPr>
            <a:r>
              <a:rPr lang="en-US" dirty="0" smtClean="0"/>
              <a:t>Determine consistency with evaluation systems</a:t>
            </a:r>
          </a:p>
          <a:p>
            <a:pPr>
              <a:defRPr/>
            </a:pPr>
            <a:endParaRPr lang="en-US" dirty="0"/>
          </a:p>
        </p:txBody>
      </p:sp>
      <p:pic>
        <p:nvPicPr>
          <p:cNvPr id="29699" name="Picture 1" descr="A picture of dice blocks with letter on them, spelling out the word &quot;Standards.&quot;" title="Standard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81725" y="4778904"/>
            <a:ext cx="2505075"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4031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ln>
            <a:miter lim="800000"/>
            <a:headEnd/>
            <a:tailEnd/>
          </a:ln>
        </p:spPr>
        <p:txBody>
          <a:bodyPr/>
          <a:lstStyle/>
          <a:p>
            <a:r>
              <a:rPr lang="en-US" dirty="0" smtClean="0">
                <a:latin typeface="Arial" charset="0"/>
                <a:ea typeface="ＭＳ Ｐゴシック" charset="0"/>
              </a:rPr>
              <a:t>Examples of State Work</a:t>
            </a:r>
            <a:endParaRPr lang="en-US" dirty="0">
              <a:latin typeface="Arial" charset="0"/>
              <a:ea typeface="ＭＳ Ｐゴシック" charset="0"/>
            </a:endParaRPr>
          </a:p>
        </p:txBody>
      </p:sp>
      <p:pic>
        <p:nvPicPr>
          <p:cNvPr id="4" name="Picture 3" descr="Picture of California state outline with the state flag." title="California"/>
          <p:cNvPicPr>
            <a:picLocks noChangeAspect="1"/>
          </p:cNvPicPr>
          <p:nvPr/>
        </p:nvPicPr>
        <p:blipFill>
          <a:blip r:embed="rId3"/>
          <a:stretch>
            <a:fillRect/>
          </a:stretch>
        </p:blipFill>
        <p:spPr>
          <a:xfrm>
            <a:off x="2210502" y="1646854"/>
            <a:ext cx="2664297" cy="3629024"/>
          </a:xfrm>
          <a:prstGeom prst="rect">
            <a:avLst/>
          </a:prstGeom>
        </p:spPr>
      </p:pic>
      <p:pic>
        <p:nvPicPr>
          <p:cNvPr id="5" name="Picture 4" descr="Picture of the outline of the state of Ohio with the state bird and flower." title="Ohio"/>
          <p:cNvPicPr>
            <a:picLocks noChangeAspect="1"/>
          </p:cNvPicPr>
          <p:nvPr/>
        </p:nvPicPr>
        <p:blipFill>
          <a:blip r:embed="rId4"/>
          <a:stretch>
            <a:fillRect/>
          </a:stretch>
        </p:blipFill>
        <p:spPr>
          <a:xfrm>
            <a:off x="5189537" y="1515263"/>
            <a:ext cx="3121303" cy="3663299"/>
          </a:xfrm>
          <a:prstGeom prst="rect">
            <a:avLst/>
          </a:prstGeom>
        </p:spPr>
      </p:pic>
      <p:sp>
        <p:nvSpPr>
          <p:cNvPr id="6" name="TextBox 5"/>
          <p:cNvSpPr txBox="1"/>
          <p:nvPr/>
        </p:nvSpPr>
        <p:spPr>
          <a:xfrm>
            <a:off x="1583160" y="5403105"/>
            <a:ext cx="7560840" cy="830997"/>
          </a:xfrm>
          <a:prstGeom prst="rect">
            <a:avLst/>
          </a:prstGeom>
          <a:noFill/>
        </p:spPr>
        <p:txBody>
          <a:bodyPr wrap="square" rtlCol="0">
            <a:spAutoFit/>
          </a:bodyPr>
          <a:lstStyle/>
          <a:p>
            <a:r>
              <a:rPr lang="en-US" sz="2400" dirty="0" smtClean="0"/>
              <a:t>Ensuring general education teachers can work with students with disabilities </a:t>
            </a:r>
            <a:endParaRPr lang="en-US" sz="2400" dirty="0"/>
          </a:p>
        </p:txBody>
      </p:sp>
    </p:spTree>
    <p:extLst>
      <p:ext uri="{BB962C8B-B14F-4D97-AF65-F5344CB8AC3E}">
        <p14:creationId xmlns:p14="http://schemas.microsoft.com/office/powerpoint/2010/main" val="82973115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1692275" y="274638"/>
            <a:ext cx="6994525" cy="1400522"/>
          </a:xfrm>
          <a:ln>
            <a:miter lim="800000"/>
            <a:headEnd/>
            <a:tailEnd/>
          </a:ln>
        </p:spPr>
        <p:txBody>
          <a:bodyPr/>
          <a:lstStyle/>
          <a:p>
            <a:r>
              <a:rPr lang="en-US" dirty="0">
                <a:latin typeface="Arial" charset="0"/>
                <a:ea typeface="ＭＳ Ｐゴシック" charset="0"/>
              </a:rPr>
              <a:t>Program </a:t>
            </a:r>
            <a:r>
              <a:rPr lang="en-US" dirty="0" smtClean="0">
                <a:latin typeface="Arial" charset="0"/>
                <a:ea typeface="ＭＳ Ｐゴシック" charset="0"/>
              </a:rPr>
              <a:t>Evaluation &amp; Approval </a:t>
            </a:r>
            <a:endParaRPr lang="en-US" dirty="0">
              <a:latin typeface="Arial" charset="0"/>
              <a:ea typeface="ＭＳ Ｐゴシック" charset="0"/>
            </a:endParaRPr>
          </a:p>
        </p:txBody>
      </p:sp>
      <p:sp>
        <p:nvSpPr>
          <p:cNvPr id="3" name="Content Placeholder 2"/>
          <p:cNvSpPr>
            <a:spLocks noGrp="1"/>
          </p:cNvSpPr>
          <p:nvPr>
            <p:ph idx="1"/>
          </p:nvPr>
        </p:nvSpPr>
        <p:spPr>
          <a:xfrm>
            <a:off x="1692274" y="1988840"/>
            <a:ext cx="6994525" cy="3629025"/>
          </a:xfrm>
        </p:spPr>
        <p:txBody>
          <a:bodyPr/>
          <a:lstStyle/>
          <a:p>
            <a:pPr>
              <a:defRPr/>
            </a:pPr>
            <a:r>
              <a:rPr lang="en-US" dirty="0" smtClean="0"/>
              <a:t>Identify systems in place to measure program effectiveness</a:t>
            </a:r>
          </a:p>
          <a:p>
            <a:pPr>
              <a:defRPr/>
            </a:pPr>
            <a:r>
              <a:rPr lang="en-US" dirty="0" smtClean="0"/>
              <a:t>Determine appropriateness of existing or piloting new measurement systems</a:t>
            </a:r>
          </a:p>
          <a:p>
            <a:pPr>
              <a:defRPr/>
            </a:pPr>
            <a:r>
              <a:rPr lang="en-US" dirty="0" smtClean="0"/>
              <a:t>Align CEEDAR efforts</a:t>
            </a:r>
          </a:p>
          <a:p>
            <a:pPr marL="0" indent="0">
              <a:buNone/>
              <a:tabLst>
                <a:tab pos="282575" algn="l"/>
                <a:tab pos="336550" algn="l"/>
              </a:tabLst>
              <a:defRPr/>
            </a:pPr>
            <a:r>
              <a:rPr lang="en-US" dirty="0"/>
              <a:t>	</a:t>
            </a:r>
            <a:r>
              <a:rPr lang="en-US" dirty="0" smtClean="0"/>
              <a:t>and CAEP standards </a:t>
            </a:r>
          </a:p>
        </p:txBody>
      </p:sp>
      <p:pic>
        <p:nvPicPr>
          <p:cNvPr id="33795" name="Picture 1" descr="A program evaluation tag cloud in the shape of a key." title="Tag Clou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70649" y="3637607"/>
            <a:ext cx="2216150"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644329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302782"/>
            <a:ext cx="6994525" cy="1143000"/>
          </a:xfrm>
        </p:spPr>
        <p:txBody>
          <a:bodyPr/>
          <a:lstStyle/>
          <a:p>
            <a:r>
              <a:rPr lang="en-US" dirty="0" smtClean="0"/>
              <a:t>Examples of State Work</a:t>
            </a:r>
            <a:endParaRPr lang="en-US" dirty="0"/>
          </a:p>
        </p:txBody>
      </p:sp>
      <p:sp>
        <p:nvSpPr>
          <p:cNvPr id="3" name="Content Placeholder 2"/>
          <p:cNvSpPr>
            <a:spLocks noGrp="1"/>
          </p:cNvSpPr>
          <p:nvPr>
            <p:ph idx="1"/>
          </p:nvPr>
        </p:nvSpPr>
        <p:spPr>
          <a:xfrm>
            <a:off x="1547663" y="1782799"/>
            <a:ext cx="6994525" cy="3629025"/>
          </a:xfrm>
        </p:spPr>
        <p:txBody>
          <a:bodyPr/>
          <a:lstStyle/>
          <a:p>
            <a:r>
              <a:rPr lang="en-US" dirty="0"/>
              <a:t>Kentucky is developing systems to track data and program progress</a:t>
            </a:r>
          </a:p>
          <a:p>
            <a:endParaRPr lang="en-US" dirty="0"/>
          </a:p>
        </p:txBody>
      </p:sp>
      <p:pic>
        <p:nvPicPr>
          <p:cNvPr id="6" name="Picture 5" descr="A postcard form Kentucky with the shape of the state and some pictures from Kentucky." title="Kentucky"/>
          <p:cNvPicPr>
            <a:picLocks noChangeAspect="1"/>
          </p:cNvPicPr>
          <p:nvPr/>
        </p:nvPicPr>
        <p:blipFill>
          <a:blip r:embed="rId3"/>
          <a:stretch>
            <a:fillRect/>
          </a:stretch>
        </p:blipFill>
        <p:spPr>
          <a:xfrm>
            <a:off x="2699792" y="3356992"/>
            <a:ext cx="4321460" cy="2736304"/>
          </a:xfrm>
          <a:prstGeom prst="rect">
            <a:avLst/>
          </a:prstGeom>
        </p:spPr>
      </p:pic>
    </p:spTree>
    <p:extLst>
      <p:ext uri="{BB962C8B-B14F-4D97-AF65-F5344CB8AC3E}">
        <p14:creationId xmlns:p14="http://schemas.microsoft.com/office/powerpoint/2010/main" val="211426512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Examples of State Work</a:t>
            </a:r>
            <a:endParaRPr lang="en-US" dirty="0"/>
          </a:p>
        </p:txBody>
      </p:sp>
      <p:pic>
        <p:nvPicPr>
          <p:cNvPr id="9" name="Content Placeholder 8" descr="Picture of Michigan" title="Michigan"/>
          <p:cNvPicPr>
            <a:picLocks noGrp="1" noChangeAspect="1"/>
          </p:cNvPicPr>
          <p:nvPr>
            <p:ph idx="13"/>
          </p:nvPr>
        </p:nvPicPr>
        <p:blipFill>
          <a:blip r:embed="rId3"/>
          <a:stretch>
            <a:fillRect/>
          </a:stretch>
        </p:blipFill>
        <p:spPr>
          <a:xfrm>
            <a:off x="5680536" y="2060848"/>
            <a:ext cx="3483864" cy="3629025"/>
          </a:xfrm>
        </p:spPr>
      </p:pic>
      <p:sp>
        <p:nvSpPr>
          <p:cNvPr id="3" name="Rectangle 2"/>
          <p:cNvSpPr/>
          <p:nvPr/>
        </p:nvSpPr>
        <p:spPr>
          <a:xfrm>
            <a:off x="1663349" y="2214835"/>
            <a:ext cx="4572000" cy="4524315"/>
          </a:xfrm>
          <a:prstGeom prst="rect">
            <a:avLst/>
          </a:prstGeom>
        </p:spPr>
        <p:txBody>
          <a:bodyPr>
            <a:spAutoFit/>
          </a:bodyPr>
          <a:lstStyle/>
          <a:p>
            <a:pPr marL="571500" indent="-571500">
              <a:buFont typeface="ZapfDingbatsITC" charset="0"/>
              <a:buChar char="✧"/>
            </a:pPr>
            <a:r>
              <a:rPr lang="en-US" sz="3600" dirty="0"/>
              <a:t>Michigan aims to align program approval </a:t>
            </a:r>
            <a:r>
              <a:rPr lang="en-US" sz="3600" dirty="0" smtClean="0"/>
              <a:t>with State Board of Education Standards, CAEP, </a:t>
            </a:r>
            <a:r>
              <a:rPr lang="en-US" sz="3600" dirty="0"/>
              <a:t>and CEEDAR </a:t>
            </a:r>
            <a:r>
              <a:rPr lang="en-US" sz="3600" dirty="0" smtClean="0"/>
              <a:t>reforms</a:t>
            </a:r>
            <a:endParaRPr lang="en-US" sz="3600" dirty="0"/>
          </a:p>
        </p:txBody>
      </p:sp>
    </p:spTree>
    <p:extLst>
      <p:ext uri="{BB962C8B-B14F-4D97-AF65-F5344CB8AC3E}">
        <p14:creationId xmlns:p14="http://schemas.microsoft.com/office/powerpoint/2010/main" val="200832780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State Work</a:t>
            </a:r>
            <a:endParaRPr lang="en-US" dirty="0"/>
          </a:p>
        </p:txBody>
      </p:sp>
      <p:sp>
        <p:nvSpPr>
          <p:cNvPr id="3" name="Content Placeholder 2"/>
          <p:cNvSpPr>
            <a:spLocks noGrp="1"/>
          </p:cNvSpPr>
          <p:nvPr>
            <p:ph idx="1"/>
          </p:nvPr>
        </p:nvSpPr>
        <p:spPr>
          <a:xfrm>
            <a:off x="1835696" y="2060848"/>
            <a:ext cx="3527798" cy="3629025"/>
          </a:xfrm>
        </p:spPr>
        <p:txBody>
          <a:bodyPr/>
          <a:lstStyle/>
          <a:p>
            <a:r>
              <a:rPr lang="en-US" dirty="0"/>
              <a:t>California is modifying teacher observation </a:t>
            </a:r>
            <a:r>
              <a:rPr lang="en-US" dirty="0" smtClean="0"/>
              <a:t>rubrics to align with new teaching standards</a:t>
            </a:r>
            <a:endParaRPr lang="en-US" dirty="0"/>
          </a:p>
          <a:p>
            <a:endParaRPr lang="en-US" dirty="0"/>
          </a:p>
        </p:txBody>
      </p:sp>
      <p:pic>
        <p:nvPicPr>
          <p:cNvPr id="7" name="Picture 6" descr="Picture of outline of the state of California with the colors of the flag and a bear logo." title="California"/>
          <p:cNvPicPr>
            <a:picLocks noChangeAspect="1"/>
          </p:cNvPicPr>
          <p:nvPr/>
        </p:nvPicPr>
        <p:blipFill>
          <a:blip r:embed="rId3"/>
          <a:stretch>
            <a:fillRect/>
          </a:stretch>
        </p:blipFill>
        <p:spPr>
          <a:xfrm>
            <a:off x="5220073" y="2060848"/>
            <a:ext cx="3024337" cy="3981292"/>
          </a:xfrm>
          <a:prstGeom prst="rect">
            <a:avLst/>
          </a:prstGeom>
        </p:spPr>
      </p:pic>
    </p:spTree>
    <p:extLst>
      <p:ext uri="{BB962C8B-B14F-4D97-AF65-F5344CB8AC3E}">
        <p14:creationId xmlns:p14="http://schemas.microsoft.com/office/powerpoint/2010/main" val="148874029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Strand Presentation </a:t>
            </a:r>
            <a:endParaRPr lang="en-US" dirty="0"/>
          </a:p>
        </p:txBody>
      </p:sp>
      <p:sp>
        <p:nvSpPr>
          <p:cNvPr id="3" name="Content Placeholder 2"/>
          <p:cNvSpPr>
            <a:spLocks noGrp="1"/>
          </p:cNvSpPr>
          <p:nvPr>
            <p:ph idx="1"/>
          </p:nvPr>
        </p:nvSpPr>
        <p:spPr/>
        <p:txBody>
          <a:bodyPr/>
          <a:lstStyle/>
          <a:p>
            <a:pPr marL="0" indent="0">
              <a:buNone/>
            </a:pPr>
            <a:r>
              <a:rPr lang="en-US" sz="2000" dirty="0" smtClean="0"/>
              <a:t>Educator </a:t>
            </a:r>
            <a:r>
              <a:rPr lang="en-US" sz="2000" dirty="0"/>
              <a:t>preparation policy as a lever for improving teacher and leader preparation: Keeping promises in Tennessee</a:t>
            </a:r>
          </a:p>
          <a:p>
            <a:pPr marL="0" indent="0">
              <a:buNone/>
            </a:pPr>
            <a:r>
              <a:rPr lang="en-US" sz="2000" dirty="0" smtClean="0">
                <a:solidFill>
                  <a:srgbClr val="FF0000"/>
                </a:solidFill>
              </a:rPr>
              <a:t>Friday 10:00am </a:t>
            </a:r>
          </a:p>
          <a:p>
            <a:pPr marL="0" indent="0">
              <a:buNone/>
            </a:pPr>
            <a:r>
              <a:rPr lang="en-US" sz="2000" dirty="0"/>
              <a:t>Crimson Clover Room </a:t>
            </a:r>
            <a:endParaRPr lang="en-US" sz="2000" dirty="0" smtClean="0"/>
          </a:p>
          <a:p>
            <a:pPr marL="0" indent="0">
              <a:buNone/>
            </a:pPr>
            <a:endParaRPr lang="en-US" sz="2000" dirty="0" smtClean="0"/>
          </a:p>
          <a:p>
            <a:pPr marL="0" indent="0">
              <a:buNone/>
            </a:pPr>
            <a:endParaRPr lang="en-US" sz="2000" dirty="0" smtClean="0"/>
          </a:p>
          <a:p>
            <a:pPr marL="0" indent="0">
              <a:buNone/>
            </a:pPr>
            <a:r>
              <a:rPr lang="en-US" sz="2000" dirty="0"/>
              <a:t>Dual credential preparation: California State University-Long Beach’s (CSULB) vision for equity and excellence in education </a:t>
            </a:r>
            <a:endParaRPr lang="en-US" sz="2000" dirty="0" smtClean="0"/>
          </a:p>
          <a:p>
            <a:pPr marL="0" indent="0">
              <a:buNone/>
            </a:pPr>
            <a:r>
              <a:rPr lang="en-US" sz="2000" dirty="0" smtClean="0">
                <a:solidFill>
                  <a:srgbClr val="FF0000"/>
                </a:solidFill>
              </a:rPr>
              <a:t>Friday 1:00pm </a:t>
            </a:r>
          </a:p>
          <a:p>
            <a:pPr marL="0" indent="0">
              <a:buNone/>
            </a:pPr>
            <a:r>
              <a:rPr lang="en-US" sz="2000" dirty="0"/>
              <a:t>Lilly of the Valley Room </a:t>
            </a:r>
          </a:p>
        </p:txBody>
      </p:sp>
    </p:spTree>
    <p:extLst>
      <p:ext uri="{BB962C8B-B14F-4D97-AF65-F5344CB8AC3E}">
        <p14:creationId xmlns:p14="http://schemas.microsoft.com/office/powerpoint/2010/main" val="22681652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CEEDAR Policy Tools</a:t>
            </a:r>
            <a:endParaRPr lang="en-US" dirty="0"/>
          </a:p>
        </p:txBody>
      </p:sp>
      <p:pic>
        <p:nvPicPr>
          <p:cNvPr id="5" name="Content Placeholder 7" descr="The cover of Promises to Keep" title="Promises to Keep Cover">
            <a:hlinkClick r:id="rId3"/>
          </p:cNvPr>
          <p:cNvPicPr>
            <a:picLocks noGrp="1" noChangeAspect="1"/>
          </p:cNvPicPr>
          <p:nvPr>
            <p:ph idx="1"/>
          </p:nvPr>
        </p:nvPicPr>
        <p:blipFill rotWithShape="1">
          <a:blip r:embed="rId4"/>
          <a:srcRect l="1033" r="1477" b="2706"/>
          <a:stretch/>
        </p:blipFill>
        <p:spPr>
          <a:xfrm>
            <a:off x="539750" y="1844675"/>
            <a:ext cx="2847975" cy="3530600"/>
          </a:xfrm>
        </p:spPr>
      </p:pic>
      <p:pic>
        <p:nvPicPr>
          <p:cNvPr id="6" name="Picture 1" descr="Promises to Keep: How we can transform educator preparation to better serve all learners. Promises to Keep is the highly anticipated collaborative report that the Council of Chief State School Officers (CCSSO) and CEEDAR jointly released in June. During the Cross State Convening, the report received accolades from Michael Yudin, assistant secretary for Special Education and Rehabilitative Services, U.S. Department of Education. It contains actionable policy recommendations for ensuring that opportunity is not just a possibility, but also a promise- for all students. Promises to Keep is a must-read!" title="Promises to Keep descriptio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22663" y="1666875"/>
            <a:ext cx="5243512"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629947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ln>
            <a:miter lim="800000"/>
            <a:headEnd/>
            <a:tailEnd/>
          </a:ln>
        </p:spPr>
        <p:txBody>
          <a:bodyPr/>
          <a:lstStyle/>
          <a:p>
            <a:r>
              <a:rPr lang="en-US" dirty="0">
                <a:latin typeface="Arial" charset="0"/>
                <a:ea typeface="ＭＳ Ｐゴシック" charset="0"/>
              </a:rPr>
              <a:t>CEEDAR Center</a:t>
            </a:r>
          </a:p>
        </p:txBody>
      </p:sp>
      <p:sp>
        <p:nvSpPr>
          <p:cNvPr id="3" name="Content Placeholder 2"/>
          <p:cNvSpPr>
            <a:spLocks noGrp="1"/>
          </p:cNvSpPr>
          <p:nvPr>
            <p:ph idx="1"/>
          </p:nvPr>
        </p:nvSpPr>
        <p:spPr>
          <a:xfrm>
            <a:off x="1692275" y="1628775"/>
            <a:ext cx="6994525" cy="4537075"/>
          </a:xfrm>
        </p:spPr>
        <p:txBody>
          <a:bodyPr/>
          <a:lstStyle/>
          <a:p>
            <a:pPr>
              <a:defRPr/>
            </a:pPr>
            <a:r>
              <a:rPr lang="en-US" dirty="0" smtClean="0"/>
              <a:t>Funded by OSEP for five years</a:t>
            </a:r>
          </a:p>
          <a:p>
            <a:pPr>
              <a:defRPr/>
            </a:pPr>
            <a:r>
              <a:rPr lang="en-US" dirty="0" smtClean="0"/>
              <a:t>Cooperative </a:t>
            </a:r>
            <a:r>
              <a:rPr lang="en-US" dirty="0"/>
              <a:t>Agreement with the University of Florida</a:t>
            </a:r>
          </a:p>
          <a:p>
            <a:pPr>
              <a:defRPr/>
            </a:pPr>
            <a:r>
              <a:rPr lang="en-US" dirty="0" smtClean="0"/>
              <a:t>Directed </a:t>
            </a:r>
            <a:r>
              <a:rPr lang="en-US" dirty="0"/>
              <a:t>by Dr. Mary Brownell</a:t>
            </a:r>
          </a:p>
          <a:p>
            <a:pPr>
              <a:defRPr/>
            </a:pPr>
            <a:r>
              <a:rPr lang="en-US" dirty="0" smtClean="0"/>
              <a:t>Began Jan 1, 2013</a:t>
            </a:r>
          </a:p>
          <a:p>
            <a:pPr>
              <a:defRPr/>
            </a:pPr>
            <a:r>
              <a:rPr lang="en-US" dirty="0" smtClean="0"/>
              <a:t>Intensive technical assistance to 20 states </a:t>
            </a:r>
          </a:p>
        </p:txBody>
      </p:sp>
    </p:spTree>
    <p:extLst>
      <p:ext uri="{BB962C8B-B14F-4D97-AF65-F5344CB8AC3E}">
        <p14:creationId xmlns:p14="http://schemas.microsoft.com/office/powerpoint/2010/main" val="202892208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CEEDAR Policy Map</a:t>
            </a:r>
            <a:endParaRPr lang="en-US" dirty="0"/>
          </a:p>
        </p:txBody>
      </p:sp>
      <p:pic>
        <p:nvPicPr>
          <p:cNvPr id="5" name="Content Placeholder 4" descr="A map of the United States" title="U.S. Map"/>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38205" y="1724930"/>
            <a:ext cx="6648861" cy="3629025"/>
          </a:xfrm>
        </p:spPr>
      </p:pic>
      <p:sp>
        <p:nvSpPr>
          <p:cNvPr id="6" name="Rectangle 5"/>
          <p:cNvSpPr/>
          <p:nvPr/>
        </p:nvSpPr>
        <p:spPr>
          <a:xfrm>
            <a:off x="1838205" y="5661248"/>
            <a:ext cx="2032227" cy="369332"/>
          </a:xfrm>
          <a:prstGeom prst="rect">
            <a:avLst/>
          </a:prstGeom>
        </p:spPr>
        <p:txBody>
          <a:bodyPr wrap="none">
            <a:spAutoFit/>
          </a:bodyPr>
          <a:lstStyle/>
          <a:p>
            <a:r>
              <a:rPr lang="en-US" dirty="0" smtClean="0">
                <a:hlinkClick r:id="rId4"/>
              </a:rPr>
              <a:t>Link to policy </a:t>
            </a:r>
            <a:r>
              <a:rPr lang="en-US" dirty="0">
                <a:hlinkClick r:id="rId4"/>
              </a:rPr>
              <a:t>m</a:t>
            </a:r>
            <a:r>
              <a:rPr lang="en-US" dirty="0" smtClean="0">
                <a:hlinkClick r:id="rId4"/>
              </a:rPr>
              <a:t>ap</a:t>
            </a:r>
            <a:endParaRPr lang="en-US" dirty="0"/>
          </a:p>
        </p:txBody>
      </p:sp>
    </p:spTree>
    <p:extLst>
      <p:ext uri="{BB962C8B-B14F-4D97-AF65-F5344CB8AC3E}">
        <p14:creationId xmlns:p14="http://schemas.microsoft.com/office/powerpoint/2010/main" val="173000457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1692275" y="274638"/>
            <a:ext cx="6994525" cy="1360488"/>
          </a:xfrm>
          <a:ln>
            <a:miter lim="800000"/>
            <a:headEnd/>
            <a:tailEnd/>
          </a:ln>
        </p:spPr>
        <p:txBody>
          <a:bodyPr/>
          <a:lstStyle/>
          <a:p>
            <a:r>
              <a:rPr lang="en-US" dirty="0" smtClean="0">
                <a:latin typeface="Arial" charset="0"/>
                <a:ea typeface="ＭＳ Ｐゴシック" charset="0"/>
              </a:rPr>
              <a:t>Program Reform</a:t>
            </a:r>
            <a:endParaRPr lang="en-US" dirty="0">
              <a:latin typeface="Arial" charset="0"/>
              <a:ea typeface="ＭＳ Ｐゴシック" charset="0"/>
            </a:endParaRPr>
          </a:p>
        </p:txBody>
      </p:sp>
      <p:sp>
        <p:nvSpPr>
          <p:cNvPr id="3" name="Content Placeholder 2"/>
          <p:cNvSpPr>
            <a:spLocks noGrp="1"/>
          </p:cNvSpPr>
          <p:nvPr>
            <p:ph idx="1"/>
          </p:nvPr>
        </p:nvSpPr>
        <p:spPr>
          <a:xfrm>
            <a:off x="1692275" y="2020888"/>
            <a:ext cx="6994525" cy="3629025"/>
          </a:xfrm>
        </p:spPr>
        <p:txBody>
          <a:bodyPr/>
          <a:lstStyle/>
          <a:p>
            <a:pPr>
              <a:defRPr/>
            </a:pPr>
            <a:r>
              <a:rPr lang="en-US" dirty="0" smtClean="0"/>
              <a:t>Identify key collaborators</a:t>
            </a:r>
          </a:p>
          <a:p>
            <a:pPr>
              <a:defRPr/>
            </a:pPr>
            <a:r>
              <a:rPr lang="en-US" dirty="0" smtClean="0"/>
              <a:t>Develop common focus area for reform</a:t>
            </a:r>
          </a:p>
          <a:p>
            <a:pPr>
              <a:defRPr/>
            </a:pPr>
            <a:r>
              <a:rPr lang="en-US" dirty="0" smtClean="0"/>
              <a:t>Complete IC process/identify high leverage practices to analyze program efforts</a:t>
            </a:r>
          </a:p>
          <a:p>
            <a:pPr>
              <a:defRPr/>
            </a:pPr>
            <a:r>
              <a:rPr lang="en-US" dirty="0" smtClean="0"/>
              <a:t>Engage in program reform</a:t>
            </a:r>
          </a:p>
          <a:p>
            <a:pPr>
              <a:defRPr/>
            </a:pPr>
            <a:endParaRPr lang="en-US" dirty="0"/>
          </a:p>
        </p:txBody>
      </p:sp>
      <p:pic>
        <p:nvPicPr>
          <p:cNvPr id="31747" name="Picture 1" descr="A picture of dice with letters that spell out &quot;Lead&quot; going one way, and &quot;Learn&quot; going another way." title="Learn and Lead"/>
          <p:cNvPicPr>
            <a:picLocks noChangeAspect="1"/>
          </p:cNvPicPr>
          <p:nvPr/>
        </p:nvPicPr>
        <p:blipFill>
          <a:blip r:embed="rId3">
            <a:extLst>
              <a:ext uri="{28A0092B-C50C-407E-A947-70E740481C1C}">
                <a14:useLocalDpi xmlns:a14="http://schemas.microsoft.com/office/drawing/2010/main" val="0"/>
              </a:ext>
            </a:extLst>
          </a:blip>
          <a:srcRect b="9726"/>
          <a:stretch>
            <a:fillRect/>
          </a:stretch>
        </p:blipFill>
        <p:spPr bwMode="auto">
          <a:xfrm>
            <a:off x="6876256" y="4845050"/>
            <a:ext cx="2424112"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45468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ln>
            <a:miter lim="800000"/>
            <a:headEnd/>
            <a:tailEnd/>
          </a:ln>
        </p:spPr>
        <p:txBody>
          <a:bodyPr/>
          <a:lstStyle/>
          <a:p>
            <a:r>
              <a:rPr lang="en-US" dirty="0" smtClean="0">
                <a:latin typeface="Arial" charset="0"/>
                <a:ea typeface="ＭＳ Ｐゴシック" charset="0"/>
              </a:rPr>
              <a:t>Georgia Example</a:t>
            </a:r>
            <a:endParaRPr lang="en-US" dirty="0">
              <a:latin typeface="Arial" charset="0"/>
              <a:ea typeface="ＭＳ Ｐゴシック" charset="0"/>
            </a:endParaRPr>
          </a:p>
        </p:txBody>
      </p:sp>
      <p:sp>
        <p:nvSpPr>
          <p:cNvPr id="2" name="Content Placeholder 1"/>
          <p:cNvSpPr>
            <a:spLocks noGrp="1"/>
          </p:cNvSpPr>
          <p:nvPr>
            <p:ph idx="1"/>
          </p:nvPr>
        </p:nvSpPr>
        <p:spPr>
          <a:xfrm>
            <a:off x="1692275" y="1600200"/>
            <a:ext cx="3455789" cy="4421088"/>
          </a:xfrm>
        </p:spPr>
        <p:txBody>
          <a:bodyPr/>
          <a:lstStyle/>
          <a:p>
            <a:r>
              <a:rPr lang="en-US" dirty="0" smtClean="0"/>
              <a:t>Tackling special education, general education, and leadership reform for inclusion</a:t>
            </a:r>
          </a:p>
          <a:p>
            <a:r>
              <a:rPr lang="en-US" dirty="0" smtClean="0"/>
              <a:t>Linkages to induction</a:t>
            </a:r>
            <a:endParaRPr lang="en-US" dirty="0"/>
          </a:p>
        </p:txBody>
      </p:sp>
      <p:pic>
        <p:nvPicPr>
          <p:cNvPr id="5" name="Picture 4" descr="Picture of a waterfall inside the outline of the state of Georgia." title="Georgia"/>
          <p:cNvPicPr>
            <a:picLocks noChangeAspect="1"/>
          </p:cNvPicPr>
          <p:nvPr/>
        </p:nvPicPr>
        <p:blipFill>
          <a:blip r:embed="rId3"/>
          <a:stretch>
            <a:fillRect/>
          </a:stretch>
        </p:blipFill>
        <p:spPr>
          <a:xfrm>
            <a:off x="5724128" y="2132856"/>
            <a:ext cx="2684716" cy="2832661"/>
          </a:xfrm>
          <a:prstGeom prst="rect">
            <a:avLst/>
          </a:prstGeom>
        </p:spPr>
      </p:pic>
    </p:spTree>
    <p:extLst>
      <p:ext uri="{BB962C8B-B14F-4D97-AF65-F5344CB8AC3E}">
        <p14:creationId xmlns:p14="http://schemas.microsoft.com/office/powerpoint/2010/main" val="372162286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charset="0"/>
                <a:ea typeface="ＭＳ Ｐゴシック" charset="0"/>
              </a:rPr>
              <a:t>Michigan Example</a:t>
            </a:r>
            <a:endParaRPr lang="en-US" dirty="0"/>
          </a:p>
        </p:txBody>
      </p:sp>
      <p:sp>
        <p:nvSpPr>
          <p:cNvPr id="3" name="Content Placeholder 2"/>
          <p:cNvSpPr>
            <a:spLocks noGrp="1"/>
          </p:cNvSpPr>
          <p:nvPr>
            <p:ph idx="1"/>
          </p:nvPr>
        </p:nvSpPr>
        <p:spPr>
          <a:xfrm>
            <a:off x="1692275" y="1844824"/>
            <a:ext cx="4319885" cy="3989040"/>
          </a:xfrm>
        </p:spPr>
        <p:txBody>
          <a:bodyPr/>
          <a:lstStyle/>
          <a:p>
            <a:r>
              <a:rPr lang="en-US" dirty="0" smtClean="0"/>
              <a:t>Literacy, high leverage practices, and practice-based preparation – using MTSS as a framework</a:t>
            </a:r>
            <a:endParaRPr lang="en-US" dirty="0"/>
          </a:p>
        </p:txBody>
      </p:sp>
      <p:pic>
        <p:nvPicPr>
          <p:cNvPr id="5" name="Content Placeholder 8" descr="A picture of Michigan." title="Michigan"/>
          <p:cNvPicPr>
            <a:picLocks noChangeAspect="1"/>
          </p:cNvPicPr>
          <p:nvPr/>
        </p:nvPicPr>
        <p:blipFill>
          <a:blip r:embed="rId3"/>
          <a:stretch>
            <a:fillRect/>
          </a:stretch>
        </p:blipFill>
        <p:spPr bwMode="auto">
          <a:xfrm>
            <a:off x="5724128" y="1700808"/>
            <a:ext cx="2736304" cy="3210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Tree>
    <p:extLst>
      <p:ext uri="{BB962C8B-B14F-4D97-AF65-F5344CB8AC3E}">
        <p14:creationId xmlns:p14="http://schemas.microsoft.com/office/powerpoint/2010/main" val="1780624814"/>
      </p:ext>
    </p:extLst>
  </p:cSld>
  <p:clrMapOvr>
    <a:masterClrMapping/>
  </p:clrMapOvr>
  <p:transition xmlns:p14="http://schemas.microsoft.com/office/powerpoint/2010/mai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charset="0"/>
                <a:ea typeface="ＭＳ Ｐゴシック" charset="0"/>
              </a:rPr>
              <a:t>Connecticut Example</a:t>
            </a:r>
            <a:endParaRPr lang="en-US" dirty="0"/>
          </a:p>
        </p:txBody>
      </p:sp>
      <p:sp>
        <p:nvSpPr>
          <p:cNvPr id="3" name="Content Placeholder 2"/>
          <p:cNvSpPr>
            <a:spLocks noGrp="1"/>
          </p:cNvSpPr>
          <p:nvPr>
            <p:ph idx="1"/>
          </p:nvPr>
        </p:nvSpPr>
        <p:spPr>
          <a:xfrm>
            <a:off x="1692275" y="1600200"/>
            <a:ext cx="3671813" cy="4493096"/>
          </a:xfrm>
        </p:spPr>
        <p:txBody>
          <a:bodyPr/>
          <a:lstStyle/>
          <a:p>
            <a:r>
              <a:rPr lang="en-US" dirty="0" smtClean="0"/>
              <a:t>Statewide effort to improve beginning teachers’ ability to teach literacy </a:t>
            </a:r>
            <a:endParaRPr lang="en-US" dirty="0"/>
          </a:p>
        </p:txBody>
      </p:sp>
      <p:pic>
        <p:nvPicPr>
          <p:cNvPr id="5" name="Picture 4" descr="A picture of a river inside the outline of the state of Connecticut." title="Connecticut"/>
          <p:cNvPicPr>
            <a:picLocks noChangeAspect="1"/>
          </p:cNvPicPr>
          <p:nvPr/>
        </p:nvPicPr>
        <p:blipFill>
          <a:blip r:embed="rId3"/>
          <a:stretch>
            <a:fillRect/>
          </a:stretch>
        </p:blipFill>
        <p:spPr>
          <a:xfrm>
            <a:off x="5436096" y="2636912"/>
            <a:ext cx="2736304" cy="2233308"/>
          </a:xfrm>
          <a:prstGeom prst="rect">
            <a:avLst/>
          </a:prstGeom>
        </p:spPr>
      </p:pic>
    </p:spTree>
    <p:extLst>
      <p:ext uri="{BB962C8B-B14F-4D97-AF65-F5344CB8AC3E}">
        <p14:creationId xmlns:p14="http://schemas.microsoft.com/office/powerpoint/2010/main" val="85683435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5679" y="171229"/>
            <a:ext cx="6994525" cy="1143000"/>
          </a:xfrm>
        </p:spPr>
        <p:txBody>
          <a:bodyPr/>
          <a:lstStyle/>
          <a:p>
            <a:r>
              <a:rPr lang="en-US" dirty="0" smtClean="0">
                <a:latin typeface="Arial" charset="0"/>
                <a:ea typeface="ＭＳ Ｐゴシック" charset="0"/>
              </a:rPr>
              <a:t>Ohio Example</a:t>
            </a:r>
            <a:endParaRPr lang="en-US" dirty="0"/>
          </a:p>
        </p:txBody>
      </p:sp>
      <p:sp>
        <p:nvSpPr>
          <p:cNvPr id="7" name="Content Placeholder 6"/>
          <p:cNvSpPr>
            <a:spLocks noGrp="1"/>
          </p:cNvSpPr>
          <p:nvPr>
            <p:ph idx="1"/>
          </p:nvPr>
        </p:nvSpPr>
        <p:spPr>
          <a:xfrm>
            <a:off x="1692275" y="1600200"/>
            <a:ext cx="3311773" cy="3629025"/>
          </a:xfrm>
        </p:spPr>
        <p:txBody>
          <a:bodyPr/>
          <a:lstStyle/>
          <a:p>
            <a:r>
              <a:rPr lang="en-US" dirty="0" smtClean="0"/>
              <a:t>Design dual certification programs and certification; practice-based preparation</a:t>
            </a:r>
            <a:endParaRPr lang="en-US" dirty="0"/>
          </a:p>
        </p:txBody>
      </p:sp>
      <p:pic>
        <p:nvPicPr>
          <p:cNvPr id="8" name="Picture 7" descr="Picture of the outline of the state of Ohio with the state bird and state flower." title="Ohio"/>
          <p:cNvPicPr>
            <a:picLocks noChangeAspect="1"/>
          </p:cNvPicPr>
          <p:nvPr/>
        </p:nvPicPr>
        <p:blipFill>
          <a:blip r:embed="rId3"/>
          <a:stretch>
            <a:fillRect/>
          </a:stretch>
        </p:blipFill>
        <p:spPr>
          <a:xfrm>
            <a:off x="5436096" y="1916832"/>
            <a:ext cx="3054108" cy="3999457"/>
          </a:xfrm>
          <a:prstGeom prst="rect">
            <a:avLst/>
          </a:prstGeom>
        </p:spPr>
      </p:pic>
    </p:spTree>
    <p:extLst>
      <p:ext uri="{BB962C8B-B14F-4D97-AF65-F5344CB8AC3E}">
        <p14:creationId xmlns:p14="http://schemas.microsoft.com/office/powerpoint/2010/main" val="44492371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Preparation Tools </a:t>
            </a:r>
            <a:endParaRPr lang="en-US" dirty="0"/>
          </a:p>
        </p:txBody>
      </p:sp>
      <p:sp>
        <p:nvSpPr>
          <p:cNvPr id="3" name="Content Placeholder 2"/>
          <p:cNvSpPr>
            <a:spLocks noGrp="1"/>
          </p:cNvSpPr>
          <p:nvPr>
            <p:ph idx="1"/>
          </p:nvPr>
        </p:nvSpPr>
        <p:spPr>
          <a:xfrm>
            <a:off x="1692275" y="1844824"/>
            <a:ext cx="6994525" cy="3629025"/>
          </a:xfrm>
        </p:spPr>
        <p:txBody>
          <a:bodyPr/>
          <a:lstStyle/>
          <a:p>
            <a:pPr lvl="0"/>
            <a:r>
              <a:rPr lang="en-US" dirty="0"/>
              <a:t>Innovation Configurations (ICs)</a:t>
            </a:r>
          </a:p>
          <a:p>
            <a:pPr lvl="0"/>
            <a:r>
              <a:rPr lang="en-US" dirty="0"/>
              <a:t>Course Enhancement Modules (CEMs</a:t>
            </a:r>
            <a:r>
              <a:rPr lang="en-US" dirty="0" smtClean="0"/>
              <a:t>)</a:t>
            </a:r>
          </a:p>
          <a:p>
            <a:pPr lvl="0"/>
            <a:r>
              <a:rPr lang="en-US" dirty="0" smtClean="0"/>
              <a:t>Reports </a:t>
            </a:r>
          </a:p>
          <a:p>
            <a:pPr lvl="1"/>
            <a:r>
              <a:rPr lang="en-US" dirty="0" smtClean="0"/>
              <a:t>Practice Review</a:t>
            </a:r>
          </a:p>
          <a:p>
            <a:pPr lvl="1"/>
            <a:r>
              <a:rPr lang="en-US" dirty="0" smtClean="0"/>
              <a:t>High Leverage Practice (HLP) </a:t>
            </a:r>
            <a:endParaRPr lang="en-US" dirty="0"/>
          </a:p>
          <a:p>
            <a:pPr marL="0" indent="0">
              <a:buNone/>
            </a:pPr>
            <a:endParaRPr lang="en-US" dirty="0"/>
          </a:p>
        </p:txBody>
      </p:sp>
    </p:spTree>
    <p:extLst>
      <p:ext uri="{BB962C8B-B14F-4D97-AF65-F5344CB8AC3E}">
        <p14:creationId xmlns:p14="http://schemas.microsoft.com/office/powerpoint/2010/main" val="186592245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2275" y="274638"/>
            <a:ext cx="7272213" cy="1143000"/>
          </a:xfrm>
        </p:spPr>
        <p:txBody>
          <a:bodyPr/>
          <a:lstStyle/>
          <a:p>
            <a:r>
              <a:rPr lang="en-US" dirty="0" smtClean="0"/>
              <a:t>Innovation Configurations</a:t>
            </a:r>
            <a:endParaRPr lang="en-US" dirty="0"/>
          </a:p>
        </p:txBody>
      </p:sp>
      <p:sp>
        <p:nvSpPr>
          <p:cNvPr id="6" name="Content Placeholder 2"/>
          <p:cNvSpPr>
            <a:spLocks noGrp="1"/>
          </p:cNvSpPr>
          <p:nvPr>
            <p:ph idx="1"/>
          </p:nvPr>
        </p:nvSpPr>
        <p:spPr>
          <a:xfrm>
            <a:off x="1835696" y="1700808"/>
            <a:ext cx="6768157" cy="4349080"/>
          </a:xfrm>
        </p:spPr>
        <p:txBody>
          <a:bodyPr/>
          <a:lstStyle/>
          <a:p>
            <a:pPr>
              <a:buFont typeface="Wingdings" pitchFamily="2" charset="2"/>
              <a:buChar char="²"/>
              <a:defRPr/>
            </a:pPr>
            <a:r>
              <a:rPr lang="en-US" sz="1800" dirty="0" smtClean="0"/>
              <a:t>Reading </a:t>
            </a:r>
            <a:r>
              <a:rPr lang="en-US" sz="1800" dirty="0" smtClean="0">
                <a:solidFill>
                  <a:schemeClr val="tx1"/>
                </a:solidFill>
              </a:rPr>
              <a:t>Instruction </a:t>
            </a:r>
            <a:r>
              <a:rPr lang="en-US" sz="1800" dirty="0" smtClean="0"/>
              <a:t>Grades K-5</a:t>
            </a:r>
          </a:p>
          <a:p>
            <a:pPr>
              <a:buFont typeface="Wingdings" pitchFamily="2" charset="2"/>
              <a:buChar char="²"/>
              <a:defRPr/>
            </a:pPr>
            <a:r>
              <a:rPr lang="en-US" sz="1800" dirty="0" smtClean="0"/>
              <a:t>Reading Instruction Grades 6-12</a:t>
            </a:r>
          </a:p>
          <a:p>
            <a:pPr>
              <a:buFont typeface="Wingdings" pitchFamily="2" charset="2"/>
              <a:buChar char="²"/>
              <a:defRPr/>
            </a:pPr>
            <a:r>
              <a:rPr lang="en-US" sz="1800" dirty="0" smtClean="0"/>
              <a:t>Transition Services</a:t>
            </a:r>
          </a:p>
          <a:p>
            <a:pPr>
              <a:buFont typeface="Wingdings" pitchFamily="2" charset="2"/>
              <a:buChar char="²"/>
              <a:defRPr/>
            </a:pPr>
            <a:r>
              <a:rPr lang="en-US" sz="1800" dirty="0" smtClean="0"/>
              <a:t>Universal Design for Learning (UDL)</a:t>
            </a:r>
          </a:p>
          <a:p>
            <a:pPr>
              <a:buFont typeface="Wingdings" pitchFamily="2" charset="2"/>
              <a:buChar char="²"/>
              <a:defRPr/>
            </a:pPr>
            <a:r>
              <a:rPr lang="en-US" sz="1800" dirty="0" smtClean="0"/>
              <a:t>Culturally Responsive Teaching</a:t>
            </a:r>
          </a:p>
          <a:p>
            <a:pPr>
              <a:buFont typeface="Wingdings" pitchFamily="2" charset="2"/>
              <a:buChar char="²"/>
              <a:defRPr/>
            </a:pPr>
            <a:r>
              <a:rPr lang="en-US" sz="1800" dirty="0" smtClean="0"/>
              <a:t>Writing Instruction</a:t>
            </a:r>
          </a:p>
          <a:p>
            <a:pPr>
              <a:buFont typeface="Wingdings" pitchFamily="2" charset="2"/>
              <a:buChar char="²"/>
              <a:defRPr/>
            </a:pPr>
            <a:r>
              <a:rPr lang="en-US" sz="1800" dirty="0" smtClean="0"/>
              <a:t>Principal Leadership</a:t>
            </a:r>
          </a:p>
          <a:p>
            <a:pPr>
              <a:buFont typeface="Wingdings" pitchFamily="2" charset="2"/>
              <a:buChar char="²"/>
              <a:defRPr/>
            </a:pPr>
            <a:r>
              <a:rPr lang="en-US" sz="1800" dirty="0" smtClean="0"/>
              <a:t>Content Learning with Technology</a:t>
            </a:r>
          </a:p>
          <a:p>
            <a:pPr>
              <a:buFont typeface="Wingdings" pitchFamily="2" charset="2"/>
              <a:buChar char="²"/>
              <a:defRPr/>
            </a:pPr>
            <a:r>
              <a:rPr lang="en-US" sz="1800" dirty="0" smtClean="0"/>
              <a:t>Students with Sensory Impairments</a:t>
            </a:r>
          </a:p>
          <a:p>
            <a:pPr>
              <a:buFont typeface="Wingdings" pitchFamily="2" charset="2"/>
              <a:buChar char="²"/>
              <a:defRPr/>
            </a:pPr>
            <a:r>
              <a:rPr lang="en-US" sz="1800" dirty="0" smtClean="0"/>
              <a:t>Students with Severe Disabilities </a:t>
            </a:r>
          </a:p>
          <a:p>
            <a:pPr>
              <a:buFont typeface="Wingdings" pitchFamily="2" charset="2"/>
              <a:buChar char="²"/>
              <a:defRPr/>
            </a:pPr>
            <a:r>
              <a:rPr lang="en-US" sz="1800" dirty="0" smtClean="0"/>
              <a:t>Mathematics</a:t>
            </a:r>
          </a:p>
          <a:p>
            <a:pPr>
              <a:buFont typeface="Wingdings" pitchFamily="2" charset="2"/>
              <a:buChar char="²"/>
              <a:defRPr/>
            </a:pPr>
            <a:r>
              <a:rPr lang="en-US" sz="1800" dirty="0" smtClean="0"/>
              <a:t>Technology in Pre-Service Prep</a:t>
            </a:r>
          </a:p>
          <a:p>
            <a:pPr>
              <a:buFont typeface="Wingdings" pitchFamily="2" charset="2"/>
              <a:buChar char="²"/>
              <a:defRPr/>
            </a:pPr>
            <a:r>
              <a:rPr lang="en-US" sz="1800" dirty="0" smtClean="0"/>
              <a:t>Behavior Management</a:t>
            </a:r>
          </a:p>
        </p:txBody>
      </p:sp>
      <p:pic>
        <p:nvPicPr>
          <p:cNvPr id="7" name="Picture 2" descr="Picture of the first page of the Innovation Configuration for Evidence-Based Practices for Writing Instruction." title="Innovation Configuratio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2348880"/>
            <a:ext cx="213677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498054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5040" y="501539"/>
            <a:ext cx="7776863" cy="1143000"/>
          </a:xfrm>
        </p:spPr>
        <p:txBody>
          <a:bodyPr/>
          <a:lstStyle/>
          <a:p>
            <a:r>
              <a:rPr lang="en-US" dirty="0" smtClean="0"/>
              <a:t>Evidence-Based </a:t>
            </a:r>
            <a:r>
              <a:rPr lang="en-US" dirty="0"/>
              <a:t>Reading Instruction for Adolescents</a:t>
            </a:r>
          </a:p>
        </p:txBody>
      </p:sp>
      <p:pic>
        <p:nvPicPr>
          <p:cNvPr id="5" name="Picture 4" descr="A table for the innovation configuration that shows essential components and implementation levels." title="Innovation Configuration Tabl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1844824"/>
            <a:ext cx="8136904" cy="4032448"/>
          </a:xfrm>
          <a:prstGeom prst="rect">
            <a:avLst/>
          </a:prstGeom>
        </p:spPr>
      </p:pic>
      <p:sp>
        <p:nvSpPr>
          <p:cNvPr id="3" name="Content Placeholder 2"/>
          <p:cNvSpPr>
            <a:spLocks noGrp="1"/>
          </p:cNvSpPr>
          <p:nvPr>
            <p:ph idx="1"/>
          </p:nvPr>
        </p:nvSpPr>
        <p:spPr>
          <a:xfrm>
            <a:off x="1614289" y="6052120"/>
            <a:ext cx="6994525" cy="532655"/>
          </a:xfrm>
        </p:spPr>
        <p:txBody>
          <a:bodyPr/>
          <a:lstStyle/>
          <a:p>
            <a:r>
              <a:rPr lang="en-US" sz="2000" dirty="0" smtClean="0">
                <a:hlinkClick r:id="rId3"/>
              </a:rPr>
              <a:t>Link to Innovation Configurations</a:t>
            </a:r>
            <a:endParaRPr lang="en-US" sz="2000" dirty="0"/>
          </a:p>
        </p:txBody>
      </p:sp>
    </p:spTree>
    <p:extLst>
      <p:ext uri="{BB962C8B-B14F-4D97-AF65-F5344CB8AC3E}">
        <p14:creationId xmlns:p14="http://schemas.microsoft.com/office/powerpoint/2010/main" val="146658593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Course Enhancement Modules </a:t>
            </a:r>
            <a:endParaRPr lang="en-US" sz="3600" dirty="0"/>
          </a:p>
        </p:txBody>
      </p:sp>
      <p:pic>
        <p:nvPicPr>
          <p:cNvPr id="5" name="Picture 3" descr="Screenshot of the first page from the Course Enhancement Module on Disciplinary Literacy." title="Disciplinary Literacy CEM">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556792"/>
            <a:ext cx="4499797"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screenshot of the navigation menu for the Course Enhancement Modules." title="CEM Navigati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8024" y="1772816"/>
            <a:ext cx="4148735" cy="2952328"/>
          </a:xfrm>
          <a:prstGeom prst="rect">
            <a:avLst/>
          </a:prstGeom>
        </p:spPr>
      </p:pic>
      <p:sp>
        <p:nvSpPr>
          <p:cNvPr id="6" name="TextBox 5"/>
          <p:cNvSpPr txBox="1"/>
          <p:nvPr/>
        </p:nvSpPr>
        <p:spPr>
          <a:xfrm>
            <a:off x="1619672" y="5085184"/>
            <a:ext cx="4176464" cy="1077218"/>
          </a:xfrm>
          <a:prstGeom prst="rect">
            <a:avLst/>
          </a:prstGeom>
          <a:noFill/>
        </p:spPr>
        <p:txBody>
          <a:bodyPr wrap="square" rtlCol="0">
            <a:spAutoFit/>
          </a:bodyPr>
          <a:lstStyle/>
          <a:p>
            <a:pPr marL="285750" indent="-285750">
              <a:buFont typeface="Wingdings" charset="2"/>
              <a:buChar char="²"/>
            </a:pPr>
            <a:r>
              <a:rPr lang="en-US" sz="1600" dirty="0" smtClean="0"/>
              <a:t>Disciplinary Literacy </a:t>
            </a:r>
          </a:p>
          <a:p>
            <a:pPr marL="285750" indent="-285750">
              <a:buFont typeface="Wingdings" charset="2"/>
              <a:buChar char="²"/>
            </a:pPr>
            <a:r>
              <a:rPr lang="en-US" sz="1600" dirty="0" smtClean="0"/>
              <a:t>Classroom and Behavior Management </a:t>
            </a:r>
          </a:p>
          <a:p>
            <a:pPr marL="285750" indent="-285750">
              <a:buFont typeface="Wingdings" charset="2"/>
              <a:buChar char="²"/>
            </a:pPr>
            <a:r>
              <a:rPr lang="en-US" sz="1600" dirty="0" smtClean="0"/>
              <a:t>Universal Design for Learning </a:t>
            </a:r>
          </a:p>
          <a:p>
            <a:pPr marL="285750" indent="-285750">
              <a:buFont typeface="Wingdings" charset="2"/>
              <a:buChar char="²"/>
            </a:pPr>
            <a:r>
              <a:rPr lang="en-US" sz="1600" dirty="0" smtClean="0"/>
              <a:t>EBP for students with severe disabilities</a:t>
            </a:r>
          </a:p>
        </p:txBody>
      </p:sp>
      <p:sp>
        <p:nvSpPr>
          <p:cNvPr id="8" name="TextBox 7"/>
          <p:cNvSpPr txBox="1"/>
          <p:nvPr/>
        </p:nvSpPr>
        <p:spPr>
          <a:xfrm>
            <a:off x="5868144" y="5085184"/>
            <a:ext cx="2736304" cy="1354217"/>
          </a:xfrm>
          <a:prstGeom prst="rect">
            <a:avLst/>
          </a:prstGeom>
          <a:noFill/>
        </p:spPr>
        <p:txBody>
          <a:bodyPr wrap="square" rtlCol="0">
            <a:spAutoFit/>
          </a:bodyPr>
          <a:lstStyle/>
          <a:p>
            <a:pPr marL="285750" indent="-285750">
              <a:buFont typeface="Wingdings" charset="2"/>
              <a:buChar char="²"/>
            </a:pPr>
            <a:r>
              <a:rPr lang="en-US" sz="1600" dirty="0"/>
              <a:t>Inclusive Education </a:t>
            </a:r>
          </a:p>
          <a:p>
            <a:pPr marL="285750" indent="-285750">
              <a:buFont typeface="Wingdings" charset="2"/>
              <a:buChar char="²"/>
            </a:pPr>
            <a:r>
              <a:rPr lang="en-US" sz="1600" dirty="0"/>
              <a:t>MTSS for math</a:t>
            </a:r>
          </a:p>
          <a:p>
            <a:pPr marL="285750" indent="-285750">
              <a:buFont typeface="Wingdings" charset="2"/>
              <a:buChar char="²"/>
            </a:pPr>
            <a:r>
              <a:rPr lang="en-US" sz="1600" dirty="0"/>
              <a:t>Reading K-5 </a:t>
            </a:r>
          </a:p>
          <a:p>
            <a:pPr marL="285750" indent="-285750">
              <a:buFont typeface="Wingdings" charset="2"/>
              <a:buChar char="²"/>
            </a:pPr>
            <a:r>
              <a:rPr lang="en-US" sz="1600" dirty="0"/>
              <a:t>Leadership </a:t>
            </a:r>
          </a:p>
          <a:p>
            <a:endParaRPr lang="en-US" dirty="0"/>
          </a:p>
        </p:txBody>
      </p:sp>
    </p:spTree>
    <p:extLst>
      <p:ext uri="{BB962C8B-B14F-4D97-AF65-F5344CB8AC3E}">
        <p14:creationId xmlns:p14="http://schemas.microsoft.com/office/powerpoint/2010/main" val="287788061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p:cNvSpPr>
            <a:spLocks noGrp="1"/>
          </p:cNvSpPr>
          <p:nvPr>
            <p:ph type="title"/>
          </p:nvPr>
        </p:nvSpPr>
        <p:spPr>
          <a:xfrm>
            <a:off x="2022475" y="274638"/>
            <a:ext cx="6664325" cy="795337"/>
          </a:xfrm>
          <a:ln>
            <a:miter lim="800000"/>
            <a:headEnd/>
            <a:tailEnd/>
          </a:ln>
        </p:spPr>
        <p:txBody>
          <a:bodyPr/>
          <a:lstStyle/>
          <a:p>
            <a:r>
              <a:rPr lang="en-US" altLang="en-US" sz="4300" dirty="0" smtClean="0"/>
              <a:t>CEEDAR Center </a:t>
            </a:r>
          </a:p>
        </p:txBody>
      </p:sp>
      <p:sp>
        <p:nvSpPr>
          <p:cNvPr id="4" name="Text Placeholder 3"/>
          <p:cNvSpPr>
            <a:spLocks noGrp="1"/>
          </p:cNvSpPr>
          <p:nvPr>
            <p:ph type="body" idx="1"/>
          </p:nvPr>
        </p:nvSpPr>
        <p:spPr>
          <a:xfrm>
            <a:off x="1979613" y="1336675"/>
            <a:ext cx="2682875" cy="838200"/>
          </a:xfrm>
          <a:solidFill>
            <a:schemeClr val="bg1"/>
          </a:solidFill>
          <a:ln w="28575">
            <a:solidFill>
              <a:schemeClr val="tx1"/>
            </a:solidFill>
          </a:ln>
        </p:spPr>
        <p:txBody>
          <a:bodyPr anchor="ctr"/>
          <a:lstStyle/>
          <a:p>
            <a:pPr algn="ctr">
              <a:defRPr/>
            </a:pPr>
            <a:r>
              <a:rPr lang="en-US" dirty="0" smtClean="0"/>
              <a:t>Leadership</a:t>
            </a:r>
            <a:endParaRPr lang="en-US" dirty="0"/>
          </a:p>
        </p:txBody>
      </p:sp>
      <p:sp>
        <p:nvSpPr>
          <p:cNvPr id="5" name="Content Placeholder 4"/>
          <p:cNvSpPr>
            <a:spLocks noGrp="1"/>
          </p:cNvSpPr>
          <p:nvPr>
            <p:ph sz="half" idx="2"/>
          </p:nvPr>
        </p:nvSpPr>
        <p:spPr>
          <a:xfrm>
            <a:off x="1979613" y="2174875"/>
            <a:ext cx="2682875" cy="3830638"/>
          </a:xfrm>
          <a:solidFill>
            <a:schemeClr val="bg1"/>
          </a:solidFill>
          <a:ln w="28575">
            <a:solidFill>
              <a:schemeClr val="tx1"/>
            </a:solidFill>
          </a:ln>
        </p:spPr>
        <p:txBody>
          <a:bodyPr/>
          <a:lstStyle/>
          <a:p>
            <a:pPr>
              <a:defRPr/>
            </a:pPr>
            <a:r>
              <a:rPr lang="en-US" sz="2100" dirty="0">
                <a:solidFill>
                  <a:schemeClr val="accent2"/>
                </a:solidFill>
              </a:rPr>
              <a:t>Mary Brownell, </a:t>
            </a:r>
            <a:r>
              <a:rPr lang="en-US" sz="2100" dirty="0" smtClean="0">
                <a:solidFill>
                  <a:schemeClr val="accent2"/>
                </a:solidFill>
              </a:rPr>
              <a:t>Director</a:t>
            </a:r>
          </a:p>
          <a:p>
            <a:pPr marL="0" indent="0">
              <a:buNone/>
              <a:defRPr/>
            </a:pPr>
            <a:endParaRPr lang="en-US" sz="2100" dirty="0" smtClean="0">
              <a:solidFill>
                <a:schemeClr val="accent2"/>
              </a:solidFill>
            </a:endParaRPr>
          </a:p>
          <a:p>
            <a:pPr>
              <a:defRPr/>
            </a:pPr>
            <a:r>
              <a:rPr lang="en-US" sz="2100" dirty="0" smtClean="0"/>
              <a:t>Paul </a:t>
            </a:r>
            <a:r>
              <a:rPr lang="en-US" sz="2100" dirty="0"/>
              <a:t>Sindelar and Erica McCray, </a:t>
            </a:r>
            <a:r>
              <a:rPr lang="en-US" sz="2100" dirty="0" smtClean="0"/>
              <a:t>Co-directors</a:t>
            </a:r>
            <a:endParaRPr lang="en-US" sz="2100" dirty="0"/>
          </a:p>
          <a:p>
            <a:pPr>
              <a:defRPr/>
            </a:pPr>
            <a:endParaRPr lang="en-US" sz="2100" dirty="0"/>
          </a:p>
          <a:p>
            <a:pPr>
              <a:defRPr/>
            </a:pPr>
            <a:r>
              <a:rPr lang="en-US" sz="2100" dirty="0"/>
              <a:t>Meg Kamman, Project </a:t>
            </a:r>
            <a:r>
              <a:rPr lang="en-US" sz="2100" dirty="0" smtClean="0"/>
              <a:t>Coordinator</a:t>
            </a:r>
            <a:endParaRPr lang="en-US" sz="2100" dirty="0"/>
          </a:p>
          <a:p>
            <a:pPr>
              <a:defRPr/>
            </a:pPr>
            <a:endParaRPr lang="en-US" sz="1100" dirty="0"/>
          </a:p>
        </p:txBody>
      </p:sp>
      <p:sp>
        <p:nvSpPr>
          <p:cNvPr id="6" name="Text Placeholder 5"/>
          <p:cNvSpPr>
            <a:spLocks noGrp="1"/>
          </p:cNvSpPr>
          <p:nvPr>
            <p:ph type="body" sz="quarter" idx="3"/>
          </p:nvPr>
        </p:nvSpPr>
        <p:spPr>
          <a:xfrm>
            <a:off x="4878388" y="1336675"/>
            <a:ext cx="3808412" cy="838200"/>
          </a:xfrm>
          <a:solidFill>
            <a:srgbClr val="FFFFFF"/>
          </a:solidFill>
          <a:ln w="28575">
            <a:solidFill>
              <a:schemeClr val="tx1"/>
            </a:solidFill>
          </a:ln>
        </p:spPr>
        <p:txBody>
          <a:bodyPr anchor="ctr"/>
          <a:lstStyle/>
          <a:p>
            <a:pPr algn="ctr">
              <a:defRPr/>
            </a:pPr>
            <a:r>
              <a:rPr lang="en-US" dirty="0" smtClean="0"/>
              <a:t>Partners</a:t>
            </a:r>
            <a:endParaRPr lang="en-US" dirty="0"/>
          </a:p>
        </p:txBody>
      </p:sp>
      <p:sp>
        <p:nvSpPr>
          <p:cNvPr id="7" name="Content Placeholder 6"/>
          <p:cNvSpPr>
            <a:spLocks noGrp="1"/>
          </p:cNvSpPr>
          <p:nvPr>
            <p:ph sz="quarter" idx="4"/>
          </p:nvPr>
        </p:nvSpPr>
        <p:spPr>
          <a:xfrm>
            <a:off x="4878388" y="2174875"/>
            <a:ext cx="3808412" cy="3830638"/>
          </a:xfrm>
          <a:solidFill>
            <a:srgbClr val="FFFFFF"/>
          </a:solidFill>
          <a:ln w="28575">
            <a:solidFill>
              <a:schemeClr val="tx1"/>
            </a:solidFill>
          </a:ln>
        </p:spPr>
        <p:txBody>
          <a:bodyPr/>
          <a:lstStyle/>
          <a:p>
            <a:pPr>
              <a:defRPr/>
            </a:pPr>
            <a:r>
              <a:rPr lang="en-US" sz="1600" b="1" dirty="0"/>
              <a:t>American Institutes for </a:t>
            </a:r>
            <a:r>
              <a:rPr lang="en-US" sz="1600" b="1" dirty="0" smtClean="0"/>
              <a:t>Research (AIR) </a:t>
            </a:r>
          </a:p>
          <a:p>
            <a:pPr>
              <a:defRPr/>
            </a:pPr>
            <a:r>
              <a:rPr lang="en-US" sz="1600" b="1" dirty="0" smtClean="0"/>
              <a:t>University </a:t>
            </a:r>
            <a:r>
              <a:rPr lang="en-US" sz="1600" b="1" dirty="0"/>
              <a:t>of Kansas, Center for Research on </a:t>
            </a:r>
            <a:r>
              <a:rPr lang="en-US" sz="1600" b="1" dirty="0" smtClean="0"/>
              <a:t>Learning</a:t>
            </a:r>
          </a:p>
          <a:p>
            <a:pPr>
              <a:defRPr/>
            </a:pPr>
            <a:r>
              <a:rPr lang="en-US" sz="1600" b="1" dirty="0" smtClean="0"/>
              <a:t>Council of Chief State School Officers</a:t>
            </a:r>
            <a:endParaRPr lang="en-US" sz="1600" b="1" dirty="0"/>
          </a:p>
          <a:p>
            <a:pPr>
              <a:defRPr/>
            </a:pPr>
            <a:r>
              <a:rPr lang="en-US" sz="1600" b="1" dirty="0" smtClean="0"/>
              <a:t>Major </a:t>
            </a:r>
            <a:r>
              <a:rPr lang="en-US" sz="1600" b="1" dirty="0"/>
              <a:t>organizations </a:t>
            </a:r>
            <a:endParaRPr lang="en-US" sz="1600" b="1" dirty="0" smtClean="0"/>
          </a:p>
          <a:p>
            <a:pPr lvl="1">
              <a:defRPr/>
            </a:pPr>
            <a:r>
              <a:rPr lang="en-US" sz="1200" b="1" dirty="0" smtClean="0"/>
              <a:t>AACTE </a:t>
            </a:r>
          </a:p>
          <a:p>
            <a:pPr lvl="1">
              <a:defRPr/>
            </a:pPr>
            <a:r>
              <a:rPr lang="en-US" sz="1200" b="1" dirty="0" smtClean="0"/>
              <a:t>CEC </a:t>
            </a:r>
          </a:p>
          <a:p>
            <a:pPr lvl="1">
              <a:defRPr/>
            </a:pPr>
            <a:r>
              <a:rPr lang="en-US" sz="1200" b="1" dirty="0" smtClean="0"/>
              <a:t>NASDTEC </a:t>
            </a:r>
            <a:endParaRPr lang="en-US" sz="1200" b="1" dirty="0"/>
          </a:p>
          <a:p>
            <a:pPr>
              <a:defRPr/>
            </a:pPr>
            <a:r>
              <a:rPr lang="en-US" sz="1600" b="1" dirty="0" smtClean="0"/>
              <a:t>Senior </a:t>
            </a:r>
            <a:r>
              <a:rPr lang="en-US" sz="1600" b="1" dirty="0"/>
              <a:t>advisors</a:t>
            </a:r>
          </a:p>
          <a:p>
            <a:pPr>
              <a:defRPr/>
            </a:pPr>
            <a:endParaRPr lang="en-US" sz="2000" dirty="0"/>
          </a:p>
        </p:txBody>
      </p:sp>
      <p:sp>
        <p:nvSpPr>
          <p:cNvPr id="15367" name="TextBox 1"/>
          <p:cNvSpPr txBox="1">
            <a:spLocks noChangeArrowheads="1"/>
          </p:cNvSpPr>
          <p:nvPr/>
        </p:nvSpPr>
        <p:spPr bwMode="auto">
          <a:xfrm>
            <a:off x="2022475" y="6005513"/>
            <a:ext cx="67593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itchFamily="2" charset="2"/>
              <a:buChar char="²"/>
              <a:defRPr sz="3200">
                <a:solidFill>
                  <a:srgbClr val="0061AF"/>
                </a:solidFill>
                <a:latin typeface="Arial" charset="0"/>
                <a:ea typeface="ＭＳ Ｐゴシック" pitchFamily="34" charset="-128"/>
                <a:cs typeface="Arial" charset="0"/>
              </a:defRPr>
            </a:lvl1pPr>
            <a:lvl2pPr marL="742950" indent="-285750">
              <a:spcBef>
                <a:spcPct val="20000"/>
              </a:spcBef>
              <a:buChar char="–"/>
              <a:defRPr sz="2800">
                <a:solidFill>
                  <a:srgbClr val="0061AF"/>
                </a:solidFill>
                <a:latin typeface="Arial" charset="0"/>
                <a:ea typeface="Arial" charset="0"/>
                <a:cs typeface="Arial" charset="0"/>
              </a:defRPr>
            </a:lvl2pPr>
            <a:lvl3pPr marL="1143000" indent="-228600">
              <a:spcBef>
                <a:spcPct val="20000"/>
              </a:spcBef>
              <a:buChar char="•"/>
              <a:defRPr sz="2400">
                <a:solidFill>
                  <a:srgbClr val="0061AF"/>
                </a:solidFill>
                <a:latin typeface="Arial" charset="0"/>
                <a:ea typeface="Arial" charset="0"/>
                <a:cs typeface="Arial" charset="0"/>
              </a:defRPr>
            </a:lvl3pPr>
            <a:lvl4pPr marL="1600200" indent="-228600">
              <a:spcBef>
                <a:spcPct val="20000"/>
              </a:spcBef>
              <a:buChar char="–"/>
              <a:defRPr sz="2000">
                <a:solidFill>
                  <a:srgbClr val="0061AF"/>
                </a:solidFill>
                <a:latin typeface="Arial" charset="0"/>
                <a:ea typeface="Arial" charset="0"/>
                <a:cs typeface="Arial" charset="0"/>
              </a:defRPr>
            </a:lvl4pPr>
            <a:lvl5pPr marL="2057400" indent="-228600">
              <a:spcBef>
                <a:spcPct val="20000"/>
              </a:spcBef>
              <a:buChar char="»"/>
              <a:defRPr sz="2000">
                <a:solidFill>
                  <a:srgbClr val="0061AF"/>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rgbClr val="0061AF"/>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rgbClr val="0061AF"/>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rgbClr val="0061AF"/>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rgbClr val="0061AF"/>
                </a:solidFill>
                <a:latin typeface="Arial" charset="0"/>
                <a:ea typeface="Arial" charset="0"/>
                <a:cs typeface="Arial" charset="0"/>
              </a:defRPr>
            </a:lvl9pPr>
          </a:lstStyle>
          <a:p>
            <a:pPr eaLnBrk="1" hangingPunct="1">
              <a:spcBef>
                <a:spcPct val="0"/>
              </a:spcBef>
              <a:buFontTx/>
              <a:buNone/>
            </a:pPr>
            <a:r>
              <a:rPr lang="en-US" altLang="en-US" sz="1800" dirty="0" smtClean="0">
                <a:solidFill>
                  <a:schemeClr val="tx1"/>
                </a:solidFill>
              </a:rPr>
              <a:t>OSEP Project </a:t>
            </a:r>
            <a:r>
              <a:rPr lang="en-US" altLang="en-US" sz="1800" dirty="0">
                <a:solidFill>
                  <a:schemeClr val="tx1"/>
                </a:solidFill>
              </a:rPr>
              <a:t>Officers: Dr. Bonnie Jones and Dr. David Guardino</a:t>
            </a:r>
          </a:p>
        </p:txBody>
      </p:sp>
    </p:spTree>
  </p:cSld>
  <p:clrMapOvr>
    <a:masterClrMapping/>
  </p:clrMapOvr>
  <p:transition xmlns:p14="http://schemas.microsoft.com/office/powerpoint/2010/main" spd="slow" advTm="16688"/>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a:t>
            </a:r>
            <a:endParaRPr lang="en-US" dirty="0"/>
          </a:p>
        </p:txBody>
      </p:sp>
      <p:sp>
        <p:nvSpPr>
          <p:cNvPr id="3" name="Content Placeholder 2"/>
          <p:cNvSpPr>
            <a:spLocks noGrp="1"/>
          </p:cNvSpPr>
          <p:nvPr>
            <p:ph idx="1"/>
          </p:nvPr>
        </p:nvSpPr>
        <p:spPr>
          <a:xfrm>
            <a:off x="1692275" y="1600200"/>
            <a:ext cx="7560245" cy="3629025"/>
          </a:xfrm>
        </p:spPr>
        <p:txBody>
          <a:bodyPr/>
          <a:lstStyle/>
          <a:p>
            <a:r>
              <a:rPr lang="en-US" sz="2400" dirty="0" smtClean="0"/>
              <a:t>Overview: Purpose and objectives</a:t>
            </a:r>
          </a:p>
          <a:p>
            <a:pPr lvl="1"/>
            <a:r>
              <a:rPr lang="en-US" sz="2400" dirty="0" smtClean="0">
                <a:hlinkClick r:id="rId3"/>
              </a:rPr>
              <a:t>Reading CEM</a:t>
            </a:r>
            <a:endParaRPr lang="en-US" sz="2400" dirty="0" smtClean="0"/>
          </a:p>
          <a:p>
            <a:r>
              <a:rPr lang="en-US" sz="2400" dirty="0" smtClean="0"/>
              <a:t>Learning resources: </a:t>
            </a:r>
          </a:p>
          <a:p>
            <a:pPr lvl="1"/>
            <a:r>
              <a:rPr lang="en-US" sz="2400" dirty="0" smtClean="0"/>
              <a:t>Introduction</a:t>
            </a:r>
          </a:p>
          <a:p>
            <a:pPr lvl="1"/>
            <a:r>
              <a:rPr lang="en-US" sz="2000" dirty="0" smtClean="0"/>
              <a:t>Multi-tiered systems of support</a:t>
            </a:r>
          </a:p>
          <a:p>
            <a:pPr lvl="1"/>
            <a:r>
              <a:rPr lang="en-US" sz="2000" dirty="0" smtClean="0"/>
              <a:t>Essential components of reading instruction</a:t>
            </a:r>
          </a:p>
          <a:p>
            <a:pPr lvl="1"/>
            <a:r>
              <a:rPr lang="en-US" sz="2000" dirty="0" smtClean="0"/>
              <a:t>Supplemental reading instruction</a:t>
            </a:r>
          </a:p>
          <a:p>
            <a:pPr lvl="1"/>
            <a:r>
              <a:rPr lang="en-US" sz="2000" dirty="0" smtClean="0"/>
              <a:t>Intensive reading instruction</a:t>
            </a:r>
            <a:endParaRPr lang="en-US" sz="2000" dirty="0"/>
          </a:p>
          <a:p>
            <a:r>
              <a:rPr lang="en-US" sz="2400" dirty="0" smtClean="0"/>
              <a:t>Multimedia</a:t>
            </a:r>
          </a:p>
          <a:p>
            <a:r>
              <a:rPr lang="en-US" sz="2400" dirty="0" smtClean="0"/>
              <a:t>Course and PD Outlines</a:t>
            </a:r>
          </a:p>
          <a:p>
            <a:r>
              <a:rPr lang="en-US" sz="2400" dirty="0" smtClean="0"/>
              <a:t>References and resources</a:t>
            </a:r>
          </a:p>
        </p:txBody>
      </p:sp>
      <p:sp>
        <p:nvSpPr>
          <p:cNvPr id="5" name="TextBox 4"/>
          <p:cNvSpPr txBox="1"/>
          <p:nvPr/>
        </p:nvSpPr>
        <p:spPr>
          <a:xfrm>
            <a:off x="1712313" y="6245225"/>
            <a:ext cx="1557262" cy="369332"/>
          </a:xfrm>
          <a:prstGeom prst="rect">
            <a:avLst/>
          </a:prstGeom>
          <a:noFill/>
        </p:spPr>
        <p:txBody>
          <a:bodyPr wrap="none" rtlCol="0">
            <a:spAutoFit/>
          </a:bodyPr>
          <a:lstStyle/>
          <a:p>
            <a:r>
              <a:rPr lang="en-US" dirty="0" smtClean="0">
                <a:hlinkClick r:id="rId4"/>
              </a:rPr>
              <a:t>Link to CEMs</a:t>
            </a:r>
            <a:endParaRPr lang="en-US" dirty="0"/>
          </a:p>
        </p:txBody>
      </p:sp>
    </p:spTree>
    <p:extLst>
      <p:ext uri="{BB962C8B-B14F-4D97-AF65-F5344CB8AC3E}">
        <p14:creationId xmlns:p14="http://schemas.microsoft.com/office/powerpoint/2010/main" val="107005636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Reports </a:t>
            </a:r>
            <a:endParaRPr lang="en-US" dirty="0"/>
          </a:p>
        </p:txBody>
      </p:sp>
      <p:pic>
        <p:nvPicPr>
          <p:cNvPr id="6" name="Picture 5" descr="A screenshot of reports on CEEDAR's website." title="Screenshot of Report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656" y="1484784"/>
            <a:ext cx="7511271" cy="4244615"/>
          </a:xfrm>
          <a:prstGeom prst="rect">
            <a:avLst/>
          </a:prstGeom>
        </p:spPr>
      </p:pic>
    </p:spTree>
    <p:extLst>
      <p:ext uri="{BB962C8B-B14F-4D97-AF65-F5344CB8AC3E}">
        <p14:creationId xmlns:p14="http://schemas.microsoft.com/office/powerpoint/2010/main" val="320427991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Leverage Practices</a:t>
            </a:r>
            <a:endParaRPr lang="en-US" dirty="0"/>
          </a:p>
        </p:txBody>
      </p:sp>
      <p:pic>
        <p:nvPicPr>
          <p:cNvPr id="5" name="Picture 4" descr="A screenshot for practice review in high leverage practices and teacher preparation in special education." title="Practice Review">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800" y="1772816"/>
            <a:ext cx="4464496" cy="2045027"/>
          </a:xfrm>
          <a:prstGeom prst="rect">
            <a:avLst/>
          </a:prstGeom>
        </p:spPr>
      </p:pic>
      <p:sp>
        <p:nvSpPr>
          <p:cNvPr id="3" name="Content Placeholder 2"/>
          <p:cNvSpPr>
            <a:spLocks noGrp="1"/>
          </p:cNvSpPr>
          <p:nvPr>
            <p:ph idx="1"/>
          </p:nvPr>
        </p:nvSpPr>
        <p:spPr>
          <a:xfrm>
            <a:off x="2123728" y="4005064"/>
            <a:ext cx="6336704" cy="1800200"/>
          </a:xfrm>
        </p:spPr>
        <p:txBody>
          <a:bodyPr/>
          <a:lstStyle/>
          <a:p>
            <a:pPr marL="0" indent="0">
              <a:buNone/>
            </a:pPr>
            <a:r>
              <a:rPr lang="en-US" dirty="0" smtClean="0"/>
              <a:t>Upcoming: Publication &amp; Videos </a:t>
            </a:r>
            <a:endParaRPr lang="en-US" dirty="0"/>
          </a:p>
        </p:txBody>
      </p:sp>
    </p:spTree>
    <p:extLst>
      <p:ext uri="{BB962C8B-B14F-4D97-AF65-F5344CB8AC3E}">
        <p14:creationId xmlns:p14="http://schemas.microsoft.com/office/powerpoint/2010/main" val="2647403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80" y="260648"/>
            <a:ext cx="6994525" cy="1143000"/>
          </a:xfrm>
        </p:spPr>
        <p:txBody>
          <a:bodyPr/>
          <a:lstStyle/>
          <a:p>
            <a:r>
              <a:rPr lang="en-US" sz="4000" dirty="0" smtClean="0"/>
              <a:t>Practice-Based Preparation </a:t>
            </a:r>
            <a:endParaRPr lang="en-US" sz="4000" dirty="0"/>
          </a:p>
        </p:txBody>
      </p:sp>
      <p:pic>
        <p:nvPicPr>
          <p:cNvPr id="5" name="Picture 4" descr="A cover of the brief from CEEDAR called &quot;Learning to Teach.&quot;" title="Learning to Teac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844824"/>
            <a:ext cx="3312368" cy="3606800"/>
          </a:xfrm>
          <a:prstGeom prst="rect">
            <a:avLst/>
          </a:prstGeom>
        </p:spPr>
      </p:pic>
      <p:pic>
        <p:nvPicPr>
          <p:cNvPr id="7" name="Picture 6" descr="A table that shows the essentail features of high-quality, practice-based opportunities in modeling, spaced learning, and varied learning opportunities. Modeling: Demonstration of how to design, enact, and evaluate instruction is provided to candidates through multiple means (e.g., faculty or peer demonstration, videos.) Spaced Learning: Candidates are provided sustained and repeated opportunities to practice knowledge and skills acquired in coursework. Opportunities are scaffolded to deepen knowledge and skills over time. Varied Learning Opportunities: Candidates are provided practice-based opportunities in which they are expected to employ strategies in varying contexts, with a diverse range of students, and under different leadership support." title="Table 3: Analysis of Practice-Based Opportuniti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7864" y="1700808"/>
            <a:ext cx="5300298" cy="4475584"/>
          </a:xfrm>
          <a:prstGeom prst="rect">
            <a:avLst/>
          </a:prstGeom>
        </p:spPr>
      </p:pic>
      <p:sp>
        <p:nvSpPr>
          <p:cNvPr id="3" name="TextBox 2"/>
          <p:cNvSpPr txBox="1"/>
          <p:nvPr/>
        </p:nvSpPr>
        <p:spPr>
          <a:xfrm>
            <a:off x="1475656" y="6190962"/>
            <a:ext cx="5328592" cy="338554"/>
          </a:xfrm>
          <a:prstGeom prst="rect">
            <a:avLst/>
          </a:prstGeom>
          <a:noFill/>
        </p:spPr>
        <p:txBody>
          <a:bodyPr wrap="square" rtlCol="0">
            <a:spAutoFit/>
          </a:bodyPr>
          <a:lstStyle/>
          <a:p>
            <a:r>
              <a:rPr lang="en-US" sz="1600" dirty="0" smtClean="0">
                <a:hlinkClick r:id="rId4"/>
              </a:rPr>
              <a:t>Learning to Teach Rubric</a:t>
            </a:r>
            <a:endParaRPr lang="en-US" sz="1600" dirty="0"/>
          </a:p>
        </p:txBody>
      </p:sp>
    </p:spTree>
    <p:extLst>
      <p:ext uri="{BB962C8B-B14F-4D97-AF65-F5344CB8AC3E}">
        <p14:creationId xmlns:p14="http://schemas.microsoft.com/office/powerpoint/2010/main" val="284300153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Strand Presentations </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704934558"/>
              </p:ext>
            </p:extLst>
          </p:nvPr>
        </p:nvGraphicFramePr>
        <p:xfrm>
          <a:off x="1692275" y="1600200"/>
          <a:ext cx="6994524" cy="4754879"/>
        </p:xfrm>
        <a:graphic>
          <a:graphicData uri="http://schemas.openxmlformats.org/drawingml/2006/table">
            <a:tbl>
              <a:tblPr firstRow="1" bandRow="1">
                <a:tableStyleId>{5C22544A-7EE6-4342-B048-85BDC9FD1C3A}</a:tableStyleId>
              </a:tblPr>
              <a:tblGrid>
                <a:gridCol w="2331508"/>
                <a:gridCol w="2331508"/>
                <a:gridCol w="2331508"/>
              </a:tblGrid>
              <a:tr h="370840">
                <a:tc>
                  <a:txBody>
                    <a:bodyPr/>
                    <a:lstStyle/>
                    <a:p>
                      <a:r>
                        <a:rPr lang="en-US" sz="1800" b="0" kern="1200" dirty="0" smtClean="0">
                          <a:solidFill>
                            <a:srgbClr val="0367B3"/>
                          </a:solidFill>
                          <a:effectLst/>
                          <a:latin typeface="+mn-lt"/>
                          <a:ea typeface="+mn-ea"/>
                          <a:cs typeface="+mn-cs"/>
                        </a:rPr>
                        <a:t>Tightening the toolkit: Focusing reform on HLP</a:t>
                      </a:r>
                      <a:r>
                        <a:rPr lang="en-US" b="0" dirty="0" smtClean="0">
                          <a:solidFill>
                            <a:srgbClr val="0367B3"/>
                          </a:solidFill>
                          <a:effectLst/>
                        </a:rPr>
                        <a:t> </a:t>
                      </a:r>
                      <a:endParaRPr lang="en-US" b="0" dirty="0">
                        <a:solidFill>
                          <a:srgbClr val="0367B3"/>
                        </a:solidFill>
                      </a:endParaRPr>
                    </a:p>
                  </a:txBody>
                  <a:tcPr/>
                </a:tc>
                <a:tc>
                  <a:txBody>
                    <a:bodyPr/>
                    <a:lstStyle/>
                    <a:p>
                      <a:pPr marL="0" marR="0" algn="ctr">
                        <a:spcBef>
                          <a:spcPts val="0"/>
                        </a:spcBef>
                        <a:spcAft>
                          <a:spcPts val="0"/>
                        </a:spcAft>
                      </a:pPr>
                      <a:r>
                        <a:rPr lang="en-US" sz="2000" b="0" dirty="0" smtClean="0">
                          <a:solidFill>
                            <a:srgbClr val="0367B3"/>
                          </a:solidFill>
                          <a:effectLst/>
                          <a:latin typeface="Times New Roman"/>
                          <a:ea typeface="ＭＳ 明朝"/>
                          <a:cs typeface="Times New Roman"/>
                        </a:rPr>
                        <a:t>Thurs,11</a:t>
                      </a:r>
                      <a:r>
                        <a:rPr lang="en-US" sz="2000" b="0" dirty="0">
                          <a:solidFill>
                            <a:srgbClr val="0367B3"/>
                          </a:solidFill>
                          <a:effectLst/>
                          <a:latin typeface="Times New Roman"/>
                          <a:ea typeface="ＭＳ 明朝"/>
                          <a:cs typeface="Times New Roman"/>
                        </a:rPr>
                        <a:t>/10 </a:t>
                      </a:r>
                      <a:endParaRPr lang="en-US" sz="2000" b="0" dirty="0" smtClean="0">
                        <a:solidFill>
                          <a:srgbClr val="0367B3"/>
                        </a:solidFill>
                        <a:effectLst/>
                        <a:latin typeface="Times New Roman"/>
                        <a:ea typeface="ＭＳ 明朝"/>
                        <a:cs typeface="Times New Roman"/>
                      </a:endParaRPr>
                    </a:p>
                    <a:p>
                      <a:pPr marL="0" marR="0" algn="ctr">
                        <a:spcBef>
                          <a:spcPts val="0"/>
                        </a:spcBef>
                        <a:spcAft>
                          <a:spcPts val="0"/>
                        </a:spcAft>
                      </a:pPr>
                      <a:r>
                        <a:rPr lang="en-US" sz="2000" b="0" dirty="0" smtClean="0">
                          <a:solidFill>
                            <a:srgbClr val="0367B3"/>
                          </a:solidFill>
                          <a:effectLst/>
                          <a:latin typeface="Times New Roman"/>
                          <a:ea typeface="ＭＳ 明朝"/>
                          <a:cs typeface="Times New Roman"/>
                        </a:rPr>
                        <a:t>4</a:t>
                      </a:r>
                      <a:r>
                        <a:rPr lang="en-US" sz="2000" b="0" dirty="0">
                          <a:solidFill>
                            <a:srgbClr val="0367B3"/>
                          </a:solidFill>
                          <a:effectLst/>
                          <a:latin typeface="Times New Roman"/>
                          <a:ea typeface="ＭＳ 明朝"/>
                          <a:cs typeface="Times New Roman"/>
                        </a:rPr>
                        <a:t>:00pm</a:t>
                      </a:r>
                      <a:endParaRPr lang="en-US" sz="2000" b="0" dirty="0">
                        <a:solidFill>
                          <a:srgbClr val="0367B3"/>
                        </a:solidFill>
                        <a:effectLst/>
                        <a:latin typeface="Cambria"/>
                        <a:ea typeface="ＭＳ 明朝"/>
                        <a:cs typeface="Times New Roman"/>
                      </a:endParaRPr>
                    </a:p>
                  </a:txBody>
                  <a:tcPr marL="114300" marR="114300" marT="0" marB="0"/>
                </a:tc>
                <a:tc>
                  <a:txBody>
                    <a:bodyPr/>
                    <a:lstStyle/>
                    <a:p>
                      <a:r>
                        <a:rPr lang="en-US" sz="1800" b="0" kern="1200" dirty="0" smtClean="0">
                          <a:solidFill>
                            <a:srgbClr val="0367B3"/>
                          </a:solidFill>
                          <a:effectLst/>
                          <a:latin typeface="+mn-lt"/>
                          <a:ea typeface="+mn-ea"/>
                          <a:cs typeface="+mn-cs"/>
                        </a:rPr>
                        <a:t>Grand Kentucky Ballroom A</a:t>
                      </a:r>
                      <a:r>
                        <a:rPr lang="en-US" b="0" dirty="0" smtClean="0">
                          <a:solidFill>
                            <a:srgbClr val="0367B3"/>
                          </a:solidFill>
                          <a:effectLst/>
                        </a:rPr>
                        <a:t> </a:t>
                      </a:r>
                      <a:endParaRPr lang="en-US" b="0" dirty="0">
                        <a:solidFill>
                          <a:srgbClr val="0367B3"/>
                        </a:solidFill>
                      </a:endParaRPr>
                    </a:p>
                  </a:txBody>
                  <a:tcPr/>
                </a:tc>
              </a:tr>
              <a:tr h="370840">
                <a:tc>
                  <a:txBody>
                    <a:bodyPr/>
                    <a:lstStyle/>
                    <a:p>
                      <a:r>
                        <a:rPr lang="en-US" sz="1800" kern="1200" dirty="0" smtClean="0">
                          <a:solidFill>
                            <a:srgbClr val="0367B3"/>
                          </a:solidFill>
                          <a:effectLst/>
                          <a:latin typeface="+mn-lt"/>
                          <a:ea typeface="+mn-ea"/>
                          <a:cs typeface="+mn-cs"/>
                        </a:rPr>
                        <a:t>Practice-based approaches to improving teacher education</a:t>
                      </a:r>
                      <a:r>
                        <a:rPr lang="en-US" dirty="0" smtClean="0">
                          <a:solidFill>
                            <a:srgbClr val="0367B3"/>
                          </a:solidFill>
                          <a:effectLst/>
                        </a:rPr>
                        <a:t> </a:t>
                      </a:r>
                      <a:endParaRPr lang="en-US" dirty="0">
                        <a:solidFill>
                          <a:srgbClr val="0367B3"/>
                        </a:solidFill>
                      </a:endParaRPr>
                    </a:p>
                  </a:txBody>
                  <a:tcPr/>
                </a:tc>
                <a:tc>
                  <a:txBody>
                    <a:bodyPr/>
                    <a:lstStyle/>
                    <a:p>
                      <a:pPr marL="0" marR="0" algn="ctr">
                        <a:spcBef>
                          <a:spcPts val="0"/>
                        </a:spcBef>
                        <a:spcAft>
                          <a:spcPts val="0"/>
                        </a:spcAft>
                      </a:pPr>
                      <a:r>
                        <a:rPr lang="en-US" sz="2000" dirty="0">
                          <a:solidFill>
                            <a:srgbClr val="0367B3"/>
                          </a:solidFill>
                          <a:effectLst/>
                          <a:latin typeface="Times New Roman"/>
                          <a:ea typeface="ＭＳ 明朝"/>
                          <a:cs typeface="Times New Roman"/>
                        </a:rPr>
                        <a:t>Fri, 11/</a:t>
                      </a:r>
                      <a:r>
                        <a:rPr lang="en-US" sz="2000" dirty="0" smtClean="0">
                          <a:solidFill>
                            <a:srgbClr val="0367B3"/>
                          </a:solidFill>
                          <a:effectLst/>
                          <a:latin typeface="Times New Roman"/>
                          <a:ea typeface="ＭＳ 明朝"/>
                          <a:cs typeface="Times New Roman"/>
                        </a:rPr>
                        <a:t>11</a:t>
                      </a:r>
                      <a:endParaRPr lang="en-US" sz="2000" dirty="0" smtClean="0">
                        <a:solidFill>
                          <a:srgbClr val="0367B3"/>
                        </a:solidFill>
                        <a:effectLst/>
                        <a:latin typeface="Cambria"/>
                        <a:ea typeface="ＭＳ 明朝"/>
                        <a:cs typeface="Times New Roman"/>
                      </a:endParaRPr>
                    </a:p>
                    <a:p>
                      <a:pPr marL="0" marR="0" algn="ctr">
                        <a:spcBef>
                          <a:spcPts val="0"/>
                        </a:spcBef>
                        <a:spcAft>
                          <a:spcPts val="0"/>
                        </a:spcAft>
                      </a:pPr>
                      <a:r>
                        <a:rPr lang="en-US" sz="2000" dirty="0" smtClean="0">
                          <a:solidFill>
                            <a:srgbClr val="0367B3"/>
                          </a:solidFill>
                          <a:effectLst/>
                          <a:latin typeface="Cambria"/>
                          <a:ea typeface="ＭＳ 明朝"/>
                          <a:cs typeface="Times New Roman"/>
                        </a:rPr>
                        <a:t>11:00am</a:t>
                      </a:r>
                      <a:r>
                        <a:rPr lang="en-US" sz="2000" baseline="0" dirty="0" smtClean="0">
                          <a:solidFill>
                            <a:srgbClr val="0367B3"/>
                          </a:solidFill>
                          <a:effectLst/>
                          <a:latin typeface="Cambria"/>
                          <a:ea typeface="ＭＳ 明朝"/>
                          <a:cs typeface="Times New Roman"/>
                        </a:rPr>
                        <a:t> </a:t>
                      </a:r>
                      <a:endParaRPr lang="en-US" sz="2000" dirty="0" smtClean="0">
                        <a:solidFill>
                          <a:srgbClr val="0367B3"/>
                        </a:solidFill>
                        <a:effectLst/>
                        <a:latin typeface="Times New Roman"/>
                        <a:ea typeface="ＭＳ 明朝"/>
                        <a:cs typeface="Times New Roman"/>
                      </a:endParaRPr>
                    </a:p>
                  </a:txBody>
                  <a:tcPr marL="114300" marR="114300" marT="0" marB="0"/>
                </a:tc>
                <a:tc>
                  <a:txBody>
                    <a:bodyPr/>
                    <a:lstStyle/>
                    <a:p>
                      <a:r>
                        <a:rPr lang="en-US" sz="1800" kern="1200" dirty="0" smtClean="0">
                          <a:solidFill>
                            <a:srgbClr val="0367B3"/>
                          </a:solidFill>
                          <a:effectLst/>
                          <a:latin typeface="+mn-lt"/>
                          <a:ea typeface="+mn-ea"/>
                          <a:cs typeface="+mn-cs"/>
                        </a:rPr>
                        <a:t>Grand Kentucky Ballroom B</a:t>
                      </a:r>
                      <a:r>
                        <a:rPr lang="en-US" dirty="0" smtClean="0">
                          <a:solidFill>
                            <a:srgbClr val="0367B3"/>
                          </a:solidFill>
                          <a:effectLst/>
                        </a:rPr>
                        <a:t> </a:t>
                      </a:r>
                      <a:endParaRPr lang="en-US" dirty="0">
                        <a:solidFill>
                          <a:srgbClr val="0367B3"/>
                        </a:solidFill>
                      </a:endParaRPr>
                    </a:p>
                  </a:txBody>
                  <a:tcPr/>
                </a:tc>
              </a:tr>
              <a:tr h="370840">
                <a:tc>
                  <a:txBody>
                    <a:bodyPr/>
                    <a:lstStyle/>
                    <a:p>
                      <a:r>
                        <a:rPr lang="en-US" sz="1800" kern="1200" dirty="0" smtClean="0">
                          <a:solidFill>
                            <a:srgbClr val="0367B3"/>
                          </a:solidFill>
                          <a:effectLst/>
                          <a:latin typeface="+mn-lt"/>
                          <a:ea typeface="+mn-ea"/>
                          <a:cs typeface="+mn-cs"/>
                        </a:rPr>
                        <a:t>Walking the walk: Collaboration across special, general, and leadership education at GSU</a:t>
                      </a:r>
                      <a:r>
                        <a:rPr lang="en-US" dirty="0" smtClean="0">
                          <a:solidFill>
                            <a:srgbClr val="0367B3"/>
                          </a:solidFill>
                          <a:effectLst/>
                        </a:rPr>
                        <a:t> </a:t>
                      </a:r>
                      <a:endParaRPr lang="en-US" dirty="0">
                        <a:solidFill>
                          <a:srgbClr val="0367B3"/>
                        </a:solidFill>
                      </a:endParaRPr>
                    </a:p>
                  </a:txBody>
                  <a:tcPr/>
                </a:tc>
                <a:tc>
                  <a:txBody>
                    <a:bodyPr/>
                    <a:lstStyle/>
                    <a:p>
                      <a:pPr marL="0" marR="0" algn="ctr">
                        <a:spcBef>
                          <a:spcPts val="0"/>
                        </a:spcBef>
                        <a:spcAft>
                          <a:spcPts val="0"/>
                        </a:spcAft>
                      </a:pPr>
                      <a:r>
                        <a:rPr lang="en-US" sz="2000" dirty="0">
                          <a:solidFill>
                            <a:srgbClr val="0367B3"/>
                          </a:solidFill>
                          <a:effectLst/>
                          <a:latin typeface="Times New Roman"/>
                          <a:ea typeface="ＭＳ 明朝"/>
                          <a:cs typeface="Times New Roman"/>
                        </a:rPr>
                        <a:t>Fri, 11/</a:t>
                      </a:r>
                      <a:r>
                        <a:rPr lang="en-US" sz="2000" dirty="0" smtClean="0">
                          <a:solidFill>
                            <a:srgbClr val="0367B3"/>
                          </a:solidFill>
                          <a:effectLst/>
                          <a:latin typeface="Times New Roman"/>
                          <a:ea typeface="ＭＳ 明朝"/>
                          <a:cs typeface="Times New Roman"/>
                        </a:rPr>
                        <a:t>11</a:t>
                      </a:r>
                    </a:p>
                    <a:p>
                      <a:pPr marL="0" marR="0" algn="ctr">
                        <a:spcBef>
                          <a:spcPts val="0"/>
                        </a:spcBef>
                        <a:spcAft>
                          <a:spcPts val="0"/>
                        </a:spcAft>
                      </a:pPr>
                      <a:r>
                        <a:rPr lang="en-US" sz="2000" dirty="0" smtClean="0">
                          <a:solidFill>
                            <a:srgbClr val="0367B3"/>
                          </a:solidFill>
                          <a:effectLst/>
                          <a:latin typeface="Times New Roman"/>
                          <a:ea typeface="ＭＳ 明朝"/>
                          <a:cs typeface="Times New Roman"/>
                        </a:rPr>
                        <a:t>2:00pm </a:t>
                      </a:r>
                      <a:endParaRPr lang="en-US" sz="2000" dirty="0">
                        <a:solidFill>
                          <a:srgbClr val="0367B3"/>
                        </a:solidFill>
                        <a:effectLst/>
                        <a:latin typeface="Cambria"/>
                        <a:ea typeface="ＭＳ 明朝"/>
                        <a:cs typeface="Times New Roman"/>
                      </a:endParaRPr>
                    </a:p>
                  </a:txBody>
                  <a:tcPr marL="114300" marR="114300" marT="0" marB="0"/>
                </a:tc>
                <a:tc>
                  <a:txBody>
                    <a:bodyPr/>
                    <a:lstStyle/>
                    <a:p>
                      <a:r>
                        <a:rPr lang="en-US" sz="1800" kern="1200" dirty="0" smtClean="0">
                          <a:solidFill>
                            <a:srgbClr val="0367B3"/>
                          </a:solidFill>
                          <a:effectLst/>
                          <a:latin typeface="+mn-lt"/>
                          <a:ea typeface="+mn-ea"/>
                          <a:cs typeface="+mn-cs"/>
                        </a:rPr>
                        <a:t>Arabian Room</a:t>
                      </a:r>
                      <a:r>
                        <a:rPr lang="en-US" dirty="0" smtClean="0">
                          <a:solidFill>
                            <a:srgbClr val="0367B3"/>
                          </a:solidFill>
                          <a:effectLst/>
                        </a:rPr>
                        <a:t> </a:t>
                      </a:r>
                      <a:endParaRPr lang="en-US" dirty="0">
                        <a:solidFill>
                          <a:srgbClr val="0367B3"/>
                        </a:solidFill>
                      </a:endParaRPr>
                    </a:p>
                  </a:txBody>
                  <a:tcPr/>
                </a:tc>
              </a:tr>
              <a:tr h="370840">
                <a:tc>
                  <a:txBody>
                    <a:bodyPr/>
                    <a:lstStyle/>
                    <a:p>
                      <a:r>
                        <a:rPr lang="en-US" sz="1800" kern="1200" dirty="0" smtClean="0">
                          <a:solidFill>
                            <a:srgbClr val="0367B3"/>
                          </a:solidFill>
                          <a:effectLst/>
                          <a:latin typeface="+mn-lt"/>
                          <a:ea typeface="+mn-ea"/>
                          <a:cs typeface="+mn-cs"/>
                        </a:rPr>
                        <a:t>Leaders for all learners: Reforming ed leadership prep in Oregon</a:t>
                      </a:r>
                      <a:r>
                        <a:rPr lang="en-US" dirty="0" smtClean="0">
                          <a:solidFill>
                            <a:srgbClr val="0367B3"/>
                          </a:solidFill>
                          <a:effectLst/>
                        </a:rPr>
                        <a:t> </a:t>
                      </a:r>
                      <a:endParaRPr lang="en-US" dirty="0">
                        <a:solidFill>
                          <a:srgbClr val="0367B3"/>
                        </a:solidFill>
                      </a:endParaRPr>
                    </a:p>
                  </a:txBody>
                  <a:tcPr/>
                </a:tc>
                <a:tc>
                  <a:txBody>
                    <a:bodyPr/>
                    <a:lstStyle/>
                    <a:p>
                      <a:pPr marL="0" marR="0" algn="ctr">
                        <a:spcBef>
                          <a:spcPts val="0"/>
                        </a:spcBef>
                        <a:spcAft>
                          <a:spcPts val="0"/>
                        </a:spcAft>
                      </a:pPr>
                      <a:r>
                        <a:rPr lang="en-US" sz="2000" dirty="0">
                          <a:solidFill>
                            <a:srgbClr val="0367B3"/>
                          </a:solidFill>
                          <a:effectLst/>
                          <a:latin typeface="Times New Roman"/>
                          <a:ea typeface="ＭＳ 明朝"/>
                          <a:cs typeface="Times New Roman"/>
                        </a:rPr>
                        <a:t>Fri, 11/11 </a:t>
                      </a:r>
                      <a:endParaRPr lang="en-US" sz="2000" dirty="0" smtClean="0">
                        <a:solidFill>
                          <a:srgbClr val="0367B3"/>
                        </a:solidFill>
                        <a:effectLst/>
                        <a:latin typeface="Times New Roman"/>
                        <a:ea typeface="ＭＳ 明朝"/>
                        <a:cs typeface="Times New Roman"/>
                      </a:endParaRPr>
                    </a:p>
                    <a:p>
                      <a:pPr marL="0" marR="0" algn="ctr">
                        <a:spcBef>
                          <a:spcPts val="0"/>
                        </a:spcBef>
                        <a:spcAft>
                          <a:spcPts val="0"/>
                        </a:spcAft>
                      </a:pPr>
                      <a:r>
                        <a:rPr lang="en-US" sz="2000" dirty="0" smtClean="0">
                          <a:solidFill>
                            <a:srgbClr val="0367B3"/>
                          </a:solidFill>
                          <a:effectLst/>
                          <a:latin typeface="Times New Roman"/>
                          <a:ea typeface="ＭＳ 明朝"/>
                          <a:cs typeface="Times New Roman"/>
                        </a:rPr>
                        <a:t>3</a:t>
                      </a:r>
                      <a:r>
                        <a:rPr lang="en-US" sz="2000" dirty="0">
                          <a:solidFill>
                            <a:srgbClr val="0367B3"/>
                          </a:solidFill>
                          <a:effectLst/>
                          <a:latin typeface="Times New Roman"/>
                          <a:ea typeface="ＭＳ 明朝"/>
                          <a:cs typeface="Times New Roman"/>
                        </a:rPr>
                        <a:t>:00pm</a:t>
                      </a:r>
                      <a:endParaRPr lang="en-US" sz="2000" dirty="0">
                        <a:solidFill>
                          <a:srgbClr val="0367B3"/>
                        </a:solidFill>
                        <a:effectLst/>
                        <a:latin typeface="Cambria"/>
                        <a:ea typeface="ＭＳ 明朝"/>
                        <a:cs typeface="Times New Roman"/>
                      </a:endParaRPr>
                    </a:p>
                  </a:txBody>
                  <a:tcPr marL="114300" marR="114300" marT="0" marB="0"/>
                </a:tc>
                <a:tc>
                  <a:txBody>
                    <a:bodyPr/>
                    <a:lstStyle/>
                    <a:p>
                      <a:r>
                        <a:rPr lang="en-US" sz="1800" kern="1200" dirty="0" smtClean="0">
                          <a:solidFill>
                            <a:srgbClr val="0367B3"/>
                          </a:solidFill>
                          <a:effectLst/>
                          <a:latin typeface="+mn-lt"/>
                          <a:ea typeface="+mn-ea"/>
                          <a:cs typeface="+mn-cs"/>
                        </a:rPr>
                        <a:t>Grand Kentucky Ballroom A</a:t>
                      </a:r>
                      <a:r>
                        <a:rPr lang="en-US" dirty="0" smtClean="0">
                          <a:solidFill>
                            <a:srgbClr val="0367B3"/>
                          </a:solidFill>
                          <a:effectLst/>
                        </a:rPr>
                        <a:t> </a:t>
                      </a:r>
                      <a:endParaRPr lang="en-US" dirty="0">
                        <a:solidFill>
                          <a:srgbClr val="0367B3"/>
                        </a:solidFill>
                      </a:endParaRPr>
                    </a:p>
                  </a:txBody>
                  <a:tcPr/>
                </a:tc>
              </a:tr>
            </a:tbl>
          </a:graphicData>
        </a:graphic>
      </p:graphicFrame>
    </p:spTree>
    <p:extLst>
      <p:ext uri="{BB962C8B-B14F-4D97-AF65-F5344CB8AC3E}">
        <p14:creationId xmlns:p14="http://schemas.microsoft.com/office/powerpoint/2010/main" val="361396342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Presentations</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266558390"/>
              </p:ext>
            </p:extLst>
          </p:nvPr>
        </p:nvGraphicFramePr>
        <p:xfrm>
          <a:off x="1692274" y="1628800"/>
          <a:ext cx="7056189" cy="4643112"/>
        </p:xfrm>
        <a:graphic>
          <a:graphicData uri="http://schemas.openxmlformats.org/drawingml/2006/table">
            <a:tbl>
              <a:tblPr firstRow="1" bandRow="1">
                <a:tableStyleId>{5C22544A-7EE6-4342-B048-85BDC9FD1C3A}</a:tableStyleId>
              </a:tblPr>
              <a:tblGrid>
                <a:gridCol w="4175870"/>
                <a:gridCol w="1296144"/>
                <a:gridCol w="1584175"/>
              </a:tblGrid>
              <a:tr h="436873">
                <a:tc>
                  <a:txBody>
                    <a:bodyPr/>
                    <a:lstStyle/>
                    <a:p>
                      <a:r>
                        <a:rPr lang="en-US" dirty="0" smtClean="0">
                          <a:solidFill>
                            <a:schemeClr val="tx1"/>
                          </a:solidFill>
                        </a:rPr>
                        <a:t>Title</a:t>
                      </a:r>
                      <a:endParaRPr lang="en-US" dirty="0">
                        <a:solidFill>
                          <a:schemeClr val="tx1"/>
                        </a:solidFill>
                      </a:endParaRPr>
                    </a:p>
                  </a:txBody>
                  <a:tcPr/>
                </a:tc>
                <a:tc>
                  <a:txBody>
                    <a:bodyPr/>
                    <a:lstStyle/>
                    <a:p>
                      <a:r>
                        <a:rPr lang="en-US" dirty="0" smtClean="0">
                          <a:solidFill>
                            <a:schemeClr val="tx1"/>
                          </a:solidFill>
                        </a:rPr>
                        <a:t>Time</a:t>
                      </a:r>
                      <a:endParaRPr lang="en-US" dirty="0">
                        <a:solidFill>
                          <a:schemeClr val="tx1"/>
                        </a:solidFill>
                      </a:endParaRPr>
                    </a:p>
                  </a:txBody>
                  <a:tcPr/>
                </a:tc>
                <a:tc>
                  <a:txBody>
                    <a:bodyPr/>
                    <a:lstStyle/>
                    <a:p>
                      <a:r>
                        <a:rPr lang="en-US" dirty="0" smtClean="0">
                          <a:solidFill>
                            <a:schemeClr val="tx1"/>
                          </a:solidFill>
                        </a:rPr>
                        <a:t>Room</a:t>
                      </a:r>
                      <a:endParaRPr lang="en-US" dirty="0">
                        <a:solidFill>
                          <a:schemeClr val="tx1"/>
                        </a:solidFill>
                      </a:endParaRPr>
                    </a:p>
                  </a:txBody>
                  <a:tcPr/>
                </a:tc>
              </a:tr>
              <a:tr h="870615">
                <a:tc>
                  <a:txBody>
                    <a:bodyPr/>
                    <a:lstStyle/>
                    <a:p>
                      <a:r>
                        <a:rPr lang="en-US" sz="1800" kern="1200" dirty="0" smtClean="0">
                          <a:solidFill>
                            <a:schemeClr val="dk1"/>
                          </a:solidFill>
                          <a:effectLst/>
                          <a:latin typeface="+mn-lt"/>
                          <a:ea typeface="+mn-ea"/>
                          <a:cs typeface="+mn-cs"/>
                        </a:rPr>
                        <a:t>TOP: A validity and feasibility study examining teacher candidates’ practice opportunities</a:t>
                      </a:r>
                      <a:r>
                        <a:rPr lang="en-US" dirty="0" smtClean="0">
                          <a:effectLst/>
                        </a:rPr>
                        <a:t> </a:t>
                      </a:r>
                      <a:endParaRPr lang="en-US" dirty="0"/>
                    </a:p>
                  </a:txBody>
                  <a:tcPr/>
                </a:tc>
                <a:tc>
                  <a:txBody>
                    <a:bodyPr/>
                    <a:lstStyle/>
                    <a:p>
                      <a:r>
                        <a:rPr lang="en-US" dirty="0" smtClean="0"/>
                        <a:t>Friday</a:t>
                      </a:r>
                    </a:p>
                    <a:p>
                      <a:r>
                        <a:rPr lang="en-US" dirty="0" smtClean="0"/>
                        <a:t>12:00 PM</a:t>
                      </a:r>
                      <a:endParaRPr lang="en-US" dirty="0"/>
                    </a:p>
                  </a:txBody>
                  <a:tcPr/>
                </a:tc>
                <a:tc>
                  <a:txBody>
                    <a:bodyPr/>
                    <a:lstStyle/>
                    <a:p>
                      <a:r>
                        <a:rPr lang="en-US" dirty="0" smtClean="0"/>
                        <a:t>Bluegrass I</a:t>
                      </a:r>
                      <a:endParaRPr lang="en-US" dirty="0"/>
                    </a:p>
                  </a:txBody>
                  <a:tcPr/>
                </a:tc>
              </a:tr>
              <a:tr h="870615">
                <a:tc>
                  <a:txBody>
                    <a:bodyPr/>
                    <a:lstStyle/>
                    <a:p>
                      <a:r>
                        <a:rPr lang="en-US" dirty="0" smtClean="0"/>
                        <a:t>Preparing secondary general and special educators together:</a:t>
                      </a:r>
                      <a:r>
                        <a:rPr lang="en-US" baseline="0" dirty="0" smtClean="0"/>
                        <a:t> A model for inclusive schooling</a:t>
                      </a:r>
                      <a:endParaRPr lang="en-US" dirty="0"/>
                    </a:p>
                  </a:txBody>
                  <a:tcPr/>
                </a:tc>
                <a:tc>
                  <a:txBody>
                    <a:bodyPr/>
                    <a:lstStyle/>
                    <a:p>
                      <a:r>
                        <a:rPr lang="en-US" dirty="0" smtClean="0"/>
                        <a:t>Friday</a:t>
                      </a:r>
                    </a:p>
                    <a:p>
                      <a:r>
                        <a:rPr lang="en-US" dirty="0" smtClean="0"/>
                        <a:t>12:00 PM</a:t>
                      </a:r>
                      <a:endParaRPr lang="en-US" dirty="0"/>
                    </a:p>
                  </a:txBody>
                  <a:tcPr/>
                </a:tc>
                <a:tc>
                  <a:txBody>
                    <a:bodyPr/>
                    <a:lstStyle/>
                    <a:p>
                      <a:r>
                        <a:rPr lang="en-US" dirty="0" smtClean="0"/>
                        <a:t>Grand Kentucky Ballroom B</a:t>
                      </a:r>
                      <a:endParaRPr lang="en-US" dirty="0"/>
                    </a:p>
                  </a:txBody>
                  <a:tcPr/>
                </a:tc>
              </a:tr>
              <a:tr h="707375">
                <a:tc>
                  <a:txBody>
                    <a:bodyPr/>
                    <a:lstStyle/>
                    <a:p>
                      <a:r>
                        <a:rPr lang="en-US" dirty="0" smtClean="0"/>
                        <a:t>A status</a:t>
                      </a:r>
                      <a:r>
                        <a:rPr lang="en-US" baseline="0" dirty="0" smtClean="0"/>
                        <a:t> report on special education teacher licensure in US</a:t>
                      </a:r>
                      <a:endParaRPr lang="en-US" dirty="0"/>
                    </a:p>
                  </a:txBody>
                  <a:tcPr/>
                </a:tc>
                <a:tc>
                  <a:txBody>
                    <a:bodyPr/>
                    <a:lstStyle/>
                    <a:p>
                      <a:r>
                        <a:rPr lang="en-US" dirty="0" smtClean="0"/>
                        <a:t>Friday </a:t>
                      </a:r>
                    </a:p>
                    <a:p>
                      <a:r>
                        <a:rPr lang="en-US" dirty="0" smtClean="0"/>
                        <a:t>4:00 PM</a:t>
                      </a:r>
                      <a:endParaRPr lang="en-US" dirty="0"/>
                    </a:p>
                  </a:txBody>
                  <a:tcPr/>
                </a:tc>
                <a:tc>
                  <a:txBody>
                    <a:bodyPr/>
                    <a:lstStyle/>
                    <a:p>
                      <a:r>
                        <a:rPr lang="en-US" dirty="0" smtClean="0"/>
                        <a:t>Grand Kentucky Ballroom B</a:t>
                      </a:r>
                      <a:endParaRPr lang="en-US" dirty="0"/>
                    </a:p>
                  </a:txBody>
                  <a:tcPr/>
                </a:tc>
              </a:tr>
              <a:tr h="1197096">
                <a:tc>
                  <a:txBody>
                    <a:bodyPr/>
                    <a:lstStyle/>
                    <a:p>
                      <a:r>
                        <a:rPr lang="en-US" sz="1800" kern="1200" dirty="0" smtClean="0">
                          <a:solidFill>
                            <a:schemeClr val="dk1"/>
                          </a:solidFill>
                          <a:effectLst/>
                          <a:latin typeface="+mn-lt"/>
                          <a:ea typeface="+mn-ea"/>
                          <a:cs typeface="+mn-cs"/>
                        </a:rPr>
                        <a:t>Using lesson study to improve preservice teachers’ capacity for implementing evidence-based practices for students with significant disabilities</a:t>
                      </a:r>
                      <a:r>
                        <a:rPr lang="en-US" dirty="0" smtClean="0">
                          <a:effectLst/>
                        </a:rPr>
                        <a:t> </a:t>
                      </a:r>
                      <a:endParaRPr lang="en-US" dirty="0"/>
                    </a:p>
                  </a:txBody>
                  <a:tcPr/>
                </a:tc>
                <a:tc>
                  <a:txBody>
                    <a:bodyPr/>
                    <a:lstStyle/>
                    <a:p>
                      <a:r>
                        <a:rPr lang="en-US" dirty="0" smtClean="0"/>
                        <a:t>Saturday</a:t>
                      </a:r>
                    </a:p>
                    <a:p>
                      <a:r>
                        <a:rPr lang="en-US" dirty="0" smtClean="0"/>
                        <a:t>8:00 AM</a:t>
                      </a:r>
                      <a:endParaRPr lang="en-US" dirty="0"/>
                    </a:p>
                  </a:txBody>
                  <a:tcPr/>
                </a:tc>
                <a:tc>
                  <a:txBody>
                    <a:bodyPr/>
                    <a:lstStyle/>
                    <a:p>
                      <a:r>
                        <a:rPr lang="en-US" dirty="0" smtClean="0"/>
                        <a:t>Blackberry Lilly</a:t>
                      </a:r>
                      <a:r>
                        <a:rPr lang="en-US" baseline="0" dirty="0" smtClean="0"/>
                        <a:t> Room</a:t>
                      </a:r>
                      <a:endParaRPr lang="en-US" dirty="0"/>
                    </a:p>
                  </a:txBody>
                  <a:tcPr/>
                </a:tc>
              </a:tr>
            </a:tbl>
          </a:graphicData>
        </a:graphic>
      </p:graphicFrame>
    </p:spTree>
    <p:extLst>
      <p:ext uri="{BB962C8B-B14F-4D97-AF65-F5344CB8AC3E}">
        <p14:creationId xmlns:p14="http://schemas.microsoft.com/office/powerpoint/2010/main" val="668264726"/>
      </p:ext>
    </p:extLst>
  </p:cSld>
  <p:clrMapOvr>
    <a:masterClrMapping/>
  </p:clrMapOvr>
  <p:transition xmlns:p14="http://schemas.microsoft.com/office/powerpoint/2010/mai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a:ln>
            <a:miter lim="800000"/>
            <a:headEnd/>
            <a:tailEnd/>
          </a:ln>
        </p:spPr>
        <p:txBody>
          <a:bodyPr/>
          <a:lstStyle/>
          <a:p>
            <a:r>
              <a:rPr lang="en-US" dirty="0" smtClean="0">
                <a:latin typeface="Arial" charset="0"/>
                <a:ea typeface="ＭＳ Ｐゴシック" charset="0"/>
              </a:rPr>
              <a:t>Other Products Available</a:t>
            </a:r>
            <a:endParaRPr lang="en-US" dirty="0">
              <a:latin typeface="Arial" charset="0"/>
              <a:ea typeface="ＭＳ Ｐゴシック" charset="0"/>
            </a:endParaRPr>
          </a:p>
        </p:txBody>
      </p:sp>
      <p:sp>
        <p:nvSpPr>
          <p:cNvPr id="91139" name="TextBox 4"/>
          <p:cNvSpPr txBox="1">
            <a:spLocks noChangeArrowheads="1"/>
          </p:cNvSpPr>
          <p:nvPr/>
        </p:nvSpPr>
        <p:spPr bwMode="auto">
          <a:xfrm>
            <a:off x="2123728" y="1412776"/>
            <a:ext cx="60483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000" dirty="0">
                <a:cs typeface="Arial" charset="0"/>
              </a:rPr>
              <a:t>Available at ceedar.org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36776788"/>
              </p:ext>
            </p:extLst>
          </p:nvPr>
        </p:nvGraphicFramePr>
        <p:xfrm>
          <a:off x="1691680" y="2060848"/>
          <a:ext cx="6994525" cy="36290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4311189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Briefs </a:t>
            </a:r>
            <a:endParaRPr lang="en-US" dirty="0"/>
          </a:p>
        </p:txBody>
      </p:sp>
      <p:sp>
        <p:nvSpPr>
          <p:cNvPr id="3" name="Content Placeholder 2"/>
          <p:cNvSpPr>
            <a:spLocks noGrp="1"/>
          </p:cNvSpPr>
          <p:nvPr>
            <p:ph idx="1"/>
          </p:nvPr>
        </p:nvSpPr>
        <p:spPr/>
        <p:txBody>
          <a:bodyPr/>
          <a:lstStyle/>
          <a:p>
            <a:r>
              <a:rPr lang="en-US" dirty="0" smtClean="0"/>
              <a:t>Recently released</a:t>
            </a:r>
          </a:p>
          <a:p>
            <a:endParaRPr lang="en-US" dirty="0"/>
          </a:p>
          <a:p>
            <a:pPr marL="457200" lvl="1" indent="0">
              <a:buNone/>
            </a:pPr>
            <a:endParaRPr lang="en-US" dirty="0"/>
          </a:p>
        </p:txBody>
      </p:sp>
      <p:pic>
        <p:nvPicPr>
          <p:cNvPr id="5" name="Picture 4" descr="A screenshot of the state policy and practice portrait titled: &quot;Teacher Shortages: Meeting the Demand Without Sacrificing Quality Preparation and Support.&quot;" title="State Policy and Practice Portrai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7769"/>
            <a:ext cx="9144000" cy="4318239"/>
          </a:xfrm>
          <a:prstGeom prst="rect">
            <a:avLst/>
          </a:prstGeom>
        </p:spPr>
      </p:pic>
    </p:spTree>
    <p:extLst>
      <p:ext uri="{BB962C8B-B14F-4D97-AF65-F5344CB8AC3E}">
        <p14:creationId xmlns:p14="http://schemas.microsoft.com/office/powerpoint/2010/main" val="245611073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Upcoming Briefs</a:t>
            </a:r>
            <a:endParaRPr lang="en-US" dirty="0"/>
          </a:p>
        </p:txBody>
      </p:sp>
      <p:sp>
        <p:nvSpPr>
          <p:cNvPr id="3" name="Content Placeholder 2"/>
          <p:cNvSpPr>
            <a:spLocks noGrp="1"/>
          </p:cNvSpPr>
          <p:nvPr>
            <p:ph idx="1"/>
          </p:nvPr>
        </p:nvSpPr>
        <p:spPr/>
        <p:txBody>
          <a:bodyPr/>
          <a:lstStyle/>
          <a:p>
            <a:r>
              <a:rPr lang="en-US" sz="2000" dirty="0"/>
              <a:t>Culturally and Linguistically Diverse (CLD) Students: What Do Educator Preparation Programs Need to Know and Do to Support Their Learning? </a:t>
            </a:r>
            <a:endParaRPr lang="en-US" sz="2000" dirty="0" smtClean="0"/>
          </a:p>
          <a:p>
            <a:r>
              <a:rPr lang="en-US" sz="2000" dirty="0" smtClean="0"/>
              <a:t>Educator Preparation Programs </a:t>
            </a:r>
            <a:r>
              <a:rPr lang="en-US" sz="2000" dirty="0"/>
              <a:t>and Local Partnerships </a:t>
            </a:r>
            <a:endParaRPr lang="en-US" sz="2000" dirty="0" smtClean="0"/>
          </a:p>
          <a:p>
            <a:r>
              <a:rPr lang="en-US" sz="2000" dirty="0"/>
              <a:t>Integrating HLPs and EBPs </a:t>
            </a:r>
            <a:endParaRPr lang="en-US" sz="2000" dirty="0" smtClean="0"/>
          </a:p>
          <a:p>
            <a:r>
              <a:rPr lang="en-US" sz="2000" dirty="0"/>
              <a:t>ESSA Opportunities to Leverage and Continue State CEEDAR Efforts </a:t>
            </a:r>
            <a:endParaRPr lang="en-US" sz="2000" dirty="0" smtClean="0"/>
          </a:p>
          <a:p>
            <a:r>
              <a:rPr lang="en-US" sz="2000" dirty="0"/>
              <a:t>Special Education and General Education Program preparation reform </a:t>
            </a:r>
            <a:endParaRPr lang="en-US" sz="2000" dirty="0" smtClean="0"/>
          </a:p>
          <a:p>
            <a:r>
              <a:rPr lang="en-US" sz="2000" dirty="0"/>
              <a:t>Leadership Preparation Reform-highlight database results and leader preparation work in states </a:t>
            </a:r>
          </a:p>
        </p:txBody>
      </p:sp>
    </p:spTree>
    <p:extLst>
      <p:ext uri="{BB962C8B-B14F-4D97-AF65-F5344CB8AC3E}">
        <p14:creationId xmlns:p14="http://schemas.microsoft.com/office/powerpoint/2010/main" val="40012380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a:ln>
            <a:miter lim="800000"/>
            <a:headEnd/>
            <a:tailEnd/>
          </a:ln>
        </p:spPr>
        <p:txBody>
          <a:bodyPr/>
          <a:lstStyle/>
          <a:p>
            <a:r>
              <a:rPr lang="en-US" dirty="0">
                <a:latin typeface="Arial" charset="0"/>
                <a:ea typeface="ＭＳ Ｐゴシック" charset="0"/>
              </a:rPr>
              <a:t>Webinars</a:t>
            </a:r>
          </a:p>
        </p:txBody>
      </p:sp>
      <p:sp>
        <p:nvSpPr>
          <p:cNvPr id="3" name="Content Placeholder 2"/>
          <p:cNvSpPr>
            <a:spLocks noGrp="1"/>
          </p:cNvSpPr>
          <p:nvPr>
            <p:ph idx="1"/>
          </p:nvPr>
        </p:nvSpPr>
        <p:spPr>
          <a:xfrm>
            <a:off x="2149475" y="1628800"/>
            <a:ext cx="6994525" cy="1324744"/>
          </a:xfrm>
        </p:spPr>
        <p:txBody>
          <a:bodyPr/>
          <a:lstStyle/>
          <a:p>
            <a:pPr marL="0" indent="0">
              <a:buNone/>
              <a:defRPr/>
            </a:pPr>
            <a:r>
              <a:rPr lang="en-US" dirty="0" smtClean="0"/>
              <a:t>Always free, offered bi-monthly, archived on ceedar.org </a:t>
            </a:r>
            <a:endParaRPr lang="en-US" dirty="0"/>
          </a:p>
        </p:txBody>
      </p:sp>
      <p:pic>
        <p:nvPicPr>
          <p:cNvPr id="4" name="Picture 3" descr="A screenshot of the archived webinars on CEEDAR's website." title="Webinars">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696" y="2924944"/>
            <a:ext cx="6840760" cy="3456961"/>
          </a:xfrm>
          <a:prstGeom prst="rect">
            <a:avLst/>
          </a:prstGeom>
        </p:spPr>
      </p:pic>
    </p:spTree>
    <p:extLst>
      <p:ext uri="{BB962C8B-B14F-4D97-AF65-F5344CB8AC3E}">
        <p14:creationId xmlns:p14="http://schemas.microsoft.com/office/powerpoint/2010/main" val="292186692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smtClean="0"/>
              <a:t>Today</a:t>
            </a:r>
            <a:endParaRPr lang="en-US" dirty="0"/>
          </a:p>
        </p:txBody>
      </p:sp>
      <p:sp>
        <p:nvSpPr>
          <p:cNvPr id="9" name="Content Placeholder 8"/>
          <p:cNvSpPr>
            <a:spLocks noGrp="1"/>
          </p:cNvSpPr>
          <p:nvPr>
            <p:ph idx="13"/>
          </p:nvPr>
        </p:nvSpPr>
        <p:spPr/>
        <p:txBody>
          <a:bodyPr/>
          <a:lstStyle/>
          <a:p>
            <a:r>
              <a:rPr lang="en-US" dirty="0" smtClean="0"/>
              <a:t>Provide an overview of the Center’s work and examples of state work</a:t>
            </a:r>
          </a:p>
          <a:p>
            <a:r>
              <a:rPr lang="en-US" dirty="0" smtClean="0"/>
              <a:t>Provide information about the tools and resources we have available</a:t>
            </a:r>
          </a:p>
          <a:p>
            <a:r>
              <a:rPr lang="en-US" dirty="0" smtClean="0"/>
              <a:t>Introduce CEEDAR TED presentations</a:t>
            </a:r>
            <a:endParaRPr lang="en-US" dirty="0"/>
          </a:p>
        </p:txBody>
      </p:sp>
    </p:spTree>
    <p:extLst>
      <p:ext uri="{BB962C8B-B14F-4D97-AF65-F5344CB8AC3E}">
        <p14:creationId xmlns:p14="http://schemas.microsoft.com/office/powerpoint/2010/main" val="10829545"/>
      </p:ext>
    </p:extLst>
  </p:cSld>
  <p:clrMapOvr>
    <a:masterClrMapping/>
  </p:clrMapOvr>
  <p:transition xmlns:p14="http://schemas.microsoft.com/office/powerpoint/2010/mai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a:ln>
            <a:miter lim="800000"/>
            <a:headEnd/>
            <a:tailEnd/>
          </a:ln>
        </p:spPr>
        <p:txBody>
          <a:bodyPr/>
          <a:lstStyle/>
          <a:p>
            <a:r>
              <a:rPr lang="en-US" dirty="0">
                <a:latin typeface="Arial" charset="0"/>
                <a:ea typeface="ＭＳ Ｐゴシック" charset="0"/>
              </a:rPr>
              <a:t>Monthly Newsletter</a:t>
            </a:r>
          </a:p>
        </p:txBody>
      </p:sp>
      <p:sp>
        <p:nvSpPr>
          <p:cNvPr id="3" name="Content Placeholder 2"/>
          <p:cNvSpPr>
            <a:spLocks noGrp="1"/>
          </p:cNvSpPr>
          <p:nvPr>
            <p:ph idx="1"/>
          </p:nvPr>
        </p:nvSpPr>
        <p:spPr/>
        <p:txBody>
          <a:bodyPr/>
          <a:lstStyle/>
          <a:p>
            <a:pPr>
              <a:buFont typeface="Wingdings" pitchFamily="2" charset="2"/>
              <a:buChar char="²"/>
              <a:defRPr/>
            </a:pPr>
            <a:r>
              <a:rPr lang="en-US" dirty="0" smtClean="0"/>
              <a:t>Highlights of Intensive State Work, Tools, Events and more! </a:t>
            </a:r>
            <a:endParaRPr lang="en-US" sz="3600" u="sng" dirty="0"/>
          </a:p>
        </p:txBody>
      </p:sp>
      <p:pic>
        <p:nvPicPr>
          <p:cNvPr id="98308" name="Picture 3" descr="A screenshot of the CEEDAR Newsletter that had a spotlight on Connecticut." title="Connecticut Newsletter"/>
          <p:cNvPicPr>
            <a:picLocks noChangeAspect="1"/>
          </p:cNvPicPr>
          <p:nvPr/>
        </p:nvPicPr>
        <p:blipFill>
          <a:blip r:embed="rId2">
            <a:extLst>
              <a:ext uri="{28A0092B-C50C-407E-A947-70E740481C1C}">
                <a14:useLocalDpi xmlns:a14="http://schemas.microsoft.com/office/drawing/2010/main" val="0"/>
              </a:ext>
            </a:extLst>
          </a:blip>
          <a:srcRect r="6337"/>
          <a:stretch>
            <a:fillRect/>
          </a:stretch>
        </p:blipFill>
        <p:spPr bwMode="auto">
          <a:xfrm>
            <a:off x="899592" y="2708920"/>
            <a:ext cx="241141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7" name="Picture 2" descr="Newsletter titled: &quot;2014 Year in Review.&quot;" title="2014 Year in Review"/>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2780928"/>
            <a:ext cx="25781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screenshot of a CEEDAR newsletter that had a spotlight on Tennessee." title="Tennessee Newslett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6176" y="2708920"/>
            <a:ext cx="2822759" cy="2952328"/>
          </a:xfrm>
          <a:prstGeom prst="rect">
            <a:avLst/>
          </a:prstGeom>
        </p:spPr>
      </p:pic>
    </p:spTree>
    <p:extLst>
      <p:ext uri="{BB962C8B-B14F-4D97-AF65-F5344CB8AC3E}">
        <p14:creationId xmlns:p14="http://schemas.microsoft.com/office/powerpoint/2010/main" val="113911472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Conversation starters</a:t>
            </a:r>
            <a:endParaRPr lang="en-US" dirty="0"/>
          </a:p>
        </p:txBody>
      </p:sp>
      <p:sp>
        <p:nvSpPr>
          <p:cNvPr id="3" name="Content Placeholder 2"/>
          <p:cNvSpPr>
            <a:spLocks noGrp="1"/>
          </p:cNvSpPr>
          <p:nvPr>
            <p:ph idx="1"/>
          </p:nvPr>
        </p:nvSpPr>
        <p:spPr/>
        <p:txBody>
          <a:bodyPr/>
          <a:lstStyle/>
          <a:p>
            <a:r>
              <a:rPr lang="en-US" dirty="0" smtClean="0"/>
              <a:t>What information from today’s presentation piqued your interest?</a:t>
            </a:r>
          </a:p>
          <a:p>
            <a:r>
              <a:rPr lang="en-US" dirty="0" smtClean="0"/>
              <a:t>What information would be helpful to you in improving your preparation programs in special education, general education, and leadership?</a:t>
            </a:r>
          </a:p>
          <a:p>
            <a:r>
              <a:rPr lang="en-US" dirty="0" smtClean="0"/>
              <a:t>What additional questions do you have?</a:t>
            </a:r>
            <a:endParaRPr lang="en-US" dirty="0"/>
          </a:p>
        </p:txBody>
      </p:sp>
    </p:spTree>
    <p:extLst>
      <p:ext uri="{BB962C8B-B14F-4D97-AF65-F5344CB8AC3E}">
        <p14:creationId xmlns:p14="http://schemas.microsoft.com/office/powerpoint/2010/main" val="1499175076"/>
      </p:ext>
    </p:extLst>
  </p:cSld>
  <p:clrMapOvr>
    <a:masterClrMapping/>
  </p:clrMapOvr>
  <p:transition xmlns:p14="http://schemas.microsoft.com/office/powerpoint/2010/mai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p:cNvSpPr>
            <a:spLocks noGrp="1"/>
          </p:cNvSpPr>
          <p:nvPr>
            <p:ph type="title"/>
          </p:nvPr>
        </p:nvSpPr>
        <p:spPr>
          <a:ln>
            <a:miter lim="800000"/>
            <a:headEnd/>
            <a:tailEnd/>
          </a:ln>
        </p:spPr>
        <p:txBody>
          <a:bodyPr/>
          <a:lstStyle/>
          <a:p>
            <a:r>
              <a:rPr lang="en-US" sz="3600" dirty="0">
                <a:latin typeface="Arial" charset="0"/>
                <a:ea typeface="ＭＳ Ｐゴシック" charset="0"/>
              </a:rPr>
              <a:t>Disclaimer</a:t>
            </a:r>
          </a:p>
        </p:txBody>
      </p:sp>
      <p:sp>
        <p:nvSpPr>
          <p:cNvPr id="125955" name="TextBox 2"/>
          <p:cNvSpPr txBox="1">
            <a:spLocks noChangeArrowheads="1"/>
          </p:cNvSpPr>
          <p:nvPr/>
        </p:nvSpPr>
        <p:spPr bwMode="auto">
          <a:xfrm>
            <a:off x="1581150" y="1628775"/>
            <a:ext cx="7272338"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chemeClr val="tx2"/>
                </a:solidFill>
                <a:cs typeface="Arial" charset="0"/>
              </a:rPr>
              <a:t>The contents of this webinar were developed under a cooperative agreement from the U.S. Department of Education, H325A120003. However, those contents do not necessarily</a:t>
            </a:r>
          </a:p>
          <a:p>
            <a:pPr eaLnBrk="1" hangingPunct="1"/>
            <a:r>
              <a:rPr lang="en-US" sz="1800" dirty="0">
                <a:solidFill>
                  <a:schemeClr val="tx2"/>
                </a:solidFill>
                <a:cs typeface="Arial" charset="0"/>
              </a:rPr>
              <a:t>represent the policy of the U.S. Department of Education, and you should not assume endorsement by the Federal government.</a:t>
            </a:r>
          </a:p>
        </p:txBody>
      </p:sp>
      <p:sp>
        <p:nvSpPr>
          <p:cNvPr id="3" name="Content Placeholder 2"/>
          <p:cNvSpPr>
            <a:spLocks noGrp="1"/>
          </p:cNvSpPr>
          <p:nvPr>
            <p:ph idx="1"/>
          </p:nvPr>
        </p:nvSpPr>
        <p:spPr/>
        <p:txBody>
          <a:bodyPr/>
          <a:lstStyle/>
          <a:p>
            <a:pPr marL="0" indent="0">
              <a:buFont typeface="Wingdings" pitchFamily="2" charset="2"/>
              <a:buNone/>
              <a:defRPr/>
            </a:pPr>
            <a:endParaRPr lang="en-US" dirty="0" smtClean="0"/>
          </a:p>
          <a:p>
            <a:pPr marL="0" indent="0">
              <a:buFont typeface="Wingdings" pitchFamily="2" charset="2"/>
              <a:buNone/>
              <a:defRPr/>
            </a:pPr>
            <a:endParaRPr lang="en-US" dirty="0"/>
          </a:p>
        </p:txBody>
      </p:sp>
    </p:spTree>
    <p:extLst>
      <p:ext uri="{BB962C8B-B14F-4D97-AF65-F5344CB8AC3E}">
        <p14:creationId xmlns:p14="http://schemas.microsoft.com/office/powerpoint/2010/main" val="97916243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ln>
            <a:miter lim="800000"/>
            <a:headEnd/>
            <a:tailEnd/>
          </a:ln>
        </p:spPr>
        <p:txBody>
          <a:bodyPr/>
          <a:lstStyle/>
          <a:p>
            <a:r>
              <a:rPr lang="en-US" altLang="en-US" dirty="0" smtClean="0"/>
              <a:t>CEEDAR’s Mission</a:t>
            </a:r>
          </a:p>
        </p:txBody>
      </p:sp>
      <p:sp>
        <p:nvSpPr>
          <p:cNvPr id="3" name="Content Placeholder 2"/>
          <p:cNvSpPr>
            <a:spLocks noGrp="1"/>
          </p:cNvSpPr>
          <p:nvPr>
            <p:ph idx="1"/>
          </p:nvPr>
        </p:nvSpPr>
        <p:spPr>
          <a:xfrm>
            <a:off x="1691680" y="1628800"/>
            <a:ext cx="7180263" cy="4321175"/>
          </a:xfrm>
        </p:spPr>
        <p:txBody>
          <a:bodyPr/>
          <a:lstStyle/>
          <a:p>
            <a:pPr>
              <a:defRPr/>
            </a:pPr>
            <a:r>
              <a:rPr lang="en-US" sz="3000" dirty="0"/>
              <a:t>To create </a:t>
            </a:r>
            <a:r>
              <a:rPr lang="en-US" sz="3000" b="1" i="1" dirty="0"/>
              <a:t>aligned</a:t>
            </a:r>
            <a:r>
              <a:rPr lang="en-US" sz="3000" dirty="0"/>
              <a:t> professional learning systems that provide teachers and leaders effective </a:t>
            </a:r>
            <a:r>
              <a:rPr lang="en-US" sz="3000" b="1" i="1" dirty="0"/>
              <a:t>opportunities to learn </a:t>
            </a:r>
            <a:r>
              <a:rPr lang="en-US" sz="3000" dirty="0">
                <a:solidFill>
                  <a:schemeClr val="tx2"/>
                </a:solidFill>
              </a:rPr>
              <a:t>how to improve </a:t>
            </a:r>
            <a:r>
              <a:rPr lang="en-US" sz="3000" dirty="0" smtClean="0">
                <a:solidFill>
                  <a:schemeClr val="tx2"/>
                </a:solidFill>
              </a:rPr>
              <a:t>and support </a:t>
            </a:r>
            <a:r>
              <a:rPr lang="en-US" sz="3000" dirty="0" smtClean="0"/>
              <a:t>core </a:t>
            </a:r>
            <a:r>
              <a:rPr lang="en-US" sz="3000" dirty="0"/>
              <a:t>and specialized instruction </a:t>
            </a:r>
            <a:r>
              <a:rPr lang="en-US" sz="3000" dirty="0">
                <a:solidFill>
                  <a:srgbClr val="0362B1"/>
                </a:solidFill>
              </a:rPr>
              <a:t>in inclusive settings that enable </a:t>
            </a:r>
            <a:r>
              <a:rPr lang="en-US" sz="3000" dirty="0"/>
              <a:t>students with disabilities </a:t>
            </a:r>
            <a:r>
              <a:rPr lang="en-US" sz="3000" dirty="0">
                <a:solidFill>
                  <a:srgbClr val="0362B1"/>
                </a:solidFill>
              </a:rPr>
              <a:t>to achieve </a:t>
            </a:r>
            <a:r>
              <a:rPr lang="en-US" sz="3000" dirty="0"/>
              <a:t>college and career </a:t>
            </a:r>
            <a:r>
              <a:rPr lang="en-US" sz="3000" dirty="0" smtClean="0"/>
              <a:t>readiness </a:t>
            </a:r>
            <a:r>
              <a:rPr lang="en-US" sz="3000" dirty="0"/>
              <a:t>standards</a:t>
            </a:r>
          </a:p>
        </p:txBody>
      </p:sp>
    </p:spTree>
    <p:extLst>
      <p:ext uri="{BB962C8B-B14F-4D97-AF65-F5344CB8AC3E}">
        <p14:creationId xmlns:p14="http://schemas.microsoft.com/office/powerpoint/2010/main" val="2208472271"/>
      </p:ext>
    </p:extLst>
  </p:cSld>
  <p:clrMapOvr>
    <a:masterClrMapping/>
  </p:clrMapOvr>
  <p:transition xmlns:p14="http://schemas.microsoft.com/office/powerpoint/2010/main" spd="slow" advTm="12257"/>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a:xfrm>
            <a:off x="1619673" y="188641"/>
            <a:ext cx="6912768" cy="936104"/>
          </a:xfrm>
          <a:ln>
            <a:miter lim="800000"/>
            <a:headEnd/>
            <a:tailEnd/>
          </a:ln>
        </p:spPr>
        <p:txBody>
          <a:bodyPr/>
          <a:lstStyle/>
          <a:p>
            <a:r>
              <a:rPr lang="en-US" dirty="0" smtClean="0">
                <a:latin typeface="Arial" charset="0"/>
                <a:ea typeface="ＭＳ Ｐゴシック" charset="0"/>
              </a:rPr>
              <a:t>Our Approach</a:t>
            </a:r>
            <a:endParaRPr lang="en-US" dirty="0">
              <a:latin typeface="Arial" charset="0"/>
              <a:ea typeface="ＭＳ Ｐゴシック" charset="0"/>
            </a:endParaRPr>
          </a:p>
        </p:txBody>
      </p:sp>
      <p:pic>
        <p:nvPicPr>
          <p:cNvPr id="2" name="Picture 1" descr="A graphic of the CEEDAR model which shows that professional learning systems, standard and licensure/certification, aligned reform efforts, and program evaluation leads to opportunities to learn for teachers and leaders, which leads to highly effective teachers and leaders, which leads to improved outcomes for students with disabilities." title="CEEDAR Mode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9752" y="1196752"/>
            <a:ext cx="5661248" cy="5661248"/>
          </a:xfrm>
          <a:prstGeom prst="rect">
            <a:avLst/>
          </a:prstGeom>
        </p:spPr>
      </p:pic>
      <p:sp>
        <p:nvSpPr>
          <p:cNvPr id="12" name="TextBox 11"/>
          <p:cNvSpPr txBox="1"/>
          <p:nvPr/>
        </p:nvSpPr>
        <p:spPr>
          <a:xfrm>
            <a:off x="8932333" y="60960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59240382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1692275" y="274638"/>
            <a:ext cx="6994525" cy="1336675"/>
          </a:xfrm>
          <a:ln>
            <a:miter lim="800000"/>
            <a:headEnd/>
            <a:tailEnd/>
          </a:ln>
        </p:spPr>
        <p:txBody>
          <a:bodyPr/>
          <a:lstStyle/>
          <a:p>
            <a:r>
              <a:rPr lang="en-US" dirty="0" smtClean="0">
                <a:latin typeface="Arial" charset="0"/>
                <a:ea typeface="ＭＳ Ｐゴシック" charset="0"/>
              </a:rPr>
              <a:t>Fundamentals of Our Approach</a:t>
            </a:r>
            <a:endParaRPr lang="en-US" dirty="0">
              <a:latin typeface="Arial" charset="0"/>
              <a:ea typeface="ＭＳ Ｐゴシック" charset="0"/>
            </a:endParaRPr>
          </a:p>
        </p:txBody>
      </p:sp>
      <p:sp>
        <p:nvSpPr>
          <p:cNvPr id="3" name="Content Placeholder 2"/>
          <p:cNvSpPr>
            <a:spLocks noGrp="1"/>
          </p:cNvSpPr>
          <p:nvPr>
            <p:ph idx="1"/>
          </p:nvPr>
        </p:nvSpPr>
        <p:spPr>
          <a:xfrm>
            <a:off x="1475656" y="1844824"/>
            <a:ext cx="3239765" cy="3937000"/>
          </a:xfrm>
        </p:spPr>
        <p:txBody>
          <a:bodyPr/>
          <a:lstStyle/>
          <a:p>
            <a:pPr>
              <a:lnSpc>
                <a:spcPct val="110000"/>
              </a:lnSpc>
              <a:buFont typeface="Wingdings" pitchFamily="2" charset="2"/>
              <a:buChar char="²"/>
              <a:defRPr/>
            </a:pPr>
            <a:r>
              <a:rPr lang="en-US" sz="2400" dirty="0">
                <a:solidFill>
                  <a:schemeClr val="tx1"/>
                </a:solidFill>
              </a:rPr>
              <a:t>F</a:t>
            </a:r>
            <a:r>
              <a:rPr lang="en-US" sz="2400" dirty="0" smtClean="0">
                <a:solidFill>
                  <a:schemeClr val="tx1"/>
                </a:solidFill>
              </a:rPr>
              <a:t>acilitate collaborative </a:t>
            </a:r>
            <a:r>
              <a:rPr lang="en-US" sz="2400" dirty="0">
                <a:solidFill>
                  <a:schemeClr val="tx1"/>
                </a:solidFill>
              </a:rPr>
              <a:t>relationships among SEAs, </a:t>
            </a:r>
            <a:r>
              <a:rPr lang="en-US" sz="2400" dirty="0" smtClean="0">
                <a:solidFill>
                  <a:schemeClr val="tx1"/>
                </a:solidFill>
              </a:rPr>
              <a:t>IHEs (and other training programs), and </a:t>
            </a:r>
            <a:r>
              <a:rPr lang="en-US" sz="2400" dirty="0">
                <a:solidFill>
                  <a:schemeClr val="tx1"/>
                </a:solidFill>
              </a:rPr>
              <a:t>LEAs </a:t>
            </a:r>
            <a:r>
              <a:rPr lang="en-US" sz="2400" dirty="0" smtClean="0">
                <a:solidFill>
                  <a:schemeClr val="tx1"/>
                </a:solidFill>
              </a:rPr>
              <a:t>to</a:t>
            </a:r>
            <a:r>
              <a:rPr lang="en-US" sz="2400" dirty="0">
                <a:solidFill>
                  <a:schemeClr val="tx1"/>
                </a:solidFill>
              </a:rPr>
              <a:t>: </a:t>
            </a:r>
          </a:p>
          <a:p>
            <a:pPr>
              <a:lnSpc>
                <a:spcPct val="110000"/>
              </a:lnSpc>
              <a:buFont typeface="Wingdings" pitchFamily="2" charset="2"/>
              <a:buChar char="²"/>
              <a:defRPr/>
            </a:pPr>
            <a:endParaRPr lang="en-US" sz="500" dirty="0">
              <a:solidFill>
                <a:schemeClr val="tx1"/>
              </a:solidFill>
            </a:endParaRPr>
          </a:p>
        </p:txBody>
      </p:sp>
      <p:pic>
        <p:nvPicPr>
          <p:cNvPr id="24579" name="Picture 1" descr="Reform teacher and leadership preparation programs to embed evidence-based practices. Revise licensure standards to align with reforms in teacher and leader preparation. Refine personnel evaluation systems in teacher and leader preparation programs. Realign policy structures and professional learning systems. Rethink education." title="Re- fundamental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844824"/>
            <a:ext cx="4175819" cy="393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659411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a:ln>
            <a:miter lim="800000"/>
            <a:headEnd/>
            <a:tailEnd/>
          </a:ln>
        </p:spPr>
        <p:txBody>
          <a:bodyPr/>
          <a:lstStyle/>
          <a:p>
            <a:r>
              <a:rPr lang="en-US" altLang="en-US" dirty="0"/>
              <a:t>State Leadership Teams</a:t>
            </a:r>
          </a:p>
        </p:txBody>
      </p:sp>
      <p:pic>
        <p:nvPicPr>
          <p:cNvPr id="35842" name="Content Placeholder 3" descr="State leadership team with arrows towards educator reform subcommittee and licensure, program approval/evaluation subcommittee. And there is a doube-sided arrow between educator reform subcommittee and licensure, program approval/evaluation subcommittee." title="Leadership team graphic"/>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2843213" y="1700213"/>
            <a:ext cx="4160837" cy="4211637"/>
          </a:xfrm>
        </p:spPr>
      </p:pic>
    </p:spTree>
    <p:extLst>
      <p:ext uri="{BB962C8B-B14F-4D97-AF65-F5344CB8AC3E}">
        <p14:creationId xmlns:p14="http://schemas.microsoft.com/office/powerpoint/2010/main" val="61737590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Assumptions</a:t>
            </a:r>
            <a:endParaRPr lang="en-US" dirty="0"/>
          </a:p>
        </p:txBody>
      </p:sp>
      <p:graphicFrame>
        <p:nvGraphicFramePr>
          <p:cNvPr id="7" name="Content Placeholder 6" descr="A wheel with arrows going around it with 5 slices of the wheel titled: Change through collaboration, powerful strategies, effective learning opportunities, sustained learning opportunities, and supportive policies." title="Assumptions"/>
          <p:cNvGraphicFramePr>
            <a:graphicFrameLocks noGrp="1"/>
          </p:cNvGraphicFramePr>
          <p:nvPr>
            <p:ph idx="1"/>
            <p:extLst>
              <p:ext uri="{D42A27DB-BD31-4B8C-83A1-F6EECF244321}">
                <p14:modId xmlns:p14="http://schemas.microsoft.com/office/powerpoint/2010/main" val="1988938269"/>
              </p:ext>
            </p:extLst>
          </p:nvPr>
        </p:nvGraphicFramePr>
        <p:xfrm>
          <a:off x="1259632" y="1772816"/>
          <a:ext cx="7704856" cy="46805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356266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heme/theme1.xml><?xml version="1.0" encoding="utf-8"?>
<a:theme xmlns:a="http://schemas.openxmlformats.org/drawingml/2006/main" name="Diseño predeterminado">
  <a:themeElements>
    <a:clrScheme name="Custom 2">
      <a:dk1>
        <a:srgbClr val="0367B3"/>
      </a:dk1>
      <a:lt1>
        <a:srgbClr val="FFFFFF"/>
      </a:lt1>
      <a:dk2>
        <a:srgbClr val="0362B1"/>
      </a:dk2>
      <a:lt2>
        <a:srgbClr val="808080"/>
      </a:lt2>
      <a:accent1>
        <a:srgbClr val="BBE0E3"/>
      </a:accent1>
      <a:accent2>
        <a:srgbClr val="0066B2"/>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18420</TotalTime>
  <Words>1732</Words>
  <Application>Microsoft Macintosh PowerPoint</Application>
  <PresentationFormat>On-screen Show (4:3)</PresentationFormat>
  <Paragraphs>269</Paragraphs>
  <Slides>42</Slides>
  <Notes>24</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Diseño predeterminado</vt:lpstr>
      <vt:lpstr>PowerPoint Presentation</vt:lpstr>
      <vt:lpstr>CEEDAR Center</vt:lpstr>
      <vt:lpstr>CEEDAR Center </vt:lpstr>
      <vt:lpstr>Today</vt:lpstr>
      <vt:lpstr>CEEDAR’s Mission</vt:lpstr>
      <vt:lpstr>Our Approach</vt:lpstr>
      <vt:lpstr>Fundamentals of Our Approach</vt:lpstr>
      <vt:lpstr>State Leadership Teams</vt:lpstr>
      <vt:lpstr>Key Assumptions</vt:lpstr>
      <vt:lpstr>Intensive State Partners</vt:lpstr>
      <vt:lpstr>The Three reform areas</vt:lpstr>
      <vt:lpstr>Standards &amp; Licensure </vt:lpstr>
      <vt:lpstr>Examples of State Work</vt:lpstr>
      <vt:lpstr>Program Evaluation &amp; Approval </vt:lpstr>
      <vt:lpstr>Examples of State Work</vt:lpstr>
      <vt:lpstr>Examples of State Work</vt:lpstr>
      <vt:lpstr>Examples of State Work</vt:lpstr>
      <vt:lpstr>Strand Presentation </vt:lpstr>
      <vt:lpstr>CEEDAR Policy Tools</vt:lpstr>
      <vt:lpstr>CEEDAR Policy Map</vt:lpstr>
      <vt:lpstr>Program Reform</vt:lpstr>
      <vt:lpstr>Georgia Example</vt:lpstr>
      <vt:lpstr>Michigan Example</vt:lpstr>
      <vt:lpstr>Connecticut Example</vt:lpstr>
      <vt:lpstr>Ohio Example</vt:lpstr>
      <vt:lpstr>Preparation Tools </vt:lpstr>
      <vt:lpstr>Innovation Configurations</vt:lpstr>
      <vt:lpstr>Evidence-Based Reading Instruction for Adolescents</vt:lpstr>
      <vt:lpstr>Course Enhancement Modules </vt:lpstr>
      <vt:lpstr>Reading</vt:lpstr>
      <vt:lpstr>Reports </vt:lpstr>
      <vt:lpstr>High Leverage Practices</vt:lpstr>
      <vt:lpstr>Practice-Based Preparation </vt:lpstr>
      <vt:lpstr>Strand Presentations </vt:lpstr>
      <vt:lpstr>Other Presentations</vt:lpstr>
      <vt:lpstr>Other Products Available</vt:lpstr>
      <vt:lpstr>Briefs </vt:lpstr>
      <vt:lpstr>Upcoming Briefs</vt:lpstr>
      <vt:lpstr>Webinars</vt:lpstr>
      <vt:lpstr>Monthly Newsletter</vt:lpstr>
      <vt:lpstr>Conversation starters</vt:lpstr>
      <vt:lpstr>Disclaimer</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Luke Markley</cp:lastModifiedBy>
  <cp:revision>1101</cp:revision>
  <cp:lastPrinted>2014-01-30T20:45:51Z</cp:lastPrinted>
  <dcterms:created xsi:type="dcterms:W3CDTF">2010-05-23T14:28:12Z</dcterms:created>
  <dcterms:modified xsi:type="dcterms:W3CDTF">2017-01-13T18:24:30Z</dcterms:modified>
</cp:coreProperties>
</file>