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56" r:id="rId2"/>
    <p:sldId id="300" r:id="rId3"/>
    <p:sldId id="301" r:id="rId4"/>
    <p:sldId id="302" r:id="rId5"/>
    <p:sldId id="305" r:id="rId6"/>
    <p:sldId id="306" r:id="rId7"/>
    <p:sldId id="307" r:id="rId8"/>
    <p:sldId id="309" r:id="rId9"/>
    <p:sldId id="310" r:id="rId10"/>
    <p:sldId id="314" r:id="rId11"/>
    <p:sldId id="317" r:id="rId12"/>
    <p:sldId id="318" r:id="rId13"/>
    <p:sldId id="319" r:id="rId14"/>
    <p:sldId id="320" r:id="rId15"/>
    <p:sldId id="304" r:id="rId16"/>
    <p:sldId id="308" r:id="rId17"/>
    <p:sldId id="311" r:id="rId18"/>
    <p:sldId id="303" r:id="rId19"/>
    <p:sldId id="313" r:id="rId20"/>
    <p:sldId id="315" r:id="rId21"/>
    <p:sldId id="316" r:id="rId22"/>
    <p:sldId id="321" r:id="rId23"/>
    <p:sldId id="324" r:id="rId24"/>
    <p:sldId id="297" r:id="rId25"/>
    <p:sldId id="322" r:id="rId26"/>
    <p:sldId id="323" r:id="rId27"/>
    <p:sldId id="298" r:id="rId28"/>
  </p:sldIdLst>
  <p:sldSz cx="9144000" cy="6858000" type="screen4x3"/>
  <p:notesSz cx="6858000" cy="9144000"/>
  <p:defaultTextStyle>
    <a:defPPr>
      <a:defRPr lang="es-E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ownell,Mary T" initials="BT"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1D7FF"/>
    <a:srgbClr val="C5E3FF"/>
    <a:srgbClr val="0061AF"/>
    <a:srgbClr val="422C16"/>
    <a:srgbClr val="0C788E"/>
    <a:srgbClr val="025198"/>
    <a:srgbClr val="000099"/>
    <a:srgbClr val="1C1C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1" d="100"/>
          <a:sy n="71" d="100"/>
        </p:scale>
        <p:origin x="-2048" y="-120"/>
      </p:cViewPr>
      <p:guideLst>
        <p:guide orient="horz" pos="2160"/>
        <p:guide pos="2880"/>
      </p:guideLst>
    </p:cSldViewPr>
  </p:slideViewPr>
  <p:outlineViewPr>
    <p:cViewPr>
      <p:scale>
        <a:sx n="33" d="100"/>
        <a:sy n="33" d="100"/>
      </p:scale>
      <p:origin x="0" y="-3792"/>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interSettings" Target="printerSettings/printerSettings1.bin"/><Relationship Id="rId31" Type="http://schemas.openxmlformats.org/officeDocument/2006/relationships/commentAuthors" Target="commentAuthors.xml"/><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6-07-11T00:42:18.941" idx="1">
    <p:pos x="10" y="10"/>
    <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smtClean="0">
                <a:latin typeface="Arial" charset="0"/>
                <a:ea typeface="ＭＳ Ｐゴシック" charset="0"/>
                <a:cs typeface="ＭＳ Ｐゴシック"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fld id="{B360FB19-2D94-4F37-877B-3639FA163D85}" type="datetimeFigureOut">
              <a:rPr lang="en-US" altLang="en-US"/>
              <a:pPr/>
              <a:t>1/18/17</a:t>
            </a:fld>
            <a:endParaRPr lang="en-US"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smtClean="0">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AB20E6F4-EA3D-4FBF-9B1D-C214EA1624FE}" type="slidenum">
              <a:rPr lang="en-US" altLang="en-US"/>
              <a:pPr/>
              <a:t>‹#›</a:t>
            </a:fld>
            <a:endParaRPr lang="en-US" altLang="en-US"/>
          </a:p>
        </p:txBody>
      </p:sp>
    </p:spTree>
    <p:extLst>
      <p:ext uri="{BB962C8B-B14F-4D97-AF65-F5344CB8AC3E}">
        <p14:creationId xmlns:p14="http://schemas.microsoft.com/office/powerpoint/2010/main" val="1221921789"/>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Accounts for a sizeable portion of the variance in expert performance, anywhere from about 20 to 30 percent. Of course, there are other things that matter, such as individual cognitive processes and personality variables that enable one to learn more effectively from practice (e.g., working memory, attention, motivation, etc.)</a:t>
            </a:r>
          </a:p>
          <a:p>
            <a:r>
              <a:rPr lang="en-US" altLang="en-US" smtClean="0"/>
              <a:t>Image from http://progressions.prssa.org/index.php/2013/09/30/expertise-becoming-an-ethical-expert/</a:t>
            </a:r>
          </a:p>
          <a:p>
            <a:endParaRPr lang="en-US" altLang="en-US" smtClean="0"/>
          </a:p>
        </p:txBody>
      </p:sp>
      <p:sp>
        <p:nvSpPr>
          <p:cNvPr id="174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B0FE0A0-4ADA-4F3C-899E-9BC3C9526054}" type="slidenum">
              <a:rPr lang="en-US" altLang="en-US" sz="1200"/>
              <a:pPr/>
              <a:t>3</a:t>
            </a:fld>
            <a:endParaRPr lang="en-US" altLang="en-US" sz="1200"/>
          </a:p>
        </p:txBody>
      </p:sp>
    </p:spTree>
    <p:extLst>
      <p:ext uri="{BB962C8B-B14F-4D97-AF65-F5344CB8AC3E}">
        <p14:creationId xmlns:p14="http://schemas.microsoft.com/office/powerpoint/2010/main" val="22823408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One is that practices can be learned. They can be broken down into their subskills and taught to a novice</a:t>
            </a:r>
          </a:p>
        </p:txBody>
      </p:sp>
      <p:sp>
        <p:nvSpPr>
          <p:cNvPr id="358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C5042AB-AE80-4901-A7A3-80A71248ED3E}" type="slidenum">
              <a:rPr lang="en-US" altLang="en-US" sz="1200"/>
              <a:pPr/>
              <a:t>12</a:t>
            </a:fld>
            <a:endParaRPr lang="en-US" altLang="en-US" sz="1200"/>
          </a:p>
        </p:txBody>
      </p:sp>
    </p:spTree>
    <p:extLst>
      <p:ext uri="{BB962C8B-B14F-4D97-AF65-F5344CB8AC3E}">
        <p14:creationId xmlns:p14="http://schemas.microsoft.com/office/powerpoint/2010/main" val="19163590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However, they can only be acquired when novices have multiple opportunities to practice that include such learning supports as coaching and feedback. </a:t>
            </a:r>
          </a:p>
        </p:txBody>
      </p:sp>
      <p:sp>
        <p:nvSpPr>
          <p:cNvPr id="389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2CEA952-1FBD-4DFC-8DB3-592E72902049}" type="slidenum">
              <a:rPr lang="en-US" altLang="en-US" sz="1200"/>
              <a:pPr/>
              <a:t>14</a:t>
            </a:fld>
            <a:endParaRPr lang="en-US" altLang="en-US" sz="1200"/>
          </a:p>
        </p:txBody>
      </p:sp>
    </p:spTree>
    <p:extLst>
      <p:ext uri="{BB962C8B-B14F-4D97-AF65-F5344CB8AC3E}">
        <p14:creationId xmlns:p14="http://schemas.microsoft.com/office/powerpoint/2010/main" val="13221606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However, there are some challenges in preparing novices to be Advanced Beginners</a:t>
            </a:r>
          </a:p>
          <a:p>
            <a:endParaRPr lang="en-US" altLang="en-US" smtClean="0"/>
          </a:p>
          <a:p>
            <a:r>
              <a:rPr lang="en-US" altLang="en-US" smtClean="0"/>
              <a:t>Source for image: https://www.linkedin.com/pulse/20141028151652-131400631-we-need-challenges-in-our-lives</a:t>
            </a:r>
          </a:p>
        </p:txBody>
      </p:sp>
      <p:sp>
        <p:nvSpPr>
          <p:cNvPr id="409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5F7F364-9C4F-4B5A-A7F8-84A76B765491}" type="slidenum">
              <a:rPr lang="en-US" altLang="en-US" sz="1200"/>
              <a:pPr/>
              <a:t>15</a:t>
            </a:fld>
            <a:endParaRPr lang="en-US" altLang="en-US" sz="1200"/>
          </a:p>
        </p:txBody>
      </p:sp>
    </p:spTree>
    <p:extLst>
      <p:ext uri="{BB962C8B-B14F-4D97-AF65-F5344CB8AC3E}">
        <p14:creationId xmlns:p14="http://schemas.microsoft.com/office/powerpoint/2010/main" val="9447315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The time to develop teachers through traditional or nontraditional programs is relatively short, and this is particularly true for truncated programs that many teachers often participate in. </a:t>
            </a:r>
          </a:p>
          <a:p>
            <a:endParaRPr lang="en-US" altLang="en-US" smtClean="0"/>
          </a:p>
          <a:p>
            <a:r>
              <a:rPr lang="en-US" altLang="en-US" smtClean="0"/>
              <a:t>Source for image: https://www.linkedin.com/pulse/2014</a:t>
            </a:r>
          </a:p>
          <a:p>
            <a:endParaRPr lang="en-US" altLang="en-US" smtClean="0"/>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F060C96-C121-4D04-B9C1-B9FE7773E8FD}" type="slidenum">
              <a:rPr lang="en-US" altLang="en-US" sz="1200"/>
              <a:pPr/>
              <a:t>16</a:t>
            </a:fld>
            <a:endParaRPr lang="en-US" altLang="en-US" sz="1200"/>
          </a:p>
        </p:txBody>
      </p:sp>
    </p:spTree>
    <p:extLst>
      <p:ext uri="{BB962C8B-B14F-4D97-AF65-F5344CB8AC3E}">
        <p14:creationId xmlns:p14="http://schemas.microsoft.com/office/powerpoint/2010/main" val="35571937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Preparation programs are heavily based in coursework. The program does not have jurisdiction over what is happening in the field in many cases, unless they have been able to establish a strong partnership where they have collaboratively agreed to focus on certain aspects of practice. Even when programs are largely field based, the number of excellent mentors who can demonstrate high leverage practices and evidence based practices in action and be effective in mentoring is questionable. University budgets rely on coursework and numbers of students in those courses, so this fact must be taken into consideration. </a:t>
            </a:r>
          </a:p>
          <a:p>
            <a:endParaRPr lang="en-US" altLang="en-US" smtClean="0"/>
          </a:p>
          <a:p>
            <a:r>
              <a:rPr lang="en-US" altLang="en-US" smtClean="0"/>
              <a:t>Source for image</a:t>
            </a:r>
          </a:p>
          <a:p>
            <a:endParaRPr lang="en-US" altLang="en-US" smtClean="0"/>
          </a:p>
          <a:p>
            <a:r>
              <a:rPr lang="en-US" altLang="en-US" smtClean="0"/>
              <a:t>\https://www.romancatholicman.com/</a:t>
            </a:r>
          </a:p>
        </p:txBody>
      </p:sp>
      <p:sp>
        <p:nvSpPr>
          <p:cNvPr id="450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2752411-598B-4B4C-914E-94EB059F1B1B}" type="slidenum">
              <a:rPr lang="en-US" altLang="en-US" sz="1200"/>
              <a:pPr/>
              <a:t>17</a:t>
            </a:fld>
            <a:endParaRPr lang="en-US" altLang="en-US" sz="1200"/>
          </a:p>
        </p:txBody>
      </p:sp>
    </p:spTree>
    <p:extLst>
      <p:ext uri="{BB962C8B-B14F-4D97-AF65-F5344CB8AC3E}">
        <p14:creationId xmlns:p14="http://schemas.microsoft.com/office/powerpoint/2010/main" val="39003571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 See image at http://epi-thinking.org/HETROGENEITY.html</a:t>
            </a:r>
          </a:p>
          <a:p>
            <a:endParaRPr lang="en-US" altLang="en-US" smtClean="0"/>
          </a:p>
          <a:p>
            <a:r>
              <a:rPr lang="en-US" altLang="en-US" smtClean="0"/>
              <a:t>This is especially true in teacher education where we have not agreed upon key content and critical practices that all teachers should know, particularly in special education where we want teachers to know how to do a little bit of everything just in case they end up in a context other than what they learned to teach in. However, this is fallacious thinking – they end up really learning how to do very little. Instead, they end up memorizing a lot of information rather than learning to practice some select strategies. We end up violating what we know about the development of advanced beginners. </a:t>
            </a:r>
          </a:p>
        </p:txBody>
      </p:sp>
      <p:sp>
        <p:nvSpPr>
          <p:cNvPr id="471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BB3ADAF-4050-4826-BE29-8F6CA70ED47B}" type="slidenum">
              <a:rPr lang="en-US" altLang="en-US" sz="1200"/>
              <a:pPr/>
              <a:t>18</a:t>
            </a:fld>
            <a:endParaRPr lang="en-US" altLang="en-US" sz="1200"/>
          </a:p>
        </p:txBody>
      </p:sp>
    </p:spTree>
    <p:extLst>
      <p:ext uri="{BB962C8B-B14F-4D97-AF65-F5344CB8AC3E}">
        <p14:creationId xmlns:p14="http://schemas.microsoft.com/office/powerpoint/2010/main" val="31539444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Will require that we think carefully about what we are trying to accomplish, the sequence of opportunities we have in our programs to help our candidates learn to practice, and the individual qualities of those programs.</a:t>
            </a:r>
          </a:p>
          <a:p>
            <a:endParaRPr lang="en-US" altLang="en-US" smtClean="0"/>
          </a:p>
          <a:p>
            <a:r>
              <a:rPr lang="en-US" altLang="en-US" smtClean="0"/>
              <a:t>Image from http://www.calsoapsb.org/avanzando-juntosmoving-forward-together/</a:t>
            </a:r>
          </a:p>
        </p:txBody>
      </p:sp>
      <p:sp>
        <p:nvSpPr>
          <p:cNvPr id="491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9D8C77E-E532-44A8-85C0-BF2A115EE8B2}" type="slidenum">
              <a:rPr lang="en-US" altLang="en-US" sz="1200"/>
              <a:pPr/>
              <a:t>19</a:t>
            </a:fld>
            <a:endParaRPr lang="en-US" altLang="en-US" sz="1200"/>
          </a:p>
        </p:txBody>
      </p:sp>
    </p:spTree>
    <p:extLst>
      <p:ext uri="{BB962C8B-B14F-4D97-AF65-F5344CB8AC3E}">
        <p14:creationId xmlns:p14="http://schemas.microsoft.com/office/powerpoint/2010/main" val="35123537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How can we focus on a reasonable set of practices that are the essence of teaching, leading, etc. </a:t>
            </a:r>
          </a:p>
        </p:txBody>
      </p:sp>
      <p:sp>
        <p:nvSpPr>
          <p:cNvPr id="512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B9ED0E2-8BEE-4870-8F91-F5C8C2789957}" type="slidenum">
              <a:rPr lang="en-US" altLang="en-US" sz="1200"/>
              <a:pPr/>
              <a:t>20</a:t>
            </a:fld>
            <a:endParaRPr lang="en-US" altLang="en-US" sz="1200"/>
          </a:p>
        </p:txBody>
      </p:sp>
    </p:spTree>
    <p:extLst>
      <p:ext uri="{BB962C8B-B14F-4D97-AF65-F5344CB8AC3E}">
        <p14:creationId xmlns:p14="http://schemas.microsoft.com/office/powerpoint/2010/main" val="31892840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This problem is most pronounced in special education and even in elementary education where the expectations to have command of different types of content and the ability to work across grade levels and service delivery models is high. </a:t>
            </a:r>
          </a:p>
          <a:p>
            <a:endParaRPr lang="en-US" altLang="en-US" smtClean="0"/>
          </a:p>
          <a:p>
            <a:r>
              <a:rPr lang="en-US" altLang="en-US" smtClean="0"/>
              <a:t>However, we have to come to terms with the fact that in most 2 year campus based undergraduate programs, one year post baccalaureate programs, and classroom based alternative programs it is impossible to cover a broad range of topics and simultaneously focus our efforts. Only the latter will result in competence</a:t>
            </a:r>
          </a:p>
          <a:p>
            <a:endParaRPr lang="en-US" altLang="en-US" smtClean="0"/>
          </a:p>
          <a:p>
            <a:r>
              <a:rPr lang="en-US" altLang="en-US" smtClean="0"/>
              <a:t>Image from http://dcc.umd.edu/portfolio/zzhao/2016/03/15/the-art-of-having-difficult-conversations/</a:t>
            </a:r>
          </a:p>
        </p:txBody>
      </p:sp>
      <p:sp>
        <p:nvSpPr>
          <p:cNvPr id="532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4474A7A-6557-427B-BDEE-222206C979A5}" type="slidenum">
              <a:rPr lang="en-US" altLang="en-US" sz="1200"/>
              <a:pPr/>
              <a:t>21</a:t>
            </a:fld>
            <a:endParaRPr lang="en-US" altLang="en-US" sz="1200"/>
          </a:p>
        </p:txBody>
      </p:sp>
    </p:spTree>
    <p:extLst>
      <p:ext uri="{BB962C8B-B14F-4D97-AF65-F5344CB8AC3E}">
        <p14:creationId xmlns:p14="http://schemas.microsoft.com/office/powerpoint/2010/main" val="38955763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Thinking about the opportunities that your candidates have access to in order to have multiple opportunities to practice over time. </a:t>
            </a:r>
          </a:p>
          <a:p>
            <a:endParaRPr lang="en-US" altLang="en-US" smtClean="0"/>
          </a:p>
          <a:p>
            <a:r>
              <a:rPr lang="en-US" altLang="en-US" smtClean="0"/>
              <a:t>See https://davidhobbsconsulting.com/how-to-articles/coherence-consistent-connected</a:t>
            </a:r>
          </a:p>
        </p:txBody>
      </p:sp>
      <p:sp>
        <p:nvSpPr>
          <p:cNvPr id="552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1D6A36F-17D1-4A65-807E-3B31AA4B7449}" type="slidenum">
              <a:rPr lang="en-US" altLang="en-US" sz="1200"/>
              <a:pPr/>
              <a:t>22</a:t>
            </a:fld>
            <a:endParaRPr lang="en-US" altLang="en-US" sz="1200"/>
          </a:p>
        </p:txBody>
      </p:sp>
    </p:spTree>
    <p:extLst>
      <p:ext uri="{BB962C8B-B14F-4D97-AF65-F5344CB8AC3E}">
        <p14:creationId xmlns:p14="http://schemas.microsoft.com/office/powerpoint/2010/main" val="3920448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I liked this picture of neurons and their synapses as it made me think about the acquisition of knowledge. </a:t>
            </a:r>
          </a:p>
          <a:p>
            <a:r>
              <a:rPr lang="en-US" altLang="en-US" smtClean="0"/>
              <a:t>But the type of knowledge effective teachers and other applied professionals, such as early interventionists, leaders, school psychologists, etc. need is not just acquired through learning from a book. It is acquired by applying in those settings and situations where we will ultimately be asked to use it.</a:t>
            </a:r>
          </a:p>
          <a:p>
            <a:endParaRPr lang="en-US" altLang="en-US" smtClean="0"/>
          </a:p>
          <a:p>
            <a:r>
              <a:rPr lang="en-US" altLang="en-US" smtClean="0"/>
              <a:t>Practice is what allows an expert to almost seem as if they are making decisions that are intuitive. </a:t>
            </a:r>
          </a:p>
        </p:txBody>
      </p:sp>
      <p:sp>
        <p:nvSpPr>
          <p:cNvPr id="194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E2B1C83-BB07-4DEB-8437-B3A75D4AA4DE}" type="slidenum">
              <a:rPr lang="en-US" altLang="en-US" sz="1200"/>
              <a:pPr/>
              <a:t>4</a:t>
            </a:fld>
            <a:endParaRPr lang="en-US" altLang="en-US" sz="1200"/>
          </a:p>
        </p:txBody>
      </p:sp>
    </p:spTree>
    <p:extLst>
      <p:ext uri="{BB962C8B-B14F-4D97-AF65-F5344CB8AC3E}">
        <p14:creationId xmlns:p14="http://schemas.microsoft.com/office/powerpoint/2010/main" val="6721886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Do those opportunities allow candidates to deliberately practice key skills?</a:t>
            </a:r>
          </a:p>
        </p:txBody>
      </p:sp>
      <p:sp>
        <p:nvSpPr>
          <p:cNvPr id="593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AC8463B-3B12-4FD7-98E6-14996EDFB869}" type="slidenum">
              <a:rPr lang="en-US" altLang="en-US" sz="1200"/>
              <a:pPr/>
              <a:t>24</a:t>
            </a:fld>
            <a:endParaRPr lang="en-US" altLang="en-US" sz="1200"/>
          </a:p>
        </p:txBody>
      </p:sp>
    </p:spTree>
    <p:extLst>
      <p:ext uri="{BB962C8B-B14F-4D97-AF65-F5344CB8AC3E}">
        <p14:creationId xmlns:p14="http://schemas.microsoft.com/office/powerpoint/2010/main" val="1122325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However, they can only be acquired when novices have multiple opportunities to practice that include such learning supports as coaching and feedback. </a:t>
            </a:r>
          </a:p>
        </p:txBody>
      </p:sp>
      <p:sp>
        <p:nvSpPr>
          <p:cNvPr id="614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86B3C91-CA6C-4F38-8207-B499427BA316}" type="slidenum">
              <a:rPr lang="en-US" altLang="en-US" sz="1200"/>
              <a:pPr/>
              <a:t>25</a:t>
            </a:fld>
            <a:endParaRPr lang="en-US" altLang="en-US" sz="1200"/>
          </a:p>
        </p:txBody>
      </p:sp>
    </p:spTree>
    <p:extLst>
      <p:ext uri="{BB962C8B-B14F-4D97-AF65-F5344CB8AC3E}">
        <p14:creationId xmlns:p14="http://schemas.microsoft.com/office/powerpoint/2010/main" val="909841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smtClean="0"/>
              <a:t>To cite this article: </a:t>
            </a:r>
            <a:r>
              <a:rPr lang="en-US" altLang="en-US" smtClean="0"/>
              <a:t>Peter St. Pierre &amp; Mark Smith (2014) Intuition in Coaching: It's Not Magic, Strategies, 27:2, 37-42, DOI: 10.1080/08924562.2014.879430 </a:t>
            </a:r>
          </a:p>
          <a:p>
            <a:r>
              <a:rPr lang="en-US" altLang="en-US" b="1" smtClean="0"/>
              <a:t>To link to this article: </a:t>
            </a:r>
            <a:r>
              <a:rPr lang="en-US" altLang="en-US" smtClean="0"/>
              <a:t>http://dx.doi.org/10.1080/08924562.2014.879430 </a:t>
            </a:r>
          </a:p>
          <a:p>
            <a:endParaRPr lang="en-US" altLang="en-US" smtClean="0"/>
          </a:p>
        </p:txBody>
      </p:sp>
      <p:sp>
        <p:nvSpPr>
          <p:cNvPr id="215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8701D07-A3E5-42C7-A489-C1935E514BEB}" type="slidenum">
              <a:rPr lang="en-US" altLang="en-US" sz="1200"/>
              <a:pPr/>
              <a:t>5</a:t>
            </a:fld>
            <a:endParaRPr lang="en-US" altLang="en-US" sz="1200"/>
          </a:p>
        </p:txBody>
      </p:sp>
    </p:spTree>
    <p:extLst>
      <p:ext uri="{BB962C8B-B14F-4D97-AF65-F5344CB8AC3E}">
        <p14:creationId xmlns:p14="http://schemas.microsoft.com/office/powerpoint/2010/main" val="30533478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Images from http://www.samatters.com/developing-situational-awareness-in-novice-responders/</a:t>
            </a:r>
          </a:p>
          <a:p>
            <a:r>
              <a:rPr lang="en-US" altLang="en-US" smtClean="0"/>
              <a:t>Images from http://scs-connect.com/expert-leader-follower-or-copycat/</a:t>
            </a:r>
          </a:p>
          <a:p>
            <a:endParaRPr lang="en-US" altLang="en-US" smtClean="0"/>
          </a:p>
          <a:p>
            <a:r>
              <a:rPr lang="en-US" altLang="en-US" smtClean="0"/>
              <a:t>There is a difference in knowing that and knowing how. Novices have a lot of “knowing that” . They know facts and rules – the sorts of information you gain in school, coaches clinics and other trainings, and conferences. They learn rules and routines. At this stage of skill acquisition, coaches are inflexible and deliberate; they “are prisoners of their own lack of experience and have no choice but to be relatively inflexible.” (Berliner, 1992, p. 101). Rules and facts are all they have on which to base decisions. </a:t>
            </a:r>
          </a:p>
          <a:p>
            <a:endParaRPr lang="en-US" altLang="en-US" smtClean="0"/>
          </a:p>
        </p:txBody>
      </p:sp>
      <p:sp>
        <p:nvSpPr>
          <p:cNvPr id="235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9E296BC-93D1-4E1E-ADF7-7CBDC9F80EB7}" type="slidenum">
              <a:rPr lang="en-US" altLang="en-US" sz="1200"/>
              <a:pPr/>
              <a:t>6</a:t>
            </a:fld>
            <a:endParaRPr lang="en-US" altLang="en-US" sz="1200"/>
          </a:p>
        </p:txBody>
      </p:sp>
    </p:spTree>
    <p:extLst>
      <p:ext uri="{BB962C8B-B14F-4D97-AF65-F5344CB8AC3E}">
        <p14:creationId xmlns:p14="http://schemas.microsoft.com/office/powerpoint/2010/main" val="2581463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Images from http://scs-connect.com/expert-leader-follower-or-copycat/</a:t>
            </a:r>
          </a:p>
          <a:p>
            <a:endParaRPr lang="en-US" altLang="en-US" smtClean="0"/>
          </a:p>
          <a:p>
            <a:r>
              <a:rPr lang="en-US" altLang="en-US" smtClean="0"/>
              <a:t>Experts make decisions in apparently effortless, and intuitive ways. Sometimes people are tricked into thinking it is some innate ability that experts have, as if it did not involve formal knowledge, but that is not the case. Intuition is a process that involves formal knowledge, keen perceptual abilities, and holistic recognition of patterns that have been drawn from memory. Through experience, experts have amassed recognition of many situations and how to respond successfully and these become tightly integrated with their knowledge – at the subconscious level. </a:t>
            </a:r>
          </a:p>
        </p:txBody>
      </p:sp>
      <p:sp>
        <p:nvSpPr>
          <p:cNvPr id="256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8D5A212-B8EF-4333-98C3-4FEB345516D9}" type="slidenum">
              <a:rPr lang="en-US" altLang="en-US" sz="1200"/>
              <a:pPr/>
              <a:t>7</a:t>
            </a:fld>
            <a:endParaRPr lang="en-US" altLang="en-US" sz="1200"/>
          </a:p>
        </p:txBody>
      </p:sp>
    </p:spTree>
    <p:extLst>
      <p:ext uri="{BB962C8B-B14F-4D97-AF65-F5344CB8AC3E}">
        <p14:creationId xmlns:p14="http://schemas.microsoft.com/office/powerpoint/2010/main" val="36953483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See http://www.buylocalexperts.com/sanantonio/</a:t>
            </a:r>
          </a:p>
        </p:txBody>
      </p:sp>
      <p:sp>
        <p:nvSpPr>
          <p:cNvPr id="276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9524F66-EADC-44E0-BBD0-968F907B8EDA}" type="slidenum">
              <a:rPr lang="en-US" altLang="en-US" sz="1200"/>
              <a:pPr/>
              <a:t>8</a:t>
            </a:fld>
            <a:endParaRPr lang="en-US" altLang="en-US" sz="1200"/>
          </a:p>
        </p:txBody>
      </p:sp>
    </p:spTree>
    <p:extLst>
      <p:ext uri="{BB962C8B-B14F-4D97-AF65-F5344CB8AC3E}">
        <p14:creationId xmlns:p14="http://schemas.microsoft.com/office/powerpoint/2010/main" val="22872113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As they spend more time coaching, they begin to recognize similarities across contexts. With a growing foundation of experience, professionals at the advanced beginner level start to rely less on rule-driven behavior. Although still somewhat rule-oriented, they are increasingly guided by context to determine when to apply rules. At this level, coaches develop strategic knowledge — when to ignore or break rules and when to follow them. For example, a novice coach who notices two players whispering in the back of a huddle would likely stop to discipline them. To avoid disrupting the flow of the lesson, an advanced beginner-level coach might ignore these players and carry on without interruption. He or she would then talk to the players at a more appropriate opportunity. </a:t>
            </a:r>
          </a:p>
          <a:p>
            <a:endParaRPr lang="en-US" altLang="en-US" smtClean="0"/>
          </a:p>
          <a:p>
            <a:endParaRPr lang="en-US" altLang="en-US" smtClean="0"/>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19449C2-8D5B-4297-A84D-B048A62EE954}" type="slidenum">
              <a:rPr lang="en-US" altLang="en-US" sz="1200"/>
              <a:pPr/>
              <a:t>9</a:t>
            </a:fld>
            <a:endParaRPr lang="en-US" altLang="en-US" sz="1200"/>
          </a:p>
        </p:txBody>
      </p:sp>
    </p:spTree>
    <p:extLst>
      <p:ext uri="{BB962C8B-B14F-4D97-AF65-F5344CB8AC3E}">
        <p14:creationId xmlns:p14="http://schemas.microsoft.com/office/powerpoint/2010/main" val="444037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The important role of practice in developing the ability to apply knowledge and skills in more flexible ways, such as the skill that begins to emerge in advanced beginners, suggests that applied professions, such as teaching, leading, early intervention and related service professions adopt a practice-based approach to educating their candidates. </a:t>
            </a:r>
          </a:p>
        </p:txBody>
      </p:sp>
      <p:sp>
        <p:nvSpPr>
          <p:cNvPr id="317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326900A-0947-4D1A-941F-D85E6A9A9CBC}" type="slidenum">
              <a:rPr lang="en-US" altLang="en-US" sz="1200"/>
              <a:pPr/>
              <a:t>10</a:t>
            </a:fld>
            <a:endParaRPr lang="en-US" altLang="en-US" sz="1200"/>
          </a:p>
        </p:txBody>
      </p:sp>
    </p:spTree>
    <p:extLst>
      <p:ext uri="{BB962C8B-B14F-4D97-AF65-F5344CB8AC3E}">
        <p14:creationId xmlns:p14="http://schemas.microsoft.com/office/powerpoint/2010/main" val="11539437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a:p>
            <a:r>
              <a:rPr lang="en-US" altLang="en-US" smtClean="0"/>
              <a:t>A practice-based approach is based on three key ideas</a:t>
            </a:r>
          </a:p>
          <a:p>
            <a:endParaRPr lang="en-US" altLang="en-US" smtClean="0"/>
          </a:p>
          <a:p>
            <a:r>
              <a:rPr lang="en-US" altLang="en-US" smtClean="0"/>
              <a:t>Image from https://www.pinterest.com/pin/37647346861601972/</a:t>
            </a:r>
          </a:p>
          <a:p>
            <a:endParaRPr lang="en-US" altLang="en-US" smtClean="0"/>
          </a:p>
        </p:txBody>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5FF99B4-1E60-428F-AB56-0CFCBDCC4F68}" type="slidenum">
              <a:rPr lang="en-US" altLang="en-US" sz="1200"/>
              <a:pPr/>
              <a:t>11</a:t>
            </a:fld>
            <a:endParaRPr lang="en-US" altLang="en-US" sz="1200"/>
          </a:p>
        </p:txBody>
      </p:sp>
    </p:spTree>
    <p:extLst>
      <p:ext uri="{BB962C8B-B14F-4D97-AF65-F5344CB8AC3E}">
        <p14:creationId xmlns:p14="http://schemas.microsoft.com/office/powerpoint/2010/main" val="565799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91680" y="332656"/>
            <a:ext cx="7313324" cy="1470025"/>
          </a:xfrm>
        </p:spPr>
        <p:txBody>
          <a:bodyPr/>
          <a:lstStyle/>
          <a:p>
            <a:r>
              <a:rPr lang="en-US" dirty="0" smtClean="0"/>
              <a:t>Click to edit Master title style</a:t>
            </a:r>
            <a:endParaRPr lang="en-US" dirty="0"/>
          </a:p>
        </p:txBody>
      </p:sp>
      <p:sp>
        <p:nvSpPr>
          <p:cNvPr id="7" name="Rectangle 3"/>
          <p:cNvSpPr>
            <a:spLocks noGrp="1" noChangeArrowheads="1"/>
          </p:cNvSpPr>
          <p:nvPr>
            <p:ph idx="13"/>
          </p:nvPr>
        </p:nvSpPr>
        <p:spPr bwMode="auto">
          <a:xfrm>
            <a:off x="1691680" y="2060848"/>
            <a:ext cx="7344816" cy="3629025"/>
          </a:xfrm>
          <a:prstGeom prst="rect">
            <a:avLst/>
          </a:prstGeom>
          <a:noFill/>
          <a:ln>
            <a:noFill/>
          </a:ln>
          <a:effectLst/>
          <a:extLst>
            <a:ext uri="{FAA26D3D-D897-4be2-8F04-BA451C77F1D7}">
              <ma14:placeholderFlag xmlns:ma14="http://schemas.microsoft.com/office/mac/drawingml/2011/main" val="1"/>
            </a:ext>
          </a:extLst>
        </p:spPr>
        <p:txBody>
          <a:bodyPr/>
          <a:lstStyle/>
          <a:p>
            <a:pPr lvl="0"/>
            <a:r>
              <a:rPr lang="es-ES" noProof="0" dirty="0"/>
              <a:t>Haga clic para modificar el estilo de texto del patrón</a:t>
            </a:r>
          </a:p>
          <a:p>
            <a:pPr lvl="1"/>
            <a:r>
              <a:rPr lang="es-ES" noProof="0" dirty="0"/>
              <a:t>Segundo nivel</a:t>
            </a:r>
          </a:p>
          <a:p>
            <a:pPr lvl="2"/>
            <a:r>
              <a:rPr lang="es-ES" noProof="0" dirty="0"/>
              <a:t>Tercer nivel</a:t>
            </a:r>
          </a:p>
          <a:p>
            <a:pPr lvl="3"/>
            <a:r>
              <a:rPr lang="es-ES" noProof="0" dirty="0"/>
              <a:t>Cuarto nivel</a:t>
            </a:r>
          </a:p>
          <a:p>
            <a:pPr lvl="4"/>
            <a:r>
              <a:rPr lang="es-ES" noProof="0" dirty="0"/>
              <a:t>Quinto nivel</a:t>
            </a:r>
          </a:p>
        </p:txBody>
      </p:sp>
      <p:sp>
        <p:nvSpPr>
          <p:cNvPr id="4" name="Date Placeholder 3"/>
          <p:cNvSpPr>
            <a:spLocks noGrp="1"/>
          </p:cNvSpPr>
          <p:nvPr>
            <p:ph type="dt" sz="half" idx="14"/>
          </p:nvPr>
        </p:nvSpPr>
        <p:spPr>
          <a:xfrm>
            <a:off x="28575" y="5373688"/>
            <a:ext cx="1296988" cy="268287"/>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5"/>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6"/>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DE656166-ED97-431F-AE0E-9C202325CAF5}" type="slidenum">
              <a:rPr lang="es-ES" altLang="en-US"/>
              <a:pPr/>
              <a:t>‹#›</a:t>
            </a:fld>
            <a:endParaRPr lang="es-ES" altLang="en-US"/>
          </a:p>
        </p:txBody>
      </p:sp>
    </p:spTree>
    <p:extLst>
      <p:ext uri="{BB962C8B-B14F-4D97-AF65-F5344CB8AC3E}">
        <p14:creationId xmlns:p14="http://schemas.microsoft.com/office/powerpoint/2010/main" val="18399903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28575" y="5373688"/>
            <a:ext cx="1296988" cy="268287"/>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AB10FF15-EE32-4DB9-89E2-4B3994895870}" type="slidenum">
              <a:rPr lang="es-ES" altLang="en-US"/>
              <a:pPr/>
              <a:t>‹#›</a:t>
            </a:fld>
            <a:endParaRPr lang="es-ES" altLang="en-US"/>
          </a:p>
        </p:txBody>
      </p:sp>
    </p:spTree>
    <p:extLst>
      <p:ext uri="{BB962C8B-B14F-4D97-AF65-F5344CB8AC3E}">
        <p14:creationId xmlns:p14="http://schemas.microsoft.com/office/powerpoint/2010/main" val="2782272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28575" y="5373688"/>
            <a:ext cx="1296988" cy="268287"/>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D8BF3A60-1735-4850-B871-E43634C1A694}" type="slidenum">
              <a:rPr lang="es-ES" altLang="en-US"/>
              <a:pPr/>
              <a:t>‹#›</a:t>
            </a:fld>
            <a:endParaRPr lang="es-ES" altLang="en-US"/>
          </a:p>
        </p:txBody>
      </p:sp>
    </p:spTree>
    <p:extLst>
      <p:ext uri="{BB962C8B-B14F-4D97-AF65-F5344CB8AC3E}">
        <p14:creationId xmlns:p14="http://schemas.microsoft.com/office/powerpoint/2010/main" val="27256644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68269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28575" y="5373688"/>
            <a:ext cx="1296988" cy="268287"/>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FEF498F1-BE08-485F-A302-DF03555F2ED3}" type="slidenum">
              <a:rPr lang="es-ES" altLang="en-US"/>
              <a:pPr/>
              <a:t>‹#›</a:t>
            </a:fld>
            <a:endParaRPr lang="es-ES" altLang="en-US"/>
          </a:p>
        </p:txBody>
      </p:sp>
    </p:spTree>
    <p:extLst>
      <p:ext uri="{BB962C8B-B14F-4D97-AF65-F5344CB8AC3E}">
        <p14:creationId xmlns:p14="http://schemas.microsoft.com/office/powerpoint/2010/main" val="25809078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a:xfrm>
            <a:off x="28575" y="5373688"/>
            <a:ext cx="1296988" cy="268287"/>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3F5A5FF5-BA89-481B-9FB0-257CD1E98D65}" type="slidenum">
              <a:rPr lang="es-ES" altLang="en-US"/>
              <a:pPr/>
              <a:t>‹#›</a:t>
            </a:fld>
            <a:endParaRPr lang="es-ES" altLang="en-US"/>
          </a:p>
        </p:txBody>
      </p:sp>
    </p:spTree>
    <p:extLst>
      <p:ext uri="{BB962C8B-B14F-4D97-AF65-F5344CB8AC3E}">
        <p14:creationId xmlns:p14="http://schemas.microsoft.com/office/powerpoint/2010/main" val="1328576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28575" y="5373688"/>
            <a:ext cx="1296988" cy="268287"/>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FE77206D-1526-4281-8433-92229039EB2A}" type="slidenum">
              <a:rPr lang="es-ES" altLang="en-US"/>
              <a:pPr/>
              <a:t>‹#›</a:t>
            </a:fld>
            <a:endParaRPr lang="es-ES" altLang="en-US"/>
          </a:p>
        </p:txBody>
      </p:sp>
    </p:spTree>
    <p:extLst>
      <p:ext uri="{BB962C8B-B14F-4D97-AF65-F5344CB8AC3E}">
        <p14:creationId xmlns:p14="http://schemas.microsoft.com/office/powerpoint/2010/main" val="2229043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28575" y="5373688"/>
            <a:ext cx="1296988" cy="268287"/>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atin typeface="Arial"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atin typeface="Arial"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C0B60B2B-6B44-487E-9D76-43647093AF6F}" type="slidenum">
              <a:rPr lang="es-ES" altLang="en-US"/>
              <a:pPr/>
              <a:t>‹#›</a:t>
            </a:fld>
            <a:endParaRPr lang="es-ES" altLang="en-US"/>
          </a:p>
        </p:txBody>
      </p:sp>
    </p:spTree>
    <p:extLst>
      <p:ext uri="{BB962C8B-B14F-4D97-AF65-F5344CB8AC3E}">
        <p14:creationId xmlns:p14="http://schemas.microsoft.com/office/powerpoint/2010/main" val="648628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28575" y="5373688"/>
            <a:ext cx="1296988" cy="268287"/>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atin typeface="Arial"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40A0F4F7-4924-408E-84D6-4E55AD1A8BEF}" type="slidenum">
              <a:rPr lang="es-ES" altLang="en-US"/>
              <a:pPr/>
              <a:t>‹#›</a:t>
            </a:fld>
            <a:endParaRPr lang="es-ES" altLang="en-US"/>
          </a:p>
        </p:txBody>
      </p:sp>
    </p:spTree>
    <p:extLst>
      <p:ext uri="{BB962C8B-B14F-4D97-AF65-F5344CB8AC3E}">
        <p14:creationId xmlns:p14="http://schemas.microsoft.com/office/powerpoint/2010/main" val="27149766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8575" y="5373688"/>
            <a:ext cx="1296988" cy="268287"/>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atin typeface="Arial"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atin typeface="Arial"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4E6F2ABD-30CE-4C71-8057-F5F86775F33E}" type="slidenum">
              <a:rPr lang="es-ES" altLang="en-US"/>
              <a:pPr/>
              <a:t>‹#›</a:t>
            </a:fld>
            <a:endParaRPr lang="es-ES" altLang="en-US"/>
          </a:p>
        </p:txBody>
      </p:sp>
    </p:spTree>
    <p:extLst>
      <p:ext uri="{BB962C8B-B14F-4D97-AF65-F5344CB8AC3E}">
        <p14:creationId xmlns:p14="http://schemas.microsoft.com/office/powerpoint/2010/main" val="599774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28575" y="5373688"/>
            <a:ext cx="1296988" cy="268287"/>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0DB0CAC3-33AC-4B65-9DDF-E2C5002CAF9B}" type="slidenum">
              <a:rPr lang="es-ES" altLang="en-US"/>
              <a:pPr/>
              <a:t>‹#›</a:t>
            </a:fld>
            <a:endParaRPr lang="es-ES" altLang="en-US"/>
          </a:p>
        </p:txBody>
      </p:sp>
    </p:spTree>
    <p:extLst>
      <p:ext uri="{BB962C8B-B14F-4D97-AF65-F5344CB8AC3E}">
        <p14:creationId xmlns:p14="http://schemas.microsoft.com/office/powerpoint/2010/main" val="3621975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28575" y="5373688"/>
            <a:ext cx="1296988" cy="268287"/>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6B166362-314F-44CC-BEAF-F6D8D80EF987}" type="slidenum">
              <a:rPr lang="es-ES" altLang="en-US"/>
              <a:pPr/>
              <a:t>‹#›</a:t>
            </a:fld>
            <a:endParaRPr lang="es-ES" altLang="en-US"/>
          </a:p>
        </p:txBody>
      </p:sp>
    </p:spTree>
    <p:extLst>
      <p:ext uri="{BB962C8B-B14F-4D97-AF65-F5344CB8AC3E}">
        <p14:creationId xmlns:p14="http://schemas.microsoft.com/office/powerpoint/2010/main" val="237519126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5" Type="http://schemas.openxmlformats.org/officeDocument/2006/relationships/image" Target="../media/image2.png"/><Relationship Id="rId16"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692275" y="274638"/>
            <a:ext cx="6994525" cy="1143000"/>
          </a:xfrm>
          <a:prstGeom prst="rect">
            <a:avLst/>
          </a:prstGeom>
          <a:ln>
            <a:solidFill>
              <a:srgbClr val="0061AF"/>
            </a:solidFill>
          </a:ln>
          <a:extLst>
            <a:ext uri="{FAA26D3D-D897-4be2-8F04-BA451C77F1D7}">
              <ma14:placeholderFlag xmlns:ma14="http://schemas.microsoft.com/office/mac/drawingml/2011/main" val="1"/>
            </a:ext>
          </a:extLst>
        </p:spPr>
        <p:style>
          <a:lnRef idx="2">
            <a:schemeClr val="accent1"/>
          </a:lnRef>
          <a:fillRef idx="1">
            <a:schemeClr val="lt1"/>
          </a:fillRef>
          <a:effectRef idx="0">
            <a:schemeClr val="accent1"/>
          </a:effectRef>
          <a:fontRef idx="none"/>
        </p:style>
        <p:txBody>
          <a:bodyPr vert="horz" wrap="square" lIns="91440" tIns="45720" rIns="91440" bIns="45720" numCol="1" anchor="ctr" anchorCtr="0" compatLnSpc="1">
            <a:prstTxWarp prst="textNoShape">
              <a:avLst/>
            </a:prstTxWarp>
          </a:bodyPr>
          <a:lstStyle/>
          <a:p>
            <a:pPr lvl="0"/>
            <a:r>
              <a:rPr lang="es-ES" altLang="en-US" smtClean="0"/>
              <a:t>Haga clic para cambiar el estilo de título	</a:t>
            </a:r>
          </a:p>
        </p:txBody>
      </p:sp>
      <p:sp>
        <p:nvSpPr>
          <p:cNvPr id="1027" name="Rectangle 3"/>
          <p:cNvSpPr>
            <a:spLocks noGrp="1" noChangeArrowheads="1"/>
          </p:cNvSpPr>
          <p:nvPr>
            <p:ph type="body" idx="1"/>
          </p:nvPr>
        </p:nvSpPr>
        <p:spPr bwMode="auto">
          <a:xfrm>
            <a:off x="1692275" y="1600200"/>
            <a:ext cx="6994525" cy="362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n-US" smtClean="0"/>
              <a:t>Haga clic para modificar el estilo de texto del patrón</a:t>
            </a:r>
          </a:p>
          <a:p>
            <a:pPr lvl="1"/>
            <a:r>
              <a:rPr lang="es-ES" altLang="en-US" smtClean="0"/>
              <a:t>Segundo nivel</a:t>
            </a:r>
          </a:p>
          <a:p>
            <a:pPr lvl="2"/>
            <a:r>
              <a:rPr lang="es-ES" altLang="en-US" smtClean="0"/>
              <a:t>Tercer nivel</a:t>
            </a:r>
          </a:p>
          <a:p>
            <a:pPr lvl="3"/>
            <a:r>
              <a:rPr lang="es-ES" altLang="en-US" smtClean="0"/>
              <a:t>Cuarto nivel</a:t>
            </a:r>
          </a:p>
          <a:p>
            <a:pPr lvl="4"/>
            <a:r>
              <a:rPr lang="es-ES" altLang="en-US" smtClean="0"/>
              <a:t>Quinto nivel</a:t>
            </a:r>
          </a:p>
        </p:txBody>
      </p:sp>
      <p:pic>
        <p:nvPicPr>
          <p:cNvPr id="1028" name="Picture 1" descr="CEEDAR-LogoFinal-simple-white-17.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07950" y="6381750"/>
            <a:ext cx="125888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2"/>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8223250" y="6092825"/>
            <a:ext cx="90805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316" r:id="rId1"/>
    <p:sldLayoutId id="2147484317" r:id="rId2"/>
    <p:sldLayoutId id="2147484318" r:id="rId3"/>
    <p:sldLayoutId id="2147484319" r:id="rId4"/>
    <p:sldLayoutId id="2147484320" r:id="rId5"/>
    <p:sldLayoutId id="2147484321" r:id="rId6"/>
    <p:sldLayoutId id="2147484322" r:id="rId7"/>
    <p:sldLayoutId id="2147484323" r:id="rId8"/>
    <p:sldLayoutId id="2147484324" r:id="rId9"/>
    <p:sldLayoutId id="2147484325" r:id="rId10"/>
    <p:sldLayoutId id="2147484326" r:id="rId11"/>
    <p:sldLayoutId id="2147484315" r:id="rId12"/>
  </p:sldLayoutIdLst>
  <p:txStyles>
    <p:titleStyle>
      <a:lvl1pPr algn="ctr" rtl="0" eaLnBrk="0" fontAlgn="base" hangingPunct="0">
        <a:spcBef>
          <a:spcPct val="0"/>
        </a:spcBef>
        <a:spcAft>
          <a:spcPct val="0"/>
        </a:spcAft>
        <a:defRPr sz="4400" b="1">
          <a:solidFill>
            <a:srgbClr val="0061AF"/>
          </a:solidFill>
          <a:latin typeface="+mj-lt"/>
          <a:ea typeface="MS PGothic" panose="020B0600070205080204" pitchFamily="34" charset="-128"/>
          <a:cs typeface="+mj-cs"/>
        </a:defRPr>
      </a:lvl1pPr>
      <a:lvl2pPr algn="ctr" rtl="0" eaLnBrk="0" fontAlgn="base" hangingPunct="0">
        <a:spcBef>
          <a:spcPct val="0"/>
        </a:spcBef>
        <a:spcAft>
          <a:spcPct val="0"/>
        </a:spcAft>
        <a:defRPr sz="4400" b="1">
          <a:solidFill>
            <a:srgbClr val="0061AF"/>
          </a:solidFill>
          <a:latin typeface="Arial" charset="0"/>
          <a:ea typeface="MS PGothic" panose="020B0600070205080204" pitchFamily="34" charset="-128"/>
          <a:cs typeface="Arial" charset="0"/>
        </a:defRPr>
      </a:lvl2pPr>
      <a:lvl3pPr algn="ctr" rtl="0" eaLnBrk="0" fontAlgn="base" hangingPunct="0">
        <a:spcBef>
          <a:spcPct val="0"/>
        </a:spcBef>
        <a:spcAft>
          <a:spcPct val="0"/>
        </a:spcAft>
        <a:defRPr sz="4400" b="1">
          <a:solidFill>
            <a:srgbClr val="0061AF"/>
          </a:solidFill>
          <a:latin typeface="Arial" charset="0"/>
          <a:ea typeface="MS PGothic" panose="020B0600070205080204" pitchFamily="34" charset="-128"/>
          <a:cs typeface="Arial" charset="0"/>
        </a:defRPr>
      </a:lvl3pPr>
      <a:lvl4pPr algn="ctr" rtl="0" eaLnBrk="0" fontAlgn="base" hangingPunct="0">
        <a:spcBef>
          <a:spcPct val="0"/>
        </a:spcBef>
        <a:spcAft>
          <a:spcPct val="0"/>
        </a:spcAft>
        <a:defRPr sz="4400" b="1">
          <a:solidFill>
            <a:srgbClr val="0061AF"/>
          </a:solidFill>
          <a:latin typeface="Arial" charset="0"/>
          <a:ea typeface="MS PGothic" panose="020B0600070205080204" pitchFamily="34" charset="-128"/>
          <a:cs typeface="Arial" charset="0"/>
        </a:defRPr>
      </a:lvl4pPr>
      <a:lvl5pPr algn="ctr" rtl="0" eaLnBrk="0" fontAlgn="base" hangingPunct="0">
        <a:spcBef>
          <a:spcPct val="0"/>
        </a:spcBef>
        <a:spcAft>
          <a:spcPct val="0"/>
        </a:spcAft>
        <a:defRPr sz="4400" b="1">
          <a:solidFill>
            <a:srgbClr val="0061AF"/>
          </a:solidFill>
          <a:latin typeface="Arial" charset="0"/>
          <a:ea typeface="MS PGothic" panose="020B0600070205080204" pitchFamily="34" charset="-128"/>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Font typeface="Wingdings" panose="05000000000000000000" pitchFamily="2" charset="2"/>
        <a:buChar char="²"/>
        <a:defRPr sz="3200">
          <a:solidFill>
            <a:srgbClr val="0061AF"/>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rgbClr val="0061AF"/>
          </a:solidFill>
          <a:latin typeface="+mn-lt"/>
          <a:ea typeface="Arial" charset="0"/>
          <a:cs typeface="+mn-cs"/>
        </a:defRPr>
      </a:lvl2pPr>
      <a:lvl3pPr marL="1143000" indent="-228600" algn="l" rtl="0" eaLnBrk="0" fontAlgn="base" hangingPunct="0">
        <a:spcBef>
          <a:spcPct val="20000"/>
        </a:spcBef>
        <a:spcAft>
          <a:spcPct val="0"/>
        </a:spcAft>
        <a:buChar char="•"/>
        <a:defRPr sz="2400">
          <a:solidFill>
            <a:srgbClr val="0061AF"/>
          </a:solidFill>
          <a:latin typeface="+mn-lt"/>
          <a:ea typeface="Arial" charset="0"/>
          <a:cs typeface="+mn-cs"/>
        </a:defRPr>
      </a:lvl3pPr>
      <a:lvl4pPr marL="1600200" indent="-228600" algn="l" rtl="0" eaLnBrk="0" fontAlgn="base" hangingPunct="0">
        <a:spcBef>
          <a:spcPct val="20000"/>
        </a:spcBef>
        <a:spcAft>
          <a:spcPct val="0"/>
        </a:spcAft>
        <a:buChar char="–"/>
        <a:defRPr sz="2000">
          <a:solidFill>
            <a:srgbClr val="0061AF"/>
          </a:solidFill>
          <a:latin typeface="+mn-lt"/>
          <a:ea typeface="Arial" charset="0"/>
          <a:cs typeface="+mn-cs"/>
        </a:defRPr>
      </a:lvl4pPr>
      <a:lvl5pPr marL="2057400" indent="-228600" algn="l" rtl="0" eaLnBrk="0" fontAlgn="base" hangingPunct="0">
        <a:spcBef>
          <a:spcPct val="20000"/>
        </a:spcBef>
        <a:spcAft>
          <a:spcPct val="0"/>
        </a:spcAft>
        <a:buChar char="»"/>
        <a:defRPr sz="2000">
          <a:solidFill>
            <a:srgbClr val="0061AF"/>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ceedar.education.ufl.edu/reports/" TargetMode="External"/><Relationship Id="rId3" Type="http://schemas.openxmlformats.org/officeDocument/2006/relationships/hyperlink" Target="http://www.gtlcenter.org/products-resources/learning-teach-practice-based-preparation-education"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comments" Target="../comments/comment1.xml"/><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4339" name="Picture 1" descr="The CEEDAR Center Logo" title="CEEDAR Logo"/>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51163" y="1836738"/>
            <a:ext cx="324167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110"/>
          <p:cNvSpPr txBox="1">
            <a:spLocks noChangeArrowheads="1"/>
          </p:cNvSpPr>
          <p:nvPr/>
        </p:nvSpPr>
        <p:spPr bwMode="auto">
          <a:xfrm>
            <a:off x="539750" y="3492500"/>
            <a:ext cx="806450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2800" b="1">
                <a:solidFill>
                  <a:srgbClr val="0061AF"/>
                </a:solidFill>
              </a:rPr>
              <a:t>Practice Makes Perfect: Improving Our Profession</a:t>
            </a:r>
          </a:p>
        </p:txBody>
      </p:sp>
      <p:sp>
        <p:nvSpPr>
          <p:cNvPr id="14338" name="Rectangle 125"/>
          <p:cNvSpPr>
            <a:spLocks noChangeArrowheads="1"/>
          </p:cNvSpPr>
          <p:nvPr/>
        </p:nvSpPr>
        <p:spPr bwMode="auto">
          <a:xfrm>
            <a:off x="2052638" y="4249738"/>
            <a:ext cx="5038725"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2000" b="1">
                <a:solidFill>
                  <a:srgbClr val="0061AF"/>
                </a:solidFill>
              </a:rPr>
              <a:t>Mary T. Brownell</a:t>
            </a:r>
          </a:p>
        </p:txBody>
      </p:sp>
      <p:sp>
        <p:nvSpPr>
          <p:cNvPr id="14342" name="TextBox 1"/>
          <p:cNvSpPr txBox="1">
            <a:spLocks noChangeArrowheads="1"/>
          </p:cNvSpPr>
          <p:nvPr/>
        </p:nvSpPr>
        <p:spPr bwMode="auto">
          <a:xfrm>
            <a:off x="3240088" y="5289550"/>
            <a:ext cx="2663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1800">
                <a:solidFill>
                  <a:schemeClr val="bg1"/>
                </a:solidFill>
              </a:rPr>
              <a:t>www.ceedar.org</a:t>
            </a:r>
          </a:p>
        </p:txBody>
      </p:sp>
      <p:sp>
        <p:nvSpPr>
          <p:cNvPr id="14341" name="TextBox 1"/>
          <p:cNvSpPr txBox="1">
            <a:spLocks noChangeArrowheads="1"/>
          </p:cNvSpPr>
          <p:nvPr/>
        </p:nvSpPr>
        <p:spPr bwMode="auto">
          <a:xfrm>
            <a:off x="3259138" y="6489700"/>
            <a:ext cx="25923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800">
                <a:solidFill>
                  <a:schemeClr val="bg1"/>
                </a:solidFill>
              </a:rPr>
              <a:t>H325A120003</a:t>
            </a:r>
          </a:p>
        </p:txBody>
      </p:sp>
      <p:sp>
        <p:nvSpPr>
          <p:cNvPr id="2" name="Title 1" hidden="1"/>
          <p:cNvSpPr>
            <a:spLocks noGrp="1"/>
          </p:cNvSpPr>
          <p:nvPr>
            <p:ph type="ctrTitle"/>
          </p:nvPr>
        </p:nvSpPr>
        <p:spPr/>
        <p:txBody>
          <a:bodyPr/>
          <a:lstStyle/>
          <a:p>
            <a:r>
              <a:rPr lang="en-US" dirty="0" smtClean="0"/>
              <a:t>Practice Makes Perfect</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a:xfrm>
            <a:off x="1692275" y="274638"/>
            <a:ext cx="6994525" cy="1425575"/>
          </a:xfrm>
          <a:ln>
            <a:miter lim="800000"/>
            <a:headEnd/>
            <a:tailEnd/>
          </a:ln>
          <a:extLst>
            <a:ext uri="{FAA26D3D-D897-4be2-8F04-BA451C77F1D7}">
              <ma14:placeholderFlag xmlns:ma14="http://schemas.microsoft.com/office/mac/drawingml/2011/main" val="1"/>
            </a:ext>
          </a:extLst>
        </p:spPr>
        <p:txBody>
          <a:bodyPr/>
          <a:lstStyle/>
          <a:p>
            <a:r>
              <a:rPr lang="en-US" altLang="en-US" smtClean="0"/>
              <a:t>A Practice-Based Approach</a:t>
            </a:r>
          </a:p>
        </p:txBody>
      </p:sp>
      <p:pic>
        <p:nvPicPr>
          <p:cNvPr id="30722" name="Content Placeholder 3" descr="A cartoon of a boy playing trumpet." title="Boy playing trumpet"/>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692275" y="2205038"/>
            <a:ext cx="4341813" cy="3017837"/>
          </a:xfrm>
        </p:spPr>
      </p:pic>
      <p:pic>
        <p:nvPicPr>
          <p:cNvPr id="30723" name="Picture 4" descr="A picture of a baby with a laptop computer." title="Baby with compute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11625" y="4437063"/>
            <a:ext cx="4595813"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ln>
            <a:miter lim="800000"/>
            <a:headEnd/>
            <a:tailEnd/>
          </a:ln>
          <a:extLst>
            <a:ext uri="{FAA26D3D-D897-4be2-8F04-BA451C77F1D7}">
              <ma14:placeholderFlag xmlns:ma14="http://schemas.microsoft.com/office/mac/drawingml/2011/main" val="1"/>
            </a:ext>
          </a:extLst>
        </p:spPr>
        <p:txBody>
          <a:bodyPr/>
          <a:lstStyle/>
          <a:p>
            <a:r>
              <a:rPr lang="en-US" altLang="en-US" smtClean="0"/>
              <a:t>Three Key Ideas</a:t>
            </a:r>
          </a:p>
        </p:txBody>
      </p:sp>
      <p:pic>
        <p:nvPicPr>
          <p:cNvPr id="32769" name="Content Placeholder 5" descr="A picture of 3 keys on a key ring." title="3 Keys"/>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276600" y="1624013"/>
            <a:ext cx="3816350" cy="4397375"/>
          </a:xfrm>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a:ln>
            <a:miter lim="800000"/>
            <a:headEnd/>
            <a:tailEnd/>
          </a:ln>
          <a:extLst>
            <a:ext uri="{FAA26D3D-D897-4be2-8F04-BA451C77F1D7}">
              <ma14:placeholderFlag xmlns:ma14="http://schemas.microsoft.com/office/mac/drawingml/2011/main" val="1"/>
            </a:ext>
          </a:extLst>
        </p:spPr>
        <p:txBody>
          <a:bodyPr/>
          <a:lstStyle/>
          <a:p>
            <a:r>
              <a:rPr lang="en-US" altLang="en-US" smtClean="0"/>
              <a:t/>
            </a:r>
            <a:br>
              <a:rPr lang="en-US" altLang="en-US" smtClean="0"/>
            </a:br>
            <a:r>
              <a:rPr lang="en-US" altLang="en-US" smtClean="0"/>
              <a:t>Practices are learnable</a:t>
            </a:r>
            <a:br>
              <a:rPr lang="en-US" altLang="en-US" smtClean="0"/>
            </a:br>
            <a:endParaRPr lang="en-US" altLang="en-US" smtClean="0"/>
          </a:p>
        </p:txBody>
      </p:sp>
      <p:pic>
        <p:nvPicPr>
          <p:cNvPr id="34819" name="Picture 3" descr="A picture of a woman swinging a golf club at a ball on a tee and a man looking on." title="Golfi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1844675"/>
            <a:ext cx="60833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a:ln>
            <a:miter lim="800000"/>
            <a:headEnd/>
            <a:tailEnd/>
          </a:ln>
          <a:extLst>
            <a:ext uri="{FAA26D3D-D897-4be2-8F04-BA451C77F1D7}">
              <ma14:placeholderFlag xmlns:ma14="http://schemas.microsoft.com/office/mac/drawingml/2011/main" val="1"/>
            </a:ext>
          </a:extLst>
        </p:spPr>
        <p:txBody>
          <a:bodyPr/>
          <a:lstStyle/>
          <a:p>
            <a:r>
              <a:rPr lang="en-US" altLang="en-US" smtClean="0"/>
              <a:t>They can be refined </a:t>
            </a:r>
          </a:p>
        </p:txBody>
      </p:sp>
      <p:sp>
        <p:nvSpPr>
          <p:cNvPr id="36866" name="Content Placeholder 2"/>
          <p:cNvSpPr>
            <a:spLocks noGrp="1"/>
          </p:cNvSpPr>
          <p:nvPr>
            <p:ph idx="1"/>
          </p:nvPr>
        </p:nvSpPr>
        <p:spPr/>
        <p:txBody>
          <a:bodyPr/>
          <a:lstStyle/>
          <a:p>
            <a:r>
              <a:rPr lang="en-US" altLang="en-US" smtClean="0"/>
              <a:t>through on-going learning</a:t>
            </a:r>
          </a:p>
        </p:txBody>
      </p:sp>
      <p:pic>
        <p:nvPicPr>
          <p:cNvPr id="36867" name="Picture 3" descr="A picture of a chisel that is refining a carving." title="Refini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59113" y="2420938"/>
            <a:ext cx="6084887" cy="405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a:ln>
            <a:miter lim="800000"/>
            <a:headEnd/>
            <a:tailEnd/>
          </a:ln>
          <a:extLst>
            <a:ext uri="{FAA26D3D-D897-4be2-8F04-BA451C77F1D7}">
              <ma14:placeholderFlag xmlns:ma14="http://schemas.microsoft.com/office/mac/drawingml/2011/main" val="1"/>
            </a:ext>
          </a:extLst>
        </p:spPr>
        <p:txBody>
          <a:bodyPr/>
          <a:lstStyle/>
          <a:p>
            <a:r>
              <a:rPr lang="en-US" altLang="en-US" smtClean="0"/>
              <a:t>High Quality Practice</a:t>
            </a:r>
          </a:p>
        </p:txBody>
      </p:sp>
      <p:pic>
        <p:nvPicPr>
          <p:cNvPr id="4" name="Content Placeholder 3" descr="The cover of &quot;Learning to Teach- A Framework for Crafting High-Quality, Practice-Based Preparation.&quot; Produced in June 2016 by CEEDAR Center and OSEP." title="Learning to Teach"/>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24075" y="1700213"/>
            <a:ext cx="6062663"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smtClean="0"/>
              <a:t>Overcoming Challenges</a:t>
            </a:r>
            <a:endParaRPr lang="en-US" dirty="0"/>
          </a:p>
        </p:txBody>
      </p:sp>
      <p:pic>
        <p:nvPicPr>
          <p:cNvPr id="39937" name="Picture 7" descr="A graphic of a logo person climbing on an arrow that goes over the word, &quot;Challenge.&quot;" title="Overcoming Challeng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188913"/>
            <a:ext cx="7224713" cy="666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p:nvPr>
        </p:nvSpPr>
        <p:spPr/>
        <p:txBody>
          <a:bodyPr/>
          <a:lstStyle/>
          <a:p>
            <a:r>
              <a:rPr lang="en-US" dirty="0" smtClean="0"/>
              <a:t>Time is short</a:t>
            </a:r>
            <a:endParaRPr lang="en-US" dirty="0"/>
          </a:p>
        </p:txBody>
      </p:sp>
      <p:pic>
        <p:nvPicPr>
          <p:cNvPr id="41985" name="Content Placeholder 3" descr="A picture of a clock in between the words, &quot;Time is Short.&quot;" title="Time is short"/>
          <p:cNvPicPr>
            <a:picLocks noGrp="1" noChangeAspect="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2339752" y="764704"/>
            <a:ext cx="5327650" cy="4321175"/>
          </a:xfrm>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p:nvPr>
        </p:nvSpPr>
        <p:spPr/>
        <p:txBody>
          <a:bodyPr/>
          <a:lstStyle/>
          <a:p>
            <a:r>
              <a:rPr lang="en-US" dirty="0" smtClean="0"/>
              <a:t>Coursework and Field work</a:t>
            </a:r>
            <a:endParaRPr lang="en-US" dirty="0"/>
          </a:p>
        </p:txBody>
      </p:sp>
      <p:pic>
        <p:nvPicPr>
          <p:cNvPr id="44033" name="Content Placeholder 3" descr="Two groups of logo people separated by a chasm, representing the division between coursework and field work." title="People separated by a chasm"/>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692275" y="1963349"/>
            <a:ext cx="6994525" cy="2902727"/>
          </a:xfrm>
        </p:spPr>
      </p:pic>
      <p:sp>
        <p:nvSpPr>
          <p:cNvPr id="44034" name="TextBox 4"/>
          <p:cNvSpPr txBox="1">
            <a:spLocks noChangeArrowheads="1"/>
          </p:cNvSpPr>
          <p:nvPr/>
        </p:nvSpPr>
        <p:spPr bwMode="auto">
          <a:xfrm>
            <a:off x="5003800" y="765175"/>
            <a:ext cx="3149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000" b="1"/>
              <a:t>Coursework</a:t>
            </a:r>
          </a:p>
        </p:txBody>
      </p:sp>
      <p:sp>
        <p:nvSpPr>
          <p:cNvPr id="44035" name="TextBox 5"/>
          <p:cNvSpPr txBox="1">
            <a:spLocks noChangeArrowheads="1"/>
          </p:cNvSpPr>
          <p:nvPr/>
        </p:nvSpPr>
        <p:spPr bwMode="auto">
          <a:xfrm>
            <a:off x="2339975" y="5300663"/>
            <a:ext cx="17033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b="1"/>
              <a:t>Field work</a:t>
            </a: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a:ln>
            <a:miter lim="800000"/>
            <a:headEnd/>
            <a:tailEnd/>
          </a:ln>
          <a:extLst>
            <a:ext uri="{FAA26D3D-D897-4be2-8F04-BA451C77F1D7}">
              <ma14:placeholderFlag xmlns:ma14="http://schemas.microsoft.com/office/mac/drawingml/2011/main" val="1"/>
            </a:ext>
          </a:extLst>
        </p:spPr>
        <p:txBody>
          <a:bodyPr/>
          <a:lstStyle/>
          <a:p>
            <a:r>
              <a:rPr lang="en-US" altLang="en-US" smtClean="0"/>
              <a:t>Too much heterogeneity</a:t>
            </a:r>
          </a:p>
        </p:txBody>
      </p:sp>
      <p:pic>
        <p:nvPicPr>
          <p:cNvPr id="46082" name="Content Placeholder 1" descr="A large pile of different kinds of playing dice. They are all different colors, sizes, and sides." title="Dice"/>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449513" y="1989138"/>
            <a:ext cx="5480050" cy="3629025"/>
          </a:xfrm>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p:nvPr>
        </p:nvSpPr>
        <p:spPr>
          <a:ln>
            <a:miter lim="800000"/>
            <a:headEnd/>
            <a:tailEnd/>
          </a:ln>
          <a:extLst>
            <a:ext uri="{FAA26D3D-D897-4be2-8F04-BA451C77F1D7}">
              <ma14:placeholderFlag xmlns:ma14="http://schemas.microsoft.com/office/mac/drawingml/2011/main" val="1"/>
            </a:ext>
          </a:extLst>
        </p:spPr>
        <p:txBody>
          <a:bodyPr/>
          <a:lstStyle/>
          <a:p>
            <a:r>
              <a:rPr lang="en-US" altLang="en-US" smtClean="0"/>
              <a:t>Moving Forward</a:t>
            </a:r>
          </a:p>
        </p:txBody>
      </p:sp>
      <p:pic>
        <p:nvPicPr>
          <p:cNvPr id="48130" name="Content Placeholder 3" descr="5 logo people running on top of arrows." title="People on arrows"/>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314575" y="1844675"/>
            <a:ext cx="5749925" cy="3787775"/>
          </a:xfrm>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ln>
            <a:miter lim="800000"/>
            <a:headEnd/>
            <a:tailEnd/>
          </a:ln>
          <a:extLst>
            <a:ext uri="{FAA26D3D-D897-4be2-8F04-BA451C77F1D7}">
              <ma14:placeholderFlag xmlns:ma14="http://schemas.microsoft.com/office/mac/drawingml/2011/main" val="1"/>
            </a:ext>
          </a:extLst>
        </p:spPr>
        <p:txBody>
          <a:bodyPr/>
          <a:lstStyle/>
          <a:p>
            <a:r>
              <a:rPr lang="en-US" altLang="en-US" smtClean="0"/>
              <a:t>Disclaimer </a:t>
            </a:r>
          </a:p>
        </p:txBody>
      </p:sp>
      <p:sp>
        <p:nvSpPr>
          <p:cNvPr id="15362" name="Content Placeholder 2"/>
          <p:cNvSpPr>
            <a:spLocks noGrp="1"/>
          </p:cNvSpPr>
          <p:nvPr>
            <p:ph idx="1"/>
          </p:nvPr>
        </p:nvSpPr>
        <p:spPr>
          <a:xfrm>
            <a:off x="1692275" y="1844675"/>
            <a:ext cx="6994525" cy="3629025"/>
          </a:xfrm>
        </p:spPr>
        <p:txBody>
          <a:bodyPr/>
          <a:lstStyle/>
          <a:p>
            <a:pPr marL="0" indent="0">
              <a:buFont typeface="Wingdings" panose="05000000000000000000" pitchFamily="2" charset="2"/>
              <a:buNone/>
            </a:pPr>
            <a:r>
              <a:rPr lang="en-US" altLang="en-US" sz="2000" smtClean="0"/>
              <a:t>This content was produced under U.S. Department of Education, Office of Special Education Programs, Award No. H325A120003. Bonnie Jones and David Guardino serve as the project officers. The views expressed herein do not necessarily represent the positions or polices of the U.S. Department of Education. No official endorsement by the U.S. Department of Education of any product, commodity, service, or enterprise mentioned in this website is intended or should be inferred. </a:t>
            </a:r>
          </a:p>
          <a:p>
            <a:pPr marL="0" indent="0">
              <a:buFont typeface="Wingdings" panose="05000000000000000000" pitchFamily="2" charset="2"/>
              <a:buNone/>
            </a:pPr>
            <a:endParaRPr lang="en-US" altLang="en-US" smtClean="0"/>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hidden="1"/>
          <p:cNvSpPr>
            <a:spLocks noGrp="1"/>
          </p:cNvSpPr>
          <p:nvPr>
            <p:ph type="ctrTitle"/>
          </p:nvPr>
        </p:nvSpPr>
        <p:spPr/>
        <p:txBody>
          <a:bodyPr/>
          <a:lstStyle/>
          <a:p>
            <a:r>
              <a:rPr lang="en-US" dirty="0" smtClean="0"/>
              <a:t>Focusing</a:t>
            </a:r>
            <a:endParaRPr lang="en-US" dirty="0"/>
          </a:p>
        </p:txBody>
      </p:sp>
      <p:pic>
        <p:nvPicPr>
          <p:cNvPr id="50177" name="Picture 7" descr="The word &quot;Focus&quot; with a bullseye and an arrow in it in place of the letter o." title="Focu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4925"/>
            <a:ext cx="5468938" cy="370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6"/>
          <p:cNvSpPr>
            <a:spLocks noGrp="1"/>
          </p:cNvSpPr>
          <p:nvPr>
            <p:ph idx="13"/>
          </p:nvPr>
        </p:nvSpPr>
        <p:spPr>
          <a:xfrm>
            <a:off x="1691680" y="2708920"/>
            <a:ext cx="7344816" cy="3629025"/>
          </a:xfrm>
        </p:spPr>
        <p:txBody>
          <a:bodyPr/>
          <a:lstStyle/>
          <a:p>
            <a:r>
              <a:rPr lang="en-US" altLang="en-US" dirty="0" smtClean="0"/>
              <a:t>Reasonable set of practices that:</a:t>
            </a:r>
          </a:p>
          <a:p>
            <a:pPr lvl="1"/>
            <a:r>
              <a:rPr lang="en-US" altLang="en-US" dirty="0" smtClean="0"/>
              <a:t>are the essence of effective teaching, leading, etc.</a:t>
            </a:r>
          </a:p>
          <a:p>
            <a:pPr lvl="1"/>
            <a:r>
              <a:rPr lang="en-US" altLang="en-US" dirty="0" smtClean="0"/>
              <a:t>can improve student outcomes</a:t>
            </a:r>
          </a:p>
          <a:p>
            <a:pPr lvl="1"/>
            <a:r>
              <a:rPr lang="en-US" altLang="en-US" dirty="0" smtClean="0"/>
              <a:t>are fundamental to developing more complex practice</a:t>
            </a:r>
          </a:p>
          <a:p>
            <a:endParaRPr lang="en-US" altLang="en-US" dirty="0" smtClean="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ssolve">
                                      <p:cBhvr>
                                        <p:cTn id="7" dur="500"/>
                                        <p:tgtEl>
                                          <p:spTgt spid="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dissolve">
                                      <p:cBhvr>
                                        <p:cTn id="12" dur="500"/>
                                        <p:tgtEl>
                                          <p:spTgt spid="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dissolve">
                                      <p:cBhvr>
                                        <p:cTn id="17" dur="500"/>
                                        <p:tgtEl>
                                          <p:spTgt spid="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dissolve">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p:cNvSpPr>
          <p:nvPr>
            <p:ph type="title"/>
          </p:nvPr>
        </p:nvSpPr>
        <p:spPr>
          <a:ln>
            <a:miter lim="800000"/>
            <a:headEnd/>
            <a:tailEnd/>
          </a:ln>
          <a:extLst>
            <a:ext uri="{FAA26D3D-D897-4be2-8F04-BA451C77F1D7}">
              <ma14:placeholderFlag xmlns:ma14="http://schemas.microsoft.com/office/mac/drawingml/2011/main" val="1"/>
            </a:ext>
          </a:extLst>
        </p:spPr>
        <p:txBody>
          <a:bodyPr/>
          <a:lstStyle/>
          <a:p>
            <a:r>
              <a:rPr lang="en-US" altLang="en-US" smtClean="0"/>
              <a:t>This might involve</a:t>
            </a:r>
          </a:p>
        </p:txBody>
      </p:sp>
      <p:pic>
        <p:nvPicPr>
          <p:cNvPr id="52226" name="Picture 1" descr="A cartoon of a boy and a girl yelling at each other." title="Cartoon Yelli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51275" y="2857500"/>
            <a:ext cx="5148263"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Content Placeholder 2"/>
          <p:cNvSpPr>
            <a:spLocks noGrp="1"/>
          </p:cNvSpPr>
          <p:nvPr>
            <p:ph idx="1"/>
          </p:nvPr>
        </p:nvSpPr>
        <p:spPr>
          <a:xfrm>
            <a:off x="1692275" y="2060575"/>
            <a:ext cx="6994525" cy="3629025"/>
          </a:xfrm>
        </p:spPr>
        <p:txBody>
          <a:bodyPr/>
          <a:lstStyle/>
          <a:p>
            <a:r>
              <a:rPr lang="en-US" altLang="en-US" smtClean="0"/>
              <a:t>Difficult conversations about what to emphasize and what to eliminate</a:t>
            </a: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smtClean="0"/>
              <a:t>Coherent Venn Diagram</a:t>
            </a:r>
            <a:endParaRPr lang="en-US" dirty="0"/>
          </a:p>
        </p:txBody>
      </p:sp>
      <p:pic>
        <p:nvPicPr>
          <p:cNvPr id="54273" name="Picture 7" descr="A Venn Diagram where the circle on the left says, &quot;Consistent,&quot; the circle on the right says, &quot;Connected,&quot; and the oval in the middle that they have in common is &quot;Coherent.&quot;" title="Venn Diagram"/>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08050"/>
            <a:ext cx="91440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 hidden="1"/>
          <p:cNvSpPr>
            <a:spLocks noGrp="1"/>
          </p:cNvSpPr>
          <p:nvPr>
            <p:ph type="title"/>
          </p:nvPr>
        </p:nvSpPr>
        <p:spPr>
          <a:ln>
            <a:miter lim="800000"/>
            <a:headEnd/>
            <a:tailEnd/>
          </a:ln>
          <a:extLst>
            <a:ext uri="{FAA26D3D-D897-4be2-8F04-BA451C77F1D7}">
              <ma14:placeholderFlag xmlns:ma14="http://schemas.microsoft.com/office/mac/drawingml/2011/main" val="1"/>
            </a:ext>
          </a:extLst>
        </p:spPr>
        <p:txBody>
          <a:bodyPr/>
          <a:lstStyle/>
          <a:p>
            <a:r>
              <a:rPr lang="en-US" altLang="en-US" smtClean="0"/>
              <a:t>Less authentic to more authentic</a:t>
            </a:r>
          </a:p>
        </p:txBody>
      </p:sp>
      <p:cxnSp>
        <p:nvCxnSpPr>
          <p:cNvPr id="11" name="Straight Connector 10" descr="A line that connects less authentic practices to more authentic practices." title="Line connecting Less authentic to More authentic"/>
          <p:cNvCxnSpPr>
            <a:cxnSpLocks noChangeShapeType="1"/>
          </p:cNvCxnSpPr>
          <p:nvPr/>
        </p:nvCxnSpPr>
        <p:spPr bwMode="auto">
          <a:xfrm flipV="1">
            <a:off x="3059113" y="2420938"/>
            <a:ext cx="4465637" cy="2303462"/>
          </a:xfrm>
          <a:prstGeom prst="line">
            <a:avLst/>
          </a:prstGeom>
          <a:noFill/>
          <a:ln w="25400">
            <a:solidFill>
              <a:schemeClr val="accent4"/>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4" name="Process 3"/>
          <p:cNvSpPr>
            <a:spLocks noChangeArrowheads="1"/>
          </p:cNvSpPr>
          <p:nvPr/>
        </p:nvSpPr>
        <p:spPr bwMode="auto">
          <a:xfrm>
            <a:off x="1476375" y="1989138"/>
            <a:ext cx="1727200" cy="3024187"/>
          </a:xfrm>
          <a:prstGeom prst="flowChartProcess">
            <a:avLst/>
          </a:prstGeom>
          <a:solidFill>
            <a:srgbClr val="C1D7FF"/>
          </a:solidFill>
          <a:ln w="9525">
            <a:solidFill>
              <a:srgbClr val="B6DCDF"/>
            </a:solidFill>
            <a:miter lim="800000"/>
            <a:headEnd/>
            <a:tailEnd/>
          </a:ln>
          <a:effectLst>
            <a:outerShdw blurRad="40000" dist="23000" dir="5400000" rotWithShape="0">
              <a:srgbClr val="808080">
                <a:alpha val="34999"/>
              </a:srgbClr>
            </a:outerShdw>
          </a:effectLst>
        </p:spPr>
        <p:txBody>
          <a:bodyPr anchor="ctr"/>
          <a:lstStyle/>
          <a:p>
            <a:pPr algn="ctr">
              <a:defRPr/>
            </a:pPr>
            <a:r>
              <a:rPr lang="en-US" sz="1600" b="1" dirty="0">
                <a:solidFill>
                  <a:schemeClr val="accent4"/>
                </a:solidFill>
                <a:latin typeface="+mn-lt"/>
                <a:ea typeface="+mn-ea"/>
              </a:rPr>
              <a:t>Less</a:t>
            </a:r>
          </a:p>
          <a:p>
            <a:pPr algn="ctr">
              <a:defRPr/>
            </a:pPr>
            <a:r>
              <a:rPr lang="en-US" sz="1600" b="1" dirty="0">
                <a:solidFill>
                  <a:schemeClr val="accent4"/>
                </a:solidFill>
                <a:latin typeface="+mn-lt"/>
                <a:ea typeface="+mn-ea"/>
              </a:rPr>
              <a:t>authentic</a:t>
            </a:r>
          </a:p>
          <a:p>
            <a:pPr marL="285750" indent="-285750">
              <a:buFont typeface="Arial"/>
              <a:buChar char="•"/>
              <a:defRPr/>
            </a:pPr>
            <a:r>
              <a:rPr lang="en-US" sz="1600" dirty="0">
                <a:solidFill>
                  <a:srgbClr val="000000"/>
                </a:solidFill>
                <a:latin typeface="+mn-lt"/>
                <a:ea typeface="+mn-ea"/>
              </a:rPr>
              <a:t>Fewer facets of practice highlighted</a:t>
            </a:r>
          </a:p>
          <a:p>
            <a:pPr marL="285750" indent="-285750">
              <a:buFont typeface="Arial"/>
              <a:buChar char="•"/>
              <a:defRPr/>
            </a:pPr>
            <a:r>
              <a:rPr lang="en-US" sz="1600" dirty="0">
                <a:solidFill>
                  <a:srgbClr val="000000"/>
                </a:solidFill>
                <a:latin typeface="+mn-lt"/>
                <a:ea typeface="+mn-ea"/>
              </a:rPr>
              <a:t>Narrower participation of novice</a:t>
            </a:r>
          </a:p>
          <a:p>
            <a:pPr marL="285750" indent="-285750">
              <a:buFont typeface="Arial"/>
              <a:buChar char="•"/>
              <a:defRPr/>
            </a:pPr>
            <a:r>
              <a:rPr lang="en-US" sz="1600" dirty="0">
                <a:solidFill>
                  <a:srgbClr val="000000"/>
                </a:solidFill>
                <a:latin typeface="+mn-lt"/>
                <a:ea typeface="+mn-ea"/>
              </a:rPr>
              <a:t>Greater opportunity for rehearsal</a:t>
            </a:r>
          </a:p>
        </p:txBody>
      </p:sp>
      <p:sp>
        <p:nvSpPr>
          <p:cNvPr id="5" name="Rectangle 4"/>
          <p:cNvSpPr>
            <a:spLocks noChangeArrowheads="1"/>
          </p:cNvSpPr>
          <p:nvPr/>
        </p:nvSpPr>
        <p:spPr bwMode="auto">
          <a:xfrm>
            <a:off x="3348038" y="3789363"/>
            <a:ext cx="1368425" cy="914400"/>
          </a:xfrm>
          <a:prstGeom prst="rect">
            <a:avLst/>
          </a:prstGeom>
          <a:solidFill>
            <a:srgbClr val="C1D7FF"/>
          </a:solidFill>
          <a:ln w="9525">
            <a:solidFill>
              <a:srgbClr val="B6DCDF"/>
            </a:solidFill>
            <a:miter lim="800000"/>
            <a:headEnd/>
            <a:tailEnd/>
          </a:ln>
          <a:effectLst>
            <a:outerShdw blurRad="40000" dist="23000" dir="5400000" rotWithShape="0">
              <a:srgbClr val="808080">
                <a:alpha val="34999"/>
              </a:srgbClr>
            </a:outerShdw>
          </a:effectLst>
        </p:spPr>
        <p:txBody>
          <a:bodyPr anchor="ctr"/>
          <a:lstStyle/>
          <a:p>
            <a:pPr>
              <a:defRPr/>
            </a:pPr>
            <a:r>
              <a:rPr lang="en-US" sz="1600" dirty="0">
                <a:solidFill>
                  <a:srgbClr val="000000"/>
                </a:solidFill>
                <a:latin typeface="+mn-lt"/>
                <a:ea typeface="+mn-ea"/>
              </a:rPr>
              <a:t>Analyzing a written case</a:t>
            </a:r>
          </a:p>
        </p:txBody>
      </p:sp>
      <p:sp>
        <p:nvSpPr>
          <p:cNvPr id="6" name="Rectangle 5"/>
          <p:cNvSpPr>
            <a:spLocks noChangeArrowheads="1"/>
          </p:cNvSpPr>
          <p:nvPr/>
        </p:nvSpPr>
        <p:spPr bwMode="auto">
          <a:xfrm>
            <a:off x="3924300" y="2781300"/>
            <a:ext cx="1152525" cy="914400"/>
          </a:xfrm>
          <a:prstGeom prst="rect">
            <a:avLst/>
          </a:prstGeom>
          <a:solidFill>
            <a:srgbClr val="C1D7FF"/>
          </a:solidFill>
          <a:ln w="9525">
            <a:solidFill>
              <a:srgbClr val="B6DCDF"/>
            </a:solidFill>
            <a:miter lim="800000"/>
            <a:headEnd/>
            <a:tailEnd/>
          </a:ln>
          <a:effectLst>
            <a:outerShdw blurRad="40000" dist="23000" dir="5400000" rotWithShape="0">
              <a:srgbClr val="808080">
                <a:alpha val="34999"/>
              </a:srgbClr>
            </a:outerShdw>
          </a:effectLst>
        </p:spPr>
        <p:txBody>
          <a:bodyPr anchor="ctr"/>
          <a:lstStyle/>
          <a:p>
            <a:pPr>
              <a:defRPr/>
            </a:pPr>
            <a:r>
              <a:rPr lang="en-US" sz="1600" dirty="0">
                <a:solidFill>
                  <a:srgbClr val="000000"/>
                </a:solidFill>
                <a:latin typeface="+mn-lt"/>
                <a:ea typeface="+mn-ea"/>
              </a:rPr>
              <a:t>Engaging in a live role play</a:t>
            </a:r>
          </a:p>
        </p:txBody>
      </p:sp>
      <p:sp>
        <p:nvSpPr>
          <p:cNvPr id="7" name="Rectangle 6"/>
          <p:cNvSpPr>
            <a:spLocks noChangeArrowheads="1"/>
          </p:cNvSpPr>
          <p:nvPr/>
        </p:nvSpPr>
        <p:spPr bwMode="auto">
          <a:xfrm>
            <a:off x="5076825" y="2205038"/>
            <a:ext cx="1079500" cy="1130300"/>
          </a:xfrm>
          <a:prstGeom prst="rect">
            <a:avLst/>
          </a:prstGeom>
          <a:solidFill>
            <a:srgbClr val="C1D7FF"/>
          </a:solidFill>
          <a:ln w="9525">
            <a:solidFill>
              <a:srgbClr val="B6DCDF"/>
            </a:solidFill>
            <a:miter lim="800000"/>
            <a:headEnd/>
            <a:tailEnd/>
          </a:ln>
          <a:effectLst>
            <a:outerShdw blurRad="40000" dist="23000" dir="5400000" rotWithShape="0">
              <a:srgbClr val="808080">
                <a:alpha val="34999"/>
              </a:srgbClr>
            </a:outerShdw>
          </a:effectLst>
        </p:spPr>
        <p:txBody>
          <a:bodyPr anchor="ctr"/>
          <a:lstStyle/>
          <a:p>
            <a:pPr>
              <a:defRPr/>
            </a:pPr>
            <a:r>
              <a:rPr lang="en-US" sz="1600" dirty="0">
                <a:solidFill>
                  <a:srgbClr val="000000"/>
                </a:solidFill>
                <a:latin typeface="+mn-lt"/>
                <a:ea typeface="+mn-ea"/>
              </a:rPr>
              <a:t>Crafting a piece of practice</a:t>
            </a:r>
          </a:p>
        </p:txBody>
      </p:sp>
      <p:sp>
        <p:nvSpPr>
          <p:cNvPr id="8" name="Rectangle 7"/>
          <p:cNvSpPr>
            <a:spLocks noChangeArrowheads="1"/>
          </p:cNvSpPr>
          <p:nvPr/>
        </p:nvSpPr>
        <p:spPr bwMode="auto">
          <a:xfrm>
            <a:off x="6227763" y="1412875"/>
            <a:ext cx="1223962" cy="1511300"/>
          </a:xfrm>
          <a:prstGeom prst="rect">
            <a:avLst/>
          </a:prstGeom>
          <a:solidFill>
            <a:srgbClr val="C1D7FF"/>
          </a:solidFill>
          <a:ln w="9525">
            <a:solidFill>
              <a:srgbClr val="B6DCDF"/>
            </a:solidFill>
            <a:miter lim="800000"/>
            <a:headEnd/>
            <a:tailEnd/>
          </a:ln>
          <a:effectLst>
            <a:outerShdw blurRad="40000" dist="23000" dir="5400000" rotWithShape="0">
              <a:srgbClr val="808080">
                <a:alpha val="34999"/>
              </a:srgbClr>
            </a:outerShdw>
          </a:effectLst>
        </p:spPr>
        <p:txBody>
          <a:bodyPr anchor="ctr"/>
          <a:lstStyle/>
          <a:p>
            <a:pPr algn="ctr">
              <a:defRPr/>
            </a:pPr>
            <a:r>
              <a:rPr lang="en-US" sz="1600" dirty="0">
                <a:solidFill>
                  <a:srgbClr val="000000"/>
                </a:solidFill>
                <a:latin typeface="+mn-lt"/>
                <a:ea typeface="+mn-ea"/>
              </a:rPr>
              <a:t>Enacting the practice with more support</a:t>
            </a:r>
          </a:p>
        </p:txBody>
      </p:sp>
      <p:sp>
        <p:nvSpPr>
          <p:cNvPr id="9" name="Rectangle 8"/>
          <p:cNvSpPr>
            <a:spLocks noChangeArrowheads="1"/>
          </p:cNvSpPr>
          <p:nvPr/>
        </p:nvSpPr>
        <p:spPr bwMode="auto">
          <a:xfrm>
            <a:off x="7524750" y="1125538"/>
            <a:ext cx="1619250" cy="2951162"/>
          </a:xfrm>
          <a:prstGeom prst="rect">
            <a:avLst/>
          </a:prstGeom>
          <a:solidFill>
            <a:srgbClr val="C1D7FF"/>
          </a:solidFill>
          <a:ln w="9525">
            <a:solidFill>
              <a:srgbClr val="B6DCDF"/>
            </a:solidFill>
            <a:miter lim="800000"/>
            <a:headEnd/>
            <a:tailEnd/>
          </a:ln>
          <a:effectLst>
            <a:outerShdw blurRad="40000" dist="23000" dir="5400000" rotWithShape="0">
              <a:srgbClr val="808080">
                <a:alpha val="34999"/>
              </a:srgbClr>
            </a:outerShdw>
          </a:effectLst>
        </p:spPr>
        <p:txBody>
          <a:bodyPr anchor="ctr"/>
          <a:lstStyle/>
          <a:p>
            <a:pPr algn="ctr">
              <a:defRPr/>
            </a:pPr>
            <a:r>
              <a:rPr lang="en-US" sz="1600" b="1" dirty="0">
                <a:solidFill>
                  <a:srgbClr val="000000"/>
                </a:solidFill>
                <a:latin typeface="+mn-lt"/>
                <a:ea typeface="+mn-ea"/>
              </a:rPr>
              <a:t>More </a:t>
            </a:r>
          </a:p>
          <a:p>
            <a:pPr algn="ctr">
              <a:defRPr/>
            </a:pPr>
            <a:r>
              <a:rPr lang="en-US" sz="1600" b="1" dirty="0">
                <a:solidFill>
                  <a:srgbClr val="000000"/>
                </a:solidFill>
                <a:latin typeface="+mn-lt"/>
                <a:ea typeface="+mn-ea"/>
              </a:rPr>
              <a:t>authentic</a:t>
            </a:r>
          </a:p>
          <a:p>
            <a:pPr marL="285750" indent="-285750">
              <a:buFont typeface="Arial"/>
              <a:buChar char="•"/>
              <a:defRPr/>
            </a:pPr>
            <a:r>
              <a:rPr lang="en-US" sz="1600" dirty="0">
                <a:solidFill>
                  <a:srgbClr val="000000"/>
                </a:solidFill>
                <a:latin typeface="+mn-lt"/>
                <a:ea typeface="+mn-ea"/>
              </a:rPr>
              <a:t>More </a:t>
            </a:r>
          </a:p>
          <a:p>
            <a:pPr>
              <a:defRPr/>
            </a:pPr>
            <a:r>
              <a:rPr lang="en-US" sz="1600" dirty="0">
                <a:solidFill>
                  <a:srgbClr val="000000"/>
                </a:solidFill>
                <a:latin typeface="+mn-lt"/>
                <a:ea typeface="+mn-ea"/>
              </a:rPr>
              <a:t>complete representation</a:t>
            </a:r>
          </a:p>
          <a:p>
            <a:pPr>
              <a:defRPr/>
            </a:pPr>
            <a:r>
              <a:rPr lang="en-US" sz="1600" dirty="0">
                <a:solidFill>
                  <a:srgbClr val="000000"/>
                </a:solidFill>
                <a:latin typeface="+mn-lt"/>
                <a:ea typeface="+mn-ea"/>
              </a:rPr>
              <a:t>of practice</a:t>
            </a:r>
          </a:p>
          <a:p>
            <a:pPr marL="285750" indent="-285750">
              <a:buFont typeface="Arial"/>
              <a:buChar char="•"/>
              <a:defRPr/>
            </a:pPr>
            <a:r>
              <a:rPr lang="en-US" sz="1600" dirty="0">
                <a:solidFill>
                  <a:srgbClr val="000000"/>
                </a:solidFill>
                <a:latin typeface="+mn-lt"/>
                <a:ea typeface="+mn-ea"/>
              </a:rPr>
              <a:t>More full</a:t>
            </a:r>
          </a:p>
          <a:p>
            <a:pPr>
              <a:defRPr/>
            </a:pPr>
            <a:r>
              <a:rPr lang="en-US" sz="1600" dirty="0">
                <a:solidFill>
                  <a:srgbClr val="000000"/>
                </a:solidFill>
                <a:latin typeface="+mn-lt"/>
                <a:ea typeface="+mn-ea"/>
              </a:rPr>
              <a:t>participation by novice</a:t>
            </a:r>
          </a:p>
          <a:p>
            <a:pPr marL="285750" indent="-285750">
              <a:buFont typeface="Arial"/>
              <a:buChar char="•"/>
              <a:defRPr/>
            </a:pPr>
            <a:r>
              <a:rPr lang="en-US" sz="1600" dirty="0">
                <a:solidFill>
                  <a:srgbClr val="000000"/>
                </a:solidFill>
                <a:latin typeface="+mn-lt"/>
                <a:ea typeface="+mn-ea"/>
              </a:rPr>
              <a:t>Closer to</a:t>
            </a:r>
          </a:p>
          <a:p>
            <a:pPr>
              <a:defRPr/>
            </a:pPr>
            <a:r>
              <a:rPr lang="en-US" sz="1600" dirty="0">
                <a:solidFill>
                  <a:srgbClr val="000000"/>
                </a:solidFill>
                <a:latin typeface="+mn-lt"/>
                <a:ea typeface="+mn-ea"/>
              </a:rPr>
              <a:t>real time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2275" y="274638"/>
            <a:ext cx="6994525" cy="1209675"/>
          </a:xfrm>
          <a:extLst>
            <a:ext uri="{FAA26D3D-D897-4be2-8F04-BA451C77F1D7}">
              <ma14:placeholderFlag xmlns:ma14="http://schemas.microsoft.com/office/mac/drawingml/2011/main" val="1"/>
            </a:ext>
          </a:extLst>
        </p:spPr>
        <p:txBody>
          <a:bodyPr/>
          <a:lstStyle/>
          <a:p>
            <a:pPr>
              <a:defRPr/>
            </a:pPr>
            <a:r>
              <a:rPr lang="en-US" spc="-95" dirty="0" smtClean="0">
                <a:ea typeface="+mj-ea"/>
              </a:rPr>
              <a:t>Deliberate </a:t>
            </a:r>
            <a:r>
              <a:rPr lang="en-US" spc="-90" dirty="0" smtClean="0">
                <a:ea typeface="+mj-ea"/>
              </a:rPr>
              <a:t>Practice</a:t>
            </a:r>
            <a:endParaRPr lang="en-US" dirty="0">
              <a:ea typeface="+mj-ea"/>
            </a:endParaRPr>
          </a:p>
        </p:txBody>
      </p:sp>
      <p:pic>
        <p:nvPicPr>
          <p:cNvPr id="58370" name="Picture 3" descr="An animated picture of students in a classroom." title="Animated Classroom"/>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1700213"/>
            <a:ext cx="7056438"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p:cNvSpPr>
            <a:spLocks noGrp="1"/>
          </p:cNvSpPr>
          <p:nvPr>
            <p:ph type="title"/>
          </p:nvPr>
        </p:nvSpPr>
        <p:spPr>
          <a:ln>
            <a:miter lim="800000"/>
            <a:headEnd/>
            <a:tailEnd/>
          </a:ln>
          <a:extLst>
            <a:ext uri="{FAA26D3D-D897-4be2-8F04-BA451C77F1D7}">
              <ma14:placeholderFlag xmlns:ma14="http://schemas.microsoft.com/office/mac/drawingml/2011/main" val="1"/>
            </a:ext>
          </a:extLst>
        </p:spPr>
        <p:txBody>
          <a:bodyPr/>
          <a:lstStyle/>
          <a:p>
            <a:r>
              <a:rPr lang="en-US" altLang="en-US" dirty="0" smtClean="0"/>
              <a:t>High Quality Practice (cont.)</a:t>
            </a:r>
          </a:p>
        </p:txBody>
      </p:sp>
      <p:pic>
        <p:nvPicPr>
          <p:cNvPr id="4" name="Content Placeholder 3" descr="The cover of &quot;Learning to Teach- A Framework for Crafting High-Quality, Practice-Based Preparation.&quot; Produced in June 2016 by CEEDAR Center and OSEP." title="Learning to Teach"/>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24075" y="1700213"/>
            <a:ext cx="6062663"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p:cNvSpPr>
            <a:spLocks noGrp="1"/>
          </p:cNvSpPr>
          <p:nvPr>
            <p:ph type="title"/>
          </p:nvPr>
        </p:nvSpPr>
        <p:spPr>
          <a:ln>
            <a:miter lim="800000"/>
            <a:headEnd/>
            <a:tailEnd/>
          </a:ln>
          <a:extLst>
            <a:ext uri="{FAA26D3D-D897-4be2-8F04-BA451C77F1D7}">
              <ma14:placeholderFlag xmlns:ma14="http://schemas.microsoft.com/office/mac/drawingml/2011/main" val="1"/>
            </a:ext>
          </a:extLst>
        </p:spPr>
        <p:txBody>
          <a:bodyPr/>
          <a:lstStyle/>
          <a:p>
            <a:r>
              <a:rPr lang="en-US" altLang="en-US" smtClean="0"/>
              <a:t>You can retrieve at</a:t>
            </a:r>
          </a:p>
        </p:txBody>
      </p:sp>
      <p:sp>
        <p:nvSpPr>
          <p:cNvPr id="62466" name="Content Placeholder 2"/>
          <p:cNvSpPr>
            <a:spLocks noGrp="1"/>
          </p:cNvSpPr>
          <p:nvPr>
            <p:ph idx="1"/>
          </p:nvPr>
        </p:nvSpPr>
        <p:spPr/>
        <p:txBody>
          <a:bodyPr/>
          <a:lstStyle/>
          <a:p>
            <a:r>
              <a:rPr lang="en-US" altLang="en-US" dirty="0" smtClean="0">
                <a:hlinkClick r:id="rId2"/>
              </a:rPr>
              <a:t>CEEDAR Center Reports</a:t>
            </a:r>
          </a:p>
          <a:p>
            <a:r>
              <a:rPr lang="en-US" altLang="en-US" dirty="0" smtClean="0">
                <a:hlinkClick r:id="rId3"/>
              </a:rPr>
              <a:t>GTL Center Resources</a:t>
            </a:r>
            <a:endParaRPr lang="en-US" altLang="en-US" dirty="0" smtClean="0">
              <a:hlinkClick r:id="rId2"/>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xtLst>
            <a:ext uri="{FAA26D3D-D897-4be2-8F04-BA451C77F1D7}">
              <ma14:placeholderFlag xmlns:ma14="http://schemas.microsoft.com/office/mac/drawingml/2011/main" val="1"/>
            </a:ext>
          </a:extLst>
        </p:spPr>
        <p:txBody>
          <a:bodyPr/>
          <a:lstStyle/>
          <a:p>
            <a:pPr>
              <a:defRPr/>
            </a:pPr>
            <a:r>
              <a:rPr lang="en-US" spc="-100" dirty="0" smtClean="0">
                <a:ea typeface="+mj-ea"/>
              </a:rPr>
              <a:t>Questions?</a:t>
            </a:r>
            <a:endParaRPr lang="en-US" dirty="0">
              <a:ea typeface="+mj-ea"/>
            </a:endParaRPr>
          </a:p>
        </p:txBody>
      </p:sp>
      <p:sp>
        <p:nvSpPr>
          <p:cNvPr id="63490" name="object 6" descr="A picture of a group of students raising their hands." title="Students raising hands"/>
          <p:cNvSpPr>
            <a:spLocks noChangeArrowheads="1"/>
          </p:cNvSpPr>
          <p:nvPr/>
        </p:nvSpPr>
        <p:spPr bwMode="auto">
          <a:xfrm>
            <a:off x="1692275" y="1628775"/>
            <a:ext cx="6983413" cy="4411663"/>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hangingPunct="1">
              <a:defRPr/>
            </a:pPr>
            <a:endParaRPr lang="en-US">
              <a:latin typeface="Arial" charset="0"/>
              <a:ea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ln>
            <a:miter lim="800000"/>
            <a:headEnd/>
            <a:tailEnd/>
          </a:ln>
          <a:extLst>
            <a:ext uri="{FAA26D3D-D897-4be2-8F04-BA451C77F1D7}">
              <ma14:placeholderFlag xmlns:ma14="http://schemas.microsoft.com/office/mac/drawingml/2011/main" val="1"/>
            </a:ext>
          </a:extLst>
        </p:spPr>
        <p:txBody>
          <a:bodyPr/>
          <a:lstStyle/>
          <a:p>
            <a:r>
              <a:rPr lang="en-US" altLang="en-US" smtClean="0"/>
              <a:t>Effective practice</a:t>
            </a:r>
          </a:p>
        </p:txBody>
      </p:sp>
      <p:pic>
        <p:nvPicPr>
          <p:cNvPr id="16386" name="Content Placeholder 3" descr="A picture of a group of words that are written on strips of paper and one word is in the middle and highlighted that says, &quot;Expertise.&quot;" title="Expertise"/>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776538" y="1989138"/>
            <a:ext cx="4808537" cy="3200400"/>
          </a:xfrm>
        </p:spPr>
      </p:pic>
      <p:sp>
        <p:nvSpPr>
          <p:cNvPr id="16387" name="TextBox 4"/>
          <p:cNvSpPr txBox="1">
            <a:spLocks noChangeArrowheads="1"/>
          </p:cNvSpPr>
          <p:nvPr/>
        </p:nvSpPr>
        <p:spPr bwMode="auto">
          <a:xfrm>
            <a:off x="2422525" y="6102350"/>
            <a:ext cx="51736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1800"/>
              <a:t>Accounts for about 20-33 percent of the variance</a:t>
            </a: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a:ln>
            <a:miter lim="800000"/>
            <a:headEnd/>
            <a:tailEnd/>
          </a:ln>
          <a:extLst>
            <a:ext uri="{FAA26D3D-D897-4be2-8F04-BA451C77F1D7}">
              <ma14:placeholderFlag xmlns:ma14="http://schemas.microsoft.com/office/mac/drawingml/2011/main" val="1"/>
            </a:ext>
          </a:extLst>
        </p:spPr>
        <p:txBody>
          <a:bodyPr/>
          <a:lstStyle/>
          <a:p>
            <a:r>
              <a:rPr lang="en-US" altLang="en-US" dirty="0" smtClean="0"/>
              <a:t>Effective practice (cont.)</a:t>
            </a:r>
          </a:p>
        </p:txBody>
      </p:sp>
      <p:sp>
        <p:nvSpPr>
          <p:cNvPr id="18435" name="TextBox 6"/>
          <p:cNvSpPr txBox="1">
            <a:spLocks noChangeArrowheads="1"/>
          </p:cNvSpPr>
          <p:nvPr/>
        </p:nvSpPr>
        <p:spPr bwMode="auto">
          <a:xfrm>
            <a:off x="4921250" y="1595438"/>
            <a:ext cx="376555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3000"/>
              <a:t>Allows for the development</a:t>
            </a:r>
          </a:p>
          <a:p>
            <a:pPr algn="ctr"/>
            <a:r>
              <a:rPr lang="en-US" altLang="en-US" sz="3000"/>
              <a:t>of fluent performance and</a:t>
            </a:r>
          </a:p>
          <a:p>
            <a:pPr algn="ctr"/>
            <a:r>
              <a:rPr lang="en-US" altLang="en-US" sz="3000"/>
              <a:t>situated knowledge</a:t>
            </a:r>
          </a:p>
        </p:txBody>
      </p:sp>
      <p:pic>
        <p:nvPicPr>
          <p:cNvPr id="18434" name="Content Placeholder 5" descr="A picture of neurons and synapses to represent the acquisition of knowledge." title="Neurons and Synapses"/>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195513" y="2060575"/>
            <a:ext cx="2443162" cy="3629025"/>
          </a:xfrm>
        </p:spPr>
      </p:pic>
      <p:pic>
        <p:nvPicPr>
          <p:cNvPr id="18436" name="Picture 7" descr="An animated picture of kids in a silhouetted kids in a classroom with a silhouette teacher. There are many laptops and screens in the room as well." title="Kids in a classroom"/>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11638" y="4173538"/>
            <a:ext cx="34417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smtClean="0"/>
              <a:t>Wayne Gretzky Quote</a:t>
            </a:r>
            <a:endParaRPr lang="en-US" dirty="0"/>
          </a:p>
        </p:txBody>
      </p:sp>
      <p:sp>
        <p:nvSpPr>
          <p:cNvPr id="20481" name="Content Placeholder 2"/>
          <p:cNvSpPr>
            <a:spLocks noGrp="1"/>
          </p:cNvSpPr>
          <p:nvPr>
            <p:ph idx="4294967295"/>
          </p:nvPr>
        </p:nvSpPr>
        <p:spPr>
          <a:xfrm>
            <a:off x="2149475" y="404813"/>
            <a:ext cx="6994525" cy="3629025"/>
          </a:xfrm>
        </p:spPr>
        <p:txBody>
          <a:bodyPr/>
          <a:lstStyle/>
          <a:p>
            <a:pPr marL="0" indent="0">
              <a:buFont typeface="Wingdings" panose="05000000000000000000" pitchFamily="2" charset="2"/>
              <a:buNone/>
            </a:pPr>
            <a:r>
              <a:rPr lang="en-US" altLang="en-US" sz="2600" i="1" dirty="0" smtClean="0"/>
              <a:t>When hockey great Wayne Gretzky was asked for the secret to his success, he replied, “I don’t know; I just go to where the puck is going to be” (Berliner, 1994, p. 167). Although he cannot explain how or why he knows where to go, research suggests that it is not through some innate clairvoyant ability, but rather it is the result of thousands of hours of deliberate practice, years of experience, and the use of appropriate cognitive processes. One of these processes is intuition. Gretzky was subconsciously making very fast decisions based on his knowledge, stored memories, and a holistic view of his surroundings. </a:t>
            </a:r>
            <a:r>
              <a:rPr lang="en-US" altLang="en-US" sz="2000" i="1" dirty="0" smtClean="0"/>
              <a:t>--</a:t>
            </a:r>
            <a:r>
              <a:rPr lang="en-US" altLang="en-US" sz="2000" dirty="0" smtClean="0"/>
              <a:t>Pierre &amp; Smith, 2014</a:t>
            </a:r>
            <a:endParaRPr lang="en-US" altLang="en-US" sz="2000" i="1" dirty="0" smtClean="0"/>
          </a:p>
          <a:p>
            <a:pPr marL="0" indent="0"/>
            <a:endParaRPr lang="en-US" altLang="en-US" dirty="0" smtClean="0"/>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ctrTitle"/>
          </p:nvPr>
        </p:nvSpPr>
        <p:spPr>
          <a:xfrm>
            <a:off x="1692275" y="333375"/>
            <a:ext cx="7312025" cy="1470025"/>
          </a:xfrm>
          <a:ln>
            <a:miter lim="800000"/>
            <a:headEnd/>
            <a:tailEnd/>
          </a:ln>
          <a:extLst>
            <a:ext uri="{FAA26D3D-D897-4be2-8F04-BA451C77F1D7}">
              <ma14:placeholderFlag xmlns:ma14="http://schemas.microsoft.com/office/mac/drawingml/2011/main" val="1"/>
            </a:ext>
          </a:extLst>
        </p:spPr>
        <p:txBody>
          <a:bodyPr/>
          <a:lstStyle/>
          <a:p>
            <a:r>
              <a:rPr lang="en-US" altLang="en-US" smtClean="0"/>
              <a:t>Novices</a:t>
            </a:r>
          </a:p>
        </p:txBody>
      </p:sp>
      <p:sp>
        <p:nvSpPr>
          <p:cNvPr id="22531" name="Content Placeholder 7"/>
          <p:cNvSpPr>
            <a:spLocks noGrp="1"/>
          </p:cNvSpPr>
          <p:nvPr>
            <p:ph idx="13"/>
          </p:nvPr>
        </p:nvSpPr>
        <p:spPr>
          <a:xfrm>
            <a:off x="4240213" y="2636838"/>
            <a:ext cx="4752975" cy="3629025"/>
          </a:xfrm>
        </p:spPr>
        <p:txBody>
          <a:bodyPr/>
          <a:lstStyle/>
          <a:p>
            <a:r>
              <a:rPr lang="en-US" altLang="en-US" smtClean="0"/>
              <a:t>”they are prisoners of their own lack of experience and have no choice but to be relatively inflexible.”</a:t>
            </a:r>
          </a:p>
          <a:p>
            <a:pPr lvl="3"/>
            <a:r>
              <a:rPr lang="en-US" altLang="en-US" smtClean="0">
                <a:ea typeface="Arial" panose="020B0604020202020204" pitchFamily="34" charset="0"/>
              </a:rPr>
              <a:t>Berliner, 1992</a:t>
            </a:r>
          </a:p>
        </p:txBody>
      </p:sp>
      <p:pic>
        <p:nvPicPr>
          <p:cNvPr id="22530" name="Content Placeholder 3" descr="A picture that says, &quot;Novice, Just Beginning... You are just learning a new skill or behavior. You need practice to move yourself along.&quot; There are two cartoon babies in the corner of the pictures." title="Just beginni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9763" y="2133600"/>
            <a:ext cx="3600450"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ctrTitle"/>
          </p:nvPr>
        </p:nvSpPr>
        <p:spPr>
          <a:xfrm>
            <a:off x="1547813" y="277813"/>
            <a:ext cx="7313612" cy="1470025"/>
          </a:xfrm>
          <a:ln>
            <a:miter lim="800000"/>
            <a:headEnd/>
            <a:tailEnd/>
          </a:ln>
          <a:extLst>
            <a:ext uri="{FAA26D3D-D897-4be2-8F04-BA451C77F1D7}">
              <ma14:placeholderFlag xmlns:ma14="http://schemas.microsoft.com/office/mac/drawingml/2011/main" val="1"/>
            </a:ext>
          </a:extLst>
        </p:spPr>
        <p:txBody>
          <a:bodyPr/>
          <a:lstStyle/>
          <a:p>
            <a:r>
              <a:rPr lang="en-US" altLang="en-US" smtClean="0"/>
              <a:t>Experts</a:t>
            </a:r>
          </a:p>
        </p:txBody>
      </p:sp>
      <p:sp>
        <p:nvSpPr>
          <p:cNvPr id="24579" name="Content Placeholder 2"/>
          <p:cNvSpPr>
            <a:spLocks noGrp="1"/>
          </p:cNvSpPr>
          <p:nvPr>
            <p:ph idx="13"/>
          </p:nvPr>
        </p:nvSpPr>
        <p:spPr>
          <a:xfrm>
            <a:off x="4419600" y="3227388"/>
            <a:ext cx="4752975" cy="3168650"/>
          </a:xfrm>
        </p:spPr>
        <p:txBody>
          <a:bodyPr/>
          <a:lstStyle/>
          <a:p>
            <a:r>
              <a:rPr lang="en-US" altLang="en-US" smtClean="0"/>
              <a:t>Make decisions that seem effortless, intuitive, and highly responsive to the situation at hand.</a:t>
            </a:r>
          </a:p>
        </p:txBody>
      </p:sp>
      <p:pic>
        <p:nvPicPr>
          <p:cNvPr id="24578" name="Picture 5" descr="A picture of a baby wearing glasses with a book in front of him." title="Baby with glasse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916113"/>
            <a:ext cx="3671887"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a:ln>
            <a:miter lim="800000"/>
            <a:headEnd/>
            <a:tailEnd/>
          </a:ln>
          <a:extLst>
            <a:ext uri="{FAA26D3D-D897-4be2-8F04-BA451C77F1D7}">
              <ma14:placeholderFlag xmlns:ma14="http://schemas.microsoft.com/office/mac/drawingml/2011/main" val="1"/>
            </a:ext>
          </a:extLst>
        </p:spPr>
        <p:txBody>
          <a:bodyPr/>
          <a:lstStyle/>
          <a:p>
            <a:r>
              <a:rPr lang="en-US" altLang="en-US" smtClean="0"/>
              <a:t>In initial preparation</a:t>
            </a:r>
          </a:p>
        </p:txBody>
      </p:sp>
      <p:sp>
        <p:nvSpPr>
          <p:cNvPr id="26626" name="Content Placeholder 2"/>
          <p:cNvSpPr>
            <a:spLocks noGrp="1"/>
          </p:cNvSpPr>
          <p:nvPr>
            <p:ph idx="1"/>
          </p:nvPr>
        </p:nvSpPr>
        <p:spPr>
          <a:xfrm>
            <a:off x="1758950" y="1628775"/>
            <a:ext cx="5626100" cy="2836863"/>
          </a:xfrm>
        </p:spPr>
        <p:txBody>
          <a:bodyPr/>
          <a:lstStyle/>
          <a:p>
            <a:r>
              <a:rPr lang="en-US" altLang="en-US" smtClean="0"/>
              <a:t>we are not preparing experts</a:t>
            </a:r>
          </a:p>
        </p:txBody>
      </p:sp>
      <p:pic>
        <p:nvPicPr>
          <p:cNvPr id="26627" name="Picture 3" descr="4 cartoon people that look like professionals. A woman in professional attire is on the left, a doctor is in the middle left, a mechanic is in the middle right, and a man in a suit is on the right." title="Cartoon peopl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48038" y="2486025"/>
            <a:ext cx="5795962" cy="395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a:ln>
            <a:miter lim="800000"/>
            <a:headEnd/>
            <a:tailEnd/>
          </a:ln>
          <a:extLst>
            <a:ext uri="{FAA26D3D-D897-4be2-8F04-BA451C77F1D7}">
              <ma14:placeholderFlag xmlns:ma14="http://schemas.microsoft.com/office/mac/drawingml/2011/main" val="1"/>
            </a:ext>
          </a:extLst>
        </p:spPr>
        <p:txBody>
          <a:bodyPr/>
          <a:lstStyle/>
          <a:p>
            <a:r>
              <a:rPr lang="en-US" altLang="en-US" smtClean="0"/>
              <a:t>Advanced Beginners</a:t>
            </a:r>
          </a:p>
        </p:txBody>
      </p:sp>
      <p:sp>
        <p:nvSpPr>
          <p:cNvPr id="28674" name="Content Placeholder 2"/>
          <p:cNvSpPr>
            <a:spLocks noGrp="1"/>
          </p:cNvSpPr>
          <p:nvPr>
            <p:ph idx="1"/>
          </p:nvPr>
        </p:nvSpPr>
        <p:spPr>
          <a:xfrm>
            <a:off x="3995738" y="1916113"/>
            <a:ext cx="4694237" cy="3629025"/>
          </a:xfrm>
        </p:spPr>
        <p:txBody>
          <a:bodyPr/>
          <a:lstStyle/>
          <a:p>
            <a:r>
              <a:rPr lang="en-US" altLang="en-US" smtClean="0"/>
              <a:t>Rely less on rule-driven behavior and begin to use context to determine when to apply rules. </a:t>
            </a:r>
          </a:p>
        </p:txBody>
      </p:sp>
      <p:pic>
        <p:nvPicPr>
          <p:cNvPr id="28675" name="Picture 4" descr="A picture of a young woman who is smiling and has her arms folded." title="Woman with arms folde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0113" y="2289175"/>
            <a:ext cx="2844800" cy="325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iseño predeterminado">
  <a:themeElements>
    <a:clrScheme name="Custom 2">
      <a:dk1>
        <a:srgbClr val="0367B3"/>
      </a:dk1>
      <a:lt1>
        <a:srgbClr val="FFFFFF"/>
      </a:lt1>
      <a:dk2>
        <a:srgbClr val="0362B1"/>
      </a:dk2>
      <a:lt2>
        <a:srgbClr val="808080"/>
      </a:lt2>
      <a:accent1>
        <a:srgbClr val="BBE0E3"/>
      </a:accent1>
      <a:accent2>
        <a:srgbClr val="0066B2"/>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2003</TotalTime>
  <Words>1887</Words>
  <Application>Microsoft Macintosh PowerPoint</Application>
  <PresentationFormat>On-screen Show (4:3)</PresentationFormat>
  <Paragraphs>143</Paragraphs>
  <Slides>27</Slides>
  <Notes>21</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Diseño predeterminado</vt:lpstr>
      <vt:lpstr>Practice Makes Perfect</vt:lpstr>
      <vt:lpstr>Disclaimer </vt:lpstr>
      <vt:lpstr>Effective practice</vt:lpstr>
      <vt:lpstr>Effective practice (cont.)</vt:lpstr>
      <vt:lpstr>Wayne Gretzky Quote</vt:lpstr>
      <vt:lpstr>Novices</vt:lpstr>
      <vt:lpstr>Experts</vt:lpstr>
      <vt:lpstr>In initial preparation</vt:lpstr>
      <vt:lpstr>Advanced Beginners</vt:lpstr>
      <vt:lpstr>A Practice-Based Approach</vt:lpstr>
      <vt:lpstr>Three Key Ideas</vt:lpstr>
      <vt:lpstr> Practices are learnable </vt:lpstr>
      <vt:lpstr>They can be refined </vt:lpstr>
      <vt:lpstr>High Quality Practice</vt:lpstr>
      <vt:lpstr>Overcoming Challenges</vt:lpstr>
      <vt:lpstr>Time is short</vt:lpstr>
      <vt:lpstr>Coursework and Field work</vt:lpstr>
      <vt:lpstr>Too much heterogeneity</vt:lpstr>
      <vt:lpstr>Moving Forward</vt:lpstr>
      <vt:lpstr>Focusing</vt:lpstr>
      <vt:lpstr>This might involve</vt:lpstr>
      <vt:lpstr>Coherent Venn Diagram</vt:lpstr>
      <vt:lpstr>Less authentic to more authentic</vt:lpstr>
      <vt:lpstr>Deliberate Practice</vt:lpstr>
      <vt:lpstr>High Quality Practice (cont.)</vt:lpstr>
      <vt:lpstr>You can retrieve at</vt:lpstr>
      <vt:lpstr>Questions?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 Seitz</dc:creator>
  <cp:lastModifiedBy>Luke Markley</cp:lastModifiedBy>
  <cp:revision>52</cp:revision>
  <dcterms:created xsi:type="dcterms:W3CDTF">2016-06-22T21:40:06Z</dcterms:created>
  <dcterms:modified xsi:type="dcterms:W3CDTF">2017-01-18T18:31:57Z</dcterms:modified>
</cp:coreProperties>
</file>