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6"/>
  </p:notesMasterIdLst>
  <p:sldIdLst>
    <p:sldId id="364" r:id="rId3"/>
    <p:sldId id="378" r:id="rId4"/>
    <p:sldId id="394" r:id="rId5"/>
    <p:sldId id="388" r:id="rId6"/>
    <p:sldId id="354" r:id="rId7"/>
    <p:sldId id="357" r:id="rId8"/>
    <p:sldId id="358" r:id="rId9"/>
    <p:sldId id="356" r:id="rId10"/>
    <p:sldId id="277" r:id="rId11"/>
    <p:sldId id="349" r:id="rId12"/>
    <p:sldId id="268" r:id="rId13"/>
    <p:sldId id="269" r:id="rId14"/>
    <p:sldId id="352" r:id="rId15"/>
    <p:sldId id="273" r:id="rId16"/>
    <p:sldId id="396" r:id="rId17"/>
    <p:sldId id="361" r:id="rId18"/>
    <p:sldId id="381" r:id="rId19"/>
    <p:sldId id="382" r:id="rId20"/>
    <p:sldId id="395" r:id="rId21"/>
    <p:sldId id="389" r:id="rId22"/>
    <p:sldId id="392" r:id="rId23"/>
    <p:sldId id="387" r:id="rId24"/>
    <p:sldId id="368" r:id="rId25"/>
    <p:sldId id="369" r:id="rId26"/>
    <p:sldId id="370" r:id="rId27"/>
    <p:sldId id="371" r:id="rId28"/>
    <p:sldId id="374" r:id="rId29"/>
    <p:sldId id="375" r:id="rId30"/>
    <p:sldId id="376" r:id="rId31"/>
    <p:sldId id="383" r:id="rId32"/>
    <p:sldId id="384" r:id="rId33"/>
    <p:sldId id="393" r:id="rId34"/>
    <p:sldId id="346" r:id="rId35"/>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3730" autoAdjust="0"/>
  </p:normalViewPr>
  <p:slideViewPr>
    <p:cSldViewPr>
      <p:cViewPr varScale="1">
        <p:scale>
          <a:sx n="66" d="100"/>
          <a:sy n="66" d="100"/>
        </p:scale>
        <p:origin x="610" y="38"/>
      </p:cViewPr>
      <p:guideLst>
        <p:guide orient="horz" pos="2160"/>
        <p:guide pos="2880"/>
      </p:guideLst>
    </p:cSldViewPr>
  </p:slideViewPr>
  <p:notesTextViewPr>
    <p:cViewPr>
      <p:scale>
        <a:sx n="150" d="100"/>
        <a:sy n="150" d="100"/>
      </p:scale>
      <p:origin x="0" y="0"/>
    </p:cViewPr>
  </p:notesTextViewPr>
  <p:notesViewPr>
    <p:cSldViewPr>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Disability</a:t>
            </a:r>
            <a:r>
              <a:rPr lang="en-US" baseline="0" dirty="0"/>
              <a:t> %</a:t>
            </a:r>
            <a:endParaRPr lang="id-ID"/>
          </a:p>
        </c:rich>
      </c:tx>
      <c:layout>
        <c:manualLayout>
          <c:xMode val="edge"/>
          <c:yMode val="edge"/>
          <c:x val="0.70160129066435495"/>
          <c:y val="8.2147219202973104E-2"/>
        </c:manualLayout>
      </c:layout>
      <c:overlay val="0"/>
    </c:title>
    <c:autoTitleDeleted val="0"/>
    <c:plotArea>
      <c:layout>
        <c:manualLayout>
          <c:layoutTarget val="inner"/>
          <c:xMode val="edge"/>
          <c:yMode val="edge"/>
          <c:x val="4.6017557204827197E-2"/>
          <c:y val="9.6836485182941898E-2"/>
          <c:w val="0.39554504773065202"/>
          <c:h val="0.83698206232508199"/>
        </c:manualLayout>
      </c:layout>
      <c:pieChart>
        <c:varyColors val="1"/>
        <c:ser>
          <c:idx val="0"/>
          <c:order val="0"/>
          <c:explosion val="5"/>
          <c:dLbls>
            <c:numFmt formatCode="0.00%" sourceLinked="0"/>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PIVOT!$G$5:$G$17</c:f>
              <c:strCache>
                <c:ptCount val="13"/>
                <c:pt idx="0">
                  <c:v>AUTISM</c:v>
                </c:pt>
                <c:pt idx="1">
                  <c:v>DEAF-BLINDNESS</c:v>
                </c:pt>
                <c:pt idx="2">
                  <c:v>DEVELOPMENTAL DELAY</c:v>
                </c:pt>
                <c:pt idx="3">
                  <c:v>EMOTIONAL DISTURBANCE</c:v>
                </c:pt>
                <c:pt idx="4">
                  <c:v>HEARING IMPAIRMENTS</c:v>
                </c:pt>
                <c:pt idx="5">
                  <c:v>INTELLECTUAL DISABILITY</c:v>
                </c:pt>
                <c:pt idx="6">
                  <c:v>MULTIPLE DISABILITIES</c:v>
                </c:pt>
                <c:pt idx="7">
                  <c:v>ORTHOPEDIC IMPAIRMENTS</c:v>
                </c:pt>
                <c:pt idx="8">
                  <c:v>OTHER HEALTH IMPAIRMENTS</c:v>
                </c:pt>
                <c:pt idx="9">
                  <c:v>SPECIFIC LEARNING DISABILITIES</c:v>
                </c:pt>
                <c:pt idx="10">
                  <c:v>SPEECH OR LANGUAGE IMPAIRMENTS</c:v>
                </c:pt>
                <c:pt idx="11">
                  <c:v>TRAUMATIC BRAIN INJURY</c:v>
                </c:pt>
                <c:pt idx="12">
                  <c:v>VISUAL IMPAIRMENTS</c:v>
                </c:pt>
              </c:strCache>
            </c:strRef>
          </c:cat>
          <c:val>
            <c:numRef>
              <c:f>PIVOT!$H$5:$H$17</c:f>
              <c:numCache>
                <c:formatCode>General</c:formatCode>
                <c:ptCount val="13"/>
                <c:pt idx="0">
                  <c:v>7685</c:v>
                </c:pt>
                <c:pt idx="1">
                  <c:v>11</c:v>
                </c:pt>
                <c:pt idx="2">
                  <c:v>5365</c:v>
                </c:pt>
                <c:pt idx="3">
                  <c:v>3210</c:v>
                </c:pt>
                <c:pt idx="4">
                  <c:v>1281</c:v>
                </c:pt>
                <c:pt idx="5">
                  <c:v>7607</c:v>
                </c:pt>
                <c:pt idx="6">
                  <c:v>2061</c:v>
                </c:pt>
                <c:pt idx="7">
                  <c:v>556</c:v>
                </c:pt>
                <c:pt idx="8">
                  <c:v>15298</c:v>
                </c:pt>
                <c:pt idx="9">
                  <c:v>48114</c:v>
                </c:pt>
                <c:pt idx="10">
                  <c:v>26093</c:v>
                </c:pt>
                <c:pt idx="11">
                  <c:v>327</c:v>
                </c:pt>
                <c:pt idx="12">
                  <c:v>594</c:v>
                </c:pt>
              </c:numCache>
            </c:numRef>
          </c:val>
        </c:ser>
        <c:dLbls>
          <c:showLegendKey val="0"/>
          <c:showVal val="0"/>
          <c:showCatName val="0"/>
          <c:showSerName val="0"/>
          <c:showPercent val="1"/>
          <c:showBubbleSize val="0"/>
          <c:showLeaderLines val="1"/>
        </c:dLbls>
        <c:firstSliceAng val="60"/>
      </c:pieChart>
    </c:plotArea>
    <c:legend>
      <c:legendPos val="r"/>
      <c:layout>
        <c:manualLayout>
          <c:xMode val="edge"/>
          <c:yMode val="edge"/>
          <c:x val="0.62107042755425801"/>
          <c:y val="0.18793688373280501"/>
          <c:w val="0.337721538071449"/>
          <c:h val="0.76081626347727105"/>
        </c:manualLayout>
      </c:layout>
      <c:overlay val="0"/>
    </c:legend>
    <c:plotVisOnly val="1"/>
    <c:dispBlanksAs val="gap"/>
    <c:showDLblsOverMax val="0"/>
  </c:chart>
  <c:spPr>
    <a:noFill/>
    <a:ln>
      <a:noFill/>
    </a:ln>
  </c:spPr>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80E8E-E6E5-4F25-A9DC-AC89EA8D87C1}"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526CCB93-2803-4B2D-B261-175C4421BFBB}">
      <dgm:prSet phldrT="[Text]"/>
      <dgm:spPr>
        <a:solidFill>
          <a:schemeClr val="tx2"/>
        </a:solidFill>
        <a:ln>
          <a:solidFill>
            <a:schemeClr val="accent1"/>
          </a:solidFill>
        </a:ln>
      </dgm:spPr>
      <dgm:t>
        <a:bodyPr/>
        <a:lstStyle/>
        <a:p>
          <a:r>
            <a:rPr lang="en-US" dirty="0" smtClean="0"/>
            <a:t>Core Instruction Plus Tier II (30 minutes daily)</a:t>
          </a:r>
          <a:endParaRPr lang="en-US" dirty="0"/>
        </a:p>
      </dgm:t>
    </dgm:pt>
    <dgm:pt modelId="{7ED8520E-4B3A-4482-875E-14072B752FBF}" type="parTrans" cxnId="{5836CC15-E2AF-42FF-8247-545CCBBFC71C}">
      <dgm:prSet/>
      <dgm:spPr/>
      <dgm:t>
        <a:bodyPr/>
        <a:lstStyle/>
        <a:p>
          <a:endParaRPr lang="en-US"/>
        </a:p>
      </dgm:t>
    </dgm:pt>
    <dgm:pt modelId="{8C40D3A4-CF97-4273-8B36-C1E10F6305F0}" type="sibTrans" cxnId="{5836CC15-E2AF-42FF-8247-545CCBBFC71C}">
      <dgm:prSet/>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An apple core" title="An apple core"/>
        </a:ext>
      </dgm:extLst>
    </dgm:pt>
    <dgm:pt modelId="{AFE63319-A0C0-498B-A11B-7BF76D18A067}">
      <dgm:prSet phldrT="[Text]"/>
      <dgm:spPr>
        <a:solidFill>
          <a:schemeClr val="tx2"/>
        </a:solidFill>
        <a:ln>
          <a:solidFill>
            <a:schemeClr val="accent1"/>
          </a:solidFill>
        </a:ln>
      </dgm:spPr>
      <dgm:t>
        <a:bodyPr/>
        <a:lstStyle/>
        <a:p>
          <a:r>
            <a:rPr lang="en-US" dirty="0" smtClean="0"/>
            <a:t>Core Instruction Plus Tier III (45-60 minutes daily)</a:t>
          </a:r>
          <a:endParaRPr lang="en-US" dirty="0"/>
        </a:p>
      </dgm:t>
    </dgm:pt>
    <dgm:pt modelId="{012A72D6-A778-4973-B2F9-B6DF47BD884C}" type="parTrans" cxnId="{1129F98F-EE6A-4340-AC50-773137343263}">
      <dgm:prSet/>
      <dgm:spPr/>
      <dgm:t>
        <a:bodyPr/>
        <a:lstStyle/>
        <a:p>
          <a:endParaRPr lang="en-US"/>
        </a:p>
      </dgm:t>
    </dgm:pt>
    <dgm:pt modelId="{89FD0E66-6201-4A2C-90F6-8258D1BB1B7E}" type="sibTrans" cxnId="{1129F98F-EE6A-4340-AC50-773137343263}">
      <dgm:prSet/>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An apple core" title="An apple core"/>
        </a:ext>
      </dgm:extLst>
    </dgm:pt>
    <dgm:pt modelId="{E89C0AC3-52C2-4874-A8D9-14EA3FA3DE47}">
      <dgm:prSet custT="1"/>
      <dgm:spPr>
        <a:solidFill>
          <a:schemeClr val="tx2"/>
        </a:solidFill>
        <a:ln>
          <a:solidFill>
            <a:schemeClr val="accent1"/>
          </a:solidFill>
        </a:ln>
      </dgm:spPr>
      <dgm:t>
        <a:bodyPr/>
        <a:lstStyle/>
        <a:p>
          <a:r>
            <a:rPr lang="en-US" sz="1200" dirty="0" smtClean="0"/>
            <a:t>Core Instruction Plus Sp.Ed Intervention (More Intensive than  general education interventions</a:t>
          </a:r>
          <a:r>
            <a:rPr lang="en-US" sz="1100" dirty="0" smtClean="0"/>
            <a:t>)</a:t>
          </a:r>
          <a:endParaRPr lang="en-US" sz="1100" dirty="0"/>
        </a:p>
      </dgm:t>
    </dgm:pt>
    <dgm:pt modelId="{006445F7-536E-4347-AFFD-B49D95751E49}" type="parTrans" cxnId="{1577821A-CB54-4D47-982F-F9D7D7FAFA52}">
      <dgm:prSet/>
      <dgm:spPr/>
      <dgm:t>
        <a:bodyPr/>
        <a:lstStyle/>
        <a:p>
          <a:endParaRPr lang="en-US"/>
        </a:p>
      </dgm:t>
    </dgm:pt>
    <dgm:pt modelId="{2DB0D6FC-5058-4E66-8C8B-6B1D3C7DA165}" type="sibTrans" cxnId="{1577821A-CB54-4D47-982F-F9D7D7FAFA52}">
      <dgm:prSet/>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An apple core" title="An apple core"/>
        </a:ext>
      </dgm:extLst>
    </dgm:pt>
    <dgm:pt modelId="{3487CE5F-B7CF-46BB-9309-679589A8596C}" type="pres">
      <dgm:prSet presAssocID="{91080E8E-E6E5-4F25-A9DC-AC89EA8D87C1}" presName="Name0" presStyleCnt="0">
        <dgm:presLayoutVars>
          <dgm:chMax val="7"/>
          <dgm:chPref val="7"/>
          <dgm:dir/>
        </dgm:presLayoutVars>
      </dgm:prSet>
      <dgm:spPr/>
      <dgm:t>
        <a:bodyPr/>
        <a:lstStyle/>
        <a:p>
          <a:endParaRPr lang="en-US"/>
        </a:p>
      </dgm:t>
    </dgm:pt>
    <dgm:pt modelId="{C5602B4E-147F-49BF-962C-939A1AB03BE0}" type="pres">
      <dgm:prSet presAssocID="{91080E8E-E6E5-4F25-A9DC-AC89EA8D87C1}" presName="dot1" presStyleLbl="alignNode1" presStyleIdx="0" presStyleCnt="12"/>
      <dgm:spPr/>
    </dgm:pt>
    <dgm:pt modelId="{7CCA9D7A-0C03-47FD-B86B-08C6F9B27A3E}" type="pres">
      <dgm:prSet presAssocID="{91080E8E-E6E5-4F25-A9DC-AC89EA8D87C1}" presName="dot2" presStyleLbl="alignNode1" presStyleIdx="1" presStyleCnt="12"/>
      <dgm:spPr/>
    </dgm:pt>
    <dgm:pt modelId="{F04D3974-57F8-44F2-A926-81E5F570F08A}" type="pres">
      <dgm:prSet presAssocID="{91080E8E-E6E5-4F25-A9DC-AC89EA8D87C1}" presName="dot3" presStyleLbl="alignNode1" presStyleIdx="2" presStyleCnt="12"/>
      <dgm:spPr/>
    </dgm:pt>
    <dgm:pt modelId="{8D35A40E-D5EF-46A0-A8EB-CAF8F2340DDE}" type="pres">
      <dgm:prSet presAssocID="{91080E8E-E6E5-4F25-A9DC-AC89EA8D87C1}" presName="dot4" presStyleLbl="alignNode1" presStyleIdx="3" presStyleCnt="12"/>
      <dgm:spPr/>
    </dgm:pt>
    <dgm:pt modelId="{46A37CCF-3CF2-45A6-946B-36D9DEE714E9}" type="pres">
      <dgm:prSet presAssocID="{91080E8E-E6E5-4F25-A9DC-AC89EA8D87C1}" presName="dot5" presStyleLbl="alignNode1" presStyleIdx="4" presStyleCnt="12"/>
      <dgm:spPr/>
    </dgm:pt>
    <dgm:pt modelId="{8241FE47-E34A-42B6-920F-FE0FC0D112F8}" type="pres">
      <dgm:prSet presAssocID="{91080E8E-E6E5-4F25-A9DC-AC89EA8D87C1}" presName="dotArrow1" presStyleLbl="alignNode1" presStyleIdx="5" presStyleCnt="12"/>
      <dgm:spPr/>
    </dgm:pt>
    <dgm:pt modelId="{E0DF5A9E-B8E5-4435-A990-35E7D7AFA4C0}" type="pres">
      <dgm:prSet presAssocID="{91080E8E-E6E5-4F25-A9DC-AC89EA8D87C1}" presName="dotArrow2" presStyleLbl="alignNode1" presStyleIdx="6" presStyleCnt="12"/>
      <dgm:spPr/>
    </dgm:pt>
    <dgm:pt modelId="{AA4B471D-AA4B-43FB-B9E8-B75EC6C9CA3A}" type="pres">
      <dgm:prSet presAssocID="{91080E8E-E6E5-4F25-A9DC-AC89EA8D87C1}" presName="dotArrow3" presStyleLbl="alignNode1" presStyleIdx="7" presStyleCnt="12"/>
      <dgm:spPr/>
    </dgm:pt>
    <dgm:pt modelId="{39BA6B8B-C3D7-4906-9809-AFF6F6C047DC}" type="pres">
      <dgm:prSet presAssocID="{91080E8E-E6E5-4F25-A9DC-AC89EA8D87C1}" presName="dotArrow4" presStyleLbl="alignNode1" presStyleIdx="8" presStyleCnt="12"/>
      <dgm:spPr/>
    </dgm:pt>
    <dgm:pt modelId="{92041F49-441C-404F-9DC3-6100BB95BDD2}" type="pres">
      <dgm:prSet presAssocID="{91080E8E-E6E5-4F25-A9DC-AC89EA8D87C1}" presName="dotArrow5" presStyleLbl="alignNode1" presStyleIdx="9" presStyleCnt="12"/>
      <dgm:spPr/>
    </dgm:pt>
    <dgm:pt modelId="{6C0F08F1-6BE9-4864-ABE8-9DED0B4D6782}" type="pres">
      <dgm:prSet presAssocID="{91080E8E-E6E5-4F25-A9DC-AC89EA8D87C1}" presName="dotArrow6" presStyleLbl="alignNode1" presStyleIdx="10" presStyleCnt="12"/>
      <dgm:spPr/>
    </dgm:pt>
    <dgm:pt modelId="{DD66565F-BD81-4E07-9782-A760880D2C59}" type="pres">
      <dgm:prSet presAssocID="{91080E8E-E6E5-4F25-A9DC-AC89EA8D87C1}" presName="dotArrow7" presStyleLbl="alignNode1" presStyleIdx="11" presStyleCnt="12"/>
      <dgm:spPr/>
    </dgm:pt>
    <dgm:pt modelId="{77D7CA72-0745-443B-B607-4B5742531675}" type="pres">
      <dgm:prSet presAssocID="{526CCB93-2803-4B2D-B261-175C4421BFBB}" presName="parTx1" presStyleLbl="node1" presStyleIdx="0" presStyleCnt="3" custLinFactNeighborX="-2733"/>
      <dgm:spPr/>
      <dgm:t>
        <a:bodyPr/>
        <a:lstStyle/>
        <a:p>
          <a:endParaRPr lang="en-US"/>
        </a:p>
      </dgm:t>
    </dgm:pt>
    <dgm:pt modelId="{8C56E384-4E36-41E7-A108-275114129E40}" type="pres">
      <dgm:prSet presAssocID="{8C40D3A4-CF97-4273-8B36-C1E10F6305F0}" presName="picture1" presStyleCnt="0"/>
      <dgm:spPr/>
    </dgm:pt>
    <dgm:pt modelId="{D49BC71B-7E94-49AD-9617-CE84468AB4BB}" type="pres">
      <dgm:prSet presAssocID="{8C40D3A4-CF97-4273-8B36-C1E10F6305F0}" presName="imageRepeatNode" presStyleLbl="fgImgPlace1" presStyleIdx="0" presStyleCnt="3"/>
      <dgm:spPr/>
      <dgm:t>
        <a:bodyPr/>
        <a:lstStyle/>
        <a:p>
          <a:endParaRPr lang="en-US"/>
        </a:p>
      </dgm:t>
    </dgm:pt>
    <dgm:pt modelId="{06A13661-3D1D-42FC-A352-449AE1CBC017}" type="pres">
      <dgm:prSet presAssocID="{AFE63319-A0C0-498B-A11B-7BF76D18A067}" presName="parTx2" presStyleLbl="node1" presStyleIdx="1" presStyleCnt="3" custLinFactNeighborX="-2186" custLinFactNeighborY="-2039"/>
      <dgm:spPr/>
      <dgm:t>
        <a:bodyPr/>
        <a:lstStyle/>
        <a:p>
          <a:endParaRPr lang="en-US"/>
        </a:p>
      </dgm:t>
    </dgm:pt>
    <dgm:pt modelId="{CCCBFE3F-E253-4A43-AFB1-6F8887BB5DC8}" type="pres">
      <dgm:prSet presAssocID="{89FD0E66-6201-4A2C-90F6-8258D1BB1B7E}" presName="picture2" presStyleCnt="0"/>
      <dgm:spPr/>
    </dgm:pt>
    <dgm:pt modelId="{AD06ED2E-9A35-4838-97F4-E7E2B4F802EC}" type="pres">
      <dgm:prSet presAssocID="{89FD0E66-6201-4A2C-90F6-8258D1BB1B7E}" presName="imageRepeatNode" presStyleLbl="fgImgPlace1" presStyleIdx="1" presStyleCnt="3"/>
      <dgm:spPr/>
      <dgm:t>
        <a:bodyPr/>
        <a:lstStyle/>
        <a:p>
          <a:endParaRPr lang="en-US"/>
        </a:p>
      </dgm:t>
    </dgm:pt>
    <dgm:pt modelId="{CEAB0D9C-ADD1-4A20-A35B-3C9A1AB99A04}" type="pres">
      <dgm:prSet presAssocID="{E89C0AC3-52C2-4874-A8D9-14EA3FA3DE47}" presName="parTx3" presStyleLbl="node1" presStyleIdx="2" presStyleCnt="3"/>
      <dgm:spPr/>
      <dgm:t>
        <a:bodyPr/>
        <a:lstStyle/>
        <a:p>
          <a:endParaRPr lang="en-US"/>
        </a:p>
      </dgm:t>
    </dgm:pt>
    <dgm:pt modelId="{EF3767C2-C23A-4B6D-A5A1-90BA7889DD63}" type="pres">
      <dgm:prSet presAssocID="{2DB0D6FC-5058-4E66-8C8B-6B1D3C7DA165}" presName="picture3" presStyleCnt="0"/>
      <dgm:spPr/>
    </dgm:pt>
    <dgm:pt modelId="{495268FA-01F2-498A-B70E-9D29ED623CAC}" type="pres">
      <dgm:prSet presAssocID="{2DB0D6FC-5058-4E66-8C8B-6B1D3C7DA165}" presName="imageRepeatNode" presStyleLbl="fgImgPlace1" presStyleIdx="2" presStyleCnt="3" custLinFactNeighborX="-3537" custLinFactNeighborY="4716"/>
      <dgm:spPr/>
      <dgm:t>
        <a:bodyPr/>
        <a:lstStyle/>
        <a:p>
          <a:endParaRPr lang="en-US"/>
        </a:p>
      </dgm:t>
    </dgm:pt>
  </dgm:ptLst>
  <dgm:cxnLst>
    <dgm:cxn modelId="{190B5AD4-7513-4A27-943A-12C84CA17B3D}" type="presOf" srcId="{2DB0D6FC-5058-4E66-8C8B-6B1D3C7DA165}" destId="{495268FA-01F2-498A-B70E-9D29ED623CAC}" srcOrd="0" destOrd="0" presId="urn:microsoft.com/office/officeart/2008/layout/AscendingPictureAccentProcess"/>
    <dgm:cxn modelId="{B1CFDBDA-95F3-4F96-8D08-3FA8AD80896E}" type="presOf" srcId="{91080E8E-E6E5-4F25-A9DC-AC89EA8D87C1}" destId="{3487CE5F-B7CF-46BB-9309-679589A8596C}" srcOrd="0" destOrd="0" presId="urn:microsoft.com/office/officeart/2008/layout/AscendingPictureAccentProcess"/>
    <dgm:cxn modelId="{BB962A5D-95BA-472E-A022-B01681550FF7}" type="presOf" srcId="{526CCB93-2803-4B2D-B261-175C4421BFBB}" destId="{77D7CA72-0745-443B-B607-4B5742531675}" srcOrd="0" destOrd="0" presId="urn:microsoft.com/office/officeart/2008/layout/AscendingPictureAccentProcess"/>
    <dgm:cxn modelId="{1129F98F-EE6A-4340-AC50-773137343263}" srcId="{91080E8E-E6E5-4F25-A9DC-AC89EA8D87C1}" destId="{AFE63319-A0C0-498B-A11B-7BF76D18A067}" srcOrd="1" destOrd="0" parTransId="{012A72D6-A778-4973-B2F9-B6DF47BD884C}" sibTransId="{89FD0E66-6201-4A2C-90F6-8258D1BB1B7E}"/>
    <dgm:cxn modelId="{0D136B59-56CC-42E9-8387-FC3D4A65F8C5}" type="presOf" srcId="{89FD0E66-6201-4A2C-90F6-8258D1BB1B7E}" destId="{AD06ED2E-9A35-4838-97F4-E7E2B4F802EC}" srcOrd="0" destOrd="0" presId="urn:microsoft.com/office/officeart/2008/layout/AscendingPictureAccentProcess"/>
    <dgm:cxn modelId="{C75CB135-1233-4EB8-B746-5EF17A20FB2D}" type="presOf" srcId="{E89C0AC3-52C2-4874-A8D9-14EA3FA3DE47}" destId="{CEAB0D9C-ADD1-4A20-A35B-3C9A1AB99A04}" srcOrd="0" destOrd="0" presId="urn:microsoft.com/office/officeart/2008/layout/AscendingPictureAccentProcess"/>
    <dgm:cxn modelId="{A5249655-A073-4DB6-B87D-363DB0462A60}" type="presOf" srcId="{AFE63319-A0C0-498B-A11B-7BF76D18A067}" destId="{06A13661-3D1D-42FC-A352-449AE1CBC017}" srcOrd="0" destOrd="0" presId="urn:microsoft.com/office/officeart/2008/layout/AscendingPictureAccentProcess"/>
    <dgm:cxn modelId="{5836CC15-E2AF-42FF-8247-545CCBBFC71C}" srcId="{91080E8E-E6E5-4F25-A9DC-AC89EA8D87C1}" destId="{526CCB93-2803-4B2D-B261-175C4421BFBB}" srcOrd="0" destOrd="0" parTransId="{7ED8520E-4B3A-4482-875E-14072B752FBF}" sibTransId="{8C40D3A4-CF97-4273-8B36-C1E10F6305F0}"/>
    <dgm:cxn modelId="{1577821A-CB54-4D47-982F-F9D7D7FAFA52}" srcId="{91080E8E-E6E5-4F25-A9DC-AC89EA8D87C1}" destId="{E89C0AC3-52C2-4874-A8D9-14EA3FA3DE47}" srcOrd="2" destOrd="0" parTransId="{006445F7-536E-4347-AFFD-B49D95751E49}" sibTransId="{2DB0D6FC-5058-4E66-8C8B-6B1D3C7DA165}"/>
    <dgm:cxn modelId="{D7A108E0-16D0-4185-95DC-249671062E96}" type="presOf" srcId="{8C40D3A4-CF97-4273-8B36-C1E10F6305F0}" destId="{D49BC71B-7E94-49AD-9617-CE84468AB4BB}" srcOrd="0" destOrd="0" presId="urn:microsoft.com/office/officeart/2008/layout/AscendingPictureAccentProcess"/>
    <dgm:cxn modelId="{42DF349B-ED56-413F-99C0-346841950834}" type="presParOf" srcId="{3487CE5F-B7CF-46BB-9309-679589A8596C}" destId="{C5602B4E-147F-49BF-962C-939A1AB03BE0}" srcOrd="0" destOrd="0" presId="urn:microsoft.com/office/officeart/2008/layout/AscendingPictureAccentProcess"/>
    <dgm:cxn modelId="{62CED77D-D9B4-4487-8CB4-BFE2D61D2CAE}" type="presParOf" srcId="{3487CE5F-B7CF-46BB-9309-679589A8596C}" destId="{7CCA9D7A-0C03-47FD-B86B-08C6F9B27A3E}" srcOrd="1" destOrd="0" presId="urn:microsoft.com/office/officeart/2008/layout/AscendingPictureAccentProcess"/>
    <dgm:cxn modelId="{1EF67910-6469-46D6-8840-2FEE343E5DE6}" type="presParOf" srcId="{3487CE5F-B7CF-46BB-9309-679589A8596C}" destId="{F04D3974-57F8-44F2-A926-81E5F570F08A}" srcOrd="2" destOrd="0" presId="urn:microsoft.com/office/officeart/2008/layout/AscendingPictureAccentProcess"/>
    <dgm:cxn modelId="{97091150-DCF5-4AF3-AFE0-1305897C1C69}" type="presParOf" srcId="{3487CE5F-B7CF-46BB-9309-679589A8596C}" destId="{8D35A40E-D5EF-46A0-A8EB-CAF8F2340DDE}" srcOrd="3" destOrd="0" presId="urn:microsoft.com/office/officeart/2008/layout/AscendingPictureAccentProcess"/>
    <dgm:cxn modelId="{E1CE64FA-FCA7-4E08-9FA7-7E073BAA44FF}" type="presParOf" srcId="{3487CE5F-B7CF-46BB-9309-679589A8596C}" destId="{46A37CCF-3CF2-45A6-946B-36D9DEE714E9}" srcOrd="4" destOrd="0" presId="urn:microsoft.com/office/officeart/2008/layout/AscendingPictureAccentProcess"/>
    <dgm:cxn modelId="{646146CB-D832-458C-8D98-1E0F515508A4}" type="presParOf" srcId="{3487CE5F-B7CF-46BB-9309-679589A8596C}" destId="{8241FE47-E34A-42B6-920F-FE0FC0D112F8}" srcOrd="5" destOrd="0" presId="urn:microsoft.com/office/officeart/2008/layout/AscendingPictureAccentProcess"/>
    <dgm:cxn modelId="{7AF28C18-5D52-42EB-89AE-DC2AF00AAF9B}" type="presParOf" srcId="{3487CE5F-B7CF-46BB-9309-679589A8596C}" destId="{E0DF5A9E-B8E5-4435-A990-35E7D7AFA4C0}" srcOrd="6" destOrd="0" presId="urn:microsoft.com/office/officeart/2008/layout/AscendingPictureAccentProcess"/>
    <dgm:cxn modelId="{286A2312-9255-40FB-9863-A1BD6A3284A3}" type="presParOf" srcId="{3487CE5F-B7CF-46BB-9309-679589A8596C}" destId="{AA4B471D-AA4B-43FB-B9E8-B75EC6C9CA3A}" srcOrd="7" destOrd="0" presId="urn:microsoft.com/office/officeart/2008/layout/AscendingPictureAccentProcess"/>
    <dgm:cxn modelId="{415EA04E-ECC8-4A5D-A48B-E64BAE5AD81C}" type="presParOf" srcId="{3487CE5F-B7CF-46BB-9309-679589A8596C}" destId="{39BA6B8B-C3D7-4906-9809-AFF6F6C047DC}" srcOrd="8" destOrd="0" presId="urn:microsoft.com/office/officeart/2008/layout/AscendingPictureAccentProcess"/>
    <dgm:cxn modelId="{E058B275-2093-40CC-ADD4-ECEB69D8DE2F}" type="presParOf" srcId="{3487CE5F-B7CF-46BB-9309-679589A8596C}" destId="{92041F49-441C-404F-9DC3-6100BB95BDD2}" srcOrd="9" destOrd="0" presId="urn:microsoft.com/office/officeart/2008/layout/AscendingPictureAccentProcess"/>
    <dgm:cxn modelId="{0DA2E07E-C02B-4587-AFF9-CB3908AFE1DE}" type="presParOf" srcId="{3487CE5F-B7CF-46BB-9309-679589A8596C}" destId="{6C0F08F1-6BE9-4864-ABE8-9DED0B4D6782}" srcOrd="10" destOrd="0" presId="urn:microsoft.com/office/officeart/2008/layout/AscendingPictureAccentProcess"/>
    <dgm:cxn modelId="{01ACB812-DCDD-4180-BA1B-FB1BCD78020A}" type="presParOf" srcId="{3487CE5F-B7CF-46BB-9309-679589A8596C}" destId="{DD66565F-BD81-4E07-9782-A760880D2C59}" srcOrd="11" destOrd="0" presId="urn:microsoft.com/office/officeart/2008/layout/AscendingPictureAccentProcess"/>
    <dgm:cxn modelId="{040A0B4E-324E-4403-A308-8413F22C1887}" type="presParOf" srcId="{3487CE5F-B7CF-46BB-9309-679589A8596C}" destId="{77D7CA72-0745-443B-B607-4B5742531675}" srcOrd="12" destOrd="0" presId="urn:microsoft.com/office/officeart/2008/layout/AscendingPictureAccentProcess"/>
    <dgm:cxn modelId="{8541FB45-FE0B-43D2-9291-085729F8A895}" type="presParOf" srcId="{3487CE5F-B7CF-46BB-9309-679589A8596C}" destId="{8C56E384-4E36-41E7-A108-275114129E40}" srcOrd="13" destOrd="0" presId="urn:microsoft.com/office/officeart/2008/layout/AscendingPictureAccentProcess"/>
    <dgm:cxn modelId="{5879A875-44BD-4458-8CAE-80D8AE93260F}" type="presParOf" srcId="{8C56E384-4E36-41E7-A108-275114129E40}" destId="{D49BC71B-7E94-49AD-9617-CE84468AB4BB}" srcOrd="0" destOrd="0" presId="urn:microsoft.com/office/officeart/2008/layout/AscendingPictureAccentProcess"/>
    <dgm:cxn modelId="{B7DA0640-240F-47C2-9409-5000F7C5C81C}" type="presParOf" srcId="{3487CE5F-B7CF-46BB-9309-679589A8596C}" destId="{06A13661-3D1D-42FC-A352-449AE1CBC017}" srcOrd="14" destOrd="0" presId="urn:microsoft.com/office/officeart/2008/layout/AscendingPictureAccentProcess"/>
    <dgm:cxn modelId="{CAECA0CF-E5EF-4FD7-9503-BF3304E73026}" type="presParOf" srcId="{3487CE5F-B7CF-46BB-9309-679589A8596C}" destId="{CCCBFE3F-E253-4A43-AFB1-6F8887BB5DC8}" srcOrd="15" destOrd="0" presId="urn:microsoft.com/office/officeart/2008/layout/AscendingPictureAccentProcess"/>
    <dgm:cxn modelId="{C99B80D2-B11B-43DB-99D0-4431F5F9FB19}" type="presParOf" srcId="{CCCBFE3F-E253-4A43-AFB1-6F8887BB5DC8}" destId="{AD06ED2E-9A35-4838-97F4-E7E2B4F802EC}" srcOrd="0" destOrd="0" presId="urn:microsoft.com/office/officeart/2008/layout/AscendingPictureAccentProcess"/>
    <dgm:cxn modelId="{18779DE4-26EB-4458-9DED-FF60E2EA8663}" type="presParOf" srcId="{3487CE5F-B7CF-46BB-9309-679589A8596C}" destId="{CEAB0D9C-ADD1-4A20-A35B-3C9A1AB99A04}" srcOrd="16" destOrd="0" presId="urn:microsoft.com/office/officeart/2008/layout/AscendingPictureAccentProcess"/>
    <dgm:cxn modelId="{E2BF464C-08B7-413D-A593-9583A198EB71}" type="presParOf" srcId="{3487CE5F-B7CF-46BB-9309-679589A8596C}" destId="{EF3767C2-C23A-4B6D-A5A1-90BA7889DD63}" srcOrd="17" destOrd="0" presId="urn:microsoft.com/office/officeart/2008/layout/AscendingPictureAccentProcess"/>
    <dgm:cxn modelId="{71594309-0420-40F4-85F6-8A50F6765527}" type="presParOf" srcId="{EF3767C2-C23A-4B6D-A5A1-90BA7889DD63}" destId="{495268FA-01F2-498A-B70E-9D29ED623CAC}"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3DCD9-A187-4B3B-B4B8-A029946E1BD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F87B8A0-A366-4955-9208-BAB2755F21AB}">
      <dgm:prSet phldrT="[Text]"/>
      <dgm:spPr/>
      <dgm:t>
        <a:bodyPr/>
        <a:lstStyle/>
        <a:p>
          <a:r>
            <a:rPr lang="en-US" dirty="0" smtClean="0"/>
            <a:t>Core Instruction</a:t>
          </a:r>
          <a:endParaRPr lang="en-US" dirty="0"/>
        </a:p>
      </dgm:t>
    </dgm:pt>
    <dgm:pt modelId="{E16698DB-0F45-419A-8D72-D2E1463A3C44}" type="parTrans" cxnId="{4E081CBA-ECE8-4D50-9CEF-6A39A87A0AB8}">
      <dgm:prSet/>
      <dgm:spPr/>
      <dgm:t>
        <a:bodyPr/>
        <a:lstStyle/>
        <a:p>
          <a:endParaRPr lang="en-US"/>
        </a:p>
      </dgm:t>
    </dgm:pt>
    <dgm:pt modelId="{7C456D2D-CB22-4EA6-A544-EF5D975C673D}" type="sibTrans" cxnId="{4E081CBA-ECE8-4D50-9CEF-6A39A87A0AB8}">
      <dgm:prSet/>
      <dgm:spPr/>
      <dgm:t>
        <a:bodyPr/>
        <a:lstStyle/>
        <a:p>
          <a:endParaRPr lang="en-US"/>
        </a:p>
      </dgm:t>
    </dgm:pt>
    <dgm:pt modelId="{78B52BFC-B1CD-4719-8701-EEC5832A4DF2}">
      <dgm:prSet phldrT="[Text]"/>
      <dgm:spPr/>
      <dgm:t>
        <a:bodyPr/>
        <a:lstStyle/>
        <a:p>
          <a:r>
            <a:rPr lang="en-US" dirty="0" smtClean="0"/>
            <a:t>Tier II</a:t>
          </a:r>
          <a:endParaRPr lang="en-US" dirty="0"/>
        </a:p>
      </dgm:t>
    </dgm:pt>
    <dgm:pt modelId="{B1626D72-B310-4BF2-A11E-E95DCCBC47DA}" type="parTrans" cxnId="{99FFDCC0-FD98-49E5-BEC2-DA3C51623456}">
      <dgm:prSet/>
      <dgm:spPr/>
      <dgm:t>
        <a:bodyPr/>
        <a:lstStyle/>
        <a:p>
          <a:endParaRPr lang="en-US"/>
        </a:p>
      </dgm:t>
    </dgm:pt>
    <dgm:pt modelId="{A0EFA2A8-A7DF-4E01-8656-A6C4723A6B74}" type="sibTrans" cxnId="{99FFDCC0-FD98-49E5-BEC2-DA3C51623456}">
      <dgm:prSet/>
      <dgm:spPr/>
      <dgm:t>
        <a:bodyPr/>
        <a:lstStyle/>
        <a:p>
          <a:endParaRPr lang="en-US"/>
        </a:p>
      </dgm:t>
    </dgm:pt>
    <dgm:pt modelId="{9C67454A-0ACF-43AB-94C1-05093820AAB7}">
      <dgm:prSet phldrT="[Text]"/>
      <dgm:spPr/>
      <dgm:t>
        <a:bodyPr/>
        <a:lstStyle/>
        <a:p>
          <a:r>
            <a:rPr lang="en-US" dirty="0" smtClean="0"/>
            <a:t>Tier III</a:t>
          </a:r>
          <a:endParaRPr lang="en-US" dirty="0"/>
        </a:p>
      </dgm:t>
    </dgm:pt>
    <dgm:pt modelId="{B36AB25D-8305-43C1-9515-516C02D81220}" type="parTrans" cxnId="{5C5FF3FB-5725-484F-A234-D593655A77F6}">
      <dgm:prSet/>
      <dgm:spPr/>
      <dgm:t>
        <a:bodyPr/>
        <a:lstStyle/>
        <a:p>
          <a:endParaRPr lang="en-US"/>
        </a:p>
      </dgm:t>
    </dgm:pt>
    <dgm:pt modelId="{266D45A6-AF00-4140-BD2E-C9D1FDA251F3}" type="sibTrans" cxnId="{5C5FF3FB-5725-484F-A234-D593655A77F6}">
      <dgm:prSet/>
      <dgm:spPr/>
      <dgm:t>
        <a:bodyPr/>
        <a:lstStyle/>
        <a:p>
          <a:endParaRPr lang="en-US"/>
        </a:p>
      </dgm:t>
    </dgm:pt>
    <dgm:pt modelId="{5F86CA48-A79D-45A7-AA17-A29AFBDE5DCD}">
      <dgm:prSet phldrT="[Text]"/>
      <dgm:spPr/>
      <dgm:t>
        <a:bodyPr/>
        <a:lstStyle/>
        <a:p>
          <a:r>
            <a:rPr lang="en-US" dirty="0" smtClean="0"/>
            <a:t>Sped Intervention</a:t>
          </a:r>
          <a:endParaRPr lang="en-US" dirty="0"/>
        </a:p>
      </dgm:t>
    </dgm:pt>
    <dgm:pt modelId="{2B98A05C-1003-4DFD-A67B-39599B5E9C65}" type="parTrans" cxnId="{CF01F0E5-EFF5-4695-BB98-F374F7BA6CB8}">
      <dgm:prSet/>
      <dgm:spPr/>
      <dgm:t>
        <a:bodyPr/>
        <a:lstStyle/>
        <a:p>
          <a:endParaRPr lang="en-US"/>
        </a:p>
      </dgm:t>
    </dgm:pt>
    <dgm:pt modelId="{9457C4FF-0C7D-4D1F-B32F-8F83800F63C7}" type="sibTrans" cxnId="{CF01F0E5-EFF5-4695-BB98-F374F7BA6CB8}">
      <dgm:prSet/>
      <dgm:spPr/>
      <dgm:t>
        <a:bodyPr/>
        <a:lstStyle/>
        <a:p>
          <a:endParaRPr lang="en-US"/>
        </a:p>
      </dgm:t>
    </dgm:pt>
    <dgm:pt modelId="{261B2916-2AD1-431C-A161-31B51744E228}" type="pres">
      <dgm:prSet presAssocID="{7F83DCD9-A187-4B3B-B4B8-A029946E1BD0}" presName="cycle" presStyleCnt="0">
        <dgm:presLayoutVars>
          <dgm:chMax val="1"/>
          <dgm:dir/>
          <dgm:animLvl val="ctr"/>
          <dgm:resizeHandles val="exact"/>
        </dgm:presLayoutVars>
      </dgm:prSet>
      <dgm:spPr/>
      <dgm:t>
        <a:bodyPr/>
        <a:lstStyle/>
        <a:p>
          <a:endParaRPr lang="en-US"/>
        </a:p>
      </dgm:t>
    </dgm:pt>
    <dgm:pt modelId="{10E75291-95D0-40CA-9C8B-7477A1B3BD10}" type="pres">
      <dgm:prSet presAssocID="{0F87B8A0-A366-4955-9208-BAB2755F21AB}" presName="centerShape" presStyleLbl="node0" presStyleIdx="0" presStyleCnt="1"/>
      <dgm:spPr/>
      <dgm:t>
        <a:bodyPr/>
        <a:lstStyle/>
        <a:p>
          <a:endParaRPr lang="en-US"/>
        </a:p>
      </dgm:t>
    </dgm:pt>
    <dgm:pt modelId="{16A90875-5E6E-4CC5-9448-3C744483EEDF}" type="pres">
      <dgm:prSet presAssocID="{B1626D72-B310-4BF2-A11E-E95DCCBC47DA}" presName="parTrans" presStyleLbl="bgSibTrans2D1" presStyleIdx="0" presStyleCnt="3" custAng="11138327" custScaleX="37699" custLinFactNeighborX="27329" custLinFactNeighborY="88166"/>
      <dgm:spPr/>
      <dgm:t>
        <a:bodyPr/>
        <a:lstStyle/>
        <a:p>
          <a:endParaRPr lang="en-US"/>
        </a:p>
      </dgm:t>
    </dgm:pt>
    <dgm:pt modelId="{E29C5D9C-86ED-43B9-8453-DE5A8CC485D1}" type="pres">
      <dgm:prSet presAssocID="{78B52BFC-B1CD-4719-8701-EEC5832A4DF2}" presName="node" presStyleLbl="node1" presStyleIdx="0" presStyleCnt="3" custRadScaleRad="123408" custRadScaleInc="-4303">
        <dgm:presLayoutVars>
          <dgm:bulletEnabled val="1"/>
        </dgm:presLayoutVars>
      </dgm:prSet>
      <dgm:spPr/>
      <dgm:t>
        <a:bodyPr/>
        <a:lstStyle/>
        <a:p>
          <a:endParaRPr lang="en-US"/>
        </a:p>
      </dgm:t>
    </dgm:pt>
    <dgm:pt modelId="{FEC52C43-ABBF-42BC-AA8F-8986A09D86E9}" type="pres">
      <dgm:prSet presAssocID="{B36AB25D-8305-43C1-9515-516C02D81220}" presName="parTrans" presStyleLbl="bgSibTrans2D1" presStyleIdx="1" presStyleCnt="3" custAng="10800000" custScaleX="49080" custLinFactNeighborY="73868"/>
      <dgm:spPr/>
      <dgm:t>
        <a:bodyPr/>
        <a:lstStyle/>
        <a:p>
          <a:endParaRPr lang="en-US"/>
        </a:p>
      </dgm:t>
    </dgm:pt>
    <dgm:pt modelId="{F2BC613F-D369-4EB2-A950-F3386B4B0B18}" type="pres">
      <dgm:prSet presAssocID="{9C67454A-0ACF-43AB-94C1-05093820AAB7}" presName="node" presStyleLbl="node1" presStyleIdx="1" presStyleCnt="3" custScaleY="99464" custRadScaleRad="91723" custRadScaleInc="-1078">
        <dgm:presLayoutVars>
          <dgm:bulletEnabled val="1"/>
        </dgm:presLayoutVars>
      </dgm:prSet>
      <dgm:spPr/>
      <dgm:t>
        <a:bodyPr/>
        <a:lstStyle/>
        <a:p>
          <a:endParaRPr lang="en-US"/>
        </a:p>
      </dgm:t>
    </dgm:pt>
    <dgm:pt modelId="{ACB86841-2CC6-4016-9E76-A1FD33BF47E8}" type="pres">
      <dgm:prSet presAssocID="{2B98A05C-1003-4DFD-A67B-39599B5E9C65}" presName="parTrans" presStyleLbl="bgSibTrans2D1" presStyleIdx="2" presStyleCnt="3" custAng="10530838" custScaleX="40901" custLinFactNeighborX="-21400" custLinFactNeighborY="95314"/>
      <dgm:spPr/>
      <dgm:t>
        <a:bodyPr/>
        <a:lstStyle/>
        <a:p>
          <a:endParaRPr lang="en-US"/>
        </a:p>
      </dgm:t>
    </dgm:pt>
    <dgm:pt modelId="{559E5727-3045-4EB5-A236-A610864A6B42}" type="pres">
      <dgm:prSet presAssocID="{5F86CA48-A79D-45A7-AA17-A29AFBDE5DCD}" presName="node" presStyleLbl="node1" presStyleIdx="2" presStyleCnt="3" custScaleX="98980" custScaleY="106250" custRadScaleRad="119071" custRadScaleInc="2077">
        <dgm:presLayoutVars>
          <dgm:bulletEnabled val="1"/>
        </dgm:presLayoutVars>
      </dgm:prSet>
      <dgm:spPr/>
      <dgm:t>
        <a:bodyPr/>
        <a:lstStyle/>
        <a:p>
          <a:endParaRPr lang="en-US"/>
        </a:p>
      </dgm:t>
    </dgm:pt>
  </dgm:ptLst>
  <dgm:cxnLst>
    <dgm:cxn modelId="{8F7B3F87-2409-45A5-B878-4B239B0F8187}" type="presOf" srcId="{5F86CA48-A79D-45A7-AA17-A29AFBDE5DCD}" destId="{559E5727-3045-4EB5-A236-A610864A6B42}" srcOrd="0" destOrd="0" presId="urn:microsoft.com/office/officeart/2005/8/layout/radial4"/>
    <dgm:cxn modelId="{BB9D741F-1814-40F5-9493-83B70668B744}" type="presOf" srcId="{2B98A05C-1003-4DFD-A67B-39599B5E9C65}" destId="{ACB86841-2CC6-4016-9E76-A1FD33BF47E8}" srcOrd="0" destOrd="0" presId="urn:microsoft.com/office/officeart/2005/8/layout/radial4"/>
    <dgm:cxn modelId="{5C5FF3FB-5725-484F-A234-D593655A77F6}" srcId="{0F87B8A0-A366-4955-9208-BAB2755F21AB}" destId="{9C67454A-0ACF-43AB-94C1-05093820AAB7}" srcOrd="1" destOrd="0" parTransId="{B36AB25D-8305-43C1-9515-516C02D81220}" sibTransId="{266D45A6-AF00-4140-BD2E-C9D1FDA251F3}"/>
    <dgm:cxn modelId="{4E081CBA-ECE8-4D50-9CEF-6A39A87A0AB8}" srcId="{7F83DCD9-A187-4B3B-B4B8-A029946E1BD0}" destId="{0F87B8A0-A366-4955-9208-BAB2755F21AB}" srcOrd="0" destOrd="0" parTransId="{E16698DB-0F45-419A-8D72-D2E1463A3C44}" sibTransId="{7C456D2D-CB22-4EA6-A544-EF5D975C673D}"/>
    <dgm:cxn modelId="{585FFD99-A780-416A-BC06-74980A05CA20}" type="presOf" srcId="{B1626D72-B310-4BF2-A11E-E95DCCBC47DA}" destId="{16A90875-5E6E-4CC5-9448-3C744483EEDF}" srcOrd="0" destOrd="0" presId="urn:microsoft.com/office/officeart/2005/8/layout/radial4"/>
    <dgm:cxn modelId="{1CA2009B-8BA3-4E2B-A7D0-E5AAF38E22B1}" type="presOf" srcId="{0F87B8A0-A366-4955-9208-BAB2755F21AB}" destId="{10E75291-95D0-40CA-9C8B-7477A1B3BD10}" srcOrd="0" destOrd="0" presId="urn:microsoft.com/office/officeart/2005/8/layout/radial4"/>
    <dgm:cxn modelId="{438DFE9C-A123-4D37-9AC0-1B02E8CDBBD4}" type="presOf" srcId="{7F83DCD9-A187-4B3B-B4B8-A029946E1BD0}" destId="{261B2916-2AD1-431C-A161-31B51744E228}" srcOrd="0" destOrd="0" presId="urn:microsoft.com/office/officeart/2005/8/layout/radial4"/>
    <dgm:cxn modelId="{99FFDCC0-FD98-49E5-BEC2-DA3C51623456}" srcId="{0F87B8A0-A366-4955-9208-BAB2755F21AB}" destId="{78B52BFC-B1CD-4719-8701-EEC5832A4DF2}" srcOrd="0" destOrd="0" parTransId="{B1626D72-B310-4BF2-A11E-E95DCCBC47DA}" sibTransId="{A0EFA2A8-A7DF-4E01-8656-A6C4723A6B74}"/>
    <dgm:cxn modelId="{8B258D41-8095-4191-8560-790553BD1CE4}" type="presOf" srcId="{9C67454A-0ACF-43AB-94C1-05093820AAB7}" destId="{F2BC613F-D369-4EB2-A950-F3386B4B0B18}" srcOrd="0" destOrd="0" presId="urn:microsoft.com/office/officeart/2005/8/layout/radial4"/>
    <dgm:cxn modelId="{CF01F0E5-EFF5-4695-BB98-F374F7BA6CB8}" srcId="{0F87B8A0-A366-4955-9208-BAB2755F21AB}" destId="{5F86CA48-A79D-45A7-AA17-A29AFBDE5DCD}" srcOrd="2" destOrd="0" parTransId="{2B98A05C-1003-4DFD-A67B-39599B5E9C65}" sibTransId="{9457C4FF-0C7D-4D1F-B32F-8F83800F63C7}"/>
    <dgm:cxn modelId="{B183C0ED-ABC1-478A-B717-316C2734B482}" type="presOf" srcId="{78B52BFC-B1CD-4719-8701-EEC5832A4DF2}" destId="{E29C5D9C-86ED-43B9-8453-DE5A8CC485D1}" srcOrd="0" destOrd="0" presId="urn:microsoft.com/office/officeart/2005/8/layout/radial4"/>
    <dgm:cxn modelId="{1BE24BE8-6640-4BE4-9950-284D513DF718}" type="presOf" srcId="{B36AB25D-8305-43C1-9515-516C02D81220}" destId="{FEC52C43-ABBF-42BC-AA8F-8986A09D86E9}" srcOrd="0" destOrd="0" presId="urn:microsoft.com/office/officeart/2005/8/layout/radial4"/>
    <dgm:cxn modelId="{540AB989-A1E8-474C-B9B6-AB87CA96478F}" type="presParOf" srcId="{261B2916-2AD1-431C-A161-31B51744E228}" destId="{10E75291-95D0-40CA-9C8B-7477A1B3BD10}" srcOrd="0" destOrd="0" presId="urn:microsoft.com/office/officeart/2005/8/layout/radial4"/>
    <dgm:cxn modelId="{17F9CF1D-BC68-4A23-B65A-E01880384E17}" type="presParOf" srcId="{261B2916-2AD1-431C-A161-31B51744E228}" destId="{16A90875-5E6E-4CC5-9448-3C744483EEDF}" srcOrd="1" destOrd="0" presId="urn:microsoft.com/office/officeart/2005/8/layout/radial4"/>
    <dgm:cxn modelId="{D0DD86DE-1B1E-4E31-B342-4E30370F2970}" type="presParOf" srcId="{261B2916-2AD1-431C-A161-31B51744E228}" destId="{E29C5D9C-86ED-43B9-8453-DE5A8CC485D1}" srcOrd="2" destOrd="0" presId="urn:microsoft.com/office/officeart/2005/8/layout/radial4"/>
    <dgm:cxn modelId="{F57F0D92-44B9-4B99-9526-AF8515BB168A}" type="presParOf" srcId="{261B2916-2AD1-431C-A161-31B51744E228}" destId="{FEC52C43-ABBF-42BC-AA8F-8986A09D86E9}" srcOrd="3" destOrd="0" presId="urn:microsoft.com/office/officeart/2005/8/layout/radial4"/>
    <dgm:cxn modelId="{2DCD8965-43D9-4C43-9C82-9F964A893670}" type="presParOf" srcId="{261B2916-2AD1-431C-A161-31B51744E228}" destId="{F2BC613F-D369-4EB2-A950-F3386B4B0B18}" srcOrd="4" destOrd="0" presId="urn:microsoft.com/office/officeart/2005/8/layout/radial4"/>
    <dgm:cxn modelId="{C0780D99-AFC9-46E7-A0B5-E37E6BC3986E}" type="presParOf" srcId="{261B2916-2AD1-431C-A161-31B51744E228}" destId="{ACB86841-2CC6-4016-9E76-A1FD33BF47E8}" srcOrd="5" destOrd="0" presId="urn:microsoft.com/office/officeart/2005/8/layout/radial4"/>
    <dgm:cxn modelId="{3C665EEC-20A2-4A1F-8367-4C16F5665A51}" type="presParOf" srcId="{261B2916-2AD1-431C-A161-31B51744E228}" destId="{559E5727-3045-4EB5-A236-A610864A6B4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34214BA2-0B68-473A-9A53-D52D716DBFA7}" type="datetimeFigureOut">
              <a:rPr lang="en-US" smtClean="0"/>
              <a:t>7/19/2016</a:t>
            </a:fld>
            <a:endParaRPr lang="en-US" dirty="0"/>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0DC1926A-1F5B-4CC0-A2FA-6235EC43817B}" type="slidenum">
              <a:rPr lang="en-US" smtClean="0"/>
              <a:t>‹#›</a:t>
            </a:fld>
            <a:endParaRPr lang="en-US" dirty="0"/>
          </a:p>
        </p:txBody>
      </p:sp>
    </p:spTree>
    <p:extLst>
      <p:ext uri="{BB962C8B-B14F-4D97-AF65-F5344CB8AC3E}">
        <p14:creationId xmlns:p14="http://schemas.microsoft.com/office/powerpoint/2010/main" val="93877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p>
          <a:p>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fld id="{0DC1926A-1F5B-4CC0-A2FA-6235EC43817B}" type="slidenum">
              <a:rPr lang="en-US" smtClean="0"/>
              <a:t>1</a:t>
            </a:fld>
            <a:endParaRPr lang="en-US" dirty="0"/>
          </a:p>
        </p:txBody>
      </p:sp>
    </p:spTree>
    <p:extLst>
      <p:ext uri="{BB962C8B-B14F-4D97-AF65-F5344CB8AC3E}">
        <p14:creationId xmlns:p14="http://schemas.microsoft.com/office/powerpoint/2010/main" val="259811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11</a:t>
            </a:fld>
            <a:endParaRPr lang="en-US" dirty="0"/>
          </a:p>
        </p:txBody>
      </p:sp>
    </p:spTree>
    <p:extLst>
      <p:ext uri="{BB962C8B-B14F-4D97-AF65-F5344CB8AC3E}">
        <p14:creationId xmlns:p14="http://schemas.microsoft.com/office/powerpoint/2010/main" val="1981099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12</a:t>
            </a:fld>
            <a:endParaRPr lang="en-US" dirty="0"/>
          </a:p>
        </p:txBody>
      </p:sp>
    </p:spTree>
    <p:extLst>
      <p:ext uri="{BB962C8B-B14F-4D97-AF65-F5344CB8AC3E}">
        <p14:creationId xmlns:p14="http://schemas.microsoft.com/office/powerpoint/2010/main" val="308022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13</a:t>
            </a:fld>
            <a:endParaRPr lang="en-US" dirty="0"/>
          </a:p>
        </p:txBody>
      </p:sp>
    </p:spTree>
    <p:extLst>
      <p:ext uri="{BB962C8B-B14F-4D97-AF65-F5344CB8AC3E}">
        <p14:creationId xmlns:p14="http://schemas.microsoft.com/office/powerpoint/2010/main" val="308688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14</a:t>
            </a:fld>
            <a:endParaRPr lang="en-US" dirty="0"/>
          </a:p>
        </p:txBody>
      </p:sp>
    </p:spTree>
    <p:extLst>
      <p:ext uri="{BB962C8B-B14F-4D97-AF65-F5344CB8AC3E}">
        <p14:creationId xmlns:p14="http://schemas.microsoft.com/office/powerpoint/2010/main" val="3443258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16</a:t>
            </a:fld>
            <a:endParaRPr lang="en-US" dirty="0"/>
          </a:p>
        </p:txBody>
      </p:sp>
    </p:spTree>
    <p:extLst>
      <p:ext uri="{BB962C8B-B14F-4D97-AF65-F5344CB8AC3E}">
        <p14:creationId xmlns:p14="http://schemas.microsoft.com/office/powerpoint/2010/main" val="55216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17</a:t>
            </a:fld>
            <a:endParaRPr lang="en-US" dirty="0"/>
          </a:p>
        </p:txBody>
      </p:sp>
    </p:spTree>
    <p:extLst>
      <p:ext uri="{BB962C8B-B14F-4D97-AF65-F5344CB8AC3E}">
        <p14:creationId xmlns:p14="http://schemas.microsoft.com/office/powerpoint/2010/main" val="123907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18</a:t>
            </a:fld>
            <a:endParaRPr lang="en-US" dirty="0"/>
          </a:p>
        </p:txBody>
      </p:sp>
    </p:spTree>
    <p:extLst>
      <p:ext uri="{BB962C8B-B14F-4D97-AF65-F5344CB8AC3E}">
        <p14:creationId xmlns:p14="http://schemas.microsoft.com/office/powerpoint/2010/main" val="341586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20</a:t>
            </a:fld>
            <a:endParaRPr lang="en-US" dirty="0"/>
          </a:p>
        </p:txBody>
      </p:sp>
    </p:spTree>
    <p:extLst>
      <p:ext uri="{BB962C8B-B14F-4D97-AF65-F5344CB8AC3E}">
        <p14:creationId xmlns:p14="http://schemas.microsoft.com/office/powerpoint/2010/main" val="33756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21</a:t>
            </a:fld>
            <a:endParaRPr lang="en-US" dirty="0"/>
          </a:p>
        </p:txBody>
      </p:sp>
    </p:spTree>
    <p:extLst>
      <p:ext uri="{BB962C8B-B14F-4D97-AF65-F5344CB8AC3E}">
        <p14:creationId xmlns:p14="http://schemas.microsoft.com/office/powerpoint/2010/main" val="1794755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22</a:t>
            </a:fld>
            <a:endParaRPr lang="en-US" dirty="0"/>
          </a:p>
        </p:txBody>
      </p:sp>
    </p:spTree>
    <p:extLst>
      <p:ext uri="{BB962C8B-B14F-4D97-AF65-F5344CB8AC3E}">
        <p14:creationId xmlns:p14="http://schemas.microsoft.com/office/powerpoint/2010/main" val="262475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b="1" dirty="0"/>
          </a:p>
        </p:txBody>
      </p:sp>
      <p:sp>
        <p:nvSpPr>
          <p:cNvPr id="4" name="Slide Number Placeholder 3"/>
          <p:cNvSpPr>
            <a:spLocks noGrp="1"/>
          </p:cNvSpPr>
          <p:nvPr>
            <p:ph type="sldNum" sz="quarter" idx="10"/>
          </p:nvPr>
        </p:nvSpPr>
        <p:spPr/>
        <p:txBody>
          <a:bodyPr/>
          <a:lstStyle/>
          <a:p>
            <a:fld id="{E0F3BE8D-966C-486B-B6DA-756D33458412}" type="slidenum">
              <a:rPr lang="en-US" smtClean="0"/>
              <a:t>2</a:t>
            </a:fld>
            <a:endParaRPr lang="en-US" dirty="0"/>
          </a:p>
        </p:txBody>
      </p:sp>
    </p:spTree>
    <p:extLst>
      <p:ext uri="{BB962C8B-B14F-4D97-AF65-F5344CB8AC3E}">
        <p14:creationId xmlns:p14="http://schemas.microsoft.com/office/powerpoint/2010/main" val="704749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23</a:t>
            </a:fld>
            <a:endParaRPr lang="en-US" dirty="0"/>
          </a:p>
        </p:txBody>
      </p:sp>
    </p:spTree>
    <p:extLst>
      <p:ext uri="{BB962C8B-B14F-4D97-AF65-F5344CB8AC3E}">
        <p14:creationId xmlns:p14="http://schemas.microsoft.com/office/powerpoint/2010/main" val="1337758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24</a:t>
            </a:fld>
            <a:endParaRPr lang="en-US" dirty="0"/>
          </a:p>
        </p:txBody>
      </p:sp>
    </p:spTree>
    <p:extLst>
      <p:ext uri="{BB962C8B-B14F-4D97-AF65-F5344CB8AC3E}">
        <p14:creationId xmlns:p14="http://schemas.microsoft.com/office/powerpoint/2010/main" val="19226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85356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26</a:t>
            </a:fld>
            <a:endParaRPr lang="en-US" dirty="0"/>
          </a:p>
        </p:txBody>
      </p:sp>
    </p:spTree>
    <p:extLst>
      <p:ext uri="{BB962C8B-B14F-4D97-AF65-F5344CB8AC3E}">
        <p14:creationId xmlns:p14="http://schemas.microsoft.com/office/powerpoint/2010/main" val="617982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27</a:t>
            </a:fld>
            <a:endParaRPr lang="en-US" dirty="0"/>
          </a:p>
        </p:txBody>
      </p:sp>
    </p:spTree>
    <p:extLst>
      <p:ext uri="{BB962C8B-B14F-4D97-AF65-F5344CB8AC3E}">
        <p14:creationId xmlns:p14="http://schemas.microsoft.com/office/powerpoint/2010/main" val="2416031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28</a:t>
            </a:fld>
            <a:endParaRPr lang="en-US" dirty="0"/>
          </a:p>
        </p:txBody>
      </p:sp>
    </p:spTree>
    <p:extLst>
      <p:ext uri="{BB962C8B-B14F-4D97-AF65-F5344CB8AC3E}">
        <p14:creationId xmlns:p14="http://schemas.microsoft.com/office/powerpoint/2010/main" val="4196365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29</a:t>
            </a:fld>
            <a:endParaRPr lang="en-US" dirty="0"/>
          </a:p>
        </p:txBody>
      </p:sp>
    </p:spTree>
    <p:extLst>
      <p:ext uri="{BB962C8B-B14F-4D97-AF65-F5344CB8AC3E}">
        <p14:creationId xmlns:p14="http://schemas.microsoft.com/office/powerpoint/2010/main" val="2402924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30</a:t>
            </a:fld>
            <a:endParaRPr lang="en-US" dirty="0"/>
          </a:p>
        </p:txBody>
      </p:sp>
    </p:spTree>
    <p:extLst>
      <p:ext uri="{BB962C8B-B14F-4D97-AF65-F5344CB8AC3E}">
        <p14:creationId xmlns:p14="http://schemas.microsoft.com/office/powerpoint/2010/main" val="3888170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31</a:t>
            </a:fld>
            <a:endParaRPr lang="en-US" dirty="0"/>
          </a:p>
        </p:txBody>
      </p:sp>
    </p:spTree>
    <p:extLst>
      <p:ext uri="{BB962C8B-B14F-4D97-AF65-F5344CB8AC3E}">
        <p14:creationId xmlns:p14="http://schemas.microsoft.com/office/powerpoint/2010/main" val="2160000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32</a:t>
            </a:fld>
            <a:endParaRPr lang="en-US" dirty="0"/>
          </a:p>
        </p:txBody>
      </p:sp>
    </p:spTree>
    <p:extLst>
      <p:ext uri="{BB962C8B-B14F-4D97-AF65-F5344CB8AC3E}">
        <p14:creationId xmlns:p14="http://schemas.microsoft.com/office/powerpoint/2010/main" val="151107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713" y="1204913"/>
            <a:ext cx="4338637" cy="3254375"/>
          </a:xfrm>
        </p:spPr>
      </p:sp>
      <p:sp>
        <p:nvSpPr>
          <p:cNvPr id="3" name="Notes Placeholder 2"/>
          <p:cNvSpPr>
            <a:spLocks noGrp="1"/>
          </p:cNvSpPr>
          <p:nvPr>
            <p:ph type="body" idx="1"/>
          </p:nvPr>
        </p:nvSpPr>
        <p:spPr/>
        <p:txBody>
          <a:bodyPr/>
          <a:lstStyle/>
          <a:p>
            <a:r>
              <a:rPr lang="en-US" b="1" dirty="0" smtClean="0"/>
              <a:t> </a:t>
            </a:r>
            <a:endParaRPr lang="en-US" b="1" dirty="0"/>
          </a:p>
        </p:txBody>
      </p:sp>
      <p:sp>
        <p:nvSpPr>
          <p:cNvPr id="4" name="Slide Number Placeholder 3"/>
          <p:cNvSpPr>
            <a:spLocks noGrp="1"/>
          </p:cNvSpPr>
          <p:nvPr>
            <p:ph type="sldNum" sz="quarter" idx="10"/>
          </p:nvPr>
        </p:nvSpPr>
        <p:spPr/>
        <p:txBody>
          <a:bodyPr/>
          <a:lstStyle/>
          <a:p>
            <a:fld id="{BFED9AB4-2A65-4EFF-875A-368F785D85C0}" type="slidenum">
              <a:rPr lang="en-US"/>
              <a:t>4</a:t>
            </a:fld>
            <a:endParaRPr lang="en-US" dirty="0"/>
          </a:p>
        </p:txBody>
      </p:sp>
    </p:spTree>
    <p:extLst>
      <p:ext uri="{BB962C8B-B14F-4D97-AF65-F5344CB8AC3E}">
        <p14:creationId xmlns:p14="http://schemas.microsoft.com/office/powerpoint/2010/main" val="1759988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33</a:t>
            </a:fld>
            <a:endParaRPr lang="en-US" dirty="0"/>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76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b="1" dirty="0" smtClean="0">
                <a:latin typeface="Arial" charset="0"/>
              </a:rPr>
              <a:t> </a:t>
            </a:r>
            <a:endParaRPr lang="en-US" altLang="en-US" sz="1100" b="1" dirty="0">
              <a:latin typeface="Arial" charset="0"/>
            </a:endParaRPr>
          </a:p>
        </p:txBody>
      </p:sp>
      <p:sp>
        <p:nvSpPr>
          <p:cNvPr id="297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213" indent="-290503">
              <a:spcBef>
                <a:spcPct val="30000"/>
              </a:spcBef>
              <a:defRPr sz="1200">
                <a:solidFill>
                  <a:schemeClr val="tx1"/>
                </a:solidFill>
                <a:latin typeface="Calibri" pitchFamily="34" charset="0"/>
              </a:defRPr>
            </a:lvl2pPr>
            <a:lvl3pPr marL="1166775" indent="-233356">
              <a:spcBef>
                <a:spcPct val="30000"/>
              </a:spcBef>
              <a:defRPr sz="1200">
                <a:solidFill>
                  <a:schemeClr val="tx1"/>
                </a:solidFill>
                <a:latin typeface="Calibri" pitchFamily="34" charset="0"/>
              </a:defRPr>
            </a:lvl3pPr>
            <a:lvl4pPr marL="1633485" indent="-233356">
              <a:spcBef>
                <a:spcPct val="30000"/>
              </a:spcBef>
              <a:defRPr sz="1200">
                <a:solidFill>
                  <a:schemeClr val="tx1"/>
                </a:solidFill>
                <a:latin typeface="Calibri" pitchFamily="34" charset="0"/>
              </a:defRPr>
            </a:lvl4pPr>
            <a:lvl5pPr marL="2100195" indent="-233356">
              <a:spcBef>
                <a:spcPct val="30000"/>
              </a:spcBef>
              <a:defRPr sz="1200">
                <a:solidFill>
                  <a:schemeClr val="tx1"/>
                </a:solidFill>
                <a:latin typeface="Calibri" pitchFamily="34" charset="0"/>
              </a:defRPr>
            </a:lvl5pPr>
            <a:lvl6pPr marL="2557379" indent="-233356" eaLnBrk="0" fontAlgn="base" hangingPunct="0">
              <a:spcBef>
                <a:spcPct val="30000"/>
              </a:spcBef>
              <a:spcAft>
                <a:spcPct val="0"/>
              </a:spcAft>
              <a:defRPr sz="1200">
                <a:solidFill>
                  <a:schemeClr val="tx1"/>
                </a:solidFill>
                <a:latin typeface="Calibri" pitchFamily="34" charset="0"/>
              </a:defRPr>
            </a:lvl6pPr>
            <a:lvl7pPr marL="3014565" indent="-233356" eaLnBrk="0" fontAlgn="base" hangingPunct="0">
              <a:spcBef>
                <a:spcPct val="30000"/>
              </a:spcBef>
              <a:spcAft>
                <a:spcPct val="0"/>
              </a:spcAft>
              <a:defRPr sz="1200">
                <a:solidFill>
                  <a:schemeClr val="tx1"/>
                </a:solidFill>
                <a:latin typeface="Calibri" pitchFamily="34" charset="0"/>
              </a:defRPr>
            </a:lvl7pPr>
            <a:lvl8pPr marL="3471750" indent="-233356" eaLnBrk="0" fontAlgn="base" hangingPunct="0">
              <a:spcBef>
                <a:spcPct val="30000"/>
              </a:spcBef>
              <a:spcAft>
                <a:spcPct val="0"/>
              </a:spcAft>
              <a:defRPr sz="1200">
                <a:solidFill>
                  <a:schemeClr val="tx1"/>
                </a:solidFill>
                <a:latin typeface="Calibri" pitchFamily="34" charset="0"/>
              </a:defRPr>
            </a:lvl8pPr>
            <a:lvl9pPr marL="3928935" indent="-233356" eaLnBrk="0" fontAlgn="base" hangingPunct="0">
              <a:spcBef>
                <a:spcPct val="30000"/>
              </a:spcBef>
              <a:spcAft>
                <a:spcPct val="0"/>
              </a:spcAft>
              <a:defRPr sz="1200">
                <a:solidFill>
                  <a:schemeClr val="tx1"/>
                </a:solidFill>
                <a:latin typeface="Calibri" pitchFamily="34" charset="0"/>
              </a:defRPr>
            </a:lvl9pPr>
          </a:lstStyle>
          <a:p>
            <a:pPr>
              <a:spcBef>
                <a:spcPct val="0"/>
              </a:spcBef>
            </a:pPr>
            <a:fld id="{6502B265-83B9-4E29-AABF-8BD3F13E996E}" type="slidenum">
              <a:rPr lang="en-US" altLang="en-US">
                <a:latin typeface="Arial" charset="0"/>
              </a:rPr>
              <a:pPr>
                <a:spcBef>
                  <a:spcPct val="0"/>
                </a:spcBef>
              </a:pPr>
              <a:t>5</a:t>
            </a:fld>
            <a:endParaRPr lang="en-US" altLang="en-US" dirty="0">
              <a:latin typeface="Arial" charset="0"/>
            </a:endParaRPr>
          </a:p>
        </p:txBody>
      </p:sp>
    </p:spTree>
    <p:extLst>
      <p:ext uri="{BB962C8B-B14F-4D97-AF65-F5344CB8AC3E}">
        <p14:creationId xmlns:p14="http://schemas.microsoft.com/office/powerpoint/2010/main" val="237125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p>
          <a:p>
            <a:endParaRPr lang="en-US" b="1"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E0F3BE8D-966C-486B-B6DA-756D33458412}" type="slidenum">
              <a:rPr lang="en-US" smtClean="0"/>
              <a:t>6</a:t>
            </a:fld>
            <a:endParaRPr lang="en-US" dirty="0"/>
          </a:p>
        </p:txBody>
      </p:sp>
    </p:spTree>
    <p:extLst>
      <p:ext uri="{BB962C8B-B14F-4D97-AF65-F5344CB8AC3E}">
        <p14:creationId xmlns:p14="http://schemas.microsoft.com/office/powerpoint/2010/main" val="360252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p>
          <a:p>
            <a:endParaRPr lang="en-US" b="1" i="1" dirty="0" smtClean="0">
              <a:effectLst>
                <a:outerShdw blurRad="38100" dist="38100" dir="2700000" algn="tl">
                  <a:srgbClr val="000000">
                    <a:alpha val="43137"/>
                  </a:srgbClr>
                </a:outerShdw>
              </a:effectLst>
            </a:endParaRPr>
          </a:p>
          <a:p>
            <a:r>
              <a:rPr lang="en-US" b="1" i="1" dirty="0" smtClean="0">
                <a:effectLst>
                  <a:outerShdw blurRad="38100" dist="38100" dir="2700000" algn="tl">
                    <a:srgbClr val="000000">
                      <a:alpha val="43137"/>
                    </a:srgbClr>
                  </a:outerShdw>
                </a:effectLst>
              </a:rPr>
              <a:t> </a:t>
            </a:r>
            <a:endParaRPr lang="en-US" b="1"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E0F3BE8D-966C-486B-B6DA-756D33458412}" type="slidenum">
              <a:rPr lang="en-US" smtClean="0"/>
              <a:t>7</a:t>
            </a:fld>
            <a:endParaRPr lang="en-US" dirty="0"/>
          </a:p>
        </p:txBody>
      </p:sp>
    </p:spTree>
    <p:extLst>
      <p:ext uri="{BB962C8B-B14F-4D97-AF65-F5344CB8AC3E}">
        <p14:creationId xmlns:p14="http://schemas.microsoft.com/office/powerpoint/2010/main" val="111848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p>
          <a:p>
            <a:endParaRPr lang="en-US" b="1" i="1" dirty="0" smtClean="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499C97CE-49D7-47CE-9F3A-41407C59A09A}" type="slidenum">
              <a:rPr lang="en-US" smtClean="0"/>
              <a:t>8</a:t>
            </a:fld>
            <a:endParaRPr lang="en-US" dirty="0"/>
          </a:p>
        </p:txBody>
      </p:sp>
    </p:spTree>
    <p:extLst>
      <p:ext uri="{BB962C8B-B14F-4D97-AF65-F5344CB8AC3E}">
        <p14:creationId xmlns:p14="http://schemas.microsoft.com/office/powerpoint/2010/main" val="62922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DC1926A-1F5B-4CC0-A2FA-6235EC43817B}" type="slidenum">
              <a:rPr lang="en-US" smtClean="0"/>
              <a:t>9</a:t>
            </a:fld>
            <a:endParaRPr lang="en-US" dirty="0"/>
          </a:p>
        </p:txBody>
      </p:sp>
    </p:spTree>
    <p:extLst>
      <p:ext uri="{BB962C8B-B14F-4D97-AF65-F5344CB8AC3E}">
        <p14:creationId xmlns:p14="http://schemas.microsoft.com/office/powerpoint/2010/main" val="114223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D4A1CE4-E235-4C9B-A5A9-3A10C34D3BC3}" type="slidenum">
              <a:rPr lang="en-US" smtClean="0"/>
              <a:t>10</a:t>
            </a:fld>
            <a:endParaRPr lang="en-US" dirty="0"/>
          </a:p>
        </p:txBody>
      </p:sp>
    </p:spTree>
    <p:extLst>
      <p:ext uri="{BB962C8B-B14F-4D97-AF65-F5344CB8AC3E}">
        <p14:creationId xmlns:p14="http://schemas.microsoft.com/office/powerpoint/2010/main" val="2460312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a:t>
            </a:fld>
            <a:endParaRPr lang="en-US" dirty="0"/>
          </a:p>
        </p:txBody>
      </p:sp>
    </p:spTree>
    <p:extLst>
      <p:ext uri="{BB962C8B-B14F-4D97-AF65-F5344CB8AC3E}">
        <p14:creationId xmlns:p14="http://schemas.microsoft.com/office/powerpoint/2010/main" val="901334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60D48A-29AD-47AA-A733-9A1782EC8829}" type="slidenum">
              <a:rPr lang="en-US" smtClean="0"/>
              <a:t>‹#›</a:t>
            </a:fld>
            <a:endParaRPr lang="en-US" dirty="0"/>
          </a:p>
        </p:txBody>
      </p:sp>
    </p:spTree>
    <p:extLst>
      <p:ext uri="{BB962C8B-B14F-4D97-AF65-F5344CB8AC3E}">
        <p14:creationId xmlns:p14="http://schemas.microsoft.com/office/powerpoint/2010/main" val="392752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3593911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2982480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612220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699148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2465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072037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4752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FFFF"/>
                </a:solidFill>
                <a:cs typeface="PermianSlabSerifTypeface"/>
              </a:rPr>
              <a:t>Presenter Name</a:t>
            </a:r>
            <a:br>
              <a:rPr lang="en-US" sz="3000" b="1" dirty="0" smtClean="0">
                <a:solidFill>
                  <a:srgbClr val="FFFFFF"/>
                </a:solidFill>
                <a:cs typeface="PermianSlabSerifTypeface"/>
              </a:rPr>
            </a:br>
            <a:r>
              <a:rPr lang="en-US" sz="3000" b="1" dirty="0" smtClean="0">
                <a:solidFill>
                  <a:srgbClr val="FFFFFF"/>
                </a:solidFill>
                <a:cs typeface="PermianSlabSerifTypeface"/>
              </a:rPr>
              <a:t>Title</a:t>
            </a:r>
            <a:br>
              <a:rPr lang="en-US" sz="3000" b="1" dirty="0" smtClean="0">
                <a:solidFill>
                  <a:srgbClr val="FFFFFF"/>
                </a:solidFill>
                <a:cs typeface="PermianSlabSerifTypeface"/>
              </a:rPr>
            </a:br>
            <a:r>
              <a:rPr lang="en-US" sz="3000" b="1" dirty="0" smtClean="0">
                <a:solidFill>
                  <a:srgbClr val="FFFFFF"/>
                </a:solidFill>
                <a:cs typeface="PermianSlabSerifTypeface"/>
              </a:rPr>
              <a:t>Team/Office/Division</a:t>
            </a:r>
          </a:p>
          <a:p>
            <a:r>
              <a:rPr lang="en-US" sz="3000" b="1" dirty="0" smtClean="0">
                <a:solidFill>
                  <a:srgbClr val="FFFFFF"/>
                </a:solidFill>
                <a:cs typeface="PermianSlabSerifTypeface"/>
              </a:rPr>
              <a:t>Email Address</a:t>
            </a:r>
          </a:p>
          <a:p>
            <a:r>
              <a:rPr lang="en-US" sz="3000" b="1" dirty="0" smtClean="0">
                <a:solidFill>
                  <a:srgbClr val="FFFFFF"/>
                </a:solidFill>
                <a:cs typeface="PermianSlabSerifTypeface"/>
              </a:rPr>
              <a:t>Phone Number</a:t>
            </a:r>
            <a:endParaRPr lang="en-US" sz="3000" b="1" dirty="0">
              <a:solidFill>
                <a:srgbClr val="FFFFFF"/>
              </a:solidFill>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17473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rgbClr val="FFFFFF"/>
              </a:solidFill>
              <a:effectLst>
                <a:outerShdw blurRad="38100" dist="38100" dir="2700000" algn="tl">
                  <a:srgbClr val="000000">
                    <a:alpha val="43137"/>
                  </a:srgbClr>
                </a:outerShdw>
              </a:effectLst>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cs typeface="Open Sans"/>
              </a:rPr>
              <a:t>Excellence | Optimism | Judgment | Courage | Teamwork</a:t>
            </a:r>
            <a:endParaRPr lang="en-US" sz="2400" b="1" dirty="0">
              <a:solidFill>
                <a:srgbClr val="1B365D"/>
              </a:solidFill>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23428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altLang="en-US" dirty="0">
              <a:solidFill>
                <a:srgbClr val="1B365D"/>
              </a:solidFill>
            </a:endParaRPr>
          </a:p>
        </p:txBody>
      </p:sp>
      <p:sp>
        <p:nvSpPr>
          <p:cNvPr id="4" name="Rectangle 6"/>
          <p:cNvSpPr>
            <a:spLocks noGrp="1" noChangeArrowheads="1"/>
          </p:cNvSpPr>
          <p:nvPr>
            <p:ph type="sldNum" sz="quarter" idx="11"/>
          </p:nvPr>
        </p:nvSpPr>
        <p:spPr>
          <a:xfrm>
            <a:off x="152400" y="6172200"/>
            <a:ext cx="381000" cy="476250"/>
          </a:xfrm>
          <a:prstGeom prst="rect">
            <a:avLst/>
          </a:prstGeom>
          <a:ln/>
        </p:spPr>
        <p:txBody>
          <a:bodyPr/>
          <a:lstStyle>
            <a:lvl1pPr>
              <a:defRPr/>
            </a:lvl1pPr>
          </a:lstStyle>
          <a:p>
            <a:fld id="{23101BB9-259A-4551-80F7-B85EA44358F3}" type="slidenum">
              <a:rPr lang="en-US" altLang="en-US">
                <a:solidFill>
                  <a:srgbClr val="1B365D"/>
                </a:solidFill>
              </a:rPr>
              <a:pPr/>
              <a:t>‹#›</a:t>
            </a:fld>
            <a:endParaRPr lang="en-US" altLang="en-US" dirty="0">
              <a:solidFill>
                <a:srgbClr val="1B365D"/>
              </a:solidFill>
            </a:endParaRPr>
          </a:p>
        </p:txBody>
      </p:sp>
    </p:spTree>
    <p:extLst>
      <p:ext uri="{BB962C8B-B14F-4D97-AF65-F5344CB8AC3E}">
        <p14:creationId xmlns:p14="http://schemas.microsoft.com/office/powerpoint/2010/main" val="129095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6060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1" r:id="rId10"/>
    <p:sldLayoutId id="2147483674" r:id="rId11"/>
    <p:sldLayoutId id="2147483662" r:id="rId12"/>
    <p:sldLayoutId id="2147483663" r:id="rId13"/>
    <p:sldLayoutId id="2147483676" r:id="rId14"/>
    <p:sldLayoutId id="2147483677" r:id="rId15"/>
    <p:sldLayoutId id="2147483675" r:id="rId16"/>
    <p:sldLayoutId id="2147483678" r:id="rId17"/>
    <p:sldLayoutId id="2147483681" r:id="rId18"/>
    <p:sldLayoutId id="2147483682" r:id="rId19"/>
    <p:sldLayoutId id="2147483683"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79717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tn.gov/education/topic/educator-preparation"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hyperlink" Target="http://team-tn.org/wp-content/uploads/2015/10/Observation-Guidance-Docs-Updated-March-2015.pdf" TargetMode="External"/><Relationship Id="rId4" Type="http://schemas.openxmlformats.org/officeDocument/2006/relationships/hyperlink" Target="http://www.tn.gov/education/topic/endorsement-code-listing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tn.gov/education/topic/read-to-be-ready-coaching-network"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http://www.tn.gov/education/article/special-education-tools-resources" TargetMode="External"/><Relationship Id="rId4" Type="http://schemas.openxmlformats.org/officeDocument/2006/relationships/hyperlink" Target="http://www.tn.gov/education/topic/tdoe2-rti-current-updat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Tie.Hodack@tn.gov"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hyperlink" Target="mailto:Susan.Jones@tn.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200"/>
            <a:ext cx="7772400" cy="1470025"/>
          </a:xfrm>
        </p:spPr>
        <p:txBody>
          <a:bodyPr>
            <a:normAutofit fontScale="90000"/>
          </a:bodyPr>
          <a:lstStyle/>
          <a:p>
            <a:r>
              <a:rPr lang="en-US" dirty="0" smtClean="0">
                <a:solidFill>
                  <a:schemeClr val="bg1"/>
                </a:solidFill>
                <a:latin typeface="PermianSlabSerifTypeface" panose="02000000000000000000" pitchFamily="50" charset="0"/>
              </a:rPr>
              <a:t/>
            </a:r>
            <a:br>
              <a:rPr lang="en-US" dirty="0" smtClean="0">
                <a:solidFill>
                  <a:schemeClr val="bg1"/>
                </a:solidFill>
                <a:latin typeface="PermianSlabSerifTypeface" panose="02000000000000000000" pitchFamily="50" charset="0"/>
              </a:rPr>
            </a:br>
            <a:r>
              <a:rPr lang="en-US" dirty="0" smtClean="0">
                <a:solidFill>
                  <a:schemeClr val="bg1"/>
                </a:solidFill>
                <a:latin typeface="Times New Roman" panose="02020603050405020304" pitchFamily="18" charset="0"/>
                <a:cs typeface="Times New Roman" panose="02020603050405020304" pitchFamily="18" charset="0"/>
              </a:rPr>
              <a:t>Multi-Tiered Systems of Support </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Response to Instruction and Intervention (RTI²)</a:t>
            </a:r>
            <a:r>
              <a:rPr lang="en-US" dirty="0" smtClean="0">
                <a:solidFill>
                  <a:schemeClr val="bg1"/>
                </a:solidFill>
                <a:latin typeface="PermianSlabSerifTypeface" panose="02000000000000000000" pitchFamily="50" charset="0"/>
              </a:rPr>
              <a:t/>
            </a:r>
            <a:br>
              <a:rPr lang="en-US" dirty="0" smtClean="0">
                <a:solidFill>
                  <a:schemeClr val="bg1"/>
                </a:solidFill>
                <a:latin typeface="PermianSlabSerifTypeface" panose="02000000000000000000" pitchFamily="50" charset="0"/>
              </a:rPr>
            </a:br>
            <a:r>
              <a:rPr lang="en-US" dirty="0">
                <a:solidFill>
                  <a:schemeClr val="bg1"/>
                </a:solidFill>
                <a:latin typeface="PermianSlabSerifTypeface" panose="02000000000000000000" pitchFamily="50" charset="0"/>
              </a:rPr>
              <a:t/>
            </a:r>
            <a:br>
              <a:rPr lang="en-US" dirty="0">
                <a:solidFill>
                  <a:schemeClr val="bg1"/>
                </a:solidFill>
                <a:latin typeface="PermianSlabSerifTypeface" panose="02000000000000000000" pitchFamily="50" charset="0"/>
              </a:rPr>
            </a:br>
            <a:r>
              <a:rPr lang="en-US" dirty="0" smtClean="0">
                <a:solidFill>
                  <a:schemeClr val="bg1"/>
                </a:solidFill>
                <a:latin typeface="Times New Roman" panose="02020603050405020304" pitchFamily="18" charset="0"/>
                <a:cs typeface="Times New Roman" panose="02020603050405020304" pitchFamily="18" charset="0"/>
              </a:rPr>
              <a:t>June 2016</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0"/>
          </p:nvPr>
        </p:nvSpPr>
        <p:spPr>
          <a:xfrm>
            <a:off x="2056798" y="6248400"/>
            <a:ext cx="5030403" cy="381000"/>
          </a:xfrm>
        </p:spPr>
        <p:txBody>
          <a:bodyPr>
            <a:noAutofit/>
          </a:bodyPr>
          <a:lstStyle/>
          <a:p>
            <a:r>
              <a:rPr lang="en-US" sz="1600" dirty="0" smtClean="0"/>
              <a:t>Tie Hodack &amp; Susan Jones  </a:t>
            </a:r>
          </a:p>
          <a:p>
            <a:r>
              <a:rPr lang="en-US" sz="1600" dirty="0" smtClean="0"/>
              <a:t>Tennessee Department of Education </a:t>
            </a:r>
          </a:p>
        </p:txBody>
      </p:sp>
    </p:spTree>
    <p:extLst>
      <p:ext uri="{BB962C8B-B14F-4D97-AF65-F5344CB8AC3E}">
        <p14:creationId xmlns:p14="http://schemas.microsoft.com/office/powerpoint/2010/main" val="1483226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18187" y="348675"/>
            <a:ext cx="8839200" cy="825500"/>
          </a:xfrm>
        </p:spPr>
        <p:txBody>
          <a:bodyPr>
            <a:normAutofit fontScale="90000"/>
          </a:bodyPr>
          <a:lstStyle/>
          <a:p>
            <a:pPr algn="ctr" eaLnBrk="1" hangingPunct="1"/>
            <a:r>
              <a:rPr lang="en-US" sz="3600" dirty="0" smtClean="0"/>
              <a:t>TN Landscape for SWDs</a:t>
            </a:r>
            <a:br>
              <a:rPr lang="en-US" sz="3600" dirty="0" smtClean="0"/>
            </a:br>
            <a:endParaRPr lang="en-US" sz="3600" dirty="0" smtClean="0"/>
          </a:p>
        </p:txBody>
      </p:sp>
      <p:graphicFrame>
        <p:nvGraphicFramePr>
          <p:cNvPr id="11" name="Chart 10" descr="A graph that shows the percentage of each type of disability for students with disabilities. The two highest are specific learning disabilities, and speech or language impairments." title="Disability Graph"/>
          <p:cNvGraphicFramePr/>
          <p:nvPr>
            <p:extLst>
              <p:ext uri="{D42A27DB-BD31-4B8C-83A1-F6EECF244321}">
                <p14:modId xmlns:p14="http://schemas.microsoft.com/office/powerpoint/2010/main" val="1497573744"/>
              </p:ext>
            </p:extLst>
          </p:nvPr>
        </p:nvGraphicFramePr>
        <p:xfrm>
          <a:off x="342900" y="1219200"/>
          <a:ext cx="8305800" cy="44924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90600" y="3124200"/>
            <a:ext cx="914400" cy="584775"/>
          </a:xfrm>
          <a:prstGeom prst="rect">
            <a:avLst/>
          </a:prstGeom>
          <a:noFill/>
        </p:spPr>
        <p:txBody>
          <a:bodyPr wrap="square" rtlCol="0">
            <a:spAutoFit/>
          </a:bodyPr>
          <a:lstStyle/>
          <a:p>
            <a:r>
              <a:rPr lang="en-US" sz="3200" dirty="0" smtClean="0"/>
              <a:t>SLD</a:t>
            </a:r>
            <a:endParaRPr lang="en-US" sz="3200" dirty="0"/>
          </a:p>
        </p:txBody>
      </p:sp>
      <p:sp>
        <p:nvSpPr>
          <p:cNvPr id="3" name="TextBox 2"/>
          <p:cNvSpPr txBox="1"/>
          <p:nvPr/>
        </p:nvSpPr>
        <p:spPr>
          <a:xfrm>
            <a:off x="2262692" y="2539425"/>
            <a:ext cx="762000" cy="584775"/>
          </a:xfrm>
          <a:prstGeom prst="rect">
            <a:avLst/>
          </a:prstGeom>
          <a:noFill/>
        </p:spPr>
        <p:txBody>
          <a:bodyPr wrap="square" rtlCol="0">
            <a:spAutoFit/>
          </a:bodyPr>
          <a:lstStyle/>
          <a:p>
            <a:r>
              <a:rPr lang="en-US" sz="3200" dirty="0" smtClean="0"/>
              <a:t>SLI</a:t>
            </a:r>
            <a:endParaRPr lang="en-US" sz="3200" dirty="0"/>
          </a:p>
        </p:txBody>
      </p:sp>
      <p:sp>
        <p:nvSpPr>
          <p:cNvPr id="4" name="TextBox 3"/>
          <p:cNvSpPr txBox="1"/>
          <p:nvPr/>
        </p:nvSpPr>
        <p:spPr>
          <a:xfrm>
            <a:off x="2189018" y="4417367"/>
            <a:ext cx="780256" cy="461665"/>
          </a:xfrm>
          <a:prstGeom prst="rect">
            <a:avLst/>
          </a:prstGeom>
          <a:noFill/>
        </p:spPr>
        <p:txBody>
          <a:bodyPr wrap="square" rtlCol="0">
            <a:spAutoFit/>
          </a:bodyPr>
          <a:lstStyle/>
          <a:p>
            <a:r>
              <a:rPr lang="en-US" sz="2400" dirty="0" smtClean="0"/>
              <a:t>OHI</a:t>
            </a:r>
            <a:endParaRPr lang="en-US" sz="2400" dirty="0"/>
          </a:p>
        </p:txBody>
      </p:sp>
      <p:sp>
        <p:nvSpPr>
          <p:cNvPr id="7" name="Rectangle 6" descr="A rectangel specifying that the two highest percentage of disabilities are specific learning disabilities and speech or language impairments." title="Two highest disabilities"/>
          <p:cNvSpPr/>
          <p:nvPr/>
        </p:nvSpPr>
        <p:spPr>
          <a:xfrm>
            <a:off x="5774140" y="4417366"/>
            <a:ext cx="2514600" cy="611833"/>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2176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Scheduling </a:t>
            </a:r>
            <a:r>
              <a:rPr lang="en-US" sz="2800" dirty="0"/>
              <a:t>SWDs for Instruction &amp; </a:t>
            </a:r>
            <a:r>
              <a:rPr lang="en-US" sz="2800" dirty="0" smtClean="0"/>
              <a:t>Intervention</a:t>
            </a:r>
            <a:endParaRPr lang="en-US" sz="2800" dirty="0"/>
          </a:p>
        </p:txBody>
      </p:sp>
      <p:pic>
        <p:nvPicPr>
          <p:cNvPr id="4" name="Picture 2" descr="A graph showing how often students with disabilities are in a general ed setting. Over 75,000 students are in General Ed 80% or more of the day. Over 25,000 students are in General Ed from 40-70% of the day.  Over 10,000 are in General Ed less than 40% of the day." title="Scheduling 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480"/>
          <a:stretch>
            <a:fillRect/>
          </a:stretch>
        </p:blipFill>
        <p:spPr>
          <a:xfrm>
            <a:off x="76200" y="1143000"/>
            <a:ext cx="8839200" cy="5029200"/>
          </a:xfrm>
        </p:spPr>
      </p:pic>
      <p:sp>
        <p:nvSpPr>
          <p:cNvPr id="5" name="Line Callout 1 4"/>
          <p:cNvSpPr/>
          <p:nvPr/>
        </p:nvSpPr>
        <p:spPr>
          <a:xfrm>
            <a:off x="6324600" y="3215481"/>
            <a:ext cx="2057400" cy="823119"/>
          </a:xfrm>
          <a:prstGeom prst="borderCallout1">
            <a:avLst>
              <a:gd name="adj1" fmla="val 18750"/>
              <a:gd name="adj2" fmla="val -8333"/>
              <a:gd name="adj3" fmla="val -51674"/>
              <a:gd name="adj4" fmla="val -5452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In General Ed 80% or more of the day</a:t>
            </a:r>
            <a:endParaRPr lang="en-US" dirty="0"/>
          </a:p>
        </p:txBody>
      </p:sp>
      <p:sp>
        <p:nvSpPr>
          <p:cNvPr id="6" name="Line Callout 1 5"/>
          <p:cNvSpPr/>
          <p:nvPr/>
        </p:nvSpPr>
        <p:spPr>
          <a:xfrm>
            <a:off x="4572000" y="4038600"/>
            <a:ext cx="2057400" cy="823119"/>
          </a:xfrm>
          <a:prstGeom prst="borderCallout1">
            <a:avLst>
              <a:gd name="adj1" fmla="val 18750"/>
              <a:gd name="adj2" fmla="val -8333"/>
              <a:gd name="adj3" fmla="val -91317"/>
              <a:gd name="adj4" fmla="val -4109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In General Ed 40%-70% of the day</a:t>
            </a:r>
            <a:endParaRPr lang="en-US" dirty="0"/>
          </a:p>
        </p:txBody>
      </p:sp>
      <p:sp>
        <p:nvSpPr>
          <p:cNvPr id="7" name="Line Callout 1 6"/>
          <p:cNvSpPr/>
          <p:nvPr/>
        </p:nvSpPr>
        <p:spPr>
          <a:xfrm>
            <a:off x="3543300" y="4968479"/>
            <a:ext cx="2019300" cy="716359"/>
          </a:xfrm>
          <a:prstGeom prst="borderCallout1">
            <a:avLst>
              <a:gd name="adj1" fmla="val 8651"/>
              <a:gd name="adj2" fmla="val -926"/>
              <a:gd name="adj3" fmla="val -135757"/>
              <a:gd name="adj4" fmla="val -350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In General Ed &lt;40% of the day</a:t>
            </a:r>
            <a:endParaRPr lang="en-US" dirty="0"/>
          </a:p>
        </p:txBody>
      </p:sp>
    </p:spTree>
    <p:extLst>
      <p:ext uri="{BB962C8B-B14F-4D97-AF65-F5344CB8AC3E}">
        <p14:creationId xmlns:p14="http://schemas.microsoft.com/office/powerpoint/2010/main" val="4259643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2800" dirty="0"/>
              <a:t>Comparing SWDs achievement data </a:t>
            </a:r>
            <a:r>
              <a:rPr lang="en-US" altLang="en-US" sz="2800" dirty="0" smtClean="0"/>
              <a:t/>
            </a:r>
            <a:br>
              <a:rPr lang="en-US" altLang="en-US" sz="2800" dirty="0" smtClean="0"/>
            </a:br>
            <a:r>
              <a:rPr lang="en-US" altLang="en-US" sz="2800" dirty="0" smtClean="0"/>
              <a:t>to </a:t>
            </a:r>
            <a:r>
              <a:rPr lang="en-US" altLang="en-US" sz="2800" dirty="0"/>
              <a:t>ALL students</a:t>
            </a:r>
            <a:endParaRPr lang="en-US" sz="2800" dirty="0"/>
          </a:p>
        </p:txBody>
      </p:sp>
      <p:pic>
        <p:nvPicPr>
          <p:cNvPr id="4" name="Picture 5" descr="A graph showing percentage of students that are advanced, proficient, basic, and below basic for both all students and students with disabilities for several courses.&#10;&quot;3-8 Math, All Students: 15.5% below basic, 33.7% Basic, 30.4% Proficient, 20.4% Advanced&#10;3-8 Math, Students with Disabilties: 34.1% Below basic, 36.2% Basic, 17.9% Proficient, 11.8% Advanced&#10;3-8 Reading Language, All students: 11.8% Below Basic, 37.8% Basic, 38.5% Proficient, 11.9% Advanced&#10;3-8 Reading Language, Students with disabilities: 29.1% Below Basic, 40.4% Basic, 18.8% Proficient, 11.7% Advanced&#10;Algebra 1, All students: 15.5% Below basic, 24.2% Basic, 30.6% Proficient, 29.7% Advanced&#10;Algebra 1, Students with Disabilities: 40.6% Below basic, 31.8% Basic, 15.9% Proficient, 11.7% Advanced&#10;Algebra 2, All students: 24% Below basic, 34% Basic, 28.6% proficient, 13.4% Advanced&#10;Algebra 2, Students with Disabilities: 52.9% below basic, 33.2% basic, 12.1% proficient, 1.8% advanced&#10;English 1, All students: 8.8% below basic, 23.1% basic, 55.1% proficient, 13% advanced&#10;English 1, Students with Disabilities: 32.4% Below basic, 42.5% basic, 23.8% proficient, 1.3% Advanced&#10;English 2, All students: 10.5% Below basic, 30% basic, 49.2% Proficient, 10.3% Advanced&#10;English 2, Students with Disabilities: 35.5% Below basic, 40.9% Basic, 15.8% Proficient, 7.8% Advanced&quot;" title="Students with disabilities achievement graph"/>
          <p:cNvPicPr>
            <a:picLocks noChangeAspect="1" noChangeArrowheads="1"/>
          </p:cNvPicPr>
          <p:nvPr/>
        </p:nvPicPr>
        <p:blipFill>
          <a:blip r:embed="rId3">
            <a:extLst>
              <a:ext uri="{28A0092B-C50C-407E-A947-70E740481C1C}">
                <a14:useLocalDpi xmlns:a14="http://schemas.microsoft.com/office/drawing/2010/main" val="0"/>
              </a:ext>
            </a:extLst>
          </a:blip>
          <a:srcRect l="16422" t="1587" r="1938" b="10217"/>
          <a:stretch>
            <a:fillRect/>
          </a:stretch>
        </p:blipFill>
        <p:spPr bwMode="auto">
          <a:xfrm>
            <a:off x="152400" y="11430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27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Tier II, Tier III or Sped Intervention: Core Instruction Plus </a:t>
            </a:r>
            <a:r>
              <a:rPr lang="en-US" sz="3200" dirty="0"/>
              <a:t>A</a:t>
            </a:r>
            <a:r>
              <a:rPr lang="en-US" sz="3200" dirty="0" smtClean="0"/>
              <a:t> Skill Specific Intervention</a:t>
            </a:r>
            <a:endParaRPr lang="en-US" sz="3200" dirty="0"/>
          </a:p>
        </p:txBody>
      </p:sp>
      <p:graphicFrame>
        <p:nvGraphicFramePr>
          <p:cNvPr id="4" name="Content Placeholder 3" descr="A diagram with core instruction at the bottom and then 3 arrows leading to either Tier 2, Tier 3, or sped intervention." title="Intervention Diagram"/>
          <p:cNvGraphicFramePr>
            <a:graphicFrameLocks noGrp="1"/>
          </p:cNvGraphicFramePr>
          <p:nvPr>
            <p:ph idx="1"/>
            <p:extLst>
              <p:ext uri="{D42A27DB-BD31-4B8C-83A1-F6EECF244321}">
                <p14:modId xmlns:p14="http://schemas.microsoft.com/office/powerpoint/2010/main" val="4119016241"/>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389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Special Education </a:t>
            </a:r>
            <a:r>
              <a:rPr lang="en-US" sz="2400" dirty="0" smtClean="0"/>
              <a:t>Framework</a:t>
            </a:r>
            <a:endParaRPr lang="en-US" sz="1400" dirty="0"/>
          </a:p>
        </p:txBody>
      </p:sp>
      <p:sp>
        <p:nvSpPr>
          <p:cNvPr id="3" name="Content Placeholder 2"/>
          <p:cNvSpPr>
            <a:spLocks noGrp="1"/>
          </p:cNvSpPr>
          <p:nvPr>
            <p:ph idx="1"/>
          </p:nvPr>
        </p:nvSpPr>
        <p:spPr/>
        <p:txBody>
          <a:bodyPr>
            <a:normAutofit/>
          </a:bodyPr>
          <a:lstStyle/>
          <a:p>
            <a:pPr>
              <a:buClr>
                <a:srgbClr val="FF0F00"/>
              </a:buClr>
              <a:buFont typeface="Wingdings" panose="05000000000000000000" pitchFamily="2" charset="2"/>
              <a:buChar char="§"/>
            </a:pPr>
            <a:r>
              <a:rPr lang="en-US" sz="2800" dirty="0" smtClean="0"/>
              <a:t>TDOE IEP Task Force </a:t>
            </a:r>
            <a:endParaRPr lang="en-US" sz="2800" dirty="0"/>
          </a:p>
          <a:p>
            <a:pPr lvl="1">
              <a:buClr>
                <a:srgbClr val="FF0F00"/>
              </a:buClr>
            </a:pPr>
            <a:r>
              <a:rPr lang="en-US" sz="2800" dirty="0" smtClean="0"/>
              <a:t>Forty-three member, multidisciplinary </a:t>
            </a:r>
            <a:r>
              <a:rPr lang="en-US" sz="2800" dirty="0"/>
              <a:t>team </a:t>
            </a:r>
            <a:r>
              <a:rPr lang="en-US" sz="2800" dirty="0" smtClean="0"/>
              <a:t>comprised of select individuals </a:t>
            </a:r>
            <a:r>
              <a:rPr lang="en-US" sz="2800" dirty="0"/>
              <a:t>from across the state</a:t>
            </a:r>
          </a:p>
          <a:p>
            <a:pPr lvl="1">
              <a:buClr>
                <a:srgbClr val="FF0F00"/>
              </a:buClr>
            </a:pPr>
            <a:r>
              <a:rPr lang="en-US" sz="2800" dirty="0"/>
              <a:t>Developed Special Education Framework </a:t>
            </a:r>
            <a:r>
              <a:rPr lang="en-US" sz="2800" dirty="0" smtClean="0"/>
              <a:t>Manual</a:t>
            </a:r>
            <a:endParaRPr lang="en-US" sz="2800" dirty="0" smtClean="0">
              <a:solidFill>
                <a:srgbClr val="0070C0"/>
              </a:solidFill>
            </a:endParaRPr>
          </a:p>
          <a:p>
            <a:pPr lvl="1">
              <a:buClr>
                <a:srgbClr val="FF0F00"/>
              </a:buClr>
            </a:pPr>
            <a:r>
              <a:rPr lang="en-US" sz="2800" dirty="0" smtClean="0"/>
              <a:t>Developed </a:t>
            </a:r>
            <a:r>
              <a:rPr lang="en-US" sz="2800" dirty="0"/>
              <a:t>Implementation G</a:t>
            </a:r>
            <a:r>
              <a:rPr lang="en-US" sz="2800" dirty="0" smtClean="0"/>
              <a:t>uide</a:t>
            </a:r>
          </a:p>
          <a:p>
            <a:pPr marL="457200" lvl="1" indent="0">
              <a:buClr>
                <a:srgbClr val="FF0F00"/>
              </a:buClr>
              <a:buNone/>
            </a:pPr>
            <a:endParaRPr lang="en-US" sz="2800" dirty="0"/>
          </a:p>
          <a:p>
            <a:pPr marL="0" indent="0">
              <a:buNone/>
            </a:pPr>
            <a:endParaRPr lang="en-US" sz="2800" dirty="0"/>
          </a:p>
        </p:txBody>
      </p:sp>
    </p:spTree>
    <p:extLst>
      <p:ext uri="{BB962C8B-B14F-4D97-AF65-F5344CB8AC3E}">
        <p14:creationId xmlns:p14="http://schemas.microsoft.com/office/powerpoint/2010/main" val="1772261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TDOE Support for the Special Education Framework</a:t>
            </a:r>
            <a:endParaRPr lang="en-US" dirty="0"/>
          </a:p>
        </p:txBody>
      </p:sp>
      <p:graphicFrame>
        <p:nvGraphicFramePr>
          <p:cNvPr id="4" name="Content Placeholder 3" descr="&quot;Access to Tier 1- Differentiation and scaffolding training (regional professional development)&#10;Instructionally appropriate IEP training (2.5 years)&#10;TEAM interventionist observation guidance&#10;K-3 Yearlong Reading Course&#10;Coaching&#10;Read to be Ready&#10;Technical assistance (needs intervention and district request)&#10;Interventions- Evidence based interventions (RFP review process)&#10;CEEDAR center grant for Education Preparation Providers&#10;SPDG grant to work with districts on improving access to core instruction and the most intensive intervention." title="The List of TDOE Supports"/>
          <p:cNvGraphicFramePr>
            <a:graphicFrameLocks noGrp="1"/>
          </p:cNvGraphicFramePr>
          <p:nvPr>
            <p:ph idx="1"/>
            <p:extLst>
              <p:ext uri="{D42A27DB-BD31-4B8C-83A1-F6EECF244321}">
                <p14:modId xmlns:p14="http://schemas.microsoft.com/office/powerpoint/2010/main" val="4217734615"/>
              </p:ext>
            </p:extLst>
          </p:nvPr>
        </p:nvGraphicFramePr>
        <p:xfrm>
          <a:off x="228600" y="1193800"/>
          <a:ext cx="8763000" cy="4358640"/>
        </p:xfrm>
        <a:graphic>
          <a:graphicData uri="http://schemas.openxmlformats.org/drawingml/2006/table">
            <a:tbl>
              <a:tblPr firstRow="1" bandRow="1">
                <a:tableStyleId>{5C22544A-7EE6-4342-B048-85BDC9FD1C3A}</a:tableStyleId>
              </a:tblPr>
              <a:tblGrid>
                <a:gridCol w="4381500"/>
                <a:gridCol w="4381500"/>
              </a:tblGrid>
              <a:tr h="370840">
                <a:tc>
                  <a:txBody>
                    <a:bodyPr/>
                    <a:lstStyle/>
                    <a:p>
                      <a:pPr marL="342900" marR="0" lvl="0" indent="-342900" algn="l" defTabSz="914400" rtl="0" eaLnBrk="1" fontAlgn="auto" latinLnBrk="0" hangingPunct="1">
                        <a:lnSpc>
                          <a:spcPct val="100000"/>
                        </a:lnSpc>
                        <a:spcBef>
                          <a:spcPts val="0"/>
                        </a:spcBef>
                        <a:spcAft>
                          <a:spcPts val="0"/>
                        </a:spcAft>
                        <a:buClr>
                          <a:srgbClr val="FF0F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Access to Tier 1 - Differentiation and scaffolding training (regional professional development)</a:t>
                      </a:r>
                    </a:p>
                    <a:p>
                      <a:pPr marL="342900" marR="0" lvl="0" indent="-342900" algn="l" defTabSz="914400" rtl="0" eaLnBrk="1" fontAlgn="auto" latinLnBrk="0" hangingPunct="1">
                        <a:lnSpc>
                          <a:spcPct val="100000"/>
                        </a:lnSpc>
                        <a:spcBef>
                          <a:spcPts val="0"/>
                        </a:spcBef>
                        <a:spcAft>
                          <a:spcPts val="0"/>
                        </a:spcAft>
                        <a:buClr>
                          <a:srgbClr val="FF0F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Instructionally appropriate IEP training (2.5 years)</a:t>
                      </a:r>
                    </a:p>
                    <a:p>
                      <a:pPr marL="342900" marR="0" lvl="0" indent="-342900" algn="l" defTabSz="914400" rtl="0" eaLnBrk="1" fontAlgn="auto" latinLnBrk="0" hangingPunct="1">
                        <a:lnSpc>
                          <a:spcPct val="100000"/>
                        </a:lnSpc>
                        <a:spcBef>
                          <a:spcPts val="0"/>
                        </a:spcBef>
                        <a:spcAft>
                          <a:spcPts val="0"/>
                        </a:spcAft>
                        <a:buClr>
                          <a:srgbClr val="FF0F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TEAM interventionist observation guidance</a:t>
                      </a:r>
                    </a:p>
                    <a:p>
                      <a:pPr marL="342900" marR="0" lvl="0" indent="-342900" algn="l" defTabSz="914400" rtl="0" eaLnBrk="1" fontAlgn="auto" latinLnBrk="0" hangingPunct="1">
                        <a:lnSpc>
                          <a:spcPct val="100000"/>
                        </a:lnSpc>
                        <a:spcBef>
                          <a:spcPts val="0"/>
                        </a:spcBef>
                        <a:spcAft>
                          <a:spcPts val="0"/>
                        </a:spcAft>
                        <a:buClr>
                          <a:srgbClr val="FF0F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K-3 Yearlong Reading Course</a:t>
                      </a:r>
                    </a:p>
                    <a:p>
                      <a:pPr marL="342900" marR="0" lvl="0" indent="-342900" algn="l" defTabSz="914400" rtl="0" eaLnBrk="1" fontAlgn="auto" latinLnBrk="0" hangingPunct="1">
                        <a:lnSpc>
                          <a:spcPct val="100000"/>
                        </a:lnSpc>
                        <a:spcBef>
                          <a:spcPts val="0"/>
                        </a:spcBef>
                        <a:spcAft>
                          <a:spcPts val="0"/>
                        </a:spcAft>
                        <a:buClr>
                          <a:srgbClr val="FF0F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Coaching </a:t>
                      </a:r>
                    </a:p>
                    <a:p>
                      <a:pPr marL="342900" marR="0" lvl="0" indent="-342900" algn="l" defTabSz="914400" rtl="0" eaLnBrk="1" fontAlgn="auto" latinLnBrk="0" hangingPunct="1">
                        <a:lnSpc>
                          <a:spcPct val="100000"/>
                        </a:lnSpc>
                        <a:spcBef>
                          <a:spcPts val="0"/>
                        </a:spcBef>
                        <a:spcAft>
                          <a:spcPts val="0"/>
                        </a:spcAft>
                        <a:buClr>
                          <a:srgbClr val="FF0F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Read to be Ready</a:t>
                      </a:r>
                    </a:p>
                    <a:p>
                      <a:pPr marL="342900" marR="0" lvl="0" indent="-342900" algn="l" defTabSz="914400" rtl="0" eaLnBrk="1" fontAlgn="auto" latinLnBrk="0" hangingPunct="1">
                        <a:lnSpc>
                          <a:spcPct val="100000"/>
                        </a:lnSpc>
                        <a:spcBef>
                          <a:spcPts val="0"/>
                        </a:spcBef>
                        <a:spcAft>
                          <a:spcPts val="0"/>
                        </a:spcAft>
                        <a:buClr>
                          <a:srgbClr val="FF0F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Technical assistance (needs </a:t>
                      </a:r>
                      <a:r>
                        <a:rPr kumimoji="0" lang="en-US" sz="20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intervention and district request)</a:t>
                      </a:r>
                    </a:p>
                    <a:p>
                      <a:endParaRPr lang="en-US" dirty="0"/>
                    </a:p>
                  </a:txBody>
                  <a:tcPr/>
                </a:tc>
                <a:tc>
                  <a:txBody>
                    <a:bodyPr/>
                    <a:lstStyle/>
                    <a:p>
                      <a:pPr marL="4572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Interventions - Evidence based interventions (RFP review process)</a:t>
                      </a:r>
                    </a:p>
                    <a:p>
                      <a:pPr marL="4572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CEEDAR center grant for Education Preparation Providers</a:t>
                      </a:r>
                    </a:p>
                    <a:p>
                      <a:pPr marL="4572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SPDG grant to work with districts on improving access to core instruction and the most intensive intervention</a:t>
                      </a:r>
                    </a:p>
                    <a:p>
                      <a:endParaRPr lang="en-US" dirty="0"/>
                    </a:p>
                  </a:txBody>
                  <a:tcPr/>
                </a:tc>
              </a:tr>
            </a:tbl>
          </a:graphicData>
        </a:graphic>
      </p:graphicFrame>
    </p:spTree>
    <p:extLst>
      <p:ext uri="{BB962C8B-B14F-4D97-AF65-F5344CB8AC3E}">
        <p14:creationId xmlns:p14="http://schemas.microsoft.com/office/powerpoint/2010/main" val="104056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Systemic Improvement Plan (SSIP)</a:t>
            </a:r>
            <a:endParaRPr lang="en-US" dirty="0"/>
          </a:p>
        </p:txBody>
      </p:sp>
      <p:sp>
        <p:nvSpPr>
          <p:cNvPr id="3" name="Content Placeholder 2"/>
          <p:cNvSpPr>
            <a:spLocks noGrp="1"/>
          </p:cNvSpPr>
          <p:nvPr>
            <p:ph idx="1"/>
          </p:nvPr>
        </p:nvSpPr>
        <p:spPr>
          <a:xfrm>
            <a:off x="152400" y="1219200"/>
            <a:ext cx="8763000" cy="4958465"/>
          </a:xfrm>
        </p:spPr>
        <p:txBody>
          <a:bodyPr>
            <a:normAutofit/>
          </a:bodyPr>
          <a:lstStyle/>
          <a:p>
            <a:pPr marL="0" indent="0">
              <a:buNone/>
            </a:pPr>
            <a:r>
              <a:rPr lang="en-US" b="1" dirty="0" smtClean="0"/>
              <a:t>Improve achievement and post-secondary outcomes for students with disabilities</a:t>
            </a:r>
          </a:p>
          <a:p>
            <a:pPr marL="0" indent="0">
              <a:buNone/>
            </a:pPr>
            <a:endParaRPr lang="en-US" dirty="0"/>
          </a:p>
          <a:p>
            <a:pPr>
              <a:buClr>
                <a:srgbClr val="FF0F00"/>
              </a:buClr>
              <a:buFont typeface="Wingdings" panose="05000000000000000000" pitchFamily="2" charset="2"/>
              <a:buChar char="§"/>
            </a:pPr>
            <a:r>
              <a:rPr lang="en-US" dirty="0" smtClean="0"/>
              <a:t>That state identified a specific measurable result (SIMR) to focus on area for improvement that was a measurable result (SIMR)</a:t>
            </a:r>
          </a:p>
          <a:p>
            <a:pPr>
              <a:buClr>
                <a:srgbClr val="FF0F00"/>
              </a:buClr>
              <a:buFont typeface="Wingdings" panose="05000000000000000000" pitchFamily="2" charset="2"/>
              <a:buChar char="§"/>
            </a:pPr>
            <a:endParaRPr lang="en-US" dirty="0" smtClean="0"/>
          </a:p>
          <a:p>
            <a:pPr>
              <a:buClr>
                <a:srgbClr val="FF0F00"/>
              </a:buClr>
              <a:buFont typeface="Wingdings" panose="05000000000000000000" pitchFamily="2" charset="2"/>
              <a:buChar char="§"/>
            </a:pPr>
            <a:r>
              <a:rPr lang="en-US" dirty="0" smtClean="0"/>
              <a:t>Students with a specific learning disability comprise over 50% of SWDs taking ELA statewide assessment</a:t>
            </a:r>
          </a:p>
          <a:p>
            <a:pPr marL="0" indent="0">
              <a:buNone/>
            </a:pPr>
            <a:endParaRPr lang="en-US" dirty="0" smtClean="0"/>
          </a:p>
          <a:p>
            <a:pPr marL="0" indent="0">
              <a:buNone/>
            </a:pPr>
            <a:r>
              <a:rPr lang="en-US" dirty="0" smtClean="0"/>
              <a:t>Goal:  Increase the percent of students with a specific leaning disability scoring at or above basic on the ELA assessment in grades 3-8 by 3 percent annually</a:t>
            </a:r>
          </a:p>
          <a:p>
            <a:pPr marL="0" indent="0">
              <a:buNone/>
            </a:pPr>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80838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on Instruction and Intervention</a:t>
            </a:r>
            <a:endParaRPr lang="en-US" dirty="0"/>
          </a:p>
        </p:txBody>
      </p:sp>
      <p:sp>
        <p:nvSpPr>
          <p:cNvPr id="3" name="Content Placeholder 2"/>
          <p:cNvSpPr>
            <a:spLocks noGrp="1"/>
          </p:cNvSpPr>
          <p:nvPr>
            <p:ph idx="1"/>
          </p:nvPr>
        </p:nvSpPr>
        <p:spPr>
          <a:xfrm>
            <a:off x="381000" y="1143000"/>
            <a:ext cx="8386864" cy="4958465"/>
          </a:xfrm>
        </p:spPr>
        <p:txBody>
          <a:bodyPr>
            <a:normAutofit/>
          </a:bodyPr>
          <a:lstStyle/>
          <a:p>
            <a:pPr>
              <a:buClr>
                <a:srgbClr val="FF0F00"/>
              </a:buClr>
              <a:buFont typeface="Wingdings" panose="05000000000000000000" pitchFamily="2" charset="2"/>
              <a:buChar char="§"/>
            </a:pPr>
            <a:r>
              <a:rPr lang="en-US" dirty="0" smtClean="0"/>
              <a:t>Professional Learning Communities  </a:t>
            </a:r>
          </a:p>
          <a:p>
            <a:pPr lvl="1">
              <a:buClr>
                <a:srgbClr val="FF0F00"/>
              </a:buClr>
              <a:buFont typeface="Open Sans" panose="020B0606030504020204" pitchFamily="34" charset="0"/>
              <a:buChar char="–"/>
            </a:pPr>
            <a:r>
              <a:rPr lang="en-US" dirty="0" smtClean="0"/>
              <a:t>Data based decision making</a:t>
            </a:r>
          </a:p>
          <a:p>
            <a:pPr lvl="1">
              <a:buClr>
                <a:srgbClr val="FF0F00"/>
              </a:buClr>
              <a:buFont typeface="Open Sans" panose="020B0606030504020204" pitchFamily="34" charset="0"/>
              <a:buChar char="–"/>
            </a:pPr>
            <a:r>
              <a:rPr lang="en-US" dirty="0" smtClean="0"/>
              <a:t>Aligning Intervention to areas of need</a:t>
            </a:r>
            <a:endParaRPr lang="en-US" dirty="0"/>
          </a:p>
          <a:p>
            <a:pPr lvl="1">
              <a:buClr>
                <a:srgbClr val="FF0F00"/>
              </a:buClr>
              <a:buFont typeface="Open Sans" panose="020B0606030504020204" pitchFamily="34" charset="0"/>
              <a:buChar char="–"/>
            </a:pPr>
            <a:r>
              <a:rPr lang="en-US" dirty="0" smtClean="0"/>
              <a:t>Differentiation of core instruction</a:t>
            </a:r>
          </a:p>
          <a:p>
            <a:pPr lvl="2">
              <a:buClr>
                <a:srgbClr val="FF0F00"/>
              </a:buClr>
            </a:pPr>
            <a:r>
              <a:rPr lang="en-US" dirty="0" smtClean="0"/>
              <a:t>PLCs-state led</a:t>
            </a:r>
          </a:p>
          <a:p>
            <a:pPr lvl="2">
              <a:buClr>
                <a:srgbClr val="FF0F00"/>
              </a:buClr>
            </a:pPr>
            <a:r>
              <a:rPr lang="en-US" dirty="0" smtClean="0"/>
              <a:t>CORE offices</a:t>
            </a:r>
          </a:p>
          <a:p>
            <a:pPr>
              <a:buClr>
                <a:srgbClr val="FF0F00"/>
              </a:buClr>
              <a:buFont typeface="Wingdings" panose="05000000000000000000" pitchFamily="2" charset="2"/>
              <a:buChar char="§"/>
            </a:pPr>
            <a:r>
              <a:rPr lang="en-US" dirty="0" smtClean="0"/>
              <a:t>Instructionally relevant IEP training for teachers and administrators</a:t>
            </a:r>
          </a:p>
          <a:p>
            <a:pPr>
              <a:buClr>
                <a:srgbClr val="FF0F00"/>
              </a:buClr>
              <a:buFont typeface="Wingdings" panose="05000000000000000000" pitchFamily="2" charset="2"/>
              <a:buChar char="§"/>
            </a:pPr>
            <a:r>
              <a:rPr lang="en-US" dirty="0" smtClean="0"/>
              <a:t>Manuals, </a:t>
            </a:r>
            <a:r>
              <a:rPr lang="en-US" dirty="0"/>
              <a:t>g</a:t>
            </a:r>
            <a:r>
              <a:rPr lang="en-US" dirty="0" smtClean="0"/>
              <a:t>uidance documents and templates  </a:t>
            </a:r>
          </a:p>
          <a:p>
            <a:pPr>
              <a:buClr>
                <a:srgbClr val="FF0F00"/>
              </a:buClr>
              <a:buFont typeface="Wingdings" panose="05000000000000000000" pitchFamily="2" charset="2"/>
              <a:buChar char="§"/>
            </a:pPr>
            <a:r>
              <a:rPr lang="en-US" dirty="0" smtClean="0"/>
              <a:t>Rubrics for districts to identify</a:t>
            </a:r>
          </a:p>
          <a:p>
            <a:pPr>
              <a:buClr>
                <a:srgbClr val="FF0F00"/>
              </a:buClr>
              <a:buFont typeface="Wingdings" panose="05000000000000000000" pitchFamily="2" charset="2"/>
              <a:buChar char="§"/>
            </a:pPr>
            <a:r>
              <a:rPr lang="en-US" dirty="0" smtClean="0"/>
              <a:t>RFPs </a:t>
            </a:r>
          </a:p>
          <a:p>
            <a:pPr lvl="1">
              <a:buClr>
                <a:srgbClr val="FF0F00"/>
              </a:buClr>
              <a:buFont typeface="Open Sans" panose="020B0606030504020204" pitchFamily="34" charset="0"/>
              <a:buChar char="–"/>
            </a:pPr>
            <a:r>
              <a:rPr lang="en-US" dirty="0"/>
              <a:t>U</a:t>
            </a:r>
            <a:r>
              <a:rPr lang="en-US" dirty="0" smtClean="0"/>
              <a:t>niversal screenings and progress monitoring tools </a:t>
            </a:r>
          </a:p>
          <a:p>
            <a:pPr lvl="1">
              <a:buClr>
                <a:srgbClr val="FF0F00"/>
              </a:buClr>
              <a:buFont typeface="Open Sans" panose="020B0606030504020204" pitchFamily="34" charset="0"/>
              <a:buChar char="–"/>
            </a:pPr>
            <a:r>
              <a:rPr lang="en-US" dirty="0" smtClean="0"/>
              <a:t>Interventions</a:t>
            </a:r>
          </a:p>
          <a:p>
            <a:pPr marL="457200" lvl="1" indent="0">
              <a:buNone/>
            </a:pPr>
            <a:endParaRPr lang="en-US" dirty="0" smtClean="0"/>
          </a:p>
          <a:p>
            <a:pPr marL="457200" lvl="1" indent="0">
              <a:buNone/>
            </a:pPr>
            <a:endParaRPr lang="en-US" dirty="0" smtClean="0"/>
          </a:p>
          <a:p>
            <a:pPr marL="57150" indent="0">
              <a:buNone/>
            </a:pPr>
            <a:endParaRPr lang="en-US" dirty="0"/>
          </a:p>
          <a:p>
            <a:endParaRPr lang="en-US" dirty="0"/>
          </a:p>
        </p:txBody>
      </p:sp>
    </p:spTree>
    <p:extLst>
      <p:ext uri="{BB962C8B-B14F-4D97-AF65-F5344CB8AC3E}">
        <p14:creationId xmlns:p14="http://schemas.microsoft.com/office/powerpoint/2010/main" val="1551121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Outreach </a:t>
            </a:r>
            <a:endParaRPr lang="en-US" dirty="0"/>
          </a:p>
        </p:txBody>
      </p:sp>
      <p:sp>
        <p:nvSpPr>
          <p:cNvPr id="3" name="Content Placeholder 2"/>
          <p:cNvSpPr>
            <a:spLocks noGrp="1"/>
          </p:cNvSpPr>
          <p:nvPr>
            <p:ph idx="1"/>
          </p:nvPr>
        </p:nvSpPr>
        <p:spPr/>
        <p:txBody>
          <a:bodyPr/>
          <a:lstStyle/>
          <a:p>
            <a:pPr>
              <a:buClr>
                <a:srgbClr val="FF0F00"/>
              </a:buClr>
              <a:buFont typeface="Wingdings" panose="05000000000000000000" pitchFamily="2" charset="2"/>
              <a:buChar char="§"/>
            </a:pPr>
            <a:r>
              <a:rPr lang="en-US" dirty="0" smtClean="0"/>
              <a:t>District leaders</a:t>
            </a:r>
          </a:p>
          <a:p>
            <a:pPr>
              <a:buClr>
                <a:srgbClr val="FF0F00"/>
              </a:buClr>
              <a:buFont typeface="Wingdings" panose="05000000000000000000" pitchFamily="2" charset="2"/>
              <a:buChar char="§"/>
            </a:pPr>
            <a:r>
              <a:rPr lang="en-US" dirty="0" smtClean="0"/>
              <a:t>Teachers</a:t>
            </a:r>
          </a:p>
          <a:p>
            <a:pPr>
              <a:buClr>
                <a:srgbClr val="FF0F00"/>
              </a:buClr>
              <a:buFont typeface="Wingdings" panose="05000000000000000000" pitchFamily="2" charset="2"/>
              <a:buChar char="§"/>
            </a:pPr>
            <a:r>
              <a:rPr lang="en-US" dirty="0" smtClean="0"/>
              <a:t>Parents</a:t>
            </a:r>
          </a:p>
          <a:p>
            <a:pPr>
              <a:buClr>
                <a:srgbClr val="FF0F00"/>
              </a:buClr>
              <a:buFont typeface="Wingdings" panose="05000000000000000000" pitchFamily="2" charset="2"/>
              <a:buChar char="§"/>
            </a:pPr>
            <a:r>
              <a:rPr lang="en-US" dirty="0" smtClean="0"/>
              <a:t>Advocates</a:t>
            </a:r>
          </a:p>
          <a:p>
            <a:pPr>
              <a:buClr>
                <a:srgbClr val="FF0F00"/>
              </a:buClr>
              <a:buFont typeface="Wingdings" panose="05000000000000000000" pitchFamily="2" charset="2"/>
              <a:buChar char="§"/>
            </a:pPr>
            <a:r>
              <a:rPr lang="en-US" dirty="0" smtClean="0"/>
              <a:t>Partner organizations</a:t>
            </a:r>
          </a:p>
          <a:p>
            <a:pPr>
              <a:buClr>
                <a:srgbClr val="FF0F00"/>
              </a:buClr>
              <a:buFont typeface="Wingdings" panose="05000000000000000000" pitchFamily="2" charset="2"/>
              <a:buChar char="§"/>
            </a:pPr>
            <a:r>
              <a:rPr lang="en-US" dirty="0" smtClean="0"/>
              <a:t>Public feedback loop</a:t>
            </a:r>
          </a:p>
          <a:p>
            <a:pPr>
              <a:buClr>
                <a:srgbClr val="FF0F00"/>
              </a:buClr>
              <a:buFont typeface="Wingdings" panose="05000000000000000000" pitchFamily="2" charset="2"/>
              <a:buChar char="§"/>
            </a:pPr>
            <a:r>
              <a:rPr lang="en-US" dirty="0" smtClean="0"/>
              <a:t>Business partnership feedback</a:t>
            </a:r>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548838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kinds of supports are needed to make sure EPPs and LEAs are partnering to implement effectively and to develop pre-service and in-service teachers AND leaders can do this consistently, regardless of SES, population density?</a:t>
            </a:r>
          </a:p>
          <a:p>
            <a:endParaRPr lang="en-US" dirty="0"/>
          </a:p>
          <a:p>
            <a:r>
              <a:rPr lang="en-US" dirty="0"/>
              <a:t>What data/feedback loops are in place or need to be in place?</a:t>
            </a:r>
          </a:p>
          <a:p>
            <a:endParaRPr lang="en-US" dirty="0"/>
          </a:p>
          <a:p>
            <a:r>
              <a:rPr lang="en-US" dirty="0"/>
              <a:t>What are the challenges?</a:t>
            </a:r>
          </a:p>
        </p:txBody>
      </p:sp>
      <p:sp>
        <p:nvSpPr>
          <p:cNvPr id="3" name="Title 2"/>
          <p:cNvSpPr>
            <a:spLocks noGrp="1"/>
          </p:cNvSpPr>
          <p:nvPr>
            <p:ph type="title"/>
          </p:nvPr>
        </p:nvSpPr>
        <p:spPr/>
        <p:txBody>
          <a:bodyPr/>
          <a:lstStyle/>
          <a:p>
            <a:r>
              <a:rPr lang="en-US" dirty="0" smtClean="0"/>
              <a:t>To Consider…</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spTree>
    <p:extLst>
      <p:ext uri="{BB962C8B-B14F-4D97-AF65-F5344CB8AC3E}">
        <p14:creationId xmlns:p14="http://schemas.microsoft.com/office/powerpoint/2010/main" val="139384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5 Arrows pointing up" title="Arro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156" y="76200"/>
            <a:ext cx="6059688" cy="736849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304800" y="2362200"/>
            <a:ext cx="8686800" cy="3400931"/>
          </a:xfrm>
          <a:prstGeom prst="rect">
            <a:avLst/>
          </a:prstGeom>
          <a:noFill/>
        </p:spPr>
        <p:txBody>
          <a:bodyPr wrap="square" rtlCol="0">
            <a:spAutoFit/>
          </a:bodyPr>
          <a:lstStyle/>
          <a:p>
            <a:pPr algn="ctr"/>
            <a:r>
              <a:rPr lang="en-US" sz="35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Districts and schools in Tennessee will exemplify excellence and equity such that </a:t>
            </a:r>
            <a:r>
              <a:rPr lang="en-US" sz="3500" b="1" i="1" u="sng"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all students</a:t>
            </a:r>
            <a:r>
              <a:rPr lang="en-US" sz="35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are equipped with the knowledge and skills to successfully embark upon their chosen path in life.</a:t>
            </a:r>
            <a:r>
              <a:rPr lang="en-US" sz="4000" dirty="0">
                <a:solidFill>
                  <a:prstClr val="black">
                    <a:lumMod val="65000"/>
                    <a:lumOff val="35000"/>
                  </a:prstClr>
                </a:solidFill>
                <a:latin typeface="Arial" panose="020B0604020202020204" pitchFamily="34" charset="0"/>
                <a:cs typeface="Arial" panose="020B0604020202020204" pitchFamily="34" charset="0"/>
              </a:rPr>
              <a:t/>
            </a:r>
            <a:br>
              <a:rPr lang="en-US" sz="4000" dirty="0">
                <a:solidFill>
                  <a:prstClr val="black">
                    <a:lumMod val="65000"/>
                    <a:lumOff val="35000"/>
                  </a:prstClr>
                </a:solidFill>
                <a:latin typeface="Arial" panose="020B0604020202020204" pitchFamily="34" charset="0"/>
                <a:cs typeface="Arial" panose="020B0604020202020204" pitchFamily="34" charset="0"/>
              </a:rPr>
            </a:br>
            <a:endParaRPr lang="en-US" sz="4000" dirty="0">
              <a:solidFill>
                <a:prstClr val="black"/>
              </a:solidFill>
              <a:latin typeface="Arial" panose="020B0604020202020204" pitchFamily="34" charset="0"/>
            </a:endParaRPr>
          </a:p>
        </p:txBody>
      </p:sp>
      <p:sp>
        <p:nvSpPr>
          <p:cNvPr id="3" name="Title 2" hidden="1"/>
          <p:cNvSpPr>
            <a:spLocks noGrp="1"/>
          </p:cNvSpPr>
          <p:nvPr>
            <p:ph type="title"/>
          </p:nvPr>
        </p:nvSpPr>
        <p:spPr/>
        <p:txBody>
          <a:bodyPr/>
          <a:lstStyle/>
          <a:p>
            <a:r>
              <a:rPr lang="en-US" dirty="0" smtClean="0"/>
              <a:t>TDOE Mission</a:t>
            </a:r>
            <a:endParaRPr lang="en-US" dirty="0"/>
          </a:p>
        </p:txBody>
      </p:sp>
    </p:spTree>
    <p:extLst>
      <p:ext uri="{BB962C8B-B14F-4D97-AF65-F5344CB8AC3E}">
        <p14:creationId xmlns:p14="http://schemas.microsoft.com/office/powerpoint/2010/main" val="3460096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558818"/>
            <a:ext cx="8382000" cy="4525963"/>
          </a:xfrm>
        </p:spPr>
        <p:txBody>
          <a:bodyPr>
            <a:normAutofit/>
          </a:bodyPr>
          <a:lstStyle/>
          <a:p>
            <a:pPr marL="0" indent="0">
              <a:buNone/>
            </a:pPr>
            <a:r>
              <a:rPr lang="en-US" kern="0" dirty="0" smtClean="0">
                <a:solidFill>
                  <a:srgbClr val="000000"/>
                </a:solidFill>
                <a:latin typeface="+mn-lt"/>
              </a:rPr>
              <a:t>The process </a:t>
            </a:r>
            <a:r>
              <a:rPr lang="en-US" kern="0" dirty="0">
                <a:solidFill>
                  <a:srgbClr val="000000"/>
                </a:solidFill>
                <a:latin typeface="+mn-lt"/>
              </a:rPr>
              <a:t>for approving educator preparation providers supports the </a:t>
            </a:r>
            <a:r>
              <a:rPr lang="en-US" b="1" kern="0" dirty="0">
                <a:solidFill>
                  <a:srgbClr val="000000"/>
                </a:solidFill>
                <a:latin typeface="+mn-lt"/>
              </a:rPr>
              <a:t>continuous improvement </a:t>
            </a:r>
            <a:r>
              <a:rPr lang="en-US" kern="0" dirty="0" smtClean="0">
                <a:solidFill>
                  <a:srgbClr val="000000"/>
                </a:solidFill>
                <a:latin typeface="+mn-lt"/>
              </a:rPr>
              <a:t>of </a:t>
            </a:r>
            <a:r>
              <a:rPr lang="en-US" kern="0" dirty="0">
                <a:solidFill>
                  <a:srgbClr val="000000"/>
                </a:solidFill>
                <a:latin typeface="+mn-lt"/>
              </a:rPr>
              <a:t>preparation programs in the work of </a:t>
            </a:r>
            <a:r>
              <a:rPr lang="en-US" kern="0" dirty="0" smtClean="0">
                <a:solidFill>
                  <a:srgbClr val="000000"/>
                </a:solidFill>
                <a:latin typeface="+mn-lt"/>
              </a:rPr>
              <a:t>developing teachers </a:t>
            </a:r>
            <a:r>
              <a:rPr lang="en-US" kern="0" dirty="0">
                <a:solidFill>
                  <a:srgbClr val="000000"/>
                </a:solidFill>
                <a:latin typeface="+mn-lt"/>
              </a:rPr>
              <a:t>and leaders who are able to </a:t>
            </a:r>
            <a:r>
              <a:rPr lang="en-US" b="1" kern="0" dirty="0" smtClean="0">
                <a:solidFill>
                  <a:srgbClr val="000000"/>
                </a:solidFill>
                <a:latin typeface="+mn-lt"/>
              </a:rPr>
              <a:t>effectively </a:t>
            </a:r>
            <a:r>
              <a:rPr lang="en-US" b="1" kern="0" dirty="0">
                <a:solidFill>
                  <a:srgbClr val="000000"/>
                </a:solidFill>
                <a:latin typeface="+mn-lt"/>
              </a:rPr>
              <a:t>educate students</a:t>
            </a:r>
            <a:r>
              <a:rPr lang="en-US" kern="0" dirty="0" smtClean="0">
                <a:solidFill>
                  <a:srgbClr val="000000"/>
                </a:solidFill>
                <a:latin typeface="+mn-lt"/>
              </a:rPr>
              <a:t>.</a:t>
            </a:r>
          </a:p>
          <a:p>
            <a:pPr marL="0" indent="0">
              <a:buNone/>
            </a:pPr>
            <a:endParaRPr lang="en-US" kern="0" dirty="0" smtClean="0">
              <a:solidFill>
                <a:srgbClr val="000000"/>
              </a:solidFill>
              <a:latin typeface="+mn-lt"/>
            </a:endParaRPr>
          </a:p>
          <a:p>
            <a:pPr marL="0" indent="0" algn="ctr">
              <a:buNone/>
            </a:pPr>
            <a:endParaRPr lang="en-US" kern="0" dirty="0">
              <a:solidFill>
                <a:srgbClr val="000000"/>
              </a:solidFill>
              <a:latin typeface="+mn-lt"/>
            </a:endParaRPr>
          </a:p>
          <a:p>
            <a:pPr marL="0" indent="0">
              <a:buNone/>
            </a:pPr>
            <a:endParaRPr lang="en-US" dirty="0"/>
          </a:p>
        </p:txBody>
      </p:sp>
      <p:sp>
        <p:nvSpPr>
          <p:cNvPr id="3" name="Title 2"/>
          <p:cNvSpPr>
            <a:spLocks noGrp="1"/>
          </p:cNvSpPr>
          <p:nvPr>
            <p:ph type="title"/>
          </p:nvPr>
        </p:nvSpPr>
        <p:spPr>
          <a:xfrm>
            <a:off x="457200" y="252046"/>
            <a:ext cx="8305800" cy="990600"/>
          </a:xfrm>
        </p:spPr>
        <p:txBody>
          <a:bodyPr>
            <a:normAutofit fontScale="90000"/>
          </a:bodyPr>
          <a:lstStyle/>
          <a:p>
            <a:pPr algn="ctr"/>
            <a:r>
              <a:rPr lang="en-US" dirty="0"/>
              <a:t>A Shared Vision </a:t>
            </a:r>
            <a:r>
              <a:rPr lang="en-US" dirty="0" smtClean="0"/>
              <a:t/>
            </a:r>
            <a:br>
              <a:rPr lang="en-US" dirty="0" smtClean="0"/>
            </a:br>
            <a:r>
              <a:rPr lang="en-US" dirty="0" smtClean="0"/>
              <a:t>for Educator </a:t>
            </a:r>
            <a:r>
              <a:rPr lang="en-US" dirty="0"/>
              <a:t>Preparation in Tennessee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spTree>
    <p:extLst>
      <p:ext uri="{BB962C8B-B14F-4D97-AF65-F5344CB8AC3E}">
        <p14:creationId xmlns:p14="http://schemas.microsoft.com/office/powerpoint/2010/main" val="269226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82000" cy="4525963"/>
          </a:xfrm>
        </p:spPr>
        <p:txBody>
          <a:bodyPr>
            <a:normAutofit fontScale="92500" lnSpcReduction="20000"/>
          </a:bodyPr>
          <a:lstStyle/>
          <a:p>
            <a:pPr marL="0" indent="0">
              <a:buNone/>
            </a:pPr>
            <a:r>
              <a:rPr lang="en-US" b="1" dirty="0"/>
              <a:t>Align statewide educational efforts to improve outcomes for students who are at-risk and students with disabilities</a:t>
            </a:r>
          </a:p>
          <a:p>
            <a:pPr marL="0" indent="0">
              <a:buNone/>
            </a:pPr>
            <a:endParaRPr lang="en-US" dirty="0"/>
          </a:p>
          <a:p>
            <a:r>
              <a:rPr lang="en-US" dirty="0"/>
              <a:t>Ensure effective communication and collaboration among stakeholders</a:t>
            </a:r>
          </a:p>
          <a:p>
            <a:pPr marL="0" indent="0">
              <a:buNone/>
            </a:pPr>
            <a:endParaRPr lang="en-US" dirty="0"/>
          </a:p>
          <a:p>
            <a:r>
              <a:rPr lang="en-US" dirty="0"/>
              <a:t>Ensure effective processes for the collection and dissemination of high quality data for improving educator preparation</a:t>
            </a:r>
          </a:p>
          <a:p>
            <a:endParaRPr lang="en-US" dirty="0"/>
          </a:p>
          <a:p>
            <a:r>
              <a:rPr lang="en-US" dirty="0"/>
              <a:t>Ensure educator preparation program completers have the knowledge and skills to provide effective instruction and intervention for all students</a:t>
            </a:r>
          </a:p>
          <a:p>
            <a:endParaRPr lang="en-US" dirty="0"/>
          </a:p>
          <a:p>
            <a:r>
              <a:rPr lang="en-US" dirty="0"/>
              <a:t>Ensure the professional education standards related to the special education and RTI² frameworks are reviewed for potential recommendations to the educator preparation policy</a:t>
            </a:r>
          </a:p>
          <a:p>
            <a:pPr marL="0" indent="0">
              <a:buNone/>
            </a:pPr>
            <a:endParaRPr lang="en-US" kern="0" dirty="0" smtClean="0">
              <a:solidFill>
                <a:srgbClr val="000000"/>
              </a:solidFill>
              <a:latin typeface="+mn-lt"/>
            </a:endParaRPr>
          </a:p>
          <a:p>
            <a:pPr marL="0" indent="0" algn="ctr">
              <a:buNone/>
            </a:pPr>
            <a:endParaRPr lang="en-US" kern="0" dirty="0">
              <a:solidFill>
                <a:srgbClr val="000000"/>
              </a:solidFill>
              <a:latin typeface="+mn-lt"/>
            </a:endParaRPr>
          </a:p>
          <a:p>
            <a:pPr marL="0" indent="0">
              <a:buNone/>
            </a:pPr>
            <a:endParaRPr lang="en-US" dirty="0"/>
          </a:p>
        </p:txBody>
      </p:sp>
      <p:sp>
        <p:nvSpPr>
          <p:cNvPr id="3" name="Title 2"/>
          <p:cNvSpPr>
            <a:spLocks noGrp="1"/>
          </p:cNvSpPr>
          <p:nvPr>
            <p:ph type="title"/>
          </p:nvPr>
        </p:nvSpPr>
        <p:spPr>
          <a:xfrm>
            <a:off x="457200" y="252046"/>
            <a:ext cx="8305800" cy="990600"/>
          </a:xfrm>
        </p:spPr>
        <p:txBody>
          <a:bodyPr>
            <a:normAutofit fontScale="90000"/>
          </a:bodyPr>
          <a:lstStyle/>
          <a:p>
            <a:pPr algn="ctr"/>
            <a:r>
              <a:rPr lang="en-US" dirty="0" smtClean="0"/>
              <a:t>Improving Educator Preparation in Tennessee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spTree>
    <p:extLst>
      <p:ext uri="{BB962C8B-B14F-4D97-AF65-F5344CB8AC3E}">
        <p14:creationId xmlns:p14="http://schemas.microsoft.com/office/powerpoint/2010/main" val="2976913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36516"/>
            <a:ext cx="7620000" cy="4525963"/>
          </a:xfrm>
        </p:spPr>
        <p:txBody>
          <a:bodyPr>
            <a:normAutofit/>
          </a:bodyPr>
          <a:lstStyle/>
          <a:p>
            <a:r>
              <a:rPr lang="en-US" dirty="0" smtClean="0"/>
              <a:t>Educator Preparation Policy </a:t>
            </a:r>
          </a:p>
          <a:p>
            <a:r>
              <a:rPr lang="en-US" dirty="0" smtClean="0"/>
              <a:t>Network </a:t>
            </a:r>
            <a:r>
              <a:rPr lang="en-US" dirty="0"/>
              <a:t>to Transform Educator Preparation</a:t>
            </a:r>
          </a:p>
          <a:p>
            <a:r>
              <a:rPr lang="en-US" dirty="0"/>
              <a:t>Setting Students Up for Success</a:t>
            </a:r>
          </a:p>
          <a:p>
            <a:r>
              <a:rPr lang="en-US" dirty="0"/>
              <a:t>Equity Plan</a:t>
            </a:r>
          </a:p>
          <a:p>
            <a:pPr marL="0" indent="0">
              <a:buNone/>
            </a:pPr>
            <a:endParaRPr lang="en-US" dirty="0"/>
          </a:p>
        </p:txBody>
      </p:sp>
      <p:sp>
        <p:nvSpPr>
          <p:cNvPr id="3" name="Title 2"/>
          <p:cNvSpPr>
            <a:spLocks noGrp="1"/>
          </p:cNvSpPr>
          <p:nvPr>
            <p:ph type="title"/>
          </p:nvPr>
        </p:nvSpPr>
        <p:spPr>
          <a:xfrm>
            <a:off x="457200" y="252046"/>
            <a:ext cx="8305800" cy="990600"/>
          </a:xfrm>
        </p:spPr>
        <p:txBody>
          <a:bodyPr>
            <a:normAutofit fontScale="90000"/>
          </a:bodyPr>
          <a:lstStyle/>
          <a:p>
            <a:pPr algn="ctr"/>
            <a:r>
              <a:rPr lang="en-US" dirty="0" smtClean="0"/>
              <a:t>Improving Educator Preparation in Tennessee Part 2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spTree>
    <p:extLst>
      <p:ext uri="{BB962C8B-B14F-4D97-AF65-F5344CB8AC3E}">
        <p14:creationId xmlns:p14="http://schemas.microsoft.com/office/powerpoint/2010/main" val="1973007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001000" cy="4525963"/>
          </a:xfrm>
        </p:spPr>
        <p:txBody>
          <a:bodyPr>
            <a:noAutofit/>
          </a:bodyPr>
          <a:lstStyle/>
          <a:p>
            <a:r>
              <a:rPr lang="en-US" sz="2000" dirty="0" smtClean="0"/>
              <a:t>Changed endorsements with specific focus on intervention</a:t>
            </a:r>
          </a:p>
          <a:p>
            <a:r>
              <a:rPr lang="en-US" sz="2000" dirty="0" smtClean="0"/>
              <a:t>Changing role of Special </a:t>
            </a:r>
            <a:r>
              <a:rPr lang="en-US" sz="2000" dirty="0"/>
              <a:t>Education </a:t>
            </a:r>
            <a:r>
              <a:rPr lang="en-US" sz="2000" dirty="0" smtClean="0"/>
              <a:t>Teacher</a:t>
            </a:r>
            <a:endParaRPr lang="en-US" sz="2000" dirty="0"/>
          </a:p>
          <a:p>
            <a:pPr lvl="1"/>
            <a:r>
              <a:rPr lang="en-US" sz="1900" dirty="0" smtClean="0"/>
              <a:t>Provide most intensive interventions for students served through IEPs</a:t>
            </a:r>
          </a:p>
          <a:p>
            <a:pPr lvl="1"/>
            <a:r>
              <a:rPr lang="en-US" sz="1900" dirty="0" smtClean="0"/>
              <a:t>Collaborate with general education teachers, on differentiation, scaffolding, and appropriate accommodations so these students access core curriculum with general education peers in least restrictive environment </a:t>
            </a:r>
          </a:p>
          <a:p>
            <a:pPr lvl="1"/>
            <a:r>
              <a:rPr lang="en-US" sz="1900" dirty="0" smtClean="0"/>
              <a:t>Serve as expert in learning styles, strengths, and needs of these students</a:t>
            </a:r>
          </a:p>
          <a:p>
            <a:pPr lvl="1"/>
            <a:r>
              <a:rPr lang="en-US" sz="1900" dirty="0" smtClean="0"/>
              <a:t>Assist data teams in the alignment of interventions to skill specific deficits in Tiers II and III of the general education RTI</a:t>
            </a:r>
            <a:r>
              <a:rPr lang="en-US" sz="1900" baseline="30000" dirty="0" smtClean="0"/>
              <a:t>2</a:t>
            </a:r>
            <a:r>
              <a:rPr lang="en-US" sz="1900" dirty="0" smtClean="0"/>
              <a:t> program</a:t>
            </a:r>
          </a:p>
          <a:p>
            <a:endParaRPr lang="en-US" sz="2000" dirty="0" smtClean="0"/>
          </a:p>
        </p:txBody>
      </p:sp>
      <p:sp>
        <p:nvSpPr>
          <p:cNvPr id="3" name="Title 2"/>
          <p:cNvSpPr>
            <a:spLocks noGrp="1"/>
          </p:cNvSpPr>
          <p:nvPr>
            <p:ph type="title"/>
          </p:nvPr>
        </p:nvSpPr>
        <p:spPr/>
        <p:txBody>
          <a:bodyP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Educator Preparation Policy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spTree>
    <p:extLst>
      <p:ext uri="{BB962C8B-B14F-4D97-AF65-F5344CB8AC3E}">
        <p14:creationId xmlns:p14="http://schemas.microsoft.com/office/powerpoint/2010/main" val="258704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EPP Approval</a:t>
            </a:r>
            <a:endParaRPr lang="en-US" dirty="0"/>
          </a:p>
        </p:txBody>
      </p:sp>
      <p:sp>
        <p:nvSpPr>
          <p:cNvPr id="7" name="TextBox 6"/>
          <p:cNvSpPr txBox="1"/>
          <p:nvPr/>
        </p:nvSpPr>
        <p:spPr>
          <a:xfrm>
            <a:off x="457200" y="1600200"/>
            <a:ext cx="923330" cy="4114800"/>
          </a:xfrm>
          <a:prstGeom prst="rect">
            <a:avLst/>
          </a:prstGeom>
          <a:noFill/>
        </p:spPr>
        <p:txBody>
          <a:bodyPr vert="vert270" wrap="square" rtlCol="0">
            <a:spAutoFit/>
          </a:bodyPr>
          <a:lstStyle/>
          <a:p>
            <a:r>
              <a:rPr lang="en-US" sz="4800" b="1" dirty="0" smtClean="0">
                <a:solidFill>
                  <a:srgbClr val="C00000"/>
                </a:solidFill>
              </a:rPr>
              <a:t>EPP Approval</a:t>
            </a:r>
            <a:endParaRPr lang="en-US" sz="4800" b="1" dirty="0">
              <a:solidFill>
                <a:srgbClr val="C00000"/>
              </a:solidFill>
            </a:endParaRPr>
          </a:p>
        </p:txBody>
      </p:sp>
      <p:pic>
        <p:nvPicPr>
          <p:cNvPr id="5" name="Content Placeholder 4" descr="Puzzle pieces with different things needed for approval. Annual reports, CAEP standards, Professional Education Standards, and Speciaty Area Standards, along with a comprehensive review.&#10;The comprehensive review has four potential outcomes of comprehensive review:&#10;1. Full approval (good for 7 years)&#10;2. Approval with minor stipulations&#10;3. Approval with major stipulations&#10;4. Denial of approval" title="Approval Piece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76400" y="122238"/>
            <a:ext cx="5546725" cy="6735762"/>
          </a:xfrm>
        </p:spPr>
      </p:pic>
    </p:spTree>
    <p:extLst>
      <p:ext uri="{BB962C8B-B14F-4D97-AF65-F5344CB8AC3E}">
        <p14:creationId xmlns:p14="http://schemas.microsoft.com/office/powerpoint/2010/main" val="3976852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What: </a:t>
            </a:r>
            <a:r>
              <a:rPr lang="en-US" dirty="0"/>
              <a:t>R</a:t>
            </a:r>
            <a:r>
              <a:rPr lang="en-US" dirty="0" smtClean="0"/>
              <a:t>eports </a:t>
            </a:r>
            <a:r>
              <a:rPr lang="en-US" dirty="0"/>
              <a:t>that </a:t>
            </a:r>
            <a:r>
              <a:rPr lang="en-US" dirty="0" smtClean="0"/>
              <a:t>provide EPPs with data at provider, category, program and candidate levels, as appropriate.</a:t>
            </a:r>
            <a:endParaRPr lang="en-US" dirty="0"/>
          </a:p>
          <a:p>
            <a:endParaRPr lang="en-US" b="1" dirty="0" smtClean="0"/>
          </a:p>
          <a:p>
            <a:r>
              <a:rPr lang="en-US" b="1" dirty="0" smtClean="0"/>
              <a:t>Why:  </a:t>
            </a:r>
            <a:r>
              <a:rPr lang="en-US" dirty="0" smtClean="0"/>
              <a:t>The annual reports are designed to provide EPPs with data that can drive changes to support continuous improvement.  In addition, the annual reports provide the department with data that can trigger interim reviews.</a:t>
            </a:r>
          </a:p>
          <a:p>
            <a:endParaRPr lang="en-US" b="1" dirty="0" smtClean="0"/>
          </a:p>
          <a:p>
            <a:r>
              <a:rPr lang="en-US" b="1" dirty="0" smtClean="0"/>
              <a:t>When: </a:t>
            </a:r>
            <a:r>
              <a:rPr lang="en-US" dirty="0" smtClean="0"/>
              <a:t>published annually on November 1</a:t>
            </a:r>
          </a:p>
          <a:p>
            <a:endParaRPr lang="en-US" b="1" dirty="0" smtClean="0"/>
          </a:p>
          <a:p>
            <a:r>
              <a:rPr lang="en-US" b="1" dirty="0" smtClean="0"/>
              <a:t>Who:</a:t>
            </a:r>
          </a:p>
          <a:p>
            <a:pPr lvl="1"/>
            <a:r>
              <a:rPr lang="en-US" dirty="0" smtClean="0"/>
              <a:t>Educator Preparation Providers</a:t>
            </a:r>
          </a:p>
          <a:p>
            <a:pPr lvl="1"/>
            <a:r>
              <a:rPr lang="en-US" dirty="0" smtClean="0"/>
              <a:t>Tennessee Department of Education</a:t>
            </a:r>
          </a:p>
          <a:p>
            <a:endParaRPr lang="en-US" dirty="0"/>
          </a:p>
        </p:txBody>
      </p:sp>
      <p:sp>
        <p:nvSpPr>
          <p:cNvPr id="3" name="Title 2"/>
          <p:cNvSpPr>
            <a:spLocks noGrp="1"/>
          </p:cNvSpPr>
          <p:nvPr>
            <p:ph type="title"/>
          </p:nvPr>
        </p:nvSpPr>
        <p:spPr/>
        <p:txBody>
          <a:bodyPr/>
          <a:lstStyle/>
          <a:p>
            <a:pPr algn="ctr"/>
            <a:r>
              <a:rPr lang="en-US" dirty="0" smtClean="0"/>
              <a:t>Annual Reports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25</a:t>
            </a:fld>
            <a:endParaRPr lang="en-US" dirty="0"/>
          </a:p>
        </p:txBody>
      </p:sp>
    </p:spTree>
    <p:extLst>
      <p:ext uri="{BB962C8B-B14F-4D97-AF65-F5344CB8AC3E}">
        <p14:creationId xmlns:p14="http://schemas.microsoft.com/office/powerpoint/2010/main" val="4266828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What: </a:t>
            </a:r>
            <a:r>
              <a:rPr lang="en-US" dirty="0" smtClean="0"/>
              <a:t>A </a:t>
            </a:r>
            <a:r>
              <a:rPr lang="en-US" dirty="0"/>
              <a:t>report that assesses the effectiveness of an educator preparation </a:t>
            </a:r>
            <a:r>
              <a:rPr lang="en-US" dirty="0" smtClean="0"/>
              <a:t>provider using aggregated data and pre-determined benchmarks and thresholds.</a:t>
            </a:r>
            <a:endParaRPr lang="en-US" dirty="0"/>
          </a:p>
          <a:p>
            <a:endParaRPr lang="en-US" b="1" dirty="0" smtClean="0"/>
          </a:p>
          <a:p>
            <a:r>
              <a:rPr lang="en-US" b="1" dirty="0" smtClean="0"/>
              <a:t>Why:  </a:t>
            </a:r>
            <a:r>
              <a:rPr lang="en-US" dirty="0" smtClean="0"/>
              <a:t>The report card is designed to provide external stakeholders with a high-level snapshot of EPP performance to support decision-making, such as enrollment and hiring decisions.</a:t>
            </a:r>
          </a:p>
          <a:p>
            <a:endParaRPr lang="en-US" b="1" dirty="0" smtClean="0"/>
          </a:p>
          <a:p>
            <a:r>
              <a:rPr lang="en-US" b="1" dirty="0" smtClean="0"/>
              <a:t>When: </a:t>
            </a:r>
            <a:r>
              <a:rPr lang="en-US" dirty="0" smtClean="0"/>
              <a:t>published annually on November 1</a:t>
            </a:r>
          </a:p>
          <a:p>
            <a:endParaRPr lang="en-US" b="1" dirty="0" smtClean="0"/>
          </a:p>
          <a:p>
            <a:r>
              <a:rPr lang="en-US" b="1" dirty="0" smtClean="0"/>
              <a:t>Who:</a:t>
            </a:r>
          </a:p>
          <a:p>
            <a:pPr lvl="1"/>
            <a:r>
              <a:rPr lang="en-US" dirty="0" smtClean="0"/>
              <a:t>Districts and Schools </a:t>
            </a:r>
          </a:p>
          <a:p>
            <a:pPr lvl="1"/>
            <a:r>
              <a:rPr lang="en-US" dirty="0" smtClean="0"/>
              <a:t>Prospective Candidates</a:t>
            </a:r>
          </a:p>
          <a:p>
            <a:pPr lvl="1"/>
            <a:r>
              <a:rPr lang="en-US" dirty="0" smtClean="0"/>
              <a:t>External Stakeholders</a:t>
            </a:r>
          </a:p>
          <a:p>
            <a:endParaRPr lang="en-US" dirty="0"/>
          </a:p>
        </p:txBody>
      </p:sp>
      <p:sp>
        <p:nvSpPr>
          <p:cNvPr id="3" name="Title 2"/>
          <p:cNvSpPr>
            <a:spLocks noGrp="1"/>
          </p:cNvSpPr>
          <p:nvPr>
            <p:ph type="title"/>
          </p:nvPr>
        </p:nvSpPr>
        <p:spPr/>
        <p:txBody>
          <a:bodyPr/>
          <a:lstStyle/>
          <a:p>
            <a:pPr algn="ctr"/>
            <a:r>
              <a:rPr lang="en-US" dirty="0" smtClean="0"/>
              <a:t>Report Card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26</a:t>
            </a:fld>
            <a:endParaRPr lang="en-US" dirty="0"/>
          </a:p>
        </p:txBody>
      </p:sp>
    </p:spTree>
    <p:extLst>
      <p:ext uri="{BB962C8B-B14F-4D97-AF65-F5344CB8AC3E}">
        <p14:creationId xmlns:p14="http://schemas.microsoft.com/office/powerpoint/2010/main" val="2196189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Transform teacher and leader preparation</a:t>
            </a:r>
          </a:p>
          <a:p>
            <a:pPr lvl="1">
              <a:buFont typeface="Open Sans" panose="020B0606030504020204" pitchFamily="34" charset="0"/>
              <a:buChar char="–"/>
            </a:pPr>
            <a:r>
              <a:rPr lang="en-US" dirty="0" smtClean="0"/>
              <a:t>Develop approval </a:t>
            </a:r>
            <a:r>
              <a:rPr lang="en-US" dirty="0"/>
              <a:t>tools and protocols</a:t>
            </a:r>
          </a:p>
          <a:p>
            <a:pPr lvl="1">
              <a:buFont typeface="Open Sans" panose="020B0606030504020204" pitchFamily="34" charset="0"/>
              <a:buChar char="–"/>
            </a:pPr>
            <a:r>
              <a:rPr lang="en-US" dirty="0" smtClean="0"/>
              <a:t>Increased focus on partnership </a:t>
            </a:r>
            <a:r>
              <a:rPr lang="en-US" dirty="0"/>
              <a:t>d</a:t>
            </a:r>
            <a:r>
              <a:rPr lang="en-US" dirty="0" smtClean="0"/>
              <a:t>evelopment</a:t>
            </a:r>
          </a:p>
          <a:p>
            <a:pPr lvl="1">
              <a:buFont typeface="Open Sans" panose="020B0606030504020204" pitchFamily="34" charset="0"/>
              <a:buChar char="–"/>
            </a:pPr>
            <a:r>
              <a:rPr lang="en-US" dirty="0" smtClean="0"/>
              <a:t>Revise standards for literacy instruction</a:t>
            </a:r>
          </a:p>
          <a:p>
            <a:pPr lvl="1">
              <a:buFont typeface="Open Sans" panose="020B0606030504020204" pitchFamily="34" charset="0"/>
              <a:buChar char="–"/>
            </a:pPr>
            <a:r>
              <a:rPr lang="en-US" dirty="0" smtClean="0"/>
              <a:t>Adopt a performance assessment</a:t>
            </a:r>
          </a:p>
          <a:p>
            <a:endParaRPr lang="en-US" dirty="0" smtClean="0"/>
          </a:p>
          <a:p>
            <a:pPr lvl="1"/>
            <a:endParaRPr lang="en-US" dirty="0" smtClean="0"/>
          </a:p>
        </p:txBody>
      </p:sp>
      <p:sp>
        <p:nvSpPr>
          <p:cNvPr id="3" name="Title 2"/>
          <p:cNvSpPr>
            <a:spLocks noGrp="1"/>
          </p:cNvSpPr>
          <p:nvPr>
            <p:ph type="title"/>
          </p:nvPr>
        </p:nvSpPr>
        <p:spPr/>
        <p:txBody>
          <a:bodyPr>
            <a:normAutofit/>
          </a:bodyPr>
          <a:lstStyle/>
          <a:p>
            <a:pPr algn="ctr"/>
            <a:r>
              <a:rPr lang="en-US" dirty="0" smtClean="0"/>
              <a:t>Network to Transform Educator Preparation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27</a:t>
            </a:fld>
            <a:endParaRPr lang="en-US" dirty="0"/>
          </a:p>
        </p:txBody>
      </p:sp>
    </p:spTree>
    <p:extLst>
      <p:ext uri="{BB962C8B-B14F-4D97-AF65-F5344CB8AC3E}">
        <p14:creationId xmlns:p14="http://schemas.microsoft.com/office/powerpoint/2010/main" val="1411450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Utilize data to support the improvement of educator preparation programs</a:t>
            </a:r>
          </a:p>
          <a:p>
            <a:pPr lvl="1">
              <a:buFont typeface="Open Sans" panose="020B0606030504020204" pitchFamily="34" charset="0"/>
              <a:buChar char="–"/>
            </a:pPr>
            <a:r>
              <a:rPr lang="en-US" dirty="0" smtClean="0"/>
              <a:t>Develop Annual Reports</a:t>
            </a:r>
          </a:p>
          <a:p>
            <a:pPr lvl="1">
              <a:buFont typeface="Open Sans" panose="020B0606030504020204" pitchFamily="34" charset="0"/>
              <a:buChar char="–"/>
            </a:pPr>
            <a:r>
              <a:rPr lang="en-US" dirty="0" smtClean="0"/>
              <a:t>Develop </a:t>
            </a:r>
            <a:r>
              <a:rPr lang="en-US" dirty="0"/>
              <a:t>EPP Portal (Winter 2017)</a:t>
            </a:r>
          </a:p>
          <a:p>
            <a:pPr lvl="1">
              <a:buFont typeface="Open Sans" panose="020B0606030504020204" pitchFamily="34" charset="0"/>
              <a:buChar char="–"/>
            </a:pPr>
            <a:r>
              <a:rPr lang="en-US" dirty="0" smtClean="0"/>
              <a:t>Conduct research </a:t>
            </a:r>
            <a:r>
              <a:rPr lang="en-US" dirty="0"/>
              <a:t>to identify characteristics of effective educator preparation </a:t>
            </a:r>
            <a:r>
              <a:rPr lang="en-US" dirty="0" smtClean="0"/>
              <a:t>programs</a:t>
            </a:r>
            <a:endParaRPr lang="en-US" dirty="0"/>
          </a:p>
        </p:txBody>
      </p:sp>
      <p:sp>
        <p:nvSpPr>
          <p:cNvPr id="3" name="Title 2"/>
          <p:cNvSpPr>
            <a:spLocks noGrp="1"/>
          </p:cNvSpPr>
          <p:nvPr>
            <p:ph type="title"/>
          </p:nvPr>
        </p:nvSpPr>
        <p:spPr/>
        <p:txBody>
          <a:bodyPr/>
          <a:lstStyle/>
          <a:p>
            <a:pPr algn="ctr"/>
            <a:r>
              <a:rPr lang="en-US" dirty="0"/>
              <a:t>Setting Students Up for Success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28</a:t>
            </a:fld>
            <a:endParaRPr lang="en-US" dirty="0"/>
          </a:p>
        </p:txBody>
      </p:sp>
    </p:spTree>
    <p:extLst>
      <p:ext uri="{BB962C8B-B14F-4D97-AF65-F5344CB8AC3E}">
        <p14:creationId xmlns:p14="http://schemas.microsoft.com/office/powerpoint/2010/main" val="2072975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Increase students’ access to effective educators</a:t>
            </a:r>
          </a:p>
          <a:p>
            <a:pPr lvl="1">
              <a:buFont typeface="Open Sans" panose="020B0606030504020204" pitchFamily="34" charset="0"/>
              <a:buChar char="–"/>
            </a:pPr>
            <a:r>
              <a:rPr lang="en-US" dirty="0" smtClean="0"/>
              <a:t>Increase the pipeline of effective educators</a:t>
            </a:r>
          </a:p>
          <a:p>
            <a:pPr lvl="1">
              <a:buFont typeface="Open Sans" panose="020B0606030504020204" pitchFamily="34" charset="0"/>
              <a:buChar char="–"/>
            </a:pPr>
            <a:r>
              <a:rPr lang="en-US" dirty="0" smtClean="0"/>
              <a:t>Improve the effectiveness of existing educators</a:t>
            </a:r>
            <a:endParaRPr lang="en-US" dirty="0"/>
          </a:p>
          <a:p>
            <a:pPr lvl="1">
              <a:buFont typeface="Open Sans" panose="020B0606030504020204" pitchFamily="34" charset="0"/>
              <a:buChar char="–"/>
            </a:pPr>
            <a:r>
              <a:rPr lang="en-US" dirty="0" smtClean="0"/>
              <a:t>Address factors that limit access to effective teachers for particular groups of students</a:t>
            </a:r>
          </a:p>
          <a:p>
            <a:pPr lvl="1">
              <a:buFont typeface="Open Sans" panose="020B0606030504020204" pitchFamily="34" charset="0"/>
              <a:buChar char="–"/>
            </a:pPr>
            <a:r>
              <a:rPr lang="en-US" dirty="0" smtClean="0"/>
              <a:t>Increase support for districts through human capital reports</a:t>
            </a:r>
          </a:p>
          <a:p>
            <a:pPr lvl="1">
              <a:buFont typeface="Open Sans" panose="020B0606030504020204" pitchFamily="34" charset="0"/>
              <a:buChar char="–"/>
            </a:pPr>
            <a:r>
              <a:rPr lang="en-US" dirty="0" smtClean="0"/>
              <a:t>Provide stakeholders with regular updates on teacher effectiveness</a:t>
            </a:r>
            <a:endParaRPr lang="en-US" dirty="0"/>
          </a:p>
        </p:txBody>
      </p:sp>
      <p:sp>
        <p:nvSpPr>
          <p:cNvPr id="3" name="Title 2"/>
          <p:cNvSpPr>
            <a:spLocks noGrp="1"/>
          </p:cNvSpPr>
          <p:nvPr>
            <p:ph type="title"/>
          </p:nvPr>
        </p:nvSpPr>
        <p:spPr/>
        <p:txBody>
          <a:bodyPr/>
          <a:lstStyle/>
          <a:p>
            <a:pPr algn="ctr"/>
            <a:r>
              <a:rPr lang="en-US" dirty="0" smtClean="0"/>
              <a:t>Equity Plan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29</a:t>
            </a:fld>
            <a:endParaRPr lang="en-US" dirty="0"/>
          </a:p>
        </p:txBody>
      </p:sp>
    </p:spTree>
    <p:extLst>
      <p:ext uri="{BB962C8B-B14F-4D97-AF65-F5344CB8AC3E}">
        <p14:creationId xmlns:p14="http://schemas.microsoft.com/office/powerpoint/2010/main" val="2581828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Think About</a:t>
            </a:r>
            <a:r>
              <a:rPr lang="is-IS" dirty="0" smtClean="0"/>
              <a:t>…</a:t>
            </a:r>
            <a:endParaRPr lang="en-US" dirty="0"/>
          </a:p>
        </p:txBody>
      </p:sp>
      <p:sp>
        <p:nvSpPr>
          <p:cNvPr id="3" name="Content Placeholder 2"/>
          <p:cNvSpPr>
            <a:spLocks noGrp="1"/>
          </p:cNvSpPr>
          <p:nvPr>
            <p:ph idx="1"/>
          </p:nvPr>
        </p:nvSpPr>
        <p:spPr/>
        <p:txBody>
          <a:bodyPr>
            <a:normAutofit/>
          </a:bodyPr>
          <a:lstStyle/>
          <a:p>
            <a:r>
              <a:rPr lang="en-US" sz="3600" dirty="0"/>
              <a:t>What's your state vision and does it include language about SWD/struggling learners?</a:t>
            </a:r>
          </a:p>
          <a:p>
            <a:endParaRPr lang="en-US" sz="3600" dirty="0"/>
          </a:p>
          <a:p>
            <a:r>
              <a:rPr lang="en-US" sz="3600" dirty="0"/>
              <a:t>Is your state implementing or looking to implement an MTSS statewide?</a:t>
            </a:r>
          </a:p>
        </p:txBody>
      </p:sp>
    </p:spTree>
    <p:extLst>
      <p:ext uri="{BB962C8B-B14F-4D97-AF65-F5344CB8AC3E}">
        <p14:creationId xmlns:p14="http://schemas.microsoft.com/office/powerpoint/2010/main" val="3655639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a:p>
          <a:p>
            <a:pPr marL="0" indent="0">
              <a:buNone/>
            </a:pPr>
            <a:r>
              <a:rPr lang="en-US" b="1" dirty="0" smtClean="0">
                <a:hlinkClick r:id="rId3"/>
              </a:rPr>
              <a:t>Education Preparation Programs</a:t>
            </a:r>
            <a:r>
              <a:rPr lang="en-US" b="1" dirty="0" smtClean="0"/>
              <a:t>:</a:t>
            </a:r>
          </a:p>
          <a:p>
            <a:pPr marL="0" indent="0">
              <a:buNone/>
            </a:pPr>
            <a:endParaRPr lang="en-US" dirty="0" smtClean="0"/>
          </a:p>
          <a:p>
            <a:pPr marL="0" indent="0">
              <a:buNone/>
            </a:pPr>
            <a:r>
              <a:rPr lang="en-US" b="1" dirty="0" smtClean="0">
                <a:hlinkClick r:id="rId4"/>
              </a:rPr>
              <a:t>Endorsements</a:t>
            </a:r>
            <a:r>
              <a:rPr lang="en-US" b="1" dirty="0" smtClean="0"/>
              <a:t>:</a:t>
            </a:r>
          </a:p>
          <a:p>
            <a:pPr marL="0" indent="0">
              <a:buNone/>
            </a:pPr>
            <a:endParaRPr lang="en-US" dirty="0"/>
          </a:p>
          <a:p>
            <a:pPr marL="0" indent="0">
              <a:buNone/>
            </a:pPr>
            <a:r>
              <a:rPr lang="en-US" b="1" dirty="0" smtClean="0">
                <a:hlinkClick r:id="rId5"/>
              </a:rPr>
              <a:t>Tennessee Educator Acceleration Model (TEAM):</a:t>
            </a:r>
            <a:endParaRPr lang="en-US" b="1" dirty="0"/>
          </a:p>
          <a:p>
            <a:pPr marL="0" indent="0">
              <a:buNone/>
            </a:pPr>
            <a:endParaRPr lang="en-US" dirty="0"/>
          </a:p>
        </p:txBody>
      </p:sp>
    </p:spTree>
    <p:extLst>
      <p:ext uri="{BB962C8B-B14F-4D97-AF65-F5344CB8AC3E}">
        <p14:creationId xmlns:p14="http://schemas.microsoft.com/office/powerpoint/2010/main" val="1897682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500"/>
            <a:ext cx="8839200" cy="825500"/>
          </a:xfrm>
        </p:spPr>
        <p:txBody>
          <a:bodyPr/>
          <a:lstStyle/>
          <a:p>
            <a:r>
              <a:rPr lang="en-US" dirty="0" smtClean="0"/>
              <a:t>Resources Part 2:</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hlinkClick r:id="rId3"/>
              </a:rPr>
              <a:t>Read to Be Ready</a:t>
            </a:r>
            <a:r>
              <a:rPr lang="en-US" b="1" dirty="0" smtClean="0"/>
              <a:t>: </a:t>
            </a:r>
          </a:p>
          <a:p>
            <a:pPr marL="0" indent="0">
              <a:buNone/>
            </a:pPr>
            <a:endParaRPr lang="en-US" dirty="0"/>
          </a:p>
          <a:p>
            <a:pPr marL="0" indent="0">
              <a:buNone/>
            </a:pPr>
            <a:r>
              <a:rPr lang="en-US" b="1" dirty="0" smtClean="0">
                <a:hlinkClick r:id="rId4"/>
              </a:rPr>
              <a:t>RTI</a:t>
            </a:r>
            <a:r>
              <a:rPr lang="en-US" b="1" dirty="0" smtClean="0">
                <a:latin typeface="Calibri" panose="020F0502020204030204" pitchFamily="34" charset="0"/>
                <a:hlinkClick r:id="rId4"/>
              </a:rPr>
              <a:t>² &amp; Implementation</a:t>
            </a:r>
            <a:r>
              <a:rPr lang="en-US" b="1" dirty="0" smtClean="0">
                <a:latin typeface="Calibri" panose="020F0502020204030204" pitchFamily="34" charset="0"/>
              </a:rPr>
              <a:t>:</a:t>
            </a:r>
          </a:p>
          <a:p>
            <a:pPr marL="0" indent="0">
              <a:buNone/>
            </a:pPr>
            <a:endParaRPr lang="en-US" dirty="0">
              <a:latin typeface="Calibri" panose="020F0502020204030204" pitchFamily="34" charset="0"/>
            </a:endParaRPr>
          </a:p>
          <a:p>
            <a:pPr marL="0" indent="0">
              <a:buNone/>
            </a:pPr>
            <a:r>
              <a:rPr lang="en-US" b="1" dirty="0" smtClean="0">
                <a:latin typeface="Calibri" panose="020F0502020204030204" pitchFamily="34" charset="0"/>
                <a:hlinkClick r:id="rId5"/>
              </a:rPr>
              <a:t>Special Education Framework &amp; Implementation</a:t>
            </a:r>
            <a:endParaRPr lang="en-US" b="1" dirty="0" smtClean="0">
              <a:latin typeface="Calibri" panose="020F0502020204030204" pitchFamily="34" charset="0"/>
            </a:endParaRPr>
          </a:p>
          <a:p>
            <a:pPr marL="0" indent="0">
              <a:buNone/>
            </a:pPr>
            <a:endParaRPr lang="en-US" dirty="0">
              <a:latin typeface="Calibri" panose="020F0502020204030204" pitchFamily="34" charset="0"/>
            </a:endParaRPr>
          </a:p>
          <a:p>
            <a:endParaRPr lang="en-US"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3553210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13" name="Rectangle 12"/>
          <p:cNvSpPr/>
          <p:nvPr/>
        </p:nvSpPr>
        <p:spPr>
          <a:xfrm>
            <a:off x="1524000" y="1769352"/>
            <a:ext cx="6477000" cy="3416320"/>
          </a:xfrm>
          <a:prstGeom prst="rect">
            <a:avLst/>
          </a:prstGeom>
        </p:spPr>
        <p:txBody>
          <a:bodyPr wrap="square">
            <a:spAutoFit/>
          </a:bodyPr>
          <a:lstStyle/>
          <a:p>
            <a:pPr lvl="0" eaLnBrk="0" fontAlgn="base" hangingPunct="0">
              <a:spcBef>
                <a:spcPct val="0"/>
              </a:spcBef>
              <a:spcAft>
                <a:spcPct val="0"/>
              </a:spcAft>
            </a:pPr>
            <a:r>
              <a:rPr lang="en-US" altLang="en-US" b="1" dirty="0">
                <a:latin typeface="Open Sans" panose="020B0606030504020204" pitchFamily="34" charset="0"/>
                <a:ea typeface="Open Sans" panose="020B0606030504020204" pitchFamily="34" charset="0"/>
                <a:cs typeface="Open Sans" panose="020B0606030504020204" pitchFamily="34" charset="0"/>
              </a:rPr>
              <a:t>Tie Hodack</a:t>
            </a:r>
            <a:r>
              <a:rPr lang="en-US" altLang="en-US" dirty="0">
                <a:latin typeface="Open Sans" panose="020B0606030504020204" pitchFamily="34" charset="0"/>
                <a:ea typeface="Open Sans" panose="020B0606030504020204" pitchFamily="34" charset="0"/>
                <a:cs typeface="Open Sans" panose="020B0606030504020204" pitchFamily="34" charset="0"/>
              </a:rPr>
              <a:t>, Executive Director of Instructional Planning</a:t>
            </a:r>
          </a:p>
          <a:p>
            <a:pPr lvl="0" eaLnBrk="0" fontAlgn="base" hangingPunct="0">
              <a:spcBef>
                <a:spcPct val="0"/>
              </a:spcBef>
              <a:spcAft>
                <a:spcPct val="0"/>
              </a:spcAft>
            </a:pPr>
            <a:r>
              <a:rPr lang="en-US" altLang="en-US" dirty="0">
                <a:latin typeface="Open Sans" panose="020B0606030504020204" pitchFamily="34" charset="0"/>
                <a:ea typeface="Open Sans" panose="020B0606030504020204" pitchFamily="34" charset="0"/>
                <a:cs typeface="Open Sans" panose="020B0606030504020204" pitchFamily="34" charset="0"/>
              </a:rPr>
              <a:t>Division of Special Populations and Student Support</a:t>
            </a:r>
          </a:p>
          <a:p>
            <a:pPr lvl="0" eaLnBrk="0" fontAlgn="base" hangingPunct="0">
              <a:spcBef>
                <a:spcPct val="0"/>
              </a:spcBef>
              <a:spcAft>
                <a:spcPct val="0"/>
              </a:spcAft>
            </a:pPr>
            <a:r>
              <a:rPr lang="en-US" altLang="en-US" dirty="0">
                <a:latin typeface="Open Sans" panose="020B0606030504020204" pitchFamily="34" charset="0"/>
                <a:ea typeface="Open Sans" panose="020B0606030504020204" pitchFamily="34" charset="0"/>
                <a:cs typeface="Open Sans" panose="020B0606030504020204" pitchFamily="34" charset="0"/>
              </a:rPr>
              <a:t>Office of Special Populations</a:t>
            </a:r>
          </a:p>
          <a:p>
            <a:pPr lvl="0" eaLnBrk="0" fontAlgn="base" hangingPunct="0">
              <a:spcBef>
                <a:spcPct val="0"/>
              </a:spcBef>
              <a:spcAft>
                <a:spcPct val="0"/>
              </a:spcAft>
            </a:pPr>
            <a:r>
              <a:rPr lang="en-US" altLang="en-US" dirty="0">
                <a:latin typeface="Open Sans" panose="020B0606030504020204" pitchFamily="34" charset="0"/>
                <a:ea typeface="Open Sans" panose="020B0606030504020204" pitchFamily="34" charset="0"/>
                <a:cs typeface="Open Sans" panose="020B0606030504020204" pitchFamily="34" charset="0"/>
              </a:rPr>
              <a:t>Tennessee Department of Education</a:t>
            </a:r>
          </a:p>
          <a:p>
            <a:pPr lvl="0" eaLnBrk="0" fontAlgn="base" hangingPunct="0">
              <a:spcBef>
                <a:spcPct val="0"/>
              </a:spcBef>
              <a:spcAft>
                <a:spcPct val="0"/>
              </a:spcAft>
            </a:pPr>
            <a:r>
              <a:rPr lang="en-US" altLang="en-US"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rPr>
              <a:t>Tie.Hodack@tn.gov</a:t>
            </a:r>
            <a:r>
              <a:rPr lang="en-US" alt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p>
          <a:p>
            <a:pPr lvl="0" eaLnBrk="0" fontAlgn="base" hangingPunct="0">
              <a:spcBef>
                <a:spcPct val="0"/>
              </a:spcBef>
              <a:spcAft>
                <a:spcPct val="0"/>
              </a:spcAft>
            </a:pP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spcBef>
                <a:spcPct val="0"/>
              </a:spcBef>
              <a:spcAft>
                <a:spcPct val="0"/>
              </a:spcAft>
            </a:pP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spcBef>
                <a:spcPct val="0"/>
              </a:spcBef>
              <a:spcAft>
                <a:spcPct val="0"/>
              </a:spcAft>
            </a:pPr>
            <a:r>
              <a:rPr lang="en-US" altLang="en-US" b="1" dirty="0">
                <a:latin typeface="Open Sans" panose="020B0606030504020204" pitchFamily="34" charset="0"/>
                <a:ea typeface="Open Sans" panose="020B0606030504020204" pitchFamily="34" charset="0"/>
                <a:cs typeface="Open Sans" panose="020B0606030504020204" pitchFamily="34" charset="0"/>
              </a:rPr>
              <a:t>Susan Jones</a:t>
            </a:r>
            <a:r>
              <a:rPr lang="en-US" altLang="en-US" dirty="0">
                <a:latin typeface="Open Sans" panose="020B0606030504020204" pitchFamily="34" charset="0"/>
                <a:ea typeface="Open Sans" panose="020B0606030504020204" pitchFamily="34" charset="0"/>
                <a:cs typeface="Open Sans" panose="020B0606030504020204" pitchFamily="34" charset="0"/>
              </a:rPr>
              <a:t>, Director of Networks and Partnerships</a:t>
            </a:r>
          </a:p>
          <a:p>
            <a:pPr lvl="0" eaLnBrk="0" fontAlgn="base" hangingPunct="0">
              <a:spcBef>
                <a:spcPct val="0"/>
              </a:spcBef>
              <a:spcAft>
                <a:spcPct val="0"/>
              </a:spcAft>
            </a:pPr>
            <a:r>
              <a:rPr lang="en-US" altLang="en-US" dirty="0">
                <a:latin typeface="Open Sans" panose="020B0606030504020204" pitchFamily="34" charset="0"/>
                <a:ea typeface="Open Sans" panose="020B0606030504020204" pitchFamily="34" charset="0"/>
                <a:cs typeface="Open Sans" panose="020B0606030504020204" pitchFamily="34" charset="0"/>
              </a:rPr>
              <a:t>Division of Teachers and Leaders</a:t>
            </a:r>
          </a:p>
          <a:p>
            <a:pPr lvl="0" eaLnBrk="0" fontAlgn="base" hangingPunct="0">
              <a:spcBef>
                <a:spcPct val="0"/>
              </a:spcBef>
              <a:spcAft>
                <a:spcPct val="0"/>
              </a:spcAft>
            </a:pPr>
            <a:r>
              <a:rPr lang="en-US" altLang="en-US" dirty="0">
                <a:latin typeface="Open Sans" panose="020B0606030504020204" pitchFamily="34" charset="0"/>
                <a:ea typeface="Open Sans" panose="020B0606030504020204" pitchFamily="34" charset="0"/>
                <a:cs typeface="Open Sans" panose="020B0606030504020204" pitchFamily="34" charset="0"/>
              </a:rPr>
              <a:t>Office of Educator </a:t>
            </a:r>
            <a:r>
              <a:rPr lang="en-US" altLang="en-US" dirty="0" smtClean="0">
                <a:latin typeface="Open Sans" panose="020B0606030504020204" pitchFamily="34" charset="0"/>
                <a:ea typeface="Open Sans" panose="020B0606030504020204" pitchFamily="34" charset="0"/>
                <a:cs typeface="Open Sans" panose="020B0606030504020204" pitchFamily="34" charset="0"/>
              </a:rPr>
              <a:t>Licensure </a:t>
            </a:r>
            <a:r>
              <a:rPr lang="en-US" altLang="en-US" dirty="0">
                <a:latin typeface="Open Sans" panose="020B0606030504020204" pitchFamily="34" charset="0"/>
                <a:ea typeface="Open Sans" panose="020B0606030504020204" pitchFamily="34" charset="0"/>
                <a:cs typeface="Open Sans" panose="020B0606030504020204" pitchFamily="34" charset="0"/>
              </a:rPr>
              <a:t>and Preparation</a:t>
            </a:r>
          </a:p>
          <a:p>
            <a:pPr lvl="0" eaLnBrk="0" fontAlgn="base" hangingPunct="0">
              <a:spcBef>
                <a:spcPct val="0"/>
              </a:spcBef>
              <a:spcAft>
                <a:spcPct val="0"/>
              </a:spcAft>
            </a:pPr>
            <a:r>
              <a:rPr lang="en-US" altLang="en-US" dirty="0">
                <a:latin typeface="Open Sans" panose="020B0606030504020204" pitchFamily="34" charset="0"/>
                <a:ea typeface="Open Sans" panose="020B0606030504020204" pitchFamily="34" charset="0"/>
                <a:cs typeface="Open Sans" panose="020B0606030504020204" pitchFamily="34" charset="0"/>
              </a:rPr>
              <a:t>Tennessee Department of Education</a:t>
            </a:r>
          </a:p>
          <a:p>
            <a:pPr lvl="0" eaLnBrk="0" fontAlgn="base" hangingPunct="0">
              <a:spcBef>
                <a:spcPct val="0"/>
              </a:spcBef>
              <a:spcAft>
                <a:spcPct val="0"/>
              </a:spcAft>
            </a:pPr>
            <a:r>
              <a:rPr lang="en-US" altLang="en-US" dirty="0">
                <a:latin typeface="Open Sans" panose="020B0606030504020204" pitchFamily="34" charset="0"/>
                <a:ea typeface="Open Sans" panose="020B0606030504020204" pitchFamily="34" charset="0"/>
                <a:cs typeface="Open Sans" panose="020B0606030504020204" pitchFamily="34" charset="0"/>
                <a:hlinkClick r:id="rId4"/>
              </a:rPr>
              <a:t>Susan.Jones@tn.gov</a:t>
            </a:r>
            <a:r>
              <a:rPr lang="en-US" altLang="en-US"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57269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TDOE</a:t>
            </a:r>
            <a:endParaRPr lang="en-US" dirty="0"/>
          </a:p>
        </p:txBody>
      </p:sp>
      <p:pic>
        <p:nvPicPr>
          <p:cNvPr id="2" name="Content Placeholder 1" descr="Tennessee Department of Education Logo" title="Tennessee Department of Ed Logo"/>
          <p:cNvPicPr>
            <a:picLocks noGrp="1" noChangeAspect="1"/>
          </p:cNvPicPr>
          <p:nvPr>
            <p:ph idx="1"/>
          </p:nvPr>
        </p:nvPicPr>
        <p:blipFill>
          <a:blip r:embed="rId3">
            <a:extLst>
              <a:ext uri="{28A0092B-C50C-407E-A947-70E740481C1C}">
                <a14:useLocalDpi xmlns:a14="http://schemas.microsoft.com/office/drawing/2010/main" val="0"/>
              </a:ext>
            </a:extLst>
          </a:blip>
          <a:srcRect l="410" r="410"/>
          <a:stretch>
            <a:fillRect/>
          </a:stretch>
        </p:blipFill>
        <p:spPr>
          <a:xfrm>
            <a:off x="1905000" y="533400"/>
            <a:ext cx="5611456" cy="3086100"/>
          </a:xfrm>
        </p:spPr>
      </p:pic>
      <p:sp>
        <p:nvSpPr>
          <p:cNvPr id="6" name="Rectangle 5" descr="A blue rectangle" title="Blue rectangle "/>
          <p:cNvSpPr/>
          <p:nvPr/>
        </p:nvSpPr>
        <p:spPr>
          <a:xfrm>
            <a:off x="0" y="3200400"/>
            <a:ext cx="9144000" cy="25146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09600" y="35052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50800" dist="38100" dir="5400000" algn="t" rotWithShape="0">
                    <a:prstClr val="black">
                      <a:alpha val="40000"/>
                    </a:prst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50800" dist="38100" dir="5400000" algn="t" rotWithShape="0">
                  <a:prstClr val="black">
                    <a:alpha val="40000"/>
                  </a:prstClr>
                </a:outerShdw>
              </a:effectLst>
              <a:latin typeface="PermianSlabSerifTypeface"/>
              <a:cs typeface="PermianSlabSerifTypeface"/>
            </a:endParaRPr>
          </a:p>
        </p:txBody>
      </p:sp>
      <p:sp>
        <p:nvSpPr>
          <p:cNvPr id="8" name="Text Placeholder 2"/>
          <p:cNvSpPr txBox="1">
            <a:spLocks/>
          </p:cNvSpPr>
          <p:nvPr/>
        </p:nvSpPr>
        <p:spPr>
          <a:xfrm>
            <a:off x="-76200" y="5722434"/>
            <a:ext cx="9144000" cy="6350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tx2"/>
                </a:solidFill>
                <a:latin typeface="Open Sans"/>
                <a:cs typeface="Open Sans"/>
              </a:rPr>
              <a:t>Excellence | Optimism | Judgment | Courage | Teamwork</a:t>
            </a:r>
            <a:endParaRPr lang="en-US" sz="2400" b="1" dirty="0">
              <a:solidFill>
                <a:schemeClr val="tx2"/>
              </a:solidFill>
              <a:latin typeface="Open Sans"/>
              <a:cs typeface="Open Sans"/>
            </a:endParaRPr>
          </a:p>
        </p:txBody>
      </p:sp>
    </p:spTree>
    <p:extLst>
      <p:ext uri="{BB962C8B-B14F-4D97-AF65-F5344CB8AC3E}">
        <p14:creationId xmlns:p14="http://schemas.microsoft.com/office/powerpoint/2010/main" val="36776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3"/>
            <a:ext cx="7886700" cy="583018"/>
          </a:xfrm>
        </p:spPr>
        <p:txBody>
          <a:bodyPr/>
          <a:lstStyle/>
          <a:p>
            <a:r>
              <a:rPr lang="en-US" dirty="0" smtClean="0"/>
              <a:t>Our Priorities: Tennessee Succeeds </a:t>
            </a:r>
            <a:endParaRPr lang="en-US" dirty="0"/>
          </a:p>
        </p:txBody>
      </p:sp>
      <p:pic>
        <p:nvPicPr>
          <p:cNvPr id="4" name="Picture 3" descr="5 boxes, 4 of them are faded out and the one in the middle reads, &quot;All Means All: Providing individualized support and opportunities for all students with a focus on those who are furthest behind.&quot;" title="All Means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7772400" cy="5486400"/>
          </a:xfrm>
          <a:prstGeom prst="rect">
            <a:avLst/>
          </a:prstGeom>
        </p:spPr>
      </p:pic>
    </p:spTree>
    <p:extLst>
      <p:ext uri="{BB962C8B-B14F-4D97-AF65-F5344CB8AC3E}">
        <p14:creationId xmlns:p14="http://schemas.microsoft.com/office/powerpoint/2010/main" val="340524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lstStyle/>
          <a:p>
            <a:r>
              <a:rPr lang="en-US" dirty="0" smtClean="0"/>
              <a:t>RTI2 Guiding Principles</a:t>
            </a:r>
            <a:endParaRPr lang="en-US" dirty="0"/>
          </a:p>
        </p:txBody>
      </p:sp>
      <p:sp>
        <p:nvSpPr>
          <p:cNvPr id="3" name="TextBox 2"/>
          <p:cNvSpPr txBox="1"/>
          <p:nvPr/>
        </p:nvSpPr>
        <p:spPr>
          <a:xfrm>
            <a:off x="754584" y="302360"/>
            <a:ext cx="70866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RTI</a:t>
            </a:r>
            <a:r>
              <a:rPr lang="en-US" sz="3200" b="1"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Guiding Principles </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51607" y="1253222"/>
            <a:ext cx="3810793" cy="3554819"/>
          </a:xfrm>
          <a:prstGeom prst="rect">
            <a:avLst/>
          </a:prstGeom>
        </p:spPr>
        <p:txBody>
          <a:bodyPr wrap="square">
            <a:spAutoFit/>
          </a:bodyPr>
          <a:lstStyle/>
          <a:p>
            <a:pPr marL="346075" indent="-346075">
              <a:buClr>
                <a:schemeClr val="bg2"/>
              </a:buClr>
              <a:buFont typeface="+mj-lt"/>
              <a:buAutoNum type="arabicPeriod"/>
              <a:defRPr/>
            </a:pPr>
            <a:r>
              <a:rPr lang="en-US" sz="2500" b="1"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Leadership</a:t>
            </a:r>
          </a:p>
          <a:p>
            <a:pPr marL="346075" indent="-346075">
              <a:buClr>
                <a:schemeClr val="bg2"/>
              </a:buClr>
              <a:buFont typeface="+mj-lt"/>
              <a:buAutoNum type="arabicPeriod"/>
              <a:defRPr/>
            </a:pPr>
            <a:endParaRPr lang="en-US" sz="25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6075" indent="-346075">
              <a:buClr>
                <a:schemeClr val="bg2"/>
              </a:buClr>
              <a:buFont typeface="+mj-lt"/>
              <a:buAutoNum type="arabicPeriod"/>
              <a:defRPr/>
            </a:pPr>
            <a:endParaRPr lang="en-US" sz="25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6075" indent="-346075">
              <a:buClr>
                <a:schemeClr val="bg2"/>
              </a:buClr>
              <a:buFont typeface="+mj-lt"/>
              <a:buAutoNum type="arabicPeriod"/>
              <a:defRPr/>
            </a:pPr>
            <a:r>
              <a:rPr lang="en-US" sz="2500" b="1"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Culture </a:t>
            </a:r>
            <a:r>
              <a:rPr lang="en-US" sz="25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of </a:t>
            </a:r>
            <a:r>
              <a:rPr lang="en-US" sz="2500" b="1"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collaboration</a:t>
            </a:r>
          </a:p>
          <a:p>
            <a:pPr marL="346075" indent="-346075">
              <a:buClr>
                <a:schemeClr val="bg2"/>
              </a:buClr>
              <a:buFont typeface="+mj-lt"/>
              <a:buAutoNum type="arabicPeriod"/>
              <a:defRPr/>
            </a:pPr>
            <a:endParaRPr lang="en-US" sz="25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6075" indent="-346075">
              <a:buClr>
                <a:schemeClr val="bg2"/>
              </a:buClr>
              <a:buFont typeface="+mj-lt"/>
              <a:buAutoNum type="arabicPeriod"/>
              <a:defRPr/>
            </a:pPr>
            <a:endParaRPr lang="en-US" sz="2500" b="1"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6075" indent="-346075">
              <a:buClr>
                <a:schemeClr val="bg2"/>
              </a:buClr>
              <a:buFont typeface="+mj-lt"/>
              <a:buAutoNum type="arabicPeriod"/>
              <a:defRPr/>
            </a:pPr>
            <a:r>
              <a:rPr lang="en-US" sz="2500" b="1"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Prevention </a:t>
            </a:r>
            <a:r>
              <a:rPr lang="en-US" sz="25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and early </a:t>
            </a:r>
            <a:r>
              <a:rPr lang="en-US" sz="2500" b="1"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intervention</a:t>
            </a:r>
            <a:endParaRPr lang="en-US" sz="2500" dirty="0">
              <a:solidFill>
                <a:schemeClr val="bg2">
                  <a:lumMod val="10000"/>
                </a:schemeClr>
              </a:solidFill>
              <a:latin typeface="PermianSlabSerifTypeface" pitchFamily="50" charset="0"/>
              <a:ea typeface="Tahoma" panose="020B0604030504040204" pitchFamily="34" charset="0"/>
              <a:cs typeface="Tahoma" panose="020B0604030504040204" pitchFamily="34" charset="0"/>
            </a:endParaRPr>
          </a:p>
        </p:txBody>
      </p:sp>
      <p:pic>
        <p:nvPicPr>
          <p:cNvPr id="5" name="Content Placeholder 5" descr="A triange of Response to Instruction and Intervention showing that Tier 1 is all students, Tier 2 is some students, and Tier 3 is few students.&#10;&quot;Response to Instruction and Intervention&#10;Guiding Principles: Leadership, Culture of Collaboration, Prevention and Early Intervention&#10;Tier 1: All&#10;ALL students receive research-based, high-quality, general education instruction. In general, 80-85 percent of students will receive only Tier 1 Instruction.&#10;Tier 2: Some&#10;In ADDITION to Tier 1, extra help is provided to students who fall below the 25th percentile in basic math and reading skills. In general, 10-15 percent of students will receive Tier 2 interventions.&#10;Tier 3: Few&#10;In ADDITION to Tier 1, extra help is provided to students who have not made significant progress in Tier 2, are 1.5-2 grade levels behind, or are below the 10th percentile in basic math and reading skills. Tier 3 interventions are more explicit and more intensive than Tier 2 interventions. In general, only 3-5 percent of students will receive Tier 3 interventions." title="Response to Instruction and Intervention"/>
          <p:cNvPicPr>
            <a:picLocks noGrp="1" noChangeAspect="1"/>
          </p:cNvPicPr>
          <p:nvPr>
            <p:ph idx="1"/>
          </p:nvPr>
        </p:nvPicPr>
        <p:blipFill>
          <a:blip r:embed="rId3"/>
          <a:stretch>
            <a:fillRect/>
          </a:stretch>
        </p:blipFill>
        <p:spPr>
          <a:xfrm>
            <a:off x="4114800" y="1447800"/>
            <a:ext cx="4044337" cy="4526498"/>
          </a:xfrm>
        </p:spPr>
      </p:pic>
    </p:spTree>
    <p:extLst>
      <p:ext uri="{BB962C8B-B14F-4D97-AF65-F5344CB8AC3E}">
        <p14:creationId xmlns:p14="http://schemas.microsoft.com/office/powerpoint/2010/main" val="583667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RTI</a:t>
            </a:r>
            <a:r>
              <a:rPr lang="en-US" baseline="30000" dirty="0" smtClean="0"/>
              <a:t>2 </a:t>
            </a:r>
            <a:r>
              <a:rPr lang="en-US" dirty="0" smtClean="0"/>
              <a:t>Benefits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Timely interventions to meet </a:t>
            </a:r>
            <a:r>
              <a:rPr lang="en-US" dirty="0" smtClean="0"/>
              <a:t>student needs</a:t>
            </a:r>
            <a:endParaRPr lang="en-US" dirty="0"/>
          </a:p>
          <a:p>
            <a:pPr>
              <a:buFont typeface="Wingdings" panose="05000000000000000000" pitchFamily="2" charset="2"/>
              <a:buChar char="§"/>
            </a:pPr>
            <a:r>
              <a:rPr lang="en-US" dirty="0"/>
              <a:t>Individualized plan for each student</a:t>
            </a:r>
          </a:p>
          <a:p>
            <a:pPr>
              <a:buFont typeface="Wingdings" panose="05000000000000000000" pitchFamily="2" charset="2"/>
              <a:buChar char="§"/>
            </a:pPr>
            <a:r>
              <a:rPr lang="en-US" dirty="0"/>
              <a:t>Progress data to measure growth</a:t>
            </a:r>
          </a:p>
          <a:p>
            <a:pPr>
              <a:buFont typeface="Wingdings" panose="05000000000000000000" pitchFamily="2" charset="2"/>
              <a:buChar char="§"/>
            </a:pPr>
            <a:r>
              <a:rPr lang="en-US" dirty="0"/>
              <a:t>Closes achievement gaps</a:t>
            </a:r>
          </a:p>
          <a:p>
            <a:pPr>
              <a:buFont typeface="Wingdings" panose="05000000000000000000" pitchFamily="2" charset="2"/>
              <a:buChar char="§"/>
            </a:pPr>
            <a:r>
              <a:rPr lang="en-US" dirty="0"/>
              <a:t>Increases </a:t>
            </a:r>
            <a:r>
              <a:rPr lang="en-US" dirty="0" smtClean="0"/>
              <a:t>achievement</a:t>
            </a:r>
          </a:p>
          <a:p>
            <a:pPr>
              <a:buFont typeface="Wingdings" panose="05000000000000000000" pitchFamily="2" charset="2"/>
              <a:buChar char="§"/>
            </a:pPr>
            <a:r>
              <a:rPr lang="en-US" dirty="0" smtClean="0"/>
              <a:t>Stronger students</a:t>
            </a:r>
            <a:endParaRPr lang="en-US" b="1" dirty="0"/>
          </a:p>
          <a:p>
            <a:pPr marL="0" indent="0">
              <a:buNone/>
            </a:pPr>
            <a:endParaRPr lang="en-US" b="1" dirty="0" smtClean="0"/>
          </a:p>
          <a:p>
            <a:pPr>
              <a:buFont typeface="Symbol" panose="05050102010706020507" pitchFamily="18" charset="2"/>
              <a:buChar char=""/>
            </a:pPr>
            <a:r>
              <a:rPr lang="en-US" b="1" dirty="0" smtClean="0"/>
              <a:t>Better postsecondary outcomes &amp; opportunities</a:t>
            </a:r>
            <a:endParaRPr lang="en-US" b="1"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6</a:t>
            </a:fld>
            <a:endParaRPr lang="en-US" dirty="0"/>
          </a:p>
        </p:txBody>
      </p:sp>
    </p:spTree>
    <p:extLst>
      <p:ext uri="{BB962C8B-B14F-4D97-AF65-F5344CB8AC3E}">
        <p14:creationId xmlns:p14="http://schemas.microsoft.com/office/powerpoint/2010/main" val="151627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TDOE Support for RTI</a:t>
            </a:r>
            <a:r>
              <a:rPr lang="en-US" sz="3000" baseline="30000" dirty="0" smtClean="0"/>
              <a:t>2</a:t>
            </a:r>
            <a:r>
              <a:rPr lang="en-US" sz="3000" dirty="0" smtClean="0"/>
              <a:t> Implementation (Academic)</a:t>
            </a:r>
            <a:endParaRPr lang="en-US" sz="3000" dirty="0"/>
          </a:p>
        </p:txBody>
      </p:sp>
      <p:graphicFrame>
        <p:nvGraphicFramePr>
          <p:cNvPr id="4" name="Content Placeholder 3" descr="A table that shows examples of support for Tier 1 implementation and other exmaples of support for Tiers 2 and 3 as well." title="RTI2 Table"/>
          <p:cNvGraphicFramePr>
            <a:graphicFrameLocks noGrp="1"/>
          </p:cNvGraphicFramePr>
          <p:nvPr>
            <p:ph idx="1"/>
            <p:extLst>
              <p:ext uri="{D42A27DB-BD31-4B8C-83A1-F6EECF244321}">
                <p14:modId xmlns:p14="http://schemas.microsoft.com/office/powerpoint/2010/main" val="3564430906"/>
              </p:ext>
            </p:extLst>
          </p:nvPr>
        </p:nvGraphicFramePr>
        <p:xfrm>
          <a:off x="609600" y="1600200"/>
          <a:ext cx="7924800" cy="3855720"/>
        </p:xfrm>
        <a:graphic>
          <a:graphicData uri="http://schemas.openxmlformats.org/drawingml/2006/table">
            <a:tbl>
              <a:tblPr firstRow="1" bandRow="1">
                <a:tableStyleId>{5C22544A-7EE6-4342-B048-85BDC9FD1C3A}</a:tableStyleId>
              </a:tblPr>
              <a:tblGrid>
                <a:gridCol w="2921000"/>
                <a:gridCol w="5003800"/>
              </a:tblGrid>
              <a:tr h="409042">
                <a:tc>
                  <a:txBody>
                    <a:bodyPr/>
                    <a:lstStyle/>
                    <a:p>
                      <a:pPr algn="ctr"/>
                      <a:r>
                        <a:rPr lang="en-US" sz="2500" dirty="0" smtClean="0">
                          <a:latin typeface="Open Sans" panose="020B0606030504020204" pitchFamily="34" charset="0"/>
                          <a:ea typeface="Open Sans" panose="020B0606030504020204" pitchFamily="34" charset="0"/>
                          <a:cs typeface="Open Sans" panose="020B0606030504020204" pitchFamily="34" charset="0"/>
                        </a:rPr>
                        <a:t>Tier I</a:t>
                      </a:r>
                      <a:endParaRPr lang="en-US" sz="2500" dirty="0">
                        <a:latin typeface="Open Sans" panose="020B0606030504020204" pitchFamily="34" charset="0"/>
                        <a:ea typeface="Open Sans" panose="020B0606030504020204" pitchFamily="34" charset="0"/>
                        <a:cs typeface="Open Sans" panose="020B0606030504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500" dirty="0" smtClean="0">
                          <a:latin typeface="Open Sans" panose="020B0606030504020204" pitchFamily="34" charset="0"/>
                          <a:ea typeface="Open Sans" panose="020B0606030504020204" pitchFamily="34" charset="0"/>
                          <a:cs typeface="Open Sans" panose="020B0606030504020204" pitchFamily="34" charset="0"/>
                        </a:rPr>
                        <a:t>Tier II and</a:t>
                      </a:r>
                      <a:r>
                        <a:rPr lang="en-US" sz="2500" baseline="0" dirty="0">
                          <a:latin typeface="Open Sans" panose="020B0606030504020204" pitchFamily="34" charset="0"/>
                          <a:ea typeface="Open Sans" panose="020B0606030504020204" pitchFamily="34" charset="0"/>
                          <a:cs typeface="Open Sans" panose="020B0606030504020204" pitchFamily="34" charset="0"/>
                        </a:rPr>
                        <a:t> </a:t>
                      </a:r>
                      <a:r>
                        <a:rPr lang="en-US" sz="2500" dirty="0" smtClean="0">
                          <a:latin typeface="Open Sans" panose="020B0606030504020204" pitchFamily="34" charset="0"/>
                          <a:ea typeface="Open Sans" panose="020B0606030504020204" pitchFamily="34" charset="0"/>
                          <a:cs typeface="Open Sans" panose="020B0606030504020204" pitchFamily="34" charset="0"/>
                        </a:rPr>
                        <a:t>Tier III</a:t>
                      </a:r>
                      <a:endParaRPr lang="en-US" sz="25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solidFill>
                  </a:tcPr>
                </a:tc>
              </a:tr>
              <a:tr h="3350158">
                <a:tc>
                  <a:txBody>
                    <a:bodyPr/>
                    <a:lstStyle/>
                    <a:p>
                      <a:pPr marL="342900" indent="-342900">
                        <a:buClr>
                          <a:srgbClr val="FF0F00"/>
                        </a:buClr>
                        <a:buFont typeface="Wingdings" panose="05000000000000000000" pitchFamily="2" charset="2"/>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K–3 Yearlong Reading Course</a:t>
                      </a:r>
                    </a:p>
                    <a:p>
                      <a:pPr marL="342900" indent="-342900">
                        <a:buClr>
                          <a:srgbClr val="FF0F00"/>
                        </a:buClr>
                        <a:buFont typeface="Wingdings" panose="05000000000000000000" pitchFamily="2" charset="2"/>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Coaching Initiative</a:t>
                      </a:r>
                    </a:p>
                    <a:p>
                      <a:pPr marL="342900" indent="-342900">
                        <a:buClr>
                          <a:srgbClr val="FF0F00"/>
                        </a:buClr>
                        <a:buFont typeface="Wingdings" panose="05000000000000000000" pitchFamily="2" charset="2"/>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Tier I Tactical Team</a:t>
                      </a:r>
                    </a:p>
                    <a:p>
                      <a:pPr marL="342900" indent="-342900">
                        <a:buClr>
                          <a:srgbClr val="FF0F00"/>
                        </a:buClr>
                        <a:buFont typeface="Wingdings" panose="05000000000000000000" pitchFamily="2" charset="2"/>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Early Literacy Council</a:t>
                      </a:r>
                    </a:p>
                    <a:p>
                      <a:pPr marL="342900" indent="-342900">
                        <a:buClr>
                          <a:srgbClr val="FF0F00"/>
                        </a:buClr>
                        <a:buFont typeface="Wingdings" panose="05000000000000000000" pitchFamily="2" charset="2"/>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Read to be Ready</a:t>
                      </a:r>
                    </a:p>
                    <a:p>
                      <a:pPr marL="342900" indent="-342900">
                        <a:buClr>
                          <a:srgbClr val="FF0F00"/>
                        </a:buClr>
                        <a:buFont typeface="Wingdings" panose="05000000000000000000" pitchFamily="2" charset="2"/>
                        <a:buChar char="§"/>
                      </a:pPr>
                      <a:r>
                        <a:rPr lang="en-US" sz="2200" dirty="0" smtClean="0">
                          <a:latin typeface="Open Sans" panose="020B0606030504020204" pitchFamily="34" charset="0"/>
                          <a:ea typeface="Open Sans" panose="020B0606030504020204" pitchFamily="34" charset="0"/>
                          <a:cs typeface="Open Sans" panose="020B0606030504020204" pitchFamily="34" charset="0"/>
                        </a:rPr>
                        <a:t>Literacy Standards</a:t>
                      </a:r>
                      <a:r>
                        <a:rPr lang="en-US" sz="2200" baseline="0" dirty="0" smtClean="0">
                          <a:latin typeface="Open Sans" panose="020B0606030504020204" pitchFamily="34" charset="0"/>
                          <a:ea typeface="Open Sans" panose="020B0606030504020204" pitchFamily="34" charset="0"/>
                          <a:cs typeface="Open Sans" panose="020B0606030504020204" pitchFamily="34" charset="0"/>
                        </a:rPr>
                        <a:t> (EPP)</a:t>
                      </a:r>
                      <a:endParaRPr lang="en-US" sz="2200" dirty="0" smtClean="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457200" marR="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RTI</a:t>
                      </a:r>
                      <a:r>
                        <a:rPr lang="en-US" sz="2200" baseline="30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a:t>
                      </a: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research </a:t>
                      </a:r>
                    </a:p>
                    <a:p>
                      <a:pPr marL="457200" marR="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Technical assistance</a:t>
                      </a:r>
                    </a:p>
                    <a:p>
                      <a:pPr marL="457200" marR="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Early Warning System template</a:t>
                      </a:r>
                    </a:p>
                    <a:p>
                      <a:pPr marL="457200" marR="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CORE interventionists</a:t>
                      </a:r>
                    </a:p>
                    <a:p>
                      <a:pPr marL="457200" marR="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CORE support training </a:t>
                      </a:r>
                      <a:endParaRPr lang="en-US" sz="2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342900">
                        <a:buClr>
                          <a:srgbClr val="FF0000"/>
                        </a:buClr>
                        <a:buFont typeface="Wingdings" panose="05000000000000000000" pitchFamily="2" charset="2"/>
                        <a:buChar char="§"/>
                      </a:pP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Professional development </a:t>
                      </a:r>
                    </a:p>
                    <a:p>
                      <a:pPr marL="457200" indent="-342900">
                        <a:buClr>
                          <a:srgbClr val="FF0000"/>
                        </a:buClr>
                        <a:buFont typeface="Wingdings" panose="05000000000000000000" pitchFamily="2" charset="2"/>
                        <a:buChar char="§"/>
                      </a:pP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Interventionist guidance documents (TEAM) - revised</a:t>
                      </a:r>
                    </a:p>
                    <a:p>
                      <a:pPr marL="457200" indent="-342900">
                        <a:buClr>
                          <a:srgbClr val="FF0000"/>
                        </a:buClr>
                        <a:buFont typeface="Wingdings" panose="05000000000000000000" pitchFamily="2" charset="2"/>
                        <a:buChar char="§"/>
                      </a:pPr>
                      <a:r>
                        <a:rPr lang="en-US" sz="2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Evidence based interventions rubric (RFP)</a:t>
                      </a:r>
                    </a:p>
                    <a:p>
                      <a:pPr marL="285750" indent="-285750">
                        <a:buFont typeface="Arial" panose="020B0604020202020204" pitchFamily="34" charset="0"/>
                        <a:buChar char="•"/>
                      </a:pPr>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3018153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Continuum of Instructional Support</a:t>
            </a:r>
            <a:endParaRPr lang="en-US" b="1" dirty="0"/>
          </a:p>
        </p:txBody>
      </p:sp>
      <p:sp>
        <p:nvSpPr>
          <p:cNvPr id="6" name="Right Arrow 5" descr="Right arrow that says, &quot;Support becomes more specific and intense.&quot;" title="Right arrow"/>
          <p:cNvSpPr/>
          <p:nvPr/>
        </p:nvSpPr>
        <p:spPr>
          <a:xfrm>
            <a:off x="2314581" y="1371600"/>
            <a:ext cx="6333972" cy="750203"/>
          </a:xfrm>
          <a:prstGeom prst="rightArrow">
            <a:avLst/>
          </a:prstGeom>
          <a:gradFill flip="none" rotWithShape="1">
            <a:gsLst>
              <a:gs pos="0">
                <a:schemeClr val="tx2">
                  <a:lumMod val="20000"/>
                  <a:lumOff val="80000"/>
                </a:schemeClr>
              </a:gs>
              <a:gs pos="7700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Support becomes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more specific and intense</a:t>
            </a:r>
          </a:p>
        </p:txBody>
      </p:sp>
      <p:grpSp>
        <p:nvGrpSpPr>
          <p:cNvPr id="7" name="Group 6" descr="A diagram with Tier 1 Instruction leading to Tiers 2 and 3 intervention, which led to special education intervention." title="Support Continuum"/>
          <p:cNvGrpSpPr/>
          <p:nvPr/>
        </p:nvGrpSpPr>
        <p:grpSpPr>
          <a:xfrm>
            <a:off x="220834" y="2250683"/>
            <a:ext cx="8783241" cy="3398797"/>
            <a:chOff x="640332" y="2214746"/>
            <a:chExt cx="11093169" cy="4292655"/>
          </a:xfrm>
        </p:grpSpPr>
        <p:sp>
          <p:nvSpPr>
            <p:cNvPr id="8" name="Freeform 7"/>
            <p:cNvSpPr/>
            <p:nvPr/>
          </p:nvSpPr>
          <p:spPr>
            <a:xfrm>
              <a:off x="640332" y="2715412"/>
              <a:ext cx="2278583" cy="2367542"/>
            </a:xfrm>
            <a:custGeom>
              <a:avLst/>
              <a:gdLst>
                <a:gd name="connsiteX0" fmla="*/ 0 w 2080186"/>
                <a:gd name="connsiteY0" fmla="*/ 171572 h 1715718"/>
                <a:gd name="connsiteX1" fmla="*/ 171572 w 2080186"/>
                <a:gd name="connsiteY1" fmla="*/ 0 h 1715718"/>
                <a:gd name="connsiteX2" fmla="*/ 1908614 w 2080186"/>
                <a:gd name="connsiteY2" fmla="*/ 0 h 1715718"/>
                <a:gd name="connsiteX3" fmla="*/ 2080186 w 2080186"/>
                <a:gd name="connsiteY3" fmla="*/ 171572 h 1715718"/>
                <a:gd name="connsiteX4" fmla="*/ 2080186 w 2080186"/>
                <a:gd name="connsiteY4" fmla="*/ 1544146 h 1715718"/>
                <a:gd name="connsiteX5" fmla="*/ 1908614 w 2080186"/>
                <a:gd name="connsiteY5" fmla="*/ 1715718 h 1715718"/>
                <a:gd name="connsiteX6" fmla="*/ 171572 w 2080186"/>
                <a:gd name="connsiteY6" fmla="*/ 1715718 h 1715718"/>
                <a:gd name="connsiteX7" fmla="*/ 0 w 2080186"/>
                <a:gd name="connsiteY7" fmla="*/ 1544146 h 1715718"/>
                <a:gd name="connsiteX8" fmla="*/ 0 w 2080186"/>
                <a:gd name="connsiteY8" fmla="*/ 171572 h 17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186" h="1715718">
                  <a:moveTo>
                    <a:pt x="0" y="171572"/>
                  </a:moveTo>
                  <a:cubicBezTo>
                    <a:pt x="0" y="76815"/>
                    <a:pt x="76815" y="0"/>
                    <a:pt x="171572" y="0"/>
                  </a:cubicBezTo>
                  <a:lnTo>
                    <a:pt x="1908614" y="0"/>
                  </a:lnTo>
                  <a:cubicBezTo>
                    <a:pt x="2003371" y="0"/>
                    <a:pt x="2080186" y="76815"/>
                    <a:pt x="2080186" y="171572"/>
                  </a:cubicBezTo>
                  <a:lnTo>
                    <a:pt x="2080186" y="1544146"/>
                  </a:lnTo>
                  <a:cubicBezTo>
                    <a:pt x="2080186" y="1638903"/>
                    <a:pt x="2003371" y="1715718"/>
                    <a:pt x="1908614" y="1715718"/>
                  </a:cubicBezTo>
                  <a:lnTo>
                    <a:pt x="171572" y="1715718"/>
                  </a:lnTo>
                  <a:cubicBezTo>
                    <a:pt x="76815" y="1715718"/>
                    <a:pt x="0" y="1638903"/>
                    <a:pt x="0" y="1544146"/>
                  </a:cubicBezTo>
                  <a:lnTo>
                    <a:pt x="0" y="171572"/>
                  </a:lnTo>
                  <a:close/>
                </a:path>
              </a:pathLst>
            </a:cu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86" tIns="48186" rIns="48186" bIns="323927" numCol="1" spcCol="1270" anchor="t" anchorCtr="0">
              <a:noAutofit/>
            </a:bodyPr>
            <a:lstStyle/>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ALL students</a:t>
              </a:r>
            </a:p>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Core </a:t>
              </a:r>
              <a:r>
                <a:rPr lang="en-US" sz="1600" dirty="0" smtClean="0">
                  <a:latin typeface="Open Sans" panose="020B0606030504020204" pitchFamily="34" charset="0"/>
                  <a:ea typeface="Open Sans" panose="020B0606030504020204" pitchFamily="34" charset="0"/>
                  <a:cs typeface="Open Sans" panose="020B0606030504020204" pitchFamily="34" charset="0"/>
                </a:rPr>
                <a:t>instruction</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Differentiated to meet diverse needs</a:t>
              </a:r>
            </a:p>
          </p:txBody>
        </p:sp>
        <p:sp>
          <p:nvSpPr>
            <p:cNvPr id="9" name="Shape 8"/>
            <p:cNvSpPr/>
            <p:nvPr/>
          </p:nvSpPr>
          <p:spPr>
            <a:xfrm>
              <a:off x="1305688" y="3690577"/>
              <a:ext cx="2420057" cy="2420056"/>
            </a:xfrm>
            <a:prstGeom prst="leftCircularArrow">
              <a:avLst>
                <a:gd name="adj1" fmla="val 3671"/>
                <a:gd name="adj2" fmla="val 457399"/>
                <a:gd name="adj3" fmla="val 2232910"/>
                <a:gd name="adj4" fmla="val 9024489"/>
                <a:gd name="adj5" fmla="val 4283"/>
              </a:avLst>
            </a:prstGeom>
            <a:solidFill>
              <a:schemeClr val="tx2">
                <a:lumMod val="20000"/>
                <a:lumOff val="8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p:cNvSpPr/>
            <p:nvPr/>
          </p:nvSpPr>
          <p:spPr>
            <a:xfrm>
              <a:off x="1300993" y="4715301"/>
              <a:ext cx="1849054" cy="735308"/>
            </a:xfrm>
            <a:custGeom>
              <a:avLst/>
              <a:gdLst>
                <a:gd name="connsiteX0" fmla="*/ 0 w 1849054"/>
                <a:gd name="connsiteY0" fmla="*/ 73531 h 735308"/>
                <a:gd name="connsiteX1" fmla="*/ 73531 w 1849054"/>
                <a:gd name="connsiteY1" fmla="*/ 0 h 735308"/>
                <a:gd name="connsiteX2" fmla="*/ 1775523 w 1849054"/>
                <a:gd name="connsiteY2" fmla="*/ 0 h 735308"/>
                <a:gd name="connsiteX3" fmla="*/ 1849054 w 1849054"/>
                <a:gd name="connsiteY3" fmla="*/ 73531 h 735308"/>
                <a:gd name="connsiteX4" fmla="*/ 1849054 w 1849054"/>
                <a:gd name="connsiteY4" fmla="*/ 661777 h 735308"/>
                <a:gd name="connsiteX5" fmla="*/ 1775523 w 1849054"/>
                <a:gd name="connsiteY5" fmla="*/ 735308 h 735308"/>
                <a:gd name="connsiteX6" fmla="*/ 73531 w 1849054"/>
                <a:gd name="connsiteY6" fmla="*/ 735308 h 735308"/>
                <a:gd name="connsiteX7" fmla="*/ 0 w 1849054"/>
                <a:gd name="connsiteY7" fmla="*/ 661777 h 735308"/>
                <a:gd name="connsiteX8" fmla="*/ 0 w 1849054"/>
                <a:gd name="connsiteY8" fmla="*/ 73531 h 7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054" h="735308">
                  <a:moveTo>
                    <a:pt x="0" y="73531"/>
                  </a:moveTo>
                  <a:cubicBezTo>
                    <a:pt x="0" y="32921"/>
                    <a:pt x="32921" y="0"/>
                    <a:pt x="73531" y="0"/>
                  </a:cubicBezTo>
                  <a:lnTo>
                    <a:pt x="1775523" y="0"/>
                  </a:lnTo>
                  <a:cubicBezTo>
                    <a:pt x="1816133" y="0"/>
                    <a:pt x="1849054" y="32921"/>
                    <a:pt x="1849054" y="73531"/>
                  </a:cubicBezTo>
                  <a:lnTo>
                    <a:pt x="1849054" y="661777"/>
                  </a:lnTo>
                  <a:cubicBezTo>
                    <a:pt x="1849054" y="702387"/>
                    <a:pt x="1816133" y="735308"/>
                    <a:pt x="1775523" y="735308"/>
                  </a:cubicBezTo>
                  <a:lnTo>
                    <a:pt x="73531" y="735308"/>
                  </a:lnTo>
                  <a:cubicBezTo>
                    <a:pt x="32921" y="735308"/>
                    <a:pt x="0" y="702387"/>
                    <a:pt x="0" y="661777"/>
                  </a:cubicBezTo>
                  <a:lnTo>
                    <a:pt x="0" y="73531"/>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585" tIns="37107" rIns="47585" bIns="37107" numCol="1" spcCol="1270" anchor="ctr" anchorCtr="0">
              <a:noAutofit/>
            </a:bodyPr>
            <a:lstStyle/>
            <a:p>
              <a:pPr algn="ctr" defTabSz="733425">
                <a:lnSpc>
                  <a:spcPct val="90000"/>
                </a:lnSpc>
                <a:spcBef>
                  <a:spcPct val="0"/>
                </a:spcBef>
                <a:spcAft>
                  <a:spcPct val="35000"/>
                </a:spcAft>
              </a:pPr>
              <a:r>
                <a:rPr lang="en-US" sz="16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Tier I Instruction</a:t>
              </a:r>
            </a:p>
          </p:txBody>
        </p:sp>
        <p:sp>
          <p:nvSpPr>
            <p:cNvPr id="11" name="Freeform 10"/>
            <p:cNvSpPr/>
            <p:nvPr/>
          </p:nvSpPr>
          <p:spPr>
            <a:xfrm>
              <a:off x="3573136" y="3367235"/>
              <a:ext cx="2394535" cy="2367543"/>
            </a:xfrm>
            <a:custGeom>
              <a:avLst/>
              <a:gdLst>
                <a:gd name="connsiteX0" fmla="*/ 0 w 2080186"/>
                <a:gd name="connsiteY0" fmla="*/ 171572 h 1715718"/>
                <a:gd name="connsiteX1" fmla="*/ 171572 w 2080186"/>
                <a:gd name="connsiteY1" fmla="*/ 0 h 1715718"/>
                <a:gd name="connsiteX2" fmla="*/ 1908614 w 2080186"/>
                <a:gd name="connsiteY2" fmla="*/ 0 h 1715718"/>
                <a:gd name="connsiteX3" fmla="*/ 2080186 w 2080186"/>
                <a:gd name="connsiteY3" fmla="*/ 171572 h 1715718"/>
                <a:gd name="connsiteX4" fmla="*/ 2080186 w 2080186"/>
                <a:gd name="connsiteY4" fmla="*/ 1544146 h 1715718"/>
                <a:gd name="connsiteX5" fmla="*/ 1908614 w 2080186"/>
                <a:gd name="connsiteY5" fmla="*/ 1715718 h 1715718"/>
                <a:gd name="connsiteX6" fmla="*/ 171572 w 2080186"/>
                <a:gd name="connsiteY6" fmla="*/ 1715718 h 1715718"/>
                <a:gd name="connsiteX7" fmla="*/ 0 w 2080186"/>
                <a:gd name="connsiteY7" fmla="*/ 1544146 h 1715718"/>
                <a:gd name="connsiteX8" fmla="*/ 0 w 2080186"/>
                <a:gd name="connsiteY8" fmla="*/ 171572 h 17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186" h="1715718">
                  <a:moveTo>
                    <a:pt x="0" y="171572"/>
                  </a:moveTo>
                  <a:cubicBezTo>
                    <a:pt x="0" y="76815"/>
                    <a:pt x="76815" y="0"/>
                    <a:pt x="171572" y="0"/>
                  </a:cubicBezTo>
                  <a:lnTo>
                    <a:pt x="1908614" y="0"/>
                  </a:lnTo>
                  <a:cubicBezTo>
                    <a:pt x="2003371" y="0"/>
                    <a:pt x="2080186" y="76815"/>
                    <a:pt x="2080186" y="171572"/>
                  </a:cubicBezTo>
                  <a:lnTo>
                    <a:pt x="2080186" y="1544146"/>
                  </a:lnTo>
                  <a:cubicBezTo>
                    <a:pt x="2080186" y="1638903"/>
                    <a:pt x="2003371" y="1715718"/>
                    <a:pt x="1908614" y="1715718"/>
                  </a:cubicBezTo>
                  <a:lnTo>
                    <a:pt x="171572" y="1715718"/>
                  </a:lnTo>
                  <a:cubicBezTo>
                    <a:pt x="76815" y="1715718"/>
                    <a:pt x="0" y="1638903"/>
                    <a:pt x="0" y="1544146"/>
                  </a:cubicBezTo>
                  <a:lnTo>
                    <a:pt x="0" y="171572"/>
                  </a:lnTo>
                  <a:close/>
                </a:path>
              </a:pathLst>
            </a:cu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86" tIns="323927" rIns="48186" bIns="48186" numCol="1" spcCol="1270" anchor="t" anchorCtr="0">
              <a:noAutofit/>
            </a:bodyPr>
            <a:lstStyle/>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In addition to </a:t>
              </a:r>
              <a:r>
                <a:rPr lang="en-US" sz="1600" dirty="0" smtClean="0">
                  <a:latin typeface="Open Sans" panose="020B0606030504020204" pitchFamily="34" charset="0"/>
                  <a:ea typeface="Open Sans" panose="020B0606030504020204" pitchFamily="34" charset="0"/>
                  <a:cs typeface="Open Sans" panose="020B0606030504020204" pitchFamily="34" charset="0"/>
                </a:rPr>
                <a:t/>
              </a:r>
              <a:br>
                <a:rPr lang="en-US" sz="1600" dirty="0" smtClean="0">
                  <a:latin typeface="Open Sans" panose="020B0606030504020204" pitchFamily="34" charset="0"/>
                  <a:ea typeface="Open Sans" panose="020B0606030504020204" pitchFamily="34" charset="0"/>
                  <a:cs typeface="Open Sans" panose="020B0606030504020204" pitchFamily="34" charset="0"/>
                </a:rPr>
              </a:br>
              <a:r>
                <a:rPr lang="en-US" sz="1600" dirty="0" smtClean="0">
                  <a:latin typeface="Open Sans" panose="020B0606030504020204" pitchFamily="34" charset="0"/>
                  <a:ea typeface="Open Sans" panose="020B0606030504020204" pitchFamily="34" charset="0"/>
                  <a:cs typeface="Open Sans" panose="020B0606030504020204" pitchFamily="34" charset="0"/>
                </a:rPr>
                <a:t>Tier </a:t>
              </a:r>
              <a:r>
                <a:rPr lang="en-US" sz="1600" dirty="0">
                  <a:latin typeface="Open Sans" panose="020B0606030504020204" pitchFamily="34" charset="0"/>
                  <a:ea typeface="Open Sans" panose="020B0606030504020204" pitchFamily="34" charset="0"/>
                  <a:cs typeface="Open Sans" panose="020B0606030504020204" pitchFamily="34" charset="0"/>
                </a:rPr>
                <a:t>I</a:t>
              </a:r>
            </a:p>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Skills focused</a:t>
              </a:r>
            </a:p>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Targeted to student deficits</a:t>
              </a:r>
            </a:p>
          </p:txBody>
        </p:sp>
        <p:sp>
          <p:nvSpPr>
            <p:cNvPr id="12" name="Circular Arrow 11"/>
            <p:cNvSpPr/>
            <p:nvPr/>
          </p:nvSpPr>
          <p:spPr>
            <a:xfrm>
              <a:off x="4598740" y="2214746"/>
              <a:ext cx="2685859" cy="2685859"/>
            </a:xfrm>
            <a:prstGeom prst="circularArrow">
              <a:avLst>
                <a:gd name="adj1" fmla="val 3308"/>
                <a:gd name="adj2" fmla="val 408578"/>
                <a:gd name="adj3" fmla="val 19415911"/>
                <a:gd name="adj4" fmla="val 12575511"/>
                <a:gd name="adj5" fmla="val 3859"/>
              </a:avLst>
            </a:prstGeom>
            <a:solidFill>
              <a:schemeClr val="tx2">
                <a:lumMod val="40000"/>
                <a:lumOff val="6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r>
                <a:rPr lang="en-US" sz="1350" dirty="0"/>
                <a:t>v</a:t>
              </a:r>
            </a:p>
          </p:txBody>
        </p:sp>
        <p:sp>
          <p:nvSpPr>
            <p:cNvPr id="13" name="Freeform 12"/>
            <p:cNvSpPr/>
            <p:nvPr/>
          </p:nvSpPr>
          <p:spPr>
            <a:xfrm>
              <a:off x="3914307" y="2999581"/>
              <a:ext cx="1970148" cy="735308"/>
            </a:xfrm>
            <a:custGeom>
              <a:avLst/>
              <a:gdLst>
                <a:gd name="connsiteX0" fmla="*/ 0 w 1849054"/>
                <a:gd name="connsiteY0" fmla="*/ 73531 h 735308"/>
                <a:gd name="connsiteX1" fmla="*/ 73531 w 1849054"/>
                <a:gd name="connsiteY1" fmla="*/ 0 h 735308"/>
                <a:gd name="connsiteX2" fmla="*/ 1775523 w 1849054"/>
                <a:gd name="connsiteY2" fmla="*/ 0 h 735308"/>
                <a:gd name="connsiteX3" fmla="*/ 1849054 w 1849054"/>
                <a:gd name="connsiteY3" fmla="*/ 73531 h 735308"/>
                <a:gd name="connsiteX4" fmla="*/ 1849054 w 1849054"/>
                <a:gd name="connsiteY4" fmla="*/ 661777 h 735308"/>
                <a:gd name="connsiteX5" fmla="*/ 1775523 w 1849054"/>
                <a:gd name="connsiteY5" fmla="*/ 735308 h 735308"/>
                <a:gd name="connsiteX6" fmla="*/ 73531 w 1849054"/>
                <a:gd name="connsiteY6" fmla="*/ 735308 h 735308"/>
                <a:gd name="connsiteX7" fmla="*/ 0 w 1849054"/>
                <a:gd name="connsiteY7" fmla="*/ 661777 h 735308"/>
                <a:gd name="connsiteX8" fmla="*/ 0 w 1849054"/>
                <a:gd name="connsiteY8" fmla="*/ 73531 h 7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054" h="735308">
                  <a:moveTo>
                    <a:pt x="0" y="73531"/>
                  </a:moveTo>
                  <a:cubicBezTo>
                    <a:pt x="0" y="32921"/>
                    <a:pt x="32921" y="0"/>
                    <a:pt x="73531" y="0"/>
                  </a:cubicBezTo>
                  <a:lnTo>
                    <a:pt x="1775523" y="0"/>
                  </a:lnTo>
                  <a:cubicBezTo>
                    <a:pt x="1816133" y="0"/>
                    <a:pt x="1849054" y="32921"/>
                    <a:pt x="1849054" y="73531"/>
                  </a:cubicBezTo>
                  <a:lnTo>
                    <a:pt x="1849054" y="661777"/>
                  </a:lnTo>
                  <a:cubicBezTo>
                    <a:pt x="1849054" y="702387"/>
                    <a:pt x="1816133" y="735308"/>
                    <a:pt x="1775523" y="735308"/>
                  </a:cubicBezTo>
                  <a:lnTo>
                    <a:pt x="73531" y="735308"/>
                  </a:lnTo>
                  <a:cubicBezTo>
                    <a:pt x="32921" y="735308"/>
                    <a:pt x="0" y="702387"/>
                    <a:pt x="0" y="661777"/>
                  </a:cubicBezTo>
                  <a:lnTo>
                    <a:pt x="0" y="73531"/>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585" tIns="37107" rIns="47585" bIns="37107" numCol="1" spcCol="1270" anchor="ctr" anchorCtr="0">
              <a:noAutofit/>
            </a:bodyPr>
            <a:lstStyle/>
            <a:p>
              <a:pPr algn="ctr" defTabSz="733425">
                <a:lnSpc>
                  <a:spcPct val="90000"/>
                </a:lnSpc>
                <a:spcBef>
                  <a:spcPct val="0"/>
                </a:spcBef>
                <a:spcAft>
                  <a:spcPct val="35000"/>
                </a:spcAft>
              </a:pPr>
              <a:r>
                <a:rPr lang="en-US" sz="16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Tier II Intervention</a:t>
              </a:r>
            </a:p>
          </p:txBody>
        </p:sp>
        <p:sp>
          <p:nvSpPr>
            <p:cNvPr id="14" name="Freeform 13"/>
            <p:cNvSpPr/>
            <p:nvPr/>
          </p:nvSpPr>
          <p:spPr>
            <a:xfrm>
              <a:off x="6181469" y="2929832"/>
              <a:ext cx="2206261" cy="2367542"/>
            </a:xfrm>
            <a:custGeom>
              <a:avLst/>
              <a:gdLst>
                <a:gd name="connsiteX0" fmla="*/ 0 w 2080186"/>
                <a:gd name="connsiteY0" fmla="*/ 171572 h 1715718"/>
                <a:gd name="connsiteX1" fmla="*/ 171572 w 2080186"/>
                <a:gd name="connsiteY1" fmla="*/ 0 h 1715718"/>
                <a:gd name="connsiteX2" fmla="*/ 1908614 w 2080186"/>
                <a:gd name="connsiteY2" fmla="*/ 0 h 1715718"/>
                <a:gd name="connsiteX3" fmla="*/ 2080186 w 2080186"/>
                <a:gd name="connsiteY3" fmla="*/ 171572 h 1715718"/>
                <a:gd name="connsiteX4" fmla="*/ 2080186 w 2080186"/>
                <a:gd name="connsiteY4" fmla="*/ 1544146 h 1715718"/>
                <a:gd name="connsiteX5" fmla="*/ 1908614 w 2080186"/>
                <a:gd name="connsiteY5" fmla="*/ 1715718 h 1715718"/>
                <a:gd name="connsiteX6" fmla="*/ 171572 w 2080186"/>
                <a:gd name="connsiteY6" fmla="*/ 1715718 h 1715718"/>
                <a:gd name="connsiteX7" fmla="*/ 0 w 2080186"/>
                <a:gd name="connsiteY7" fmla="*/ 1544146 h 1715718"/>
                <a:gd name="connsiteX8" fmla="*/ 0 w 2080186"/>
                <a:gd name="connsiteY8" fmla="*/ 171572 h 17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186" h="1715718">
                  <a:moveTo>
                    <a:pt x="0" y="171572"/>
                  </a:moveTo>
                  <a:cubicBezTo>
                    <a:pt x="0" y="76815"/>
                    <a:pt x="76815" y="0"/>
                    <a:pt x="171572" y="0"/>
                  </a:cubicBezTo>
                  <a:lnTo>
                    <a:pt x="1908614" y="0"/>
                  </a:lnTo>
                  <a:cubicBezTo>
                    <a:pt x="2003371" y="0"/>
                    <a:pt x="2080186" y="76815"/>
                    <a:pt x="2080186" y="171572"/>
                  </a:cubicBezTo>
                  <a:lnTo>
                    <a:pt x="2080186" y="1544146"/>
                  </a:lnTo>
                  <a:cubicBezTo>
                    <a:pt x="2080186" y="1638903"/>
                    <a:pt x="2003371" y="1715718"/>
                    <a:pt x="1908614" y="1715718"/>
                  </a:cubicBezTo>
                  <a:lnTo>
                    <a:pt x="171572" y="1715718"/>
                  </a:lnTo>
                  <a:cubicBezTo>
                    <a:pt x="76815" y="1715718"/>
                    <a:pt x="0" y="1638903"/>
                    <a:pt x="0" y="1544146"/>
                  </a:cubicBezTo>
                  <a:lnTo>
                    <a:pt x="0" y="171572"/>
                  </a:lnTo>
                  <a:close/>
                </a:path>
              </a:pathLst>
            </a:custGeom>
            <a:noFill/>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86" tIns="48186" rIns="48186" bIns="323927" numCol="1" spcCol="1270" anchor="t" anchorCtr="0">
              <a:noAutofit/>
            </a:bodyPr>
            <a:lstStyle/>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In addition to Tier I</a:t>
              </a:r>
            </a:p>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Skills focused</a:t>
              </a:r>
            </a:p>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Intensive to meet specific student needs</a:t>
              </a:r>
            </a:p>
          </p:txBody>
        </p:sp>
        <p:sp>
          <p:nvSpPr>
            <p:cNvPr id="15" name="Shape 14"/>
            <p:cNvSpPr/>
            <p:nvPr/>
          </p:nvSpPr>
          <p:spPr>
            <a:xfrm>
              <a:off x="6809503" y="4087344"/>
              <a:ext cx="2420057" cy="2420057"/>
            </a:xfrm>
            <a:prstGeom prst="leftCircularArrow">
              <a:avLst>
                <a:gd name="adj1" fmla="val 3671"/>
                <a:gd name="adj2" fmla="val 457399"/>
                <a:gd name="adj3" fmla="val 2232910"/>
                <a:gd name="adj4" fmla="val 9024489"/>
                <a:gd name="adj5" fmla="val 4283"/>
              </a:avLst>
            </a:prstGeom>
            <a:solidFill>
              <a:schemeClr val="tx2">
                <a:lumMod val="60000"/>
                <a:lumOff val="4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Freeform 15"/>
            <p:cNvSpPr/>
            <p:nvPr/>
          </p:nvSpPr>
          <p:spPr>
            <a:xfrm>
              <a:off x="6710517" y="5096236"/>
              <a:ext cx="1974229" cy="735308"/>
            </a:xfrm>
            <a:custGeom>
              <a:avLst/>
              <a:gdLst>
                <a:gd name="connsiteX0" fmla="*/ 0 w 1849054"/>
                <a:gd name="connsiteY0" fmla="*/ 73531 h 735308"/>
                <a:gd name="connsiteX1" fmla="*/ 73531 w 1849054"/>
                <a:gd name="connsiteY1" fmla="*/ 0 h 735308"/>
                <a:gd name="connsiteX2" fmla="*/ 1775523 w 1849054"/>
                <a:gd name="connsiteY2" fmla="*/ 0 h 735308"/>
                <a:gd name="connsiteX3" fmla="*/ 1849054 w 1849054"/>
                <a:gd name="connsiteY3" fmla="*/ 73531 h 735308"/>
                <a:gd name="connsiteX4" fmla="*/ 1849054 w 1849054"/>
                <a:gd name="connsiteY4" fmla="*/ 661777 h 735308"/>
                <a:gd name="connsiteX5" fmla="*/ 1775523 w 1849054"/>
                <a:gd name="connsiteY5" fmla="*/ 735308 h 735308"/>
                <a:gd name="connsiteX6" fmla="*/ 73531 w 1849054"/>
                <a:gd name="connsiteY6" fmla="*/ 735308 h 735308"/>
                <a:gd name="connsiteX7" fmla="*/ 0 w 1849054"/>
                <a:gd name="connsiteY7" fmla="*/ 661777 h 735308"/>
                <a:gd name="connsiteX8" fmla="*/ 0 w 1849054"/>
                <a:gd name="connsiteY8" fmla="*/ 73531 h 7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054" h="735308">
                  <a:moveTo>
                    <a:pt x="0" y="73531"/>
                  </a:moveTo>
                  <a:cubicBezTo>
                    <a:pt x="0" y="32921"/>
                    <a:pt x="32921" y="0"/>
                    <a:pt x="73531" y="0"/>
                  </a:cubicBezTo>
                  <a:lnTo>
                    <a:pt x="1775523" y="0"/>
                  </a:lnTo>
                  <a:cubicBezTo>
                    <a:pt x="1816133" y="0"/>
                    <a:pt x="1849054" y="32921"/>
                    <a:pt x="1849054" y="73531"/>
                  </a:cubicBezTo>
                  <a:lnTo>
                    <a:pt x="1849054" y="661777"/>
                  </a:lnTo>
                  <a:cubicBezTo>
                    <a:pt x="1849054" y="702387"/>
                    <a:pt x="1816133" y="735308"/>
                    <a:pt x="1775523" y="735308"/>
                  </a:cubicBezTo>
                  <a:lnTo>
                    <a:pt x="73531" y="735308"/>
                  </a:lnTo>
                  <a:cubicBezTo>
                    <a:pt x="32921" y="735308"/>
                    <a:pt x="0" y="702387"/>
                    <a:pt x="0" y="661777"/>
                  </a:cubicBezTo>
                  <a:lnTo>
                    <a:pt x="0" y="73531"/>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585" tIns="37107" rIns="47585" bIns="37107" numCol="1" spcCol="1270" anchor="ctr" anchorCtr="0">
              <a:noAutofit/>
            </a:bodyPr>
            <a:lstStyle/>
            <a:p>
              <a:pPr algn="ctr" defTabSz="733425">
                <a:lnSpc>
                  <a:spcPct val="90000"/>
                </a:lnSpc>
                <a:spcBef>
                  <a:spcPct val="0"/>
                </a:spcBef>
                <a:spcAft>
                  <a:spcPct val="35000"/>
                </a:spcAft>
              </a:pPr>
              <a:r>
                <a:rPr lang="en-US" sz="16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Tier III Intervention</a:t>
              </a:r>
            </a:p>
          </p:txBody>
        </p:sp>
        <p:sp>
          <p:nvSpPr>
            <p:cNvPr id="17" name="Freeform 16"/>
            <p:cNvSpPr/>
            <p:nvPr/>
          </p:nvSpPr>
          <p:spPr>
            <a:xfrm>
              <a:off x="9041950" y="3367235"/>
              <a:ext cx="2691551" cy="2886872"/>
            </a:xfrm>
            <a:custGeom>
              <a:avLst/>
              <a:gdLst>
                <a:gd name="connsiteX0" fmla="*/ 0 w 2080186"/>
                <a:gd name="connsiteY0" fmla="*/ 171572 h 1715718"/>
                <a:gd name="connsiteX1" fmla="*/ 171572 w 2080186"/>
                <a:gd name="connsiteY1" fmla="*/ 0 h 1715718"/>
                <a:gd name="connsiteX2" fmla="*/ 1908614 w 2080186"/>
                <a:gd name="connsiteY2" fmla="*/ 0 h 1715718"/>
                <a:gd name="connsiteX3" fmla="*/ 2080186 w 2080186"/>
                <a:gd name="connsiteY3" fmla="*/ 171572 h 1715718"/>
                <a:gd name="connsiteX4" fmla="*/ 2080186 w 2080186"/>
                <a:gd name="connsiteY4" fmla="*/ 1544146 h 1715718"/>
                <a:gd name="connsiteX5" fmla="*/ 1908614 w 2080186"/>
                <a:gd name="connsiteY5" fmla="*/ 1715718 h 1715718"/>
                <a:gd name="connsiteX6" fmla="*/ 171572 w 2080186"/>
                <a:gd name="connsiteY6" fmla="*/ 1715718 h 1715718"/>
                <a:gd name="connsiteX7" fmla="*/ 0 w 2080186"/>
                <a:gd name="connsiteY7" fmla="*/ 1544146 h 1715718"/>
                <a:gd name="connsiteX8" fmla="*/ 0 w 2080186"/>
                <a:gd name="connsiteY8" fmla="*/ 171572 h 17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186" h="1715718">
                  <a:moveTo>
                    <a:pt x="0" y="171572"/>
                  </a:moveTo>
                  <a:cubicBezTo>
                    <a:pt x="0" y="76815"/>
                    <a:pt x="76815" y="0"/>
                    <a:pt x="171572" y="0"/>
                  </a:cubicBezTo>
                  <a:lnTo>
                    <a:pt x="1908614" y="0"/>
                  </a:lnTo>
                  <a:cubicBezTo>
                    <a:pt x="2003371" y="0"/>
                    <a:pt x="2080186" y="76815"/>
                    <a:pt x="2080186" y="171572"/>
                  </a:cubicBezTo>
                  <a:lnTo>
                    <a:pt x="2080186" y="1544146"/>
                  </a:lnTo>
                  <a:cubicBezTo>
                    <a:pt x="2080186" y="1638903"/>
                    <a:pt x="2003371" y="1715718"/>
                    <a:pt x="1908614" y="1715718"/>
                  </a:cubicBezTo>
                  <a:lnTo>
                    <a:pt x="171572" y="1715718"/>
                  </a:lnTo>
                  <a:cubicBezTo>
                    <a:pt x="76815" y="1715718"/>
                    <a:pt x="0" y="1638903"/>
                    <a:pt x="0" y="1544146"/>
                  </a:cubicBezTo>
                  <a:lnTo>
                    <a:pt x="0" y="171572"/>
                  </a:lnTo>
                  <a:close/>
                </a:path>
              </a:pathLst>
            </a:cu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86" tIns="323927" rIns="48186" bIns="48186" numCol="1" spcCol="1270" anchor="t" anchorCtr="0">
              <a:noAutofit/>
            </a:bodyPr>
            <a:lstStyle/>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In addition to Tier I </a:t>
              </a:r>
            </a:p>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Most Intensive support to meet individualized student needs</a:t>
              </a:r>
            </a:p>
            <a:p>
              <a:pPr marL="85725" lvl="1" indent="-85725" defTabSz="433388">
                <a:lnSpc>
                  <a:spcPct val="90000"/>
                </a:lnSpc>
                <a:spcBef>
                  <a:spcPct val="0"/>
                </a:spcBef>
                <a:spcAft>
                  <a:spcPct val="15000"/>
                </a:spcAft>
                <a:buChar char="••"/>
              </a:pPr>
              <a:r>
                <a:rPr lang="en-US" sz="1600" dirty="0">
                  <a:latin typeface="Open Sans" panose="020B0606030504020204" pitchFamily="34" charset="0"/>
                  <a:ea typeface="Open Sans" panose="020B0606030504020204" pitchFamily="34" charset="0"/>
                  <a:cs typeface="Open Sans" panose="020B0606030504020204" pitchFamily="34" charset="0"/>
                </a:rPr>
                <a:t>Highest frequency of monitoring</a:t>
              </a:r>
            </a:p>
          </p:txBody>
        </p:sp>
        <p:sp>
          <p:nvSpPr>
            <p:cNvPr id="18" name="Freeform 17"/>
            <p:cNvSpPr/>
            <p:nvPr/>
          </p:nvSpPr>
          <p:spPr>
            <a:xfrm>
              <a:off x="9555316" y="2377505"/>
              <a:ext cx="2059953" cy="1113928"/>
            </a:xfrm>
            <a:custGeom>
              <a:avLst/>
              <a:gdLst>
                <a:gd name="connsiteX0" fmla="*/ 0 w 1849054"/>
                <a:gd name="connsiteY0" fmla="*/ 73531 h 735308"/>
                <a:gd name="connsiteX1" fmla="*/ 73531 w 1849054"/>
                <a:gd name="connsiteY1" fmla="*/ 0 h 735308"/>
                <a:gd name="connsiteX2" fmla="*/ 1775523 w 1849054"/>
                <a:gd name="connsiteY2" fmla="*/ 0 h 735308"/>
                <a:gd name="connsiteX3" fmla="*/ 1849054 w 1849054"/>
                <a:gd name="connsiteY3" fmla="*/ 73531 h 735308"/>
                <a:gd name="connsiteX4" fmla="*/ 1849054 w 1849054"/>
                <a:gd name="connsiteY4" fmla="*/ 661777 h 735308"/>
                <a:gd name="connsiteX5" fmla="*/ 1775523 w 1849054"/>
                <a:gd name="connsiteY5" fmla="*/ 735308 h 735308"/>
                <a:gd name="connsiteX6" fmla="*/ 73531 w 1849054"/>
                <a:gd name="connsiteY6" fmla="*/ 735308 h 735308"/>
                <a:gd name="connsiteX7" fmla="*/ 0 w 1849054"/>
                <a:gd name="connsiteY7" fmla="*/ 661777 h 735308"/>
                <a:gd name="connsiteX8" fmla="*/ 0 w 1849054"/>
                <a:gd name="connsiteY8" fmla="*/ 73531 h 7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054" h="735308">
                  <a:moveTo>
                    <a:pt x="0" y="73531"/>
                  </a:moveTo>
                  <a:cubicBezTo>
                    <a:pt x="0" y="32921"/>
                    <a:pt x="32921" y="0"/>
                    <a:pt x="73531" y="0"/>
                  </a:cubicBezTo>
                  <a:lnTo>
                    <a:pt x="1775523" y="0"/>
                  </a:lnTo>
                  <a:cubicBezTo>
                    <a:pt x="1816133" y="0"/>
                    <a:pt x="1849054" y="32921"/>
                    <a:pt x="1849054" y="73531"/>
                  </a:cubicBezTo>
                  <a:lnTo>
                    <a:pt x="1849054" y="661777"/>
                  </a:lnTo>
                  <a:cubicBezTo>
                    <a:pt x="1849054" y="702387"/>
                    <a:pt x="1816133" y="735308"/>
                    <a:pt x="1775523" y="735308"/>
                  </a:cubicBezTo>
                  <a:lnTo>
                    <a:pt x="73531" y="735308"/>
                  </a:lnTo>
                  <a:cubicBezTo>
                    <a:pt x="32921" y="735308"/>
                    <a:pt x="0" y="702387"/>
                    <a:pt x="0" y="661777"/>
                  </a:cubicBezTo>
                  <a:lnTo>
                    <a:pt x="0" y="73531"/>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585" tIns="37107" rIns="47585" bIns="37107" numCol="1" spcCol="1270" anchor="ctr" anchorCtr="0">
              <a:noAutofit/>
            </a:bodyPr>
            <a:lstStyle/>
            <a:p>
              <a:pPr algn="ctr" defTabSz="733425">
                <a:lnSpc>
                  <a:spcPct val="90000"/>
                </a:lnSpc>
                <a:spcBef>
                  <a:spcPct val="0"/>
                </a:spcBef>
                <a:spcAft>
                  <a:spcPct val="35000"/>
                </a:spcAft>
              </a:pPr>
              <a:r>
                <a:rPr lang="en-US" sz="1650" b="1"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 Education</a:t>
              </a:r>
              <a:br>
                <a:rPr lang="en-US" sz="165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5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Intervention</a:t>
              </a:r>
            </a:p>
          </p:txBody>
        </p:sp>
      </p:grpSp>
      <p:sp>
        <p:nvSpPr>
          <p:cNvPr id="21" name="Right Arrow 20" descr="Arrow that says, &quot;Previous approach: Learning difficulty= Special Education" title="Arrow"/>
          <p:cNvSpPr/>
          <p:nvPr/>
        </p:nvSpPr>
        <p:spPr>
          <a:xfrm>
            <a:off x="1674441" y="2962175"/>
            <a:ext cx="5867399" cy="164955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Previous approach:  </a:t>
            </a:r>
            <a:b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Learning difficulty =  Special Education </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822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501"/>
            <a:ext cx="8839200" cy="825500"/>
          </a:xfrm>
        </p:spPr>
        <p:txBody>
          <a:bodyPr/>
          <a:lstStyle/>
          <a:p>
            <a:pPr algn="ctr"/>
            <a:r>
              <a:rPr lang="en-US" sz="2800" dirty="0" smtClean="0">
                <a:effectLst/>
              </a:rPr>
              <a:t>Specialized Instruction – </a:t>
            </a:r>
            <a:br>
              <a:rPr lang="en-US" sz="2800" dirty="0" smtClean="0">
                <a:effectLst/>
              </a:rPr>
            </a:br>
            <a:r>
              <a:rPr lang="en-US" sz="2800" dirty="0" smtClean="0">
                <a:effectLst/>
              </a:rPr>
              <a:t>Most </a:t>
            </a:r>
            <a:r>
              <a:rPr lang="en-US" sz="2800" dirty="0">
                <a:effectLst/>
              </a:rPr>
              <a:t>Intensive Intervention</a:t>
            </a:r>
            <a:endParaRPr lang="en-US" sz="2800" dirty="0"/>
          </a:p>
        </p:txBody>
      </p:sp>
      <p:graphicFrame>
        <p:nvGraphicFramePr>
          <p:cNvPr id="5" name="Content Placeholder 3" descr="A diagram with apples representing different levels of intervention, connected by dots. The levels in ascending order are, Core Instruction Plus Tier 2 (30 minutes daily), Core Instruction Plus Tier 3 (45-60 minutes daily), and Core Instruction Plus Special Ed Intervention (more intensive than general education interventions)." title="Intensive Intervention Diagram"/>
          <p:cNvGraphicFramePr>
            <a:graphicFrameLocks noGrp="1"/>
          </p:cNvGraphicFramePr>
          <p:nvPr>
            <p:ph idx="1"/>
            <p:extLst>
              <p:ext uri="{D42A27DB-BD31-4B8C-83A1-F6EECF244321}">
                <p14:modId xmlns:p14="http://schemas.microsoft.com/office/powerpoint/2010/main" val="3529884864"/>
              </p:ext>
            </p:extLst>
          </p:nvPr>
        </p:nvGraphicFramePr>
        <p:xfrm>
          <a:off x="171450" y="1295400"/>
          <a:ext cx="8820150" cy="482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882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1907</TotalTime>
  <Words>1354</Words>
  <Application>Microsoft Office PowerPoint</Application>
  <PresentationFormat>On-screen Show (4:3)</PresentationFormat>
  <Paragraphs>289</Paragraphs>
  <Slides>33</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Courier New</vt:lpstr>
      <vt:lpstr>Open Sans</vt:lpstr>
      <vt:lpstr>PermianSlabSerifTypeface</vt:lpstr>
      <vt:lpstr>Symbol</vt:lpstr>
      <vt:lpstr>Tahoma</vt:lpstr>
      <vt:lpstr>Times New Roman</vt:lpstr>
      <vt:lpstr>Wingdings</vt:lpstr>
      <vt:lpstr>PowerPoint B</vt:lpstr>
      <vt:lpstr>TDOE Template - Editing</vt:lpstr>
      <vt:lpstr> Multi-Tiered Systems of Support  Response to Instruction and Intervention (RTI²)  June 2016</vt:lpstr>
      <vt:lpstr>TDOE Mission</vt:lpstr>
      <vt:lpstr>To Think About…</vt:lpstr>
      <vt:lpstr>Our Priorities: Tennessee Succeeds </vt:lpstr>
      <vt:lpstr>RTI2 Guiding Principles</vt:lpstr>
      <vt:lpstr>RTI2 Benefits</vt:lpstr>
      <vt:lpstr>TDOE Support for RTI2 Implementation (Academic)</vt:lpstr>
      <vt:lpstr>Continuum of Instructional Support</vt:lpstr>
      <vt:lpstr>Specialized Instruction –  Most Intensive Intervention</vt:lpstr>
      <vt:lpstr>TN Landscape for SWDs </vt:lpstr>
      <vt:lpstr>Scheduling SWDs for Instruction &amp; Intervention</vt:lpstr>
      <vt:lpstr>Comparing SWDs achievement data  to ALL students</vt:lpstr>
      <vt:lpstr>Tier II, Tier III or Sped Intervention: Core Instruction Plus A Skill Specific Intervention</vt:lpstr>
      <vt:lpstr>Special Education Framework</vt:lpstr>
      <vt:lpstr>TDOE Support for the Special Education Framework</vt:lpstr>
      <vt:lpstr>State Systemic Improvement Plan (SSIP)</vt:lpstr>
      <vt:lpstr>Focus on Instruction and Intervention</vt:lpstr>
      <vt:lpstr>Outreach </vt:lpstr>
      <vt:lpstr>To Consider…</vt:lpstr>
      <vt:lpstr>A Shared Vision  for Educator Preparation in Tennessee</vt:lpstr>
      <vt:lpstr>Improving Educator Preparation in Tennessee  </vt:lpstr>
      <vt:lpstr>Improving Educator Preparation in Tennessee Part 2  </vt:lpstr>
      <vt:lpstr>Educator Preparation Policy </vt:lpstr>
      <vt:lpstr>EPP Approval</vt:lpstr>
      <vt:lpstr>Annual Reports</vt:lpstr>
      <vt:lpstr>Report Card</vt:lpstr>
      <vt:lpstr>Network to Transform Educator Preparation</vt:lpstr>
      <vt:lpstr>Setting Students Up for Success</vt:lpstr>
      <vt:lpstr>Equity Plan</vt:lpstr>
      <vt:lpstr>Resources:</vt:lpstr>
      <vt:lpstr>Resources Part 2:</vt:lpstr>
      <vt:lpstr>Contact Information</vt:lpstr>
      <vt:lpstr>TDOE</vt:lpstr>
    </vt:vector>
  </TitlesOfParts>
  <Company>State of Tennessee: Finance &amp;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Luke Markley</cp:lastModifiedBy>
  <cp:revision>106</cp:revision>
  <cp:lastPrinted>2016-05-25T14:33:23Z</cp:lastPrinted>
  <dcterms:created xsi:type="dcterms:W3CDTF">2015-04-23T14:06:28Z</dcterms:created>
  <dcterms:modified xsi:type="dcterms:W3CDTF">2016-07-19T14:22:45Z</dcterms:modified>
</cp:coreProperties>
</file>