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56" r:id="rId2"/>
    <p:sldMasterId id="2147483676" r:id="rId3"/>
  </p:sldMasterIdLst>
  <p:notesMasterIdLst>
    <p:notesMasterId r:id="rId21"/>
  </p:notesMasterIdLst>
  <p:sldIdLst>
    <p:sldId id="261" r:id="rId4"/>
    <p:sldId id="279" r:id="rId5"/>
    <p:sldId id="263" r:id="rId6"/>
    <p:sldId id="28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81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003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7053E1-6D39-4830-AA9E-F9E80A298F7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DF99FB-0F25-46E7-A863-24031ED95412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Collaborative Curriculum Enhancement</a:t>
          </a:r>
          <a:endParaRPr lang="en-US" dirty="0"/>
        </a:p>
      </dgm:t>
    </dgm:pt>
    <dgm:pt modelId="{50974EBB-2C1C-4815-B46A-3838CC90F67B}" type="parTrans" cxnId="{C4105C3C-C85F-4A56-8291-A4F62B652C3D}">
      <dgm:prSet/>
      <dgm:spPr/>
      <dgm:t>
        <a:bodyPr/>
        <a:lstStyle/>
        <a:p>
          <a:endParaRPr lang="en-US"/>
        </a:p>
      </dgm:t>
    </dgm:pt>
    <dgm:pt modelId="{B60B557A-FD71-4789-96C1-F427EC1E702B}" type="sibTrans" cxnId="{C4105C3C-C85F-4A56-8291-A4F62B652C3D}">
      <dgm:prSet/>
      <dgm:spPr/>
      <dgm:t>
        <a:bodyPr/>
        <a:lstStyle/>
        <a:p>
          <a:endParaRPr lang="en-US"/>
        </a:p>
      </dgm:t>
    </dgm:pt>
    <dgm:pt modelId="{418355F4-DDDC-43AB-8D5A-B709D82267B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Focus on internal priorities, not external requirements</a:t>
          </a:r>
          <a:endParaRPr lang="en-US" dirty="0"/>
        </a:p>
      </dgm:t>
    </dgm:pt>
    <dgm:pt modelId="{7489332A-BDFC-4B68-A1C0-52E1DE300735}" type="parTrans" cxnId="{73D4ACEB-F901-4832-A56B-72D2A7D41AE3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14E28670-F637-44EA-97B2-20CAE2D61F9A}" type="sibTrans" cxnId="{73D4ACEB-F901-4832-A56B-72D2A7D41AE3}">
      <dgm:prSet/>
      <dgm:spPr/>
      <dgm:t>
        <a:bodyPr/>
        <a:lstStyle/>
        <a:p>
          <a:endParaRPr lang="en-US"/>
        </a:p>
      </dgm:t>
    </dgm:pt>
    <dgm:pt modelId="{43740271-D904-4F51-9ECA-DDC031ABAA13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Develop a faculty learning community (FLC)</a:t>
          </a:r>
          <a:endParaRPr lang="en-US" dirty="0"/>
        </a:p>
      </dgm:t>
    </dgm:pt>
    <dgm:pt modelId="{422A3A71-BC24-415F-8569-944DD4E7AD96}" type="parTrans" cxnId="{872682E6-A51D-4EE5-B980-0C8601BCEAEF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5EF222D0-8E10-404D-8164-BDC5564A781A}" type="sibTrans" cxnId="{872682E6-A51D-4EE5-B980-0C8601BCEAEF}">
      <dgm:prSet/>
      <dgm:spPr/>
      <dgm:t>
        <a:bodyPr/>
        <a:lstStyle/>
        <a:p>
          <a:endParaRPr lang="en-US"/>
        </a:p>
      </dgm:t>
    </dgm:pt>
    <dgm:pt modelId="{B3100A52-B37D-4210-99A2-FCACE18AC74C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Mediate the learning process, and provide on-going support</a:t>
          </a:r>
          <a:endParaRPr lang="en-US" dirty="0"/>
        </a:p>
      </dgm:t>
    </dgm:pt>
    <dgm:pt modelId="{910321C7-3FD3-423C-88EA-7F3F22458BEE}" type="parTrans" cxnId="{D552C629-9AF5-4B93-A4A4-890CDE1042EF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C6818DF4-474D-4B32-B784-F0D078185BB6}" type="sibTrans" cxnId="{D552C629-9AF5-4B93-A4A4-890CDE1042EF}">
      <dgm:prSet/>
      <dgm:spPr/>
      <dgm:t>
        <a:bodyPr/>
        <a:lstStyle/>
        <a:p>
          <a:endParaRPr lang="en-US"/>
        </a:p>
      </dgm:t>
    </dgm:pt>
    <dgm:pt modelId="{660788FC-4853-4C08-AD70-4C9F3D0BB9D5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Celebrate and recognize the work of the group</a:t>
          </a:r>
          <a:endParaRPr lang="en-US" dirty="0"/>
        </a:p>
      </dgm:t>
    </dgm:pt>
    <dgm:pt modelId="{8C0E257A-06E3-4B14-91D1-38E839152A24}" type="parTrans" cxnId="{0510318D-33A0-429C-98DB-1764CFEF2944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17EB1E90-AF56-40A0-8F9A-F06A40456DEA}" type="sibTrans" cxnId="{0510318D-33A0-429C-98DB-1764CFEF2944}">
      <dgm:prSet/>
      <dgm:spPr/>
      <dgm:t>
        <a:bodyPr/>
        <a:lstStyle/>
        <a:p>
          <a:endParaRPr lang="en-US"/>
        </a:p>
      </dgm:t>
    </dgm:pt>
    <dgm:pt modelId="{ECE45805-93F5-4212-B28D-6FDDC212B827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Adopt a conceptual  framework for the work to promote coherence</a:t>
          </a:r>
          <a:endParaRPr lang="en-US" dirty="0"/>
        </a:p>
      </dgm:t>
    </dgm:pt>
    <dgm:pt modelId="{3D3F5EC1-0E32-45AC-BF68-0535608BBACD}" type="parTrans" cxnId="{FB60995B-EA61-4644-A6B8-37E79EDBDCCF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B9FC7A1E-ACF0-4023-99EC-2FD4745E4E4F}" type="sibTrans" cxnId="{FB60995B-EA61-4644-A6B8-37E79EDBDCCF}">
      <dgm:prSet/>
      <dgm:spPr/>
      <dgm:t>
        <a:bodyPr/>
        <a:lstStyle/>
        <a:p>
          <a:endParaRPr lang="en-US"/>
        </a:p>
      </dgm:t>
    </dgm:pt>
    <dgm:pt modelId="{855B20CD-0877-460F-BCEB-1293216ED225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Introduce and model the “critical friend” approach</a:t>
          </a:r>
          <a:endParaRPr lang="en-US" dirty="0"/>
        </a:p>
      </dgm:t>
    </dgm:pt>
    <dgm:pt modelId="{5EC708C2-ADB9-48F3-91A0-930825B6F111}" type="parTrans" cxnId="{A374392E-A7AB-4ADE-99F0-1F2C228E237E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14658583-6101-431B-BAF8-0C8791837DA1}" type="sibTrans" cxnId="{A374392E-A7AB-4ADE-99F0-1F2C228E237E}">
      <dgm:prSet/>
      <dgm:spPr/>
      <dgm:t>
        <a:bodyPr/>
        <a:lstStyle/>
        <a:p>
          <a:endParaRPr lang="en-US"/>
        </a:p>
      </dgm:t>
    </dgm:pt>
    <dgm:pt modelId="{26F18C75-E5D0-4A3E-A042-040D86877B90}" type="pres">
      <dgm:prSet presAssocID="{A77053E1-6D39-4830-AA9E-F9E80A298F7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5906E4-6926-4ABA-B6AB-F29D137EE12B}" type="pres">
      <dgm:prSet presAssocID="{02DF99FB-0F25-46E7-A863-24031ED95412}" presName="centerShape" presStyleLbl="node0" presStyleIdx="0" presStyleCnt="1"/>
      <dgm:spPr/>
      <dgm:t>
        <a:bodyPr/>
        <a:lstStyle/>
        <a:p>
          <a:endParaRPr lang="en-US"/>
        </a:p>
      </dgm:t>
    </dgm:pt>
    <dgm:pt modelId="{2ED0D936-6293-4BBF-A709-6F29033F851A}" type="pres">
      <dgm:prSet presAssocID="{7489332A-BDFC-4B68-A1C0-52E1DE300735}" presName="parTrans" presStyleLbl="bgSibTrans2D1" presStyleIdx="0" presStyleCnt="6"/>
      <dgm:spPr/>
      <dgm:t>
        <a:bodyPr/>
        <a:lstStyle/>
        <a:p>
          <a:endParaRPr lang="en-US"/>
        </a:p>
      </dgm:t>
    </dgm:pt>
    <dgm:pt modelId="{5B650FCD-BDF4-48AD-9FC2-9B696EB206A7}" type="pres">
      <dgm:prSet presAssocID="{418355F4-DDDC-43AB-8D5A-B709D82267B4}" presName="node" presStyleLbl="node1" presStyleIdx="0" presStyleCnt="6" custScaleX="127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47FFA-2640-4B9E-AF45-0B529489D39E}" type="pres">
      <dgm:prSet presAssocID="{3D3F5EC1-0E32-45AC-BF68-0535608BBACD}" presName="parTrans" presStyleLbl="bgSibTrans2D1" presStyleIdx="1" presStyleCnt="6"/>
      <dgm:spPr/>
      <dgm:t>
        <a:bodyPr/>
        <a:lstStyle/>
        <a:p>
          <a:endParaRPr lang="en-US"/>
        </a:p>
      </dgm:t>
    </dgm:pt>
    <dgm:pt modelId="{526B1106-A1BD-4525-BCFC-31D840BCEE64}" type="pres">
      <dgm:prSet presAssocID="{ECE45805-93F5-4212-B28D-6FDDC212B827}" presName="node" presStyleLbl="node1" presStyleIdx="1" presStyleCnt="6" custScaleX="125856" custRadScaleRad="100138" custRadScaleInc="-152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E44B06-71F4-4ACD-A2E3-96AC65AE4B27}" type="pres">
      <dgm:prSet presAssocID="{422A3A71-BC24-415F-8569-944DD4E7AD96}" presName="parTrans" presStyleLbl="bgSibTrans2D1" presStyleIdx="2" presStyleCnt="6"/>
      <dgm:spPr/>
      <dgm:t>
        <a:bodyPr/>
        <a:lstStyle/>
        <a:p>
          <a:endParaRPr lang="en-US"/>
        </a:p>
      </dgm:t>
    </dgm:pt>
    <dgm:pt modelId="{9E52E707-4A17-4787-9975-A3B33DA3DFC4}" type="pres">
      <dgm:prSet presAssocID="{43740271-D904-4F51-9ECA-DDC031ABAA13}" presName="node" presStyleLbl="node1" presStyleIdx="2" presStyleCnt="6" custScaleX="127057" custRadScaleRad="101950" custRadScaleInc="-103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442393-0249-409C-9ACC-F0BDE305C665}" type="pres">
      <dgm:prSet presAssocID="{910321C7-3FD3-423C-88EA-7F3F22458BEE}" presName="parTrans" presStyleLbl="bgSibTrans2D1" presStyleIdx="3" presStyleCnt="6"/>
      <dgm:spPr/>
      <dgm:t>
        <a:bodyPr/>
        <a:lstStyle/>
        <a:p>
          <a:endParaRPr lang="en-US"/>
        </a:p>
      </dgm:t>
    </dgm:pt>
    <dgm:pt modelId="{283903A2-B17D-4477-BA2B-C38CC0BE710F}" type="pres">
      <dgm:prSet presAssocID="{B3100A52-B37D-4210-99A2-FCACE18AC74C}" presName="node" presStyleLbl="node1" presStyleIdx="3" presStyleCnt="6" custScaleX="128013" custRadScaleRad="101501" custRadScaleInc="81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33D73-5FE3-4C02-8CE9-39FAA589BB11}" type="pres">
      <dgm:prSet presAssocID="{5EC708C2-ADB9-48F3-91A0-930825B6F111}" presName="parTrans" presStyleLbl="bgSibTrans2D1" presStyleIdx="4" presStyleCnt="6"/>
      <dgm:spPr/>
      <dgm:t>
        <a:bodyPr/>
        <a:lstStyle/>
        <a:p>
          <a:endParaRPr lang="en-US"/>
        </a:p>
      </dgm:t>
    </dgm:pt>
    <dgm:pt modelId="{0D9E2043-5A68-40FF-8A5C-A69851A1EF09}" type="pres">
      <dgm:prSet presAssocID="{855B20CD-0877-460F-BCEB-1293216ED225}" presName="node" presStyleLbl="node1" presStyleIdx="4" presStyleCnt="6" custScaleX="126687" custRadScaleRad="104044" custRadScaleInc="16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02D1A-261F-4B49-97A8-F11380C1A67A}" type="pres">
      <dgm:prSet presAssocID="{8C0E257A-06E3-4B14-91D1-38E839152A24}" presName="parTrans" presStyleLbl="bgSibTrans2D1" presStyleIdx="5" presStyleCnt="6"/>
      <dgm:spPr/>
      <dgm:t>
        <a:bodyPr/>
        <a:lstStyle/>
        <a:p>
          <a:endParaRPr lang="en-US"/>
        </a:p>
      </dgm:t>
    </dgm:pt>
    <dgm:pt modelId="{E3B89D5B-C6D4-4357-A7C0-D4783EE2D53D}" type="pres">
      <dgm:prSet presAssocID="{660788FC-4853-4C08-AD70-4C9F3D0BB9D5}" presName="node" presStyleLbl="node1" presStyleIdx="5" presStyleCnt="6" custScaleX="1213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345DAA-0497-41C6-BE7E-BED658C5BC63}" type="presOf" srcId="{A77053E1-6D39-4830-AA9E-F9E80A298F77}" destId="{26F18C75-E5D0-4A3E-A042-040D86877B90}" srcOrd="0" destOrd="0" presId="urn:microsoft.com/office/officeart/2005/8/layout/radial4"/>
    <dgm:cxn modelId="{D8C4E7F8-8800-4DFD-8DC0-520BDFC39DB4}" type="presOf" srcId="{8C0E257A-06E3-4B14-91D1-38E839152A24}" destId="{CE802D1A-261F-4B49-97A8-F11380C1A67A}" srcOrd="0" destOrd="0" presId="urn:microsoft.com/office/officeart/2005/8/layout/radial4"/>
    <dgm:cxn modelId="{C4105C3C-C85F-4A56-8291-A4F62B652C3D}" srcId="{A77053E1-6D39-4830-AA9E-F9E80A298F77}" destId="{02DF99FB-0F25-46E7-A863-24031ED95412}" srcOrd="0" destOrd="0" parTransId="{50974EBB-2C1C-4815-B46A-3838CC90F67B}" sibTransId="{B60B557A-FD71-4789-96C1-F427EC1E702B}"/>
    <dgm:cxn modelId="{0773D5F4-7975-4A61-8B40-0709524C503C}" type="presOf" srcId="{5EC708C2-ADB9-48F3-91A0-930825B6F111}" destId="{64D33D73-5FE3-4C02-8CE9-39FAA589BB11}" srcOrd="0" destOrd="0" presId="urn:microsoft.com/office/officeart/2005/8/layout/radial4"/>
    <dgm:cxn modelId="{8FB1C91E-13F4-4622-AB6C-3CC9FF346E55}" type="presOf" srcId="{3D3F5EC1-0E32-45AC-BF68-0535608BBACD}" destId="{D0147FFA-2640-4B9E-AF45-0B529489D39E}" srcOrd="0" destOrd="0" presId="urn:microsoft.com/office/officeart/2005/8/layout/radial4"/>
    <dgm:cxn modelId="{67652DB0-0C1D-4565-8C41-05229518D22F}" type="presOf" srcId="{418355F4-DDDC-43AB-8D5A-B709D82267B4}" destId="{5B650FCD-BDF4-48AD-9FC2-9B696EB206A7}" srcOrd="0" destOrd="0" presId="urn:microsoft.com/office/officeart/2005/8/layout/radial4"/>
    <dgm:cxn modelId="{FB60995B-EA61-4644-A6B8-37E79EDBDCCF}" srcId="{02DF99FB-0F25-46E7-A863-24031ED95412}" destId="{ECE45805-93F5-4212-B28D-6FDDC212B827}" srcOrd="1" destOrd="0" parTransId="{3D3F5EC1-0E32-45AC-BF68-0535608BBACD}" sibTransId="{B9FC7A1E-ACF0-4023-99EC-2FD4745E4E4F}"/>
    <dgm:cxn modelId="{983B415B-1CA3-46BC-B1DC-C834DCBF8983}" type="presOf" srcId="{02DF99FB-0F25-46E7-A863-24031ED95412}" destId="{845906E4-6926-4ABA-B6AB-F29D137EE12B}" srcOrd="0" destOrd="0" presId="urn:microsoft.com/office/officeart/2005/8/layout/radial4"/>
    <dgm:cxn modelId="{EB4477E6-3380-4EB6-95C8-B1186170830D}" type="presOf" srcId="{855B20CD-0877-460F-BCEB-1293216ED225}" destId="{0D9E2043-5A68-40FF-8A5C-A69851A1EF09}" srcOrd="0" destOrd="0" presId="urn:microsoft.com/office/officeart/2005/8/layout/radial4"/>
    <dgm:cxn modelId="{0510318D-33A0-429C-98DB-1764CFEF2944}" srcId="{02DF99FB-0F25-46E7-A863-24031ED95412}" destId="{660788FC-4853-4C08-AD70-4C9F3D0BB9D5}" srcOrd="5" destOrd="0" parTransId="{8C0E257A-06E3-4B14-91D1-38E839152A24}" sibTransId="{17EB1E90-AF56-40A0-8F9A-F06A40456DEA}"/>
    <dgm:cxn modelId="{3C616E51-5AA6-4740-ADC6-D95640FA4227}" type="presOf" srcId="{43740271-D904-4F51-9ECA-DDC031ABAA13}" destId="{9E52E707-4A17-4787-9975-A3B33DA3DFC4}" srcOrd="0" destOrd="0" presId="urn:microsoft.com/office/officeart/2005/8/layout/radial4"/>
    <dgm:cxn modelId="{E181E156-8A2D-4271-A9D0-B0B622330854}" type="presOf" srcId="{B3100A52-B37D-4210-99A2-FCACE18AC74C}" destId="{283903A2-B17D-4477-BA2B-C38CC0BE710F}" srcOrd="0" destOrd="0" presId="urn:microsoft.com/office/officeart/2005/8/layout/radial4"/>
    <dgm:cxn modelId="{872682E6-A51D-4EE5-B980-0C8601BCEAEF}" srcId="{02DF99FB-0F25-46E7-A863-24031ED95412}" destId="{43740271-D904-4F51-9ECA-DDC031ABAA13}" srcOrd="2" destOrd="0" parTransId="{422A3A71-BC24-415F-8569-944DD4E7AD96}" sibTransId="{5EF222D0-8E10-404D-8164-BDC5564A781A}"/>
    <dgm:cxn modelId="{D552C629-9AF5-4B93-A4A4-890CDE1042EF}" srcId="{02DF99FB-0F25-46E7-A863-24031ED95412}" destId="{B3100A52-B37D-4210-99A2-FCACE18AC74C}" srcOrd="3" destOrd="0" parTransId="{910321C7-3FD3-423C-88EA-7F3F22458BEE}" sibTransId="{C6818DF4-474D-4B32-B784-F0D078185BB6}"/>
    <dgm:cxn modelId="{B27B869E-090A-4FCB-A1FF-875C1353BE0F}" type="presOf" srcId="{7489332A-BDFC-4B68-A1C0-52E1DE300735}" destId="{2ED0D936-6293-4BBF-A709-6F29033F851A}" srcOrd="0" destOrd="0" presId="urn:microsoft.com/office/officeart/2005/8/layout/radial4"/>
    <dgm:cxn modelId="{73D4ACEB-F901-4832-A56B-72D2A7D41AE3}" srcId="{02DF99FB-0F25-46E7-A863-24031ED95412}" destId="{418355F4-DDDC-43AB-8D5A-B709D82267B4}" srcOrd="0" destOrd="0" parTransId="{7489332A-BDFC-4B68-A1C0-52E1DE300735}" sibTransId="{14E28670-F637-44EA-97B2-20CAE2D61F9A}"/>
    <dgm:cxn modelId="{38069820-35CD-49C4-B288-2E3975EFD2AD}" type="presOf" srcId="{660788FC-4853-4C08-AD70-4C9F3D0BB9D5}" destId="{E3B89D5B-C6D4-4357-A7C0-D4783EE2D53D}" srcOrd="0" destOrd="0" presId="urn:microsoft.com/office/officeart/2005/8/layout/radial4"/>
    <dgm:cxn modelId="{679F78A4-74F9-4D29-959E-DCE43F2DDE78}" type="presOf" srcId="{422A3A71-BC24-415F-8569-944DD4E7AD96}" destId="{21E44B06-71F4-4ACD-A2E3-96AC65AE4B27}" srcOrd="0" destOrd="0" presId="urn:microsoft.com/office/officeart/2005/8/layout/radial4"/>
    <dgm:cxn modelId="{A374392E-A7AB-4ADE-99F0-1F2C228E237E}" srcId="{02DF99FB-0F25-46E7-A863-24031ED95412}" destId="{855B20CD-0877-460F-BCEB-1293216ED225}" srcOrd="4" destOrd="0" parTransId="{5EC708C2-ADB9-48F3-91A0-930825B6F111}" sibTransId="{14658583-6101-431B-BAF8-0C8791837DA1}"/>
    <dgm:cxn modelId="{FB7E6E57-6EF2-484E-B8D5-707A934F1EAE}" type="presOf" srcId="{910321C7-3FD3-423C-88EA-7F3F22458BEE}" destId="{BC442393-0249-409C-9ACC-F0BDE305C665}" srcOrd="0" destOrd="0" presId="urn:microsoft.com/office/officeart/2005/8/layout/radial4"/>
    <dgm:cxn modelId="{7A8294BF-1013-43EB-B0F4-4B62BC04BFFC}" type="presOf" srcId="{ECE45805-93F5-4212-B28D-6FDDC212B827}" destId="{526B1106-A1BD-4525-BCFC-31D840BCEE64}" srcOrd="0" destOrd="0" presId="urn:microsoft.com/office/officeart/2005/8/layout/radial4"/>
    <dgm:cxn modelId="{38945C22-7C18-4396-B8E4-06DAE5C7661C}" type="presParOf" srcId="{26F18C75-E5D0-4A3E-A042-040D86877B90}" destId="{845906E4-6926-4ABA-B6AB-F29D137EE12B}" srcOrd="0" destOrd="0" presId="urn:microsoft.com/office/officeart/2005/8/layout/radial4"/>
    <dgm:cxn modelId="{8CF66239-0754-4710-84B4-F1E565E9B003}" type="presParOf" srcId="{26F18C75-E5D0-4A3E-A042-040D86877B90}" destId="{2ED0D936-6293-4BBF-A709-6F29033F851A}" srcOrd="1" destOrd="0" presId="urn:microsoft.com/office/officeart/2005/8/layout/radial4"/>
    <dgm:cxn modelId="{27524869-8A40-4FA4-A49F-155E5643E1A9}" type="presParOf" srcId="{26F18C75-E5D0-4A3E-A042-040D86877B90}" destId="{5B650FCD-BDF4-48AD-9FC2-9B696EB206A7}" srcOrd="2" destOrd="0" presId="urn:microsoft.com/office/officeart/2005/8/layout/radial4"/>
    <dgm:cxn modelId="{4E2CE5E7-1A83-4C38-A130-6A97597A2680}" type="presParOf" srcId="{26F18C75-E5D0-4A3E-A042-040D86877B90}" destId="{D0147FFA-2640-4B9E-AF45-0B529489D39E}" srcOrd="3" destOrd="0" presId="urn:microsoft.com/office/officeart/2005/8/layout/radial4"/>
    <dgm:cxn modelId="{A7D941A6-91CF-455C-96F0-6D235E3EA89F}" type="presParOf" srcId="{26F18C75-E5D0-4A3E-A042-040D86877B90}" destId="{526B1106-A1BD-4525-BCFC-31D840BCEE64}" srcOrd="4" destOrd="0" presId="urn:microsoft.com/office/officeart/2005/8/layout/radial4"/>
    <dgm:cxn modelId="{3C1D1E8C-4AC6-46CF-A864-59CF7BC2181D}" type="presParOf" srcId="{26F18C75-E5D0-4A3E-A042-040D86877B90}" destId="{21E44B06-71F4-4ACD-A2E3-96AC65AE4B27}" srcOrd="5" destOrd="0" presId="urn:microsoft.com/office/officeart/2005/8/layout/radial4"/>
    <dgm:cxn modelId="{F4D0A89D-78EC-4293-82D1-D087E5F664AF}" type="presParOf" srcId="{26F18C75-E5D0-4A3E-A042-040D86877B90}" destId="{9E52E707-4A17-4787-9975-A3B33DA3DFC4}" srcOrd="6" destOrd="0" presId="urn:microsoft.com/office/officeart/2005/8/layout/radial4"/>
    <dgm:cxn modelId="{9BCF5AD2-CEDF-4602-9A1A-AAE0CDB2C44A}" type="presParOf" srcId="{26F18C75-E5D0-4A3E-A042-040D86877B90}" destId="{BC442393-0249-409C-9ACC-F0BDE305C665}" srcOrd="7" destOrd="0" presId="urn:microsoft.com/office/officeart/2005/8/layout/radial4"/>
    <dgm:cxn modelId="{E5C25362-06E6-4936-B171-33BEA5321053}" type="presParOf" srcId="{26F18C75-E5D0-4A3E-A042-040D86877B90}" destId="{283903A2-B17D-4477-BA2B-C38CC0BE710F}" srcOrd="8" destOrd="0" presId="urn:microsoft.com/office/officeart/2005/8/layout/radial4"/>
    <dgm:cxn modelId="{5453D494-F28D-4143-8DFC-BBC996B81004}" type="presParOf" srcId="{26F18C75-E5D0-4A3E-A042-040D86877B90}" destId="{64D33D73-5FE3-4C02-8CE9-39FAA589BB11}" srcOrd="9" destOrd="0" presId="urn:microsoft.com/office/officeart/2005/8/layout/radial4"/>
    <dgm:cxn modelId="{E2AB4B27-5EFE-4739-9350-5F2A6A0BADAF}" type="presParOf" srcId="{26F18C75-E5D0-4A3E-A042-040D86877B90}" destId="{0D9E2043-5A68-40FF-8A5C-A69851A1EF09}" srcOrd="10" destOrd="0" presId="urn:microsoft.com/office/officeart/2005/8/layout/radial4"/>
    <dgm:cxn modelId="{B6D9FBBE-6002-45E8-9D0A-358684D00009}" type="presParOf" srcId="{26F18C75-E5D0-4A3E-A042-040D86877B90}" destId="{CE802D1A-261F-4B49-97A8-F11380C1A67A}" srcOrd="11" destOrd="0" presId="urn:microsoft.com/office/officeart/2005/8/layout/radial4"/>
    <dgm:cxn modelId="{F6495456-3F40-4CB8-B209-D5D3D51874EB}" type="presParOf" srcId="{26F18C75-E5D0-4A3E-A042-040D86877B90}" destId="{E3B89D5B-C6D4-4357-A7C0-D4783EE2D53D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906E4-6926-4ABA-B6AB-F29D137EE12B}">
      <dsp:nvSpPr>
        <dsp:cNvPr id="0" name=""/>
        <dsp:cNvSpPr/>
      </dsp:nvSpPr>
      <dsp:spPr>
        <a:xfrm>
          <a:off x="3395118" y="2553842"/>
          <a:ext cx="2092922" cy="2092922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Collaborative Curriculum Enhancement</a:t>
          </a:r>
          <a:endParaRPr lang="en-US" sz="2000" kern="1200" dirty="0"/>
        </a:p>
      </dsp:txBody>
      <dsp:txXfrm>
        <a:off x="3701619" y="2860343"/>
        <a:ext cx="1479920" cy="1479920"/>
      </dsp:txXfrm>
    </dsp:sp>
    <dsp:sp modelId="{2ED0D936-6293-4BBF-A709-6F29033F851A}">
      <dsp:nvSpPr>
        <dsp:cNvPr id="0" name=""/>
        <dsp:cNvSpPr/>
      </dsp:nvSpPr>
      <dsp:spPr>
        <a:xfrm rot="10800000">
          <a:off x="1273681" y="3302061"/>
          <a:ext cx="2004757" cy="596482"/>
        </a:xfrm>
        <a:prstGeom prst="lef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650FCD-BDF4-48AD-9FC2-9B696EB206A7}">
      <dsp:nvSpPr>
        <dsp:cNvPr id="0" name=""/>
        <dsp:cNvSpPr/>
      </dsp:nvSpPr>
      <dsp:spPr>
        <a:xfrm>
          <a:off x="340572" y="3014285"/>
          <a:ext cx="1866219" cy="11720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Focus on internal priorities, not external requirements</a:t>
          </a:r>
          <a:endParaRPr lang="en-US" sz="1700" kern="1200" dirty="0"/>
        </a:p>
      </dsp:txBody>
      <dsp:txXfrm>
        <a:off x="374900" y="3048613"/>
        <a:ext cx="1797563" cy="1103380"/>
      </dsp:txXfrm>
    </dsp:sp>
    <dsp:sp modelId="{D0147FFA-2640-4B9E-AF45-0B529489D39E}">
      <dsp:nvSpPr>
        <dsp:cNvPr id="0" name=""/>
        <dsp:cNvSpPr/>
      </dsp:nvSpPr>
      <dsp:spPr>
        <a:xfrm rot="12684852">
          <a:off x="1587066" y="2172145"/>
          <a:ext cx="2008888" cy="596482"/>
        </a:xfrm>
        <a:prstGeom prst="lef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B1106-A1BD-4525-BCFC-31D840BCEE64}">
      <dsp:nvSpPr>
        <dsp:cNvPr id="0" name=""/>
        <dsp:cNvSpPr/>
      </dsp:nvSpPr>
      <dsp:spPr>
        <a:xfrm>
          <a:off x="812372" y="1360831"/>
          <a:ext cx="1843847" cy="11720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Adopt a conceptual  framework for the work to promote coherence</a:t>
          </a:r>
          <a:endParaRPr lang="en-US" sz="1700" kern="1200" dirty="0"/>
        </a:p>
      </dsp:txBody>
      <dsp:txXfrm>
        <a:off x="846700" y="1395159"/>
        <a:ext cx="1775191" cy="1103380"/>
      </dsp:txXfrm>
    </dsp:sp>
    <dsp:sp modelId="{21E44B06-71F4-4ACD-A2E3-96AC65AE4B27}">
      <dsp:nvSpPr>
        <dsp:cNvPr id="0" name=""/>
        <dsp:cNvSpPr/>
      </dsp:nvSpPr>
      <dsp:spPr>
        <a:xfrm rot="14933124">
          <a:off x="2618179" y="1251534"/>
          <a:ext cx="2063133" cy="596482"/>
        </a:xfrm>
        <a:prstGeom prst="lef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52E707-4A17-4787-9975-A3B33DA3DFC4}">
      <dsp:nvSpPr>
        <dsp:cNvPr id="0" name=""/>
        <dsp:cNvSpPr/>
      </dsp:nvSpPr>
      <dsp:spPr>
        <a:xfrm>
          <a:off x="2347418" y="1447"/>
          <a:ext cx="1861442" cy="11720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Develop a faculty learning community (FLC)</a:t>
          </a:r>
          <a:endParaRPr lang="en-US" sz="1700" kern="1200" dirty="0"/>
        </a:p>
      </dsp:txBody>
      <dsp:txXfrm>
        <a:off x="2381746" y="35775"/>
        <a:ext cx="1792786" cy="1103380"/>
      </dsp:txXfrm>
    </dsp:sp>
    <dsp:sp modelId="{BC442393-0249-409C-9ACC-F0BDE305C665}">
      <dsp:nvSpPr>
        <dsp:cNvPr id="0" name=""/>
        <dsp:cNvSpPr/>
      </dsp:nvSpPr>
      <dsp:spPr>
        <a:xfrm rot="17426880">
          <a:off x="4182035" y="1249490"/>
          <a:ext cx="2049692" cy="596482"/>
        </a:xfrm>
        <a:prstGeom prst="lef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903A2-B17D-4477-BA2B-C38CC0BE710F}">
      <dsp:nvSpPr>
        <dsp:cNvPr id="0" name=""/>
        <dsp:cNvSpPr/>
      </dsp:nvSpPr>
      <dsp:spPr>
        <a:xfrm>
          <a:off x="4627194" y="1443"/>
          <a:ext cx="1875448" cy="11720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Mediate the learning process, and provide on-going support</a:t>
          </a:r>
          <a:endParaRPr lang="en-US" sz="1700" kern="1200" dirty="0"/>
        </a:p>
      </dsp:txBody>
      <dsp:txXfrm>
        <a:off x="4661522" y="35771"/>
        <a:ext cx="1806792" cy="1103380"/>
      </dsp:txXfrm>
    </dsp:sp>
    <dsp:sp modelId="{64D33D73-5FE3-4C02-8CE9-39FAA589BB11}">
      <dsp:nvSpPr>
        <dsp:cNvPr id="0" name=""/>
        <dsp:cNvSpPr/>
      </dsp:nvSpPr>
      <dsp:spPr>
        <a:xfrm rot="19744848">
          <a:off x="5294426" y="2154632"/>
          <a:ext cx="2125821" cy="596482"/>
        </a:xfrm>
        <a:prstGeom prst="lef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9E2043-5A68-40FF-8A5C-A69851A1EF09}">
      <dsp:nvSpPr>
        <dsp:cNvPr id="0" name=""/>
        <dsp:cNvSpPr/>
      </dsp:nvSpPr>
      <dsp:spPr>
        <a:xfrm>
          <a:off x="6341189" y="1320701"/>
          <a:ext cx="1856022" cy="11720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Introduce and model the “critical friend” approach</a:t>
          </a:r>
          <a:endParaRPr lang="en-US" sz="1700" kern="1200" dirty="0"/>
        </a:p>
      </dsp:txBody>
      <dsp:txXfrm>
        <a:off x="6375517" y="1355029"/>
        <a:ext cx="1787366" cy="1103380"/>
      </dsp:txXfrm>
    </dsp:sp>
    <dsp:sp modelId="{CE802D1A-261F-4B49-97A8-F11380C1A67A}">
      <dsp:nvSpPr>
        <dsp:cNvPr id="0" name=""/>
        <dsp:cNvSpPr/>
      </dsp:nvSpPr>
      <dsp:spPr>
        <a:xfrm>
          <a:off x="5604719" y="3302061"/>
          <a:ext cx="2004757" cy="596482"/>
        </a:xfrm>
        <a:prstGeom prst="lef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89D5B-C6D4-4357-A7C0-D4783EE2D53D}">
      <dsp:nvSpPr>
        <dsp:cNvPr id="0" name=""/>
        <dsp:cNvSpPr/>
      </dsp:nvSpPr>
      <dsp:spPr>
        <a:xfrm>
          <a:off x="6720326" y="3014285"/>
          <a:ext cx="1778301" cy="11720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Celebrate and recognize the work of the group</a:t>
          </a:r>
          <a:endParaRPr lang="en-US" sz="1700" kern="1200" dirty="0"/>
        </a:p>
      </dsp:txBody>
      <dsp:txXfrm>
        <a:off x="6754654" y="3048613"/>
        <a:ext cx="1709645" cy="1103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146B-325A-45B5-B01E-2F3FECDEA65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D8561-6B93-4C30-891B-183A48576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66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D8561-6B93-4C30-891B-183A485765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22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6C400-8F3E-43F5-8473-4E36DD7B8D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00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6C400-8F3E-43F5-8473-4E36DD7B8D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87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6C400-8F3E-43F5-8473-4E36DD7B8D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77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6C400-8F3E-43F5-8473-4E36DD7B8DC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05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6C400-8F3E-43F5-8473-4E36DD7B8DC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25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00965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371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61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16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6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40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02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519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99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8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848D-2A75-1D44-81B6-767AB50A1C03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4E231-FAF7-3D44-9D2E-8A9D5D8C4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56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810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622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190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211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2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9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2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8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3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1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94995-8938-1F4F-B3CF-C497964366F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083A1-00CF-9F42-B4A5-EEE2F4F4F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5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B848D-2A75-1D44-81B6-767AB50A1C03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4E231-FAF7-3D44-9D2E-8A9D5D8C43E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20201" cy="691515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371600" y="1371600"/>
            <a:ext cx="66294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Untitled-1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914400"/>
            <a:ext cx="6638102" cy="35964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371600" y="685800"/>
            <a:ext cx="66294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36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eorgia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14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eorgia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whinnery@uwf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2133600"/>
          </a:xfrm>
        </p:spPr>
        <p:txBody>
          <a:bodyPr>
            <a:noAutofit/>
          </a:bodyPr>
          <a:lstStyle/>
          <a:p>
            <a:r>
              <a:rPr lang="en-US" sz="3200" dirty="0"/>
              <a:t>Description of a Process for Enhancing Pre-service Programs to Better Prepare General Education Teachers to Teach Students with Disabilities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Georgia"/>
                <a:cs typeface="Georgia"/>
              </a:rPr>
              <a:t>2016 CEEDAR Cross-State Convening</a:t>
            </a:r>
          </a:p>
          <a:p>
            <a:r>
              <a:rPr lang="en-US" sz="2400" dirty="0" smtClean="0">
                <a:latin typeface="Georgia"/>
                <a:cs typeface="Georgia"/>
              </a:rPr>
              <a:t>Stacie </a:t>
            </a:r>
            <a:r>
              <a:rPr lang="en-US" sz="2400" dirty="0">
                <a:latin typeface="Georgia"/>
                <a:cs typeface="Georgia"/>
              </a:rPr>
              <a:t>B. Whinnery, </a:t>
            </a:r>
            <a:r>
              <a:rPr lang="en-US" sz="2400" dirty="0" err="1">
                <a:latin typeface="Georgia"/>
                <a:cs typeface="Georgia"/>
              </a:rPr>
              <a:t>Ed.D</a:t>
            </a:r>
            <a:r>
              <a:rPr lang="en-US" sz="2400" dirty="0" smtClean="0">
                <a:latin typeface="Georgia"/>
                <a:cs typeface="Georgia"/>
              </a:rPr>
              <a:t>.</a:t>
            </a:r>
          </a:p>
          <a:p>
            <a:r>
              <a:rPr lang="en-US" sz="2400" dirty="0" smtClean="0">
                <a:latin typeface="Georgia"/>
                <a:cs typeface="Georgia"/>
                <a:hlinkClick r:id="rId2"/>
              </a:rPr>
              <a:t>swhinnery@uwf.edu</a:t>
            </a:r>
            <a:r>
              <a:rPr lang="en-US" sz="2400" dirty="0" smtClean="0">
                <a:latin typeface="Georgia"/>
                <a:cs typeface="Georgia"/>
              </a:rPr>
              <a:t> </a:t>
            </a:r>
            <a:endParaRPr lang="en-US" sz="24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51815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5800"/>
            <a:ext cx="7886700" cy="815546"/>
          </a:xfrm>
        </p:spPr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0289"/>
            <a:ext cx="7886700" cy="4650511"/>
          </a:xfrm>
        </p:spPr>
        <p:txBody>
          <a:bodyPr>
            <a:noAutofit/>
          </a:bodyPr>
          <a:lstStyle/>
          <a:p>
            <a:r>
              <a:rPr lang="en-US" sz="2000" dirty="0"/>
              <a:t>Faculty-led process increased buy-in and ownership</a:t>
            </a:r>
          </a:p>
          <a:p>
            <a:pPr marL="0" indent="0">
              <a:buNone/>
            </a:pPr>
            <a:endParaRPr lang="en-US" sz="300" dirty="0"/>
          </a:p>
          <a:p>
            <a:pPr>
              <a:spcAft>
                <a:spcPts val="450"/>
              </a:spcAft>
            </a:pPr>
            <a:r>
              <a:rPr lang="en-US" sz="2000" dirty="0"/>
              <a:t>Faculty Learning Community facilitated:</a:t>
            </a:r>
          </a:p>
          <a:p>
            <a:pPr lvl="1">
              <a:spcBef>
                <a:spcPts val="450"/>
              </a:spcBef>
              <a:spcAft>
                <a:spcPts val="450"/>
              </a:spcAft>
            </a:pPr>
            <a:r>
              <a:rPr lang="en-US" sz="1800" dirty="0"/>
              <a:t>shared goals</a:t>
            </a:r>
          </a:p>
          <a:p>
            <a:pPr lvl="1">
              <a:spcBef>
                <a:spcPts val="450"/>
              </a:spcBef>
              <a:spcAft>
                <a:spcPts val="450"/>
              </a:spcAft>
            </a:pPr>
            <a:r>
              <a:rPr lang="en-US" sz="1800" dirty="0"/>
              <a:t>group learning and planning</a:t>
            </a:r>
          </a:p>
          <a:p>
            <a:pPr lvl="1">
              <a:spcBef>
                <a:spcPts val="450"/>
              </a:spcBef>
              <a:spcAft>
                <a:spcPts val="450"/>
              </a:spcAft>
            </a:pPr>
            <a:r>
              <a:rPr lang="en-US" sz="1800" dirty="0"/>
              <a:t>coordination across courses and </a:t>
            </a:r>
            <a:r>
              <a:rPr lang="en-US" sz="1800" dirty="0" smtClean="0"/>
              <a:t>clinical experiences</a:t>
            </a:r>
            <a:endParaRPr lang="en-US" sz="1800" dirty="0"/>
          </a:p>
          <a:p>
            <a:pPr marL="171450" lvl="1" indent="0">
              <a:spcBef>
                <a:spcPts val="450"/>
              </a:spcBef>
              <a:spcAft>
                <a:spcPts val="450"/>
              </a:spcAft>
              <a:buNone/>
            </a:pPr>
            <a:endParaRPr lang="en-US" sz="200" dirty="0"/>
          </a:p>
          <a:p>
            <a:pPr>
              <a:spcAft>
                <a:spcPts val="450"/>
              </a:spcAft>
            </a:pPr>
            <a:r>
              <a:rPr lang="en-US" sz="2000" dirty="0"/>
              <a:t>Faculty valued the </a:t>
            </a:r>
            <a:r>
              <a:rPr lang="en-US" sz="2000" dirty="0" err="1"/>
              <a:t>scaffolded</a:t>
            </a:r>
            <a:r>
              <a:rPr lang="en-US" sz="2000" dirty="0"/>
              <a:t> presentation of new material</a:t>
            </a:r>
          </a:p>
          <a:p>
            <a:pPr marL="0" indent="0">
              <a:spcAft>
                <a:spcPts val="450"/>
              </a:spcAft>
              <a:buNone/>
            </a:pPr>
            <a:endParaRPr lang="en-US" sz="200" dirty="0"/>
          </a:p>
          <a:p>
            <a:pPr>
              <a:spcAft>
                <a:spcPts val="450"/>
              </a:spcAft>
            </a:pPr>
            <a:r>
              <a:rPr lang="en-US" sz="2000" dirty="0"/>
              <a:t>Curriculum Review phase led to multiple positive outcomes</a:t>
            </a:r>
          </a:p>
          <a:p>
            <a:pPr lvl="1">
              <a:spcBef>
                <a:spcPts val="450"/>
              </a:spcBef>
              <a:spcAft>
                <a:spcPts val="450"/>
              </a:spcAft>
            </a:pPr>
            <a:r>
              <a:rPr lang="en-US" sz="1800" dirty="0"/>
              <a:t>Exploration of UDL Essential Components (EC) at a deeper level</a:t>
            </a:r>
          </a:p>
          <a:p>
            <a:pPr lvl="1">
              <a:spcBef>
                <a:spcPts val="450"/>
              </a:spcBef>
              <a:spcAft>
                <a:spcPts val="450"/>
              </a:spcAft>
            </a:pPr>
            <a:r>
              <a:rPr lang="en-US" sz="1800" dirty="0"/>
              <a:t>Identified current coverage of UDL content</a:t>
            </a:r>
          </a:p>
          <a:p>
            <a:pPr lvl="1">
              <a:spcBef>
                <a:spcPts val="450"/>
              </a:spcBef>
              <a:spcAft>
                <a:spcPts val="450"/>
              </a:spcAft>
            </a:pPr>
            <a:r>
              <a:rPr lang="en-US" sz="1800" dirty="0"/>
              <a:t>Recognition of possible ways to integrate UDL into existing courses</a:t>
            </a:r>
          </a:p>
        </p:txBody>
      </p:sp>
    </p:spTree>
    <p:extLst>
      <p:ext uri="{BB962C8B-B14F-4D97-AF65-F5344CB8AC3E}">
        <p14:creationId xmlns:p14="http://schemas.microsoft.com/office/powerpoint/2010/main" val="27877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5800"/>
            <a:ext cx="7886700" cy="815546"/>
          </a:xfrm>
        </p:spPr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8687"/>
            <a:ext cx="7886700" cy="3969327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Faculty-led process increased buy-in and ownership</a:t>
            </a:r>
          </a:p>
          <a:p>
            <a:pPr marL="0" indent="0">
              <a:buNone/>
            </a:pPr>
            <a:endParaRPr lang="en-US" sz="375" dirty="0"/>
          </a:p>
          <a:p>
            <a:pPr>
              <a:spcBef>
                <a:spcPts val="600"/>
              </a:spcBef>
              <a:spcAft>
                <a:spcPts val="450"/>
              </a:spcAft>
            </a:pPr>
            <a:r>
              <a:rPr lang="en-US" sz="2400" dirty="0"/>
              <a:t>Rating Form served multiple purposes</a:t>
            </a:r>
          </a:p>
          <a:p>
            <a:pPr lvl="1">
              <a:spcBef>
                <a:spcPts val="450"/>
              </a:spcBef>
              <a:spcAft>
                <a:spcPts val="450"/>
              </a:spcAft>
            </a:pPr>
            <a:r>
              <a:rPr lang="en-US" sz="1800" dirty="0"/>
              <a:t>Initially intended to document course enhancements</a:t>
            </a:r>
          </a:p>
          <a:p>
            <a:pPr lvl="1">
              <a:spcBef>
                <a:spcPts val="450"/>
              </a:spcBef>
              <a:spcAft>
                <a:spcPts val="450"/>
              </a:spcAft>
            </a:pPr>
            <a:r>
              <a:rPr lang="en-US" sz="1800" dirty="0"/>
              <a:t>Faculty valued the structure for planning</a:t>
            </a:r>
          </a:p>
          <a:p>
            <a:pPr lvl="1">
              <a:spcBef>
                <a:spcPts val="450"/>
              </a:spcBef>
              <a:spcAft>
                <a:spcPts val="450"/>
              </a:spcAft>
            </a:pPr>
            <a:r>
              <a:rPr lang="en-US" sz="1800" dirty="0"/>
              <a:t>Led to increased discussions about alignment of UDL content across the programs</a:t>
            </a:r>
          </a:p>
          <a:p>
            <a:pPr marL="171450" lvl="1" indent="0">
              <a:spcBef>
                <a:spcPts val="450"/>
              </a:spcBef>
              <a:spcAft>
                <a:spcPts val="450"/>
              </a:spcAft>
              <a:buNone/>
            </a:pPr>
            <a:endParaRPr lang="en-US" sz="375" dirty="0"/>
          </a:p>
          <a:p>
            <a:pPr>
              <a:spcAft>
                <a:spcPts val="450"/>
              </a:spcAft>
            </a:pPr>
            <a:r>
              <a:rPr lang="en-US" sz="2400" dirty="0"/>
              <a:t>Shared decision-making led to positive outcomes</a:t>
            </a:r>
          </a:p>
          <a:p>
            <a:pPr lvl="1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1800" dirty="0"/>
              <a:t>Early hesitancy to integrate more than one EC was replaced with comprehensive integration across courses</a:t>
            </a:r>
          </a:p>
          <a:p>
            <a:pPr lvl="1"/>
            <a:endParaRPr lang="en-US" sz="13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6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Impact on Programs/Department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Increased coverage of UDL content across the program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pPr marL="0" indent="0">
              <a:buNone/>
            </a:pPr>
            <a:endParaRPr lang="en-US" sz="200" dirty="0"/>
          </a:p>
          <a:p>
            <a:r>
              <a:rPr lang="en-US" sz="2400" dirty="0" smtClean="0"/>
              <a:t>Development of a collaborative process that can be replicated with other curriculum enhancement efforts</a:t>
            </a:r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endParaRPr lang="en-US" sz="200" dirty="0"/>
          </a:p>
          <a:p>
            <a:r>
              <a:rPr lang="en-US" sz="2400" dirty="0" smtClean="0"/>
              <a:t>Building capacity for collaborative teacher education</a:t>
            </a:r>
          </a:p>
          <a:p>
            <a:pPr lvl="1"/>
            <a:r>
              <a:rPr lang="en-US" sz="2000" dirty="0" smtClean="0"/>
              <a:t>Coordination between general education and special education</a:t>
            </a:r>
          </a:p>
          <a:p>
            <a:pPr lvl="1"/>
            <a:r>
              <a:rPr lang="en-US" sz="2000" dirty="0" smtClean="0"/>
              <a:t>Strengthening connections between course work and clinical experiences</a:t>
            </a:r>
          </a:p>
        </p:txBody>
      </p:sp>
    </p:spTree>
    <p:extLst>
      <p:ext uri="{BB962C8B-B14F-4D97-AF65-F5344CB8AC3E}">
        <p14:creationId xmlns:p14="http://schemas.microsoft.com/office/powerpoint/2010/main" val="221416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Question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Considering the information presented today and your own experiences, share ideas for enhancing pre-service programs to better prepare general education teachers to teach students with disabilities.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790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Enhancement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University of West Florida</a:t>
            </a:r>
          </a:p>
          <a:p>
            <a:r>
              <a:rPr lang="en-US" dirty="0" smtClean="0"/>
              <a:t>Teacher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64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Applied Foundations</a:t>
            </a:r>
            <a:br>
              <a:rPr lang="en-US" dirty="0" smtClean="0"/>
            </a:br>
            <a:r>
              <a:rPr lang="en-US" sz="2100" dirty="0"/>
              <a:t>(course enhancement example)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419599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 smtClean="0"/>
              <a:t>Syllabus enhancements:</a:t>
            </a:r>
          </a:p>
          <a:p>
            <a:pPr lvl="1"/>
            <a:r>
              <a:rPr lang="en-US" sz="3200" dirty="0" smtClean="0"/>
              <a:t>SLOs</a:t>
            </a:r>
          </a:p>
          <a:p>
            <a:pPr lvl="2"/>
            <a:r>
              <a:rPr lang="en-US" sz="2600" dirty="0"/>
              <a:t>Define Universal Design for Learning (UDL) and identify major </a:t>
            </a:r>
            <a:r>
              <a:rPr lang="en-US" sz="2600" dirty="0" smtClean="0"/>
              <a:t>principles</a:t>
            </a:r>
          </a:p>
          <a:p>
            <a:pPr lvl="1"/>
            <a:r>
              <a:rPr lang="en-US" sz="3200" dirty="0" smtClean="0"/>
              <a:t>Topics</a:t>
            </a:r>
          </a:p>
          <a:p>
            <a:pPr lvl="2"/>
            <a:r>
              <a:rPr lang="en-US" sz="2600" dirty="0" smtClean="0"/>
              <a:t>Universal Design for Learning framework</a:t>
            </a:r>
          </a:p>
          <a:p>
            <a:pPr lvl="2"/>
            <a:r>
              <a:rPr lang="en-US" sz="2600" dirty="0" smtClean="0"/>
              <a:t>Progress Monitoring</a:t>
            </a:r>
          </a:p>
          <a:p>
            <a:pPr lvl="1"/>
            <a:r>
              <a:rPr lang="en-US" sz="3200" dirty="0" smtClean="0"/>
              <a:t>Assignment</a:t>
            </a:r>
          </a:p>
          <a:p>
            <a:pPr lvl="2"/>
            <a:r>
              <a:rPr lang="en-US" sz="2600" dirty="0" smtClean="0"/>
              <a:t>UDL Quiz</a:t>
            </a:r>
          </a:p>
          <a:p>
            <a:pPr marL="342900" lvl="1" indent="0">
              <a:buNone/>
            </a:pPr>
            <a:endParaRPr lang="en-US" sz="3200" dirty="0" smtClean="0"/>
          </a:p>
          <a:p>
            <a:r>
              <a:rPr lang="en-US" sz="3800" dirty="0" smtClean="0"/>
              <a:t>Enhancement example:</a:t>
            </a:r>
          </a:p>
          <a:p>
            <a:pPr lvl="1"/>
            <a:r>
              <a:rPr lang="en-US" sz="3200" dirty="0" smtClean="0"/>
              <a:t>IRIS UDL Module</a:t>
            </a:r>
          </a:p>
          <a:p>
            <a:pPr lvl="1"/>
            <a:r>
              <a:rPr lang="en-US" sz="3200" dirty="0" smtClean="0"/>
              <a:t>UDL quiz based on IRIS module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82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6700" cy="1371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Methods of Inclusion and Collaboration</a:t>
            </a:r>
            <a:br>
              <a:rPr lang="en-US" sz="3600" dirty="0" smtClean="0"/>
            </a:br>
            <a:r>
              <a:rPr lang="en-US" sz="2100" i="1" dirty="0"/>
              <a:t>(course enhancement example)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575766" cy="46482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Syllabus enhancement: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SLOs</a:t>
            </a:r>
          </a:p>
          <a:p>
            <a:pPr lvl="2">
              <a:lnSpc>
                <a:spcPct val="120000"/>
              </a:lnSpc>
            </a:pPr>
            <a:r>
              <a:rPr lang="en-US" sz="2600" dirty="0"/>
              <a:t>Define </a:t>
            </a:r>
            <a:r>
              <a:rPr lang="en-US" sz="2600" dirty="0" smtClean="0"/>
              <a:t>UDL </a:t>
            </a:r>
            <a:r>
              <a:rPr lang="en-US" sz="2600" dirty="0"/>
              <a:t>and identify learning barriers </a:t>
            </a:r>
            <a:r>
              <a:rPr lang="en-US" sz="2600" dirty="0" smtClean="0"/>
              <a:t>for students </a:t>
            </a:r>
            <a:r>
              <a:rPr lang="en-US" sz="2600" dirty="0"/>
              <a:t>with </a:t>
            </a:r>
            <a:r>
              <a:rPr lang="en-US" sz="2600" dirty="0" smtClean="0"/>
              <a:t>disabilities</a:t>
            </a:r>
            <a:endParaRPr lang="en-US" sz="2600" dirty="0"/>
          </a:p>
          <a:p>
            <a:pPr lvl="2">
              <a:lnSpc>
                <a:spcPct val="120000"/>
              </a:lnSpc>
            </a:pPr>
            <a:r>
              <a:rPr lang="en-US" sz="2600" dirty="0"/>
              <a:t>Identify effective </a:t>
            </a:r>
            <a:r>
              <a:rPr lang="en-US" sz="2600" dirty="0" smtClean="0"/>
              <a:t>UDL strategies for instructing students </a:t>
            </a:r>
            <a:r>
              <a:rPr lang="en-US" sz="2600" dirty="0"/>
              <a:t>with </a:t>
            </a:r>
            <a:r>
              <a:rPr lang="en-US" sz="2600" dirty="0" smtClean="0"/>
              <a:t>disabilities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Topics</a:t>
            </a:r>
          </a:p>
          <a:p>
            <a:pPr lvl="2">
              <a:lnSpc>
                <a:spcPct val="120000"/>
              </a:lnSpc>
            </a:pPr>
            <a:r>
              <a:rPr lang="en-US" sz="2600" dirty="0" smtClean="0"/>
              <a:t>UDL, Learning Barriers, Assistive Technology, Progress Monitoring</a:t>
            </a:r>
          </a:p>
          <a:p>
            <a:pPr marL="914400" lvl="2" indent="0">
              <a:lnSpc>
                <a:spcPct val="120000"/>
              </a:lnSpc>
              <a:buNone/>
            </a:pPr>
            <a:endParaRPr lang="en-US" sz="1100" dirty="0" smtClean="0"/>
          </a:p>
          <a:p>
            <a:pPr marL="342900" lvl="1" indent="0">
              <a:lnSpc>
                <a:spcPct val="120000"/>
              </a:lnSpc>
              <a:buNone/>
            </a:pPr>
            <a:endParaRPr lang="en-US" sz="375" dirty="0"/>
          </a:p>
          <a:p>
            <a:pPr>
              <a:lnSpc>
                <a:spcPct val="120000"/>
              </a:lnSpc>
            </a:pPr>
            <a:r>
              <a:rPr lang="en-US" dirty="0" smtClean="0"/>
              <a:t>Enhancement example: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Introduction to UDL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Video – “UDL At a Glance” (CAST )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Article – “Using a Universal Design Approach to Find Barriers and Solutions in the Curriculum”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Discussion Groups – Groups respond to guided questions related to above material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Quiz – over concepts </a:t>
            </a:r>
            <a:r>
              <a:rPr lang="en-US" dirty="0" smtClean="0"/>
              <a:t>covered</a:t>
            </a:r>
          </a:p>
        </p:txBody>
      </p:sp>
    </p:spTree>
    <p:extLst>
      <p:ext uri="{BB962C8B-B14F-4D97-AF65-F5344CB8AC3E}">
        <p14:creationId xmlns:p14="http://schemas.microsoft.com/office/powerpoint/2010/main" val="237721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21426"/>
            <a:ext cx="7886700" cy="80737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Teaching Science in the Elementary School</a:t>
            </a:r>
            <a:br>
              <a:rPr lang="en-US" sz="3600" dirty="0" smtClean="0"/>
            </a:br>
            <a:r>
              <a:rPr lang="en-US" sz="2325" i="1" dirty="0"/>
              <a:t>(course enhancement example)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34" y="2057400"/>
            <a:ext cx="8804366" cy="457199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Syllabus enhancements:</a:t>
            </a:r>
          </a:p>
          <a:p>
            <a:pPr lvl="1"/>
            <a:r>
              <a:rPr lang="en-US" sz="2400" dirty="0" smtClean="0"/>
              <a:t>SLOs</a:t>
            </a:r>
          </a:p>
          <a:p>
            <a:pPr lvl="2">
              <a:lnSpc>
                <a:spcPct val="120000"/>
              </a:lnSpc>
            </a:pPr>
            <a:r>
              <a:rPr lang="en-US" sz="1700" b="1" i="1" dirty="0"/>
              <a:t>Design flexible formative </a:t>
            </a:r>
            <a:r>
              <a:rPr lang="en-US" sz="1700" b="1" i="1" dirty="0" smtClean="0"/>
              <a:t>assessments</a:t>
            </a:r>
            <a:r>
              <a:rPr lang="en-US" sz="1500" dirty="0" smtClean="0"/>
              <a:t> </a:t>
            </a:r>
            <a:r>
              <a:rPr lang="en-US" sz="1700" dirty="0"/>
              <a:t>to determine student learning in science, and identify possible alternative </a:t>
            </a:r>
            <a:r>
              <a:rPr lang="en-US" sz="1700" dirty="0" smtClean="0"/>
              <a:t>conceptions/misconceptions</a:t>
            </a:r>
            <a:endParaRPr lang="en-US" sz="1700" dirty="0"/>
          </a:p>
          <a:p>
            <a:pPr lvl="2">
              <a:lnSpc>
                <a:spcPct val="120000"/>
              </a:lnSpc>
            </a:pPr>
            <a:r>
              <a:rPr lang="en-US" sz="1700" b="1" i="1" dirty="0"/>
              <a:t>Using the UDL framework</a:t>
            </a:r>
            <a:r>
              <a:rPr lang="en-US" sz="1700" i="1" dirty="0"/>
              <a:t>, </a:t>
            </a:r>
            <a:r>
              <a:rPr lang="en-US" sz="1700" b="1" i="1" dirty="0"/>
              <a:t>identify inclusive strategies for promoting equitable participation of underrepresented </a:t>
            </a:r>
            <a:r>
              <a:rPr lang="en-US" sz="1700" b="1" i="1" dirty="0" smtClean="0"/>
              <a:t>populations</a:t>
            </a:r>
            <a:endParaRPr lang="en-US" sz="1500" dirty="0"/>
          </a:p>
          <a:p>
            <a:pPr lvl="1"/>
            <a:r>
              <a:rPr lang="en-US" sz="2400" dirty="0"/>
              <a:t>Topic</a:t>
            </a:r>
            <a:endParaRPr lang="en-US" sz="1650" dirty="0"/>
          </a:p>
          <a:p>
            <a:pPr lvl="2"/>
            <a:r>
              <a:rPr lang="en-US" sz="1900" dirty="0" smtClean="0"/>
              <a:t>UDL </a:t>
            </a:r>
            <a:r>
              <a:rPr lang="en-US" sz="1900" dirty="0"/>
              <a:t>Framework</a:t>
            </a:r>
          </a:p>
          <a:p>
            <a:pPr lvl="1"/>
            <a:r>
              <a:rPr lang="en-US" sz="2400" dirty="0" smtClean="0"/>
              <a:t>Assignments</a:t>
            </a:r>
          </a:p>
          <a:p>
            <a:pPr lvl="2"/>
            <a:r>
              <a:rPr lang="en-US" sz="1900" dirty="0" smtClean="0"/>
              <a:t>Next Generation Science Unit Plan</a:t>
            </a:r>
          </a:p>
          <a:p>
            <a:pPr marL="342900" lvl="1" indent="0">
              <a:buNone/>
            </a:pPr>
            <a:endParaRPr lang="en-US" sz="375" dirty="0"/>
          </a:p>
          <a:p>
            <a:r>
              <a:rPr lang="en-US" sz="2800" dirty="0" smtClean="0"/>
              <a:t>Enhancement example:</a:t>
            </a:r>
          </a:p>
          <a:p>
            <a:pPr lvl="1">
              <a:lnSpc>
                <a:spcPct val="120000"/>
              </a:lnSpc>
            </a:pPr>
            <a:r>
              <a:rPr lang="en-US" sz="1900" dirty="0" smtClean="0"/>
              <a:t>UDL Review Module (available as needed)</a:t>
            </a:r>
          </a:p>
          <a:p>
            <a:pPr lvl="1">
              <a:lnSpc>
                <a:spcPct val="120000"/>
              </a:lnSpc>
            </a:pPr>
            <a:r>
              <a:rPr lang="en-US" sz="1900" dirty="0" smtClean="0"/>
              <a:t>Research and design an inquiry science unit that engages elementary students with diverse learning needs</a:t>
            </a:r>
            <a:endParaRPr lang="en-US" sz="22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69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 Blueprint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the knowledge and skills of all teachers working with SWDs</a:t>
            </a:r>
          </a:p>
          <a:p>
            <a:pPr marL="0" indent="0">
              <a:buNone/>
            </a:pPr>
            <a:endParaRPr lang="en-US" sz="600" dirty="0" smtClean="0"/>
          </a:p>
          <a:p>
            <a:pPr lvl="1"/>
            <a:r>
              <a:rPr lang="en-US" dirty="0" smtClean="0"/>
              <a:t>Provide guidance to institutions of higher education to revise teacher preparation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9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b="1" dirty="0" smtClean="0"/>
              <a:t>Develop</a:t>
            </a:r>
            <a:r>
              <a:rPr lang="en-US" sz="2800" dirty="0" smtClean="0"/>
              <a:t> </a:t>
            </a:r>
            <a:r>
              <a:rPr lang="en-US" sz="2800" b="1" dirty="0" smtClean="0"/>
              <a:t>a collaborative faculty-led process </a:t>
            </a:r>
            <a:r>
              <a:rPr lang="en-US" sz="2800" dirty="0" smtClean="0"/>
              <a:t>to enhance teacher preparation curricula</a:t>
            </a:r>
          </a:p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smtClean="0"/>
              <a:t>Use the collaborative process to </a:t>
            </a:r>
            <a:r>
              <a:rPr lang="en-US" sz="2800" b="1" dirty="0" smtClean="0"/>
              <a:t>strengthen UDL content coverage</a:t>
            </a:r>
            <a:r>
              <a:rPr lang="en-US" sz="2800" dirty="0" smtClean="0"/>
              <a:t> </a:t>
            </a:r>
            <a:r>
              <a:rPr lang="en-US" sz="2800" b="1" dirty="0" smtClean="0"/>
              <a:t>in undergraduate teacher preparation programs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42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Question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What challenges might you encounter when integrating EBPs and HLPs into pre-service programs?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94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696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Identifying and Reducing Barriers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41563" y="2277565"/>
            <a:ext cx="8531132" cy="3799690"/>
          </a:xfrm>
        </p:spPr>
        <p:txBody>
          <a:bodyPr>
            <a:normAutofit fontScale="85000" lnSpcReduction="10000"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2250" dirty="0"/>
              <a:t>Accreditation fatigue     			Use a faculty-led process, not </a:t>
            </a:r>
          </a:p>
          <a:p>
            <a:pPr marL="0" indent="0">
              <a:buNone/>
            </a:pPr>
            <a:r>
              <a:rPr lang="en-US" sz="2250" dirty="0"/>
              <a:t>						</a:t>
            </a:r>
            <a:r>
              <a:rPr lang="en-US" sz="2250" dirty="0" smtClean="0"/>
              <a:t>			an </a:t>
            </a:r>
            <a:r>
              <a:rPr lang="en-US" sz="2250" dirty="0"/>
              <a:t>imposed process</a:t>
            </a:r>
          </a:p>
          <a:p>
            <a:pPr marL="0" indent="0">
              <a:buNone/>
            </a:pPr>
            <a:endParaRPr lang="en-US" sz="900" dirty="0"/>
          </a:p>
          <a:p>
            <a:pPr marL="385763" indent="-385763">
              <a:buFont typeface="+mj-lt"/>
              <a:buAutoNum type="arabicPeriod" startAt="2"/>
            </a:pPr>
            <a:r>
              <a:rPr lang="en-US" sz="2250" dirty="0"/>
              <a:t>Program ownership vs. 			Facilitate shared </a:t>
            </a:r>
            <a:r>
              <a:rPr lang="en-US" sz="2250" dirty="0" smtClean="0"/>
              <a:t>responsibility 		course </a:t>
            </a:r>
            <a:r>
              <a:rPr lang="en-US" sz="2250" dirty="0"/>
              <a:t>ownership				using a “critical friend” approach</a:t>
            </a:r>
          </a:p>
          <a:p>
            <a:pPr marL="0" indent="0">
              <a:buNone/>
            </a:pPr>
            <a:endParaRPr lang="en-US" sz="900" dirty="0"/>
          </a:p>
          <a:p>
            <a:pPr marL="385763" indent="-385763">
              <a:buFont typeface="+mj-lt"/>
              <a:buAutoNum type="arabicPeriod" startAt="3"/>
            </a:pPr>
            <a:r>
              <a:rPr lang="en-US" sz="2250" dirty="0"/>
              <a:t>Faculty time constraints			Create resources and supports</a:t>
            </a:r>
          </a:p>
          <a:p>
            <a:pPr marL="0" indent="0">
              <a:buNone/>
            </a:pPr>
            <a:endParaRPr lang="en-US" sz="975" dirty="0"/>
          </a:p>
          <a:p>
            <a:pPr marL="385763" indent="-385763">
              <a:buFont typeface="+mj-lt"/>
              <a:buAutoNum type="arabicPeriod" startAt="4"/>
            </a:pPr>
            <a:r>
              <a:rPr lang="en-US" sz="2250" dirty="0"/>
              <a:t>Faculty feel unprepared 			Provide UDL PD using mediated </a:t>
            </a:r>
          </a:p>
          <a:p>
            <a:pPr marL="0" indent="0">
              <a:buNone/>
            </a:pPr>
            <a:r>
              <a:rPr lang="en-US" sz="2250" dirty="0"/>
              <a:t>       to teach UDL					</a:t>
            </a:r>
            <a:r>
              <a:rPr lang="en-US" sz="2250" dirty="0" smtClean="0"/>
              <a:t>	learning</a:t>
            </a:r>
            <a:endParaRPr lang="en-US" sz="2250" dirty="0"/>
          </a:p>
          <a:p>
            <a:pPr marL="0" indent="0">
              <a:buNone/>
            </a:pPr>
            <a:endParaRPr lang="en-US" sz="975" dirty="0"/>
          </a:p>
          <a:p>
            <a:pPr marL="385763" indent="-385763">
              <a:buFont typeface="+mj-lt"/>
              <a:buAutoNum type="arabicPeriod" startAt="5"/>
            </a:pPr>
            <a:r>
              <a:rPr lang="en-US" sz="2250" dirty="0"/>
              <a:t>Concern with overloading 			Facilitate understanding of links</a:t>
            </a:r>
          </a:p>
          <a:p>
            <a:pPr marL="0" indent="0">
              <a:buNone/>
            </a:pPr>
            <a:r>
              <a:rPr lang="en-US" sz="2250" dirty="0"/>
              <a:t>       courses with new content			between UDL and existing course</a:t>
            </a:r>
          </a:p>
          <a:p>
            <a:pPr marL="0" indent="0">
              <a:buNone/>
            </a:pPr>
            <a:r>
              <a:rPr lang="en-US" sz="2250" dirty="0"/>
              <a:t>						</a:t>
            </a:r>
            <a:r>
              <a:rPr lang="en-US" sz="2250" dirty="0" smtClean="0"/>
              <a:t>			content</a:t>
            </a:r>
            <a:endParaRPr lang="en-US" sz="2250" dirty="0"/>
          </a:p>
          <a:p>
            <a:pPr marL="385763" indent="-385763">
              <a:buFont typeface="+mj-lt"/>
              <a:buAutoNum type="arabicPeriod" startAt="3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Notched Right Arrow 8"/>
          <p:cNvSpPr/>
          <p:nvPr/>
        </p:nvSpPr>
        <p:spPr>
          <a:xfrm>
            <a:off x="3639052" y="5188000"/>
            <a:ext cx="856748" cy="221831"/>
          </a:xfrm>
          <a:prstGeom prst="notchedRightArrow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Notched Right Arrow 12"/>
          <p:cNvSpPr/>
          <p:nvPr/>
        </p:nvSpPr>
        <p:spPr>
          <a:xfrm>
            <a:off x="3639052" y="4418068"/>
            <a:ext cx="856748" cy="221831"/>
          </a:xfrm>
          <a:prstGeom prst="notchedRightArrow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Notched Right Arrow 13"/>
          <p:cNvSpPr/>
          <p:nvPr/>
        </p:nvSpPr>
        <p:spPr>
          <a:xfrm>
            <a:off x="3639052" y="3875567"/>
            <a:ext cx="856748" cy="221831"/>
          </a:xfrm>
          <a:prstGeom prst="notchedRightArrow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Notched Right Arrow 14"/>
          <p:cNvSpPr/>
          <p:nvPr/>
        </p:nvSpPr>
        <p:spPr>
          <a:xfrm>
            <a:off x="3639052" y="3111862"/>
            <a:ext cx="856748" cy="221831"/>
          </a:xfrm>
          <a:prstGeom prst="notchedRightArrow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Notched Right Arrow 15"/>
          <p:cNvSpPr/>
          <p:nvPr/>
        </p:nvSpPr>
        <p:spPr>
          <a:xfrm>
            <a:off x="3639052" y="2269718"/>
            <a:ext cx="856748" cy="221831"/>
          </a:xfrm>
          <a:prstGeom prst="notchedRightArrow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2820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ritical </a:t>
            </a:r>
            <a:r>
              <a:rPr lang="en-US" dirty="0"/>
              <a:t>C</a:t>
            </a:r>
            <a:r>
              <a:rPr lang="en-US" dirty="0" smtClean="0"/>
              <a:t>omponents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458279"/>
              </p:ext>
            </p:extLst>
          </p:nvPr>
        </p:nvGraphicFramePr>
        <p:xfrm>
          <a:off x="152400" y="1752600"/>
          <a:ext cx="8839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781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CEEDAR UDL Innovation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88811"/>
            <a:ext cx="7886700" cy="3594667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Conceptual framework for our work</a:t>
            </a:r>
          </a:p>
          <a:p>
            <a:pPr marL="0" indent="0">
              <a:buNone/>
            </a:pPr>
            <a:endParaRPr lang="en-US" sz="700" dirty="0"/>
          </a:p>
          <a:p>
            <a:r>
              <a:rPr lang="en-US" sz="2400" dirty="0"/>
              <a:t>Provides a rubric for assessing UDL content coverage in teacher preparation programs</a:t>
            </a:r>
          </a:p>
          <a:p>
            <a:pPr marL="0" indent="0">
              <a:buNone/>
            </a:pPr>
            <a:endParaRPr lang="en-US" sz="500" dirty="0"/>
          </a:p>
          <a:p>
            <a:pPr lvl="1"/>
            <a:r>
              <a:rPr lang="en-US" sz="2400" dirty="0"/>
              <a:t>Nine Essential Components:</a:t>
            </a:r>
          </a:p>
          <a:p>
            <a:pPr lvl="2"/>
            <a:r>
              <a:rPr lang="en-US" sz="2800" dirty="0"/>
              <a:t>Four related to </a:t>
            </a:r>
            <a:r>
              <a:rPr lang="en-US" sz="2800" i="1" dirty="0"/>
              <a:t>General Understanding of UDL</a:t>
            </a:r>
          </a:p>
          <a:p>
            <a:pPr lvl="2"/>
            <a:r>
              <a:rPr lang="en-US" sz="2800" dirty="0"/>
              <a:t>Five related to </a:t>
            </a:r>
            <a:r>
              <a:rPr lang="en-US" sz="2800" i="1" dirty="0"/>
              <a:t>Planning Instruction Using the UDL Framework</a:t>
            </a:r>
          </a:p>
          <a:p>
            <a:pPr marL="685800" lvl="2" indent="0">
              <a:buNone/>
            </a:pPr>
            <a:endParaRPr lang="en-US" sz="700" dirty="0"/>
          </a:p>
          <a:p>
            <a:pPr lvl="1"/>
            <a:r>
              <a:rPr lang="en-US" sz="2400" dirty="0"/>
              <a:t>Four implementation levels (Level 0 to Level 3)</a:t>
            </a:r>
          </a:p>
          <a:p>
            <a:pPr marL="342900" lvl="1" indent="0">
              <a:buNone/>
            </a:pPr>
            <a:endParaRPr lang="en-US" sz="1800" dirty="0"/>
          </a:p>
          <a:p>
            <a:pPr marL="3429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dirty="0" smtClean="0"/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75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07243"/>
            <a:ext cx="7886700" cy="869157"/>
          </a:xfrm>
        </p:spPr>
        <p:txBody>
          <a:bodyPr>
            <a:normAutofit/>
          </a:bodyPr>
          <a:lstStyle/>
          <a:p>
            <a:r>
              <a:rPr lang="en-US" dirty="0" smtClean="0"/>
              <a:t>Faculty Learning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6401"/>
            <a:ext cx="7886700" cy="4724400"/>
          </a:xfrm>
        </p:spPr>
        <p:txBody>
          <a:bodyPr>
            <a:normAutofit/>
          </a:bodyPr>
          <a:lstStyle/>
          <a:p>
            <a:pPr marL="685800" lvl="2" indent="0">
              <a:buNone/>
            </a:pPr>
            <a:endParaRPr lang="en-US" sz="300" dirty="0"/>
          </a:p>
          <a:p>
            <a:r>
              <a:rPr lang="en-US" sz="2400" dirty="0"/>
              <a:t>Professional </a:t>
            </a:r>
            <a:r>
              <a:rPr lang="en-US" sz="2400" dirty="0" smtClean="0"/>
              <a:t>development</a:t>
            </a:r>
            <a:endParaRPr lang="en-US" sz="2400" dirty="0"/>
          </a:p>
          <a:p>
            <a:pPr lvl="1"/>
            <a:r>
              <a:rPr lang="en-US" sz="1800" dirty="0" smtClean="0"/>
              <a:t>Deepen understanding of UDL</a:t>
            </a:r>
          </a:p>
          <a:p>
            <a:pPr lvl="1"/>
            <a:r>
              <a:rPr lang="en-US" sz="1800" dirty="0" smtClean="0"/>
              <a:t>Mediated learning</a:t>
            </a:r>
            <a:endParaRPr lang="en-US" sz="1000" dirty="0"/>
          </a:p>
          <a:p>
            <a:pPr marL="342900" lvl="1" indent="0">
              <a:buNone/>
            </a:pPr>
            <a:endParaRPr lang="en-US" sz="500" dirty="0"/>
          </a:p>
          <a:p>
            <a:r>
              <a:rPr lang="en-US" sz="2400" dirty="0"/>
              <a:t>Facilitated planning </a:t>
            </a:r>
            <a:r>
              <a:rPr lang="en-US" sz="2400" dirty="0" smtClean="0"/>
              <a:t>with </a:t>
            </a:r>
            <a:r>
              <a:rPr lang="en-US" sz="2400" dirty="0" smtClean="0"/>
              <a:t>faculty to:</a:t>
            </a:r>
            <a:endParaRPr lang="en-US" sz="2400" dirty="0"/>
          </a:p>
          <a:p>
            <a:pPr lvl="1"/>
            <a:r>
              <a:rPr lang="en-US" sz="1800" dirty="0" smtClean="0"/>
              <a:t>Identify </a:t>
            </a:r>
            <a:r>
              <a:rPr lang="en-US" sz="1800" dirty="0"/>
              <a:t>courses for UDL integration</a:t>
            </a:r>
          </a:p>
          <a:p>
            <a:pPr lvl="1"/>
            <a:r>
              <a:rPr lang="en-US" sz="1800" dirty="0" smtClean="0"/>
              <a:t>Solicit </a:t>
            </a:r>
            <a:r>
              <a:rPr lang="en-US" sz="1800" dirty="0"/>
              <a:t>faculty volunteers for enhancing </a:t>
            </a:r>
            <a:r>
              <a:rPr lang="en-US" sz="1800" dirty="0" smtClean="0"/>
              <a:t>courses</a:t>
            </a:r>
          </a:p>
          <a:p>
            <a:pPr lvl="1"/>
            <a:r>
              <a:rPr lang="en-US" sz="1800" dirty="0" smtClean="0"/>
              <a:t>Provide o</a:t>
            </a:r>
            <a:r>
              <a:rPr lang="en-US" sz="1800" dirty="0" smtClean="0"/>
              <a:t>ngoing </a:t>
            </a:r>
            <a:r>
              <a:rPr lang="en-US" sz="1800" dirty="0" smtClean="0"/>
              <a:t>input to guide the process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r>
              <a:rPr lang="en-US" sz="2200" dirty="0" smtClean="0"/>
              <a:t>Resources and supports</a:t>
            </a:r>
          </a:p>
          <a:p>
            <a:pPr lvl="1"/>
            <a:r>
              <a:rPr lang="en-US" sz="1800" dirty="0" smtClean="0"/>
              <a:t>Examples of UDL Essential Components</a:t>
            </a:r>
          </a:p>
          <a:p>
            <a:pPr lvl="1"/>
            <a:r>
              <a:rPr lang="en-US" sz="1800" dirty="0" smtClean="0"/>
              <a:t>Course review forms</a:t>
            </a:r>
          </a:p>
          <a:p>
            <a:pPr lvl="1"/>
            <a:r>
              <a:rPr lang="en-US" sz="1800" dirty="0" smtClean="0"/>
              <a:t>Mentoring from UDL Project Team</a:t>
            </a:r>
            <a:endParaRPr lang="en-US" sz="1800" dirty="0"/>
          </a:p>
          <a:p>
            <a:pPr lvl="1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7394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45740"/>
            <a:ext cx="7886700" cy="869157"/>
          </a:xfrm>
        </p:spPr>
        <p:txBody>
          <a:bodyPr/>
          <a:lstStyle/>
          <a:p>
            <a:r>
              <a:rPr lang="en-US" dirty="0" smtClean="0"/>
              <a:t>“Critical Friend”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33030"/>
            <a:ext cx="7886700" cy="4391569"/>
          </a:xfrm>
        </p:spPr>
        <p:txBody>
          <a:bodyPr>
            <a:normAutofit/>
          </a:bodyPr>
          <a:lstStyle/>
          <a:p>
            <a:pPr marL="514350" indent="-457200">
              <a:spcAft>
                <a:spcPts val="450"/>
              </a:spcAft>
            </a:pPr>
            <a:r>
              <a:rPr lang="en-US" sz="2400" dirty="0" smtClean="0"/>
              <a:t>Faculty worked in teams during:</a:t>
            </a:r>
          </a:p>
          <a:p>
            <a:pPr marL="914400" lvl="1" indent="-457200">
              <a:spcAft>
                <a:spcPts val="450"/>
              </a:spcAft>
            </a:pPr>
            <a:r>
              <a:rPr lang="en-US" sz="2100" dirty="0" smtClean="0"/>
              <a:t>Curriculum review</a:t>
            </a:r>
          </a:p>
          <a:p>
            <a:pPr marL="914400" lvl="1" indent="-457200">
              <a:spcAft>
                <a:spcPts val="450"/>
              </a:spcAft>
            </a:pPr>
            <a:r>
              <a:rPr lang="en-US" sz="2100" dirty="0" smtClean="0"/>
              <a:t>Development of </a:t>
            </a:r>
            <a:r>
              <a:rPr lang="en-US" sz="2100" dirty="0" smtClean="0"/>
              <a:t>the curriculum enhancement </a:t>
            </a:r>
            <a:r>
              <a:rPr lang="en-US" sz="2100" dirty="0" smtClean="0"/>
              <a:t>map</a:t>
            </a:r>
          </a:p>
          <a:p>
            <a:pPr marL="914400" lvl="1" indent="-457200">
              <a:spcAft>
                <a:spcPts val="450"/>
              </a:spcAft>
            </a:pPr>
            <a:r>
              <a:rPr lang="en-US" sz="2100" dirty="0" smtClean="0"/>
              <a:t>Curriculum enhancement workshops</a:t>
            </a:r>
          </a:p>
          <a:p>
            <a:pPr marL="457200" lvl="1" indent="0">
              <a:spcAft>
                <a:spcPts val="450"/>
              </a:spcAft>
              <a:buNone/>
            </a:pPr>
            <a:endParaRPr lang="en-US" sz="500" dirty="0" smtClean="0"/>
          </a:p>
          <a:p>
            <a:pPr marL="514350" indent="-457200">
              <a:spcAft>
                <a:spcPts val="450"/>
              </a:spcAft>
            </a:pPr>
            <a:r>
              <a:rPr lang="en-US" sz="2400" dirty="0" smtClean="0"/>
              <a:t>Goal: T</a:t>
            </a:r>
            <a:r>
              <a:rPr lang="en-US" sz="2400" dirty="0" smtClean="0"/>
              <a:t>o </a:t>
            </a:r>
            <a:r>
              <a:rPr lang="en-US" sz="2400" dirty="0" smtClean="0"/>
              <a:t>establish culture of shared responsibility for content coverage across the programs</a:t>
            </a:r>
          </a:p>
          <a:p>
            <a:pPr marL="914400" lvl="1" indent="-457200">
              <a:spcAft>
                <a:spcPts val="450"/>
              </a:spcAft>
            </a:pPr>
            <a:r>
              <a:rPr lang="en-US" sz="2100" dirty="0" smtClean="0"/>
              <a:t>General and special education</a:t>
            </a:r>
          </a:p>
          <a:p>
            <a:pPr marL="914400" lvl="1" indent="-457200">
              <a:spcAft>
                <a:spcPts val="450"/>
              </a:spcAft>
            </a:pPr>
            <a:r>
              <a:rPr lang="en-US" sz="2100" dirty="0" smtClean="0"/>
              <a:t>Course work and clinical experiences</a:t>
            </a:r>
          </a:p>
          <a:p>
            <a:pPr marL="57150" indent="0">
              <a:spcAft>
                <a:spcPts val="450"/>
              </a:spcAft>
              <a:buNone/>
            </a:pPr>
            <a:endParaRPr lang="en-US" dirty="0" smtClean="0"/>
          </a:p>
          <a:p>
            <a:pPr marL="57150" indent="0">
              <a:spcAft>
                <a:spcPts val="450"/>
              </a:spcAft>
              <a:buNone/>
            </a:pPr>
            <a:endParaRPr lang="en-US" dirty="0" smtClean="0"/>
          </a:p>
          <a:p>
            <a:pPr marL="342900" lvl="1" indent="0">
              <a:spcAft>
                <a:spcPts val="450"/>
              </a:spcAft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3000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739</Words>
  <Application>Microsoft Office PowerPoint</Application>
  <PresentationFormat>On-screen Show (4:3)</PresentationFormat>
  <Paragraphs>161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1_Custom Design</vt:lpstr>
      <vt:lpstr>Custom Design</vt:lpstr>
      <vt:lpstr>2_Custom Design</vt:lpstr>
      <vt:lpstr>Description of a Process for Enhancing Pre-service Programs to Better Prepare General Education Teachers to Teach Students with Disabilities</vt:lpstr>
      <vt:lpstr>Florida Blueprint</vt:lpstr>
      <vt:lpstr>Project Goals</vt:lpstr>
      <vt:lpstr>Guiding Question #1</vt:lpstr>
      <vt:lpstr>Identifying and Reducing Barriers</vt:lpstr>
      <vt:lpstr>Critical Components</vt:lpstr>
      <vt:lpstr>CEEDAR UDL Innovation Configuration</vt:lpstr>
      <vt:lpstr>Faculty Learning Community</vt:lpstr>
      <vt:lpstr>“Critical Friend” Approach</vt:lpstr>
      <vt:lpstr>Lessons Learned</vt:lpstr>
      <vt:lpstr>Lessons Learned</vt:lpstr>
      <vt:lpstr>Impact on Programs/Department</vt:lpstr>
      <vt:lpstr>Guiding Question #2</vt:lpstr>
      <vt:lpstr>Course Enhancement Examples</vt:lpstr>
      <vt:lpstr>Applied Foundations (course enhancement example)</vt:lpstr>
      <vt:lpstr>Methods of Inclusion and Collaboration (course enhancement example)</vt:lpstr>
      <vt:lpstr>Teaching Science in the Elementary School (course enhancement example)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Boyd</dc:creator>
  <cp:lastModifiedBy>Windows User</cp:lastModifiedBy>
  <cp:revision>36</cp:revision>
  <dcterms:created xsi:type="dcterms:W3CDTF">2012-04-09T18:23:59Z</dcterms:created>
  <dcterms:modified xsi:type="dcterms:W3CDTF">2016-06-13T23:44:46Z</dcterms:modified>
</cp:coreProperties>
</file>