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57" r:id="rId2"/>
    <p:sldId id="293" r:id="rId3"/>
    <p:sldId id="309" r:id="rId4"/>
    <p:sldId id="310" r:id="rId5"/>
    <p:sldId id="311" r:id="rId6"/>
    <p:sldId id="312" r:id="rId7"/>
    <p:sldId id="314" r:id="rId8"/>
    <p:sldId id="315" r:id="rId9"/>
    <p:sldId id="316" r:id="rId10"/>
    <p:sldId id="317" r:id="rId11"/>
    <p:sldId id="318" r:id="rId12"/>
    <p:sldId id="363" r:id="rId13"/>
    <p:sldId id="327" r:id="rId14"/>
    <p:sldId id="328" r:id="rId15"/>
    <p:sldId id="329" r:id="rId16"/>
    <p:sldId id="330" r:id="rId17"/>
    <p:sldId id="364" r:id="rId18"/>
    <p:sldId id="334" r:id="rId19"/>
    <p:sldId id="336" r:id="rId20"/>
    <p:sldId id="326" r:id="rId21"/>
    <p:sldId id="322" r:id="rId22"/>
    <p:sldId id="323" r:id="rId23"/>
    <p:sldId id="325" r:id="rId24"/>
    <p:sldId id="337" r:id="rId25"/>
    <p:sldId id="339" r:id="rId26"/>
    <p:sldId id="340" r:id="rId27"/>
    <p:sldId id="341" r:id="rId28"/>
    <p:sldId id="346" r:id="rId29"/>
    <p:sldId id="347" r:id="rId30"/>
    <p:sldId id="348" r:id="rId31"/>
    <p:sldId id="361" r:id="rId32"/>
    <p:sldId id="362" r:id="rId33"/>
    <p:sldId id="349" r:id="rId34"/>
    <p:sldId id="365" r:id="rId35"/>
    <p:sldId id="35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855" autoAdjust="0"/>
  </p:normalViewPr>
  <p:slideViewPr>
    <p:cSldViewPr snapToGrid="0" snapToObjects="1">
      <p:cViewPr>
        <p:scale>
          <a:sx n="75" d="100"/>
          <a:sy n="75" d="100"/>
        </p:scale>
        <p:origin x="-1992" y="10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1360" y="38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2DF0C6-353F-7D4B-9C09-57B7EB1C9A9D}" type="datetimeFigureOut">
              <a:rPr lang="en-US" smtClean="0"/>
              <a:t>3/11/16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CD4303-E412-A447-AC48-8201500E5F30}" type="slidenum">
              <a:rPr lang="en-US" smtClean="0"/>
              <a:t>‹#›</a:t>
            </a:fld>
            <a:endParaRPr lang="en-US" dirty="0"/>
          </a:p>
        </p:txBody>
      </p:sp>
    </p:spTree>
    <p:extLst>
      <p:ext uri="{BB962C8B-B14F-4D97-AF65-F5344CB8AC3E}">
        <p14:creationId xmlns:p14="http://schemas.microsoft.com/office/powerpoint/2010/main" val="3375642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Materials Required:</a:t>
            </a:r>
          </a:p>
          <a:p>
            <a:r>
              <a:rPr lang="en-US" sz="1200" kern="1200" dirty="0" smtClean="0">
                <a:solidFill>
                  <a:schemeClr val="tx1"/>
                </a:solidFill>
                <a:effectLst/>
                <a:latin typeface="+mn-lt"/>
                <a:ea typeface="+mn-ea"/>
                <a:cs typeface="+mn-cs"/>
              </a:rPr>
              <a:t>3.4: References: Fluency</a:t>
            </a:r>
          </a:p>
          <a:p>
            <a:r>
              <a:rPr lang="en-US" sz="1200" kern="1200" dirty="0" smtClean="0">
                <a:solidFill>
                  <a:schemeClr val="tx1"/>
                </a:solidFill>
                <a:effectLst/>
                <a:latin typeface="+mn-lt"/>
                <a:ea typeface="+mn-ea"/>
                <a:cs typeface="+mn-cs"/>
              </a:rPr>
              <a:t>	Text to model fluent and non-fluent reading</a:t>
            </a:r>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(Suggested: </a:t>
            </a:r>
            <a:r>
              <a:rPr lang="en-US" sz="1200" i="1" kern="1200" dirty="0" smtClean="0">
                <a:solidFill>
                  <a:schemeClr val="tx1"/>
                </a:solidFill>
                <a:effectLst/>
                <a:latin typeface="+mn-lt"/>
                <a:ea typeface="+mn-ea"/>
                <a:cs typeface="+mn-cs"/>
              </a:rPr>
              <a:t>Wolf! </a:t>
            </a:r>
            <a:r>
              <a:rPr lang="en-US" sz="1200" kern="1200" dirty="0" smtClean="0">
                <a:solidFill>
                  <a:schemeClr val="tx1"/>
                </a:solidFill>
                <a:effectLst/>
                <a:latin typeface="+mn-lt"/>
                <a:ea typeface="+mn-ea"/>
                <a:cs typeface="+mn-cs"/>
              </a:rPr>
              <a:t>By Becky Bloom)</a:t>
            </a:r>
          </a:p>
          <a:p>
            <a:r>
              <a:rPr lang="en-US" sz="1200" kern="1200" dirty="0" smtClean="0">
                <a:solidFill>
                  <a:schemeClr val="tx1"/>
                </a:solidFill>
                <a:effectLst/>
                <a:latin typeface="+mn-lt"/>
                <a:ea typeface="+mn-ea"/>
                <a:cs typeface="+mn-cs"/>
              </a:rPr>
              <a:t>	Timers</a:t>
            </a:r>
          </a:p>
          <a:p>
            <a:r>
              <a:rPr lang="en-US" sz="1200" kern="1200" dirty="0" smtClean="0">
                <a:solidFill>
                  <a:schemeClr val="tx1"/>
                </a:solidFill>
                <a:effectLst/>
                <a:latin typeface="+mn-lt"/>
                <a:ea typeface="+mn-ea"/>
                <a:cs typeface="+mn-cs"/>
              </a:rPr>
              <a:t>	Overhead projector or </a:t>
            </a:r>
            <a:r>
              <a:rPr lang="en-US" sz="1200" kern="1200" dirty="0" err="1" smtClean="0">
                <a:solidFill>
                  <a:schemeClr val="tx1"/>
                </a:solidFill>
                <a:effectLst/>
                <a:latin typeface="+mn-lt"/>
                <a:ea typeface="+mn-ea"/>
                <a:cs typeface="+mn-cs"/>
              </a:rPr>
              <a:t>Smartboard</a:t>
            </a:r>
            <a:r>
              <a:rPr lang="en-US" sz="1200" kern="1200" dirty="0" smtClean="0">
                <a:solidFill>
                  <a:schemeClr val="tx1"/>
                </a:solidFill>
                <a:effectLst/>
                <a:latin typeface="+mn-lt"/>
                <a:ea typeface="+mn-ea"/>
                <a:cs typeface="+mn-cs"/>
              </a:rPr>
              <a:t> displaying charts</a:t>
            </a:r>
          </a:p>
          <a:p>
            <a:r>
              <a:rPr lang="en-US" sz="1200" kern="1200" dirty="0" smtClean="0">
                <a:solidFill>
                  <a:schemeClr val="tx1"/>
                </a:solidFill>
                <a:effectLst/>
                <a:latin typeface="+mn-lt"/>
                <a:ea typeface="+mn-ea"/>
                <a:cs typeface="+mn-cs"/>
              </a:rPr>
              <a:t>	Chart paper for participants to graph words correct per minute</a:t>
            </a:r>
          </a:p>
          <a:p>
            <a:r>
              <a:rPr lang="en-US" sz="1200" kern="1200" dirty="0" smtClean="0">
                <a:solidFill>
                  <a:schemeClr val="tx1"/>
                </a:solidFill>
                <a:effectLst/>
                <a:latin typeface="+mn-lt"/>
                <a:ea typeface="+mn-ea"/>
                <a:cs typeface="+mn-cs"/>
              </a:rPr>
              <a:t>	Red and blue markers for each participant.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Handouts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3.4A: Fluency Norms</a:t>
            </a:r>
          </a:p>
          <a:p>
            <a:r>
              <a:rPr lang="en-US" sz="1200" kern="1200" dirty="0" smtClean="0">
                <a:solidFill>
                  <a:schemeClr val="tx1"/>
                </a:solidFill>
                <a:effectLst/>
                <a:latin typeface="+mn-lt"/>
                <a:ea typeface="+mn-ea"/>
                <a:cs typeface="+mn-cs"/>
              </a:rPr>
              <a:t>	3.4B: Partner Reading Simulation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previous parts of this CEM</a:t>
            </a:r>
            <a:r>
              <a:rPr lang="en-US" sz="1200" kern="1200" baseline="0" dirty="0" smtClean="0">
                <a:solidFill>
                  <a:schemeClr val="tx1"/>
                </a:solidFill>
                <a:effectLst/>
                <a:latin typeface="+mn-lt"/>
                <a:ea typeface="+mn-ea"/>
                <a:cs typeface="+mn-cs"/>
              </a:rPr>
              <a:t> we </a:t>
            </a:r>
            <a:r>
              <a:rPr lang="en-US" sz="1200" kern="1200" dirty="0" smtClean="0">
                <a:solidFill>
                  <a:schemeClr val="tx1"/>
                </a:solidFill>
                <a:effectLst/>
                <a:latin typeface="+mn-lt"/>
                <a:ea typeface="+mn-ea"/>
                <a:cs typeface="+mn-cs"/>
              </a:rPr>
              <a:t>learned how to teach children to crack the alphabetic code and decode words. We learned about how to support advanced phonics and word study through the study of morphemes and word parts.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module, we will focus on the students who read slowly, word by word, and comprehend little. We must teach these students to read fluently so that less of their attention is devoted to decoding the words and more effort is given to understanding the meaning of the text.</a:t>
            </a:r>
          </a:p>
          <a:p>
            <a:endParaRPr lang="en-US" dirty="0">
              <a:latin typeface="Calibri"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A15A19-7F93-E742-A6CE-746663FB6E66}" type="slidenum">
              <a:rPr lang="en-US" sz="1200">
                <a:solidFill>
                  <a:prstClr val="black"/>
                </a:solidFill>
              </a:rPr>
              <a:pPr eaLnBrk="1" hangingPunct="1"/>
              <a:t>1</a:t>
            </a:fld>
            <a:endParaRPr lang="en-US" sz="120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factors can cause some students to have difficulty comprehending what they read. Read this slide to yourself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 prepared to discuss what you think is the cause of one of your students’ comprehension difficulties.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 to give participants  time to read the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comments and observations can you offer about your students’ comprehension difficulties?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Elicit at least three comments.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Turn to your partner and discuss why you think that problems reading fluently may cause comprehension difficulties.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 for 30 seconds. Elicit some comments. Point out that</a:t>
            </a:r>
            <a:r>
              <a:rPr lang="en-US" sz="1200" i="1" kern="1200" baseline="0" dirty="0" smtClean="0">
                <a:solidFill>
                  <a:schemeClr val="tx1"/>
                </a:solidFill>
                <a:effectLst/>
                <a:latin typeface="+mn-lt"/>
                <a:ea typeface="+mn-ea"/>
                <a:cs typeface="+mn-cs"/>
              </a:rPr>
              <a:t> lack of metacognitive skills refers to students’ inabilities to recognize when they are having difficulties understanding. Often, they just keep on reading rather than stopping to figure out what is causing their problems with comprehension.</a:t>
            </a:r>
          </a:p>
          <a:p>
            <a:endParaRPr lang="en-US" sz="1200" i="1"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You see that fluency is one cause of reading difficulties. It is also the result of the lack of the other skills. Dr. Hasbrouck often describes fluency as a thermometer. A thermometer can measure your temperature and tell you that something is wrong with your body, but it does not tell you what is causing the rise in temperature. To find out the cause, other diagnostic tests have to be administered.</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CD4303-E412-A447-AC48-8201500E5F30}" type="slidenum">
              <a:rPr lang="en-US" smtClean="0"/>
              <a:t>10</a:t>
            </a:fld>
            <a:endParaRPr lang="en-US" dirty="0"/>
          </a:p>
        </p:txBody>
      </p:sp>
    </p:spTree>
    <p:extLst>
      <p:ext uri="{BB962C8B-B14F-4D97-AF65-F5344CB8AC3E}">
        <p14:creationId xmlns:p14="http://schemas.microsoft.com/office/powerpoint/2010/main" val="1711512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Yes, fluency is important! Please read the slide to see whether your answers about the relationship of fluency to comprehension match what reading researchers have discovered.</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Provide time for the participants to read the slide silently.</a:t>
            </a:r>
          </a:p>
          <a:p>
            <a:endParaRPr lang="en-US" sz="1200" i="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Note</a:t>
            </a:r>
            <a:r>
              <a:rPr lang="en-US" sz="1200" i="0" kern="1200" baseline="0" dirty="0" smtClean="0">
                <a:solidFill>
                  <a:schemeClr val="tx1"/>
                </a:solidFill>
                <a:effectLst/>
                <a:latin typeface="+mn-lt"/>
                <a:ea typeface="+mn-ea"/>
                <a:cs typeface="+mn-cs"/>
              </a:rPr>
              <a:t> that good readers do not focus on decoding because they can decode with automaticity. They decode with accuracy, and they have learned to recognize words quickly, not read letter by letter. They can think about the meaning of the words and use their cognitive resources on comprehending the text.</a:t>
            </a:r>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11</a:t>
            </a:fld>
            <a:endParaRPr lang="en-US" dirty="0"/>
          </a:p>
        </p:txBody>
      </p:sp>
    </p:spTree>
    <p:extLst>
      <p:ext uri="{BB962C8B-B14F-4D97-AF65-F5344CB8AC3E}">
        <p14:creationId xmlns:p14="http://schemas.microsoft.com/office/powerpoint/2010/main" val="3919542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fluency links word recognition skills to the ability to comprehend text.  If the fluency link is missing or</a:t>
            </a:r>
            <a:r>
              <a:rPr lang="en-US" baseline="0" dirty="0" smtClean="0"/>
              <a:t> weak, comprehension suffers.</a:t>
            </a:r>
          </a:p>
          <a:p>
            <a:endParaRPr lang="en-US" baseline="0" dirty="0" smtClean="0"/>
          </a:p>
        </p:txBody>
      </p:sp>
      <p:sp>
        <p:nvSpPr>
          <p:cNvPr id="4" name="Slide Number Placeholder 3"/>
          <p:cNvSpPr>
            <a:spLocks noGrp="1"/>
          </p:cNvSpPr>
          <p:nvPr>
            <p:ph type="sldNum" sz="quarter" idx="10"/>
          </p:nvPr>
        </p:nvSpPr>
        <p:spPr/>
        <p:txBody>
          <a:bodyPr/>
          <a:lstStyle/>
          <a:p>
            <a:fld id="{F6CD4303-E412-A447-AC48-8201500E5F30}" type="slidenum">
              <a:rPr lang="en-US" smtClean="0"/>
              <a:t>12</a:t>
            </a:fld>
            <a:endParaRPr lang="en-US" dirty="0"/>
          </a:p>
        </p:txBody>
      </p:sp>
    </p:spTree>
    <p:extLst>
      <p:ext uri="{BB962C8B-B14F-4D97-AF65-F5344CB8AC3E}">
        <p14:creationId xmlns:p14="http://schemas.microsoft.com/office/powerpoint/2010/main" val="320326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cannot expect children to read connected text fluently until they read about 40 WCPM, which is usually the second semester of first grade. However, they can practice reading fluently beginning in kindergarten. Students can practice naming letters with automaticity, reading phrases, and then rereading decodable and predictable text.</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13</a:t>
            </a:fld>
            <a:endParaRPr lang="en-US" dirty="0"/>
          </a:p>
        </p:txBody>
      </p:sp>
    </p:spTree>
    <p:extLst>
      <p:ext uri="{BB962C8B-B14F-4D97-AF65-F5344CB8AC3E}">
        <p14:creationId xmlns:p14="http://schemas.microsoft.com/office/powerpoint/2010/main" val="2511840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By the end of first grade, typically achieving students develop the ability to read connected text at 50-60 WCPM. You will find that different assessments may have different goals for the end of first grade, but if your students can read 50-60 WCPM by the end of first grade, they are likely to continue to be successful readers.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students are reading 40 words or </a:t>
            </a:r>
            <a:r>
              <a:rPr lang="en-US" dirty="0" smtClean="0"/>
              <a:t>fewer</a:t>
            </a:r>
            <a:r>
              <a:rPr lang="en-US" sz="1200" kern="1200" dirty="0" smtClean="0">
                <a:solidFill>
                  <a:schemeClr val="tx1"/>
                </a:solidFill>
                <a:effectLst/>
                <a:latin typeface="+mn-lt"/>
                <a:ea typeface="+mn-ea"/>
                <a:cs typeface="+mn-cs"/>
              </a:rPr>
              <a:t>, they are at-risk for reading difficulties.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EOY=End</a:t>
            </a:r>
            <a:r>
              <a:rPr lang="en-US" sz="1200" i="1" kern="1200" baseline="0" dirty="0" smtClean="0">
                <a:solidFill>
                  <a:schemeClr val="tx1"/>
                </a:solidFill>
                <a:effectLst/>
                <a:latin typeface="+mn-lt"/>
                <a:ea typeface="+mn-ea"/>
                <a:cs typeface="+mn-cs"/>
              </a:rPr>
              <a:t> of year</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CD4303-E412-A447-AC48-8201500E5F30}" type="slidenum">
              <a:rPr lang="en-US" smtClean="0"/>
              <a:t>14</a:t>
            </a:fld>
            <a:endParaRPr lang="en-US" dirty="0"/>
          </a:p>
        </p:txBody>
      </p:sp>
    </p:spTree>
    <p:extLst>
      <p:ext uri="{BB962C8B-B14F-4D97-AF65-F5344CB8AC3E}">
        <p14:creationId xmlns:p14="http://schemas.microsoft.com/office/powerpoint/2010/main" val="3695370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do you notice about expectations for second-graders? They should read more words correctly per minute.</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15</a:t>
            </a:fld>
            <a:endParaRPr lang="en-US" dirty="0"/>
          </a:p>
        </p:txBody>
      </p:sp>
    </p:spTree>
    <p:extLst>
      <p:ext uri="{BB962C8B-B14F-4D97-AF65-F5344CB8AC3E}">
        <p14:creationId xmlns:p14="http://schemas.microsoft.com/office/powerpoint/2010/main" val="3059257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By the end of third grade, students should be reading more than 110 WCPM (words correct per minute), with automaticity, accuracy, and prosody.</a:t>
            </a:r>
          </a:p>
          <a:p>
            <a:endParaRPr lang="en-US" dirty="0" smtClean="0"/>
          </a:p>
          <a:p>
            <a:r>
              <a:rPr lang="en-US" dirty="0" smtClean="0"/>
              <a:t>70 WCPM or lower places the student at risk for reading difficulties. </a:t>
            </a:r>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16</a:t>
            </a:fld>
            <a:endParaRPr lang="en-US" dirty="0"/>
          </a:p>
        </p:txBody>
      </p:sp>
    </p:spTree>
    <p:extLst>
      <p:ext uri="{BB962C8B-B14F-4D97-AF65-F5344CB8AC3E}">
        <p14:creationId xmlns:p14="http://schemas.microsoft.com/office/powerpoint/2010/main" val="3482636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the Hasbrouck–Tindal Oral Reading Fluency norms. Researchers Hasbrouck and Tindal gathered fluency rates from students throughout the country and determined rates for students in Grades 1–8. (Hasbrouck, J. &amp; Tindal, G. 2006). Note the scores for fall, winter, and spring. The percentile column indicates where students fall in relation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other students. For example, a percentile of 50 means half of the students assessed read more fluently and half read less fluently than their peers.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Look at the chart. How many WCPM (words correct per minute) should you expect a student to read at the 50th percentile in the spring of second grade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Yes, 89 words correct per minute on grade level text.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students who struggle read at the 25th percentile or lower. What WCPM might a student read at the 10th percentile in the fall of fourth grade?</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Yes, 45—fewer than we expect a typical first-grader to read.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Oral Reading Fluency (ORF) scores are highly predictive of comprehension. We can predict which students may have difficulty with a certain text simply by listening to them read the text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aloud for 1 minute. </a:t>
            </a:r>
            <a:r>
              <a:rPr lang="en-US" sz="1200" i="1" kern="1200" dirty="0" smtClean="0">
                <a:solidFill>
                  <a:schemeClr val="tx1"/>
                </a:solidFill>
                <a:effectLst/>
                <a:latin typeface="+mn-lt"/>
                <a:ea typeface="+mn-ea"/>
                <a:cs typeface="+mn-cs"/>
              </a:rPr>
              <a:t>Note: New norms will be published in 2016.</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There</a:t>
            </a:r>
            <a:r>
              <a:rPr lang="en-US" sz="1200" i="0" kern="1200" baseline="0" dirty="0" smtClean="0">
                <a:solidFill>
                  <a:schemeClr val="tx1"/>
                </a:solidFill>
                <a:effectLst/>
                <a:latin typeface="+mn-lt"/>
                <a:ea typeface="+mn-ea"/>
                <a:cs typeface="+mn-cs"/>
              </a:rPr>
              <a:t> is no reason for students to read more words per minute than at the 50% on the Hasbrouck-</a:t>
            </a:r>
            <a:r>
              <a:rPr lang="en-US" sz="1200" i="0" kern="1200" baseline="0" dirty="0" err="1" smtClean="0">
                <a:solidFill>
                  <a:schemeClr val="tx1"/>
                </a:solidFill>
                <a:effectLst/>
                <a:latin typeface="+mn-lt"/>
                <a:ea typeface="+mn-ea"/>
                <a:cs typeface="+mn-cs"/>
              </a:rPr>
              <a:t>Tindall</a:t>
            </a:r>
            <a:r>
              <a:rPr lang="en-US" sz="1200" i="0" kern="1200" baseline="0" dirty="0" smtClean="0">
                <a:solidFill>
                  <a:schemeClr val="tx1"/>
                </a:solidFill>
                <a:effectLst/>
                <a:latin typeface="+mn-lt"/>
                <a:ea typeface="+mn-ea"/>
                <a:cs typeface="+mn-cs"/>
              </a:rPr>
              <a:t> norms. Reading faster than that does not increase comprehension.  Therefore, once students reach the 50 percentile and maintain that rate, even as the materials get more difficult with each grade, there is no need for them to strive to read faster.</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17</a:t>
            </a:fld>
            <a:endParaRPr lang="en-US"/>
          </a:p>
        </p:txBody>
      </p:sp>
    </p:spTree>
    <p:extLst>
      <p:ext uri="{BB962C8B-B14F-4D97-AF65-F5344CB8AC3E}">
        <p14:creationId xmlns:p14="http://schemas.microsoft.com/office/powerpoint/2010/main" val="334595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Researchers have determined expected gains of WCPM per week on cold readings, or texts the students are reading for the first time.</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Read the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Why do you think students gain fewer words per week as they progress through the grade levels?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Elicit at least three responses, guiding the participants toward conclusions such as the material increasing in complexity, etc.</a:t>
            </a:r>
          </a:p>
          <a:p>
            <a:endParaRPr lang="en-US" sz="1200" i="1" kern="1200" dirty="0" smtClean="0">
              <a:solidFill>
                <a:schemeClr val="tx1"/>
              </a:solidFill>
              <a:effectLst/>
              <a:latin typeface="+mn-lt"/>
              <a:ea typeface="+mn-ea"/>
              <a:cs typeface="+mn-cs"/>
            </a:endParaRPr>
          </a:p>
          <a:p>
            <a:endParaRPr lang="en-US" sz="1200" i="0" kern="1200" baseline="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18</a:t>
            </a:fld>
            <a:endParaRPr lang="en-US" dirty="0"/>
          </a:p>
        </p:txBody>
      </p:sp>
    </p:spTree>
    <p:extLst>
      <p:ext uri="{BB962C8B-B14F-4D97-AF65-F5344CB8AC3E}">
        <p14:creationId xmlns:p14="http://schemas.microsoft.com/office/powerpoint/2010/main" val="4222112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your students can read aloud the number of words indicated correct per minute, plus or minus 10 words, it is predicted that they will continue to learn to read as expected.</a:t>
            </a:r>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19</a:t>
            </a:fld>
            <a:endParaRPr lang="en-US" dirty="0"/>
          </a:p>
        </p:txBody>
      </p:sp>
    </p:spTree>
    <p:extLst>
      <p:ext uri="{BB962C8B-B14F-4D97-AF65-F5344CB8AC3E}">
        <p14:creationId xmlns:p14="http://schemas.microsoft.com/office/powerpoint/2010/main" val="114240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learning about the big ideas and answering the big-idea questions, after you have completed this module,</a:t>
            </a:r>
            <a:r>
              <a:rPr lang="en-US" baseline="0" dirty="0" smtClean="0"/>
              <a:t> </a:t>
            </a:r>
            <a:r>
              <a:rPr lang="en-US" dirty="0" smtClean="0"/>
              <a:t>you will be able to: (1) design and evaluate instruction for all students, including those at risk for reading difficulties; (2) differentiate instruction for</a:t>
            </a:r>
            <a:r>
              <a:rPr lang="en-US" baseline="0" dirty="0" smtClean="0"/>
              <a:t> each student; (3) use assessment data to inform your instruction, to form groups, and to monitor student progress</a:t>
            </a:r>
            <a:r>
              <a:rPr lang="en-US" dirty="0" smtClean="0"/>
              <a:t> and</a:t>
            </a:r>
            <a:r>
              <a:rPr lang="en-US" baseline="0" dirty="0" smtClean="0"/>
              <a:t> (4) incorporate state standards and evidence-based practices (EBPs).</a:t>
            </a:r>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2</a:t>
            </a:fld>
            <a:endParaRPr lang="en-US" dirty="0"/>
          </a:p>
        </p:txBody>
      </p:sp>
    </p:spTree>
    <p:extLst>
      <p:ext uri="{BB962C8B-B14F-4D97-AF65-F5344CB8AC3E}">
        <p14:creationId xmlns:p14="http://schemas.microsoft.com/office/powerpoint/2010/main" val="2697770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Measuring prosody is a bit more challenging. The National Assessment of Educational Progress (NAEP) offers some general descriptors, which are summarized on the slide.  </a:t>
            </a:r>
          </a:p>
          <a:p>
            <a:r>
              <a:rPr lang="en-US" sz="1200" kern="1200" dirty="0" smtClean="0">
                <a:solidFill>
                  <a:schemeClr val="tx1"/>
                </a:solidFill>
                <a:effectLst/>
                <a:latin typeface="+mn-lt"/>
                <a:ea typeface="+mn-ea"/>
                <a:cs typeface="+mn-cs"/>
              </a:rPr>
              <a:t>I will model each level.</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Read a passage four times, once at each of the four levels of prosody described on the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Partner A, read any passage at one of the four levels, and Partner B, determine which level of prosody your partner is modeling.</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switch roles and do the same thing.</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all know word-by-word and awkward reading when we hear it.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NAEP Oral Reading Fluency Scale:</a:t>
            </a:r>
            <a:r>
              <a:rPr lang="en-US" baseline="0" dirty="0" smtClean="0"/>
              <a:t> </a:t>
            </a:r>
            <a:r>
              <a:rPr lang="en-US" sz="1200" kern="1200" dirty="0" smtClean="0">
                <a:solidFill>
                  <a:schemeClr val="tx1"/>
                </a:solidFill>
                <a:effectLst/>
                <a:latin typeface="+mn-lt"/>
                <a:ea typeface="+mn-ea"/>
                <a:cs typeface="+mn-cs"/>
              </a:rPr>
              <a:t>http://</a:t>
            </a:r>
            <a:r>
              <a:rPr lang="en-US" sz="1200" kern="1200" dirty="0" err="1" smtClean="0">
                <a:solidFill>
                  <a:schemeClr val="tx1"/>
                </a:solidFill>
                <a:effectLst/>
                <a:latin typeface="+mn-lt"/>
                <a:ea typeface="+mn-ea"/>
                <a:cs typeface="+mn-cs"/>
              </a:rPr>
              <a:t>nces.ed.gov</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nationsreportcard</a:t>
            </a:r>
            <a:r>
              <a:rPr lang="en-US" sz="1200" kern="1200" dirty="0" smtClean="0">
                <a:solidFill>
                  <a:schemeClr val="tx1"/>
                </a:solidFill>
                <a:effectLst/>
                <a:latin typeface="+mn-lt"/>
                <a:ea typeface="+mn-ea"/>
                <a:cs typeface="+mn-cs"/>
              </a:rPr>
              <a:t>/studies/</a:t>
            </a:r>
            <a:r>
              <a:rPr lang="en-US" sz="1200" kern="1200" dirty="0" err="1" smtClean="0">
                <a:solidFill>
                  <a:schemeClr val="tx1"/>
                </a:solidFill>
                <a:effectLst/>
                <a:latin typeface="+mn-lt"/>
                <a:ea typeface="+mn-ea"/>
                <a:cs typeface="+mn-cs"/>
              </a:rPr>
              <a:t>ors</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scale.asp</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20</a:t>
            </a:fld>
            <a:endParaRPr lang="en-US" dirty="0"/>
          </a:p>
        </p:txBody>
      </p:sp>
    </p:spTree>
    <p:extLst>
      <p:ext uri="{BB962C8B-B14F-4D97-AF65-F5344CB8AC3E}">
        <p14:creationId xmlns:p14="http://schemas.microsoft.com/office/powerpoint/2010/main" val="2986860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51867"/>
            <a:ext cx="5486400" cy="4114800"/>
          </a:xfrm>
        </p:spPr>
        <p:txBody>
          <a:bodyPr/>
          <a:lstStyle/>
          <a:p>
            <a:r>
              <a:rPr lang="en-US" sz="1200" kern="1200" dirty="0" smtClean="0">
                <a:solidFill>
                  <a:schemeClr val="tx1"/>
                </a:solidFill>
                <a:effectLst/>
                <a:latin typeface="+mn-lt"/>
                <a:ea typeface="+mn-ea"/>
                <a:cs typeface="+mn-cs"/>
              </a:rPr>
              <a:t>Before we explore how to help students improve their fluency rates, let’s discuss how we measure reading fluency.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best way to determine a student’s reading fluency is first 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listen to the student read a passage aloud for 1 minute. Follow along,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marking any words read incorrectly. Then determine the total number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words read correctly (words correct per minute, or WCPM)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compare that number with established oral reading fluency (ORF)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norms.</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21</a:t>
            </a:fld>
            <a:endParaRPr lang="en-US" dirty="0"/>
          </a:p>
        </p:txBody>
      </p:sp>
    </p:spTree>
    <p:extLst>
      <p:ext uri="{BB962C8B-B14F-4D97-AF65-F5344CB8AC3E}">
        <p14:creationId xmlns:p14="http://schemas.microsoft.com/office/powerpoint/2010/main" val="4265245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teachers make the mistake of encouraging students to read as quickly as they can. Rather, students should be told to do their </a:t>
            </a:r>
            <a:r>
              <a:rPr lang="en-US" sz="1200" b="1" kern="1200" dirty="0" smtClean="0">
                <a:solidFill>
                  <a:schemeClr val="tx1"/>
                </a:solidFill>
                <a:effectLst/>
                <a:latin typeface="+mn-lt"/>
                <a:ea typeface="+mn-ea"/>
                <a:cs typeface="+mn-cs"/>
              </a:rPr>
              <a:t>best reading</a:t>
            </a:r>
            <a:r>
              <a:rPr lang="en-US" sz="1200" kern="1200" dirty="0" smtClean="0">
                <a:solidFill>
                  <a:schemeClr val="tx1"/>
                </a:solidFill>
                <a:effectLst/>
                <a:latin typeface="+mn-lt"/>
                <a:ea typeface="+mn-ea"/>
                <a:cs typeface="+mn-cs"/>
              </a:rPr>
              <a:t>. Do not start fluency practice as you would a race, with “Ready, set, go!” Rather, calmly say, “You may begin reading now.”</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22</a:t>
            </a:fld>
            <a:endParaRPr lang="en-US" dirty="0"/>
          </a:p>
        </p:txBody>
      </p:sp>
    </p:spTree>
    <p:extLst>
      <p:ext uri="{BB962C8B-B14F-4D97-AF65-F5344CB8AC3E}">
        <p14:creationId xmlns:p14="http://schemas.microsoft.com/office/powerpoint/2010/main" val="3255101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Even while students are reading for fluency practice, comprehension of the text should be emphasized. Therefore, it is helpful to tell the students you will be asking them a few questions about the text when they are through reading.</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23</a:t>
            </a:fld>
            <a:endParaRPr lang="en-US" dirty="0"/>
          </a:p>
        </p:txBody>
      </p:sp>
    </p:spTree>
    <p:extLst>
      <p:ext uri="{BB962C8B-B14F-4D97-AF65-F5344CB8AC3E}">
        <p14:creationId xmlns:p14="http://schemas.microsoft.com/office/powerpoint/2010/main" val="4056979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next several slides, we will discuss some activities that will promote reading fluency. Note that these activities should be applied to narrative and expository texts.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CD4303-E412-A447-AC48-8201500E5F30}" type="slidenum">
              <a:rPr lang="en-US" smtClean="0"/>
              <a:t>24</a:t>
            </a:fld>
            <a:endParaRPr lang="en-US" dirty="0"/>
          </a:p>
        </p:txBody>
      </p:sp>
    </p:spTree>
    <p:extLst>
      <p:ext uri="{BB962C8B-B14F-4D97-AF65-F5344CB8AC3E}">
        <p14:creationId xmlns:p14="http://schemas.microsoft.com/office/powerpoint/2010/main" val="3730676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Repeated reading can improve fluency in multiple ways.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Read and discuss the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CD4303-E412-A447-AC48-8201500E5F30}" type="slidenum">
              <a:rPr lang="en-US" smtClean="0"/>
              <a:t>25</a:t>
            </a:fld>
            <a:endParaRPr lang="en-US" dirty="0"/>
          </a:p>
        </p:txBody>
      </p:sp>
    </p:spTree>
    <p:extLst>
      <p:ext uri="{BB962C8B-B14F-4D97-AF65-F5344CB8AC3E}">
        <p14:creationId xmlns:p14="http://schemas.microsoft.com/office/powerpoint/2010/main" val="146874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slide illustrates one way to implement repeated reading.</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Read the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26</a:t>
            </a:fld>
            <a:endParaRPr lang="en-US" dirty="0"/>
          </a:p>
        </p:txBody>
      </p:sp>
    </p:spTree>
    <p:extLst>
      <p:ext uri="{BB962C8B-B14F-4D97-AF65-F5344CB8AC3E}">
        <p14:creationId xmlns:p14="http://schemas.microsoft.com/office/powerpoint/2010/main" val="2343183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Partner reading is fun, and better yet, it improves reading fluency. Some of partner reading’s benefits are listed on the slide.</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Read and discuss the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CD4303-E412-A447-AC48-8201500E5F30}" type="slidenum">
              <a:rPr lang="en-US" smtClean="0"/>
              <a:t>27</a:t>
            </a:fld>
            <a:endParaRPr lang="en-US" dirty="0"/>
          </a:p>
        </p:txBody>
      </p:sp>
    </p:spTree>
    <p:extLst>
      <p:ext uri="{BB962C8B-B14F-4D97-AF65-F5344CB8AC3E}">
        <p14:creationId xmlns:p14="http://schemas.microsoft.com/office/powerpoint/2010/main" val="1093000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this activity</a:t>
            </a:r>
            <a:r>
              <a:rPr lang="en-US" baseline="0" dirty="0" smtClean="0"/>
              <a:t> is first implemented, Reader 1 should be the better reader so that Reader 2 hears a model of the reading. Students are provided with a script to correct errors the partner may make. Of course, this procedure must be practiced with teacher support before students are to do this independently.</a:t>
            </a:r>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28</a:t>
            </a:fld>
            <a:endParaRPr lang="en-US" dirty="0"/>
          </a:p>
        </p:txBody>
      </p:sp>
    </p:spTree>
    <p:extLst>
      <p:ext uri="{BB962C8B-B14F-4D97-AF65-F5344CB8AC3E}">
        <p14:creationId xmlns:p14="http://schemas.microsoft.com/office/powerpoint/2010/main" val="2691661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an example of a script that you can have your students use when providing feedback to their partner. It is important to teach students how to use the script and to be a supportive partner. Be sure they practice the script before they use it with their partner.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Practice the script with your partner. Partner B, read a paragraph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your text and intentionally make one or two mistakes. </a:t>
            </a:r>
          </a:p>
          <a:p>
            <a:r>
              <a:rPr lang="en-US" sz="1200" kern="1200" dirty="0" smtClean="0">
                <a:solidFill>
                  <a:schemeClr val="tx1"/>
                </a:solidFill>
                <a:effectLst/>
                <a:latin typeface="+mn-lt"/>
                <a:ea typeface="+mn-ea"/>
                <a:cs typeface="+mn-cs"/>
              </a:rPr>
              <a:t>Partner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correct your partner using this script.</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 while </a:t>
            </a:r>
            <a:r>
              <a:rPr lang="en-US" sz="1200" i="1" kern="1200" baseline="0" dirty="0" smtClean="0">
                <a:solidFill>
                  <a:schemeClr val="tx1"/>
                </a:solidFill>
                <a:effectLst/>
                <a:latin typeface="+mn-lt"/>
                <a:ea typeface="+mn-ea"/>
                <a:cs typeface="+mn-cs"/>
              </a:rPr>
              <a:t>participants </a:t>
            </a:r>
            <a:r>
              <a:rPr lang="en-US" sz="1200" i="1" kern="1200" dirty="0" smtClean="0">
                <a:solidFill>
                  <a:schemeClr val="tx1"/>
                </a:solidFill>
                <a:effectLst/>
                <a:latin typeface="+mn-lt"/>
                <a:ea typeface="+mn-ea"/>
                <a:cs typeface="+mn-cs"/>
              </a:rPr>
              <a:t>practice the script.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CD4303-E412-A447-AC48-8201500E5F30}" type="slidenum">
              <a:rPr lang="en-US" smtClean="0"/>
              <a:t>29</a:t>
            </a:fld>
            <a:endParaRPr lang="en-US" dirty="0"/>
          </a:p>
        </p:txBody>
      </p:sp>
    </p:spTree>
    <p:extLst>
      <p:ext uri="{BB962C8B-B14F-4D97-AF65-F5344CB8AC3E}">
        <p14:creationId xmlns:p14="http://schemas.microsoft.com/office/powerpoint/2010/main" val="3234496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of the slides we will discuss today are adapted from the Texas </a:t>
            </a:r>
            <a:r>
              <a:rPr lang="en-US" sz="1200" i="1" kern="1200" dirty="0" smtClean="0">
                <a:solidFill>
                  <a:schemeClr val="tx1"/>
                </a:solidFill>
                <a:effectLst/>
                <a:latin typeface="+mn-lt"/>
                <a:ea typeface="+mn-ea"/>
                <a:cs typeface="+mn-cs"/>
              </a:rPr>
              <a:t>Fourth Grade Teacher Reading Academy</a:t>
            </a:r>
            <a:r>
              <a:rPr lang="en-US" sz="1200" kern="1200" dirty="0" smtClean="0">
                <a:solidFill>
                  <a:schemeClr val="tx1"/>
                </a:solidFill>
                <a:effectLst/>
                <a:latin typeface="+mn-lt"/>
                <a:ea typeface="+mn-ea"/>
                <a:cs typeface="+mn-cs"/>
              </a:rPr>
              <a:t> by the Vaughn Gross Center for Reading and Language Arts at The University of Texas at Austin. Acknowledgments</a:t>
            </a:r>
            <a:r>
              <a:rPr lang="en-US" sz="1200" kern="1200" baseline="0" dirty="0" smtClean="0">
                <a:solidFill>
                  <a:schemeClr val="tx1"/>
                </a:solidFill>
                <a:effectLst/>
                <a:latin typeface="+mn-lt"/>
                <a:ea typeface="+mn-ea"/>
                <a:cs typeface="+mn-cs"/>
              </a:rPr>
              <a:t> also go Dr. </a:t>
            </a:r>
            <a:r>
              <a:rPr lang="en-US" sz="1200" kern="1200" dirty="0" smtClean="0">
                <a:solidFill>
                  <a:schemeClr val="tx1"/>
                </a:solidFill>
                <a:effectLst/>
                <a:latin typeface="+mn-lt"/>
                <a:ea typeface="+mn-ea"/>
                <a:cs typeface="+mn-cs"/>
              </a:rPr>
              <a:t>Jan Hasbrouck for her work in this area and her willingness to share her research with 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CD4303-E412-A447-AC48-8201500E5F30}" type="slidenum">
              <a:rPr lang="en-US" smtClean="0"/>
              <a:t>3</a:t>
            </a:fld>
            <a:endParaRPr lang="en-US" dirty="0"/>
          </a:p>
        </p:txBody>
      </p:sp>
    </p:spTree>
    <p:extLst>
      <p:ext uri="{BB962C8B-B14F-4D97-AF65-F5344CB8AC3E}">
        <p14:creationId xmlns:p14="http://schemas.microsoft.com/office/powerpoint/2010/main" val="3469455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always want students to think about comprehension as they read. Having a way for them to be accountable for comprehending the text is important. A simple retell or asking the students a couple of questions is often sufficient. </a:t>
            </a:r>
            <a:r>
              <a:rPr lang="en-US" sz="1200" kern="1200" dirty="0" smtClean="0">
                <a:solidFill>
                  <a:schemeClr val="tx1"/>
                </a:solidFill>
                <a:effectLst/>
                <a:latin typeface="+mn-lt"/>
                <a:ea typeface="+mn-ea"/>
                <a:cs typeface="+mn-cs"/>
              </a:rPr>
              <a:t>When the partners have each read the selection twice and followed along twice, have them engage in this retell exercise. Use questions that you have provided or have participants ask their own questions.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practice supports comprehension.</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30</a:t>
            </a:fld>
            <a:endParaRPr lang="en-US" dirty="0"/>
          </a:p>
        </p:txBody>
      </p:sp>
    </p:spTree>
    <p:extLst>
      <p:ext uri="{BB962C8B-B14F-4D97-AF65-F5344CB8AC3E}">
        <p14:creationId xmlns:p14="http://schemas.microsoft.com/office/powerpoint/2010/main" val="2932382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graph charting the first or “cold” reading (in blue), and the last, practiced “hot” reading, in red.  This student gain about 35 words from the cold reading (105) to the hot reading (140 </a:t>
            </a:r>
            <a:r>
              <a:rPr lang="en-US" dirty="0" err="1" smtClean="0"/>
              <a:t>wcpm</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31</a:t>
            </a:fld>
            <a:endParaRPr lang="en-US" dirty="0"/>
          </a:p>
        </p:txBody>
      </p:sp>
    </p:spTree>
    <p:extLst>
      <p:ext uri="{BB962C8B-B14F-4D97-AF65-F5344CB8AC3E}">
        <p14:creationId xmlns:p14="http://schemas.microsoft.com/office/powerpoint/2010/main" val="3744223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shows the second and third times our example student practiced fluency. Note that both the red and blue lines have increased. Seeing this progress motivates students and parents.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Of course, students will need to be taught to graph this way. Younger students will need explicit instruction and practice before they are efficient and accurate.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if there is no improvement in fluency scores? What could be the reason?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 for comments.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material could be too difficult or the student could be having a bad day. However, if there is no improvement after three measurements, examine your instruction. What must be changed?</a:t>
            </a:r>
          </a:p>
          <a:p>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will talk about how to determine and implement changes when we discuss interventions. However, it is important to know that fluency scores can indicate whether your instruction is resulting in student progress or whether something must be modified. You do not have to wait until the end of the semester to determine whether a student is having difficulty reading.</a:t>
            </a:r>
          </a:p>
          <a:p>
            <a:endParaRPr lang="en-US" dirty="0" smtClean="0"/>
          </a:p>
          <a:p>
            <a:r>
              <a:rPr lang="en-US" dirty="0" smtClean="0"/>
              <a:t>More information about charting student progress is available</a:t>
            </a:r>
            <a:r>
              <a:rPr lang="en-US" baseline="0" dirty="0" smtClean="0"/>
              <a:t> </a:t>
            </a:r>
            <a:r>
              <a:rPr lang="en-US" dirty="0" smtClean="0"/>
              <a:t>in Hasbrouck &amp; Hougen, 2012.</a:t>
            </a:r>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32</a:t>
            </a:fld>
            <a:endParaRPr lang="en-US" dirty="0"/>
          </a:p>
        </p:txBody>
      </p:sp>
    </p:spTree>
    <p:extLst>
      <p:ext uri="{BB962C8B-B14F-4D97-AF65-F5344CB8AC3E}">
        <p14:creationId xmlns:p14="http://schemas.microsoft.com/office/powerpoint/2010/main" val="1621391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use many other fluency-building activities, including: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Choral reading—the entire group reads together.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Echo reading—you read, then the students read.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Computer-based and tape-assisted reading—students follow along.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Chunking or rereading portions of text—“Read your favorite sentence or phrase three times, like an actor would read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Performance reading, such as Readers’ Theatre—students learn to read a few lines of a short play.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important thing is to practice fluency for 15-20 minutes at least three times per week.</a:t>
            </a:r>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33</a:t>
            </a:fld>
            <a:endParaRPr lang="en-US" dirty="0"/>
          </a:p>
        </p:txBody>
      </p:sp>
    </p:spTree>
    <p:extLst>
      <p:ext uri="{BB962C8B-B14F-4D97-AF65-F5344CB8AC3E}">
        <p14:creationId xmlns:p14="http://schemas.microsoft.com/office/powerpoint/2010/main" val="3519444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this slide to yourself.</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Turn to your partner and, in the next 2 minutes, discuss what you think are the most important points you learned about fluency today. Partner B, please scribe the points you and your partner discuss.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 2 minutes.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take 1 minute to discuss questions or concerns about teaching fluency. Partner A, please write the concerns or questions you and your partner raise. You will turn in these questions</a:t>
            </a:r>
            <a:r>
              <a:rPr lang="en-US" dirty="0" smtClean="0">
                <a:effectLst/>
              </a:rPr>
              <a:t> </a:t>
            </a:r>
            <a:r>
              <a:rPr lang="en-US" sz="1200" kern="1200" dirty="0" smtClean="0">
                <a:solidFill>
                  <a:schemeClr val="tx1"/>
                </a:solidFill>
                <a:effectLst/>
                <a:latin typeface="+mn-lt"/>
                <a:ea typeface="+mn-ea"/>
                <a:cs typeface="+mn-cs"/>
              </a:rPr>
              <a:t>before you leave today.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Begin.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 1 minute and then collect the questions. If you have time, respond to some of the questions. If not, be sure to address them either online or at the next session.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1181953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More information about fluency, including free videos and instructional activities, is available from these websites.</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35</a:t>
            </a:fld>
            <a:endParaRPr lang="en-US" dirty="0"/>
          </a:p>
        </p:txBody>
      </p:sp>
    </p:spTree>
    <p:extLst>
      <p:ext uri="{BB962C8B-B14F-4D97-AF65-F5344CB8AC3E}">
        <p14:creationId xmlns:p14="http://schemas.microsoft.com/office/powerpoint/2010/main" val="3032808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Stroop Test</a:t>
            </a:r>
          </a:p>
          <a:p>
            <a:endParaRPr lang="en-US" dirty="0" smtClean="0"/>
          </a:p>
          <a:p>
            <a:r>
              <a:rPr lang="en-US" sz="1200" kern="1200" dirty="0" smtClean="0">
                <a:solidFill>
                  <a:schemeClr val="tx1"/>
                </a:solidFill>
                <a:effectLst/>
                <a:latin typeface="+mn-lt"/>
                <a:ea typeface="+mn-ea"/>
                <a:cs typeface="+mn-cs"/>
              </a:rPr>
              <a:t>Let’s experience how some students read, consciously thinking about every word. Look at the slide (Stroop, 1935). When I say, “Go,” say the colors aloud as you see them. For example, the first three colors are red, gray, and purple. Use your best reading. You may begin, everyone</a:t>
            </a:r>
            <a:r>
              <a:rPr lang="en-US" sz="1200" kern="1200" baseline="0" dirty="0" smtClean="0">
                <a:solidFill>
                  <a:schemeClr val="tx1"/>
                </a:solidFill>
                <a:effectLst/>
                <a:latin typeface="+mn-lt"/>
                <a:ea typeface="+mn-ea"/>
                <a:cs typeface="+mn-cs"/>
              </a:rPr>
              <a:t> reading aloud in whisper voices, as fast as you can.</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Allow the participants to read three to four lines of colors.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took awhile to get the hang of that, didn’t it? Even though you knew the colors and the words, you had to concentrate on saying the color and not reading the word. It was not automatic, and it could be tiring!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try reading the words and ignoring the color.</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Which was easier? Yes, reading the words was easier. Why?</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Elicit a few comments.</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Yes, you could read the words automatically. The first time, when you had to say the color rather than read the word, your mind automatically determined the semantic meaning of the word and then had to override this first impression. Such a process is hardly automatic.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wanted you to experience how difficult it is to read when you cannot read with automaticity and fluency.</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4</a:t>
            </a:fld>
            <a:endParaRPr lang="en-US" dirty="0"/>
          </a:p>
        </p:txBody>
      </p:sp>
    </p:spTree>
    <p:extLst>
      <p:ext uri="{BB962C8B-B14F-4D97-AF65-F5344CB8AC3E}">
        <p14:creationId xmlns:p14="http://schemas.microsoft.com/office/powerpoint/2010/main" val="691252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Fluent reading of connect text is expected of students, generally by the second semester of first grade or when students can read at least 40 words per minute.  These are the Common Core State Standards (CCSS) for Grades 1-5. </a:t>
            </a:r>
          </a:p>
          <a:p>
            <a:endParaRPr lang="en-US" dirty="0" smtClean="0"/>
          </a:p>
          <a:p>
            <a:r>
              <a:rPr lang="en-US" dirty="0" smtClean="0"/>
              <a:t>Note letter b, which is bolded. This is the generally accepted definition of reading fluency: reading with accuracy, appropriate rate, and prosody, or expression,</a:t>
            </a:r>
            <a:r>
              <a:rPr lang="en-US" baseline="0" dirty="0" smtClean="0"/>
              <a:t> leading to understanding or comprehension (letter a). </a:t>
            </a:r>
          </a:p>
          <a:p>
            <a:endParaRPr lang="en-US" baseline="0" dirty="0" smtClean="0"/>
          </a:p>
          <a:p>
            <a:r>
              <a:rPr lang="en-US" sz="1200" kern="1200" dirty="0" smtClean="0">
                <a:solidFill>
                  <a:schemeClr val="tx1"/>
                </a:solidFill>
                <a:effectLst/>
                <a:latin typeface="+mn-lt"/>
                <a:ea typeface="+mn-ea"/>
                <a:cs typeface="+mn-cs"/>
              </a:rPr>
              <a:t>According to author and researcher Jan Hasbrouck, “Reading fluency can be defined as reasonably accurate reading (not perfect with zero errors, but within a range of approximately 95%-99% accuracy), performed at . . . a minimal rate that is appropriate to the purpose of the task, with appropriate prosody that leads to successful comprehension. Reading fluency is accurate reading at a minimal rate with appropriate prosody that leads to successful comprehension.”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what does “performed at a minimal rate appropriate to the purpose of the task” mean? Turn to your partner and discuss for 30 seconds.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Pause for discussion. Then, solicit responses. Guide candidates to the conclusion that people read at different rates, depending on the text. The more difficult or obtuse the text is, the slower one reads. For example, one would likely read a complex physics text slower than a romance novel.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5</a:t>
            </a:fld>
            <a:endParaRPr lang="en-US" dirty="0"/>
          </a:p>
        </p:txBody>
      </p:sp>
    </p:spTree>
    <p:extLst>
      <p:ext uri="{BB962C8B-B14F-4D97-AF65-F5344CB8AC3E}">
        <p14:creationId xmlns:p14="http://schemas.microsoft.com/office/powerpoint/2010/main" val="177285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Read the first definition on the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Proficient readers read with automaticity—they do not have to stop to sound out each word.</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Read the second definition on the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Prosody </a:t>
            </a:r>
            <a:r>
              <a:rPr lang="en-US" sz="1200" b="1" kern="1200" dirty="0" smtClean="0">
                <a:solidFill>
                  <a:schemeClr val="tx1"/>
                </a:solidFill>
                <a:effectLst/>
                <a:latin typeface="+mn-lt"/>
                <a:ea typeface="+mn-ea"/>
                <a:cs typeface="+mn-cs"/>
              </a:rPr>
              <a:t>does not mean reading as fast as you can.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Demonstrate reading very quickly with no pauses.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Rather, it means reading quickly, effortlessly, and expressively; pausing for punctuation; and phrasing appropriately. Reading with prosody sounds similar to how you speak.</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Read the same text again, appropriately.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students read with prosody, they are more likely to understand what they read.</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6</a:t>
            </a:fld>
            <a:endParaRPr lang="en-US" dirty="0"/>
          </a:p>
        </p:txBody>
      </p:sp>
    </p:spTree>
    <p:extLst>
      <p:ext uri="{BB962C8B-B14F-4D97-AF65-F5344CB8AC3E}">
        <p14:creationId xmlns:p14="http://schemas.microsoft.com/office/powerpoint/2010/main" val="419318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Students who read fluently demonstrate an understanding of phonological, orthographic (spelling), and morphological knowledge at the letter and word levels. When students read fluently, they can efficiently and effectively process this information.</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7</a:t>
            </a:fld>
            <a:endParaRPr lang="en-US" dirty="0"/>
          </a:p>
        </p:txBody>
      </p:sp>
    </p:spTree>
    <p:extLst>
      <p:ext uri="{BB962C8B-B14F-4D97-AF65-F5344CB8AC3E}">
        <p14:creationId xmlns:p14="http://schemas.microsoft.com/office/powerpoint/2010/main" val="299780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Fluent reading must be modeled and taught from the beginning. Instruction in reading fluency can help to prevent and remediate other reading difficulties, and measures of fluency can be used as a predictive assessment of future reading problems.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Please note that fluency instruction does not involve reading connected text and measuring words read per minute until after</a:t>
            </a:r>
            <a:r>
              <a:rPr lang="en-US" sz="1200" kern="1200" baseline="0" dirty="0" smtClean="0">
                <a:solidFill>
                  <a:schemeClr val="tx1"/>
                </a:solidFill>
                <a:effectLst/>
                <a:latin typeface="+mn-lt"/>
                <a:ea typeface="+mn-ea"/>
                <a:cs typeface="+mn-cs"/>
              </a:rPr>
              <a:t> students have learned to decode a substantial number of words. However, fluency instruction can begin as students are learning letter names and sounds, then reading individual words.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8</a:t>
            </a:fld>
            <a:endParaRPr lang="en-US" dirty="0"/>
          </a:p>
        </p:txBody>
      </p:sp>
    </p:spTree>
    <p:extLst>
      <p:ext uri="{BB962C8B-B14F-4D97-AF65-F5344CB8AC3E}">
        <p14:creationId xmlns:p14="http://schemas.microsoft.com/office/powerpoint/2010/main" val="139665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ultimate goal of fluency is NOT to read as quickly as one can</a:t>
            </a:r>
            <a:r>
              <a:rPr lang="en-US" dirty="0"/>
              <a:t> </a:t>
            </a:r>
            <a:r>
              <a:rPr lang="en-US" sz="1200" kern="1200" dirty="0" smtClean="0">
                <a:solidFill>
                  <a:schemeClr val="tx1"/>
                </a:solidFill>
                <a:effectLst/>
                <a:latin typeface="+mn-lt"/>
                <a:ea typeface="+mn-ea"/>
                <a:cs typeface="+mn-cs"/>
              </a:rPr>
              <a:t>but to learn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read with automaticity so one better comprehends</a:t>
            </a:r>
            <a:r>
              <a:rPr lang="en-US" sz="1200" kern="1200" baseline="0" dirty="0" smtClean="0">
                <a:solidFill>
                  <a:schemeClr val="tx1"/>
                </a:solidFill>
                <a:effectLst/>
                <a:latin typeface="+mn-lt"/>
                <a:ea typeface="+mn-ea"/>
                <a:cs typeface="+mn-cs"/>
              </a:rPr>
              <a:t> what is read. When reading becomes automatic and easy, students are </a:t>
            </a:r>
            <a:r>
              <a:rPr lang="en-US" sz="1200" kern="1200" dirty="0" smtClean="0">
                <a:solidFill>
                  <a:schemeClr val="tx1"/>
                </a:solidFill>
                <a:effectLst/>
                <a:latin typeface="+mn-lt"/>
                <a:ea typeface="+mn-ea"/>
                <a:cs typeface="+mn-cs"/>
              </a:rPr>
              <a:t>motivated to read more for pleasure and for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information.</a:t>
            </a:r>
          </a:p>
          <a:p>
            <a:endParaRPr lang="en-US" dirty="0"/>
          </a:p>
        </p:txBody>
      </p:sp>
      <p:sp>
        <p:nvSpPr>
          <p:cNvPr id="4" name="Slide Number Placeholder 3"/>
          <p:cNvSpPr>
            <a:spLocks noGrp="1"/>
          </p:cNvSpPr>
          <p:nvPr>
            <p:ph type="sldNum" sz="quarter" idx="10"/>
          </p:nvPr>
        </p:nvSpPr>
        <p:spPr/>
        <p:txBody>
          <a:bodyPr/>
          <a:lstStyle/>
          <a:p>
            <a:fld id="{F6CD4303-E412-A447-AC48-8201500E5F30}" type="slidenum">
              <a:rPr lang="en-US" smtClean="0"/>
              <a:t>9</a:t>
            </a:fld>
            <a:endParaRPr lang="en-US" dirty="0"/>
          </a:p>
        </p:txBody>
      </p:sp>
    </p:spTree>
    <p:extLst>
      <p:ext uri="{BB962C8B-B14F-4D97-AF65-F5344CB8AC3E}">
        <p14:creationId xmlns:p14="http://schemas.microsoft.com/office/powerpoint/2010/main" val="410382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3/11/16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4067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3/11/16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0983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3/11/16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5439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3/11/16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5800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3/11/16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8863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3/11/16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4718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3/11/16</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3720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3/11/16</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7743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3/11/16</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1118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3/11/16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7294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978644-6AAA-8D43-97E2-41B64FBAE980}" type="datetimeFigureOut">
              <a:rPr lang="en-US" smtClean="0">
                <a:solidFill>
                  <a:prstClr val="black">
                    <a:tint val="75000"/>
                  </a:prstClr>
                </a:solidFill>
                <a:latin typeface="Calibri"/>
              </a:rPr>
              <a:pPr/>
              <a:t>3/11/16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72254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78644-6AAA-8D43-97E2-41B64FBAE980}" type="datetimeFigureOut">
              <a:rPr lang="en-US" smtClean="0">
                <a:solidFill>
                  <a:prstClr val="black">
                    <a:tint val="75000"/>
                  </a:prstClr>
                </a:solidFill>
                <a:latin typeface="Calibri"/>
              </a:rPr>
              <a:pPr/>
              <a:t>3/11/16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CEDFB-B2DC-C94F-BFF3-821B3E78221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12902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www.fcrr.org" TargetMode="External"/><Relationship Id="rId4" Type="http://schemas.openxmlformats.org/officeDocument/2006/relationships/hyperlink" Target="http://www.meadowscenter.org" TargetMode="External"/><Relationship Id="rId5" Type="http://schemas.openxmlformats.org/officeDocument/2006/relationships/hyperlink" Target="http://reading.uoregon.edu" TargetMode="External"/><Relationship Id="rId6" Type="http://schemas.openxmlformats.org/officeDocument/2006/relationships/hyperlink" Target="http://iris.peabody.vanderbilt.edu/"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3" name="Rectangle 125"/>
          <p:cNvSpPr>
            <a:spLocks noChangeArrowheads="1"/>
          </p:cNvSpPr>
          <p:nvPr/>
        </p:nvSpPr>
        <p:spPr bwMode="auto">
          <a:xfrm>
            <a:off x="1692275" y="4292600"/>
            <a:ext cx="6335713"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sz="2000" b="1" dirty="0">
              <a:solidFill>
                <a:srgbClr val="0061AF"/>
              </a:solidFill>
              <a:latin typeface="Calibri"/>
              <a:cs typeface="Arial" charset="0"/>
            </a:endParaRPr>
          </a:p>
        </p:txBody>
      </p:sp>
      <p:pic>
        <p:nvPicPr>
          <p:cNvPr id="14339" name="Picture 1" descr="CEEDAR-LogoFinal-simple-white-1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0913" y="2588846"/>
            <a:ext cx="3243262" cy="131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0"/>
          <p:cNvSpPr txBox="1">
            <a:spLocks noChangeArrowheads="1"/>
          </p:cNvSpPr>
          <p:nvPr/>
        </p:nvSpPr>
        <p:spPr bwMode="auto">
          <a:xfrm>
            <a:off x="1492250" y="4062625"/>
            <a:ext cx="7461250" cy="155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eaLnBrk="1" hangingPunct="1">
              <a:defRPr/>
            </a:pPr>
            <a:r>
              <a:rPr lang="en-US" sz="2800" b="1" dirty="0" smtClean="0">
                <a:solidFill>
                  <a:srgbClr val="0061AF"/>
                </a:solidFill>
                <a:latin typeface="Calibri"/>
              </a:rPr>
              <a:t>Collaboration for Effective Educator Development, Accountability, and Reform  </a:t>
            </a:r>
          </a:p>
        </p:txBody>
      </p:sp>
      <p:sp>
        <p:nvSpPr>
          <p:cNvPr id="14341" name="TextBox 1"/>
          <p:cNvSpPr txBox="1">
            <a:spLocks noChangeArrowheads="1"/>
          </p:cNvSpPr>
          <p:nvPr/>
        </p:nvSpPr>
        <p:spPr bwMode="auto">
          <a:xfrm>
            <a:off x="3348038" y="6381750"/>
            <a:ext cx="2592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prstClr val="white"/>
                </a:solidFill>
              </a:rPr>
              <a:t>H325A120003</a:t>
            </a:r>
          </a:p>
        </p:txBody>
      </p:sp>
      <p:sp>
        <p:nvSpPr>
          <p:cNvPr id="3" name="TextBox 2"/>
          <p:cNvSpPr txBox="1"/>
          <p:nvPr/>
        </p:nvSpPr>
        <p:spPr>
          <a:xfrm>
            <a:off x="1692275" y="274803"/>
            <a:ext cx="6892874" cy="2062103"/>
          </a:xfrm>
          <a:prstGeom prst="rect">
            <a:avLst/>
          </a:prstGeom>
          <a:noFill/>
        </p:spPr>
        <p:txBody>
          <a:bodyPr wrap="square" rtlCol="0">
            <a:spAutoFit/>
          </a:bodyPr>
          <a:lstStyle/>
          <a:p>
            <a:pPr algn="ctr"/>
            <a:r>
              <a:rPr lang="en-US" sz="3200" dirty="0" smtClean="0">
                <a:solidFill>
                  <a:schemeClr val="tx2"/>
                </a:solidFill>
              </a:rPr>
              <a:t>Essential Components of Reading Instruction K–5</a:t>
            </a:r>
          </a:p>
          <a:p>
            <a:pPr algn="ctr"/>
            <a:endParaRPr lang="en-US" sz="3200" dirty="0" smtClean="0">
              <a:solidFill>
                <a:schemeClr val="tx2"/>
              </a:solidFill>
            </a:endParaRPr>
          </a:p>
          <a:p>
            <a:pPr algn="ctr"/>
            <a:r>
              <a:rPr lang="en-US" sz="3200" dirty="0" smtClean="0">
                <a:solidFill>
                  <a:schemeClr val="tx2"/>
                </a:solidFill>
              </a:rPr>
              <a:t>Part 3.4: Fluency</a:t>
            </a:r>
          </a:p>
        </p:txBody>
      </p:sp>
    </p:spTree>
    <p:extLst>
      <p:ext uri="{BB962C8B-B14F-4D97-AF65-F5344CB8AC3E}">
        <p14:creationId xmlns:p14="http://schemas.microsoft.com/office/powerpoint/2010/main" val="32154931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3" y="186715"/>
            <a:ext cx="6998677" cy="1143000"/>
          </a:xfrm>
        </p:spPr>
        <p:txBody>
          <a:bodyPr>
            <a:normAutofit fontScale="90000"/>
          </a:bodyPr>
          <a:lstStyle/>
          <a:p>
            <a:r>
              <a:rPr lang="en-US" dirty="0" smtClean="0"/>
              <a:t>Causes of Comprehension Difficulties</a:t>
            </a:r>
            <a:endParaRPr lang="en-US" dirty="0"/>
          </a:p>
        </p:txBody>
      </p:sp>
      <p:sp>
        <p:nvSpPr>
          <p:cNvPr id="3" name="Content Placeholder 2"/>
          <p:cNvSpPr>
            <a:spLocks noGrp="1"/>
          </p:cNvSpPr>
          <p:nvPr>
            <p:ph idx="1"/>
          </p:nvPr>
        </p:nvSpPr>
        <p:spPr>
          <a:xfrm>
            <a:off x="1396999" y="1329715"/>
            <a:ext cx="7649309" cy="4525963"/>
          </a:xfrm>
        </p:spPr>
        <p:txBody>
          <a:bodyPr/>
          <a:lstStyle/>
          <a:p>
            <a:pPr marL="0" indent="0">
              <a:buNone/>
            </a:pPr>
            <a:r>
              <a:rPr lang="en-US" dirty="0" smtClean="0"/>
              <a:t>Lack of</a:t>
            </a:r>
            <a:r>
              <a:rPr lang="en-US" dirty="0"/>
              <a:t> </a:t>
            </a:r>
            <a:r>
              <a:rPr lang="en-US" dirty="0" smtClean="0"/>
              <a:t>. . . </a:t>
            </a:r>
          </a:p>
          <a:p>
            <a:r>
              <a:rPr lang="en-US" dirty="0" smtClean="0"/>
              <a:t>Background knowledge</a:t>
            </a:r>
          </a:p>
          <a:p>
            <a:r>
              <a:rPr lang="en-US" dirty="0" smtClean="0"/>
              <a:t>Language foundation</a:t>
            </a:r>
          </a:p>
          <a:p>
            <a:r>
              <a:rPr lang="en-US" dirty="0" smtClean="0"/>
              <a:t>Metacognitive skills</a:t>
            </a:r>
          </a:p>
          <a:p>
            <a:r>
              <a:rPr lang="en-US" dirty="0" smtClean="0"/>
              <a:t>Ability to organize content and context</a:t>
            </a:r>
          </a:p>
          <a:p>
            <a:r>
              <a:rPr lang="en-US" dirty="0" smtClean="0"/>
              <a:t>Decoding skills</a:t>
            </a:r>
          </a:p>
          <a:p>
            <a:r>
              <a:rPr lang="en-US" dirty="0" smtClean="0"/>
              <a:t>Fluency</a:t>
            </a:r>
          </a:p>
          <a:p>
            <a:endParaRPr lang="en-US" dirty="0"/>
          </a:p>
        </p:txBody>
      </p:sp>
      <p:sp>
        <p:nvSpPr>
          <p:cNvPr id="4" name="TextBox 3"/>
          <p:cNvSpPr txBox="1"/>
          <p:nvPr/>
        </p:nvSpPr>
        <p:spPr>
          <a:xfrm>
            <a:off x="4284133" y="6079067"/>
            <a:ext cx="2280530" cy="369332"/>
          </a:xfrm>
          <a:prstGeom prst="rect">
            <a:avLst/>
          </a:prstGeom>
          <a:noFill/>
        </p:spPr>
        <p:txBody>
          <a:bodyPr wrap="none" rtlCol="0">
            <a:spAutoFit/>
          </a:bodyPr>
          <a:lstStyle/>
          <a:p>
            <a:r>
              <a:rPr lang="en-US" dirty="0" smtClean="0"/>
              <a:t>Pikulski &amp; Chard, 2005</a:t>
            </a:r>
            <a:endParaRPr lang="en-US" dirty="0"/>
          </a:p>
        </p:txBody>
      </p:sp>
    </p:spTree>
    <p:extLst>
      <p:ext uri="{BB962C8B-B14F-4D97-AF65-F5344CB8AC3E}">
        <p14:creationId xmlns:p14="http://schemas.microsoft.com/office/powerpoint/2010/main" val="12488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63700" y="274638"/>
            <a:ext cx="7048500" cy="1143000"/>
          </a:xfrm>
        </p:spPr>
        <p:txBody>
          <a:bodyPr/>
          <a:lstStyle/>
          <a:p>
            <a:pPr marL="0" indent="0"/>
            <a:r>
              <a:rPr lang="en-US" dirty="0"/>
              <a:t>Fluent R</a:t>
            </a:r>
            <a:r>
              <a:rPr lang="en-US" dirty="0" smtClean="0"/>
              <a:t>eaders . . . </a:t>
            </a:r>
            <a:endParaRPr lang="en-US" dirty="0"/>
          </a:p>
        </p:txBody>
      </p:sp>
      <p:sp>
        <p:nvSpPr>
          <p:cNvPr id="3" name="Content Placeholder 2"/>
          <p:cNvSpPr>
            <a:spLocks noGrp="1"/>
          </p:cNvSpPr>
          <p:nvPr>
            <p:ph idx="4294967295"/>
          </p:nvPr>
        </p:nvSpPr>
        <p:spPr>
          <a:xfrm>
            <a:off x="1804988" y="1600200"/>
            <a:ext cx="7339012" cy="4525963"/>
          </a:xfrm>
        </p:spPr>
        <p:txBody>
          <a:bodyPr>
            <a:normAutofit/>
          </a:bodyPr>
          <a:lstStyle/>
          <a:p>
            <a:r>
              <a:rPr lang="en-US" dirty="0" smtClean="0"/>
              <a:t>Focus attention on comprehension</a:t>
            </a:r>
          </a:p>
          <a:p>
            <a:endParaRPr lang="en-US" dirty="0" smtClean="0"/>
          </a:p>
          <a:p>
            <a:r>
              <a:rPr lang="en-US" dirty="0" smtClean="0"/>
              <a:t>Do NOT focus on decoding</a:t>
            </a:r>
          </a:p>
          <a:p>
            <a:endParaRPr lang="en-US" dirty="0" smtClean="0"/>
          </a:p>
          <a:p>
            <a:r>
              <a:rPr lang="en-US" dirty="0" smtClean="0"/>
              <a:t>Read effortlessly</a:t>
            </a:r>
          </a:p>
          <a:p>
            <a:endParaRPr lang="en-US" dirty="0" smtClean="0"/>
          </a:p>
          <a:p>
            <a:r>
              <a:rPr lang="en-US" dirty="0" smtClean="0"/>
              <a:t>Enjoy reading</a:t>
            </a:r>
          </a:p>
          <a:p>
            <a:endParaRPr lang="en-US" dirty="0"/>
          </a:p>
        </p:txBody>
      </p:sp>
    </p:spTree>
    <p:extLst>
      <p:ext uri="{BB962C8B-B14F-4D97-AF65-F5344CB8AC3E}">
        <p14:creationId xmlns:p14="http://schemas.microsoft.com/office/powerpoint/2010/main" val="885284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
          <p:cNvSpPr>
            <a:spLocks noGrp="1" noChangeArrowheads="1"/>
          </p:cNvSpPr>
          <p:nvPr>
            <p:ph type="title"/>
          </p:nvPr>
        </p:nvSpPr>
        <p:spPr/>
        <p:txBody>
          <a:bodyPr/>
          <a:lstStyle/>
          <a:p>
            <a:pPr eaLnBrk="1" hangingPunct="1"/>
            <a:endParaRPr lang="en-US" dirty="0">
              <a:latin typeface="Gill Sans" charset="0"/>
              <a:ea typeface="ヒラギノ角ゴ ProN W3" charset="0"/>
              <a:cs typeface="ヒラギノ角ゴ ProN W3" charset="0"/>
            </a:endParaRPr>
          </a:p>
        </p:txBody>
      </p:sp>
      <p:sp>
        <p:nvSpPr>
          <p:cNvPr id="190467" name="Rectangle 2"/>
          <p:cNvSpPr>
            <a:spLocks noGrp="1" noChangeArrowheads="1"/>
          </p:cNvSpPr>
          <p:nvPr>
            <p:ph type="body" idx="1"/>
          </p:nvPr>
        </p:nvSpPr>
        <p:spPr/>
        <p:txBody>
          <a:bodyPr/>
          <a:lstStyle/>
          <a:p>
            <a:pPr marL="625056"/>
            <a:endParaRPr lang="en-US" dirty="0">
              <a:latin typeface="Gill Sans" charset="0"/>
              <a:ea typeface="ヒラギノ角ゴ ProN W3" charset="0"/>
              <a:cs typeface="ヒラギノ角ゴ ProN W3" charset="0"/>
            </a:endParaRPr>
          </a:p>
        </p:txBody>
      </p:sp>
      <p:pic>
        <p:nvPicPr>
          <p:cNvPr id="1904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930202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933" y="274638"/>
            <a:ext cx="7018866" cy="1143000"/>
          </a:xfrm>
        </p:spPr>
        <p:txBody>
          <a:bodyPr/>
          <a:lstStyle/>
          <a:p>
            <a:r>
              <a:rPr lang="en-US" dirty="0" smtClean="0"/>
              <a:t>Kindergarten Skills</a:t>
            </a:r>
            <a:endParaRPr lang="en-US" dirty="0"/>
          </a:p>
        </p:txBody>
      </p:sp>
      <p:sp>
        <p:nvSpPr>
          <p:cNvPr id="3" name="Content Placeholder 2"/>
          <p:cNvSpPr>
            <a:spLocks noGrp="1"/>
          </p:cNvSpPr>
          <p:nvPr>
            <p:ph idx="1"/>
          </p:nvPr>
        </p:nvSpPr>
        <p:spPr>
          <a:xfrm>
            <a:off x="1498600" y="1600200"/>
            <a:ext cx="7188200" cy="4525963"/>
          </a:xfrm>
        </p:spPr>
        <p:txBody>
          <a:bodyPr>
            <a:normAutofit lnSpcReduction="10000"/>
          </a:bodyPr>
          <a:lstStyle/>
          <a:p>
            <a:r>
              <a:rPr lang="en-US" dirty="0" smtClean="0"/>
              <a:t>Letter naming</a:t>
            </a:r>
          </a:p>
          <a:p>
            <a:endParaRPr lang="en-US" dirty="0" smtClean="0"/>
          </a:p>
          <a:p>
            <a:r>
              <a:rPr lang="en-US" dirty="0" smtClean="0"/>
              <a:t>Letter-sound correspondence</a:t>
            </a:r>
          </a:p>
          <a:p>
            <a:endParaRPr lang="en-US" dirty="0" smtClean="0"/>
          </a:p>
          <a:p>
            <a:r>
              <a:rPr lang="en-US" dirty="0" smtClean="0"/>
              <a:t>Phrase reading</a:t>
            </a:r>
          </a:p>
          <a:p>
            <a:endParaRPr lang="en-US" dirty="0" smtClean="0"/>
          </a:p>
          <a:p>
            <a:r>
              <a:rPr lang="en-US" dirty="0" smtClean="0"/>
              <a:t>Rereading of decodable and predictable</a:t>
            </a:r>
          </a:p>
          <a:p>
            <a:pPr marL="0" indent="0">
              <a:buNone/>
            </a:pPr>
            <a:r>
              <a:rPr lang="en-US" dirty="0" smtClean="0"/>
              <a:t>	text</a:t>
            </a:r>
            <a:endParaRPr lang="en-US" dirty="0"/>
          </a:p>
        </p:txBody>
      </p:sp>
      <p:sp>
        <p:nvSpPr>
          <p:cNvPr id="5" name="TextBox 4"/>
          <p:cNvSpPr txBox="1"/>
          <p:nvPr/>
        </p:nvSpPr>
        <p:spPr>
          <a:xfrm>
            <a:off x="1667933" y="6250001"/>
            <a:ext cx="1829234" cy="369332"/>
          </a:xfrm>
          <a:prstGeom prst="rect">
            <a:avLst/>
          </a:prstGeom>
          <a:noFill/>
        </p:spPr>
        <p:txBody>
          <a:bodyPr wrap="none" rtlCol="0">
            <a:spAutoFit/>
          </a:bodyPr>
          <a:lstStyle/>
          <a:p>
            <a:r>
              <a:rPr lang="en-US" dirty="0" smtClean="0"/>
              <a:t>Honig</a:t>
            </a:r>
            <a:r>
              <a:rPr lang="en-US" dirty="0"/>
              <a:t> </a:t>
            </a:r>
            <a:r>
              <a:rPr lang="en-US" dirty="0" smtClean="0"/>
              <a:t>et al., 2008</a:t>
            </a:r>
            <a:endParaRPr lang="en-US" dirty="0"/>
          </a:p>
        </p:txBody>
      </p:sp>
    </p:spTree>
    <p:extLst>
      <p:ext uri="{BB962C8B-B14F-4D97-AF65-F5344CB8AC3E}">
        <p14:creationId xmlns:p14="http://schemas.microsoft.com/office/powerpoint/2010/main" val="1277022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266" y="274638"/>
            <a:ext cx="6976533" cy="1143000"/>
          </a:xfrm>
        </p:spPr>
        <p:txBody>
          <a:bodyPr/>
          <a:lstStyle/>
          <a:p>
            <a:r>
              <a:rPr lang="en-US" dirty="0" smtClean="0"/>
              <a:t>First Grade</a:t>
            </a:r>
            <a:endParaRPr lang="en-US" dirty="0"/>
          </a:p>
        </p:txBody>
      </p:sp>
      <p:sp>
        <p:nvSpPr>
          <p:cNvPr id="3" name="Content Placeholder 2"/>
          <p:cNvSpPr>
            <a:spLocks noGrp="1"/>
          </p:cNvSpPr>
          <p:nvPr>
            <p:ph idx="1"/>
          </p:nvPr>
        </p:nvSpPr>
        <p:spPr>
          <a:xfrm>
            <a:off x="1371600" y="1600200"/>
            <a:ext cx="7442200" cy="4525963"/>
          </a:xfrm>
        </p:spPr>
        <p:txBody>
          <a:bodyPr>
            <a:normAutofit fontScale="92500" lnSpcReduction="20000"/>
          </a:bodyPr>
          <a:lstStyle/>
          <a:p>
            <a:r>
              <a:rPr lang="en-US" dirty="0" smtClean="0"/>
              <a:t>Letter-sound correspondence</a:t>
            </a:r>
          </a:p>
          <a:p>
            <a:endParaRPr lang="en-US" dirty="0" smtClean="0"/>
          </a:p>
          <a:p>
            <a:r>
              <a:rPr lang="en-US" dirty="0" smtClean="0"/>
              <a:t>Word recognition</a:t>
            </a:r>
          </a:p>
          <a:p>
            <a:endParaRPr lang="en-US" dirty="0" smtClean="0"/>
          </a:p>
          <a:p>
            <a:r>
              <a:rPr lang="en-US" dirty="0" smtClean="0"/>
              <a:t>Phrase reading</a:t>
            </a:r>
          </a:p>
          <a:p>
            <a:endParaRPr lang="en-US" dirty="0" smtClean="0"/>
          </a:p>
          <a:p>
            <a:r>
              <a:rPr lang="en-US" dirty="0" smtClean="0"/>
              <a:t>Rereading of decodable, predictable text</a:t>
            </a:r>
          </a:p>
          <a:p>
            <a:endParaRPr lang="en-US" dirty="0" smtClean="0"/>
          </a:p>
          <a:p>
            <a:r>
              <a:rPr lang="en-US" dirty="0" smtClean="0"/>
              <a:t>50-60 WPM by EOY</a:t>
            </a:r>
            <a:endParaRPr lang="en-US" dirty="0"/>
          </a:p>
        </p:txBody>
      </p:sp>
      <p:sp>
        <p:nvSpPr>
          <p:cNvPr id="4" name="TextBox 3"/>
          <p:cNvSpPr txBox="1"/>
          <p:nvPr/>
        </p:nvSpPr>
        <p:spPr>
          <a:xfrm>
            <a:off x="1824567" y="6168496"/>
            <a:ext cx="3420941" cy="369332"/>
          </a:xfrm>
          <a:prstGeom prst="rect">
            <a:avLst/>
          </a:prstGeom>
          <a:noFill/>
        </p:spPr>
        <p:txBody>
          <a:bodyPr wrap="none" rtlCol="0">
            <a:spAutoFit/>
          </a:bodyPr>
          <a:lstStyle/>
          <a:p>
            <a:r>
              <a:rPr lang="en-US" dirty="0"/>
              <a:t>Honig et al., </a:t>
            </a:r>
            <a:r>
              <a:rPr lang="en-US" dirty="0" smtClean="0"/>
              <a:t>2008; O’Connor, 2014</a:t>
            </a:r>
            <a:endParaRPr lang="en-US" dirty="0"/>
          </a:p>
        </p:txBody>
      </p:sp>
    </p:spTree>
    <p:extLst>
      <p:ext uri="{BB962C8B-B14F-4D97-AF65-F5344CB8AC3E}">
        <p14:creationId xmlns:p14="http://schemas.microsoft.com/office/powerpoint/2010/main" val="3028907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066" y="274638"/>
            <a:ext cx="7052733" cy="1143000"/>
          </a:xfrm>
        </p:spPr>
        <p:txBody>
          <a:bodyPr/>
          <a:lstStyle/>
          <a:p>
            <a:r>
              <a:rPr lang="en-US" dirty="0" smtClean="0"/>
              <a:t>Second Grade</a:t>
            </a:r>
            <a:endParaRPr lang="en-US" dirty="0"/>
          </a:p>
        </p:txBody>
      </p:sp>
      <p:sp>
        <p:nvSpPr>
          <p:cNvPr id="3" name="Content Placeholder 2"/>
          <p:cNvSpPr>
            <a:spLocks noGrp="1"/>
          </p:cNvSpPr>
          <p:nvPr>
            <p:ph idx="1"/>
          </p:nvPr>
        </p:nvSpPr>
        <p:spPr>
          <a:xfrm>
            <a:off x="1549400" y="1600200"/>
            <a:ext cx="7137400" cy="4525963"/>
          </a:xfrm>
        </p:spPr>
        <p:txBody>
          <a:bodyPr/>
          <a:lstStyle/>
          <a:p>
            <a:r>
              <a:rPr lang="en-US" dirty="0" smtClean="0"/>
              <a:t>Word recognition</a:t>
            </a:r>
          </a:p>
          <a:p>
            <a:endParaRPr lang="en-US" dirty="0"/>
          </a:p>
          <a:p>
            <a:r>
              <a:rPr lang="en-US" dirty="0" smtClean="0"/>
              <a:t>Phrase reading</a:t>
            </a:r>
          </a:p>
          <a:p>
            <a:endParaRPr lang="en-US" dirty="0"/>
          </a:p>
          <a:p>
            <a:r>
              <a:rPr lang="en-US" dirty="0" smtClean="0"/>
              <a:t>Reading of grade-level book.</a:t>
            </a:r>
          </a:p>
          <a:p>
            <a:endParaRPr lang="en-US" dirty="0"/>
          </a:p>
          <a:p>
            <a:r>
              <a:rPr lang="en-US" dirty="0" smtClean="0"/>
              <a:t>90-100 WCPM by EOY</a:t>
            </a:r>
            <a:endParaRPr lang="en-US" dirty="0"/>
          </a:p>
        </p:txBody>
      </p:sp>
      <p:sp>
        <p:nvSpPr>
          <p:cNvPr id="4" name="TextBox 3"/>
          <p:cNvSpPr txBox="1"/>
          <p:nvPr/>
        </p:nvSpPr>
        <p:spPr>
          <a:xfrm>
            <a:off x="1634066" y="6126163"/>
            <a:ext cx="1829234" cy="646331"/>
          </a:xfrm>
          <a:prstGeom prst="rect">
            <a:avLst/>
          </a:prstGeom>
          <a:noFill/>
        </p:spPr>
        <p:txBody>
          <a:bodyPr wrap="none" rtlCol="0">
            <a:spAutoFit/>
          </a:bodyPr>
          <a:lstStyle/>
          <a:p>
            <a:r>
              <a:rPr lang="en-US" dirty="0" smtClean="0"/>
              <a:t>Honig</a:t>
            </a:r>
            <a:r>
              <a:rPr lang="en-US" dirty="0"/>
              <a:t> </a:t>
            </a:r>
            <a:r>
              <a:rPr lang="en-US" dirty="0" smtClean="0"/>
              <a:t>et al., </a:t>
            </a:r>
            <a:r>
              <a:rPr lang="en-US" dirty="0"/>
              <a:t>2008</a:t>
            </a:r>
          </a:p>
          <a:p>
            <a:endParaRPr lang="en-US" dirty="0"/>
          </a:p>
        </p:txBody>
      </p:sp>
    </p:spTree>
    <p:extLst>
      <p:ext uri="{BB962C8B-B14F-4D97-AF65-F5344CB8AC3E}">
        <p14:creationId xmlns:p14="http://schemas.microsoft.com/office/powerpoint/2010/main" val="1021887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3" y="274638"/>
            <a:ext cx="6993467" cy="1143000"/>
          </a:xfrm>
        </p:spPr>
        <p:txBody>
          <a:bodyPr/>
          <a:lstStyle/>
          <a:p>
            <a:r>
              <a:rPr lang="en-US" dirty="0" smtClean="0"/>
              <a:t>Third Grade</a:t>
            </a:r>
            <a:endParaRPr lang="en-US" dirty="0"/>
          </a:p>
        </p:txBody>
      </p:sp>
      <p:sp>
        <p:nvSpPr>
          <p:cNvPr id="3" name="Content Placeholder 2"/>
          <p:cNvSpPr>
            <a:spLocks noGrp="1"/>
          </p:cNvSpPr>
          <p:nvPr>
            <p:ph idx="1"/>
          </p:nvPr>
        </p:nvSpPr>
        <p:spPr>
          <a:xfrm>
            <a:off x="1397000" y="1600200"/>
            <a:ext cx="7289800" cy="4525963"/>
          </a:xfrm>
        </p:spPr>
        <p:txBody>
          <a:bodyPr/>
          <a:lstStyle/>
          <a:p>
            <a:r>
              <a:rPr lang="en-US" dirty="0" smtClean="0"/>
              <a:t>Read grade-level text aloud with appropriate rate, accuracy, and prosody</a:t>
            </a:r>
          </a:p>
          <a:p>
            <a:endParaRPr lang="en-US" dirty="0"/>
          </a:p>
          <a:p>
            <a:r>
              <a:rPr lang="en-US" dirty="0" smtClean="0"/>
              <a:t>More than 110 WPM by EOY</a:t>
            </a:r>
            <a:endParaRPr lang="en-US" dirty="0"/>
          </a:p>
        </p:txBody>
      </p:sp>
      <p:sp>
        <p:nvSpPr>
          <p:cNvPr id="4" name="TextBox 3"/>
          <p:cNvSpPr txBox="1"/>
          <p:nvPr/>
        </p:nvSpPr>
        <p:spPr>
          <a:xfrm>
            <a:off x="1693333" y="5702300"/>
            <a:ext cx="1829234" cy="646331"/>
          </a:xfrm>
          <a:prstGeom prst="rect">
            <a:avLst/>
          </a:prstGeom>
          <a:noFill/>
        </p:spPr>
        <p:txBody>
          <a:bodyPr wrap="none" rtlCol="0">
            <a:spAutoFit/>
          </a:bodyPr>
          <a:lstStyle/>
          <a:p>
            <a:r>
              <a:rPr lang="en-US" dirty="0" smtClean="0"/>
              <a:t>Honig et al., </a:t>
            </a:r>
            <a:r>
              <a:rPr lang="en-US" dirty="0"/>
              <a:t>2008</a:t>
            </a:r>
          </a:p>
          <a:p>
            <a:endParaRPr lang="en-US" dirty="0"/>
          </a:p>
        </p:txBody>
      </p:sp>
    </p:spTree>
    <p:extLst>
      <p:ext uri="{BB962C8B-B14F-4D97-AF65-F5344CB8AC3E}">
        <p14:creationId xmlns:p14="http://schemas.microsoft.com/office/powerpoint/2010/main" val="70875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4-07-20 14.16.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6214649" y="6435192"/>
            <a:ext cx="3848080" cy="369332"/>
          </a:xfrm>
          <a:prstGeom prst="rect">
            <a:avLst/>
          </a:prstGeom>
          <a:noFill/>
        </p:spPr>
        <p:txBody>
          <a:bodyPr wrap="square" rtlCol="0">
            <a:spAutoFit/>
          </a:bodyPr>
          <a:lstStyle/>
          <a:p>
            <a:r>
              <a:rPr lang="en-US" dirty="0" smtClean="0"/>
              <a:t>Hasbrouck &amp; Tindal, 2006</a:t>
            </a:r>
            <a:endParaRPr lang="en-US" dirty="0"/>
          </a:p>
        </p:txBody>
      </p:sp>
    </p:spTree>
    <p:extLst>
      <p:ext uri="{BB962C8B-B14F-4D97-AF65-F5344CB8AC3E}">
        <p14:creationId xmlns:p14="http://schemas.microsoft.com/office/powerpoint/2010/main" val="24538217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266" y="274638"/>
            <a:ext cx="6976533" cy="1143000"/>
          </a:xfrm>
        </p:spPr>
        <p:txBody>
          <a:bodyPr>
            <a:normAutofit fontScale="90000"/>
          </a:bodyPr>
          <a:lstStyle/>
          <a:p>
            <a:r>
              <a:rPr lang="en-US" dirty="0" smtClean="0"/>
              <a:t>WCPM Gains Per Week by Grade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7814104"/>
              </p:ext>
            </p:extLst>
          </p:nvPr>
        </p:nvGraphicFramePr>
        <p:xfrm>
          <a:off x="2260600" y="1600200"/>
          <a:ext cx="5528734" cy="2595880"/>
        </p:xfrm>
        <a:graphic>
          <a:graphicData uri="http://schemas.openxmlformats.org/drawingml/2006/table">
            <a:tbl>
              <a:tblPr firstRow="1" bandRow="1">
                <a:tableStyleId>{5C22544A-7EE6-4342-B048-85BDC9FD1C3A}</a:tableStyleId>
              </a:tblPr>
              <a:tblGrid>
                <a:gridCol w="2764367"/>
                <a:gridCol w="2764367"/>
              </a:tblGrid>
              <a:tr h="370840">
                <a:tc>
                  <a:txBody>
                    <a:bodyPr/>
                    <a:lstStyle/>
                    <a:p>
                      <a:pPr algn="ctr"/>
                      <a:r>
                        <a:rPr lang="en-US" dirty="0" smtClean="0"/>
                        <a:t>Grade</a:t>
                      </a:r>
                      <a:endParaRPr lang="en-US" dirty="0"/>
                    </a:p>
                  </a:txBody>
                  <a:tcPr/>
                </a:tc>
                <a:tc>
                  <a:txBody>
                    <a:bodyPr/>
                    <a:lstStyle/>
                    <a:p>
                      <a:pPr algn="ctr"/>
                      <a:r>
                        <a:rPr lang="en-US" dirty="0" smtClean="0"/>
                        <a:t>Words</a:t>
                      </a:r>
                      <a:r>
                        <a:rPr lang="en-US" baseline="0" dirty="0" smtClean="0"/>
                        <a:t> per Week</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2 to 3</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1.5 to 2</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1</a:t>
                      </a:r>
                      <a:r>
                        <a:rPr lang="en-US" baseline="0" dirty="0" smtClean="0"/>
                        <a:t> t</a:t>
                      </a:r>
                      <a:r>
                        <a:rPr lang="en-US" dirty="0" smtClean="0"/>
                        <a:t>o 1.5</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.85 to 1.1</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.5 to .8</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.3 to .65</a:t>
                      </a:r>
                      <a:endParaRPr lang="en-US" dirty="0"/>
                    </a:p>
                  </a:txBody>
                  <a:tcPr/>
                </a:tc>
              </a:tr>
            </a:tbl>
          </a:graphicData>
        </a:graphic>
      </p:graphicFrame>
      <p:sp>
        <p:nvSpPr>
          <p:cNvPr id="6" name="TextBox 5"/>
          <p:cNvSpPr txBox="1"/>
          <p:nvPr/>
        </p:nvSpPr>
        <p:spPr>
          <a:xfrm>
            <a:off x="1710266" y="5884333"/>
            <a:ext cx="1635885" cy="338554"/>
          </a:xfrm>
          <a:prstGeom prst="rect">
            <a:avLst/>
          </a:prstGeom>
          <a:noFill/>
        </p:spPr>
        <p:txBody>
          <a:bodyPr wrap="none" rtlCol="0">
            <a:spAutoFit/>
          </a:bodyPr>
          <a:lstStyle/>
          <a:p>
            <a:r>
              <a:rPr lang="en-US" sz="1600" dirty="0" smtClean="0"/>
              <a:t>Fuchs</a:t>
            </a:r>
            <a:r>
              <a:rPr lang="en-US" sz="1600" dirty="0"/>
              <a:t> </a:t>
            </a:r>
            <a:r>
              <a:rPr lang="en-US" sz="1600" dirty="0" smtClean="0"/>
              <a:t>et al., 1993</a:t>
            </a:r>
            <a:endParaRPr lang="en-US" sz="1600" dirty="0"/>
          </a:p>
        </p:txBody>
      </p:sp>
    </p:spTree>
    <p:extLst>
      <p:ext uri="{BB962C8B-B14F-4D97-AF65-F5344CB8AC3E}">
        <p14:creationId xmlns:p14="http://schemas.microsoft.com/office/powerpoint/2010/main" val="3588530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266" y="274638"/>
            <a:ext cx="6976533" cy="1143000"/>
          </a:xfrm>
        </p:spPr>
        <p:txBody>
          <a:bodyPr>
            <a:normAutofit fontScale="90000"/>
          </a:bodyPr>
          <a:lstStyle/>
          <a:p>
            <a:r>
              <a:rPr lang="en-US" dirty="0"/>
              <a:t>50 </a:t>
            </a:r>
            <a:r>
              <a:rPr lang="en-US" dirty="0" smtClean="0"/>
              <a:t>Percentile </a:t>
            </a:r>
            <a:r>
              <a:rPr lang="en-US" dirty="0"/>
              <a:t>ORF </a:t>
            </a:r>
            <a:br>
              <a:rPr lang="en-US" dirty="0"/>
            </a:br>
            <a:r>
              <a:rPr lang="en-US" dirty="0"/>
              <a:t>EOY </a:t>
            </a:r>
            <a:r>
              <a:rPr lang="en-US" dirty="0" smtClean="0"/>
              <a:t>Norms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975400"/>
              </p:ext>
            </p:extLst>
          </p:nvPr>
        </p:nvGraphicFramePr>
        <p:xfrm>
          <a:off x="1710266" y="1524000"/>
          <a:ext cx="5672667" cy="2595880"/>
        </p:xfrm>
        <a:graphic>
          <a:graphicData uri="http://schemas.openxmlformats.org/drawingml/2006/table">
            <a:tbl>
              <a:tblPr firstRow="1" bandRow="1">
                <a:tableStyleId>{5C22544A-7EE6-4342-B048-85BDC9FD1C3A}</a:tableStyleId>
              </a:tblPr>
              <a:tblGrid>
                <a:gridCol w="2473373"/>
                <a:gridCol w="3199294"/>
              </a:tblGrid>
              <a:tr h="370840">
                <a:tc>
                  <a:txBody>
                    <a:bodyPr/>
                    <a:lstStyle/>
                    <a:p>
                      <a:pPr algn="ctr"/>
                      <a:r>
                        <a:rPr lang="en-US" dirty="0" smtClean="0"/>
                        <a:t>Grade</a:t>
                      </a:r>
                      <a:endParaRPr lang="en-US" dirty="0"/>
                    </a:p>
                  </a:txBody>
                  <a:tcPr/>
                </a:tc>
                <a:tc>
                  <a:txBody>
                    <a:bodyPr/>
                    <a:lstStyle/>
                    <a:p>
                      <a:pPr algn="ctr"/>
                      <a:r>
                        <a:rPr lang="en-US" dirty="0" smtClean="0"/>
                        <a:t>WCPM at 50 %tile</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53</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89</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107</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123</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139</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150</a:t>
                      </a:r>
                      <a:endParaRPr lang="en-US" dirty="0"/>
                    </a:p>
                  </a:txBody>
                  <a:tcPr/>
                </a:tc>
              </a:tr>
            </a:tbl>
          </a:graphicData>
        </a:graphic>
      </p:graphicFrame>
      <p:sp>
        <p:nvSpPr>
          <p:cNvPr id="5" name="TextBox 4"/>
          <p:cNvSpPr txBox="1"/>
          <p:nvPr/>
        </p:nvSpPr>
        <p:spPr>
          <a:xfrm>
            <a:off x="4064000" y="5334000"/>
            <a:ext cx="2587780" cy="369332"/>
          </a:xfrm>
          <a:prstGeom prst="rect">
            <a:avLst/>
          </a:prstGeom>
          <a:noFill/>
        </p:spPr>
        <p:txBody>
          <a:bodyPr wrap="none" rtlCol="0">
            <a:spAutoFit/>
          </a:bodyPr>
          <a:lstStyle/>
          <a:p>
            <a:r>
              <a:rPr lang="en-US" dirty="0" smtClean="0"/>
              <a:t>Hasbrouck &amp; Tindal, 2006 </a:t>
            </a:r>
            <a:endParaRPr lang="en-US" dirty="0"/>
          </a:p>
        </p:txBody>
      </p:sp>
    </p:spTree>
    <p:extLst>
      <p:ext uri="{BB962C8B-B14F-4D97-AF65-F5344CB8AC3E}">
        <p14:creationId xmlns:p14="http://schemas.microsoft.com/office/powerpoint/2010/main" val="44506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231" y="368075"/>
            <a:ext cx="8526665" cy="1143000"/>
          </a:xfrm>
        </p:spPr>
        <p:txBody>
          <a:bodyPr/>
          <a:lstStyle/>
          <a:p>
            <a:r>
              <a:rPr lang="en-US" dirty="0" smtClean="0"/>
              <a:t>Module Outcomes</a:t>
            </a:r>
            <a:endParaRPr lang="en-US" dirty="0"/>
          </a:p>
        </p:txBody>
      </p:sp>
      <p:sp>
        <p:nvSpPr>
          <p:cNvPr id="3" name="Content Placeholder 2"/>
          <p:cNvSpPr>
            <a:spLocks noGrp="1"/>
          </p:cNvSpPr>
          <p:nvPr>
            <p:ph idx="1"/>
          </p:nvPr>
        </p:nvSpPr>
        <p:spPr>
          <a:xfrm>
            <a:off x="1415231" y="1511075"/>
            <a:ext cx="8229600" cy="4525963"/>
          </a:xfrm>
        </p:spPr>
        <p:txBody>
          <a:bodyPr/>
          <a:lstStyle/>
          <a:p>
            <a:pPr marL="514350" indent="-514350">
              <a:buFont typeface="+mj-lt"/>
              <a:buAutoNum type="arabicPeriod"/>
            </a:pPr>
            <a:r>
              <a:rPr lang="en-US" dirty="0" smtClean="0"/>
              <a:t>Design instruction for all students</a:t>
            </a:r>
          </a:p>
          <a:p>
            <a:pPr marL="514350" indent="-514350">
              <a:buFont typeface="+mj-lt"/>
              <a:buAutoNum type="arabicPeriod"/>
            </a:pPr>
            <a:r>
              <a:rPr lang="en-US" dirty="0" smtClean="0"/>
              <a:t>Differentiate instruction</a:t>
            </a:r>
          </a:p>
          <a:p>
            <a:pPr marL="514350" indent="-514350">
              <a:buFont typeface="+mj-lt"/>
              <a:buAutoNum type="arabicPeriod"/>
            </a:pPr>
            <a:r>
              <a:rPr lang="en-US" dirty="0" smtClean="0"/>
              <a:t>Use assessment data to inform instruction; form groups; and monitor progress</a:t>
            </a:r>
          </a:p>
          <a:p>
            <a:pPr marL="514350" indent="-514350">
              <a:buFont typeface="+mj-lt"/>
              <a:buAutoNum type="arabicPeriod"/>
            </a:pPr>
            <a:r>
              <a:rPr lang="en-US" dirty="0" smtClean="0"/>
              <a:t>Incorporate standards and evidence-based practices (EBPs)</a:t>
            </a:r>
            <a:endParaRPr lang="en-US" dirty="0"/>
          </a:p>
        </p:txBody>
      </p:sp>
    </p:spTree>
    <p:extLst>
      <p:ext uri="{BB962C8B-B14F-4D97-AF65-F5344CB8AC3E}">
        <p14:creationId xmlns:p14="http://schemas.microsoft.com/office/powerpoint/2010/main" val="7543152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532" y="274638"/>
            <a:ext cx="7044267" cy="1143000"/>
          </a:xfrm>
        </p:spPr>
        <p:txBody>
          <a:bodyPr/>
          <a:lstStyle/>
          <a:p>
            <a:r>
              <a:rPr lang="en-US" dirty="0" smtClean="0"/>
              <a:t>NAEP Measures of Prosody</a:t>
            </a:r>
            <a:endParaRPr lang="en-US" dirty="0"/>
          </a:p>
        </p:txBody>
      </p:sp>
      <p:sp>
        <p:nvSpPr>
          <p:cNvPr id="3" name="Content Placeholder 2"/>
          <p:cNvSpPr>
            <a:spLocks noGrp="1"/>
          </p:cNvSpPr>
          <p:nvPr>
            <p:ph idx="1"/>
          </p:nvPr>
        </p:nvSpPr>
        <p:spPr>
          <a:xfrm>
            <a:off x="1464732" y="1600200"/>
            <a:ext cx="7222067" cy="4525963"/>
          </a:xfrm>
        </p:spPr>
        <p:txBody>
          <a:bodyPr>
            <a:normAutofit/>
          </a:bodyPr>
          <a:lstStyle/>
          <a:p>
            <a:pPr marL="0" indent="0">
              <a:buNone/>
            </a:pPr>
            <a:r>
              <a:rPr lang="en-US" dirty="0" smtClean="0"/>
              <a:t>Levels</a:t>
            </a:r>
          </a:p>
          <a:p>
            <a:pPr marL="0" indent="0">
              <a:buNone/>
            </a:pPr>
            <a:r>
              <a:rPr lang="en-US" dirty="0" smtClean="0"/>
              <a:t>4: Reads with expressive interpretation.</a:t>
            </a:r>
            <a:endParaRPr lang="en-US" dirty="0"/>
          </a:p>
          <a:p>
            <a:pPr marL="0" indent="0">
              <a:buNone/>
            </a:pPr>
            <a:r>
              <a:rPr lang="en-US" dirty="0" smtClean="0"/>
              <a:t>3: Reads in three- to four-word phrase 	groups.</a:t>
            </a:r>
          </a:p>
          <a:p>
            <a:pPr marL="0" indent="0">
              <a:buNone/>
            </a:pPr>
            <a:r>
              <a:rPr lang="en-US" dirty="0" smtClean="0"/>
              <a:t>2: Reads in two-word phrases, awkwardly 	grouped</a:t>
            </a:r>
          </a:p>
          <a:p>
            <a:pPr marL="0" indent="0">
              <a:buNone/>
            </a:pPr>
            <a:r>
              <a:rPr lang="en-US" dirty="0" smtClean="0"/>
              <a:t>1: Reads primarily word by</a:t>
            </a:r>
            <a:r>
              <a:rPr lang="en-US" dirty="0"/>
              <a:t> </a:t>
            </a:r>
            <a:r>
              <a:rPr lang="en-US" dirty="0" smtClean="0"/>
              <a:t>word.</a:t>
            </a:r>
          </a:p>
          <a:p>
            <a:pPr marL="0" indent="0">
              <a:buNone/>
            </a:pPr>
            <a:endParaRPr lang="en-US" sz="2800" dirty="0"/>
          </a:p>
        </p:txBody>
      </p:sp>
      <p:sp>
        <p:nvSpPr>
          <p:cNvPr id="4" name="TextBox 3"/>
          <p:cNvSpPr txBox="1"/>
          <p:nvPr/>
        </p:nvSpPr>
        <p:spPr>
          <a:xfrm>
            <a:off x="1515533" y="5820861"/>
            <a:ext cx="7104454" cy="923330"/>
          </a:xfrm>
          <a:prstGeom prst="rect">
            <a:avLst/>
          </a:prstGeom>
          <a:noFill/>
        </p:spPr>
        <p:txBody>
          <a:bodyPr wrap="none" rtlCol="0">
            <a:spAutoFit/>
          </a:bodyPr>
          <a:lstStyle/>
          <a:p>
            <a:r>
              <a:rPr lang="en-US" dirty="0" smtClean="0"/>
              <a:t>National Center for Education Statistics, NAEP-Oral Reading Fluency, 2002</a:t>
            </a:r>
          </a:p>
          <a:p>
            <a:r>
              <a:rPr lang="en-US" dirty="0"/>
              <a:t>http://</a:t>
            </a:r>
            <a:r>
              <a:rPr lang="en-US" dirty="0" err="1"/>
              <a:t>nces.ed.gov</a:t>
            </a:r>
            <a:r>
              <a:rPr lang="en-US" dirty="0"/>
              <a:t>/</a:t>
            </a:r>
            <a:r>
              <a:rPr lang="en-US" dirty="0" err="1"/>
              <a:t>nationsreportcard</a:t>
            </a:r>
            <a:r>
              <a:rPr lang="en-US" dirty="0"/>
              <a:t>/studies/</a:t>
            </a:r>
            <a:r>
              <a:rPr lang="en-US" dirty="0" err="1"/>
              <a:t>ors</a:t>
            </a:r>
            <a:r>
              <a:rPr lang="en-US" dirty="0"/>
              <a:t>/</a:t>
            </a:r>
            <a:r>
              <a:rPr lang="en-US" dirty="0" err="1"/>
              <a:t>scale.asp</a:t>
            </a:r>
            <a:endParaRPr lang="en-US" dirty="0"/>
          </a:p>
          <a:p>
            <a:r>
              <a:rPr lang="en-US" dirty="0" smtClean="0"/>
              <a:t> </a:t>
            </a:r>
            <a:endParaRPr lang="en-US" dirty="0"/>
          </a:p>
        </p:txBody>
      </p:sp>
    </p:spTree>
    <p:extLst>
      <p:ext uri="{BB962C8B-B14F-4D97-AF65-F5344CB8AC3E}">
        <p14:creationId xmlns:p14="http://schemas.microsoft.com/office/powerpoint/2010/main" val="1214733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3" y="274638"/>
            <a:ext cx="6993467" cy="1143000"/>
          </a:xfrm>
        </p:spPr>
        <p:txBody>
          <a:bodyPr/>
          <a:lstStyle/>
          <a:p>
            <a:r>
              <a:rPr lang="en-US" dirty="0" smtClean="0"/>
              <a:t>Fluency Assessment</a:t>
            </a:r>
            <a:endParaRPr lang="en-US" dirty="0"/>
          </a:p>
        </p:txBody>
      </p:sp>
      <p:sp>
        <p:nvSpPr>
          <p:cNvPr id="3" name="Content Placeholder 2"/>
          <p:cNvSpPr>
            <a:spLocks noGrp="1"/>
          </p:cNvSpPr>
          <p:nvPr>
            <p:ph idx="1"/>
          </p:nvPr>
        </p:nvSpPr>
        <p:spPr>
          <a:xfrm>
            <a:off x="1557866" y="1600200"/>
            <a:ext cx="7128933" cy="4525963"/>
          </a:xfrm>
        </p:spPr>
        <p:txBody>
          <a:bodyPr/>
          <a:lstStyle/>
          <a:p>
            <a:r>
              <a:rPr lang="en-US" dirty="0" smtClean="0"/>
              <a:t>Students read aloud for 1 minute</a:t>
            </a:r>
          </a:p>
          <a:p>
            <a:r>
              <a:rPr lang="en-US" dirty="0" smtClean="0"/>
              <a:t>Count number of words read</a:t>
            </a:r>
          </a:p>
          <a:p>
            <a:r>
              <a:rPr lang="en-US" dirty="0" smtClean="0"/>
              <a:t>Subtract words read incorrectly</a:t>
            </a:r>
          </a:p>
          <a:p>
            <a:r>
              <a:rPr lang="en-US" dirty="0" smtClean="0"/>
              <a:t>Difference is words read correct per minute (WCPM)</a:t>
            </a:r>
          </a:p>
          <a:p>
            <a:r>
              <a:rPr lang="en-US" dirty="0" smtClean="0"/>
              <a:t>Assess percent accuracy (in needed)</a:t>
            </a:r>
          </a:p>
          <a:p>
            <a:r>
              <a:rPr lang="en-US" dirty="0" smtClean="0"/>
              <a:t>Check with oral reading fluency norms (ORF)</a:t>
            </a:r>
            <a:endParaRPr lang="en-US" dirty="0"/>
          </a:p>
        </p:txBody>
      </p:sp>
    </p:spTree>
    <p:extLst>
      <p:ext uri="{BB962C8B-B14F-4D97-AF65-F5344CB8AC3E}">
        <p14:creationId xmlns:p14="http://schemas.microsoft.com/office/powerpoint/2010/main" val="3318932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132" y="274638"/>
            <a:ext cx="7069667" cy="1143000"/>
          </a:xfrm>
        </p:spPr>
        <p:txBody>
          <a:bodyPr/>
          <a:lstStyle/>
          <a:p>
            <a:r>
              <a:rPr lang="en-US" dirty="0" smtClean="0"/>
              <a:t>Procedures</a:t>
            </a:r>
            <a:endParaRPr lang="en-US" dirty="0"/>
          </a:p>
        </p:txBody>
      </p:sp>
      <p:sp>
        <p:nvSpPr>
          <p:cNvPr id="3" name="Content Placeholder 2"/>
          <p:cNvSpPr>
            <a:spLocks noGrp="1"/>
          </p:cNvSpPr>
          <p:nvPr>
            <p:ph idx="1"/>
          </p:nvPr>
        </p:nvSpPr>
        <p:spPr>
          <a:xfrm>
            <a:off x="1481666" y="1600200"/>
            <a:ext cx="7205133" cy="4525963"/>
          </a:xfrm>
        </p:spPr>
        <p:txBody>
          <a:bodyPr/>
          <a:lstStyle/>
          <a:p>
            <a:r>
              <a:rPr lang="en-US" dirty="0" smtClean="0"/>
              <a:t>Encourage </a:t>
            </a:r>
            <a:r>
              <a:rPr lang="en-US" b="1" dirty="0" smtClean="0"/>
              <a:t>best</a:t>
            </a:r>
            <a:r>
              <a:rPr lang="en-US" dirty="0" smtClean="0"/>
              <a:t> reading, not fastest</a:t>
            </a:r>
          </a:p>
          <a:p>
            <a:endParaRPr lang="en-US" dirty="0"/>
          </a:p>
          <a:p>
            <a:r>
              <a:rPr lang="en-US" dirty="0" smtClean="0"/>
              <a:t>Do NOT say “Ready, set go!”</a:t>
            </a:r>
          </a:p>
          <a:p>
            <a:endParaRPr lang="en-US" dirty="0"/>
          </a:p>
          <a:p>
            <a:r>
              <a:rPr lang="en-US" dirty="0" smtClean="0"/>
              <a:t>DO say, calmly, “You may begin now.”</a:t>
            </a:r>
            <a:endParaRPr lang="en-US" dirty="0"/>
          </a:p>
        </p:txBody>
      </p:sp>
    </p:spTree>
    <p:extLst>
      <p:ext uri="{BB962C8B-B14F-4D97-AF65-F5344CB8AC3E}">
        <p14:creationId xmlns:p14="http://schemas.microsoft.com/office/powerpoint/2010/main" val="3403728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333" y="367772"/>
            <a:ext cx="7120467" cy="1143000"/>
          </a:xfrm>
        </p:spPr>
        <p:txBody>
          <a:bodyPr/>
          <a:lstStyle/>
          <a:p>
            <a:r>
              <a:rPr lang="en-US" dirty="0" smtClean="0"/>
              <a:t>Comprehension Probes</a:t>
            </a:r>
            <a:endParaRPr lang="en-US" dirty="0"/>
          </a:p>
        </p:txBody>
      </p:sp>
      <p:sp>
        <p:nvSpPr>
          <p:cNvPr id="3" name="Content Placeholder 2"/>
          <p:cNvSpPr>
            <a:spLocks noGrp="1"/>
          </p:cNvSpPr>
          <p:nvPr>
            <p:ph idx="1"/>
          </p:nvPr>
        </p:nvSpPr>
        <p:spPr>
          <a:xfrm>
            <a:off x="1490132" y="1600200"/>
            <a:ext cx="7196667" cy="4525963"/>
          </a:xfrm>
        </p:spPr>
        <p:txBody>
          <a:bodyPr/>
          <a:lstStyle/>
          <a:p>
            <a:r>
              <a:rPr lang="en-US" dirty="0" smtClean="0"/>
              <a:t>Ask one to two comprehension questions.</a:t>
            </a:r>
          </a:p>
          <a:p>
            <a:pPr marL="0" indent="0">
              <a:buNone/>
            </a:pPr>
            <a:endParaRPr lang="en-US" dirty="0"/>
          </a:p>
          <a:p>
            <a:pPr marL="0" indent="0" algn="ctr">
              <a:buNone/>
            </a:pPr>
            <a:r>
              <a:rPr lang="en-US" dirty="0" smtClean="0"/>
              <a:t>OR</a:t>
            </a:r>
          </a:p>
          <a:p>
            <a:pPr marL="0" indent="0" algn="ctr">
              <a:buNone/>
            </a:pPr>
            <a:endParaRPr lang="en-US" dirty="0"/>
          </a:p>
          <a:p>
            <a:r>
              <a:rPr lang="en-US" dirty="0" smtClean="0"/>
              <a:t>Ask the student to retell the story or summarize the passage.</a:t>
            </a:r>
          </a:p>
        </p:txBody>
      </p:sp>
    </p:spTree>
    <p:extLst>
      <p:ext uri="{BB962C8B-B14F-4D97-AF65-F5344CB8AC3E}">
        <p14:creationId xmlns:p14="http://schemas.microsoft.com/office/powerpoint/2010/main" val="150026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Fluency Instruction</a:t>
            </a:r>
            <a:endParaRPr lang="en-US" dirty="0"/>
          </a:p>
        </p:txBody>
      </p:sp>
      <p:sp>
        <p:nvSpPr>
          <p:cNvPr id="3" name="Content Placeholder 2"/>
          <p:cNvSpPr>
            <a:spLocks noGrp="1"/>
          </p:cNvSpPr>
          <p:nvPr>
            <p:ph idx="1"/>
          </p:nvPr>
        </p:nvSpPr>
        <p:spPr>
          <a:xfrm>
            <a:off x="1447800" y="1600200"/>
            <a:ext cx="7239000" cy="4525963"/>
          </a:xfrm>
        </p:spPr>
        <p:txBody>
          <a:bodyPr/>
          <a:lstStyle/>
          <a:p>
            <a:r>
              <a:rPr lang="en-US" dirty="0" smtClean="0"/>
              <a:t>Teacher models</a:t>
            </a:r>
          </a:p>
          <a:p>
            <a:endParaRPr lang="en-US" dirty="0"/>
          </a:p>
          <a:p>
            <a:r>
              <a:rPr lang="en-US" dirty="0" smtClean="0"/>
              <a:t>Repeated reading</a:t>
            </a:r>
          </a:p>
          <a:p>
            <a:endParaRPr lang="en-US" dirty="0"/>
          </a:p>
          <a:p>
            <a:r>
              <a:rPr lang="en-US" dirty="0" smtClean="0"/>
              <a:t>Partner reading</a:t>
            </a:r>
          </a:p>
          <a:p>
            <a:endParaRPr lang="en-US" dirty="0"/>
          </a:p>
          <a:p>
            <a:r>
              <a:rPr lang="en-US" dirty="0" smtClean="0"/>
              <a:t>Choral reading</a:t>
            </a:r>
            <a:endParaRPr lang="en-US" dirty="0"/>
          </a:p>
        </p:txBody>
      </p:sp>
      <p:sp>
        <p:nvSpPr>
          <p:cNvPr id="4" name="TextBox 3"/>
          <p:cNvSpPr txBox="1"/>
          <p:nvPr/>
        </p:nvSpPr>
        <p:spPr>
          <a:xfrm>
            <a:off x="1930400" y="6345767"/>
            <a:ext cx="1662422" cy="369332"/>
          </a:xfrm>
          <a:prstGeom prst="rect">
            <a:avLst/>
          </a:prstGeom>
          <a:noFill/>
        </p:spPr>
        <p:txBody>
          <a:bodyPr wrap="none" rtlCol="0">
            <a:spAutoFit/>
          </a:bodyPr>
          <a:lstStyle/>
          <a:p>
            <a:r>
              <a:rPr lang="en-US" dirty="0" smtClean="0"/>
              <a:t>O’Connor, 2014</a:t>
            </a:r>
            <a:endParaRPr lang="en-US" dirty="0"/>
          </a:p>
        </p:txBody>
      </p:sp>
    </p:spTree>
    <p:extLst>
      <p:ext uri="{BB962C8B-B14F-4D97-AF65-F5344CB8AC3E}">
        <p14:creationId xmlns:p14="http://schemas.microsoft.com/office/powerpoint/2010/main" val="2210312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Repeated Reading</a:t>
            </a:r>
            <a:endParaRPr lang="en-US" dirty="0"/>
          </a:p>
        </p:txBody>
      </p:sp>
      <p:sp>
        <p:nvSpPr>
          <p:cNvPr id="3" name="Content Placeholder 2"/>
          <p:cNvSpPr>
            <a:spLocks noGrp="1"/>
          </p:cNvSpPr>
          <p:nvPr>
            <p:ph idx="1"/>
          </p:nvPr>
        </p:nvSpPr>
        <p:spPr>
          <a:xfrm>
            <a:off x="1447800" y="1600200"/>
            <a:ext cx="7239000" cy="4525963"/>
          </a:xfrm>
        </p:spPr>
        <p:txBody>
          <a:bodyPr>
            <a:normAutofit lnSpcReduction="10000"/>
          </a:bodyPr>
          <a:lstStyle/>
          <a:p>
            <a:r>
              <a:rPr lang="en-US" sz="3600" dirty="0" smtClean="0"/>
              <a:t>Fosters fluent word recognition</a:t>
            </a:r>
          </a:p>
          <a:p>
            <a:endParaRPr lang="en-US" sz="3600" dirty="0" smtClean="0"/>
          </a:p>
          <a:p>
            <a:r>
              <a:rPr lang="en-US" sz="3600" dirty="0" smtClean="0"/>
              <a:t>Encourages rapid decoding</a:t>
            </a:r>
          </a:p>
          <a:p>
            <a:endParaRPr lang="en-US" sz="3600" dirty="0" smtClean="0"/>
          </a:p>
          <a:p>
            <a:r>
              <a:rPr lang="en-US" sz="3600" dirty="0" smtClean="0"/>
              <a:t>Increases confidence</a:t>
            </a:r>
          </a:p>
          <a:p>
            <a:endParaRPr lang="en-US" sz="3600" dirty="0" smtClean="0"/>
          </a:p>
          <a:p>
            <a:r>
              <a:rPr lang="en-US" sz="3600" dirty="0" smtClean="0"/>
              <a:t>Enhances comprehension</a:t>
            </a:r>
            <a:endParaRPr lang="en-US" sz="3600" dirty="0"/>
          </a:p>
        </p:txBody>
      </p:sp>
      <p:sp>
        <p:nvSpPr>
          <p:cNvPr id="4" name="TextBox 3"/>
          <p:cNvSpPr txBox="1"/>
          <p:nvPr/>
        </p:nvSpPr>
        <p:spPr>
          <a:xfrm>
            <a:off x="1553633" y="6143096"/>
            <a:ext cx="4401303" cy="369332"/>
          </a:xfrm>
          <a:prstGeom prst="rect">
            <a:avLst/>
          </a:prstGeom>
          <a:noFill/>
        </p:spPr>
        <p:txBody>
          <a:bodyPr wrap="none" rtlCol="0">
            <a:spAutoFit/>
          </a:bodyPr>
          <a:lstStyle/>
          <a:p>
            <a:r>
              <a:rPr lang="en-US" dirty="0" smtClean="0"/>
              <a:t>Hasbrouck &amp; Hougen, </a:t>
            </a:r>
            <a:r>
              <a:rPr lang="en-US" dirty="0"/>
              <a:t>2012; O’Connor, </a:t>
            </a:r>
            <a:r>
              <a:rPr lang="en-US" dirty="0" smtClean="0"/>
              <a:t>2014</a:t>
            </a:r>
            <a:endParaRPr lang="en-US" dirty="0"/>
          </a:p>
        </p:txBody>
      </p:sp>
    </p:spTree>
    <p:extLst>
      <p:ext uri="{BB962C8B-B14F-4D97-AF65-F5344CB8AC3E}">
        <p14:creationId xmlns:p14="http://schemas.microsoft.com/office/powerpoint/2010/main" val="240556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normAutofit/>
          </a:bodyPr>
          <a:lstStyle/>
          <a:p>
            <a:r>
              <a:rPr lang="en-US" dirty="0" smtClean="0"/>
              <a:t>Repeated Reading Procedures</a:t>
            </a:r>
            <a:endParaRPr lang="en-US" dirty="0"/>
          </a:p>
        </p:txBody>
      </p:sp>
      <p:sp>
        <p:nvSpPr>
          <p:cNvPr id="3" name="Content Placeholder 2"/>
          <p:cNvSpPr>
            <a:spLocks noGrp="1"/>
          </p:cNvSpPr>
          <p:nvPr>
            <p:ph idx="1"/>
          </p:nvPr>
        </p:nvSpPr>
        <p:spPr>
          <a:xfrm>
            <a:off x="1447800" y="1600200"/>
            <a:ext cx="7239000" cy="4525963"/>
          </a:xfrm>
        </p:spPr>
        <p:txBody>
          <a:bodyPr>
            <a:normAutofit fontScale="92500" lnSpcReduction="10000"/>
          </a:bodyPr>
          <a:lstStyle/>
          <a:p>
            <a:r>
              <a:rPr lang="en-US" dirty="0" smtClean="0"/>
              <a:t>Student reads short passage aloud.</a:t>
            </a:r>
          </a:p>
          <a:p>
            <a:endParaRPr lang="en-US" dirty="0" smtClean="0"/>
          </a:p>
          <a:p>
            <a:r>
              <a:rPr lang="en-US" dirty="0" smtClean="0"/>
              <a:t>When student makes an error, hesitates, or asks for help, teacher says the word.</a:t>
            </a:r>
          </a:p>
          <a:p>
            <a:endParaRPr lang="en-US" dirty="0" smtClean="0"/>
          </a:p>
          <a:p>
            <a:r>
              <a:rPr lang="en-US" dirty="0" smtClean="0"/>
              <a:t>Student repeats the word and rereads the sentence.</a:t>
            </a:r>
          </a:p>
          <a:p>
            <a:endParaRPr lang="en-US" dirty="0" smtClean="0"/>
          </a:p>
          <a:p>
            <a:r>
              <a:rPr lang="en-US" dirty="0" smtClean="0"/>
              <a:t>Student reread the text three times.</a:t>
            </a:r>
            <a:endParaRPr lang="en-US" dirty="0"/>
          </a:p>
        </p:txBody>
      </p:sp>
    </p:spTree>
    <p:extLst>
      <p:ext uri="{BB962C8B-B14F-4D97-AF65-F5344CB8AC3E}">
        <p14:creationId xmlns:p14="http://schemas.microsoft.com/office/powerpoint/2010/main" val="3235884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Partner Reading: Benefits</a:t>
            </a:r>
            <a:endParaRPr lang="en-US" dirty="0"/>
          </a:p>
        </p:txBody>
      </p:sp>
      <p:sp>
        <p:nvSpPr>
          <p:cNvPr id="3" name="Content Placeholder 2"/>
          <p:cNvSpPr>
            <a:spLocks noGrp="1"/>
          </p:cNvSpPr>
          <p:nvPr>
            <p:ph idx="1"/>
          </p:nvPr>
        </p:nvSpPr>
        <p:spPr>
          <a:xfrm>
            <a:off x="1447800" y="1600200"/>
            <a:ext cx="7239000" cy="4525963"/>
          </a:xfrm>
        </p:spPr>
        <p:txBody>
          <a:bodyPr/>
          <a:lstStyle/>
          <a:p>
            <a:r>
              <a:rPr lang="en-US" dirty="0" smtClean="0"/>
              <a:t>Provides repeated reading benefits</a:t>
            </a:r>
          </a:p>
          <a:p>
            <a:r>
              <a:rPr lang="en-US" dirty="0" smtClean="0"/>
              <a:t>Increases fluency</a:t>
            </a:r>
          </a:p>
          <a:p>
            <a:r>
              <a:rPr lang="en-US" dirty="0" smtClean="0"/>
              <a:t>Increases time reading</a:t>
            </a:r>
          </a:p>
          <a:p>
            <a:r>
              <a:rPr lang="en-US" dirty="0" smtClean="0"/>
              <a:t>Maximizes student engagement</a:t>
            </a:r>
          </a:p>
          <a:p>
            <a:r>
              <a:rPr lang="en-US" dirty="0" smtClean="0"/>
              <a:t>Provides a model of fluent reading</a:t>
            </a:r>
          </a:p>
          <a:p>
            <a:r>
              <a:rPr lang="en-US" dirty="0" smtClean="0"/>
              <a:t>Creates opportunities for individual support</a:t>
            </a:r>
            <a:endParaRPr lang="en-US" dirty="0"/>
          </a:p>
        </p:txBody>
      </p:sp>
      <p:sp>
        <p:nvSpPr>
          <p:cNvPr id="4" name="TextBox 3"/>
          <p:cNvSpPr txBox="1"/>
          <p:nvPr/>
        </p:nvSpPr>
        <p:spPr>
          <a:xfrm>
            <a:off x="1659466" y="5941497"/>
            <a:ext cx="4898246" cy="369332"/>
          </a:xfrm>
          <a:prstGeom prst="rect">
            <a:avLst/>
          </a:prstGeom>
          <a:noFill/>
        </p:spPr>
        <p:txBody>
          <a:bodyPr wrap="none" rtlCol="0">
            <a:spAutoFit/>
          </a:bodyPr>
          <a:lstStyle/>
          <a:p>
            <a:r>
              <a:rPr lang="en-US" dirty="0"/>
              <a:t>O’Connor, </a:t>
            </a:r>
            <a:r>
              <a:rPr lang="en-US" dirty="0" smtClean="0"/>
              <a:t>2014; Vaughn &amp; Linan-Thompson, 2012</a:t>
            </a:r>
            <a:endParaRPr lang="en-US" dirty="0"/>
          </a:p>
        </p:txBody>
      </p:sp>
    </p:spTree>
    <p:extLst>
      <p:ext uri="{BB962C8B-B14F-4D97-AF65-F5344CB8AC3E}">
        <p14:creationId xmlns:p14="http://schemas.microsoft.com/office/powerpoint/2010/main" val="1595891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Partner Reading Procedures</a:t>
            </a:r>
            <a:endParaRPr lang="en-US" dirty="0"/>
          </a:p>
        </p:txBody>
      </p:sp>
      <p:sp>
        <p:nvSpPr>
          <p:cNvPr id="3" name="Content Placeholder 2"/>
          <p:cNvSpPr>
            <a:spLocks noGrp="1"/>
          </p:cNvSpPr>
          <p:nvPr>
            <p:ph idx="1"/>
          </p:nvPr>
        </p:nvSpPr>
        <p:spPr>
          <a:xfrm>
            <a:off x="1447800" y="1600200"/>
            <a:ext cx="7239000" cy="4525963"/>
          </a:xfrm>
        </p:spPr>
        <p:txBody>
          <a:bodyPr>
            <a:normAutofit fontScale="92500" lnSpcReduction="10000"/>
          </a:bodyPr>
          <a:lstStyle/>
          <a:p>
            <a:pPr marL="514350" indent="-514350">
              <a:buFont typeface="+mj-lt"/>
              <a:buAutoNum type="arabicPeriod"/>
            </a:pPr>
            <a:r>
              <a:rPr lang="en-US" dirty="0" smtClean="0"/>
              <a:t>Reader 1 reads passage aloud</a:t>
            </a:r>
          </a:p>
          <a:p>
            <a:pPr marL="514350" indent="-514350">
              <a:buFont typeface="+mj-lt"/>
              <a:buAutoNum type="arabicPeriod"/>
            </a:pPr>
            <a:endParaRPr lang="en-US" dirty="0" smtClean="0"/>
          </a:p>
          <a:p>
            <a:pPr marL="514350" indent="-514350">
              <a:buFont typeface="+mj-lt"/>
              <a:buAutoNum type="arabicPeriod"/>
            </a:pPr>
            <a:r>
              <a:rPr lang="en-US" dirty="0" smtClean="0"/>
              <a:t>Reader 2 listens and corrects</a:t>
            </a:r>
          </a:p>
          <a:p>
            <a:pPr marL="514350" indent="-514350">
              <a:buFont typeface="+mj-lt"/>
              <a:buAutoNum type="arabicPeriod"/>
            </a:pPr>
            <a:endParaRPr lang="en-US" dirty="0" smtClean="0"/>
          </a:p>
          <a:p>
            <a:pPr marL="514350" indent="-514350">
              <a:buFont typeface="+mj-lt"/>
              <a:buAutoNum type="arabicPeriod"/>
            </a:pPr>
            <a:r>
              <a:rPr lang="en-US" dirty="0" smtClean="0"/>
              <a:t>Readers change roles; Reader 2 reads same text as Reader 1</a:t>
            </a:r>
          </a:p>
          <a:p>
            <a:pPr marL="514350" indent="-514350">
              <a:buFont typeface="+mj-lt"/>
              <a:buAutoNum type="arabicPeriod"/>
            </a:pPr>
            <a:endParaRPr lang="en-US" dirty="0"/>
          </a:p>
          <a:p>
            <a:pPr marL="514350" indent="-514350">
              <a:buFont typeface="+mj-lt"/>
              <a:buAutoNum type="arabicPeriod"/>
            </a:pPr>
            <a:r>
              <a:rPr lang="en-US" dirty="0" smtClean="0"/>
              <a:t>Repeat allowing each partner to read the same text two times</a:t>
            </a:r>
            <a:endParaRPr lang="en-US" dirty="0"/>
          </a:p>
        </p:txBody>
      </p:sp>
    </p:spTree>
    <p:extLst>
      <p:ext uri="{BB962C8B-B14F-4D97-AF65-F5344CB8AC3E}">
        <p14:creationId xmlns:p14="http://schemas.microsoft.com/office/powerpoint/2010/main" val="1898180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Partner Reading Scripts</a:t>
            </a:r>
            <a:endParaRPr lang="en-US" dirty="0"/>
          </a:p>
        </p:txBody>
      </p:sp>
      <p:sp>
        <p:nvSpPr>
          <p:cNvPr id="3" name="Content Placeholder 2"/>
          <p:cNvSpPr>
            <a:spLocks noGrp="1"/>
          </p:cNvSpPr>
          <p:nvPr>
            <p:ph idx="1"/>
          </p:nvPr>
        </p:nvSpPr>
        <p:spPr>
          <a:xfrm>
            <a:off x="1447800" y="1600200"/>
            <a:ext cx="7239000" cy="4525963"/>
          </a:xfrm>
        </p:spPr>
        <p:txBody>
          <a:bodyPr/>
          <a:lstStyle/>
          <a:p>
            <a:r>
              <a:rPr lang="en-US" i="1" dirty="0" smtClean="0"/>
              <a:t>Stop. Read that word again.</a:t>
            </a:r>
          </a:p>
          <a:p>
            <a:r>
              <a:rPr lang="en-US" i="1" dirty="0" smtClean="0"/>
              <a:t>Yes, that word is . . .</a:t>
            </a:r>
          </a:p>
          <a:p>
            <a:r>
              <a:rPr lang="en-US" i="1" dirty="0" smtClean="0"/>
              <a:t>Reread the sentence.</a:t>
            </a:r>
          </a:p>
          <a:p>
            <a:pPr marL="0" indent="0">
              <a:buNone/>
            </a:pPr>
            <a:r>
              <a:rPr lang="en-US" i="1" dirty="0" smtClean="0"/>
              <a:t>OR</a:t>
            </a:r>
          </a:p>
          <a:p>
            <a:r>
              <a:rPr lang="en-US" i="1" dirty="0" smtClean="0"/>
              <a:t>No, that word is . . . </a:t>
            </a:r>
          </a:p>
          <a:p>
            <a:r>
              <a:rPr lang="en-US" i="1" dirty="0" smtClean="0"/>
              <a:t>What word?</a:t>
            </a:r>
          </a:p>
          <a:p>
            <a:r>
              <a:rPr lang="en-US" i="1" dirty="0" smtClean="0"/>
              <a:t>Reread the sentence.</a:t>
            </a:r>
            <a:endParaRPr lang="en-US" i="1" dirty="0"/>
          </a:p>
        </p:txBody>
      </p:sp>
    </p:spTree>
    <p:extLst>
      <p:ext uri="{BB962C8B-B14F-4D97-AF65-F5344CB8AC3E}">
        <p14:creationId xmlns:p14="http://schemas.microsoft.com/office/powerpoint/2010/main" val="168200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662" y="274638"/>
            <a:ext cx="6979138" cy="1143000"/>
          </a:xfrm>
        </p:spPr>
        <p:txBody>
          <a:bodyPr/>
          <a:lstStyle/>
          <a:p>
            <a:r>
              <a:rPr lang="en-US" dirty="0" smtClean="0"/>
              <a:t>Acknowledgments</a:t>
            </a:r>
            <a:endParaRPr lang="en-US" dirty="0"/>
          </a:p>
        </p:txBody>
      </p:sp>
      <p:sp>
        <p:nvSpPr>
          <p:cNvPr id="3" name="Content Placeholder 2"/>
          <p:cNvSpPr>
            <a:spLocks noGrp="1"/>
          </p:cNvSpPr>
          <p:nvPr>
            <p:ph idx="1"/>
          </p:nvPr>
        </p:nvSpPr>
        <p:spPr>
          <a:xfrm>
            <a:off x="1365739" y="1417638"/>
            <a:ext cx="7670799" cy="4525963"/>
          </a:xfrm>
        </p:spPr>
        <p:txBody>
          <a:bodyPr/>
          <a:lstStyle/>
          <a:p>
            <a:pPr marL="0" indent="0">
              <a:buNone/>
            </a:pPr>
            <a:r>
              <a:rPr lang="en-US" dirty="0" smtClean="0"/>
              <a:t>Much of the information in this fluency presentation has been adapted from:</a:t>
            </a:r>
          </a:p>
          <a:p>
            <a:r>
              <a:rPr lang="en-US" sz="2400" dirty="0" smtClean="0"/>
              <a:t>Texas </a:t>
            </a:r>
            <a:r>
              <a:rPr lang="en-US" sz="2400" i="1" dirty="0" smtClean="0"/>
              <a:t>Fourth Grade Teacher Reading Academy, </a:t>
            </a:r>
            <a:r>
              <a:rPr lang="en-US" sz="2400" dirty="0" smtClean="0"/>
              <a:t>Vaughn Gross Center for Reading and Language Arts at the University of Texas at Austin, ©University of Texas System/TEA</a:t>
            </a:r>
          </a:p>
          <a:p>
            <a:pPr marL="0" indent="0">
              <a:buNone/>
            </a:pPr>
            <a:r>
              <a:rPr lang="en-US" dirty="0" smtClean="0"/>
              <a:t>And from the work of:</a:t>
            </a:r>
          </a:p>
          <a:p>
            <a:r>
              <a:rPr lang="en-US" sz="2400" dirty="0" smtClean="0"/>
              <a:t>Jan Hasbrouck, Ph.D., Educational Consultant</a:t>
            </a:r>
          </a:p>
          <a:p>
            <a:endParaRPr lang="en-US" dirty="0" smtClean="0"/>
          </a:p>
        </p:txBody>
      </p:sp>
    </p:spTree>
    <p:extLst>
      <p:ext uri="{BB962C8B-B14F-4D97-AF65-F5344CB8AC3E}">
        <p14:creationId xmlns:p14="http://schemas.microsoft.com/office/powerpoint/2010/main" val="294126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Sample Retell</a:t>
            </a:r>
            <a:endParaRPr lang="en-US" dirty="0"/>
          </a:p>
        </p:txBody>
      </p:sp>
      <p:sp>
        <p:nvSpPr>
          <p:cNvPr id="3" name="Content Placeholder 2"/>
          <p:cNvSpPr>
            <a:spLocks noGrp="1"/>
          </p:cNvSpPr>
          <p:nvPr>
            <p:ph idx="1"/>
          </p:nvPr>
        </p:nvSpPr>
        <p:spPr>
          <a:xfrm>
            <a:off x="1447800" y="1600200"/>
            <a:ext cx="7239000" cy="4525963"/>
          </a:xfrm>
        </p:spPr>
        <p:txBody>
          <a:bodyPr/>
          <a:lstStyle/>
          <a:p>
            <a:r>
              <a:rPr lang="en-US" dirty="0" smtClean="0"/>
              <a:t>Reader 2 asks questions about sequence of events in passage.</a:t>
            </a:r>
          </a:p>
          <a:p>
            <a:endParaRPr lang="en-US" dirty="0" smtClean="0"/>
          </a:p>
          <a:p>
            <a:r>
              <a:rPr lang="en-US" dirty="0" smtClean="0"/>
              <a:t>Reader 1 retells the passage by answering the questions.</a:t>
            </a:r>
          </a:p>
        </p:txBody>
      </p:sp>
    </p:spTree>
    <p:extLst>
      <p:ext uri="{BB962C8B-B14F-4D97-AF65-F5344CB8AC3E}">
        <p14:creationId xmlns:p14="http://schemas.microsoft.com/office/powerpoint/2010/main" val="4197435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
          <p:cNvSpPr>
            <a:spLocks noGrp="1" noChangeArrowheads="1"/>
          </p:cNvSpPr>
          <p:nvPr>
            <p:ph type="title"/>
          </p:nvPr>
        </p:nvSpPr>
        <p:spPr/>
        <p:txBody>
          <a:bodyPr/>
          <a:lstStyle/>
          <a:p>
            <a:pPr eaLnBrk="1" hangingPunct="1"/>
            <a:endParaRPr lang="en-US" dirty="0">
              <a:latin typeface="Gill Sans" charset="0"/>
              <a:ea typeface="ヒラギノ角ゴ ProN W3" charset="0"/>
              <a:cs typeface="ヒラギノ角ゴ ProN W3" charset="0"/>
            </a:endParaRPr>
          </a:p>
        </p:txBody>
      </p:sp>
      <p:sp>
        <p:nvSpPr>
          <p:cNvPr id="221187" name="Rectangle 2"/>
          <p:cNvSpPr>
            <a:spLocks noGrp="1" noChangeArrowheads="1"/>
          </p:cNvSpPr>
          <p:nvPr>
            <p:ph type="body" idx="1"/>
          </p:nvPr>
        </p:nvSpPr>
        <p:spPr/>
        <p:txBody>
          <a:bodyPr/>
          <a:lstStyle/>
          <a:p>
            <a:pPr marL="625056"/>
            <a:endParaRPr lang="en-US" dirty="0">
              <a:latin typeface="Gill Sans" charset="0"/>
              <a:ea typeface="ヒラギノ角ゴ ProN W3" charset="0"/>
              <a:cs typeface="ヒラギノ角ゴ ProN W3" charset="0"/>
            </a:endParaRPr>
          </a:p>
        </p:txBody>
      </p:sp>
      <p:pic>
        <p:nvPicPr>
          <p:cNvPr id="2211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3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26217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1"/>
          <p:cNvSpPr>
            <a:spLocks noGrp="1" noChangeArrowheads="1"/>
          </p:cNvSpPr>
          <p:nvPr>
            <p:ph type="title"/>
          </p:nvPr>
        </p:nvSpPr>
        <p:spPr/>
        <p:txBody>
          <a:bodyPr/>
          <a:lstStyle/>
          <a:p>
            <a:pPr eaLnBrk="1" hangingPunct="1"/>
            <a:endParaRPr lang="en-US" dirty="0">
              <a:latin typeface="Gill Sans" charset="0"/>
              <a:ea typeface="ヒラギノ角ゴ ProN W3" charset="0"/>
              <a:cs typeface="ヒラギノ角ゴ ProN W3" charset="0"/>
            </a:endParaRPr>
          </a:p>
        </p:txBody>
      </p:sp>
      <p:sp>
        <p:nvSpPr>
          <p:cNvPr id="222211" name="Rectangle 2"/>
          <p:cNvSpPr>
            <a:spLocks noGrp="1" noChangeArrowheads="1"/>
          </p:cNvSpPr>
          <p:nvPr>
            <p:ph type="body" idx="1"/>
          </p:nvPr>
        </p:nvSpPr>
        <p:spPr/>
        <p:txBody>
          <a:bodyPr/>
          <a:lstStyle/>
          <a:p>
            <a:pPr marL="625056"/>
            <a:endParaRPr lang="en-US" dirty="0">
              <a:latin typeface="Gill Sans" charset="0"/>
              <a:ea typeface="ヒラギノ角ゴ ProN W3" charset="0"/>
              <a:cs typeface="ヒラギノ角ゴ ProN W3" charset="0"/>
            </a:endParaRPr>
          </a:p>
        </p:txBody>
      </p:sp>
      <p:pic>
        <p:nvPicPr>
          <p:cNvPr id="2222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84909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normAutofit fontScale="90000"/>
          </a:bodyPr>
          <a:lstStyle/>
          <a:p>
            <a:r>
              <a:rPr lang="en-US" dirty="0" smtClean="0"/>
              <a:t>Other Fluency-Building Activities</a:t>
            </a:r>
            <a:endParaRPr lang="en-US" dirty="0"/>
          </a:p>
        </p:txBody>
      </p:sp>
      <p:sp>
        <p:nvSpPr>
          <p:cNvPr id="3" name="Content Placeholder 2"/>
          <p:cNvSpPr>
            <a:spLocks noGrp="1"/>
          </p:cNvSpPr>
          <p:nvPr>
            <p:ph idx="1"/>
          </p:nvPr>
        </p:nvSpPr>
        <p:spPr>
          <a:xfrm>
            <a:off x="1447800" y="1600200"/>
            <a:ext cx="7239000" cy="4525963"/>
          </a:xfrm>
        </p:spPr>
        <p:txBody>
          <a:bodyPr/>
          <a:lstStyle/>
          <a:p>
            <a:r>
              <a:rPr lang="en-US" dirty="0" smtClean="0"/>
              <a:t>Choral reading</a:t>
            </a:r>
          </a:p>
          <a:p>
            <a:r>
              <a:rPr lang="en-US" dirty="0" smtClean="0"/>
              <a:t>Echo reading</a:t>
            </a:r>
          </a:p>
          <a:p>
            <a:r>
              <a:rPr lang="en-US" dirty="0" smtClean="0"/>
              <a:t>Computer-based and tape-assisted reading</a:t>
            </a:r>
          </a:p>
          <a:p>
            <a:r>
              <a:rPr lang="en-US" dirty="0" smtClean="0"/>
              <a:t>Chunking or rereading portions of text</a:t>
            </a:r>
          </a:p>
          <a:p>
            <a:r>
              <a:rPr lang="en-US" dirty="0" smtClean="0"/>
              <a:t>Performance reading</a:t>
            </a:r>
            <a:endParaRPr lang="en-US" dirty="0"/>
          </a:p>
        </p:txBody>
      </p:sp>
      <p:sp>
        <p:nvSpPr>
          <p:cNvPr id="4" name="TextBox 3"/>
          <p:cNvSpPr txBox="1"/>
          <p:nvPr/>
        </p:nvSpPr>
        <p:spPr>
          <a:xfrm>
            <a:off x="1659466" y="6155796"/>
            <a:ext cx="4339650" cy="369332"/>
          </a:xfrm>
          <a:prstGeom prst="rect">
            <a:avLst/>
          </a:prstGeom>
          <a:noFill/>
        </p:spPr>
        <p:txBody>
          <a:bodyPr wrap="none" rtlCol="0">
            <a:spAutoFit/>
          </a:bodyPr>
          <a:lstStyle/>
          <a:p>
            <a:r>
              <a:rPr lang="en-US" dirty="0"/>
              <a:t>Hasbrouck &amp; Hougen, </a:t>
            </a:r>
            <a:r>
              <a:rPr lang="en-US" dirty="0" smtClean="0"/>
              <a:t>2012; O’Connor, 2014</a:t>
            </a:r>
            <a:endParaRPr lang="en-US" dirty="0"/>
          </a:p>
        </p:txBody>
      </p:sp>
    </p:spTree>
    <p:extLst>
      <p:ext uri="{BB962C8B-B14F-4D97-AF65-F5344CB8AC3E}">
        <p14:creationId xmlns:p14="http://schemas.microsoft.com/office/powerpoint/2010/main" val="3997536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Research indicates…</a:t>
            </a:r>
            <a:endParaRPr lang="en-US" dirty="0"/>
          </a:p>
        </p:txBody>
      </p:sp>
      <p:sp>
        <p:nvSpPr>
          <p:cNvPr id="3" name="Content Placeholder 2"/>
          <p:cNvSpPr>
            <a:spLocks noGrp="1"/>
          </p:cNvSpPr>
          <p:nvPr>
            <p:ph idx="1"/>
          </p:nvPr>
        </p:nvSpPr>
        <p:spPr>
          <a:xfrm>
            <a:off x="1447800" y="1600200"/>
            <a:ext cx="7239000" cy="4525963"/>
          </a:xfrm>
        </p:spPr>
        <p:txBody>
          <a:bodyPr/>
          <a:lstStyle/>
          <a:p>
            <a:r>
              <a:rPr lang="en-US" dirty="0" smtClean="0"/>
              <a:t>Repeated reading is the “gold standard”</a:t>
            </a:r>
          </a:p>
          <a:p>
            <a:r>
              <a:rPr lang="en-US" dirty="0" smtClean="0"/>
              <a:t>Combine strategies for best results and to motivate students</a:t>
            </a:r>
          </a:p>
          <a:p>
            <a:pPr lvl="1"/>
            <a:r>
              <a:rPr lang="en-US" dirty="0" smtClean="0"/>
              <a:t>Modeling</a:t>
            </a:r>
          </a:p>
          <a:p>
            <a:pPr lvl="1"/>
            <a:r>
              <a:rPr lang="en-US" dirty="0" smtClean="0"/>
              <a:t>Repeated reading</a:t>
            </a:r>
          </a:p>
          <a:p>
            <a:pPr lvl="1"/>
            <a:r>
              <a:rPr lang="en-US" dirty="0" smtClean="0"/>
              <a:t>Progress monitoring</a:t>
            </a:r>
            <a:endParaRPr lang="en-US" dirty="0"/>
          </a:p>
        </p:txBody>
      </p:sp>
      <p:sp>
        <p:nvSpPr>
          <p:cNvPr id="4" name="TextBox 3"/>
          <p:cNvSpPr txBox="1"/>
          <p:nvPr/>
        </p:nvSpPr>
        <p:spPr>
          <a:xfrm>
            <a:off x="6502717" y="5762616"/>
            <a:ext cx="1754394" cy="369332"/>
          </a:xfrm>
          <a:prstGeom prst="rect">
            <a:avLst/>
          </a:prstGeom>
          <a:noFill/>
        </p:spPr>
        <p:txBody>
          <a:bodyPr wrap="none" rtlCol="0">
            <a:spAutoFit/>
          </a:bodyPr>
          <a:lstStyle/>
          <a:p>
            <a:r>
              <a:rPr lang="en-US" dirty="0" smtClean="0">
                <a:solidFill>
                  <a:prstClr val="black"/>
                </a:solidFill>
                <a:latin typeface="Calibri"/>
              </a:rPr>
              <a:t>Hasbrouck, 2010</a:t>
            </a:r>
            <a:endParaRPr lang="en-US" dirty="0">
              <a:solidFill>
                <a:prstClr val="black"/>
              </a:solidFill>
              <a:latin typeface="Calibri"/>
            </a:endParaRPr>
          </a:p>
        </p:txBody>
      </p:sp>
    </p:spTree>
    <p:extLst>
      <p:ext uri="{BB962C8B-B14F-4D97-AF65-F5344CB8AC3E}">
        <p14:creationId xmlns:p14="http://schemas.microsoft.com/office/powerpoint/2010/main" val="1713562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466" y="274638"/>
            <a:ext cx="7027333" cy="1143000"/>
          </a:xfrm>
        </p:spPr>
        <p:txBody>
          <a:bodyPr/>
          <a:lstStyle/>
          <a:p>
            <a:r>
              <a:rPr lang="en-US" dirty="0" smtClean="0"/>
              <a:t>Helpful Sites</a:t>
            </a:r>
            <a:endParaRPr lang="en-US" dirty="0"/>
          </a:p>
        </p:txBody>
      </p:sp>
      <p:sp>
        <p:nvSpPr>
          <p:cNvPr id="3" name="Content Placeholder 2"/>
          <p:cNvSpPr>
            <a:spLocks noGrp="1"/>
          </p:cNvSpPr>
          <p:nvPr>
            <p:ph idx="1"/>
          </p:nvPr>
        </p:nvSpPr>
        <p:spPr>
          <a:xfrm>
            <a:off x="1447800" y="1600200"/>
            <a:ext cx="7239000" cy="4525963"/>
          </a:xfrm>
        </p:spPr>
        <p:txBody>
          <a:bodyPr/>
          <a:lstStyle/>
          <a:p>
            <a:r>
              <a:rPr lang="en-US" dirty="0" smtClean="0">
                <a:hlinkClick r:id="rId3"/>
              </a:rPr>
              <a:t>www.fcrr.org</a:t>
            </a:r>
            <a:endParaRPr lang="en-US" dirty="0" smtClean="0"/>
          </a:p>
          <a:p>
            <a:endParaRPr lang="en-US" dirty="0" smtClean="0"/>
          </a:p>
          <a:p>
            <a:r>
              <a:rPr lang="en-US" dirty="0" smtClean="0">
                <a:hlinkClick r:id="rId4"/>
              </a:rPr>
              <a:t>www.meadowscenter.org</a:t>
            </a:r>
            <a:endParaRPr lang="en-US" dirty="0" smtClean="0"/>
          </a:p>
          <a:p>
            <a:endParaRPr lang="en-US" dirty="0" smtClean="0"/>
          </a:p>
          <a:p>
            <a:r>
              <a:rPr lang="en-US" dirty="0" smtClean="0">
                <a:hlinkClick r:id="rId5"/>
              </a:rPr>
              <a:t>http://reading.uoregon.edu</a:t>
            </a:r>
            <a:endParaRPr lang="en-US" dirty="0" smtClean="0"/>
          </a:p>
          <a:p>
            <a:endParaRPr lang="en-US" dirty="0" smtClean="0"/>
          </a:p>
          <a:p>
            <a:r>
              <a:rPr lang="en-US" dirty="0">
                <a:hlinkClick r:id="rId6"/>
              </a:rPr>
              <a:t>http://iris.peabody.vanderbilt.edu</a:t>
            </a:r>
            <a:r>
              <a:rPr lang="en-US" dirty="0" smtClean="0">
                <a:hlinkClick r:id="rId6"/>
              </a:rPr>
              <a:t>/</a:t>
            </a:r>
            <a:endParaRPr lang="en-US" dirty="0" smtClean="0"/>
          </a:p>
          <a:p>
            <a:endParaRPr lang="en-US" dirty="0" smtClean="0"/>
          </a:p>
          <a:p>
            <a:pPr marL="0" indent="0">
              <a:buNone/>
            </a:pPr>
            <a:endParaRPr lang="en-US" dirty="0"/>
          </a:p>
        </p:txBody>
      </p:sp>
      <p:sp>
        <p:nvSpPr>
          <p:cNvPr id="4" name="TextBox 3"/>
          <p:cNvSpPr txBox="1"/>
          <p:nvPr/>
        </p:nvSpPr>
        <p:spPr>
          <a:xfrm>
            <a:off x="9482667" y="-7112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1801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678661" y="187651"/>
            <a:ext cx="8346301" cy="6491449"/>
            <a:chOff x="1138" y="542"/>
            <a:chExt cx="9234" cy="6377"/>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 y="542"/>
              <a:ext cx="8503" cy="62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3"/>
            <p:cNvGrpSpPr>
              <a:grpSpLocks/>
            </p:cNvGrpSpPr>
            <p:nvPr/>
          </p:nvGrpSpPr>
          <p:grpSpPr bwMode="auto">
            <a:xfrm>
              <a:off x="1138" y="542"/>
              <a:ext cx="9234" cy="6377"/>
              <a:chOff x="1138" y="542"/>
              <a:chExt cx="9234" cy="6377"/>
            </a:xfrm>
          </p:grpSpPr>
          <p:sp>
            <p:nvSpPr>
              <p:cNvPr id="6" name="Freeform 4"/>
              <p:cNvSpPr>
                <a:spLocks/>
              </p:cNvSpPr>
              <p:nvPr/>
            </p:nvSpPr>
            <p:spPr bwMode="auto">
              <a:xfrm>
                <a:off x="1138" y="542"/>
                <a:ext cx="9234" cy="6377"/>
              </a:xfrm>
              <a:custGeom>
                <a:avLst/>
                <a:gdLst>
                  <a:gd name="T0" fmla="+- 0 1869 1869"/>
                  <a:gd name="T1" fmla="*/ T0 w 8503"/>
                  <a:gd name="T2" fmla="+- 0 6920 542"/>
                  <a:gd name="T3" fmla="*/ 6920 h 6377"/>
                  <a:gd name="T4" fmla="+- 0 10371 1869"/>
                  <a:gd name="T5" fmla="*/ T4 w 8503"/>
                  <a:gd name="T6" fmla="+- 0 6920 542"/>
                  <a:gd name="T7" fmla="*/ 6920 h 6377"/>
                  <a:gd name="T8" fmla="+- 0 10371 1869"/>
                  <a:gd name="T9" fmla="*/ T8 w 8503"/>
                  <a:gd name="T10" fmla="+- 0 542 542"/>
                  <a:gd name="T11" fmla="*/ 542 h 6377"/>
                  <a:gd name="T12" fmla="+- 0 1869 1869"/>
                  <a:gd name="T13" fmla="*/ T12 w 8503"/>
                  <a:gd name="T14" fmla="+- 0 542 542"/>
                  <a:gd name="T15" fmla="*/ 542 h 6377"/>
                  <a:gd name="T16" fmla="+- 0 1869 1869"/>
                  <a:gd name="T17" fmla="*/ T16 w 8503"/>
                  <a:gd name="T18" fmla="+- 0 6920 542"/>
                  <a:gd name="T19" fmla="*/ 6920 h 6377"/>
                </a:gdLst>
                <a:ahLst/>
                <a:cxnLst>
                  <a:cxn ang="0">
                    <a:pos x="T1" y="T3"/>
                  </a:cxn>
                  <a:cxn ang="0">
                    <a:pos x="T5" y="T7"/>
                  </a:cxn>
                  <a:cxn ang="0">
                    <a:pos x="T9" y="T11"/>
                  </a:cxn>
                  <a:cxn ang="0">
                    <a:pos x="T13" y="T15"/>
                  </a:cxn>
                  <a:cxn ang="0">
                    <a:pos x="T17" y="T19"/>
                  </a:cxn>
                </a:cxnLst>
                <a:rect l="0" t="0" r="r" b="b"/>
                <a:pathLst>
                  <a:path w="8503" h="6377">
                    <a:moveTo>
                      <a:pt x="0" y="6378"/>
                    </a:moveTo>
                    <a:lnTo>
                      <a:pt x="8502" y="6378"/>
                    </a:lnTo>
                    <a:lnTo>
                      <a:pt x="8502" y="0"/>
                    </a:lnTo>
                    <a:lnTo>
                      <a:pt x="0" y="0"/>
                    </a:lnTo>
                    <a:lnTo>
                      <a:pt x="0" y="6378"/>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414322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462" y="274638"/>
            <a:ext cx="7055338" cy="1143000"/>
          </a:xfrm>
        </p:spPr>
        <p:txBody>
          <a:bodyPr/>
          <a:lstStyle/>
          <a:p>
            <a:r>
              <a:rPr lang="en-US" dirty="0" smtClean="0"/>
              <a:t>Common Core Standards</a:t>
            </a:r>
            <a:endParaRPr lang="en-US" dirty="0"/>
          </a:p>
        </p:txBody>
      </p:sp>
      <p:sp>
        <p:nvSpPr>
          <p:cNvPr id="3" name="Content Placeholder 2"/>
          <p:cNvSpPr>
            <a:spLocks noGrp="1"/>
          </p:cNvSpPr>
          <p:nvPr>
            <p:ph idx="1"/>
          </p:nvPr>
        </p:nvSpPr>
        <p:spPr>
          <a:xfrm>
            <a:off x="1524000" y="1600200"/>
            <a:ext cx="7162800" cy="4525963"/>
          </a:xfrm>
        </p:spPr>
        <p:txBody>
          <a:bodyPr>
            <a:normAutofit fontScale="92500" lnSpcReduction="10000"/>
          </a:bodyPr>
          <a:lstStyle/>
          <a:p>
            <a:pPr marL="0" indent="0">
              <a:buNone/>
            </a:pPr>
            <a:r>
              <a:rPr lang="en-US" dirty="0"/>
              <a:t>Read with </a:t>
            </a:r>
            <a:r>
              <a:rPr lang="en-US" dirty="0" smtClean="0"/>
              <a:t>sufficient </a:t>
            </a:r>
            <a:r>
              <a:rPr lang="en-US" dirty="0"/>
              <a:t>accuracy and fluency </a:t>
            </a:r>
            <a:r>
              <a:rPr lang="en-US" dirty="0" smtClean="0"/>
              <a:t>to support </a:t>
            </a:r>
            <a:r>
              <a:rPr lang="en-US" dirty="0"/>
              <a:t>comprehension</a:t>
            </a:r>
            <a:r>
              <a:rPr lang="en-US" dirty="0" smtClean="0"/>
              <a:t>.</a:t>
            </a:r>
          </a:p>
          <a:p>
            <a:pPr marL="514350" indent="-514350">
              <a:buFont typeface="+mj-lt"/>
              <a:buAutoNum type="alphaLcPeriod"/>
            </a:pPr>
            <a:r>
              <a:rPr lang="en-US" dirty="0" smtClean="0"/>
              <a:t>Read on-level text with purpose and </a:t>
            </a:r>
            <a:r>
              <a:rPr lang="en-US" b="1" dirty="0" smtClean="0"/>
              <a:t>understanding.</a:t>
            </a:r>
          </a:p>
          <a:p>
            <a:pPr marL="514350" indent="-514350">
              <a:buFont typeface="+mj-lt"/>
              <a:buAutoNum type="alphaLcPeriod"/>
            </a:pPr>
            <a:r>
              <a:rPr lang="en-US" b="1" dirty="0" smtClean="0"/>
              <a:t>Read on-level text orally with accuracy, appropriate rate, and expression on successive readings.</a:t>
            </a:r>
          </a:p>
          <a:p>
            <a:pPr marL="514350" indent="-514350">
              <a:buFont typeface="+mj-lt"/>
              <a:buAutoNum type="alphaLcPeriod"/>
            </a:pPr>
            <a:r>
              <a:rPr lang="en-US" dirty="0" smtClean="0"/>
              <a:t>Use context to confirm or self-correct word recognition and understanding, re-reading as necessary.</a:t>
            </a:r>
            <a:endParaRPr lang="en-US" dirty="0"/>
          </a:p>
        </p:txBody>
      </p:sp>
      <p:sp>
        <p:nvSpPr>
          <p:cNvPr id="4" name="TextBox 3"/>
          <p:cNvSpPr txBox="1"/>
          <p:nvPr/>
        </p:nvSpPr>
        <p:spPr>
          <a:xfrm>
            <a:off x="4724400" y="6333067"/>
            <a:ext cx="3163283" cy="369332"/>
          </a:xfrm>
          <a:prstGeom prst="rect">
            <a:avLst/>
          </a:prstGeom>
          <a:noFill/>
        </p:spPr>
        <p:txBody>
          <a:bodyPr wrap="none" rtlCol="0">
            <a:spAutoFit/>
          </a:bodyPr>
          <a:lstStyle/>
          <a:p>
            <a:r>
              <a:rPr lang="en-US" dirty="0"/>
              <a:t>http://www.corestandards.org/</a:t>
            </a:r>
          </a:p>
        </p:txBody>
      </p:sp>
    </p:spTree>
    <p:extLst>
      <p:ext uri="{BB962C8B-B14F-4D97-AF65-F5344CB8AC3E}">
        <p14:creationId xmlns:p14="http://schemas.microsoft.com/office/powerpoint/2010/main" val="11704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614" y="274638"/>
            <a:ext cx="6977185" cy="1143000"/>
          </a:xfrm>
        </p:spPr>
        <p:txBody>
          <a:bodyPr/>
          <a:lstStyle/>
          <a:p>
            <a:r>
              <a:rPr lang="en-US" dirty="0" smtClean="0"/>
              <a:t>Fluency Terms</a:t>
            </a:r>
            <a:endParaRPr lang="en-US" dirty="0"/>
          </a:p>
        </p:txBody>
      </p:sp>
      <p:sp>
        <p:nvSpPr>
          <p:cNvPr id="3" name="Content Placeholder 2"/>
          <p:cNvSpPr>
            <a:spLocks noGrp="1"/>
          </p:cNvSpPr>
          <p:nvPr>
            <p:ph idx="1"/>
          </p:nvPr>
        </p:nvSpPr>
        <p:spPr>
          <a:xfrm>
            <a:off x="1504462" y="1600200"/>
            <a:ext cx="7182338" cy="4525963"/>
          </a:xfrm>
        </p:spPr>
        <p:txBody>
          <a:bodyPr/>
          <a:lstStyle/>
          <a:p>
            <a:r>
              <a:rPr lang="en-US" b="1" dirty="0" smtClean="0"/>
              <a:t>Automaticity </a:t>
            </a:r>
            <a:r>
              <a:rPr lang="en-US" dirty="0" smtClean="0"/>
              <a:t>is the quick, effortless, and accurate reading of words.</a:t>
            </a:r>
          </a:p>
          <a:p>
            <a:endParaRPr lang="en-US" b="1" dirty="0"/>
          </a:p>
          <a:p>
            <a:r>
              <a:rPr lang="en-US" b="1" dirty="0" smtClean="0"/>
              <a:t>Prosody </a:t>
            </a:r>
            <a:r>
              <a:rPr lang="en-US" dirty="0" smtClean="0"/>
              <a:t>is reading expressively, pausing for punctuation and phrasing appropriately.</a:t>
            </a:r>
            <a:endParaRPr lang="en-US" dirty="0"/>
          </a:p>
        </p:txBody>
      </p:sp>
      <p:sp>
        <p:nvSpPr>
          <p:cNvPr id="4" name="TextBox 3"/>
          <p:cNvSpPr txBox="1"/>
          <p:nvPr/>
        </p:nvSpPr>
        <p:spPr>
          <a:xfrm>
            <a:off x="4301067" y="6400800"/>
            <a:ext cx="2747830" cy="369332"/>
          </a:xfrm>
          <a:prstGeom prst="rect">
            <a:avLst/>
          </a:prstGeom>
          <a:noFill/>
        </p:spPr>
        <p:txBody>
          <a:bodyPr wrap="none" rtlCol="0">
            <a:spAutoFit/>
          </a:bodyPr>
          <a:lstStyle/>
          <a:p>
            <a:r>
              <a:rPr lang="en-US" dirty="0" smtClean="0"/>
              <a:t>Hasbrouck &amp; Hougen, 2012</a:t>
            </a:r>
            <a:endParaRPr lang="en-US" dirty="0"/>
          </a:p>
        </p:txBody>
      </p:sp>
    </p:spTree>
    <p:extLst>
      <p:ext uri="{BB962C8B-B14F-4D97-AF65-F5344CB8AC3E}">
        <p14:creationId xmlns:p14="http://schemas.microsoft.com/office/powerpoint/2010/main" val="5273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9846" y="274638"/>
            <a:ext cx="6986954" cy="1143000"/>
          </a:xfrm>
        </p:spPr>
        <p:txBody>
          <a:bodyPr/>
          <a:lstStyle/>
          <a:p>
            <a:r>
              <a:rPr lang="en-US" dirty="0" smtClean="0"/>
              <a:t>Fluency Involves . . . </a:t>
            </a:r>
            <a:endParaRPr lang="en-US" dirty="0"/>
          </a:p>
        </p:txBody>
      </p:sp>
      <p:sp>
        <p:nvSpPr>
          <p:cNvPr id="3" name="Content Placeholder 2"/>
          <p:cNvSpPr>
            <a:spLocks noGrp="1"/>
          </p:cNvSpPr>
          <p:nvPr>
            <p:ph idx="1"/>
          </p:nvPr>
        </p:nvSpPr>
        <p:spPr>
          <a:xfrm>
            <a:off x="1514230" y="1600200"/>
            <a:ext cx="7172569" cy="4525963"/>
          </a:xfrm>
        </p:spPr>
        <p:txBody>
          <a:bodyPr/>
          <a:lstStyle/>
          <a:p>
            <a:r>
              <a:rPr lang="en-US" dirty="0" smtClean="0"/>
              <a:t>Reading with automaticity, accuracy, and prosody.</a:t>
            </a:r>
          </a:p>
          <a:p>
            <a:r>
              <a:rPr lang="en-US" dirty="0" smtClean="0"/>
              <a:t>Phonological, orthographic, and morphological knowledge of letters, letter patterns, and words.</a:t>
            </a:r>
          </a:p>
          <a:p>
            <a:r>
              <a:rPr lang="en-US" dirty="0" smtClean="0"/>
              <a:t>Effective and efficient processing of this information in connected text.</a:t>
            </a:r>
          </a:p>
          <a:p>
            <a:endParaRPr lang="en-US" dirty="0"/>
          </a:p>
        </p:txBody>
      </p:sp>
      <p:sp>
        <p:nvSpPr>
          <p:cNvPr id="4" name="TextBox 3"/>
          <p:cNvSpPr txBox="1"/>
          <p:nvPr/>
        </p:nvSpPr>
        <p:spPr>
          <a:xfrm>
            <a:off x="3064933" y="6350000"/>
            <a:ext cx="4339650" cy="369332"/>
          </a:xfrm>
          <a:prstGeom prst="rect">
            <a:avLst/>
          </a:prstGeom>
          <a:noFill/>
        </p:spPr>
        <p:txBody>
          <a:bodyPr wrap="none" rtlCol="0">
            <a:spAutoFit/>
          </a:bodyPr>
          <a:lstStyle/>
          <a:p>
            <a:r>
              <a:rPr lang="en-US" dirty="0" smtClean="0"/>
              <a:t>Hasbrouck &amp; Hougen, 2012; O’Connor, 2014</a:t>
            </a:r>
            <a:endParaRPr lang="en-US" dirty="0"/>
          </a:p>
        </p:txBody>
      </p:sp>
    </p:spTree>
    <p:extLst>
      <p:ext uri="{BB962C8B-B14F-4D97-AF65-F5344CB8AC3E}">
        <p14:creationId xmlns:p14="http://schemas.microsoft.com/office/powerpoint/2010/main" val="2636852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538" y="274638"/>
            <a:ext cx="7143262" cy="1143000"/>
          </a:xfrm>
        </p:spPr>
        <p:txBody>
          <a:bodyPr/>
          <a:lstStyle/>
          <a:p>
            <a:r>
              <a:rPr lang="en-US" dirty="0" smtClean="0"/>
              <a:t>Fluency</a:t>
            </a:r>
            <a:endParaRPr lang="en-US" dirty="0"/>
          </a:p>
        </p:txBody>
      </p:sp>
      <p:sp>
        <p:nvSpPr>
          <p:cNvPr id="3" name="Content Placeholder 2"/>
          <p:cNvSpPr>
            <a:spLocks noGrp="1"/>
          </p:cNvSpPr>
          <p:nvPr>
            <p:ph idx="1"/>
          </p:nvPr>
        </p:nvSpPr>
        <p:spPr>
          <a:xfrm>
            <a:off x="1543538" y="1600200"/>
            <a:ext cx="7143262" cy="4525963"/>
          </a:xfrm>
        </p:spPr>
        <p:txBody>
          <a:bodyPr/>
          <a:lstStyle/>
          <a:p>
            <a:r>
              <a:rPr lang="en-US" dirty="0" smtClean="0"/>
              <a:t>Should be taught </a:t>
            </a:r>
            <a:r>
              <a:rPr lang="en-US" dirty="0"/>
              <a:t>f</a:t>
            </a:r>
            <a:r>
              <a:rPr lang="en-US" dirty="0" smtClean="0"/>
              <a:t>rom the beginning of the reading-acquisition process</a:t>
            </a:r>
          </a:p>
          <a:p>
            <a:endParaRPr lang="en-US" dirty="0"/>
          </a:p>
          <a:p>
            <a:endParaRPr lang="en-US" dirty="0" smtClean="0"/>
          </a:p>
          <a:p>
            <a:r>
              <a:rPr lang="en-US" dirty="0" smtClean="0"/>
              <a:t>Has implications for assessment, intervention, and prevention of reading </a:t>
            </a:r>
            <a:r>
              <a:rPr lang="en-US" dirty="0" smtClean="0"/>
              <a:t>difficulty.</a:t>
            </a:r>
            <a:endParaRPr lang="en-US" dirty="0"/>
          </a:p>
        </p:txBody>
      </p:sp>
      <p:sp>
        <p:nvSpPr>
          <p:cNvPr id="4" name="TextBox 3"/>
          <p:cNvSpPr txBox="1"/>
          <p:nvPr/>
        </p:nvSpPr>
        <p:spPr>
          <a:xfrm>
            <a:off x="1543538" y="5926835"/>
            <a:ext cx="5374000" cy="646331"/>
          </a:xfrm>
          <a:prstGeom prst="rect">
            <a:avLst/>
          </a:prstGeom>
          <a:noFill/>
        </p:spPr>
        <p:txBody>
          <a:bodyPr wrap="none" rtlCol="0">
            <a:spAutoFit/>
          </a:bodyPr>
          <a:lstStyle/>
          <a:p>
            <a:r>
              <a:rPr lang="en-US" dirty="0" smtClean="0"/>
              <a:t>Hasbrouck, 2010; National Reading Panel Report, 2000; </a:t>
            </a:r>
            <a:br>
              <a:rPr lang="en-US" dirty="0" smtClean="0"/>
            </a:br>
            <a:r>
              <a:rPr lang="en-US" dirty="0" smtClean="0"/>
              <a:t>National Research Council, </a:t>
            </a:r>
            <a:r>
              <a:rPr lang="en-US" dirty="0"/>
              <a:t>1998; Wolf et al., </a:t>
            </a:r>
            <a:r>
              <a:rPr lang="en-US" dirty="0" smtClean="0"/>
              <a:t>2000;  </a:t>
            </a:r>
            <a:endParaRPr lang="en-US" dirty="0"/>
          </a:p>
        </p:txBody>
      </p:sp>
    </p:spTree>
    <p:extLst>
      <p:ext uri="{BB962C8B-B14F-4D97-AF65-F5344CB8AC3E}">
        <p14:creationId xmlns:p14="http://schemas.microsoft.com/office/powerpoint/2010/main" val="472029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614" y="274638"/>
            <a:ext cx="6977185" cy="1143000"/>
          </a:xfrm>
        </p:spPr>
        <p:txBody>
          <a:bodyPr/>
          <a:lstStyle/>
          <a:p>
            <a:r>
              <a:rPr lang="en-US" dirty="0" smtClean="0"/>
              <a:t>Ultimate Goal</a:t>
            </a:r>
            <a:endParaRPr lang="en-US" dirty="0"/>
          </a:p>
        </p:txBody>
      </p:sp>
      <p:sp>
        <p:nvSpPr>
          <p:cNvPr id="3" name="Content Placeholder 2"/>
          <p:cNvSpPr>
            <a:spLocks noGrp="1"/>
          </p:cNvSpPr>
          <p:nvPr>
            <p:ph idx="1"/>
          </p:nvPr>
        </p:nvSpPr>
        <p:spPr>
          <a:xfrm>
            <a:off x="1338384" y="1600200"/>
            <a:ext cx="7348415" cy="4525963"/>
          </a:xfrm>
        </p:spPr>
        <p:txBody>
          <a:bodyPr/>
          <a:lstStyle/>
          <a:p>
            <a:r>
              <a:rPr lang="en-US" sz="4400" dirty="0" smtClean="0"/>
              <a:t>Comprehension of text</a:t>
            </a:r>
            <a:endParaRPr lang="en-US" dirty="0" smtClean="0"/>
          </a:p>
          <a:p>
            <a:endParaRPr lang="en-US" dirty="0"/>
          </a:p>
          <a:p>
            <a:r>
              <a:rPr lang="en-US" sz="4400" dirty="0" smtClean="0"/>
              <a:t>Motivation to read</a:t>
            </a:r>
            <a:endParaRPr lang="en-US" sz="4400" dirty="0"/>
          </a:p>
        </p:txBody>
      </p:sp>
    </p:spTree>
    <p:extLst>
      <p:ext uri="{BB962C8B-B14F-4D97-AF65-F5344CB8AC3E}">
        <p14:creationId xmlns:p14="http://schemas.microsoft.com/office/powerpoint/2010/main" val="344245662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14607</TotalTime>
  <Words>2540</Words>
  <Application>Microsoft Macintosh PowerPoint</Application>
  <PresentationFormat>On-screen Show (4:3)</PresentationFormat>
  <Paragraphs>473</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1_Office Theme</vt:lpstr>
      <vt:lpstr>PowerPoint Presentation</vt:lpstr>
      <vt:lpstr>Module Outcomes</vt:lpstr>
      <vt:lpstr>Acknowledgments</vt:lpstr>
      <vt:lpstr>PowerPoint Presentation</vt:lpstr>
      <vt:lpstr>Common Core Standards</vt:lpstr>
      <vt:lpstr>Fluency Terms</vt:lpstr>
      <vt:lpstr>Fluency Involves . . . </vt:lpstr>
      <vt:lpstr>Fluency</vt:lpstr>
      <vt:lpstr>Ultimate Goal</vt:lpstr>
      <vt:lpstr>Causes of Comprehension Difficulties</vt:lpstr>
      <vt:lpstr>Fluent Readers . . . </vt:lpstr>
      <vt:lpstr>PowerPoint Presentation</vt:lpstr>
      <vt:lpstr>Kindergarten Skills</vt:lpstr>
      <vt:lpstr>First Grade</vt:lpstr>
      <vt:lpstr>Second Grade</vt:lpstr>
      <vt:lpstr>Third Grade</vt:lpstr>
      <vt:lpstr>PowerPoint Presentation</vt:lpstr>
      <vt:lpstr>WCPM Gains Per Week by Grade</vt:lpstr>
      <vt:lpstr>50 Percentile ORF  EOY Norms</vt:lpstr>
      <vt:lpstr>NAEP Measures of Prosody</vt:lpstr>
      <vt:lpstr>Fluency Assessment</vt:lpstr>
      <vt:lpstr>Procedures</vt:lpstr>
      <vt:lpstr>Comprehension Probes</vt:lpstr>
      <vt:lpstr>Fluency Instruction</vt:lpstr>
      <vt:lpstr>Repeated Reading</vt:lpstr>
      <vt:lpstr>Repeated Reading Procedures</vt:lpstr>
      <vt:lpstr>Partner Reading: Benefits</vt:lpstr>
      <vt:lpstr>Partner Reading Procedures</vt:lpstr>
      <vt:lpstr>Partner Reading Scripts</vt:lpstr>
      <vt:lpstr>Sample Retell</vt:lpstr>
      <vt:lpstr>PowerPoint Presentation</vt:lpstr>
      <vt:lpstr>PowerPoint Presentation</vt:lpstr>
      <vt:lpstr>Other Fluency-Building Activities</vt:lpstr>
      <vt:lpstr>Research indicates…</vt:lpstr>
      <vt:lpstr>Helpful Sites</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McCray</dc:creator>
  <cp:lastModifiedBy>Luke Markley</cp:lastModifiedBy>
  <cp:revision>197</cp:revision>
  <dcterms:created xsi:type="dcterms:W3CDTF">2013-11-17T21:59:04Z</dcterms:created>
  <dcterms:modified xsi:type="dcterms:W3CDTF">2016-03-11T21:27:48Z</dcterms:modified>
</cp:coreProperties>
</file>