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1" r:id="rId1"/>
    <p:sldMasterId id="2147483883" r:id="rId2"/>
    <p:sldMasterId id="2147483911" r:id="rId3"/>
  </p:sldMasterIdLst>
  <p:notesMasterIdLst>
    <p:notesMasterId r:id="rId39"/>
  </p:notesMasterIdLst>
  <p:handoutMasterIdLst>
    <p:handoutMasterId r:id="rId40"/>
  </p:handoutMasterIdLst>
  <p:sldIdLst>
    <p:sldId id="352" r:id="rId4"/>
    <p:sldId id="353" r:id="rId5"/>
    <p:sldId id="257" r:id="rId6"/>
    <p:sldId id="322" r:id="rId7"/>
    <p:sldId id="354" r:id="rId8"/>
    <p:sldId id="355" r:id="rId9"/>
    <p:sldId id="289" r:id="rId10"/>
    <p:sldId id="306" r:id="rId11"/>
    <p:sldId id="335" r:id="rId12"/>
    <p:sldId id="323" r:id="rId13"/>
    <p:sldId id="317" r:id="rId14"/>
    <p:sldId id="316" r:id="rId15"/>
    <p:sldId id="336" r:id="rId16"/>
    <p:sldId id="356" r:id="rId17"/>
    <p:sldId id="293" r:id="rId18"/>
    <p:sldId id="332" r:id="rId19"/>
    <p:sldId id="263" r:id="rId20"/>
    <p:sldId id="290" r:id="rId21"/>
    <p:sldId id="333" r:id="rId22"/>
    <p:sldId id="357" r:id="rId23"/>
    <p:sldId id="299" r:id="rId24"/>
    <p:sldId id="269" r:id="rId25"/>
    <p:sldId id="325" r:id="rId26"/>
    <p:sldId id="270" r:id="rId27"/>
    <p:sldId id="326" r:id="rId28"/>
    <p:sldId id="297" r:id="rId29"/>
    <p:sldId id="327" r:id="rId30"/>
    <p:sldId id="271" r:id="rId31"/>
    <p:sldId id="329" r:id="rId32"/>
    <p:sldId id="328" r:id="rId33"/>
    <p:sldId id="284" r:id="rId34"/>
    <p:sldId id="339" r:id="rId35"/>
    <p:sldId id="340" r:id="rId36"/>
    <p:sldId id="341" r:id="rId37"/>
    <p:sldId id="342"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F5"/>
    <a:srgbClr val="DADC4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130" autoAdjust="0"/>
  </p:normalViewPr>
  <p:slideViewPr>
    <p:cSldViewPr snapToGrid="0" snapToObjects="1">
      <p:cViewPr>
        <p:scale>
          <a:sx n="100" d="100"/>
          <a:sy n="100" d="100"/>
        </p:scale>
        <p:origin x="-456" y="-137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776"/>
    </p:cViewPr>
  </p:sorterViewPr>
  <p:notesViewPr>
    <p:cSldViewPr snapToGrid="0" snapToObjects="1">
      <p:cViewPr>
        <p:scale>
          <a:sx n="100" d="100"/>
          <a:sy n="100" d="100"/>
        </p:scale>
        <p:origin x="-266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8E406B-B582-4F47-9D6A-40650840E970}" type="doc">
      <dgm:prSet loTypeId="urn:microsoft.com/office/officeart/2005/8/layout/hProcess9" loCatId="" qsTypeId="urn:microsoft.com/office/officeart/2005/8/quickstyle/simple4" qsCatId="simple" csTypeId="urn:microsoft.com/office/officeart/2005/8/colors/accent1_2" csCatId="accent1" phldr="1"/>
      <dgm:spPr/>
    </dgm:pt>
    <dgm:pt modelId="{0F6E3E92-CA7E-6947-99E9-BB9B1D2A2E90}">
      <dgm:prSet phldrT="[Text]"/>
      <dgm:spPr/>
      <dgm:t>
        <a:bodyPr/>
        <a:lstStyle/>
        <a:p>
          <a:r>
            <a:rPr lang="en-US" dirty="0" smtClean="0">
              <a:latin typeface="Calibri"/>
              <a:cs typeface="Calibri"/>
            </a:rPr>
            <a:t>Provides Instructional Leadership</a:t>
          </a:r>
          <a:endParaRPr lang="en-US" dirty="0">
            <a:latin typeface="Calibri"/>
            <a:cs typeface="Calibri"/>
          </a:endParaRPr>
        </a:p>
      </dgm:t>
    </dgm:pt>
    <dgm:pt modelId="{DDCC3CB7-0366-B943-B8BE-94E44B3E062E}" type="parTrans" cxnId="{C0AC432E-A4EF-2B41-9553-CC9967333C4C}">
      <dgm:prSet/>
      <dgm:spPr/>
      <dgm:t>
        <a:bodyPr/>
        <a:lstStyle/>
        <a:p>
          <a:endParaRPr lang="en-US"/>
        </a:p>
      </dgm:t>
    </dgm:pt>
    <dgm:pt modelId="{D1BDCFC3-9631-B549-AB66-E33BD0888B82}" type="sibTrans" cxnId="{C0AC432E-A4EF-2B41-9553-CC9967333C4C}">
      <dgm:prSet/>
      <dgm:spPr/>
      <dgm:t>
        <a:bodyPr/>
        <a:lstStyle/>
        <a:p>
          <a:endParaRPr lang="en-US"/>
        </a:p>
      </dgm:t>
    </dgm:pt>
    <dgm:pt modelId="{007D16B5-E8BA-6C4E-ABEB-4D3A565247E0}">
      <dgm:prSet phldrT="[Text]"/>
      <dgm:spPr/>
      <dgm:t>
        <a:bodyPr/>
        <a:lstStyle/>
        <a:p>
          <a:r>
            <a:rPr lang="en-US" dirty="0" smtClean="0">
              <a:latin typeface="Calibri"/>
              <a:cs typeface="Calibri"/>
            </a:rPr>
            <a:t>Facilitates Inclusive Culture</a:t>
          </a:r>
        </a:p>
        <a:p>
          <a:r>
            <a:rPr lang="en-US" dirty="0" smtClean="0">
              <a:latin typeface="Calibri"/>
              <a:cs typeface="Calibri"/>
            </a:rPr>
            <a:t>(2 parts)</a:t>
          </a:r>
        </a:p>
      </dgm:t>
    </dgm:pt>
    <dgm:pt modelId="{E5F43034-5A86-9148-B661-1410783629F1}" type="parTrans" cxnId="{8DFF6FEE-7FB2-4046-B239-039206FD8FE5}">
      <dgm:prSet/>
      <dgm:spPr/>
      <dgm:t>
        <a:bodyPr/>
        <a:lstStyle/>
        <a:p>
          <a:endParaRPr lang="en-US"/>
        </a:p>
      </dgm:t>
    </dgm:pt>
    <dgm:pt modelId="{F311166A-DC67-484A-B6DE-3EEDFDD274FC}" type="sibTrans" cxnId="{8DFF6FEE-7FB2-4046-B239-039206FD8FE5}">
      <dgm:prSet/>
      <dgm:spPr/>
      <dgm:t>
        <a:bodyPr/>
        <a:lstStyle/>
        <a:p>
          <a:endParaRPr lang="en-US"/>
        </a:p>
      </dgm:t>
    </dgm:pt>
    <dgm:pt modelId="{165D05E3-43C6-D142-8A13-DF3D2A4DCD89}">
      <dgm:prSet phldrT="[Text]"/>
      <dgm:spPr/>
      <dgm:t>
        <a:bodyPr/>
        <a:lstStyle/>
        <a:p>
          <a:r>
            <a:rPr lang="en-US" dirty="0" smtClean="0">
              <a:latin typeface="Calibri"/>
              <a:cs typeface="Calibri"/>
            </a:rPr>
            <a:t>Involves Parents &amp; Community</a:t>
          </a:r>
          <a:endParaRPr lang="en-US" dirty="0">
            <a:latin typeface="Calibri"/>
            <a:cs typeface="Calibri"/>
          </a:endParaRPr>
        </a:p>
      </dgm:t>
    </dgm:pt>
    <dgm:pt modelId="{EBC129A6-BE40-9B4E-B716-F5F3BBAC12A6}" type="parTrans" cxnId="{1AD3077B-96D7-954A-A772-B5FC68D701F6}">
      <dgm:prSet/>
      <dgm:spPr/>
      <dgm:t>
        <a:bodyPr/>
        <a:lstStyle/>
        <a:p>
          <a:endParaRPr lang="en-US"/>
        </a:p>
      </dgm:t>
    </dgm:pt>
    <dgm:pt modelId="{6374398A-AEA1-A747-B950-848187E86540}" type="sibTrans" cxnId="{1AD3077B-96D7-954A-A772-B5FC68D701F6}">
      <dgm:prSet/>
      <dgm:spPr/>
      <dgm:t>
        <a:bodyPr/>
        <a:lstStyle/>
        <a:p>
          <a:endParaRPr lang="en-US"/>
        </a:p>
      </dgm:t>
    </dgm:pt>
    <dgm:pt modelId="{28507B49-0ACA-1543-8901-F676FF581731}">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b="1" dirty="0" smtClean="0">
              <a:solidFill>
                <a:srgbClr val="FF0000"/>
              </a:solidFill>
              <a:latin typeface="Calibri"/>
              <a:cs typeface="Calibri"/>
            </a:rPr>
            <a:t>Academic &amp; </a:t>
          </a:r>
        </a:p>
        <a:p>
          <a:r>
            <a:rPr lang="en-US" b="1" dirty="0" smtClean="0">
              <a:solidFill>
                <a:srgbClr val="FF0000"/>
              </a:solidFill>
              <a:latin typeface="Calibri"/>
              <a:cs typeface="Calibri"/>
            </a:rPr>
            <a:t>Life</a:t>
          </a:r>
        </a:p>
        <a:p>
          <a:r>
            <a:rPr lang="en-US" b="1" dirty="0" smtClean="0">
              <a:solidFill>
                <a:srgbClr val="FF0000"/>
              </a:solidFill>
              <a:latin typeface="Calibri"/>
              <a:cs typeface="Calibri"/>
            </a:rPr>
            <a:t>Outcomes</a:t>
          </a:r>
          <a:endParaRPr lang="en-US" b="1" dirty="0">
            <a:solidFill>
              <a:srgbClr val="FF0000"/>
            </a:solidFill>
            <a:latin typeface="Calibri"/>
            <a:cs typeface="Calibri"/>
          </a:endParaRPr>
        </a:p>
      </dgm:t>
    </dgm:pt>
    <dgm:pt modelId="{2209BDB7-2627-C84A-BEED-A95AA8A8977D}" type="parTrans" cxnId="{67D03318-E054-6348-8523-FE84F9A05A0F}">
      <dgm:prSet/>
      <dgm:spPr/>
      <dgm:t>
        <a:bodyPr/>
        <a:lstStyle/>
        <a:p>
          <a:endParaRPr lang="en-US"/>
        </a:p>
      </dgm:t>
    </dgm:pt>
    <dgm:pt modelId="{7F697898-C855-5B48-B5B4-FE36F1BD3DEA}" type="sibTrans" cxnId="{67D03318-E054-6348-8523-FE84F9A05A0F}">
      <dgm:prSet/>
      <dgm:spPr/>
      <dgm:t>
        <a:bodyPr/>
        <a:lstStyle/>
        <a:p>
          <a:endParaRPr lang="en-US"/>
        </a:p>
      </dgm:t>
    </dgm:pt>
    <dgm:pt modelId="{389E488B-892B-6D4A-A475-314C928DE6D5}">
      <dgm:prSet/>
      <dgm:spPr/>
      <dgm:t>
        <a:bodyPr/>
        <a:lstStyle/>
        <a:p>
          <a:r>
            <a:rPr lang="en-US" dirty="0" smtClean="0">
              <a:latin typeface="Calibri"/>
              <a:cs typeface="Calibri"/>
            </a:rPr>
            <a:t>Facilitates Collaboration</a:t>
          </a:r>
          <a:endParaRPr lang="en-US" dirty="0">
            <a:latin typeface="Calibri"/>
            <a:cs typeface="Calibri"/>
          </a:endParaRPr>
        </a:p>
      </dgm:t>
    </dgm:pt>
    <dgm:pt modelId="{1735A799-E885-484E-A7DC-F906F9E7BCD6}" type="parTrans" cxnId="{34A3CB12-FF26-A540-920D-B0C12B463DD1}">
      <dgm:prSet/>
      <dgm:spPr/>
      <dgm:t>
        <a:bodyPr/>
        <a:lstStyle/>
        <a:p>
          <a:endParaRPr lang="en-US"/>
        </a:p>
      </dgm:t>
    </dgm:pt>
    <dgm:pt modelId="{559FC858-A28E-634A-96FE-11F61BEF2EFB}" type="sibTrans" cxnId="{34A3CB12-FF26-A540-920D-B0C12B463DD1}">
      <dgm:prSet/>
      <dgm:spPr/>
      <dgm:t>
        <a:bodyPr/>
        <a:lstStyle/>
        <a:p>
          <a:endParaRPr lang="en-US"/>
        </a:p>
      </dgm:t>
    </dgm:pt>
    <dgm:pt modelId="{A4F492A1-E185-944D-B60C-934153CEFE80}" type="pres">
      <dgm:prSet presAssocID="{5C8E406B-B582-4F47-9D6A-40650840E970}" presName="CompostProcess" presStyleCnt="0">
        <dgm:presLayoutVars>
          <dgm:dir/>
          <dgm:resizeHandles val="exact"/>
        </dgm:presLayoutVars>
      </dgm:prSet>
      <dgm:spPr/>
    </dgm:pt>
    <dgm:pt modelId="{EEF8B23F-9413-E740-B0A4-61D7F53948D4}" type="pres">
      <dgm:prSet presAssocID="{5C8E406B-B582-4F47-9D6A-40650840E970}" presName="arrow" presStyleLbl="bgShp" presStyleIdx="0" presStyleCnt="1"/>
      <dgm:spPr/>
    </dgm:pt>
    <dgm:pt modelId="{AD288180-2B4A-6445-A05A-7E698091424C}" type="pres">
      <dgm:prSet presAssocID="{5C8E406B-B582-4F47-9D6A-40650840E970}" presName="linearProcess" presStyleCnt="0"/>
      <dgm:spPr/>
    </dgm:pt>
    <dgm:pt modelId="{60C2D966-71B0-AA46-8972-E7536E1A8687}" type="pres">
      <dgm:prSet presAssocID="{0F6E3E92-CA7E-6947-99E9-BB9B1D2A2E90}" presName="textNode" presStyleLbl="node1" presStyleIdx="0" presStyleCnt="5" custLinFactX="87838" custLinFactNeighborX="100000" custLinFactNeighborY="-2447">
        <dgm:presLayoutVars>
          <dgm:bulletEnabled val="1"/>
        </dgm:presLayoutVars>
      </dgm:prSet>
      <dgm:spPr/>
      <dgm:t>
        <a:bodyPr/>
        <a:lstStyle/>
        <a:p>
          <a:endParaRPr lang="en-US"/>
        </a:p>
      </dgm:t>
    </dgm:pt>
    <dgm:pt modelId="{40137CCA-8986-F349-B306-C8B577B79CCC}" type="pres">
      <dgm:prSet presAssocID="{D1BDCFC3-9631-B549-AB66-E33BD0888B82}" presName="sibTrans" presStyleCnt="0"/>
      <dgm:spPr/>
    </dgm:pt>
    <dgm:pt modelId="{398551DD-8F16-2248-A145-515206A511AC}" type="pres">
      <dgm:prSet presAssocID="{007D16B5-E8BA-6C4E-ABEB-4D3A565247E0}" presName="textNode" presStyleLbl="node1" presStyleIdx="1" presStyleCnt="5" custScaleX="94914" custScaleY="102570" custLinFactX="-101802" custLinFactNeighborX="-200000" custLinFactNeighborY="-1781">
        <dgm:presLayoutVars>
          <dgm:bulletEnabled val="1"/>
        </dgm:presLayoutVars>
      </dgm:prSet>
      <dgm:spPr/>
      <dgm:t>
        <a:bodyPr/>
        <a:lstStyle/>
        <a:p>
          <a:endParaRPr lang="en-US"/>
        </a:p>
      </dgm:t>
    </dgm:pt>
    <dgm:pt modelId="{D9A0D3A3-7328-FE4B-86B0-486D6C73E5B5}" type="pres">
      <dgm:prSet presAssocID="{F311166A-DC67-484A-B6DE-3EEDFDD274FC}" presName="sibTrans" presStyleCnt="0"/>
      <dgm:spPr/>
    </dgm:pt>
    <dgm:pt modelId="{CAE44038-8321-CA44-B6F2-807CA6C457F5}" type="pres">
      <dgm:prSet presAssocID="{389E488B-892B-6D4A-A475-314C928DE6D5}" presName="textNode" presStyleLbl="node1" presStyleIdx="2" presStyleCnt="5" custLinFactX="-1216" custLinFactNeighborX="-100000" custLinFactNeighborY="-594">
        <dgm:presLayoutVars>
          <dgm:bulletEnabled val="1"/>
        </dgm:presLayoutVars>
      </dgm:prSet>
      <dgm:spPr/>
      <dgm:t>
        <a:bodyPr/>
        <a:lstStyle/>
        <a:p>
          <a:endParaRPr lang="en-US"/>
        </a:p>
      </dgm:t>
    </dgm:pt>
    <dgm:pt modelId="{5C2D0EDB-884C-6543-ADB1-A49982A886D5}" type="pres">
      <dgm:prSet presAssocID="{559FC858-A28E-634A-96FE-11F61BEF2EFB}" presName="sibTrans" presStyleCnt="0"/>
      <dgm:spPr/>
    </dgm:pt>
    <dgm:pt modelId="{C3C864CB-8FD4-2241-A54F-539BDCD32802}" type="pres">
      <dgm:prSet presAssocID="{165D05E3-43C6-D142-8A13-DF3D2A4DCD89}" presName="textNode" presStyleLbl="node1" presStyleIdx="3" presStyleCnt="5" custLinFactX="-1098" custLinFactNeighborX="-100000" custLinFactNeighborY="-2374">
        <dgm:presLayoutVars>
          <dgm:bulletEnabled val="1"/>
        </dgm:presLayoutVars>
      </dgm:prSet>
      <dgm:spPr/>
      <dgm:t>
        <a:bodyPr/>
        <a:lstStyle/>
        <a:p>
          <a:endParaRPr lang="en-US"/>
        </a:p>
      </dgm:t>
    </dgm:pt>
    <dgm:pt modelId="{A2E939F6-1FC9-364F-8D1C-5313B64ABA68}" type="pres">
      <dgm:prSet presAssocID="{6374398A-AEA1-A747-B950-848187E86540}" presName="sibTrans" presStyleCnt="0"/>
      <dgm:spPr/>
    </dgm:pt>
    <dgm:pt modelId="{ABC1B247-9B69-4643-A6A3-8BE828CF74B8}" type="pres">
      <dgm:prSet presAssocID="{28507B49-0ACA-1543-8901-F676FF581731}" presName="textNode" presStyleLbl="node1" presStyleIdx="4" presStyleCnt="5" custScaleX="52313" custScaleY="184979" custLinFactX="35988" custLinFactNeighborX="100000" custLinFactNeighborY="0">
        <dgm:presLayoutVars>
          <dgm:bulletEnabled val="1"/>
        </dgm:presLayoutVars>
      </dgm:prSet>
      <dgm:spPr/>
      <dgm:t>
        <a:bodyPr/>
        <a:lstStyle/>
        <a:p>
          <a:endParaRPr lang="en-US"/>
        </a:p>
      </dgm:t>
    </dgm:pt>
  </dgm:ptLst>
  <dgm:cxnLst>
    <dgm:cxn modelId="{0E0FFCA9-A4BA-BB4B-B882-91F3BE4F65AA}" type="presOf" srcId="{165D05E3-43C6-D142-8A13-DF3D2A4DCD89}" destId="{C3C864CB-8FD4-2241-A54F-539BDCD32802}" srcOrd="0" destOrd="0" presId="urn:microsoft.com/office/officeart/2005/8/layout/hProcess9"/>
    <dgm:cxn modelId="{C0AC432E-A4EF-2B41-9553-CC9967333C4C}" srcId="{5C8E406B-B582-4F47-9D6A-40650840E970}" destId="{0F6E3E92-CA7E-6947-99E9-BB9B1D2A2E90}" srcOrd="0" destOrd="0" parTransId="{DDCC3CB7-0366-B943-B8BE-94E44B3E062E}" sibTransId="{D1BDCFC3-9631-B549-AB66-E33BD0888B82}"/>
    <dgm:cxn modelId="{380E56BE-5C6C-1449-9B6B-3D1FAF1AF48E}" type="presOf" srcId="{389E488B-892B-6D4A-A475-314C928DE6D5}" destId="{CAE44038-8321-CA44-B6F2-807CA6C457F5}" srcOrd="0" destOrd="0" presId="urn:microsoft.com/office/officeart/2005/8/layout/hProcess9"/>
    <dgm:cxn modelId="{98F8DFFD-5120-B54E-A53A-58CA15D721E1}" type="presOf" srcId="{0F6E3E92-CA7E-6947-99E9-BB9B1D2A2E90}" destId="{60C2D966-71B0-AA46-8972-E7536E1A8687}" srcOrd="0" destOrd="0" presId="urn:microsoft.com/office/officeart/2005/8/layout/hProcess9"/>
    <dgm:cxn modelId="{1AD3077B-96D7-954A-A772-B5FC68D701F6}" srcId="{5C8E406B-B582-4F47-9D6A-40650840E970}" destId="{165D05E3-43C6-D142-8A13-DF3D2A4DCD89}" srcOrd="3" destOrd="0" parTransId="{EBC129A6-BE40-9B4E-B716-F5F3BBAC12A6}" sibTransId="{6374398A-AEA1-A747-B950-848187E86540}"/>
    <dgm:cxn modelId="{330A3AC6-6949-8A4B-A02B-66F9C7E9391E}" type="presOf" srcId="{007D16B5-E8BA-6C4E-ABEB-4D3A565247E0}" destId="{398551DD-8F16-2248-A145-515206A511AC}" srcOrd="0" destOrd="0" presId="urn:microsoft.com/office/officeart/2005/8/layout/hProcess9"/>
    <dgm:cxn modelId="{67D03318-E054-6348-8523-FE84F9A05A0F}" srcId="{5C8E406B-B582-4F47-9D6A-40650840E970}" destId="{28507B49-0ACA-1543-8901-F676FF581731}" srcOrd="4" destOrd="0" parTransId="{2209BDB7-2627-C84A-BEED-A95AA8A8977D}" sibTransId="{7F697898-C855-5B48-B5B4-FE36F1BD3DEA}"/>
    <dgm:cxn modelId="{34A3CB12-FF26-A540-920D-B0C12B463DD1}" srcId="{5C8E406B-B582-4F47-9D6A-40650840E970}" destId="{389E488B-892B-6D4A-A475-314C928DE6D5}" srcOrd="2" destOrd="0" parTransId="{1735A799-E885-484E-A7DC-F906F9E7BCD6}" sibTransId="{559FC858-A28E-634A-96FE-11F61BEF2EFB}"/>
    <dgm:cxn modelId="{F330647E-7DAB-5048-8257-4B7060C51705}" type="presOf" srcId="{5C8E406B-B582-4F47-9D6A-40650840E970}" destId="{A4F492A1-E185-944D-B60C-934153CEFE80}" srcOrd="0" destOrd="0" presId="urn:microsoft.com/office/officeart/2005/8/layout/hProcess9"/>
    <dgm:cxn modelId="{A1FC5B0E-8106-F344-8CDA-CDF38D6966B0}" type="presOf" srcId="{28507B49-0ACA-1543-8901-F676FF581731}" destId="{ABC1B247-9B69-4643-A6A3-8BE828CF74B8}" srcOrd="0" destOrd="0" presId="urn:microsoft.com/office/officeart/2005/8/layout/hProcess9"/>
    <dgm:cxn modelId="{8DFF6FEE-7FB2-4046-B239-039206FD8FE5}" srcId="{5C8E406B-B582-4F47-9D6A-40650840E970}" destId="{007D16B5-E8BA-6C4E-ABEB-4D3A565247E0}" srcOrd="1" destOrd="0" parTransId="{E5F43034-5A86-9148-B661-1410783629F1}" sibTransId="{F311166A-DC67-484A-B6DE-3EEDFDD274FC}"/>
    <dgm:cxn modelId="{FD917E4D-D7BE-2346-986D-47543B977570}" type="presParOf" srcId="{A4F492A1-E185-944D-B60C-934153CEFE80}" destId="{EEF8B23F-9413-E740-B0A4-61D7F53948D4}" srcOrd="0" destOrd="0" presId="urn:microsoft.com/office/officeart/2005/8/layout/hProcess9"/>
    <dgm:cxn modelId="{5B393592-B400-EE4D-B1B2-7522340E80E1}" type="presParOf" srcId="{A4F492A1-E185-944D-B60C-934153CEFE80}" destId="{AD288180-2B4A-6445-A05A-7E698091424C}" srcOrd="1" destOrd="0" presId="urn:microsoft.com/office/officeart/2005/8/layout/hProcess9"/>
    <dgm:cxn modelId="{1A017E12-C055-6A48-8536-2D87A486C238}" type="presParOf" srcId="{AD288180-2B4A-6445-A05A-7E698091424C}" destId="{60C2D966-71B0-AA46-8972-E7536E1A8687}" srcOrd="0" destOrd="0" presId="urn:microsoft.com/office/officeart/2005/8/layout/hProcess9"/>
    <dgm:cxn modelId="{7312D027-5856-0F4D-990B-24C82FA19DAA}" type="presParOf" srcId="{AD288180-2B4A-6445-A05A-7E698091424C}" destId="{40137CCA-8986-F349-B306-C8B577B79CCC}" srcOrd="1" destOrd="0" presId="urn:microsoft.com/office/officeart/2005/8/layout/hProcess9"/>
    <dgm:cxn modelId="{89AC3968-A17F-504E-A8C9-26E8893A8ECB}" type="presParOf" srcId="{AD288180-2B4A-6445-A05A-7E698091424C}" destId="{398551DD-8F16-2248-A145-515206A511AC}" srcOrd="2" destOrd="0" presId="urn:microsoft.com/office/officeart/2005/8/layout/hProcess9"/>
    <dgm:cxn modelId="{66F1A433-0188-2B40-B0C3-6A7D26101969}" type="presParOf" srcId="{AD288180-2B4A-6445-A05A-7E698091424C}" destId="{D9A0D3A3-7328-FE4B-86B0-486D6C73E5B5}" srcOrd="3" destOrd="0" presId="urn:microsoft.com/office/officeart/2005/8/layout/hProcess9"/>
    <dgm:cxn modelId="{FC597620-F704-A24C-A3EE-99F5A9A63C5E}" type="presParOf" srcId="{AD288180-2B4A-6445-A05A-7E698091424C}" destId="{CAE44038-8321-CA44-B6F2-807CA6C457F5}" srcOrd="4" destOrd="0" presId="urn:microsoft.com/office/officeart/2005/8/layout/hProcess9"/>
    <dgm:cxn modelId="{FDDFE8B3-809A-A24D-9AAE-6ACFF16C0CD4}" type="presParOf" srcId="{AD288180-2B4A-6445-A05A-7E698091424C}" destId="{5C2D0EDB-884C-6543-ADB1-A49982A886D5}" srcOrd="5" destOrd="0" presId="urn:microsoft.com/office/officeart/2005/8/layout/hProcess9"/>
    <dgm:cxn modelId="{BEC6C41B-F6EC-4C4D-9A8E-97C4EF42E9C6}" type="presParOf" srcId="{AD288180-2B4A-6445-A05A-7E698091424C}" destId="{C3C864CB-8FD4-2241-A54F-539BDCD32802}" srcOrd="6" destOrd="0" presId="urn:microsoft.com/office/officeart/2005/8/layout/hProcess9"/>
    <dgm:cxn modelId="{40D35E98-919C-A442-A0F9-86143661A873}" type="presParOf" srcId="{AD288180-2B4A-6445-A05A-7E698091424C}" destId="{A2E939F6-1FC9-364F-8D1C-5313B64ABA68}" srcOrd="7" destOrd="0" presId="urn:microsoft.com/office/officeart/2005/8/layout/hProcess9"/>
    <dgm:cxn modelId="{73631885-63AF-2E40-B5A4-65355B0F7669}" type="presParOf" srcId="{AD288180-2B4A-6445-A05A-7E698091424C}" destId="{ABC1B247-9B69-4643-A6A3-8BE828CF74B8}"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579F57-8A01-CB43-B30A-0FA103CAC569}" type="doc">
      <dgm:prSet loTypeId="urn:microsoft.com/office/officeart/2005/8/layout/venn2" loCatId="" qsTypeId="urn:microsoft.com/office/officeart/2005/8/quickstyle/simple4" qsCatId="simple" csTypeId="urn:microsoft.com/office/officeart/2005/8/colors/accent1_2" csCatId="accent1" phldr="1"/>
      <dgm:spPr/>
      <dgm:t>
        <a:bodyPr/>
        <a:lstStyle/>
        <a:p>
          <a:endParaRPr lang="en-US"/>
        </a:p>
      </dgm:t>
    </dgm:pt>
    <dgm:pt modelId="{F0363F58-E7D1-D44A-9446-6602294F5F36}" type="pres">
      <dgm:prSet presAssocID="{8B579F57-8A01-CB43-B30A-0FA103CAC569}" presName="Name0" presStyleCnt="0">
        <dgm:presLayoutVars>
          <dgm:chMax val="7"/>
          <dgm:resizeHandles val="exact"/>
        </dgm:presLayoutVars>
      </dgm:prSet>
      <dgm:spPr/>
      <dgm:t>
        <a:bodyPr/>
        <a:lstStyle/>
        <a:p>
          <a:endParaRPr lang="en-US"/>
        </a:p>
      </dgm:t>
    </dgm:pt>
  </dgm:ptLst>
  <dgm:cxnLst>
    <dgm:cxn modelId="{694EFA56-02A2-C846-B605-1D0BDAADFF4A}" type="presOf" srcId="{8B579F57-8A01-CB43-B30A-0FA103CAC569}" destId="{F0363F58-E7D1-D44A-9446-6602294F5F36}" srcOrd="0"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8B23F-9413-E740-B0A4-61D7F53948D4}">
      <dsp:nvSpPr>
        <dsp:cNvPr id="0" name=""/>
        <dsp:cNvSpPr/>
      </dsp:nvSpPr>
      <dsp:spPr>
        <a:xfrm>
          <a:off x="543881" y="0"/>
          <a:ext cx="6163994" cy="3154720"/>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60C2D966-71B0-AA46-8972-E7536E1A8687}">
      <dsp:nvSpPr>
        <dsp:cNvPr id="0" name=""/>
        <dsp:cNvSpPr/>
      </dsp:nvSpPr>
      <dsp:spPr>
        <a:xfrm>
          <a:off x="1557708" y="915537"/>
          <a:ext cx="1469126" cy="1261888"/>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Calibri"/>
              <a:cs typeface="Calibri"/>
            </a:rPr>
            <a:t>Provides Instructional Leadership</a:t>
          </a:r>
          <a:endParaRPr lang="en-US" sz="1100" kern="1200" dirty="0">
            <a:latin typeface="Calibri"/>
            <a:cs typeface="Calibri"/>
          </a:endParaRPr>
        </a:p>
      </dsp:txBody>
      <dsp:txXfrm>
        <a:off x="1619308" y="977137"/>
        <a:ext cx="1345926" cy="1138688"/>
      </dsp:txXfrm>
    </dsp:sp>
    <dsp:sp modelId="{398551DD-8F16-2248-A145-515206A511AC}">
      <dsp:nvSpPr>
        <dsp:cNvPr id="0" name=""/>
        <dsp:cNvSpPr/>
      </dsp:nvSpPr>
      <dsp:spPr>
        <a:xfrm>
          <a:off x="93870" y="907726"/>
          <a:ext cx="1394406" cy="1294318"/>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Calibri"/>
              <a:cs typeface="Calibri"/>
            </a:rPr>
            <a:t>Facilitates Inclusive Culture</a:t>
          </a:r>
        </a:p>
        <a:p>
          <a:pPr lvl="0" algn="ctr" defTabSz="488950">
            <a:lnSpc>
              <a:spcPct val="90000"/>
            </a:lnSpc>
            <a:spcBef>
              <a:spcPct val="0"/>
            </a:spcBef>
            <a:spcAft>
              <a:spcPct val="35000"/>
            </a:spcAft>
          </a:pPr>
          <a:r>
            <a:rPr lang="en-US" sz="1100" kern="1200" dirty="0" smtClean="0">
              <a:latin typeface="Calibri"/>
              <a:cs typeface="Calibri"/>
            </a:rPr>
            <a:t>(2 parts)</a:t>
          </a:r>
        </a:p>
      </dsp:txBody>
      <dsp:txXfrm>
        <a:off x="157053" y="970909"/>
        <a:ext cx="1268040" cy="1167952"/>
      </dsp:txXfrm>
    </dsp:sp>
    <dsp:sp modelId="{CAE44038-8321-CA44-B6F2-807CA6C457F5}">
      <dsp:nvSpPr>
        <dsp:cNvPr id="0" name=""/>
        <dsp:cNvSpPr/>
      </dsp:nvSpPr>
      <dsp:spPr>
        <a:xfrm>
          <a:off x="3112926" y="938920"/>
          <a:ext cx="1469126" cy="1261888"/>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Calibri"/>
              <a:cs typeface="Calibri"/>
            </a:rPr>
            <a:t>Facilitates Collaboration</a:t>
          </a:r>
          <a:endParaRPr lang="en-US" sz="1100" kern="1200" dirty="0">
            <a:latin typeface="Calibri"/>
            <a:cs typeface="Calibri"/>
          </a:endParaRPr>
        </a:p>
      </dsp:txBody>
      <dsp:txXfrm>
        <a:off x="3174526" y="1000520"/>
        <a:ext cx="1345926" cy="1138688"/>
      </dsp:txXfrm>
    </dsp:sp>
    <dsp:sp modelId="{C3C864CB-8FD4-2241-A54F-539BDCD32802}">
      <dsp:nvSpPr>
        <dsp:cNvPr id="0" name=""/>
        <dsp:cNvSpPr/>
      </dsp:nvSpPr>
      <dsp:spPr>
        <a:xfrm>
          <a:off x="4657242" y="916458"/>
          <a:ext cx="1469126" cy="1261888"/>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Calibri"/>
              <a:cs typeface="Calibri"/>
            </a:rPr>
            <a:t>Involves Parents &amp; Community</a:t>
          </a:r>
          <a:endParaRPr lang="en-US" sz="1100" kern="1200" dirty="0">
            <a:latin typeface="Calibri"/>
            <a:cs typeface="Calibri"/>
          </a:endParaRPr>
        </a:p>
      </dsp:txBody>
      <dsp:txXfrm>
        <a:off x="4718842" y="978058"/>
        <a:ext cx="1345926" cy="1138688"/>
      </dsp:txXfrm>
    </dsp:sp>
    <dsp:sp modelId="{ABC1B247-9B69-4643-A6A3-8BE828CF74B8}">
      <dsp:nvSpPr>
        <dsp:cNvPr id="0" name=""/>
        <dsp:cNvSpPr/>
      </dsp:nvSpPr>
      <dsp:spPr>
        <a:xfrm>
          <a:off x="6483213" y="410246"/>
          <a:ext cx="768544" cy="2334227"/>
        </a:xfrm>
        <a:prstGeom prst="roundRect">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0000"/>
              </a:solidFill>
              <a:latin typeface="Calibri"/>
              <a:cs typeface="Calibri"/>
            </a:rPr>
            <a:t>Academic &amp; </a:t>
          </a:r>
        </a:p>
        <a:p>
          <a:pPr lvl="0" algn="ctr" defTabSz="488950">
            <a:lnSpc>
              <a:spcPct val="90000"/>
            </a:lnSpc>
            <a:spcBef>
              <a:spcPct val="0"/>
            </a:spcBef>
            <a:spcAft>
              <a:spcPct val="35000"/>
            </a:spcAft>
          </a:pPr>
          <a:r>
            <a:rPr lang="en-US" sz="1100" b="1" kern="1200" dirty="0" smtClean="0">
              <a:solidFill>
                <a:srgbClr val="FF0000"/>
              </a:solidFill>
              <a:latin typeface="Calibri"/>
              <a:cs typeface="Calibri"/>
            </a:rPr>
            <a:t>Life</a:t>
          </a:r>
        </a:p>
        <a:p>
          <a:pPr lvl="0" algn="ctr" defTabSz="488950">
            <a:lnSpc>
              <a:spcPct val="90000"/>
            </a:lnSpc>
            <a:spcBef>
              <a:spcPct val="0"/>
            </a:spcBef>
            <a:spcAft>
              <a:spcPct val="35000"/>
            </a:spcAft>
          </a:pPr>
          <a:r>
            <a:rPr lang="en-US" sz="1100" b="1" kern="1200" dirty="0" smtClean="0">
              <a:solidFill>
                <a:srgbClr val="FF0000"/>
              </a:solidFill>
              <a:latin typeface="Calibri"/>
              <a:cs typeface="Calibri"/>
            </a:rPr>
            <a:t>Outcomes</a:t>
          </a:r>
          <a:endParaRPr lang="en-US" sz="1100" b="1" kern="1200" dirty="0">
            <a:solidFill>
              <a:srgbClr val="FF0000"/>
            </a:solidFill>
            <a:latin typeface="Calibri"/>
            <a:cs typeface="Calibri"/>
          </a:endParaRPr>
        </a:p>
      </dsp:txBody>
      <dsp:txXfrm>
        <a:off x="6520730" y="447763"/>
        <a:ext cx="693510" cy="2259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0AAD07-15C6-9D44-818D-E9A3DC16F380}" type="datetimeFigureOut">
              <a:rPr lang="en-US" smtClean="0"/>
              <a:t>4/18/17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CE558D-D235-714F-9F27-41E740FEDD9E}" type="slidenum">
              <a:rPr lang="en-US" smtClean="0"/>
              <a:t>‹#›</a:t>
            </a:fld>
            <a:endParaRPr lang="en-US" dirty="0"/>
          </a:p>
        </p:txBody>
      </p:sp>
    </p:spTree>
    <p:extLst>
      <p:ext uri="{BB962C8B-B14F-4D97-AF65-F5344CB8AC3E}">
        <p14:creationId xmlns:p14="http://schemas.microsoft.com/office/powerpoint/2010/main" val="3288717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904EE-164C-AA4F-BD3F-C71DAA0FC376}" type="datetimeFigureOut">
              <a:rPr lang="en-US" smtClean="0"/>
              <a:t>4/18/17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7735C4-4D45-4641-8632-5B55622C57CF}" type="slidenum">
              <a:rPr lang="en-US" smtClean="0"/>
              <a:t>‹#›</a:t>
            </a:fld>
            <a:endParaRPr lang="en-US" dirty="0"/>
          </a:p>
        </p:txBody>
      </p:sp>
    </p:spTree>
    <p:extLst>
      <p:ext uri="{BB962C8B-B14F-4D97-AF65-F5344CB8AC3E}">
        <p14:creationId xmlns:p14="http://schemas.microsoft.com/office/powerpoint/2010/main" val="2099976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5362" name="Notes Placeholder 2"/>
          <p:cNvSpPr>
            <a:spLocks noGrp="1"/>
          </p:cNvSpPr>
          <p:nvPr>
            <p:ph type="body" idx="1"/>
          </p:nvPr>
        </p:nvSpPr>
        <p:spPr bwMode="auto">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pl-PL" dirty="0" smtClean="0">
                <a:ea typeface="+mn-ea"/>
                <a:cs typeface="+mn-cs"/>
              </a:rPr>
              <a:t> </a:t>
            </a:r>
            <a:endParaRPr lang="en-US" dirty="0"/>
          </a:p>
        </p:txBody>
      </p:sp>
      <p:sp>
        <p:nvSpPr>
          <p:cNvPr id="7782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97BAEE0D-5320-0143-A941-46B0F449ADB7}" type="slidenum">
              <a:rPr lang="en-US" sz="1200">
                <a:solidFill>
                  <a:srgbClr val="000000"/>
                </a:solidFill>
                <a:latin typeface="Arial" charset="0"/>
                <a:ea typeface="ＭＳ Ｐゴシック" charset="0"/>
                <a:cs typeface="ＭＳ Ｐゴシック" charset="0"/>
              </a:rPr>
              <a:pPr/>
              <a:t>1</a:t>
            </a:fld>
            <a:endParaRPr lang="en-US" sz="1200" dirty="0">
              <a:solidFill>
                <a:srgbClr val="000000"/>
              </a:solidFill>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11</a:t>
            </a:fld>
            <a:endParaRPr lang="en-US" dirty="0"/>
          </a:p>
        </p:txBody>
      </p:sp>
    </p:spTree>
    <p:extLst>
      <p:ext uri="{BB962C8B-B14F-4D97-AF65-F5344CB8AC3E}">
        <p14:creationId xmlns:p14="http://schemas.microsoft.com/office/powerpoint/2010/main" val="2408809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57735C4-4D45-4641-8632-5B55622C57CF}" type="slidenum">
              <a:rPr lang="en-US" smtClean="0"/>
              <a:t>12</a:t>
            </a:fld>
            <a:endParaRPr lang="en-US" dirty="0"/>
          </a:p>
        </p:txBody>
      </p:sp>
    </p:spTree>
    <p:extLst>
      <p:ext uri="{BB962C8B-B14F-4D97-AF65-F5344CB8AC3E}">
        <p14:creationId xmlns:p14="http://schemas.microsoft.com/office/powerpoint/2010/main" val="300444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13</a:t>
            </a:fld>
            <a:endParaRPr lang="en-US" dirty="0"/>
          </a:p>
        </p:txBody>
      </p:sp>
    </p:spTree>
    <p:extLst>
      <p:ext uri="{BB962C8B-B14F-4D97-AF65-F5344CB8AC3E}">
        <p14:creationId xmlns:p14="http://schemas.microsoft.com/office/powerpoint/2010/main" val="2807526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15</a:t>
            </a:fld>
            <a:endParaRPr lang="en-US" dirty="0"/>
          </a:p>
        </p:txBody>
      </p:sp>
    </p:spTree>
    <p:extLst>
      <p:ext uri="{BB962C8B-B14F-4D97-AF65-F5344CB8AC3E}">
        <p14:creationId xmlns:p14="http://schemas.microsoft.com/office/powerpoint/2010/main" val="3746140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16</a:t>
            </a:fld>
            <a:endParaRPr lang="en-US" dirty="0"/>
          </a:p>
        </p:txBody>
      </p:sp>
    </p:spTree>
    <p:extLst>
      <p:ext uri="{BB962C8B-B14F-4D97-AF65-F5344CB8AC3E}">
        <p14:creationId xmlns:p14="http://schemas.microsoft.com/office/powerpoint/2010/main" val="3443996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endParaRPr lang="en-US" sz="1100" dirty="0" smtClean="0"/>
          </a:p>
          <a:p>
            <a:endParaRPr lang="en-US" sz="1100" b="0" i="0" u="none" strike="noStrike" kern="1200" baseline="0" dirty="0" smtClean="0">
              <a:solidFill>
                <a:schemeClr val="tx1"/>
              </a:solidFill>
            </a:endParaRPr>
          </a:p>
          <a:p>
            <a:pPr lvl="0"/>
            <a:endParaRPr lang="en-US" sz="1100" dirty="0" smtClean="0"/>
          </a:p>
        </p:txBody>
      </p:sp>
      <p:sp>
        <p:nvSpPr>
          <p:cNvPr id="4" name="Slide Number Placeholder 3"/>
          <p:cNvSpPr>
            <a:spLocks noGrp="1"/>
          </p:cNvSpPr>
          <p:nvPr>
            <p:ph type="sldNum" sz="quarter" idx="10"/>
          </p:nvPr>
        </p:nvSpPr>
        <p:spPr/>
        <p:txBody>
          <a:bodyPr/>
          <a:lstStyle/>
          <a:p>
            <a:fld id="{9B6FC031-9944-45E8-87B3-CA10137E3D26}" type="slidenum">
              <a:rPr lang="en-US" smtClean="0"/>
              <a:t>17</a:t>
            </a:fld>
            <a:endParaRPr lang="en-US" dirty="0"/>
          </a:p>
        </p:txBody>
      </p:sp>
    </p:spTree>
    <p:extLst>
      <p:ext uri="{BB962C8B-B14F-4D97-AF65-F5344CB8AC3E}">
        <p14:creationId xmlns:p14="http://schemas.microsoft.com/office/powerpoint/2010/main" val="2906144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EC5897-2CBF-1949-9E6D-96FFE7ECC087}" type="slidenum">
              <a:rPr lang="en-US" smtClean="0"/>
              <a:t>18</a:t>
            </a:fld>
            <a:endParaRPr lang="en-US" dirty="0"/>
          </a:p>
        </p:txBody>
      </p:sp>
    </p:spTree>
    <p:extLst>
      <p:ext uri="{BB962C8B-B14F-4D97-AF65-F5344CB8AC3E}">
        <p14:creationId xmlns:p14="http://schemas.microsoft.com/office/powerpoint/2010/main" val="2223056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57735C4-4D45-4641-8632-5B55622C57CF}" type="slidenum">
              <a:rPr lang="en-US" smtClean="0"/>
              <a:t>19</a:t>
            </a:fld>
            <a:endParaRPr lang="en-US" dirty="0"/>
          </a:p>
        </p:txBody>
      </p:sp>
    </p:spTree>
    <p:extLst>
      <p:ext uri="{BB962C8B-B14F-4D97-AF65-F5344CB8AC3E}">
        <p14:creationId xmlns:p14="http://schemas.microsoft.com/office/powerpoint/2010/main" val="1090908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21</a:t>
            </a:fld>
            <a:endParaRPr lang="en-US" dirty="0"/>
          </a:p>
        </p:txBody>
      </p:sp>
    </p:spTree>
    <p:extLst>
      <p:ext uri="{BB962C8B-B14F-4D97-AF65-F5344CB8AC3E}">
        <p14:creationId xmlns:p14="http://schemas.microsoft.com/office/powerpoint/2010/main" val="3494414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7501" y="4343400"/>
            <a:ext cx="6227232" cy="4114800"/>
          </a:xfrm>
        </p:spPr>
        <p:txBody>
          <a:bodyPr/>
          <a:lstStyle/>
          <a:p>
            <a:pPr defTabSz="914400">
              <a:defRPr/>
            </a:pPr>
            <a:endParaRPr lang="en-US" dirty="0">
              <a:solidFill>
                <a:srgbClr val="000000"/>
              </a:solidFill>
            </a:endParaRPr>
          </a:p>
          <a:p>
            <a:pPr defTabSz="914400">
              <a:defRPr/>
            </a:pPr>
            <a:endParaRPr lang="en-US" dirty="0" smtClean="0">
              <a:solidFill>
                <a:srgbClr val="000000"/>
              </a:solidFill>
            </a:endParaRPr>
          </a:p>
        </p:txBody>
      </p:sp>
      <p:sp>
        <p:nvSpPr>
          <p:cNvPr id="4" name="Slide Number Placeholder 3"/>
          <p:cNvSpPr>
            <a:spLocks noGrp="1"/>
          </p:cNvSpPr>
          <p:nvPr>
            <p:ph type="sldNum" sz="quarter" idx="10"/>
          </p:nvPr>
        </p:nvSpPr>
        <p:spPr/>
        <p:txBody>
          <a:bodyPr/>
          <a:lstStyle/>
          <a:p>
            <a:fld id="{E57735C4-4D45-4641-8632-5B55622C57CF}" type="slidenum">
              <a:rPr lang="en-US" smtClean="0"/>
              <a:t>22</a:t>
            </a:fld>
            <a:endParaRPr lang="en-US" dirty="0"/>
          </a:p>
        </p:txBody>
      </p:sp>
    </p:spTree>
    <p:extLst>
      <p:ext uri="{BB962C8B-B14F-4D97-AF65-F5344CB8AC3E}">
        <p14:creationId xmlns:p14="http://schemas.microsoft.com/office/powerpoint/2010/main" val="2281241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48130"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4813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0B678B15-24CB-B642-9C3D-9FDB54BDFDD6}" type="slidenum">
              <a:rPr lang="en-US" sz="1200"/>
              <a:pPr/>
              <a:t>2</a:t>
            </a:fld>
            <a:endParaRPr lang="en-US"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23</a:t>
            </a:fld>
            <a:endParaRPr lang="en-US" dirty="0"/>
          </a:p>
        </p:txBody>
      </p:sp>
    </p:spTree>
    <p:extLst>
      <p:ext uri="{BB962C8B-B14F-4D97-AF65-F5344CB8AC3E}">
        <p14:creationId xmlns:p14="http://schemas.microsoft.com/office/powerpoint/2010/main" val="4096213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30700"/>
            <a:ext cx="5486400" cy="4114800"/>
          </a:xfrm>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24</a:t>
            </a:fld>
            <a:endParaRPr lang="en-US" dirty="0"/>
          </a:p>
        </p:txBody>
      </p:sp>
    </p:spTree>
    <p:extLst>
      <p:ext uri="{BB962C8B-B14F-4D97-AF65-F5344CB8AC3E}">
        <p14:creationId xmlns:p14="http://schemas.microsoft.com/office/powerpoint/2010/main" val="1587548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25</a:t>
            </a:fld>
            <a:endParaRPr lang="en-US" dirty="0"/>
          </a:p>
        </p:txBody>
      </p:sp>
    </p:spTree>
    <p:extLst>
      <p:ext uri="{BB962C8B-B14F-4D97-AF65-F5344CB8AC3E}">
        <p14:creationId xmlns:p14="http://schemas.microsoft.com/office/powerpoint/2010/main" val="25575151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26</a:t>
            </a:fld>
            <a:endParaRPr lang="en-US" dirty="0"/>
          </a:p>
        </p:txBody>
      </p:sp>
    </p:spTree>
    <p:extLst>
      <p:ext uri="{BB962C8B-B14F-4D97-AF65-F5344CB8AC3E}">
        <p14:creationId xmlns:p14="http://schemas.microsoft.com/office/powerpoint/2010/main" val="2100700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27</a:t>
            </a:fld>
            <a:endParaRPr lang="en-US" dirty="0"/>
          </a:p>
        </p:txBody>
      </p:sp>
    </p:spTree>
    <p:extLst>
      <p:ext uri="{BB962C8B-B14F-4D97-AF65-F5344CB8AC3E}">
        <p14:creationId xmlns:p14="http://schemas.microsoft.com/office/powerpoint/2010/main" val="461059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57735C4-4D45-4641-8632-5B55622C57CF}" type="slidenum">
              <a:rPr lang="en-US" smtClean="0"/>
              <a:t>28</a:t>
            </a:fld>
            <a:endParaRPr lang="en-US" dirty="0"/>
          </a:p>
        </p:txBody>
      </p:sp>
    </p:spTree>
    <p:extLst>
      <p:ext uri="{BB962C8B-B14F-4D97-AF65-F5344CB8AC3E}">
        <p14:creationId xmlns:p14="http://schemas.microsoft.com/office/powerpoint/2010/main" val="3695654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29</a:t>
            </a:fld>
            <a:endParaRPr lang="en-US" dirty="0"/>
          </a:p>
        </p:txBody>
      </p:sp>
    </p:spTree>
    <p:extLst>
      <p:ext uri="{BB962C8B-B14F-4D97-AF65-F5344CB8AC3E}">
        <p14:creationId xmlns:p14="http://schemas.microsoft.com/office/powerpoint/2010/main" val="41908729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30</a:t>
            </a:fld>
            <a:endParaRPr lang="en-US" dirty="0"/>
          </a:p>
        </p:txBody>
      </p:sp>
    </p:spTree>
    <p:extLst>
      <p:ext uri="{BB962C8B-B14F-4D97-AF65-F5344CB8AC3E}">
        <p14:creationId xmlns:p14="http://schemas.microsoft.com/office/powerpoint/2010/main" val="28917998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31</a:t>
            </a:fld>
            <a:endParaRPr lang="en-US" dirty="0"/>
          </a:p>
        </p:txBody>
      </p:sp>
    </p:spTree>
    <p:extLst>
      <p:ext uri="{BB962C8B-B14F-4D97-AF65-F5344CB8AC3E}">
        <p14:creationId xmlns:p14="http://schemas.microsoft.com/office/powerpoint/2010/main" val="9744365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32</a:t>
            </a:fld>
            <a:endParaRPr lang="en-US" dirty="0"/>
          </a:p>
        </p:txBody>
      </p:sp>
    </p:spTree>
    <p:extLst>
      <p:ext uri="{BB962C8B-B14F-4D97-AF65-F5344CB8AC3E}">
        <p14:creationId xmlns:p14="http://schemas.microsoft.com/office/powerpoint/2010/main" val="1729339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3</a:t>
            </a:fld>
            <a:endParaRPr lang="en-US" dirty="0"/>
          </a:p>
        </p:txBody>
      </p:sp>
    </p:spTree>
    <p:extLst>
      <p:ext uri="{BB962C8B-B14F-4D97-AF65-F5344CB8AC3E}">
        <p14:creationId xmlns:p14="http://schemas.microsoft.com/office/powerpoint/2010/main" val="20057597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33</a:t>
            </a:fld>
            <a:endParaRPr lang="en-US" dirty="0"/>
          </a:p>
        </p:txBody>
      </p:sp>
    </p:spTree>
    <p:extLst>
      <p:ext uri="{BB962C8B-B14F-4D97-AF65-F5344CB8AC3E}">
        <p14:creationId xmlns:p14="http://schemas.microsoft.com/office/powerpoint/2010/main" val="42419598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34</a:t>
            </a:fld>
            <a:endParaRPr lang="en-US" dirty="0"/>
          </a:p>
        </p:txBody>
      </p:sp>
    </p:spTree>
    <p:extLst>
      <p:ext uri="{BB962C8B-B14F-4D97-AF65-F5344CB8AC3E}">
        <p14:creationId xmlns:p14="http://schemas.microsoft.com/office/powerpoint/2010/main" val="18877184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35</a:t>
            </a:fld>
            <a:endParaRPr lang="en-US" dirty="0"/>
          </a:p>
        </p:txBody>
      </p:sp>
    </p:spTree>
    <p:extLst>
      <p:ext uri="{BB962C8B-B14F-4D97-AF65-F5344CB8AC3E}">
        <p14:creationId xmlns:p14="http://schemas.microsoft.com/office/powerpoint/2010/main" val="4135892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4</a:t>
            </a:fld>
            <a:endParaRPr lang="en-US" dirty="0"/>
          </a:p>
        </p:txBody>
      </p:sp>
    </p:spTree>
    <p:extLst>
      <p:ext uri="{BB962C8B-B14F-4D97-AF65-F5344CB8AC3E}">
        <p14:creationId xmlns:p14="http://schemas.microsoft.com/office/powerpoint/2010/main" val="2382923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6</a:t>
            </a:fld>
            <a:endParaRPr lang="en-US" dirty="0"/>
          </a:p>
        </p:txBody>
      </p:sp>
    </p:spTree>
    <p:extLst>
      <p:ext uri="{BB962C8B-B14F-4D97-AF65-F5344CB8AC3E}">
        <p14:creationId xmlns:p14="http://schemas.microsoft.com/office/powerpoint/2010/main" val="2005759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216400"/>
            <a:ext cx="5486400" cy="4114800"/>
          </a:xfrm>
        </p:spPr>
        <p:txBody>
          <a:bodyPr/>
          <a:lstStyle/>
          <a:p>
            <a:endParaRPr lang="en-US" i="1"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7</a:t>
            </a:fld>
            <a:endParaRPr lang="en-US" dirty="0"/>
          </a:p>
        </p:txBody>
      </p:sp>
    </p:spTree>
    <p:extLst>
      <p:ext uri="{BB962C8B-B14F-4D97-AF65-F5344CB8AC3E}">
        <p14:creationId xmlns:p14="http://schemas.microsoft.com/office/powerpoint/2010/main" val="2939230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8</a:t>
            </a:fld>
            <a:endParaRPr lang="en-US" dirty="0"/>
          </a:p>
        </p:txBody>
      </p:sp>
    </p:spTree>
    <p:extLst>
      <p:ext uri="{BB962C8B-B14F-4D97-AF65-F5344CB8AC3E}">
        <p14:creationId xmlns:p14="http://schemas.microsoft.com/office/powerpoint/2010/main" val="482995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9</a:t>
            </a:fld>
            <a:endParaRPr lang="en-US" dirty="0"/>
          </a:p>
        </p:txBody>
      </p:sp>
    </p:spTree>
    <p:extLst>
      <p:ext uri="{BB962C8B-B14F-4D97-AF65-F5344CB8AC3E}">
        <p14:creationId xmlns:p14="http://schemas.microsoft.com/office/powerpoint/2010/main" val="331819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r>
              <a:rPr lang="en-US" dirty="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57735C4-4D45-4641-8632-5B55622C57CF}" type="slidenum">
              <a:rPr lang="en-US" smtClean="0"/>
              <a:t>10</a:t>
            </a:fld>
            <a:endParaRPr lang="en-US" dirty="0"/>
          </a:p>
        </p:txBody>
      </p:sp>
    </p:spTree>
    <p:extLst>
      <p:ext uri="{BB962C8B-B14F-4D97-AF65-F5344CB8AC3E}">
        <p14:creationId xmlns:p14="http://schemas.microsoft.com/office/powerpoint/2010/main" val="279009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6A080C-EF45-C64E-A454-BB04ACD81E68}"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54067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A080C-EF45-C64E-A454-BB04ACD81E68}"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8C51FE-FA8C-8140-9598-E580791DC3F4}" type="slidenum">
              <a:rPr lang="en-US" smtClean="0"/>
              <a:t>‹#›</a:t>
            </a:fld>
            <a:endParaRPr lang="en-US" dirty="0"/>
          </a:p>
        </p:txBody>
      </p:sp>
    </p:spTree>
    <p:extLst>
      <p:ext uri="{BB962C8B-B14F-4D97-AF65-F5344CB8AC3E}">
        <p14:creationId xmlns:p14="http://schemas.microsoft.com/office/powerpoint/2010/main" val="300983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A080C-EF45-C64E-A454-BB04ACD81E68}"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8C51FE-FA8C-8140-9598-E580791DC3F4}" type="slidenum">
              <a:rPr lang="en-US" smtClean="0"/>
              <a:t>‹#›</a:t>
            </a:fld>
            <a:endParaRPr lang="en-US" dirty="0"/>
          </a:p>
        </p:txBody>
      </p:sp>
    </p:spTree>
    <p:extLst>
      <p:ext uri="{BB962C8B-B14F-4D97-AF65-F5344CB8AC3E}">
        <p14:creationId xmlns:p14="http://schemas.microsoft.com/office/powerpoint/2010/main" val="3054395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smtClean="0"/>
              <a:t>Click to edit Master title style</a:t>
            </a:r>
            <a:endParaRPr lang="en-US" dirty="0"/>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p:spPr>
        <p:txBody>
          <a:bodyPr/>
          <a:lstStyle>
            <a:lvl1pPr defTabSz="914400" eaLnBrk="0" fontAlgn="base" hangingPunct="0">
              <a:spcBef>
                <a:spcPct val="0"/>
              </a:spcBef>
              <a:spcAft>
                <a:spcPct val="0"/>
              </a:spcAft>
              <a:defRPr>
                <a:solidFill>
                  <a:srgbClr val="0367B3"/>
                </a:solidFill>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5"/>
          </p:nvPr>
        </p:nvSpPr>
        <p:spPr>
          <a:xfrm>
            <a:off x="3124200" y="6245225"/>
            <a:ext cx="2895600" cy="476250"/>
          </a:xfrm>
        </p:spPr>
        <p:txBody>
          <a:bodyPr/>
          <a:lstStyle>
            <a:lvl1pPr defTabSz="914400" eaLnBrk="0" fontAlgn="base" hangingPunct="0">
              <a:spcBef>
                <a:spcPct val="0"/>
              </a:spcBef>
              <a:spcAft>
                <a:spcPct val="0"/>
              </a:spcAft>
              <a:defRPr>
                <a:solidFill>
                  <a:srgbClr val="0367B3"/>
                </a:solidFill>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6"/>
          </p:nvPr>
        </p:nvSpPr>
        <p:spPr>
          <a:xfrm>
            <a:off x="6553200" y="6245225"/>
            <a:ext cx="2133600" cy="476250"/>
          </a:xfrm>
        </p:spPr>
        <p:txBody>
          <a:bodyPr/>
          <a:lstStyle>
            <a:lvl1pPr defTabSz="914400" eaLnBrk="0" fontAlgn="base" hangingPunct="0">
              <a:spcBef>
                <a:spcPct val="0"/>
              </a:spcBef>
              <a:spcAft>
                <a:spcPct val="0"/>
              </a:spcAft>
              <a:defRPr>
                <a:solidFill>
                  <a:srgbClr val="0367B3"/>
                </a:solidFill>
                <a:latin typeface="Arial" charset="0"/>
                <a:ea typeface="ＭＳ Ｐゴシック" charset="0"/>
                <a:cs typeface="Arial" charset="0"/>
              </a:defRPr>
            </a:lvl1pPr>
          </a:lstStyle>
          <a:p>
            <a:pPr>
              <a:defRPr/>
            </a:pPr>
            <a:fld id="{BFCC13BD-A849-FB49-9BBA-064939F15BF8}" type="slidenum">
              <a:rPr lang="es-ES"/>
              <a:pPr>
                <a:defRPr/>
              </a:pPr>
              <a:t>‹#›</a:t>
            </a:fld>
            <a:endParaRPr lang="es-ES" dirty="0"/>
          </a:p>
        </p:txBody>
      </p:sp>
    </p:spTree>
    <p:extLst>
      <p:ext uri="{BB962C8B-B14F-4D97-AF65-F5344CB8AC3E}">
        <p14:creationId xmlns:p14="http://schemas.microsoft.com/office/powerpoint/2010/main" val="973195897"/>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05022037"/>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DBA70CE6-77A5-CD41-8670-406FC4A4206E}"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1168119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0910D4C8-9816-9344-8A55-C9E276A0CBC0}"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2653918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4A86054E-BEBA-784D-93B8-23052FD63C9B}"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398401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Footer Placeholder 5"/>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7" name="Slide Number Placeholder 6"/>
          <p:cNvSpPr>
            <a:spLocks noGrp="1"/>
          </p:cNvSpPr>
          <p:nvPr>
            <p:ph type="sldNum" sz="quarter" idx="12"/>
          </p:nvPr>
        </p:nvSpPr>
        <p:spPr/>
        <p:txBody>
          <a:bodyPr/>
          <a:lstStyle/>
          <a:p>
            <a:pPr defTabSz="914400">
              <a:defRPr/>
            </a:pPr>
            <a:fld id="{92D1EE5C-689B-824B-AE1A-D3B0D324C1C6}"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762344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8" name="Footer Placeholder 7"/>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9" name="Slide Number Placeholder 8"/>
          <p:cNvSpPr>
            <a:spLocks noGrp="1"/>
          </p:cNvSpPr>
          <p:nvPr>
            <p:ph type="sldNum" sz="quarter" idx="12"/>
          </p:nvPr>
        </p:nvSpPr>
        <p:spPr/>
        <p:txBody>
          <a:bodyPr/>
          <a:lstStyle/>
          <a:p>
            <a:pPr defTabSz="914400">
              <a:defRPr/>
            </a:pPr>
            <a:fld id="{E2AD1F05-B4F8-F94E-B142-21E9807FE2B3}"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3793573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4" name="Footer Placeholder 3"/>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Slide Number Placeholder 4"/>
          <p:cNvSpPr>
            <a:spLocks noGrp="1"/>
          </p:cNvSpPr>
          <p:nvPr>
            <p:ph type="sldNum" sz="quarter" idx="12"/>
          </p:nvPr>
        </p:nvSpPr>
        <p:spPr/>
        <p:txBody>
          <a:bodyPr/>
          <a:lstStyle/>
          <a:p>
            <a:pPr defTabSz="914400">
              <a:defRPr/>
            </a:pPr>
            <a:fld id="{56C38384-7708-0F4F-B158-92C0FAD51B59}"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77642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A080C-EF45-C64E-A454-BB04ACD81E68}"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8C51FE-FA8C-8140-9598-E580791DC3F4}" type="slidenum">
              <a:rPr lang="en-US" smtClean="0"/>
              <a:t>‹#›</a:t>
            </a:fld>
            <a:endParaRPr lang="en-US" dirty="0"/>
          </a:p>
        </p:txBody>
      </p:sp>
    </p:spTree>
    <p:extLst>
      <p:ext uri="{BB962C8B-B14F-4D97-AF65-F5344CB8AC3E}">
        <p14:creationId xmlns:p14="http://schemas.microsoft.com/office/powerpoint/2010/main" val="42580032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3" name="Footer Placeholder 2"/>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4" name="Slide Number Placeholder 3"/>
          <p:cNvSpPr>
            <a:spLocks noGrp="1"/>
          </p:cNvSpPr>
          <p:nvPr>
            <p:ph type="sldNum" sz="quarter" idx="12"/>
          </p:nvPr>
        </p:nvSpPr>
        <p:spPr/>
        <p:txBody>
          <a:bodyPr/>
          <a:lstStyle/>
          <a:p>
            <a:pPr defTabSz="914400">
              <a:defRPr/>
            </a:pPr>
            <a:fld id="{8A82A385-974F-374C-8A3E-F565DE16F33D}"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2220858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Footer Placeholder 5"/>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7" name="Slide Number Placeholder 6"/>
          <p:cNvSpPr>
            <a:spLocks noGrp="1"/>
          </p:cNvSpPr>
          <p:nvPr>
            <p:ph type="sldNum" sz="quarter" idx="12"/>
          </p:nvPr>
        </p:nvSpPr>
        <p:spPr/>
        <p:txBody>
          <a:bodyPr/>
          <a:lstStyle/>
          <a:p>
            <a:pPr defTabSz="914400">
              <a:defRPr/>
            </a:pPr>
            <a:fld id="{557555A2-8DCE-F947-9B9A-25EA75D5FE29}"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36575108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Footer Placeholder 5"/>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7" name="Slide Number Placeholder 6"/>
          <p:cNvSpPr>
            <a:spLocks noGrp="1"/>
          </p:cNvSpPr>
          <p:nvPr>
            <p:ph type="sldNum" sz="quarter" idx="12"/>
          </p:nvPr>
        </p:nvSpPr>
        <p:spPr/>
        <p:txBody>
          <a:bodyPr/>
          <a:lstStyle/>
          <a:p>
            <a:pPr defTabSz="914400">
              <a:defRPr/>
            </a:pPr>
            <a:fld id="{231EC14A-043B-F94F-83A0-606F7217DFE2}"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3662099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F667C181-2480-C84A-BF50-462DDAA0F8C1}"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29968869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635C55A5-452E-104F-88BA-528D64CFA567}"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7875678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smtClean="0"/>
              <a:t>Click to edit Master title style</a:t>
            </a:r>
            <a:endParaRPr lang="en-US" dirty="0"/>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ES" noProof="0" dirty="0"/>
          </a:p>
        </p:txBody>
      </p:sp>
      <p:sp>
        <p:nvSpPr>
          <p:cNvPr id="4" name="Date Placeholder 3"/>
          <p:cNvSpPr>
            <a:spLocks noGrp="1"/>
          </p:cNvSpPr>
          <p:nvPr>
            <p:ph type="dt" sz="half" idx="14"/>
          </p:nvPr>
        </p:nvSpPr>
        <p:spPr>
          <a:xfrm>
            <a:off x="28575" y="5373688"/>
            <a:ext cx="1296988" cy="268287"/>
          </a:xfrm>
          <a:prstGeom prst="rect">
            <a:avLst/>
          </a:prstGeom>
        </p:spPr>
        <p:txBody>
          <a:bodyPr/>
          <a:lstStyle>
            <a:lvl1pPr>
              <a:defRPr>
                <a:cs typeface="Arial" charset="0"/>
              </a:defRPr>
            </a:lvl1p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a:defRPr>
                <a:cs typeface="Arial" charset="0"/>
              </a:defRPr>
            </a:lvl1p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6"/>
          </p:nvPr>
        </p:nvSpPr>
        <p:spPr>
          <a:xfrm>
            <a:off x="6553200" y="6245225"/>
            <a:ext cx="2133600" cy="476250"/>
          </a:xfrm>
          <a:prstGeom prst="rect">
            <a:avLst/>
          </a:prstGeom>
        </p:spPr>
        <p:txBody>
          <a:bodyPr/>
          <a:lstStyle>
            <a:lvl1pPr>
              <a:defRPr>
                <a:cs typeface="Arial" charset="0"/>
              </a:defRPr>
            </a:lvl1pPr>
          </a:lstStyle>
          <a:p>
            <a:pPr defTabSz="914400">
              <a:defRPr/>
            </a:pPr>
            <a:fld id="{DBA70CE6-77A5-CD41-8670-406FC4A4206E}" type="slidenum">
              <a:rPr lang="es-ES">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4055717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3332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DBA70CE6-77A5-CD41-8670-406FC4A4206E}"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1168119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0910D4C8-9816-9344-8A55-C9E276A0CBC0}"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26539187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4A86054E-BEBA-784D-93B8-23052FD63C9B}"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39840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A080C-EF45-C64E-A454-BB04ACD81E68}"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8C51FE-FA8C-8140-9598-E580791DC3F4}" type="slidenum">
              <a:rPr lang="en-US" smtClean="0"/>
              <a:t>‹#›</a:t>
            </a:fld>
            <a:endParaRPr lang="en-US" dirty="0"/>
          </a:p>
        </p:txBody>
      </p:sp>
    </p:spTree>
    <p:extLst>
      <p:ext uri="{BB962C8B-B14F-4D97-AF65-F5344CB8AC3E}">
        <p14:creationId xmlns:p14="http://schemas.microsoft.com/office/powerpoint/2010/main" val="20886302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Footer Placeholder 5"/>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7" name="Slide Number Placeholder 6"/>
          <p:cNvSpPr>
            <a:spLocks noGrp="1"/>
          </p:cNvSpPr>
          <p:nvPr>
            <p:ph type="sldNum" sz="quarter" idx="12"/>
          </p:nvPr>
        </p:nvSpPr>
        <p:spPr/>
        <p:txBody>
          <a:bodyPr/>
          <a:lstStyle/>
          <a:p>
            <a:pPr defTabSz="914400">
              <a:defRPr/>
            </a:pPr>
            <a:fld id="{92D1EE5C-689B-824B-AE1A-D3B0D324C1C6}"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7623440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8" name="Footer Placeholder 7"/>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9" name="Slide Number Placeholder 8"/>
          <p:cNvSpPr>
            <a:spLocks noGrp="1"/>
          </p:cNvSpPr>
          <p:nvPr>
            <p:ph type="sldNum" sz="quarter" idx="12"/>
          </p:nvPr>
        </p:nvSpPr>
        <p:spPr/>
        <p:txBody>
          <a:bodyPr/>
          <a:lstStyle/>
          <a:p>
            <a:pPr defTabSz="914400">
              <a:defRPr/>
            </a:pPr>
            <a:fld id="{E2AD1F05-B4F8-F94E-B142-21E9807FE2B3}"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37935736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4" name="Footer Placeholder 3"/>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Slide Number Placeholder 4"/>
          <p:cNvSpPr>
            <a:spLocks noGrp="1"/>
          </p:cNvSpPr>
          <p:nvPr>
            <p:ph type="sldNum" sz="quarter" idx="12"/>
          </p:nvPr>
        </p:nvSpPr>
        <p:spPr/>
        <p:txBody>
          <a:bodyPr/>
          <a:lstStyle/>
          <a:p>
            <a:pPr defTabSz="914400">
              <a:defRPr/>
            </a:pPr>
            <a:fld id="{56C38384-7708-0F4F-B158-92C0FAD51B59}"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7764281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3" name="Footer Placeholder 2"/>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4" name="Slide Number Placeholder 3"/>
          <p:cNvSpPr>
            <a:spLocks noGrp="1"/>
          </p:cNvSpPr>
          <p:nvPr>
            <p:ph type="sldNum" sz="quarter" idx="12"/>
          </p:nvPr>
        </p:nvSpPr>
        <p:spPr/>
        <p:txBody>
          <a:bodyPr/>
          <a:lstStyle/>
          <a:p>
            <a:pPr defTabSz="914400">
              <a:defRPr/>
            </a:pPr>
            <a:fld id="{8A82A385-974F-374C-8A3E-F565DE16F33D}"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22208581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Footer Placeholder 5"/>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7" name="Slide Number Placeholder 6"/>
          <p:cNvSpPr>
            <a:spLocks noGrp="1"/>
          </p:cNvSpPr>
          <p:nvPr>
            <p:ph type="sldNum" sz="quarter" idx="12"/>
          </p:nvPr>
        </p:nvSpPr>
        <p:spPr/>
        <p:txBody>
          <a:bodyPr/>
          <a:lstStyle/>
          <a:p>
            <a:pPr defTabSz="914400">
              <a:defRPr/>
            </a:pPr>
            <a:fld id="{557555A2-8DCE-F947-9B9A-25EA75D5FE29}"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36575108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Footer Placeholder 5"/>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7" name="Slide Number Placeholder 6"/>
          <p:cNvSpPr>
            <a:spLocks noGrp="1"/>
          </p:cNvSpPr>
          <p:nvPr>
            <p:ph type="sldNum" sz="quarter" idx="12"/>
          </p:nvPr>
        </p:nvSpPr>
        <p:spPr/>
        <p:txBody>
          <a:bodyPr/>
          <a:lstStyle/>
          <a:p>
            <a:pPr defTabSz="914400">
              <a:defRPr/>
            </a:pPr>
            <a:fld id="{231EC14A-043B-F94F-83A0-606F7217DFE2}"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3662099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F667C181-2480-C84A-BF50-462DDAA0F8C1}"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29968869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1"/>
          </p:nvPr>
        </p:nvSpPr>
        <p:spPr/>
        <p:txBody>
          <a:body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2"/>
          </p:nvPr>
        </p:nvSpPr>
        <p:spPr/>
        <p:txBody>
          <a:bodyPr/>
          <a:lstStyle/>
          <a:p>
            <a:pPr defTabSz="914400">
              <a:defRPr/>
            </a:pPr>
            <a:fld id="{635C55A5-452E-104F-88BA-528D64CFA567}" type="slidenum">
              <a:rPr lang="es-ES" smtClean="0">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7875678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smtClean="0"/>
              <a:t>Click to edit Master title style</a:t>
            </a:r>
            <a:endParaRPr lang="en-US" dirty="0"/>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ES" noProof="0" dirty="0"/>
          </a:p>
        </p:txBody>
      </p:sp>
      <p:sp>
        <p:nvSpPr>
          <p:cNvPr id="4" name="Date Placeholder 3"/>
          <p:cNvSpPr>
            <a:spLocks noGrp="1"/>
          </p:cNvSpPr>
          <p:nvPr>
            <p:ph type="dt" sz="half" idx="14"/>
          </p:nvPr>
        </p:nvSpPr>
        <p:spPr>
          <a:xfrm>
            <a:off x="28575" y="5373688"/>
            <a:ext cx="1296988" cy="268287"/>
          </a:xfrm>
          <a:prstGeom prst="rect">
            <a:avLst/>
          </a:prstGeom>
        </p:spPr>
        <p:txBody>
          <a:bodyPr/>
          <a:lstStyle>
            <a:lvl1pPr>
              <a:defRPr>
                <a:cs typeface="Arial" charset="0"/>
              </a:defRPr>
            </a:lvl1pPr>
          </a:lstStyle>
          <a:p>
            <a:pPr defTabSz="914400">
              <a:defRPr/>
            </a:pPr>
            <a:endParaRPr lang="es-ES" dirty="0">
              <a:solidFill>
                <a:srgbClr val="0367B3"/>
              </a:solidFill>
              <a:latin typeface="Arial" charset="0"/>
              <a:ea typeface="ＭＳ Ｐゴシック" charset="0"/>
            </a:endParaRPr>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a:defRPr>
                <a:cs typeface="Arial" charset="0"/>
              </a:defRPr>
            </a:lvl1pPr>
          </a:lstStyle>
          <a:p>
            <a:pPr defTabSz="914400">
              <a:defRPr/>
            </a:pPr>
            <a:endParaRPr lang="es-ES" dirty="0">
              <a:solidFill>
                <a:srgbClr val="0367B3"/>
              </a:solidFill>
              <a:latin typeface="Arial" charset="0"/>
              <a:ea typeface="ＭＳ Ｐゴシック" charset="0"/>
            </a:endParaRPr>
          </a:p>
        </p:txBody>
      </p:sp>
      <p:sp>
        <p:nvSpPr>
          <p:cNvPr id="6" name="Slide Number Placeholder 5"/>
          <p:cNvSpPr>
            <a:spLocks noGrp="1"/>
          </p:cNvSpPr>
          <p:nvPr>
            <p:ph type="sldNum" sz="quarter" idx="16"/>
          </p:nvPr>
        </p:nvSpPr>
        <p:spPr>
          <a:xfrm>
            <a:off x="6553200" y="6245225"/>
            <a:ext cx="2133600" cy="476250"/>
          </a:xfrm>
          <a:prstGeom prst="rect">
            <a:avLst/>
          </a:prstGeom>
        </p:spPr>
        <p:txBody>
          <a:bodyPr/>
          <a:lstStyle>
            <a:lvl1pPr>
              <a:defRPr>
                <a:cs typeface="Arial" charset="0"/>
              </a:defRPr>
            </a:lvl1pPr>
          </a:lstStyle>
          <a:p>
            <a:pPr defTabSz="914400">
              <a:defRPr/>
            </a:pPr>
            <a:fld id="{DBA70CE6-77A5-CD41-8670-406FC4A4206E}" type="slidenum">
              <a:rPr lang="es-ES">
                <a:solidFill>
                  <a:srgbClr val="0367B3"/>
                </a:solidFill>
                <a:latin typeface="Arial" charset="0"/>
                <a:ea typeface="ＭＳ Ｐゴシック" charset="0"/>
              </a:rPr>
              <a:pPr defTabSz="914400">
                <a:defRPr/>
              </a:pPr>
              <a:t>‹#›</a:t>
            </a:fld>
            <a:endParaRPr lang="es-ES" dirty="0">
              <a:solidFill>
                <a:srgbClr val="0367B3"/>
              </a:solidFill>
              <a:latin typeface="Arial" charset="0"/>
              <a:ea typeface="ＭＳ Ｐゴシック" charset="0"/>
            </a:endParaRPr>
          </a:p>
        </p:txBody>
      </p:sp>
    </p:spTree>
    <p:extLst>
      <p:ext uri="{BB962C8B-B14F-4D97-AF65-F5344CB8AC3E}">
        <p14:creationId xmlns:p14="http://schemas.microsoft.com/office/powerpoint/2010/main" val="4055717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3332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6A080C-EF45-C64E-A454-BB04ACD81E68}" type="datetimeFigureOut">
              <a:rPr lang="en-US" smtClean="0"/>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8C51FE-FA8C-8140-9598-E580791DC3F4}" type="slidenum">
              <a:rPr lang="en-US" smtClean="0"/>
              <a:t>‹#›</a:t>
            </a:fld>
            <a:endParaRPr lang="en-US" dirty="0"/>
          </a:p>
        </p:txBody>
      </p:sp>
    </p:spTree>
    <p:extLst>
      <p:ext uri="{BB962C8B-B14F-4D97-AF65-F5344CB8AC3E}">
        <p14:creationId xmlns:p14="http://schemas.microsoft.com/office/powerpoint/2010/main" val="224718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6A080C-EF45-C64E-A454-BB04ACD81E68}" type="datetimeFigureOut">
              <a:rPr lang="en-US" smtClean="0"/>
              <a:t>4/18/17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8C51FE-FA8C-8140-9598-E580791DC3F4}" type="slidenum">
              <a:rPr lang="en-US" smtClean="0"/>
              <a:t>‹#›</a:t>
            </a:fld>
            <a:endParaRPr lang="en-US" dirty="0"/>
          </a:p>
        </p:txBody>
      </p:sp>
    </p:spTree>
    <p:extLst>
      <p:ext uri="{BB962C8B-B14F-4D97-AF65-F5344CB8AC3E}">
        <p14:creationId xmlns:p14="http://schemas.microsoft.com/office/powerpoint/2010/main" val="113720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A080C-EF45-C64E-A454-BB04ACD81E68}" type="datetimeFigureOut">
              <a:rPr lang="en-US" smtClean="0"/>
              <a:t>4/18/17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8C51FE-FA8C-8140-9598-E580791DC3F4}" type="slidenum">
              <a:rPr lang="en-US" smtClean="0"/>
              <a:t>‹#›</a:t>
            </a:fld>
            <a:endParaRPr lang="en-US" dirty="0"/>
          </a:p>
        </p:txBody>
      </p:sp>
    </p:spTree>
    <p:extLst>
      <p:ext uri="{BB962C8B-B14F-4D97-AF65-F5344CB8AC3E}">
        <p14:creationId xmlns:p14="http://schemas.microsoft.com/office/powerpoint/2010/main" val="197743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A080C-EF45-C64E-A454-BB04ACD81E68}" type="datetimeFigureOut">
              <a:rPr lang="en-US" smtClean="0"/>
              <a:t>4/18/17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8C51FE-FA8C-8140-9598-E580791DC3F4}" type="slidenum">
              <a:rPr lang="en-US" smtClean="0"/>
              <a:t>‹#›</a:t>
            </a:fld>
            <a:endParaRPr lang="en-US" dirty="0"/>
          </a:p>
        </p:txBody>
      </p:sp>
    </p:spTree>
    <p:extLst>
      <p:ext uri="{BB962C8B-B14F-4D97-AF65-F5344CB8AC3E}">
        <p14:creationId xmlns:p14="http://schemas.microsoft.com/office/powerpoint/2010/main" val="341118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A080C-EF45-C64E-A454-BB04ACD81E68}" type="datetimeFigureOut">
              <a:rPr lang="en-US" smtClean="0"/>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572949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A080C-EF45-C64E-A454-BB04ACD81E68}" type="datetimeFigureOut">
              <a:rPr lang="en-US" smtClean="0"/>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8C51FE-FA8C-8140-9598-E580791DC3F4}" type="slidenum">
              <a:rPr lang="en-US" smtClean="0"/>
              <a:t>‹#›</a:t>
            </a:fld>
            <a:endParaRPr lang="en-US" dirty="0"/>
          </a:p>
        </p:txBody>
      </p:sp>
    </p:spTree>
    <p:extLst>
      <p:ext uri="{BB962C8B-B14F-4D97-AF65-F5344CB8AC3E}">
        <p14:creationId xmlns:p14="http://schemas.microsoft.com/office/powerpoint/2010/main" val="67225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slideLayout" Target="../slideLayouts/slideLayout26.xml"/><Relationship Id="rId14" Type="http://schemas.openxmlformats.org/officeDocument/2006/relationships/theme" Target="../theme/theme2.xml"/><Relationship Id="rId15" Type="http://schemas.openxmlformats.org/officeDocument/2006/relationships/image" Target="../media/image1.jpg"/><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7.xml"/><Relationship Id="rId12" Type="http://schemas.openxmlformats.org/officeDocument/2006/relationships/slideLayout" Target="../slideLayouts/slideLayout38.xml"/><Relationship Id="rId13" Type="http://schemas.openxmlformats.org/officeDocument/2006/relationships/slideLayout" Target="../slideLayouts/slideLayout39.xml"/><Relationship Id="rId14" Type="http://schemas.openxmlformats.org/officeDocument/2006/relationships/theme" Target="../theme/theme3.xml"/><Relationship Id="rId15" Type="http://schemas.openxmlformats.org/officeDocument/2006/relationships/image" Target="../media/image1.jpg"/><Relationship Id="rId1" Type="http://schemas.openxmlformats.org/officeDocument/2006/relationships/slideLayout" Target="../slideLayouts/slideLayout27.xml"/><Relationship Id="rId2" Type="http://schemas.openxmlformats.org/officeDocument/2006/relationships/slideLayout" Target="../slideLayouts/slideLayout28.xml"/><Relationship Id="rId3" Type="http://schemas.openxmlformats.org/officeDocument/2006/relationships/slideLayout" Target="../slideLayouts/slideLayout29.xml"/><Relationship Id="rId4" Type="http://schemas.openxmlformats.org/officeDocument/2006/relationships/slideLayout" Target="../slideLayouts/slideLayout30.xml"/><Relationship Id="rId5" Type="http://schemas.openxmlformats.org/officeDocument/2006/relationships/slideLayout" Target="../slideLayouts/slideLayout31.xml"/><Relationship Id="rId6" Type="http://schemas.openxmlformats.org/officeDocument/2006/relationships/slideLayout" Target="../slideLayouts/slideLayout32.xml"/><Relationship Id="rId7" Type="http://schemas.openxmlformats.org/officeDocument/2006/relationships/slideLayout" Target="../slideLayouts/slideLayout33.xml"/><Relationship Id="rId8" Type="http://schemas.openxmlformats.org/officeDocument/2006/relationships/slideLayout" Target="../slideLayouts/slideLayout34.xml"/><Relationship Id="rId9" Type="http://schemas.openxmlformats.org/officeDocument/2006/relationships/slideLayout" Target="../slideLayouts/slideLayout35.xml"/><Relationship Id="rId10"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A080C-EF45-C64E-A454-BB04ACD81E68}" type="datetimeFigureOut">
              <a:rPr lang="en-US" smtClean="0"/>
              <a:t>4/18/17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C51FE-FA8C-8140-9598-E580791DC3F4}" type="slidenum">
              <a:rPr lang="en-US" smtClean="0"/>
              <a:t>‹#›</a:t>
            </a:fld>
            <a:endParaRPr lang="en-US" dirty="0"/>
          </a:p>
        </p:txBody>
      </p:sp>
    </p:spTree>
    <p:extLst>
      <p:ext uri="{BB962C8B-B14F-4D97-AF65-F5344CB8AC3E}">
        <p14:creationId xmlns:p14="http://schemas.microsoft.com/office/powerpoint/2010/main" val="1512902013"/>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909" r:id="rId12"/>
    <p:sldLayoutId id="2147483910"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160A6-32AC-F44A-AAC2-0C837BE80D51}" type="datetimeFigureOut">
              <a:rPr lang="en-US" smtClean="0">
                <a:solidFill>
                  <a:prstClr val="black">
                    <a:tint val="75000"/>
                  </a:prstClr>
                </a:solidFill>
                <a:latin typeface="Arial"/>
                <a:ea typeface="MS PGothic" charset="0"/>
                <a:cs typeface="MS PGothic" charset="0"/>
              </a:rPr>
              <a:pPr/>
              <a:t>4/18/17</a:t>
            </a:fld>
            <a:endParaRPr lang="en-US" dirty="0">
              <a:solidFill>
                <a:prstClr val="black">
                  <a:tint val="75000"/>
                </a:prstClr>
              </a:solidFill>
              <a:latin typeface="Arial"/>
              <a:ea typeface="MS PGothic" charset="0"/>
              <a:cs typeface="MS PGothic"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latin typeface="Arial"/>
              <a:ea typeface="MS PGothic" charset="0"/>
              <a:cs typeface="MS PGothic"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809FD-115B-5049-BC13-583262735DFB}" type="slidenum">
              <a:rPr lang="en-US" smtClean="0">
                <a:solidFill>
                  <a:prstClr val="black">
                    <a:tint val="75000"/>
                  </a:prstClr>
                </a:solidFill>
                <a:latin typeface="Arial"/>
                <a:ea typeface="MS PGothic" charset="0"/>
                <a:cs typeface="MS PGothic" charset="0"/>
              </a:rPr>
              <a:pPr/>
              <a:t>‹#›</a:t>
            </a:fld>
            <a:endParaRPr lang="en-US" dirty="0">
              <a:solidFill>
                <a:prstClr val="black">
                  <a:tint val="75000"/>
                </a:prstClr>
              </a:solidFill>
              <a:latin typeface="Arial"/>
              <a:ea typeface="MS PGothic" charset="0"/>
              <a:cs typeface="MS PGothic" charset="0"/>
            </a:endParaRPr>
          </a:p>
        </p:txBody>
      </p:sp>
    </p:spTree>
    <p:extLst>
      <p:ext uri="{BB962C8B-B14F-4D97-AF65-F5344CB8AC3E}">
        <p14:creationId xmlns:p14="http://schemas.microsoft.com/office/powerpoint/2010/main" val="3686269152"/>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160A6-32AC-F44A-AAC2-0C837BE80D51}" type="datetimeFigureOut">
              <a:rPr lang="en-US" smtClean="0">
                <a:solidFill>
                  <a:prstClr val="black">
                    <a:tint val="75000"/>
                  </a:prstClr>
                </a:solidFill>
                <a:latin typeface="Arial"/>
                <a:ea typeface="MS PGothic" charset="0"/>
                <a:cs typeface="MS PGothic" charset="0"/>
              </a:rPr>
              <a:pPr/>
              <a:t>4/18/17</a:t>
            </a:fld>
            <a:endParaRPr lang="en-US" dirty="0">
              <a:solidFill>
                <a:prstClr val="black">
                  <a:tint val="75000"/>
                </a:prstClr>
              </a:solidFill>
              <a:latin typeface="Arial"/>
              <a:ea typeface="MS PGothic" charset="0"/>
              <a:cs typeface="MS PGothic"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latin typeface="Arial"/>
              <a:ea typeface="MS PGothic" charset="0"/>
              <a:cs typeface="MS PGothic"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809FD-115B-5049-BC13-583262735DFB}" type="slidenum">
              <a:rPr lang="en-US" smtClean="0">
                <a:solidFill>
                  <a:prstClr val="black">
                    <a:tint val="75000"/>
                  </a:prstClr>
                </a:solidFill>
                <a:latin typeface="Arial"/>
                <a:ea typeface="MS PGothic" charset="0"/>
                <a:cs typeface="MS PGothic" charset="0"/>
              </a:rPr>
              <a:pPr/>
              <a:t>‹#›</a:t>
            </a:fld>
            <a:endParaRPr lang="en-US" dirty="0">
              <a:solidFill>
                <a:prstClr val="black">
                  <a:tint val="75000"/>
                </a:prstClr>
              </a:solidFill>
              <a:latin typeface="Arial"/>
              <a:ea typeface="MS PGothic" charset="0"/>
              <a:cs typeface="MS PGothic" charset="0"/>
            </a:endParaRPr>
          </a:p>
        </p:txBody>
      </p:sp>
    </p:spTree>
    <p:extLst>
      <p:ext uri="{BB962C8B-B14F-4D97-AF65-F5344CB8AC3E}">
        <p14:creationId xmlns:p14="http://schemas.microsoft.com/office/powerpoint/2010/main" val="3686269152"/>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3" r:id="rId12"/>
    <p:sldLayoutId id="2147483924"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leaders.edweek.org/profile/josh-garcia-whole-child-accountability-tacoma-washington/" TargetMode="External"/><Relationship Id="rId4" Type="http://schemas.openxmlformats.org/officeDocument/2006/relationships/hyperlink" Target="http://leaders.edweek.org/leaders/2015/"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tacoma.k12.wa.us/information/StrategicPlan/Documents/TPS-Measuring-the-Whole-Child.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leaders.edweek.org/profile/josh-garcia-whole-child-accountability-tacoma-washingto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youtube.com/watch?v=eH2DUYi6yw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gif"/><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tacoma.k12.wa.us/information/departments/ss/se/Pages/Urban_Collaborative.aspx"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s://www.youtube.com/watch?v=8B7rv3SRWr4"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http://ceedar.education.ufl.edu/tools/innovation-configuration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http://leaders.edweek.org/leaders/2015/?intc=ltlfnavtop"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youtube.com/watch?v=oViptCsJobw"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73" name="Rectangle 125"/>
          <p:cNvSpPr>
            <a:spLocks noChangeArrowheads="1"/>
          </p:cNvSpPr>
          <p:nvPr/>
        </p:nvSpPr>
        <p:spPr bwMode="auto">
          <a:xfrm>
            <a:off x="755650" y="4437063"/>
            <a:ext cx="7129463" cy="649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defTabSz="914400" fontAlgn="base">
              <a:spcBef>
                <a:spcPct val="0"/>
              </a:spcBef>
              <a:spcAft>
                <a:spcPct val="0"/>
              </a:spcAft>
              <a:defRPr/>
            </a:pPr>
            <a:endParaRPr lang="en-US" sz="2000" b="1" i="1" dirty="0">
              <a:solidFill>
                <a:srgbClr val="0367B3"/>
              </a:solidFill>
              <a:latin typeface="Arial" charset="0"/>
              <a:ea typeface="ＭＳ Ｐゴシック" charset="0"/>
              <a:cs typeface="ＭＳ Ｐゴシック" charset="0"/>
            </a:endParaRPr>
          </a:p>
          <a:p>
            <a:pPr algn="ctr" defTabSz="914400" fontAlgn="base">
              <a:spcBef>
                <a:spcPct val="0"/>
              </a:spcBef>
              <a:spcAft>
                <a:spcPct val="0"/>
              </a:spcAft>
              <a:defRPr/>
            </a:pPr>
            <a:endParaRPr lang="en-US" sz="2000" b="1" i="1" dirty="0">
              <a:solidFill>
                <a:srgbClr val="0367B3"/>
              </a:solidFill>
              <a:latin typeface="Arial" charset="0"/>
              <a:ea typeface="ＭＳ Ｐゴシック" charset="0"/>
              <a:cs typeface="ＭＳ Ｐゴシック" charset="0"/>
            </a:endParaRPr>
          </a:p>
        </p:txBody>
      </p:sp>
      <p:sp>
        <p:nvSpPr>
          <p:cNvPr id="5" name="Rectangle 110"/>
          <p:cNvSpPr txBox="1">
            <a:spLocks noChangeArrowheads="1"/>
          </p:cNvSpPr>
          <p:nvPr/>
        </p:nvSpPr>
        <p:spPr bwMode="auto">
          <a:xfrm>
            <a:off x="0" y="3352800"/>
            <a:ext cx="9144000" cy="1584325"/>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defTabSz="914400" eaLnBrk="1" hangingPunct="1">
              <a:defRPr/>
            </a:pPr>
            <a:r>
              <a:rPr lang="en-US" b="1" dirty="0">
                <a:solidFill>
                  <a:srgbClr val="0061AF"/>
                </a:solidFill>
                <a:latin typeface="Calibri"/>
                <a:ea typeface="ＭＳ Ｐゴシック"/>
                <a:cs typeface="Calibri"/>
              </a:rPr>
              <a:t>School Leadership for Students </a:t>
            </a:r>
            <a:r>
              <a:rPr lang="en-US" b="1" dirty="0" smtClean="0">
                <a:solidFill>
                  <a:srgbClr val="0061AF"/>
                </a:solidFill>
                <a:latin typeface="Calibri"/>
                <a:ea typeface="ＭＳ Ｐゴシック"/>
                <a:cs typeface="Calibri"/>
              </a:rPr>
              <a:t>With Disabilities</a:t>
            </a:r>
            <a:endParaRPr lang="en-US" sz="1100" b="1" dirty="0" smtClean="0">
              <a:solidFill>
                <a:srgbClr val="0061AF"/>
              </a:solidFill>
              <a:latin typeface="Calibri"/>
              <a:ea typeface="ＭＳ Ｐゴシック"/>
              <a:cs typeface="Calibri"/>
            </a:endParaRPr>
          </a:p>
        </p:txBody>
      </p:sp>
      <p:sp>
        <p:nvSpPr>
          <p:cNvPr id="76804" name="TextBox 1"/>
          <p:cNvSpPr txBox="1">
            <a:spLocks noChangeArrowheads="1"/>
          </p:cNvSpPr>
          <p:nvPr/>
        </p:nvSpPr>
        <p:spPr bwMode="auto">
          <a:xfrm>
            <a:off x="2895600" y="6248400"/>
            <a:ext cx="3384550"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defTabSz="914400" fontAlgn="base">
              <a:spcBef>
                <a:spcPct val="0"/>
              </a:spcBef>
              <a:spcAft>
                <a:spcPct val="0"/>
              </a:spcAft>
            </a:pPr>
            <a:r>
              <a:rPr lang="en-US" sz="1200" dirty="0" smtClean="0">
                <a:solidFill>
                  <a:srgbClr val="FFFFFF"/>
                </a:solidFill>
                <a:latin typeface="Calibri"/>
                <a:ea typeface="ＭＳ Ｐゴシック" charset="0"/>
                <a:cs typeface="Calibri"/>
              </a:rPr>
              <a:t>Project #H325A120003</a:t>
            </a:r>
          </a:p>
        </p:txBody>
      </p:sp>
      <p:pic>
        <p:nvPicPr>
          <p:cNvPr id="76805" name="Picture 1" descr="CEEDAR-LogoFinal-simple-white-17.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1844675"/>
            <a:ext cx="3243262" cy="107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6806" name="TextBox 1"/>
          <p:cNvSpPr txBox="1">
            <a:spLocks noChangeArrowheads="1"/>
          </p:cNvSpPr>
          <p:nvPr/>
        </p:nvSpPr>
        <p:spPr bwMode="auto">
          <a:xfrm>
            <a:off x="755650" y="5078413"/>
            <a:ext cx="778033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defTabSz="914400" fontAlgn="base">
              <a:spcBef>
                <a:spcPct val="0"/>
              </a:spcBef>
              <a:spcAft>
                <a:spcPct val="0"/>
              </a:spcAft>
            </a:pPr>
            <a:r>
              <a:rPr lang="en-US" sz="1800" b="1" dirty="0" smtClean="0">
                <a:solidFill>
                  <a:srgbClr val="FFFFFF"/>
                </a:solidFill>
                <a:latin typeface="Calibri"/>
                <a:ea typeface="ＭＳ Ｐゴシック" charset="0"/>
                <a:cs typeface="Calibri"/>
              </a:rPr>
              <a:t>Anchor Presentation #7 for the Course Enhancement Module</a:t>
            </a:r>
          </a:p>
        </p:txBody>
      </p:sp>
    </p:spTree>
    <p:extLst>
      <p:ext uri="{BB962C8B-B14F-4D97-AF65-F5344CB8AC3E}">
        <p14:creationId xmlns:p14="http://schemas.microsoft.com/office/powerpoint/2010/main" val="192009634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46" y="274638"/>
            <a:ext cx="6996754" cy="1143000"/>
          </a:xfrm>
        </p:spPr>
        <p:txBody>
          <a:bodyPr>
            <a:normAutofit/>
          </a:bodyPr>
          <a:lstStyle/>
          <a:p>
            <a:r>
              <a:rPr lang="en-US" b="1" dirty="0" smtClean="0">
                <a:latin typeface="Calibri"/>
                <a:cs typeface="Calibri"/>
              </a:rPr>
              <a:t>District Leadership in Action</a:t>
            </a:r>
            <a:endParaRPr lang="en-US" b="1" dirty="0">
              <a:latin typeface="Calibri"/>
              <a:cs typeface="Calibri"/>
            </a:endParaRPr>
          </a:p>
        </p:txBody>
      </p:sp>
      <p:sp>
        <p:nvSpPr>
          <p:cNvPr id="3" name="Content Placeholder 2"/>
          <p:cNvSpPr>
            <a:spLocks noGrp="1"/>
          </p:cNvSpPr>
          <p:nvPr>
            <p:ph idx="1"/>
          </p:nvPr>
        </p:nvSpPr>
        <p:spPr>
          <a:xfrm>
            <a:off x="1641338" y="1600200"/>
            <a:ext cx="7286762" cy="4833745"/>
          </a:xfrm>
        </p:spPr>
        <p:txBody>
          <a:bodyPr>
            <a:noAutofit/>
          </a:bodyPr>
          <a:lstStyle/>
          <a:p>
            <a:pPr marL="0" indent="0">
              <a:buNone/>
            </a:pPr>
            <a:r>
              <a:rPr lang="en-US" dirty="0" smtClean="0">
                <a:latin typeface="Calibri"/>
                <a:cs typeface="Calibri"/>
              </a:rPr>
              <a:t>“It’s </a:t>
            </a:r>
            <a:r>
              <a:rPr lang="en-US" dirty="0">
                <a:latin typeface="Calibri"/>
                <a:cs typeface="Calibri"/>
              </a:rPr>
              <a:t>important to have an honest conversation about what it takes to have a successful school and school system. For years, we’ve never really been clear. We had to calibrate, to say, ‘This is our community’s definition of success.</a:t>
            </a:r>
            <a:r>
              <a:rPr lang="en-US" dirty="0" smtClean="0">
                <a:latin typeface="Calibri"/>
                <a:cs typeface="Calibri"/>
              </a:rPr>
              <a:t>’”</a:t>
            </a:r>
            <a:endParaRPr lang="en-US" dirty="0">
              <a:latin typeface="Calibri"/>
              <a:cs typeface="Calibri"/>
            </a:endParaRPr>
          </a:p>
          <a:p>
            <a:pPr marL="0" indent="0">
              <a:buNone/>
            </a:pPr>
            <a:endParaRPr lang="en-US" dirty="0">
              <a:latin typeface="Calibri"/>
              <a:cs typeface="Calibri"/>
            </a:endParaRPr>
          </a:p>
          <a:p>
            <a:pPr marL="0" indent="0">
              <a:buNone/>
            </a:pPr>
            <a:r>
              <a:rPr lang="en-US" dirty="0" smtClean="0">
                <a:latin typeface="Calibri"/>
                <a:cs typeface="Calibri"/>
              </a:rPr>
              <a:t>Josh Garcia, Deputy Superintendent, Tacoma, WA</a:t>
            </a:r>
            <a:endParaRPr lang="en-US" dirty="0">
              <a:latin typeface="Calibri"/>
              <a:cs typeface="Calibri"/>
            </a:endParaRPr>
          </a:p>
        </p:txBody>
      </p:sp>
    </p:spTree>
    <p:extLst>
      <p:ext uri="{BB962C8B-B14F-4D97-AF65-F5344CB8AC3E}">
        <p14:creationId xmlns:p14="http://schemas.microsoft.com/office/powerpoint/2010/main" val="2326009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46" y="274638"/>
            <a:ext cx="6996754" cy="1143000"/>
          </a:xfrm>
        </p:spPr>
        <p:txBody>
          <a:bodyPr>
            <a:noAutofit/>
          </a:bodyPr>
          <a:lstStyle/>
          <a:p>
            <a:r>
              <a:rPr lang="en-US" sz="3600" b="1" dirty="0" smtClean="0">
                <a:latin typeface="Calibri"/>
                <a:cs typeface="Calibri"/>
              </a:rPr>
              <a:t>Activity 1: </a:t>
            </a:r>
            <a:br>
              <a:rPr lang="en-US" sz="3600" b="1" dirty="0" smtClean="0">
                <a:latin typeface="Calibri"/>
                <a:cs typeface="Calibri"/>
              </a:rPr>
            </a:br>
            <a:r>
              <a:rPr lang="en-US" sz="3600" b="1" dirty="0" smtClean="0">
                <a:latin typeface="Calibri"/>
                <a:cs typeface="Calibri"/>
              </a:rPr>
              <a:t>Targeting Student Outcomes</a:t>
            </a:r>
            <a:endParaRPr lang="en-US" sz="3600" b="1" dirty="0">
              <a:latin typeface="Calibri"/>
              <a:cs typeface="Calibri"/>
            </a:endParaRPr>
          </a:p>
        </p:txBody>
      </p:sp>
      <p:sp>
        <p:nvSpPr>
          <p:cNvPr id="3" name="Content Placeholder 2"/>
          <p:cNvSpPr>
            <a:spLocks noGrp="1"/>
          </p:cNvSpPr>
          <p:nvPr>
            <p:ph idx="1"/>
          </p:nvPr>
        </p:nvSpPr>
        <p:spPr>
          <a:xfrm>
            <a:off x="1460040" y="1600200"/>
            <a:ext cx="7226760" cy="5034283"/>
          </a:xfrm>
        </p:spPr>
        <p:txBody>
          <a:bodyPr>
            <a:noAutofit/>
          </a:bodyPr>
          <a:lstStyle/>
          <a:p>
            <a:pPr marL="0" indent="0">
              <a:lnSpc>
                <a:spcPct val="110000"/>
              </a:lnSpc>
              <a:buNone/>
            </a:pPr>
            <a:r>
              <a:rPr lang="en-US" sz="2400" dirty="0" smtClean="0">
                <a:latin typeface="Calibri"/>
                <a:cs typeface="Calibri"/>
              </a:rPr>
              <a:t>Deputy Superintendent </a:t>
            </a:r>
            <a:r>
              <a:rPr lang="en-US" sz="2400" dirty="0">
                <a:latin typeface="Calibri"/>
                <a:cs typeface="Calibri"/>
              </a:rPr>
              <a:t>of </a:t>
            </a:r>
            <a:r>
              <a:rPr lang="en-US" sz="2400" dirty="0" smtClean="0">
                <a:latin typeface="Calibri"/>
                <a:cs typeface="Calibri"/>
              </a:rPr>
              <a:t>Schools </a:t>
            </a:r>
            <a:r>
              <a:rPr lang="en-US" sz="2400" dirty="0">
                <a:latin typeface="Calibri"/>
                <a:cs typeface="Calibri"/>
              </a:rPr>
              <a:t>Josh </a:t>
            </a:r>
            <a:r>
              <a:rPr lang="en-US" sz="2400" dirty="0" smtClean="0">
                <a:latin typeface="Calibri"/>
                <a:cs typeface="Calibri"/>
              </a:rPr>
              <a:t>Garcia is working with principals to expand </a:t>
            </a:r>
            <a:r>
              <a:rPr lang="en-US" sz="2400" dirty="0">
                <a:latin typeface="Calibri"/>
                <a:cs typeface="Calibri"/>
              </a:rPr>
              <a:t>the meaning and measures of school </a:t>
            </a:r>
            <a:r>
              <a:rPr lang="en-US" sz="2400" dirty="0" smtClean="0">
                <a:latin typeface="Calibri"/>
                <a:cs typeface="Calibri"/>
              </a:rPr>
              <a:t>success by looking at whole child accountability.</a:t>
            </a:r>
          </a:p>
          <a:p>
            <a:pPr marL="0" indent="0">
              <a:lnSpc>
                <a:spcPct val="110000"/>
              </a:lnSpc>
              <a:buNone/>
            </a:pPr>
            <a:r>
              <a:rPr lang="en-US" sz="2400" dirty="0" smtClean="0">
                <a:latin typeface="Calibri"/>
                <a:cs typeface="Calibri"/>
              </a:rPr>
              <a:t>“We say we want every kid to be successful. Yeah—but as measured by what?”</a:t>
            </a:r>
          </a:p>
          <a:p>
            <a:pPr marL="0" indent="0">
              <a:lnSpc>
                <a:spcPct val="110000"/>
              </a:lnSpc>
              <a:buNone/>
            </a:pPr>
            <a:r>
              <a:rPr lang="en-US" sz="2400" i="1" dirty="0" smtClean="0">
                <a:latin typeface="Calibri"/>
                <a:cs typeface="Calibri"/>
              </a:rPr>
              <a:t>Watch video/read text</a:t>
            </a:r>
          </a:p>
          <a:p>
            <a:pPr marL="0" indent="0">
              <a:lnSpc>
                <a:spcPct val="110000"/>
              </a:lnSpc>
              <a:buNone/>
            </a:pPr>
            <a:r>
              <a:rPr lang="en-US" sz="2400" dirty="0" smtClean="0">
                <a:latin typeface="Calibri"/>
                <a:cs typeface="Calibri"/>
                <a:hlinkClick r:id="rId3"/>
              </a:rPr>
              <a:t>http</a:t>
            </a:r>
            <a:r>
              <a:rPr lang="en-US" sz="2400" dirty="0">
                <a:latin typeface="Calibri"/>
                <a:cs typeface="Calibri"/>
                <a:hlinkClick r:id="rId3"/>
              </a:rPr>
              <a:t>://leaders.edweek.org/profile/josh-garcia-whole-child-accountability-tacoma-washington/</a:t>
            </a:r>
            <a:r>
              <a:rPr lang="en-US" sz="2400" dirty="0">
                <a:latin typeface="Calibri"/>
                <a:cs typeface="Calibri"/>
              </a:rPr>
              <a:t> </a:t>
            </a:r>
          </a:p>
          <a:p>
            <a:pPr marL="0" indent="0">
              <a:lnSpc>
                <a:spcPct val="110000"/>
              </a:lnSpc>
              <a:buNone/>
            </a:pPr>
            <a:r>
              <a:rPr lang="en-US" sz="2400" dirty="0" smtClean="0">
                <a:latin typeface="Calibri"/>
                <a:cs typeface="Calibri"/>
              </a:rPr>
              <a:t>Main URL: </a:t>
            </a:r>
            <a:r>
              <a:rPr lang="en-US" sz="2400" u="sng" dirty="0">
                <a:latin typeface="Calibri"/>
                <a:cs typeface="Calibri"/>
                <a:hlinkClick r:id="rId4"/>
              </a:rPr>
              <a:t>http://leaders.edweek.org/leaders/2015/</a:t>
            </a:r>
            <a:r>
              <a:rPr lang="en-US" sz="2400" dirty="0">
                <a:latin typeface="Calibri"/>
                <a:cs typeface="Calibri"/>
              </a:rPr>
              <a:t> </a:t>
            </a:r>
          </a:p>
        </p:txBody>
      </p:sp>
    </p:spTree>
    <p:extLst>
      <p:ext uri="{BB962C8B-B14F-4D97-AF65-F5344CB8AC3E}">
        <p14:creationId xmlns:p14="http://schemas.microsoft.com/office/powerpoint/2010/main" val="3231222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46" y="274638"/>
            <a:ext cx="7006754" cy="1143000"/>
          </a:xfrm>
        </p:spPr>
        <p:txBody>
          <a:bodyPr>
            <a:normAutofit fontScale="90000"/>
          </a:bodyPr>
          <a:lstStyle/>
          <a:p>
            <a:r>
              <a:rPr lang="en-US" b="1" dirty="0" smtClean="0">
                <a:latin typeface="Calibri"/>
                <a:cs typeface="Calibri"/>
              </a:rPr>
              <a:t>Activity 2:</a:t>
            </a:r>
            <a:br>
              <a:rPr lang="en-US" b="1" dirty="0" smtClean="0">
                <a:latin typeface="Calibri"/>
                <a:cs typeface="Calibri"/>
              </a:rPr>
            </a:br>
            <a:r>
              <a:rPr lang="en-US" b="1" dirty="0" smtClean="0">
                <a:latin typeface="Calibri"/>
                <a:cs typeface="Calibri"/>
              </a:rPr>
              <a:t>Examining District Priorities</a:t>
            </a:r>
            <a:endParaRPr lang="en-US" b="1" dirty="0">
              <a:latin typeface="Calibri"/>
              <a:cs typeface="Calibri"/>
            </a:endParaRPr>
          </a:p>
        </p:txBody>
      </p:sp>
      <p:sp>
        <p:nvSpPr>
          <p:cNvPr id="3" name="Content Placeholder 2"/>
          <p:cNvSpPr>
            <a:spLocks noGrp="1"/>
          </p:cNvSpPr>
          <p:nvPr>
            <p:ph idx="1"/>
          </p:nvPr>
        </p:nvSpPr>
        <p:spPr>
          <a:xfrm>
            <a:off x="1430038" y="1600200"/>
            <a:ext cx="7256761" cy="4525963"/>
          </a:xfrm>
        </p:spPr>
        <p:txBody>
          <a:bodyPr>
            <a:normAutofit fontScale="92500" lnSpcReduction="20000"/>
          </a:bodyPr>
          <a:lstStyle/>
          <a:p>
            <a:pPr>
              <a:lnSpc>
                <a:spcPct val="110000"/>
              </a:lnSpc>
            </a:pPr>
            <a:r>
              <a:rPr lang="en-US" dirty="0" smtClean="0">
                <a:latin typeface="Calibri"/>
                <a:cs typeface="Calibri"/>
              </a:rPr>
              <a:t>Review the priorities on the Tacoma Public Schools website: </a:t>
            </a:r>
            <a:r>
              <a:rPr lang="en-US" dirty="0" smtClean="0">
                <a:latin typeface="Calibri"/>
                <a:cs typeface="Calibri"/>
                <a:hlinkClick r:id="rId3"/>
              </a:rPr>
              <a:t>http</a:t>
            </a:r>
            <a:r>
              <a:rPr lang="en-US" dirty="0">
                <a:latin typeface="Calibri"/>
                <a:cs typeface="Calibri"/>
                <a:hlinkClick r:id="rId3"/>
              </a:rPr>
              <a:t>://www.tacoma.k12.wa.us/information/StrategicPlan/Documents/TPS-Measuring-the-Whole-Child.pdf</a:t>
            </a:r>
            <a:r>
              <a:rPr lang="en-US" dirty="0">
                <a:latin typeface="Calibri"/>
                <a:cs typeface="Calibri"/>
              </a:rPr>
              <a:t> </a:t>
            </a:r>
            <a:endParaRPr lang="en-US" dirty="0" smtClean="0">
              <a:latin typeface="Calibri"/>
              <a:cs typeface="Calibri"/>
            </a:endParaRPr>
          </a:p>
          <a:p>
            <a:pPr>
              <a:lnSpc>
                <a:spcPct val="110000"/>
              </a:lnSpc>
            </a:pPr>
            <a:r>
              <a:rPr lang="en-US" dirty="0" smtClean="0">
                <a:latin typeface="Calibri"/>
                <a:cs typeface="Calibri"/>
              </a:rPr>
              <a:t>Review the priorities on your district’s website.</a:t>
            </a:r>
          </a:p>
          <a:p>
            <a:pPr>
              <a:lnSpc>
                <a:spcPct val="110000"/>
              </a:lnSpc>
            </a:pPr>
            <a:r>
              <a:rPr lang="en-US" dirty="0" smtClean="0">
                <a:latin typeface="Calibri"/>
                <a:cs typeface="Calibri"/>
              </a:rPr>
              <a:t>What are the similarities and differences?</a:t>
            </a:r>
          </a:p>
          <a:p>
            <a:pPr lvl="1">
              <a:lnSpc>
                <a:spcPct val="110000"/>
              </a:lnSpc>
              <a:buFont typeface="Courier New"/>
              <a:buChar char="o"/>
            </a:pPr>
            <a:r>
              <a:rPr lang="en-US" dirty="0" smtClean="0">
                <a:latin typeface="Calibri"/>
                <a:cs typeface="Calibri"/>
              </a:rPr>
              <a:t>How are these priorities defined?</a:t>
            </a:r>
          </a:p>
          <a:p>
            <a:pPr lvl="1">
              <a:lnSpc>
                <a:spcPct val="110000"/>
              </a:lnSpc>
              <a:buFont typeface="Courier New"/>
              <a:buChar char="o"/>
            </a:pPr>
            <a:r>
              <a:rPr lang="en-US" dirty="0" smtClean="0">
                <a:latin typeface="Calibri"/>
                <a:cs typeface="Calibri"/>
              </a:rPr>
              <a:t>How are they measured and assessed?</a:t>
            </a:r>
          </a:p>
          <a:p>
            <a:pPr marL="1546225" lvl="5" indent="0">
              <a:lnSpc>
                <a:spcPct val="110000"/>
              </a:lnSpc>
              <a:buNone/>
            </a:pPr>
            <a:endParaRPr lang="en-US" dirty="0" smtClean="0">
              <a:latin typeface="Calibri"/>
              <a:cs typeface="Calibri"/>
            </a:endParaRPr>
          </a:p>
        </p:txBody>
      </p:sp>
    </p:spTree>
    <p:extLst>
      <p:ext uri="{BB962C8B-B14F-4D97-AF65-F5344CB8AC3E}">
        <p14:creationId xmlns:p14="http://schemas.microsoft.com/office/powerpoint/2010/main" val="2962848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046" y="274638"/>
            <a:ext cx="7016754" cy="1143000"/>
          </a:xfrm>
        </p:spPr>
        <p:txBody>
          <a:bodyPr/>
          <a:lstStyle/>
          <a:p>
            <a:r>
              <a:rPr lang="en-US" b="1" dirty="0" smtClean="0">
                <a:latin typeface="Calibri"/>
                <a:cs typeface="Calibri"/>
              </a:rPr>
              <a:t>Lessons From the Leader</a:t>
            </a:r>
            <a:endParaRPr lang="en-US" b="1" dirty="0">
              <a:latin typeface="Calibri"/>
              <a:cs typeface="Calibri"/>
            </a:endParaRPr>
          </a:p>
        </p:txBody>
      </p:sp>
      <p:sp>
        <p:nvSpPr>
          <p:cNvPr id="3" name="Content Placeholder 2"/>
          <p:cNvSpPr>
            <a:spLocks noGrp="1"/>
          </p:cNvSpPr>
          <p:nvPr>
            <p:ph idx="1"/>
          </p:nvPr>
        </p:nvSpPr>
        <p:spPr>
          <a:xfrm>
            <a:off x="1630538" y="1600200"/>
            <a:ext cx="7246761" cy="5067706"/>
          </a:xfrm>
        </p:spPr>
        <p:txBody>
          <a:bodyPr>
            <a:normAutofit lnSpcReduction="10000"/>
          </a:bodyPr>
          <a:lstStyle/>
          <a:p>
            <a:pPr marL="0" indent="0">
              <a:lnSpc>
                <a:spcPct val="110000"/>
              </a:lnSpc>
              <a:buNone/>
            </a:pPr>
            <a:r>
              <a:rPr lang="en-US" dirty="0" smtClean="0">
                <a:latin typeface="Calibri"/>
                <a:cs typeface="Calibri"/>
              </a:rPr>
              <a:t>Says Josh </a:t>
            </a:r>
            <a:r>
              <a:rPr lang="en-US" dirty="0">
                <a:latin typeface="Calibri"/>
                <a:cs typeface="Calibri"/>
              </a:rPr>
              <a:t>Garcia, </a:t>
            </a:r>
            <a:endParaRPr lang="en-US" dirty="0" smtClean="0">
              <a:latin typeface="Calibri"/>
              <a:cs typeface="Calibri"/>
            </a:endParaRPr>
          </a:p>
          <a:p>
            <a:pPr marL="0" indent="0">
              <a:lnSpc>
                <a:spcPct val="110000"/>
              </a:lnSpc>
              <a:buNone/>
            </a:pPr>
            <a:r>
              <a:rPr lang="en-US" dirty="0" smtClean="0">
                <a:latin typeface="Calibri"/>
                <a:cs typeface="Calibri"/>
              </a:rPr>
              <a:t>“</a:t>
            </a:r>
            <a:r>
              <a:rPr lang="en-US" dirty="0">
                <a:latin typeface="Calibri"/>
                <a:cs typeface="Calibri"/>
              </a:rPr>
              <a:t>When you have to redo the way you’ve been doing business to improve the results, that’s when the hard work begins, and it can be paralyzing for some people. But there are kids behind that data, and you have to keep saying that, making an action plan for </a:t>
            </a:r>
            <a:r>
              <a:rPr lang="en-US" dirty="0" smtClean="0">
                <a:latin typeface="Calibri"/>
                <a:cs typeface="Calibri"/>
              </a:rPr>
              <a:t>them.” </a:t>
            </a:r>
          </a:p>
          <a:p>
            <a:pPr marL="0" indent="0">
              <a:lnSpc>
                <a:spcPct val="110000"/>
              </a:lnSpc>
              <a:buNone/>
            </a:pPr>
            <a:r>
              <a:rPr lang="en-US" sz="1800" dirty="0" smtClean="0">
                <a:latin typeface="Calibri"/>
                <a:cs typeface="Calibri"/>
              </a:rPr>
              <a:t>Lessons </a:t>
            </a:r>
            <a:r>
              <a:rPr lang="en-US" sz="1800" dirty="0">
                <a:latin typeface="Calibri"/>
                <a:cs typeface="Calibri"/>
              </a:rPr>
              <a:t>from the Leader </a:t>
            </a:r>
            <a:r>
              <a:rPr lang="en-US" sz="1800" dirty="0" smtClean="0">
                <a:latin typeface="Calibri"/>
                <a:cs typeface="Calibri"/>
              </a:rPr>
              <a:t>(Gewirtz, </a:t>
            </a:r>
            <a:r>
              <a:rPr lang="en-US" sz="1800" dirty="0">
                <a:latin typeface="Calibri"/>
                <a:cs typeface="Calibri"/>
              </a:rPr>
              <a:t>2015. Retrieved from </a:t>
            </a:r>
            <a:r>
              <a:rPr lang="en-US" sz="1800" dirty="0">
                <a:latin typeface="Calibri"/>
                <a:cs typeface="Calibri"/>
                <a:hlinkClick r:id="rId3"/>
              </a:rPr>
              <a:t>http://leaders.edweek.org/profile/josh-garcia-whole-child-accountability-tacoma-washington</a:t>
            </a:r>
            <a:r>
              <a:rPr lang="en-US" sz="1800" dirty="0" smtClean="0">
                <a:latin typeface="Calibri"/>
                <a:cs typeface="Calibri"/>
                <a:hlinkClick r:id="rId3"/>
              </a:rPr>
              <a:t>/</a:t>
            </a:r>
            <a:r>
              <a:rPr lang="en-US" sz="1800" dirty="0" smtClean="0">
                <a:latin typeface="Calibri"/>
                <a:cs typeface="Calibri"/>
              </a:rPr>
              <a:t> ) </a:t>
            </a:r>
            <a:endParaRPr lang="en-US" sz="1800" dirty="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2396164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530" y="2130425"/>
            <a:ext cx="7199108" cy="2732634"/>
          </a:xfrm>
        </p:spPr>
        <p:txBody>
          <a:bodyPr>
            <a:normAutofit/>
          </a:bodyPr>
          <a:lstStyle/>
          <a:p>
            <a:r>
              <a:rPr lang="en-US" b="1" dirty="0" smtClean="0">
                <a:solidFill>
                  <a:srgbClr val="0061AF"/>
                </a:solidFill>
                <a:latin typeface="Calibri"/>
                <a:cs typeface="Calibri"/>
              </a:rPr>
              <a:t>Including Students With Disabilities in District Policies</a:t>
            </a:r>
            <a:endParaRPr lang="en-US" b="1" dirty="0">
              <a:solidFill>
                <a:srgbClr val="0061AF"/>
              </a:solidFill>
              <a:latin typeface="Calibri"/>
              <a:cs typeface="Calibri"/>
            </a:endParaRPr>
          </a:p>
        </p:txBody>
      </p:sp>
      <p:sp>
        <p:nvSpPr>
          <p:cNvPr id="4" name="Rectangle 3"/>
          <p:cNvSpPr/>
          <p:nvPr/>
        </p:nvSpPr>
        <p:spPr>
          <a:xfrm>
            <a:off x="1589530" y="200817"/>
            <a:ext cx="7199108" cy="128686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61AF"/>
              </a:solidFill>
              <a:latin typeface="+mj-lt"/>
            </a:endParaRPr>
          </a:p>
        </p:txBody>
      </p:sp>
    </p:spTree>
    <p:extLst>
      <p:ext uri="{BB962C8B-B14F-4D97-AF65-F5344CB8AC3E}">
        <p14:creationId xmlns:p14="http://schemas.microsoft.com/office/powerpoint/2010/main" val="3519626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046" y="274638"/>
            <a:ext cx="6986754" cy="1143000"/>
          </a:xfrm>
        </p:spPr>
        <p:txBody>
          <a:bodyPr>
            <a:normAutofit fontScale="90000"/>
          </a:bodyPr>
          <a:lstStyle/>
          <a:p>
            <a:r>
              <a:rPr lang="en-US" sz="4400" b="1" dirty="0" smtClean="0">
                <a:latin typeface="Calibri"/>
                <a:cs typeface="Calibri"/>
              </a:rPr>
              <a:t>Building Strong School </a:t>
            </a:r>
            <a:br>
              <a:rPr lang="en-US" sz="4400" b="1" dirty="0" smtClean="0">
                <a:latin typeface="Calibri"/>
                <a:cs typeface="Calibri"/>
              </a:rPr>
            </a:br>
            <a:r>
              <a:rPr lang="en-US" sz="4400" b="1" dirty="0" smtClean="0">
                <a:latin typeface="Calibri"/>
                <a:cs typeface="Calibri"/>
              </a:rPr>
              <a:t>&amp; District Relationships</a:t>
            </a:r>
            <a:endParaRPr lang="en-US" sz="4400" b="1" dirty="0">
              <a:latin typeface="Calibri"/>
              <a:cs typeface="Calibri"/>
            </a:endParaRPr>
          </a:p>
        </p:txBody>
      </p:sp>
      <p:sp>
        <p:nvSpPr>
          <p:cNvPr id="3" name="Content Placeholder 2"/>
          <p:cNvSpPr>
            <a:spLocks noGrp="1"/>
          </p:cNvSpPr>
          <p:nvPr>
            <p:ph idx="1"/>
          </p:nvPr>
        </p:nvSpPr>
        <p:spPr>
          <a:xfrm>
            <a:off x="1440038" y="1600200"/>
            <a:ext cx="7246761" cy="4984148"/>
          </a:xfrm>
        </p:spPr>
        <p:txBody>
          <a:bodyPr>
            <a:normAutofit fontScale="92500" lnSpcReduction="10000"/>
          </a:bodyPr>
          <a:lstStyle/>
          <a:p>
            <a:pPr marL="0" indent="0">
              <a:lnSpc>
                <a:spcPct val="110000"/>
              </a:lnSpc>
              <a:buNone/>
            </a:pPr>
            <a:r>
              <a:rPr lang="en-US" dirty="0" smtClean="0">
                <a:latin typeface="Calibri"/>
                <a:cs typeface="Calibri"/>
              </a:rPr>
              <a:t>Can help link inclusive school and district priorities by </a:t>
            </a:r>
          </a:p>
          <a:p>
            <a:pPr>
              <a:lnSpc>
                <a:spcPct val="110000"/>
              </a:lnSpc>
            </a:pPr>
            <a:r>
              <a:rPr lang="en-US" dirty="0">
                <a:latin typeface="Calibri"/>
                <a:cs typeface="Calibri"/>
              </a:rPr>
              <a:t>f</a:t>
            </a:r>
            <a:r>
              <a:rPr lang="en-US" dirty="0" smtClean="0">
                <a:latin typeface="Calibri"/>
                <a:cs typeface="Calibri"/>
              </a:rPr>
              <a:t>ostering the integration of various policies,</a:t>
            </a:r>
          </a:p>
          <a:p>
            <a:pPr>
              <a:lnSpc>
                <a:spcPct val="110000"/>
              </a:lnSpc>
            </a:pPr>
            <a:r>
              <a:rPr lang="en-US" dirty="0">
                <a:latin typeface="Calibri"/>
                <a:cs typeface="Calibri"/>
              </a:rPr>
              <a:t>e</a:t>
            </a:r>
            <a:r>
              <a:rPr lang="en-US" dirty="0" smtClean="0">
                <a:latin typeface="Calibri"/>
                <a:cs typeface="Calibri"/>
              </a:rPr>
              <a:t>ncouraging open communication,</a:t>
            </a:r>
          </a:p>
          <a:p>
            <a:pPr>
              <a:lnSpc>
                <a:spcPct val="110000"/>
              </a:lnSpc>
            </a:pPr>
            <a:r>
              <a:rPr lang="en-US" dirty="0">
                <a:latin typeface="Calibri"/>
                <a:cs typeface="Calibri"/>
              </a:rPr>
              <a:t>f</a:t>
            </a:r>
            <a:r>
              <a:rPr lang="en-US" dirty="0" smtClean="0">
                <a:latin typeface="Calibri"/>
                <a:cs typeface="Calibri"/>
              </a:rPr>
              <a:t>acilitating successful transitions, and </a:t>
            </a:r>
          </a:p>
          <a:p>
            <a:pPr>
              <a:lnSpc>
                <a:spcPct val="110000"/>
              </a:lnSpc>
            </a:pPr>
            <a:r>
              <a:rPr lang="en-US" dirty="0">
                <a:latin typeface="Calibri"/>
                <a:cs typeface="Calibri"/>
              </a:rPr>
              <a:t>s</a:t>
            </a:r>
            <a:r>
              <a:rPr lang="en-US" dirty="0" smtClean="0">
                <a:latin typeface="Calibri"/>
                <a:cs typeface="Calibri"/>
              </a:rPr>
              <a:t>upporting a coordinated education for all learners.</a:t>
            </a:r>
          </a:p>
          <a:p>
            <a:pPr marL="0" indent="0" algn="ctr">
              <a:lnSpc>
                <a:spcPct val="110000"/>
              </a:lnSpc>
              <a:buNone/>
            </a:pPr>
            <a:r>
              <a:rPr lang="en-US" u="sng" dirty="0">
                <a:latin typeface="Calibri"/>
                <a:cs typeface="Calibri"/>
                <a:hlinkClick r:id="rId3"/>
              </a:rPr>
              <a:t>https://www.youtube.com/watch?v=eH2DUYi6ywM</a:t>
            </a:r>
            <a:r>
              <a:rPr lang="en-US" u="sng" dirty="0">
                <a:latin typeface="Calibri"/>
                <a:cs typeface="Calibri"/>
              </a:rPr>
              <a:t> </a:t>
            </a:r>
          </a:p>
          <a:p>
            <a:endParaRPr lang="en-US" dirty="0" smtClean="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3328579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46" y="274638"/>
            <a:ext cx="6996754" cy="1143000"/>
          </a:xfrm>
        </p:spPr>
        <p:txBody>
          <a:bodyPr>
            <a:normAutofit fontScale="90000"/>
          </a:bodyPr>
          <a:lstStyle/>
          <a:p>
            <a:r>
              <a:rPr lang="en-US" sz="4000" b="1" dirty="0" smtClean="0">
                <a:latin typeface="Calibri"/>
                <a:cs typeface="Calibri"/>
              </a:rPr>
              <a:t>Working With Special Education Administrators</a:t>
            </a:r>
            <a:endParaRPr lang="en-US" sz="4000" b="1" dirty="0">
              <a:latin typeface="Calibri"/>
              <a:cs typeface="Calibri"/>
            </a:endParaRPr>
          </a:p>
        </p:txBody>
      </p:sp>
      <p:sp>
        <p:nvSpPr>
          <p:cNvPr id="3" name="Content Placeholder 2"/>
          <p:cNvSpPr>
            <a:spLocks noGrp="1"/>
          </p:cNvSpPr>
          <p:nvPr>
            <p:ph idx="1"/>
          </p:nvPr>
        </p:nvSpPr>
        <p:spPr>
          <a:xfrm>
            <a:off x="1450040" y="1600200"/>
            <a:ext cx="7236760" cy="5257800"/>
          </a:xfrm>
        </p:spPr>
        <p:txBody>
          <a:bodyPr>
            <a:normAutofit fontScale="92500"/>
          </a:bodyPr>
          <a:lstStyle/>
          <a:p>
            <a:pPr>
              <a:lnSpc>
                <a:spcPct val="120000"/>
              </a:lnSpc>
            </a:pPr>
            <a:r>
              <a:rPr lang="en-US" sz="2300" dirty="0">
                <a:latin typeface="Calibri"/>
                <a:cs typeface="Calibri"/>
              </a:rPr>
              <a:t>The role of </a:t>
            </a:r>
            <a:r>
              <a:rPr lang="en-US" sz="2300" dirty="0" smtClean="0">
                <a:latin typeface="Calibri"/>
                <a:cs typeface="Calibri"/>
              </a:rPr>
              <a:t>local </a:t>
            </a:r>
            <a:r>
              <a:rPr lang="en-US" sz="2300" dirty="0">
                <a:latin typeface="Calibri"/>
                <a:cs typeface="Calibri"/>
              </a:rPr>
              <a:t>s</a:t>
            </a:r>
            <a:r>
              <a:rPr lang="en-US" sz="2300" dirty="0" smtClean="0">
                <a:latin typeface="Calibri"/>
                <a:cs typeface="Calibri"/>
              </a:rPr>
              <a:t>pecial </a:t>
            </a:r>
            <a:r>
              <a:rPr lang="en-US" sz="2300" dirty="0">
                <a:latin typeface="Calibri"/>
                <a:cs typeface="Calibri"/>
              </a:rPr>
              <a:t>e</a:t>
            </a:r>
            <a:r>
              <a:rPr lang="en-US" sz="2300" dirty="0" smtClean="0">
                <a:latin typeface="Calibri"/>
                <a:cs typeface="Calibri"/>
              </a:rPr>
              <a:t>ducation </a:t>
            </a:r>
            <a:r>
              <a:rPr lang="en-US" sz="2300" dirty="0">
                <a:latin typeface="Calibri"/>
                <a:cs typeface="Calibri"/>
              </a:rPr>
              <a:t>a</a:t>
            </a:r>
            <a:r>
              <a:rPr lang="en-US" sz="2300" dirty="0" smtClean="0">
                <a:latin typeface="Calibri"/>
                <a:cs typeface="Calibri"/>
              </a:rPr>
              <a:t>dministrators </a:t>
            </a:r>
            <a:r>
              <a:rPr lang="en-US" sz="2300" dirty="0">
                <a:latin typeface="Calibri"/>
                <a:cs typeface="Calibri"/>
              </a:rPr>
              <a:t>(LSEAs) is evolving along with the changing responsibilities of all district leaders in learning-focused school systems. </a:t>
            </a:r>
            <a:endParaRPr lang="en-US" sz="2300" dirty="0" smtClean="0">
              <a:latin typeface="Calibri"/>
              <a:cs typeface="Calibri"/>
            </a:endParaRPr>
          </a:p>
          <a:p>
            <a:pPr marL="0" indent="0">
              <a:lnSpc>
                <a:spcPct val="120000"/>
              </a:lnSpc>
              <a:buNone/>
            </a:pPr>
            <a:r>
              <a:rPr lang="en-US" sz="2300" dirty="0" smtClean="0">
                <a:latin typeface="Calibri"/>
                <a:cs typeface="Calibri"/>
              </a:rPr>
              <a:t>(</a:t>
            </a:r>
            <a:r>
              <a:rPr lang="en-US" sz="2300" dirty="0">
                <a:latin typeface="Calibri"/>
                <a:cs typeface="Calibri"/>
              </a:rPr>
              <a:t>Honig, Copland, Rainey, Lorton, &amp; Newton, </a:t>
            </a:r>
            <a:r>
              <a:rPr lang="en-US" sz="2300" dirty="0" smtClean="0">
                <a:latin typeface="Calibri"/>
                <a:cs typeface="Calibri"/>
              </a:rPr>
              <a:t>2010)  </a:t>
            </a:r>
            <a:endParaRPr lang="en-US" sz="2300" dirty="0">
              <a:latin typeface="Calibri"/>
              <a:cs typeface="Calibri"/>
            </a:endParaRPr>
          </a:p>
          <a:p>
            <a:pPr>
              <a:lnSpc>
                <a:spcPct val="120000"/>
              </a:lnSpc>
            </a:pPr>
            <a:r>
              <a:rPr lang="en-US" sz="2300" dirty="0" smtClean="0">
                <a:latin typeface="Calibri"/>
                <a:cs typeface="Calibri"/>
              </a:rPr>
              <a:t>LSEAs </a:t>
            </a:r>
            <a:r>
              <a:rPr lang="en-US" sz="2300" dirty="0">
                <a:latin typeface="Calibri"/>
                <a:cs typeface="Calibri"/>
              </a:rPr>
              <a:t>now exert even stronger influence on the quality of </a:t>
            </a:r>
            <a:r>
              <a:rPr lang="en-US" sz="2300" dirty="0" smtClean="0">
                <a:latin typeface="Calibri"/>
                <a:cs typeface="Calibri"/>
              </a:rPr>
              <a:t>instruction </a:t>
            </a:r>
            <a:r>
              <a:rPr lang="en-US" sz="2300" dirty="0">
                <a:latin typeface="Calibri"/>
                <a:cs typeface="Calibri"/>
              </a:rPr>
              <a:t>and assist in creating supportive learning environments for all students.  </a:t>
            </a:r>
          </a:p>
          <a:p>
            <a:pPr>
              <a:lnSpc>
                <a:spcPct val="120000"/>
              </a:lnSpc>
            </a:pPr>
            <a:r>
              <a:rPr lang="en-US" sz="2300" dirty="0" smtClean="0">
                <a:latin typeface="Calibri"/>
                <a:cs typeface="Calibri"/>
              </a:rPr>
              <a:t>Support </a:t>
            </a:r>
            <a:r>
              <a:rPr lang="en-US" sz="2300" dirty="0">
                <a:latin typeface="Calibri"/>
                <a:cs typeface="Calibri"/>
              </a:rPr>
              <a:t>from LSEAs is increasingly important as principals assume responsibility for ensuring the use of </a:t>
            </a:r>
            <a:r>
              <a:rPr lang="en-US" sz="2300" dirty="0" smtClean="0">
                <a:latin typeface="Calibri"/>
                <a:cs typeface="Calibri"/>
              </a:rPr>
              <a:t>evidence-based practices (EBPs) </a:t>
            </a:r>
            <a:r>
              <a:rPr lang="en-US" sz="2300" dirty="0">
                <a:latin typeface="Calibri"/>
                <a:cs typeface="Calibri"/>
              </a:rPr>
              <a:t>and evaluating the performance of special education </a:t>
            </a:r>
            <a:r>
              <a:rPr lang="en-US" sz="2300" dirty="0" smtClean="0">
                <a:latin typeface="Calibri"/>
                <a:cs typeface="Calibri"/>
              </a:rPr>
              <a:t>teachers.</a:t>
            </a:r>
          </a:p>
          <a:p>
            <a:pPr marL="0" indent="0">
              <a:lnSpc>
                <a:spcPct val="120000"/>
              </a:lnSpc>
              <a:buNone/>
            </a:pPr>
            <a:r>
              <a:rPr lang="en-US" sz="2300" dirty="0" smtClean="0">
                <a:latin typeface="Calibri"/>
                <a:cs typeface="Calibri"/>
              </a:rPr>
              <a:t>(</a:t>
            </a:r>
            <a:r>
              <a:rPr lang="en-US" sz="2300" dirty="0">
                <a:latin typeface="Calibri"/>
                <a:cs typeface="Calibri"/>
              </a:rPr>
              <a:t>Billingsley, McLeskey</a:t>
            </a:r>
            <a:r>
              <a:rPr lang="en-US" sz="1900" dirty="0">
                <a:latin typeface="Calibri"/>
                <a:cs typeface="Calibri"/>
              </a:rPr>
              <a:t>, &amp; Crockett, 2014; </a:t>
            </a:r>
            <a:r>
              <a:rPr lang="en-US" sz="1900" dirty="0" smtClean="0">
                <a:latin typeface="Calibri"/>
                <a:cs typeface="Calibri"/>
              </a:rPr>
              <a:t>Boscardin </a:t>
            </a:r>
            <a:r>
              <a:rPr lang="en-US" sz="1900" dirty="0">
                <a:latin typeface="Calibri"/>
                <a:cs typeface="Calibri"/>
              </a:rPr>
              <a:t>&amp; Lashley, 2012)</a:t>
            </a:r>
            <a:r>
              <a:rPr lang="en-US" dirty="0">
                <a:latin typeface="Calibri"/>
                <a:cs typeface="Calibri"/>
              </a:rPr>
              <a:t>. </a:t>
            </a:r>
          </a:p>
          <a:p>
            <a:endParaRPr lang="en-US" dirty="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1167759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0046" y="274638"/>
            <a:ext cx="6986754" cy="1143000"/>
          </a:xfrm>
        </p:spPr>
        <p:txBody>
          <a:bodyPr>
            <a:noAutofit/>
          </a:bodyPr>
          <a:lstStyle/>
          <a:p>
            <a:r>
              <a:rPr lang="en-US" sz="3600" b="1" dirty="0" smtClean="0">
                <a:latin typeface="Calibri"/>
                <a:cs typeface="Calibri"/>
              </a:rPr>
              <a:t>Leadership for </a:t>
            </a:r>
            <a:br>
              <a:rPr lang="en-US" sz="3600" b="1" dirty="0" smtClean="0">
                <a:latin typeface="Calibri"/>
                <a:cs typeface="Calibri"/>
              </a:rPr>
            </a:br>
            <a:r>
              <a:rPr lang="en-US" sz="3600" b="1" dirty="0" smtClean="0">
                <a:latin typeface="Calibri"/>
                <a:cs typeface="Calibri"/>
              </a:rPr>
              <a:t>Results-Driven Accountability</a:t>
            </a:r>
            <a:endParaRPr lang="en-US" sz="3600" b="1" dirty="0">
              <a:latin typeface="Calibri"/>
              <a:cs typeface="Calibri"/>
            </a:endParaRPr>
          </a:p>
        </p:txBody>
      </p:sp>
      <p:pic>
        <p:nvPicPr>
          <p:cNvPr id="4098" name="Picture 2" descr="http://financialsocialmedia.com/wp-content/uploads/2013/03/compli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0020" y="2950215"/>
            <a:ext cx="2167073" cy="174012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1700046" y="5113430"/>
            <a:ext cx="2423687" cy="830997"/>
          </a:xfrm>
          <a:prstGeom prst="rect">
            <a:avLst/>
          </a:prstGeom>
          <a:noFill/>
        </p:spPr>
        <p:txBody>
          <a:bodyPr wrap="square" rtlCol="0">
            <a:spAutoFit/>
          </a:bodyPr>
          <a:lstStyle/>
          <a:p>
            <a:pPr algn="ctr"/>
            <a:r>
              <a:rPr lang="en-US" sz="2400" b="1" dirty="0" smtClean="0">
                <a:latin typeface="Calibri"/>
                <a:cs typeface="Calibri"/>
              </a:rPr>
              <a:t>Compliance with IDEA</a:t>
            </a:r>
            <a:endParaRPr lang="en-US" sz="2400" b="1" dirty="0">
              <a:latin typeface="Calibri"/>
              <a:cs typeface="Calibri"/>
            </a:endParaRPr>
          </a:p>
        </p:txBody>
      </p:sp>
      <p:pic>
        <p:nvPicPr>
          <p:cNvPr id="4100" name="Picture 4" descr="http://aibworld.net/wp-content/uploads/2014/03/Academic-Achievement.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89772" y="2539166"/>
            <a:ext cx="2497028" cy="2562225"/>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4986797" y="5113430"/>
            <a:ext cx="4116650" cy="1200328"/>
          </a:xfrm>
          <a:prstGeom prst="rect">
            <a:avLst/>
          </a:prstGeom>
          <a:noFill/>
        </p:spPr>
        <p:txBody>
          <a:bodyPr wrap="square" rtlCol="0">
            <a:spAutoFit/>
          </a:bodyPr>
          <a:lstStyle/>
          <a:p>
            <a:pPr algn="ctr"/>
            <a:r>
              <a:rPr lang="en-US" sz="2400" b="1" dirty="0" smtClean="0">
                <a:solidFill>
                  <a:srgbClr val="0061AF"/>
                </a:solidFill>
                <a:latin typeface="Calibri"/>
                <a:cs typeface="Calibri"/>
              </a:rPr>
              <a:t>Meaningful Academic &amp; Life Outcomes for Students with Disabilities</a:t>
            </a:r>
            <a:endParaRPr lang="en-US" sz="2400" b="1" dirty="0">
              <a:solidFill>
                <a:srgbClr val="0061AF"/>
              </a:solidFill>
              <a:latin typeface="Calibri"/>
              <a:cs typeface="Calibri"/>
            </a:endParaRPr>
          </a:p>
        </p:txBody>
      </p:sp>
      <p:cxnSp>
        <p:nvCxnSpPr>
          <p:cNvPr id="6" name="Straight Arrow Connector 5"/>
          <p:cNvCxnSpPr>
            <a:stCxn id="4098" idx="3"/>
          </p:cNvCxnSpPr>
          <p:nvPr/>
        </p:nvCxnSpPr>
        <p:spPr>
          <a:xfrm flipV="1">
            <a:off x="3947093" y="3795715"/>
            <a:ext cx="2070948" cy="24564"/>
          </a:xfrm>
          <a:prstGeom prst="straightConnector1">
            <a:avLst/>
          </a:prstGeom>
          <a:ln w="1270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6350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46" y="274638"/>
            <a:ext cx="6996754" cy="1143000"/>
          </a:xfrm>
        </p:spPr>
        <p:txBody>
          <a:bodyPr>
            <a:normAutofit/>
          </a:bodyPr>
          <a:lstStyle/>
          <a:p>
            <a:r>
              <a:rPr lang="en-US" sz="4900" b="1" dirty="0" smtClean="0">
                <a:latin typeface="Calibri"/>
                <a:cs typeface="Calibri"/>
              </a:rPr>
              <a:t>Key Points</a:t>
            </a:r>
            <a:endParaRPr lang="en-US" sz="4900" b="1" dirty="0">
              <a:latin typeface="Calibri"/>
              <a:cs typeface="Calibri"/>
            </a:endParaRPr>
          </a:p>
        </p:txBody>
      </p:sp>
      <p:sp>
        <p:nvSpPr>
          <p:cNvPr id="3" name="Content Placeholder 2"/>
          <p:cNvSpPr>
            <a:spLocks noGrp="1"/>
          </p:cNvSpPr>
          <p:nvPr>
            <p:ph idx="1"/>
          </p:nvPr>
        </p:nvSpPr>
        <p:spPr>
          <a:xfrm>
            <a:off x="1450040" y="1676400"/>
            <a:ext cx="7312960" cy="4525963"/>
          </a:xfrm>
        </p:spPr>
        <p:txBody>
          <a:bodyPr>
            <a:normAutofit fontScale="92500" lnSpcReduction="10000"/>
          </a:bodyPr>
          <a:lstStyle/>
          <a:p>
            <a:pPr marL="0" indent="0">
              <a:spcBef>
                <a:spcPts val="0"/>
              </a:spcBef>
              <a:buClrTx/>
              <a:buSzTx/>
              <a:buNone/>
              <a:defRPr/>
            </a:pPr>
            <a:r>
              <a:rPr lang="en-US" dirty="0" smtClean="0">
                <a:latin typeface="Calibri"/>
                <a:cs typeface="Calibri"/>
              </a:rPr>
              <a:t>Principals and LSEAs can partner by</a:t>
            </a:r>
          </a:p>
          <a:p>
            <a:pPr lvl="0"/>
            <a:r>
              <a:rPr lang="en-US" dirty="0">
                <a:latin typeface="Calibri"/>
                <a:cs typeface="Calibri"/>
              </a:rPr>
              <a:t>building a shared vision and </a:t>
            </a:r>
            <a:r>
              <a:rPr lang="en-US" dirty="0" smtClean="0">
                <a:latin typeface="Calibri"/>
                <a:cs typeface="Calibri"/>
              </a:rPr>
              <a:t>commitment </a:t>
            </a:r>
            <a:r>
              <a:rPr lang="en-US" dirty="0">
                <a:latin typeface="Calibri"/>
                <a:cs typeface="Calibri"/>
              </a:rPr>
              <a:t>to inclusive schools, </a:t>
            </a:r>
          </a:p>
          <a:p>
            <a:pPr lvl="0"/>
            <a:r>
              <a:rPr lang="en-US" dirty="0">
                <a:latin typeface="Calibri"/>
                <a:cs typeface="Calibri"/>
              </a:rPr>
              <a:t>building a professional community that shares responsibility for improving learning of all students, </a:t>
            </a:r>
          </a:p>
          <a:p>
            <a:pPr lvl="0"/>
            <a:r>
              <a:rPr lang="en-US" dirty="0">
                <a:latin typeface="Calibri"/>
                <a:cs typeface="Calibri"/>
              </a:rPr>
              <a:t>r</a:t>
            </a:r>
            <a:r>
              <a:rPr lang="en-US" dirty="0" smtClean="0">
                <a:latin typeface="Calibri"/>
                <a:cs typeface="Calibri"/>
              </a:rPr>
              <a:t>e-designing schools for </a:t>
            </a:r>
            <a:r>
              <a:rPr lang="en-US" dirty="0">
                <a:latin typeface="Calibri"/>
                <a:cs typeface="Calibri"/>
              </a:rPr>
              <a:t>inclusive education, </a:t>
            </a:r>
            <a:r>
              <a:rPr lang="en-US" dirty="0" smtClean="0">
                <a:latin typeface="Calibri"/>
                <a:cs typeface="Calibri"/>
              </a:rPr>
              <a:t>and</a:t>
            </a:r>
          </a:p>
          <a:p>
            <a:pPr lvl="0"/>
            <a:r>
              <a:rPr lang="en-US" dirty="0" smtClean="0">
                <a:latin typeface="Calibri"/>
                <a:cs typeface="Calibri"/>
              </a:rPr>
              <a:t>engaging others in shared leadership. </a:t>
            </a:r>
          </a:p>
          <a:p>
            <a:endParaRPr lang="en-US" dirty="0">
              <a:latin typeface="Calibri"/>
              <a:cs typeface="Calibri"/>
            </a:endParaRPr>
          </a:p>
          <a:p>
            <a:pPr marL="0" indent="0">
              <a:buNone/>
            </a:pPr>
            <a:endParaRPr lang="en-US" dirty="0" smtClean="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3218127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46" y="274638"/>
            <a:ext cx="7006754" cy="1267152"/>
          </a:xfrm>
        </p:spPr>
        <p:txBody>
          <a:bodyPr>
            <a:normAutofit fontScale="90000"/>
          </a:bodyPr>
          <a:lstStyle/>
          <a:p>
            <a:r>
              <a:rPr lang="en-US" b="1" dirty="0" smtClean="0">
                <a:solidFill>
                  <a:srgbClr val="0061AF"/>
                </a:solidFill>
                <a:latin typeface="Calibri"/>
                <a:cs typeface="Calibri"/>
              </a:rPr>
              <a:t>Activity 3:</a:t>
            </a:r>
            <a:br>
              <a:rPr lang="en-US" b="1" dirty="0" smtClean="0">
                <a:solidFill>
                  <a:srgbClr val="0061AF"/>
                </a:solidFill>
                <a:latin typeface="Calibri"/>
                <a:cs typeface="Calibri"/>
              </a:rPr>
            </a:br>
            <a:r>
              <a:rPr lang="en-US" b="1" dirty="0" smtClean="0">
                <a:solidFill>
                  <a:srgbClr val="0061AF"/>
                </a:solidFill>
                <a:latin typeface="Calibri"/>
                <a:cs typeface="Calibri"/>
              </a:rPr>
              <a:t>Monitoring Progress</a:t>
            </a:r>
            <a:endParaRPr lang="en-US" b="1" dirty="0">
              <a:solidFill>
                <a:srgbClr val="0061AF"/>
              </a:solidFill>
              <a:latin typeface="Calibri"/>
              <a:cs typeface="Calibri"/>
            </a:endParaRPr>
          </a:p>
        </p:txBody>
      </p:sp>
      <p:sp>
        <p:nvSpPr>
          <p:cNvPr id="3" name="Content Placeholder 2"/>
          <p:cNvSpPr>
            <a:spLocks noGrp="1"/>
          </p:cNvSpPr>
          <p:nvPr>
            <p:ph idx="1"/>
          </p:nvPr>
        </p:nvSpPr>
        <p:spPr>
          <a:xfrm>
            <a:off x="1450040" y="1600200"/>
            <a:ext cx="7236760" cy="5017572"/>
          </a:xfrm>
        </p:spPr>
        <p:txBody>
          <a:bodyPr>
            <a:noAutofit/>
          </a:bodyPr>
          <a:lstStyle/>
          <a:p>
            <a:pPr marL="0" indent="0">
              <a:lnSpc>
                <a:spcPct val="120000"/>
              </a:lnSpc>
              <a:buNone/>
            </a:pPr>
            <a:r>
              <a:rPr lang="en-US" sz="2000" b="1" dirty="0" smtClean="0">
                <a:solidFill>
                  <a:srgbClr val="0061AF"/>
                </a:solidFill>
                <a:latin typeface="Calibri"/>
                <a:cs typeface="Calibri"/>
              </a:rPr>
              <a:t>Dateline Tacoma, WA</a:t>
            </a:r>
          </a:p>
          <a:p>
            <a:pPr>
              <a:lnSpc>
                <a:spcPct val="120000"/>
              </a:lnSpc>
            </a:pPr>
            <a:r>
              <a:rPr lang="en-US" sz="2000" dirty="0" smtClean="0">
                <a:solidFill>
                  <a:srgbClr val="0061AF"/>
                </a:solidFill>
                <a:latin typeface="Calibri"/>
                <a:cs typeface="Calibri"/>
              </a:rPr>
              <a:t>Tacoma’s Department of Student Services works closely with the Urban Collaborative and district schools to improve outcomes for students with disabilities.</a:t>
            </a:r>
          </a:p>
          <a:p>
            <a:pPr>
              <a:lnSpc>
                <a:spcPct val="120000"/>
              </a:lnSpc>
            </a:pPr>
            <a:r>
              <a:rPr lang="en-US" sz="2000" dirty="0" smtClean="0">
                <a:solidFill>
                  <a:srgbClr val="0061AF"/>
                </a:solidFill>
                <a:latin typeface="Calibri"/>
                <a:cs typeface="Calibri"/>
              </a:rPr>
              <a:t>The district publishes quarterly data of progress on its website.</a:t>
            </a:r>
          </a:p>
          <a:p>
            <a:pPr>
              <a:lnSpc>
                <a:spcPct val="120000"/>
              </a:lnSpc>
            </a:pPr>
            <a:r>
              <a:rPr lang="en-US" sz="2000" dirty="0" smtClean="0">
                <a:solidFill>
                  <a:srgbClr val="0061AF"/>
                </a:solidFill>
                <a:latin typeface="Calibri"/>
                <a:cs typeface="Calibri"/>
              </a:rPr>
              <a:t>Review recent reports to consider how the </a:t>
            </a:r>
            <a:r>
              <a:rPr lang="en-US" sz="2000" i="1" dirty="0" smtClean="0">
                <a:solidFill>
                  <a:srgbClr val="0061AF"/>
                </a:solidFill>
                <a:latin typeface="Calibri"/>
                <a:cs typeface="Calibri"/>
              </a:rPr>
              <a:t>Urban Collaborative’s Recommendations</a:t>
            </a:r>
            <a:r>
              <a:rPr lang="en-US" sz="2000" dirty="0" smtClean="0">
                <a:solidFill>
                  <a:srgbClr val="0061AF"/>
                </a:solidFill>
                <a:latin typeface="Calibri"/>
                <a:cs typeface="Calibri"/>
              </a:rPr>
              <a:t> to improve outcomes for students with disabilities align </a:t>
            </a:r>
            <a:r>
              <a:rPr lang="en-US" sz="2000" dirty="0">
                <a:solidFill>
                  <a:srgbClr val="0061AF"/>
                </a:solidFill>
                <a:latin typeface="Calibri"/>
                <a:cs typeface="Calibri"/>
              </a:rPr>
              <a:t>with </a:t>
            </a:r>
            <a:r>
              <a:rPr lang="en-US" sz="2000" dirty="0" smtClean="0">
                <a:solidFill>
                  <a:srgbClr val="0061AF"/>
                </a:solidFill>
                <a:latin typeface="Calibri"/>
                <a:cs typeface="Calibri"/>
              </a:rPr>
              <a:t>priorities in the </a:t>
            </a:r>
            <a:r>
              <a:rPr lang="en-US" sz="2000" dirty="0">
                <a:solidFill>
                  <a:srgbClr val="0061AF"/>
                </a:solidFill>
                <a:latin typeface="Calibri"/>
                <a:cs typeface="Calibri"/>
              </a:rPr>
              <a:t>district’s strategic </a:t>
            </a:r>
            <a:r>
              <a:rPr lang="en-US" sz="2000" dirty="0" smtClean="0">
                <a:solidFill>
                  <a:srgbClr val="0061AF"/>
                </a:solidFill>
                <a:latin typeface="Calibri"/>
                <a:cs typeface="Calibri"/>
              </a:rPr>
              <a:t>plan.</a:t>
            </a:r>
          </a:p>
          <a:p>
            <a:pPr marL="0" indent="0">
              <a:lnSpc>
                <a:spcPct val="120000"/>
              </a:lnSpc>
              <a:buNone/>
            </a:pPr>
            <a:r>
              <a:rPr lang="en-US" sz="2000" dirty="0">
                <a:solidFill>
                  <a:srgbClr val="0061AF"/>
                </a:solidFill>
                <a:latin typeface="Calibri"/>
                <a:cs typeface="Calibri"/>
                <a:hlinkClick r:id="rId3"/>
              </a:rPr>
              <a:t>http://www.tacoma.k12.wa.us/information/departments/ss/se/Pages/</a:t>
            </a:r>
            <a:r>
              <a:rPr lang="en-US" sz="2000" dirty="0" smtClean="0">
                <a:solidFill>
                  <a:srgbClr val="0061AF"/>
                </a:solidFill>
                <a:latin typeface="Calibri"/>
                <a:cs typeface="Calibri"/>
                <a:hlinkClick r:id="rId3"/>
              </a:rPr>
              <a:t>Urban_Collaborative.aspx</a:t>
            </a:r>
            <a:r>
              <a:rPr lang="en-US" sz="2000" dirty="0" smtClean="0">
                <a:solidFill>
                  <a:srgbClr val="0061AF"/>
                </a:solidFill>
                <a:latin typeface="Calibri"/>
                <a:cs typeface="Calibri"/>
              </a:rPr>
              <a:t> </a:t>
            </a:r>
            <a:endParaRPr lang="en-US" sz="2000" dirty="0">
              <a:solidFill>
                <a:srgbClr val="0061AF"/>
              </a:solidFill>
              <a:latin typeface="Calibri"/>
              <a:cs typeface="Calibri"/>
            </a:endParaRPr>
          </a:p>
        </p:txBody>
      </p:sp>
    </p:spTree>
    <p:extLst>
      <p:ext uri="{BB962C8B-B14F-4D97-AF65-F5344CB8AC3E}">
        <p14:creationId xmlns:p14="http://schemas.microsoft.com/office/powerpoint/2010/main" val="856858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89530" y="200817"/>
            <a:ext cx="7199108" cy="128686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61AF"/>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440141"/>
              </p:ext>
            </p:extLst>
          </p:nvPr>
        </p:nvGraphicFramePr>
        <p:xfrm>
          <a:off x="1687474" y="1419256"/>
          <a:ext cx="7251758" cy="3154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7107" name="TextBox 6"/>
          <p:cNvSpPr txBox="1">
            <a:spLocks noChangeArrowheads="1"/>
          </p:cNvSpPr>
          <p:nvPr/>
        </p:nvSpPr>
        <p:spPr bwMode="auto">
          <a:xfrm>
            <a:off x="1838068" y="983859"/>
            <a:ext cx="3429000" cy="738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b="1" dirty="0">
                <a:solidFill>
                  <a:srgbClr val="FF0000"/>
                </a:solidFill>
                <a:latin typeface="Calibri"/>
                <a:cs typeface="Calibri"/>
              </a:rPr>
              <a:t>School Leadership</a:t>
            </a:r>
          </a:p>
          <a:p>
            <a:pPr eaLnBrk="1" hangingPunct="1"/>
            <a:endParaRPr lang="en-US" sz="1800" dirty="0">
              <a:latin typeface="Calibri"/>
              <a:cs typeface="Calibri"/>
            </a:endParaRPr>
          </a:p>
        </p:txBody>
      </p:sp>
      <p:sp>
        <p:nvSpPr>
          <p:cNvPr id="47108" name="TextBox 1"/>
          <p:cNvSpPr txBox="1">
            <a:spLocks noChangeArrowheads="1"/>
          </p:cNvSpPr>
          <p:nvPr/>
        </p:nvSpPr>
        <p:spPr bwMode="auto">
          <a:xfrm>
            <a:off x="4872577" y="4881356"/>
            <a:ext cx="256903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b="1" dirty="0">
                <a:solidFill>
                  <a:srgbClr val="FF0000"/>
                </a:solidFill>
                <a:latin typeface="Calibri"/>
                <a:cs typeface="Calibri"/>
              </a:rPr>
              <a:t>District Leadership</a:t>
            </a:r>
          </a:p>
        </p:txBody>
      </p:sp>
      <p:sp>
        <p:nvSpPr>
          <p:cNvPr id="7" name="Down Arrow 6"/>
          <p:cNvSpPr/>
          <p:nvPr/>
        </p:nvSpPr>
        <p:spPr>
          <a:xfrm rot="16200000">
            <a:off x="4142894" y="4787555"/>
            <a:ext cx="394716" cy="716216"/>
          </a:xfrm>
          <a:prstGeom prst="downArrow">
            <a:avLst/>
          </a:prstGeom>
          <a:solidFill>
            <a:schemeClr val="tx2">
              <a:lumMod val="60000"/>
              <a:lumOff val="40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1549273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530" y="2130425"/>
            <a:ext cx="7199108" cy="2582230"/>
          </a:xfrm>
        </p:spPr>
        <p:txBody>
          <a:bodyPr>
            <a:normAutofit/>
          </a:bodyPr>
          <a:lstStyle/>
          <a:p>
            <a:r>
              <a:rPr lang="en-US" b="1" dirty="0" smtClean="0">
                <a:solidFill>
                  <a:srgbClr val="0061AF"/>
                </a:solidFill>
                <a:latin typeface="Calibri"/>
                <a:cs typeface="Calibri"/>
              </a:rPr>
              <a:t>Providing Cohesive </a:t>
            </a:r>
            <a:r>
              <a:rPr lang="en-US" b="1" dirty="0">
                <a:solidFill>
                  <a:srgbClr val="0061AF"/>
                </a:solidFill>
                <a:latin typeface="Calibri"/>
                <a:cs typeface="Calibri"/>
              </a:rPr>
              <a:t>&amp;</a:t>
            </a:r>
            <a:r>
              <a:rPr lang="en-US" b="1" dirty="0" smtClean="0">
                <a:solidFill>
                  <a:srgbClr val="0061AF"/>
                </a:solidFill>
                <a:latin typeface="Calibri"/>
                <a:cs typeface="Calibri"/>
              </a:rPr>
              <a:t> Inclusive Leadership for All Learners</a:t>
            </a:r>
            <a:endParaRPr lang="en-US" b="1" dirty="0">
              <a:solidFill>
                <a:srgbClr val="0061AF"/>
              </a:solidFill>
              <a:latin typeface="Calibri"/>
              <a:cs typeface="Calibri"/>
            </a:endParaRPr>
          </a:p>
        </p:txBody>
      </p:sp>
      <p:sp>
        <p:nvSpPr>
          <p:cNvPr id="4" name="Rectangle 3"/>
          <p:cNvSpPr/>
          <p:nvPr/>
        </p:nvSpPr>
        <p:spPr>
          <a:xfrm>
            <a:off x="1589530" y="200817"/>
            <a:ext cx="7199108" cy="128686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61AF"/>
              </a:solidFill>
              <a:latin typeface="+mj-lt"/>
            </a:endParaRPr>
          </a:p>
        </p:txBody>
      </p:sp>
    </p:spTree>
    <p:extLst>
      <p:ext uri="{BB962C8B-B14F-4D97-AF65-F5344CB8AC3E}">
        <p14:creationId xmlns:p14="http://schemas.microsoft.com/office/powerpoint/2010/main" val="2900874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46" y="274638"/>
            <a:ext cx="7006754" cy="1143000"/>
          </a:xfrm>
        </p:spPr>
        <p:txBody>
          <a:bodyPr>
            <a:normAutofit fontScale="90000"/>
          </a:bodyPr>
          <a:lstStyle/>
          <a:p>
            <a:r>
              <a:rPr lang="en-US" sz="4400" b="1" dirty="0" smtClean="0">
                <a:solidFill>
                  <a:srgbClr val="0061AF"/>
                </a:solidFill>
                <a:latin typeface="Calibri"/>
                <a:cs typeface="Calibri"/>
              </a:rPr>
              <a:t>Leading Effective Collaboration</a:t>
            </a:r>
            <a:endParaRPr lang="en-US" sz="4400" b="1" dirty="0">
              <a:solidFill>
                <a:srgbClr val="0061AF"/>
              </a:solidFill>
              <a:latin typeface="Calibri"/>
              <a:cs typeface="Calibri"/>
            </a:endParaRPr>
          </a:p>
        </p:txBody>
      </p:sp>
      <p:sp>
        <p:nvSpPr>
          <p:cNvPr id="3" name="Content Placeholder 2"/>
          <p:cNvSpPr>
            <a:spLocks noGrp="1"/>
          </p:cNvSpPr>
          <p:nvPr>
            <p:ph idx="1"/>
          </p:nvPr>
        </p:nvSpPr>
        <p:spPr>
          <a:xfrm>
            <a:off x="1673964" y="1600200"/>
            <a:ext cx="7246761" cy="5067706"/>
          </a:xfrm>
        </p:spPr>
        <p:txBody>
          <a:bodyPr>
            <a:normAutofit fontScale="85000" lnSpcReduction="10000"/>
          </a:bodyPr>
          <a:lstStyle/>
          <a:p>
            <a:pPr marL="0" indent="0">
              <a:lnSpc>
                <a:spcPct val="120000"/>
              </a:lnSpc>
              <a:buNone/>
            </a:pPr>
            <a:r>
              <a:rPr lang="en-US" dirty="0" smtClean="0">
                <a:solidFill>
                  <a:schemeClr val="accent2"/>
                </a:solidFill>
                <a:latin typeface="Calibri"/>
                <a:cs typeface="Calibri"/>
              </a:rPr>
              <a:t>LSEAs support principals as inclusive instructional leaders by</a:t>
            </a:r>
            <a:endParaRPr lang="en-US" dirty="0">
              <a:solidFill>
                <a:schemeClr val="accent2"/>
              </a:solidFill>
              <a:latin typeface="Calibri"/>
              <a:cs typeface="Calibri"/>
            </a:endParaRPr>
          </a:p>
          <a:p>
            <a:pPr>
              <a:lnSpc>
                <a:spcPct val="120000"/>
              </a:lnSpc>
            </a:pPr>
            <a:r>
              <a:rPr lang="en-US" dirty="0">
                <a:solidFill>
                  <a:schemeClr val="accent2"/>
                </a:solidFill>
                <a:latin typeface="Calibri"/>
                <a:cs typeface="Calibri"/>
              </a:rPr>
              <a:t>a</a:t>
            </a:r>
            <a:r>
              <a:rPr lang="en-US" dirty="0" smtClean="0">
                <a:latin typeface="Calibri"/>
                <a:cs typeface="Calibri"/>
              </a:rPr>
              <a:t>ligning policies and practices; </a:t>
            </a:r>
          </a:p>
          <a:p>
            <a:pPr>
              <a:lnSpc>
                <a:spcPct val="120000"/>
              </a:lnSpc>
            </a:pPr>
            <a:r>
              <a:rPr lang="en-US" dirty="0">
                <a:latin typeface="Calibri"/>
                <a:cs typeface="Calibri"/>
              </a:rPr>
              <a:t>i</a:t>
            </a:r>
            <a:r>
              <a:rPr lang="en-US" dirty="0" smtClean="0">
                <a:latin typeface="Calibri"/>
                <a:cs typeface="Calibri"/>
              </a:rPr>
              <a:t>nforming complex decisions;</a:t>
            </a:r>
            <a:endParaRPr lang="en-US" dirty="0">
              <a:latin typeface="Calibri"/>
              <a:cs typeface="Calibri"/>
            </a:endParaRPr>
          </a:p>
          <a:p>
            <a:pPr>
              <a:lnSpc>
                <a:spcPct val="120000"/>
              </a:lnSpc>
            </a:pPr>
            <a:r>
              <a:rPr lang="en-US" dirty="0" smtClean="0">
                <a:latin typeface="Calibri"/>
                <a:cs typeface="Calibri"/>
              </a:rPr>
              <a:t>strengthening instruction; and </a:t>
            </a:r>
          </a:p>
          <a:p>
            <a:pPr>
              <a:lnSpc>
                <a:spcPct val="120000"/>
              </a:lnSpc>
            </a:pPr>
            <a:r>
              <a:rPr lang="en-US" dirty="0">
                <a:latin typeface="Calibri"/>
                <a:cs typeface="Calibri"/>
              </a:rPr>
              <a:t>s</a:t>
            </a:r>
            <a:r>
              <a:rPr lang="en-US" dirty="0" smtClean="0">
                <a:latin typeface="Calibri"/>
                <a:cs typeface="Calibri"/>
              </a:rPr>
              <a:t>trengthening relationships among professionals, families, </a:t>
            </a:r>
            <a:r>
              <a:rPr lang="en-US" dirty="0">
                <a:latin typeface="Calibri"/>
                <a:cs typeface="Calibri"/>
              </a:rPr>
              <a:t>and </a:t>
            </a:r>
            <a:r>
              <a:rPr lang="en-US" dirty="0" smtClean="0">
                <a:latin typeface="Calibri"/>
                <a:cs typeface="Calibri"/>
              </a:rPr>
              <a:t>community agencies</a:t>
            </a:r>
            <a:endParaRPr lang="en-US" dirty="0">
              <a:latin typeface="Calibri"/>
              <a:cs typeface="Calibri"/>
            </a:endParaRPr>
          </a:p>
          <a:p>
            <a:pPr marL="0" indent="0" algn="ctr">
              <a:lnSpc>
                <a:spcPct val="120000"/>
              </a:lnSpc>
              <a:buNone/>
            </a:pPr>
            <a:r>
              <a:rPr lang="en-US" b="1" dirty="0">
                <a:solidFill>
                  <a:srgbClr val="0061AF"/>
                </a:solidFill>
                <a:latin typeface="Calibri"/>
                <a:cs typeface="Calibri"/>
              </a:rPr>
              <a:t>t</a:t>
            </a:r>
            <a:r>
              <a:rPr lang="en-US" b="1" dirty="0" smtClean="0">
                <a:solidFill>
                  <a:srgbClr val="0061AF"/>
                </a:solidFill>
                <a:latin typeface="Calibri"/>
                <a:cs typeface="Calibri"/>
              </a:rPr>
              <a:t>o improve </a:t>
            </a:r>
            <a:r>
              <a:rPr lang="en-US" b="1" dirty="0">
                <a:solidFill>
                  <a:srgbClr val="0061AF"/>
                </a:solidFill>
                <a:latin typeface="Calibri"/>
                <a:cs typeface="Calibri"/>
              </a:rPr>
              <a:t>outcomes for students with </a:t>
            </a:r>
            <a:r>
              <a:rPr lang="en-US" b="1" dirty="0" smtClean="0">
                <a:solidFill>
                  <a:srgbClr val="0061AF"/>
                </a:solidFill>
                <a:latin typeface="Calibri"/>
                <a:cs typeface="Calibri"/>
              </a:rPr>
              <a:t>disabilities.</a:t>
            </a:r>
            <a:endParaRPr lang="en-US" b="1" dirty="0">
              <a:solidFill>
                <a:srgbClr val="0061AF"/>
              </a:solidFill>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1533640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45" y="305351"/>
            <a:ext cx="6901505" cy="1094751"/>
          </a:xfrm>
        </p:spPr>
        <p:txBody>
          <a:bodyPr>
            <a:normAutofit fontScale="90000"/>
          </a:bodyPr>
          <a:lstStyle/>
          <a:p>
            <a:r>
              <a:rPr lang="en-US" sz="4400" b="1" dirty="0" smtClean="0">
                <a:latin typeface="Calibri"/>
                <a:cs typeface="Calibri"/>
              </a:rPr>
              <a:t>1. Aligning Policies &amp; Practices</a:t>
            </a:r>
            <a:endParaRPr lang="en-US" sz="4400" b="1" dirty="0">
              <a:latin typeface="Calibri"/>
              <a:cs typeface="Calibri"/>
            </a:endParaRPr>
          </a:p>
        </p:txBody>
      </p:sp>
      <p:sp>
        <p:nvSpPr>
          <p:cNvPr id="3" name="Content Placeholder 2"/>
          <p:cNvSpPr>
            <a:spLocks noGrp="1"/>
          </p:cNvSpPr>
          <p:nvPr>
            <p:ph idx="1"/>
          </p:nvPr>
        </p:nvSpPr>
        <p:spPr>
          <a:xfrm>
            <a:off x="1440038" y="1600200"/>
            <a:ext cx="7499277" cy="4950725"/>
          </a:xfrm>
        </p:spPr>
        <p:txBody>
          <a:bodyPr/>
          <a:lstStyle/>
          <a:p>
            <a:pPr marL="0" indent="0">
              <a:buNone/>
            </a:pPr>
            <a:r>
              <a:rPr lang="en-US" dirty="0" smtClean="0">
                <a:latin typeface="Calibri"/>
                <a:cs typeface="Calibri"/>
              </a:rPr>
              <a:t>LSEAs help principals by aligning systems to</a:t>
            </a:r>
          </a:p>
          <a:p>
            <a:r>
              <a:rPr lang="en-US" dirty="0" smtClean="0">
                <a:latin typeface="Calibri"/>
                <a:cs typeface="Calibri"/>
              </a:rPr>
              <a:t>integrate multiple initiatives across general and special education,</a:t>
            </a:r>
            <a:endParaRPr lang="en-US" dirty="0">
              <a:latin typeface="Calibri"/>
              <a:cs typeface="Calibri"/>
            </a:endParaRPr>
          </a:p>
          <a:p>
            <a:r>
              <a:rPr lang="en-US" dirty="0" smtClean="0">
                <a:latin typeface="Calibri"/>
                <a:cs typeface="Calibri"/>
              </a:rPr>
              <a:t>respond to students’ unique educational needs, and</a:t>
            </a:r>
          </a:p>
          <a:p>
            <a:r>
              <a:rPr lang="en-US" dirty="0" smtClean="0">
                <a:latin typeface="Calibri"/>
                <a:cs typeface="Calibri"/>
              </a:rPr>
              <a:t>coordinate services to improve instruction.</a:t>
            </a:r>
          </a:p>
          <a:p>
            <a:pPr lvl="1"/>
            <a:endParaRPr lang="en-US" dirty="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3202478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46" y="274638"/>
            <a:ext cx="7006754" cy="1143000"/>
          </a:xfrm>
        </p:spPr>
        <p:txBody>
          <a:bodyPr/>
          <a:lstStyle/>
          <a:p>
            <a:r>
              <a:rPr lang="en-US" b="1" dirty="0" smtClean="0">
                <a:solidFill>
                  <a:srgbClr val="0061AF"/>
                </a:solidFill>
                <a:latin typeface="Calibri"/>
                <a:cs typeface="Calibri"/>
              </a:rPr>
              <a:t>Examples</a:t>
            </a:r>
            <a:endParaRPr lang="en-US" b="1" dirty="0">
              <a:solidFill>
                <a:srgbClr val="0061AF"/>
              </a:solidFill>
              <a:latin typeface="Calibri"/>
              <a:cs typeface="Calibri"/>
            </a:endParaRPr>
          </a:p>
        </p:txBody>
      </p:sp>
      <p:sp>
        <p:nvSpPr>
          <p:cNvPr id="3" name="Content Placeholder 2"/>
          <p:cNvSpPr>
            <a:spLocks noGrp="1"/>
          </p:cNvSpPr>
          <p:nvPr>
            <p:ph idx="1"/>
          </p:nvPr>
        </p:nvSpPr>
        <p:spPr>
          <a:xfrm>
            <a:off x="1390038" y="1600200"/>
            <a:ext cx="7296762" cy="4984148"/>
          </a:xfrm>
        </p:spPr>
        <p:txBody>
          <a:bodyPr>
            <a:normAutofit/>
          </a:bodyPr>
          <a:lstStyle/>
          <a:p>
            <a:pPr>
              <a:lnSpc>
                <a:spcPct val="120000"/>
              </a:lnSpc>
            </a:pPr>
            <a:r>
              <a:rPr lang="en-US" sz="2400" dirty="0" smtClean="0">
                <a:solidFill>
                  <a:srgbClr val="0061AF"/>
                </a:solidFill>
                <a:latin typeface="Calibri"/>
                <a:cs typeface="Calibri"/>
              </a:rPr>
              <a:t>Principals and LSEAs work jointly to develop inclusive school improvement plans that address the needs of all students and align with the vision and mission of the district’s special education program.</a:t>
            </a:r>
            <a:endParaRPr lang="en-US" sz="2400" dirty="0">
              <a:solidFill>
                <a:srgbClr val="0061AF"/>
              </a:solidFill>
              <a:latin typeface="Calibri"/>
              <a:cs typeface="Calibri"/>
            </a:endParaRPr>
          </a:p>
          <a:p>
            <a:pPr>
              <a:lnSpc>
                <a:spcPct val="120000"/>
              </a:lnSpc>
              <a:defRPr/>
            </a:pPr>
            <a:r>
              <a:rPr lang="en-US" sz="2400" dirty="0" smtClean="0">
                <a:solidFill>
                  <a:srgbClr val="0061AF"/>
                </a:solidFill>
                <a:latin typeface="Calibri"/>
                <a:cs typeface="Calibri"/>
              </a:rPr>
              <a:t>Principals and LSEAs work jointly to create tiered levels of academic and behavior supports so </a:t>
            </a:r>
            <a:r>
              <a:rPr lang="en-US" sz="2400" dirty="0">
                <a:solidFill>
                  <a:srgbClr val="0061AF"/>
                </a:solidFill>
                <a:latin typeface="Calibri"/>
                <a:cs typeface="Calibri"/>
              </a:rPr>
              <a:t>that </a:t>
            </a:r>
            <a:r>
              <a:rPr lang="en-US" sz="2400" dirty="0" smtClean="0">
                <a:solidFill>
                  <a:srgbClr val="0061AF"/>
                </a:solidFill>
                <a:latin typeface="Calibri"/>
                <a:cs typeface="Calibri"/>
              </a:rPr>
              <a:t>special </a:t>
            </a:r>
            <a:r>
              <a:rPr lang="en-US" sz="2400" dirty="0">
                <a:solidFill>
                  <a:srgbClr val="0061AF"/>
                </a:solidFill>
                <a:latin typeface="Calibri"/>
                <a:cs typeface="Calibri"/>
              </a:rPr>
              <a:t>education is </a:t>
            </a:r>
            <a:r>
              <a:rPr lang="en-US" sz="2400" dirty="0" smtClean="0">
                <a:solidFill>
                  <a:srgbClr val="0061AF"/>
                </a:solidFill>
                <a:latin typeface="Calibri"/>
                <a:cs typeface="Calibri"/>
              </a:rPr>
              <a:t>delivered “within the context of an equitable and culturally responsive general education system” (</a:t>
            </a:r>
            <a:r>
              <a:rPr lang="en-US" sz="2400" dirty="0">
                <a:solidFill>
                  <a:srgbClr val="0061AF"/>
                </a:solidFill>
                <a:latin typeface="Calibri"/>
                <a:cs typeface="Calibri"/>
              </a:rPr>
              <a:t>Kozleski &amp; Huber, 2012, p. 167).  </a:t>
            </a:r>
          </a:p>
        </p:txBody>
      </p:sp>
    </p:spTree>
    <p:extLst>
      <p:ext uri="{BB962C8B-B14F-4D97-AF65-F5344CB8AC3E}">
        <p14:creationId xmlns:p14="http://schemas.microsoft.com/office/powerpoint/2010/main" val="4060721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46" y="274638"/>
            <a:ext cx="6996754" cy="1143000"/>
          </a:xfrm>
        </p:spPr>
        <p:txBody>
          <a:bodyPr>
            <a:normAutofit fontScale="90000"/>
          </a:bodyPr>
          <a:lstStyle/>
          <a:p>
            <a:r>
              <a:rPr lang="en-US" b="1" dirty="0" smtClean="0">
                <a:latin typeface="Calibri"/>
                <a:cs typeface="Calibri"/>
              </a:rPr>
              <a:t>2. Informing </a:t>
            </a:r>
            <a:br>
              <a:rPr lang="en-US" b="1" dirty="0" smtClean="0">
                <a:latin typeface="Calibri"/>
                <a:cs typeface="Calibri"/>
              </a:rPr>
            </a:br>
            <a:r>
              <a:rPr lang="en-US" b="1" dirty="0" smtClean="0">
                <a:latin typeface="Calibri"/>
                <a:cs typeface="Calibri"/>
              </a:rPr>
              <a:t>Complex Decisions</a:t>
            </a:r>
            <a:endParaRPr lang="en-US" b="1" dirty="0">
              <a:latin typeface="Calibri"/>
              <a:cs typeface="Calibri"/>
            </a:endParaRPr>
          </a:p>
        </p:txBody>
      </p:sp>
      <p:sp>
        <p:nvSpPr>
          <p:cNvPr id="3" name="Content Placeholder 2"/>
          <p:cNvSpPr>
            <a:spLocks noGrp="1"/>
          </p:cNvSpPr>
          <p:nvPr>
            <p:ph idx="1"/>
          </p:nvPr>
        </p:nvSpPr>
        <p:spPr>
          <a:xfrm>
            <a:off x="1702138" y="1600200"/>
            <a:ext cx="7276761" cy="4525963"/>
          </a:xfrm>
        </p:spPr>
        <p:txBody>
          <a:bodyPr/>
          <a:lstStyle/>
          <a:p>
            <a:pPr marL="0" indent="0">
              <a:buNone/>
            </a:pPr>
            <a:r>
              <a:rPr lang="en-US" dirty="0" smtClean="0">
                <a:latin typeface="Calibri"/>
                <a:cs typeface="Calibri"/>
              </a:rPr>
              <a:t>LSEAs help principals by informing decisions about inclusive education for students with disabilities and other struggling learners that are </a:t>
            </a:r>
          </a:p>
          <a:p>
            <a:pPr lvl="1">
              <a:buFont typeface="Courier New"/>
              <a:buChar char="o"/>
            </a:pPr>
            <a:r>
              <a:rPr lang="en-US" dirty="0" smtClean="0">
                <a:latin typeface="Calibri"/>
                <a:cs typeface="Calibri"/>
              </a:rPr>
              <a:t>ethically sound, </a:t>
            </a:r>
          </a:p>
          <a:p>
            <a:pPr lvl="1">
              <a:buFont typeface="Courier New"/>
              <a:buChar char="o"/>
            </a:pPr>
            <a:r>
              <a:rPr lang="en-US" dirty="0" smtClean="0">
                <a:latin typeface="Calibri"/>
                <a:cs typeface="Calibri"/>
              </a:rPr>
              <a:t>legally correct, and</a:t>
            </a:r>
          </a:p>
          <a:p>
            <a:pPr lvl="1">
              <a:buFont typeface="Courier New"/>
              <a:buChar char="o"/>
            </a:pPr>
            <a:r>
              <a:rPr lang="en-US" dirty="0" smtClean="0">
                <a:latin typeface="Calibri"/>
                <a:cs typeface="Calibri"/>
              </a:rPr>
              <a:t>educationally useful.</a:t>
            </a:r>
            <a:endParaRPr lang="en-US" dirty="0">
              <a:latin typeface="Calibri"/>
              <a:cs typeface="Calibri"/>
            </a:endParaRPr>
          </a:p>
          <a:p>
            <a:pPr>
              <a:buFont typeface="Courier New"/>
              <a:buChar char="o"/>
            </a:pPr>
            <a:endParaRPr lang="en-US" dirty="0">
              <a:latin typeface="Calibri"/>
              <a:cs typeface="Calibri"/>
            </a:endParaRPr>
          </a:p>
        </p:txBody>
      </p:sp>
    </p:spTree>
    <p:extLst>
      <p:ext uri="{BB962C8B-B14F-4D97-AF65-F5344CB8AC3E}">
        <p14:creationId xmlns:p14="http://schemas.microsoft.com/office/powerpoint/2010/main" val="245876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046" y="274638"/>
            <a:ext cx="7016754" cy="1237610"/>
          </a:xfrm>
        </p:spPr>
        <p:txBody>
          <a:bodyPr/>
          <a:lstStyle/>
          <a:p>
            <a:r>
              <a:rPr lang="en-US" b="1" dirty="0" smtClean="0">
                <a:solidFill>
                  <a:schemeClr val="bg1"/>
                </a:solidFill>
                <a:latin typeface="Calibri"/>
                <a:cs typeface="Calibri"/>
              </a:rPr>
              <a:t>Examples</a:t>
            </a:r>
            <a:endParaRPr lang="en-US" b="1" dirty="0">
              <a:solidFill>
                <a:schemeClr val="bg1"/>
              </a:solidFill>
              <a:latin typeface="Calibri"/>
              <a:cs typeface="Calibri"/>
            </a:endParaRPr>
          </a:p>
        </p:txBody>
      </p:sp>
      <p:sp>
        <p:nvSpPr>
          <p:cNvPr id="3" name="Content Placeholder 2"/>
          <p:cNvSpPr>
            <a:spLocks noGrp="1"/>
          </p:cNvSpPr>
          <p:nvPr>
            <p:ph idx="1"/>
          </p:nvPr>
        </p:nvSpPr>
        <p:spPr>
          <a:xfrm>
            <a:off x="1420038" y="1600200"/>
            <a:ext cx="7266761" cy="4900591"/>
          </a:xfrm>
        </p:spPr>
        <p:txBody>
          <a:bodyPr>
            <a:normAutofit/>
          </a:bodyPr>
          <a:lstStyle/>
          <a:p>
            <a:r>
              <a:rPr lang="en-US" dirty="0" smtClean="0">
                <a:solidFill>
                  <a:schemeClr val="bg1"/>
                </a:solidFill>
                <a:latin typeface="Calibri"/>
                <a:cs typeface="Calibri"/>
              </a:rPr>
              <a:t>LSEAs can help principals negotiate the IEP process in ways that balance legal compliance with effective service delivery for individual students with disabilities.</a:t>
            </a:r>
          </a:p>
          <a:p>
            <a:r>
              <a:rPr lang="en-US" dirty="0" smtClean="0">
                <a:solidFill>
                  <a:schemeClr val="bg1"/>
                </a:solidFill>
                <a:latin typeface="Calibri"/>
                <a:cs typeface="Calibri"/>
              </a:rPr>
              <a:t>LSEAs can model and demonstrate ways to address planning</a:t>
            </a:r>
            <a:r>
              <a:rPr lang="en-US" dirty="0">
                <a:solidFill>
                  <a:schemeClr val="bg1"/>
                </a:solidFill>
                <a:latin typeface="Calibri"/>
                <a:cs typeface="Calibri"/>
              </a:rPr>
              <a:t>, budgeting, </a:t>
            </a:r>
            <a:r>
              <a:rPr lang="en-US" dirty="0" smtClean="0">
                <a:solidFill>
                  <a:schemeClr val="bg1"/>
                </a:solidFill>
                <a:latin typeface="Calibri"/>
                <a:cs typeface="Calibri"/>
              </a:rPr>
              <a:t>and evaluating </a:t>
            </a:r>
            <a:r>
              <a:rPr lang="en-US" dirty="0">
                <a:solidFill>
                  <a:schemeClr val="bg1"/>
                </a:solidFill>
                <a:latin typeface="Calibri"/>
                <a:cs typeface="Calibri"/>
              </a:rPr>
              <a:t>and rewarding personnel for shared </a:t>
            </a:r>
            <a:r>
              <a:rPr lang="en-US" dirty="0" smtClean="0">
                <a:solidFill>
                  <a:schemeClr val="bg1"/>
                </a:solidFill>
                <a:latin typeface="Calibri"/>
                <a:cs typeface="Calibri"/>
              </a:rPr>
              <a:t>performance.</a:t>
            </a:r>
          </a:p>
          <a:p>
            <a:pPr marL="0" indent="0">
              <a:buNone/>
            </a:pPr>
            <a:endParaRPr lang="en-US" dirty="0">
              <a:solidFill>
                <a:schemeClr val="bg1"/>
              </a:solidFill>
              <a:latin typeface="Calibri"/>
              <a:cs typeface="Calibri"/>
            </a:endParaRPr>
          </a:p>
          <a:p>
            <a:endParaRPr lang="en-US" dirty="0">
              <a:solidFill>
                <a:schemeClr val="bg1"/>
              </a:solidFill>
              <a:latin typeface="Calibri"/>
              <a:cs typeface="Calibri"/>
            </a:endParaRPr>
          </a:p>
          <a:p>
            <a:endParaRPr lang="en-US" dirty="0">
              <a:solidFill>
                <a:schemeClr val="bg1"/>
              </a:solidFill>
              <a:latin typeface="Calibri"/>
              <a:cs typeface="Calibri"/>
            </a:endParaRPr>
          </a:p>
        </p:txBody>
      </p:sp>
    </p:spTree>
    <p:extLst>
      <p:ext uri="{BB962C8B-B14F-4D97-AF65-F5344CB8AC3E}">
        <p14:creationId xmlns:p14="http://schemas.microsoft.com/office/powerpoint/2010/main" val="31055878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46" y="274638"/>
            <a:ext cx="7006754" cy="1143000"/>
          </a:xfrm>
        </p:spPr>
        <p:txBody>
          <a:bodyPr>
            <a:normAutofit fontScale="90000"/>
          </a:bodyPr>
          <a:lstStyle/>
          <a:p>
            <a:r>
              <a:rPr lang="en-US" sz="4000" b="1" dirty="0" smtClean="0">
                <a:latin typeface="Calibri"/>
                <a:cs typeface="Calibri"/>
              </a:rPr>
              <a:t>3. Supporting Effective Instruction</a:t>
            </a:r>
            <a:endParaRPr lang="en-US" sz="4000" b="1" dirty="0">
              <a:latin typeface="Calibri"/>
              <a:cs typeface="Calibri"/>
            </a:endParaRPr>
          </a:p>
        </p:txBody>
      </p:sp>
      <p:sp>
        <p:nvSpPr>
          <p:cNvPr id="3" name="Content Placeholder 2"/>
          <p:cNvSpPr>
            <a:spLocks noGrp="1"/>
          </p:cNvSpPr>
          <p:nvPr>
            <p:ph idx="1"/>
          </p:nvPr>
        </p:nvSpPr>
        <p:spPr>
          <a:xfrm>
            <a:off x="1440038" y="1600200"/>
            <a:ext cx="7246761" cy="5134552"/>
          </a:xfrm>
        </p:spPr>
        <p:txBody>
          <a:bodyPr>
            <a:normAutofit fontScale="92500"/>
          </a:bodyPr>
          <a:lstStyle/>
          <a:p>
            <a:pPr marL="0" indent="0">
              <a:lnSpc>
                <a:spcPct val="110000"/>
              </a:lnSpc>
              <a:buNone/>
            </a:pPr>
            <a:r>
              <a:rPr lang="en-US" sz="2600" dirty="0" smtClean="0">
                <a:latin typeface="Calibri"/>
                <a:cs typeface="Calibri"/>
              </a:rPr>
              <a:t>LSEAs can help principals</a:t>
            </a:r>
          </a:p>
          <a:p>
            <a:pPr>
              <a:lnSpc>
                <a:spcPct val="110000"/>
              </a:lnSpc>
            </a:pPr>
            <a:r>
              <a:rPr lang="en-US" sz="2600" dirty="0">
                <a:latin typeface="Calibri"/>
                <a:cs typeface="Calibri"/>
              </a:rPr>
              <a:t>p</a:t>
            </a:r>
            <a:r>
              <a:rPr lang="en-US" sz="2600" dirty="0" smtClean="0">
                <a:latin typeface="Calibri"/>
                <a:cs typeface="Calibri"/>
              </a:rPr>
              <a:t>rovide effective professional </a:t>
            </a:r>
            <a:r>
              <a:rPr lang="en-US" sz="2600" dirty="0">
                <a:latin typeface="Calibri"/>
                <a:cs typeface="Calibri"/>
              </a:rPr>
              <a:t>development </a:t>
            </a:r>
            <a:r>
              <a:rPr lang="en-US" sz="2600" dirty="0" smtClean="0">
                <a:latin typeface="Calibri"/>
                <a:cs typeface="Calibri"/>
              </a:rPr>
              <a:t>(PD) addressing specific needs of students with disabilities in their schools, </a:t>
            </a:r>
          </a:p>
          <a:p>
            <a:pPr>
              <a:lnSpc>
                <a:spcPct val="110000"/>
              </a:lnSpc>
            </a:pPr>
            <a:r>
              <a:rPr lang="en-US" sz="2600" dirty="0">
                <a:latin typeface="Calibri"/>
                <a:cs typeface="Calibri"/>
              </a:rPr>
              <a:t>r</a:t>
            </a:r>
            <a:r>
              <a:rPr lang="en-US" sz="2600" dirty="0" smtClean="0">
                <a:latin typeface="Calibri"/>
                <a:cs typeface="Calibri"/>
              </a:rPr>
              <a:t>ecognize and ensure </a:t>
            </a:r>
            <a:r>
              <a:rPr lang="en-US" sz="2600" dirty="0">
                <a:latin typeface="Calibri"/>
                <a:cs typeface="Calibri"/>
              </a:rPr>
              <a:t>the use of </a:t>
            </a:r>
            <a:r>
              <a:rPr lang="en-US" sz="2600" dirty="0" smtClean="0">
                <a:latin typeface="Calibri"/>
                <a:cs typeface="Calibri"/>
              </a:rPr>
              <a:t>EBPs for struggling learners in </a:t>
            </a:r>
            <a:r>
              <a:rPr lang="en-US" sz="2600" dirty="0">
                <a:latin typeface="Calibri"/>
                <a:cs typeface="Calibri"/>
              </a:rPr>
              <a:t>supportive learning </a:t>
            </a:r>
            <a:r>
              <a:rPr lang="en-US" sz="2600" dirty="0" smtClean="0">
                <a:latin typeface="Calibri"/>
                <a:cs typeface="Calibri"/>
              </a:rPr>
              <a:t>communities,</a:t>
            </a:r>
            <a:endParaRPr lang="en-US" sz="2600" dirty="0">
              <a:latin typeface="Calibri"/>
              <a:cs typeface="Calibri"/>
            </a:endParaRPr>
          </a:p>
          <a:p>
            <a:pPr lvl="0">
              <a:lnSpc>
                <a:spcPct val="110000"/>
              </a:lnSpc>
            </a:pPr>
            <a:r>
              <a:rPr lang="en-US" sz="2600" dirty="0">
                <a:latin typeface="Calibri"/>
                <a:cs typeface="Calibri"/>
              </a:rPr>
              <a:t>r</a:t>
            </a:r>
            <a:r>
              <a:rPr lang="en-US" sz="2600" dirty="0" smtClean="0">
                <a:latin typeface="Calibri"/>
                <a:cs typeface="Calibri"/>
              </a:rPr>
              <a:t>eward </a:t>
            </a:r>
            <a:r>
              <a:rPr lang="en-US" sz="2600" dirty="0">
                <a:latin typeface="Calibri"/>
                <a:cs typeface="Calibri"/>
              </a:rPr>
              <a:t>teachers for working </a:t>
            </a:r>
            <a:r>
              <a:rPr lang="en-US" sz="2600" dirty="0" smtClean="0">
                <a:latin typeface="Calibri"/>
                <a:cs typeface="Calibri"/>
              </a:rPr>
              <a:t>collaboratively, and </a:t>
            </a:r>
            <a:endParaRPr lang="en-US" sz="2600" dirty="0">
              <a:latin typeface="Calibri"/>
              <a:cs typeface="Calibri"/>
            </a:endParaRPr>
          </a:p>
          <a:p>
            <a:pPr>
              <a:lnSpc>
                <a:spcPct val="110000"/>
              </a:lnSpc>
            </a:pPr>
            <a:r>
              <a:rPr lang="en-US" sz="2600" dirty="0">
                <a:latin typeface="Calibri"/>
                <a:cs typeface="Calibri"/>
              </a:rPr>
              <a:t>e</a:t>
            </a:r>
            <a:r>
              <a:rPr lang="en-US" sz="2600" dirty="0" smtClean="0">
                <a:latin typeface="Calibri"/>
                <a:cs typeface="Calibri"/>
              </a:rPr>
              <a:t>valuate </a:t>
            </a:r>
            <a:r>
              <a:rPr lang="en-US" sz="2600" dirty="0">
                <a:latin typeface="Calibri"/>
                <a:cs typeface="Calibri"/>
              </a:rPr>
              <a:t>teachers by collecting evidence </a:t>
            </a:r>
            <a:r>
              <a:rPr lang="en-US" sz="2600" dirty="0" smtClean="0">
                <a:latin typeface="Calibri"/>
                <a:cs typeface="Calibri"/>
              </a:rPr>
              <a:t>of </a:t>
            </a:r>
            <a:r>
              <a:rPr lang="en-US" sz="2600" dirty="0" smtClean="0">
                <a:solidFill>
                  <a:schemeClr val="tx1"/>
                </a:solidFill>
                <a:latin typeface="Calibri"/>
                <a:cs typeface="Calibri"/>
              </a:rPr>
              <a:t>teaching aligned </a:t>
            </a:r>
            <a:r>
              <a:rPr lang="en-US" sz="2600" dirty="0">
                <a:solidFill>
                  <a:schemeClr val="tx1"/>
                </a:solidFill>
                <a:latin typeface="Calibri"/>
                <a:cs typeface="Calibri"/>
              </a:rPr>
              <a:t>with the district’s definition of </a:t>
            </a:r>
            <a:r>
              <a:rPr lang="en-US" sz="2600" dirty="0" smtClean="0">
                <a:solidFill>
                  <a:schemeClr val="tx1"/>
                </a:solidFill>
                <a:latin typeface="Calibri"/>
                <a:cs typeface="Calibri"/>
              </a:rPr>
              <a:t>high-quality </a:t>
            </a:r>
            <a:r>
              <a:rPr lang="en-US" sz="2600" dirty="0">
                <a:solidFill>
                  <a:schemeClr val="tx1"/>
                </a:solidFill>
                <a:latin typeface="Calibri"/>
                <a:cs typeface="Calibri"/>
              </a:rPr>
              <a:t>instruction for students with </a:t>
            </a:r>
            <a:r>
              <a:rPr lang="en-US" sz="2600" dirty="0" smtClean="0">
                <a:solidFill>
                  <a:schemeClr val="tx1"/>
                </a:solidFill>
                <a:latin typeface="Calibri"/>
                <a:cs typeface="Calibri"/>
              </a:rPr>
              <a:t>disabilities</a:t>
            </a:r>
            <a:r>
              <a:rPr lang="en-US" sz="2600" dirty="0">
                <a:latin typeface="Calibri"/>
                <a:cs typeface="Calibri"/>
              </a:rPr>
              <a:t>.</a:t>
            </a:r>
          </a:p>
          <a:p>
            <a:pPr marL="349250" lvl="1" indent="-349250">
              <a:lnSpc>
                <a:spcPct val="110000"/>
              </a:lnSpc>
              <a:spcBef>
                <a:spcPts val="2000"/>
              </a:spcBef>
              <a:buClr>
                <a:schemeClr val="accent1">
                  <a:lumMod val="60000"/>
                  <a:lumOff val="40000"/>
                </a:schemeClr>
              </a:buClr>
            </a:pPr>
            <a:endParaRPr lang="en-US" dirty="0">
              <a:latin typeface="Calibri"/>
              <a:cs typeface="Calibri"/>
            </a:endParaRPr>
          </a:p>
          <a:p>
            <a:pPr>
              <a:lnSpc>
                <a:spcPct val="110000"/>
              </a:lnSpc>
            </a:pPr>
            <a:endParaRPr lang="en-US" dirty="0">
              <a:latin typeface="Calibri"/>
              <a:cs typeface="Calibri"/>
            </a:endParaRPr>
          </a:p>
        </p:txBody>
      </p:sp>
    </p:spTree>
    <p:extLst>
      <p:ext uri="{BB962C8B-B14F-4D97-AF65-F5344CB8AC3E}">
        <p14:creationId xmlns:p14="http://schemas.microsoft.com/office/powerpoint/2010/main" val="23384887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046" y="274638"/>
            <a:ext cx="7016754" cy="1143000"/>
          </a:xfrm>
        </p:spPr>
        <p:txBody>
          <a:bodyPr/>
          <a:lstStyle/>
          <a:p>
            <a:r>
              <a:rPr lang="en-US" b="1" dirty="0" smtClean="0">
                <a:latin typeface="Calibri"/>
                <a:cs typeface="Calibri"/>
              </a:rPr>
              <a:t>Examples</a:t>
            </a:r>
            <a:endParaRPr lang="en-US" b="1" dirty="0">
              <a:latin typeface="Calibri"/>
              <a:cs typeface="Calibri"/>
            </a:endParaRPr>
          </a:p>
        </p:txBody>
      </p:sp>
      <p:sp>
        <p:nvSpPr>
          <p:cNvPr id="3" name="Content Placeholder 2"/>
          <p:cNvSpPr>
            <a:spLocks noGrp="1"/>
          </p:cNvSpPr>
          <p:nvPr>
            <p:ph idx="1"/>
          </p:nvPr>
        </p:nvSpPr>
        <p:spPr>
          <a:xfrm>
            <a:off x="1450040" y="1600200"/>
            <a:ext cx="7236760" cy="5050995"/>
          </a:xfrm>
        </p:spPr>
        <p:txBody>
          <a:bodyPr>
            <a:normAutofit fontScale="92500" lnSpcReduction="10000"/>
          </a:bodyPr>
          <a:lstStyle/>
          <a:p>
            <a:r>
              <a:rPr lang="en-US" dirty="0" smtClean="0">
                <a:latin typeface="Calibri"/>
                <a:cs typeface="Calibri"/>
              </a:rPr>
              <a:t>LSEAs can collaborate in selecting, supporting, and evaluating special education teachers.</a:t>
            </a:r>
          </a:p>
          <a:p>
            <a:r>
              <a:rPr lang="en-US" dirty="0" smtClean="0">
                <a:latin typeface="Calibri"/>
                <a:cs typeface="Calibri"/>
              </a:rPr>
              <a:t>LSEAs can broker resources for investment in appropriate instructional materials and equipment.</a:t>
            </a:r>
          </a:p>
          <a:p>
            <a:r>
              <a:rPr lang="en-US" dirty="0" smtClean="0">
                <a:latin typeface="Calibri"/>
                <a:cs typeface="Calibri"/>
              </a:rPr>
              <a:t>LSEAs can assist in adjusting schedules and personnel assignments that support the delivery of specially designed instruction and related services</a:t>
            </a:r>
            <a:r>
              <a:rPr lang="en-US" dirty="0">
                <a:latin typeface="Calibri"/>
                <a:cs typeface="Calibri"/>
              </a:rPr>
              <a:t> </a:t>
            </a:r>
            <a:r>
              <a:rPr lang="en-US" dirty="0" smtClean="0">
                <a:latin typeface="Calibri"/>
                <a:cs typeface="Calibri"/>
              </a:rPr>
              <a:t>as well as general instruction.</a:t>
            </a:r>
          </a:p>
          <a:p>
            <a:pPr marL="0" indent="0">
              <a:buNone/>
            </a:pPr>
            <a:endParaRPr lang="en-US" dirty="0">
              <a:latin typeface="Calibri"/>
              <a:cs typeface="Calibri"/>
            </a:endParaRPr>
          </a:p>
        </p:txBody>
      </p:sp>
    </p:spTree>
    <p:extLst>
      <p:ext uri="{BB962C8B-B14F-4D97-AF65-F5344CB8AC3E}">
        <p14:creationId xmlns:p14="http://schemas.microsoft.com/office/powerpoint/2010/main" val="1753294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046" y="274638"/>
            <a:ext cx="6986754" cy="1143000"/>
          </a:xfrm>
        </p:spPr>
        <p:txBody>
          <a:bodyPr>
            <a:normAutofit fontScale="90000"/>
          </a:bodyPr>
          <a:lstStyle/>
          <a:p>
            <a:r>
              <a:rPr lang="en-US" dirty="0" smtClean="0">
                <a:latin typeface="Calibri"/>
                <a:cs typeface="Calibri"/>
              </a:rPr>
              <a:t> </a:t>
            </a:r>
            <a:r>
              <a:rPr lang="en-US" b="1" dirty="0" smtClean="0">
                <a:latin typeface="Calibri"/>
                <a:cs typeface="Calibri"/>
              </a:rPr>
              <a:t>4. </a:t>
            </a:r>
            <a:r>
              <a:rPr lang="en-US" sz="4400" b="1" dirty="0" smtClean="0">
                <a:latin typeface="Calibri"/>
                <a:cs typeface="Calibri"/>
              </a:rPr>
              <a:t>Strengthening Relationships</a:t>
            </a:r>
            <a:endParaRPr lang="en-US" sz="4400" b="1" dirty="0">
              <a:latin typeface="Calibri"/>
              <a:cs typeface="Calibri"/>
            </a:endParaRPr>
          </a:p>
        </p:txBody>
      </p:sp>
      <p:sp>
        <p:nvSpPr>
          <p:cNvPr id="3" name="Content Placeholder 2"/>
          <p:cNvSpPr>
            <a:spLocks noGrp="1"/>
          </p:cNvSpPr>
          <p:nvPr>
            <p:ph idx="1"/>
          </p:nvPr>
        </p:nvSpPr>
        <p:spPr>
          <a:xfrm>
            <a:off x="1450040" y="1600200"/>
            <a:ext cx="7236760" cy="5257800"/>
          </a:xfrm>
        </p:spPr>
        <p:txBody>
          <a:bodyPr lIns="0" rIns="0">
            <a:normAutofit/>
          </a:bodyPr>
          <a:lstStyle/>
          <a:p>
            <a:pPr marL="0" lvl="1" indent="0">
              <a:spcBef>
                <a:spcPts val="2000"/>
              </a:spcBef>
              <a:buClr>
                <a:schemeClr val="accent1">
                  <a:lumMod val="60000"/>
                  <a:lumOff val="40000"/>
                </a:schemeClr>
              </a:buClr>
              <a:buNone/>
            </a:pPr>
            <a:r>
              <a:rPr lang="en-US" dirty="0" smtClean="0">
                <a:latin typeface="Calibri"/>
                <a:cs typeface="Calibri"/>
              </a:rPr>
              <a:t>LSEAs can help principals </a:t>
            </a:r>
          </a:p>
          <a:p>
            <a:pPr marL="457200" lvl="1" indent="-457200">
              <a:spcBef>
                <a:spcPts val="2000"/>
              </a:spcBef>
              <a:buFont typeface="Arial"/>
              <a:buChar char="•"/>
            </a:pPr>
            <a:r>
              <a:rPr lang="en-US" dirty="0">
                <a:latin typeface="Calibri"/>
                <a:cs typeface="Calibri"/>
              </a:rPr>
              <a:t>resolve disputes with </a:t>
            </a:r>
            <a:r>
              <a:rPr lang="en-US" dirty="0" smtClean="0">
                <a:latin typeface="Calibri"/>
                <a:cs typeface="Calibri"/>
              </a:rPr>
              <a:t>families and</a:t>
            </a:r>
            <a:endParaRPr lang="en-US" dirty="0">
              <a:latin typeface="Calibri"/>
              <a:cs typeface="Calibri"/>
            </a:endParaRPr>
          </a:p>
          <a:p>
            <a:pPr marL="457200" lvl="1" indent="-457200">
              <a:spcBef>
                <a:spcPts val="2000"/>
              </a:spcBef>
              <a:buFont typeface="Arial"/>
              <a:buChar char="•"/>
            </a:pPr>
            <a:r>
              <a:rPr lang="en-US" dirty="0" smtClean="0">
                <a:latin typeface="Calibri"/>
                <a:cs typeface="Calibri"/>
              </a:rPr>
              <a:t>improve </a:t>
            </a:r>
            <a:r>
              <a:rPr lang="en-US" dirty="0">
                <a:latin typeface="Calibri"/>
                <a:cs typeface="Calibri"/>
              </a:rPr>
              <a:t>students’ transitions from grade to </a:t>
            </a:r>
            <a:r>
              <a:rPr lang="en-US" dirty="0" smtClean="0">
                <a:latin typeface="Calibri"/>
                <a:cs typeface="Calibri"/>
              </a:rPr>
              <a:t>grade </a:t>
            </a:r>
            <a:r>
              <a:rPr lang="en-US" dirty="0">
                <a:latin typeface="Calibri"/>
                <a:cs typeface="Calibri"/>
              </a:rPr>
              <a:t>and </a:t>
            </a:r>
            <a:r>
              <a:rPr lang="en-US" dirty="0" smtClean="0">
                <a:latin typeface="Calibri"/>
                <a:cs typeface="Calibri"/>
              </a:rPr>
              <a:t>their </a:t>
            </a:r>
            <a:r>
              <a:rPr lang="en-US" dirty="0">
                <a:latin typeface="Calibri"/>
                <a:cs typeface="Calibri"/>
              </a:rPr>
              <a:t>readiness for success in </a:t>
            </a:r>
            <a:r>
              <a:rPr lang="en-US" dirty="0" smtClean="0">
                <a:latin typeface="Calibri"/>
                <a:cs typeface="Calibri"/>
              </a:rPr>
              <a:t>life by</a:t>
            </a:r>
            <a:endParaRPr lang="en-US" dirty="0">
              <a:latin typeface="Calibri"/>
              <a:cs typeface="Calibri"/>
            </a:endParaRPr>
          </a:p>
          <a:p>
            <a:pPr lvl="1">
              <a:buFont typeface="Courier New"/>
              <a:buChar char="o"/>
            </a:pPr>
            <a:r>
              <a:rPr lang="en-US" dirty="0" smtClean="0">
                <a:latin typeface="Calibri"/>
                <a:cs typeface="Calibri"/>
              </a:rPr>
              <a:t>building trust,</a:t>
            </a:r>
          </a:p>
          <a:p>
            <a:pPr lvl="1">
              <a:buFont typeface="Courier New"/>
              <a:buChar char="o"/>
            </a:pPr>
            <a:r>
              <a:rPr lang="en-US" dirty="0" smtClean="0">
                <a:latin typeface="Calibri"/>
                <a:cs typeface="Calibri"/>
              </a:rPr>
              <a:t>negotiating conflict, and</a:t>
            </a:r>
            <a:endParaRPr lang="en-US" dirty="0">
              <a:latin typeface="Calibri"/>
              <a:cs typeface="Calibri"/>
            </a:endParaRPr>
          </a:p>
          <a:p>
            <a:pPr lvl="1">
              <a:buFont typeface="Courier New"/>
              <a:buChar char="o"/>
            </a:pPr>
            <a:r>
              <a:rPr lang="en-US" dirty="0" smtClean="0">
                <a:latin typeface="Calibri"/>
                <a:cs typeface="Calibri"/>
              </a:rPr>
              <a:t>engaging collaboratively </a:t>
            </a:r>
            <a:r>
              <a:rPr lang="en-US" dirty="0">
                <a:latin typeface="Calibri"/>
                <a:cs typeface="Calibri"/>
              </a:rPr>
              <a:t>with </a:t>
            </a:r>
            <a:r>
              <a:rPr lang="en-US" dirty="0" smtClean="0">
                <a:latin typeface="Calibri"/>
                <a:cs typeface="Calibri"/>
              </a:rPr>
              <a:t>school personnel, parents </a:t>
            </a:r>
            <a:r>
              <a:rPr lang="en-US" dirty="0">
                <a:latin typeface="Calibri"/>
                <a:cs typeface="Calibri"/>
              </a:rPr>
              <a:t>of students with </a:t>
            </a:r>
            <a:r>
              <a:rPr lang="en-US" dirty="0" smtClean="0">
                <a:latin typeface="Calibri"/>
                <a:cs typeface="Calibri"/>
              </a:rPr>
              <a:t>disabilities, </a:t>
            </a:r>
            <a:r>
              <a:rPr lang="en-US" dirty="0">
                <a:latin typeface="Calibri"/>
                <a:cs typeface="Calibri"/>
              </a:rPr>
              <a:t>and </a:t>
            </a:r>
            <a:r>
              <a:rPr lang="en-US" dirty="0" smtClean="0">
                <a:latin typeface="Calibri"/>
                <a:cs typeface="Calibri"/>
              </a:rPr>
              <a:t>community agencies.</a:t>
            </a:r>
          </a:p>
          <a:p>
            <a:pPr marL="349250" lvl="1" indent="0">
              <a:buNone/>
            </a:pPr>
            <a:endParaRPr lang="en-US" dirty="0" smtClean="0">
              <a:latin typeface="Calibri"/>
              <a:cs typeface="Calibri"/>
            </a:endParaRPr>
          </a:p>
          <a:p>
            <a:pPr marL="349250" lvl="1" indent="0">
              <a:buNone/>
            </a:pPr>
            <a:endParaRPr lang="en-US" dirty="0" smtClean="0">
              <a:latin typeface="Calibri"/>
              <a:cs typeface="Calibri"/>
            </a:endParaRPr>
          </a:p>
        </p:txBody>
      </p:sp>
    </p:spTree>
    <p:extLst>
      <p:ext uri="{BB962C8B-B14F-4D97-AF65-F5344CB8AC3E}">
        <p14:creationId xmlns:p14="http://schemas.microsoft.com/office/powerpoint/2010/main" val="1484115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046" y="274638"/>
            <a:ext cx="6966753" cy="1143000"/>
          </a:xfrm>
        </p:spPr>
        <p:txBody>
          <a:bodyPr/>
          <a:lstStyle/>
          <a:p>
            <a:r>
              <a:rPr lang="en-US" b="1" dirty="0" smtClean="0">
                <a:latin typeface="Calibri"/>
                <a:cs typeface="Calibri"/>
              </a:rPr>
              <a:t>Examples</a:t>
            </a:r>
            <a:endParaRPr lang="en-US" b="1" dirty="0">
              <a:latin typeface="Calibri"/>
              <a:cs typeface="Calibri"/>
            </a:endParaRPr>
          </a:p>
        </p:txBody>
      </p:sp>
      <p:sp>
        <p:nvSpPr>
          <p:cNvPr id="3" name="Content Placeholder 2"/>
          <p:cNvSpPr>
            <a:spLocks noGrp="1"/>
          </p:cNvSpPr>
          <p:nvPr>
            <p:ph idx="1"/>
          </p:nvPr>
        </p:nvSpPr>
        <p:spPr>
          <a:xfrm>
            <a:off x="1440038" y="1600200"/>
            <a:ext cx="7246761" cy="4525963"/>
          </a:xfrm>
        </p:spPr>
        <p:txBody>
          <a:bodyPr>
            <a:normAutofit fontScale="92500"/>
          </a:bodyPr>
          <a:lstStyle/>
          <a:p>
            <a:r>
              <a:rPr lang="en-US" dirty="0" smtClean="0">
                <a:latin typeface="Calibri"/>
                <a:cs typeface="Calibri"/>
              </a:rPr>
              <a:t>LSEAs and principals can work jointly to establish norms of respect and collaboration at both the school and district levels. </a:t>
            </a:r>
            <a:endParaRPr lang="en-US" dirty="0">
              <a:latin typeface="Calibri"/>
              <a:cs typeface="Calibri"/>
            </a:endParaRPr>
          </a:p>
          <a:p>
            <a:r>
              <a:rPr lang="en-US" dirty="0" smtClean="0">
                <a:latin typeface="Calibri"/>
                <a:cs typeface="Calibri"/>
              </a:rPr>
              <a:t>LSEAs can facilitate conversations among groups of principals to share effective school strategies for communicating with families about the education of their children with disabilities.</a:t>
            </a:r>
            <a:endParaRPr lang="en-US" dirty="0">
              <a:latin typeface="Calibri"/>
              <a:cs typeface="Calibri"/>
            </a:endParaRPr>
          </a:p>
        </p:txBody>
      </p:sp>
    </p:spTree>
    <p:extLst>
      <p:ext uri="{BB962C8B-B14F-4D97-AF65-F5344CB8AC3E}">
        <p14:creationId xmlns:p14="http://schemas.microsoft.com/office/powerpoint/2010/main" val="1943263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38" y="274638"/>
            <a:ext cx="7016262" cy="1143000"/>
          </a:xfrm>
        </p:spPr>
        <p:txBody>
          <a:bodyPr>
            <a:normAutofit/>
          </a:bodyPr>
          <a:lstStyle/>
          <a:p>
            <a:r>
              <a:rPr lang="en-US" b="1" dirty="0" smtClean="0">
                <a:latin typeface="Calibri"/>
                <a:cs typeface="Calibri"/>
              </a:rPr>
              <a:t>Objectives</a:t>
            </a:r>
            <a:endParaRPr lang="en-US" b="1" dirty="0">
              <a:latin typeface="Calibri"/>
              <a:cs typeface="Calibri"/>
            </a:endParaRPr>
          </a:p>
        </p:txBody>
      </p:sp>
      <p:sp>
        <p:nvSpPr>
          <p:cNvPr id="3" name="Content Placeholder 2"/>
          <p:cNvSpPr>
            <a:spLocks noGrp="1"/>
          </p:cNvSpPr>
          <p:nvPr>
            <p:ph idx="1"/>
          </p:nvPr>
        </p:nvSpPr>
        <p:spPr>
          <a:xfrm>
            <a:off x="1426308" y="1600200"/>
            <a:ext cx="7260492" cy="4525963"/>
          </a:xfrm>
        </p:spPr>
        <p:txBody>
          <a:bodyPr>
            <a:normAutofit/>
          </a:bodyPr>
          <a:lstStyle/>
          <a:p>
            <a:pPr marL="457200" indent="-457200">
              <a:buFont typeface="+mj-lt"/>
              <a:buAutoNum type="arabicPeriod"/>
            </a:pPr>
            <a:r>
              <a:rPr lang="en-US" dirty="0" smtClean="0">
                <a:latin typeface="Calibri"/>
                <a:cs typeface="Calibri"/>
              </a:rPr>
              <a:t>Connecting school leaders to district priorities.</a:t>
            </a:r>
          </a:p>
          <a:p>
            <a:pPr marL="457200" lvl="0" indent="-457200">
              <a:buFont typeface="+mj-lt"/>
              <a:buAutoNum type="arabicPeriod"/>
            </a:pPr>
            <a:r>
              <a:rPr lang="en-US" dirty="0" smtClean="0">
                <a:latin typeface="Calibri"/>
                <a:cs typeface="Calibri"/>
              </a:rPr>
              <a:t>Including students with disabilities in district priorities.</a:t>
            </a:r>
          </a:p>
          <a:p>
            <a:pPr marL="457200" lvl="0" indent="-457200">
              <a:buFont typeface="+mj-lt"/>
              <a:buAutoNum type="arabicPeriod"/>
            </a:pPr>
            <a:r>
              <a:rPr lang="en-US" dirty="0" smtClean="0">
                <a:latin typeface="Calibri"/>
                <a:cs typeface="Calibri"/>
              </a:rPr>
              <a:t>Providing cohesive and inclusive leadership for all learners.</a:t>
            </a:r>
            <a:endParaRPr lang="en-US" dirty="0">
              <a:latin typeface="Calibri"/>
              <a:cs typeface="Calibri"/>
            </a:endParaRPr>
          </a:p>
        </p:txBody>
      </p:sp>
    </p:spTree>
    <p:extLst>
      <p:ext uri="{BB962C8B-B14F-4D97-AF65-F5344CB8AC3E}">
        <p14:creationId xmlns:p14="http://schemas.microsoft.com/office/powerpoint/2010/main" val="18119091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46" y="274638"/>
            <a:ext cx="7006754" cy="1143000"/>
          </a:xfrm>
        </p:spPr>
        <p:txBody>
          <a:bodyPr>
            <a:normAutofit fontScale="90000"/>
          </a:bodyPr>
          <a:lstStyle/>
          <a:p>
            <a:r>
              <a:rPr lang="en-US" sz="4400" b="1" dirty="0" smtClean="0">
                <a:latin typeface="Calibri"/>
                <a:cs typeface="Calibri"/>
              </a:rPr>
              <a:t>Achieving Cohesive </a:t>
            </a:r>
            <a:br>
              <a:rPr lang="en-US" sz="4400" b="1" dirty="0" smtClean="0">
                <a:latin typeface="Calibri"/>
                <a:cs typeface="Calibri"/>
              </a:rPr>
            </a:br>
            <a:r>
              <a:rPr lang="en-US" sz="4400" b="1" dirty="0" smtClean="0">
                <a:latin typeface="Calibri"/>
                <a:cs typeface="Calibri"/>
              </a:rPr>
              <a:t>&amp; Inclusive Leadership</a:t>
            </a:r>
            <a:endParaRPr lang="en-US" sz="4400" b="1" dirty="0">
              <a:latin typeface="Calibri"/>
              <a:cs typeface="Calibri"/>
            </a:endParaRPr>
          </a:p>
        </p:txBody>
      </p:sp>
      <p:sp>
        <p:nvSpPr>
          <p:cNvPr id="3" name="Content Placeholder 2"/>
          <p:cNvSpPr>
            <a:spLocks noGrp="1"/>
          </p:cNvSpPr>
          <p:nvPr>
            <p:ph idx="1"/>
          </p:nvPr>
        </p:nvSpPr>
        <p:spPr>
          <a:xfrm>
            <a:off x="1430038" y="1600200"/>
            <a:ext cx="7256761" cy="5050995"/>
          </a:xfrm>
        </p:spPr>
        <p:txBody>
          <a:bodyPr>
            <a:normAutofit fontScale="92500" lnSpcReduction="20000"/>
          </a:bodyPr>
          <a:lstStyle/>
          <a:p>
            <a:pPr marL="457200" lvl="1" indent="-457200">
              <a:lnSpc>
                <a:spcPct val="110000"/>
              </a:lnSpc>
              <a:spcBef>
                <a:spcPts val="2000"/>
              </a:spcBef>
              <a:buFont typeface="Arial"/>
              <a:buChar char="•"/>
            </a:pPr>
            <a:r>
              <a:rPr lang="en-US" dirty="0" smtClean="0">
                <a:latin typeface="Calibri"/>
                <a:cs typeface="Calibri"/>
              </a:rPr>
              <a:t>In sum, district leaders play </a:t>
            </a:r>
            <a:r>
              <a:rPr lang="en-US" dirty="0">
                <a:latin typeface="Calibri"/>
                <a:cs typeface="Calibri"/>
              </a:rPr>
              <a:t>an important role in </a:t>
            </a:r>
            <a:r>
              <a:rPr lang="en-US" dirty="0" smtClean="0">
                <a:latin typeface="Calibri"/>
                <a:cs typeface="Calibri"/>
              </a:rPr>
              <a:t>collaborating with principals, enhancing their PD, and aligning resources in </a:t>
            </a:r>
            <a:r>
              <a:rPr lang="en-US" dirty="0">
                <a:latin typeface="Calibri"/>
                <a:cs typeface="Calibri"/>
              </a:rPr>
              <a:t>ways that benefit students with </a:t>
            </a:r>
            <a:r>
              <a:rPr lang="en-US" dirty="0" smtClean="0">
                <a:latin typeface="Calibri"/>
                <a:cs typeface="Calibri"/>
              </a:rPr>
              <a:t>disabilities and their teachers. </a:t>
            </a:r>
          </a:p>
          <a:p>
            <a:pPr marL="457200" lvl="1" indent="-457200">
              <a:lnSpc>
                <a:spcPct val="110000"/>
              </a:lnSpc>
              <a:spcBef>
                <a:spcPts val="2000"/>
              </a:spcBef>
              <a:buFont typeface="Arial"/>
              <a:buChar char="•"/>
            </a:pPr>
            <a:r>
              <a:rPr lang="en-US" dirty="0" smtClean="0">
                <a:latin typeface="Calibri"/>
                <a:cs typeface="Calibri"/>
              </a:rPr>
              <a:t>Coordinated education for all learners is a valued goal, and the Santiago High School story illustrates a cohesive approach to inclusive school and district leadership for learning and life outcomes.</a:t>
            </a:r>
            <a:endParaRPr lang="en-US" dirty="0">
              <a:latin typeface="Calibri"/>
              <a:cs typeface="Calibri"/>
            </a:endParaRPr>
          </a:p>
          <a:p>
            <a:pPr marL="0" lvl="1" indent="0" algn="ctr">
              <a:lnSpc>
                <a:spcPct val="110000"/>
              </a:lnSpc>
              <a:spcBef>
                <a:spcPts val="2000"/>
              </a:spcBef>
              <a:buClr>
                <a:schemeClr val="accent1">
                  <a:lumMod val="60000"/>
                  <a:lumOff val="40000"/>
                </a:schemeClr>
              </a:buClr>
              <a:buNone/>
            </a:pPr>
            <a:r>
              <a:rPr lang="en-US" dirty="0" smtClean="0">
                <a:latin typeface="Calibri"/>
                <a:cs typeface="Calibri"/>
              </a:rPr>
              <a:t>Video: Our </a:t>
            </a:r>
            <a:r>
              <a:rPr lang="en-US" dirty="0">
                <a:latin typeface="Calibri"/>
                <a:cs typeface="Calibri"/>
              </a:rPr>
              <a:t>Cohesive </a:t>
            </a:r>
            <a:r>
              <a:rPr lang="en-US" dirty="0" smtClean="0">
                <a:latin typeface="Calibri"/>
                <a:cs typeface="Calibri"/>
              </a:rPr>
              <a:t>Approach</a:t>
            </a:r>
            <a:r>
              <a:rPr lang="en-US" dirty="0">
                <a:latin typeface="Calibri"/>
                <a:cs typeface="Calibri"/>
              </a:rPr>
              <a:t>—</a:t>
            </a:r>
            <a:r>
              <a:rPr lang="en-US" dirty="0" smtClean="0">
                <a:latin typeface="Calibri"/>
                <a:cs typeface="Calibri"/>
              </a:rPr>
              <a:t>Santiago </a:t>
            </a:r>
            <a:r>
              <a:rPr lang="en-US" dirty="0">
                <a:latin typeface="Calibri"/>
                <a:cs typeface="Calibri"/>
              </a:rPr>
              <a:t>High School Story </a:t>
            </a:r>
            <a:r>
              <a:rPr lang="en-US" u="sng" dirty="0" smtClean="0">
                <a:latin typeface="Calibri"/>
                <a:cs typeface="Calibri"/>
                <a:hlinkClick r:id="rId3"/>
              </a:rPr>
              <a:t>https</a:t>
            </a:r>
            <a:r>
              <a:rPr lang="en-US" u="sng" dirty="0">
                <a:latin typeface="Calibri"/>
                <a:cs typeface="Calibri"/>
                <a:hlinkClick r:id="rId3"/>
              </a:rPr>
              <a:t>://www.youtube.com/watch?v=8B7rv3SRWr4</a:t>
            </a:r>
            <a:r>
              <a:rPr lang="en-US" dirty="0">
                <a:latin typeface="Calibri"/>
                <a:cs typeface="Calibri"/>
              </a:rPr>
              <a:t> </a:t>
            </a:r>
          </a:p>
          <a:p>
            <a:pPr>
              <a:lnSpc>
                <a:spcPct val="110000"/>
              </a:lnSpc>
            </a:pPr>
            <a:endParaRPr lang="en-US" dirty="0">
              <a:latin typeface="Calibri"/>
              <a:cs typeface="Calibri"/>
            </a:endParaRPr>
          </a:p>
        </p:txBody>
      </p:sp>
    </p:spTree>
    <p:extLst>
      <p:ext uri="{BB962C8B-B14F-4D97-AF65-F5344CB8AC3E}">
        <p14:creationId xmlns:p14="http://schemas.microsoft.com/office/powerpoint/2010/main" val="179517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46" y="274638"/>
            <a:ext cx="7006754" cy="1143000"/>
          </a:xfrm>
        </p:spPr>
        <p:txBody>
          <a:bodyPr>
            <a:normAutofit fontScale="90000"/>
          </a:bodyPr>
          <a:lstStyle/>
          <a:p>
            <a:r>
              <a:rPr lang="en-US" b="1" dirty="0" smtClean="0">
                <a:latin typeface="Calibri"/>
                <a:cs typeface="Calibri"/>
              </a:rPr>
              <a:t>Working With </a:t>
            </a:r>
            <a:br>
              <a:rPr lang="en-US" b="1" dirty="0" smtClean="0">
                <a:latin typeface="Calibri"/>
                <a:cs typeface="Calibri"/>
              </a:rPr>
            </a:br>
            <a:r>
              <a:rPr lang="en-US" b="1" dirty="0" smtClean="0">
                <a:latin typeface="Calibri"/>
                <a:cs typeface="Calibri"/>
              </a:rPr>
              <a:t>District Leaders</a:t>
            </a:r>
            <a:endParaRPr lang="en-US" b="1" dirty="0">
              <a:latin typeface="Calibri"/>
              <a:cs typeface="Calibri"/>
            </a:endParaRPr>
          </a:p>
        </p:txBody>
      </p:sp>
      <p:sp>
        <p:nvSpPr>
          <p:cNvPr id="3" name="Content Placeholder 2"/>
          <p:cNvSpPr>
            <a:spLocks noGrp="1"/>
          </p:cNvSpPr>
          <p:nvPr>
            <p:ph idx="1"/>
          </p:nvPr>
        </p:nvSpPr>
        <p:spPr>
          <a:xfrm>
            <a:off x="1430038" y="1600200"/>
            <a:ext cx="7256761" cy="5017572"/>
          </a:xfrm>
        </p:spPr>
        <p:txBody>
          <a:bodyPr>
            <a:normAutofit fontScale="85000" lnSpcReduction="20000"/>
          </a:bodyPr>
          <a:lstStyle/>
          <a:p>
            <a:pPr marL="0" indent="0">
              <a:lnSpc>
                <a:spcPct val="120000"/>
              </a:lnSpc>
              <a:buNone/>
            </a:pPr>
            <a:r>
              <a:rPr lang="en-US" dirty="0" smtClean="0">
                <a:latin typeface="Calibri"/>
                <a:cs typeface="Calibri"/>
              </a:rPr>
              <a:t>Now is a critical time for leaders across the educational system to work together to improve the learning and life outcomes of all children.</a:t>
            </a:r>
          </a:p>
          <a:p>
            <a:pPr marL="0" indent="0">
              <a:lnSpc>
                <a:spcPct val="120000"/>
              </a:lnSpc>
              <a:buNone/>
            </a:pPr>
            <a:r>
              <a:rPr lang="en-US" dirty="0" smtClean="0">
                <a:latin typeface="Calibri"/>
                <a:cs typeface="Calibri"/>
              </a:rPr>
              <a:t>In conclusion, please consider this question:</a:t>
            </a:r>
          </a:p>
          <a:p>
            <a:pPr marL="0" indent="0">
              <a:lnSpc>
                <a:spcPct val="120000"/>
              </a:lnSpc>
              <a:buNone/>
            </a:pPr>
            <a:r>
              <a:rPr lang="en-US" b="1" dirty="0" smtClean="0">
                <a:latin typeface="Calibri"/>
                <a:cs typeface="Calibri"/>
              </a:rPr>
              <a:t>What must principals keep in mind to work effectively with other school and district </a:t>
            </a:r>
            <a:r>
              <a:rPr lang="en-US" b="1" dirty="0">
                <a:latin typeface="Calibri"/>
                <a:cs typeface="Calibri"/>
              </a:rPr>
              <a:t>leaders to ensure </a:t>
            </a:r>
            <a:r>
              <a:rPr lang="en-US" b="1" dirty="0" smtClean="0">
                <a:latin typeface="Calibri"/>
                <a:cs typeface="Calibri"/>
              </a:rPr>
              <a:t>students with disabilities receive meaningful </a:t>
            </a:r>
            <a:r>
              <a:rPr lang="en-US" b="1" dirty="0">
                <a:latin typeface="Calibri"/>
                <a:cs typeface="Calibri"/>
              </a:rPr>
              <a:t>opportunities to learn the academic, technical, and personal skills to thrive in a complex world? </a:t>
            </a:r>
          </a:p>
          <a:p>
            <a:pPr marL="0" indent="0" algn="ctr">
              <a:lnSpc>
                <a:spcPct val="120000"/>
              </a:lnSpc>
              <a:buNone/>
            </a:pPr>
            <a:r>
              <a:rPr lang="en-US" i="1" dirty="0" smtClean="0">
                <a:latin typeface="Calibri"/>
                <a:cs typeface="Calibri"/>
              </a:rPr>
              <a:t>Summative Jigsaw Discussion</a:t>
            </a:r>
          </a:p>
        </p:txBody>
      </p:sp>
    </p:spTree>
    <p:extLst>
      <p:ext uri="{BB962C8B-B14F-4D97-AF65-F5344CB8AC3E}">
        <p14:creationId xmlns:p14="http://schemas.microsoft.com/office/powerpoint/2010/main" val="40428462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046" y="274638"/>
            <a:ext cx="6986754" cy="1143000"/>
          </a:xfrm>
        </p:spPr>
        <p:txBody>
          <a:bodyPr/>
          <a:lstStyle/>
          <a:p>
            <a:r>
              <a:rPr lang="en-US" b="1" dirty="0" smtClean="0">
                <a:latin typeface="Calibri"/>
                <a:cs typeface="Calibri"/>
              </a:rPr>
              <a:t>References</a:t>
            </a:r>
            <a:endParaRPr lang="en-US" b="1" dirty="0">
              <a:latin typeface="Calibri"/>
              <a:cs typeface="Calibri"/>
            </a:endParaRPr>
          </a:p>
        </p:txBody>
      </p:sp>
      <p:sp>
        <p:nvSpPr>
          <p:cNvPr id="3" name="Content Placeholder 2"/>
          <p:cNvSpPr>
            <a:spLocks noGrp="1"/>
          </p:cNvSpPr>
          <p:nvPr>
            <p:ph idx="1"/>
          </p:nvPr>
        </p:nvSpPr>
        <p:spPr>
          <a:xfrm>
            <a:off x="1580538" y="1485900"/>
            <a:ext cx="7296762" cy="5245100"/>
          </a:xfrm>
        </p:spPr>
        <p:txBody>
          <a:bodyPr>
            <a:normAutofit/>
          </a:bodyPr>
          <a:lstStyle/>
          <a:p>
            <a:pPr marL="0" indent="0">
              <a:lnSpc>
                <a:spcPct val="120000"/>
              </a:lnSpc>
              <a:spcBef>
                <a:spcPts val="0"/>
              </a:spcBef>
              <a:buNone/>
            </a:pPr>
            <a:r>
              <a:rPr lang="en-US" sz="1200" dirty="0" smtClean="0">
                <a:latin typeface="Calibri"/>
                <a:cs typeface="Calibri"/>
              </a:rPr>
              <a:t>Baker</a:t>
            </a:r>
            <a:r>
              <a:rPr lang="en-US" sz="1200" dirty="0">
                <a:latin typeface="Calibri"/>
                <a:cs typeface="Calibri"/>
              </a:rPr>
              <a:t>, B. D., Green, P. C., &amp; Ramsey, M. J. (2012). Financing education for children with special needs. In J. B. Crockett, B. S. Billingsley, &amp; M. L. Boscardin (Eds.) </a:t>
            </a:r>
            <a:r>
              <a:rPr lang="en-US" sz="1200" i="1" dirty="0">
                <a:latin typeface="Calibri"/>
                <a:cs typeface="Calibri"/>
              </a:rPr>
              <a:t>Handbook of leadership &amp; administration for special education</a:t>
            </a:r>
            <a:r>
              <a:rPr lang="en-US" sz="1200" dirty="0">
                <a:latin typeface="Calibri"/>
                <a:cs typeface="Calibri"/>
              </a:rPr>
              <a:t> (pp. 97-114). New York, NY: Routledge.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Bateman, D. F., &amp; Bateman, C. F. (2014). </a:t>
            </a:r>
            <a:r>
              <a:rPr lang="en-US" sz="1200" i="1" dirty="0">
                <a:latin typeface="Calibri"/>
                <a:cs typeface="Calibri"/>
              </a:rPr>
              <a:t>A principal’s guide to special education. </a:t>
            </a:r>
            <a:r>
              <a:rPr lang="en-US" sz="1200" dirty="0">
                <a:latin typeface="Calibri"/>
                <a:cs typeface="Calibri"/>
              </a:rPr>
              <a:t>Arlington, VA: Council for Exceptional Children.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Bellamy, T., Crockett, J. C., &amp; Nordengren, C. (2014). </a:t>
            </a:r>
            <a:r>
              <a:rPr lang="en-US" sz="1200" i="1" dirty="0">
                <a:latin typeface="Calibri"/>
                <a:cs typeface="Calibri"/>
              </a:rPr>
              <a:t>Preparing school leaders for every student’s learning</a:t>
            </a:r>
            <a:r>
              <a:rPr lang="en-US" sz="1200" dirty="0">
                <a:latin typeface="Calibri"/>
                <a:cs typeface="Calibri"/>
              </a:rPr>
              <a:t>. Paper for the Center for Collaboration for Effective Educator Development, Accountability, and Reform (CEEDAR) at the University of Florida.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Billingsley, B. (2011). Factors influencing special education teacher quality and effectiveness. In J. M. Kauffman &amp; D. P. Hallahan (Eds.), </a:t>
            </a:r>
            <a:r>
              <a:rPr lang="en-US" sz="1200" i="1" dirty="0">
                <a:latin typeface="Calibri"/>
                <a:cs typeface="Calibri"/>
              </a:rPr>
              <a:t>Handbook of special education</a:t>
            </a:r>
            <a:r>
              <a:rPr lang="en-US" sz="1200" dirty="0">
                <a:latin typeface="Calibri"/>
                <a:cs typeface="Calibri"/>
              </a:rPr>
              <a:t> (pp. 391-405). New York, NY: Taylor &amp; Francis.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Billingsley, B., McLeskey, J., &amp; Crockett, J. B. (2014). </a:t>
            </a:r>
            <a:r>
              <a:rPr lang="en-US" sz="1200" i="1" dirty="0">
                <a:latin typeface="Calibri"/>
                <a:cs typeface="Calibri"/>
              </a:rPr>
              <a:t>Principal leadership: Moving toward inclusive and high-achieving schools for students with disabilities</a:t>
            </a:r>
            <a:r>
              <a:rPr lang="en-US" sz="1200" dirty="0">
                <a:latin typeface="Calibri"/>
                <a:cs typeface="Calibri"/>
              </a:rPr>
              <a:t> (Document No. IC-8). Retrieved from University of Florida, Collaboration for Effective Educator, Development, Accountability, and Reform Center website: </a:t>
            </a:r>
            <a:r>
              <a:rPr lang="en-US" sz="1200" dirty="0">
                <a:latin typeface="Calibri"/>
                <a:cs typeface="Calibri"/>
                <a:hlinkClick r:id="rId3"/>
              </a:rPr>
              <a:t>http://ceedar.education.ufl.edu/tools/innovation-configurations/</a:t>
            </a:r>
            <a:r>
              <a:rPr lang="en-US" sz="1200" dirty="0">
                <a:latin typeface="Calibri"/>
                <a:cs typeface="Calibri"/>
              </a:rPr>
              <a:t>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smtClean="0">
                <a:latin typeface="Calibri"/>
                <a:cs typeface="Calibri"/>
              </a:rPr>
              <a:t>Boscardin, M. L., &amp; Lashley, C. (2012). Expanding the leadership framework: An alternate view of professional standards. In J. B. Crockett, B. S. Billingsley, &amp; M. L. Boscardin (Eds.), </a:t>
            </a:r>
            <a:r>
              <a:rPr lang="en-US" sz="1200" i="1" dirty="0" smtClean="0">
                <a:latin typeface="Calibri"/>
                <a:cs typeface="Calibri"/>
              </a:rPr>
              <a:t>Handbook of leadership &amp; administration for special education </a:t>
            </a:r>
            <a:r>
              <a:rPr lang="en-US" sz="1200" dirty="0" smtClean="0">
                <a:latin typeface="Calibri"/>
                <a:cs typeface="Calibri"/>
              </a:rPr>
              <a:t>(pp. 37-51). New York, NY: Routledge.   </a:t>
            </a:r>
            <a:endParaRPr lang="en-US" sz="1200" i="1" dirty="0" smtClean="0">
              <a:latin typeface="Calibri"/>
              <a:cs typeface="Calibri"/>
            </a:endParaRPr>
          </a:p>
          <a:p>
            <a:endParaRPr lang="en-US" sz="1200" i="1" dirty="0" smtClean="0"/>
          </a:p>
          <a:p>
            <a:endParaRPr lang="en-US" sz="1200" i="1" dirty="0" smtClean="0"/>
          </a:p>
          <a:p>
            <a:endParaRPr lang="en-US" sz="1200" i="1" dirty="0" smtClean="0"/>
          </a:p>
        </p:txBody>
      </p:sp>
    </p:spTree>
    <p:extLst>
      <p:ext uri="{BB962C8B-B14F-4D97-AF65-F5344CB8AC3E}">
        <p14:creationId xmlns:p14="http://schemas.microsoft.com/office/powerpoint/2010/main" val="26824916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044" y="274638"/>
            <a:ext cx="7026755" cy="1143000"/>
          </a:xfrm>
        </p:spPr>
        <p:txBody>
          <a:bodyPr/>
          <a:lstStyle/>
          <a:p>
            <a:r>
              <a:rPr lang="en-US" b="1" dirty="0" smtClean="0">
                <a:latin typeface="Calibri"/>
                <a:cs typeface="Calibri"/>
              </a:rPr>
              <a:t>References</a:t>
            </a:r>
            <a:endParaRPr lang="en-US" b="1" dirty="0">
              <a:latin typeface="Calibri"/>
              <a:cs typeface="Calibri"/>
            </a:endParaRPr>
          </a:p>
        </p:txBody>
      </p:sp>
      <p:sp>
        <p:nvSpPr>
          <p:cNvPr id="3" name="Content Placeholder 2"/>
          <p:cNvSpPr>
            <a:spLocks noGrp="1"/>
          </p:cNvSpPr>
          <p:nvPr>
            <p:ph idx="1"/>
          </p:nvPr>
        </p:nvSpPr>
        <p:spPr>
          <a:xfrm>
            <a:off x="1460040" y="1409700"/>
            <a:ext cx="7226760" cy="5257800"/>
          </a:xfrm>
        </p:spPr>
        <p:txBody>
          <a:bodyPr>
            <a:noAutofit/>
          </a:bodyPr>
          <a:lstStyle/>
          <a:p>
            <a:pPr marL="0" indent="0">
              <a:lnSpc>
                <a:spcPct val="120000"/>
              </a:lnSpc>
              <a:spcBef>
                <a:spcPts val="0"/>
              </a:spcBef>
              <a:buNone/>
            </a:pPr>
            <a:r>
              <a:rPr lang="en-US" sz="1200" dirty="0">
                <a:latin typeface="Calibri"/>
                <a:cs typeface="Calibri"/>
              </a:rPr>
              <a:t>Brownell, M. T., Sindelar, P. T., Kiely, M. T., &amp; Danielson, L. C. (2010). Special education teacher quality and preparation: Exposing foundations, constructing a new model. </a:t>
            </a:r>
            <a:r>
              <a:rPr lang="en-US" sz="1200" i="1" dirty="0">
                <a:latin typeface="Calibri"/>
                <a:cs typeface="Calibri"/>
              </a:rPr>
              <a:t>Exceptional Children</a:t>
            </a:r>
            <a:r>
              <a:rPr lang="en-US" sz="1200" dirty="0">
                <a:latin typeface="Calibri"/>
                <a:cs typeface="Calibri"/>
              </a:rPr>
              <a:t>,</a:t>
            </a:r>
            <a:r>
              <a:rPr lang="en-US" sz="1200" i="1" dirty="0">
                <a:latin typeface="Calibri"/>
                <a:cs typeface="Calibri"/>
              </a:rPr>
              <a:t> 76</a:t>
            </a:r>
            <a:r>
              <a:rPr lang="en-US" sz="1200" dirty="0">
                <a:latin typeface="Calibri"/>
                <a:cs typeface="Calibri"/>
              </a:rPr>
              <a:t>, 357-377.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Campbell-Whatley, G. D. &amp; Lyons, J. E. (2013). </a:t>
            </a:r>
            <a:r>
              <a:rPr lang="en-US" sz="1200" i="1" dirty="0">
                <a:latin typeface="Calibri"/>
                <a:cs typeface="Calibri"/>
              </a:rPr>
              <a:t>Leadership practices for special and general educators.</a:t>
            </a:r>
            <a:r>
              <a:rPr lang="en-US" sz="1200" dirty="0">
                <a:latin typeface="Calibri"/>
                <a:cs typeface="Calibri"/>
              </a:rPr>
              <a:t> New York, NY: Pearson.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Crockett, J. B. (2002). Special education’s role in preparing responsive leaders for inclusive schools. </a:t>
            </a:r>
            <a:r>
              <a:rPr lang="en-US" sz="1200" i="1" dirty="0">
                <a:latin typeface="Calibri"/>
                <a:cs typeface="Calibri"/>
              </a:rPr>
              <a:t>Remedial and Special Education</a:t>
            </a:r>
            <a:r>
              <a:rPr lang="en-US" sz="1200" dirty="0">
                <a:latin typeface="Calibri"/>
                <a:cs typeface="Calibri"/>
              </a:rPr>
              <a:t>,</a:t>
            </a:r>
            <a:r>
              <a:rPr lang="en-US" sz="1200" i="1" dirty="0">
                <a:latin typeface="Calibri"/>
                <a:cs typeface="Calibri"/>
              </a:rPr>
              <a:t> 23</a:t>
            </a:r>
            <a:r>
              <a:rPr lang="en-US" sz="1200" dirty="0">
                <a:latin typeface="Calibri"/>
                <a:cs typeface="Calibri"/>
              </a:rPr>
              <a:t>(3), 157-168.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Crockett, J. B. (2011). Conceptual models for leading and administrating special education. In J. M. Kauffman &amp; D. P. Hallahan (Eds.), </a:t>
            </a:r>
            <a:r>
              <a:rPr lang="en-US" sz="1200" i="1" dirty="0">
                <a:latin typeface="Calibri"/>
                <a:cs typeface="Calibri"/>
              </a:rPr>
              <a:t>Handbook of special education</a:t>
            </a:r>
            <a:r>
              <a:rPr lang="en-US" sz="1200" dirty="0">
                <a:latin typeface="Calibri"/>
                <a:cs typeface="Calibri"/>
              </a:rPr>
              <a:t> (pp. 351-362). New York, NY: Taylor &amp; Francis.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Crockett, J. B., Billingsley, B. S., &amp; Boscardin, M. L. (2012). </a:t>
            </a:r>
            <a:r>
              <a:rPr lang="en-US" sz="1200" i="1" dirty="0">
                <a:latin typeface="Calibri"/>
                <a:cs typeface="Calibri"/>
              </a:rPr>
              <a:t>Handbook of leadership &amp; administration for special education.</a:t>
            </a:r>
            <a:r>
              <a:rPr lang="en-US" sz="1200" dirty="0">
                <a:latin typeface="Calibri"/>
                <a:cs typeface="Calibri"/>
              </a:rPr>
              <a:t> New York, NY: Routledge.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Deshler, D. D., &amp; Cornett, J. (2012). Leading to improve teacher effectiveness: </a:t>
            </a:r>
            <a:r>
              <a:rPr lang="en-US" sz="1200" dirty="0" smtClean="0">
                <a:latin typeface="Calibri"/>
                <a:cs typeface="Calibri"/>
              </a:rPr>
              <a:t>Implications </a:t>
            </a:r>
            <a:r>
              <a:rPr lang="en-US" sz="1200" dirty="0">
                <a:latin typeface="Calibri"/>
                <a:cs typeface="Calibri"/>
              </a:rPr>
              <a:t>for practice, reform, research, and policy. In J. B Crockett, B. S. Billingsley, </a:t>
            </a:r>
            <a:r>
              <a:rPr lang="en-US" sz="1200" dirty="0" smtClean="0">
                <a:latin typeface="Calibri"/>
                <a:cs typeface="Calibri"/>
              </a:rPr>
              <a:t>&amp; </a:t>
            </a:r>
            <a:r>
              <a:rPr lang="en-US" sz="1200" dirty="0">
                <a:latin typeface="Calibri"/>
                <a:cs typeface="Calibri"/>
              </a:rPr>
              <a:t>M. L. Boscardin (Eds.), </a:t>
            </a:r>
            <a:r>
              <a:rPr lang="en-US" sz="1200" i="1" dirty="0">
                <a:latin typeface="Calibri"/>
                <a:cs typeface="Calibri"/>
              </a:rPr>
              <a:t>Handbook of leadership &amp; administration for special education</a:t>
            </a:r>
            <a:r>
              <a:rPr lang="en-US" sz="1200" dirty="0">
                <a:latin typeface="Calibri"/>
                <a:cs typeface="Calibri"/>
              </a:rPr>
              <a:t> (pp. 239-259). New York, NY: Routledge.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Fuchs, D., Fuchs, L. S., &amp; Stecker, P. M. (2010). The “blurring” of special education in a new continuum of general education placements and services. </a:t>
            </a:r>
            <a:r>
              <a:rPr lang="en-US" sz="1200" i="1" dirty="0">
                <a:latin typeface="Calibri"/>
                <a:cs typeface="Calibri"/>
              </a:rPr>
              <a:t>Exceptional Children</a:t>
            </a:r>
            <a:r>
              <a:rPr lang="en-US" sz="1200" dirty="0">
                <a:latin typeface="Calibri"/>
                <a:cs typeface="Calibri"/>
              </a:rPr>
              <a:t>, </a:t>
            </a:r>
            <a:r>
              <a:rPr lang="en-US" sz="1200" i="1" dirty="0">
                <a:latin typeface="Calibri"/>
                <a:cs typeface="Calibri"/>
              </a:rPr>
              <a:t>76,</a:t>
            </a:r>
            <a:r>
              <a:rPr lang="en-US" sz="1200" dirty="0">
                <a:latin typeface="Calibri"/>
                <a:cs typeface="Calibri"/>
              </a:rPr>
              <a:t> 301-323.  </a:t>
            </a:r>
            <a:endParaRPr lang="en-US" sz="1200" dirty="0" smtClean="0">
              <a:latin typeface="Calibri"/>
              <a:cs typeface="Calibri"/>
            </a:endParaRPr>
          </a:p>
          <a:p>
            <a:pPr marL="0" indent="0">
              <a:lnSpc>
                <a:spcPct val="120000"/>
              </a:lnSpc>
              <a:spcBef>
                <a:spcPts val="0"/>
              </a:spcBef>
              <a:buNone/>
            </a:pPr>
            <a:endParaRPr lang="en-US" sz="1200" dirty="0">
              <a:latin typeface="Calibri"/>
              <a:cs typeface="Calibri"/>
            </a:endParaRPr>
          </a:p>
          <a:p>
            <a:pPr marL="0" indent="0">
              <a:lnSpc>
                <a:spcPct val="120000"/>
              </a:lnSpc>
              <a:spcBef>
                <a:spcPts val="0"/>
              </a:spcBef>
              <a:buNone/>
            </a:pPr>
            <a:r>
              <a:rPr lang="en-US" sz="1200" dirty="0">
                <a:latin typeface="Calibri"/>
                <a:cs typeface="Calibri"/>
              </a:rPr>
              <a:t>Gewirtz, C.</a:t>
            </a:r>
            <a:r>
              <a:rPr lang="en-US" sz="1200" i="1" dirty="0">
                <a:latin typeface="Calibri"/>
                <a:cs typeface="Calibri"/>
              </a:rPr>
              <a:t> </a:t>
            </a:r>
            <a:r>
              <a:rPr lang="en-US" sz="1200" dirty="0">
                <a:latin typeface="Calibri"/>
                <a:cs typeface="Calibri"/>
              </a:rPr>
              <a:t>(2015, February 25). Tacoma's deputy chief helps pioneer expansive measures of school success. </a:t>
            </a:r>
            <a:r>
              <a:rPr lang="en-US" sz="1200" i="1" dirty="0">
                <a:latin typeface="Calibri"/>
                <a:cs typeface="Calibri"/>
              </a:rPr>
              <a:t>Education Week</a:t>
            </a:r>
            <a:r>
              <a:rPr lang="en-US" sz="1200" dirty="0">
                <a:latin typeface="Calibri"/>
                <a:cs typeface="Calibri"/>
              </a:rPr>
              <a:t>, </a:t>
            </a:r>
            <a:r>
              <a:rPr lang="en-US" sz="1200" i="1" dirty="0">
                <a:latin typeface="Calibri"/>
                <a:cs typeface="Calibri"/>
              </a:rPr>
              <a:t>34</a:t>
            </a:r>
            <a:r>
              <a:rPr lang="en-US" sz="1200" dirty="0">
                <a:latin typeface="Calibri"/>
                <a:cs typeface="Calibri"/>
              </a:rPr>
              <a:t>(22). Retrieved from </a:t>
            </a:r>
            <a:r>
              <a:rPr lang="en-US" sz="1200" dirty="0">
                <a:latin typeface="Calibri"/>
                <a:cs typeface="Calibri"/>
                <a:hlinkClick r:id="rId3"/>
              </a:rPr>
              <a:t>http://leaders.edweek.org/leaders/2015/?intc=ltlfnavtop</a:t>
            </a:r>
            <a:r>
              <a:rPr lang="en-US" sz="1200" dirty="0">
                <a:latin typeface="Calibri"/>
                <a:cs typeface="Calibri"/>
              </a:rPr>
              <a:t> </a:t>
            </a:r>
            <a:r>
              <a:rPr lang="en-US" sz="1200" b="1" dirty="0">
                <a:latin typeface="Calibri"/>
                <a:cs typeface="Calibri"/>
              </a:rPr>
              <a:t> </a:t>
            </a:r>
            <a:endParaRPr lang="en-US" sz="1200" dirty="0">
              <a:latin typeface="Calibri"/>
              <a:cs typeface="Calibri"/>
            </a:endParaRPr>
          </a:p>
          <a:p>
            <a:pPr marL="0" indent="0">
              <a:buNone/>
            </a:pPr>
            <a:endParaRPr lang="en-US" sz="1200" dirty="0">
              <a:latin typeface="Calibri"/>
              <a:cs typeface="Calibri"/>
            </a:endParaRPr>
          </a:p>
          <a:p>
            <a:endParaRPr lang="en-US" sz="1200" i="1" dirty="0">
              <a:latin typeface="Calibri"/>
              <a:cs typeface="Calibri"/>
            </a:endParaRPr>
          </a:p>
          <a:p>
            <a:endParaRPr lang="en-US" sz="1200" i="1" dirty="0" smtClean="0">
              <a:latin typeface="Calibri"/>
              <a:cs typeface="Calibri"/>
            </a:endParaRPr>
          </a:p>
          <a:p>
            <a:endParaRPr lang="en-US" sz="1200" i="1" dirty="0" smtClean="0">
              <a:latin typeface="Calibri"/>
              <a:cs typeface="Calibri"/>
            </a:endParaRPr>
          </a:p>
        </p:txBody>
      </p:sp>
    </p:spTree>
    <p:extLst>
      <p:ext uri="{BB962C8B-B14F-4D97-AF65-F5344CB8AC3E}">
        <p14:creationId xmlns:p14="http://schemas.microsoft.com/office/powerpoint/2010/main" val="1081942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4706" y="274638"/>
            <a:ext cx="7052094" cy="1143000"/>
          </a:xfrm>
        </p:spPr>
        <p:txBody>
          <a:bodyPr/>
          <a:lstStyle/>
          <a:p>
            <a:r>
              <a:rPr lang="en-US" b="1" dirty="0" smtClean="0">
                <a:latin typeface="Calibri"/>
                <a:cs typeface="Calibri"/>
              </a:rPr>
              <a:t>References</a:t>
            </a:r>
            <a:endParaRPr lang="en-US" b="1" dirty="0">
              <a:latin typeface="Calibri"/>
              <a:cs typeface="Calibri"/>
            </a:endParaRPr>
          </a:p>
        </p:txBody>
      </p:sp>
      <p:sp>
        <p:nvSpPr>
          <p:cNvPr id="3" name="Content Placeholder 2"/>
          <p:cNvSpPr>
            <a:spLocks noGrp="1"/>
          </p:cNvSpPr>
          <p:nvPr>
            <p:ph idx="1"/>
          </p:nvPr>
        </p:nvSpPr>
        <p:spPr>
          <a:xfrm>
            <a:off x="1450040" y="1600200"/>
            <a:ext cx="7236760" cy="5003800"/>
          </a:xfrm>
        </p:spPr>
        <p:txBody>
          <a:bodyPr>
            <a:normAutofit fontScale="25000" lnSpcReduction="20000"/>
          </a:bodyPr>
          <a:lstStyle/>
          <a:p>
            <a:pPr marL="0" indent="0">
              <a:lnSpc>
                <a:spcPct val="120000"/>
              </a:lnSpc>
              <a:spcBef>
                <a:spcPts val="0"/>
              </a:spcBef>
              <a:buNone/>
            </a:pPr>
            <a:r>
              <a:rPr lang="en-US" sz="4800" dirty="0">
                <a:latin typeface="Calibri"/>
                <a:cs typeface="Calibri"/>
              </a:rPr>
              <a:t>Gooden, M. A., Eckes, S., Mead, J. F., McNeil, L. R. &amp; Torres, M. S. (Eds.) (2013). </a:t>
            </a:r>
            <a:r>
              <a:rPr lang="en-US" sz="4800" i="1" dirty="0">
                <a:latin typeface="Calibri"/>
                <a:cs typeface="Calibri"/>
              </a:rPr>
              <a:t>The principal’s legal handbook </a:t>
            </a:r>
            <a:r>
              <a:rPr lang="en-US" sz="4800" dirty="0">
                <a:latin typeface="Calibri"/>
                <a:cs typeface="Calibri"/>
              </a:rPr>
              <a:t>(5th ed).  Dayton, OH: Education Law Association. </a:t>
            </a:r>
            <a:endParaRPr lang="en-US" sz="4800" dirty="0" smtClean="0">
              <a:latin typeface="Calibri"/>
              <a:cs typeface="Calibri"/>
            </a:endParaRPr>
          </a:p>
          <a:p>
            <a:pPr marL="0" indent="0">
              <a:lnSpc>
                <a:spcPct val="120000"/>
              </a:lnSpc>
              <a:spcBef>
                <a:spcPts val="0"/>
              </a:spcBef>
              <a:buNone/>
            </a:pPr>
            <a:endParaRPr lang="en-US" sz="4800" dirty="0">
              <a:latin typeface="Calibri"/>
              <a:cs typeface="Calibri"/>
            </a:endParaRPr>
          </a:p>
          <a:p>
            <a:pPr marL="0" indent="0">
              <a:lnSpc>
                <a:spcPct val="120000"/>
              </a:lnSpc>
              <a:spcBef>
                <a:spcPts val="0"/>
              </a:spcBef>
              <a:buNone/>
            </a:pPr>
            <a:r>
              <a:rPr lang="en-US" sz="4800" dirty="0">
                <a:latin typeface="Calibri"/>
                <a:cs typeface="Calibri"/>
              </a:rPr>
              <a:t>Green, J. A. (2008). Now is a critical time for principals and special educators to work together to serve the needs of all children. </a:t>
            </a:r>
            <a:r>
              <a:rPr lang="en-US" sz="4800" i="1" dirty="0">
                <a:latin typeface="Calibri"/>
                <a:cs typeface="Calibri"/>
              </a:rPr>
              <a:t>Principal</a:t>
            </a:r>
            <a:r>
              <a:rPr lang="en-US" sz="4800" dirty="0">
                <a:latin typeface="Calibri"/>
                <a:cs typeface="Calibri"/>
              </a:rPr>
              <a:t>,</a:t>
            </a:r>
            <a:r>
              <a:rPr lang="en-US" sz="4800" i="1" dirty="0">
                <a:latin typeface="Calibri"/>
                <a:cs typeface="Calibri"/>
              </a:rPr>
              <a:t> 88</a:t>
            </a:r>
            <a:r>
              <a:rPr lang="en-US" sz="4800" dirty="0">
                <a:latin typeface="Calibri"/>
                <a:cs typeface="Calibri"/>
              </a:rPr>
              <a:t>(2), 12-15. </a:t>
            </a:r>
            <a:endParaRPr lang="en-US" sz="4800" dirty="0" smtClean="0">
              <a:latin typeface="Calibri"/>
              <a:cs typeface="Calibri"/>
            </a:endParaRPr>
          </a:p>
          <a:p>
            <a:pPr marL="0" indent="0">
              <a:lnSpc>
                <a:spcPct val="120000"/>
              </a:lnSpc>
              <a:spcBef>
                <a:spcPts val="0"/>
              </a:spcBef>
              <a:buNone/>
            </a:pPr>
            <a:endParaRPr lang="en-US" sz="4800" dirty="0">
              <a:latin typeface="Calibri"/>
              <a:cs typeface="Calibri"/>
            </a:endParaRPr>
          </a:p>
          <a:p>
            <a:pPr marL="0" indent="0">
              <a:lnSpc>
                <a:spcPct val="120000"/>
              </a:lnSpc>
              <a:spcBef>
                <a:spcPts val="0"/>
              </a:spcBef>
              <a:buNone/>
            </a:pPr>
            <a:r>
              <a:rPr lang="en-US" sz="4800" dirty="0">
                <a:latin typeface="Calibri"/>
                <a:cs typeface="Calibri"/>
              </a:rPr>
              <a:t>Harry, B. (2012). Leadership and collaboration in home-school partnerships. In J. B. Crockett, B. S. Billingsley, &amp; M. L. Boscardin (Eds.) </a:t>
            </a:r>
            <a:r>
              <a:rPr lang="en-US" sz="4800" i="1" dirty="0">
                <a:latin typeface="Calibri"/>
                <a:cs typeface="Calibri"/>
              </a:rPr>
              <a:t>Handbook of leadership &amp; administration for special education</a:t>
            </a:r>
            <a:r>
              <a:rPr lang="en-US" sz="4800" dirty="0">
                <a:latin typeface="Calibri"/>
                <a:cs typeface="Calibri"/>
              </a:rPr>
              <a:t> (pp. 209-222). New York, NY: Routledge. </a:t>
            </a:r>
            <a:endParaRPr lang="en-US" sz="4800" dirty="0" smtClean="0">
              <a:latin typeface="Calibri"/>
              <a:cs typeface="Calibri"/>
            </a:endParaRPr>
          </a:p>
          <a:p>
            <a:pPr marL="0" indent="0">
              <a:lnSpc>
                <a:spcPct val="120000"/>
              </a:lnSpc>
              <a:spcBef>
                <a:spcPts val="0"/>
              </a:spcBef>
              <a:buNone/>
            </a:pPr>
            <a:endParaRPr lang="en-US" sz="4800" dirty="0">
              <a:latin typeface="Calibri"/>
              <a:cs typeface="Calibri"/>
            </a:endParaRPr>
          </a:p>
          <a:p>
            <a:pPr marL="0" indent="0">
              <a:lnSpc>
                <a:spcPct val="120000"/>
              </a:lnSpc>
              <a:spcBef>
                <a:spcPts val="0"/>
              </a:spcBef>
              <a:buNone/>
            </a:pPr>
            <a:r>
              <a:rPr lang="en-US" sz="4800" dirty="0">
                <a:latin typeface="Calibri"/>
                <a:cs typeface="Calibri"/>
              </a:rPr>
              <a:t>Honig, M. I.</a:t>
            </a:r>
            <a:r>
              <a:rPr lang="en-US" sz="4800" i="1" dirty="0">
                <a:latin typeface="Calibri"/>
                <a:cs typeface="Calibri"/>
              </a:rPr>
              <a:t> </a:t>
            </a:r>
            <a:r>
              <a:rPr lang="en-US" sz="4800" dirty="0">
                <a:latin typeface="Calibri"/>
                <a:cs typeface="Calibri"/>
              </a:rPr>
              <a:t>(2012). District central office leadership as teaching: How central office administrators support principals’ development as instructional leaders.</a:t>
            </a:r>
            <a:r>
              <a:rPr lang="en-US" sz="4800" i="1" dirty="0">
                <a:latin typeface="Calibri"/>
                <a:cs typeface="Calibri"/>
              </a:rPr>
              <a:t> Educational Administration Quarterly</a:t>
            </a:r>
            <a:r>
              <a:rPr lang="en-US" sz="4800" dirty="0">
                <a:latin typeface="Calibri"/>
                <a:cs typeface="Calibri"/>
              </a:rPr>
              <a:t>,</a:t>
            </a:r>
            <a:r>
              <a:rPr lang="en-US" sz="4800" i="1" dirty="0">
                <a:latin typeface="Calibri"/>
                <a:cs typeface="Calibri"/>
              </a:rPr>
              <a:t> 48</a:t>
            </a:r>
            <a:r>
              <a:rPr lang="en-US" sz="4800" dirty="0">
                <a:latin typeface="Calibri"/>
                <a:cs typeface="Calibri"/>
              </a:rPr>
              <a:t>(4), 733-774. </a:t>
            </a:r>
            <a:endParaRPr lang="en-US" sz="4800" dirty="0" smtClean="0">
              <a:latin typeface="Calibri"/>
              <a:cs typeface="Calibri"/>
            </a:endParaRPr>
          </a:p>
          <a:p>
            <a:pPr marL="0" indent="0">
              <a:lnSpc>
                <a:spcPct val="120000"/>
              </a:lnSpc>
              <a:spcBef>
                <a:spcPts val="0"/>
              </a:spcBef>
              <a:buNone/>
            </a:pPr>
            <a:endParaRPr lang="en-US" sz="4800" dirty="0">
              <a:latin typeface="Calibri"/>
              <a:cs typeface="Calibri"/>
            </a:endParaRPr>
          </a:p>
          <a:p>
            <a:pPr marL="0" indent="0">
              <a:lnSpc>
                <a:spcPct val="120000"/>
              </a:lnSpc>
              <a:spcBef>
                <a:spcPts val="0"/>
              </a:spcBef>
              <a:buNone/>
            </a:pPr>
            <a:r>
              <a:rPr lang="en-US" sz="4800" dirty="0">
                <a:latin typeface="Calibri"/>
                <a:cs typeface="Calibri"/>
              </a:rPr>
              <a:t>Honig, M. I., Copland, M. A., Rainey, L., Lorton, J. A., &amp; Newton, M. (2010). </a:t>
            </a:r>
            <a:r>
              <a:rPr lang="en-US" sz="4800" i="1" dirty="0">
                <a:latin typeface="Calibri"/>
                <a:cs typeface="Calibri"/>
              </a:rPr>
              <a:t>Central office transformation for district-wide teaching and learning improvement. </a:t>
            </a:r>
            <a:r>
              <a:rPr lang="en-US" sz="4800" dirty="0">
                <a:latin typeface="Calibri"/>
                <a:cs typeface="Calibri"/>
              </a:rPr>
              <a:t>Seattle, WA: Center for the Study of Teaching and Policy. </a:t>
            </a:r>
            <a:endParaRPr lang="en-US" sz="4800" dirty="0" smtClean="0">
              <a:latin typeface="Calibri"/>
              <a:cs typeface="Calibri"/>
            </a:endParaRPr>
          </a:p>
          <a:p>
            <a:pPr marL="0" indent="0">
              <a:lnSpc>
                <a:spcPct val="120000"/>
              </a:lnSpc>
              <a:spcBef>
                <a:spcPts val="0"/>
              </a:spcBef>
              <a:buNone/>
            </a:pPr>
            <a:endParaRPr lang="en-US" sz="4800" dirty="0">
              <a:latin typeface="Calibri"/>
              <a:cs typeface="Calibri"/>
            </a:endParaRPr>
          </a:p>
          <a:p>
            <a:pPr marL="0" indent="0">
              <a:lnSpc>
                <a:spcPct val="120000"/>
              </a:lnSpc>
              <a:spcBef>
                <a:spcPts val="0"/>
              </a:spcBef>
              <a:buNone/>
            </a:pPr>
            <a:r>
              <a:rPr lang="en-US" sz="4800" dirty="0">
                <a:latin typeface="Calibri"/>
                <a:cs typeface="Calibri"/>
              </a:rPr>
              <a:t>Knapp, M. S., Honig, M. I., Plecki, M. L., Portin, B., &amp; Copland, M. A. (2014). </a:t>
            </a:r>
            <a:r>
              <a:rPr lang="en-US" sz="4800" i="1" dirty="0">
                <a:latin typeface="Calibri"/>
                <a:cs typeface="Calibri"/>
              </a:rPr>
              <a:t>Learning-focused leadership in action: Improving instruction in schools and districts</a:t>
            </a:r>
            <a:r>
              <a:rPr lang="en-US" sz="4800" dirty="0">
                <a:latin typeface="Calibri"/>
                <a:cs typeface="Calibri"/>
              </a:rPr>
              <a:t>. New York, NY: Routledge. </a:t>
            </a:r>
            <a:endParaRPr lang="en-US" sz="4800" dirty="0" smtClean="0">
              <a:latin typeface="Calibri"/>
              <a:cs typeface="Calibri"/>
            </a:endParaRPr>
          </a:p>
          <a:p>
            <a:pPr marL="0" indent="0">
              <a:lnSpc>
                <a:spcPct val="120000"/>
              </a:lnSpc>
              <a:spcBef>
                <a:spcPts val="0"/>
              </a:spcBef>
              <a:buNone/>
            </a:pPr>
            <a:endParaRPr lang="en-US" sz="4800" dirty="0">
              <a:latin typeface="Calibri"/>
              <a:cs typeface="Calibri"/>
            </a:endParaRPr>
          </a:p>
          <a:p>
            <a:pPr marL="0" indent="0">
              <a:lnSpc>
                <a:spcPct val="120000"/>
              </a:lnSpc>
              <a:spcBef>
                <a:spcPts val="0"/>
              </a:spcBef>
              <a:buNone/>
            </a:pPr>
            <a:r>
              <a:rPr lang="en-US" sz="4800" dirty="0">
                <a:latin typeface="Calibri"/>
                <a:cs typeface="Calibri"/>
              </a:rPr>
              <a:t>Kozleski, E., &amp; Huber, J. J. (2012). System-wide leadership for culturally-responsive education. In J. B. Crockett, B. S. Billingsley, &amp; M. L. Boscardin (Eds.) </a:t>
            </a:r>
            <a:r>
              <a:rPr lang="en-US" sz="4800" i="1" dirty="0">
                <a:latin typeface="Calibri"/>
                <a:cs typeface="Calibri"/>
              </a:rPr>
              <a:t>Handbook of leadership &amp; administration for special education</a:t>
            </a:r>
            <a:r>
              <a:rPr lang="en-US" sz="4800" dirty="0">
                <a:latin typeface="Calibri"/>
                <a:cs typeface="Calibri"/>
              </a:rPr>
              <a:t> (pp. 155-169). New York, NY: Routledge. </a:t>
            </a:r>
            <a:endParaRPr lang="en-US" sz="4800" dirty="0" smtClean="0">
              <a:latin typeface="Calibri"/>
              <a:cs typeface="Calibri"/>
            </a:endParaRPr>
          </a:p>
          <a:p>
            <a:pPr marL="0" indent="0">
              <a:lnSpc>
                <a:spcPct val="120000"/>
              </a:lnSpc>
              <a:spcBef>
                <a:spcPts val="0"/>
              </a:spcBef>
              <a:buNone/>
            </a:pPr>
            <a:endParaRPr lang="en-US" sz="4800" dirty="0">
              <a:latin typeface="Calibri"/>
              <a:cs typeface="Calibri"/>
            </a:endParaRPr>
          </a:p>
          <a:p>
            <a:pPr marL="0" indent="0">
              <a:lnSpc>
                <a:spcPct val="120000"/>
              </a:lnSpc>
              <a:spcBef>
                <a:spcPts val="0"/>
              </a:spcBef>
              <a:buNone/>
            </a:pPr>
            <a:r>
              <a:rPr lang="en-US" sz="4800" dirty="0">
                <a:latin typeface="Calibri"/>
                <a:cs typeface="Calibri"/>
              </a:rPr>
              <a:t>Lashley, C., &amp; Boscardin, M. L. (2003). Special education administration at a crossroads</a:t>
            </a:r>
            <a:r>
              <a:rPr lang="en-US" sz="4800" i="1" dirty="0">
                <a:latin typeface="Calibri"/>
                <a:cs typeface="Calibri"/>
              </a:rPr>
              <a:t>. Journal of Special Education Leadership</a:t>
            </a:r>
            <a:r>
              <a:rPr lang="en-US" sz="4800" dirty="0">
                <a:latin typeface="Calibri"/>
                <a:cs typeface="Calibri"/>
              </a:rPr>
              <a:t>,</a:t>
            </a:r>
            <a:r>
              <a:rPr lang="en-US" sz="4800" i="1" dirty="0">
                <a:latin typeface="Calibri"/>
                <a:cs typeface="Calibri"/>
              </a:rPr>
              <a:t> 16</a:t>
            </a:r>
            <a:r>
              <a:rPr lang="en-US" sz="4800" dirty="0">
                <a:latin typeface="Calibri"/>
                <a:cs typeface="Calibri"/>
              </a:rPr>
              <a:t>(2), 63-75.  </a:t>
            </a:r>
          </a:p>
          <a:p>
            <a:pPr marL="0" indent="0">
              <a:spcBef>
                <a:spcPts val="0"/>
              </a:spcBef>
              <a:buNone/>
            </a:pPr>
            <a:endParaRPr lang="en-US" sz="4800" i="1" dirty="0"/>
          </a:p>
          <a:p>
            <a:endParaRPr lang="en-US" i="1" dirty="0" smtClean="0"/>
          </a:p>
          <a:p>
            <a:endParaRPr lang="en-US" i="1" dirty="0" smtClean="0"/>
          </a:p>
        </p:txBody>
      </p:sp>
    </p:spTree>
    <p:extLst>
      <p:ext uri="{BB962C8B-B14F-4D97-AF65-F5344CB8AC3E}">
        <p14:creationId xmlns:p14="http://schemas.microsoft.com/office/powerpoint/2010/main" val="9059735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046" y="274638"/>
            <a:ext cx="6986754" cy="1143000"/>
          </a:xfrm>
        </p:spPr>
        <p:txBody>
          <a:bodyPr/>
          <a:lstStyle/>
          <a:p>
            <a:r>
              <a:rPr lang="en-US" b="1" dirty="0" smtClean="0">
                <a:latin typeface="Calibri"/>
                <a:cs typeface="Calibri"/>
              </a:rPr>
              <a:t>References</a:t>
            </a:r>
            <a:endParaRPr lang="en-US" b="1" dirty="0">
              <a:latin typeface="Calibri"/>
              <a:cs typeface="Calibri"/>
            </a:endParaRPr>
          </a:p>
        </p:txBody>
      </p:sp>
      <p:sp>
        <p:nvSpPr>
          <p:cNvPr id="3" name="Content Placeholder 2"/>
          <p:cNvSpPr>
            <a:spLocks noGrp="1"/>
          </p:cNvSpPr>
          <p:nvPr>
            <p:ph idx="1"/>
          </p:nvPr>
        </p:nvSpPr>
        <p:spPr>
          <a:xfrm>
            <a:off x="1544338" y="1536700"/>
            <a:ext cx="7256761" cy="5257800"/>
          </a:xfrm>
        </p:spPr>
        <p:txBody>
          <a:bodyPr>
            <a:normAutofit fontScale="77500" lnSpcReduction="20000"/>
          </a:bodyPr>
          <a:lstStyle/>
          <a:p>
            <a:pPr marL="0" indent="0">
              <a:lnSpc>
                <a:spcPct val="120000"/>
              </a:lnSpc>
              <a:spcBef>
                <a:spcPts val="0"/>
              </a:spcBef>
              <a:buNone/>
            </a:pPr>
            <a:r>
              <a:rPr lang="en-US" sz="1900" dirty="0">
                <a:latin typeface="Calibri"/>
                <a:cs typeface="Calibri"/>
              </a:rPr>
              <a:t>Louis, K., Leithwood, K., Wahlstrom, K., &amp; Anderson, S. (2010). </a:t>
            </a:r>
            <a:r>
              <a:rPr lang="en-US" sz="1900" i="1" dirty="0">
                <a:latin typeface="Calibri"/>
                <a:cs typeface="Calibri"/>
              </a:rPr>
              <a:t>Investigating the links to improved student learning: Final report of research findings.</a:t>
            </a:r>
            <a:r>
              <a:rPr lang="en-US" sz="1900" dirty="0">
                <a:latin typeface="Calibri"/>
                <a:cs typeface="Calibri"/>
              </a:rPr>
              <a:t> Minneapolis: University of Minnesota. </a:t>
            </a:r>
            <a:endParaRPr lang="en-US" sz="1900" dirty="0" smtClean="0">
              <a:latin typeface="Calibri"/>
              <a:cs typeface="Calibri"/>
            </a:endParaRPr>
          </a:p>
          <a:p>
            <a:pPr marL="0" indent="0">
              <a:lnSpc>
                <a:spcPct val="120000"/>
              </a:lnSpc>
              <a:spcBef>
                <a:spcPts val="0"/>
              </a:spcBef>
              <a:buNone/>
            </a:pPr>
            <a:endParaRPr lang="en-US" sz="1900" dirty="0">
              <a:latin typeface="Calibri"/>
              <a:cs typeface="Calibri"/>
            </a:endParaRPr>
          </a:p>
          <a:p>
            <a:pPr marL="0" indent="0">
              <a:lnSpc>
                <a:spcPct val="120000"/>
              </a:lnSpc>
              <a:spcBef>
                <a:spcPts val="0"/>
              </a:spcBef>
              <a:buNone/>
            </a:pPr>
            <a:r>
              <a:rPr lang="en-US" sz="1900" dirty="0">
                <a:latin typeface="Calibri"/>
                <a:cs typeface="Calibri"/>
              </a:rPr>
              <a:t>Pazey, B. L., &amp; Yates, J. R. (2012). Conceptual and historical foundations of special education administration. In Crockett, J. B., Billingsley, B. S., &amp; Boscardin, M. L. (Eds.), </a:t>
            </a:r>
            <a:r>
              <a:rPr lang="en-US" sz="1900" i="1" dirty="0">
                <a:latin typeface="Calibri"/>
                <a:cs typeface="Calibri"/>
              </a:rPr>
              <a:t>Handbook of </a:t>
            </a:r>
            <a:r>
              <a:rPr lang="en-US" sz="1900" i="1" dirty="0" smtClean="0">
                <a:latin typeface="Calibri"/>
                <a:cs typeface="Calibri"/>
              </a:rPr>
              <a:t>leadership </a:t>
            </a:r>
            <a:r>
              <a:rPr lang="en-US" sz="1900" i="1" dirty="0">
                <a:latin typeface="Calibri"/>
                <a:cs typeface="Calibri"/>
              </a:rPr>
              <a:t>&amp; </a:t>
            </a:r>
            <a:r>
              <a:rPr lang="en-US" sz="1900" i="1" dirty="0" smtClean="0">
                <a:latin typeface="Calibri"/>
                <a:cs typeface="Calibri"/>
              </a:rPr>
              <a:t>administration </a:t>
            </a:r>
            <a:r>
              <a:rPr lang="en-US" sz="1900" i="1" dirty="0">
                <a:latin typeface="Calibri"/>
                <a:cs typeface="Calibri"/>
              </a:rPr>
              <a:t>for </a:t>
            </a:r>
            <a:r>
              <a:rPr lang="en-US" sz="1900" i="1" dirty="0" smtClean="0">
                <a:latin typeface="Calibri"/>
                <a:cs typeface="Calibri"/>
              </a:rPr>
              <a:t>special </a:t>
            </a:r>
            <a:r>
              <a:rPr lang="en-US" sz="1900" i="1" dirty="0">
                <a:latin typeface="Calibri"/>
                <a:cs typeface="Calibri"/>
              </a:rPr>
              <a:t>e</a:t>
            </a:r>
            <a:r>
              <a:rPr lang="en-US" sz="1900" i="1" dirty="0" smtClean="0">
                <a:latin typeface="Calibri"/>
                <a:cs typeface="Calibri"/>
              </a:rPr>
              <a:t>ducation</a:t>
            </a:r>
            <a:r>
              <a:rPr lang="en-US" sz="1900" dirty="0" smtClean="0">
                <a:latin typeface="Calibri"/>
                <a:cs typeface="Calibri"/>
              </a:rPr>
              <a:t> </a:t>
            </a:r>
            <a:r>
              <a:rPr lang="en-US" sz="1900" dirty="0">
                <a:latin typeface="Calibri"/>
                <a:cs typeface="Calibri"/>
              </a:rPr>
              <a:t>(pp. 17-36). New York, NY: Routledge. </a:t>
            </a:r>
            <a:endParaRPr lang="en-US" sz="1900" dirty="0" smtClean="0">
              <a:latin typeface="Calibri"/>
              <a:cs typeface="Calibri"/>
            </a:endParaRPr>
          </a:p>
          <a:p>
            <a:pPr marL="0" indent="0">
              <a:lnSpc>
                <a:spcPct val="120000"/>
              </a:lnSpc>
              <a:spcBef>
                <a:spcPts val="0"/>
              </a:spcBef>
              <a:buNone/>
            </a:pPr>
            <a:endParaRPr lang="en-US" sz="1900" dirty="0">
              <a:latin typeface="Calibri"/>
              <a:cs typeface="Calibri"/>
            </a:endParaRPr>
          </a:p>
          <a:p>
            <a:pPr marL="0" indent="0">
              <a:lnSpc>
                <a:spcPct val="120000"/>
              </a:lnSpc>
              <a:spcBef>
                <a:spcPts val="0"/>
              </a:spcBef>
              <a:buNone/>
            </a:pPr>
            <a:r>
              <a:rPr lang="en-US" sz="1900" dirty="0">
                <a:latin typeface="Calibri"/>
                <a:cs typeface="Calibri"/>
              </a:rPr>
              <a:t>Shapiro, J. P., &amp; Stepkavich, J. A. (2011). </a:t>
            </a:r>
            <a:r>
              <a:rPr lang="en-US" sz="1900" i="1" dirty="0">
                <a:latin typeface="Calibri"/>
                <a:cs typeface="Calibri"/>
              </a:rPr>
              <a:t>Ethical leadership and decision making in education: Applying theoretical perspectives to complex dilemmas</a:t>
            </a:r>
            <a:r>
              <a:rPr lang="en-US" sz="1900" dirty="0">
                <a:latin typeface="Calibri"/>
                <a:cs typeface="Calibri"/>
              </a:rPr>
              <a:t>. New York, NY: Routledge.</a:t>
            </a:r>
            <a:r>
              <a:rPr lang="en-US" sz="1900" b="1" dirty="0">
                <a:latin typeface="Calibri"/>
                <a:cs typeface="Calibri"/>
              </a:rPr>
              <a:t> </a:t>
            </a:r>
            <a:r>
              <a:rPr lang="en-US" sz="1900" dirty="0">
                <a:latin typeface="Calibri"/>
                <a:cs typeface="Calibri"/>
              </a:rPr>
              <a:t> </a:t>
            </a:r>
            <a:endParaRPr lang="en-US" sz="1900" dirty="0" smtClean="0">
              <a:latin typeface="Calibri"/>
              <a:cs typeface="Calibri"/>
            </a:endParaRPr>
          </a:p>
          <a:p>
            <a:pPr marL="0" indent="0">
              <a:lnSpc>
                <a:spcPct val="120000"/>
              </a:lnSpc>
              <a:spcBef>
                <a:spcPts val="0"/>
              </a:spcBef>
              <a:buNone/>
            </a:pPr>
            <a:endParaRPr lang="en-US" sz="1900" i="1" dirty="0">
              <a:latin typeface="Calibri"/>
              <a:cs typeface="Calibri"/>
            </a:endParaRPr>
          </a:p>
          <a:p>
            <a:pPr marL="0" indent="0">
              <a:lnSpc>
                <a:spcPct val="120000"/>
              </a:lnSpc>
              <a:spcBef>
                <a:spcPts val="0"/>
              </a:spcBef>
              <a:buNone/>
            </a:pPr>
            <a:r>
              <a:rPr lang="en-US" sz="1900" dirty="0" smtClean="0">
                <a:latin typeface="Calibri"/>
                <a:cs typeface="Calibri"/>
              </a:rPr>
              <a:t>Test</a:t>
            </a:r>
            <a:r>
              <a:rPr lang="en-US" sz="1900" dirty="0">
                <a:latin typeface="Calibri"/>
                <a:cs typeface="Calibri"/>
              </a:rPr>
              <a:t>, D. W., Mazzotti, V. L., &amp; Mustian, A. L. (2012). Leadership for transition to postsecondary settings. In Crockett, J. B., Billingsley, B. S., &amp; Boscardin, M. L. (Eds.), </a:t>
            </a:r>
            <a:r>
              <a:rPr lang="en-US" sz="1900" i="1" dirty="0">
                <a:latin typeface="Calibri"/>
                <a:cs typeface="Calibri"/>
              </a:rPr>
              <a:t>Handbook of Leadership &amp; Administration for Special Education</a:t>
            </a:r>
            <a:r>
              <a:rPr lang="en-US" sz="1900" dirty="0">
                <a:latin typeface="Calibri"/>
                <a:cs typeface="Calibri"/>
              </a:rPr>
              <a:t> (pp. 337-357). New York, NY: Routledge. </a:t>
            </a:r>
            <a:endParaRPr lang="en-US" sz="1900" dirty="0" smtClean="0">
              <a:latin typeface="Calibri"/>
              <a:cs typeface="Calibri"/>
            </a:endParaRPr>
          </a:p>
          <a:p>
            <a:pPr marL="0" indent="0">
              <a:lnSpc>
                <a:spcPct val="120000"/>
              </a:lnSpc>
              <a:spcBef>
                <a:spcPts val="0"/>
              </a:spcBef>
              <a:buNone/>
            </a:pPr>
            <a:endParaRPr lang="en-US" sz="1900" dirty="0">
              <a:latin typeface="Calibri"/>
              <a:cs typeface="Calibri"/>
            </a:endParaRPr>
          </a:p>
          <a:p>
            <a:pPr marL="0" indent="0">
              <a:lnSpc>
                <a:spcPct val="120000"/>
              </a:lnSpc>
              <a:spcBef>
                <a:spcPts val="0"/>
              </a:spcBef>
              <a:buNone/>
            </a:pPr>
            <a:r>
              <a:rPr lang="en-US" sz="1900" dirty="0">
                <a:latin typeface="Calibri"/>
                <a:cs typeface="Calibri"/>
              </a:rPr>
              <a:t>Yell, M. L., Thomas, S. S., &amp; Katsiyannis, A. (2012). Special education law for leaders and administrators of special education. In Crockett, J. B., Billingsley, B. S., &amp; Boscardin, M. L. (Eds.), </a:t>
            </a:r>
            <a:r>
              <a:rPr lang="en-US" sz="1900" i="1" dirty="0">
                <a:latin typeface="Calibri"/>
                <a:cs typeface="Calibri"/>
              </a:rPr>
              <a:t>Handbook of </a:t>
            </a:r>
            <a:r>
              <a:rPr lang="en-US" sz="1900" i="1" dirty="0" smtClean="0">
                <a:latin typeface="Calibri"/>
                <a:cs typeface="Calibri"/>
              </a:rPr>
              <a:t>leadership </a:t>
            </a:r>
            <a:r>
              <a:rPr lang="en-US" sz="1900" i="1" dirty="0">
                <a:latin typeface="Calibri"/>
                <a:cs typeface="Calibri"/>
              </a:rPr>
              <a:t>&amp; </a:t>
            </a:r>
            <a:r>
              <a:rPr lang="en-US" sz="1900" i="1" dirty="0" smtClean="0">
                <a:latin typeface="Calibri"/>
                <a:cs typeface="Calibri"/>
              </a:rPr>
              <a:t>administration </a:t>
            </a:r>
            <a:r>
              <a:rPr lang="en-US" sz="1900" i="1" dirty="0">
                <a:latin typeface="Calibri"/>
                <a:cs typeface="Calibri"/>
              </a:rPr>
              <a:t>for </a:t>
            </a:r>
            <a:r>
              <a:rPr lang="en-US" sz="1900" i="1" dirty="0" smtClean="0">
                <a:latin typeface="Calibri"/>
                <a:cs typeface="Calibri"/>
              </a:rPr>
              <a:t>special </a:t>
            </a:r>
            <a:r>
              <a:rPr lang="en-US" sz="1900" i="1" dirty="0">
                <a:latin typeface="Calibri"/>
                <a:cs typeface="Calibri"/>
              </a:rPr>
              <a:t>e</a:t>
            </a:r>
            <a:r>
              <a:rPr lang="en-US" sz="1900" i="1" dirty="0" smtClean="0">
                <a:latin typeface="Calibri"/>
                <a:cs typeface="Calibri"/>
              </a:rPr>
              <a:t>ducation</a:t>
            </a:r>
            <a:r>
              <a:rPr lang="en-US" sz="1900" dirty="0" smtClean="0">
                <a:latin typeface="Calibri"/>
                <a:cs typeface="Calibri"/>
              </a:rPr>
              <a:t> </a:t>
            </a:r>
            <a:r>
              <a:rPr lang="en-US" sz="1900" dirty="0">
                <a:latin typeface="Calibri"/>
                <a:cs typeface="Calibri"/>
              </a:rPr>
              <a:t>(pp. 3-16). New York, NY: Routledge. </a:t>
            </a:r>
          </a:p>
          <a:p>
            <a:pPr marL="0" indent="0">
              <a:spcBef>
                <a:spcPts val="0"/>
              </a:spcBef>
              <a:buNone/>
            </a:pPr>
            <a:endParaRPr lang="en-US" sz="1900" b="1" dirty="0">
              <a:latin typeface="Calibri"/>
              <a:cs typeface="Calibri"/>
            </a:endParaRPr>
          </a:p>
          <a:p>
            <a:endParaRPr lang="en-US" i="1" dirty="0" smtClean="0">
              <a:latin typeface="Calibri"/>
              <a:cs typeface="Calibri"/>
            </a:endParaRPr>
          </a:p>
          <a:p>
            <a:endParaRPr lang="en-US" i="1" dirty="0" smtClean="0">
              <a:latin typeface="Calibri"/>
              <a:cs typeface="Calibri"/>
            </a:endParaRPr>
          </a:p>
        </p:txBody>
      </p:sp>
    </p:spTree>
    <p:extLst>
      <p:ext uri="{BB962C8B-B14F-4D97-AF65-F5344CB8AC3E}">
        <p14:creationId xmlns:p14="http://schemas.microsoft.com/office/powerpoint/2010/main" val="1610917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614" y="274638"/>
            <a:ext cx="6977185" cy="1143000"/>
          </a:xfrm>
        </p:spPr>
        <p:txBody>
          <a:bodyPr>
            <a:normAutofit fontScale="90000"/>
          </a:bodyPr>
          <a:lstStyle/>
          <a:p>
            <a:r>
              <a:rPr lang="en-US" sz="4400" b="1" dirty="0" smtClean="0">
                <a:latin typeface="Calibri"/>
                <a:cs typeface="Calibri"/>
              </a:rPr>
              <a:t>Looking Through the Lens of System-Wide Leadership</a:t>
            </a:r>
            <a:endParaRPr lang="en-US" sz="4400" b="1" dirty="0">
              <a:latin typeface="Calibri"/>
              <a:cs typeface="Calibri"/>
            </a:endParaRPr>
          </a:p>
        </p:txBody>
      </p:sp>
      <p:sp>
        <p:nvSpPr>
          <p:cNvPr id="3" name="Content Placeholder 2"/>
          <p:cNvSpPr>
            <a:spLocks noGrp="1"/>
          </p:cNvSpPr>
          <p:nvPr>
            <p:ph idx="1"/>
          </p:nvPr>
        </p:nvSpPr>
        <p:spPr>
          <a:xfrm>
            <a:off x="1600337" y="1600200"/>
            <a:ext cx="7270262" cy="4984148"/>
          </a:xfrm>
        </p:spPr>
        <p:txBody>
          <a:bodyPr>
            <a:normAutofit/>
          </a:bodyPr>
          <a:lstStyle/>
          <a:p>
            <a:pPr marL="0" indent="0">
              <a:buNone/>
            </a:pPr>
            <a:r>
              <a:rPr lang="en-US" dirty="0" smtClean="0">
                <a:latin typeface="Calibri"/>
                <a:cs typeface="Calibri"/>
              </a:rPr>
              <a:t>“Instructional leadership is inherently distributed among different staff in the school building and across levels of the system—that is, more than one kind of individual or unit are intentionally seeking to influence teachers’ work, whether or not they recognize and coordinate their respective efforts”(Knapp et al., 2014, p. 5).</a:t>
            </a:r>
          </a:p>
        </p:txBody>
      </p:sp>
    </p:spTree>
    <p:extLst>
      <p:ext uri="{BB962C8B-B14F-4D97-AF65-F5344CB8AC3E}">
        <p14:creationId xmlns:p14="http://schemas.microsoft.com/office/powerpoint/2010/main" val="4045894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530" y="2130425"/>
            <a:ext cx="7199108" cy="1470025"/>
          </a:xfrm>
        </p:spPr>
        <p:txBody>
          <a:bodyPr>
            <a:normAutofit/>
          </a:bodyPr>
          <a:lstStyle/>
          <a:p>
            <a:r>
              <a:rPr lang="en-US" b="1" dirty="0" smtClean="0">
                <a:solidFill>
                  <a:srgbClr val="0061AF"/>
                </a:solidFill>
                <a:latin typeface="Calibri"/>
                <a:cs typeface="Calibri"/>
              </a:rPr>
              <a:t>Connecting School Leaders to District Priorities</a:t>
            </a:r>
            <a:endParaRPr lang="en-US" b="1" dirty="0">
              <a:solidFill>
                <a:srgbClr val="0061AF"/>
              </a:solidFill>
              <a:latin typeface="Calibri"/>
              <a:cs typeface="Calibri"/>
            </a:endParaRPr>
          </a:p>
        </p:txBody>
      </p:sp>
      <p:sp>
        <p:nvSpPr>
          <p:cNvPr id="4" name="Rectangle 3"/>
          <p:cNvSpPr/>
          <p:nvPr/>
        </p:nvSpPr>
        <p:spPr>
          <a:xfrm>
            <a:off x="1589530" y="200817"/>
            <a:ext cx="7199108" cy="128686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61AF"/>
              </a:solidFill>
              <a:latin typeface="+mj-lt"/>
            </a:endParaRPr>
          </a:p>
        </p:txBody>
      </p:sp>
    </p:spTree>
    <p:extLst>
      <p:ext uri="{BB962C8B-B14F-4D97-AF65-F5344CB8AC3E}">
        <p14:creationId xmlns:p14="http://schemas.microsoft.com/office/powerpoint/2010/main" val="698414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38" y="274638"/>
            <a:ext cx="7016262" cy="1143000"/>
          </a:xfrm>
        </p:spPr>
        <p:txBody>
          <a:bodyPr>
            <a:normAutofit fontScale="90000"/>
          </a:bodyPr>
          <a:lstStyle/>
          <a:p>
            <a:r>
              <a:rPr lang="en-US" b="1" dirty="0" smtClean="0">
                <a:latin typeface="Calibri"/>
                <a:cs typeface="Calibri"/>
              </a:rPr>
              <a:t>Educational Policy Framework</a:t>
            </a:r>
            <a:endParaRPr lang="en-US" b="1" dirty="0">
              <a:latin typeface="Calibri"/>
              <a:cs typeface="Calibri"/>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3292449"/>
              </p:ext>
            </p:extLst>
          </p:nvPr>
        </p:nvGraphicFramePr>
        <p:xfrm>
          <a:off x="1426308" y="1600200"/>
          <a:ext cx="7260492"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2390065" y="1570198"/>
            <a:ext cx="5630154" cy="4680258"/>
          </a:xfrm>
          <a:prstGeom prst="ellipse">
            <a:avLst/>
          </a:prstGeom>
          <a:solidFill>
            <a:schemeClr val="bg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6"/>
          <p:cNvSpPr/>
          <p:nvPr/>
        </p:nvSpPr>
        <p:spPr>
          <a:xfrm>
            <a:off x="2890078" y="1929612"/>
            <a:ext cx="4660127" cy="3950817"/>
          </a:xfrm>
          <a:prstGeom prst="ellipse">
            <a:avLst/>
          </a:prstGeom>
          <a:solidFill>
            <a:schemeClr val="bg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Oval 7"/>
          <p:cNvSpPr/>
          <p:nvPr/>
        </p:nvSpPr>
        <p:spPr>
          <a:xfrm>
            <a:off x="3350091" y="2360172"/>
            <a:ext cx="3710101" cy="3180232"/>
          </a:xfrm>
          <a:prstGeom prst="ellipse">
            <a:avLst/>
          </a:prstGeom>
          <a:solidFill>
            <a:schemeClr val="tx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Oval 8"/>
          <p:cNvSpPr/>
          <p:nvPr/>
        </p:nvSpPr>
        <p:spPr>
          <a:xfrm>
            <a:off x="4010110" y="2820206"/>
            <a:ext cx="2380065" cy="2270165"/>
          </a:xfrm>
          <a:prstGeom prst="ellipse">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4540125" y="3350244"/>
            <a:ext cx="1410037" cy="1350099"/>
          </a:xfrm>
          <a:prstGeom prst="ellips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4820132" y="3830279"/>
            <a:ext cx="1010027" cy="461665"/>
          </a:xfrm>
          <a:prstGeom prst="rect">
            <a:avLst/>
          </a:prstGeom>
          <a:noFill/>
        </p:spPr>
        <p:txBody>
          <a:bodyPr wrap="square" rtlCol="0">
            <a:spAutoFit/>
          </a:bodyPr>
          <a:lstStyle/>
          <a:p>
            <a:r>
              <a:rPr lang="en-US" sz="1200" b="1" dirty="0" smtClean="0">
                <a:latin typeface="Calibri"/>
                <a:cs typeface="Calibri"/>
              </a:rPr>
              <a:t>STUDENT LEARNING</a:t>
            </a:r>
            <a:endParaRPr lang="en-US" sz="1200" b="1" dirty="0">
              <a:latin typeface="Calibri"/>
              <a:cs typeface="Calibri"/>
            </a:endParaRPr>
          </a:p>
        </p:txBody>
      </p:sp>
      <p:sp>
        <p:nvSpPr>
          <p:cNvPr id="13" name="TextBox 12"/>
          <p:cNvSpPr txBox="1"/>
          <p:nvPr/>
        </p:nvSpPr>
        <p:spPr>
          <a:xfrm>
            <a:off x="4540125" y="2980912"/>
            <a:ext cx="1520041" cy="369332"/>
          </a:xfrm>
          <a:prstGeom prst="rect">
            <a:avLst/>
          </a:prstGeom>
          <a:noFill/>
        </p:spPr>
        <p:txBody>
          <a:bodyPr wrap="square" rtlCol="0">
            <a:spAutoFit/>
          </a:bodyPr>
          <a:lstStyle/>
          <a:p>
            <a:r>
              <a:rPr lang="en-US" dirty="0" smtClean="0">
                <a:latin typeface="Calibri"/>
                <a:cs typeface="Calibri"/>
              </a:rPr>
              <a:t>  </a:t>
            </a:r>
            <a:r>
              <a:rPr lang="en-US" b="1" dirty="0" smtClean="0">
                <a:latin typeface="Calibri"/>
                <a:cs typeface="Calibri"/>
              </a:rPr>
              <a:t>SCHOOL</a:t>
            </a:r>
            <a:endParaRPr lang="en-US" b="1" dirty="0">
              <a:latin typeface="Calibri"/>
              <a:cs typeface="Calibri"/>
            </a:endParaRPr>
          </a:p>
        </p:txBody>
      </p:sp>
      <p:sp>
        <p:nvSpPr>
          <p:cNvPr id="14" name="TextBox 13"/>
          <p:cNvSpPr txBox="1"/>
          <p:nvPr/>
        </p:nvSpPr>
        <p:spPr>
          <a:xfrm>
            <a:off x="4410121" y="2460874"/>
            <a:ext cx="1900052" cy="369332"/>
          </a:xfrm>
          <a:prstGeom prst="rect">
            <a:avLst/>
          </a:prstGeom>
          <a:noFill/>
        </p:spPr>
        <p:txBody>
          <a:bodyPr wrap="square" rtlCol="0">
            <a:spAutoFit/>
          </a:bodyPr>
          <a:lstStyle/>
          <a:p>
            <a:r>
              <a:rPr lang="en-US" dirty="0" smtClean="0">
                <a:latin typeface="Calibri"/>
                <a:cs typeface="Calibri"/>
              </a:rPr>
              <a:t>    </a:t>
            </a:r>
            <a:r>
              <a:rPr lang="en-US" b="1" dirty="0" smtClean="0">
                <a:latin typeface="Calibri"/>
                <a:cs typeface="Calibri"/>
              </a:rPr>
              <a:t>DISTRICT</a:t>
            </a:r>
            <a:endParaRPr lang="en-US" b="1" dirty="0">
              <a:latin typeface="Calibri"/>
              <a:cs typeface="Calibri"/>
            </a:endParaRPr>
          </a:p>
        </p:txBody>
      </p:sp>
      <p:sp>
        <p:nvSpPr>
          <p:cNvPr id="15" name="TextBox 14"/>
          <p:cNvSpPr txBox="1"/>
          <p:nvPr/>
        </p:nvSpPr>
        <p:spPr>
          <a:xfrm>
            <a:off x="4330120" y="2000841"/>
            <a:ext cx="1770048" cy="369332"/>
          </a:xfrm>
          <a:prstGeom prst="rect">
            <a:avLst/>
          </a:prstGeom>
          <a:noFill/>
        </p:spPr>
        <p:txBody>
          <a:bodyPr wrap="square" rtlCol="0">
            <a:spAutoFit/>
          </a:bodyPr>
          <a:lstStyle/>
          <a:p>
            <a:r>
              <a:rPr lang="en-US" dirty="0" smtClean="0">
                <a:latin typeface="Calibri"/>
                <a:cs typeface="Calibri"/>
              </a:rPr>
              <a:t>       </a:t>
            </a:r>
            <a:r>
              <a:rPr lang="en-US" b="1" dirty="0" smtClean="0">
                <a:latin typeface="Calibri"/>
                <a:cs typeface="Calibri"/>
              </a:rPr>
              <a:t>STATE</a:t>
            </a:r>
            <a:endParaRPr lang="en-US" b="1" dirty="0">
              <a:latin typeface="Calibri"/>
              <a:cs typeface="Calibri"/>
            </a:endParaRPr>
          </a:p>
        </p:txBody>
      </p:sp>
      <p:sp>
        <p:nvSpPr>
          <p:cNvPr id="16" name="TextBox 15"/>
          <p:cNvSpPr txBox="1"/>
          <p:nvPr/>
        </p:nvSpPr>
        <p:spPr>
          <a:xfrm>
            <a:off x="4500123" y="1560281"/>
            <a:ext cx="1560043" cy="369332"/>
          </a:xfrm>
          <a:prstGeom prst="rect">
            <a:avLst/>
          </a:prstGeom>
          <a:noFill/>
        </p:spPr>
        <p:txBody>
          <a:bodyPr wrap="square" rtlCol="0">
            <a:spAutoFit/>
          </a:bodyPr>
          <a:lstStyle/>
          <a:p>
            <a:r>
              <a:rPr lang="en-US" dirty="0" smtClean="0">
                <a:latin typeface="Calibri"/>
                <a:cs typeface="Calibri"/>
              </a:rPr>
              <a:t>  </a:t>
            </a:r>
            <a:r>
              <a:rPr lang="en-US" b="1" dirty="0" smtClean="0">
                <a:latin typeface="Calibri"/>
                <a:cs typeface="Calibri"/>
              </a:rPr>
              <a:t>FEDERAL</a:t>
            </a:r>
            <a:endParaRPr lang="en-US" b="1" dirty="0">
              <a:latin typeface="Calibri"/>
              <a:cs typeface="Calibri"/>
            </a:endParaRPr>
          </a:p>
        </p:txBody>
      </p:sp>
    </p:spTree>
    <p:extLst>
      <p:ext uri="{BB962C8B-B14F-4D97-AF65-F5344CB8AC3E}">
        <p14:creationId xmlns:p14="http://schemas.microsoft.com/office/powerpoint/2010/main" val="1529749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045" y="263245"/>
            <a:ext cx="6921505" cy="1126856"/>
          </a:xfrm>
        </p:spPr>
        <p:txBody>
          <a:bodyPr>
            <a:normAutofit fontScale="90000"/>
          </a:bodyPr>
          <a:lstStyle/>
          <a:p>
            <a:r>
              <a:rPr lang="en-US" sz="4800" b="1" dirty="0" smtClean="0">
                <a:latin typeface="Calibri"/>
                <a:cs typeface="Calibri"/>
              </a:rPr>
              <a:t/>
            </a:r>
            <a:br>
              <a:rPr lang="en-US" sz="4800" b="1" dirty="0" smtClean="0">
                <a:latin typeface="Calibri"/>
                <a:cs typeface="Calibri"/>
              </a:rPr>
            </a:br>
            <a:r>
              <a:rPr lang="en-US" sz="4800" b="1" dirty="0">
                <a:latin typeface="Calibri"/>
                <a:cs typeface="Calibri"/>
              </a:rPr>
              <a:t/>
            </a:r>
            <a:br>
              <a:rPr lang="en-US" sz="4800" b="1" dirty="0">
                <a:latin typeface="Calibri"/>
                <a:cs typeface="Calibri"/>
              </a:rPr>
            </a:br>
            <a:r>
              <a:rPr lang="en-US" b="1" dirty="0" smtClean="0">
                <a:latin typeface="Calibri"/>
                <a:cs typeface="Calibri"/>
              </a:rPr>
              <a:t>Using </a:t>
            </a:r>
            <a:r>
              <a:rPr lang="en-US" b="1" dirty="0">
                <a:latin typeface="Calibri"/>
                <a:cs typeface="Calibri"/>
              </a:rPr>
              <a:t>a District Policy Framework</a:t>
            </a:r>
            <a:br>
              <a:rPr lang="en-US" b="1" dirty="0">
                <a:latin typeface="Calibri"/>
                <a:cs typeface="Calibri"/>
              </a:rPr>
            </a:br>
            <a:r>
              <a:rPr lang="en-US" sz="4800" dirty="0">
                <a:latin typeface="Calibri"/>
                <a:cs typeface="Calibri"/>
              </a:rPr>
              <a:t/>
            </a:r>
            <a:br>
              <a:rPr lang="en-US" sz="4800" dirty="0">
                <a:latin typeface="Calibri"/>
                <a:cs typeface="Calibri"/>
              </a:rPr>
            </a:br>
            <a:endParaRPr lang="en-US" sz="4400" b="1" dirty="0">
              <a:latin typeface="Calibri"/>
              <a:cs typeface="Calibri"/>
            </a:endParaRPr>
          </a:p>
        </p:txBody>
      </p:sp>
      <p:sp>
        <p:nvSpPr>
          <p:cNvPr id="3" name="Content Placeholder 2"/>
          <p:cNvSpPr>
            <a:spLocks noGrp="1"/>
          </p:cNvSpPr>
          <p:nvPr>
            <p:ph idx="1"/>
          </p:nvPr>
        </p:nvSpPr>
        <p:spPr>
          <a:xfrm>
            <a:off x="1420039" y="1762078"/>
            <a:ext cx="7171512" cy="4343400"/>
          </a:xfrm>
        </p:spPr>
        <p:txBody>
          <a:bodyPr>
            <a:normAutofit fontScale="92500" lnSpcReduction="20000"/>
          </a:bodyPr>
          <a:lstStyle/>
          <a:p>
            <a:pPr>
              <a:lnSpc>
                <a:spcPct val="110000"/>
              </a:lnSpc>
            </a:pPr>
            <a:r>
              <a:rPr lang="en-US" dirty="0" smtClean="0">
                <a:latin typeface="Calibri"/>
                <a:cs typeface="Calibri"/>
              </a:rPr>
              <a:t>Guiding school practices.</a:t>
            </a:r>
          </a:p>
          <a:p>
            <a:pPr>
              <a:lnSpc>
                <a:spcPct val="110000"/>
              </a:lnSpc>
            </a:pPr>
            <a:r>
              <a:rPr lang="en-US" dirty="0" smtClean="0">
                <a:latin typeface="Calibri"/>
                <a:cs typeface="Calibri"/>
              </a:rPr>
              <a:t>Aligning multiple initiatives.</a:t>
            </a:r>
          </a:p>
          <a:p>
            <a:pPr>
              <a:lnSpc>
                <a:spcPct val="110000"/>
              </a:lnSpc>
            </a:pPr>
            <a:r>
              <a:rPr lang="en-US" dirty="0" smtClean="0">
                <a:latin typeface="Calibri"/>
                <a:cs typeface="Calibri"/>
              </a:rPr>
              <a:t>Responding to school needs.</a:t>
            </a:r>
          </a:p>
          <a:p>
            <a:pPr>
              <a:lnSpc>
                <a:spcPct val="110000"/>
              </a:lnSpc>
            </a:pPr>
            <a:r>
              <a:rPr lang="en-US" dirty="0" smtClean="0">
                <a:latin typeface="Calibri"/>
                <a:cs typeface="Calibri"/>
              </a:rPr>
              <a:t>Sustaining student success.</a:t>
            </a:r>
          </a:p>
          <a:p>
            <a:pPr>
              <a:lnSpc>
                <a:spcPct val="110000"/>
              </a:lnSpc>
            </a:pPr>
            <a:endParaRPr lang="en-US" dirty="0">
              <a:latin typeface="Calibri"/>
              <a:cs typeface="Calibri"/>
            </a:endParaRPr>
          </a:p>
          <a:p>
            <a:pPr marL="0" indent="0" algn="ctr">
              <a:lnSpc>
                <a:spcPct val="110000"/>
              </a:lnSpc>
              <a:buNone/>
            </a:pPr>
            <a:r>
              <a:rPr lang="en-US" u="sng" dirty="0">
                <a:latin typeface="Calibri"/>
                <a:cs typeface="Calibri"/>
                <a:hlinkClick r:id="rId3"/>
              </a:rPr>
              <a:t>https://www.youtube.com/watch?v=oViptCsJobw</a:t>
            </a:r>
            <a:r>
              <a:rPr lang="en-US" u="sng" dirty="0">
                <a:latin typeface="Calibri"/>
                <a:cs typeface="Calibri"/>
              </a:rPr>
              <a:t> </a:t>
            </a:r>
            <a:r>
              <a:rPr lang="en-US" dirty="0">
                <a:latin typeface="Calibri"/>
                <a:cs typeface="Calibri"/>
              </a:rPr>
              <a:t/>
            </a:r>
            <a:br>
              <a:rPr lang="en-US" dirty="0">
                <a:latin typeface="Calibri"/>
                <a:cs typeface="Calibri"/>
              </a:rPr>
            </a:br>
            <a:r>
              <a:rPr lang="en-US" u="sng" dirty="0">
                <a:latin typeface="Calibri"/>
                <a:cs typeface="Calibri"/>
              </a:rPr>
              <a:t/>
            </a:r>
            <a:br>
              <a:rPr lang="en-US" u="sng" dirty="0">
                <a:latin typeface="Calibri"/>
                <a:cs typeface="Calibri"/>
              </a:rPr>
            </a:br>
            <a:endParaRPr lang="en-US" dirty="0">
              <a:latin typeface="Calibri"/>
              <a:cs typeface="Calibri"/>
            </a:endParaRPr>
          </a:p>
        </p:txBody>
      </p:sp>
    </p:spTree>
    <p:extLst>
      <p:ext uri="{BB962C8B-B14F-4D97-AF65-F5344CB8AC3E}">
        <p14:creationId xmlns:p14="http://schemas.microsoft.com/office/powerpoint/2010/main" val="2564616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46" y="274638"/>
            <a:ext cx="7006754" cy="1143000"/>
          </a:xfrm>
        </p:spPr>
        <p:txBody>
          <a:bodyPr>
            <a:normAutofit/>
          </a:bodyPr>
          <a:lstStyle/>
          <a:p>
            <a:r>
              <a:rPr lang="en-US" b="1" dirty="0" smtClean="0">
                <a:latin typeface="Calibri"/>
                <a:cs typeface="Calibri"/>
              </a:rPr>
              <a:t>District Leadership Support</a:t>
            </a:r>
            <a:endParaRPr lang="en-US" b="1" dirty="0">
              <a:latin typeface="Calibri"/>
              <a:cs typeface="Calibri"/>
            </a:endParaRPr>
          </a:p>
        </p:txBody>
      </p:sp>
      <p:sp>
        <p:nvSpPr>
          <p:cNvPr id="3" name="Content Placeholder 2"/>
          <p:cNvSpPr>
            <a:spLocks noGrp="1"/>
          </p:cNvSpPr>
          <p:nvPr>
            <p:ph idx="1"/>
          </p:nvPr>
        </p:nvSpPr>
        <p:spPr>
          <a:xfrm>
            <a:off x="1440038" y="1600200"/>
            <a:ext cx="7246761" cy="4967437"/>
          </a:xfrm>
        </p:spPr>
        <p:txBody>
          <a:bodyPr>
            <a:normAutofit/>
          </a:bodyPr>
          <a:lstStyle/>
          <a:p>
            <a:r>
              <a:rPr lang="en-US" dirty="0" smtClean="0">
                <a:solidFill>
                  <a:schemeClr val="tx1"/>
                </a:solidFill>
                <a:latin typeface="Calibri"/>
                <a:cs typeface="Calibri"/>
              </a:rPr>
              <a:t>Enhances principals’ competence and feelings of self </a:t>
            </a:r>
            <a:r>
              <a:rPr lang="en-US" dirty="0">
                <a:solidFill>
                  <a:schemeClr val="tx1"/>
                </a:solidFill>
                <a:latin typeface="Calibri"/>
                <a:cs typeface="Calibri"/>
              </a:rPr>
              <a:t>efficacy </a:t>
            </a:r>
            <a:r>
              <a:rPr lang="en-US" dirty="0" smtClean="0">
                <a:solidFill>
                  <a:schemeClr val="tx1"/>
                </a:solidFill>
                <a:latin typeface="Calibri"/>
                <a:cs typeface="Calibri"/>
              </a:rPr>
              <a:t>(Louis et al., 2010).</a:t>
            </a:r>
            <a:endParaRPr lang="en-US" dirty="0">
              <a:solidFill>
                <a:schemeClr val="tx1"/>
              </a:solidFill>
              <a:latin typeface="Calibri"/>
              <a:cs typeface="Calibri"/>
            </a:endParaRPr>
          </a:p>
          <a:p>
            <a:r>
              <a:rPr lang="en-US" dirty="0" smtClean="0">
                <a:solidFill>
                  <a:schemeClr val="tx1"/>
                </a:solidFill>
                <a:latin typeface="Calibri"/>
                <a:cs typeface="Calibri"/>
              </a:rPr>
              <a:t>Develops and sustains learning</a:t>
            </a:r>
            <a:r>
              <a:rPr lang="en-US" dirty="0">
                <a:solidFill>
                  <a:schemeClr val="tx1"/>
                </a:solidFill>
                <a:latin typeface="Calibri"/>
                <a:cs typeface="Calibri"/>
              </a:rPr>
              <a:t>-focused leadership </a:t>
            </a:r>
            <a:r>
              <a:rPr lang="en-US" dirty="0" smtClean="0">
                <a:solidFill>
                  <a:schemeClr val="tx1"/>
                </a:solidFill>
                <a:latin typeface="Calibri"/>
                <a:cs typeface="Calibri"/>
              </a:rPr>
              <a:t>practice (Knapp et al., 2014).</a:t>
            </a:r>
          </a:p>
          <a:p>
            <a:r>
              <a:rPr lang="en-US" dirty="0" smtClean="0">
                <a:solidFill>
                  <a:schemeClr val="tx1"/>
                </a:solidFill>
                <a:latin typeface="Calibri"/>
                <a:cs typeface="Calibri"/>
              </a:rPr>
              <a:t>Helps establish direction, alignment, and commitment to school and district goals (</a:t>
            </a:r>
            <a:r>
              <a:rPr lang="en-US" dirty="0" smtClean="0">
                <a:latin typeface="Calibri"/>
                <a:cs typeface="Calibri"/>
              </a:rPr>
              <a:t>Bellamy</a:t>
            </a:r>
            <a:r>
              <a:rPr lang="en-US" dirty="0">
                <a:latin typeface="Calibri"/>
                <a:cs typeface="Calibri"/>
              </a:rPr>
              <a:t>, Crockett, &amp; Nordengren, </a:t>
            </a:r>
            <a:r>
              <a:rPr lang="en-US" dirty="0" smtClean="0">
                <a:latin typeface="Calibri"/>
                <a:cs typeface="Calibri"/>
              </a:rPr>
              <a:t>2014). </a:t>
            </a:r>
            <a:endParaRPr lang="en-US" dirty="0" smtClean="0">
              <a:solidFill>
                <a:schemeClr val="tx1"/>
              </a:solidFill>
              <a:latin typeface="Calibri"/>
              <a:cs typeface="Calibri"/>
            </a:endParaRPr>
          </a:p>
          <a:p>
            <a:endParaRPr lang="en-US" dirty="0" smtClean="0">
              <a:solidFill>
                <a:schemeClr val="tx1"/>
              </a:solidFill>
              <a:latin typeface="Calibri"/>
              <a:cs typeface="Calibri"/>
            </a:endParaRPr>
          </a:p>
          <a:p>
            <a:pPr marL="0" indent="0" algn="ctr">
              <a:buNone/>
            </a:pPr>
            <a:endParaRPr lang="en-US" dirty="0" smtClean="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1921347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46" y="274637"/>
            <a:ext cx="6996754" cy="1292475"/>
          </a:xfrm>
        </p:spPr>
        <p:txBody>
          <a:bodyPr>
            <a:normAutofit/>
          </a:bodyPr>
          <a:lstStyle/>
          <a:p>
            <a:r>
              <a:rPr lang="en-US" sz="4000" b="1" dirty="0" smtClean="0">
                <a:latin typeface="Calibri"/>
                <a:cs typeface="Calibri"/>
              </a:rPr>
              <a:t>Ways of Assisting Principals</a:t>
            </a:r>
            <a:endParaRPr lang="en-US" sz="4000" b="1" dirty="0">
              <a:latin typeface="Calibri"/>
              <a:cs typeface="Calibri"/>
            </a:endParaRPr>
          </a:p>
        </p:txBody>
      </p:sp>
      <p:sp>
        <p:nvSpPr>
          <p:cNvPr id="3" name="Content Placeholder 2"/>
          <p:cNvSpPr>
            <a:spLocks noGrp="1"/>
          </p:cNvSpPr>
          <p:nvPr>
            <p:ph idx="1"/>
          </p:nvPr>
        </p:nvSpPr>
        <p:spPr>
          <a:xfrm>
            <a:off x="1420038" y="1600200"/>
            <a:ext cx="7266761" cy="5117841"/>
          </a:xfrm>
        </p:spPr>
        <p:txBody>
          <a:bodyPr>
            <a:normAutofit fontScale="85000" lnSpcReduction="10000"/>
          </a:bodyPr>
          <a:lstStyle/>
          <a:p>
            <a:pPr marL="0" indent="0">
              <a:lnSpc>
                <a:spcPct val="120000"/>
              </a:lnSpc>
              <a:buNone/>
            </a:pPr>
            <a:r>
              <a:rPr lang="en-US" sz="2800" dirty="0" smtClean="0">
                <a:latin typeface="Calibri"/>
                <a:cs typeface="Calibri"/>
              </a:rPr>
              <a:t>1. </a:t>
            </a:r>
            <a:r>
              <a:rPr lang="en-US" sz="2800" b="1" dirty="0" smtClean="0">
                <a:latin typeface="Calibri"/>
                <a:cs typeface="Calibri"/>
              </a:rPr>
              <a:t>Working together </a:t>
            </a:r>
            <a:r>
              <a:rPr lang="en-US" sz="2800" dirty="0" smtClean="0">
                <a:latin typeface="Calibri"/>
                <a:cs typeface="Calibri"/>
              </a:rPr>
              <a:t>by </a:t>
            </a:r>
            <a:r>
              <a:rPr lang="en-US" sz="2800" dirty="0">
                <a:latin typeface="Calibri"/>
                <a:cs typeface="Calibri"/>
              </a:rPr>
              <a:t>j</a:t>
            </a:r>
            <a:r>
              <a:rPr lang="en-US" sz="2800" dirty="0" smtClean="0">
                <a:latin typeface="Calibri"/>
                <a:cs typeface="Calibri"/>
              </a:rPr>
              <a:t>ointly negotiating problems of practice focused on instructional leadership.</a:t>
            </a:r>
          </a:p>
          <a:p>
            <a:pPr marL="0" indent="0">
              <a:lnSpc>
                <a:spcPct val="120000"/>
              </a:lnSpc>
              <a:buNone/>
            </a:pPr>
            <a:r>
              <a:rPr lang="en-US" sz="2800" dirty="0" smtClean="0">
                <a:latin typeface="Calibri"/>
                <a:cs typeface="Calibri"/>
              </a:rPr>
              <a:t>2. </a:t>
            </a:r>
            <a:r>
              <a:rPr lang="en-US" sz="2800" b="1" dirty="0" smtClean="0">
                <a:latin typeface="Calibri"/>
                <a:cs typeface="Calibri"/>
              </a:rPr>
              <a:t>Modeling thoughts and actions </a:t>
            </a:r>
            <a:r>
              <a:rPr lang="en-US" sz="2800" dirty="0" smtClean="0">
                <a:latin typeface="Calibri"/>
                <a:cs typeface="Calibri"/>
              </a:rPr>
              <a:t>by demonstrating practices and discussing the rationale for using them.</a:t>
            </a:r>
            <a:endParaRPr lang="en-US" sz="2800" dirty="0">
              <a:latin typeface="Calibri"/>
              <a:cs typeface="Calibri"/>
            </a:endParaRPr>
          </a:p>
          <a:p>
            <a:pPr marL="0" indent="0">
              <a:lnSpc>
                <a:spcPct val="120000"/>
              </a:lnSpc>
              <a:buNone/>
            </a:pPr>
            <a:r>
              <a:rPr lang="en-US" sz="2800" dirty="0" smtClean="0">
                <a:latin typeface="Calibri"/>
                <a:cs typeface="Calibri"/>
              </a:rPr>
              <a:t>3. </a:t>
            </a:r>
            <a:r>
              <a:rPr lang="en-US" sz="2800" b="1" dirty="0" smtClean="0">
                <a:latin typeface="Calibri"/>
                <a:cs typeface="Calibri"/>
              </a:rPr>
              <a:t>Developing and using tools </a:t>
            </a:r>
            <a:r>
              <a:rPr lang="en-US" sz="2800" dirty="0" smtClean="0">
                <a:latin typeface="Calibri"/>
                <a:cs typeface="Calibri"/>
              </a:rPr>
              <a:t>(i.e., policies, procedures) in ways that align with high-quality instruction.</a:t>
            </a:r>
          </a:p>
          <a:p>
            <a:pPr marL="0" indent="0">
              <a:lnSpc>
                <a:spcPct val="120000"/>
              </a:lnSpc>
              <a:buNone/>
            </a:pPr>
            <a:r>
              <a:rPr lang="en-US" sz="2800" dirty="0" smtClean="0">
                <a:latin typeface="Calibri"/>
                <a:cs typeface="Calibri"/>
              </a:rPr>
              <a:t>4. </a:t>
            </a:r>
            <a:r>
              <a:rPr lang="en-US" sz="2800" b="1" dirty="0" smtClean="0">
                <a:latin typeface="Calibri"/>
                <a:cs typeface="Calibri"/>
              </a:rPr>
              <a:t>Brokering </a:t>
            </a:r>
            <a:r>
              <a:rPr lang="en-US" sz="2800" dirty="0" smtClean="0">
                <a:latin typeface="Calibri"/>
                <a:cs typeface="Calibri"/>
              </a:rPr>
              <a:t>new ideas and resources and </a:t>
            </a:r>
            <a:r>
              <a:rPr lang="en-US" sz="2800" b="1" dirty="0" smtClean="0">
                <a:latin typeface="Calibri"/>
                <a:cs typeface="Calibri"/>
              </a:rPr>
              <a:t>buffering </a:t>
            </a:r>
            <a:r>
              <a:rPr lang="en-US" sz="2800" dirty="0" smtClean="0">
                <a:latin typeface="Calibri"/>
                <a:cs typeface="Calibri"/>
              </a:rPr>
              <a:t>principals from instructional distractions.</a:t>
            </a:r>
          </a:p>
          <a:p>
            <a:pPr marL="0" indent="0">
              <a:lnSpc>
                <a:spcPct val="120000"/>
              </a:lnSpc>
              <a:buNone/>
            </a:pPr>
            <a:r>
              <a:rPr lang="en-US" sz="2800" dirty="0" smtClean="0">
                <a:latin typeface="Calibri"/>
                <a:cs typeface="Calibri"/>
              </a:rPr>
              <a:t>5. </a:t>
            </a:r>
            <a:r>
              <a:rPr lang="en-US" sz="2800" b="1" dirty="0" smtClean="0">
                <a:latin typeface="Calibri"/>
                <a:cs typeface="Calibri"/>
              </a:rPr>
              <a:t>Establishing social engagement </a:t>
            </a:r>
            <a:r>
              <a:rPr lang="en-US" sz="2800" dirty="0" smtClean="0">
                <a:latin typeface="Calibri"/>
                <a:cs typeface="Calibri"/>
              </a:rPr>
              <a:t>with other instructional leaders facing similar challenges.</a:t>
            </a:r>
          </a:p>
          <a:p>
            <a:pPr marL="0" indent="0">
              <a:buNone/>
            </a:pPr>
            <a:endParaRPr lang="en-US" sz="2400" dirty="0">
              <a:latin typeface="Calibri"/>
              <a:cs typeface="Calibri"/>
            </a:endParaRPr>
          </a:p>
          <a:p>
            <a:pPr marL="0" indent="0">
              <a:buNone/>
            </a:pPr>
            <a:r>
              <a:rPr lang="en-US" sz="2400" dirty="0" smtClean="0">
                <a:latin typeface="Calibri"/>
                <a:cs typeface="Calibri"/>
              </a:rPr>
              <a:t>Honig, 2012</a:t>
            </a:r>
            <a:endParaRPr lang="en-US" sz="2400" dirty="0">
              <a:latin typeface="Calibri"/>
              <a:cs typeface="Calibri"/>
            </a:endParaRPr>
          </a:p>
        </p:txBody>
      </p:sp>
    </p:spTree>
    <p:extLst>
      <p:ext uri="{BB962C8B-B14F-4D97-AF65-F5344CB8AC3E}">
        <p14:creationId xmlns:p14="http://schemas.microsoft.com/office/powerpoint/2010/main" val="1229885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Inclusion part 1 ppt NEW">
  <a:themeElements>
    <a:clrScheme name="Custom 2">
      <a:dk1>
        <a:srgbClr val="0061AF"/>
      </a:dk1>
      <a:lt1>
        <a:srgbClr val="0061AF"/>
      </a:lt1>
      <a:dk2>
        <a:srgbClr val="0061AF"/>
      </a:dk2>
      <a:lt2>
        <a:srgbClr val="0061AF"/>
      </a:lt2>
      <a:accent1>
        <a:srgbClr val="0061AF"/>
      </a:accent1>
      <a:accent2>
        <a:srgbClr val="0061AF"/>
      </a:accent2>
      <a:accent3>
        <a:srgbClr val="0061AF"/>
      </a:accent3>
      <a:accent4>
        <a:srgbClr val="0061AF"/>
      </a:accent4>
      <a:accent5>
        <a:srgbClr val="0061AF"/>
      </a:accent5>
      <a:accent6>
        <a:srgbClr val="0061AF"/>
      </a:accent6>
      <a:hlink>
        <a:srgbClr val="0061AF"/>
      </a:hlink>
      <a:folHlink>
        <a:srgbClr val="0061A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EED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EED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Inclusion part 1 ppt NEW.thmx</Template>
  <TotalTime>12096</TotalTime>
  <Words>1708</Words>
  <Application>Microsoft Macintosh PowerPoint</Application>
  <PresentationFormat>On-screen Show (4:3)</PresentationFormat>
  <Paragraphs>251</Paragraphs>
  <Slides>35</Slides>
  <Notes>32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35</vt:i4>
      </vt:variant>
    </vt:vector>
  </HeadingPairs>
  <TitlesOfParts>
    <vt:vector size="43" baseType="lpstr">
      <vt:lpstr>Calibri</vt:lpstr>
      <vt:lpstr>Courier New</vt:lpstr>
      <vt:lpstr>MS PGothic</vt:lpstr>
      <vt:lpstr>ＭＳ Ｐゴシック</vt:lpstr>
      <vt:lpstr>Arial</vt:lpstr>
      <vt:lpstr>Inclusion part 1 ppt NEW</vt:lpstr>
      <vt:lpstr>1_CEEDAR</vt:lpstr>
      <vt:lpstr>2_CEEDAR</vt:lpstr>
      <vt:lpstr>PowerPoint Presentation</vt:lpstr>
      <vt:lpstr>PowerPoint Presentation</vt:lpstr>
      <vt:lpstr>Objectives</vt:lpstr>
      <vt:lpstr>Looking Through the Lens of System-Wide Leadership</vt:lpstr>
      <vt:lpstr>Connecting School Leaders to District Priorities</vt:lpstr>
      <vt:lpstr>Educational Policy Framework</vt:lpstr>
      <vt:lpstr>  Using a District Policy Framework  </vt:lpstr>
      <vt:lpstr>District Leadership Support</vt:lpstr>
      <vt:lpstr>Ways of Assisting Principals</vt:lpstr>
      <vt:lpstr>District Leadership in Action</vt:lpstr>
      <vt:lpstr>Activity 1:  Targeting Student Outcomes</vt:lpstr>
      <vt:lpstr>Activity 2: Examining District Priorities</vt:lpstr>
      <vt:lpstr>Lessons From the Leader</vt:lpstr>
      <vt:lpstr>Including Students With Disabilities in District Policies</vt:lpstr>
      <vt:lpstr>Building Strong School  &amp; District Relationships</vt:lpstr>
      <vt:lpstr>Working With Special Education Administrators</vt:lpstr>
      <vt:lpstr>Leadership for  Results-Driven Accountability</vt:lpstr>
      <vt:lpstr>Key Points</vt:lpstr>
      <vt:lpstr>Activity 3: Monitoring Progress</vt:lpstr>
      <vt:lpstr>Providing Cohesive &amp; Inclusive Leadership for All Learners</vt:lpstr>
      <vt:lpstr>Leading Effective Collaboration</vt:lpstr>
      <vt:lpstr>1. Aligning Policies &amp; Practices</vt:lpstr>
      <vt:lpstr>Examples</vt:lpstr>
      <vt:lpstr>2. Informing  Complex Decisions</vt:lpstr>
      <vt:lpstr>Examples</vt:lpstr>
      <vt:lpstr>3. Supporting Effective Instruction</vt:lpstr>
      <vt:lpstr>Examples</vt:lpstr>
      <vt:lpstr> 4. Strengthening Relationships</vt:lpstr>
      <vt:lpstr>Examples</vt:lpstr>
      <vt:lpstr>Achieving Cohesive  &amp; Inclusive Leadership</vt:lpstr>
      <vt:lpstr>Working With  District Leaders</vt:lpstr>
      <vt:lpstr>References</vt:lpstr>
      <vt:lpstr>References</vt:lpstr>
      <vt:lpstr>References</vt:lpstr>
      <vt:lpstr>References</vt:lpstr>
    </vt:vector>
  </TitlesOfParts>
  <Company>University of Florida</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System-wide Support  for School Leadership</dc:title>
  <dc:creator>Jean Crockett</dc:creator>
  <cp:lastModifiedBy>Microsoft Office User</cp:lastModifiedBy>
  <cp:revision>737</cp:revision>
  <cp:lastPrinted>2015-05-15T20:13:40Z</cp:lastPrinted>
  <dcterms:created xsi:type="dcterms:W3CDTF">2015-01-03T17:11:45Z</dcterms:created>
  <dcterms:modified xsi:type="dcterms:W3CDTF">2017-04-18T17:31:52Z</dcterms:modified>
</cp:coreProperties>
</file>