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3.bin" ContentType="application/vnd.openxmlformats-officedocument.oleObject"/>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4" r:id="rId2"/>
    <p:sldMasterId id="2147483688" r:id="rId3"/>
  </p:sldMasterIdLst>
  <p:notesMasterIdLst>
    <p:notesMasterId r:id="rId108"/>
  </p:notesMasterIdLst>
  <p:handoutMasterIdLst>
    <p:handoutMasterId r:id="rId109"/>
  </p:handoutMasterIdLst>
  <p:sldIdLst>
    <p:sldId id="367" r:id="rId4"/>
    <p:sldId id="263" r:id="rId5"/>
    <p:sldId id="264" r:id="rId6"/>
    <p:sldId id="265" r:id="rId7"/>
    <p:sldId id="266" r:id="rId8"/>
    <p:sldId id="368" r:id="rId9"/>
    <p:sldId id="257" r:id="rId10"/>
    <p:sldId id="259" r:id="rId11"/>
    <p:sldId id="369" r:id="rId12"/>
    <p:sldId id="262" r:id="rId13"/>
    <p:sldId id="370" r:id="rId14"/>
    <p:sldId id="295" r:id="rId15"/>
    <p:sldId id="371" r:id="rId16"/>
    <p:sldId id="297" r:id="rId17"/>
    <p:sldId id="298" r:id="rId18"/>
    <p:sldId id="372" r:id="rId19"/>
    <p:sldId id="300" r:id="rId20"/>
    <p:sldId id="301" r:id="rId21"/>
    <p:sldId id="302" r:id="rId22"/>
    <p:sldId id="303" r:id="rId23"/>
    <p:sldId id="304" r:id="rId24"/>
    <p:sldId id="305" r:id="rId25"/>
    <p:sldId id="306" r:id="rId26"/>
    <p:sldId id="307" r:id="rId27"/>
    <p:sldId id="267" r:id="rId28"/>
    <p:sldId id="271" r:id="rId29"/>
    <p:sldId id="270" r:id="rId30"/>
    <p:sldId id="272" r:id="rId31"/>
    <p:sldId id="373" r:id="rId32"/>
    <p:sldId id="374" r:id="rId33"/>
    <p:sldId id="275" r:id="rId34"/>
    <p:sldId id="276" r:id="rId35"/>
    <p:sldId id="277" r:id="rId36"/>
    <p:sldId id="278" r:id="rId37"/>
    <p:sldId id="358" r:id="rId38"/>
    <p:sldId id="375" r:id="rId39"/>
    <p:sldId id="376" r:id="rId40"/>
    <p:sldId id="288" r:id="rId41"/>
    <p:sldId id="289" r:id="rId42"/>
    <p:sldId id="290" r:id="rId43"/>
    <p:sldId id="291" r:id="rId44"/>
    <p:sldId id="292" r:id="rId45"/>
    <p:sldId id="293" r:id="rId46"/>
    <p:sldId id="294" r:id="rId47"/>
    <p:sldId id="280" r:id="rId48"/>
    <p:sldId id="281" r:id="rId49"/>
    <p:sldId id="282" r:id="rId50"/>
    <p:sldId id="283" r:id="rId51"/>
    <p:sldId id="284" r:id="rId52"/>
    <p:sldId id="285" r:id="rId53"/>
    <p:sldId id="286" r:id="rId54"/>
    <p:sldId id="308" r:id="rId55"/>
    <p:sldId id="309" r:id="rId56"/>
    <p:sldId id="363" r:id="rId57"/>
    <p:sldId id="364" r:id="rId58"/>
    <p:sldId id="365" r:id="rId59"/>
    <p:sldId id="311" r:id="rId60"/>
    <p:sldId id="313" r:id="rId61"/>
    <p:sldId id="314" r:id="rId62"/>
    <p:sldId id="377" r:id="rId63"/>
    <p:sldId id="366" r:id="rId64"/>
    <p:sldId id="378" r:id="rId65"/>
    <p:sldId id="317" r:id="rId66"/>
    <p:sldId id="318" r:id="rId67"/>
    <p:sldId id="379" r:id="rId68"/>
    <p:sldId id="320" r:id="rId69"/>
    <p:sldId id="380" r:id="rId70"/>
    <p:sldId id="323" r:id="rId71"/>
    <p:sldId id="324" r:id="rId72"/>
    <p:sldId id="325" r:id="rId73"/>
    <p:sldId id="326" r:id="rId74"/>
    <p:sldId id="327" r:id="rId75"/>
    <p:sldId id="328" r:id="rId76"/>
    <p:sldId id="381" r:id="rId77"/>
    <p:sldId id="330" r:id="rId78"/>
    <p:sldId id="331" r:id="rId79"/>
    <p:sldId id="332" r:id="rId80"/>
    <p:sldId id="333" r:id="rId81"/>
    <p:sldId id="334" r:id="rId82"/>
    <p:sldId id="335" r:id="rId83"/>
    <p:sldId id="382" r:id="rId84"/>
    <p:sldId id="383" r:id="rId85"/>
    <p:sldId id="338" r:id="rId86"/>
    <p:sldId id="384" r:id="rId87"/>
    <p:sldId id="340" r:id="rId88"/>
    <p:sldId id="341" r:id="rId89"/>
    <p:sldId id="342" r:id="rId90"/>
    <p:sldId id="362" r:id="rId91"/>
    <p:sldId id="361" r:id="rId92"/>
    <p:sldId id="344" r:id="rId93"/>
    <p:sldId id="345" r:id="rId94"/>
    <p:sldId id="346" r:id="rId95"/>
    <p:sldId id="385" r:id="rId96"/>
    <p:sldId id="386" r:id="rId97"/>
    <p:sldId id="349" r:id="rId98"/>
    <p:sldId id="387" r:id="rId99"/>
    <p:sldId id="388" r:id="rId100"/>
    <p:sldId id="352" r:id="rId101"/>
    <p:sldId id="389" r:id="rId102"/>
    <p:sldId id="390" r:id="rId103"/>
    <p:sldId id="391" r:id="rId104"/>
    <p:sldId id="392" r:id="rId105"/>
    <p:sldId id="357" r:id="rId106"/>
    <p:sldId id="360" r:id="rId10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59" autoAdjust="0"/>
    <p:restoredTop sz="92439" autoAdjust="0"/>
  </p:normalViewPr>
  <p:slideViewPr>
    <p:cSldViewPr snapToGrid="0" snapToObjects="1">
      <p:cViewPr>
        <p:scale>
          <a:sx n="100" d="100"/>
          <a:sy n="100" d="100"/>
        </p:scale>
        <p:origin x="-472"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12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 Id="rId106" Type="http://schemas.openxmlformats.org/officeDocument/2006/relationships/slide" Target="slides/slide103.xml"/><Relationship Id="rId107" Type="http://schemas.openxmlformats.org/officeDocument/2006/relationships/slide" Target="slides/slide10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8" Type="http://schemas.openxmlformats.org/officeDocument/2006/relationships/notesMaster" Target="notesMasters/notesMaster1.xml"/><Relationship Id="rId109" Type="http://schemas.openxmlformats.org/officeDocument/2006/relationships/handoutMaster" Target="handoutMasters/handout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10" Type="http://schemas.openxmlformats.org/officeDocument/2006/relationships/printerSettings" Target="printerSettings/printerSettings1.bin"/><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11" Type="http://schemas.openxmlformats.org/officeDocument/2006/relationships/presProps" Target="presProps.xml"/><Relationship Id="rId112" Type="http://schemas.openxmlformats.org/officeDocument/2006/relationships/viewProps" Target="viewProps.xml"/><Relationship Id="rId113" Type="http://schemas.openxmlformats.org/officeDocument/2006/relationships/theme" Target="theme/theme1.xml"/><Relationship Id="rId114"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slide" Target="slides/slide97.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 Id="rId2"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9BBE979-05A7-EE4A-89F0-D91FF37A85AE}" type="datetimeFigureOut">
              <a:rPr lang="en-US" smtClean="0"/>
              <a:t>10/29/15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CB10F5-ADD5-194A-A61A-9D11C7F87283}" type="slidenum">
              <a:rPr lang="en-US" smtClean="0"/>
              <a:t>‹#›</a:t>
            </a:fld>
            <a:endParaRPr lang="en-US" dirty="0"/>
          </a:p>
        </p:txBody>
      </p:sp>
    </p:spTree>
    <p:extLst>
      <p:ext uri="{BB962C8B-B14F-4D97-AF65-F5344CB8AC3E}">
        <p14:creationId xmlns:p14="http://schemas.microsoft.com/office/powerpoint/2010/main" val="13701431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E73E80-BE68-C94E-8F16-350AEFE021D2}" type="datetimeFigureOut">
              <a:rPr lang="en-US" smtClean="0"/>
              <a:t>10/29/15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9FD053-829D-A742-A810-B9ED347E21A2}" type="slidenum">
              <a:rPr lang="en-US" smtClean="0"/>
              <a:t>‹#›</a:t>
            </a:fld>
            <a:endParaRPr lang="en-US" dirty="0"/>
          </a:p>
        </p:txBody>
      </p:sp>
    </p:spTree>
    <p:extLst>
      <p:ext uri="{BB962C8B-B14F-4D97-AF65-F5344CB8AC3E}">
        <p14:creationId xmlns:p14="http://schemas.microsoft.com/office/powerpoint/2010/main" val="5405425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Today we will explore inclusive education,</a:t>
            </a:r>
            <a:r>
              <a:rPr lang="en-US" sz="1200" kern="1200" baseline="0" dirty="0" smtClean="0">
                <a:solidFill>
                  <a:schemeClr val="tx1"/>
                </a:solidFill>
                <a:latin typeface="+mn-lt"/>
                <a:ea typeface="+mn-ea"/>
                <a:cs typeface="+mn-cs"/>
              </a:rPr>
              <a:t> including the definition, key components and quality indicators of inclusive service delivery, evidence-based planning and instructional practices to promote meaningful access to core general education curriculum and settings, and peer relationships and supports in inclusive classrooms.</a:t>
            </a:r>
            <a:endParaRPr lang="en-US" sz="1200" kern="1200" dirty="0" smtClean="0">
              <a:solidFill>
                <a:schemeClr val="tx1"/>
              </a:solidFill>
              <a:latin typeface="+mn-lt"/>
              <a:ea typeface="+mn-ea"/>
              <a:cs typeface="+mn-cs"/>
            </a:endParaRPr>
          </a:p>
          <a:p>
            <a:r>
              <a:rPr lang="pl-PL" sz="1200" kern="1200" dirty="0" smtClean="0">
                <a:solidFill>
                  <a:schemeClr val="tx1"/>
                </a:solidFill>
                <a:latin typeface="+mn-lt"/>
                <a:ea typeface="+mn-ea"/>
                <a:cs typeface="+mn-cs"/>
              </a:rPr>
              <a:t>  </a:t>
            </a:r>
            <a:endParaRPr lang="en-US"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E38CBB7-5559-5540-BA03-6B6131DF8BA8}" type="slidenum">
              <a:rPr lang="en-US" sz="1200">
                <a:solidFill>
                  <a:prstClr val="black"/>
                </a:solidFill>
              </a:rPr>
              <a:pPr eaLnBrk="1" hangingPunct="1"/>
              <a:t>1</a:t>
            </a:fld>
            <a:endParaRPr lang="en-US" sz="1200"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School</a:t>
            </a:r>
            <a:r>
              <a:rPr lang="en-US" sz="1200" kern="1200" baseline="0" dirty="0" smtClean="0">
                <a:solidFill>
                  <a:schemeClr val="tx1"/>
                </a:solidFill>
                <a:effectLst/>
                <a:latin typeface="+mn-lt"/>
                <a:ea typeface="+mn-ea"/>
                <a:cs typeface="+mn-cs"/>
              </a:rPr>
              <a:t>-wide implementation of MTSS </a:t>
            </a:r>
            <a:r>
              <a:rPr lang="en-US" sz="1200" kern="1200" dirty="0" smtClean="0">
                <a:solidFill>
                  <a:schemeClr val="tx1"/>
                </a:solidFill>
                <a:effectLst/>
                <a:latin typeface="+mn-lt"/>
                <a:ea typeface="+mn-ea"/>
                <a:cs typeface="+mn-cs"/>
              </a:rPr>
              <a:t>strives to improve the academic and behavioral outcomes for ALL students, not just</a:t>
            </a:r>
            <a:r>
              <a:rPr lang="en-US" sz="1200" kern="1200" baseline="0" dirty="0" smtClean="0">
                <a:solidFill>
                  <a:schemeClr val="tx1"/>
                </a:solidFill>
                <a:effectLst/>
                <a:latin typeface="+mn-lt"/>
                <a:ea typeface="+mn-ea"/>
                <a:cs typeface="+mn-cs"/>
              </a:rPr>
              <a:t> students receiving special education services</a:t>
            </a:r>
            <a:r>
              <a:rPr lang="en-US" sz="1200" kern="1200" dirty="0" smtClean="0">
                <a:solidFill>
                  <a:schemeClr val="tx1"/>
                </a:solidFill>
                <a:effectLst/>
                <a:latin typeface="+mn-lt"/>
                <a:ea typeface="+mn-ea"/>
                <a:cs typeface="+mn-cs"/>
              </a:rPr>
              <a:t>. All students are provided with the appropriate level of academic and behavioral support based on their skill levels and needs. Academic tier model is</a:t>
            </a:r>
            <a:r>
              <a:rPr lang="en-US" sz="1200" kern="1200" baseline="0" dirty="0" smtClean="0">
                <a:solidFill>
                  <a:schemeClr val="tx1"/>
                </a:solidFill>
                <a:effectLst/>
                <a:latin typeface="+mn-lt"/>
                <a:ea typeface="+mn-ea"/>
                <a:cs typeface="+mn-cs"/>
              </a:rPr>
              <a:t> often called Response to Intervention (RtI) b</a:t>
            </a:r>
            <a:r>
              <a:rPr lang="en-US" sz="1200" kern="1200" dirty="0" smtClean="0">
                <a:solidFill>
                  <a:schemeClr val="tx1"/>
                </a:solidFill>
                <a:effectLst/>
                <a:latin typeface="+mn-lt"/>
                <a:ea typeface="+mn-ea"/>
                <a:cs typeface="+mn-cs"/>
              </a:rPr>
              <a:t>ehavioral support model is referred</a:t>
            </a:r>
            <a:r>
              <a:rPr lang="en-US" sz="1200" kern="1200" baseline="0" dirty="0" smtClean="0">
                <a:solidFill>
                  <a:schemeClr val="tx1"/>
                </a:solidFill>
                <a:effectLst/>
                <a:latin typeface="+mn-lt"/>
                <a:ea typeface="+mn-ea"/>
                <a:cs typeface="+mn-cs"/>
              </a:rPr>
              <a:t> to as Positive Behavioral interventions and Supports (PBIS).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“Through a MTSS framework each student is given, based on their measured educational need, what they instructionally need to succeed when they need it, rendering irrelevant the physical location of supports and services</a:t>
            </a:r>
            <a:r>
              <a:rPr lang="en-US" sz="1200" kern="1200" baseline="0" dirty="0" smtClean="0">
                <a:solidFill>
                  <a:schemeClr val="tx1"/>
                </a:solidFill>
                <a:effectLst/>
                <a:latin typeface="+mn-lt"/>
                <a:ea typeface="+mn-ea"/>
                <a:cs typeface="+mn-cs"/>
              </a:rPr>
              <a:t> (i.e., special education is a service, not a place)” (Sailor &amp; McCart, 2014, p. 58).</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12</a:t>
            </a:fld>
            <a:endParaRPr lang="en-US" dirty="0"/>
          </a:p>
        </p:txBody>
      </p:sp>
    </p:spTree>
    <p:extLst>
      <p:ext uri="{BB962C8B-B14F-4D97-AF65-F5344CB8AC3E}">
        <p14:creationId xmlns:p14="http://schemas.microsoft.com/office/powerpoint/2010/main" val="344347228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previous slides have demonstrated a range of teaching strategies that can be used to teach social skills to students with disabilities. It is essential to note</a:t>
            </a:r>
            <a:r>
              <a:rPr lang="en-US" baseline="0" dirty="0" smtClean="0"/>
              <a:t> that simply teaching skills is a necessary step, but multiple opportunities to practice and develop these skills must be provided. This instruction must occur across multiple natural settings and should be provided at every opportunity (a high frequency).</a:t>
            </a:r>
            <a:endParaRPr lang="en-US" dirty="0" smtClean="0"/>
          </a:p>
          <a:p>
            <a:endParaRPr lang="en-US" dirty="0" smtClean="0"/>
          </a:p>
          <a:p>
            <a:r>
              <a:rPr lang="en-US" dirty="0" smtClean="0"/>
              <a:t>To the extent possible, social skills instruction should be peer mediated. In other words, peers should model, teach, support, and reinforce social skills with peers who have a disability. Social</a:t>
            </a:r>
            <a:r>
              <a:rPr lang="en-US" baseline="0" dirty="0" smtClean="0"/>
              <a:t> skills</a:t>
            </a:r>
            <a:r>
              <a:rPr lang="en-US" dirty="0" smtClean="0"/>
              <a:t> include</a:t>
            </a:r>
            <a:r>
              <a:rPr lang="en-US" baseline="0" dirty="0" smtClean="0"/>
              <a:t> age, context, and gender. Older adults (i.e., teachers) who are often of a different gender than the student will have limited effectiveness in teaching social skills than will same aged and gendered students. Following student interests (of all students) will help make this instruction mutually reinforcing and enjoyable for all students involved.</a:t>
            </a:r>
          </a:p>
          <a:p>
            <a:endParaRPr lang="en-US" baseline="0" dirty="0" smtClean="0"/>
          </a:p>
          <a:p>
            <a:r>
              <a:rPr lang="en-US" baseline="0" dirty="0" smtClean="0"/>
              <a:t>Social skills instruction must be motivating and student directed. The activities and instruction should incorporate the student’s interests and reflect their goals and preferences.</a:t>
            </a:r>
          </a:p>
          <a:p>
            <a:endParaRPr lang="en-US" baseline="0" dirty="0" smtClean="0"/>
          </a:p>
          <a:p>
            <a:r>
              <a:rPr lang="en-US" baseline="0" dirty="0" smtClean="0"/>
              <a:t>Last, providing an interesting curriculum that requires interdependent efforts (e.g., peer partner activities) is a simple and effective manner of facilitating social skills instruction and interactions.</a:t>
            </a:r>
            <a:endParaRPr lang="en-US" dirty="0" smtClean="0"/>
          </a:p>
        </p:txBody>
      </p:sp>
      <p:sp>
        <p:nvSpPr>
          <p:cNvPr id="4" name="Slide Number Placeholder 3"/>
          <p:cNvSpPr>
            <a:spLocks noGrp="1"/>
          </p:cNvSpPr>
          <p:nvPr>
            <p:ph type="sldNum" sz="quarter" idx="10"/>
          </p:nvPr>
        </p:nvSpPr>
        <p:spPr/>
        <p:txBody>
          <a:bodyPr/>
          <a:lstStyle/>
          <a:p>
            <a:fld id="{01D0E5CD-3222-D440-890B-594A8871F768}" type="slidenum">
              <a:rPr lang="en-US" smtClean="0"/>
              <a:t>103</a:t>
            </a:fld>
            <a:endParaRPr lang="en-US" dirty="0"/>
          </a:p>
        </p:txBody>
      </p:sp>
    </p:spTree>
    <p:extLst>
      <p:ext uri="{BB962C8B-B14F-4D97-AF65-F5344CB8AC3E}">
        <p14:creationId xmlns:p14="http://schemas.microsoft.com/office/powerpoint/2010/main" val="22182765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As a culminating</a:t>
            </a:r>
            <a:r>
              <a:rPr lang="en-US" baseline="0" dirty="0" smtClean="0"/>
              <a:t> activity for this module on inclusive education, w</a:t>
            </a:r>
            <a:r>
              <a:rPr lang="en-US" dirty="0" smtClean="0"/>
              <a:t>atch and discuss the </a:t>
            </a:r>
            <a:r>
              <a:rPr lang="en-US" i="1" dirty="0" smtClean="0"/>
              <a:t>Axel</a:t>
            </a:r>
            <a:r>
              <a:rPr lang="en-US" dirty="0" smtClean="0"/>
              <a:t> video at at http://whocaresaboutkelsey.com/multimedia</a:t>
            </a:r>
          </a:p>
          <a:p>
            <a:endParaRPr lang="en-US" dirty="0" smtClean="0"/>
          </a:p>
          <a:p>
            <a:r>
              <a:rPr lang="en-US" i="1" dirty="0" smtClean="0"/>
              <a:t>Axel</a:t>
            </a:r>
            <a:r>
              <a:rPr lang="en-US" dirty="0" smtClean="0"/>
              <a:t> is a 16 ½- minute</a:t>
            </a:r>
            <a:r>
              <a:rPr lang="en-US" baseline="0" dirty="0" smtClean="0"/>
              <a:t> </a:t>
            </a:r>
            <a:r>
              <a:rPr lang="en-US" sz="1200" kern="1200" dirty="0" smtClean="0">
                <a:solidFill>
                  <a:schemeClr val="tx1"/>
                </a:solidFill>
                <a:latin typeface="+mn-lt"/>
                <a:ea typeface="+mn-ea"/>
                <a:cs typeface="+mn-cs"/>
              </a:rPr>
              <a:t>mini-film/documentary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by Dan Habib. Axel is a fifth-grader with autism who is non-verbal and exhibits significant behavioral challenges. Through effective communication supports, collaborative teaming, differentiated</a:t>
            </a:r>
            <a:r>
              <a:rPr lang="en-US" sz="1200" kern="1200" baseline="0" dirty="0" smtClean="0">
                <a:solidFill>
                  <a:schemeClr val="tx1"/>
                </a:solidFill>
                <a:latin typeface="+mn-lt"/>
                <a:ea typeface="+mn-ea"/>
                <a:cs typeface="+mn-cs"/>
              </a:rPr>
              <a:t> instruction and </a:t>
            </a:r>
            <a:r>
              <a:rPr lang="en-US" sz="1200" kern="1200" dirty="0" smtClean="0">
                <a:solidFill>
                  <a:schemeClr val="tx1"/>
                </a:solidFill>
                <a:latin typeface="+mn-lt"/>
                <a:ea typeface="+mn-ea"/>
                <a:cs typeface="+mn-cs"/>
              </a:rPr>
              <a:t>adaptations to access core/general education curriculum, and strategies</a:t>
            </a:r>
            <a:r>
              <a:rPr lang="en-US" sz="1200" kern="1200" baseline="0" dirty="0" smtClean="0">
                <a:solidFill>
                  <a:schemeClr val="tx1"/>
                </a:solidFill>
                <a:latin typeface="+mn-lt"/>
                <a:ea typeface="+mn-ea"/>
                <a:cs typeface="+mn-cs"/>
              </a:rPr>
              <a:t> to facilitate social interaction and peer supports, </a:t>
            </a:r>
            <a:r>
              <a:rPr lang="en-US" sz="1200" kern="1200" dirty="0" smtClean="0">
                <a:solidFill>
                  <a:schemeClr val="tx1"/>
                </a:solidFill>
                <a:latin typeface="+mn-lt"/>
                <a:ea typeface="+mn-ea"/>
                <a:cs typeface="+mn-cs"/>
              </a:rPr>
              <a:t>Axel was able to learn fifth-grade general education curriculum and meaningfully participate in a general education classroom.</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104</a:t>
            </a:fld>
            <a:endParaRPr lang="en-US" dirty="0"/>
          </a:p>
        </p:txBody>
      </p:sp>
    </p:spTree>
    <p:extLst>
      <p:ext uri="{BB962C8B-B14F-4D97-AF65-F5344CB8AC3E}">
        <p14:creationId xmlns:p14="http://schemas.microsoft.com/office/powerpoint/2010/main" val="421905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visual illustrates</a:t>
            </a:r>
            <a:r>
              <a:rPr lang="en-US" baseline="0" dirty="0" smtClean="0"/>
              <a:t> the </a:t>
            </a:r>
            <a:r>
              <a:rPr lang="en-US" dirty="0" smtClean="0"/>
              <a:t>school-wide academic</a:t>
            </a:r>
            <a:r>
              <a:rPr lang="en-US" baseline="0" dirty="0" smtClean="0"/>
              <a:t> and behavioral supports across tiers that are implemented.</a:t>
            </a:r>
          </a:p>
          <a:p>
            <a:endParaRPr lang="en-US" baseline="0" dirty="0" smtClean="0"/>
          </a:p>
          <a:p>
            <a:r>
              <a:rPr lang="en-US" dirty="0" smtClean="0"/>
              <a:t>As the visual represents,</a:t>
            </a:r>
            <a:r>
              <a:rPr lang="en-US" baseline="0" dirty="0" smtClean="0"/>
              <a:t> f</a:t>
            </a:r>
            <a:r>
              <a:rPr lang="en-US" dirty="0" smtClean="0"/>
              <a:t>or both academic and behavioral systems, schools will implement universal interventions for all students</a:t>
            </a:r>
            <a:r>
              <a:rPr lang="en-US" baseline="0" dirty="0" smtClean="0"/>
              <a:t> and in all settings, and these interventions will be effective for approximately 80-90% of students. Approximately, 5-10% of students who are considered at</a:t>
            </a:r>
            <a:r>
              <a:rPr lang="en-US" dirty="0" smtClean="0"/>
              <a:t> </a:t>
            </a:r>
            <a:r>
              <a:rPr lang="en-US" baseline="0" dirty="0" smtClean="0"/>
              <a:t>risk may require targeted group interventions. Finally, approximately 1-5% of students may need teams to develop intensive, individual interventions. </a:t>
            </a:r>
            <a:endParaRPr lang="en-US"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13</a:t>
            </a:fld>
            <a:endParaRPr lang="en-US" dirty="0"/>
          </a:p>
        </p:txBody>
      </p:sp>
    </p:spTree>
    <p:extLst>
      <p:ext uri="{BB962C8B-B14F-4D97-AF65-F5344CB8AC3E}">
        <p14:creationId xmlns:p14="http://schemas.microsoft.com/office/powerpoint/2010/main" val="3242626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mn-lt"/>
                <a:cs typeface="Calibri"/>
              </a:rPr>
              <a:t>Inclusive</a:t>
            </a:r>
            <a:r>
              <a:rPr lang="en-US" baseline="0" dirty="0" smtClean="0">
                <a:latin typeface="+mn-lt"/>
                <a:cs typeface="Calibri"/>
              </a:rPr>
              <a:t> academic instruction uses school-wide approaches, such as RtI, to promote academic success and</a:t>
            </a:r>
            <a:r>
              <a:rPr lang="en-US" dirty="0" smtClean="0">
                <a:latin typeface="+mn-lt"/>
                <a:cs typeface="Calibri"/>
              </a:rPr>
              <a:t> </a:t>
            </a:r>
            <a:r>
              <a:rPr lang="en-US" baseline="0" dirty="0" smtClean="0">
                <a:latin typeface="+mn-lt"/>
                <a:cs typeface="Calibri"/>
              </a:rPr>
              <a:t>prevent academic failure. </a:t>
            </a:r>
            <a:endParaRPr lang="en-US" dirty="0" smtClean="0">
              <a:latin typeface="+mn-lt"/>
              <a:cs typeface="Calibri"/>
            </a:endParaRPr>
          </a:p>
          <a:p>
            <a:pPr eaLnBrk="1" hangingPunct="1"/>
            <a:endParaRPr lang="en-US" dirty="0" smtClean="0">
              <a:latin typeface="+mn-lt"/>
              <a:cs typeface="Calibri"/>
            </a:endParaRPr>
          </a:p>
          <a:p>
            <a:pPr eaLnBrk="1" hangingPunct="1"/>
            <a:r>
              <a:rPr lang="en-US" dirty="0" smtClean="0">
                <a:latin typeface="+mn-lt"/>
                <a:cs typeface="Calibri"/>
              </a:rPr>
              <a:t>All students receive Tier 1 instruction.</a:t>
            </a:r>
            <a:r>
              <a:rPr lang="en-US" baseline="0" dirty="0" smtClean="0">
                <a:latin typeface="+mn-lt"/>
                <a:cs typeface="Calibri"/>
              </a:rPr>
              <a:t> </a:t>
            </a:r>
            <a:r>
              <a:rPr lang="en-US" dirty="0" smtClean="0">
                <a:latin typeface="+mn-lt"/>
                <a:cs typeface="Calibri"/>
              </a:rPr>
              <a:t>Progress is screened and monitored for all students.</a:t>
            </a:r>
            <a:r>
              <a:rPr lang="en-US" baseline="0" dirty="0" smtClean="0">
                <a:latin typeface="+mn-lt"/>
                <a:cs typeface="Calibri"/>
              </a:rPr>
              <a:t> </a:t>
            </a:r>
            <a:r>
              <a:rPr lang="en-US" dirty="0" smtClean="0">
                <a:latin typeface="+mn-lt"/>
                <a:cs typeface="Calibri"/>
              </a:rPr>
              <a:t>The focus is on high-quality instruction.</a:t>
            </a:r>
          </a:p>
          <a:p>
            <a:pPr eaLnBrk="1" hangingPunct="1"/>
            <a:endParaRPr lang="en-US" dirty="0" smtClean="0">
              <a:latin typeface="+mn-lt"/>
              <a:cs typeface="Calibri"/>
            </a:endParaRPr>
          </a:p>
          <a:p>
            <a:pPr eaLnBrk="1" hangingPunct="1"/>
            <a:r>
              <a:rPr lang="en-US" dirty="0" smtClean="0">
                <a:latin typeface="+mn-lt"/>
                <a:cs typeface="Calibri"/>
              </a:rPr>
              <a:t>Accommodations and modifications are made as necessary</a:t>
            </a:r>
            <a:r>
              <a:rPr lang="en-US" baseline="0" dirty="0" smtClean="0">
                <a:latin typeface="+mn-lt"/>
                <a:cs typeface="Calibri"/>
              </a:rPr>
              <a:t> to ensure achievement by all students. </a:t>
            </a:r>
          </a:p>
          <a:p>
            <a:pPr eaLnBrk="1" hangingPunct="1"/>
            <a:endParaRPr lang="en-US" baseline="0" dirty="0" smtClean="0">
              <a:latin typeface="+mn-lt"/>
              <a:cs typeface="Calibri"/>
            </a:endParaRPr>
          </a:p>
          <a:p>
            <a:pPr eaLnBrk="1" hangingPunct="1"/>
            <a:r>
              <a:rPr lang="en-US" baseline="0" dirty="0" smtClean="0">
                <a:solidFill>
                  <a:schemeClr val="tx1"/>
                </a:solidFill>
                <a:latin typeface="+mn-lt"/>
                <a:cs typeface="Calibri"/>
              </a:rPr>
              <a:t>Tier 2 involves d</a:t>
            </a:r>
            <a:r>
              <a:rPr lang="en-US" dirty="0" smtClean="0">
                <a:solidFill>
                  <a:schemeClr val="tx1"/>
                </a:solidFill>
                <a:latin typeface="+mn-lt"/>
                <a:cs typeface="Calibri"/>
              </a:rPr>
              <a:t>ifferentiated instruction in the classroom using evidence-based intervention programs.</a:t>
            </a:r>
            <a:r>
              <a:rPr lang="en-US" baseline="0" dirty="0" smtClean="0">
                <a:solidFill>
                  <a:schemeClr val="tx1"/>
                </a:solidFill>
                <a:latin typeface="+mn-lt"/>
                <a:cs typeface="Calibri"/>
              </a:rPr>
              <a:t> </a:t>
            </a:r>
            <a:r>
              <a:rPr lang="en-US" dirty="0" smtClean="0">
                <a:solidFill>
                  <a:schemeClr val="tx1"/>
                </a:solidFill>
                <a:latin typeface="+mn-lt"/>
                <a:cs typeface="Calibri"/>
              </a:rPr>
              <a:t>Students who are falling behind their peers receive additional targeted instruction in small groups.</a:t>
            </a:r>
            <a:r>
              <a:rPr lang="en-US" baseline="0" dirty="0" smtClean="0">
                <a:solidFill>
                  <a:schemeClr val="tx1"/>
                </a:solidFill>
                <a:latin typeface="+mn-lt"/>
                <a:cs typeface="Calibri"/>
              </a:rPr>
              <a:t> A collaborative problem solving approach is used to </a:t>
            </a:r>
            <a:r>
              <a:rPr lang="en-US" dirty="0" smtClean="0">
                <a:solidFill>
                  <a:schemeClr val="tx1"/>
                </a:solidFill>
                <a:latin typeface="+mn-lt"/>
                <a:cs typeface="Calibri"/>
              </a:rPr>
              <a:t>Identify specific strengths and weaknesses of individual students.</a:t>
            </a:r>
          </a:p>
          <a:p>
            <a:pPr eaLnBrk="1" hangingPunct="1"/>
            <a:endParaRPr lang="en-US" dirty="0" smtClean="0">
              <a:latin typeface="+mn-lt"/>
              <a:cs typeface="Calibri"/>
            </a:endParaRPr>
          </a:p>
          <a:p>
            <a:pPr eaLnBrk="1" hangingPunct="1"/>
            <a:r>
              <a:rPr lang="en-US" dirty="0" smtClean="0">
                <a:latin typeface="+mn-lt"/>
                <a:cs typeface="Calibri"/>
              </a:rPr>
              <a:t>Tier</a:t>
            </a:r>
            <a:r>
              <a:rPr lang="en-US" baseline="0" dirty="0" smtClean="0">
                <a:latin typeface="+mn-lt"/>
                <a:cs typeface="Calibri"/>
              </a:rPr>
              <a:t> 3 utilizes </a:t>
            </a:r>
            <a:r>
              <a:rPr lang="en-US" dirty="0" smtClean="0">
                <a:latin typeface="+mn-lt"/>
                <a:cs typeface="Calibri"/>
              </a:rPr>
              <a:t>intense specialized instruction,</a:t>
            </a:r>
            <a:r>
              <a:rPr lang="en-US" baseline="0" dirty="0" smtClean="0">
                <a:latin typeface="+mn-lt"/>
                <a:cs typeface="Calibri"/>
              </a:rPr>
              <a:t> which is also a</a:t>
            </a:r>
            <a:r>
              <a:rPr lang="en-US" dirty="0" smtClean="0">
                <a:latin typeface="+mn-lt"/>
                <a:cs typeface="Calibri"/>
              </a:rPr>
              <a:t>ssessment based. The instruction</a:t>
            </a:r>
            <a:r>
              <a:rPr lang="en-US" baseline="0" dirty="0" smtClean="0">
                <a:latin typeface="+mn-lt"/>
                <a:cs typeface="Calibri"/>
              </a:rPr>
              <a:t> is high intensity and for longer duration and/or frequency than previous intervention.</a:t>
            </a:r>
          </a:p>
          <a:p>
            <a:pPr eaLnBrk="1" hangingPunct="1"/>
            <a:endParaRPr lang="en-US" baseline="0" dirty="0" smtClean="0">
              <a:latin typeface="+mn-lt"/>
              <a:cs typeface="Calibri"/>
            </a:endParaRPr>
          </a:p>
          <a:p>
            <a:pPr eaLnBrk="1" hangingPunct="1"/>
            <a:r>
              <a:rPr lang="en-US" baseline="0" dirty="0" smtClean="0">
                <a:latin typeface="+mn-lt"/>
                <a:cs typeface="Calibri"/>
              </a:rPr>
              <a:t>It is important to keep in mind that the multi-level instructional strategies in reading and math include all students, including those with disabilities, in the general education curriculum. The school identifies priorities for instruction by analyzing multiple sources of data. Inclusive academic instruction involves differentiation, Universal </a:t>
            </a:r>
            <a:r>
              <a:rPr lang="en-US" dirty="0" smtClean="0">
                <a:latin typeface="+mn-lt"/>
                <a:cs typeface="Calibri"/>
              </a:rPr>
              <a:t>D</a:t>
            </a:r>
            <a:r>
              <a:rPr lang="en-US" baseline="0" dirty="0" smtClean="0">
                <a:latin typeface="+mn-lt"/>
                <a:cs typeface="Calibri"/>
              </a:rPr>
              <a:t>esign for </a:t>
            </a:r>
            <a:r>
              <a:rPr lang="en-US" dirty="0" smtClean="0">
                <a:latin typeface="+mn-lt"/>
                <a:cs typeface="Calibri"/>
              </a:rPr>
              <a:t>L</a:t>
            </a:r>
            <a:r>
              <a:rPr lang="en-US" baseline="0" dirty="0" smtClean="0">
                <a:latin typeface="+mn-lt"/>
                <a:cs typeface="Calibri"/>
              </a:rPr>
              <a:t>earning (UDL), and flexible grouping, which will be discussed later in this presentation.</a:t>
            </a:r>
            <a:endParaRPr lang="en-US" dirty="0" smtClean="0">
              <a:latin typeface="+mn-lt"/>
              <a:cs typeface="Calibri"/>
            </a:endParaRPr>
          </a:p>
        </p:txBody>
      </p:sp>
      <p:sp>
        <p:nvSpPr>
          <p:cNvPr id="4" name="Slide Number Placeholder 3"/>
          <p:cNvSpPr>
            <a:spLocks noGrp="1"/>
          </p:cNvSpPr>
          <p:nvPr>
            <p:ph type="sldNum" sz="quarter" idx="10"/>
          </p:nvPr>
        </p:nvSpPr>
        <p:spPr/>
        <p:txBody>
          <a:bodyPr/>
          <a:lstStyle/>
          <a:p>
            <a:fld id="{01D0E5CD-3222-D440-890B-594A8871F768}" type="slidenum">
              <a:rPr lang="en-US" smtClean="0"/>
              <a:t>14</a:t>
            </a:fld>
            <a:endParaRPr lang="en-US" dirty="0"/>
          </a:p>
        </p:txBody>
      </p:sp>
    </p:spTree>
    <p:extLst>
      <p:ext uri="{BB962C8B-B14F-4D97-AF65-F5344CB8AC3E}">
        <p14:creationId xmlns:p14="http://schemas.microsoft.com/office/powerpoint/2010/main" val="1598016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n-lt"/>
              </a:rPr>
              <a:t>Inclusive behavioral instruction uses school-wide approaches to prevent challenging behaviors and provide social and behavioral</a:t>
            </a:r>
            <a:r>
              <a:rPr lang="en-US" sz="1200" baseline="0" dirty="0" smtClean="0">
                <a:latin typeface="+mn-lt"/>
              </a:rPr>
              <a:t> support to facilitate learning and achievement for all learners. Behavioral support interventions are developed and implemented based on the identification of functions of behavior. As with inclusive academic instruction, the school identifies priorities for instruction by analyzing multiple sources of data.</a:t>
            </a:r>
          </a:p>
          <a:p>
            <a:endParaRPr lang="en-US" sz="1200" baseline="0" dirty="0" smtClean="0">
              <a:latin typeface="+mn-lt"/>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latin typeface="+mn-lt"/>
              </a:rPr>
              <a:t>Primary prevention involves the school staff developing and then explicitly teaching all students the </a:t>
            </a:r>
            <a:r>
              <a:rPr lang="en-US" sz="1200" dirty="0" smtClean="0">
                <a:latin typeface="+mn-lt"/>
              </a:rPr>
              <a:t>rules, routines, and physical arrangements of all</a:t>
            </a:r>
            <a:r>
              <a:rPr lang="en-US" sz="1200" baseline="0" dirty="0" smtClean="0">
                <a:latin typeface="+mn-lt"/>
              </a:rPr>
              <a:t> school environments </a:t>
            </a:r>
            <a:r>
              <a:rPr lang="en-US" sz="1200" dirty="0" smtClean="0">
                <a:latin typeface="+mn-lt"/>
              </a:rPr>
              <a:t>to prevent initial occurrences of behavior the school would like to target for change.</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mn-lt"/>
            </a:endParaRPr>
          </a:p>
          <a:p>
            <a:r>
              <a:rPr lang="en-US" sz="1200" kern="1200" dirty="0" smtClean="0">
                <a:solidFill>
                  <a:schemeClr val="tx1"/>
                </a:solidFill>
                <a:latin typeface="+mn-lt"/>
                <a:ea typeface="+mn-ea"/>
                <a:cs typeface="+mn-cs"/>
              </a:rPr>
              <a:t>Secondary prevention provides intensive or targeted interventions to support individual or small groups of students who are not responding to primary </a:t>
            </a:r>
            <a:r>
              <a:rPr lang="en-US" dirty="0" smtClean="0"/>
              <a:t>p</a:t>
            </a:r>
            <a:r>
              <a:rPr lang="en-US" sz="1200" kern="1200" dirty="0" smtClean="0">
                <a:solidFill>
                  <a:schemeClr val="tx1"/>
                </a:solidFill>
                <a:latin typeface="+mn-lt"/>
                <a:ea typeface="+mn-ea"/>
                <a:cs typeface="+mn-cs"/>
              </a:rPr>
              <a:t>revention efforts. </a:t>
            </a:r>
          </a:p>
          <a:p>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Tertiary prevention focuses on the needs of students who exhibit patterns of problem behavior. A primary goal is to diminish problem behavior and increase the student's adaptive skills and opportunities for an enhanced quality of life.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latin typeface="+mn-lt"/>
            </a:endParaRPr>
          </a:p>
          <a:p>
            <a:r>
              <a:rPr lang="en-US" sz="1200" baseline="0" dirty="0" smtClean="0">
                <a:latin typeface="+mn-lt"/>
              </a:rPr>
              <a:t>Each of the levels of behavioral instruction and  support involve a proactive approach that seeks to intervene prior to a behavior becoming a problem. In addition, at all levels, focus is on the empowerment of students and involves providing ways for students to express choices, promoting personal growth, and ensuring respect and dignity. </a:t>
            </a:r>
            <a:r>
              <a:rPr lang="en-US" sz="1200" dirty="0" smtClean="0">
                <a:latin typeface="+mn-lt"/>
              </a:rPr>
              <a:t>The desired, socially meaningful outcomes</a:t>
            </a:r>
            <a:r>
              <a:rPr lang="en-US" sz="1200" baseline="0" dirty="0" smtClean="0">
                <a:latin typeface="+mn-lt"/>
              </a:rPr>
              <a:t> of inclusive behavioral instruction and support for all students are c</a:t>
            </a:r>
            <a:r>
              <a:rPr lang="en-US" sz="1200" dirty="0" smtClean="0">
                <a:latin typeface="+mn-lt"/>
              </a:rPr>
              <a:t>ommunity participation, development of communication and social skills,</a:t>
            </a:r>
            <a:r>
              <a:rPr lang="en-US" sz="1200" baseline="0" dirty="0" smtClean="0">
                <a:latin typeface="+mn-lt"/>
              </a:rPr>
              <a:t> and i</a:t>
            </a:r>
            <a:r>
              <a:rPr lang="en-US" sz="1200" dirty="0" smtClean="0">
                <a:latin typeface="+mn-lt"/>
              </a:rPr>
              <a:t>ncreased quality of life.</a:t>
            </a:r>
            <a:r>
              <a:rPr lang="en-US" sz="1200" baseline="0" dirty="0" smtClean="0">
                <a:latin typeface="+mn-lt"/>
              </a:rPr>
              <a:t> For additional information about the multi-tiered approach to positive behavioral interventions and supports, go to the Technical Assistance Center on Positive Behavioral Interventions and Supports established by the U.S. Department of Education’s Office of Special Education Programs (OSEP) at http://www.pbis.org</a:t>
            </a:r>
            <a:endParaRPr lang="en-US" sz="1200" dirty="0" smtClean="0">
              <a:latin typeface="+mn-lt"/>
            </a:endParaRPr>
          </a:p>
          <a:p>
            <a:endParaRPr lang="en-US" sz="1200" dirty="0" smtClean="0">
              <a:latin typeface="+mn-lt"/>
            </a:endParaRPr>
          </a:p>
          <a:p>
            <a:endParaRPr lang="en-US" sz="1200" dirty="0">
              <a:latin typeface="+mn-lt"/>
            </a:endParaRPr>
          </a:p>
        </p:txBody>
      </p:sp>
      <p:sp>
        <p:nvSpPr>
          <p:cNvPr id="4" name="Slide Number Placeholder 3"/>
          <p:cNvSpPr>
            <a:spLocks noGrp="1"/>
          </p:cNvSpPr>
          <p:nvPr>
            <p:ph type="sldNum" sz="quarter" idx="10"/>
          </p:nvPr>
        </p:nvSpPr>
        <p:spPr/>
        <p:txBody>
          <a:bodyPr/>
          <a:lstStyle/>
          <a:p>
            <a:fld id="{01D0E5CD-3222-D440-890B-594A8871F768}" type="slidenum">
              <a:rPr lang="en-US" smtClean="0"/>
              <a:t>15</a:t>
            </a:fld>
            <a:endParaRPr lang="en-US" dirty="0"/>
          </a:p>
        </p:txBody>
      </p:sp>
    </p:spTree>
    <p:extLst>
      <p:ext uri="{BB962C8B-B14F-4D97-AF65-F5344CB8AC3E}">
        <p14:creationId xmlns:p14="http://schemas.microsoft.com/office/powerpoint/2010/main" val="118957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and discuss the </a:t>
            </a:r>
            <a:r>
              <a:rPr lang="en-US" i="1" dirty="0" smtClean="0"/>
              <a:t>Thaysa</a:t>
            </a:r>
            <a:r>
              <a:rPr lang="en-US" dirty="0" smtClean="0"/>
              <a:t> video at http://whocaresaboutkelsey.com/multimedia</a:t>
            </a:r>
          </a:p>
          <a:p>
            <a:endParaRPr lang="en-US" dirty="0" smtClean="0"/>
          </a:p>
          <a:p>
            <a:r>
              <a:rPr lang="en-US" sz="1200" i="1" kern="1200" dirty="0" smtClean="0">
                <a:solidFill>
                  <a:schemeClr val="tx1"/>
                </a:solidFill>
                <a:latin typeface="+mn-lt"/>
                <a:ea typeface="+mn-ea"/>
                <a:cs typeface="+mn-cs"/>
              </a:rPr>
              <a:t>Thaysa</a:t>
            </a:r>
            <a:r>
              <a:rPr lang="en-US" sz="1200" kern="1200" dirty="0" smtClean="0">
                <a:solidFill>
                  <a:schemeClr val="tx1"/>
                </a:solidFill>
                <a:latin typeface="+mn-lt"/>
                <a:ea typeface="+mn-ea"/>
                <a:cs typeface="+mn-cs"/>
              </a:rPr>
              <a:t> is a 13-minute mini-film/documentary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by Dan Habib. Thasya Lumingkewas, 8, has autism and thrives at Maple Wood Elementary School in Somersworth, NH. The school has implemented RtI, PBIS, and UD. (UDL</a:t>
            </a:r>
            <a:r>
              <a:rPr lang="en-US" sz="1200" kern="1200" baseline="0" dirty="0" smtClean="0">
                <a:solidFill>
                  <a:schemeClr val="tx1"/>
                </a:solidFill>
                <a:latin typeface="+mn-lt"/>
                <a:ea typeface="+mn-ea"/>
                <a:cs typeface="+mn-cs"/>
              </a:rPr>
              <a:t> will be discussed in subsequent sections of this module)</a:t>
            </a:r>
            <a:r>
              <a:rPr lang="en-US" sz="1200" kern="1200" dirty="0" smtClean="0">
                <a:solidFill>
                  <a:schemeClr val="tx1"/>
                </a:solidFill>
                <a:latin typeface="+mn-lt"/>
                <a:ea typeface="+mn-ea"/>
                <a:cs typeface="+mn-cs"/>
              </a:rPr>
              <a:t>. This film highlights the power of presuming competence, differentiated instruction, and augmentative and alternative communication to support students to</a:t>
            </a:r>
            <a:r>
              <a:rPr lang="en-US" sz="1200" kern="1200" baseline="0" dirty="0" smtClean="0">
                <a:solidFill>
                  <a:schemeClr val="tx1"/>
                </a:solidFill>
                <a:latin typeface="+mn-lt"/>
                <a:ea typeface="+mn-ea"/>
                <a:cs typeface="+mn-cs"/>
              </a:rPr>
              <a:t> meaningfully participate and learn</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16</a:t>
            </a:fld>
            <a:endParaRPr lang="en-US" dirty="0"/>
          </a:p>
        </p:txBody>
      </p:sp>
    </p:spTree>
    <p:extLst>
      <p:ext uri="{BB962C8B-B14F-4D97-AF65-F5344CB8AC3E}">
        <p14:creationId xmlns:p14="http://schemas.microsoft.com/office/powerpoint/2010/main" val="1619226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Collaborative teams are</a:t>
            </a:r>
            <a:r>
              <a:rPr lang="en-US" baseline="0" dirty="0" smtClean="0"/>
              <a:t> essential to successful inclusive education. </a:t>
            </a:r>
            <a:r>
              <a:rPr lang="en-US" dirty="0" smtClean="0"/>
              <a:t>Each</a:t>
            </a:r>
            <a:r>
              <a:rPr lang="en-US" baseline="0" dirty="0" smtClean="0"/>
              <a:t> member of a student’s team has a valued and critical role to play in supporting successful inclusive education.</a:t>
            </a:r>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17</a:t>
            </a:fld>
            <a:endParaRPr lang="en-US" dirty="0"/>
          </a:p>
        </p:txBody>
      </p:sp>
    </p:spTree>
    <p:extLst>
      <p:ext uri="{BB962C8B-B14F-4D97-AF65-F5344CB8AC3E}">
        <p14:creationId xmlns:p14="http://schemas.microsoft.com/office/powerpoint/2010/main" val="3057033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list of collaborative</a:t>
            </a:r>
            <a:r>
              <a:rPr lang="en-US" baseline="0" dirty="0" smtClean="0"/>
              <a:t> team members often </a:t>
            </a:r>
            <a:r>
              <a:rPr lang="en-US" dirty="0" smtClean="0"/>
              <a:t>responsible for implementing inclusive services</a:t>
            </a:r>
            <a:r>
              <a:rPr lang="en-US" baseline="0" dirty="0" smtClean="0"/>
              <a:t>. This list is not exhaustive. Some students may require different types of support, based on their individual needs.</a:t>
            </a:r>
            <a:endParaRPr lang="en-US" dirty="0" smtClean="0"/>
          </a:p>
          <a:p>
            <a:endParaRPr lang="en-US" dirty="0" smtClean="0"/>
          </a:p>
          <a:p>
            <a:r>
              <a:rPr lang="en-US" dirty="0" smtClean="0"/>
              <a:t>For some</a:t>
            </a:r>
            <a:r>
              <a:rPr lang="en-US" baseline="0" dirty="0" smtClean="0"/>
              <a:t> team members who have worked in/experienced traditionally non-inclusive schools, these roles and responsibilities as a collaborative team member may require change in their previous practice.</a:t>
            </a:r>
          </a:p>
          <a:p>
            <a:endParaRPr lang="en-US" baseline="0" dirty="0" smtClean="0"/>
          </a:p>
          <a:p>
            <a:r>
              <a:rPr lang="en-US" baseline="0" dirty="0" smtClean="0"/>
              <a:t>In the following slides, the roles of each of the key team members in inclusive schools will be discussed in more detail.</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18</a:t>
            </a:fld>
            <a:endParaRPr lang="en-US" dirty="0"/>
          </a:p>
        </p:txBody>
      </p:sp>
    </p:spTree>
    <p:extLst>
      <p:ext uri="{BB962C8B-B14F-4D97-AF65-F5344CB8AC3E}">
        <p14:creationId xmlns:p14="http://schemas.microsoft.com/office/powerpoint/2010/main" val="1372789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Give participants</a:t>
            </a:r>
            <a:r>
              <a:rPr lang="en-US" i="1" baseline="0" dirty="0" smtClean="0"/>
              <a:t> time to read the slide and discuss the roles and responsibilities of the team member and the possible implications. </a:t>
            </a:r>
            <a:endParaRPr lang="en-US" i="1"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19</a:t>
            </a:fld>
            <a:endParaRPr lang="en-US" dirty="0"/>
          </a:p>
        </p:txBody>
      </p:sp>
    </p:spTree>
    <p:extLst>
      <p:ext uri="{BB962C8B-B14F-4D97-AF65-F5344CB8AC3E}">
        <p14:creationId xmlns:p14="http://schemas.microsoft.com/office/powerpoint/2010/main" val="732206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i="1" dirty="0" smtClean="0"/>
              <a:t>Give participants</a:t>
            </a:r>
            <a:r>
              <a:rPr lang="en-US" i="1" baseline="0" dirty="0" smtClean="0"/>
              <a:t> time to read the slide and discuss the roles and responsibilities of the team member and the possible implications. </a:t>
            </a:r>
            <a:endParaRPr lang="en-US" i="1"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20</a:t>
            </a:fld>
            <a:endParaRPr lang="en-US" dirty="0"/>
          </a:p>
        </p:txBody>
      </p:sp>
    </p:spTree>
    <p:extLst>
      <p:ext uri="{BB962C8B-B14F-4D97-AF65-F5344CB8AC3E}">
        <p14:creationId xmlns:p14="http://schemas.microsoft.com/office/powerpoint/2010/main" val="216404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Give participants</a:t>
            </a:r>
            <a:r>
              <a:rPr lang="en-US" i="1" baseline="0" dirty="0" smtClean="0"/>
              <a:t> time to read the slide and discuss the roles and responsibilities of the team member and the possible implications. </a:t>
            </a:r>
            <a:endParaRPr lang="en-US" i="1"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21</a:t>
            </a:fld>
            <a:endParaRPr lang="en-US" dirty="0"/>
          </a:p>
        </p:txBody>
      </p:sp>
    </p:spTree>
    <p:extLst>
      <p:ext uri="{BB962C8B-B14F-4D97-AF65-F5344CB8AC3E}">
        <p14:creationId xmlns:p14="http://schemas.microsoft.com/office/powerpoint/2010/main" val="329098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2</a:t>
            </a:fld>
            <a:endParaRPr lang="en-US" dirty="0"/>
          </a:p>
        </p:txBody>
      </p:sp>
    </p:spTree>
    <p:extLst>
      <p:ext uri="{BB962C8B-B14F-4D97-AF65-F5344CB8AC3E}">
        <p14:creationId xmlns:p14="http://schemas.microsoft.com/office/powerpoint/2010/main" val="385239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Give participants</a:t>
            </a:r>
            <a:r>
              <a:rPr lang="en-US" i="1" baseline="0" dirty="0" smtClean="0"/>
              <a:t> time to read the slide and discuss the roles and responsibilities of the team member and the possible implications. </a:t>
            </a:r>
            <a:endParaRPr lang="en-US" i="1"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22</a:t>
            </a:fld>
            <a:endParaRPr lang="en-US" dirty="0"/>
          </a:p>
        </p:txBody>
      </p:sp>
    </p:spTree>
    <p:extLst>
      <p:ext uri="{BB962C8B-B14F-4D97-AF65-F5344CB8AC3E}">
        <p14:creationId xmlns:p14="http://schemas.microsoft.com/office/powerpoint/2010/main" val="4193824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be remiss to not</a:t>
            </a:r>
            <a:r>
              <a:rPr lang="en-US" baseline="0" dirty="0" smtClean="0"/>
              <a:t> discuss that parents/family members, peers, and of course, the student him/herself are valued members of the student’s team in inclusive schools. Parents and/or other family members provide valuable knowledge, information, and understanding of their child that is essential for the team to consider. Educational teams must take into consideration how the student with disabilities can be actively involved on his/her team in order to share his/her preferences, interest, etc. Peers can provide natural supports to the student throughout the school day. Both the student and peers can participate in “circle of friends” to increase understanding and acceptance of individual differences and  </a:t>
            </a:r>
            <a:r>
              <a:rPr lang="en-US" sz="1200" kern="1200" dirty="0" smtClean="0">
                <a:solidFill>
                  <a:schemeClr val="tx1"/>
                </a:solidFill>
                <a:latin typeface="+mn-lt"/>
                <a:ea typeface="+mn-ea"/>
                <a:cs typeface="+mn-cs"/>
              </a:rPr>
              <a:t>brainstorm strategies to</a:t>
            </a:r>
            <a:r>
              <a:rPr lang="en-US" sz="1200" kern="1200" baseline="0" dirty="0" smtClean="0">
                <a:solidFill>
                  <a:schemeClr val="tx1"/>
                </a:solidFill>
                <a:latin typeface="+mn-lt"/>
                <a:ea typeface="+mn-ea"/>
                <a:cs typeface="+mn-cs"/>
              </a:rPr>
              <a:t> support the meaningful participation and inclusion of students with disabilities. Circle of friends will be discussed later in this presentation.</a:t>
            </a:r>
          </a:p>
          <a:p>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Again</a:t>
            </a:r>
            <a:r>
              <a:rPr lang="en-US" i="1" baseline="0" dirty="0" smtClean="0"/>
              <a:t> g</a:t>
            </a:r>
            <a:r>
              <a:rPr lang="en-US" i="1" dirty="0" smtClean="0"/>
              <a:t>ive participants</a:t>
            </a:r>
            <a:r>
              <a:rPr lang="en-US" i="1" baseline="0" dirty="0" smtClean="0"/>
              <a:t> time to read the slide and discuss the roles and responsibilities of the team member and the possible implications. </a:t>
            </a:r>
            <a:endParaRPr lang="en-US" i="1" dirty="0" smtClean="0"/>
          </a:p>
          <a:p>
            <a:endParaRPr lang="en-US" i="1" baseline="0" dirty="0" smtClean="0"/>
          </a:p>
          <a:p>
            <a:endParaRPr lang="en-US" baseline="0" dirty="0" smtClean="0"/>
          </a:p>
        </p:txBody>
      </p:sp>
      <p:sp>
        <p:nvSpPr>
          <p:cNvPr id="4" name="Slide Number Placeholder 3"/>
          <p:cNvSpPr>
            <a:spLocks noGrp="1"/>
          </p:cNvSpPr>
          <p:nvPr>
            <p:ph type="sldNum" sz="quarter" idx="10"/>
          </p:nvPr>
        </p:nvSpPr>
        <p:spPr/>
        <p:txBody>
          <a:bodyPr/>
          <a:lstStyle/>
          <a:p>
            <a:fld id="{01D0E5CD-3222-D440-890B-594A8871F768}" type="slidenum">
              <a:rPr lang="en-US" smtClean="0"/>
              <a:t>23</a:t>
            </a:fld>
            <a:endParaRPr lang="en-US" dirty="0"/>
          </a:p>
        </p:txBody>
      </p:sp>
    </p:spTree>
    <p:extLst>
      <p:ext uri="{BB962C8B-B14F-4D97-AF65-F5344CB8AC3E}">
        <p14:creationId xmlns:p14="http://schemas.microsoft.com/office/powerpoint/2010/main" val="320375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the principal is another key member in inclusive schools. In fact, strong leadership and support for inclusive practices by the principal is consistently documented as a critical component of inclusive reform.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will now discuss administrative and teacher leadership for inclusive education in more detail.</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24</a:t>
            </a:fld>
            <a:endParaRPr lang="en-US" dirty="0"/>
          </a:p>
        </p:txBody>
      </p:sp>
    </p:spTree>
    <p:extLst>
      <p:ext uri="{BB962C8B-B14F-4D97-AF65-F5344CB8AC3E}">
        <p14:creationId xmlns:p14="http://schemas.microsoft.com/office/powerpoint/2010/main" val="3685854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IDEA of 2004 mandates that students with disabilities have access to and be involved in the general education curriculum “in order to (i) meet developmental goals, and to the maximum extent possible, the challenging expectations that have been established for all children and (ii) be prepared to lead productive and independent lives, to the maximum extent possible” (§682[c][5][A]). </a:t>
            </a:r>
            <a:endParaRPr lang="en-US" dirty="0" smtClean="0"/>
          </a:p>
          <a:p>
            <a:endParaRPr lang="en-US" dirty="0" smtClean="0"/>
          </a:p>
          <a:p>
            <a:r>
              <a:rPr lang="en-US" dirty="0" smtClean="0"/>
              <a:t>For </a:t>
            </a:r>
            <a:r>
              <a:rPr lang="en-US" baseline="0" dirty="0" smtClean="0"/>
              <a:t>ALL students, including those with disabilities, to have access to core/general education curriculum in inclusive school settings, key practices need to be in place. These evidence-based practices(EBPs) include ecological/contextually based assessment; person-centered planning; UDL; differentiated instruction; collaborative planning and communicating about curriculum; curricular, instructional, and ecological adaptations; and embedded instruction. Each of these practices will be discussed in further detail.</a:t>
            </a:r>
            <a:endParaRPr lang="en-US"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25</a:t>
            </a:fld>
            <a:endParaRPr lang="en-US" dirty="0"/>
          </a:p>
        </p:txBody>
      </p:sp>
    </p:spTree>
    <p:extLst>
      <p:ext uri="{BB962C8B-B14F-4D97-AF65-F5344CB8AC3E}">
        <p14:creationId xmlns:p14="http://schemas.microsoft.com/office/powerpoint/2010/main" val="3101385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Ecological/contextually based assessment</a:t>
            </a:r>
            <a:r>
              <a:rPr lang="en-US" baseline="0" dirty="0" smtClean="0"/>
              <a:t> assists in prioritizing student’s needs and recognizing his/her strengths and abilities to determine what to teach and how to teach it. </a:t>
            </a:r>
          </a:p>
          <a:p>
            <a:endParaRPr lang="en-US" baseline="0" dirty="0" smtClean="0"/>
          </a:p>
          <a:p>
            <a:r>
              <a:rPr lang="en-US" baseline="0" dirty="0" smtClean="0"/>
              <a:t>Ecological assessments involve observations of activities in a given context (e.g., morning circle in </a:t>
            </a:r>
            <a:r>
              <a:rPr lang="en-US" dirty="0" smtClean="0"/>
              <a:t>third-</a:t>
            </a:r>
            <a:r>
              <a:rPr lang="en-US" baseline="0" dirty="0" smtClean="0"/>
              <a:t>grade classroom) to determine what students are expected to do (i.e., the skills needed to perform and participate in the activity, routine, </a:t>
            </a:r>
            <a:r>
              <a:rPr lang="en-US" dirty="0" smtClean="0"/>
              <a:t>or </a:t>
            </a:r>
            <a:r>
              <a:rPr lang="en-US" baseline="0" dirty="0" smtClean="0"/>
              <a:t>task at hand); what the natural cues are that prompt this expected behavior/skill; and what supports or barriers may be present that may interfere with the demonstration of the expected behavior/skill. Next, observe the student in the actual context/activity and record his/her performance for each step of the activity (i.e., the student’s ability to perform the skills expected). If the student does not perform a step/skill required in the activity, it must</a:t>
            </a:r>
            <a:r>
              <a:rPr lang="en-US" dirty="0" smtClean="0"/>
              <a:t> </a:t>
            </a:r>
            <a:r>
              <a:rPr lang="en-US" baseline="0" dirty="0" smtClean="0"/>
              <a:t>be determined if he/she can be taught the skill or if he/she needs an adaptation to support his/her participation.</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26</a:t>
            </a:fld>
            <a:endParaRPr lang="en-US" dirty="0"/>
          </a:p>
        </p:txBody>
      </p:sp>
    </p:spTree>
    <p:extLst>
      <p:ext uri="{BB962C8B-B14F-4D97-AF65-F5344CB8AC3E}">
        <p14:creationId xmlns:p14="http://schemas.microsoft.com/office/powerpoint/2010/main" val="2422208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ecological assessment of the student in his/her current school and community environments, educators are able to determine the demands of the activity</a:t>
            </a:r>
            <a:r>
              <a:rPr lang="en-US" dirty="0" smtClean="0"/>
              <a:t> </a:t>
            </a:r>
            <a:r>
              <a:rPr lang="en-US" baseline="0" dirty="0" smtClean="0"/>
              <a:t>and plan purposeful supports so that the student can meet these demands in a meaningful way. This process also prevents over-adapting and over-supporting a student, which could result in learned helplessness.</a:t>
            </a:r>
            <a:r>
              <a:rPr lang="en-US" dirty="0" smtClean="0"/>
              <a:t> </a:t>
            </a:r>
            <a:r>
              <a:rPr lang="en-US" baseline="0" dirty="0" smtClean="0"/>
              <a:t>An important focus of ecological assessment is capacity building versus deficit finding.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smtClean="0">
                <a:latin typeface="+mn-lt"/>
                <a:ea typeface="ＭＳ Ｐゴシック" charset="0"/>
                <a:cs typeface="Calibri"/>
              </a:rPr>
              <a:t>“</a:t>
            </a:r>
            <a:r>
              <a:rPr lang="en-US" altLang="ja-JP" sz="1200" dirty="0" smtClean="0">
                <a:latin typeface="+mn-lt"/>
                <a:ea typeface="ＭＳ Ｐゴシック" charset="0"/>
                <a:cs typeface="Calibri"/>
              </a:rPr>
              <a:t>The most critical point is that these [standardized] measures often provide little </a:t>
            </a:r>
            <a:r>
              <a:rPr lang="en-US" altLang="ja-JP" dirty="0" smtClean="0">
                <a:latin typeface="+mn-lt"/>
                <a:ea typeface="ＭＳ Ｐゴシック" charset="0"/>
                <a:cs typeface="Calibri"/>
              </a:rPr>
              <a:t>useful data for educational programs, while nonstandardized, or alternative, assessment procedures, also referred to as </a:t>
            </a:r>
            <a:r>
              <a:rPr lang="en-US" altLang="ja-JP" i="1" dirty="0" smtClean="0">
                <a:latin typeface="+mn-lt"/>
                <a:ea typeface="ＭＳ Ｐゴシック" charset="0"/>
                <a:cs typeface="Calibri"/>
              </a:rPr>
              <a:t>environmental [ecological] assessment</a:t>
            </a:r>
            <a:r>
              <a:rPr lang="en-US" altLang="ja-JP" dirty="0" smtClean="0">
                <a:latin typeface="+mn-lt"/>
                <a:ea typeface="ＭＳ Ｐゴシック" charset="0"/>
                <a:cs typeface="Calibri"/>
              </a:rPr>
              <a:t>, provide more relevant and useful data regarding educational programs and a student</a:t>
            </a:r>
            <a:r>
              <a:rPr lang="en-US" dirty="0" smtClean="0">
                <a:latin typeface="+mn-lt"/>
                <a:ea typeface="ＭＳ Ｐゴシック" charset="0"/>
                <a:cs typeface="Calibri"/>
              </a:rPr>
              <a:t>’</a:t>
            </a:r>
            <a:r>
              <a:rPr lang="en-US" altLang="ja-JP" dirty="0" smtClean="0">
                <a:latin typeface="+mn-lt"/>
                <a:ea typeface="ＭＳ Ｐゴシック" charset="0"/>
                <a:cs typeface="Calibri"/>
              </a:rPr>
              <a:t>s achievement of desired outcomes</a:t>
            </a:r>
            <a:r>
              <a:rPr lang="en-US" dirty="0" smtClean="0">
                <a:latin typeface="+mn-lt"/>
                <a:ea typeface="ＭＳ Ｐゴシック" charset="0"/>
                <a:cs typeface="Calibri"/>
              </a:rPr>
              <a:t>”</a:t>
            </a:r>
            <a:r>
              <a:rPr lang="en-US" altLang="ja-JP" dirty="0" smtClean="0">
                <a:latin typeface="+mn-lt"/>
                <a:ea typeface="ＭＳ Ｐゴシック" charset="0"/>
                <a:cs typeface="Calibri"/>
              </a:rPr>
              <a:t> (Snell &amp; Brown, 2011, p. 88).</a:t>
            </a:r>
            <a:br>
              <a:rPr lang="en-US" altLang="ja-JP" dirty="0" smtClean="0">
                <a:latin typeface="+mn-lt"/>
                <a:ea typeface="ＭＳ Ｐゴシック" charset="0"/>
                <a:cs typeface="Calibri"/>
              </a:rPr>
            </a:br>
            <a:endParaRPr lang="en-US" altLang="ja-JP" dirty="0" smtClean="0">
              <a:latin typeface="+mn-lt"/>
              <a:ea typeface="ＭＳ Ｐゴシック" charset="0"/>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latin typeface="+mn-lt"/>
                <a:ea typeface="ＭＳ Ｐゴシック" charset="0"/>
                <a:cs typeface="Calibri"/>
              </a:rPr>
              <a:t>An ecological assessment occurs</a:t>
            </a:r>
            <a:r>
              <a:rPr lang="en-US" altLang="ja-JP" baseline="0" dirty="0" smtClean="0">
                <a:latin typeface="+mn-lt"/>
                <a:ea typeface="ＭＳ Ｐゴシック" charset="0"/>
                <a:cs typeface="Calibri"/>
              </a:rPr>
              <a:t> in the natural context where a student is able to gain cues from the natural environment and routine of the activity.</a:t>
            </a:r>
            <a:endParaRPr lang="en-US" altLang="ja-JP" dirty="0" smtClean="0">
              <a:latin typeface="+mn-lt"/>
              <a:ea typeface="ＭＳ Ｐゴシック" charset="0"/>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050" dirty="0" smtClean="0">
              <a:latin typeface="Arial"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27</a:t>
            </a:fld>
            <a:endParaRPr lang="en-US" dirty="0"/>
          </a:p>
        </p:txBody>
      </p:sp>
    </p:spTree>
    <p:extLst>
      <p:ext uri="{BB962C8B-B14F-4D97-AF65-F5344CB8AC3E}">
        <p14:creationId xmlns:p14="http://schemas.microsoft.com/office/powerpoint/2010/main" val="82649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Ecological assessments can</a:t>
            </a:r>
            <a:r>
              <a:rPr lang="en-US" baseline="0" dirty="0" smtClean="0"/>
              <a:t> be conducted to assess student’s independence and present levels of participation so that meaningful goals can be set to teach the necessary academic, communication, social, behavioral, and cognitive skills that the student needs to maximize performance in the current and future contexts.</a:t>
            </a:r>
            <a:r>
              <a:rPr lang="en-US" dirty="0" smtClean="0"/>
              <a:t> </a:t>
            </a:r>
            <a:r>
              <a:rPr lang="en-US" baseline="0" dirty="0" smtClean="0"/>
              <a:t>The outcomes of this form of assessment are student’s goals that</a:t>
            </a:r>
            <a:r>
              <a:rPr lang="en-US" dirty="0" smtClean="0"/>
              <a:t> (</a:t>
            </a:r>
            <a:r>
              <a:rPr lang="en-US" baseline="0" dirty="0" smtClean="0"/>
              <a:t>1) potentially increase membership and participation with peers without disabilities in school and/or the community, (2) potentially increase access to more environments in school and/or the community, (3) increase meaningful skills that will improve quality of life, (4) are agreed upon as priorities by the whole team, and (5) are robust</a:t>
            </a:r>
            <a:r>
              <a:rPr lang="en-US" dirty="0" smtClean="0"/>
              <a:t>—that </a:t>
            </a:r>
            <a:r>
              <a:rPr lang="en-US" baseline="0" dirty="0" smtClean="0"/>
              <a:t>is pivotal, non-trivial in the broader picture of the student’s life. </a:t>
            </a:r>
          </a:p>
          <a:p>
            <a:endParaRPr lang="en-US" baseline="0" dirty="0" smtClean="0"/>
          </a:p>
          <a:p>
            <a:r>
              <a:rPr lang="en-US" baseline="0" dirty="0" smtClean="0"/>
              <a:t>Clearly, the purpose is to maximize students’ capabilities and participation. In addition, the use of ecological assessments can prevent providing unnecessary adaptations, supports, and prompts, which could lead to students’ learned</a:t>
            </a:r>
            <a:r>
              <a:rPr lang="en-US" dirty="0" smtClean="0"/>
              <a:t> </a:t>
            </a:r>
            <a:r>
              <a:rPr lang="en-US" baseline="0" dirty="0" smtClean="0"/>
              <a:t>helplessness and prompt dependency.</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28</a:t>
            </a:fld>
            <a:endParaRPr lang="en-US" dirty="0"/>
          </a:p>
        </p:txBody>
      </p:sp>
    </p:spTree>
    <p:extLst>
      <p:ext uri="{BB962C8B-B14F-4D97-AF65-F5344CB8AC3E}">
        <p14:creationId xmlns:p14="http://schemas.microsoft.com/office/powerpoint/2010/main" val="1170861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of an ecological assessment conducted for a student, June, in relation to her participation in a small reading group.</a:t>
            </a:r>
          </a:p>
          <a:p>
            <a:endParaRPr lang="en-US" baseline="0" dirty="0" smtClean="0"/>
          </a:p>
          <a:p>
            <a:r>
              <a:rPr lang="en-US" i="1" baseline="0" dirty="0" smtClean="0"/>
              <a:t>Give participants time to review this and the following slide before reviewing the skills to be taught and adaptations to be made that June’s team determined were necessary as a result of this ecological assessment process.</a:t>
            </a:r>
          </a:p>
        </p:txBody>
      </p:sp>
      <p:sp>
        <p:nvSpPr>
          <p:cNvPr id="4" name="Slide Number Placeholder 3"/>
          <p:cNvSpPr>
            <a:spLocks noGrp="1"/>
          </p:cNvSpPr>
          <p:nvPr>
            <p:ph type="sldNum" sz="quarter" idx="10"/>
          </p:nvPr>
        </p:nvSpPr>
        <p:spPr/>
        <p:txBody>
          <a:bodyPr/>
          <a:lstStyle/>
          <a:p>
            <a:fld id="{3471D9F9-3A67-664D-9D25-E26DCA8402FC}" type="slidenum">
              <a:rPr lang="en-US" smtClean="0"/>
              <a:t>29</a:t>
            </a:fld>
            <a:endParaRPr lang="en-US" dirty="0"/>
          </a:p>
        </p:txBody>
      </p:sp>
    </p:spTree>
    <p:extLst>
      <p:ext uri="{BB962C8B-B14F-4D97-AF65-F5344CB8AC3E}">
        <p14:creationId xmlns:p14="http://schemas.microsoft.com/office/powerpoint/2010/main" val="2231521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10000"/>
              </a:lnSpc>
              <a:spcBef>
                <a:spcPts val="0"/>
              </a:spcBef>
              <a:spcAft>
                <a:spcPts val="0"/>
              </a:spcAft>
              <a:buClrTx/>
              <a:buSzTx/>
              <a:buFontTx/>
              <a:buNone/>
              <a:tabLst/>
              <a:defRPr/>
            </a:pPr>
            <a:r>
              <a:rPr lang="en-US" dirty="0" smtClean="0"/>
              <a:t>From this</a:t>
            </a:r>
            <a:r>
              <a:rPr lang="en-US" baseline="0" dirty="0" smtClean="0"/>
              <a:t> ecological assessment of June’s performance during small group reading, her team noted a number of ways that June could more actively engage in the activities. Examples of the skills to be taught and adaptations to be made include the following:</a:t>
            </a:r>
          </a:p>
          <a:p>
            <a:pPr marL="171450" marR="0" indent="-171450" algn="l" defTabSz="457200" rtl="0" eaLnBrk="1" fontAlgn="auto" latinLnBrk="0" hangingPunct="1">
              <a:lnSpc>
                <a:spcPct val="110000"/>
              </a:lnSpc>
              <a:spcBef>
                <a:spcPts val="0"/>
              </a:spcBef>
              <a:spcAft>
                <a:spcPts val="0"/>
              </a:spcAft>
              <a:buClrTx/>
              <a:buSzTx/>
              <a:buFont typeface="Arial"/>
              <a:buChar char="•"/>
              <a:tabLst/>
              <a:defRPr/>
            </a:pPr>
            <a:r>
              <a:rPr lang="en-US" baseline="0" dirty="0" smtClean="0"/>
              <a:t>June </a:t>
            </a:r>
            <a:r>
              <a:rPr lang="en-US" dirty="0" smtClean="0"/>
              <a:t>will </a:t>
            </a:r>
            <a:r>
              <a:rPr lang="en-US" baseline="0" dirty="0" smtClean="0"/>
              <a:t>sit alongside a peer and move her finger along the words while the peer reads from the book. </a:t>
            </a:r>
          </a:p>
          <a:p>
            <a:pPr marL="171450" marR="0" indent="-171450" algn="l" defTabSz="457200" rtl="0" eaLnBrk="1" fontAlgn="auto" latinLnBrk="0" hangingPunct="1">
              <a:lnSpc>
                <a:spcPct val="110000"/>
              </a:lnSpc>
              <a:spcBef>
                <a:spcPts val="0"/>
              </a:spcBef>
              <a:spcAft>
                <a:spcPts val="0"/>
              </a:spcAft>
              <a:buClrTx/>
              <a:buSzTx/>
              <a:buFont typeface="Arial"/>
              <a:buChar char="•"/>
              <a:tabLst/>
              <a:defRPr/>
            </a:pPr>
            <a:r>
              <a:rPr lang="en-US" dirty="0" smtClean="0"/>
              <a:t>June will</a:t>
            </a:r>
            <a:r>
              <a:rPr lang="en-US" baseline="0" dirty="0" smtClean="0"/>
              <a:t> learn to hit a switch to “read” a pre-recorded section aloud when it is her turn to read and she is called on by the teacher. </a:t>
            </a:r>
          </a:p>
          <a:p>
            <a:pPr marL="171450" marR="0" indent="-171450" algn="l" defTabSz="457200" rtl="0" eaLnBrk="1" fontAlgn="auto" latinLnBrk="0" hangingPunct="1">
              <a:lnSpc>
                <a:spcPct val="110000"/>
              </a:lnSpc>
              <a:spcBef>
                <a:spcPts val="0"/>
              </a:spcBef>
              <a:spcAft>
                <a:spcPts val="0"/>
              </a:spcAft>
              <a:buClrTx/>
              <a:buSzTx/>
              <a:buFont typeface="Arial"/>
              <a:buChar char="•"/>
              <a:tabLst/>
              <a:defRPr/>
            </a:pPr>
            <a:r>
              <a:rPr lang="en-US" baseline="0" dirty="0" smtClean="0"/>
              <a:t>The teacher will ask June at least one literal comprehension question, and June will learn to respond by pointing to pictures from a field of four. </a:t>
            </a:r>
          </a:p>
          <a:p>
            <a:pPr marL="171450" marR="0" indent="-171450" algn="l" defTabSz="457200" rtl="0" eaLnBrk="1" fontAlgn="auto" latinLnBrk="0" hangingPunct="1">
              <a:lnSpc>
                <a:spcPct val="110000"/>
              </a:lnSpc>
              <a:spcBef>
                <a:spcPts val="0"/>
              </a:spcBef>
              <a:spcAft>
                <a:spcPts val="0"/>
              </a:spcAft>
              <a:buClrTx/>
              <a:buSzTx/>
              <a:buFont typeface="Arial"/>
              <a:buChar char="•"/>
              <a:tabLst/>
              <a:defRPr/>
            </a:pPr>
            <a:r>
              <a:rPr lang="en-US" baseline="0" dirty="0" smtClean="0"/>
              <a:t>June will learn to use the symbol on her communication board (i.e., light bulb) to indicate that she has an idea/prediction about the story.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dirty="0" smtClean="0"/>
          </a:p>
        </p:txBody>
      </p:sp>
      <p:sp>
        <p:nvSpPr>
          <p:cNvPr id="4" name="Slide Number Placeholder 3"/>
          <p:cNvSpPr>
            <a:spLocks noGrp="1"/>
          </p:cNvSpPr>
          <p:nvPr>
            <p:ph type="sldNum" sz="quarter" idx="10"/>
          </p:nvPr>
        </p:nvSpPr>
        <p:spPr/>
        <p:txBody>
          <a:bodyPr/>
          <a:lstStyle/>
          <a:p>
            <a:fld id="{3471D9F9-3A67-664D-9D25-E26DCA8402FC}" type="slidenum">
              <a:rPr lang="en-US" smtClean="0"/>
              <a:t>30</a:t>
            </a:fld>
            <a:endParaRPr lang="en-US" dirty="0"/>
          </a:p>
        </p:txBody>
      </p:sp>
    </p:spTree>
    <p:extLst>
      <p:ext uri="{BB962C8B-B14F-4D97-AF65-F5344CB8AC3E}">
        <p14:creationId xmlns:p14="http://schemas.microsoft.com/office/powerpoint/2010/main" val="4023204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Person-centered</a:t>
            </a:r>
            <a:r>
              <a:rPr lang="en-US" baseline="0" dirty="0" smtClean="0"/>
              <a:t> planning is an ongoing problem-solving approach that emerged in the 1980s to help people understand the experiences of people with disabilities, particularly those with developmental disabilities, and to respectfully and effectively support these individuals to achieve a desired quality of life. This approach takes a strengths-based perspective and helps ensure that resources and instruction are devoted to areas that support the student’s preferences and strengths</a:t>
            </a:r>
            <a:r>
              <a:rPr lang="en-US" dirty="0" smtClean="0"/>
              <a:t> </a:t>
            </a:r>
            <a:r>
              <a:rPr lang="en-US" baseline="0" dirty="0" smtClean="0"/>
              <a:t>(Snell &amp; Brown, 2011).</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31</a:t>
            </a:fld>
            <a:endParaRPr lang="en-US" dirty="0"/>
          </a:p>
        </p:txBody>
      </p:sp>
    </p:spTree>
    <p:extLst>
      <p:ext uri="{BB962C8B-B14F-4D97-AF65-F5344CB8AC3E}">
        <p14:creationId xmlns:p14="http://schemas.microsoft.com/office/powerpoint/2010/main" val="119884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4</a:t>
            </a:fld>
            <a:endParaRPr lang="en-US" dirty="0"/>
          </a:p>
        </p:txBody>
      </p:sp>
    </p:spTree>
    <p:extLst>
      <p:ext uri="{BB962C8B-B14F-4D97-AF65-F5344CB8AC3E}">
        <p14:creationId xmlns:p14="http://schemas.microsoft.com/office/powerpoint/2010/main" val="898929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a:t>
            </a:r>
            <a:r>
              <a:rPr lang="en-US" baseline="0" dirty="0" smtClean="0"/>
              <a:t> approaches to program planning has often focused on the use of tests to determine a student’s deficit and then his/her diagnosis, which leads to treatment. Student was viewed as a client.</a:t>
            </a:r>
          </a:p>
          <a:p>
            <a:endParaRPr lang="en-US" baseline="0" dirty="0" smtClean="0"/>
          </a:p>
          <a:p>
            <a:r>
              <a:rPr lang="en-US" baseline="0" dirty="0" smtClean="0"/>
              <a:t>With person-centered planning, the focus is on truly understanding who the student is as an individual and identifying capacity and strengths as well as connections to others. This approach to planning also invites the student, parents, and other invited team members to express their views, wishes, and feelings and also empowers them to be a part of the decision-making process.</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32</a:t>
            </a:fld>
            <a:endParaRPr lang="en-US" dirty="0"/>
          </a:p>
        </p:txBody>
      </p:sp>
    </p:spTree>
    <p:extLst>
      <p:ext uri="{BB962C8B-B14F-4D97-AF65-F5344CB8AC3E}">
        <p14:creationId xmlns:p14="http://schemas.microsoft.com/office/powerpoint/2010/main" val="3803599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Key characteristics of the person-centered</a:t>
            </a:r>
            <a:r>
              <a:rPr lang="en-US" baseline="0" dirty="0" smtClean="0"/>
              <a:t> planning process include </a:t>
            </a:r>
            <a:r>
              <a:rPr lang="en-US" dirty="0" smtClean="0"/>
              <a:t>the following:</a:t>
            </a:r>
          </a:p>
          <a:p>
            <a:endParaRPr lang="en-US" baseline="0" dirty="0" smtClean="0"/>
          </a:p>
          <a:p>
            <a:pPr marL="171450" indent="-171450">
              <a:lnSpc>
                <a:spcPct val="110000"/>
              </a:lnSpc>
              <a:buFont typeface="Arial"/>
              <a:buChar char="•"/>
            </a:pPr>
            <a:r>
              <a:rPr lang="en-US" dirty="0" smtClean="0"/>
              <a:t>I</a:t>
            </a:r>
            <a:r>
              <a:rPr lang="en-US" baseline="0" dirty="0" smtClean="0"/>
              <a:t>t should facilitate self-determination and the individual’s expression of choices for work, play, etc. through the process</a:t>
            </a:r>
          </a:p>
          <a:p>
            <a:pPr marL="171450" indent="-171450">
              <a:lnSpc>
                <a:spcPct val="110000"/>
              </a:lnSpc>
              <a:buFont typeface="Arial"/>
              <a:buChar char="•"/>
            </a:pPr>
            <a:r>
              <a:rPr lang="en-US" dirty="0" smtClean="0"/>
              <a:t>Activities that the individual can do </a:t>
            </a:r>
            <a:r>
              <a:rPr lang="en-US" baseline="0" dirty="0" smtClean="0"/>
              <a:t>are identified to contribute to his/her community and society</a:t>
            </a:r>
            <a:endParaRPr lang="en-US" dirty="0" smtClean="0"/>
          </a:p>
          <a:p>
            <a:pPr marL="171450" indent="-171450">
              <a:lnSpc>
                <a:spcPct val="110000"/>
              </a:lnSpc>
              <a:buFont typeface="Arial"/>
              <a:buChar char="•"/>
            </a:pPr>
            <a:r>
              <a:rPr lang="en-US" dirty="0" smtClean="0"/>
              <a:t>N</a:t>
            </a:r>
            <a:r>
              <a:rPr lang="en-US" baseline="0" dirty="0" smtClean="0"/>
              <a:t>atural supports (e.g., peers) are tailored to the individual</a:t>
            </a:r>
            <a:endParaRPr lang="en-US" dirty="0" smtClean="0"/>
          </a:p>
          <a:p>
            <a:pPr marL="171450" indent="-171450">
              <a:lnSpc>
                <a:spcPct val="110000"/>
              </a:lnSpc>
              <a:buFont typeface="Arial"/>
              <a:buChar char="•"/>
            </a:pPr>
            <a:r>
              <a:rPr lang="en-US" dirty="0" smtClean="0"/>
              <a:t>A</a:t>
            </a:r>
            <a:r>
              <a:rPr lang="en-US" baseline="0" dirty="0" smtClean="0"/>
              <a:t>ction plan and goals developed build on the individual’s strengths and capacities and </a:t>
            </a:r>
            <a:r>
              <a:rPr lang="en-US" dirty="0" smtClean="0"/>
              <a:t>focus on immediate preferred lifestyle changes as</a:t>
            </a:r>
            <a:r>
              <a:rPr lang="en-US" baseline="0" dirty="0" smtClean="0"/>
              <a:t> well as </a:t>
            </a:r>
            <a:r>
              <a:rPr lang="en-US" dirty="0" smtClean="0"/>
              <a:t>achieving one’s dream for the future</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33</a:t>
            </a:fld>
            <a:endParaRPr lang="en-US" dirty="0"/>
          </a:p>
        </p:txBody>
      </p:sp>
    </p:spTree>
    <p:extLst>
      <p:ext uri="{BB962C8B-B14F-4D97-AF65-F5344CB8AC3E}">
        <p14:creationId xmlns:p14="http://schemas.microsoft.com/office/powerpoint/2010/main" val="359705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Person-centered</a:t>
            </a:r>
            <a:r>
              <a:rPr lang="en-US" baseline="0" dirty="0" smtClean="0"/>
              <a:t> planning is not one defined process. </a:t>
            </a:r>
            <a:r>
              <a:rPr lang="en-US" dirty="0" smtClean="0"/>
              <a:t>There are a</a:t>
            </a:r>
            <a:r>
              <a:rPr lang="en-US" baseline="0" dirty="0" smtClean="0"/>
              <a:t> range of </a:t>
            </a:r>
            <a:r>
              <a:rPr lang="en-US" dirty="0" smtClean="0"/>
              <a:t>person-centered</a:t>
            </a:r>
            <a:r>
              <a:rPr lang="en-US" baseline="0" dirty="0" smtClean="0"/>
              <a:t> planning processes that have been developed over the last three decades to empower individuals from very early childhood to older adulthood.</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35</a:t>
            </a:fld>
            <a:endParaRPr lang="en-US" dirty="0"/>
          </a:p>
        </p:txBody>
      </p:sp>
    </p:spTree>
    <p:extLst>
      <p:ext uri="{BB962C8B-B14F-4D97-AF65-F5344CB8AC3E}">
        <p14:creationId xmlns:p14="http://schemas.microsoft.com/office/powerpoint/2010/main" val="1229259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Oftentimes</a:t>
            </a:r>
            <a:r>
              <a:rPr lang="en-US" baseline="0" dirty="0" smtClean="0"/>
              <a:t>, during the person-centered meeting, notes are taken in a graphic format. Here is a photo of Joseph in front of the graphic record of his PATH (</a:t>
            </a:r>
            <a:r>
              <a:rPr lang="en-US" dirty="0" smtClean="0"/>
              <a:t>Planning Alternative Tomorrows with Hope)</a:t>
            </a:r>
            <a:r>
              <a:rPr lang="en-US" baseline="0" dirty="0" smtClean="0"/>
              <a:t> meeting. </a:t>
            </a:r>
          </a:p>
          <a:p>
            <a:endParaRPr lang="en-US" baseline="0" dirty="0" smtClean="0"/>
          </a:p>
          <a:p>
            <a:r>
              <a:rPr lang="en-US" baseline="0" dirty="0" smtClean="0"/>
              <a:t>Additional visuals and information about person-centered planning are available at </a:t>
            </a:r>
          </a:p>
          <a:p>
            <a:r>
              <a:rPr lang="en-US" baseline="0" dirty="0" smtClean="0"/>
              <a:t>http://inclusive-solutions.com/person-centred-planning/</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36</a:t>
            </a:fld>
            <a:endParaRPr lang="en-US" dirty="0"/>
          </a:p>
        </p:txBody>
      </p:sp>
    </p:spTree>
    <p:extLst>
      <p:ext uri="{BB962C8B-B14F-4D97-AF65-F5344CB8AC3E}">
        <p14:creationId xmlns:p14="http://schemas.microsoft.com/office/powerpoint/2010/main" val="9037454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important</a:t>
            </a:r>
            <a:r>
              <a:rPr lang="en-US" baseline="0" dirty="0" smtClean="0"/>
              <a:t> approach to ensuring all students access the core general education curriculum is UDL.</a:t>
            </a:r>
            <a:endParaRPr lang="en-US" dirty="0" smtClean="0"/>
          </a:p>
          <a:p>
            <a:endParaRPr lang="en-US" dirty="0" smtClean="0"/>
          </a:p>
          <a:p>
            <a:r>
              <a:rPr lang="en-US" i="1" dirty="0" smtClean="0"/>
              <a:t>Give the participants</a:t>
            </a:r>
            <a:r>
              <a:rPr lang="en-US" i="1" baseline="0" dirty="0" smtClean="0"/>
              <a:t> time to read the definition of UDL from the Higher Education Opportunity Act of 2008 or read the definition aloud.</a:t>
            </a:r>
            <a:endParaRPr lang="en-US" i="1" dirty="0" smtClean="0"/>
          </a:p>
          <a:p>
            <a:endParaRPr lang="en-US" dirty="0" smtClean="0"/>
          </a:p>
          <a:p>
            <a:r>
              <a:rPr lang="en-US" dirty="0" smtClean="0"/>
              <a:t>UDL involves</a:t>
            </a:r>
            <a:r>
              <a:rPr lang="en-US" baseline="0" dirty="0" smtClean="0"/>
              <a:t> designing curriculum and activities that plan for multiple ways of learning, engaging/motivating, and expressing knowledge for a diverse group of learners. It is an a priori approach that accepts and embraces diversity, rather than a deficit approach that ignores or rejects the diverse way that people learn and demonstrate learning. When instruction is planned within a UDL framework, many student needs are already addressed (e.g., general adaptations). It is then easier to make more specific adaptations to differentiate the curriculum/activity for the unique needs and preferences of an individual student.</a:t>
            </a:r>
            <a:endParaRPr lang="en-US" dirty="0" smtClean="0"/>
          </a:p>
          <a:p>
            <a:endParaRPr lang="en-US" dirty="0" smtClean="0"/>
          </a:p>
          <a:p>
            <a:r>
              <a:rPr lang="en-US" dirty="0" smtClean="0"/>
              <a:t>Consider viewing </a:t>
            </a:r>
            <a:r>
              <a:rPr lang="en-US" i="1" dirty="0" smtClean="0"/>
              <a:t>UDL at a Glance</a:t>
            </a:r>
            <a:r>
              <a:rPr lang="en-US" i="0" dirty="0" smtClean="0"/>
              <a:t> at http://www.youtube.com/watch?v=bDvKnY0g6e4</a:t>
            </a:r>
          </a:p>
          <a:p>
            <a:r>
              <a:rPr lang="en-US" i="0" dirty="0" smtClean="0"/>
              <a:t>This video</a:t>
            </a:r>
            <a:r>
              <a:rPr lang="en-US" i="0" baseline="0" dirty="0" smtClean="0"/>
              <a:t> is less than 5 minutes and was created by CAST, a </a:t>
            </a:r>
            <a:r>
              <a:rPr lang="en-US" sz="1200" b="0" i="0" kern="1200" dirty="0" smtClean="0">
                <a:solidFill>
                  <a:schemeClr val="tx1"/>
                </a:solidFill>
                <a:latin typeface="+mn-lt"/>
                <a:ea typeface="+mn-ea"/>
                <a:cs typeface="+mn-cs"/>
              </a:rPr>
              <a:t>nonprofit research and development organization that works to expand learning opportunities for all individuals through UDL.</a:t>
            </a:r>
            <a:endParaRPr lang="en-US" b="0" i="0" dirty="0" smtClean="0"/>
          </a:p>
          <a:p>
            <a:endParaRPr lang="en-US" i="1" dirty="0"/>
          </a:p>
        </p:txBody>
      </p:sp>
      <p:sp>
        <p:nvSpPr>
          <p:cNvPr id="4" name="Slide Number Placeholder 3"/>
          <p:cNvSpPr>
            <a:spLocks noGrp="1"/>
          </p:cNvSpPr>
          <p:nvPr>
            <p:ph type="sldNum" sz="quarter" idx="10"/>
          </p:nvPr>
        </p:nvSpPr>
        <p:spPr/>
        <p:txBody>
          <a:bodyPr/>
          <a:lstStyle/>
          <a:p>
            <a:fld id="{3471D9F9-3A67-664D-9D25-E26DCA8402FC}" type="slidenum">
              <a:rPr lang="en-US" smtClean="0"/>
              <a:t>37</a:t>
            </a:fld>
            <a:endParaRPr lang="en-US" dirty="0"/>
          </a:p>
        </p:txBody>
      </p:sp>
    </p:spTree>
    <p:extLst>
      <p:ext uri="{BB962C8B-B14F-4D97-AF65-F5344CB8AC3E}">
        <p14:creationId xmlns:p14="http://schemas.microsoft.com/office/powerpoint/2010/main" val="3712651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main principles of UDL for curriculum development and design</a:t>
            </a:r>
            <a:r>
              <a:rPr lang="en-US" baseline="0" dirty="0" smtClean="0"/>
              <a:t> of classroom space</a:t>
            </a:r>
            <a:r>
              <a:rPr lang="en-US" dirty="0" smtClean="0"/>
              <a:t>. These three principles are (1) to</a:t>
            </a:r>
            <a:r>
              <a:rPr lang="en-US" baseline="0" dirty="0" smtClean="0"/>
              <a:t> provide multiple means of representation of content or input for students, (2) to provide multiple means of action and expression or output for students, and (3) to provide multiple means of engagement for students.</a:t>
            </a:r>
          </a:p>
          <a:p>
            <a:endParaRPr lang="en-US" baseline="0" dirty="0" smtClean="0"/>
          </a:p>
          <a:p>
            <a:r>
              <a:rPr lang="en-US" baseline="0" dirty="0" smtClean="0"/>
              <a:t>A physical classroom learning space is considered to be universally designed if it is usable by as many students as possible without having to be modified or retrofitted. Assistive technology is part of a universally designed classroom space and universally designed curriculum</a:t>
            </a:r>
            <a:r>
              <a:rPr lang="en-US" dirty="0" smtClean="0"/>
              <a:t> </a:t>
            </a:r>
            <a:r>
              <a:rPr lang="en-US" baseline="0" dirty="0" smtClean="0"/>
              <a:t>(Rapp &amp; Arndt, 2012).</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38</a:t>
            </a:fld>
            <a:endParaRPr lang="en-US" dirty="0"/>
          </a:p>
        </p:txBody>
      </p:sp>
    </p:spTree>
    <p:extLst>
      <p:ext uri="{BB962C8B-B14F-4D97-AF65-F5344CB8AC3E}">
        <p14:creationId xmlns:p14="http://schemas.microsoft.com/office/powerpoint/2010/main" val="584952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Providing</a:t>
            </a:r>
            <a:r>
              <a:rPr lang="en-US" baseline="0" dirty="0" smtClean="0"/>
              <a:t> multiple means of representation of content to students assists them in being able to perceive the information</a:t>
            </a:r>
            <a:r>
              <a:rPr lang="en-US" dirty="0" smtClean="0"/>
              <a:t>;</a:t>
            </a:r>
            <a:r>
              <a:rPr lang="en-US" baseline="0" dirty="0" smtClean="0"/>
              <a:t> understand the language, mathematical expressions, and symbols used; and comprehend or assign meaning to the information. </a:t>
            </a:r>
            <a:r>
              <a:rPr lang="en-US" dirty="0" smtClean="0"/>
              <a:t>Alternative</a:t>
            </a:r>
            <a:r>
              <a:rPr lang="en-US" baseline="0" dirty="0" smtClean="0"/>
              <a:t> means of representation reduce perceptual and learning barriers. Multiple presentations can adapt to the different ways that students recognize symbols, objects, and information.</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39</a:t>
            </a:fld>
            <a:endParaRPr lang="en-US" dirty="0"/>
          </a:p>
        </p:txBody>
      </p:sp>
    </p:spTree>
    <p:extLst>
      <p:ext uri="{BB962C8B-B14F-4D97-AF65-F5344CB8AC3E}">
        <p14:creationId xmlns:p14="http://schemas.microsoft.com/office/powerpoint/2010/main" val="475412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i="1" dirty="0" smtClean="0"/>
              <a:t>Give participants the</a:t>
            </a:r>
            <a:r>
              <a:rPr lang="en-US" i="1" baseline="0" dirty="0" smtClean="0"/>
              <a:t> opportunity to review and discuss the examples of multiple means of representation as well as time to brainstorm additional examples.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40</a:t>
            </a:fld>
            <a:endParaRPr lang="en-US" dirty="0"/>
          </a:p>
        </p:txBody>
      </p:sp>
    </p:spTree>
    <p:extLst>
      <p:ext uri="{BB962C8B-B14F-4D97-AF65-F5344CB8AC3E}">
        <p14:creationId xmlns:p14="http://schemas.microsoft.com/office/powerpoint/2010/main" val="214097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multiple</a:t>
            </a:r>
            <a:r>
              <a:rPr lang="en-US" baseline="0" dirty="0" smtClean="0"/>
              <a:t> means of action and expression, students can respond to information using their preferred means of control. There should be multiple ways for students to show what they know.</a:t>
            </a:r>
          </a:p>
          <a:p>
            <a:endParaRPr lang="en-US" baseline="0" dirty="0" smtClean="0"/>
          </a:p>
          <a:p>
            <a:r>
              <a:rPr lang="en-US" baseline="0" dirty="0" smtClean="0"/>
              <a:t>Multiple means of expression can accommodate different motor abilities and systems of students. To meet the needs of all students, it is necessary to have options for physical expression, communication, and executive functions (i.e., functions of organization, planning, and task execution). </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41</a:t>
            </a:fld>
            <a:endParaRPr lang="en-US" dirty="0"/>
          </a:p>
        </p:txBody>
      </p:sp>
    </p:spTree>
    <p:extLst>
      <p:ext uri="{BB962C8B-B14F-4D97-AF65-F5344CB8AC3E}">
        <p14:creationId xmlns:p14="http://schemas.microsoft.com/office/powerpoint/2010/main" val="470369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Give participants the</a:t>
            </a:r>
            <a:r>
              <a:rPr lang="en-US" i="1" baseline="0" dirty="0" smtClean="0"/>
              <a:t> opportunity to review and discuss the examples of multiple means of action and expression as well as time to brainstorm additional examples.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42</a:t>
            </a:fld>
            <a:endParaRPr lang="en-US" dirty="0"/>
          </a:p>
        </p:txBody>
      </p:sp>
    </p:spTree>
    <p:extLst>
      <p:ext uri="{BB962C8B-B14F-4D97-AF65-F5344CB8AC3E}">
        <p14:creationId xmlns:p14="http://schemas.microsoft.com/office/powerpoint/2010/main" val="93651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graphic is a useful illustration of the importance of terminology</a:t>
            </a:r>
            <a:r>
              <a:rPr lang="en-US" dirty="0" smtClean="0"/>
              <a:t> </a:t>
            </a:r>
            <a:r>
              <a:rPr lang="en-US" baseline="0" dirty="0" smtClean="0"/>
              <a:t>and having clarity about the topic of inclusive education. The image on the bottom left illustrates exclusion. The dots that are different colors (i.e., blue, red, yellow) represent students who learn, move, or otherwise interact with the learning environment differently. When excluded, these dots are outside of the circle, which we can think of as a classroom; they are not interacting with the general education curriculum, activities, or students. This exclusion may be purposeful because some students are not allowed entry. It could also be functional</a:t>
            </a:r>
            <a:r>
              <a:rPr lang="en-US" dirty="0" smtClean="0"/>
              <a:t> because </a:t>
            </a:r>
            <a:r>
              <a:rPr lang="en-US" baseline="0" dirty="0" smtClean="0"/>
              <a:t>the materials, instruction, activities, or environment are not accessible to these learners. Although they may be physically present, they are functionally excluded due to lack of meaningful support and instruction.</a:t>
            </a:r>
          </a:p>
          <a:p>
            <a:endParaRPr lang="en-US" baseline="0" dirty="0" smtClean="0"/>
          </a:p>
          <a:p>
            <a:r>
              <a:rPr lang="en-US" baseline="0" dirty="0" smtClean="0"/>
              <a:t>The bottom middle circle represents segregation. Segregation is a purposeful form of exclusion. Students who have different learning needs are grouped together</a:t>
            </a:r>
            <a:r>
              <a:rPr lang="en-US" dirty="0" smtClean="0"/>
              <a:t>, </a:t>
            </a:r>
            <a:r>
              <a:rPr lang="en-US" baseline="0" dirty="0" smtClean="0"/>
              <a:t>outside of the regular setting for “specialized” instruction, represented here as a small circle outside of the regular circle. No effort is made to make the regular environment, curriculum, or materials meaningful and engaging for this group of students. These students are outsiders. </a:t>
            </a:r>
          </a:p>
          <a:p>
            <a:endParaRPr lang="en-US" baseline="0" dirty="0" smtClean="0"/>
          </a:p>
          <a:p>
            <a:r>
              <a:rPr lang="en-US" baseline="0" dirty="0" smtClean="0"/>
              <a:t>Integration, also referred to as mainstreaming, occurs when students with disabilities are allowed physical entry into the regular classroom environment, but their needs remain unaccounted for. Integration is represented in the bottom right circle</a:t>
            </a:r>
            <a:r>
              <a:rPr lang="en-US" dirty="0" smtClean="0"/>
              <a:t> </a:t>
            </a:r>
            <a:r>
              <a:rPr lang="en-US" baseline="0" dirty="0" smtClean="0"/>
              <a:t>as a small circle inside the larger circle. Students who are integrated will be seen working on different activities with different materials, sometimes at a desk with a one-to-one paraprofessional teaching the student. </a:t>
            </a:r>
            <a:r>
              <a:rPr lang="en-US" dirty="0" smtClean="0"/>
              <a:t>Although</a:t>
            </a:r>
            <a:r>
              <a:rPr lang="en-US" baseline="0" dirty="0" smtClean="0"/>
              <a:t> students are physically present in integrated or mainstreamed settings, their learning needs and supports are not considered in the planning and teaching of the classroom. They are a group within a group, or an island in the mainstream. </a:t>
            </a:r>
          </a:p>
          <a:p>
            <a:endParaRPr lang="en-US" baseline="0" dirty="0" smtClean="0"/>
          </a:p>
          <a:p>
            <a:r>
              <a:rPr lang="en-US" baseline="0" dirty="0" smtClean="0"/>
              <a:t>Last, the top circle represents inclusion. Here, the dots are spread throughout the circle, illustrating that </a:t>
            </a:r>
            <a:r>
              <a:rPr lang="en-US" dirty="0" smtClean="0"/>
              <a:t>students </a:t>
            </a:r>
            <a:r>
              <a:rPr lang="en-US" baseline="0" dirty="0" smtClean="0"/>
              <a:t>are full members of the class with provisions made for their learning needs. Teachers in inclusive settings teach all students, providing the supports and services needed so that all students learn.</a:t>
            </a:r>
            <a:endParaRPr lang="en-US"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6</a:t>
            </a:fld>
            <a:endParaRPr lang="en-US" dirty="0"/>
          </a:p>
        </p:txBody>
      </p:sp>
    </p:spTree>
    <p:extLst>
      <p:ext uri="{BB962C8B-B14F-4D97-AF65-F5344CB8AC3E}">
        <p14:creationId xmlns:p14="http://schemas.microsoft.com/office/powerpoint/2010/main" val="35782580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UDL uses many different ways to engage students in learning. Students become engaged in different types of tasks and learning activities. To increase engagement of students, teachers need to catch the interest of students, assist students in sustaining their efforts, and help them to persist toward a goal as well as to self-regulate their learning behaviors. </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43</a:t>
            </a:fld>
            <a:endParaRPr lang="en-US" dirty="0"/>
          </a:p>
        </p:txBody>
      </p:sp>
    </p:spTree>
    <p:extLst>
      <p:ext uri="{BB962C8B-B14F-4D97-AF65-F5344CB8AC3E}">
        <p14:creationId xmlns:p14="http://schemas.microsoft.com/office/powerpoint/2010/main" val="3850682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Give participants the</a:t>
            </a:r>
            <a:r>
              <a:rPr lang="en-US" i="1" baseline="0" dirty="0" smtClean="0"/>
              <a:t> opportunity to review and discuss the examples of multiple means of engagement as well as time to brainstorm additional examples.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44</a:t>
            </a:fld>
            <a:endParaRPr lang="en-US" dirty="0"/>
          </a:p>
        </p:txBody>
      </p:sp>
    </p:spTree>
    <p:extLst>
      <p:ext uri="{BB962C8B-B14F-4D97-AF65-F5344CB8AC3E}">
        <p14:creationId xmlns:p14="http://schemas.microsoft.com/office/powerpoint/2010/main" val="834855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quote from Wormeli (2007) indicates, the</a:t>
            </a:r>
            <a:r>
              <a:rPr lang="en-US" baseline="0" dirty="0" smtClean="0"/>
              <a:t> purpose of differential instruction (DI) for students is to make sure that students are being challenged with work that is challenging but not too difficult and assist students</a:t>
            </a:r>
            <a:r>
              <a:rPr lang="en-US" dirty="0" smtClean="0"/>
              <a:t> with</a:t>
            </a:r>
            <a:r>
              <a:rPr lang="en-US" baseline="0" dirty="0" smtClean="0"/>
              <a:t> becoming independent learners. </a:t>
            </a:r>
          </a:p>
          <a:p>
            <a:endParaRPr lang="en-US" baseline="0" dirty="0" smtClean="0"/>
          </a:p>
          <a:p>
            <a:r>
              <a:rPr lang="en-US" baseline="0" dirty="0" smtClean="0"/>
              <a:t>Similar to UDL, DI requires that educators know their students well and understand that they must be prepared to engage students through different approaches to learning. </a:t>
            </a:r>
          </a:p>
        </p:txBody>
      </p:sp>
      <p:sp>
        <p:nvSpPr>
          <p:cNvPr id="4" name="Slide Number Placeholder 3"/>
          <p:cNvSpPr>
            <a:spLocks noGrp="1"/>
          </p:cNvSpPr>
          <p:nvPr>
            <p:ph type="sldNum" sz="quarter" idx="10"/>
          </p:nvPr>
        </p:nvSpPr>
        <p:spPr/>
        <p:txBody>
          <a:bodyPr/>
          <a:lstStyle/>
          <a:p>
            <a:fld id="{3471D9F9-3A67-664D-9D25-E26DCA8402FC}" type="slidenum">
              <a:rPr lang="en-US" smtClean="0"/>
              <a:t>45</a:t>
            </a:fld>
            <a:endParaRPr lang="en-US" dirty="0"/>
          </a:p>
        </p:txBody>
      </p:sp>
    </p:spTree>
    <p:extLst>
      <p:ext uri="{BB962C8B-B14F-4D97-AF65-F5344CB8AC3E}">
        <p14:creationId xmlns:p14="http://schemas.microsoft.com/office/powerpoint/2010/main" val="1108734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 is proactive.</a:t>
            </a:r>
            <a:r>
              <a:rPr lang="en-US" baseline="0" dirty="0" smtClean="0"/>
              <a:t> The assumption is that students are diverse in a variety of ways, including ability levels, learning styles, cultural/linguistic backgrounds, and interests, and educators need to provide students with multiple means of representation. DI is more qualitative than quantitative </a:t>
            </a:r>
            <a:r>
              <a:rPr lang="en-US" dirty="0" smtClean="0"/>
              <a:t>because </a:t>
            </a:r>
            <a:r>
              <a:rPr lang="en-US" baseline="0" dirty="0" smtClean="0"/>
              <a:t>it involves more than just giving some students additional work to do and some students less work to do. DI involves changing the nature of the assignment.</a:t>
            </a:r>
          </a:p>
          <a:p>
            <a:endParaRPr lang="en-US" baseline="0" dirty="0" smtClean="0"/>
          </a:p>
          <a:p>
            <a:r>
              <a:rPr lang="en-US" baseline="0" dirty="0" smtClean="0"/>
              <a:t>With DI, educators provide multiple approaches to the content, process, and product/assessment of instruction. By adjusting these teaching elements, educators design different approaches to what students learn, how students learn, how they integrate and apply what they have learned, and how they demonstrate proficiency.</a:t>
            </a:r>
            <a:r>
              <a:rPr lang="en-US" dirty="0" smtClean="0"/>
              <a:t> </a:t>
            </a:r>
            <a:r>
              <a:rPr lang="en-US" baseline="0" dirty="0" smtClean="0"/>
              <a:t>Learning experiences are most effective when they are engaging and relevant and interesting to the learner. To that end, DI is student centered and student led.</a:t>
            </a:r>
          </a:p>
          <a:p>
            <a:endParaRPr lang="en-US" baseline="0" dirty="0" smtClean="0"/>
          </a:p>
          <a:p>
            <a:r>
              <a:rPr lang="en-US" baseline="0" dirty="0" smtClean="0"/>
              <a:t>Finally, DI utilizes a variety of instructional groupings (e.g., whole</a:t>
            </a:r>
            <a:r>
              <a:rPr lang="en-US" dirty="0" smtClean="0"/>
              <a:t> </a:t>
            </a:r>
            <a:r>
              <a:rPr lang="en-US" baseline="0" dirty="0" smtClean="0"/>
              <a:t>class, small group, individualized instruction) depending on the desired outcomes for students.  </a:t>
            </a:r>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46</a:t>
            </a:fld>
            <a:endParaRPr lang="en-US" dirty="0"/>
          </a:p>
        </p:txBody>
      </p:sp>
    </p:spTree>
    <p:extLst>
      <p:ext uri="{BB962C8B-B14F-4D97-AF65-F5344CB8AC3E}">
        <p14:creationId xmlns:p14="http://schemas.microsoft.com/office/powerpoint/2010/main" val="2565772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t>
            </a:r>
            <a:r>
              <a:rPr lang="en-US" baseline="0" dirty="0" smtClean="0"/>
              <a:t> begins with high-quality general education curriculum that promotes active learning, connects subject matter with student’s interests, and incorporates learning styles and multiple intelligences</a:t>
            </a:r>
            <a:r>
              <a:rPr lang="en-US" dirty="0" smtClean="0"/>
              <a:t> </a:t>
            </a:r>
            <a:r>
              <a:rPr lang="en-US" baseline="0" dirty="0" smtClean="0"/>
              <a:t>(Lawrence-Brown, 2004).</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According to Carol Tomlinson (2002), “Differentiation means tailoring instruction to meet individual need. Whether teachers differentiate content, process, products or the learning environment, the use of ongoing assessment and flexible grouping makes this a successful approach to instruction.”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Teachers can differentiate four elements within units and lessons based on students’ readiness, interest/preferences, and/or learning profiles. These are content, process, products, and the learning environment.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471D9F9-3A67-664D-9D25-E26DCA8402FC}" type="slidenum">
              <a:rPr lang="en-US" smtClean="0"/>
              <a:t>47</a:t>
            </a:fld>
            <a:endParaRPr lang="en-US" dirty="0"/>
          </a:p>
        </p:txBody>
      </p:sp>
    </p:spTree>
    <p:extLst>
      <p:ext uri="{BB962C8B-B14F-4D97-AF65-F5344CB8AC3E}">
        <p14:creationId xmlns:p14="http://schemas.microsoft.com/office/powerpoint/2010/main" val="12307508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Give participants the</a:t>
            </a:r>
            <a:r>
              <a:rPr lang="en-US" i="1" baseline="0" dirty="0" smtClean="0"/>
              <a:t> opportunity to review and discuss the examples of differentiating content as well as time to brainstorm additional examples.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48</a:t>
            </a:fld>
            <a:endParaRPr lang="en-US" dirty="0"/>
          </a:p>
        </p:txBody>
      </p:sp>
    </p:spTree>
    <p:extLst>
      <p:ext uri="{BB962C8B-B14F-4D97-AF65-F5344CB8AC3E}">
        <p14:creationId xmlns:p14="http://schemas.microsoft.com/office/powerpoint/2010/main" val="130537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Give participants the</a:t>
            </a:r>
            <a:r>
              <a:rPr lang="en-US" i="1" baseline="0" dirty="0" smtClean="0"/>
              <a:t> opportunity to review and discuss the examples of differentiating process as well as time to brainstorm additional examples.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49</a:t>
            </a:fld>
            <a:endParaRPr lang="en-US" dirty="0"/>
          </a:p>
        </p:txBody>
      </p:sp>
    </p:spTree>
    <p:extLst>
      <p:ext uri="{BB962C8B-B14F-4D97-AF65-F5344CB8AC3E}">
        <p14:creationId xmlns:p14="http://schemas.microsoft.com/office/powerpoint/2010/main" val="34722386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Give participants the</a:t>
            </a:r>
            <a:r>
              <a:rPr lang="en-US" i="1" baseline="0" dirty="0" smtClean="0"/>
              <a:t> opportunity to review and discuss the examples of differentiating products as well as time to brainstorm additional examples.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50</a:t>
            </a:fld>
            <a:endParaRPr lang="en-US" dirty="0"/>
          </a:p>
        </p:txBody>
      </p:sp>
    </p:spTree>
    <p:extLst>
      <p:ext uri="{BB962C8B-B14F-4D97-AF65-F5344CB8AC3E}">
        <p14:creationId xmlns:p14="http://schemas.microsoft.com/office/powerpoint/2010/main" val="442323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i="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Give participants the</a:t>
            </a:r>
            <a:r>
              <a:rPr lang="en-US" i="1" baseline="0" dirty="0" smtClean="0"/>
              <a:t> opportunity to review and discuss the examples of differentiating the learning environment as well as time to brainstorm additional examples.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51</a:t>
            </a:fld>
            <a:endParaRPr lang="en-US" dirty="0"/>
          </a:p>
        </p:txBody>
      </p:sp>
    </p:spTree>
    <p:extLst>
      <p:ext uri="{BB962C8B-B14F-4D97-AF65-F5344CB8AC3E}">
        <p14:creationId xmlns:p14="http://schemas.microsoft.com/office/powerpoint/2010/main" val="13452875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is critical that every team member is familiar with the call to develop inclusive services and team members understand how to implement their responsibilities in an inclusive setting. The example on this slide demonstrates how teams examine a class activity or, in this case, class period</a:t>
            </a:r>
            <a:r>
              <a:rPr lang="en-US" dirty="0" smtClean="0"/>
              <a:t> </a:t>
            </a:r>
            <a:r>
              <a:rPr lang="en-US" baseline="0" dirty="0" smtClean="0"/>
              <a:t>and designate specific roles and responsibilities for each team member. In this instance, the student being planned for is a high school junior who experiences multiple disabilities, including physical and intellectual disabilities. A variety of team members collaborate to meet her unique needs. The team has documented how the student’s needs in English will be addressed; a similar plan would be made for all other class activities. The plan for these roles would be developed collaboratively, ideally before the beginning of the school year, and all team members would agree to their responsibilities. This planning may be completed in</a:t>
            </a:r>
            <a:r>
              <a:rPr lang="en-US" dirty="0" smtClean="0"/>
              <a:t> </a:t>
            </a:r>
            <a:r>
              <a:rPr lang="en-US" baseline="0" dirty="0" smtClean="0"/>
              <a:t>person or using online technologies; </a:t>
            </a:r>
            <a:r>
              <a:rPr lang="en-US" dirty="0" smtClean="0"/>
              <a:t>after</a:t>
            </a:r>
            <a:r>
              <a:rPr lang="en-US" baseline="0" dirty="0" smtClean="0"/>
              <a:t> it is developed and agreed </a:t>
            </a:r>
            <a:r>
              <a:rPr lang="en-US" dirty="0" smtClean="0"/>
              <a:t>upon</a:t>
            </a:r>
            <a:r>
              <a:rPr lang="en-US" baseline="0" dirty="0" smtClean="0"/>
              <a:t>, each team member would receive a copy for his/her</a:t>
            </a:r>
            <a:r>
              <a:rPr lang="en-US" dirty="0" smtClean="0"/>
              <a:t> </a:t>
            </a:r>
            <a:r>
              <a:rPr lang="en-US" baseline="0" dirty="0" smtClean="0"/>
              <a:t>permanent records. Periodically, the team may reconvene to troubleshoot and evaluate the effectiveness of the plan.</a:t>
            </a:r>
            <a:endParaRPr lang="en-US"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52</a:t>
            </a:fld>
            <a:endParaRPr lang="en-US" dirty="0"/>
          </a:p>
        </p:txBody>
      </p:sp>
    </p:spTree>
    <p:extLst>
      <p:ext uri="{BB962C8B-B14F-4D97-AF65-F5344CB8AC3E}">
        <p14:creationId xmlns:p14="http://schemas.microsoft.com/office/powerpoint/2010/main" val="29879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definition of inclusive</a:t>
            </a:r>
            <a:r>
              <a:rPr lang="en-US" baseline="0" dirty="0" smtClean="0"/>
              <a:t> education highlights that students with disabilities have the opportunity to attend their home schools of attendance or charter or other schools of choice (e.g., magnet schools for the arts or the sciences) within the district </a:t>
            </a:r>
            <a:r>
              <a:rPr lang="en-US" dirty="0" smtClean="0"/>
              <a:t>because</a:t>
            </a:r>
            <a:r>
              <a:rPr lang="en-US" baseline="0" dirty="0" smtClean="0"/>
              <a:t> these options are available for students without disabilities. By students attending their home/neighborhood schools, inappropriate placement of too many students who have IEPs at a particular school can be avoided. One goal is to have the natural proportion of students with disabilities in our schools and communities.</a:t>
            </a:r>
          </a:p>
          <a:p>
            <a:endParaRPr lang="en-US" baseline="0" dirty="0" smtClean="0"/>
          </a:p>
          <a:p>
            <a:r>
              <a:rPr lang="en-US" baseline="0" dirty="0" smtClean="0"/>
              <a:t>It also emphasizes the difference between inclusive education and mainstreaming or integration in that the students are members of the general education class and do not belong in another separate, special class. There is no special education classroom, although there may be places for enrichment or supplemental instructional activities that are used for all students.</a:t>
            </a:r>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7</a:t>
            </a:fld>
            <a:endParaRPr lang="en-US" dirty="0"/>
          </a:p>
        </p:txBody>
      </p:sp>
    </p:spTree>
    <p:extLst>
      <p:ext uri="{BB962C8B-B14F-4D97-AF65-F5344CB8AC3E}">
        <p14:creationId xmlns:p14="http://schemas.microsoft.com/office/powerpoint/2010/main" val="27521773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Inclusive</a:t>
            </a:r>
            <a:r>
              <a:rPr lang="en-US" sz="1200" kern="1200" baseline="0" dirty="0" smtClean="0">
                <a:solidFill>
                  <a:schemeClr val="tx1"/>
                </a:solidFill>
                <a:effectLst/>
                <a:latin typeface="+mn-lt"/>
                <a:ea typeface="+mn-ea"/>
                <a:cs typeface="+mn-cs"/>
              </a:rPr>
              <a:t> educators n</a:t>
            </a:r>
            <a:r>
              <a:rPr lang="en-US" sz="1200" kern="1200" dirty="0" smtClean="0">
                <a:solidFill>
                  <a:schemeClr val="tx1"/>
                </a:solidFill>
                <a:effectLst/>
                <a:latin typeface="+mn-lt"/>
                <a:ea typeface="+mn-ea"/>
                <a:cs typeface="+mn-cs"/>
              </a:rPr>
              <a:t>eed to be knowledgeable about the classroom routines, activities, and content to provide the best support to students and teachers. General education teachers and special education teachers need to communicate on a regular basis about the curriculum and instruction in a classroom</a:t>
            </a:r>
            <a:r>
              <a:rPr lang="en-US" sz="1200" kern="1200" baseline="0" dirty="0" smtClean="0">
                <a:solidFill>
                  <a:schemeClr val="tx1"/>
                </a:solidFill>
                <a:effectLst/>
                <a:latin typeface="+mn-lt"/>
                <a:ea typeface="+mn-ea"/>
                <a:cs typeface="+mn-cs"/>
              </a:rPr>
              <a:t> to plan ahead for student needs. To fully prepare for the meaningful participation of students with disabilities, special educators may</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use these questions to guide their conversations with general education teachers to better plan for the upcoming week or unit. Specifically, understanding what skills or subjects will be taught, which tests will be given, if there are any long-term reports or projects, and schedule changes can all assist a special educator (or inclusion specialist) in knowing what types of support a student will need. This knowledge will further enable an inclusion specialist to gather or develop any needed adaptations to the curriculum, materials, and tests for the student ahead of time. Inclusion facilitators and teachers may meet face</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to</a:t>
            </a:r>
            <a:r>
              <a:rPr lang="en-US" dirty="0" smtClean="0"/>
              <a:t> </a:t>
            </a:r>
            <a:r>
              <a:rPr lang="en-US" sz="1200" kern="1200" baseline="0" dirty="0" smtClean="0">
                <a:solidFill>
                  <a:schemeClr val="tx1"/>
                </a:solidFill>
                <a:effectLst/>
                <a:latin typeface="+mn-lt"/>
                <a:ea typeface="+mn-ea"/>
                <a:cs typeface="+mn-cs"/>
              </a:rPr>
              <a:t>face to communicate, by emailing these questions, or placing these as worksheets in teacher mailboxes to gain the needed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53</a:t>
            </a:fld>
            <a:endParaRPr lang="en-US" dirty="0"/>
          </a:p>
        </p:txBody>
      </p:sp>
    </p:spTree>
    <p:extLst>
      <p:ext uri="{BB962C8B-B14F-4D97-AF65-F5344CB8AC3E}">
        <p14:creationId xmlns:p14="http://schemas.microsoft.com/office/powerpoint/2010/main" val="16159748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considering the curricular needs of students with disabilities, we must be willing to confront the</a:t>
            </a:r>
            <a:r>
              <a:rPr lang="en-US" baseline="0" dirty="0" smtClean="0"/>
              <a:t> assumption of readiness skills. Many believe that there are a host of skills students must demonstrate to be ready to participate in general education; for example, a student may be expected to demonstrate appropriate behavior, reading skills, or the ability to care for her physical needs. The problem is that many students with disabilities will not ever pass a readiness test, making them at great risk of being excluded from standards-based, grade-appropriate, high-quality instruction. For example, a student who reads at a primer level is most likely excluded from 10</a:t>
            </a:r>
            <a:r>
              <a:rPr lang="en-US" baseline="30000" dirty="0" smtClean="0"/>
              <a:t>th</a:t>
            </a:r>
            <a:r>
              <a:rPr lang="en-US" baseline="0" dirty="0" smtClean="0"/>
              <a:t>-grade English, yet may</a:t>
            </a:r>
            <a:r>
              <a:rPr lang="en-US" dirty="0" smtClean="0"/>
              <a:t> </a:t>
            </a:r>
            <a:r>
              <a:rPr lang="en-US" baseline="0" dirty="0" smtClean="0"/>
              <a:t>learn an enormous amount from listening to novels and participating in class lectures about perspective. Similarly, a student who demonstrates off-task or disruptive behavior in a special education classroom may learn self-regulation strategies by learning with same aged peers who do not experience disability in inclusive settings. In both of these situations, rejecting a student from a setting is making a dangerous assumption and also preventing a student from benefitting from high-quality instruction.</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54</a:t>
            </a:fld>
            <a:endParaRPr lang="en-US" dirty="0"/>
          </a:p>
        </p:txBody>
      </p:sp>
    </p:spTree>
    <p:extLst>
      <p:ext uri="{BB962C8B-B14F-4D97-AF65-F5344CB8AC3E}">
        <p14:creationId xmlns:p14="http://schemas.microsoft.com/office/powerpoint/2010/main" val="2444253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dirty="0" smtClean="0">
                <a:latin typeface="Calibri" charset="0"/>
              </a:rPr>
              <a:t>Rather than making these dangerous assumptions and excluding</a:t>
            </a:r>
            <a:r>
              <a:rPr lang="en-US" baseline="0" dirty="0" smtClean="0">
                <a:latin typeface="Calibri" charset="0"/>
              </a:rPr>
              <a:t> children from learning, we propose allowing a student to participate in general education activities even if the student does not exhibit all of the necessary prerequisite skills. It</a:t>
            </a:r>
            <a:r>
              <a:rPr lang="en-US" dirty="0" smtClean="0">
                <a:latin typeface="Calibri" charset="0"/>
              </a:rPr>
              <a:t> is </a:t>
            </a:r>
            <a:r>
              <a:rPr lang="en-US" baseline="0" dirty="0" smtClean="0">
                <a:latin typeface="Calibri" charset="0"/>
              </a:rPr>
              <a:t>possible that a student has splinter skills, meaning that the student will be able to learn skills that are considered well</a:t>
            </a:r>
            <a:r>
              <a:rPr lang="en-US" dirty="0" smtClean="0">
                <a:latin typeface="Calibri" charset="0"/>
              </a:rPr>
              <a:t> </a:t>
            </a:r>
            <a:r>
              <a:rPr lang="en-US" baseline="0" dirty="0" smtClean="0">
                <a:latin typeface="Calibri" charset="0"/>
              </a:rPr>
              <a:t>above their current functioning level. We would further allow a student to participate in a skill even if she cannot acquire all components of the skill or cannot complete the skill independently. </a:t>
            </a:r>
            <a:endParaRPr lang="en-US" dirty="0">
              <a:latin typeface="Calibri" charset="0"/>
            </a:endParaRPr>
          </a:p>
        </p:txBody>
      </p:sp>
      <p:sp>
        <p:nvSpPr>
          <p:cNvPr id="1730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6A20117-76D1-9F4F-B259-B4871F0D9A42}" type="slidenum">
              <a:rPr lang="en-US" sz="1200"/>
              <a:pPr algn="r" eaLnBrk="1" hangingPunct="1"/>
              <a:t>55</a:t>
            </a:fld>
            <a:endParaRPr lang="en-US" sz="12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Calibri" charset="0"/>
              </a:rPr>
              <a:t>We operate on the principle of partial participation, meaning that students will likely benefit from completing some part of a task or activity, with or without assistance. In fact as Baumgart et al. (1982) shared </a:t>
            </a:r>
            <a:r>
              <a:rPr lang="en-US" dirty="0" smtClean="0">
                <a:latin typeface="Calibri" charset="0"/>
              </a:rPr>
              <a:t>more than </a:t>
            </a:r>
            <a:r>
              <a:rPr lang="en-US" baseline="0" dirty="0" smtClean="0">
                <a:latin typeface="Calibri" charset="0"/>
              </a:rPr>
              <a:t>30 years ago, through partial participation, students </a:t>
            </a:r>
            <a:r>
              <a:rPr lang="en-US" sz="1200" dirty="0" smtClean="0"/>
              <a:t>“can acquire many skills that will allow them to function, at least in part in a wide variety of least restrictive school and nonschool environments and activities” (p. 19)</a:t>
            </a:r>
            <a:r>
              <a:rPr lang="en-US" sz="1200" baseline="0" dirty="0" smtClean="0">
                <a:latin typeface="Calibri" charset="0"/>
              </a:rPr>
              <a:t>.</a:t>
            </a:r>
            <a:endParaRPr lang="en-US" dirty="0" smtClean="0">
              <a:latin typeface="Calibri" charset="0"/>
            </a:endParaRPr>
          </a:p>
          <a:p>
            <a:pPr eaLnBrk="1" hangingPunct="1"/>
            <a:endParaRPr lang="en-US" dirty="0">
              <a:latin typeface="Calibri" charset="0"/>
            </a:endParaRPr>
          </a:p>
        </p:txBody>
      </p:sp>
      <p:sp>
        <p:nvSpPr>
          <p:cNvPr id="17306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56A20117-76D1-9F4F-B259-B4871F0D9A42}" type="slidenum">
              <a:rPr lang="en-US" sz="1200"/>
              <a:pPr algn="r" eaLnBrk="1" hangingPunct="1"/>
              <a:t>56</a:t>
            </a:fld>
            <a:endParaRPr lang="en-US" sz="12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latin typeface="Calibri" charset="0"/>
              </a:rPr>
              <a:t>Together, the principle of partial participation and the focus on participation reminds us that it</a:t>
            </a:r>
            <a:r>
              <a:rPr lang="en-US" dirty="0" smtClean="0">
                <a:latin typeface="Calibri" charset="0"/>
              </a:rPr>
              <a:t> is</a:t>
            </a:r>
            <a:r>
              <a:rPr lang="en-US" baseline="0" dirty="0" smtClean="0">
                <a:latin typeface="Calibri" charset="0"/>
              </a:rPr>
              <a:t> not possible for us to predict what a person will be capable of learning</a:t>
            </a:r>
            <a:r>
              <a:rPr lang="en-US" dirty="0" smtClean="0">
                <a:latin typeface="Calibri" charset="0"/>
              </a:rPr>
              <a:t> </a:t>
            </a:r>
            <a:r>
              <a:rPr lang="en-US" baseline="0" dirty="0" smtClean="0">
                <a:latin typeface="Calibri" charset="0"/>
              </a:rPr>
              <a:t>or how a student will benefit from our instruction. Because none of us can predict what another person will learn,</a:t>
            </a:r>
            <a:r>
              <a:rPr lang="en-US" dirty="0" smtClean="0">
                <a:latin typeface="Calibri" charset="0"/>
              </a:rPr>
              <a:t> </a:t>
            </a:r>
            <a:r>
              <a:rPr lang="en-US" baseline="0" dirty="0" smtClean="0">
                <a:latin typeface="Calibri" charset="0"/>
              </a:rPr>
              <a:t>know, or do, we must provide all students with opportunities and support to learn.</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57</a:t>
            </a:fld>
            <a:endParaRPr lang="en-US" dirty="0"/>
          </a:p>
        </p:txBody>
      </p:sp>
    </p:spTree>
    <p:extLst>
      <p:ext uri="{BB962C8B-B14F-4D97-AF65-F5344CB8AC3E}">
        <p14:creationId xmlns:p14="http://schemas.microsoft.com/office/powerpoint/2010/main" val="30544299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mn-lt"/>
              </a:rPr>
              <a:t>So how do we do provide meaningful access and participation?</a:t>
            </a:r>
          </a:p>
          <a:p>
            <a:endParaRPr lang="en-US" dirty="0" smtClean="0"/>
          </a:p>
          <a:p>
            <a:r>
              <a:rPr lang="en-US" dirty="0" smtClean="0"/>
              <a:t>As previously</a:t>
            </a:r>
            <a:r>
              <a:rPr lang="en-US" baseline="0" dirty="0" smtClean="0"/>
              <a:t> </a:t>
            </a:r>
            <a:r>
              <a:rPr lang="en-US" dirty="0" smtClean="0"/>
              <a:t>discussed, </a:t>
            </a:r>
            <a:r>
              <a:rPr lang="en-US" baseline="0" dirty="0" smtClean="0"/>
              <a:t>UDL and DI are frameworks and approaches to create and provide meaningful access and participation. Both approaches utilize adaptations to curriculum, instruction, and the learning environment. </a:t>
            </a:r>
            <a:endParaRPr lang="en-US" dirty="0" smtClean="0"/>
          </a:p>
          <a:p>
            <a:endParaRPr lang="en-US" dirty="0" smtClean="0"/>
          </a:p>
          <a:p>
            <a:r>
              <a:rPr lang="en-US" dirty="0" smtClean="0"/>
              <a:t>This section</a:t>
            </a:r>
            <a:r>
              <a:rPr lang="en-US" baseline="0" dirty="0" smtClean="0"/>
              <a:t> will further discuss adaptations, changes to curricular, instruction, and/or the environment to support student’s learning and engagement with the core curriculum.</a:t>
            </a:r>
          </a:p>
          <a:p>
            <a:endParaRPr lang="en-US" dirty="0" smtClean="0"/>
          </a:p>
          <a:p>
            <a:r>
              <a:rPr lang="en-US" baseline="0" dirty="0" smtClean="0"/>
              <a:t>Curricular adaptations make adjustments to what is taught; instructional adaptations adjust how teaching is delivered and learning is demonstrated. Last, ecological adaptations adapt the setting by removing physical barriers and adding needed personnel or material supports.</a:t>
            </a:r>
            <a:endParaRPr lang="en-US" dirty="0"/>
          </a:p>
        </p:txBody>
      </p:sp>
      <p:sp>
        <p:nvSpPr>
          <p:cNvPr id="4" name="Slide Number Placeholder 3"/>
          <p:cNvSpPr>
            <a:spLocks noGrp="1"/>
          </p:cNvSpPr>
          <p:nvPr>
            <p:ph type="sldNum" sz="quarter" idx="10"/>
          </p:nvPr>
        </p:nvSpPr>
        <p:spPr/>
        <p:txBody>
          <a:bodyPr/>
          <a:lstStyle/>
          <a:p>
            <a:fld id="{FCBB772E-D60D-475F-9075-AC90228592BB}" type="slidenum">
              <a:rPr lang="en-US" smtClean="0"/>
              <a:t>58</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dirty="0" smtClean="0">
                <a:latin typeface="Calibri" charset="0"/>
              </a:rPr>
              <a:t>Dr. Giangreco at the University of Vermont has identified four main types of curricular</a:t>
            </a:r>
            <a:r>
              <a:rPr lang="en-US" baseline="0" dirty="0" smtClean="0">
                <a:latin typeface="Calibri" charset="0"/>
              </a:rPr>
              <a:t> adaptations. Curricular adaptations allow a diverse group of same-aged students to learn together at different ability levels (such as advanced students and students with disabilities). In providing these adaptations, students share an activity or experience, and each learner has an individual learning outcome at an appropriate level of difficulty. Multi-level curriculum refers to changes in the curriculum in which students are responsible for more or fewer outcomes at different levels of complexity. Curriculum overlapping occurs when learning outcomes come from two or more curriculum areas such as from both reading and communication skills.</a:t>
            </a:r>
            <a:r>
              <a:rPr lang="en-US" dirty="0" smtClean="0">
                <a:latin typeface="Calibri" charset="0"/>
              </a:rPr>
              <a:t> </a:t>
            </a:r>
            <a:r>
              <a:rPr lang="en-US" baseline="0" dirty="0" smtClean="0">
                <a:latin typeface="Calibri" charset="0"/>
              </a:rPr>
              <a:t>Students are responsible for more or fewer outcomes at different levels of complexity. Implementing either multi-level or overlapping curriculum requires time, collaboration, and creativity—but by teaching in these ways, we provide opportunities for all students in a classroom to be successful and learn at a level that is appropriate for them. </a:t>
            </a:r>
          </a:p>
          <a:p>
            <a:pPr eaLnBrk="1" hangingPunct="1"/>
            <a:endParaRPr lang="en-US" baseline="0" dirty="0" smtClean="0">
              <a:latin typeface="Calibri" charset="0"/>
            </a:endParaRPr>
          </a:p>
        </p:txBody>
      </p:sp>
      <p:sp>
        <p:nvSpPr>
          <p:cNvPr id="15053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22965F4-CDEA-3D42-920F-37CF83FA8F8D}" type="slidenum">
              <a:rPr lang="en-US" sz="1200"/>
              <a:pPr algn="r" eaLnBrk="1" hangingPunct="1"/>
              <a:t>59</a:t>
            </a:fld>
            <a:endParaRPr lang="en-US" sz="12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5602" name="Notes Placeholder 2"/>
          <p:cNvSpPr>
            <a:spLocks noGrp="1"/>
          </p:cNvSpPr>
          <p:nvPr>
            <p:ph type="body" idx="1"/>
          </p:nvPr>
        </p:nvSpPr>
        <p:spPr>
          <a:noFill/>
        </p:spPr>
        <p:txBody>
          <a:bodyPr/>
          <a:lstStyle/>
          <a:p>
            <a:pPr eaLnBrk="1" hangingPunct="1"/>
            <a:r>
              <a:rPr lang="en-US" dirty="0" smtClean="0"/>
              <a:t>Janney and Snell</a:t>
            </a:r>
            <a:r>
              <a:rPr lang="en-US" baseline="0" dirty="0" smtClean="0"/>
              <a:t> (2000) further identified that adaptations can be general and specific. General adaptations are those supports educators put in place that provide support to all learners at different times. For example, having examples of a completed multi-step algebraic equation on the top of a worksheet will help all learners receive reminders of how to solve these equations.</a:t>
            </a:r>
            <a:r>
              <a:rPr lang="en-US" dirty="0" smtClean="0"/>
              <a:t> Although</a:t>
            </a:r>
            <a:r>
              <a:rPr lang="en-US" baseline="0" dirty="0" smtClean="0"/>
              <a:t> general adaptations are useful for all learners, specific adaptations are unique to the individual needs of a specific student. These take into account the specific physical, sensory, cognitive, communication, and attention needs of a specific student. For example, a student with a sensory loss such as deafness will need a sign-language interpreter (a specific adaptation) but will also benefit from visual cues during lectures and discussions (a general adaptation that would help other learners as well). </a:t>
            </a:r>
            <a:endParaRPr lang="en-US" dirty="0"/>
          </a:p>
        </p:txBody>
      </p:sp>
      <p:sp>
        <p:nvSpPr>
          <p:cNvPr id="25603"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CA210B-886B-5E40-9A23-C8606AC9A6BC}" type="slidenum">
              <a:rPr lang="en-US" sz="1200"/>
              <a:pPr/>
              <a:t>60</a:t>
            </a:fld>
            <a:endParaRPr lang="en-US" sz="12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UDL framework previously discussed provides further guidance in making adaptations for students. Recall that UDL is premised on the idea that students benefit from having:</a:t>
            </a:r>
          </a:p>
          <a:p>
            <a:pPr marL="171450" lvl="0" indent="-171450">
              <a:buFont typeface="Arial"/>
              <a:buChar char="•"/>
            </a:pPr>
            <a:r>
              <a:rPr lang="en-US" sz="1200" kern="1200" dirty="0" smtClean="0">
                <a:solidFill>
                  <a:schemeClr val="tx1"/>
                </a:solidFill>
                <a:effectLst/>
                <a:latin typeface="+mn-lt"/>
                <a:ea typeface="+mn-ea"/>
                <a:cs typeface="+mn-cs"/>
              </a:rPr>
              <a:t>Different ways to represent knowledge (how content and directions are presented to students).</a:t>
            </a:r>
          </a:p>
          <a:p>
            <a:pPr marL="171450" lvl="0" indent="-171450">
              <a:buFont typeface="Arial"/>
              <a:buChar char="•"/>
            </a:pPr>
            <a:r>
              <a:rPr lang="en-US" sz="1200" kern="1200" dirty="0" smtClean="0">
                <a:solidFill>
                  <a:schemeClr val="tx1"/>
                </a:solidFill>
                <a:effectLst/>
                <a:latin typeface="+mn-lt"/>
                <a:ea typeface="+mn-ea"/>
                <a:cs typeface="+mn-cs"/>
              </a:rPr>
              <a:t>Different ways to express knowledge (how students show us what they know).</a:t>
            </a:r>
          </a:p>
          <a:p>
            <a:pPr marL="171450" lvl="0" indent="-171450">
              <a:buFont typeface="Arial"/>
              <a:buChar char="•"/>
            </a:pPr>
            <a:r>
              <a:rPr lang="en-US" sz="1200" kern="1200" dirty="0" smtClean="0">
                <a:solidFill>
                  <a:schemeClr val="tx1"/>
                </a:solidFill>
                <a:effectLst/>
                <a:latin typeface="+mn-lt"/>
                <a:ea typeface="+mn-ea"/>
                <a:cs typeface="+mn-cs"/>
              </a:rPr>
              <a:t>Different ways to engage (stay motivated in learning and activities).</a:t>
            </a:r>
          </a:p>
          <a:p>
            <a:r>
              <a:rPr lang="en-US" sz="1200" kern="1200" dirty="0" smtClean="0">
                <a:solidFill>
                  <a:schemeClr val="tx1"/>
                </a:solidFill>
                <a:effectLst/>
                <a:latin typeface="+mn-lt"/>
                <a:ea typeface="+mn-ea"/>
                <a:cs typeface="+mn-cs"/>
              </a:rPr>
              <a:t>UDL and a MTSS framework give guidance on developing specific and general adaptation. We can think of general adaptations as Tier 1 (or primary) supports. By providing these, most learners (about 80%) will have their individual learning needs accounted for. There are a group of students who need more intensive general supports, more concrete representations provided, more high-interest books at different reading levels, and so on. These more frequent and intensive general supports account for Tier 2 interventions and will help an additional 15% of students be successful. Last, there is a group of students, those about whom we are talking in this presentation, with complex disabilities who will need specific adaptations that account for their unique physical, sensory, cognitive (e.g., memory), communication, and/or attention needs.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is important to remember that these MTSS models and UDL reduce the number of students who require specific supports, and those supports will be more natural and easier to provide because the learning environment is already rich with general supports.</a:t>
            </a:r>
            <a:r>
              <a:rPr lang="en-US" dirty="0" smtClean="0">
                <a:effectLst/>
              </a:rPr>
              <a:t> </a:t>
            </a:r>
            <a:endParaRPr lang="en-US" dirty="0" smtClean="0"/>
          </a:p>
          <a:p>
            <a:pPr marL="228600" indent="-228600" eaLnBrk="1" hangingPunct="1">
              <a:buFontTx/>
              <a:buAutoNum type="arabicParen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61</a:t>
            </a:fld>
            <a:endParaRPr lang="en-US" dirty="0"/>
          </a:p>
        </p:txBody>
      </p:sp>
    </p:spTree>
    <p:extLst>
      <p:ext uri="{BB962C8B-B14F-4D97-AF65-F5344CB8AC3E}">
        <p14:creationId xmlns:p14="http://schemas.microsoft.com/office/powerpoint/2010/main" val="1250032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Ecological adaptations</a:t>
            </a:r>
            <a:r>
              <a:rPr lang="en-US" baseline="0" dirty="0" smtClean="0"/>
              <a:t> are those made to remove barriers and provide supports within a setting. This slide shows a few examples of ecological supports, ranging from (clockwise from top left) wheelchair accessible desks, speech-to-text software, personnel supports, a token economy system, providing examples for completing multi-step math problems, and visual schedules (bottom right). Of course, the needs of the individual student will dictate what ecological adaptations will be needed, as will the demands of the activity. </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62</a:t>
            </a:fld>
            <a:endParaRPr lang="en-US" dirty="0"/>
          </a:p>
        </p:txBody>
      </p:sp>
    </p:spTree>
    <p:extLst>
      <p:ext uri="{BB962C8B-B14F-4D97-AF65-F5344CB8AC3E}">
        <p14:creationId xmlns:p14="http://schemas.microsoft.com/office/powerpoint/2010/main" val="352809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Sailor</a:t>
            </a:r>
            <a:r>
              <a:rPr lang="en-US" baseline="0" dirty="0" smtClean="0"/>
              <a:t> &amp; McCart (2014) and the work of the Schoolwide Integrated Framework for Transformation (SWIFT) Center (www.swiftschools.org) advocate for a school-wide reform effort that does not just focus on special education. In other words, there must be a school-wide approach to inclusive education which utilizes a multi-tiered system of supports </a:t>
            </a:r>
            <a:r>
              <a:rPr lang="en-US" dirty="0" smtClean="0"/>
              <a:t>(MTSS) and </a:t>
            </a:r>
            <a:r>
              <a:rPr lang="en-US" baseline="0" dirty="0" smtClean="0"/>
              <a:t>services to provide academic and behavioral instruction to </a:t>
            </a:r>
            <a:r>
              <a:rPr lang="en-US" b="1" baseline="0" dirty="0" smtClean="0"/>
              <a:t>all </a:t>
            </a:r>
            <a:r>
              <a:rPr lang="en-US" baseline="0" dirty="0" smtClean="0"/>
              <a:t>students. These efforts require collaboration and shared responsibility among general and special educators. Aspects of MTSS will be discussed in further detail later in this module. </a:t>
            </a:r>
          </a:p>
          <a:p>
            <a:endParaRPr lang="en-US" baseline="0" dirty="0" smtClean="0"/>
          </a:p>
          <a:p>
            <a:r>
              <a:rPr lang="en-US" baseline="0" dirty="0" smtClean="0"/>
              <a:t>As previously noted, all students are valued members of chronologically </a:t>
            </a:r>
            <a:br>
              <a:rPr lang="en-US" baseline="0" dirty="0" smtClean="0"/>
            </a:br>
            <a:r>
              <a:rPr lang="en-US" baseline="0" dirty="0" smtClean="0"/>
              <a:t>age-appropriate general education classrooms. Students move with their peers to subsequent grades in school as indicated by their IEPs. Supports and services are provided to the student in natural contexts (i.e., within general education</a:t>
            </a:r>
            <a:r>
              <a:rPr lang="en-US" dirty="0" smtClean="0"/>
              <a:t> </a:t>
            </a:r>
            <a:r>
              <a:rPr lang="en-US" baseline="0" dirty="0" smtClean="0"/>
              <a:t>settings). Consequently, there is consideration of the full array of services to meet individual needs including supplementary aids and instructional services (e.g., for communication, mobility sensory) provided in the general education classroom/settings through a trans-disciplinary team approach.</a:t>
            </a:r>
          </a:p>
          <a:p>
            <a:endParaRPr lang="en-US" baseline="0" dirty="0" smtClean="0"/>
          </a:p>
          <a:p>
            <a:r>
              <a:rPr lang="en-US" baseline="0" dirty="0" smtClean="0"/>
              <a:t>No special classroom exists, except for integrated enrichment and supplemental instructional activities for all students, not just those with IEPs.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Finally, the type of disability or severity of disability does not prevent a student from being included. This is a zero-rejection approach. There are also no prerequisites for a student to be included. For example, students are not required to be achieving at or near the grade-level standard within the appropriate grade level curriculum to be included. All means all. </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8</a:t>
            </a:fld>
            <a:endParaRPr lang="en-US" dirty="0"/>
          </a:p>
        </p:txBody>
      </p:sp>
    </p:spTree>
    <p:extLst>
      <p:ext uri="{BB962C8B-B14F-4D97-AF65-F5344CB8AC3E}">
        <p14:creationId xmlns:p14="http://schemas.microsoft.com/office/powerpoint/2010/main" val="18936624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extent possible, it is ideal to develop curricular,</a:t>
            </a:r>
            <a:r>
              <a:rPr lang="en-US" baseline="0" dirty="0" smtClean="0"/>
              <a:t> instructional, and ecological adaptations in</a:t>
            </a:r>
            <a:r>
              <a:rPr lang="en-US" dirty="0" smtClean="0"/>
              <a:t> </a:t>
            </a:r>
            <a:r>
              <a:rPr lang="en-US" baseline="0" dirty="0" smtClean="0"/>
              <a:t>advance of the lesson. To plan for these adaptations, educators must be able to predict what teachers and classes will be doing ahead of time. Knowing the books, materials, and other expectations of the lesson will be critical. Further, knowing where instruction will occur (e.g., in a science lab,</a:t>
            </a:r>
            <a:r>
              <a:rPr lang="en-US" dirty="0" smtClean="0"/>
              <a:t> </a:t>
            </a:r>
            <a:r>
              <a:rPr lang="en-US" baseline="0" dirty="0" smtClean="0"/>
              <a:t>art classroom), along with the people who will be present, will enable inclusion facilitators to make any needed ecological adaptations.</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63</a:t>
            </a:fld>
            <a:endParaRPr lang="en-US" dirty="0"/>
          </a:p>
        </p:txBody>
      </p:sp>
    </p:spTree>
    <p:extLst>
      <p:ext uri="{BB962C8B-B14F-4D97-AF65-F5344CB8AC3E}">
        <p14:creationId xmlns:p14="http://schemas.microsoft.com/office/powerpoint/2010/main" val="1652523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 predictions about what will be taught</a:t>
            </a:r>
            <a:r>
              <a:rPr lang="en-US" baseline="0" dirty="0" smtClean="0"/>
              <a:t> is possible using some simple strategies. First, many schools require teachers to develop curricular maps at the beginning of the school year. An inclusion specialist can review these maps and get a general sense of what topics will be covered</a:t>
            </a:r>
            <a:r>
              <a:rPr lang="en-US" dirty="0" smtClean="0"/>
              <a:t> </a:t>
            </a:r>
            <a:r>
              <a:rPr lang="en-US" baseline="0" dirty="0" smtClean="0"/>
              <a:t>and what materials will be used.</a:t>
            </a:r>
            <a:r>
              <a:rPr lang="en-US" dirty="0" smtClean="0"/>
              <a:t> </a:t>
            </a:r>
            <a:r>
              <a:rPr lang="en-US" baseline="0" dirty="0" smtClean="0"/>
              <a:t>Second, inclusion specialists can follow</a:t>
            </a:r>
            <a:r>
              <a:rPr lang="en-US" dirty="0" smtClean="0"/>
              <a:t> </a:t>
            </a:r>
            <a:r>
              <a:rPr lang="en-US" baseline="0" dirty="0" smtClean="0"/>
              <a:t>up with individual teachers to inquire about what will be taught in the upcoming week or lesson unit. Last, it</a:t>
            </a:r>
            <a:r>
              <a:rPr lang="en-US" dirty="0" smtClean="0"/>
              <a:t> is</a:t>
            </a:r>
            <a:r>
              <a:rPr lang="en-US" baseline="0" dirty="0" smtClean="0"/>
              <a:t> helpful for inclusion specialists to have teacher editions of all text books, novels, and other materials.</a:t>
            </a:r>
            <a:r>
              <a:rPr lang="en-US" dirty="0" smtClean="0"/>
              <a:t> </a:t>
            </a:r>
            <a:r>
              <a:rPr lang="en-US" baseline="0" dirty="0" smtClean="0"/>
              <a:t>These are usually available in the school library</a:t>
            </a:r>
            <a:r>
              <a:rPr lang="en-US" dirty="0" smtClean="0"/>
              <a:t> </a:t>
            </a:r>
            <a:r>
              <a:rPr lang="en-US" baseline="0" dirty="0" smtClean="0"/>
              <a:t>or can be obtained by asking a building principal or grade-level team for them. </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64</a:t>
            </a:fld>
            <a:endParaRPr lang="en-US" dirty="0"/>
          </a:p>
        </p:txBody>
      </p:sp>
    </p:spTree>
    <p:extLst>
      <p:ext uri="{BB962C8B-B14F-4D97-AF65-F5344CB8AC3E}">
        <p14:creationId xmlns:p14="http://schemas.microsoft.com/office/powerpoint/2010/main" val="9143266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Despite this background preparation, the best laid plans</a:t>
            </a:r>
            <a:r>
              <a:rPr lang="en-US" baseline="0" dirty="0" smtClean="0"/>
              <a:t> of mice and men often go awry. Having a substitute teacher, an assembly, a student illness, or for pedagogical reasons, the pacing and sequence of instruction may be altered, making pre-made adaptations less than useful. Thus, making on-the-spot adaptations will be necessary.</a:t>
            </a:r>
            <a:r>
              <a:rPr lang="en-US" dirty="0" smtClean="0"/>
              <a:t> </a:t>
            </a:r>
            <a:r>
              <a:rPr lang="en-US" baseline="0" dirty="0" smtClean="0"/>
              <a:t>Inclusion specialists can best prepare for these situations by having a bag of tricks ready to make on-the-spot adaptations. Having </a:t>
            </a:r>
            <a:r>
              <a:rPr lang="en-US" dirty="0" smtClean="0"/>
              <a:t>items</a:t>
            </a:r>
            <a:r>
              <a:rPr lang="en-US" baseline="0" dirty="0" smtClean="0"/>
              <a:t> like white</a:t>
            </a:r>
            <a:r>
              <a:rPr lang="en-US" dirty="0" smtClean="0"/>
              <a:t> </a:t>
            </a:r>
            <a:r>
              <a:rPr lang="en-US" baseline="0" dirty="0" smtClean="0"/>
              <a:t>out, label makers, highlighters, and graphic organizers readily on hand are very useful for making on-the-spot adaptations to worksheets, lectures, and other assignments.</a:t>
            </a:r>
            <a:endParaRPr lang="en-US" dirty="0" smtClean="0"/>
          </a:p>
        </p:txBody>
      </p:sp>
      <p:sp>
        <p:nvSpPr>
          <p:cNvPr id="19149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9F7EC52-A045-4AA8-A48F-762442F77D11}" type="slidenum">
              <a:rPr lang="en-US" sz="1200"/>
              <a:pPr algn="r"/>
              <a:t>65</a:t>
            </a:fld>
            <a:endParaRPr lang="en-US" sz="12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making in-advance or</a:t>
            </a:r>
            <a:r>
              <a:rPr lang="en-US" baseline="0" dirty="0" smtClean="0"/>
              <a:t> on-the-spot adaptations can be instrumental in helping students gain access to the core general education curriculum. However, understanding how effective those adaptations are is critical. </a:t>
            </a:r>
          </a:p>
          <a:p>
            <a:endParaRPr lang="en-US" baseline="0" dirty="0" smtClean="0"/>
          </a:p>
          <a:p>
            <a:r>
              <a:rPr lang="en-US" dirty="0" smtClean="0"/>
              <a:t>Janney</a:t>
            </a:r>
            <a:r>
              <a:rPr lang="en-US" baseline="0" dirty="0" smtClean="0"/>
              <a:t> and Snell (2006a) and Kurth and Keegan (2014) have identified a few questions that can be useful in determining how effective an adaptation is. First, does the adaptation facilitate social and instructional participation? In other words, was the student better equipped to participate with peers and access the important pieces of instruction by using this adaptation? Second, was the adaptation only as special as necessary? It</a:t>
            </a:r>
            <a:r>
              <a:rPr lang="en-US" dirty="0" smtClean="0"/>
              <a:t> is</a:t>
            </a:r>
            <a:r>
              <a:rPr lang="en-US" baseline="0" dirty="0" smtClean="0"/>
              <a:t> rather easy to create adaptations that stigmatize and alienate students. It</a:t>
            </a:r>
            <a:r>
              <a:rPr lang="en-US" dirty="0" smtClean="0"/>
              <a:t> is </a:t>
            </a:r>
            <a:r>
              <a:rPr lang="en-US" baseline="0" dirty="0" smtClean="0"/>
              <a:t>important to create an adaptation that assists the student in participating using as many of the same materials, supports, and locations as other peers. Third, does the adaptation promote independence? All instruction will require some adult input and facilitation; however, the adaptation should allow the student to work as independently as possible, with peers, and not requiring extensive one-to-one prompting and support from adults. Fourth, does the adaptation build on strengths and preferences? Paula Kluth and Patrick Schwarz (2008) reminded us in their book</a:t>
            </a:r>
            <a:r>
              <a:rPr lang="en-US" dirty="0" smtClean="0"/>
              <a:t> </a:t>
            </a:r>
            <a:r>
              <a:rPr lang="en-US" i="1" baseline="0" dirty="0" smtClean="0"/>
              <a:t>Just Give Him the Whale </a:t>
            </a:r>
            <a:r>
              <a:rPr lang="en-US" baseline="0" dirty="0" smtClean="0"/>
              <a:t>that honoring student preferences facilitates learning. If a student learns best visually, providing visual supports is beneficial. If a student prefers to learn about dinosaurs, incorporating dinosaurs into reading, writing, math, and other activities can provide a useful hook for student learning.</a:t>
            </a:r>
            <a:r>
              <a:rPr lang="en-US" dirty="0" smtClean="0"/>
              <a:t> </a:t>
            </a:r>
            <a:r>
              <a:rPr lang="en-US" baseline="0" dirty="0" smtClean="0"/>
              <a:t>Fifth, is the adaptation age and culturally respectful? That is, it would be inappropriate to give an adaptation with cartoon characters on it to an older student.</a:t>
            </a:r>
            <a:r>
              <a:rPr lang="en-US" dirty="0" smtClean="0"/>
              <a:t> </a:t>
            </a:r>
            <a:r>
              <a:rPr lang="en-US" baseline="0" dirty="0" smtClean="0"/>
              <a:t>It</a:t>
            </a:r>
            <a:r>
              <a:rPr lang="en-US" dirty="0" smtClean="0"/>
              <a:t> is</a:t>
            </a:r>
            <a:r>
              <a:rPr lang="en-US" baseline="0" dirty="0" smtClean="0"/>
              <a:t> important to ask, “Would I feel comfortable giving this adaptation to a similar student without a disability?” If the answer to that question is “yes,” then it is more likely to pass this test. Last, collecting data and engaging in progress monitoring will be necessary to determine if the student made learning progress using the adaptation. It would be disrespectful to the student and her instructional time to continue using adaptations that are not effective. Taking progres</a:t>
            </a:r>
            <a:r>
              <a:rPr lang="en-US" dirty="0" smtClean="0"/>
              <a:t>s-</a:t>
            </a:r>
            <a:r>
              <a:rPr lang="en-US" baseline="0" dirty="0" smtClean="0"/>
              <a:t>monitoring data can help us avoid using adaptations that are not facilitating learning.</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66</a:t>
            </a:fld>
            <a:endParaRPr lang="en-US" dirty="0"/>
          </a:p>
        </p:txBody>
      </p:sp>
    </p:spTree>
    <p:extLst>
      <p:ext uri="{BB962C8B-B14F-4D97-AF65-F5344CB8AC3E}">
        <p14:creationId xmlns:p14="http://schemas.microsoft.com/office/powerpoint/2010/main" val="7740351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Teaming and providing adaptations are necessary first steps in delivering</a:t>
            </a:r>
            <a:r>
              <a:rPr lang="en-US" baseline="0" dirty="0" smtClean="0"/>
              <a:t> effective inclusive instruction. However, these are inadequate to provide truly inclusive instruction, particularly for teaching skills to students that require specialized instruction and are typically taught in self-contained special education classes. Embedded instruction is emerging as an EBP to deliver high-quality, specialized instruction, in inclusive settings.</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67</a:t>
            </a:fld>
            <a:endParaRPr lang="en-US" dirty="0"/>
          </a:p>
        </p:txBody>
      </p:sp>
    </p:spTree>
    <p:extLst>
      <p:ext uri="{BB962C8B-B14F-4D97-AF65-F5344CB8AC3E}">
        <p14:creationId xmlns:p14="http://schemas.microsoft.com/office/powerpoint/2010/main" val="11878529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begin the process</a:t>
            </a:r>
            <a:r>
              <a:rPr lang="en-US" baseline="0" dirty="0" smtClean="0"/>
              <a:t> of embedded instruction, and truly any special education, it</a:t>
            </a:r>
            <a:r>
              <a:rPr lang="en-US" dirty="0" smtClean="0"/>
              <a:t> is</a:t>
            </a:r>
            <a:r>
              <a:rPr lang="en-US" baseline="0" dirty="0" smtClean="0"/>
              <a:t> critical that the instructor knows how many trials a student requires to learn a skill.</a:t>
            </a:r>
            <a:r>
              <a:rPr lang="en-US" dirty="0" smtClean="0"/>
              <a:t> </a:t>
            </a:r>
            <a:r>
              <a:rPr lang="en-US" baseline="0" dirty="0" smtClean="0"/>
              <a:t>We want to be certain to provide students adequate opportunities to learn. Because students with significant </a:t>
            </a:r>
            <a:r>
              <a:rPr lang="en-US" dirty="0" smtClean="0"/>
              <a:t>i</a:t>
            </a:r>
            <a:r>
              <a:rPr lang="en-US" baseline="0" dirty="0" smtClean="0"/>
              <a:t>ntellectual disabilities require more support to learn skills than other students, this is particularly important. For example, if a student is learning to read the sight word </a:t>
            </a:r>
            <a:r>
              <a:rPr lang="en-US" i="1" baseline="0" dirty="0" smtClean="0"/>
              <a:t>the</a:t>
            </a:r>
            <a:r>
              <a:rPr lang="en-US" baseline="0" dirty="0" smtClean="0"/>
              <a:t>, we want to know approximately how many times we need to teach the word </a:t>
            </a:r>
            <a:r>
              <a:rPr lang="en-US" i="1" dirty="0" smtClean="0"/>
              <a:t>the</a:t>
            </a:r>
            <a:r>
              <a:rPr lang="en-US" baseline="0" dirty="0" smtClean="0"/>
              <a:t> before the student is likely to learn it. This may require 256 presentations; however, if we stopped our instruction after 200 trials, the student would not learn a skill </a:t>
            </a:r>
            <a:r>
              <a:rPr lang="en-US" dirty="0" smtClean="0"/>
              <a:t>he/she is</a:t>
            </a:r>
            <a:r>
              <a:rPr lang="en-US" baseline="0" dirty="0" smtClean="0"/>
              <a:t> capable of learning. How does one know how many learning trials a student will need? It depends on a number of factors, including the student’s learning rate, or current functioning level, and the structure of the activity.</a:t>
            </a:r>
          </a:p>
          <a:p>
            <a:endParaRPr lang="en-US" baseline="0" dirty="0" smtClean="0"/>
          </a:p>
          <a:p>
            <a:r>
              <a:rPr lang="en-US" baseline="0" dirty="0" smtClean="0"/>
              <a:t>The student’s functioning level tells us approximately the student’s learning rate. For example, if we graphed a student’s sight-word reading and found they were learning </a:t>
            </a:r>
            <a:r>
              <a:rPr lang="en-US" dirty="0" smtClean="0"/>
              <a:t>five </a:t>
            </a:r>
            <a:r>
              <a:rPr lang="en-US" baseline="0" dirty="0" smtClean="0"/>
              <a:t>words per month, </a:t>
            </a:r>
            <a:r>
              <a:rPr lang="en-US" dirty="0" smtClean="0"/>
              <a:t>his/her</a:t>
            </a:r>
            <a:r>
              <a:rPr lang="en-US" baseline="0" dirty="0" smtClean="0"/>
              <a:t> learning rate would be about one new word per week.</a:t>
            </a:r>
            <a:r>
              <a:rPr lang="en-US" dirty="0" smtClean="0"/>
              <a:t> </a:t>
            </a:r>
            <a:r>
              <a:rPr lang="en-US" baseline="0" dirty="0" smtClean="0"/>
              <a:t>We would want to further collect data to determine how many presentations of this word the student needed. Having an estimate of approximately how many times a student needed to see the sight word before it was learned would also be helpful.</a:t>
            </a:r>
            <a:r>
              <a:rPr lang="en-US" dirty="0" smtClean="0"/>
              <a:t> </a:t>
            </a:r>
            <a:r>
              <a:rPr lang="en-US" baseline="0" dirty="0" smtClean="0"/>
              <a:t>Factors such as attention, memory, and other cognitive processes will help us approximate a student’s current functioning level.</a:t>
            </a:r>
          </a:p>
          <a:p>
            <a:endParaRPr lang="en-US" dirty="0" smtClean="0"/>
          </a:p>
          <a:p>
            <a:r>
              <a:rPr lang="en-US" dirty="0" smtClean="0"/>
              <a:t>The overall</a:t>
            </a:r>
            <a:r>
              <a:rPr lang="en-US" baseline="0" dirty="0" smtClean="0"/>
              <a:t> complexity of the skill to be learned can also help us determine how many trials a student is likely to need. A number of factors contribute to task complexity, including the type of thinking required (e.g., higher order reasoning,</a:t>
            </a:r>
            <a:r>
              <a:rPr lang="en-US" dirty="0" smtClean="0"/>
              <a:t> </a:t>
            </a:r>
            <a:r>
              <a:rPr lang="en-US" baseline="0" dirty="0" smtClean="0"/>
              <a:t>abstract concepts); the demands for memory and attention to complete the task; and the underlying skills required to complete the learning task (such as fine motor skills, social skills, and behavior regulation skills). Generally speaking, more complex skills will require more learning trials to reach mastery.</a:t>
            </a:r>
            <a:endParaRPr lang="en-US" dirty="0" smtClean="0"/>
          </a:p>
          <a:p>
            <a:endParaRPr lang="en-US" baseline="0" dirty="0" smtClean="0"/>
          </a:p>
          <a:p>
            <a:r>
              <a:rPr lang="en-US" baseline="0" dirty="0" smtClean="0"/>
              <a:t>Last, the structure of the activities and routines will help determine how many teaching trials a student will need. Activities and routines that have more structure, such as checklists or visual reminders, will often be learned more rapidly than skills for which there is little context or for abstract reasoning skills.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general, viewing previous data to learn about the student’s learning history in previous, similar situations, will be key.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68</a:t>
            </a:fld>
            <a:endParaRPr lang="en-US" dirty="0"/>
          </a:p>
        </p:txBody>
      </p:sp>
    </p:spTree>
    <p:extLst>
      <p:ext uri="{BB962C8B-B14F-4D97-AF65-F5344CB8AC3E}">
        <p14:creationId xmlns:p14="http://schemas.microsoft.com/office/powerpoint/2010/main" val="19685504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designing instruction, then, we aim to provide students with enough instructional trials so the student can learn the skill. Typically, special educators use massed trials to deliver this instruction. Let’s imagine that we have a student who needs 150 trials to learn a skill. In this case, let’s say the skill he needs to learn is how to tie his shoes. As depicted in the slide, the team can provide 15 trials of shoe</a:t>
            </a:r>
            <a:r>
              <a:rPr lang="en-US" dirty="0" smtClean="0"/>
              <a:t> </a:t>
            </a:r>
            <a:r>
              <a:rPr lang="en-US" baseline="0" dirty="0" smtClean="0"/>
              <a:t>tying between 1:00 and 2:00 in the afternoon. If we do this every day for 2 weeks (15x5x2), we</a:t>
            </a:r>
            <a:r>
              <a:rPr lang="en-US" dirty="0" smtClean="0"/>
              <a:t> will </a:t>
            </a:r>
            <a:r>
              <a:rPr lang="en-US" baseline="0" dirty="0" smtClean="0"/>
              <a:t>have provided the needed 150 trials. </a:t>
            </a:r>
          </a:p>
          <a:p>
            <a:endParaRPr lang="en-US" baseline="0" dirty="0" smtClean="0"/>
          </a:p>
          <a:p>
            <a:r>
              <a:rPr lang="en-US" baseline="0" dirty="0" smtClean="0"/>
              <a:t>Instructor note: Consider playing one or both video examples of discrete trial teaching, which illustrate massed trials. (2:05 minutes; URL http://www.teachertube.com/video/discrete-trial-training-210480)</a:t>
            </a:r>
          </a:p>
          <a:p>
            <a:endParaRPr lang="en-US" baseline="0" dirty="0" smtClean="0"/>
          </a:p>
          <a:p>
            <a:r>
              <a:rPr lang="en-US" dirty="0" smtClean="0"/>
              <a:t>The advantages of massed</a:t>
            </a:r>
            <a:r>
              <a:rPr lang="en-US" baseline="0" dirty="0" smtClean="0"/>
              <a:t> trials is that we can use this technique to provide adequate opportunity for students to learn skills and provide direct instruction in teaching the skill.</a:t>
            </a:r>
          </a:p>
          <a:p>
            <a:endParaRPr lang="en-US" baseline="0" dirty="0" smtClean="0"/>
          </a:p>
          <a:p>
            <a:r>
              <a:rPr lang="en-US" baseline="0" dirty="0" smtClean="0"/>
              <a:t>The disadvantage of massed trials is that the skills taught in these situations rarely generalize to other settings</a:t>
            </a:r>
            <a:r>
              <a:rPr lang="en-US" dirty="0" smtClean="0"/>
              <a:t> </a:t>
            </a:r>
            <a:r>
              <a:rPr lang="en-US" baseline="0" dirty="0" smtClean="0"/>
              <a:t>because they are context</a:t>
            </a:r>
            <a:r>
              <a:rPr lang="en-US" dirty="0" smtClean="0"/>
              <a:t> </a:t>
            </a:r>
            <a:r>
              <a:rPr lang="en-US" baseline="0" dirty="0" smtClean="0"/>
              <a:t>free. Instead, students learn to perform a skill in a rote manner</a:t>
            </a:r>
            <a:r>
              <a:rPr lang="en-US" dirty="0" smtClean="0"/>
              <a:t> </a:t>
            </a:r>
            <a:r>
              <a:rPr lang="en-US" baseline="0" dirty="0" smtClean="0"/>
              <a:t>but do</a:t>
            </a:r>
            <a:r>
              <a:rPr lang="en-US" dirty="0" smtClean="0"/>
              <a:t> not</a:t>
            </a:r>
            <a:r>
              <a:rPr lang="en-US" baseline="0" dirty="0" smtClean="0"/>
              <a:t> know how to </a:t>
            </a:r>
            <a:r>
              <a:rPr lang="en-US" dirty="0" smtClean="0"/>
              <a:t>authentically or spontaneously use </a:t>
            </a:r>
            <a:r>
              <a:rPr lang="en-US" baseline="0" dirty="0" smtClean="0"/>
              <a:t>the skill when it</a:t>
            </a:r>
            <a:r>
              <a:rPr lang="en-US" dirty="0" smtClean="0"/>
              <a:t> is</a:t>
            </a:r>
            <a:r>
              <a:rPr lang="en-US" baseline="0" dirty="0" smtClean="0"/>
              <a:t> needed. Another major disadvantage is that massed-session trials are context</a:t>
            </a:r>
            <a:r>
              <a:rPr lang="en-US" dirty="0" smtClean="0"/>
              <a:t> </a:t>
            </a:r>
            <a:r>
              <a:rPr lang="en-US" baseline="0" dirty="0" smtClean="0"/>
              <a:t>free and, thus, are often not intrinsically rewarding to perform. This makes students likely to become prompt dependent and dependent on artificial reinforcement</a:t>
            </a:r>
            <a:r>
              <a:rPr lang="en-US" dirty="0" smtClean="0"/>
              <a:t> </a:t>
            </a:r>
            <a:r>
              <a:rPr lang="en-US" baseline="0" dirty="0" smtClean="0"/>
              <a:t>but can also lead to boredom, frustration, and even behavior problems. Last, massed trials are usually completed in segregated settings, as you saw in the video. This is not only a problem with creating segregation, but it is also unlikely to be the authentic space where the skill will be needed. To illustrate, imagine teaching a child to tie and untie </a:t>
            </a:r>
            <a:r>
              <a:rPr lang="en-US" dirty="0" smtClean="0"/>
              <a:t>his/her</a:t>
            </a:r>
            <a:r>
              <a:rPr lang="en-US" baseline="0" dirty="0" smtClean="0"/>
              <a:t> shoes 15 times in an hour, every day, for </a:t>
            </a:r>
            <a:r>
              <a:rPr lang="en-US" dirty="0" smtClean="0"/>
              <a:t>2 </a:t>
            </a:r>
            <a:r>
              <a:rPr lang="en-US" baseline="0" dirty="0" smtClean="0"/>
              <a:t>weeks. Common sense tells us that</a:t>
            </a:r>
            <a:r>
              <a:rPr lang="en-US" dirty="0" smtClean="0"/>
              <a:t> this is</a:t>
            </a:r>
            <a:r>
              <a:rPr lang="en-US" baseline="0" dirty="0" smtClean="0"/>
              <a:t> just not a very logical approach.</a:t>
            </a:r>
            <a:endParaRPr lang="en-US"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69</a:t>
            </a:fld>
            <a:endParaRPr lang="en-US" dirty="0"/>
          </a:p>
        </p:txBody>
      </p:sp>
    </p:spTree>
    <p:extLst>
      <p:ext uri="{BB962C8B-B14F-4D97-AF65-F5344CB8AC3E}">
        <p14:creationId xmlns:p14="http://schemas.microsoft.com/office/powerpoint/2010/main" val="448954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contrast to massed trials, embedded instruction distributes</a:t>
            </a:r>
            <a:r>
              <a:rPr lang="en-US" baseline="0" dirty="0" smtClean="0"/>
              <a:t> those learning trials across a day. This is one of the two key characteristics of embedded instruction. The 15 instructional trials were taught in </a:t>
            </a:r>
            <a:r>
              <a:rPr lang="en-US" dirty="0" smtClean="0"/>
              <a:t>1</a:t>
            </a:r>
            <a:r>
              <a:rPr lang="en-US" baseline="0" dirty="0" smtClean="0"/>
              <a:t> hour with massed trials but are taught across the school day, once or twice per hour. The advantages to distributed trials are promotion of skill generalization, maintenance, acquisition, and decreased student frustration.</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70</a:t>
            </a:fld>
            <a:endParaRPr lang="en-US" dirty="0"/>
          </a:p>
        </p:txBody>
      </p:sp>
    </p:spTree>
    <p:extLst>
      <p:ext uri="{BB962C8B-B14F-4D97-AF65-F5344CB8AC3E}">
        <p14:creationId xmlns:p14="http://schemas.microsoft.com/office/powerpoint/2010/main" val="35017190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Embedded</a:t>
            </a:r>
            <a:r>
              <a:rPr lang="en-US" baseline="0" dirty="0" smtClean="0"/>
              <a:t> instruction using distributed trials can be used to teach specific and general IEP goals. Each of the goals listed here can be distributed across a school day; some of the more general goals (e.g.,</a:t>
            </a:r>
            <a:r>
              <a:rPr lang="en-US" dirty="0" smtClean="0"/>
              <a:t> correctly write name, </a:t>
            </a:r>
            <a:r>
              <a:rPr lang="en-US" baseline="0" dirty="0" smtClean="0"/>
              <a:t>respond to name when called) are readily embedded in a typical school day. There are plenty of natural opportunities in a general education setting to address these goals.</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71</a:t>
            </a:fld>
            <a:endParaRPr lang="en-US" dirty="0"/>
          </a:p>
        </p:txBody>
      </p:sp>
    </p:spTree>
    <p:extLst>
      <p:ext uri="{BB962C8B-B14F-4D97-AF65-F5344CB8AC3E}">
        <p14:creationId xmlns:p14="http://schemas.microsoft.com/office/powerpoint/2010/main" val="823767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 opportunities are just like they sound; they are naturally</a:t>
            </a:r>
            <a:r>
              <a:rPr lang="en-US" baseline="0" dirty="0" smtClean="0"/>
              <a:t> occurring times when a skill could be practice. The natural time to teach math skills is during math class. The natural time to work on social communication goals is during lunch or recess. In other words, schools are already created with times set aside for specific types of instruction and activities.</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72</a:t>
            </a:fld>
            <a:endParaRPr lang="en-US" dirty="0"/>
          </a:p>
        </p:txBody>
      </p:sp>
    </p:spTree>
    <p:extLst>
      <p:ext uri="{BB962C8B-B14F-4D97-AF65-F5344CB8AC3E}">
        <p14:creationId xmlns:p14="http://schemas.microsoft.com/office/powerpoint/2010/main" val="1185927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quote is from the court decision for the court case Oberti v. Board</a:t>
            </a:r>
            <a:r>
              <a:rPr lang="en-US" baseline="0" dirty="0" smtClean="0"/>
              <a:t> of Education of Borough of Clementon School District, 1993. In this decision, the Third Circuit Appellate Court ruled that the school district had violated Rafael Oberti’s right to continue in the general education classroom as the least-restrictive environment by determining that he be placed in a segregated special education classroom. </a:t>
            </a:r>
          </a:p>
          <a:p>
            <a:endParaRPr lang="en-US" baseline="0" dirty="0" smtClean="0"/>
          </a:p>
          <a:p>
            <a:r>
              <a:rPr lang="en-US" baseline="0" dirty="0" smtClean="0"/>
              <a:t>The decision states:</a:t>
            </a:r>
          </a:p>
          <a:p>
            <a:r>
              <a:rPr lang="en-US" sz="1200" kern="1200" dirty="0" smtClean="0">
                <a:solidFill>
                  <a:schemeClr val="tx1"/>
                </a:solidFill>
                <a:latin typeface="+mn-lt"/>
                <a:ea typeface="+mn-ea"/>
                <a:cs typeface="+mn-cs"/>
              </a:rPr>
              <a:t>“We construe IDEA's mainstreaming requirement to prohibit a school from placing a child with disabilities outside of a regular classroom if educating the child in the regular classroom, with supplementary aids and support services, can be achieved satisfactorily. In addition, if placement outside of a regular classroom is necessary for the child to receive educational benefit, the school may still be violating IDEA if it has not made sufficient efforts to include the child in school programs with nondisabled children whenever possible. We also hold that the school bears the burden of proving compliance with the mainstreaming requirement of IDEA, regardless of which party brought the claim under IDEA before the district court . . . . We emphasize that the Act does </a:t>
            </a:r>
            <a:r>
              <a:rPr lang="en-US" sz="1200" i="1" kern="1200" dirty="0" smtClean="0">
                <a:solidFill>
                  <a:schemeClr val="tx1"/>
                </a:solidFill>
                <a:latin typeface="+mn-lt"/>
                <a:ea typeface="+mn-ea"/>
                <a:cs typeface="+mn-cs"/>
              </a:rPr>
              <a:t>not </a:t>
            </a:r>
            <a:r>
              <a:rPr lang="en-US" sz="1200" i="0" kern="1200" dirty="0" smtClean="0">
                <a:solidFill>
                  <a:schemeClr val="tx1"/>
                </a:solidFill>
                <a:latin typeface="+mn-lt"/>
                <a:ea typeface="+mn-ea"/>
                <a:cs typeface="+mn-cs"/>
              </a:rPr>
              <a:t>require states to offer </a:t>
            </a:r>
            <a:r>
              <a:rPr lang="en-US" sz="1200" i="1" kern="1200" dirty="0" smtClean="0">
                <a:solidFill>
                  <a:schemeClr val="tx1"/>
                </a:solidFill>
                <a:latin typeface="+mn-lt"/>
                <a:ea typeface="+mn-ea"/>
                <a:cs typeface="+mn-cs"/>
              </a:rPr>
              <a:t>the same </a:t>
            </a:r>
            <a:r>
              <a:rPr lang="en-US" sz="1200" i="0" kern="1200" dirty="0" smtClean="0">
                <a:solidFill>
                  <a:schemeClr val="tx1"/>
                </a:solidFill>
                <a:latin typeface="+mn-lt"/>
                <a:ea typeface="+mn-ea"/>
                <a:cs typeface="+mn-cs"/>
              </a:rPr>
              <a:t>educational experience to a child with disabilities </a:t>
            </a:r>
            <a:r>
              <a:rPr lang="en-US" dirty="0" smtClean="0"/>
              <a:t>. . . . </a:t>
            </a:r>
            <a:r>
              <a:rPr lang="en-US" sz="1200" i="0" kern="1200" dirty="0" smtClean="0">
                <a:solidFill>
                  <a:schemeClr val="tx1"/>
                </a:solidFill>
                <a:latin typeface="+mn-lt"/>
                <a:ea typeface="+mn-ea"/>
                <a:cs typeface="+mn-cs"/>
              </a:rPr>
              <a:t>To the contrary, states must address the unique needs of a disabled child, recognizing that the child may benefit differently from education in the regular classroom that other students</a:t>
            </a:r>
            <a:r>
              <a:rPr lang="en-US" dirty="0" smtClean="0"/>
              <a:t> . . . . </a:t>
            </a:r>
            <a:r>
              <a:rPr lang="en-US" sz="1200" i="0" kern="1200" dirty="0" smtClean="0">
                <a:solidFill>
                  <a:schemeClr val="tx1"/>
                </a:solidFill>
                <a:latin typeface="+mn-lt"/>
                <a:ea typeface="+mn-ea"/>
                <a:cs typeface="+mn-cs"/>
              </a:rPr>
              <a:t>Inclusion is a right, not a privilege for a select few.”</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22108483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this example. We have a third-grade math</a:t>
            </a:r>
            <a:r>
              <a:rPr lang="en-US" baseline="0" dirty="0" smtClean="0"/>
              <a:t> class learning to graph.</a:t>
            </a:r>
            <a:r>
              <a:rPr lang="en-US" dirty="0" smtClean="0"/>
              <a:t> </a:t>
            </a:r>
            <a:r>
              <a:rPr lang="en-US" baseline="0" dirty="0" smtClean="0"/>
              <a:t>Students are naming their favorite ice cream flavors, tallying, and graphing them. A student with intellectual disability in the class has an IEP goal to count to 10 with one-to-one correspondence. How can the student work on this goal in this natural setting?</a:t>
            </a:r>
          </a:p>
          <a:p>
            <a:endParaRPr lang="en-US" baseline="0" dirty="0" smtClean="0"/>
          </a:p>
          <a:p>
            <a:pPr marL="228600" indent="-228600">
              <a:buAutoNum type="arabicParenR"/>
            </a:pPr>
            <a:r>
              <a:rPr lang="en-US" baseline="0" dirty="0" smtClean="0"/>
              <a:t>Count how many students have their hands raised for each flavor.</a:t>
            </a:r>
          </a:p>
          <a:p>
            <a:pPr marL="228600" indent="-228600">
              <a:buAutoNum type="arabicParenR"/>
            </a:pPr>
            <a:r>
              <a:rPr lang="en-US" baseline="0" dirty="0" smtClean="0"/>
              <a:t>Count number of flavors.</a:t>
            </a:r>
          </a:p>
          <a:p>
            <a:pPr marL="228600" indent="-228600">
              <a:buAutoNum type="arabicParenR"/>
            </a:pPr>
            <a:r>
              <a:rPr lang="en-US" baseline="0" dirty="0" smtClean="0"/>
              <a:t>Count number of tally marks.</a:t>
            </a:r>
          </a:p>
          <a:p>
            <a:pPr marL="228600" indent="-228600">
              <a:buAutoNum type="arabicParenR"/>
            </a:pPr>
            <a:r>
              <a:rPr lang="en-US" baseline="0" dirty="0" smtClean="0"/>
              <a:t>Count lines on graph paper.</a:t>
            </a:r>
          </a:p>
          <a:p>
            <a:pPr marL="228600" indent="-228600">
              <a:buAutoNum type="arabicParenR"/>
            </a:pPr>
            <a:endParaRPr lang="en-US" baseline="0" dirty="0" smtClean="0"/>
          </a:p>
          <a:p>
            <a:pPr marL="0" indent="0">
              <a:buNone/>
            </a:pPr>
            <a:r>
              <a:rPr lang="en-US" baseline="0" dirty="0" smtClean="0"/>
              <a:t>As illustrated in this example, this simple and fun activity provides a great natural opportunity to work on an IEP goal, even an IEP goal that, as in this case, is below-grad-level standard. In other words, we can assume that the other </a:t>
            </a:r>
            <a:r>
              <a:rPr lang="en-US" dirty="0" smtClean="0"/>
              <a:t>third-</a:t>
            </a:r>
            <a:r>
              <a:rPr lang="en-US" baseline="0" dirty="0" smtClean="0"/>
              <a:t>graders have mastered counting to 10, and this student with intellectual disability can still practice the skill of counting as a fully participating member of this general education class.</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73</a:t>
            </a:fld>
            <a:endParaRPr lang="en-US" dirty="0"/>
          </a:p>
        </p:txBody>
      </p:sp>
    </p:spTree>
    <p:extLst>
      <p:ext uri="{BB962C8B-B14F-4D97-AF65-F5344CB8AC3E}">
        <p14:creationId xmlns:p14="http://schemas.microsoft.com/office/powerpoint/2010/main" val="29207018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IEP goal matrix is a useful tool for identifying natural opportunities. As you can see, the team wrote the student’s schedule in the left hand column. This includes bathroom, math, science</a:t>
            </a:r>
            <a:r>
              <a:rPr lang="en-US" baseline="0" dirty="0" smtClean="0"/>
              <a:t> and so on. Next, the team wrote the student’s IEP goals across the top row of the matrix. The team then simply placed an “x” whenever the IEP goal could naturally be worked on. </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74</a:t>
            </a:fld>
            <a:endParaRPr lang="en-US" dirty="0"/>
          </a:p>
        </p:txBody>
      </p:sp>
    </p:spTree>
    <p:extLst>
      <p:ext uri="{BB962C8B-B14F-4D97-AF65-F5344CB8AC3E}">
        <p14:creationId xmlns:p14="http://schemas.microsoft.com/office/powerpoint/2010/main" val="3993068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a:t>
            </a:r>
            <a:r>
              <a:rPr lang="en-US" baseline="0" dirty="0" smtClean="0"/>
              <a:t> to meaningfully include students and provide embedded instruction, we need to identify, distribute, and teach adequate instructional trials during a typical school day using natural opportunities and also embedded opportunities. This brings us to the second key feature of embedded instruction: The trials should be distributed across natural and embedded opportunities. We</a:t>
            </a:r>
            <a:r>
              <a:rPr lang="en-US" dirty="0" smtClean="0"/>
              <a:t> have</a:t>
            </a:r>
            <a:r>
              <a:rPr lang="en-US" baseline="0" dirty="0" smtClean="0"/>
              <a:t> already defined natural opportunities; next, we</a:t>
            </a:r>
            <a:r>
              <a:rPr lang="en-US" dirty="0" smtClean="0"/>
              <a:t> will</a:t>
            </a:r>
            <a:r>
              <a:rPr lang="en-US" baseline="0" dirty="0" smtClean="0"/>
              <a:t> define embedded opportunities. </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75</a:t>
            </a:fld>
            <a:endParaRPr lang="en-US" dirty="0"/>
          </a:p>
        </p:txBody>
      </p:sp>
    </p:spTree>
    <p:extLst>
      <p:ext uri="{BB962C8B-B14F-4D97-AF65-F5344CB8AC3E}">
        <p14:creationId xmlns:p14="http://schemas.microsoft.com/office/powerpoint/2010/main" val="23531738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Embedded opportunities are those opportunities that we must create. In other words, sometimes a student will need more teaching</a:t>
            </a:r>
            <a:r>
              <a:rPr lang="en-US" baseline="0" dirty="0" smtClean="0"/>
              <a:t> trials than are naturally available during a school day. These could include opportunities to learn skills that are not typically taught to other same-grade peers or when a student needs more opportunities to learn than are naturally available due to the student’s learning rate, the complexity of the skill, or the structure of the environment. </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76</a:t>
            </a:fld>
            <a:endParaRPr lang="en-US" dirty="0"/>
          </a:p>
        </p:txBody>
      </p:sp>
    </p:spTree>
    <p:extLst>
      <p:ext uri="{BB962C8B-B14F-4D97-AF65-F5344CB8AC3E}">
        <p14:creationId xmlns:p14="http://schemas.microsoft.com/office/powerpoint/2010/main" val="18192392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of how embedded instruction is used in a secondary setting</a:t>
            </a:r>
            <a:r>
              <a:rPr lang="en-US" dirty="0" smtClean="0"/>
              <a:t> </a:t>
            </a:r>
            <a:r>
              <a:rPr lang="en-US" baseline="0" dirty="0" smtClean="0"/>
              <a:t>for Wesley, who has autism and is learning to communicate using a voice output device. This example occurs in biology. Wesley enters the biology classroom and takes out his materials, including his communication device, books, and notebooks. Other students are also entering the classroom, chatting to one another, and getting their own materials out and ready. After Wesley has entered the class and has his materials ready, a peer tutor walks up to Wesley, greets him, and does a 30-second instruction trial. The instruction could be on any topic—finding keys on the communication device, identifying sight words, calculating a math problem, responding to a greeting, or any other IEP goal. After the instructional trial, the peer tutor records on a simple data collection sheet the data for that instructional trial. For example, the peer might mark a “+” if Wesley was correct</a:t>
            </a:r>
            <a:r>
              <a:rPr lang="en-US" dirty="0" smtClean="0"/>
              <a:t> </a:t>
            </a:r>
            <a:r>
              <a:rPr lang="en-US" baseline="0" dirty="0" smtClean="0"/>
              <a:t>or a “-” if Wesley was incorrect. Class begins, the teacher provides instruction, and Wesley uses adapted materials to participate in the lecture and class activities. About 25 minutes into class, the whole class transitions to a lab activity. During this transition point, the peer tutor repeats a brief instructional trial with Wesley</a:t>
            </a:r>
            <a:r>
              <a:rPr lang="en-US" dirty="0" smtClean="0"/>
              <a:t> </a:t>
            </a:r>
            <a:r>
              <a:rPr lang="en-US" baseline="0" dirty="0" smtClean="0"/>
              <a:t>on the same or different IEP goal as before. Following this, the peer tutor once again tracks data, and Wesley joins his lab group and completes the lab activity with needed adaptations.</a:t>
            </a:r>
          </a:p>
          <a:p>
            <a:endParaRPr lang="en-US" baseline="0" dirty="0" smtClean="0"/>
          </a:p>
          <a:p>
            <a:r>
              <a:rPr lang="en-US" baseline="0" dirty="0" smtClean="0"/>
              <a:t>As illustrated in this example, Wesley was fully included in his class activities through the use of adaptations, and extra instructional trials for needed skills were embedded seamlessly into this routine, maximizing instructional time and providing Wesley with necessary special instruction.</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77</a:t>
            </a:fld>
            <a:endParaRPr lang="en-US" dirty="0"/>
          </a:p>
        </p:txBody>
      </p:sp>
    </p:spTree>
    <p:extLst>
      <p:ext uri="{BB962C8B-B14F-4D97-AF65-F5344CB8AC3E}">
        <p14:creationId xmlns:p14="http://schemas.microsoft.com/office/powerpoint/2010/main" val="38057769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another example, a student who is learning to identify coins by name and value in high school is unlikely to have many other high school peers who are also learning about money. We would like to distribute instruction of identifying money in natural opportunities. What are some natural opportunities to use money in high school (e.g., cafeteria, vending machines). We may chart this out on our IEP matrix</a:t>
            </a:r>
            <a:r>
              <a:rPr lang="en-US" dirty="0" smtClean="0"/>
              <a:t> </a:t>
            </a:r>
            <a:r>
              <a:rPr lang="en-US" baseline="0" dirty="0" smtClean="0"/>
              <a:t>and realize that there are not enough trials present in a typical school day, particularly if a student’s learning rate tells us we need a lot of trials. </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78</a:t>
            </a:fld>
            <a:endParaRPr lang="en-US" dirty="0"/>
          </a:p>
        </p:txBody>
      </p:sp>
    </p:spTree>
    <p:extLst>
      <p:ext uri="{BB962C8B-B14F-4D97-AF65-F5344CB8AC3E}">
        <p14:creationId xmlns:p14="http://schemas.microsoft.com/office/powerpoint/2010/main" val="19902848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may</a:t>
            </a:r>
            <a:r>
              <a:rPr lang="en-US" dirty="0" smtClean="0"/>
              <a:t> </a:t>
            </a:r>
            <a:r>
              <a:rPr lang="en-US" baseline="0" dirty="0" smtClean="0"/>
              <a:t>embed an opportunity to practice identifying money by embedding opportunities throughout the day. A peer, paraeducator, general</a:t>
            </a:r>
            <a:r>
              <a:rPr lang="en-US" dirty="0" smtClean="0"/>
              <a:t> or special</a:t>
            </a:r>
            <a:r>
              <a:rPr lang="en-US" baseline="0" dirty="0" smtClean="0"/>
              <a:t> teacher could present instructional trials of identifying coins while the student is in line to enter a classroom, while the teacher is taking attendance, while students are passing out papers, and during many other opportunities.</a:t>
            </a:r>
            <a:endParaRPr lang="en-US" dirty="0" smtClean="0"/>
          </a:p>
          <a:p>
            <a:endParaRPr lang="en-US" dirty="0" smtClean="0"/>
          </a:p>
          <a:p>
            <a:r>
              <a:rPr lang="en-US" dirty="0" smtClean="0"/>
              <a:t>What may be some considerations for embedding instruction? </a:t>
            </a:r>
            <a:r>
              <a:rPr lang="en-US" baseline="0" dirty="0" smtClean="0"/>
              <a:t>Certainly, you</a:t>
            </a:r>
            <a:r>
              <a:rPr lang="en-US" dirty="0" smtClean="0"/>
              <a:t> will</a:t>
            </a:r>
            <a:r>
              <a:rPr lang="en-US" baseline="0" dirty="0" smtClean="0"/>
              <a:t> want to make sure to provide embedded (and natural) instruction in a non-stigmatizing, age-respectful manner.</a:t>
            </a:r>
            <a:r>
              <a:rPr lang="en-US" dirty="0" smtClean="0"/>
              <a:t> </a:t>
            </a:r>
            <a:r>
              <a:rPr lang="en-US" baseline="0" dirty="0" smtClean="0"/>
              <a:t>You</a:t>
            </a:r>
            <a:r>
              <a:rPr lang="en-US" dirty="0" smtClean="0"/>
              <a:t> will</a:t>
            </a:r>
            <a:r>
              <a:rPr lang="en-US" baseline="0" dirty="0" smtClean="0"/>
              <a:t> want to keep the instructional trial brief (usually </a:t>
            </a:r>
            <a:r>
              <a:rPr lang="en-US" dirty="0" smtClean="0"/>
              <a:t>less than</a:t>
            </a:r>
            <a:r>
              <a:rPr lang="en-US" baseline="0" dirty="0" smtClean="0"/>
              <a:t> </a:t>
            </a:r>
            <a:r>
              <a:rPr lang="en-US" dirty="0" smtClean="0"/>
              <a:t>1 </a:t>
            </a:r>
            <a:r>
              <a:rPr lang="en-US" baseline="0" dirty="0" smtClean="0"/>
              <a:t>minute). This way, the student is less likely to interfere with his learning or the learning of others.</a:t>
            </a:r>
          </a:p>
          <a:p>
            <a:endParaRPr lang="en-US" baseline="0" dirty="0" smtClean="0"/>
          </a:p>
          <a:p>
            <a:r>
              <a:rPr lang="en-US" i="1" baseline="0" dirty="0" smtClean="0"/>
              <a:t>Open up discussion to participants for other considerations</a:t>
            </a:r>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79</a:t>
            </a:fld>
            <a:endParaRPr lang="en-US" dirty="0"/>
          </a:p>
        </p:txBody>
      </p:sp>
    </p:spTree>
    <p:extLst>
      <p:ext uri="{BB962C8B-B14F-4D97-AF65-F5344CB8AC3E}">
        <p14:creationId xmlns:p14="http://schemas.microsoft.com/office/powerpoint/2010/main" val="34263802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fr-FR" dirty="0" smtClean="0"/>
              <a:t>’s</a:t>
            </a:r>
            <a:r>
              <a:rPr lang="fr-FR" baseline="0" dirty="0" smtClean="0"/>
              <a:t> look at another example of embedded instruction, this time for Anthony, a fift</a:t>
            </a:r>
            <a:r>
              <a:rPr lang="fr-FR" dirty="0" smtClean="0"/>
              <a:t>h-</a:t>
            </a:r>
            <a:r>
              <a:rPr lang="fr-FR" baseline="0" dirty="0" smtClean="0"/>
              <a:t>grader who has Down syndrome.</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80</a:t>
            </a:fld>
            <a:endParaRPr lang="en-US" dirty="0"/>
          </a:p>
        </p:txBody>
      </p:sp>
    </p:spTree>
    <p:extLst>
      <p:ext uri="{BB962C8B-B14F-4D97-AF65-F5344CB8AC3E}">
        <p14:creationId xmlns:p14="http://schemas.microsoft.com/office/powerpoint/2010/main" val="28462245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 of Anthony’s typical school day. On the far left column, you see his typical daily sequence of class</a:t>
            </a:r>
            <a:r>
              <a:rPr lang="en-US" baseline="0" dirty="0" smtClean="0"/>
              <a:t> activities. The middle column identifies the natural opportunities to work on sight-word reading skills from a list of high-priority sight words. Finally, the column on the far right identifies other natural opportunities during these activities to work on sight-word reading.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Kurth &amp; Gross, 2014</a:t>
            </a:r>
            <a:r>
              <a:rPr lang="en-US" i="1" dirty="0" smtClean="0"/>
              <a:t>. The Inclusion Toolbox</a:t>
            </a:r>
            <a:r>
              <a:rPr lang="en-US" dirty="0" smtClean="0"/>
              <a:t>. Thousand Oaks, CA: Corwin Press.</a:t>
            </a:r>
          </a:p>
          <a:p>
            <a:endParaRPr lang="en-US" baseline="0" dirty="0" smtClean="0"/>
          </a:p>
        </p:txBody>
      </p:sp>
      <p:sp>
        <p:nvSpPr>
          <p:cNvPr id="4" name="Slide Number Placeholder 3"/>
          <p:cNvSpPr>
            <a:spLocks noGrp="1"/>
          </p:cNvSpPr>
          <p:nvPr>
            <p:ph type="sldNum" sz="quarter" idx="10"/>
          </p:nvPr>
        </p:nvSpPr>
        <p:spPr/>
        <p:txBody>
          <a:bodyPr/>
          <a:lstStyle/>
          <a:p>
            <a:fld id="{01D0E5CD-3222-D440-890B-594A8871F768}" type="slidenum">
              <a:rPr lang="en-US" smtClean="0"/>
              <a:t>81</a:t>
            </a:fld>
            <a:endParaRPr lang="en-US" dirty="0"/>
          </a:p>
        </p:txBody>
      </p:sp>
    </p:spTree>
    <p:extLst>
      <p:ext uri="{BB962C8B-B14F-4D97-AF65-F5344CB8AC3E}">
        <p14:creationId xmlns:p14="http://schemas.microsoft.com/office/powerpoint/2010/main" val="3991850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rest of Anthony’s schedule with natural </a:t>
            </a:r>
            <a:r>
              <a:rPr lang="en-US" baseline="0" dirty="0" smtClean="0"/>
              <a:t>and embedded opportunities to work on sight-word reading. These sight words could be printed on small notecards, and a peer, paraeducator, general education, or special education teacher could present a few flashcards to Anthony during these times. Can you think of other times or methods for maximizing natural and creating embedded opportunities to instruct Anthony?  </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82</a:t>
            </a:fld>
            <a:endParaRPr lang="en-US" dirty="0"/>
          </a:p>
        </p:txBody>
      </p:sp>
    </p:spTree>
    <p:extLst>
      <p:ext uri="{BB962C8B-B14F-4D97-AF65-F5344CB8AC3E}">
        <p14:creationId xmlns:p14="http://schemas.microsoft.com/office/powerpoint/2010/main" val="371715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Definitions</a:t>
            </a:r>
            <a:r>
              <a:rPr lang="en-US" baseline="0" dirty="0" smtClean="0"/>
              <a:t> of inclusive education are useful in developing a common language. It</a:t>
            </a:r>
            <a:r>
              <a:rPr lang="en-US" dirty="0" smtClean="0"/>
              <a:t> is</a:t>
            </a:r>
            <a:r>
              <a:rPr lang="en-US" baseline="0" dirty="0" smtClean="0"/>
              <a:t> important for school administrators to be able to examine their schools and school practices to determine the extent of inclusive practices currently in place and have a checklist from which to build and strengthen those practices.</a:t>
            </a:r>
          </a:p>
          <a:p>
            <a:endParaRPr lang="en-US" baseline="0" dirty="0" smtClean="0"/>
          </a:p>
          <a:p>
            <a:r>
              <a:rPr lang="en-US" dirty="0" smtClean="0"/>
              <a:t>Causton</a:t>
            </a:r>
            <a:r>
              <a:rPr lang="en-US" baseline="0" dirty="0" smtClean="0"/>
              <a:t> and Theoharis (2014) identified six indicators of inclusive education that school principals (or other administrators) can use to determine if inclusive education is being implemented effectively.</a:t>
            </a:r>
          </a:p>
          <a:p>
            <a:endParaRPr lang="en-US" baseline="0" dirty="0" smtClean="0"/>
          </a:p>
          <a:p>
            <a:r>
              <a:rPr lang="en-US" baseline="0" dirty="0" smtClean="0"/>
              <a:t>First, any one classroom should reflect the natural population of students with disabilities in the school. For example, if 11% of the school students have an IEP, the principal could expect to see 11% of students with disabilities in a given classroom. An inclusive classroom will not have half of the class made up of students with disabilities. Having a greater number of students with disabilities in one setting increases the density of need, making the class more like a special education setting and constraining resources to one setting. Because principals are often very involved in making staff and student schedules, this is a particularly important indicator.</a:t>
            </a:r>
          </a:p>
          <a:p>
            <a:endParaRPr lang="en-US" baseline="0" dirty="0" smtClean="0"/>
          </a:p>
          <a:p>
            <a:r>
              <a:rPr lang="en-US" baseline="0" dirty="0" smtClean="0"/>
              <a:t>Second, inclusive classrooms will often have more than one educator present. This may be one special and one general education teacher who have equitable responsibility for all students. Or it may be another co-teaching configuration so that one teacher provides content instruction and the other provides adaptations. It could also include a general education teacher and a paraeducator, with the paraeducator focusing her attention on a few students</a:t>
            </a:r>
            <a:r>
              <a:rPr lang="en-US" dirty="0" smtClean="0"/>
              <a:t> </a:t>
            </a:r>
            <a:r>
              <a:rPr lang="en-US" baseline="0" dirty="0" smtClean="0"/>
              <a:t>but assisting all students in the classroom.</a:t>
            </a:r>
          </a:p>
          <a:p>
            <a:endParaRPr lang="en-US" baseline="0" dirty="0" smtClean="0"/>
          </a:p>
          <a:p>
            <a:r>
              <a:rPr lang="en-US" baseline="0" dirty="0" smtClean="0"/>
              <a:t>Third, inclusive classrooms embrace the idea that people learn in different ways. Teachers act on this principle by ensuring that students feel connected to one another and to their teachers. Teachers facilitate friendships, disperse students with IEPs around the classroom (rather than sitting together), use cooperative learning strategies, and engage in other activities that build this community of learners.  </a:t>
            </a:r>
          </a:p>
          <a:p>
            <a:endParaRPr lang="en-US" baseline="0" dirty="0" smtClean="0"/>
          </a:p>
          <a:p>
            <a:r>
              <a:rPr lang="en-US" baseline="0" dirty="0" smtClean="0"/>
              <a:t>Fourth, in an inclusive classroom, it is clear that learners with different academic, social, and behavioral needs share one learning environment. The content is differentiated so that students work on similar goals in different ways. For example, all students are working on math problems, with some students using manipulatives, some drawing out their answers, some checking their answers on calculators, and some using peer buddies.</a:t>
            </a:r>
          </a:p>
          <a:p>
            <a:endParaRPr lang="en-US" baseline="0" dirty="0" smtClean="0"/>
          </a:p>
          <a:p>
            <a:r>
              <a:rPr lang="en-US" baseline="0" dirty="0" smtClean="0"/>
              <a:t>Fifth, students do not leave an inclusive classroom to learn. Instead, therapies and services occur within the context of the general education classroom. For example, rather than leaving the classroom for speech therapy, the speech therapist comes to the general education classroom and works on speech goals while participating in a social studies activity.</a:t>
            </a:r>
          </a:p>
          <a:p>
            <a:endParaRPr lang="en-US" baseline="0" dirty="0" smtClean="0"/>
          </a:p>
          <a:p>
            <a:r>
              <a:rPr lang="en-US" baseline="0" dirty="0" smtClean="0"/>
              <a:t>Last, inclusive classrooms are engaging, active classrooms. Teachers do not rely on lectures, and students are not expected to passively sit and learn. Teachers plan instruction with the range of learning styles and needs in mind. Students work together, moving around</a:t>
            </a:r>
            <a:r>
              <a:rPr lang="en-US" dirty="0" smtClean="0"/>
              <a:t> </a:t>
            </a:r>
            <a:r>
              <a:rPr lang="en-US" baseline="0" dirty="0" smtClean="0"/>
              <a:t>and talking to one another. Adults move around the classroom, providing assistance as needed to individual and small groups of students.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10</a:t>
            </a:fld>
            <a:endParaRPr lang="en-US" dirty="0"/>
          </a:p>
        </p:txBody>
      </p:sp>
    </p:spTree>
    <p:extLst>
      <p:ext uri="{BB962C8B-B14F-4D97-AF65-F5344CB8AC3E}">
        <p14:creationId xmlns:p14="http://schemas.microsoft.com/office/powerpoint/2010/main" val="41946872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Within the professional literature describing the administrative, logistical, and curricular practices to achieve successful inclusion, there is a clear mandate to offer students with disabilities the same opportunities for social participation and friendship that are available to all students (Halvorsen &amp; Neary, 2009; TASH, 2010). Peer interaction and relationships now are seen as necessities to be promoted between students with disabilities and their classmates in the general education classrooms and are understood to play key roles in learning and quality of life (Carter, 2011; Carter, Bottema-Beutel, &amp; Brock, 2014; Carter, Cushing, &amp; Kennedy, 2009). </a:t>
            </a:r>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83</a:t>
            </a:fld>
            <a:endParaRPr lang="en-US" dirty="0"/>
          </a:p>
        </p:txBody>
      </p:sp>
    </p:spTree>
    <p:extLst>
      <p:ext uri="{BB962C8B-B14F-4D97-AF65-F5344CB8AC3E}">
        <p14:creationId xmlns:p14="http://schemas.microsoft.com/office/powerpoint/2010/main" val="4051854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a:t>
            </a:r>
            <a:r>
              <a:rPr lang="en-US" sz="1200" kern="1200" dirty="0" smtClean="0">
                <a:solidFill>
                  <a:schemeClr val="tx1"/>
                </a:solidFill>
                <a:effectLst/>
                <a:latin typeface="+mn-lt"/>
                <a:ea typeface="+mn-ea"/>
                <a:cs typeface="+mn-cs"/>
              </a:rPr>
              <a:t>studies have demonstrated that opportunities to interact and placement in the general education classroom influences social relationships for student</a:t>
            </a:r>
            <a:r>
              <a:rPr lang="en-US" sz="1200" kern="1200" baseline="0" dirty="0" smtClean="0">
                <a:solidFill>
                  <a:schemeClr val="tx1"/>
                </a:solidFill>
                <a:effectLst/>
                <a:latin typeface="+mn-lt"/>
                <a:ea typeface="+mn-ea"/>
                <a:cs typeface="+mn-cs"/>
              </a:rPr>
              <a:t> with disabilities</a:t>
            </a:r>
            <a:r>
              <a:rPr lang="en-US" sz="1200" kern="1200" dirty="0" smtClean="0">
                <a:solidFill>
                  <a:schemeClr val="tx1"/>
                </a:solidFill>
                <a:effectLst/>
                <a:latin typeface="+mn-lt"/>
                <a:ea typeface="+mn-ea"/>
                <a:cs typeface="+mn-cs"/>
              </a:rPr>
              <a:t>, there is also the recognition that just being included does not guarantee that students with disabilities automatically belong and/or have friends (Carter, Sisco, Chung, Stanton-Chapman, 2010; Siperstein, Parker, Bardon, &amp; Widaman, 2007).</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Janney</a:t>
            </a:r>
            <a:r>
              <a:rPr lang="en-US" baseline="0" dirty="0" smtClean="0"/>
              <a:t> and Snell (2006b) identified the following influential factors that can </a:t>
            </a:r>
            <a:r>
              <a:rPr lang="en-US" sz="1200" kern="1200" baseline="0" dirty="0" smtClean="0">
                <a:solidFill>
                  <a:schemeClr val="tx1"/>
                </a:solidFill>
                <a:effectLst/>
                <a:latin typeface="+mn-lt"/>
                <a:ea typeface="+mn-ea"/>
                <a:cs typeface="+mn-cs"/>
              </a:rPr>
              <a:t>promote the development of positive, reciprocal peer relationships and supports that can lead to friendships: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Teacher and staff behaviors.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Classroom climate.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smtClean="0">
                <a:solidFill>
                  <a:schemeClr val="tx1"/>
                </a:solidFill>
                <a:effectLst/>
                <a:latin typeface="+mn-lt"/>
                <a:ea typeface="+mn-ea"/>
                <a:cs typeface="+mn-cs"/>
              </a:rPr>
              <a:t>Instructional practices.</a:t>
            </a:r>
            <a:endParaRPr lang="en-US" dirty="0" smtClean="0"/>
          </a:p>
        </p:txBody>
      </p:sp>
      <p:sp>
        <p:nvSpPr>
          <p:cNvPr id="4" name="Slide Number Placeholder 3"/>
          <p:cNvSpPr>
            <a:spLocks noGrp="1"/>
          </p:cNvSpPr>
          <p:nvPr>
            <p:ph type="sldNum" sz="quarter" idx="10"/>
          </p:nvPr>
        </p:nvSpPr>
        <p:spPr/>
        <p:txBody>
          <a:bodyPr/>
          <a:lstStyle/>
          <a:p>
            <a:fld id="{B09FD053-829D-A742-A810-B9ED347E21A2}" type="slidenum">
              <a:rPr lang="en-US" smtClean="0"/>
              <a:t>84</a:t>
            </a:fld>
            <a:endParaRPr lang="en-US" dirty="0"/>
          </a:p>
        </p:txBody>
      </p:sp>
    </p:spTree>
    <p:extLst>
      <p:ext uri="{BB962C8B-B14F-4D97-AF65-F5344CB8AC3E}">
        <p14:creationId xmlns:p14="http://schemas.microsoft.com/office/powerpoint/2010/main" val="36360140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(general</a:t>
            </a:r>
            <a:r>
              <a:rPr lang="en-US" baseline="0" dirty="0" smtClean="0"/>
              <a:t> and special education); staff (e.g., paraeducators)</a:t>
            </a:r>
            <a:r>
              <a:rPr lang="en-US" dirty="0" smtClean="0"/>
              <a:t>; and</a:t>
            </a:r>
            <a:r>
              <a:rPr lang="en-US" baseline="0" dirty="0" smtClean="0"/>
              <a:t> any team members supporting students in inclusive classrooms and settings can serve as social guides/facilitators by modeling respectful and age-appropriate interactions and support for</a:t>
            </a:r>
            <a:r>
              <a:rPr lang="en-US" dirty="0" smtClean="0"/>
              <a:t> </a:t>
            </a:r>
            <a:r>
              <a:rPr lang="en-US" u="none" baseline="0" dirty="0" smtClean="0"/>
              <a:t>ALL students, holding high expectations for ALL students, valuing</a:t>
            </a:r>
            <a:r>
              <a:rPr lang="en-US" u="none" dirty="0" smtClean="0"/>
              <a:t> </a:t>
            </a:r>
            <a:r>
              <a:rPr lang="en-US" u="none" baseline="0" dirty="0" smtClean="0"/>
              <a:t>ALL students’ contributions, providing a range of and multiple opportunities during instruction and non-instructional time for peer interactions and supports, and facilitating the maintenance of positive, reciprocal interactions between students with and without disabilities.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Give participants the</a:t>
            </a:r>
            <a:r>
              <a:rPr lang="en-US" i="1" baseline="0" dirty="0" smtClean="0"/>
              <a:t> opportunity to review and discuss as well as time to brainstorm additional examples. </a:t>
            </a:r>
            <a:endParaRPr lang="en-US" i="1"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85</a:t>
            </a:fld>
            <a:endParaRPr lang="en-US" dirty="0"/>
          </a:p>
        </p:txBody>
      </p:sp>
    </p:spTree>
    <p:extLst>
      <p:ext uri="{BB962C8B-B14F-4D97-AF65-F5344CB8AC3E}">
        <p14:creationId xmlns:p14="http://schemas.microsoft.com/office/powerpoint/2010/main" val="293308587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a:t>
            </a:r>
            <a:r>
              <a:rPr lang="en-US" baseline="0" dirty="0" smtClean="0"/>
              <a:t>members also can implement strategies to foster a class climate conducive to positive, social experiences. These strategies include, but are not limited to, the following:</a:t>
            </a:r>
          </a:p>
          <a:p>
            <a:pPr marL="171450" indent="-171450">
              <a:buFont typeface="Arial"/>
              <a:buChar char="•"/>
            </a:pPr>
            <a:r>
              <a:rPr lang="en-US" baseline="0" dirty="0" smtClean="0"/>
              <a:t>Implement community-building activities on a regular basis (e.g., classroom meetings).</a:t>
            </a:r>
          </a:p>
          <a:p>
            <a:pPr marL="171450" indent="-171450">
              <a:buFont typeface="Arial"/>
              <a:buChar char="•"/>
            </a:pPr>
            <a:r>
              <a:rPr lang="en-US" baseline="0" dirty="0" smtClean="0"/>
              <a:t>Teach students and reinforce the use of conflict resolution practices.</a:t>
            </a:r>
          </a:p>
          <a:p>
            <a:pPr marL="171450" indent="-171450">
              <a:buFont typeface="Arial"/>
              <a:buChar char="•"/>
            </a:pPr>
            <a:r>
              <a:rPr lang="en-US" baseline="0" dirty="0" smtClean="0"/>
              <a:t>Provide opportunities to </a:t>
            </a:r>
            <a:r>
              <a:rPr lang="en-US" u="none" baseline="0" dirty="0" smtClean="0"/>
              <a:t>ALL students to perform valued classroom jobs/roles</a:t>
            </a:r>
          </a:p>
          <a:p>
            <a:pPr marL="171450" indent="-171450">
              <a:buFont typeface="Arial"/>
              <a:buChar char="•"/>
            </a:pPr>
            <a:r>
              <a:rPr lang="en-US" u="none" baseline="0" dirty="0" smtClean="0"/>
              <a:t>Conduct ability/diversity awareness activities.</a:t>
            </a:r>
          </a:p>
          <a:p>
            <a:pPr marL="171450" indent="-171450">
              <a:buFont typeface="Arial"/>
              <a:buChar char="•"/>
            </a:pPr>
            <a:r>
              <a:rPr lang="en-US" u="none" baseline="0" dirty="0" smtClean="0"/>
              <a:t>Make available literature that focuses on diversity and ability differences.</a:t>
            </a:r>
          </a:p>
          <a:p>
            <a:pPr marL="171450" indent="-171450">
              <a:buFont typeface="Arial"/>
              <a:buChar char="•"/>
            </a:pPr>
            <a:r>
              <a:rPr lang="en-US" u="none" baseline="0" dirty="0" smtClean="0"/>
              <a:t>Support all students’ self-determined behavior and student-directed learning.</a:t>
            </a:r>
          </a:p>
          <a:p>
            <a:pPr marL="0" indent="0">
              <a:buFont typeface="Arial"/>
              <a:buNone/>
            </a:pPr>
            <a:endParaRPr lang="en-US" u="none" baseline="0" dirty="0" smtClean="0"/>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i="1" dirty="0" smtClean="0"/>
              <a:t>Give participants the</a:t>
            </a:r>
            <a:r>
              <a:rPr lang="en-US" i="1" baseline="0" dirty="0" smtClean="0"/>
              <a:t> opportunity to review and discuss as well as time to brainstorm additional strategies. </a:t>
            </a:r>
            <a:endParaRPr lang="en-US" i="1" dirty="0" smtClean="0"/>
          </a:p>
          <a:p>
            <a:pPr marL="0" indent="0">
              <a:buFont typeface="Arial"/>
              <a:buNone/>
            </a:pPr>
            <a:endParaRPr lang="en-US" u="none" baseline="0"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86</a:t>
            </a:fld>
            <a:endParaRPr lang="en-US" dirty="0"/>
          </a:p>
        </p:txBody>
      </p:sp>
    </p:spTree>
    <p:extLst>
      <p:ext uri="{BB962C8B-B14F-4D97-AF65-F5344CB8AC3E}">
        <p14:creationId xmlns:p14="http://schemas.microsoft.com/office/powerpoint/2010/main" val="39862505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10000"/>
              </a:lnSpc>
              <a:spcBef>
                <a:spcPts val="0"/>
              </a:spcBef>
              <a:spcAft>
                <a:spcPts val="0"/>
              </a:spcAft>
              <a:buClrTx/>
              <a:buSzTx/>
              <a:buFontTx/>
              <a:buNone/>
              <a:tabLst/>
              <a:defRPr/>
            </a:pPr>
            <a:r>
              <a:rPr lang="en-US" dirty="0" smtClean="0">
                <a:latin typeface="+mn-lt"/>
                <a:cs typeface="Calibri"/>
              </a:rPr>
              <a:t>Team</a:t>
            </a:r>
            <a:r>
              <a:rPr lang="en-US" baseline="0" dirty="0" smtClean="0">
                <a:latin typeface="+mn-lt"/>
                <a:cs typeface="Calibri"/>
              </a:rPr>
              <a:t> members can also mindfully utilize instructional practices that promote meaningful peer interactions and support </a:t>
            </a:r>
            <a:r>
              <a:rPr lang="en-US" u="none" baseline="0" dirty="0" smtClean="0">
                <a:latin typeface="+mn-lt"/>
                <a:cs typeface="Calibri"/>
              </a:rPr>
              <a:t>ALL students to be perceived as valued members of classroom/school. </a:t>
            </a:r>
            <a:r>
              <a:rPr lang="en-US" baseline="0" dirty="0" smtClean="0">
                <a:latin typeface="+mn-lt"/>
                <a:cs typeface="Calibri"/>
              </a:rPr>
              <a:t>These practices include, but are not limited to, the following:</a:t>
            </a:r>
          </a:p>
          <a:p>
            <a:pPr marL="793750" indent="-457200">
              <a:lnSpc>
                <a:spcPct val="110000"/>
              </a:lnSpc>
              <a:buFont typeface="Arial" charset="0"/>
              <a:buChar char="•"/>
            </a:pPr>
            <a:r>
              <a:rPr lang="en-US" dirty="0" smtClean="0">
                <a:latin typeface="+mn-lt"/>
                <a:cs typeface="Calibri"/>
              </a:rPr>
              <a:t>Small groups and cooperative learning structures.</a:t>
            </a:r>
          </a:p>
          <a:p>
            <a:pPr marL="793750" indent="-457200">
              <a:lnSpc>
                <a:spcPct val="110000"/>
              </a:lnSpc>
              <a:buFont typeface="Arial" charset="0"/>
              <a:buChar char="•"/>
            </a:pPr>
            <a:r>
              <a:rPr lang="en-US" dirty="0" smtClean="0">
                <a:latin typeface="+mn-lt"/>
                <a:cs typeface="Calibri"/>
              </a:rPr>
              <a:t>Peer partner activities.</a:t>
            </a:r>
          </a:p>
          <a:p>
            <a:pPr marL="793750" indent="-457200">
              <a:lnSpc>
                <a:spcPct val="110000"/>
              </a:lnSpc>
              <a:buFont typeface="Arial" charset="0"/>
              <a:buChar char="•"/>
            </a:pPr>
            <a:r>
              <a:rPr lang="en-US" dirty="0" smtClean="0">
                <a:latin typeface="+mn-lt"/>
                <a:cs typeface="Calibri"/>
              </a:rPr>
              <a:t>Activities that require frequent opportunities for interactions between students.</a:t>
            </a:r>
          </a:p>
          <a:p>
            <a:pPr marL="793750" indent="-457200">
              <a:lnSpc>
                <a:spcPct val="110000"/>
              </a:lnSpc>
              <a:buFont typeface="Arial" charset="0"/>
              <a:buChar char="•"/>
            </a:pPr>
            <a:r>
              <a:rPr lang="en-US" dirty="0" smtClean="0">
                <a:latin typeface="+mn-lt"/>
                <a:cs typeface="Calibri"/>
              </a:rPr>
              <a:t>Students have an effective means to communicate. </a:t>
            </a:r>
          </a:p>
          <a:p>
            <a:pPr marL="793750" indent="-457200">
              <a:lnSpc>
                <a:spcPct val="110000"/>
              </a:lnSpc>
              <a:buFont typeface="Arial" charset="0"/>
              <a:buChar char="•"/>
            </a:pPr>
            <a:r>
              <a:rPr lang="en-US" dirty="0" smtClean="0">
                <a:latin typeface="+mn-lt"/>
                <a:cs typeface="Calibri"/>
              </a:rPr>
              <a:t>Use of differentiated instruction.</a:t>
            </a:r>
          </a:p>
          <a:p>
            <a:pPr marL="793750" indent="-457200">
              <a:lnSpc>
                <a:spcPct val="110000"/>
              </a:lnSpc>
              <a:buFont typeface="Arial" charset="0"/>
              <a:buChar char="•"/>
            </a:pPr>
            <a:r>
              <a:rPr lang="en-US" dirty="0" smtClean="0">
                <a:latin typeface="+mn-lt"/>
                <a:cs typeface="Calibri"/>
              </a:rPr>
              <a:t>Interesting motivating curriculum that requires interdependent efforts.</a:t>
            </a:r>
          </a:p>
          <a:p>
            <a:pPr marL="336550" marR="0" indent="0" algn="l" defTabSz="457200" rtl="0" eaLnBrk="1" fontAlgn="auto" latinLnBrk="0" hangingPunct="1">
              <a:lnSpc>
                <a:spcPct val="110000"/>
              </a:lnSpc>
              <a:spcBef>
                <a:spcPts val="0"/>
              </a:spcBef>
              <a:spcAft>
                <a:spcPts val="0"/>
              </a:spcAft>
              <a:buClrTx/>
              <a:buSzTx/>
              <a:buFont typeface="Arial" charset="0"/>
              <a:buNone/>
              <a:tabLst/>
              <a:defRPr/>
            </a:pPr>
            <a:endParaRPr lang="en-US" i="0" dirty="0" smtClean="0">
              <a:latin typeface="+mn-lt"/>
              <a:cs typeface="Calibri"/>
            </a:endParaRPr>
          </a:p>
          <a:p>
            <a:pPr marL="336550" marR="0" indent="0" algn="l" defTabSz="457200" rtl="0" eaLnBrk="1" fontAlgn="auto" latinLnBrk="0" hangingPunct="1">
              <a:lnSpc>
                <a:spcPct val="110000"/>
              </a:lnSpc>
              <a:spcBef>
                <a:spcPts val="0"/>
              </a:spcBef>
              <a:spcAft>
                <a:spcPts val="0"/>
              </a:spcAft>
              <a:buClrTx/>
              <a:buSzTx/>
              <a:buFont typeface="Arial" charset="0"/>
              <a:buNone/>
              <a:tabLst/>
              <a:defRPr/>
            </a:pPr>
            <a:r>
              <a:rPr lang="en-US" i="1" dirty="0" smtClean="0">
                <a:latin typeface="+mn-lt"/>
                <a:cs typeface="Calibri"/>
              </a:rPr>
              <a:t>Give participants the</a:t>
            </a:r>
            <a:r>
              <a:rPr lang="en-US" i="1" baseline="0" dirty="0" smtClean="0">
                <a:latin typeface="+mn-lt"/>
                <a:cs typeface="Calibri"/>
              </a:rPr>
              <a:t> opportunity to review and discuss as well as time to brainstorm additional instructional practices. </a:t>
            </a:r>
            <a:endParaRPr lang="en-US" i="1" dirty="0" smtClean="0">
              <a:latin typeface="+mn-lt"/>
              <a:cs typeface="Calibri"/>
            </a:endParaRPr>
          </a:p>
          <a:p>
            <a:pPr marL="793750" indent="-457200">
              <a:lnSpc>
                <a:spcPct val="90000"/>
              </a:lnSpc>
              <a:buFont typeface="Arial" charset="0"/>
              <a:buChar char="•"/>
            </a:pPr>
            <a:endParaRPr lang="en-US" dirty="0" smtClean="0">
              <a:latin typeface="Arial" charset="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9FD053-829D-A742-A810-B9ED347E21A2}" type="slidenum">
              <a:rPr lang="en-US" smtClean="0"/>
              <a:t>87</a:t>
            </a:fld>
            <a:endParaRPr lang="en-US" dirty="0"/>
          </a:p>
        </p:txBody>
      </p:sp>
    </p:spTree>
    <p:extLst>
      <p:ext uri="{BB962C8B-B14F-4D97-AF65-F5344CB8AC3E}">
        <p14:creationId xmlns:p14="http://schemas.microsoft.com/office/powerpoint/2010/main" val="7193516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students with disabilities experience difficulty establishing and maintaining social relationships, often due to</a:t>
            </a:r>
            <a:r>
              <a:rPr lang="en-US" baseline="0" dirty="0" smtClean="0"/>
              <a:t> the nature of their disability. For example, communication barriers make it challenging to express ideas and participate in the rapid-paced exchanges characteristic of childhood and adolescence. Likewise, intellectual or physical disabilities may impede a student’s ability to participate in the games and activities that other students enjoy.</a:t>
            </a:r>
          </a:p>
          <a:p>
            <a:endParaRPr lang="en-US" baseline="0" dirty="0" smtClean="0"/>
          </a:p>
          <a:p>
            <a:r>
              <a:rPr lang="en-US" baseline="0" dirty="0" smtClean="0"/>
              <a:t>Clearly, it is critical that educators take steps to help facilitate social interactions and relationships with students who experience disability across the school day.</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88</a:t>
            </a:fld>
            <a:endParaRPr lang="en-US" dirty="0"/>
          </a:p>
        </p:txBody>
      </p:sp>
    </p:spTree>
    <p:extLst>
      <p:ext uri="{BB962C8B-B14F-4D97-AF65-F5344CB8AC3E}">
        <p14:creationId xmlns:p14="http://schemas.microsoft.com/office/powerpoint/2010/main" val="2006994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dirty="0" smtClean="0"/>
              <a:t>Janney &amp;</a:t>
            </a:r>
            <a:r>
              <a:rPr lang="en-US" baseline="0" dirty="0" smtClean="0"/>
              <a:t> Snell (2006b) identified a variety of factors that influence the development of social relationships for students with disability. First, to have friendships and social relationships, there must be opportunity. This means that students with disabilities must be physically present with students without disabilities on a regular basis with spontaneous opportunities to interact. Next, there must be an atmosphere of positivity toward differences and support for social relationships. There must, likewise, be social supports provided by peers and adults to support students with disabilities to interact socially</a:t>
            </a:r>
            <a:r>
              <a:rPr lang="en-US" dirty="0" smtClean="0"/>
              <a:t> (e.g., a </a:t>
            </a:r>
            <a:r>
              <a:rPr lang="en-US" baseline="0" dirty="0" smtClean="0"/>
              <a:t>game with adapted game pieces to support students with physical disabilities,</a:t>
            </a:r>
            <a:r>
              <a:rPr lang="en-US" dirty="0" smtClean="0"/>
              <a:t> </a:t>
            </a:r>
            <a:r>
              <a:rPr lang="en-US" baseline="0" dirty="0" smtClean="0"/>
              <a:t>communication devices with age-respectful social phrases programmed to support students with communication impairments). Additionally, students must have social competence and interaction skills, including the ability to initiate interactions, respond to initiations, and elaborate on those initiations and responses. Thus, the role of the educational team in teaching age-appropriate skills is critical. Last, students must have the skills to keep, extend, and build their social relationships across time, place, and people.</a:t>
            </a:r>
          </a:p>
          <a:p>
            <a:pPr>
              <a:lnSpc>
                <a:spcPct val="110000"/>
              </a:lnSpc>
            </a:pPr>
            <a:endParaRPr lang="en-US" baseline="0" dirty="0" smtClean="0"/>
          </a:p>
          <a:p>
            <a:pPr>
              <a:lnSpc>
                <a:spcPct val="110000"/>
              </a:lnSpc>
            </a:pPr>
            <a:r>
              <a:rPr lang="en-US" baseline="0" dirty="0" smtClean="0"/>
              <a:t>Altogether, these factors reinforce the importance of inclusive instruction. Segregated settings simply lack the capacity to provide these factors in adequate frequency or duration. These factors further stress the importance of the entire educational team working together to make sure that each factor is satisfactorily considered and addressed in educational planning.</a:t>
            </a:r>
            <a:endParaRPr lang="en-US" dirty="0"/>
          </a:p>
        </p:txBody>
      </p:sp>
      <p:sp>
        <p:nvSpPr>
          <p:cNvPr id="4" name="Slide Number Placeholder 3"/>
          <p:cNvSpPr>
            <a:spLocks noGrp="1"/>
          </p:cNvSpPr>
          <p:nvPr>
            <p:ph type="sldNum" sz="quarter" idx="10"/>
          </p:nvPr>
        </p:nvSpPr>
        <p:spPr/>
        <p:txBody>
          <a:bodyPr/>
          <a:lstStyle/>
          <a:p>
            <a:fld id="{CB76DA04-E3DD-8A45-8FBD-1FBE45C5862C}" type="slidenum">
              <a:rPr lang="en-US" smtClean="0"/>
              <a:t>89</a:t>
            </a:fld>
            <a:endParaRPr lang="en-US" dirty="0"/>
          </a:p>
        </p:txBody>
      </p:sp>
    </p:spTree>
    <p:extLst>
      <p:ext uri="{BB962C8B-B14F-4D97-AF65-F5344CB8AC3E}">
        <p14:creationId xmlns:p14="http://schemas.microsoft.com/office/powerpoint/2010/main" val="188107261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critical that the</a:t>
            </a:r>
            <a:r>
              <a:rPr lang="en-US" baseline="0" dirty="0" smtClean="0"/>
              <a:t> education team provide ongoing instruction in social and communication skills, including access to a reliable, effective means to communicate. There are five broad instructional strategies that an education team may consider when teaching social and communication skills, including behavioral strategies, cognitive strategies, self-management strategies, peer-mediated strategies, and opportunistic strategies. We</a:t>
            </a:r>
            <a:r>
              <a:rPr lang="en-US" dirty="0" smtClean="0"/>
              <a:t> will</a:t>
            </a:r>
            <a:r>
              <a:rPr lang="en-US" baseline="0" dirty="0" smtClean="0"/>
              <a:t> examine each of these next.</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90</a:t>
            </a:fld>
            <a:endParaRPr lang="en-US" dirty="0"/>
          </a:p>
        </p:txBody>
      </p:sp>
    </p:spTree>
    <p:extLst>
      <p:ext uri="{BB962C8B-B14F-4D97-AF65-F5344CB8AC3E}">
        <p14:creationId xmlns:p14="http://schemas.microsoft.com/office/powerpoint/2010/main" val="38729355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Behavioral strategies are those that teach students specific skills</a:t>
            </a:r>
            <a:r>
              <a:rPr lang="en-US" baseline="0" dirty="0" smtClean="0"/>
              <a:t> and rules or expectations related to an activity. Modeling, in which people act</a:t>
            </a:r>
            <a:r>
              <a:rPr lang="en-US" dirty="0" smtClean="0"/>
              <a:t> </a:t>
            </a:r>
            <a:r>
              <a:rPr lang="en-US" baseline="0" dirty="0" smtClean="0"/>
              <a:t>out scenes or scenarios, is one type of behavioral strategy. Live modeling refers to the practice of having peers or adults act</a:t>
            </a:r>
            <a:r>
              <a:rPr lang="en-US" dirty="0" smtClean="0"/>
              <a:t> </a:t>
            </a:r>
            <a:r>
              <a:rPr lang="en-US" baseline="0" dirty="0" smtClean="0"/>
              <a:t>out a scene. For example, a team may</a:t>
            </a:r>
            <a:r>
              <a:rPr lang="en-US" dirty="0" smtClean="0"/>
              <a:t> </a:t>
            </a:r>
            <a:r>
              <a:rPr lang="en-US" baseline="0" dirty="0" smtClean="0"/>
              <a:t>take a video of two competent peers acting out how to join a recess game. Video modeling is very similar to live modeling, but the scene is recorded, and the recording, rather than the live scene, is viewed by the student learning social and communication skills.</a:t>
            </a:r>
          </a:p>
          <a:p>
            <a:endParaRPr lang="en-US" baseline="0" dirty="0" smtClean="0"/>
          </a:p>
          <a:p>
            <a:r>
              <a:rPr lang="en-US" baseline="0" dirty="0" smtClean="0"/>
              <a:t>Generally speaking, video modeling (i.e., recording the scenario) is more effective than live modeling</a:t>
            </a:r>
            <a:r>
              <a:rPr lang="en-US" dirty="0" smtClean="0"/>
              <a:t> because</a:t>
            </a:r>
            <a:r>
              <a:rPr lang="en-US" baseline="0" dirty="0" smtClean="0"/>
              <a:t> it is possible to pause, re-watch, and call attention to relevant stimuli with video modeling.</a:t>
            </a:r>
          </a:p>
          <a:p>
            <a:endParaRPr lang="en-US" baseline="0" dirty="0" smtClean="0"/>
          </a:p>
          <a:p>
            <a:r>
              <a:rPr lang="en-US" baseline="0" dirty="0" smtClean="0"/>
              <a:t>A </a:t>
            </a:r>
            <a:r>
              <a:rPr lang="en-US" dirty="0" smtClean="0"/>
              <a:t>version</a:t>
            </a:r>
            <a:r>
              <a:rPr lang="en-US" baseline="0" dirty="0" smtClean="0"/>
              <a:t> on video modeling that is particularly effective is video self-modeling. With video self-modeling (VSM), the student himself is recorded completing a new or difficult task. This clip is edited so that the student can observe himself </a:t>
            </a:r>
            <a:r>
              <a:rPr lang="en-US" dirty="0" smtClean="0"/>
              <a:t>correctly and independently completing </a:t>
            </a:r>
            <a:r>
              <a:rPr lang="en-US" baseline="0" dirty="0" smtClean="0"/>
              <a:t>the task. In other words, prompts and errors are edited out. Students can this watch this highlight reel on a regular basis to build </a:t>
            </a:r>
            <a:r>
              <a:rPr lang="en-US" dirty="0" smtClean="0"/>
              <a:t/>
            </a:r>
            <a:br>
              <a:rPr lang="en-US" dirty="0" smtClean="0"/>
            </a:br>
            <a:r>
              <a:rPr lang="en-US" baseline="0" dirty="0" smtClean="0"/>
              <a:t>self-confidence and provide visual reminders of what to do and how to do it.</a:t>
            </a:r>
          </a:p>
          <a:p>
            <a:endParaRPr lang="en-US" baseline="0" dirty="0" smtClean="0"/>
          </a:p>
          <a:p>
            <a:r>
              <a:rPr lang="en-US" baseline="0" dirty="0" smtClean="0"/>
              <a:t>For example, review the example of video self-modeling of a boy speaking a sentence, and of Lillian playing nicely”(URL: http://www.youtube.com/watch?v=-cGZySiOrAs).</a:t>
            </a:r>
            <a:r>
              <a:rPr lang="en-US" dirty="0" smtClean="0"/>
              <a:t> </a:t>
            </a:r>
            <a:r>
              <a:rPr lang="en-US" baseline="0" dirty="0" smtClean="0"/>
              <a:t>As you can see, errors and prompts were removed during editing to only show the </a:t>
            </a:r>
            <a:r>
              <a:rPr lang="en-US" dirty="0" smtClean="0"/>
              <a:t>child successfully and independently </a:t>
            </a:r>
            <a:r>
              <a:rPr lang="en-US" baseline="0" dirty="0" smtClean="0"/>
              <a:t>performing the skill.</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91</a:t>
            </a:fld>
            <a:endParaRPr lang="en-US" dirty="0"/>
          </a:p>
        </p:txBody>
      </p:sp>
    </p:spTree>
    <p:extLst>
      <p:ext uri="{BB962C8B-B14F-4D97-AF65-F5344CB8AC3E}">
        <p14:creationId xmlns:p14="http://schemas.microsoft.com/office/powerpoint/2010/main" val="20050590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broad strategy for teaching social and communication skills include cognitive strategies. These strategies teach students how to think through various social or communicative scenarios. They include comic strip conversations and social narratives (Gray, 1997).</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92</a:t>
            </a:fld>
            <a:endParaRPr lang="en-US" dirty="0"/>
          </a:p>
        </p:txBody>
      </p:sp>
    </p:spTree>
    <p:extLst>
      <p:ext uri="{BB962C8B-B14F-4D97-AF65-F5344CB8AC3E}">
        <p14:creationId xmlns:p14="http://schemas.microsoft.com/office/powerpoint/2010/main" val="402629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large body of research supports the need for inclusive education of students with disabilities. Students who are struggling, gifted, living in poverty, students with disabilities, high achievers, students from culturally and ethnically diverse backgrounds, and students with the most extensive support needs all benefit from inclusive education. In fact, a meta-analysis by Kalambouka et al. in 2007 found that inclusive education is associated with positive or neutral effects on learning for students without disabilities, while students with disabilities have been found to learn academic, social, communication, and self-help skills to a greater extent in inclusive compared to segregated special education settings. In this era of accountability, inclusive education is an important factor to consider when improving educational outcomes for all students.</a:t>
            </a:r>
          </a:p>
          <a:p>
            <a:endParaRPr lang="en-US" i="1" baseline="0" dirty="0" smtClean="0"/>
          </a:p>
          <a:p>
            <a:r>
              <a:rPr lang="en-US" i="1" baseline="0" dirty="0" smtClean="0"/>
              <a:t>(Watch video: 2 minutes in length)</a:t>
            </a:r>
            <a:endParaRPr lang="en-US" i="1" dirty="0" smtClean="0"/>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11</a:t>
            </a:fld>
            <a:endParaRPr lang="en-US" dirty="0"/>
          </a:p>
        </p:txBody>
      </p:sp>
    </p:spTree>
    <p:extLst>
      <p:ext uri="{BB962C8B-B14F-4D97-AF65-F5344CB8AC3E}">
        <p14:creationId xmlns:p14="http://schemas.microsoft.com/office/powerpoint/2010/main" val="16024572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Comic strip conversations use speaking and thinking bubbles</a:t>
            </a:r>
            <a:r>
              <a:rPr lang="en-US" baseline="0" dirty="0" smtClean="0"/>
              <a:t> to help students problem solve a social interaction. They are particularly useful as “social autopsies” to help students understand the perspective of others and figure out why a social interaction may not have gone well. In this example, we can see how a student was upset at being called </a:t>
            </a:r>
            <a:r>
              <a:rPr lang="en-US" i="1" baseline="0" dirty="0" smtClean="0"/>
              <a:t>kid</a:t>
            </a:r>
            <a:r>
              <a:rPr lang="en-US" baseline="0" dirty="0" smtClean="0"/>
              <a:t>, but using the comic strip conversation, the adult helped the student understand why a peer called him </a:t>
            </a:r>
            <a:r>
              <a:rPr lang="en-US" i="1" baseline="0" dirty="0" smtClean="0"/>
              <a:t>ki</a:t>
            </a:r>
            <a:r>
              <a:rPr lang="en-US" i="1" dirty="0" smtClean="0"/>
              <a:t>d</a:t>
            </a:r>
            <a:r>
              <a:rPr lang="en-US" baseline="0" dirty="0" smtClean="0"/>
              <a:t> and how he may</a:t>
            </a:r>
            <a:r>
              <a:rPr lang="en-US" dirty="0" smtClean="0"/>
              <a:t> </a:t>
            </a:r>
            <a:r>
              <a:rPr lang="en-US" baseline="0" dirty="0" smtClean="0"/>
              <a:t>respond differently next time.</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93</a:t>
            </a:fld>
            <a:endParaRPr lang="en-US" dirty="0"/>
          </a:p>
        </p:txBody>
      </p:sp>
    </p:spTree>
    <p:extLst>
      <p:ext uri="{BB962C8B-B14F-4D97-AF65-F5344CB8AC3E}">
        <p14:creationId xmlns:p14="http://schemas.microsoft.com/office/powerpoint/2010/main" val="139904513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narratives are another cognitive strategy</a:t>
            </a:r>
            <a:r>
              <a:rPr lang="en-US" baseline="0" dirty="0" smtClean="0"/>
              <a:t> for teaching social and communication skills. Social narratives provide detailed information to students about the activity</a:t>
            </a:r>
            <a:r>
              <a:rPr lang="en-US" dirty="0" smtClean="0"/>
              <a:t> and</a:t>
            </a:r>
            <a:r>
              <a:rPr lang="en-US" baseline="0" dirty="0" smtClean="0"/>
              <a:t> desired responses within that activity, and they use directive language. They describe what a student should do</a:t>
            </a:r>
            <a:r>
              <a:rPr lang="en-US" dirty="0" smtClean="0"/>
              <a:t> </a:t>
            </a:r>
            <a:r>
              <a:rPr lang="en-US" baseline="0" dirty="0" smtClean="0"/>
              <a:t>and can include illustrations or photographs to support students who are learning literacy skills. In this example, we see a brief social narrative for Nancy, including a photograph, of when to make shadow puppets. Notice that </a:t>
            </a:r>
            <a:r>
              <a:rPr lang="en-US" dirty="0" smtClean="0"/>
              <a:t>although</a:t>
            </a:r>
            <a:r>
              <a:rPr lang="en-US" baseline="0" dirty="0" smtClean="0"/>
              <a:t> Nancy has been making shadow puppets in the classroom when her teachers use projectors to display PowerPoint slides, this is not mentioned. Instead, the focus is on when Nancy should make shadow puppets rather than when not to.</a:t>
            </a:r>
          </a:p>
        </p:txBody>
      </p:sp>
      <p:sp>
        <p:nvSpPr>
          <p:cNvPr id="4" name="Slide Number Placeholder 3"/>
          <p:cNvSpPr>
            <a:spLocks noGrp="1"/>
          </p:cNvSpPr>
          <p:nvPr>
            <p:ph type="sldNum" sz="quarter" idx="10"/>
          </p:nvPr>
        </p:nvSpPr>
        <p:spPr/>
        <p:txBody>
          <a:bodyPr/>
          <a:lstStyle/>
          <a:p>
            <a:fld id="{01D0E5CD-3222-D440-890B-594A8871F768}" type="slidenum">
              <a:rPr lang="en-US" smtClean="0"/>
              <a:t>94</a:t>
            </a:fld>
            <a:endParaRPr lang="en-US" dirty="0"/>
          </a:p>
        </p:txBody>
      </p:sp>
    </p:spTree>
    <p:extLst>
      <p:ext uri="{BB962C8B-B14F-4D97-AF65-F5344CB8AC3E}">
        <p14:creationId xmlns:p14="http://schemas.microsoft.com/office/powerpoint/2010/main" val="32870718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Self-management</a:t>
            </a:r>
            <a:r>
              <a:rPr lang="en-US" baseline="0" dirty="0" smtClean="0"/>
              <a:t> strategies are useful in teaching students to manage their own actions, particularly in a new or challenging environment. For example, when starting a new job, it is helpful to see what type of clothing others wear (e.g., are they wearing business suits to work? Do they carry briefcases or backpacks?). By first observing the environment, we feel more comfortable knowing how to act ourselves. Some students may not be familiar with this strategy</a:t>
            </a:r>
            <a:r>
              <a:rPr lang="en-US" dirty="0" smtClean="0"/>
              <a:t>; therefore,</a:t>
            </a:r>
            <a:r>
              <a:rPr lang="en-US" baseline="0" dirty="0" smtClean="0"/>
              <a:t> teaching students to stop what they are doing, observe others, decide what to do, and then act (e.g., the SODA strategy; Bock, 2001) can be very helpful in terms of avoiding embarrassing or inappropriate to the situation behaviors.</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95</a:t>
            </a:fld>
            <a:endParaRPr lang="en-US" dirty="0"/>
          </a:p>
        </p:txBody>
      </p:sp>
    </p:spTree>
    <p:extLst>
      <p:ext uri="{BB962C8B-B14F-4D97-AF65-F5344CB8AC3E}">
        <p14:creationId xmlns:p14="http://schemas.microsoft.com/office/powerpoint/2010/main" val="9820616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final strategy involves teaching peers how to facilitate social interactions with peers who have a disability. Peers of</a:t>
            </a:r>
            <a:r>
              <a:rPr lang="en-US" baseline="0" dirty="0" smtClean="0"/>
              <a:t> any age can be taught to demonstrate (or model) social behaviors and skills, remind students to engage in specific social behaviors, and provide reinforcement of social skills (</a:t>
            </a:r>
            <a:r>
              <a:rPr lang="en-US" dirty="0" smtClean="0"/>
              <a:t>e.g., </a:t>
            </a:r>
            <a:r>
              <a:rPr lang="en-US" baseline="0" dirty="0" smtClean="0"/>
              <a:t>interacting with the student who is learning to be social). Simply teaching peers how to interact socially with a student who is learning social skills is likely to benefit all students.</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96</a:t>
            </a:fld>
            <a:endParaRPr lang="en-US" dirty="0"/>
          </a:p>
        </p:txBody>
      </p:sp>
    </p:spTree>
    <p:extLst>
      <p:ext uri="{BB962C8B-B14F-4D97-AF65-F5344CB8AC3E}">
        <p14:creationId xmlns:p14="http://schemas.microsoft.com/office/powerpoint/2010/main" val="13289332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social interaction book, containing</a:t>
            </a:r>
            <a:r>
              <a:rPr lang="en-US" baseline="0" dirty="0" smtClean="0"/>
              <a:t> pictures, statements, and questions, can be used in peer-mediated social instruction strategies. In this example, a student</a:t>
            </a:r>
            <a:r>
              <a:rPr lang="en-US" dirty="0" smtClean="0"/>
              <a:t> </a:t>
            </a:r>
            <a:r>
              <a:rPr lang="en-US" baseline="0" dirty="0" smtClean="0"/>
              <a:t>with an intellectual disability and limited verbal communication skills has a book containing a variety of pictures about the student. The book and pictures were compiled with help from the student’s family</a:t>
            </a:r>
            <a:r>
              <a:rPr lang="en-US" dirty="0" smtClean="0"/>
              <a:t> </a:t>
            </a:r>
            <a:r>
              <a:rPr lang="en-US" baseline="0" dirty="0" smtClean="0"/>
              <a:t>and then used as a means to share information with peers. Here, the student with disabilities shares that she likes to go camping with her family, and leaves a space for her peer to share what she does with her own family. These types of strategies break down the communication barriers that many students experience, allowing peers to get to know one another.</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97</a:t>
            </a:fld>
            <a:endParaRPr lang="en-US" dirty="0"/>
          </a:p>
        </p:txBody>
      </p:sp>
    </p:spTree>
    <p:extLst>
      <p:ext uri="{BB962C8B-B14F-4D97-AF65-F5344CB8AC3E}">
        <p14:creationId xmlns:p14="http://schemas.microsoft.com/office/powerpoint/2010/main" val="36784201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opportunistic</a:t>
            </a:r>
            <a:r>
              <a:rPr lang="en-US" baseline="0" dirty="0" smtClean="0"/>
              <a:t> strategies identify natural opportunities for social interactions such as lunch break, recess, passing periods, clubs, and extra curricular activities. These opportunities are exploited as teaching moments.</a:t>
            </a:r>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98</a:t>
            </a:fld>
            <a:endParaRPr lang="en-US" dirty="0"/>
          </a:p>
        </p:txBody>
      </p:sp>
    </p:spTree>
    <p:extLst>
      <p:ext uri="{BB962C8B-B14F-4D97-AF65-F5344CB8AC3E}">
        <p14:creationId xmlns:p14="http://schemas.microsoft.com/office/powerpoint/2010/main" val="9489972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example, educators can facilitate lunch bunches, in which students can invite peers to meet up for lunch. </a:t>
            </a:r>
            <a:r>
              <a:rPr lang="en-US" sz="1200" kern="1200" dirty="0" smtClean="0">
                <a:solidFill>
                  <a:schemeClr val="tx1"/>
                </a:solidFill>
                <a:effectLst/>
                <a:latin typeface="+mn-lt"/>
                <a:ea typeface="+mn-ea"/>
                <a:cs typeface="+mn-cs"/>
              </a:rPr>
              <a:t>Lunch bunch is a lunchtime social event, in which students with and without disabilities come together and have social interactions. Generally, there is a facilitator </a:t>
            </a:r>
            <a:r>
              <a:rPr lang="en-US" dirty="0" smtClean="0"/>
              <a:t>of</a:t>
            </a:r>
            <a:r>
              <a:rPr lang="en-US" sz="1200" kern="1200" dirty="0" smtClean="0">
                <a:solidFill>
                  <a:schemeClr val="tx1"/>
                </a:solidFill>
                <a:effectLst/>
                <a:latin typeface="+mn-lt"/>
                <a:ea typeface="+mn-ea"/>
                <a:cs typeface="+mn-cs"/>
              </a:rPr>
              <a:t> the lunch bunch; this could be a special education teacher, a general education teacher, a paraeducator, a school counselor, or any other interested adult. The facilitator will monitor and facilitate social interactions and provide any scaffolding as needed, arrange the time and place for the lunch bunch to meet, invite students to participate, and develop activities or conversation topics for the lunch bunch. The facilitator can take an active or more of a monitoring role in the lunch bunch. The facilitator may choose conversation topics for the students to discuss or organize games that can be played during lunch. If the student with disabilities requires more support, the facilitator may provide a bank of questions for the student to ask his or her peers and perhaps sentence starters for the student to use when answering questions or making comments. For students in need of less support, the facilitator may simply monitor the conversation and activity and provide clarification or prompting as needed. The goal is always for the students to get to know one another and become friends; the goal of the inclusion facilitator should be to fade out his or her active participation as much as possible over time.</a:t>
            </a:r>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99</a:t>
            </a:fld>
            <a:endParaRPr lang="en-US" dirty="0"/>
          </a:p>
        </p:txBody>
      </p:sp>
    </p:spTree>
    <p:extLst>
      <p:ext uri="{BB962C8B-B14F-4D97-AF65-F5344CB8AC3E}">
        <p14:creationId xmlns:p14="http://schemas.microsoft.com/office/powerpoint/2010/main" val="13867518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Circle of Friends is another strategy for developing social relationships and social skills for students with disabilities. Different groups of peers without disabilities (six to eight students per group) support the student with disabilities in activities throughout the day. A Circle of Friends group will meet regularly with a facilitator (as with a lunch bunch, the facilitator can be any educator who knows the students), who provides ongoing support in how to model communication and social skills and problem solve.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 begin, the Circle of Friends will brainstorm with the facilitator the needs of the student with disabilities. These could include behavior regulation (e.g., how to calm down when upset)</a:t>
            </a:r>
            <a:r>
              <a:rPr lang="en-US" dirty="0" smtClean="0"/>
              <a:t>; </a:t>
            </a:r>
            <a:r>
              <a:rPr lang="en-US" sz="1200" kern="1200" dirty="0" smtClean="0">
                <a:solidFill>
                  <a:schemeClr val="tx1"/>
                </a:solidFill>
                <a:effectLst/>
                <a:latin typeface="+mn-lt"/>
                <a:ea typeface="+mn-ea"/>
                <a:cs typeface="+mn-cs"/>
              </a:rPr>
              <a:t>how to join social activities (e.g., how to enter a game, knowing the rules of a game)</a:t>
            </a:r>
            <a:r>
              <a:rPr lang="en-US" dirty="0" smtClean="0"/>
              <a:t>; </a:t>
            </a:r>
            <a:r>
              <a:rPr lang="en-US" sz="1200" kern="1200" dirty="0" smtClean="0">
                <a:solidFill>
                  <a:schemeClr val="tx1"/>
                </a:solidFill>
                <a:effectLst/>
                <a:latin typeface="+mn-lt"/>
                <a:ea typeface="+mn-ea"/>
                <a:cs typeface="+mn-cs"/>
              </a:rPr>
              <a:t>and how to sustain an interaction (e.g., taking turns in a game or conversation, sharing). </a:t>
            </a:r>
            <a:r>
              <a:rPr lang="en-US" dirty="0" smtClean="0"/>
              <a:t>After</a:t>
            </a:r>
            <a:r>
              <a:rPr lang="en-US" sz="1200" kern="1200" dirty="0" smtClean="0">
                <a:solidFill>
                  <a:schemeClr val="tx1"/>
                </a:solidFill>
                <a:effectLst/>
                <a:latin typeface="+mn-lt"/>
                <a:ea typeface="+mn-ea"/>
                <a:cs typeface="+mn-cs"/>
              </a:rPr>
              <a:t> the list of needs is generated, peers in the Circle of Friends will generate strategies and assign tasks for themselves. For example, peers may decide to tell the student “just forget about it” when the student is upset. They may take turns inviting the student to play with them at recess. They may invite the student to go to a movie over the weekend. Clearly, the list of options is endless</a:t>
            </a:r>
            <a:r>
              <a:rPr lang="en-US" dirty="0" smtClean="0"/>
              <a:t> </a:t>
            </a:r>
            <a:r>
              <a:rPr lang="en-US" sz="1200" kern="1200" dirty="0" smtClean="0">
                <a:solidFill>
                  <a:schemeClr val="tx1"/>
                </a:solidFill>
                <a:effectLst/>
                <a:latin typeface="+mn-lt"/>
                <a:ea typeface="+mn-ea"/>
                <a:cs typeface="+mn-cs"/>
              </a:rPr>
              <a:t>but is geared toward meeting the unique needs and interests of the student and peers in the Circle of Friends. Through this type of interaction and group problem solving, the Circle of Friends usually becomes a true group of friends who help and support one another.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1D0E5CD-3222-D440-890B-594A8871F768}" type="slidenum">
              <a:rPr lang="en-US" smtClean="0"/>
              <a:t>100</a:t>
            </a:fld>
            <a:endParaRPr lang="en-US" dirty="0"/>
          </a:p>
        </p:txBody>
      </p:sp>
    </p:spTree>
    <p:extLst>
      <p:ext uri="{BB962C8B-B14F-4D97-AF65-F5344CB8AC3E}">
        <p14:creationId xmlns:p14="http://schemas.microsoft.com/office/powerpoint/2010/main" val="5878042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smtClean="0">
                <a:solidFill>
                  <a:schemeClr val="tx1"/>
                </a:solidFill>
                <a:effectLst/>
                <a:latin typeface="+mn-lt"/>
                <a:ea typeface="+mn-ea"/>
                <a:cs typeface="+mn-cs"/>
              </a:rPr>
              <a:t>Many schools have various clubs that meet during or after school. These clubs are typically organized around interests and activities. For example, schools may have theater clubs, robotics clubs, literature clubs, and so on. Middle and high school teachers can work with students to develop a club around the interest areas of students with disabilities. For example, a student who loves history may develop a history club, or a student who excels at video games may start a gamers club. These school clubs are excellent ways for students who often </a:t>
            </a:r>
            <a:r>
              <a:rPr lang="en-US" dirty="0" smtClean="0"/>
              <a:t>academically or socially struggle </a:t>
            </a:r>
            <a:r>
              <a:rPr lang="en-US" sz="1200" kern="1200" dirty="0" smtClean="0">
                <a:solidFill>
                  <a:schemeClr val="tx1"/>
                </a:solidFill>
                <a:effectLst/>
                <a:latin typeface="+mn-lt"/>
                <a:ea typeface="+mn-ea"/>
                <a:cs typeface="+mn-cs"/>
              </a:rPr>
              <a:t>in school to have an avenue to shine and develop natural friendships with peers who have similar interests. Sometimes, a teacher must host a club, which may involve providing a classroom space for the club to meet and facilitating the activities of the club.</a:t>
            </a:r>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101</a:t>
            </a:fld>
            <a:endParaRPr lang="en-US" dirty="0"/>
          </a:p>
        </p:txBody>
      </p:sp>
    </p:spTree>
    <p:extLst>
      <p:ext uri="{BB962C8B-B14F-4D97-AF65-F5344CB8AC3E}">
        <p14:creationId xmlns:p14="http://schemas.microsoft.com/office/powerpoint/2010/main" val="32931717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Extracurricular activities, such as sporting events and school dances, are times for students to get together and have fun. New friendships are often forged in these activities, and are, therefore, a ripe opportunity for social inclusion. Sometimes, however, students with disabilities have very limited experience attending these extracurricular activities. As part of a social curriculum, students can be given assignments to attend a certain number of extracurricular events each semester. The school can help facilitate this by having peer buddies sign up to attend the activity with the student</a:t>
            </a:r>
            <a:r>
              <a:rPr lang="en-US" dirty="0" smtClean="0"/>
              <a:t> </a:t>
            </a:r>
            <a:r>
              <a:rPr lang="en-US" sz="1200" kern="1200" dirty="0" smtClean="0">
                <a:solidFill>
                  <a:schemeClr val="tx1"/>
                </a:solidFill>
                <a:effectLst/>
                <a:latin typeface="+mn-lt"/>
                <a:ea typeface="+mn-ea"/>
                <a:cs typeface="+mn-cs"/>
              </a:rPr>
              <a:t>or provide school staff support as necessary.</a:t>
            </a:r>
          </a:p>
          <a:p>
            <a:endParaRPr lang="en-US" dirty="0"/>
          </a:p>
        </p:txBody>
      </p:sp>
      <p:sp>
        <p:nvSpPr>
          <p:cNvPr id="4" name="Slide Number Placeholder 3"/>
          <p:cNvSpPr>
            <a:spLocks noGrp="1"/>
          </p:cNvSpPr>
          <p:nvPr>
            <p:ph type="sldNum" sz="quarter" idx="10"/>
          </p:nvPr>
        </p:nvSpPr>
        <p:spPr/>
        <p:txBody>
          <a:bodyPr/>
          <a:lstStyle/>
          <a:p>
            <a:fld id="{01D0E5CD-3222-D440-890B-594A8871F768}" type="slidenum">
              <a:rPr lang="en-US" smtClean="0"/>
              <a:t>102</a:t>
            </a:fld>
            <a:endParaRPr lang="en-US" dirty="0"/>
          </a:p>
        </p:txBody>
      </p:sp>
    </p:spTree>
    <p:extLst>
      <p:ext uri="{BB962C8B-B14F-4D97-AF65-F5344CB8AC3E}">
        <p14:creationId xmlns:p14="http://schemas.microsoft.com/office/powerpoint/2010/main" val="2978143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540677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30098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3054395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871538" y="192088"/>
            <a:ext cx="8162925" cy="1431925"/>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912813" y="1905000"/>
            <a:ext cx="8110537" cy="4191000"/>
          </a:xfrm>
        </p:spPr>
        <p:txBody>
          <a:bodyPr/>
          <a:lstStyle/>
          <a:p>
            <a:endParaRPr lang="en-US" dirty="0"/>
          </a:p>
        </p:txBody>
      </p:sp>
      <p:sp>
        <p:nvSpPr>
          <p:cNvPr id="4" name="Date Placeholder 3"/>
          <p:cNvSpPr>
            <a:spLocks noGrp="1"/>
          </p:cNvSpPr>
          <p:nvPr>
            <p:ph type="dt" sz="half" idx="10"/>
          </p:nvPr>
        </p:nvSpPr>
        <p:spPr>
          <a:xfrm>
            <a:off x="1152525" y="6286500"/>
            <a:ext cx="1905000" cy="457200"/>
          </a:xfrm>
        </p:spPr>
        <p:txBody>
          <a:bodyPr/>
          <a:lstStyle>
            <a:lvl1pPr>
              <a:defRPr/>
            </a:lvl1pPr>
          </a:lstStyle>
          <a:p>
            <a:endParaRPr lang="en-US" dirty="0"/>
          </a:p>
        </p:txBody>
      </p:sp>
      <p:sp>
        <p:nvSpPr>
          <p:cNvPr id="5" name="Footer Placeholder 4"/>
          <p:cNvSpPr>
            <a:spLocks noGrp="1"/>
          </p:cNvSpPr>
          <p:nvPr>
            <p:ph type="ftr" sz="quarter" idx="11"/>
          </p:nvPr>
        </p:nvSpPr>
        <p:spPr>
          <a:xfrm>
            <a:off x="3590925" y="6286500"/>
            <a:ext cx="2895600" cy="457200"/>
          </a:xfrm>
        </p:spPr>
        <p:txBody>
          <a:bodyPr/>
          <a:lstStyle>
            <a:lvl1pPr>
              <a:defRPr/>
            </a:lvl1pPr>
          </a:lstStyle>
          <a:p>
            <a:endParaRPr lang="en-US" dirty="0"/>
          </a:p>
        </p:txBody>
      </p:sp>
      <p:sp>
        <p:nvSpPr>
          <p:cNvPr id="6" name="Slide Number Placeholder 5"/>
          <p:cNvSpPr>
            <a:spLocks noGrp="1"/>
          </p:cNvSpPr>
          <p:nvPr>
            <p:ph type="sldNum" sz="quarter" idx="12"/>
          </p:nvPr>
        </p:nvSpPr>
        <p:spPr>
          <a:xfrm>
            <a:off x="7019925" y="6286500"/>
            <a:ext cx="1905000" cy="457200"/>
          </a:xfrm>
        </p:spPr>
        <p:txBody>
          <a:bodyPr/>
          <a:lstStyle>
            <a:lvl1pPr>
              <a:defRPr/>
            </a:lvl1pPr>
          </a:lstStyle>
          <a:p>
            <a:fld id="{78115D0D-2531-4664-A06A-F4CE7AEEFEBB}" type="slidenum">
              <a:rPr lang="en-US"/>
              <a:pPr/>
              <a:t>‹#›</a:t>
            </a:fld>
            <a:endParaRPr lang="en-US" dirty="0"/>
          </a:p>
        </p:txBody>
      </p:sp>
    </p:spTree>
    <p:extLst>
      <p:ext uri="{BB962C8B-B14F-4D97-AF65-F5344CB8AC3E}">
        <p14:creationId xmlns:p14="http://schemas.microsoft.com/office/powerpoint/2010/main" val="896002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DBA70CE6-77A5-CD41-8670-406FC4A4206E}"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1014560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0910D4C8-9816-9344-8A55-C9E276A0CBC0}"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1534515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4A86054E-BEBA-784D-93B8-23052FD63C9B}"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1035198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92D1EE5C-689B-824B-AE1A-D3B0D324C1C6}"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732403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8" name="Footer Placeholder 7"/>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9" name="Slide Number Placeholder 8"/>
          <p:cNvSpPr>
            <a:spLocks noGrp="1"/>
          </p:cNvSpPr>
          <p:nvPr>
            <p:ph type="sldNum" sz="quarter" idx="12"/>
          </p:nvPr>
        </p:nvSpPr>
        <p:spPr/>
        <p:txBody>
          <a:bodyPr/>
          <a:lstStyle/>
          <a:p>
            <a:pPr defTabSz="914400" fontAlgn="base">
              <a:spcBef>
                <a:spcPct val="0"/>
              </a:spcBef>
              <a:spcAft>
                <a:spcPct val="0"/>
              </a:spcAft>
              <a:defRPr/>
            </a:pPr>
            <a:fld id="{E2AD1F05-B4F8-F94E-B142-21E9807FE2B3}"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248912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56C38384-7708-0F4F-B158-92C0FAD51B59}"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1965364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4" name="Slide Number Placeholder 3"/>
          <p:cNvSpPr>
            <a:spLocks noGrp="1"/>
          </p:cNvSpPr>
          <p:nvPr>
            <p:ph type="sldNum" sz="quarter" idx="12"/>
          </p:nvPr>
        </p:nvSpPr>
        <p:spPr/>
        <p:txBody>
          <a:bodyPr/>
          <a:lstStyle/>
          <a:p>
            <a:pPr defTabSz="914400" fontAlgn="base">
              <a:spcBef>
                <a:spcPct val="0"/>
              </a:spcBef>
              <a:spcAft>
                <a:spcPct val="0"/>
              </a:spcAft>
              <a:defRPr/>
            </a:pPr>
            <a:fld id="{8A82A385-974F-374C-8A3E-F565DE16F33D}"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2683417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4258003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557555A2-8DCE-F947-9B9A-25EA75D5FE29}"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1611898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231EC14A-043B-F94F-83A0-606F7217DFE2}"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117284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F667C181-2480-C84A-BF50-462DDAA0F8C1}"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3314578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635C55A5-452E-104F-88BA-528D64CFA567}" type="slidenum">
              <a:rPr lang="es-ES" smtClean="0">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2996616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4" name="Date Placeholder 3"/>
          <p:cNvSpPr>
            <a:spLocks noGrp="1"/>
          </p:cNvSpPr>
          <p:nvPr>
            <p:ph type="dt" sz="half" idx="14"/>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5"/>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6"/>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DBA70CE6-77A5-CD41-8670-406FC4A4206E}"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424461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7002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91680" y="332656"/>
            <a:ext cx="7313324" cy="1470025"/>
          </a:xfrm>
        </p:spPr>
        <p:txBody>
          <a:bodyPr/>
          <a:lstStyle/>
          <a:p>
            <a:r>
              <a:rPr lang="en-US" dirty="0" smtClean="0"/>
              <a:t>Click to edit Master title style</a:t>
            </a:r>
            <a:endParaRPr lang="en-US" dirty="0"/>
          </a:p>
        </p:txBody>
      </p:sp>
      <p:sp>
        <p:nvSpPr>
          <p:cNvPr id="7" name="Rectangle 3"/>
          <p:cNvSpPr>
            <a:spLocks noGrp="1" noChangeArrowheads="1"/>
          </p:cNvSpPr>
          <p:nvPr>
            <p:ph idx="13"/>
          </p:nvPr>
        </p:nvSpPr>
        <p:spPr bwMode="auto">
          <a:xfrm>
            <a:off x="1691680" y="2060848"/>
            <a:ext cx="7344816"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lvl="0"/>
            <a:r>
              <a:rPr lang="es-ES" noProof="0" dirty="0"/>
              <a:t>Haga clic para modificar el estilo de texto del patrón</a:t>
            </a:r>
          </a:p>
          <a:p>
            <a:pPr lvl="1"/>
            <a:r>
              <a:rPr lang="es-ES" noProof="0" dirty="0"/>
              <a:t>Segundo nivel</a:t>
            </a:r>
          </a:p>
          <a:p>
            <a:pPr lvl="2"/>
            <a:r>
              <a:rPr lang="es-ES" noProof="0" dirty="0"/>
              <a:t>Tercer nivel</a:t>
            </a:r>
          </a:p>
          <a:p>
            <a:pPr lvl="3"/>
            <a:r>
              <a:rPr lang="es-ES" noProof="0" dirty="0"/>
              <a:t>Cuarto nivel</a:t>
            </a:r>
          </a:p>
          <a:p>
            <a:pPr lvl="4"/>
            <a:r>
              <a:rPr lang="es-ES" noProof="0" dirty="0"/>
              <a:t>Quinto nivel</a:t>
            </a:r>
          </a:p>
        </p:txBody>
      </p:sp>
      <p:sp>
        <p:nvSpPr>
          <p:cNvPr id="4" name="Date Placeholder 3"/>
          <p:cNvSpPr>
            <a:spLocks noGrp="1"/>
          </p:cNvSpPr>
          <p:nvPr>
            <p:ph type="dt" sz="half" idx="14"/>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5"/>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6"/>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DBA70CE6-77A5-CD41-8670-406FC4A4206E}"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3085558956"/>
      </p:ext>
    </p:extLst>
  </p:cSld>
  <p:clrMapOvr>
    <a:masterClrMapping/>
  </p:clrMapOvr>
  <p:transition xmlns:p14="http://schemas.microsoft.com/office/powerpoint/2010/mai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0910D4C8-9816-9344-8A55-C9E276A0CBC0}"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1456256851"/>
      </p:ext>
    </p:extLst>
  </p:cSld>
  <p:clrMapOvr>
    <a:masterClrMapping/>
  </p:clrMapOvr>
  <p:transition xmlns:p14="http://schemas.microsoft.com/office/powerpoint/2010/mai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4A86054E-BEBA-784D-93B8-23052FD63C9B}"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1404678636"/>
      </p:ext>
    </p:extLst>
  </p:cSld>
  <p:clrMapOvr>
    <a:masterClrMapping/>
  </p:clrMapOvr>
  <p:transition xmlns:p14="http://schemas.microsoft.com/office/powerpoint/2010/mai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92D1EE5C-689B-824B-AE1A-D3B0D324C1C6}"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3123342901"/>
      </p:ext>
    </p:extLst>
  </p:cSld>
  <p:clrMapOvr>
    <a:masterClrMapping/>
  </p:clrMapOvr>
  <p:transition xmlns:p14="http://schemas.microsoft.com/office/powerpoint/2010/mai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2088630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E2AD1F05-B4F8-F94E-B142-21E9807FE2B3}"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2823412170"/>
      </p:ext>
    </p:extLst>
  </p:cSld>
  <p:clrMapOvr>
    <a:masterClrMapping/>
  </p:clrMapOvr>
  <p:transition xmlns:p14="http://schemas.microsoft.com/office/powerpoint/2010/mai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56C38384-7708-0F4F-B158-92C0FAD51B59}"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3186714886"/>
      </p:ext>
    </p:extLst>
  </p:cSld>
  <p:clrMapOvr>
    <a:masterClrMapping/>
  </p:clrMapOvr>
  <p:transition xmlns:p14="http://schemas.microsoft.com/office/powerpoint/2010/mai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8A82A385-974F-374C-8A3E-F565DE16F33D}"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3813079209"/>
      </p:ext>
    </p:extLst>
  </p:cSld>
  <p:clrMapOvr>
    <a:masterClrMapping/>
  </p:clrMapOvr>
  <p:transition xmlns:p14="http://schemas.microsoft.com/office/powerpoint/2010/mai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557555A2-8DCE-F947-9B9A-25EA75D5FE29}"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782233370"/>
      </p:ext>
    </p:extLst>
  </p:cSld>
  <p:clrMapOvr>
    <a:masterClrMapping/>
  </p:clrMapOvr>
  <p:transition xmlns:p14="http://schemas.microsoft.com/office/powerpoint/2010/mai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231EC14A-043B-F94F-83A0-606F7217DFE2}"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4243556797"/>
      </p:ext>
    </p:extLst>
  </p:cSld>
  <p:clrMapOvr>
    <a:masterClrMapping/>
  </p:clrMapOvr>
  <p:transition xmlns:p14="http://schemas.microsoft.com/office/powerpoint/2010/mai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F667C181-2480-C84A-BF50-462DDAA0F8C1}"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3646037214"/>
      </p:ext>
    </p:extLst>
  </p:cSld>
  <p:clrMapOvr>
    <a:masterClrMapping/>
  </p:clrMapOvr>
  <p:transition xmlns:p14="http://schemas.microsoft.com/office/powerpoint/2010/mai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575" y="5373688"/>
            <a:ext cx="1296988" cy="268287"/>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cs typeface="Arial" charset="0"/>
              </a:defRPr>
            </a:lvl1pPr>
          </a:lstStyle>
          <a:p>
            <a:pPr defTabSz="914400" fontAlgn="base">
              <a:spcBef>
                <a:spcPct val="0"/>
              </a:spcBef>
              <a:spcAft>
                <a:spcPct val="0"/>
              </a:spcAft>
              <a:defRPr/>
            </a:pPr>
            <a:endParaRPr lang="es-ES" dirty="0">
              <a:solidFill>
                <a:srgbClr val="0367B3"/>
              </a:solidFill>
              <a:latin typeface="Arial" charset="0"/>
              <a:ea typeface="ＭＳ Ｐゴシック" charset="0"/>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cs typeface="Arial" charset="0"/>
              </a:defRPr>
            </a:lvl1pPr>
          </a:lstStyle>
          <a:p>
            <a:pPr defTabSz="914400" fontAlgn="base">
              <a:spcBef>
                <a:spcPct val="0"/>
              </a:spcBef>
              <a:spcAft>
                <a:spcPct val="0"/>
              </a:spcAft>
              <a:defRPr/>
            </a:pPr>
            <a:fld id="{635C55A5-452E-104F-88BA-528D64CFA567}" type="slidenum">
              <a:rPr lang="es-ES">
                <a:solidFill>
                  <a:srgbClr val="0367B3"/>
                </a:solidFill>
                <a:latin typeface="Arial" charset="0"/>
                <a:ea typeface="ＭＳ Ｐゴシック" charset="0"/>
              </a:rPr>
              <a:pPr defTabSz="914400" fontAlgn="base">
                <a:spcBef>
                  <a:spcPct val="0"/>
                </a:spcBef>
                <a:spcAft>
                  <a:spcPct val="0"/>
                </a:spcAft>
                <a:defRPr/>
              </a:pPr>
              <a:t>‹#›</a:t>
            </a:fld>
            <a:endParaRPr lang="es-ES" dirty="0">
              <a:solidFill>
                <a:srgbClr val="0367B3"/>
              </a:solidFill>
              <a:latin typeface="Arial" charset="0"/>
              <a:ea typeface="ＭＳ Ｐゴシック" charset="0"/>
            </a:endParaRPr>
          </a:p>
        </p:txBody>
      </p:sp>
    </p:spTree>
    <p:extLst>
      <p:ext uri="{BB962C8B-B14F-4D97-AF65-F5344CB8AC3E}">
        <p14:creationId xmlns:p14="http://schemas.microsoft.com/office/powerpoint/2010/main" val="2608656380"/>
      </p:ext>
    </p:extLst>
  </p:cSld>
  <p:clrMapOvr>
    <a:masterClrMapping/>
  </p:clrMapOvr>
  <p:transition xmlns:p14="http://schemas.microsoft.com/office/powerpoint/2010/mai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48238586"/>
      </p:ext>
    </p:extLst>
  </p:cSld>
  <p:clrMapOvr>
    <a:masterClrMapping/>
  </p:clrMapOvr>
  <p:transition xmlns:p14="http://schemas.microsoft.com/office/powerpoint/2010/mai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224718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1137205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197743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341118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2572949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5EF933-1979-254D-87F0-6BC1EFFD1E44}" type="datetimeFigureOut">
              <a:rPr lang="en-US" smtClean="0"/>
              <a:t>10/29/15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27EF403-6002-AD4F-BA57-97A6857471C5}" type="slidenum">
              <a:rPr lang="en-US" smtClean="0"/>
              <a:t>‹#›</a:t>
            </a:fld>
            <a:endParaRPr lang="en-US" dirty="0"/>
          </a:p>
        </p:txBody>
      </p:sp>
    </p:spTree>
    <p:extLst>
      <p:ext uri="{BB962C8B-B14F-4D97-AF65-F5344CB8AC3E}">
        <p14:creationId xmlns:p14="http://schemas.microsoft.com/office/powerpoint/2010/main" val="672254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5" Type="http://schemas.openxmlformats.org/officeDocument/2006/relationships/image" Target="../media/image1.jp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4" Type="http://schemas.openxmlformats.org/officeDocument/2006/relationships/image" Target="../media/image2.jpeg"/><Relationship Id="rId15" Type="http://schemas.openxmlformats.org/officeDocument/2006/relationships/image" Target="../media/image3.png"/><Relationship Id="rId16" Type="http://schemas.openxmlformats.org/officeDocument/2006/relationships/image" Target="../media/image4.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5EF933-1979-254D-87F0-6BC1EFFD1E44}" type="datetimeFigureOut">
              <a:rPr lang="en-US" smtClean="0"/>
              <a:t>10/29/15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EF403-6002-AD4F-BA57-97A6857471C5}" type="slidenum">
              <a:rPr lang="en-US" smtClean="0"/>
              <a:t>‹#›</a:t>
            </a:fld>
            <a:endParaRPr lang="en-US" dirty="0"/>
          </a:p>
        </p:txBody>
      </p:sp>
    </p:spTree>
    <p:extLst>
      <p:ext uri="{BB962C8B-B14F-4D97-AF65-F5344CB8AC3E}">
        <p14:creationId xmlns:p14="http://schemas.microsoft.com/office/powerpoint/2010/main" val="15129020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160A6-32AC-F44A-AAC2-0C837BE80D51}" type="datetimeFigureOut">
              <a:rPr lang="en-US" smtClean="0">
                <a:solidFill>
                  <a:prstClr val="black">
                    <a:tint val="75000"/>
                  </a:prstClr>
                </a:solidFill>
                <a:latin typeface="Arial"/>
              </a:rPr>
              <a:pPr/>
              <a:t>10/29/15</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5809FD-115B-5049-BC13-583262735DFB}"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12987226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275" y="274638"/>
            <a:ext cx="6994525" cy="1143000"/>
          </a:xfrm>
          <a:prstGeom prst="rect">
            <a:avLst/>
          </a:prstGeom>
          <a:ln>
            <a:solidFill>
              <a:srgbClr val="0061AF"/>
            </a:solidFill>
          </a:ln>
          <a:extLst>
            <a:ext uri="{FAA26D3D-D897-4be2-8F04-BA451C77F1D7}">
              <ma14:placeholderFlag xmlns:ma14="http://schemas.microsoft.com/office/mac/drawingml/2011/main" val="1"/>
            </a:ext>
          </a:extLst>
        </p:spPr>
        <p:style>
          <a:lnRef idx="2">
            <a:schemeClr val="accent1"/>
          </a:lnRef>
          <a:fillRef idx="1">
            <a:schemeClr val="lt1"/>
          </a:fillRef>
          <a:effectRef idx="0">
            <a:schemeClr val="accent1"/>
          </a:effectRef>
          <a:fontRef idx="none"/>
        </p:style>
        <p:txBody>
          <a:bodyPr vert="horz" wrap="square" lIns="91440" tIns="45720" rIns="91440" bIns="45720" numCol="1" anchor="ctr" anchorCtr="0" compatLnSpc="1">
            <a:prstTxWarp prst="textNoShape">
              <a:avLst/>
            </a:prstTxWarp>
          </a:bodyPr>
          <a:lstStyle/>
          <a:p>
            <a:pPr lvl="0"/>
            <a:r>
              <a:rPr lang="es-ES" dirty="0"/>
              <a:t>Haga clic para cambiar el estilo de título	</a:t>
            </a:r>
          </a:p>
        </p:txBody>
      </p:sp>
      <p:sp>
        <p:nvSpPr>
          <p:cNvPr id="1027" name="Rectangle 3"/>
          <p:cNvSpPr>
            <a:spLocks noGrp="1" noChangeArrowheads="1"/>
          </p:cNvSpPr>
          <p:nvPr>
            <p:ph type="body" idx="1"/>
          </p:nvPr>
        </p:nvSpPr>
        <p:spPr bwMode="auto">
          <a:xfrm>
            <a:off x="1692275" y="1600200"/>
            <a:ext cx="699452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1028" name="Picture 1" descr="CEEDAR-LogoFinal-simple-white-17.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7950" y="6381750"/>
            <a:ext cx="12588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23250" y="6092825"/>
            <a:ext cx="9080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5562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xmlns:p14="http://schemas.microsoft.com/office/powerpoint/2010/main" spd="slow"/>
  <p:txStyles>
    <p:titleStyle>
      <a:lvl1pPr algn="ctr" rtl="0" eaLnBrk="0" fontAlgn="base" hangingPunct="0">
        <a:spcBef>
          <a:spcPct val="0"/>
        </a:spcBef>
        <a:spcAft>
          <a:spcPct val="0"/>
        </a:spcAft>
        <a:defRPr sz="4400" b="1">
          <a:solidFill>
            <a:srgbClr val="0061AF"/>
          </a:solidFill>
          <a:latin typeface="+mj-lt"/>
          <a:ea typeface="+mj-ea"/>
          <a:cs typeface="+mj-cs"/>
        </a:defRPr>
      </a:lvl1pPr>
      <a:lvl2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2pPr>
      <a:lvl3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3pPr>
      <a:lvl4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4pPr>
      <a:lvl5pPr algn="ctr" rtl="0" eaLnBrk="0" fontAlgn="base" hangingPunct="0">
        <a:spcBef>
          <a:spcPct val="0"/>
        </a:spcBef>
        <a:spcAft>
          <a:spcPct val="0"/>
        </a:spcAft>
        <a:defRPr sz="4400" b="1">
          <a:solidFill>
            <a:srgbClr val="0061A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Wingdings" charset="0"/>
        <a:buChar char="²"/>
        <a:defRPr sz="3200">
          <a:solidFill>
            <a:srgbClr val="0061AF"/>
          </a:solidFill>
          <a:latin typeface="+mn-lt"/>
          <a:ea typeface="+mn-ea"/>
          <a:cs typeface="+mn-cs"/>
        </a:defRPr>
      </a:lvl1pPr>
      <a:lvl2pPr marL="742950" indent="-285750" algn="l" rtl="0" eaLnBrk="0" fontAlgn="base" hangingPunct="0">
        <a:spcBef>
          <a:spcPct val="20000"/>
        </a:spcBef>
        <a:spcAft>
          <a:spcPct val="0"/>
        </a:spcAft>
        <a:buChar char="–"/>
        <a:defRPr sz="2800">
          <a:solidFill>
            <a:srgbClr val="0061AF"/>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0061AF"/>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61AF"/>
          </a:solidFill>
          <a:latin typeface="+mn-lt"/>
          <a:ea typeface="Arial" charset="0"/>
          <a:cs typeface="+mn-cs"/>
        </a:defRPr>
      </a:lvl4pPr>
      <a:lvl5pPr marL="2057400" indent="-228600" algn="l" rtl="0" eaLnBrk="0" fontAlgn="base" hangingPunct="0">
        <a:spcBef>
          <a:spcPct val="20000"/>
        </a:spcBef>
        <a:spcAft>
          <a:spcPct val="0"/>
        </a:spcAft>
        <a:buChar char="»"/>
        <a:defRPr sz="2000">
          <a:solidFill>
            <a:srgbClr val="0061AF"/>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4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4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4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4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8.wmf"/><Relationship Id="rId6" Type="http://schemas.openxmlformats.org/officeDocument/2006/relationships/oleObject" Target="../embeddings/oleObject2.bin"/><Relationship Id="rId7" Type="http://schemas.openxmlformats.org/officeDocument/2006/relationships/image" Target="../media/image9.wmf"/><Relationship Id="rId8"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3.bin"/><Relationship Id="rId5" Type="http://schemas.openxmlformats.org/officeDocument/2006/relationships/image" Target="../media/image13.wmf"/><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1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hyperlink" Target="http://www.autisminternetmodules.org/up_img/TEsample2lg.jpg" TargetMode="External"/><Relationship Id="rId8" Type="http://schemas.openxmlformats.org/officeDocument/2006/relationships/image" Target="../media/image20.jpeg"/><Relationship Id="rId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11" Type="http://schemas.openxmlformats.org/officeDocument/2006/relationships/hyperlink" Target="http://images.google.com/imgres?imgurl=http://sciencetraveler.files.wordpress.com/2008/07/highlighter-yellow.jpg&amp;imgrefurl=http://sciencetraveler.wordpress.com/2008/07/&amp;usg=__WH3q97eJYo_Zf3AYF9xu_aeOAe0=&amp;h=500&amp;w=500&amp;sz=14&amp;hl=en&amp;start=1&amp;sig2=JHNMA9AixgLmitDV_cdaSw&amp;um=1&amp;tbnid=0PVLd3rXJmTGMM:&amp;tbnh=130&amp;tbnw=130&amp;ei=o8yAScWeKJjcmQfJqfCuDQ&amp;prev=/images?q=highlighter&amp;um=1&amp;hl=en&amp;rlz=1T4ADBS_enUS293US293&amp;sa=N" TargetMode="External"/><Relationship Id="rId12" Type="http://schemas.openxmlformats.org/officeDocument/2006/relationships/image" Target="../media/image30.jpeg"/><Relationship Id="rId13" Type="http://schemas.openxmlformats.org/officeDocument/2006/relationships/hyperlink" Target="http://images.google.com/imgres?imgurl=http://pandemiclabs.com/pandemicblog/wp-content/uploads/2008/06/wikipedia-logo.jpg&amp;imgrefurl=http://contexts.org/thickculture/2008/12/&amp;usg=__ujXH_v7QpiSxKQj2PonbUsYu0Bs=&amp;h=380&amp;w=316&amp;sz=24&amp;hl=en&amp;start=2&amp;sig2=lOHF1_n1mxymyg0uTO5qzg&amp;um=1&amp;tbnid=R4LUDyAN-ShLqM:&amp;tbnh=123&amp;tbnw=102&amp;ei=2syASYTMOdKwmQei9IyoDQ&amp;prev=/images?q=wikipedia&amp;um=1&amp;hl=en&amp;rlz=1T4ADBS_enUS293US293&amp;sa=N" TargetMode="External"/><Relationship Id="rId14" Type="http://schemas.openxmlformats.org/officeDocument/2006/relationships/image" Target="../media/image31.jpeg"/><Relationship Id="rId15" Type="http://schemas.openxmlformats.org/officeDocument/2006/relationships/hyperlink" Target="http://images.google.com/imgres?imgurl=http://www.searchviews.com/wp-content/themes/clean-copy-full-3-column-1/images/google-logo.jpg&amp;imgrefurl=http://www.searchviews.com/index.php/archives/category/featured-item&amp;usg=__ReaHS7DV3Nm5Wbc74tuBuBQfZ6Q=&amp;h=478&amp;w=1197&amp;sz=204&amp;hl=en&amp;start=3&amp;sig2=eWLg1ZlY9-Fv3ldfZSG2_w&amp;um=1&amp;tbnid=ylwf-XkJVe34QM:&amp;tbnh=60&amp;tbnw=150&amp;ei=7cyASfHzCNbJmQfYkfynDQ&amp;prev=/images?q=google+images&amp;um=1&amp;hl=en&amp;rlz=1T4ADBS_enUS293US293" TargetMode="External"/><Relationship Id="rId1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0" Type="http://schemas.openxmlformats.org/officeDocument/2006/relationships/image" Target="../media/image2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hyperlink" Target="http://www.teachertube.com/video/discrete-trial-training-21048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3.tif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34.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35.tiff"/></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3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hyperlink" Target="http://www.youtube.com/watch?v=-cGZySiOrAs"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3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40.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4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2.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73" name="Rectangle 125"/>
          <p:cNvSpPr>
            <a:spLocks noChangeArrowheads="1"/>
          </p:cNvSpPr>
          <p:nvPr/>
        </p:nvSpPr>
        <p:spPr bwMode="auto">
          <a:xfrm>
            <a:off x="755650" y="4437063"/>
            <a:ext cx="7129463"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defTabSz="914400" fontAlgn="base">
              <a:spcBef>
                <a:spcPct val="0"/>
              </a:spcBef>
              <a:spcAft>
                <a:spcPct val="0"/>
              </a:spcAft>
              <a:defRPr/>
            </a:pPr>
            <a:endParaRPr lang="en-US" sz="2000" b="1" i="1" dirty="0">
              <a:solidFill>
                <a:srgbClr val="0367B3"/>
              </a:solidFill>
              <a:latin typeface="Arial" charset="0"/>
              <a:ea typeface="ＭＳ Ｐゴシック" charset="0"/>
              <a:cs typeface="ＭＳ Ｐゴシック" charset="0"/>
            </a:endParaRPr>
          </a:p>
          <a:p>
            <a:pPr algn="ctr" defTabSz="914400" fontAlgn="base">
              <a:spcBef>
                <a:spcPct val="0"/>
              </a:spcBef>
              <a:spcAft>
                <a:spcPct val="0"/>
              </a:spcAft>
              <a:defRPr/>
            </a:pPr>
            <a:endParaRPr lang="en-US" sz="2000" b="1" i="1" dirty="0">
              <a:solidFill>
                <a:srgbClr val="0367B3"/>
              </a:solidFill>
              <a:latin typeface="Arial" charset="0"/>
              <a:ea typeface="ＭＳ Ｐゴシック" charset="0"/>
              <a:cs typeface="ＭＳ Ｐゴシック" charset="0"/>
            </a:endParaRPr>
          </a:p>
        </p:txBody>
      </p:sp>
      <p:sp>
        <p:nvSpPr>
          <p:cNvPr id="5" name="Rectangle 110"/>
          <p:cNvSpPr txBox="1">
            <a:spLocks noChangeArrowheads="1"/>
          </p:cNvSpPr>
          <p:nvPr/>
        </p:nvSpPr>
        <p:spPr bwMode="auto">
          <a:xfrm>
            <a:off x="0" y="3352800"/>
            <a:ext cx="91440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defTabSz="914400" eaLnBrk="1" hangingPunct="1">
              <a:defRPr/>
            </a:pPr>
            <a:r>
              <a:rPr lang="en-US" b="1" dirty="0" smtClean="0">
                <a:solidFill>
                  <a:srgbClr val="0061AF"/>
                </a:solidFill>
                <a:latin typeface="Calibri"/>
                <a:ea typeface="ＭＳ Ｐゴシック"/>
                <a:cs typeface="Calibri"/>
              </a:rPr>
              <a:t>Inclusive Education</a:t>
            </a:r>
          </a:p>
          <a:p>
            <a:pPr defTabSz="914400" eaLnBrk="1" hangingPunct="1">
              <a:defRPr/>
            </a:pPr>
            <a:endParaRPr lang="en-US" sz="1100" b="1" dirty="0" smtClean="0">
              <a:solidFill>
                <a:srgbClr val="0061AF"/>
              </a:solidFill>
              <a:latin typeface="Calibri"/>
              <a:ea typeface="ＭＳ Ｐゴシック"/>
              <a:cs typeface="Calibri"/>
            </a:endParaRPr>
          </a:p>
          <a:p>
            <a:pPr defTabSz="914400" eaLnBrk="1" hangingPunct="1">
              <a:defRPr/>
            </a:pPr>
            <a:r>
              <a:rPr lang="en-US" sz="2800" b="1" dirty="0" smtClean="0">
                <a:solidFill>
                  <a:srgbClr val="0061AF"/>
                </a:solidFill>
                <a:latin typeface="Calibri"/>
                <a:ea typeface="ＭＳ Ｐゴシック"/>
                <a:cs typeface="Calibri"/>
              </a:rPr>
              <a:t>An Overview for Teachers</a:t>
            </a:r>
          </a:p>
        </p:txBody>
      </p:sp>
      <p:sp>
        <p:nvSpPr>
          <p:cNvPr id="14340" name="TextBox 1"/>
          <p:cNvSpPr txBox="1">
            <a:spLocks noChangeArrowheads="1"/>
          </p:cNvSpPr>
          <p:nvPr/>
        </p:nvSpPr>
        <p:spPr bwMode="auto">
          <a:xfrm>
            <a:off x="2895600" y="6248400"/>
            <a:ext cx="33845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200" dirty="0" smtClean="0">
                <a:solidFill>
                  <a:srgbClr val="FFFFFF"/>
                </a:solidFill>
                <a:latin typeface="Calibri"/>
                <a:cs typeface="Calibri"/>
              </a:rPr>
              <a:t>Project #H325A120003</a:t>
            </a:r>
          </a:p>
        </p:txBody>
      </p:sp>
      <p:pic>
        <p:nvPicPr>
          <p:cNvPr id="14341" name="Picture 1" descr="CEEDAR-LogoFinal-simple-white-1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844675"/>
            <a:ext cx="32432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41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Quality Indicators of Inclusive Education</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normAutofit/>
          </a:bodyPr>
          <a:lstStyle/>
          <a:p>
            <a:r>
              <a:rPr lang="en-US" dirty="0" smtClean="0">
                <a:solidFill>
                  <a:srgbClr val="0061AF"/>
                </a:solidFill>
                <a:latin typeface="Calibri"/>
                <a:cs typeface="Calibri"/>
              </a:rPr>
              <a:t>Natural proportions.</a:t>
            </a:r>
          </a:p>
          <a:p>
            <a:r>
              <a:rPr lang="en-US" dirty="0" smtClean="0">
                <a:solidFill>
                  <a:srgbClr val="0061AF"/>
                </a:solidFill>
                <a:latin typeface="Calibri"/>
                <a:cs typeface="Calibri"/>
              </a:rPr>
              <a:t>Team teaching.</a:t>
            </a:r>
          </a:p>
          <a:p>
            <a:r>
              <a:rPr lang="en-US" dirty="0" smtClean="0">
                <a:solidFill>
                  <a:srgbClr val="0061AF"/>
                </a:solidFill>
                <a:latin typeface="Calibri"/>
                <a:cs typeface="Calibri"/>
              </a:rPr>
              <a:t>Community building.</a:t>
            </a:r>
          </a:p>
          <a:p>
            <a:r>
              <a:rPr lang="en-US" dirty="0" smtClean="0">
                <a:solidFill>
                  <a:srgbClr val="0061AF"/>
                </a:solidFill>
                <a:latin typeface="Calibri"/>
                <a:cs typeface="Calibri"/>
              </a:rPr>
              <a:t>Differentiation.</a:t>
            </a:r>
          </a:p>
          <a:p>
            <a:r>
              <a:rPr lang="en-US" dirty="0" smtClean="0">
                <a:solidFill>
                  <a:srgbClr val="0061AF"/>
                </a:solidFill>
                <a:latin typeface="Calibri"/>
                <a:cs typeface="Calibri"/>
              </a:rPr>
              <a:t>Students do </a:t>
            </a:r>
            <a:r>
              <a:rPr lang="en-US" dirty="0">
                <a:solidFill>
                  <a:srgbClr val="0061AF"/>
                </a:solidFill>
                <a:latin typeface="Calibri"/>
                <a:cs typeface="Calibri"/>
              </a:rPr>
              <a:t>n</a:t>
            </a:r>
            <a:r>
              <a:rPr lang="en-US" dirty="0" smtClean="0">
                <a:solidFill>
                  <a:srgbClr val="0061AF"/>
                </a:solidFill>
                <a:latin typeface="Calibri"/>
                <a:cs typeface="Calibri"/>
              </a:rPr>
              <a:t>ot </a:t>
            </a:r>
            <a:r>
              <a:rPr lang="en-US" dirty="0">
                <a:solidFill>
                  <a:srgbClr val="0061AF"/>
                </a:solidFill>
                <a:latin typeface="Calibri"/>
                <a:cs typeface="Calibri"/>
              </a:rPr>
              <a:t>l</a:t>
            </a:r>
            <a:r>
              <a:rPr lang="en-US" dirty="0" smtClean="0">
                <a:solidFill>
                  <a:srgbClr val="0061AF"/>
                </a:solidFill>
                <a:latin typeface="Calibri"/>
                <a:cs typeface="Calibri"/>
              </a:rPr>
              <a:t>eave to learn.</a:t>
            </a:r>
          </a:p>
          <a:p>
            <a:r>
              <a:rPr lang="en-US" dirty="0" smtClean="0">
                <a:solidFill>
                  <a:srgbClr val="0061AF"/>
                </a:solidFill>
                <a:latin typeface="Calibri"/>
                <a:cs typeface="Calibri"/>
              </a:rPr>
              <a:t>Engaging instruction.</a:t>
            </a:r>
          </a:p>
          <a:p>
            <a:endParaRPr lang="en-US" dirty="0">
              <a:solidFill>
                <a:srgbClr val="0061AF"/>
              </a:solidFill>
              <a:latin typeface="Calibri"/>
              <a:cs typeface="Calibri"/>
            </a:endParaRPr>
          </a:p>
        </p:txBody>
      </p:sp>
    </p:spTree>
    <p:extLst>
      <p:ext uri="{BB962C8B-B14F-4D97-AF65-F5344CB8AC3E}">
        <p14:creationId xmlns:p14="http://schemas.microsoft.com/office/powerpoint/2010/main" val="215000012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1701496" y="274638"/>
            <a:ext cx="6985304" cy="1143000"/>
          </a:xfrm>
        </p:spPr>
        <p:txBody>
          <a:bodyPr/>
          <a:lstStyle/>
          <a:p>
            <a:r>
              <a:rPr lang="en-US" b="1" dirty="0">
                <a:solidFill>
                  <a:srgbClr val="0061AF"/>
                </a:solidFill>
                <a:latin typeface="Calibri"/>
                <a:cs typeface="Calibri"/>
              </a:rPr>
              <a:t>Circle of Friends</a:t>
            </a:r>
          </a:p>
        </p:txBody>
      </p:sp>
      <p:pic>
        <p:nvPicPr>
          <p:cNvPr id="71682"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1701496" y="1935651"/>
            <a:ext cx="6991944" cy="3845300"/>
          </a:xfrm>
        </p:spPr>
      </p:pic>
    </p:spTree>
    <p:extLst>
      <p:ext uri="{BB962C8B-B14F-4D97-AF65-F5344CB8AC3E}">
        <p14:creationId xmlns:p14="http://schemas.microsoft.com/office/powerpoint/2010/main" val="325851210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1689166" y="274638"/>
            <a:ext cx="6997634" cy="1143000"/>
          </a:xfrm>
        </p:spPr>
        <p:txBody>
          <a:bodyPr/>
          <a:lstStyle/>
          <a:p>
            <a:r>
              <a:rPr lang="en-US" b="1" dirty="0">
                <a:solidFill>
                  <a:srgbClr val="0061AF"/>
                </a:solidFill>
                <a:latin typeface="Calibri"/>
                <a:cs typeface="Calibri"/>
              </a:rPr>
              <a:t>School Clubs</a:t>
            </a:r>
          </a:p>
        </p:txBody>
      </p:sp>
      <p:pic>
        <p:nvPicPr>
          <p:cNvPr id="7373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470" b="470"/>
          <a:stretch>
            <a:fillRect/>
          </a:stretch>
        </p:blipFill>
        <p:spPr>
          <a:xfrm>
            <a:off x="1689166" y="1674776"/>
            <a:ext cx="6997634" cy="4356587"/>
          </a:xfrm>
        </p:spPr>
      </p:pic>
    </p:spTree>
    <p:extLst>
      <p:ext uri="{BB962C8B-B14F-4D97-AF65-F5344CB8AC3E}">
        <p14:creationId xmlns:p14="http://schemas.microsoft.com/office/powerpoint/2010/main" val="178837319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1689166" y="274638"/>
            <a:ext cx="6997634" cy="1143000"/>
          </a:xfrm>
        </p:spPr>
        <p:txBody>
          <a:bodyPr>
            <a:normAutofit/>
          </a:bodyPr>
          <a:lstStyle/>
          <a:p>
            <a:r>
              <a:rPr lang="en-US" b="1" dirty="0">
                <a:solidFill>
                  <a:srgbClr val="0061AF"/>
                </a:solidFill>
                <a:latin typeface="Calibri"/>
                <a:cs typeface="Calibri"/>
              </a:rPr>
              <a:t>Extracurricular Homework</a:t>
            </a:r>
          </a:p>
        </p:txBody>
      </p:sp>
      <p:pic>
        <p:nvPicPr>
          <p:cNvPr id="7475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7002" b="17002"/>
          <a:stretch>
            <a:fillRect/>
          </a:stretch>
        </p:blipFill>
        <p:spPr>
          <a:xfrm>
            <a:off x="1689166" y="1759917"/>
            <a:ext cx="6997634" cy="3848429"/>
          </a:xfrm>
        </p:spPr>
      </p:pic>
    </p:spTree>
    <p:extLst>
      <p:ext uri="{BB962C8B-B14F-4D97-AF65-F5344CB8AC3E}">
        <p14:creationId xmlns:p14="http://schemas.microsoft.com/office/powerpoint/2010/main" val="4044972285"/>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685304" y="274638"/>
            <a:ext cx="7001495" cy="1143000"/>
          </a:xfrm>
        </p:spPr>
        <p:txBody>
          <a:bodyPr>
            <a:normAutofit fontScale="90000"/>
          </a:bodyPr>
          <a:lstStyle/>
          <a:p>
            <a:r>
              <a:rPr lang="en-US" b="1" dirty="0">
                <a:solidFill>
                  <a:srgbClr val="0061AF"/>
                </a:solidFill>
                <a:latin typeface="Calibri"/>
                <a:cs typeface="Calibri"/>
              </a:rPr>
              <a:t>Effective </a:t>
            </a:r>
            <a:r>
              <a:rPr lang="en-US" b="1" dirty="0" smtClean="0">
                <a:solidFill>
                  <a:srgbClr val="0061AF"/>
                </a:solidFill>
                <a:latin typeface="Calibri"/>
                <a:cs typeface="Calibri"/>
              </a:rPr>
              <a:t>Social </a:t>
            </a:r>
            <a:r>
              <a:rPr lang="en-US" b="1" dirty="0">
                <a:solidFill>
                  <a:srgbClr val="0061AF"/>
                </a:solidFill>
                <a:latin typeface="Calibri"/>
                <a:cs typeface="Calibri"/>
              </a:rPr>
              <a:t>S</a:t>
            </a:r>
            <a:r>
              <a:rPr lang="en-US" b="1" dirty="0" smtClean="0">
                <a:solidFill>
                  <a:srgbClr val="0061AF"/>
                </a:solidFill>
                <a:latin typeface="Calibri"/>
                <a:cs typeface="Calibri"/>
              </a:rPr>
              <a:t>kills </a:t>
            </a:r>
            <a:r>
              <a:rPr lang="en-US" b="1" dirty="0">
                <a:solidFill>
                  <a:srgbClr val="0061AF"/>
                </a:solidFill>
                <a:latin typeface="Calibri"/>
                <a:cs typeface="Calibri"/>
              </a:rPr>
              <a:t>I</a:t>
            </a:r>
            <a:r>
              <a:rPr lang="en-US" b="1" dirty="0" smtClean="0">
                <a:solidFill>
                  <a:srgbClr val="0061AF"/>
                </a:solidFill>
                <a:latin typeface="Calibri"/>
                <a:cs typeface="Calibri"/>
              </a:rPr>
              <a:t>nterventions</a:t>
            </a:r>
            <a:endParaRPr lang="en-US" b="1" dirty="0">
              <a:solidFill>
                <a:srgbClr val="0061AF"/>
              </a:solidFill>
              <a:latin typeface="Calibri"/>
              <a:cs typeface="Calibri"/>
            </a:endParaRPr>
          </a:p>
        </p:txBody>
      </p:sp>
      <p:sp>
        <p:nvSpPr>
          <p:cNvPr id="7" name="Rectangle 3"/>
          <p:cNvSpPr>
            <a:spLocks noGrp="1" noChangeArrowheads="1"/>
          </p:cNvSpPr>
          <p:nvPr>
            <p:ph idx="1"/>
          </p:nvPr>
        </p:nvSpPr>
        <p:spPr>
          <a:xfrm>
            <a:off x="1685304" y="1600200"/>
            <a:ext cx="7001495" cy="4525963"/>
          </a:xfrm>
        </p:spPr>
        <p:txBody>
          <a:bodyPr>
            <a:normAutofit/>
          </a:bodyPr>
          <a:lstStyle/>
          <a:p>
            <a:pPr>
              <a:lnSpc>
                <a:spcPct val="90000"/>
              </a:lnSpc>
            </a:pPr>
            <a:r>
              <a:rPr lang="en-US" dirty="0">
                <a:solidFill>
                  <a:srgbClr val="0061AF"/>
                </a:solidFill>
                <a:latin typeface="Calibri"/>
                <a:cs typeface="Calibri"/>
              </a:rPr>
              <a:t>Occur across multiple naturalistic </a:t>
            </a:r>
            <a:r>
              <a:rPr lang="en-US" dirty="0" smtClean="0">
                <a:solidFill>
                  <a:srgbClr val="0061AF"/>
                </a:solidFill>
                <a:latin typeface="Calibri"/>
                <a:cs typeface="Calibri"/>
              </a:rPr>
              <a:t>settings.</a:t>
            </a:r>
            <a:endParaRPr lang="en-US" dirty="0">
              <a:solidFill>
                <a:srgbClr val="0061AF"/>
              </a:solidFill>
              <a:latin typeface="Calibri"/>
              <a:cs typeface="Calibri"/>
            </a:endParaRPr>
          </a:p>
          <a:p>
            <a:pPr>
              <a:lnSpc>
                <a:spcPct val="90000"/>
              </a:lnSpc>
            </a:pPr>
            <a:r>
              <a:rPr lang="en-US" dirty="0" smtClean="0">
                <a:solidFill>
                  <a:srgbClr val="0061AF"/>
                </a:solidFill>
                <a:latin typeface="Calibri"/>
                <a:cs typeface="Calibri"/>
              </a:rPr>
              <a:t>Frequent—</a:t>
            </a:r>
            <a:r>
              <a:rPr lang="en-US" dirty="0">
                <a:solidFill>
                  <a:srgbClr val="0061AF"/>
                </a:solidFill>
                <a:latin typeface="Calibri"/>
                <a:cs typeface="Calibri"/>
              </a:rPr>
              <a:t>e</a:t>
            </a:r>
            <a:r>
              <a:rPr lang="en-US" dirty="0" smtClean="0">
                <a:solidFill>
                  <a:srgbClr val="0061AF"/>
                </a:solidFill>
                <a:latin typeface="Calibri"/>
                <a:cs typeface="Calibri"/>
              </a:rPr>
              <a:t>very opportunity.</a:t>
            </a:r>
            <a:endParaRPr lang="en-US" dirty="0">
              <a:solidFill>
                <a:srgbClr val="0061AF"/>
              </a:solidFill>
              <a:latin typeface="Calibri"/>
              <a:cs typeface="Calibri"/>
            </a:endParaRPr>
          </a:p>
          <a:p>
            <a:pPr>
              <a:lnSpc>
                <a:spcPct val="90000"/>
              </a:lnSpc>
            </a:pPr>
            <a:r>
              <a:rPr lang="en-US" dirty="0">
                <a:solidFill>
                  <a:srgbClr val="0061AF"/>
                </a:solidFill>
                <a:latin typeface="Calibri"/>
                <a:cs typeface="Calibri"/>
              </a:rPr>
              <a:t>Peer </a:t>
            </a:r>
            <a:r>
              <a:rPr lang="en-US" dirty="0" smtClean="0">
                <a:solidFill>
                  <a:srgbClr val="0061AF"/>
                </a:solidFill>
                <a:latin typeface="Calibri"/>
                <a:cs typeface="Calibri"/>
              </a:rPr>
              <a:t>mediated.</a:t>
            </a:r>
            <a:endParaRPr lang="en-US" dirty="0">
              <a:solidFill>
                <a:srgbClr val="0061AF"/>
              </a:solidFill>
              <a:latin typeface="Calibri"/>
              <a:cs typeface="Calibri"/>
            </a:endParaRPr>
          </a:p>
          <a:p>
            <a:pPr>
              <a:lnSpc>
                <a:spcPct val="90000"/>
              </a:lnSpc>
            </a:pPr>
            <a:r>
              <a:rPr lang="en-US" dirty="0" smtClean="0">
                <a:solidFill>
                  <a:srgbClr val="0061AF"/>
                </a:solidFill>
                <a:latin typeface="Calibri"/>
                <a:cs typeface="Calibri"/>
              </a:rPr>
              <a:t>Motivating </a:t>
            </a:r>
            <a:r>
              <a:rPr lang="en-US" dirty="0">
                <a:solidFill>
                  <a:srgbClr val="0061AF"/>
                </a:solidFill>
                <a:latin typeface="Calibri"/>
                <a:cs typeface="Calibri"/>
              </a:rPr>
              <a:t>and </a:t>
            </a:r>
            <a:r>
              <a:rPr lang="en-US" dirty="0" smtClean="0">
                <a:solidFill>
                  <a:srgbClr val="0061AF"/>
                </a:solidFill>
                <a:latin typeface="Calibri"/>
                <a:cs typeface="Calibri"/>
              </a:rPr>
              <a:t>student directed.</a:t>
            </a:r>
            <a:endParaRPr lang="en-US" dirty="0">
              <a:solidFill>
                <a:srgbClr val="0061AF"/>
              </a:solidFill>
              <a:latin typeface="Calibri"/>
              <a:cs typeface="Calibri"/>
            </a:endParaRPr>
          </a:p>
          <a:p>
            <a:pPr>
              <a:lnSpc>
                <a:spcPct val="90000"/>
              </a:lnSpc>
            </a:pPr>
            <a:r>
              <a:rPr lang="en-US" dirty="0" smtClean="0">
                <a:solidFill>
                  <a:srgbClr val="0061AF"/>
                </a:solidFill>
                <a:latin typeface="Calibri"/>
                <a:cs typeface="Calibri"/>
              </a:rPr>
              <a:t>Include </a:t>
            </a:r>
            <a:r>
              <a:rPr lang="en-US" dirty="0">
                <a:solidFill>
                  <a:srgbClr val="0061AF"/>
                </a:solidFill>
                <a:latin typeface="Calibri"/>
                <a:cs typeface="Calibri"/>
              </a:rPr>
              <a:t>cooperative </a:t>
            </a:r>
            <a:r>
              <a:rPr lang="en-US" dirty="0" smtClean="0">
                <a:solidFill>
                  <a:srgbClr val="0061AF"/>
                </a:solidFill>
                <a:latin typeface="Calibri"/>
                <a:cs typeface="Calibri"/>
              </a:rPr>
              <a:t>arrangements.</a:t>
            </a:r>
            <a:endParaRPr lang="en-US" dirty="0">
              <a:solidFill>
                <a:srgbClr val="0061AF"/>
              </a:solidFill>
              <a:latin typeface="Calibri"/>
              <a:cs typeface="Calibri"/>
            </a:endParaRPr>
          </a:p>
        </p:txBody>
      </p:sp>
    </p:spTree>
    <p:extLst>
      <p:ext uri="{BB962C8B-B14F-4D97-AF65-F5344CB8AC3E}">
        <p14:creationId xmlns:p14="http://schemas.microsoft.com/office/powerpoint/2010/main" val="1067182678"/>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2859" y="197264"/>
            <a:ext cx="7151215" cy="14424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4" name="Content Placeholder 3"/>
          <p:cNvPicPr>
            <a:picLocks noGrp="1" noChangeAspect="1"/>
          </p:cNvPicPr>
          <p:nvPr>
            <p:ph idx="1"/>
          </p:nvPr>
        </p:nvPicPr>
        <p:blipFill>
          <a:blip r:embed="rId3"/>
          <a:srcRect t="242" b="242"/>
          <a:stretch>
            <a:fillRect/>
          </a:stretch>
        </p:blipFill>
        <p:spPr>
          <a:xfrm>
            <a:off x="1602859" y="826980"/>
            <a:ext cx="7155172" cy="4587500"/>
          </a:xfrm>
        </p:spPr>
      </p:pic>
    </p:spTree>
    <p:extLst>
      <p:ext uri="{BB962C8B-B14F-4D97-AF65-F5344CB8AC3E}">
        <p14:creationId xmlns:p14="http://schemas.microsoft.com/office/powerpoint/2010/main" val="1801348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738" y="274638"/>
            <a:ext cx="6997062" cy="1143000"/>
          </a:xfrm>
        </p:spPr>
        <p:txBody>
          <a:bodyPr/>
          <a:lstStyle/>
          <a:p>
            <a:r>
              <a:rPr lang="en-US" b="1" dirty="0" smtClean="0">
                <a:solidFill>
                  <a:srgbClr val="0061AF"/>
                </a:solidFill>
                <a:latin typeface="Calibri"/>
                <a:cs typeface="Calibri"/>
              </a:rPr>
              <a:t>All Means All</a:t>
            </a:r>
            <a:endParaRPr lang="en-US" b="1" dirty="0">
              <a:solidFill>
                <a:srgbClr val="0061AF"/>
              </a:solidFill>
              <a:latin typeface="Calibri"/>
              <a:cs typeface="Calibri"/>
            </a:endParaRPr>
          </a:p>
        </p:txBody>
      </p:sp>
      <p:pic>
        <p:nvPicPr>
          <p:cNvPr id="4" name="Content Placeholder 3" descr="Untitled.tiff"/>
          <p:cNvPicPr>
            <a:picLocks noGrp="1" noChangeAspect="1"/>
          </p:cNvPicPr>
          <p:nvPr>
            <p:ph idx="1"/>
          </p:nvPr>
        </p:nvPicPr>
        <p:blipFill>
          <a:blip r:embed="rId3">
            <a:extLst>
              <a:ext uri="{28A0092B-C50C-407E-A947-70E740481C1C}">
                <a14:useLocalDpi xmlns:a14="http://schemas.microsoft.com/office/drawing/2010/main" val="0"/>
              </a:ext>
            </a:extLst>
          </a:blip>
          <a:srcRect t="7642" b="7642"/>
          <a:stretch>
            <a:fillRect/>
          </a:stretch>
        </p:blipFill>
        <p:spPr>
          <a:xfrm>
            <a:off x="1523968" y="1542952"/>
            <a:ext cx="7341251" cy="4037405"/>
          </a:xfrm>
        </p:spPr>
      </p:pic>
    </p:spTree>
    <p:extLst>
      <p:ext uri="{BB962C8B-B14F-4D97-AF65-F5344CB8AC3E}">
        <p14:creationId xmlns:p14="http://schemas.microsoft.com/office/powerpoint/2010/main" val="3543240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760" y="274638"/>
            <a:ext cx="7017039" cy="1143000"/>
          </a:xfrm>
        </p:spPr>
        <p:txBody>
          <a:bodyPr>
            <a:noAutofit/>
          </a:bodyPr>
          <a:lstStyle/>
          <a:p>
            <a:r>
              <a:rPr lang="en-US" sz="3200" b="1" dirty="0" smtClean="0">
                <a:solidFill>
                  <a:srgbClr val="0061AF"/>
                </a:solidFill>
                <a:latin typeface="Calibri"/>
                <a:cs typeface="Calibri"/>
              </a:rPr>
              <a:t>Inclusive Service Delivery –</a:t>
            </a:r>
            <a:br>
              <a:rPr lang="en-US" sz="3200" b="1" dirty="0" smtClean="0">
                <a:solidFill>
                  <a:srgbClr val="0061AF"/>
                </a:solidFill>
                <a:latin typeface="Calibri"/>
                <a:cs typeface="Calibri"/>
              </a:rPr>
            </a:br>
            <a:r>
              <a:rPr lang="en-US" sz="3200" b="1" dirty="0" smtClean="0">
                <a:solidFill>
                  <a:srgbClr val="0061AF"/>
                </a:solidFill>
                <a:latin typeface="Calibri"/>
                <a:cs typeface="Calibri"/>
              </a:rPr>
              <a:t>Multi-</a:t>
            </a:r>
            <a:r>
              <a:rPr lang="en-US" sz="3200" b="1" dirty="0">
                <a:solidFill>
                  <a:srgbClr val="0061AF"/>
                </a:solidFill>
                <a:latin typeface="Calibri"/>
                <a:cs typeface="Calibri"/>
              </a:rPr>
              <a:t>T</a:t>
            </a:r>
            <a:r>
              <a:rPr lang="en-US" sz="3200" b="1" dirty="0" smtClean="0">
                <a:solidFill>
                  <a:srgbClr val="0061AF"/>
                </a:solidFill>
                <a:latin typeface="Calibri"/>
                <a:cs typeface="Calibri"/>
              </a:rPr>
              <a:t>iered System </a:t>
            </a:r>
            <a:r>
              <a:rPr lang="en-US" sz="3200" b="1" dirty="0">
                <a:solidFill>
                  <a:srgbClr val="0061AF"/>
                </a:solidFill>
                <a:latin typeface="Calibri"/>
                <a:cs typeface="Calibri"/>
              </a:rPr>
              <a:t>of </a:t>
            </a:r>
            <a:r>
              <a:rPr lang="en-US" sz="3200" b="1" dirty="0" smtClean="0">
                <a:solidFill>
                  <a:srgbClr val="0061AF"/>
                </a:solidFill>
                <a:latin typeface="Calibri"/>
                <a:cs typeface="Calibri"/>
              </a:rPr>
              <a:t>Supports (MTSS)</a:t>
            </a:r>
            <a:endParaRPr lang="en-US" sz="3200" b="1" dirty="0">
              <a:solidFill>
                <a:srgbClr val="0061AF"/>
              </a:solidFill>
              <a:latin typeface="Calibri"/>
              <a:cs typeface="Calibri"/>
            </a:endParaRPr>
          </a:p>
        </p:txBody>
      </p:sp>
      <p:sp>
        <p:nvSpPr>
          <p:cNvPr id="3" name="Content Placeholder 2"/>
          <p:cNvSpPr>
            <a:spLocks noGrp="1"/>
          </p:cNvSpPr>
          <p:nvPr>
            <p:ph idx="1"/>
          </p:nvPr>
        </p:nvSpPr>
        <p:spPr>
          <a:xfrm>
            <a:off x="1669760" y="1599122"/>
            <a:ext cx="7017039" cy="5042978"/>
          </a:xfrm>
        </p:spPr>
        <p:txBody>
          <a:bodyPr>
            <a:noAutofit/>
          </a:bodyPr>
          <a:lstStyle/>
          <a:p>
            <a:pPr marL="342900" lvl="1" indent="-342900">
              <a:buFont typeface="Courier New"/>
              <a:buChar char="o"/>
            </a:pPr>
            <a:r>
              <a:rPr lang="en-US" sz="2400" dirty="0" smtClean="0">
                <a:solidFill>
                  <a:srgbClr val="0061AF"/>
                </a:solidFill>
                <a:latin typeface="Calibri"/>
                <a:cs typeface="Calibri"/>
              </a:rPr>
              <a:t>All academic and behavioral instruction is delivered through a school-wide, data driven system using Universal </a:t>
            </a:r>
            <a:r>
              <a:rPr lang="en-US" sz="2400" dirty="0">
                <a:solidFill>
                  <a:srgbClr val="0061AF"/>
                </a:solidFill>
                <a:latin typeface="Calibri"/>
                <a:cs typeface="Calibri"/>
              </a:rPr>
              <a:t>D</a:t>
            </a:r>
            <a:r>
              <a:rPr lang="en-US" sz="2400" dirty="0" smtClean="0">
                <a:solidFill>
                  <a:srgbClr val="0061AF"/>
                </a:solidFill>
                <a:latin typeface="Calibri"/>
                <a:cs typeface="Calibri"/>
              </a:rPr>
              <a:t>esign for Learning (UDL) principles </a:t>
            </a:r>
            <a:r>
              <a:rPr lang="ro-RO" sz="2400" dirty="0">
                <a:solidFill>
                  <a:srgbClr val="0061AF"/>
                </a:solidFill>
                <a:latin typeface="Calibri"/>
                <a:cs typeface="Calibri"/>
              </a:rPr>
              <a:t>(Sailor, </a:t>
            </a:r>
            <a:r>
              <a:rPr lang="ro-RO" sz="2400" dirty="0" smtClean="0">
                <a:solidFill>
                  <a:srgbClr val="0061AF"/>
                </a:solidFill>
                <a:latin typeface="Calibri"/>
                <a:cs typeface="Calibri"/>
              </a:rPr>
              <a:t>2009; Sailor &amp; Roger, 2005).</a:t>
            </a:r>
          </a:p>
          <a:p>
            <a:pPr marL="342900" lvl="1" indent="-342900">
              <a:buFont typeface="Courier New"/>
              <a:buChar char="o"/>
            </a:pPr>
            <a:r>
              <a:rPr lang="ro-RO" sz="2400" dirty="0" smtClean="0">
                <a:solidFill>
                  <a:srgbClr val="0061AF"/>
                </a:solidFill>
                <a:latin typeface="Calibri"/>
                <a:cs typeface="Calibri"/>
              </a:rPr>
              <a:t>Educators </a:t>
            </a:r>
            <a:r>
              <a:rPr lang="ro-RO" sz="2400" dirty="0">
                <a:solidFill>
                  <a:srgbClr val="0061AF"/>
                </a:solidFill>
                <a:latin typeface="Calibri"/>
                <a:cs typeface="Calibri"/>
              </a:rPr>
              <a:t>collaborate in teams to provide and </a:t>
            </a:r>
            <a:r>
              <a:rPr lang="ro-RO" sz="2400" dirty="0" smtClean="0">
                <a:solidFill>
                  <a:srgbClr val="0061AF"/>
                </a:solidFill>
                <a:latin typeface="Calibri"/>
                <a:cs typeface="Calibri"/>
              </a:rPr>
              <a:t>monitor </a:t>
            </a:r>
            <a:r>
              <a:rPr lang="ro-RO" sz="2400" dirty="0">
                <a:solidFill>
                  <a:srgbClr val="0061AF"/>
                </a:solidFill>
                <a:latin typeface="Calibri"/>
                <a:cs typeface="Calibri"/>
              </a:rPr>
              <a:t>academic and </a:t>
            </a:r>
            <a:r>
              <a:rPr lang="ro-RO" sz="2400" dirty="0" smtClean="0">
                <a:solidFill>
                  <a:srgbClr val="0061AF"/>
                </a:solidFill>
                <a:latin typeface="Calibri"/>
                <a:cs typeface="Calibri"/>
              </a:rPr>
              <a:t>behavioral </a:t>
            </a:r>
            <a:r>
              <a:rPr lang="ro-RO" sz="2400" dirty="0">
                <a:solidFill>
                  <a:srgbClr val="0061AF"/>
                </a:solidFill>
                <a:latin typeface="Calibri"/>
                <a:cs typeface="Calibri"/>
              </a:rPr>
              <a:t>interventions across tiers.  </a:t>
            </a:r>
            <a:endParaRPr lang="ro-RO" sz="2400" dirty="0" smtClean="0">
              <a:solidFill>
                <a:srgbClr val="0061AF"/>
              </a:solidFill>
              <a:latin typeface="Calibri"/>
              <a:cs typeface="Calibri"/>
            </a:endParaRPr>
          </a:p>
          <a:p>
            <a:pPr marL="342900" lvl="1" indent="-342900">
              <a:buFont typeface="Courier New"/>
              <a:buChar char="o"/>
            </a:pPr>
            <a:r>
              <a:rPr lang="ro-RO" sz="2400" dirty="0" smtClean="0">
                <a:solidFill>
                  <a:srgbClr val="0061AF"/>
                </a:solidFill>
                <a:latin typeface="Calibri"/>
                <a:cs typeface="Calibri"/>
              </a:rPr>
              <a:t>Universal screening tools are utilized to identify students at risk for poor learning outcomes. </a:t>
            </a:r>
          </a:p>
          <a:p>
            <a:pPr marL="342900" lvl="1" indent="-342900">
              <a:buFont typeface="Courier New"/>
              <a:buChar char="o"/>
            </a:pPr>
            <a:r>
              <a:rPr lang="ro-RO" sz="2400" dirty="0" smtClean="0">
                <a:solidFill>
                  <a:srgbClr val="0061AF"/>
                </a:solidFill>
                <a:latin typeface="Calibri"/>
                <a:cs typeface="Calibri"/>
              </a:rPr>
              <a:t>Ongoing </a:t>
            </a:r>
            <a:r>
              <a:rPr lang="ro-RO" sz="2400" dirty="0">
                <a:solidFill>
                  <a:srgbClr val="0061AF"/>
                </a:solidFill>
                <a:latin typeface="Calibri"/>
                <a:cs typeface="Calibri"/>
              </a:rPr>
              <a:t>and frequent progress monitoring </a:t>
            </a:r>
            <a:r>
              <a:rPr lang="ro-RO" sz="2400" dirty="0" smtClean="0">
                <a:solidFill>
                  <a:srgbClr val="0061AF"/>
                </a:solidFill>
                <a:latin typeface="Calibri"/>
                <a:cs typeface="Calibri"/>
              </a:rPr>
              <a:t>measures and assesses students</a:t>
            </a:r>
            <a:r>
              <a:rPr lang="ro-RO" sz="2400" dirty="0">
                <a:solidFill>
                  <a:srgbClr val="0061AF"/>
                </a:solidFill>
                <a:latin typeface="Calibri"/>
                <a:cs typeface="Calibri"/>
              </a:rPr>
              <a:t>’ </a:t>
            </a:r>
            <a:r>
              <a:rPr lang="ro-RO" sz="2400" dirty="0" smtClean="0">
                <a:solidFill>
                  <a:srgbClr val="0061AF"/>
                </a:solidFill>
                <a:latin typeface="Calibri"/>
                <a:cs typeface="Calibri"/>
              </a:rPr>
              <a:t>responses </a:t>
            </a:r>
            <a:r>
              <a:rPr lang="ro-RO" sz="2400" dirty="0">
                <a:solidFill>
                  <a:srgbClr val="0061AF"/>
                </a:solidFill>
                <a:latin typeface="Calibri"/>
                <a:cs typeface="Calibri"/>
              </a:rPr>
              <a:t>to instruction (SWIFT, 2014). </a:t>
            </a:r>
            <a:endParaRPr lang="en-US" sz="2400" dirty="0">
              <a:solidFill>
                <a:srgbClr val="0061AF"/>
              </a:solidFill>
              <a:latin typeface="Calibri"/>
              <a:cs typeface="Calibri"/>
            </a:endParaRPr>
          </a:p>
        </p:txBody>
      </p:sp>
    </p:spTree>
    <p:extLst>
      <p:ext uri="{BB962C8B-B14F-4D97-AF65-F5344CB8AC3E}">
        <p14:creationId xmlns:p14="http://schemas.microsoft.com/office/powerpoint/2010/main" val="26485046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1647365" y="1564724"/>
            <a:ext cx="2328489" cy="369888"/>
            <a:chOff x="432" y="1017"/>
            <a:chExt cx="1296" cy="233"/>
          </a:xfrm>
        </p:grpSpPr>
        <p:sp>
          <p:nvSpPr>
            <p:cNvPr id="5" name="Text Box 3"/>
            <p:cNvSpPr txBox="1">
              <a:spLocks noChangeArrowheads="1"/>
            </p:cNvSpPr>
            <p:nvPr/>
          </p:nvSpPr>
          <p:spPr bwMode="auto">
            <a:xfrm>
              <a:off x="516" y="1017"/>
              <a:ext cx="1088" cy="233"/>
            </a:xfrm>
            <a:prstGeom prst="rect">
              <a:avLst/>
            </a:prstGeom>
            <a:noFill/>
            <a:ln w="9525">
              <a:noFill/>
              <a:miter lim="800000"/>
              <a:headEnd/>
              <a:tailEnd/>
            </a:ln>
          </p:spPr>
          <p:txBody>
            <a:bodyPr wrap="none">
              <a:spAutoFit/>
            </a:bodyPr>
            <a:lstStyle/>
            <a:p>
              <a:pPr algn="ctr" eaLnBrk="0" hangingPunct="0"/>
              <a:r>
                <a:rPr lang="en-US" sz="1800" b="1" dirty="0">
                  <a:solidFill>
                    <a:srgbClr val="0061AF"/>
                  </a:solidFill>
                  <a:latin typeface="Calibri"/>
                  <a:cs typeface="Calibri"/>
                </a:rPr>
                <a:t>Academic Systems</a:t>
              </a:r>
              <a:endParaRPr lang="en-US" dirty="0">
                <a:solidFill>
                  <a:srgbClr val="0061AF"/>
                </a:solidFill>
                <a:latin typeface="Calibri"/>
                <a:cs typeface="Calibri"/>
              </a:endParaRPr>
            </a:p>
          </p:txBody>
        </p:sp>
        <p:sp>
          <p:nvSpPr>
            <p:cNvPr id="6" name="Rectangle 4"/>
            <p:cNvSpPr>
              <a:spLocks noChangeArrowheads="1"/>
            </p:cNvSpPr>
            <p:nvPr/>
          </p:nvSpPr>
          <p:spPr bwMode="auto">
            <a:xfrm>
              <a:off x="432" y="1056"/>
              <a:ext cx="1296" cy="192"/>
            </a:xfrm>
            <a:prstGeom prst="rect">
              <a:avLst/>
            </a:prstGeom>
            <a:noFill/>
            <a:ln w="9525">
              <a:solidFill>
                <a:schemeClr val="tx1"/>
              </a:solidFill>
              <a:miter lim="800000"/>
              <a:headEnd/>
              <a:tailEnd/>
            </a:ln>
          </p:spPr>
          <p:txBody>
            <a:bodyPr wrap="none" anchor="ctr"/>
            <a:lstStyle/>
            <a:p>
              <a:endParaRPr lang="en-US" dirty="0">
                <a:solidFill>
                  <a:srgbClr val="0061AF"/>
                </a:solidFill>
                <a:latin typeface="Calibri"/>
                <a:cs typeface="Calibri"/>
              </a:endParaRPr>
            </a:p>
          </p:txBody>
        </p:sp>
      </p:grpSp>
      <p:grpSp>
        <p:nvGrpSpPr>
          <p:cNvPr id="7" name="Group 5"/>
          <p:cNvGrpSpPr>
            <a:grpSpLocks/>
          </p:cNvGrpSpPr>
          <p:nvPr/>
        </p:nvGrpSpPr>
        <p:grpSpPr bwMode="auto">
          <a:xfrm>
            <a:off x="6240461" y="1567899"/>
            <a:ext cx="2401860" cy="381000"/>
            <a:chOff x="3744" y="1008"/>
            <a:chExt cx="1296" cy="240"/>
          </a:xfrm>
        </p:grpSpPr>
        <p:sp>
          <p:nvSpPr>
            <p:cNvPr id="8" name="Text Box 6"/>
            <p:cNvSpPr txBox="1">
              <a:spLocks noChangeArrowheads="1"/>
            </p:cNvSpPr>
            <p:nvPr/>
          </p:nvSpPr>
          <p:spPr bwMode="auto">
            <a:xfrm>
              <a:off x="3835" y="1008"/>
              <a:ext cx="1106" cy="233"/>
            </a:xfrm>
            <a:prstGeom prst="rect">
              <a:avLst/>
            </a:prstGeom>
            <a:noFill/>
            <a:ln w="9525">
              <a:noFill/>
              <a:miter lim="800000"/>
              <a:headEnd/>
              <a:tailEnd/>
            </a:ln>
          </p:spPr>
          <p:txBody>
            <a:bodyPr wrap="none">
              <a:spAutoFit/>
            </a:bodyPr>
            <a:lstStyle/>
            <a:p>
              <a:pPr algn="l" eaLnBrk="0" hangingPunct="0"/>
              <a:r>
                <a:rPr lang="en-US" sz="1800" b="1" dirty="0">
                  <a:solidFill>
                    <a:srgbClr val="0061AF"/>
                  </a:solidFill>
                  <a:latin typeface="Calibri"/>
                  <a:cs typeface="Calibri"/>
                </a:rPr>
                <a:t>Behavioral Systems</a:t>
              </a:r>
              <a:endParaRPr lang="en-US" dirty="0">
                <a:solidFill>
                  <a:srgbClr val="0061AF"/>
                </a:solidFill>
                <a:latin typeface="Calibri"/>
                <a:cs typeface="Calibri"/>
              </a:endParaRPr>
            </a:p>
          </p:txBody>
        </p:sp>
        <p:sp>
          <p:nvSpPr>
            <p:cNvPr id="9" name="Rectangle 7"/>
            <p:cNvSpPr>
              <a:spLocks noChangeArrowheads="1"/>
            </p:cNvSpPr>
            <p:nvPr/>
          </p:nvSpPr>
          <p:spPr bwMode="auto">
            <a:xfrm>
              <a:off x="3744" y="1056"/>
              <a:ext cx="1296" cy="192"/>
            </a:xfrm>
            <a:prstGeom prst="rect">
              <a:avLst/>
            </a:prstGeom>
            <a:noFill/>
            <a:ln w="9525">
              <a:solidFill>
                <a:schemeClr val="tx1"/>
              </a:solidFill>
              <a:miter lim="800000"/>
              <a:headEnd/>
              <a:tailEnd/>
            </a:ln>
          </p:spPr>
          <p:txBody>
            <a:bodyPr wrap="none" anchor="ctr"/>
            <a:lstStyle/>
            <a:p>
              <a:endParaRPr lang="en-US" dirty="0">
                <a:solidFill>
                  <a:srgbClr val="0061AF"/>
                </a:solidFill>
                <a:latin typeface="Calibri"/>
                <a:cs typeface="Calibri"/>
              </a:endParaRPr>
            </a:p>
          </p:txBody>
        </p:sp>
      </p:grpSp>
      <p:sp>
        <p:nvSpPr>
          <p:cNvPr id="10" name="Text Box 8"/>
          <p:cNvSpPr txBox="1">
            <a:spLocks noChangeArrowheads="1"/>
          </p:cNvSpPr>
          <p:nvPr/>
        </p:nvSpPr>
        <p:spPr bwMode="auto">
          <a:xfrm>
            <a:off x="4163432" y="2286000"/>
            <a:ext cx="543914" cy="276999"/>
          </a:xfrm>
          <a:prstGeom prst="rect">
            <a:avLst/>
          </a:prstGeom>
          <a:noFill/>
          <a:ln w="9525">
            <a:noFill/>
            <a:miter lim="800000"/>
            <a:headEnd/>
            <a:tailEnd/>
          </a:ln>
        </p:spPr>
        <p:txBody>
          <a:bodyPr wrap="none">
            <a:spAutoFit/>
          </a:bodyPr>
          <a:lstStyle/>
          <a:p>
            <a:pPr algn="l" eaLnBrk="0" hangingPunct="0"/>
            <a:r>
              <a:rPr lang="en-US" sz="1200" dirty="0">
                <a:solidFill>
                  <a:srgbClr val="0061AF"/>
                </a:solidFill>
              </a:rPr>
              <a:t>1-5%</a:t>
            </a:r>
          </a:p>
        </p:txBody>
      </p:sp>
      <p:sp>
        <p:nvSpPr>
          <p:cNvPr id="11" name="Text Box 9"/>
          <p:cNvSpPr txBox="1">
            <a:spLocks noChangeArrowheads="1"/>
          </p:cNvSpPr>
          <p:nvPr/>
        </p:nvSpPr>
        <p:spPr bwMode="auto">
          <a:xfrm>
            <a:off x="5230232" y="2286000"/>
            <a:ext cx="543914" cy="276999"/>
          </a:xfrm>
          <a:prstGeom prst="rect">
            <a:avLst/>
          </a:prstGeom>
          <a:noFill/>
          <a:ln w="9525">
            <a:noFill/>
            <a:miter lim="800000"/>
            <a:headEnd/>
            <a:tailEnd/>
          </a:ln>
        </p:spPr>
        <p:txBody>
          <a:bodyPr wrap="none">
            <a:spAutoFit/>
          </a:bodyPr>
          <a:lstStyle/>
          <a:p>
            <a:pPr algn="l" eaLnBrk="0" hangingPunct="0"/>
            <a:r>
              <a:rPr lang="en-US" sz="1200" dirty="0">
                <a:solidFill>
                  <a:srgbClr val="0061AF"/>
                </a:solidFill>
              </a:rPr>
              <a:t>1-5%</a:t>
            </a:r>
          </a:p>
        </p:txBody>
      </p:sp>
      <p:sp>
        <p:nvSpPr>
          <p:cNvPr id="12" name="Text Box 10"/>
          <p:cNvSpPr txBox="1">
            <a:spLocks noChangeArrowheads="1"/>
          </p:cNvSpPr>
          <p:nvPr/>
        </p:nvSpPr>
        <p:spPr bwMode="auto">
          <a:xfrm>
            <a:off x="3782432" y="3048000"/>
            <a:ext cx="629499" cy="276999"/>
          </a:xfrm>
          <a:prstGeom prst="rect">
            <a:avLst/>
          </a:prstGeom>
          <a:noFill/>
          <a:ln w="9525">
            <a:noFill/>
            <a:miter lim="800000"/>
            <a:headEnd/>
            <a:tailEnd/>
          </a:ln>
        </p:spPr>
        <p:txBody>
          <a:bodyPr wrap="none">
            <a:spAutoFit/>
          </a:bodyPr>
          <a:lstStyle/>
          <a:p>
            <a:pPr algn="l" eaLnBrk="0" hangingPunct="0"/>
            <a:r>
              <a:rPr lang="en-US" sz="1200" dirty="0">
                <a:solidFill>
                  <a:srgbClr val="0061AF"/>
                </a:solidFill>
              </a:rPr>
              <a:t>5-10%</a:t>
            </a:r>
          </a:p>
        </p:txBody>
      </p:sp>
      <p:sp>
        <p:nvSpPr>
          <p:cNvPr id="13" name="Text Box 11"/>
          <p:cNvSpPr txBox="1">
            <a:spLocks noChangeArrowheads="1"/>
          </p:cNvSpPr>
          <p:nvPr/>
        </p:nvSpPr>
        <p:spPr bwMode="auto">
          <a:xfrm>
            <a:off x="5458832" y="3048000"/>
            <a:ext cx="629499" cy="276999"/>
          </a:xfrm>
          <a:prstGeom prst="rect">
            <a:avLst/>
          </a:prstGeom>
          <a:noFill/>
          <a:ln w="9525">
            <a:noFill/>
            <a:miter lim="800000"/>
            <a:headEnd/>
            <a:tailEnd/>
          </a:ln>
        </p:spPr>
        <p:txBody>
          <a:bodyPr wrap="none">
            <a:spAutoFit/>
          </a:bodyPr>
          <a:lstStyle/>
          <a:p>
            <a:pPr algn="l" eaLnBrk="0" hangingPunct="0"/>
            <a:r>
              <a:rPr lang="en-US" sz="1200" dirty="0">
                <a:solidFill>
                  <a:srgbClr val="0061AF"/>
                </a:solidFill>
              </a:rPr>
              <a:t>5-10%</a:t>
            </a:r>
          </a:p>
        </p:txBody>
      </p:sp>
      <p:sp>
        <p:nvSpPr>
          <p:cNvPr id="14" name="Text Box 12"/>
          <p:cNvSpPr txBox="1">
            <a:spLocks noChangeArrowheads="1"/>
          </p:cNvSpPr>
          <p:nvPr/>
        </p:nvSpPr>
        <p:spPr bwMode="auto">
          <a:xfrm>
            <a:off x="3233157" y="4684713"/>
            <a:ext cx="715085" cy="276999"/>
          </a:xfrm>
          <a:prstGeom prst="rect">
            <a:avLst/>
          </a:prstGeom>
          <a:noFill/>
          <a:ln w="9525">
            <a:noFill/>
            <a:miter lim="800000"/>
            <a:headEnd/>
            <a:tailEnd/>
          </a:ln>
        </p:spPr>
        <p:txBody>
          <a:bodyPr wrap="none">
            <a:spAutoFit/>
          </a:bodyPr>
          <a:lstStyle/>
          <a:p>
            <a:pPr algn="l" eaLnBrk="0" hangingPunct="0"/>
            <a:r>
              <a:rPr lang="en-US" sz="1200" dirty="0">
                <a:solidFill>
                  <a:srgbClr val="0061AF"/>
                </a:solidFill>
              </a:rPr>
              <a:t>80-90%</a:t>
            </a:r>
          </a:p>
        </p:txBody>
      </p:sp>
      <p:sp>
        <p:nvSpPr>
          <p:cNvPr id="15" name="Text Box 13"/>
          <p:cNvSpPr txBox="1">
            <a:spLocks noChangeArrowheads="1"/>
          </p:cNvSpPr>
          <p:nvPr/>
        </p:nvSpPr>
        <p:spPr bwMode="auto">
          <a:xfrm>
            <a:off x="5843975" y="4724400"/>
            <a:ext cx="715085" cy="276999"/>
          </a:xfrm>
          <a:prstGeom prst="rect">
            <a:avLst/>
          </a:prstGeom>
          <a:noFill/>
          <a:ln w="9525">
            <a:noFill/>
            <a:miter lim="800000"/>
            <a:headEnd/>
            <a:tailEnd/>
          </a:ln>
        </p:spPr>
        <p:txBody>
          <a:bodyPr wrap="none">
            <a:spAutoFit/>
          </a:bodyPr>
          <a:lstStyle/>
          <a:p>
            <a:pPr algn="l" eaLnBrk="0" hangingPunct="0"/>
            <a:r>
              <a:rPr lang="en-US" sz="1200" dirty="0">
                <a:solidFill>
                  <a:srgbClr val="0061AF"/>
                </a:solidFill>
              </a:rPr>
              <a:t>80-90%</a:t>
            </a:r>
          </a:p>
        </p:txBody>
      </p:sp>
      <p:grpSp>
        <p:nvGrpSpPr>
          <p:cNvPr id="16" name="Group 14"/>
          <p:cNvGrpSpPr>
            <a:grpSpLocks/>
          </p:cNvGrpSpPr>
          <p:nvPr/>
        </p:nvGrpSpPr>
        <p:grpSpPr bwMode="auto">
          <a:xfrm>
            <a:off x="846138" y="2111723"/>
            <a:ext cx="3352800" cy="830263"/>
            <a:chOff x="192" y="1296"/>
            <a:chExt cx="2112" cy="523"/>
          </a:xfrm>
        </p:grpSpPr>
        <p:sp>
          <p:nvSpPr>
            <p:cNvPr id="17" name="Text Box 15"/>
            <p:cNvSpPr txBox="1">
              <a:spLocks noChangeArrowheads="1"/>
            </p:cNvSpPr>
            <p:nvPr/>
          </p:nvSpPr>
          <p:spPr bwMode="auto">
            <a:xfrm>
              <a:off x="192" y="1296"/>
              <a:ext cx="1457" cy="523"/>
            </a:xfrm>
            <a:prstGeom prst="rect">
              <a:avLst/>
            </a:prstGeom>
            <a:solidFill>
              <a:schemeClr val="bg1"/>
            </a:solidFill>
            <a:ln w="9525">
              <a:noFill/>
              <a:miter lim="800000"/>
              <a:headEnd/>
              <a:tailEnd/>
            </a:ln>
          </p:spPr>
          <p:txBody>
            <a:bodyPr wrap="none">
              <a:spAutoFit/>
            </a:bodyPr>
            <a:lstStyle/>
            <a:p>
              <a:pPr algn="l" eaLnBrk="0" hangingPunct="0"/>
              <a:r>
                <a:rPr lang="en-US" sz="1200" u="sng" dirty="0">
                  <a:solidFill>
                    <a:srgbClr val="0061AF"/>
                  </a:solidFill>
                  <a:latin typeface="Calibri"/>
                  <a:cs typeface="Calibri"/>
                </a:rPr>
                <a:t>Intensive, Individual Interventions</a:t>
              </a:r>
              <a:endParaRPr lang="en-US" sz="1200" dirty="0">
                <a:solidFill>
                  <a:srgbClr val="0061AF"/>
                </a:solidFill>
                <a:latin typeface="Calibri"/>
                <a:cs typeface="Calibri"/>
              </a:endParaRPr>
            </a:p>
            <a:p>
              <a:pPr algn="l" eaLnBrk="0" hangingPunct="0">
                <a:buFontTx/>
                <a:buChar char="•"/>
              </a:pPr>
              <a:r>
                <a:rPr lang="en-US" sz="1200" dirty="0">
                  <a:solidFill>
                    <a:srgbClr val="0061AF"/>
                  </a:solidFill>
                  <a:latin typeface="Calibri"/>
                  <a:cs typeface="Calibri"/>
                </a:rPr>
                <a:t>Individual </a:t>
              </a:r>
              <a:r>
                <a:rPr lang="en-US" sz="1200" dirty="0" smtClean="0">
                  <a:solidFill>
                    <a:srgbClr val="0061AF"/>
                  </a:solidFill>
                  <a:latin typeface="Calibri"/>
                  <a:cs typeface="Calibri"/>
                </a:rPr>
                <a:t>students</a:t>
              </a:r>
              <a:endParaRPr lang="en-US" sz="1200" dirty="0">
                <a:solidFill>
                  <a:srgbClr val="0061AF"/>
                </a:solidFill>
                <a:latin typeface="Calibri"/>
                <a:cs typeface="Calibri"/>
              </a:endParaRPr>
            </a:p>
            <a:p>
              <a:pPr algn="l" eaLnBrk="0" hangingPunct="0">
                <a:buFontTx/>
                <a:buChar char="•"/>
              </a:pPr>
              <a:r>
                <a:rPr lang="en-US" sz="1200" dirty="0" smtClean="0">
                  <a:solidFill>
                    <a:srgbClr val="0061AF"/>
                  </a:solidFill>
                  <a:latin typeface="Calibri"/>
                  <a:cs typeface="Calibri"/>
                </a:rPr>
                <a:t>Assessment based</a:t>
              </a:r>
              <a:endParaRPr lang="en-US" sz="1200" dirty="0">
                <a:solidFill>
                  <a:srgbClr val="0061AF"/>
                </a:solidFill>
                <a:latin typeface="Calibri"/>
                <a:cs typeface="Calibri"/>
              </a:endParaRPr>
            </a:p>
            <a:p>
              <a:pPr algn="l" eaLnBrk="0" hangingPunct="0">
                <a:buFontTx/>
                <a:buChar char="•"/>
              </a:pPr>
              <a:r>
                <a:rPr lang="en-US" sz="1200" dirty="0" smtClean="0">
                  <a:solidFill>
                    <a:srgbClr val="0061AF"/>
                  </a:solidFill>
                  <a:latin typeface="Calibri"/>
                  <a:cs typeface="Calibri"/>
                </a:rPr>
                <a:t>High intensity</a:t>
              </a:r>
              <a:endParaRPr lang="en-US" sz="1200" dirty="0">
                <a:solidFill>
                  <a:srgbClr val="0061AF"/>
                </a:solidFill>
                <a:latin typeface="Calibri"/>
                <a:cs typeface="Calibri"/>
              </a:endParaRPr>
            </a:p>
          </p:txBody>
        </p:sp>
        <p:sp>
          <p:nvSpPr>
            <p:cNvPr id="18" name="Line 16"/>
            <p:cNvSpPr>
              <a:spLocks noChangeShapeType="1"/>
            </p:cNvSpPr>
            <p:nvPr/>
          </p:nvSpPr>
          <p:spPr bwMode="auto">
            <a:xfrm>
              <a:off x="1968" y="1536"/>
              <a:ext cx="336" cy="0"/>
            </a:xfrm>
            <a:prstGeom prst="line">
              <a:avLst/>
            </a:prstGeom>
            <a:noFill/>
            <a:ln w="88900">
              <a:solidFill>
                <a:schemeClr val="tx1"/>
              </a:solidFill>
              <a:round/>
              <a:headEnd type="triangle" w="med" len="med"/>
              <a:tailEnd/>
            </a:ln>
          </p:spPr>
          <p:txBody>
            <a:bodyPr wrap="none" anchor="ctr"/>
            <a:lstStyle/>
            <a:p>
              <a:endParaRPr lang="en-US" dirty="0">
                <a:solidFill>
                  <a:srgbClr val="0061AF"/>
                </a:solidFill>
                <a:latin typeface="Calibri"/>
                <a:cs typeface="Calibri"/>
              </a:endParaRPr>
            </a:p>
          </p:txBody>
        </p:sp>
      </p:grpSp>
      <p:grpSp>
        <p:nvGrpSpPr>
          <p:cNvPr id="19" name="Group 17"/>
          <p:cNvGrpSpPr>
            <a:grpSpLocks/>
          </p:cNvGrpSpPr>
          <p:nvPr/>
        </p:nvGrpSpPr>
        <p:grpSpPr bwMode="auto">
          <a:xfrm>
            <a:off x="6040125" y="2111723"/>
            <a:ext cx="2924175" cy="830263"/>
            <a:chOff x="3455" y="1344"/>
            <a:chExt cx="1842" cy="523"/>
          </a:xfrm>
        </p:grpSpPr>
        <p:sp>
          <p:nvSpPr>
            <p:cNvPr id="20" name="Line 18"/>
            <p:cNvSpPr>
              <a:spLocks noChangeShapeType="1"/>
            </p:cNvSpPr>
            <p:nvPr/>
          </p:nvSpPr>
          <p:spPr bwMode="auto">
            <a:xfrm rot="10779537">
              <a:off x="3455" y="1536"/>
              <a:ext cx="336" cy="1"/>
            </a:xfrm>
            <a:prstGeom prst="line">
              <a:avLst/>
            </a:prstGeom>
            <a:noFill/>
            <a:ln w="88900">
              <a:solidFill>
                <a:schemeClr val="tx1"/>
              </a:solidFill>
              <a:round/>
              <a:headEnd type="triangle" w="med" len="med"/>
              <a:tailEnd/>
            </a:ln>
          </p:spPr>
          <p:txBody>
            <a:bodyPr wrap="none" anchor="ctr"/>
            <a:lstStyle/>
            <a:p>
              <a:endParaRPr lang="en-US" dirty="0">
                <a:solidFill>
                  <a:srgbClr val="0061AF"/>
                </a:solidFill>
                <a:latin typeface="Calibri"/>
                <a:cs typeface="Calibri"/>
              </a:endParaRPr>
            </a:p>
          </p:txBody>
        </p:sp>
        <p:sp>
          <p:nvSpPr>
            <p:cNvPr id="21" name="Text Box 19"/>
            <p:cNvSpPr txBox="1">
              <a:spLocks noChangeArrowheads="1"/>
            </p:cNvSpPr>
            <p:nvPr/>
          </p:nvSpPr>
          <p:spPr bwMode="auto">
            <a:xfrm>
              <a:off x="3840" y="1344"/>
              <a:ext cx="1457" cy="523"/>
            </a:xfrm>
            <a:prstGeom prst="rect">
              <a:avLst/>
            </a:prstGeom>
            <a:noFill/>
            <a:ln w="9525">
              <a:noFill/>
              <a:miter lim="800000"/>
              <a:headEnd/>
              <a:tailEnd/>
            </a:ln>
          </p:spPr>
          <p:txBody>
            <a:bodyPr wrap="none">
              <a:spAutoFit/>
            </a:bodyPr>
            <a:lstStyle/>
            <a:p>
              <a:pPr algn="l" eaLnBrk="0" hangingPunct="0"/>
              <a:r>
                <a:rPr lang="en-US" sz="1200" u="sng" dirty="0">
                  <a:solidFill>
                    <a:srgbClr val="0061AF"/>
                  </a:solidFill>
                  <a:latin typeface="Calibri"/>
                  <a:cs typeface="Calibri"/>
                </a:rPr>
                <a:t>Intensive, Individual Interventions</a:t>
              </a:r>
              <a:endParaRPr lang="en-US" sz="1200" dirty="0">
                <a:solidFill>
                  <a:srgbClr val="0061AF"/>
                </a:solidFill>
                <a:latin typeface="Calibri"/>
                <a:cs typeface="Calibri"/>
              </a:endParaRPr>
            </a:p>
            <a:p>
              <a:pPr algn="l" eaLnBrk="0" hangingPunct="0">
                <a:buFontTx/>
                <a:buChar char="•"/>
              </a:pPr>
              <a:r>
                <a:rPr lang="en-US" sz="1200" dirty="0">
                  <a:solidFill>
                    <a:srgbClr val="0061AF"/>
                  </a:solidFill>
                  <a:latin typeface="Calibri"/>
                  <a:cs typeface="Calibri"/>
                </a:rPr>
                <a:t>Individual </a:t>
              </a:r>
              <a:r>
                <a:rPr lang="en-US" sz="1200" dirty="0" smtClean="0">
                  <a:solidFill>
                    <a:srgbClr val="0061AF"/>
                  </a:solidFill>
                  <a:latin typeface="Calibri"/>
                  <a:cs typeface="Calibri"/>
                </a:rPr>
                <a:t>students</a:t>
              </a:r>
              <a:endParaRPr lang="en-US" sz="1200" dirty="0">
                <a:solidFill>
                  <a:srgbClr val="0061AF"/>
                </a:solidFill>
                <a:latin typeface="Calibri"/>
                <a:cs typeface="Calibri"/>
              </a:endParaRPr>
            </a:p>
            <a:p>
              <a:pPr algn="l" eaLnBrk="0" hangingPunct="0">
                <a:buFontTx/>
                <a:buChar char="•"/>
              </a:pPr>
              <a:r>
                <a:rPr lang="en-US" sz="1200" dirty="0" smtClean="0">
                  <a:solidFill>
                    <a:srgbClr val="0061AF"/>
                  </a:solidFill>
                  <a:latin typeface="Calibri"/>
                  <a:cs typeface="Calibri"/>
                </a:rPr>
                <a:t>Assessment based</a:t>
              </a:r>
              <a:endParaRPr lang="en-US" sz="1200" dirty="0">
                <a:solidFill>
                  <a:srgbClr val="0061AF"/>
                </a:solidFill>
                <a:latin typeface="Calibri"/>
                <a:cs typeface="Calibri"/>
              </a:endParaRPr>
            </a:p>
            <a:p>
              <a:pPr algn="l" eaLnBrk="0" hangingPunct="0">
                <a:buFontTx/>
                <a:buChar char="•"/>
              </a:pPr>
              <a:r>
                <a:rPr lang="en-US" sz="1200" dirty="0">
                  <a:solidFill>
                    <a:srgbClr val="0061AF"/>
                  </a:solidFill>
                  <a:latin typeface="Calibri"/>
                  <a:cs typeface="Calibri"/>
                </a:rPr>
                <a:t>Intense, durable procedures</a:t>
              </a:r>
            </a:p>
          </p:txBody>
        </p:sp>
      </p:grpSp>
      <p:grpSp>
        <p:nvGrpSpPr>
          <p:cNvPr id="22" name="Group 20"/>
          <p:cNvGrpSpPr>
            <a:grpSpLocks/>
          </p:cNvGrpSpPr>
          <p:nvPr/>
        </p:nvGrpSpPr>
        <p:grpSpPr bwMode="auto">
          <a:xfrm>
            <a:off x="861522" y="3048001"/>
            <a:ext cx="2971800" cy="1016001"/>
            <a:chOff x="192" y="1920"/>
            <a:chExt cx="1872" cy="640"/>
          </a:xfrm>
        </p:grpSpPr>
        <p:sp>
          <p:nvSpPr>
            <p:cNvPr id="23" name="Text Box 21"/>
            <p:cNvSpPr txBox="1">
              <a:spLocks noChangeArrowheads="1"/>
            </p:cNvSpPr>
            <p:nvPr/>
          </p:nvSpPr>
          <p:spPr bwMode="auto">
            <a:xfrm>
              <a:off x="192" y="1920"/>
              <a:ext cx="1288" cy="640"/>
            </a:xfrm>
            <a:prstGeom prst="rect">
              <a:avLst/>
            </a:prstGeom>
            <a:solidFill>
              <a:srgbClr val="FFFFFF"/>
            </a:solidFill>
            <a:ln w="9525">
              <a:noFill/>
              <a:miter lim="800000"/>
              <a:headEnd/>
              <a:tailEnd/>
            </a:ln>
          </p:spPr>
          <p:txBody>
            <a:bodyPr wrap="none">
              <a:spAutoFit/>
            </a:bodyPr>
            <a:lstStyle/>
            <a:p>
              <a:pPr algn="l" eaLnBrk="0" hangingPunct="0"/>
              <a:r>
                <a:rPr lang="en-US" sz="1200" u="sng" dirty="0">
                  <a:solidFill>
                    <a:srgbClr val="0061AF"/>
                  </a:solidFill>
                  <a:latin typeface="Calibri"/>
                  <a:cs typeface="Calibri"/>
                </a:rPr>
                <a:t>Targeted Group Interventions</a:t>
              </a:r>
              <a:endParaRPr lang="en-US" sz="1200" dirty="0">
                <a:solidFill>
                  <a:srgbClr val="0061AF"/>
                </a:solidFill>
                <a:latin typeface="Calibri"/>
                <a:cs typeface="Calibri"/>
              </a:endParaRPr>
            </a:p>
            <a:p>
              <a:pPr algn="l" eaLnBrk="0" hangingPunct="0">
                <a:buFontTx/>
                <a:buChar char="•"/>
              </a:pPr>
              <a:r>
                <a:rPr lang="en-US" sz="1200" dirty="0">
                  <a:solidFill>
                    <a:srgbClr val="0061AF"/>
                  </a:solidFill>
                  <a:latin typeface="Calibri"/>
                  <a:cs typeface="Calibri"/>
                </a:rPr>
                <a:t>Some students (</a:t>
              </a:r>
              <a:r>
                <a:rPr lang="en-US" sz="1200" dirty="0" smtClean="0">
                  <a:solidFill>
                    <a:srgbClr val="0061AF"/>
                  </a:solidFill>
                  <a:latin typeface="Calibri"/>
                  <a:cs typeface="Calibri"/>
                </a:rPr>
                <a:t>at risk</a:t>
              </a:r>
              <a:r>
                <a:rPr lang="en-US" sz="1200" dirty="0">
                  <a:solidFill>
                    <a:srgbClr val="0061AF"/>
                  </a:solidFill>
                  <a:latin typeface="Calibri"/>
                  <a:cs typeface="Calibri"/>
                </a:rPr>
                <a:t>)</a:t>
              </a:r>
            </a:p>
            <a:p>
              <a:pPr algn="l" eaLnBrk="0" hangingPunct="0">
                <a:buFontTx/>
                <a:buChar char="•"/>
              </a:pPr>
              <a:r>
                <a:rPr lang="en-US" sz="1200" dirty="0">
                  <a:solidFill>
                    <a:srgbClr val="0061AF"/>
                  </a:solidFill>
                  <a:latin typeface="Calibri"/>
                  <a:cs typeface="Calibri"/>
                </a:rPr>
                <a:t>High efficiency</a:t>
              </a:r>
            </a:p>
            <a:p>
              <a:pPr algn="l" eaLnBrk="0" hangingPunct="0">
                <a:buFontTx/>
                <a:buChar char="•"/>
              </a:pPr>
              <a:r>
                <a:rPr lang="en-US" sz="1200" dirty="0">
                  <a:solidFill>
                    <a:srgbClr val="0061AF"/>
                  </a:solidFill>
                  <a:latin typeface="Calibri"/>
                  <a:cs typeface="Calibri"/>
                </a:rPr>
                <a:t>Rapid response</a:t>
              </a:r>
            </a:p>
            <a:p>
              <a:pPr algn="l" eaLnBrk="0" hangingPunct="0"/>
              <a:endParaRPr lang="en-US" sz="1200" dirty="0">
                <a:solidFill>
                  <a:srgbClr val="0061AF"/>
                </a:solidFill>
                <a:latin typeface="Calibri"/>
                <a:cs typeface="Calibri"/>
              </a:endParaRPr>
            </a:p>
          </p:txBody>
        </p:sp>
        <p:sp>
          <p:nvSpPr>
            <p:cNvPr id="24" name="Line 22"/>
            <p:cNvSpPr>
              <a:spLocks noChangeShapeType="1"/>
            </p:cNvSpPr>
            <p:nvPr/>
          </p:nvSpPr>
          <p:spPr bwMode="auto">
            <a:xfrm>
              <a:off x="1728" y="2016"/>
              <a:ext cx="336" cy="0"/>
            </a:xfrm>
            <a:prstGeom prst="line">
              <a:avLst/>
            </a:prstGeom>
            <a:noFill/>
            <a:ln w="88900">
              <a:solidFill>
                <a:schemeClr val="tx1"/>
              </a:solidFill>
              <a:round/>
              <a:headEnd type="triangle" w="med" len="med"/>
              <a:tailEnd/>
            </a:ln>
          </p:spPr>
          <p:txBody>
            <a:bodyPr wrap="none" anchor="ctr"/>
            <a:lstStyle/>
            <a:p>
              <a:endParaRPr lang="en-US" dirty="0">
                <a:solidFill>
                  <a:srgbClr val="0061AF"/>
                </a:solidFill>
                <a:latin typeface="Calibri"/>
                <a:cs typeface="Calibri"/>
              </a:endParaRPr>
            </a:p>
          </p:txBody>
        </p:sp>
      </p:grpSp>
      <p:grpSp>
        <p:nvGrpSpPr>
          <p:cNvPr id="25" name="Group 23"/>
          <p:cNvGrpSpPr>
            <a:grpSpLocks/>
          </p:cNvGrpSpPr>
          <p:nvPr/>
        </p:nvGrpSpPr>
        <p:grpSpPr bwMode="auto">
          <a:xfrm>
            <a:off x="6106801" y="3048001"/>
            <a:ext cx="2882900" cy="1016001"/>
            <a:chOff x="3648" y="1920"/>
            <a:chExt cx="1816" cy="640"/>
          </a:xfrm>
        </p:grpSpPr>
        <p:sp>
          <p:nvSpPr>
            <p:cNvPr id="26" name="Text Box 24"/>
            <p:cNvSpPr txBox="1">
              <a:spLocks noChangeArrowheads="1"/>
            </p:cNvSpPr>
            <p:nvPr/>
          </p:nvSpPr>
          <p:spPr bwMode="auto">
            <a:xfrm>
              <a:off x="4176" y="1920"/>
              <a:ext cx="1288" cy="640"/>
            </a:xfrm>
            <a:prstGeom prst="rect">
              <a:avLst/>
            </a:prstGeom>
            <a:noFill/>
            <a:ln w="9525">
              <a:noFill/>
              <a:miter lim="800000"/>
              <a:headEnd/>
              <a:tailEnd/>
            </a:ln>
          </p:spPr>
          <p:txBody>
            <a:bodyPr wrap="none">
              <a:spAutoFit/>
            </a:bodyPr>
            <a:lstStyle/>
            <a:p>
              <a:pPr algn="l" eaLnBrk="0" hangingPunct="0"/>
              <a:r>
                <a:rPr lang="en-US" sz="1200" u="sng" dirty="0">
                  <a:solidFill>
                    <a:srgbClr val="0061AF"/>
                  </a:solidFill>
                  <a:latin typeface="Calibri"/>
                  <a:cs typeface="Calibri"/>
                </a:rPr>
                <a:t>Targeted Group Interventions</a:t>
              </a:r>
              <a:endParaRPr lang="en-US" sz="1200" dirty="0">
                <a:solidFill>
                  <a:srgbClr val="0061AF"/>
                </a:solidFill>
                <a:latin typeface="Calibri"/>
                <a:cs typeface="Calibri"/>
              </a:endParaRPr>
            </a:p>
            <a:p>
              <a:pPr algn="l" eaLnBrk="0" hangingPunct="0">
                <a:buFontTx/>
                <a:buChar char="•"/>
              </a:pPr>
              <a:r>
                <a:rPr lang="en-US" sz="1200" dirty="0">
                  <a:solidFill>
                    <a:srgbClr val="0061AF"/>
                  </a:solidFill>
                  <a:latin typeface="Calibri"/>
                  <a:cs typeface="Calibri"/>
                </a:rPr>
                <a:t>Some students (</a:t>
              </a:r>
              <a:r>
                <a:rPr lang="en-US" sz="1200" dirty="0" smtClean="0">
                  <a:solidFill>
                    <a:srgbClr val="0061AF"/>
                  </a:solidFill>
                  <a:latin typeface="Calibri"/>
                  <a:cs typeface="Calibri"/>
                </a:rPr>
                <a:t>at risk</a:t>
              </a:r>
              <a:r>
                <a:rPr lang="en-US" sz="1200" dirty="0">
                  <a:solidFill>
                    <a:srgbClr val="0061AF"/>
                  </a:solidFill>
                  <a:latin typeface="Calibri"/>
                  <a:cs typeface="Calibri"/>
                </a:rPr>
                <a:t>)</a:t>
              </a:r>
            </a:p>
            <a:p>
              <a:pPr algn="l" eaLnBrk="0" hangingPunct="0">
                <a:buFontTx/>
                <a:buChar char="•"/>
              </a:pPr>
              <a:r>
                <a:rPr lang="en-US" sz="1200" dirty="0">
                  <a:solidFill>
                    <a:srgbClr val="0061AF"/>
                  </a:solidFill>
                  <a:latin typeface="Calibri"/>
                  <a:cs typeface="Calibri"/>
                </a:rPr>
                <a:t>High efficiency</a:t>
              </a:r>
            </a:p>
            <a:p>
              <a:pPr algn="l" eaLnBrk="0" hangingPunct="0">
                <a:buFontTx/>
                <a:buChar char="•"/>
              </a:pPr>
              <a:r>
                <a:rPr lang="en-US" sz="1200" dirty="0">
                  <a:solidFill>
                    <a:srgbClr val="0061AF"/>
                  </a:solidFill>
                  <a:latin typeface="Calibri"/>
                  <a:cs typeface="Calibri"/>
                </a:rPr>
                <a:t>Rapid response</a:t>
              </a:r>
            </a:p>
            <a:p>
              <a:pPr algn="l" eaLnBrk="0" hangingPunct="0"/>
              <a:endParaRPr lang="en-US" sz="1200" dirty="0">
                <a:solidFill>
                  <a:srgbClr val="0061AF"/>
                </a:solidFill>
                <a:latin typeface="Calibri"/>
                <a:cs typeface="Calibri"/>
              </a:endParaRPr>
            </a:p>
          </p:txBody>
        </p:sp>
        <p:sp>
          <p:nvSpPr>
            <p:cNvPr id="27" name="Line 25"/>
            <p:cNvSpPr>
              <a:spLocks noChangeShapeType="1"/>
            </p:cNvSpPr>
            <p:nvPr/>
          </p:nvSpPr>
          <p:spPr bwMode="auto">
            <a:xfrm rot="10739161">
              <a:off x="3648" y="2016"/>
              <a:ext cx="336" cy="1"/>
            </a:xfrm>
            <a:prstGeom prst="line">
              <a:avLst/>
            </a:prstGeom>
            <a:noFill/>
            <a:ln w="88900">
              <a:solidFill>
                <a:schemeClr val="tx1"/>
              </a:solidFill>
              <a:round/>
              <a:headEnd type="triangle" w="med" len="med"/>
              <a:tailEnd/>
            </a:ln>
          </p:spPr>
          <p:txBody>
            <a:bodyPr wrap="none" anchor="ctr"/>
            <a:lstStyle/>
            <a:p>
              <a:endParaRPr lang="en-US" dirty="0">
                <a:solidFill>
                  <a:srgbClr val="0061AF"/>
                </a:solidFill>
                <a:latin typeface="Calibri"/>
                <a:cs typeface="Calibri"/>
              </a:endParaRPr>
            </a:p>
          </p:txBody>
        </p:sp>
      </p:grpSp>
      <p:grpSp>
        <p:nvGrpSpPr>
          <p:cNvPr id="28" name="Group 29"/>
          <p:cNvGrpSpPr>
            <a:grpSpLocks/>
          </p:cNvGrpSpPr>
          <p:nvPr/>
        </p:nvGrpSpPr>
        <p:grpSpPr bwMode="auto">
          <a:xfrm>
            <a:off x="6476689" y="4639468"/>
            <a:ext cx="2498726" cy="646113"/>
            <a:chOff x="4032" y="2928"/>
            <a:chExt cx="1574" cy="407"/>
          </a:xfrm>
        </p:grpSpPr>
        <p:sp>
          <p:nvSpPr>
            <p:cNvPr id="29" name="Text Box 30"/>
            <p:cNvSpPr txBox="1">
              <a:spLocks noChangeArrowheads="1"/>
            </p:cNvSpPr>
            <p:nvPr/>
          </p:nvSpPr>
          <p:spPr bwMode="auto">
            <a:xfrm>
              <a:off x="4512" y="2928"/>
              <a:ext cx="1094" cy="407"/>
            </a:xfrm>
            <a:prstGeom prst="rect">
              <a:avLst/>
            </a:prstGeom>
            <a:noFill/>
            <a:ln w="9525">
              <a:noFill/>
              <a:miter lim="800000"/>
              <a:headEnd/>
              <a:tailEnd/>
            </a:ln>
          </p:spPr>
          <p:txBody>
            <a:bodyPr wrap="none">
              <a:spAutoFit/>
            </a:bodyPr>
            <a:lstStyle/>
            <a:p>
              <a:pPr algn="l" eaLnBrk="0" hangingPunct="0"/>
              <a:r>
                <a:rPr lang="en-US" sz="1200" u="sng" dirty="0">
                  <a:solidFill>
                    <a:srgbClr val="0061AF"/>
                  </a:solidFill>
                  <a:latin typeface="Calibri"/>
                  <a:cs typeface="Calibri"/>
                </a:rPr>
                <a:t>Universal Interventions</a:t>
              </a:r>
              <a:endParaRPr lang="en-US" sz="1200" dirty="0">
                <a:solidFill>
                  <a:srgbClr val="0061AF"/>
                </a:solidFill>
                <a:latin typeface="Calibri"/>
                <a:cs typeface="Calibri"/>
              </a:endParaRPr>
            </a:p>
            <a:p>
              <a:pPr algn="l" eaLnBrk="0" hangingPunct="0">
                <a:buFontTx/>
                <a:buChar char="•"/>
              </a:pPr>
              <a:r>
                <a:rPr lang="en-US" sz="1200" dirty="0">
                  <a:solidFill>
                    <a:srgbClr val="0061AF"/>
                  </a:solidFill>
                  <a:latin typeface="Calibri"/>
                  <a:cs typeface="Calibri"/>
                </a:rPr>
                <a:t>All settings, all students</a:t>
              </a:r>
            </a:p>
            <a:p>
              <a:pPr algn="l" eaLnBrk="0" hangingPunct="0">
                <a:buFontTx/>
                <a:buChar char="•"/>
              </a:pPr>
              <a:r>
                <a:rPr lang="en-US" sz="1200" dirty="0">
                  <a:solidFill>
                    <a:srgbClr val="0061AF"/>
                  </a:solidFill>
                  <a:latin typeface="Calibri"/>
                  <a:cs typeface="Calibri"/>
                </a:rPr>
                <a:t>Preventive, </a:t>
              </a:r>
              <a:r>
                <a:rPr lang="en-US" sz="1200" dirty="0" smtClean="0">
                  <a:solidFill>
                    <a:srgbClr val="0061AF"/>
                  </a:solidFill>
                  <a:latin typeface="Calibri"/>
                  <a:cs typeface="Calibri"/>
                </a:rPr>
                <a:t>proactive</a:t>
              </a:r>
              <a:endParaRPr lang="en-US" sz="1200" dirty="0">
                <a:solidFill>
                  <a:srgbClr val="0061AF"/>
                </a:solidFill>
                <a:latin typeface="Calibri"/>
                <a:cs typeface="Calibri"/>
              </a:endParaRPr>
            </a:p>
          </p:txBody>
        </p:sp>
        <p:sp>
          <p:nvSpPr>
            <p:cNvPr id="30" name="Line 31"/>
            <p:cNvSpPr>
              <a:spLocks noChangeShapeType="1"/>
            </p:cNvSpPr>
            <p:nvPr/>
          </p:nvSpPr>
          <p:spPr bwMode="auto">
            <a:xfrm rot="10779294">
              <a:off x="4032" y="3024"/>
              <a:ext cx="336" cy="1"/>
            </a:xfrm>
            <a:prstGeom prst="line">
              <a:avLst/>
            </a:prstGeom>
            <a:noFill/>
            <a:ln w="88900">
              <a:solidFill>
                <a:schemeClr val="tx1"/>
              </a:solidFill>
              <a:round/>
              <a:headEnd type="triangle" w="med" len="med"/>
              <a:tailEnd/>
            </a:ln>
          </p:spPr>
          <p:txBody>
            <a:bodyPr wrap="none" anchor="ctr"/>
            <a:lstStyle/>
            <a:p>
              <a:endParaRPr lang="en-US" dirty="0">
                <a:solidFill>
                  <a:srgbClr val="0061AF"/>
                </a:solidFill>
                <a:latin typeface="Calibri"/>
                <a:cs typeface="Calibri"/>
              </a:endParaRPr>
            </a:p>
          </p:txBody>
        </p:sp>
      </p:grpSp>
      <p:graphicFrame>
        <p:nvGraphicFramePr>
          <p:cNvPr id="31" name="Object 32"/>
          <p:cNvGraphicFramePr>
            <a:graphicFrameLocks noChangeAspect="1"/>
          </p:cNvGraphicFramePr>
          <p:nvPr>
            <p:extLst>
              <p:ext uri="{D42A27DB-BD31-4B8C-83A1-F6EECF244321}">
                <p14:modId xmlns:p14="http://schemas.microsoft.com/office/powerpoint/2010/main" val="1680940504"/>
              </p:ext>
            </p:extLst>
          </p:nvPr>
        </p:nvGraphicFramePr>
        <p:xfrm>
          <a:off x="3553832" y="2057400"/>
          <a:ext cx="1295400" cy="4410075"/>
        </p:xfrm>
        <a:graphic>
          <a:graphicData uri="http://schemas.openxmlformats.org/presentationml/2006/ole">
            <mc:AlternateContent xmlns:mc="http://schemas.openxmlformats.org/markup-compatibility/2006">
              <mc:Choice xmlns:v="urn:schemas-microsoft-com:vml" Requires="v">
                <p:oleObj spid="_x0000_s4140" name="Drawing" r:id="rId4" imgW="1295280" imgH="4410000" progId="">
                  <p:embed/>
                </p:oleObj>
              </mc:Choice>
              <mc:Fallback>
                <p:oleObj name="Drawing" r:id="rId4" imgW="1295280" imgH="441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3832" y="2057400"/>
                        <a:ext cx="1295400"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2" name="Object 33"/>
          <p:cNvGraphicFramePr>
            <a:graphicFrameLocks noChangeAspect="1"/>
          </p:cNvGraphicFramePr>
          <p:nvPr>
            <p:extLst>
              <p:ext uri="{D42A27DB-BD31-4B8C-83A1-F6EECF244321}">
                <p14:modId xmlns:p14="http://schemas.microsoft.com/office/powerpoint/2010/main" val="1324468976"/>
              </p:ext>
            </p:extLst>
          </p:nvPr>
        </p:nvGraphicFramePr>
        <p:xfrm>
          <a:off x="4925432" y="2057400"/>
          <a:ext cx="1285875" cy="4410075"/>
        </p:xfrm>
        <a:graphic>
          <a:graphicData uri="http://schemas.openxmlformats.org/presentationml/2006/ole">
            <mc:AlternateContent xmlns:mc="http://schemas.openxmlformats.org/markup-compatibility/2006">
              <mc:Choice xmlns:v="urn:schemas-microsoft-com:vml" Requires="v">
                <p:oleObj spid="_x0000_s4141" name="Drawing" r:id="rId6" imgW="1285920" imgH="4410000" progId="">
                  <p:embed/>
                </p:oleObj>
              </mc:Choice>
              <mc:Fallback>
                <p:oleObj name="Drawing" r:id="rId6" imgW="1285920" imgH="44100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5432" y="2057400"/>
                        <a:ext cx="1285875"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3" name="Rectangle 34"/>
          <p:cNvSpPr txBox="1">
            <a:spLocks noChangeArrowheads="1"/>
          </p:cNvSpPr>
          <p:nvPr/>
        </p:nvSpPr>
        <p:spPr>
          <a:xfrm>
            <a:off x="1709730" y="291876"/>
            <a:ext cx="6977070" cy="1079723"/>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600" b="1" dirty="0" smtClean="0">
                <a:solidFill>
                  <a:srgbClr val="0061AF"/>
                </a:solidFill>
                <a:latin typeface="Calibri"/>
                <a:cs typeface="Calibri"/>
              </a:rPr>
              <a:t>School-Wide Academic </a:t>
            </a:r>
            <a:r>
              <a:rPr lang="en-US" sz="3600" b="1" dirty="0">
                <a:solidFill>
                  <a:srgbClr val="0061AF"/>
                </a:solidFill>
                <a:latin typeface="Calibri"/>
                <a:cs typeface="Calibri"/>
              </a:rPr>
              <a:t>and Behavioral Support </a:t>
            </a:r>
            <a:r>
              <a:rPr lang="en-US" sz="3600" b="1" dirty="0" smtClean="0">
                <a:solidFill>
                  <a:srgbClr val="0061AF"/>
                </a:solidFill>
                <a:latin typeface="Calibri"/>
                <a:cs typeface="Calibri"/>
              </a:rPr>
              <a:t>Across Tiers</a:t>
            </a:r>
          </a:p>
        </p:txBody>
      </p:sp>
      <p:pic>
        <p:nvPicPr>
          <p:cNvPr id="34" name="Picture 35" descr="PBIS LOGO-LARGE"/>
          <p:cNvPicPr>
            <a:picLocks noChangeAspect="1" noChangeArrowheads="1"/>
          </p:cNvPicPr>
          <p:nvPr/>
        </p:nvPicPr>
        <p:blipFill>
          <a:blip r:embed="rId8" cstate="print"/>
          <a:srcRect/>
          <a:stretch>
            <a:fillRect/>
          </a:stretch>
        </p:blipFill>
        <p:spPr bwMode="auto">
          <a:xfrm>
            <a:off x="7772400" y="5791200"/>
            <a:ext cx="930275" cy="696913"/>
          </a:xfrm>
          <a:prstGeom prst="rect">
            <a:avLst/>
          </a:prstGeom>
          <a:noFill/>
          <a:ln w="9525">
            <a:noFill/>
            <a:miter lim="800000"/>
            <a:headEnd/>
            <a:tailEnd/>
          </a:ln>
        </p:spPr>
      </p:pic>
    </p:spTree>
    <p:extLst>
      <p:ext uri="{BB962C8B-B14F-4D97-AF65-F5344CB8AC3E}">
        <p14:creationId xmlns:p14="http://schemas.microsoft.com/office/powerpoint/2010/main" val="1565494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Inclusive Academic Instruction</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540330"/>
            <a:ext cx="6993521" cy="5022783"/>
          </a:xfrm>
        </p:spPr>
        <p:txBody>
          <a:bodyPr>
            <a:normAutofit fontScale="92500" lnSpcReduction="20000"/>
          </a:bodyPr>
          <a:lstStyle/>
          <a:p>
            <a:pPr marL="0" indent="0">
              <a:buNone/>
            </a:pPr>
            <a:r>
              <a:rPr lang="en-US" dirty="0">
                <a:solidFill>
                  <a:srgbClr val="0061AF"/>
                </a:solidFill>
                <a:latin typeface="Calibri"/>
                <a:cs typeface="Calibri"/>
              </a:rPr>
              <a:t>Response to Intervention (RtI)</a:t>
            </a:r>
          </a:p>
          <a:p>
            <a:pPr lvl="1">
              <a:buFont typeface="Arial"/>
              <a:buChar char="•"/>
            </a:pPr>
            <a:r>
              <a:rPr lang="en-US" dirty="0">
                <a:solidFill>
                  <a:srgbClr val="0061AF"/>
                </a:solidFill>
                <a:latin typeface="Calibri"/>
                <a:cs typeface="Calibri"/>
              </a:rPr>
              <a:t>Tier 1: Universal </a:t>
            </a:r>
            <a:r>
              <a:rPr lang="en-US" dirty="0" smtClean="0">
                <a:solidFill>
                  <a:srgbClr val="0061AF"/>
                </a:solidFill>
                <a:latin typeface="Calibri"/>
                <a:cs typeface="Calibri"/>
              </a:rPr>
              <a:t>Interventions:</a:t>
            </a:r>
            <a:endParaRPr lang="en-US" dirty="0">
              <a:solidFill>
                <a:srgbClr val="0061AF"/>
              </a:solidFill>
              <a:latin typeface="Calibri"/>
              <a:cs typeface="Calibri"/>
            </a:endParaRPr>
          </a:p>
          <a:p>
            <a:pPr lvl="2">
              <a:buFont typeface="Courier New"/>
              <a:buChar char="o"/>
            </a:pPr>
            <a:r>
              <a:rPr lang="en-US" dirty="0">
                <a:solidFill>
                  <a:srgbClr val="0061AF"/>
                </a:solidFill>
                <a:latin typeface="Calibri"/>
                <a:cs typeface="Calibri"/>
              </a:rPr>
              <a:t>All </a:t>
            </a:r>
            <a:r>
              <a:rPr lang="en-US" dirty="0" smtClean="0">
                <a:solidFill>
                  <a:srgbClr val="0061AF"/>
                </a:solidFill>
                <a:latin typeface="Calibri"/>
                <a:cs typeface="Calibri"/>
              </a:rPr>
              <a:t>students.</a:t>
            </a:r>
            <a:endParaRPr lang="en-US" dirty="0">
              <a:solidFill>
                <a:srgbClr val="0061AF"/>
              </a:solidFill>
              <a:latin typeface="Calibri"/>
              <a:cs typeface="Calibri"/>
            </a:endParaRPr>
          </a:p>
          <a:p>
            <a:pPr lvl="2">
              <a:buFont typeface="Courier New"/>
              <a:buChar char="o"/>
            </a:pPr>
            <a:r>
              <a:rPr lang="en-US" dirty="0">
                <a:solidFill>
                  <a:srgbClr val="0061AF"/>
                </a:solidFill>
                <a:latin typeface="Calibri"/>
                <a:cs typeface="Calibri"/>
              </a:rPr>
              <a:t>Preventive, </a:t>
            </a:r>
            <a:r>
              <a:rPr lang="en-US" dirty="0" smtClean="0">
                <a:solidFill>
                  <a:srgbClr val="0061AF"/>
                </a:solidFill>
                <a:latin typeface="Calibri"/>
                <a:cs typeface="Calibri"/>
              </a:rPr>
              <a:t>proactive.</a:t>
            </a:r>
            <a:endParaRPr lang="en-US" dirty="0">
              <a:solidFill>
                <a:srgbClr val="0061AF"/>
              </a:solidFill>
              <a:latin typeface="Calibri"/>
              <a:cs typeface="Calibri"/>
            </a:endParaRPr>
          </a:p>
          <a:p>
            <a:pPr lvl="1">
              <a:buFont typeface="Arial"/>
              <a:buChar char="•"/>
            </a:pPr>
            <a:r>
              <a:rPr lang="en-US" dirty="0">
                <a:solidFill>
                  <a:srgbClr val="0061AF"/>
                </a:solidFill>
                <a:latin typeface="Calibri"/>
                <a:cs typeface="Calibri"/>
              </a:rPr>
              <a:t>Tier 2: Targeted Group </a:t>
            </a:r>
            <a:r>
              <a:rPr lang="en-US" dirty="0" smtClean="0">
                <a:solidFill>
                  <a:srgbClr val="0061AF"/>
                </a:solidFill>
                <a:latin typeface="Calibri"/>
                <a:cs typeface="Calibri"/>
              </a:rPr>
              <a:t>Interventions:</a:t>
            </a:r>
            <a:endParaRPr lang="en-US" dirty="0">
              <a:solidFill>
                <a:srgbClr val="0061AF"/>
              </a:solidFill>
              <a:latin typeface="Calibri"/>
              <a:cs typeface="Calibri"/>
            </a:endParaRPr>
          </a:p>
          <a:p>
            <a:pPr lvl="2">
              <a:buFont typeface="Courier New"/>
              <a:buChar char="o"/>
            </a:pPr>
            <a:r>
              <a:rPr lang="en-US" dirty="0">
                <a:solidFill>
                  <a:srgbClr val="0061AF"/>
                </a:solidFill>
                <a:latin typeface="Calibri"/>
                <a:cs typeface="Calibri"/>
              </a:rPr>
              <a:t>Some students (at risk</a:t>
            </a:r>
            <a:r>
              <a:rPr lang="en-US" dirty="0" smtClean="0">
                <a:solidFill>
                  <a:srgbClr val="0061AF"/>
                </a:solidFill>
                <a:latin typeface="Calibri"/>
                <a:cs typeface="Calibri"/>
              </a:rPr>
              <a:t>).</a:t>
            </a:r>
            <a:endParaRPr lang="en-US" dirty="0">
              <a:solidFill>
                <a:srgbClr val="0061AF"/>
              </a:solidFill>
              <a:latin typeface="Calibri"/>
              <a:cs typeface="Calibri"/>
            </a:endParaRPr>
          </a:p>
          <a:p>
            <a:pPr lvl="2">
              <a:buFont typeface="Courier New"/>
              <a:buChar char="o"/>
            </a:pPr>
            <a:r>
              <a:rPr lang="en-US" dirty="0">
                <a:solidFill>
                  <a:srgbClr val="0061AF"/>
                </a:solidFill>
                <a:latin typeface="Calibri"/>
                <a:cs typeface="Calibri"/>
              </a:rPr>
              <a:t>High </a:t>
            </a:r>
            <a:r>
              <a:rPr lang="en-US" dirty="0" smtClean="0">
                <a:solidFill>
                  <a:srgbClr val="0061AF"/>
                </a:solidFill>
                <a:latin typeface="Calibri"/>
                <a:cs typeface="Calibri"/>
              </a:rPr>
              <a:t>efficiency.</a:t>
            </a:r>
            <a:endParaRPr lang="en-US" dirty="0">
              <a:solidFill>
                <a:srgbClr val="0061AF"/>
              </a:solidFill>
              <a:latin typeface="Calibri"/>
              <a:cs typeface="Calibri"/>
            </a:endParaRPr>
          </a:p>
          <a:p>
            <a:pPr lvl="2">
              <a:buFont typeface="Courier New"/>
              <a:buChar char="o"/>
            </a:pPr>
            <a:r>
              <a:rPr lang="en-US" dirty="0">
                <a:solidFill>
                  <a:srgbClr val="0061AF"/>
                </a:solidFill>
                <a:latin typeface="Calibri"/>
                <a:cs typeface="Calibri"/>
              </a:rPr>
              <a:t>Rapid </a:t>
            </a:r>
            <a:r>
              <a:rPr lang="en-US" dirty="0" smtClean="0">
                <a:solidFill>
                  <a:srgbClr val="0061AF"/>
                </a:solidFill>
                <a:latin typeface="Calibri"/>
                <a:cs typeface="Calibri"/>
              </a:rPr>
              <a:t>response.</a:t>
            </a:r>
            <a:endParaRPr lang="en-US" dirty="0">
              <a:solidFill>
                <a:srgbClr val="0061AF"/>
              </a:solidFill>
              <a:latin typeface="Calibri"/>
              <a:cs typeface="Calibri"/>
            </a:endParaRPr>
          </a:p>
          <a:p>
            <a:pPr lvl="1">
              <a:buFont typeface="Arial"/>
              <a:buChar char="•"/>
            </a:pPr>
            <a:r>
              <a:rPr lang="en-US" dirty="0">
                <a:solidFill>
                  <a:srgbClr val="0061AF"/>
                </a:solidFill>
                <a:latin typeface="Calibri"/>
                <a:cs typeface="Calibri"/>
              </a:rPr>
              <a:t>Tier 3: Intensive, Individual </a:t>
            </a:r>
            <a:r>
              <a:rPr lang="en-US" dirty="0" smtClean="0">
                <a:solidFill>
                  <a:srgbClr val="0061AF"/>
                </a:solidFill>
                <a:latin typeface="Calibri"/>
                <a:cs typeface="Calibri"/>
              </a:rPr>
              <a:t>Interventions:</a:t>
            </a:r>
            <a:endParaRPr lang="en-US" dirty="0">
              <a:solidFill>
                <a:srgbClr val="0061AF"/>
              </a:solidFill>
              <a:latin typeface="Calibri"/>
              <a:cs typeface="Calibri"/>
            </a:endParaRPr>
          </a:p>
          <a:p>
            <a:pPr lvl="2">
              <a:buFont typeface="Courier New"/>
              <a:buChar char="o"/>
            </a:pPr>
            <a:r>
              <a:rPr lang="en-US" dirty="0">
                <a:solidFill>
                  <a:srgbClr val="0061AF"/>
                </a:solidFill>
                <a:latin typeface="Calibri"/>
                <a:cs typeface="Calibri"/>
              </a:rPr>
              <a:t>Individual </a:t>
            </a:r>
            <a:r>
              <a:rPr lang="en-US" dirty="0" smtClean="0">
                <a:solidFill>
                  <a:srgbClr val="0061AF"/>
                </a:solidFill>
                <a:latin typeface="Calibri"/>
                <a:cs typeface="Calibri"/>
              </a:rPr>
              <a:t>students.</a:t>
            </a:r>
            <a:endParaRPr lang="en-US" dirty="0">
              <a:solidFill>
                <a:srgbClr val="0061AF"/>
              </a:solidFill>
              <a:latin typeface="Calibri"/>
              <a:cs typeface="Calibri"/>
            </a:endParaRPr>
          </a:p>
          <a:p>
            <a:pPr lvl="2">
              <a:buFont typeface="Courier New"/>
              <a:buChar char="o"/>
            </a:pPr>
            <a:r>
              <a:rPr lang="en-US" dirty="0">
                <a:solidFill>
                  <a:srgbClr val="0061AF"/>
                </a:solidFill>
                <a:latin typeface="Calibri"/>
                <a:cs typeface="Calibri"/>
              </a:rPr>
              <a:t>Assessment </a:t>
            </a:r>
            <a:r>
              <a:rPr lang="en-US" dirty="0" smtClean="0">
                <a:solidFill>
                  <a:srgbClr val="0061AF"/>
                </a:solidFill>
                <a:latin typeface="Calibri"/>
                <a:cs typeface="Calibri"/>
              </a:rPr>
              <a:t>based.</a:t>
            </a:r>
            <a:endParaRPr lang="en-US" dirty="0">
              <a:solidFill>
                <a:srgbClr val="0061AF"/>
              </a:solidFill>
              <a:latin typeface="Calibri"/>
              <a:cs typeface="Calibri"/>
            </a:endParaRPr>
          </a:p>
          <a:p>
            <a:pPr lvl="2">
              <a:buFont typeface="Courier New"/>
              <a:buChar char="o"/>
            </a:pPr>
            <a:r>
              <a:rPr lang="en-US" dirty="0">
                <a:solidFill>
                  <a:srgbClr val="0061AF"/>
                </a:solidFill>
                <a:latin typeface="Calibri"/>
                <a:cs typeface="Calibri"/>
              </a:rPr>
              <a:t>High </a:t>
            </a:r>
            <a:r>
              <a:rPr lang="en-US" dirty="0" smtClean="0">
                <a:solidFill>
                  <a:srgbClr val="0061AF"/>
                </a:solidFill>
                <a:latin typeface="Calibri"/>
                <a:cs typeface="Calibri"/>
              </a:rPr>
              <a:t>intensity.</a:t>
            </a:r>
            <a:endParaRPr lang="en-US" dirty="0">
              <a:solidFill>
                <a:srgbClr val="0061AF"/>
              </a:solidFill>
              <a:latin typeface="Calibri"/>
              <a:cs typeface="Calibri"/>
            </a:endParaRPr>
          </a:p>
          <a:p>
            <a:pPr lvl="2">
              <a:buFont typeface="Courier New"/>
              <a:buChar char="o"/>
            </a:pPr>
            <a:r>
              <a:rPr lang="en-US" dirty="0">
                <a:solidFill>
                  <a:srgbClr val="0061AF"/>
                </a:solidFill>
                <a:latin typeface="Calibri"/>
                <a:cs typeface="Calibri"/>
              </a:rPr>
              <a:t>Longer </a:t>
            </a:r>
            <a:r>
              <a:rPr lang="en-US" dirty="0" smtClean="0">
                <a:solidFill>
                  <a:srgbClr val="0061AF"/>
                </a:solidFill>
                <a:latin typeface="Calibri"/>
                <a:cs typeface="Calibri"/>
              </a:rPr>
              <a:t>duration.</a:t>
            </a:r>
            <a:endParaRPr lang="en-US" dirty="0">
              <a:solidFill>
                <a:srgbClr val="0061AF"/>
              </a:solidFill>
              <a:latin typeface="Calibri"/>
              <a:cs typeface="Calibri"/>
            </a:endParaRPr>
          </a:p>
        </p:txBody>
      </p:sp>
    </p:spTree>
    <p:extLst>
      <p:ext uri="{BB962C8B-B14F-4D97-AF65-F5344CB8AC3E}">
        <p14:creationId xmlns:p14="http://schemas.microsoft.com/office/powerpoint/2010/main" val="9102077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a:solidFill>
                  <a:srgbClr val="0061AF"/>
                </a:solidFill>
                <a:latin typeface="Calibri"/>
                <a:cs typeface="Calibri"/>
              </a:rPr>
              <a:t>Inclusive Behavioral Instruction</a:t>
            </a:r>
          </a:p>
        </p:txBody>
      </p:sp>
      <p:sp>
        <p:nvSpPr>
          <p:cNvPr id="3" name="Content Placeholder 2"/>
          <p:cNvSpPr>
            <a:spLocks noGrp="1"/>
          </p:cNvSpPr>
          <p:nvPr>
            <p:ph idx="1"/>
          </p:nvPr>
        </p:nvSpPr>
        <p:spPr>
          <a:xfrm>
            <a:off x="1693278" y="1600200"/>
            <a:ext cx="6993521" cy="4525963"/>
          </a:xfrm>
        </p:spPr>
        <p:txBody>
          <a:bodyPr/>
          <a:lstStyle/>
          <a:p>
            <a:pPr marL="0" indent="0">
              <a:buNone/>
            </a:pPr>
            <a:r>
              <a:rPr lang="en-US" dirty="0">
                <a:solidFill>
                  <a:srgbClr val="0061AF"/>
                </a:solidFill>
                <a:latin typeface="Calibri"/>
                <a:cs typeface="Calibri"/>
              </a:rPr>
              <a:t>Implementation of school-wide, targeted group, and individual positive behavior interventions and supports:</a:t>
            </a:r>
          </a:p>
          <a:p>
            <a:pPr lvl="1">
              <a:buFont typeface="Arial"/>
              <a:buChar char="•"/>
            </a:pPr>
            <a:r>
              <a:rPr lang="en-US" dirty="0">
                <a:solidFill>
                  <a:srgbClr val="0061AF"/>
                </a:solidFill>
                <a:latin typeface="Calibri"/>
                <a:cs typeface="Calibri"/>
              </a:rPr>
              <a:t>Primary prevention (all</a:t>
            </a:r>
            <a:r>
              <a:rPr lang="en-US" dirty="0" smtClean="0">
                <a:solidFill>
                  <a:srgbClr val="0061AF"/>
                </a:solidFill>
                <a:latin typeface="Calibri"/>
                <a:cs typeface="Calibri"/>
              </a:rPr>
              <a:t>).</a:t>
            </a:r>
            <a:endParaRPr lang="en-US" dirty="0">
              <a:solidFill>
                <a:srgbClr val="0061AF"/>
              </a:solidFill>
              <a:latin typeface="Calibri"/>
              <a:cs typeface="Calibri"/>
            </a:endParaRPr>
          </a:p>
          <a:p>
            <a:pPr lvl="1">
              <a:buFont typeface="Arial"/>
              <a:buChar char="•"/>
            </a:pPr>
            <a:r>
              <a:rPr lang="en-US" dirty="0">
                <a:solidFill>
                  <a:srgbClr val="0061AF"/>
                </a:solidFill>
                <a:latin typeface="Calibri"/>
                <a:cs typeface="Calibri"/>
              </a:rPr>
              <a:t>Secondary prevention (targeted group or simple individual plans</a:t>
            </a:r>
            <a:r>
              <a:rPr lang="en-US" dirty="0" smtClean="0">
                <a:solidFill>
                  <a:srgbClr val="0061AF"/>
                </a:solidFill>
                <a:latin typeface="Calibri"/>
                <a:cs typeface="Calibri"/>
              </a:rPr>
              <a:t>).</a:t>
            </a:r>
            <a:endParaRPr lang="en-US" dirty="0">
              <a:solidFill>
                <a:srgbClr val="0061AF"/>
              </a:solidFill>
              <a:latin typeface="Calibri"/>
              <a:cs typeface="Calibri"/>
            </a:endParaRPr>
          </a:p>
          <a:p>
            <a:pPr lvl="1">
              <a:buFont typeface="Arial"/>
              <a:buChar char="•"/>
            </a:pPr>
            <a:r>
              <a:rPr lang="en-US" dirty="0">
                <a:solidFill>
                  <a:srgbClr val="0061AF"/>
                </a:solidFill>
                <a:latin typeface="Calibri"/>
                <a:cs typeface="Calibri"/>
              </a:rPr>
              <a:t>Tertiary prevention (individual, comprehensive plan</a:t>
            </a:r>
            <a:r>
              <a:rPr lang="en-US" dirty="0" smtClean="0">
                <a:solidFill>
                  <a:srgbClr val="0061AF"/>
                </a:solidFill>
                <a:latin typeface="Calibri"/>
                <a:cs typeface="Calibri"/>
              </a:rPr>
              <a:t>).</a:t>
            </a:r>
            <a:endParaRPr lang="en-US" dirty="0">
              <a:solidFill>
                <a:srgbClr val="0061AF"/>
              </a:solidFill>
              <a:latin typeface="Calibri"/>
              <a:cs typeface="Calibri"/>
            </a:endParaRPr>
          </a:p>
          <a:p>
            <a:endParaRPr lang="en-US" dirty="0">
              <a:solidFill>
                <a:srgbClr val="0061AF"/>
              </a:solidFill>
              <a:latin typeface="Calibri"/>
              <a:cs typeface="Calibri"/>
            </a:endParaRPr>
          </a:p>
        </p:txBody>
      </p:sp>
    </p:spTree>
    <p:extLst>
      <p:ext uri="{BB962C8B-B14F-4D97-AF65-F5344CB8AC3E}">
        <p14:creationId xmlns:p14="http://schemas.microsoft.com/office/powerpoint/2010/main" val="41149425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092" y="274638"/>
            <a:ext cx="7013708" cy="1143000"/>
          </a:xfrm>
        </p:spPr>
        <p:txBody>
          <a:bodyPr>
            <a:normAutofit fontScale="90000"/>
          </a:bodyPr>
          <a:lstStyle/>
          <a:p>
            <a:r>
              <a:rPr lang="en-US" b="1" dirty="0" smtClean="0">
                <a:solidFill>
                  <a:srgbClr val="0061AF"/>
                </a:solidFill>
                <a:latin typeface="Calibri"/>
                <a:cs typeface="Calibri"/>
              </a:rPr>
              <a:t>Multi-Tiered Supports in Action</a:t>
            </a:r>
            <a:endParaRPr lang="en-US" b="1" dirty="0">
              <a:solidFill>
                <a:srgbClr val="0061AF"/>
              </a:solidFill>
              <a:latin typeface="Calibri"/>
              <a:cs typeface="Calibri"/>
            </a:endParaRPr>
          </a:p>
        </p:txBody>
      </p:sp>
      <p:pic>
        <p:nvPicPr>
          <p:cNvPr id="4" name="Picture 3"/>
          <p:cNvPicPr>
            <a:picLocks noChangeAspect="1"/>
          </p:cNvPicPr>
          <p:nvPr/>
        </p:nvPicPr>
        <p:blipFill>
          <a:blip r:embed="rId3"/>
          <a:stretch>
            <a:fillRect/>
          </a:stretch>
        </p:blipFill>
        <p:spPr>
          <a:xfrm>
            <a:off x="1575572" y="1641497"/>
            <a:ext cx="7327234" cy="4121569"/>
          </a:xfrm>
          <a:prstGeom prst="rect">
            <a:avLst/>
          </a:prstGeom>
        </p:spPr>
      </p:pic>
    </p:spTree>
    <p:extLst>
      <p:ext uri="{BB962C8B-B14F-4D97-AF65-F5344CB8AC3E}">
        <p14:creationId xmlns:p14="http://schemas.microsoft.com/office/powerpoint/2010/main" val="22453787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170380" cy="1143000"/>
          </a:xfrm>
        </p:spPr>
        <p:txBody>
          <a:bodyPr/>
          <a:lstStyle/>
          <a:p>
            <a:r>
              <a:rPr lang="en-US" b="1" dirty="0" smtClean="0">
                <a:solidFill>
                  <a:srgbClr val="0061AF"/>
                </a:solidFill>
                <a:latin typeface="Calibri"/>
                <a:cs typeface="Calibri"/>
              </a:rPr>
              <a:t>Collaborative Teaming</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93188"/>
            <a:ext cx="7170380" cy="4432975"/>
          </a:xfrm>
        </p:spPr>
        <p:txBody>
          <a:bodyPr/>
          <a:lstStyle/>
          <a:p>
            <a:r>
              <a:rPr lang="en-US" dirty="0">
                <a:solidFill>
                  <a:srgbClr val="0061AF"/>
                </a:solidFill>
                <a:latin typeface="Calibri"/>
                <a:cs typeface="Calibri"/>
              </a:rPr>
              <a:t>Working effectively in collaborative teams is vital to successful inclusive education.</a:t>
            </a:r>
          </a:p>
          <a:p>
            <a:endParaRPr lang="en-US" dirty="0">
              <a:solidFill>
                <a:srgbClr val="0061AF"/>
              </a:solidFill>
              <a:latin typeface="Calibri"/>
              <a:cs typeface="Calibri"/>
            </a:endParaRPr>
          </a:p>
          <a:p>
            <a:r>
              <a:rPr lang="en-US" dirty="0">
                <a:solidFill>
                  <a:srgbClr val="0061AF"/>
                </a:solidFill>
                <a:latin typeface="Calibri"/>
                <a:cs typeface="Calibri"/>
              </a:rPr>
              <a:t>Each member has a valued and critical role to play.</a:t>
            </a:r>
          </a:p>
        </p:txBody>
      </p:sp>
    </p:spTree>
    <p:extLst>
      <p:ext uri="{BB962C8B-B14F-4D97-AF65-F5344CB8AC3E}">
        <p14:creationId xmlns:p14="http://schemas.microsoft.com/office/powerpoint/2010/main" val="33794576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Collaborative Team Members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811690"/>
          </a:xfrm>
        </p:spPr>
        <p:txBody>
          <a:bodyPr>
            <a:normAutofit fontScale="85000" lnSpcReduction="20000"/>
          </a:bodyPr>
          <a:lstStyle/>
          <a:p>
            <a:pPr>
              <a:lnSpc>
                <a:spcPct val="120000"/>
              </a:lnSpc>
            </a:pPr>
            <a:r>
              <a:rPr lang="en-US" dirty="0">
                <a:solidFill>
                  <a:srgbClr val="0061AF"/>
                </a:solidFill>
                <a:latin typeface="Calibri"/>
                <a:cs typeface="Calibri"/>
              </a:rPr>
              <a:t>General educator.</a:t>
            </a:r>
          </a:p>
          <a:p>
            <a:pPr>
              <a:lnSpc>
                <a:spcPct val="120000"/>
              </a:lnSpc>
            </a:pPr>
            <a:r>
              <a:rPr lang="en-US" dirty="0">
                <a:solidFill>
                  <a:srgbClr val="0061AF"/>
                </a:solidFill>
                <a:latin typeface="Calibri"/>
                <a:cs typeface="Calibri"/>
              </a:rPr>
              <a:t>Special educator.</a:t>
            </a:r>
          </a:p>
          <a:p>
            <a:pPr>
              <a:lnSpc>
                <a:spcPct val="120000"/>
              </a:lnSpc>
            </a:pPr>
            <a:r>
              <a:rPr lang="en-US" dirty="0">
                <a:solidFill>
                  <a:srgbClr val="0061AF"/>
                </a:solidFill>
                <a:latin typeface="Calibri"/>
                <a:cs typeface="Calibri"/>
              </a:rPr>
              <a:t>Related services personnel (e.g., speech-language pathologist, occupational therapist, physical therapist, reading specialist).</a:t>
            </a:r>
          </a:p>
          <a:p>
            <a:pPr>
              <a:lnSpc>
                <a:spcPct val="120000"/>
              </a:lnSpc>
            </a:pPr>
            <a:r>
              <a:rPr lang="en-US" dirty="0">
                <a:solidFill>
                  <a:srgbClr val="0061AF"/>
                </a:solidFill>
                <a:latin typeface="Calibri"/>
                <a:cs typeface="Calibri"/>
              </a:rPr>
              <a:t>Paraeducators.</a:t>
            </a:r>
          </a:p>
          <a:p>
            <a:pPr>
              <a:lnSpc>
                <a:spcPct val="120000"/>
              </a:lnSpc>
            </a:pPr>
            <a:r>
              <a:rPr lang="en-US" dirty="0">
                <a:solidFill>
                  <a:srgbClr val="0061AF"/>
                </a:solidFill>
                <a:latin typeface="Calibri"/>
                <a:cs typeface="Calibri"/>
              </a:rPr>
              <a:t>Parents.</a:t>
            </a:r>
          </a:p>
          <a:p>
            <a:pPr>
              <a:lnSpc>
                <a:spcPct val="120000"/>
              </a:lnSpc>
            </a:pPr>
            <a:r>
              <a:rPr lang="en-US" dirty="0">
                <a:solidFill>
                  <a:srgbClr val="0061AF"/>
                </a:solidFill>
                <a:latin typeface="Calibri"/>
                <a:cs typeface="Calibri"/>
              </a:rPr>
              <a:t>Student.</a:t>
            </a:r>
          </a:p>
          <a:p>
            <a:pPr>
              <a:lnSpc>
                <a:spcPct val="120000"/>
              </a:lnSpc>
            </a:pPr>
            <a:r>
              <a:rPr lang="en-US" dirty="0">
                <a:solidFill>
                  <a:srgbClr val="0061AF"/>
                </a:solidFill>
                <a:latin typeface="Calibri"/>
                <a:cs typeface="Calibri"/>
              </a:rPr>
              <a:t>Peers.</a:t>
            </a:r>
          </a:p>
          <a:p>
            <a:pPr>
              <a:lnSpc>
                <a:spcPct val="120000"/>
              </a:lnSpc>
            </a:pPr>
            <a:r>
              <a:rPr lang="en-US" dirty="0">
                <a:solidFill>
                  <a:srgbClr val="0061AF"/>
                </a:solidFill>
                <a:latin typeface="Calibri"/>
                <a:cs typeface="Calibri"/>
              </a:rPr>
              <a:t>Principal.</a:t>
            </a:r>
          </a:p>
        </p:txBody>
      </p:sp>
    </p:spTree>
    <p:extLst>
      <p:ext uri="{BB962C8B-B14F-4D97-AF65-F5344CB8AC3E}">
        <p14:creationId xmlns:p14="http://schemas.microsoft.com/office/powerpoint/2010/main" val="19014475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Key Team Member Roles </a:t>
            </a:r>
            <a:br>
              <a:rPr lang="en-US" b="1" dirty="0" smtClean="0">
                <a:solidFill>
                  <a:srgbClr val="0061AF"/>
                </a:solidFill>
                <a:latin typeface="Calibri"/>
                <a:cs typeface="Calibri"/>
              </a:rPr>
            </a:br>
            <a:r>
              <a:rPr lang="en-US" b="1" dirty="0" smtClean="0">
                <a:solidFill>
                  <a:srgbClr val="0061AF"/>
                </a:solidFill>
                <a:latin typeface="Calibri"/>
                <a:cs typeface="Calibri"/>
              </a:rPr>
              <a:t>in Inclusive Schools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5257800"/>
          </a:xfrm>
        </p:spPr>
        <p:txBody>
          <a:bodyPr>
            <a:normAutofit fontScale="85000" lnSpcReduction="20000"/>
          </a:bodyPr>
          <a:lstStyle/>
          <a:p>
            <a:pPr>
              <a:lnSpc>
                <a:spcPct val="120000"/>
              </a:lnSpc>
            </a:pPr>
            <a:r>
              <a:rPr lang="en-US" dirty="0">
                <a:solidFill>
                  <a:srgbClr val="0061AF"/>
                </a:solidFill>
                <a:latin typeface="Calibri"/>
                <a:cs typeface="Calibri"/>
              </a:rPr>
              <a:t>General educator:</a:t>
            </a:r>
          </a:p>
          <a:p>
            <a:pPr lvl="1">
              <a:lnSpc>
                <a:spcPct val="120000"/>
              </a:lnSpc>
              <a:buFont typeface="Courier New"/>
              <a:buChar char="o"/>
            </a:pPr>
            <a:r>
              <a:rPr lang="en-US" dirty="0">
                <a:solidFill>
                  <a:srgbClr val="0061AF"/>
                </a:solidFill>
                <a:latin typeface="Calibri"/>
                <a:cs typeface="Calibri"/>
              </a:rPr>
              <a:t>Welcome </a:t>
            </a:r>
            <a:r>
              <a:rPr lang="en-US" b="1" dirty="0">
                <a:solidFill>
                  <a:srgbClr val="0061AF"/>
                </a:solidFill>
                <a:latin typeface="Calibri"/>
                <a:cs typeface="Calibri"/>
              </a:rPr>
              <a:t>ALL</a:t>
            </a:r>
            <a:r>
              <a:rPr lang="en-US" dirty="0">
                <a:solidFill>
                  <a:srgbClr val="0061AF"/>
                </a:solidFill>
                <a:latin typeface="Calibri"/>
                <a:cs typeface="Calibri"/>
              </a:rPr>
              <a:t> students as members of the general education classrooms.</a:t>
            </a:r>
          </a:p>
          <a:p>
            <a:pPr lvl="1">
              <a:lnSpc>
                <a:spcPct val="120000"/>
              </a:lnSpc>
              <a:buFont typeface="Courier New"/>
              <a:buChar char="o"/>
            </a:pPr>
            <a:r>
              <a:rPr lang="en-US" dirty="0">
                <a:solidFill>
                  <a:srgbClr val="0061AF"/>
                </a:solidFill>
                <a:latin typeface="Calibri"/>
                <a:cs typeface="Calibri"/>
              </a:rPr>
              <a:t>Uses UDL to design and implement accessible curriculum and instruction.</a:t>
            </a:r>
          </a:p>
          <a:p>
            <a:pPr lvl="1">
              <a:lnSpc>
                <a:spcPct val="120000"/>
              </a:lnSpc>
              <a:buFont typeface="Courier New"/>
              <a:buChar char="o"/>
            </a:pPr>
            <a:r>
              <a:rPr lang="en-US" dirty="0">
                <a:solidFill>
                  <a:srgbClr val="0061AF"/>
                </a:solidFill>
                <a:latin typeface="Calibri"/>
                <a:cs typeface="Calibri"/>
              </a:rPr>
              <a:t>Shares in the responsibility to develop accessible instructional materials for all students.</a:t>
            </a:r>
          </a:p>
          <a:p>
            <a:pPr lvl="1">
              <a:lnSpc>
                <a:spcPct val="120000"/>
              </a:lnSpc>
              <a:buFont typeface="Courier New"/>
              <a:buChar char="o"/>
            </a:pPr>
            <a:r>
              <a:rPr lang="en-US" dirty="0">
                <a:solidFill>
                  <a:srgbClr val="0061AF"/>
                </a:solidFill>
                <a:latin typeface="Calibri"/>
                <a:cs typeface="Calibri"/>
              </a:rPr>
              <a:t>Participates in team meetings to plan instruction and supports.</a:t>
            </a:r>
          </a:p>
          <a:p>
            <a:pPr lvl="1">
              <a:lnSpc>
                <a:spcPct val="120000"/>
              </a:lnSpc>
              <a:buFont typeface="Courier New"/>
              <a:buChar char="o"/>
            </a:pPr>
            <a:r>
              <a:rPr lang="en-US" dirty="0">
                <a:solidFill>
                  <a:srgbClr val="0061AF"/>
                </a:solidFill>
                <a:latin typeface="Calibri"/>
                <a:cs typeface="Calibri"/>
              </a:rPr>
              <a:t>Works with special educators to evaluate work of students with disabilities.</a:t>
            </a:r>
          </a:p>
          <a:p>
            <a:pPr lvl="1">
              <a:lnSpc>
                <a:spcPct val="120000"/>
              </a:lnSpc>
              <a:buFont typeface="Courier New"/>
              <a:buChar char="o"/>
            </a:pPr>
            <a:endParaRPr lang="en-US" sz="1400" dirty="0">
              <a:solidFill>
                <a:srgbClr val="0061AF"/>
              </a:solidFill>
              <a:latin typeface="Calibri"/>
              <a:cs typeface="Calibri"/>
            </a:endParaRPr>
          </a:p>
          <a:p>
            <a:pPr marL="457200" lvl="1" indent="0">
              <a:lnSpc>
                <a:spcPct val="120000"/>
              </a:lnSpc>
              <a:buNone/>
            </a:pPr>
            <a:r>
              <a:rPr lang="en-US" sz="1400" dirty="0">
                <a:solidFill>
                  <a:srgbClr val="0061AF"/>
                </a:solidFill>
                <a:latin typeface="Calibri"/>
                <a:cs typeface="Calibri"/>
              </a:rPr>
              <a:t>Jorgensen, Fischer-Mueller &amp; Prud’homme, 2014</a:t>
            </a:r>
          </a:p>
        </p:txBody>
      </p:sp>
    </p:spTree>
    <p:extLst>
      <p:ext uri="{BB962C8B-B14F-4D97-AF65-F5344CB8AC3E}">
        <p14:creationId xmlns:p14="http://schemas.microsoft.com/office/powerpoint/2010/main" val="24814753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760" y="287338"/>
            <a:ext cx="7017039" cy="1143000"/>
          </a:xfrm>
        </p:spPr>
        <p:txBody>
          <a:bodyPr>
            <a:noAutofit/>
          </a:bodyPr>
          <a:lstStyle/>
          <a:p>
            <a:r>
              <a:rPr lang="en-US" b="1" dirty="0" smtClean="0">
                <a:solidFill>
                  <a:srgbClr val="0061AF"/>
                </a:solidFill>
                <a:latin typeface="Calibri"/>
                <a:cs typeface="Calibri"/>
              </a:rPr>
              <a:t/>
            </a:r>
            <a:br>
              <a:rPr lang="en-US" b="1" dirty="0" smtClean="0">
                <a:solidFill>
                  <a:srgbClr val="0061AF"/>
                </a:solidFill>
                <a:latin typeface="Calibri"/>
                <a:cs typeface="Calibri"/>
              </a:rPr>
            </a:br>
            <a:r>
              <a:rPr lang="en-US" b="1" dirty="0" smtClean="0">
                <a:solidFill>
                  <a:srgbClr val="0061AF"/>
                </a:solidFill>
                <a:latin typeface="Calibri"/>
                <a:cs typeface="Calibri"/>
              </a:rPr>
              <a:t>Objectives</a:t>
            </a:r>
            <a:br>
              <a:rPr lang="en-US" b="1" dirty="0" smtClean="0">
                <a:solidFill>
                  <a:srgbClr val="0061AF"/>
                </a:solidFill>
                <a:latin typeface="Calibri"/>
                <a:cs typeface="Calibri"/>
              </a:rPr>
            </a:br>
            <a:endParaRPr lang="en-US" b="1" dirty="0">
              <a:solidFill>
                <a:srgbClr val="0061AF"/>
              </a:solidFill>
              <a:latin typeface="Calibri"/>
              <a:cs typeface="Calibri"/>
            </a:endParaRPr>
          </a:p>
        </p:txBody>
      </p:sp>
      <p:sp>
        <p:nvSpPr>
          <p:cNvPr id="3" name="Content Placeholder 2"/>
          <p:cNvSpPr>
            <a:spLocks noGrp="1"/>
          </p:cNvSpPr>
          <p:nvPr>
            <p:ph idx="1"/>
          </p:nvPr>
        </p:nvSpPr>
        <p:spPr>
          <a:xfrm>
            <a:off x="1669760" y="1823471"/>
            <a:ext cx="7017039" cy="4315392"/>
          </a:xfrm>
        </p:spPr>
        <p:txBody>
          <a:bodyPr>
            <a:normAutofit fontScale="92500"/>
          </a:bodyPr>
          <a:lstStyle/>
          <a:p>
            <a:pPr marL="0" indent="0">
              <a:buNone/>
            </a:pPr>
            <a:r>
              <a:rPr lang="en-US" dirty="0">
                <a:solidFill>
                  <a:srgbClr val="0061AF"/>
                </a:solidFill>
                <a:latin typeface="Calibri"/>
                <a:cs typeface="Calibri"/>
              </a:rPr>
              <a:t>After studying this module, you will be able to:</a:t>
            </a:r>
            <a:endParaRPr lang="en-US" dirty="0" smtClean="0">
              <a:solidFill>
                <a:srgbClr val="0061AF"/>
              </a:solidFill>
              <a:latin typeface="Calibri"/>
              <a:cs typeface="Calibri"/>
            </a:endParaRPr>
          </a:p>
          <a:p>
            <a:r>
              <a:rPr lang="en-US" dirty="0" smtClean="0">
                <a:solidFill>
                  <a:srgbClr val="0061AF"/>
                </a:solidFill>
                <a:latin typeface="Calibri"/>
                <a:cs typeface="Calibri"/>
              </a:rPr>
              <a:t>Knowledge</a:t>
            </a:r>
          </a:p>
          <a:p>
            <a:pPr lvl="1">
              <a:buFont typeface="Courier New"/>
              <a:buChar char="o"/>
            </a:pPr>
            <a:r>
              <a:rPr lang="en-US" dirty="0" smtClean="0">
                <a:solidFill>
                  <a:srgbClr val="0061AF"/>
                </a:solidFill>
                <a:latin typeface="Calibri"/>
                <a:cs typeface="Calibri"/>
              </a:rPr>
              <a:t>Understand what inclusive education is and is not.</a:t>
            </a:r>
          </a:p>
          <a:p>
            <a:pPr lvl="1">
              <a:buFont typeface="Courier New"/>
              <a:buChar char="o"/>
            </a:pPr>
            <a:r>
              <a:rPr lang="en-US" dirty="0" smtClean="0">
                <a:solidFill>
                  <a:srgbClr val="0061AF"/>
                </a:solidFill>
                <a:latin typeface="Calibri"/>
                <a:cs typeface="Calibri"/>
              </a:rPr>
              <a:t>Understand how inclusive education is related to meeting the needs of ALL students and is not just an issue related to students who receive special education services.</a:t>
            </a:r>
          </a:p>
          <a:p>
            <a:pPr marL="0" indent="0">
              <a:buNone/>
            </a:pPr>
            <a:endParaRPr lang="en-US" dirty="0" smtClean="0">
              <a:solidFill>
                <a:srgbClr val="0061AF"/>
              </a:solidFill>
              <a:latin typeface="Calibri"/>
              <a:cs typeface="Calibri"/>
            </a:endParaRPr>
          </a:p>
        </p:txBody>
      </p:sp>
    </p:spTree>
    <p:extLst>
      <p:ext uri="{BB962C8B-B14F-4D97-AF65-F5344CB8AC3E}">
        <p14:creationId xmlns:p14="http://schemas.microsoft.com/office/powerpoint/2010/main" val="8383548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760" y="274638"/>
            <a:ext cx="7017039" cy="1143000"/>
          </a:xfrm>
        </p:spPr>
        <p:txBody>
          <a:bodyPr>
            <a:normAutofit fontScale="90000"/>
          </a:bodyPr>
          <a:lstStyle/>
          <a:p>
            <a:r>
              <a:rPr lang="en-US" b="1" dirty="0">
                <a:solidFill>
                  <a:srgbClr val="0061AF"/>
                </a:solidFill>
                <a:latin typeface="Calibri"/>
                <a:cs typeface="Calibri"/>
              </a:rPr>
              <a:t>Key Team Member Roles </a:t>
            </a:r>
            <a:br>
              <a:rPr lang="en-US" b="1" dirty="0">
                <a:solidFill>
                  <a:srgbClr val="0061AF"/>
                </a:solidFill>
                <a:latin typeface="Calibri"/>
                <a:cs typeface="Calibri"/>
              </a:rPr>
            </a:br>
            <a:r>
              <a:rPr lang="en-US" b="1" dirty="0">
                <a:solidFill>
                  <a:srgbClr val="0061AF"/>
                </a:solidFill>
                <a:latin typeface="Calibri"/>
                <a:cs typeface="Calibri"/>
              </a:rPr>
              <a:t>in Inclusive Schools</a:t>
            </a:r>
          </a:p>
        </p:txBody>
      </p:sp>
      <p:sp>
        <p:nvSpPr>
          <p:cNvPr id="3" name="Content Placeholder 2"/>
          <p:cNvSpPr>
            <a:spLocks noGrp="1"/>
          </p:cNvSpPr>
          <p:nvPr>
            <p:ph idx="1"/>
          </p:nvPr>
        </p:nvSpPr>
        <p:spPr>
          <a:xfrm>
            <a:off x="1669760" y="1600200"/>
            <a:ext cx="7017039" cy="5257800"/>
          </a:xfrm>
        </p:spPr>
        <p:txBody>
          <a:bodyPr>
            <a:normAutofit fontScale="77500" lnSpcReduction="20000"/>
          </a:bodyPr>
          <a:lstStyle/>
          <a:p>
            <a:r>
              <a:rPr lang="en-US" dirty="0">
                <a:solidFill>
                  <a:srgbClr val="0061AF"/>
                </a:solidFill>
                <a:latin typeface="Calibri"/>
                <a:cs typeface="Calibri"/>
              </a:rPr>
              <a:t>Special educator:</a:t>
            </a:r>
          </a:p>
          <a:p>
            <a:pPr lvl="1">
              <a:lnSpc>
                <a:spcPct val="120000"/>
              </a:lnSpc>
              <a:buFont typeface="Courier New"/>
              <a:buChar char="o"/>
            </a:pPr>
            <a:r>
              <a:rPr lang="en-US" dirty="0">
                <a:solidFill>
                  <a:srgbClr val="0061AF"/>
                </a:solidFill>
                <a:latin typeface="Calibri"/>
                <a:cs typeface="Calibri"/>
              </a:rPr>
              <a:t>Serves as Inclusion facilitator for students with disabilities and/or co-teacher.</a:t>
            </a:r>
          </a:p>
          <a:p>
            <a:pPr lvl="1">
              <a:lnSpc>
                <a:spcPct val="120000"/>
              </a:lnSpc>
              <a:buFont typeface="Courier New"/>
              <a:buChar char="o"/>
            </a:pPr>
            <a:r>
              <a:rPr lang="en-US" dirty="0">
                <a:solidFill>
                  <a:srgbClr val="0061AF"/>
                </a:solidFill>
                <a:latin typeface="Calibri"/>
                <a:cs typeface="Calibri"/>
              </a:rPr>
              <a:t>Develops students’ IEP goals based on general education standards and functional skills in collaboration with team members.</a:t>
            </a:r>
          </a:p>
          <a:p>
            <a:pPr lvl="1">
              <a:lnSpc>
                <a:spcPct val="120000"/>
              </a:lnSpc>
              <a:buFont typeface="Courier New"/>
              <a:buChar char="o"/>
            </a:pPr>
            <a:r>
              <a:rPr lang="en-US" dirty="0">
                <a:solidFill>
                  <a:srgbClr val="0061AF"/>
                </a:solidFill>
                <a:latin typeface="Calibri"/>
                <a:cs typeface="Calibri"/>
              </a:rPr>
              <a:t>Facilitates regularly scheduled meetings for instructional planning and designing supports for students’ full participation in general education instruction.</a:t>
            </a:r>
          </a:p>
          <a:p>
            <a:pPr lvl="1">
              <a:lnSpc>
                <a:spcPct val="120000"/>
              </a:lnSpc>
              <a:buFont typeface="Courier New"/>
              <a:buChar char="o"/>
            </a:pPr>
            <a:r>
              <a:rPr lang="en-US" dirty="0">
                <a:solidFill>
                  <a:srgbClr val="0061AF"/>
                </a:solidFill>
                <a:latin typeface="Calibri"/>
                <a:cs typeface="Calibri"/>
              </a:rPr>
              <a:t>Shares in the responsibility to develop accessible instructional materials for all students.</a:t>
            </a:r>
          </a:p>
          <a:p>
            <a:pPr marL="457200" lvl="1" indent="0">
              <a:lnSpc>
                <a:spcPct val="120000"/>
              </a:lnSpc>
              <a:buNone/>
            </a:pPr>
            <a:endParaRPr lang="en-US" dirty="0">
              <a:solidFill>
                <a:srgbClr val="0061AF"/>
              </a:solidFill>
              <a:latin typeface="Calibri"/>
              <a:cs typeface="Calibri"/>
            </a:endParaRPr>
          </a:p>
          <a:p>
            <a:pPr marL="457200" lvl="1" indent="0">
              <a:lnSpc>
                <a:spcPct val="120000"/>
              </a:lnSpc>
              <a:buNone/>
            </a:pPr>
            <a:r>
              <a:rPr lang="en-US" sz="1400" dirty="0">
                <a:solidFill>
                  <a:srgbClr val="0061AF"/>
                </a:solidFill>
                <a:latin typeface="Calibri"/>
                <a:cs typeface="Calibri"/>
              </a:rPr>
              <a:t>Jorgensen, Fischer-Mueller &amp; Prud’homme, 2014</a:t>
            </a:r>
          </a:p>
          <a:p>
            <a:pPr marL="457200" lvl="1" indent="0">
              <a:buNone/>
            </a:pPr>
            <a:endParaRPr lang="en-US" dirty="0" smtClean="0">
              <a:solidFill>
                <a:srgbClr val="0061AF"/>
              </a:solidFill>
            </a:endParaRPr>
          </a:p>
          <a:p>
            <a:pPr lvl="1"/>
            <a:endParaRPr lang="en-US" dirty="0" smtClean="0">
              <a:solidFill>
                <a:srgbClr val="0061AF"/>
              </a:solidFill>
            </a:endParaRPr>
          </a:p>
          <a:p>
            <a:pPr lvl="1"/>
            <a:endParaRPr lang="en-US" dirty="0" smtClean="0">
              <a:solidFill>
                <a:srgbClr val="0061AF"/>
              </a:solidFill>
            </a:endParaRPr>
          </a:p>
          <a:p>
            <a:pPr lvl="1"/>
            <a:endParaRPr lang="en-US" dirty="0">
              <a:solidFill>
                <a:srgbClr val="0061AF"/>
              </a:solidFill>
            </a:endParaRPr>
          </a:p>
        </p:txBody>
      </p:sp>
    </p:spTree>
    <p:extLst>
      <p:ext uri="{BB962C8B-B14F-4D97-AF65-F5344CB8AC3E}">
        <p14:creationId xmlns:p14="http://schemas.microsoft.com/office/powerpoint/2010/main" val="33231534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fontScale="90000"/>
          </a:bodyPr>
          <a:lstStyle/>
          <a:p>
            <a:r>
              <a:rPr lang="en-US" b="1" dirty="0">
                <a:solidFill>
                  <a:srgbClr val="0061AF"/>
                </a:solidFill>
                <a:latin typeface="Calibri"/>
                <a:cs typeface="Calibri"/>
              </a:rPr>
              <a:t>Key Team Member Roles </a:t>
            </a:r>
            <a:br>
              <a:rPr lang="en-US" b="1" dirty="0">
                <a:solidFill>
                  <a:srgbClr val="0061AF"/>
                </a:solidFill>
                <a:latin typeface="Calibri"/>
                <a:cs typeface="Calibri"/>
              </a:rPr>
            </a:br>
            <a:r>
              <a:rPr lang="en-US" b="1" dirty="0">
                <a:solidFill>
                  <a:srgbClr val="0061AF"/>
                </a:solidFill>
                <a:latin typeface="Calibri"/>
                <a:cs typeface="Calibri"/>
              </a:rPr>
              <a:t>in Inclusive Schools</a:t>
            </a:r>
          </a:p>
        </p:txBody>
      </p:sp>
      <p:sp>
        <p:nvSpPr>
          <p:cNvPr id="3" name="Content Placeholder 2"/>
          <p:cNvSpPr>
            <a:spLocks noGrp="1"/>
          </p:cNvSpPr>
          <p:nvPr>
            <p:ph idx="1"/>
          </p:nvPr>
        </p:nvSpPr>
        <p:spPr>
          <a:xfrm>
            <a:off x="1681520" y="1600200"/>
            <a:ext cx="7005280" cy="4525963"/>
          </a:xfrm>
        </p:spPr>
        <p:txBody>
          <a:bodyPr>
            <a:normAutofit fontScale="85000" lnSpcReduction="20000"/>
          </a:bodyPr>
          <a:lstStyle/>
          <a:p>
            <a:pPr>
              <a:lnSpc>
                <a:spcPct val="120000"/>
              </a:lnSpc>
            </a:pPr>
            <a:r>
              <a:rPr lang="en-US" dirty="0">
                <a:solidFill>
                  <a:srgbClr val="0061AF"/>
                </a:solidFill>
                <a:latin typeface="Calibri"/>
                <a:cs typeface="Calibri"/>
              </a:rPr>
              <a:t>Related services personnel (e.g., speech-language pathologist, physical therapist):</a:t>
            </a:r>
          </a:p>
          <a:p>
            <a:pPr lvl="1">
              <a:lnSpc>
                <a:spcPct val="120000"/>
              </a:lnSpc>
              <a:buFont typeface="Courier New"/>
              <a:buChar char="o"/>
            </a:pPr>
            <a:r>
              <a:rPr lang="en-US" dirty="0">
                <a:solidFill>
                  <a:srgbClr val="0061AF"/>
                </a:solidFill>
                <a:latin typeface="Calibri"/>
                <a:cs typeface="Calibri"/>
              </a:rPr>
              <a:t>Writes goals and objectives that prioritize skills for students to participate meaningfully in general education instruction and typical social relationships.</a:t>
            </a:r>
          </a:p>
          <a:p>
            <a:pPr lvl="1">
              <a:lnSpc>
                <a:spcPct val="120000"/>
              </a:lnSpc>
              <a:buFont typeface="Courier New"/>
              <a:buChar char="o"/>
            </a:pPr>
            <a:r>
              <a:rPr lang="en-US" dirty="0">
                <a:solidFill>
                  <a:srgbClr val="0061AF"/>
                </a:solidFill>
                <a:latin typeface="Calibri"/>
                <a:cs typeface="Calibri"/>
              </a:rPr>
              <a:t>Integrates services within the instructional routines and typical social activities of the general education classroom and settings.</a:t>
            </a:r>
          </a:p>
          <a:p>
            <a:pPr marL="457200" lvl="1" indent="0">
              <a:buNone/>
            </a:pPr>
            <a:endParaRPr lang="en-US" dirty="0">
              <a:solidFill>
                <a:srgbClr val="0061AF"/>
              </a:solidFill>
              <a:latin typeface="Calibri"/>
              <a:cs typeface="Calibri"/>
            </a:endParaRPr>
          </a:p>
          <a:p>
            <a:pPr marL="457200" lvl="1" indent="0">
              <a:lnSpc>
                <a:spcPct val="120000"/>
              </a:lnSpc>
              <a:buNone/>
            </a:pPr>
            <a:r>
              <a:rPr lang="en-US" sz="1300" dirty="0">
                <a:solidFill>
                  <a:srgbClr val="0061AF"/>
                </a:solidFill>
                <a:latin typeface="Calibri"/>
                <a:cs typeface="Calibri"/>
              </a:rPr>
              <a:t>Jorgensen, Fischer-Mueller &amp; Prud’homme, 2014</a:t>
            </a:r>
          </a:p>
          <a:p>
            <a:pPr lvl="1"/>
            <a:endParaRPr lang="en-US" dirty="0" smtClean="0">
              <a:solidFill>
                <a:srgbClr val="0061AF"/>
              </a:solidFill>
            </a:endParaRPr>
          </a:p>
        </p:txBody>
      </p:sp>
    </p:spTree>
    <p:extLst>
      <p:ext uri="{BB962C8B-B14F-4D97-AF65-F5344CB8AC3E}">
        <p14:creationId xmlns:p14="http://schemas.microsoft.com/office/powerpoint/2010/main" val="185547364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a:solidFill>
                  <a:srgbClr val="0061AF"/>
                </a:solidFill>
                <a:latin typeface="Calibri"/>
                <a:cs typeface="Calibri"/>
              </a:rPr>
              <a:t>Key Team Member Roles </a:t>
            </a:r>
            <a:br>
              <a:rPr lang="en-US" b="1" dirty="0">
                <a:solidFill>
                  <a:srgbClr val="0061AF"/>
                </a:solidFill>
                <a:latin typeface="Calibri"/>
                <a:cs typeface="Calibri"/>
              </a:rPr>
            </a:br>
            <a:r>
              <a:rPr lang="en-US" b="1" dirty="0">
                <a:solidFill>
                  <a:srgbClr val="0061AF"/>
                </a:solidFill>
                <a:latin typeface="Calibri"/>
                <a:cs typeface="Calibri"/>
              </a:rPr>
              <a:t>in Inclusive Schools</a:t>
            </a:r>
          </a:p>
        </p:txBody>
      </p:sp>
      <p:sp>
        <p:nvSpPr>
          <p:cNvPr id="3" name="Content Placeholder 2"/>
          <p:cNvSpPr>
            <a:spLocks noGrp="1"/>
          </p:cNvSpPr>
          <p:nvPr>
            <p:ph idx="1"/>
          </p:nvPr>
        </p:nvSpPr>
        <p:spPr>
          <a:xfrm>
            <a:off x="1693278" y="1600200"/>
            <a:ext cx="6993521" cy="4525963"/>
          </a:xfrm>
        </p:spPr>
        <p:txBody>
          <a:bodyPr>
            <a:normAutofit fontScale="77500" lnSpcReduction="20000"/>
          </a:bodyPr>
          <a:lstStyle/>
          <a:p>
            <a:pPr>
              <a:lnSpc>
                <a:spcPct val="120000"/>
              </a:lnSpc>
            </a:pPr>
            <a:r>
              <a:rPr lang="en-US" dirty="0">
                <a:solidFill>
                  <a:srgbClr val="0061AF"/>
                </a:solidFill>
                <a:latin typeface="Calibri"/>
                <a:cs typeface="Calibri"/>
              </a:rPr>
              <a:t>Paraeducator:</a:t>
            </a:r>
          </a:p>
          <a:p>
            <a:pPr lvl="1">
              <a:lnSpc>
                <a:spcPct val="120000"/>
              </a:lnSpc>
              <a:buFont typeface="Courier New"/>
              <a:buChar char="o"/>
            </a:pPr>
            <a:r>
              <a:rPr lang="en-US" dirty="0">
                <a:solidFill>
                  <a:srgbClr val="0061AF"/>
                </a:solidFill>
                <a:latin typeface="Calibri"/>
                <a:cs typeface="Calibri"/>
              </a:rPr>
              <a:t>Contributes to the development of the educational program, instructional plans, and activities for the student.</a:t>
            </a:r>
          </a:p>
          <a:p>
            <a:pPr lvl="1">
              <a:lnSpc>
                <a:spcPct val="120000"/>
              </a:lnSpc>
              <a:buFont typeface="Courier New"/>
              <a:buChar char="o"/>
            </a:pPr>
            <a:r>
              <a:rPr lang="en-US" dirty="0">
                <a:solidFill>
                  <a:srgbClr val="0061AF"/>
                </a:solidFill>
                <a:latin typeface="Calibri"/>
                <a:cs typeface="Calibri"/>
              </a:rPr>
              <a:t>Supports the implementation of instructional programs; facilitates learning activities; collects student data; and carries out other assigned duties (e.g., supervise students at lunch or recess, provide personal care supports to students, do clerical tasks) based on plans developed by the teachers and special educators.</a:t>
            </a:r>
          </a:p>
        </p:txBody>
      </p:sp>
    </p:spTree>
    <p:extLst>
      <p:ext uri="{BB962C8B-B14F-4D97-AF65-F5344CB8AC3E}">
        <p14:creationId xmlns:p14="http://schemas.microsoft.com/office/powerpoint/2010/main" val="19207459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12836"/>
          </a:xfrm>
        </p:spPr>
        <p:txBody>
          <a:bodyPr>
            <a:normAutofit fontScale="90000"/>
          </a:bodyPr>
          <a:lstStyle/>
          <a:p>
            <a:r>
              <a:rPr lang="en-US" b="1" dirty="0">
                <a:solidFill>
                  <a:srgbClr val="0061AF"/>
                </a:solidFill>
                <a:latin typeface="Calibri"/>
                <a:cs typeface="Calibri"/>
              </a:rPr>
              <a:t>Key Team Member Roles </a:t>
            </a:r>
            <a:br>
              <a:rPr lang="en-US" b="1" dirty="0">
                <a:solidFill>
                  <a:srgbClr val="0061AF"/>
                </a:solidFill>
                <a:latin typeface="Calibri"/>
                <a:cs typeface="Calibri"/>
              </a:rPr>
            </a:br>
            <a:r>
              <a:rPr lang="en-US" b="1" dirty="0">
                <a:solidFill>
                  <a:srgbClr val="0061AF"/>
                </a:solidFill>
                <a:latin typeface="Calibri"/>
                <a:cs typeface="Calibri"/>
              </a:rPr>
              <a:t>in Inclusive Schools</a:t>
            </a:r>
          </a:p>
        </p:txBody>
      </p:sp>
      <p:sp>
        <p:nvSpPr>
          <p:cNvPr id="3" name="Content Placeholder 2"/>
          <p:cNvSpPr>
            <a:spLocks noGrp="1"/>
          </p:cNvSpPr>
          <p:nvPr>
            <p:ph idx="1"/>
          </p:nvPr>
        </p:nvSpPr>
        <p:spPr>
          <a:xfrm>
            <a:off x="1681520" y="1599122"/>
            <a:ext cx="7005280" cy="5258877"/>
          </a:xfrm>
        </p:spPr>
        <p:txBody>
          <a:bodyPr>
            <a:normAutofit fontScale="32500" lnSpcReduction="20000"/>
          </a:bodyPr>
          <a:lstStyle/>
          <a:p>
            <a:pPr>
              <a:lnSpc>
                <a:spcPct val="120000"/>
              </a:lnSpc>
            </a:pPr>
            <a:r>
              <a:rPr lang="en-US" sz="7000" dirty="0">
                <a:solidFill>
                  <a:srgbClr val="0061AF"/>
                </a:solidFill>
                <a:latin typeface="Calibri"/>
                <a:cs typeface="Calibri"/>
              </a:rPr>
              <a:t>Parents/family members:</a:t>
            </a:r>
          </a:p>
          <a:p>
            <a:pPr lvl="1">
              <a:lnSpc>
                <a:spcPct val="120000"/>
              </a:lnSpc>
              <a:buFont typeface="Courier New"/>
              <a:buChar char="o"/>
            </a:pPr>
            <a:r>
              <a:rPr lang="en-US" sz="5500" dirty="0">
                <a:solidFill>
                  <a:srgbClr val="0061AF"/>
                </a:solidFill>
                <a:latin typeface="Calibri"/>
                <a:cs typeface="Calibri"/>
              </a:rPr>
              <a:t>Share knowledge and understanding of the student that is valuable to the team.</a:t>
            </a:r>
          </a:p>
          <a:p>
            <a:pPr lvl="1">
              <a:lnSpc>
                <a:spcPct val="120000"/>
              </a:lnSpc>
              <a:buFont typeface="Courier New"/>
              <a:buChar char="o"/>
            </a:pPr>
            <a:r>
              <a:rPr lang="en-US" sz="5500" dirty="0">
                <a:solidFill>
                  <a:srgbClr val="0061AF"/>
                </a:solidFill>
                <a:latin typeface="Calibri"/>
                <a:cs typeface="Calibri"/>
              </a:rPr>
              <a:t>Assist other team members in assessing the student’s skills.</a:t>
            </a:r>
          </a:p>
          <a:p>
            <a:pPr lvl="1">
              <a:lnSpc>
                <a:spcPct val="120000"/>
              </a:lnSpc>
              <a:buFont typeface="Courier New"/>
              <a:buChar char="o"/>
            </a:pPr>
            <a:r>
              <a:rPr lang="en-US" sz="5500" dirty="0">
                <a:solidFill>
                  <a:srgbClr val="0061AF"/>
                </a:solidFill>
                <a:latin typeface="Calibri"/>
                <a:cs typeface="Calibri"/>
              </a:rPr>
              <a:t>Collaborate with other team members to identity priority goals for instruction.</a:t>
            </a:r>
          </a:p>
          <a:p>
            <a:pPr marL="457200" lvl="1" indent="0">
              <a:lnSpc>
                <a:spcPct val="120000"/>
              </a:lnSpc>
              <a:buNone/>
            </a:pPr>
            <a:endParaRPr lang="en-US" dirty="0">
              <a:solidFill>
                <a:srgbClr val="0061AF"/>
              </a:solidFill>
              <a:latin typeface="Calibri"/>
              <a:cs typeface="Calibri"/>
            </a:endParaRPr>
          </a:p>
          <a:p>
            <a:pPr>
              <a:lnSpc>
                <a:spcPct val="120000"/>
              </a:lnSpc>
            </a:pPr>
            <a:r>
              <a:rPr lang="en-US" sz="7000" dirty="0">
                <a:solidFill>
                  <a:srgbClr val="0061AF"/>
                </a:solidFill>
                <a:latin typeface="Calibri"/>
                <a:cs typeface="Calibri"/>
              </a:rPr>
              <a:t>The </a:t>
            </a:r>
            <a:r>
              <a:rPr lang="en-US" sz="7000" dirty="0" smtClean="0">
                <a:solidFill>
                  <a:srgbClr val="0061AF"/>
                </a:solidFill>
                <a:latin typeface="Calibri"/>
                <a:cs typeface="Calibri"/>
              </a:rPr>
              <a:t>student:</a:t>
            </a:r>
            <a:endParaRPr lang="en-US" sz="7000" dirty="0">
              <a:solidFill>
                <a:srgbClr val="0061AF"/>
              </a:solidFill>
              <a:latin typeface="Calibri"/>
              <a:cs typeface="Calibri"/>
            </a:endParaRPr>
          </a:p>
          <a:p>
            <a:pPr lvl="1">
              <a:lnSpc>
                <a:spcPct val="120000"/>
              </a:lnSpc>
              <a:buFont typeface="Courier New"/>
              <a:buChar char="o"/>
            </a:pPr>
            <a:r>
              <a:rPr lang="en-US" sz="5500" dirty="0">
                <a:solidFill>
                  <a:srgbClr val="0061AF"/>
                </a:solidFill>
                <a:latin typeface="Calibri"/>
                <a:cs typeface="Calibri"/>
              </a:rPr>
              <a:t>Shares with other team member’s his/her preferences, interests, etc. </a:t>
            </a:r>
          </a:p>
          <a:p>
            <a:pPr lvl="1">
              <a:lnSpc>
                <a:spcPct val="120000"/>
              </a:lnSpc>
              <a:buFont typeface="Courier New"/>
              <a:buChar char="o"/>
            </a:pPr>
            <a:r>
              <a:rPr lang="en-US" sz="5500" dirty="0">
                <a:solidFill>
                  <a:srgbClr val="0061AF"/>
                </a:solidFill>
                <a:latin typeface="Calibri"/>
                <a:cs typeface="Calibri"/>
              </a:rPr>
              <a:t>Participate in “circle of friends.”</a:t>
            </a:r>
          </a:p>
          <a:p>
            <a:pPr marL="0" indent="0">
              <a:lnSpc>
                <a:spcPct val="120000"/>
              </a:lnSpc>
              <a:buNone/>
            </a:pPr>
            <a:endParaRPr lang="en-US" dirty="0">
              <a:solidFill>
                <a:srgbClr val="0061AF"/>
              </a:solidFill>
              <a:latin typeface="Calibri"/>
              <a:cs typeface="Calibri"/>
            </a:endParaRPr>
          </a:p>
          <a:p>
            <a:pPr>
              <a:lnSpc>
                <a:spcPct val="120000"/>
              </a:lnSpc>
            </a:pPr>
            <a:r>
              <a:rPr lang="en-US" sz="7000" dirty="0" smtClean="0">
                <a:solidFill>
                  <a:srgbClr val="0061AF"/>
                </a:solidFill>
                <a:latin typeface="Calibri"/>
                <a:cs typeface="Calibri"/>
              </a:rPr>
              <a:t>Peers:</a:t>
            </a:r>
            <a:endParaRPr lang="en-US" sz="7000" dirty="0">
              <a:solidFill>
                <a:srgbClr val="0061AF"/>
              </a:solidFill>
              <a:latin typeface="Calibri"/>
              <a:cs typeface="Calibri"/>
            </a:endParaRPr>
          </a:p>
          <a:p>
            <a:pPr lvl="1">
              <a:lnSpc>
                <a:spcPct val="120000"/>
              </a:lnSpc>
              <a:buFont typeface="Courier New"/>
              <a:buChar char="o"/>
            </a:pPr>
            <a:r>
              <a:rPr lang="en-US" sz="5500" dirty="0">
                <a:solidFill>
                  <a:srgbClr val="0061AF"/>
                </a:solidFill>
                <a:latin typeface="Calibri"/>
                <a:cs typeface="Calibri"/>
              </a:rPr>
              <a:t>Provide natural supports to the student in the classroom, cafeteria, play yard, hallways, etc. throughout the school day.</a:t>
            </a:r>
          </a:p>
          <a:p>
            <a:pPr lvl="1">
              <a:lnSpc>
                <a:spcPct val="120000"/>
              </a:lnSpc>
              <a:buFont typeface="Courier New"/>
              <a:buChar char="o"/>
            </a:pPr>
            <a:r>
              <a:rPr lang="en-US" sz="5500" dirty="0">
                <a:solidFill>
                  <a:srgbClr val="0061AF"/>
                </a:solidFill>
                <a:latin typeface="Calibri"/>
                <a:cs typeface="Calibri"/>
              </a:rPr>
              <a:t>Participate in “circle of friends.”</a:t>
            </a:r>
          </a:p>
        </p:txBody>
      </p:sp>
    </p:spTree>
    <p:extLst>
      <p:ext uri="{BB962C8B-B14F-4D97-AF65-F5344CB8AC3E}">
        <p14:creationId xmlns:p14="http://schemas.microsoft.com/office/powerpoint/2010/main" val="36721947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23839"/>
            <a:ext cx="7005280" cy="1229086"/>
          </a:xfrm>
        </p:spPr>
        <p:txBody>
          <a:bodyPr>
            <a:normAutofit fontScale="90000"/>
          </a:bodyPr>
          <a:lstStyle/>
          <a:p>
            <a:r>
              <a:rPr lang="en-US" b="1" dirty="0">
                <a:solidFill>
                  <a:srgbClr val="0061AF"/>
                </a:solidFill>
                <a:latin typeface="Calibri"/>
                <a:cs typeface="Calibri"/>
              </a:rPr>
              <a:t>Key Team Member Roles </a:t>
            </a:r>
            <a:br>
              <a:rPr lang="en-US" b="1" dirty="0">
                <a:solidFill>
                  <a:srgbClr val="0061AF"/>
                </a:solidFill>
                <a:latin typeface="Calibri"/>
                <a:cs typeface="Calibri"/>
              </a:rPr>
            </a:br>
            <a:r>
              <a:rPr lang="en-US" b="1" dirty="0">
                <a:solidFill>
                  <a:srgbClr val="0061AF"/>
                </a:solidFill>
                <a:latin typeface="Calibri"/>
                <a:cs typeface="Calibri"/>
              </a:rPr>
              <a:t>in Inclusive Schools</a:t>
            </a:r>
          </a:p>
        </p:txBody>
      </p:sp>
      <p:sp>
        <p:nvSpPr>
          <p:cNvPr id="3" name="Content Placeholder 2"/>
          <p:cNvSpPr>
            <a:spLocks noGrp="1"/>
          </p:cNvSpPr>
          <p:nvPr>
            <p:ph idx="1"/>
          </p:nvPr>
        </p:nvSpPr>
        <p:spPr>
          <a:xfrm>
            <a:off x="1681520" y="1600200"/>
            <a:ext cx="7005280" cy="4866838"/>
          </a:xfrm>
        </p:spPr>
        <p:txBody>
          <a:bodyPr>
            <a:normAutofit fontScale="85000" lnSpcReduction="10000"/>
          </a:bodyPr>
          <a:lstStyle/>
          <a:p>
            <a:pPr>
              <a:lnSpc>
                <a:spcPct val="110000"/>
              </a:lnSpc>
            </a:pPr>
            <a:r>
              <a:rPr lang="en-US" dirty="0">
                <a:solidFill>
                  <a:srgbClr val="0061AF"/>
                </a:solidFill>
                <a:latin typeface="Calibri"/>
                <a:cs typeface="Calibri"/>
              </a:rPr>
              <a:t>Principal:</a:t>
            </a:r>
          </a:p>
          <a:p>
            <a:pPr lvl="1">
              <a:lnSpc>
                <a:spcPct val="110000"/>
              </a:lnSpc>
              <a:buFont typeface="Courier New"/>
              <a:buChar char="o"/>
            </a:pPr>
            <a:r>
              <a:rPr lang="en-US" dirty="0">
                <a:solidFill>
                  <a:srgbClr val="0061AF"/>
                </a:solidFill>
                <a:latin typeface="Calibri"/>
                <a:cs typeface="Calibri"/>
              </a:rPr>
              <a:t>Provide support and allocate resources to ensure the successful education of all students.</a:t>
            </a:r>
          </a:p>
          <a:p>
            <a:pPr lvl="1">
              <a:lnSpc>
                <a:spcPct val="110000"/>
              </a:lnSpc>
              <a:buFont typeface="Courier New"/>
              <a:buChar char="o"/>
            </a:pPr>
            <a:r>
              <a:rPr lang="en-US" dirty="0">
                <a:solidFill>
                  <a:srgbClr val="0061AF"/>
                </a:solidFill>
                <a:latin typeface="Calibri"/>
                <a:cs typeface="Calibri"/>
              </a:rPr>
              <a:t>Ensure the fidelity of implementation of MTSS.</a:t>
            </a:r>
          </a:p>
          <a:p>
            <a:pPr lvl="1">
              <a:lnSpc>
                <a:spcPct val="110000"/>
              </a:lnSpc>
              <a:buFont typeface="Courier New"/>
              <a:buChar char="o"/>
            </a:pPr>
            <a:r>
              <a:rPr lang="en-US" dirty="0">
                <a:solidFill>
                  <a:srgbClr val="0061AF"/>
                </a:solidFill>
                <a:latin typeface="Calibri"/>
                <a:cs typeface="Calibri"/>
              </a:rPr>
              <a:t>Demonstrate values of inclusive education through leadership and administrative activities.</a:t>
            </a:r>
          </a:p>
          <a:p>
            <a:pPr lvl="1">
              <a:lnSpc>
                <a:spcPct val="110000"/>
              </a:lnSpc>
              <a:buFont typeface="Courier New"/>
              <a:buChar char="o"/>
            </a:pPr>
            <a:r>
              <a:rPr lang="en-US" dirty="0">
                <a:solidFill>
                  <a:srgbClr val="0061AF"/>
                </a:solidFill>
                <a:latin typeface="Calibri"/>
                <a:cs typeface="Calibri"/>
              </a:rPr>
              <a:t>Support inclusive practices through professional and staff supervision and development.</a:t>
            </a:r>
          </a:p>
          <a:p>
            <a:pPr marL="457200" lvl="1" indent="0">
              <a:buNone/>
            </a:pPr>
            <a:endParaRPr lang="en-US" dirty="0">
              <a:solidFill>
                <a:srgbClr val="0061AF"/>
              </a:solidFill>
              <a:latin typeface="Calibri"/>
              <a:cs typeface="Calibri"/>
            </a:endParaRPr>
          </a:p>
          <a:p>
            <a:pPr marL="457200" lvl="1" indent="0">
              <a:buNone/>
            </a:pPr>
            <a:r>
              <a:rPr lang="en-US" sz="1400" dirty="0">
                <a:solidFill>
                  <a:srgbClr val="0061AF"/>
                </a:solidFill>
                <a:latin typeface="Calibri"/>
                <a:cs typeface="Calibri"/>
              </a:rPr>
              <a:t>Jorgensen, McSheehan &amp; Sonnenmeir, 2010</a:t>
            </a:r>
          </a:p>
          <a:p>
            <a:pPr lvl="1"/>
            <a:endParaRPr lang="en-US" dirty="0">
              <a:solidFill>
                <a:srgbClr val="0061AF"/>
              </a:solidFill>
            </a:endParaRPr>
          </a:p>
        </p:txBody>
      </p:sp>
    </p:spTree>
    <p:extLst>
      <p:ext uri="{BB962C8B-B14F-4D97-AF65-F5344CB8AC3E}">
        <p14:creationId xmlns:p14="http://schemas.microsoft.com/office/powerpoint/2010/main" val="10842335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9" y="274638"/>
            <a:ext cx="6993522" cy="1159869"/>
          </a:xfrm>
        </p:spPr>
        <p:txBody>
          <a:bodyPr>
            <a:noAutofit/>
          </a:bodyPr>
          <a:lstStyle/>
          <a:p>
            <a:r>
              <a:rPr lang="en-US" sz="3200" b="1" dirty="0">
                <a:solidFill>
                  <a:srgbClr val="0061AF"/>
                </a:solidFill>
                <a:latin typeface="Calibri"/>
                <a:cs typeface="Calibri"/>
              </a:rPr>
              <a:t>Access to </a:t>
            </a:r>
            <a:r>
              <a:rPr lang="en-US" sz="3200" b="1" dirty="0" smtClean="0">
                <a:solidFill>
                  <a:srgbClr val="0061AF"/>
                </a:solidFill>
                <a:latin typeface="Calibri"/>
                <a:cs typeface="Calibri"/>
              </a:rPr>
              <a:t>Core General </a:t>
            </a:r>
            <a:r>
              <a:rPr lang="en-US" sz="3200" b="1" dirty="0">
                <a:solidFill>
                  <a:srgbClr val="0061AF"/>
                </a:solidFill>
                <a:latin typeface="Calibri"/>
                <a:cs typeface="Calibri"/>
              </a:rPr>
              <a:t>Education Curriculum and Settings </a:t>
            </a:r>
          </a:p>
        </p:txBody>
      </p:sp>
      <p:sp>
        <p:nvSpPr>
          <p:cNvPr id="3" name="Content Placeholder 2"/>
          <p:cNvSpPr>
            <a:spLocks noGrp="1"/>
          </p:cNvSpPr>
          <p:nvPr>
            <p:ph idx="1"/>
          </p:nvPr>
        </p:nvSpPr>
        <p:spPr>
          <a:xfrm>
            <a:off x="1693278" y="1600200"/>
            <a:ext cx="6993521" cy="4525963"/>
          </a:xfrm>
        </p:spPr>
        <p:txBody>
          <a:bodyPr>
            <a:normAutofit fontScale="77500" lnSpcReduction="20000"/>
          </a:bodyPr>
          <a:lstStyle/>
          <a:p>
            <a:pPr marL="0" indent="0">
              <a:lnSpc>
                <a:spcPct val="120000"/>
              </a:lnSpc>
              <a:buNone/>
            </a:pPr>
            <a:r>
              <a:rPr lang="en-US" dirty="0" smtClean="0">
                <a:solidFill>
                  <a:srgbClr val="0061AF"/>
                </a:solidFill>
                <a:latin typeface="Calibri"/>
                <a:cs typeface="Calibri"/>
              </a:rPr>
              <a:t>Evidence-based practices (EBPs) to support </a:t>
            </a:r>
            <a:r>
              <a:rPr lang="en-US" b="1" dirty="0" smtClean="0">
                <a:solidFill>
                  <a:srgbClr val="0061AF"/>
                </a:solidFill>
                <a:latin typeface="Calibri"/>
                <a:cs typeface="Calibri"/>
              </a:rPr>
              <a:t>ALL </a:t>
            </a:r>
            <a:r>
              <a:rPr lang="en-US" dirty="0" smtClean="0">
                <a:solidFill>
                  <a:srgbClr val="0061AF"/>
                </a:solidFill>
                <a:latin typeface="Calibri"/>
                <a:cs typeface="Calibri"/>
              </a:rPr>
              <a:t>students to have access to core general curriculum and settings:</a:t>
            </a:r>
          </a:p>
          <a:p>
            <a:pPr lvl="1">
              <a:lnSpc>
                <a:spcPct val="120000"/>
              </a:lnSpc>
              <a:buFont typeface="Arial"/>
              <a:buChar char="•"/>
            </a:pPr>
            <a:r>
              <a:rPr lang="en-US" dirty="0" smtClean="0">
                <a:solidFill>
                  <a:srgbClr val="0061AF"/>
                </a:solidFill>
                <a:latin typeface="Calibri"/>
                <a:cs typeface="Calibri"/>
              </a:rPr>
              <a:t>Ecological/contextually based assessment.</a:t>
            </a:r>
          </a:p>
          <a:p>
            <a:pPr lvl="1">
              <a:lnSpc>
                <a:spcPct val="120000"/>
              </a:lnSpc>
              <a:buFont typeface="Arial"/>
              <a:buChar char="•"/>
            </a:pPr>
            <a:r>
              <a:rPr lang="en-US" dirty="0" smtClean="0">
                <a:solidFill>
                  <a:srgbClr val="0061AF"/>
                </a:solidFill>
                <a:latin typeface="Calibri"/>
                <a:cs typeface="Calibri"/>
              </a:rPr>
              <a:t>Person-centered planning.</a:t>
            </a:r>
          </a:p>
          <a:p>
            <a:pPr lvl="1">
              <a:lnSpc>
                <a:spcPct val="120000"/>
              </a:lnSpc>
              <a:buFont typeface="Arial"/>
              <a:buChar char="•"/>
            </a:pPr>
            <a:r>
              <a:rPr lang="en-US" dirty="0" smtClean="0">
                <a:solidFill>
                  <a:srgbClr val="0061AF"/>
                </a:solidFill>
                <a:latin typeface="Calibri"/>
                <a:cs typeface="Calibri"/>
              </a:rPr>
              <a:t>UDL.</a:t>
            </a:r>
          </a:p>
          <a:p>
            <a:pPr lvl="1">
              <a:lnSpc>
                <a:spcPct val="120000"/>
              </a:lnSpc>
              <a:buFont typeface="Arial"/>
              <a:buChar char="•"/>
            </a:pPr>
            <a:r>
              <a:rPr lang="en-US" dirty="0">
                <a:solidFill>
                  <a:srgbClr val="0061AF"/>
                </a:solidFill>
                <a:latin typeface="Calibri"/>
                <a:cs typeface="Calibri"/>
              </a:rPr>
              <a:t>Differentiated </a:t>
            </a:r>
            <a:r>
              <a:rPr lang="en-US" dirty="0" smtClean="0">
                <a:solidFill>
                  <a:srgbClr val="0061AF"/>
                </a:solidFill>
                <a:latin typeface="Calibri"/>
                <a:cs typeface="Calibri"/>
              </a:rPr>
              <a:t>instruction (DI).</a:t>
            </a:r>
          </a:p>
          <a:p>
            <a:pPr lvl="1">
              <a:lnSpc>
                <a:spcPct val="120000"/>
              </a:lnSpc>
              <a:buFont typeface="Arial"/>
              <a:buChar char="•"/>
            </a:pPr>
            <a:r>
              <a:rPr lang="en-US" dirty="0" smtClean="0">
                <a:solidFill>
                  <a:srgbClr val="0061AF"/>
                </a:solidFill>
                <a:latin typeface="Calibri"/>
                <a:cs typeface="Calibri"/>
              </a:rPr>
              <a:t>Collaborative planning and communicating.</a:t>
            </a:r>
          </a:p>
          <a:p>
            <a:pPr lvl="1">
              <a:lnSpc>
                <a:spcPct val="120000"/>
              </a:lnSpc>
              <a:buFont typeface="Arial"/>
              <a:buChar char="•"/>
            </a:pPr>
            <a:r>
              <a:rPr lang="en-US" dirty="0" smtClean="0">
                <a:solidFill>
                  <a:srgbClr val="0061AF"/>
                </a:solidFill>
                <a:latin typeface="Calibri"/>
                <a:cs typeface="Calibri"/>
              </a:rPr>
              <a:t>Curricular, instructional, and </a:t>
            </a:r>
            <a:r>
              <a:rPr lang="en-US" dirty="0">
                <a:solidFill>
                  <a:srgbClr val="0061AF"/>
                </a:solidFill>
                <a:latin typeface="Calibri"/>
                <a:cs typeface="Calibri"/>
              </a:rPr>
              <a:t>e</a:t>
            </a:r>
            <a:r>
              <a:rPr lang="en-US" dirty="0" smtClean="0">
                <a:solidFill>
                  <a:srgbClr val="0061AF"/>
                </a:solidFill>
                <a:latin typeface="Calibri"/>
                <a:cs typeface="Calibri"/>
              </a:rPr>
              <a:t>cological adaptations.</a:t>
            </a:r>
          </a:p>
          <a:p>
            <a:pPr lvl="1">
              <a:lnSpc>
                <a:spcPct val="120000"/>
              </a:lnSpc>
              <a:buFont typeface="Arial"/>
              <a:buChar char="•"/>
            </a:pPr>
            <a:r>
              <a:rPr lang="en-US" dirty="0" smtClean="0">
                <a:solidFill>
                  <a:srgbClr val="0061AF"/>
                </a:solidFill>
                <a:latin typeface="Calibri"/>
                <a:cs typeface="Calibri"/>
              </a:rPr>
              <a:t>Embedded instruction.</a:t>
            </a:r>
          </a:p>
          <a:p>
            <a:pPr lvl="1"/>
            <a:endParaRPr lang="en-US" dirty="0">
              <a:solidFill>
                <a:srgbClr val="0061AF"/>
              </a:solidFill>
              <a:latin typeface="Calibri"/>
              <a:cs typeface="Calibri"/>
            </a:endParaRPr>
          </a:p>
          <a:p>
            <a:pPr marL="457200" lvl="1" indent="0">
              <a:buNone/>
            </a:pPr>
            <a:endParaRPr lang="en-US" dirty="0">
              <a:solidFill>
                <a:srgbClr val="0061AF"/>
              </a:solidFill>
              <a:latin typeface="Calibri"/>
              <a:cs typeface="Calibri"/>
            </a:endParaRPr>
          </a:p>
        </p:txBody>
      </p:sp>
    </p:spTree>
    <p:extLst>
      <p:ext uri="{BB962C8B-B14F-4D97-AF65-F5344CB8AC3E}">
        <p14:creationId xmlns:p14="http://schemas.microsoft.com/office/powerpoint/2010/main" val="347742758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Autofit/>
          </a:bodyPr>
          <a:lstStyle/>
          <a:p>
            <a:r>
              <a:rPr lang="en-US" sz="3200" b="1" dirty="0" smtClean="0">
                <a:solidFill>
                  <a:srgbClr val="0061AF"/>
                </a:solidFill>
                <a:latin typeface="Calibri"/>
                <a:cs typeface="Calibri"/>
              </a:rPr>
              <a:t>Purpose of Ecological/Contextually Based Assessment</a:t>
            </a:r>
            <a:endParaRPr lang="en-US" sz="3200" b="1" dirty="0">
              <a:solidFill>
                <a:srgbClr val="0061AF"/>
              </a:solidFill>
              <a:latin typeface="Calibri"/>
              <a:cs typeface="Calibri"/>
            </a:endParaRPr>
          </a:p>
        </p:txBody>
      </p:sp>
      <p:sp>
        <p:nvSpPr>
          <p:cNvPr id="3" name="Content Placeholder 2"/>
          <p:cNvSpPr>
            <a:spLocks noGrp="1"/>
          </p:cNvSpPr>
          <p:nvPr>
            <p:ph idx="1"/>
          </p:nvPr>
        </p:nvSpPr>
        <p:spPr>
          <a:xfrm>
            <a:off x="1693278" y="1640352"/>
            <a:ext cx="6993521" cy="4710287"/>
          </a:xfrm>
        </p:spPr>
        <p:txBody>
          <a:bodyPr>
            <a:normAutofit fontScale="70000" lnSpcReduction="20000"/>
          </a:bodyPr>
          <a:lstStyle/>
          <a:p>
            <a:pPr>
              <a:lnSpc>
                <a:spcPct val="120000"/>
              </a:lnSpc>
            </a:pPr>
            <a:r>
              <a:rPr lang="en-US" sz="3400" dirty="0">
                <a:solidFill>
                  <a:srgbClr val="0061AF"/>
                </a:solidFill>
                <a:latin typeface="Calibri"/>
                <a:ea typeface="ＭＳ Ｐゴシック" charset="0"/>
                <a:cs typeface="Calibri"/>
              </a:rPr>
              <a:t>To gather highly individualized information about specific demands in the learner’s environment related to all aspects of that person’s life (i.e., the need to live a quality lifestyle as independently as possible and work and recreate within the community).</a:t>
            </a:r>
          </a:p>
          <a:p>
            <a:pPr>
              <a:lnSpc>
                <a:spcPct val="120000"/>
              </a:lnSpc>
            </a:pPr>
            <a:r>
              <a:rPr lang="en-US" sz="3400" dirty="0">
                <a:solidFill>
                  <a:srgbClr val="0061AF"/>
                </a:solidFill>
                <a:latin typeface="Calibri"/>
                <a:ea typeface="ＭＳ Ｐゴシック" charset="0"/>
                <a:cs typeface="Calibri"/>
              </a:rPr>
              <a:t>To identify discrepancies between student’s actual and desired performance in the relevant school and community environments to determine what to teach.</a:t>
            </a:r>
          </a:p>
          <a:p>
            <a:pPr>
              <a:lnSpc>
                <a:spcPct val="120000"/>
              </a:lnSpc>
            </a:pPr>
            <a:r>
              <a:rPr lang="en-US" sz="3400" dirty="0">
                <a:solidFill>
                  <a:srgbClr val="0061AF"/>
                </a:solidFill>
                <a:latin typeface="Calibri"/>
                <a:ea typeface="ＭＳ Ｐゴシック" charset="0"/>
                <a:cs typeface="Calibri"/>
              </a:rPr>
              <a:t>To identify strategies that will effectively remediate or accommodate for those discrepancies.</a:t>
            </a:r>
          </a:p>
          <a:p>
            <a:endParaRPr lang="en-US" dirty="0">
              <a:solidFill>
                <a:srgbClr val="0061AF"/>
              </a:solidFill>
            </a:endParaRPr>
          </a:p>
        </p:txBody>
      </p:sp>
    </p:spTree>
    <p:extLst>
      <p:ext uri="{BB962C8B-B14F-4D97-AF65-F5344CB8AC3E}">
        <p14:creationId xmlns:p14="http://schemas.microsoft.com/office/powerpoint/2010/main" val="69998133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fontScale="90000"/>
          </a:bodyPr>
          <a:lstStyle/>
          <a:p>
            <a:r>
              <a:rPr lang="en-US" b="1" dirty="0" smtClean="0">
                <a:solidFill>
                  <a:srgbClr val="0061AF"/>
                </a:solidFill>
                <a:latin typeface="Calibri"/>
                <a:cs typeface="Calibri"/>
              </a:rPr>
              <a:t>Ecological/Contextually Based Assessment</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19" y="1600200"/>
            <a:ext cx="7005281" cy="4525963"/>
          </a:xfrm>
        </p:spPr>
        <p:txBody>
          <a:bodyPr>
            <a:normAutofit fontScale="92500" lnSpcReduction="10000"/>
          </a:bodyPr>
          <a:lstStyle/>
          <a:p>
            <a:pPr>
              <a:lnSpc>
                <a:spcPct val="110000"/>
              </a:lnSpc>
            </a:pPr>
            <a:r>
              <a:rPr lang="en-US" dirty="0">
                <a:solidFill>
                  <a:srgbClr val="0061AF"/>
                </a:solidFill>
                <a:latin typeface="Calibri"/>
                <a:cs typeface="Calibri"/>
              </a:rPr>
              <a:t>Identify the demands of routines and activities required across relevant settings for the student.</a:t>
            </a:r>
          </a:p>
          <a:p>
            <a:pPr>
              <a:lnSpc>
                <a:spcPct val="110000"/>
              </a:lnSpc>
            </a:pPr>
            <a:r>
              <a:rPr lang="en-US" dirty="0">
                <a:solidFill>
                  <a:srgbClr val="0061AF"/>
                </a:solidFill>
                <a:latin typeface="Calibri"/>
                <a:cs typeface="Calibri"/>
              </a:rPr>
              <a:t>Occurs in the natural environment where the demands of this environment can be seen.</a:t>
            </a:r>
          </a:p>
          <a:p>
            <a:pPr>
              <a:lnSpc>
                <a:spcPct val="110000"/>
              </a:lnSpc>
            </a:pPr>
            <a:r>
              <a:rPr lang="en-US" dirty="0">
                <a:solidFill>
                  <a:srgbClr val="0061AF"/>
                </a:solidFill>
                <a:latin typeface="Calibri"/>
                <a:cs typeface="Calibri"/>
              </a:rPr>
              <a:t>Identify the strength, as well as opportunities, for the student to learn skills.</a:t>
            </a:r>
          </a:p>
          <a:p>
            <a:endParaRPr lang="en-US" dirty="0">
              <a:solidFill>
                <a:srgbClr val="0061AF"/>
              </a:solidFill>
            </a:endParaRPr>
          </a:p>
        </p:txBody>
      </p:sp>
    </p:spTree>
    <p:extLst>
      <p:ext uri="{BB962C8B-B14F-4D97-AF65-F5344CB8AC3E}">
        <p14:creationId xmlns:p14="http://schemas.microsoft.com/office/powerpoint/2010/main" val="39731538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Autofit/>
          </a:bodyPr>
          <a:lstStyle/>
          <a:p>
            <a:r>
              <a:rPr lang="en-US" sz="3200" b="1" dirty="0">
                <a:solidFill>
                  <a:srgbClr val="0061AF"/>
                </a:solidFill>
                <a:latin typeface="Arial" charset="0"/>
                <a:ea typeface="ＭＳ Ｐゴシック" charset="0"/>
                <a:cs typeface="ＭＳ Ｐゴシック" charset="0"/>
              </a:rPr>
              <a:t>Outcomes of </a:t>
            </a:r>
            <a:r>
              <a:rPr lang="en-US" sz="3200" b="1" dirty="0" smtClean="0">
                <a:solidFill>
                  <a:srgbClr val="0061AF"/>
                </a:solidFill>
                <a:latin typeface="Arial" charset="0"/>
                <a:ea typeface="ＭＳ Ｐゴシック" charset="0"/>
                <a:cs typeface="ＭＳ Ｐゴシック" charset="0"/>
              </a:rPr>
              <a:t>Ecological</a:t>
            </a:r>
            <a:r>
              <a:rPr lang="en-US" sz="3200" b="1" dirty="0">
                <a:solidFill>
                  <a:srgbClr val="0061AF"/>
                </a:solidFill>
                <a:latin typeface="Arial" charset="0"/>
                <a:ea typeface="ＭＳ Ｐゴシック" charset="0"/>
                <a:cs typeface="ＭＳ Ｐゴシック" charset="0"/>
              </a:rPr>
              <a:t>/</a:t>
            </a:r>
            <a:r>
              <a:rPr lang="en-US" sz="3200" b="1" dirty="0" smtClean="0">
                <a:solidFill>
                  <a:srgbClr val="0061AF"/>
                </a:solidFill>
                <a:latin typeface="Arial" charset="0"/>
                <a:ea typeface="ＭＳ Ｐゴシック" charset="0"/>
                <a:cs typeface="ＭＳ Ｐゴシック" charset="0"/>
              </a:rPr>
              <a:t>Contextually </a:t>
            </a:r>
            <a:r>
              <a:rPr lang="en-US" sz="3200" b="1" dirty="0">
                <a:solidFill>
                  <a:srgbClr val="0061AF"/>
                </a:solidFill>
                <a:latin typeface="Arial" charset="0"/>
                <a:ea typeface="ＭＳ Ｐゴシック" charset="0"/>
                <a:cs typeface="ＭＳ Ｐゴシック" charset="0"/>
              </a:rPr>
              <a:t>Based Assessment</a:t>
            </a:r>
            <a:endParaRPr lang="en-US" sz="3200" b="1" dirty="0">
              <a:solidFill>
                <a:srgbClr val="0061AF"/>
              </a:solidFill>
            </a:endParaRPr>
          </a:p>
        </p:txBody>
      </p:sp>
      <p:sp>
        <p:nvSpPr>
          <p:cNvPr id="3" name="Content Placeholder 2"/>
          <p:cNvSpPr>
            <a:spLocks noGrp="1"/>
          </p:cNvSpPr>
          <p:nvPr>
            <p:ph idx="1"/>
          </p:nvPr>
        </p:nvSpPr>
        <p:spPr>
          <a:xfrm>
            <a:off x="1681520" y="1739523"/>
            <a:ext cx="7005280" cy="4638728"/>
          </a:xfrm>
        </p:spPr>
        <p:txBody>
          <a:bodyPr>
            <a:normAutofit fontScale="77500" lnSpcReduction="20000"/>
          </a:bodyPr>
          <a:lstStyle/>
          <a:p>
            <a:pPr>
              <a:lnSpc>
                <a:spcPct val="120000"/>
              </a:lnSpc>
              <a:defRPr/>
            </a:pPr>
            <a:r>
              <a:rPr lang="en-US" dirty="0">
                <a:solidFill>
                  <a:srgbClr val="0061AF"/>
                </a:solidFill>
                <a:latin typeface="Calibri"/>
                <a:cs typeface="Calibri"/>
              </a:rPr>
              <a:t>Goals that potentially increase membership and participation with peers without disabilities in school and/or the community.</a:t>
            </a:r>
          </a:p>
          <a:p>
            <a:pPr>
              <a:lnSpc>
                <a:spcPct val="120000"/>
              </a:lnSpc>
              <a:defRPr/>
            </a:pPr>
            <a:r>
              <a:rPr lang="en-US" dirty="0">
                <a:solidFill>
                  <a:srgbClr val="0061AF"/>
                </a:solidFill>
                <a:latin typeface="Calibri"/>
                <a:cs typeface="Calibri"/>
              </a:rPr>
              <a:t>Goals that potentially increase access to more environments in school and/or the community.</a:t>
            </a:r>
          </a:p>
          <a:p>
            <a:pPr>
              <a:lnSpc>
                <a:spcPct val="120000"/>
              </a:lnSpc>
              <a:defRPr/>
            </a:pPr>
            <a:r>
              <a:rPr lang="en-US" dirty="0">
                <a:solidFill>
                  <a:srgbClr val="0061AF"/>
                </a:solidFill>
                <a:latin typeface="Calibri"/>
                <a:cs typeface="Calibri"/>
              </a:rPr>
              <a:t>Goals that increase meaningful skills that will improve quality of life.</a:t>
            </a:r>
          </a:p>
          <a:p>
            <a:pPr>
              <a:lnSpc>
                <a:spcPct val="120000"/>
              </a:lnSpc>
              <a:defRPr/>
            </a:pPr>
            <a:r>
              <a:rPr lang="en-US" dirty="0">
                <a:solidFill>
                  <a:srgbClr val="0061AF"/>
                </a:solidFill>
                <a:latin typeface="Calibri"/>
                <a:cs typeface="Calibri"/>
              </a:rPr>
              <a:t>Goals that are agreed upon as priorities by the whole team.</a:t>
            </a:r>
          </a:p>
          <a:p>
            <a:pPr>
              <a:lnSpc>
                <a:spcPct val="120000"/>
              </a:lnSpc>
              <a:defRPr/>
            </a:pPr>
            <a:r>
              <a:rPr lang="en-US" dirty="0">
                <a:solidFill>
                  <a:srgbClr val="0061AF"/>
                </a:solidFill>
                <a:latin typeface="Calibri"/>
                <a:cs typeface="Calibri"/>
              </a:rPr>
              <a:t>Goals that are robust (i.e., pivotal and non-trivial in the broader picture).</a:t>
            </a:r>
          </a:p>
          <a:p>
            <a:endParaRPr lang="en-US" dirty="0">
              <a:solidFill>
                <a:srgbClr val="0061AF"/>
              </a:solidFill>
            </a:endParaRPr>
          </a:p>
        </p:txBody>
      </p:sp>
    </p:spTree>
    <p:extLst>
      <p:ext uri="{BB962C8B-B14F-4D97-AF65-F5344CB8AC3E}">
        <p14:creationId xmlns:p14="http://schemas.microsoft.com/office/powerpoint/2010/main" val="365628532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030" y="274638"/>
            <a:ext cx="6997770" cy="1104925"/>
          </a:xfrm>
        </p:spPr>
        <p:txBody>
          <a:bodyPr>
            <a:noAutofit/>
          </a:bodyPr>
          <a:lstStyle/>
          <a:p>
            <a:r>
              <a:rPr lang="en-US" sz="3000" b="1" dirty="0" smtClean="0">
                <a:solidFill>
                  <a:srgbClr val="0061AF"/>
                </a:solidFill>
                <a:latin typeface="Calibri"/>
                <a:cs typeface="Calibri"/>
              </a:rPr>
              <a:t>Ecological Assessment of Student’s Performance in Small Group Reading</a:t>
            </a:r>
            <a:endParaRPr lang="en-US" sz="3000" b="1" dirty="0">
              <a:solidFill>
                <a:srgbClr val="0061AF"/>
              </a:solidFill>
              <a:latin typeface="Calibri"/>
              <a:cs typeface="Calibri"/>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2206379"/>
              </p:ext>
            </p:extLst>
          </p:nvPr>
        </p:nvGraphicFramePr>
        <p:xfrm>
          <a:off x="1689030" y="1662941"/>
          <a:ext cx="7155717" cy="4817238"/>
        </p:xfrm>
        <a:graphic>
          <a:graphicData uri="http://schemas.openxmlformats.org/drawingml/2006/table">
            <a:tbl>
              <a:tblPr firstRow="1" bandRow="1">
                <a:tableStyleId>{5C22544A-7EE6-4342-B048-85BDC9FD1C3A}</a:tableStyleId>
              </a:tblPr>
              <a:tblGrid>
                <a:gridCol w="2385239"/>
                <a:gridCol w="2377001"/>
                <a:gridCol w="2393477"/>
              </a:tblGrid>
              <a:tr h="1127628">
                <a:tc>
                  <a:txBody>
                    <a:bodyPr/>
                    <a:lstStyle/>
                    <a:p>
                      <a:r>
                        <a:rPr lang="en-US" sz="1400" dirty="0" smtClean="0">
                          <a:latin typeface="Calibri"/>
                          <a:cs typeface="Calibri"/>
                        </a:rPr>
                        <a:t>Steps</a:t>
                      </a:r>
                      <a:r>
                        <a:rPr lang="en-US" sz="1400" baseline="0" dirty="0" smtClean="0">
                          <a:latin typeface="Calibri"/>
                          <a:cs typeface="Calibri"/>
                        </a:rPr>
                        <a:t> of Activity/Skills Needed</a:t>
                      </a:r>
                      <a:endParaRPr lang="en-US" sz="1400" dirty="0">
                        <a:latin typeface="Calibri"/>
                        <a:cs typeface="Calibri"/>
                      </a:endParaRPr>
                    </a:p>
                  </a:txBody>
                  <a:tcPr/>
                </a:tc>
                <a:tc>
                  <a:txBody>
                    <a:bodyPr/>
                    <a:lstStyle/>
                    <a:p>
                      <a:r>
                        <a:rPr lang="en-US" sz="1400" dirty="0" smtClean="0">
                          <a:latin typeface="Calibri"/>
                          <a:cs typeface="Calibri"/>
                        </a:rPr>
                        <a:t>Student Performance</a:t>
                      </a:r>
                      <a:endParaRPr lang="en-US" sz="1400" dirty="0">
                        <a:latin typeface="Calibri"/>
                        <a:cs typeface="Calibri"/>
                      </a:endParaRPr>
                    </a:p>
                  </a:txBody>
                  <a:tcPr/>
                </a:tc>
                <a:tc>
                  <a:txBody>
                    <a:bodyPr/>
                    <a:lstStyle/>
                    <a:p>
                      <a:r>
                        <a:rPr lang="en-US" sz="1400" dirty="0" smtClean="0">
                          <a:latin typeface="Calibri"/>
                          <a:cs typeface="Calibri"/>
                        </a:rPr>
                        <a:t>Initial</a:t>
                      </a:r>
                      <a:r>
                        <a:rPr lang="en-US" sz="1400" baseline="0" dirty="0" smtClean="0">
                          <a:latin typeface="Calibri"/>
                          <a:cs typeface="Calibri"/>
                        </a:rPr>
                        <a:t> Plans to Intervene</a:t>
                      </a:r>
                    </a:p>
                    <a:p>
                      <a:r>
                        <a:rPr lang="en-US" sz="1400" baseline="0" dirty="0" smtClean="0">
                          <a:latin typeface="Calibri"/>
                          <a:cs typeface="Calibri"/>
                        </a:rPr>
                        <a:t>(Goal for skill to teach, adaptation to use)</a:t>
                      </a:r>
                      <a:endParaRPr lang="en-US" sz="1400" dirty="0">
                        <a:latin typeface="Calibri"/>
                        <a:cs typeface="Calibri"/>
                      </a:endParaRPr>
                    </a:p>
                  </a:txBody>
                  <a:tcPr/>
                </a:tc>
              </a:tr>
              <a:tr h="493337">
                <a:tc>
                  <a:txBody>
                    <a:bodyPr/>
                    <a:lstStyle/>
                    <a:p>
                      <a:r>
                        <a:rPr lang="en-US" sz="1400" dirty="0" smtClean="0">
                          <a:latin typeface="Calibri"/>
                          <a:cs typeface="Calibri"/>
                        </a:rPr>
                        <a:t>Sit at the table.</a:t>
                      </a:r>
                      <a:endParaRPr lang="en-US" sz="1400" dirty="0">
                        <a:latin typeface="Calibri"/>
                        <a:cs typeface="Calibri"/>
                      </a:endParaRPr>
                    </a:p>
                  </a:txBody>
                  <a:tcPr/>
                </a:tc>
                <a:tc>
                  <a:txBody>
                    <a:bodyPr/>
                    <a:lstStyle/>
                    <a:p>
                      <a:r>
                        <a:rPr lang="en-US" sz="1400" dirty="0" smtClean="0">
                          <a:latin typeface="Calibri"/>
                          <a:cs typeface="Calibri"/>
                        </a:rPr>
                        <a:t>June</a:t>
                      </a:r>
                      <a:r>
                        <a:rPr lang="en-US" sz="1400" baseline="0" dirty="0" smtClean="0">
                          <a:latin typeface="Calibri"/>
                          <a:cs typeface="Calibri"/>
                        </a:rPr>
                        <a:t> sat at the table appropriately.</a:t>
                      </a:r>
                      <a:endParaRPr lang="en-US" sz="1400" dirty="0">
                        <a:latin typeface="Calibri"/>
                        <a:cs typeface="Calibri"/>
                      </a:endParaRPr>
                    </a:p>
                  </a:txBody>
                  <a:tcPr/>
                </a:tc>
                <a:tc>
                  <a:txBody>
                    <a:bodyPr/>
                    <a:lstStyle/>
                    <a:p>
                      <a:endParaRPr lang="en-US" sz="1400" dirty="0">
                        <a:latin typeface="Calibri"/>
                        <a:cs typeface="Calibri"/>
                      </a:endParaRPr>
                    </a:p>
                  </a:txBody>
                  <a:tcPr/>
                </a:tc>
              </a:tr>
              <a:tr h="1339057">
                <a:tc>
                  <a:txBody>
                    <a:bodyPr/>
                    <a:lstStyle/>
                    <a:p>
                      <a:r>
                        <a:rPr lang="en-US" sz="1400" dirty="0" smtClean="0">
                          <a:latin typeface="Calibri"/>
                          <a:cs typeface="Calibri"/>
                        </a:rPr>
                        <a:t>Look</a:t>
                      </a:r>
                      <a:r>
                        <a:rPr lang="en-US" sz="1400" baseline="0" dirty="0" smtClean="0">
                          <a:latin typeface="Calibri"/>
                          <a:cs typeface="Calibri"/>
                        </a:rPr>
                        <a:t> at the teacher when the teacher is providing instruction.</a:t>
                      </a:r>
                      <a:endParaRPr lang="en-US" sz="1400" dirty="0">
                        <a:latin typeface="Calibri"/>
                        <a:cs typeface="Calibri"/>
                      </a:endParaRPr>
                    </a:p>
                  </a:txBody>
                  <a:tcPr/>
                </a:tc>
                <a:tc>
                  <a:txBody>
                    <a:bodyPr/>
                    <a:lstStyle/>
                    <a:p>
                      <a:r>
                        <a:rPr lang="en-US" sz="1400" dirty="0" smtClean="0">
                          <a:latin typeface="Calibri"/>
                          <a:cs typeface="Calibri"/>
                        </a:rPr>
                        <a:t>She</a:t>
                      </a:r>
                      <a:r>
                        <a:rPr lang="en-US" sz="1400" baseline="0" dirty="0" smtClean="0">
                          <a:latin typeface="Calibri"/>
                          <a:cs typeface="Calibri"/>
                        </a:rPr>
                        <a:t> did not look at the teacher who was providing instruction. This is not necessarily an indication that June was not listening.</a:t>
                      </a:r>
                      <a:endParaRPr lang="en-US" sz="1400" dirty="0">
                        <a:latin typeface="Calibri"/>
                        <a:cs typeface="Calibri"/>
                      </a:endParaRPr>
                    </a:p>
                  </a:txBody>
                  <a:tcPr/>
                </a:tc>
                <a:tc>
                  <a:txBody>
                    <a:bodyPr/>
                    <a:lstStyle/>
                    <a:p>
                      <a:r>
                        <a:rPr lang="en-US" sz="1400" dirty="0" smtClean="0">
                          <a:latin typeface="Calibri"/>
                          <a:cs typeface="Calibri"/>
                        </a:rPr>
                        <a:t>No goal at this time because</a:t>
                      </a:r>
                      <a:r>
                        <a:rPr lang="en-US" sz="1400" baseline="0" dirty="0" smtClean="0">
                          <a:latin typeface="Calibri"/>
                          <a:cs typeface="Calibri"/>
                        </a:rPr>
                        <a:t> June may be listening to the teacher although she is not looking at the teacher.</a:t>
                      </a:r>
                      <a:endParaRPr lang="en-US" sz="1400" dirty="0">
                        <a:latin typeface="Calibri"/>
                        <a:cs typeface="Calibri"/>
                      </a:endParaRPr>
                    </a:p>
                  </a:txBody>
                  <a:tcPr/>
                </a:tc>
              </a:tr>
              <a:tr h="916197">
                <a:tc>
                  <a:txBody>
                    <a:bodyPr/>
                    <a:lstStyle/>
                    <a:p>
                      <a:r>
                        <a:rPr lang="en-US" sz="1400" dirty="0" smtClean="0">
                          <a:latin typeface="Calibri"/>
                          <a:cs typeface="Calibri"/>
                        </a:rPr>
                        <a:t>Read</a:t>
                      </a:r>
                      <a:r>
                        <a:rPr lang="en-US" sz="1400" baseline="0" dirty="0" smtClean="0">
                          <a:latin typeface="Calibri"/>
                          <a:cs typeface="Calibri"/>
                        </a:rPr>
                        <a:t> along silently when someone is reading.</a:t>
                      </a:r>
                      <a:endParaRPr lang="en-US" sz="1400" dirty="0">
                        <a:latin typeface="Calibri"/>
                        <a:cs typeface="Calibri"/>
                      </a:endParaRPr>
                    </a:p>
                  </a:txBody>
                  <a:tcPr/>
                </a:tc>
                <a:tc>
                  <a:txBody>
                    <a:bodyPr/>
                    <a:lstStyle/>
                    <a:p>
                      <a:r>
                        <a:rPr lang="en-US" sz="1400" dirty="0" smtClean="0">
                          <a:latin typeface="Calibri"/>
                          <a:cs typeface="Calibri"/>
                        </a:rPr>
                        <a:t>June did not look at the words in the book while peer</a:t>
                      </a:r>
                      <a:r>
                        <a:rPr lang="en-US" sz="1400" baseline="0" dirty="0" smtClean="0">
                          <a:latin typeface="Calibri"/>
                          <a:cs typeface="Calibri"/>
                        </a:rPr>
                        <a:t>s were reading.</a:t>
                      </a:r>
                      <a:endParaRPr lang="en-US" sz="1400" dirty="0">
                        <a:latin typeface="Calibri"/>
                        <a:cs typeface="Calibri"/>
                      </a:endParaRPr>
                    </a:p>
                  </a:txBody>
                  <a:tcPr/>
                </a:tc>
                <a:tc>
                  <a:txBody>
                    <a:bodyPr/>
                    <a:lstStyle/>
                    <a:p>
                      <a:r>
                        <a:rPr lang="en-US" sz="1400" dirty="0" smtClean="0">
                          <a:latin typeface="Calibri"/>
                          <a:cs typeface="Calibri"/>
                        </a:rPr>
                        <a:t>June</a:t>
                      </a:r>
                      <a:r>
                        <a:rPr lang="en-US" sz="1400" baseline="0" dirty="0" smtClean="0">
                          <a:latin typeface="Calibri"/>
                          <a:cs typeface="Calibri"/>
                        </a:rPr>
                        <a:t> will move her finger along the words while a peer is reading.</a:t>
                      </a:r>
                      <a:endParaRPr lang="en-US" sz="1400" dirty="0">
                        <a:latin typeface="Calibri"/>
                        <a:cs typeface="Calibri"/>
                      </a:endParaRPr>
                    </a:p>
                  </a:txBody>
                  <a:tcPr/>
                </a:tc>
              </a:tr>
              <a:tr h="916197">
                <a:tc>
                  <a:txBody>
                    <a:bodyPr/>
                    <a:lstStyle/>
                    <a:p>
                      <a:r>
                        <a:rPr lang="en-US" sz="1400" dirty="0" smtClean="0">
                          <a:latin typeface="Calibri"/>
                          <a:cs typeface="Calibri"/>
                        </a:rPr>
                        <a:t>Read when called on.</a:t>
                      </a:r>
                      <a:endParaRPr lang="en-US" sz="1400" dirty="0">
                        <a:latin typeface="Calibri"/>
                        <a:cs typeface="Calibri"/>
                      </a:endParaRPr>
                    </a:p>
                  </a:txBody>
                  <a:tcPr/>
                </a:tc>
                <a:tc>
                  <a:txBody>
                    <a:bodyPr/>
                    <a:lstStyle/>
                    <a:p>
                      <a:r>
                        <a:rPr lang="en-US" sz="1400" dirty="0" smtClean="0">
                          <a:latin typeface="Calibri"/>
                          <a:cs typeface="Calibri"/>
                        </a:rPr>
                        <a:t>June is non-verbal</a:t>
                      </a:r>
                      <a:r>
                        <a:rPr lang="en-US" sz="1400" baseline="0" dirty="0" smtClean="0">
                          <a:latin typeface="Calibri"/>
                          <a:cs typeface="Calibri"/>
                        </a:rPr>
                        <a:t> so she cannot read aloud.</a:t>
                      </a:r>
                      <a:endParaRPr lang="en-US" sz="1400" dirty="0">
                        <a:latin typeface="Calibri"/>
                        <a:cs typeface="Calibri"/>
                      </a:endParaRPr>
                    </a:p>
                  </a:txBody>
                  <a:tcPr/>
                </a:tc>
                <a:tc>
                  <a:txBody>
                    <a:bodyPr/>
                    <a:lstStyle/>
                    <a:p>
                      <a:r>
                        <a:rPr lang="en-US" sz="1400" dirty="0" smtClean="0">
                          <a:latin typeface="Calibri"/>
                          <a:cs typeface="Calibri"/>
                        </a:rPr>
                        <a:t>June will</a:t>
                      </a:r>
                      <a:r>
                        <a:rPr lang="en-US" sz="1400" baseline="0" dirty="0" smtClean="0">
                          <a:latin typeface="Calibri"/>
                          <a:cs typeface="Calibri"/>
                        </a:rPr>
                        <a:t> hit a switch to “read” a pre-recorded section aloud when called on.</a:t>
                      </a:r>
                      <a:endParaRPr lang="en-US" sz="1400" dirty="0">
                        <a:latin typeface="Calibri"/>
                        <a:cs typeface="Calibri"/>
                      </a:endParaRPr>
                    </a:p>
                  </a:txBody>
                  <a:tcPr/>
                </a:tc>
              </a:tr>
            </a:tbl>
          </a:graphicData>
        </a:graphic>
      </p:graphicFrame>
    </p:spTree>
    <p:extLst>
      <p:ext uri="{BB962C8B-B14F-4D97-AF65-F5344CB8AC3E}">
        <p14:creationId xmlns:p14="http://schemas.microsoft.com/office/powerpoint/2010/main" val="35780193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a:bodyPr>
          <a:lstStyle/>
          <a:p>
            <a:r>
              <a:rPr lang="en-US" b="1" dirty="0" smtClean="0">
                <a:solidFill>
                  <a:srgbClr val="0061AF"/>
                </a:solidFill>
                <a:latin typeface="Calibri"/>
                <a:cs typeface="Calibri"/>
              </a:rPr>
              <a:t>Objectives </a:t>
            </a:r>
            <a:r>
              <a:rPr lang="en-US" sz="3600" b="1" dirty="0" smtClean="0">
                <a:solidFill>
                  <a:srgbClr val="0061AF"/>
                </a:solidFill>
                <a:latin typeface="Calibri"/>
                <a:cs typeface="Calibri"/>
              </a:rPr>
              <a:t>(continued)</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540330"/>
            <a:ext cx="6993521" cy="4809125"/>
          </a:xfrm>
        </p:spPr>
        <p:txBody>
          <a:bodyPr>
            <a:normAutofit fontScale="85000" lnSpcReduction="20000"/>
          </a:bodyPr>
          <a:lstStyle/>
          <a:p>
            <a:r>
              <a:rPr lang="en-US" dirty="0" smtClean="0">
                <a:solidFill>
                  <a:srgbClr val="0061AF"/>
                </a:solidFill>
                <a:latin typeface="Calibri"/>
                <a:cs typeface="Calibri"/>
              </a:rPr>
              <a:t>Skills:</a:t>
            </a:r>
            <a:endParaRPr lang="en-US" dirty="0">
              <a:solidFill>
                <a:srgbClr val="0061AF"/>
              </a:solidFill>
              <a:latin typeface="Calibri"/>
              <a:cs typeface="Calibri"/>
            </a:endParaRPr>
          </a:p>
          <a:p>
            <a:pPr lvl="1">
              <a:lnSpc>
                <a:spcPct val="120000"/>
              </a:lnSpc>
              <a:buFont typeface="Courier New"/>
              <a:buChar char="o"/>
            </a:pPr>
            <a:r>
              <a:rPr lang="en-US" dirty="0" smtClean="0">
                <a:solidFill>
                  <a:srgbClr val="0061AF"/>
                </a:solidFill>
                <a:latin typeface="Calibri"/>
                <a:cs typeface="Calibri"/>
              </a:rPr>
              <a:t>Provide access to the Common Core State Standards (CCSS) to students with disabilities, providing embedded instruction of core academics and functional skills within the general education context.</a:t>
            </a:r>
          </a:p>
          <a:p>
            <a:pPr lvl="1">
              <a:lnSpc>
                <a:spcPct val="120000"/>
              </a:lnSpc>
              <a:buFont typeface="Courier New"/>
              <a:buChar char="o"/>
            </a:pPr>
            <a:r>
              <a:rPr lang="en-US" dirty="0" smtClean="0">
                <a:solidFill>
                  <a:srgbClr val="0061AF"/>
                </a:solidFill>
                <a:latin typeface="Calibri"/>
                <a:cs typeface="Calibri"/>
              </a:rPr>
              <a:t>Design and implement inclusive support strategies for a variety of students.</a:t>
            </a:r>
          </a:p>
          <a:p>
            <a:pPr lvl="1">
              <a:lnSpc>
                <a:spcPct val="120000"/>
              </a:lnSpc>
              <a:buFont typeface="Courier New"/>
              <a:buChar char="o"/>
            </a:pPr>
            <a:r>
              <a:rPr lang="en-US" dirty="0" smtClean="0">
                <a:solidFill>
                  <a:srgbClr val="0061AF"/>
                </a:solidFill>
                <a:latin typeface="Calibri"/>
                <a:cs typeface="Calibri"/>
              </a:rPr>
              <a:t>Identify how evidence-based instructional practices are operationalized in preschool, elementary, and middle and high school contexts.</a:t>
            </a:r>
          </a:p>
        </p:txBody>
      </p:sp>
    </p:spTree>
    <p:extLst>
      <p:ext uri="{BB962C8B-B14F-4D97-AF65-F5344CB8AC3E}">
        <p14:creationId xmlns:p14="http://schemas.microsoft.com/office/powerpoint/2010/main" val="28213298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61815458"/>
              </p:ext>
            </p:extLst>
          </p:nvPr>
        </p:nvGraphicFramePr>
        <p:xfrm>
          <a:off x="0" y="0"/>
          <a:ext cx="9144001" cy="6858000"/>
        </p:xfrm>
        <a:graphic>
          <a:graphicData uri="http://schemas.openxmlformats.org/drawingml/2006/table">
            <a:tbl>
              <a:tblPr firstRow="1" bandRow="1">
                <a:tableStyleId>{5C22544A-7EE6-4342-B048-85BDC9FD1C3A}</a:tableStyleId>
              </a:tblPr>
              <a:tblGrid>
                <a:gridCol w="3048000"/>
                <a:gridCol w="3037474"/>
                <a:gridCol w="3058527"/>
              </a:tblGrid>
              <a:tr h="1378914">
                <a:tc>
                  <a:txBody>
                    <a:bodyPr/>
                    <a:lstStyle/>
                    <a:p>
                      <a:r>
                        <a:rPr lang="en-US" sz="1800" dirty="0" smtClean="0">
                          <a:latin typeface="Calibri"/>
                          <a:cs typeface="Calibri"/>
                        </a:rPr>
                        <a:t>Steps</a:t>
                      </a:r>
                      <a:r>
                        <a:rPr lang="en-US" sz="1800" baseline="0" dirty="0" smtClean="0">
                          <a:latin typeface="Calibri"/>
                          <a:cs typeface="Calibri"/>
                        </a:rPr>
                        <a:t> of Activity/Skills Needed</a:t>
                      </a:r>
                      <a:endParaRPr lang="en-US" sz="1800" dirty="0">
                        <a:latin typeface="Calibri"/>
                        <a:cs typeface="Calibri"/>
                      </a:endParaRPr>
                    </a:p>
                  </a:txBody>
                  <a:tcPr/>
                </a:tc>
                <a:tc>
                  <a:txBody>
                    <a:bodyPr/>
                    <a:lstStyle/>
                    <a:p>
                      <a:r>
                        <a:rPr lang="en-US" sz="1800" dirty="0" smtClean="0">
                          <a:latin typeface="Calibri"/>
                          <a:cs typeface="Calibri"/>
                        </a:rPr>
                        <a:t>Student Performance</a:t>
                      </a:r>
                      <a:endParaRPr lang="en-US" sz="1800" dirty="0">
                        <a:latin typeface="Calibri"/>
                        <a:cs typeface="Calibri"/>
                      </a:endParaRPr>
                    </a:p>
                  </a:txBody>
                  <a:tcPr/>
                </a:tc>
                <a:tc>
                  <a:txBody>
                    <a:bodyPr/>
                    <a:lstStyle/>
                    <a:p>
                      <a:r>
                        <a:rPr lang="en-US" sz="1800" dirty="0" smtClean="0">
                          <a:latin typeface="Calibri"/>
                          <a:cs typeface="Calibri"/>
                        </a:rPr>
                        <a:t>Initial</a:t>
                      </a:r>
                      <a:r>
                        <a:rPr lang="en-US" sz="1800" baseline="0" dirty="0" smtClean="0">
                          <a:latin typeface="Calibri"/>
                          <a:cs typeface="Calibri"/>
                        </a:rPr>
                        <a:t> Plans to Intervene</a:t>
                      </a:r>
                    </a:p>
                    <a:p>
                      <a:r>
                        <a:rPr lang="en-US" sz="1800" baseline="0" dirty="0" smtClean="0">
                          <a:latin typeface="Calibri"/>
                          <a:cs typeface="Calibri"/>
                        </a:rPr>
                        <a:t>(Goal for skill to teach, adaptation to use)</a:t>
                      </a:r>
                      <a:endParaRPr lang="en-US" sz="1800" dirty="0">
                        <a:latin typeface="Calibri"/>
                        <a:cs typeface="Calibri"/>
                      </a:endParaRPr>
                    </a:p>
                  </a:txBody>
                  <a:tcPr/>
                </a:tc>
              </a:tr>
              <a:tr h="2322583">
                <a:tc>
                  <a:txBody>
                    <a:bodyPr/>
                    <a:lstStyle/>
                    <a:p>
                      <a:r>
                        <a:rPr lang="en-US" sz="1800" dirty="0" smtClean="0">
                          <a:latin typeface="Calibri"/>
                          <a:cs typeface="Calibri"/>
                        </a:rPr>
                        <a:t>Answer</a:t>
                      </a:r>
                      <a:r>
                        <a:rPr lang="en-US" sz="1800" baseline="0" dirty="0" smtClean="0">
                          <a:latin typeface="Calibri"/>
                          <a:cs typeface="Calibri"/>
                        </a:rPr>
                        <a:t> comprehension </a:t>
                      </a:r>
                      <a:r>
                        <a:rPr lang="en-US" sz="1800" baseline="0" dirty="0" smtClean="0">
                          <a:latin typeface="Calibri"/>
                          <a:cs typeface="Calibri"/>
                        </a:rPr>
                        <a:t>questions.</a:t>
                      </a:r>
                      <a:endParaRPr lang="en-US" sz="1800" dirty="0">
                        <a:latin typeface="Calibri"/>
                        <a:cs typeface="Calibri"/>
                      </a:endParaRPr>
                    </a:p>
                  </a:txBody>
                  <a:tcPr/>
                </a:tc>
                <a:tc>
                  <a:txBody>
                    <a:bodyPr/>
                    <a:lstStyle/>
                    <a:p>
                      <a:r>
                        <a:rPr lang="en-US" sz="1800" dirty="0" smtClean="0">
                          <a:latin typeface="Calibri"/>
                          <a:cs typeface="Calibri"/>
                        </a:rPr>
                        <a:t>June did not answer any questions. Since she is </a:t>
                      </a:r>
                      <a:br>
                        <a:rPr lang="en-US" sz="1800" dirty="0" smtClean="0">
                          <a:latin typeface="Calibri"/>
                          <a:cs typeface="Calibri"/>
                        </a:rPr>
                      </a:br>
                      <a:r>
                        <a:rPr lang="en-US" sz="1800" dirty="0" smtClean="0">
                          <a:latin typeface="Calibri"/>
                          <a:cs typeface="Calibri"/>
                        </a:rPr>
                        <a:t>non-verbal</a:t>
                      </a:r>
                      <a:r>
                        <a:rPr lang="en-US" sz="1800" baseline="0" dirty="0" smtClean="0">
                          <a:latin typeface="Calibri"/>
                          <a:cs typeface="Calibri"/>
                        </a:rPr>
                        <a:t>, she did not have a means to communicate </a:t>
                      </a:r>
                      <a:r>
                        <a:rPr lang="en-US" sz="1800" baseline="0" dirty="0" smtClean="0">
                          <a:latin typeface="Calibri"/>
                          <a:cs typeface="Calibri"/>
                        </a:rPr>
                        <a:t>whether </a:t>
                      </a:r>
                      <a:r>
                        <a:rPr lang="en-US" sz="1800" baseline="0" dirty="0" smtClean="0">
                          <a:latin typeface="Calibri"/>
                          <a:cs typeface="Calibri"/>
                        </a:rPr>
                        <a:t>she comprehended the story.</a:t>
                      </a:r>
                      <a:endParaRPr lang="en-US" sz="1800" dirty="0">
                        <a:latin typeface="Calibri"/>
                        <a:cs typeface="Calibri"/>
                      </a:endParaRPr>
                    </a:p>
                  </a:txBody>
                  <a:tcPr/>
                </a:tc>
                <a:tc>
                  <a:txBody>
                    <a:bodyPr/>
                    <a:lstStyle/>
                    <a:p>
                      <a:r>
                        <a:rPr lang="en-US" sz="1800" dirty="0" smtClean="0">
                          <a:latin typeface="Calibri"/>
                          <a:cs typeface="Calibri"/>
                        </a:rPr>
                        <a:t>June will respond to literal comprehension questions by pointing to pictures given</a:t>
                      </a:r>
                      <a:r>
                        <a:rPr lang="en-US" sz="1800" baseline="0" dirty="0" smtClean="0">
                          <a:latin typeface="Calibri"/>
                          <a:cs typeface="Calibri"/>
                        </a:rPr>
                        <a:t> in a field of four.</a:t>
                      </a:r>
                      <a:endParaRPr lang="en-US" sz="1800" dirty="0">
                        <a:latin typeface="Calibri"/>
                        <a:cs typeface="Calibri"/>
                      </a:endParaRPr>
                    </a:p>
                  </a:txBody>
                  <a:tcPr/>
                </a:tc>
              </a:tr>
              <a:tr h="3156503">
                <a:tc>
                  <a:txBody>
                    <a:bodyPr/>
                    <a:lstStyle/>
                    <a:p>
                      <a:r>
                        <a:rPr lang="en-US" sz="1800" dirty="0" smtClean="0">
                          <a:latin typeface="Calibri"/>
                          <a:cs typeface="Calibri"/>
                        </a:rPr>
                        <a:t>Make </a:t>
                      </a:r>
                      <a:r>
                        <a:rPr lang="en-US" sz="1800" dirty="0" smtClean="0">
                          <a:latin typeface="Calibri"/>
                          <a:cs typeface="Calibri"/>
                        </a:rPr>
                        <a:t>predictions.</a:t>
                      </a:r>
                      <a:endParaRPr lang="en-US" sz="1800" dirty="0">
                        <a:latin typeface="Calibri"/>
                        <a:cs typeface="Calibri"/>
                      </a:endParaRPr>
                    </a:p>
                  </a:txBody>
                  <a:tcPr/>
                </a:tc>
                <a:tc>
                  <a:txBody>
                    <a:bodyPr/>
                    <a:lstStyle/>
                    <a:p>
                      <a:r>
                        <a:rPr lang="en-US" sz="1800" dirty="0" smtClean="0">
                          <a:latin typeface="Calibri"/>
                          <a:cs typeface="Calibri"/>
                        </a:rPr>
                        <a:t>June did not make any predictions.</a:t>
                      </a:r>
                      <a:endParaRPr lang="en-US" sz="1800" dirty="0">
                        <a:latin typeface="Calibri"/>
                        <a:cs typeface="Calibri"/>
                      </a:endParaRPr>
                    </a:p>
                  </a:txBody>
                  <a:tcPr/>
                </a:tc>
                <a:tc>
                  <a:txBody>
                    <a:bodyPr/>
                    <a:lstStyle/>
                    <a:p>
                      <a:r>
                        <a:rPr lang="en-US" sz="1800" dirty="0" smtClean="0">
                          <a:latin typeface="Calibri"/>
                          <a:cs typeface="Calibri"/>
                        </a:rPr>
                        <a:t>Provide June</a:t>
                      </a:r>
                      <a:r>
                        <a:rPr lang="en-US" sz="1800" baseline="0" dirty="0" smtClean="0">
                          <a:latin typeface="Calibri"/>
                          <a:cs typeface="Calibri"/>
                        </a:rPr>
                        <a:t> with a communication board that has a symbol for “I have an idea.” This can be the words and/or a light bulb. June will hold up the symbol when she wants to make a prediction. To make a prediction, she can use gestures, choose from pictures, use AAC device.</a:t>
                      </a:r>
                      <a:endParaRPr lang="en-US" sz="1800" dirty="0">
                        <a:latin typeface="Calibri"/>
                        <a:cs typeface="Calibri"/>
                      </a:endParaRPr>
                    </a:p>
                  </a:txBody>
                  <a:tcPr/>
                </a:tc>
              </a:tr>
            </a:tbl>
          </a:graphicData>
        </a:graphic>
      </p:graphicFrame>
    </p:spTree>
    <p:extLst>
      <p:ext uri="{BB962C8B-B14F-4D97-AF65-F5344CB8AC3E}">
        <p14:creationId xmlns:p14="http://schemas.microsoft.com/office/powerpoint/2010/main" val="243537794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760" y="274638"/>
            <a:ext cx="7017039" cy="1143000"/>
          </a:xfrm>
        </p:spPr>
        <p:txBody>
          <a:bodyPr>
            <a:normAutofit/>
          </a:bodyPr>
          <a:lstStyle/>
          <a:p>
            <a:r>
              <a:rPr lang="en-US" b="1" dirty="0" smtClean="0">
                <a:solidFill>
                  <a:srgbClr val="0061AF"/>
                </a:solidFill>
                <a:latin typeface="Calibri"/>
                <a:cs typeface="Calibri"/>
              </a:rPr>
              <a:t>Person-Centered Planning</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69760" y="1417638"/>
            <a:ext cx="7017039" cy="4931864"/>
          </a:xfrm>
        </p:spPr>
        <p:txBody>
          <a:bodyPr>
            <a:normAutofit/>
          </a:bodyPr>
          <a:lstStyle/>
          <a:p>
            <a:r>
              <a:rPr lang="en-US" sz="2600" dirty="0">
                <a:solidFill>
                  <a:srgbClr val="0061AF"/>
                </a:solidFill>
                <a:latin typeface="Calibri"/>
                <a:cs typeface="Calibri"/>
              </a:rPr>
              <a:t>A variety of tools used to identify strengths, wishes, future goals, and support needs of individuals and/or their family </a:t>
            </a:r>
            <a:r>
              <a:rPr lang="en-US" sz="2000" dirty="0">
                <a:solidFill>
                  <a:srgbClr val="0061AF"/>
                </a:solidFill>
                <a:latin typeface="Calibri"/>
                <a:cs typeface="Calibri"/>
              </a:rPr>
              <a:t>(O’Brien &amp; O’Brien, 2002).</a:t>
            </a:r>
          </a:p>
          <a:p>
            <a:r>
              <a:rPr lang="en-US" sz="2600" dirty="0">
                <a:solidFill>
                  <a:srgbClr val="0061AF"/>
                </a:solidFill>
                <a:latin typeface="Calibri"/>
                <a:cs typeface="Calibri"/>
              </a:rPr>
              <a:t>Team-based, problem-solving strategy.</a:t>
            </a:r>
          </a:p>
          <a:p>
            <a:r>
              <a:rPr lang="en-US" sz="2600" dirty="0">
                <a:solidFill>
                  <a:srgbClr val="0061AF"/>
                </a:solidFill>
                <a:latin typeface="Calibri"/>
                <a:cs typeface="Calibri"/>
              </a:rPr>
              <a:t>Guides long-term and ongoing planning.</a:t>
            </a:r>
          </a:p>
          <a:p>
            <a:r>
              <a:rPr lang="en-US" sz="2600" dirty="0">
                <a:solidFill>
                  <a:srgbClr val="0061AF"/>
                </a:solidFill>
                <a:latin typeface="Calibri"/>
                <a:cs typeface="Calibri"/>
              </a:rPr>
              <a:t>Helps individuals:</a:t>
            </a:r>
          </a:p>
          <a:p>
            <a:pPr lvl="1">
              <a:buFont typeface="Courier New"/>
              <a:buChar char="o"/>
            </a:pPr>
            <a:r>
              <a:rPr lang="en-US" sz="2200" dirty="0">
                <a:solidFill>
                  <a:srgbClr val="0061AF"/>
                </a:solidFill>
                <a:latin typeface="Calibri"/>
                <a:cs typeface="Calibri"/>
              </a:rPr>
              <a:t>Achieve preferred lifestyle.</a:t>
            </a:r>
          </a:p>
          <a:p>
            <a:pPr lvl="1">
              <a:buFont typeface="Courier New"/>
              <a:buChar char="o"/>
            </a:pPr>
            <a:r>
              <a:rPr lang="en-US" sz="2200" dirty="0">
                <a:solidFill>
                  <a:srgbClr val="0061AF"/>
                </a:solidFill>
                <a:latin typeface="Calibri"/>
                <a:cs typeface="Calibri"/>
              </a:rPr>
              <a:t>Create dreams for the future.</a:t>
            </a:r>
          </a:p>
          <a:p>
            <a:pPr lvl="1">
              <a:buFont typeface="Courier New"/>
              <a:buChar char="o"/>
            </a:pPr>
            <a:r>
              <a:rPr lang="en-US" sz="2200" dirty="0">
                <a:solidFill>
                  <a:srgbClr val="0061AF"/>
                </a:solidFill>
                <a:latin typeface="Calibri"/>
                <a:cs typeface="Calibri"/>
              </a:rPr>
              <a:t>Experience respect.</a:t>
            </a:r>
          </a:p>
          <a:p>
            <a:pPr lvl="1">
              <a:buFont typeface="Courier New"/>
              <a:buChar char="o"/>
            </a:pPr>
            <a:r>
              <a:rPr lang="en-US" sz="2200" dirty="0">
                <a:solidFill>
                  <a:srgbClr val="0061AF"/>
                </a:solidFill>
                <a:latin typeface="Calibri"/>
                <a:cs typeface="Calibri"/>
              </a:rPr>
              <a:t>Contribute to community.</a:t>
            </a:r>
          </a:p>
          <a:p>
            <a:endParaRPr lang="en-US" dirty="0">
              <a:solidFill>
                <a:srgbClr val="0061AF"/>
              </a:solidFill>
              <a:latin typeface="Calibri"/>
              <a:cs typeface="Calibri"/>
            </a:endParaRPr>
          </a:p>
          <a:p>
            <a:endParaRPr lang="en-US" dirty="0">
              <a:solidFill>
                <a:srgbClr val="0061AF"/>
              </a:solidFill>
            </a:endParaRPr>
          </a:p>
        </p:txBody>
      </p:sp>
    </p:spTree>
    <p:extLst>
      <p:ext uri="{BB962C8B-B14F-4D97-AF65-F5344CB8AC3E}">
        <p14:creationId xmlns:p14="http://schemas.microsoft.com/office/powerpoint/2010/main" val="9450851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fontScale="90000"/>
          </a:bodyPr>
          <a:lstStyle/>
          <a:p>
            <a:r>
              <a:rPr lang="en-US" b="1" dirty="0">
                <a:solidFill>
                  <a:srgbClr val="0061AF"/>
                </a:solidFill>
                <a:latin typeface="Calibri"/>
                <a:cs typeface="Calibri"/>
              </a:rPr>
              <a:t>Person-</a:t>
            </a:r>
            <a:r>
              <a:rPr lang="en-US" b="1" dirty="0" smtClean="0">
                <a:solidFill>
                  <a:srgbClr val="0061AF"/>
                </a:solidFill>
                <a:latin typeface="Calibri"/>
                <a:cs typeface="Calibri"/>
              </a:rPr>
              <a:t>Centered Planning: Defining </a:t>
            </a:r>
            <a:r>
              <a:rPr lang="en-US" b="1" dirty="0">
                <a:solidFill>
                  <a:srgbClr val="0061AF"/>
                </a:solidFill>
                <a:latin typeface="Calibri"/>
                <a:cs typeface="Calibri"/>
              </a:rPr>
              <a:t>Characteristics</a:t>
            </a:r>
          </a:p>
        </p:txBody>
      </p:sp>
      <p:sp>
        <p:nvSpPr>
          <p:cNvPr id="3" name="Content Placeholder 2"/>
          <p:cNvSpPr>
            <a:spLocks noGrp="1"/>
          </p:cNvSpPr>
          <p:nvPr>
            <p:ph idx="1"/>
          </p:nvPr>
        </p:nvSpPr>
        <p:spPr>
          <a:xfrm>
            <a:off x="1681520" y="1600199"/>
            <a:ext cx="7005280" cy="5139267"/>
          </a:xfrm>
        </p:spPr>
        <p:txBody>
          <a:bodyPr>
            <a:normAutofit fontScale="70000" lnSpcReduction="20000"/>
          </a:bodyPr>
          <a:lstStyle/>
          <a:p>
            <a:pPr>
              <a:lnSpc>
                <a:spcPct val="120000"/>
              </a:lnSpc>
            </a:pPr>
            <a:r>
              <a:rPr lang="en-US" sz="3600" dirty="0">
                <a:solidFill>
                  <a:srgbClr val="0061AF"/>
                </a:solidFill>
                <a:latin typeface="Calibri"/>
                <a:cs typeface="Calibri"/>
              </a:rPr>
              <a:t>Team driven by the individual and family members.</a:t>
            </a:r>
          </a:p>
          <a:p>
            <a:pPr>
              <a:lnSpc>
                <a:spcPct val="120000"/>
              </a:lnSpc>
            </a:pPr>
            <a:r>
              <a:rPr lang="en-US" sz="3600" dirty="0">
                <a:solidFill>
                  <a:srgbClr val="0061AF"/>
                </a:solidFill>
                <a:latin typeface="Calibri"/>
                <a:cs typeface="Calibri"/>
              </a:rPr>
              <a:t>Important goal: Empower the individual and family members.</a:t>
            </a:r>
          </a:p>
          <a:p>
            <a:pPr>
              <a:lnSpc>
                <a:spcPct val="120000"/>
              </a:lnSpc>
            </a:pPr>
            <a:r>
              <a:rPr lang="en-US" sz="3600" dirty="0">
                <a:solidFill>
                  <a:srgbClr val="0061AF"/>
                </a:solidFill>
                <a:latin typeface="Calibri"/>
                <a:cs typeface="Calibri"/>
              </a:rPr>
              <a:t>Members chosen by the individual and family members.</a:t>
            </a:r>
          </a:p>
          <a:p>
            <a:pPr>
              <a:lnSpc>
                <a:spcPct val="120000"/>
              </a:lnSpc>
            </a:pPr>
            <a:r>
              <a:rPr lang="en-US" sz="3600" dirty="0">
                <a:solidFill>
                  <a:srgbClr val="0061AF"/>
                </a:solidFill>
                <a:latin typeface="Calibri"/>
                <a:cs typeface="Calibri"/>
              </a:rPr>
              <a:t>Meetings tailored to the preferences of the individual.</a:t>
            </a:r>
          </a:p>
          <a:p>
            <a:pPr>
              <a:lnSpc>
                <a:spcPct val="120000"/>
              </a:lnSpc>
            </a:pPr>
            <a:r>
              <a:rPr lang="en-US" sz="3600" dirty="0">
                <a:solidFill>
                  <a:srgbClr val="0061AF"/>
                </a:solidFill>
                <a:latin typeface="Calibri"/>
                <a:cs typeface="Calibri"/>
              </a:rPr>
              <a:t>Plans are designed to build opportunities to experience respect from others (e.g., team members, community members, professionals in school and work settings, family and peers).</a:t>
            </a:r>
          </a:p>
          <a:p>
            <a:endParaRPr lang="en-US" dirty="0">
              <a:solidFill>
                <a:srgbClr val="0061AF"/>
              </a:solidFill>
            </a:endParaRPr>
          </a:p>
        </p:txBody>
      </p:sp>
    </p:spTree>
    <p:extLst>
      <p:ext uri="{BB962C8B-B14F-4D97-AF65-F5344CB8AC3E}">
        <p14:creationId xmlns:p14="http://schemas.microsoft.com/office/powerpoint/2010/main" val="36175467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Autofit/>
          </a:bodyPr>
          <a:lstStyle/>
          <a:p>
            <a:r>
              <a:rPr lang="en-US" sz="4000" b="1" dirty="0">
                <a:solidFill>
                  <a:srgbClr val="0061AF"/>
                </a:solidFill>
                <a:latin typeface="Calibri"/>
                <a:cs typeface="Calibri"/>
              </a:rPr>
              <a:t>Person-</a:t>
            </a:r>
            <a:r>
              <a:rPr lang="en-US" sz="4000" b="1" dirty="0" smtClean="0">
                <a:solidFill>
                  <a:srgbClr val="0061AF"/>
                </a:solidFill>
                <a:latin typeface="Calibri"/>
                <a:cs typeface="Calibri"/>
              </a:rPr>
              <a:t>Centered Planning: Defining Characteristics </a:t>
            </a:r>
            <a:endParaRPr lang="en-US" sz="4000"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921492"/>
          </a:xfrm>
        </p:spPr>
        <p:txBody>
          <a:bodyPr>
            <a:normAutofit fontScale="92500" lnSpcReduction="20000"/>
          </a:bodyPr>
          <a:lstStyle/>
          <a:p>
            <a:pPr>
              <a:lnSpc>
                <a:spcPct val="110000"/>
              </a:lnSpc>
            </a:pPr>
            <a:r>
              <a:rPr lang="en-US" dirty="0">
                <a:solidFill>
                  <a:srgbClr val="0061AF"/>
                </a:solidFill>
                <a:latin typeface="Calibri"/>
                <a:cs typeface="Calibri"/>
              </a:rPr>
              <a:t>Self-determination and the expression of choice is emphasized.</a:t>
            </a:r>
          </a:p>
          <a:p>
            <a:pPr>
              <a:lnSpc>
                <a:spcPct val="110000"/>
              </a:lnSpc>
            </a:pPr>
            <a:r>
              <a:rPr lang="en-US" dirty="0">
                <a:solidFill>
                  <a:srgbClr val="0061AF"/>
                </a:solidFill>
                <a:latin typeface="Calibri"/>
                <a:cs typeface="Calibri"/>
              </a:rPr>
              <a:t>Activities are identified that allow the individual to make valued contributions to society.</a:t>
            </a:r>
          </a:p>
          <a:p>
            <a:pPr>
              <a:lnSpc>
                <a:spcPct val="110000"/>
              </a:lnSpc>
            </a:pPr>
            <a:r>
              <a:rPr lang="en-US" dirty="0">
                <a:solidFill>
                  <a:srgbClr val="0061AF"/>
                </a:solidFill>
                <a:latin typeface="Calibri"/>
                <a:cs typeface="Calibri"/>
              </a:rPr>
              <a:t>Natural supports are tailored for the individual.</a:t>
            </a:r>
          </a:p>
          <a:p>
            <a:pPr>
              <a:lnSpc>
                <a:spcPct val="110000"/>
              </a:lnSpc>
            </a:pPr>
            <a:r>
              <a:rPr lang="en-US" dirty="0">
                <a:solidFill>
                  <a:srgbClr val="0061AF"/>
                </a:solidFill>
                <a:latin typeface="Calibri"/>
                <a:cs typeface="Calibri"/>
              </a:rPr>
              <a:t>Goals and actions build on the individual’s strengths (not deficits or impairments).</a:t>
            </a:r>
          </a:p>
          <a:p>
            <a:pPr marL="0" indent="0">
              <a:buNone/>
            </a:pPr>
            <a:endParaRPr lang="en-US" dirty="0">
              <a:solidFill>
                <a:srgbClr val="0061AF"/>
              </a:solidFill>
            </a:endParaRPr>
          </a:p>
        </p:txBody>
      </p:sp>
    </p:spTree>
    <p:extLst>
      <p:ext uri="{BB962C8B-B14F-4D97-AF65-F5344CB8AC3E}">
        <p14:creationId xmlns:p14="http://schemas.microsoft.com/office/powerpoint/2010/main" val="32114471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a:solidFill>
                  <a:srgbClr val="0061AF"/>
                </a:solidFill>
                <a:latin typeface="Calibri"/>
                <a:cs typeface="Calibri"/>
              </a:rPr>
              <a:t>Person-</a:t>
            </a:r>
            <a:r>
              <a:rPr lang="en-US" b="1" dirty="0" smtClean="0">
                <a:solidFill>
                  <a:srgbClr val="0061AF"/>
                </a:solidFill>
                <a:latin typeface="Calibri"/>
                <a:cs typeface="Calibri"/>
              </a:rPr>
              <a:t>Centered Planning: Defining Characteristics </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921492"/>
          </a:xfrm>
        </p:spPr>
        <p:txBody>
          <a:bodyPr>
            <a:normAutofit/>
          </a:bodyPr>
          <a:lstStyle/>
          <a:p>
            <a:r>
              <a:rPr lang="en-US" dirty="0">
                <a:solidFill>
                  <a:srgbClr val="0061AF"/>
                </a:solidFill>
                <a:latin typeface="Calibri"/>
                <a:cs typeface="Calibri"/>
              </a:rPr>
              <a:t>Long-term goals and short-term actions focus on immediate preferred lifestyle changes and achieving one’s dream for the future.</a:t>
            </a:r>
          </a:p>
          <a:p>
            <a:r>
              <a:rPr lang="en-US" dirty="0">
                <a:solidFill>
                  <a:srgbClr val="0061AF"/>
                </a:solidFill>
                <a:latin typeface="Calibri"/>
                <a:cs typeface="Calibri"/>
              </a:rPr>
              <a:t>An important outcome is to develop and maintain significant relationships.</a:t>
            </a:r>
          </a:p>
          <a:p>
            <a:endParaRPr lang="en-US" dirty="0">
              <a:solidFill>
                <a:srgbClr val="0061AF"/>
              </a:solidFill>
              <a:latin typeface="Calibri"/>
              <a:cs typeface="Calibri"/>
            </a:endParaRPr>
          </a:p>
          <a:p>
            <a:endParaRPr lang="en-US" dirty="0">
              <a:solidFill>
                <a:srgbClr val="0061AF"/>
              </a:solidFill>
            </a:endParaRPr>
          </a:p>
        </p:txBody>
      </p:sp>
    </p:spTree>
    <p:extLst>
      <p:ext uri="{BB962C8B-B14F-4D97-AF65-F5344CB8AC3E}">
        <p14:creationId xmlns:p14="http://schemas.microsoft.com/office/powerpoint/2010/main" val="14813643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Autofit/>
          </a:bodyPr>
          <a:lstStyle/>
          <a:p>
            <a:r>
              <a:rPr lang="en-US" sz="3600" b="1" dirty="0">
                <a:solidFill>
                  <a:srgbClr val="0061AF"/>
                </a:solidFill>
                <a:latin typeface="Calibri"/>
                <a:cs typeface="Calibri"/>
              </a:rPr>
              <a:t>A Number of Person-Centered Planning Processes Exist</a:t>
            </a:r>
          </a:p>
        </p:txBody>
      </p:sp>
      <p:sp>
        <p:nvSpPr>
          <p:cNvPr id="3" name="Content Placeholder 2"/>
          <p:cNvSpPr>
            <a:spLocks noGrp="1"/>
          </p:cNvSpPr>
          <p:nvPr>
            <p:ph idx="1"/>
          </p:nvPr>
        </p:nvSpPr>
        <p:spPr>
          <a:xfrm>
            <a:off x="1714550" y="1635804"/>
            <a:ext cx="7113872" cy="4713698"/>
          </a:xfrm>
        </p:spPr>
        <p:txBody>
          <a:bodyPr>
            <a:normAutofit fontScale="70000" lnSpcReduction="20000"/>
          </a:bodyPr>
          <a:lstStyle/>
          <a:p>
            <a:pPr>
              <a:lnSpc>
                <a:spcPct val="120000"/>
              </a:lnSpc>
            </a:pPr>
            <a:r>
              <a:rPr lang="en-US" dirty="0">
                <a:solidFill>
                  <a:srgbClr val="0061AF"/>
                </a:solidFill>
                <a:latin typeface="Calibri"/>
                <a:cs typeface="Calibri"/>
              </a:rPr>
              <a:t>McGill Action Planning System/Making Action Plans (</a:t>
            </a:r>
            <a:r>
              <a:rPr lang="en-US" dirty="0" smtClean="0">
                <a:solidFill>
                  <a:srgbClr val="0061AF"/>
                </a:solidFill>
                <a:latin typeface="Calibri"/>
                <a:cs typeface="Calibri"/>
              </a:rPr>
              <a:t>MAPS; Vandercook</a:t>
            </a:r>
            <a:r>
              <a:rPr lang="en-US" dirty="0">
                <a:solidFill>
                  <a:srgbClr val="0061AF"/>
                </a:solidFill>
                <a:latin typeface="Calibri"/>
                <a:cs typeface="Calibri"/>
              </a:rPr>
              <a:t>, York, &amp; Forest, 1989</a:t>
            </a:r>
            <a:r>
              <a:rPr lang="en-US" dirty="0" smtClean="0">
                <a:solidFill>
                  <a:srgbClr val="0061AF"/>
                </a:solidFill>
                <a:latin typeface="Calibri"/>
                <a:cs typeface="Calibri"/>
              </a:rPr>
              <a:t>).</a:t>
            </a:r>
            <a:endParaRPr lang="en-US" dirty="0">
              <a:solidFill>
                <a:srgbClr val="0061AF"/>
              </a:solidFill>
              <a:latin typeface="Calibri"/>
              <a:cs typeface="Calibri"/>
            </a:endParaRPr>
          </a:p>
          <a:p>
            <a:pPr>
              <a:lnSpc>
                <a:spcPct val="120000"/>
              </a:lnSpc>
            </a:pPr>
            <a:endParaRPr lang="en-US" dirty="0">
              <a:solidFill>
                <a:srgbClr val="0061AF"/>
              </a:solidFill>
              <a:latin typeface="Calibri"/>
              <a:cs typeface="Calibri"/>
            </a:endParaRPr>
          </a:p>
          <a:p>
            <a:pPr>
              <a:lnSpc>
                <a:spcPct val="120000"/>
              </a:lnSpc>
            </a:pPr>
            <a:r>
              <a:rPr lang="en-US" dirty="0">
                <a:solidFill>
                  <a:srgbClr val="0061AF"/>
                </a:solidFill>
                <a:latin typeface="Calibri"/>
                <a:cs typeface="Calibri"/>
              </a:rPr>
              <a:t>Choosing Options &amp; Accommodations for Children (</a:t>
            </a:r>
            <a:r>
              <a:rPr lang="en-US" dirty="0" smtClean="0">
                <a:solidFill>
                  <a:srgbClr val="0061AF"/>
                </a:solidFill>
                <a:latin typeface="Calibri"/>
                <a:cs typeface="Calibri"/>
              </a:rPr>
              <a:t>COACH</a:t>
            </a:r>
            <a:r>
              <a:rPr lang="en-US" dirty="0" smtClean="0">
                <a:solidFill>
                  <a:srgbClr val="0061AF"/>
                </a:solidFill>
                <a:latin typeface="Calibri"/>
                <a:cs typeface="Calibri"/>
              </a:rPr>
              <a:t>; </a:t>
            </a:r>
            <a:r>
              <a:rPr lang="en-US" dirty="0" smtClean="0">
                <a:solidFill>
                  <a:srgbClr val="0061AF"/>
                </a:solidFill>
                <a:latin typeface="Calibri"/>
                <a:cs typeface="Calibri"/>
              </a:rPr>
              <a:t>Giangreco</a:t>
            </a:r>
            <a:r>
              <a:rPr lang="en-US" dirty="0">
                <a:solidFill>
                  <a:srgbClr val="0061AF"/>
                </a:solidFill>
                <a:latin typeface="Calibri"/>
                <a:cs typeface="Calibri"/>
              </a:rPr>
              <a:t>, Cloninger, &amp; Iverson, 2011</a:t>
            </a:r>
            <a:r>
              <a:rPr lang="en-US" dirty="0" smtClean="0">
                <a:solidFill>
                  <a:srgbClr val="0061AF"/>
                </a:solidFill>
                <a:latin typeface="Calibri"/>
                <a:cs typeface="Calibri"/>
              </a:rPr>
              <a:t>).</a:t>
            </a:r>
            <a:endParaRPr lang="en-US" dirty="0">
              <a:solidFill>
                <a:srgbClr val="0061AF"/>
              </a:solidFill>
              <a:latin typeface="Calibri"/>
              <a:cs typeface="Calibri"/>
            </a:endParaRPr>
          </a:p>
          <a:p>
            <a:pPr>
              <a:lnSpc>
                <a:spcPct val="120000"/>
              </a:lnSpc>
            </a:pPr>
            <a:endParaRPr lang="en-US" dirty="0">
              <a:solidFill>
                <a:srgbClr val="0061AF"/>
              </a:solidFill>
              <a:latin typeface="Calibri"/>
              <a:cs typeface="Calibri"/>
            </a:endParaRPr>
          </a:p>
          <a:p>
            <a:pPr>
              <a:lnSpc>
                <a:spcPct val="120000"/>
              </a:lnSpc>
            </a:pPr>
            <a:r>
              <a:rPr lang="en-US" dirty="0">
                <a:solidFill>
                  <a:srgbClr val="0061AF"/>
                </a:solidFill>
                <a:latin typeface="Calibri"/>
                <a:cs typeface="Calibri"/>
              </a:rPr>
              <a:t>Personal Futures Planning (Mount, 2000</a:t>
            </a:r>
            <a:r>
              <a:rPr lang="en-US" dirty="0" smtClean="0">
                <a:solidFill>
                  <a:srgbClr val="0061AF"/>
                </a:solidFill>
                <a:latin typeface="Calibri"/>
                <a:cs typeface="Calibri"/>
              </a:rPr>
              <a:t>).</a:t>
            </a:r>
            <a:endParaRPr lang="en-US" dirty="0">
              <a:solidFill>
                <a:srgbClr val="0061AF"/>
              </a:solidFill>
              <a:latin typeface="Calibri"/>
              <a:cs typeface="Calibri"/>
            </a:endParaRPr>
          </a:p>
          <a:p>
            <a:pPr>
              <a:lnSpc>
                <a:spcPct val="120000"/>
              </a:lnSpc>
            </a:pPr>
            <a:endParaRPr lang="en-US" dirty="0">
              <a:solidFill>
                <a:srgbClr val="0061AF"/>
              </a:solidFill>
              <a:latin typeface="Calibri"/>
              <a:cs typeface="Calibri"/>
            </a:endParaRPr>
          </a:p>
          <a:p>
            <a:pPr>
              <a:lnSpc>
                <a:spcPct val="120000"/>
              </a:lnSpc>
            </a:pPr>
            <a:r>
              <a:rPr lang="en-US" dirty="0">
                <a:solidFill>
                  <a:srgbClr val="0061AF"/>
                </a:solidFill>
                <a:latin typeface="Calibri"/>
                <a:cs typeface="Calibri"/>
              </a:rPr>
              <a:t>Essential Lifestyle Planning (Smull &amp; Sanderson, 2009</a:t>
            </a:r>
            <a:r>
              <a:rPr lang="en-US" dirty="0" smtClean="0">
                <a:solidFill>
                  <a:srgbClr val="0061AF"/>
                </a:solidFill>
                <a:latin typeface="Calibri"/>
                <a:cs typeface="Calibri"/>
              </a:rPr>
              <a:t>).</a:t>
            </a:r>
            <a:endParaRPr lang="en-US" dirty="0">
              <a:solidFill>
                <a:srgbClr val="0061AF"/>
              </a:solidFill>
              <a:latin typeface="Calibri"/>
              <a:cs typeface="Calibri"/>
            </a:endParaRPr>
          </a:p>
          <a:p>
            <a:pPr>
              <a:lnSpc>
                <a:spcPct val="120000"/>
              </a:lnSpc>
            </a:pPr>
            <a:endParaRPr lang="en-US" dirty="0">
              <a:solidFill>
                <a:srgbClr val="0061AF"/>
              </a:solidFill>
              <a:latin typeface="Calibri"/>
              <a:cs typeface="Calibri"/>
            </a:endParaRPr>
          </a:p>
          <a:p>
            <a:pPr>
              <a:lnSpc>
                <a:spcPct val="120000"/>
              </a:lnSpc>
            </a:pPr>
            <a:r>
              <a:rPr lang="en-US" dirty="0">
                <a:solidFill>
                  <a:srgbClr val="0061AF"/>
                </a:solidFill>
                <a:latin typeface="Calibri"/>
                <a:cs typeface="Calibri"/>
              </a:rPr>
              <a:t>Planning Alternative Tomorrows with Hope (</a:t>
            </a:r>
            <a:r>
              <a:rPr lang="en-US" dirty="0" smtClean="0">
                <a:solidFill>
                  <a:srgbClr val="0061AF"/>
                </a:solidFill>
                <a:latin typeface="Calibri"/>
                <a:cs typeface="Calibri"/>
              </a:rPr>
              <a:t>PATH</a:t>
            </a:r>
            <a:r>
              <a:rPr lang="en-US" dirty="0" smtClean="0">
                <a:solidFill>
                  <a:srgbClr val="0061AF"/>
                </a:solidFill>
                <a:latin typeface="Calibri"/>
                <a:cs typeface="Calibri"/>
              </a:rPr>
              <a:t>; </a:t>
            </a:r>
            <a:r>
              <a:rPr lang="en-US" dirty="0" smtClean="0">
                <a:solidFill>
                  <a:srgbClr val="0061AF"/>
                </a:solidFill>
                <a:latin typeface="Calibri"/>
                <a:cs typeface="Calibri"/>
              </a:rPr>
              <a:t>Pearpoint</a:t>
            </a:r>
            <a:r>
              <a:rPr lang="en-US" dirty="0">
                <a:solidFill>
                  <a:srgbClr val="0061AF"/>
                </a:solidFill>
                <a:latin typeface="Calibri"/>
                <a:cs typeface="Calibri"/>
              </a:rPr>
              <a:t>, O’Brien, &amp; Forest, 1993</a:t>
            </a:r>
            <a:r>
              <a:rPr lang="en-US" dirty="0" smtClean="0">
                <a:solidFill>
                  <a:srgbClr val="0061AF"/>
                </a:solidFill>
                <a:latin typeface="Calibri"/>
                <a:cs typeface="Calibri"/>
              </a:rPr>
              <a:t>).</a:t>
            </a:r>
            <a:endParaRPr lang="en-US" dirty="0">
              <a:solidFill>
                <a:srgbClr val="0061AF"/>
              </a:solidFill>
              <a:latin typeface="Calibri"/>
              <a:cs typeface="Calibri"/>
            </a:endParaRPr>
          </a:p>
          <a:p>
            <a:endParaRPr lang="en-US" sz="800" dirty="0">
              <a:solidFill>
                <a:srgbClr val="0061AF"/>
              </a:solidFill>
            </a:endParaRPr>
          </a:p>
          <a:p>
            <a:pPr marL="0" indent="0">
              <a:buNone/>
            </a:pPr>
            <a:endParaRPr lang="en-US" dirty="0">
              <a:solidFill>
                <a:srgbClr val="0061AF"/>
              </a:solidFill>
            </a:endParaRPr>
          </a:p>
        </p:txBody>
      </p:sp>
    </p:spTree>
    <p:extLst>
      <p:ext uri="{BB962C8B-B14F-4D97-AF65-F5344CB8AC3E}">
        <p14:creationId xmlns:p14="http://schemas.microsoft.com/office/powerpoint/2010/main" val="849329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srcRect t="114" b="114"/>
          <a:stretch>
            <a:fillRect/>
          </a:stretch>
        </p:blipFill>
        <p:spPr>
          <a:xfrm>
            <a:off x="-12782" y="258607"/>
            <a:ext cx="9156782" cy="5983973"/>
          </a:xfrm>
        </p:spPr>
      </p:pic>
    </p:spTree>
    <p:extLst>
      <p:ext uri="{BB962C8B-B14F-4D97-AF65-F5344CB8AC3E}">
        <p14:creationId xmlns:p14="http://schemas.microsoft.com/office/powerpoint/2010/main" val="30669556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046" y="274638"/>
            <a:ext cx="6986753" cy="1143000"/>
          </a:xfrm>
        </p:spPr>
        <p:txBody>
          <a:bodyPr>
            <a:noAutofit/>
          </a:bodyPr>
          <a:lstStyle/>
          <a:p>
            <a:r>
              <a:rPr lang="en-US" sz="3600" b="1" dirty="0" smtClean="0">
                <a:solidFill>
                  <a:srgbClr val="0061AF"/>
                </a:solidFill>
                <a:latin typeface="Calibri"/>
                <a:cs typeface="Calibri"/>
              </a:rPr>
              <a:t>Definition of UDL</a:t>
            </a:r>
            <a:endParaRPr lang="en-US" sz="3600" b="1" dirty="0">
              <a:solidFill>
                <a:srgbClr val="0061AF"/>
              </a:solidFill>
              <a:latin typeface="Calibri"/>
              <a:cs typeface="Calibri"/>
            </a:endParaRPr>
          </a:p>
        </p:txBody>
      </p:sp>
      <p:sp>
        <p:nvSpPr>
          <p:cNvPr id="3" name="Content Placeholder 2"/>
          <p:cNvSpPr>
            <a:spLocks noGrp="1"/>
          </p:cNvSpPr>
          <p:nvPr>
            <p:ph idx="1"/>
          </p:nvPr>
        </p:nvSpPr>
        <p:spPr>
          <a:xfrm>
            <a:off x="1700046" y="1600200"/>
            <a:ext cx="6986753" cy="4525963"/>
          </a:xfrm>
        </p:spPr>
        <p:txBody>
          <a:bodyPr>
            <a:noAutofit/>
          </a:bodyPr>
          <a:lstStyle/>
          <a:p>
            <a:pPr marL="0" indent="0">
              <a:buNone/>
            </a:pPr>
            <a:r>
              <a:rPr lang="en-US" sz="2400" b="1" dirty="0">
                <a:solidFill>
                  <a:srgbClr val="0061AF"/>
                </a:solidFill>
                <a:latin typeface="Calibri"/>
                <a:cs typeface="Calibri"/>
              </a:rPr>
              <a:t>From the Higher Education Opportunity Act of 2008:</a:t>
            </a:r>
          </a:p>
          <a:p>
            <a:pPr marL="230188" indent="0">
              <a:buNone/>
            </a:pPr>
            <a:r>
              <a:rPr lang="en-US" sz="2400" dirty="0">
                <a:solidFill>
                  <a:srgbClr val="0061AF"/>
                </a:solidFill>
                <a:latin typeface="Calibri"/>
                <a:cs typeface="Calibri"/>
              </a:rPr>
              <a:t>“The term UNIVERSAL DESIGN FOR LEARNING means a scientifically valid framework for guiding educational practice that: (A) provides flexibility in the ways information is 	presented, in the ways students respond or demonstrate knowledge and skills, and in the ways students are engaged; and (B) reduces barriers in instruction, provides appropriate accommodations, supports, and challenges, and maintains high achievement expectations for all students, including students with disabilities and students who are limited English proficient.”</a:t>
            </a:r>
          </a:p>
        </p:txBody>
      </p:sp>
    </p:spTree>
    <p:extLst>
      <p:ext uri="{BB962C8B-B14F-4D97-AF65-F5344CB8AC3E}">
        <p14:creationId xmlns:p14="http://schemas.microsoft.com/office/powerpoint/2010/main" val="363237052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002" y="274638"/>
            <a:ext cx="7028798" cy="1143000"/>
          </a:xfrm>
        </p:spPr>
        <p:txBody>
          <a:bodyPr/>
          <a:lstStyle/>
          <a:p>
            <a:r>
              <a:rPr lang="en-US" b="1" dirty="0" smtClean="0">
                <a:solidFill>
                  <a:srgbClr val="0061AF"/>
                </a:solidFill>
                <a:latin typeface="Calibri"/>
                <a:cs typeface="Calibri"/>
              </a:rPr>
              <a:t>Principles of UDL</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58002" y="1600200"/>
            <a:ext cx="7028798" cy="4525963"/>
          </a:xfrm>
        </p:spPr>
        <p:txBody>
          <a:bodyPr>
            <a:normAutofit fontScale="92500"/>
          </a:bodyPr>
          <a:lstStyle/>
          <a:p>
            <a:r>
              <a:rPr lang="en-US" dirty="0">
                <a:solidFill>
                  <a:srgbClr val="0061AF"/>
                </a:solidFill>
                <a:latin typeface="Calibri"/>
                <a:cs typeface="Calibri"/>
              </a:rPr>
              <a:t>Provide Multiple Means of Representation (Input):</a:t>
            </a:r>
          </a:p>
          <a:p>
            <a:pPr lvl="1"/>
            <a:r>
              <a:rPr lang="en-US" dirty="0">
                <a:solidFill>
                  <a:srgbClr val="0061AF"/>
                </a:solidFill>
                <a:latin typeface="Calibri"/>
                <a:cs typeface="Calibri"/>
              </a:rPr>
              <a:t>To increase recognition and comprehension.</a:t>
            </a:r>
          </a:p>
          <a:p>
            <a:r>
              <a:rPr lang="en-US" dirty="0">
                <a:solidFill>
                  <a:srgbClr val="0061AF"/>
                </a:solidFill>
                <a:latin typeface="Calibri"/>
                <a:cs typeface="Calibri"/>
              </a:rPr>
              <a:t>Provide Multiple Means of Action and Expression (Output):</a:t>
            </a:r>
          </a:p>
          <a:p>
            <a:pPr lvl="1"/>
            <a:r>
              <a:rPr lang="en-US" dirty="0">
                <a:solidFill>
                  <a:srgbClr val="0061AF"/>
                </a:solidFill>
                <a:latin typeface="Calibri"/>
                <a:cs typeface="Calibri"/>
              </a:rPr>
              <a:t>To expand strategic output.</a:t>
            </a:r>
          </a:p>
          <a:p>
            <a:r>
              <a:rPr lang="en-US" dirty="0">
                <a:solidFill>
                  <a:srgbClr val="0061AF"/>
                </a:solidFill>
                <a:latin typeface="Calibri"/>
                <a:cs typeface="Calibri"/>
              </a:rPr>
              <a:t>Provide Multiple Means of Engagement:</a:t>
            </a:r>
          </a:p>
          <a:p>
            <a:pPr lvl="1"/>
            <a:r>
              <a:rPr lang="en-US" dirty="0">
                <a:solidFill>
                  <a:srgbClr val="0061AF"/>
                </a:solidFill>
                <a:latin typeface="Calibri"/>
                <a:cs typeface="Calibri"/>
              </a:rPr>
              <a:t>To enhance involvement.</a:t>
            </a:r>
          </a:p>
        </p:txBody>
      </p:sp>
    </p:spTree>
    <p:extLst>
      <p:ext uri="{BB962C8B-B14F-4D97-AF65-F5344CB8AC3E}">
        <p14:creationId xmlns:p14="http://schemas.microsoft.com/office/powerpoint/2010/main" val="19673828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Provide Multiple Means of Representation (Input)</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lstStyle/>
          <a:p>
            <a:r>
              <a:rPr lang="en-US" dirty="0">
                <a:solidFill>
                  <a:srgbClr val="0061AF"/>
                </a:solidFill>
                <a:latin typeface="Calibri"/>
                <a:cs typeface="Calibri"/>
              </a:rPr>
              <a:t>Perception.</a:t>
            </a:r>
          </a:p>
          <a:p>
            <a:pPr marL="0" indent="0">
              <a:buNone/>
            </a:pPr>
            <a:endParaRPr lang="en-US" sz="2000" dirty="0">
              <a:solidFill>
                <a:srgbClr val="0061AF"/>
              </a:solidFill>
              <a:latin typeface="Calibri"/>
              <a:cs typeface="Calibri"/>
            </a:endParaRPr>
          </a:p>
          <a:p>
            <a:r>
              <a:rPr lang="en-US" dirty="0">
                <a:solidFill>
                  <a:srgbClr val="0061AF"/>
                </a:solidFill>
                <a:latin typeface="Calibri"/>
                <a:cs typeface="Calibri"/>
              </a:rPr>
              <a:t>Understanding language, mathematical expressions, and symbols.</a:t>
            </a:r>
          </a:p>
          <a:p>
            <a:pPr marL="0" indent="0">
              <a:buNone/>
            </a:pPr>
            <a:endParaRPr lang="en-US" sz="2000" dirty="0">
              <a:solidFill>
                <a:srgbClr val="0061AF"/>
              </a:solidFill>
              <a:latin typeface="Calibri"/>
              <a:cs typeface="Calibri"/>
            </a:endParaRPr>
          </a:p>
          <a:p>
            <a:r>
              <a:rPr lang="en-US" dirty="0">
                <a:solidFill>
                  <a:srgbClr val="0061AF"/>
                </a:solidFill>
                <a:latin typeface="Calibri"/>
                <a:cs typeface="Calibri"/>
              </a:rPr>
              <a:t>Comprehension.</a:t>
            </a:r>
          </a:p>
        </p:txBody>
      </p:sp>
    </p:spTree>
    <p:extLst>
      <p:ext uri="{BB962C8B-B14F-4D97-AF65-F5344CB8AC3E}">
        <p14:creationId xmlns:p14="http://schemas.microsoft.com/office/powerpoint/2010/main" val="39205720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a:bodyPr>
          <a:lstStyle/>
          <a:p>
            <a:r>
              <a:rPr lang="en-US" b="1" dirty="0" smtClean="0">
                <a:solidFill>
                  <a:srgbClr val="0061AF"/>
                </a:solidFill>
                <a:latin typeface="Calibri"/>
                <a:cs typeface="Calibri"/>
              </a:rPr>
              <a:t>Objectives </a:t>
            </a:r>
            <a:r>
              <a:rPr lang="en-US" sz="3600" b="1" dirty="0" smtClean="0">
                <a:solidFill>
                  <a:srgbClr val="0061AF"/>
                </a:solidFill>
                <a:latin typeface="Calibri"/>
                <a:cs typeface="Calibri"/>
              </a:rPr>
              <a:t>(continued)</a:t>
            </a:r>
            <a:r>
              <a:rPr lang="en-US" sz="2800" b="1" dirty="0" smtClean="0">
                <a:solidFill>
                  <a:srgbClr val="0061AF"/>
                </a:solidFill>
                <a:latin typeface="Calibri"/>
                <a:cs typeface="Calibri"/>
              </a:rPr>
              <a:t>:</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540330"/>
            <a:ext cx="7005280" cy="4809125"/>
          </a:xfrm>
        </p:spPr>
        <p:txBody>
          <a:bodyPr>
            <a:normAutofit/>
          </a:bodyPr>
          <a:lstStyle/>
          <a:p>
            <a:r>
              <a:rPr lang="en-US" dirty="0" smtClean="0">
                <a:solidFill>
                  <a:srgbClr val="0061AF"/>
                </a:solidFill>
                <a:latin typeface="Calibri"/>
                <a:cs typeface="Calibri"/>
              </a:rPr>
              <a:t>Skills (continued):</a:t>
            </a:r>
            <a:endParaRPr lang="en-US" dirty="0">
              <a:solidFill>
                <a:srgbClr val="0061AF"/>
              </a:solidFill>
              <a:latin typeface="Calibri"/>
              <a:cs typeface="Calibri"/>
            </a:endParaRPr>
          </a:p>
          <a:p>
            <a:pPr lvl="1">
              <a:buFont typeface="Courier New"/>
              <a:buChar char="o"/>
            </a:pPr>
            <a:r>
              <a:rPr lang="en-US" dirty="0" smtClean="0">
                <a:solidFill>
                  <a:srgbClr val="0061AF"/>
                </a:solidFill>
                <a:latin typeface="Calibri"/>
                <a:cs typeface="Calibri"/>
              </a:rPr>
              <a:t>Develop individualized education program (IEP) goals and benchmarks that align with CCSS and facilitate embedded instruction in general education settings. </a:t>
            </a:r>
          </a:p>
          <a:p>
            <a:pPr lvl="1">
              <a:buFont typeface="Courier New"/>
              <a:buChar char="o"/>
            </a:pPr>
            <a:r>
              <a:rPr lang="en-US" dirty="0" smtClean="0">
                <a:solidFill>
                  <a:srgbClr val="0061AF"/>
                </a:solidFill>
                <a:latin typeface="Calibri"/>
                <a:cs typeface="Calibri"/>
              </a:rPr>
              <a:t>Analyze the environment to determine which supports, services, etc. are necessary.</a:t>
            </a:r>
          </a:p>
          <a:p>
            <a:pPr lvl="1">
              <a:buFont typeface="Courier New"/>
              <a:buChar char="o"/>
            </a:pPr>
            <a:r>
              <a:rPr lang="en-US" dirty="0" smtClean="0">
                <a:solidFill>
                  <a:srgbClr val="0061AF"/>
                </a:solidFill>
                <a:latin typeface="Calibri"/>
                <a:cs typeface="Calibri"/>
              </a:rPr>
              <a:t>Apply evidence-based strategies to facilitate social experiences of students.</a:t>
            </a:r>
          </a:p>
        </p:txBody>
      </p:sp>
    </p:spTree>
    <p:extLst>
      <p:ext uri="{BB962C8B-B14F-4D97-AF65-F5344CB8AC3E}">
        <p14:creationId xmlns:p14="http://schemas.microsoft.com/office/powerpoint/2010/main" val="41908370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38" y="274638"/>
            <a:ext cx="6981762" cy="1143000"/>
          </a:xfrm>
        </p:spPr>
        <p:txBody>
          <a:bodyPr>
            <a:noAutofit/>
          </a:bodyPr>
          <a:lstStyle/>
          <a:p>
            <a:r>
              <a:rPr lang="en-US" sz="3600" b="1" dirty="0" smtClean="0">
                <a:solidFill>
                  <a:srgbClr val="0061AF"/>
                </a:solidFill>
                <a:latin typeface="Calibri"/>
                <a:cs typeface="Calibri"/>
              </a:rPr>
              <a:t>Multiple Means of Representation: Examples</a:t>
            </a:r>
            <a:endParaRPr lang="en-US" sz="3600" b="1" dirty="0">
              <a:solidFill>
                <a:srgbClr val="0061AF"/>
              </a:solidFill>
              <a:latin typeface="Calibri"/>
              <a:cs typeface="Calibri"/>
            </a:endParaRPr>
          </a:p>
        </p:txBody>
      </p:sp>
      <p:sp>
        <p:nvSpPr>
          <p:cNvPr id="3" name="Content Placeholder 2"/>
          <p:cNvSpPr>
            <a:spLocks noGrp="1"/>
          </p:cNvSpPr>
          <p:nvPr>
            <p:ph idx="1"/>
          </p:nvPr>
        </p:nvSpPr>
        <p:spPr>
          <a:xfrm>
            <a:off x="1705038" y="1657914"/>
            <a:ext cx="6981762" cy="4807542"/>
          </a:xfrm>
        </p:spPr>
        <p:txBody>
          <a:bodyPr>
            <a:normAutofit fontScale="85000" lnSpcReduction="20000"/>
          </a:bodyPr>
          <a:lstStyle/>
          <a:p>
            <a:pPr>
              <a:lnSpc>
                <a:spcPct val="110000"/>
              </a:lnSpc>
            </a:pPr>
            <a:r>
              <a:rPr lang="en-US" sz="3500" dirty="0">
                <a:solidFill>
                  <a:srgbClr val="0061AF"/>
                </a:solidFill>
                <a:latin typeface="Calibri"/>
                <a:cs typeface="Calibri"/>
              </a:rPr>
              <a:t>Pair oral presentation of information with visuals in words or pictures</a:t>
            </a:r>
          </a:p>
          <a:p>
            <a:pPr>
              <a:lnSpc>
                <a:spcPct val="110000"/>
              </a:lnSpc>
            </a:pPr>
            <a:r>
              <a:rPr lang="en-US" sz="3500" dirty="0">
                <a:solidFill>
                  <a:srgbClr val="0061AF"/>
                </a:solidFill>
                <a:latin typeface="Calibri"/>
                <a:cs typeface="Calibri"/>
              </a:rPr>
              <a:t>Pair vocabulary words, numbers, and symbols with alternative representations of meaning (e.g., photos, illustrations, graphs, charts).</a:t>
            </a:r>
          </a:p>
          <a:p>
            <a:pPr>
              <a:lnSpc>
                <a:spcPct val="110000"/>
              </a:lnSpc>
            </a:pPr>
            <a:r>
              <a:rPr lang="en-US" sz="3500" dirty="0">
                <a:solidFill>
                  <a:srgbClr val="0061AF"/>
                </a:solidFill>
                <a:latin typeface="Calibri"/>
                <a:cs typeface="Calibri"/>
              </a:rPr>
              <a:t>Utilize ways to activate students’ existing knowledge and connect new information to what students already know.</a:t>
            </a:r>
          </a:p>
          <a:p>
            <a:pPr marL="0" indent="0">
              <a:buNone/>
            </a:pPr>
            <a:endParaRPr lang="en-US" dirty="0">
              <a:solidFill>
                <a:srgbClr val="0061AF"/>
              </a:solidFill>
              <a:latin typeface="Calibri"/>
              <a:cs typeface="Calibri"/>
            </a:endParaRPr>
          </a:p>
          <a:p>
            <a:pPr marL="0" indent="0">
              <a:buNone/>
            </a:pPr>
            <a:r>
              <a:rPr lang="en-US" sz="1400" dirty="0">
                <a:solidFill>
                  <a:srgbClr val="0061AF"/>
                </a:solidFill>
                <a:latin typeface="Calibri"/>
                <a:cs typeface="Calibri"/>
              </a:rPr>
              <a:t>Rapp &amp; Arndt, 2012</a:t>
            </a:r>
          </a:p>
          <a:p>
            <a:endParaRPr lang="en-US" dirty="0" smtClean="0">
              <a:solidFill>
                <a:srgbClr val="0061AF"/>
              </a:solidFill>
            </a:endParaRPr>
          </a:p>
          <a:p>
            <a:endParaRPr lang="en-US" dirty="0">
              <a:solidFill>
                <a:srgbClr val="0061AF"/>
              </a:solidFill>
            </a:endParaRPr>
          </a:p>
        </p:txBody>
      </p:sp>
    </p:spTree>
    <p:extLst>
      <p:ext uri="{BB962C8B-B14F-4D97-AF65-F5344CB8AC3E}">
        <p14:creationId xmlns:p14="http://schemas.microsoft.com/office/powerpoint/2010/main" val="89849341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38" y="274638"/>
            <a:ext cx="6981762" cy="1143000"/>
          </a:xfrm>
        </p:spPr>
        <p:txBody>
          <a:bodyPr>
            <a:noAutofit/>
          </a:bodyPr>
          <a:lstStyle/>
          <a:p>
            <a:r>
              <a:rPr lang="en-US" sz="3600" b="1" dirty="0" smtClean="0">
                <a:solidFill>
                  <a:srgbClr val="0061AF"/>
                </a:solidFill>
                <a:latin typeface="Calibri"/>
                <a:cs typeface="Calibri"/>
              </a:rPr>
              <a:t>Provide Multiple Means of Action &amp; Expression (Output)</a:t>
            </a:r>
            <a:endParaRPr lang="en-US" sz="3600" b="1" dirty="0">
              <a:solidFill>
                <a:srgbClr val="0061AF"/>
              </a:solidFill>
              <a:latin typeface="Calibri"/>
              <a:cs typeface="Calibri"/>
            </a:endParaRPr>
          </a:p>
        </p:txBody>
      </p:sp>
      <p:sp>
        <p:nvSpPr>
          <p:cNvPr id="3" name="Content Placeholder 2"/>
          <p:cNvSpPr>
            <a:spLocks noGrp="1"/>
          </p:cNvSpPr>
          <p:nvPr>
            <p:ph idx="1"/>
          </p:nvPr>
        </p:nvSpPr>
        <p:spPr>
          <a:xfrm>
            <a:off x="1705038" y="1693188"/>
            <a:ext cx="6981762" cy="4432975"/>
          </a:xfrm>
        </p:spPr>
        <p:txBody>
          <a:bodyPr/>
          <a:lstStyle/>
          <a:p>
            <a:r>
              <a:rPr lang="en-US" dirty="0">
                <a:solidFill>
                  <a:srgbClr val="0061AF"/>
                </a:solidFill>
                <a:latin typeface="Calibri"/>
                <a:cs typeface="Calibri"/>
              </a:rPr>
              <a:t>Physical expression.</a:t>
            </a:r>
          </a:p>
          <a:p>
            <a:endParaRPr lang="en-US" dirty="0">
              <a:solidFill>
                <a:srgbClr val="0061AF"/>
              </a:solidFill>
              <a:latin typeface="Calibri"/>
              <a:cs typeface="Calibri"/>
            </a:endParaRPr>
          </a:p>
          <a:p>
            <a:r>
              <a:rPr lang="en-US" dirty="0">
                <a:solidFill>
                  <a:srgbClr val="0061AF"/>
                </a:solidFill>
                <a:latin typeface="Calibri"/>
                <a:cs typeface="Calibri"/>
              </a:rPr>
              <a:t>Communication.</a:t>
            </a:r>
          </a:p>
          <a:p>
            <a:endParaRPr lang="en-US" dirty="0">
              <a:solidFill>
                <a:srgbClr val="0061AF"/>
              </a:solidFill>
              <a:latin typeface="Calibri"/>
              <a:cs typeface="Calibri"/>
            </a:endParaRPr>
          </a:p>
          <a:p>
            <a:r>
              <a:rPr lang="en-US" dirty="0">
                <a:solidFill>
                  <a:srgbClr val="0061AF"/>
                </a:solidFill>
                <a:latin typeface="Calibri"/>
                <a:cs typeface="Calibri"/>
              </a:rPr>
              <a:t>Executive functions.</a:t>
            </a:r>
          </a:p>
        </p:txBody>
      </p:sp>
    </p:spTree>
    <p:extLst>
      <p:ext uri="{BB962C8B-B14F-4D97-AF65-F5344CB8AC3E}">
        <p14:creationId xmlns:p14="http://schemas.microsoft.com/office/powerpoint/2010/main" val="12461916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38" y="274638"/>
            <a:ext cx="6981762" cy="1143000"/>
          </a:xfrm>
        </p:spPr>
        <p:txBody>
          <a:bodyPr>
            <a:normAutofit fontScale="90000"/>
          </a:bodyPr>
          <a:lstStyle/>
          <a:p>
            <a:r>
              <a:rPr lang="en-US" b="1" dirty="0" smtClean="0">
                <a:solidFill>
                  <a:srgbClr val="0061AF"/>
                </a:solidFill>
                <a:latin typeface="Calibri"/>
                <a:cs typeface="Calibri"/>
              </a:rPr>
              <a:t>Multiple Means of </a:t>
            </a:r>
            <a:r>
              <a:rPr lang="en-US" b="1" dirty="0">
                <a:solidFill>
                  <a:srgbClr val="0061AF"/>
                </a:solidFill>
                <a:latin typeface="Calibri"/>
                <a:cs typeface="Calibri"/>
              </a:rPr>
              <a:t>Action &amp; </a:t>
            </a:r>
            <a:r>
              <a:rPr lang="en-US" b="1" dirty="0" smtClean="0">
                <a:solidFill>
                  <a:srgbClr val="0061AF"/>
                </a:solidFill>
                <a:latin typeface="Calibri"/>
                <a:cs typeface="Calibri"/>
              </a:rPr>
              <a:t>Expression: Examples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705038" y="1600200"/>
            <a:ext cx="6981762" cy="4525963"/>
          </a:xfrm>
        </p:spPr>
        <p:txBody>
          <a:bodyPr>
            <a:normAutofit fontScale="77500" lnSpcReduction="20000"/>
          </a:bodyPr>
          <a:lstStyle/>
          <a:p>
            <a:pPr>
              <a:lnSpc>
                <a:spcPct val="120000"/>
              </a:lnSpc>
            </a:pPr>
            <a:r>
              <a:rPr lang="en-US" sz="3500" dirty="0">
                <a:solidFill>
                  <a:srgbClr val="0061AF"/>
                </a:solidFill>
                <a:latin typeface="Calibri"/>
                <a:cs typeface="Calibri"/>
              </a:rPr>
              <a:t>Physical expression—trace letters or words in sand or shaving cream, operate computer with eye controls.</a:t>
            </a:r>
          </a:p>
          <a:p>
            <a:pPr>
              <a:lnSpc>
                <a:spcPct val="120000"/>
              </a:lnSpc>
            </a:pPr>
            <a:r>
              <a:rPr lang="en-US" sz="3500" dirty="0">
                <a:solidFill>
                  <a:srgbClr val="0061AF"/>
                </a:solidFill>
                <a:latin typeface="Calibri"/>
                <a:cs typeface="Calibri"/>
              </a:rPr>
              <a:t>Communication—drawing, creating storyboards, composing music, film design.</a:t>
            </a:r>
          </a:p>
          <a:p>
            <a:pPr>
              <a:lnSpc>
                <a:spcPct val="120000"/>
              </a:lnSpc>
            </a:pPr>
            <a:r>
              <a:rPr lang="en-US" sz="3500" dirty="0">
                <a:solidFill>
                  <a:srgbClr val="0061AF"/>
                </a:solidFill>
                <a:latin typeface="Calibri"/>
                <a:cs typeface="Calibri"/>
              </a:rPr>
              <a:t>Executive functions—scaffold skills such as goal setting, planning, managing resources available, self monitoring progress.</a:t>
            </a:r>
          </a:p>
          <a:p>
            <a:pPr marL="0" indent="0">
              <a:buNone/>
            </a:pPr>
            <a:endParaRPr lang="en-US" dirty="0">
              <a:solidFill>
                <a:srgbClr val="0061AF"/>
              </a:solidFill>
              <a:latin typeface="Calibri"/>
              <a:cs typeface="Calibri"/>
            </a:endParaRPr>
          </a:p>
          <a:p>
            <a:pPr marL="0" indent="0">
              <a:buNone/>
            </a:pPr>
            <a:r>
              <a:rPr lang="en-US" sz="1500" dirty="0">
                <a:solidFill>
                  <a:srgbClr val="0061AF"/>
                </a:solidFill>
                <a:latin typeface="Calibri"/>
                <a:cs typeface="Calibri"/>
              </a:rPr>
              <a:t>Rapp &amp; Arndt, 2012</a:t>
            </a:r>
          </a:p>
          <a:p>
            <a:pPr marL="0" indent="0">
              <a:buNone/>
            </a:pPr>
            <a:endParaRPr lang="en-US" dirty="0">
              <a:solidFill>
                <a:srgbClr val="0061AF"/>
              </a:solidFill>
            </a:endParaRPr>
          </a:p>
        </p:txBody>
      </p:sp>
    </p:spTree>
    <p:extLst>
      <p:ext uri="{BB962C8B-B14F-4D97-AF65-F5344CB8AC3E}">
        <p14:creationId xmlns:p14="http://schemas.microsoft.com/office/powerpoint/2010/main" val="20345774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7216023" cy="1143000"/>
          </a:xfrm>
        </p:spPr>
        <p:txBody>
          <a:bodyPr>
            <a:noAutofit/>
          </a:bodyPr>
          <a:lstStyle/>
          <a:p>
            <a:r>
              <a:rPr lang="en-US" sz="3600" b="1" dirty="0">
                <a:solidFill>
                  <a:srgbClr val="0061AF"/>
                </a:solidFill>
                <a:latin typeface="Calibri"/>
                <a:cs typeface="Calibri"/>
              </a:rPr>
              <a:t>Provide Multiple Means of </a:t>
            </a:r>
            <a:r>
              <a:rPr lang="en-US" sz="3600" b="1" dirty="0" smtClean="0">
                <a:solidFill>
                  <a:srgbClr val="0061AF"/>
                </a:solidFill>
                <a:latin typeface="Calibri"/>
                <a:cs typeface="Calibri"/>
              </a:rPr>
              <a:t>Engagement</a:t>
            </a:r>
            <a:endParaRPr lang="en-US" sz="3600" b="1" dirty="0">
              <a:solidFill>
                <a:srgbClr val="0061AF"/>
              </a:solidFill>
              <a:latin typeface="Calibri"/>
              <a:cs typeface="Calibri"/>
            </a:endParaRPr>
          </a:p>
        </p:txBody>
      </p:sp>
      <p:sp>
        <p:nvSpPr>
          <p:cNvPr id="3" name="Content Placeholder 2"/>
          <p:cNvSpPr>
            <a:spLocks noGrp="1"/>
          </p:cNvSpPr>
          <p:nvPr>
            <p:ph idx="1"/>
          </p:nvPr>
        </p:nvSpPr>
        <p:spPr>
          <a:xfrm>
            <a:off x="1660738" y="1600200"/>
            <a:ext cx="7026061" cy="4525963"/>
          </a:xfrm>
        </p:spPr>
        <p:txBody>
          <a:bodyPr/>
          <a:lstStyle/>
          <a:p>
            <a:r>
              <a:rPr lang="en-US" dirty="0">
                <a:solidFill>
                  <a:srgbClr val="0061AF"/>
                </a:solidFill>
                <a:latin typeface="Calibri"/>
                <a:cs typeface="Calibri"/>
              </a:rPr>
              <a:t>Catching interest of the students.</a:t>
            </a:r>
          </a:p>
          <a:p>
            <a:pPr marL="0" indent="0">
              <a:buNone/>
            </a:pPr>
            <a:endParaRPr lang="en-US" dirty="0">
              <a:solidFill>
                <a:srgbClr val="0061AF"/>
              </a:solidFill>
              <a:latin typeface="Calibri"/>
              <a:cs typeface="Calibri"/>
            </a:endParaRPr>
          </a:p>
          <a:p>
            <a:r>
              <a:rPr lang="en-US" dirty="0">
                <a:solidFill>
                  <a:srgbClr val="0061AF"/>
                </a:solidFill>
                <a:latin typeface="Calibri"/>
                <a:cs typeface="Calibri"/>
              </a:rPr>
              <a:t>Sustaining effort and persistence.</a:t>
            </a:r>
          </a:p>
          <a:p>
            <a:pPr marL="0" indent="0">
              <a:buNone/>
            </a:pPr>
            <a:endParaRPr lang="en-US" dirty="0">
              <a:solidFill>
                <a:srgbClr val="0061AF"/>
              </a:solidFill>
              <a:latin typeface="Calibri"/>
              <a:cs typeface="Calibri"/>
            </a:endParaRPr>
          </a:p>
          <a:p>
            <a:r>
              <a:rPr lang="en-US" dirty="0">
                <a:solidFill>
                  <a:srgbClr val="0061AF"/>
                </a:solidFill>
                <a:latin typeface="Calibri"/>
                <a:cs typeface="Calibri"/>
              </a:rPr>
              <a:t>Self-regulation.</a:t>
            </a:r>
          </a:p>
          <a:p>
            <a:endParaRPr lang="en-US" dirty="0">
              <a:solidFill>
                <a:srgbClr val="0061AF"/>
              </a:solidFill>
            </a:endParaRPr>
          </a:p>
        </p:txBody>
      </p:sp>
    </p:spTree>
    <p:extLst>
      <p:ext uri="{BB962C8B-B14F-4D97-AF65-F5344CB8AC3E}">
        <p14:creationId xmlns:p14="http://schemas.microsoft.com/office/powerpoint/2010/main" val="4522968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38" y="274638"/>
            <a:ext cx="6981762" cy="1143000"/>
          </a:xfrm>
        </p:spPr>
        <p:txBody>
          <a:bodyPr>
            <a:noAutofit/>
          </a:bodyPr>
          <a:lstStyle/>
          <a:p>
            <a:r>
              <a:rPr lang="en-US" sz="3600" b="1" dirty="0" smtClean="0">
                <a:solidFill>
                  <a:srgbClr val="0061AF"/>
                </a:solidFill>
                <a:latin typeface="Calibri"/>
                <a:cs typeface="Calibri"/>
              </a:rPr>
              <a:t>Multiple Means of Engagement: Examples</a:t>
            </a:r>
            <a:endParaRPr lang="en-US" sz="3600" b="1" dirty="0">
              <a:solidFill>
                <a:srgbClr val="0061AF"/>
              </a:solidFill>
              <a:latin typeface="Calibri"/>
              <a:cs typeface="Calibri"/>
            </a:endParaRPr>
          </a:p>
        </p:txBody>
      </p:sp>
      <p:sp>
        <p:nvSpPr>
          <p:cNvPr id="3" name="Content Placeholder 2"/>
          <p:cNvSpPr>
            <a:spLocks noGrp="1"/>
          </p:cNvSpPr>
          <p:nvPr>
            <p:ph idx="1"/>
          </p:nvPr>
        </p:nvSpPr>
        <p:spPr>
          <a:xfrm>
            <a:off x="1705038" y="1600200"/>
            <a:ext cx="6981762" cy="5073073"/>
          </a:xfrm>
        </p:spPr>
        <p:txBody>
          <a:bodyPr>
            <a:normAutofit fontScale="55000" lnSpcReduction="20000"/>
          </a:bodyPr>
          <a:lstStyle/>
          <a:p>
            <a:pPr>
              <a:lnSpc>
                <a:spcPct val="120000"/>
              </a:lnSpc>
            </a:pPr>
            <a:r>
              <a:rPr lang="en-US" sz="4000" dirty="0">
                <a:solidFill>
                  <a:srgbClr val="0061AF"/>
                </a:solidFill>
                <a:latin typeface="Calibri"/>
                <a:cs typeface="Calibri"/>
              </a:rPr>
              <a:t>Catching interest—provide choice and autonomy; offer relevant, valuable, and authentic activities; decrease discomfort and distractions.</a:t>
            </a:r>
          </a:p>
          <a:p>
            <a:pPr>
              <a:lnSpc>
                <a:spcPct val="120000"/>
              </a:lnSpc>
            </a:pPr>
            <a:r>
              <a:rPr lang="en-US" sz="4000" dirty="0">
                <a:solidFill>
                  <a:srgbClr val="0061AF"/>
                </a:solidFill>
                <a:latin typeface="Calibri"/>
                <a:cs typeface="Calibri"/>
              </a:rPr>
              <a:t>Sustaining effort and persistence—frequently revisit goals and steps toward goals, vary resources and change materials, foster collaboration and communication through structured groups, provide frequent feedback.</a:t>
            </a:r>
          </a:p>
          <a:p>
            <a:pPr>
              <a:lnSpc>
                <a:spcPct val="120000"/>
              </a:lnSpc>
            </a:pPr>
            <a:r>
              <a:rPr lang="en-US" sz="4000" dirty="0">
                <a:solidFill>
                  <a:srgbClr val="0061AF"/>
                </a:solidFill>
                <a:latin typeface="Calibri"/>
                <a:cs typeface="Calibri"/>
              </a:rPr>
              <a:t>Self-regulation—make students aware of their strengths and needs and strategies that are effective for them, scaffold coping skills self-assessment and self-reflection.</a:t>
            </a:r>
            <a:endParaRPr lang="en-US" sz="2800" dirty="0">
              <a:solidFill>
                <a:srgbClr val="0061AF"/>
              </a:solidFill>
              <a:latin typeface="Calibri"/>
              <a:cs typeface="Calibri"/>
            </a:endParaRPr>
          </a:p>
          <a:p>
            <a:pPr marL="0" indent="0">
              <a:buNone/>
            </a:pPr>
            <a:endParaRPr lang="en-US" sz="2800" dirty="0">
              <a:solidFill>
                <a:srgbClr val="0061AF"/>
              </a:solidFill>
              <a:latin typeface="Calibri"/>
              <a:cs typeface="Calibri"/>
            </a:endParaRPr>
          </a:p>
          <a:p>
            <a:pPr marL="0" indent="0">
              <a:buNone/>
            </a:pPr>
            <a:r>
              <a:rPr lang="en-US" sz="2400" dirty="0">
                <a:solidFill>
                  <a:srgbClr val="0061AF"/>
                </a:solidFill>
                <a:latin typeface="Calibri"/>
                <a:cs typeface="Calibri"/>
              </a:rPr>
              <a:t>Rapp &amp; Arndt, 2012</a:t>
            </a:r>
          </a:p>
        </p:txBody>
      </p:sp>
    </p:spTree>
    <p:extLst>
      <p:ext uri="{BB962C8B-B14F-4D97-AF65-F5344CB8AC3E}">
        <p14:creationId xmlns:p14="http://schemas.microsoft.com/office/powerpoint/2010/main" val="245216841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38" y="274638"/>
            <a:ext cx="6981762" cy="1143000"/>
          </a:xfrm>
        </p:spPr>
        <p:txBody>
          <a:bodyPr>
            <a:normAutofit fontScale="90000"/>
          </a:bodyPr>
          <a:lstStyle/>
          <a:p>
            <a:r>
              <a:rPr lang="en-US" b="1" dirty="0" smtClean="0">
                <a:solidFill>
                  <a:srgbClr val="0061AF"/>
                </a:solidFill>
                <a:latin typeface="Calibri"/>
                <a:cs typeface="Calibri"/>
              </a:rPr>
              <a:t>Differentiated Instruction (DI) </a:t>
            </a:r>
            <a:endParaRPr lang="en-US" b="1" dirty="0">
              <a:solidFill>
                <a:srgbClr val="0061AF"/>
              </a:solidFill>
              <a:latin typeface="Calibri"/>
              <a:cs typeface="Calibri"/>
            </a:endParaRPr>
          </a:p>
        </p:txBody>
      </p:sp>
      <p:sp>
        <p:nvSpPr>
          <p:cNvPr id="3" name="Content Placeholder 2"/>
          <p:cNvSpPr>
            <a:spLocks noGrp="1"/>
          </p:cNvSpPr>
          <p:nvPr>
            <p:ph idx="1"/>
          </p:nvPr>
        </p:nvSpPr>
        <p:spPr>
          <a:xfrm>
            <a:off x="1705038" y="1600200"/>
            <a:ext cx="6981762" cy="4986867"/>
          </a:xfrm>
        </p:spPr>
        <p:txBody>
          <a:bodyPr>
            <a:normAutofit/>
          </a:bodyPr>
          <a:lstStyle/>
          <a:p>
            <a:pPr marL="0" indent="0">
              <a:buNone/>
            </a:pPr>
            <a:r>
              <a:rPr lang="en-US" dirty="0">
                <a:solidFill>
                  <a:srgbClr val="0061AF"/>
                </a:solidFill>
                <a:latin typeface="Calibri"/>
                <a:cs typeface="Calibri"/>
              </a:rPr>
              <a:t>“The two simple charges of differentiation are 1) do whatever it takes to maximize students’ learning instead of relying on a one-size fits all, whole-class method of instruction and      2) prepare students to handle anything in their current and future lives that is not differentiated, i.e., to become their own learning advocates.” </a:t>
            </a:r>
          </a:p>
          <a:p>
            <a:pPr marL="0" indent="0">
              <a:buNone/>
            </a:pPr>
            <a:r>
              <a:rPr lang="en-US" sz="1200" dirty="0">
                <a:solidFill>
                  <a:srgbClr val="0061AF"/>
                </a:solidFill>
                <a:latin typeface="Calibri"/>
                <a:cs typeface="Calibri"/>
              </a:rPr>
              <a:t>Wormeli, 2007, p. 9</a:t>
            </a:r>
          </a:p>
          <a:p>
            <a:endParaRPr lang="en-US" dirty="0">
              <a:solidFill>
                <a:srgbClr val="0061AF"/>
              </a:solidFill>
            </a:endParaRPr>
          </a:p>
        </p:txBody>
      </p:sp>
    </p:spTree>
    <p:extLst>
      <p:ext uri="{BB962C8B-B14F-4D97-AF65-F5344CB8AC3E}">
        <p14:creationId xmlns:p14="http://schemas.microsoft.com/office/powerpoint/2010/main" val="4180288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a:bodyPr>
          <a:lstStyle/>
          <a:p>
            <a:r>
              <a:rPr lang="en-US" b="1" dirty="0" smtClean="0">
                <a:solidFill>
                  <a:srgbClr val="0061AF"/>
                </a:solidFill>
                <a:latin typeface="Calibri"/>
                <a:cs typeface="Calibri"/>
              </a:rPr>
              <a:t>Characteristics of DI</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7281389" cy="4525963"/>
          </a:xfrm>
        </p:spPr>
        <p:txBody>
          <a:bodyPr>
            <a:normAutofit fontScale="92500"/>
          </a:bodyPr>
          <a:lstStyle/>
          <a:p>
            <a:r>
              <a:rPr lang="en-US" dirty="0" smtClean="0">
                <a:solidFill>
                  <a:srgbClr val="0061AF"/>
                </a:solidFill>
                <a:latin typeface="Calibri"/>
                <a:cs typeface="Calibri"/>
              </a:rPr>
              <a:t>Proactive.</a:t>
            </a:r>
          </a:p>
          <a:p>
            <a:r>
              <a:rPr lang="en-US" dirty="0" smtClean="0">
                <a:solidFill>
                  <a:srgbClr val="0061AF"/>
                </a:solidFill>
                <a:latin typeface="Calibri"/>
                <a:cs typeface="Calibri"/>
              </a:rPr>
              <a:t>More qualitative than quantitative.</a:t>
            </a:r>
          </a:p>
          <a:p>
            <a:r>
              <a:rPr lang="en-US" dirty="0" smtClean="0">
                <a:solidFill>
                  <a:srgbClr val="0061AF"/>
                </a:solidFill>
                <a:latin typeface="Calibri"/>
                <a:cs typeface="Calibri"/>
              </a:rPr>
              <a:t>Provides multiple approaches to content, process, and product/assessment</a:t>
            </a:r>
          </a:p>
          <a:p>
            <a:r>
              <a:rPr lang="en-US" dirty="0" smtClean="0">
                <a:solidFill>
                  <a:srgbClr val="0061AF"/>
                </a:solidFill>
                <a:latin typeface="Calibri"/>
                <a:cs typeface="Calibri"/>
              </a:rPr>
              <a:t>Student centered and student led. </a:t>
            </a:r>
          </a:p>
          <a:p>
            <a:r>
              <a:rPr lang="en-US" dirty="0" smtClean="0">
                <a:solidFill>
                  <a:srgbClr val="0061AF"/>
                </a:solidFill>
                <a:latin typeface="Calibri"/>
                <a:cs typeface="Calibri"/>
              </a:rPr>
              <a:t>Blend of whole-class, small-group, and individualized instruction.</a:t>
            </a:r>
          </a:p>
          <a:p>
            <a:pPr marL="0" indent="0">
              <a:buNone/>
            </a:pPr>
            <a:endParaRPr lang="en-US" dirty="0" smtClean="0">
              <a:solidFill>
                <a:srgbClr val="0061AF"/>
              </a:solidFill>
              <a:latin typeface="Calibri"/>
              <a:cs typeface="Calibri"/>
            </a:endParaRPr>
          </a:p>
          <a:p>
            <a:pPr marL="0" indent="0">
              <a:buNone/>
            </a:pPr>
            <a:r>
              <a:rPr lang="en-US" sz="1300" dirty="0" smtClean="0">
                <a:solidFill>
                  <a:srgbClr val="0061AF"/>
                </a:solidFill>
                <a:latin typeface="Calibri"/>
                <a:cs typeface="Calibri"/>
              </a:rPr>
              <a:t>Tomlinson, 1995</a:t>
            </a:r>
            <a:endParaRPr lang="en-US" sz="1300" dirty="0">
              <a:solidFill>
                <a:srgbClr val="0061AF"/>
              </a:solidFill>
              <a:latin typeface="Calibri"/>
              <a:cs typeface="Calibri"/>
            </a:endParaRPr>
          </a:p>
        </p:txBody>
      </p:sp>
    </p:spTree>
    <p:extLst>
      <p:ext uri="{BB962C8B-B14F-4D97-AF65-F5344CB8AC3E}">
        <p14:creationId xmlns:p14="http://schemas.microsoft.com/office/powerpoint/2010/main" val="4226735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a:bodyPr>
          <a:lstStyle/>
          <a:p>
            <a:r>
              <a:rPr lang="en-US" b="1" dirty="0" smtClean="0">
                <a:solidFill>
                  <a:srgbClr val="0061AF"/>
                </a:solidFill>
                <a:latin typeface="Calibri"/>
                <a:cs typeface="Calibri"/>
              </a:rPr>
              <a:t>Differentiate Four Elements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normAutofit fontScale="92500"/>
          </a:bodyPr>
          <a:lstStyle/>
          <a:p>
            <a:r>
              <a:rPr lang="en-US" sz="2800" dirty="0">
                <a:solidFill>
                  <a:srgbClr val="0061AF"/>
                </a:solidFill>
                <a:latin typeface="Calibri"/>
                <a:cs typeface="Calibri"/>
              </a:rPr>
              <a:t>Content—what the students need to learn, know, and do; how students will get access to the information.</a:t>
            </a:r>
          </a:p>
          <a:p>
            <a:r>
              <a:rPr lang="en-US" sz="2800" dirty="0">
                <a:solidFill>
                  <a:srgbClr val="0061AF"/>
                </a:solidFill>
                <a:latin typeface="Calibri"/>
                <a:cs typeface="Calibri"/>
              </a:rPr>
              <a:t>Process—activities through which students engage and make sense or master the content.</a:t>
            </a:r>
          </a:p>
          <a:p>
            <a:r>
              <a:rPr lang="en-US" sz="2800" dirty="0">
                <a:solidFill>
                  <a:srgbClr val="0061AF"/>
                </a:solidFill>
                <a:latin typeface="Calibri"/>
                <a:cs typeface="Calibri"/>
              </a:rPr>
              <a:t>Products—culminating projects that require students to rehearse, apply, and extend what they have learned.</a:t>
            </a:r>
          </a:p>
          <a:p>
            <a:r>
              <a:rPr lang="en-US" sz="2800" dirty="0">
                <a:solidFill>
                  <a:srgbClr val="0061AF"/>
                </a:solidFill>
                <a:latin typeface="Calibri"/>
                <a:cs typeface="Calibri"/>
              </a:rPr>
              <a:t>Learning environment—how the classroom is arranged, works, and feels. </a:t>
            </a:r>
          </a:p>
          <a:p>
            <a:endParaRPr lang="en-US" dirty="0" smtClean="0">
              <a:solidFill>
                <a:srgbClr val="0061AF"/>
              </a:solidFill>
            </a:endParaRPr>
          </a:p>
          <a:p>
            <a:endParaRPr lang="en-US" dirty="0">
              <a:solidFill>
                <a:srgbClr val="0061AF"/>
              </a:solidFill>
            </a:endParaRPr>
          </a:p>
        </p:txBody>
      </p:sp>
    </p:spTree>
    <p:extLst>
      <p:ext uri="{BB962C8B-B14F-4D97-AF65-F5344CB8AC3E}">
        <p14:creationId xmlns:p14="http://schemas.microsoft.com/office/powerpoint/2010/main" val="187668625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Example of Differentiating Content</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919133"/>
          </a:xfrm>
        </p:spPr>
        <p:txBody>
          <a:bodyPr>
            <a:normAutofit fontScale="77500" lnSpcReduction="20000"/>
          </a:bodyPr>
          <a:lstStyle/>
          <a:p>
            <a:pPr>
              <a:lnSpc>
                <a:spcPct val="120000"/>
              </a:lnSpc>
            </a:pPr>
            <a:r>
              <a:rPr lang="en-US" dirty="0">
                <a:solidFill>
                  <a:srgbClr val="0061AF"/>
                </a:solidFill>
                <a:latin typeface="Calibri"/>
                <a:cs typeface="Calibri"/>
              </a:rPr>
              <a:t>Use reading materials at varying levels of readability.</a:t>
            </a:r>
          </a:p>
          <a:p>
            <a:pPr>
              <a:lnSpc>
                <a:spcPct val="120000"/>
              </a:lnSpc>
            </a:pPr>
            <a:r>
              <a:rPr lang="en-US" dirty="0">
                <a:solidFill>
                  <a:srgbClr val="0061AF"/>
                </a:solidFill>
                <a:latin typeface="Calibri"/>
                <a:cs typeface="Calibri"/>
              </a:rPr>
              <a:t>Put text materials on audio DVD.</a:t>
            </a:r>
          </a:p>
          <a:p>
            <a:pPr>
              <a:lnSpc>
                <a:spcPct val="120000"/>
              </a:lnSpc>
            </a:pPr>
            <a:r>
              <a:rPr lang="en-US" dirty="0">
                <a:solidFill>
                  <a:srgbClr val="0061AF"/>
                </a:solidFill>
                <a:latin typeface="Calibri"/>
                <a:cs typeface="Calibri"/>
              </a:rPr>
              <a:t>Use spelling or vocabulary lists at readiness levels of students.</a:t>
            </a:r>
          </a:p>
          <a:p>
            <a:pPr>
              <a:lnSpc>
                <a:spcPct val="120000"/>
              </a:lnSpc>
            </a:pPr>
            <a:r>
              <a:rPr lang="en-US" dirty="0">
                <a:solidFill>
                  <a:srgbClr val="0061AF"/>
                </a:solidFill>
                <a:latin typeface="Calibri"/>
                <a:cs typeface="Calibri"/>
              </a:rPr>
              <a:t>Present ideas through auditory and visual means.</a:t>
            </a:r>
          </a:p>
          <a:p>
            <a:pPr>
              <a:lnSpc>
                <a:spcPct val="120000"/>
              </a:lnSpc>
            </a:pPr>
            <a:r>
              <a:rPr lang="en-US" dirty="0">
                <a:solidFill>
                  <a:srgbClr val="0061AF"/>
                </a:solidFill>
                <a:latin typeface="Calibri"/>
                <a:cs typeface="Calibri"/>
              </a:rPr>
              <a:t>Use reading buddies.</a:t>
            </a:r>
          </a:p>
          <a:p>
            <a:pPr>
              <a:lnSpc>
                <a:spcPct val="120000"/>
              </a:lnSpc>
            </a:pPr>
            <a:r>
              <a:rPr lang="en-US" dirty="0">
                <a:solidFill>
                  <a:srgbClr val="0061AF"/>
                </a:solidFill>
                <a:latin typeface="Calibri"/>
                <a:cs typeface="Calibri"/>
              </a:rPr>
              <a:t>Meet with small groups to re-teach an idea or skill to struggling learners or to extend the skills of advanced learners.</a:t>
            </a:r>
          </a:p>
          <a:p>
            <a:pPr>
              <a:lnSpc>
                <a:spcPct val="120000"/>
              </a:lnSpc>
            </a:pPr>
            <a:endParaRPr lang="en-US" sz="1600" dirty="0">
              <a:solidFill>
                <a:srgbClr val="0061AF"/>
              </a:solidFill>
              <a:latin typeface="Calibri"/>
              <a:cs typeface="Calibri"/>
            </a:endParaRPr>
          </a:p>
          <a:p>
            <a:pPr marL="0" indent="0">
              <a:lnSpc>
                <a:spcPct val="120000"/>
              </a:lnSpc>
              <a:buNone/>
            </a:pPr>
            <a:r>
              <a:rPr lang="en-US" sz="1050" dirty="0">
                <a:solidFill>
                  <a:srgbClr val="0061AF"/>
                </a:solidFill>
                <a:latin typeface="Calibri"/>
                <a:cs typeface="Calibri"/>
              </a:rPr>
              <a:t>Tomlinson, 2000</a:t>
            </a:r>
          </a:p>
          <a:p>
            <a:pPr marL="0" indent="0">
              <a:buNone/>
            </a:pPr>
            <a:endParaRPr lang="en-US" dirty="0" smtClean="0">
              <a:solidFill>
                <a:srgbClr val="0061AF"/>
              </a:solidFill>
            </a:endParaRPr>
          </a:p>
          <a:p>
            <a:endParaRPr lang="en-US" dirty="0" smtClean="0">
              <a:solidFill>
                <a:srgbClr val="0061AF"/>
              </a:solidFill>
            </a:endParaRPr>
          </a:p>
        </p:txBody>
      </p:sp>
    </p:spTree>
    <p:extLst>
      <p:ext uri="{BB962C8B-B14F-4D97-AF65-F5344CB8AC3E}">
        <p14:creationId xmlns:p14="http://schemas.microsoft.com/office/powerpoint/2010/main" val="88177126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Examples of Differentiating Process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5049982"/>
          </a:xfrm>
        </p:spPr>
        <p:txBody>
          <a:bodyPr>
            <a:normAutofit fontScale="62500" lnSpcReduction="20000"/>
          </a:bodyPr>
          <a:lstStyle/>
          <a:p>
            <a:pPr>
              <a:lnSpc>
                <a:spcPct val="120000"/>
              </a:lnSpc>
            </a:pPr>
            <a:r>
              <a:rPr lang="en-US" sz="3800" dirty="0">
                <a:solidFill>
                  <a:srgbClr val="0061AF"/>
                </a:solidFill>
                <a:latin typeface="Calibri"/>
                <a:cs typeface="Calibri"/>
              </a:rPr>
              <a:t>Use activities through which students engage with different levels of support, challenge, and complexity.</a:t>
            </a:r>
          </a:p>
          <a:p>
            <a:pPr>
              <a:lnSpc>
                <a:spcPct val="120000"/>
              </a:lnSpc>
            </a:pPr>
            <a:r>
              <a:rPr lang="en-US" sz="3800" dirty="0">
                <a:solidFill>
                  <a:srgbClr val="0061AF"/>
                </a:solidFill>
                <a:latin typeface="Calibri"/>
                <a:cs typeface="Calibri"/>
              </a:rPr>
              <a:t>Provide interest centers that encourage students to explore components of the class topic of interest to them.</a:t>
            </a:r>
          </a:p>
          <a:p>
            <a:pPr>
              <a:lnSpc>
                <a:spcPct val="120000"/>
              </a:lnSpc>
            </a:pPr>
            <a:r>
              <a:rPr lang="en-US" sz="3800" dirty="0">
                <a:solidFill>
                  <a:srgbClr val="0061AF"/>
                </a:solidFill>
                <a:latin typeface="Calibri"/>
                <a:cs typeface="Calibri"/>
              </a:rPr>
              <a:t>Offer manipulatives or other hands-on supports for students who need them.</a:t>
            </a:r>
          </a:p>
          <a:p>
            <a:pPr>
              <a:lnSpc>
                <a:spcPct val="120000"/>
              </a:lnSpc>
            </a:pPr>
            <a:r>
              <a:rPr lang="en-US" sz="3800" dirty="0">
                <a:solidFill>
                  <a:srgbClr val="0061AF"/>
                </a:solidFill>
                <a:latin typeface="Calibri"/>
                <a:cs typeface="Calibri"/>
              </a:rPr>
              <a:t>Vary the length of time a student may take to complete a task to provide additional support or to encourage pursuit of a topic in greater depth.</a:t>
            </a:r>
          </a:p>
          <a:p>
            <a:pPr marL="0" indent="0">
              <a:buNone/>
            </a:pPr>
            <a:endParaRPr lang="en-US" dirty="0">
              <a:solidFill>
                <a:srgbClr val="0061AF"/>
              </a:solidFill>
              <a:latin typeface="Calibri"/>
              <a:cs typeface="Calibri"/>
            </a:endParaRPr>
          </a:p>
          <a:p>
            <a:pPr marL="0" indent="0">
              <a:buNone/>
            </a:pPr>
            <a:r>
              <a:rPr lang="en-US" sz="1900" dirty="0">
                <a:solidFill>
                  <a:srgbClr val="0061AF"/>
                </a:solidFill>
                <a:latin typeface="Calibri"/>
                <a:cs typeface="Calibri"/>
              </a:rPr>
              <a:t>Tomlinson, 2000</a:t>
            </a:r>
          </a:p>
          <a:p>
            <a:pPr marL="0" indent="0">
              <a:buNone/>
            </a:pPr>
            <a:endParaRPr lang="en-US" dirty="0">
              <a:solidFill>
                <a:srgbClr val="0061AF"/>
              </a:solidFill>
            </a:endParaRPr>
          </a:p>
        </p:txBody>
      </p:sp>
    </p:spTree>
    <p:extLst>
      <p:ext uri="{BB962C8B-B14F-4D97-AF65-F5344CB8AC3E}">
        <p14:creationId xmlns:p14="http://schemas.microsoft.com/office/powerpoint/2010/main" val="27478669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a:bodyPr>
          <a:lstStyle/>
          <a:p>
            <a:r>
              <a:rPr lang="en-US" b="1" dirty="0" smtClean="0">
                <a:solidFill>
                  <a:srgbClr val="0061AF"/>
                </a:solidFill>
                <a:latin typeface="Calibri"/>
                <a:cs typeface="Calibri"/>
              </a:rPr>
              <a:t>Objectives </a:t>
            </a:r>
            <a:r>
              <a:rPr lang="en-US" sz="3600" b="1" dirty="0" smtClean="0">
                <a:solidFill>
                  <a:srgbClr val="0061AF"/>
                </a:solidFill>
                <a:latin typeface="Calibri"/>
                <a:cs typeface="Calibri"/>
              </a:rPr>
              <a:t>(continued)</a:t>
            </a:r>
            <a:r>
              <a:rPr lang="en-US" sz="2800" b="1" dirty="0" smtClean="0">
                <a:solidFill>
                  <a:srgbClr val="0061AF"/>
                </a:solidFill>
                <a:latin typeface="Calibri"/>
                <a:cs typeface="Calibri"/>
              </a:rPr>
              <a:t>:</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516814"/>
            <a:ext cx="7005280" cy="4832642"/>
          </a:xfrm>
        </p:spPr>
        <p:txBody>
          <a:bodyPr>
            <a:normAutofit/>
          </a:bodyPr>
          <a:lstStyle/>
          <a:p>
            <a:r>
              <a:rPr lang="en-US" dirty="0" smtClean="0">
                <a:solidFill>
                  <a:srgbClr val="0061AF"/>
                </a:solidFill>
                <a:latin typeface="Calibri"/>
                <a:cs typeface="Calibri"/>
              </a:rPr>
              <a:t>Dispositions:</a:t>
            </a:r>
            <a:endParaRPr lang="en-US" dirty="0">
              <a:solidFill>
                <a:srgbClr val="0061AF"/>
              </a:solidFill>
              <a:latin typeface="Calibri"/>
              <a:cs typeface="Calibri"/>
            </a:endParaRPr>
          </a:p>
          <a:p>
            <a:pPr lvl="1">
              <a:buFont typeface="Courier New"/>
              <a:buChar char="o"/>
            </a:pPr>
            <a:r>
              <a:rPr lang="en-US" dirty="0" smtClean="0">
                <a:solidFill>
                  <a:srgbClr val="0061AF"/>
                </a:solidFill>
                <a:latin typeface="Calibri"/>
                <a:cs typeface="Calibri"/>
              </a:rPr>
              <a:t>Value educational equity for ALL students, including those with the most significant support needs.</a:t>
            </a:r>
          </a:p>
          <a:p>
            <a:pPr lvl="1">
              <a:buFont typeface="Courier New"/>
              <a:buChar char="o"/>
            </a:pPr>
            <a:r>
              <a:rPr lang="en-US" dirty="0" smtClean="0">
                <a:solidFill>
                  <a:srgbClr val="0061AF"/>
                </a:solidFill>
                <a:latin typeface="Calibri"/>
                <a:cs typeface="Calibri"/>
              </a:rPr>
              <a:t>Committed to collaborate and problem solve with other professionals and educators, families, and students to develop and implement effective inclusive practices.</a:t>
            </a:r>
          </a:p>
        </p:txBody>
      </p:sp>
    </p:spTree>
    <p:extLst>
      <p:ext uri="{BB962C8B-B14F-4D97-AF65-F5344CB8AC3E}">
        <p14:creationId xmlns:p14="http://schemas.microsoft.com/office/powerpoint/2010/main" val="166432429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Examples of Differentiating Products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normAutofit fontScale="77500" lnSpcReduction="20000"/>
          </a:bodyPr>
          <a:lstStyle/>
          <a:p>
            <a:pPr>
              <a:lnSpc>
                <a:spcPct val="120000"/>
              </a:lnSpc>
            </a:pPr>
            <a:r>
              <a:rPr lang="en-US" sz="3500" dirty="0">
                <a:solidFill>
                  <a:srgbClr val="0061AF"/>
                </a:solidFill>
                <a:latin typeface="Calibri"/>
                <a:cs typeface="Calibri"/>
              </a:rPr>
              <a:t>Offer students options of how to express required learning (e.g., create a puppet show, write a letter, develop a mural with labels).</a:t>
            </a:r>
          </a:p>
          <a:p>
            <a:pPr>
              <a:lnSpc>
                <a:spcPct val="120000"/>
              </a:lnSpc>
            </a:pPr>
            <a:r>
              <a:rPr lang="en-US" sz="3500" dirty="0">
                <a:solidFill>
                  <a:srgbClr val="0061AF"/>
                </a:solidFill>
                <a:latin typeface="Calibri"/>
                <a:cs typeface="Calibri"/>
              </a:rPr>
              <a:t>Allow student to work on their products alone or in small groups.</a:t>
            </a:r>
          </a:p>
          <a:p>
            <a:pPr>
              <a:lnSpc>
                <a:spcPct val="120000"/>
              </a:lnSpc>
            </a:pPr>
            <a:r>
              <a:rPr lang="en-US" sz="3500" dirty="0">
                <a:solidFill>
                  <a:srgbClr val="0061AF"/>
                </a:solidFill>
                <a:latin typeface="Calibri"/>
                <a:cs typeface="Calibri"/>
              </a:rPr>
              <a:t>Encourage students to create their own product assignments as long as they contain the required elements.</a:t>
            </a:r>
          </a:p>
          <a:p>
            <a:pPr marL="0" indent="0">
              <a:buNone/>
            </a:pPr>
            <a:endParaRPr lang="en-US" dirty="0">
              <a:solidFill>
                <a:srgbClr val="0061AF"/>
              </a:solidFill>
              <a:latin typeface="Calibri"/>
              <a:cs typeface="Calibri"/>
            </a:endParaRPr>
          </a:p>
          <a:p>
            <a:pPr marL="0" indent="0">
              <a:buNone/>
            </a:pPr>
            <a:r>
              <a:rPr lang="en-US" sz="1500" dirty="0">
                <a:solidFill>
                  <a:srgbClr val="0061AF"/>
                </a:solidFill>
                <a:latin typeface="Calibri"/>
                <a:cs typeface="Calibri"/>
              </a:rPr>
              <a:t>Tomlinson, 2000</a:t>
            </a:r>
          </a:p>
          <a:p>
            <a:pPr marL="0" indent="0">
              <a:buNone/>
            </a:pPr>
            <a:endParaRPr lang="en-US" dirty="0" smtClean="0">
              <a:solidFill>
                <a:srgbClr val="0061AF"/>
              </a:solidFill>
            </a:endParaRPr>
          </a:p>
        </p:txBody>
      </p:sp>
    </p:spTree>
    <p:extLst>
      <p:ext uri="{BB962C8B-B14F-4D97-AF65-F5344CB8AC3E}">
        <p14:creationId xmlns:p14="http://schemas.microsoft.com/office/powerpoint/2010/main" val="3437464834"/>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fontScale="90000"/>
          </a:bodyPr>
          <a:lstStyle/>
          <a:p>
            <a:r>
              <a:rPr lang="en-US" b="1" dirty="0" smtClean="0">
                <a:solidFill>
                  <a:srgbClr val="0061AF"/>
                </a:solidFill>
                <a:latin typeface="Calibri"/>
                <a:cs typeface="Calibri"/>
              </a:rPr>
              <a:t>Examples of Differentiating Learning Environment</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525963"/>
          </a:xfrm>
        </p:spPr>
        <p:txBody>
          <a:bodyPr>
            <a:normAutofit fontScale="85000" lnSpcReduction="20000"/>
          </a:bodyPr>
          <a:lstStyle/>
          <a:p>
            <a:pPr>
              <a:lnSpc>
                <a:spcPct val="120000"/>
              </a:lnSpc>
            </a:pPr>
            <a:r>
              <a:rPr lang="en-US" dirty="0">
                <a:solidFill>
                  <a:srgbClr val="0061AF"/>
                </a:solidFill>
                <a:latin typeface="Calibri"/>
                <a:cs typeface="Calibri"/>
              </a:rPr>
              <a:t>Arrange places in the classroom where students can work quietly without distractions and places where students can collaborate and even move around to learn.</a:t>
            </a:r>
          </a:p>
          <a:p>
            <a:pPr>
              <a:lnSpc>
                <a:spcPct val="120000"/>
              </a:lnSpc>
            </a:pPr>
            <a:r>
              <a:rPr lang="en-US" dirty="0">
                <a:solidFill>
                  <a:srgbClr val="0061AF"/>
                </a:solidFill>
                <a:latin typeface="Calibri"/>
                <a:cs typeface="Calibri"/>
              </a:rPr>
              <a:t>Provide materials that reflect a variety of cultures and home settings.</a:t>
            </a:r>
          </a:p>
          <a:p>
            <a:pPr>
              <a:lnSpc>
                <a:spcPct val="120000"/>
              </a:lnSpc>
            </a:pPr>
            <a:r>
              <a:rPr lang="en-US" dirty="0">
                <a:solidFill>
                  <a:srgbClr val="0061AF"/>
                </a:solidFill>
                <a:latin typeface="Calibri"/>
                <a:cs typeface="Calibri"/>
              </a:rPr>
              <a:t>Establish routines that allow students to get help when teacher is busy with other students and cannot help them immediately.</a:t>
            </a:r>
          </a:p>
          <a:p>
            <a:pPr marL="0" indent="0">
              <a:buNone/>
            </a:pPr>
            <a:r>
              <a:rPr lang="en-US" sz="1400" dirty="0">
                <a:solidFill>
                  <a:srgbClr val="0061AF"/>
                </a:solidFill>
                <a:latin typeface="Calibri"/>
                <a:cs typeface="Calibri"/>
              </a:rPr>
              <a:t> </a:t>
            </a:r>
          </a:p>
          <a:p>
            <a:pPr marL="0" indent="0">
              <a:buNone/>
            </a:pPr>
            <a:r>
              <a:rPr lang="en-US" sz="1400" dirty="0">
                <a:solidFill>
                  <a:srgbClr val="0061AF"/>
                </a:solidFill>
                <a:latin typeface="Calibri"/>
                <a:cs typeface="Calibri"/>
              </a:rPr>
              <a:t>Tomlinson, 2000</a:t>
            </a:r>
          </a:p>
        </p:txBody>
      </p:sp>
    </p:spTree>
    <p:extLst>
      <p:ext uri="{BB962C8B-B14F-4D97-AF65-F5344CB8AC3E}">
        <p14:creationId xmlns:p14="http://schemas.microsoft.com/office/powerpoint/2010/main" val="76653450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38" y="274638"/>
            <a:ext cx="6981762" cy="1143000"/>
          </a:xfrm>
        </p:spPr>
        <p:txBody>
          <a:bodyPr>
            <a:normAutofit fontScale="90000"/>
          </a:bodyPr>
          <a:lstStyle/>
          <a:p>
            <a:r>
              <a:rPr lang="en-US" b="1" dirty="0" smtClean="0">
                <a:solidFill>
                  <a:srgbClr val="0061AF"/>
                </a:solidFill>
                <a:latin typeface="Calibri"/>
                <a:cs typeface="Calibri"/>
              </a:rPr>
              <a:t>Planning for Access to Curriculum</a:t>
            </a:r>
            <a:endParaRPr lang="en-US" b="1" dirty="0">
              <a:solidFill>
                <a:srgbClr val="0061AF"/>
              </a:solidFill>
              <a:latin typeface="Calibri"/>
              <a:cs typeface="Calibri"/>
            </a:endParaRPr>
          </a:p>
        </p:txBody>
      </p:sp>
      <p:graphicFrame>
        <p:nvGraphicFramePr>
          <p:cNvPr id="7" name="Content Placeholder 3"/>
          <p:cNvGraphicFramePr>
            <a:graphicFrameLocks/>
          </p:cNvGraphicFramePr>
          <p:nvPr>
            <p:extLst>
              <p:ext uri="{D42A27DB-BD31-4B8C-83A1-F6EECF244321}">
                <p14:modId xmlns:p14="http://schemas.microsoft.com/office/powerpoint/2010/main" val="4212980072"/>
              </p:ext>
            </p:extLst>
          </p:nvPr>
        </p:nvGraphicFramePr>
        <p:xfrm>
          <a:off x="1602855" y="1799176"/>
          <a:ext cx="7392185" cy="3596640"/>
        </p:xfrm>
        <a:graphic>
          <a:graphicData uri="http://schemas.openxmlformats.org/drawingml/2006/table">
            <a:tbl>
              <a:tblPr firstRow="1" bandRow="1">
                <a:tableStyleId>{5C22544A-7EE6-4342-B048-85BDC9FD1C3A}</a:tableStyleId>
              </a:tblPr>
              <a:tblGrid>
                <a:gridCol w="1428783"/>
                <a:gridCol w="5963402"/>
              </a:tblGrid>
              <a:tr h="370840">
                <a:tc>
                  <a:txBody>
                    <a:bodyPr/>
                    <a:lstStyle/>
                    <a:p>
                      <a:r>
                        <a:rPr lang="en-US" sz="2400" dirty="0" smtClean="0">
                          <a:latin typeface="Calibri"/>
                          <a:cs typeface="Calibri"/>
                        </a:rPr>
                        <a:t>Class</a:t>
                      </a:r>
                      <a:endParaRPr lang="en-US" sz="2400" dirty="0">
                        <a:latin typeface="Calibri"/>
                        <a:cs typeface="Calibri"/>
                      </a:endParaRPr>
                    </a:p>
                  </a:txBody>
                  <a:tcPr/>
                </a:tc>
                <a:tc>
                  <a:txBody>
                    <a:bodyPr/>
                    <a:lstStyle/>
                    <a:p>
                      <a:r>
                        <a:rPr lang="en-US" sz="2400" dirty="0" smtClean="0">
                          <a:latin typeface="Calibri"/>
                          <a:cs typeface="Calibri"/>
                        </a:rPr>
                        <a:t>Roles</a:t>
                      </a:r>
                      <a:r>
                        <a:rPr lang="en-US" sz="2400" baseline="0" dirty="0" smtClean="0">
                          <a:latin typeface="Calibri"/>
                          <a:cs typeface="Calibri"/>
                        </a:rPr>
                        <a:t> of Team Members</a:t>
                      </a:r>
                      <a:endParaRPr lang="en-US" sz="2400" dirty="0">
                        <a:latin typeface="Calibri"/>
                        <a:cs typeface="Calibri"/>
                      </a:endParaRPr>
                    </a:p>
                  </a:txBody>
                  <a:tcPr/>
                </a:tc>
              </a:tr>
              <a:tr h="370840">
                <a:tc>
                  <a:txBody>
                    <a:bodyPr/>
                    <a:lstStyle/>
                    <a:p>
                      <a:r>
                        <a:rPr lang="en-US" sz="2000" dirty="0" smtClean="0">
                          <a:latin typeface="Calibri"/>
                          <a:cs typeface="Calibri"/>
                        </a:rPr>
                        <a:t>Period 3: English</a:t>
                      </a:r>
                      <a:r>
                        <a:rPr lang="en-US" sz="2000" baseline="0" dirty="0" smtClean="0">
                          <a:latin typeface="Calibri"/>
                          <a:cs typeface="Calibri"/>
                        </a:rPr>
                        <a:t> 11</a:t>
                      </a:r>
                      <a:endParaRPr lang="en-US" sz="2000" dirty="0">
                        <a:latin typeface="Calibri"/>
                        <a:cs typeface="Calibri"/>
                      </a:endParaRPr>
                    </a:p>
                  </a:txBody>
                  <a:tcPr/>
                </a:tc>
                <a:tc>
                  <a:txBody>
                    <a:bodyPr/>
                    <a:lstStyle/>
                    <a:p>
                      <a:r>
                        <a:rPr lang="en-US" sz="2000" dirty="0" smtClean="0">
                          <a:latin typeface="Calibri"/>
                          <a:cs typeface="Calibri"/>
                        </a:rPr>
                        <a:t>*English teacher will provide book list, materials, and tests in advance to SPED teacher.</a:t>
                      </a:r>
                    </a:p>
                    <a:p>
                      <a:r>
                        <a:rPr lang="en-US" sz="2000" dirty="0" smtClean="0">
                          <a:latin typeface="Calibri"/>
                          <a:cs typeface="Calibri"/>
                        </a:rPr>
                        <a:t>*SPED teacher will download digital books to iPad.</a:t>
                      </a:r>
                    </a:p>
                    <a:p>
                      <a:r>
                        <a:rPr lang="en-US" sz="2000" dirty="0" smtClean="0">
                          <a:latin typeface="Calibri"/>
                          <a:cs typeface="Calibri"/>
                        </a:rPr>
                        <a:t>*Vision</a:t>
                      </a:r>
                      <a:r>
                        <a:rPr lang="en-US" sz="2000" baseline="0" dirty="0" smtClean="0">
                          <a:latin typeface="Calibri"/>
                          <a:cs typeface="Calibri"/>
                        </a:rPr>
                        <a:t> specialist will provide enlarged text materials.</a:t>
                      </a:r>
                    </a:p>
                    <a:p>
                      <a:r>
                        <a:rPr lang="en-US" sz="2000" baseline="0" dirty="0" smtClean="0">
                          <a:latin typeface="Calibri"/>
                          <a:cs typeface="Calibri"/>
                        </a:rPr>
                        <a:t>*Speech therapists will provide assistance in writing speeches, comprehension of novels, and improving oral responses in class.</a:t>
                      </a:r>
                    </a:p>
                    <a:p>
                      <a:r>
                        <a:rPr lang="en-US" sz="2000" baseline="0" dirty="0" smtClean="0">
                          <a:latin typeface="Calibri"/>
                          <a:cs typeface="Calibri"/>
                        </a:rPr>
                        <a:t>*Paraeducator will set up laptop at start of class, scribe written responses, type homework in e-planner, and set up iPad with headphones.</a:t>
                      </a:r>
                      <a:endParaRPr lang="en-US" sz="2000" dirty="0">
                        <a:latin typeface="Calibri"/>
                        <a:cs typeface="Calibri"/>
                      </a:endParaRPr>
                    </a:p>
                  </a:txBody>
                  <a:tcPr/>
                </a:tc>
              </a:tr>
            </a:tbl>
          </a:graphicData>
        </a:graphic>
      </p:graphicFrame>
      <p:sp>
        <p:nvSpPr>
          <p:cNvPr id="8" name="TextBox 7"/>
          <p:cNvSpPr txBox="1"/>
          <p:nvPr/>
        </p:nvSpPr>
        <p:spPr>
          <a:xfrm>
            <a:off x="1534926" y="6414256"/>
            <a:ext cx="1471740" cy="276999"/>
          </a:xfrm>
          <a:prstGeom prst="rect">
            <a:avLst/>
          </a:prstGeom>
          <a:noFill/>
        </p:spPr>
        <p:txBody>
          <a:bodyPr wrap="none" rtlCol="0">
            <a:spAutoFit/>
          </a:bodyPr>
          <a:lstStyle/>
          <a:p>
            <a:r>
              <a:rPr lang="en-US" sz="1200" dirty="0" smtClean="0">
                <a:latin typeface="Calibri"/>
                <a:cs typeface="Calibri"/>
              </a:rPr>
              <a:t>Kurth &amp; Gross, 2014</a:t>
            </a:r>
            <a:r>
              <a:rPr lang="en-US" sz="1200" i="1" dirty="0" smtClean="0">
                <a:latin typeface="Calibri"/>
                <a:cs typeface="Calibri"/>
              </a:rPr>
              <a:t>  </a:t>
            </a:r>
            <a:endParaRPr lang="en-US" sz="1200" dirty="0">
              <a:latin typeface="Calibri"/>
              <a:cs typeface="Calibri"/>
            </a:endParaRPr>
          </a:p>
        </p:txBody>
      </p:sp>
    </p:spTree>
    <p:extLst>
      <p:ext uri="{BB962C8B-B14F-4D97-AF65-F5344CB8AC3E}">
        <p14:creationId xmlns:p14="http://schemas.microsoft.com/office/powerpoint/2010/main" val="237091555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Communicating About Curriculum</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5257800"/>
          </a:xfrm>
        </p:spPr>
        <p:txBody>
          <a:bodyPr>
            <a:normAutofit/>
          </a:bodyPr>
          <a:lstStyle/>
          <a:p>
            <a:pPr>
              <a:lnSpc>
                <a:spcPct val="110000"/>
              </a:lnSpc>
            </a:pPr>
            <a:r>
              <a:rPr lang="en-US" sz="2000" dirty="0">
                <a:solidFill>
                  <a:srgbClr val="0061AF"/>
                </a:solidFill>
                <a:latin typeface="Calibri"/>
                <a:cs typeface="Calibri"/>
              </a:rPr>
              <a:t>What subjects or skills are you teaching next week/next unit?</a:t>
            </a:r>
          </a:p>
          <a:p>
            <a:pPr lvl="1">
              <a:lnSpc>
                <a:spcPct val="110000"/>
              </a:lnSpc>
              <a:buFont typeface="Courier New"/>
              <a:buChar char="o"/>
            </a:pPr>
            <a:r>
              <a:rPr lang="en-US" sz="2000" dirty="0">
                <a:solidFill>
                  <a:srgbClr val="0061AF"/>
                </a:solidFill>
                <a:latin typeface="Calibri"/>
                <a:cs typeface="Calibri"/>
              </a:rPr>
              <a:t>Books used (include chapters and/or page numbers).</a:t>
            </a:r>
          </a:p>
          <a:p>
            <a:pPr lvl="1">
              <a:lnSpc>
                <a:spcPct val="110000"/>
              </a:lnSpc>
              <a:buFont typeface="Courier New"/>
              <a:buChar char="o"/>
            </a:pPr>
            <a:r>
              <a:rPr lang="en-US" sz="2000" dirty="0">
                <a:solidFill>
                  <a:srgbClr val="0061AF"/>
                </a:solidFill>
                <a:latin typeface="Calibri"/>
                <a:cs typeface="Calibri"/>
              </a:rPr>
              <a:t>Materials/labs.</a:t>
            </a:r>
          </a:p>
          <a:p>
            <a:pPr>
              <a:lnSpc>
                <a:spcPct val="110000"/>
              </a:lnSpc>
            </a:pPr>
            <a:r>
              <a:rPr lang="en-US" sz="2000" dirty="0">
                <a:solidFill>
                  <a:srgbClr val="0061AF"/>
                </a:solidFill>
                <a:latin typeface="Calibri"/>
                <a:cs typeface="Calibri"/>
              </a:rPr>
              <a:t>What tests will be given and when?</a:t>
            </a:r>
          </a:p>
          <a:p>
            <a:pPr lvl="1">
              <a:lnSpc>
                <a:spcPct val="110000"/>
              </a:lnSpc>
              <a:buFont typeface="Courier New"/>
              <a:buChar char="o"/>
            </a:pPr>
            <a:r>
              <a:rPr lang="en-US" sz="2000" dirty="0">
                <a:solidFill>
                  <a:srgbClr val="0061AF"/>
                </a:solidFill>
                <a:latin typeface="Calibri"/>
                <a:cs typeface="Calibri"/>
              </a:rPr>
              <a:t>Topics/chapters/pages tested.</a:t>
            </a:r>
          </a:p>
          <a:p>
            <a:pPr>
              <a:lnSpc>
                <a:spcPct val="110000"/>
              </a:lnSpc>
            </a:pPr>
            <a:r>
              <a:rPr lang="en-US" sz="2000" dirty="0">
                <a:solidFill>
                  <a:srgbClr val="0061AF"/>
                </a:solidFill>
                <a:latin typeface="Calibri"/>
                <a:cs typeface="Calibri"/>
              </a:rPr>
              <a:t>What long-term reports or projects will be part of this week/unit?</a:t>
            </a:r>
          </a:p>
          <a:p>
            <a:pPr lvl="1">
              <a:lnSpc>
                <a:spcPct val="110000"/>
              </a:lnSpc>
              <a:buFont typeface="Courier New"/>
              <a:buChar char="o"/>
            </a:pPr>
            <a:r>
              <a:rPr lang="en-US" sz="2000" dirty="0">
                <a:solidFill>
                  <a:srgbClr val="0061AF"/>
                </a:solidFill>
                <a:latin typeface="Calibri"/>
                <a:cs typeface="Calibri"/>
              </a:rPr>
              <a:t>What project?</a:t>
            </a:r>
          </a:p>
          <a:p>
            <a:pPr lvl="1">
              <a:lnSpc>
                <a:spcPct val="110000"/>
              </a:lnSpc>
              <a:buFont typeface="Courier New"/>
              <a:buChar char="o"/>
            </a:pPr>
            <a:r>
              <a:rPr lang="en-US" sz="2000" dirty="0">
                <a:solidFill>
                  <a:srgbClr val="0061AF"/>
                </a:solidFill>
                <a:latin typeface="Calibri"/>
                <a:cs typeface="Calibri"/>
              </a:rPr>
              <a:t>When was it assigned? When is it due?</a:t>
            </a:r>
          </a:p>
          <a:p>
            <a:pPr lvl="1">
              <a:lnSpc>
                <a:spcPct val="110000"/>
              </a:lnSpc>
              <a:buFont typeface="Courier New"/>
              <a:buChar char="o"/>
            </a:pPr>
            <a:r>
              <a:rPr lang="en-US" sz="2000" dirty="0">
                <a:solidFill>
                  <a:srgbClr val="0061AF"/>
                </a:solidFill>
                <a:latin typeface="Calibri"/>
                <a:cs typeface="Calibri"/>
              </a:rPr>
              <a:t>Is it an individual or group project?</a:t>
            </a:r>
          </a:p>
          <a:p>
            <a:pPr>
              <a:lnSpc>
                <a:spcPct val="110000"/>
              </a:lnSpc>
            </a:pPr>
            <a:r>
              <a:rPr lang="en-US" sz="2000" dirty="0">
                <a:solidFill>
                  <a:srgbClr val="0061AF"/>
                </a:solidFill>
                <a:latin typeface="Calibri"/>
                <a:cs typeface="Calibri"/>
              </a:rPr>
              <a:t>Are there any schedule changes ?</a:t>
            </a:r>
          </a:p>
          <a:p>
            <a:pPr lvl="1">
              <a:lnSpc>
                <a:spcPct val="110000"/>
              </a:lnSpc>
              <a:buFont typeface="Courier New"/>
              <a:buChar char="o"/>
            </a:pPr>
            <a:r>
              <a:rPr lang="en-US" sz="2000" dirty="0">
                <a:solidFill>
                  <a:srgbClr val="0061AF"/>
                </a:solidFill>
                <a:latin typeface="Calibri"/>
                <a:cs typeface="Calibri"/>
              </a:rPr>
              <a:t>Field trips.</a:t>
            </a:r>
          </a:p>
          <a:p>
            <a:pPr lvl="1">
              <a:lnSpc>
                <a:spcPct val="110000"/>
              </a:lnSpc>
              <a:buFont typeface="Courier New"/>
              <a:buChar char="o"/>
            </a:pPr>
            <a:r>
              <a:rPr lang="en-US" sz="2000" dirty="0">
                <a:solidFill>
                  <a:srgbClr val="0061AF"/>
                </a:solidFill>
                <a:latin typeface="Calibri"/>
                <a:cs typeface="Calibri"/>
              </a:rPr>
              <a:t>Assemblies.</a:t>
            </a:r>
          </a:p>
        </p:txBody>
      </p:sp>
    </p:spTree>
    <p:extLst>
      <p:ext uri="{BB962C8B-B14F-4D97-AF65-F5344CB8AC3E}">
        <p14:creationId xmlns:p14="http://schemas.microsoft.com/office/powerpoint/2010/main" val="183444604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lstStyle/>
          <a:p>
            <a:r>
              <a:rPr lang="en-US" b="1" dirty="0" smtClean="0">
                <a:solidFill>
                  <a:srgbClr val="0061AF"/>
                </a:solidFill>
                <a:latin typeface="Calibri"/>
                <a:cs typeface="Calibri"/>
              </a:rPr>
              <a:t>Readiness = Rejection</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525963"/>
          </a:xfrm>
        </p:spPr>
        <p:txBody>
          <a:bodyPr>
            <a:normAutofit/>
          </a:bodyPr>
          <a:lstStyle/>
          <a:p>
            <a:r>
              <a:rPr lang="en-US" dirty="0">
                <a:solidFill>
                  <a:srgbClr val="0061AF"/>
                </a:solidFill>
                <a:latin typeface="Calibri"/>
                <a:cs typeface="Calibri"/>
              </a:rPr>
              <a:t>Some students may simply never be able to perform at the same skill levels as their typical peers.</a:t>
            </a:r>
          </a:p>
          <a:p>
            <a:r>
              <a:rPr lang="en-US" dirty="0">
                <a:solidFill>
                  <a:srgbClr val="0061AF"/>
                </a:solidFill>
                <a:latin typeface="Calibri"/>
                <a:cs typeface="Calibri"/>
              </a:rPr>
              <a:t>And, skill levels cannot determine whether a student has access to general education.</a:t>
            </a:r>
          </a:p>
          <a:p>
            <a:r>
              <a:rPr lang="en-US" dirty="0">
                <a:solidFill>
                  <a:srgbClr val="0061AF"/>
                </a:solidFill>
                <a:latin typeface="Calibri"/>
                <a:cs typeface="Calibri"/>
              </a:rPr>
              <a:t>And, we aim to provide an appropriate education.</a:t>
            </a:r>
          </a:p>
        </p:txBody>
      </p:sp>
    </p:spTree>
    <p:extLst>
      <p:ext uri="{BB962C8B-B14F-4D97-AF65-F5344CB8AC3E}">
        <p14:creationId xmlns:p14="http://schemas.microsoft.com/office/powerpoint/2010/main" val="33772518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idx="4294967295"/>
          </p:nvPr>
        </p:nvSpPr>
        <p:spPr>
          <a:xfrm>
            <a:off x="1693278" y="270440"/>
            <a:ext cx="7008294" cy="1147198"/>
          </a:xfrm>
        </p:spPr>
        <p:txBody>
          <a:bodyPr>
            <a:normAutofit/>
          </a:bodyPr>
          <a:lstStyle/>
          <a:p>
            <a:r>
              <a:rPr lang="en-US" sz="2800" b="1" dirty="0">
                <a:solidFill>
                  <a:srgbClr val="0061AF"/>
                </a:solidFill>
                <a:latin typeface="Calibri"/>
                <a:cs typeface="Calibri"/>
              </a:rPr>
              <a:t>The Student Should Be Allowed to Participate in the Activity Even When:	</a:t>
            </a:r>
            <a:r>
              <a:rPr lang="en-US" sz="2800" b="1" dirty="0">
                <a:solidFill>
                  <a:srgbClr val="0061AF"/>
                </a:solidFill>
              </a:rPr>
              <a:t>	</a:t>
            </a:r>
            <a:endParaRPr lang="en-US" sz="3600" b="1" dirty="0">
              <a:solidFill>
                <a:srgbClr val="0061AF"/>
              </a:solidFill>
            </a:endParaRPr>
          </a:p>
        </p:txBody>
      </p:sp>
      <p:sp>
        <p:nvSpPr>
          <p:cNvPr id="172035" name="Rectangle 3"/>
          <p:cNvSpPr>
            <a:spLocks noGrp="1" noChangeArrowheads="1"/>
          </p:cNvSpPr>
          <p:nvPr>
            <p:ph type="body" idx="4294967295"/>
          </p:nvPr>
        </p:nvSpPr>
        <p:spPr>
          <a:xfrm>
            <a:off x="1693278" y="1563848"/>
            <a:ext cx="7008294" cy="4562316"/>
          </a:xfrm>
        </p:spPr>
        <p:txBody>
          <a:bodyPr/>
          <a:lstStyle/>
          <a:p>
            <a:r>
              <a:rPr lang="en-US" dirty="0">
                <a:solidFill>
                  <a:srgbClr val="0061AF"/>
                </a:solidFill>
                <a:latin typeface="Calibri"/>
                <a:cs typeface="Calibri"/>
              </a:rPr>
              <a:t>the student does not exhibit all the necessary prerequisite skills,</a:t>
            </a:r>
          </a:p>
          <a:p>
            <a:r>
              <a:rPr lang="en-US" dirty="0">
                <a:solidFill>
                  <a:srgbClr val="0061AF"/>
                </a:solidFill>
                <a:latin typeface="Calibri"/>
                <a:cs typeface="Calibri"/>
              </a:rPr>
              <a:t>the student will not be able to acquire all components of the skill, and</a:t>
            </a:r>
          </a:p>
          <a:p>
            <a:r>
              <a:rPr lang="en-US" dirty="0">
                <a:solidFill>
                  <a:srgbClr val="0061AF"/>
                </a:solidFill>
                <a:latin typeface="Calibri"/>
                <a:cs typeface="Calibri"/>
              </a:rPr>
              <a:t>the student may not complete the entire activity or skill independently.</a:t>
            </a:r>
          </a:p>
        </p:txBody>
      </p:sp>
    </p:spTree>
    <p:extLst>
      <p:ext uri="{BB962C8B-B14F-4D97-AF65-F5344CB8AC3E}">
        <p14:creationId xmlns:p14="http://schemas.microsoft.com/office/powerpoint/2010/main" val="307133354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idx="4294967295"/>
          </p:nvPr>
        </p:nvSpPr>
        <p:spPr>
          <a:xfrm>
            <a:off x="1705038" y="274638"/>
            <a:ext cx="6973016" cy="1143000"/>
          </a:xfrm>
        </p:spPr>
        <p:txBody>
          <a:bodyPr>
            <a:normAutofit/>
          </a:bodyPr>
          <a:lstStyle/>
          <a:p>
            <a:r>
              <a:rPr lang="en-US" sz="4000" b="1" dirty="0" smtClean="0">
                <a:solidFill>
                  <a:srgbClr val="0061AF"/>
                </a:solidFill>
                <a:latin typeface="Calibri"/>
                <a:cs typeface="Calibri"/>
              </a:rPr>
              <a:t>Principle of Partial Participation</a:t>
            </a:r>
            <a:endParaRPr lang="en-US" sz="4000" b="1" dirty="0">
              <a:solidFill>
                <a:srgbClr val="0061AF"/>
              </a:solidFill>
              <a:latin typeface="Calibri"/>
              <a:cs typeface="Calibri"/>
            </a:endParaRPr>
          </a:p>
        </p:txBody>
      </p:sp>
      <p:sp>
        <p:nvSpPr>
          <p:cNvPr id="172035" name="Rectangle 3"/>
          <p:cNvSpPr>
            <a:spLocks noGrp="1" noChangeArrowheads="1"/>
          </p:cNvSpPr>
          <p:nvPr>
            <p:ph type="body" idx="4294967295"/>
          </p:nvPr>
        </p:nvSpPr>
        <p:spPr>
          <a:xfrm>
            <a:off x="1705038" y="1610880"/>
            <a:ext cx="6973016" cy="4515283"/>
          </a:xfrm>
        </p:spPr>
        <p:txBody>
          <a:bodyPr>
            <a:normAutofit fontScale="92500" lnSpcReduction="10000"/>
          </a:bodyPr>
          <a:lstStyle/>
          <a:p>
            <a:pPr marL="0" indent="0">
              <a:lnSpc>
                <a:spcPct val="110000"/>
              </a:lnSpc>
              <a:buNone/>
            </a:pPr>
            <a:r>
              <a:rPr lang="en-US" dirty="0">
                <a:solidFill>
                  <a:srgbClr val="0061AF"/>
                </a:solidFill>
                <a:latin typeface="Calibri"/>
                <a:cs typeface="Calibri"/>
              </a:rPr>
              <a:t>All students</a:t>
            </a:r>
          </a:p>
          <a:p>
            <a:pPr lvl="1">
              <a:lnSpc>
                <a:spcPct val="110000"/>
              </a:lnSpc>
              <a:buFont typeface="Arial"/>
              <a:buChar char="•"/>
            </a:pPr>
            <a:r>
              <a:rPr lang="en-US" sz="3200" dirty="0">
                <a:solidFill>
                  <a:srgbClr val="0061AF"/>
                </a:solidFill>
                <a:latin typeface="Calibri"/>
                <a:cs typeface="Calibri"/>
              </a:rPr>
              <a:t>can participate in whatever parts of a task or activity that they can, and in doing so</a:t>
            </a:r>
          </a:p>
          <a:p>
            <a:pPr lvl="1">
              <a:lnSpc>
                <a:spcPct val="110000"/>
              </a:lnSpc>
              <a:buFont typeface="Arial"/>
              <a:buChar char="•"/>
            </a:pPr>
            <a:r>
              <a:rPr lang="en-US" sz="3200" dirty="0">
                <a:solidFill>
                  <a:srgbClr val="0061AF"/>
                </a:solidFill>
                <a:latin typeface="Calibri"/>
                <a:cs typeface="Calibri"/>
              </a:rPr>
              <a:t>“can acquire many skills that will allow them to function, at least in part in a wide variety of least restrictive school and nonschool environments and activities” </a:t>
            </a:r>
            <a:r>
              <a:rPr lang="en-US" dirty="0">
                <a:solidFill>
                  <a:srgbClr val="0061AF"/>
                </a:solidFill>
                <a:latin typeface="Calibri"/>
                <a:cs typeface="Calibri"/>
              </a:rPr>
              <a:t>(Baumgart et al., 1982, p. 19). </a:t>
            </a:r>
          </a:p>
        </p:txBody>
      </p:sp>
    </p:spTree>
    <p:extLst>
      <p:ext uri="{BB962C8B-B14F-4D97-AF65-F5344CB8AC3E}">
        <p14:creationId xmlns:p14="http://schemas.microsoft.com/office/powerpoint/2010/main" val="200056385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lstStyle/>
          <a:p>
            <a:r>
              <a:rPr lang="en-US" b="1" dirty="0" smtClean="0">
                <a:solidFill>
                  <a:srgbClr val="0061AF"/>
                </a:solidFill>
                <a:latin typeface="Calibri"/>
                <a:cs typeface="Calibri"/>
              </a:rPr>
              <a:t>Remember!</a:t>
            </a:r>
            <a:endParaRPr lang="en-US" b="1" dirty="0">
              <a:solidFill>
                <a:srgbClr val="0061AF"/>
              </a:solidFill>
              <a:latin typeface="Calibri"/>
              <a:cs typeface="Calibri"/>
            </a:endParaRPr>
          </a:p>
        </p:txBody>
      </p:sp>
      <p:sp>
        <p:nvSpPr>
          <p:cNvPr id="7" name="Content Placeholder 6"/>
          <p:cNvSpPr>
            <a:spLocks noGrp="1"/>
          </p:cNvSpPr>
          <p:nvPr>
            <p:ph idx="1"/>
          </p:nvPr>
        </p:nvSpPr>
        <p:spPr>
          <a:xfrm>
            <a:off x="1681520" y="1600200"/>
            <a:ext cx="7005280" cy="4525963"/>
          </a:xfrm>
        </p:spPr>
        <p:txBody>
          <a:bodyPr/>
          <a:lstStyle/>
          <a:p>
            <a:r>
              <a:rPr lang="en-US" dirty="0">
                <a:solidFill>
                  <a:srgbClr val="0061AF"/>
                </a:solidFill>
                <a:latin typeface="Calibri"/>
                <a:cs typeface="Calibri"/>
              </a:rPr>
              <a:t>Providing access to the general education curriculum does not mean the student must be able to access the curriculum in the same way as other students!</a:t>
            </a:r>
          </a:p>
          <a:p>
            <a:r>
              <a:rPr lang="en-US" dirty="0">
                <a:solidFill>
                  <a:srgbClr val="0061AF"/>
                </a:solidFill>
                <a:latin typeface="Calibri"/>
                <a:cs typeface="Calibri"/>
              </a:rPr>
              <a:t>The level or severity of disability cannot be a reason for segregating students with disabilities!</a:t>
            </a:r>
          </a:p>
        </p:txBody>
      </p:sp>
    </p:spTree>
    <p:extLst>
      <p:ext uri="{BB962C8B-B14F-4D97-AF65-F5344CB8AC3E}">
        <p14:creationId xmlns:p14="http://schemas.microsoft.com/office/powerpoint/2010/main" val="336776219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8195" name="Object 3"/>
          <p:cNvGraphicFramePr>
            <a:graphicFrameLocks noGrp="1" noChangeAspect="1"/>
          </p:cNvGraphicFramePr>
          <p:nvPr>
            <p:ph type="dgm" idx="1"/>
            <p:extLst>
              <p:ext uri="{D42A27DB-BD31-4B8C-83A1-F6EECF244321}">
                <p14:modId xmlns:p14="http://schemas.microsoft.com/office/powerpoint/2010/main" val="3214897019"/>
              </p:ext>
            </p:extLst>
          </p:nvPr>
        </p:nvGraphicFramePr>
        <p:xfrm>
          <a:off x="-20198" y="1353588"/>
          <a:ext cx="9164198" cy="3928349"/>
        </p:xfrm>
        <a:graphic>
          <a:graphicData uri="http://schemas.openxmlformats.org/presentationml/2006/ole">
            <mc:AlternateContent xmlns:mc="http://schemas.openxmlformats.org/markup-compatibility/2006">
              <mc:Choice xmlns:v="urn:schemas-microsoft-com:vml" Requires="v">
                <p:oleObj spid="_x0000_s3129" name="MS Org Chart" r:id="rId4" imgW="2082600" imgH="374400" progId="OrgPlusWOPX.4">
                  <p:embed followColorScheme="full"/>
                </p:oleObj>
              </mc:Choice>
              <mc:Fallback>
                <p:oleObj name="MS Org Chart" r:id="rId4" imgW="2082600" imgH="374400" progId="OrgPlusWOPX.4">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8" y="1353588"/>
                        <a:ext cx="9164198" cy="3928349"/>
                      </a:xfrm>
                      <a:prstGeom prst="rect">
                        <a:avLst/>
                      </a:prstGeom>
                      <a:noFill/>
                      <a:extLst>
                        <a:ext uri="{FAA26D3D-D897-4be2-8F04-BA451C77F1D7}">
                          <ma14:placeholderFlag xmlns:ma14="http://schemas.microsoft.com/office/mac/drawingml/2011/main" val="1"/>
                        </a:ext>
                      </a:extLst>
                    </p:spPr>
                  </p:pic>
                </p:oleObj>
              </mc:Fallback>
            </mc:AlternateContent>
          </a:graphicData>
        </a:graphic>
      </p:graphicFrame>
    </p:spTree>
    <p:extLst>
      <p:ext uri="{BB962C8B-B14F-4D97-AF65-F5344CB8AC3E}">
        <p14:creationId xmlns:p14="http://schemas.microsoft.com/office/powerpoint/2010/main" val="368168754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Rectangle 5"/>
          <p:cNvSpPr>
            <a:spLocks noGrp="1"/>
          </p:cNvSpPr>
          <p:nvPr>
            <p:ph type="title" idx="4294967295"/>
          </p:nvPr>
        </p:nvSpPr>
        <p:spPr>
          <a:xfrm>
            <a:off x="1693278" y="304800"/>
            <a:ext cx="6984776" cy="1106190"/>
          </a:xfrm>
        </p:spPr>
        <p:txBody>
          <a:bodyPr lIns="0" rIns="0" bIns="0" anchor="ctr">
            <a:normAutofit/>
          </a:bodyPr>
          <a:lstStyle/>
          <a:p>
            <a:r>
              <a:rPr lang="en-US" sz="3800" b="1" dirty="0" smtClean="0">
                <a:solidFill>
                  <a:srgbClr val="0061AF"/>
                </a:solidFill>
                <a:latin typeface="Calibri"/>
                <a:cs typeface="Calibri"/>
              </a:rPr>
              <a:t>Types of Curricular Adaptations</a:t>
            </a:r>
            <a:endParaRPr lang="en-US" sz="3800" b="1" dirty="0">
              <a:solidFill>
                <a:srgbClr val="0061AF"/>
              </a:solidFill>
              <a:latin typeface="Calibri"/>
              <a:cs typeface="Calibri"/>
            </a:endParaRPr>
          </a:p>
        </p:txBody>
      </p:sp>
      <p:pic>
        <p:nvPicPr>
          <p:cNvPr id="3" name="Picture 2" descr="Component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278" y="1545571"/>
            <a:ext cx="6984776" cy="4394915"/>
          </a:xfrm>
          <a:prstGeom prst="rect">
            <a:avLst/>
          </a:prstGeom>
        </p:spPr>
      </p:pic>
      <p:sp>
        <p:nvSpPr>
          <p:cNvPr id="5" name="TextBox 4"/>
          <p:cNvSpPr txBox="1"/>
          <p:nvPr/>
        </p:nvSpPr>
        <p:spPr>
          <a:xfrm>
            <a:off x="1492894" y="6373729"/>
            <a:ext cx="1172116" cy="276999"/>
          </a:xfrm>
          <a:prstGeom prst="rect">
            <a:avLst/>
          </a:prstGeom>
          <a:noFill/>
        </p:spPr>
        <p:txBody>
          <a:bodyPr wrap="none" rtlCol="0">
            <a:spAutoFit/>
          </a:bodyPr>
          <a:lstStyle/>
          <a:p>
            <a:r>
              <a:rPr lang="en-US" sz="1200" dirty="0" smtClean="0">
                <a:latin typeface="Calibri"/>
                <a:cs typeface="Calibri"/>
              </a:rPr>
              <a:t>Giangreco 2007</a:t>
            </a:r>
            <a:endParaRPr lang="en-US" sz="1200" dirty="0">
              <a:latin typeface="Calibri"/>
              <a:cs typeface="Calibri"/>
            </a:endParaRPr>
          </a:p>
        </p:txBody>
      </p:sp>
    </p:spTree>
    <p:extLst>
      <p:ext uri="{BB962C8B-B14F-4D97-AF65-F5344CB8AC3E}">
        <p14:creationId xmlns:p14="http://schemas.microsoft.com/office/powerpoint/2010/main" val="19485602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242" y="274638"/>
            <a:ext cx="7007558" cy="1143000"/>
          </a:xfrm>
        </p:spPr>
        <p:txBody>
          <a:bodyPr/>
          <a:lstStyle/>
          <a:p>
            <a:r>
              <a:rPr lang="en-US" b="1" dirty="0" smtClean="0">
                <a:solidFill>
                  <a:srgbClr val="0061AF"/>
                </a:solidFill>
                <a:latin typeface="Calibri"/>
                <a:cs typeface="Calibri"/>
              </a:rPr>
              <a:t>Terminology</a:t>
            </a:r>
            <a:endParaRPr lang="en-US" b="1" dirty="0">
              <a:solidFill>
                <a:srgbClr val="0061AF"/>
              </a:solidFill>
              <a:latin typeface="Calibri"/>
              <a:cs typeface="Calibri"/>
            </a:endParaRPr>
          </a:p>
        </p:txBody>
      </p:sp>
      <p:pic>
        <p:nvPicPr>
          <p:cNvPr id="4" name="Content Placeholder 3" descr="Inclusion image.jpg"/>
          <p:cNvPicPr>
            <a:picLocks noGrp="1" noChangeAspect="1"/>
          </p:cNvPicPr>
          <p:nvPr>
            <p:ph idx="1"/>
          </p:nvPr>
        </p:nvPicPr>
        <p:blipFill>
          <a:blip r:embed="rId3">
            <a:extLst>
              <a:ext uri="{28A0092B-C50C-407E-A947-70E740481C1C}">
                <a14:useLocalDpi xmlns:a14="http://schemas.microsoft.com/office/drawing/2010/main" val="0"/>
              </a:ext>
            </a:extLst>
          </a:blip>
          <a:srcRect t="12881" b="12881"/>
          <a:stretch>
            <a:fillRect/>
          </a:stretch>
        </p:blipFill>
        <p:spPr>
          <a:xfrm>
            <a:off x="1458841" y="1836847"/>
            <a:ext cx="7150397" cy="3932443"/>
          </a:xfrm>
        </p:spPr>
      </p:pic>
    </p:spTree>
    <p:extLst>
      <p:ext uri="{BB962C8B-B14F-4D97-AF65-F5344CB8AC3E}">
        <p14:creationId xmlns:p14="http://schemas.microsoft.com/office/powerpoint/2010/main" val="725750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701496" y="274638"/>
            <a:ext cx="6985304" cy="1143000"/>
          </a:xfrm>
        </p:spPr>
        <p:txBody>
          <a:bodyPr>
            <a:noAutofit/>
          </a:bodyPr>
          <a:lstStyle/>
          <a:p>
            <a:r>
              <a:rPr lang="en-US" sz="3800" b="1" dirty="0">
                <a:solidFill>
                  <a:srgbClr val="0061AF"/>
                </a:solidFill>
                <a:latin typeface="Calibri"/>
                <a:ea typeface="ＭＳ Ｐゴシック" charset="0"/>
                <a:cs typeface="Calibri"/>
              </a:rPr>
              <a:t>General &amp; Specific Adaptations</a:t>
            </a:r>
          </a:p>
        </p:txBody>
      </p:sp>
      <p:sp>
        <p:nvSpPr>
          <p:cNvPr id="11" name="Text Placeholder 3"/>
          <p:cNvSpPr>
            <a:spLocks noGrp="1"/>
          </p:cNvSpPr>
          <p:nvPr>
            <p:ph type="body" idx="1"/>
          </p:nvPr>
        </p:nvSpPr>
        <p:spPr>
          <a:xfrm>
            <a:off x="1701496" y="1539081"/>
            <a:ext cx="3429321" cy="639763"/>
          </a:xfrm>
        </p:spPr>
        <p:txBody>
          <a:bodyPr anchor="ctr">
            <a:normAutofit/>
          </a:bodyPr>
          <a:lstStyle/>
          <a:p>
            <a:r>
              <a:rPr lang="en-US" sz="2800" dirty="0">
                <a:solidFill>
                  <a:srgbClr val="0061AF"/>
                </a:solidFill>
                <a:latin typeface="Calibri"/>
                <a:ea typeface="ＭＳ Ｐゴシック" charset="0"/>
                <a:cs typeface="Calibri"/>
              </a:rPr>
              <a:t>H</a:t>
            </a:r>
            <a:r>
              <a:rPr lang="en-US" sz="2800" dirty="0" smtClean="0">
                <a:solidFill>
                  <a:srgbClr val="0061AF"/>
                </a:solidFill>
                <a:latin typeface="Calibri"/>
                <a:ea typeface="ＭＳ Ｐゴシック" charset="0"/>
                <a:cs typeface="Calibri"/>
              </a:rPr>
              <a:t>elpful </a:t>
            </a:r>
            <a:r>
              <a:rPr lang="en-US" sz="2800" dirty="0">
                <a:solidFill>
                  <a:srgbClr val="0061AF"/>
                </a:solidFill>
                <a:latin typeface="Calibri"/>
                <a:ea typeface="ＭＳ Ｐゴシック" charset="0"/>
                <a:cs typeface="Calibri"/>
              </a:rPr>
              <a:t>for everyone</a:t>
            </a:r>
          </a:p>
        </p:txBody>
      </p:sp>
      <p:sp>
        <p:nvSpPr>
          <p:cNvPr id="12" name="Content Placeholder 4"/>
          <p:cNvSpPr>
            <a:spLocks noGrp="1"/>
          </p:cNvSpPr>
          <p:nvPr>
            <p:ph sz="half" idx="2"/>
          </p:nvPr>
        </p:nvSpPr>
        <p:spPr>
          <a:xfrm>
            <a:off x="1701496" y="2148681"/>
            <a:ext cx="3429321" cy="4537778"/>
          </a:xfrm>
        </p:spPr>
        <p:txBody>
          <a:bodyPr>
            <a:noAutofit/>
          </a:bodyPr>
          <a:lstStyle/>
          <a:p>
            <a:r>
              <a:rPr lang="en-US" sz="1800" dirty="0">
                <a:solidFill>
                  <a:srgbClr val="0061AF"/>
                </a:solidFill>
                <a:latin typeface="Calibri"/>
                <a:ea typeface="ＭＳ Ｐゴシック" charset="0"/>
                <a:cs typeface="Calibri"/>
              </a:rPr>
              <a:t>Graphic </a:t>
            </a:r>
            <a:r>
              <a:rPr lang="en-US" sz="1800" dirty="0" smtClean="0">
                <a:solidFill>
                  <a:srgbClr val="0061AF"/>
                </a:solidFill>
                <a:latin typeface="Calibri"/>
                <a:ea typeface="ＭＳ Ｐゴシック" charset="0"/>
                <a:cs typeface="Calibri"/>
              </a:rPr>
              <a:t>organizers.</a:t>
            </a:r>
            <a:endParaRPr lang="en-US" sz="1800" dirty="0">
              <a:solidFill>
                <a:srgbClr val="0061AF"/>
              </a:solidFill>
              <a:latin typeface="Calibri"/>
              <a:ea typeface="ＭＳ Ｐゴシック" charset="0"/>
              <a:cs typeface="Calibri"/>
            </a:endParaRPr>
          </a:p>
          <a:p>
            <a:r>
              <a:rPr lang="en-US" sz="1800" dirty="0">
                <a:solidFill>
                  <a:srgbClr val="0061AF"/>
                </a:solidFill>
                <a:latin typeface="Calibri"/>
                <a:ea typeface="ＭＳ Ｐゴシック" charset="0"/>
                <a:cs typeface="Calibri"/>
              </a:rPr>
              <a:t>Writing responses </a:t>
            </a:r>
            <a:r>
              <a:rPr lang="en-US" sz="1800" dirty="0" smtClean="0">
                <a:solidFill>
                  <a:srgbClr val="0061AF"/>
                </a:solidFill>
                <a:latin typeface="Calibri"/>
                <a:ea typeface="ＭＳ Ｐゴシック" charset="0"/>
                <a:cs typeface="Calibri"/>
              </a:rPr>
              <a:t>(e.g., type</a:t>
            </a:r>
            <a:r>
              <a:rPr lang="en-US" sz="1800" dirty="0">
                <a:solidFill>
                  <a:srgbClr val="0061AF"/>
                </a:solidFill>
                <a:latin typeface="Calibri"/>
                <a:ea typeface="ＭＳ Ｐゴシック" charset="0"/>
                <a:cs typeface="Calibri"/>
              </a:rPr>
              <a:t>, draw, write</a:t>
            </a:r>
            <a:r>
              <a:rPr lang="en-US" sz="1800" dirty="0" smtClean="0">
                <a:solidFill>
                  <a:srgbClr val="0061AF"/>
                </a:solidFill>
                <a:latin typeface="Calibri"/>
                <a:ea typeface="ＭＳ Ｐゴシック" charset="0"/>
                <a:cs typeface="Calibri"/>
              </a:rPr>
              <a:t>).</a:t>
            </a:r>
            <a:endParaRPr lang="en-US" sz="1800" dirty="0">
              <a:solidFill>
                <a:srgbClr val="0061AF"/>
              </a:solidFill>
              <a:latin typeface="Calibri"/>
              <a:ea typeface="ＭＳ Ｐゴシック" charset="0"/>
              <a:cs typeface="Calibri"/>
            </a:endParaRPr>
          </a:p>
          <a:p>
            <a:r>
              <a:rPr lang="en-US" sz="1800" dirty="0">
                <a:solidFill>
                  <a:srgbClr val="0061AF"/>
                </a:solidFill>
                <a:latin typeface="Calibri"/>
                <a:ea typeface="ＭＳ Ｐゴシック" charset="0"/>
                <a:cs typeface="Calibri"/>
              </a:rPr>
              <a:t>Peer </a:t>
            </a:r>
            <a:r>
              <a:rPr lang="en-US" sz="1800" dirty="0" smtClean="0">
                <a:solidFill>
                  <a:srgbClr val="0061AF"/>
                </a:solidFill>
                <a:latin typeface="Calibri"/>
                <a:ea typeface="ＭＳ Ｐゴシック" charset="0"/>
                <a:cs typeface="Calibri"/>
              </a:rPr>
              <a:t>tutors.</a:t>
            </a:r>
            <a:endParaRPr lang="en-US" sz="1800" dirty="0">
              <a:solidFill>
                <a:srgbClr val="0061AF"/>
              </a:solidFill>
              <a:latin typeface="Calibri"/>
              <a:ea typeface="ＭＳ Ｐゴシック" charset="0"/>
              <a:cs typeface="Calibri"/>
            </a:endParaRPr>
          </a:p>
          <a:p>
            <a:r>
              <a:rPr lang="en-US" sz="1800" dirty="0">
                <a:solidFill>
                  <a:srgbClr val="0061AF"/>
                </a:solidFill>
                <a:latin typeface="Calibri"/>
                <a:ea typeface="ＭＳ Ｐゴシック" charset="0"/>
                <a:cs typeface="Calibri"/>
              </a:rPr>
              <a:t>Books at different </a:t>
            </a:r>
            <a:r>
              <a:rPr lang="en-US" sz="1800" dirty="0" smtClean="0">
                <a:solidFill>
                  <a:srgbClr val="0061AF"/>
                </a:solidFill>
                <a:latin typeface="Calibri"/>
                <a:ea typeface="ＭＳ Ｐゴシック" charset="0"/>
                <a:cs typeface="Calibri"/>
              </a:rPr>
              <a:t>levels, </a:t>
            </a:r>
            <a:r>
              <a:rPr lang="en-US" sz="1800" dirty="0" smtClean="0">
                <a:solidFill>
                  <a:srgbClr val="0061AF"/>
                </a:solidFill>
                <a:latin typeface="Calibri"/>
                <a:ea typeface="ＭＳ Ｐゴシック" charset="0"/>
                <a:cs typeface="Calibri"/>
              </a:rPr>
              <a:t>topics.</a:t>
            </a:r>
            <a:endParaRPr lang="en-US" sz="1800" dirty="0">
              <a:solidFill>
                <a:srgbClr val="0061AF"/>
              </a:solidFill>
              <a:latin typeface="Calibri"/>
              <a:ea typeface="ＭＳ Ｐゴシック" charset="0"/>
              <a:cs typeface="Calibri"/>
            </a:endParaRPr>
          </a:p>
          <a:p>
            <a:r>
              <a:rPr lang="en-US" sz="1800" dirty="0">
                <a:solidFill>
                  <a:srgbClr val="0061AF"/>
                </a:solidFill>
                <a:latin typeface="Calibri"/>
                <a:ea typeface="ＭＳ Ｐゴシック" charset="0"/>
                <a:cs typeface="Calibri"/>
              </a:rPr>
              <a:t>Colored </a:t>
            </a:r>
            <a:r>
              <a:rPr lang="en-US" sz="1800" dirty="0" smtClean="0">
                <a:solidFill>
                  <a:srgbClr val="0061AF"/>
                </a:solidFill>
                <a:latin typeface="Calibri"/>
                <a:ea typeface="ＭＳ Ｐゴシック" charset="0"/>
                <a:cs typeface="Calibri"/>
              </a:rPr>
              <a:t>overlays.</a:t>
            </a:r>
            <a:endParaRPr lang="en-US" sz="1800" dirty="0">
              <a:solidFill>
                <a:srgbClr val="0061AF"/>
              </a:solidFill>
              <a:latin typeface="Calibri"/>
              <a:ea typeface="ＭＳ Ｐゴシック" charset="0"/>
              <a:cs typeface="Calibri"/>
            </a:endParaRPr>
          </a:p>
          <a:p>
            <a:r>
              <a:rPr lang="en-US" sz="1800" dirty="0" smtClean="0">
                <a:solidFill>
                  <a:srgbClr val="0061AF"/>
                </a:solidFill>
                <a:latin typeface="Calibri"/>
                <a:ea typeface="ＭＳ Ｐゴシック" charset="0"/>
                <a:cs typeface="Calibri"/>
              </a:rPr>
              <a:t>Visuals/pictures.</a:t>
            </a:r>
            <a:endParaRPr lang="en-US" sz="1800" dirty="0">
              <a:solidFill>
                <a:srgbClr val="0061AF"/>
              </a:solidFill>
              <a:latin typeface="Calibri"/>
              <a:ea typeface="ＭＳ Ｐゴシック" charset="0"/>
              <a:cs typeface="Calibri"/>
            </a:endParaRPr>
          </a:p>
          <a:p>
            <a:r>
              <a:rPr lang="en-US" sz="1800" dirty="0" smtClean="0">
                <a:solidFill>
                  <a:srgbClr val="0061AF"/>
                </a:solidFill>
                <a:latin typeface="Calibri"/>
                <a:ea typeface="ＭＳ Ｐゴシック" charset="0"/>
                <a:cs typeface="Calibri"/>
              </a:rPr>
              <a:t>Manipulatives.</a:t>
            </a:r>
            <a:endParaRPr lang="en-US" sz="1800" dirty="0">
              <a:solidFill>
                <a:srgbClr val="0061AF"/>
              </a:solidFill>
              <a:latin typeface="Calibri"/>
              <a:ea typeface="ＭＳ Ｐゴシック" charset="0"/>
              <a:cs typeface="Calibri"/>
            </a:endParaRPr>
          </a:p>
          <a:p>
            <a:r>
              <a:rPr lang="en-US" sz="1800" dirty="0">
                <a:solidFill>
                  <a:srgbClr val="0061AF"/>
                </a:solidFill>
                <a:latin typeface="Calibri"/>
                <a:ea typeface="ＭＳ Ｐゴシック" charset="0"/>
                <a:cs typeface="Calibri"/>
              </a:rPr>
              <a:t>Embedded </a:t>
            </a:r>
            <a:r>
              <a:rPr lang="en-US" sz="1800" dirty="0" smtClean="0">
                <a:solidFill>
                  <a:srgbClr val="0061AF"/>
                </a:solidFill>
                <a:latin typeface="Calibri"/>
                <a:ea typeface="ＭＳ Ｐゴシック" charset="0"/>
                <a:cs typeface="Calibri"/>
              </a:rPr>
              <a:t>examples.</a:t>
            </a:r>
            <a:endParaRPr lang="en-US" sz="1800" dirty="0">
              <a:solidFill>
                <a:srgbClr val="0061AF"/>
              </a:solidFill>
              <a:latin typeface="Calibri"/>
              <a:ea typeface="ＭＳ Ｐゴシック" charset="0"/>
              <a:cs typeface="Calibri"/>
            </a:endParaRPr>
          </a:p>
          <a:p>
            <a:r>
              <a:rPr lang="en-US" sz="1800" dirty="0">
                <a:solidFill>
                  <a:srgbClr val="0061AF"/>
                </a:solidFill>
                <a:latin typeface="Calibri"/>
                <a:ea typeface="ＭＳ Ｐゴシック" charset="0"/>
                <a:cs typeface="Calibri"/>
              </a:rPr>
              <a:t>Resource </a:t>
            </a:r>
            <a:r>
              <a:rPr lang="en-US" sz="1800" dirty="0" smtClean="0">
                <a:solidFill>
                  <a:srgbClr val="0061AF"/>
                </a:solidFill>
                <a:latin typeface="Calibri"/>
                <a:ea typeface="ＭＳ Ｐゴシック" charset="0"/>
                <a:cs typeface="Calibri"/>
              </a:rPr>
              <a:t>guide/tool kit.</a:t>
            </a:r>
            <a:endParaRPr lang="en-US" sz="1800" dirty="0">
              <a:solidFill>
                <a:srgbClr val="0061AF"/>
              </a:solidFill>
              <a:latin typeface="Calibri"/>
              <a:ea typeface="ＭＳ Ｐゴシック" charset="0"/>
              <a:cs typeface="Calibri"/>
            </a:endParaRPr>
          </a:p>
          <a:p>
            <a:r>
              <a:rPr lang="en-US" sz="1800" dirty="0">
                <a:solidFill>
                  <a:srgbClr val="0061AF"/>
                </a:solidFill>
                <a:latin typeface="Calibri"/>
                <a:ea typeface="ＭＳ Ｐゴシック" charset="0"/>
                <a:cs typeface="Calibri"/>
              </a:rPr>
              <a:t>Word </a:t>
            </a:r>
            <a:r>
              <a:rPr lang="en-US" sz="1800" dirty="0" smtClean="0">
                <a:solidFill>
                  <a:srgbClr val="0061AF"/>
                </a:solidFill>
                <a:latin typeface="Calibri"/>
                <a:ea typeface="ＭＳ Ｐゴシック" charset="0"/>
                <a:cs typeface="Calibri"/>
              </a:rPr>
              <a:t>banks.</a:t>
            </a:r>
            <a:endParaRPr lang="en-US" sz="1800" dirty="0">
              <a:solidFill>
                <a:srgbClr val="0061AF"/>
              </a:solidFill>
              <a:latin typeface="Calibri"/>
              <a:ea typeface="ＭＳ Ｐゴシック" charset="0"/>
              <a:cs typeface="Calibri"/>
            </a:endParaRPr>
          </a:p>
          <a:p>
            <a:r>
              <a:rPr lang="en-US" sz="1800" dirty="0" smtClean="0">
                <a:solidFill>
                  <a:srgbClr val="0061AF"/>
                </a:solidFill>
                <a:latin typeface="Calibri"/>
                <a:ea typeface="ＭＳ Ｐゴシック" charset="0"/>
                <a:cs typeface="Calibri"/>
              </a:rPr>
              <a:t>Planners/agendas.</a:t>
            </a:r>
            <a:endParaRPr lang="en-US" sz="1800" dirty="0">
              <a:solidFill>
                <a:srgbClr val="0061AF"/>
              </a:solidFill>
              <a:latin typeface="Calibri"/>
              <a:ea typeface="ＭＳ Ｐゴシック" charset="0"/>
              <a:cs typeface="Calibri"/>
            </a:endParaRPr>
          </a:p>
          <a:p>
            <a:r>
              <a:rPr lang="en-US" sz="1800" dirty="0">
                <a:solidFill>
                  <a:srgbClr val="0061AF"/>
                </a:solidFill>
                <a:latin typeface="Calibri"/>
                <a:ea typeface="ＭＳ Ｐゴシック" charset="0"/>
                <a:cs typeface="Calibri"/>
              </a:rPr>
              <a:t>Assignment </a:t>
            </a:r>
            <a:r>
              <a:rPr lang="en-US" sz="1800" dirty="0" smtClean="0">
                <a:solidFill>
                  <a:srgbClr val="0061AF"/>
                </a:solidFill>
                <a:latin typeface="Calibri"/>
                <a:ea typeface="ＭＳ Ｐゴシック" charset="0"/>
                <a:cs typeface="Calibri"/>
              </a:rPr>
              <a:t>checklist.</a:t>
            </a:r>
            <a:endParaRPr lang="en-US" sz="1800" dirty="0">
              <a:solidFill>
                <a:srgbClr val="0061AF"/>
              </a:solidFill>
              <a:latin typeface="Calibri"/>
              <a:ea typeface="ＭＳ Ｐゴシック" charset="0"/>
              <a:cs typeface="Calibri"/>
            </a:endParaRPr>
          </a:p>
        </p:txBody>
      </p:sp>
      <p:sp>
        <p:nvSpPr>
          <p:cNvPr id="13" name="Text Placeholder 5"/>
          <p:cNvSpPr>
            <a:spLocks noGrp="1"/>
          </p:cNvSpPr>
          <p:nvPr>
            <p:ph type="body" sz="quarter" idx="3"/>
          </p:nvPr>
        </p:nvSpPr>
        <p:spPr>
          <a:xfrm>
            <a:off x="5256132" y="1539081"/>
            <a:ext cx="3430668" cy="639763"/>
          </a:xfrm>
        </p:spPr>
        <p:txBody>
          <a:bodyPr anchor="ctr">
            <a:normAutofit/>
          </a:bodyPr>
          <a:lstStyle/>
          <a:p>
            <a:r>
              <a:rPr lang="en-US" sz="2800" dirty="0">
                <a:solidFill>
                  <a:srgbClr val="0061AF"/>
                </a:solidFill>
                <a:latin typeface="Calibri"/>
                <a:ea typeface="ＭＳ Ｐゴシック" charset="0"/>
                <a:cs typeface="Calibri"/>
              </a:rPr>
              <a:t>Unique to a student</a:t>
            </a:r>
          </a:p>
        </p:txBody>
      </p:sp>
      <p:sp>
        <p:nvSpPr>
          <p:cNvPr id="14" name="Content Placeholder 6"/>
          <p:cNvSpPr>
            <a:spLocks noGrp="1"/>
          </p:cNvSpPr>
          <p:nvPr>
            <p:ph sz="quarter" idx="4"/>
          </p:nvPr>
        </p:nvSpPr>
        <p:spPr>
          <a:xfrm>
            <a:off x="5256132" y="2148681"/>
            <a:ext cx="3430668" cy="3951288"/>
          </a:xfrm>
        </p:spPr>
        <p:txBody>
          <a:bodyPr>
            <a:normAutofit/>
          </a:bodyPr>
          <a:lstStyle/>
          <a:p>
            <a:pPr marL="0" indent="0">
              <a:buNone/>
            </a:pPr>
            <a:r>
              <a:rPr lang="en-US" sz="1800" dirty="0">
                <a:solidFill>
                  <a:srgbClr val="0061AF"/>
                </a:solidFill>
                <a:latin typeface="Calibri"/>
                <a:ea typeface="ＭＳ Ｐゴシック" charset="0"/>
                <a:cs typeface="Calibri"/>
              </a:rPr>
              <a:t>Consider </a:t>
            </a:r>
            <a:r>
              <a:rPr lang="en-US" sz="1800" dirty="0" smtClean="0">
                <a:solidFill>
                  <a:srgbClr val="0061AF"/>
                </a:solidFill>
                <a:latin typeface="Calibri"/>
                <a:ea typeface="ＭＳ Ｐゴシック" charset="0"/>
                <a:cs typeface="Calibri"/>
              </a:rPr>
              <a:t>students’ </a:t>
            </a:r>
            <a:r>
              <a:rPr lang="en-US" sz="1800" dirty="0">
                <a:solidFill>
                  <a:srgbClr val="0061AF"/>
                </a:solidFill>
                <a:latin typeface="Calibri"/>
                <a:ea typeface="ＭＳ Ｐゴシック" charset="0"/>
                <a:cs typeface="Calibri"/>
              </a:rPr>
              <a:t>needs</a:t>
            </a:r>
          </a:p>
          <a:p>
            <a:pPr lvl="1">
              <a:buFont typeface="Arial"/>
              <a:buChar char="•"/>
            </a:pPr>
            <a:r>
              <a:rPr lang="en-US" sz="1800" dirty="0" smtClean="0">
                <a:solidFill>
                  <a:srgbClr val="0061AF"/>
                </a:solidFill>
                <a:latin typeface="Calibri"/>
                <a:ea typeface="ＭＳ Ｐゴシック" charset="0"/>
                <a:cs typeface="Calibri"/>
              </a:rPr>
              <a:t>Physical.</a:t>
            </a:r>
            <a:endParaRPr lang="en-US" sz="1800" dirty="0">
              <a:solidFill>
                <a:srgbClr val="0061AF"/>
              </a:solidFill>
              <a:latin typeface="Calibri"/>
              <a:ea typeface="ＭＳ Ｐゴシック" charset="0"/>
              <a:cs typeface="Calibri"/>
            </a:endParaRPr>
          </a:p>
          <a:p>
            <a:pPr lvl="1">
              <a:buFont typeface="Arial"/>
              <a:buChar char="•"/>
            </a:pPr>
            <a:r>
              <a:rPr lang="en-US" sz="1800" dirty="0" smtClean="0">
                <a:solidFill>
                  <a:srgbClr val="0061AF"/>
                </a:solidFill>
                <a:latin typeface="Calibri"/>
                <a:ea typeface="ＭＳ Ｐゴシック" charset="0"/>
                <a:cs typeface="Calibri"/>
              </a:rPr>
              <a:t>Sensory.</a:t>
            </a:r>
            <a:endParaRPr lang="en-US" sz="1800" dirty="0">
              <a:solidFill>
                <a:srgbClr val="0061AF"/>
              </a:solidFill>
              <a:latin typeface="Calibri"/>
              <a:ea typeface="ＭＳ Ｐゴシック" charset="0"/>
              <a:cs typeface="Calibri"/>
            </a:endParaRPr>
          </a:p>
          <a:p>
            <a:pPr lvl="1">
              <a:buFont typeface="Arial"/>
              <a:buChar char="•"/>
            </a:pPr>
            <a:r>
              <a:rPr lang="en-US" sz="1800" dirty="0" smtClean="0">
                <a:solidFill>
                  <a:srgbClr val="0061AF"/>
                </a:solidFill>
                <a:latin typeface="Calibri"/>
                <a:ea typeface="ＭＳ Ｐゴシック" charset="0"/>
                <a:cs typeface="Calibri"/>
              </a:rPr>
              <a:t>Cognitive.</a:t>
            </a:r>
            <a:endParaRPr lang="en-US" sz="1800" dirty="0">
              <a:solidFill>
                <a:srgbClr val="0061AF"/>
              </a:solidFill>
              <a:latin typeface="Calibri"/>
              <a:ea typeface="ＭＳ Ｐゴシック" charset="0"/>
              <a:cs typeface="Calibri"/>
            </a:endParaRPr>
          </a:p>
          <a:p>
            <a:pPr lvl="1">
              <a:buFont typeface="Arial"/>
              <a:buChar char="•"/>
            </a:pPr>
            <a:r>
              <a:rPr lang="en-US" sz="1800" dirty="0" smtClean="0">
                <a:solidFill>
                  <a:srgbClr val="0061AF"/>
                </a:solidFill>
                <a:latin typeface="Calibri"/>
                <a:ea typeface="ＭＳ Ｐゴシック" charset="0"/>
                <a:cs typeface="Calibri"/>
              </a:rPr>
              <a:t>Communication.</a:t>
            </a:r>
            <a:endParaRPr lang="en-US" sz="1800" dirty="0">
              <a:solidFill>
                <a:srgbClr val="0061AF"/>
              </a:solidFill>
              <a:latin typeface="Calibri"/>
              <a:ea typeface="ＭＳ Ｐゴシック" charset="0"/>
              <a:cs typeface="Calibri"/>
            </a:endParaRPr>
          </a:p>
          <a:p>
            <a:pPr lvl="1">
              <a:buFont typeface="Arial"/>
              <a:buChar char="•"/>
            </a:pPr>
            <a:r>
              <a:rPr lang="en-US" sz="1800" dirty="0" smtClean="0">
                <a:solidFill>
                  <a:srgbClr val="0061AF"/>
                </a:solidFill>
                <a:latin typeface="Calibri"/>
                <a:ea typeface="ＭＳ Ｐゴシック" charset="0"/>
                <a:cs typeface="Calibri"/>
              </a:rPr>
              <a:t>Attention.</a:t>
            </a:r>
            <a:endParaRPr lang="en-US" sz="1800" dirty="0">
              <a:solidFill>
                <a:srgbClr val="0061AF"/>
              </a:solidFill>
              <a:latin typeface="Calibri"/>
              <a:ea typeface="ＭＳ Ｐゴシック" charset="0"/>
              <a:cs typeface="Calibri"/>
            </a:endParaRPr>
          </a:p>
        </p:txBody>
      </p:sp>
    </p:spTree>
    <p:extLst>
      <p:ext uri="{BB962C8B-B14F-4D97-AF65-F5344CB8AC3E}">
        <p14:creationId xmlns:p14="http://schemas.microsoft.com/office/powerpoint/2010/main" val="1992187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lstStyle/>
          <a:p>
            <a:r>
              <a:rPr lang="en-US" b="1" dirty="0" smtClean="0">
                <a:solidFill>
                  <a:srgbClr val="0061AF"/>
                </a:solidFill>
                <a:latin typeface="Calibri"/>
                <a:cs typeface="Calibri"/>
              </a:rPr>
              <a:t>Instructional Adaptations</a:t>
            </a:r>
            <a:endParaRPr lang="en-US" b="1" dirty="0">
              <a:solidFill>
                <a:srgbClr val="0061AF"/>
              </a:solidFill>
              <a:latin typeface="Calibri"/>
              <a:cs typeface="Calibri"/>
            </a:endParaRPr>
          </a:p>
        </p:txBody>
      </p:sp>
      <p:pic>
        <p:nvPicPr>
          <p:cNvPr id="6" name="Picture 5"/>
          <p:cNvPicPr>
            <a:picLocks noChangeAspect="1"/>
          </p:cNvPicPr>
          <p:nvPr/>
        </p:nvPicPr>
        <p:blipFill>
          <a:blip r:embed="rId3"/>
          <a:stretch>
            <a:fillRect/>
          </a:stretch>
        </p:blipFill>
        <p:spPr>
          <a:xfrm>
            <a:off x="3587434" y="1871449"/>
            <a:ext cx="5556566" cy="4211877"/>
          </a:xfrm>
          <a:prstGeom prst="rect">
            <a:avLst/>
          </a:prstGeom>
        </p:spPr>
      </p:pic>
      <p:sp>
        <p:nvSpPr>
          <p:cNvPr id="7" name="Content Placeholder 2"/>
          <p:cNvSpPr>
            <a:spLocks noGrp="1"/>
          </p:cNvSpPr>
          <p:nvPr>
            <p:ph sz="half" idx="1"/>
          </p:nvPr>
        </p:nvSpPr>
        <p:spPr>
          <a:xfrm>
            <a:off x="1600199" y="1417638"/>
            <a:ext cx="3602927" cy="4904393"/>
          </a:xfrm>
        </p:spPr>
        <p:txBody>
          <a:bodyPr>
            <a:normAutofit/>
          </a:bodyPr>
          <a:lstStyle/>
          <a:p>
            <a:pPr marL="0" indent="0">
              <a:buNone/>
            </a:pPr>
            <a:r>
              <a:rPr lang="en-US" dirty="0" smtClean="0">
                <a:solidFill>
                  <a:srgbClr val="0061AF"/>
                </a:solidFill>
                <a:latin typeface="Calibri"/>
                <a:cs typeface="Calibri"/>
              </a:rPr>
              <a:t>Providing general adaptations decreases the need for special adaptations (e.g., Tier 2 vs. Tier 3)</a:t>
            </a:r>
            <a:endParaRPr lang="en-US" dirty="0">
              <a:solidFill>
                <a:srgbClr val="0061AF"/>
              </a:solidFill>
              <a:latin typeface="Calibri"/>
              <a:cs typeface="Calibri"/>
            </a:endParaRPr>
          </a:p>
        </p:txBody>
      </p:sp>
    </p:spTree>
    <p:extLst>
      <p:ext uri="{BB962C8B-B14F-4D97-AF65-F5344CB8AC3E}">
        <p14:creationId xmlns:p14="http://schemas.microsoft.com/office/powerpoint/2010/main" val="388591312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166" y="274638"/>
            <a:ext cx="6997634" cy="1143000"/>
          </a:xfrm>
        </p:spPr>
        <p:txBody>
          <a:bodyPr/>
          <a:lstStyle/>
          <a:p>
            <a:r>
              <a:rPr lang="en-US" b="1" dirty="0" smtClean="0">
                <a:solidFill>
                  <a:srgbClr val="0061AF"/>
                </a:solidFill>
                <a:latin typeface="Calibri"/>
                <a:cs typeface="Calibri"/>
              </a:rPr>
              <a:t>Ecological Adaptations</a:t>
            </a:r>
            <a:endParaRPr lang="en-US" b="1" dirty="0">
              <a:solidFill>
                <a:srgbClr val="0061AF"/>
              </a:solidFill>
              <a:latin typeface="Calibri"/>
              <a:cs typeface="Calibri"/>
            </a:endParaRPr>
          </a:p>
        </p:txBody>
      </p:sp>
      <p:pic>
        <p:nvPicPr>
          <p:cNvPr id="7" name="Content Placeholder 6"/>
          <p:cNvPicPr>
            <a:picLocks noGrp="1" noChangeAspect="1"/>
          </p:cNvPicPr>
          <p:nvPr>
            <p:ph idx="1"/>
          </p:nvPr>
        </p:nvPicPr>
        <p:blipFill>
          <a:blip r:embed="rId3"/>
          <a:srcRect t="8643" b="8643"/>
          <a:stretch>
            <a:fillRect/>
          </a:stretch>
        </p:blipFill>
        <p:spPr>
          <a:xfrm>
            <a:off x="3602799" y="2174875"/>
            <a:ext cx="2434549" cy="1338908"/>
          </a:xfrm>
        </p:spPr>
      </p:pic>
      <p:pic>
        <p:nvPicPr>
          <p:cNvPr id="8" name="Content Placeholder 7"/>
          <p:cNvPicPr>
            <a:picLocks noGrp="1" noChangeAspect="1"/>
          </p:cNvPicPr>
          <p:nvPr>
            <p:ph sz="quarter" idx="4294967295"/>
          </p:nvPr>
        </p:nvPicPr>
        <p:blipFill>
          <a:blip r:embed="rId4"/>
          <a:srcRect t="1119" b="1119"/>
          <a:stretch>
            <a:fillRect/>
          </a:stretch>
        </p:blipFill>
        <p:spPr>
          <a:xfrm>
            <a:off x="1077128" y="1694044"/>
            <a:ext cx="2351935" cy="2300321"/>
          </a:xfrm>
        </p:spPr>
      </p:pic>
      <p:pic>
        <p:nvPicPr>
          <p:cNvPr id="10" name="Picture 9"/>
          <p:cNvPicPr>
            <a:picLocks noChangeAspect="1"/>
          </p:cNvPicPr>
          <p:nvPr/>
        </p:nvPicPr>
        <p:blipFill>
          <a:blip r:embed="rId5"/>
          <a:stretch>
            <a:fillRect/>
          </a:stretch>
        </p:blipFill>
        <p:spPr>
          <a:xfrm>
            <a:off x="917582" y="4119114"/>
            <a:ext cx="3275922" cy="2182583"/>
          </a:xfrm>
          <a:prstGeom prst="rect">
            <a:avLst/>
          </a:prstGeom>
        </p:spPr>
      </p:pic>
      <p:pic>
        <p:nvPicPr>
          <p:cNvPr id="11" name="Picture 10"/>
          <p:cNvPicPr>
            <a:picLocks noChangeAspect="1"/>
          </p:cNvPicPr>
          <p:nvPr/>
        </p:nvPicPr>
        <p:blipFill>
          <a:blip r:embed="rId6"/>
          <a:stretch>
            <a:fillRect/>
          </a:stretch>
        </p:blipFill>
        <p:spPr>
          <a:xfrm>
            <a:off x="4434191" y="4616345"/>
            <a:ext cx="2764444" cy="2065786"/>
          </a:xfrm>
          <a:prstGeom prst="rect">
            <a:avLst/>
          </a:prstGeom>
        </p:spPr>
      </p:pic>
      <p:pic>
        <p:nvPicPr>
          <p:cNvPr id="12" name="Picture 11" descr="Token Economy Example 2">
            <a:hlinkClick r:id="rId7" tooltip="&quot;Token Economy Example 2 (lg)&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7402830" y="4119114"/>
            <a:ext cx="1741170" cy="1346200"/>
          </a:xfrm>
          <a:prstGeom prst="rect">
            <a:avLst/>
          </a:prstGeom>
          <a:noFill/>
          <a:ln>
            <a:noFill/>
          </a:ln>
        </p:spPr>
      </p:pic>
      <p:pic>
        <p:nvPicPr>
          <p:cNvPr id="3" name="Picture 2"/>
          <p:cNvPicPr>
            <a:picLocks noChangeAspect="1"/>
          </p:cNvPicPr>
          <p:nvPr/>
        </p:nvPicPr>
        <p:blipFill>
          <a:blip r:embed="rId9"/>
          <a:stretch>
            <a:fillRect/>
          </a:stretch>
        </p:blipFill>
        <p:spPr>
          <a:xfrm>
            <a:off x="6177169" y="1857408"/>
            <a:ext cx="2806745" cy="1861808"/>
          </a:xfrm>
          <a:prstGeom prst="rect">
            <a:avLst/>
          </a:prstGeom>
        </p:spPr>
      </p:pic>
    </p:spTree>
    <p:extLst>
      <p:ext uri="{BB962C8B-B14F-4D97-AF65-F5344CB8AC3E}">
        <p14:creationId xmlns:p14="http://schemas.microsoft.com/office/powerpoint/2010/main" val="3538420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1693278" y="274638"/>
            <a:ext cx="6993521" cy="1143000"/>
          </a:xfrm>
        </p:spPr>
        <p:txBody>
          <a:bodyPr/>
          <a:lstStyle/>
          <a:p>
            <a:r>
              <a:rPr lang="en-US" b="1" dirty="0">
                <a:solidFill>
                  <a:srgbClr val="0061AF"/>
                </a:solidFill>
                <a:latin typeface="Calibri"/>
                <a:ea typeface="ＭＳ Ｐゴシック" charset="0"/>
                <a:cs typeface="Calibri"/>
              </a:rPr>
              <a:t>In-Advance Adaptations</a:t>
            </a:r>
          </a:p>
        </p:txBody>
      </p:sp>
      <p:sp>
        <p:nvSpPr>
          <p:cNvPr id="51202" name="Content Placeholder 2"/>
          <p:cNvSpPr>
            <a:spLocks noGrp="1"/>
          </p:cNvSpPr>
          <p:nvPr>
            <p:ph idx="1"/>
          </p:nvPr>
        </p:nvSpPr>
        <p:spPr>
          <a:xfrm>
            <a:off x="1693278" y="1600200"/>
            <a:ext cx="6993521" cy="4525963"/>
          </a:xfrm>
        </p:spPr>
        <p:txBody>
          <a:bodyPr>
            <a:normAutofit fontScale="92500" lnSpcReduction="10000"/>
          </a:bodyPr>
          <a:lstStyle/>
          <a:p>
            <a:pPr marL="0" indent="0">
              <a:lnSpc>
                <a:spcPct val="110000"/>
              </a:lnSpc>
              <a:buNone/>
            </a:pPr>
            <a:r>
              <a:rPr lang="en-US" dirty="0">
                <a:solidFill>
                  <a:srgbClr val="0061AF"/>
                </a:solidFill>
                <a:latin typeface="Calibri"/>
                <a:ea typeface="ＭＳ Ｐゴシック" charset="0"/>
                <a:cs typeface="Calibri"/>
              </a:rPr>
              <a:t>Predict what teachers and classes are doing ahead of time:</a:t>
            </a:r>
          </a:p>
          <a:p>
            <a:pPr lvl="1">
              <a:lnSpc>
                <a:spcPct val="110000"/>
              </a:lnSpc>
              <a:buFont typeface="Arial"/>
              <a:buChar char="•"/>
            </a:pPr>
            <a:r>
              <a:rPr lang="en-US" dirty="0">
                <a:solidFill>
                  <a:srgbClr val="0061AF"/>
                </a:solidFill>
                <a:latin typeface="Calibri"/>
                <a:ea typeface="ＭＳ Ｐゴシック" charset="0"/>
                <a:cs typeface="Calibri"/>
              </a:rPr>
              <a:t>What text books?</a:t>
            </a:r>
          </a:p>
          <a:p>
            <a:pPr lvl="1">
              <a:lnSpc>
                <a:spcPct val="110000"/>
              </a:lnSpc>
              <a:buFont typeface="Arial"/>
              <a:buChar char="•"/>
            </a:pPr>
            <a:r>
              <a:rPr lang="en-US" dirty="0">
                <a:solidFill>
                  <a:srgbClr val="0061AF"/>
                </a:solidFill>
                <a:latin typeface="Calibri"/>
                <a:ea typeface="ＭＳ Ｐゴシック" charset="0"/>
                <a:cs typeface="Calibri"/>
              </a:rPr>
              <a:t>What curricular materials?</a:t>
            </a:r>
          </a:p>
          <a:p>
            <a:pPr lvl="1">
              <a:lnSpc>
                <a:spcPct val="110000"/>
              </a:lnSpc>
              <a:buFont typeface="Arial"/>
              <a:buChar char="•"/>
            </a:pPr>
            <a:r>
              <a:rPr lang="en-US" dirty="0">
                <a:solidFill>
                  <a:srgbClr val="0061AF"/>
                </a:solidFill>
                <a:latin typeface="Calibri"/>
                <a:ea typeface="ＭＳ Ｐゴシック" charset="0"/>
                <a:cs typeface="Calibri"/>
              </a:rPr>
              <a:t>What novels?</a:t>
            </a:r>
          </a:p>
          <a:p>
            <a:pPr lvl="1">
              <a:lnSpc>
                <a:spcPct val="110000"/>
              </a:lnSpc>
              <a:buFont typeface="Arial"/>
              <a:buChar char="•"/>
            </a:pPr>
            <a:r>
              <a:rPr lang="en-US" dirty="0">
                <a:solidFill>
                  <a:srgbClr val="0061AF"/>
                </a:solidFill>
                <a:latin typeface="Calibri"/>
                <a:ea typeface="ＭＳ Ｐゴシック" charset="0"/>
                <a:cs typeface="Calibri"/>
              </a:rPr>
              <a:t>What exams?</a:t>
            </a:r>
          </a:p>
          <a:p>
            <a:pPr lvl="1">
              <a:lnSpc>
                <a:spcPct val="110000"/>
              </a:lnSpc>
              <a:buFont typeface="Arial"/>
              <a:buChar char="•"/>
            </a:pPr>
            <a:r>
              <a:rPr lang="en-US" dirty="0">
                <a:solidFill>
                  <a:srgbClr val="0061AF"/>
                </a:solidFill>
                <a:latin typeface="Calibri"/>
                <a:ea typeface="ＭＳ Ｐゴシック" charset="0"/>
                <a:cs typeface="Calibri"/>
              </a:rPr>
              <a:t>What field trips?</a:t>
            </a:r>
          </a:p>
          <a:p>
            <a:pPr lvl="1">
              <a:lnSpc>
                <a:spcPct val="110000"/>
              </a:lnSpc>
              <a:buFont typeface="Arial"/>
              <a:buChar char="•"/>
            </a:pPr>
            <a:r>
              <a:rPr lang="en-US" dirty="0">
                <a:solidFill>
                  <a:srgbClr val="0061AF"/>
                </a:solidFill>
                <a:latin typeface="Calibri"/>
                <a:ea typeface="ＭＳ Ｐゴシック" charset="0"/>
                <a:cs typeface="Calibri"/>
              </a:rPr>
              <a:t>Where will instruction occur?</a:t>
            </a:r>
          </a:p>
          <a:p>
            <a:pPr lvl="1">
              <a:lnSpc>
                <a:spcPct val="110000"/>
              </a:lnSpc>
              <a:buFont typeface="Arial"/>
              <a:buChar char="•"/>
            </a:pPr>
            <a:r>
              <a:rPr lang="en-US" dirty="0">
                <a:solidFill>
                  <a:srgbClr val="0061AF"/>
                </a:solidFill>
                <a:latin typeface="Calibri"/>
                <a:ea typeface="ＭＳ Ｐゴシック" charset="0"/>
                <a:cs typeface="Calibri"/>
              </a:rPr>
              <a:t>Who will be present?</a:t>
            </a:r>
          </a:p>
        </p:txBody>
      </p:sp>
    </p:spTree>
    <p:extLst>
      <p:ext uri="{BB962C8B-B14F-4D97-AF65-F5344CB8AC3E}">
        <p14:creationId xmlns:p14="http://schemas.microsoft.com/office/powerpoint/2010/main" val="131737096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680558" y="274638"/>
            <a:ext cx="7006242" cy="1143000"/>
          </a:xfrm>
        </p:spPr>
        <p:txBody>
          <a:bodyPr>
            <a:normAutofit fontScale="90000"/>
          </a:bodyPr>
          <a:lstStyle/>
          <a:p>
            <a:r>
              <a:rPr lang="en-US" b="1" dirty="0">
                <a:solidFill>
                  <a:srgbClr val="0061AF"/>
                </a:solidFill>
                <a:latin typeface="Calibri"/>
                <a:ea typeface="ＭＳ Ｐゴシック" charset="0"/>
                <a:cs typeface="Calibri"/>
              </a:rPr>
              <a:t>How </a:t>
            </a:r>
            <a:r>
              <a:rPr lang="en-US" b="1" dirty="0" smtClean="0">
                <a:solidFill>
                  <a:srgbClr val="0061AF"/>
                </a:solidFill>
                <a:latin typeface="Calibri"/>
                <a:ea typeface="ＭＳ Ｐゴシック" charset="0"/>
                <a:cs typeface="Calibri"/>
              </a:rPr>
              <a:t>Do </a:t>
            </a:r>
            <a:r>
              <a:rPr lang="en-US" b="1" dirty="0">
                <a:solidFill>
                  <a:srgbClr val="0061AF"/>
                </a:solidFill>
                <a:latin typeface="Calibri"/>
                <a:ea typeface="ＭＳ Ｐゴシック" charset="0"/>
                <a:cs typeface="Calibri"/>
              </a:rPr>
              <a:t>W</a:t>
            </a:r>
            <a:r>
              <a:rPr lang="en-US" b="1" dirty="0" smtClean="0">
                <a:solidFill>
                  <a:srgbClr val="0061AF"/>
                </a:solidFill>
                <a:latin typeface="Calibri"/>
                <a:ea typeface="ＭＳ Ｐゴシック" charset="0"/>
                <a:cs typeface="Calibri"/>
              </a:rPr>
              <a:t>e </a:t>
            </a:r>
            <a:r>
              <a:rPr lang="en-US" b="1" dirty="0">
                <a:solidFill>
                  <a:srgbClr val="0061AF"/>
                </a:solidFill>
                <a:latin typeface="Calibri"/>
                <a:ea typeface="ＭＳ Ｐゴシック" charset="0"/>
                <a:cs typeface="Calibri"/>
              </a:rPr>
              <a:t>M</a:t>
            </a:r>
            <a:r>
              <a:rPr lang="en-US" b="1" dirty="0" smtClean="0">
                <a:solidFill>
                  <a:srgbClr val="0061AF"/>
                </a:solidFill>
                <a:latin typeface="Calibri"/>
                <a:ea typeface="ＭＳ Ｐゴシック" charset="0"/>
                <a:cs typeface="Calibri"/>
              </a:rPr>
              <a:t>ake </a:t>
            </a:r>
            <a:r>
              <a:rPr lang="en-US" b="1" dirty="0">
                <a:solidFill>
                  <a:srgbClr val="0061AF"/>
                </a:solidFill>
                <a:latin typeface="Calibri"/>
                <a:ea typeface="ＭＳ Ｐゴシック" charset="0"/>
                <a:cs typeface="Calibri"/>
              </a:rPr>
              <a:t>T</a:t>
            </a:r>
            <a:r>
              <a:rPr lang="en-US" b="1" dirty="0" smtClean="0">
                <a:solidFill>
                  <a:srgbClr val="0061AF"/>
                </a:solidFill>
                <a:latin typeface="Calibri"/>
                <a:ea typeface="ＭＳ Ｐゴシック" charset="0"/>
                <a:cs typeface="Calibri"/>
              </a:rPr>
              <a:t>hese </a:t>
            </a:r>
            <a:r>
              <a:rPr lang="en-US" b="1" dirty="0">
                <a:solidFill>
                  <a:srgbClr val="0061AF"/>
                </a:solidFill>
                <a:latin typeface="Calibri"/>
                <a:ea typeface="ＭＳ Ｐゴシック" charset="0"/>
                <a:cs typeface="Calibri"/>
              </a:rPr>
              <a:t>P</a:t>
            </a:r>
            <a:r>
              <a:rPr lang="en-US" b="1" dirty="0" smtClean="0">
                <a:solidFill>
                  <a:srgbClr val="0061AF"/>
                </a:solidFill>
                <a:latin typeface="Calibri"/>
                <a:ea typeface="ＭＳ Ｐゴシック" charset="0"/>
                <a:cs typeface="Calibri"/>
              </a:rPr>
              <a:t>redictions</a:t>
            </a:r>
            <a:r>
              <a:rPr lang="en-US" b="1" dirty="0">
                <a:solidFill>
                  <a:srgbClr val="0061AF"/>
                </a:solidFill>
                <a:latin typeface="Calibri"/>
                <a:ea typeface="ＭＳ Ｐゴシック" charset="0"/>
                <a:cs typeface="Calibri"/>
              </a:rPr>
              <a:t>?</a:t>
            </a:r>
          </a:p>
        </p:txBody>
      </p:sp>
      <p:sp>
        <p:nvSpPr>
          <p:cNvPr id="11" name="Content Placeholder 2"/>
          <p:cNvSpPr>
            <a:spLocks noGrp="1"/>
          </p:cNvSpPr>
          <p:nvPr>
            <p:ph idx="1"/>
          </p:nvPr>
        </p:nvSpPr>
        <p:spPr>
          <a:xfrm>
            <a:off x="1680558" y="1966745"/>
            <a:ext cx="7006242" cy="4179905"/>
          </a:xfrm>
        </p:spPr>
        <p:txBody>
          <a:bodyPr/>
          <a:lstStyle/>
          <a:p>
            <a:r>
              <a:rPr lang="en-US" dirty="0">
                <a:solidFill>
                  <a:srgbClr val="0061AF"/>
                </a:solidFill>
                <a:latin typeface="Calibri"/>
                <a:ea typeface="ＭＳ Ｐゴシック" charset="0"/>
                <a:cs typeface="Calibri"/>
              </a:rPr>
              <a:t>Curricular </a:t>
            </a:r>
            <a:r>
              <a:rPr lang="en-US" dirty="0" smtClean="0">
                <a:solidFill>
                  <a:srgbClr val="0061AF"/>
                </a:solidFill>
                <a:latin typeface="Calibri"/>
                <a:ea typeface="ＭＳ Ｐゴシック" charset="0"/>
                <a:cs typeface="Calibri"/>
              </a:rPr>
              <a:t>maps. </a:t>
            </a:r>
            <a:endParaRPr lang="en-US" dirty="0">
              <a:solidFill>
                <a:srgbClr val="0061AF"/>
              </a:solidFill>
              <a:latin typeface="Calibri"/>
              <a:ea typeface="ＭＳ Ｐゴシック" charset="0"/>
              <a:cs typeface="Calibri"/>
            </a:endParaRPr>
          </a:p>
          <a:p>
            <a:r>
              <a:rPr lang="en-US" dirty="0" smtClean="0">
                <a:solidFill>
                  <a:srgbClr val="0061AF"/>
                </a:solidFill>
                <a:latin typeface="Calibri"/>
                <a:ea typeface="ＭＳ Ｐゴシック" charset="0"/>
                <a:cs typeface="Calibri"/>
              </a:rPr>
              <a:t>Ask </a:t>
            </a:r>
            <a:r>
              <a:rPr lang="en-US" dirty="0">
                <a:solidFill>
                  <a:srgbClr val="0061AF"/>
                </a:solidFill>
                <a:latin typeface="Calibri"/>
                <a:ea typeface="ＭＳ Ｐゴシック" charset="0"/>
                <a:cs typeface="Calibri"/>
              </a:rPr>
              <a:t>the </a:t>
            </a:r>
            <a:r>
              <a:rPr lang="en-US" dirty="0" smtClean="0">
                <a:solidFill>
                  <a:srgbClr val="0061AF"/>
                </a:solidFill>
                <a:latin typeface="Calibri"/>
                <a:ea typeface="ＭＳ Ｐゴシック" charset="0"/>
                <a:cs typeface="Calibri"/>
              </a:rPr>
              <a:t>teacher. </a:t>
            </a:r>
            <a:endParaRPr lang="en-US" dirty="0">
              <a:solidFill>
                <a:srgbClr val="0061AF"/>
              </a:solidFill>
              <a:latin typeface="Calibri"/>
              <a:ea typeface="ＭＳ Ｐゴシック" charset="0"/>
              <a:cs typeface="Calibri"/>
            </a:endParaRPr>
          </a:p>
          <a:p>
            <a:r>
              <a:rPr lang="en-US" dirty="0">
                <a:solidFill>
                  <a:srgbClr val="0061AF"/>
                </a:solidFill>
                <a:latin typeface="Calibri"/>
                <a:ea typeface="ＭＳ Ｐゴシック" charset="0"/>
                <a:cs typeface="Calibri"/>
              </a:rPr>
              <a:t>Get teacher editions of all text books, novels, curricular materials </a:t>
            </a:r>
            <a:r>
              <a:rPr lang="en-US" dirty="0" smtClean="0">
                <a:solidFill>
                  <a:srgbClr val="0061AF"/>
                </a:solidFill>
                <a:latin typeface="Calibri"/>
                <a:ea typeface="ＭＳ Ｐゴシック" charset="0"/>
                <a:cs typeface="Calibri"/>
              </a:rPr>
              <a:t>(e.g., school </a:t>
            </a:r>
            <a:r>
              <a:rPr lang="en-US" dirty="0">
                <a:solidFill>
                  <a:srgbClr val="0061AF"/>
                </a:solidFill>
                <a:latin typeface="Calibri"/>
                <a:ea typeface="ＭＳ Ｐゴシック" charset="0"/>
                <a:cs typeface="Calibri"/>
              </a:rPr>
              <a:t>library, principal, grade level team</a:t>
            </a:r>
            <a:r>
              <a:rPr lang="en-US" dirty="0" smtClean="0">
                <a:solidFill>
                  <a:srgbClr val="0061AF"/>
                </a:solidFill>
                <a:latin typeface="Calibri"/>
                <a:ea typeface="ＭＳ Ｐゴシック" charset="0"/>
                <a:cs typeface="Calibri"/>
              </a:rPr>
              <a:t>).</a:t>
            </a:r>
            <a:endParaRPr lang="en-US" dirty="0">
              <a:solidFill>
                <a:srgbClr val="0061AF"/>
              </a:solidFill>
              <a:latin typeface="Calibri"/>
              <a:ea typeface="ＭＳ Ｐゴシック" charset="0"/>
              <a:cs typeface="Calibri"/>
            </a:endParaRPr>
          </a:p>
        </p:txBody>
      </p:sp>
    </p:spTree>
    <p:extLst>
      <p:ext uri="{BB962C8B-B14F-4D97-AF65-F5344CB8AC3E}">
        <p14:creationId xmlns:p14="http://schemas.microsoft.com/office/powerpoint/2010/main" val="173684457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8" name="Picture 4" descr="magazines"/>
          <p:cNvPicPr>
            <a:picLocks noChangeAspect="1" noChangeArrowheads="1"/>
          </p:cNvPicPr>
          <p:nvPr/>
        </p:nvPicPr>
        <p:blipFill>
          <a:blip r:embed="rId3" cstate="print"/>
          <a:srcRect/>
          <a:stretch>
            <a:fillRect/>
          </a:stretch>
        </p:blipFill>
        <p:spPr bwMode="auto">
          <a:xfrm>
            <a:off x="7149572" y="4171950"/>
            <a:ext cx="1889125" cy="1905000"/>
          </a:xfrm>
          <a:prstGeom prst="rect">
            <a:avLst/>
          </a:prstGeom>
          <a:noFill/>
          <a:ln w="9525">
            <a:noFill/>
            <a:miter lim="800000"/>
            <a:headEnd/>
            <a:tailEnd/>
          </a:ln>
        </p:spPr>
      </p:pic>
      <p:pic>
        <p:nvPicPr>
          <p:cNvPr id="190469" name="Picture 5" descr="graphicorganizer"/>
          <p:cNvPicPr>
            <a:picLocks noChangeAspect="1" noChangeArrowheads="1"/>
          </p:cNvPicPr>
          <p:nvPr/>
        </p:nvPicPr>
        <p:blipFill>
          <a:blip r:embed="rId4" cstate="print"/>
          <a:srcRect/>
          <a:stretch>
            <a:fillRect/>
          </a:stretch>
        </p:blipFill>
        <p:spPr bwMode="auto">
          <a:xfrm>
            <a:off x="6090726" y="1516465"/>
            <a:ext cx="2824674" cy="2486753"/>
          </a:xfrm>
          <a:prstGeom prst="rect">
            <a:avLst/>
          </a:prstGeom>
          <a:noFill/>
          <a:ln w="9525">
            <a:noFill/>
            <a:miter lim="800000"/>
            <a:headEnd/>
            <a:tailEnd/>
          </a:ln>
        </p:spPr>
      </p:pic>
      <p:pic>
        <p:nvPicPr>
          <p:cNvPr id="190470" name="Picture 6" descr="burger_organizer"/>
          <p:cNvPicPr>
            <a:picLocks noChangeAspect="1" noChangeArrowheads="1"/>
          </p:cNvPicPr>
          <p:nvPr/>
        </p:nvPicPr>
        <p:blipFill>
          <a:blip r:embed="rId5" cstate="print"/>
          <a:srcRect/>
          <a:stretch>
            <a:fillRect/>
          </a:stretch>
        </p:blipFill>
        <p:spPr bwMode="auto">
          <a:xfrm>
            <a:off x="4798172" y="4719059"/>
            <a:ext cx="2351400" cy="1706485"/>
          </a:xfrm>
          <a:prstGeom prst="rect">
            <a:avLst/>
          </a:prstGeom>
          <a:noFill/>
          <a:ln w="9525">
            <a:noFill/>
            <a:miter lim="800000"/>
            <a:headEnd/>
            <a:tailEnd/>
          </a:ln>
        </p:spPr>
      </p:pic>
      <p:pic>
        <p:nvPicPr>
          <p:cNvPr id="190471" name="Picture 7" descr="ist2_171835_note_tabs"/>
          <p:cNvPicPr>
            <a:picLocks noChangeAspect="1" noChangeArrowheads="1"/>
          </p:cNvPicPr>
          <p:nvPr/>
        </p:nvPicPr>
        <p:blipFill>
          <a:blip r:embed="rId6" cstate="print"/>
          <a:srcRect/>
          <a:stretch>
            <a:fillRect/>
          </a:stretch>
        </p:blipFill>
        <p:spPr bwMode="auto">
          <a:xfrm>
            <a:off x="4489639" y="2362200"/>
            <a:ext cx="1600200" cy="1154113"/>
          </a:xfrm>
          <a:prstGeom prst="rect">
            <a:avLst/>
          </a:prstGeom>
          <a:noFill/>
          <a:ln w="9525">
            <a:noFill/>
            <a:miter lim="800000"/>
            <a:headEnd/>
            <a:tailEnd/>
          </a:ln>
        </p:spPr>
      </p:pic>
      <p:pic>
        <p:nvPicPr>
          <p:cNvPr id="190472" name="Picture 8" descr="II-119"/>
          <p:cNvPicPr>
            <a:picLocks noChangeAspect="1" noChangeArrowheads="1"/>
          </p:cNvPicPr>
          <p:nvPr/>
        </p:nvPicPr>
        <p:blipFill>
          <a:blip r:embed="rId7" cstate="print"/>
          <a:srcRect/>
          <a:stretch>
            <a:fillRect/>
          </a:stretch>
        </p:blipFill>
        <p:spPr bwMode="auto">
          <a:xfrm>
            <a:off x="1559169" y="4381084"/>
            <a:ext cx="514003" cy="675949"/>
          </a:xfrm>
          <a:prstGeom prst="rect">
            <a:avLst/>
          </a:prstGeom>
          <a:noFill/>
          <a:ln w="9525">
            <a:noFill/>
            <a:miter lim="800000"/>
            <a:headEnd/>
            <a:tailEnd/>
          </a:ln>
        </p:spPr>
      </p:pic>
      <p:pic>
        <p:nvPicPr>
          <p:cNvPr id="190473" name="Picture 9" descr="Jumbo Paper Clips"/>
          <p:cNvPicPr>
            <a:picLocks noChangeAspect="1" noChangeArrowheads="1"/>
          </p:cNvPicPr>
          <p:nvPr/>
        </p:nvPicPr>
        <p:blipFill>
          <a:blip r:embed="rId8" cstate="print"/>
          <a:srcRect/>
          <a:stretch>
            <a:fillRect/>
          </a:stretch>
        </p:blipFill>
        <p:spPr bwMode="auto">
          <a:xfrm>
            <a:off x="5017293" y="1516465"/>
            <a:ext cx="785813" cy="785813"/>
          </a:xfrm>
          <a:prstGeom prst="rect">
            <a:avLst/>
          </a:prstGeom>
          <a:noFill/>
          <a:ln w="9525">
            <a:noFill/>
            <a:miter lim="800000"/>
            <a:headEnd/>
            <a:tailEnd/>
          </a:ln>
        </p:spPr>
      </p:pic>
      <p:pic>
        <p:nvPicPr>
          <p:cNvPr id="190474" name="Picture 10" descr="1684,1102700624,36"/>
          <p:cNvPicPr>
            <a:picLocks noChangeAspect="1" noChangeArrowheads="1"/>
          </p:cNvPicPr>
          <p:nvPr/>
        </p:nvPicPr>
        <p:blipFill>
          <a:blip r:embed="rId9" cstate="print"/>
          <a:srcRect/>
          <a:stretch>
            <a:fillRect/>
          </a:stretch>
        </p:blipFill>
        <p:spPr bwMode="auto">
          <a:xfrm>
            <a:off x="4630425" y="3555869"/>
            <a:ext cx="1371600" cy="1009650"/>
          </a:xfrm>
          <a:prstGeom prst="rect">
            <a:avLst/>
          </a:prstGeom>
          <a:noFill/>
          <a:ln w="9525">
            <a:noFill/>
            <a:miter lim="800000"/>
            <a:headEnd/>
            <a:tailEnd/>
          </a:ln>
        </p:spPr>
      </p:pic>
      <p:pic>
        <p:nvPicPr>
          <p:cNvPr id="190475" name="Picture 11" descr="IndexCardsColored"/>
          <p:cNvPicPr>
            <a:picLocks noChangeAspect="1" noChangeArrowheads="1"/>
          </p:cNvPicPr>
          <p:nvPr/>
        </p:nvPicPr>
        <p:blipFill>
          <a:blip r:embed="rId10" cstate="print"/>
          <a:srcRect/>
          <a:stretch>
            <a:fillRect/>
          </a:stretch>
        </p:blipFill>
        <p:spPr bwMode="auto">
          <a:xfrm>
            <a:off x="3044722" y="4087618"/>
            <a:ext cx="1322490" cy="1153850"/>
          </a:xfrm>
          <a:prstGeom prst="rect">
            <a:avLst/>
          </a:prstGeom>
          <a:noFill/>
          <a:ln w="9525">
            <a:noFill/>
            <a:miter lim="800000"/>
            <a:headEnd/>
            <a:tailEnd/>
          </a:ln>
        </p:spPr>
      </p:pic>
      <p:pic>
        <p:nvPicPr>
          <p:cNvPr id="190476" name="Picture 13" descr="highlighter-yellow">
            <a:hlinkClick r:id="rId11"/>
          </p:cNvPr>
          <p:cNvPicPr>
            <a:picLocks noChangeAspect="1" noChangeArrowheads="1"/>
          </p:cNvPicPr>
          <p:nvPr/>
        </p:nvPicPr>
        <p:blipFill>
          <a:blip r:embed="rId12" cstate="print"/>
          <a:srcRect/>
          <a:stretch>
            <a:fillRect/>
          </a:stretch>
        </p:blipFill>
        <p:spPr bwMode="auto">
          <a:xfrm>
            <a:off x="3514725" y="5457825"/>
            <a:ext cx="1238250" cy="1238250"/>
          </a:xfrm>
          <a:prstGeom prst="rect">
            <a:avLst/>
          </a:prstGeom>
          <a:noFill/>
          <a:ln w="9525">
            <a:noFill/>
            <a:miter lim="800000"/>
            <a:headEnd/>
            <a:tailEnd/>
          </a:ln>
        </p:spPr>
      </p:pic>
      <p:pic>
        <p:nvPicPr>
          <p:cNvPr id="190477" name="Picture 15" descr="wikipedia-logo">
            <a:hlinkClick r:id="rId13"/>
          </p:cNvPr>
          <p:cNvPicPr>
            <a:picLocks noChangeAspect="1" noChangeArrowheads="1"/>
          </p:cNvPicPr>
          <p:nvPr/>
        </p:nvPicPr>
        <p:blipFill>
          <a:blip r:embed="rId14" cstate="print"/>
          <a:srcRect/>
          <a:stretch>
            <a:fillRect/>
          </a:stretch>
        </p:blipFill>
        <p:spPr bwMode="auto">
          <a:xfrm>
            <a:off x="2073172" y="4872037"/>
            <a:ext cx="971550" cy="1171575"/>
          </a:xfrm>
          <a:prstGeom prst="rect">
            <a:avLst/>
          </a:prstGeom>
          <a:noFill/>
          <a:ln w="9525">
            <a:noFill/>
            <a:miter lim="800000"/>
            <a:headEnd/>
            <a:tailEnd/>
          </a:ln>
        </p:spPr>
      </p:pic>
      <p:pic>
        <p:nvPicPr>
          <p:cNvPr id="190478" name="Picture 17" descr="google-logo">
            <a:hlinkClick r:id="rId15"/>
          </p:cNvPr>
          <p:cNvPicPr>
            <a:picLocks noChangeAspect="1" noChangeArrowheads="1"/>
          </p:cNvPicPr>
          <p:nvPr/>
        </p:nvPicPr>
        <p:blipFill>
          <a:blip r:embed="rId16" cstate="print"/>
          <a:srcRect/>
          <a:stretch>
            <a:fillRect/>
          </a:stretch>
        </p:blipFill>
        <p:spPr bwMode="auto">
          <a:xfrm>
            <a:off x="1752600" y="6076950"/>
            <a:ext cx="1428750" cy="571500"/>
          </a:xfrm>
          <a:prstGeom prst="rect">
            <a:avLst/>
          </a:prstGeom>
          <a:noFill/>
          <a:ln w="9525">
            <a:noFill/>
            <a:miter lim="800000"/>
            <a:headEnd/>
            <a:tailEnd/>
          </a:ln>
        </p:spPr>
      </p:pic>
      <p:sp>
        <p:nvSpPr>
          <p:cNvPr id="15" name="Title 1"/>
          <p:cNvSpPr txBox="1">
            <a:spLocks/>
          </p:cNvSpPr>
          <p:nvPr/>
        </p:nvSpPr>
        <p:spPr>
          <a:xfrm>
            <a:off x="1752600" y="274638"/>
            <a:ext cx="6934200" cy="1143000"/>
          </a:xfrm>
          <a:prstGeom prst="rect">
            <a:avLst/>
          </a:prstGeom>
        </p:spPr>
        <p:txBody>
          <a:bodyPr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0061AF"/>
                </a:solidFill>
                <a:latin typeface="Calibri"/>
                <a:ea typeface="ＭＳ Ｐゴシック" charset="0"/>
                <a:cs typeface="Calibri"/>
              </a:rPr>
              <a:t>On-the-Spot Adaptations</a:t>
            </a:r>
            <a:endParaRPr lang="en-US" b="1" dirty="0">
              <a:solidFill>
                <a:srgbClr val="0061AF"/>
              </a:solidFill>
              <a:latin typeface="Calibri"/>
              <a:ea typeface="ＭＳ Ｐゴシック" charset="0"/>
              <a:cs typeface="Calibri"/>
            </a:endParaRPr>
          </a:p>
        </p:txBody>
      </p:sp>
      <p:sp>
        <p:nvSpPr>
          <p:cNvPr id="16" name="Rectangle 3"/>
          <p:cNvSpPr txBox="1">
            <a:spLocks noChangeArrowheads="1"/>
          </p:cNvSpPr>
          <p:nvPr/>
        </p:nvSpPr>
        <p:spPr>
          <a:xfrm>
            <a:off x="1467351" y="1516465"/>
            <a:ext cx="3022288" cy="286461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100" dirty="0" smtClean="0">
                <a:solidFill>
                  <a:srgbClr val="0061AF"/>
                </a:solidFill>
                <a:latin typeface="Calibri"/>
                <a:cs typeface="Calibri"/>
              </a:rPr>
              <a:t>Magazine pictures to use for reading comprehension and writing assignments.</a:t>
            </a:r>
          </a:p>
          <a:p>
            <a:r>
              <a:rPr lang="en-US" sz="2100" dirty="0" smtClean="0">
                <a:solidFill>
                  <a:srgbClr val="0061AF"/>
                </a:solidFill>
                <a:latin typeface="Calibri"/>
                <a:cs typeface="Calibri"/>
              </a:rPr>
              <a:t>Blank graphic organizers.</a:t>
            </a:r>
          </a:p>
          <a:p>
            <a:r>
              <a:rPr lang="en-US" sz="2100" dirty="0" smtClean="0">
                <a:solidFill>
                  <a:srgbClr val="0061AF"/>
                </a:solidFill>
                <a:latin typeface="Calibri"/>
                <a:cs typeface="Calibri"/>
              </a:rPr>
              <a:t>List of sponge activities.</a:t>
            </a:r>
          </a:p>
          <a:p>
            <a:r>
              <a:rPr lang="en-US" sz="2100" dirty="0" smtClean="0">
                <a:solidFill>
                  <a:srgbClr val="0061AF"/>
                </a:solidFill>
                <a:latin typeface="Calibri"/>
                <a:cs typeface="Calibri"/>
              </a:rPr>
              <a:t>Story starters.</a:t>
            </a:r>
          </a:p>
          <a:p>
            <a:r>
              <a:rPr lang="en-US" sz="2100" dirty="0" smtClean="0">
                <a:solidFill>
                  <a:srgbClr val="0061AF"/>
                </a:solidFill>
                <a:latin typeface="Calibri"/>
                <a:cs typeface="Calibri"/>
              </a:rPr>
              <a:t>An adaptations materials/supplies box.</a:t>
            </a:r>
          </a:p>
        </p:txBody>
      </p:sp>
    </p:spTree>
    <p:extLst>
      <p:ext uri="{BB962C8B-B14F-4D97-AF65-F5344CB8AC3E}">
        <p14:creationId xmlns:p14="http://schemas.microsoft.com/office/powerpoint/2010/main" val="268146451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661460" y="274638"/>
            <a:ext cx="7025340" cy="1143000"/>
          </a:xfrm>
        </p:spPr>
        <p:txBody>
          <a:bodyPr>
            <a:normAutofit/>
          </a:bodyPr>
          <a:lstStyle/>
          <a:p>
            <a:r>
              <a:rPr lang="en-US" b="1" dirty="0" smtClean="0">
                <a:solidFill>
                  <a:srgbClr val="0061AF"/>
                </a:solidFill>
                <a:latin typeface="Calibri"/>
                <a:ea typeface="ＭＳ Ｐゴシック" charset="0"/>
                <a:cs typeface="Calibri"/>
              </a:rPr>
              <a:t>What Is </a:t>
            </a:r>
            <a:r>
              <a:rPr lang="en-US" b="1" dirty="0">
                <a:solidFill>
                  <a:srgbClr val="0061AF"/>
                </a:solidFill>
                <a:latin typeface="Calibri"/>
                <a:ea typeface="ＭＳ Ｐゴシック" charset="0"/>
                <a:cs typeface="Calibri"/>
              </a:rPr>
              <a:t>a </a:t>
            </a:r>
            <a:r>
              <a:rPr lang="en-US" b="1" dirty="0" smtClean="0">
                <a:solidFill>
                  <a:srgbClr val="0061AF"/>
                </a:solidFill>
                <a:latin typeface="Calibri"/>
                <a:ea typeface="ＭＳ Ｐゴシック" charset="0"/>
                <a:cs typeface="Calibri"/>
              </a:rPr>
              <a:t>Good Adaptation</a:t>
            </a:r>
            <a:r>
              <a:rPr lang="en-US" b="1" dirty="0">
                <a:solidFill>
                  <a:srgbClr val="0061AF"/>
                </a:solidFill>
                <a:latin typeface="Calibri"/>
                <a:ea typeface="ＭＳ Ｐゴシック" charset="0"/>
                <a:cs typeface="Calibri"/>
              </a:rPr>
              <a:t>?</a:t>
            </a:r>
          </a:p>
        </p:txBody>
      </p:sp>
      <p:sp>
        <p:nvSpPr>
          <p:cNvPr id="7" name="Content Placeholder 4"/>
          <p:cNvSpPr txBox="1">
            <a:spLocks/>
          </p:cNvSpPr>
          <p:nvPr/>
        </p:nvSpPr>
        <p:spPr>
          <a:xfrm>
            <a:off x="1728302" y="1623195"/>
            <a:ext cx="6958498" cy="40918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solidFill>
                  <a:srgbClr val="0061AF"/>
                </a:solidFill>
                <a:latin typeface="Calibri"/>
                <a:ea typeface="ＭＳ Ｐゴシック" charset="0"/>
                <a:cs typeface="Calibri"/>
              </a:rPr>
              <a:t>Does it facilitate social and instructional participation? </a:t>
            </a:r>
          </a:p>
          <a:p>
            <a:r>
              <a:rPr lang="en-US" sz="2800" dirty="0" smtClean="0">
                <a:solidFill>
                  <a:srgbClr val="0061AF"/>
                </a:solidFill>
                <a:latin typeface="Calibri"/>
                <a:ea typeface="ＭＳ Ｐゴシック" charset="0"/>
                <a:cs typeface="Calibri"/>
              </a:rPr>
              <a:t>Is it “only as special as necessary?” </a:t>
            </a:r>
          </a:p>
          <a:p>
            <a:r>
              <a:rPr lang="en-US" sz="2800" dirty="0" smtClean="0">
                <a:solidFill>
                  <a:srgbClr val="0061AF"/>
                </a:solidFill>
                <a:latin typeface="Calibri"/>
                <a:ea typeface="ＭＳ Ｐゴシック" charset="0"/>
                <a:cs typeface="Calibri"/>
              </a:rPr>
              <a:t>Does it promote independence?</a:t>
            </a:r>
          </a:p>
          <a:p>
            <a:r>
              <a:rPr lang="en-US" sz="2800" dirty="0" smtClean="0">
                <a:solidFill>
                  <a:srgbClr val="0061AF"/>
                </a:solidFill>
                <a:latin typeface="Calibri"/>
                <a:ea typeface="ＭＳ Ｐゴシック" charset="0"/>
                <a:cs typeface="Calibri"/>
              </a:rPr>
              <a:t>Does it build on strengths and preferences?</a:t>
            </a:r>
          </a:p>
          <a:p>
            <a:r>
              <a:rPr lang="en-US" sz="2800" dirty="0" smtClean="0">
                <a:solidFill>
                  <a:srgbClr val="0061AF"/>
                </a:solidFill>
                <a:latin typeface="Calibri"/>
                <a:ea typeface="ＭＳ Ｐゴシック" charset="0"/>
                <a:cs typeface="Calibri"/>
              </a:rPr>
              <a:t>Is it age and culturally respectful?</a:t>
            </a:r>
          </a:p>
          <a:p>
            <a:r>
              <a:rPr lang="en-US" sz="2800" dirty="0" smtClean="0">
                <a:solidFill>
                  <a:srgbClr val="0061AF"/>
                </a:solidFill>
                <a:latin typeface="Calibri"/>
                <a:ea typeface="ＭＳ Ｐゴシック" charset="0"/>
                <a:cs typeface="Calibri"/>
              </a:rPr>
              <a:t>Did the student make learning progress with it?</a:t>
            </a:r>
            <a:endParaRPr lang="en-US" sz="2800" dirty="0">
              <a:solidFill>
                <a:srgbClr val="0061AF"/>
              </a:solidFill>
              <a:latin typeface="Calibri"/>
              <a:ea typeface="ＭＳ Ｐゴシック" charset="0"/>
              <a:cs typeface="Calibri"/>
            </a:endParaRPr>
          </a:p>
        </p:txBody>
      </p:sp>
    </p:spTree>
    <p:extLst>
      <p:ext uri="{BB962C8B-B14F-4D97-AF65-F5344CB8AC3E}">
        <p14:creationId xmlns:p14="http://schemas.microsoft.com/office/powerpoint/2010/main" val="138549790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0469" y="2130425"/>
            <a:ext cx="7332221" cy="1470025"/>
          </a:xfrm>
        </p:spPr>
        <p:txBody>
          <a:bodyPr/>
          <a:lstStyle/>
          <a:p>
            <a:r>
              <a:rPr lang="en-US" b="1" dirty="0" smtClean="0">
                <a:solidFill>
                  <a:srgbClr val="0061AF"/>
                </a:solidFill>
                <a:latin typeface="Calibri"/>
                <a:cs typeface="Calibri"/>
              </a:rPr>
              <a:t>Embedded Instruction</a:t>
            </a:r>
            <a:endParaRPr lang="en-US" b="1" dirty="0">
              <a:solidFill>
                <a:srgbClr val="0061AF"/>
              </a:solidFill>
              <a:latin typeface="Calibri"/>
              <a:cs typeface="Calibri"/>
            </a:endParaRPr>
          </a:p>
        </p:txBody>
      </p:sp>
      <p:sp>
        <p:nvSpPr>
          <p:cNvPr id="5" name="Rectangle 4"/>
          <p:cNvSpPr/>
          <p:nvPr/>
        </p:nvSpPr>
        <p:spPr>
          <a:xfrm>
            <a:off x="1610470" y="209505"/>
            <a:ext cx="7227475" cy="1322497"/>
          </a:xfrm>
          <a:prstGeom prst="rect">
            <a:avLst/>
          </a:prstGeom>
          <a:solidFill>
            <a:srgbClr val="FFFFFF"/>
          </a:solidFill>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05548596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lstStyle/>
          <a:p>
            <a:r>
              <a:rPr lang="en-US" b="1" dirty="0" smtClean="0">
                <a:solidFill>
                  <a:srgbClr val="0061AF"/>
                </a:solidFill>
                <a:latin typeface="Calibri"/>
                <a:cs typeface="Calibri"/>
              </a:rPr>
              <a:t>Teaching Trials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525963"/>
          </a:xfrm>
        </p:spPr>
        <p:txBody>
          <a:bodyPr/>
          <a:lstStyle/>
          <a:p>
            <a:pPr marL="0" indent="0">
              <a:buNone/>
            </a:pPr>
            <a:r>
              <a:rPr lang="en-US" dirty="0">
                <a:solidFill>
                  <a:srgbClr val="0061AF"/>
                </a:solidFill>
                <a:latin typeface="Calibri"/>
                <a:cs typeface="Calibri"/>
              </a:rPr>
              <a:t>How many trials does the student need to learn the skill?</a:t>
            </a:r>
          </a:p>
          <a:p>
            <a:pPr lvl="1">
              <a:buFont typeface="Arial"/>
              <a:buChar char="•"/>
            </a:pPr>
            <a:r>
              <a:rPr lang="en-US" dirty="0">
                <a:solidFill>
                  <a:srgbClr val="0061AF"/>
                </a:solidFill>
                <a:latin typeface="Calibri"/>
                <a:cs typeface="Calibri"/>
              </a:rPr>
              <a:t>The student’s current functioning level.</a:t>
            </a:r>
          </a:p>
          <a:p>
            <a:pPr lvl="1">
              <a:buFont typeface="Arial"/>
              <a:buChar char="•"/>
            </a:pPr>
            <a:r>
              <a:rPr lang="en-US" dirty="0">
                <a:solidFill>
                  <a:srgbClr val="0061AF"/>
                </a:solidFill>
                <a:latin typeface="Calibri"/>
                <a:cs typeface="Calibri"/>
              </a:rPr>
              <a:t>The complexity of the skill being taught.</a:t>
            </a:r>
          </a:p>
          <a:p>
            <a:pPr lvl="1">
              <a:buFont typeface="Arial"/>
              <a:buChar char="•"/>
            </a:pPr>
            <a:r>
              <a:rPr lang="en-US" dirty="0">
                <a:solidFill>
                  <a:srgbClr val="0061AF"/>
                </a:solidFill>
                <a:latin typeface="Calibri"/>
                <a:cs typeface="Calibri"/>
              </a:rPr>
              <a:t>The structure of the activities and routines of the class.</a:t>
            </a:r>
          </a:p>
        </p:txBody>
      </p:sp>
    </p:spTree>
    <p:extLst>
      <p:ext uri="{BB962C8B-B14F-4D97-AF65-F5344CB8AC3E}">
        <p14:creationId xmlns:p14="http://schemas.microsoft.com/office/powerpoint/2010/main" val="334832951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lstStyle/>
          <a:p>
            <a:r>
              <a:rPr lang="en-US" b="1" dirty="0" smtClean="0">
                <a:solidFill>
                  <a:srgbClr val="0061AF"/>
                </a:solidFill>
                <a:latin typeface="Calibri"/>
                <a:cs typeface="Calibri"/>
              </a:rPr>
              <a:t>Massed Trials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normAutofit fontScale="92500" lnSpcReduction="20000"/>
          </a:bodyPr>
          <a:lstStyle/>
          <a:p>
            <a:r>
              <a:rPr lang="en-US" dirty="0">
                <a:solidFill>
                  <a:srgbClr val="0061AF"/>
                </a:solidFill>
                <a:latin typeface="Calibri"/>
                <a:cs typeface="Calibri"/>
              </a:rPr>
              <a:t>What do we mean?  </a:t>
            </a:r>
          </a:p>
          <a:p>
            <a:pPr lvl="1"/>
            <a:r>
              <a:rPr lang="en-US" dirty="0">
                <a:solidFill>
                  <a:srgbClr val="0061AF"/>
                </a:solidFill>
                <a:latin typeface="Calibri"/>
                <a:cs typeface="Calibri"/>
              </a:rPr>
              <a:t>1-2PM:  </a:t>
            </a:r>
            <a:r>
              <a:rPr lang="en-US" sz="2600" dirty="0">
                <a:solidFill>
                  <a:srgbClr val="0061AF"/>
                </a:solidFill>
                <a:latin typeface="Calibri"/>
                <a:cs typeface="Calibri"/>
              </a:rPr>
              <a:t>T</a:t>
            </a:r>
            <a:r>
              <a:rPr lang="en-US" sz="2600" baseline="-25000" dirty="0">
                <a:solidFill>
                  <a:srgbClr val="0061AF"/>
                </a:solidFill>
                <a:latin typeface="Calibri"/>
                <a:cs typeface="Calibri"/>
              </a:rPr>
              <a:t>1</a:t>
            </a:r>
            <a:r>
              <a:rPr lang="en-US" sz="2600" dirty="0">
                <a:solidFill>
                  <a:srgbClr val="0061AF"/>
                </a:solidFill>
                <a:latin typeface="Calibri"/>
                <a:cs typeface="Calibri"/>
              </a:rPr>
              <a:t> T</a:t>
            </a:r>
            <a:r>
              <a:rPr lang="en-US" sz="2600" baseline="-25000" dirty="0">
                <a:solidFill>
                  <a:srgbClr val="0061AF"/>
                </a:solidFill>
                <a:latin typeface="Calibri"/>
                <a:cs typeface="Calibri"/>
              </a:rPr>
              <a:t>2</a:t>
            </a:r>
            <a:r>
              <a:rPr lang="en-US" sz="2600" dirty="0">
                <a:solidFill>
                  <a:srgbClr val="0061AF"/>
                </a:solidFill>
                <a:latin typeface="Calibri"/>
                <a:cs typeface="Calibri"/>
              </a:rPr>
              <a:t> T</a:t>
            </a:r>
            <a:r>
              <a:rPr lang="en-US" sz="2600" baseline="-25000" dirty="0">
                <a:solidFill>
                  <a:srgbClr val="0061AF"/>
                </a:solidFill>
                <a:latin typeface="Calibri"/>
                <a:cs typeface="Calibri"/>
              </a:rPr>
              <a:t>3 </a:t>
            </a:r>
            <a:r>
              <a:rPr lang="en-US" sz="2600" dirty="0">
                <a:solidFill>
                  <a:srgbClr val="0061AF"/>
                </a:solidFill>
                <a:latin typeface="Calibri"/>
                <a:cs typeface="Calibri"/>
              </a:rPr>
              <a:t>T</a:t>
            </a:r>
            <a:r>
              <a:rPr lang="en-US" sz="2600" baseline="-25000" dirty="0">
                <a:solidFill>
                  <a:srgbClr val="0061AF"/>
                </a:solidFill>
                <a:latin typeface="Calibri"/>
                <a:cs typeface="Calibri"/>
              </a:rPr>
              <a:t>4</a:t>
            </a:r>
            <a:r>
              <a:rPr lang="en-US" sz="2600" dirty="0">
                <a:solidFill>
                  <a:srgbClr val="0061AF"/>
                </a:solidFill>
                <a:latin typeface="Calibri"/>
                <a:cs typeface="Calibri"/>
              </a:rPr>
              <a:t> T</a:t>
            </a:r>
            <a:r>
              <a:rPr lang="en-US" sz="2600" baseline="-25000" dirty="0">
                <a:solidFill>
                  <a:srgbClr val="0061AF"/>
                </a:solidFill>
                <a:latin typeface="Calibri"/>
                <a:cs typeface="Calibri"/>
              </a:rPr>
              <a:t>5</a:t>
            </a:r>
            <a:r>
              <a:rPr lang="en-US" sz="2600" dirty="0">
                <a:solidFill>
                  <a:srgbClr val="0061AF"/>
                </a:solidFill>
                <a:latin typeface="Calibri"/>
                <a:cs typeface="Calibri"/>
              </a:rPr>
              <a:t> T</a:t>
            </a:r>
            <a:r>
              <a:rPr lang="en-US" sz="2600" baseline="-25000" dirty="0">
                <a:solidFill>
                  <a:srgbClr val="0061AF"/>
                </a:solidFill>
                <a:latin typeface="Calibri"/>
                <a:cs typeface="Calibri"/>
              </a:rPr>
              <a:t>6</a:t>
            </a:r>
            <a:r>
              <a:rPr lang="en-US" sz="2600" dirty="0">
                <a:solidFill>
                  <a:srgbClr val="0061AF"/>
                </a:solidFill>
                <a:latin typeface="Calibri"/>
                <a:cs typeface="Calibri"/>
              </a:rPr>
              <a:t> T</a:t>
            </a:r>
            <a:r>
              <a:rPr lang="en-US" sz="2600" baseline="-25000" dirty="0">
                <a:solidFill>
                  <a:srgbClr val="0061AF"/>
                </a:solidFill>
                <a:latin typeface="Calibri"/>
                <a:cs typeface="Calibri"/>
              </a:rPr>
              <a:t>7</a:t>
            </a:r>
            <a:r>
              <a:rPr lang="en-US" sz="2600" dirty="0">
                <a:solidFill>
                  <a:srgbClr val="0061AF"/>
                </a:solidFill>
                <a:latin typeface="Calibri"/>
                <a:cs typeface="Calibri"/>
              </a:rPr>
              <a:t> T</a:t>
            </a:r>
            <a:r>
              <a:rPr lang="en-US" sz="2600" baseline="-25000" dirty="0">
                <a:solidFill>
                  <a:srgbClr val="0061AF"/>
                </a:solidFill>
                <a:latin typeface="Calibri"/>
                <a:cs typeface="Calibri"/>
              </a:rPr>
              <a:t>8</a:t>
            </a:r>
            <a:r>
              <a:rPr lang="en-US" sz="2600" dirty="0">
                <a:solidFill>
                  <a:srgbClr val="0061AF"/>
                </a:solidFill>
                <a:latin typeface="Calibri"/>
                <a:cs typeface="Calibri"/>
              </a:rPr>
              <a:t> T</a:t>
            </a:r>
            <a:r>
              <a:rPr lang="en-US" sz="2600" baseline="-25000" dirty="0">
                <a:solidFill>
                  <a:srgbClr val="0061AF"/>
                </a:solidFill>
                <a:latin typeface="Calibri"/>
                <a:cs typeface="Calibri"/>
              </a:rPr>
              <a:t>9</a:t>
            </a:r>
            <a:r>
              <a:rPr lang="en-US" sz="2600" dirty="0">
                <a:solidFill>
                  <a:srgbClr val="0061AF"/>
                </a:solidFill>
                <a:latin typeface="Calibri"/>
                <a:cs typeface="Calibri"/>
              </a:rPr>
              <a:t> T</a:t>
            </a:r>
            <a:r>
              <a:rPr lang="en-US" sz="2600" baseline="-25000" dirty="0">
                <a:solidFill>
                  <a:srgbClr val="0061AF"/>
                </a:solidFill>
                <a:latin typeface="Calibri"/>
                <a:cs typeface="Calibri"/>
              </a:rPr>
              <a:t>10</a:t>
            </a:r>
            <a:r>
              <a:rPr lang="en-US" sz="2600" dirty="0">
                <a:solidFill>
                  <a:srgbClr val="0061AF"/>
                </a:solidFill>
                <a:latin typeface="Calibri"/>
                <a:cs typeface="Calibri"/>
              </a:rPr>
              <a:t> T</a:t>
            </a:r>
            <a:r>
              <a:rPr lang="en-US" sz="2600" baseline="-25000" dirty="0">
                <a:solidFill>
                  <a:srgbClr val="0061AF"/>
                </a:solidFill>
                <a:latin typeface="Calibri"/>
                <a:cs typeface="Calibri"/>
              </a:rPr>
              <a:t>11</a:t>
            </a:r>
            <a:r>
              <a:rPr lang="en-US" sz="2600" dirty="0">
                <a:solidFill>
                  <a:srgbClr val="0061AF"/>
                </a:solidFill>
                <a:latin typeface="Calibri"/>
                <a:cs typeface="Calibri"/>
              </a:rPr>
              <a:t> T</a:t>
            </a:r>
            <a:r>
              <a:rPr lang="en-US" sz="2600" baseline="-25000" dirty="0">
                <a:solidFill>
                  <a:srgbClr val="0061AF"/>
                </a:solidFill>
                <a:latin typeface="Calibri"/>
                <a:cs typeface="Calibri"/>
              </a:rPr>
              <a:t>12</a:t>
            </a:r>
            <a:r>
              <a:rPr lang="en-US" sz="2600" dirty="0">
                <a:solidFill>
                  <a:srgbClr val="0061AF"/>
                </a:solidFill>
                <a:latin typeface="Calibri"/>
                <a:cs typeface="Calibri"/>
              </a:rPr>
              <a:t> T</a:t>
            </a:r>
            <a:r>
              <a:rPr lang="en-US" sz="2600" baseline="-25000" dirty="0">
                <a:solidFill>
                  <a:srgbClr val="0061AF"/>
                </a:solidFill>
                <a:latin typeface="Calibri"/>
                <a:cs typeface="Calibri"/>
              </a:rPr>
              <a:t>13</a:t>
            </a:r>
            <a:r>
              <a:rPr lang="en-US" sz="2600" dirty="0">
                <a:solidFill>
                  <a:srgbClr val="0061AF"/>
                </a:solidFill>
                <a:latin typeface="Calibri"/>
                <a:cs typeface="Calibri"/>
              </a:rPr>
              <a:t> T</a:t>
            </a:r>
            <a:r>
              <a:rPr lang="en-US" sz="2600" baseline="-25000" dirty="0">
                <a:solidFill>
                  <a:srgbClr val="0061AF"/>
                </a:solidFill>
                <a:latin typeface="Calibri"/>
                <a:cs typeface="Calibri"/>
              </a:rPr>
              <a:t>14</a:t>
            </a:r>
            <a:r>
              <a:rPr lang="en-US" sz="2600" dirty="0">
                <a:solidFill>
                  <a:srgbClr val="0061AF"/>
                </a:solidFill>
                <a:latin typeface="Calibri"/>
                <a:cs typeface="Calibri"/>
              </a:rPr>
              <a:t> T</a:t>
            </a:r>
            <a:r>
              <a:rPr lang="en-US" sz="2600" baseline="-25000" dirty="0">
                <a:solidFill>
                  <a:srgbClr val="0061AF"/>
                </a:solidFill>
                <a:latin typeface="Calibri"/>
                <a:cs typeface="Calibri"/>
              </a:rPr>
              <a:t>15</a:t>
            </a:r>
          </a:p>
          <a:p>
            <a:r>
              <a:rPr lang="en-US" dirty="0">
                <a:solidFill>
                  <a:srgbClr val="0061AF"/>
                </a:solidFill>
                <a:latin typeface="Calibri"/>
                <a:cs typeface="Calibri"/>
              </a:rPr>
              <a:t>Video example:</a:t>
            </a:r>
          </a:p>
          <a:p>
            <a:pPr lvl="1"/>
            <a:r>
              <a:rPr lang="en-US" dirty="0">
                <a:solidFill>
                  <a:srgbClr val="0061AF"/>
                </a:solidFill>
                <a:latin typeface="Calibri"/>
                <a:cs typeface="Calibri"/>
                <a:hlinkClick r:id="rId3"/>
              </a:rPr>
              <a:t>Massed Trials Teaching Example</a:t>
            </a:r>
            <a:endParaRPr lang="en-US" dirty="0">
              <a:solidFill>
                <a:srgbClr val="0061AF"/>
              </a:solidFill>
              <a:latin typeface="Calibri"/>
              <a:cs typeface="Calibri"/>
            </a:endParaRPr>
          </a:p>
          <a:p>
            <a:r>
              <a:rPr lang="en-US" dirty="0">
                <a:solidFill>
                  <a:srgbClr val="0061AF"/>
                </a:solidFill>
                <a:latin typeface="Calibri"/>
                <a:cs typeface="Calibri"/>
              </a:rPr>
              <a:t>Pros:</a:t>
            </a:r>
          </a:p>
          <a:p>
            <a:pPr lvl="1"/>
            <a:r>
              <a:rPr lang="en-US" dirty="0">
                <a:solidFill>
                  <a:srgbClr val="0061AF"/>
                </a:solidFill>
                <a:latin typeface="Calibri"/>
                <a:cs typeface="Calibri"/>
              </a:rPr>
              <a:t>Opportunity, direct instruction.</a:t>
            </a:r>
          </a:p>
          <a:p>
            <a:r>
              <a:rPr lang="en-US" dirty="0">
                <a:solidFill>
                  <a:srgbClr val="0061AF"/>
                </a:solidFill>
                <a:latin typeface="Calibri"/>
                <a:cs typeface="Calibri"/>
              </a:rPr>
              <a:t>Cons:</a:t>
            </a:r>
          </a:p>
          <a:p>
            <a:pPr lvl="1"/>
            <a:r>
              <a:rPr lang="en-US" dirty="0">
                <a:solidFill>
                  <a:srgbClr val="0061AF"/>
                </a:solidFill>
                <a:latin typeface="Calibri"/>
                <a:cs typeface="Calibri"/>
              </a:rPr>
              <a:t>Generalization; authentic/spontaneous use.</a:t>
            </a:r>
          </a:p>
          <a:p>
            <a:pPr lvl="1"/>
            <a:r>
              <a:rPr lang="en-US" dirty="0">
                <a:solidFill>
                  <a:srgbClr val="0061AF"/>
                </a:solidFill>
                <a:latin typeface="Calibri"/>
                <a:cs typeface="Calibri"/>
              </a:rPr>
              <a:t>Student frustration/boredom/behavior.</a:t>
            </a:r>
          </a:p>
          <a:p>
            <a:pPr lvl="1"/>
            <a:r>
              <a:rPr lang="en-US" dirty="0">
                <a:solidFill>
                  <a:srgbClr val="0061AF"/>
                </a:solidFill>
                <a:latin typeface="Calibri"/>
                <a:cs typeface="Calibri"/>
              </a:rPr>
              <a:t>Forces segregation.</a:t>
            </a:r>
          </a:p>
          <a:p>
            <a:pPr lvl="1"/>
            <a:endParaRPr lang="en-US" dirty="0">
              <a:solidFill>
                <a:srgbClr val="0061AF"/>
              </a:solidFill>
            </a:endParaRPr>
          </a:p>
        </p:txBody>
      </p:sp>
    </p:spTree>
    <p:extLst>
      <p:ext uri="{BB962C8B-B14F-4D97-AF65-F5344CB8AC3E}">
        <p14:creationId xmlns:p14="http://schemas.microsoft.com/office/powerpoint/2010/main" val="12036774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fontScale="90000"/>
          </a:bodyPr>
          <a:lstStyle/>
          <a:p>
            <a:r>
              <a:rPr lang="en-US" b="1" dirty="0" smtClean="0">
                <a:solidFill>
                  <a:srgbClr val="0061AF"/>
                </a:solidFill>
                <a:latin typeface="Calibri"/>
                <a:cs typeface="Calibri"/>
              </a:rPr>
              <a:t>Definition of Inclusive Education</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5067300"/>
          </a:xfrm>
        </p:spPr>
        <p:txBody>
          <a:bodyPr>
            <a:normAutofit lnSpcReduction="10000"/>
          </a:bodyPr>
          <a:lstStyle/>
          <a:p>
            <a:pPr marL="0" indent="0">
              <a:lnSpc>
                <a:spcPct val="110000"/>
              </a:lnSpc>
              <a:buNone/>
            </a:pPr>
            <a:r>
              <a:rPr lang="en-US" dirty="0">
                <a:solidFill>
                  <a:srgbClr val="0061AF"/>
                </a:solidFill>
                <a:latin typeface="Calibri"/>
                <a:cs typeface="Calibri"/>
              </a:rPr>
              <a:t>The most basic definition of inclusive education is as follows: “Students with disabilities are supported members of chronologically age-appropriate general education classes in their home schools, receiving the specialized instruction delineated by their IEPs, within the context of the core curriculum and general activities” (Halvorsen &amp; Neary, 2009, p. 1).</a:t>
            </a:r>
          </a:p>
          <a:p>
            <a:endParaRPr lang="en-US" dirty="0">
              <a:solidFill>
                <a:srgbClr val="0061AF"/>
              </a:solidFill>
              <a:latin typeface="Calibri"/>
              <a:cs typeface="Calibri"/>
            </a:endParaRPr>
          </a:p>
        </p:txBody>
      </p:sp>
    </p:spTree>
    <p:extLst>
      <p:ext uri="{BB962C8B-B14F-4D97-AF65-F5344CB8AC3E}">
        <p14:creationId xmlns:p14="http://schemas.microsoft.com/office/powerpoint/2010/main" val="344545161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lstStyle/>
          <a:p>
            <a:r>
              <a:rPr lang="en-US" b="1" dirty="0" smtClean="0">
                <a:solidFill>
                  <a:srgbClr val="0061AF"/>
                </a:solidFill>
                <a:latin typeface="Calibri"/>
                <a:cs typeface="Calibri"/>
              </a:rPr>
              <a:t>Distributed Trials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normAutofit fontScale="77500" lnSpcReduction="20000"/>
          </a:bodyPr>
          <a:lstStyle/>
          <a:p>
            <a:pPr>
              <a:lnSpc>
                <a:spcPct val="120000"/>
              </a:lnSpc>
            </a:pPr>
            <a:r>
              <a:rPr lang="en-US" dirty="0">
                <a:solidFill>
                  <a:srgbClr val="0061AF"/>
                </a:solidFill>
                <a:latin typeface="Calibri"/>
                <a:cs typeface="Calibri"/>
              </a:rPr>
              <a:t>Practice goals across a typical school day.</a:t>
            </a:r>
          </a:p>
          <a:p>
            <a:pPr>
              <a:lnSpc>
                <a:spcPct val="120000"/>
              </a:lnSpc>
            </a:pPr>
            <a:r>
              <a:rPr lang="en-US" dirty="0">
                <a:solidFill>
                  <a:srgbClr val="0061AF"/>
                </a:solidFill>
                <a:latin typeface="Calibri"/>
                <a:cs typeface="Calibri"/>
              </a:rPr>
              <a:t>Distributed trials:</a:t>
            </a:r>
          </a:p>
          <a:p>
            <a:pPr lvl="1">
              <a:lnSpc>
                <a:spcPct val="120000"/>
              </a:lnSpc>
            </a:pPr>
            <a:r>
              <a:rPr lang="en-US" dirty="0">
                <a:solidFill>
                  <a:srgbClr val="0061AF"/>
                </a:solidFill>
                <a:latin typeface="Calibri"/>
                <a:cs typeface="Calibri"/>
              </a:rPr>
              <a:t>8-9 AM:  T</a:t>
            </a:r>
            <a:r>
              <a:rPr lang="en-US" baseline="-25000" dirty="0">
                <a:solidFill>
                  <a:srgbClr val="0061AF"/>
                </a:solidFill>
                <a:latin typeface="Calibri"/>
                <a:cs typeface="Calibri"/>
              </a:rPr>
              <a:t>1</a:t>
            </a:r>
            <a:r>
              <a:rPr lang="en-US" dirty="0">
                <a:solidFill>
                  <a:srgbClr val="0061AF"/>
                </a:solidFill>
                <a:latin typeface="Calibri"/>
                <a:cs typeface="Calibri"/>
              </a:rPr>
              <a:t> T</a:t>
            </a:r>
            <a:r>
              <a:rPr lang="en-US" baseline="-25000" dirty="0">
                <a:solidFill>
                  <a:srgbClr val="0061AF"/>
                </a:solidFill>
                <a:latin typeface="Calibri"/>
                <a:cs typeface="Calibri"/>
              </a:rPr>
              <a:t>2</a:t>
            </a:r>
            <a:r>
              <a:rPr lang="en-US" dirty="0">
                <a:solidFill>
                  <a:srgbClr val="0061AF"/>
                </a:solidFill>
                <a:latin typeface="Calibri"/>
                <a:cs typeface="Calibri"/>
              </a:rPr>
              <a:t> </a:t>
            </a:r>
          </a:p>
          <a:p>
            <a:pPr lvl="1">
              <a:lnSpc>
                <a:spcPct val="120000"/>
              </a:lnSpc>
            </a:pPr>
            <a:r>
              <a:rPr lang="en-US" dirty="0">
                <a:solidFill>
                  <a:srgbClr val="0061AF"/>
                </a:solidFill>
                <a:latin typeface="Calibri"/>
                <a:cs typeface="Calibri"/>
              </a:rPr>
              <a:t>9-10 AM: T</a:t>
            </a:r>
            <a:r>
              <a:rPr lang="en-US" baseline="-25000" dirty="0">
                <a:solidFill>
                  <a:srgbClr val="0061AF"/>
                </a:solidFill>
                <a:latin typeface="Calibri"/>
                <a:cs typeface="Calibri"/>
              </a:rPr>
              <a:t>3 </a:t>
            </a:r>
            <a:r>
              <a:rPr lang="en-US" dirty="0">
                <a:solidFill>
                  <a:srgbClr val="0061AF"/>
                </a:solidFill>
                <a:latin typeface="Calibri"/>
                <a:cs typeface="Calibri"/>
              </a:rPr>
              <a:t>T</a:t>
            </a:r>
            <a:r>
              <a:rPr lang="en-US" baseline="-25000" dirty="0">
                <a:solidFill>
                  <a:srgbClr val="0061AF"/>
                </a:solidFill>
                <a:latin typeface="Calibri"/>
                <a:cs typeface="Calibri"/>
              </a:rPr>
              <a:t>4</a:t>
            </a:r>
            <a:r>
              <a:rPr lang="en-US" dirty="0">
                <a:solidFill>
                  <a:srgbClr val="0061AF"/>
                </a:solidFill>
                <a:latin typeface="Calibri"/>
                <a:cs typeface="Calibri"/>
              </a:rPr>
              <a:t> </a:t>
            </a:r>
          </a:p>
          <a:p>
            <a:pPr lvl="1">
              <a:lnSpc>
                <a:spcPct val="120000"/>
              </a:lnSpc>
            </a:pPr>
            <a:r>
              <a:rPr lang="en-US" dirty="0">
                <a:solidFill>
                  <a:srgbClr val="0061AF"/>
                </a:solidFill>
                <a:latin typeface="Calibri"/>
                <a:cs typeface="Calibri"/>
              </a:rPr>
              <a:t>10-11 AM: T</a:t>
            </a:r>
            <a:r>
              <a:rPr lang="en-US" baseline="-25000" dirty="0">
                <a:solidFill>
                  <a:srgbClr val="0061AF"/>
                </a:solidFill>
                <a:latin typeface="Calibri"/>
                <a:cs typeface="Calibri"/>
              </a:rPr>
              <a:t>5</a:t>
            </a:r>
            <a:r>
              <a:rPr lang="en-US" dirty="0">
                <a:solidFill>
                  <a:srgbClr val="0061AF"/>
                </a:solidFill>
                <a:latin typeface="Calibri"/>
                <a:cs typeface="Calibri"/>
              </a:rPr>
              <a:t> T</a:t>
            </a:r>
            <a:r>
              <a:rPr lang="en-US" baseline="-25000" dirty="0">
                <a:solidFill>
                  <a:srgbClr val="0061AF"/>
                </a:solidFill>
                <a:latin typeface="Calibri"/>
                <a:cs typeface="Calibri"/>
              </a:rPr>
              <a:t>6</a:t>
            </a:r>
            <a:r>
              <a:rPr lang="en-US" dirty="0">
                <a:solidFill>
                  <a:srgbClr val="0061AF"/>
                </a:solidFill>
                <a:latin typeface="Calibri"/>
                <a:cs typeface="Calibri"/>
              </a:rPr>
              <a:t> </a:t>
            </a:r>
          </a:p>
          <a:p>
            <a:pPr lvl="1">
              <a:lnSpc>
                <a:spcPct val="120000"/>
              </a:lnSpc>
            </a:pPr>
            <a:r>
              <a:rPr lang="en-US" dirty="0">
                <a:solidFill>
                  <a:srgbClr val="0061AF"/>
                </a:solidFill>
                <a:latin typeface="Calibri"/>
                <a:cs typeface="Calibri"/>
              </a:rPr>
              <a:t>11AM-12PM: T</a:t>
            </a:r>
            <a:r>
              <a:rPr lang="en-US" baseline="-25000" dirty="0">
                <a:solidFill>
                  <a:srgbClr val="0061AF"/>
                </a:solidFill>
                <a:latin typeface="Calibri"/>
                <a:cs typeface="Calibri"/>
              </a:rPr>
              <a:t>7</a:t>
            </a:r>
            <a:r>
              <a:rPr lang="en-US" dirty="0">
                <a:solidFill>
                  <a:srgbClr val="0061AF"/>
                </a:solidFill>
                <a:latin typeface="Calibri"/>
                <a:cs typeface="Calibri"/>
              </a:rPr>
              <a:t> T</a:t>
            </a:r>
            <a:r>
              <a:rPr lang="en-US" baseline="-25000" dirty="0">
                <a:solidFill>
                  <a:srgbClr val="0061AF"/>
                </a:solidFill>
                <a:latin typeface="Calibri"/>
                <a:cs typeface="Calibri"/>
              </a:rPr>
              <a:t>8</a:t>
            </a:r>
            <a:r>
              <a:rPr lang="en-US" dirty="0">
                <a:solidFill>
                  <a:srgbClr val="0061AF"/>
                </a:solidFill>
                <a:latin typeface="Calibri"/>
                <a:cs typeface="Calibri"/>
              </a:rPr>
              <a:t> </a:t>
            </a:r>
          </a:p>
          <a:p>
            <a:pPr lvl="1">
              <a:lnSpc>
                <a:spcPct val="120000"/>
              </a:lnSpc>
            </a:pPr>
            <a:r>
              <a:rPr lang="en-US" dirty="0">
                <a:solidFill>
                  <a:srgbClr val="0061AF"/>
                </a:solidFill>
                <a:latin typeface="Calibri"/>
                <a:cs typeface="Calibri"/>
              </a:rPr>
              <a:t>12-1 PM: T</a:t>
            </a:r>
            <a:r>
              <a:rPr lang="en-US" baseline="-25000" dirty="0">
                <a:solidFill>
                  <a:srgbClr val="0061AF"/>
                </a:solidFill>
                <a:latin typeface="Calibri"/>
                <a:cs typeface="Calibri"/>
              </a:rPr>
              <a:t>9 </a:t>
            </a:r>
            <a:r>
              <a:rPr lang="en-US" dirty="0">
                <a:solidFill>
                  <a:srgbClr val="0061AF"/>
                </a:solidFill>
                <a:latin typeface="Calibri"/>
                <a:cs typeface="Calibri"/>
              </a:rPr>
              <a:t>T</a:t>
            </a:r>
            <a:r>
              <a:rPr lang="en-US" baseline="-25000" dirty="0">
                <a:solidFill>
                  <a:srgbClr val="0061AF"/>
                </a:solidFill>
                <a:latin typeface="Calibri"/>
                <a:cs typeface="Calibri"/>
              </a:rPr>
              <a:t>10</a:t>
            </a:r>
            <a:endParaRPr lang="en-US" dirty="0">
              <a:solidFill>
                <a:srgbClr val="0061AF"/>
              </a:solidFill>
              <a:latin typeface="Calibri"/>
              <a:cs typeface="Calibri"/>
            </a:endParaRPr>
          </a:p>
          <a:p>
            <a:pPr lvl="1">
              <a:lnSpc>
                <a:spcPct val="120000"/>
              </a:lnSpc>
            </a:pPr>
            <a:r>
              <a:rPr lang="en-US" dirty="0">
                <a:solidFill>
                  <a:srgbClr val="0061AF"/>
                </a:solidFill>
                <a:latin typeface="Calibri"/>
                <a:cs typeface="Calibri"/>
              </a:rPr>
              <a:t>1-2 PM: T</a:t>
            </a:r>
            <a:r>
              <a:rPr lang="en-US" baseline="-25000" dirty="0">
                <a:solidFill>
                  <a:srgbClr val="0061AF"/>
                </a:solidFill>
                <a:latin typeface="Calibri"/>
                <a:cs typeface="Calibri"/>
              </a:rPr>
              <a:t>11</a:t>
            </a:r>
            <a:r>
              <a:rPr lang="en-US" dirty="0">
                <a:solidFill>
                  <a:srgbClr val="0061AF"/>
                </a:solidFill>
                <a:latin typeface="Calibri"/>
                <a:cs typeface="Calibri"/>
              </a:rPr>
              <a:t> T</a:t>
            </a:r>
            <a:r>
              <a:rPr lang="en-US" baseline="-25000" dirty="0">
                <a:solidFill>
                  <a:srgbClr val="0061AF"/>
                </a:solidFill>
                <a:latin typeface="Calibri"/>
                <a:cs typeface="Calibri"/>
              </a:rPr>
              <a:t>12</a:t>
            </a:r>
            <a:endParaRPr lang="en-US" dirty="0">
              <a:solidFill>
                <a:srgbClr val="0061AF"/>
              </a:solidFill>
              <a:latin typeface="Calibri"/>
              <a:cs typeface="Calibri"/>
            </a:endParaRPr>
          </a:p>
          <a:p>
            <a:pPr lvl="1">
              <a:lnSpc>
                <a:spcPct val="120000"/>
              </a:lnSpc>
            </a:pPr>
            <a:r>
              <a:rPr lang="en-US" dirty="0">
                <a:solidFill>
                  <a:srgbClr val="0061AF"/>
                </a:solidFill>
                <a:latin typeface="Calibri"/>
                <a:cs typeface="Calibri"/>
              </a:rPr>
              <a:t>2-3 PM: T</a:t>
            </a:r>
            <a:r>
              <a:rPr lang="en-US" baseline="-25000" dirty="0">
                <a:solidFill>
                  <a:srgbClr val="0061AF"/>
                </a:solidFill>
                <a:latin typeface="Calibri"/>
                <a:cs typeface="Calibri"/>
              </a:rPr>
              <a:t>13 </a:t>
            </a:r>
            <a:r>
              <a:rPr lang="en-US" dirty="0">
                <a:solidFill>
                  <a:srgbClr val="0061AF"/>
                </a:solidFill>
                <a:latin typeface="Calibri"/>
                <a:cs typeface="Calibri"/>
              </a:rPr>
              <a:t>T</a:t>
            </a:r>
            <a:r>
              <a:rPr lang="en-US" baseline="-25000" dirty="0">
                <a:solidFill>
                  <a:srgbClr val="0061AF"/>
                </a:solidFill>
                <a:latin typeface="Calibri"/>
                <a:cs typeface="Calibri"/>
              </a:rPr>
              <a:t>14</a:t>
            </a:r>
            <a:r>
              <a:rPr lang="en-US" dirty="0">
                <a:solidFill>
                  <a:srgbClr val="0061AF"/>
                </a:solidFill>
                <a:latin typeface="Calibri"/>
                <a:cs typeface="Calibri"/>
              </a:rPr>
              <a:t> T</a:t>
            </a:r>
            <a:r>
              <a:rPr lang="en-US" baseline="-25000" dirty="0">
                <a:solidFill>
                  <a:srgbClr val="0061AF"/>
                </a:solidFill>
                <a:latin typeface="Calibri"/>
                <a:cs typeface="Calibri"/>
              </a:rPr>
              <a:t>15</a:t>
            </a:r>
            <a:endParaRPr lang="en-US" dirty="0">
              <a:solidFill>
                <a:srgbClr val="0061AF"/>
              </a:solidFill>
              <a:latin typeface="Calibri"/>
              <a:cs typeface="Calibri"/>
            </a:endParaRPr>
          </a:p>
          <a:p>
            <a:pPr lvl="1">
              <a:lnSpc>
                <a:spcPct val="120000"/>
              </a:lnSpc>
            </a:pPr>
            <a:r>
              <a:rPr lang="en-US" dirty="0">
                <a:solidFill>
                  <a:srgbClr val="0061AF"/>
                </a:solidFill>
                <a:latin typeface="Calibri"/>
                <a:cs typeface="Calibri"/>
              </a:rPr>
              <a:t>3PM: Advantages to generalization, maintenance, acquisition.</a:t>
            </a:r>
          </a:p>
        </p:txBody>
      </p:sp>
    </p:spTree>
    <p:extLst>
      <p:ext uri="{BB962C8B-B14F-4D97-AF65-F5344CB8AC3E}">
        <p14:creationId xmlns:p14="http://schemas.microsoft.com/office/powerpoint/2010/main" val="373155306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a:bodyPr>
          <a:lstStyle/>
          <a:p>
            <a:r>
              <a:rPr lang="en-US" b="1" dirty="0" smtClean="0">
                <a:solidFill>
                  <a:srgbClr val="0061AF"/>
                </a:solidFill>
                <a:latin typeface="Calibri"/>
                <a:cs typeface="Calibri"/>
              </a:rPr>
              <a:t>Specific </a:t>
            </a:r>
            <a:r>
              <a:rPr lang="en-US" b="1" dirty="0">
                <a:solidFill>
                  <a:srgbClr val="0061AF"/>
                </a:solidFill>
                <a:latin typeface="Calibri"/>
                <a:cs typeface="Calibri"/>
              </a:rPr>
              <a:t>&amp;</a:t>
            </a:r>
            <a:r>
              <a:rPr lang="en-US" b="1" dirty="0" smtClean="0">
                <a:solidFill>
                  <a:srgbClr val="0061AF"/>
                </a:solidFill>
                <a:latin typeface="Calibri"/>
                <a:cs typeface="Calibri"/>
              </a:rPr>
              <a:t> General Goals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lstStyle/>
          <a:p>
            <a:r>
              <a:rPr lang="en-US" dirty="0">
                <a:solidFill>
                  <a:srgbClr val="0061AF"/>
                </a:solidFill>
                <a:latin typeface="Calibri"/>
                <a:cs typeface="Calibri"/>
              </a:rPr>
              <a:t>“Read five sight words taken from the core vocabulary.”</a:t>
            </a:r>
          </a:p>
          <a:p>
            <a:r>
              <a:rPr lang="en-US" dirty="0">
                <a:solidFill>
                  <a:srgbClr val="0061AF"/>
                </a:solidFill>
                <a:latin typeface="Calibri"/>
                <a:cs typeface="Calibri"/>
              </a:rPr>
              <a:t>“Respond to name when called.”</a:t>
            </a:r>
          </a:p>
          <a:p>
            <a:r>
              <a:rPr lang="en-US" dirty="0">
                <a:solidFill>
                  <a:srgbClr val="0061AF"/>
                </a:solidFill>
                <a:latin typeface="Calibri"/>
                <a:cs typeface="Calibri"/>
              </a:rPr>
              <a:t>“Identify coins by name and value.”</a:t>
            </a:r>
          </a:p>
          <a:p>
            <a:r>
              <a:rPr lang="en-US" dirty="0">
                <a:solidFill>
                  <a:srgbClr val="0061AF"/>
                </a:solidFill>
                <a:latin typeface="Calibri"/>
                <a:cs typeface="Calibri"/>
              </a:rPr>
              <a:t>“Write name correctly.”</a:t>
            </a:r>
          </a:p>
        </p:txBody>
      </p:sp>
    </p:spTree>
    <p:extLst>
      <p:ext uri="{BB962C8B-B14F-4D97-AF65-F5344CB8AC3E}">
        <p14:creationId xmlns:p14="http://schemas.microsoft.com/office/powerpoint/2010/main" val="293435494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a:bodyPr>
          <a:lstStyle/>
          <a:p>
            <a:r>
              <a:rPr lang="en-US" sz="3600" b="1" dirty="0" smtClean="0">
                <a:solidFill>
                  <a:srgbClr val="0061AF"/>
                </a:solidFill>
                <a:latin typeface="Calibri"/>
                <a:cs typeface="Calibri"/>
              </a:rPr>
              <a:t>Natural Teaching Opportunities</a:t>
            </a:r>
            <a:endParaRPr lang="en-US" sz="3600"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normAutofit fontScale="85000" lnSpcReduction="10000"/>
          </a:bodyPr>
          <a:lstStyle/>
          <a:p>
            <a:pPr>
              <a:lnSpc>
                <a:spcPct val="120000"/>
              </a:lnSpc>
            </a:pPr>
            <a:r>
              <a:rPr lang="en-US" dirty="0">
                <a:solidFill>
                  <a:srgbClr val="0061AF"/>
                </a:solidFill>
                <a:latin typeface="Calibri"/>
                <a:cs typeface="Calibri"/>
              </a:rPr>
              <a:t>Math is a natural time to work on math goals.</a:t>
            </a:r>
          </a:p>
          <a:p>
            <a:pPr>
              <a:lnSpc>
                <a:spcPct val="120000"/>
              </a:lnSpc>
            </a:pPr>
            <a:r>
              <a:rPr lang="en-US" dirty="0">
                <a:solidFill>
                  <a:srgbClr val="0061AF"/>
                </a:solidFill>
                <a:latin typeface="Calibri"/>
                <a:cs typeface="Calibri"/>
              </a:rPr>
              <a:t>Recess and lunch are natural times to work on social and communication goals.</a:t>
            </a:r>
          </a:p>
          <a:p>
            <a:pPr>
              <a:lnSpc>
                <a:spcPct val="120000"/>
              </a:lnSpc>
            </a:pPr>
            <a:r>
              <a:rPr lang="en-US" dirty="0">
                <a:solidFill>
                  <a:srgbClr val="0061AF"/>
                </a:solidFill>
                <a:latin typeface="Calibri"/>
                <a:cs typeface="Calibri"/>
              </a:rPr>
              <a:t>Reading is a natural time to work on reading and writing goals.</a:t>
            </a:r>
          </a:p>
          <a:p>
            <a:pPr>
              <a:lnSpc>
                <a:spcPct val="120000"/>
              </a:lnSpc>
            </a:pPr>
            <a:r>
              <a:rPr lang="en-US" dirty="0">
                <a:solidFill>
                  <a:srgbClr val="0061AF"/>
                </a:solidFill>
                <a:latin typeface="Calibri"/>
                <a:cs typeface="Calibri"/>
              </a:rPr>
              <a:t>PE is a natural time to work on gross motor skills.</a:t>
            </a:r>
          </a:p>
          <a:p>
            <a:pPr>
              <a:lnSpc>
                <a:spcPct val="120000"/>
              </a:lnSpc>
            </a:pPr>
            <a:r>
              <a:rPr lang="en-US" dirty="0">
                <a:solidFill>
                  <a:srgbClr val="0061AF"/>
                </a:solidFill>
                <a:latin typeface="Calibri"/>
                <a:cs typeface="Calibri"/>
              </a:rPr>
              <a:t>Art is a natural time to work on fine motor skills.</a:t>
            </a:r>
          </a:p>
        </p:txBody>
      </p:sp>
    </p:spTree>
    <p:extLst>
      <p:ext uri="{BB962C8B-B14F-4D97-AF65-F5344CB8AC3E}">
        <p14:creationId xmlns:p14="http://schemas.microsoft.com/office/powerpoint/2010/main" val="256070281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lstStyle/>
          <a:p>
            <a:r>
              <a:rPr lang="en-US" b="1" dirty="0" smtClean="0">
                <a:solidFill>
                  <a:srgbClr val="0061AF"/>
                </a:solidFill>
                <a:latin typeface="Calibri"/>
                <a:cs typeface="Calibri"/>
              </a:rPr>
              <a:t>Example</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525963"/>
          </a:xfrm>
        </p:spPr>
        <p:txBody>
          <a:bodyPr/>
          <a:lstStyle/>
          <a:p>
            <a:r>
              <a:rPr lang="en-US" dirty="0">
                <a:solidFill>
                  <a:srgbClr val="0061AF"/>
                </a:solidFill>
                <a:latin typeface="Calibri"/>
                <a:cs typeface="Calibri"/>
              </a:rPr>
              <a:t>Third-grade math class; graphing lesson.</a:t>
            </a:r>
          </a:p>
          <a:p>
            <a:r>
              <a:rPr lang="en-US" dirty="0">
                <a:solidFill>
                  <a:srgbClr val="0061AF"/>
                </a:solidFill>
                <a:latin typeface="Calibri"/>
                <a:cs typeface="Calibri"/>
              </a:rPr>
              <a:t>Students are naming favorite ice cream flavors and using this data to create bar graphs.</a:t>
            </a:r>
          </a:p>
          <a:p>
            <a:r>
              <a:rPr lang="en-US" dirty="0">
                <a:solidFill>
                  <a:srgbClr val="0061AF"/>
                </a:solidFill>
                <a:latin typeface="Calibri"/>
                <a:cs typeface="Calibri"/>
              </a:rPr>
              <a:t>Student with ID has goal to count to 10 with one-to-one correspondence.</a:t>
            </a:r>
          </a:p>
          <a:p>
            <a:r>
              <a:rPr lang="en-US" dirty="0">
                <a:solidFill>
                  <a:srgbClr val="0061AF"/>
                </a:solidFill>
                <a:latin typeface="Calibri"/>
                <a:cs typeface="Calibri"/>
              </a:rPr>
              <a:t>How can student work on this goal?</a:t>
            </a:r>
          </a:p>
          <a:p>
            <a:endParaRPr lang="en-US" dirty="0">
              <a:solidFill>
                <a:srgbClr val="0061AF"/>
              </a:solidFill>
            </a:endParaRPr>
          </a:p>
        </p:txBody>
      </p:sp>
    </p:spTree>
    <p:extLst>
      <p:ext uri="{BB962C8B-B14F-4D97-AF65-F5344CB8AC3E}">
        <p14:creationId xmlns:p14="http://schemas.microsoft.com/office/powerpoint/2010/main" val="259390386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4506" y="274638"/>
            <a:ext cx="7022293" cy="1143000"/>
          </a:xfrm>
        </p:spPr>
        <p:txBody>
          <a:bodyPr>
            <a:normAutofit fontScale="90000"/>
          </a:bodyPr>
          <a:lstStyle/>
          <a:p>
            <a:r>
              <a:rPr lang="en-US" b="1" dirty="0" smtClean="0">
                <a:solidFill>
                  <a:srgbClr val="0061AF"/>
                </a:solidFill>
                <a:latin typeface="Calibri"/>
                <a:cs typeface="Calibri"/>
              </a:rPr>
              <a:t>Natural Opportunities &amp; </a:t>
            </a:r>
            <a:br>
              <a:rPr lang="en-US" b="1" dirty="0" smtClean="0">
                <a:solidFill>
                  <a:srgbClr val="0061AF"/>
                </a:solidFill>
                <a:latin typeface="Calibri"/>
                <a:cs typeface="Calibri"/>
              </a:rPr>
            </a:br>
            <a:r>
              <a:rPr lang="en-US" b="1" dirty="0" smtClean="0">
                <a:solidFill>
                  <a:srgbClr val="0061AF"/>
                </a:solidFill>
                <a:latin typeface="Calibri"/>
                <a:cs typeface="Calibri"/>
              </a:rPr>
              <a:t>IEP Matrix</a:t>
            </a:r>
            <a:endParaRPr lang="en-US" b="1" dirty="0">
              <a:solidFill>
                <a:srgbClr val="0061AF"/>
              </a:solidFill>
              <a:latin typeface="Calibri"/>
              <a:cs typeface="Calibri"/>
            </a:endParaRPr>
          </a:p>
        </p:txBody>
      </p:sp>
      <p:pic>
        <p:nvPicPr>
          <p:cNvPr id="8" name="Content Placeholder 7" descr="IEP matrix.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1185" r="489"/>
          <a:stretch/>
        </p:blipFill>
        <p:spPr>
          <a:xfrm>
            <a:off x="2128817" y="1590438"/>
            <a:ext cx="6076784" cy="4800459"/>
          </a:xfrm>
        </p:spPr>
      </p:pic>
    </p:spTree>
    <p:extLst>
      <p:ext uri="{BB962C8B-B14F-4D97-AF65-F5344CB8AC3E}">
        <p14:creationId xmlns:p14="http://schemas.microsoft.com/office/powerpoint/2010/main" val="360120912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fontScale="90000"/>
          </a:bodyPr>
          <a:lstStyle/>
          <a:p>
            <a:r>
              <a:rPr lang="en-US" b="1" dirty="0" smtClean="0">
                <a:solidFill>
                  <a:srgbClr val="0061AF"/>
                </a:solidFill>
                <a:latin typeface="Calibri"/>
                <a:cs typeface="Calibri"/>
              </a:rPr>
              <a:t>Inclusion &amp; Embedded Instruction</a:t>
            </a:r>
            <a:endParaRPr lang="en-US" b="1" dirty="0">
              <a:solidFill>
                <a:srgbClr val="0061AF"/>
              </a:solidFill>
              <a:latin typeface="Calibri"/>
              <a:cs typeface="Calibri"/>
            </a:endParaRPr>
          </a:p>
        </p:txBody>
      </p:sp>
      <p:sp>
        <p:nvSpPr>
          <p:cNvPr id="7" name="Content Placeholder 6"/>
          <p:cNvSpPr>
            <a:spLocks noGrp="1"/>
          </p:cNvSpPr>
          <p:nvPr>
            <p:ph idx="1"/>
          </p:nvPr>
        </p:nvSpPr>
        <p:spPr>
          <a:xfrm>
            <a:off x="1681520" y="1600200"/>
            <a:ext cx="7005280" cy="4525963"/>
          </a:xfrm>
        </p:spPr>
        <p:txBody>
          <a:bodyPr/>
          <a:lstStyle/>
          <a:p>
            <a:pPr marL="0" indent="0">
              <a:buNone/>
            </a:pPr>
            <a:r>
              <a:rPr lang="en-US" dirty="0">
                <a:solidFill>
                  <a:srgbClr val="0061AF"/>
                </a:solidFill>
                <a:latin typeface="Calibri"/>
                <a:cs typeface="Calibri"/>
              </a:rPr>
              <a:t>To meaningfully include students and provide embedded instruction, we need to:</a:t>
            </a:r>
          </a:p>
          <a:p>
            <a:pPr marL="0" indent="0">
              <a:buNone/>
            </a:pPr>
            <a:r>
              <a:rPr lang="en-US" dirty="0">
                <a:solidFill>
                  <a:srgbClr val="0061AF"/>
                </a:solidFill>
                <a:latin typeface="Calibri"/>
                <a:cs typeface="Calibri"/>
              </a:rPr>
              <a:t>Find and implement (enough) opportunities during a typical school day to practice important skills using the materials and activities that are naturally available.</a:t>
            </a:r>
          </a:p>
        </p:txBody>
      </p:sp>
    </p:spTree>
    <p:extLst>
      <p:ext uri="{BB962C8B-B14F-4D97-AF65-F5344CB8AC3E}">
        <p14:creationId xmlns:p14="http://schemas.microsoft.com/office/powerpoint/2010/main" val="429208878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lstStyle/>
          <a:p>
            <a:r>
              <a:rPr lang="en-US" b="1" dirty="0" smtClean="0">
                <a:solidFill>
                  <a:srgbClr val="0061AF"/>
                </a:solidFill>
                <a:latin typeface="Calibri"/>
                <a:cs typeface="Calibri"/>
              </a:rPr>
              <a:t>Embedded Opportunities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953000"/>
          </a:xfrm>
        </p:spPr>
        <p:txBody>
          <a:bodyPr>
            <a:normAutofit/>
          </a:bodyPr>
          <a:lstStyle/>
          <a:p>
            <a:r>
              <a:rPr lang="en-US" dirty="0">
                <a:solidFill>
                  <a:srgbClr val="0061AF"/>
                </a:solidFill>
                <a:latin typeface="Calibri"/>
                <a:cs typeface="Calibri"/>
              </a:rPr>
              <a:t>What it is: Not enough natural opportunities.</a:t>
            </a:r>
          </a:p>
          <a:p>
            <a:r>
              <a:rPr lang="en-US" dirty="0">
                <a:solidFill>
                  <a:srgbClr val="0061AF"/>
                </a:solidFill>
                <a:latin typeface="Calibri"/>
                <a:cs typeface="Calibri"/>
              </a:rPr>
              <a:t>Why?</a:t>
            </a:r>
          </a:p>
          <a:p>
            <a:pPr lvl="1">
              <a:buFont typeface="Courier New"/>
              <a:buChar char="o"/>
            </a:pPr>
            <a:r>
              <a:rPr lang="en-US" dirty="0">
                <a:solidFill>
                  <a:srgbClr val="0061AF"/>
                </a:solidFill>
                <a:latin typeface="Calibri"/>
                <a:cs typeface="Calibri"/>
              </a:rPr>
              <a:t>Skill not typically taught to age-mates.</a:t>
            </a:r>
          </a:p>
          <a:p>
            <a:pPr lvl="1">
              <a:buFont typeface="Courier New"/>
              <a:buChar char="o"/>
            </a:pPr>
            <a:r>
              <a:rPr lang="en-US" dirty="0">
                <a:solidFill>
                  <a:srgbClr val="0061AF"/>
                </a:solidFill>
                <a:latin typeface="Calibri"/>
                <a:cs typeface="Calibri"/>
              </a:rPr>
              <a:t>The student needs more opportunities than naturally available.</a:t>
            </a:r>
          </a:p>
        </p:txBody>
      </p:sp>
    </p:spTree>
    <p:extLst>
      <p:ext uri="{BB962C8B-B14F-4D97-AF65-F5344CB8AC3E}">
        <p14:creationId xmlns:p14="http://schemas.microsoft.com/office/powerpoint/2010/main" val="412217633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fontScale="90000"/>
          </a:bodyPr>
          <a:lstStyle/>
          <a:p>
            <a:r>
              <a:rPr lang="en-US" b="1" dirty="0" smtClean="0">
                <a:solidFill>
                  <a:srgbClr val="0061AF"/>
                </a:solidFill>
                <a:latin typeface="Calibri"/>
                <a:cs typeface="Calibri"/>
              </a:rPr>
              <a:t>Embedded Instruction Example</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5119348"/>
          </a:xfrm>
        </p:spPr>
        <p:txBody>
          <a:bodyPr>
            <a:normAutofit fontScale="70000" lnSpcReduction="20000"/>
          </a:bodyPr>
          <a:lstStyle/>
          <a:p>
            <a:pPr>
              <a:lnSpc>
                <a:spcPct val="120000"/>
              </a:lnSpc>
            </a:pPr>
            <a:r>
              <a:rPr lang="en-US" dirty="0">
                <a:solidFill>
                  <a:srgbClr val="0061AF"/>
                </a:solidFill>
                <a:latin typeface="Calibri"/>
                <a:cs typeface="Calibri"/>
              </a:rPr>
              <a:t>Biology class.</a:t>
            </a:r>
          </a:p>
          <a:p>
            <a:pPr>
              <a:lnSpc>
                <a:spcPct val="120000"/>
              </a:lnSpc>
            </a:pPr>
            <a:r>
              <a:rPr lang="en-US" dirty="0">
                <a:solidFill>
                  <a:srgbClr val="0061AF"/>
                </a:solidFill>
                <a:latin typeface="Calibri"/>
                <a:cs typeface="Calibri"/>
              </a:rPr>
              <a:t>Wesley enters class and takes out his materials.</a:t>
            </a:r>
          </a:p>
          <a:p>
            <a:pPr>
              <a:lnSpc>
                <a:spcPct val="120000"/>
              </a:lnSpc>
            </a:pPr>
            <a:r>
              <a:rPr lang="en-US" dirty="0">
                <a:solidFill>
                  <a:srgbClr val="0061AF"/>
                </a:solidFill>
                <a:latin typeface="Calibri"/>
                <a:cs typeface="Calibri"/>
              </a:rPr>
              <a:t>Other students also enter and get materials ready.</a:t>
            </a:r>
          </a:p>
          <a:p>
            <a:pPr>
              <a:lnSpc>
                <a:spcPct val="120000"/>
              </a:lnSpc>
            </a:pPr>
            <a:r>
              <a:rPr lang="en-US" dirty="0">
                <a:solidFill>
                  <a:srgbClr val="0061AF"/>
                </a:solidFill>
                <a:latin typeface="Calibri"/>
                <a:cs typeface="Calibri"/>
              </a:rPr>
              <a:t>Peer tutor walks to Wes, greets him, and does an instructional trial (approx. 30 seconds).</a:t>
            </a:r>
          </a:p>
          <a:p>
            <a:pPr>
              <a:lnSpc>
                <a:spcPct val="120000"/>
              </a:lnSpc>
            </a:pPr>
            <a:r>
              <a:rPr lang="en-US" dirty="0">
                <a:solidFill>
                  <a:srgbClr val="0061AF"/>
                </a:solidFill>
                <a:latin typeface="Calibri"/>
                <a:cs typeface="Calibri"/>
              </a:rPr>
              <a:t>Peer tutor records data.</a:t>
            </a:r>
          </a:p>
          <a:p>
            <a:pPr>
              <a:lnSpc>
                <a:spcPct val="120000"/>
              </a:lnSpc>
            </a:pPr>
            <a:r>
              <a:rPr lang="en-US" dirty="0">
                <a:solidFill>
                  <a:srgbClr val="0061AF"/>
                </a:solidFill>
                <a:latin typeface="Calibri"/>
                <a:cs typeface="Calibri"/>
              </a:rPr>
              <a:t>Class lecture takes place.</a:t>
            </a:r>
          </a:p>
          <a:p>
            <a:pPr>
              <a:lnSpc>
                <a:spcPct val="120000"/>
              </a:lnSpc>
            </a:pPr>
            <a:r>
              <a:rPr lang="en-US" dirty="0">
                <a:solidFill>
                  <a:srgbClr val="0061AF"/>
                </a:solidFill>
                <a:latin typeface="Calibri"/>
                <a:cs typeface="Calibri"/>
              </a:rPr>
              <a:t>Class transitions to lab activity.</a:t>
            </a:r>
          </a:p>
          <a:p>
            <a:pPr>
              <a:lnSpc>
                <a:spcPct val="120000"/>
              </a:lnSpc>
            </a:pPr>
            <a:r>
              <a:rPr lang="en-US" dirty="0">
                <a:solidFill>
                  <a:srgbClr val="0061AF"/>
                </a:solidFill>
                <a:latin typeface="Calibri"/>
                <a:cs typeface="Calibri"/>
              </a:rPr>
              <a:t>Peer tutor completes another instructional trial during transition.</a:t>
            </a:r>
          </a:p>
          <a:p>
            <a:pPr>
              <a:lnSpc>
                <a:spcPct val="120000"/>
              </a:lnSpc>
            </a:pPr>
            <a:r>
              <a:rPr lang="en-US" dirty="0">
                <a:solidFill>
                  <a:srgbClr val="0061AF"/>
                </a:solidFill>
                <a:latin typeface="Calibri"/>
                <a:cs typeface="Calibri"/>
              </a:rPr>
              <a:t>Lab activity.</a:t>
            </a:r>
          </a:p>
          <a:p>
            <a:endParaRPr lang="en-US" dirty="0" smtClean="0">
              <a:solidFill>
                <a:srgbClr val="0061AF"/>
              </a:solidFill>
            </a:endParaRPr>
          </a:p>
          <a:p>
            <a:endParaRPr lang="en-US" dirty="0" smtClean="0">
              <a:solidFill>
                <a:srgbClr val="0061AF"/>
              </a:solidFill>
            </a:endParaRPr>
          </a:p>
        </p:txBody>
      </p:sp>
    </p:spTree>
    <p:extLst>
      <p:ext uri="{BB962C8B-B14F-4D97-AF65-F5344CB8AC3E}">
        <p14:creationId xmlns:p14="http://schemas.microsoft.com/office/powerpoint/2010/main" val="191497820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lstStyle/>
          <a:p>
            <a:r>
              <a:rPr lang="en-US" b="1" dirty="0" smtClean="0">
                <a:solidFill>
                  <a:srgbClr val="0061AF"/>
                </a:solidFill>
                <a:latin typeface="Calibri"/>
                <a:cs typeface="Calibri"/>
              </a:rPr>
              <a:t>Another Example</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normAutofit fontScale="85000" lnSpcReduction="20000"/>
          </a:bodyPr>
          <a:lstStyle/>
          <a:p>
            <a:pPr>
              <a:lnSpc>
                <a:spcPct val="120000"/>
              </a:lnSpc>
            </a:pPr>
            <a:r>
              <a:rPr lang="en-US" dirty="0">
                <a:solidFill>
                  <a:srgbClr val="0061AF"/>
                </a:solidFill>
                <a:latin typeface="Calibri"/>
                <a:cs typeface="Calibri"/>
              </a:rPr>
              <a:t>Student goal is to identify coins by name and value.</a:t>
            </a:r>
          </a:p>
          <a:p>
            <a:pPr>
              <a:lnSpc>
                <a:spcPct val="120000"/>
              </a:lnSpc>
            </a:pPr>
            <a:r>
              <a:rPr lang="en-US" dirty="0">
                <a:solidFill>
                  <a:srgbClr val="0061AF"/>
                </a:solidFill>
                <a:latin typeface="Calibri"/>
                <a:cs typeface="Calibri"/>
              </a:rPr>
              <a:t>Most high school students have mastered money, which is not typically taught in general education.</a:t>
            </a:r>
          </a:p>
          <a:p>
            <a:pPr>
              <a:lnSpc>
                <a:spcPct val="120000"/>
              </a:lnSpc>
            </a:pPr>
            <a:r>
              <a:rPr lang="en-US" dirty="0">
                <a:solidFill>
                  <a:srgbClr val="0061AF"/>
                </a:solidFill>
                <a:latin typeface="Calibri"/>
                <a:cs typeface="Calibri"/>
              </a:rPr>
              <a:t>Natural times are not sufficient:</a:t>
            </a:r>
          </a:p>
          <a:p>
            <a:pPr lvl="1">
              <a:lnSpc>
                <a:spcPct val="120000"/>
              </a:lnSpc>
              <a:buFont typeface="Courier New"/>
              <a:buChar char="o"/>
            </a:pPr>
            <a:r>
              <a:rPr lang="en-US" dirty="0">
                <a:solidFill>
                  <a:srgbClr val="0061AF"/>
                </a:solidFill>
                <a:latin typeface="Calibri"/>
                <a:cs typeface="Calibri"/>
              </a:rPr>
              <a:t>Snack bar (open at lunch).</a:t>
            </a:r>
          </a:p>
          <a:p>
            <a:pPr lvl="1">
              <a:lnSpc>
                <a:spcPct val="120000"/>
              </a:lnSpc>
              <a:buFont typeface="Courier New"/>
              <a:buChar char="o"/>
            </a:pPr>
            <a:r>
              <a:rPr lang="en-US" dirty="0">
                <a:solidFill>
                  <a:srgbClr val="0061AF"/>
                </a:solidFill>
                <a:latin typeface="Calibri"/>
                <a:cs typeface="Calibri"/>
              </a:rPr>
              <a:t>Purchase pencils at library.</a:t>
            </a:r>
          </a:p>
          <a:p>
            <a:pPr>
              <a:lnSpc>
                <a:spcPct val="120000"/>
              </a:lnSpc>
            </a:pPr>
            <a:r>
              <a:rPr lang="en-US" dirty="0">
                <a:solidFill>
                  <a:srgbClr val="0061AF"/>
                </a:solidFill>
                <a:latin typeface="Calibri"/>
                <a:cs typeface="Calibri"/>
              </a:rPr>
              <a:t>Need to identify other times to embed this instruction.</a:t>
            </a:r>
          </a:p>
        </p:txBody>
      </p:sp>
    </p:spTree>
    <p:extLst>
      <p:ext uri="{BB962C8B-B14F-4D97-AF65-F5344CB8AC3E}">
        <p14:creationId xmlns:p14="http://schemas.microsoft.com/office/powerpoint/2010/main" val="292905891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Find Times to Embed </a:t>
            </a:r>
            <a:r>
              <a:rPr lang="en-US" b="1" dirty="0">
                <a:solidFill>
                  <a:srgbClr val="0061AF"/>
                </a:solidFill>
                <a:latin typeface="Calibri"/>
                <a:cs typeface="Calibri"/>
              </a:rPr>
              <a:t>I</a:t>
            </a:r>
            <a:r>
              <a:rPr lang="en-US" b="1" dirty="0" smtClean="0">
                <a:solidFill>
                  <a:srgbClr val="0061AF"/>
                </a:solidFill>
                <a:latin typeface="Calibri"/>
                <a:cs typeface="Calibri"/>
              </a:rPr>
              <a:t>nstruction</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normAutofit/>
          </a:bodyPr>
          <a:lstStyle/>
          <a:p>
            <a:pPr marL="0" indent="0">
              <a:buNone/>
            </a:pPr>
            <a:r>
              <a:rPr lang="en-US" dirty="0">
                <a:solidFill>
                  <a:srgbClr val="0061AF"/>
                </a:solidFill>
                <a:latin typeface="Calibri"/>
                <a:cs typeface="Calibri"/>
              </a:rPr>
              <a:t>Naturally occurring non-instructional times when the skill can be taught:</a:t>
            </a:r>
          </a:p>
          <a:p>
            <a:pPr lvl="1">
              <a:buFont typeface="Arial"/>
              <a:buChar char="•"/>
            </a:pPr>
            <a:r>
              <a:rPr lang="en-US" dirty="0">
                <a:solidFill>
                  <a:srgbClr val="0061AF"/>
                </a:solidFill>
                <a:latin typeface="Calibri"/>
                <a:cs typeface="Calibri"/>
              </a:rPr>
              <a:t>Standing in line to come in the classroom.</a:t>
            </a:r>
          </a:p>
          <a:p>
            <a:pPr lvl="1">
              <a:buFont typeface="Arial"/>
              <a:buChar char="•"/>
            </a:pPr>
            <a:r>
              <a:rPr lang="en-US" dirty="0">
                <a:solidFill>
                  <a:srgbClr val="0061AF"/>
                </a:solidFill>
                <a:latin typeface="Calibri"/>
                <a:cs typeface="Calibri"/>
              </a:rPr>
              <a:t>Taking attendance.</a:t>
            </a:r>
          </a:p>
          <a:p>
            <a:pPr lvl="1">
              <a:buFont typeface="Arial"/>
              <a:buChar char="•"/>
            </a:pPr>
            <a:r>
              <a:rPr lang="en-US" dirty="0">
                <a:solidFill>
                  <a:srgbClr val="0061AF"/>
                </a:solidFill>
                <a:latin typeface="Calibri"/>
                <a:cs typeface="Calibri"/>
              </a:rPr>
              <a:t>Passing out papers.</a:t>
            </a:r>
          </a:p>
          <a:p>
            <a:pPr lvl="1">
              <a:buFont typeface="Arial"/>
              <a:buChar char="•"/>
            </a:pPr>
            <a:r>
              <a:rPr lang="en-US" dirty="0">
                <a:solidFill>
                  <a:srgbClr val="0061AF"/>
                </a:solidFill>
                <a:latin typeface="Calibri"/>
                <a:cs typeface="Calibri"/>
              </a:rPr>
              <a:t>Walking to cafeteria.</a:t>
            </a:r>
          </a:p>
          <a:p>
            <a:pPr lvl="1">
              <a:buFont typeface="Arial"/>
              <a:buChar char="•"/>
            </a:pPr>
            <a:r>
              <a:rPr lang="en-US" dirty="0">
                <a:solidFill>
                  <a:srgbClr val="0061AF"/>
                </a:solidFill>
                <a:latin typeface="Calibri"/>
                <a:cs typeface="Calibri"/>
              </a:rPr>
              <a:t>Others?</a:t>
            </a:r>
          </a:p>
        </p:txBody>
      </p:sp>
    </p:spTree>
    <p:extLst>
      <p:ext uri="{BB962C8B-B14F-4D97-AF65-F5344CB8AC3E}">
        <p14:creationId xmlns:p14="http://schemas.microsoft.com/office/powerpoint/2010/main" val="7207890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38" y="274638"/>
            <a:ext cx="6981762" cy="1143000"/>
          </a:xfrm>
        </p:spPr>
        <p:txBody>
          <a:bodyPr>
            <a:normAutofit fontScale="90000"/>
          </a:bodyPr>
          <a:lstStyle/>
          <a:p>
            <a:r>
              <a:rPr lang="en-US" b="1" dirty="0" smtClean="0">
                <a:solidFill>
                  <a:srgbClr val="0061AF"/>
                </a:solidFill>
                <a:latin typeface="Calibri"/>
                <a:cs typeface="Calibri"/>
              </a:rPr>
              <a:t>Important Characteristics of Inclusive Education</a:t>
            </a:r>
            <a:endParaRPr lang="en-US" b="1" dirty="0">
              <a:solidFill>
                <a:srgbClr val="0061AF"/>
              </a:solidFill>
              <a:latin typeface="Calibri"/>
              <a:cs typeface="Calibri"/>
            </a:endParaRPr>
          </a:p>
        </p:txBody>
      </p:sp>
      <p:sp>
        <p:nvSpPr>
          <p:cNvPr id="3" name="Content Placeholder 2"/>
          <p:cNvSpPr>
            <a:spLocks noGrp="1"/>
          </p:cNvSpPr>
          <p:nvPr>
            <p:ph idx="1"/>
          </p:nvPr>
        </p:nvSpPr>
        <p:spPr>
          <a:xfrm>
            <a:off x="1705038" y="1600200"/>
            <a:ext cx="6981762" cy="5020733"/>
          </a:xfrm>
        </p:spPr>
        <p:txBody>
          <a:bodyPr>
            <a:normAutofit fontScale="77500" lnSpcReduction="20000"/>
          </a:bodyPr>
          <a:lstStyle/>
          <a:p>
            <a:pPr lvl="1">
              <a:lnSpc>
                <a:spcPct val="120000"/>
              </a:lnSpc>
              <a:buFont typeface="Courier New"/>
              <a:buChar char="o"/>
            </a:pPr>
            <a:r>
              <a:rPr lang="en-US" sz="3100" dirty="0" smtClean="0">
                <a:solidFill>
                  <a:srgbClr val="0061AF"/>
                </a:solidFill>
                <a:latin typeface="Calibri"/>
                <a:cs typeface="Calibri"/>
              </a:rPr>
              <a:t>School-wide approach to delivery of supports and services, not a program or place (Sailor &amp; McCart, 2014).</a:t>
            </a:r>
          </a:p>
          <a:p>
            <a:pPr lvl="1">
              <a:lnSpc>
                <a:spcPct val="120000"/>
              </a:lnSpc>
              <a:buFont typeface="Courier New"/>
              <a:buChar char="o"/>
            </a:pPr>
            <a:r>
              <a:rPr lang="en-US" sz="3100" dirty="0" smtClean="0">
                <a:solidFill>
                  <a:srgbClr val="0061AF"/>
                </a:solidFill>
                <a:latin typeface="Calibri"/>
                <a:cs typeface="Calibri"/>
              </a:rPr>
              <a:t>ALL students are valued members of chronologically age-appropriate general education classrooms.</a:t>
            </a:r>
          </a:p>
          <a:p>
            <a:pPr lvl="1">
              <a:lnSpc>
                <a:spcPct val="120000"/>
              </a:lnSpc>
              <a:buFont typeface="Courier New"/>
              <a:buChar char="o"/>
            </a:pPr>
            <a:r>
              <a:rPr lang="en-US" sz="3100" dirty="0" smtClean="0">
                <a:solidFill>
                  <a:srgbClr val="0061AF"/>
                </a:solidFill>
                <a:latin typeface="Calibri"/>
                <a:cs typeface="Calibri"/>
              </a:rPr>
              <a:t>No special classroom exists, except for integrated enrichment and supplemental instructional activities for all students (Halvorsen &amp; Neary, 2009).</a:t>
            </a:r>
          </a:p>
          <a:p>
            <a:pPr lvl="1">
              <a:lnSpc>
                <a:spcPct val="120000"/>
              </a:lnSpc>
              <a:buFont typeface="Courier New"/>
              <a:buChar char="o"/>
            </a:pPr>
            <a:r>
              <a:rPr lang="en-US" sz="3100" dirty="0" smtClean="0">
                <a:solidFill>
                  <a:srgbClr val="0061AF"/>
                </a:solidFill>
                <a:latin typeface="Calibri"/>
                <a:cs typeface="Calibri"/>
              </a:rPr>
              <a:t>All means all; disability type or severity does not prevent student from being included.</a:t>
            </a:r>
          </a:p>
          <a:p>
            <a:endParaRPr lang="en-US" dirty="0">
              <a:solidFill>
                <a:srgbClr val="0061AF"/>
              </a:solidFill>
              <a:latin typeface="Calibri"/>
              <a:cs typeface="Calibri"/>
            </a:endParaRPr>
          </a:p>
        </p:txBody>
      </p:sp>
    </p:spTree>
    <p:extLst>
      <p:ext uri="{BB962C8B-B14F-4D97-AF65-F5344CB8AC3E}">
        <p14:creationId xmlns:p14="http://schemas.microsoft.com/office/powerpoint/2010/main" val="214703360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fontScale="90000"/>
          </a:bodyPr>
          <a:lstStyle/>
          <a:p>
            <a:r>
              <a:rPr lang="en-US" b="1" dirty="0" smtClean="0">
                <a:solidFill>
                  <a:srgbClr val="0061AF"/>
                </a:solidFill>
                <a:latin typeface="Calibri"/>
                <a:cs typeface="Calibri"/>
              </a:rPr>
              <a:t>Another Example of Embedded Instruction</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525963"/>
          </a:xfrm>
        </p:spPr>
        <p:txBody>
          <a:bodyPr/>
          <a:lstStyle/>
          <a:p>
            <a:pPr marL="0" indent="0">
              <a:buNone/>
            </a:pPr>
            <a:r>
              <a:rPr lang="en-US" dirty="0">
                <a:solidFill>
                  <a:srgbClr val="0061AF"/>
                </a:solidFill>
                <a:latin typeface="Calibri"/>
                <a:cs typeface="Calibri"/>
              </a:rPr>
              <a:t>Teach sight-word reading to Anthony, who has Down </a:t>
            </a:r>
            <a:r>
              <a:rPr lang="en-US" dirty="0" smtClean="0">
                <a:solidFill>
                  <a:srgbClr val="0061AF"/>
                </a:solidFill>
                <a:latin typeface="Calibri"/>
                <a:cs typeface="Calibri"/>
              </a:rPr>
              <a:t>syndrome </a:t>
            </a:r>
            <a:r>
              <a:rPr lang="en-US" dirty="0">
                <a:solidFill>
                  <a:srgbClr val="0061AF"/>
                </a:solidFill>
                <a:latin typeface="Calibri"/>
                <a:cs typeface="Calibri"/>
              </a:rPr>
              <a:t>and is in the fifth grade.</a:t>
            </a:r>
          </a:p>
        </p:txBody>
      </p:sp>
    </p:spTree>
    <p:extLst>
      <p:ext uri="{BB962C8B-B14F-4D97-AF65-F5344CB8AC3E}">
        <p14:creationId xmlns:p14="http://schemas.microsoft.com/office/powerpoint/2010/main" val="2122674198"/>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284"/>
            <a:ext cx="9144000" cy="6853716"/>
          </a:xfrm>
          <a:prstGeom prst="rect">
            <a:avLst/>
          </a:prstGeom>
          <a:solidFill>
            <a:srgbClr val="FFFFFF"/>
          </a:solidFill>
        </p:spPr>
        <p:txBody>
          <a:bodyPr wrap="square" rtlCol="0">
            <a:spAutoFit/>
          </a:bodyPr>
          <a:lstStyle/>
          <a:p>
            <a:endParaRPr lang="en-US" dirty="0"/>
          </a:p>
        </p:txBody>
      </p:sp>
      <p:sp>
        <p:nvSpPr>
          <p:cNvPr id="2" name="Title 1"/>
          <p:cNvSpPr>
            <a:spLocks noGrp="1"/>
          </p:cNvSpPr>
          <p:nvPr>
            <p:ph type="title"/>
          </p:nvPr>
        </p:nvSpPr>
        <p:spPr/>
        <p:txBody>
          <a:bodyPr/>
          <a:lstStyle/>
          <a:p>
            <a:r>
              <a:rPr lang="en-US" dirty="0" smtClean="0"/>
              <a:t>Example</a:t>
            </a:r>
            <a:endParaRPr lang="en-US" dirty="0"/>
          </a:p>
        </p:txBody>
      </p:sp>
      <p:pic>
        <p:nvPicPr>
          <p:cNvPr id="6" name="Content Placeholder 5" descr="EI 1.tiff"/>
          <p:cNvPicPr>
            <a:picLocks noGrp="1" noChangeAspect="1"/>
          </p:cNvPicPr>
          <p:nvPr>
            <p:ph idx="1"/>
          </p:nvPr>
        </p:nvPicPr>
        <p:blipFill rotWithShape="1">
          <a:blip r:embed="rId3">
            <a:extLst>
              <a:ext uri="{28A0092B-C50C-407E-A947-70E740481C1C}">
                <a14:useLocalDpi xmlns:a14="http://schemas.microsoft.com/office/drawing/2010/main" val="0"/>
              </a:ext>
            </a:extLst>
          </a:blip>
          <a:srcRect l="-801" t="-1" r="278" b="666"/>
          <a:stretch/>
        </p:blipFill>
        <p:spPr>
          <a:xfrm>
            <a:off x="376556" y="4284"/>
            <a:ext cx="8310244" cy="6853716"/>
          </a:xfrm>
        </p:spPr>
      </p:pic>
    </p:spTree>
    <p:extLst>
      <p:ext uri="{BB962C8B-B14F-4D97-AF65-F5344CB8AC3E}">
        <p14:creationId xmlns:p14="http://schemas.microsoft.com/office/powerpoint/2010/main" val="11627840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271920" cy="6990537"/>
          </a:xfrm>
          <a:prstGeom prst="rect">
            <a:avLst/>
          </a:prstGeom>
          <a:solidFill>
            <a:srgbClr val="FFFFFF"/>
          </a:solidFill>
        </p:spPr>
        <p:txBody>
          <a:bodyPr wrap="square" rtlCol="0">
            <a:spAutoFit/>
          </a:bodyPr>
          <a:lstStyle/>
          <a:p>
            <a:endParaRPr lang="en-US" dirty="0"/>
          </a:p>
        </p:txBody>
      </p:sp>
      <p:pic>
        <p:nvPicPr>
          <p:cNvPr id="4" name="Content Placeholder 3" descr="EI2.tiff"/>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1875" t="-1" r="-362" b="234"/>
          <a:stretch/>
        </p:blipFill>
        <p:spPr>
          <a:xfrm>
            <a:off x="1056474" y="0"/>
            <a:ext cx="7162800" cy="6811963"/>
          </a:xfrm>
        </p:spPr>
      </p:pic>
    </p:spTree>
    <p:extLst>
      <p:ext uri="{BB962C8B-B14F-4D97-AF65-F5344CB8AC3E}">
        <p14:creationId xmlns:p14="http://schemas.microsoft.com/office/powerpoint/2010/main" val="22621242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2859" y="197264"/>
            <a:ext cx="7151215" cy="14424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Content Placeholder 2"/>
          <p:cNvSpPr>
            <a:spLocks noGrp="1"/>
          </p:cNvSpPr>
          <p:nvPr>
            <p:ph idx="1"/>
          </p:nvPr>
        </p:nvSpPr>
        <p:spPr>
          <a:xfrm>
            <a:off x="1602858" y="398591"/>
            <a:ext cx="7151216" cy="2317566"/>
          </a:xfrm>
        </p:spPr>
        <p:txBody>
          <a:bodyPr/>
          <a:lstStyle/>
          <a:p>
            <a:pPr marL="0" indent="0" algn="ctr">
              <a:buNone/>
            </a:pPr>
            <a:r>
              <a:rPr lang="en-US" sz="4800" b="1" dirty="0" smtClean="0">
                <a:solidFill>
                  <a:srgbClr val="0061AF"/>
                </a:solidFill>
                <a:latin typeface="Calibri"/>
                <a:cs typeface="Calibri"/>
              </a:rPr>
              <a:t>Peer Relationships and Supports in Inclusive Classrooms</a:t>
            </a:r>
          </a:p>
          <a:p>
            <a:pPr marL="0" indent="0">
              <a:buNone/>
            </a:pPr>
            <a:endParaRPr lang="en-US" dirty="0">
              <a:latin typeface="Calibri"/>
              <a:cs typeface="Calibri"/>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779" y="3341097"/>
            <a:ext cx="2877913" cy="2361769"/>
          </a:xfrm>
          <a:prstGeom prst="rect">
            <a:avLst/>
          </a:prstGeom>
          <a:noFill/>
          <a:ln w="25400" cap="flat">
            <a:solidFill>
              <a:srgbClr val="000000"/>
            </a:solidFill>
            <a:prstDash val="solid"/>
            <a:miter lim="800000"/>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866" y="2821981"/>
            <a:ext cx="2997885" cy="2248414"/>
          </a:xfrm>
          <a:prstGeom prst="rect">
            <a:avLst/>
          </a:prstGeom>
          <a:noFill/>
          <a:ln w="12700" cap="flat">
            <a:solidFill>
              <a:srgbClr val="000000"/>
            </a:solidFill>
            <a:prstDash val="solid"/>
            <a:miter lim="800000"/>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06535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122" y="274638"/>
            <a:ext cx="6984677" cy="1143000"/>
          </a:xfrm>
        </p:spPr>
        <p:txBody>
          <a:bodyPr/>
          <a:lstStyle/>
          <a:p>
            <a:r>
              <a:rPr lang="en-US" b="1" dirty="0" smtClean="0">
                <a:solidFill>
                  <a:srgbClr val="0061AF"/>
                </a:solidFill>
                <a:latin typeface="Calibri"/>
                <a:cs typeface="Calibri"/>
              </a:rPr>
              <a:t>Influential Factors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702122" y="1600200"/>
            <a:ext cx="6984678" cy="4525963"/>
          </a:xfrm>
        </p:spPr>
        <p:txBody>
          <a:bodyPr/>
          <a:lstStyle/>
          <a:p>
            <a:r>
              <a:rPr lang="en-US" dirty="0" smtClean="0">
                <a:solidFill>
                  <a:srgbClr val="0061AF"/>
                </a:solidFill>
                <a:latin typeface="Calibri"/>
                <a:cs typeface="Calibri"/>
              </a:rPr>
              <a:t>Teachers and staff behaviors.</a:t>
            </a:r>
          </a:p>
          <a:p>
            <a:r>
              <a:rPr lang="en-US" dirty="0" smtClean="0">
                <a:solidFill>
                  <a:srgbClr val="0061AF"/>
                </a:solidFill>
                <a:latin typeface="Calibri"/>
                <a:cs typeface="Calibri"/>
              </a:rPr>
              <a:t>Classroom climate.</a:t>
            </a:r>
          </a:p>
          <a:p>
            <a:r>
              <a:rPr lang="en-US" dirty="0" smtClean="0">
                <a:solidFill>
                  <a:srgbClr val="0061AF"/>
                </a:solidFill>
                <a:latin typeface="Calibri"/>
                <a:cs typeface="Calibri"/>
              </a:rPr>
              <a:t>Instructional practices.</a:t>
            </a:r>
          </a:p>
          <a:p>
            <a:pPr marL="0" indent="0">
              <a:buNone/>
            </a:pPr>
            <a:endParaRPr lang="en-US" sz="2000" dirty="0" smtClean="0">
              <a:solidFill>
                <a:srgbClr val="0061AF"/>
              </a:solidFill>
              <a:latin typeface="Calibri"/>
              <a:cs typeface="Calibri"/>
            </a:endParaRPr>
          </a:p>
          <a:p>
            <a:pPr marL="0" indent="0">
              <a:buNone/>
            </a:pPr>
            <a:endParaRPr lang="en-US" sz="2000" dirty="0">
              <a:solidFill>
                <a:srgbClr val="0061AF"/>
              </a:solidFill>
              <a:latin typeface="Calibri"/>
              <a:cs typeface="Calibri"/>
            </a:endParaRPr>
          </a:p>
          <a:p>
            <a:pPr marL="0" indent="0">
              <a:buNone/>
            </a:pPr>
            <a:endParaRPr lang="en-US" sz="2000" dirty="0" smtClean="0">
              <a:solidFill>
                <a:srgbClr val="0061AF"/>
              </a:solidFill>
              <a:latin typeface="Calibri"/>
              <a:cs typeface="Calibri"/>
            </a:endParaRPr>
          </a:p>
          <a:p>
            <a:pPr marL="0" indent="0">
              <a:buNone/>
            </a:pPr>
            <a:endParaRPr lang="en-US" sz="2000" dirty="0">
              <a:solidFill>
                <a:srgbClr val="0061AF"/>
              </a:solidFill>
              <a:latin typeface="Calibri"/>
              <a:cs typeface="Calibri"/>
            </a:endParaRPr>
          </a:p>
          <a:p>
            <a:pPr marL="0" indent="0">
              <a:buNone/>
            </a:pPr>
            <a:endParaRPr lang="en-US" sz="2000" dirty="0" smtClean="0">
              <a:solidFill>
                <a:srgbClr val="0061AF"/>
              </a:solidFill>
              <a:latin typeface="Calibri"/>
              <a:cs typeface="Calibri"/>
            </a:endParaRPr>
          </a:p>
          <a:p>
            <a:pPr marL="0" indent="0">
              <a:buNone/>
            </a:pPr>
            <a:endParaRPr lang="en-US" sz="2000" dirty="0">
              <a:solidFill>
                <a:srgbClr val="0061AF"/>
              </a:solidFill>
              <a:latin typeface="Calibri"/>
              <a:cs typeface="Calibri"/>
            </a:endParaRPr>
          </a:p>
          <a:p>
            <a:pPr marL="0" indent="0">
              <a:buNone/>
            </a:pPr>
            <a:r>
              <a:rPr lang="en-US" sz="1200" dirty="0" smtClean="0">
                <a:solidFill>
                  <a:srgbClr val="0061AF"/>
                </a:solidFill>
                <a:latin typeface="Calibri"/>
                <a:cs typeface="Calibri"/>
              </a:rPr>
              <a:t>Janney &amp; Snell, 2006b</a:t>
            </a:r>
            <a:endParaRPr lang="en-US" sz="1200" dirty="0">
              <a:solidFill>
                <a:srgbClr val="0061AF"/>
              </a:solidFill>
              <a:latin typeface="Calibri"/>
              <a:cs typeface="Calibri"/>
            </a:endParaRP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6681" y="3548482"/>
            <a:ext cx="3623425" cy="2970332"/>
          </a:xfrm>
          <a:prstGeom prst="rect">
            <a:avLst/>
          </a:prstGeom>
          <a:noFill/>
          <a:ln w="12700" cap="flat">
            <a:solidFill>
              <a:srgbClr val="000000"/>
            </a:solidFill>
            <a:prstDash val="solid"/>
            <a:miter lim="800000"/>
            <a:headEnd/>
            <a:tailEnd/>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160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38" y="274638"/>
            <a:ext cx="6981762" cy="1143000"/>
          </a:xfrm>
        </p:spPr>
        <p:txBody>
          <a:bodyPr>
            <a:normAutofit/>
          </a:bodyPr>
          <a:lstStyle/>
          <a:p>
            <a:r>
              <a:rPr lang="en-US" b="1" dirty="0" smtClean="0">
                <a:solidFill>
                  <a:srgbClr val="0061AF"/>
                </a:solidFill>
                <a:latin typeface="Calibri"/>
                <a:cs typeface="Calibri"/>
              </a:rPr>
              <a:t>Teacher </a:t>
            </a:r>
            <a:r>
              <a:rPr lang="en-US" b="1" dirty="0">
                <a:solidFill>
                  <a:srgbClr val="0061AF"/>
                </a:solidFill>
                <a:latin typeface="Calibri"/>
                <a:cs typeface="Calibri"/>
              </a:rPr>
              <a:t>&amp;</a:t>
            </a:r>
            <a:r>
              <a:rPr lang="en-US" b="1" dirty="0" smtClean="0">
                <a:solidFill>
                  <a:srgbClr val="0061AF"/>
                </a:solidFill>
                <a:latin typeface="Calibri"/>
                <a:cs typeface="Calibri"/>
              </a:rPr>
              <a:t> Staff Behavior</a:t>
            </a:r>
            <a:endParaRPr lang="en-US" b="1" dirty="0">
              <a:solidFill>
                <a:srgbClr val="0061AF"/>
              </a:solidFill>
              <a:latin typeface="Calibri"/>
              <a:cs typeface="Calibri"/>
            </a:endParaRPr>
          </a:p>
        </p:txBody>
      </p:sp>
      <p:sp>
        <p:nvSpPr>
          <p:cNvPr id="3" name="Content Placeholder 2"/>
          <p:cNvSpPr>
            <a:spLocks noGrp="1"/>
          </p:cNvSpPr>
          <p:nvPr>
            <p:ph idx="1"/>
          </p:nvPr>
        </p:nvSpPr>
        <p:spPr>
          <a:xfrm>
            <a:off x="1705038" y="1600200"/>
            <a:ext cx="6981762" cy="4525963"/>
          </a:xfrm>
        </p:spPr>
        <p:txBody>
          <a:bodyPr>
            <a:normAutofit fontScale="92500" lnSpcReduction="20000"/>
          </a:bodyPr>
          <a:lstStyle/>
          <a:p>
            <a:pPr marL="793750" indent="-457200">
              <a:lnSpc>
                <a:spcPct val="110000"/>
              </a:lnSpc>
              <a:buFont typeface="Arial" charset="0"/>
              <a:buChar char="•"/>
            </a:pPr>
            <a:r>
              <a:rPr lang="en-US" dirty="0">
                <a:solidFill>
                  <a:srgbClr val="0061AF"/>
                </a:solidFill>
                <a:latin typeface="Calibri"/>
                <a:cs typeface="Calibri"/>
              </a:rPr>
              <a:t>Model respectful and age-appropriate interactions and support.</a:t>
            </a:r>
          </a:p>
          <a:p>
            <a:pPr marL="793750" indent="-457200">
              <a:lnSpc>
                <a:spcPct val="110000"/>
              </a:lnSpc>
              <a:buFont typeface="Arial" charset="0"/>
              <a:buChar char="•"/>
            </a:pPr>
            <a:r>
              <a:rPr lang="en-US" dirty="0">
                <a:solidFill>
                  <a:srgbClr val="0061AF"/>
                </a:solidFill>
                <a:latin typeface="Calibri"/>
                <a:cs typeface="Calibri"/>
              </a:rPr>
              <a:t>Hold high expectations for ALL students.</a:t>
            </a:r>
          </a:p>
          <a:p>
            <a:pPr marL="793750" indent="-457200">
              <a:lnSpc>
                <a:spcPct val="110000"/>
              </a:lnSpc>
              <a:buFont typeface="Arial" charset="0"/>
              <a:buChar char="•"/>
            </a:pPr>
            <a:r>
              <a:rPr lang="en-US" dirty="0">
                <a:solidFill>
                  <a:srgbClr val="0061AF"/>
                </a:solidFill>
                <a:latin typeface="Calibri"/>
                <a:cs typeface="Calibri"/>
              </a:rPr>
              <a:t>Value all students’ contributions.</a:t>
            </a:r>
          </a:p>
          <a:p>
            <a:pPr marL="793750" indent="-457200">
              <a:lnSpc>
                <a:spcPct val="110000"/>
              </a:lnSpc>
              <a:spcAft>
                <a:spcPts val="1200"/>
              </a:spcAft>
              <a:buFont typeface="Arial" charset="0"/>
              <a:buChar char="•"/>
            </a:pPr>
            <a:r>
              <a:rPr lang="en-US" dirty="0">
                <a:solidFill>
                  <a:srgbClr val="0061AF"/>
                </a:solidFill>
                <a:latin typeface="Calibri"/>
                <a:cs typeface="Calibri"/>
              </a:rPr>
              <a:t>Provide multiple opportunities for interactions and peer supports.</a:t>
            </a:r>
          </a:p>
          <a:p>
            <a:pPr marL="793750" indent="-457200">
              <a:lnSpc>
                <a:spcPct val="110000"/>
              </a:lnSpc>
              <a:spcAft>
                <a:spcPts val="1200"/>
              </a:spcAft>
              <a:buFont typeface="Arial" charset="0"/>
              <a:buChar char="•"/>
            </a:pPr>
            <a:r>
              <a:rPr lang="en-US" dirty="0">
                <a:solidFill>
                  <a:srgbClr val="0061AF"/>
                </a:solidFill>
                <a:latin typeface="Calibri"/>
                <a:cs typeface="Calibri"/>
              </a:rPr>
              <a:t>Facilitate positive, reciprocal interactions between students.</a:t>
            </a:r>
          </a:p>
          <a:p>
            <a:endParaRPr lang="en-US" dirty="0">
              <a:solidFill>
                <a:srgbClr val="0061AF"/>
              </a:solidFill>
            </a:endParaRPr>
          </a:p>
        </p:txBody>
      </p:sp>
    </p:spTree>
    <p:extLst>
      <p:ext uri="{BB962C8B-B14F-4D97-AF65-F5344CB8AC3E}">
        <p14:creationId xmlns:p14="http://schemas.microsoft.com/office/powerpoint/2010/main" val="22133758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lstStyle/>
          <a:p>
            <a:r>
              <a:rPr lang="en-US" b="1" dirty="0" smtClean="0">
                <a:solidFill>
                  <a:srgbClr val="0061AF"/>
                </a:solidFill>
                <a:latin typeface="Calibri"/>
                <a:cs typeface="Calibri"/>
              </a:rPr>
              <a:t>Class Climate</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525963"/>
          </a:xfrm>
        </p:spPr>
        <p:txBody>
          <a:bodyPr>
            <a:normAutofit fontScale="92500" lnSpcReduction="10000"/>
          </a:bodyPr>
          <a:lstStyle/>
          <a:p>
            <a:pPr marL="793750" indent="-457200">
              <a:lnSpc>
                <a:spcPct val="110000"/>
              </a:lnSpc>
              <a:buFont typeface="Arial" charset="0"/>
              <a:buChar char="•"/>
            </a:pPr>
            <a:r>
              <a:rPr lang="en-US" dirty="0">
                <a:solidFill>
                  <a:srgbClr val="0061AF"/>
                </a:solidFill>
                <a:latin typeface="Calibri"/>
                <a:cs typeface="Calibri"/>
              </a:rPr>
              <a:t>Positive community-building activities.</a:t>
            </a:r>
          </a:p>
          <a:p>
            <a:pPr marL="793750" indent="-457200">
              <a:lnSpc>
                <a:spcPct val="110000"/>
              </a:lnSpc>
              <a:buFont typeface="Arial" charset="0"/>
              <a:buChar char="•"/>
            </a:pPr>
            <a:r>
              <a:rPr lang="en-US" dirty="0">
                <a:solidFill>
                  <a:srgbClr val="0061AF"/>
                </a:solidFill>
                <a:latin typeface="Calibri"/>
                <a:cs typeface="Calibri"/>
              </a:rPr>
              <a:t>Conflict resolution practices.</a:t>
            </a:r>
          </a:p>
          <a:p>
            <a:pPr marL="793750" indent="-457200">
              <a:lnSpc>
                <a:spcPct val="110000"/>
              </a:lnSpc>
              <a:buFont typeface="Arial" charset="0"/>
              <a:buChar char="•"/>
            </a:pPr>
            <a:r>
              <a:rPr lang="en-US" dirty="0">
                <a:solidFill>
                  <a:srgbClr val="0061AF"/>
                </a:solidFill>
                <a:latin typeface="Calibri"/>
                <a:cs typeface="Calibri"/>
              </a:rPr>
              <a:t>Classroom jobs/roles.</a:t>
            </a:r>
          </a:p>
          <a:p>
            <a:pPr marL="793750" indent="-457200">
              <a:lnSpc>
                <a:spcPct val="110000"/>
              </a:lnSpc>
              <a:buFont typeface="Arial" charset="0"/>
              <a:buChar char="•"/>
            </a:pPr>
            <a:r>
              <a:rPr lang="en-US" dirty="0">
                <a:solidFill>
                  <a:srgbClr val="0061AF"/>
                </a:solidFill>
                <a:latin typeface="Calibri"/>
                <a:cs typeface="Calibri"/>
              </a:rPr>
              <a:t>Ability/diversity awareness activities.</a:t>
            </a:r>
          </a:p>
          <a:p>
            <a:pPr marL="793750" indent="-457200">
              <a:lnSpc>
                <a:spcPct val="110000"/>
              </a:lnSpc>
              <a:buFont typeface="Arial" charset="0"/>
              <a:buChar char="•"/>
            </a:pPr>
            <a:r>
              <a:rPr lang="en-US" dirty="0">
                <a:solidFill>
                  <a:srgbClr val="0061AF"/>
                </a:solidFill>
                <a:latin typeface="Calibri"/>
                <a:cs typeface="Calibri"/>
              </a:rPr>
              <a:t>Literature that focuses on diversity and ability differences.</a:t>
            </a:r>
          </a:p>
          <a:p>
            <a:pPr marL="793750" indent="-457200">
              <a:lnSpc>
                <a:spcPct val="110000"/>
              </a:lnSpc>
              <a:buFont typeface="Arial" charset="0"/>
              <a:buChar char="•"/>
            </a:pPr>
            <a:r>
              <a:rPr lang="en-US" dirty="0">
                <a:solidFill>
                  <a:srgbClr val="0061AF"/>
                </a:solidFill>
                <a:latin typeface="Calibri"/>
                <a:cs typeface="Calibri"/>
              </a:rPr>
              <a:t>Supports self-determined behavior and student-directed learning.</a:t>
            </a:r>
          </a:p>
          <a:p>
            <a:endParaRPr lang="en-US" dirty="0">
              <a:solidFill>
                <a:srgbClr val="0061AF"/>
              </a:solidFill>
            </a:endParaRPr>
          </a:p>
        </p:txBody>
      </p:sp>
    </p:spTree>
    <p:extLst>
      <p:ext uri="{BB962C8B-B14F-4D97-AF65-F5344CB8AC3E}">
        <p14:creationId xmlns:p14="http://schemas.microsoft.com/office/powerpoint/2010/main" val="243394236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lstStyle/>
          <a:p>
            <a:r>
              <a:rPr lang="en-US" b="1" dirty="0" smtClean="0">
                <a:solidFill>
                  <a:srgbClr val="0061AF"/>
                </a:solidFill>
                <a:latin typeface="Calibri"/>
                <a:cs typeface="Calibri"/>
              </a:rPr>
              <a:t>Instructional Practices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525963"/>
          </a:xfrm>
        </p:spPr>
        <p:txBody>
          <a:bodyPr>
            <a:normAutofit fontScale="77500" lnSpcReduction="20000"/>
          </a:bodyPr>
          <a:lstStyle/>
          <a:p>
            <a:pPr marL="793750" indent="-457200">
              <a:lnSpc>
                <a:spcPct val="120000"/>
              </a:lnSpc>
              <a:buFont typeface="Arial" charset="0"/>
              <a:buChar char="•"/>
            </a:pPr>
            <a:r>
              <a:rPr lang="en-US" dirty="0">
                <a:solidFill>
                  <a:srgbClr val="0061AF"/>
                </a:solidFill>
                <a:latin typeface="Calibri"/>
                <a:cs typeface="Calibri"/>
              </a:rPr>
              <a:t>Small groups and cooperative learning structures.</a:t>
            </a:r>
          </a:p>
          <a:p>
            <a:pPr marL="793750" indent="-457200">
              <a:lnSpc>
                <a:spcPct val="120000"/>
              </a:lnSpc>
              <a:buFont typeface="Arial" charset="0"/>
              <a:buChar char="•"/>
            </a:pPr>
            <a:r>
              <a:rPr lang="en-US" dirty="0">
                <a:solidFill>
                  <a:srgbClr val="0061AF"/>
                </a:solidFill>
                <a:latin typeface="Calibri"/>
                <a:cs typeface="Calibri"/>
              </a:rPr>
              <a:t>Peer partner activities.</a:t>
            </a:r>
          </a:p>
          <a:p>
            <a:pPr marL="793750" indent="-457200">
              <a:lnSpc>
                <a:spcPct val="120000"/>
              </a:lnSpc>
              <a:buFont typeface="Arial" charset="0"/>
              <a:buChar char="•"/>
            </a:pPr>
            <a:r>
              <a:rPr lang="en-US" dirty="0">
                <a:solidFill>
                  <a:srgbClr val="0061AF"/>
                </a:solidFill>
                <a:latin typeface="Calibri"/>
                <a:cs typeface="Calibri"/>
              </a:rPr>
              <a:t>Activities that require frequent opportunities for interactions between students.</a:t>
            </a:r>
          </a:p>
          <a:p>
            <a:pPr marL="793750" indent="-457200">
              <a:lnSpc>
                <a:spcPct val="120000"/>
              </a:lnSpc>
              <a:buFont typeface="Arial" charset="0"/>
              <a:buChar char="•"/>
            </a:pPr>
            <a:r>
              <a:rPr lang="en-US" dirty="0">
                <a:solidFill>
                  <a:srgbClr val="0061AF"/>
                </a:solidFill>
                <a:latin typeface="Calibri"/>
                <a:cs typeface="Calibri"/>
              </a:rPr>
              <a:t>Students have an effective means to communicate. </a:t>
            </a:r>
          </a:p>
          <a:p>
            <a:pPr marL="793750" indent="-457200">
              <a:lnSpc>
                <a:spcPct val="120000"/>
              </a:lnSpc>
              <a:buFont typeface="Arial" charset="0"/>
              <a:buChar char="•"/>
            </a:pPr>
            <a:r>
              <a:rPr lang="en-US" dirty="0">
                <a:solidFill>
                  <a:srgbClr val="0061AF"/>
                </a:solidFill>
                <a:latin typeface="Calibri"/>
                <a:cs typeface="Calibri"/>
              </a:rPr>
              <a:t>Use of </a:t>
            </a:r>
            <a:r>
              <a:rPr lang="en-US" dirty="0" smtClean="0">
                <a:solidFill>
                  <a:srgbClr val="0061AF"/>
                </a:solidFill>
                <a:latin typeface="Calibri"/>
                <a:cs typeface="Calibri"/>
              </a:rPr>
              <a:t>DI.</a:t>
            </a:r>
            <a:endParaRPr lang="en-US" dirty="0">
              <a:solidFill>
                <a:srgbClr val="0061AF"/>
              </a:solidFill>
              <a:latin typeface="Calibri"/>
              <a:cs typeface="Calibri"/>
            </a:endParaRPr>
          </a:p>
          <a:p>
            <a:pPr marL="793750" indent="-457200">
              <a:lnSpc>
                <a:spcPct val="120000"/>
              </a:lnSpc>
              <a:buFont typeface="Arial" charset="0"/>
              <a:buChar char="•"/>
            </a:pPr>
            <a:r>
              <a:rPr lang="en-US" dirty="0">
                <a:solidFill>
                  <a:srgbClr val="0061AF"/>
                </a:solidFill>
                <a:latin typeface="Calibri"/>
                <a:cs typeface="Calibri"/>
              </a:rPr>
              <a:t>Interesting motivating curriculum that requires interdependent efforts.</a:t>
            </a:r>
          </a:p>
          <a:p>
            <a:endParaRPr lang="en-US" dirty="0">
              <a:solidFill>
                <a:srgbClr val="0061AF"/>
              </a:solidFill>
            </a:endParaRPr>
          </a:p>
        </p:txBody>
      </p:sp>
    </p:spTree>
    <p:extLst>
      <p:ext uri="{BB962C8B-B14F-4D97-AF65-F5344CB8AC3E}">
        <p14:creationId xmlns:p14="http://schemas.microsoft.com/office/powerpoint/2010/main" val="406152458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lstStyle/>
          <a:p>
            <a:r>
              <a:rPr lang="en-US" b="1" dirty="0" smtClean="0">
                <a:solidFill>
                  <a:srgbClr val="0061AF"/>
                </a:solidFill>
                <a:latin typeface="Calibri"/>
                <a:cs typeface="Calibri"/>
              </a:rPr>
              <a:t>Social Facilitation</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525963"/>
          </a:xfrm>
        </p:spPr>
        <p:txBody>
          <a:bodyPr/>
          <a:lstStyle/>
          <a:p>
            <a:pPr marL="0" indent="0">
              <a:buNone/>
            </a:pPr>
            <a:r>
              <a:rPr lang="en-US" dirty="0">
                <a:solidFill>
                  <a:srgbClr val="0061AF"/>
                </a:solidFill>
                <a:latin typeface="Calibri"/>
                <a:cs typeface="Calibri"/>
              </a:rPr>
              <a:t>Arrange and facilitate ongoing opportunities for natural participation in joint activities within classroom, school, work, and community events.</a:t>
            </a:r>
          </a:p>
        </p:txBody>
      </p:sp>
    </p:spTree>
    <p:extLst>
      <p:ext uri="{BB962C8B-B14F-4D97-AF65-F5344CB8AC3E}">
        <p14:creationId xmlns:p14="http://schemas.microsoft.com/office/powerpoint/2010/main" val="105518323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normAutofit fontScale="90000"/>
          </a:bodyPr>
          <a:lstStyle/>
          <a:p>
            <a:r>
              <a:rPr lang="en-US" b="1" dirty="0" smtClean="0">
                <a:solidFill>
                  <a:srgbClr val="0061AF"/>
                </a:solidFill>
                <a:latin typeface="Calibri"/>
                <a:cs typeface="Calibri"/>
              </a:rPr>
              <a:t>Factors That Influence Social Relationships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772444"/>
            <a:ext cx="6993521" cy="4856802"/>
          </a:xfrm>
        </p:spPr>
        <p:txBody>
          <a:bodyPr>
            <a:normAutofit/>
          </a:bodyPr>
          <a:lstStyle/>
          <a:p>
            <a:r>
              <a:rPr lang="en-US" dirty="0">
                <a:solidFill>
                  <a:srgbClr val="0061AF"/>
                </a:solidFill>
                <a:latin typeface="Calibri"/>
                <a:cs typeface="Calibri"/>
              </a:rPr>
              <a:t>Opportunity.</a:t>
            </a:r>
          </a:p>
          <a:p>
            <a:r>
              <a:rPr lang="en-US" dirty="0">
                <a:solidFill>
                  <a:srgbClr val="0061AF"/>
                </a:solidFill>
                <a:latin typeface="Calibri"/>
                <a:cs typeface="Calibri"/>
              </a:rPr>
              <a:t>Atmosphere.</a:t>
            </a:r>
          </a:p>
          <a:p>
            <a:r>
              <a:rPr lang="en-US" dirty="0">
                <a:solidFill>
                  <a:srgbClr val="0061AF"/>
                </a:solidFill>
                <a:latin typeface="Calibri"/>
                <a:cs typeface="Calibri"/>
              </a:rPr>
              <a:t>Social support and motivation.</a:t>
            </a:r>
          </a:p>
          <a:p>
            <a:r>
              <a:rPr lang="en-US" dirty="0">
                <a:solidFill>
                  <a:srgbClr val="0061AF"/>
                </a:solidFill>
                <a:latin typeface="Calibri"/>
                <a:cs typeface="Calibri"/>
              </a:rPr>
              <a:t>Social competence and interaction skills.</a:t>
            </a:r>
          </a:p>
          <a:p>
            <a:r>
              <a:rPr lang="en-US" dirty="0">
                <a:solidFill>
                  <a:srgbClr val="0061AF"/>
                </a:solidFill>
                <a:latin typeface="Calibri"/>
                <a:cs typeface="Calibri"/>
              </a:rPr>
              <a:t>Maintenance and generalization of relationships.</a:t>
            </a:r>
          </a:p>
          <a:p>
            <a:pPr marL="0" indent="0">
              <a:buNone/>
            </a:pPr>
            <a:r>
              <a:rPr lang="en-US" sz="2400" dirty="0">
                <a:solidFill>
                  <a:srgbClr val="0061AF"/>
                </a:solidFill>
                <a:latin typeface="Calibri"/>
                <a:cs typeface="Calibri"/>
              </a:rPr>
              <a:t>	</a:t>
            </a:r>
          </a:p>
          <a:p>
            <a:pPr marL="0" indent="0">
              <a:buNone/>
            </a:pPr>
            <a:r>
              <a:rPr lang="en-US" sz="1200" dirty="0">
                <a:solidFill>
                  <a:srgbClr val="0061AF"/>
                </a:solidFill>
                <a:latin typeface="Calibri"/>
                <a:cs typeface="Calibri"/>
              </a:rPr>
              <a:t>Janney &amp; Snell, 2006b</a:t>
            </a:r>
            <a:endParaRPr lang="en-US" sz="2400" dirty="0" smtClean="0">
              <a:solidFill>
                <a:srgbClr val="0061AF"/>
              </a:solidFill>
            </a:endParaRPr>
          </a:p>
        </p:txBody>
      </p:sp>
    </p:spTree>
    <p:extLst>
      <p:ext uri="{BB962C8B-B14F-4D97-AF65-F5344CB8AC3E}">
        <p14:creationId xmlns:p14="http://schemas.microsoft.com/office/powerpoint/2010/main" val="311256918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32309" y="708017"/>
            <a:ext cx="7454262" cy="4525963"/>
          </a:xfrm>
        </p:spPr>
        <p:txBody>
          <a:bodyPr>
            <a:normAutofit/>
          </a:bodyPr>
          <a:lstStyle/>
          <a:p>
            <a:pPr marL="0" indent="0" algn="ctr">
              <a:buNone/>
            </a:pPr>
            <a:r>
              <a:rPr lang="en-US" sz="5400" dirty="0" smtClean="0">
                <a:latin typeface="Calibri"/>
                <a:cs typeface="Calibri"/>
              </a:rPr>
              <a:t>“Inclusion is a right, not a privilege for a select few.”</a:t>
            </a:r>
          </a:p>
          <a:p>
            <a:pPr marL="0" indent="0" algn="ctr">
              <a:buNone/>
            </a:pPr>
            <a:r>
              <a:rPr lang="en-US" sz="3600" dirty="0" smtClean="0">
                <a:latin typeface="Calibri"/>
                <a:cs typeface="Calibri"/>
              </a:rPr>
              <a:t>(Oberti v. Board of Education of Clementon School District, 1993)</a:t>
            </a:r>
            <a:endParaRPr lang="en-US" sz="3600" dirty="0">
              <a:latin typeface="Calibri"/>
              <a:cs typeface="Calibri"/>
            </a:endParaRPr>
          </a:p>
        </p:txBody>
      </p:sp>
    </p:spTree>
    <p:extLst>
      <p:ext uri="{BB962C8B-B14F-4D97-AF65-F5344CB8AC3E}">
        <p14:creationId xmlns:p14="http://schemas.microsoft.com/office/powerpoint/2010/main" val="345909963"/>
      </p:ext>
    </p:extLst>
  </p:cSld>
  <p:clrMapOvr>
    <a:masterClrMapping/>
  </p:clrMapOvr>
  <p:transition xmlns:p14="http://schemas.microsoft.com/office/powerpoint/2010/mai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520" y="274638"/>
            <a:ext cx="7005280" cy="1143000"/>
          </a:xfrm>
        </p:spPr>
        <p:txBody>
          <a:bodyPr>
            <a:normAutofit fontScale="90000"/>
          </a:bodyPr>
          <a:lstStyle/>
          <a:p>
            <a:r>
              <a:rPr lang="en-US" b="1" dirty="0" smtClean="0">
                <a:solidFill>
                  <a:srgbClr val="0061AF"/>
                </a:solidFill>
                <a:latin typeface="Calibri"/>
                <a:cs typeface="Calibri"/>
              </a:rPr>
              <a:t>Social &amp; Communication Skills Instruction</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1520" y="1600200"/>
            <a:ext cx="7005280" cy="4525963"/>
          </a:xfrm>
        </p:spPr>
        <p:txBody>
          <a:bodyPr/>
          <a:lstStyle/>
          <a:p>
            <a:r>
              <a:rPr lang="en-US" dirty="0">
                <a:solidFill>
                  <a:srgbClr val="0061AF"/>
                </a:solidFill>
                <a:latin typeface="Calibri"/>
                <a:cs typeface="Calibri"/>
              </a:rPr>
              <a:t>Behavioral strategies.</a:t>
            </a:r>
          </a:p>
          <a:p>
            <a:r>
              <a:rPr lang="en-US" dirty="0">
                <a:solidFill>
                  <a:srgbClr val="0061AF"/>
                </a:solidFill>
                <a:latin typeface="Calibri"/>
                <a:cs typeface="Calibri"/>
              </a:rPr>
              <a:t>Cognitive strategies.</a:t>
            </a:r>
          </a:p>
          <a:p>
            <a:r>
              <a:rPr lang="en-US" dirty="0">
                <a:solidFill>
                  <a:srgbClr val="0061AF"/>
                </a:solidFill>
                <a:latin typeface="Calibri"/>
                <a:cs typeface="Calibri"/>
              </a:rPr>
              <a:t>Self-management strategies.</a:t>
            </a:r>
          </a:p>
          <a:p>
            <a:r>
              <a:rPr lang="en-US" dirty="0">
                <a:solidFill>
                  <a:srgbClr val="0061AF"/>
                </a:solidFill>
                <a:latin typeface="Calibri"/>
                <a:cs typeface="Calibri"/>
              </a:rPr>
              <a:t>Peer-mediated strategies.</a:t>
            </a:r>
          </a:p>
          <a:p>
            <a:r>
              <a:rPr lang="en-US" dirty="0">
                <a:solidFill>
                  <a:srgbClr val="0061AF"/>
                </a:solidFill>
                <a:latin typeface="Calibri"/>
                <a:cs typeface="Calibri"/>
              </a:rPr>
              <a:t>Opportunistic strategies.</a:t>
            </a:r>
          </a:p>
        </p:txBody>
      </p:sp>
    </p:spTree>
    <p:extLst>
      <p:ext uri="{BB962C8B-B14F-4D97-AF65-F5344CB8AC3E}">
        <p14:creationId xmlns:p14="http://schemas.microsoft.com/office/powerpoint/2010/main" val="2841505758"/>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1693278" y="274638"/>
            <a:ext cx="6993521" cy="1143000"/>
          </a:xfrm>
        </p:spPr>
        <p:txBody>
          <a:bodyPr/>
          <a:lstStyle/>
          <a:p>
            <a:r>
              <a:rPr lang="en-US" b="1" dirty="0" smtClean="0">
                <a:solidFill>
                  <a:srgbClr val="0061AF"/>
                </a:solidFill>
                <a:latin typeface="Calibri"/>
                <a:cs typeface="Calibri"/>
              </a:rPr>
              <a:t>Behavioral Strategies</a:t>
            </a:r>
            <a:endParaRPr lang="en-US" b="1" dirty="0">
              <a:solidFill>
                <a:srgbClr val="0061AF"/>
              </a:solidFill>
              <a:latin typeface="Calibri"/>
              <a:cs typeface="Calibri"/>
            </a:endParaRPr>
          </a:p>
        </p:txBody>
      </p:sp>
      <p:sp>
        <p:nvSpPr>
          <p:cNvPr id="148483" name="Rectangle 3"/>
          <p:cNvSpPr>
            <a:spLocks noGrp="1" noChangeArrowheads="1"/>
          </p:cNvSpPr>
          <p:nvPr>
            <p:ph idx="1"/>
          </p:nvPr>
        </p:nvSpPr>
        <p:spPr>
          <a:xfrm>
            <a:off x="1693278" y="1540330"/>
            <a:ext cx="6993521" cy="4708069"/>
          </a:xfrm>
        </p:spPr>
        <p:txBody>
          <a:bodyPr>
            <a:normAutofit/>
          </a:bodyPr>
          <a:lstStyle/>
          <a:p>
            <a:pPr>
              <a:lnSpc>
                <a:spcPct val="90000"/>
              </a:lnSpc>
            </a:pPr>
            <a:r>
              <a:rPr lang="en-US" dirty="0">
                <a:solidFill>
                  <a:srgbClr val="0061AF"/>
                </a:solidFill>
                <a:latin typeface="Calibri"/>
                <a:cs typeface="Calibri"/>
              </a:rPr>
              <a:t>Modeling:</a:t>
            </a:r>
          </a:p>
          <a:p>
            <a:pPr lvl="1">
              <a:lnSpc>
                <a:spcPct val="90000"/>
              </a:lnSpc>
              <a:buFont typeface="Courier New"/>
              <a:buChar char="o"/>
            </a:pPr>
            <a:r>
              <a:rPr lang="en-US" dirty="0">
                <a:solidFill>
                  <a:srgbClr val="0061AF"/>
                </a:solidFill>
                <a:latin typeface="Calibri"/>
                <a:cs typeface="Calibri"/>
              </a:rPr>
              <a:t>Live modeling.</a:t>
            </a:r>
          </a:p>
          <a:p>
            <a:pPr lvl="1">
              <a:lnSpc>
                <a:spcPct val="90000"/>
              </a:lnSpc>
              <a:buFont typeface="Courier New"/>
              <a:buChar char="o"/>
            </a:pPr>
            <a:r>
              <a:rPr lang="en-US" dirty="0">
                <a:solidFill>
                  <a:srgbClr val="0061AF"/>
                </a:solidFill>
                <a:latin typeface="Calibri"/>
                <a:cs typeface="Calibri"/>
              </a:rPr>
              <a:t>Video modeling.</a:t>
            </a:r>
          </a:p>
          <a:p>
            <a:pPr lvl="1">
              <a:lnSpc>
                <a:spcPct val="90000"/>
              </a:lnSpc>
              <a:buFont typeface="Courier New"/>
              <a:buChar char="o"/>
            </a:pPr>
            <a:r>
              <a:rPr lang="en-US" dirty="0">
                <a:solidFill>
                  <a:srgbClr val="0061AF"/>
                </a:solidFill>
                <a:latin typeface="Calibri"/>
                <a:cs typeface="Calibri"/>
              </a:rPr>
              <a:t>Video self-modeling.</a:t>
            </a:r>
          </a:p>
          <a:p>
            <a:pPr>
              <a:lnSpc>
                <a:spcPct val="90000"/>
              </a:lnSpc>
            </a:pPr>
            <a:r>
              <a:rPr lang="en-US" dirty="0">
                <a:solidFill>
                  <a:srgbClr val="0061AF"/>
                </a:solidFill>
                <a:latin typeface="Calibri"/>
                <a:cs typeface="Calibri"/>
              </a:rPr>
              <a:t>Video Self-Modeling:</a:t>
            </a:r>
          </a:p>
          <a:p>
            <a:pPr lvl="1">
              <a:lnSpc>
                <a:spcPct val="90000"/>
              </a:lnSpc>
              <a:buFont typeface="Courier New"/>
              <a:buChar char="o"/>
            </a:pPr>
            <a:r>
              <a:rPr lang="en-US" dirty="0">
                <a:solidFill>
                  <a:srgbClr val="0061AF"/>
                </a:solidFill>
                <a:latin typeface="Calibri"/>
                <a:cs typeface="Calibri"/>
                <a:hlinkClick r:id="rId3"/>
              </a:rPr>
              <a:t>Example</a:t>
            </a:r>
            <a:endParaRPr lang="en-US" dirty="0">
              <a:solidFill>
                <a:srgbClr val="0061AF"/>
              </a:solidFill>
              <a:latin typeface="Calibri"/>
              <a:cs typeface="Calibri"/>
            </a:endParaRPr>
          </a:p>
        </p:txBody>
      </p:sp>
    </p:spTree>
    <p:extLst>
      <p:ext uri="{BB962C8B-B14F-4D97-AF65-F5344CB8AC3E}">
        <p14:creationId xmlns:p14="http://schemas.microsoft.com/office/powerpoint/2010/main" val="179545522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278" y="274638"/>
            <a:ext cx="6993521" cy="1143000"/>
          </a:xfrm>
        </p:spPr>
        <p:txBody>
          <a:bodyPr/>
          <a:lstStyle/>
          <a:p>
            <a:r>
              <a:rPr lang="en-US" b="1" dirty="0" smtClean="0">
                <a:solidFill>
                  <a:srgbClr val="0061AF"/>
                </a:solidFill>
                <a:latin typeface="Calibri"/>
                <a:cs typeface="Calibri"/>
              </a:rPr>
              <a:t>Cognitive Strategies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93278" y="1600200"/>
            <a:ext cx="6993521" cy="4525963"/>
          </a:xfrm>
        </p:spPr>
        <p:txBody>
          <a:bodyPr/>
          <a:lstStyle/>
          <a:p>
            <a:r>
              <a:rPr lang="en-US" dirty="0">
                <a:solidFill>
                  <a:srgbClr val="0061AF"/>
                </a:solidFill>
                <a:latin typeface="Calibri"/>
                <a:cs typeface="Calibri"/>
              </a:rPr>
              <a:t>Comic strip conversations.</a:t>
            </a:r>
          </a:p>
          <a:p>
            <a:r>
              <a:rPr lang="en-US" dirty="0">
                <a:solidFill>
                  <a:srgbClr val="0061AF"/>
                </a:solidFill>
                <a:latin typeface="Calibri"/>
                <a:cs typeface="Calibri"/>
              </a:rPr>
              <a:t>Social narratives.</a:t>
            </a:r>
          </a:p>
          <a:p>
            <a:pPr marL="0" indent="0">
              <a:buNone/>
            </a:pPr>
            <a:endParaRPr lang="en-US" dirty="0">
              <a:solidFill>
                <a:srgbClr val="0061AF"/>
              </a:solidFill>
              <a:latin typeface="Calibri"/>
              <a:cs typeface="Calibri"/>
            </a:endParaRPr>
          </a:p>
          <a:p>
            <a:pPr marL="0" indent="0">
              <a:buNone/>
            </a:pPr>
            <a:r>
              <a:rPr lang="en-US" sz="1200" dirty="0">
                <a:solidFill>
                  <a:srgbClr val="0061AF"/>
                </a:solidFill>
                <a:latin typeface="Calibri"/>
                <a:cs typeface="Calibri"/>
              </a:rPr>
              <a:t>Gray, 1997</a:t>
            </a:r>
          </a:p>
          <a:p>
            <a:pPr marL="0" indent="0">
              <a:buNone/>
            </a:pPr>
            <a:endParaRPr lang="en-US" dirty="0">
              <a:solidFill>
                <a:srgbClr val="0061AF"/>
              </a:solidFill>
            </a:endParaRPr>
          </a:p>
        </p:txBody>
      </p:sp>
    </p:spTree>
    <p:extLst>
      <p:ext uri="{BB962C8B-B14F-4D97-AF65-F5344CB8AC3E}">
        <p14:creationId xmlns:p14="http://schemas.microsoft.com/office/powerpoint/2010/main" val="204949755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02859" y="197264"/>
            <a:ext cx="7151215" cy="144249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2516262" y="197264"/>
            <a:ext cx="5307794" cy="6139531"/>
          </a:xfrm>
          <a:prstGeom prst="rect">
            <a:avLst/>
          </a:prstGeom>
        </p:spPr>
      </p:pic>
    </p:spTree>
    <p:extLst>
      <p:ext uri="{BB962C8B-B14F-4D97-AF65-F5344CB8AC3E}">
        <p14:creationId xmlns:p14="http://schemas.microsoft.com/office/powerpoint/2010/main" val="353925043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166" y="274638"/>
            <a:ext cx="6997634" cy="1143000"/>
          </a:xfrm>
        </p:spPr>
        <p:txBody>
          <a:bodyPr/>
          <a:lstStyle/>
          <a:p>
            <a:r>
              <a:rPr lang="en-US" b="1" dirty="0" smtClean="0">
                <a:solidFill>
                  <a:srgbClr val="0061AF"/>
                </a:solidFill>
                <a:latin typeface="Calibri"/>
                <a:cs typeface="Calibri"/>
              </a:rPr>
              <a:t>Social Narratives</a:t>
            </a:r>
            <a:endParaRPr lang="en-US" b="1" dirty="0">
              <a:solidFill>
                <a:srgbClr val="0061AF"/>
              </a:solidFill>
              <a:latin typeface="Calibri"/>
              <a:cs typeface="Calibri"/>
            </a:endParaRPr>
          </a:p>
        </p:txBody>
      </p:sp>
      <p:sp>
        <p:nvSpPr>
          <p:cNvPr id="10" name="Content Placeholder 2"/>
          <p:cNvSpPr>
            <a:spLocks noGrp="1"/>
          </p:cNvSpPr>
          <p:nvPr>
            <p:ph sz="half" idx="1"/>
          </p:nvPr>
        </p:nvSpPr>
        <p:spPr>
          <a:xfrm>
            <a:off x="1424201" y="1852495"/>
            <a:ext cx="3993441" cy="4525963"/>
          </a:xfrm>
        </p:spPr>
        <p:txBody>
          <a:bodyPr>
            <a:normAutofit fontScale="92500"/>
          </a:bodyPr>
          <a:lstStyle/>
          <a:p>
            <a:r>
              <a:rPr lang="en-US" dirty="0" smtClean="0">
                <a:solidFill>
                  <a:srgbClr val="0061AF"/>
                </a:solidFill>
                <a:latin typeface="Calibri"/>
                <a:cs typeface="Calibri"/>
              </a:rPr>
              <a:t>Who, what,</a:t>
            </a:r>
            <a:r>
              <a:rPr lang="en-US" dirty="0">
                <a:solidFill>
                  <a:srgbClr val="0061AF"/>
                </a:solidFill>
                <a:latin typeface="Calibri"/>
                <a:cs typeface="Calibri"/>
              </a:rPr>
              <a:t> </a:t>
            </a:r>
            <a:r>
              <a:rPr lang="en-US" dirty="0" smtClean="0">
                <a:solidFill>
                  <a:srgbClr val="0061AF"/>
                </a:solidFill>
                <a:latin typeface="Calibri"/>
                <a:cs typeface="Calibri"/>
              </a:rPr>
              <a:t>and where.</a:t>
            </a:r>
          </a:p>
          <a:p>
            <a:r>
              <a:rPr lang="en-US" dirty="0" smtClean="0">
                <a:solidFill>
                  <a:srgbClr val="0061AF"/>
                </a:solidFill>
                <a:latin typeface="Calibri"/>
                <a:cs typeface="Calibri"/>
              </a:rPr>
              <a:t>Statement of desired responses.</a:t>
            </a:r>
          </a:p>
          <a:p>
            <a:r>
              <a:rPr lang="en-US" dirty="0" smtClean="0">
                <a:solidFill>
                  <a:srgbClr val="0061AF"/>
                </a:solidFill>
                <a:latin typeface="Calibri"/>
                <a:cs typeface="Calibri"/>
              </a:rPr>
              <a:t>Age and ability appropriate; use terms like </a:t>
            </a:r>
            <a:r>
              <a:rPr lang="en-US" i="1" dirty="0" smtClean="0">
                <a:solidFill>
                  <a:srgbClr val="0061AF"/>
                </a:solidFill>
                <a:latin typeface="Calibri"/>
                <a:cs typeface="Calibri"/>
              </a:rPr>
              <a:t>usually</a:t>
            </a:r>
            <a:r>
              <a:rPr lang="en-US" dirty="0" smtClean="0">
                <a:solidFill>
                  <a:srgbClr val="0061AF"/>
                </a:solidFill>
                <a:latin typeface="Calibri"/>
                <a:cs typeface="Calibri"/>
              </a:rPr>
              <a:t> or </a:t>
            </a:r>
            <a:r>
              <a:rPr lang="en-US" i="1" dirty="0" smtClean="0">
                <a:solidFill>
                  <a:srgbClr val="0061AF"/>
                </a:solidFill>
                <a:latin typeface="Calibri"/>
                <a:cs typeface="Calibri"/>
              </a:rPr>
              <a:t>sometimes</a:t>
            </a:r>
            <a:r>
              <a:rPr lang="en-US" dirty="0" smtClean="0">
                <a:solidFill>
                  <a:srgbClr val="0061AF"/>
                </a:solidFill>
                <a:latin typeface="Calibri"/>
                <a:cs typeface="Calibri"/>
              </a:rPr>
              <a:t> instead of </a:t>
            </a:r>
            <a:r>
              <a:rPr lang="en-US" i="1" dirty="0" smtClean="0">
                <a:solidFill>
                  <a:srgbClr val="0061AF"/>
                </a:solidFill>
                <a:latin typeface="Calibri"/>
                <a:cs typeface="Calibri"/>
              </a:rPr>
              <a:t>always</a:t>
            </a:r>
            <a:r>
              <a:rPr lang="en-US" dirty="0">
                <a:solidFill>
                  <a:srgbClr val="0061AF"/>
                </a:solidFill>
                <a:latin typeface="Calibri"/>
                <a:cs typeface="Calibri"/>
              </a:rPr>
              <a:t>.</a:t>
            </a:r>
            <a:endParaRPr lang="en-US" dirty="0" smtClean="0">
              <a:solidFill>
                <a:srgbClr val="0061AF"/>
              </a:solidFill>
              <a:latin typeface="Calibri"/>
              <a:cs typeface="Calibri"/>
            </a:endParaRPr>
          </a:p>
          <a:p>
            <a:r>
              <a:rPr lang="en-US" dirty="0" smtClean="0">
                <a:solidFill>
                  <a:srgbClr val="0061AF"/>
                </a:solidFill>
                <a:latin typeface="Calibri"/>
                <a:cs typeface="Calibri"/>
              </a:rPr>
              <a:t>Written in present tense.</a:t>
            </a:r>
          </a:p>
          <a:p>
            <a:r>
              <a:rPr lang="en-US" dirty="0" smtClean="0">
                <a:solidFill>
                  <a:srgbClr val="0061AF"/>
                </a:solidFill>
                <a:latin typeface="Calibri"/>
                <a:cs typeface="Calibri"/>
              </a:rPr>
              <a:t>Can include illustrations or photographs.</a:t>
            </a:r>
            <a:endParaRPr lang="en-US" dirty="0">
              <a:solidFill>
                <a:srgbClr val="0061AF"/>
              </a:solidFill>
              <a:latin typeface="Calibri"/>
              <a:cs typeface="Calibri"/>
            </a:endParaRPr>
          </a:p>
        </p:txBody>
      </p:sp>
      <p:pic>
        <p:nvPicPr>
          <p:cNvPr id="11" name="Content Placeholder 9" descr="Untitled.tiff"/>
          <p:cNvPicPr>
            <a:picLocks noGrp="1" noChangeAspect="1"/>
          </p:cNvPicPr>
          <p:nvPr>
            <p:ph sz="half" idx="2"/>
          </p:nvPr>
        </p:nvPicPr>
        <p:blipFill>
          <a:blip r:embed="rId3">
            <a:extLst>
              <a:ext uri="{28A0092B-C50C-407E-A947-70E740481C1C}">
                <a14:useLocalDpi xmlns:a14="http://schemas.microsoft.com/office/drawing/2010/main" val="0"/>
              </a:ext>
            </a:extLst>
          </a:blip>
          <a:srcRect t="5037" b="5037"/>
          <a:stretch>
            <a:fillRect/>
          </a:stretch>
        </p:blipFill>
        <p:spPr>
          <a:xfrm>
            <a:off x="5366843" y="1852495"/>
            <a:ext cx="3319957" cy="3720597"/>
          </a:xfrm>
        </p:spPr>
      </p:pic>
    </p:spTree>
    <p:extLst>
      <p:ext uri="{BB962C8B-B14F-4D97-AF65-F5344CB8AC3E}">
        <p14:creationId xmlns:p14="http://schemas.microsoft.com/office/powerpoint/2010/main" val="237275063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93278" y="274638"/>
            <a:ext cx="6993521" cy="1143000"/>
          </a:xfrm>
        </p:spPr>
        <p:txBody>
          <a:bodyPr>
            <a:normAutofit/>
          </a:bodyPr>
          <a:lstStyle/>
          <a:p>
            <a:r>
              <a:rPr lang="en-US" b="1" dirty="0" smtClean="0">
                <a:solidFill>
                  <a:srgbClr val="0061AF"/>
                </a:solidFill>
                <a:latin typeface="Calibri"/>
                <a:cs typeface="Calibri"/>
              </a:rPr>
              <a:t>Self-Management Strategies</a:t>
            </a:r>
            <a:endParaRPr lang="en-US" b="1" dirty="0">
              <a:solidFill>
                <a:srgbClr val="0061AF"/>
              </a:solidFill>
              <a:latin typeface="Calibri"/>
              <a:cs typeface="Calibri"/>
            </a:endParaRPr>
          </a:p>
        </p:txBody>
      </p:sp>
      <p:sp>
        <p:nvSpPr>
          <p:cNvPr id="6" name="Content Placeholder 5"/>
          <p:cNvSpPr>
            <a:spLocks noGrp="1"/>
          </p:cNvSpPr>
          <p:nvPr>
            <p:ph idx="1"/>
          </p:nvPr>
        </p:nvSpPr>
        <p:spPr>
          <a:xfrm>
            <a:off x="1693278" y="1600200"/>
            <a:ext cx="6993521" cy="4525963"/>
          </a:xfrm>
        </p:spPr>
        <p:txBody>
          <a:bodyPr/>
          <a:lstStyle/>
          <a:p>
            <a:pPr marL="0" indent="0">
              <a:buNone/>
            </a:pPr>
            <a:r>
              <a:rPr lang="en-US" dirty="0">
                <a:solidFill>
                  <a:srgbClr val="0061AF"/>
                </a:solidFill>
                <a:latin typeface="Calibri"/>
                <a:cs typeface="Calibri"/>
              </a:rPr>
              <a:t>Observe what is going on and then act:</a:t>
            </a:r>
          </a:p>
          <a:p>
            <a:pPr marL="0" indent="0">
              <a:buNone/>
            </a:pPr>
            <a:r>
              <a:rPr lang="en-US" dirty="0">
                <a:solidFill>
                  <a:srgbClr val="0061AF"/>
                </a:solidFill>
                <a:latin typeface="Calibri"/>
                <a:cs typeface="Calibri"/>
              </a:rPr>
              <a:t>SODA strategy (Stop-Observe-Decide-Act) </a:t>
            </a:r>
          </a:p>
          <a:p>
            <a:pPr>
              <a:buFont typeface="Wingdings" charset="0"/>
              <a:buChar char="Ø"/>
            </a:pPr>
            <a:endParaRPr lang="en-US" sz="2000" dirty="0">
              <a:solidFill>
                <a:srgbClr val="0061AF"/>
              </a:solidFill>
              <a:latin typeface="Calibri"/>
              <a:cs typeface="Calibri"/>
            </a:endParaRPr>
          </a:p>
          <a:p>
            <a:pPr marL="0" indent="0">
              <a:buNone/>
            </a:pPr>
            <a:r>
              <a:rPr lang="en-US" sz="1200" dirty="0">
                <a:solidFill>
                  <a:srgbClr val="0061AF"/>
                </a:solidFill>
                <a:latin typeface="Calibri"/>
                <a:cs typeface="Calibri"/>
              </a:rPr>
              <a:t>Bock, 2001</a:t>
            </a:r>
          </a:p>
          <a:p>
            <a:pPr marL="0" indent="0">
              <a:buNone/>
            </a:pPr>
            <a:endParaRPr lang="en-US" dirty="0">
              <a:solidFill>
                <a:srgbClr val="0061AF"/>
              </a:solidFill>
            </a:endParaRPr>
          </a:p>
        </p:txBody>
      </p:sp>
    </p:spTree>
    <p:extLst>
      <p:ext uri="{BB962C8B-B14F-4D97-AF65-F5344CB8AC3E}">
        <p14:creationId xmlns:p14="http://schemas.microsoft.com/office/powerpoint/2010/main" val="598625322"/>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9030" y="274638"/>
            <a:ext cx="6997770" cy="1143000"/>
          </a:xfrm>
        </p:spPr>
        <p:txBody>
          <a:bodyPr/>
          <a:lstStyle/>
          <a:p>
            <a:r>
              <a:rPr lang="en-US" b="1" dirty="0" smtClean="0">
                <a:solidFill>
                  <a:srgbClr val="0061AF"/>
                </a:solidFill>
                <a:latin typeface="Calibri"/>
                <a:cs typeface="Calibri"/>
              </a:rPr>
              <a:t>Peer-Mediated Strategies</a:t>
            </a:r>
            <a:endParaRPr lang="en-US" b="1" dirty="0">
              <a:solidFill>
                <a:srgbClr val="0061AF"/>
              </a:solidFill>
              <a:latin typeface="Calibri"/>
              <a:cs typeface="Calibri"/>
            </a:endParaRPr>
          </a:p>
        </p:txBody>
      </p:sp>
      <p:sp>
        <p:nvSpPr>
          <p:cNvPr id="3" name="Content Placeholder 2"/>
          <p:cNvSpPr>
            <a:spLocks noGrp="1"/>
          </p:cNvSpPr>
          <p:nvPr>
            <p:ph idx="1"/>
          </p:nvPr>
        </p:nvSpPr>
        <p:spPr>
          <a:xfrm>
            <a:off x="1689030" y="1600200"/>
            <a:ext cx="6997770" cy="4525963"/>
          </a:xfrm>
        </p:spPr>
        <p:txBody>
          <a:bodyPr/>
          <a:lstStyle/>
          <a:p>
            <a:r>
              <a:rPr lang="en-US" dirty="0">
                <a:solidFill>
                  <a:srgbClr val="0061AF"/>
                </a:solidFill>
                <a:latin typeface="Calibri"/>
                <a:cs typeface="Calibri"/>
              </a:rPr>
              <a:t>Teach peers to demonstrate, remind, or reinforce specific social skills.</a:t>
            </a:r>
          </a:p>
          <a:p>
            <a:r>
              <a:rPr lang="en-US" dirty="0">
                <a:solidFill>
                  <a:srgbClr val="0061AF"/>
                </a:solidFill>
                <a:latin typeface="Calibri"/>
                <a:cs typeface="Calibri"/>
              </a:rPr>
              <a:t>Teach peers HOW to interact socially.</a:t>
            </a:r>
          </a:p>
        </p:txBody>
      </p:sp>
      <p:pic>
        <p:nvPicPr>
          <p:cNvPr id="4" name="Picture 3"/>
          <p:cNvPicPr>
            <a:picLocks noChangeAspect="1"/>
          </p:cNvPicPr>
          <p:nvPr/>
        </p:nvPicPr>
        <p:blipFill>
          <a:blip r:embed="rId3"/>
          <a:stretch>
            <a:fillRect/>
          </a:stretch>
        </p:blipFill>
        <p:spPr>
          <a:xfrm>
            <a:off x="3941069" y="3896730"/>
            <a:ext cx="3509287" cy="2628578"/>
          </a:xfrm>
          <a:prstGeom prst="rect">
            <a:avLst/>
          </a:prstGeom>
        </p:spPr>
      </p:pic>
    </p:spTree>
    <p:extLst>
      <p:ext uri="{BB962C8B-B14F-4D97-AF65-F5344CB8AC3E}">
        <p14:creationId xmlns:p14="http://schemas.microsoft.com/office/powerpoint/2010/main" val="251400710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496" y="274638"/>
            <a:ext cx="6985304" cy="1143000"/>
          </a:xfrm>
        </p:spPr>
        <p:txBody>
          <a:bodyPr/>
          <a:lstStyle/>
          <a:p>
            <a:r>
              <a:rPr lang="en-US" b="1" dirty="0" smtClean="0">
                <a:solidFill>
                  <a:srgbClr val="0061AF"/>
                </a:solidFill>
                <a:latin typeface="Calibri"/>
                <a:cs typeface="Calibri"/>
              </a:rPr>
              <a:t>Social Interaction Book</a:t>
            </a:r>
            <a:endParaRPr lang="en-US" b="1" dirty="0">
              <a:solidFill>
                <a:srgbClr val="0061AF"/>
              </a:solidFill>
              <a:latin typeface="Calibri"/>
              <a:cs typeface="Calibri"/>
            </a:endParaRPr>
          </a:p>
        </p:txBody>
      </p:sp>
      <p:sp>
        <p:nvSpPr>
          <p:cNvPr id="5" name="TextBox 4"/>
          <p:cNvSpPr txBox="1"/>
          <p:nvPr/>
        </p:nvSpPr>
        <p:spPr>
          <a:xfrm>
            <a:off x="2194951" y="4660900"/>
            <a:ext cx="5930901" cy="369332"/>
          </a:xfrm>
          <a:prstGeom prst="rect">
            <a:avLst/>
          </a:prstGeom>
          <a:noFill/>
        </p:spPr>
        <p:txBody>
          <a:bodyPr wrap="square" rtlCol="0">
            <a:spAutoFit/>
          </a:bodyPr>
          <a:lstStyle/>
          <a:p>
            <a:r>
              <a:rPr lang="en-US" dirty="0" smtClean="0">
                <a:latin typeface="Calibri"/>
                <a:cs typeface="Calibri"/>
              </a:rPr>
              <a:t>What do you like to do? What does your family do together?</a:t>
            </a:r>
            <a:endParaRPr lang="en-US" dirty="0">
              <a:latin typeface="Calibri"/>
              <a:cs typeface="Calibri"/>
            </a:endParaRPr>
          </a:p>
        </p:txBody>
      </p:sp>
      <p:pic>
        <p:nvPicPr>
          <p:cNvPr id="6" name="Content Placeholder 7" descr="social interaction book.jpg"/>
          <p:cNvPicPr>
            <a:picLocks noGrp="1" noChangeAspect="1"/>
          </p:cNvPicPr>
          <p:nvPr>
            <p:ph idx="1"/>
          </p:nvPr>
        </p:nvPicPr>
        <p:blipFill>
          <a:blip r:embed="rId3">
            <a:extLst>
              <a:ext uri="{28A0092B-C50C-407E-A947-70E740481C1C}">
                <a14:useLocalDpi xmlns:a14="http://schemas.microsoft.com/office/drawing/2010/main" val="0"/>
              </a:ext>
            </a:extLst>
          </a:blip>
          <a:srcRect t="15461" b="15461"/>
          <a:stretch>
            <a:fillRect/>
          </a:stretch>
        </p:blipFill>
        <p:spPr>
          <a:xfrm>
            <a:off x="2425326" y="1625602"/>
            <a:ext cx="5334374" cy="2933700"/>
          </a:xfrm>
        </p:spPr>
      </p:pic>
    </p:spTree>
    <p:extLst>
      <p:ext uri="{BB962C8B-B14F-4D97-AF65-F5344CB8AC3E}">
        <p14:creationId xmlns:p14="http://schemas.microsoft.com/office/powerpoint/2010/main" val="3010179862"/>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5038" y="274638"/>
            <a:ext cx="6981762" cy="1143000"/>
          </a:xfrm>
        </p:spPr>
        <p:txBody>
          <a:bodyPr/>
          <a:lstStyle/>
          <a:p>
            <a:r>
              <a:rPr lang="en-US" b="1" dirty="0" smtClean="0">
                <a:solidFill>
                  <a:srgbClr val="0061AF"/>
                </a:solidFill>
                <a:latin typeface="Calibri"/>
                <a:cs typeface="Calibri"/>
              </a:rPr>
              <a:t>Opportunistic Strategies</a:t>
            </a:r>
            <a:endParaRPr lang="en-US" b="1" dirty="0">
              <a:solidFill>
                <a:srgbClr val="0061AF"/>
              </a:solidFill>
              <a:latin typeface="Calibri"/>
              <a:cs typeface="Calibri"/>
            </a:endParaRPr>
          </a:p>
        </p:txBody>
      </p:sp>
      <p:sp>
        <p:nvSpPr>
          <p:cNvPr id="5" name="Content Placeholder 4"/>
          <p:cNvSpPr>
            <a:spLocks noGrp="1"/>
          </p:cNvSpPr>
          <p:nvPr>
            <p:ph idx="1"/>
          </p:nvPr>
        </p:nvSpPr>
        <p:spPr>
          <a:xfrm>
            <a:off x="1705038" y="1600200"/>
            <a:ext cx="6981762" cy="4525963"/>
          </a:xfrm>
        </p:spPr>
        <p:txBody>
          <a:bodyPr/>
          <a:lstStyle/>
          <a:p>
            <a:pPr marL="0" indent="0">
              <a:buNone/>
            </a:pPr>
            <a:r>
              <a:rPr lang="en-US" dirty="0">
                <a:solidFill>
                  <a:srgbClr val="0061AF"/>
                </a:solidFill>
                <a:latin typeface="Calibri"/>
                <a:cs typeface="Calibri"/>
              </a:rPr>
              <a:t>Identify opportunities for social interactions:</a:t>
            </a:r>
          </a:p>
          <a:p>
            <a:pPr lvl="1">
              <a:buFont typeface="Arial"/>
              <a:buChar char="•"/>
            </a:pPr>
            <a:r>
              <a:rPr lang="en-US" dirty="0">
                <a:solidFill>
                  <a:srgbClr val="0061AF"/>
                </a:solidFill>
                <a:latin typeface="Calibri"/>
                <a:cs typeface="Calibri"/>
              </a:rPr>
              <a:t>Lunch break.</a:t>
            </a:r>
          </a:p>
          <a:p>
            <a:pPr lvl="1">
              <a:buFont typeface="Arial"/>
              <a:buChar char="•"/>
            </a:pPr>
            <a:r>
              <a:rPr lang="en-US" dirty="0">
                <a:solidFill>
                  <a:srgbClr val="0061AF"/>
                </a:solidFill>
                <a:latin typeface="Calibri"/>
                <a:cs typeface="Calibri"/>
              </a:rPr>
              <a:t>Recess.</a:t>
            </a:r>
          </a:p>
          <a:p>
            <a:pPr lvl="1">
              <a:buFont typeface="Arial"/>
              <a:buChar char="•"/>
            </a:pPr>
            <a:r>
              <a:rPr lang="en-US" dirty="0">
                <a:solidFill>
                  <a:srgbClr val="0061AF"/>
                </a:solidFill>
                <a:latin typeface="Calibri"/>
                <a:cs typeface="Calibri"/>
              </a:rPr>
              <a:t>Clubs.</a:t>
            </a:r>
          </a:p>
          <a:p>
            <a:pPr lvl="1">
              <a:buFont typeface="Arial"/>
              <a:buChar char="•"/>
            </a:pPr>
            <a:r>
              <a:rPr lang="en-US" dirty="0">
                <a:solidFill>
                  <a:srgbClr val="0061AF"/>
                </a:solidFill>
                <a:latin typeface="Calibri"/>
                <a:cs typeface="Calibri"/>
              </a:rPr>
              <a:t>Extracurriculars.</a:t>
            </a:r>
          </a:p>
          <a:p>
            <a:pPr lvl="1">
              <a:buFont typeface="Arial"/>
              <a:buChar char="•"/>
            </a:pPr>
            <a:r>
              <a:rPr lang="en-US" dirty="0">
                <a:solidFill>
                  <a:srgbClr val="0061AF"/>
                </a:solidFill>
                <a:latin typeface="Calibri"/>
                <a:cs typeface="Calibri"/>
              </a:rPr>
              <a:t>Etc.</a:t>
            </a:r>
          </a:p>
        </p:txBody>
      </p:sp>
    </p:spTree>
    <p:extLst>
      <p:ext uri="{BB962C8B-B14F-4D97-AF65-F5344CB8AC3E}">
        <p14:creationId xmlns:p14="http://schemas.microsoft.com/office/powerpoint/2010/main" val="2786269258"/>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1676836" y="274638"/>
            <a:ext cx="7009963" cy="1143000"/>
          </a:xfrm>
        </p:spPr>
        <p:txBody>
          <a:bodyPr/>
          <a:lstStyle/>
          <a:p>
            <a:r>
              <a:rPr lang="en-US" b="1" dirty="0" smtClean="0">
                <a:solidFill>
                  <a:srgbClr val="0061AF"/>
                </a:solidFill>
                <a:latin typeface="Calibri"/>
                <a:cs typeface="Calibri"/>
              </a:rPr>
              <a:t>Lunch Bunch</a:t>
            </a:r>
            <a:endParaRPr lang="en-US" b="1" dirty="0">
              <a:solidFill>
                <a:srgbClr val="0061AF"/>
              </a:solidFill>
              <a:latin typeface="Calibri"/>
              <a:cs typeface="Calibri"/>
            </a:endParaRPr>
          </a:p>
        </p:txBody>
      </p:sp>
      <p:pic>
        <p:nvPicPr>
          <p:cNvPr id="70658" name="Content Placeholder 3"/>
          <p:cNvPicPr>
            <a:picLocks noGrp="1"/>
          </p:cNvPicPr>
          <p:nvPr>
            <p:ph idx="1"/>
          </p:nvPr>
        </p:nvPicPr>
        <p:blipFill>
          <a:blip r:embed="rId3">
            <a:extLst>
              <a:ext uri="{28A0092B-C50C-407E-A947-70E740481C1C}">
                <a14:useLocalDpi xmlns:a14="http://schemas.microsoft.com/office/drawing/2010/main" val="0"/>
              </a:ext>
            </a:extLst>
          </a:blip>
          <a:srcRect t="27663" b="27663"/>
          <a:stretch>
            <a:fillRect/>
          </a:stretch>
        </p:blipFill>
        <p:spPr>
          <a:xfrm>
            <a:off x="1676836" y="1676742"/>
            <a:ext cx="7009964" cy="4017906"/>
          </a:xfrm>
        </p:spPr>
      </p:pic>
      <p:pic>
        <p:nvPicPr>
          <p:cNvPr id="7065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836" y="2672795"/>
            <a:ext cx="4031577" cy="302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66601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EED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EED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seño predeterminado">
  <a:themeElements>
    <a:clrScheme name="Custom 2">
      <a:dk1>
        <a:srgbClr val="0367B3"/>
      </a:dk1>
      <a:lt1>
        <a:srgbClr val="FFFFFF"/>
      </a:lt1>
      <a:dk2>
        <a:srgbClr val="0362B1"/>
      </a:dk2>
      <a:lt2>
        <a:srgbClr val="808080"/>
      </a:lt2>
      <a:accent1>
        <a:srgbClr val="BBE0E3"/>
      </a:accent1>
      <a:accent2>
        <a:srgbClr val="0066B2"/>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CEEDAR.thmx</Template>
  <TotalTime>2142</TotalTime>
  <Words>18070</Words>
  <Application>Microsoft Macintosh PowerPoint</Application>
  <PresentationFormat>On-screen Show (4:3)</PresentationFormat>
  <Paragraphs>1004</Paragraphs>
  <Slides>104</Slides>
  <Notes>101</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104</vt:i4>
      </vt:variant>
    </vt:vector>
  </HeadingPairs>
  <TitlesOfParts>
    <vt:vector size="109" baseType="lpstr">
      <vt:lpstr>CEEDAR</vt:lpstr>
      <vt:lpstr>1_CEEDAR</vt:lpstr>
      <vt:lpstr>Diseño predeterminado</vt:lpstr>
      <vt:lpstr>Drawing</vt:lpstr>
      <vt:lpstr>MS Org Chart</vt:lpstr>
      <vt:lpstr>PowerPoint Presentation</vt:lpstr>
      <vt:lpstr> Objectives </vt:lpstr>
      <vt:lpstr>Objectives (continued)</vt:lpstr>
      <vt:lpstr>Objectives (continued):</vt:lpstr>
      <vt:lpstr>Objectives (continued):</vt:lpstr>
      <vt:lpstr>Terminology</vt:lpstr>
      <vt:lpstr>Definition of Inclusive Education</vt:lpstr>
      <vt:lpstr>Important Characteristics of Inclusive Education</vt:lpstr>
      <vt:lpstr>PowerPoint Presentation</vt:lpstr>
      <vt:lpstr>Quality Indicators of Inclusive Education</vt:lpstr>
      <vt:lpstr>All Means All</vt:lpstr>
      <vt:lpstr>Inclusive Service Delivery – Multi-Tiered System of Supports (MTSS)</vt:lpstr>
      <vt:lpstr>PowerPoint Presentation</vt:lpstr>
      <vt:lpstr>Inclusive Academic Instruction</vt:lpstr>
      <vt:lpstr>Inclusive Behavioral Instruction</vt:lpstr>
      <vt:lpstr>Multi-Tiered Supports in Action</vt:lpstr>
      <vt:lpstr>Collaborative Teaming</vt:lpstr>
      <vt:lpstr>Collaborative Team Members</vt:lpstr>
      <vt:lpstr>Key Team Member Roles  in Inclusive Schools</vt:lpstr>
      <vt:lpstr>Key Team Member Roles  in Inclusive Schools</vt:lpstr>
      <vt:lpstr>Key Team Member Roles  in Inclusive Schools</vt:lpstr>
      <vt:lpstr>Key Team Member Roles  in Inclusive Schools</vt:lpstr>
      <vt:lpstr>Key Team Member Roles  in Inclusive Schools</vt:lpstr>
      <vt:lpstr>Key Team Member Roles  in Inclusive Schools</vt:lpstr>
      <vt:lpstr>Access to Core General Education Curriculum and Settings </vt:lpstr>
      <vt:lpstr>Purpose of Ecological/Contextually Based Assessment</vt:lpstr>
      <vt:lpstr>Ecological/Contextually Based Assessment</vt:lpstr>
      <vt:lpstr>Outcomes of Ecological/Contextually Based Assessment</vt:lpstr>
      <vt:lpstr>Ecological Assessment of Student’s Performance in Small Group Reading</vt:lpstr>
      <vt:lpstr>PowerPoint Presentation</vt:lpstr>
      <vt:lpstr>Person-Centered Planning</vt:lpstr>
      <vt:lpstr>Person-Centered Planning: Defining Characteristics</vt:lpstr>
      <vt:lpstr>Person-Centered Planning: Defining Characteristics </vt:lpstr>
      <vt:lpstr>Person-Centered Planning: Defining Characteristics </vt:lpstr>
      <vt:lpstr>A Number of Person-Centered Planning Processes Exist</vt:lpstr>
      <vt:lpstr>PowerPoint Presentation</vt:lpstr>
      <vt:lpstr>Definition of UDL</vt:lpstr>
      <vt:lpstr>Principles of UDL</vt:lpstr>
      <vt:lpstr>Provide Multiple Means of Representation (Input)</vt:lpstr>
      <vt:lpstr>Multiple Means of Representation: Examples</vt:lpstr>
      <vt:lpstr>Provide Multiple Means of Action &amp; Expression (Output)</vt:lpstr>
      <vt:lpstr>Multiple Means of Action &amp; Expression: Examples</vt:lpstr>
      <vt:lpstr>Provide Multiple Means of Engagement</vt:lpstr>
      <vt:lpstr>Multiple Means of Engagement: Examples</vt:lpstr>
      <vt:lpstr>Differentiated Instruction (DI) </vt:lpstr>
      <vt:lpstr>Characteristics of DI</vt:lpstr>
      <vt:lpstr>Differentiate Four Elements</vt:lpstr>
      <vt:lpstr>Example of Differentiating Content</vt:lpstr>
      <vt:lpstr>Examples of Differentiating Process</vt:lpstr>
      <vt:lpstr>Examples of Differentiating Products</vt:lpstr>
      <vt:lpstr>Examples of Differentiating Learning Environment</vt:lpstr>
      <vt:lpstr>Planning for Access to Curriculum</vt:lpstr>
      <vt:lpstr>Communicating About Curriculum</vt:lpstr>
      <vt:lpstr>Readiness = Rejection</vt:lpstr>
      <vt:lpstr>The Student Should Be Allowed to Participate in the Activity Even When:  </vt:lpstr>
      <vt:lpstr>Principle of Partial Participation</vt:lpstr>
      <vt:lpstr>Remember!</vt:lpstr>
      <vt:lpstr>PowerPoint Presentation</vt:lpstr>
      <vt:lpstr>Types of Curricular Adaptations</vt:lpstr>
      <vt:lpstr>General &amp; Specific Adaptations</vt:lpstr>
      <vt:lpstr>Instructional Adaptations</vt:lpstr>
      <vt:lpstr>Ecological Adaptations</vt:lpstr>
      <vt:lpstr>In-Advance Adaptations</vt:lpstr>
      <vt:lpstr>How Do We Make These Predictions?</vt:lpstr>
      <vt:lpstr>PowerPoint Presentation</vt:lpstr>
      <vt:lpstr>What Is a Good Adaptation?</vt:lpstr>
      <vt:lpstr>Embedded Instruction</vt:lpstr>
      <vt:lpstr>Teaching Trials</vt:lpstr>
      <vt:lpstr>Massed Trials</vt:lpstr>
      <vt:lpstr>Distributed Trials</vt:lpstr>
      <vt:lpstr>Specific &amp; General Goals</vt:lpstr>
      <vt:lpstr>Natural Teaching Opportunities</vt:lpstr>
      <vt:lpstr>Example</vt:lpstr>
      <vt:lpstr>Natural Opportunities &amp;  IEP Matrix</vt:lpstr>
      <vt:lpstr>Inclusion &amp; Embedded Instruction</vt:lpstr>
      <vt:lpstr>Embedded Opportunities</vt:lpstr>
      <vt:lpstr>Embedded Instruction Example</vt:lpstr>
      <vt:lpstr>Another Example</vt:lpstr>
      <vt:lpstr>Find Times to Embed Instruction</vt:lpstr>
      <vt:lpstr>Another Example of Embedded Instruction</vt:lpstr>
      <vt:lpstr>Example</vt:lpstr>
      <vt:lpstr>PowerPoint Presentation</vt:lpstr>
      <vt:lpstr>PowerPoint Presentation</vt:lpstr>
      <vt:lpstr>Influential Factors</vt:lpstr>
      <vt:lpstr>Teacher &amp; Staff Behavior</vt:lpstr>
      <vt:lpstr>Class Climate</vt:lpstr>
      <vt:lpstr>Instructional Practices</vt:lpstr>
      <vt:lpstr>Social Facilitation</vt:lpstr>
      <vt:lpstr>Factors That Influence Social Relationships</vt:lpstr>
      <vt:lpstr>Social &amp; Communication Skills Instruction</vt:lpstr>
      <vt:lpstr>Behavioral Strategies</vt:lpstr>
      <vt:lpstr>Cognitive Strategies</vt:lpstr>
      <vt:lpstr>PowerPoint Presentation</vt:lpstr>
      <vt:lpstr>Social Narratives</vt:lpstr>
      <vt:lpstr>Self-Management Strategies</vt:lpstr>
      <vt:lpstr>Peer-Mediated Strategies</vt:lpstr>
      <vt:lpstr>Social Interaction Book</vt:lpstr>
      <vt:lpstr>Opportunistic Strategies</vt:lpstr>
      <vt:lpstr>Lunch Bunch</vt:lpstr>
      <vt:lpstr>Circle of Friends</vt:lpstr>
      <vt:lpstr>School Clubs</vt:lpstr>
      <vt:lpstr>Extracurricular Homework</vt:lpstr>
      <vt:lpstr>Effective Social Skills Interventions</vt:lpstr>
      <vt:lpstr>PowerPoint Presentation</vt:lpstr>
    </vt:vector>
  </TitlesOfParts>
  <Company>SRI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Presentation </dc:title>
  <dc:creator>Jean Gonsier-Gerdin</dc:creator>
  <cp:lastModifiedBy>APA Style</cp:lastModifiedBy>
  <cp:revision>62</cp:revision>
  <cp:lastPrinted>2015-01-18T01:04:20Z</cp:lastPrinted>
  <dcterms:created xsi:type="dcterms:W3CDTF">2014-09-28T20:23:05Z</dcterms:created>
  <dcterms:modified xsi:type="dcterms:W3CDTF">2015-10-29T18:18:12Z</dcterms:modified>
</cp:coreProperties>
</file>